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2" r:id="rId2"/>
    <p:sldId id="293" r:id="rId3"/>
    <p:sldId id="297" r:id="rId4"/>
    <p:sldId id="318" r:id="rId5"/>
    <p:sldId id="298" r:id="rId6"/>
    <p:sldId id="268" r:id="rId7"/>
    <p:sldId id="299" r:id="rId8"/>
    <p:sldId id="300" r:id="rId9"/>
    <p:sldId id="301" r:id="rId10"/>
    <p:sldId id="319" r:id="rId11"/>
    <p:sldId id="302" r:id="rId12"/>
    <p:sldId id="269" r:id="rId13"/>
    <p:sldId id="303" r:id="rId14"/>
    <p:sldId id="304" r:id="rId15"/>
    <p:sldId id="270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84113" autoAdjust="0"/>
  </p:normalViewPr>
  <p:slideViewPr>
    <p:cSldViewPr snapToGrid="0" snapToObjects="1">
      <p:cViewPr varScale="1">
        <p:scale>
          <a:sx n="73" d="100"/>
          <a:sy n="73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0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72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1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0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.runoob.com/codedemo/3187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tiy/t.asp?f=html_layout_div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.com.cn/tiy/t.asp?f=html_list_defi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2.3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6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定义列表的嵌套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51" y="1990725"/>
            <a:ext cx="3927136" cy="334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20" y="1990724"/>
            <a:ext cx="3606179" cy="27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列表嵌套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7E49346A-3BBB-C748-AEDF-7C25D98BB02D}"/>
              </a:ext>
            </a:extLst>
          </p:cNvPr>
          <p:cNvSpPr/>
          <p:nvPr/>
        </p:nvSpPr>
        <p:spPr>
          <a:xfrm>
            <a:off x="6262064" y="3429000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4BD748-D901-3A45-B6FB-445E2CC1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70" y="1390650"/>
            <a:ext cx="3695700" cy="407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909CFA-8293-E742-AE4D-063998C3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13" y="2044700"/>
            <a:ext cx="3276600" cy="276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8DA4DF49-FBED-654C-A743-56E9448B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848"/>
            <a:ext cx="10359683" cy="103287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列表可以嵌套使用，即一个列表中可以包含多层子列表；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嵌套的列表可以是无序列表的嵌套，也可以是有序列表的嵌套，还可以是无序列表和有序列表的混合嵌套。</a:t>
            </a:r>
          </a:p>
        </p:txBody>
      </p:sp>
    </p:spTree>
    <p:extLst>
      <p:ext uri="{BB962C8B-B14F-4D97-AF65-F5344CB8AC3E}">
        <p14:creationId xmlns:p14="http://schemas.microsoft.com/office/powerpoint/2010/main" val="143129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表格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08353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表格在网站应用中非常广泛，表格可以方便灵活地实现对网页的排版，可以把相互关联的信息元素集中定位，使浏览页面的人一目了然，赏心悦目；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表格元素主要由以下标签来构成：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&lt;table&gt;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th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&lt;td&gt;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&lt;caption&gt;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BAFB59-BE29-0C47-AC83-E1DEDD46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92" y="2903533"/>
            <a:ext cx="4546600" cy="328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8" name="右箭头 17">
            <a:extLst>
              <a:ext uri="{FF2B5EF4-FFF2-40B4-BE49-F238E27FC236}">
                <a16:creationId xmlns:a16="http://schemas.microsoft.com/office/drawing/2014/main" id="{B58ECB49-46C0-FF4B-BC09-AF9C57410B93}"/>
              </a:ext>
            </a:extLst>
          </p:cNvPr>
          <p:cNvSpPr/>
          <p:nvPr/>
        </p:nvSpPr>
        <p:spPr>
          <a:xfrm>
            <a:off x="6933581" y="4240376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62063-2C64-9746-8E57-84497A35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56" y="3643476"/>
            <a:ext cx="2540000" cy="11938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FDD982-7F6B-D24B-AE03-89806732839D}"/>
              </a:ext>
            </a:extLst>
          </p:cNvPr>
          <p:cNvCxnSpPr>
            <a:cxnSpLocks/>
          </p:cNvCxnSpPr>
          <p:nvPr/>
        </p:nvCxnSpPr>
        <p:spPr>
          <a:xfrm>
            <a:off x="5057780" y="3286121"/>
            <a:ext cx="285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66CA4A2-95AB-6D47-A6DF-6326D10FD5DD}"/>
              </a:ext>
            </a:extLst>
          </p:cNvPr>
          <p:cNvSpPr/>
          <p:nvPr/>
        </p:nvSpPr>
        <p:spPr>
          <a:xfrm>
            <a:off x="5343530" y="3116844"/>
            <a:ext cx="1071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表格标题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BB96F27-331D-A042-B671-013BD49E8617}"/>
              </a:ext>
            </a:extLst>
          </p:cNvPr>
          <p:cNvCxnSpPr>
            <a:cxnSpLocks/>
          </p:cNvCxnSpPr>
          <p:nvPr/>
        </p:nvCxnSpPr>
        <p:spPr>
          <a:xfrm>
            <a:off x="3781427" y="3795715"/>
            <a:ext cx="1052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399565A-8D2E-F146-968A-04165205F889}"/>
              </a:ext>
            </a:extLst>
          </p:cNvPr>
          <p:cNvSpPr/>
          <p:nvPr/>
        </p:nvSpPr>
        <p:spPr>
          <a:xfrm>
            <a:off x="4895860" y="3612148"/>
            <a:ext cx="1071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表头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38E651B0-EEAD-144D-B96E-3A307B20B8F3}"/>
              </a:ext>
            </a:extLst>
          </p:cNvPr>
          <p:cNvSpPr/>
          <p:nvPr/>
        </p:nvSpPr>
        <p:spPr>
          <a:xfrm>
            <a:off x="1820320" y="3517305"/>
            <a:ext cx="377956" cy="10835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368182-98FE-6049-907B-E96BC12FE1F5}"/>
              </a:ext>
            </a:extLst>
          </p:cNvPr>
          <p:cNvSpPr/>
          <p:nvPr/>
        </p:nvSpPr>
        <p:spPr>
          <a:xfrm>
            <a:off x="1212236" y="3901822"/>
            <a:ext cx="68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一行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93B599-1399-374B-95CE-471CC740174D}"/>
              </a:ext>
            </a:extLst>
          </p:cNvPr>
          <p:cNvSpPr/>
          <p:nvPr/>
        </p:nvSpPr>
        <p:spPr>
          <a:xfrm>
            <a:off x="4833946" y="4907552"/>
            <a:ext cx="1071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单元格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500ABAF-F521-BB4A-90DE-AE1D466C3E13}"/>
              </a:ext>
            </a:extLst>
          </p:cNvPr>
          <p:cNvCxnSpPr>
            <a:cxnSpLocks/>
          </p:cNvCxnSpPr>
          <p:nvPr/>
        </p:nvCxnSpPr>
        <p:spPr>
          <a:xfrm>
            <a:off x="3805235" y="5105410"/>
            <a:ext cx="1028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0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单元格合并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359683" cy="1347055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rowspan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属性实现单元格的跨行合并；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colspan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属性实现单元格的跨列合并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B58ECB49-46C0-FF4B-BC09-AF9C57410B93}"/>
              </a:ext>
            </a:extLst>
          </p:cNvPr>
          <p:cNvSpPr/>
          <p:nvPr/>
        </p:nvSpPr>
        <p:spPr>
          <a:xfrm>
            <a:off x="4003709" y="395194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6A79E-1139-BC40-AA96-476F93C6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50" y="3642295"/>
            <a:ext cx="2451100" cy="927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A54BB0-BA60-CB44-A015-863FFC30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4" y="2767254"/>
            <a:ext cx="2857500" cy="294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C8EB68-8D54-F348-AFE2-8FE86432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3" y="770596"/>
            <a:ext cx="30226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B681D-CCD2-C04F-947C-0BE61E4AE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306" y="4946307"/>
            <a:ext cx="1879600" cy="1346200"/>
          </a:xfrm>
          <a:prstGeom prst="rect">
            <a:avLst/>
          </a:prstGeom>
        </p:spPr>
      </p:pic>
      <p:sp>
        <p:nvSpPr>
          <p:cNvPr id="20" name="右箭头 19">
            <a:extLst>
              <a:ext uri="{FF2B5EF4-FFF2-40B4-BE49-F238E27FC236}">
                <a16:creationId xmlns:a16="http://schemas.microsoft.com/office/drawing/2014/main" id="{8594E839-7540-194B-BE6E-A5EF2B7F58AA}"/>
              </a:ext>
            </a:extLst>
          </p:cNvPr>
          <p:cNvSpPr/>
          <p:nvPr/>
        </p:nvSpPr>
        <p:spPr>
          <a:xfrm rot="5400000">
            <a:off x="8942869" y="4374964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74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表格美化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359683" cy="1347055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单元格里可以包含文本、图片、列表、段落、表单、水平线、表格等等；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结合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样式美化表格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CF4470-CB3B-2945-9656-D20986EA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3" y="2319397"/>
            <a:ext cx="10869514" cy="37242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1A9761C-E8D0-9C45-96F7-F26C8A0612D4}"/>
              </a:ext>
            </a:extLst>
          </p:cNvPr>
          <p:cNvSpPr/>
          <p:nvPr/>
        </p:nvSpPr>
        <p:spPr>
          <a:xfrm>
            <a:off x="1904643" y="6308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案例见：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C7D910-5CD6-6943-B82F-A13064A1F9D6}"/>
              </a:ext>
            </a:extLst>
          </p:cNvPr>
          <p:cNvSpPr/>
          <p:nvPr/>
        </p:nvSpPr>
        <p:spPr>
          <a:xfrm>
            <a:off x="2877639" y="6287578"/>
            <a:ext cx="400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https://c.runoob.com/codedemo/3187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71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超链接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超链接是一种允许一个网页同其他网页或站点之间进行链接的元素；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超链接可以是文本（一个字、词，一段文字），也可以是各种媒体（声音、图像、动画），通过它们可以将网站建设成一个丰富多彩的多媒体世界。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中创建链接；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超链接主要分为两类：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页面间链接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属性，创建指向另一个文档的连接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页面内链接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属性，创建指向同一文档内的书签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89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页面间链接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29510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建立超链接的标记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，锚），以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开始，以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结束，锚可以指向网络上的任何资源：一张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页面、一幅图像、一个声音或视频文件等；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定位链接页面的地址，分为绝对地址和相对地址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绝对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包含通信协议的类型、服务器名称、文件夹名称和文件。通常链接互联网其他服务器上的网页时，采用绝对路径，例如 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https://www.baidu.com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相对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通常只包含文件夹名称和文件名称，通常链接的网页文件与当前的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文件处于相同的服务器时，采用相对路径，例如 </a:t>
            </a:r>
            <a:r>
              <a:rPr kumimoji="1"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=“./index.html”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21C910-B8BC-1447-B92A-25F31E678501}"/>
              </a:ext>
            </a:extLst>
          </p:cNvPr>
          <p:cNvSpPr/>
          <p:nvPr/>
        </p:nvSpPr>
        <p:spPr>
          <a:xfrm>
            <a:off x="1828803" y="2495046"/>
            <a:ext cx="7358060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链接的路径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title=“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鼠标指向超链接时显示的文字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文件的方式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网页标题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1B702-82AC-8E4F-97B7-4D278D81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90" y="5332098"/>
            <a:ext cx="7378700" cy="977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829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页面内链接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29510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页面内链接也叫书签链接，其语法由两部分组成：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定义锚点（即书签，超链接跳转的目标点）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定义链接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SzPct val="70000"/>
              <a:buNone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B73DAC-B14A-5E43-B5C5-6D43026B79F5}"/>
              </a:ext>
            </a:extLst>
          </p:cNvPr>
          <p:cNvSpPr/>
          <p:nvPr/>
        </p:nvSpPr>
        <p:spPr>
          <a:xfrm>
            <a:off x="1579421" y="2127129"/>
            <a:ext cx="7082441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name=“tips”&gt;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链接指向的文字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tips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为书签名）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8E164-75E5-224F-805A-FFFB1DE1DF9A}"/>
              </a:ext>
            </a:extLst>
          </p:cNvPr>
          <p:cNvSpPr/>
          <p:nvPr/>
        </p:nvSpPr>
        <p:spPr>
          <a:xfrm>
            <a:off x="1579421" y="3040349"/>
            <a:ext cx="8312724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=“#tips”&gt;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超链接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属性值指向超链接跳转的地方）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99DA6-63B4-AD48-A33A-19DD6891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99" y="4153241"/>
            <a:ext cx="3759200" cy="2171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94CC7F93-AC60-9F4C-9837-BB004EC0B2E6}"/>
              </a:ext>
            </a:extLst>
          </p:cNvPr>
          <p:cNvSpPr/>
          <p:nvPr/>
        </p:nvSpPr>
        <p:spPr>
          <a:xfrm>
            <a:off x="5622560" y="5014936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1B77DB-F25D-8144-8527-76C3D2D3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77" y="4384254"/>
            <a:ext cx="2451100" cy="165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1562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表单用于收集不同类型的用户输入，并将用户的输入信息提交给服务器，是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前端和后端的沟通桥梁；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表单由两部分组成：一是描述表单的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代码；二是用于处理表单中输入信息的脚本，如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ASP.NET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F1C3A-B383-164A-A03A-D0BBFF2A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7341"/>
            <a:ext cx="5645721" cy="160851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AF0407-18C0-FA44-B244-283F71F1D13A}"/>
              </a:ext>
            </a:extLst>
          </p:cNvPr>
          <p:cNvSpPr/>
          <p:nvPr/>
        </p:nvSpPr>
        <p:spPr>
          <a:xfrm>
            <a:off x="3128670" y="54677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搜索栏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DA0BA-3096-6043-9791-C24B7932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06" y="2799496"/>
            <a:ext cx="3177369" cy="3390172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D5DB3D-98E6-9242-8A2D-2DC1AEA6E73A}"/>
              </a:ext>
            </a:extLst>
          </p:cNvPr>
          <p:cNvSpPr/>
          <p:nvPr/>
        </p:nvSpPr>
        <p:spPr>
          <a:xfrm>
            <a:off x="7963915" y="632359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注册或登录页面</a:t>
            </a:r>
          </a:p>
        </p:txBody>
      </p:sp>
    </p:spTree>
    <p:extLst>
      <p:ext uri="{BB962C8B-B14F-4D97-AF65-F5344CB8AC3E}">
        <p14:creationId xmlns:p14="http://schemas.microsoft.com/office/powerpoint/2010/main" val="357688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form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表单由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&lt;form&gt;&lt;/form&gt;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标签和标签内的代码组成；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的基本语法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语法说明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：给定表单名称，后续的基本程序可以通过表单名称对其进行控制；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：指定处理表单信息的服务器端应用程序；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：指定处理表单数据的方法，通常为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方法，默认为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form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中的表单元素主要包含：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 input 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&lt;button&gt;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96296" y="2411778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&lt;form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表单名称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处理表单信息的脚本程序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处理数据的方法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这里放置表单元素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&lt;/form&gt;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文本类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3"/>
            <a:ext cx="3862388" cy="501894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标题元素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&lt;h1&gt;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&lt;/h1&gt;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&lt;h2&gt;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二级标签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&lt;h3&gt;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三级标签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&lt;/h3&gt;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&lt;h4&gt;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四级标签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&lt;/h4&gt;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&lt;h5&gt;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五级标签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&lt;/h5&gt;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&lt;h6&gt;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六级标签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&lt;/h6&gt;</a:t>
            </a: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段落元素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段落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&lt;/p&gt;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&lt;span&gt;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行内元素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&lt;/span&gt;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&lt;div&gt;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块级元素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D6DAB5-67C9-B241-B24D-62C5670B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883" y="1394684"/>
            <a:ext cx="2540000" cy="4203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D77A7B-8795-C741-ABF3-FB191384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88" y="1027906"/>
            <a:ext cx="3276600" cy="494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7" name="右箭头 26">
            <a:extLst>
              <a:ext uri="{FF2B5EF4-FFF2-40B4-BE49-F238E27FC236}">
                <a16:creationId xmlns:a16="http://schemas.microsoft.com/office/drawing/2014/main" id="{6FCD7122-15E0-7649-A11F-D1E835C1362A}"/>
              </a:ext>
            </a:extLst>
          </p:cNvPr>
          <p:cNvSpPr/>
          <p:nvPr/>
        </p:nvSpPr>
        <p:spPr>
          <a:xfrm>
            <a:off x="8105603" y="3390376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19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&lt;input&gt;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定义输入控件；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语法说明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元素主要有六个属性，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maxlength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checked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是必选的两个属性；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主要有九种类型：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（文本输入框）、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submit/reset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（提交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重置按钮）、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（密码输入框）、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checkbox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（复选框）、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radio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（单选框）、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hidden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（隐藏框）、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（图像按钮）、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（文件选择输入框）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151103"/>
            <a:ext cx="9791004" cy="9378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&lt;input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输入框类型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输入框对应名称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输入框标识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51574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B48B7A-ACCA-6543-A4C0-F8F36745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1" y="1690688"/>
            <a:ext cx="641350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FA5E28-E574-FF4B-834A-5D9581E3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64" y="2528888"/>
            <a:ext cx="33782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6D545699-276D-3044-BE20-63D673041026}"/>
              </a:ext>
            </a:extLst>
          </p:cNvPr>
          <p:cNvSpPr/>
          <p:nvPr/>
        </p:nvSpPr>
        <p:spPr>
          <a:xfrm>
            <a:off x="7405044" y="3325980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64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388388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定义输入文本域（一个多行的输入控件）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330573"/>
            <a:ext cx="9791004" cy="9378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rows=“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cols=“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wrap=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“是否自动换行”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此处预置内容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textare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A735E-9806-5647-BF2B-9667C594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9" y="4255230"/>
            <a:ext cx="3810000" cy="119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DDDF86-E08F-5D49-953E-D933B750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3474180"/>
            <a:ext cx="2984500" cy="27559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AF8F107-B814-AB4F-BC6B-DBD6C28FCA41}"/>
              </a:ext>
            </a:extLst>
          </p:cNvPr>
          <p:cNvSpPr/>
          <p:nvPr/>
        </p:nvSpPr>
        <p:spPr>
          <a:xfrm>
            <a:off x="5731840" y="467889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3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4041042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在表单中，通过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可以设计一个下拉式的列表或带有滚动条的列表，用户可以在列表中选择一个或多个选项；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是成对标签，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&lt;select&gt;&lt;/select&gt;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之间的内容表示一个下拉式菜单的内容；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是成对标签，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&lt;option&gt;&lt;/option&gt;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之间的内容定义了列表中的各个选项；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必须同时使用。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316286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&lt;select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下拉列表框名称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multiple=“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允许选择多项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&lt;option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下拉框中某一项的值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“指定选项初始状态”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&gt;…&lt;/option&gt;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&lt;option&gt;…&lt;/option&gt;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&lt;/select&gt;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51889-5CAE-FF4F-8D6F-4EED3D4B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34" y="4975229"/>
            <a:ext cx="4953000" cy="185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1D5C886B-4216-F446-95DB-B299E8DEC3CC}"/>
              </a:ext>
            </a:extLst>
          </p:cNvPr>
          <p:cNvSpPr/>
          <p:nvPr/>
        </p:nvSpPr>
        <p:spPr>
          <a:xfrm>
            <a:off x="6824348" y="5572744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7F5EBA-B712-7E41-A275-01277333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08" y="5059363"/>
            <a:ext cx="2032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&lt;button&gt;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23373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&lt;button&gt;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标签定义一个按钮；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元素内部可以放置内容，比如文本或者图像；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452261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&lt;button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type=“button”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按钮中的内容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&lt;/button&gt;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1D5C886B-4216-F446-95DB-B299E8DEC3CC}"/>
              </a:ext>
            </a:extLst>
          </p:cNvPr>
          <p:cNvSpPr/>
          <p:nvPr/>
        </p:nvSpPr>
        <p:spPr>
          <a:xfrm>
            <a:off x="6871403" y="4698650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9E2E25-735D-EF42-9577-D3C2452A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38" y="4350904"/>
            <a:ext cx="5245100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CCFF6-8B79-DA45-9379-ABBBEBD7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025" y="4560453"/>
            <a:ext cx="952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07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可以在网页中显示图像，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是一个单标签；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属性指是图像的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地址，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可以是绝对地址，也可以是相对地址；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alt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属性是为图像定义可替换的文本，当浏览器无法载入图像时，属性可以告诉用户失去的信息；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122159"/>
            <a:ext cx="9791004" cy="8214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源地址</a:t>
            </a:r>
            <a:r>
              <a:rPr kumimoji="1" lang="en-US" altLang="zh-CN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文字描述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“宽度”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3A973-25AD-1548-AE85-1687A53C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818936"/>
            <a:ext cx="4927600" cy="116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A588720F-727F-3E40-A57D-431F4EA27A8D}"/>
              </a:ext>
            </a:extLst>
          </p:cNvPr>
          <p:cNvSpPr/>
          <p:nvPr/>
        </p:nvSpPr>
        <p:spPr>
          <a:xfrm>
            <a:off x="6380340" y="523230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946486-4181-1841-8D47-720C4B32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66" y="4071409"/>
            <a:ext cx="2888864" cy="25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3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多媒体类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07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网页上的多媒体指音效、音乐、视频和动画；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多媒体拥有多种文件格式，如：音频（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.wav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.ram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wma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.mp3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等）视频（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avi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wmv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.mpg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mov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swf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.mp4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等），现代浏览器已支持多种多媒体格式；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之前的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&lt;object&gt;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来加载多媒体对象，其基本语法：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200498" y="2769181"/>
            <a:ext cx="9791004" cy="8214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&lt;object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插入对象的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“宽度”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&gt;&lt;/object&gt;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6B63B-0B54-C747-AF86-C7ED0455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4112683"/>
            <a:ext cx="6794500" cy="901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364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框架类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075944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框架可以在同一个浏览器窗口中显示多个页面（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文件）。每一个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文件称为一个框架；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&lt;frameset&gt;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来定义框架集，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&lt;frame&gt;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定义放置在框架中的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200498" y="2728434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&lt;frameset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rows=“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框架集行设置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cols=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“框架集列设置”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&lt;frame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=“html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&lt;frame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=“html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&lt;/frameset&gt;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69E56-6B4F-5145-9FB1-002131E0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4081565"/>
            <a:ext cx="4978400" cy="256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341FC1D-9C6F-0E43-802F-BD6000F4F564}"/>
              </a:ext>
            </a:extLst>
          </p:cNvPr>
          <p:cNvSpPr/>
          <p:nvPr/>
        </p:nvSpPr>
        <p:spPr>
          <a:xfrm>
            <a:off x="7091540" y="5132606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A6F4E-4A72-DE47-97D6-005CFC43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4053997"/>
            <a:ext cx="3608112" cy="25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内联框架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222927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iframe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实现在网页内显示另一个网页；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200498" y="2141222"/>
            <a:ext cx="9791004" cy="66278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iframe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网页地址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“框架宽度”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iframe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341FC1D-9C6F-0E43-802F-BD6000F4F564}"/>
              </a:ext>
            </a:extLst>
          </p:cNvPr>
          <p:cNvSpPr/>
          <p:nvPr/>
        </p:nvSpPr>
        <p:spPr>
          <a:xfrm>
            <a:off x="5320023" y="4397078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49E92E-8AAE-F843-B675-CC5F4B8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4094562"/>
            <a:ext cx="3937000" cy="850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22FEC1-249C-F345-ABD3-02AF43EB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89" y="3254538"/>
            <a:ext cx="5295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26305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&lt;div&gt;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元素可作为容器用于组合其他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元素，因此常作为布局工具。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526DE-817C-FB44-90A4-4E5F8175AA15}"/>
              </a:ext>
            </a:extLst>
          </p:cNvPr>
          <p:cNvSpPr/>
          <p:nvPr/>
        </p:nvSpPr>
        <p:spPr>
          <a:xfrm>
            <a:off x="2886077" y="1886681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id=“header”&gt;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网页标题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9CEF02-D2D9-C142-84D6-8418638F6BB8}"/>
              </a:ext>
            </a:extLst>
          </p:cNvPr>
          <p:cNvSpPr/>
          <p:nvPr/>
        </p:nvSpPr>
        <p:spPr>
          <a:xfrm>
            <a:off x="2886077" y="2486756"/>
            <a:ext cx="1490663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id=“menu”&gt;</a:t>
            </a: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1FF0AF-7E46-CC40-B537-4F237BDA9EE8}"/>
              </a:ext>
            </a:extLst>
          </p:cNvPr>
          <p:cNvSpPr/>
          <p:nvPr/>
        </p:nvSpPr>
        <p:spPr>
          <a:xfrm>
            <a:off x="4376740" y="2486756"/>
            <a:ext cx="3952875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id=“section”&gt;</a:t>
            </a: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内容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8F829-7FAC-8247-9C63-C980901296C2}"/>
              </a:ext>
            </a:extLst>
          </p:cNvPr>
          <p:cNvSpPr/>
          <p:nvPr/>
        </p:nvSpPr>
        <p:spPr>
          <a:xfrm>
            <a:off x="2886077" y="5529989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id=“footer”&gt;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网页尾部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CC28B-D30D-8D46-8BAE-D139E970D5AB}"/>
              </a:ext>
            </a:extLst>
          </p:cNvPr>
          <p:cNvSpPr/>
          <p:nvPr/>
        </p:nvSpPr>
        <p:spPr>
          <a:xfrm>
            <a:off x="3024810" y="6308209"/>
            <a:ext cx="5986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hlinkClick r:id="rId3"/>
              </a:rPr>
              <a:t>https://www.w3school.com.cn/tiy/t.asp?f=html_layout_divs</a:t>
            </a:r>
            <a:endParaRPr lang="zh-CN" altLang="en-US" u="sng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DC804-9E05-F146-922A-E5E5401FDD50}"/>
              </a:ext>
            </a:extLst>
          </p:cNvPr>
          <p:cNvSpPr/>
          <p:nvPr/>
        </p:nvSpPr>
        <p:spPr>
          <a:xfrm>
            <a:off x="1904643" y="63082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具体案例：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&lt;div&gt;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元素和样式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074" y="2533474"/>
            <a:ext cx="4507276" cy="28113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570037"/>
            <a:ext cx="2528887" cy="5192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2" y="1570036"/>
            <a:ext cx="2953110" cy="51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常用文本格式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816CB84-A54D-5845-B591-EC2CC82F5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70370"/>
              </p:ext>
            </p:extLst>
          </p:nvPr>
        </p:nvGraphicFramePr>
        <p:xfrm>
          <a:off x="1312069" y="1690688"/>
          <a:ext cx="95678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&lt;b&gt;&lt;/b&gt;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粗体字体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&gt;&lt;/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斜体字体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&lt;del&gt;&lt;/del&gt;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文字带删除线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&lt;ins&gt;&lt;/ins&gt;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文字带下划线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5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&lt;sub&gt;&lt;/sub&gt;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3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&lt;sup&gt;&lt;/sup&gt;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&lt;pre&gt;&lt;/pre&gt;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保留空格和换行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6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&lt;code&gt;&lt;/code&gt;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表示计算机代码，等宽字体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2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0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列表类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44071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在制作网页时，列表经常被用来写提纲和品种分类说明；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列表标签的使用能够使内容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更加条理清晰、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层次分明、格式美观的表现出来；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常用的列表有无序列表、有序列表和定义列表三种；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35B24-384E-2E46-9915-35772A58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8" y="2701068"/>
            <a:ext cx="5860913" cy="1640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33ACEF-6A0D-2E42-85C0-5160C06B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94" y="3142398"/>
            <a:ext cx="3784474" cy="3178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612B8B-EEC5-3748-9EF5-53C1ED327275}"/>
              </a:ext>
            </a:extLst>
          </p:cNvPr>
          <p:cNvSpPr/>
          <p:nvPr/>
        </p:nvSpPr>
        <p:spPr>
          <a:xfrm>
            <a:off x="2228054" y="63819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新闻列表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9D9AF0-568D-604A-B221-0C802793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98" y="4733409"/>
            <a:ext cx="5626100" cy="157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DBA5090-60D8-9349-97A1-E08FCB910CA3}"/>
              </a:ext>
            </a:extLst>
          </p:cNvPr>
          <p:cNvSpPr/>
          <p:nvPr/>
        </p:nvSpPr>
        <p:spPr>
          <a:xfrm>
            <a:off x="8195469" y="6387072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商品分类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1F43D-CF37-304E-86A4-C36201856E8A}"/>
              </a:ext>
            </a:extLst>
          </p:cNvPr>
          <p:cNvSpPr/>
          <p:nvPr/>
        </p:nvSpPr>
        <p:spPr>
          <a:xfrm>
            <a:off x="7744066" y="432464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导航栏</a:t>
            </a:r>
          </a:p>
        </p:txBody>
      </p:sp>
    </p:spTree>
    <p:extLst>
      <p:ext uri="{BB962C8B-B14F-4D97-AF65-F5344CB8AC3E}">
        <p14:creationId xmlns:p14="http://schemas.microsoft.com/office/powerpoint/2010/main" val="113316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无序列表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EAE307C4-A3A1-EB4B-8D03-346878E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359683" cy="144071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属性的值确定无序列表前的符号</a:t>
            </a:r>
          </a:p>
        </p:txBody>
      </p:sp>
      <p:graphicFrame>
        <p:nvGraphicFramePr>
          <p:cNvPr id="16" name="内容占位符 7">
            <a:extLst>
              <a:ext uri="{FF2B5EF4-FFF2-40B4-BE49-F238E27FC236}">
                <a16:creationId xmlns:a16="http://schemas.microsoft.com/office/drawing/2014/main" id="{D41C8743-0845-E541-A0CA-09515D248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62769"/>
              </p:ext>
            </p:extLst>
          </p:nvPr>
        </p:nvGraphicFramePr>
        <p:xfrm>
          <a:off x="1174749" y="4003495"/>
          <a:ext cx="9567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disc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默认值。实心圆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circle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空心圆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square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空心方块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F49D80DB-2CA3-824E-B471-6214B25F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71433"/>
            <a:ext cx="4165600" cy="158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655E24-366A-D34B-B55E-D5AC4BD2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24" y="1509533"/>
            <a:ext cx="3238500" cy="151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右箭头 20">
            <a:extLst>
              <a:ext uri="{FF2B5EF4-FFF2-40B4-BE49-F238E27FC236}">
                <a16:creationId xmlns:a16="http://schemas.microsoft.com/office/drawing/2014/main" id="{05DF808B-8736-E045-9F2B-DB4E5EB7BC37}"/>
              </a:ext>
            </a:extLst>
          </p:cNvPr>
          <p:cNvSpPr/>
          <p:nvPr/>
        </p:nvSpPr>
        <p:spPr>
          <a:xfrm>
            <a:off x="5672135" y="2060755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30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有序列表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EAE307C4-A3A1-EB4B-8D03-346878E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359683" cy="144071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属性的值确定有序列表前的符号</a:t>
            </a:r>
          </a:p>
        </p:txBody>
      </p:sp>
      <p:graphicFrame>
        <p:nvGraphicFramePr>
          <p:cNvPr id="16" name="内容占位符 7">
            <a:extLst>
              <a:ext uri="{FF2B5EF4-FFF2-40B4-BE49-F238E27FC236}">
                <a16:creationId xmlns:a16="http://schemas.microsoft.com/office/drawing/2014/main" id="{D41C8743-0845-E541-A0CA-09515D248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6162"/>
              </p:ext>
            </p:extLst>
          </p:nvPr>
        </p:nvGraphicFramePr>
        <p:xfrm>
          <a:off x="1174749" y="4003495"/>
          <a:ext cx="9567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默认值。数字顺序的有序列表（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字母顺序的有序列表，小写（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字母顺序的有序列表，大写（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罗马数字，小写（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iv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罗马数字，大写（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IV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44849"/>
                  </a:ext>
                </a:extLst>
              </a:tr>
            </a:tbl>
          </a:graphicData>
        </a:graphic>
      </p:graphicFrame>
      <p:sp>
        <p:nvSpPr>
          <p:cNvPr id="21" name="右箭头 20">
            <a:extLst>
              <a:ext uri="{FF2B5EF4-FFF2-40B4-BE49-F238E27FC236}">
                <a16:creationId xmlns:a16="http://schemas.microsoft.com/office/drawing/2014/main" id="{05DF808B-8736-E045-9F2B-DB4E5EB7BC37}"/>
              </a:ext>
            </a:extLst>
          </p:cNvPr>
          <p:cNvSpPr/>
          <p:nvPr/>
        </p:nvSpPr>
        <p:spPr>
          <a:xfrm>
            <a:off x="5001105" y="2201857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5A68BC-B929-FB4C-B35D-BA6E6B2D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29" y="1452294"/>
            <a:ext cx="3429000" cy="1739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0318AC-0417-754C-89C6-5A800AA5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8433"/>
            <a:ext cx="3378200" cy="133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9406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定义列表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EAE307C4-A3A1-EB4B-8D03-346878E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572"/>
            <a:ext cx="10359683" cy="200539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文件中，插入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&lt;dl&gt;&lt;/dl&gt;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元素即可自动生成定义列表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dt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表示列表的一级子项目，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缩进两个空格，一般用于表示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&lt;dl&gt;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的二级子项目；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它的每一项前既没有项目符号，也没有编号，它是通过缩进的形式使内容层次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清晰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我们实践使用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dl 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dt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标签最多地方，通常是具有标题，而标题下对应有若干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列表（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栏目标题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对应标题列表）和标题对应下面有内容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www.w3school.com.cn/tiy/t.asp?f=html_list_definition</a:t>
            </a: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05DF808B-8736-E045-9F2B-DB4E5EB7BC37}"/>
              </a:ext>
            </a:extLst>
          </p:cNvPr>
          <p:cNvSpPr/>
          <p:nvPr/>
        </p:nvSpPr>
        <p:spPr>
          <a:xfrm>
            <a:off x="5054215" y="263212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94D92-EE94-4C4C-B3D7-574FDC75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01" y="1547777"/>
            <a:ext cx="3556000" cy="2476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A3998C-5576-9642-A9A5-A4D01101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00" y="1731926"/>
            <a:ext cx="3822700" cy="210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6391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2061</Words>
  <Application>Microsoft Office PowerPoint</Application>
  <PresentationFormat>宽屏</PresentationFormat>
  <Paragraphs>263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2.3 HTML元素</vt:lpstr>
      <vt:lpstr>文本类</vt:lpstr>
      <vt:lpstr>HTML布局</vt:lpstr>
      <vt:lpstr>&lt;div&gt;元素和样式</vt:lpstr>
      <vt:lpstr>常用文本格式</vt:lpstr>
      <vt:lpstr>列表类</vt:lpstr>
      <vt:lpstr>无序列表</vt:lpstr>
      <vt:lpstr>有序列表</vt:lpstr>
      <vt:lpstr>定义列表</vt:lpstr>
      <vt:lpstr>定义列表的嵌套</vt:lpstr>
      <vt:lpstr>列表嵌套</vt:lpstr>
      <vt:lpstr>表格类HTML元素</vt:lpstr>
      <vt:lpstr>单元格合并</vt:lpstr>
      <vt:lpstr>表格美化</vt:lpstr>
      <vt:lpstr>超链接类HTML元素</vt:lpstr>
      <vt:lpstr>页面间链接</vt:lpstr>
      <vt:lpstr>页面内链接</vt:lpstr>
      <vt:lpstr>表单类</vt:lpstr>
      <vt:lpstr>表单form</vt:lpstr>
      <vt:lpstr>表单元素Input</vt:lpstr>
      <vt:lpstr>表单元素Input示例</vt:lpstr>
      <vt:lpstr>表单元素&lt;textarea&gt;</vt:lpstr>
      <vt:lpstr>表单元素&lt;select&gt;、&lt;option&gt;</vt:lpstr>
      <vt:lpstr>表单元素&lt;button&gt;</vt:lpstr>
      <vt:lpstr>HTML图像</vt:lpstr>
      <vt:lpstr>HTML多媒体类</vt:lpstr>
      <vt:lpstr>HTML框架类</vt:lpstr>
      <vt:lpstr>内联框架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563</cp:revision>
  <dcterms:created xsi:type="dcterms:W3CDTF">2020-02-08T09:17:17Z</dcterms:created>
  <dcterms:modified xsi:type="dcterms:W3CDTF">2020-03-03T09:39:22Z</dcterms:modified>
</cp:coreProperties>
</file>