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18" r:id="rId2"/>
    <p:sldId id="319" r:id="rId3"/>
    <p:sldId id="339" r:id="rId4"/>
    <p:sldId id="340" r:id="rId5"/>
    <p:sldId id="341" r:id="rId6"/>
    <p:sldId id="342" r:id="rId7"/>
    <p:sldId id="320" r:id="rId8"/>
    <p:sldId id="321" r:id="rId9"/>
    <p:sldId id="322" r:id="rId10"/>
    <p:sldId id="323" r:id="rId11"/>
    <p:sldId id="336" r:id="rId12"/>
    <p:sldId id="325" r:id="rId13"/>
    <p:sldId id="337" r:id="rId14"/>
    <p:sldId id="338" r:id="rId15"/>
    <p:sldId id="326" r:id="rId16"/>
    <p:sldId id="329" r:id="rId17"/>
    <p:sldId id="328" r:id="rId18"/>
    <p:sldId id="327" r:id="rId19"/>
    <p:sldId id="330" r:id="rId20"/>
    <p:sldId id="343" r:id="rId21"/>
    <p:sldId id="331" r:id="rId22"/>
    <p:sldId id="332" r:id="rId23"/>
    <p:sldId id="333" r:id="rId24"/>
    <p:sldId id="34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/>
    <p:restoredTop sz="91513"/>
  </p:normalViewPr>
  <p:slideViewPr>
    <p:cSldViewPr snapToGrid="0" snapToObjects="1">
      <p:cViewPr varScale="1">
        <p:scale>
          <a:sx n="80" d="100"/>
          <a:sy n="80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2.4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新特性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1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画布示例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4"/>
            <a:ext cx="10359683" cy="5359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绘制线条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4E2D15BC-E328-2042-A80A-5FB0F64B645B}"/>
              </a:ext>
            </a:extLst>
          </p:cNvPr>
          <p:cNvSpPr/>
          <p:nvPr/>
        </p:nvSpPr>
        <p:spPr>
          <a:xfrm>
            <a:off x="6681122" y="3510662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032CE-3D6B-E349-BB6F-F5CE9C03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962"/>
            <a:ext cx="5838282" cy="3541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6EAAFD-91AA-E14B-961A-7AD957E0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535" y="2824267"/>
            <a:ext cx="289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的开源项目例子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，一个使用 </a:t>
            </a:r>
            <a:r>
              <a:rPr lang="en-US" altLang="zh-CN" dirty="0"/>
              <a:t>JavaScript </a:t>
            </a:r>
            <a:r>
              <a:rPr lang="zh-CN" altLang="en-US" dirty="0"/>
              <a:t>实现的开源可视化库，可以流畅的运行在 </a:t>
            </a:r>
            <a:r>
              <a:rPr lang="en-US" altLang="zh-CN" dirty="0"/>
              <a:t>PC </a:t>
            </a:r>
            <a:r>
              <a:rPr lang="zh-CN" altLang="en-US" dirty="0"/>
              <a:t>和移动设备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/>
              <a:t>html5 Canvas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82792549629&amp;di=1a3f7b547bc4ef41899b9c5437977b76&amp;imgtype=0&amp;src=http%3A%2F%2Fattachbak.dataguru.cn%2Fattachments%2Fforum%2F201404%2F20%2F213403hxvhfh8dvik6vxv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1" y="2451694"/>
            <a:ext cx="4733632" cy="359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runoob.com/wp-content/uploads/2019/11/1573102347-6136-61e7435e316b26ed0bf5dd5315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89495"/>
            <a:ext cx="6235285" cy="27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66861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SVG(Scalable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Vector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Graphics)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可伸缩矢量图形在放大或者改变尺寸的情况下，图形的质量都不会损失；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格式定义图形；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能够将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元素直接嵌入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页面中；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847497" y="3178543"/>
            <a:ext cx="5550250" cy="112263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xmlns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=“SVG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命名空间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version=“SVG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图形高度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“图形宽度”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绘制矢量图形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96FC35-EDDD-1140-9C99-2B821C52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6" y="4877227"/>
            <a:ext cx="5956300" cy="130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66E47F-A6FB-C14E-B2D9-62359282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83" y="4813727"/>
            <a:ext cx="1625600" cy="1371600"/>
          </a:xfrm>
          <a:prstGeom prst="rect">
            <a:avLst/>
          </a:prstGeom>
        </p:spPr>
      </p:pic>
      <p:sp>
        <p:nvSpPr>
          <p:cNvPr id="14" name="右箭头 13">
            <a:extLst>
              <a:ext uri="{FF2B5EF4-FFF2-40B4-BE49-F238E27FC236}">
                <a16:creationId xmlns:a16="http://schemas.microsoft.com/office/drawing/2014/main" id="{CF47EC30-8604-1D4F-BB0D-6A9B6F2E55E3}"/>
              </a:ext>
            </a:extLst>
          </p:cNvPr>
          <p:cNvSpPr/>
          <p:nvPr/>
        </p:nvSpPr>
        <p:spPr>
          <a:xfrm>
            <a:off x="7594600" y="534562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9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H5 SVG</a:t>
            </a:r>
            <a:r>
              <a:rPr lang="zh-CN" altLang="en-US" dirty="0" smtClean="0"/>
              <a:t>的</a:t>
            </a:r>
            <a:r>
              <a:rPr lang="zh-CN" altLang="en-US" dirty="0"/>
              <a:t>开源项目例子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67" y="2079919"/>
            <a:ext cx="5701608" cy="4725584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9029700" cy="248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D3.js</a:t>
            </a:r>
            <a:r>
              <a:rPr lang="zh-CN" altLang="en-US" dirty="0" smtClean="0"/>
              <a:t>，全世界范围内应用最广的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可视化框架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html5 SVG</a:t>
            </a:r>
            <a:endParaRPr lang="zh-CN" altLang="en-US" dirty="0"/>
          </a:p>
        </p:txBody>
      </p:sp>
      <p:pic>
        <p:nvPicPr>
          <p:cNvPr id="2050" name="Picture 2" descr="http://5b0988e595225.cdn.sohucs.com/images/20180131/3a4b830b56484d7ca7d741fe9a4e4fa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6699"/>
            <a:ext cx="3749031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 vs. SVG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0022" y="1801773"/>
            <a:ext cx="6324603" cy="4688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Canvas </a:t>
            </a:r>
            <a:r>
              <a:rPr lang="zh-CN" altLang="en-US" dirty="0"/>
              <a:t>和 </a:t>
            </a:r>
            <a:r>
              <a:rPr lang="en-US" altLang="zh-CN" dirty="0"/>
              <a:t>SVG </a:t>
            </a:r>
            <a:r>
              <a:rPr lang="zh-CN" altLang="en-US" dirty="0"/>
              <a:t>都</a:t>
            </a:r>
            <a:r>
              <a:rPr lang="zh-CN" altLang="en-US" dirty="0" smtClean="0"/>
              <a:t>允许在</a:t>
            </a:r>
            <a:r>
              <a:rPr lang="zh-CN" altLang="en-US" dirty="0"/>
              <a:t>浏览器中创建图形，但是它们在根本上是不同的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Canvas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Canvas </a:t>
            </a:r>
            <a:r>
              <a:rPr lang="zh-CN" altLang="en-US" dirty="0"/>
              <a:t>通过 </a:t>
            </a:r>
            <a:r>
              <a:rPr lang="en-US" altLang="zh-CN" dirty="0"/>
              <a:t>JavaScript </a:t>
            </a:r>
            <a:r>
              <a:rPr lang="zh-CN" altLang="en-US" dirty="0"/>
              <a:t>来绘制 </a:t>
            </a:r>
            <a:r>
              <a:rPr lang="en-US" altLang="zh-CN" dirty="0"/>
              <a:t>2D </a:t>
            </a:r>
            <a:r>
              <a:rPr lang="zh-CN" altLang="en-US" dirty="0"/>
              <a:t>图形。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Canvas </a:t>
            </a:r>
            <a:r>
              <a:rPr lang="zh-CN" altLang="en-US" dirty="0"/>
              <a:t>是逐像素进行渲染的。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canvas </a:t>
            </a:r>
            <a:r>
              <a:rPr lang="zh-CN" altLang="en-US" dirty="0"/>
              <a:t>中，一旦图形被绘制完成，它就不会继续得到浏览器的关注。如果其位置发生变化，那么整个场景也需要重新绘制，包括任何或许已被图形覆盖的对象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SVG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SVG </a:t>
            </a:r>
            <a:r>
              <a:rPr lang="zh-CN" altLang="en-US" dirty="0"/>
              <a:t>是一种使用 </a:t>
            </a:r>
            <a:r>
              <a:rPr lang="en-US" altLang="zh-CN" dirty="0"/>
              <a:t>XML </a:t>
            </a:r>
            <a:r>
              <a:rPr lang="zh-CN" altLang="en-US" dirty="0"/>
              <a:t>描述 </a:t>
            </a:r>
            <a:r>
              <a:rPr lang="en-US" altLang="zh-CN" dirty="0"/>
              <a:t>2D </a:t>
            </a:r>
            <a:r>
              <a:rPr lang="zh-CN" altLang="en-US" dirty="0"/>
              <a:t>图形的语言。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SVG </a:t>
            </a:r>
            <a:r>
              <a:rPr lang="zh-CN" altLang="en-US" dirty="0"/>
              <a:t>基于 </a:t>
            </a:r>
            <a:r>
              <a:rPr lang="en-US" altLang="zh-CN" dirty="0"/>
              <a:t>XML</a:t>
            </a:r>
            <a:r>
              <a:rPr lang="zh-CN" altLang="en-US" dirty="0"/>
              <a:t>，这意味着 </a:t>
            </a:r>
            <a:r>
              <a:rPr lang="en-US" altLang="zh-CN" dirty="0"/>
              <a:t>SVG DOM </a:t>
            </a:r>
            <a:r>
              <a:rPr lang="zh-CN" altLang="en-US" dirty="0"/>
              <a:t>中的每个元素都是可用的。您可以为某个元素附加 </a:t>
            </a:r>
            <a:r>
              <a:rPr lang="en-US" altLang="zh-CN" dirty="0"/>
              <a:t>JavaScript </a:t>
            </a:r>
            <a:r>
              <a:rPr lang="zh-CN" altLang="en-US" dirty="0"/>
              <a:t>事件处理器。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SVG </a:t>
            </a:r>
            <a:r>
              <a:rPr lang="zh-CN" altLang="en-US" dirty="0"/>
              <a:t>中，每个被绘制的图形均被视为对象。如果 </a:t>
            </a:r>
            <a:r>
              <a:rPr lang="en-US" altLang="zh-CN" dirty="0"/>
              <a:t>SVG </a:t>
            </a:r>
            <a:r>
              <a:rPr lang="zh-CN" altLang="en-US" dirty="0"/>
              <a:t>对象的属性发生变化，那么浏览器能够自动重现图形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6" y="2462964"/>
            <a:ext cx="5353050" cy="412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7" y="365125"/>
            <a:ext cx="4381500" cy="20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HTML5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MathML</a:t>
            </a:r>
            <a:endParaRPr kumimoji="1" lang="zh-CN" altLang="en-US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253407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MathML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是数学标记语言，一种基于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的标准，用来在互联网上书写数学符号和公式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2457097" y="2129571"/>
            <a:ext cx="4163838" cy="112263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&lt;math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xmlns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命名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书写公式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&lt;/math&gt;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CF47EC30-8604-1D4F-BB0D-6A9B6F2E55E3}"/>
              </a:ext>
            </a:extLst>
          </p:cNvPr>
          <p:cNvSpPr/>
          <p:nvPr/>
        </p:nvSpPr>
        <p:spPr>
          <a:xfrm>
            <a:off x="7718907" y="4922494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49469F-A3BA-6740-A8C9-F3A2025A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66" y="3691090"/>
            <a:ext cx="5422900" cy="289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DA624E-C685-A849-B4F1-A8FAACF6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568" y="4822397"/>
            <a:ext cx="1498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2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HTML5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 地理定位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1687410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Geolocation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（地理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定位）用于定位用户的位置；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鉴于该特性可能侵犯用户的隐私，除非用户同意，否则用户位置信息是不可用的；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在脚本中使用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getCurrentPosistion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successCallback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errorCallback,PositionOptions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方法获得用户位置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ADCF9-D2E0-2E4D-BAF9-E339861F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25" y="2867026"/>
            <a:ext cx="5418539" cy="3838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A840AB-7F46-7D4F-8C1E-086FA902E43C}"/>
              </a:ext>
            </a:extLst>
          </p:cNvPr>
          <p:cNvSpPr/>
          <p:nvPr/>
        </p:nvSpPr>
        <p:spPr>
          <a:xfrm>
            <a:off x="8288292" y="4488934"/>
            <a:ext cx="1795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获取用户位置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6C97AB-2474-774A-9B50-ECF98FC1A229}"/>
              </a:ext>
            </a:extLst>
          </p:cNvPr>
          <p:cNvSpPr/>
          <p:nvPr/>
        </p:nvSpPr>
        <p:spPr>
          <a:xfrm>
            <a:off x="795293" y="5858936"/>
            <a:ext cx="1795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显示用户位置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85D2621E-EB1B-F041-965E-015B3FDF62DB}"/>
              </a:ext>
            </a:extLst>
          </p:cNvPr>
          <p:cNvSpPr/>
          <p:nvPr/>
        </p:nvSpPr>
        <p:spPr>
          <a:xfrm>
            <a:off x="8043564" y="3996267"/>
            <a:ext cx="244728" cy="1354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32B060C3-00EF-FB42-9DFE-876FB4B11E3D}"/>
              </a:ext>
            </a:extLst>
          </p:cNvPr>
          <p:cNvSpPr/>
          <p:nvPr/>
        </p:nvSpPr>
        <p:spPr>
          <a:xfrm>
            <a:off x="2353733" y="5520267"/>
            <a:ext cx="271292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2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拖放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2"/>
            <a:ext cx="10359683" cy="50740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拖放（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drag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drop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）是一种常见的特性，即抓取对象以后拖到另一个位置。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拖放是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标准的组成部分，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脚本实现拖放操作。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中使用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draggable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属性和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ondragstart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属性设置可拖放的元素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中使用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ondrop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属性和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ondragover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属性设置拖放元素放置的位置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在脚本中实现拖动和放置动作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9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拖放示例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587E7E-6F90-C74F-9CD5-E515715A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838200"/>
            <a:ext cx="5994400" cy="5791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CF3798-7481-DD44-B7FA-F6EC7E8A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7" y="1690688"/>
            <a:ext cx="3632200" cy="2628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490D3E-5702-6648-8DBD-B225B8A18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7" y="5108575"/>
            <a:ext cx="2959100" cy="1358900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FC3D27B5-B5FC-ED45-A649-533B9A4B8926}"/>
              </a:ext>
            </a:extLst>
          </p:cNvPr>
          <p:cNvSpPr/>
          <p:nvPr/>
        </p:nvSpPr>
        <p:spPr>
          <a:xfrm rot="10800000">
            <a:off x="4283558" y="2677991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56DC09F5-3D1F-6945-985A-43BF55DE3C60}"/>
              </a:ext>
            </a:extLst>
          </p:cNvPr>
          <p:cNvSpPr/>
          <p:nvPr/>
        </p:nvSpPr>
        <p:spPr>
          <a:xfrm rot="5400000">
            <a:off x="2088573" y="4494032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BF740C-AA13-744E-BC90-A5A4D4230DA9}"/>
              </a:ext>
            </a:extLst>
          </p:cNvPr>
          <p:cNvSpPr/>
          <p:nvPr/>
        </p:nvSpPr>
        <p:spPr>
          <a:xfrm>
            <a:off x="1325655" y="4507034"/>
            <a:ext cx="948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拖放后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9F601F-B448-9E4D-B675-D4F2563AF2A5}"/>
              </a:ext>
            </a:extLst>
          </p:cNvPr>
          <p:cNvSpPr/>
          <p:nvPr/>
        </p:nvSpPr>
        <p:spPr>
          <a:xfrm>
            <a:off x="10972227" y="2185564"/>
            <a:ext cx="77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拖动图片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BA5A944-2F79-6D4A-99EC-705431FC2636}"/>
              </a:ext>
            </a:extLst>
          </p:cNvPr>
          <p:cNvCxnSpPr/>
          <p:nvPr/>
        </p:nvCxnSpPr>
        <p:spPr>
          <a:xfrm>
            <a:off x="10481733" y="2524127"/>
            <a:ext cx="491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0493361-31C4-624F-A20F-938B76B60828}"/>
              </a:ext>
            </a:extLst>
          </p:cNvPr>
          <p:cNvSpPr/>
          <p:nvPr/>
        </p:nvSpPr>
        <p:spPr>
          <a:xfrm>
            <a:off x="9719160" y="1291795"/>
            <a:ext cx="77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放置位置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E95471C-0047-C44D-BBA2-6180039401B9}"/>
              </a:ext>
            </a:extLst>
          </p:cNvPr>
          <p:cNvCxnSpPr/>
          <p:nvPr/>
        </p:nvCxnSpPr>
        <p:spPr>
          <a:xfrm>
            <a:off x="9228093" y="1582154"/>
            <a:ext cx="491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B90E874F-E0F9-A641-9A0D-823C23E3ADA5}"/>
              </a:ext>
            </a:extLst>
          </p:cNvPr>
          <p:cNvSpPr/>
          <p:nvPr/>
        </p:nvSpPr>
        <p:spPr>
          <a:xfrm>
            <a:off x="5198534" y="2524047"/>
            <a:ext cx="4707466" cy="30780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E87703A-7B0C-D548-B80F-4ECC2C3880F1}"/>
              </a:ext>
            </a:extLst>
          </p:cNvPr>
          <p:cNvSpPr/>
          <p:nvPr/>
        </p:nvSpPr>
        <p:spPr>
          <a:xfrm>
            <a:off x="5717744" y="1585704"/>
            <a:ext cx="3383923" cy="226163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8AE3D7-28FE-674C-9CDC-2C1591C35826}"/>
              </a:ext>
            </a:extLst>
          </p:cNvPr>
          <p:cNvSpPr/>
          <p:nvPr/>
        </p:nvSpPr>
        <p:spPr>
          <a:xfrm>
            <a:off x="7831667" y="4043079"/>
            <a:ext cx="127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拖动方法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31C10B2-F63F-044B-9826-7ABCD1FB5D8A}"/>
              </a:ext>
            </a:extLst>
          </p:cNvPr>
          <p:cNvCxnSpPr/>
          <p:nvPr/>
        </p:nvCxnSpPr>
        <p:spPr>
          <a:xfrm>
            <a:off x="7409705" y="4227745"/>
            <a:ext cx="491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C48D890-832E-F240-9E80-384B34C4F6D7}"/>
              </a:ext>
            </a:extLst>
          </p:cNvPr>
          <p:cNvSpPr/>
          <p:nvPr/>
        </p:nvSpPr>
        <p:spPr>
          <a:xfrm>
            <a:off x="7900772" y="4966907"/>
            <a:ext cx="127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放置方法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AB77A5F-40BA-684F-A1D3-AB94643B04CF}"/>
              </a:ext>
            </a:extLst>
          </p:cNvPr>
          <p:cNvCxnSpPr/>
          <p:nvPr/>
        </p:nvCxnSpPr>
        <p:spPr>
          <a:xfrm>
            <a:off x="7394143" y="5145985"/>
            <a:ext cx="491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2"/>
            <a:ext cx="10359683" cy="3162211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提供两种在客户端存储数据的方法：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localStorage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：没有时间限制的数据存储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sessionStorage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：针对一个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的数据存储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之前客户端存储数据由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完成，但是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不适合大量数据的存储；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B030E7-FC44-C440-A7AC-37CFF858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7" y="2903121"/>
            <a:ext cx="6472767" cy="3793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2A68E62-C879-1D40-BA8F-065E9795B0E3}"/>
              </a:ext>
            </a:extLst>
          </p:cNvPr>
          <p:cNvSpPr/>
          <p:nvPr/>
        </p:nvSpPr>
        <p:spPr>
          <a:xfrm>
            <a:off x="8833486" y="5177119"/>
            <a:ext cx="30191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关闭浏览器之后再运行，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localStorage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计数器会增加，而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sessionStorage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的计数器仍为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63E67A-5152-894A-BE7F-D4BA5B1FC5D7}"/>
              </a:ext>
            </a:extLst>
          </p:cNvPr>
          <p:cNvSpPr/>
          <p:nvPr/>
        </p:nvSpPr>
        <p:spPr>
          <a:xfrm>
            <a:off x="9269196" y="4218998"/>
            <a:ext cx="2362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localStorage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次。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sessionStorage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次。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4C04D111-2E12-404F-AC1B-0DB1C48603B0}"/>
              </a:ext>
            </a:extLst>
          </p:cNvPr>
          <p:cNvSpPr/>
          <p:nvPr/>
        </p:nvSpPr>
        <p:spPr>
          <a:xfrm>
            <a:off x="8467285" y="448893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4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布局元素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987852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为网页的布局提供了新元素，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article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定义文档或节的页眉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nav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定义导航链接的容器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section(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定义文档的节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footer(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定义文档或节的页脚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D0CA64-6655-DA42-9BEA-6E4CE0EC5AED}"/>
              </a:ext>
            </a:extLst>
          </p:cNvPr>
          <p:cNvSpPr/>
          <p:nvPr/>
        </p:nvSpPr>
        <p:spPr>
          <a:xfrm>
            <a:off x="2871789" y="2014537"/>
            <a:ext cx="5443538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&lt;header&gt;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网页标题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&lt;/header&gt;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1400D9-35EC-4F49-B8FA-78130894D263}"/>
              </a:ext>
            </a:extLst>
          </p:cNvPr>
          <p:cNvSpPr/>
          <p:nvPr/>
        </p:nvSpPr>
        <p:spPr>
          <a:xfrm>
            <a:off x="2871789" y="2614612"/>
            <a:ext cx="1490663" cy="3046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nav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</a:p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</a:p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</a:p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nav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FB7703-41D9-4446-A22C-6A27E8BAA244}"/>
              </a:ext>
            </a:extLst>
          </p:cNvPr>
          <p:cNvSpPr/>
          <p:nvPr/>
        </p:nvSpPr>
        <p:spPr>
          <a:xfrm>
            <a:off x="4362452" y="2614612"/>
            <a:ext cx="3952875" cy="3046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&lt;section&gt;</a:t>
            </a:r>
          </a:p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&lt;p&gt;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&lt;/p&gt;</a:t>
            </a:r>
          </a:p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&lt;/section&gt;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F238E9-FF82-1743-881A-0AAA89AB672B}"/>
              </a:ext>
            </a:extLst>
          </p:cNvPr>
          <p:cNvSpPr/>
          <p:nvPr/>
        </p:nvSpPr>
        <p:spPr>
          <a:xfrm>
            <a:off x="2871789" y="5657845"/>
            <a:ext cx="5443538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&lt;footer&gt;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网页尾部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&lt;/footer&gt;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端即时通讯技术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30350"/>
            <a:ext cx="10515600" cy="50800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对于一般的 </a:t>
            </a:r>
            <a:r>
              <a:rPr lang="en-US" altLang="zh-CN" sz="2000" dirty="0"/>
              <a:t>Web </a:t>
            </a:r>
            <a:r>
              <a:rPr lang="zh-CN" altLang="en-US" sz="2000" dirty="0"/>
              <a:t>应用开发，大多数开发人员并不陌生。在 </a:t>
            </a:r>
            <a:r>
              <a:rPr lang="en-US" altLang="zh-CN" sz="2000" dirty="0"/>
              <a:t>Web </a:t>
            </a:r>
            <a:r>
              <a:rPr lang="zh-CN" altLang="en-US" sz="2000" dirty="0"/>
              <a:t>应用中，浏览器和服务器之间使用的是请求 </a:t>
            </a:r>
            <a:r>
              <a:rPr lang="en-US" altLang="zh-CN" sz="2000" dirty="0"/>
              <a:t>/ </a:t>
            </a:r>
            <a:r>
              <a:rPr lang="zh-CN" altLang="en-US" sz="2000" dirty="0"/>
              <a:t>响应的交互模式。浏览器发出请求，服务器根据收到的请求来生成相应的响应。浏览器再对收到的响应进行处理，展现给用户。响应的格式可能是 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XML </a:t>
            </a:r>
            <a:r>
              <a:rPr lang="zh-CN" altLang="en-US" sz="2000" dirty="0"/>
              <a:t>或 </a:t>
            </a:r>
            <a:r>
              <a:rPr lang="en-US" altLang="zh-CN" sz="2000" dirty="0"/>
              <a:t>JSON 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随着 </a:t>
            </a:r>
            <a:r>
              <a:rPr lang="en-US" altLang="zh-CN" sz="2000" dirty="0"/>
              <a:t>REST </a:t>
            </a:r>
            <a:r>
              <a:rPr lang="zh-CN" altLang="en-US" sz="2000" dirty="0"/>
              <a:t>架构风格和 </a:t>
            </a:r>
            <a:r>
              <a:rPr lang="en-US" altLang="zh-CN" sz="2000" dirty="0"/>
              <a:t>AJAX </a:t>
            </a:r>
            <a:r>
              <a:rPr lang="zh-CN" altLang="en-US" sz="2000" dirty="0"/>
              <a:t>的流行，服务器更多地使用 </a:t>
            </a:r>
            <a:r>
              <a:rPr lang="en-US" altLang="zh-CN" sz="2000" dirty="0"/>
              <a:t>JSON </a:t>
            </a:r>
            <a:r>
              <a:rPr lang="zh-CN" altLang="en-US" sz="2000" dirty="0"/>
              <a:t>作为响应的数据格式。</a:t>
            </a:r>
            <a:r>
              <a:rPr lang="en-US" altLang="zh-CN" sz="2000" dirty="0"/>
              <a:t>Web </a:t>
            </a:r>
            <a:r>
              <a:rPr lang="zh-CN" altLang="en-US" sz="2000" dirty="0"/>
              <a:t>应用使用 </a:t>
            </a:r>
            <a:r>
              <a:rPr lang="en-US" altLang="zh-CN" sz="2000" dirty="0" err="1"/>
              <a:t>XMLHttpRequest</a:t>
            </a:r>
            <a:r>
              <a:rPr lang="en-US" altLang="zh-CN" sz="2000" dirty="0"/>
              <a:t> </a:t>
            </a:r>
            <a:r>
              <a:rPr lang="zh-CN" altLang="en-US" sz="2000" dirty="0"/>
              <a:t>对象来发送请求，并根据服务器端返回的数据，对页面的内容进行动态更新。通常来说，用户在页面上的操作，比如点击或移动鼠标，会触发相应的事件。由 </a:t>
            </a:r>
            <a:r>
              <a:rPr lang="en-US" altLang="zh-CN" sz="2000" dirty="0" err="1"/>
              <a:t>XMLHttpRequest</a:t>
            </a:r>
            <a:r>
              <a:rPr lang="en-US" altLang="zh-CN" sz="2000" dirty="0"/>
              <a:t> </a:t>
            </a:r>
            <a:r>
              <a:rPr lang="zh-CN" altLang="en-US" sz="2000" dirty="0"/>
              <a:t>对象来发出请求，得到服务器响应之后进行页面的局部更新。这种方式的不足之处在于：服务器端产生的数据变化不能及时地通知浏览器，而是需要等到下次请求发出时才能被浏览器获取。对于某些对数据实时性要求很高的应用来说，这种延迟是不能接受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为了满足这类应用的需求，就需要有某种方式能够从服务器端推送数据给浏览器，以保证服务器端的数据变化可以在第一时间通知给用户。目前常见的解决办法有不少，主要可以分成两类。这两类方法的区别在于是否基于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协议来实现。不使用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协议的做法是使用 </a:t>
            </a:r>
            <a:r>
              <a:rPr lang="en-US" altLang="zh-CN" sz="2000" dirty="0"/>
              <a:t>HTML 5 </a:t>
            </a:r>
            <a:r>
              <a:rPr lang="zh-CN" altLang="en-US" sz="2000" dirty="0"/>
              <a:t>新增的 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 </a:t>
            </a:r>
            <a:r>
              <a:rPr lang="zh-CN" altLang="en-US" sz="2000" dirty="0"/>
              <a:t>规范，而使用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协议的做法则包括简易轮询、</a:t>
            </a:r>
            <a:r>
              <a:rPr lang="en-US" altLang="zh-CN" sz="2000" dirty="0"/>
              <a:t>COMET </a:t>
            </a:r>
            <a:r>
              <a:rPr lang="zh-CN" altLang="en-US" sz="2000" dirty="0"/>
              <a:t>技术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HTML </a:t>
            </a:r>
            <a:r>
              <a:rPr lang="en-US" altLang="zh-CN" sz="2000" dirty="0"/>
              <a:t>5 </a:t>
            </a:r>
            <a:r>
              <a:rPr lang="zh-CN" altLang="en-US" sz="2000" dirty="0"/>
              <a:t>服务器推送事件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63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2"/>
            <a:ext cx="10359683" cy="3162211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一般来说，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端即时通讯技术因受限于浏览器的设计限制，一直以来实现起来并不容易，主流的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端即时通讯方案大致有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种：传统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短轮询、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Comet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技术、</a:t>
            </a:r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Server-sent Events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发送事件（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Sever-sent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，是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 5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规范中的一个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组成部分，允许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网页获得来自服务器的更新，这是一种服务器向客户端发送事件和数据的单向通信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。相对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于与之类似的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COMET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技术来说，服务器推送事件的使用更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简单（基于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协议），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对服务器端的改动也比较小。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客户端通过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EventSource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对象来接收服务器发送的事件通知；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EventSource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对象包含以下事件：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F14CDA5-9DD1-AF4F-8591-CD4716A33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855263"/>
              </p:ext>
            </p:extLst>
          </p:nvPr>
        </p:nvGraphicFramePr>
        <p:xfrm>
          <a:off x="1234110" y="4884028"/>
          <a:ext cx="9567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onopen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当通往服务器的连接被打开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onmessage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当接收到服务器发送的消息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onerror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当发生错误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26722"/>
            <a:ext cx="10359683" cy="3162211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客户端使用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EventSource.onmessage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事件获取服务器消息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C68EEC9-9D80-7649-8AA6-170DD514DA48}"/>
              </a:ext>
            </a:extLst>
          </p:cNvPr>
          <p:cNvSpPr/>
          <p:nvPr/>
        </p:nvSpPr>
        <p:spPr>
          <a:xfrm>
            <a:off x="6873559" y="3281191"/>
            <a:ext cx="445150" cy="29237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087F3E-09FB-2040-87B5-CE3709DA820F}"/>
              </a:ext>
            </a:extLst>
          </p:cNvPr>
          <p:cNvSpPr/>
          <p:nvPr/>
        </p:nvSpPr>
        <p:spPr>
          <a:xfrm>
            <a:off x="682283" y="5177119"/>
            <a:ext cx="10671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服务器端示例解析：用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创建一个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sse.js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的文件，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 sse.js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就创建了一个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服务器。里面用了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express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包，有指向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source.interface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访问就以流的形式将当前时间不断发送给客户端。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客户端示例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解析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：创建一个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sse.html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，放在服务器端脚本所在地的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文件夹里，在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脚本中创建一个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eventSource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对象并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规定接收更新的</a:t>
            </a: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（数据接口）；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每接收一次更新信息就触发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onmessage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事件；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onmessage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事件发生时，把已接收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的时间数据显示在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“result”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的元素中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92" y="4074146"/>
            <a:ext cx="3810000" cy="1047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5" y="1919192"/>
            <a:ext cx="6825002" cy="287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709" y="581511"/>
            <a:ext cx="4873291" cy="33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6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HTML5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WebSocket</a:t>
            </a:r>
            <a:endParaRPr kumimoji="1" lang="zh-CN" altLang="en-US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2"/>
            <a:ext cx="10359683" cy="3753278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提供的一种在单个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连接上进行的全双工通讯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协议（不基于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协议，客户端和服务器只需要做一次握手，客户端和服务器之间就能形成一条快速连接通道，之后两者就能相互传送数据；连接会持续存在直到客户端或者服务器端某一方主动关闭连接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对象来实现客户端和服务器之间的通讯；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对象包含以下事件和方法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F14CDA5-9DD1-AF4F-8591-CD4716A33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720699"/>
              </p:ext>
            </p:extLst>
          </p:nvPr>
        </p:nvGraphicFramePr>
        <p:xfrm>
          <a:off x="1312069" y="3609344"/>
          <a:ext cx="95678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事件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onopen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连接建立时触发事件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onmessage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客户端接收服务器端数据时触发事件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onerror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通讯发生错误时触发事件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onclose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连接关闭时触发事件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2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send()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客户端使用连接向客户端发送数据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3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close()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客户端关闭连接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6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038" y="214312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2922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用一个</a:t>
            </a:r>
            <a:r>
              <a:rPr lang="en-US" altLang="zh-CN" sz="2400" dirty="0" smtClean="0"/>
              <a:t>node.js</a:t>
            </a:r>
            <a:r>
              <a:rPr lang="zh-CN" altLang="en-US" sz="2400" dirty="0" smtClean="0"/>
              <a:t>第三方包实现。</a:t>
            </a:r>
            <a:endParaRPr lang="en-US" altLang="zh-CN" sz="2400" dirty="0" smtClean="0"/>
          </a:p>
          <a:p>
            <a:r>
              <a:rPr lang="zh-CN" altLang="en-US" sz="2400" dirty="0" smtClean="0"/>
              <a:t>先执行</a:t>
            </a:r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nodejs-websocket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再执行</a:t>
            </a:r>
            <a:r>
              <a:rPr lang="en-US" altLang="zh-CN" sz="2400" dirty="0" smtClean="0"/>
              <a:t>node ws.js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690812"/>
            <a:ext cx="5019675" cy="3990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50" y="170581"/>
            <a:ext cx="5762150" cy="6172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5" y="6464316"/>
            <a:ext cx="2543831" cy="3458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63E67A-5152-894A-BE7F-D4BA5B1FC5D7}"/>
              </a:ext>
            </a:extLst>
          </p:cNvPr>
          <p:cNvSpPr/>
          <p:nvPr/>
        </p:nvSpPr>
        <p:spPr>
          <a:xfrm>
            <a:off x="6447247" y="6391771"/>
            <a:ext cx="2362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浏览器显示：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2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&lt;article&gt;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&lt;header&gt;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541462"/>
            <a:ext cx="1091565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&lt;article&gt; </a:t>
            </a:r>
            <a:r>
              <a:rPr lang="zh-CN" altLang="en-US" sz="2000" dirty="0"/>
              <a:t>标签是 </a:t>
            </a:r>
            <a:r>
              <a:rPr lang="en-US" altLang="zh-CN" sz="2000" dirty="0"/>
              <a:t>HTML5 </a:t>
            </a:r>
            <a:r>
              <a:rPr lang="zh-CN" altLang="en-US" sz="2000" dirty="0"/>
              <a:t>新增标签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article&gt; </a:t>
            </a:r>
            <a:r>
              <a:rPr lang="zh-CN" altLang="en-US" sz="2000" dirty="0"/>
              <a:t>标签表示页面中与上下文不相关的独立的内容</a:t>
            </a:r>
            <a:r>
              <a:rPr lang="zh-CN" altLang="en-US" sz="2000" dirty="0" smtClean="0"/>
              <a:t>部分。</a:t>
            </a:r>
            <a:endParaRPr lang="en-US" altLang="zh-CN" sz="2000" dirty="0" smtClean="0"/>
          </a:p>
          <a:p>
            <a:r>
              <a:rPr lang="en-US" altLang="zh-CN" sz="2000" dirty="0"/>
              <a:t>&lt;header&gt; </a:t>
            </a:r>
            <a:r>
              <a:rPr lang="zh-CN" altLang="en-US" sz="2000" dirty="0"/>
              <a:t>标签表示介绍性的内容，可以让您了解页面涉及的内容，具有导航性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header&gt; </a:t>
            </a:r>
            <a:r>
              <a:rPr lang="zh-CN" altLang="en-US" sz="2000" dirty="0"/>
              <a:t>标签可能包含标题元素或者其他元素，比如下面的这个例子：</a:t>
            </a: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101975"/>
            <a:ext cx="6115050" cy="3552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56" y="3679825"/>
            <a:ext cx="5428325" cy="11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 </a:t>
            </a:r>
            <a:r>
              <a:rPr lang="zh-CN" altLang="en-US" dirty="0"/>
              <a:t>标签表示一个页面中的某个部分，目的是提供导航链接，常见的导航栏的示例是菜单、目录和</a:t>
            </a:r>
            <a:r>
              <a:rPr lang="zh-CN" altLang="en-US" dirty="0" smtClean="0"/>
              <a:t>索引。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8327"/>
            <a:ext cx="4568332" cy="38122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13" y="3548973"/>
            <a:ext cx="3590567" cy="6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&lt;section&gt; 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&lt;section&gt; </a:t>
            </a:r>
            <a:r>
              <a:rPr lang="zh-CN" altLang="en-US" dirty="0"/>
              <a:t>标签表示文档中的一个独立部分，例如下面的示例，</a:t>
            </a:r>
            <a:r>
              <a:rPr lang="en-US" altLang="zh-CN" dirty="0"/>
              <a:t>&lt;section&gt; </a:t>
            </a:r>
            <a:r>
              <a:rPr lang="zh-CN" altLang="en-US" dirty="0"/>
              <a:t>标签定义了文档的某个</a:t>
            </a:r>
            <a:r>
              <a:rPr lang="zh-CN" altLang="en-US" dirty="0" smtClean="0"/>
              <a:t>区域。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9" y="2876414"/>
            <a:ext cx="4591820" cy="34354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70" y="3495674"/>
            <a:ext cx="3581710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2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&lt;footer&gt; 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&lt;footer</a:t>
            </a:r>
            <a:r>
              <a:rPr lang="en-US" altLang="zh-CN" dirty="0"/>
              <a:t>&gt; </a:t>
            </a:r>
            <a:r>
              <a:rPr lang="zh-CN" altLang="en-US" dirty="0"/>
              <a:t>标签一般用于网页的底部布局，表示页脚，包含与文档相关的信息。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856"/>
            <a:ext cx="5839532" cy="329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6" y="3428999"/>
            <a:ext cx="2270957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多媒体元素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4302552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了定义音频和视频的新元素（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audio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video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322563" y="2089517"/>
            <a:ext cx="7983361" cy="206449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&lt;audio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controls&gt;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&lt;source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音频文件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”,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媒体资源的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MIME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&lt;/audio&gt;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&lt;video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controls&gt;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&lt;source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视频文件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typle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&lt;/video&gt;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FDB6A5-1802-9C4C-A817-6E7AFD72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4712127"/>
            <a:ext cx="5626100" cy="163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598763-6933-994B-AE85-6B668441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13" y="3298765"/>
            <a:ext cx="3595858" cy="3087748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408EFDAD-D1B5-D74D-A7BD-EB88695FA035}"/>
              </a:ext>
            </a:extLst>
          </p:cNvPr>
          <p:cNvSpPr/>
          <p:nvPr/>
        </p:nvSpPr>
        <p:spPr>
          <a:xfrm>
            <a:off x="6985922" y="537737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画布元素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1851819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&lt;canvas&gt;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元素用于图形的绘制，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&lt;canvas&gt;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标签只是图形容器，本身没有绘图能力，需要使用脚本来绘制图形；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&lt;canvas&gt;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在网页上绘制图像，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Canvas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拥有多种绘制路径、矩形、圆形、字符以及添加图像的方法；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847497" y="3178542"/>
            <a:ext cx="9649178" cy="2352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创建画布：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&lt;canvas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“画布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宽度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”&gt;&lt;/canvas&gt;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绘制图形：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c=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画布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id”)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cxt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c.getContext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(“2d”);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cxt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绘图方法；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9B9FFE-C9A3-4947-AC00-B34DF1D2373F}"/>
              </a:ext>
            </a:extLst>
          </p:cNvPr>
          <p:cNvSpPr/>
          <p:nvPr/>
        </p:nvSpPr>
        <p:spPr>
          <a:xfrm>
            <a:off x="9477209" y="4170243"/>
            <a:ext cx="1720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画布对象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481425-C316-8E47-841A-B7C9AAFC337B}"/>
              </a:ext>
            </a:extLst>
          </p:cNvPr>
          <p:cNvSpPr/>
          <p:nvPr/>
        </p:nvSpPr>
        <p:spPr>
          <a:xfrm>
            <a:off x="9477210" y="4515678"/>
            <a:ext cx="21450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绘图对象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09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画布示例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4"/>
            <a:ext cx="10359683" cy="5359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渐变矩形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6D4B77-FEFC-9A4D-9F2D-63B41C23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1" y="1862668"/>
            <a:ext cx="5067300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4E2D15BC-E328-2042-A80A-5FB0F64B645B}"/>
              </a:ext>
            </a:extLst>
          </p:cNvPr>
          <p:cNvSpPr/>
          <p:nvPr/>
        </p:nvSpPr>
        <p:spPr>
          <a:xfrm>
            <a:off x="6681122" y="3510662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21BE5F-FC88-2C4D-BB89-8B8524D6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279" y="2850073"/>
            <a:ext cx="2933700" cy="1625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43C555-27C1-1B4D-93C2-7E4499E51CEF}"/>
              </a:ext>
            </a:extLst>
          </p:cNvPr>
          <p:cNvSpPr/>
          <p:nvPr/>
        </p:nvSpPr>
        <p:spPr>
          <a:xfrm>
            <a:off x="1327151" y="5939001"/>
            <a:ext cx="910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坐标理解：以画布的左上角为坐标原点（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0,0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），横轴为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轴，纵轴为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fillRect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x,y,width,height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）分别表示矩形的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轴坐标，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轴坐标，矩形宽，矩形长度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1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1865</Words>
  <Application>Microsoft Office PowerPoint</Application>
  <PresentationFormat>宽屏</PresentationFormat>
  <Paragraphs>206</Paragraphs>
  <Slides>24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Songti SC</vt:lpstr>
      <vt:lpstr>等线</vt:lpstr>
      <vt:lpstr>等线 Light</vt:lpstr>
      <vt:lpstr>宋体</vt:lpstr>
      <vt:lpstr>Arial</vt:lpstr>
      <vt:lpstr>Wingdings</vt:lpstr>
      <vt:lpstr>Office 主题​​</vt:lpstr>
      <vt:lpstr>2.4 HTML5新特性</vt:lpstr>
      <vt:lpstr>HTML5布局元素</vt:lpstr>
      <vt:lpstr>&lt;article&gt;和&lt;header&gt;标签</vt:lpstr>
      <vt:lpstr>&lt;nav&gt;标签</vt:lpstr>
      <vt:lpstr>&lt;section&gt; 标签</vt:lpstr>
      <vt:lpstr>&lt;footer&gt; 标签</vt:lpstr>
      <vt:lpstr>HTML5多媒体元素</vt:lpstr>
      <vt:lpstr>HTML5画布元素</vt:lpstr>
      <vt:lpstr>HTML5画布示例</vt:lpstr>
      <vt:lpstr>HTML5画布示例</vt:lpstr>
      <vt:lpstr>基于Canvas的开源项目例子</vt:lpstr>
      <vt:lpstr>HTML5 SVG</vt:lpstr>
      <vt:lpstr>基于H5 SVG的开源项目例子</vt:lpstr>
      <vt:lpstr>Canvas vs. SVG</vt:lpstr>
      <vt:lpstr>HTML5 MathML</vt:lpstr>
      <vt:lpstr>HTML5 地理定位</vt:lpstr>
      <vt:lpstr>HTML5 拖放</vt:lpstr>
      <vt:lpstr>HTML5 拖放示例</vt:lpstr>
      <vt:lpstr>HTML5 Web存储</vt:lpstr>
      <vt:lpstr>HTML5中的Web端即时通讯技术</vt:lpstr>
      <vt:lpstr>HTML5 SSE</vt:lpstr>
      <vt:lpstr>HTML5 SSE示例</vt:lpstr>
      <vt:lpstr>HTML5 WebSocket</vt:lpstr>
      <vt:lpstr>HTML5 WebSocket示例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yezi</cp:lastModifiedBy>
  <cp:revision>583</cp:revision>
  <dcterms:created xsi:type="dcterms:W3CDTF">2020-02-08T09:17:17Z</dcterms:created>
  <dcterms:modified xsi:type="dcterms:W3CDTF">2020-03-16T05:05:02Z</dcterms:modified>
</cp:coreProperties>
</file>