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4" r:id="rId6"/>
    <p:sldId id="285" r:id="rId7"/>
    <p:sldId id="286" r:id="rId8"/>
    <p:sldId id="288" r:id="rId9"/>
    <p:sldId id="287" r:id="rId10"/>
    <p:sldId id="291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772"/>
  </p:normalViewPr>
  <p:slideViewPr>
    <p:cSldViewPr snapToGrid="0" snapToObjects="1">
      <p:cViewPr varScale="1">
        <p:scale>
          <a:sx n="62" d="100"/>
          <a:sy n="62" d="100"/>
        </p:scale>
        <p:origin x="20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C97C-0785-2840-8717-E42FAF217FA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AA6C4-27F5-0E4C-A6C3-2F0086AC194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312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词法结构是一套基础性规则，用来描述如何使用这门语言来编写程序。作为语法的基础，它规定了诸如变量名是什么样的、怎么写注释，以及程序语句之间如何分隔等规则。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100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写法可以，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写法有误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461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写法可以，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写法有误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程序以为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的圆括号和上一行的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组成了一个函数调用，为了能让上述代码解析为两条不同的语句，必须手动填写行尾的显式分号（图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如果一条语句以“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开始，那么它极有可能和前一条语句合在一起解析。以“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开始的语句并不常见，而以“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开始的语句则非常常见，至少在一些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编码风格中是很普遍的。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761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98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两图分别对应前一页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的后两条：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/>
              <a:t>如果在</a:t>
            </a:r>
            <a:r>
              <a:rPr lang="en-US" altLang="zh-CN" dirty="0"/>
              <a:t>return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 这三个关键字后紧跟着换行，</a:t>
            </a:r>
            <a:r>
              <a:rPr lang="en-US" altLang="zh-CN" dirty="0"/>
              <a:t>JavaScript</a:t>
            </a:r>
            <a:r>
              <a:rPr lang="zh-CN" altLang="en-US" dirty="0"/>
              <a:t>则会在换行处填补分号。</a:t>
            </a:r>
            <a:endParaRPr lang="en-US" altLang="zh-CN" dirty="0"/>
          </a:p>
          <a:p>
            <a:pPr lvl="1"/>
            <a:r>
              <a:rPr lang="zh-CN" altLang="en-US" dirty="0"/>
              <a:t>在涉及“</a:t>
            </a:r>
            <a:r>
              <a:rPr lang="en-US" altLang="zh-CN" dirty="0"/>
              <a:t>++”</a:t>
            </a:r>
            <a:r>
              <a:rPr lang="zh-CN" altLang="en-US" dirty="0"/>
              <a:t>和“</a:t>
            </a:r>
            <a:r>
              <a:rPr lang="en-US" altLang="zh-CN" dirty="0"/>
              <a:t>--”</a:t>
            </a:r>
            <a:r>
              <a:rPr lang="zh-CN" altLang="en-US" dirty="0"/>
              <a:t>运算符（既可作为表达式的前缀，也做表达式的后缀）。将其用做后缀表达式时，应当和表达式在同一行。否则，行尾将填补分号，同时“</a:t>
            </a:r>
            <a:r>
              <a:rPr lang="en-US" altLang="zh-CN" dirty="0"/>
              <a:t>++”</a:t>
            </a:r>
            <a:r>
              <a:rPr lang="zh-CN" altLang="en-US" dirty="0"/>
              <a:t>或“</a:t>
            </a:r>
            <a:r>
              <a:rPr lang="en-US" altLang="zh-CN" dirty="0"/>
              <a:t>--”</a:t>
            </a:r>
            <a:r>
              <a:rPr lang="zh-CN" altLang="en-US" dirty="0"/>
              <a:t>将会作为下一行代码的前缀操作符并与之一起解析。</a:t>
            </a:r>
            <a:endParaRPr lang="en-US" altLang="zh-CN" dirty="0"/>
          </a:p>
          <a:p>
            <a:pPr lvl="1"/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9906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让</a:t>
            </a:r>
            <a:r>
              <a:rPr lang="en-CN" dirty="0"/>
              <a:t>JavaScript</a:t>
            </a:r>
            <a:r>
              <a:rPr lang="zh-CN" altLang="en-US" dirty="0"/>
              <a:t>引擎自动加分号在某些情况下会改变程序的语义，导致运行结果与期望不一致。因此推荐不要省略</a:t>
            </a:r>
            <a:endParaRPr lang="en-CN" dirty="0"/>
          </a:p>
          <a:p>
            <a:pPr lvl="1"/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523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854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dirty="0"/>
              <a:t>空格、换行符和格式控制符，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JavaScript</a:t>
            </a:r>
            <a:r>
              <a:rPr lang="zh-CN" altLang="en-US" dirty="0"/>
              <a:t>会忽略程序中标识之间的空格。多数情况下，</a:t>
            </a:r>
            <a:r>
              <a:rPr lang="zh-CN" altLang="en-CN" dirty="0"/>
              <a:t>也</a:t>
            </a:r>
            <a:r>
              <a:rPr lang="zh-CN" altLang="en-US" dirty="0"/>
              <a:t>会忽略换行符。书上</a:t>
            </a:r>
            <a:r>
              <a:rPr lang="en-US" altLang="zh-CN" dirty="0"/>
              <a:t>2.1.2</a:t>
            </a:r>
            <a:r>
              <a:rPr lang="zh-CN" altLang="en-US" dirty="0"/>
              <a:t>节还列举了一些格式控制符。</a:t>
            </a:r>
            <a:endParaRPr lang="en-CN" dirty="0"/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53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注释，格式有两种，两个斜线可以注释单行，斜线与星号可以注释一段。如演示上的例子所示。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020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章会详细讲解数字和字符串直接量。正则表达式直接量会在第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章讲解。更多复杂的表达方式（参见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节）可以写成数组或对象直接量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557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452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372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374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进入严格模式很简单，为整个脚本文件开启严格模式，需要在所有语句之前放一个特定语句 </a:t>
            </a:r>
            <a:r>
              <a:rPr lang="en-US" altLang="zh-CN" dirty="0"/>
              <a:t>"</a:t>
            </a:r>
            <a:r>
              <a:rPr lang="en-US" dirty="0"/>
              <a:t>use strict";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 </a:t>
            </a:r>
            <a:r>
              <a:rPr lang="en-US" altLang="zh-CN" dirty="0"/>
              <a:t>'</a:t>
            </a:r>
            <a:r>
              <a:rPr lang="en-US" dirty="0"/>
              <a:t>use strict';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2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33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39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98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8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13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28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459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855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3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69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87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1A08-F25D-2048-B17D-E5E73C0023EE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539F-AEB6-BE44-AC6C-B3DDDBE10F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19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章词法结构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可选的分号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中，如果语句各自独占一行，通常可以省略语句之间的分号，程序结尾或右花括号“</a:t>
            </a:r>
            <a:r>
              <a:rPr lang="en-US" altLang="zh-CN" dirty="0"/>
              <a:t>}”</a:t>
            </a:r>
            <a:r>
              <a:rPr lang="zh-CN" altLang="en-US" dirty="0"/>
              <a:t>之前的分号也可以省略。</a:t>
            </a:r>
            <a:endParaRPr lang="en-US" altLang="zh-CN" dirty="0"/>
          </a:p>
          <a:p>
            <a:r>
              <a:rPr lang="zh-CN" altLang="en-US" dirty="0"/>
              <a:t>有时候分号可以不写，在缺少了分号就无法正确解析代码的时候，</a:t>
            </a:r>
            <a:r>
              <a:rPr lang="en-US" altLang="zh-CN" dirty="0"/>
              <a:t>JavaScript</a:t>
            </a:r>
            <a:r>
              <a:rPr lang="zh-CN" altLang="en-US" dirty="0"/>
              <a:t>会填补分号。</a:t>
            </a:r>
            <a:endParaRPr lang="en-CN" dirty="0"/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D3923-F024-7746-9DEE-61B814BE4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94" y="4001294"/>
            <a:ext cx="6509878" cy="2310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BD89C-1463-A440-9C7F-5CA822FA5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93" y="4001294"/>
            <a:ext cx="7358093" cy="21844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181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79E8B4-C520-9144-A8AE-E7B2CD12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61657"/>
            <a:ext cx="4436754" cy="3307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可选的分号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更多例子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F257B4-2838-EF4C-A66A-E18DF81CA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2316565"/>
            <a:ext cx="7827798" cy="330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18CD7-85FB-E74B-88D2-8CDEF7C7F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552" y="2316565"/>
            <a:ext cx="5246788" cy="3380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88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可选的分号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何时自动添加分号？</a:t>
            </a:r>
            <a:endParaRPr lang="en-US" altLang="zh-CN" dirty="0"/>
          </a:p>
          <a:p>
            <a:pPr lvl="1"/>
            <a:r>
              <a:rPr lang="zh-CN" altLang="en-US" dirty="0"/>
              <a:t>通用规则：如果当前语句和下一行语句无法合并解析，</a:t>
            </a:r>
            <a:r>
              <a:rPr lang="en-US" altLang="zh-CN" dirty="0"/>
              <a:t>JavaScript</a:t>
            </a:r>
            <a:r>
              <a:rPr lang="zh-CN" altLang="en-US" dirty="0"/>
              <a:t>则在第一行后填补分号。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/>
              <a:t>return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 这三个关键字后紧跟着换行，</a:t>
            </a:r>
            <a:r>
              <a:rPr lang="en-US" altLang="zh-CN" dirty="0"/>
              <a:t>JavaScript</a:t>
            </a:r>
            <a:r>
              <a:rPr lang="zh-CN" altLang="en-US" dirty="0"/>
              <a:t>则会在换行处填补分号。</a:t>
            </a:r>
            <a:endParaRPr lang="en-US" altLang="zh-CN" dirty="0"/>
          </a:p>
          <a:p>
            <a:pPr lvl="1"/>
            <a:r>
              <a:rPr lang="zh-CN" altLang="en-US" dirty="0"/>
              <a:t>在涉及“</a:t>
            </a:r>
            <a:r>
              <a:rPr lang="en-US" altLang="zh-CN" dirty="0"/>
              <a:t>++”</a:t>
            </a:r>
            <a:r>
              <a:rPr lang="zh-CN" altLang="en-US" dirty="0"/>
              <a:t>和“</a:t>
            </a:r>
            <a:r>
              <a:rPr lang="en-US" altLang="zh-CN" dirty="0"/>
              <a:t>--”</a:t>
            </a:r>
            <a:r>
              <a:rPr lang="zh-CN" altLang="en-US" dirty="0"/>
              <a:t>运算符（既可作为表达式的前缀，也做表达式的后缀）。将其用做后缀表达式时，应当和表达式在同一行。否则，行尾将填补分号，同时“</a:t>
            </a:r>
            <a:r>
              <a:rPr lang="en-US" altLang="zh-CN" dirty="0"/>
              <a:t>++”</a:t>
            </a:r>
            <a:r>
              <a:rPr lang="zh-CN" altLang="en-US" dirty="0"/>
              <a:t>或“</a:t>
            </a:r>
            <a:r>
              <a:rPr lang="en-US" altLang="zh-CN" dirty="0"/>
              <a:t>--”</a:t>
            </a:r>
            <a:r>
              <a:rPr lang="zh-CN" altLang="en-US" dirty="0"/>
              <a:t>将会作为下一行代码的前缀操作符并与之一起解析。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可选的分号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一些例子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939B9F-1A69-5D4D-B82E-EABB69DEF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781" y="2292904"/>
            <a:ext cx="3856727" cy="4065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4B6A8-6FE0-3248-8A0D-EC0FAB0A0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259" y="2563416"/>
            <a:ext cx="2705100" cy="259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241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可选的分号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</a:t>
            </a:r>
            <a:r>
              <a:rPr lang="en-CN" dirty="0"/>
              <a:t>JavaScript</a:t>
            </a:r>
            <a:r>
              <a:rPr lang="zh-CN" altLang="en-US" dirty="0"/>
              <a:t>引擎自动加分号在某些情况下会改变程序的语义，导致运行结果与期望不一致。因此推荐不要省略</a:t>
            </a:r>
            <a:endParaRPr lang="en-CN" dirty="0"/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字符集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区分大小写</a:t>
            </a:r>
            <a:endParaRPr lang="en-US" altLang="zh-CN" dirty="0"/>
          </a:p>
          <a:p>
            <a:r>
              <a:rPr lang="zh-CN" altLang="en-US" dirty="0"/>
              <a:t>关键字、变量、函数名和所有的标识符（</a:t>
            </a:r>
            <a:r>
              <a:rPr lang="en-CN" dirty="0"/>
              <a:t>identifier</a:t>
            </a:r>
            <a:r>
              <a:rPr lang="zh-CN" altLang="en-US" dirty="0"/>
              <a:t>）都必须采取一致的大小写形式。</a:t>
            </a:r>
            <a:endParaRPr lang="en-US" altLang="zh-CN" dirty="0"/>
          </a:p>
          <a:p>
            <a:pPr lvl="1"/>
            <a:r>
              <a:rPr lang="zh-CN" altLang="en-US" dirty="0"/>
              <a:t>比如，关键字“</a:t>
            </a:r>
            <a:r>
              <a:rPr lang="en-CN" dirty="0"/>
              <a:t>while</a:t>
            </a:r>
            <a:r>
              <a:rPr lang="zh-CN" altLang="en-US" dirty="0"/>
              <a:t>”必须写成“</a:t>
            </a:r>
            <a:r>
              <a:rPr lang="en-CN" dirty="0"/>
              <a:t>while</a:t>
            </a:r>
            <a:r>
              <a:rPr lang="zh-CN" altLang="en-US" dirty="0"/>
              <a:t>”，而不能写成“</a:t>
            </a:r>
            <a:r>
              <a:rPr lang="en-CN" dirty="0"/>
              <a:t>While</a:t>
            </a:r>
            <a:r>
              <a:rPr lang="zh-CN" altLang="en-US" dirty="0"/>
              <a:t>”或者“</a:t>
            </a:r>
            <a:r>
              <a:rPr lang="en-CN" dirty="0"/>
              <a:t>WHILE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1"/>
            <a:r>
              <a:rPr lang="zh-CN" altLang="en-US" dirty="0"/>
              <a:t>同样，“</a:t>
            </a:r>
            <a:r>
              <a:rPr lang="en-CN" dirty="0"/>
              <a:t>online</a:t>
            </a:r>
            <a:r>
              <a:rPr lang="zh-CN" altLang="en-US" dirty="0"/>
              <a:t>”、“</a:t>
            </a:r>
            <a:r>
              <a:rPr lang="en-CN" dirty="0"/>
              <a:t>Online</a:t>
            </a:r>
            <a:r>
              <a:rPr lang="zh-CN" altLang="en-US" dirty="0"/>
              <a:t>”、“</a:t>
            </a:r>
            <a:r>
              <a:rPr lang="en-CN" dirty="0"/>
              <a:t>OnLine</a:t>
            </a:r>
            <a:r>
              <a:rPr lang="zh-CN" altLang="en-US" dirty="0"/>
              <a:t>”和“</a:t>
            </a:r>
            <a:r>
              <a:rPr lang="en-CN" dirty="0"/>
              <a:t>ONLINE</a:t>
            </a:r>
            <a:r>
              <a:rPr lang="zh-CN" altLang="en-US" dirty="0"/>
              <a:t>”是</a:t>
            </a:r>
            <a:r>
              <a:rPr lang="en-CN" dirty="0"/>
              <a:t>4</a:t>
            </a:r>
            <a:r>
              <a:rPr lang="zh-CN" altLang="en-US" dirty="0"/>
              <a:t>个不同的变量名。</a:t>
            </a:r>
            <a:endParaRPr lang="en-CN" dirty="0"/>
          </a:p>
          <a:p>
            <a:r>
              <a:rPr lang="zh-CN" altLang="en-US" dirty="0"/>
              <a:t>注意的是，</a:t>
            </a:r>
            <a:r>
              <a:rPr lang="en-CN" dirty="0"/>
              <a:t>HTML</a:t>
            </a:r>
            <a:r>
              <a:rPr lang="zh-CN" altLang="en-US" dirty="0"/>
              <a:t>并不区分大小写。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字符集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2.1.2 </a:t>
            </a:r>
            <a:r>
              <a:rPr lang="zh-CN" altLang="en-US" dirty="0"/>
              <a:t>空格、换行符和格式控制符</a:t>
            </a:r>
            <a:endParaRPr lang="en-US" altLang="zh-CN" dirty="0"/>
          </a:p>
          <a:p>
            <a:r>
              <a:rPr lang="en-CN" dirty="0"/>
              <a:t>JavaScript</a:t>
            </a:r>
            <a:r>
              <a:rPr lang="zh-CN" altLang="en-US" dirty="0"/>
              <a:t>会忽略程序中标识（</a:t>
            </a:r>
            <a:r>
              <a:rPr lang="en-CN" dirty="0"/>
              <a:t>token</a:t>
            </a:r>
            <a:r>
              <a:rPr lang="zh-CN" altLang="en-US" dirty="0"/>
              <a:t>）之间的空格。多数情况下，</a:t>
            </a:r>
            <a:r>
              <a:rPr lang="en-CN" dirty="0"/>
              <a:t>JavaScript</a:t>
            </a:r>
            <a:r>
              <a:rPr lang="zh-CN" altLang="en-US" dirty="0"/>
              <a:t>同样会忽略换行符。</a:t>
            </a:r>
            <a:endParaRPr lang="en-CN" dirty="0"/>
          </a:p>
          <a:p>
            <a:pPr lvl="1"/>
            <a:r>
              <a:rPr lang="zh-CN" altLang="en-US" dirty="0"/>
              <a:t>这符号包括：普通的空格符（</a:t>
            </a:r>
            <a:r>
              <a:rPr lang="en-CN" dirty="0"/>
              <a:t>\u0020</a:t>
            </a:r>
            <a:r>
              <a:rPr lang="zh-CN" altLang="en-US" dirty="0"/>
              <a:t>）、水平制表符（</a:t>
            </a:r>
            <a:r>
              <a:rPr lang="en-CN" dirty="0"/>
              <a:t>\u0009</a:t>
            </a:r>
            <a:r>
              <a:rPr lang="zh-CN" altLang="en-US" dirty="0"/>
              <a:t>）、垂直制表符（</a:t>
            </a:r>
            <a:r>
              <a:rPr lang="en-CN" dirty="0"/>
              <a:t>\u000B</a:t>
            </a:r>
            <a:r>
              <a:rPr lang="zh-CN" altLang="en-US" dirty="0"/>
              <a:t>）等。具体看书</a:t>
            </a:r>
            <a:r>
              <a:rPr lang="en-CN" dirty="0"/>
              <a:t>2.1.2</a:t>
            </a:r>
            <a:r>
              <a:rPr lang="zh-CN" altLang="en-US" dirty="0"/>
              <a:t>节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2.2 </a:t>
            </a:r>
            <a:r>
              <a:rPr lang="zh-CN" altLang="en-US" dirty="0"/>
              <a:t>注释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两种格式的注释。</a:t>
            </a:r>
            <a:endParaRPr lang="en-CN" dirty="0"/>
          </a:p>
          <a:p>
            <a:pPr lvl="1"/>
            <a:r>
              <a:rPr lang="zh-CN" altLang="en-US" dirty="0"/>
              <a:t>行尾“</a:t>
            </a:r>
            <a:r>
              <a:rPr lang="en-CN" dirty="0"/>
              <a:t>//</a:t>
            </a:r>
            <a:r>
              <a:rPr lang="zh-CN" altLang="en-US" dirty="0"/>
              <a:t>”之后的文本都会被</a:t>
            </a:r>
            <a:r>
              <a:rPr lang="en-CN" dirty="0"/>
              <a:t>JavaScript</a:t>
            </a:r>
            <a:r>
              <a:rPr lang="zh-CN" altLang="en-US" dirty="0"/>
              <a:t>当做注释忽略掉的。</a:t>
            </a:r>
            <a:endParaRPr lang="en-CN" dirty="0"/>
          </a:p>
          <a:p>
            <a:pPr lvl="1"/>
            <a:r>
              <a:rPr lang="zh-CN" altLang="en-US" dirty="0"/>
              <a:t>此外，“</a:t>
            </a:r>
            <a:r>
              <a:rPr lang="en-CN" dirty="0"/>
              <a:t>/*</a:t>
            </a:r>
            <a:r>
              <a:rPr lang="zh-CN" altLang="en-US" dirty="0"/>
              <a:t>”和“</a:t>
            </a:r>
            <a:r>
              <a:rPr lang="en-CN" dirty="0"/>
              <a:t>*/</a:t>
            </a:r>
            <a:r>
              <a:rPr lang="zh-CN" altLang="en-US" dirty="0"/>
              <a:t>”之间的文本也会当做注释，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83FFA-C529-8640-BD22-0477D5790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596" y="3486762"/>
            <a:ext cx="7183278" cy="30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直接量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直接量（</a:t>
            </a:r>
            <a:r>
              <a:rPr lang="en-CN" dirty="0"/>
              <a:t>literal</a:t>
            </a:r>
            <a:r>
              <a:rPr lang="zh-CN" altLang="en-US" dirty="0"/>
              <a:t>），即程序中直接使用的数据值。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C1788-E7E3-E145-BA16-AC4E826A1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04" y="2329089"/>
            <a:ext cx="7457412" cy="2556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73463-DF9D-3C42-B48C-58E23F492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04" y="5145468"/>
            <a:ext cx="7457412" cy="7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标识符和保留字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标识符</a:t>
            </a:r>
            <a:endParaRPr lang="en-US" altLang="zh-CN" dirty="0"/>
          </a:p>
          <a:p>
            <a:pPr lvl="1"/>
            <a:r>
              <a:rPr lang="zh-CN" altLang="en-US" dirty="0"/>
              <a:t>定义：用来对变量和函数进行命名，或者用做</a:t>
            </a:r>
            <a:r>
              <a:rPr lang="en-CN" dirty="0"/>
              <a:t>JavaScript</a:t>
            </a:r>
            <a:r>
              <a:rPr lang="zh-CN" altLang="en-US" dirty="0"/>
              <a:t>代码中某些循环语句中的跳转位置的标记。</a:t>
            </a:r>
            <a:endParaRPr lang="en-CN" dirty="0"/>
          </a:p>
          <a:p>
            <a:pPr lvl="1"/>
            <a:r>
              <a:rPr lang="zh-CN" altLang="en-CN" dirty="0"/>
              <a:t>格式</a:t>
            </a:r>
            <a:r>
              <a:rPr lang="zh-CN" altLang="en-US" dirty="0"/>
              <a:t>：</a:t>
            </a:r>
            <a:r>
              <a:rPr lang="en-CN" dirty="0"/>
              <a:t>JavaScript</a:t>
            </a:r>
            <a:r>
              <a:rPr lang="zh-CN" altLang="en-US" dirty="0"/>
              <a:t>标识符</a:t>
            </a:r>
            <a:r>
              <a:rPr lang="zh-CN" altLang="en-US" dirty="0">
                <a:solidFill>
                  <a:srgbClr val="FF0000"/>
                </a:solidFill>
              </a:rPr>
              <a:t>必须以字母、下划线（</a:t>
            </a:r>
            <a:r>
              <a:rPr lang="en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）或美元符（</a:t>
            </a:r>
            <a:r>
              <a:rPr lang="en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）开始。后续的字符可以是字母、数字、下划线或美元符。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0F619-B3D1-AF46-8CC1-1993AD696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908" y="4246563"/>
            <a:ext cx="3911600" cy="193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FEE79-4280-ED4E-B73C-FEE1711EDB80}"/>
              </a:ext>
            </a:extLst>
          </p:cNvPr>
          <p:cNvSpPr txBox="1"/>
          <p:nvPr/>
        </p:nvSpPr>
        <p:spPr>
          <a:xfrm>
            <a:off x="1778558" y="4793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合法标识符</a:t>
            </a:r>
            <a:r>
              <a:rPr lang="zh-CN" altLang="en-US" dirty="0"/>
              <a:t>：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3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标识符和保留字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保留字</a:t>
            </a:r>
            <a:endParaRPr lang="en-US" altLang="zh-CN" dirty="0"/>
          </a:p>
          <a:p>
            <a:pPr lvl="1"/>
            <a:r>
              <a:rPr lang="en-US" altLang="zh-CN" dirty="0"/>
              <a:t> JavaScript</a:t>
            </a:r>
            <a:r>
              <a:rPr lang="zh-CN" altLang="en-US" dirty="0"/>
              <a:t>把一些标识符拿出来用做自己的关键字。因此，就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再在程序中把这些关键字用做标识符</a:t>
            </a:r>
            <a:endParaRPr lang="en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BF47ED-CD65-2842-B063-D3365EAD07D6}"/>
              </a:ext>
            </a:extLst>
          </p:cNvPr>
          <p:cNvSpPr/>
          <p:nvPr/>
        </p:nvSpPr>
        <p:spPr>
          <a:xfrm>
            <a:off x="1147707" y="34827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break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catch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do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CABF3-08F0-0A46-AA3F-6B579BAB4AE5}"/>
              </a:ext>
            </a:extLst>
          </p:cNvPr>
          <p:cNvSpPr/>
          <p:nvPr/>
        </p:nvSpPr>
        <p:spPr>
          <a:xfrm>
            <a:off x="2802627" y="345589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else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in</a:t>
            </a:r>
          </a:p>
          <a:p>
            <a:r>
              <a:rPr lang="en-US" dirty="0" err="1"/>
              <a:t>instanceof</a:t>
            </a:r>
            <a:endParaRPr lang="en-US" dirty="0"/>
          </a:p>
          <a:p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C05E5-B7AE-4149-9C35-6B4D05A79934}"/>
              </a:ext>
            </a:extLst>
          </p:cNvPr>
          <p:cNvSpPr/>
          <p:nvPr/>
        </p:nvSpPr>
        <p:spPr>
          <a:xfrm>
            <a:off x="4679576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new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this</a:t>
            </a:r>
          </a:p>
          <a:p>
            <a:r>
              <a:rPr lang="en-US" dirty="0"/>
              <a:t>throw</a:t>
            </a:r>
          </a:p>
          <a:p>
            <a:r>
              <a:rPr lang="en-US" dirty="0"/>
              <a:t>try</a:t>
            </a:r>
          </a:p>
          <a:p>
            <a:r>
              <a:rPr lang="en-US" dirty="0" err="1"/>
              <a:t>typeof</a:t>
            </a:r>
            <a:endParaRPr lang="en-US" dirty="0"/>
          </a:p>
          <a:p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FBFA4-4E02-264F-A649-90D2BD37E8F6}"/>
              </a:ext>
            </a:extLst>
          </p:cNvPr>
          <p:cNvSpPr/>
          <p:nvPr/>
        </p:nvSpPr>
        <p:spPr>
          <a:xfrm>
            <a:off x="6455933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var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with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0388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标识符和保留字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保留字</a:t>
            </a:r>
            <a:endParaRPr lang="en-US" altLang="zh-CN" dirty="0"/>
          </a:p>
          <a:p>
            <a:pPr lvl="1"/>
            <a:r>
              <a:rPr lang="zh-CN" altLang="en-US" dirty="0"/>
              <a:t>以下是</a:t>
            </a:r>
            <a:r>
              <a:rPr lang="en-US" dirty="0"/>
              <a:t>ECMAScript</a:t>
            </a:r>
            <a:r>
              <a:rPr lang="zh-CN" altLang="en-US" dirty="0"/>
              <a:t>规定的保留字：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D3117-F676-B841-B70B-FAD1E87024A0}"/>
              </a:ext>
            </a:extLst>
          </p:cNvPr>
          <p:cNvSpPr/>
          <p:nvPr/>
        </p:nvSpPr>
        <p:spPr>
          <a:xfrm>
            <a:off x="1325012" y="27439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boolean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byte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const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debugger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enum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extends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4670C6-CAB9-4840-BB3B-54C993691B38}"/>
              </a:ext>
            </a:extLst>
          </p:cNvPr>
          <p:cNvSpPr/>
          <p:nvPr/>
        </p:nvSpPr>
        <p:spPr>
          <a:xfrm>
            <a:off x="3591232" y="274394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goto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implements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private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F06C-83D4-C248-A79A-D69AAA6DA57E}"/>
              </a:ext>
            </a:extLst>
          </p:cNvPr>
          <p:cNvSpPr/>
          <p:nvPr/>
        </p:nvSpPr>
        <p:spPr>
          <a:xfrm>
            <a:off x="5857452" y="274394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protected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public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short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static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super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synchronized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transient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volatile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564CB-7290-6E44-AF29-05599FB30799}"/>
              </a:ext>
            </a:extLst>
          </p:cNvPr>
          <p:cNvSpPr/>
          <p:nvPr/>
        </p:nvSpPr>
        <p:spPr>
          <a:xfrm>
            <a:off x="901192" y="5950734"/>
            <a:ext cx="732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虽然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ECMA-262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还没有正式规定，但是在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Mozilla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const,export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import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已经被作为保留字对待。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2897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标识符和保留字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严格模式</a:t>
            </a:r>
            <a:endParaRPr lang="en-US" altLang="zh-CN" dirty="0"/>
          </a:p>
          <a:p>
            <a:pPr lvl="1"/>
            <a:r>
              <a:rPr lang="en-US" altLang="zh-CN" dirty="0" err="1"/>
              <a:t>ECMAscript</a:t>
            </a:r>
            <a:r>
              <a:rPr lang="en-US" altLang="zh-CN" dirty="0"/>
              <a:t> 5</a:t>
            </a:r>
            <a:r>
              <a:rPr lang="zh-CN" altLang="en-US" dirty="0"/>
              <a:t>添加了第二种运行模式：</a:t>
            </a:r>
            <a:r>
              <a:rPr lang="en-US" altLang="zh-CN" dirty="0"/>
              <a:t>"</a:t>
            </a:r>
            <a:r>
              <a:rPr lang="zh-CN" altLang="en-US" dirty="0"/>
              <a:t>严格模式</a:t>
            </a:r>
            <a:r>
              <a:rPr lang="en-US" altLang="zh-CN" dirty="0"/>
              <a:t>"</a:t>
            </a:r>
            <a:r>
              <a:rPr lang="zh-CN" altLang="en-US" dirty="0"/>
              <a:t>。模式使得</a:t>
            </a:r>
            <a:r>
              <a:rPr lang="en-US" altLang="zh-CN" dirty="0" err="1"/>
              <a:t>Javascript</a:t>
            </a:r>
            <a:r>
              <a:rPr lang="zh-CN" altLang="en-US" dirty="0"/>
              <a:t>在更严格的条件下运行。</a:t>
            </a:r>
          </a:p>
          <a:p>
            <a:pPr lvl="1"/>
            <a:r>
              <a:rPr lang="zh-CN" altLang="en-US" dirty="0"/>
              <a:t>目的</a:t>
            </a:r>
            <a:endParaRPr lang="en-US" altLang="zh-CN" dirty="0"/>
          </a:p>
          <a:p>
            <a:pPr lvl="2"/>
            <a:r>
              <a:rPr lang="zh-CN" altLang="en-US" dirty="0"/>
              <a:t>消除</a:t>
            </a:r>
            <a:r>
              <a:rPr lang="en-US" altLang="zh-CN" dirty="0"/>
              <a:t>JS</a:t>
            </a:r>
            <a:r>
              <a:rPr lang="zh-CN" altLang="en-US" dirty="0"/>
              <a:t>语法的一些不合理、不严谨之处，减少怪异行为</a:t>
            </a:r>
            <a:r>
              <a:rPr lang="en-US" altLang="zh-CN" dirty="0"/>
              <a:t>;</a:t>
            </a:r>
          </a:p>
          <a:p>
            <a:pPr lvl="2"/>
            <a:r>
              <a:rPr lang="zh-CN" altLang="en-US" dirty="0"/>
              <a:t>消除代码运行的一些不安全之处，保证代码运行安全；</a:t>
            </a:r>
          </a:p>
          <a:p>
            <a:pPr lvl="2"/>
            <a:r>
              <a:rPr lang="zh-CN" altLang="en-US" dirty="0"/>
              <a:t>提高编译器效率，增加运行速度；</a:t>
            </a:r>
          </a:p>
          <a:p>
            <a:pPr lvl="2"/>
            <a:r>
              <a:rPr lang="zh-CN" altLang="en-US" dirty="0"/>
              <a:t>为未来新版本的</a:t>
            </a:r>
            <a:r>
              <a:rPr lang="en-US" altLang="zh-CN" dirty="0" err="1"/>
              <a:t>Javascript</a:t>
            </a:r>
            <a:r>
              <a:rPr lang="zh-CN" altLang="en-US" dirty="0"/>
              <a:t>做好铺垫。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5EB63-B4F1-7140-8C8B-06C56F92B9E8}"/>
              </a:ext>
            </a:extLst>
          </p:cNvPr>
          <p:cNvSpPr txBox="1"/>
          <p:nvPr/>
        </p:nvSpPr>
        <p:spPr>
          <a:xfrm>
            <a:off x="1015438" y="4869711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"</a:t>
            </a:r>
            <a:r>
              <a:rPr lang="zh-CN" altLang="en-US" dirty="0"/>
              <a:t>严格模式</a:t>
            </a:r>
            <a:r>
              <a:rPr lang="en-US" altLang="zh-CN" dirty="0"/>
              <a:t>"</a:t>
            </a:r>
            <a:r>
              <a:rPr lang="zh-CN" altLang="en-US" dirty="0"/>
              <a:t>的标志，是下面这行语句：</a:t>
            </a:r>
            <a:endParaRPr lang="en-US" altLang="zh-CN" dirty="0"/>
          </a:p>
          <a:p>
            <a:r>
              <a:rPr lang="en-US" dirty="0"/>
              <a:t>"use strict";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65A38-C499-1248-9294-7051A1307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438" y="5317332"/>
            <a:ext cx="6235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3|1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1182</Words>
  <Application>Microsoft Office PowerPoint</Application>
  <PresentationFormat>全屏显示(4:3)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第2章词法结构</vt:lpstr>
      <vt:lpstr>2.1 字符集</vt:lpstr>
      <vt:lpstr>2.1 字符集</vt:lpstr>
      <vt:lpstr>2.2 注释</vt:lpstr>
      <vt:lpstr>2.3 直接量</vt:lpstr>
      <vt:lpstr>2.4 标识符和保留字</vt:lpstr>
      <vt:lpstr>2.4 标识符和保留字</vt:lpstr>
      <vt:lpstr>2.4 标识符和保留字</vt:lpstr>
      <vt:lpstr>2.4 标识符和保留字</vt:lpstr>
      <vt:lpstr>2.5 可选的分号</vt:lpstr>
      <vt:lpstr>2.5 可选的分号</vt:lpstr>
      <vt:lpstr>2.5 可选的分号</vt:lpstr>
      <vt:lpstr>2.5 可选的分号</vt:lpstr>
      <vt:lpstr>2.5 可选的分号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第2章词法结构</dc:title>
  <dc:creator>Gao Ruiqing</dc:creator>
  <cp:lastModifiedBy>yezi</cp:lastModifiedBy>
  <cp:revision>16</cp:revision>
  <dcterms:created xsi:type="dcterms:W3CDTF">2020-03-11T04:39:33Z</dcterms:created>
  <dcterms:modified xsi:type="dcterms:W3CDTF">2020-03-26T00:22:39Z</dcterms:modified>
</cp:coreProperties>
</file>