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3.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4.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4"/>
  </p:notesMasterIdLst>
  <p:sldIdLst>
    <p:sldId id="256" r:id="rId2"/>
    <p:sldId id="260" r:id="rId3"/>
    <p:sldId id="263" r:id="rId4"/>
    <p:sldId id="261" r:id="rId5"/>
    <p:sldId id="262" r:id="rId6"/>
    <p:sldId id="257" r:id="rId7"/>
    <p:sldId id="258" r:id="rId8"/>
    <p:sldId id="265" r:id="rId9"/>
    <p:sldId id="266" r:id="rId10"/>
    <p:sldId id="267" r:id="rId11"/>
    <p:sldId id="268" r:id="rId12"/>
    <p:sldId id="269"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48" r:id="rId27"/>
    <p:sldId id="306" r:id="rId28"/>
    <p:sldId id="305" r:id="rId29"/>
    <p:sldId id="307" r:id="rId30"/>
    <p:sldId id="311" r:id="rId31"/>
    <p:sldId id="308" r:id="rId32"/>
    <p:sldId id="309"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2537" autoAdjust="0"/>
  </p:normalViewPr>
  <p:slideViewPr>
    <p:cSldViewPr snapToGrid="0" snapToObjects="1">
      <p:cViewPr varScale="1">
        <p:scale>
          <a:sx n="63" d="100"/>
          <a:sy n="63" d="100"/>
        </p:scale>
        <p:origin x="2026"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FD4E2D-882D-484B-9984-03D1B33700B2}" type="datetimeFigureOut">
              <a:rPr lang="en-CN" smtClean="0"/>
              <a:t>03/26/2020</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6D05FB-F92B-FF42-B636-DCF796A305C6}" type="slidenum">
              <a:rPr lang="en-CN" smtClean="0"/>
              <a:t>‹#›</a:t>
            </a:fld>
            <a:endParaRPr lang="en-CN"/>
          </a:p>
        </p:txBody>
      </p:sp>
    </p:spTree>
    <p:extLst>
      <p:ext uri="{BB962C8B-B14F-4D97-AF65-F5344CB8AC3E}">
        <p14:creationId xmlns:p14="http://schemas.microsoft.com/office/powerpoint/2010/main" val="4032492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a:t>
            </a:fld>
            <a:endParaRPr lang="en-CN"/>
          </a:p>
        </p:txBody>
      </p:sp>
    </p:spTree>
    <p:extLst>
      <p:ext uri="{BB962C8B-B14F-4D97-AF65-F5344CB8AC3E}">
        <p14:creationId xmlns:p14="http://schemas.microsoft.com/office/powerpoint/2010/main" val="4041850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JavaScript</a:t>
            </a:r>
            <a:r>
              <a:rPr lang="zh-CN" altLang="en-US" dirty="0"/>
              <a:t>语言核心包括</a:t>
            </a:r>
            <a:r>
              <a:rPr lang="en-US" altLang="zh-CN" dirty="0"/>
              <a:t>Date</a:t>
            </a:r>
            <a:r>
              <a:rPr lang="zh-CN" altLang="en-US" dirty="0"/>
              <a:t>（）构造函数，用来创建表示日期和时间的对象。这些日期对象的方法为日期计算提供了简单的</a:t>
            </a:r>
            <a:r>
              <a:rPr lang="en-US" altLang="zh-CN" dirty="0"/>
              <a:t>API</a:t>
            </a:r>
            <a:r>
              <a:rPr lang="zh-CN" altLang="en-US" dirty="0"/>
              <a:t>。日期对象不像数字那样是基本数据类型。在本书第三部分可以查阅更多细节。</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11</a:t>
            </a:fld>
            <a:endParaRPr lang="en-CN"/>
          </a:p>
        </p:txBody>
      </p:sp>
    </p:spTree>
    <p:extLst>
      <p:ext uri="{BB962C8B-B14F-4D97-AF65-F5344CB8AC3E}">
        <p14:creationId xmlns:p14="http://schemas.microsoft.com/office/powerpoint/2010/main" val="2380985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12</a:t>
            </a:fld>
            <a:endParaRPr lang="en-CN"/>
          </a:p>
        </p:txBody>
      </p:sp>
    </p:spTree>
    <p:extLst>
      <p:ext uri="{BB962C8B-B14F-4D97-AF65-F5344CB8AC3E}">
        <p14:creationId xmlns:p14="http://schemas.microsoft.com/office/powerpoint/2010/main" val="209598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13</a:t>
            </a:fld>
            <a:endParaRPr lang="en-CN"/>
          </a:p>
        </p:txBody>
      </p:sp>
    </p:spTree>
    <p:extLst>
      <p:ext uri="{BB962C8B-B14F-4D97-AF65-F5344CB8AC3E}">
        <p14:creationId xmlns:p14="http://schemas.microsoft.com/office/powerpoint/2010/main" val="2551453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14</a:t>
            </a:fld>
            <a:endParaRPr lang="en-CN"/>
          </a:p>
        </p:txBody>
      </p:sp>
    </p:spTree>
    <p:extLst>
      <p:ext uri="{BB962C8B-B14F-4D97-AF65-F5344CB8AC3E}">
        <p14:creationId xmlns:p14="http://schemas.microsoft.com/office/powerpoint/2010/main" val="716995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如果“</a:t>
            </a:r>
            <a:r>
              <a:rPr lang="en-US" altLang="zh-CN" dirty="0"/>
              <a:t>\”</a:t>
            </a:r>
            <a:r>
              <a:rPr lang="zh-CN" altLang="en-US" dirty="0"/>
              <a:t>字符位于没有在表</a:t>
            </a:r>
            <a:r>
              <a:rPr lang="en-US" altLang="zh-CN" dirty="0"/>
              <a:t>3-1</a:t>
            </a:r>
            <a:r>
              <a:rPr lang="zh-CN" altLang="en-US" dirty="0"/>
              <a:t>中列出的字符前，则忽略“</a:t>
            </a:r>
            <a:r>
              <a:rPr lang="en-US" altLang="zh-CN" dirty="0"/>
              <a:t>\”</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15</a:t>
            </a:fld>
            <a:endParaRPr lang="en-CN"/>
          </a:p>
        </p:txBody>
      </p:sp>
    </p:spTree>
    <p:extLst>
      <p:ext uri="{BB962C8B-B14F-4D97-AF65-F5344CB8AC3E}">
        <p14:creationId xmlns:p14="http://schemas.microsoft.com/office/powerpoint/2010/main" val="3965057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字符串还提供许多可以调用的方法（可以在第三部分查到详细信息）</a:t>
            </a:r>
            <a:endParaRPr lang="en-US" altLang="zh-CN" dirty="0"/>
          </a:p>
          <a:p>
            <a:r>
              <a:rPr lang="zh-CN" altLang="en-US" dirty="0"/>
              <a:t>记住，在</a:t>
            </a:r>
            <a:r>
              <a:rPr lang="en-US" dirty="0"/>
              <a:t>JavaScript</a:t>
            </a:r>
            <a:r>
              <a:rPr lang="zh-CN" altLang="en-US" dirty="0"/>
              <a:t>中字符串是固定不变的，类似</a:t>
            </a:r>
            <a:r>
              <a:rPr lang="en-US" dirty="0"/>
              <a:t>replace（）</a:t>
            </a:r>
            <a:r>
              <a:rPr lang="zh-CN" altLang="en-US" dirty="0"/>
              <a:t>和</a:t>
            </a:r>
            <a:r>
              <a:rPr lang="en-US" dirty="0" err="1"/>
              <a:t>toUpperCase</a:t>
            </a:r>
            <a:r>
              <a:rPr lang="en-US" dirty="0"/>
              <a:t>（）</a:t>
            </a:r>
            <a:r>
              <a:rPr lang="zh-CN" altLang="en-US" dirty="0"/>
              <a:t>的方法都返回新字符串，原字符串本身并没有发生改变。</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16</a:t>
            </a:fld>
            <a:endParaRPr lang="en-CN"/>
          </a:p>
        </p:txBody>
      </p:sp>
    </p:spTree>
    <p:extLst>
      <p:ext uri="{BB962C8B-B14F-4D97-AF65-F5344CB8AC3E}">
        <p14:creationId xmlns:p14="http://schemas.microsoft.com/office/powerpoint/2010/main" val="676701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17</a:t>
            </a:fld>
            <a:endParaRPr lang="en-CN"/>
          </a:p>
        </p:txBody>
      </p:sp>
    </p:spTree>
    <p:extLst>
      <p:ext uri="{BB962C8B-B14F-4D97-AF65-F5344CB8AC3E}">
        <p14:creationId xmlns:p14="http://schemas.microsoft.com/office/powerpoint/2010/main" val="168739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JavaScript</a:t>
            </a:r>
            <a:r>
              <a:rPr lang="zh-CN" altLang="en-US" dirty="0"/>
              <a:t>定义了</a:t>
            </a:r>
            <a:r>
              <a:rPr lang="en-US" dirty="0" err="1"/>
              <a:t>RegExp</a:t>
            </a:r>
            <a:r>
              <a:rPr lang="en-US" dirty="0"/>
              <a:t>（）</a:t>
            </a:r>
            <a:r>
              <a:rPr lang="zh-CN" altLang="en-US" dirty="0"/>
              <a:t>构造函数，用来创建表示文本匹配模式的对象。这些模式称为“正则表达式”（</a:t>
            </a:r>
            <a:r>
              <a:rPr lang="en-US" dirty="0"/>
              <a:t>regular expression），</a:t>
            </a:r>
            <a:r>
              <a:rPr lang="zh-CN" altLang="en-US" dirty="0"/>
              <a:t>在第</a:t>
            </a:r>
            <a:r>
              <a:rPr lang="en-US" altLang="zh-CN" dirty="0"/>
              <a:t>10</a:t>
            </a:r>
            <a:r>
              <a:rPr lang="zh-CN" altLang="en-US" dirty="0"/>
              <a:t>章有详尽的文档介绍。</a:t>
            </a:r>
            <a:endParaRPr lang="en-US" altLang="zh-CN" dirty="0"/>
          </a:p>
          <a:p>
            <a:r>
              <a:rPr lang="en-US" dirty="0" err="1"/>
              <a:t>RegExp</a:t>
            </a:r>
            <a:r>
              <a:rPr lang="zh-CN" altLang="en-US" dirty="0"/>
              <a:t>对象定义了很多有用的方法，字符串同样具有可以接收</a:t>
            </a:r>
            <a:r>
              <a:rPr lang="en-US" dirty="0" err="1"/>
              <a:t>RegExp</a:t>
            </a:r>
            <a:r>
              <a:rPr lang="zh-CN" altLang="en-US" dirty="0"/>
              <a:t>参数的方法，例如第二张图片</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18</a:t>
            </a:fld>
            <a:endParaRPr lang="en-CN"/>
          </a:p>
        </p:txBody>
      </p:sp>
    </p:spTree>
    <p:extLst>
      <p:ext uri="{BB962C8B-B14F-4D97-AF65-F5344CB8AC3E}">
        <p14:creationId xmlns:p14="http://schemas.microsoft.com/office/powerpoint/2010/main" val="3521078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19</a:t>
            </a:fld>
            <a:endParaRPr lang="en-CN"/>
          </a:p>
        </p:txBody>
      </p:sp>
    </p:spTree>
    <p:extLst>
      <p:ext uri="{BB962C8B-B14F-4D97-AF65-F5344CB8AC3E}">
        <p14:creationId xmlns:p14="http://schemas.microsoft.com/office/powerpoint/2010/main" val="13842672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来看两个情景</a:t>
            </a:r>
            <a:endParaRPr lang="en-US" altLang="zh-CN" dirty="0"/>
          </a:p>
          <a:p>
            <a:r>
              <a:rPr lang="zh-CN" altLang="en-US" dirty="0"/>
              <a:t>对于第一种情况，只有当</a:t>
            </a:r>
            <a:r>
              <a:rPr lang="en-US" dirty="0"/>
              <a:t>o</a:t>
            </a:r>
            <a:r>
              <a:rPr lang="zh-CN" altLang="en-US" dirty="0"/>
              <a:t>不是</a:t>
            </a:r>
            <a:r>
              <a:rPr lang="en-US" dirty="0"/>
              <a:t>null</a:t>
            </a:r>
            <a:r>
              <a:rPr lang="zh-CN" altLang="en-US" dirty="0"/>
              <a:t>时才会执行</a:t>
            </a:r>
            <a:r>
              <a:rPr lang="en-US" dirty="0"/>
              <a:t>if</a:t>
            </a:r>
            <a:r>
              <a:rPr lang="zh-CN" altLang="en-US" dirty="0"/>
              <a:t>后的代码，第二种情况的限制没那么严格：只有</a:t>
            </a:r>
            <a:r>
              <a:rPr lang="en-US" dirty="0"/>
              <a:t>o</a:t>
            </a:r>
            <a:r>
              <a:rPr lang="zh-CN" altLang="en-US" dirty="0"/>
              <a:t>不是</a:t>
            </a:r>
            <a:r>
              <a:rPr lang="en-US" dirty="0"/>
              <a:t>false</a:t>
            </a:r>
            <a:r>
              <a:rPr lang="zh-CN" altLang="en-US" dirty="0"/>
              <a:t>或任何假值（比如</a:t>
            </a:r>
            <a:r>
              <a:rPr lang="en-US" dirty="0"/>
              <a:t>null</a:t>
            </a:r>
            <a:r>
              <a:rPr lang="zh-CN" altLang="en-US" dirty="0"/>
              <a:t>或</a:t>
            </a:r>
            <a:r>
              <a:rPr lang="en-US" dirty="0"/>
              <a:t>undefined）</a:t>
            </a:r>
            <a:r>
              <a:rPr lang="zh-CN" altLang="en-US" dirty="0"/>
              <a:t>时它才会执行这个</a:t>
            </a:r>
            <a:r>
              <a:rPr lang="en-US" dirty="0"/>
              <a:t>if。</a:t>
            </a:r>
            <a:r>
              <a:rPr lang="zh-CN" altLang="en-US" dirty="0"/>
              <a:t>到底选用哪条语句取决于期望赋给</a:t>
            </a:r>
            <a:r>
              <a:rPr lang="en-US" dirty="0"/>
              <a:t>o</a:t>
            </a:r>
            <a:r>
              <a:rPr lang="zh-CN" altLang="en-US" dirty="0"/>
              <a:t>的值是什么。</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20</a:t>
            </a:fld>
            <a:endParaRPr lang="en-CN"/>
          </a:p>
        </p:txBody>
      </p:sp>
    </p:spTree>
    <p:extLst>
      <p:ext uri="{BB962C8B-B14F-4D97-AF65-F5344CB8AC3E}">
        <p14:creationId xmlns:p14="http://schemas.microsoft.com/office/powerpoint/2010/main" val="2025873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对象（</a:t>
            </a:r>
            <a:r>
              <a:rPr lang="en-CN" sz="1200" kern="1200" dirty="0">
                <a:solidFill>
                  <a:schemeClr val="tx1"/>
                </a:solidFill>
                <a:effectLst/>
                <a:latin typeface="+mn-lt"/>
                <a:ea typeface="+mn-ea"/>
                <a:cs typeface="+mn-cs"/>
              </a:rPr>
              <a:t>object</a:t>
            </a:r>
            <a:r>
              <a:rPr lang="zh-CN" altLang="en-US" sz="1200" kern="1200" dirty="0">
                <a:solidFill>
                  <a:schemeClr val="tx1"/>
                </a:solidFill>
                <a:effectLst/>
                <a:latin typeface="+mn-lt"/>
                <a:ea typeface="+mn-ea"/>
                <a:cs typeface="+mn-cs"/>
              </a:rPr>
              <a:t>）是属性（</a:t>
            </a:r>
            <a:r>
              <a:rPr lang="en-CN" sz="1200" kern="1200" dirty="0">
                <a:solidFill>
                  <a:schemeClr val="tx1"/>
                </a:solidFill>
                <a:effectLst/>
                <a:latin typeface="+mn-lt"/>
                <a:ea typeface="+mn-ea"/>
                <a:cs typeface="+mn-cs"/>
              </a:rPr>
              <a:t>property</a:t>
            </a:r>
            <a:r>
              <a:rPr lang="zh-CN" altLang="en-US" sz="1200" kern="1200" dirty="0">
                <a:solidFill>
                  <a:schemeClr val="tx1"/>
                </a:solidFill>
                <a:effectLst/>
                <a:latin typeface="+mn-lt"/>
                <a:ea typeface="+mn-ea"/>
                <a:cs typeface="+mn-cs"/>
              </a:rPr>
              <a:t>）的集合，每个属性都由“名</a:t>
            </a:r>
            <a:r>
              <a:rPr lang="en-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值对”（值可以是原始值，比如数字、字符串，也可以是对象）构成。</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比较特殊的对象</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全局对象（</a:t>
            </a:r>
            <a:r>
              <a:rPr lang="en-CN" sz="1200" kern="1200" dirty="0">
                <a:solidFill>
                  <a:schemeClr val="tx1"/>
                </a:solidFill>
                <a:effectLst/>
                <a:latin typeface="+mn-lt"/>
                <a:ea typeface="+mn-ea"/>
                <a:cs typeface="+mn-cs"/>
              </a:rPr>
              <a:t>global object</a:t>
            </a:r>
            <a:r>
              <a:rPr lang="zh-CN" altLang="en-US" sz="1200" kern="1200" dirty="0">
                <a:solidFill>
                  <a:schemeClr val="tx1"/>
                </a:solidFill>
                <a:effectLst/>
                <a:latin typeface="+mn-lt"/>
                <a:ea typeface="+mn-ea"/>
                <a:cs typeface="+mn-cs"/>
              </a:rPr>
              <a:t>）、数组（</a:t>
            </a:r>
            <a:r>
              <a:rPr lang="en-CN" sz="1200" kern="1200" dirty="0">
                <a:solidFill>
                  <a:schemeClr val="tx1"/>
                </a:solidFill>
                <a:effectLst/>
                <a:latin typeface="+mn-lt"/>
                <a:ea typeface="+mn-ea"/>
                <a:cs typeface="+mn-cs"/>
              </a:rPr>
              <a:t>array</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数组（</a:t>
            </a:r>
            <a:r>
              <a:rPr lang="en-CN" sz="1200" kern="1200" dirty="0">
                <a:solidFill>
                  <a:schemeClr val="tx1"/>
                </a:solidFill>
                <a:effectLst/>
                <a:latin typeface="+mn-lt"/>
                <a:ea typeface="+mn-ea"/>
                <a:cs typeface="+mn-cs"/>
              </a:rPr>
              <a:t>array</a:t>
            </a:r>
            <a:r>
              <a:rPr lang="zh-CN" altLang="en-US" sz="1200" kern="1200" dirty="0">
                <a:solidFill>
                  <a:schemeClr val="tx1"/>
                </a:solidFill>
                <a:effectLst/>
                <a:latin typeface="+mn-lt"/>
                <a:ea typeface="+mn-ea"/>
                <a:cs typeface="+mn-cs"/>
              </a:rPr>
              <a:t>），表示带编号的值的有序集合。</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N" sz="1200" kern="1200" dirty="0">
                <a:solidFill>
                  <a:schemeClr val="tx1"/>
                </a:solidFill>
                <a:effectLst/>
                <a:latin typeface="+mn-lt"/>
                <a:ea typeface="+mn-ea"/>
                <a:cs typeface="+mn-cs"/>
              </a:rPr>
              <a:t>JavaScript</a:t>
            </a:r>
            <a:r>
              <a:rPr lang="zh-CN" altLang="en-US" sz="1200" kern="1200" dirty="0">
                <a:solidFill>
                  <a:schemeClr val="tx1"/>
                </a:solidFill>
                <a:effectLst/>
                <a:latin typeface="+mn-lt"/>
                <a:ea typeface="+mn-ea"/>
                <a:cs typeface="+mn-cs"/>
              </a:rPr>
              <a:t>为数组定义了专用的语法，使数组拥有一些和普通对象不同的特有行为特性。第</a:t>
            </a:r>
            <a:r>
              <a:rPr lang="en-CN" sz="1200" kern="1200" dirty="0">
                <a:solidFill>
                  <a:schemeClr val="tx1"/>
                </a:solidFill>
                <a:effectLst/>
                <a:latin typeface="+mn-lt"/>
                <a:ea typeface="+mn-ea"/>
                <a:cs typeface="+mn-cs"/>
              </a:rPr>
              <a:t>7</a:t>
            </a:r>
            <a:r>
              <a:rPr lang="zh-CN" altLang="en-US" sz="1200" kern="1200" dirty="0">
                <a:solidFill>
                  <a:schemeClr val="tx1"/>
                </a:solidFill>
                <a:effectLst/>
                <a:latin typeface="+mn-lt"/>
                <a:ea typeface="+mn-ea"/>
                <a:cs typeface="+mn-cs"/>
              </a:rPr>
              <a:t>章将专门讲述数组。</a:t>
            </a:r>
            <a:r>
              <a:rPr lang="en-US" altLang="zh-CN"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函数</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可执行代码的对象，通过调用函数来运行可执行代码，第</a:t>
            </a:r>
            <a:r>
              <a:rPr lang="en-CN" sz="1200" kern="1200" dirty="0">
                <a:solidFill>
                  <a:schemeClr val="tx1"/>
                </a:solidFill>
                <a:effectLst/>
                <a:latin typeface="+mn-lt"/>
                <a:ea typeface="+mn-ea"/>
                <a:cs typeface="+mn-cs"/>
              </a:rPr>
              <a:t>8</a:t>
            </a:r>
            <a:r>
              <a:rPr lang="zh-CN" altLang="en-US" sz="1200" kern="1200" dirty="0">
                <a:solidFill>
                  <a:schemeClr val="tx1"/>
                </a:solidFill>
                <a:effectLst/>
                <a:latin typeface="+mn-lt"/>
                <a:ea typeface="+mn-ea"/>
                <a:cs typeface="+mn-cs"/>
              </a:rPr>
              <a:t>章会专门讲述函数。</a:t>
            </a:r>
            <a:r>
              <a:rPr lang="en-US" altLang="zh-CN" sz="1200" kern="1200" dirty="0">
                <a:solidFill>
                  <a:schemeClr val="tx1"/>
                </a:solidFill>
                <a:effectLst/>
                <a:latin typeface="+mn-lt"/>
                <a:ea typeface="+mn-ea"/>
                <a:cs typeface="+mn-cs"/>
              </a:rPr>
              <a:t>】</a:t>
            </a:r>
            <a:endParaRPr lang="en-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N" sz="1200" kern="1200" dirty="0">
              <a:solidFill>
                <a:schemeClr val="tx1"/>
              </a:solidFill>
              <a:effectLst/>
              <a:latin typeface="+mn-lt"/>
              <a:ea typeface="+mn-ea"/>
              <a:cs typeface="+mn-cs"/>
            </a:endParaRPr>
          </a:p>
          <a:p>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3</a:t>
            </a:fld>
            <a:endParaRPr lang="en-CN"/>
          </a:p>
        </p:txBody>
      </p:sp>
    </p:spTree>
    <p:extLst>
      <p:ext uri="{BB962C8B-B14F-4D97-AF65-F5344CB8AC3E}">
        <p14:creationId xmlns:p14="http://schemas.microsoft.com/office/powerpoint/2010/main" val="4192730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21</a:t>
            </a:fld>
            <a:endParaRPr lang="en-CN"/>
          </a:p>
        </p:txBody>
      </p:sp>
    </p:spTree>
    <p:extLst>
      <p:ext uri="{BB962C8B-B14F-4D97-AF65-F5344CB8AC3E}">
        <p14:creationId xmlns:p14="http://schemas.microsoft.com/office/powerpoint/2010/main" val="2854982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null</a:t>
            </a:r>
            <a:r>
              <a:rPr lang="zh-CN" altLang="en-US" dirty="0"/>
              <a:t>和</a:t>
            </a:r>
            <a:r>
              <a:rPr lang="en-US" dirty="0"/>
              <a:t>undefined</a:t>
            </a:r>
            <a:r>
              <a:rPr lang="zh-CN" altLang="en-US" dirty="0"/>
              <a:t>是不同的，但它们都表示“值的空缺”，两者往往可以互换。他们的区别如</a:t>
            </a:r>
            <a:r>
              <a:rPr lang="en-US" altLang="zh-CN" dirty="0"/>
              <a:t>PPT</a:t>
            </a:r>
            <a:r>
              <a:rPr lang="zh-CN" altLang="en-US" dirty="0"/>
              <a:t>上展示</a:t>
            </a:r>
            <a:endParaRPr lang="en-US" altLang="zh-CN" dirty="0"/>
          </a:p>
          <a:p>
            <a:endParaRPr lang="en-US" altLang="zh-CN" dirty="0"/>
          </a:p>
          <a:p>
            <a:r>
              <a:rPr lang="zh-CN" altLang="en-US" dirty="0"/>
              <a:t>如果你想将它们赋值给变量或者属性，或将它们作为参数传入函数，最佳选择是使用</a:t>
            </a:r>
            <a:r>
              <a:rPr lang="en-US" dirty="0"/>
              <a:t>null。</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22</a:t>
            </a:fld>
            <a:endParaRPr lang="en-CN"/>
          </a:p>
        </p:txBody>
      </p:sp>
    </p:spTree>
    <p:extLst>
      <p:ext uri="{BB962C8B-B14F-4D97-AF65-F5344CB8AC3E}">
        <p14:creationId xmlns:p14="http://schemas.microsoft.com/office/powerpoint/2010/main" val="24497128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前几节讨论了</a:t>
            </a:r>
            <a:r>
              <a:rPr lang="en-US" dirty="0"/>
              <a:t>JavaScript</a:t>
            </a:r>
            <a:r>
              <a:rPr lang="zh-CN" altLang="en-US" dirty="0"/>
              <a:t>的原始类型和原始值。对象类型</a:t>
            </a:r>
            <a:r>
              <a:rPr lang="en-US" altLang="zh-CN" dirty="0"/>
              <a:t>——</a:t>
            </a:r>
            <a:r>
              <a:rPr lang="zh-CN" altLang="en-US" dirty="0"/>
              <a:t>对象、数组和函数</a:t>
            </a:r>
            <a:r>
              <a:rPr lang="en-US" altLang="zh-CN" dirty="0"/>
              <a:t>——</a:t>
            </a:r>
            <a:r>
              <a:rPr lang="zh-CN" altLang="en-US" dirty="0"/>
              <a:t>在本书中均会有独立章节来讲述。本节介绍一个重要对象，全局对象（</a:t>
            </a:r>
            <a:r>
              <a:rPr lang="en-US" altLang="zh-CN" dirty="0"/>
              <a:t>global object</a:t>
            </a:r>
            <a:r>
              <a:rPr lang="zh-CN" altLang="en-US" dirty="0"/>
              <a:t>）在</a:t>
            </a:r>
            <a:r>
              <a:rPr lang="en-US" altLang="zh-CN" dirty="0"/>
              <a:t>JavaScript</a:t>
            </a:r>
            <a:r>
              <a:rPr lang="zh-CN" altLang="en-US" dirty="0"/>
              <a:t>中有着重要的用途：全局对象的属性是全局定义的符号，</a:t>
            </a:r>
            <a:r>
              <a:rPr lang="en-US" altLang="zh-CN" dirty="0"/>
              <a:t>JavaScript</a:t>
            </a:r>
            <a:r>
              <a:rPr lang="zh-CN" altLang="en-US" dirty="0"/>
              <a:t>程序可以直接使用。</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23</a:t>
            </a:fld>
            <a:endParaRPr lang="en-CN"/>
          </a:p>
        </p:txBody>
      </p:sp>
    </p:spTree>
    <p:extLst>
      <p:ext uri="{BB962C8B-B14F-4D97-AF65-F5344CB8AC3E}">
        <p14:creationId xmlns:p14="http://schemas.microsoft.com/office/powerpoint/2010/main" val="2980283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24</a:t>
            </a:fld>
            <a:endParaRPr lang="en-CN"/>
          </a:p>
        </p:txBody>
      </p:sp>
    </p:spTree>
    <p:extLst>
      <p:ext uri="{BB962C8B-B14F-4D97-AF65-F5344CB8AC3E}">
        <p14:creationId xmlns:p14="http://schemas.microsoft.com/office/powerpoint/2010/main" val="25184286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25</a:t>
            </a:fld>
            <a:endParaRPr lang="en-CN"/>
          </a:p>
        </p:txBody>
      </p:sp>
    </p:spTree>
    <p:extLst>
      <p:ext uri="{BB962C8B-B14F-4D97-AF65-F5344CB8AC3E}">
        <p14:creationId xmlns:p14="http://schemas.microsoft.com/office/powerpoint/2010/main" val="55810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第一条语句，在全局作用域下，</a:t>
            </a:r>
            <a:r>
              <a:rPr lang="en-US" sz="1200" b="0" i="0" kern="1200" dirty="0">
                <a:solidFill>
                  <a:schemeClr val="tx1"/>
                </a:solidFill>
                <a:effectLst/>
                <a:latin typeface="+mn-lt"/>
                <a:ea typeface="+mn-ea"/>
                <a:cs typeface="+mn-cs"/>
              </a:rPr>
              <a:t>this</a:t>
            </a:r>
            <a:r>
              <a:rPr lang="zh-CN" altLang="en-US" sz="1200" b="0" i="0" kern="1200" dirty="0">
                <a:solidFill>
                  <a:schemeClr val="tx1"/>
                </a:solidFill>
                <a:effectLst/>
                <a:latin typeface="+mn-lt"/>
                <a:ea typeface="+mn-ea"/>
                <a:cs typeface="+mn-cs"/>
              </a:rPr>
              <a:t>指向全局对象。在浏览器中全局对象就是</a:t>
            </a:r>
            <a:r>
              <a:rPr lang="en-US" sz="1200" b="0" i="0" kern="1200" dirty="0">
                <a:solidFill>
                  <a:schemeClr val="tx1"/>
                </a:solidFill>
                <a:effectLst/>
                <a:latin typeface="+mn-lt"/>
                <a:ea typeface="+mn-ea"/>
                <a:cs typeface="+mn-cs"/>
              </a:rPr>
              <a:t>window</a:t>
            </a:r>
            <a:r>
              <a:rPr lang="zh-CN" altLang="en-US" sz="1200" b="0" i="0" kern="1200" dirty="0">
                <a:solidFill>
                  <a:schemeClr val="tx1"/>
                </a:solidFill>
                <a:effectLst/>
                <a:latin typeface="+mn-lt"/>
                <a:ea typeface="+mn-ea"/>
                <a:cs typeface="+mn-cs"/>
              </a:rPr>
              <a:t>对象。</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图</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，输出</a:t>
            </a:r>
            <a:r>
              <a:rPr lang="en-US" sz="1200" b="0" i="0" kern="1200" dirty="0">
                <a:solidFill>
                  <a:schemeClr val="tx1"/>
                </a:solidFill>
                <a:effectLst/>
                <a:latin typeface="+mn-lt"/>
                <a:ea typeface="+mn-ea"/>
                <a:cs typeface="+mn-cs"/>
              </a:rPr>
              <a:t>window</a:t>
            </a:r>
            <a:r>
              <a:rPr lang="zh-CN" altLang="en-US" sz="1200" b="0" i="0" kern="1200" dirty="0">
                <a:solidFill>
                  <a:schemeClr val="tx1"/>
                </a:solidFill>
                <a:effectLst/>
                <a:latin typeface="+mn-lt"/>
                <a:ea typeface="+mn-ea"/>
                <a:cs typeface="+mn-cs"/>
              </a:rPr>
              <a:t>对象，里面是各种属性的。说明 </a:t>
            </a:r>
            <a:r>
              <a:rPr lang="en-US" altLang="zh-CN"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window"</a:t>
            </a:r>
            <a:r>
              <a:rPr lang="zh-CN" altLang="en-US" sz="1200" b="0" i="0" kern="1200" dirty="0">
                <a:solidFill>
                  <a:schemeClr val="tx1"/>
                </a:solidFill>
                <a:effectLst/>
                <a:latin typeface="+mn-lt"/>
                <a:ea typeface="+mn-ea"/>
                <a:cs typeface="+mn-cs"/>
              </a:rPr>
              <a:t>这个单词在浏览器</a:t>
            </a:r>
            <a:r>
              <a:rPr lang="en-US" sz="1200" b="0" i="0" kern="1200" dirty="0">
                <a:solidFill>
                  <a:schemeClr val="tx1"/>
                </a:solidFill>
                <a:effectLst/>
                <a:latin typeface="+mn-lt"/>
                <a:ea typeface="+mn-ea"/>
                <a:cs typeface="+mn-cs"/>
              </a:rPr>
              <a:t>JS</a:t>
            </a:r>
            <a:r>
              <a:rPr lang="zh-CN" altLang="en-US" sz="1200" b="0" i="0" kern="1200" dirty="0">
                <a:solidFill>
                  <a:schemeClr val="tx1"/>
                </a:solidFill>
                <a:effectLst/>
                <a:latin typeface="+mn-lt"/>
                <a:ea typeface="+mn-ea"/>
                <a:cs typeface="+mn-cs"/>
              </a:rPr>
              <a:t>中代表的就是一个真实存在的全局的对象，可以直接访问</a:t>
            </a:r>
            <a:r>
              <a:rPr lang="en-US" sz="1200" b="0" i="0" kern="1200" dirty="0">
                <a:solidFill>
                  <a:schemeClr val="tx1"/>
                </a:solidFill>
                <a:effectLst/>
                <a:latin typeface="+mn-lt"/>
                <a:ea typeface="+mn-ea"/>
                <a:cs typeface="+mn-cs"/>
              </a:rPr>
              <a:t>window</a:t>
            </a:r>
            <a:r>
              <a:rPr lang="zh-CN" altLang="en-US" sz="1200" b="0" i="0" kern="1200" dirty="0">
                <a:solidFill>
                  <a:schemeClr val="tx1"/>
                </a:solidFill>
                <a:effectLst/>
                <a:latin typeface="+mn-lt"/>
                <a:ea typeface="+mn-ea"/>
                <a:cs typeface="+mn-cs"/>
              </a:rPr>
              <a:t>这对象的。</a:t>
            </a:r>
            <a:endParaRPr lang="en-US" altLang="zh-CN" sz="1200" b="0" i="0" kern="1200" dirty="0">
              <a:solidFill>
                <a:schemeClr val="tx1"/>
              </a:solidFill>
              <a:effectLst/>
              <a:latin typeface="+mn-lt"/>
              <a:ea typeface="+mn-ea"/>
              <a:cs typeface="+mn-cs"/>
            </a:endParaRPr>
          </a:p>
          <a:p>
            <a:r>
              <a:rPr lang="zh-CN" altLang="en-CN" dirty="0"/>
              <a:t>图</a:t>
            </a:r>
            <a:r>
              <a:rPr lang="en-US" altLang="zh-CN" dirty="0"/>
              <a:t>3</a:t>
            </a:r>
            <a:r>
              <a:rPr lang="zh-CN" altLang="en-US" dirty="0"/>
              <a:t>，显示 </a:t>
            </a:r>
            <a:r>
              <a:rPr lang="en-US" altLang="zh-CN" dirty="0"/>
              <a:t>"Uncaught </a:t>
            </a:r>
            <a:r>
              <a:rPr lang="en-US" altLang="zh-CN" dirty="0" err="1"/>
              <a:t>ReferenceError:global</a:t>
            </a:r>
            <a:r>
              <a:rPr lang="en-US" altLang="zh-CN" dirty="0"/>
              <a:t> is not defined"</a:t>
            </a:r>
            <a:r>
              <a:rPr lang="zh-CN" altLang="en-US" dirty="0"/>
              <a:t>。即</a:t>
            </a:r>
            <a:r>
              <a:rPr lang="en-US" altLang="zh-CN" dirty="0"/>
              <a:t>global</a:t>
            </a:r>
            <a:r>
              <a:rPr lang="zh-CN" altLang="en-US" dirty="0"/>
              <a:t>未定义，说明</a:t>
            </a:r>
            <a:r>
              <a:rPr lang="en-US" altLang="zh-CN" dirty="0"/>
              <a:t>"global"</a:t>
            </a:r>
            <a:r>
              <a:rPr lang="zh-CN" altLang="en-US" dirty="0"/>
              <a:t>这个单词不是一个默认的全局对象，不能在</a:t>
            </a:r>
            <a:r>
              <a:rPr lang="en-US" altLang="zh-CN" dirty="0"/>
              <a:t>JS</a:t>
            </a:r>
            <a:r>
              <a:rPr lang="zh-CN" altLang="en-US" dirty="0"/>
              <a:t>中直接访问的。正如前面所说，“</a:t>
            </a:r>
            <a:r>
              <a:rPr lang="en-US" altLang="zh-CN" dirty="0"/>
              <a:t>global”</a:t>
            </a:r>
            <a:r>
              <a:rPr lang="zh-CN" altLang="en-US" dirty="0"/>
              <a:t>只是中文”全局“的英语原义，不是一个对象，而是一个概念。</a:t>
            </a:r>
          </a:p>
          <a:p>
            <a:endParaRPr lang="zh-CN" altLang="en-US" dirty="0"/>
          </a:p>
        </p:txBody>
      </p:sp>
      <p:sp>
        <p:nvSpPr>
          <p:cNvPr id="4" name="Slide Number Placeholder 3"/>
          <p:cNvSpPr>
            <a:spLocks noGrp="1"/>
          </p:cNvSpPr>
          <p:nvPr>
            <p:ph type="sldNum" sz="quarter" idx="5"/>
          </p:nvPr>
        </p:nvSpPr>
        <p:spPr/>
        <p:txBody>
          <a:bodyPr/>
          <a:lstStyle/>
          <a:p>
            <a:fld id="{23844585-649C-C542-858E-9B9F855E27C7}" type="slidenum">
              <a:rPr lang="en-CN" smtClean="0"/>
              <a:t>26</a:t>
            </a:fld>
            <a:endParaRPr lang="en-CN"/>
          </a:p>
        </p:txBody>
      </p:sp>
    </p:spTree>
    <p:extLst>
      <p:ext uri="{BB962C8B-B14F-4D97-AF65-F5344CB8AC3E}">
        <p14:creationId xmlns:p14="http://schemas.microsoft.com/office/powerpoint/2010/main" val="21372563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本例子中，字符串不是对象，为什么它会有属性呢？只要引用了字符串</a:t>
            </a:r>
            <a:r>
              <a:rPr lang="en-US" dirty="0"/>
              <a:t>s</a:t>
            </a:r>
            <a:r>
              <a:rPr lang="zh-CN" altLang="en-US" dirty="0"/>
              <a:t>的属性，</a:t>
            </a:r>
            <a:r>
              <a:rPr lang="en-US" dirty="0"/>
              <a:t>JavaScript</a:t>
            </a:r>
            <a:r>
              <a:rPr lang="zh-CN" altLang="en-US" dirty="0"/>
              <a:t>就会将字符串值通过调用</a:t>
            </a:r>
            <a:r>
              <a:rPr lang="en-US" dirty="0"/>
              <a:t>new </a:t>
            </a:r>
            <a:r>
              <a:rPr lang="en-US" dirty="0" err="1"/>
              <a:t>String（s</a:t>
            </a:r>
            <a:r>
              <a:rPr lang="en-US" dirty="0"/>
              <a:t>）</a:t>
            </a:r>
            <a:r>
              <a:rPr lang="zh-CN" altLang="en-US" dirty="0"/>
              <a:t>的方式转换成对象，这个对象继承了字符串的方法（见</a:t>
            </a:r>
            <a:r>
              <a:rPr lang="en-US" altLang="zh-CN" dirty="0"/>
              <a:t>6.2.2</a:t>
            </a:r>
            <a:r>
              <a:rPr lang="zh-CN" altLang="en-US" dirty="0"/>
              <a:t>节），并被用来处理属性的引用。一旦属性引用结束，这个新创建的对象就会销毁</a:t>
            </a:r>
            <a:endParaRPr lang="en-US" altLang="zh-CN" dirty="0"/>
          </a:p>
          <a:p>
            <a:r>
              <a:rPr lang="zh-CN" altLang="en-US" dirty="0"/>
              <a:t>同字符串一样，数字和布尔值也具有各自的方法：通过</a:t>
            </a:r>
            <a:r>
              <a:rPr lang="en-US" dirty="0"/>
              <a:t>Number（）</a:t>
            </a:r>
            <a:r>
              <a:rPr lang="zh-CN" altLang="en-US" dirty="0"/>
              <a:t>和</a:t>
            </a:r>
            <a:r>
              <a:rPr lang="en-US" dirty="0"/>
              <a:t>Boolean（）</a:t>
            </a:r>
            <a:r>
              <a:rPr lang="zh-CN" altLang="en-US" dirty="0"/>
              <a:t>构造函数创建一个临时对象，这些方法的调用均是来自于这个临时对象。</a:t>
            </a:r>
            <a:r>
              <a:rPr lang="en-US" dirty="0"/>
              <a:t>null</a:t>
            </a:r>
            <a:r>
              <a:rPr lang="zh-CN" altLang="en-US" dirty="0"/>
              <a:t>和</a:t>
            </a:r>
            <a:r>
              <a:rPr lang="en-US" dirty="0"/>
              <a:t>undefined</a:t>
            </a:r>
            <a:r>
              <a:rPr lang="zh-CN" altLang="en-US" dirty="0"/>
              <a:t>没有包装对象</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27</a:t>
            </a:fld>
            <a:endParaRPr lang="en-CN"/>
          </a:p>
        </p:txBody>
      </p:sp>
    </p:spTree>
    <p:extLst>
      <p:ext uri="{BB962C8B-B14F-4D97-AF65-F5344CB8AC3E}">
        <p14:creationId xmlns:p14="http://schemas.microsoft.com/office/powerpoint/2010/main" val="40979124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JavaScript</a:t>
            </a:r>
            <a:r>
              <a:rPr lang="zh-CN" altLang="en-US" dirty="0"/>
              <a:t>会在必要时将包装对象转换成原始值，因此上段代码中的对象</a:t>
            </a:r>
            <a:r>
              <a:rPr lang="en-US" dirty="0"/>
              <a:t>S、N</a:t>
            </a:r>
            <a:r>
              <a:rPr lang="zh-CN" altLang="en-US" dirty="0"/>
              <a:t>和</a:t>
            </a:r>
            <a:r>
              <a:rPr lang="en-US" dirty="0"/>
              <a:t>B</a:t>
            </a:r>
            <a:r>
              <a:rPr lang="zh-CN" altLang="en-US" dirty="0"/>
              <a:t>常常</a:t>
            </a:r>
            <a:r>
              <a:rPr lang="en-US" altLang="zh-CN" dirty="0"/>
              <a:t>——</a:t>
            </a:r>
            <a:r>
              <a:rPr lang="zh-CN" altLang="en-US" dirty="0"/>
              <a:t>但不总是</a:t>
            </a:r>
            <a:r>
              <a:rPr lang="en-US" altLang="zh-CN" dirty="0"/>
              <a:t>——</a:t>
            </a:r>
            <a:r>
              <a:rPr lang="zh-CN" altLang="en-US" dirty="0"/>
              <a:t>表现的和值</a:t>
            </a:r>
            <a:r>
              <a:rPr lang="en-US" dirty="0" err="1"/>
              <a:t>s、n</a:t>
            </a:r>
            <a:r>
              <a:rPr lang="zh-CN" altLang="en-US" dirty="0"/>
              <a:t>和</a:t>
            </a:r>
            <a:r>
              <a:rPr lang="en-US" dirty="0"/>
              <a:t>b</a:t>
            </a:r>
            <a:r>
              <a:rPr lang="zh-CN" altLang="en-US" dirty="0"/>
              <a:t>一样。“</a:t>
            </a:r>
            <a:r>
              <a:rPr lang="en-US" altLang="zh-CN" dirty="0"/>
              <a:t>==”</a:t>
            </a:r>
            <a:r>
              <a:rPr lang="zh-CN" altLang="en-US" dirty="0"/>
              <a:t>等于运算符将原始值和其包装对象视为相等，但“</a:t>
            </a:r>
            <a:r>
              <a:rPr lang="en-US" altLang="zh-CN" dirty="0"/>
              <a:t>===”</a:t>
            </a:r>
            <a:r>
              <a:rPr lang="zh-CN" altLang="en-US" dirty="0"/>
              <a:t>全等运算符将它们视为不等。通过</a:t>
            </a:r>
            <a:r>
              <a:rPr lang="en-US" dirty="0" err="1"/>
              <a:t>typeof</a:t>
            </a:r>
            <a:r>
              <a:rPr lang="zh-CN" altLang="en-US" dirty="0"/>
              <a:t>运算符可以看到原始值和其包装对象的不同。</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28</a:t>
            </a:fld>
            <a:endParaRPr lang="en-CN"/>
          </a:p>
        </p:txBody>
      </p:sp>
    </p:spTree>
    <p:extLst>
      <p:ext uri="{BB962C8B-B14F-4D97-AF65-F5344CB8AC3E}">
        <p14:creationId xmlns:p14="http://schemas.microsoft.com/office/powerpoint/2010/main" val="17586833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dirty="0"/>
              <a:t>图片</a:t>
            </a:r>
            <a:r>
              <a:rPr lang="zh-CN" altLang="en-US" dirty="0"/>
              <a:t>是两个例子说明原始类型是不可变，对象类型值可变。</a:t>
            </a:r>
            <a:endParaRPr lang="en-US" altLang="zh-CN" dirty="0"/>
          </a:p>
          <a:p>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29</a:t>
            </a:fld>
            <a:endParaRPr lang="en-CN"/>
          </a:p>
        </p:txBody>
      </p:sp>
    </p:spTree>
    <p:extLst>
      <p:ext uri="{BB962C8B-B14F-4D97-AF65-F5344CB8AC3E}">
        <p14:creationId xmlns:p14="http://schemas.microsoft.com/office/powerpoint/2010/main" val="2753364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原始值的比较是值的比较：只有在它们的值相等时它们才相等。例如，如果比较两个单独的字符串，当且仅当它们的长度相等且每个索引的字符都相等时，</a:t>
            </a:r>
            <a:r>
              <a:rPr lang="en-US" altLang="zh-CN" sz="1200" kern="1200" dirty="0">
                <a:solidFill>
                  <a:schemeClr val="tx1"/>
                </a:solidFill>
                <a:effectLst/>
                <a:latin typeface="+mn-lt"/>
                <a:ea typeface="+mn-ea"/>
                <a:cs typeface="+mn-cs"/>
              </a:rPr>
              <a:t>JavaScript</a:t>
            </a:r>
            <a:r>
              <a:rPr lang="zh-CN" altLang="en-US" sz="1200" kern="1200" dirty="0">
                <a:solidFill>
                  <a:schemeClr val="tx1"/>
                </a:solidFill>
                <a:effectLst/>
                <a:latin typeface="+mn-lt"/>
                <a:ea typeface="+mn-ea"/>
                <a:cs typeface="+mn-cs"/>
              </a:rPr>
              <a:t>才认为它们相等。</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30</a:t>
            </a:fld>
            <a:endParaRPr lang="en-CN"/>
          </a:p>
        </p:txBody>
      </p:sp>
    </p:spTree>
    <p:extLst>
      <p:ext uri="{BB962C8B-B14F-4D97-AF65-F5344CB8AC3E}">
        <p14:creationId xmlns:p14="http://schemas.microsoft.com/office/powerpoint/2010/main" val="630706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zh-CN" altLang="en-US" dirty="0"/>
              <a:t>在</a:t>
            </a:r>
            <a:r>
              <a:rPr lang="en-CN" dirty="0"/>
              <a:t>JavaScript</a:t>
            </a:r>
            <a:r>
              <a:rPr lang="zh-CN" altLang="en-US" dirty="0"/>
              <a:t>中，字符串是不可变的：可以访问字符串任意位置的文本，但</a:t>
            </a:r>
            <a:r>
              <a:rPr lang="en-CN" dirty="0"/>
              <a:t>JavaScript</a:t>
            </a:r>
            <a:r>
              <a:rPr lang="zh-CN" altLang="en-US" dirty="0"/>
              <a:t>并未提供修改已知字符串的文本内容的方法。</a:t>
            </a:r>
            <a:r>
              <a:rPr lang="en-CN" dirty="0"/>
              <a:t>3.7</a:t>
            </a:r>
            <a:r>
              <a:rPr lang="zh-CN" altLang="en-US" dirty="0"/>
              <a:t>节会详细讲解可变类型和不可变类型的不同之处。</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4</a:t>
            </a:fld>
            <a:endParaRPr lang="en-CN"/>
          </a:p>
        </p:txBody>
      </p:sp>
    </p:spTree>
    <p:extLst>
      <p:ext uri="{BB962C8B-B14F-4D97-AF65-F5344CB8AC3E}">
        <p14:creationId xmlns:p14="http://schemas.microsoft.com/office/powerpoint/2010/main" val="6480986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我们通常将对象称为引用类型（</a:t>
            </a:r>
            <a:r>
              <a:rPr lang="en-US" dirty="0"/>
              <a:t>reference type），</a:t>
            </a:r>
            <a:r>
              <a:rPr lang="zh-CN" altLang="en-US" dirty="0"/>
              <a:t>因为对象的比较均是引用的比较：当且仅当它们引用同一个基对象时，它们才相等。</a:t>
            </a:r>
            <a:endParaRPr lang="en-US" altLang="zh-CN" dirty="0"/>
          </a:p>
          <a:p>
            <a:r>
              <a:rPr lang="zh-CN" altLang="en-US" dirty="0"/>
              <a:t>第一图：</a:t>
            </a:r>
            <a:r>
              <a:rPr lang="zh-CN" altLang="en-CN" dirty="0"/>
              <a:t>图片</a:t>
            </a:r>
            <a:r>
              <a:rPr lang="zh-CN" altLang="en-US" dirty="0"/>
              <a:t>的例子中，将对象（或数组）赋值给一个变量，仅仅是赋值的引用值：对象本身并没有复制一次。</a:t>
            </a:r>
            <a:endParaRPr lang="en-US" altLang="zh-CN" dirty="0"/>
          </a:p>
          <a:p>
            <a:r>
              <a:rPr lang="zh-CN" altLang="en-US" dirty="0"/>
              <a:t>第二图：如果你想得到一个对象或数组的副本，则必须显式复制对象的每个属性或数组的每个元素。通过循环来完成数组复制（见</a:t>
            </a:r>
            <a:r>
              <a:rPr lang="en-US" altLang="zh-CN" dirty="0"/>
              <a:t>5.5.3</a:t>
            </a:r>
            <a:r>
              <a:rPr lang="zh-CN" altLang="en-US" dirty="0"/>
              <a:t>节）</a:t>
            </a:r>
            <a:endParaRPr lang="en-US" dirty="0"/>
          </a:p>
        </p:txBody>
      </p:sp>
      <p:sp>
        <p:nvSpPr>
          <p:cNvPr id="4" name="Slide Number Placeholder 3"/>
          <p:cNvSpPr>
            <a:spLocks noGrp="1"/>
          </p:cNvSpPr>
          <p:nvPr>
            <p:ph type="sldNum" sz="quarter" idx="5"/>
          </p:nvPr>
        </p:nvSpPr>
        <p:spPr/>
        <p:txBody>
          <a:bodyPr/>
          <a:lstStyle/>
          <a:p>
            <a:fld id="{23844585-649C-C542-858E-9B9F855E27C7}" type="slidenum">
              <a:rPr lang="en-CN" smtClean="0"/>
              <a:t>31</a:t>
            </a:fld>
            <a:endParaRPr lang="en-CN"/>
          </a:p>
        </p:txBody>
      </p:sp>
    </p:spTree>
    <p:extLst>
      <p:ext uri="{BB962C8B-B14F-4D97-AF65-F5344CB8AC3E}">
        <p14:creationId xmlns:p14="http://schemas.microsoft.com/office/powerpoint/2010/main" val="7686706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32</a:t>
            </a:fld>
            <a:endParaRPr lang="en-CN"/>
          </a:p>
        </p:txBody>
      </p:sp>
    </p:spTree>
    <p:extLst>
      <p:ext uri="{BB962C8B-B14F-4D97-AF65-F5344CB8AC3E}">
        <p14:creationId xmlns:p14="http://schemas.microsoft.com/office/powerpoint/2010/main" val="2423094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sz="1200" kern="1200" dirty="0">
                <a:solidFill>
                  <a:schemeClr val="tx1"/>
                </a:solidFill>
                <a:effectLst/>
                <a:latin typeface="+mn-lt"/>
                <a:ea typeface="+mn-ea"/>
                <a:cs typeface="+mn-cs"/>
              </a:rPr>
              <a:t>JavaScript</a:t>
            </a:r>
            <a:r>
              <a:rPr lang="zh-CN" altLang="en-US" sz="1200" kern="1200" dirty="0">
                <a:solidFill>
                  <a:schemeClr val="tx1"/>
                </a:solidFill>
                <a:effectLst/>
                <a:latin typeface="+mn-lt"/>
                <a:ea typeface="+mn-ea"/>
                <a:cs typeface="+mn-cs"/>
              </a:rPr>
              <a:t>解释器有自己的内存管理机制，可以自动对内存进行垃圾回收（</a:t>
            </a:r>
            <a:r>
              <a:rPr lang="en-CN" sz="1200" kern="1200" dirty="0">
                <a:solidFill>
                  <a:schemeClr val="tx1"/>
                </a:solidFill>
                <a:effectLst/>
                <a:latin typeface="+mn-lt"/>
                <a:ea typeface="+mn-ea"/>
                <a:cs typeface="+mn-cs"/>
              </a:rPr>
              <a:t>garbage collection</a:t>
            </a:r>
            <a:r>
              <a:rPr lang="zh-CN" altLang="en-US" sz="1200" kern="1200" dirty="0">
                <a:solidFill>
                  <a:schemeClr val="tx1"/>
                </a:solidFill>
                <a:effectLst/>
                <a:latin typeface="+mn-lt"/>
                <a:ea typeface="+mn-ea"/>
                <a:cs typeface="+mn-cs"/>
              </a:rPr>
              <a:t>）。这意味着程序可以按需创建对象，程序员则不必担心这些对象的销毁和内存回收。当不再有任何引用指向一个对象，解释器就会知道这个对象没用了，然后自动回收它所占用的内存资源。</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第</a:t>
            </a:r>
            <a:r>
              <a:rPr lang="en-CN" sz="1200" kern="1200" dirty="0">
                <a:solidFill>
                  <a:schemeClr val="tx1"/>
                </a:solidFill>
                <a:effectLst/>
                <a:latin typeface="+mn-lt"/>
                <a:ea typeface="+mn-ea"/>
                <a:cs typeface="+mn-cs"/>
              </a:rPr>
              <a:t>9</a:t>
            </a:r>
            <a:r>
              <a:rPr lang="zh-CN" altLang="en-US" sz="1200" kern="1200" dirty="0">
                <a:solidFill>
                  <a:schemeClr val="tx1"/>
                </a:solidFill>
                <a:effectLst/>
                <a:latin typeface="+mn-lt"/>
                <a:ea typeface="+mn-ea"/>
                <a:cs typeface="+mn-cs"/>
              </a:rPr>
              <a:t>章将会讲述方法的定义。</a:t>
            </a:r>
            <a:r>
              <a:rPr lang="en-CN" dirty="0">
                <a:effectLst/>
              </a:rPr>
              <a:t> </a:t>
            </a:r>
            <a:endParaRPr lang="en-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类型转换规则将在</a:t>
            </a:r>
            <a:r>
              <a:rPr lang="en-CN" sz="1200" kern="1200" dirty="0">
                <a:solidFill>
                  <a:schemeClr val="tx1"/>
                </a:solidFill>
                <a:effectLst/>
                <a:latin typeface="+mn-lt"/>
                <a:ea typeface="+mn-ea"/>
                <a:cs typeface="+mn-cs"/>
              </a:rPr>
              <a:t>3.8</a:t>
            </a:r>
            <a:r>
              <a:rPr lang="zh-CN" altLang="en-US" sz="1200" kern="1200" dirty="0">
                <a:solidFill>
                  <a:schemeClr val="tx1"/>
                </a:solidFill>
                <a:effectLst/>
                <a:latin typeface="+mn-lt"/>
                <a:ea typeface="+mn-ea"/>
                <a:cs typeface="+mn-cs"/>
              </a:rPr>
              <a:t>节讲述。</a:t>
            </a:r>
            <a:r>
              <a:rPr lang="en-CN"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变量声明和作用域将会在</a:t>
            </a:r>
            <a:r>
              <a:rPr lang="en-CN" sz="1200" kern="1200" dirty="0">
                <a:solidFill>
                  <a:schemeClr val="tx1"/>
                </a:solidFill>
                <a:effectLst/>
                <a:latin typeface="+mn-lt"/>
                <a:ea typeface="+mn-ea"/>
                <a:cs typeface="+mn-cs"/>
              </a:rPr>
              <a:t>3.9</a:t>
            </a:r>
            <a:r>
              <a:rPr lang="zh-CN" altLang="en-US" sz="1200" kern="1200" dirty="0">
                <a:solidFill>
                  <a:schemeClr val="tx1"/>
                </a:solidFill>
                <a:effectLst/>
                <a:latin typeface="+mn-lt"/>
                <a:ea typeface="+mn-ea"/>
                <a:cs typeface="+mn-cs"/>
              </a:rPr>
              <a:t>节和</a:t>
            </a:r>
            <a:r>
              <a:rPr lang="en-CN" sz="1200" kern="1200" dirty="0">
                <a:solidFill>
                  <a:schemeClr val="tx1"/>
                </a:solidFill>
                <a:effectLst/>
                <a:latin typeface="+mn-lt"/>
                <a:ea typeface="+mn-ea"/>
                <a:cs typeface="+mn-cs"/>
              </a:rPr>
              <a:t>3.10</a:t>
            </a:r>
            <a:r>
              <a:rPr lang="zh-CN" altLang="en-US" sz="1200" kern="1200" dirty="0">
                <a:solidFill>
                  <a:schemeClr val="tx1"/>
                </a:solidFill>
                <a:effectLst/>
                <a:latin typeface="+mn-lt"/>
                <a:ea typeface="+mn-ea"/>
                <a:cs typeface="+mn-cs"/>
              </a:rPr>
              <a:t>节详细讲解。</a:t>
            </a:r>
            <a:r>
              <a:rPr lang="en-CN" dirty="0">
                <a:effectLst/>
              </a:rPr>
              <a:t> </a:t>
            </a:r>
            <a:endParaRPr lang="en-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N" sz="1200" kern="1200" dirty="0">
              <a:solidFill>
                <a:schemeClr val="tx1"/>
              </a:solidFill>
              <a:effectLst/>
              <a:latin typeface="+mn-lt"/>
              <a:ea typeface="+mn-ea"/>
              <a:cs typeface="+mn-cs"/>
            </a:endParaRPr>
          </a:p>
          <a:p>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5</a:t>
            </a:fld>
            <a:endParaRPr lang="en-CN"/>
          </a:p>
        </p:txBody>
      </p:sp>
    </p:spTree>
    <p:extLst>
      <p:ext uri="{BB962C8B-B14F-4D97-AF65-F5344CB8AC3E}">
        <p14:creationId xmlns:p14="http://schemas.microsoft.com/office/powerpoint/2010/main" val="25343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sz="1200" kern="1200" dirty="0">
                <a:solidFill>
                  <a:schemeClr val="tx1"/>
                </a:solidFill>
                <a:effectLst/>
                <a:latin typeface="+mn-lt"/>
                <a:ea typeface="+mn-ea"/>
                <a:cs typeface="+mn-cs"/>
              </a:rPr>
              <a:t>JavaScript</a:t>
            </a:r>
            <a:r>
              <a:rPr lang="zh-CN" altLang="en-US" sz="1200" kern="1200" dirty="0">
                <a:solidFill>
                  <a:schemeClr val="tx1"/>
                </a:solidFill>
                <a:effectLst/>
                <a:latin typeface="+mn-lt"/>
                <a:ea typeface="+mn-ea"/>
                <a:cs typeface="+mn-cs"/>
              </a:rPr>
              <a:t>采用</a:t>
            </a:r>
            <a:r>
              <a:rPr lang="en-CN" sz="1200" kern="1200" dirty="0">
                <a:solidFill>
                  <a:schemeClr val="tx1"/>
                </a:solidFill>
                <a:effectLst/>
                <a:latin typeface="+mn-lt"/>
                <a:ea typeface="+mn-ea"/>
                <a:cs typeface="+mn-cs"/>
              </a:rPr>
              <a:t>IEEE 754</a:t>
            </a:r>
            <a:r>
              <a:rPr lang="zh-CN" altLang="en-US" sz="1200" kern="1200" dirty="0">
                <a:solidFill>
                  <a:schemeClr val="tx1"/>
                </a:solidFill>
                <a:effectLst/>
                <a:latin typeface="+mn-lt"/>
                <a:ea typeface="+mn-ea"/>
                <a:cs typeface="+mn-cs"/>
              </a:rPr>
              <a:t>标准</a:t>
            </a:r>
            <a:r>
              <a:rPr lang="en-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定义的</a:t>
            </a:r>
            <a:r>
              <a:rPr lang="en-CN" sz="1200" kern="1200" dirty="0">
                <a:solidFill>
                  <a:schemeClr val="tx1"/>
                </a:solidFill>
                <a:effectLst/>
                <a:latin typeface="+mn-lt"/>
                <a:ea typeface="+mn-ea"/>
                <a:cs typeface="+mn-cs"/>
              </a:rPr>
              <a:t>64</a:t>
            </a:r>
            <a:r>
              <a:rPr lang="zh-CN" altLang="en-US" sz="1200" kern="1200" dirty="0">
                <a:solidFill>
                  <a:schemeClr val="tx1"/>
                </a:solidFill>
                <a:effectLst/>
                <a:latin typeface="+mn-lt"/>
                <a:ea typeface="+mn-ea"/>
                <a:cs typeface="+mn-cs"/>
              </a:rPr>
              <a:t>位浮点格式表示数字，这意味着它能表示的最大值是</a:t>
            </a:r>
            <a:r>
              <a:rPr lang="en-US" altLang="zh-CN" sz="1200" kern="1200" dirty="0">
                <a:solidFill>
                  <a:schemeClr val="tx1"/>
                </a:solidFill>
                <a:effectLst/>
                <a:latin typeface="+mn-lt"/>
                <a:ea typeface="+mn-ea"/>
                <a:cs typeface="+mn-cs"/>
              </a:rPr>
              <a:t>±</a:t>
            </a:r>
            <a:r>
              <a:rPr lang="en-CN" sz="1200" kern="1200" dirty="0">
                <a:solidFill>
                  <a:schemeClr val="tx1"/>
                </a:solidFill>
                <a:effectLst/>
                <a:latin typeface="+mn-lt"/>
                <a:ea typeface="+mn-ea"/>
                <a:cs typeface="+mn-cs"/>
              </a:rPr>
              <a:t>1.7976931348623157</a:t>
            </a:r>
            <a:r>
              <a:rPr lang="en-US" altLang="zh-CN" sz="1200" kern="1200" dirty="0">
                <a:solidFill>
                  <a:schemeClr val="tx1"/>
                </a:solidFill>
                <a:effectLst/>
                <a:latin typeface="+mn-lt"/>
                <a:ea typeface="+mn-ea"/>
                <a:cs typeface="+mn-cs"/>
              </a:rPr>
              <a:t>×</a:t>
            </a:r>
            <a:r>
              <a:rPr lang="en-CN" sz="1200" kern="1200" dirty="0">
                <a:solidFill>
                  <a:schemeClr val="tx1"/>
                </a:solidFill>
                <a:effectLst/>
                <a:latin typeface="+mn-lt"/>
                <a:ea typeface="+mn-ea"/>
                <a:cs typeface="+mn-cs"/>
              </a:rPr>
              <a:t>10</a:t>
            </a:r>
            <a:r>
              <a:rPr lang="en-CN" sz="1200" kern="1200" baseline="30000" dirty="0">
                <a:solidFill>
                  <a:schemeClr val="tx1"/>
                </a:solidFill>
                <a:effectLst/>
                <a:latin typeface="+mn-lt"/>
                <a:ea typeface="+mn-ea"/>
                <a:cs typeface="+mn-cs"/>
              </a:rPr>
              <a:t>308</a:t>
            </a:r>
            <a:r>
              <a:rPr lang="zh-CN" altLang="en-US" sz="1200" kern="1200" dirty="0">
                <a:solidFill>
                  <a:schemeClr val="tx1"/>
                </a:solidFill>
                <a:effectLst/>
                <a:latin typeface="+mn-lt"/>
                <a:ea typeface="+mn-ea"/>
                <a:cs typeface="+mn-cs"/>
              </a:rPr>
              <a:t>，最小值是</a:t>
            </a:r>
            <a:r>
              <a:rPr lang="en-US" altLang="zh-CN" sz="1200" kern="1200" dirty="0">
                <a:solidFill>
                  <a:schemeClr val="tx1"/>
                </a:solidFill>
                <a:effectLst/>
                <a:latin typeface="+mn-lt"/>
                <a:ea typeface="+mn-ea"/>
                <a:cs typeface="+mn-cs"/>
              </a:rPr>
              <a:t>±</a:t>
            </a:r>
            <a:r>
              <a:rPr lang="en-CN" sz="1200" kern="1200" dirty="0">
                <a:solidFill>
                  <a:schemeClr val="tx1"/>
                </a:solidFill>
                <a:effectLst/>
                <a:latin typeface="+mn-lt"/>
                <a:ea typeface="+mn-ea"/>
                <a:cs typeface="+mn-cs"/>
              </a:rPr>
              <a:t>5</a:t>
            </a:r>
            <a:r>
              <a:rPr lang="en-US" altLang="zh-CN" sz="1200" kern="1200" dirty="0">
                <a:solidFill>
                  <a:schemeClr val="tx1"/>
                </a:solidFill>
                <a:effectLst/>
                <a:latin typeface="+mn-lt"/>
                <a:ea typeface="+mn-ea"/>
                <a:cs typeface="+mn-cs"/>
              </a:rPr>
              <a:t>×</a:t>
            </a:r>
            <a:r>
              <a:rPr lang="en-CN" sz="1200" kern="1200" dirty="0">
                <a:solidFill>
                  <a:schemeClr val="tx1"/>
                </a:solidFill>
                <a:effectLst/>
                <a:latin typeface="+mn-lt"/>
                <a:ea typeface="+mn-ea"/>
                <a:cs typeface="+mn-cs"/>
              </a:rPr>
              <a:t>10</a:t>
            </a:r>
            <a:r>
              <a:rPr lang="en-CN" sz="1200" kern="1200" baseline="30000" dirty="0">
                <a:solidFill>
                  <a:schemeClr val="tx1"/>
                </a:solidFill>
                <a:effectLst/>
                <a:latin typeface="+mn-lt"/>
                <a:ea typeface="+mn-ea"/>
                <a:cs typeface="+mn-cs"/>
              </a:rPr>
              <a:t>-324</a:t>
            </a:r>
            <a:r>
              <a:rPr lang="zh-CN" altLang="en-US" sz="1200" kern="1200" dirty="0">
                <a:solidFill>
                  <a:schemeClr val="tx1"/>
                </a:solidFill>
                <a:effectLst/>
                <a:latin typeface="+mn-lt"/>
                <a:ea typeface="+mn-ea"/>
                <a:cs typeface="+mn-cs"/>
              </a:rPr>
              <a:t>。</a:t>
            </a:r>
            <a:endParaRPr lang="en-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能够表示的整数范围是从</a:t>
            </a:r>
            <a:r>
              <a:rPr lang="en-CN" sz="1200" kern="1200" dirty="0">
                <a:solidFill>
                  <a:schemeClr val="tx1"/>
                </a:solidFill>
                <a:effectLst/>
                <a:latin typeface="+mn-lt"/>
                <a:ea typeface="+mn-ea"/>
                <a:cs typeface="+mn-cs"/>
              </a:rPr>
              <a:t>-9007199254740992</a:t>
            </a:r>
            <a:r>
              <a:rPr lang="zh-CN" altLang="en-US" sz="1200" kern="1200" dirty="0">
                <a:solidFill>
                  <a:schemeClr val="tx1"/>
                </a:solidFill>
                <a:effectLst/>
                <a:latin typeface="+mn-lt"/>
                <a:ea typeface="+mn-ea"/>
                <a:cs typeface="+mn-cs"/>
              </a:rPr>
              <a:t>～</a:t>
            </a:r>
            <a:r>
              <a:rPr lang="en-CN" sz="1200" kern="1200" dirty="0">
                <a:solidFill>
                  <a:schemeClr val="tx1"/>
                </a:solidFill>
                <a:effectLst/>
                <a:latin typeface="+mn-lt"/>
                <a:ea typeface="+mn-ea"/>
                <a:cs typeface="+mn-cs"/>
              </a:rPr>
              <a:t>9007199254740992 (</a:t>
            </a:r>
            <a:r>
              <a:rPr lang="zh-CN" altLang="en-US" sz="1200" kern="1200" dirty="0">
                <a:solidFill>
                  <a:schemeClr val="tx1"/>
                </a:solidFill>
                <a:effectLst/>
                <a:latin typeface="+mn-lt"/>
                <a:ea typeface="+mn-ea"/>
                <a:cs typeface="+mn-cs"/>
              </a:rPr>
              <a:t>即</a:t>
            </a:r>
            <a:r>
              <a:rPr lang="en-CN" sz="1200" kern="1200" dirty="0">
                <a:solidFill>
                  <a:schemeClr val="tx1"/>
                </a:solidFill>
                <a:effectLst/>
                <a:latin typeface="+mn-lt"/>
                <a:ea typeface="+mn-ea"/>
                <a:cs typeface="+mn-cs"/>
              </a:rPr>
              <a:t>-2</a:t>
            </a:r>
            <a:r>
              <a:rPr lang="en-CN" sz="1200" kern="1200" baseline="30000" dirty="0">
                <a:solidFill>
                  <a:schemeClr val="tx1"/>
                </a:solidFill>
                <a:effectLst/>
                <a:latin typeface="+mn-lt"/>
                <a:ea typeface="+mn-ea"/>
                <a:cs typeface="+mn-cs"/>
              </a:rPr>
              <a:t>53</a:t>
            </a:r>
            <a:r>
              <a:rPr lang="zh-CN" altLang="en-US" sz="1200" kern="1200" dirty="0">
                <a:solidFill>
                  <a:schemeClr val="tx1"/>
                </a:solidFill>
                <a:effectLst/>
                <a:latin typeface="+mn-lt"/>
                <a:ea typeface="+mn-ea"/>
                <a:cs typeface="+mn-cs"/>
              </a:rPr>
              <a:t>～</a:t>
            </a:r>
            <a:r>
              <a:rPr lang="en-CN" sz="1200" kern="1200" dirty="0">
                <a:solidFill>
                  <a:schemeClr val="tx1"/>
                </a:solidFill>
                <a:effectLst/>
                <a:latin typeface="+mn-lt"/>
                <a:ea typeface="+mn-ea"/>
                <a:cs typeface="+mn-cs"/>
              </a:rPr>
              <a:t>2</a:t>
            </a:r>
            <a:r>
              <a:rPr lang="en-CN" sz="1200" kern="1200" baseline="30000" dirty="0">
                <a:solidFill>
                  <a:schemeClr val="tx1"/>
                </a:solidFill>
                <a:effectLst/>
                <a:latin typeface="+mn-lt"/>
                <a:ea typeface="+mn-ea"/>
                <a:cs typeface="+mn-cs"/>
              </a:rPr>
              <a:t>53</a:t>
            </a:r>
            <a:r>
              <a:rPr lang="en-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，包含边界值。</a:t>
            </a:r>
            <a:r>
              <a:rPr lang="zh-CN" altLang="en-US" sz="1200" kern="1200" dirty="0">
                <a:solidFill>
                  <a:schemeClr val="tx1"/>
                </a:solidFill>
                <a:effectLst/>
                <a:highlight>
                  <a:srgbClr val="FFFF00"/>
                </a:highlight>
                <a:latin typeface="+mn-lt"/>
                <a:ea typeface="+mn-ea"/>
                <a:cs typeface="+mn-cs"/>
              </a:rPr>
              <a:t>如果使用了超过此范围的整数，则无法保证低位数字的精度。</a:t>
            </a:r>
            <a:endParaRPr lang="en-CN" sz="1200" kern="1200" dirty="0">
              <a:solidFill>
                <a:schemeClr val="tx1"/>
              </a:solidFill>
              <a:effectLst/>
              <a:highlight>
                <a:srgbClr val="FFFF00"/>
              </a:highligh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6</a:t>
            </a:fld>
            <a:endParaRPr lang="en-CN"/>
          </a:p>
        </p:txBody>
      </p:sp>
    </p:spTree>
    <p:extLst>
      <p:ext uri="{BB962C8B-B14F-4D97-AF65-F5344CB8AC3E}">
        <p14:creationId xmlns:p14="http://schemas.microsoft.com/office/powerpoint/2010/main" val="1664240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a:t>
            </a:r>
            <a:r>
              <a:rPr lang="en-CN" dirty="0"/>
              <a:t>JavaScript</a:t>
            </a:r>
            <a:r>
              <a:rPr lang="zh-CN" altLang="en-US" dirty="0"/>
              <a:t>程序中，用一个数字序列表示一个十进制整数。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N" sz="1200" kern="1200" dirty="0">
                <a:solidFill>
                  <a:schemeClr val="tx1"/>
                </a:solidFill>
                <a:effectLst/>
                <a:latin typeface="+mn-lt"/>
                <a:ea typeface="+mn-ea"/>
                <a:cs typeface="+mn-cs"/>
              </a:rPr>
              <a:t>JavaScript</a:t>
            </a:r>
            <a:r>
              <a:rPr lang="zh-CN" altLang="en-US" sz="1200" kern="1200" dirty="0">
                <a:solidFill>
                  <a:schemeClr val="tx1"/>
                </a:solidFill>
                <a:effectLst/>
                <a:latin typeface="+mn-lt"/>
                <a:ea typeface="+mn-ea"/>
                <a:cs typeface="+mn-cs"/>
              </a:rPr>
              <a:t>同样能识别十六进制（以</a:t>
            </a:r>
            <a:r>
              <a:rPr lang="en-CN" sz="1200" kern="1200" dirty="0">
                <a:solidFill>
                  <a:schemeClr val="tx1"/>
                </a:solidFill>
                <a:effectLst/>
                <a:latin typeface="+mn-lt"/>
                <a:ea typeface="+mn-ea"/>
                <a:cs typeface="+mn-cs"/>
              </a:rPr>
              <a:t>16</a:t>
            </a:r>
            <a:r>
              <a:rPr lang="zh-CN" altLang="en-US" sz="1200" kern="1200" dirty="0">
                <a:solidFill>
                  <a:schemeClr val="tx1"/>
                </a:solidFill>
                <a:effectLst/>
                <a:latin typeface="+mn-lt"/>
                <a:ea typeface="+mn-ea"/>
                <a:cs typeface="+mn-cs"/>
              </a:rPr>
              <a:t>为基数）值。所谓十六进制的直接量是指以“</a:t>
            </a:r>
            <a:r>
              <a:rPr lang="en-CN" sz="1200" kern="1200" dirty="0">
                <a:solidFill>
                  <a:schemeClr val="tx1"/>
                </a:solidFill>
                <a:effectLst/>
                <a:latin typeface="+mn-lt"/>
                <a:ea typeface="+mn-ea"/>
                <a:cs typeface="+mn-cs"/>
              </a:rPr>
              <a:t>0x</a:t>
            </a:r>
            <a:r>
              <a:rPr lang="zh-CN" altLang="en-US" sz="1200" kern="1200" dirty="0">
                <a:solidFill>
                  <a:schemeClr val="tx1"/>
                </a:solidFill>
                <a:effectLst/>
                <a:latin typeface="+mn-lt"/>
                <a:ea typeface="+mn-ea"/>
                <a:cs typeface="+mn-cs"/>
              </a:rPr>
              <a:t>”或“</a:t>
            </a:r>
            <a:r>
              <a:rPr lang="en-CN" sz="1200" kern="1200" dirty="0">
                <a:solidFill>
                  <a:schemeClr val="tx1"/>
                </a:solidFill>
                <a:effectLst/>
                <a:latin typeface="+mn-lt"/>
                <a:ea typeface="+mn-ea"/>
                <a:cs typeface="+mn-cs"/>
              </a:rPr>
              <a:t>0X</a:t>
            </a:r>
            <a:r>
              <a:rPr lang="zh-CN" altLang="en-US" sz="1200" kern="1200" dirty="0">
                <a:solidFill>
                  <a:schemeClr val="tx1"/>
                </a:solidFill>
                <a:effectLst/>
                <a:latin typeface="+mn-lt"/>
                <a:ea typeface="+mn-ea"/>
                <a:cs typeface="+mn-cs"/>
              </a:rPr>
              <a:t>”为前缀，其后跟随十六进制数串的直接量。十六进制值是</a:t>
            </a:r>
            <a:r>
              <a:rPr lang="en-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a:t>
            </a:r>
            <a:r>
              <a:rPr lang="en-CN" sz="1200" kern="1200" dirty="0">
                <a:solidFill>
                  <a:schemeClr val="tx1"/>
                </a:solidFill>
                <a:effectLst/>
                <a:latin typeface="+mn-lt"/>
                <a:ea typeface="+mn-ea"/>
                <a:cs typeface="+mn-cs"/>
              </a:rPr>
              <a:t>9</a:t>
            </a:r>
            <a:r>
              <a:rPr lang="zh-CN" altLang="en-US" sz="1200" kern="1200" dirty="0">
                <a:solidFill>
                  <a:schemeClr val="tx1"/>
                </a:solidFill>
                <a:effectLst/>
                <a:latin typeface="+mn-lt"/>
                <a:ea typeface="+mn-ea"/>
                <a:cs typeface="+mn-cs"/>
              </a:rPr>
              <a:t>之间的数字和</a:t>
            </a:r>
            <a:r>
              <a:rPr lang="en-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a:t>
            </a:r>
            <a:r>
              <a:rPr lang="en-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a:t>
            </a:r>
            <a:r>
              <a:rPr lang="en-CN" sz="1200" kern="1200" dirty="0">
                <a:solidFill>
                  <a:schemeClr val="tx1"/>
                </a:solidFill>
                <a:effectLst/>
                <a:latin typeface="+mn-lt"/>
                <a:ea typeface="+mn-ea"/>
                <a:cs typeface="+mn-cs"/>
              </a:rPr>
              <a:t>f</a:t>
            </a:r>
            <a:r>
              <a:rPr lang="zh-CN" altLang="en-US" sz="1200" kern="1200" dirty="0">
                <a:solidFill>
                  <a:schemeClr val="tx1"/>
                </a:solidFill>
                <a:effectLst/>
                <a:latin typeface="+mn-lt"/>
                <a:ea typeface="+mn-ea"/>
                <a:cs typeface="+mn-cs"/>
              </a:rPr>
              <a:t>（</a:t>
            </a:r>
            <a:r>
              <a:rPr lang="en-CN" sz="1200" kern="1200" dirty="0">
                <a:solidFill>
                  <a:schemeClr val="tx1"/>
                </a:solidFill>
                <a:effectLst/>
                <a:latin typeface="+mn-lt"/>
                <a:ea typeface="+mn-ea"/>
                <a:cs typeface="+mn-cs"/>
              </a:rPr>
              <a:t>F</a:t>
            </a:r>
            <a:r>
              <a:rPr lang="zh-CN" altLang="en-US" sz="1200" kern="1200" dirty="0">
                <a:solidFill>
                  <a:schemeClr val="tx1"/>
                </a:solidFill>
                <a:effectLst/>
                <a:latin typeface="+mn-lt"/>
                <a:ea typeface="+mn-ea"/>
                <a:cs typeface="+mn-cs"/>
              </a:rPr>
              <a:t>）之间的字母构成，</a:t>
            </a:r>
            <a:r>
              <a:rPr lang="en-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a:t>
            </a:r>
            <a:r>
              <a:rPr lang="en-CN" sz="1200" kern="1200" dirty="0">
                <a:solidFill>
                  <a:schemeClr val="tx1"/>
                </a:solidFill>
                <a:effectLst/>
                <a:latin typeface="+mn-lt"/>
                <a:ea typeface="+mn-ea"/>
                <a:cs typeface="+mn-cs"/>
              </a:rPr>
              <a:t>f</a:t>
            </a:r>
            <a:r>
              <a:rPr lang="zh-CN" altLang="en-US" sz="1200" kern="1200" dirty="0">
                <a:solidFill>
                  <a:schemeClr val="tx1"/>
                </a:solidFill>
                <a:effectLst/>
                <a:latin typeface="+mn-lt"/>
                <a:ea typeface="+mn-ea"/>
                <a:cs typeface="+mn-cs"/>
              </a:rPr>
              <a:t>的字母对应的表示数字</a:t>
            </a:r>
            <a:r>
              <a:rPr lang="en-CN"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a:t>
            </a:r>
            <a:r>
              <a:rPr lang="en-CN" sz="1200" kern="1200" dirty="0">
                <a:solidFill>
                  <a:schemeClr val="tx1"/>
                </a:solidFill>
                <a:effectLst/>
                <a:latin typeface="+mn-lt"/>
                <a:ea typeface="+mn-ea"/>
                <a:cs typeface="+mn-cs"/>
              </a:rPr>
              <a:t>15</a:t>
            </a:r>
            <a:r>
              <a:rPr lang="zh-CN" altLang="en-US" sz="1200" kern="1200" dirty="0">
                <a:solidFill>
                  <a:schemeClr val="tx1"/>
                </a:solidFill>
                <a:effectLst/>
                <a:latin typeface="+mn-lt"/>
                <a:ea typeface="+mn-ea"/>
                <a:cs typeface="+mn-cs"/>
              </a:rPr>
              <a:t>。</a:t>
            </a:r>
            <a:endParaRPr lang="en-CN" sz="1200" kern="1200" dirty="0">
              <a:solidFill>
                <a:schemeClr val="tx1"/>
              </a:solidFill>
              <a:effectLst/>
              <a:latin typeface="+mn-lt"/>
              <a:ea typeface="+mn-ea"/>
              <a:cs typeface="+mn-cs"/>
            </a:endParaRPr>
          </a:p>
          <a:p>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7</a:t>
            </a:fld>
            <a:endParaRPr lang="en-CN"/>
          </a:p>
        </p:txBody>
      </p:sp>
    </p:spTree>
    <p:extLst>
      <p:ext uri="{BB962C8B-B14F-4D97-AF65-F5344CB8AC3E}">
        <p14:creationId xmlns:p14="http://schemas.microsoft.com/office/powerpoint/2010/main" val="1356418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指数记数法表示浮点型直接量，即在实数后跟字母</a:t>
            </a:r>
            <a:r>
              <a:rPr lang="en-US" altLang="zh-CN" dirty="0"/>
              <a:t>e</a:t>
            </a:r>
            <a:r>
              <a:rPr lang="zh-CN" altLang="en-US" dirty="0"/>
              <a:t>或</a:t>
            </a:r>
            <a:r>
              <a:rPr lang="en-US" altLang="zh-CN" dirty="0"/>
              <a:t>E</a:t>
            </a:r>
            <a:r>
              <a:rPr lang="zh-CN" altLang="en-US" dirty="0"/>
              <a:t>，后面再跟正负号，其后再加一个整型的指数。这种记数方法表示的数值，是由前面的实数乘以</a:t>
            </a:r>
            <a:r>
              <a:rPr lang="en-US" altLang="zh-CN" dirty="0"/>
              <a:t>10</a:t>
            </a:r>
            <a:r>
              <a:rPr lang="zh-CN" altLang="en-US" dirty="0"/>
              <a:t>的指数次幂。</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8</a:t>
            </a:fld>
            <a:endParaRPr lang="en-CN"/>
          </a:p>
        </p:txBody>
      </p:sp>
    </p:spTree>
    <p:extLst>
      <p:ext uri="{BB962C8B-B14F-4D97-AF65-F5344CB8AC3E}">
        <p14:creationId xmlns:p14="http://schemas.microsoft.com/office/powerpoint/2010/main" val="879354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第</a:t>
            </a:r>
            <a:r>
              <a:rPr lang="en-US" altLang="zh-CN" dirty="0"/>
              <a:t>4</a:t>
            </a:r>
            <a:r>
              <a:rPr lang="zh-CN" altLang="en-US" dirty="0"/>
              <a:t>章将详细介绍这些以及更多的运算符。</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9</a:t>
            </a:fld>
            <a:endParaRPr lang="en-CN"/>
          </a:p>
        </p:txBody>
      </p:sp>
    </p:spTree>
    <p:extLst>
      <p:ext uri="{BB962C8B-B14F-4D97-AF65-F5344CB8AC3E}">
        <p14:creationId xmlns:p14="http://schemas.microsoft.com/office/powerpoint/2010/main" val="2556807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溢出：当数字运算结果超过了</a:t>
            </a:r>
            <a:r>
              <a:rPr lang="en-US" altLang="zh-CN" dirty="0"/>
              <a:t>JavaScript</a:t>
            </a:r>
            <a:r>
              <a:rPr lang="zh-CN" altLang="en-US" dirty="0"/>
              <a:t>所能表示的数字上限。结果为一个特殊的无穷大（</a:t>
            </a:r>
            <a:r>
              <a:rPr lang="en-US" altLang="zh-CN" dirty="0"/>
              <a:t>infinity</a:t>
            </a:r>
            <a:r>
              <a:rPr lang="zh-CN" altLang="en-US" dirty="0"/>
              <a:t>）值，或负无穷大。</a:t>
            </a:r>
            <a:endParaRPr lang="en-US" altLang="zh-CN" dirty="0"/>
          </a:p>
          <a:p>
            <a:endParaRPr lang="en-US" dirty="0"/>
          </a:p>
          <a:p>
            <a:r>
              <a:rPr lang="zh-CN" altLang="en-US" dirty="0"/>
              <a:t>下溢（</a:t>
            </a:r>
            <a:r>
              <a:rPr lang="en-US" altLang="zh-CN" dirty="0"/>
              <a:t>underflow</a:t>
            </a:r>
            <a:r>
              <a:rPr lang="zh-CN" altLang="en-US" dirty="0"/>
              <a:t>）是当运算结果无限接近于零并比</a:t>
            </a:r>
            <a:r>
              <a:rPr lang="en-US" altLang="zh-CN" dirty="0"/>
              <a:t>JavaScript</a:t>
            </a:r>
            <a:r>
              <a:rPr lang="zh-CN" altLang="en-US" dirty="0"/>
              <a:t>能表示的最小值还小的时候发生的一种情形。这种情况下，</a:t>
            </a:r>
            <a:r>
              <a:rPr lang="en-US" altLang="zh-CN" dirty="0"/>
              <a:t>JavaScript</a:t>
            </a:r>
            <a:r>
              <a:rPr lang="zh-CN" altLang="en-US" dirty="0"/>
              <a:t>将会返回</a:t>
            </a:r>
            <a:r>
              <a:rPr lang="en-US" altLang="zh-CN" dirty="0"/>
              <a:t>0</a:t>
            </a:r>
          </a:p>
          <a:p>
            <a:endParaRPr lang="en-US" dirty="0"/>
          </a:p>
          <a:p>
            <a:r>
              <a:rPr lang="zh-CN" altLang="en-US" dirty="0"/>
              <a:t>无穷大除以无穷大、给任意负数作开方运算或者算术运算符与不是数字或无法转换为数字的操作数一起使用时都将返回</a:t>
            </a:r>
            <a:r>
              <a:rPr lang="en-US" dirty="0" err="1"/>
              <a:t>NaN</a:t>
            </a:r>
            <a:r>
              <a:rPr lang="en-US" dirty="0"/>
              <a:t>。</a:t>
            </a:r>
          </a:p>
          <a:p>
            <a:endParaRPr lang="en-US" dirty="0"/>
          </a:p>
          <a:p>
            <a:r>
              <a:rPr lang="zh-CN" altLang="en-CN" dirty="0"/>
              <a:t>近似表示</a:t>
            </a:r>
            <a:r>
              <a:rPr lang="zh-CN" altLang="en-US" dirty="0"/>
              <a:t>这个问题并不只在</a:t>
            </a:r>
            <a:r>
              <a:rPr lang="en-US" dirty="0"/>
              <a:t>JavaScript</a:t>
            </a:r>
            <a:r>
              <a:rPr lang="zh-CN" altLang="en-US" dirty="0"/>
              <a:t>中才会出现，在任何使用二进制浮点数的编程语言中都会有这个问题。</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10</a:t>
            </a:fld>
            <a:endParaRPr lang="en-CN"/>
          </a:p>
        </p:txBody>
      </p:sp>
    </p:spTree>
    <p:extLst>
      <p:ext uri="{BB962C8B-B14F-4D97-AF65-F5344CB8AC3E}">
        <p14:creationId xmlns:p14="http://schemas.microsoft.com/office/powerpoint/2010/main" val="3090075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1DB4FF-E50A-934D-B641-5837F4017963}" type="datetimeFigureOut">
              <a:rPr lang="en-CN" smtClean="0"/>
              <a:t>03/26/2020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B7E985E4-7DC8-9441-989D-0861CC949712}" type="slidenum">
              <a:rPr lang="en-CN" smtClean="0"/>
              <a:t>‹#›</a:t>
            </a:fld>
            <a:endParaRPr lang="en-CN"/>
          </a:p>
        </p:txBody>
      </p:sp>
    </p:spTree>
    <p:extLst>
      <p:ext uri="{BB962C8B-B14F-4D97-AF65-F5344CB8AC3E}">
        <p14:creationId xmlns:p14="http://schemas.microsoft.com/office/powerpoint/2010/main" val="2871854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1DB4FF-E50A-934D-B641-5837F4017963}" type="datetimeFigureOut">
              <a:rPr lang="en-CN" smtClean="0"/>
              <a:t>03/26/2020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B7E985E4-7DC8-9441-989D-0861CC949712}" type="slidenum">
              <a:rPr lang="en-CN" smtClean="0"/>
              <a:t>‹#›</a:t>
            </a:fld>
            <a:endParaRPr lang="en-CN"/>
          </a:p>
        </p:txBody>
      </p:sp>
    </p:spTree>
    <p:extLst>
      <p:ext uri="{BB962C8B-B14F-4D97-AF65-F5344CB8AC3E}">
        <p14:creationId xmlns:p14="http://schemas.microsoft.com/office/powerpoint/2010/main" val="4267713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1DB4FF-E50A-934D-B641-5837F4017963}" type="datetimeFigureOut">
              <a:rPr lang="en-CN" smtClean="0"/>
              <a:t>03/26/2020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B7E985E4-7DC8-9441-989D-0861CC949712}" type="slidenum">
              <a:rPr lang="en-CN" smtClean="0"/>
              <a:t>‹#›</a:t>
            </a:fld>
            <a:endParaRPr lang="en-CN"/>
          </a:p>
        </p:txBody>
      </p:sp>
    </p:spTree>
    <p:extLst>
      <p:ext uri="{BB962C8B-B14F-4D97-AF65-F5344CB8AC3E}">
        <p14:creationId xmlns:p14="http://schemas.microsoft.com/office/powerpoint/2010/main" val="3446188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1DB4FF-E50A-934D-B641-5837F4017963}" type="datetimeFigureOut">
              <a:rPr lang="en-CN" smtClean="0"/>
              <a:t>03/26/2020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B7E985E4-7DC8-9441-989D-0861CC949712}" type="slidenum">
              <a:rPr lang="en-CN" smtClean="0"/>
              <a:t>‹#›</a:t>
            </a:fld>
            <a:endParaRPr lang="en-CN"/>
          </a:p>
        </p:txBody>
      </p:sp>
    </p:spTree>
    <p:extLst>
      <p:ext uri="{BB962C8B-B14F-4D97-AF65-F5344CB8AC3E}">
        <p14:creationId xmlns:p14="http://schemas.microsoft.com/office/powerpoint/2010/main" val="2345527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1DB4FF-E50A-934D-B641-5837F4017963}" type="datetimeFigureOut">
              <a:rPr lang="en-CN" smtClean="0"/>
              <a:t>03/26/2020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B7E985E4-7DC8-9441-989D-0861CC949712}" type="slidenum">
              <a:rPr lang="en-CN" smtClean="0"/>
              <a:t>‹#›</a:t>
            </a:fld>
            <a:endParaRPr lang="en-CN"/>
          </a:p>
        </p:txBody>
      </p:sp>
    </p:spTree>
    <p:extLst>
      <p:ext uri="{BB962C8B-B14F-4D97-AF65-F5344CB8AC3E}">
        <p14:creationId xmlns:p14="http://schemas.microsoft.com/office/powerpoint/2010/main" val="2315504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1DB4FF-E50A-934D-B641-5837F4017963}" type="datetimeFigureOut">
              <a:rPr lang="en-CN" smtClean="0"/>
              <a:t>03/26/2020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B7E985E4-7DC8-9441-989D-0861CC949712}" type="slidenum">
              <a:rPr lang="en-CN" smtClean="0"/>
              <a:t>‹#›</a:t>
            </a:fld>
            <a:endParaRPr lang="en-CN"/>
          </a:p>
        </p:txBody>
      </p:sp>
    </p:spTree>
    <p:extLst>
      <p:ext uri="{BB962C8B-B14F-4D97-AF65-F5344CB8AC3E}">
        <p14:creationId xmlns:p14="http://schemas.microsoft.com/office/powerpoint/2010/main" val="3580039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1DB4FF-E50A-934D-B641-5837F4017963}" type="datetimeFigureOut">
              <a:rPr lang="en-CN" smtClean="0"/>
              <a:t>03/26/2020</a:t>
            </a:fld>
            <a:endParaRPr lang="en-CN"/>
          </a:p>
        </p:txBody>
      </p:sp>
      <p:sp>
        <p:nvSpPr>
          <p:cNvPr id="8" name="Footer Placeholder 7"/>
          <p:cNvSpPr>
            <a:spLocks noGrp="1"/>
          </p:cNvSpPr>
          <p:nvPr>
            <p:ph type="ftr" sz="quarter" idx="11"/>
          </p:nvPr>
        </p:nvSpPr>
        <p:spPr/>
        <p:txBody>
          <a:bodyPr/>
          <a:lstStyle/>
          <a:p>
            <a:endParaRPr lang="en-CN"/>
          </a:p>
        </p:txBody>
      </p:sp>
      <p:sp>
        <p:nvSpPr>
          <p:cNvPr id="9" name="Slide Number Placeholder 8"/>
          <p:cNvSpPr>
            <a:spLocks noGrp="1"/>
          </p:cNvSpPr>
          <p:nvPr>
            <p:ph type="sldNum" sz="quarter" idx="12"/>
          </p:nvPr>
        </p:nvSpPr>
        <p:spPr/>
        <p:txBody>
          <a:bodyPr/>
          <a:lstStyle/>
          <a:p>
            <a:fld id="{B7E985E4-7DC8-9441-989D-0861CC949712}" type="slidenum">
              <a:rPr lang="en-CN" smtClean="0"/>
              <a:t>‹#›</a:t>
            </a:fld>
            <a:endParaRPr lang="en-CN"/>
          </a:p>
        </p:txBody>
      </p:sp>
    </p:spTree>
    <p:extLst>
      <p:ext uri="{BB962C8B-B14F-4D97-AF65-F5344CB8AC3E}">
        <p14:creationId xmlns:p14="http://schemas.microsoft.com/office/powerpoint/2010/main" val="319501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1DB4FF-E50A-934D-B641-5837F4017963}" type="datetimeFigureOut">
              <a:rPr lang="en-CN" smtClean="0"/>
              <a:t>03/26/2020</a:t>
            </a:fld>
            <a:endParaRPr lang="en-CN"/>
          </a:p>
        </p:txBody>
      </p:sp>
      <p:sp>
        <p:nvSpPr>
          <p:cNvPr id="4" name="Footer Placeholder 3"/>
          <p:cNvSpPr>
            <a:spLocks noGrp="1"/>
          </p:cNvSpPr>
          <p:nvPr>
            <p:ph type="ftr" sz="quarter" idx="11"/>
          </p:nvPr>
        </p:nvSpPr>
        <p:spPr/>
        <p:txBody>
          <a:bodyPr/>
          <a:lstStyle/>
          <a:p>
            <a:endParaRPr lang="en-CN"/>
          </a:p>
        </p:txBody>
      </p:sp>
      <p:sp>
        <p:nvSpPr>
          <p:cNvPr id="5" name="Slide Number Placeholder 4"/>
          <p:cNvSpPr>
            <a:spLocks noGrp="1"/>
          </p:cNvSpPr>
          <p:nvPr>
            <p:ph type="sldNum" sz="quarter" idx="12"/>
          </p:nvPr>
        </p:nvSpPr>
        <p:spPr/>
        <p:txBody>
          <a:bodyPr/>
          <a:lstStyle/>
          <a:p>
            <a:fld id="{B7E985E4-7DC8-9441-989D-0861CC949712}" type="slidenum">
              <a:rPr lang="en-CN" smtClean="0"/>
              <a:t>‹#›</a:t>
            </a:fld>
            <a:endParaRPr lang="en-CN"/>
          </a:p>
        </p:txBody>
      </p:sp>
    </p:spTree>
    <p:extLst>
      <p:ext uri="{BB962C8B-B14F-4D97-AF65-F5344CB8AC3E}">
        <p14:creationId xmlns:p14="http://schemas.microsoft.com/office/powerpoint/2010/main" val="297263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1DB4FF-E50A-934D-B641-5837F4017963}" type="datetimeFigureOut">
              <a:rPr lang="en-CN" smtClean="0"/>
              <a:t>03/26/2020</a:t>
            </a:fld>
            <a:endParaRPr lang="en-CN"/>
          </a:p>
        </p:txBody>
      </p:sp>
      <p:sp>
        <p:nvSpPr>
          <p:cNvPr id="3" name="Footer Placeholder 2"/>
          <p:cNvSpPr>
            <a:spLocks noGrp="1"/>
          </p:cNvSpPr>
          <p:nvPr>
            <p:ph type="ftr" sz="quarter" idx="11"/>
          </p:nvPr>
        </p:nvSpPr>
        <p:spPr/>
        <p:txBody>
          <a:bodyPr/>
          <a:lstStyle/>
          <a:p>
            <a:endParaRPr lang="en-CN"/>
          </a:p>
        </p:txBody>
      </p:sp>
      <p:sp>
        <p:nvSpPr>
          <p:cNvPr id="4" name="Slide Number Placeholder 3"/>
          <p:cNvSpPr>
            <a:spLocks noGrp="1"/>
          </p:cNvSpPr>
          <p:nvPr>
            <p:ph type="sldNum" sz="quarter" idx="12"/>
          </p:nvPr>
        </p:nvSpPr>
        <p:spPr/>
        <p:txBody>
          <a:bodyPr/>
          <a:lstStyle/>
          <a:p>
            <a:fld id="{B7E985E4-7DC8-9441-989D-0861CC949712}" type="slidenum">
              <a:rPr lang="en-CN" smtClean="0"/>
              <a:t>‹#›</a:t>
            </a:fld>
            <a:endParaRPr lang="en-CN"/>
          </a:p>
        </p:txBody>
      </p:sp>
    </p:spTree>
    <p:extLst>
      <p:ext uri="{BB962C8B-B14F-4D97-AF65-F5344CB8AC3E}">
        <p14:creationId xmlns:p14="http://schemas.microsoft.com/office/powerpoint/2010/main" val="3892926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1DB4FF-E50A-934D-B641-5837F4017963}" type="datetimeFigureOut">
              <a:rPr lang="en-CN" smtClean="0"/>
              <a:t>03/26/2020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B7E985E4-7DC8-9441-989D-0861CC949712}" type="slidenum">
              <a:rPr lang="en-CN" smtClean="0"/>
              <a:t>‹#›</a:t>
            </a:fld>
            <a:endParaRPr lang="en-CN"/>
          </a:p>
        </p:txBody>
      </p:sp>
    </p:spTree>
    <p:extLst>
      <p:ext uri="{BB962C8B-B14F-4D97-AF65-F5344CB8AC3E}">
        <p14:creationId xmlns:p14="http://schemas.microsoft.com/office/powerpoint/2010/main" val="2585715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1DB4FF-E50A-934D-B641-5837F4017963}" type="datetimeFigureOut">
              <a:rPr lang="en-CN" smtClean="0"/>
              <a:t>03/26/2020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B7E985E4-7DC8-9441-989D-0861CC949712}" type="slidenum">
              <a:rPr lang="en-CN" smtClean="0"/>
              <a:t>‹#›</a:t>
            </a:fld>
            <a:endParaRPr lang="en-CN"/>
          </a:p>
        </p:txBody>
      </p:sp>
    </p:spTree>
    <p:extLst>
      <p:ext uri="{BB962C8B-B14F-4D97-AF65-F5344CB8AC3E}">
        <p14:creationId xmlns:p14="http://schemas.microsoft.com/office/powerpoint/2010/main" val="432378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1DB4FF-E50A-934D-B641-5837F4017963}" type="datetimeFigureOut">
              <a:rPr lang="en-CN" smtClean="0"/>
              <a:t>03/26/2020</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985E4-7DC8-9441-989D-0861CC949712}" type="slidenum">
              <a:rPr lang="en-CN" smtClean="0"/>
              <a:t>‹#›</a:t>
            </a:fld>
            <a:endParaRPr lang="en-CN"/>
          </a:p>
        </p:txBody>
      </p:sp>
    </p:spTree>
    <p:extLst>
      <p:ext uri="{BB962C8B-B14F-4D97-AF65-F5344CB8AC3E}">
        <p14:creationId xmlns:p14="http://schemas.microsoft.com/office/powerpoint/2010/main" val="23914645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tif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tiff"/></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tiff"/></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tiff"/></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tiff"/></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tif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5.png"/><Relationship Id="rId5" Type="http://schemas.openxmlformats.org/officeDocument/2006/relationships/image" Target="../media/image2.tiff"/><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tiff"/></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25.xml"/><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9.png"/><Relationship Id="rId5" Type="http://schemas.openxmlformats.org/officeDocument/2006/relationships/image" Target="../media/image2.tiff"/><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tiff"/></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tif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25.png"/><Relationship Id="rId5" Type="http://schemas.openxmlformats.org/officeDocument/2006/relationships/image" Target="../media/image2.tiff"/><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tif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8.png"/><Relationship Id="rId5" Type="http://schemas.openxmlformats.org/officeDocument/2006/relationships/image" Target="../media/image2.tiff"/><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tif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tif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tiff"/></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lstStyle/>
          <a:p>
            <a:r>
              <a:rPr lang="zh-CN" altLang="en-US" dirty="0"/>
              <a:t>第</a:t>
            </a:r>
            <a:r>
              <a:rPr lang="en-CN" dirty="0"/>
              <a:t>3</a:t>
            </a:r>
            <a:r>
              <a:rPr lang="zh-CN" altLang="en-US" dirty="0"/>
              <a:t>章类型、值和变量</a:t>
            </a:r>
            <a:endParaRPr lang="en-CN"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2"/>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3"/>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28381316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a:t>注意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溢出（</a:t>
            </a:r>
            <a:r>
              <a:rPr lang="en-US" altLang="zh-CN" dirty="0"/>
              <a:t>overflow</a:t>
            </a:r>
            <a:r>
              <a:rPr lang="zh-CN" altLang="en-US" dirty="0"/>
              <a:t>）、下溢（</a:t>
            </a:r>
            <a:r>
              <a:rPr lang="en-US" altLang="zh-CN" dirty="0"/>
              <a:t>underflow</a:t>
            </a:r>
            <a:r>
              <a:rPr lang="zh-CN" altLang="en-US" dirty="0"/>
              <a:t>）或被零整除时不会报错</a:t>
            </a:r>
            <a:endParaRPr lang="en-US" altLang="zh-CN" dirty="0"/>
          </a:p>
          <a:p>
            <a:r>
              <a:rPr lang="zh-CN" altLang="en-US" dirty="0"/>
              <a:t>非数字（</a:t>
            </a:r>
            <a:r>
              <a:rPr lang="en-US" altLang="zh-CN" dirty="0"/>
              <a:t>not-a-number</a:t>
            </a:r>
            <a:r>
              <a:rPr lang="zh-CN" altLang="en-US" dirty="0"/>
              <a:t>）值，用</a:t>
            </a:r>
            <a:r>
              <a:rPr lang="en-US" altLang="zh-CN" dirty="0" err="1"/>
              <a:t>NaN</a:t>
            </a:r>
            <a:r>
              <a:rPr lang="zh-CN" altLang="en-US" dirty="0"/>
              <a:t>表示（它和任何值都不相等，包括自身。）</a:t>
            </a:r>
            <a:endParaRPr lang="en-US" altLang="zh-CN" dirty="0"/>
          </a:p>
          <a:p>
            <a:pPr lvl="1"/>
            <a:r>
              <a:rPr lang="en-US" altLang="zh-CN" dirty="0"/>
              <a:t>x==</a:t>
            </a:r>
            <a:r>
              <a:rPr lang="en-US" altLang="zh-CN" dirty="0" err="1"/>
              <a:t>NaN</a:t>
            </a:r>
            <a:r>
              <a:rPr lang="zh-CN" altLang="en-US" dirty="0"/>
              <a:t>无法判断变量</a:t>
            </a:r>
            <a:r>
              <a:rPr lang="en-US" altLang="zh-CN" dirty="0"/>
              <a:t>x</a:t>
            </a:r>
            <a:r>
              <a:rPr lang="zh-CN" altLang="en-US" dirty="0"/>
              <a:t>是否是</a:t>
            </a:r>
            <a:r>
              <a:rPr lang="en-US" altLang="zh-CN" dirty="0" err="1"/>
              <a:t>NaN</a:t>
            </a:r>
            <a:r>
              <a:rPr lang="zh-CN" altLang="en-US" dirty="0"/>
              <a:t>。相反，应当使用</a:t>
            </a:r>
            <a:r>
              <a:rPr lang="en-US" altLang="zh-CN" dirty="0"/>
              <a:t>x!=x</a:t>
            </a:r>
            <a:r>
              <a:rPr lang="zh-CN" altLang="en-US" dirty="0"/>
              <a:t>或函数</a:t>
            </a:r>
            <a:r>
              <a:rPr lang="en-US" altLang="zh-CN" dirty="0" err="1"/>
              <a:t>isNaN</a:t>
            </a:r>
            <a:r>
              <a:rPr lang="zh-CN" altLang="en-US" dirty="0"/>
              <a:t>（）来判断</a:t>
            </a:r>
            <a:endParaRPr lang="en-US" altLang="zh-CN" dirty="0"/>
          </a:p>
          <a:p>
            <a:r>
              <a:rPr lang="en-US" altLang="zh-CN" dirty="0"/>
              <a:t>JavaScript</a:t>
            </a:r>
            <a:r>
              <a:rPr lang="zh-CN" altLang="en-US" dirty="0"/>
              <a:t>中使用实数的时候，常常只是真实值的近似表示</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6253840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3.1 </a:t>
            </a:r>
            <a:r>
              <a:rPr lang="zh-CN" altLang="en-US" dirty="0"/>
              <a:t>数字</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3.1.5 </a:t>
            </a:r>
            <a:r>
              <a:rPr lang="zh-CN" altLang="en-US" dirty="0"/>
              <a:t>日期和时间</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Picture 7">
            <a:extLst>
              <a:ext uri="{FF2B5EF4-FFF2-40B4-BE49-F238E27FC236}">
                <a16:creationId xmlns:a16="http://schemas.microsoft.com/office/drawing/2014/main" id="{24C3F7BE-1F50-5A4C-9DBD-CF4019465A86}"/>
              </a:ext>
            </a:extLst>
          </p:cNvPr>
          <p:cNvPicPr>
            <a:picLocks noChangeAspect="1"/>
          </p:cNvPicPr>
          <p:nvPr/>
        </p:nvPicPr>
        <p:blipFill>
          <a:blip r:embed="rId5"/>
          <a:stretch>
            <a:fillRect/>
          </a:stretch>
        </p:blipFill>
        <p:spPr>
          <a:xfrm>
            <a:off x="628650" y="2439750"/>
            <a:ext cx="8183880" cy="3351690"/>
          </a:xfrm>
          <a:prstGeom prst="rect">
            <a:avLst/>
          </a:prstGeom>
        </p:spPr>
      </p:pic>
    </p:spTree>
    <p:extLst>
      <p:ext uri="{BB962C8B-B14F-4D97-AF65-F5344CB8AC3E}">
        <p14:creationId xmlns:p14="http://schemas.microsoft.com/office/powerpoint/2010/main" val="20702256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3.2</a:t>
            </a:r>
            <a:r>
              <a:rPr lang="zh-CN" altLang="en-US" dirty="0"/>
              <a:t> 文本</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JavaScript</a:t>
            </a:r>
            <a:r>
              <a:rPr lang="zh-CN" altLang="en-US" dirty="0"/>
              <a:t>通过字符串类型来表示文本。</a:t>
            </a:r>
            <a:endParaRPr lang="en-US" altLang="zh-CN" dirty="0"/>
          </a:p>
          <a:p>
            <a:r>
              <a:rPr lang="zh-CN" altLang="en-US" dirty="0"/>
              <a:t>字符串（</a:t>
            </a:r>
            <a:r>
              <a:rPr lang="en-US" altLang="zh-CN" dirty="0"/>
              <a:t>string</a:t>
            </a:r>
            <a:r>
              <a:rPr lang="zh-CN" altLang="en-US" dirty="0"/>
              <a:t>）是一组由</a:t>
            </a:r>
            <a:r>
              <a:rPr lang="en-US" altLang="zh-CN" dirty="0"/>
              <a:t>16</a:t>
            </a:r>
            <a:r>
              <a:rPr lang="zh-CN" altLang="en-US" dirty="0"/>
              <a:t>位值组成的</a:t>
            </a:r>
            <a:r>
              <a:rPr lang="zh-CN" altLang="en-US" dirty="0">
                <a:solidFill>
                  <a:srgbClr val="FF0000"/>
                </a:solidFill>
              </a:rPr>
              <a:t>不可变</a:t>
            </a:r>
            <a:r>
              <a:rPr lang="zh-CN" altLang="en-US" dirty="0"/>
              <a:t>的有序序列。</a:t>
            </a:r>
            <a:endParaRPr lang="en-US" altLang="zh-CN" dirty="0"/>
          </a:p>
          <a:p>
            <a:r>
              <a:rPr lang="zh-CN" altLang="en-US" dirty="0"/>
              <a:t>字符串的长度（</a:t>
            </a:r>
            <a:r>
              <a:rPr lang="en-US" altLang="zh-CN" dirty="0"/>
              <a:t>length</a:t>
            </a:r>
            <a:r>
              <a:rPr lang="zh-CN" altLang="en-US" dirty="0"/>
              <a:t>）是其所含</a:t>
            </a:r>
            <a:r>
              <a:rPr lang="en-US" altLang="zh-CN" dirty="0"/>
              <a:t>16</a:t>
            </a:r>
            <a:r>
              <a:rPr lang="zh-CN" altLang="en-US" dirty="0"/>
              <a:t>位值的个数。</a:t>
            </a:r>
            <a:endParaRPr lang="en-US" altLang="zh-CN" dirty="0"/>
          </a:p>
          <a:p>
            <a:pPr lvl="1"/>
            <a:r>
              <a:rPr lang="en-US" altLang="zh-CN" dirty="0"/>
              <a:t>JavaScript</a:t>
            </a:r>
            <a:r>
              <a:rPr lang="zh-CN" altLang="en-US" dirty="0"/>
              <a:t>字符串（和数组）的索引从零开始</a:t>
            </a:r>
            <a:endParaRPr lang="en-US" altLang="zh-CN" dirty="0"/>
          </a:p>
          <a:p>
            <a:r>
              <a:rPr lang="en-US" altLang="zh-CN" dirty="0"/>
              <a:t>JavaScript</a:t>
            </a:r>
            <a:r>
              <a:rPr lang="zh-CN" altLang="en-US" dirty="0"/>
              <a:t>中并没有表示单个字符的“字符型”。</a:t>
            </a:r>
            <a:r>
              <a:rPr lang="en-US" altLang="zh-CN" dirty="0"/>
              <a:t>	</a:t>
            </a:r>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1142969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3.2</a:t>
            </a:r>
            <a:r>
              <a:rPr lang="zh-CN" altLang="en-US" dirty="0"/>
              <a:t> 文本</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字符串可由单引号或双引号括起来</a:t>
            </a:r>
            <a:endParaRPr lang="en-US" altLang="zh-CN" dirty="0"/>
          </a:p>
          <a:p>
            <a:pPr lvl="1"/>
            <a:r>
              <a:rPr lang="zh-CN" altLang="en-US" dirty="0"/>
              <a:t>由单引号定界的字符串中可以包含双引号</a:t>
            </a:r>
            <a:endParaRPr lang="en-US" altLang="zh-CN" dirty="0"/>
          </a:p>
          <a:p>
            <a:pPr lvl="1"/>
            <a:r>
              <a:rPr lang="zh-CN" altLang="en-US" dirty="0"/>
              <a:t>由双引号定界的字符串中也可以包含单引号</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7682A3DC-366F-C44D-97B5-B4EA028F684B}"/>
              </a:ext>
            </a:extLst>
          </p:cNvPr>
          <p:cNvPicPr>
            <a:picLocks noChangeAspect="1"/>
          </p:cNvPicPr>
          <p:nvPr/>
        </p:nvPicPr>
        <p:blipFill>
          <a:blip r:embed="rId5"/>
          <a:stretch>
            <a:fillRect/>
          </a:stretch>
        </p:blipFill>
        <p:spPr>
          <a:xfrm>
            <a:off x="579364" y="3305908"/>
            <a:ext cx="8160284" cy="2184318"/>
          </a:xfrm>
          <a:prstGeom prst="rect">
            <a:avLst/>
          </a:prstGeom>
        </p:spPr>
      </p:pic>
    </p:spTree>
    <p:extLst>
      <p:ext uri="{BB962C8B-B14F-4D97-AF65-F5344CB8AC3E}">
        <p14:creationId xmlns:p14="http://schemas.microsoft.com/office/powerpoint/2010/main" val="24197109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3.2</a:t>
            </a:r>
            <a:r>
              <a:rPr lang="zh-CN" altLang="en-US" dirty="0"/>
              <a:t> 文本</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在</a:t>
            </a:r>
            <a:r>
              <a:rPr lang="en-US" altLang="zh-CN" dirty="0"/>
              <a:t>ECMAScript 3</a:t>
            </a:r>
            <a:r>
              <a:rPr lang="zh-CN" altLang="en-US" dirty="0"/>
              <a:t>中，字符串直接量必须写在一行中，而在</a:t>
            </a:r>
            <a:r>
              <a:rPr lang="en-US" altLang="zh-CN" dirty="0"/>
              <a:t>ECMAScript 5</a:t>
            </a:r>
            <a:r>
              <a:rPr lang="zh-CN" altLang="en-US" dirty="0"/>
              <a:t>中，字符串直接量可以拆分成数行，每行必须以反斜线（</a:t>
            </a:r>
            <a:r>
              <a:rPr lang="en-US" altLang="zh-CN" dirty="0"/>
              <a:t>\</a:t>
            </a:r>
            <a:r>
              <a:rPr lang="zh-CN" altLang="en-US" dirty="0"/>
              <a:t>）结束</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4EAC97D5-FA8A-284F-93E5-2800DF055115}"/>
              </a:ext>
            </a:extLst>
          </p:cNvPr>
          <p:cNvPicPr>
            <a:picLocks noChangeAspect="1"/>
          </p:cNvPicPr>
          <p:nvPr/>
        </p:nvPicPr>
        <p:blipFill>
          <a:blip r:embed="rId5"/>
          <a:stretch>
            <a:fillRect/>
          </a:stretch>
        </p:blipFill>
        <p:spPr>
          <a:xfrm>
            <a:off x="697659" y="3262857"/>
            <a:ext cx="7886701" cy="1476873"/>
          </a:xfrm>
          <a:prstGeom prst="rect">
            <a:avLst/>
          </a:prstGeom>
        </p:spPr>
      </p:pic>
    </p:spTree>
    <p:extLst>
      <p:ext uri="{BB962C8B-B14F-4D97-AF65-F5344CB8AC3E}">
        <p14:creationId xmlns:p14="http://schemas.microsoft.com/office/powerpoint/2010/main" val="10598448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3.2</a:t>
            </a:r>
            <a:r>
              <a:rPr lang="zh-CN" altLang="en-US" dirty="0"/>
              <a:t> 文本</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3.2.2 </a:t>
            </a:r>
            <a:r>
              <a:rPr lang="zh-CN" altLang="en-US" dirty="0"/>
              <a:t>转义字符</a:t>
            </a:r>
            <a:endParaRPr lang="en-US" altLang="zh-CN" dirty="0"/>
          </a:p>
          <a:p>
            <a:pPr lvl="1"/>
            <a:r>
              <a:rPr lang="zh-CN" altLang="en-US" dirty="0"/>
              <a:t>反斜线</a:t>
            </a:r>
            <a:r>
              <a:rPr lang="en-US" altLang="zh-CN" dirty="0"/>
              <a:t>(\)</a:t>
            </a:r>
            <a:r>
              <a:rPr lang="zh-CN" altLang="en-US" dirty="0"/>
              <a:t> 后加一个字符，就不再表示它们的字面含义了</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Picture 7">
            <a:extLst>
              <a:ext uri="{FF2B5EF4-FFF2-40B4-BE49-F238E27FC236}">
                <a16:creationId xmlns:a16="http://schemas.microsoft.com/office/drawing/2014/main" id="{3A17161B-319B-E343-9154-7317E09CBB33}"/>
              </a:ext>
            </a:extLst>
          </p:cNvPr>
          <p:cNvPicPr>
            <a:picLocks noChangeAspect="1"/>
          </p:cNvPicPr>
          <p:nvPr/>
        </p:nvPicPr>
        <p:blipFill>
          <a:blip r:embed="rId5"/>
          <a:stretch>
            <a:fillRect/>
          </a:stretch>
        </p:blipFill>
        <p:spPr>
          <a:xfrm>
            <a:off x="1105320" y="3089894"/>
            <a:ext cx="5999992" cy="3402980"/>
          </a:xfrm>
          <a:prstGeom prst="rect">
            <a:avLst/>
          </a:prstGeom>
        </p:spPr>
      </p:pic>
    </p:spTree>
    <p:extLst>
      <p:ext uri="{BB962C8B-B14F-4D97-AF65-F5344CB8AC3E}">
        <p14:creationId xmlns:p14="http://schemas.microsoft.com/office/powerpoint/2010/main" val="9117567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3.2</a:t>
            </a:r>
            <a:r>
              <a:rPr lang="zh-CN" altLang="en-US" dirty="0"/>
              <a:t> 文本</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3.2.3 </a:t>
            </a:r>
            <a:r>
              <a:rPr lang="zh-CN" altLang="en-US" dirty="0"/>
              <a:t>字符串的使用</a:t>
            </a:r>
            <a:endParaRPr lang="en-US" altLang="zh-CN" dirty="0"/>
          </a:p>
          <a:p>
            <a:pPr lvl="1"/>
            <a:r>
              <a:rPr lang="zh-CN" altLang="en-US" dirty="0"/>
              <a:t>加号</a:t>
            </a:r>
            <a:r>
              <a:rPr lang="en-US" altLang="zh-CN" dirty="0"/>
              <a:t>(+)</a:t>
            </a:r>
            <a:r>
              <a:rPr lang="zh-CN" altLang="en-US" dirty="0"/>
              <a:t> 表示字符串连接</a:t>
            </a:r>
            <a:endParaRPr lang="en-US" altLang="zh-CN" dirty="0"/>
          </a:p>
          <a:p>
            <a:pPr lvl="1"/>
            <a:endParaRPr lang="en-US" altLang="zh-CN" dirty="0"/>
          </a:p>
          <a:p>
            <a:pPr lvl="1"/>
            <a:endParaRPr lang="en-US" altLang="zh-CN" dirty="0"/>
          </a:p>
          <a:p>
            <a:pPr lvl="1"/>
            <a:r>
              <a:rPr lang="zh-CN" altLang="en-US" dirty="0"/>
              <a:t>字符串属性</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Picture 7">
            <a:extLst>
              <a:ext uri="{FF2B5EF4-FFF2-40B4-BE49-F238E27FC236}">
                <a16:creationId xmlns:a16="http://schemas.microsoft.com/office/drawing/2014/main" id="{58714C5B-47C0-BC44-BE68-6A7EB7250B74}"/>
              </a:ext>
            </a:extLst>
          </p:cNvPr>
          <p:cNvPicPr>
            <a:picLocks noChangeAspect="1"/>
          </p:cNvPicPr>
          <p:nvPr/>
        </p:nvPicPr>
        <p:blipFill rotWithShape="1">
          <a:blip r:embed="rId5"/>
          <a:srcRect r="15942"/>
          <a:stretch/>
        </p:blipFill>
        <p:spPr>
          <a:xfrm>
            <a:off x="1141116" y="2760428"/>
            <a:ext cx="6495631" cy="621756"/>
          </a:xfrm>
          <a:prstGeom prst="rect">
            <a:avLst/>
          </a:prstGeom>
        </p:spPr>
      </p:pic>
      <p:pic>
        <p:nvPicPr>
          <p:cNvPr id="9" name="Picture 8">
            <a:extLst>
              <a:ext uri="{FF2B5EF4-FFF2-40B4-BE49-F238E27FC236}">
                <a16:creationId xmlns:a16="http://schemas.microsoft.com/office/drawing/2014/main" id="{959B9A1E-0587-664B-A13A-3609B8CD0F64}"/>
              </a:ext>
            </a:extLst>
          </p:cNvPr>
          <p:cNvPicPr>
            <a:picLocks noChangeAspect="1"/>
          </p:cNvPicPr>
          <p:nvPr/>
        </p:nvPicPr>
        <p:blipFill>
          <a:blip r:embed="rId6"/>
          <a:stretch>
            <a:fillRect/>
          </a:stretch>
        </p:blipFill>
        <p:spPr>
          <a:xfrm>
            <a:off x="1141115" y="3812064"/>
            <a:ext cx="6495631" cy="2889692"/>
          </a:xfrm>
          <a:prstGeom prst="rect">
            <a:avLst/>
          </a:prstGeom>
        </p:spPr>
      </p:pic>
    </p:spTree>
    <p:extLst>
      <p:ext uri="{BB962C8B-B14F-4D97-AF65-F5344CB8AC3E}">
        <p14:creationId xmlns:p14="http://schemas.microsoft.com/office/powerpoint/2010/main" val="25500215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3.2</a:t>
            </a:r>
            <a:r>
              <a:rPr lang="zh-CN" altLang="en-US" dirty="0"/>
              <a:t> 文本</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3.2.3 </a:t>
            </a:r>
            <a:r>
              <a:rPr lang="zh-CN" altLang="en-US" dirty="0"/>
              <a:t>字符串的使用</a:t>
            </a:r>
            <a:endParaRPr lang="en-US" altLang="zh-CN" dirty="0"/>
          </a:p>
          <a:p>
            <a:pPr lvl="1"/>
            <a:r>
              <a:rPr lang="zh-CN" altLang="en-CN" dirty="0"/>
              <a:t>字符串</a:t>
            </a:r>
            <a:r>
              <a:rPr lang="zh-CN" altLang="en-US" dirty="0"/>
              <a:t>访问</a:t>
            </a:r>
            <a:endParaRPr lang="en-US" altLang="zh-CN" dirty="0"/>
          </a:p>
          <a:p>
            <a:pPr lvl="2"/>
            <a:r>
              <a:rPr lang="zh-CN" altLang="en-US" dirty="0"/>
              <a:t>使用</a:t>
            </a:r>
            <a:r>
              <a:rPr lang="en-US" altLang="zh-CN" dirty="0" err="1"/>
              <a:t>charAt</a:t>
            </a:r>
            <a:r>
              <a:rPr lang="zh-CN" altLang="en-US" dirty="0"/>
              <a:t>（）方法</a:t>
            </a:r>
            <a:endParaRPr lang="en-US" altLang="zh-CN" dirty="0"/>
          </a:p>
          <a:p>
            <a:pPr lvl="2"/>
            <a:r>
              <a:rPr lang="zh-CN" altLang="en-US" dirty="0"/>
              <a:t>字符串可以当做只读数组，使用方括号来访问单个字符</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413D2FA6-0206-F54B-A106-1B246B78FB7A}"/>
              </a:ext>
            </a:extLst>
          </p:cNvPr>
          <p:cNvPicPr>
            <a:picLocks noChangeAspect="1"/>
          </p:cNvPicPr>
          <p:nvPr/>
        </p:nvPicPr>
        <p:blipFill>
          <a:blip r:embed="rId5"/>
          <a:stretch>
            <a:fillRect/>
          </a:stretch>
        </p:blipFill>
        <p:spPr>
          <a:xfrm>
            <a:off x="980307" y="3717890"/>
            <a:ext cx="7592538" cy="1118786"/>
          </a:xfrm>
          <a:prstGeom prst="rect">
            <a:avLst/>
          </a:prstGeom>
        </p:spPr>
      </p:pic>
    </p:spTree>
    <p:extLst>
      <p:ext uri="{BB962C8B-B14F-4D97-AF65-F5344CB8AC3E}">
        <p14:creationId xmlns:p14="http://schemas.microsoft.com/office/powerpoint/2010/main" val="20452360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3.2</a:t>
            </a:r>
            <a:r>
              <a:rPr lang="zh-CN" altLang="en-US" dirty="0"/>
              <a:t> 文本</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3.2.4 </a:t>
            </a:r>
            <a:r>
              <a:rPr lang="zh-CN" altLang="en-US" dirty="0"/>
              <a:t>模式匹配</a:t>
            </a:r>
            <a:endParaRPr lang="en-US" altLang="zh-CN" dirty="0"/>
          </a:p>
          <a:p>
            <a:pPr lvl="1"/>
            <a:r>
              <a:rPr lang="zh-CN" altLang="en-US" dirty="0"/>
              <a:t>正则表达式 </a:t>
            </a:r>
            <a:endParaRPr lang="en-US" altLang="zh-CN" dirty="0"/>
          </a:p>
          <a:p>
            <a:pPr lvl="2"/>
            <a:r>
              <a:rPr lang="en-US" altLang="zh-CN" dirty="0" err="1"/>
              <a:t>RegExp</a:t>
            </a:r>
            <a:r>
              <a:rPr lang="zh-CN" altLang="en-US" dirty="0"/>
              <a:t>（）构造函数</a:t>
            </a:r>
            <a:endParaRPr lang="en-US" altLang="zh-CN" dirty="0"/>
          </a:p>
          <a:p>
            <a:pPr lvl="1"/>
            <a:r>
              <a:rPr lang="zh-CN" altLang="en-US" dirty="0"/>
              <a:t>例子</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8" name="Picture 7">
            <a:extLst>
              <a:ext uri="{FF2B5EF4-FFF2-40B4-BE49-F238E27FC236}">
                <a16:creationId xmlns:a16="http://schemas.microsoft.com/office/drawing/2014/main" id="{6C579D82-A26E-6748-BB86-3D6BF4ECD3EA}"/>
              </a:ext>
            </a:extLst>
          </p:cNvPr>
          <p:cNvPicPr>
            <a:picLocks noChangeAspect="1"/>
          </p:cNvPicPr>
          <p:nvPr/>
        </p:nvPicPr>
        <p:blipFill>
          <a:blip r:embed="rId6"/>
          <a:stretch>
            <a:fillRect/>
          </a:stretch>
        </p:blipFill>
        <p:spPr>
          <a:xfrm>
            <a:off x="1025270" y="3429000"/>
            <a:ext cx="7642039" cy="1082710"/>
          </a:xfrm>
          <a:prstGeom prst="rect">
            <a:avLst/>
          </a:prstGeom>
        </p:spPr>
      </p:pic>
      <p:pic>
        <p:nvPicPr>
          <p:cNvPr id="9" name="Picture 8">
            <a:extLst>
              <a:ext uri="{FF2B5EF4-FFF2-40B4-BE49-F238E27FC236}">
                <a16:creationId xmlns:a16="http://schemas.microsoft.com/office/drawing/2014/main" id="{65C2F9BF-2E12-CC4B-AB95-EDB1F6BA117B}"/>
              </a:ext>
            </a:extLst>
          </p:cNvPr>
          <p:cNvPicPr>
            <a:picLocks noChangeAspect="1"/>
          </p:cNvPicPr>
          <p:nvPr/>
        </p:nvPicPr>
        <p:blipFill>
          <a:blip r:embed="rId7"/>
          <a:stretch>
            <a:fillRect/>
          </a:stretch>
        </p:blipFill>
        <p:spPr>
          <a:xfrm>
            <a:off x="743574" y="3556254"/>
            <a:ext cx="8205430" cy="2274449"/>
          </a:xfrm>
          <a:prstGeom prst="rect">
            <a:avLst/>
          </a:prstGeom>
        </p:spPr>
      </p:pic>
    </p:spTree>
    <p:custDataLst>
      <p:tags r:id="rId1"/>
    </p:custDataLst>
    <p:extLst>
      <p:ext uri="{BB962C8B-B14F-4D97-AF65-F5344CB8AC3E}">
        <p14:creationId xmlns:p14="http://schemas.microsoft.com/office/powerpoint/2010/main" val="33120963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3.3 </a:t>
            </a:r>
            <a:r>
              <a:rPr lang="zh-CN" altLang="en-US" dirty="0"/>
              <a:t>布尔值</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布尔值指代  真或假、开或关、是或否</a:t>
            </a:r>
            <a:endParaRPr lang="en-US" altLang="zh-CN" dirty="0"/>
          </a:p>
          <a:p>
            <a:r>
              <a:rPr lang="zh-CN" altLang="en-US" dirty="0"/>
              <a:t>这个类型只有两个值，保留字</a:t>
            </a:r>
            <a:r>
              <a:rPr lang="en-US" altLang="zh-CN" dirty="0"/>
              <a:t>true</a:t>
            </a:r>
            <a:r>
              <a:rPr lang="zh-CN" altLang="en-US" dirty="0"/>
              <a:t>和</a:t>
            </a:r>
            <a:r>
              <a:rPr lang="en-US" altLang="zh-CN" dirty="0"/>
              <a:t>false</a:t>
            </a:r>
            <a:r>
              <a:rPr lang="zh-CN" altLang="en-US" dirty="0"/>
              <a:t>。</a:t>
            </a:r>
            <a:endParaRPr lang="en-US" altLang="zh-CN" dirty="0"/>
          </a:p>
          <a:p>
            <a:r>
              <a:rPr lang="zh-CN" altLang="en-US" dirty="0"/>
              <a:t>常用于：</a:t>
            </a:r>
            <a:endParaRPr lang="en-US" altLang="zh-CN" dirty="0"/>
          </a:p>
          <a:p>
            <a:pPr lvl="1"/>
            <a:r>
              <a:rPr lang="zh-CN" altLang="en-US" dirty="0"/>
              <a:t>比较语句的结果</a:t>
            </a:r>
            <a:endParaRPr lang="en-US" altLang="zh-CN" dirty="0"/>
          </a:p>
          <a:p>
            <a:pPr lvl="1"/>
            <a:r>
              <a:rPr lang="en-US" altLang="zh-CN" dirty="0"/>
              <a:t>if/else</a:t>
            </a:r>
            <a:r>
              <a:rPr lang="zh-CN" altLang="en-US" dirty="0"/>
              <a:t>语句</a:t>
            </a:r>
            <a:endParaRPr lang="en-US" altLang="zh-CN" dirty="0"/>
          </a:p>
          <a:p>
            <a:r>
              <a:rPr lang="zh-CN" altLang="en-US" dirty="0"/>
              <a:t>下面这些值会被转换成</a:t>
            </a:r>
            <a:r>
              <a:rPr lang="en-US" altLang="zh-CN" dirty="0"/>
              <a:t>false,</a:t>
            </a:r>
            <a:r>
              <a:rPr lang="zh-CN" altLang="en-US" dirty="0"/>
              <a:t> 所有其他值为</a:t>
            </a:r>
            <a:r>
              <a:rPr lang="en-US" altLang="zh-CN" dirty="0"/>
              <a:t>true</a:t>
            </a:r>
            <a:r>
              <a:rPr lang="zh-CN" altLang="en-US" dirty="0"/>
              <a:t>。</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10" name="Picture 9">
            <a:extLst>
              <a:ext uri="{FF2B5EF4-FFF2-40B4-BE49-F238E27FC236}">
                <a16:creationId xmlns:a16="http://schemas.microsoft.com/office/drawing/2014/main" id="{B67F6197-1ED8-D248-BD36-823405FEF2D5}"/>
              </a:ext>
            </a:extLst>
          </p:cNvPr>
          <p:cNvPicPr>
            <a:picLocks noChangeAspect="1"/>
          </p:cNvPicPr>
          <p:nvPr/>
        </p:nvPicPr>
        <p:blipFill>
          <a:blip r:embed="rId5"/>
          <a:stretch>
            <a:fillRect/>
          </a:stretch>
        </p:blipFill>
        <p:spPr>
          <a:xfrm>
            <a:off x="1215849" y="4592097"/>
            <a:ext cx="3174163" cy="1948403"/>
          </a:xfrm>
          <a:prstGeom prst="rect">
            <a:avLst/>
          </a:prstGeom>
        </p:spPr>
      </p:pic>
    </p:spTree>
    <p:extLst>
      <p:ext uri="{BB962C8B-B14F-4D97-AF65-F5344CB8AC3E}">
        <p14:creationId xmlns:p14="http://schemas.microsoft.com/office/powerpoint/2010/main" val="21398018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a:t>定义</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endParaRPr lang="en-US" altLang="zh-CN" dirty="0"/>
          </a:p>
          <a:p>
            <a:r>
              <a:rPr lang="zh-CN" altLang="en-US" dirty="0"/>
              <a:t>数据类型：能够表示并操作的值的类型称做数据类型（</a:t>
            </a:r>
            <a:r>
              <a:rPr lang="en-CN" dirty="0"/>
              <a:t>type</a:t>
            </a:r>
            <a:r>
              <a:rPr lang="zh-CN" altLang="en-US" dirty="0"/>
              <a:t>）</a:t>
            </a:r>
            <a:endParaRPr lang="en-CN" dirty="0"/>
          </a:p>
          <a:p>
            <a:r>
              <a:rPr lang="zh-CN" altLang="en-US" dirty="0"/>
              <a:t>变量：变量是一个值的符号名称，可以通过名称来获得对值的引用。</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21861518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3.3 </a:t>
            </a:r>
            <a:r>
              <a:rPr lang="zh-CN" altLang="en-US" dirty="0"/>
              <a:t>布尔值</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应用例子</a:t>
            </a:r>
            <a:endParaRPr lang="en-US" altLang="zh-CN" dirty="0"/>
          </a:p>
          <a:p>
            <a:pPr lvl="1"/>
            <a:r>
              <a:rPr lang="en-US" altLang="zh-CN" dirty="0"/>
              <a:t>If(o</a:t>
            </a:r>
            <a:r>
              <a:rPr lang="zh-CN" altLang="en-US" dirty="0"/>
              <a:t> </a:t>
            </a:r>
            <a:r>
              <a:rPr lang="en-US" altLang="zh-CN" dirty="0"/>
              <a:t>!=</a:t>
            </a:r>
            <a:r>
              <a:rPr lang="zh-CN" altLang="en-US" dirty="0"/>
              <a:t> </a:t>
            </a:r>
            <a:r>
              <a:rPr lang="en-US" altLang="zh-CN" dirty="0"/>
              <a:t>null)</a:t>
            </a:r>
          </a:p>
          <a:p>
            <a:pPr lvl="1"/>
            <a:r>
              <a:rPr lang="en-US" altLang="zh-CN" dirty="0"/>
              <a:t>If(o</a:t>
            </a:r>
            <a:r>
              <a:rPr lang="en-US" altLang="zh-CN" dirty="0" smtClean="0"/>
              <a:t>)</a:t>
            </a:r>
          </a:p>
          <a:p>
            <a:pPr lvl="1"/>
            <a:r>
              <a:rPr lang="zh-CN" altLang="en-US" dirty="0"/>
              <a:t>对于第一种情况，只有当</a:t>
            </a:r>
            <a:r>
              <a:rPr lang="en-US" altLang="zh-CN" dirty="0"/>
              <a:t>o</a:t>
            </a:r>
            <a:r>
              <a:rPr lang="zh-CN" altLang="en-US" dirty="0"/>
              <a:t>不是</a:t>
            </a:r>
            <a:r>
              <a:rPr lang="en-US" altLang="zh-CN" dirty="0"/>
              <a:t>null</a:t>
            </a:r>
            <a:r>
              <a:rPr lang="zh-CN" altLang="en-US" dirty="0"/>
              <a:t>时才会执行</a:t>
            </a:r>
            <a:r>
              <a:rPr lang="en-US" altLang="zh-CN" dirty="0"/>
              <a:t>if</a:t>
            </a:r>
            <a:r>
              <a:rPr lang="zh-CN" altLang="en-US" dirty="0"/>
              <a:t>后的代码，第二种</a:t>
            </a:r>
            <a:r>
              <a:rPr lang="zh-CN" altLang="en-US" dirty="0" smtClean="0"/>
              <a:t>情况：</a:t>
            </a:r>
            <a:r>
              <a:rPr lang="zh-CN" altLang="en-US" dirty="0"/>
              <a:t>只有</a:t>
            </a:r>
            <a:r>
              <a:rPr lang="en-US" altLang="zh-CN" dirty="0"/>
              <a:t>o</a:t>
            </a:r>
            <a:r>
              <a:rPr lang="zh-CN" altLang="en-US" dirty="0"/>
              <a:t>不是</a:t>
            </a:r>
            <a:r>
              <a:rPr lang="en-US" altLang="zh-CN" dirty="0"/>
              <a:t>false</a:t>
            </a:r>
            <a:r>
              <a:rPr lang="zh-CN" altLang="en-US" dirty="0"/>
              <a:t>或任何假值（比如</a:t>
            </a:r>
            <a:r>
              <a:rPr lang="en-US" altLang="zh-CN" dirty="0"/>
              <a:t>null</a:t>
            </a:r>
            <a:r>
              <a:rPr lang="zh-CN" altLang="en-US" dirty="0"/>
              <a:t>或</a:t>
            </a:r>
            <a:r>
              <a:rPr lang="en-US" altLang="zh-CN" dirty="0"/>
              <a:t>undefined）</a:t>
            </a:r>
            <a:r>
              <a:rPr lang="zh-CN" altLang="en-US" dirty="0"/>
              <a:t>时它才会执行这个</a:t>
            </a:r>
            <a:r>
              <a:rPr lang="en-US" altLang="zh-CN" dirty="0"/>
              <a:t>if</a:t>
            </a:r>
            <a:r>
              <a:rPr lang="en-US" altLang="zh-CN" dirty="0" smtClean="0"/>
              <a:t>。</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9675389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3.3 </a:t>
            </a:r>
            <a:r>
              <a:rPr lang="zh-CN" altLang="en-US" dirty="0"/>
              <a:t>布尔值</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布尔值转为字符串</a:t>
            </a:r>
            <a:endParaRPr lang="en-US" altLang="zh-CN" dirty="0"/>
          </a:p>
          <a:p>
            <a:pPr lvl="1"/>
            <a:r>
              <a:rPr lang="en-US" altLang="zh-CN" dirty="0" err="1"/>
              <a:t>toString</a:t>
            </a:r>
            <a:r>
              <a:rPr lang="zh-CN" altLang="en-US" dirty="0"/>
              <a:t>（）方法</a:t>
            </a:r>
            <a:endParaRPr lang="en-US" altLang="zh-CN" dirty="0"/>
          </a:p>
          <a:p>
            <a:r>
              <a:rPr lang="zh-CN" altLang="en-US" dirty="0"/>
              <a:t>三个运算符</a:t>
            </a:r>
            <a:endParaRPr lang="en-US" altLang="zh-CN" dirty="0"/>
          </a:p>
          <a:p>
            <a:pPr lvl="1"/>
            <a:r>
              <a:rPr lang="zh-CN" altLang="en-US" dirty="0"/>
              <a:t>“</a:t>
            </a:r>
            <a:r>
              <a:rPr lang="en-US" altLang="zh-CN" dirty="0"/>
              <a:t>&amp;&amp;”</a:t>
            </a:r>
            <a:r>
              <a:rPr lang="zh-CN" altLang="en-US" dirty="0"/>
              <a:t>运算符是逻辑与（</a:t>
            </a:r>
            <a:r>
              <a:rPr lang="en-US" altLang="zh-CN" dirty="0"/>
              <a:t>AND</a:t>
            </a:r>
            <a:r>
              <a:rPr lang="zh-CN" altLang="en-US" dirty="0"/>
              <a:t>）操作</a:t>
            </a:r>
            <a:endParaRPr lang="en-US" altLang="zh-CN" dirty="0"/>
          </a:p>
          <a:p>
            <a:pPr lvl="1"/>
            <a:r>
              <a:rPr lang="zh-CN" altLang="en-US" dirty="0"/>
              <a:t>“</a:t>
            </a:r>
            <a:r>
              <a:rPr lang="en-US" altLang="zh-CN" dirty="0"/>
              <a:t>||”</a:t>
            </a:r>
            <a:r>
              <a:rPr lang="zh-CN" altLang="en-US" dirty="0"/>
              <a:t>运算符是布尔或（</a:t>
            </a:r>
            <a:r>
              <a:rPr lang="en-US" altLang="zh-CN" dirty="0"/>
              <a:t>OR</a:t>
            </a:r>
            <a:r>
              <a:rPr lang="zh-CN" altLang="en-US" dirty="0"/>
              <a:t>）操作</a:t>
            </a:r>
            <a:endParaRPr lang="en-US" altLang="zh-CN" dirty="0"/>
          </a:p>
          <a:p>
            <a:pPr lvl="1"/>
            <a:r>
              <a:rPr lang="zh-CN" altLang="en-US" dirty="0"/>
              <a:t>“</a:t>
            </a:r>
            <a:r>
              <a:rPr lang="en-US" altLang="zh-CN" dirty="0"/>
              <a:t>!”</a:t>
            </a:r>
            <a:r>
              <a:rPr lang="zh-CN" altLang="en-US" dirty="0"/>
              <a:t>执行了布尔非（</a:t>
            </a:r>
            <a:r>
              <a:rPr lang="en-US" altLang="zh-CN" dirty="0"/>
              <a:t>NOT</a:t>
            </a:r>
            <a:r>
              <a:rPr lang="zh-CN" altLang="en-US" dirty="0"/>
              <a:t>）操作</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4935867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3.4 null</a:t>
            </a:r>
            <a:r>
              <a:rPr lang="zh-CN" altLang="en-US" dirty="0"/>
              <a:t>和</a:t>
            </a:r>
            <a:r>
              <a:rPr lang="en-US" altLang="zh-CN" dirty="0"/>
              <a:t>undefined</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endParaRPr lang="en-US" altLang="zh-CN" dirty="0"/>
          </a:p>
          <a:p>
            <a:endParaRPr lang="en-US" altLang="zh-CN" dirty="0"/>
          </a:p>
          <a:p>
            <a:endParaRPr lang="en-US" altLang="zh-CN" dirty="0"/>
          </a:p>
          <a:p>
            <a:r>
              <a:rPr lang="en-US" altLang="zh-CN" dirty="0"/>
              <a:t>null</a:t>
            </a:r>
            <a:r>
              <a:rPr lang="zh-CN" altLang="en-US" dirty="0"/>
              <a:t>认为是一个特殊的对象值</a:t>
            </a:r>
            <a:r>
              <a:rPr lang="en-US" altLang="zh-CN" dirty="0"/>
              <a:t>,</a:t>
            </a:r>
            <a:r>
              <a:rPr lang="zh-CN" altLang="en-US" dirty="0"/>
              <a:t> 可以表示数字、字符串和对象是“无值”的。</a:t>
            </a:r>
            <a:endParaRPr lang="en-US" altLang="zh-CN" dirty="0"/>
          </a:p>
          <a:p>
            <a:r>
              <a:rPr lang="en-US" altLang="zh-CN" dirty="0"/>
              <a:t>undefined</a:t>
            </a:r>
            <a:r>
              <a:rPr lang="zh-CN" altLang="en-US" dirty="0"/>
              <a:t>说明属性或元素不存在。</a:t>
            </a:r>
            <a:endParaRPr lang="en-US" altLang="zh-CN" dirty="0"/>
          </a:p>
          <a:p>
            <a:r>
              <a:rPr lang="zh-CN" altLang="en-US" dirty="0"/>
              <a:t>相等运算符“</a:t>
            </a:r>
            <a:r>
              <a:rPr lang="en-US" altLang="zh-CN" dirty="0"/>
              <a:t>==”</a:t>
            </a:r>
            <a:r>
              <a:rPr lang="zh-CN" altLang="en-US" dirty="0"/>
              <a:t>认为两者是相等的</a:t>
            </a:r>
            <a:endParaRPr lang="en-US" altLang="zh-CN" dirty="0"/>
          </a:p>
          <a:p>
            <a:pPr lvl="1"/>
            <a:r>
              <a:rPr lang="zh-CN" altLang="en-US" dirty="0">
                <a:solidFill>
                  <a:srgbClr val="FF0000"/>
                </a:solidFill>
              </a:rPr>
              <a:t>要使用严格相等运算符“</a:t>
            </a:r>
            <a:r>
              <a:rPr lang="en-US" altLang="zh-CN" dirty="0">
                <a:solidFill>
                  <a:srgbClr val="FF0000"/>
                </a:solidFill>
              </a:rPr>
              <a:t>===”</a:t>
            </a:r>
            <a:r>
              <a:rPr lang="zh-CN" altLang="en-US" dirty="0">
                <a:solidFill>
                  <a:srgbClr val="FF0000"/>
                </a:solidFill>
              </a:rPr>
              <a:t>来区分它们</a:t>
            </a:r>
            <a:endParaRPr lang="en-US" altLang="zh-CN" dirty="0">
              <a:solidFill>
                <a:srgbClr val="FF0000"/>
              </a:solidFill>
            </a:endParaRPr>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0C28D327-AEEC-2F49-90F5-CC352A8C1CD4}"/>
              </a:ext>
            </a:extLst>
          </p:cNvPr>
          <p:cNvPicPr>
            <a:picLocks noChangeAspect="1"/>
          </p:cNvPicPr>
          <p:nvPr/>
        </p:nvPicPr>
        <p:blipFill>
          <a:blip r:embed="rId5"/>
          <a:stretch>
            <a:fillRect/>
          </a:stretch>
        </p:blipFill>
        <p:spPr>
          <a:xfrm>
            <a:off x="816289" y="1938723"/>
            <a:ext cx="3755711" cy="1188734"/>
          </a:xfrm>
          <a:prstGeom prst="rect">
            <a:avLst/>
          </a:prstGeom>
        </p:spPr>
      </p:pic>
    </p:spTree>
    <p:extLst>
      <p:ext uri="{BB962C8B-B14F-4D97-AF65-F5344CB8AC3E}">
        <p14:creationId xmlns:p14="http://schemas.microsoft.com/office/powerpoint/2010/main" val="4319988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3.5 </a:t>
            </a:r>
            <a:r>
              <a:rPr lang="zh-CN" altLang="en-US" dirty="0"/>
              <a:t>全局对象</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JavaScript </a:t>
            </a:r>
            <a:r>
              <a:rPr lang="zh-CN" altLang="en-US" dirty="0"/>
              <a:t>中有一个特殊的对象，称为全局对象（</a:t>
            </a:r>
            <a:r>
              <a:rPr lang="en-US" dirty="0"/>
              <a:t>Global Object），</a:t>
            </a:r>
            <a:r>
              <a:rPr lang="zh-CN" altLang="en-US" dirty="0"/>
              <a:t>它及其所有属性都可以在程序的任何地方访问，即全局变量。</a:t>
            </a:r>
            <a:endParaRPr lang="en-US" altLang="zh-CN" dirty="0"/>
          </a:p>
          <a:p>
            <a:r>
              <a:rPr lang="zh-CN" altLang="en-US" dirty="0"/>
              <a:t>在顶层 </a:t>
            </a:r>
            <a:r>
              <a:rPr lang="en-US" dirty="0"/>
              <a:t>JavaScript </a:t>
            </a:r>
            <a:r>
              <a:rPr lang="zh-CN" altLang="en-US" dirty="0"/>
              <a:t>代码中，可以用关键字 </a:t>
            </a:r>
            <a:r>
              <a:rPr lang="en-US" dirty="0"/>
              <a:t>this </a:t>
            </a:r>
            <a:r>
              <a:rPr lang="zh-CN" altLang="en-US" dirty="0"/>
              <a:t>引用全局对象。但通常不必用这种方式引用全局对象</a:t>
            </a:r>
            <a:endParaRPr lang="en-US" altLang="zh-CN" dirty="0"/>
          </a:p>
          <a:p>
            <a:r>
              <a:rPr lang="en-US" altLang="zh-CN" dirty="0"/>
              <a:t>“global”</a:t>
            </a:r>
            <a:r>
              <a:rPr lang="zh-CN" altLang="en-US" dirty="0"/>
              <a:t>这个单词本身是不可以直接访问的，本身就是一个概念。比如</a:t>
            </a:r>
            <a:r>
              <a:rPr lang="en-US" altLang="zh-CN" dirty="0" err="1"/>
              <a:t>global.Math.abs</a:t>
            </a:r>
            <a:r>
              <a:rPr lang="en-US" altLang="zh-CN" dirty="0"/>
              <a:t>(1) </a:t>
            </a:r>
            <a:r>
              <a:rPr lang="zh-CN" altLang="en-US" dirty="0"/>
              <a:t>就是错误的。对全局对象的属性访问往往省略前缀，如</a:t>
            </a:r>
            <a:r>
              <a:rPr lang="en-US" altLang="zh-CN" dirty="0" err="1"/>
              <a:t>Math.abs</a:t>
            </a:r>
            <a:r>
              <a:rPr lang="en-US" altLang="zh-CN" dirty="0"/>
              <a:t>(1)</a:t>
            </a:r>
            <a:r>
              <a:rPr lang="zh-CN" altLang="en-US" dirty="0"/>
              <a:t>就行了。</a:t>
            </a:r>
          </a:p>
          <a:p>
            <a:endParaRPr lang="zh-CN" altLang="en-US" dirty="0"/>
          </a:p>
          <a:p>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7149218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3.5 </a:t>
            </a:r>
            <a:r>
              <a:rPr lang="zh-CN" altLang="en-US" dirty="0"/>
              <a:t>全局对象</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当</a:t>
            </a:r>
            <a:r>
              <a:rPr lang="en-US" altLang="zh-CN" dirty="0"/>
              <a:t>JavaScript</a:t>
            </a:r>
            <a:r>
              <a:rPr lang="zh-CN" altLang="en-US" dirty="0"/>
              <a:t>解释器启动时（或者任何</a:t>
            </a:r>
            <a:r>
              <a:rPr lang="en-US" altLang="zh-CN" dirty="0"/>
              <a:t>Web</a:t>
            </a:r>
            <a:r>
              <a:rPr lang="zh-CN" altLang="en-US" dirty="0"/>
              <a:t>浏览器加载新页面的时候），它将创建一个新的全局对象，并给它一组定义的初始属性：</a:t>
            </a:r>
            <a:endParaRPr lang="en-US" altLang="zh-CN" dirty="0"/>
          </a:p>
          <a:p>
            <a:pPr lvl="1"/>
            <a:r>
              <a:rPr lang="zh-CN" altLang="en-US" dirty="0"/>
              <a:t>全局属性，比如</a:t>
            </a:r>
            <a:r>
              <a:rPr lang="en-US" altLang="zh-CN" dirty="0"/>
              <a:t>undefined</a:t>
            </a:r>
            <a:r>
              <a:rPr lang="zh-CN" altLang="en-US" dirty="0"/>
              <a:t>、</a:t>
            </a:r>
            <a:r>
              <a:rPr lang="en-US" altLang="zh-CN" dirty="0"/>
              <a:t>Infinity</a:t>
            </a:r>
            <a:r>
              <a:rPr lang="zh-CN" altLang="en-US" dirty="0"/>
              <a:t>和</a:t>
            </a:r>
            <a:r>
              <a:rPr lang="en-US" altLang="zh-CN" dirty="0" err="1"/>
              <a:t>NaN</a:t>
            </a:r>
            <a:endParaRPr lang="en-US" altLang="zh-CN" dirty="0"/>
          </a:p>
          <a:p>
            <a:pPr lvl="1"/>
            <a:r>
              <a:rPr lang="zh-CN" altLang="en-US" dirty="0"/>
              <a:t>全局函数，比如</a:t>
            </a:r>
            <a:r>
              <a:rPr lang="en-US" altLang="zh-CN" dirty="0" err="1"/>
              <a:t>isNaN</a:t>
            </a:r>
            <a:r>
              <a:rPr lang="zh-CN" altLang="en-US" dirty="0"/>
              <a:t>（）、</a:t>
            </a:r>
            <a:r>
              <a:rPr lang="en-US" altLang="zh-CN" dirty="0" err="1"/>
              <a:t>parseInt</a:t>
            </a:r>
            <a:r>
              <a:rPr lang="zh-CN" altLang="en-US" dirty="0"/>
              <a:t>（）（见</a:t>
            </a:r>
            <a:r>
              <a:rPr lang="en-US" altLang="zh-CN" dirty="0"/>
              <a:t>3.8.2</a:t>
            </a:r>
            <a:r>
              <a:rPr lang="zh-CN" altLang="en-US" dirty="0"/>
              <a:t>节）和</a:t>
            </a:r>
            <a:r>
              <a:rPr lang="en-US" altLang="zh-CN" dirty="0"/>
              <a:t>eval</a:t>
            </a:r>
            <a:r>
              <a:rPr lang="zh-CN" altLang="en-US" dirty="0"/>
              <a:t>（）（见</a:t>
            </a:r>
            <a:r>
              <a:rPr lang="en-US" altLang="zh-CN" dirty="0"/>
              <a:t>4.12</a:t>
            </a:r>
            <a:r>
              <a:rPr lang="zh-CN" altLang="en-US" dirty="0"/>
              <a:t>节）</a:t>
            </a:r>
            <a:endParaRPr lang="en-US" altLang="zh-CN" dirty="0"/>
          </a:p>
          <a:p>
            <a:pPr lvl="1"/>
            <a:r>
              <a:rPr lang="zh-CN" altLang="en-US" dirty="0"/>
              <a:t>构造函数，比如</a:t>
            </a:r>
            <a:r>
              <a:rPr lang="en-US" altLang="zh-CN" dirty="0"/>
              <a:t>Date</a:t>
            </a:r>
            <a:r>
              <a:rPr lang="zh-CN" altLang="en-US" dirty="0"/>
              <a:t>（）、</a:t>
            </a:r>
            <a:r>
              <a:rPr lang="en-US" altLang="zh-CN" dirty="0" err="1"/>
              <a:t>RegExp</a:t>
            </a:r>
            <a:r>
              <a:rPr lang="zh-CN" altLang="en-US" dirty="0"/>
              <a:t>（）、</a:t>
            </a:r>
            <a:r>
              <a:rPr lang="en-US" altLang="zh-CN" dirty="0"/>
              <a:t>String</a:t>
            </a:r>
            <a:r>
              <a:rPr lang="zh-CN" altLang="en-US" dirty="0"/>
              <a:t>（）、</a:t>
            </a:r>
            <a:r>
              <a:rPr lang="en-US" altLang="zh-CN" dirty="0"/>
              <a:t>Object</a:t>
            </a:r>
            <a:r>
              <a:rPr lang="zh-CN" altLang="en-US" dirty="0"/>
              <a:t>（）和</a:t>
            </a:r>
            <a:r>
              <a:rPr lang="en-US" altLang="zh-CN" dirty="0"/>
              <a:t>Array</a:t>
            </a:r>
            <a:r>
              <a:rPr lang="zh-CN" altLang="en-US" dirty="0"/>
              <a:t>（）（见</a:t>
            </a:r>
            <a:r>
              <a:rPr lang="en-US" altLang="zh-CN" dirty="0"/>
              <a:t>3.8.2</a:t>
            </a:r>
            <a:r>
              <a:rPr lang="zh-CN" altLang="en-US" dirty="0"/>
              <a:t>节）</a:t>
            </a:r>
            <a:endParaRPr lang="en-US" altLang="zh-CN" dirty="0"/>
          </a:p>
          <a:p>
            <a:pPr lvl="1"/>
            <a:r>
              <a:rPr lang="zh-CN" altLang="en-US" dirty="0"/>
              <a:t>全局对象，比如</a:t>
            </a:r>
            <a:r>
              <a:rPr lang="en-US" altLang="zh-CN" dirty="0"/>
              <a:t>Math</a:t>
            </a:r>
            <a:r>
              <a:rPr lang="zh-CN" altLang="en-US" dirty="0"/>
              <a:t>和</a:t>
            </a:r>
            <a:r>
              <a:rPr lang="en-US" altLang="zh-CN" dirty="0"/>
              <a:t>JSON(</a:t>
            </a:r>
            <a:r>
              <a:rPr lang="zh-CN" altLang="en-US" dirty="0"/>
              <a:t>见</a:t>
            </a:r>
            <a:r>
              <a:rPr lang="en-US" altLang="zh-CN" dirty="0"/>
              <a:t>6.9</a:t>
            </a:r>
            <a:r>
              <a:rPr lang="zh-CN" altLang="en-US" dirty="0"/>
              <a:t>节</a:t>
            </a:r>
            <a:r>
              <a:rPr lang="en-US" altLang="zh-CN" dirty="0"/>
              <a:t>)</a:t>
            </a:r>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0747262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3.5 </a:t>
            </a:r>
            <a:r>
              <a:rPr lang="zh-CN" altLang="en-US" dirty="0"/>
              <a:t>全局对象</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在客户端 </a:t>
            </a:r>
            <a:r>
              <a:rPr lang="en-US" dirty="0"/>
              <a:t>JavaScript </a:t>
            </a:r>
            <a:r>
              <a:rPr lang="zh-CN" altLang="en-US" dirty="0"/>
              <a:t>中，全局对象就是 </a:t>
            </a:r>
            <a:r>
              <a:rPr lang="en-US" dirty="0"/>
              <a:t>Window </a:t>
            </a:r>
            <a:r>
              <a:rPr lang="zh-CN" altLang="en-US" dirty="0"/>
              <a:t>对象，表示允许 </a:t>
            </a:r>
            <a:r>
              <a:rPr lang="en-US" dirty="0"/>
              <a:t>JavaScript </a:t>
            </a:r>
            <a:r>
              <a:rPr lang="zh-CN" altLang="en-US" dirty="0"/>
              <a:t>代码的 </a:t>
            </a:r>
            <a:r>
              <a:rPr lang="en-US" dirty="0"/>
              <a:t>Web </a:t>
            </a:r>
            <a:r>
              <a:rPr lang="zh-CN" altLang="en-US" dirty="0"/>
              <a:t>浏览器窗口。</a:t>
            </a:r>
            <a:endParaRPr lang="en-US" altLang="zh-CN" dirty="0"/>
          </a:p>
          <a:p>
            <a:r>
              <a:rPr lang="zh-CN" altLang="en-US" dirty="0"/>
              <a:t>浏览器把全局对象作为</a:t>
            </a:r>
            <a:r>
              <a:rPr lang="en-US" dirty="0"/>
              <a:t>window</a:t>
            </a:r>
            <a:r>
              <a:rPr lang="zh-CN" altLang="en-US" dirty="0"/>
              <a:t>对象的一部分实现了，因此，所有的全局属性和函数都是</a:t>
            </a:r>
            <a:r>
              <a:rPr lang="en-US" dirty="0"/>
              <a:t>window</a:t>
            </a:r>
            <a:r>
              <a:rPr lang="zh-CN" altLang="en-US" dirty="0"/>
              <a:t>对象的属性和方法。 </a:t>
            </a:r>
            <a:r>
              <a:rPr lang="en-US" dirty="0"/>
              <a:t>window</a:t>
            </a:r>
            <a:r>
              <a:rPr lang="zh-CN" altLang="en-US" dirty="0"/>
              <a:t>对象是可以直接访问的。</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1709321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3.5 </a:t>
            </a:r>
            <a:r>
              <a:rPr lang="zh-CN" altLang="en-US" dirty="0"/>
              <a:t>全局对象</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在浏览器控制台中</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8" name="Picture 7">
            <a:extLst>
              <a:ext uri="{FF2B5EF4-FFF2-40B4-BE49-F238E27FC236}">
                <a16:creationId xmlns:a16="http://schemas.microsoft.com/office/drawing/2014/main" id="{52215FB1-E6E2-C544-BF63-BFD96ACC555C}"/>
              </a:ext>
            </a:extLst>
          </p:cNvPr>
          <p:cNvPicPr>
            <a:picLocks noChangeAspect="1"/>
          </p:cNvPicPr>
          <p:nvPr/>
        </p:nvPicPr>
        <p:blipFill>
          <a:blip r:embed="rId6"/>
          <a:stretch>
            <a:fillRect/>
          </a:stretch>
        </p:blipFill>
        <p:spPr>
          <a:xfrm>
            <a:off x="-1" y="2350293"/>
            <a:ext cx="9136381" cy="2044285"/>
          </a:xfrm>
          <a:prstGeom prst="rect">
            <a:avLst/>
          </a:prstGeom>
        </p:spPr>
      </p:pic>
      <p:pic>
        <p:nvPicPr>
          <p:cNvPr id="9" name="Picture 8">
            <a:extLst>
              <a:ext uri="{FF2B5EF4-FFF2-40B4-BE49-F238E27FC236}">
                <a16:creationId xmlns:a16="http://schemas.microsoft.com/office/drawing/2014/main" id="{20B85251-9B18-F148-B6C3-6CA4103198FF}"/>
              </a:ext>
            </a:extLst>
          </p:cNvPr>
          <p:cNvPicPr>
            <a:picLocks noChangeAspect="1"/>
          </p:cNvPicPr>
          <p:nvPr/>
        </p:nvPicPr>
        <p:blipFill>
          <a:blip r:embed="rId7"/>
          <a:stretch>
            <a:fillRect/>
          </a:stretch>
        </p:blipFill>
        <p:spPr>
          <a:xfrm>
            <a:off x="590550" y="489848"/>
            <a:ext cx="7886700" cy="5822052"/>
          </a:xfrm>
          <a:prstGeom prst="rect">
            <a:avLst/>
          </a:prstGeom>
        </p:spPr>
      </p:pic>
      <p:pic>
        <p:nvPicPr>
          <p:cNvPr id="10" name="Picture 9">
            <a:extLst>
              <a:ext uri="{FF2B5EF4-FFF2-40B4-BE49-F238E27FC236}">
                <a16:creationId xmlns:a16="http://schemas.microsoft.com/office/drawing/2014/main" id="{2C6FF36B-A5C1-AB40-BB5A-6DD658742BC8}"/>
              </a:ext>
            </a:extLst>
          </p:cNvPr>
          <p:cNvPicPr>
            <a:picLocks noChangeAspect="1"/>
          </p:cNvPicPr>
          <p:nvPr/>
        </p:nvPicPr>
        <p:blipFill>
          <a:blip r:embed="rId8"/>
          <a:stretch>
            <a:fillRect/>
          </a:stretch>
        </p:blipFill>
        <p:spPr>
          <a:xfrm>
            <a:off x="111843" y="2501188"/>
            <a:ext cx="8912691" cy="1504157"/>
          </a:xfrm>
          <a:prstGeom prst="rect">
            <a:avLst/>
          </a:prstGeom>
          <a:ln>
            <a:solidFill>
              <a:schemeClr val="accent1">
                <a:shade val="50000"/>
              </a:schemeClr>
            </a:solidFill>
          </a:ln>
        </p:spPr>
      </p:pic>
    </p:spTree>
    <p:custDataLst>
      <p:tags r:id="rId1"/>
    </p:custDataLst>
    <p:extLst>
      <p:ext uri="{BB962C8B-B14F-4D97-AF65-F5344CB8AC3E}">
        <p14:creationId xmlns:p14="http://schemas.microsoft.com/office/powerpoint/2010/main" val="11406951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3.6 </a:t>
            </a:r>
            <a:r>
              <a:rPr lang="zh-CN" altLang="en-US" dirty="0"/>
              <a:t>包装对象</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8" name="Content Placeholder 7">
            <a:extLst>
              <a:ext uri="{FF2B5EF4-FFF2-40B4-BE49-F238E27FC236}">
                <a16:creationId xmlns:a16="http://schemas.microsoft.com/office/drawing/2014/main" id="{002D83EB-CBF8-6243-8EC7-E4181179C8D2}"/>
              </a:ext>
            </a:extLst>
          </p:cNvPr>
          <p:cNvSpPr>
            <a:spLocks noGrp="1"/>
          </p:cNvSpPr>
          <p:nvPr>
            <p:ph idx="1"/>
          </p:nvPr>
        </p:nvSpPr>
        <p:spPr>
          <a:xfrm>
            <a:off x="554038" y="1451873"/>
            <a:ext cx="7886700" cy="4351338"/>
          </a:xfrm>
        </p:spPr>
        <p:txBody>
          <a:bodyPr>
            <a:normAutofit/>
          </a:bodyPr>
          <a:lstStyle/>
          <a:p>
            <a:r>
              <a:rPr lang="zh-CN" altLang="en-US" sz="2400" dirty="0"/>
              <a:t>存取字符串、数字或布尔值的属性时创建的临时对象称做包装对象，它</a:t>
            </a:r>
            <a:r>
              <a:rPr lang="zh-CN" altLang="en-US" sz="2400" dirty="0" smtClean="0"/>
              <a:t>只是临时用来</a:t>
            </a:r>
            <a:r>
              <a:rPr lang="zh-CN" altLang="en-US" sz="2400" dirty="0"/>
              <a:t>区分字符串值和字符串对象、</a:t>
            </a:r>
            <a:r>
              <a:rPr lang="zh-CN" altLang="en-US" sz="2400" dirty="0" smtClean="0"/>
              <a:t>数值和</a:t>
            </a:r>
            <a:r>
              <a:rPr lang="zh-CN" altLang="en-US" sz="2400" dirty="0"/>
              <a:t>数值对象以及布尔值和布尔对象。</a:t>
            </a:r>
            <a:endParaRPr lang="en-US" altLang="zh-CN" sz="2400" dirty="0"/>
          </a:p>
          <a:p>
            <a:r>
              <a:rPr lang="zh-CN" altLang="en-US" sz="2400" dirty="0"/>
              <a:t>例子</a:t>
            </a:r>
            <a:endParaRPr lang="en-US" altLang="zh-CN" sz="2400" dirty="0"/>
          </a:p>
          <a:p>
            <a:endParaRPr lang="en-CN" sz="2400" dirty="0"/>
          </a:p>
        </p:txBody>
      </p:sp>
      <p:pic>
        <p:nvPicPr>
          <p:cNvPr id="11" name="Picture 10">
            <a:extLst>
              <a:ext uri="{FF2B5EF4-FFF2-40B4-BE49-F238E27FC236}">
                <a16:creationId xmlns:a16="http://schemas.microsoft.com/office/drawing/2014/main" id="{9194F7F8-D5B9-774F-A96A-B7BC724DADCF}"/>
              </a:ext>
            </a:extLst>
          </p:cNvPr>
          <p:cNvPicPr>
            <a:picLocks noChangeAspect="1"/>
          </p:cNvPicPr>
          <p:nvPr/>
        </p:nvPicPr>
        <p:blipFill>
          <a:blip r:embed="rId5"/>
          <a:stretch>
            <a:fillRect/>
          </a:stretch>
        </p:blipFill>
        <p:spPr>
          <a:xfrm>
            <a:off x="302434" y="2992328"/>
            <a:ext cx="8745478" cy="1376808"/>
          </a:xfrm>
          <a:prstGeom prst="rect">
            <a:avLst/>
          </a:prstGeom>
        </p:spPr>
      </p:pic>
      <p:sp>
        <p:nvSpPr>
          <p:cNvPr id="4" name="矩形 3"/>
          <p:cNvSpPr/>
          <p:nvPr/>
        </p:nvSpPr>
        <p:spPr>
          <a:xfrm>
            <a:off x="628650" y="4600412"/>
            <a:ext cx="8343597" cy="2031325"/>
          </a:xfrm>
          <a:prstGeom prst="rect">
            <a:avLst/>
          </a:prstGeom>
        </p:spPr>
        <p:txBody>
          <a:bodyPr wrap="square">
            <a:spAutoFit/>
          </a:bodyPr>
          <a:lstStyle/>
          <a:p>
            <a:r>
              <a:rPr lang="zh-CN" altLang="en-US" dirty="0"/>
              <a:t>本例子中，字符串不是对象，为什么它会有属性呢？只要引用了字符串</a:t>
            </a:r>
            <a:r>
              <a:rPr lang="en-US" altLang="zh-CN" dirty="0"/>
              <a:t>s</a:t>
            </a:r>
            <a:r>
              <a:rPr lang="zh-CN" altLang="en-US" dirty="0"/>
              <a:t>的属性，</a:t>
            </a:r>
            <a:r>
              <a:rPr lang="en-US" altLang="zh-CN" dirty="0"/>
              <a:t>JavaScript</a:t>
            </a:r>
            <a:r>
              <a:rPr lang="zh-CN" altLang="en-US" dirty="0"/>
              <a:t>就会将字符串值通过调用</a:t>
            </a:r>
            <a:r>
              <a:rPr lang="en-US" altLang="zh-CN" dirty="0"/>
              <a:t>new </a:t>
            </a:r>
            <a:r>
              <a:rPr lang="en-US" altLang="zh-CN" dirty="0" err="1"/>
              <a:t>String（s</a:t>
            </a:r>
            <a:r>
              <a:rPr lang="en-US" altLang="zh-CN" dirty="0"/>
              <a:t>）</a:t>
            </a:r>
            <a:r>
              <a:rPr lang="zh-CN" altLang="en-US" dirty="0"/>
              <a:t>的方式转换成对象，这个对象继承了字符串的方法（见</a:t>
            </a:r>
            <a:r>
              <a:rPr lang="en-US" altLang="zh-CN" dirty="0"/>
              <a:t>6.2.2</a:t>
            </a:r>
            <a:r>
              <a:rPr lang="zh-CN" altLang="en-US" dirty="0"/>
              <a:t>节），并被用来处理属性的引用。一旦属性引用结束，这个新创建的对象就会销毁</a:t>
            </a:r>
            <a:endParaRPr lang="en-US" altLang="zh-CN" dirty="0"/>
          </a:p>
          <a:p>
            <a:r>
              <a:rPr lang="zh-CN" altLang="en-US" dirty="0"/>
              <a:t>同字符串一样，数字和布尔值也具有各自的方法：通过</a:t>
            </a:r>
            <a:r>
              <a:rPr lang="en-US" altLang="zh-CN" dirty="0"/>
              <a:t>Number（）</a:t>
            </a:r>
            <a:r>
              <a:rPr lang="zh-CN" altLang="en-US" dirty="0"/>
              <a:t>和</a:t>
            </a:r>
            <a:r>
              <a:rPr lang="en-US" altLang="zh-CN" dirty="0"/>
              <a:t>Boolean（）</a:t>
            </a:r>
            <a:r>
              <a:rPr lang="zh-CN" altLang="en-US" dirty="0"/>
              <a:t>构造函数创建一个临时对象，这些方法的调用均是来自于这个临时对象。</a:t>
            </a:r>
            <a:r>
              <a:rPr lang="en-US" altLang="zh-CN" dirty="0"/>
              <a:t>null</a:t>
            </a:r>
            <a:r>
              <a:rPr lang="zh-CN" altLang="en-US" dirty="0"/>
              <a:t>和</a:t>
            </a:r>
            <a:r>
              <a:rPr lang="en-US" altLang="zh-CN" dirty="0"/>
              <a:t>undefined</a:t>
            </a:r>
            <a:r>
              <a:rPr lang="zh-CN" altLang="en-US" dirty="0"/>
              <a:t>没有包装对象</a:t>
            </a:r>
            <a:endParaRPr lang="en-CN" altLang="zh-CN" dirty="0"/>
          </a:p>
        </p:txBody>
      </p:sp>
    </p:spTree>
    <p:extLst>
      <p:ext uri="{BB962C8B-B14F-4D97-AF65-F5344CB8AC3E}">
        <p14:creationId xmlns:p14="http://schemas.microsoft.com/office/powerpoint/2010/main" val="15894354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3.6 </a:t>
            </a:r>
            <a:r>
              <a:rPr lang="zh-CN" altLang="en-US" dirty="0"/>
              <a:t>包装对象</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9" name="Content Placeholder 8">
            <a:extLst>
              <a:ext uri="{FF2B5EF4-FFF2-40B4-BE49-F238E27FC236}">
                <a16:creationId xmlns:a16="http://schemas.microsoft.com/office/drawing/2014/main" id="{B05E6038-D100-D947-ABD9-3AF02386512E}"/>
              </a:ext>
            </a:extLst>
          </p:cNvPr>
          <p:cNvSpPr>
            <a:spLocks noGrp="1"/>
          </p:cNvSpPr>
          <p:nvPr>
            <p:ph idx="1"/>
          </p:nvPr>
        </p:nvSpPr>
        <p:spPr/>
        <p:txBody>
          <a:bodyPr/>
          <a:lstStyle/>
          <a:p>
            <a:r>
              <a:rPr lang="zh-CN" altLang="en-US" dirty="0"/>
              <a:t>注意：</a:t>
            </a:r>
            <a:endParaRPr lang="en-US" altLang="zh-CN" dirty="0"/>
          </a:p>
          <a:p>
            <a:pPr lvl="1"/>
            <a:r>
              <a:rPr lang="en-US" altLang="zh-CN" dirty="0"/>
              <a:t>1</a:t>
            </a:r>
            <a:r>
              <a:rPr lang="zh-CN" altLang="en-US" dirty="0"/>
              <a:t>、通过</a:t>
            </a:r>
            <a:r>
              <a:rPr lang="en-US" altLang="zh-CN" dirty="0"/>
              <a:t>String</a:t>
            </a:r>
            <a:r>
              <a:rPr lang="zh-CN" altLang="en-US" dirty="0"/>
              <a:t>（），</a:t>
            </a:r>
            <a:r>
              <a:rPr lang="en-US" altLang="zh-CN" dirty="0"/>
              <a:t>Number</a:t>
            </a:r>
            <a:r>
              <a:rPr lang="zh-CN" altLang="en-US" dirty="0"/>
              <a:t>（）或</a:t>
            </a:r>
            <a:r>
              <a:rPr lang="en-US" altLang="zh-CN" dirty="0"/>
              <a:t>Boolean</a:t>
            </a:r>
            <a:r>
              <a:rPr lang="zh-CN" altLang="en-US" dirty="0"/>
              <a:t>（）构造函数可显式创建包装对象</a:t>
            </a:r>
            <a:endParaRPr lang="en-US" altLang="zh-CN" dirty="0"/>
          </a:p>
          <a:p>
            <a:pPr lvl="1"/>
            <a:endParaRPr lang="en-US" altLang="zh-CN" dirty="0"/>
          </a:p>
          <a:p>
            <a:pPr lvl="1"/>
            <a:endParaRPr lang="en-US" altLang="zh-CN" dirty="0"/>
          </a:p>
          <a:p>
            <a:pPr lvl="1"/>
            <a:endParaRPr lang="en-US" altLang="zh-CN" dirty="0"/>
          </a:p>
          <a:p>
            <a:endParaRPr lang="en-CN" dirty="0"/>
          </a:p>
        </p:txBody>
      </p:sp>
      <p:pic>
        <p:nvPicPr>
          <p:cNvPr id="10" name="Picture 9">
            <a:extLst>
              <a:ext uri="{FF2B5EF4-FFF2-40B4-BE49-F238E27FC236}">
                <a16:creationId xmlns:a16="http://schemas.microsoft.com/office/drawing/2014/main" id="{A0EC0601-788B-6A4E-8915-2EC7A22E03D3}"/>
              </a:ext>
            </a:extLst>
          </p:cNvPr>
          <p:cNvPicPr>
            <a:picLocks noChangeAspect="1"/>
          </p:cNvPicPr>
          <p:nvPr/>
        </p:nvPicPr>
        <p:blipFill>
          <a:blip r:embed="rId5"/>
          <a:stretch>
            <a:fillRect/>
          </a:stretch>
        </p:blipFill>
        <p:spPr>
          <a:xfrm>
            <a:off x="5656707" y="4241059"/>
            <a:ext cx="2451100" cy="2298700"/>
          </a:xfrm>
          <a:prstGeom prst="rect">
            <a:avLst/>
          </a:prstGeom>
        </p:spPr>
      </p:pic>
      <p:sp>
        <p:nvSpPr>
          <p:cNvPr id="11" name="TextBox 10">
            <a:extLst>
              <a:ext uri="{FF2B5EF4-FFF2-40B4-BE49-F238E27FC236}">
                <a16:creationId xmlns:a16="http://schemas.microsoft.com/office/drawing/2014/main" id="{1B72BBE2-6888-A14D-B64F-F0BD80327103}"/>
              </a:ext>
            </a:extLst>
          </p:cNvPr>
          <p:cNvSpPr txBox="1"/>
          <p:nvPr/>
        </p:nvSpPr>
        <p:spPr>
          <a:xfrm>
            <a:off x="1136676" y="4191865"/>
            <a:ext cx="4309152" cy="2308324"/>
          </a:xfrm>
          <a:prstGeom prst="rect">
            <a:avLst/>
          </a:prstGeom>
          <a:noFill/>
        </p:spPr>
        <p:txBody>
          <a:bodyPr wrap="square" rtlCol="0">
            <a:spAutoFit/>
          </a:bodyPr>
          <a:lstStyle/>
          <a:p>
            <a:r>
              <a:rPr lang="en-US" altLang="zh-CN" sz="2400" dirty="0"/>
              <a:t>2</a:t>
            </a:r>
            <a:r>
              <a:rPr lang="zh-CN" altLang="en-US" sz="2400" dirty="0"/>
              <a:t>、</a:t>
            </a:r>
            <a:r>
              <a:rPr lang="en-US" altLang="zh-CN" sz="2400" dirty="0"/>
              <a:t>JavaScript</a:t>
            </a:r>
            <a:r>
              <a:rPr lang="zh-CN" altLang="en-US" sz="2400" dirty="0"/>
              <a:t>会在必要时将包装对象转换成原始值，因此上段代码中的对象</a:t>
            </a:r>
            <a:r>
              <a:rPr lang="en-US" altLang="zh-CN" sz="2400" dirty="0"/>
              <a:t>S</a:t>
            </a:r>
            <a:r>
              <a:rPr lang="zh-CN" altLang="en-US" sz="2400" dirty="0"/>
              <a:t>、</a:t>
            </a:r>
            <a:r>
              <a:rPr lang="en-US" altLang="zh-CN" sz="2400" dirty="0"/>
              <a:t>N</a:t>
            </a:r>
            <a:r>
              <a:rPr lang="zh-CN" altLang="en-US" sz="2400" dirty="0"/>
              <a:t>和</a:t>
            </a:r>
            <a:r>
              <a:rPr lang="en-US" altLang="zh-CN" sz="2400" dirty="0"/>
              <a:t>B</a:t>
            </a:r>
            <a:r>
              <a:rPr lang="zh-CN" altLang="en-US" sz="2400" dirty="0"/>
              <a:t>常常</a:t>
            </a:r>
            <a:r>
              <a:rPr lang="en-US" altLang="zh-CN" sz="2400" dirty="0"/>
              <a:t>——</a:t>
            </a:r>
            <a:r>
              <a:rPr lang="zh-CN" altLang="en-US" sz="2400" dirty="0"/>
              <a:t>但不总是</a:t>
            </a:r>
            <a:r>
              <a:rPr lang="en-US" altLang="zh-CN" sz="2400" dirty="0"/>
              <a:t>——</a:t>
            </a:r>
            <a:r>
              <a:rPr lang="zh-CN" altLang="en-US" sz="2400" dirty="0"/>
              <a:t>表现的和值</a:t>
            </a:r>
            <a:r>
              <a:rPr lang="en-US" altLang="zh-CN" sz="2400" dirty="0"/>
              <a:t>s</a:t>
            </a:r>
            <a:r>
              <a:rPr lang="zh-CN" altLang="en-US" sz="2400" dirty="0"/>
              <a:t>、</a:t>
            </a:r>
            <a:r>
              <a:rPr lang="en-US" altLang="zh-CN" sz="2400" dirty="0"/>
              <a:t>n</a:t>
            </a:r>
            <a:r>
              <a:rPr lang="zh-CN" altLang="en-US" sz="2400" dirty="0"/>
              <a:t>和</a:t>
            </a:r>
            <a:r>
              <a:rPr lang="en-US" altLang="zh-CN" sz="2400" dirty="0"/>
              <a:t>b</a:t>
            </a:r>
            <a:r>
              <a:rPr lang="zh-CN" altLang="en-US" sz="2400" dirty="0"/>
              <a:t>一样。</a:t>
            </a:r>
            <a:endParaRPr lang="en-US" altLang="zh-CN" sz="2400" dirty="0"/>
          </a:p>
          <a:p>
            <a:endParaRPr lang="en-CN" sz="2400" dirty="0"/>
          </a:p>
        </p:txBody>
      </p:sp>
      <p:pic>
        <p:nvPicPr>
          <p:cNvPr id="12" name="Picture 11">
            <a:extLst>
              <a:ext uri="{FF2B5EF4-FFF2-40B4-BE49-F238E27FC236}">
                <a16:creationId xmlns:a16="http://schemas.microsoft.com/office/drawing/2014/main" id="{F3613DA7-F02A-AC46-8209-0741E7D87848}"/>
              </a:ext>
            </a:extLst>
          </p:cNvPr>
          <p:cNvPicPr>
            <a:picLocks noChangeAspect="1"/>
          </p:cNvPicPr>
          <p:nvPr/>
        </p:nvPicPr>
        <p:blipFill>
          <a:blip r:embed="rId6"/>
          <a:stretch>
            <a:fillRect/>
          </a:stretch>
        </p:blipFill>
        <p:spPr>
          <a:xfrm>
            <a:off x="1136676" y="2991536"/>
            <a:ext cx="7146572" cy="1200329"/>
          </a:xfrm>
          <a:prstGeom prst="rect">
            <a:avLst/>
          </a:prstGeom>
        </p:spPr>
      </p:pic>
    </p:spTree>
    <p:extLst>
      <p:ext uri="{BB962C8B-B14F-4D97-AF65-F5344CB8AC3E}">
        <p14:creationId xmlns:p14="http://schemas.microsoft.com/office/powerpoint/2010/main" val="8317666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3.7 </a:t>
            </a:r>
            <a:r>
              <a:rPr lang="zh-CN" altLang="en-US" dirty="0"/>
              <a:t>不可变的原始值和可变的对象引用</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Recap</a:t>
            </a:r>
            <a:r>
              <a:rPr lang="zh-CN" altLang="en-US" dirty="0"/>
              <a:t>：</a:t>
            </a:r>
            <a:endParaRPr lang="en-US" altLang="zh-CN" dirty="0"/>
          </a:p>
          <a:p>
            <a:pPr lvl="1"/>
            <a:r>
              <a:rPr lang="zh-CN" altLang="en-CN" dirty="0"/>
              <a:t>数据类型</a:t>
            </a:r>
            <a:r>
              <a:rPr lang="zh-CN" altLang="en-US" dirty="0"/>
              <a:t>分类</a:t>
            </a:r>
            <a:endParaRPr lang="en-US" altLang="zh-CN" dirty="0"/>
          </a:p>
          <a:p>
            <a:pPr lvl="1"/>
            <a:r>
              <a:rPr lang="en-US" altLang="zh-CN" dirty="0"/>
              <a:t>1</a:t>
            </a:r>
            <a:r>
              <a:rPr lang="zh-CN" altLang="en-US" dirty="0"/>
              <a:t>）原始类型（</a:t>
            </a:r>
            <a:r>
              <a:rPr lang="en-CN" dirty="0"/>
              <a:t>primitive type</a:t>
            </a:r>
            <a:r>
              <a:rPr lang="zh-CN" altLang="en-US" dirty="0"/>
              <a:t>） </a:t>
            </a:r>
            <a:r>
              <a:rPr lang="zh-CN" altLang="en-US" dirty="0">
                <a:solidFill>
                  <a:srgbClr val="C00000"/>
                </a:solidFill>
              </a:rPr>
              <a:t>不可更改的</a:t>
            </a:r>
            <a:endParaRPr lang="en-US" altLang="zh-CN" dirty="0">
              <a:solidFill>
                <a:srgbClr val="C00000"/>
              </a:solidFill>
            </a:endParaRPr>
          </a:p>
          <a:p>
            <a:pPr lvl="2"/>
            <a:r>
              <a:rPr lang="zh-CN" altLang="en-US" dirty="0"/>
              <a:t>数字、字符串、布尔值、</a:t>
            </a:r>
            <a:r>
              <a:rPr lang="en-CN" dirty="0"/>
              <a:t>null</a:t>
            </a:r>
            <a:r>
              <a:rPr lang="zh-CN" altLang="en-US" dirty="0"/>
              <a:t>、</a:t>
            </a:r>
            <a:r>
              <a:rPr lang="en-CN" dirty="0"/>
              <a:t>undefined</a:t>
            </a:r>
            <a:endParaRPr lang="en-US" altLang="zh-CN" dirty="0"/>
          </a:p>
          <a:p>
            <a:pPr lvl="1"/>
            <a:r>
              <a:rPr lang="en-US" altLang="zh-CN" dirty="0"/>
              <a:t>2</a:t>
            </a:r>
            <a:r>
              <a:rPr lang="zh-CN" altLang="en-US" dirty="0"/>
              <a:t>）对象类型（</a:t>
            </a:r>
            <a:r>
              <a:rPr lang="en-CN" dirty="0"/>
              <a:t>object type</a:t>
            </a:r>
            <a:r>
              <a:rPr lang="zh-CN" altLang="en-US" dirty="0"/>
              <a:t>）。</a:t>
            </a:r>
            <a:r>
              <a:rPr lang="zh-CN" altLang="en-US" dirty="0">
                <a:solidFill>
                  <a:srgbClr val="C00000"/>
                </a:solidFill>
              </a:rPr>
              <a:t>值是可修改</a:t>
            </a:r>
            <a:endParaRPr lang="en-CN" dirty="0">
              <a:solidFill>
                <a:srgbClr val="C00000"/>
              </a:solidFill>
            </a:endParaRPr>
          </a:p>
          <a:p>
            <a:pPr lvl="2"/>
            <a:r>
              <a:rPr lang="zh-CN" altLang="en-US" dirty="0"/>
              <a:t>对象、、数组（</a:t>
            </a:r>
            <a:r>
              <a:rPr lang="en-CN" dirty="0"/>
              <a:t>array</a:t>
            </a:r>
            <a:r>
              <a:rPr lang="zh-CN" altLang="en-US" dirty="0"/>
              <a:t>）、函数</a:t>
            </a:r>
            <a:endParaRPr lang="en-CN" dirty="0"/>
          </a:p>
          <a:p>
            <a:pPr lvl="1"/>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120DE93E-57AB-0540-9241-DC270C02BEB4}"/>
              </a:ext>
            </a:extLst>
          </p:cNvPr>
          <p:cNvPicPr>
            <a:picLocks noChangeAspect="1"/>
          </p:cNvPicPr>
          <p:nvPr/>
        </p:nvPicPr>
        <p:blipFill>
          <a:blip r:embed="rId6"/>
          <a:stretch>
            <a:fillRect/>
          </a:stretch>
        </p:blipFill>
        <p:spPr>
          <a:xfrm>
            <a:off x="964642" y="4269865"/>
            <a:ext cx="7487708" cy="1005520"/>
          </a:xfrm>
          <a:prstGeom prst="rect">
            <a:avLst/>
          </a:prstGeom>
        </p:spPr>
      </p:pic>
      <p:pic>
        <p:nvPicPr>
          <p:cNvPr id="8" name="Picture 7">
            <a:extLst>
              <a:ext uri="{FF2B5EF4-FFF2-40B4-BE49-F238E27FC236}">
                <a16:creationId xmlns:a16="http://schemas.microsoft.com/office/drawing/2014/main" id="{24160340-F8CA-A344-B6C4-C99B7EB9F3D4}"/>
              </a:ext>
            </a:extLst>
          </p:cNvPr>
          <p:cNvPicPr>
            <a:picLocks noChangeAspect="1"/>
          </p:cNvPicPr>
          <p:nvPr/>
        </p:nvPicPr>
        <p:blipFill>
          <a:blip r:embed="rId7"/>
          <a:stretch>
            <a:fillRect/>
          </a:stretch>
        </p:blipFill>
        <p:spPr>
          <a:xfrm>
            <a:off x="1037306" y="4400952"/>
            <a:ext cx="7613134" cy="1910947"/>
          </a:xfrm>
          <a:prstGeom prst="rect">
            <a:avLst/>
          </a:prstGeom>
        </p:spPr>
      </p:pic>
    </p:spTree>
    <p:custDataLst>
      <p:tags r:id="rId1"/>
    </p:custDataLst>
    <p:extLst>
      <p:ext uri="{BB962C8B-B14F-4D97-AF65-F5344CB8AC3E}">
        <p14:creationId xmlns:p14="http://schemas.microsoft.com/office/powerpoint/2010/main" val="1784218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E64D-7350-6146-98C6-84951120275D}"/>
              </a:ext>
            </a:extLst>
          </p:cNvPr>
          <p:cNvSpPr>
            <a:spLocks noGrp="1"/>
          </p:cNvSpPr>
          <p:nvPr>
            <p:ph type="title"/>
          </p:nvPr>
        </p:nvSpPr>
        <p:spPr/>
        <p:txBody>
          <a:bodyPr/>
          <a:lstStyle/>
          <a:p>
            <a:r>
              <a:rPr lang="zh-CN" altLang="en-CN" dirty="0" smtClean="0"/>
              <a:t>数据类型</a:t>
            </a:r>
            <a:r>
              <a:rPr lang="zh-CN" altLang="en-US" dirty="0"/>
              <a:t>分类</a:t>
            </a:r>
            <a:endParaRPr lang="en-CN" dirty="0"/>
          </a:p>
        </p:txBody>
      </p:sp>
      <p:sp>
        <p:nvSpPr>
          <p:cNvPr id="3" name="Content Placeholder 2">
            <a:extLst>
              <a:ext uri="{FF2B5EF4-FFF2-40B4-BE49-F238E27FC236}">
                <a16:creationId xmlns:a16="http://schemas.microsoft.com/office/drawing/2014/main" id="{BE254525-E96B-5448-A7E9-80BA50940F24}"/>
              </a:ext>
            </a:extLst>
          </p:cNvPr>
          <p:cNvSpPr>
            <a:spLocks noGrp="1"/>
          </p:cNvSpPr>
          <p:nvPr>
            <p:ph idx="1"/>
          </p:nvPr>
        </p:nvSpPr>
        <p:spPr/>
        <p:txBody>
          <a:bodyPr>
            <a:normAutofit/>
          </a:bodyPr>
          <a:lstStyle/>
          <a:p>
            <a:r>
              <a:rPr lang="en-US" altLang="zh-CN" dirty="0"/>
              <a:t>1</a:t>
            </a:r>
            <a:r>
              <a:rPr lang="zh-CN" altLang="en-US" dirty="0"/>
              <a:t>）原始类型（</a:t>
            </a:r>
            <a:r>
              <a:rPr lang="en-CN" dirty="0"/>
              <a:t>primitive type</a:t>
            </a:r>
            <a:r>
              <a:rPr lang="zh-CN" altLang="en-US" dirty="0"/>
              <a:t>）</a:t>
            </a:r>
            <a:endParaRPr lang="en-US" altLang="zh-CN" dirty="0"/>
          </a:p>
          <a:p>
            <a:pPr lvl="1"/>
            <a:r>
              <a:rPr lang="zh-CN" altLang="en-US" dirty="0"/>
              <a:t>数字、字符串、布尔值</a:t>
            </a:r>
            <a:endParaRPr lang="en-US" altLang="zh-CN" dirty="0"/>
          </a:p>
          <a:p>
            <a:pPr lvl="1"/>
            <a:r>
              <a:rPr lang="zh-CN" altLang="en-US" dirty="0"/>
              <a:t>两个特殊的原始值：</a:t>
            </a:r>
            <a:r>
              <a:rPr lang="en-CN" dirty="0"/>
              <a:t>null</a:t>
            </a:r>
            <a:r>
              <a:rPr lang="zh-CN" altLang="en-US" dirty="0"/>
              <a:t>（空）和</a:t>
            </a:r>
            <a:r>
              <a:rPr lang="en-CN" dirty="0"/>
              <a:t>undefined</a:t>
            </a:r>
            <a:r>
              <a:rPr lang="zh-CN" altLang="en-US" dirty="0"/>
              <a:t>（未定义）</a:t>
            </a:r>
            <a:endParaRPr lang="en-US" altLang="zh-CN" dirty="0"/>
          </a:p>
          <a:p>
            <a:endParaRPr lang="en-US" altLang="zh-CN" dirty="0"/>
          </a:p>
          <a:p>
            <a:r>
              <a:rPr lang="en-US" altLang="zh-CN" dirty="0"/>
              <a:t>2</a:t>
            </a:r>
            <a:r>
              <a:rPr lang="zh-CN" altLang="en-US" dirty="0"/>
              <a:t>）对象类型（</a:t>
            </a:r>
            <a:r>
              <a:rPr lang="en-CN" dirty="0"/>
              <a:t>object type</a:t>
            </a:r>
            <a:r>
              <a:rPr lang="zh-CN" altLang="en-US" dirty="0"/>
              <a:t>）。</a:t>
            </a:r>
            <a:endParaRPr lang="en-CN" dirty="0"/>
          </a:p>
          <a:p>
            <a:pPr lvl="1"/>
            <a:r>
              <a:rPr lang="zh-CN" altLang="en-US" dirty="0"/>
              <a:t>对象（</a:t>
            </a:r>
            <a:r>
              <a:rPr lang="en-CN" dirty="0"/>
              <a:t>object</a:t>
            </a:r>
            <a:r>
              <a:rPr lang="zh-CN" altLang="en-US" dirty="0"/>
              <a:t>）是属性（</a:t>
            </a:r>
            <a:r>
              <a:rPr lang="en-CN" dirty="0"/>
              <a:t>property</a:t>
            </a:r>
            <a:r>
              <a:rPr lang="zh-CN" altLang="en-US" dirty="0"/>
              <a:t>）的集合，每个属性都由“名</a:t>
            </a:r>
            <a:r>
              <a:rPr lang="en-CN" dirty="0"/>
              <a:t>/</a:t>
            </a:r>
            <a:r>
              <a:rPr lang="zh-CN" altLang="en-US" dirty="0"/>
              <a:t>值对”</a:t>
            </a:r>
            <a:endParaRPr lang="en-US" altLang="zh-CN" dirty="0"/>
          </a:p>
          <a:p>
            <a:pPr lvl="1"/>
            <a:r>
              <a:rPr lang="zh-CN" altLang="en-US" dirty="0"/>
              <a:t>比较特殊的对象</a:t>
            </a:r>
            <a:r>
              <a:rPr lang="en-US" altLang="zh-CN" dirty="0"/>
              <a:t>——</a:t>
            </a:r>
            <a:r>
              <a:rPr lang="zh-CN" altLang="en-US" dirty="0"/>
              <a:t>全局对象（</a:t>
            </a:r>
            <a:r>
              <a:rPr lang="en-CN" dirty="0"/>
              <a:t>global object</a:t>
            </a:r>
            <a:r>
              <a:rPr lang="zh-CN" altLang="en-US" dirty="0"/>
              <a:t>）、数组（</a:t>
            </a:r>
            <a:r>
              <a:rPr lang="en-CN" dirty="0"/>
              <a:t>array</a:t>
            </a:r>
            <a:r>
              <a:rPr lang="zh-CN" altLang="en-US" dirty="0"/>
              <a:t>）、函数</a:t>
            </a:r>
            <a:endParaRPr lang="en-CN" dirty="0"/>
          </a:p>
        </p:txBody>
      </p:sp>
      <p:sp>
        <p:nvSpPr>
          <p:cNvPr id="4" name="Rectangle 3">
            <a:extLst>
              <a:ext uri="{FF2B5EF4-FFF2-40B4-BE49-F238E27FC236}">
                <a16:creationId xmlns:a16="http://schemas.microsoft.com/office/drawing/2014/main" id="{95027645-2C4F-1E40-8195-89BAEE3D7086}"/>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F226C9B5-A813-BE4E-A360-6D0CBE79BDEE}"/>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5A44F2B2-3B1B-614F-AFCB-EFAFD5C18A6B}"/>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2613056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E64D-7350-6146-98C6-84951120275D}"/>
              </a:ext>
            </a:extLst>
          </p:cNvPr>
          <p:cNvSpPr>
            <a:spLocks noGrp="1"/>
          </p:cNvSpPr>
          <p:nvPr>
            <p:ph type="title"/>
          </p:nvPr>
        </p:nvSpPr>
        <p:spPr/>
        <p:txBody>
          <a:bodyPr/>
          <a:lstStyle/>
          <a:p>
            <a:r>
              <a:rPr lang="en-US" altLang="zh-CN" dirty="0"/>
              <a:t>3.7 </a:t>
            </a:r>
            <a:r>
              <a:rPr lang="zh-CN" altLang="en-US" dirty="0"/>
              <a:t>不可变的原始值和可变的对象引用</a:t>
            </a:r>
            <a:endParaRPr lang="en-CN" dirty="0"/>
          </a:p>
        </p:txBody>
      </p:sp>
      <p:sp>
        <p:nvSpPr>
          <p:cNvPr id="3" name="Content Placeholder 2">
            <a:extLst>
              <a:ext uri="{FF2B5EF4-FFF2-40B4-BE49-F238E27FC236}">
                <a16:creationId xmlns:a16="http://schemas.microsoft.com/office/drawing/2014/main" id="{BE254525-E96B-5448-A7E9-80BA50940F24}"/>
              </a:ext>
            </a:extLst>
          </p:cNvPr>
          <p:cNvSpPr>
            <a:spLocks noGrp="1"/>
          </p:cNvSpPr>
          <p:nvPr>
            <p:ph idx="1"/>
          </p:nvPr>
        </p:nvSpPr>
        <p:spPr/>
        <p:txBody>
          <a:bodyPr>
            <a:normAutofit/>
          </a:bodyPr>
          <a:lstStyle/>
          <a:p>
            <a:r>
              <a:rPr lang="zh-CN" altLang="en-CN" dirty="0"/>
              <a:t>值</a:t>
            </a:r>
            <a:r>
              <a:rPr lang="zh-CN" altLang="en-US" dirty="0"/>
              <a:t>的比较</a:t>
            </a:r>
            <a:endParaRPr lang="en-US" altLang="zh-CN" dirty="0"/>
          </a:p>
          <a:p>
            <a:pPr lvl="1"/>
            <a:r>
              <a:rPr lang="zh-CN" altLang="en-US" dirty="0"/>
              <a:t>原始值的比较是值的比较：只有在它们的值相等时它们才相等。</a:t>
            </a:r>
            <a:endParaRPr lang="en-US" altLang="zh-CN" dirty="0"/>
          </a:p>
          <a:p>
            <a:pPr lvl="1"/>
            <a:r>
              <a:rPr lang="zh-CN" altLang="en-US" dirty="0"/>
              <a:t>对象的比较并非值的比较：即使两个对象包含同样的属性及相同的值，它们也是不相等的。</a:t>
            </a:r>
            <a:endParaRPr lang="en-CN" dirty="0"/>
          </a:p>
        </p:txBody>
      </p:sp>
      <p:sp>
        <p:nvSpPr>
          <p:cNvPr id="4" name="Rectangle 3">
            <a:extLst>
              <a:ext uri="{FF2B5EF4-FFF2-40B4-BE49-F238E27FC236}">
                <a16:creationId xmlns:a16="http://schemas.microsoft.com/office/drawing/2014/main" id="{95027645-2C4F-1E40-8195-89BAEE3D7086}"/>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F226C9B5-A813-BE4E-A360-6D0CBE79BDEE}"/>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5A44F2B2-3B1B-614F-AFCB-EFAFD5C18A6B}"/>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7" name="Picture 6">
            <a:extLst>
              <a:ext uri="{FF2B5EF4-FFF2-40B4-BE49-F238E27FC236}">
                <a16:creationId xmlns:a16="http://schemas.microsoft.com/office/drawing/2014/main" id="{58BD2A51-987B-C948-B5CB-5AF30083F8D3}"/>
              </a:ext>
            </a:extLst>
          </p:cNvPr>
          <p:cNvPicPr>
            <a:picLocks noChangeAspect="1"/>
          </p:cNvPicPr>
          <p:nvPr/>
        </p:nvPicPr>
        <p:blipFill>
          <a:blip r:embed="rId5"/>
          <a:stretch>
            <a:fillRect/>
          </a:stretch>
        </p:blipFill>
        <p:spPr>
          <a:xfrm>
            <a:off x="1215850" y="3859985"/>
            <a:ext cx="7580853" cy="1260168"/>
          </a:xfrm>
          <a:prstGeom prst="rect">
            <a:avLst/>
          </a:prstGeom>
        </p:spPr>
      </p:pic>
    </p:spTree>
    <p:extLst>
      <p:ext uri="{BB962C8B-B14F-4D97-AF65-F5344CB8AC3E}">
        <p14:creationId xmlns:p14="http://schemas.microsoft.com/office/powerpoint/2010/main" val="4844863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3.7 </a:t>
            </a:r>
            <a:r>
              <a:rPr lang="zh-CN" altLang="en-US" dirty="0"/>
              <a:t>不可变的原始值和可变的对象引用</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将对象称为引用类型（</a:t>
            </a:r>
            <a:r>
              <a:rPr lang="en-US" altLang="zh-CN" dirty="0"/>
              <a:t>reference type</a:t>
            </a:r>
            <a:r>
              <a:rPr lang="zh-CN" altLang="en-US" dirty="0"/>
              <a:t>）</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5D4EAC85-7241-2F41-A3F2-A18A3F66C0E5}"/>
              </a:ext>
            </a:extLst>
          </p:cNvPr>
          <p:cNvPicPr>
            <a:picLocks noChangeAspect="1"/>
          </p:cNvPicPr>
          <p:nvPr/>
        </p:nvPicPr>
        <p:blipFill>
          <a:blip r:embed="rId6"/>
          <a:stretch>
            <a:fillRect/>
          </a:stretch>
        </p:blipFill>
        <p:spPr>
          <a:xfrm>
            <a:off x="835267" y="2374891"/>
            <a:ext cx="7886701" cy="1628428"/>
          </a:xfrm>
          <a:prstGeom prst="rect">
            <a:avLst/>
          </a:prstGeom>
        </p:spPr>
      </p:pic>
      <p:pic>
        <p:nvPicPr>
          <p:cNvPr id="8" name="Picture 7">
            <a:extLst>
              <a:ext uri="{FF2B5EF4-FFF2-40B4-BE49-F238E27FC236}">
                <a16:creationId xmlns:a16="http://schemas.microsoft.com/office/drawing/2014/main" id="{44009EF6-B0E9-974A-89F0-51095A4F6861}"/>
              </a:ext>
            </a:extLst>
          </p:cNvPr>
          <p:cNvPicPr>
            <a:picLocks noChangeAspect="1"/>
          </p:cNvPicPr>
          <p:nvPr/>
        </p:nvPicPr>
        <p:blipFill>
          <a:blip r:embed="rId7"/>
          <a:stretch>
            <a:fillRect/>
          </a:stretch>
        </p:blipFill>
        <p:spPr>
          <a:xfrm>
            <a:off x="835267" y="4261352"/>
            <a:ext cx="7927521" cy="1666158"/>
          </a:xfrm>
          <a:prstGeom prst="rect">
            <a:avLst/>
          </a:prstGeom>
        </p:spPr>
      </p:pic>
    </p:spTree>
    <p:custDataLst>
      <p:tags r:id="rId1"/>
    </p:custDataLst>
    <p:extLst>
      <p:ext uri="{BB962C8B-B14F-4D97-AF65-F5344CB8AC3E}">
        <p14:creationId xmlns:p14="http://schemas.microsoft.com/office/powerpoint/2010/main" val="15283294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3.7 </a:t>
            </a:r>
            <a:r>
              <a:rPr lang="zh-CN" altLang="en-US" dirty="0"/>
              <a:t>不可变的原始值和可变的对象引用</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对象的比较</a:t>
            </a:r>
            <a:endParaRPr lang="en-US" altLang="zh-CN" dirty="0"/>
          </a:p>
          <a:p>
            <a:pPr lvl="1"/>
            <a:r>
              <a:rPr lang="zh-CN" altLang="en-US" dirty="0"/>
              <a:t>如果想比较两个单独的对象或者数组，则必须比较它们的属性或元素。</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C87A65A9-0B9A-D64D-8492-F8AC8C397EA1}"/>
              </a:ext>
            </a:extLst>
          </p:cNvPr>
          <p:cNvPicPr>
            <a:picLocks noChangeAspect="1"/>
          </p:cNvPicPr>
          <p:nvPr/>
        </p:nvPicPr>
        <p:blipFill>
          <a:blip r:embed="rId5"/>
          <a:stretch>
            <a:fillRect/>
          </a:stretch>
        </p:blipFill>
        <p:spPr>
          <a:xfrm>
            <a:off x="679582" y="3154185"/>
            <a:ext cx="7925172" cy="2392505"/>
          </a:xfrm>
          <a:prstGeom prst="rect">
            <a:avLst/>
          </a:prstGeom>
        </p:spPr>
      </p:pic>
    </p:spTree>
    <p:extLst>
      <p:ext uri="{BB962C8B-B14F-4D97-AF65-F5344CB8AC3E}">
        <p14:creationId xmlns:p14="http://schemas.microsoft.com/office/powerpoint/2010/main" val="38675907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E64D-7350-6146-98C6-84951120275D}"/>
              </a:ext>
            </a:extLst>
          </p:cNvPr>
          <p:cNvSpPr>
            <a:spLocks noGrp="1"/>
          </p:cNvSpPr>
          <p:nvPr>
            <p:ph type="title"/>
          </p:nvPr>
        </p:nvSpPr>
        <p:spPr/>
        <p:txBody>
          <a:bodyPr/>
          <a:lstStyle/>
          <a:p>
            <a:r>
              <a:rPr lang="zh-CN" altLang="en-CN" dirty="0"/>
              <a:t>数据类型</a:t>
            </a:r>
            <a:r>
              <a:rPr lang="zh-CN" altLang="en-US" dirty="0"/>
              <a:t>分类</a:t>
            </a:r>
            <a:endParaRPr lang="en-CN" dirty="0"/>
          </a:p>
        </p:txBody>
      </p:sp>
      <p:sp>
        <p:nvSpPr>
          <p:cNvPr id="3" name="Content Placeholder 2">
            <a:extLst>
              <a:ext uri="{FF2B5EF4-FFF2-40B4-BE49-F238E27FC236}">
                <a16:creationId xmlns:a16="http://schemas.microsoft.com/office/drawing/2014/main" id="{BE254525-E96B-5448-A7E9-80BA50940F24}"/>
              </a:ext>
            </a:extLst>
          </p:cNvPr>
          <p:cNvSpPr>
            <a:spLocks noGrp="1"/>
          </p:cNvSpPr>
          <p:nvPr>
            <p:ph idx="1"/>
          </p:nvPr>
        </p:nvSpPr>
        <p:spPr/>
        <p:txBody>
          <a:bodyPr>
            <a:normAutofit/>
          </a:bodyPr>
          <a:lstStyle/>
          <a:p>
            <a:r>
              <a:rPr lang="en-US" altLang="zh-CN" dirty="0"/>
              <a:t>1</a:t>
            </a:r>
            <a:r>
              <a:rPr lang="zh-CN" altLang="en-US" dirty="0"/>
              <a:t>）可变（</a:t>
            </a:r>
            <a:r>
              <a:rPr lang="en-CN" dirty="0"/>
              <a:t>mutable</a:t>
            </a:r>
            <a:r>
              <a:rPr lang="zh-CN" altLang="en-US" dirty="0"/>
              <a:t>）类型。</a:t>
            </a:r>
            <a:endParaRPr lang="en-CN" dirty="0"/>
          </a:p>
          <a:p>
            <a:pPr lvl="1"/>
            <a:r>
              <a:rPr lang="zh-CN" altLang="en-US" dirty="0"/>
              <a:t>可变类型的值是可修改的。</a:t>
            </a:r>
            <a:endParaRPr lang="en-US" altLang="zh-CN" dirty="0"/>
          </a:p>
          <a:p>
            <a:pPr lvl="1"/>
            <a:r>
              <a:rPr lang="zh-CN" altLang="en-US" dirty="0"/>
              <a:t>对象、数组</a:t>
            </a:r>
            <a:endParaRPr lang="en-US" altLang="zh-CN" dirty="0"/>
          </a:p>
          <a:p>
            <a:r>
              <a:rPr lang="en-US" altLang="zh-CN" dirty="0"/>
              <a:t>2</a:t>
            </a:r>
            <a:r>
              <a:rPr lang="zh-CN" altLang="en-US" dirty="0"/>
              <a:t>）不可变（</a:t>
            </a:r>
            <a:r>
              <a:rPr lang="en-CN" dirty="0"/>
              <a:t>immutable</a:t>
            </a:r>
            <a:r>
              <a:rPr lang="zh-CN" altLang="en-US" dirty="0"/>
              <a:t>）类型</a:t>
            </a:r>
            <a:endParaRPr lang="en-US" altLang="zh-CN" dirty="0"/>
          </a:p>
          <a:p>
            <a:pPr lvl="1"/>
            <a:r>
              <a:rPr lang="zh-CN" altLang="en-US" dirty="0"/>
              <a:t>数字、字符串、布尔值、</a:t>
            </a:r>
            <a:r>
              <a:rPr lang="en-CN" dirty="0"/>
              <a:t>null</a:t>
            </a:r>
            <a:r>
              <a:rPr lang="zh-CN" altLang="en-US" dirty="0"/>
              <a:t>和</a:t>
            </a:r>
            <a:r>
              <a:rPr lang="en-CN" dirty="0"/>
              <a:t>undefined</a:t>
            </a:r>
            <a:r>
              <a:rPr lang="zh-CN" altLang="en-US" dirty="0"/>
              <a:t>属于不可变类型</a:t>
            </a:r>
            <a:endParaRPr lang="en-US" altLang="zh-CN" dirty="0"/>
          </a:p>
          <a:p>
            <a:pPr lvl="1"/>
            <a:r>
              <a:rPr lang="zh-CN" altLang="en-US" dirty="0">
                <a:solidFill>
                  <a:srgbClr val="FF0000"/>
                </a:solidFill>
              </a:rPr>
              <a:t>字符串是不可变的：可以访问字符串任意位置的文本，但</a:t>
            </a:r>
            <a:r>
              <a:rPr lang="en-CN" dirty="0">
                <a:solidFill>
                  <a:srgbClr val="FF0000"/>
                </a:solidFill>
              </a:rPr>
              <a:t>JavaScript</a:t>
            </a:r>
            <a:r>
              <a:rPr lang="zh-CN" altLang="en-US" dirty="0">
                <a:solidFill>
                  <a:srgbClr val="FF0000"/>
                </a:solidFill>
              </a:rPr>
              <a:t>并未提供修改已知字符串的文本内容的方法。</a:t>
            </a:r>
            <a:endParaRPr lang="en-CN" dirty="0">
              <a:solidFill>
                <a:srgbClr val="FF0000"/>
              </a:solidFill>
            </a:endParaRPr>
          </a:p>
          <a:p>
            <a:pPr lvl="1"/>
            <a:endParaRPr lang="en-CN" dirty="0"/>
          </a:p>
        </p:txBody>
      </p:sp>
      <p:sp>
        <p:nvSpPr>
          <p:cNvPr id="4" name="Rectangle 3">
            <a:extLst>
              <a:ext uri="{FF2B5EF4-FFF2-40B4-BE49-F238E27FC236}">
                <a16:creationId xmlns:a16="http://schemas.microsoft.com/office/drawing/2014/main" id="{95027645-2C4F-1E40-8195-89BAEE3D7086}"/>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F226C9B5-A813-BE4E-A360-6D0CBE79BDEE}"/>
              </a:ext>
            </a:extLst>
          </p:cNvPr>
          <p:cNvPicPr>
            <a:picLocks noChangeAspect="1"/>
          </p:cNvPicPr>
          <p:nvPr/>
        </p:nvPicPr>
        <p:blipFill>
          <a:blip r:embed="rId3"/>
          <a:stretch>
            <a:fillRect/>
          </a:stretch>
        </p:blipFill>
        <p:spPr>
          <a:xfrm>
            <a:off x="7746441" y="6540500"/>
            <a:ext cx="1318403" cy="322513"/>
          </a:xfrm>
          <a:prstGeom prst="rect">
            <a:avLst/>
          </a:prstGeom>
        </p:spPr>
      </p:pic>
      <p:pic>
        <p:nvPicPr>
          <p:cNvPr id="6" name="Picture 5">
            <a:extLst>
              <a:ext uri="{FF2B5EF4-FFF2-40B4-BE49-F238E27FC236}">
                <a16:creationId xmlns:a16="http://schemas.microsoft.com/office/drawing/2014/main" id="{5A44F2B2-3B1B-614F-AFCB-EFAFD5C18A6B}"/>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27737669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9F69-C2D5-F843-A73A-D53B7E8625A3}"/>
              </a:ext>
            </a:extLst>
          </p:cNvPr>
          <p:cNvSpPr>
            <a:spLocks noGrp="1"/>
          </p:cNvSpPr>
          <p:nvPr>
            <p:ph type="title"/>
          </p:nvPr>
        </p:nvSpPr>
        <p:spPr/>
        <p:txBody>
          <a:bodyPr/>
          <a:lstStyle/>
          <a:p>
            <a:r>
              <a:rPr lang="zh-CN" altLang="en-CN" dirty="0"/>
              <a:t>其他</a:t>
            </a:r>
            <a:endParaRPr lang="en-CN" dirty="0"/>
          </a:p>
        </p:txBody>
      </p:sp>
      <p:sp>
        <p:nvSpPr>
          <p:cNvPr id="3" name="Content Placeholder 2">
            <a:extLst>
              <a:ext uri="{FF2B5EF4-FFF2-40B4-BE49-F238E27FC236}">
                <a16:creationId xmlns:a16="http://schemas.microsoft.com/office/drawing/2014/main" id="{EBB33BC9-F69F-FA45-8B31-C8CB1266EB0A}"/>
              </a:ext>
            </a:extLst>
          </p:cNvPr>
          <p:cNvSpPr>
            <a:spLocks noGrp="1"/>
          </p:cNvSpPr>
          <p:nvPr>
            <p:ph idx="1"/>
          </p:nvPr>
        </p:nvSpPr>
        <p:spPr/>
        <p:txBody>
          <a:bodyPr/>
          <a:lstStyle/>
          <a:p>
            <a:r>
              <a:rPr lang="zh-CN" altLang="en-US" dirty="0"/>
              <a:t>自动对内存进行垃圾回收（</a:t>
            </a:r>
            <a:r>
              <a:rPr lang="en-CN" dirty="0"/>
              <a:t>garbage collection</a:t>
            </a:r>
            <a:r>
              <a:rPr lang="zh-CN" altLang="en-US" dirty="0"/>
              <a:t>）</a:t>
            </a:r>
            <a:endParaRPr lang="en-US" altLang="zh-CN" dirty="0"/>
          </a:p>
          <a:p>
            <a:endParaRPr lang="en-US" altLang="zh-CN" dirty="0"/>
          </a:p>
          <a:p>
            <a:r>
              <a:rPr lang="zh-CN" altLang="en-CN" dirty="0"/>
              <a:t>方法</a:t>
            </a:r>
            <a:endParaRPr lang="en-US" altLang="zh-CN" dirty="0"/>
          </a:p>
          <a:p>
            <a:endParaRPr lang="en-US" altLang="zh-CN" dirty="0"/>
          </a:p>
          <a:p>
            <a:r>
              <a:rPr lang="zh-CN" altLang="en-US" dirty="0"/>
              <a:t>自由地进行数据类型转换</a:t>
            </a:r>
            <a:endParaRPr lang="en-US" altLang="zh-CN" dirty="0"/>
          </a:p>
          <a:p>
            <a:endParaRPr lang="en-US" altLang="zh-CN" dirty="0"/>
          </a:p>
          <a:p>
            <a:r>
              <a:rPr lang="zh-CN" altLang="en-US" dirty="0"/>
              <a:t>变量声明和作用域</a:t>
            </a:r>
            <a:endParaRPr lang="en-CN" dirty="0"/>
          </a:p>
        </p:txBody>
      </p:sp>
      <p:sp>
        <p:nvSpPr>
          <p:cNvPr id="7" name="Rectangle 6">
            <a:extLst>
              <a:ext uri="{FF2B5EF4-FFF2-40B4-BE49-F238E27FC236}">
                <a16:creationId xmlns:a16="http://schemas.microsoft.com/office/drawing/2014/main" id="{7F3A5486-8FC7-4D4E-BCD1-299D112879A1}"/>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8" name="Picture 7">
            <a:extLst>
              <a:ext uri="{FF2B5EF4-FFF2-40B4-BE49-F238E27FC236}">
                <a16:creationId xmlns:a16="http://schemas.microsoft.com/office/drawing/2014/main" id="{BE0F4AF1-1393-2B46-9303-05BF893B16D8}"/>
              </a:ext>
            </a:extLst>
          </p:cNvPr>
          <p:cNvPicPr>
            <a:picLocks noChangeAspect="1"/>
          </p:cNvPicPr>
          <p:nvPr/>
        </p:nvPicPr>
        <p:blipFill>
          <a:blip r:embed="rId3"/>
          <a:stretch>
            <a:fillRect/>
          </a:stretch>
        </p:blipFill>
        <p:spPr>
          <a:xfrm>
            <a:off x="7746441" y="6540500"/>
            <a:ext cx="1318403" cy="322513"/>
          </a:xfrm>
          <a:prstGeom prst="rect">
            <a:avLst/>
          </a:prstGeom>
        </p:spPr>
      </p:pic>
      <p:pic>
        <p:nvPicPr>
          <p:cNvPr id="9" name="Picture 8">
            <a:extLst>
              <a:ext uri="{FF2B5EF4-FFF2-40B4-BE49-F238E27FC236}">
                <a16:creationId xmlns:a16="http://schemas.microsoft.com/office/drawing/2014/main" id="{203FDDA9-0A3E-1D44-A39F-CD4E8C0E1B06}"/>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2636086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3.1 </a:t>
            </a:r>
            <a:r>
              <a:rPr lang="zh-CN" altLang="en-US" dirty="0"/>
              <a:t>数字</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fontScale="92500" lnSpcReduction="10000"/>
          </a:bodyPr>
          <a:lstStyle/>
          <a:p>
            <a:r>
              <a:rPr lang="en-CN" dirty="0"/>
              <a:t>JavaScript</a:t>
            </a:r>
            <a:r>
              <a:rPr lang="zh-CN" altLang="en-US" dirty="0"/>
              <a:t>不区分整数值和浮点数值。</a:t>
            </a:r>
            <a:endParaRPr lang="en-US" altLang="zh-CN" dirty="0"/>
          </a:p>
          <a:p>
            <a:r>
              <a:rPr lang="en-CN" dirty="0"/>
              <a:t>JavaScript</a:t>
            </a:r>
            <a:r>
              <a:rPr lang="zh-CN" altLang="en-US" dirty="0"/>
              <a:t>中的所有数字均用浮点数值表示。</a:t>
            </a:r>
            <a:endParaRPr lang="en-US" altLang="zh-CN" dirty="0"/>
          </a:p>
          <a:p>
            <a:endParaRPr lang="en-CN" dirty="0"/>
          </a:p>
          <a:p>
            <a:r>
              <a:rPr lang="en-CN" dirty="0"/>
              <a:t>64</a:t>
            </a:r>
            <a:r>
              <a:rPr lang="zh-CN" altLang="en-US" dirty="0"/>
              <a:t>位浮点格式表示数字</a:t>
            </a:r>
            <a:r>
              <a:rPr lang="en-US" altLang="zh-CN" dirty="0"/>
              <a:t>,</a:t>
            </a:r>
            <a:r>
              <a:rPr lang="zh-CN" altLang="en-US" dirty="0"/>
              <a:t>能表示：</a:t>
            </a:r>
            <a:endParaRPr lang="en-US" altLang="zh-CN" dirty="0"/>
          </a:p>
          <a:p>
            <a:r>
              <a:rPr lang="zh-CN" altLang="en-US" dirty="0"/>
              <a:t>最大值</a:t>
            </a:r>
            <a:r>
              <a:rPr lang="en-US" altLang="zh-CN" dirty="0"/>
              <a:t>±</a:t>
            </a:r>
            <a:r>
              <a:rPr lang="en-CN" dirty="0"/>
              <a:t>1.7976931348623157</a:t>
            </a:r>
            <a:r>
              <a:rPr lang="en-US" altLang="zh-CN" dirty="0"/>
              <a:t>×</a:t>
            </a:r>
            <a:r>
              <a:rPr lang="en-CN" dirty="0"/>
              <a:t>10</a:t>
            </a:r>
            <a:r>
              <a:rPr lang="en-CN" baseline="30000" dirty="0"/>
              <a:t>308</a:t>
            </a:r>
            <a:endParaRPr lang="en-US" altLang="zh-CN" baseline="30000" dirty="0"/>
          </a:p>
          <a:p>
            <a:r>
              <a:rPr lang="zh-CN" altLang="en-US" dirty="0"/>
              <a:t>最小值</a:t>
            </a:r>
            <a:r>
              <a:rPr lang="en-US" altLang="zh-CN" dirty="0"/>
              <a:t> ±</a:t>
            </a:r>
            <a:r>
              <a:rPr lang="en-CN" dirty="0"/>
              <a:t>5</a:t>
            </a:r>
            <a:r>
              <a:rPr lang="en-US" altLang="zh-CN" dirty="0"/>
              <a:t>×</a:t>
            </a:r>
            <a:r>
              <a:rPr lang="en-CN" dirty="0"/>
              <a:t>10</a:t>
            </a:r>
            <a:r>
              <a:rPr lang="en-CN" baseline="30000" dirty="0"/>
              <a:t>-324</a:t>
            </a:r>
            <a:r>
              <a:rPr lang="en-CN" dirty="0"/>
              <a:t> </a:t>
            </a:r>
            <a:endParaRPr lang="en-US" dirty="0"/>
          </a:p>
          <a:p>
            <a:endParaRPr lang="en-CN" dirty="0"/>
          </a:p>
          <a:p>
            <a:r>
              <a:rPr lang="zh-CN" altLang="en-US" dirty="0"/>
              <a:t>能够表示的整数范围：</a:t>
            </a:r>
            <a:endParaRPr lang="en-US" altLang="zh-CN" dirty="0"/>
          </a:p>
          <a:p>
            <a:pPr marL="0" indent="0">
              <a:buNone/>
            </a:pPr>
            <a:r>
              <a:rPr lang="en-CN" dirty="0"/>
              <a:t>-9007199254740992</a:t>
            </a:r>
            <a:r>
              <a:rPr lang="zh-CN" altLang="en-US" dirty="0"/>
              <a:t>～</a:t>
            </a:r>
            <a:r>
              <a:rPr lang="en-CN" dirty="0"/>
              <a:t>9007199254740992 (</a:t>
            </a:r>
            <a:r>
              <a:rPr lang="zh-CN" altLang="en-US" dirty="0"/>
              <a:t>即</a:t>
            </a:r>
            <a:r>
              <a:rPr lang="en-CN" dirty="0"/>
              <a:t>-2</a:t>
            </a:r>
            <a:r>
              <a:rPr lang="en-CN" baseline="30000" dirty="0"/>
              <a:t>53</a:t>
            </a:r>
            <a:r>
              <a:rPr lang="zh-CN" altLang="en-US" dirty="0"/>
              <a:t>～</a:t>
            </a:r>
            <a:r>
              <a:rPr lang="en-CN" dirty="0"/>
              <a:t>2</a:t>
            </a:r>
            <a:r>
              <a:rPr lang="en-CN" baseline="30000" dirty="0"/>
              <a:t>53</a:t>
            </a:r>
            <a:r>
              <a:rPr lang="en-CN" dirty="0"/>
              <a:t>)</a:t>
            </a:r>
            <a:r>
              <a:rPr lang="zh-CN" altLang="en-US" dirty="0"/>
              <a:t>，包含边界值。</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02380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3.1 </a:t>
            </a:r>
            <a:r>
              <a:rPr lang="zh-CN" altLang="en-US" dirty="0"/>
              <a:t>数字</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3.1.1 </a:t>
            </a:r>
            <a:r>
              <a:rPr lang="zh-CN" altLang="en-US" dirty="0"/>
              <a:t>整型直接量</a:t>
            </a:r>
            <a:endParaRPr lang="en-US" altLang="zh-CN" dirty="0"/>
          </a:p>
          <a:p>
            <a:r>
              <a:rPr lang="zh-CN" altLang="en-US" dirty="0"/>
              <a:t>十进制</a:t>
            </a:r>
            <a:endParaRPr lang="en-US" altLang="zh-CN" dirty="0"/>
          </a:p>
          <a:p>
            <a:endParaRPr lang="en-US" dirty="0"/>
          </a:p>
          <a:p>
            <a:endParaRPr lang="en-US" dirty="0"/>
          </a:p>
          <a:p>
            <a:r>
              <a:rPr lang="zh-CN" altLang="en-US" dirty="0"/>
              <a:t>十六进制</a:t>
            </a:r>
            <a:r>
              <a:rPr lang="en-CN" dirty="0"/>
              <a:t> </a:t>
            </a:r>
          </a:p>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9" name="Picture 8">
            <a:extLst>
              <a:ext uri="{FF2B5EF4-FFF2-40B4-BE49-F238E27FC236}">
                <a16:creationId xmlns:a16="http://schemas.microsoft.com/office/drawing/2014/main" id="{A394E669-F950-794F-918F-A24C9087BD3D}"/>
              </a:ext>
            </a:extLst>
          </p:cNvPr>
          <p:cNvPicPr/>
          <p:nvPr/>
        </p:nvPicPr>
        <p:blipFill>
          <a:blip r:embed="rId5"/>
          <a:stretch>
            <a:fillRect/>
          </a:stretch>
        </p:blipFill>
        <p:spPr>
          <a:xfrm>
            <a:off x="956732" y="2886607"/>
            <a:ext cx="2057402" cy="991126"/>
          </a:xfrm>
          <a:prstGeom prst="rect">
            <a:avLst/>
          </a:prstGeom>
        </p:spPr>
      </p:pic>
      <p:pic>
        <p:nvPicPr>
          <p:cNvPr id="11" name="Picture 10">
            <a:extLst>
              <a:ext uri="{FF2B5EF4-FFF2-40B4-BE49-F238E27FC236}">
                <a16:creationId xmlns:a16="http://schemas.microsoft.com/office/drawing/2014/main" id="{3BDD3CCA-9B7A-6947-B274-A4CD3EB554F9}"/>
              </a:ext>
            </a:extLst>
          </p:cNvPr>
          <p:cNvPicPr/>
          <p:nvPr/>
        </p:nvPicPr>
        <p:blipFill>
          <a:blip r:embed="rId6"/>
          <a:stretch>
            <a:fillRect/>
          </a:stretch>
        </p:blipFill>
        <p:spPr>
          <a:xfrm>
            <a:off x="973665" y="4317469"/>
            <a:ext cx="5562602" cy="991125"/>
          </a:xfrm>
          <a:prstGeom prst="rect">
            <a:avLst/>
          </a:prstGeom>
        </p:spPr>
      </p:pic>
    </p:spTree>
    <p:extLst>
      <p:ext uri="{BB962C8B-B14F-4D97-AF65-F5344CB8AC3E}">
        <p14:creationId xmlns:p14="http://schemas.microsoft.com/office/powerpoint/2010/main" val="15942206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3.1 </a:t>
            </a:r>
            <a:r>
              <a:rPr lang="zh-CN" altLang="en-US" dirty="0"/>
              <a:t>数字</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3.1.2 </a:t>
            </a:r>
            <a:r>
              <a:rPr lang="zh-CN" altLang="en-US" dirty="0"/>
              <a:t>浮点型直接量</a:t>
            </a:r>
            <a:endParaRPr lang="en-US" altLang="zh-CN" dirty="0"/>
          </a:p>
          <a:p>
            <a:pPr lvl="1"/>
            <a:r>
              <a:rPr lang="zh-CN" altLang="en-US" dirty="0"/>
              <a:t>传统写法</a:t>
            </a:r>
            <a:endParaRPr lang="en-US" dirty="0"/>
          </a:p>
          <a:p>
            <a:pPr lvl="1"/>
            <a:r>
              <a:rPr lang="zh-CN" altLang="en-US" dirty="0"/>
              <a:t>指数计数法</a:t>
            </a:r>
            <a:endParaRPr lang="en-CN" dirty="0"/>
          </a:p>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C37AA7C5-BC79-8041-AF40-DD96C72C29A3}"/>
              </a:ext>
            </a:extLst>
          </p:cNvPr>
          <p:cNvPicPr>
            <a:picLocks noChangeAspect="1"/>
          </p:cNvPicPr>
          <p:nvPr/>
        </p:nvPicPr>
        <p:blipFill>
          <a:blip r:embed="rId5"/>
          <a:stretch>
            <a:fillRect/>
          </a:stretch>
        </p:blipFill>
        <p:spPr>
          <a:xfrm>
            <a:off x="1314938" y="3209981"/>
            <a:ext cx="5698946" cy="562711"/>
          </a:xfrm>
          <a:prstGeom prst="rect">
            <a:avLst/>
          </a:prstGeom>
        </p:spPr>
      </p:pic>
      <p:pic>
        <p:nvPicPr>
          <p:cNvPr id="8" name="Picture 7">
            <a:extLst>
              <a:ext uri="{FF2B5EF4-FFF2-40B4-BE49-F238E27FC236}">
                <a16:creationId xmlns:a16="http://schemas.microsoft.com/office/drawing/2014/main" id="{6BF5EF0F-E56A-F24B-B09F-89192204C08E}"/>
              </a:ext>
            </a:extLst>
          </p:cNvPr>
          <p:cNvPicPr>
            <a:picLocks noChangeAspect="1"/>
          </p:cNvPicPr>
          <p:nvPr/>
        </p:nvPicPr>
        <p:blipFill>
          <a:blip r:embed="rId6"/>
          <a:stretch>
            <a:fillRect/>
          </a:stretch>
        </p:blipFill>
        <p:spPr>
          <a:xfrm>
            <a:off x="1330034" y="3791878"/>
            <a:ext cx="5698946" cy="2520021"/>
          </a:xfrm>
          <a:prstGeom prst="rect">
            <a:avLst/>
          </a:prstGeom>
        </p:spPr>
      </p:pic>
    </p:spTree>
    <p:extLst>
      <p:ext uri="{BB962C8B-B14F-4D97-AF65-F5344CB8AC3E}">
        <p14:creationId xmlns:p14="http://schemas.microsoft.com/office/powerpoint/2010/main" val="41481543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3.1 </a:t>
            </a:r>
            <a:r>
              <a:rPr lang="zh-CN" altLang="en-US" dirty="0"/>
              <a:t>数字</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3.1.3 JavaScript</a:t>
            </a:r>
            <a:r>
              <a:rPr lang="zh-CN" altLang="en-US" dirty="0"/>
              <a:t>中的算术运算</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B19B5A2C-327A-0C44-B7D8-0C25D4549699}"/>
              </a:ext>
            </a:extLst>
          </p:cNvPr>
          <p:cNvPicPr>
            <a:picLocks noChangeAspect="1"/>
          </p:cNvPicPr>
          <p:nvPr/>
        </p:nvPicPr>
        <p:blipFill>
          <a:blip r:embed="rId5"/>
          <a:stretch>
            <a:fillRect/>
          </a:stretch>
        </p:blipFill>
        <p:spPr>
          <a:xfrm>
            <a:off x="853863" y="2350417"/>
            <a:ext cx="6875645" cy="4351339"/>
          </a:xfrm>
          <a:prstGeom prst="rect">
            <a:avLst/>
          </a:prstGeom>
        </p:spPr>
      </p:pic>
    </p:spTree>
    <p:extLst>
      <p:ext uri="{BB962C8B-B14F-4D97-AF65-F5344CB8AC3E}">
        <p14:creationId xmlns:p14="http://schemas.microsoft.com/office/powerpoint/2010/main" val="23750063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73.3"/>
</p:tagLst>
</file>

<file path=ppt/tags/tag2.xml><?xml version="1.0" encoding="utf-8"?>
<p:tagLst xmlns:a="http://schemas.openxmlformats.org/drawingml/2006/main" xmlns:r="http://schemas.openxmlformats.org/officeDocument/2006/relationships" xmlns:p="http://schemas.openxmlformats.org/presentationml/2006/main">
  <p:tag name="TIMING" val="|28.4|14.1"/>
</p:tagLst>
</file>

<file path=ppt/tags/tag3.xml><?xml version="1.0" encoding="utf-8"?>
<p:tagLst xmlns:a="http://schemas.openxmlformats.org/drawingml/2006/main" xmlns:r="http://schemas.openxmlformats.org/officeDocument/2006/relationships" xmlns:p="http://schemas.openxmlformats.org/presentationml/2006/main">
  <p:tag name="TIMING" val="|27.8|24.2"/>
</p:tagLst>
</file>

<file path=ppt/tags/tag4.xml><?xml version="1.0" encoding="utf-8"?>
<p:tagLst xmlns:a="http://schemas.openxmlformats.org/drawingml/2006/main" xmlns:r="http://schemas.openxmlformats.org/officeDocument/2006/relationships" xmlns:p="http://schemas.openxmlformats.org/presentationml/2006/main">
  <p:tag name="TIMING" val="|68.8"/>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265</TotalTime>
  <Words>3007</Words>
  <Application>Microsoft Office PowerPoint</Application>
  <PresentationFormat>全屏显示(4:3)</PresentationFormat>
  <Paragraphs>237</Paragraphs>
  <Slides>32</Slides>
  <Notes>31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32</vt:i4>
      </vt:variant>
    </vt:vector>
  </HeadingPairs>
  <TitlesOfParts>
    <vt:vector size="38" baseType="lpstr">
      <vt:lpstr>等线</vt:lpstr>
      <vt:lpstr>等线 Light</vt:lpstr>
      <vt:lpstr>Arial</vt:lpstr>
      <vt:lpstr>Calibri</vt:lpstr>
      <vt:lpstr>Calibri Light</vt:lpstr>
      <vt:lpstr>Office Theme</vt:lpstr>
      <vt:lpstr>第3章类型、值和变量</vt:lpstr>
      <vt:lpstr>定义</vt:lpstr>
      <vt:lpstr>数据类型分类</vt:lpstr>
      <vt:lpstr>数据类型分类</vt:lpstr>
      <vt:lpstr>其他</vt:lpstr>
      <vt:lpstr>3.1 数字</vt:lpstr>
      <vt:lpstr>3.1 数字</vt:lpstr>
      <vt:lpstr>3.1 数字</vt:lpstr>
      <vt:lpstr>3.1 数字</vt:lpstr>
      <vt:lpstr>注意</vt:lpstr>
      <vt:lpstr>3.1 数字</vt:lpstr>
      <vt:lpstr>3.2 文本</vt:lpstr>
      <vt:lpstr>3.2 文本</vt:lpstr>
      <vt:lpstr>3.2 文本</vt:lpstr>
      <vt:lpstr>3.2 文本</vt:lpstr>
      <vt:lpstr>3.2 文本</vt:lpstr>
      <vt:lpstr>3.2 文本</vt:lpstr>
      <vt:lpstr>3.2 文本</vt:lpstr>
      <vt:lpstr>3.3 布尔值</vt:lpstr>
      <vt:lpstr>3.3 布尔值</vt:lpstr>
      <vt:lpstr>3.3 布尔值</vt:lpstr>
      <vt:lpstr>3.4 null和undefined</vt:lpstr>
      <vt:lpstr>3.5 全局对象</vt:lpstr>
      <vt:lpstr>3.5 全局对象</vt:lpstr>
      <vt:lpstr>3.5 全局对象</vt:lpstr>
      <vt:lpstr>3.5 全局对象</vt:lpstr>
      <vt:lpstr>3.6 包装对象</vt:lpstr>
      <vt:lpstr>3.6 包装对象</vt:lpstr>
      <vt:lpstr>3.7 不可变的原始值和可变的对象引用</vt:lpstr>
      <vt:lpstr>3.7 不可变的原始值和可变的对象引用</vt:lpstr>
      <vt:lpstr>3.7 不可变的原始值和可变的对象引用</vt:lpstr>
      <vt:lpstr>3.7 不可变的原始值和可变的对象引用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第3章类型、值和变量</dc:title>
  <dc:creator>Gao Ruiqing</dc:creator>
  <cp:lastModifiedBy>yezi</cp:lastModifiedBy>
  <cp:revision>15</cp:revision>
  <dcterms:created xsi:type="dcterms:W3CDTF">2020-03-11T04:36:57Z</dcterms:created>
  <dcterms:modified xsi:type="dcterms:W3CDTF">2020-03-26T00:21:06Z</dcterms:modified>
</cp:coreProperties>
</file>