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2.xml" ContentType="application/vnd.openxmlformats-officedocument.presentationml.tags+xml"/>
  <Override PartName="/ppt/notesSlides/notesSlide4.xml" ContentType="application/vnd.openxmlformats-officedocument.presentationml.notesSlide+xml"/>
  <Override PartName="/ppt/tags/tag3.xml" ContentType="application/vnd.openxmlformats-officedocument.presentationml.tags+xml"/>
  <Override PartName="/ppt/notesSlides/notesSlide5.xml" ContentType="application/vnd.openxmlformats-officedocument.presentationml.notesSlide+xml"/>
  <Override PartName="/ppt/tags/tag4.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ags/tag5.xml" ContentType="application/vnd.openxmlformats-officedocument.presentationml.tags+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2"/>
  </p:notesMasterIdLst>
  <p:sldIdLst>
    <p:sldId id="273" r:id="rId2"/>
    <p:sldId id="272" r:id="rId3"/>
    <p:sldId id="346" r:id="rId4"/>
    <p:sldId id="347" r:id="rId5"/>
    <p:sldId id="378" r:id="rId6"/>
    <p:sldId id="348" r:id="rId7"/>
    <p:sldId id="379" r:id="rId8"/>
    <p:sldId id="472" r:id="rId9"/>
    <p:sldId id="473" r:id="rId10"/>
    <p:sldId id="475" r:id="rId11"/>
    <p:sldId id="474" r:id="rId12"/>
    <p:sldId id="377" r:id="rId13"/>
    <p:sldId id="349" r:id="rId14"/>
    <p:sldId id="476" r:id="rId15"/>
    <p:sldId id="380" r:id="rId16"/>
    <p:sldId id="381" r:id="rId17"/>
    <p:sldId id="350" r:id="rId18"/>
    <p:sldId id="382" r:id="rId19"/>
    <p:sldId id="352" r:id="rId20"/>
    <p:sldId id="383" r:id="rId2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59"/>
    <p:restoredTop sz="71787"/>
  </p:normalViewPr>
  <p:slideViewPr>
    <p:cSldViewPr snapToGrid="0" snapToObjects="1">
      <p:cViewPr varScale="1">
        <p:scale>
          <a:sx n="63" d="100"/>
          <a:sy n="63" d="100"/>
        </p:scale>
        <p:origin x="2064" y="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8F12AB-A276-DC49-BAF8-843F273ADCF2}" type="datetimeFigureOut">
              <a:rPr lang="en-CN" smtClean="0"/>
              <a:t>04/07/2020</a:t>
            </a:fld>
            <a:endParaRPr lang="en-C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C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968DEA-CFF3-1D44-85BC-F8DE3F351634}" type="slidenum">
              <a:rPr lang="en-CN" smtClean="0"/>
              <a:t>‹#›</a:t>
            </a:fld>
            <a:endParaRPr lang="en-CN"/>
          </a:p>
        </p:txBody>
      </p:sp>
    </p:spTree>
    <p:extLst>
      <p:ext uri="{BB962C8B-B14F-4D97-AF65-F5344CB8AC3E}">
        <p14:creationId xmlns:p14="http://schemas.microsoft.com/office/powerpoint/2010/main" val="19921972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AE968DEA-CFF3-1D44-85BC-F8DE3F351634}" type="slidenum">
              <a:rPr lang="en-CN" smtClean="0"/>
              <a:t>1</a:t>
            </a:fld>
            <a:endParaRPr lang="en-CN"/>
          </a:p>
        </p:txBody>
      </p:sp>
    </p:spTree>
    <p:extLst>
      <p:ext uri="{BB962C8B-B14F-4D97-AF65-F5344CB8AC3E}">
        <p14:creationId xmlns:p14="http://schemas.microsoft.com/office/powerpoint/2010/main" val="39727013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a:solidFill>
                  <a:schemeClr val="tx1"/>
                </a:solidFill>
                <a:effectLst/>
                <a:latin typeface="+mn-lt"/>
                <a:ea typeface="+mn-ea"/>
                <a:cs typeface="+mn-cs"/>
              </a:rPr>
              <a:t>【Set</a:t>
            </a:r>
            <a:r>
              <a:rPr lang="zh-CN" altLang="en-US" sz="1200" b="0" i="0" kern="1200" dirty="0">
                <a:solidFill>
                  <a:schemeClr val="tx1"/>
                </a:solidFill>
                <a:effectLst/>
                <a:latin typeface="+mn-lt"/>
                <a:ea typeface="+mn-ea"/>
                <a:cs typeface="+mn-cs"/>
              </a:rPr>
              <a:t>内容第</a:t>
            </a:r>
            <a:r>
              <a:rPr lang="en-US" altLang="zh-CN" sz="1200" b="0" i="0" kern="1200" dirty="0">
                <a:solidFill>
                  <a:schemeClr val="tx1"/>
                </a:solidFill>
                <a:effectLst/>
                <a:latin typeface="+mn-lt"/>
                <a:ea typeface="+mn-ea"/>
                <a:cs typeface="+mn-cs"/>
              </a:rPr>
              <a:t>6</a:t>
            </a:r>
            <a:r>
              <a:rPr lang="zh-CN" altLang="en-US" sz="1200" b="0" i="0" kern="1200" dirty="0">
                <a:solidFill>
                  <a:schemeClr val="tx1"/>
                </a:solidFill>
                <a:effectLst/>
                <a:latin typeface="+mn-lt"/>
                <a:ea typeface="+mn-ea"/>
                <a:cs typeface="+mn-cs"/>
              </a:rPr>
              <a:t>版犀牛书上</a:t>
            </a:r>
            <a:r>
              <a:rPr lang="zh-CN" altLang="en-CN" sz="1200" b="0" i="0" kern="1200" dirty="0">
                <a:solidFill>
                  <a:schemeClr val="tx1"/>
                </a:solidFill>
                <a:effectLst/>
                <a:latin typeface="+mn-lt"/>
                <a:ea typeface="+mn-ea"/>
                <a:cs typeface="+mn-cs"/>
              </a:rPr>
              <a:t>未写</a:t>
            </a:r>
            <a:r>
              <a:rPr lang="en-US" altLang="zh-CN" sz="1200" b="0" i="0" kern="1200" dirty="0">
                <a:solidFill>
                  <a:schemeClr val="tx1"/>
                </a:solidFill>
                <a:effectLst/>
                <a:latin typeface="+mn-lt"/>
                <a:ea typeface="+mn-ea"/>
                <a:cs typeface="+mn-cs"/>
              </a:rPr>
              <a:t>】</a:t>
            </a:r>
            <a:endParaRPr lang="en-US" sz="1200" b="0" i="0" kern="1200" dirty="0">
              <a:solidFill>
                <a:schemeClr val="tx1"/>
              </a:solidFill>
              <a:effectLst/>
              <a:latin typeface="+mn-lt"/>
              <a:ea typeface="+mn-ea"/>
              <a:cs typeface="+mn-cs"/>
            </a:endParaRPr>
          </a:p>
          <a:p>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10</a:t>
            </a:fld>
            <a:endParaRPr lang="en-CN"/>
          </a:p>
        </p:txBody>
      </p:sp>
    </p:spTree>
    <p:extLst>
      <p:ext uri="{BB962C8B-B14F-4D97-AF65-F5344CB8AC3E}">
        <p14:creationId xmlns:p14="http://schemas.microsoft.com/office/powerpoint/2010/main" val="26824703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11</a:t>
            </a:fld>
            <a:endParaRPr lang="en-CN"/>
          </a:p>
        </p:txBody>
      </p:sp>
    </p:spTree>
    <p:extLst>
      <p:ext uri="{BB962C8B-B14F-4D97-AF65-F5344CB8AC3E}">
        <p14:creationId xmlns:p14="http://schemas.microsoft.com/office/powerpoint/2010/main" val="17993514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z="1200" kern="1200" dirty="0">
                <a:solidFill>
                  <a:schemeClr val="tx1"/>
                </a:solidFill>
                <a:effectLst/>
                <a:latin typeface="+mn-lt"/>
                <a:ea typeface="+mn-ea"/>
                <a:cs typeface="+mn-cs"/>
              </a:rPr>
              <a:t>函数定义表达式包含关键字</a:t>
            </a:r>
            <a:r>
              <a:rPr lang="en-US" sz="1200" kern="1200" dirty="0">
                <a:solidFill>
                  <a:schemeClr val="tx1"/>
                </a:solidFill>
                <a:effectLst/>
                <a:latin typeface="+mn-lt"/>
                <a:ea typeface="+mn-ea"/>
                <a:cs typeface="+mn-cs"/>
              </a:rPr>
              <a:t>function，</a:t>
            </a:r>
            <a:r>
              <a:rPr lang="zh-CN" altLang="en-US" sz="1200" kern="1200" dirty="0">
                <a:solidFill>
                  <a:schemeClr val="tx1"/>
                </a:solidFill>
                <a:effectLst/>
                <a:latin typeface="+mn-lt"/>
                <a:ea typeface="+mn-ea"/>
                <a:cs typeface="+mn-cs"/>
              </a:rPr>
              <a:t>跟随其后的是一对圆括号，括号内是一个以逗号分割的列表，列表含有</a:t>
            </a:r>
            <a:r>
              <a:rPr lang="en-US" altLang="zh-CN" sz="1200" kern="1200" dirty="0">
                <a:solidFill>
                  <a:schemeClr val="tx1"/>
                </a:solidFill>
                <a:effectLst/>
                <a:latin typeface="+mn-lt"/>
                <a:ea typeface="+mn-ea"/>
                <a:cs typeface="+mn-cs"/>
              </a:rPr>
              <a:t>0</a:t>
            </a:r>
            <a:r>
              <a:rPr lang="zh-CN" altLang="en-US" sz="1200" kern="1200" dirty="0">
                <a:solidFill>
                  <a:schemeClr val="tx1"/>
                </a:solidFill>
                <a:effectLst/>
                <a:latin typeface="+mn-lt"/>
                <a:ea typeface="+mn-ea"/>
                <a:cs typeface="+mn-cs"/>
              </a:rPr>
              <a:t>个或多个标识符（参数名），然后再跟随一个由花括号包裹的</a:t>
            </a:r>
            <a:r>
              <a:rPr lang="en-US" sz="1200" kern="1200" dirty="0">
                <a:solidFill>
                  <a:schemeClr val="tx1"/>
                </a:solidFill>
                <a:effectLst/>
                <a:latin typeface="+mn-lt"/>
                <a:ea typeface="+mn-ea"/>
                <a:cs typeface="+mn-cs"/>
              </a:rPr>
              <a:t>JavaScript</a:t>
            </a:r>
            <a:r>
              <a:rPr lang="zh-CN" altLang="en-US" sz="1200" kern="1200" dirty="0">
                <a:solidFill>
                  <a:schemeClr val="tx1"/>
                </a:solidFill>
                <a:effectLst/>
                <a:latin typeface="+mn-lt"/>
                <a:ea typeface="+mn-ea"/>
                <a:cs typeface="+mn-cs"/>
              </a:rPr>
              <a:t>代码段（函数体）</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函数定义表达式同样可以包含函数的名字。函数也可以通过函数语句来定义，而不是函数表达式。更多详情会在第</a:t>
            </a:r>
            <a:r>
              <a:rPr lang="en-US" altLang="zh-CN" sz="1200" kern="1200" dirty="0">
                <a:solidFill>
                  <a:schemeClr val="tx1"/>
                </a:solidFill>
                <a:effectLst/>
                <a:latin typeface="+mn-lt"/>
                <a:ea typeface="+mn-ea"/>
                <a:cs typeface="+mn-cs"/>
              </a:rPr>
              <a:t>8</a:t>
            </a:r>
            <a:r>
              <a:rPr lang="zh-CN" altLang="en-US" sz="1200" kern="1200" dirty="0">
                <a:solidFill>
                  <a:schemeClr val="tx1"/>
                </a:solidFill>
                <a:effectLst/>
                <a:latin typeface="+mn-lt"/>
                <a:ea typeface="+mn-ea"/>
                <a:cs typeface="+mn-cs"/>
              </a:rPr>
              <a:t>章中讨论。</a:t>
            </a:r>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12</a:t>
            </a:fld>
            <a:endParaRPr lang="en-CN"/>
          </a:p>
        </p:txBody>
      </p:sp>
    </p:spTree>
    <p:extLst>
      <p:ext uri="{BB962C8B-B14F-4D97-AF65-F5344CB8AC3E}">
        <p14:creationId xmlns:p14="http://schemas.microsoft.com/office/powerpoint/2010/main" val="706488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z="1200" kern="1200" dirty="0">
                <a:solidFill>
                  <a:schemeClr val="tx1"/>
                </a:solidFill>
                <a:effectLst/>
                <a:latin typeface="+mn-lt"/>
                <a:ea typeface="+mn-ea"/>
                <a:cs typeface="+mn-cs"/>
              </a:rPr>
              <a:t>第一种写法是一个表达式后跟随一个句点和标识符。表达式指定对象，标识符则指定需要访问的属性的名称。</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第二种写法是使用方括号，方括号内是另外一个表达式（这种方法适用于对象和数组）。第二个表达式指定要访问的属性的名称或者代表要访问数组元素的索引。这里有一些具体的例子：图</a:t>
            </a:r>
            <a:r>
              <a:rPr lang="en-US" altLang="zh-CN" sz="1200" kern="1200" dirty="0">
                <a:solidFill>
                  <a:schemeClr val="tx1"/>
                </a:solidFill>
                <a:effectLst/>
                <a:latin typeface="+mn-lt"/>
                <a:ea typeface="+mn-ea"/>
                <a:cs typeface="+mn-cs"/>
              </a:rPr>
              <a:t>2</a:t>
            </a:r>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13</a:t>
            </a:fld>
            <a:endParaRPr lang="en-CN"/>
          </a:p>
        </p:txBody>
      </p:sp>
    </p:spTree>
    <p:extLst>
      <p:ext uri="{BB962C8B-B14F-4D97-AF65-F5344CB8AC3E}">
        <p14:creationId xmlns:p14="http://schemas.microsoft.com/office/powerpoint/2010/main" val="39672621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14</a:t>
            </a:fld>
            <a:endParaRPr lang="en-CN"/>
          </a:p>
        </p:txBody>
      </p:sp>
    </p:spTree>
    <p:extLst>
      <p:ext uri="{BB962C8B-B14F-4D97-AF65-F5344CB8AC3E}">
        <p14:creationId xmlns:p14="http://schemas.microsoft.com/office/powerpoint/2010/main" val="28805671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15</a:t>
            </a:fld>
            <a:endParaRPr lang="en-CN"/>
          </a:p>
        </p:txBody>
      </p:sp>
    </p:spTree>
    <p:extLst>
      <p:ext uri="{BB962C8B-B14F-4D97-AF65-F5344CB8AC3E}">
        <p14:creationId xmlns:p14="http://schemas.microsoft.com/office/powerpoint/2010/main" val="23781113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对象和其属性的细节会在第</a:t>
            </a:r>
            <a:r>
              <a:rPr lang="en-US" altLang="zh-CN" dirty="0"/>
              <a:t>6</a:t>
            </a:r>
            <a:r>
              <a:rPr lang="zh-CN" altLang="en-US" dirty="0"/>
              <a:t>章涵盖。数组及其元素会在第</a:t>
            </a:r>
            <a:r>
              <a:rPr lang="en-US" altLang="zh-CN" dirty="0"/>
              <a:t>7</a:t>
            </a:r>
            <a:r>
              <a:rPr lang="zh-CN" altLang="en-US" dirty="0"/>
              <a:t>章讲述。</a:t>
            </a:r>
            <a:endParaRPr lang="en-US" altLang="zh-CN" dirty="0"/>
          </a:p>
          <a:p>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16</a:t>
            </a:fld>
            <a:endParaRPr lang="en-CN"/>
          </a:p>
        </p:txBody>
      </p:sp>
    </p:spTree>
    <p:extLst>
      <p:ext uri="{BB962C8B-B14F-4D97-AF65-F5344CB8AC3E}">
        <p14:creationId xmlns:p14="http://schemas.microsoft.com/office/powerpoint/2010/main" val="33645042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z="1200" kern="1200" dirty="0">
                <a:solidFill>
                  <a:schemeClr val="tx1"/>
                </a:solidFill>
                <a:effectLst/>
                <a:latin typeface="+mn-lt"/>
                <a:ea typeface="+mn-ea"/>
                <a:cs typeface="+mn-cs"/>
              </a:rPr>
              <a:t>图：它以一个函数表达式开始，这个函数表达式指代了要调用的函数。函数表达式后跟随一对圆括号，括号内是一个以逗号隔开的参数列表，参数可以有</a:t>
            </a:r>
            <a:r>
              <a:rPr lang="en-US" altLang="zh-CN" sz="1200" kern="1200" dirty="0">
                <a:solidFill>
                  <a:schemeClr val="tx1"/>
                </a:solidFill>
                <a:effectLst/>
                <a:latin typeface="+mn-lt"/>
                <a:ea typeface="+mn-ea"/>
                <a:cs typeface="+mn-cs"/>
              </a:rPr>
              <a:t>0</a:t>
            </a:r>
            <a:r>
              <a:rPr lang="zh-CN" altLang="en-US" sz="1200" kern="1200" dirty="0">
                <a:solidFill>
                  <a:schemeClr val="tx1"/>
                </a:solidFill>
                <a:effectLst/>
                <a:latin typeface="+mn-lt"/>
                <a:ea typeface="+mn-ea"/>
                <a:cs typeface="+mn-cs"/>
              </a:rPr>
              <a:t>个也可有多个。</a:t>
            </a:r>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17</a:t>
            </a:fld>
            <a:endParaRPr lang="en-CN"/>
          </a:p>
        </p:txBody>
      </p:sp>
    </p:spTree>
    <p:extLst>
      <p:ext uri="{BB962C8B-B14F-4D97-AF65-F5344CB8AC3E}">
        <p14:creationId xmlns:p14="http://schemas.microsoft.com/office/powerpoint/2010/main" val="18859236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18</a:t>
            </a:fld>
            <a:endParaRPr lang="en-CN"/>
          </a:p>
        </p:txBody>
      </p:sp>
    </p:spTree>
    <p:extLst>
      <p:ext uri="{BB962C8B-B14F-4D97-AF65-F5344CB8AC3E}">
        <p14:creationId xmlns:p14="http://schemas.microsoft.com/office/powerpoint/2010/main" val="34224552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z="1200" kern="1200" dirty="0">
                <a:solidFill>
                  <a:schemeClr val="tx1"/>
                </a:solidFill>
                <a:effectLst/>
                <a:latin typeface="+mn-lt"/>
                <a:ea typeface="+mn-ea"/>
                <a:cs typeface="+mn-cs"/>
              </a:rPr>
              <a:t>第二个</a:t>
            </a:r>
            <a:r>
              <a:rPr lang="zh-CN" altLang="en-US" sz="1200" kern="1200">
                <a:solidFill>
                  <a:schemeClr val="tx1"/>
                </a:solidFill>
                <a:effectLst/>
                <a:latin typeface="+mn-lt"/>
                <a:ea typeface="+mn-ea"/>
                <a:cs typeface="+mn-cs"/>
              </a:rPr>
              <a:t>动画里的图</a:t>
            </a:r>
            <a:r>
              <a:rPr lang="zh-CN" altLang="en-US" sz="1200" kern="1200" dirty="0">
                <a:solidFill>
                  <a:schemeClr val="tx1"/>
                </a:solidFill>
                <a:effectLst/>
                <a:latin typeface="+mn-lt"/>
                <a:ea typeface="+mn-ea"/>
                <a:cs typeface="+mn-cs"/>
              </a:rPr>
              <a:t>：如果一个对象创建表达式不需要传入任何参数给构造函数的话，那么这对空圆括号是可以省略掉的</a:t>
            </a:r>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19</a:t>
            </a:fld>
            <a:endParaRPr lang="en-CN"/>
          </a:p>
        </p:txBody>
      </p:sp>
    </p:spTree>
    <p:extLst>
      <p:ext uri="{BB962C8B-B14F-4D97-AF65-F5344CB8AC3E}">
        <p14:creationId xmlns:p14="http://schemas.microsoft.com/office/powerpoint/2010/main" val="38490472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sz="1000" kern="1200" dirty="0">
              <a:solidFill>
                <a:schemeClr val="tx1"/>
              </a:solidFill>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2</a:t>
            </a:fld>
            <a:endParaRPr lang="en-CN"/>
          </a:p>
        </p:txBody>
      </p:sp>
    </p:spTree>
    <p:extLst>
      <p:ext uri="{BB962C8B-B14F-4D97-AF65-F5344CB8AC3E}">
        <p14:creationId xmlns:p14="http://schemas.microsoft.com/office/powerpoint/2010/main" val="157461173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构造函数的细节将在第</a:t>
            </a:r>
            <a:r>
              <a:rPr lang="en-US" altLang="zh-CN" dirty="0"/>
              <a:t>9</a:t>
            </a:r>
            <a:r>
              <a:rPr lang="zh-CN" altLang="en-US" dirty="0"/>
              <a:t>章讲述。</a:t>
            </a:r>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20</a:t>
            </a:fld>
            <a:endParaRPr lang="en-CN"/>
          </a:p>
        </p:txBody>
      </p:sp>
    </p:spTree>
    <p:extLst>
      <p:ext uri="{BB962C8B-B14F-4D97-AF65-F5344CB8AC3E}">
        <p14:creationId xmlns:p14="http://schemas.microsoft.com/office/powerpoint/2010/main" val="12307560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CN" sz="1200" kern="1200" dirty="0">
                <a:solidFill>
                  <a:schemeClr val="tx1"/>
                </a:solidFill>
                <a:effectLst/>
                <a:latin typeface="+mn-lt"/>
                <a:ea typeface="+mn-ea"/>
                <a:cs typeface="+mn-cs"/>
              </a:rPr>
              <a:t>这三种</a:t>
            </a:r>
            <a:r>
              <a:rPr lang="zh-CN" altLang="en-US" sz="1200" kern="1200" dirty="0">
                <a:solidFill>
                  <a:schemeClr val="tx1"/>
                </a:solidFill>
                <a:effectLst/>
                <a:latin typeface="+mn-lt"/>
                <a:ea typeface="+mn-ea"/>
                <a:cs typeface="+mn-cs"/>
              </a:rPr>
              <a:t>前面课件都讲过。</a:t>
            </a:r>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3</a:t>
            </a:fld>
            <a:endParaRPr lang="en-CN"/>
          </a:p>
        </p:txBody>
      </p:sp>
    </p:spTree>
    <p:extLst>
      <p:ext uri="{BB962C8B-B14F-4D97-AF65-F5344CB8AC3E}">
        <p14:creationId xmlns:p14="http://schemas.microsoft.com/office/powerpoint/2010/main" val="4324641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CN" sz="1200" kern="1200" dirty="0">
                <a:solidFill>
                  <a:schemeClr val="tx1"/>
                </a:solidFill>
                <a:effectLst/>
                <a:latin typeface="+mn-lt"/>
                <a:ea typeface="+mn-ea"/>
                <a:cs typeface="+mn-cs"/>
              </a:rPr>
              <a:t>图</a:t>
            </a:r>
            <a:r>
              <a:rPr lang="en-US" altLang="zh-CN" sz="1200" kern="1200" dirty="0">
                <a:solidFill>
                  <a:schemeClr val="tx1"/>
                </a:solidFill>
                <a:effectLst/>
                <a:latin typeface="+mn-lt"/>
                <a:ea typeface="+mn-ea"/>
                <a:cs typeface="+mn-cs"/>
              </a:rPr>
              <a:t>1</a:t>
            </a:r>
            <a:r>
              <a:rPr lang="zh-CN" altLang="en-US" sz="1200" kern="1200" dirty="0">
                <a:solidFill>
                  <a:schemeClr val="tx1"/>
                </a:solidFill>
                <a:effectLst/>
                <a:latin typeface="+mn-lt"/>
                <a:ea typeface="+mn-ea"/>
                <a:cs typeface="+mn-cs"/>
              </a:rPr>
              <a:t>：数组初始化表达式是通过一对方括号和其内由逗号隔开的列表构成的。初始化的结果是一个新创建的数组。数组的元素是逗号分隔的表达式的值</a:t>
            </a:r>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4</a:t>
            </a:fld>
            <a:endParaRPr lang="en-CN"/>
          </a:p>
        </p:txBody>
      </p:sp>
    </p:spTree>
    <p:extLst>
      <p:ext uri="{BB962C8B-B14F-4D97-AF65-F5344CB8AC3E}">
        <p14:creationId xmlns:p14="http://schemas.microsoft.com/office/powerpoint/2010/main" val="16107499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z="1200" kern="1200" dirty="0">
                <a:solidFill>
                  <a:schemeClr val="tx1"/>
                </a:solidFill>
                <a:effectLst/>
                <a:latin typeface="+mn-lt"/>
                <a:ea typeface="+mn-ea"/>
                <a:cs typeface="+mn-cs"/>
              </a:rPr>
              <a:t>图片对应第二点</a:t>
            </a:r>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5</a:t>
            </a:fld>
            <a:endParaRPr lang="en-CN"/>
          </a:p>
        </p:txBody>
      </p:sp>
    </p:spTree>
    <p:extLst>
      <p:ext uri="{BB962C8B-B14F-4D97-AF65-F5344CB8AC3E}">
        <p14:creationId xmlns:p14="http://schemas.microsoft.com/office/powerpoint/2010/main" val="19745975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z="1200" kern="1200" dirty="0">
                <a:solidFill>
                  <a:schemeClr val="tx1"/>
                </a:solidFill>
                <a:effectLst/>
                <a:latin typeface="+mn-lt"/>
                <a:ea typeface="+mn-ea"/>
                <a:cs typeface="+mn-cs"/>
              </a:rPr>
              <a:t>图</a:t>
            </a:r>
            <a:r>
              <a:rPr lang="en-US" altLang="zh-CN" sz="1200" kern="1200" dirty="0">
                <a:solidFill>
                  <a:schemeClr val="tx1"/>
                </a:solidFill>
                <a:effectLst/>
                <a:latin typeface="+mn-lt"/>
                <a:ea typeface="+mn-ea"/>
                <a:cs typeface="+mn-cs"/>
              </a:rPr>
              <a:t>1</a:t>
            </a:r>
            <a:r>
              <a:rPr lang="zh-CN" altLang="en-US" sz="1200" kern="1200" dirty="0">
                <a:solidFill>
                  <a:schemeClr val="tx1"/>
                </a:solidFill>
                <a:effectLst/>
                <a:latin typeface="+mn-lt"/>
                <a:ea typeface="+mn-ea"/>
                <a:cs typeface="+mn-cs"/>
              </a:rPr>
              <a:t>：对象初始化表达式和数组初始化表达式非常类似，只是方括号被花括号代替，并且每个子表达式都包含一个属性名和一个冒号作为前缀。</a:t>
            </a:r>
            <a:endParaRPr lang="en-US" altLang="zh-CN" sz="1200" kern="1200" dirty="0">
              <a:solidFill>
                <a:schemeClr val="tx1"/>
              </a:solidFill>
              <a:effectLst/>
              <a:latin typeface="+mn-lt"/>
              <a:ea typeface="+mn-ea"/>
              <a:cs typeface="+mn-cs"/>
            </a:endParaRPr>
          </a:p>
          <a:p>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6</a:t>
            </a:fld>
            <a:endParaRPr lang="en-CN"/>
          </a:p>
        </p:txBody>
      </p:sp>
    </p:spTree>
    <p:extLst>
      <p:ext uri="{BB962C8B-B14F-4D97-AF65-F5344CB8AC3E}">
        <p14:creationId xmlns:p14="http://schemas.microsoft.com/office/powerpoint/2010/main" val="2354260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第</a:t>
            </a:r>
            <a:r>
              <a:rPr lang="en-US" altLang="zh-CN" sz="1200" kern="1200" dirty="0">
                <a:solidFill>
                  <a:schemeClr val="tx1"/>
                </a:solidFill>
                <a:effectLst/>
                <a:latin typeface="+mn-lt"/>
                <a:ea typeface="+mn-ea"/>
                <a:cs typeface="+mn-cs"/>
              </a:rPr>
              <a:t>6</a:t>
            </a:r>
            <a:r>
              <a:rPr lang="zh-CN" altLang="en-US" sz="1200" kern="1200" dirty="0">
                <a:solidFill>
                  <a:schemeClr val="tx1"/>
                </a:solidFill>
                <a:effectLst/>
                <a:latin typeface="+mn-lt"/>
                <a:ea typeface="+mn-ea"/>
                <a:cs typeface="+mn-cs"/>
              </a:rPr>
              <a:t>章和第</a:t>
            </a:r>
            <a:r>
              <a:rPr lang="en-US" altLang="zh-CN" sz="1200" kern="1200" dirty="0">
                <a:solidFill>
                  <a:schemeClr val="tx1"/>
                </a:solidFill>
                <a:effectLst/>
                <a:latin typeface="+mn-lt"/>
                <a:ea typeface="+mn-ea"/>
                <a:cs typeface="+mn-cs"/>
              </a:rPr>
              <a:t>7</a:t>
            </a:r>
            <a:r>
              <a:rPr lang="zh-CN" altLang="en-US" sz="1200" kern="1200" dirty="0">
                <a:solidFill>
                  <a:schemeClr val="tx1"/>
                </a:solidFill>
                <a:effectLst/>
                <a:latin typeface="+mn-lt"/>
                <a:ea typeface="+mn-ea"/>
                <a:cs typeface="+mn-cs"/>
              </a:rPr>
              <a:t>章会再次讨论对象和数组的初始化表达式。</a:t>
            </a:r>
            <a:endParaRPr lang="en-US" altLang="zh-CN" sz="1200" kern="1200" dirty="0">
              <a:solidFill>
                <a:schemeClr val="tx1"/>
              </a:solidFill>
              <a:effectLst/>
              <a:latin typeface="+mn-lt"/>
              <a:ea typeface="+mn-ea"/>
              <a:cs typeface="+mn-cs"/>
            </a:endParaRPr>
          </a:p>
          <a:p>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7</a:t>
            </a:fld>
            <a:endParaRPr lang="en-CN"/>
          </a:p>
        </p:txBody>
      </p:sp>
    </p:spTree>
    <p:extLst>
      <p:ext uri="{BB962C8B-B14F-4D97-AF65-F5344CB8AC3E}">
        <p14:creationId xmlns:p14="http://schemas.microsoft.com/office/powerpoint/2010/main" val="1003668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JavaScript</a:t>
            </a:r>
            <a:r>
              <a:rPr lang="zh-CN" altLang="en-US" sz="1200" b="0" i="0" kern="1200" dirty="0">
                <a:solidFill>
                  <a:schemeClr val="tx1"/>
                </a:solidFill>
                <a:effectLst/>
                <a:latin typeface="+mn-lt"/>
                <a:ea typeface="+mn-ea"/>
                <a:cs typeface="+mn-cs"/>
              </a:rPr>
              <a:t>的默认对象表示方式</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可以视为其他语言中的 字典 的数据结构，即一组键值对。</a:t>
            </a:r>
          </a:p>
          <a:p>
            <a:r>
              <a:rPr lang="zh-CN" altLang="en-US" sz="1200" b="0" i="0" kern="1200" dirty="0">
                <a:solidFill>
                  <a:schemeClr val="tx1"/>
                </a:solidFill>
                <a:effectLst/>
                <a:latin typeface="+mn-lt"/>
                <a:ea typeface="+mn-ea"/>
                <a:cs typeface="+mn-cs"/>
              </a:rPr>
              <a:t>但是</a:t>
            </a:r>
            <a:r>
              <a:rPr lang="en-US" sz="1200" b="0" i="0" kern="1200" dirty="0">
                <a:solidFill>
                  <a:schemeClr val="tx1"/>
                </a:solidFill>
                <a:effectLst/>
                <a:latin typeface="+mn-lt"/>
                <a:ea typeface="+mn-ea"/>
                <a:cs typeface="+mn-cs"/>
              </a:rPr>
              <a:t>JavaScript</a:t>
            </a:r>
            <a:r>
              <a:rPr lang="zh-CN" altLang="en-US" sz="1200" b="0" i="0" kern="1200" dirty="0">
                <a:solidFill>
                  <a:schemeClr val="tx1"/>
                </a:solidFill>
                <a:effectLst/>
                <a:latin typeface="+mn-lt"/>
                <a:ea typeface="+mn-ea"/>
                <a:cs typeface="+mn-cs"/>
              </a:rPr>
              <a:t>的对象有个小问题，就是键必须是字符串。但实际上</a:t>
            </a:r>
            <a:r>
              <a:rPr lang="en-US" sz="1200" b="0" i="0" kern="1200" dirty="0">
                <a:solidFill>
                  <a:schemeClr val="tx1"/>
                </a:solidFill>
                <a:effectLst/>
                <a:latin typeface="+mn-lt"/>
                <a:ea typeface="+mn-ea"/>
                <a:cs typeface="+mn-cs"/>
              </a:rPr>
              <a:t>Number</a:t>
            </a:r>
            <a:r>
              <a:rPr lang="zh-CN" altLang="en-US" sz="1200" b="0" i="0" kern="1200" dirty="0">
                <a:solidFill>
                  <a:schemeClr val="tx1"/>
                </a:solidFill>
                <a:effectLst/>
                <a:latin typeface="+mn-lt"/>
                <a:ea typeface="+mn-ea"/>
                <a:cs typeface="+mn-cs"/>
              </a:rPr>
              <a:t>或者其他数据类型作为键也是非常合理的。</a:t>
            </a:r>
          </a:p>
          <a:p>
            <a:r>
              <a:rPr lang="zh-CN" altLang="en-US" sz="1200" b="0" i="0" kern="1200" dirty="0">
                <a:solidFill>
                  <a:schemeClr val="tx1"/>
                </a:solidFill>
                <a:effectLst/>
                <a:latin typeface="+mn-lt"/>
                <a:ea typeface="+mn-ea"/>
                <a:cs typeface="+mn-cs"/>
              </a:rPr>
              <a:t>为了解决这个问题，最新的</a:t>
            </a:r>
            <a:r>
              <a:rPr lang="en-US" sz="1200" b="0" i="0" kern="1200" dirty="0">
                <a:solidFill>
                  <a:schemeClr val="tx1"/>
                </a:solidFill>
                <a:effectLst/>
                <a:latin typeface="+mn-lt"/>
                <a:ea typeface="+mn-ea"/>
                <a:cs typeface="+mn-cs"/>
              </a:rPr>
              <a:t>ES6</a:t>
            </a:r>
            <a:r>
              <a:rPr lang="zh-CN" altLang="en-US" sz="1200" b="0" i="0" kern="1200" dirty="0">
                <a:solidFill>
                  <a:schemeClr val="tx1"/>
                </a:solidFill>
                <a:effectLst/>
                <a:latin typeface="+mn-lt"/>
                <a:ea typeface="+mn-ea"/>
                <a:cs typeface="+mn-cs"/>
              </a:rPr>
              <a:t>规范引入了新的数据类型</a:t>
            </a:r>
            <a:r>
              <a:rPr lang="en-US" sz="1200" b="0" i="0" kern="1200" dirty="0">
                <a:solidFill>
                  <a:schemeClr val="tx1"/>
                </a:solidFill>
                <a:effectLst/>
                <a:latin typeface="+mn-lt"/>
                <a:ea typeface="+mn-ea"/>
                <a:cs typeface="+mn-cs"/>
              </a:rPr>
              <a:t>Map。</a:t>
            </a:r>
          </a:p>
          <a:p>
            <a:endParaRPr lang="en-US"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【map</a:t>
            </a:r>
            <a:r>
              <a:rPr lang="zh-CN" altLang="en-US" sz="1200" b="0" i="0" kern="1200" dirty="0">
                <a:solidFill>
                  <a:schemeClr val="tx1"/>
                </a:solidFill>
                <a:effectLst/>
                <a:latin typeface="+mn-lt"/>
                <a:ea typeface="+mn-ea"/>
                <a:cs typeface="+mn-cs"/>
              </a:rPr>
              <a:t>内容第</a:t>
            </a:r>
            <a:r>
              <a:rPr lang="en-US" altLang="zh-CN" sz="1200" b="0" i="0" kern="1200" dirty="0">
                <a:solidFill>
                  <a:schemeClr val="tx1"/>
                </a:solidFill>
                <a:effectLst/>
                <a:latin typeface="+mn-lt"/>
                <a:ea typeface="+mn-ea"/>
                <a:cs typeface="+mn-cs"/>
              </a:rPr>
              <a:t>6</a:t>
            </a:r>
            <a:r>
              <a:rPr lang="zh-CN" altLang="en-US" sz="1200" b="0" i="0" kern="1200" dirty="0">
                <a:solidFill>
                  <a:schemeClr val="tx1"/>
                </a:solidFill>
                <a:effectLst/>
                <a:latin typeface="+mn-lt"/>
                <a:ea typeface="+mn-ea"/>
                <a:cs typeface="+mn-cs"/>
              </a:rPr>
              <a:t>版犀牛书上</a:t>
            </a:r>
            <a:r>
              <a:rPr lang="zh-CN" altLang="en-CN" sz="1200" b="0" i="0" kern="1200" dirty="0">
                <a:solidFill>
                  <a:schemeClr val="tx1"/>
                </a:solidFill>
                <a:effectLst/>
                <a:latin typeface="+mn-lt"/>
                <a:ea typeface="+mn-ea"/>
                <a:cs typeface="+mn-cs"/>
              </a:rPr>
              <a:t>未写</a:t>
            </a:r>
            <a:r>
              <a:rPr lang="en-US" altLang="zh-CN" sz="1200" b="0" i="0" kern="1200" dirty="0">
                <a:solidFill>
                  <a:schemeClr val="tx1"/>
                </a:solidFill>
                <a:effectLst/>
                <a:latin typeface="+mn-lt"/>
                <a:ea typeface="+mn-ea"/>
                <a:cs typeface="+mn-cs"/>
              </a:rPr>
              <a:t>】</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8</a:t>
            </a:fld>
            <a:endParaRPr lang="en-CN"/>
          </a:p>
        </p:txBody>
      </p:sp>
    </p:spTree>
    <p:extLst>
      <p:ext uri="{BB962C8B-B14F-4D97-AF65-F5344CB8AC3E}">
        <p14:creationId xmlns:p14="http://schemas.microsoft.com/office/powerpoint/2010/main" val="34394796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9</a:t>
            </a:fld>
            <a:endParaRPr lang="en-CN"/>
          </a:p>
        </p:txBody>
      </p:sp>
    </p:spTree>
    <p:extLst>
      <p:ext uri="{BB962C8B-B14F-4D97-AF65-F5344CB8AC3E}">
        <p14:creationId xmlns:p14="http://schemas.microsoft.com/office/powerpoint/2010/main" val="16670916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3C63308-17E6-E942-9B97-2A7C2E624F5F}" type="datetimeFigureOut">
              <a:rPr lang="en-CN" smtClean="0"/>
              <a:t>04/07/2020</a:t>
            </a:fld>
            <a:endParaRPr lang="en-CN"/>
          </a:p>
        </p:txBody>
      </p:sp>
      <p:sp>
        <p:nvSpPr>
          <p:cNvPr id="5" name="Footer Placeholder 4"/>
          <p:cNvSpPr>
            <a:spLocks noGrp="1"/>
          </p:cNvSpPr>
          <p:nvPr>
            <p:ph type="ftr" sz="quarter" idx="11"/>
          </p:nvPr>
        </p:nvSpPr>
        <p:spPr/>
        <p:txBody>
          <a:bodyPr/>
          <a:lstStyle/>
          <a:p>
            <a:endParaRPr lang="en-CN"/>
          </a:p>
        </p:txBody>
      </p:sp>
      <p:sp>
        <p:nvSpPr>
          <p:cNvPr id="6" name="Slide Number Placeholder 5"/>
          <p:cNvSpPr>
            <a:spLocks noGrp="1"/>
          </p:cNvSpPr>
          <p:nvPr>
            <p:ph type="sldNum" sz="quarter" idx="12"/>
          </p:nvPr>
        </p:nvSpPr>
        <p:spPr/>
        <p:txBody>
          <a:bodyPr/>
          <a:lstStyle/>
          <a:p>
            <a:fld id="{D01DA7C3-9E43-284F-8FEB-144E289428F5}" type="slidenum">
              <a:rPr lang="en-CN" smtClean="0"/>
              <a:t>‹#›</a:t>
            </a:fld>
            <a:endParaRPr lang="en-CN"/>
          </a:p>
        </p:txBody>
      </p:sp>
    </p:spTree>
    <p:extLst>
      <p:ext uri="{BB962C8B-B14F-4D97-AF65-F5344CB8AC3E}">
        <p14:creationId xmlns:p14="http://schemas.microsoft.com/office/powerpoint/2010/main" val="35082660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C63308-17E6-E942-9B97-2A7C2E624F5F}" type="datetimeFigureOut">
              <a:rPr lang="en-CN" smtClean="0"/>
              <a:t>04/07/2020</a:t>
            </a:fld>
            <a:endParaRPr lang="en-CN"/>
          </a:p>
        </p:txBody>
      </p:sp>
      <p:sp>
        <p:nvSpPr>
          <p:cNvPr id="5" name="Footer Placeholder 4"/>
          <p:cNvSpPr>
            <a:spLocks noGrp="1"/>
          </p:cNvSpPr>
          <p:nvPr>
            <p:ph type="ftr" sz="quarter" idx="11"/>
          </p:nvPr>
        </p:nvSpPr>
        <p:spPr/>
        <p:txBody>
          <a:bodyPr/>
          <a:lstStyle/>
          <a:p>
            <a:endParaRPr lang="en-CN"/>
          </a:p>
        </p:txBody>
      </p:sp>
      <p:sp>
        <p:nvSpPr>
          <p:cNvPr id="6" name="Slide Number Placeholder 5"/>
          <p:cNvSpPr>
            <a:spLocks noGrp="1"/>
          </p:cNvSpPr>
          <p:nvPr>
            <p:ph type="sldNum" sz="quarter" idx="12"/>
          </p:nvPr>
        </p:nvSpPr>
        <p:spPr/>
        <p:txBody>
          <a:bodyPr/>
          <a:lstStyle/>
          <a:p>
            <a:fld id="{D01DA7C3-9E43-284F-8FEB-144E289428F5}" type="slidenum">
              <a:rPr lang="en-CN" smtClean="0"/>
              <a:t>‹#›</a:t>
            </a:fld>
            <a:endParaRPr lang="en-CN"/>
          </a:p>
        </p:txBody>
      </p:sp>
    </p:spTree>
    <p:extLst>
      <p:ext uri="{BB962C8B-B14F-4D97-AF65-F5344CB8AC3E}">
        <p14:creationId xmlns:p14="http://schemas.microsoft.com/office/powerpoint/2010/main" val="8212659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C63308-17E6-E942-9B97-2A7C2E624F5F}" type="datetimeFigureOut">
              <a:rPr lang="en-CN" smtClean="0"/>
              <a:t>04/07/2020</a:t>
            </a:fld>
            <a:endParaRPr lang="en-CN"/>
          </a:p>
        </p:txBody>
      </p:sp>
      <p:sp>
        <p:nvSpPr>
          <p:cNvPr id="5" name="Footer Placeholder 4"/>
          <p:cNvSpPr>
            <a:spLocks noGrp="1"/>
          </p:cNvSpPr>
          <p:nvPr>
            <p:ph type="ftr" sz="quarter" idx="11"/>
          </p:nvPr>
        </p:nvSpPr>
        <p:spPr/>
        <p:txBody>
          <a:bodyPr/>
          <a:lstStyle/>
          <a:p>
            <a:endParaRPr lang="en-CN"/>
          </a:p>
        </p:txBody>
      </p:sp>
      <p:sp>
        <p:nvSpPr>
          <p:cNvPr id="6" name="Slide Number Placeholder 5"/>
          <p:cNvSpPr>
            <a:spLocks noGrp="1"/>
          </p:cNvSpPr>
          <p:nvPr>
            <p:ph type="sldNum" sz="quarter" idx="12"/>
          </p:nvPr>
        </p:nvSpPr>
        <p:spPr/>
        <p:txBody>
          <a:bodyPr/>
          <a:lstStyle/>
          <a:p>
            <a:fld id="{D01DA7C3-9E43-284F-8FEB-144E289428F5}" type="slidenum">
              <a:rPr lang="en-CN" smtClean="0"/>
              <a:t>‹#›</a:t>
            </a:fld>
            <a:endParaRPr lang="en-CN"/>
          </a:p>
        </p:txBody>
      </p:sp>
    </p:spTree>
    <p:extLst>
      <p:ext uri="{BB962C8B-B14F-4D97-AF65-F5344CB8AC3E}">
        <p14:creationId xmlns:p14="http://schemas.microsoft.com/office/powerpoint/2010/main" val="22343838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C63308-17E6-E942-9B97-2A7C2E624F5F}" type="datetimeFigureOut">
              <a:rPr lang="en-CN" smtClean="0"/>
              <a:t>04/07/2020</a:t>
            </a:fld>
            <a:endParaRPr lang="en-CN"/>
          </a:p>
        </p:txBody>
      </p:sp>
      <p:sp>
        <p:nvSpPr>
          <p:cNvPr id="5" name="Footer Placeholder 4"/>
          <p:cNvSpPr>
            <a:spLocks noGrp="1"/>
          </p:cNvSpPr>
          <p:nvPr>
            <p:ph type="ftr" sz="quarter" idx="11"/>
          </p:nvPr>
        </p:nvSpPr>
        <p:spPr/>
        <p:txBody>
          <a:bodyPr/>
          <a:lstStyle/>
          <a:p>
            <a:endParaRPr lang="en-CN"/>
          </a:p>
        </p:txBody>
      </p:sp>
      <p:sp>
        <p:nvSpPr>
          <p:cNvPr id="6" name="Slide Number Placeholder 5"/>
          <p:cNvSpPr>
            <a:spLocks noGrp="1"/>
          </p:cNvSpPr>
          <p:nvPr>
            <p:ph type="sldNum" sz="quarter" idx="12"/>
          </p:nvPr>
        </p:nvSpPr>
        <p:spPr/>
        <p:txBody>
          <a:bodyPr/>
          <a:lstStyle/>
          <a:p>
            <a:fld id="{D01DA7C3-9E43-284F-8FEB-144E289428F5}" type="slidenum">
              <a:rPr lang="en-CN" smtClean="0"/>
              <a:t>‹#›</a:t>
            </a:fld>
            <a:endParaRPr lang="en-CN"/>
          </a:p>
        </p:txBody>
      </p:sp>
    </p:spTree>
    <p:extLst>
      <p:ext uri="{BB962C8B-B14F-4D97-AF65-F5344CB8AC3E}">
        <p14:creationId xmlns:p14="http://schemas.microsoft.com/office/powerpoint/2010/main" val="30181419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3C63308-17E6-E942-9B97-2A7C2E624F5F}" type="datetimeFigureOut">
              <a:rPr lang="en-CN" smtClean="0"/>
              <a:t>04/07/2020</a:t>
            </a:fld>
            <a:endParaRPr lang="en-CN"/>
          </a:p>
        </p:txBody>
      </p:sp>
      <p:sp>
        <p:nvSpPr>
          <p:cNvPr id="5" name="Footer Placeholder 4"/>
          <p:cNvSpPr>
            <a:spLocks noGrp="1"/>
          </p:cNvSpPr>
          <p:nvPr>
            <p:ph type="ftr" sz="quarter" idx="11"/>
          </p:nvPr>
        </p:nvSpPr>
        <p:spPr/>
        <p:txBody>
          <a:bodyPr/>
          <a:lstStyle/>
          <a:p>
            <a:endParaRPr lang="en-CN"/>
          </a:p>
        </p:txBody>
      </p:sp>
      <p:sp>
        <p:nvSpPr>
          <p:cNvPr id="6" name="Slide Number Placeholder 5"/>
          <p:cNvSpPr>
            <a:spLocks noGrp="1"/>
          </p:cNvSpPr>
          <p:nvPr>
            <p:ph type="sldNum" sz="quarter" idx="12"/>
          </p:nvPr>
        </p:nvSpPr>
        <p:spPr/>
        <p:txBody>
          <a:bodyPr/>
          <a:lstStyle/>
          <a:p>
            <a:fld id="{D01DA7C3-9E43-284F-8FEB-144E289428F5}" type="slidenum">
              <a:rPr lang="en-CN" smtClean="0"/>
              <a:t>‹#›</a:t>
            </a:fld>
            <a:endParaRPr lang="en-CN"/>
          </a:p>
        </p:txBody>
      </p:sp>
    </p:spTree>
    <p:extLst>
      <p:ext uri="{BB962C8B-B14F-4D97-AF65-F5344CB8AC3E}">
        <p14:creationId xmlns:p14="http://schemas.microsoft.com/office/powerpoint/2010/main" val="30647609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3C63308-17E6-E942-9B97-2A7C2E624F5F}" type="datetimeFigureOut">
              <a:rPr lang="en-CN" smtClean="0"/>
              <a:t>04/07/2020</a:t>
            </a:fld>
            <a:endParaRPr lang="en-CN"/>
          </a:p>
        </p:txBody>
      </p:sp>
      <p:sp>
        <p:nvSpPr>
          <p:cNvPr id="6" name="Footer Placeholder 5"/>
          <p:cNvSpPr>
            <a:spLocks noGrp="1"/>
          </p:cNvSpPr>
          <p:nvPr>
            <p:ph type="ftr" sz="quarter" idx="11"/>
          </p:nvPr>
        </p:nvSpPr>
        <p:spPr/>
        <p:txBody>
          <a:bodyPr/>
          <a:lstStyle/>
          <a:p>
            <a:endParaRPr lang="en-CN"/>
          </a:p>
        </p:txBody>
      </p:sp>
      <p:sp>
        <p:nvSpPr>
          <p:cNvPr id="7" name="Slide Number Placeholder 6"/>
          <p:cNvSpPr>
            <a:spLocks noGrp="1"/>
          </p:cNvSpPr>
          <p:nvPr>
            <p:ph type="sldNum" sz="quarter" idx="12"/>
          </p:nvPr>
        </p:nvSpPr>
        <p:spPr/>
        <p:txBody>
          <a:bodyPr/>
          <a:lstStyle/>
          <a:p>
            <a:fld id="{D01DA7C3-9E43-284F-8FEB-144E289428F5}" type="slidenum">
              <a:rPr lang="en-CN" smtClean="0"/>
              <a:t>‹#›</a:t>
            </a:fld>
            <a:endParaRPr lang="en-CN"/>
          </a:p>
        </p:txBody>
      </p:sp>
    </p:spTree>
    <p:extLst>
      <p:ext uri="{BB962C8B-B14F-4D97-AF65-F5344CB8AC3E}">
        <p14:creationId xmlns:p14="http://schemas.microsoft.com/office/powerpoint/2010/main" val="20695716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3C63308-17E6-E942-9B97-2A7C2E624F5F}" type="datetimeFigureOut">
              <a:rPr lang="en-CN" smtClean="0"/>
              <a:t>04/07/2020</a:t>
            </a:fld>
            <a:endParaRPr lang="en-CN"/>
          </a:p>
        </p:txBody>
      </p:sp>
      <p:sp>
        <p:nvSpPr>
          <p:cNvPr id="8" name="Footer Placeholder 7"/>
          <p:cNvSpPr>
            <a:spLocks noGrp="1"/>
          </p:cNvSpPr>
          <p:nvPr>
            <p:ph type="ftr" sz="quarter" idx="11"/>
          </p:nvPr>
        </p:nvSpPr>
        <p:spPr/>
        <p:txBody>
          <a:bodyPr/>
          <a:lstStyle/>
          <a:p>
            <a:endParaRPr lang="en-CN"/>
          </a:p>
        </p:txBody>
      </p:sp>
      <p:sp>
        <p:nvSpPr>
          <p:cNvPr id="9" name="Slide Number Placeholder 8"/>
          <p:cNvSpPr>
            <a:spLocks noGrp="1"/>
          </p:cNvSpPr>
          <p:nvPr>
            <p:ph type="sldNum" sz="quarter" idx="12"/>
          </p:nvPr>
        </p:nvSpPr>
        <p:spPr/>
        <p:txBody>
          <a:bodyPr/>
          <a:lstStyle/>
          <a:p>
            <a:fld id="{D01DA7C3-9E43-284F-8FEB-144E289428F5}" type="slidenum">
              <a:rPr lang="en-CN" smtClean="0"/>
              <a:t>‹#›</a:t>
            </a:fld>
            <a:endParaRPr lang="en-CN"/>
          </a:p>
        </p:txBody>
      </p:sp>
    </p:spTree>
    <p:extLst>
      <p:ext uri="{BB962C8B-B14F-4D97-AF65-F5344CB8AC3E}">
        <p14:creationId xmlns:p14="http://schemas.microsoft.com/office/powerpoint/2010/main" val="713594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3C63308-17E6-E942-9B97-2A7C2E624F5F}" type="datetimeFigureOut">
              <a:rPr lang="en-CN" smtClean="0"/>
              <a:t>04/07/2020</a:t>
            </a:fld>
            <a:endParaRPr lang="en-CN"/>
          </a:p>
        </p:txBody>
      </p:sp>
      <p:sp>
        <p:nvSpPr>
          <p:cNvPr id="4" name="Footer Placeholder 3"/>
          <p:cNvSpPr>
            <a:spLocks noGrp="1"/>
          </p:cNvSpPr>
          <p:nvPr>
            <p:ph type="ftr" sz="quarter" idx="11"/>
          </p:nvPr>
        </p:nvSpPr>
        <p:spPr/>
        <p:txBody>
          <a:bodyPr/>
          <a:lstStyle/>
          <a:p>
            <a:endParaRPr lang="en-CN"/>
          </a:p>
        </p:txBody>
      </p:sp>
      <p:sp>
        <p:nvSpPr>
          <p:cNvPr id="5" name="Slide Number Placeholder 4"/>
          <p:cNvSpPr>
            <a:spLocks noGrp="1"/>
          </p:cNvSpPr>
          <p:nvPr>
            <p:ph type="sldNum" sz="quarter" idx="12"/>
          </p:nvPr>
        </p:nvSpPr>
        <p:spPr/>
        <p:txBody>
          <a:bodyPr/>
          <a:lstStyle/>
          <a:p>
            <a:fld id="{D01DA7C3-9E43-284F-8FEB-144E289428F5}" type="slidenum">
              <a:rPr lang="en-CN" smtClean="0"/>
              <a:t>‹#›</a:t>
            </a:fld>
            <a:endParaRPr lang="en-CN"/>
          </a:p>
        </p:txBody>
      </p:sp>
    </p:spTree>
    <p:extLst>
      <p:ext uri="{BB962C8B-B14F-4D97-AF65-F5344CB8AC3E}">
        <p14:creationId xmlns:p14="http://schemas.microsoft.com/office/powerpoint/2010/main" val="32463841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C63308-17E6-E942-9B97-2A7C2E624F5F}" type="datetimeFigureOut">
              <a:rPr lang="en-CN" smtClean="0"/>
              <a:t>04/07/2020</a:t>
            </a:fld>
            <a:endParaRPr lang="en-CN"/>
          </a:p>
        </p:txBody>
      </p:sp>
      <p:sp>
        <p:nvSpPr>
          <p:cNvPr id="3" name="Footer Placeholder 2"/>
          <p:cNvSpPr>
            <a:spLocks noGrp="1"/>
          </p:cNvSpPr>
          <p:nvPr>
            <p:ph type="ftr" sz="quarter" idx="11"/>
          </p:nvPr>
        </p:nvSpPr>
        <p:spPr/>
        <p:txBody>
          <a:bodyPr/>
          <a:lstStyle/>
          <a:p>
            <a:endParaRPr lang="en-CN"/>
          </a:p>
        </p:txBody>
      </p:sp>
      <p:sp>
        <p:nvSpPr>
          <p:cNvPr id="4" name="Slide Number Placeholder 3"/>
          <p:cNvSpPr>
            <a:spLocks noGrp="1"/>
          </p:cNvSpPr>
          <p:nvPr>
            <p:ph type="sldNum" sz="quarter" idx="12"/>
          </p:nvPr>
        </p:nvSpPr>
        <p:spPr/>
        <p:txBody>
          <a:bodyPr/>
          <a:lstStyle/>
          <a:p>
            <a:fld id="{D01DA7C3-9E43-284F-8FEB-144E289428F5}" type="slidenum">
              <a:rPr lang="en-CN" smtClean="0"/>
              <a:t>‹#›</a:t>
            </a:fld>
            <a:endParaRPr lang="en-CN"/>
          </a:p>
        </p:txBody>
      </p:sp>
    </p:spTree>
    <p:extLst>
      <p:ext uri="{BB962C8B-B14F-4D97-AF65-F5344CB8AC3E}">
        <p14:creationId xmlns:p14="http://schemas.microsoft.com/office/powerpoint/2010/main" val="180954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3C63308-17E6-E942-9B97-2A7C2E624F5F}" type="datetimeFigureOut">
              <a:rPr lang="en-CN" smtClean="0"/>
              <a:t>04/07/2020</a:t>
            </a:fld>
            <a:endParaRPr lang="en-CN"/>
          </a:p>
        </p:txBody>
      </p:sp>
      <p:sp>
        <p:nvSpPr>
          <p:cNvPr id="6" name="Footer Placeholder 5"/>
          <p:cNvSpPr>
            <a:spLocks noGrp="1"/>
          </p:cNvSpPr>
          <p:nvPr>
            <p:ph type="ftr" sz="quarter" idx="11"/>
          </p:nvPr>
        </p:nvSpPr>
        <p:spPr/>
        <p:txBody>
          <a:bodyPr/>
          <a:lstStyle/>
          <a:p>
            <a:endParaRPr lang="en-CN"/>
          </a:p>
        </p:txBody>
      </p:sp>
      <p:sp>
        <p:nvSpPr>
          <p:cNvPr id="7" name="Slide Number Placeholder 6"/>
          <p:cNvSpPr>
            <a:spLocks noGrp="1"/>
          </p:cNvSpPr>
          <p:nvPr>
            <p:ph type="sldNum" sz="quarter" idx="12"/>
          </p:nvPr>
        </p:nvSpPr>
        <p:spPr/>
        <p:txBody>
          <a:bodyPr/>
          <a:lstStyle/>
          <a:p>
            <a:fld id="{D01DA7C3-9E43-284F-8FEB-144E289428F5}" type="slidenum">
              <a:rPr lang="en-CN" smtClean="0"/>
              <a:t>‹#›</a:t>
            </a:fld>
            <a:endParaRPr lang="en-CN"/>
          </a:p>
        </p:txBody>
      </p:sp>
    </p:spTree>
    <p:extLst>
      <p:ext uri="{BB962C8B-B14F-4D97-AF65-F5344CB8AC3E}">
        <p14:creationId xmlns:p14="http://schemas.microsoft.com/office/powerpoint/2010/main" val="32373131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3C63308-17E6-E942-9B97-2A7C2E624F5F}" type="datetimeFigureOut">
              <a:rPr lang="en-CN" smtClean="0"/>
              <a:t>04/07/2020</a:t>
            </a:fld>
            <a:endParaRPr lang="en-CN"/>
          </a:p>
        </p:txBody>
      </p:sp>
      <p:sp>
        <p:nvSpPr>
          <p:cNvPr id="6" name="Footer Placeholder 5"/>
          <p:cNvSpPr>
            <a:spLocks noGrp="1"/>
          </p:cNvSpPr>
          <p:nvPr>
            <p:ph type="ftr" sz="quarter" idx="11"/>
          </p:nvPr>
        </p:nvSpPr>
        <p:spPr/>
        <p:txBody>
          <a:bodyPr/>
          <a:lstStyle/>
          <a:p>
            <a:endParaRPr lang="en-CN"/>
          </a:p>
        </p:txBody>
      </p:sp>
      <p:sp>
        <p:nvSpPr>
          <p:cNvPr id="7" name="Slide Number Placeholder 6"/>
          <p:cNvSpPr>
            <a:spLocks noGrp="1"/>
          </p:cNvSpPr>
          <p:nvPr>
            <p:ph type="sldNum" sz="quarter" idx="12"/>
          </p:nvPr>
        </p:nvSpPr>
        <p:spPr/>
        <p:txBody>
          <a:bodyPr/>
          <a:lstStyle/>
          <a:p>
            <a:fld id="{D01DA7C3-9E43-284F-8FEB-144E289428F5}" type="slidenum">
              <a:rPr lang="en-CN" smtClean="0"/>
              <a:t>‹#›</a:t>
            </a:fld>
            <a:endParaRPr lang="en-CN"/>
          </a:p>
        </p:txBody>
      </p:sp>
    </p:spTree>
    <p:extLst>
      <p:ext uri="{BB962C8B-B14F-4D97-AF65-F5344CB8AC3E}">
        <p14:creationId xmlns:p14="http://schemas.microsoft.com/office/powerpoint/2010/main" val="41215407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C63308-17E6-E942-9B97-2A7C2E624F5F}" type="datetimeFigureOut">
              <a:rPr lang="en-CN" smtClean="0"/>
              <a:t>04/07/2020</a:t>
            </a:fld>
            <a:endParaRPr lang="en-CN"/>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N"/>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1DA7C3-9E43-284F-8FEB-144E289428F5}" type="slidenum">
              <a:rPr lang="en-CN" smtClean="0"/>
              <a:t>‹#›</a:t>
            </a:fld>
            <a:endParaRPr lang="en-CN"/>
          </a:p>
        </p:txBody>
      </p:sp>
    </p:spTree>
    <p:extLst>
      <p:ext uri="{BB962C8B-B14F-4D97-AF65-F5344CB8AC3E}">
        <p14:creationId xmlns:p14="http://schemas.microsoft.com/office/powerpoint/2010/main" val="299217434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tiff"/></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tiff"/></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tiff"/></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2.tiff"/></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2.tiff"/></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2.tiff"/></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2.tiff"/></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tiff"/></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2.tiff"/></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tiff"/></Relationships>
</file>

<file path=ppt/slides/_rels/slide19.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notesSlide" Target="../notesSlides/notesSlide19.xml"/><Relationship Id="rId7" Type="http://schemas.openxmlformats.org/officeDocument/2006/relationships/image" Target="../media/image18.png"/><Relationship Id="rId2" Type="http://schemas.openxmlformats.org/officeDocument/2006/relationships/slideLayout" Target="../slideLayouts/slideLayout2.xml"/><Relationship Id="rId1" Type="http://schemas.openxmlformats.org/officeDocument/2006/relationships/tags" Target="../tags/tag5.xml"/><Relationship Id="rId6" Type="http://schemas.openxmlformats.org/officeDocument/2006/relationships/image" Target="../media/image17.png"/><Relationship Id="rId5" Type="http://schemas.openxmlformats.org/officeDocument/2006/relationships/image" Target="../media/image2.tiff"/><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1.xml"/><Relationship Id="rId5" Type="http://schemas.openxmlformats.org/officeDocument/2006/relationships/image" Target="../media/image2.tiff"/><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tiff"/></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tiff"/></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7"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tags" Target="../tags/tag2.xml"/><Relationship Id="rId6" Type="http://schemas.openxmlformats.org/officeDocument/2006/relationships/image" Target="../media/image5.png"/><Relationship Id="rId5" Type="http://schemas.openxmlformats.org/officeDocument/2006/relationships/image" Target="../media/image2.tiff"/><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3.xml"/><Relationship Id="rId6" Type="http://schemas.openxmlformats.org/officeDocument/2006/relationships/image" Target="../media/image7.png"/><Relationship Id="rId5" Type="http://schemas.openxmlformats.org/officeDocument/2006/relationships/image" Target="../media/image2.tiff"/><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7" Type="http://schemas.openxmlformats.org/officeDocument/2006/relationships/image" Target="../media/image9.png"/><Relationship Id="rId2" Type="http://schemas.openxmlformats.org/officeDocument/2006/relationships/slideLayout" Target="../slideLayouts/slideLayout2.xml"/><Relationship Id="rId1" Type="http://schemas.openxmlformats.org/officeDocument/2006/relationships/tags" Target="../tags/tag4.xml"/><Relationship Id="rId6" Type="http://schemas.openxmlformats.org/officeDocument/2006/relationships/image" Target="../media/image8.png"/><Relationship Id="rId5" Type="http://schemas.openxmlformats.org/officeDocument/2006/relationships/image" Target="../media/image2.tiff"/><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2.tiff"/></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tiff"/></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tif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FD2AD-247A-6240-85FC-12099FA30FB9}"/>
              </a:ext>
            </a:extLst>
          </p:cNvPr>
          <p:cNvSpPr>
            <a:spLocks noGrp="1"/>
          </p:cNvSpPr>
          <p:nvPr>
            <p:ph type="ctrTitle"/>
          </p:nvPr>
        </p:nvSpPr>
        <p:spPr/>
        <p:txBody>
          <a:bodyPr/>
          <a:lstStyle/>
          <a:p>
            <a:r>
              <a:rPr lang="zh-CN" altLang="en-US" dirty="0"/>
              <a:t>第</a:t>
            </a:r>
            <a:r>
              <a:rPr lang="en-US" altLang="zh-CN" dirty="0"/>
              <a:t>4</a:t>
            </a:r>
            <a:r>
              <a:rPr lang="zh-CN" altLang="en-US" dirty="0"/>
              <a:t>章表达式和运算符</a:t>
            </a:r>
            <a:endParaRPr lang="en-CN" dirty="0"/>
          </a:p>
        </p:txBody>
      </p:sp>
      <p:sp>
        <p:nvSpPr>
          <p:cNvPr id="3" name="Subtitle 2">
            <a:extLst>
              <a:ext uri="{FF2B5EF4-FFF2-40B4-BE49-F238E27FC236}">
                <a16:creationId xmlns:a16="http://schemas.microsoft.com/office/drawing/2014/main" id="{6C75CFD8-F7DC-7249-8494-B49504DC8D57}"/>
              </a:ext>
            </a:extLst>
          </p:cNvPr>
          <p:cNvSpPr>
            <a:spLocks noGrp="1"/>
          </p:cNvSpPr>
          <p:nvPr>
            <p:ph type="subTitle" idx="1"/>
          </p:nvPr>
        </p:nvSpPr>
        <p:spPr/>
        <p:txBody>
          <a:bodyPr/>
          <a:lstStyle/>
          <a:p>
            <a:endParaRPr lang="en-CN" dirty="0"/>
          </a:p>
        </p:txBody>
      </p:sp>
      <p:sp>
        <p:nvSpPr>
          <p:cNvPr id="4" name="Rectangle 3">
            <a:extLst>
              <a:ext uri="{FF2B5EF4-FFF2-40B4-BE49-F238E27FC236}">
                <a16:creationId xmlns:a16="http://schemas.microsoft.com/office/drawing/2014/main" id="{FAB9FA0F-CAD5-2441-A863-B92F17FC2672}"/>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0A79E092-B408-FB4C-8781-5A2D85077B8B}"/>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6" name="Picture 5">
            <a:extLst>
              <a:ext uri="{FF2B5EF4-FFF2-40B4-BE49-F238E27FC236}">
                <a16:creationId xmlns:a16="http://schemas.microsoft.com/office/drawing/2014/main" id="{B88B67AB-9248-974A-B3C0-14C5C72089C8}"/>
              </a:ext>
            </a:extLst>
          </p:cNvPr>
          <p:cNvPicPr>
            <a:picLocks noChangeAspect="1"/>
          </p:cNvPicPr>
          <p:nvPr/>
        </p:nvPicPr>
        <p:blipFill rotWithShape="1">
          <a:blip r:embed="rId4"/>
          <a:srcRect t="2760" r="80090"/>
          <a:stretch/>
        </p:blipFill>
        <p:spPr>
          <a:xfrm>
            <a:off x="7374627" y="6549265"/>
            <a:ext cx="338826" cy="308735"/>
          </a:xfrm>
          <a:prstGeom prst="rect">
            <a:avLst/>
          </a:prstGeom>
        </p:spPr>
      </p:pic>
    </p:spTree>
    <p:extLst>
      <p:ext uri="{BB962C8B-B14F-4D97-AF65-F5344CB8AC3E}">
        <p14:creationId xmlns:p14="http://schemas.microsoft.com/office/powerpoint/2010/main" val="187087796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en-US" altLang="zh-CN" dirty="0"/>
              <a:t>4.2【</a:t>
            </a:r>
            <a:r>
              <a:rPr lang="zh-CN" altLang="en-US" dirty="0"/>
              <a:t>补充</a:t>
            </a:r>
            <a:r>
              <a:rPr lang="en-US" altLang="zh-CN" dirty="0"/>
              <a:t>】</a:t>
            </a:r>
            <a:r>
              <a:rPr lang="en-US" dirty="0"/>
              <a:t> Set</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p:txBody>
          <a:bodyPr>
            <a:normAutofit/>
          </a:bodyPr>
          <a:lstStyle/>
          <a:p>
            <a:r>
              <a:rPr lang="en-CN" dirty="0"/>
              <a:t>S</a:t>
            </a:r>
            <a:r>
              <a:rPr lang="en-US" altLang="zh-CN" dirty="0"/>
              <a:t>et</a:t>
            </a:r>
            <a:r>
              <a:rPr lang="zh-CN" altLang="en-US" dirty="0"/>
              <a:t>，集合，其中元素不可以重复</a:t>
            </a:r>
            <a:endParaRPr lang="en-US" altLang="zh-CN" dirty="0"/>
          </a:p>
          <a:p>
            <a:r>
              <a:rPr lang="zh-CN" altLang="en-US" dirty="0"/>
              <a:t>创建一个</a:t>
            </a:r>
            <a:r>
              <a:rPr lang="en-US" dirty="0"/>
              <a:t>Set</a:t>
            </a:r>
          </a:p>
          <a:p>
            <a:pPr lvl="1"/>
            <a:r>
              <a:rPr lang="zh-CN" altLang="en-US" dirty="0"/>
              <a:t>通过数组作为输入创建，或者直接创建一个空</a:t>
            </a:r>
            <a:r>
              <a:rPr lang="en-US" dirty="0"/>
              <a:t>Set</a:t>
            </a:r>
          </a:p>
          <a:p>
            <a:pPr lvl="1"/>
            <a:endParaRPr lang="en-US" dirty="0"/>
          </a:p>
          <a:p>
            <a:pPr marL="457200" lvl="1" indent="0">
              <a:buNone/>
            </a:pPr>
            <a:endParaRPr lang="en-US" dirty="0"/>
          </a:p>
          <a:p>
            <a:r>
              <a:rPr lang="zh-CN" altLang="en-US" dirty="0"/>
              <a:t>重复元素在</a:t>
            </a:r>
            <a:r>
              <a:rPr lang="en-US" dirty="0"/>
              <a:t>Set</a:t>
            </a:r>
            <a:r>
              <a:rPr lang="zh-CN" altLang="en-US" dirty="0"/>
              <a:t>中自动被过滤：</a:t>
            </a:r>
            <a:endParaRPr lang="en-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sp>
        <p:nvSpPr>
          <p:cNvPr id="4" name="Rectangle 3">
            <a:extLst>
              <a:ext uri="{FF2B5EF4-FFF2-40B4-BE49-F238E27FC236}">
                <a16:creationId xmlns:a16="http://schemas.microsoft.com/office/drawing/2014/main" id="{7A4B446D-ABA1-D44C-9A8E-FF60FD07DDF7}"/>
              </a:ext>
            </a:extLst>
          </p:cNvPr>
          <p:cNvSpPr/>
          <p:nvPr/>
        </p:nvSpPr>
        <p:spPr>
          <a:xfrm>
            <a:off x="1257300" y="3247698"/>
            <a:ext cx="4572000" cy="646331"/>
          </a:xfrm>
          <a:prstGeom prst="rect">
            <a:avLst/>
          </a:prstGeom>
        </p:spPr>
        <p:txBody>
          <a:bodyPr>
            <a:spAutoFit/>
          </a:bodyPr>
          <a:lstStyle/>
          <a:p>
            <a:r>
              <a:rPr lang="en-US" b="1" dirty="0">
                <a:solidFill>
                  <a:srgbClr val="333333"/>
                </a:solidFill>
              </a:rPr>
              <a:t>var</a:t>
            </a:r>
            <a:r>
              <a:rPr lang="en-US" dirty="0"/>
              <a:t> s2 = </a:t>
            </a:r>
            <a:r>
              <a:rPr lang="en-US" b="1" dirty="0">
                <a:solidFill>
                  <a:srgbClr val="333333"/>
                </a:solidFill>
              </a:rPr>
              <a:t>new</a:t>
            </a:r>
            <a:r>
              <a:rPr lang="en-US" dirty="0"/>
              <a:t> Set([</a:t>
            </a:r>
            <a:r>
              <a:rPr lang="en-US" dirty="0">
                <a:solidFill>
                  <a:srgbClr val="009999"/>
                </a:solidFill>
              </a:rPr>
              <a:t>1</a:t>
            </a:r>
            <a:r>
              <a:rPr lang="en-US" dirty="0"/>
              <a:t>, </a:t>
            </a:r>
            <a:r>
              <a:rPr lang="en-US" dirty="0">
                <a:solidFill>
                  <a:srgbClr val="009999"/>
                </a:solidFill>
              </a:rPr>
              <a:t>2</a:t>
            </a:r>
            <a:r>
              <a:rPr lang="en-US" dirty="0"/>
              <a:t>, </a:t>
            </a:r>
            <a:r>
              <a:rPr lang="en-US" dirty="0">
                <a:solidFill>
                  <a:srgbClr val="009999"/>
                </a:solidFill>
              </a:rPr>
              <a:t>3</a:t>
            </a:r>
            <a:r>
              <a:rPr lang="en-US" dirty="0"/>
              <a:t>]); </a:t>
            </a:r>
            <a:r>
              <a:rPr lang="en-US" i="1" dirty="0">
                <a:solidFill>
                  <a:srgbClr val="999988"/>
                </a:solidFill>
              </a:rPr>
              <a:t>// </a:t>
            </a:r>
            <a:r>
              <a:rPr lang="zh-CN" altLang="en-US" i="1" dirty="0">
                <a:solidFill>
                  <a:srgbClr val="999988"/>
                </a:solidFill>
              </a:rPr>
              <a:t>含</a:t>
            </a:r>
            <a:r>
              <a:rPr lang="en-US" altLang="zh-CN" i="1" dirty="0">
                <a:solidFill>
                  <a:srgbClr val="999988"/>
                </a:solidFill>
              </a:rPr>
              <a:t>1, 2, 3</a:t>
            </a:r>
            <a:endParaRPr lang="en-CN" dirty="0"/>
          </a:p>
          <a:p>
            <a:r>
              <a:rPr lang="en-US" b="1" dirty="0">
                <a:solidFill>
                  <a:srgbClr val="333333"/>
                </a:solidFill>
              </a:rPr>
              <a:t>var</a:t>
            </a:r>
            <a:r>
              <a:rPr lang="en-US" dirty="0"/>
              <a:t> s1 = </a:t>
            </a:r>
            <a:r>
              <a:rPr lang="en-US" b="1" dirty="0">
                <a:solidFill>
                  <a:srgbClr val="333333"/>
                </a:solidFill>
              </a:rPr>
              <a:t>new</a:t>
            </a:r>
            <a:r>
              <a:rPr lang="en-US" dirty="0"/>
              <a:t> Set(); </a:t>
            </a:r>
            <a:r>
              <a:rPr lang="en-US" i="1" dirty="0">
                <a:solidFill>
                  <a:srgbClr val="999988"/>
                </a:solidFill>
              </a:rPr>
              <a:t>// </a:t>
            </a:r>
            <a:r>
              <a:rPr lang="zh-CN" altLang="en-US" i="1" dirty="0">
                <a:solidFill>
                  <a:srgbClr val="999988"/>
                </a:solidFill>
              </a:rPr>
              <a:t>空</a:t>
            </a:r>
            <a:r>
              <a:rPr lang="en-US" i="1" dirty="0">
                <a:solidFill>
                  <a:srgbClr val="999988"/>
                </a:solidFill>
              </a:rPr>
              <a:t>Set</a:t>
            </a:r>
            <a:r>
              <a:rPr lang="en-US" dirty="0"/>
              <a:t> </a:t>
            </a:r>
          </a:p>
        </p:txBody>
      </p:sp>
      <p:sp>
        <p:nvSpPr>
          <p:cNvPr id="8" name="Rectangle 7">
            <a:extLst>
              <a:ext uri="{FF2B5EF4-FFF2-40B4-BE49-F238E27FC236}">
                <a16:creationId xmlns:a16="http://schemas.microsoft.com/office/drawing/2014/main" id="{733BF539-2A60-3C4C-AFDA-3B77963265B6}"/>
              </a:ext>
            </a:extLst>
          </p:cNvPr>
          <p:cNvSpPr/>
          <p:nvPr/>
        </p:nvSpPr>
        <p:spPr>
          <a:xfrm>
            <a:off x="1257300" y="4712330"/>
            <a:ext cx="4572000" cy="646331"/>
          </a:xfrm>
          <a:prstGeom prst="rect">
            <a:avLst/>
          </a:prstGeom>
        </p:spPr>
        <p:txBody>
          <a:bodyPr>
            <a:spAutoFit/>
          </a:bodyPr>
          <a:lstStyle/>
          <a:p>
            <a:r>
              <a:rPr lang="en-US" dirty="0"/>
              <a:t>var s = new </a:t>
            </a:r>
            <a:r>
              <a:rPr lang="en-US" b="1" dirty="0">
                <a:solidFill>
                  <a:srgbClr val="333333"/>
                </a:solidFill>
              </a:rPr>
              <a:t>Set</a:t>
            </a:r>
            <a:r>
              <a:rPr lang="en-US" dirty="0"/>
              <a:t>([</a:t>
            </a:r>
            <a:r>
              <a:rPr lang="en-US" dirty="0">
                <a:solidFill>
                  <a:srgbClr val="009999"/>
                </a:solidFill>
              </a:rPr>
              <a:t>1</a:t>
            </a:r>
            <a:r>
              <a:rPr lang="en-US" dirty="0"/>
              <a:t>, </a:t>
            </a:r>
            <a:r>
              <a:rPr lang="en-US" dirty="0">
                <a:solidFill>
                  <a:srgbClr val="009999"/>
                </a:solidFill>
              </a:rPr>
              <a:t>2</a:t>
            </a:r>
            <a:r>
              <a:rPr lang="en-US" dirty="0"/>
              <a:t>, </a:t>
            </a:r>
            <a:r>
              <a:rPr lang="en-US" dirty="0">
                <a:solidFill>
                  <a:srgbClr val="009999"/>
                </a:solidFill>
              </a:rPr>
              <a:t>3</a:t>
            </a:r>
            <a:r>
              <a:rPr lang="en-US" dirty="0"/>
              <a:t>, </a:t>
            </a:r>
            <a:r>
              <a:rPr lang="en-US" dirty="0">
                <a:solidFill>
                  <a:srgbClr val="009999"/>
                </a:solidFill>
              </a:rPr>
              <a:t>3</a:t>
            </a:r>
            <a:r>
              <a:rPr lang="en-US" dirty="0"/>
              <a:t>, </a:t>
            </a:r>
            <a:r>
              <a:rPr lang="en-US" dirty="0">
                <a:solidFill>
                  <a:srgbClr val="DD1144"/>
                </a:solidFill>
              </a:rPr>
              <a:t>'3'</a:t>
            </a:r>
            <a:r>
              <a:rPr lang="en-US" dirty="0"/>
              <a:t>]); </a:t>
            </a:r>
          </a:p>
          <a:p>
            <a:r>
              <a:rPr lang="en-US" dirty="0"/>
              <a:t>s; // </a:t>
            </a:r>
            <a:r>
              <a:rPr lang="en-US" b="1" dirty="0">
                <a:solidFill>
                  <a:srgbClr val="333333"/>
                </a:solidFill>
              </a:rPr>
              <a:t>Set</a:t>
            </a:r>
            <a:r>
              <a:rPr lang="en-US" dirty="0"/>
              <a:t> {</a:t>
            </a:r>
            <a:r>
              <a:rPr lang="en-US" dirty="0">
                <a:solidFill>
                  <a:srgbClr val="009999"/>
                </a:solidFill>
              </a:rPr>
              <a:t>1</a:t>
            </a:r>
            <a:r>
              <a:rPr lang="en-US" dirty="0"/>
              <a:t>, </a:t>
            </a:r>
            <a:r>
              <a:rPr lang="en-US" dirty="0">
                <a:solidFill>
                  <a:srgbClr val="009999"/>
                </a:solidFill>
              </a:rPr>
              <a:t>2</a:t>
            </a:r>
            <a:r>
              <a:rPr lang="en-US" dirty="0"/>
              <a:t>, </a:t>
            </a:r>
            <a:r>
              <a:rPr lang="en-US" dirty="0">
                <a:solidFill>
                  <a:srgbClr val="009999"/>
                </a:solidFill>
              </a:rPr>
              <a:t>3</a:t>
            </a:r>
            <a:r>
              <a:rPr lang="en-US" dirty="0"/>
              <a:t>, </a:t>
            </a:r>
            <a:r>
              <a:rPr lang="en-US" dirty="0">
                <a:solidFill>
                  <a:srgbClr val="DD1144"/>
                </a:solidFill>
              </a:rPr>
              <a:t>"3"</a:t>
            </a:r>
            <a:r>
              <a:rPr lang="en-US" dirty="0"/>
              <a:t>}</a:t>
            </a:r>
            <a:endParaRPr lang="en-CN" dirty="0"/>
          </a:p>
        </p:txBody>
      </p:sp>
    </p:spTree>
    <p:extLst>
      <p:ext uri="{BB962C8B-B14F-4D97-AF65-F5344CB8AC3E}">
        <p14:creationId xmlns:p14="http://schemas.microsoft.com/office/powerpoint/2010/main" val="30770743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en-US" altLang="zh-CN" dirty="0"/>
              <a:t>4.2【</a:t>
            </a:r>
            <a:r>
              <a:rPr lang="zh-CN" altLang="en-US" dirty="0"/>
              <a:t>补充</a:t>
            </a:r>
            <a:r>
              <a:rPr lang="en-US" altLang="zh-CN" dirty="0"/>
              <a:t>】</a:t>
            </a:r>
            <a:r>
              <a:rPr lang="en-US" dirty="0"/>
              <a:t> Set</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p:txBody>
          <a:bodyPr>
            <a:normAutofit/>
          </a:bodyPr>
          <a:lstStyle/>
          <a:p>
            <a:r>
              <a:rPr lang="zh-CN" altLang="en-CN" dirty="0"/>
              <a:t>添加</a:t>
            </a:r>
            <a:r>
              <a:rPr lang="zh-CN" altLang="en-US" dirty="0"/>
              <a:t>元素</a:t>
            </a:r>
            <a:r>
              <a:rPr lang="en-US" dirty="0"/>
              <a:t>add()</a:t>
            </a:r>
            <a:endParaRPr lang="en-US" altLang="zh-CN" dirty="0"/>
          </a:p>
          <a:p>
            <a:endParaRPr lang="en-US" dirty="0"/>
          </a:p>
          <a:p>
            <a:endParaRPr lang="en-US" dirty="0"/>
          </a:p>
          <a:p>
            <a:endParaRPr lang="en-US" altLang="zh-CN" dirty="0"/>
          </a:p>
          <a:p>
            <a:r>
              <a:rPr lang="zh-CN" altLang="en-US" dirty="0"/>
              <a:t>删除元素</a:t>
            </a:r>
            <a:r>
              <a:rPr lang="en-US" altLang="zh-CN" dirty="0"/>
              <a:t>delete()</a:t>
            </a:r>
            <a:endParaRPr lang="en-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sp>
        <p:nvSpPr>
          <p:cNvPr id="4" name="Rectangle 3">
            <a:extLst>
              <a:ext uri="{FF2B5EF4-FFF2-40B4-BE49-F238E27FC236}">
                <a16:creationId xmlns:a16="http://schemas.microsoft.com/office/drawing/2014/main" id="{BB2BA3E9-A88E-F641-AF7F-CAFC3E0C4C92}"/>
              </a:ext>
            </a:extLst>
          </p:cNvPr>
          <p:cNvSpPr/>
          <p:nvPr/>
        </p:nvSpPr>
        <p:spPr>
          <a:xfrm>
            <a:off x="1041400" y="2343835"/>
            <a:ext cx="4572000" cy="1200329"/>
          </a:xfrm>
          <a:prstGeom prst="rect">
            <a:avLst/>
          </a:prstGeom>
        </p:spPr>
        <p:txBody>
          <a:bodyPr>
            <a:spAutoFit/>
          </a:bodyPr>
          <a:lstStyle/>
          <a:p>
            <a:r>
              <a:rPr lang="en-US" dirty="0" err="1"/>
              <a:t>s.add</a:t>
            </a:r>
            <a:r>
              <a:rPr lang="en-US" dirty="0"/>
              <a:t>(4); </a:t>
            </a:r>
          </a:p>
          <a:p>
            <a:r>
              <a:rPr lang="en-US" dirty="0"/>
              <a:t>s; // </a:t>
            </a:r>
            <a:r>
              <a:rPr lang="en-US" b="1" dirty="0">
                <a:solidFill>
                  <a:srgbClr val="333333"/>
                </a:solidFill>
              </a:rPr>
              <a:t>Set</a:t>
            </a:r>
            <a:r>
              <a:rPr lang="en-US" dirty="0"/>
              <a:t> {</a:t>
            </a:r>
            <a:r>
              <a:rPr lang="en-US" dirty="0">
                <a:solidFill>
                  <a:srgbClr val="009999"/>
                </a:solidFill>
              </a:rPr>
              <a:t>1</a:t>
            </a:r>
            <a:r>
              <a:rPr lang="en-US" dirty="0"/>
              <a:t>, </a:t>
            </a:r>
            <a:r>
              <a:rPr lang="en-US" dirty="0">
                <a:solidFill>
                  <a:srgbClr val="009999"/>
                </a:solidFill>
              </a:rPr>
              <a:t>2</a:t>
            </a:r>
            <a:r>
              <a:rPr lang="en-US" dirty="0"/>
              <a:t>, </a:t>
            </a:r>
            <a:r>
              <a:rPr lang="en-US" dirty="0">
                <a:solidFill>
                  <a:srgbClr val="009999"/>
                </a:solidFill>
              </a:rPr>
              <a:t>3</a:t>
            </a:r>
            <a:r>
              <a:rPr lang="en-US" dirty="0"/>
              <a:t>, </a:t>
            </a:r>
            <a:r>
              <a:rPr lang="en-US" dirty="0">
                <a:solidFill>
                  <a:srgbClr val="009999"/>
                </a:solidFill>
              </a:rPr>
              <a:t>4</a:t>
            </a:r>
            <a:r>
              <a:rPr lang="en-US" dirty="0"/>
              <a:t>}</a:t>
            </a:r>
          </a:p>
          <a:p>
            <a:r>
              <a:rPr lang="en-US" dirty="0" err="1"/>
              <a:t>s.</a:t>
            </a:r>
            <a:r>
              <a:rPr lang="en-US" b="1" dirty="0" err="1">
                <a:solidFill>
                  <a:srgbClr val="333333"/>
                </a:solidFill>
              </a:rPr>
              <a:t>add</a:t>
            </a:r>
            <a:r>
              <a:rPr lang="en-US" dirty="0"/>
              <a:t>(</a:t>
            </a:r>
            <a:r>
              <a:rPr lang="en-US" dirty="0">
                <a:solidFill>
                  <a:srgbClr val="009999"/>
                </a:solidFill>
              </a:rPr>
              <a:t>4</a:t>
            </a:r>
            <a:r>
              <a:rPr lang="en-US" dirty="0"/>
              <a:t>); </a:t>
            </a:r>
          </a:p>
          <a:p>
            <a:r>
              <a:rPr lang="en-US" dirty="0"/>
              <a:t>s; // </a:t>
            </a:r>
            <a:r>
              <a:rPr lang="zh-CN" altLang="en-US" dirty="0"/>
              <a:t>仍然是 </a:t>
            </a:r>
            <a:r>
              <a:rPr lang="en-US" b="1" dirty="0">
                <a:solidFill>
                  <a:srgbClr val="333333"/>
                </a:solidFill>
              </a:rPr>
              <a:t>Set</a:t>
            </a:r>
            <a:r>
              <a:rPr lang="en-US" dirty="0"/>
              <a:t> {</a:t>
            </a:r>
            <a:r>
              <a:rPr lang="en-US" dirty="0">
                <a:solidFill>
                  <a:srgbClr val="009999"/>
                </a:solidFill>
              </a:rPr>
              <a:t>1</a:t>
            </a:r>
            <a:r>
              <a:rPr lang="en-US" dirty="0"/>
              <a:t>, </a:t>
            </a:r>
            <a:r>
              <a:rPr lang="en-US" dirty="0">
                <a:solidFill>
                  <a:srgbClr val="009999"/>
                </a:solidFill>
              </a:rPr>
              <a:t>2</a:t>
            </a:r>
            <a:r>
              <a:rPr lang="en-US" dirty="0"/>
              <a:t>, </a:t>
            </a:r>
            <a:r>
              <a:rPr lang="en-US" dirty="0">
                <a:solidFill>
                  <a:srgbClr val="009999"/>
                </a:solidFill>
              </a:rPr>
              <a:t>3</a:t>
            </a:r>
            <a:r>
              <a:rPr lang="en-US" dirty="0"/>
              <a:t>, </a:t>
            </a:r>
            <a:r>
              <a:rPr lang="en-US" dirty="0">
                <a:solidFill>
                  <a:srgbClr val="009999"/>
                </a:solidFill>
              </a:rPr>
              <a:t>4</a:t>
            </a:r>
            <a:r>
              <a:rPr lang="en-US" dirty="0"/>
              <a:t>}</a:t>
            </a:r>
            <a:endParaRPr lang="en-CN" dirty="0"/>
          </a:p>
        </p:txBody>
      </p:sp>
      <p:sp>
        <p:nvSpPr>
          <p:cNvPr id="8" name="Rectangle 7">
            <a:extLst>
              <a:ext uri="{FF2B5EF4-FFF2-40B4-BE49-F238E27FC236}">
                <a16:creationId xmlns:a16="http://schemas.microsoft.com/office/drawing/2014/main" id="{3A878CA5-5665-244D-9803-B2EEDB9FCCAD}"/>
              </a:ext>
            </a:extLst>
          </p:cNvPr>
          <p:cNvSpPr/>
          <p:nvPr/>
        </p:nvSpPr>
        <p:spPr>
          <a:xfrm>
            <a:off x="4189140" y="2822422"/>
            <a:ext cx="3185487" cy="369332"/>
          </a:xfrm>
          <a:prstGeom prst="rect">
            <a:avLst/>
          </a:prstGeom>
        </p:spPr>
        <p:txBody>
          <a:bodyPr wrap="none">
            <a:spAutoFit/>
          </a:bodyPr>
          <a:lstStyle/>
          <a:p>
            <a:r>
              <a:rPr lang="zh-CN" altLang="en-US" dirty="0">
                <a:solidFill>
                  <a:srgbClr val="666666"/>
                </a:solidFill>
                <a:latin typeface="Helvetica Neue" panose="02000503000000020004" pitchFamily="2" charset="0"/>
              </a:rPr>
              <a:t>可以重复添加，但不会有效果</a:t>
            </a:r>
            <a:endParaRPr lang="en-CN" dirty="0"/>
          </a:p>
        </p:txBody>
      </p:sp>
      <p:sp>
        <p:nvSpPr>
          <p:cNvPr id="9" name="Rectangle 8">
            <a:extLst>
              <a:ext uri="{FF2B5EF4-FFF2-40B4-BE49-F238E27FC236}">
                <a16:creationId xmlns:a16="http://schemas.microsoft.com/office/drawing/2014/main" id="{D1C3660A-CB06-BA48-9AF9-019183EA08DE}"/>
              </a:ext>
            </a:extLst>
          </p:cNvPr>
          <p:cNvSpPr/>
          <p:nvPr/>
        </p:nvSpPr>
        <p:spPr>
          <a:xfrm>
            <a:off x="1041400" y="4537398"/>
            <a:ext cx="6090920" cy="1200329"/>
          </a:xfrm>
          <a:prstGeom prst="rect">
            <a:avLst/>
          </a:prstGeom>
        </p:spPr>
        <p:txBody>
          <a:bodyPr wrap="square">
            <a:spAutoFit/>
          </a:bodyPr>
          <a:lstStyle/>
          <a:p>
            <a:r>
              <a:rPr lang="en-US" dirty="0"/>
              <a:t>var s = new </a:t>
            </a:r>
            <a:r>
              <a:rPr lang="en-US" b="1" dirty="0">
                <a:solidFill>
                  <a:srgbClr val="333333"/>
                </a:solidFill>
              </a:rPr>
              <a:t>Set</a:t>
            </a:r>
            <a:r>
              <a:rPr lang="en-US" dirty="0"/>
              <a:t>([</a:t>
            </a:r>
            <a:r>
              <a:rPr lang="en-US" dirty="0">
                <a:solidFill>
                  <a:srgbClr val="009999"/>
                </a:solidFill>
              </a:rPr>
              <a:t>1</a:t>
            </a:r>
            <a:r>
              <a:rPr lang="en-US" dirty="0"/>
              <a:t>, </a:t>
            </a:r>
            <a:r>
              <a:rPr lang="en-US" dirty="0">
                <a:solidFill>
                  <a:srgbClr val="009999"/>
                </a:solidFill>
              </a:rPr>
              <a:t>2</a:t>
            </a:r>
            <a:r>
              <a:rPr lang="en-US" dirty="0"/>
              <a:t>, </a:t>
            </a:r>
            <a:r>
              <a:rPr lang="en-US" dirty="0">
                <a:solidFill>
                  <a:srgbClr val="009999"/>
                </a:solidFill>
              </a:rPr>
              <a:t>3</a:t>
            </a:r>
            <a:r>
              <a:rPr lang="en-US" dirty="0"/>
              <a:t>]); </a:t>
            </a:r>
          </a:p>
          <a:p>
            <a:r>
              <a:rPr lang="en-US" dirty="0"/>
              <a:t>s; // </a:t>
            </a:r>
            <a:r>
              <a:rPr lang="en-US" b="1" dirty="0">
                <a:solidFill>
                  <a:srgbClr val="333333"/>
                </a:solidFill>
              </a:rPr>
              <a:t>Set</a:t>
            </a:r>
            <a:r>
              <a:rPr lang="en-US" dirty="0"/>
              <a:t> {</a:t>
            </a:r>
            <a:r>
              <a:rPr lang="en-US" dirty="0">
                <a:solidFill>
                  <a:srgbClr val="009999"/>
                </a:solidFill>
              </a:rPr>
              <a:t>1</a:t>
            </a:r>
            <a:r>
              <a:rPr lang="en-US" dirty="0"/>
              <a:t>, </a:t>
            </a:r>
            <a:r>
              <a:rPr lang="en-US" dirty="0">
                <a:solidFill>
                  <a:srgbClr val="009999"/>
                </a:solidFill>
              </a:rPr>
              <a:t>2</a:t>
            </a:r>
            <a:r>
              <a:rPr lang="en-US" dirty="0"/>
              <a:t>, </a:t>
            </a:r>
            <a:r>
              <a:rPr lang="en-US" dirty="0">
                <a:solidFill>
                  <a:srgbClr val="009999"/>
                </a:solidFill>
              </a:rPr>
              <a:t>3</a:t>
            </a:r>
            <a:r>
              <a:rPr lang="en-US" dirty="0"/>
              <a:t>} </a:t>
            </a:r>
          </a:p>
          <a:p>
            <a:r>
              <a:rPr lang="en-US" dirty="0" err="1"/>
              <a:t>s.</a:t>
            </a:r>
            <a:r>
              <a:rPr lang="en-US" b="1" dirty="0" err="1">
                <a:solidFill>
                  <a:srgbClr val="333333"/>
                </a:solidFill>
              </a:rPr>
              <a:t>delete</a:t>
            </a:r>
            <a:r>
              <a:rPr lang="en-US" dirty="0"/>
              <a:t>(</a:t>
            </a:r>
            <a:r>
              <a:rPr lang="en-US" dirty="0">
                <a:solidFill>
                  <a:srgbClr val="009999"/>
                </a:solidFill>
              </a:rPr>
              <a:t>3</a:t>
            </a:r>
            <a:r>
              <a:rPr lang="en-US" dirty="0"/>
              <a:t>); </a:t>
            </a:r>
          </a:p>
          <a:p>
            <a:r>
              <a:rPr lang="en-US" dirty="0"/>
              <a:t>s; // </a:t>
            </a:r>
            <a:r>
              <a:rPr lang="en-US" b="1" dirty="0">
                <a:solidFill>
                  <a:srgbClr val="333333"/>
                </a:solidFill>
              </a:rPr>
              <a:t>Set</a:t>
            </a:r>
            <a:r>
              <a:rPr lang="en-US" dirty="0"/>
              <a:t> {</a:t>
            </a:r>
            <a:r>
              <a:rPr lang="en-US" dirty="0">
                <a:solidFill>
                  <a:srgbClr val="009999"/>
                </a:solidFill>
              </a:rPr>
              <a:t>1</a:t>
            </a:r>
            <a:r>
              <a:rPr lang="en-US" dirty="0"/>
              <a:t>, </a:t>
            </a:r>
            <a:r>
              <a:rPr lang="en-US" dirty="0">
                <a:solidFill>
                  <a:srgbClr val="009999"/>
                </a:solidFill>
              </a:rPr>
              <a:t>2</a:t>
            </a:r>
            <a:r>
              <a:rPr lang="en-US" dirty="0" smtClean="0"/>
              <a:t>}  </a:t>
            </a:r>
            <a:r>
              <a:rPr lang="zh-CN" altLang="en-US" dirty="0" smtClean="0"/>
              <a:t>不是删除位置</a:t>
            </a:r>
            <a:r>
              <a:rPr lang="en-US" altLang="zh-CN" dirty="0" smtClean="0"/>
              <a:t>3</a:t>
            </a:r>
            <a:r>
              <a:rPr lang="zh-CN" altLang="en-US" dirty="0" smtClean="0"/>
              <a:t>的元素，而是删除</a:t>
            </a:r>
            <a:r>
              <a:rPr lang="en-US" altLang="zh-CN" dirty="0" smtClean="0"/>
              <a:t>3</a:t>
            </a:r>
            <a:r>
              <a:rPr lang="zh-CN" altLang="en-US" dirty="0" smtClean="0"/>
              <a:t>元素本身</a:t>
            </a:r>
            <a:endParaRPr lang="en-CN" dirty="0"/>
          </a:p>
        </p:txBody>
      </p:sp>
    </p:spTree>
    <p:extLst>
      <p:ext uri="{BB962C8B-B14F-4D97-AF65-F5344CB8AC3E}">
        <p14:creationId xmlns:p14="http://schemas.microsoft.com/office/powerpoint/2010/main" val="104317320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en-US" altLang="zh-CN" dirty="0"/>
              <a:t>4.3 </a:t>
            </a:r>
            <a:r>
              <a:rPr lang="zh-CN" altLang="en-US" dirty="0"/>
              <a:t>函数定义表达式</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p:txBody>
          <a:bodyPr>
            <a:normAutofit/>
          </a:bodyPr>
          <a:lstStyle/>
          <a:p>
            <a:r>
              <a:rPr lang="zh-CN" altLang="en-US" dirty="0"/>
              <a:t>函数定义表达式定义一个</a:t>
            </a:r>
            <a:r>
              <a:rPr lang="en-US" dirty="0"/>
              <a:t>JavaScript</a:t>
            </a:r>
            <a:r>
              <a:rPr lang="zh-CN" altLang="en-US" dirty="0"/>
              <a:t>函数。表达式的值是这个新定义的函数。</a:t>
            </a:r>
            <a:endParaRPr lang="en-US" altLang="zh-CN" dirty="0"/>
          </a:p>
          <a:p>
            <a:r>
              <a:rPr lang="zh-CN" altLang="en-US" dirty="0"/>
              <a:t>例子</a:t>
            </a:r>
            <a:endParaRPr lang="en-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pic>
        <p:nvPicPr>
          <p:cNvPr id="9" name="Picture 8">
            <a:extLst>
              <a:ext uri="{FF2B5EF4-FFF2-40B4-BE49-F238E27FC236}">
                <a16:creationId xmlns:a16="http://schemas.microsoft.com/office/drawing/2014/main" id="{B847D123-4B05-2D43-9BEC-CE849E45B712}"/>
              </a:ext>
            </a:extLst>
          </p:cNvPr>
          <p:cNvPicPr>
            <a:picLocks noChangeAspect="1"/>
          </p:cNvPicPr>
          <p:nvPr/>
        </p:nvPicPr>
        <p:blipFill>
          <a:blip r:embed="rId5"/>
          <a:stretch>
            <a:fillRect/>
          </a:stretch>
        </p:blipFill>
        <p:spPr>
          <a:xfrm>
            <a:off x="1592055" y="3112295"/>
            <a:ext cx="7086600" cy="1003300"/>
          </a:xfrm>
          <a:prstGeom prst="rect">
            <a:avLst/>
          </a:prstGeom>
        </p:spPr>
      </p:pic>
      <p:sp>
        <p:nvSpPr>
          <p:cNvPr id="8" name="矩形 7"/>
          <p:cNvSpPr/>
          <p:nvPr/>
        </p:nvSpPr>
        <p:spPr>
          <a:xfrm>
            <a:off x="704731" y="4523522"/>
            <a:ext cx="8097893" cy="1938992"/>
          </a:xfrm>
          <a:prstGeom prst="rect">
            <a:avLst/>
          </a:prstGeom>
        </p:spPr>
        <p:txBody>
          <a:bodyPr wrap="square">
            <a:spAutoFit/>
          </a:bodyPr>
          <a:lstStyle/>
          <a:p>
            <a:r>
              <a:rPr lang="zh-CN" altLang="en-US" sz="2000" dirty="0"/>
              <a:t>函数定义表达式包含关键字</a:t>
            </a:r>
            <a:r>
              <a:rPr lang="en-US" altLang="zh-CN" sz="2000" dirty="0"/>
              <a:t>function，</a:t>
            </a:r>
            <a:r>
              <a:rPr lang="zh-CN" altLang="en-US" sz="2000" dirty="0"/>
              <a:t>跟随其后的是一对圆括号，括号内是一个以逗号分割的列表，列表含有</a:t>
            </a:r>
            <a:r>
              <a:rPr lang="en-US" altLang="zh-CN" sz="2000" dirty="0"/>
              <a:t>0</a:t>
            </a:r>
            <a:r>
              <a:rPr lang="zh-CN" altLang="en-US" sz="2000" dirty="0"/>
              <a:t>个或多个标识符（参数名），然后再跟随一个由花括号包裹的</a:t>
            </a:r>
            <a:r>
              <a:rPr lang="en-US" altLang="zh-CN" sz="2000" dirty="0"/>
              <a:t>JavaScript</a:t>
            </a:r>
            <a:r>
              <a:rPr lang="zh-CN" altLang="en-US" sz="2000" dirty="0"/>
              <a:t>代码段（函数体</a:t>
            </a:r>
            <a:r>
              <a:rPr lang="zh-CN" altLang="en-US" sz="2000" dirty="0" smtClean="0"/>
              <a:t>）。</a:t>
            </a:r>
            <a:endParaRPr lang="en-US" altLang="zh-CN" sz="2000" dirty="0"/>
          </a:p>
          <a:p>
            <a:r>
              <a:rPr lang="zh-CN" altLang="en-US" sz="2000" dirty="0"/>
              <a:t>函数定义表达式同样可以包含函数的名字。函数也可以通过函数语句来定义，而不是函数表达式</a:t>
            </a:r>
            <a:r>
              <a:rPr lang="zh-CN" altLang="en-US" sz="2000" dirty="0" smtClean="0"/>
              <a:t>。</a:t>
            </a:r>
            <a:r>
              <a:rPr lang="zh-CN" altLang="en-US" sz="2000" dirty="0"/>
              <a:t>更多详情会在第</a:t>
            </a:r>
            <a:r>
              <a:rPr lang="en-US" altLang="zh-CN" sz="2000" dirty="0"/>
              <a:t>8</a:t>
            </a:r>
            <a:r>
              <a:rPr lang="zh-CN" altLang="en-US" sz="2000" dirty="0"/>
              <a:t>章中讨论。</a:t>
            </a:r>
            <a:endParaRPr lang="en-CN" altLang="zh-CN" sz="2000" dirty="0"/>
          </a:p>
          <a:p>
            <a:endParaRPr lang="zh-CN" altLang="en-US" sz="2000" dirty="0"/>
          </a:p>
        </p:txBody>
      </p:sp>
    </p:spTree>
    <p:extLst>
      <p:ext uri="{BB962C8B-B14F-4D97-AF65-F5344CB8AC3E}">
        <p14:creationId xmlns:p14="http://schemas.microsoft.com/office/powerpoint/2010/main" val="137710054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en-US" altLang="zh-CN" dirty="0"/>
              <a:t>4.4 </a:t>
            </a:r>
            <a:r>
              <a:rPr lang="zh-CN" altLang="en-US" dirty="0"/>
              <a:t>属性访问表达式</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p:txBody>
          <a:bodyPr>
            <a:normAutofit/>
          </a:bodyPr>
          <a:lstStyle/>
          <a:p>
            <a:r>
              <a:rPr lang="zh-CN" altLang="en-US" dirty="0"/>
              <a:t>属性访问表达式：得到一个对象属性或一个数组元素的值</a:t>
            </a:r>
            <a:endParaRPr lang="en-US" dirty="0"/>
          </a:p>
          <a:p>
            <a:r>
              <a:rPr lang="en-US" dirty="0"/>
              <a:t>JavaScript</a:t>
            </a:r>
            <a:r>
              <a:rPr lang="zh-CN" altLang="en-US" dirty="0"/>
              <a:t>属性访问的两种语法：</a:t>
            </a:r>
            <a:endParaRPr lang="en-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pic>
        <p:nvPicPr>
          <p:cNvPr id="4" name="Picture 3">
            <a:extLst>
              <a:ext uri="{FF2B5EF4-FFF2-40B4-BE49-F238E27FC236}">
                <a16:creationId xmlns:a16="http://schemas.microsoft.com/office/drawing/2014/main" id="{577AB1E5-B2F0-4E40-891D-FD45D136598D}"/>
              </a:ext>
            </a:extLst>
          </p:cNvPr>
          <p:cNvPicPr>
            <a:picLocks noChangeAspect="1"/>
          </p:cNvPicPr>
          <p:nvPr/>
        </p:nvPicPr>
        <p:blipFill>
          <a:blip r:embed="rId5"/>
          <a:stretch>
            <a:fillRect/>
          </a:stretch>
        </p:blipFill>
        <p:spPr>
          <a:xfrm>
            <a:off x="1127234" y="3429000"/>
            <a:ext cx="3896710" cy="877962"/>
          </a:xfrm>
          <a:prstGeom prst="rect">
            <a:avLst/>
          </a:prstGeom>
        </p:spPr>
      </p:pic>
      <p:sp>
        <p:nvSpPr>
          <p:cNvPr id="10" name="矩形 9"/>
          <p:cNvSpPr/>
          <p:nvPr/>
        </p:nvSpPr>
        <p:spPr>
          <a:xfrm>
            <a:off x="628650" y="4670499"/>
            <a:ext cx="7964267" cy="1477328"/>
          </a:xfrm>
          <a:prstGeom prst="rect">
            <a:avLst/>
          </a:prstGeom>
        </p:spPr>
        <p:txBody>
          <a:bodyPr wrap="square">
            <a:spAutoFit/>
          </a:bodyPr>
          <a:lstStyle/>
          <a:p>
            <a:r>
              <a:rPr lang="zh-CN" altLang="en-US" dirty="0"/>
              <a:t>第一种写法是一个表达式后跟随一个句点和标识符。表达式指定对象，标识符则指定需要访问的属性的名称。</a:t>
            </a:r>
            <a:endParaRPr lang="en-US" altLang="zh-CN" dirty="0"/>
          </a:p>
          <a:p>
            <a:r>
              <a:rPr lang="zh-CN" altLang="en-US" dirty="0"/>
              <a:t>第二种写法是使用方括号，方括号内是另外一个表达式（这种方法适用于对象和数组）。第二个表达式指定要访问的属性的名称或者代表要访问数组元素的索引。</a:t>
            </a:r>
          </a:p>
        </p:txBody>
      </p:sp>
    </p:spTree>
    <p:extLst>
      <p:ext uri="{BB962C8B-B14F-4D97-AF65-F5344CB8AC3E}">
        <p14:creationId xmlns:p14="http://schemas.microsoft.com/office/powerpoint/2010/main" val="345258150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en-US" altLang="zh-CN" dirty="0"/>
              <a:t>4.4 </a:t>
            </a:r>
            <a:r>
              <a:rPr lang="zh-CN" altLang="en-US" dirty="0"/>
              <a:t>属性访问表达式</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a:xfrm>
            <a:off x="325063" y="1549031"/>
            <a:ext cx="8493873" cy="5179864"/>
          </a:xfrm>
        </p:spPr>
        <p:txBody>
          <a:bodyPr>
            <a:normAutofit fontScale="70000" lnSpcReduction="20000"/>
          </a:bodyPr>
          <a:lstStyle/>
          <a:p>
            <a:pPr>
              <a:lnSpc>
                <a:spcPct val="170000"/>
              </a:lnSpc>
            </a:pPr>
            <a:r>
              <a:rPr lang="zh-CN" altLang="en-US" dirty="0"/>
              <a:t>不管使用哪种形式的属性访问表达式，在“</a:t>
            </a:r>
            <a:r>
              <a:rPr lang="en-US" altLang="zh-CN" dirty="0"/>
              <a:t>.”</a:t>
            </a:r>
            <a:r>
              <a:rPr lang="zh-CN" altLang="en-US" dirty="0"/>
              <a:t>和“</a:t>
            </a:r>
            <a:r>
              <a:rPr lang="en-US" altLang="zh-CN" dirty="0"/>
              <a:t>[”</a:t>
            </a:r>
            <a:r>
              <a:rPr lang="zh-CN" altLang="en-US" dirty="0"/>
              <a:t>之前的表达式总是会首先计算。如果计算结果是</a:t>
            </a:r>
            <a:r>
              <a:rPr lang="en-US" altLang="zh-CN" dirty="0"/>
              <a:t>null</a:t>
            </a:r>
            <a:r>
              <a:rPr lang="zh-CN" altLang="en-US" dirty="0"/>
              <a:t>或者</a:t>
            </a:r>
            <a:r>
              <a:rPr lang="en-US" altLang="zh-CN" dirty="0"/>
              <a:t>undefined，</a:t>
            </a:r>
            <a:r>
              <a:rPr lang="zh-CN" altLang="en-US" dirty="0"/>
              <a:t>表达式会抛出一个类型错误异常，因为这两个值都不能包含任意属性。</a:t>
            </a:r>
            <a:endParaRPr lang="en-US" altLang="zh-CN" dirty="0"/>
          </a:p>
          <a:p>
            <a:pPr>
              <a:lnSpc>
                <a:spcPct val="170000"/>
              </a:lnSpc>
            </a:pPr>
            <a:r>
              <a:rPr lang="zh-CN" altLang="en-US" dirty="0"/>
              <a:t>如果运算结果不是对象（或者数组），</a:t>
            </a:r>
            <a:r>
              <a:rPr lang="en-US" altLang="zh-CN" dirty="0"/>
              <a:t>JavaScript</a:t>
            </a:r>
            <a:r>
              <a:rPr lang="zh-CN" altLang="en-US" dirty="0"/>
              <a:t>会将其转换为对象（参考</a:t>
            </a:r>
            <a:r>
              <a:rPr lang="en-US" altLang="zh-CN" dirty="0"/>
              <a:t>3.6</a:t>
            </a:r>
            <a:r>
              <a:rPr lang="zh-CN" altLang="en-US" dirty="0"/>
              <a:t>节）。</a:t>
            </a:r>
            <a:endParaRPr lang="en-US" altLang="zh-CN" dirty="0"/>
          </a:p>
          <a:p>
            <a:pPr>
              <a:lnSpc>
                <a:spcPct val="170000"/>
              </a:lnSpc>
            </a:pPr>
            <a:r>
              <a:rPr lang="zh-CN" altLang="en-US" dirty="0"/>
              <a:t>如果对象表达式后跟随句点和标识符，则会查找由这个标识符所指定的属性的值，并将其作为整个表达式的值返回。</a:t>
            </a:r>
            <a:endParaRPr lang="en-US" altLang="zh-CN" dirty="0"/>
          </a:p>
          <a:p>
            <a:pPr>
              <a:lnSpc>
                <a:spcPct val="170000"/>
              </a:lnSpc>
            </a:pPr>
            <a:r>
              <a:rPr lang="zh-CN" altLang="en-US" dirty="0"/>
              <a:t>如果对象表达式后跟随一对方括号，则会计算方括号内的表达式的值并将它转换为字符串。不论哪种情况，如果命名的属性不存在，那么整个属性访问表达式的值就是</a:t>
            </a:r>
            <a:r>
              <a:rPr lang="en-US" altLang="zh-CN" dirty="0"/>
              <a:t>undefined。</a:t>
            </a:r>
            <a:endParaRPr lang="en-CN" altLang="zh-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pic>
        <p:nvPicPr>
          <p:cNvPr id="4" name="Picture 3">
            <a:extLst>
              <a:ext uri="{FF2B5EF4-FFF2-40B4-BE49-F238E27FC236}">
                <a16:creationId xmlns:a16="http://schemas.microsoft.com/office/drawing/2014/main" id="{577AB1E5-B2F0-4E40-891D-FD45D136598D}"/>
              </a:ext>
            </a:extLst>
          </p:cNvPr>
          <p:cNvPicPr>
            <a:picLocks noChangeAspect="1"/>
          </p:cNvPicPr>
          <p:nvPr/>
        </p:nvPicPr>
        <p:blipFill>
          <a:blip r:embed="rId5"/>
          <a:stretch>
            <a:fillRect/>
          </a:stretch>
        </p:blipFill>
        <p:spPr>
          <a:xfrm>
            <a:off x="5801170" y="648599"/>
            <a:ext cx="3086835" cy="695490"/>
          </a:xfrm>
          <a:prstGeom prst="rect">
            <a:avLst/>
          </a:prstGeom>
        </p:spPr>
      </p:pic>
    </p:spTree>
    <p:extLst>
      <p:ext uri="{BB962C8B-B14F-4D97-AF65-F5344CB8AC3E}">
        <p14:creationId xmlns:p14="http://schemas.microsoft.com/office/powerpoint/2010/main" val="565357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en-US" altLang="zh-CN" dirty="0"/>
              <a:t>4.4 </a:t>
            </a:r>
            <a:r>
              <a:rPr lang="zh-CN" altLang="en-US" dirty="0"/>
              <a:t>属性访问表达式</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p:txBody>
          <a:bodyPr>
            <a:normAutofit/>
          </a:bodyPr>
          <a:lstStyle/>
          <a:p>
            <a:r>
              <a:rPr lang="zh-CN" altLang="en-CN" dirty="0"/>
              <a:t>例子</a:t>
            </a:r>
            <a:endParaRPr lang="en-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pic>
        <p:nvPicPr>
          <p:cNvPr id="8" name="Picture 7">
            <a:extLst>
              <a:ext uri="{FF2B5EF4-FFF2-40B4-BE49-F238E27FC236}">
                <a16:creationId xmlns:a16="http://schemas.microsoft.com/office/drawing/2014/main" id="{AE117B89-A998-A445-A764-9838F013EFC7}"/>
              </a:ext>
            </a:extLst>
          </p:cNvPr>
          <p:cNvPicPr>
            <a:picLocks noChangeAspect="1"/>
          </p:cNvPicPr>
          <p:nvPr/>
        </p:nvPicPr>
        <p:blipFill>
          <a:blip r:embed="rId5"/>
          <a:stretch>
            <a:fillRect/>
          </a:stretch>
        </p:blipFill>
        <p:spPr>
          <a:xfrm>
            <a:off x="520262" y="2368384"/>
            <a:ext cx="8397766" cy="2660232"/>
          </a:xfrm>
          <a:prstGeom prst="rect">
            <a:avLst/>
          </a:prstGeom>
        </p:spPr>
      </p:pic>
      <p:pic>
        <p:nvPicPr>
          <p:cNvPr id="9" name="Picture 8">
            <a:extLst>
              <a:ext uri="{FF2B5EF4-FFF2-40B4-BE49-F238E27FC236}">
                <a16:creationId xmlns:a16="http://schemas.microsoft.com/office/drawing/2014/main" id="{92294DA1-6C47-B746-A43F-E6E7D73CB4CC}"/>
              </a:ext>
            </a:extLst>
          </p:cNvPr>
          <p:cNvPicPr>
            <a:picLocks noChangeAspect="1"/>
          </p:cNvPicPr>
          <p:nvPr/>
        </p:nvPicPr>
        <p:blipFill>
          <a:blip r:embed="rId6"/>
          <a:stretch>
            <a:fillRect/>
          </a:stretch>
        </p:blipFill>
        <p:spPr>
          <a:xfrm>
            <a:off x="628650" y="5066004"/>
            <a:ext cx="3817226" cy="1484477"/>
          </a:xfrm>
          <a:prstGeom prst="rect">
            <a:avLst/>
          </a:prstGeom>
        </p:spPr>
      </p:pic>
    </p:spTree>
    <p:extLst>
      <p:ext uri="{BB962C8B-B14F-4D97-AF65-F5344CB8AC3E}">
        <p14:creationId xmlns:p14="http://schemas.microsoft.com/office/powerpoint/2010/main" val="341969857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en-US" altLang="zh-CN" dirty="0"/>
              <a:t>4.4 </a:t>
            </a:r>
            <a:r>
              <a:rPr lang="zh-CN" altLang="en-US" dirty="0"/>
              <a:t>属性访问表达式</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a:xfrm>
            <a:off x="372618" y="1798066"/>
            <a:ext cx="8320278" cy="4617170"/>
          </a:xfrm>
        </p:spPr>
        <p:txBody>
          <a:bodyPr>
            <a:normAutofit/>
          </a:bodyPr>
          <a:lstStyle/>
          <a:p>
            <a:r>
              <a:rPr lang="zh-CN" altLang="en-CN" dirty="0"/>
              <a:t>注意</a:t>
            </a:r>
            <a:r>
              <a:rPr lang="zh-CN" altLang="en-US" dirty="0"/>
              <a:t>：</a:t>
            </a:r>
            <a:endParaRPr lang="en-US" altLang="zh-CN" dirty="0"/>
          </a:p>
          <a:p>
            <a:pPr lvl="1"/>
            <a:r>
              <a:rPr lang="en-US" altLang="zh-CN" dirty="0"/>
              <a:t>.identifier</a:t>
            </a:r>
            <a:r>
              <a:rPr lang="zh-CN" altLang="en-US" dirty="0"/>
              <a:t>的写法只适用于要访问的属性名称是合法的标识符，并且需要知道要访问的</a:t>
            </a:r>
            <a:r>
              <a:rPr lang="zh-CN" altLang="en-US" dirty="0">
                <a:solidFill>
                  <a:srgbClr val="C00000"/>
                </a:solidFill>
              </a:rPr>
              <a:t>属性的名字</a:t>
            </a:r>
            <a:r>
              <a:rPr lang="zh-CN" altLang="en-US" dirty="0"/>
              <a:t>。</a:t>
            </a:r>
            <a:endParaRPr lang="en-US" altLang="zh-CN" dirty="0"/>
          </a:p>
          <a:p>
            <a:pPr lvl="1"/>
            <a:r>
              <a:rPr lang="zh-CN" altLang="en-US" dirty="0"/>
              <a:t>如果属性名称是一个保留字或者包含空格和标点符号，或是一个数字（对于数组来说），则必须使用方括号的写法。</a:t>
            </a:r>
            <a:endParaRPr lang="en-US" altLang="zh-CN" dirty="0"/>
          </a:p>
          <a:p>
            <a:pPr lvl="1"/>
            <a:r>
              <a:rPr lang="zh-CN" altLang="en-US" dirty="0"/>
              <a:t>若属性名是通过运算得出，而不是固定的值时，这时必须使用方括号写法（具体示例参照</a:t>
            </a:r>
            <a:r>
              <a:rPr lang="en-US" altLang="zh-CN" dirty="0"/>
              <a:t>6.2.1</a:t>
            </a:r>
            <a:r>
              <a:rPr lang="zh-CN" altLang="en-US" dirty="0"/>
              <a:t>节）。</a:t>
            </a:r>
            <a:endParaRPr lang="en-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spTree>
    <p:extLst>
      <p:ext uri="{BB962C8B-B14F-4D97-AF65-F5344CB8AC3E}">
        <p14:creationId xmlns:p14="http://schemas.microsoft.com/office/powerpoint/2010/main" val="74660082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en-US" altLang="zh-CN" dirty="0"/>
              <a:t>4.5 </a:t>
            </a:r>
            <a:r>
              <a:rPr lang="zh-CN" altLang="en-US" dirty="0"/>
              <a:t>调用表达式</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p:txBody>
          <a:bodyPr>
            <a:normAutofit/>
          </a:bodyPr>
          <a:lstStyle/>
          <a:p>
            <a:r>
              <a:rPr lang="zh-CN" altLang="en-US" dirty="0"/>
              <a:t>调用表达式（</a:t>
            </a:r>
            <a:r>
              <a:rPr lang="en-US" dirty="0"/>
              <a:t>invocation expression）</a:t>
            </a:r>
            <a:r>
              <a:rPr lang="zh-CN" altLang="en-US" dirty="0"/>
              <a:t>是一种调用（或者执行）函数或方法的语法表示。</a:t>
            </a:r>
            <a:endParaRPr lang="en-US" altLang="zh-CN" dirty="0"/>
          </a:p>
          <a:p>
            <a:r>
              <a:rPr lang="zh-CN" altLang="en-US" dirty="0"/>
              <a:t>例子</a:t>
            </a:r>
            <a:endParaRPr lang="en-US" altLang="zh-CN" dirty="0"/>
          </a:p>
          <a:p>
            <a:endParaRPr lang="en-US" dirty="0"/>
          </a:p>
          <a:p>
            <a:endParaRPr lang="en-US" dirty="0"/>
          </a:p>
          <a:p>
            <a:endParaRPr lang="en-US" dirty="0"/>
          </a:p>
          <a:p>
            <a:r>
              <a:rPr lang="zh-CN" altLang="en-US" dirty="0"/>
              <a:t>如果表达式是一个调用表达式，那么这个调用称做“方法调用”（</a:t>
            </a:r>
            <a:r>
              <a:rPr lang="en-US" dirty="0"/>
              <a:t>method invocation）。</a:t>
            </a:r>
            <a:endParaRPr lang="en-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pic>
        <p:nvPicPr>
          <p:cNvPr id="4" name="Picture 3">
            <a:extLst>
              <a:ext uri="{FF2B5EF4-FFF2-40B4-BE49-F238E27FC236}">
                <a16:creationId xmlns:a16="http://schemas.microsoft.com/office/drawing/2014/main" id="{AFD2DF85-F43D-6440-ADD8-59438EA5C1CF}"/>
              </a:ext>
            </a:extLst>
          </p:cNvPr>
          <p:cNvPicPr>
            <a:picLocks noChangeAspect="1"/>
          </p:cNvPicPr>
          <p:nvPr/>
        </p:nvPicPr>
        <p:blipFill>
          <a:blip r:embed="rId5"/>
          <a:stretch>
            <a:fillRect/>
          </a:stretch>
        </p:blipFill>
        <p:spPr>
          <a:xfrm>
            <a:off x="1211822" y="3377868"/>
            <a:ext cx="7303528" cy="1138359"/>
          </a:xfrm>
          <a:prstGeom prst="rect">
            <a:avLst/>
          </a:prstGeom>
        </p:spPr>
      </p:pic>
    </p:spTree>
    <p:extLst>
      <p:ext uri="{BB962C8B-B14F-4D97-AF65-F5344CB8AC3E}">
        <p14:creationId xmlns:p14="http://schemas.microsoft.com/office/powerpoint/2010/main" val="167918917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en-US" altLang="zh-CN" dirty="0"/>
              <a:t>4.5 </a:t>
            </a:r>
            <a:r>
              <a:rPr lang="zh-CN" altLang="en-US" dirty="0"/>
              <a:t>调用表达式</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p:txBody>
          <a:bodyPr>
            <a:normAutofit/>
          </a:bodyPr>
          <a:lstStyle/>
          <a:p>
            <a:r>
              <a:rPr lang="zh-CN" altLang="en-CN" dirty="0"/>
              <a:t>执行</a:t>
            </a:r>
            <a:r>
              <a:rPr lang="zh-CN" altLang="en-US" dirty="0"/>
              <a:t>过程：首先计算函数表达式，然后计算参数表达式，得到一组参数值。</a:t>
            </a:r>
            <a:endParaRPr lang="en-US" altLang="zh-CN" dirty="0"/>
          </a:p>
          <a:p>
            <a:pPr lvl="1"/>
            <a:r>
              <a:rPr lang="zh-CN" altLang="en-US" dirty="0"/>
              <a:t>如果函数表达式的值不是一个可调用的对象，则抛出一个类型错误异常。</a:t>
            </a:r>
            <a:endParaRPr lang="en-US" altLang="zh-CN" dirty="0"/>
          </a:p>
          <a:p>
            <a:pPr lvl="1"/>
            <a:r>
              <a:rPr lang="zh-CN" altLang="en-US" dirty="0"/>
              <a:t>然后，实参的值被依次赋值给形参，接下来开始执行函数体。</a:t>
            </a:r>
            <a:endParaRPr lang="en-US" altLang="zh-CN" dirty="0"/>
          </a:p>
          <a:p>
            <a:pPr lvl="1"/>
            <a:r>
              <a:rPr lang="zh-CN" altLang="en-US" dirty="0"/>
              <a:t>如果函数使用</a:t>
            </a:r>
            <a:r>
              <a:rPr lang="en-US" dirty="0"/>
              <a:t>return</a:t>
            </a:r>
            <a:r>
              <a:rPr lang="zh-CN" altLang="en-US" dirty="0"/>
              <a:t>语句给出一个返回值，那么这个返回值就是整个调用表达式的值。否则，调用表达式的值就是</a:t>
            </a:r>
            <a:r>
              <a:rPr lang="en-US" dirty="0"/>
              <a:t>undefined</a:t>
            </a:r>
            <a:r>
              <a:rPr lang="zh-CN" altLang="en-US" dirty="0"/>
              <a:t>。</a:t>
            </a:r>
            <a:endParaRPr lang="en-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spTree>
    <p:extLst>
      <p:ext uri="{BB962C8B-B14F-4D97-AF65-F5344CB8AC3E}">
        <p14:creationId xmlns:p14="http://schemas.microsoft.com/office/powerpoint/2010/main" val="211494581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en-US" altLang="zh-CN" dirty="0"/>
              <a:t>4.6 </a:t>
            </a:r>
            <a:r>
              <a:rPr lang="zh-CN" altLang="en-US" dirty="0"/>
              <a:t>对象创建表达式</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p:txBody>
          <a:bodyPr>
            <a:normAutofit/>
          </a:bodyPr>
          <a:lstStyle/>
          <a:p>
            <a:r>
              <a:rPr lang="zh-CN" altLang="en-US" dirty="0"/>
              <a:t>对象创建表达式（</a:t>
            </a:r>
            <a:r>
              <a:rPr lang="en-US" dirty="0"/>
              <a:t>object creation expression）</a:t>
            </a:r>
            <a:r>
              <a:rPr lang="zh-CN" altLang="en-US" dirty="0"/>
              <a:t>创建一个对象并调用一个函数（这个函数称做构造函数）初始化新对象的属性。</a:t>
            </a:r>
            <a:endParaRPr lang="en-US" altLang="zh-CN" dirty="0"/>
          </a:p>
          <a:p>
            <a:r>
              <a:rPr lang="zh-CN" altLang="en-US" dirty="0"/>
              <a:t>例子</a:t>
            </a:r>
            <a:endParaRPr lang="en-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4"/>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5"/>
          <a:srcRect t="2760" r="80090"/>
          <a:stretch/>
        </p:blipFill>
        <p:spPr>
          <a:xfrm>
            <a:off x="7374627" y="6549265"/>
            <a:ext cx="338826" cy="308735"/>
          </a:xfrm>
          <a:prstGeom prst="rect">
            <a:avLst/>
          </a:prstGeom>
        </p:spPr>
      </p:pic>
      <p:pic>
        <p:nvPicPr>
          <p:cNvPr id="4" name="Picture 3">
            <a:extLst>
              <a:ext uri="{FF2B5EF4-FFF2-40B4-BE49-F238E27FC236}">
                <a16:creationId xmlns:a16="http://schemas.microsoft.com/office/drawing/2014/main" id="{FACE4DD0-A932-1942-B621-389AB3904261}"/>
              </a:ext>
            </a:extLst>
          </p:cNvPr>
          <p:cNvPicPr>
            <a:picLocks noChangeAspect="1"/>
          </p:cNvPicPr>
          <p:nvPr/>
        </p:nvPicPr>
        <p:blipFill>
          <a:blip r:embed="rId6"/>
          <a:stretch>
            <a:fillRect/>
          </a:stretch>
        </p:blipFill>
        <p:spPr>
          <a:xfrm>
            <a:off x="386305" y="5021308"/>
            <a:ext cx="8661606" cy="1514810"/>
          </a:xfrm>
          <a:prstGeom prst="rect">
            <a:avLst/>
          </a:prstGeom>
        </p:spPr>
      </p:pic>
      <p:pic>
        <p:nvPicPr>
          <p:cNvPr id="8" name="Picture 7">
            <a:extLst>
              <a:ext uri="{FF2B5EF4-FFF2-40B4-BE49-F238E27FC236}">
                <a16:creationId xmlns:a16="http://schemas.microsoft.com/office/drawing/2014/main" id="{B0CC5626-085A-884A-82C5-115BFCC0525C}"/>
              </a:ext>
            </a:extLst>
          </p:cNvPr>
          <p:cNvPicPr>
            <a:picLocks noChangeAspect="1"/>
          </p:cNvPicPr>
          <p:nvPr/>
        </p:nvPicPr>
        <p:blipFill>
          <a:blip r:embed="rId7"/>
          <a:stretch>
            <a:fillRect/>
          </a:stretch>
        </p:blipFill>
        <p:spPr>
          <a:xfrm>
            <a:off x="628650" y="3818686"/>
            <a:ext cx="4457700" cy="876300"/>
          </a:xfrm>
          <a:prstGeom prst="rect">
            <a:avLst/>
          </a:prstGeom>
        </p:spPr>
      </p:pic>
      <p:pic>
        <p:nvPicPr>
          <p:cNvPr id="9" name="Picture 8">
            <a:extLst>
              <a:ext uri="{FF2B5EF4-FFF2-40B4-BE49-F238E27FC236}">
                <a16:creationId xmlns:a16="http://schemas.microsoft.com/office/drawing/2014/main" id="{D1E165C8-F6EA-744F-8349-41446FE6CA0E}"/>
              </a:ext>
            </a:extLst>
          </p:cNvPr>
          <p:cNvPicPr>
            <a:picLocks noChangeAspect="1"/>
          </p:cNvPicPr>
          <p:nvPr/>
        </p:nvPicPr>
        <p:blipFill>
          <a:blip r:embed="rId8"/>
          <a:stretch>
            <a:fillRect/>
          </a:stretch>
        </p:blipFill>
        <p:spPr>
          <a:xfrm>
            <a:off x="4169275" y="3793621"/>
            <a:ext cx="4219434" cy="901365"/>
          </a:xfrm>
          <a:prstGeom prst="rect">
            <a:avLst/>
          </a:prstGeom>
        </p:spPr>
      </p:pic>
    </p:spTree>
    <p:custDataLst>
      <p:tags r:id="rId1"/>
    </p:custDataLst>
    <p:extLst>
      <p:ext uri="{BB962C8B-B14F-4D97-AF65-F5344CB8AC3E}">
        <p14:creationId xmlns:p14="http://schemas.microsoft.com/office/powerpoint/2010/main" val="139217298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zh-CN" altLang="en-CN" dirty="0"/>
              <a:t>定义</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a:xfrm>
            <a:off x="628650" y="1825624"/>
            <a:ext cx="7886700" cy="1603375"/>
          </a:xfrm>
        </p:spPr>
        <p:txBody>
          <a:bodyPr>
            <a:normAutofit/>
          </a:bodyPr>
          <a:lstStyle/>
          <a:p>
            <a:r>
              <a:rPr lang="zh-CN" altLang="en-US" dirty="0"/>
              <a:t>表达式（</a:t>
            </a:r>
            <a:r>
              <a:rPr lang="en-US" dirty="0"/>
              <a:t>expression） </a:t>
            </a:r>
            <a:r>
              <a:rPr lang="zh-CN" altLang="en-US" dirty="0"/>
              <a:t>：</a:t>
            </a:r>
            <a:r>
              <a:rPr lang="en-US" dirty="0"/>
              <a:t>JavaScript</a:t>
            </a:r>
            <a:r>
              <a:rPr lang="zh-CN" altLang="en-US" dirty="0"/>
              <a:t>中的一个短语，</a:t>
            </a:r>
            <a:r>
              <a:rPr lang="en-US" dirty="0"/>
              <a:t>JavaScript</a:t>
            </a:r>
            <a:r>
              <a:rPr lang="zh-CN" altLang="en-US" dirty="0"/>
              <a:t>解释器会将其计算出一个结果。</a:t>
            </a:r>
            <a:endParaRPr lang="en-US" altLang="zh-CN" dirty="0"/>
          </a:p>
          <a:p>
            <a:r>
              <a:rPr lang="zh-CN" altLang="en-CN" dirty="0"/>
              <a:t>简单表达式</a:t>
            </a:r>
            <a:r>
              <a:rPr lang="zh-CN" altLang="en-US" dirty="0"/>
              <a:t>例子：</a:t>
            </a:r>
            <a:endParaRPr lang="en-CN" dirty="0"/>
          </a:p>
          <a:p>
            <a:endParaRPr lang="en-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4"/>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5"/>
          <a:srcRect t="2760" r="80090"/>
          <a:stretch/>
        </p:blipFill>
        <p:spPr>
          <a:xfrm>
            <a:off x="7374627" y="6549265"/>
            <a:ext cx="338826" cy="308735"/>
          </a:xfrm>
          <a:prstGeom prst="rect">
            <a:avLst/>
          </a:prstGeom>
        </p:spPr>
      </p:pic>
      <p:sp>
        <p:nvSpPr>
          <p:cNvPr id="8" name="Content Placeholder 2">
            <a:extLst>
              <a:ext uri="{FF2B5EF4-FFF2-40B4-BE49-F238E27FC236}">
                <a16:creationId xmlns:a16="http://schemas.microsoft.com/office/drawing/2014/main" id="{BC55DA28-C1A9-5947-BEF2-C0712F7C6ECF}"/>
              </a:ext>
            </a:extLst>
          </p:cNvPr>
          <p:cNvSpPr txBox="1">
            <a:spLocks/>
          </p:cNvSpPr>
          <p:nvPr/>
        </p:nvSpPr>
        <p:spPr>
          <a:xfrm>
            <a:off x="628650" y="3232619"/>
            <a:ext cx="7886700" cy="92372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zh-CN" altLang="en-US" dirty="0"/>
              <a:t>常量</a:t>
            </a:r>
            <a:endParaRPr lang="en-US" altLang="zh-CN" dirty="0"/>
          </a:p>
          <a:p>
            <a:pPr lvl="1"/>
            <a:r>
              <a:rPr lang="zh-CN" altLang="en-US" dirty="0"/>
              <a:t>变量名</a:t>
            </a:r>
            <a:endParaRPr lang="en-CN" dirty="0"/>
          </a:p>
        </p:txBody>
      </p:sp>
      <p:sp>
        <p:nvSpPr>
          <p:cNvPr id="9" name="Content Placeholder 2">
            <a:extLst>
              <a:ext uri="{FF2B5EF4-FFF2-40B4-BE49-F238E27FC236}">
                <a16:creationId xmlns:a16="http://schemas.microsoft.com/office/drawing/2014/main" id="{A0EF7F68-B918-B54C-B20F-4A06D77895A6}"/>
              </a:ext>
            </a:extLst>
          </p:cNvPr>
          <p:cNvSpPr txBox="1">
            <a:spLocks/>
          </p:cNvSpPr>
          <p:nvPr/>
        </p:nvSpPr>
        <p:spPr>
          <a:xfrm>
            <a:off x="628650" y="4234104"/>
            <a:ext cx="7886700" cy="186811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err="1">
                <a:latin typeface="+mj-lt"/>
              </a:rPr>
              <a:t>本节内容</a:t>
            </a:r>
            <a:r>
              <a:rPr lang="zh-CN" altLang="en-US" dirty="0">
                <a:latin typeface="+mj-lt"/>
              </a:rPr>
              <a:t>：</a:t>
            </a:r>
            <a:endParaRPr lang="en-US" dirty="0">
              <a:latin typeface="+mj-lt"/>
            </a:endParaRPr>
          </a:p>
          <a:p>
            <a:pPr lvl="1"/>
            <a:r>
              <a:rPr lang="en-US" dirty="0" err="1">
                <a:latin typeface="+mj-lt"/>
              </a:rPr>
              <a:t>通过运算符等组成更复杂的表达式</a:t>
            </a:r>
            <a:endParaRPr lang="en-US" dirty="0">
              <a:latin typeface="+mj-lt"/>
            </a:endParaRPr>
          </a:p>
          <a:p>
            <a:pPr lvl="1"/>
            <a:r>
              <a:rPr lang="zh-CN" altLang="en-US" dirty="0">
                <a:latin typeface="+mj-lt"/>
              </a:rPr>
              <a:t>不涉及运算符的表达式（比如访问数组元素和函数调用）</a:t>
            </a:r>
            <a:endParaRPr lang="en-CN" dirty="0">
              <a:latin typeface="+mj-lt"/>
            </a:endParaRPr>
          </a:p>
        </p:txBody>
      </p:sp>
    </p:spTree>
    <p:custDataLst>
      <p:tags r:id="rId1"/>
    </p:custDataLst>
    <p:extLst>
      <p:ext uri="{BB962C8B-B14F-4D97-AF65-F5344CB8AC3E}">
        <p14:creationId xmlns:p14="http://schemas.microsoft.com/office/powerpoint/2010/main" val="154256718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en-US" altLang="zh-CN" dirty="0"/>
              <a:t>4.6 </a:t>
            </a:r>
            <a:r>
              <a:rPr lang="zh-CN" altLang="en-US" dirty="0"/>
              <a:t>对象创建表达式</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p:txBody>
          <a:bodyPr>
            <a:normAutofit/>
          </a:bodyPr>
          <a:lstStyle/>
          <a:p>
            <a:r>
              <a:rPr lang="zh-CN" altLang="en-US" dirty="0"/>
              <a:t>创建过程：</a:t>
            </a:r>
            <a:endParaRPr lang="en-US" altLang="zh-CN" dirty="0"/>
          </a:p>
          <a:p>
            <a:pPr lvl="1"/>
            <a:r>
              <a:rPr lang="en-US" dirty="0"/>
              <a:t>JavaScript</a:t>
            </a:r>
            <a:r>
              <a:rPr lang="zh-CN" altLang="en-US" dirty="0"/>
              <a:t>首先创建一个新的空对象，然后，</a:t>
            </a:r>
            <a:r>
              <a:rPr lang="en-US" dirty="0"/>
              <a:t>JavaScript</a:t>
            </a:r>
            <a:r>
              <a:rPr lang="zh-CN" altLang="en-US" dirty="0"/>
              <a:t>通过传入指定的参数并将这个新对象当做</a:t>
            </a:r>
            <a:r>
              <a:rPr lang="en-US" dirty="0"/>
              <a:t>this</a:t>
            </a:r>
            <a:r>
              <a:rPr lang="zh-CN" altLang="en-US" dirty="0"/>
              <a:t>的值来调用一个指定的函数。这个函数可以使用</a:t>
            </a:r>
            <a:r>
              <a:rPr lang="en-US" dirty="0"/>
              <a:t>this</a:t>
            </a:r>
            <a:r>
              <a:rPr lang="zh-CN" altLang="en-US" dirty="0"/>
              <a:t>来初始化这个新创建对象的属性。</a:t>
            </a:r>
            <a:endParaRPr lang="en-US" altLang="zh-CN" dirty="0"/>
          </a:p>
          <a:p>
            <a:pPr lvl="1"/>
            <a:endParaRPr lang="en-US" altLang="zh-CN" dirty="0"/>
          </a:p>
          <a:p>
            <a:pPr lvl="1"/>
            <a:r>
              <a:rPr lang="zh-CN" altLang="en-US" dirty="0"/>
              <a:t>被当成构造函数的函数不会返回一个值，这个新创建并被初始化后的对象就是整个对象创建表达式的值。</a:t>
            </a:r>
            <a:endParaRPr lang="en-US" altLang="zh-CN" dirty="0"/>
          </a:p>
          <a:p>
            <a:pPr lvl="1"/>
            <a:r>
              <a:rPr lang="zh-CN" altLang="en-US" dirty="0"/>
              <a:t>如果一个构造函数确实返回了一个对象值，那么这个对象就作为整个对象创建表达式的值，而新创建的对象就废弃了。</a:t>
            </a:r>
            <a:endParaRPr lang="en-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spTree>
    <p:extLst>
      <p:ext uri="{BB962C8B-B14F-4D97-AF65-F5344CB8AC3E}">
        <p14:creationId xmlns:p14="http://schemas.microsoft.com/office/powerpoint/2010/main" val="247682394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en-US" altLang="zh-CN" dirty="0"/>
              <a:t>4.1 </a:t>
            </a:r>
            <a:r>
              <a:rPr lang="zh-CN" altLang="en-US" dirty="0"/>
              <a:t>原始表达式</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p:txBody>
          <a:bodyPr>
            <a:normAutofit/>
          </a:bodyPr>
          <a:lstStyle/>
          <a:p>
            <a:r>
              <a:rPr lang="zh-CN" altLang="en-US" dirty="0"/>
              <a:t>原始表达式是表达式的最小单位，不包含其他表达式。</a:t>
            </a:r>
            <a:endParaRPr lang="en-US" dirty="0"/>
          </a:p>
          <a:p>
            <a:r>
              <a:rPr lang="zh-CN" altLang="en-US" dirty="0"/>
              <a:t>包含：</a:t>
            </a:r>
            <a:endParaRPr lang="en-US" altLang="zh-CN" dirty="0"/>
          </a:p>
          <a:p>
            <a:pPr lvl="1"/>
            <a:r>
              <a:rPr lang="zh-CN" altLang="en-US" dirty="0"/>
              <a:t>直接量</a:t>
            </a:r>
            <a:endParaRPr lang="en-US" altLang="zh-CN" dirty="0"/>
          </a:p>
          <a:p>
            <a:pPr lvl="1"/>
            <a:r>
              <a:rPr lang="zh-CN" altLang="en-US" dirty="0"/>
              <a:t>关键字</a:t>
            </a:r>
            <a:endParaRPr lang="en-US" altLang="zh-CN" dirty="0"/>
          </a:p>
          <a:p>
            <a:pPr lvl="1"/>
            <a:r>
              <a:rPr lang="zh-CN" altLang="en-US" dirty="0"/>
              <a:t>变量</a:t>
            </a:r>
            <a:endParaRPr lang="en-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pic>
        <p:nvPicPr>
          <p:cNvPr id="8" name="Picture 3">
            <a:extLst>
              <a:ext uri="{FF2B5EF4-FFF2-40B4-BE49-F238E27FC236}">
                <a16:creationId xmlns:a16="http://schemas.microsoft.com/office/drawing/2014/main" id="{9A8C1788-E7E3-E145-BA16-AC4E826A15AE}"/>
              </a:ext>
            </a:extLst>
          </p:cNvPr>
          <p:cNvPicPr>
            <a:picLocks noChangeAspect="1"/>
          </p:cNvPicPr>
          <p:nvPr/>
        </p:nvPicPr>
        <p:blipFill>
          <a:blip r:embed="rId5"/>
          <a:stretch>
            <a:fillRect/>
          </a:stretch>
        </p:blipFill>
        <p:spPr>
          <a:xfrm>
            <a:off x="3241589" y="2273049"/>
            <a:ext cx="5147120" cy="1764310"/>
          </a:xfrm>
          <a:prstGeom prst="rect">
            <a:avLst/>
          </a:prstGeom>
        </p:spPr>
      </p:pic>
      <p:pic>
        <p:nvPicPr>
          <p:cNvPr id="9" name="Picture 7">
            <a:extLst>
              <a:ext uri="{FF2B5EF4-FFF2-40B4-BE49-F238E27FC236}">
                <a16:creationId xmlns:a16="http://schemas.microsoft.com/office/drawing/2014/main" id="{6940F619-B3D1-AF46-8CC1-1993AD6961AA}"/>
              </a:ext>
            </a:extLst>
          </p:cNvPr>
          <p:cNvPicPr>
            <a:picLocks noChangeAspect="1"/>
          </p:cNvPicPr>
          <p:nvPr/>
        </p:nvPicPr>
        <p:blipFill>
          <a:blip r:embed="rId6"/>
          <a:stretch>
            <a:fillRect/>
          </a:stretch>
        </p:blipFill>
        <p:spPr>
          <a:xfrm>
            <a:off x="4010919" y="5086530"/>
            <a:ext cx="2865369" cy="1414078"/>
          </a:xfrm>
          <a:prstGeom prst="rect">
            <a:avLst/>
          </a:prstGeom>
        </p:spPr>
      </p:pic>
      <p:sp>
        <p:nvSpPr>
          <p:cNvPr id="10" name="Rectangle 7">
            <a:extLst>
              <a:ext uri="{FF2B5EF4-FFF2-40B4-BE49-F238E27FC236}">
                <a16:creationId xmlns:a16="http://schemas.microsoft.com/office/drawing/2014/main" id="{4CBF47ED-CD65-2842-B063-D3365EAD07D6}"/>
              </a:ext>
            </a:extLst>
          </p:cNvPr>
          <p:cNvSpPr/>
          <p:nvPr/>
        </p:nvSpPr>
        <p:spPr>
          <a:xfrm>
            <a:off x="4010919" y="4077251"/>
            <a:ext cx="2863212" cy="1200329"/>
          </a:xfrm>
          <a:prstGeom prst="rect">
            <a:avLst/>
          </a:prstGeom>
        </p:spPr>
        <p:txBody>
          <a:bodyPr wrap="square">
            <a:spAutoFit/>
          </a:bodyPr>
          <a:lstStyle/>
          <a:p>
            <a:r>
              <a:rPr lang="en-US" altLang="zh-CN" dirty="0" smtClean="0"/>
              <a:t>b</a:t>
            </a:r>
            <a:r>
              <a:rPr lang="en-US" dirty="0" smtClean="0"/>
              <a:t>reak case</a:t>
            </a:r>
            <a:endParaRPr lang="en-US" dirty="0"/>
          </a:p>
          <a:p>
            <a:r>
              <a:rPr lang="en-US" altLang="zh-CN" dirty="0" smtClean="0"/>
              <a:t>c</a:t>
            </a:r>
            <a:r>
              <a:rPr lang="en-US" dirty="0" smtClean="0"/>
              <a:t>atch continue</a:t>
            </a:r>
            <a:endParaRPr lang="en-US" dirty="0"/>
          </a:p>
          <a:p>
            <a:r>
              <a:rPr lang="en-US" altLang="zh-CN" dirty="0" smtClean="0"/>
              <a:t>d</a:t>
            </a:r>
            <a:r>
              <a:rPr lang="en-US" dirty="0" smtClean="0"/>
              <a:t>efault delete do</a:t>
            </a:r>
            <a:endParaRPr lang="en-US" dirty="0"/>
          </a:p>
          <a:p>
            <a:endParaRPr lang="en-US" dirty="0"/>
          </a:p>
        </p:txBody>
      </p:sp>
    </p:spTree>
    <p:extLst>
      <p:ext uri="{BB962C8B-B14F-4D97-AF65-F5344CB8AC3E}">
        <p14:creationId xmlns:p14="http://schemas.microsoft.com/office/powerpoint/2010/main" val="29817452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en-US" altLang="zh-CN" dirty="0"/>
              <a:t>4.2 </a:t>
            </a:r>
            <a:r>
              <a:rPr lang="zh-CN" altLang="en-US" dirty="0"/>
              <a:t>对象和数组的初始化表达式</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p:txBody>
          <a:bodyPr>
            <a:normAutofit/>
          </a:bodyPr>
          <a:lstStyle/>
          <a:p>
            <a:r>
              <a:rPr lang="zh-CN" altLang="en-US" dirty="0"/>
              <a:t>对象和数组初始化表达式实际上是一个新创建的对象和数组。</a:t>
            </a:r>
            <a:endParaRPr lang="en-US" altLang="zh-CN" dirty="0"/>
          </a:p>
          <a:p>
            <a:r>
              <a:rPr lang="zh-CN" altLang="en-US" dirty="0"/>
              <a:t>数组初始化：</a:t>
            </a:r>
            <a:endParaRPr lang="en-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4"/>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5"/>
          <a:srcRect t="2760" r="80090"/>
          <a:stretch/>
        </p:blipFill>
        <p:spPr>
          <a:xfrm>
            <a:off x="7374627" y="6549265"/>
            <a:ext cx="338826" cy="308735"/>
          </a:xfrm>
          <a:prstGeom prst="rect">
            <a:avLst/>
          </a:prstGeom>
        </p:spPr>
      </p:pic>
      <p:pic>
        <p:nvPicPr>
          <p:cNvPr id="4" name="Picture 3">
            <a:extLst>
              <a:ext uri="{FF2B5EF4-FFF2-40B4-BE49-F238E27FC236}">
                <a16:creationId xmlns:a16="http://schemas.microsoft.com/office/drawing/2014/main" id="{7680079A-C67E-8F4B-AFDC-DF00A4C5F3DC}"/>
              </a:ext>
            </a:extLst>
          </p:cNvPr>
          <p:cNvPicPr>
            <a:picLocks noChangeAspect="1"/>
          </p:cNvPicPr>
          <p:nvPr/>
        </p:nvPicPr>
        <p:blipFill>
          <a:blip r:embed="rId6"/>
          <a:stretch>
            <a:fillRect/>
          </a:stretch>
        </p:blipFill>
        <p:spPr>
          <a:xfrm>
            <a:off x="628650" y="3285737"/>
            <a:ext cx="8140700" cy="977900"/>
          </a:xfrm>
          <a:prstGeom prst="rect">
            <a:avLst/>
          </a:prstGeom>
        </p:spPr>
      </p:pic>
      <p:sp>
        <p:nvSpPr>
          <p:cNvPr id="8" name="TextBox 7">
            <a:extLst>
              <a:ext uri="{FF2B5EF4-FFF2-40B4-BE49-F238E27FC236}">
                <a16:creationId xmlns:a16="http://schemas.microsoft.com/office/drawing/2014/main" id="{E548EED0-57BF-9843-A293-407A73BCB884}"/>
              </a:ext>
            </a:extLst>
          </p:cNvPr>
          <p:cNvSpPr txBox="1"/>
          <p:nvPr/>
        </p:nvSpPr>
        <p:spPr>
          <a:xfrm>
            <a:off x="628650" y="4396341"/>
            <a:ext cx="8140700" cy="461665"/>
          </a:xfrm>
          <a:prstGeom prst="rect">
            <a:avLst/>
          </a:prstGeom>
          <a:noFill/>
        </p:spPr>
        <p:txBody>
          <a:bodyPr wrap="square" rtlCol="0">
            <a:spAutoFit/>
          </a:bodyPr>
          <a:lstStyle/>
          <a:p>
            <a:r>
              <a:rPr lang="zh-CN" altLang="en-US" sz="2400" dirty="0"/>
              <a:t>数组初始化表达式中的元素是可以嵌套的：</a:t>
            </a:r>
            <a:endParaRPr lang="en-CN" sz="2400" dirty="0"/>
          </a:p>
        </p:txBody>
      </p:sp>
      <p:pic>
        <p:nvPicPr>
          <p:cNvPr id="9" name="Picture 8">
            <a:extLst>
              <a:ext uri="{FF2B5EF4-FFF2-40B4-BE49-F238E27FC236}">
                <a16:creationId xmlns:a16="http://schemas.microsoft.com/office/drawing/2014/main" id="{5D7130D0-8FDC-554F-9ED1-8D3FC4EAB0ED}"/>
              </a:ext>
            </a:extLst>
          </p:cNvPr>
          <p:cNvPicPr>
            <a:picLocks noChangeAspect="1"/>
          </p:cNvPicPr>
          <p:nvPr/>
        </p:nvPicPr>
        <p:blipFill>
          <a:blip r:embed="rId7"/>
          <a:stretch>
            <a:fillRect/>
          </a:stretch>
        </p:blipFill>
        <p:spPr>
          <a:xfrm>
            <a:off x="609600" y="5102353"/>
            <a:ext cx="8178800" cy="596900"/>
          </a:xfrm>
          <a:prstGeom prst="rect">
            <a:avLst/>
          </a:prstGeom>
        </p:spPr>
      </p:pic>
    </p:spTree>
    <p:custDataLst>
      <p:tags r:id="rId1"/>
    </p:custDataLst>
    <p:extLst>
      <p:ext uri="{BB962C8B-B14F-4D97-AF65-F5344CB8AC3E}">
        <p14:creationId xmlns:p14="http://schemas.microsoft.com/office/powerpoint/2010/main" val="382172342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en-US" altLang="zh-CN" dirty="0"/>
              <a:t>4.2 </a:t>
            </a:r>
            <a:r>
              <a:rPr lang="zh-CN" altLang="en-US" dirty="0"/>
              <a:t>对象和数组的初始化表达式</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p:txBody>
          <a:bodyPr>
            <a:normAutofit/>
          </a:bodyPr>
          <a:lstStyle/>
          <a:p>
            <a:r>
              <a:rPr lang="zh-CN" altLang="en-US" dirty="0"/>
              <a:t>数组初始化</a:t>
            </a:r>
            <a:endParaRPr lang="en-US" altLang="zh-CN" dirty="0"/>
          </a:p>
          <a:p>
            <a:pPr lvl="1"/>
            <a:r>
              <a:rPr lang="en-US" dirty="0"/>
              <a:t>JavaScript</a:t>
            </a:r>
            <a:r>
              <a:rPr lang="zh-CN" altLang="en-US" dirty="0"/>
              <a:t>对数组初始化表达式进行求值的时候，数组初始化表达式中的元素表达式也都会各自计算一次。</a:t>
            </a:r>
            <a:endParaRPr lang="en-US" altLang="zh-CN" dirty="0"/>
          </a:p>
          <a:p>
            <a:pPr lvl="1"/>
            <a:r>
              <a:rPr lang="zh-CN" altLang="en-US" dirty="0"/>
              <a:t>数组直接量中的列表逗号之间的元素可以省略，这时省略的空位会填充值</a:t>
            </a:r>
            <a:r>
              <a:rPr lang="en-US" dirty="0"/>
              <a:t>undefined</a:t>
            </a:r>
            <a:r>
              <a:rPr lang="zh-CN" altLang="en-US" dirty="0"/>
              <a:t>。 但结尾处的单个逗号不会创建</a:t>
            </a:r>
            <a:r>
              <a:rPr lang="en-US" altLang="zh-CN" dirty="0"/>
              <a:t>undefined</a:t>
            </a:r>
            <a:r>
              <a:rPr lang="zh-CN" altLang="en-US" dirty="0"/>
              <a:t>的元素。</a:t>
            </a:r>
            <a:endParaRPr lang="en-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4"/>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5"/>
          <a:srcRect t="2760" r="80090"/>
          <a:stretch/>
        </p:blipFill>
        <p:spPr>
          <a:xfrm>
            <a:off x="7374627" y="6549265"/>
            <a:ext cx="338826" cy="308735"/>
          </a:xfrm>
          <a:prstGeom prst="rect">
            <a:avLst/>
          </a:prstGeom>
        </p:spPr>
      </p:pic>
      <p:pic>
        <p:nvPicPr>
          <p:cNvPr id="8" name="Picture 7">
            <a:extLst>
              <a:ext uri="{FF2B5EF4-FFF2-40B4-BE49-F238E27FC236}">
                <a16:creationId xmlns:a16="http://schemas.microsoft.com/office/drawing/2014/main" id="{F1FD64F5-048A-324D-BF4B-A1806E5EF6E2}"/>
              </a:ext>
            </a:extLst>
          </p:cNvPr>
          <p:cNvPicPr>
            <a:picLocks noChangeAspect="1"/>
          </p:cNvPicPr>
          <p:nvPr/>
        </p:nvPicPr>
        <p:blipFill>
          <a:blip r:embed="rId6"/>
          <a:stretch>
            <a:fillRect/>
          </a:stretch>
        </p:blipFill>
        <p:spPr>
          <a:xfrm>
            <a:off x="2555887" y="2775078"/>
            <a:ext cx="4170246" cy="3680696"/>
          </a:xfrm>
          <a:prstGeom prst="rect">
            <a:avLst/>
          </a:prstGeom>
        </p:spPr>
      </p:pic>
    </p:spTree>
    <p:custDataLst>
      <p:tags r:id="rId1"/>
    </p:custDataLst>
    <p:extLst>
      <p:ext uri="{BB962C8B-B14F-4D97-AF65-F5344CB8AC3E}">
        <p14:creationId xmlns:p14="http://schemas.microsoft.com/office/powerpoint/2010/main" val="208653734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en-US" altLang="zh-CN" dirty="0"/>
              <a:t>4.2 </a:t>
            </a:r>
            <a:r>
              <a:rPr lang="zh-CN" altLang="en-US" dirty="0"/>
              <a:t>对象和数组的初始化表达式</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p:txBody>
          <a:bodyPr>
            <a:normAutofit/>
          </a:bodyPr>
          <a:lstStyle/>
          <a:p>
            <a:r>
              <a:rPr lang="zh-CN" altLang="en-US" dirty="0"/>
              <a:t>对象初始化</a:t>
            </a:r>
            <a:endParaRPr lang="en-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4"/>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5"/>
          <a:srcRect t="2760" r="80090"/>
          <a:stretch/>
        </p:blipFill>
        <p:spPr>
          <a:xfrm>
            <a:off x="7374627" y="6549265"/>
            <a:ext cx="338826" cy="308735"/>
          </a:xfrm>
          <a:prstGeom prst="rect">
            <a:avLst/>
          </a:prstGeom>
        </p:spPr>
      </p:pic>
      <p:pic>
        <p:nvPicPr>
          <p:cNvPr id="8" name="Picture 7">
            <a:extLst>
              <a:ext uri="{FF2B5EF4-FFF2-40B4-BE49-F238E27FC236}">
                <a16:creationId xmlns:a16="http://schemas.microsoft.com/office/drawing/2014/main" id="{74BC1725-0F3A-554F-A8F8-9B71BCCCB0E9}"/>
              </a:ext>
            </a:extLst>
          </p:cNvPr>
          <p:cNvPicPr>
            <a:picLocks noChangeAspect="1"/>
          </p:cNvPicPr>
          <p:nvPr/>
        </p:nvPicPr>
        <p:blipFill>
          <a:blip r:embed="rId6"/>
          <a:stretch>
            <a:fillRect/>
          </a:stretch>
        </p:blipFill>
        <p:spPr>
          <a:xfrm>
            <a:off x="387350" y="2497718"/>
            <a:ext cx="8369300" cy="1282700"/>
          </a:xfrm>
          <a:prstGeom prst="rect">
            <a:avLst/>
          </a:prstGeom>
        </p:spPr>
      </p:pic>
      <p:sp>
        <p:nvSpPr>
          <p:cNvPr id="9" name="TextBox 8">
            <a:extLst>
              <a:ext uri="{FF2B5EF4-FFF2-40B4-BE49-F238E27FC236}">
                <a16:creationId xmlns:a16="http://schemas.microsoft.com/office/drawing/2014/main" id="{4576062E-38F4-4B47-8A3B-FB2F6585CE81}"/>
              </a:ext>
            </a:extLst>
          </p:cNvPr>
          <p:cNvSpPr txBox="1"/>
          <p:nvPr/>
        </p:nvSpPr>
        <p:spPr>
          <a:xfrm>
            <a:off x="628650" y="4001294"/>
            <a:ext cx="3262432" cy="461665"/>
          </a:xfrm>
          <a:prstGeom prst="rect">
            <a:avLst/>
          </a:prstGeom>
          <a:noFill/>
        </p:spPr>
        <p:txBody>
          <a:bodyPr wrap="none" rtlCol="0">
            <a:spAutoFit/>
          </a:bodyPr>
          <a:lstStyle/>
          <a:p>
            <a:r>
              <a:rPr lang="zh-CN" altLang="en-US" sz="2400" dirty="0"/>
              <a:t>对象直接量也可以嵌套</a:t>
            </a:r>
            <a:endParaRPr lang="en-CN" sz="2400" dirty="0"/>
          </a:p>
        </p:txBody>
      </p:sp>
      <p:pic>
        <p:nvPicPr>
          <p:cNvPr id="10" name="Picture 9">
            <a:extLst>
              <a:ext uri="{FF2B5EF4-FFF2-40B4-BE49-F238E27FC236}">
                <a16:creationId xmlns:a16="http://schemas.microsoft.com/office/drawing/2014/main" id="{0451A83D-5FF9-4549-9D85-ACE713F1A647}"/>
              </a:ext>
            </a:extLst>
          </p:cNvPr>
          <p:cNvPicPr>
            <a:picLocks noChangeAspect="1"/>
          </p:cNvPicPr>
          <p:nvPr/>
        </p:nvPicPr>
        <p:blipFill>
          <a:blip r:embed="rId7"/>
          <a:stretch>
            <a:fillRect/>
          </a:stretch>
        </p:blipFill>
        <p:spPr>
          <a:xfrm>
            <a:off x="1123950" y="4462959"/>
            <a:ext cx="7391400" cy="977900"/>
          </a:xfrm>
          <a:prstGeom prst="rect">
            <a:avLst/>
          </a:prstGeom>
        </p:spPr>
      </p:pic>
    </p:spTree>
    <p:custDataLst>
      <p:tags r:id="rId1"/>
    </p:custDataLst>
    <p:extLst>
      <p:ext uri="{BB962C8B-B14F-4D97-AF65-F5344CB8AC3E}">
        <p14:creationId xmlns:p14="http://schemas.microsoft.com/office/powerpoint/2010/main" val="197645831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en-US" altLang="zh-CN" dirty="0"/>
              <a:t>4.2 </a:t>
            </a:r>
            <a:r>
              <a:rPr lang="zh-CN" altLang="en-US" dirty="0"/>
              <a:t>对象和数组的初始化表达式</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p:txBody>
          <a:bodyPr>
            <a:normAutofit/>
          </a:bodyPr>
          <a:lstStyle/>
          <a:p>
            <a:r>
              <a:rPr lang="zh-CN" altLang="en-US" dirty="0"/>
              <a:t>对象初始化</a:t>
            </a:r>
            <a:endParaRPr lang="en-US" altLang="zh-CN" dirty="0"/>
          </a:p>
          <a:p>
            <a:pPr lvl="1"/>
            <a:r>
              <a:rPr lang="en-US" altLang="zh-CN" dirty="0"/>
              <a:t>JavaScript</a:t>
            </a:r>
            <a:r>
              <a:rPr lang="zh-CN" altLang="en-US" dirty="0"/>
              <a:t>求对象初始化表达式的值的时候，对象表达式也都会各自计算一次</a:t>
            </a:r>
            <a:endParaRPr lang="en-US" altLang="zh-CN" dirty="0"/>
          </a:p>
          <a:p>
            <a:pPr lvl="1"/>
            <a:r>
              <a:rPr lang="zh-CN" altLang="en-US" dirty="0"/>
              <a:t>对象直接量中的属性名称可以是字符串而不是标识符</a:t>
            </a:r>
            <a:endParaRPr lang="en-CN" dirty="0"/>
          </a:p>
          <a:p>
            <a:endParaRPr lang="en-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pic>
        <p:nvPicPr>
          <p:cNvPr id="11" name="图片 10"/>
          <p:cNvPicPr>
            <a:picLocks noChangeAspect="1"/>
          </p:cNvPicPr>
          <p:nvPr/>
        </p:nvPicPr>
        <p:blipFill>
          <a:blip r:embed="rId5"/>
          <a:stretch>
            <a:fillRect/>
          </a:stretch>
        </p:blipFill>
        <p:spPr>
          <a:xfrm>
            <a:off x="458791" y="3535229"/>
            <a:ext cx="8364437" cy="1280271"/>
          </a:xfrm>
          <a:prstGeom prst="rect">
            <a:avLst/>
          </a:prstGeom>
        </p:spPr>
      </p:pic>
      <p:pic>
        <p:nvPicPr>
          <p:cNvPr id="4" name="Picture 3">
            <a:extLst>
              <a:ext uri="{FF2B5EF4-FFF2-40B4-BE49-F238E27FC236}">
                <a16:creationId xmlns:a16="http://schemas.microsoft.com/office/drawing/2014/main" id="{F45E0FDA-1E29-4E43-9B03-22E60D47E1CB}"/>
              </a:ext>
            </a:extLst>
          </p:cNvPr>
          <p:cNvPicPr>
            <a:picLocks noChangeAspect="1"/>
          </p:cNvPicPr>
          <p:nvPr/>
        </p:nvPicPr>
        <p:blipFill>
          <a:blip r:embed="rId6"/>
          <a:stretch>
            <a:fillRect/>
          </a:stretch>
        </p:blipFill>
        <p:spPr>
          <a:xfrm>
            <a:off x="502213" y="4058297"/>
            <a:ext cx="8837367" cy="1233941"/>
          </a:xfrm>
          <a:prstGeom prst="rect">
            <a:avLst/>
          </a:prstGeom>
        </p:spPr>
      </p:pic>
    </p:spTree>
    <p:extLst>
      <p:ext uri="{BB962C8B-B14F-4D97-AF65-F5344CB8AC3E}">
        <p14:creationId xmlns:p14="http://schemas.microsoft.com/office/powerpoint/2010/main" val="407088738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en-US" altLang="zh-CN" dirty="0"/>
              <a:t>4.2【</a:t>
            </a:r>
            <a:r>
              <a:rPr lang="zh-CN" altLang="en-US" dirty="0"/>
              <a:t>补充</a:t>
            </a:r>
            <a:r>
              <a:rPr lang="en-US" altLang="zh-CN" dirty="0"/>
              <a:t>】</a:t>
            </a:r>
            <a:r>
              <a:rPr lang="en-US" dirty="0"/>
              <a:t> Map</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p:txBody>
          <a:bodyPr>
            <a:normAutofit/>
          </a:bodyPr>
          <a:lstStyle/>
          <a:p>
            <a:r>
              <a:rPr lang="en-US" dirty="0"/>
              <a:t>Map</a:t>
            </a:r>
            <a:r>
              <a:rPr lang="zh-CN" altLang="en-US" dirty="0"/>
              <a:t>是一组键值对的结构，具有极快的查找速度。</a:t>
            </a:r>
            <a:endParaRPr lang="en-US" altLang="zh-CN" dirty="0"/>
          </a:p>
          <a:p>
            <a:pPr lvl="1"/>
            <a:r>
              <a:rPr lang="zh-CN" altLang="en-US" dirty="0"/>
              <a:t>假设要根据同学的名字查找对应的成绩，如果用</a:t>
            </a:r>
            <a:r>
              <a:rPr lang="en-US" dirty="0"/>
              <a:t>Array</a:t>
            </a:r>
            <a:r>
              <a:rPr lang="zh-CN" altLang="en-US" dirty="0"/>
              <a:t>实现，需要两个</a:t>
            </a:r>
            <a:r>
              <a:rPr lang="en-US" dirty="0"/>
              <a:t>Array：</a:t>
            </a:r>
          </a:p>
          <a:p>
            <a:pPr lvl="1"/>
            <a:endParaRPr lang="en-US" dirty="0"/>
          </a:p>
          <a:p>
            <a:pPr lvl="1"/>
            <a:endParaRPr lang="en-US" dirty="0"/>
          </a:p>
          <a:p>
            <a:pPr lvl="1"/>
            <a:r>
              <a:rPr lang="zh-CN" altLang="en-US" dirty="0"/>
              <a:t>改用</a:t>
            </a:r>
            <a:r>
              <a:rPr lang="en-US" dirty="0"/>
              <a:t>Map</a:t>
            </a:r>
            <a:r>
              <a:rPr lang="zh-CN" altLang="en-US" dirty="0"/>
              <a:t>实现，只需要“名字”</a:t>
            </a:r>
            <a:r>
              <a:rPr lang="en-US" altLang="zh-CN" dirty="0"/>
              <a:t>-“</a:t>
            </a:r>
            <a:r>
              <a:rPr lang="zh-CN" altLang="en-US" dirty="0"/>
              <a:t>成绩”的对照表，直接根据名字查找成绩，无论这个表有多大，查找速度都不会变慢：</a:t>
            </a:r>
            <a:endParaRPr lang="en-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sp>
        <p:nvSpPr>
          <p:cNvPr id="9" name="TextBox 8">
            <a:extLst>
              <a:ext uri="{FF2B5EF4-FFF2-40B4-BE49-F238E27FC236}">
                <a16:creationId xmlns:a16="http://schemas.microsoft.com/office/drawing/2014/main" id="{866026E3-4C25-5347-8265-CA3D9023AD8A}"/>
              </a:ext>
            </a:extLst>
          </p:cNvPr>
          <p:cNvSpPr txBox="1"/>
          <p:nvPr/>
        </p:nvSpPr>
        <p:spPr>
          <a:xfrm>
            <a:off x="5032319" y="3333770"/>
            <a:ext cx="2772490" cy="369332"/>
          </a:xfrm>
          <a:prstGeom prst="rect">
            <a:avLst/>
          </a:prstGeom>
          <a:noFill/>
        </p:spPr>
        <p:txBody>
          <a:bodyPr wrap="none" rtlCol="0">
            <a:spAutoFit/>
          </a:bodyPr>
          <a:lstStyle/>
          <a:p>
            <a:r>
              <a:rPr lang="en-US" dirty="0"/>
              <a:t>Array</a:t>
            </a:r>
            <a:r>
              <a:rPr lang="zh-CN" altLang="en-US" dirty="0"/>
              <a:t>越长，查找耗时越长</a:t>
            </a:r>
            <a:endParaRPr lang="en-CN" dirty="0"/>
          </a:p>
        </p:txBody>
      </p:sp>
      <p:sp>
        <p:nvSpPr>
          <p:cNvPr id="10" name="Rectangle 9">
            <a:extLst>
              <a:ext uri="{FF2B5EF4-FFF2-40B4-BE49-F238E27FC236}">
                <a16:creationId xmlns:a16="http://schemas.microsoft.com/office/drawing/2014/main" id="{6597D188-AB52-3840-A3F2-F08261B95810}"/>
              </a:ext>
            </a:extLst>
          </p:cNvPr>
          <p:cNvSpPr/>
          <p:nvPr/>
        </p:nvSpPr>
        <p:spPr>
          <a:xfrm>
            <a:off x="1442971" y="4940042"/>
            <a:ext cx="5931656" cy="646331"/>
          </a:xfrm>
          <a:prstGeom prst="rect">
            <a:avLst/>
          </a:prstGeom>
        </p:spPr>
        <p:txBody>
          <a:bodyPr wrap="square">
            <a:spAutoFit/>
          </a:bodyPr>
          <a:lstStyle/>
          <a:p>
            <a:r>
              <a:rPr lang="en-US" b="1" dirty="0">
                <a:solidFill>
                  <a:srgbClr val="333333"/>
                </a:solidFill>
              </a:rPr>
              <a:t>var</a:t>
            </a:r>
            <a:r>
              <a:rPr lang="en-US" dirty="0"/>
              <a:t> m = </a:t>
            </a:r>
            <a:r>
              <a:rPr lang="en-US" b="1" dirty="0">
                <a:solidFill>
                  <a:srgbClr val="333333"/>
                </a:solidFill>
              </a:rPr>
              <a:t>new</a:t>
            </a:r>
            <a:r>
              <a:rPr lang="en-US" dirty="0"/>
              <a:t> Map([[</a:t>
            </a:r>
            <a:r>
              <a:rPr lang="en-US" dirty="0">
                <a:solidFill>
                  <a:srgbClr val="DD1144"/>
                </a:solidFill>
              </a:rPr>
              <a:t>'Michael'</a:t>
            </a:r>
            <a:r>
              <a:rPr lang="en-US" dirty="0"/>
              <a:t>, </a:t>
            </a:r>
            <a:r>
              <a:rPr lang="en-US" dirty="0">
                <a:solidFill>
                  <a:srgbClr val="009999"/>
                </a:solidFill>
              </a:rPr>
              <a:t>95</a:t>
            </a:r>
            <a:r>
              <a:rPr lang="en-US" dirty="0"/>
              <a:t>], [</a:t>
            </a:r>
            <a:r>
              <a:rPr lang="en-US" dirty="0">
                <a:solidFill>
                  <a:srgbClr val="DD1144"/>
                </a:solidFill>
              </a:rPr>
              <a:t>'Bob'</a:t>
            </a:r>
            <a:r>
              <a:rPr lang="en-US" dirty="0"/>
              <a:t>, </a:t>
            </a:r>
            <a:r>
              <a:rPr lang="en-US" dirty="0">
                <a:solidFill>
                  <a:srgbClr val="009999"/>
                </a:solidFill>
              </a:rPr>
              <a:t>75</a:t>
            </a:r>
            <a:r>
              <a:rPr lang="en-US" dirty="0"/>
              <a:t>], [</a:t>
            </a:r>
            <a:r>
              <a:rPr lang="en-US" dirty="0">
                <a:solidFill>
                  <a:srgbClr val="DD1144"/>
                </a:solidFill>
              </a:rPr>
              <a:t>'Tracy'</a:t>
            </a:r>
            <a:r>
              <a:rPr lang="en-US" dirty="0"/>
              <a:t>, </a:t>
            </a:r>
            <a:r>
              <a:rPr lang="en-US" dirty="0">
                <a:solidFill>
                  <a:srgbClr val="009999"/>
                </a:solidFill>
              </a:rPr>
              <a:t>85</a:t>
            </a:r>
            <a:r>
              <a:rPr lang="en-US" dirty="0"/>
              <a:t>]]);</a:t>
            </a:r>
          </a:p>
          <a:p>
            <a:r>
              <a:rPr lang="en-US" dirty="0" err="1"/>
              <a:t>m.get</a:t>
            </a:r>
            <a:r>
              <a:rPr lang="en-US" dirty="0"/>
              <a:t>(</a:t>
            </a:r>
            <a:r>
              <a:rPr lang="en-US" dirty="0">
                <a:solidFill>
                  <a:srgbClr val="DD1144"/>
                </a:solidFill>
              </a:rPr>
              <a:t>'Michael'</a:t>
            </a:r>
            <a:r>
              <a:rPr lang="en-US" dirty="0"/>
              <a:t>); </a:t>
            </a:r>
            <a:r>
              <a:rPr lang="en-US" i="1" dirty="0">
                <a:solidFill>
                  <a:srgbClr val="999988"/>
                </a:solidFill>
              </a:rPr>
              <a:t>// 95</a:t>
            </a:r>
            <a:endParaRPr lang="en-CN" dirty="0"/>
          </a:p>
        </p:txBody>
      </p:sp>
      <p:sp>
        <p:nvSpPr>
          <p:cNvPr id="11" name="Rectangle 10">
            <a:extLst>
              <a:ext uri="{FF2B5EF4-FFF2-40B4-BE49-F238E27FC236}">
                <a16:creationId xmlns:a16="http://schemas.microsoft.com/office/drawing/2014/main" id="{1BDDB597-D222-3B42-9178-609F357842DB}"/>
              </a:ext>
            </a:extLst>
          </p:cNvPr>
          <p:cNvSpPr/>
          <p:nvPr/>
        </p:nvSpPr>
        <p:spPr>
          <a:xfrm>
            <a:off x="1442971" y="3071336"/>
            <a:ext cx="4572000" cy="646331"/>
          </a:xfrm>
          <a:prstGeom prst="rect">
            <a:avLst/>
          </a:prstGeom>
        </p:spPr>
        <p:txBody>
          <a:bodyPr>
            <a:spAutoFit/>
          </a:bodyPr>
          <a:lstStyle/>
          <a:p>
            <a:r>
              <a:rPr lang="en-US" b="1" dirty="0">
                <a:solidFill>
                  <a:srgbClr val="333333"/>
                </a:solidFill>
              </a:rPr>
              <a:t>var</a:t>
            </a:r>
            <a:r>
              <a:rPr lang="en-US" dirty="0"/>
              <a:t> names = [</a:t>
            </a:r>
            <a:r>
              <a:rPr lang="en-US" dirty="0">
                <a:solidFill>
                  <a:srgbClr val="DD1144"/>
                </a:solidFill>
              </a:rPr>
              <a:t>'Michael'</a:t>
            </a:r>
            <a:r>
              <a:rPr lang="en-US" dirty="0"/>
              <a:t>, </a:t>
            </a:r>
            <a:r>
              <a:rPr lang="en-US" dirty="0">
                <a:solidFill>
                  <a:srgbClr val="DD1144"/>
                </a:solidFill>
              </a:rPr>
              <a:t>'Bob'</a:t>
            </a:r>
            <a:r>
              <a:rPr lang="en-US" dirty="0"/>
              <a:t>, </a:t>
            </a:r>
            <a:r>
              <a:rPr lang="en-US" dirty="0">
                <a:solidFill>
                  <a:srgbClr val="DD1144"/>
                </a:solidFill>
              </a:rPr>
              <a:t>'Tracy‘</a:t>
            </a:r>
            <a:r>
              <a:rPr lang="en-US" dirty="0"/>
              <a:t>]; </a:t>
            </a:r>
          </a:p>
          <a:p>
            <a:r>
              <a:rPr lang="en-US" b="1" dirty="0">
                <a:solidFill>
                  <a:srgbClr val="333333"/>
                </a:solidFill>
              </a:rPr>
              <a:t>var</a:t>
            </a:r>
            <a:r>
              <a:rPr lang="en-US" dirty="0"/>
              <a:t> scores = [</a:t>
            </a:r>
            <a:r>
              <a:rPr lang="en-US" dirty="0">
                <a:solidFill>
                  <a:srgbClr val="009999"/>
                </a:solidFill>
              </a:rPr>
              <a:t>95</a:t>
            </a:r>
            <a:r>
              <a:rPr lang="en-US" dirty="0"/>
              <a:t>, </a:t>
            </a:r>
            <a:r>
              <a:rPr lang="en-US" dirty="0">
                <a:solidFill>
                  <a:srgbClr val="009999"/>
                </a:solidFill>
              </a:rPr>
              <a:t>75</a:t>
            </a:r>
            <a:r>
              <a:rPr lang="en-US" dirty="0"/>
              <a:t>, </a:t>
            </a:r>
            <a:r>
              <a:rPr lang="en-US" dirty="0">
                <a:solidFill>
                  <a:srgbClr val="009999"/>
                </a:solidFill>
              </a:rPr>
              <a:t>85</a:t>
            </a:r>
            <a:r>
              <a:rPr lang="en-US" dirty="0"/>
              <a:t>]; </a:t>
            </a:r>
            <a:endParaRPr lang="en-CN" dirty="0"/>
          </a:p>
        </p:txBody>
      </p:sp>
    </p:spTree>
    <p:extLst>
      <p:ext uri="{BB962C8B-B14F-4D97-AF65-F5344CB8AC3E}">
        <p14:creationId xmlns:p14="http://schemas.microsoft.com/office/powerpoint/2010/main" val="396962705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en-US" altLang="zh-CN" dirty="0"/>
              <a:t>4.2【</a:t>
            </a:r>
            <a:r>
              <a:rPr lang="zh-CN" altLang="en-US" dirty="0"/>
              <a:t>补充</a:t>
            </a:r>
            <a:r>
              <a:rPr lang="en-US" altLang="zh-CN" dirty="0"/>
              <a:t>】</a:t>
            </a:r>
            <a:r>
              <a:rPr lang="en-US" dirty="0"/>
              <a:t> Map</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p:txBody>
          <a:bodyPr>
            <a:normAutofit/>
          </a:bodyPr>
          <a:lstStyle/>
          <a:p>
            <a:r>
              <a:rPr lang="zh-CN" altLang="en-CN" dirty="0"/>
              <a:t>初始化</a:t>
            </a:r>
            <a:r>
              <a:rPr lang="en-US" altLang="zh-CN" dirty="0"/>
              <a:t>Map</a:t>
            </a:r>
          </a:p>
          <a:p>
            <a:pPr lvl="1"/>
            <a:r>
              <a:rPr lang="zh-CN" altLang="en-US" sz="2000" dirty="0"/>
              <a:t>初始化</a:t>
            </a:r>
            <a:r>
              <a:rPr lang="en-US" sz="2000" dirty="0"/>
              <a:t>Map</a:t>
            </a:r>
            <a:r>
              <a:rPr lang="zh-CN" altLang="en-US" sz="2000" dirty="0"/>
              <a:t>需要一个二维数组</a:t>
            </a:r>
            <a:r>
              <a:rPr lang="en-US" altLang="zh-CN" sz="2000" dirty="0"/>
              <a:t>(</a:t>
            </a:r>
            <a:r>
              <a:rPr lang="zh-CN" altLang="en-US" sz="2000" dirty="0"/>
              <a:t>如上一页</a:t>
            </a:r>
            <a:r>
              <a:rPr lang="en-US" altLang="zh-CN" sz="2000" dirty="0"/>
              <a:t>ppt</a:t>
            </a:r>
            <a:r>
              <a:rPr lang="zh-CN" altLang="en-US" sz="2000" dirty="0"/>
              <a:t>的例子</a:t>
            </a:r>
            <a:r>
              <a:rPr lang="en-US" altLang="zh-CN" sz="2000" dirty="0"/>
              <a:t>)</a:t>
            </a:r>
            <a:r>
              <a:rPr lang="zh-CN" altLang="en-US" sz="2000" dirty="0"/>
              <a:t>，或者直接初始化一个空</a:t>
            </a:r>
            <a:r>
              <a:rPr lang="en-US" sz="2000" dirty="0"/>
              <a:t>Map</a:t>
            </a:r>
            <a:r>
              <a:rPr lang="en-US" altLang="zh-CN" sz="2000" dirty="0"/>
              <a:t>(</a:t>
            </a:r>
            <a:r>
              <a:rPr lang="zh-CN" altLang="en-US" sz="2000" dirty="0"/>
              <a:t>下面例子</a:t>
            </a:r>
            <a:r>
              <a:rPr lang="en-US" altLang="zh-CN" sz="2000" dirty="0"/>
              <a:t>)</a:t>
            </a:r>
          </a:p>
          <a:p>
            <a:pPr lvl="1"/>
            <a:endParaRPr lang="en-US" dirty="0"/>
          </a:p>
          <a:p>
            <a:pPr lvl="1"/>
            <a:endParaRPr lang="en-US" dirty="0"/>
          </a:p>
          <a:p>
            <a:pPr lvl="1"/>
            <a:endParaRPr lang="en-US" dirty="0"/>
          </a:p>
          <a:p>
            <a:pPr lvl="1"/>
            <a:endParaRPr lang="en-US" dirty="0"/>
          </a:p>
          <a:p>
            <a:pPr marL="457200" lvl="1" indent="0">
              <a:buNone/>
            </a:pPr>
            <a:endParaRPr lang="en-US" dirty="0"/>
          </a:p>
          <a:p>
            <a:pPr lvl="1"/>
            <a:r>
              <a:rPr lang="en-US" altLang="zh-CN" sz="2000" dirty="0"/>
              <a:t>【</a:t>
            </a:r>
            <a:r>
              <a:rPr lang="zh-CN" altLang="en-US" sz="2000" dirty="0"/>
              <a:t>注意</a:t>
            </a:r>
            <a:r>
              <a:rPr lang="en-US" altLang="zh-CN" sz="2000" dirty="0"/>
              <a:t>】</a:t>
            </a:r>
            <a:r>
              <a:rPr lang="zh-CN" altLang="en-US" sz="2000" dirty="0"/>
              <a:t>多次对一个</a:t>
            </a:r>
            <a:r>
              <a:rPr lang="en-US" sz="2000" dirty="0"/>
              <a:t>key</a:t>
            </a:r>
            <a:r>
              <a:rPr lang="zh-CN" altLang="en-US" sz="2000" dirty="0"/>
              <a:t>放入</a:t>
            </a:r>
            <a:r>
              <a:rPr lang="en-US" sz="2000" dirty="0"/>
              <a:t>value，</a:t>
            </a:r>
            <a:r>
              <a:rPr lang="zh-CN" altLang="en-US" sz="2000" dirty="0"/>
              <a:t>后面的值会把前面的值冲掉</a:t>
            </a:r>
            <a:endParaRPr lang="en-CN" sz="2000"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sp>
        <p:nvSpPr>
          <p:cNvPr id="4" name="Rectangle 3">
            <a:extLst>
              <a:ext uri="{FF2B5EF4-FFF2-40B4-BE49-F238E27FC236}">
                <a16:creationId xmlns:a16="http://schemas.microsoft.com/office/drawing/2014/main" id="{FE95164A-5FF7-5942-8CC8-01FA9A164C30}"/>
              </a:ext>
            </a:extLst>
          </p:cNvPr>
          <p:cNvSpPr/>
          <p:nvPr/>
        </p:nvSpPr>
        <p:spPr>
          <a:xfrm>
            <a:off x="1409700" y="2850079"/>
            <a:ext cx="5016500" cy="2031325"/>
          </a:xfrm>
          <a:prstGeom prst="rect">
            <a:avLst/>
          </a:prstGeom>
        </p:spPr>
        <p:txBody>
          <a:bodyPr wrap="square">
            <a:spAutoFit/>
          </a:bodyPr>
          <a:lstStyle/>
          <a:p>
            <a:r>
              <a:rPr lang="en-US" b="1" dirty="0">
                <a:solidFill>
                  <a:srgbClr val="333333"/>
                </a:solidFill>
              </a:rPr>
              <a:t>var</a:t>
            </a:r>
            <a:r>
              <a:rPr lang="en-US" dirty="0"/>
              <a:t> m = </a:t>
            </a:r>
            <a:r>
              <a:rPr lang="en-US" b="1" dirty="0">
                <a:solidFill>
                  <a:srgbClr val="333333"/>
                </a:solidFill>
              </a:rPr>
              <a:t>new</a:t>
            </a:r>
            <a:r>
              <a:rPr lang="en-US" dirty="0"/>
              <a:t> Map(); </a:t>
            </a:r>
            <a:r>
              <a:rPr lang="en-US" i="1" dirty="0">
                <a:solidFill>
                  <a:srgbClr val="999988"/>
                </a:solidFill>
              </a:rPr>
              <a:t>// </a:t>
            </a:r>
            <a:r>
              <a:rPr lang="zh-CN" altLang="en-US" i="1" dirty="0">
                <a:solidFill>
                  <a:srgbClr val="999988"/>
                </a:solidFill>
              </a:rPr>
              <a:t>空</a:t>
            </a:r>
            <a:r>
              <a:rPr lang="en-US" i="1" dirty="0">
                <a:solidFill>
                  <a:srgbClr val="999988"/>
                </a:solidFill>
              </a:rPr>
              <a:t>Map</a:t>
            </a:r>
          </a:p>
          <a:p>
            <a:r>
              <a:rPr lang="en-US" dirty="0" err="1"/>
              <a:t>m.set</a:t>
            </a:r>
            <a:r>
              <a:rPr lang="en-US" dirty="0"/>
              <a:t>(</a:t>
            </a:r>
            <a:r>
              <a:rPr lang="en-US" dirty="0">
                <a:solidFill>
                  <a:srgbClr val="DD1144"/>
                </a:solidFill>
              </a:rPr>
              <a:t>'Adam'</a:t>
            </a:r>
            <a:r>
              <a:rPr lang="en-US" dirty="0"/>
              <a:t>, </a:t>
            </a:r>
            <a:r>
              <a:rPr lang="en-US" dirty="0">
                <a:solidFill>
                  <a:srgbClr val="009999"/>
                </a:solidFill>
              </a:rPr>
              <a:t>67</a:t>
            </a:r>
            <a:r>
              <a:rPr lang="en-US" dirty="0"/>
              <a:t>); </a:t>
            </a:r>
            <a:r>
              <a:rPr lang="en-US" i="1" dirty="0">
                <a:solidFill>
                  <a:srgbClr val="999988"/>
                </a:solidFill>
              </a:rPr>
              <a:t>// </a:t>
            </a:r>
            <a:r>
              <a:rPr lang="zh-CN" altLang="en-US" i="1" dirty="0">
                <a:solidFill>
                  <a:srgbClr val="999988"/>
                </a:solidFill>
              </a:rPr>
              <a:t>添加新的</a:t>
            </a:r>
            <a:r>
              <a:rPr lang="en-US" i="1" dirty="0">
                <a:solidFill>
                  <a:srgbClr val="999988"/>
                </a:solidFill>
              </a:rPr>
              <a:t>key-value</a:t>
            </a:r>
            <a:r>
              <a:rPr lang="en-US" dirty="0"/>
              <a:t> </a:t>
            </a:r>
          </a:p>
          <a:p>
            <a:r>
              <a:rPr lang="en-US" dirty="0" err="1"/>
              <a:t>m.set</a:t>
            </a:r>
            <a:r>
              <a:rPr lang="en-US" dirty="0"/>
              <a:t>(</a:t>
            </a:r>
            <a:r>
              <a:rPr lang="en-US" dirty="0">
                <a:solidFill>
                  <a:srgbClr val="DD1144"/>
                </a:solidFill>
              </a:rPr>
              <a:t>'Bob'</a:t>
            </a:r>
            <a:r>
              <a:rPr lang="en-US" dirty="0"/>
              <a:t>, </a:t>
            </a:r>
            <a:r>
              <a:rPr lang="en-US" dirty="0">
                <a:solidFill>
                  <a:srgbClr val="009999"/>
                </a:solidFill>
              </a:rPr>
              <a:t>59</a:t>
            </a:r>
            <a:r>
              <a:rPr lang="en-US" dirty="0"/>
              <a:t>); </a:t>
            </a:r>
          </a:p>
          <a:p>
            <a:r>
              <a:rPr lang="en-US" dirty="0" err="1"/>
              <a:t>m.has</a:t>
            </a:r>
            <a:r>
              <a:rPr lang="en-US" dirty="0"/>
              <a:t>(</a:t>
            </a:r>
            <a:r>
              <a:rPr lang="en-US" dirty="0">
                <a:solidFill>
                  <a:srgbClr val="DD1144"/>
                </a:solidFill>
              </a:rPr>
              <a:t>'Adam'</a:t>
            </a:r>
            <a:r>
              <a:rPr lang="en-US" dirty="0"/>
              <a:t>); </a:t>
            </a:r>
            <a:r>
              <a:rPr lang="en-US" i="1" dirty="0">
                <a:solidFill>
                  <a:srgbClr val="999988"/>
                </a:solidFill>
              </a:rPr>
              <a:t>// </a:t>
            </a:r>
            <a:r>
              <a:rPr lang="zh-CN" altLang="en-US" i="1" dirty="0">
                <a:solidFill>
                  <a:srgbClr val="999988"/>
                </a:solidFill>
              </a:rPr>
              <a:t>是否存在</a:t>
            </a:r>
            <a:r>
              <a:rPr lang="en-US" i="1" dirty="0">
                <a:solidFill>
                  <a:srgbClr val="999988"/>
                </a:solidFill>
              </a:rPr>
              <a:t>key 'Adam': true</a:t>
            </a:r>
            <a:r>
              <a:rPr lang="en-US" dirty="0"/>
              <a:t> </a:t>
            </a:r>
          </a:p>
          <a:p>
            <a:r>
              <a:rPr lang="en-US" dirty="0" err="1"/>
              <a:t>m.get</a:t>
            </a:r>
            <a:r>
              <a:rPr lang="en-US" dirty="0"/>
              <a:t>(</a:t>
            </a:r>
            <a:r>
              <a:rPr lang="en-US" dirty="0">
                <a:solidFill>
                  <a:srgbClr val="DD1144"/>
                </a:solidFill>
              </a:rPr>
              <a:t>'Adam'</a:t>
            </a:r>
            <a:r>
              <a:rPr lang="en-US" dirty="0"/>
              <a:t>); </a:t>
            </a:r>
            <a:r>
              <a:rPr lang="en-US" i="1" dirty="0">
                <a:solidFill>
                  <a:srgbClr val="999988"/>
                </a:solidFill>
              </a:rPr>
              <a:t>// 67</a:t>
            </a:r>
            <a:r>
              <a:rPr lang="en-US" dirty="0"/>
              <a:t> </a:t>
            </a:r>
          </a:p>
          <a:p>
            <a:r>
              <a:rPr lang="en-US" dirty="0" err="1"/>
              <a:t>m.</a:t>
            </a:r>
            <a:r>
              <a:rPr lang="en-US" b="1" dirty="0" err="1">
                <a:solidFill>
                  <a:srgbClr val="333333"/>
                </a:solidFill>
              </a:rPr>
              <a:t>delete</a:t>
            </a:r>
            <a:r>
              <a:rPr lang="en-US" dirty="0"/>
              <a:t>(</a:t>
            </a:r>
            <a:r>
              <a:rPr lang="en-US" dirty="0">
                <a:solidFill>
                  <a:srgbClr val="DD1144"/>
                </a:solidFill>
              </a:rPr>
              <a:t>'Adam'</a:t>
            </a:r>
            <a:r>
              <a:rPr lang="en-US" dirty="0"/>
              <a:t>); </a:t>
            </a:r>
            <a:r>
              <a:rPr lang="en-US" i="1" dirty="0">
                <a:solidFill>
                  <a:srgbClr val="999988"/>
                </a:solidFill>
              </a:rPr>
              <a:t>// </a:t>
            </a:r>
            <a:r>
              <a:rPr lang="zh-CN" altLang="en-US" i="1" dirty="0">
                <a:solidFill>
                  <a:srgbClr val="999988"/>
                </a:solidFill>
              </a:rPr>
              <a:t>删除</a:t>
            </a:r>
            <a:r>
              <a:rPr lang="en-US" i="1" dirty="0">
                <a:solidFill>
                  <a:srgbClr val="999988"/>
                </a:solidFill>
              </a:rPr>
              <a:t>key 'Adam’</a:t>
            </a:r>
            <a:r>
              <a:rPr lang="en-US" dirty="0"/>
              <a:t> </a:t>
            </a:r>
          </a:p>
          <a:p>
            <a:r>
              <a:rPr lang="en-US" dirty="0" err="1"/>
              <a:t>m.get</a:t>
            </a:r>
            <a:r>
              <a:rPr lang="en-US" dirty="0"/>
              <a:t>(</a:t>
            </a:r>
            <a:r>
              <a:rPr lang="en-US" dirty="0">
                <a:solidFill>
                  <a:srgbClr val="DD1144"/>
                </a:solidFill>
              </a:rPr>
              <a:t>'Adam'</a:t>
            </a:r>
            <a:r>
              <a:rPr lang="en-US" dirty="0"/>
              <a:t>); </a:t>
            </a:r>
            <a:r>
              <a:rPr lang="en-US" i="1" dirty="0">
                <a:solidFill>
                  <a:srgbClr val="999988"/>
                </a:solidFill>
              </a:rPr>
              <a:t>// undefined</a:t>
            </a:r>
            <a:endParaRPr lang="en-CN" dirty="0"/>
          </a:p>
        </p:txBody>
      </p:sp>
      <p:sp>
        <p:nvSpPr>
          <p:cNvPr id="8" name="Rectangle 7">
            <a:extLst>
              <a:ext uri="{FF2B5EF4-FFF2-40B4-BE49-F238E27FC236}">
                <a16:creationId xmlns:a16="http://schemas.microsoft.com/office/drawing/2014/main" id="{13BD815A-5653-F64A-A5CA-258FAD7EDCF1}"/>
              </a:ext>
            </a:extLst>
          </p:cNvPr>
          <p:cNvSpPr/>
          <p:nvPr/>
        </p:nvSpPr>
        <p:spPr>
          <a:xfrm>
            <a:off x="1505669" y="5388569"/>
            <a:ext cx="4572000" cy="923330"/>
          </a:xfrm>
          <a:prstGeom prst="rect">
            <a:avLst/>
          </a:prstGeom>
        </p:spPr>
        <p:txBody>
          <a:bodyPr>
            <a:spAutoFit/>
          </a:bodyPr>
          <a:lstStyle/>
          <a:p>
            <a:r>
              <a:rPr lang="en-US" dirty="0" err="1"/>
              <a:t>m.</a:t>
            </a:r>
            <a:r>
              <a:rPr lang="en-US" b="1" dirty="0" err="1">
                <a:solidFill>
                  <a:srgbClr val="333333"/>
                </a:solidFill>
              </a:rPr>
              <a:t>set</a:t>
            </a:r>
            <a:r>
              <a:rPr lang="en-US" dirty="0"/>
              <a:t>(</a:t>
            </a:r>
            <a:r>
              <a:rPr lang="en-US" dirty="0">
                <a:solidFill>
                  <a:srgbClr val="DD1144"/>
                </a:solidFill>
              </a:rPr>
              <a:t>'Adam'</a:t>
            </a:r>
            <a:r>
              <a:rPr lang="en-US" dirty="0"/>
              <a:t>, </a:t>
            </a:r>
            <a:r>
              <a:rPr lang="en-US" dirty="0">
                <a:solidFill>
                  <a:srgbClr val="009999"/>
                </a:solidFill>
              </a:rPr>
              <a:t>67</a:t>
            </a:r>
            <a:r>
              <a:rPr lang="en-US" dirty="0"/>
              <a:t>); </a:t>
            </a:r>
          </a:p>
          <a:p>
            <a:r>
              <a:rPr lang="en-US" dirty="0" err="1"/>
              <a:t>m.</a:t>
            </a:r>
            <a:r>
              <a:rPr lang="en-US" b="1" dirty="0" err="1">
                <a:solidFill>
                  <a:srgbClr val="333333"/>
                </a:solidFill>
              </a:rPr>
              <a:t>set</a:t>
            </a:r>
            <a:r>
              <a:rPr lang="en-US" dirty="0"/>
              <a:t>(</a:t>
            </a:r>
            <a:r>
              <a:rPr lang="en-US" dirty="0">
                <a:solidFill>
                  <a:srgbClr val="DD1144"/>
                </a:solidFill>
              </a:rPr>
              <a:t>'Adam'</a:t>
            </a:r>
            <a:r>
              <a:rPr lang="en-US" dirty="0"/>
              <a:t>, </a:t>
            </a:r>
            <a:r>
              <a:rPr lang="en-US" dirty="0">
                <a:solidFill>
                  <a:srgbClr val="009999"/>
                </a:solidFill>
              </a:rPr>
              <a:t>88</a:t>
            </a:r>
            <a:r>
              <a:rPr lang="en-US" dirty="0"/>
              <a:t>); </a:t>
            </a:r>
          </a:p>
          <a:p>
            <a:r>
              <a:rPr lang="en-US" dirty="0" err="1"/>
              <a:t>m.get</a:t>
            </a:r>
            <a:r>
              <a:rPr lang="en-US" dirty="0"/>
              <a:t>('Adam'); // 88</a:t>
            </a:r>
            <a:endParaRPr lang="en-CN" dirty="0"/>
          </a:p>
        </p:txBody>
      </p:sp>
    </p:spTree>
    <p:extLst>
      <p:ext uri="{BB962C8B-B14F-4D97-AF65-F5344CB8AC3E}">
        <p14:creationId xmlns:p14="http://schemas.microsoft.com/office/powerpoint/2010/main" val="110976098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12|5.1"/>
</p:tagLst>
</file>

<file path=ppt/tags/tag2.xml><?xml version="1.0" encoding="utf-8"?>
<p:tagLst xmlns:a="http://schemas.openxmlformats.org/drawingml/2006/main" xmlns:r="http://schemas.openxmlformats.org/officeDocument/2006/relationships" xmlns:p="http://schemas.openxmlformats.org/presentationml/2006/main">
  <p:tag name="TIMING" val="|10|23.2|4.7"/>
</p:tagLst>
</file>

<file path=ppt/tags/tag3.xml><?xml version="1.0" encoding="utf-8"?>
<p:tagLst xmlns:a="http://schemas.openxmlformats.org/drawingml/2006/main" xmlns:r="http://schemas.openxmlformats.org/officeDocument/2006/relationships" xmlns:p="http://schemas.openxmlformats.org/presentationml/2006/main">
  <p:tag name="TIMING" val="|21.6"/>
</p:tagLst>
</file>

<file path=ppt/tags/tag4.xml><?xml version="1.0" encoding="utf-8"?>
<p:tagLst xmlns:a="http://schemas.openxmlformats.org/drawingml/2006/main" xmlns:r="http://schemas.openxmlformats.org/officeDocument/2006/relationships" xmlns:p="http://schemas.openxmlformats.org/presentationml/2006/main">
  <p:tag name="TIMING" val="|4.9|48.7|4.2"/>
</p:tagLst>
</file>

<file path=ppt/tags/tag5.xml><?xml version="1.0" encoding="utf-8"?>
<p:tagLst xmlns:a="http://schemas.openxmlformats.org/drawingml/2006/main" xmlns:r="http://schemas.openxmlformats.org/officeDocument/2006/relationships" xmlns:p="http://schemas.openxmlformats.org/presentationml/2006/main">
  <p:tag name="TIMING" val="|16.7|31.5"/>
</p:tagLst>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1635</TotalTime>
  <Words>1954</Words>
  <Application>Microsoft Office PowerPoint</Application>
  <PresentationFormat>全屏显示(4:3)</PresentationFormat>
  <Paragraphs>171</Paragraphs>
  <Slides>20</Slides>
  <Notes>20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20</vt:i4>
      </vt:variant>
    </vt:vector>
  </HeadingPairs>
  <TitlesOfParts>
    <vt:vector size="27" baseType="lpstr">
      <vt:lpstr>Helvetica Neue</vt:lpstr>
      <vt:lpstr>等线</vt:lpstr>
      <vt:lpstr>等线 Light</vt:lpstr>
      <vt:lpstr>Arial</vt:lpstr>
      <vt:lpstr>Calibri</vt:lpstr>
      <vt:lpstr>Calibri Light</vt:lpstr>
      <vt:lpstr>Office Theme</vt:lpstr>
      <vt:lpstr>第4章表达式和运算符</vt:lpstr>
      <vt:lpstr>定义</vt:lpstr>
      <vt:lpstr>4.1 原始表达式</vt:lpstr>
      <vt:lpstr>4.2 对象和数组的初始化表达式</vt:lpstr>
      <vt:lpstr>4.2 对象和数组的初始化表达式</vt:lpstr>
      <vt:lpstr>4.2 对象和数组的初始化表达式</vt:lpstr>
      <vt:lpstr>4.2 对象和数组的初始化表达式</vt:lpstr>
      <vt:lpstr>4.2【补充】 Map</vt:lpstr>
      <vt:lpstr>4.2【补充】 Map</vt:lpstr>
      <vt:lpstr>4.2【补充】 Set</vt:lpstr>
      <vt:lpstr>4.2【补充】 Set</vt:lpstr>
      <vt:lpstr>4.3 函数定义表达式</vt:lpstr>
      <vt:lpstr>4.4 属性访问表达式</vt:lpstr>
      <vt:lpstr>4.4 属性访问表达式</vt:lpstr>
      <vt:lpstr>4.4 属性访问表达式</vt:lpstr>
      <vt:lpstr>4.4 属性访问表达式</vt:lpstr>
      <vt:lpstr>4.5 调用表达式</vt:lpstr>
      <vt:lpstr>4.5 调用表达式</vt:lpstr>
      <vt:lpstr>4.6 对象创建表达式</vt:lpstr>
      <vt:lpstr>4.6 对象创建表达式</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第4章表达式和运算符</dc:title>
  <dc:creator>Gao Ruiqing</dc:creator>
  <cp:lastModifiedBy>yezi</cp:lastModifiedBy>
  <cp:revision>44</cp:revision>
  <dcterms:created xsi:type="dcterms:W3CDTF">2020-03-11T05:22:16Z</dcterms:created>
  <dcterms:modified xsi:type="dcterms:W3CDTF">2020-04-07T02:35:43Z</dcterms:modified>
</cp:coreProperties>
</file>