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384" r:id="rId2"/>
    <p:sldId id="353" r:id="rId3"/>
    <p:sldId id="385" r:id="rId4"/>
    <p:sldId id="386" r:id="rId5"/>
    <p:sldId id="387" r:id="rId6"/>
    <p:sldId id="391" r:id="rId7"/>
    <p:sldId id="388" r:id="rId8"/>
    <p:sldId id="389" r:id="rId9"/>
    <p:sldId id="390" r:id="rId10"/>
    <p:sldId id="392" r:id="rId11"/>
    <p:sldId id="393" r:id="rId12"/>
    <p:sldId id="394" r:id="rId13"/>
    <p:sldId id="354" r:id="rId14"/>
    <p:sldId id="404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71787"/>
  </p:normalViewPr>
  <p:slideViewPr>
    <p:cSldViewPr snapToGrid="0" snapToObjects="1">
      <p:cViewPr varScale="1">
        <p:scale>
          <a:sx n="63" d="100"/>
          <a:sy n="63" d="100"/>
        </p:scale>
        <p:origin x="20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F12AB-A276-DC49-BAF8-843F273ADCF2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68DEA-CFF3-1D44-85BC-F8DE3F3516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219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70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：尽管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是优先级最高的运算符之一，但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也是在两次属性访问和函数调用之后执行的。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6613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：减法运算符具有从左至右的结合性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的等价写法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9685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例子中，不是赋值给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之后才将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的，而是在计算完成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的值加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0963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本节涵盖了那些进行算术计算的运算符，以及对操作数的算术操作。先讲解简单的乘法、除法和减法。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加法运算符单独占一节，因为加法同样可以做字符串连接操作，并且其类型转换有些特殊。一元运算符和位运算符同样在单独的两节中会讲到。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7454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当两个操作数都是数字或都是字符串的时候，计算结果是显而易见的。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然而对于其他情况来说，加号的转换规则优先考虑字符串连接，如果其中一个操作数是字符串或者转换为字符串的对象，另外一个操作数将会转换为字符串。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如果两个操作数都不是类字符串（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string-like）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的，那么都将进行算术加法运算。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858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如果其中一个操作数是对象，则对象转换为原始类值（参照</a:t>
            </a:r>
            <a:r>
              <a:rPr lang="en-US" altLang="zh-CN" dirty="0"/>
              <a:t>3.8.3</a:t>
            </a:r>
            <a:r>
              <a:rPr lang="zh-CN" altLang="en-US" dirty="0"/>
              <a:t>节）：</a:t>
            </a:r>
            <a:endParaRPr lang="en-US" altLang="zh-CN" dirty="0"/>
          </a:p>
          <a:p>
            <a:pPr lvl="2"/>
            <a:r>
              <a:rPr lang="zh-CN" altLang="en-US" dirty="0"/>
              <a:t>日期对象通过</a:t>
            </a:r>
            <a:r>
              <a:rPr lang="en-US" altLang="zh-CN" dirty="0" err="1"/>
              <a:t>toString</a:t>
            </a:r>
            <a:r>
              <a:rPr lang="zh-CN" altLang="en-US" dirty="0"/>
              <a:t>（）方法执行转换，其他对象则通过</a:t>
            </a:r>
            <a:r>
              <a:rPr lang="en-US" altLang="zh-CN" dirty="0" err="1"/>
              <a:t>valueOf</a:t>
            </a:r>
            <a:r>
              <a:rPr lang="zh-CN" altLang="en-US" dirty="0"/>
              <a:t>（）方法执行转换（如果</a:t>
            </a:r>
            <a:r>
              <a:rPr lang="en-US" altLang="zh-CN" dirty="0" err="1"/>
              <a:t>valueOf</a:t>
            </a:r>
            <a:r>
              <a:rPr lang="zh-CN" altLang="en-US" dirty="0"/>
              <a:t>（）方法返回一个原始值的话）。由于多数对象都不具备可用的</a:t>
            </a:r>
            <a:r>
              <a:rPr lang="en-US" altLang="zh-CN" dirty="0" err="1"/>
              <a:t>valueOf</a:t>
            </a:r>
            <a:r>
              <a:rPr lang="zh-CN" altLang="en-US" dirty="0"/>
              <a:t>（）方法，因此它们会通过</a:t>
            </a:r>
            <a:r>
              <a:rPr lang="en-US" altLang="zh-CN" dirty="0" err="1"/>
              <a:t>toString</a:t>
            </a:r>
            <a:r>
              <a:rPr lang="zh-CN" altLang="en-US" dirty="0"/>
              <a:t>（）方法来执行转换。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3216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：当加号运算符和字符串和数字一起使用时，需要考虑加法的结合性的对运算顺序的影响。运算结果是依赖于运算符的运算顺序的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09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一元运算符作用于一个单独的操作数，并产生一个新值。在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中，一元运算符具有很高的优先级，而且都是右结合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本节将讲述一元算术运算符（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），必要时，它们会将操作数转换为数字。需要注意的是，“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是一元运算符，也是二元运算符。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919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递增“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运算符的返回值依赖于它相对于操作数的位置。当运算符在操作数之前，称为“前增量”（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pre-increment）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运算符，它对操作数进行增量计算，并返回计算后的值。当运算符在操作数之后，称为“后增量”（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post-increment）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运算符，它对操作数进行增量计算，但返回未做增量计算的（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unincremented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3257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413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一页和下一页是表的截图。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是按照运算符的优先级排序的，前面的运算符优先级要高于后面的运算符优先级。被水平分割线分隔开来的运算符具有不同的优先级。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标题为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的列表示运算符的结合性，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（从左至右）或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（从右至左），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标题为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的列表示操作数的个数。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标题为“类型”的列表示期望的操作数类型，以及运算符的结果类型（在“→”符号之后）。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0820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循环中见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5.5.3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7567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6766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0502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个运算符都是对操作数的每个位进行布尔运算，这里将操作数的每个位当做布尔值（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1=true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0=false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），其他三个位运算符用来进行左移位和右移位。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位运算符“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对它的整型操作数逐位执行布尔与（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位运算符“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对它的整型操作数逐位执行布尔或（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位运算符“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对它的整型操作数逐位执行布尔异或（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XOR）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运算符“～”是一元运算符，位于一个整型参数之前，它将操作数的所有位取反。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左移（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）将第一个操作数的所有二进制位进行左移操作，移动的位数由第二个操作数指定，移动的位数是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之间的一个整数。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将第一个操作数的所有位进行右移操作，移动的位数由第二个操作数指定，移动的位数是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之间的一个整数。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无符号右移（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）和运算符“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一样，只是左边的高位总是填补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，与原来的操作数符号无关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164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会解释优先级、结合性和操作数类型的概念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450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873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1365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494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8906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9501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154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3308-17E6-E942-9B97-2A7C2E624F5F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7C3-9E43-284F-8FEB-144E289428F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826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3308-17E6-E942-9B97-2A7C2E624F5F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7C3-9E43-284F-8FEB-144E289428F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126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3308-17E6-E942-9B97-2A7C2E624F5F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7C3-9E43-284F-8FEB-144E289428F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438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3308-17E6-E942-9B97-2A7C2E624F5F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7C3-9E43-284F-8FEB-144E289428F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814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3308-17E6-E942-9B97-2A7C2E624F5F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7C3-9E43-284F-8FEB-144E289428F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476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3308-17E6-E942-9B97-2A7C2E624F5F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7C3-9E43-284F-8FEB-144E289428F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57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3308-17E6-E942-9B97-2A7C2E624F5F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7C3-9E43-284F-8FEB-144E289428F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35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3308-17E6-E942-9B97-2A7C2E624F5F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7C3-9E43-284F-8FEB-144E289428F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638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3308-17E6-E942-9B97-2A7C2E624F5F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7C3-9E43-284F-8FEB-144E289428F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95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3308-17E6-E942-9B97-2A7C2E624F5F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7C3-9E43-284F-8FEB-144E289428F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731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3308-17E6-E942-9B97-2A7C2E624F5F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A7C3-9E43-284F-8FEB-144E289428F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154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63308-17E6-E942-9B97-2A7C2E624F5F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A7C3-9E43-284F-8FEB-144E289428F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217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2.tiff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1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3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</a:t>
            </a:r>
            <a:r>
              <a:rPr lang="zh-CN" altLang="en-US" dirty="0"/>
              <a:t>运算符概述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书：表</a:t>
            </a:r>
            <a:r>
              <a:rPr lang="en-US" altLang="zh-CN" dirty="0"/>
              <a:t>4-1</a:t>
            </a:r>
            <a:r>
              <a:rPr lang="zh-CN" altLang="en-US" dirty="0"/>
              <a:t>简单列出了</a:t>
            </a:r>
            <a:r>
              <a:rPr lang="en-US" dirty="0"/>
              <a:t>JavaScript</a:t>
            </a:r>
            <a:r>
              <a:rPr lang="zh-CN" altLang="en-US" dirty="0"/>
              <a:t>中的运算符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34137" y="2908051"/>
            <a:ext cx="82757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表</a:t>
            </a:r>
            <a:r>
              <a:rPr lang="en-US" altLang="zh-CN" sz="2000" dirty="0"/>
              <a:t>4-1</a:t>
            </a:r>
            <a:r>
              <a:rPr lang="zh-CN" altLang="en-US" sz="2000" dirty="0"/>
              <a:t>是按照运算符的优先级排序的，前面的运算符优先级要高于后面的运算符优先级。被水平分割线分隔开来的运算符具有不同的优先级。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标题为</a:t>
            </a:r>
            <a:r>
              <a:rPr lang="en-US" altLang="zh-CN" sz="2000" dirty="0"/>
              <a:t>A</a:t>
            </a:r>
            <a:r>
              <a:rPr lang="zh-CN" altLang="en-US" sz="2000" dirty="0"/>
              <a:t>的列表示运算符的结合性，</a:t>
            </a:r>
            <a:r>
              <a:rPr lang="en-US" altLang="zh-CN" sz="2000" dirty="0"/>
              <a:t>L</a:t>
            </a:r>
            <a:r>
              <a:rPr lang="zh-CN" altLang="en-US" sz="2000" dirty="0"/>
              <a:t>（从左至右）或</a:t>
            </a:r>
            <a:r>
              <a:rPr lang="en-US" altLang="zh-CN" sz="2000" dirty="0"/>
              <a:t>R</a:t>
            </a:r>
            <a:r>
              <a:rPr lang="zh-CN" altLang="en-US" sz="2000" dirty="0"/>
              <a:t>（从右至左），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标题为</a:t>
            </a:r>
            <a:r>
              <a:rPr lang="en-US" altLang="zh-CN" sz="2000" dirty="0"/>
              <a:t>N</a:t>
            </a:r>
            <a:r>
              <a:rPr lang="zh-CN" altLang="en-US" sz="2000" dirty="0"/>
              <a:t>的列表示操作数的个数。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标题为“类型”的列表示期望的操作数类型，以及运算符的结果类型（在“→”符号之后）。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148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</a:t>
            </a:r>
            <a:r>
              <a:rPr lang="zh-CN" altLang="en-US" dirty="0"/>
              <a:t>运算符概述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4.7.5 </a:t>
            </a:r>
            <a:r>
              <a:rPr lang="zh-CN" altLang="en-US" dirty="0"/>
              <a:t>运算符优先级</a:t>
            </a:r>
            <a:endParaRPr lang="en-US" altLang="zh-CN" dirty="0"/>
          </a:p>
          <a:p>
            <a:r>
              <a:rPr lang="zh-CN" altLang="en-US" dirty="0"/>
              <a:t>表</a:t>
            </a:r>
            <a:r>
              <a:rPr lang="en-US" altLang="zh-CN" dirty="0"/>
              <a:t>4-1</a:t>
            </a:r>
            <a:r>
              <a:rPr lang="zh-CN" altLang="en-US" dirty="0"/>
              <a:t>中优先级高的运算符（表格的顶部）的执行总是先于优先级低（表格的底部）的运算符。</a:t>
            </a:r>
            <a:endParaRPr lang="en-US" altLang="zh-CN" dirty="0"/>
          </a:p>
          <a:p>
            <a:r>
              <a:rPr lang="zh-CN" altLang="en-US" dirty="0"/>
              <a:t>例子：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688AB7-D146-9444-B626-2B459B93B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543" y="3823495"/>
            <a:ext cx="5321300" cy="58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5A6A00-CB8E-6144-86D2-169E34A0F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543" y="4542631"/>
            <a:ext cx="5321300" cy="525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72EAE-94D9-6447-96EA-F0348B47CA6E}"/>
              </a:ext>
            </a:extLst>
          </p:cNvPr>
          <p:cNvSpPr txBox="1"/>
          <p:nvPr/>
        </p:nvSpPr>
        <p:spPr>
          <a:xfrm>
            <a:off x="291443" y="5430470"/>
            <a:ext cx="822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乘法</a:t>
            </a:r>
            <a:r>
              <a:rPr lang="zh-CN" altLang="en-US" sz="2400" dirty="0">
                <a:solidFill>
                  <a:srgbClr val="C00000"/>
                </a:solidFill>
              </a:rPr>
              <a:t>和除法的优先级高于加法和减法，赋值运算的优先级非常低，通常总是最后执行的</a:t>
            </a:r>
            <a:r>
              <a:rPr lang="zh-CN" altLang="en-US" sz="2400" dirty="0" smtClean="0">
                <a:solidFill>
                  <a:srgbClr val="C00000"/>
                </a:solidFill>
              </a:rPr>
              <a:t>。圆括号</a:t>
            </a:r>
            <a:r>
              <a:rPr lang="zh-CN" altLang="en-US" sz="2400" dirty="0">
                <a:solidFill>
                  <a:srgbClr val="C00000"/>
                </a:solidFill>
              </a:rPr>
              <a:t>可强行指定运算次序</a:t>
            </a:r>
            <a:r>
              <a:rPr lang="zh-CN" altLang="en-US" sz="2400" dirty="0" smtClean="0">
                <a:solidFill>
                  <a:srgbClr val="C00000"/>
                </a:solidFill>
              </a:rPr>
              <a:t>。</a:t>
            </a:r>
            <a:endParaRPr lang="en-CN" sz="24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69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</a:t>
            </a:r>
            <a:r>
              <a:rPr lang="zh-CN" altLang="en-US" dirty="0"/>
              <a:t>运算符概述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4.7.6 </a:t>
            </a:r>
            <a:r>
              <a:rPr lang="zh-CN" altLang="en-US" dirty="0"/>
              <a:t>运算符的结合性</a:t>
            </a:r>
            <a:endParaRPr lang="en-US" altLang="zh-CN" dirty="0"/>
          </a:p>
          <a:p>
            <a:r>
              <a:rPr lang="zh-CN" altLang="en-US" dirty="0"/>
              <a:t>表</a:t>
            </a:r>
            <a:r>
              <a:rPr lang="en-US" altLang="zh-CN" dirty="0"/>
              <a:t>4-1</a:t>
            </a:r>
            <a:r>
              <a:rPr lang="zh-CN" altLang="en-US" dirty="0"/>
              <a:t>中标题为</a:t>
            </a:r>
            <a:r>
              <a:rPr lang="en-US" dirty="0"/>
              <a:t>A</a:t>
            </a:r>
            <a:r>
              <a:rPr lang="zh-CN" altLang="en-US" dirty="0"/>
              <a:t>的列说明了运算符的结合性。</a:t>
            </a:r>
            <a:endParaRPr lang="en-US" altLang="zh-CN" dirty="0"/>
          </a:p>
          <a:p>
            <a:r>
              <a:rPr lang="zh-CN" altLang="en-US" dirty="0"/>
              <a:t>结合性指定了在多个具有同样优先级的运算符表达式中的运算顺序。</a:t>
            </a:r>
            <a:endParaRPr lang="en-US" altLang="zh-CN" dirty="0"/>
          </a:p>
          <a:p>
            <a:r>
              <a:rPr lang="zh-CN" altLang="en-US" dirty="0"/>
              <a:t>例子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262A8E-10A1-CA44-9E3B-9757157F3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207" y="4268076"/>
            <a:ext cx="5791200" cy="50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A35995-F2CC-D949-94C1-C434958F7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207" y="4911012"/>
            <a:ext cx="2832100" cy="1206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88274-0322-6745-9406-313F99223F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6075" y="4852785"/>
            <a:ext cx="1841500" cy="39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6EB15-847C-EA4B-B3EB-AE44BBE791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6075" y="5246485"/>
            <a:ext cx="2794000" cy="50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BD2200-645E-C149-BA9D-BFD2CDB247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5565" y="5640185"/>
            <a:ext cx="863600" cy="5749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CEB11F-3CCE-E14D-95EB-F08A2A03DF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8592" y="5707132"/>
            <a:ext cx="33655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83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</a:t>
            </a:r>
            <a:r>
              <a:rPr lang="zh-CN" altLang="en-US" dirty="0"/>
              <a:t>运算符概述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4.7.7 </a:t>
            </a:r>
            <a:r>
              <a:rPr lang="zh-CN" altLang="en-US" dirty="0"/>
              <a:t>运算顺序</a:t>
            </a:r>
            <a:endParaRPr lang="en-US" altLang="zh-CN" dirty="0"/>
          </a:p>
          <a:p>
            <a:r>
              <a:rPr lang="en-US" dirty="0"/>
              <a:t>JavaScript</a:t>
            </a:r>
            <a:r>
              <a:rPr lang="zh-CN" altLang="en-US" dirty="0"/>
              <a:t>总是严格按照从左至右的顺序来</a:t>
            </a:r>
            <a:r>
              <a:rPr lang="zh-CN" altLang="en-US" dirty="0" smtClean="0"/>
              <a:t>计算子表达式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pPr lvl="1"/>
            <a:r>
              <a:rPr lang="zh-CN" altLang="en-US" dirty="0"/>
              <a:t>表达式</a:t>
            </a:r>
            <a:r>
              <a:rPr lang="en-US" dirty="0"/>
              <a:t>w=</a:t>
            </a:r>
            <a:r>
              <a:rPr lang="en-US" dirty="0" err="1"/>
              <a:t>x+y</a:t>
            </a:r>
            <a:r>
              <a:rPr lang="en-US" dirty="0"/>
              <a:t>*z</a:t>
            </a:r>
            <a:r>
              <a:rPr lang="zh-CN" altLang="en-US" dirty="0"/>
              <a:t>，将首先计算子表达式</a:t>
            </a:r>
            <a:r>
              <a:rPr lang="en-US" dirty="0"/>
              <a:t>w，</a:t>
            </a:r>
            <a:r>
              <a:rPr lang="zh-CN" altLang="en-US" dirty="0"/>
              <a:t>然后计算</a:t>
            </a:r>
            <a:r>
              <a:rPr lang="en-US" dirty="0" err="1"/>
              <a:t>x、y</a:t>
            </a:r>
            <a:r>
              <a:rPr lang="zh-CN" altLang="en-US" dirty="0"/>
              <a:t>和</a:t>
            </a:r>
            <a:r>
              <a:rPr lang="en-US" dirty="0"/>
              <a:t>z，</a:t>
            </a:r>
            <a:r>
              <a:rPr lang="zh-CN" altLang="en-US" dirty="0"/>
              <a:t>然后，</a:t>
            </a:r>
            <a:r>
              <a:rPr lang="en-US" dirty="0"/>
              <a:t>y</a:t>
            </a:r>
            <a:r>
              <a:rPr lang="zh-CN" altLang="en-US" dirty="0"/>
              <a:t>*</a:t>
            </a:r>
            <a:r>
              <a:rPr lang="en-US" dirty="0"/>
              <a:t>z</a:t>
            </a:r>
            <a:r>
              <a:rPr lang="zh-CN" altLang="en-US" dirty="0"/>
              <a:t>，再加上</a:t>
            </a:r>
            <a:r>
              <a:rPr lang="en-US" dirty="0"/>
              <a:t>x</a:t>
            </a:r>
            <a:r>
              <a:rPr lang="zh-CN" altLang="en-US" dirty="0"/>
              <a:t>的值，最后赋值给</a:t>
            </a:r>
            <a:r>
              <a:rPr lang="en-US" dirty="0"/>
              <a:t>w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只有在任何一个表达式具有副作用而影响到其他表达式的时候，其求值顺序才会和看上去有所不同。</a:t>
            </a:r>
            <a:endParaRPr lang="en-US" altLang="zh-CN" dirty="0"/>
          </a:p>
          <a:p>
            <a:r>
              <a:rPr lang="zh-CN" altLang="en-CN" dirty="0"/>
              <a:t>例如</a:t>
            </a:r>
            <a:r>
              <a:rPr lang="zh-CN" altLang="en-US" dirty="0"/>
              <a:t>：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5CF641-2FC9-4442-8958-6BE36C640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102" y="5078260"/>
            <a:ext cx="4491183" cy="16076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163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算术表达式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*（乘）、</a:t>
            </a:r>
            <a:r>
              <a:rPr lang="en-US" altLang="zh-CN" dirty="0"/>
              <a:t>/</a:t>
            </a:r>
            <a:r>
              <a:rPr lang="zh-CN" altLang="en-US" dirty="0"/>
              <a:t>（除）、</a:t>
            </a:r>
            <a:r>
              <a:rPr lang="en-US" altLang="zh-CN" dirty="0"/>
              <a:t>%</a:t>
            </a:r>
            <a:r>
              <a:rPr lang="zh-CN" altLang="en-US" dirty="0"/>
              <a:t>（求余）、</a:t>
            </a:r>
            <a:r>
              <a:rPr lang="en-US" altLang="zh-CN" dirty="0"/>
              <a:t>-</a:t>
            </a:r>
            <a:r>
              <a:rPr lang="zh-CN" altLang="en-US" dirty="0"/>
              <a:t>（减）的注意点</a:t>
            </a:r>
            <a:endParaRPr lang="en-US" altLang="zh-CN" dirty="0"/>
          </a:p>
          <a:p>
            <a:pPr lvl="1"/>
            <a:r>
              <a:rPr lang="zh-CN" altLang="en-US" dirty="0"/>
              <a:t>在必要时将操作数转换为数字， 无法转换为数字的操作数都转换为</a:t>
            </a:r>
            <a:r>
              <a:rPr lang="en-US" altLang="zh-CN" dirty="0" err="1"/>
              <a:t>NaN</a:t>
            </a:r>
            <a:r>
              <a:rPr lang="zh-CN" altLang="en-US" dirty="0"/>
              <a:t>值，算术运算的结果也是</a:t>
            </a:r>
            <a:r>
              <a:rPr lang="en-US" altLang="zh-CN" dirty="0" err="1"/>
              <a:t>NaN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dirty="0"/>
              <a:t>JavaScript</a:t>
            </a:r>
            <a:r>
              <a:rPr lang="zh-CN" altLang="en-US" dirty="0"/>
              <a:t>中，所有的数字都是浮点型，除法运算的结果也是浮点型，比如，</a:t>
            </a:r>
            <a:r>
              <a:rPr lang="en-US" altLang="zh-CN" dirty="0"/>
              <a:t>5/2</a:t>
            </a:r>
            <a:r>
              <a:rPr lang="zh-CN" altLang="en-US" dirty="0"/>
              <a:t>的结果是</a:t>
            </a:r>
            <a:r>
              <a:rPr lang="en-US" altLang="zh-CN" dirty="0"/>
              <a:t>2.5</a:t>
            </a:r>
            <a:r>
              <a:rPr lang="zh-CN" altLang="en-US" dirty="0"/>
              <a:t>，而不是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除数为</a:t>
            </a:r>
            <a:r>
              <a:rPr lang="en-US" altLang="zh-CN" dirty="0"/>
              <a:t>0</a:t>
            </a:r>
            <a:r>
              <a:rPr lang="zh-CN" altLang="en-US" dirty="0"/>
              <a:t>的运算结果为正无穷大或负无穷大，而</a:t>
            </a:r>
            <a:r>
              <a:rPr lang="en-US" altLang="zh-CN" dirty="0"/>
              <a:t>0/0</a:t>
            </a:r>
            <a:r>
              <a:rPr lang="zh-CN" altLang="en-US" dirty="0"/>
              <a:t>的结果是</a:t>
            </a:r>
            <a:r>
              <a:rPr lang="en-US" dirty="0" err="1"/>
              <a:t>NaN</a:t>
            </a:r>
            <a:r>
              <a:rPr lang="en-US" dirty="0"/>
              <a:t>，</a:t>
            </a:r>
            <a:r>
              <a:rPr lang="zh-CN" altLang="en-US" dirty="0"/>
              <a:t>所有这些运算均不会报错。</a:t>
            </a:r>
            <a:endParaRPr lang="en-US" altLang="zh-CN" dirty="0"/>
          </a:p>
          <a:p>
            <a:pPr lvl="1"/>
            <a:r>
              <a:rPr lang="zh-CN" altLang="en-US" dirty="0"/>
              <a:t>运算符“</a:t>
            </a:r>
            <a:r>
              <a:rPr lang="en-US" altLang="zh-CN" dirty="0"/>
              <a:t>%”</a:t>
            </a:r>
            <a:r>
              <a:rPr lang="zh-CN" altLang="en-US" dirty="0"/>
              <a:t>计算的是第一个操作数对第二个操作数的模（余数）。 </a:t>
            </a:r>
            <a:endParaRPr lang="en-US" altLang="zh-CN" dirty="0"/>
          </a:p>
          <a:p>
            <a:pPr lvl="2"/>
            <a:r>
              <a:rPr lang="en-US" altLang="zh-CN" dirty="0"/>
              <a:t>5%2</a:t>
            </a:r>
            <a:r>
              <a:rPr lang="zh-CN" altLang="en-US" dirty="0"/>
              <a:t>       结果是</a:t>
            </a:r>
            <a:r>
              <a:rPr lang="en-US" altLang="zh-CN" dirty="0"/>
              <a:t>1</a:t>
            </a:r>
          </a:p>
          <a:p>
            <a:pPr lvl="2"/>
            <a:r>
              <a:rPr lang="en-US" altLang="zh-CN" dirty="0"/>
              <a:t>-5%2</a:t>
            </a:r>
            <a:r>
              <a:rPr lang="zh-CN" altLang="en-US" dirty="0"/>
              <a:t>      结果是</a:t>
            </a:r>
            <a:r>
              <a:rPr lang="en-US" altLang="zh-CN" dirty="0"/>
              <a:t>-1</a:t>
            </a:r>
          </a:p>
          <a:p>
            <a:pPr lvl="2"/>
            <a:r>
              <a:rPr lang="en-US" altLang="zh-CN" dirty="0"/>
              <a:t>6.5%2.1</a:t>
            </a:r>
            <a:r>
              <a:rPr lang="zh-CN" altLang="en-US" dirty="0"/>
              <a:t>结果是</a:t>
            </a:r>
            <a:r>
              <a:rPr lang="en-US" altLang="zh-CN" dirty="0"/>
              <a:t>0.2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8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算术表达式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4.8.1 “+”</a:t>
            </a:r>
            <a:r>
              <a:rPr lang="zh-CN" altLang="en-US" dirty="0"/>
              <a:t>运算符</a:t>
            </a:r>
            <a:endParaRPr lang="en-US" altLang="zh-CN" dirty="0"/>
          </a:p>
          <a:p>
            <a:r>
              <a:rPr lang="zh-CN" altLang="en-US" dirty="0"/>
              <a:t>例子：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731DB4-611B-9E46-9B2B-35BD12C84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532" y="2500016"/>
            <a:ext cx="3465348" cy="38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6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算术表达式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4.8.1 “+”</a:t>
            </a:r>
            <a:r>
              <a:rPr lang="zh-CN" altLang="en-US" dirty="0"/>
              <a:t>运算符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总结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如果其中一个操作数是对象，则对象转换为原始类值（参照</a:t>
            </a:r>
            <a:r>
              <a:rPr lang="en-US" altLang="zh-CN" dirty="0"/>
              <a:t>3.8.3</a:t>
            </a:r>
            <a:r>
              <a:rPr lang="zh-CN" altLang="en-US" dirty="0"/>
              <a:t>节）</a:t>
            </a:r>
            <a:endParaRPr lang="en-US" altLang="zh-CN" dirty="0"/>
          </a:p>
          <a:p>
            <a:pPr lvl="1"/>
            <a:r>
              <a:rPr lang="zh-CN" altLang="en-US" dirty="0"/>
              <a:t>在进行了对象到原始值的转换后，如果其中一个操作数是字符串的话，另一个操作数也会转换为字符串，然后进行字符串连接。</a:t>
            </a:r>
            <a:endParaRPr lang="en-US" altLang="zh-CN" dirty="0"/>
          </a:p>
          <a:p>
            <a:pPr lvl="1"/>
            <a:r>
              <a:rPr lang="zh-CN" altLang="en-US" dirty="0"/>
              <a:t>否则，两个操作数都将转换为数字（或者</a:t>
            </a:r>
            <a:r>
              <a:rPr lang="en-US" altLang="zh-CN" dirty="0" err="1"/>
              <a:t>NaN</a:t>
            </a:r>
            <a:r>
              <a:rPr lang="zh-CN" altLang="en-US" dirty="0"/>
              <a:t>），然后进行加法操作。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3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算术表达式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6FE558-6175-E648-90F6-0C37454C2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302" y="2430490"/>
            <a:ext cx="2926912" cy="3663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CBE855-4DD2-0348-9FCE-6E1514499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010" y="2430489"/>
            <a:ext cx="2880034" cy="31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算术表达式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>
            <a:normAutofit/>
          </a:bodyPr>
          <a:lstStyle/>
          <a:p>
            <a:r>
              <a:rPr lang="en-US" altLang="zh-CN" dirty="0"/>
              <a:t>4.8.2 </a:t>
            </a:r>
            <a:r>
              <a:rPr lang="zh-CN" altLang="en-US" dirty="0"/>
              <a:t>一元算术运算符</a:t>
            </a:r>
            <a:endParaRPr lang="en-US" altLang="zh-CN" dirty="0"/>
          </a:p>
          <a:p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</a:t>
            </a:r>
            <a:r>
              <a:rPr lang="en-US" altLang="zh-CN" dirty="0"/>
              <a:t>++</a:t>
            </a:r>
            <a:r>
              <a:rPr lang="zh-CN" altLang="en-US" dirty="0"/>
              <a:t>和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+”</a:t>
            </a:r>
            <a:r>
              <a:rPr lang="zh-CN" altLang="en-US" dirty="0"/>
              <a:t>和“</a:t>
            </a:r>
            <a:r>
              <a:rPr lang="en-US" altLang="zh-CN" dirty="0"/>
              <a:t>-”</a:t>
            </a:r>
            <a:r>
              <a:rPr lang="zh-CN" altLang="en-US" dirty="0"/>
              <a:t>是一元运算符，也是二元运算符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BFF82B-5872-7147-88B0-D2C8475F71C7}"/>
              </a:ext>
            </a:extLst>
          </p:cNvPr>
          <p:cNvSpPr txBox="1">
            <a:spLocks/>
          </p:cNvSpPr>
          <p:nvPr/>
        </p:nvSpPr>
        <p:spPr>
          <a:xfrm>
            <a:off x="628650" y="3385758"/>
            <a:ext cx="78867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一元加法</a:t>
            </a:r>
            <a:r>
              <a:rPr lang="en-US" altLang="zh-CN" dirty="0">
                <a:solidFill>
                  <a:srgbClr val="C00000"/>
                </a:solidFill>
              </a:rPr>
              <a:t>(+)</a:t>
            </a:r>
          </a:p>
          <a:p>
            <a:pPr lvl="1"/>
            <a:r>
              <a:rPr lang="zh-CN" altLang="en-US" dirty="0"/>
              <a:t>把操作数转换为数字或</a:t>
            </a:r>
            <a:r>
              <a:rPr lang="en-US" altLang="zh-CN" dirty="0" err="1"/>
              <a:t>NaN</a:t>
            </a:r>
            <a:r>
              <a:rPr lang="zh-CN" altLang="en-US" dirty="0"/>
              <a:t>，并返回。如果操作数本身就是数字，则直接返回这个数字。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56961CD-2C49-3E47-8CCF-8A487C7CAD65}"/>
              </a:ext>
            </a:extLst>
          </p:cNvPr>
          <p:cNvSpPr txBox="1">
            <a:spLocks/>
          </p:cNvSpPr>
          <p:nvPr/>
        </p:nvSpPr>
        <p:spPr>
          <a:xfrm>
            <a:off x="628650" y="4960392"/>
            <a:ext cx="78867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一元减法（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当“</a:t>
            </a:r>
            <a:r>
              <a:rPr lang="en-US" altLang="zh-CN" dirty="0"/>
              <a:t>-”</a:t>
            </a:r>
            <a:r>
              <a:rPr lang="zh-CN" altLang="en-US" dirty="0"/>
              <a:t>用做一元运算符时，它会根据需要把操作数转换为数字，然后改变运算结果的符号。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70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算术表达式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4.8.2 </a:t>
            </a:r>
            <a:r>
              <a:rPr lang="zh-CN" altLang="en-US" dirty="0"/>
              <a:t>一元算术运算符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递增（</a:t>
            </a:r>
            <a:r>
              <a:rPr lang="en-US" altLang="zh-CN" dirty="0">
                <a:solidFill>
                  <a:srgbClr val="C00000"/>
                </a:solidFill>
              </a:rPr>
              <a:t>++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对其操作数进行加一操作，操作数是一个左值（</a:t>
            </a:r>
            <a:r>
              <a:rPr lang="en-US" dirty="0" err="1"/>
              <a:t>lvalue</a:t>
            </a:r>
            <a:r>
              <a:rPr lang="en-US" dirty="0"/>
              <a:t>）（</a:t>
            </a:r>
            <a:r>
              <a:rPr lang="zh-CN" altLang="en-US" dirty="0"/>
              <a:t>变量、数组元素或对象属性）。</a:t>
            </a:r>
            <a:endParaRPr lang="en-US" altLang="zh-CN" dirty="0"/>
          </a:p>
          <a:p>
            <a:pPr lvl="1"/>
            <a:r>
              <a:rPr lang="zh-CN" altLang="en-US" dirty="0"/>
              <a:t>返回值依赖于它相对于操作数的位置。</a:t>
            </a:r>
            <a:endParaRPr lang="en-US" altLang="zh-CN" dirty="0"/>
          </a:p>
          <a:p>
            <a:pPr lvl="2"/>
            <a:r>
              <a:rPr lang="zh-CN" altLang="en-CN" dirty="0"/>
              <a:t>前增量</a:t>
            </a:r>
            <a:endParaRPr lang="en-US" altLang="zh-CN" dirty="0"/>
          </a:p>
          <a:p>
            <a:pPr lvl="2"/>
            <a:r>
              <a:rPr lang="zh-CN" altLang="en-US" dirty="0"/>
              <a:t>后增量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6F9277-A56A-084C-AC5C-505C3E783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943" y="4687613"/>
            <a:ext cx="6068097" cy="871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D5845E-19B1-E745-88DF-4A86B5A1F3D0}"/>
              </a:ext>
            </a:extLst>
          </p:cNvPr>
          <p:cNvSpPr txBox="1"/>
          <p:nvPr/>
        </p:nvSpPr>
        <p:spPr>
          <a:xfrm>
            <a:off x="7638186" y="4720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dirty="0"/>
              <a:t>前增量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23AFE-AB75-D446-8A3D-B3446D677D17}"/>
              </a:ext>
            </a:extLst>
          </p:cNvPr>
          <p:cNvSpPr txBox="1"/>
          <p:nvPr/>
        </p:nvSpPr>
        <p:spPr>
          <a:xfrm>
            <a:off x="7638187" y="51814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dirty="0"/>
              <a:t>后增量</a:t>
            </a:r>
            <a:endParaRPr lang="en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073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算术表达式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4.8.2 </a:t>
            </a:r>
            <a:r>
              <a:rPr lang="zh-CN" altLang="en-US" dirty="0"/>
              <a:t>一元算术运算符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递增（</a:t>
            </a:r>
            <a:r>
              <a:rPr lang="en-US" altLang="zh-CN" dirty="0">
                <a:solidFill>
                  <a:srgbClr val="C00000"/>
                </a:solidFill>
              </a:rPr>
              <a:t>++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CN" dirty="0"/>
              <a:t>注意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表达式</a:t>
            </a:r>
            <a:r>
              <a:rPr lang="en-US" altLang="zh-CN" dirty="0"/>
              <a:t>++</a:t>
            </a:r>
            <a:r>
              <a:rPr lang="en-US" dirty="0"/>
              <a:t>x</a:t>
            </a:r>
            <a:r>
              <a:rPr lang="zh-CN" altLang="en-US" dirty="0"/>
              <a:t>并不总和</a:t>
            </a:r>
            <a:r>
              <a:rPr lang="en-US" dirty="0"/>
              <a:t>x=x+1</a:t>
            </a:r>
            <a:r>
              <a:rPr lang="zh-CN" altLang="en-US" dirty="0"/>
              <a:t>完全一样</a:t>
            </a:r>
            <a:endParaRPr lang="en-US" altLang="zh-CN" dirty="0"/>
          </a:p>
          <a:p>
            <a:pPr lvl="2"/>
            <a:r>
              <a:rPr lang="zh-CN" altLang="en-US" dirty="0"/>
              <a:t>“</a:t>
            </a:r>
            <a:r>
              <a:rPr lang="en-US" altLang="zh-CN" dirty="0"/>
              <a:t>++”</a:t>
            </a:r>
            <a:r>
              <a:rPr lang="zh-CN" altLang="en-US" dirty="0"/>
              <a:t>运算符从不进行字符串连接，它会将操作数转换为数字并增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EF8321-7512-E048-9EFA-09B4FB42B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483" y="4047332"/>
            <a:ext cx="2725033" cy="24455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254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</a:t>
            </a:r>
            <a:r>
              <a:rPr lang="zh-CN" altLang="en-US" dirty="0"/>
              <a:t>运算符概述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392BA5-8E72-AE41-B13D-444D2D5C8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19" y="0"/>
            <a:ext cx="8105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算术表达式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4.8.2 </a:t>
            </a:r>
            <a:r>
              <a:rPr lang="zh-CN" altLang="en-US" dirty="0"/>
              <a:t>一元算术运算符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递增（</a:t>
            </a:r>
            <a:r>
              <a:rPr lang="en-US" altLang="zh-CN" dirty="0">
                <a:solidFill>
                  <a:srgbClr val="C00000"/>
                </a:solidFill>
              </a:rPr>
              <a:t>++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CN" dirty="0"/>
              <a:t>注意</a:t>
            </a:r>
            <a:r>
              <a:rPr lang="en-US" altLang="zh-CN" dirty="0"/>
              <a:t>】</a:t>
            </a:r>
          </a:p>
          <a:p>
            <a:pPr lvl="1"/>
            <a:r>
              <a:rPr lang="en-US" dirty="0"/>
              <a:t>JavaScript</a:t>
            </a:r>
            <a:r>
              <a:rPr lang="zh-CN" altLang="en-US" dirty="0"/>
              <a:t>会自动进行分号补全，因此不能在后增量运算符和操作数之间插入换行符。</a:t>
            </a:r>
            <a:endParaRPr lang="en-US" altLang="zh-CN" dirty="0"/>
          </a:p>
          <a:p>
            <a:pPr lvl="1"/>
            <a:r>
              <a:rPr lang="zh-CN" altLang="en-US" dirty="0"/>
              <a:t>不管是前增量还是后增量，这个运算符通常用在</a:t>
            </a:r>
            <a:r>
              <a:rPr lang="en-US" dirty="0"/>
              <a:t>for</a:t>
            </a:r>
            <a:r>
              <a:rPr lang="zh-CN" altLang="en-US" dirty="0"/>
              <a:t>循环中，用于控制循环内的计数器。</a:t>
            </a:r>
            <a:endParaRPr lang="en-CN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7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算术表达式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4.8.2 </a:t>
            </a:r>
            <a:r>
              <a:rPr lang="zh-CN" altLang="en-US" dirty="0"/>
              <a:t>一元算术运算符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递减（</a:t>
            </a:r>
            <a:r>
              <a:rPr lang="en-US" altLang="zh-CN" dirty="0">
                <a:solidFill>
                  <a:srgbClr val="C00000"/>
                </a:solidFill>
              </a:rPr>
              <a:t>--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对其操作数进行减一操作，操作数是一个左值。</a:t>
            </a:r>
            <a:endParaRPr lang="en-US" altLang="zh-CN" dirty="0"/>
          </a:p>
          <a:p>
            <a:pPr lvl="1"/>
            <a:r>
              <a:rPr lang="zh-CN" altLang="en-US" dirty="0"/>
              <a:t>和“</a:t>
            </a:r>
            <a:r>
              <a:rPr lang="en-US" altLang="zh-CN" dirty="0"/>
              <a:t>++”</a:t>
            </a:r>
            <a:r>
              <a:rPr lang="zh-CN" altLang="en-US" dirty="0"/>
              <a:t>运算符一样，递减“</a:t>
            </a:r>
            <a:r>
              <a:rPr lang="en-US" altLang="zh-CN" dirty="0"/>
              <a:t>--”</a:t>
            </a:r>
            <a:r>
              <a:rPr lang="zh-CN" altLang="en-US" dirty="0"/>
              <a:t>运算符的返回值依赖于它相对操作数的位置</a:t>
            </a:r>
            <a:endParaRPr lang="en-US" altLang="zh-CN" dirty="0"/>
          </a:p>
          <a:p>
            <a:pPr lvl="2"/>
            <a:r>
              <a:rPr lang="zh-CN" altLang="en-US" dirty="0"/>
              <a:t>当递减运算符在操作数之前，操作数减</a:t>
            </a:r>
            <a:r>
              <a:rPr lang="en-US" altLang="zh-CN" dirty="0"/>
              <a:t>1</a:t>
            </a:r>
            <a:r>
              <a:rPr lang="zh-CN" altLang="en-US" dirty="0"/>
              <a:t>并返回减</a:t>
            </a:r>
            <a:r>
              <a:rPr lang="en-US" altLang="zh-CN" dirty="0"/>
              <a:t>1</a:t>
            </a:r>
            <a:r>
              <a:rPr lang="zh-CN" altLang="en-US" dirty="0"/>
              <a:t>之后的值。当递减运算符在操作数之后，操作数减</a:t>
            </a:r>
            <a:r>
              <a:rPr lang="en-US" altLang="zh-CN" dirty="0"/>
              <a:t>1</a:t>
            </a:r>
            <a:r>
              <a:rPr lang="zh-CN" altLang="en-US" dirty="0"/>
              <a:t>并返回减</a:t>
            </a:r>
            <a:r>
              <a:rPr lang="en-US" altLang="zh-CN" dirty="0"/>
              <a:t>1</a:t>
            </a:r>
            <a:r>
              <a:rPr lang="zh-CN" altLang="en-US" dirty="0"/>
              <a:t>之前的值。</a:t>
            </a:r>
            <a:endParaRPr lang="en-US" altLang="zh-CN" dirty="0"/>
          </a:p>
          <a:p>
            <a:pPr lvl="2"/>
            <a:r>
              <a:rPr lang="zh-CN" altLang="en-US" dirty="0"/>
              <a:t>当递减运算符在操作符的右侧时，运算符和操作数之间不能有换行符。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5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算术表达式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4.8.3 </a:t>
            </a:r>
            <a:r>
              <a:rPr lang="zh-CN" altLang="en-US" dirty="0"/>
              <a:t>位运算符</a:t>
            </a:r>
            <a:endParaRPr lang="en-US" altLang="zh-CN" dirty="0"/>
          </a:p>
          <a:p>
            <a:pPr lvl="1"/>
            <a:r>
              <a:rPr lang="zh-CN" altLang="en-US" dirty="0"/>
              <a:t>位运算符可以对由数字表示的二进制数据进行更低层级的按位运算。</a:t>
            </a:r>
          </a:p>
          <a:p>
            <a:pPr lvl="1"/>
            <a:r>
              <a:rPr lang="zh-CN" altLang="en-US" dirty="0"/>
              <a:t>在</a:t>
            </a:r>
            <a:r>
              <a:rPr lang="en-US" dirty="0"/>
              <a:t>JavaScript</a:t>
            </a:r>
            <a:r>
              <a:rPr lang="zh-CN" altLang="en-US" dirty="0"/>
              <a:t>编程中并不常用。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算术表达式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4.8.3 </a:t>
            </a:r>
            <a:r>
              <a:rPr lang="zh-CN" altLang="en-US" dirty="0"/>
              <a:t>位运算符</a:t>
            </a:r>
            <a:endParaRPr lang="en-US" altLang="zh-CN" dirty="0"/>
          </a:p>
          <a:p>
            <a:pPr lvl="1"/>
            <a:r>
              <a:rPr lang="zh-CN" altLang="en-US" dirty="0"/>
              <a:t>按位与（</a:t>
            </a:r>
            <a:r>
              <a:rPr lang="en-US" altLang="zh-CN" dirty="0"/>
              <a:t>&amp;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按位或（</a:t>
            </a:r>
            <a:r>
              <a:rPr lang="en-US" altLang="zh-CN" dirty="0"/>
              <a:t>|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按位异或（</a:t>
            </a:r>
            <a:r>
              <a:rPr lang="en-US" altLang="zh-CN" dirty="0"/>
              <a:t>^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按位非（～）</a:t>
            </a:r>
            <a:endParaRPr lang="en-US" altLang="zh-CN" dirty="0"/>
          </a:p>
          <a:p>
            <a:pPr lvl="1"/>
            <a:r>
              <a:rPr lang="zh-CN" altLang="en-US" dirty="0"/>
              <a:t>左移（</a:t>
            </a:r>
            <a:r>
              <a:rPr lang="en-US" altLang="zh-CN" dirty="0"/>
              <a:t>&lt;&lt;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带符号右移（</a:t>
            </a:r>
            <a:r>
              <a:rPr lang="en-US" altLang="zh-CN" dirty="0"/>
              <a:t>&gt;&gt;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无符号右移（</a:t>
            </a:r>
            <a:r>
              <a:rPr lang="en-US" altLang="zh-CN" dirty="0"/>
              <a:t>&gt;&gt;&gt;</a:t>
            </a:r>
            <a:r>
              <a:rPr lang="zh-CN" altLang="en-US" dirty="0"/>
              <a:t>）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D932D8-BB85-6B45-A5DD-C2218C6FE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224" y="1330187"/>
            <a:ext cx="2704469" cy="50850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196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</a:t>
            </a:r>
            <a:r>
              <a:rPr lang="zh-CN" altLang="en-US" dirty="0"/>
              <a:t>运算符概述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807051-EA81-044F-AE65-9AB2CC222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4" y="883428"/>
            <a:ext cx="9047911" cy="597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D186A6-9CEB-8648-AB0E-F9689E84A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4" y="-2813"/>
            <a:ext cx="8622990" cy="8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1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</a:t>
            </a:r>
            <a:r>
              <a:rPr lang="zh-CN" altLang="en-US" dirty="0"/>
              <a:t>运算符概述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4.7.1 </a:t>
            </a:r>
            <a:r>
              <a:rPr lang="zh-CN" altLang="en-US" dirty="0"/>
              <a:t>操作数的个数</a:t>
            </a:r>
            <a:endParaRPr lang="en-US" altLang="zh-CN" dirty="0"/>
          </a:p>
          <a:p>
            <a:r>
              <a:rPr lang="zh-CN" altLang="en-US" dirty="0"/>
              <a:t>表</a:t>
            </a:r>
            <a:r>
              <a:rPr lang="en-US" altLang="zh-CN" dirty="0"/>
              <a:t>4-1</a:t>
            </a:r>
            <a:r>
              <a:rPr lang="zh-CN" altLang="en-US" dirty="0"/>
              <a:t>中， 标题为</a:t>
            </a:r>
            <a:r>
              <a:rPr lang="en-US" altLang="zh-CN" dirty="0"/>
              <a:t>N</a:t>
            </a:r>
            <a:r>
              <a:rPr lang="zh-CN" altLang="en-US" dirty="0"/>
              <a:t>的列表示操作数的个数。</a:t>
            </a:r>
            <a:endParaRPr lang="en-US" altLang="zh-CN" dirty="0"/>
          </a:p>
          <a:p>
            <a:r>
              <a:rPr lang="zh-CN" altLang="en-US" dirty="0"/>
              <a:t>例子： </a:t>
            </a:r>
            <a:endParaRPr lang="en-US" altLang="zh-CN" dirty="0"/>
          </a:p>
          <a:p>
            <a:pPr lvl="1"/>
            <a:r>
              <a:rPr lang="zh-CN" altLang="en-US" dirty="0"/>
              <a:t>“*” “</a:t>
            </a:r>
            <a:r>
              <a:rPr lang="en-US" altLang="zh-CN" dirty="0"/>
              <a:t>/</a:t>
            </a:r>
            <a:r>
              <a:rPr lang="zh-CN" altLang="en-US" dirty="0"/>
              <a:t>” “</a:t>
            </a:r>
            <a:r>
              <a:rPr lang="en-US" altLang="zh-CN" dirty="0"/>
              <a:t>%</a:t>
            </a:r>
            <a:r>
              <a:rPr lang="zh-CN" altLang="en-US" dirty="0"/>
              <a:t>” 是二元运算符，将两个表达式合并成一个稍复杂的表达式</a:t>
            </a:r>
            <a:endParaRPr lang="en-US" altLang="zh-CN" dirty="0"/>
          </a:p>
          <a:p>
            <a:pPr lvl="1"/>
            <a:r>
              <a:rPr lang="zh-CN" altLang="en-US" dirty="0"/>
              <a:t>表达式</a:t>
            </a:r>
            <a:r>
              <a:rPr lang="en-US" altLang="zh-CN" dirty="0"/>
              <a:t>-</a:t>
            </a:r>
            <a:r>
              <a:rPr lang="en-US" dirty="0"/>
              <a:t>x</a:t>
            </a:r>
            <a:r>
              <a:rPr lang="zh-CN" altLang="en-US" dirty="0"/>
              <a:t>中的“</a:t>
            </a:r>
            <a:r>
              <a:rPr lang="en-US" altLang="zh-CN" dirty="0"/>
              <a:t>-”</a:t>
            </a:r>
            <a:r>
              <a:rPr lang="zh-CN" altLang="en-US" dirty="0"/>
              <a:t>运算符就是一个一元运算符，是将操作数</a:t>
            </a:r>
            <a:r>
              <a:rPr lang="en-US" dirty="0"/>
              <a:t>x</a:t>
            </a:r>
            <a:r>
              <a:rPr lang="zh-CN" altLang="en-US" dirty="0"/>
              <a:t>求负值</a:t>
            </a:r>
            <a:endParaRPr lang="en-US" altLang="zh-CN" dirty="0"/>
          </a:p>
          <a:p>
            <a:pPr lvl="1"/>
            <a:r>
              <a:rPr lang="zh-CN" altLang="en-US" dirty="0"/>
              <a:t>条件判断运算符“</a:t>
            </a:r>
            <a:r>
              <a:rPr lang="en-US" altLang="zh-CN" dirty="0"/>
              <a:t>?:”</a:t>
            </a:r>
            <a:r>
              <a:rPr lang="zh-CN" altLang="en-US" dirty="0"/>
              <a:t>，它将三个表达式合并成一个表达式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12022C-0BB8-BE4F-ACB0-065188957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2841" y="5163526"/>
            <a:ext cx="5235819" cy="1260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175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</a:t>
            </a:r>
            <a:r>
              <a:rPr lang="zh-CN" altLang="en-US" dirty="0"/>
              <a:t>运算符概述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4.7.2 </a:t>
            </a:r>
            <a:r>
              <a:rPr lang="zh-CN" altLang="en-US" dirty="0"/>
              <a:t>操作数类型和结果类型</a:t>
            </a:r>
            <a:endParaRPr lang="en-US" altLang="zh-CN" dirty="0"/>
          </a:p>
          <a:p>
            <a:r>
              <a:rPr lang="zh-CN" altLang="en-US" dirty="0"/>
              <a:t>表</a:t>
            </a:r>
            <a:r>
              <a:rPr lang="en-US" altLang="zh-CN" dirty="0"/>
              <a:t>4-1</a:t>
            </a:r>
            <a:r>
              <a:rPr lang="zh-CN" altLang="en-US" dirty="0"/>
              <a:t>标题为</a:t>
            </a:r>
            <a:r>
              <a:rPr lang="zh-CN" altLang="en-US" dirty="0">
                <a:hlinkClick r:id="rId3" action="ppaction://hlinksldjump"/>
              </a:rPr>
              <a:t>“类型”</a:t>
            </a:r>
            <a:r>
              <a:rPr lang="zh-CN" altLang="en-US" dirty="0"/>
              <a:t>的列中列出了运算符操作数的类型（箭头前）和运算结果的类型（箭头后）。</a:t>
            </a:r>
            <a:endParaRPr lang="en-US" altLang="zh-CN" dirty="0"/>
          </a:p>
          <a:p>
            <a:r>
              <a:rPr lang="en-US" dirty="0"/>
              <a:t>JavaScript</a:t>
            </a:r>
            <a:r>
              <a:rPr lang="zh-CN" altLang="en-US" dirty="0"/>
              <a:t>运算符通常会根据需要对操作数进行</a:t>
            </a:r>
            <a:r>
              <a:rPr lang="zh-CN" altLang="en-US" dirty="0">
                <a:solidFill>
                  <a:srgbClr val="FF0000"/>
                </a:solidFill>
              </a:rPr>
              <a:t>类型转换</a:t>
            </a:r>
            <a:r>
              <a:rPr lang="zh-CN" altLang="en-US" dirty="0"/>
              <a:t>（参照</a:t>
            </a:r>
            <a:r>
              <a:rPr lang="en-US" altLang="zh-CN" dirty="0"/>
              <a:t>3.8</a:t>
            </a:r>
            <a:r>
              <a:rPr lang="zh-CN" altLang="en-US" dirty="0"/>
              <a:t>节）。</a:t>
            </a:r>
            <a:endParaRPr lang="en-US" altLang="zh-CN" dirty="0"/>
          </a:p>
          <a:p>
            <a:pPr lvl="1"/>
            <a:r>
              <a:rPr lang="zh-CN" altLang="en-US" dirty="0"/>
              <a:t>乘法运算符“*”希望操作数为数字，但表达式</a:t>
            </a:r>
            <a:r>
              <a:rPr lang="en-US" altLang="zh-CN" dirty="0"/>
              <a:t>"3"*"5"</a:t>
            </a:r>
            <a:r>
              <a:rPr lang="zh-CN" altLang="en-US" dirty="0"/>
              <a:t>却是合法的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0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</a:t>
            </a:r>
            <a:r>
              <a:rPr lang="zh-CN" altLang="en-US" dirty="0"/>
              <a:t>运算符概述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4.7.2 </a:t>
            </a:r>
            <a:r>
              <a:rPr lang="zh-CN" altLang="en-US" dirty="0"/>
              <a:t>操作数类型和结果类型</a:t>
            </a:r>
            <a:endParaRPr lang="en-US" altLang="zh-CN" dirty="0"/>
          </a:p>
          <a:p>
            <a:r>
              <a:rPr lang="zh-CN" altLang="en-US" dirty="0"/>
              <a:t>有一些运算符对操作数类型有着不同程度的依赖。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+”</a:t>
            </a:r>
            <a:r>
              <a:rPr lang="zh-CN" altLang="en-US" dirty="0"/>
              <a:t>运算符可以对数字进行加法运算，也可以对字符串作连接。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&lt;”</a:t>
            </a:r>
            <a:r>
              <a:rPr lang="zh-CN" altLang="en-US" dirty="0"/>
              <a:t>比较运算符可以根据操作数类型的不同对数字进行大小值的比较，也可以比较字符在字母表中的次序先后。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</a:t>
            </a:r>
            <a:r>
              <a:rPr lang="zh-CN" altLang="en-US" dirty="0"/>
              <a:t>运算符概述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4.7.3 </a:t>
            </a:r>
            <a:r>
              <a:rPr lang="zh-CN" altLang="en-US" dirty="0"/>
              <a:t>左值</a:t>
            </a:r>
            <a:endParaRPr lang="en-US" altLang="zh-CN" dirty="0"/>
          </a:p>
          <a:p>
            <a:r>
              <a:rPr lang="zh-CN" altLang="en-US" dirty="0"/>
              <a:t>表</a:t>
            </a:r>
            <a:r>
              <a:rPr lang="en-US" altLang="zh-CN" dirty="0"/>
              <a:t>4-1</a:t>
            </a:r>
            <a:r>
              <a:rPr lang="zh-CN" altLang="en-US" dirty="0"/>
              <a:t>中的赋值运算符和其他少数运算符期望它们的操作数是</a:t>
            </a:r>
            <a:r>
              <a:rPr lang="en-US" dirty="0" err="1"/>
              <a:t>lval</a:t>
            </a:r>
            <a:r>
              <a:rPr lang="zh-CN" altLang="en-US" dirty="0"/>
              <a:t>类型。</a:t>
            </a:r>
            <a:endParaRPr lang="en-US" altLang="zh-CN" dirty="0"/>
          </a:p>
          <a:p>
            <a:pPr lvl="1"/>
            <a:r>
              <a:rPr lang="zh-CN" altLang="en-US" dirty="0"/>
              <a:t>左值（</a:t>
            </a:r>
            <a:r>
              <a:rPr lang="en-US" dirty="0" err="1"/>
              <a:t>lvalue</a:t>
            </a:r>
            <a:r>
              <a:rPr lang="en-US" dirty="0"/>
              <a:t>）</a:t>
            </a:r>
            <a:r>
              <a:rPr lang="zh-CN" altLang="en-US" dirty="0"/>
              <a:t>指“表达式只能出现在赋值运算符的左侧”。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dirty="0"/>
              <a:t>JavaScript</a:t>
            </a:r>
            <a:r>
              <a:rPr lang="zh-CN" altLang="en-US" dirty="0"/>
              <a:t>中，变量、对象属性和数组元素均是左值。</a:t>
            </a:r>
            <a:endParaRPr lang="en-US" altLang="zh-CN" dirty="0"/>
          </a:p>
          <a:p>
            <a:pPr lvl="1"/>
            <a:r>
              <a:rPr lang="en-US" dirty="0"/>
              <a:t>ECMAScript</a:t>
            </a:r>
            <a:r>
              <a:rPr lang="zh-CN" altLang="en-US" dirty="0"/>
              <a:t>规范允许内置函数返回左值，但自定义函数则不能。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</a:t>
            </a:r>
            <a:r>
              <a:rPr lang="zh-CN" altLang="en-US" dirty="0"/>
              <a:t>运算符概述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A33EB-50A5-4844-AFE7-5764CF250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336" y="2586578"/>
            <a:ext cx="8793327" cy="7552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868F35-998B-DA43-A8A2-9989498DA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15" y="3655211"/>
            <a:ext cx="9108637" cy="6782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4927FE-A669-734C-8F45-4E04080DD34E}"/>
              </a:ext>
            </a:extLst>
          </p:cNvPr>
          <p:cNvSpPr txBox="1"/>
          <p:nvPr/>
        </p:nvSpPr>
        <p:spPr>
          <a:xfrm>
            <a:off x="2932386" y="2659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7837039-9A0F-A445-A7A2-0EBF76192A4A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4.7.3 </a:t>
            </a:r>
            <a:r>
              <a:rPr lang="zh-CN" altLang="en-US" dirty="0"/>
              <a:t>左值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5757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</a:t>
            </a:r>
            <a:r>
              <a:rPr lang="zh-CN" altLang="en-US" dirty="0"/>
              <a:t>运算符概述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4.7.4 </a:t>
            </a:r>
            <a:r>
              <a:rPr lang="zh-CN" altLang="en-US" dirty="0"/>
              <a:t>运算符的副作用</a:t>
            </a:r>
            <a:endParaRPr lang="en-US" altLang="zh-CN" dirty="0"/>
          </a:p>
          <a:p>
            <a:r>
              <a:rPr lang="zh-CN" altLang="en-US" dirty="0" smtClean="0"/>
              <a:t>有一些运算符具有副作用</a:t>
            </a:r>
            <a:r>
              <a:rPr lang="zh-CN" altLang="en-US" dirty="0"/>
              <a:t>，前后的表达式</a:t>
            </a:r>
            <a:r>
              <a:rPr lang="zh-CN" altLang="en-US" dirty="0" smtClean="0"/>
              <a:t>运算有可能会</a:t>
            </a:r>
            <a:r>
              <a:rPr lang="zh-CN" altLang="en-US" dirty="0"/>
              <a:t>相互影响。</a:t>
            </a:r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=</a:t>
            </a:r>
            <a:r>
              <a:rPr lang="zh-CN" altLang="en-US" dirty="0" smtClean="0"/>
              <a:t>”给</a:t>
            </a:r>
            <a:r>
              <a:rPr lang="zh-CN" altLang="en-US" dirty="0"/>
              <a:t>变量或属性赋值</a:t>
            </a:r>
            <a:r>
              <a:rPr lang="zh-CN" altLang="en-US" dirty="0" smtClean="0"/>
              <a:t>，变量</a:t>
            </a:r>
            <a:r>
              <a:rPr lang="zh-CN" altLang="en-US" dirty="0"/>
              <a:t>或属性的表达式的值都会发生改变。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++”</a:t>
            </a:r>
            <a:r>
              <a:rPr lang="zh-CN" altLang="en-US" dirty="0"/>
              <a:t>和“</a:t>
            </a:r>
            <a:r>
              <a:rPr lang="en-US" altLang="zh-CN" dirty="0"/>
              <a:t>--”</a:t>
            </a:r>
            <a:r>
              <a:rPr lang="zh-CN" altLang="en-US" dirty="0"/>
              <a:t>递增和</a:t>
            </a:r>
            <a:r>
              <a:rPr lang="zh-CN" altLang="en-US" dirty="0" smtClean="0"/>
              <a:t>递减，操作数会发生变化</a:t>
            </a:r>
            <a:endParaRPr lang="en-US" altLang="zh-CN" dirty="0"/>
          </a:p>
          <a:p>
            <a:pPr lvl="1"/>
            <a:r>
              <a:rPr lang="en-US" dirty="0"/>
              <a:t>delete</a:t>
            </a:r>
            <a:r>
              <a:rPr lang="zh-CN" altLang="en-US" dirty="0"/>
              <a:t>：删除属性，会</a:t>
            </a:r>
            <a:r>
              <a:rPr lang="zh-CN" altLang="en-CN" dirty="0"/>
              <a:t>使得</a:t>
            </a:r>
            <a:r>
              <a:rPr lang="zh-CN" altLang="en-US" dirty="0"/>
              <a:t>这个属性</a:t>
            </a:r>
            <a:r>
              <a:rPr lang="en-US" dirty="0"/>
              <a:t>undefined。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28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2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|27.6|2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7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3057</TotalTime>
  <Words>2161</Words>
  <Application>Microsoft Office PowerPoint</Application>
  <PresentationFormat>全屏显示(4:3)</PresentationFormat>
  <Paragraphs>181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Office Theme</vt:lpstr>
      <vt:lpstr>4.7 运算符概述</vt:lpstr>
      <vt:lpstr>4.7 运算符概述</vt:lpstr>
      <vt:lpstr>4.7 运算符概述</vt:lpstr>
      <vt:lpstr>4.7 运算符概述</vt:lpstr>
      <vt:lpstr>4.7 运算符概述</vt:lpstr>
      <vt:lpstr>4.7 运算符概述</vt:lpstr>
      <vt:lpstr>4.7 运算符概述</vt:lpstr>
      <vt:lpstr>4.7 运算符概述</vt:lpstr>
      <vt:lpstr>4.7 运算符概述</vt:lpstr>
      <vt:lpstr>4.7 运算符概述</vt:lpstr>
      <vt:lpstr>4.7 运算符概述</vt:lpstr>
      <vt:lpstr>4.7 运算符概述</vt:lpstr>
      <vt:lpstr>4.8 算术表达式</vt:lpstr>
      <vt:lpstr>4.8 算术表达式</vt:lpstr>
      <vt:lpstr>4.8 算术表达式</vt:lpstr>
      <vt:lpstr>4.8 算术表达式</vt:lpstr>
      <vt:lpstr>4.8 算术表达式</vt:lpstr>
      <vt:lpstr>4.8 算术表达式</vt:lpstr>
      <vt:lpstr>4.8 算术表达式</vt:lpstr>
      <vt:lpstr>4.8 算术表达式</vt:lpstr>
      <vt:lpstr>4.8 算术表达式</vt:lpstr>
      <vt:lpstr>4.8 算术表达式</vt:lpstr>
      <vt:lpstr>4.8 算术表达式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第4章表达式和运算符</dc:title>
  <dc:creator>Gao Ruiqing</dc:creator>
  <cp:lastModifiedBy>yezi</cp:lastModifiedBy>
  <cp:revision>55</cp:revision>
  <dcterms:created xsi:type="dcterms:W3CDTF">2020-03-11T05:22:16Z</dcterms:created>
  <dcterms:modified xsi:type="dcterms:W3CDTF">2020-04-07T02:36:13Z</dcterms:modified>
</cp:coreProperties>
</file>