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sldIdLst>
    <p:sldId id="406" r:id="rId2"/>
    <p:sldId id="355" r:id="rId3"/>
    <p:sldId id="407" r:id="rId4"/>
    <p:sldId id="408" r:id="rId5"/>
    <p:sldId id="409" r:id="rId6"/>
    <p:sldId id="410" r:id="rId7"/>
    <p:sldId id="411" r:id="rId8"/>
    <p:sldId id="412" r:id="rId9"/>
    <p:sldId id="413" r:id="rId10"/>
    <p:sldId id="414" r:id="rId11"/>
    <p:sldId id="415" r:id="rId12"/>
    <p:sldId id="416" r:id="rId13"/>
    <p:sldId id="417" r:id="rId14"/>
    <p:sldId id="418"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59"/>
    <p:restoredTop sz="71787"/>
  </p:normalViewPr>
  <p:slideViewPr>
    <p:cSldViewPr snapToGrid="0" snapToObjects="1">
      <p:cViewPr varScale="1">
        <p:scale>
          <a:sx n="63" d="100"/>
          <a:sy n="63" d="100"/>
        </p:scale>
        <p:origin x="2064"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F12AB-A276-DC49-BAF8-843F273ADCF2}" type="datetimeFigureOut">
              <a:rPr lang="en-CN" smtClean="0"/>
              <a:t>04/07/2020</a:t>
            </a:fld>
            <a:endParaRPr lang="en-C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968DEA-CFF3-1D44-85BC-F8DE3F351634}" type="slidenum">
              <a:rPr lang="en-CN" smtClean="0"/>
              <a:t>‹#›</a:t>
            </a:fld>
            <a:endParaRPr lang="en-CN"/>
          </a:p>
        </p:txBody>
      </p:sp>
    </p:spTree>
    <p:extLst>
      <p:ext uri="{BB962C8B-B14F-4D97-AF65-F5344CB8AC3E}">
        <p14:creationId xmlns:p14="http://schemas.microsoft.com/office/powerpoint/2010/main" val="1992197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接下来的几节将会讲述相等和不等运算符、比较运算符和</a:t>
            </a:r>
            <a:r>
              <a:rPr lang="en-US" dirty="0"/>
              <a:t>JavaScript</a:t>
            </a:r>
            <a:r>
              <a:rPr lang="zh-CN" altLang="en-US" dirty="0"/>
              <a:t>中其他两个关系运算符</a:t>
            </a:r>
            <a:r>
              <a:rPr lang="en-US" dirty="0"/>
              <a:t>in</a:t>
            </a:r>
            <a:r>
              <a:rPr lang="zh-CN" altLang="en-US" dirty="0"/>
              <a:t>和</a:t>
            </a:r>
            <a:r>
              <a:rPr lang="en-US" dirty="0" err="1"/>
              <a:t>instanceof</a:t>
            </a:r>
            <a:r>
              <a:rPr lang="en-US" dirty="0"/>
              <a:t>。</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a:t>
            </a:fld>
            <a:endParaRPr lang="en-CN"/>
          </a:p>
        </p:txBody>
      </p:sp>
    </p:spTree>
    <p:extLst>
      <p:ext uri="{BB962C8B-B14F-4D97-AF65-F5344CB8AC3E}">
        <p14:creationId xmlns:p14="http://schemas.microsoft.com/office/powerpoint/2010/main" val="2757902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10</a:t>
            </a:fld>
            <a:endParaRPr lang="en-CN"/>
          </a:p>
        </p:txBody>
      </p:sp>
    </p:spTree>
    <p:extLst>
      <p:ext uri="{BB962C8B-B14F-4D97-AF65-F5344CB8AC3E}">
        <p14:creationId xmlns:p14="http://schemas.microsoft.com/office/powerpoint/2010/main" val="203370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小于等于运算符只是简单的“不大于”，大于等于运算符也只是“不小于”。</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11</a:t>
            </a:fld>
            <a:endParaRPr lang="en-CN"/>
          </a:p>
        </p:txBody>
      </p:sp>
    </p:spTree>
    <p:extLst>
      <p:ext uri="{BB962C8B-B14F-4D97-AF65-F5344CB8AC3E}">
        <p14:creationId xmlns:p14="http://schemas.microsoft.com/office/powerpoint/2010/main" val="1389609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a:t>
            </a:r>
            <a:r>
              <a:rPr lang="zh-CN" altLang="en-US" sz="1200" kern="1200" dirty="0">
                <a:solidFill>
                  <a:schemeClr val="tx1"/>
                </a:solidFill>
                <a:effectLst/>
                <a:latin typeface="+mn-lt"/>
                <a:ea typeface="+mn-ea"/>
                <a:cs typeface="+mn-cs"/>
              </a:rPr>
              <a:t>运算符希望它的左操作数是一个字符串或可以转换为字符串，希望它的右操作数是一个对象。如果右侧的对象拥有一个名为左操作数值的属性名，那么表达式返回</a:t>
            </a:r>
            <a:r>
              <a:rPr lang="en-US" sz="1200" kern="1200" dirty="0">
                <a:solidFill>
                  <a:schemeClr val="tx1"/>
                </a:solidFill>
                <a:effectLst/>
                <a:latin typeface="+mn-lt"/>
                <a:ea typeface="+mn-ea"/>
                <a:cs typeface="+mn-cs"/>
              </a:rPr>
              <a:t>true</a:t>
            </a:r>
            <a:r>
              <a:rPr lang="zh-CN" altLang="en-US" sz="1200" kern="1200" dirty="0">
                <a:solidFill>
                  <a:schemeClr val="tx1"/>
                </a:solidFill>
                <a:effectLst/>
                <a:latin typeface="+mn-lt"/>
                <a:ea typeface="+mn-ea"/>
                <a:cs typeface="+mn-cs"/>
              </a:rPr>
              <a:t>。</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12</a:t>
            </a:fld>
            <a:endParaRPr lang="en-CN"/>
          </a:p>
        </p:txBody>
      </p:sp>
    </p:spTree>
    <p:extLst>
      <p:ext uri="{BB962C8B-B14F-4D97-AF65-F5344CB8AC3E}">
        <p14:creationId xmlns:p14="http://schemas.microsoft.com/office/powerpoint/2010/main" val="3464241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instanceof</a:t>
            </a:r>
            <a:r>
              <a:rPr lang="zh-CN" altLang="en-US" sz="1200" kern="1200" dirty="0">
                <a:solidFill>
                  <a:schemeClr val="tx1"/>
                </a:solidFill>
                <a:effectLst/>
                <a:latin typeface="+mn-lt"/>
                <a:ea typeface="+mn-ea"/>
                <a:cs typeface="+mn-cs"/>
              </a:rPr>
              <a:t>运算符希望左操作数是一个对象，右操作数标识对象的类。如果左侧的对象是右侧类的实例，则表达式返回</a:t>
            </a:r>
            <a:r>
              <a:rPr lang="en-US" sz="1200" kern="1200" dirty="0">
                <a:solidFill>
                  <a:schemeClr val="tx1"/>
                </a:solidFill>
                <a:effectLst/>
                <a:latin typeface="+mn-lt"/>
                <a:ea typeface="+mn-ea"/>
                <a:cs typeface="+mn-cs"/>
              </a:rPr>
              <a:t>true；</a:t>
            </a:r>
            <a:r>
              <a:rPr lang="zh-CN" altLang="en-US" sz="1200" kern="1200" dirty="0">
                <a:solidFill>
                  <a:schemeClr val="tx1"/>
                </a:solidFill>
                <a:effectLst/>
                <a:latin typeface="+mn-lt"/>
                <a:ea typeface="+mn-ea"/>
                <a:cs typeface="+mn-cs"/>
              </a:rPr>
              <a:t>否则返回</a:t>
            </a:r>
            <a:r>
              <a:rPr lang="en-US" sz="1200" kern="1200" dirty="0">
                <a:solidFill>
                  <a:schemeClr val="tx1"/>
                </a:solidFill>
                <a:effectLst/>
                <a:latin typeface="+mn-lt"/>
                <a:ea typeface="+mn-ea"/>
                <a:cs typeface="+mn-cs"/>
              </a:rPr>
              <a:t>false。</a:t>
            </a:r>
            <a:r>
              <a:rPr lang="zh-CN" altLang="en-US" sz="1200" kern="1200" dirty="0">
                <a:solidFill>
                  <a:schemeClr val="tx1"/>
                </a:solidFill>
                <a:effectLst/>
                <a:latin typeface="+mn-lt"/>
                <a:ea typeface="+mn-ea"/>
                <a:cs typeface="+mn-cs"/>
              </a:rPr>
              <a:t>第</a:t>
            </a:r>
            <a:r>
              <a:rPr lang="en-US" altLang="zh-CN" sz="1200" kern="1200" dirty="0">
                <a:solidFill>
                  <a:schemeClr val="tx1"/>
                </a:solidFill>
                <a:effectLst/>
                <a:latin typeface="+mn-lt"/>
                <a:ea typeface="+mn-ea"/>
                <a:cs typeface="+mn-cs"/>
              </a:rPr>
              <a:t>9</a:t>
            </a:r>
            <a:r>
              <a:rPr lang="zh-CN" altLang="en-US" sz="1200" kern="1200" dirty="0">
                <a:solidFill>
                  <a:schemeClr val="tx1"/>
                </a:solidFill>
                <a:effectLst/>
                <a:latin typeface="+mn-lt"/>
                <a:ea typeface="+mn-ea"/>
                <a:cs typeface="+mn-cs"/>
              </a:rPr>
              <a:t>章将会讲到，</a:t>
            </a:r>
            <a:r>
              <a:rPr lang="en-US" sz="1200" kern="1200" dirty="0">
                <a:solidFill>
                  <a:schemeClr val="tx1"/>
                </a:solidFill>
                <a:effectLst/>
                <a:latin typeface="+mn-lt"/>
                <a:ea typeface="+mn-ea"/>
                <a:cs typeface="+mn-cs"/>
              </a:rPr>
              <a:t>JavaScript</a:t>
            </a:r>
            <a:r>
              <a:rPr lang="zh-CN" altLang="en-US" sz="1200" kern="1200" dirty="0">
                <a:solidFill>
                  <a:schemeClr val="tx1"/>
                </a:solidFill>
                <a:effectLst/>
                <a:latin typeface="+mn-lt"/>
                <a:ea typeface="+mn-ea"/>
                <a:cs typeface="+mn-cs"/>
              </a:rPr>
              <a:t>中对象的类是通过初始化它们的构造函数来定义的。这样的话，</a:t>
            </a:r>
            <a:r>
              <a:rPr lang="en-US" sz="1200" kern="1200" dirty="0" err="1">
                <a:solidFill>
                  <a:schemeClr val="tx1"/>
                </a:solidFill>
                <a:effectLst/>
                <a:latin typeface="+mn-lt"/>
                <a:ea typeface="+mn-ea"/>
                <a:cs typeface="+mn-cs"/>
              </a:rPr>
              <a:t>instanceof</a:t>
            </a:r>
            <a:r>
              <a:rPr lang="zh-CN" altLang="en-US" sz="1200" kern="1200" dirty="0">
                <a:solidFill>
                  <a:schemeClr val="tx1"/>
                </a:solidFill>
                <a:effectLst/>
                <a:latin typeface="+mn-lt"/>
                <a:ea typeface="+mn-ea"/>
                <a:cs typeface="+mn-cs"/>
              </a:rPr>
              <a:t>的右操作数应当是一个函数。</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13</a:t>
            </a:fld>
            <a:endParaRPr lang="en-CN"/>
          </a:p>
        </p:txBody>
      </p:sp>
    </p:spTree>
    <p:extLst>
      <p:ext uri="{BB962C8B-B14F-4D97-AF65-F5344CB8AC3E}">
        <p14:creationId xmlns:p14="http://schemas.microsoft.com/office/powerpoint/2010/main" val="2499134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为了计算表达式</a:t>
            </a:r>
            <a:r>
              <a:rPr lang="en-US" dirty="0"/>
              <a:t>o </a:t>
            </a:r>
            <a:r>
              <a:rPr lang="en-US" dirty="0" err="1"/>
              <a:t>instanceof</a:t>
            </a:r>
            <a:r>
              <a:rPr lang="en-US" dirty="0"/>
              <a:t> </a:t>
            </a:r>
            <a:r>
              <a:rPr lang="en-US" dirty="0" err="1"/>
              <a:t>f，JavaScript</a:t>
            </a:r>
            <a:r>
              <a:rPr lang="zh-CN" altLang="en-US" dirty="0"/>
              <a:t>首先计算</a:t>
            </a:r>
            <a:r>
              <a:rPr lang="en-US" dirty="0" err="1"/>
              <a:t>f.prototype</a:t>
            </a:r>
            <a:r>
              <a:rPr lang="en-US" dirty="0"/>
              <a:t>，</a:t>
            </a:r>
            <a:r>
              <a:rPr lang="zh-CN" altLang="en-US" dirty="0"/>
              <a:t>然后在原型链中查找</a:t>
            </a:r>
            <a:r>
              <a:rPr lang="en-US" dirty="0"/>
              <a:t>o，</a:t>
            </a:r>
            <a:r>
              <a:rPr lang="zh-CN" altLang="en-US" dirty="0"/>
              <a:t>如果找到，那么</a:t>
            </a:r>
            <a:r>
              <a:rPr lang="en-US" dirty="0"/>
              <a:t>o</a:t>
            </a:r>
            <a:r>
              <a:rPr lang="zh-CN" altLang="en-US" dirty="0"/>
              <a:t>是</a:t>
            </a:r>
            <a:r>
              <a:rPr lang="en-US" dirty="0"/>
              <a:t>f（</a:t>
            </a:r>
            <a:r>
              <a:rPr lang="zh-CN" altLang="en-US" dirty="0"/>
              <a:t>或者</a:t>
            </a:r>
            <a:r>
              <a:rPr lang="en-US" dirty="0"/>
              <a:t>f</a:t>
            </a:r>
            <a:r>
              <a:rPr lang="zh-CN" altLang="en-US" dirty="0"/>
              <a:t>的父类）的一个实例，表达式返回</a:t>
            </a:r>
            <a:r>
              <a:rPr lang="en-US" dirty="0"/>
              <a:t>true。</a:t>
            </a:r>
            <a:r>
              <a:rPr lang="zh-CN" altLang="en-US" dirty="0"/>
              <a:t>如果</a:t>
            </a:r>
            <a:r>
              <a:rPr lang="en-US" dirty="0" err="1"/>
              <a:t>f.prototype</a:t>
            </a:r>
            <a:r>
              <a:rPr lang="zh-CN" altLang="en-US" dirty="0"/>
              <a:t>不在</a:t>
            </a:r>
            <a:r>
              <a:rPr lang="en-US" dirty="0"/>
              <a:t>o</a:t>
            </a:r>
            <a:r>
              <a:rPr lang="zh-CN" altLang="en-US" dirty="0"/>
              <a:t>的原型链中的话，那么</a:t>
            </a:r>
            <a:r>
              <a:rPr lang="en-US" dirty="0"/>
              <a:t>o</a:t>
            </a:r>
            <a:r>
              <a:rPr lang="zh-CN" altLang="en-US" dirty="0"/>
              <a:t>就不是</a:t>
            </a:r>
            <a:r>
              <a:rPr lang="en-US" dirty="0"/>
              <a:t>f</a:t>
            </a:r>
            <a:r>
              <a:rPr lang="zh-CN" altLang="en-US" dirty="0"/>
              <a:t>的实例，</a:t>
            </a:r>
            <a:r>
              <a:rPr lang="en-US" dirty="0" err="1"/>
              <a:t>instanceof</a:t>
            </a:r>
            <a:r>
              <a:rPr lang="zh-CN" altLang="en-US" dirty="0"/>
              <a:t>返回</a:t>
            </a:r>
            <a:r>
              <a:rPr lang="en-US" dirty="0"/>
              <a:t>false。</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14</a:t>
            </a:fld>
            <a:endParaRPr lang="en-CN"/>
          </a:p>
        </p:txBody>
      </p:sp>
    </p:spTree>
    <p:extLst>
      <p:ext uri="{BB962C8B-B14F-4D97-AF65-F5344CB8AC3E}">
        <p14:creationId xmlns:p14="http://schemas.microsoft.com/office/powerpoint/2010/main" val="2202832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运算符的检测规则是“</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运算符的求反。</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a:t>
            </a:fld>
            <a:endParaRPr lang="en-CN"/>
          </a:p>
        </p:txBody>
      </p:sp>
    </p:spTree>
    <p:extLst>
      <p:ext uri="{BB962C8B-B14F-4D97-AF65-F5344CB8AC3E}">
        <p14:creationId xmlns:p14="http://schemas.microsoft.com/office/powerpoint/2010/main" val="135868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3</a:t>
            </a:fld>
            <a:endParaRPr lang="en-CN"/>
          </a:p>
        </p:txBody>
      </p:sp>
    </p:spTree>
    <p:extLst>
      <p:ext uri="{BB962C8B-B14F-4D97-AF65-F5344CB8AC3E}">
        <p14:creationId xmlns:p14="http://schemas.microsoft.com/office/powerpoint/2010/main" val="795301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CN" sz="1200" kern="1200" dirty="0">
                <a:solidFill>
                  <a:schemeClr val="tx1"/>
                </a:solidFill>
                <a:effectLst/>
                <a:latin typeface="+mn-lt"/>
                <a:ea typeface="+mn-ea"/>
                <a:cs typeface="+mn-cs"/>
              </a:rPr>
              <a:t>倒数</a:t>
            </a:r>
            <a:r>
              <a:rPr lang="zh-CN" altLang="en-US" sz="1200" kern="1200" dirty="0">
                <a:solidFill>
                  <a:schemeClr val="tx1"/>
                </a:solidFill>
                <a:effectLst/>
                <a:latin typeface="+mn-lt"/>
                <a:ea typeface="+mn-ea"/>
                <a:cs typeface="+mn-cs"/>
              </a:rPr>
              <a:t>第二条：</a:t>
            </a:r>
            <a:r>
              <a:rPr lang="zh-CN" altLang="en-US" dirty="0"/>
              <a:t>两字符串可能所显示的字符一样，但有不同编码的</a:t>
            </a:r>
            <a:r>
              <a:rPr lang="en-US" altLang="zh-CN" dirty="0"/>
              <a:t>16</a:t>
            </a:r>
            <a:r>
              <a:rPr lang="zh-CN" altLang="en-US" dirty="0"/>
              <a:t>位值。</a:t>
            </a:r>
            <a:endParaRPr lang="en-US" altLang="zh-CN" dirty="0"/>
          </a:p>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4</a:t>
            </a:fld>
            <a:endParaRPr lang="en-CN"/>
          </a:p>
        </p:txBody>
      </p:sp>
    </p:spTree>
    <p:extLst>
      <p:ext uri="{BB962C8B-B14F-4D97-AF65-F5344CB8AC3E}">
        <p14:creationId xmlns:p14="http://schemas.microsoft.com/office/powerpoint/2010/main" val="4087797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对象通过</a:t>
            </a:r>
            <a:r>
              <a:rPr lang="en-US" dirty="0" err="1"/>
              <a:t>toString</a:t>
            </a:r>
            <a:r>
              <a:rPr lang="en-US" dirty="0"/>
              <a:t>（）</a:t>
            </a:r>
            <a:r>
              <a:rPr lang="zh-CN" altLang="en-US" dirty="0"/>
              <a:t>方法或者</a:t>
            </a:r>
            <a:r>
              <a:rPr lang="en-US" dirty="0" err="1"/>
              <a:t>valueOf</a:t>
            </a:r>
            <a:r>
              <a:rPr lang="en-US" dirty="0"/>
              <a:t>（）</a:t>
            </a:r>
            <a:r>
              <a:rPr lang="zh-CN" altLang="en-US" dirty="0"/>
              <a:t>方法转换为原始值。</a:t>
            </a:r>
            <a:r>
              <a:rPr lang="en-US" dirty="0"/>
              <a:t>JavaScript</a:t>
            </a:r>
            <a:r>
              <a:rPr lang="zh-CN" altLang="en-US" dirty="0"/>
              <a:t>语言核心的内置类首先尝试使用</a:t>
            </a:r>
            <a:r>
              <a:rPr lang="en-US" dirty="0" err="1"/>
              <a:t>valueOf</a:t>
            </a:r>
            <a:r>
              <a:rPr lang="en-US" dirty="0"/>
              <a:t>（），</a:t>
            </a:r>
            <a:r>
              <a:rPr lang="zh-CN" altLang="en-US" dirty="0"/>
              <a:t>再尝试使用</a:t>
            </a:r>
            <a:r>
              <a:rPr lang="en-US" dirty="0" err="1"/>
              <a:t>toString</a:t>
            </a:r>
            <a:r>
              <a:rPr lang="en-US" dirty="0"/>
              <a:t>（），</a:t>
            </a:r>
            <a:r>
              <a:rPr lang="zh-CN" altLang="en-US" dirty="0"/>
              <a:t>除了日期类，日期类只使用</a:t>
            </a:r>
            <a:r>
              <a:rPr lang="en-US" dirty="0" err="1"/>
              <a:t>toString</a:t>
            </a:r>
            <a:r>
              <a:rPr lang="en-US" dirty="0"/>
              <a:t>（）</a:t>
            </a:r>
            <a:r>
              <a:rPr lang="zh-CN" altLang="en-US" dirty="0"/>
              <a:t>转换。那些不是</a:t>
            </a:r>
            <a:r>
              <a:rPr lang="en-US" dirty="0"/>
              <a:t>JavaScript</a:t>
            </a:r>
            <a:r>
              <a:rPr lang="zh-CN" altLang="en-US" dirty="0"/>
              <a:t>语言核心中的对象则通过各自的实现中定义的方法转换为原始值。</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5</a:t>
            </a:fld>
            <a:endParaRPr lang="en-CN"/>
          </a:p>
        </p:txBody>
      </p:sp>
    </p:spTree>
    <p:extLst>
      <p:ext uri="{BB962C8B-B14F-4D97-AF65-F5344CB8AC3E}">
        <p14:creationId xmlns:p14="http://schemas.microsoft.com/office/powerpoint/2010/main" val="651339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6</a:t>
            </a:fld>
            <a:endParaRPr lang="en-CN"/>
          </a:p>
        </p:txBody>
      </p:sp>
    </p:spTree>
    <p:extLst>
      <p:ext uri="{BB962C8B-B14F-4D97-AF65-F5344CB8AC3E}">
        <p14:creationId xmlns:p14="http://schemas.microsoft.com/office/powerpoint/2010/main" val="847343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7</a:t>
            </a:fld>
            <a:endParaRPr lang="en-CN"/>
          </a:p>
        </p:txBody>
      </p:sp>
    </p:spTree>
    <p:extLst>
      <p:ext uri="{BB962C8B-B14F-4D97-AF65-F5344CB8AC3E}">
        <p14:creationId xmlns:p14="http://schemas.microsoft.com/office/powerpoint/2010/main" val="1005074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比较操作符的操作数可能是任意类型。然而，只有数字和字符串才能真正执行比较操作，因此那些不是数字和字符串的操作数都将进行类型转换，类型转换规则如</a:t>
            </a:r>
            <a:r>
              <a:rPr lang="en-US" altLang="zh-CN" sz="1200" kern="1200" dirty="0">
                <a:solidFill>
                  <a:schemeClr val="tx1"/>
                </a:solidFill>
                <a:effectLst/>
                <a:latin typeface="+mn-lt"/>
                <a:ea typeface="+mn-ea"/>
                <a:cs typeface="+mn-cs"/>
              </a:rPr>
              <a:t>ppt</a:t>
            </a:r>
            <a:r>
              <a:rPr lang="zh-CN" altLang="en-US" sz="1200" kern="1200" dirty="0">
                <a:solidFill>
                  <a:schemeClr val="tx1"/>
                </a:solidFill>
                <a:effectLst/>
                <a:latin typeface="+mn-lt"/>
                <a:ea typeface="+mn-ea"/>
                <a:cs typeface="+mn-cs"/>
              </a:rPr>
              <a:t>上</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8</a:t>
            </a:fld>
            <a:endParaRPr lang="en-CN"/>
          </a:p>
        </p:txBody>
      </p:sp>
    </p:spTree>
    <p:extLst>
      <p:ext uri="{BB962C8B-B14F-4D97-AF65-F5344CB8AC3E}">
        <p14:creationId xmlns:p14="http://schemas.microsoft.com/office/powerpoint/2010/main" val="4248687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9</a:t>
            </a:fld>
            <a:endParaRPr lang="en-CN"/>
          </a:p>
        </p:txBody>
      </p:sp>
    </p:spTree>
    <p:extLst>
      <p:ext uri="{BB962C8B-B14F-4D97-AF65-F5344CB8AC3E}">
        <p14:creationId xmlns:p14="http://schemas.microsoft.com/office/powerpoint/2010/main" val="609898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C63308-17E6-E942-9B97-2A7C2E624F5F}" type="datetimeFigureOut">
              <a:rPr lang="en-CN" smtClean="0"/>
              <a:t>04/07/2020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D01DA7C3-9E43-284F-8FEB-144E289428F5}" type="slidenum">
              <a:rPr lang="en-CN" smtClean="0"/>
              <a:t>‹#›</a:t>
            </a:fld>
            <a:endParaRPr lang="en-CN"/>
          </a:p>
        </p:txBody>
      </p:sp>
    </p:spTree>
    <p:extLst>
      <p:ext uri="{BB962C8B-B14F-4D97-AF65-F5344CB8AC3E}">
        <p14:creationId xmlns:p14="http://schemas.microsoft.com/office/powerpoint/2010/main" val="3508266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C63308-17E6-E942-9B97-2A7C2E624F5F}" type="datetimeFigureOut">
              <a:rPr lang="en-CN" smtClean="0"/>
              <a:t>04/07/2020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D01DA7C3-9E43-284F-8FEB-144E289428F5}" type="slidenum">
              <a:rPr lang="en-CN" smtClean="0"/>
              <a:t>‹#›</a:t>
            </a:fld>
            <a:endParaRPr lang="en-CN"/>
          </a:p>
        </p:txBody>
      </p:sp>
    </p:spTree>
    <p:extLst>
      <p:ext uri="{BB962C8B-B14F-4D97-AF65-F5344CB8AC3E}">
        <p14:creationId xmlns:p14="http://schemas.microsoft.com/office/powerpoint/2010/main" val="821265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C63308-17E6-E942-9B97-2A7C2E624F5F}" type="datetimeFigureOut">
              <a:rPr lang="en-CN" smtClean="0"/>
              <a:t>04/07/2020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D01DA7C3-9E43-284F-8FEB-144E289428F5}" type="slidenum">
              <a:rPr lang="en-CN" smtClean="0"/>
              <a:t>‹#›</a:t>
            </a:fld>
            <a:endParaRPr lang="en-CN"/>
          </a:p>
        </p:txBody>
      </p:sp>
    </p:spTree>
    <p:extLst>
      <p:ext uri="{BB962C8B-B14F-4D97-AF65-F5344CB8AC3E}">
        <p14:creationId xmlns:p14="http://schemas.microsoft.com/office/powerpoint/2010/main" val="2234383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C63308-17E6-E942-9B97-2A7C2E624F5F}" type="datetimeFigureOut">
              <a:rPr lang="en-CN" smtClean="0"/>
              <a:t>04/07/2020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D01DA7C3-9E43-284F-8FEB-144E289428F5}" type="slidenum">
              <a:rPr lang="en-CN" smtClean="0"/>
              <a:t>‹#›</a:t>
            </a:fld>
            <a:endParaRPr lang="en-CN"/>
          </a:p>
        </p:txBody>
      </p:sp>
    </p:spTree>
    <p:extLst>
      <p:ext uri="{BB962C8B-B14F-4D97-AF65-F5344CB8AC3E}">
        <p14:creationId xmlns:p14="http://schemas.microsoft.com/office/powerpoint/2010/main" val="3018141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C63308-17E6-E942-9B97-2A7C2E624F5F}" type="datetimeFigureOut">
              <a:rPr lang="en-CN" smtClean="0"/>
              <a:t>04/07/2020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D01DA7C3-9E43-284F-8FEB-144E289428F5}" type="slidenum">
              <a:rPr lang="en-CN" smtClean="0"/>
              <a:t>‹#›</a:t>
            </a:fld>
            <a:endParaRPr lang="en-CN"/>
          </a:p>
        </p:txBody>
      </p:sp>
    </p:spTree>
    <p:extLst>
      <p:ext uri="{BB962C8B-B14F-4D97-AF65-F5344CB8AC3E}">
        <p14:creationId xmlns:p14="http://schemas.microsoft.com/office/powerpoint/2010/main" val="3064760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C63308-17E6-E942-9B97-2A7C2E624F5F}" type="datetimeFigureOut">
              <a:rPr lang="en-CN" smtClean="0"/>
              <a:t>04/07/2020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D01DA7C3-9E43-284F-8FEB-144E289428F5}" type="slidenum">
              <a:rPr lang="en-CN" smtClean="0"/>
              <a:t>‹#›</a:t>
            </a:fld>
            <a:endParaRPr lang="en-CN"/>
          </a:p>
        </p:txBody>
      </p:sp>
    </p:spTree>
    <p:extLst>
      <p:ext uri="{BB962C8B-B14F-4D97-AF65-F5344CB8AC3E}">
        <p14:creationId xmlns:p14="http://schemas.microsoft.com/office/powerpoint/2010/main" val="2069571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C63308-17E6-E942-9B97-2A7C2E624F5F}" type="datetimeFigureOut">
              <a:rPr lang="en-CN" smtClean="0"/>
              <a:t>04/07/2020</a:t>
            </a:fld>
            <a:endParaRPr lang="en-CN"/>
          </a:p>
        </p:txBody>
      </p:sp>
      <p:sp>
        <p:nvSpPr>
          <p:cNvPr id="8" name="Footer Placeholder 7"/>
          <p:cNvSpPr>
            <a:spLocks noGrp="1"/>
          </p:cNvSpPr>
          <p:nvPr>
            <p:ph type="ftr" sz="quarter" idx="11"/>
          </p:nvPr>
        </p:nvSpPr>
        <p:spPr/>
        <p:txBody>
          <a:bodyPr/>
          <a:lstStyle/>
          <a:p>
            <a:endParaRPr lang="en-CN"/>
          </a:p>
        </p:txBody>
      </p:sp>
      <p:sp>
        <p:nvSpPr>
          <p:cNvPr id="9" name="Slide Number Placeholder 8"/>
          <p:cNvSpPr>
            <a:spLocks noGrp="1"/>
          </p:cNvSpPr>
          <p:nvPr>
            <p:ph type="sldNum" sz="quarter" idx="12"/>
          </p:nvPr>
        </p:nvSpPr>
        <p:spPr/>
        <p:txBody>
          <a:bodyPr/>
          <a:lstStyle/>
          <a:p>
            <a:fld id="{D01DA7C3-9E43-284F-8FEB-144E289428F5}" type="slidenum">
              <a:rPr lang="en-CN" smtClean="0"/>
              <a:t>‹#›</a:t>
            </a:fld>
            <a:endParaRPr lang="en-CN"/>
          </a:p>
        </p:txBody>
      </p:sp>
    </p:spTree>
    <p:extLst>
      <p:ext uri="{BB962C8B-B14F-4D97-AF65-F5344CB8AC3E}">
        <p14:creationId xmlns:p14="http://schemas.microsoft.com/office/powerpoint/2010/main" val="71359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C63308-17E6-E942-9B97-2A7C2E624F5F}" type="datetimeFigureOut">
              <a:rPr lang="en-CN" smtClean="0"/>
              <a:t>04/07/2020</a:t>
            </a:fld>
            <a:endParaRPr lang="en-CN"/>
          </a:p>
        </p:txBody>
      </p:sp>
      <p:sp>
        <p:nvSpPr>
          <p:cNvPr id="4" name="Footer Placeholder 3"/>
          <p:cNvSpPr>
            <a:spLocks noGrp="1"/>
          </p:cNvSpPr>
          <p:nvPr>
            <p:ph type="ftr" sz="quarter" idx="11"/>
          </p:nvPr>
        </p:nvSpPr>
        <p:spPr/>
        <p:txBody>
          <a:bodyPr/>
          <a:lstStyle/>
          <a:p>
            <a:endParaRPr lang="en-CN"/>
          </a:p>
        </p:txBody>
      </p:sp>
      <p:sp>
        <p:nvSpPr>
          <p:cNvPr id="5" name="Slide Number Placeholder 4"/>
          <p:cNvSpPr>
            <a:spLocks noGrp="1"/>
          </p:cNvSpPr>
          <p:nvPr>
            <p:ph type="sldNum" sz="quarter" idx="12"/>
          </p:nvPr>
        </p:nvSpPr>
        <p:spPr/>
        <p:txBody>
          <a:bodyPr/>
          <a:lstStyle/>
          <a:p>
            <a:fld id="{D01DA7C3-9E43-284F-8FEB-144E289428F5}" type="slidenum">
              <a:rPr lang="en-CN" smtClean="0"/>
              <a:t>‹#›</a:t>
            </a:fld>
            <a:endParaRPr lang="en-CN"/>
          </a:p>
        </p:txBody>
      </p:sp>
    </p:spTree>
    <p:extLst>
      <p:ext uri="{BB962C8B-B14F-4D97-AF65-F5344CB8AC3E}">
        <p14:creationId xmlns:p14="http://schemas.microsoft.com/office/powerpoint/2010/main" val="3246384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C63308-17E6-E942-9B97-2A7C2E624F5F}" type="datetimeFigureOut">
              <a:rPr lang="en-CN" smtClean="0"/>
              <a:t>04/07/2020</a:t>
            </a:fld>
            <a:endParaRPr lang="en-CN"/>
          </a:p>
        </p:txBody>
      </p:sp>
      <p:sp>
        <p:nvSpPr>
          <p:cNvPr id="3" name="Footer Placeholder 2"/>
          <p:cNvSpPr>
            <a:spLocks noGrp="1"/>
          </p:cNvSpPr>
          <p:nvPr>
            <p:ph type="ftr" sz="quarter" idx="11"/>
          </p:nvPr>
        </p:nvSpPr>
        <p:spPr/>
        <p:txBody>
          <a:bodyPr/>
          <a:lstStyle/>
          <a:p>
            <a:endParaRPr lang="en-CN"/>
          </a:p>
        </p:txBody>
      </p:sp>
      <p:sp>
        <p:nvSpPr>
          <p:cNvPr id="4" name="Slide Number Placeholder 3"/>
          <p:cNvSpPr>
            <a:spLocks noGrp="1"/>
          </p:cNvSpPr>
          <p:nvPr>
            <p:ph type="sldNum" sz="quarter" idx="12"/>
          </p:nvPr>
        </p:nvSpPr>
        <p:spPr/>
        <p:txBody>
          <a:bodyPr/>
          <a:lstStyle/>
          <a:p>
            <a:fld id="{D01DA7C3-9E43-284F-8FEB-144E289428F5}" type="slidenum">
              <a:rPr lang="en-CN" smtClean="0"/>
              <a:t>‹#›</a:t>
            </a:fld>
            <a:endParaRPr lang="en-CN"/>
          </a:p>
        </p:txBody>
      </p:sp>
    </p:spTree>
    <p:extLst>
      <p:ext uri="{BB962C8B-B14F-4D97-AF65-F5344CB8AC3E}">
        <p14:creationId xmlns:p14="http://schemas.microsoft.com/office/powerpoint/2010/main" val="180954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C63308-17E6-E942-9B97-2A7C2E624F5F}" type="datetimeFigureOut">
              <a:rPr lang="en-CN" smtClean="0"/>
              <a:t>04/07/2020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D01DA7C3-9E43-284F-8FEB-144E289428F5}" type="slidenum">
              <a:rPr lang="en-CN" smtClean="0"/>
              <a:t>‹#›</a:t>
            </a:fld>
            <a:endParaRPr lang="en-CN"/>
          </a:p>
        </p:txBody>
      </p:sp>
    </p:spTree>
    <p:extLst>
      <p:ext uri="{BB962C8B-B14F-4D97-AF65-F5344CB8AC3E}">
        <p14:creationId xmlns:p14="http://schemas.microsoft.com/office/powerpoint/2010/main" val="3237313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C63308-17E6-E942-9B97-2A7C2E624F5F}" type="datetimeFigureOut">
              <a:rPr lang="en-CN" smtClean="0"/>
              <a:t>04/07/2020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D01DA7C3-9E43-284F-8FEB-144E289428F5}" type="slidenum">
              <a:rPr lang="en-CN" smtClean="0"/>
              <a:t>‹#›</a:t>
            </a:fld>
            <a:endParaRPr lang="en-CN"/>
          </a:p>
        </p:txBody>
      </p:sp>
    </p:spTree>
    <p:extLst>
      <p:ext uri="{BB962C8B-B14F-4D97-AF65-F5344CB8AC3E}">
        <p14:creationId xmlns:p14="http://schemas.microsoft.com/office/powerpoint/2010/main" val="4121540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C63308-17E6-E942-9B97-2A7C2E624F5F}" type="datetimeFigureOut">
              <a:rPr lang="en-CN" smtClean="0"/>
              <a:t>04/07/2020</a:t>
            </a:fld>
            <a:endParaRPr lang="en-C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1DA7C3-9E43-284F-8FEB-144E289428F5}" type="slidenum">
              <a:rPr lang="en-CN" smtClean="0"/>
              <a:t>‹#›</a:t>
            </a:fld>
            <a:endParaRPr lang="en-CN"/>
          </a:p>
        </p:txBody>
      </p:sp>
    </p:spTree>
    <p:extLst>
      <p:ext uri="{BB962C8B-B14F-4D97-AF65-F5344CB8AC3E}">
        <p14:creationId xmlns:p14="http://schemas.microsoft.com/office/powerpoint/2010/main" val="29921743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2.tiff"/><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tiff"/></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tiff"/></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tiff"/><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4.9 </a:t>
            </a:r>
            <a:r>
              <a:rPr lang="zh-CN" altLang="en-US" dirty="0"/>
              <a:t>关系表达式</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关系运算符用于测试两个值之间的关系（比如“相等”“小于”或“是</a:t>
            </a:r>
            <a:r>
              <a:rPr lang="en-US" altLang="zh-CN" dirty="0"/>
              <a:t>...</a:t>
            </a:r>
            <a:r>
              <a:rPr lang="zh-CN" altLang="en-US" dirty="0"/>
              <a:t>的属性”），根据关系是否存在而返回</a:t>
            </a:r>
            <a:r>
              <a:rPr lang="en-US" dirty="0"/>
              <a:t>true</a:t>
            </a:r>
            <a:r>
              <a:rPr lang="zh-CN" altLang="en-US" dirty="0"/>
              <a:t>或</a:t>
            </a:r>
            <a:r>
              <a:rPr lang="en-US" dirty="0"/>
              <a:t>false。</a:t>
            </a:r>
            <a:endParaRPr lang="en-US" altLang="zh-CN" dirty="0"/>
          </a:p>
          <a:p>
            <a:r>
              <a:rPr lang="zh-CN" altLang="en-US" dirty="0"/>
              <a:t>通常在</a:t>
            </a:r>
            <a:r>
              <a:rPr lang="en-US" dirty="0" err="1"/>
              <a:t>if、while</a:t>
            </a:r>
            <a:r>
              <a:rPr lang="zh-CN" altLang="en-US" dirty="0"/>
              <a:t>或者</a:t>
            </a:r>
            <a:r>
              <a:rPr lang="en-US" dirty="0"/>
              <a:t>for</a:t>
            </a:r>
            <a:r>
              <a:rPr lang="zh-CN" altLang="en-US" dirty="0"/>
              <a:t>语句（参照第</a:t>
            </a:r>
            <a:r>
              <a:rPr lang="en-US" altLang="zh-CN" dirty="0"/>
              <a:t>5</a:t>
            </a:r>
            <a:r>
              <a:rPr lang="zh-CN" altLang="en-US" dirty="0"/>
              <a:t>章）中使用关系表达式，用以控制程序的执行流程。</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20077306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4.9 </a:t>
            </a:r>
            <a:r>
              <a:rPr lang="zh-CN" altLang="en-US" dirty="0"/>
              <a:t>关系表达式</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4.9.2 </a:t>
            </a:r>
            <a:r>
              <a:rPr lang="zh-CN" altLang="en-US" dirty="0"/>
              <a:t>比较运算符</a:t>
            </a:r>
            <a:endParaRPr lang="en-US" altLang="zh-CN" dirty="0"/>
          </a:p>
          <a:p>
            <a:r>
              <a:rPr lang="en-US" altLang="zh-CN" dirty="0"/>
              <a:t>【</a:t>
            </a:r>
            <a:r>
              <a:rPr lang="zh-CN" altLang="en-US" dirty="0"/>
              <a:t>注意</a:t>
            </a:r>
            <a:r>
              <a:rPr lang="en-US" altLang="zh-CN" dirty="0"/>
              <a:t>】</a:t>
            </a:r>
          </a:p>
          <a:p>
            <a:pPr lvl="1"/>
            <a:r>
              <a:rPr lang="zh-CN" altLang="en-US" dirty="0"/>
              <a:t>数字和字符串比较时，更偏爱转换为数字，只有在两个都是字符串时，才进行字符串的比较</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EE4F7ABF-4DB2-4C43-8C98-2FD29C15D216}"/>
              </a:ext>
            </a:extLst>
          </p:cNvPr>
          <p:cNvPicPr>
            <a:picLocks noChangeAspect="1"/>
          </p:cNvPicPr>
          <p:nvPr/>
        </p:nvPicPr>
        <p:blipFill>
          <a:blip r:embed="rId6"/>
          <a:stretch>
            <a:fillRect/>
          </a:stretch>
        </p:blipFill>
        <p:spPr>
          <a:xfrm>
            <a:off x="407056" y="3537698"/>
            <a:ext cx="8524537" cy="2877538"/>
          </a:xfrm>
          <a:prstGeom prst="rect">
            <a:avLst/>
          </a:prstGeom>
          <a:effectLst>
            <a:softEdge rad="0"/>
          </a:effectLst>
        </p:spPr>
      </p:pic>
      <p:sp>
        <p:nvSpPr>
          <p:cNvPr id="8" name="Frame 7">
            <a:extLst>
              <a:ext uri="{FF2B5EF4-FFF2-40B4-BE49-F238E27FC236}">
                <a16:creationId xmlns:a16="http://schemas.microsoft.com/office/drawing/2014/main" id="{240DBD49-B0DA-A34F-B154-06895A1F34CD}"/>
              </a:ext>
            </a:extLst>
          </p:cNvPr>
          <p:cNvSpPr/>
          <p:nvPr/>
        </p:nvSpPr>
        <p:spPr>
          <a:xfrm>
            <a:off x="324000" y="5112000"/>
            <a:ext cx="2511972" cy="1368000"/>
          </a:xfrm>
          <a:prstGeom prst="frame">
            <a:avLst/>
          </a:prstGeom>
          <a:solidFill>
            <a:schemeClr val="accent1"/>
          </a:solidFill>
          <a:ln w="3175" cap="sq">
            <a:solidFill>
              <a:schemeClr val="accent1">
                <a:shade val="50000"/>
              </a:schemeClr>
            </a:solidFill>
          </a:ln>
          <a:effectLst>
            <a:outerShdw blurRad="50800" dist="50800" sx="1000" sy="1000" algn="ctr" rotWithShape="0">
              <a:srgbClr val="000000"/>
            </a:outerShdw>
            <a:reflection stA="45000" endPos="0" dist="50800" dir="5400000" sy="-100000" algn="bl" rotWithShape="0"/>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solidFill>
                <a:schemeClr val="tx1"/>
              </a:solidFill>
            </a:endParaRPr>
          </a:p>
        </p:txBody>
      </p:sp>
    </p:spTree>
    <p:custDataLst>
      <p:tags r:id="rId1"/>
    </p:custDataLst>
    <p:extLst>
      <p:ext uri="{BB962C8B-B14F-4D97-AF65-F5344CB8AC3E}">
        <p14:creationId xmlns:p14="http://schemas.microsoft.com/office/powerpoint/2010/main" val="4209694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4.9 </a:t>
            </a:r>
            <a:r>
              <a:rPr lang="zh-CN" altLang="en-US" dirty="0"/>
              <a:t>关系表达式</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4.9.2 </a:t>
            </a:r>
            <a:r>
              <a:rPr lang="zh-CN" altLang="en-US" dirty="0"/>
              <a:t>比较运算符</a:t>
            </a:r>
            <a:endParaRPr lang="en-US" altLang="zh-CN" dirty="0"/>
          </a:p>
          <a:p>
            <a:r>
              <a:rPr lang="en-US" altLang="zh-CN" dirty="0"/>
              <a:t>【</a:t>
            </a:r>
            <a:r>
              <a:rPr lang="zh-CN" altLang="en-US" dirty="0"/>
              <a:t>注意</a:t>
            </a:r>
            <a:r>
              <a:rPr lang="en-US" altLang="zh-CN" dirty="0"/>
              <a:t>】</a:t>
            </a:r>
          </a:p>
          <a:p>
            <a:pPr lvl="1"/>
            <a:r>
              <a:rPr lang="zh-CN" altLang="en-US" dirty="0"/>
              <a:t>“</a:t>
            </a:r>
            <a:r>
              <a:rPr lang="en-US" altLang="zh-CN" dirty="0"/>
              <a:t>&lt;=”</a:t>
            </a:r>
            <a:r>
              <a:rPr lang="zh-CN" altLang="en-US" dirty="0"/>
              <a:t>和“</a:t>
            </a:r>
            <a:r>
              <a:rPr lang="en-US" altLang="zh-CN" dirty="0"/>
              <a:t>&gt;=”</a:t>
            </a:r>
            <a:r>
              <a:rPr lang="zh-CN" altLang="en-US" dirty="0"/>
              <a:t> 运算符在判断相等的时候，并不依赖于相等运算符和严格相等运算符的比较规则</a:t>
            </a:r>
            <a:r>
              <a:rPr lang="zh-CN" altLang="en-US" dirty="0" smtClean="0"/>
              <a:t>。</a:t>
            </a:r>
            <a:endParaRPr lang="en-US" altLang="zh-CN" dirty="0" smtClean="0"/>
          </a:p>
          <a:p>
            <a:pPr lvl="1"/>
            <a:r>
              <a:rPr lang="zh-CN" altLang="en-US" dirty="0"/>
              <a:t>小于等于运算符只是简单的“不大于”，大于等于运算符也只是“不小于”</a:t>
            </a:r>
            <a:r>
              <a:rPr lang="zh-CN" altLang="en-US" dirty="0" smtClean="0"/>
              <a:t>。</a:t>
            </a:r>
            <a:endParaRPr lang="en-US" altLang="zh-CN" dirty="0"/>
          </a:p>
          <a:p>
            <a:pPr lvl="1"/>
            <a:r>
              <a:rPr lang="zh-CN" altLang="en-US" dirty="0"/>
              <a:t>当其一个操作数是（或者转换后是）</a:t>
            </a:r>
            <a:r>
              <a:rPr lang="en-US" dirty="0" err="1"/>
              <a:t>NaN</a:t>
            </a:r>
            <a:r>
              <a:rPr lang="zh-CN" altLang="en-US" dirty="0"/>
              <a:t>时，所有</a:t>
            </a:r>
            <a:r>
              <a:rPr lang="en-US" altLang="zh-CN" dirty="0"/>
              <a:t>4</a:t>
            </a:r>
            <a:r>
              <a:rPr lang="zh-CN" altLang="en-US" dirty="0"/>
              <a:t>个比较运算符均返回</a:t>
            </a:r>
            <a:r>
              <a:rPr lang="en-US" dirty="0"/>
              <a:t>false。</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12599361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4.9 </a:t>
            </a:r>
            <a:r>
              <a:rPr lang="zh-CN" altLang="en-US" dirty="0"/>
              <a:t>关系表达式</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4.9.3 in</a:t>
            </a:r>
            <a:r>
              <a:rPr lang="zh-CN" altLang="en-US" dirty="0"/>
              <a:t>运算符</a:t>
            </a:r>
            <a:endParaRPr lang="en-US" altLang="zh-CN" dirty="0"/>
          </a:p>
          <a:p>
            <a:r>
              <a:rPr lang="en-US" altLang="zh-CN" sz="2000" dirty="0"/>
              <a:t>in</a:t>
            </a:r>
            <a:r>
              <a:rPr lang="zh-CN" altLang="en-US" sz="2000" dirty="0"/>
              <a:t>运算符希望它的左操作数是一个字符串或可以转换为字符串，希望它的右操作数是一个对象。如果右侧的对象拥有一个名为左操作数值的属性名，那么表达式返回</a:t>
            </a:r>
            <a:r>
              <a:rPr lang="en-US" altLang="zh-CN" sz="2000" dirty="0"/>
              <a:t>true</a:t>
            </a:r>
            <a:r>
              <a:rPr lang="zh-CN" altLang="en-US" sz="2000" dirty="0" smtClean="0"/>
              <a:t>。</a:t>
            </a:r>
            <a:endParaRPr lang="en-US" altLang="zh-CN" sz="2000" dirty="0" smtClean="0"/>
          </a:p>
          <a:p>
            <a:r>
              <a:rPr lang="zh-CN" altLang="en-US" sz="2000" dirty="0" smtClean="0"/>
              <a:t>例子</a:t>
            </a:r>
            <a:endParaRPr lang="en-CN" sz="2000"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2B75BEC0-9FD7-BB47-BB79-A92BE6E40C5B}"/>
              </a:ext>
            </a:extLst>
          </p:cNvPr>
          <p:cNvPicPr>
            <a:picLocks noChangeAspect="1"/>
          </p:cNvPicPr>
          <p:nvPr/>
        </p:nvPicPr>
        <p:blipFill>
          <a:blip r:embed="rId5"/>
          <a:stretch>
            <a:fillRect/>
          </a:stretch>
        </p:blipFill>
        <p:spPr>
          <a:xfrm>
            <a:off x="143196" y="3709189"/>
            <a:ext cx="8807667" cy="2992567"/>
          </a:xfrm>
          <a:prstGeom prst="rect">
            <a:avLst/>
          </a:prstGeom>
        </p:spPr>
      </p:pic>
    </p:spTree>
    <p:extLst>
      <p:ext uri="{BB962C8B-B14F-4D97-AF65-F5344CB8AC3E}">
        <p14:creationId xmlns:p14="http://schemas.microsoft.com/office/powerpoint/2010/main" val="14063679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4.9 </a:t>
            </a:r>
            <a:r>
              <a:rPr lang="zh-CN" altLang="en-US" dirty="0"/>
              <a:t>关系表达式</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sz="2400" dirty="0"/>
              <a:t>4.9.4 </a:t>
            </a:r>
            <a:r>
              <a:rPr lang="en-US" sz="2400" dirty="0" err="1"/>
              <a:t>instanceof</a:t>
            </a:r>
            <a:r>
              <a:rPr lang="zh-CN" altLang="en-US" sz="2400" dirty="0"/>
              <a:t>运算符</a:t>
            </a:r>
            <a:endParaRPr lang="en-US" altLang="zh-CN" sz="2400" dirty="0"/>
          </a:p>
          <a:p>
            <a:r>
              <a:rPr lang="en-US" altLang="zh-CN" sz="2400" dirty="0" err="1"/>
              <a:t>instanceof</a:t>
            </a:r>
            <a:r>
              <a:rPr lang="zh-CN" altLang="en-US" sz="2400" dirty="0"/>
              <a:t>运算符希望左操作数是一个对象，右操作数标识对象的类。如果左侧的对象是右侧类的实例，则表达式返回</a:t>
            </a:r>
            <a:r>
              <a:rPr lang="en-US" altLang="zh-CN" sz="2400" dirty="0"/>
              <a:t>true；</a:t>
            </a:r>
            <a:r>
              <a:rPr lang="zh-CN" altLang="en-US" sz="2400" dirty="0"/>
              <a:t>否则返回</a:t>
            </a:r>
            <a:r>
              <a:rPr lang="en-US" altLang="zh-CN" sz="2400" dirty="0"/>
              <a:t>false。</a:t>
            </a:r>
            <a:endParaRPr lang="en-US" altLang="zh-CN" sz="2400" dirty="0" smtClean="0"/>
          </a:p>
          <a:p>
            <a:r>
              <a:rPr lang="zh-CN" altLang="en-US" sz="2400" dirty="0" smtClean="0"/>
              <a:t>例子</a:t>
            </a:r>
            <a:r>
              <a:rPr lang="zh-CN" altLang="en-US" sz="2400" dirty="0"/>
              <a:t>：</a:t>
            </a:r>
            <a:endParaRPr lang="en-US" altLang="zh-CN" sz="2400"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DD79450D-08E4-EE42-96D8-27C6318781D2}"/>
              </a:ext>
            </a:extLst>
          </p:cNvPr>
          <p:cNvPicPr>
            <a:picLocks noChangeAspect="1"/>
          </p:cNvPicPr>
          <p:nvPr/>
        </p:nvPicPr>
        <p:blipFill>
          <a:blip r:embed="rId5"/>
          <a:stretch>
            <a:fillRect/>
          </a:stretch>
        </p:blipFill>
        <p:spPr>
          <a:xfrm>
            <a:off x="286794" y="3796104"/>
            <a:ext cx="8761117" cy="2753161"/>
          </a:xfrm>
          <a:prstGeom prst="rect">
            <a:avLst/>
          </a:prstGeom>
        </p:spPr>
      </p:pic>
    </p:spTree>
    <p:extLst>
      <p:ext uri="{BB962C8B-B14F-4D97-AF65-F5344CB8AC3E}">
        <p14:creationId xmlns:p14="http://schemas.microsoft.com/office/powerpoint/2010/main" val="10842258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4.9 </a:t>
            </a:r>
            <a:r>
              <a:rPr lang="zh-CN" altLang="en-US" dirty="0"/>
              <a:t>关系表达式</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384969" y="1635319"/>
            <a:ext cx="8299450" cy="4825240"/>
          </a:xfrm>
        </p:spPr>
        <p:txBody>
          <a:bodyPr>
            <a:normAutofit/>
          </a:bodyPr>
          <a:lstStyle/>
          <a:p>
            <a:r>
              <a:rPr lang="en-US" dirty="0"/>
              <a:t>4.9.4 </a:t>
            </a:r>
            <a:r>
              <a:rPr lang="en-US" dirty="0" err="1"/>
              <a:t>instanceof</a:t>
            </a:r>
            <a:r>
              <a:rPr lang="zh-CN" altLang="en-US" dirty="0"/>
              <a:t>运算符</a:t>
            </a:r>
            <a:endParaRPr lang="en-US" altLang="zh-CN" dirty="0"/>
          </a:p>
          <a:p>
            <a:r>
              <a:rPr lang="en-US" altLang="zh-CN" dirty="0"/>
              <a:t>【</a:t>
            </a:r>
            <a:r>
              <a:rPr lang="zh-CN" altLang="en-US" dirty="0"/>
              <a:t>注意</a:t>
            </a:r>
            <a:r>
              <a:rPr lang="en-US" altLang="zh-CN" dirty="0"/>
              <a:t>】</a:t>
            </a:r>
          </a:p>
          <a:p>
            <a:pPr lvl="1"/>
            <a:r>
              <a:rPr lang="zh-CN" altLang="en-US" dirty="0"/>
              <a:t>所有的对象都是</a:t>
            </a:r>
            <a:r>
              <a:rPr lang="en-US" dirty="0"/>
              <a:t>Object</a:t>
            </a:r>
            <a:r>
              <a:rPr lang="zh-CN" altLang="en-US" dirty="0"/>
              <a:t>的实例。</a:t>
            </a:r>
            <a:r>
              <a:rPr lang="en-US" dirty="0" err="1"/>
              <a:t>instanceof</a:t>
            </a:r>
            <a:r>
              <a:rPr lang="zh-CN" altLang="en-US" dirty="0"/>
              <a:t>也会包含对“父类”（</a:t>
            </a:r>
            <a:r>
              <a:rPr lang="en-US" dirty="0"/>
              <a:t>superclass）</a:t>
            </a:r>
            <a:r>
              <a:rPr lang="zh-CN" altLang="en-US" dirty="0"/>
              <a:t>的检测。</a:t>
            </a:r>
            <a:endParaRPr lang="en-US" altLang="zh-CN" dirty="0"/>
          </a:p>
          <a:p>
            <a:pPr lvl="1"/>
            <a:r>
              <a:rPr lang="zh-CN" altLang="en-US" dirty="0"/>
              <a:t>为了理解</a:t>
            </a:r>
            <a:r>
              <a:rPr lang="en-US" dirty="0" err="1"/>
              <a:t>instanceof</a:t>
            </a:r>
            <a:r>
              <a:rPr lang="zh-CN" altLang="en-US" dirty="0"/>
              <a:t>运算符，首先要理解“原型链”（</a:t>
            </a:r>
            <a:r>
              <a:rPr lang="en-US" dirty="0"/>
              <a:t>prototype chain）。</a:t>
            </a:r>
            <a:r>
              <a:rPr lang="zh-CN" altLang="en-US" dirty="0"/>
              <a:t>原型链作为</a:t>
            </a:r>
            <a:r>
              <a:rPr lang="en-US" dirty="0"/>
              <a:t>JavaScript</a:t>
            </a:r>
            <a:r>
              <a:rPr lang="zh-CN" altLang="en-US" dirty="0"/>
              <a:t>的继承机制，将在</a:t>
            </a:r>
            <a:r>
              <a:rPr lang="en-US" altLang="zh-CN" dirty="0"/>
              <a:t>6.2.2</a:t>
            </a:r>
            <a:r>
              <a:rPr lang="zh-CN" altLang="en-US" dirty="0"/>
              <a:t>节详细讲述</a:t>
            </a:r>
            <a:r>
              <a:rPr lang="zh-CN" altLang="en-US" dirty="0" smtClean="0"/>
              <a:t>。</a:t>
            </a:r>
            <a:endParaRPr lang="en-US" altLang="zh-CN" dirty="0" smtClean="0"/>
          </a:p>
          <a:p>
            <a:pPr lvl="1"/>
            <a:r>
              <a:rPr lang="zh-CN" altLang="en-US" dirty="0"/>
              <a:t>为了计算表达式</a:t>
            </a:r>
            <a:r>
              <a:rPr lang="en-US" altLang="zh-CN" dirty="0"/>
              <a:t>o </a:t>
            </a:r>
            <a:r>
              <a:rPr lang="en-US" altLang="zh-CN" dirty="0" err="1"/>
              <a:t>instanceof</a:t>
            </a:r>
            <a:r>
              <a:rPr lang="en-US" altLang="zh-CN" dirty="0"/>
              <a:t> </a:t>
            </a:r>
            <a:r>
              <a:rPr lang="en-US" altLang="zh-CN" dirty="0" err="1"/>
              <a:t>f，JavaScript</a:t>
            </a:r>
            <a:r>
              <a:rPr lang="zh-CN" altLang="en-US" dirty="0"/>
              <a:t>首先计算</a:t>
            </a:r>
            <a:r>
              <a:rPr lang="en-US" altLang="zh-CN" dirty="0" err="1"/>
              <a:t>f.prototype</a:t>
            </a:r>
            <a:r>
              <a:rPr lang="en-US" altLang="zh-CN" dirty="0"/>
              <a:t>，</a:t>
            </a:r>
            <a:r>
              <a:rPr lang="zh-CN" altLang="en-US" dirty="0"/>
              <a:t>然后在原型链中查找</a:t>
            </a:r>
            <a:r>
              <a:rPr lang="en-US" altLang="zh-CN" dirty="0"/>
              <a:t>o，</a:t>
            </a:r>
            <a:r>
              <a:rPr lang="zh-CN" altLang="en-US" dirty="0"/>
              <a:t>如果找到，那么</a:t>
            </a:r>
            <a:r>
              <a:rPr lang="en-US" altLang="zh-CN" dirty="0"/>
              <a:t>o</a:t>
            </a:r>
            <a:r>
              <a:rPr lang="zh-CN" altLang="en-US" dirty="0"/>
              <a:t>是</a:t>
            </a:r>
            <a:r>
              <a:rPr lang="en-US" altLang="zh-CN" dirty="0"/>
              <a:t>f（</a:t>
            </a:r>
            <a:r>
              <a:rPr lang="zh-CN" altLang="en-US" dirty="0"/>
              <a:t>或者</a:t>
            </a:r>
            <a:r>
              <a:rPr lang="en-US" altLang="zh-CN" dirty="0"/>
              <a:t>f</a:t>
            </a:r>
            <a:r>
              <a:rPr lang="zh-CN" altLang="en-US" dirty="0"/>
              <a:t>的父类）的一个实例，表达式返回</a:t>
            </a:r>
            <a:r>
              <a:rPr lang="en-US" altLang="zh-CN" dirty="0"/>
              <a:t>true。</a:t>
            </a:r>
            <a:r>
              <a:rPr lang="zh-CN" altLang="en-US" dirty="0"/>
              <a:t>如果</a:t>
            </a:r>
            <a:r>
              <a:rPr lang="en-US" altLang="zh-CN" dirty="0" err="1"/>
              <a:t>f.prototype</a:t>
            </a:r>
            <a:r>
              <a:rPr lang="zh-CN" altLang="en-US" dirty="0"/>
              <a:t>不在</a:t>
            </a:r>
            <a:r>
              <a:rPr lang="en-US" altLang="zh-CN" dirty="0"/>
              <a:t>o</a:t>
            </a:r>
            <a:r>
              <a:rPr lang="zh-CN" altLang="en-US" dirty="0"/>
              <a:t>的原型链中的话，那么</a:t>
            </a:r>
            <a:r>
              <a:rPr lang="en-US" altLang="zh-CN" dirty="0"/>
              <a:t>o</a:t>
            </a:r>
            <a:r>
              <a:rPr lang="zh-CN" altLang="en-US" dirty="0"/>
              <a:t>就不是</a:t>
            </a:r>
            <a:r>
              <a:rPr lang="en-US" altLang="zh-CN" dirty="0"/>
              <a:t>f</a:t>
            </a:r>
            <a:r>
              <a:rPr lang="zh-CN" altLang="en-US" dirty="0"/>
              <a:t>的实例，</a:t>
            </a:r>
            <a:r>
              <a:rPr lang="en-US" altLang="zh-CN" dirty="0" err="1"/>
              <a:t>instanceof</a:t>
            </a:r>
            <a:r>
              <a:rPr lang="zh-CN" altLang="en-US" dirty="0"/>
              <a:t>返回</a:t>
            </a:r>
            <a:r>
              <a:rPr lang="en-US" altLang="zh-CN" dirty="0"/>
              <a:t>false</a:t>
            </a:r>
            <a:r>
              <a:rPr lang="en-US" altLang="zh-CN" dirty="0" smtClean="0"/>
              <a:t>。</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14346795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4.9 </a:t>
            </a:r>
            <a:r>
              <a:rPr lang="zh-CN" altLang="en-US" dirty="0"/>
              <a:t>关系表达式</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4.9.1 </a:t>
            </a:r>
            <a:r>
              <a:rPr lang="zh-CN" altLang="en-US" dirty="0"/>
              <a:t>相等和不等运算符</a:t>
            </a:r>
            <a:endParaRPr lang="en-US" altLang="zh-CN" dirty="0"/>
          </a:p>
          <a:p>
            <a:pPr lvl="1"/>
            <a:r>
              <a:rPr lang="zh-CN" altLang="en-US" dirty="0"/>
              <a:t>“</a:t>
            </a:r>
            <a:r>
              <a:rPr lang="en-US" altLang="zh-CN" dirty="0"/>
              <a:t>==”</a:t>
            </a:r>
            <a:r>
              <a:rPr lang="zh-CN" altLang="en-US" dirty="0"/>
              <a:t>相等</a:t>
            </a:r>
            <a:endParaRPr lang="en-US" altLang="zh-CN" dirty="0"/>
          </a:p>
          <a:p>
            <a:pPr lvl="1"/>
            <a:r>
              <a:rPr lang="zh-CN" altLang="en-US" dirty="0"/>
              <a:t>“</a:t>
            </a:r>
            <a:r>
              <a:rPr lang="en-US" altLang="zh-CN" dirty="0"/>
              <a:t>===”</a:t>
            </a:r>
            <a:r>
              <a:rPr lang="zh-CN" altLang="en-US" dirty="0"/>
              <a:t>严格相等</a:t>
            </a:r>
            <a:endParaRPr lang="en-US" altLang="zh-CN" dirty="0"/>
          </a:p>
          <a:p>
            <a:pPr lvl="1"/>
            <a:r>
              <a:rPr lang="zh-CN" altLang="en-US" dirty="0"/>
              <a:t>“</a:t>
            </a:r>
            <a:r>
              <a:rPr lang="en-US" altLang="zh-CN" dirty="0"/>
              <a:t>!=”</a:t>
            </a:r>
            <a:r>
              <a:rPr lang="zh-CN" altLang="en-US" dirty="0"/>
              <a:t>不相等</a:t>
            </a:r>
            <a:endParaRPr lang="en-US" altLang="zh-CN" dirty="0"/>
          </a:p>
          <a:p>
            <a:pPr lvl="1"/>
            <a:r>
              <a:rPr lang="zh-CN" altLang="en-US" dirty="0"/>
              <a:t>“</a:t>
            </a:r>
            <a:r>
              <a:rPr lang="en-US" altLang="zh-CN" dirty="0"/>
              <a:t>!==”</a:t>
            </a:r>
            <a:r>
              <a:rPr lang="zh-CN" altLang="en-US" dirty="0"/>
              <a:t>不严格相等</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29377343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4.9 </a:t>
            </a:r>
            <a:r>
              <a:rPr lang="zh-CN" altLang="en-US" dirty="0"/>
              <a:t>关系表达式</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4.9.1 </a:t>
            </a:r>
            <a:r>
              <a:rPr lang="zh-CN" altLang="en-US" dirty="0"/>
              <a:t>相等和不等运算符</a:t>
            </a:r>
            <a:endParaRPr lang="en-US" altLang="zh-CN" dirty="0"/>
          </a:p>
          <a:p>
            <a:r>
              <a:rPr lang="en-US" altLang="zh-CN" dirty="0"/>
              <a:t>【Recap】</a:t>
            </a:r>
          </a:p>
          <a:p>
            <a:r>
              <a:rPr lang="zh-CN" altLang="en-US" dirty="0"/>
              <a:t>在</a:t>
            </a:r>
            <a:r>
              <a:rPr lang="en-US" altLang="zh-CN" dirty="0"/>
              <a:t>3.7</a:t>
            </a:r>
            <a:r>
              <a:rPr lang="zh-CN" altLang="en-US" dirty="0"/>
              <a:t>节已经提到</a:t>
            </a:r>
            <a:endParaRPr lang="en-US" altLang="zh-CN" dirty="0"/>
          </a:p>
          <a:p>
            <a:pPr lvl="1"/>
            <a:r>
              <a:rPr lang="en-US" dirty="0"/>
              <a:t>JavaScript</a:t>
            </a:r>
            <a:r>
              <a:rPr lang="zh-CN" altLang="en-US" dirty="0"/>
              <a:t>对象的比较是</a:t>
            </a:r>
            <a:r>
              <a:rPr lang="zh-CN" altLang="en-US" dirty="0">
                <a:solidFill>
                  <a:srgbClr val="C00000"/>
                </a:solidFill>
              </a:rPr>
              <a:t>引用的比较，而不是值的比较</a:t>
            </a:r>
            <a:r>
              <a:rPr lang="zh-CN" altLang="en-US" dirty="0"/>
              <a:t>。对象和其本身是相等的，但和其他任何对象都不相等。</a:t>
            </a:r>
            <a:endParaRPr lang="en-US" altLang="zh-CN" dirty="0"/>
          </a:p>
          <a:p>
            <a:pPr lvl="2"/>
            <a:r>
              <a:rPr lang="zh-CN" altLang="en-US" dirty="0"/>
              <a:t>如果两个不同的对象具有相同数量的属性，相同的属性名和值，它们依然是不相等的。相应位置的数组元素是相等的两个数组也是不相等的。</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16472359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4.9 </a:t>
            </a:r>
            <a:r>
              <a:rPr lang="zh-CN" altLang="en-US" dirty="0"/>
              <a:t>关系表达式</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4.9.1 </a:t>
            </a:r>
            <a:r>
              <a:rPr lang="zh-CN" altLang="en-US" dirty="0"/>
              <a:t>相等和不等运算符</a:t>
            </a:r>
            <a:endParaRPr lang="en-US" altLang="zh-CN" dirty="0"/>
          </a:p>
          <a:p>
            <a:r>
              <a:rPr lang="zh-CN" altLang="en-US" dirty="0"/>
              <a:t>严格相等运算符</a:t>
            </a:r>
            <a:r>
              <a:rPr lang="zh-CN" altLang="en-US" dirty="0">
                <a:solidFill>
                  <a:srgbClr val="C00000"/>
                </a:solidFill>
              </a:rPr>
              <a:t>“</a:t>
            </a:r>
            <a:r>
              <a:rPr lang="en-US" altLang="zh-CN" dirty="0">
                <a:solidFill>
                  <a:srgbClr val="C00000"/>
                </a:solidFill>
              </a:rPr>
              <a:t>===”</a:t>
            </a:r>
          </a:p>
          <a:p>
            <a:pPr lvl="1"/>
            <a:r>
              <a:rPr lang="zh-CN" altLang="en-US" dirty="0"/>
              <a:t>值类型不相同，则不相等。</a:t>
            </a:r>
            <a:endParaRPr lang="en-US" altLang="zh-CN" dirty="0"/>
          </a:p>
          <a:p>
            <a:pPr lvl="1"/>
            <a:r>
              <a:rPr lang="zh-CN" altLang="en-US" dirty="0"/>
              <a:t>两个值都是</a:t>
            </a:r>
            <a:r>
              <a:rPr lang="en-US" dirty="0"/>
              <a:t>null</a:t>
            </a:r>
            <a:r>
              <a:rPr lang="zh-CN" altLang="en-US" dirty="0"/>
              <a:t>或者都是</a:t>
            </a:r>
            <a:r>
              <a:rPr lang="en-US" dirty="0"/>
              <a:t>undefined，</a:t>
            </a:r>
            <a:r>
              <a:rPr lang="zh-CN" altLang="en-US" dirty="0"/>
              <a:t>则它们不相等。</a:t>
            </a:r>
            <a:endParaRPr lang="en-US" altLang="zh-CN" dirty="0"/>
          </a:p>
          <a:p>
            <a:pPr lvl="1"/>
            <a:r>
              <a:rPr lang="en-US" dirty="0" err="1"/>
              <a:t>NaN</a:t>
            </a:r>
            <a:r>
              <a:rPr lang="zh-CN" altLang="en-US" dirty="0"/>
              <a:t>和其他任何值都是不相等的，包括它本身。</a:t>
            </a:r>
            <a:endParaRPr lang="en-US" altLang="zh-CN" dirty="0"/>
          </a:p>
          <a:p>
            <a:pPr lvl="2"/>
            <a:r>
              <a:rPr lang="zh-CN" altLang="en-US" dirty="0"/>
              <a:t>通过</a:t>
            </a:r>
            <a:r>
              <a:rPr lang="en-US" dirty="0"/>
              <a:t>x!==x</a:t>
            </a:r>
            <a:r>
              <a:rPr lang="zh-CN" altLang="en-US" dirty="0"/>
              <a:t>来判断</a:t>
            </a:r>
            <a:r>
              <a:rPr lang="en-US" dirty="0"/>
              <a:t>x</a:t>
            </a:r>
            <a:r>
              <a:rPr lang="zh-CN" altLang="en-US" dirty="0"/>
              <a:t>是否为</a:t>
            </a:r>
            <a:r>
              <a:rPr lang="en-US" dirty="0" err="1"/>
              <a:t>NaN</a:t>
            </a:r>
            <a:r>
              <a:rPr lang="en-US" dirty="0"/>
              <a:t>，</a:t>
            </a:r>
            <a:r>
              <a:rPr lang="zh-CN" altLang="en-US" dirty="0"/>
              <a:t>只有在</a:t>
            </a:r>
            <a:r>
              <a:rPr lang="en-US" dirty="0"/>
              <a:t>x</a:t>
            </a:r>
            <a:r>
              <a:rPr lang="zh-CN" altLang="en-US" dirty="0"/>
              <a:t>为</a:t>
            </a:r>
            <a:r>
              <a:rPr lang="en-US" dirty="0" err="1"/>
              <a:t>NaN</a:t>
            </a:r>
            <a:r>
              <a:rPr lang="zh-CN" altLang="en-US" dirty="0"/>
              <a:t>的时候，这个表达式的值才为</a:t>
            </a:r>
            <a:r>
              <a:rPr lang="en-US" dirty="0"/>
              <a:t>true。</a:t>
            </a:r>
          </a:p>
          <a:p>
            <a:pPr lvl="1"/>
            <a:r>
              <a:rPr lang="zh-CN" altLang="en-US" dirty="0"/>
              <a:t>一个值为</a:t>
            </a:r>
            <a:r>
              <a:rPr lang="en-US" altLang="zh-CN" dirty="0"/>
              <a:t>0</a:t>
            </a:r>
            <a:r>
              <a:rPr lang="zh-CN" altLang="en-US" dirty="0"/>
              <a:t>，另一个值为</a:t>
            </a:r>
            <a:r>
              <a:rPr lang="en-US" altLang="zh-CN" dirty="0"/>
              <a:t>-0</a:t>
            </a:r>
            <a:r>
              <a:rPr lang="zh-CN" altLang="en-US" dirty="0"/>
              <a:t>，则它们同样相等。</a:t>
            </a:r>
            <a:endParaRPr lang="en-US" altLang="zh-CN" dirty="0"/>
          </a:p>
          <a:p>
            <a:pPr lvl="1"/>
            <a:r>
              <a:rPr lang="zh-CN" altLang="en-US" dirty="0"/>
              <a:t>如果两个值为字符串，且所含的对应位上的</a:t>
            </a:r>
            <a:r>
              <a:rPr lang="en-US" altLang="zh-CN" dirty="0"/>
              <a:t>16</a:t>
            </a:r>
            <a:r>
              <a:rPr lang="zh-CN" altLang="en-US" dirty="0"/>
              <a:t>位数（参照</a:t>
            </a:r>
            <a:r>
              <a:rPr lang="en-US" altLang="zh-CN" dirty="0"/>
              <a:t>3.2</a:t>
            </a:r>
            <a:r>
              <a:rPr lang="zh-CN" altLang="en-US" dirty="0"/>
              <a:t>节）完全相等，则它们相等。</a:t>
            </a:r>
            <a:endParaRPr lang="en-US" altLang="zh-CN" dirty="0"/>
          </a:p>
          <a:p>
            <a:pPr lvl="1"/>
            <a:r>
              <a:rPr lang="zh-CN" altLang="en-US" dirty="0"/>
              <a:t>如果两个引用值指向不同对象，则它们是不等的。</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13392387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4.9 </a:t>
            </a:r>
            <a:r>
              <a:rPr lang="zh-CN" altLang="en-US" dirty="0"/>
              <a:t>关系表达式</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4.9.1 </a:t>
            </a:r>
            <a:r>
              <a:rPr lang="zh-CN" altLang="en-US" dirty="0"/>
              <a:t>相等和不等运算符</a:t>
            </a:r>
            <a:endParaRPr lang="en-US" altLang="zh-CN" dirty="0"/>
          </a:p>
          <a:p>
            <a:r>
              <a:rPr lang="zh-CN" altLang="en-US" dirty="0"/>
              <a:t>相等运算符</a:t>
            </a:r>
            <a:r>
              <a:rPr lang="zh-CN" altLang="en-US" dirty="0">
                <a:solidFill>
                  <a:srgbClr val="C00000"/>
                </a:solidFill>
              </a:rPr>
              <a:t>“</a:t>
            </a:r>
            <a:r>
              <a:rPr lang="en-US" altLang="zh-CN" dirty="0">
                <a:solidFill>
                  <a:srgbClr val="C00000"/>
                </a:solidFill>
              </a:rPr>
              <a:t>==”</a:t>
            </a:r>
          </a:p>
          <a:p>
            <a:pPr lvl="1"/>
            <a:r>
              <a:rPr lang="zh-CN" altLang="en-US" dirty="0"/>
              <a:t>两个操作数的类型相同，则和上文所述的</a:t>
            </a:r>
            <a:r>
              <a:rPr lang="en-US" altLang="zh-CN" dirty="0"/>
              <a:t>===</a:t>
            </a:r>
            <a:r>
              <a:rPr lang="zh-CN" altLang="en-US" dirty="0"/>
              <a:t>比较规则一样。</a:t>
            </a:r>
            <a:endParaRPr lang="en-US" altLang="zh-CN" dirty="0"/>
          </a:p>
          <a:p>
            <a:pPr lvl="1"/>
            <a:r>
              <a:rPr lang="zh-CN" altLang="en-US" dirty="0"/>
              <a:t>两个操作数类型不同，将按如下规则和类型转换：</a:t>
            </a:r>
            <a:endParaRPr lang="en-US" altLang="zh-CN" dirty="0"/>
          </a:p>
          <a:p>
            <a:pPr lvl="2"/>
            <a:r>
              <a:rPr lang="zh-CN" altLang="en-US" dirty="0"/>
              <a:t>一个值是</a:t>
            </a:r>
            <a:r>
              <a:rPr lang="en-US" dirty="0"/>
              <a:t>null，</a:t>
            </a:r>
            <a:r>
              <a:rPr lang="zh-CN" altLang="en-US" dirty="0"/>
              <a:t>另一个是</a:t>
            </a:r>
            <a:r>
              <a:rPr lang="en-US" dirty="0"/>
              <a:t>undefined，</a:t>
            </a:r>
            <a:r>
              <a:rPr lang="zh-CN" altLang="en-US" dirty="0"/>
              <a:t>则它们相等。</a:t>
            </a:r>
            <a:endParaRPr lang="en-US" altLang="zh-CN" dirty="0"/>
          </a:p>
          <a:p>
            <a:pPr lvl="2"/>
            <a:r>
              <a:rPr lang="zh-CN" altLang="en-US" dirty="0"/>
              <a:t>数字与字符串相等比较：将字符串转换为数字，然后比较。</a:t>
            </a:r>
            <a:endParaRPr lang="en-US" altLang="zh-CN" dirty="0"/>
          </a:p>
          <a:p>
            <a:pPr lvl="2"/>
            <a:r>
              <a:rPr lang="en-US" dirty="0"/>
              <a:t>true，</a:t>
            </a:r>
            <a:r>
              <a:rPr lang="zh-CN" altLang="en-US" dirty="0"/>
              <a:t>转换为</a:t>
            </a:r>
            <a:r>
              <a:rPr lang="en-US" altLang="zh-CN" dirty="0"/>
              <a:t>1</a:t>
            </a:r>
            <a:r>
              <a:rPr lang="zh-CN" altLang="en-US" dirty="0"/>
              <a:t>；</a:t>
            </a:r>
            <a:r>
              <a:rPr lang="en-US" dirty="0"/>
              <a:t> false，</a:t>
            </a:r>
            <a:r>
              <a:rPr lang="zh-CN" altLang="en-US" dirty="0"/>
              <a:t>转换为</a:t>
            </a:r>
            <a:r>
              <a:rPr lang="en-US" altLang="zh-CN" dirty="0"/>
              <a:t>0</a:t>
            </a:r>
            <a:r>
              <a:rPr lang="zh-CN" altLang="en-US" dirty="0"/>
              <a:t>，再进行比较。</a:t>
            </a:r>
            <a:endParaRPr lang="en-US" altLang="zh-CN" dirty="0"/>
          </a:p>
          <a:p>
            <a:pPr lvl="2"/>
            <a:r>
              <a:rPr lang="zh-CN" altLang="en-US" dirty="0"/>
              <a:t>对象与数字或字符串比较：使用</a:t>
            </a:r>
            <a:r>
              <a:rPr lang="en-US" altLang="zh-CN" dirty="0"/>
              <a:t>3.8.3</a:t>
            </a:r>
            <a:r>
              <a:rPr lang="zh-CN" altLang="en-US" dirty="0"/>
              <a:t>节所提到的转换规则将对象转换为原始值，然后再进行比较。</a:t>
            </a:r>
            <a:endParaRPr lang="en-US" altLang="zh-CN" dirty="0"/>
          </a:p>
          <a:p>
            <a:pPr lvl="2"/>
            <a:r>
              <a:rPr lang="zh-CN" altLang="en-US" dirty="0"/>
              <a:t>其他不同类型之间的比较均不相等。</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38411180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4.9 </a:t>
            </a:r>
            <a:r>
              <a:rPr lang="zh-CN" altLang="en-US" dirty="0"/>
              <a:t>关系表达式</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4.9.1 </a:t>
            </a:r>
            <a:r>
              <a:rPr lang="zh-CN" altLang="en-US" dirty="0"/>
              <a:t>相等和不等运算符</a:t>
            </a:r>
            <a:endParaRPr lang="en-US" altLang="zh-CN" dirty="0"/>
          </a:p>
          <a:p>
            <a:r>
              <a:rPr lang="zh-CN" altLang="en-CN" dirty="0"/>
              <a:t>例子</a:t>
            </a:r>
            <a:endParaRPr lang="en-US" altLang="zh-CN" dirty="0"/>
          </a:p>
          <a:p>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9CE4E8C0-1A8A-2440-8AD0-5A244FCDAA36}"/>
              </a:ext>
            </a:extLst>
          </p:cNvPr>
          <p:cNvPicPr>
            <a:picLocks noChangeAspect="1"/>
          </p:cNvPicPr>
          <p:nvPr/>
        </p:nvPicPr>
        <p:blipFill>
          <a:blip r:embed="rId6"/>
          <a:stretch>
            <a:fillRect/>
          </a:stretch>
        </p:blipFill>
        <p:spPr>
          <a:xfrm>
            <a:off x="2572626" y="2362581"/>
            <a:ext cx="2840202" cy="4495419"/>
          </a:xfrm>
          <a:prstGeom prst="rect">
            <a:avLst/>
          </a:prstGeom>
        </p:spPr>
      </p:pic>
    </p:spTree>
    <p:custDataLst>
      <p:tags r:id="rId1"/>
    </p:custDataLst>
    <p:extLst>
      <p:ext uri="{BB962C8B-B14F-4D97-AF65-F5344CB8AC3E}">
        <p14:creationId xmlns:p14="http://schemas.microsoft.com/office/powerpoint/2010/main" val="4339333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4.9 </a:t>
            </a:r>
            <a:r>
              <a:rPr lang="zh-CN" altLang="en-US" dirty="0"/>
              <a:t>关系表达式</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4.9.2 </a:t>
            </a:r>
            <a:r>
              <a:rPr lang="zh-CN" altLang="en-US" dirty="0"/>
              <a:t>比较运算符</a:t>
            </a:r>
            <a:endParaRPr lang="en-US" altLang="zh-CN" dirty="0"/>
          </a:p>
          <a:p>
            <a:pPr lvl="1"/>
            <a:r>
              <a:rPr lang="zh-CN" altLang="en-US" dirty="0"/>
              <a:t>比较运算符用来检测两个操作数的大小关系（数值大小或者字母表的顺序）</a:t>
            </a:r>
            <a:endParaRPr lang="en-US" altLang="zh-CN" dirty="0"/>
          </a:p>
          <a:p>
            <a:pPr lvl="2"/>
            <a:r>
              <a:rPr lang="zh-CN" altLang="en-US" dirty="0"/>
              <a:t>小于（</a:t>
            </a:r>
            <a:r>
              <a:rPr lang="en-US" altLang="zh-CN" dirty="0"/>
              <a:t>&lt;</a:t>
            </a:r>
            <a:r>
              <a:rPr lang="zh-CN" altLang="en-US" dirty="0"/>
              <a:t>）</a:t>
            </a:r>
            <a:endParaRPr lang="en-US" altLang="zh-CN" dirty="0"/>
          </a:p>
          <a:p>
            <a:pPr lvl="2"/>
            <a:r>
              <a:rPr lang="zh-CN" altLang="en-US" dirty="0"/>
              <a:t>大于（</a:t>
            </a:r>
            <a:r>
              <a:rPr lang="en-US" altLang="zh-CN" dirty="0"/>
              <a:t>&gt;</a:t>
            </a:r>
            <a:r>
              <a:rPr lang="zh-CN" altLang="en-US" dirty="0"/>
              <a:t>）</a:t>
            </a:r>
            <a:endParaRPr lang="en-US" altLang="zh-CN" dirty="0"/>
          </a:p>
          <a:p>
            <a:pPr lvl="2"/>
            <a:r>
              <a:rPr lang="zh-CN" altLang="en-US" dirty="0"/>
              <a:t>小于等于</a:t>
            </a:r>
            <a:r>
              <a:rPr lang="en-US" altLang="zh-CN" dirty="0"/>
              <a:t>(&lt;=)</a:t>
            </a:r>
          </a:p>
          <a:p>
            <a:pPr lvl="2"/>
            <a:r>
              <a:rPr lang="zh-CN" altLang="en-US" dirty="0"/>
              <a:t>大于等于</a:t>
            </a:r>
            <a:r>
              <a:rPr lang="en-US" altLang="zh-CN" dirty="0"/>
              <a:t>(&gt;=)</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8" name="矩形 7"/>
          <p:cNvSpPr/>
          <p:nvPr/>
        </p:nvSpPr>
        <p:spPr>
          <a:xfrm>
            <a:off x="908303" y="4620446"/>
            <a:ext cx="8019797" cy="1200329"/>
          </a:xfrm>
          <a:prstGeom prst="rect">
            <a:avLst/>
          </a:prstGeom>
        </p:spPr>
        <p:txBody>
          <a:bodyPr wrap="square">
            <a:spAutoFit/>
          </a:bodyPr>
          <a:lstStyle/>
          <a:p>
            <a:r>
              <a:rPr lang="zh-CN" altLang="en-US" sz="2400" dirty="0" smtClean="0"/>
              <a:t>比较</a:t>
            </a:r>
            <a:r>
              <a:rPr lang="zh-CN" altLang="en-US" sz="2400" dirty="0"/>
              <a:t>运算</a:t>
            </a:r>
            <a:r>
              <a:rPr lang="zh-CN" altLang="en-US" sz="2400" dirty="0" smtClean="0"/>
              <a:t>符</a:t>
            </a:r>
            <a:r>
              <a:rPr lang="zh-CN" altLang="en-US" sz="2400" dirty="0"/>
              <a:t>的操作数可能是任意类型。然而，只有数字和字符串才能真正执行比较操作，因此那些不是数字和字符串的操作数都将进行类型</a:t>
            </a:r>
            <a:r>
              <a:rPr lang="zh-CN" altLang="en-US" sz="2400" dirty="0" smtClean="0"/>
              <a:t>转换</a:t>
            </a:r>
            <a:r>
              <a:rPr lang="zh-CN" altLang="en-US" sz="2400" dirty="0"/>
              <a:t>。</a:t>
            </a:r>
          </a:p>
        </p:txBody>
      </p:sp>
    </p:spTree>
    <p:extLst>
      <p:ext uri="{BB962C8B-B14F-4D97-AF65-F5344CB8AC3E}">
        <p14:creationId xmlns:p14="http://schemas.microsoft.com/office/powerpoint/2010/main" val="4969959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4.9 </a:t>
            </a:r>
            <a:r>
              <a:rPr lang="zh-CN" altLang="en-US" dirty="0"/>
              <a:t>关系表达式</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fontScale="92500"/>
          </a:bodyPr>
          <a:lstStyle/>
          <a:p>
            <a:r>
              <a:rPr lang="en-US" altLang="zh-CN" dirty="0"/>
              <a:t>4.9.2 </a:t>
            </a:r>
            <a:r>
              <a:rPr lang="zh-CN" altLang="en-US" dirty="0"/>
              <a:t>比较运算符</a:t>
            </a:r>
            <a:endParaRPr lang="en-US" altLang="zh-CN" dirty="0"/>
          </a:p>
          <a:p>
            <a:r>
              <a:rPr lang="zh-CN" altLang="en-US" dirty="0"/>
              <a:t>非数字和字符串的操作数的类型转换规则：</a:t>
            </a:r>
            <a:endParaRPr lang="en-US" altLang="zh-CN" dirty="0"/>
          </a:p>
          <a:p>
            <a:pPr lvl="1"/>
            <a:r>
              <a:rPr lang="zh-CN" altLang="en-US" dirty="0"/>
              <a:t>如果操作数为对象，那么这个对象</a:t>
            </a:r>
            <a:r>
              <a:rPr lang="zh-CN" altLang="en-CN" dirty="0"/>
              <a:t>先</a:t>
            </a:r>
            <a:r>
              <a:rPr lang="zh-CN" altLang="en-US" dirty="0"/>
              <a:t>转换为原始值</a:t>
            </a:r>
            <a:endParaRPr lang="en-US" altLang="zh-CN" dirty="0"/>
          </a:p>
          <a:p>
            <a:pPr lvl="1"/>
            <a:r>
              <a:rPr lang="zh-CN" altLang="en-US" dirty="0"/>
              <a:t>两个字符串，将依照字母表的顺序比较</a:t>
            </a:r>
            <a:endParaRPr lang="en-US" altLang="zh-CN" dirty="0"/>
          </a:p>
          <a:p>
            <a:pPr lvl="2"/>
            <a:r>
              <a:rPr lang="zh-CN" altLang="en-US" dirty="0"/>
              <a:t>这里提到的“字母表顺序”是指组成这个字符串的</a:t>
            </a:r>
            <a:r>
              <a:rPr lang="en-US" altLang="zh-CN" dirty="0"/>
              <a:t>16</a:t>
            </a:r>
            <a:r>
              <a:rPr lang="zh-CN" altLang="en-US" dirty="0"/>
              <a:t>位</a:t>
            </a:r>
            <a:r>
              <a:rPr lang="en-US" altLang="zh-CN" dirty="0"/>
              <a:t>Unicode</a:t>
            </a:r>
            <a:r>
              <a:rPr lang="zh-CN" altLang="en-US" dirty="0"/>
              <a:t>字符的索引顺序。</a:t>
            </a:r>
            <a:endParaRPr lang="en-US" altLang="zh-CN" dirty="0"/>
          </a:p>
          <a:p>
            <a:pPr lvl="1"/>
            <a:r>
              <a:rPr lang="zh-CN" altLang="en-US" dirty="0"/>
              <a:t>如果至少有一个操作数不是字符串，那么两个操作数都将转换为数字进行数值比较</a:t>
            </a:r>
            <a:endParaRPr lang="en-US" altLang="zh-CN" dirty="0"/>
          </a:p>
          <a:p>
            <a:pPr lvl="2"/>
            <a:r>
              <a:rPr lang="en-US" altLang="zh-CN" dirty="0"/>
              <a:t>0</a:t>
            </a:r>
            <a:r>
              <a:rPr lang="zh-CN" altLang="en-US" dirty="0"/>
              <a:t>和</a:t>
            </a:r>
            <a:r>
              <a:rPr lang="en-US" altLang="zh-CN" dirty="0"/>
              <a:t>-0</a:t>
            </a:r>
            <a:r>
              <a:rPr lang="zh-CN" altLang="en-US" dirty="0"/>
              <a:t>是相等的。</a:t>
            </a:r>
            <a:endParaRPr lang="en-US" altLang="zh-CN" dirty="0"/>
          </a:p>
          <a:p>
            <a:pPr lvl="2"/>
            <a:r>
              <a:rPr lang="en-US" altLang="zh-CN" dirty="0"/>
              <a:t>Infinity</a:t>
            </a:r>
            <a:r>
              <a:rPr lang="zh-CN" altLang="en-US" dirty="0"/>
              <a:t>大于任何数字（除了</a:t>
            </a:r>
            <a:r>
              <a:rPr lang="en-US" altLang="zh-CN" dirty="0"/>
              <a:t>Infinity</a:t>
            </a:r>
            <a:r>
              <a:rPr lang="zh-CN" altLang="en-US" dirty="0"/>
              <a:t>本身）</a:t>
            </a:r>
            <a:endParaRPr lang="en-US" altLang="zh-CN" dirty="0"/>
          </a:p>
          <a:p>
            <a:pPr lvl="2"/>
            <a:r>
              <a:rPr lang="en-US" altLang="zh-CN" dirty="0"/>
              <a:t>-Infinity</a:t>
            </a:r>
            <a:r>
              <a:rPr lang="zh-CN" altLang="en-US" dirty="0"/>
              <a:t>小于任何数字（除了它自身）。</a:t>
            </a:r>
            <a:endParaRPr lang="en-US" altLang="zh-CN" dirty="0"/>
          </a:p>
          <a:p>
            <a:pPr lvl="1"/>
            <a:r>
              <a:rPr lang="zh-CN" altLang="en-US" dirty="0"/>
              <a:t>若其中一个是（或转换后是）</a:t>
            </a:r>
            <a:r>
              <a:rPr lang="en-US" altLang="zh-CN" dirty="0" err="1"/>
              <a:t>NaN</a:t>
            </a:r>
            <a:r>
              <a:rPr lang="zh-CN" altLang="en-US" dirty="0"/>
              <a:t>，那么比较返回</a:t>
            </a:r>
            <a:r>
              <a:rPr lang="en-US" altLang="zh-CN" dirty="0"/>
              <a:t>false</a:t>
            </a:r>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33314732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4.9 </a:t>
            </a:r>
            <a:r>
              <a:rPr lang="zh-CN" altLang="en-US" dirty="0"/>
              <a:t>关系表达式</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fontScale="92500"/>
          </a:bodyPr>
          <a:lstStyle/>
          <a:p>
            <a:r>
              <a:rPr lang="en-US" altLang="zh-CN" dirty="0"/>
              <a:t>4.9.2 </a:t>
            </a:r>
            <a:r>
              <a:rPr lang="zh-CN" altLang="en-US" dirty="0"/>
              <a:t>比较运算符</a:t>
            </a:r>
            <a:endParaRPr lang="en-US" altLang="zh-CN" dirty="0"/>
          </a:p>
          <a:p>
            <a:r>
              <a:rPr lang="en-US" altLang="zh-CN" dirty="0"/>
              <a:t>【</a:t>
            </a:r>
            <a:r>
              <a:rPr lang="zh-CN" altLang="en-US" dirty="0"/>
              <a:t>注意</a:t>
            </a:r>
            <a:r>
              <a:rPr lang="en-US" altLang="zh-CN" dirty="0"/>
              <a:t>】</a:t>
            </a:r>
          </a:p>
          <a:p>
            <a:r>
              <a:rPr lang="en-US" dirty="0"/>
              <a:t>Unicode</a:t>
            </a:r>
            <a:r>
              <a:rPr lang="zh-CN" altLang="en-US" dirty="0"/>
              <a:t>定义的字符编码顺序和任何特定语言或者本地语言字符集中的字符</a:t>
            </a:r>
            <a:r>
              <a:rPr lang="zh-CN" altLang="en-US" dirty="0">
                <a:solidFill>
                  <a:srgbClr val="C00000"/>
                </a:solidFill>
              </a:rPr>
              <a:t>编码顺序不尽相同</a:t>
            </a:r>
            <a:r>
              <a:rPr lang="zh-CN" altLang="en-US" dirty="0"/>
              <a:t>。</a:t>
            </a:r>
            <a:endParaRPr lang="en-US" altLang="zh-CN" dirty="0"/>
          </a:p>
          <a:p>
            <a:r>
              <a:rPr lang="zh-CN" altLang="en-US" dirty="0"/>
              <a:t>字符串比较</a:t>
            </a:r>
            <a:r>
              <a:rPr lang="zh-CN" altLang="en-US" dirty="0">
                <a:solidFill>
                  <a:srgbClr val="C00000"/>
                </a:solidFill>
              </a:rPr>
              <a:t>区分大小写</a:t>
            </a:r>
            <a:r>
              <a:rPr lang="zh-CN" altLang="en-US" dirty="0"/>
              <a:t>，所有的大写的</a:t>
            </a:r>
            <a:r>
              <a:rPr lang="en-US" dirty="0"/>
              <a:t>ASCII</a:t>
            </a:r>
            <a:r>
              <a:rPr lang="zh-CN" altLang="en-US" dirty="0"/>
              <a:t>字母都“小于”小写的</a:t>
            </a:r>
            <a:r>
              <a:rPr lang="en-US" dirty="0"/>
              <a:t>ASCII</a:t>
            </a:r>
            <a:r>
              <a:rPr lang="zh-CN" altLang="en-US" dirty="0"/>
              <a:t>字母。</a:t>
            </a:r>
            <a:endParaRPr lang="en-US" altLang="zh-CN" dirty="0"/>
          </a:p>
          <a:p>
            <a:pPr lvl="1"/>
            <a:r>
              <a:rPr lang="en-US" dirty="0" err="1"/>
              <a:t>String.localCompare</a:t>
            </a:r>
            <a:r>
              <a:rPr lang="en-US" dirty="0"/>
              <a:t>（）</a:t>
            </a:r>
            <a:r>
              <a:rPr lang="zh-CN" altLang="en-US" dirty="0"/>
              <a:t>在比较时，参照本地语言的字母表定义的字符次序。</a:t>
            </a:r>
            <a:endParaRPr lang="en-US" altLang="zh-CN" dirty="0"/>
          </a:p>
          <a:p>
            <a:pPr lvl="1"/>
            <a:r>
              <a:rPr lang="zh-CN" altLang="en-US" dirty="0"/>
              <a:t>若比较时，不区分字母大小写则需要首先将字符串转全部换为小写字母或者大写字母，通过</a:t>
            </a:r>
            <a:r>
              <a:rPr lang="en-US" dirty="0" err="1"/>
              <a:t>String.toLowerCase</a:t>
            </a:r>
            <a:r>
              <a:rPr lang="en-US" dirty="0"/>
              <a:t>（）</a:t>
            </a:r>
            <a:r>
              <a:rPr lang="zh-CN" altLang="en-US" dirty="0"/>
              <a:t>和</a:t>
            </a:r>
            <a:r>
              <a:rPr lang="en-US" dirty="0" err="1"/>
              <a:t>String.toUpperCase</a:t>
            </a:r>
            <a:r>
              <a:rPr lang="en-US" dirty="0"/>
              <a:t>（）</a:t>
            </a:r>
            <a:r>
              <a:rPr lang="zh-CN" altLang="en-US" dirty="0"/>
              <a:t>做大小写的转换。</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22391253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1"/>
</p:tagLst>
</file>

<file path=ppt/tags/tag2.xml><?xml version="1.0" encoding="utf-8"?>
<p:tagLst xmlns:a="http://schemas.openxmlformats.org/drawingml/2006/main" xmlns:r="http://schemas.openxmlformats.org/officeDocument/2006/relationships" xmlns:p="http://schemas.openxmlformats.org/presentationml/2006/main">
  <p:tag name="TIMING" val="|13.4"/>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4651</TotalTime>
  <Words>1442</Words>
  <Application>Microsoft Office PowerPoint</Application>
  <PresentationFormat>全屏显示(4:3)</PresentationFormat>
  <Paragraphs>111</Paragraphs>
  <Slides>14</Slides>
  <Notes>14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等线</vt:lpstr>
      <vt:lpstr>等线 Light</vt:lpstr>
      <vt:lpstr>Arial</vt:lpstr>
      <vt:lpstr>Calibri</vt:lpstr>
      <vt:lpstr>Calibri Light</vt:lpstr>
      <vt:lpstr>Office Theme</vt:lpstr>
      <vt:lpstr>4.9 关系表达式</vt:lpstr>
      <vt:lpstr>4.9 关系表达式</vt:lpstr>
      <vt:lpstr>4.9 关系表达式</vt:lpstr>
      <vt:lpstr>4.9 关系表达式</vt:lpstr>
      <vt:lpstr>4.9 关系表达式</vt:lpstr>
      <vt:lpstr>4.9 关系表达式</vt:lpstr>
      <vt:lpstr>4.9 关系表达式</vt:lpstr>
      <vt:lpstr>4.9 关系表达式</vt:lpstr>
      <vt:lpstr>4.9 关系表达式</vt:lpstr>
      <vt:lpstr>4.9 关系表达式</vt:lpstr>
      <vt:lpstr>4.9 关系表达式</vt:lpstr>
      <vt:lpstr>4.9 关系表达式</vt:lpstr>
      <vt:lpstr>4.9 关系表达式</vt:lpstr>
      <vt:lpstr>4.9 关系表达式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第4章表达式和运算符</dc:title>
  <dc:creator>Gao Ruiqing</dc:creator>
  <cp:lastModifiedBy>yezi</cp:lastModifiedBy>
  <cp:revision>61</cp:revision>
  <dcterms:created xsi:type="dcterms:W3CDTF">2020-03-11T05:22:16Z</dcterms:created>
  <dcterms:modified xsi:type="dcterms:W3CDTF">2020-04-07T02:36:32Z</dcterms:modified>
</cp:coreProperties>
</file>