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356" r:id="rId2"/>
    <p:sldId id="419" r:id="rId3"/>
    <p:sldId id="420" r:id="rId4"/>
    <p:sldId id="421" r:id="rId5"/>
    <p:sldId id="422" r:id="rId6"/>
    <p:sldId id="423" r:id="rId7"/>
    <p:sldId id="425" r:id="rId8"/>
    <p:sldId id="357" r:id="rId9"/>
    <p:sldId id="358" r:id="rId10"/>
    <p:sldId id="429" r:id="rId11"/>
    <p:sldId id="351" r:id="rId12"/>
    <p:sldId id="430" r:id="rId13"/>
    <p:sldId id="427" r:id="rId14"/>
    <p:sldId id="433" r:id="rId15"/>
    <p:sldId id="470" r:id="rId16"/>
    <p:sldId id="428" r:id="rId17"/>
    <p:sldId id="471" r:id="rId18"/>
    <p:sldId id="43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719" autoAdjust="0"/>
  </p:normalViewPr>
  <p:slideViewPr>
    <p:cSldViewPr snapToGrid="0" snapToObjects="1">
      <p:cViewPr varScale="1">
        <p:scale>
          <a:sx n="60" d="100"/>
          <a:sy n="60" d="100"/>
        </p:scale>
        <p:origin x="212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F12AB-A276-DC49-BAF8-843F273ADCF2}" type="datetimeFigureOut">
              <a:rPr lang="en-CN" smtClean="0"/>
              <a:t>04/07/2020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68DEA-CFF3-1D44-85BC-F8DE3F351634}" type="slidenum">
              <a:rPr lang="en-CN" smtClean="0"/>
              <a:t>‹#›</a:t>
            </a:fld>
            <a:endParaRPr lang="en-CN"/>
          </a:p>
        </p:txBody>
      </p:sp>
    </p:spTree>
    <p:extLst>
      <p:ext uri="{BB962C8B-B14F-4D97-AF65-F5344CB8AC3E}">
        <p14:creationId xmlns:p14="http://schemas.microsoft.com/office/powerpoint/2010/main" val="199219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sz="1200" kern="1200" dirty="0">
                <a:solidFill>
                  <a:schemeClr val="tx1"/>
                </a:solidFill>
                <a:effectLst/>
                <a:latin typeface="+mn-lt"/>
                <a:ea typeface="+mn-ea"/>
                <a:cs typeface="+mn-cs"/>
              </a:rPr>
              <a:t>三层理解</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a:t>
            </a:fld>
            <a:endParaRPr lang="en-CN"/>
          </a:p>
        </p:txBody>
      </p:sp>
    </p:spTree>
    <p:extLst>
      <p:ext uri="{BB962C8B-B14F-4D97-AF65-F5344CB8AC3E}">
        <p14:creationId xmlns:p14="http://schemas.microsoft.com/office/powerpoint/2010/main" val="4050879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10</a:t>
            </a:fld>
            <a:endParaRPr lang="en-CN"/>
          </a:p>
        </p:txBody>
      </p:sp>
    </p:spTree>
    <p:extLst>
      <p:ext uri="{BB962C8B-B14F-4D97-AF65-F5344CB8AC3E}">
        <p14:creationId xmlns:p14="http://schemas.microsoft.com/office/powerpoint/2010/main" val="1700813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11</a:t>
            </a:fld>
            <a:endParaRPr lang="en-CN"/>
          </a:p>
        </p:txBody>
      </p:sp>
    </p:spTree>
    <p:extLst>
      <p:ext uri="{BB962C8B-B14F-4D97-AF65-F5344CB8AC3E}">
        <p14:creationId xmlns:p14="http://schemas.microsoft.com/office/powerpoint/2010/main" val="551407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12</a:t>
            </a:fld>
            <a:endParaRPr lang="en-CN"/>
          </a:p>
        </p:txBody>
      </p:sp>
    </p:spTree>
    <p:extLst>
      <p:ext uri="{BB962C8B-B14F-4D97-AF65-F5344CB8AC3E}">
        <p14:creationId xmlns:p14="http://schemas.microsoft.com/office/powerpoint/2010/main" val="74517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加不加</a:t>
            </a:r>
            <a:r>
              <a:rPr lang="zh-CN" altLang="en-US" sz="1200" kern="1200" dirty="0">
                <a:solidFill>
                  <a:schemeClr val="tx1"/>
                </a:solidFill>
                <a:effectLst/>
                <a:latin typeface="+mn-lt"/>
                <a:ea typeface="+mn-ea"/>
                <a:cs typeface="+mn-cs"/>
              </a:rPr>
              <a:t>括号都可以用</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13</a:t>
            </a:fld>
            <a:endParaRPr lang="en-CN"/>
          </a:p>
        </p:txBody>
      </p:sp>
    </p:spTree>
    <p:extLst>
      <p:ext uri="{BB962C8B-B14F-4D97-AF65-F5344CB8AC3E}">
        <p14:creationId xmlns:p14="http://schemas.microsoft.com/office/powerpoint/2010/main" val="2261864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：当删除一个属性时，这个属性将不再存在。一些内置核心和客户端属性是不能删除的，用户通过</a:t>
            </a:r>
            <a:r>
              <a:rPr lang="en-US" altLang="zh-CN" sz="1200" kern="1200" dirty="0">
                <a:solidFill>
                  <a:schemeClr val="tx1"/>
                </a:solidFill>
                <a:effectLst/>
                <a:latin typeface="+mn-lt"/>
                <a:ea typeface="+mn-ea"/>
                <a:cs typeface="+mn-cs"/>
              </a:rPr>
              <a:t>var</a:t>
            </a:r>
            <a:r>
              <a:rPr lang="zh-CN" altLang="en-US" sz="1200" kern="1200" dirty="0">
                <a:solidFill>
                  <a:schemeClr val="tx1"/>
                </a:solidFill>
                <a:effectLst/>
                <a:latin typeface="+mn-lt"/>
                <a:ea typeface="+mn-ea"/>
                <a:cs typeface="+mn-cs"/>
              </a:rPr>
              <a:t>语句声明的变量不能删除。</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：注意数组长度并未改变。</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：通过</a:t>
            </a:r>
            <a:r>
              <a:rPr lang="en-US" altLang="zh-CN" sz="1200" kern="1200" dirty="0">
                <a:solidFill>
                  <a:schemeClr val="tx1"/>
                </a:solidFill>
                <a:effectLst/>
                <a:latin typeface="+mn-lt"/>
                <a:ea typeface="+mn-ea"/>
                <a:cs typeface="+mn-cs"/>
              </a:rPr>
              <a:t>function</a:t>
            </a:r>
            <a:r>
              <a:rPr lang="zh-CN" altLang="en-US" sz="1200" kern="1200" dirty="0">
                <a:solidFill>
                  <a:schemeClr val="tx1"/>
                </a:solidFill>
                <a:effectLst/>
                <a:latin typeface="+mn-lt"/>
                <a:ea typeface="+mn-ea"/>
                <a:cs typeface="+mn-cs"/>
              </a:rPr>
              <a:t>语句定义的函数和函数参数也不能删除。</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6.3</a:t>
            </a:r>
            <a:r>
              <a:rPr lang="zh-CN" altLang="en-US" sz="1200" kern="1200" dirty="0">
                <a:solidFill>
                  <a:schemeClr val="tx1"/>
                </a:solidFill>
                <a:effectLst/>
                <a:latin typeface="+mn-lt"/>
                <a:ea typeface="+mn-ea"/>
                <a:cs typeface="+mn-cs"/>
              </a:rPr>
              <a:t>节还会有关于</a:t>
            </a:r>
            <a:r>
              <a:rPr lang="en-US" sz="1200" kern="1200" dirty="0">
                <a:solidFill>
                  <a:schemeClr val="tx1"/>
                </a:solidFill>
                <a:effectLst/>
                <a:latin typeface="+mn-lt"/>
                <a:ea typeface="+mn-ea"/>
                <a:cs typeface="+mn-cs"/>
              </a:rPr>
              <a:t>delete</a:t>
            </a:r>
            <a:r>
              <a:rPr lang="zh-CN" altLang="en-US" sz="1200" kern="1200" dirty="0">
                <a:solidFill>
                  <a:schemeClr val="tx1"/>
                </a:solidFill>
                <a:effectLst/>
                <a:latin typeface="+mn-lt"/>
                <a:ea typeface="+mn-ea"/>
                <a:cs typeface="+mn-cs"/>
              </a:rPr>
              <a:t>操作符的讨论。</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14</a:t>
            </a:fld>
            <a:endParaRPr lang="en-CN"/>
          </a:p>
        </p:txBody>
      </p:sp>
    </p:spTree>
    <p:extLst>
      <p:ext uri="{BB962C8B-B14F-4D97-AF65-F5344CB8AC3E}">
        <p14:creationId xmlns:p14="http://schemas.microsoft.com/office/powerpoint/2010/main" val="3547386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图：经常在</a:t>
            </a:r>
            <a:r>
              <a:rPr lang="en-US" sz="1200" kern="1200" dirty="0">
                <a:solidFill>
                  <a:schemeClr val="tx1"/>
                </a:solidFill>
                <a:effectLst/>
                <a:latin typeface="+mn-lt"/>
                <a:ea typeface="+mn-ea"/>
                <a:cs typeface="+mn-cs"/>
              </a:rPr>
              <a:t>HTML</a:t>
            </a:r>
            <a:r>
              <a:rPr lang="zh-CN" altLang="en-US" sz="1200" kern="1200" dirty="0">
                <a:solidFill>
                  <a:schemeClr val="tx1"/>
                </a:solidFill>
                <a:effectLst/>
                <a:latin typeface="+mn-lt"/>
                <a:ea typeface="+mn-ea"/>
                <a:cs typeface="+mn-cs"/>
              </a:rPr>
              <a:t>代码中的</a:t>
            </a:r>
            <a:r>
              <a:rPr lang="en-US" altLang="zh-CN" sz="1200" kern="1200" dirty="0">
                <a:solidFill>
                  <a:schemeClr val="tx1"/>
                </a:solidFill>
                <a:effectLst/>
                <a:latin typeface="+mn-lt"/>
                <a:ea typeface="+mn-ea"/>
                <a:cs typeface="+mn-cs"/>
              </a:rPr>
              <a:t>&lt;</a:t>
            </a:r>
            <a:r>
              <a:rPr lang="en-US" sz="1200" kern="1200" dirty="0">
                <a:solidFill>
                  <a:schemeClr val="tx1"/>
                </a:solidFill>
                <a:effectLst/>
                <a:latin typeface="+mn-lt"/>
                <a:ea typeface="+mn-ea"/>
                <a:cs typeface="+mn-cs"/>
              </a:rPr>
              <a:t>a&gt;</a:t>
            </a:r>
            <a:r>
              <a:rPr lang="zh-CN" altLang="en-US" sz="1200" kern="1200" dirty="0">
                <a:solidFill>
                  <a:schemeClr val="tx1"/>
                </a:solidFill>
                <a:effectLst/>
                <a:latin typeface="+mn-lt"/>
                <a:ea typeface="+mn-ea"/>
                <a:cs typeface="+mn-cs"/>
              </a:rPr>
              <a:t>标签里使用</a:t>
            </a:r>
            <a:r>
              <a:rPr lang="en-US" sz="1200" kern="1200" dirty="0">
                <a:solidFill>
                  <a:schemeClr val="tx1"/>
                </a:solidFill>
                <a:effectLst/>
                <a:latin typeface="+mn-lt"/>
                <a:ea typeface="+mn-ea"/>
                <a:cs typeface="+mn-cs"/>
              </a:rPr>
              <a:t>void</a:t>
            </a:r>
            <a:r>
              <a:rPr lang="zh-CN" altLang="en-US" sz="1200" kern="1200" dirty="0">
                <a:solidFill>
                  <a:schemeClr val="tx1"/>
                </a:solidFill>
                <a:effectLst/>
                <a:latin typeface="+mn-lt"/>
                <a:ea typeface="+mn-ea"/>
                <a:cs typeface="+mn-cs"/>
              </a:rPr>
              <a:t>运算符，通过给</a:t>
            </a:r>
            <a:r>
              <a:rPr lang="en-US" altLang="zh-CN" sz="1200" kern="1200" dirty="0">
                <a:solidFill>
                  <a:schemeClr val="tx1"/>
                </a:solidFill>
                <a:effectLst/>
                <a:latin typeface="+mn-lt"/>
                <a:ea typeface="+mn-ea"/>
                <a:cs typeface="+mn-cs"/>
              </a:rPr>
              <a:t>&lt;a&gt;</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onclick</a:t>
            </a:r>
            <a:r>
              <a:rPr lang="zh-CN" altLang="en-US" sz="1200" kern="1200" dirty="0">
                <a:solidFill>
                  <a:schemeClr val="tx1"/>
                </a:solidFill>
                <a:effectLst/>
                <a:latin typeface="+mn-lt"/>
                <a:ea typeface="+mn-ea"/>
                <a:cs typeface="+mn-cs"/>
              </a:rPr>
              <a:t>绑定一个事件处理程序要比在</a:t>
            </a:r>
            <a:r>
              <a:rPr lang="en-US" altLang="zh-CN" sz="1200" kern="1200" dirty="0" err="1">
                <a:solidFill>
                  <a:schemeClr val="tx1"/>
                </a:solidFill>
                <a:effectLst/>
                <a:latin typeface="+mn-lt"/>
                <a:ea typeface="+mn-ea"/>
                <a:cs typeface="+mn-cs"/>
              </a:rPr>
              <a:t>href</a:t>
            </a:r>
            <a:r>
              <a:rPr lang="zh-CN" altLang="en-US" sz="1200" kern="1200" dirty="0">
                <a:solidFill>
                  <a:schemeClr val="tx1"/>
                </a:solidFill>
                <a:effectLst/>
                <a:latin typeface="+mn-lt"/>
                <a:ea typeface="+mn-ea"/>
                <a:cs typeface="+mn-cs"/>
              </a:rPr>
              <a:t>中写“</a:t>
            </a:r>
            <a:r>
              <a:rPr lang="en-US" altLang="zh-CN" sz="1200" kern="1200" dirty="0" err="1">
                <a:solidFill>
                  <a:schemeClr val="tx1"/>
                </a:solidFill>
                <a:effectLst/>
                <a:latin typeface="+mn-lt"/>
                <a:ea typeface="+mn-ea"/>
                <a:cs typeface="+mn-cs"/>
              </a:rPr>
              <a:t>javascript:URL</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要更加清晰，当然，这样的话</a:t>
            </a:r>
            <a:r>
              <a:rPr lang="en-US" altLang="zh-CN" sz="1200" kern="1200" dirty="0">
                <a:solidFill>
                  <a:schemeClr val="tx1"/>
                </a:solidFill>
                <a:effectLst/>
                <a:latin typeface="+mn-lt"/>
                <a:ea typeface="+mn-ea"/>
                <a:cs typeface="+mn-cs"/>
              </a:rPr>
              <a:t>void</a:t>
            </a:r>
            <a:r>
              <a:rPr lang="zh-CN" altLang="en-US" sz="1200" kern="1200" dirty="0">
                <a:solidFill>
                  <a:schemeClr val="tx1"/>
                </a:solidFill>
                <a:effectLst/>
                <a:latin typeface="+mn-lt"/>
                <a:ea typeface="+mn-ea"/>
                <a:cs typeface="+mn-cs"/>
              </a:rPr>
              <a:t>操作符就可有可无了。</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15</a:t>
            </a:fld>
            <a:endParaRPr lang="en-CN"/>
          </a:p>
        </p:txBody>
      </p:sp>
    </p:spTree>
    <p:extLst>
      <p:ext uri="{BB962C8B-B14F-4D97-AF65-F5344CB8AC3E}">
        <p14:creationId xmlns:p14="http://schemas.microsoft.com/office/powerpoint/2010/main" val="3135098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第六版书上没有。</a:t>
            </a:r>
            <a:endParaRPr lang="en-US" altLang="zh-CN" sz="1200" kern="1200" dirty="0">
              <a:solidFill>
                <a:schemeClr val="tx1"/>
              </a:solidFill>
              <a:effectLst/>
              <a:latin typeface="+mn-lt"/>
              <a:ea typeface="+mn-ea"/>
              <a:cs typeface="+mn-cs"/>
            </a:endParaRPr>
          </a:p>
          <a:p>
            <a:pPr latinLnBrk="1"/>
            <a:r>
              <a:rPr lang="zh-CN" altLang="en-US" sz="1200" kern="1200" dirty="0">
                <a:solidFill>
                  <a:schemeClr val="tx1"/>
                </a:solidFill>
                <a:effectLst/>
                <a:latin typeface="+mn-lt"/>
                <a:ea typeface="+mn-ea"/>
                <a:cs typeface="+mn-cs"/>
              </a:rPr>
              <a:t>例子：</a:t>
            </a:r>
            <a:r>
              <a:rPr lang="zh-CN" altLang="en-US" sz="1200" b="0" i="0" kern="1200" dirty="0">
                <a:solidFill>
                  <a:schemeClr val="tx1"/>
                </a:solidFill>
                <a:effectLst/>
                <a:latin typeface="+mn-lt"/>
                <a:ea typeface="+mn-ea"/>
                <a:cs typeface="+mn-cs"/>
              </a:rPr>
              <a:t>这就像是在快餐店里点餐。</a:t>
            </a:r>
          </a:p>
          <a:p>
            <a:r>
              <a:rPr lang="zh-CN" altLang="en-US" sz="1200" b="0" i="0" kern="1200" dirty="0">
                <a:solidFill>
                  <a:schemeClr val="tx1"/>
                </a:solidFill>
                <a:effectLst/>
                <a:latin typeface="+mn-lt"/>
                <a:ea typeface="+mn-ea"/>
                <a:cs typeface="+mn-cs"/>
              </a:rPr>
              <a:t>点餐。</a:t>
            </a:r>
          </a:p>
          <a:p>
            <a:r>
              <a:rPr lang="zh-CN" altLang="en-US" sz="1200" b="0" i="0" kern="1200" dirty="0">
                <a:solidFill>
                  <a:schemeClr val="tx1"/>
                </a:solidFill>
                <a:effectLst/>
                <a:latin typeface="+mn-lt"/>
                <a:ea typeface="+mn-ea"/>
                <a:cs typeface="+mn-cs"/>
              </a:rPr>
              <a:t>付钱并获得取餐小票。</a:t>
            </a:r>
          </a:p>
          <a:p>
            <a:r>
              <a:rPr lang="zh-CN" altLang="en-US" sz="1200" b="0" i="0" kern="1200" dirty="0">
                <a:solidFill>
                  <a:schemeClr val="tx1"/>
                </a:solidFill>
                <a:effectLst/>
                <a:latin typeface="+mn-lt"/>
                <a:ea typeface="+mn-ea"/>
                <a:cs typeface="+mn-cs"/>
              </a:rPr>
              <a:t>等餐。</a:t>
            </a:r>
          </a:p>
          <a:p>
            <a:r>
              <a:rPr lang="zh-CN" altLang="en-US" sz="1200" b="0" i="0" kern="1200" dirty="0">
                <a:solidFill>
                  <a:schemeClr val="tx1"/>
                </a:solidFill>
                <a:effectLst/>
                <a:latin typeface="+mn-lt"/>
                <a:ea typeface="+mn-ea"/>
                <a:cs typeface="+mn-cs"/>
              </a:rPr>
              <a:t>当餐准备好了，他们会叫你的单号提醒你取餐。</a:t>
            </a:r>
          </a:p>
          <a:p>
            <a:r>
              <a:rPr lang="zh-CN" altLang="en-US" sz="1200" b="0" i="0" kern="1200" dirty="0">
                <a:solidFill>
                  <a:schemeClr val="tx1"/>
                </a:solidFill>
                <a:effectLst/>
                <a:latin typeface="+mn-lt"/>
                <a:ea typeface="+mn-ea"/>
                <a:cs typeface="+mn-cs"/>
              </a:rPr>
              <a:t>取餐。</a:t>
            </a:r>
          </a:p>
          <a:p>
            <a:r>
              <a:rPr lang="zh-CN" altLang="en-US" sz="1200" b="0" i="0" kern="1200" dirty="0">
                <a:solidFill>
                  <a:schemeClr val="tx1"/>
                </a:solidFill>
                <a:effectLst/>
                <a:latin typeface="+mn-lt"/>
                <a:ea typeface="+mn-ea"/>
                <a:cs typeface="+mn-cs"/>
              </a:rPr>
              <a:t>当你在等餐的时候，你是不可能吃你的午餐，但是你可以盼它，你可以为你的午餐做好准备。当你等餐的时候，你可以进行其它事情，即使现在没有拿到菜，但是这个午餐已经 “</a:t>
            </a:r>
            <a:r>
              <a:rPr lang="en-US" sz="1200" b="0" i="0" kern="1200" dirty="0">
                <a:solidFill>
                  <a:schemeClr val="tx1"/>
                </a:solidFill>
                <a:effectLst/>
                <a:latin typeface="+mn-lt"/>
                <a:ea typeface="+mn-ea"/>
                <a:cs typeface="+mn-cs"/>
              </a:rPr>
              <a:t>promise” </a:t>
            </a:r>
            <a:r>
              <a:rPr lang="zh-CN" altLang="en-US" sz="1200" b="0" i="0" kern="1200" dirty="0">
                <a:solidFill>
                  <a:schemeClr val="tx1"/>
                </a:solidFill>
                <a:effectLst/>
                <a:latin typeface="+mn-lt"/>
                <a:ea typeface="+mn-ea"/>
                <a:cs typeface="+mn-cs"/>
              </a:rPr>
              <a:t>给你了。这就是所谓的 </a:t>
            </a:r>
            <a:r>
              <a:rPr lang="en-US" sz="1200" b="0" i="0" kern="1200" dirty="0">
                <a:solidFill>
                  <a:schemeClr val="tx1"/>
                </a:solidFill>
                <a:effectLst/>
                <a:latin typeface="+mn-lt"/>
                <a:ea typeface="+mn-ea"/>
                <a:cs typeface="+mn-cs"/>
              </a:rPr>
              <a:t>Promise。</a:t>
            </a:r>
            <a:r>
              <a:rPr lang="zh-CN" altLang="en-US" sz="1200" b="0" i="0" kern="1200" dirty="0">
                <a:solidFill>
                  <a:schemeClr val="tx1"/>
                </a:solidFill>
                <a:effectLst/>
                <a:latin typeface="+mn-lt"/>
                <a:ea typeface="+mn-ea"/>
                <a:cs typeface="+mn-cs"/>
              </a:rPr>
              <a:t>一个用于表示终将出现数据的对象。</a:t>
            </a:r>
            <a:endParaRPr lang="en-US" altLang="zh-CN" sz="1200" kern="1200" dirty="0">
              <a:solidFill>
                <a:schemeClr val="tx1"/>
              </a:solidFill>
              <a:effectLst/>
              <a:latin typeface="+mn-lt"/>
              <a:ea typeface="+mn-ea"/>
              <a:cs typeface="+mn-cs"/>
            </a:endParaRPr>
          </a:p>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16</a:t>
            </a:fld>
            <a:endParaRPr lang="en-CN"/>
          </a:p>
        </p:txBody>
      </p:sp>
    </p:spTree>
    <p:extLst>
      <p:ext uri="{BB962C8B-B14F-4D97-AF65-F5344CB8AC3E}">
        <p14:creationId xmlns:p14="http://schemas.microsoft.com/office/powerpoint/2010/main" val="1591605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：关键字</a:t>
            </a:r>
            <a:r>
              <a:rPr lang="en-US" altLang="zh-CN" sz="1200" kern="1200" dirty="0">
                <a:solidFill>
                  <a:schemeClr val="tx1"/>
                </a:solidFill>
                <a:effectLst/>
                <a:latin typeface="+mn-lt"/>
                <a:ea typeface="+mn-ea"/>
                <a:cs typeface="+mn-cs"/>
              </a:rPr>
              <a:t>await</a:t>
            </a:r>
            <a:r>
              <a:rPr lang="zh-CN" altLang="en-US" sz="1200" kern="1200" dirty="0">
                <a:solidFill>
                  <a:schemeClr val="tx1"/>
                </a:solidFill>
                <a:effectLst/>
                <a:latin typeface="+mn-lt"/>
                <a:ea typeface="+mn-ea"/>
                <a:cs typeface="+mn-cs"/>
              </a:rPr>
              <a:t>接受一个</a:t>
            </a:r>
            <a:r>
              <a:rPr lang="en-US" altLang="zh-CN" sz="1200" kern="1200" dirty="0">
                <a:solidFill>
                  <a:schemeClr val="tx1"/>
                </a:solidFill>
                <a:effectLst/>
                <a:latin typeface="+mn-lt"/>
                <a:ea typeface="+mn-ea"/>
                <a:cs typeface="+mn-cs"/>
              </a:rPr>
              <a:t>Promise</a:t>
            </a:r>
            <a:r>
              <a:rPr lang="zh-CN" altLang="en-US" sz="1200" kern="1200" dirty="0">
                <a:solidFill>
                  <a:schemeClr val="tx1"/>
                </a:solidFill>
                <a:effectLst/>
                <a:latin typeface="+mn-lt"/>
                <a:ea typeface="+mn-ea"/>
                <a:cs typeface="+mn-cs"/>
              </a:rPr>
              <a:t>并将其转换为返回值或引发的异常。</a:t>
            </a:r>
            <a:r>
              <a:rPr lang="zh-CN" altLang="en-US" sz="1200" b="0" i="0" kern="1200" dirty="0">
                <a:solidFill>
                  <a:schemeClr val="tx1"/>
                </a:solidFill>
                <a:effectLst/>
                <a:latin typeface="+mn-lt"/>
                <a:ea typeface="+mn-ea"/>
                <a:cs typeface="+mn-cs"/>
              </a:rPr>
              <a:t>给定一个</a:t>
            </a:r>
            <a:r>
              <a:rPr lang="en-US" altLang="zh-CN" sz="1200" b="0" i="0" kern="1200" dirty="0">
                <a:solidFill>
                  <a:schemeClr val="tx1"/>
                </a:solidFill>
                <a:effectLst/>
                <a:latin typeface="+mn-lt"/>
                <a:ea typeface="+mn-ea"/>
                <a:cs typeface="+mn-cs"/>
              </a:rPr>
              <a:t>Promise</a:t>
            </a:r>
            <a:r>
              <a:rPr lang="zh-CN" altLang="en-US" sz="1200" b="0" i="0" kern="1200" dirty="0">
                <a:solidFill>
                  <a:schemeClr val="tx1"/>
                </a:solidFill>
                <a:effectLst/>
                <a:latin typeface="+mn-lt"/>
                <a:ea typeface="+mn-ea"/>
                <a:cs typeface="+mn-cs"/>
              </a:rPr>
              <a:t>对象</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，表达式等待</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，直到</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被处理。 如果</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满足，则等待</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的值就是</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的满足值。 另一方面，如果拒绝了</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，则等待</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表达式将抛出</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的拒绝值。 </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Promise</a:t>
            </a:r>
            <a:r>
              <a:rPr lang="zh-CN" altLang="en-US" sz="1200" kern="1200" dirty="0">
                <a:solidFill>
                  <a:schemeClr val="tx1"/>
                </a:solidFill>
                <a:effectLst/>
                <a:latin typeface="+mn-lt"/>
                <a:ea typeface="+mn-ea"/>
                <a:cs typeface="+mn-cs"/>
              </a:rPr>
              <a:t>对象的地方还会提到。</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17</a:t>
            </a:fld>
            <a:endParaRPr lang="en-CN"/>
          </a:p>
        </p:txBody>
      </p:sp>
    </p:spTree>
    <p:extLst>
      <p:ext uri="{BB962C8B-B14F-4D97-AF65-F5344CB8AC3E}">
        <p14:creationId xmlns:p14="http://schemas.microsoft.com/office/powerpoint/2010/main" val="2286598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18</a:t>
            </a:fld>
            <a:endParaRPr lang="en-CN"/>
          </a:p>
        </p:txBody>
      </p:sp>
    </p:spTree>
    <p:extLst>
      <p:ext uri="{BB962C8B-B14F-4D97-AF65-F5344CB8AC3E}">
        <p14:creationId xmlns:p14="http://schemas.microsoft.com/office/powerpoint/2010/main" val="99186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2</a:t>
            </a:fld>
            <a:endParaRPr lang="en-CN"/>
          </a:p>
        </p:txBody>
      </p:sp>
    </p:spTree>
    <p:extLst>
      <p:ext uri="{BB962C8B-B14F-4D97-AF65-F5344CB8AC3E}">
        <p14:creationId xmlns:p14="http://schemas.microsoft.com/office/powerpoint/2010/main" val="4273016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3</a:t>
            </a:fld>
            <a:endParaRPr lang="en-CN"/>
          </a:p>
        </p:txBody>
      </p:sp>
    </p:spTree>
    <p:extLst>
      <p:ext uri="{BB962C8B-B14F-4D97-AF65-F5344CB8AC3E}">
        <p14:creationId xmlns:p14="http://schemas.microsoft.com/office/powerpoint/2010/main" val="202793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4</a:t>
            </a:fld>
            <a:endParaRPr lang="en-CN"/>
          </a:p>
        </p:txBody>
      </p:sp>
    </p:spTree>
    <p:extLst>
      <p:ext uri="{BB962C8B-B14F-4D97-AF65-F5344CB8AC3E}">
        <p14:creationId xmlns:p14="http://schemas.microsoft.com/office/powerpoint/2010/main" val="252825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5</a:t>
            </a:fld>
            <a:endParaRPr lang="en-CN"/>
          </a:p>
        </p:txBody>
      </p:sp>
    </p:spTree>
    <p:extLst>
      <p:ext uri="{BB962C8B-B14F-4D97-AF65-F5344CB8AC3E}">
        <p14:creationId xmlns:p14="http://schemas.microsoft.com/office/powerpoint/2010/main" val="409648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6</a:t>
            </a:fld>
            <a:endParaRPr lang="en-CN"/>
          </a:p>
        </p:txBody>
      </p:sp>
    </p:spTree>
    <p:extLst>
      <p:ext uri="{BB962C8B-B14F-4D97-AF65-F5344CB8AC3E}">
        <p14:creationId xmlns:p14="http://schemas.microsoft.com/office/powerpoint/2010/main" val="2366804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赋值操作符的结合性是从右至左，也就是说，如果一个表达式中出现了多个赋值运算符，运算顺序是从右到左。</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7</a:t>
            </a:fld>
            <a:endParaRPr lang="en-CN"/>
          </a:p>
        </p:txBody>
      </p:sp>
    </p:spTree>
    <p:extLst>
      <p:ext uri="{BB962C8B-B14F-4D97-AF65-F5344CB8AC3E}">
        <p14:creationId xmlns:p14="http://schemas.microsoft.com/office/powerpoint/2010/main" val="3199633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JavaScript</a:t>
            </a:r>
            <a:r>
              <a:rPr lang="zh-CN" altLang="en-US" sz="1200" kern="1200" dirty="0">
                <a:solidFill>
                  <a:schemeClr val="tx1"/>
                </a:solidFill>
                <a:effectLst/>
                <a:latin typeface="+mn-lt"/>
                <a:ea typeface="+mn-ea"/>
                <a:cs typeface="+mn-cs"/>
              </a:rPr>
              <a:t>支持许多其他的赋值运算符，这些运算符将赋值运算符和其他运算符连接起来，提供一种更为快捷的运算方式。表</a:t>
            </a:r>
            <a:r>
              <a:rPr lang="en-US" altLang="zh-CN" sz="1200" kern="1200" dirty="0">
                <a:solidFill>
                  <a:schemeClr val="tx1"/>
                </a:solidFill>
                <a:effectLst/>
                <a:latin typeface="+mn-lt"/>
                <a:ea typeface="+mn-ea"/>
                <a:cs typeface="+mn-cs"/>
              </a:rPr>
              <a:t>4-2</a:t>
            </a:r>
            <a:r>
              <a:rPr lang="zh-CN" altLang="en-US" sz="1200" kern="1200" dirty="0">
                <a:solidFill>
                  <a:schemeClr val="tx1"/>
                </a:solidFill>
                <a:effectLst/>
                <a:latin typeface="+mn-lt"/>
                <a:ea typeface="+mn-ea"/>
                <a:cs typeface="+mn-cs"/>
              </a:rPr>
              <a:t>列出了这一类的所有运算符。</a:t>
            </a:r>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8</a:t>
            </a:fld>
            <a:endParaRPr lang="en-CN"/>
          </a:p>
        </p:txBody>
      </p:sp>
    </p:spTree>
    <p:extLst>
      <p:ext uri="{BB962C8B-B14F-4D97-AF65-F5344CB8AC3E}">
        <p14:creationId xmlns:p14="http://schemas.microsoft.com/office/powerpoint/2010/main" val="166031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3844585-649C-C542-858E-9B9F855E27C7}" type="slidenum">
              <a:rPr lang="en-CN" smtClean="0"/>
              <a:t>9</a:t>
            </a:fld>
            <a:endParaRPr lang="en-CN"/>
          </a:p>
        </p:txBody>
      </p:sp>
    </p:spTree>
    <p:extLst>
      <p:ext uri="{BB962C8B-B14F-4D97-AF65-F5344CB8AC3E}">
        <p14:creationId xmlns:p14="http://schemas.microsoft.com/office/powerpoint/2010/main" val="724626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50826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82126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223438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01814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63308-17E6-E942-9B97-2A7C2E624F5F}" type="datetimeFigureOut">
              <a:rPr lang="en-CN" smtClean="0"/>
              <a:t>04/07/2020</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06476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C63308-17E6-E942-9B97-2A7C2E624F5F}" type="datetimeFigureOut">
              <a:rPr lang="en-CN" smtClean="0"/>
              <a:t>04/07/2020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206957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C63308-17E6-E942-9B97-2A7C2E624F5F}" type="datetimeFigureOut">
              <a:rPr lang="en-CN" smtClean="0"/>
              <a:t>04/07/2020</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7135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C63308-17E6-E942-9B97-2A7C2E624F5F}" type="datetimeFigureOut">
              <a:rPr lang="en-CN" smtClean="0"/>
              <a:t>04/07/2020</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246384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63308-17E6-E942-9B97-2A7C2E624F5F}" type="datetimeFigureOut">
              <a:rPr lang="en-CN" smtClean="0"/>
              <a:t>04/07/2020</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18095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C63308-17E6-E942-9B97-2A7C2E624F5F}" type="datetimeFigureOut">
              <a:rPr lang="en-CN" smtClean="0"/>
              <a:t>04/07/2020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323731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C63308-17E6-E942-9B97-2A7C2E624F5F}" type="datetimeFigureOut">
              <a:rPr lang="en-CN" smtClean="0"/>
              <a:t>04/07/2020</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D01DA7C3-9E43-284F-8FEB-144E289428F5}" type="slidenum">
              <a:rPr lang="en-CN" smtClean="0"/>
              <a:t>‹#›</a:t>
            </a:fld>
            <a:endParaRPr lang="en-CN"/>
          </a:p>
        </p:txBody>
      </p:sp>
    </p:spTree>
    <p:extLst>
      <p:ext uri="{BB962C8B-B14F-4D97-AF65-F5344CB8AC3E}">
        <p14:creationId xmlns:p14="http://schemas.microsoft.com/office/powerpoint/2010/main" val="412154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63308-17E6-E942-9B97-2A7C2E624F5F}" type="datetimeFigureOut">
              <a:rPr lang="en-CN" smtClean="0"/>
              <a:t>04/07/2020</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DA7C3-9E43-284F-8FEB-144E289428F5}" type="slidenum">
              <a:rPr lang="en-CN" smtClean="0"/>
              <a:t>‹#›</a:t>
            </a:fld>
            <a:endParaRPr lang="en-CN"/>
          </a:p>
        </p:txBody>
      </p:sp>
    </p:spTree>
    <p:extLst>
      <p:ext uri="{BB962C8B-B14F-4D97-AF65-F5344CB8AC3E}">
        <p14:creationId xmlns:p14="http://schemas.microsoft.com/office/powerpoint/2010/main" val="2992174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9.png"/><Relationship Id="rId5" Type="http://schemas.openxmlformats.org/officeDocument/2006/relationships/image" Target="../media/image2.tiff"/><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tif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1.png"/><Relationship Id="rId5" Type="http://schemas.openxmlformats.org/officeDocument/2006/relationships/image" Target="../media/image2.tiff"/><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tif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tiff"/><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2.tif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2.tif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tiff"/></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2.tiff"/><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4.10 </a:t>
            </a:r>
            <a:r>
              <a:rPr lang="zh-CN" altLang="en-US" dirty="0"/>
              <a:t>逻辑表达式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逻辑运算符“</a:t>
            </a:r>
            <a:r>
              <a:rPr lang="en-US" altLang="zh-CN" dirty="0"/>
              <a:t>&amp;&amp;”</a:t>
            </a:r>
            <a:r>
              <a:rPr lang="zh-CN" altLang="en-US" dirty="0"/>
              <a:t>、“</a:t>
            </a:r>
            <a:r>
              <a:rPr lang="en-US" altLang="zh-CN" dirty="0"/>
              <a:t>||”</a:t>
            </a:r>
            <a:r>
              <a:rPr lang="zh-CN" altLang="en-US" dirty="0"/>
              <a:t>和“</a:t>
            </a:r>
            <a:r>
              <a:rPr lang="en-US" altLang="zh-CN" dirty="0"/>
              <a:t>!”</a:t>
            </a:r>
          </a:p>
          <a:p>
            <a:r>
              <a:rPr lang="en-US" altLang="zh-CN" dirty="0"/>
              <a:t>4.10.1 </a:t>
            </a:r>
            <a:r>
              <a:rPr lang="zh-CN" altLang="en-US" dirty="0"/>
              <a:t>逻辑与（</a:t>
            </a:r>
            <a:r>
              <a:rPr lang="en-US" altLang="zh-CN" dirty="0"/>
              <a:t>&amp;&amp;</a:t>
            </a:r>
            <a:r>
              <a:rPr lang="zh-CN" altLang="en-US" dirty="0"/>
              <a:t>）</a:t>
            </a:r>
            <a:endParaRPr lang="en-US" altLang="zh-CN" dirty="0"/>
          </a:p>
          <a:p>
            <a:pPr lvl="1"/>
            <a:r>
              <a:rPr lang="zh-CN" altLang="en-US" dirty="0"/>
              <a:t>三层理解：</a:t>
            </a:r>
            <a:endParaRPr lang="en-US" altLang="zh-CN" dirty="0"/>
          </a:p>
          <a:p>
            <a:pPr lvl="1"/>
            <a:r>
              <a:rPr lang="en-US" altLang="zh-CN" dirty="0"/>
              <a:t>1</a:t>
            </a:r>
            <a:r>
              <a:rPr lang="zh-CN" altLang="en-US" dirty="0"/>
              <a:t> 当操作数都是布尔值的时候，“</a:t>
            </a:r>
            <a:r>
              <a:rPr lang="en-US" altLang="zh-CN" dirty="0"/>
              <a:t>&amp;&amp;”</a:t>
            </a:r>
            <a:r>
              <a:rPr lang="zh-CN" altLang="en-US" dirty="0"/>
              <a:t>对两个值执行布尔与 操作</a:t>
            </a:r>
            <a:endParaRPr lang="en-US" altLang="zh-CN" dirty="0"/>
          </a:p>
          <a:p>
            <a:pPr lvl="1"/>
            <a:r>
              <a:rPr lang="en-US" altLang="zh-CN" dirty="0"/>
              <a:t>2</a:t>
            </a:r>
            <a:r>
              <a:rPr lang="zh-CN" altLang="en-US" dirty="0"/>
              <a:t>“</a:t>
            </a:r>
            <a:r>
              <a:rPr lang="en-US" altLang="zh-CN" dirty="0"/>
              <a:t>&amp;&amp;”</a:t>
            </a:r>
            <a:r>
              <a:rPr lang="zh-CN" altLang="en-US" dirty="0"/>
              <a:t>可以对真值和假值进行布尔 与 操作。都是真值，则返回一个真值；否则，返回一个假值。</a:t>
            </a:r>
            <a:endParaRPr lang="en-US" altLang="zh-CN" dirty="0"/>
          </a:p>
          <a:p>
            <a:pPr lvl="1"/>
            <a:r>
              <a:rPr lang="en-US" altLang="zh-CN" dirty="0"/>
              <a:t>3</a:t>
            </a:r>
            <a:r>
              <a:rPr lang="zh-CN" altLang="en-US" dirty="0"/>
              <a:t> 先计算左操作数的值，如果是假值，那么整个表达式的结果一定是假值，这时简单地返回左操作数的值，而不计算</a:t>
            </a:r>
            <a:r>
              <a:rPr lang="zh-CN" altLang="en-CN" dirty="0"/>
              <a:t>右操作数</a:t>
            </a:r>
            <a:r>
              <a:rPr lang="zh-CN" altLang="en-US" dirty="0"/>
              <a:t>。反之，若左操作数是真值，那么整个表达式的结果依赖于右操作数的值。</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66097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4.13 </a:t>
            </a:r>
            <a:r>
              <a:rPr lang="zh-CN" altLang="en-US" dirty="0"/>
              <a:t>其他运算符</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4.13.1 </a:t>
            </a:r>
            <a:r>
              <a:rPr lang="zh-CN" altLang="en-US" dirty="0"/>
              <a:t>条件运算符（</a:t>
            </a:r>
            <a:r>
              <a:rPr lang="en-US" altLang="zh-CN" dirty="0"/>
              <a:t>?:</a:t>
            </a:r>
            <a:r>
              <a:rPr lang="zh-CN" altLang="en-US" dirty="0"/>
              <a:t>）</a:t>
            </a:r>
            <a:endParaRPr lang="en-US" altLang="zh-CN" dirty="0"/>
          </a:p>
          <a:p>
            <a:pPr lvl="1"/>
            <a:r>
              <a:rPr lang="zh-CN" altLang="en-US" dirty="0"/>
              <a:t>唯一的一个三元运算符</a:t>
            </a:r>
            <a:endParaRPr lang="en-US" altLang="zh-CN" dirty="0"/>
          </a:p>
          <a:p>
            <a:pPr lvl="1"/>
            <a:endParaRPr lang="en-US" dirty="0"/>
          </a:p>
          <a:p>
            <a:pPr lvl="1"/>
            <a:endParaRPr lang="en-US" dirty="0"/>
          </a:p>
          <a:p>
            <a:pPr lvl="1"/>
            <a:r>
              <a:rPr lang="zh-CN" altLang="en-US" dirty="0"/>
              <a:t>条件运算符的操作数可以是任意类型。</a:t>
            </a:r>
            <a:endParaRPr lang="en-US" altLang="zh-CN" dirty="0"/>
          </a:p>
          <a:p>
            <a:pPr lvl="1"/>
            <a:r>
              <a:rPr lang="zh-CN" altLang="en-US" dirty="0"/>
              <a:t>第一个操作数当成布尔值，如果它是真值，那么将计算第二个操作数，并返回其计算结果。否则，如果第一个操作数是假值，那么将计算第三个操作数，并返回其计算结果。</a:t>
            </a:r>
            <a:endParaRPr lang="en-US" altLang="zh-CN" dirty="0"/>
          </a:p>
          <a:p>
            <a:pPr lvl="1"/>
            <a:r>
              <a:rPr lang="zh-CN" altLang="en-US" dirty="0"/>
              <a:t>第二个和第三个操作数总是会计算其中之一，不可能两者同时执行。</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D0314235-7694-9B43-BD69-C0BE36CFDCC1}"/>
              </a:ext>
            </a:extLst>
          </p:cNvPr>
          <p:cNvPicPr>
            <a:picLocks noChangeAspect="1"/>
          </p:cNvPicPr>
          <p:nvPr/>
        </p:nvPicPr>
        <p:blipFill>
          <a:blip r:embed="rId5"/>
          <a:stretch>
            <a:fillRect/>
          </a:stretch>
        </p:blipFill>
        <p:spPr>
          <a:xfrm>
            <a:off x="1187888" y="2806700"/>
            <a:ext cx="6032500" cy="622300"/>
          </a:xfrm>
          <a:prstGeom prst="rect">
            <a:avLst/>
          </a:prstGeom>
        </p:spPr>
      </p:pic>
    </p:spTree>
    <p:extLst>
      <p:ext uri="{BB962C8B-B14F-4D97-AF65-F5344CB8AC3E}">
        <p14:creationId xmlns:p14="http://schemas.microsoft.com/office/powerpoint/2010/main" val="3097257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4.13 </a:t>
            </a:r>
            <a:r>
              <a:rPr lang="zh-CN" altLang="en-US" dirty="0"/>
              <a:t>其他运算符</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4.13.1 </a:t>
            </a:r>
            <a:r>
              <a:rPr lang="zh-CN" altLang="en-US" dirty="0"/>
              <a:t>条件运算符（</a:t>
            </a:r>
            <a:r>
              <a:rPr lang="en-US" altLang="zh-CN" dirty="0"/>
              <a:t>?:</a:t>
            </a:r>
            <a:r>
              <a:rPr lang="zh-CN" altLang="en-US" dirty="0"/>
              <a:t>）</a:t>
            </a:r>
            <a:endParaRPr lang="en-US" altLang="zh-CN" dirty="0"/>
          </a:p>
          <a:p>
            <a:r>
              <a:rPr lang="zh-CN" altLang="en-CN" dirty="0"/>
              <a:t>例子</a:t>
            </a:r>
            <a:endParaRPr lang="en-US" altLang="zh-CN" dirty="0"/>
          </a:p>
          <a:p>
            <a:pPr lvl="1"/>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164C30DE-7756-2A4F-A418-FBA2AE103173}"/>
              </a:ext>
            </a:extLst>
          </p:cNvPr>
          <p:cNvPicPr>
            <a:picLocks noChangeAspect="1"/>
          </p:cNvPicPr>
          <p:nvPr/>
        </p:nvPicPr>
        <p:blipFill>
          <a:blip r:embed="rId5"/>
          <a:stretch>
            <a:fillRect/>
          </a:stretch>
        </p:blipFill>
        <p:spPr>
          <a:xfrm>
            <a:off x="0" y="3087633"/>
            <a:ext cx="9291110" cy="1211098"/>
          </a:xfrm>
          <a:prstGeom prst="rect">
            <a:avLst/>
          </a:prstGeom>
        </p:spPr>
      </p:pic>
      <p:pic>
        <p:nvPicPr>
          <p:cNvPr id="8" name="Picture 7">
            <a:extLst>
              <a:ext uri="{FF2B5EF4-FFF2-40B4-BE49-F238E27FC236}">
                <a16:creationId xmlns:a16="http://schemas.microsoft.com/office/drawing/2014/main" id="{A4D10B5A-4243-9A42-A2F3-3763A1BC2FBB}"/>
              </a:ext>
            </a:extLst>
          </p:cNvPr>
          <p:cNvPicPr>
            <a:picLocks noChangeAspect="1"/>
          </p:cNvPicPr>
          <p:nvPr/>
        </p:nvPicPr>
        <p:blipFill>
          <a:blip r:embed="rId6"/>
          <a:stretch>
            <a:fillRect/>
          </a:stretch>
        </p:blipFill>
        <p:spPr>
          <a:xfrm>
            <a:off x="230133" y="4450447"/>
            <a:ext cx="8214488" cy="1245228"/>
          </a:xfrm>
          <a:prstGeom prst="rect">
            <a:avLst/>
          </a:prstGeom>
        </p:spPr>
      </p:pic>
    </p:spTree>
    <p:extLst>
      <p:ext uri="{BB962C8B-B14F-4D97-AF65-F5344CB8AC3E}">
        <p14:creationId xmlns:p14="http://schemas.microsoft.com/office/powerpoint/2010/main" val="1921028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4.13 </a:t>
            </a:r>
            <a:r>
              <a:rPr lang="zh-CN" altLang="en-US" dirty="0"/>
              <a:t>其他运算符</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4.13.2 </a:t>
            </a:r>
            <a:r>
              <a:rPr lang="en-US" dirty="0" err="1"/>
              <a:t>typeof</a:t>
            </a:r>
            <a:r>
              <a:rPr lang="zh-CN" altLang="en-US" dirty="0"/>
              <a:t>运算符</a:t>
            </a:r>
            <a:endParaRPr lang="en-US" altLang="zh-CN" dirty="0"/>
          </a:p>
          <a:p>
            <a:pPr lvl="1"/>
            <a:r>
              <a:rPr lang="zh-CN" altLang="en-US" dirty="0"/>
              <a:t>一元运算符，放在其单个操作数的前面，操作数可以是任意类型。返回值为表示操作数类型的一个字符串。</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9749FCF-72B6-A543-A367-5245161E6945}"/>
              </a:ext>
            </a:extLst>
          </p:cNvPr>
          <p:cNvPicPr>
            <a:picLocks noChangeAspect="1"/>
          </p:cNvPicPr>
          <p:nvPr/>
        </p:nvPicPr>
        <p:blipFill>
          <a:blip r:embed="rId6"/>
          <a:stretch>
            <a:fillRect/>
          </a:stretch>
        </p:blipFill>
        <p:spPr>
          <a:xfrm>
            <a:off x="1122648" y="3057328"/>
            <a:ext cx="6898704" cy="3491937"/>
          </a:xfrm>
          <a:prstGeom prst="rect">
            <a:avLst/>
          </a:prstGeom>
        </p:spPr>
      </p:pic>
    </p:spTree>
    <p:custDataLst>
      <p:tags r:id="rId1"/>
    </p:custDataLst>
    <p:extLst>
      <p:ext uri="{BB962C8B-B14F-4D97-AF65-F5344CB8AC3E}">
        <p14:creationId xmlns:p14="http://schemas.microsoft.com/office/powerpoint/2010/main" val="2894022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4.13 </a:t>
            </a:r>
            <a:r>
              <a:rPr lang="zh-CN" altLang="en-US" dirty="0"/>
              <a:t>其他运算符</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34999E1F-BE6C-324C-96B6-D47CCFD99EAF}"/>
              </a:ext>
            </a:extLst>
          </p:cNvPr>
          <p:cNvPicPr>
            <a:picLocks noChangeAspect="1"/>
          </p:cNvPicPr>
          <p:nvPr/>
        </p:nvPicPr>
        <p:blipFill>
          <a:blip r:embed="rId5"/>
          <a:stretch>
            <a:fillRect/>
          </a:stretch>
        </p:blipFill>
        <p:spPr>
          <a:xfrm>
            <a:off x="2858156" y="1327394"/>
            <a:ext cx="6125139" cy="5096607"/>
          </a:xfrm>
          <a:prstGeom prst="rect">
            <a:avLst/>
          </a:prstGeom>
        </p:spPr>
      </p:pic>
    </p:spTree>
    <p:extLst>
      <p:ext uri="{BB962C8B-B14F-4D97-AF65-F5344CB8AC3E}">
        <p14:creationId xmlns:p14="http://schemas.microsoft.com/office/powerpoint/2010/main" val="2819421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4.13 </a:t>
            </a:r>
            <a:r>
              <a:rPr lang="zh-CN" altLang="en-US" dirty="0"/>
              <a:t>其他运算符</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4.13.3 delete</a:t>
            </a:r>
            <a:r>
              <a:rPr lang="zh-CN" altLang="en-US" dirty="0"/>
              <a:t>运算符</a:t>
            </a:r>
            <a:endParaRPr lang="en-US" altLang="zh-CN" dirty="0"/>
          </a:p>
          <a:p>
            <a:pPr lvl="1"/>
            <a:r>
              <a:rPr lang="zh-CN" altLang="en-US" dirty="0"/>
              <a:t>一元操作符</a:t>
            </a:r>
            <a:endParaRPr lang="en-US" altLang="zh-CN" dirty="0"/>
          </a:p>
          <a:p>
            <a:pPr lvl="1"/>
            <a:r>
              <a:rPr lang="zh-CN" altLang="en-US" dirty="0"/>
              <a:t>用来删除对象属性或者数组元素</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8" name="Picture 7">
            <a:extLst>
              <a:ext uri="{FF2B5EF4-FFF2-40B4-BE49-F238E27FC236}">
                <a16:creationId xmlns:a16="http://schemas.microsoft.com/office/drawing/2014/main" id="{27788771-3ECC-CE4B-AB2C-B1592AEB4535}"/>
              </a:ext>
            </a:extLst>
          </p:cNvPr>
          <p:cNvPicPr>
            <a:picLocks noChangeAspect="1"/>
          </p:cNvPicPr>
          <p:nvPr/>
        </p:nvPicPr>
        <p:blipFill rotWithShape="1">
          <a:blip r:embed="rId6"/>
          <a:srcRect b="59455"/>
          <a:stretch/>
        </p:blipFill>
        <p:spPr>
          <a:xfrm>
            <a:off x="628650" y="3316068"/>
            <a:ext cx="4699850" cy="2425262"/>
          </a:xfrm>
          <a:prstGeom prst="rect">
            <a:avLst/>
          </a:prstGeom>
        </p:spPr>
      </p:pic>
      <p:pic>
        <p:nvPicPr>
          <p:cNvPr id="4" name="Picture 3">
            <a:extLst>
              <a:ext uri="{FF2B5EF4-FFF2-40B4-BE49-F238E27FC236}">
                <a16:creationId xmlns:a16="http://schemas.microsoft.com/office/drawing/2014/main" id="{711F6124-A03D-1249-AF54-9120FBBBC9C6}"/>
              </a:ext>
            </a:extLst>
          </p:cNvPr>
          <p:cNvPicPr>
            <a:picLocks noChangeAspect="1"/>
          </p:cNvPicPr>
          <p:nvPr/>
        </p:nvPicPr>
        <p:blipFill rotWithShape="1">
          <a:blip r:embed="rId6"/>
          <a:srcRect t="39201"/>
          <a:stretch/>
        </p:blipFill>
        <p:spPr>
          <a:xfrm>
            <a:off x="3775711" y="3285541"/>
            <a:ext cx="4144864" cy="3207333"/>
          </a:xfrm>
          <a:prstGeom prst="rect">
            <a:avLst/>
          </a:prstGeom>
        </p:spPr>
      </p:pic>
      <p:pic>
        <p:nvPicPr>
          <p:cNvPr id="9" name="Picture 8">
            <a:extLst>
              <a:ext uri="{FF2B5EF4-FFF2-40B4-BE49-F238E27FC236}">
                <a16:creationId xmlns:a16="http://schemas.microsoft.com/office/drawing/2014/main" id="{DE86632A-73C9-7442-AB9C-140A9217B425}"/>
              </a:ext>
            </a:extLst>
          </p:cNvPr>
          <p:cNvPicPr>
            <a:picLocks noChangeAspect="1"/>
          </p:cNvPicPr>
          <p:nvPr/>
        </p:nvPicPr>
        <p:blipFill>
          <a:blip r:embed="rId7"/>
          <a:stretch>
            <a:fillRect/>
          </a:stretch>
        </p:blipFill>
        <p:spPr>
          <a:xfrm>
            <a:off x="1974568" y="4691443"/>
            <a:ext cx="5400059" cy="1184823"/>
          </a:xfrm>
          <a:prstGeom prst="rect">
            <a:avLst/>
          </a:prstGeom>
        </p:spPr>
      </p:pic>
    </p:spTree>
    <p:custDataLst>
      <p:tags r:id="rId1"/>
    </p:custDataLst>
    <p:extLst>
      <p:ext uri="{BB962C8B-B14F-4D97-AF65-F5344CB8AC3E}">
        <p14:creationId xmlns:p14="http://schemas.microsoft.com/office/powerpoint/2010/main" val="9504685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4.13 </a:t>
            </a:r>
            <a:r>
              <a:rPr lang="zh-CN" altLang="en-US" dirty="0"/>
              <a:t>其他运算符</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dirty="0"/>
              <a:t>4.13.4 void</a:t>
            </a:r>
            <a:r>
              <a:rPr lang="zh-CN" altLang="en-US" dirty="0"/>
              <a:t>运算符</a:t>
            </a:r>
            <a:endParaRPr lang="en-US" altLang="zh-CN" dirty="0"/>
          </a:p>
          <a:p>
            <a:pPr lvl="1"/>
            <a:r>
              <a:rPr lang="zh-CN" altLang="en-US" dirty="0"/>
              <a:t>一元运算符，出现在操作数前，操作数可是任意类型</a:t>
            </a:r>
            <a:endParaRPr lang="en-US" altLang="zh-CN" dirty="0"/>
          </a:p>
          <a:p>
            <a:pPr lvl="1"/>
            <a:r>
              <a:rPr lang="zh-CN" altLang="en-US" dirty="0"/>
              <a:t>作用：操作数会照常计算，但忽略计算结果并返回</a:t>
            </a:r>
            <a:r>
              <a:rPr lang="en-US" dirty="0"/>
              <a:t>undefined。</a:t>
            </a:r>
          </a:p>
          <a:p>
            <a:pPr lvl="1"/>
            <a:r>
              <a:rPr lang="zh-CN" altLang="en-US" dirty="0"/>
              <a:t>用处：</a:t>
            </a:r>
            <a:endParaRPr lang="en-US" altLang="zh-CN" dirty="0"/>
          </a:p>
          <a:p>
            <a:pPr lvl="2"/>
            <a:r>
              <a:rPr lang="zh-CN" altLang="en-US" dirty="0"/>
              <a:t>在操作数具有副作用的时候使用</a:t>
            </a:r>
            <a:r>
              <a:rPr lang="en-US" dirty="0"/>
              <a:t>void</a:t>
            </a:r>
            <a:r>
              <a:rPr lang="zh-CN" altLang="en-US" dirty="0"/>
              <a:t>来让程序更具语义。</a:t>
            </a:r>
            <a:endParaRPr lang="en-US" altLang="zh-CN" dirty="0"/>
          </a:p>
          <a:p>
            <a:pPr lvl="2"/>
            <a:r>
              <a:rPr lang="zh-CN" altLang="en-US" dirty="0"/>
              <a:t>这个运算符最常用在客户端的</a:t>
            </a:r>
            <a:r>
              <a:rPr lang="en-US" dirty="0"/>
              <a:t>URL——</a:t>
            </a:r>
            <a:r>
              <a:rPr lang="en-US" dirty="0" err="1"/>
              <a:t>javascript:URL</a:t>
            </a:r>
            <a:r>
              <a:rPr lang="zh-CN" altLang="en-US" dirty="0"/>
              <a:t>中，在</a:t>
            </a:r>
            <a:r>
              <a:rPr lang="en-US" dirty="0"/>
              <a:t>URL</a:t>
            </a:r>
            <a:r>
              <a:rPr lang="zh-CN" altLang="en-US" dirty="0"/>
              <a:t>中可以写带有副作用的表达式，而</a:t>
            </a:r>
            <a:r>
              <a:rPr lang="en-US" dirty="0"/>
              <a:t>void</a:t>
            </a:r>
            <a:r>
              <a:rPr lang="zh-CN" altLang="en-US" dirty="0"/>
              <a:t>则让浏览器不必显示这个表达式的计算结果。</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A0F0F49E-CFAB-C848-A7CE-DC3A44302BB6}"/>
              </a:ext>
            </a:extLst>
          </p:cNvPr>
          <p:cNvPicPr>
            <a:picLocks noChangeAspect="1"/>
          </p:cNvPicPr>
          <p:nvPr/>
        </p:nvPicPr>
        <p:blipFill>
          <a:blip r:embed="rId5"/>
          <a:stretch>
            <a:fillRect/>
          </a:stretch>
        </p:blipFill>
        <p:spPr>
          <a:xfrm>
            <a:off x="532213" y="5179299"/>
            <a:ext cx="8217594" cy="572488"/>
          </a:xfrm>
          <a:prstGeom prst="rect">
            <a:avLst/>
          </a:prstGeom>
        </p:spPr>
      </p:pic>
    </p:spTree>
    <p:extLst>
      <p:ext uri="{BB962C8B-B14F-4D97-AF65-F5344CB8AC3E}">
        <p14:creationId xmlns:p14="http://schemas.microsoft.com/office/powerpoint/2010/main" val="3964426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4.13 </a:t>
            </a:r>
            <a:r>
              <a:rPr lang="zh-CN" altLang="en-US" dirty="0"/>
              <a:t>其他运算符</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await</a:t>
            </a:r>
            <a:endParaRPr lang="en-US" dirty="0"/>
          </a:p>
          <a:p>
            <a:pPr lvl="1"/>
            <a:r>
              <a:rPr lang="en-US" dirty="0"/>
              <a:t>ECMAScript 2017</a:t>
            </a:r>
            <a:r>
              <a:rPr lang="zh-CN" altLang="en-US" dirty="0"/>
              <a:t>中引入了</a:t>
            </a:r>
            <a:r>
              <a:rPr lang="en-US" dirty="0"/>
              <a:t>await，</a:t>
            </a:r>
            <a:r>
              <a:rPr lang="zh-CN" altLang="en-US" dirty="0"/>
              <a:t>使异步编程在</a:t>
            </a:r>
            <a:r>
              <a:rPr lang="en-US" dirty="0"/>
              <a:t>JavaScript</a:t>
            </a:r>
            <a:r>
              <a:rPr lang="zh-CN" altLang="en-US" dirty="0"/>
              <a:t>中更加自然。 </a:t>
            </a:r>
            <a:endParaRPr lang="en-US" altLang="zh-CN" dirty="0"/>
          </a:p>
          <a:p>
            <a:pPr lvl="1"/>
            <a:r>
              <a:rPr lang="en-US" dirty="0"/>
              <a:t>await</a:t>
            </a:r>
            <a:r>
              <a:rPr lang="zh-CN" altLang="en-US" dirty="0"/>
              <a:t>希望</a:t>
            </a:r>
            <a:r>
              <a:rPr lang="en-US" dirty="0"/>
              <a:t>Promise</a:t>
            </a:r>
            <a:r>
              <a:rPr lang="zh-CN" altLang="en-US" dirty="0"/>
              <a:t>对象（代表异步计算）是其唯一的运算符，使程序的行为就像在等待异步计算完成一样（但它实际上没有阻塞，并且没有阻止其他操作） 同时进行异步操作）。</a:t>
            </a:r>
            <a:endParaRPr lang="en-US" altLang="zh-CN" dirty="0"/>
          </a:p>
          <a:p>
            <a:pPr lvl="1"/>
            <a:r>
              <a:rPr lang="zh-CN" altLang="en-US" dirty="0"/>
              <a:t> </a:t>
            </a:r>
            <a:r>
              <a:rPr lang="en-US" altLang="zh-CN" dirty="0"/>
              <a:t>await</a:t>
            </a:r>
            <a:r>
              <a:rPr lang="zh-CN" altLang="en-US" dirty="0"/>
              <a:t>运算符的值是</a:t>
            </a:r>
            <a:r>
              <a:rPr lang="en-US" dirty="0"/>
              <a:t>Promise</a:t>
            </a:r>
            <a:r>
              <a:rPr lang="zh-CN" altLang="en-US" dirty="0"/>
              <a:t>对象的实现值。 重要的是，</a:t>
            </a:r>
            <a:r>
              <a:rPr lang="en-US" dirty="0"/>
              <a:t>await</a:t>
            </a:r>
            <a:r>
              <a:rPr lang="zh-CN" altLang="en-US" dirty="0"/>
              <a:t>仅在使用</a:t>
            </a:r>
            <a:r>
              <a:rPr lang="en-US" dirty="0"/>
              <a:t>async</a:t>
            </a:r>
            <a:r>
              <a:rPr lang="zh-CN" altLang="en-US" dirty="0"/>
              <a:t>关键字声明为异步的函数中是合法的。</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3252823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4.13 </a:t>
            </a:r>
            <a:r>
              <a:rPr lang="zh-CN" altLang="en-US" dirty="0"/>
              <a:t>其他运算符</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CN" dirty="0"/>
              <a:t>await</a:t>
            </a: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Picture 8">
            <a:extLst>
              <a:ext uri="{FF2B5EF4-FFF2-40B4-BE49-F238E27FC236}">
                <a16:creationId xmlns:a16="http://schemas.microsoft.com/office/drawing/2014/main" id="{16F119E2-90D8-5546-A4A1-3D07BB64BC25}"/>
              </a:ext>
            </a:extLst>
          </p:cNvPr>
          <p:cNvPicPr>
            <a:picLocks noChangeAspect="1"/>
          </p:cNvPicPr>
          <p:nvPr/>
        </p:nvPicPr>
        <p:blipFill>
          <a:blip r:embed="rId5"/>
          <a:stretch>
            <a:fillRect/>
          </a:stretch>
        </p:blipFill>
        <p:spPr>
          <a:xfrm>
            <a:off x="863840" y="2462581"/>
            <a:ext cx="6680200" cy="850900"/>
          </a:xfrm>
          <a:prstGeom prst="rect">
            <a:avLst/>
          </a:prstGeom>
        </p:spPr>
      </p:pic>
    </p:spTree>
    <p:extLst>
      <p:ext uri="{BB962C8B-B14F-4D97-AF65-F5344CB8AC3E}">
        <p14:creationId xmlns:p14="http://schemas.microsoft.com/office/powerpoint/2010/main" val="1032924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4.13 </a:t>
            </a:r>
            <a:r>
              <a:rPr lang="zh-CN" altLang="en-US" dirty="0"/>
              <a:t>其他运算符</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4.13.5 </a:t>
            </a:r>
            <a:r>
              <a:rPr lang="zh-CN" altLang="en-US" dirty="0"/>
              <a:t>逗号运算符（</a:t>
            </a:r>
            <a:r>
              <a:rPr lang="en-US" altLang="zh-CN" dirty="0"/>
              <a:t>,</a:t>
            </a:r>
            <a:r>
              <a:rPr lang="zh-CN" altLang="en-US" dirty="0"/>
              <a:t>）</a:t>
            </a:r>
            <a:endParaRPr lang="en-US" altLang="zh-CN" dirty="0"/>
          </a:p>
          <a:p>
            <a:pPr lvl="1"/>
            <a:r>
              <a:rPr lang="zh-CN" altLang="en-US" dirty="0"/>
              <a:t>二元运算符，它的操作数可以是任意类型</a:t>
            </a:r>
            <a:endParaRPr lang="en-US" altLang="zh-CN" dirty="0"/>
          </a:p>
          <a:p>
            <a:pPr lvl="1"/>
            <a:r>
              <a:rPr lang="zh-CN" altLang="en-US" dirty="0"/>
              <a:t>首先计算左操作数，然后计算右操作数，最后返回右操作数的值</a:t>
            </a:r>
            <a:endParaRPr lang="en-US" altLang="zh-CN" dirty="0"/>
          </a:p>
          <a:p>
            <a:pPr lvl="1"/>
            <a:r>
              <a:rPr lang="zh-CN" altLang="en-US" dirty="0"/>
              <a:t>最常用的场景是在</a:t>
            </a:r>
            <a:r>
              <a:rPr lang="en-US" dirty="0"/>
              <a:t>for</a:t>
            </a:r>
            <a:r>
              <a:rPr lang="zh-CN" altLang="en-US" dirty="0"/>
              <a:t>循环中（见</a:t>
            </a:r>
            <a:r>
              <a:rPr lang="en-US" altLang="zh-CN" dirty="0"/>
              <a:t>5.5.3</a:t>
            </a:r>
            <a:r>
              <a:rPr lang="zh-CN" altLang="en-US" dirty="0"/>
              <a:t>节）</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885CF615-605D-0347-BAA1-F74B00717FC3}"/>
              </a:ext>
            </a:extLst>
          </p:cNvPr>
          <p:cNvPicPr>
            <a:picLocks noChangeAspect="1"/>
          </p:cNvPicPr>
          <p:nvPr/>
        </p:nvPicPr>
        <p:blipFill>
          <a:blip r:embed="rId5"/>
          <a:stretch>
            <a:fillRect/>
          </a:stretch>
        </p:blipFill>
        <p:spPr>
          <a:xfrm>
            <a:off x="736600" y="3900140"/>
            <a:ext cx="7670800" cy="2095500"/>
          </a:xfrm>
          <a:prstGeom prst="rect">
            <a:avLst/>
          </a:prstGeom>
        </p:spPr>
      </p:pic>
    </p:spTree>
    <p:extLst>
      <p:ext uri="{BB962C8B-B14F-4D97-AF65-F5344CB8AC3E}">
        <p14:creationId xmlns:p14="http://schemas.microsoft.com/office/powerpoint/2010/main" val="3877809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4.10 </a:t>
            </a:r>
            <a:r>
              <a:rPr lang="zh-CN" altLang="en-US" dirty="0"/>
              <a:t>逻辑表达式</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sp>
        <p:nvSpPr>
          <p:cNvPr id="9" name="Content Placeholder 8">
            <a:extLst>
              <a:ext uri="{FF2B5EF4-FFF2-40B4-BE49-F238E27FC236}">
                <a16:creationId xmlns:a16="http://schemas.microsoft.com/office/drawing/2014/main" id="{E4F103E3-9907-4243-90EC-54A9355C074A}"/>
              </a:ext>
            </a:extLst>
          </p:cNvPr>
          <p:cNvSpPr>
            <a:spLocks noGrp="1"/>
          </p:cNvSpPr>
          <p:nvPr>
            <p:ph idx="1"/>
          </p:nvPr>
        </p:nvSpPr>
        <p:spPr/>
        <p:txBody>
          <a:bodyPr/>
          <a:lstStyle/>
          <a:p>
            <a:r>
              <a:rPr lang="en-US" altLang="zh-CN" dirty="0"/>
              <a:t>4.10.1 </a:t>
            </a:r>
            <a:r>
              <a:rPr lang="zh-CN" altLang="en-US" dirty="0"/>
              <a:t>逻辑与（</a:t>
            </a:r>
            <a:r>
              <a:rPr lang="en-US" altLang="zh-CN" dirty="0"/>
              <a:t>&amp;&amp;</a:t>
            </a:r>
            <a:r>
              <a:rPr lang="zh-CN" altLang="en-US" dirty="0"/>
              <a:t>）</a:t>
            </a:r>
            <a:endParaRPr lang="en-US" altLang="zh-CN" dirty="0"/>
          </a:p>
          <a:p>
            <a:r>
              <a:rPr lang="zh-CN" altLang="en-US" dirty="0"/>
              <a:t>例子</a:t>
            </a:r>
            <a:endParaRPr lang="en-CN" dirty="0"/>
          </a:p>
        </p:txBody>
      </p:sp>
      <p:pic>
        <p:nvPicPr>
          <p:cNvPr id="10" name="Picture 9">
            <a:extLst>
              <a:ext uri="{FF2B5EF4-FFF2-40B4-BE49-F238E27FC236}">
                <a16:creationId xmlns:a16="http://schemas.microsoft.com/office/drawing/2014/main" id="{CB688A2B-69C6-7F4D-895D-4690A5220F1E}"/>
              </a:ext>
            </a:extLst>
          </p:cNvPr>
          <p:cNvPicPr>
            <a:picLocks noChangeAspect="1"/>
          </p:cNvPicPr>
          <p:nvPr/>
        </p:nvPicPr>
        <p:blipFill>
          <a:blip r:embed="rId6"/>
          <a:stretch>
            <a:fillRect/>
          </a:stretch>
        </p:blipFill>
        <p:spPr>
          <a:xfrm>
            <a:off x="2596309" y="2399643"/>
            <a:ext cx="2869069" cy="4009568"/>
          </a:xfrm>
          <a:prstGeom prst="rect">
            <a:avLst/>
          </a:prstGeom>
        </p:spPr>
      </p:pic>
    </p:spTree>
    <p:custDataLst>
      <p:tags r:id="rId1"/>
    </p:custDataLst>
    <p:extLst>
      <p:ext uri="{BB962C8B-B14F-4D97-AF65-F5344CB8AC3E}">
        <p14:creationId xmlns:p14="http://schemas.microsoft.com/office/powerpoint/2010/main" val="110992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4.10 </a:t>
            </a:r>
            <a:r>
              <a:rPr lang="zh-CN" altLang="en-US" dirty="0"/>
              <a:t>逻辑表达式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4.10.2 </a:t>
            </a:r>
            <a:r>
              <a:rPr lang="zh-CN" altLang="en-US" dirty="0"/>
              <a:t>逻辑或（</a:t>
            </a:r>
            <a:r>
              <a:rPr lang="en-US" altLang="zh-CN" dirty="0"/>
              <a:t>||</a:t>
            </a:r>
            <a:r>
              <a:rPr lang="zh-CN" altLang="en-US" dirty="0"/>
              <a:t>）</a:t>
            </a:r>
            <a:endParaRPr lang="en-US" altLang="zh-CN" dirty="0"/>
          </a:p>
          <a:p>
            <a:pPr lvl="1"/>
            <a:r>
              <a:rPr lang="zh-CN" altLang="en-US" dirty="0"/>
              <a:t>如果其中一个或者两个操作数是真值，它返回一个真值。如果两个操作数都是假值，它返回一个假值。</a:t>
            </a:r>
            <a:endParaRPr lang="en-US" altLang="zh-CN" dirty="0"/>
          </a:p>
          <a:p>
            <a:pPr lvl="1"/>
            <a:r>
              <a:rPr lang="zh-CN" altLang="en-US" dirty="0"/>
              <a:t>“</a:t>
            </a:r>
            <a:r>
              <a:rPr lang="en-US" altLang="zh-CN" dirty="0"/>
              <a:t>||”</a:t>
            </a:r>
            <a:r>
              <a:rPr lang="zh-CN" altLang="en-US" dirty="0"/>
              <a:t>运算符大多数情况下只是做简单布尔或（</a:t>
            </a:r>
            <a:r>
              <a:rPr lang="en-US" dirty="0"/>
              <a:t>OR）</a:t>
            </a:r>
            <a:r>
              <a:rPr lang="zh-CN" altLang="en-US" dirty="0"/>
              <a:t>运算。</a:t>
            </a:r>
            <a:endParaRPr lang="en-US" altLang="zh-CN" dirty="0"/>
          </a:p>
          <a:p>
            <a:pPr lvl="1"/>
            <a:r>
              <a:rPr lang="zh-CN" altLang="en-US" dirty="0"/>
              <a:t>先计算左侧的表达式，若结果为真值，那么返回这个真值。否则，再计算右侧的表达式，并返回这个表达式的计算结果。</a:t>
            </a:r>
            <a:endParaRPr lang="en-US" altLang="zh-CN" dirty="0"/>
          </a:p>
          <a:p>
            <a:pPr lvl="1"/>
            <a:r>
              <a:rPr lang="zh-CN" altLang="en-US" dirty="0">
                <a:solidFill>
                  <a:srgbClr val="C00000"/>
                </a:solidFill>
              </a:rPr>
              <a:t>这个运算符最常用的方式是用来从一组备选表达式中选出第一个真值表达式</a:t>
            </a:r>
            <a:endParaRPr lang="en-CN" dirty="0">
              <a:solidFill>
                <a:srgbClr val="C00000"/>
              </a:solidFill>
            </a:endParaRPr>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spTree>
    <p:extLst>
      <p:ext uri="{BB962C8B-B14F-4D97-AF65-F5344CB8AC3E}">
        <p14:creationId xmlns:p14="http://schemas.microsoft.com/office/powerpoint/2010/main" val="221376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4.10 </a:t>
            </a:r>
            <a:r>
              <a:rPr lang="zh-CN" altLang="en-US" dirty="0"/>
              <a:t>逻辑表达式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4.10.2 </a:t>
            </a:r>
            <a:r>
              <a:rPr lang="zh-CN" altLang="en-US" dirty="0"/>
              <a:t>逻辑或（</a:t>
            </a:r>
            <a:r>
              <a:rPr lang="en-US" altLang="zh-CN" dirty="0"/>
              <a:t>||</a:t>
            </a:r>
            <a:r>
              <a:rPr lang="zh-CN" altLang="en-US" dirty="0"/>
              <a:t>）</a:t>
            </a:r>
            <a:endParaRPr lang="en-US" altLang="zh-CN" dirty="0"/>
          </a:p>
          <a:p>
            <a:r>
              <a:rPr lang="zh-CN" altLang="en-CN" dirty="0"/>
              <a:t>例子</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64960C6A-2DB4-2A42-B333-A54E638909D3}"/>
              </a:ext>
            </a:extLst>
          </p:cNvPr>
          <p:cNvPicPr>
            <a:picLocks noChangeAspect="1"/>
          </p:cNvPicPr>
          <p:nvPr/>
        </p:nvPicPr>
        <p:blipFill>
          <a:blip r:embed="rId5"/>
          <a:stretch>
            <a:fillRect/>
          </a:stretch>
        </p:blipFill>
        <p:spPr>
          <a:xfrm>
            <a:off x="452637" y="2908565"/>
            <a:ext cx="8376745" cy="1322644"/>
          </a:xfrm>
          <a:prstGeom prst="rect">
            <a:avLst/>
          </a:prstGeom>
        </p:spPr>
      </p:pic>
      <p:pic>
        <p:nvPicPr>
          <p:cNvPr id="8" name="Picture 7">
            <a:extLst>
              <a:ext uri="{FF2B5EF4-FFF2-40B4-BE49-F238E27FC236}">
                <a16:creationId xmlns:a16="http://schemas.microsoft.com/office/drawing/2014/main" id="{AC701A0D-7EC3-ED44-A735-28C59B4A3A17}"/>
              </a:ext>
            </a:extLst>
          </p:cNvPr>
          <p:cNvPicPr>
            <a:picLocks noChangeAspect="1"/>
          </p:cNvPicPr>
          <p:nvPr/>
        </p:nvPicPr>
        <p:blipFill>
          <a:blip r:embed="rId6"/>
          <a:stretch>
            <a:fillRect/>
          </a:stretch>
        </p:blipFill>
        <p:spPr>
          <a:xfrm>
            <a:off x="452637" y="4366145"/>
            <a:ext cx="8376745" cy="1634748"/>
          </a:xfrm>
          <a:prstGeom prst="rect">
            <a:avLst/>
          </a:prstGeom>
        </p:spPr>
      </p:pic>
    </p:spTree>
    <p:extLst>
      <p:ext uri="{BB962C8B-B14F-4D97-AF65-F5344CB8AC3E}">
        <p14:creationId xmlns:p14="http://schemas.microsoft.com/office/powerpoint/2010/main" val="3644103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4.10 </a:t>
            </a:r>
            <a:r>
              <a:rPr lang="zh-CN" altLang="en-US" dirty="0"/>
              <a:t>逻辑表达式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en-US" altLang="zh-CN" dirty="0"/>
              <a:t>4.10.3 </a:t>
            </a:r>
            <a:r>
              <a:rPr lang="zh-CN" altLang="en-US" dirty="0"/>
              <a:t>逻辑非（</a:t>
            </a:r>
            <a:r>
              <a:rPr lang="en-US" altLang="zh-CN" dirty="0"/>
              <a:t>!</a:t>
            </a:r>
            <a:r>
              <a:rPr lang="zh-CN" altLang="en-US" dirty="0"/>
              <a:t>）</a:t>
            </a:r>
            <a:endParaRPr lang="en-US" altLang="zh-CN" dirty="0"/>
          </a:p>
          <a:p>
            <a:pPr lvl="1"/>
            <a:r>
              <a:rPr lang="zh-CN" altLang="en-US" dirty="0"/>
              <a:t>将操作数的布尔值进行求反。</a:t>
            </a:r>
            <a:endParaRPr lang="en-US" altLang="zh-CN" dirty="0"/>
          </a:p>
          <a:p>
            <a:pPr lvl="1"/>
            <a:r>
              <a:rPr lang="zh-CN" altLang="en-US" dirty="0"/>
              <a:t>一元运算符，放在一个单独的操作数之前。</a:t>
            </a:r>
            <a:endParaRPr lang="en-US" altLang="zh-CN" dirty="0"/>
          </a:p>
          <a:p>
            <a:pPr lvl="1"/>
            <a:r>
              <a:rPr lang="zh-CN" altLang="en-US" dirty="0"/>
              <a:t>和“</a:t>
            </a:r>
            <a:r>
              <a:rPr lang="en-US" altLang="zh-CN" dirty="0"/>
              <a:t>&amp;&amp;”</a:t>
            </a:r>
            <a:r>
              <a:rPr lang="zh-CN" altLang="en-US" dirty="0"/>
              <a:t>与“</a:t>
            </a:r>
            <a:r>
              <a:rPr lang="en-US" altLang="zh-CN" dirty="0"/>
              <a:t>||”</a:t>
            </a:r>
            <a:r>
              <a:rPr lang="zh-CN" altLang="en-US" dirty="0"/>
              <a:t>运算符不同，“</a:t>
            </a:r>
            <a:r>
              <a:rPr lang="en-US" altLang="zh-CN" dirty="0"/>
              <a:t>!”</a:t>
            </a:r>
            <a:r>
              <a:rPr lang="zh-CN" altLang="en-US" dirty="0"/>
              <a:t>运算符首先将其操作数转换为布尔值（参照第</a:t>
            </a:r>
            <a:r>
              <a:rPr lang="en-US" altLang="zh-CN" dirty="0"/>
              <a:t>3</a:t>
            </a:r>
            <a:r>
              <a:rPr lang="zh-CN" altLang="en-US" dirty="0"/>
              <a:t>章讲述的转换规则），然后再对布尔值求反。也就是说“</a:t>
            </a:r>
            <a:r>
              <a:rPr lang="en-US" altLang="zh-CN" dirty="0"/>
              <a:t>!”</a:t>
            </a:r>
            <a:r>
              <a:rPr lang="zh-CN" altLang="en-US" dirty="0"/>
              <a:t>总是返回</a:t>
            </a:r>
            <a:r>
              <a:rPr lang="en-US" dirty="0"/>
              <a:t>true</a:t>
            </a:r>
            <a:r>
              <a:rPr lang="zh-CN" altLang="en-US" dirty="0"/>
              <a:t>或者</a:t>
            </a:r>
            <a:r>
              <a:rPr lang="en-US" dirty="0"/>
              <a:t>false</a:t>
            </a:r>
          </a:p>
          <a:p>
            <a:pPr lvl="1"/>
            <a:r>
              <a:rPr lang="zh-CN" altLang="en-US" dirty="0"/>
              <a:t>“</a:t>
            </a:r>
            <a:r>
              <a:rPr lang="en-US" altLang="zh-CN" dirty="0"/>
              <a:t>!”</a:t>
            </a:r>
            <a:r>
              <a:rPr lang="zh-CN" altLang="en-US" dirty="0"/>
              <a:t>具有很高的优先级</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E225D6FF-DB86-3C41-AF2B-8D50513D47FF}"/>
              </a:ext>
            </a:extLst>
          </p:cNvPr>
          <p:cNvPicPr>
            <a:picLocks noChangeAspect="1"/>
          </p:cNvPicPr>
          <p:nvPr/>
        </p:nvPicPr>
        <p:blipFill>
          <a:blip r:embed="rId6"/>
          <a:stretch>
            <a:fillRect/>
          </a:stretch>
        </p:blipFill>
        <p:spPr>
          <a:xfrm>
            <a:off x="1252264" y="4991099"/>
            <a:ext cx="5651500" cy="1320800"/>
          </a:xfrm>
          <a:prstGeom prst="rect">
            <a:avLst/>
          </a:prstGeom>
        </p:spPr>
      </p:pic>
    </p:spTree>
    <p:custDataLst>
      <p:tags r:id="rId1"/>
    </p:custDataLst>
    <p:extLst>
      <p:ext uri="{BB962C8B-B14F-4D97-AF65-F5344CB8AC3E}">
        <p14:creationId xmlns:p14="http://schemas.microsoft.com/office/powerpoint/2010/main" val="615844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4.11 </a:t>
            </a:r>
            <a:r>
              <a:rPr lang="zh-CN" altLang="en-US" dirty="0"/>
              <a:t>赋值表达式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用“</a:t>
            </a:r>
            <a:r>
              <a:rPr lang="en-US" altLang="zh-CN" dirty="0"/>
              <a:t>=”</a:t>
            </a:r>
            <a:r>
              <a:rPr lang="zh-CN" altLang="en-US" dirty="0"/>
              <a:t>运算符来给变量或者属性赋值。</a:t>
            </a:r>
            <a:endParaRPr lang="en-US" altLang="zh-CN" dirty="0"/>
          </a:p>
          <a:p>
            <a:r>
              <a:rPr lang="zh-CN" altLang="en-US" dirty="0"/>
              <a:t>左操作数是：一个变量或者对象属性（或数组元素）。右操作数是：任意类型的任意值。</a:t>
            </a:r>
            <a:endParaRPr lang="en-US" altLang="zh-CN" dirty="0"/>
          </a:p>
          <a:p>
            <a:r>
              <a:rPr lang="zh-CN" altLang="en-US" dirty="0"/>
              <a:t>例子</a:t>
            </a:r>
            <a:endParaRPr lang="en-US"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80471A11-1E52-EC49-97CF-223D823C8DC6}"/>
              </a:ext>
            </a:extLst>
          </p:cNvPr>
          <p:cNvPicPr>
            <a:picLocks noChangeAspect="1"/>
          </p:cNvPicPr>
          <p:nvPr/>
        </p:nvPicPr>
        <p:blipFill>
          <a:blip r:embed="rId6"/>
          <a:stretch>
            <a:fillRect/>
          </a:stretch>
        </p:blipFill>
        <p:spPr>
          <a:xfrm>
            <a:off x="2964793" y="3533530"/>
            <a:ext cx="3214414" cy="2643433"/>
          </a:xfrm>
          <a:prstGeom prst="rect">
            <a:avLst/>
          </a:prstGeom>
        </p:spPr>
      </p:pic>
    </p:spTree>
    <p:custDataLst>
      <p:tags r:id="rId1"/>
    </p:custDataLst>
    <p:extLst>
      <p:ext uri="{BB962C8B-B14F-4D97-AF65-F5344CB8AC3E}">
        <p14:creationId xmlns:p14="http://schemas.microsoft.com/office/powerpoint/2010/main" val="23415072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4.11 </a:t>
            </a:r>
            <a:r>
              <a:rPr lang="zh-CN" altLang="en-US" dirty="0"/>
              <a:t>赋值表达式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a:t>
            </a:r>
            <a:r>
              <a:rPr lang="en-US" altLang="zh-CN" dirty="0"/>
              <a:t>=”</a:t>
            </a:r>
            <a:r>
              <a:rPr lang="zh-CN" altLang="en-US" dirty="0"/>
              <a:t>具有非常低的优先级，通常在一个较长的表达式中用到了一条赋值语句的值的时候，需要补充圆括号以保证正确的运算顺序。</a:t>
            </a:r>
            <a:endParaRPr lang="en-US" altLang="zh-CN" dirty="0"/>
          </a:p>
          <a:p>
            <a:endParaRPr lang="en-US" altLang="zh-CN" dirty="0"/>
          </a:p>
          <a:p>
            <a:pPr marL="0" indent="0">
              <a:buNone/>
            </a:pPr>
            <a:endParaRPr lang="en-US" altLang="zh-CN" dirty="0"/>
          </a:p>
          <a:p>
            <a:r>
              <a:rPr lang="zh-CN" altLang="en-US" dirty="0"/>
              <a:t>赋值操作符的结合性是从右至左</a:t>
            </a:r>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0E16D057-93F9-564C-9329-C5110E72F246}"/>
              </a:ext>
            </a:extLst>
          </p:cNvPr>
          <p:cNvPicPr>
            <a:picLocks noChangeAspect="1"/>
          </p:cNvPicPr>
          <p:nvPr/>
        </p:nvPicPr>
        <p:blipFill>
          <a:blip r:embed="rId5"/>
          <a:stretch>
            <a:fillRect/>
          </a:stretch>
        </p:blipFill>
        <p:spPr>
          <a:xfrm>
            <a:off x="856374" y="3162300"/>
            <a:ext cx="4025900" cy="533400"/>
          </a:xfrm>
          <a:prstGeom prst="rect">
            <a:avLst/>
          </a:prstGeom>
        </p:spPr>
      </p:pic>
      <p:pic>
        <p:nvPicPr>
          <p:cNvPr id="8" name="Picture 7">
            <a:extLst>
              <a:ext uri="{FF2B5EF4-FFF2-40B4-BE49-F238E27FC236}">
                <a16:creationId xmlns:a16="http://schemas.microsoft.com/office/drawing/2014/main" id="{D05B7D29-8A06-7E4D-A9DD-2AAF56FCE68A}"/>
              </a:ext>
            </a:extLst>
          </p:cNvPr>
          <p:cNvPicPr>
            <a:picLocks noChangeAspect="1"/>
          </p:cNvPicPr>
          <p:nvPr/>
        </p:nvPicPr>
        <p:blipFill>
          <a:blip r:embed="rId6"/>
          <a:stretch>
            <a:fillRect/>
          </a:stretch>
        </p:blipFill>
        <p:spPr>
          <a:xfrm>
            <a:off x="856373" y="5024491"/>
            <a:ext cx="4594479" cy="661605"/>
          </a:xfrm>
          <a:prstGeom prst="rect">
            <a:avLst/>
          </a:prstGeom>
        </p:spPr>
      </p:pic>
    </p:spTree>
    <p:extLst>
      <p:ext uri="{BB962C8B-B14F-4D97-AF65-F5344CB8AC3E}">
        <p14:creationId xmlns:p14="http://schemas.microsoft.com/office/powerpoint/2010/main" val="561725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4.11 </a:t>
            </a:r>
            <a:r>
              <a:rPr lang="zh-CN" altLang="en-US" dirty="0"/>
              <a:t>赋值表达式</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p:txBody>
          <a:bodyPr>
            <a:normAutofit/>
          </a:bodyPr>
          <a:lstStyle/>
          <a:p>
            <a:r>
              <a:rPr lang="zh-CN" altLang="en-US" dirty="0"/>
              <a:t>带操作的赋值运算</a:t>
            </a:r>
            <a:endParaRPr lang="en-US" altLang="zh-CN" dirty="0"/>
          </a:p>
          <a:p>
            <a:endParaRPr lang="en-US"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4"/>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5"/>
          <a:srcRect t="2760" r="80090"/>
          <a:stretch/>
        </p:blipFill>
        <p:spPr>
          <a:xfrm>
            <a:off x="7374627" y="6549265"/>
            <a:ext cx="338826" cy="308735"/>
          </a:xfrm>
          <a:prstGeom prst="rect">
            <a:avLst/>
          </a:prstGeom>
        </p:spPr>
      </p:pic>
      <p:pic>
        <p:nvPicPr>
          <p:cNvPr id="4" name="Picture 3">
            <a:extLst>
              <a:ext uri="{FF2B5EF4-FFF2-40B4-BE49-F238E27FC236}">
                <a16:creationId xmlns:a16="http://schemas.microsoft.com/office/drawing/2014/main" id="{C21BBF9B-992C-7B42-BB5A-D04C6EF96295}"/>
              </a:ext>
            </a:extLst>
          </p:cNvPr>
          <p:cNvPicPr>
            <a:picLocks noChangeAspect="1"/>
          </p:cNvPicPr>
          <p:nvPr/>
        </p:nvPicPr>
        <p:blipFill>
          <a:blip r:embed="rId6"/>
          <a:stretch>
            <a:fillRect/>
          </a:stretch>
        </p:blipFill>
        <p:spPr>
          <a:xfrm>
            <a:off x="3914079" y="1396528"/>
            <a:ext cx="4031742" cy="5126381"/>
          </a:xfrm>
          <a:prstGeom prst="rect">
            <a:avLst/>
          </a:prstGeom>
        </p:spPr>
      </p:pic>
      <p:pic>
        <p:nvPicPr>
          <p:cNvPr id="8" name="Picture 7">
            <a:extLst>
              <a:ext uri="{FF2B5EF4-FFF2-40B4-BE49-F238E27FC236}">
                <a16:creationId xmlns:a16="http://schemas.microsoft.com/office/drawing/2014/main" id="{93D8A5F5-70FC-C846-AF12-4C0E402CD20F}"/>
              </a:ext>
            </a:extLst>
          </p:cNvPr>
          <p:cNvPicPr>
            <a:picLocks noChangeAspect="1"/>
          </p:cNvPicPr>
          <p:nvPr/>
        </p:nvPicPr>
        <p:blipFill>
          <a:blip r:embed="rId7"/>
          <a:stretch>
            <a:fillRect/>
          </a:stretch>
        </p:blipFill>
        <p:spPr>
          <a:xfrm>
            <a:off x="803529" y="3095344"/>
            <a:ext cx="1752600" cy="533400"/>
          </a:xfrm>
          <a:prstGeom prst="rect">
            <a:avLst/>
          </a:prstGeom>
        </p:spPr>
      </p:pic>
      <p:pic>
        <p:nvPicPr>
          <p:cNvPr id="9" name="Picture 8">
            <a:extLst>
              <a:ext uri="{FF2B5EF4-FFF2-40B4-BE49-F238E27FC236}">
                <a16:creationId xmlns:a16="http://schemas.microsoft.com/office/drawing/2014/main" id="{0323C090-53B3-1244-952B-2DFAB9C4D403}"/>
              </a:ext>
            </a:extLst>
          </p:cNvPr>
          <p:cNvPicPr>
            <a:picLocks noChangeAspect="1"/>
          </p:cNvPicPr>
          <p:nvPr/>
        </p:nvPicPr>
        <p:blipFill rotWithShape="1">
          <a:blip r:embed="rId8"/>
          <a:srcRect r="19780"/>
          <a:stretch/>
        </p:blipFill>
        <p:spPr>
          <a:xfrm>
            <a:off x="803529" y="4326510"/>
            <a:ext cx="1752600" cy="576343"/>
          </a:xfrm>
          <a:prstGeom prst="rect">
            <a:avLst/>
          </a:prstGeom>
        </p:spPr>
      </p:pic>
      <p:sp>
        <p:nvSpPr>
          <p:cNvPr id="10" name="Rectangle 9">
            <a:extLst>
              <a:ext uri="{FF2B5EF4-FFF2-40B4-BE49-F238E27FC236}">
                <a16:creationId xmlns:a16="http://schemas.microsoft.com/office/drawing/2014/main" id="{4ACF465E-1C35-2348-93BF-62B63383FAEE}"/>
              </a:ext>
            </a:extLst>
          </p:cNvPr>
          <p:cNvSpPr/>
          <p:nvPr/>
        </p:nvSpPr>
        <p:spPr>
          <a:xfrm>
            <a:off x="735651" y="2676366"/>
            <a:ext cx="1338828" cy="369332"/>
          </a:xfrm>
          <a:prstGeom prst="rect">
            <a:avLst/>
          </a:prstGeom>
        </p:spPr>
        <p:txBody>
          <a:bodyPr wrap="none">
            <a:spAutoFit/>
          </a:bodyPr>
          <a:lstStyle/>
          <a:p>
            <a:r>
              <a:rPr lang="en-CN" dirty="0"/>
              <a:t>表达式为：</a:t>
            </a:r>
          </a:p>
        </p:txBody>
      </p:sp>
      <p:sp>
        <p:nvSpPr>
          <p:cNvPr id="11" name="Rectangle 10">
            <a:extLst>
              <a:ext uri="{FF2B5EF4-FFF2-40B4-BE49-F238E27FC236}">
                <a16:creationId xmlns:a16="http://schemas.microsoft.com/office/drawing/2014/main" id="{04151426-52DC-264B-B999-416277884237}"/>
              </a:ext>
            </a:extLst>
          </p:cNvPr>
          <p:cNvSpPr/>
          <p:nvPr/>
        </p:nvSpPr>
        <p:spPr>
          <a:xfrm>
            <a:off x="803529" y="3851445"/>
            <a:ext cx="1107996" cy="369332"/>
          </a:xfrm>
          <a:prstGeom prst="rect">
            <a:avLst/>
          </a:prstGeom>
        </p:spPr>
        <p:txBody>
          <a:bodyPr wrap="none">
            <a:spAutoFit/>
          </a:bodyPr>
          <a:lstStyle/>
          <a:p>
            <a:r>
              <a:rPr lang="en-CN" dirty="0"/>
              <a:t>等价</a:t>
            </a:r>
            <a:r>
              <a:rPr lang="zh-CN" altLang="en-US" dirty="0"/>
              <a:t>于：</a:t>
            </a:r>
            <a:endParaRPr lang="en-CN" dirty="0"/>
          </a:p>
        </p:txBody>
      </p:sp>
    </p:spTree>
    <p:custDataLst>
      <p:tags r:id="rId1"/>
    </p:custDataLst>
    <p:extLst>
      <p:ext uri="{BB962C8B-B14F-4D97-AF65-F5344CB8AC3E}">
        <p14:creationId xmlns:p14="http://schemas.microsoft.com/office/powerpoint/2010/main" val="3792639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B32A-E81B-884A-AC1F-61A179F39275}"/>
              </a:ext>
            </a:extLst>
          </p:cNvPr>
          <p:cNvSpPr>
            <a:spLocks noGrp="1"/>
          </p:cNvSpPr>
          <p:nvPr>
            <p:ph type="title"/>
          </p:nvPr>
        </p:nvSpPr>
        <p:spPr/>
        <p:txBody>
          <a:bodyPr/>
          <a:lstStyle/>
          <a:p>
            <a:r>
              <a:rPr lang="en-US" altLang="zh-CN" dirty="0"/>
              <a:t>4.12 </a:t>
            </a:r>
            <a:r>
              <a:rPr lang="zh-CN" altLang="en-US" dirty="0"/>
              <a:t>表达式计算</a:t>
            </a:r>
            <a:endParaRPr lang="en-CN" dirty="0"/>
          </a:p>
        </p:txBody>
      </p:sp>
      <p:sp>
        <p:nvSpPr>
          <p:cNvPr id="3" name="Content Placeholder 2">
            <a:extLst>
              <a:ext uri="{FF2B5EF4-FFF2-40B4-BE49-F238E27FC236}">
                <a16:creationId xmlns:a16="http://schemas.microsoft.com/office/drawing/2014/main" id="{D331BB36-1E75-1444-B910-2E1FB17162C7}"/>
              </a:ext>
            </a:extLst>
          </p:cNvPr>
          <p:cNvSpPr>
            <a:spLocks noGrp="1"/>
          </p:cNvSpPr>
          <p:nvPr>
            <p:ph idx="1"/>
          </p:nvPr>
        </p:nvSpPr>
        <p:spPr>
          <a:xfrm>
            <a:off x="628650" y="1464346"/>
            <a:ext cx="7886700" cy="4351338"/>
          </a:xfrm>
        </p:spPr>
        <p:txBody>
          <a:bodyPr>
            <a:normAutofit/>
          </a:bodyPr>
          <a:lstStyle/>
          <a:p>
            <a:r>
              <a:rPr lang="en-US" altLang="zh-CN" dirty="0"/>
              <a:t>eval</a:t>
            </a:r>
            <a:r>
              <a:rPr lang="zh-CN" altLang="en-US" dirty="0"/>
              <a:t>（）</a:t>
            </a:r>
            <a:endParaRPr lang="en-US" altLang="zh-CN" dirty="0"/>
          </a:p>
          <a:p>
            <a:r>
              <a:rPr lang="zh-CN" altLang="en-US" dirty="0" smtClean="0"/>
              <a:t>动态运行源代码</a:t>
            </a:r>
            <a:r>
              <a:rPr lang="zh-CN" altLang="en-US" dirty="0"/>
              <a:t>中的字符串是一种强大的语言</a:t>
            </a:r>
            <a:r>
              <a:rPr lang="zh-CN" altLang="en-US" dirty="0" smtClean="0"/>
              <a:t>特性。</a:t>
            </a:r>
            <a:endParaRPr lang="en-US" altLang="zh-CN" dirty="0" smtClean="0"/>
          </a:p>
          <a:p>
            <a:r>
              <a:rPr lang="zh-CN" altLang="en-US" dirty="0" smtClean="0"/>
              <a:t>有人</a:t>
            </a:r>
            <a:r>
              <a:rPr lang="zh-CN" altLang="en-US" dirty="0"/>
              <a:t>认为这是一种会破坏代码可读性以及整体逻辑的</a:t>
            </a:r>
            <a:r>
              <a:rPr lang="zh-CN" altLang="en-US" dirty="0" smtClean="0"/>
              <a:t>技巧。</a:t>
            </a:r>
            <a:endParaRPr lang="en-CN" altLang="zh-CN" dirty="0"/>
          </a:p>
          <a:p>
            <a:endParaRPr lang="en-CN" dirty="0"/>
          </a:p>
        </p:txBody>
      </p:sp>
      <p:sp>
        <p:nvSpPr>
          <p:cNvPr id="6" name="Rectangle 5">
            <a:extLst>
              <a:ext uri="{FF2B5EF4-FFF2-40B4-BE49-F238E27FC236}">
                <a16:creationId xmlns:a16="http://schemas.microsoft.com/office/drawing/2014/main" id="{4CADA237-7131-A349-9AF7-5C2984652527}"/>
              </a:ext>
            </a:extLst>
          </p:cNvPr>
          <p:cNvSpPr/>
          <p:nvPr/>
        </p:nvSpPr>
        <p:spPr>
          <a:xfrm>
            <a:off x="-120771" y="6540500"/>
            <a:ext cx="9523563" cy="44276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 name="Picture 4">
            <a:extLst>
              <a:ext uri="{FF2B5EF4-FFF2-40B4-BE49-F238E27FC236}">
                <a16:creationId xmlns:a16="http://schemas.microsoft.com/office/drawing/2014/main" id="{DF0E9634-1AFB-A64C-AC3D-5B88C7830988}"/>
              </a:ext>
            </a:extLst>
          </p:cNvPr>
          <p:cNvPicPr>
            <a:picLocks noChangeAspect="1"/>
          </p:cNvPicPr>
          <p:nvPr/>
        </p:nvPicPr>
        <p:blipFill>
          <a:blip r:embed="rId3"/>
          <a:stretch>
            <a:fillRect/>
          </a:stretch>
        </p:blipFill>
        <p:spPr>
          <a:xfrm>
            <a:off x="7729508" y="6540500"/>
            <a:ext cx="1318403" cy="322513"/>
          </a:xfrm>
          <a:prstGeom prst="rect">
            <a:avLst/>
          </a:prstGeom>
        </p:spPr>
      </p:pic>
      <p:pic>
        <p:nvPicPr>
          <p:cNvPr id="7" name="Picture 6">
            <a:extLst>
              <a:ext uri="{FF2B5EF4-FFF2-40B4-BE49-F238E27FC236}">
                <a16:creationId xmlns:a16="http://schemas.microsoft.com/office/drawing/2014/main" id="{F4321659-5D59-244C-BB7B-19E5C2CE0AA3}"/>
              </a:ext>
            </a:extLst>
          </p:cNvPr>
          <p:cNvPicPr>
            <a:picLocks noChangeAspect="1"/>
          </p:cNvPicPr>
          <p:nvPr/>
        </p:nvPicPr>
        <p:blipFill rotWithShape="1">
          <a:blip r:embed="rId4"/>
          <a:srcRect t="2760" r="80090"/>
          <a:stretch/>
        </p:blipFill>
        <p:spPr>
          <a:xfrm>
            <a:off x="7374627" y="6549265"/>
            <a:ext cx="338826" cy="30873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9395" y="2415506"/>
            <a:ext cx="3200775" cy="476710"/>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3857" y="3699013"/>
            <a:ext cx="5890770" cy="1524132"/>
          </a:xfrm>
          <a:prstGeom prst="rect">
            <a:avLst/>
          </a:prstGeom>
        </p:spPr>
      </p:pic>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6187" y="5167784"/>
            <a:ext cx="5886911" cy="1634855"/>
          </a:xfrm>
          <a:prstGeom prst="rect">
            <a:avLst/>
          </a:prstGeom>
        </p:spPr>
      </p:pic>
    </p:spTree>
    <p:extLst>
      <p:ext uri="{BB962C8B-B14F-4D97-AF65-F5344CB8AC3E}">
        <p14:creationId xmlns:p14="http://schemas.microsoft.com/office/powerpoint/2010/main" val="3696708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5"/>
</p:tagLst>
</file>

<file path=ppt/tags/tag2.xml><?xml version="1.0" encoding="utf-8"?>
<p:tagLst xmlns:a="http://schemas.openxmlformats.org/drawingml/2006/main" xmlns:r="http://schemas.openxmlformats.org/officeDocument/2006/relationships" xmlns:p="http://schemas.openxmlformats.org/presentationml/2006/main">
  <p:tag name="TIMING" val="|4.7"/>
</p:tagLst>
</file>

<file path=ppt/tags/tag3.xml><?xml version="1.0" encoding="utf-8"?>
<p:tagLst xmlns:a="http://schemas.openxmlformats.org/drawingml/2006/main" xmlns:r="http://schemas.openxmlformats.org/officeDocument/2006/relationships" xmlns:p="http://schemas.openxmlformats.org/presentationml/2006/main">
  <p:tag name="TIMING" val="|14"/>
</p:tagLst>
</file>

<file path=ppt/tags/tag4.xml><?xml version="1.0" encoding="utf-8"?>
<p:tagLst xmlns:a="http://schemas.openxmlformats.org/drawingml/2006/main" xmlns:r="http://schemas.openxmlformats.org/officeDocument/2006/relationships" xmlns:p="http://schemas.openxmlformats.org/presentationml/2006/main">
  <p:tag name="TIMING" val="|6.4"/>
</p:tagLst>
</file>

<file path=ppt/tags/tag5.xml><?xml version="1.0" encoding="utf-8"?>
<p:tagLst xmlns:a="http://schemas.openxmlformats.org/drawingml/2006/main" xmlns:r="http://schemas.openxmlformats.org/officeDocument/2006/relationships" xmlns:p="http://schemas.openxmlformats.org/presentationml/2006/main">
  <p:tag name="TIMING" val="|7.7"/>
</p:tagLst>
</file>

<file path=ppt/tags/tag6.xml><?xml version="1.0" encoding="utf-8"?>
<p:tagLst xmlns:a="http://schemas.openxmlformats.org/drawingml/2006/main" xmlns:r="http://schemas.openxmlformats.org/officeDocument/2006/relationships" xmlns:p="http://schemas.openxmlformats.org/presentationml/2006/main">
  <p:tag name="TIMING" val="|9.8|27.1|32.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4913</TotalTime>
  <Words>1271</Words>
  <Application>Microsoft Office PowerPoint</Application>
  <PresentationFormat>全屏显示(4:3)</PresentationFormat>
  <Paragraphs>120</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Arial</vt:lpstr>
      <vt:lpstr>Calibri</vt:lpstr>
      <vt:lpstr>Calibri Light</vt:lpstr>
      <vt:lpstr>Office Theme</vt:lpstr>
      <vt:lpstr>4.10 逻辑表达式</vt:lpstr>
      <vt:lpstr>4.10 逻辑表达式</vt:lpstr>
      <vt:lpstr>4.10 逻辑表达式</vt:lpstr>
      <vt:lpstr>4.10 逻辑表达式</vt:lpstr>
      <vt:lpstr>4.10 逻辑表达式</vt:lpstr>
      <vt:lpstr>4.11 赋值表达式</vt:lpstr>
      <vt:lpstr>4.11 赋值表达式</vt:lpstr>
      <vt:lpstr>4.11 赋值表达式</vt:lpstr>
      <vt:lpstr>4.12 表达式计算</vt:lpstr>
      <vt:lpstr>4.13 其他运算符</vt:lpstr>
      <vt:lpstr>4.13 其他运算符</vt:lpstr>
      <vt:lpstr>4.13 其他运算符</vt:lpstr>
      <vt:lpstr>4.13 其他运算符</vt:lpstr>
      <vt:lpstr>4.13 其他运算符</vt:lpstr>
      <vt:lpstr>4.13 其他运算符</vt:lpstr>
      <vt:lpstr>4.13 其他运算符</vt:lpstr>
      <vt:lpstr>4.13 其他运算符</vt:lpstr>
      <vt:lpstr>4.13 其他运算符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第4章表达式和运算符</dc:title>
  <dc:creator>Gao Ruiqing</dc:creator>
  <cp:lastModifiedBy>yezi</cp:lastModifiedBy>
  <cp:revision>69</cp:revision>
  <dcterms:created xsi:type="dcterms:W3CDTF">2020-03-11T05:22:16Z</dcterms:created>
  <dcterms:modified xsi:type="dcterms:W3CDTF">2020-04-07T02:36:58Z</dcterms:modified>
</cp:coreProperties>
</file>