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74" r:id="rId2"/>
    <p:sldId id="344" r:id="rId3"/>
    <p:sldId id="360" r:id="rId4"/>
    <p:sldId id="434" r:id="rId5"/>
    <p:sldId id="435" r:id="rId6"/>
    <p:sldId id="437" r:id="rId7"/>
    <p:sldId id="438" r:id="rId8"/>
    <p:sldId id="472" r:id="rId9"/>
    <p:sldId id="361" r:id="rId10"/>
    <p:sldId id="436" r:id="rId11"/>
    <p:sldId id="362" r:id="rId12"/>
    <p:sldId id="439" r:id="rId13"/>
    <p:sldId id="440" r:id="rId14"/>
    <p:sldId id="447" r:id="rId15"/>
    <p:sldId id="442" r:id="rId16"/>
    <p:sldId id="443" r:id="rId17"/>
    <p:sldId id="444" r:id="rId18"/>
    <p:sldId id="445" r:id="rId19"/>
    <p:sldId id="451" r:id="rId20"/>
    <p:sldId id="452" r:id="rId21"/>
    <p:sldId id="446" r:id="rId22"/>
    <p:sldId id="448" r:id="rId23"/>
    <p:sldId id="453" r:id="rId24"/>
    <p:sldId id="450" r:id="rId25"/>
    <p:sldId id="449" r:id="rId26"/>
    <p:sldId id="473" r:id="rId27"/>
    <p:sldId id="474" r:id="rId28"/>
    <p:sldId id="385" r:id="rId29"/>
    <p:sldId id="406" r:id="rId30"/>
    <p:sldId id="407" r:id="rId31"/>
    <p:sldId id="408" r:id="rId32"/>
    <p:sldId id="409" r:id="rId33"/>
    <p:sldId id="411" r:id="rId34"/>
    <p:sldId id="412" r:id="rId35"/>
    <p:sldId id="413" r:id="rId36"/>
    <p:sldId id="414" r:id="rId37"/>
    <p:sldId id="415" r:id="rId38"/>
    <p:sldId id="416" r:id="rId39"/>
    <p:sldId id="417" r:id="rId40"/>
  </p:sldIdLst>
  <p:sldSz cx="9144000" cy="6858000" type="screen4x3"/>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p:restoredTop sz="60837" autoAdjust="0"/>
  </p:normalViewPr>
  <p:slideViewPr>
    <p:cSldViewPr snapToGrid="0" snapToObjects="1">
      <p:cViewPr varScale="1">
        <p:scale>
          <a:sx n="53" d="100"/>
          <a:sy n="53" d="100"/>
        </p:scale>
        <p:origin x="22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B6A-8CB7-2248-A912-C2ACA7E14FCD}" type="datetimeFigureOut">
              <a:rPr lang="en-CN" smtClean="0"/>
              <a:t>04/07/2020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64C1E-AFB4-FF4D-9D30-86A0B0916EAF}" type="slidenum">
              <a:rPr lang="en-CN" smtClean="0"/>
              <a:t>‹#›</a:t>
            </a:fld>
            <a:endParaRPr lang="en-CN"/>
          </a:p>
        </p:txBody>
      </p:sp>
    </p:spTree>
    <p:extLst>
      <p:ext uri="{BB962C8B-B14F-4D97-AF65-F5344CB8AC3E}">
        <p14:creationId xmlns:p14="http://schemas.microsoft.com/office/powerpoint/2010/main" val="28703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zhuanlan.zhihu.com/p/55989130"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章提到，表达式在</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中是短语，那么语句（</a:t>
            </a:r>
            <a:r>
              <a:rPr lang="en-US" sz="1200" kern="1200" dirty="0">
                <a:solidFill>
                  <a:schemeClr val="tx1"/>
                </a:solidFill>
                <a:effectLst/>
                <a:latin typeface="+mn-lt"/>
                <a:ea typeface="+mn-ea"/>
                <a:cs typeface="+mn-cs"/>
              </a:rPr>
              <a:t>statement）</a:t>
            </a:r>
            <a:r>
              <a:rPr lang="zh-CN" altLang="en-US" sz="1200" kern="1200" dirty="0">
                <a:solidFill>
                  <a:schemeClr val="tx1"/>
                </a:solidFill>
                <a:effectLst/>
                <a:latin typeface="+mn-lt"/>
                <a:ea typeface="+mn-ea"/>
                <a:cs typeface="+mn-cs"/>
              </a:rPr>
              <a:t>就是</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整句或命令。</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24354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97910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2</a:t>
            </a:r>
            <a:r>
              <a:rPr lang="zh-CN" altLang="en-US" dirty="0"/>
              <a:t>是</a:t>
            </a:r>
            <a:r>
              <a:rPr lang="en-US" altLang="zh-CN" dirty="0"/>
              <a:t>JavaScript</a:t>
            </a:r>
            <a:r>
              <a:rPr lang="zh-CN" altLang="en-US" dirty="0"/>
              <a:t>解释器对图</a:t>
            </a:r>
            <a:r>
              <a:rPr lang="en-US" altLang="zh-CN" dirty="0"/>
              <a:t>1</a:t>
            </a:r>
            <a:r>
              <a:rPr lang="zh-CN" altLang="en-US" dirty="0"/>
              <a:t>的实际解释。</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JavaScript</a:t>
            </a:r>
            <a:r>
              <a:rPr lang="zh-CN" altLang="en-US" dirty="0"/>
              <a:t>中的</a:t>
            </a:r>
            <a:r>
              <a:rPr lang="en-US" dirty="0" err="1"/>
              <a:t>if、else</a:t>
            </a:r>
            <a:r>
              <a:rPr lang="zh-CN" altLang="en-US" dirty="0"/>
              <a:t>匹配规则是，</a:t>
            </a:r>
            <a:r>
              <a:rPr lang="en-US" dirty="0"/>
              <a:t>else</a:t>
            </a:r>
            <a:r>
              <a:rPr lang="zh-CN" altLang="en-US" dirty="0"/>
              <a:t>总是和就近的</a:t>
            </a:r>
            <a:r>
              <a:rPr lang="en-US" dirty="0"/>
              <a:t>if</a:t>
            </a:r>
            <a:r>
              <a:rPr lang="zh-CN" altLang="en-US" dirty="0"/>
              <a:t>语句匹配。为了让这个例子可读性更强、更易理解、更方便维护和调试，应当适当地使用的花括号。见图</a:t>
            </a:r>
            <a:r>
              <a:rPr lang="en-US" altLang="zh-CN" dirty="0"/>
              <a:t>3</a:t>
            </a:r>
            <a:endParaRPr lang="en-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2935202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 与 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等价。</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请注意，</a:t>
            </a:r>
            <a:r>
              <a:rPr lang="en-US" dirty="0"/>
              <a:t>if...else...</a:t>
            </a:r>
            <a:r>
              <a:rPr lang="zh-CN" altLang="en-US" sz="1200" b="0" i="0" kern="1200" dirty="0">
                <a:solidFill>
                  <a:schemeClr val="tx1"/>
                </a:solidFill>
                <a:effectLst/>
                <a:latin typeface="+mn-lt"/>
                <a:ea typeface="+mn-ea"/>
                <a:cs typeface="+mn-cs"/>
              </a:rPr>
              <a:t>语句的执行特点是二选一，在多个</a:t>
            </a:r>
            <a:r>
              <a:rPr lang="en-US" dirty="0"/>
              <a:t>if...else...</a:t>
            </a:r>
            <a:r>
              <a:rPr lang="zh-CN" altLang="en-US" sz="1200" b="0" i="0" kern="1200" dirty="0">
                <a:solidFill>
                  <a:schemeClr val="tx1"/>
                </a:solidFill>
                <a:effectLst/>
                <a:latin typeface="+mn-lt"/>
                <a:ea typeface="+mn-ea"/>
                <a:cs typeface="+mn-cs"/>
              </a:rPr>
              <a:t>语句中，如果某个条件成立，则后续就不再继续判断了。</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1759646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4097582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530698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如果没有</a:t>
            </a:r>
            <a:r>
              <a:rPr lang="en-US" sz="1200" kern="1200" dirty="0">
                <a:solidFill>
                  <a:schemeClr val="tx1"/>
                </a:solidFill>
                <a:effectLst/>
                <a:latin typeface="+mn-lt"/>
                <a:ea typeface="+mn-ea"/>
                <a:cs typeface="+mn-cs"/>
              </a:rPr>
              <a:t>break</a:t>
            </a:r>
            <a:r>
              <a:rPr lang="zh-CN" altLang="en-US" sz="1200" kern="1200" dirty="0">
                <a:solidFill>
                  <a:schemeClr val="tx1"/>
                </a:solidFill>
                <a:effectLst/>
                <a:latin typeface="+mn-lt"/>
                <a:ea typeface="+mn-ea"/>
                <a:cs typeface="+mn-cs"/>
              </a:rPr>
              <a:t>语句，那么</a:t>
            </a:r>
            <a:r>
              <a:rPr lang="en-US" sz="1200" kern="1200" dirty="0">
                <a:solidFill>
                  <a:schemeClr val="tx1"/>
                </a:solidFill>
                <a:effectLst/>
                <a:latin typeface="+mn-lt"/>
                <a:ea typeface="+mn-ea"/>
                <a:cs typeface="+mn-cs"/>
              </a:rPr>
              <a:t>switch</a:t>
            </a:r>
            <a:r>
              <a:rPr lang="zh-CN" altLang="en-US" sz="1200" kern="1200" dirty="0">
                <a:solidFill>
                  <a:schemeClr val="tx1"/>
                </a:solidFill>
                <a:effectLst/>
                <a:latin typeface="+mn-lt"/>
                <a:ea typeface="+mn-ea"/>
                <a:cs typeface="+mn-cs"/>
              </a:rPr>
              <a:t>语句就会从与</a:t>
            </a:r>
            <a:r>
              <a:rPr lang="en-US" sz="1200" kern="1200" dirty="0">
                <a:solidFill>
                  <a:schemeClr val="tx1"/>
                </a:solidFill>
                <a:effectLst/>
                <a:latin typeface="+mn-lt"/>
                <a:ea typeface="+mn-ea"/>
                <a:cs typeface="+mn-cs"/>
              </a:rPr>
              <a:t>expression</a:t>
            </a:r>
            <a:r>
              <a:rPr lang="zh-CN" altLang="en-US" sz="1200" kern="1200" dirty="0">
                <a:solidFill>
                  <a:schemeClr val="tx1"/>
                </a:solidFill>
                <a:effectLst/>
                <a:latin typeface="+mn-lt"/>
                <a:ea typeface="+mn-ea"/>
                <a:cs typeface="+mn-cs"/>
              </a:rPr>
              <a:t>的值相匹配的</a:t>
            </a:r>
            <a:r>
              <a:rPr lang="en-US" sz="1200" kern="1200" dirty="0">
                <a:solidFill>
                  <a:schemeClr val="tx1"/>
                </a:solidFill>
                <a:effectLst/>
                <a:latin typeface="+mn-lt"/>
                <a:ea typeface="+mn-ea"/>
                <a:cs typeface="+mn-cs"/>
              </a:rPr>
              <a:t>case</a:t>
            </a:r>
            <a:r>
              <a:rPr lang="zh-CN" altLang="en-US" sz="1200" kern="1200" dirty="0">
                <a:solidFill>
                  <a:schemeClr val="tx1"/>
                </a:solidFill>
                <a:effectLst/>
                <a:latin typeface="+mn-lt"/>
                <a:ea typeface="+mn-ea"/>
                <a:cs typeface="+mn-cs"/>
              </a:rPr>
              <a:t>标签处的代码块开始执行，依次执行后续的语句，一直到整个</a:t>
            </a:r>
            <a:r>
              <a:rPr lang="en-US" sz="1200" kern="1200" dirty="0">
                <a:solidFill>
                  <a:schemeClr val="tx1"/>
                </a:solidFill>
                <a:effectLst/>
                <a:latin typeface="+mn-lt"/>
                <a:ea typeface="+mn-ea"/>
                <a:cs typeface="+mn-cs"/>
              </a:rPr>
              <a:t>switch</a:t>
            </a:r>
            <a:r>
              <a:rPr lang="zh-CN" altLang="en-US" sz="1200" kern="1200" dirty="0">
                <a:solidFill>
                  <a:schemeClr val="tx1"/>
                </a:solidFill>
                <a:effectLst/>
                <a:latin typeface="+mn-lt"/>
                <a:ea typeface="+mn-ea"/>
                <a:cs typeface="+mn-cs"/>
              </a:rPr>
              <a:t>代码块的结尾。</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102167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265296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中有</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种循环语句：</a:t>
            </a:r>
            <a:r>
              <a:rPr lang="en-US" sz="1200" kern="1200" dirty="0" err="1">
                <a:solidFill>
                  <a:schemeClr val="tx1"/>
                </a:solidFill>
                <a:effectLst/>
                <a:latin typeface="+mn-lt"/>
                <a:ea typeface="+mn-ea"/>
                <a:cs typeface="+mn-cs"/>
              </a:rPr>
              <a:t>while、do</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while、for</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for/in。</a:t>
            </a:r>
            <a:r>
              <a:rPr lang="zh-CN" altLang="en-US" sz="1200" kern="1200" dirty="0">
                <a:solidFill>
                  <a:schemeClr val="tx1"/>
                </a:solidFill>
                <a:effectLst/>
                <a:latin typeface="+mn-lt"/>
                <a:ea typeface="+mn-ea"/>
                <a:cs typeface="+mn-cs"/>
              </a:rPr>
              <a:t>下面几节将会依次讲解它们。其中最常用的循环就是对数组元素的遍历，</a:t>
            </a:r>
            <a:r>
              <a:rPr lang="en-US" altLang="zh-CN" sz="1200" kern="1200" dirty="0">
                <a:solidFill>
                  <a:schemeClr val="tx1"/>
                </a:solidFill>
                <a:effectLst/>
                <a:latin typeface="+mn-lt"/>
                <a:ea typeface="+mn-ea"/>
                <a:cs typeface="+mn-cs"/>
              </a:rPr>
              <a:t>7.6</a:t>
            </a:r>
            <a:r>
              <a:rPr lang="zh-CN" altLang="en-US" sz="1200" kern="1200" dirty="0">
                <a:solidFill>
                  <a:schemeClr val="tx1"/>
                </a:solidFill>
                <a:effectLst/>
                <a:latin typeface="+mn-lt"/>
                <a:ea typeface="+mn-ea"/>
                <a:cs typeface="+mn-cs"/>
              </a:rPr>
              <a:t>节详细讨论这种循环和使用数组类定义的特殊循环方法。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1063433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在这个例子中，变量</a:t>
            </a:r>
            <a:r>
              <a:rPr lang="en-US"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的初始值是</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，在循环执行过程中，它的值每次都递增</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。当循环执行了</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次，表达式的值就变成了</a:t>
            </a:r>
            <a:r>
              <a:rPr lang="en-US"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即，变量</a:t>
            </a:r>
            <a:r>
              <a:rPr lang="en-US"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的值不再小于</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），这时</a:t>
            </a:r>
            <a:r>
              <a:rPr lang="en-US" sz="1200" kern="1200" dirty="0">
                <a:solidFill>
                  <a:schemeClr val="tx1"/>
                </a:solidFill>
                <a:effectLst/>
                <a:latin typeface="+mn-lt"/>
                <a:ea typeface="+mn-ea"/>
                <a:cs typeface="+mn-cs"/>
              </a:rPr>
              <a:t>while</a:t>
            </a:r>
            <a:r>
              <a:rPr lang="zh-CN" altLang="en-US" sz="1200" kern="1200" dirty="0">
                <a:solidFill>
                  <a:schemeClr val="tx1"/>
                </a:solidFill>
                <a:effectLst/>
                <a:latin typeface="+mn-lt"/>
                <a:ea typeface="+mn-ea"/>
                <a:cs typeface="+mn-cs"/>
              </a:rPr>
              <a:t>就会结束。</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4065384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251916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6709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816649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每次循环执行之前会执行</a:t>
            </a:r>
            <a:r>
              <a:rPr lang="en-US" sz="1200" kern="1200" dirty="0">
                <a:solidFill>
                  <a:schemeClr val="tx1"/>
                </a:solidFill>
                <a:effectLst/>
                <a:latin typeface="+mn-lt"/>
                <a:ea typeface="+mn-ea"/>
                <a:cs typeface="+mn-cs"/>
              </a:rPr>
              <a:t>test</a:t>
            </a:r>
            <a:r>
              <a:rPr lang="zh-CN" altLang="en-US" sz="1200" kern="1200" dirty="0">
                <a:solidFill>
                  <a:schemeClr val="tx1"/>
                </a:solidFill>
                <a:effectLst/>
                <a:latin typeface="+mn-lt"/>
                <a:ea typeface="+mn-ea"/>
                <a:cs typeface="+mn-cs"/>
              </a:rPr>
              <a:t>表达式，并判断表达式的结果来决定是否执行循环体，如果</a:t>
            </a:r>
            <a:r>
              <a:rPr lang="en-US" sz="1200" kern="1200" dirty="0">
                <a:solidFill>
                  <a:schemeClr val="tx1"/>
                </a:solidFill>
                <a:effectLst/>
                <a:latin typeface="+mn-lt"/>
                <a:ea typeface="+mn-ea"/>
                <a:cs typeface="+mn-cs"/>
              </a:rPr>
              <a:t>test</a:t>
            </a:r>
            <a:r>
              <a:rPr lang="zh-CN" altLang="en-US" sz="1200" kern="1200" dirty="0">
                <a:solidFill>
                  <a:schemeClr val="tx1"/>
                </a:solidFill>
                <a:effectLst/>
                <a:latin typeface="+mn-lt"/>
                <a:ea typeface="+mn-ea"/>
                <a:cs typeface="+mn-cs"/>
              </a:rPr>
              <a:t>计算结果为真值，则执行循环体中的</a:t>
            </a:r>
            <a:r>
              <a:rPr lang="en-US" sz="1200" kern="1200" dirty="0">
                <a:solidFill>
                  <a:schemeClr val="tx1"/>
                </a:solidFill>
                <a:effectLst/>
                <a:latin typeface="+mn-lt"/>
                <a:ea typeface="+mn-ea"/>
                <a:cs typeface="+mn-cs"/>
              </a:rPr>
              <a:t>statement。</a:t>
            </a:r>
            <a:r>
              <a:rPr lang="zh-CN" altLang="en-US" sz="1200" kern="1200" dirty="0">
                <a:solidFill>
                  <a:schemeClr val="tx1"/>
                </a:solidFill>
                <a:effectLst/>
                <a:latin typeface="+mn-lt"/>
                <a:ea typeface="+mn-ea"/>
                <a:cs typeface="+mn-cs"/>
              </a:rPr>
              <a:t>最后，执行</a:t>
            </a:r>
            <a:r>
              <a:rPr lang="en-US" sz="1200" kern="1200" dirty="0">
                <a:solidFill>
                  <a:schemeClr val="tx1"/>
                </a:solidFill>
                <a:effectLst/>
                <a:latin typeface="+mn-lt"/>
                <a:ea typeface="+mn-ea"/>
                <a:cs typeface="+mn-cs"/>
              </a:rPr>
              <a:t>increment</a:t>
            </a:r>
            <a:r>
              <a:rPr lang="zh-CN" altLang="en-US" sz="1200" kern="1200" dirty="0">
                <a:solidFill>
                  <a:schemeClr val="tx1"/>
                </a:solidFill>
                <a:effectLst/>
                <a:latin typeface="+mn-lt"/>
                <a:ea typeface="+mn-ea"/>
                <a:cs typeface="+mn-cs"/>
              </a:rPr>
              <a:t>表达式。</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731012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63492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3553500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1782057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在犀牛书上没有写。</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2343149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程序前三行，每个对象将继承</a:t>
            </a:r>
            <a:r>
              <a:rPr lang="en-US" sz="1200" kern="1200" dirty="0" err="1">
                <a:solidFill>
                  <a:schemeClr val="tx1"/>
                </a:solidFill>
                <a:effectLst/>
                <a:latin typeface="+mn-lt"/>
                <a:ea typeface="+mn-ea"/>
                <a:cs typeface="+mn-cs"/>
              </a:rPr>
              <a:t>objCustom</a:t>
            </a:r>
            <a:r>
              <a:rPr lang="zh-CN" altLang="en-US" sz="1200" kern="1200" dirty="0">
                <a:solidFill>
                  <a:schemeClr val="tx1"/>
                </a:solidFill>
                <a:effectLst/>
                <a:latin typeface="+mn-lt"/>
                <a:ea typeface="+mn-ea"/>
                <a:cs typeface="+mn-cs"/>
              </a:rPr>
              <a:t>属性，作为</a:t>
            </a:r>
            <a:r>
              <a:rPr lang="en-US"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的每个对象将继承</a:t>
            </a:r>
            <a:r>
              <a:rPr lang="en-US" sz="1200" kern="1200" dirty="0" err="1">
                <a:solidFill>
                  <a:schemeClr val="tx1"/>
                </a:solidFill>
                <a:effectLst/>
                <a:latin typeface="+mn-lt"/>
                <a:ea typeface="+mn-ea"/>
                <a:cs typeface="+mn-cs"/>
              </a:rPr>
              <a:t>arrCustom</a:t>
            </a:r>
            <a:r>
              <a:rPr lang="zh-CN" altLang="en-US" sz="1200" kern="1200" dirty="0">
                <a:solidFill>
                  <a:schemeClr val="tx1"/>
                </a:solidFill>
                <a:effectLst/>
                <a:latin typeface="+mn-lt"/>
                <a:ea typeface="+mn-ea"/>
                <a:cs typeface="+mn-cs"/>
              </a:rPr>
              <a:t>属性，因为将这些属性添加到</a:t>
            </a:r>
            <a:r>
              <a:rPr lang="en-US" sz="1200" kern="1200" dirty="0" err="1">
                <a:solidFill>
                  <a:schemeClr val="tx1"/>
                </a:solidFill>
                <a:effectLst/>
                <a:latin typeface="+mn-lt"/>
                <a:ea typeface="+mn-ea"/>
                <a:cs typeface="+mn-cs"/>
              </a:rPr>
              <a:t>Object.prototype</a:t>
            </a:r>
            <a:r>
              <a:rPr lang="zh-CN" altLang="en-US" sz="1200" kern="1200" dirty="0">
                <a:solidFill>
                  <a:schemeClr val="tx1"/>
                </a:solidFill>
                <a:effectLst/>
                <a:latin typeface="+mn-lt"/>
                <a:ea typeface="+mn-ea"/>
                <a:cs typeface="+mn-cs"/>
              </a:rPr>
              <a:t>和</a:t>
            </a:r>
            <a:r>
              <a:rPr lang="en-US" sz="1200" kern="1200" dirty="0" err="1">
                <a:solidFill>
                  <a:schemeClr val="tx1"/>
                </a:solidFill>
                <a:effectLst/>
                <a:latin typeface="+mn-lt"/>
                <a:ea typeface="+mn-ea"/>
                <a:cs typeface="+mn-cs"/>
              </a:rPr>
              <a:t>Array.prototype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由于继承和原型链，对象</a:t>
            </a:r>
            <a:r>
              <a:rPr lang="en-US" sz="1200" kern="1200" dirty="0" err="1">
                <a:solidFill>
                  <a:schemeClr val="tx1"/>
                </a:solidFill>
                <a:effectLst/>
                <a:latin typeface="+mn-lt"/>
                <a:ea typeface="+mn-ea"/>
                <a:cs typeface="+mn-cs"/>
              </a:rPr>
              <a:t>iterable</a:t>
            </a:r>
            <a:r>
              <a:rPr lang="zh-CN" altLang="en-US" sz="1200" kern="1200" dirty="0">
                <a:solidFill>
                  <a:schemeClr val="tx1"/>
                </a:solidFill>
                <a:effectLst/>
                <a:latin typeface="+mn-lt"/>
                <a:ea typeface="+mn-ea"/>
                <a:cs typeface="+mn-cs"/>
              </a:rPr>
              <a:t>继承属性</a:t>
            </a:r>
            <a:r>
              <a:rPr lang="en-US" sz="1200" kern="1200" dirty="0" err="1">
                <a:solidFill>
                  <a:schemeClr val="tx1"/>
                </a:solidFill>
                <a:effectLst/>
                <a:latin typeface="+mn-lt"/>
                <a:ea typeface="+mn-ea"/>
                <a:cs typeface="+mn-cs"/>
              </a:rPr>
              <a:t>objCustom</a:t>
            </a:r>
            <a:r>
              <a:rPr lang="zh-CN" altLang="en-US" sz="1200" kern="1200" dirty="0">
                <a:solidFill>
                  <a:schemeClr val="tx1"/>
                </a:solidFill>
                <a:effectLst/>
                <a:latin typeface="+mn-lt"/>
                <a:ea typeface="+mn-ea"/>
                <a:cs typeface="+mn-cs"/>
              </a:rPr>
              <a:t>和</a:t>
            </a:r>
            <a:r>
              <a:rPr lang="en-US" sz="1200" kern="1200" dirty="0" err="1">
                <a:solidFill>
                  <a:schemeClr val="tx1"/>
                </a:solidFill>
                <a:effectLst/>
                <a:latin typeface="+mn-lt"/>
                <a:ea typeface="+mn-ea"/>
                <a:cs typeface="+mn-cs"/>
              </a:rPr>
              <a:t>arrCustom</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第一个</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循环，此循环仅以原始插入顺序记录</a:t>
            </a:r>
            <a:r>
              <a:rPr lang="en-US" altLang="zh-CN" sz="1200" kern="1200" dirty="0" err="1">
                <a:solidFill>
                  <a:schemeClr val="tx1"/>
                </a:solidFill>
                <a:effectLst/>
                <a:latin typeface="+mn-lt"/>
                <a:ea typeface="+mn-ea"/>
                <a:cs typeface="+mn-cs"/>
              </a:rPr>
              <a:t>iterable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对象的可枚举属性。它不记录数组元素</a:t>
            </a:r>
            <a:r>
              <a:rPr lang="en-US" altLang="zh-CN" sz="1200" kern="1200" dirty="0">
                <a:solidFill>
                  <a:schemeClr val="tx1"/>
                </a:solidFill>
                <a:effectLst/>
                <a:latin typeface="+mn-lt"/>
                <a:ea typeface="+mn-ea"/>
                <a:cs typeface="+mn-cs"/>
              </a:rPr>
              <a:t>3, 5, 7 </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hello</a:t>
            </a:r>
            <a:r>
              <a:rPr lang="zh-CN" altLang="en-US" sz="1200" kern="1200" dirty="0">
                <a:solidFill>
                  <a:schemeClr val="tx1"/>
                </a:solidFill>
                <a:effectLst/>
                <a:latin typeface="+mn-lt"/>
                <a:ea typeface="+mn-ea"/>
                <a:cs typeface="+mn-cs"/>
              </a:rPr>
              <a:t>，因为这些不是枚举属性。但是它记录了数组索引以及</a:t>
            </a:r>
            <a:r>
              <a:rPr lang="en-US" altLang="zh-CN" sz="1200" kern="1200" dirty="0" err="1">
                <a:solidFill>
                  <a:schemeClr val="tx1"/>
                </a:solidFill>
                <a:effectLst/>
                <a:latin typeface="+mn-lt"/>
                <a:ea typeface="+mn-ea"/>
                <a:cs typeface="+mn-cs"/>
              </a:rPr>
              <a:t>arrCustom</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objCustom</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第二个</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循环，类似于第一个，但是它使用</a:t>
            </a:r>
            <a:r>
              <a:rPr lang="en-US" altLang="zh-CN" sz="1200" kern="1200" dirty="0" err="1">
                <a:solidFill>
                  <a:schemeClr val="tx1"/>
                </a:solidFill>
                <a:effectLst/>
                <a:latin typeface="+mn-lt"/>
                <a:ea typeface="+mn-ea"/>
                <a:cs typeface="+mn-cs"/>
              </a:rPr>
              <a:t>hasOwnProperty</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来检查，如果找到的枚举属性是对象自己的（不是继承的）。如果是，该属性被记录。记录的属性是</a:t>
            </a:r>
            <a:r>
              <a:rPr lang="en-US" altLang="zh-CN" sz="1200" kern="1200" dirty="0">
                <a:solidFill>
                  <a:schemeClr val="tx1"/>
                </a:solidFill>
                <a:effectLst/>
                <a:latin typeface="+mn-lt"/>
                <a:ea typeface="+mn-ea"/>
                <a:cs typeface="+mn-cs"/>
              </a:rPr>
              <a:t>0, 1, 2</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foo</a:t>
            </a:r>
            <a:r>
              <a:rPr lang="zh-CN" altLang="en-US" sz="1200" kern="1200" dirty="0">
                <a:solidFill>
                  <a:schemeClr val="tx1"/>
                </a:solidFill>
                <a:effectLst/>
                <a:latin typeface="+mn-lt"/>
                <a:ea typeface="+mn-ea"/>
                <a:cs typeface="+mn-cs"/>
              </a:rPr>
              <a:t>，因为它们是自身的属性（不是继承的）。属性</a:t>
            </a:r>
            <a:r>
              <a:rPr lang="en-US" altLang="zh-CN" sz="1200" kern="1200" dirty="0" err="1">
                <a:solidFill>
                  <a:schemeClr val="tx1"/>
                </a:solidFill>
                <a:effectLst/>
                <a:latin typeface="+mn-lt"/>
                <a:ea typeface="+mn-ea"/>
                <a:cs typeface="+mn-cs"/>
              </a:rPr>
              <a:t>arrCustom</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objCustom</a:t>
            </a:r>
            <a:r>
              <a:rPr lang="zh-CN" altLang="en-US" sz="1200" kern="1200" dirty="0">
                <a:solidFill>
                  <a:schemeClr val="tx1"/>
                </a:solidFill>
                <a:effectLst/>
                <a:latin typeface="+mn-lt"/>
                <a:ea typeface="+mn-ea"/>
                <a:cs typeface="+mn-cs"/>
              </a:rPr>
              <a:t>不会被记录，因为它们是继承的。</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第三个</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循环，该循环迭代并记录</a:t>
            </a:r>
            <a:r>
              <a:rPr lang="en-US" sz="1200" kern="1200" dirty="0" err="1">
                <a:solidFill>
                  <a:schemeClr val="tx1"/>
                </a:solidFill>
                <a:effectLst/>
                <a:latin typeface="+mn-lt"/>
                <a:ea typeface="+mn-ea"/>
                <a:cs typeface="+mn-cs"/>
              </a:rPr>
              <a:t>iterable</a:t>
            </a:r>
            <a:r>
              <a:rPr lang="zh-CN" altLang="en-US" sz="1200" kern="1200" dirty="0">
                <a:solidFill>
                  <a:schemeClr val="tx1"/>
                </a:solidFill>
                <a:effectLst/>
                <a:latin typeface="+mn-lt"/>
                <a:ea typeface="+mn-ea"/>
                <a:cs typeface="+mn-cs"/>
              </a:rPr>
              <a:t>作为可迭代对象定义的迭代值，这些是数组元素 </a:t>
            </a:r>
            <a:r>
              <a:rPr lang="en-US" altLang="zh-CN" sz="1200" kern="1200" dirty="0">
                <a:solidFill>
                  <a:schemeClr val="tx1"/>
                </a:solidFill>
                <a:effectLst/>
                <a:latin typeface="+mn-lt"/>
                <a:ea typeface="+mn-ea"/>
                <a:cs typeface="+mn-cs"/>
              </a:rPr>
              <a:t>3, 5, 7</a:t>
            </a:r>
            <a:r>
              <a:rPr lang="zh-CN" altLang="en-US" sz="1200" kern="1200" dirty="0">
                <a:solidFill>
                  <a:schemeClr val="tx1"/>
                </a:solidFill>
                <a:effectLst/>
                <a:latin typeface="+mn-lt"/>
                <a:ea typeface="+mn-ea"/>
                <a:cs typeface="+mn-cs"/>
              </a:rPr>
              <a:t>，而不是任何对象的属性。</a:t>
            </a:r>
            <a:endParaRPr lang="en-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3154094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28</a:t>
            </a:fld>
            <a:endParaRPr lang="en-CN"/>
          </a:p>
        </p:txBody>
      </p:sp>
    </p:spTree>
    <p:extLst>
      <p:ext uri="{BB962C8B-B14F-4D97-AF65-F5344CB8AC3E}">
        <p14:creationId xmlns:p14="http://schemas.microsoft.com/office/powerpoint/2010/main" val="643559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分别</a:t>
            </a:r>
            <a:r>
              <a:rPr lang="zh-CN" altLang="en-US" sz="1200" kern="1200" dirty="0">
                <a:solidFill>
                  <a:schemeClr val="tx1"/>
                </a:solidFill>
                <a:effectLst/>
                <a:latin typeface="+mn-lt"/>
                <a:ea typeface="+mn-ea"/>
                <a:cs typeface="+mn-cs"/>
              </a:rPr>
              <a:t>对应前一页的三条。</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左上：</a:t>
            </a:r>
            <a:r>
              <a:rPr lang="en-US" dirty="0"/>
              <a:t>for ... in</a:t>
            </a:r>
            <a:r>
              <a:rPr lang="zh-CN" altLang="en-US" sz="1200" b="0" i="0" kern="1200" dirty="0">
                <a:solidFill>
                  <a:schemeClr val="tx1"/>
                </a:solidFill>
                <a:effectLst/>
                <a:latin typeface="+mn-lt"/>
                <a:ea typeface="+mn-ea"/>
                <a:cs typeface="+mn-cs"/>
              </a:rPr>
              <a:t>循环将把</a:t>
            </a:r>
            <a:r>
              <a:rPr lang="en-US" dirty="0"/>
              <a:t>name</a:t>
            </a:r>
            <a:r>
              <a:rPr lang="zh-CN" altLang="en-US" sz="1200" b="0" i="0" kern="1200" dirty="0">
                <a:solidFill>
                  <a:schemeClr val="tx1"/>
                </a:solidFill>
                <a:effectLst/>
                <a:latin typeface="+mn-lt"/>
                <a:ea typeface="+mn-ea"/>
                <a:cs typeface="+mn-cs"/>
              </a:rPr>
              <a:t>包括在内，但</a:t>
            </a:r>
            <a:r>
              <a:rPr lang="en-US" dirty="0"/>
              <a:t>Array</a:t>
            </a:r>
            <a:r>
              <a:rPr lang="zh-CN" altLang="en-US" sz="1200" b="0" i="0" kern="1200" dirty="0">
                <a:solidFill>
                  <a:schemeClr val="tx1"/>
                </a:solidFill>
                <a:effectLst/>
                <a:latin typeface="+mn-lt"/>
                <a:ea typeface="+mn-ea"/>
                <a:cs typeface="+mn-cs"/>
              </a:rPr>
              <a:t>的</a:t>
            </a:r>
            <a:r>
              <a:rPr lang="en-US" dirty="0"/>
              <a:t>length</a:t>
            </a:r>
            <a:r>
              <a:rPr lang="zh-CN" altLang="en-US" sz="1200" b="0" i="0" kern="1200" dirty="0">
                <a:solidFill>
                  <a:schemeClr val="tx1"/>
                </a:solidFill>
                <a:effectLst/>
                <a:latin typeface="+mn-lt"/>
                <a:ea typeface="+mn-ea"/>
                <a:cs typeface="+mn-cs"/>
              </a:rPr>
              <a:t>属性却不包括在内。</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右上：</a:t>
            </a:r>
            <a:r>
              <a:rPr lang="en-US" dirty="0" err="1"/>
              <a:t>forEach</a:t>
            </a:r>
            <a:r>
              <a:rPr lang="en-US" dirty="0"/>
              <a:t>()</a:t>
            </a:r>
            <a:r>
              <a:rPr lang="zh-CN" altLang="en-US" sz="1200" b="0" i="0" kern="1200" dirty="0">
                <a:solidFill>
                  <a:schemeClr val="tx1"/>
                </a:solidFill>
                <a:effectLst/>
                <a:latin typeface="+mn-lt"/>
                <a:ea typeface="+mn-ea"/>
                <a:cs typeface="+mn-cs"/>
              </a:rPr>
              <a:t>方法是</a:t>
            </a:r>
            <a:r>
              <a:rPr lang="en-US" sz="1200" b="0" i="0" kern="1200" dirty="0">
                <a:solidFill>
                  <a:schemeClr val="tx1"/>
                </a:solidFill>
                <a:effectLst/>
                <a:latin typeface="+mn-lt"/>
                <a:ea typeface="+mn-ea"/>
                <a:cs typeface="+mn-cs"/>
              </a:rPr>
              <a:t>ES5.1</a:t>
            </a:r>
            <a:r>
              <a:rPr lang="zh-CN" altLang="en-US" sz="1200" b="0" i="0" kern="1200" dirty="0">
                <a:solidFill>
                  <a:schemeClr val="tx1"/>
                </a:solidFill>
                <a:effectLst/>
                <a:latin typeface="+mn-lt"/>
                <a:ea typeface="+mn-ea"/>
                <a:cs typeface="+mn-cs"/>
              </a:rPr>
              <a:t>标准引入的。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右下：如果对某些参数不感兴趣，由于</a:t>
            </a:r>
            <a:r>
              <a:rPr lang="en-US"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的函数调用不要求参数必须一致，因此可以忽略它们。例如，只需要获得</a:t>
            </a:r>
            <a:r>
              <a:rPr lang="en-US" dirty="0"/>
              <a:t>Array</a:t>
            </a:r>
            <a:r>
              <a:rPr lang="zh-CN" altLang="en-US" sz="1200" b="0" i="0" kern="1200" dirty="0">
                <a:solidFill>
                  <a:schemeClr val="tx1"/>
                </a:solidFill>
                <a:effectLst/>
                <a:latin typeface="+mn-lt"/>
                <a:ea typeface="+mn-ea"/>
                <a:cs typeface="+mn-cs"/>
              </a:rPr>
              <a:t>的</a:t>
            </a:r>
            <a:r>
              <a:rPr lang="en-US" dirty="0"/>
              <a:t>element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2050124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30</a:t>
            </a:fld>
            <a:endParaRPr lang="en-CN"/>
          </a:p>
        </p:txBody>
      </p:sp>
    </p:spTree>
    <p:extLst>
      <p:ext uri="{BB962C8B-B14F-4D97-AF65-F5344CB8AC3E}">
        <p14:creationId xmlns:p14="http://schemas.microsoft.com/office/powerpoint/2010/main" val="299599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：在这个循环中，所有的操作都在表达式</a:t>
            </a:r>
            <a:r>
              <a:rPr lang="en-US" sz="1200" kern="1200" dirty="0">
                <a:solidFill>
                  <a:schemeClr val="tx1"/>
                </a:solidFill>
                <a:effectLst/>
                <a:latin typeface="+mn-lt"/>
                <a:ea typeface="+mn-ea"/>
                <a:cs typeface="+mn-cs"/>
              </a:rPr>
              <a:t>a[</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中完成，这里并不需要任何循环体。然而</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需要循环体中至少包含一条语句，因此，这里只使用了一个单独的分号来表示一条空语句。</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208519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31</a:t>
            </a:fld>
            <a:endParaRPr lang="en-CN"/>
          </a:p>
        </p:txBody>
      </p:sp>
    </p:spTree>
    <p:extLst>
      <p:ext uri="{BB962C8B-B14F-4D97-AF65-F5344CB8AC3E}">
        <p14:creationId xmlns:p14="http://schemas.microsoft.com/office/powerpoint/2010/main" val="3520656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本节迭代器与生成器，没有根据书上，参考链接 </a:t>
            </a:r>
            <a:r>
              <a:rPr lang="en-US" dirty="0">
                <a:hlinkClick r:id="rId3"/>
              </a:rPr>
              <a:t>https://zhuanlan.zhihu.com/p/55989130</a:t>
            </a:r>
            <a:r>
              <a:rPr lang="zh-CN" altLang="en-US" dirty="0"/>
              <a:t> </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本文主要会介绍</a:t>
            </a:r>
            <a:r>
              <a:rPr lang="en-US"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中新增的迭代器</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Iterator)</a:t>
            </a:r>
            <a:r>
              <a:rPr lang="zh-CN" altLang="en-US" sz="1200" b="0" i="0" kern="1200" dirty="0">
                <a:solidFill>
                  <a:schemeClr val="tx1"/>
                </a:solidFill>
                <a:effectLst/>
                <a:latin typeface="+mn-lt"/>
                <a:ea typeface="+mn-ea"/>
                <a:cs typeface="+mn-cs"/>
              </a:rPr>
              <a:t>和生成器</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Generator)。</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32</a:t>
            </a:fld>
            <a:endParaRPr lang="en-CN"/>
          </a:p>
        </p:txBody>
      </p:sp>
    </p:spTree>
    <p:extLst>
      <p:ext uri="{BB962C8B-B14F-4D97-AF65-F5344CB8AC3E}">
        <p14:creationId xmlns:p14="http://schemas.microsoft.com/office/powerpoint/2010/main" val="2479754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从上面代码可以看出，</a:t>
            </a:r>
            <a:r>
              <a:rPr lang="en-US" sz="1200" b="0" i="0" kern="1200" dirty="0">
                <a:solidFill>
                  <a:schemeClr val="tx1"/>
                </a:solidFill>
                <a:effectLst/>
                <a:latin typeface="+mn-lt"/>
                <a:ea typeface="+mn-ea"/>
                <a:cs typeface="+mn-cs"/>
              </a:rPr>
              <a:t>ES5</a:t>
            </a:r>
            <a:r>
              <a:rPr lang="zh-CN" altLang="en-US" sz="1200" b="0" i="0" kern="1200" dirty="0">
                <a:solidFill>
                  <a:schemeClr val="tx1"/>
                </a:solidFill>
                <a:effectLst/>
                <a:latin typeface="+mn-lt"/>
                <a:ea typeface="+mn-ea"/>
                <a:cs typeface="+mn-cs"/>
              </a:rPr>
              <a:t>的实现还是比较麻烦，而</a:t>
            </a:r>
            <a:r>
              <a:rPr lang="en-US"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新增的生成器，可以使得创建迭代器对象的过程更加简单。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33</a:t>
            </a:fld>
            <a:endParaRPr lang="en-CN"/>
          </a:p>
        </p:txBody>
      </p:sp>
    </p:spTree>
    <p:extLst>
      <p:ext uri="{BB962C8B-B14F-4D97-AF65-F5344CB8AC3E}">
        <p14:creationId xmlns:p14="http://schemas.microsoft.com/office/powerpoint/2010/main" val="2398408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每当执行完一条</a:t>
            </a:r>
            <a:r>
              <a:rPr lang="en-US" dirty="0"/>
              <a:t>yield</a:t>
            </a:r>
            <a:r>
              <a:rPr lang="zh-CN" altLang="en-US" sz="1200" b="0" i="0" kern="1200" dirty="0">
                <a:solidFill>
                  <a:schemeClr val="tx1"/>
                </a:solidFill>
                <a:effectLst/>
                <a:latin typeface="+mn-lt"/>
                <a:ea typeface="+mn-ea"/>
                <a:cs typeface="+mn-cs"/>
              </a:rPr>
              <a:t>语句后函数就会自动停止执行，比如上面代码，当</a:t>
            </a:r>
            <a:r>
              <a:rPr lang="en-US" dirty="0"/>
              <a:t>yield 1;</a:t>
            </a:r>
            <a:r>
              <a:rPr lang="zh-CN" altLang="en-US" sz="1200" b="0" i="0" kern="1200" dirty="0">
                <a:solidFill>
                  <a:schemeClr val="tx1"/>
                </a:solidFill>
                <a:effectLst/>
                <a:latin typeface="+mn-lt"/>
                <a:ea typeface="+mn-ea"/>
                <a:cs typeface="+mn-cs"/>
              </a:rPr>
              <a:t>执行完后，便不会执行任何语句，而是等到再调用迭代器的</a:t>
            </a:r>
            <a:r>
              <a:rPr lang="en-US" dirty="0"/>
              <a:t>next()</a:t>
            </a:r>
            <a:r>
              <a:rPr lang="zh-CN" altLang="en-US" sz="1200" b="0" i="0" kern="1200" dirty="0">
                <a:solidFill>
                  <a:schemeClr val="tx1"/>
                </a:solidFill>
                <a:effectLst/>
                <a:latin typeface="+mn-lt"/>
                <a:ea typeface="+mn-ea"/>
                <a:cs typeface="+mn-cs"/>
              </a:rPr>
              <a:t>方法才会执行下一个语句，即</a:t>
            </a:r>
            <a:r>
              <a:rPr lang="en-US" dirty="0"/>
              <a:t>yield 2;</a:t>
            </a:r>
            <a:r>
              <a:rPr lang="en-US" sz="1200" b="0" i="0" kern="1200" dirty="0">
                <a:solidFill>
                  <a:schemeClr val="tx1"/>
                </a:solidFill>
                <a:effectLst/>
                <a:latin typeface="+mn-lt"/>
                <a:ea typeface="+mn-ea"/>
                <a:cs typeface="+mn-cs"/>
              </a:rPr>
              <a:t>.</a:t>
            </a:r>
            <a:r>
              <a:rPr lang="en-US" dirty="0"/>
              <a:t/>
            </a:r>
            <a:br>
              <a:rPr lang="en-US" dirty="0"/>
            </a:b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34</a:t>
            </a:fld>
            <a:endParaRPr lang="en-CN"/>
          </a:p>
        </p:txBody>
      </p:sp>
    </p:spTree>
    <p:extLst>
      <p:ext uri="{BB962C8B-B14F-4D97-AF65-F5344CB8AC3E}">
        <p14:creationId xmlns:p14="http://schemas.microsoft.com/office/powerpoint/2010/main" val="311956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35</a:t>
            </a:fld>
            <a:endParaRPr lang="en-CN"/>
          </a:p>
        </p:txBody>
      </p:sp>
    </p:spTree>
    <p:extLst>
      <p:ext uri="{BB962C8B-B14F-4D97-AF65-F5344CB8AC3E}">
        <p14:creationId xmlns:p14="http://schemas.microsoft.com/office/powerpoint/2010/main" val="1005948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36</a:t>
            </a:fld>
            <a:endParaRPr lang="en-CN"/>
          </a:p>
        </p:txBody>
      </p:sp>
    </p:spTree>
    <p:extLst>
      <p:ext uri="{BB962C8B-B14F-4D97-AF65-F5344CB8AC3E}">
        <p14:creationId xmlns:p14="http://schemas.microsoft.com/office/powerpoint/2010/main" val="2267597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两个</a:t>
            </a:r>
            <a:r>
              <a:rPr lang="zh-CN" altLang="en-US" sz="1200" kern="1200" dirty="0">
                <a:solidFill>
                  <a:schemeClr val="tx1"/>
                </a:solidFill>
                <a:effectLst/>
                <a:latin typeface="+mn-lt"/>
                <a:ea typeface="+mn-ea"/>
                <a:cs typeface="+mn-cs"/>
              </a:rPr>
              <a:t>例子分别对应上面两条</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37</a:t>
            </a:fld>
            <a:endParaRPr lang="en-CN"/>
          </a:p>
        </p:txBody>
      </p:sp>
    </p:spTree>
    <p:extLst>
      <p:ext uri="{BB962C8B-B14F-4D97-AF65-F5344CB8AC3E}">
        <p14:creationId xmlns:p14="http://schemas.microsoft.com/office/powerpoint/2010/main" val="4223431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这一特点，可以让</a:t>
            </a:r>
            <a:r>
              <a:rPr lang="en-US" dirty="0"/>
              <a:t>Generator</a:t>
            </a:r>
            <a:r>
              <a:rPr lang="zh-CN" altLang="en-US" sz="1200" b="0" i="0" kern="1200" dirty="0">
                <a:solidFill>
                  <a:schemeClr val="tx1"/>
                </a:solidFill>
                <a:effectLst/>
                <a:latin typeface="+mn-lt"/>
                <a:ea typeface="+mn-ea"/>
                <a:cs typeface="+mn-cs"/>
              </a:rPr>
              <a:t>函数开始执行之后，可以从外部向内部注入不同值，从而调整函数行为。</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38</a:t>
            </a:fld>
            <a:endParaRPr lang="en-CN"/>
          </a:p>
        </p:txBody>
      </p:sp>
    </p:spTree>
    <p:extLst>
      <p:ext uri="{BB962C8B-B14F-4D97-AF65-F5344CB8AC3E}">
        <p14:creationId xmlns:p14="http://schemas.microsoft.com/office/powerpoint/2010/main" val="1262295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39</a:t>
            </a:fld>
            <a:endParaRPr lang="en-CN"/>
          </a:p>
        </p:txBody>
      </p:sp>
    </p:spTree>
    <p:extLst>
      <p:ext uri="{BB962C8B-B14F-4D97-AF65-F5344CB8AC3E}">
        <p14:creationId xmlns:p14="http://schemas.microsoft.com/office/powerpoint/2010/main" val="202697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006454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接下来的几节将会讲述</a:t>
            </a:r>
            <a:r>
              <a:rPr lang="en-US" sz="1200" kern="1200" dirty="0">
                <a:solidFill>
                  <a:schemeClr val="tx1"/>
                </a:solidFill>
                <a:effectLst/>
                <a:latin typeface="+mn-lt"/>
                <a:ea typeface="+mn-ea"/>
                <a:cs typeface="+mn-cs"/>
              </a:rPr>
              <a:t>var</a:t>
            </a:r>
            <a:r>
              <a:rPr lang="zh-CN" altLang="en-US" sz="1200" kern="1200" dirty="0">
                <a:solidFill>
                  <a:schemeClr val="tx1"/>
                </a:solidFill>
                <a:effectLst/>
                <a:latin typeface="+mn-lt"/>
                <a:ea typeface="+mn-ea"/>
                <a:cs typeface="+mn-cs"/>
              </a:rPr>
              <a:t>语句和</a:t>
            </a:r>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语句，但并不包含变量和函数的全部内容，更多关于变量的内容请参照</a:t>
            </a:r>
            <a:r>
              <a:rPr lang="en-US" altLang="zh-CN" sz="1200" kern="1200" dirty="0">
                <a:solidFill>
                  <a:schemeClr val="tx1"/>
                </a:solidFill>
                <a:effectLst/>
                <a:latin typeface="+mn-lt"/>
                <a:ea typeface="+mn-ea"/>
                <a:cs typeface="+mn-cs"/>
              </a:rPr>
              <a:t>3.9</a:t>
            </a:r>
            <a:r>
              <a:rPr lang="zh-CN" altLang="en-US" sz="1200" kern="1200" dirty="0">
                <a:solidFill>
                  <a:schemeClr val="tx1"/>
                </a:solidFill>
                <a:effectLst/>
                <a:latin typeface="+mn-lt"/>
                <a:ea typeface="+mn-ea"/>
                <a:cs typeface="+mn-cs"/>
              </a:rPr>
              <a:t>节和</a:t>
            </a:r>
            <a:r>
              <a:rPr lang="en-US" altLang="zh-CN" sz="1200" kern="1200" dirty="0">
                <a:solidFill>
                  <a:schemeClr val="tx1"/>
                </a:solidFill>
                <a:effectLst/>
                <a:latin typeface="+mn-lt"/>
                <a:ea typeface="+mn-ea"/>
                <a:cs typeface="+mn-cs"/>
              </a:rPr>
              <a:t>3.10</a:t>
            </a:r>
            <a:r>
              <a:rPr lang="zh-CN" altLang="en-US" sz="1200" kern="1200" dirty="0">
                <a:solidFill>
                  <a:schemeClr val="tx1"/>
                </a:solidFill>
                <a:effectLst/>
                <a:latin typeface="+mn-lt"/>
                <a:ea typeface="+mn-ea"/>
                <a:cs typeface="+mn-cs"/>
              </a:rPr>
              <a:t>节。更多关于函数的内容请参照第</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章。</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52430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518612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9145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注意，</a:t>
            </a:r>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语句里的花括号是必需的，这和</a:t>
            </a:r>
            <a:r>
              <a:rPr lang="en-US" sz="1200" kern="1200" dirty="0">
                <a:solidFill>
                  <a:schemeClr val="tx1"/>
                </a:solidFill>
                <a:effectLst/>
                <a:latin typeface="+mn-lt"/>
                <a:ea typeface="+mn-ea"/>
                <a:cs typeface="+mn-cs"/>
              </a:rPr>
              <a:t>while</a:t>
            </a:r>
            <a:r>
              <a:rPr lang="zh-CN" altLang="en-US" sz="1200" kern="1200" dirty="0">
                <a:solidFill>
                  <a:schemeClr val="tx1"/>
                </a:solidFill>
                <a:effectLst/>
                <a:latin typeface="+mn-lt"/>
                <a:ea typeface="+mn-ea"/>
                <a:cs typeface="+mn-cs"/>
              </a:rPr>
              <a:t>循环和其他一些语句所使用的语句块是不同的，即使函数体只包含一条语句，仍然必须使用花括号将其括起来。</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40645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和</a:t>
            </a:r>
            <a:r>
              <a:rPr lang="en-US" dirty="0"/>
              <a:t>var</a:t>
            </a:r>
            <a:r>
              <a:rPr lang="zh-CN" altLang="en-US" dirty="0"/>
              <a:t>声明变量一样，函数定义语句中的函数被显式地“提前”到了脚本或函数的顶部。和</a:t>
            </a:r>
            <a:r>
              <a:rPr lang="en-US" altLang="zh-CN" dirty="0"/>
              <a:t>var</a:t>
            </a:r>
            <a:r>
              <a:rPr lang="zh-CN" altLang="en-US" dirty="0"/>
              <a:t>声明变量不一样的是， 函数体也提前。也就是说，可以在声明一个</a:t>
            </a:r>
            <a:r>
              <a:rPr lang="en-US" altLang="zh-CN" dirty="0"/>
              <a:t>JavaScript</a:t>
            </a:r>
            <a:r>
              <a:rPr lang="zh-CN" altLang="en-US" dirty="0"/>
              <a:t>函数之前调用它。</a:t>
            </a:r>
            <a:endParaRPr lang="en-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4306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88D0-8E76-6E45-8B49-E3DD0068C09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N"/>
          </a:p>
        </p:txBody>
      </p:sp>
      <p:sp>
        <p:nvSpPr>
          <p:cNvPr id="3" name="Subtitle 2">
            <a:extLst>
              <a:ext uri="{FF2B5EF4-FFF2-40B4-BE49-F238E27FC236}">
                <a16:creationId xmlns:a16="http://schemas.microsoft.com/office/drawing/2014/main" id="{3E9E126C-7A2D-664B-9F51-8C497B1F05A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2CFF8F17-D30F-EC46-9F9A-CE7E57D42237}"/>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5" name="Footer Placeholder 4">
            <a:extLst>
              <a:ext uri="{FF2B5EF4-FFF2-40B4-BE49-F238E27FC236}">
                <a16:creationId xmlns:a16="http://schemas.microsoft.com/office/drawing/2014/main" id="{EE70A6B9-6BF5-084F-A5E0-F00DEDAD333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E98185E-A133-FE4C-8948-81022E6C1473}"/>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247535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7541-7A04-7241-A535-37A8E01ECFBC}"/>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6E173E7-E125-ED48-8C86-A4F01A903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BEE5A56-1F31-C943-8A2C-143CA32EF659}"/>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5" name="Footer Placeholder 4">
            <a:extLst>
              <a:ext uri="{FF2B5EF4-FFF2-40B4-BE49-F238E27FC236}">
                <a16:creationId xmlns:a16="http://schemas.microsoft.com/office/drawing/2014/main" id="{74AE7575-AE8B-B446-9DBE-D4A70DF27BA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EB9F836-6F32-D643-89C5-7DEF1ABEC093}"/>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280648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79C64-693D-6D4F-B9BF-7FC8223F52C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8FC2876-E674-EB42-A855-60033B5309C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C2E3C37-6BDB-474E-8913-1FFB415E5023}"/>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5" name="Footer Placeholder 4">
            <a:extLst>
              <a:ext uri="{FF2B5EF4-FFF2-40B4-BE49-F238E27FC236}">
                <a16:creationId xmlns:a16="http://schemas.microsoft.com/office/drawing/2014/main" id="{E698B480-4283-2640-AE26-3F497DA2509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F0A50DA-D3F5-7840-ACBF-FE6F1B0258CC}"/>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225783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02ED-1D5E-1541-A00A-AC46CA6F7D8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0F00C84-9FAF-F54E-887D-DA890D07B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2DC1235-54CA-344C-A373-7D1D09839902}"/>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5" name="Footer Placeholder 4">
            <a:extLst>
              <a:ext uri="{FF2B5EF4-FFF2-40B4-BE49-F238E27FC236}">
                <a16:creationId xmlns:a16="http://schemas.microsoft.com/office/drawing/2014/main" id="{76FD0F4C-94AF-B14E-B94D-97AC7D1E2EE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DD392E0-C9EB-D646-999E-A6F5DFB450A6}"/>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349376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D00D-7004-E843-B943-27D852C7F41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D351493-C755-8B49-989E-80A30EF990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EAF7D-B0E9-584E-A4E3-2BE6533FBB7D}"/>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5" name="Footer Placeholder 4">
            <a:extLst>
              <a:ext uri="{FF2B5EF4-FFF2-40B4-BE49-F238E27FC236}">
                <a16:creationId xmlns:a16="http://schemas.microsoft.com/office/drawing/2014/main" id="{650BECB4-82B0-294D-90EC-840BD0507A0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BCFBB12-52EB-0C4D-AC0E-0A3DA21EBEE7}"/>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75562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5766-07E7-5C43-9B17-6351AA27D8F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21A6184-B8EF-084D-8DFB-27AC9FEC7AA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F8FEAC71-8279-A844-B5FF-2E6E10E0B80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DF28D05B-1AA2-5A4C-A1D1-3C90A887F5CB}"/>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6" name="Footer Placeholder 5">
            <a:extLst>
              <a:ext uri="{FF2B5EF4-FFF2-40B4-BE49-F238E27FC236}">
                <a16:creationId xmlns:a16="http://schemas.microsoft.com/office/drawing/2014/main" id="{09EDCB99-8EEF-F541-9190-A3D095A204C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BDB4077-DDDC-554D-8242-1B9C4E45C1CF}"/>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329002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77E7-AEF9-244C-973B-0DB2F1B0A6DF}"/>
              </a:ext>
            </a:extLst>
          </p:cNvPr>
          <p:cNvSpPr>
            <a:spLocks noGrp="1"/>
          </p:cNvSpPr>
          <p:nvPr>
            <p:ph type="title"/>
          </p:nvPr>
        </p:nvSpPr>
        <p:spPr>
          <a:xfrm>
            <a:off x="629841" y="365126"/>
            <a:ext cx="78867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035A1D9-0348-D542-8043-249706E2554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1901E-9821-924A-A171-D5CD724C1FD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D2DE6FC2-FEAC-A143-9BC1-9FB4A93F1F7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9AD7A-1D0C-7346-B340-A25E23A5AB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60D6E03C-F0F8-A549-B95A-6702D1A04F18}"/>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8" name="Footer Placeholder 7">
            <a:extLst>
              <a:ext uri="{FF2B5EF4-FFF2-40B4-BE49-F238E27FC236}">
                <a16:creationId xmlns:a16="http://schemas.microsoft.com/office/drawing/2014/main" id="{5A92DD29-C5E9-5347-A66B-691F4D2B875F}"/>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FFD44C1A-B38F-CD47-9D6E-EAB7689D112C}"/>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233166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301E-8C02-1A42-83AF-9CCC2825AA2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7AE5DADD-6E15-F74C-83B9-A3670FB53174}"/>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4" name="Footer Placeholder 3">
            <a:extLst>
              <a:ext uri="{FF2B5EF4-FFF2-40B4-BE49-F238E27FC236}">
                <a16:creationId xmlns:a16="http://schemas.microsoft.com/office/drawing/2014/main" id="{B71F2AC8-41A6-5B4A-AE55-0ACB1A7FA308}"/>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B051C108-2260-9F42-B65E-33097D2EB65D}"/>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27224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AAA14-7429-5842-B589-6E9032B244F0}"/>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3" name="Footer Placeholder 2">
            <a:extLst>
              <a:ext uri="{FF2B5EF4-FFF2-40B4-BE49-F238E27FC236}">
                <a16:creationId xmlns:a16="http://schemas.microsoft.com/office/drawing/2014/main" id="{2AD5B8DF-73D0-264C-94E3-AED9B1D8D202}"/>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D9C63E-72EB-6D43-8803-88E8317CFE06}"/>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405198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5EFC-778C-7344-AA19-9418A9BEDD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F0246709-C791-374B-96AE-43A97D32D4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8C6237D9-285F-8F43-A323-D29BF579003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DECD61-8720-5547-A000-24B9B89BED91}"/>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6" name="Footer Placeholder 5">
            <a:extLst>
              <a:ext uri="{FF2B5EF4-FFF2-40B4-BE49-F238E27FC236}">
                <a16:creationId xmlns:a16="http://schemas.microsoft.com/office/drawing/2014/main" id="{3A6175A4-F0D7-0545-95B3-F84CDD7CF54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6FCBFBF-CE0F-E64D-9303-AA0B308640AA}"/>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241524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3499-A9D0-CF4B-BACD-F3C59B6D8A0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3F700D77-3C28-0F4E-9CED-DBA28DF2AE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N"/>
          </a:p>
        </p:txBody>
      </p:sp>
      <p:sp>
        <p:nvSpPr>
          <p:cNvPr id="4" name="Text Placeholder 3">
            <a:extLst>
              <a:ext uri="{FF2B5EF4-FFF2-40B4-BE49-F238E27FC236}">
                <a16:creationId xmlns:a16="http://schemas.microsoft.com/office/drawing/2014/main" id="{51DB8C40-CB48-A44C-A813-10D1DFF4A44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BD19CA1-DCD5-A744-B3AD-4BD615F806D3}"/>
              </a:ext>
            </a:extLst>
          </p:cNvPr>
          <p:cNvSpPr>
            <a:spLocks noGrp="1"/>
          </p:cNvSpPr>
          <p:nvPr>
            <p:ph type="dt" sz="half" idx="10"/>
          </p:nvPr>
        </p:nvSpPr>
        <p:spPr/>
        <p:txBody>
          <a:bodyPr/>
          <a:lstStyle/>
          <a:p>
            <a:fld id="{40D67093-B5B9-4043-8295-A36B7296A676}" type="datetimeFigureOut">
              <a:rPr lang="en-CN" smtClean="0"/>
              <a:t>04/07/2020</a:t>
            </a:fld>
            <a:endParaRPr lang="en-CN"/>
          </a:p>
        </p:txBody>
      </p:sp>
      <p:sp>
        <p:nvSpPr>
          <p:cNvPr id="6" name="Footer Placeholder 5">
            <a:extLst>
              <a:ext uri="{FF2B5EF4-FFF2-40B4-BE49-F238E27FC236}">
                <a16:creationId xmlns:a16="http://schemas.microsoft.com/office/drawing/2014/main" id="{8BE462D8-9D0C-2F44-B0FA-DE801B76FA1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B4A6E4F-72F0-CF49-BA6F-56A1F445B322}"/>
              </a:ext>
            </a:extLst>
          </p:cNvPr>
          <p:cNvSpPr>
            <a:spLocks noGrp="1"/>
          </p:cNvSpPr>
          <p:nvPr>
            <p:ph type="sldNum" sz="quarter" idx="12"/>
          </p:nvPr>
        </p:nvSpPr>
        <p:spPr/>
        <p:txBody>
          <a:bodyPr/>
          <a:lstStyle/>
          <a:p>
            <a:fld id="{73D88CCE-C7FF-CC47-AC76-77550172A4EB}" type="slidenum">
              <a:rPr lang="en-CN" smtClean="0"/>
              <a:t>‹#›</a:t>
            </a:fld>
            <a:endParaRPr lang="en-CN"/>
          </a:p>
        </p:txBody>
      </p:sp>
    </p:spTree>
    <p:extLst>
      <p:ext uri="{BB962C8B-B14F-4D97-AF65-F5344CB8AC3E}">
        <p14:creationId xmlns:p14="http://schemas.microsoft.com/office/powerpoint/2010/main" val="357825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94926-1B25-D14F-9769-2ACA0A5C5D0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2A8ADF3-8138-3546-8ECD-E45B210F2F9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9A740F7-9DFB-D143-BAEF-D8F08D454EA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D67093-B5B9-4043-8295-A36B7296A676}" type="datetimeFigureOut">
              <a:rPr lang="en-CN" smtClean="0"/>
              <a:t>04/07/2020</a:t>
            </a:fld>
            <a:endParaRPr lang="en-CN"/>
          </a:p>
        </p:txBody>
      </p:sp>
      <p:sp>
        <p:nvSpPr>
          <p:cNvPr id="5" name="Footer Placeholder 4">
            <a:extLst>
              <a:ext uri="{FF2B5EF4-FFF2-40B4-BE49-F238E27FC236}">
                <a16:creationId xmlns:a16="http://schemas.microsoft.com/office/drawing/2014/main" id="{A2507770-F7D6-D34E-9186-140A69807A2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4F4F7EE4-6D98-0F46-8522-6F4B2C1CFAB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D88CCE-C7FF-CC47-AC76-77550172A4EB}" type="slidenum">
              <a:rPr lang="en-CN" smtClean="0"/>
              <a:t>‹#›</a:t>
            </a:fld>
            <a:endParaRPr lang="en-CN"/>
          </a:p>
        </p:txBody>
      </p:sp>
    </p:spTree>
    <p:extLst>
      <p:ext uri="{BB962C8B-B14F-4D97-AF65-F5344CB8AC3E}">
        <p14:creationId xmlns:p14="http://schemas.microsoft.com/office/powerpoint/2010/main" val="48111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8.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tif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tiff"/></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zhuanlan.zhihu.com/p/55989130" TargetMode="External"/><Relationship Id="rId4" Type="http://schemas.openxmlformats.org/officeDocument/2006/relationships/image" Target="../media/image2.tif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tif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tif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tif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tif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tif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tif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4.png"/><Relationship Id="rId5" Type="http://schemas.openxmlformats.org/officeDocument/2006/relationships/image" Target="../media/image2.tif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US" altLang="zh-CN" dirty="0"/>
              <a:t>5</a:t>
            </a:r>
            <a:r>
              <a:rPr lang="zh-CN" altLang="en-US" dirty="0"/>
              <a:t>章语句</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2"/>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3"/>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222104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5.3 </a:t>
            </a:r>
            <a:r>
              <a:rPr lang="zh-CN" altLang="en-US" dirty="0"/>
              <a:t>声明语句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5.3.2 function</a:t>
            </a:r>
            <a:endParaRPr lang="en-US" altLang="zh-CN" dirty="0"/>
          </a:p>
          <a:p>
            <a:r>
              <a:rPr lang="en-US" altLang="zh-CN" dirty="0"/>
              <a:t>【</a:t>
            </a:r>
            <a:r>
              <a:rPr lang="zh-CN" altLang="en-US" dirty="0"/>
              <a:t>注意</a:t>
            </a:r>
            <a:r>
              <a:rPr lang="en-US" altLang="zh-CN" dirty="0"/>
              <a:t>】</a:t>
            </a:r>
          </a:p>
          <a:p>
            <a:pPr lvl="1"/>
            <a:r>
              <a:rPr lang="zh-CN" altLang="en-US" dirty="0"/>
              <a:t>函数声明语句通常出现在</a:t>
            </a:r>
            <a:r>
              <a:rPr lang="en-US" dirty="0"/>
              <a:t>JavaScript</a:t>
            </a:r>
            <a:r>
              <a:rPr lang="zh-CN" altLang="en-US" dirty="0"/>
              <a:t>代码的最顶层，也可以出现在所嵌套函数的顶部。也就是说，</a:t>
            </a:r>
            <a:r>
              <a:rPr lang="zh-CN" altLang="en-US" dirty="0">
                <a:solidFill>
                  <a:srgbClr val="C00000"/>
                </a:solidFill>
              </a:rPr>
              <a:t>函数定义不能出现在</a:t>
            </a:r>
            <a:r>
              <a:rPr lang="en-US" dirty="0">
                <a:solidFill>
                  <a:srgbClr val="C00000"/>
                </a:solidFill>
              </a:rPr>
              <a:t>if</a:t>
            </a:r>
            <a:r>
              <a:rPr lang="zh-CN" altLang="en-US" dirty="0">
                <a:solidFill>
                  <a:srgbClr val="C00000"/>
                </a:solidFill>
              </a:rPr>
              <a:t>语句、</a:t>
            </a:r>
            <a:r>
              <a:rPr lang="en-US" dirty="0">
                <a:solidFill>
                  <a:srgbClr val="C00000"/>
                </a:solidFill>
              </a:rPr>
              <a:t>while</a:t>
            </a:r>
            <a:r>
              <a:rPr lang="zh-CN" altLang="en-US" dirty="0">
                <a:solidFill>
                  <a:srgbClr val="C00000"/>
                </a:solidFill>
              </a:rPr>
              <a:t>循环或其他任何语句中。</a:t>
            </a:r>
            <a:endParaRPr lang="en-US" altLang="zh-CN" dirty="0">
              <a:solidFill>
                <a:srgbClr val="C00000"/>
              </a:solidFill>
            </a:endParaRPr>
          </a:p>
          <a:p>
            <a:pPr lvl="1"/>
            <a:r>
              <a:rPr lang="zh-CN" altLang="en-US" dirty="0">
                <a:solidFill>
                  <a:srgbClr val="C00000"/>
                </a:solidFill>
              </a:rPr>
              <a:t>函数声明，函数名称和函数体均提前</a:t>
            </a:r>
            <a:r>
              <a:rPr lang="zh-CN" altLang="en-US" dirty="0"/>
              <a:t>：脚本中的所有函数和函数中所有嵌套的函数都会在当前上下文中其他代码之前声明。</a:t>
            </a:r>
            <a:endParaRPr lang="en-US" altLang="zh-CN" dirty="0"/>
          </a:p>
          <a:p>
            <a:pPr lvl="1"/>
            <a:r>
              <a:rPr lang="zh-CN" altLang="en-US" dirty="0"/>
              <a:t>无法</a:t>
            </a:r>
            <a:r>
              <a:rPr lang="en-US" altLang="zh-CN" dirty="0"/>
              <a:t>delete</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369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if/else</a:t>
            </a:r>
            <a:r>
              <a:rPr lang="zh-CN" altLang="en-US" dirty="0"/>
              <a:t>语句和</a:t>
            </a:r>
            <a:r>
              <a:rPr lang="en-US" dirty="0"/>
              <a:t>switch</a:t>
            </a:r>
          </a:p>
          <a:p>
            <a:r>
              <a:rPr lang="en-US" dirty="0"/>
              <a:t>5.4.1 if </a:t>
            </a:r>
          </a:p>
          <a:p>
            <a:pPr lvl="1"/>
            <a:r>
              <a:rPr lang="en-US" dirty="0"/>
              <a:t>JavaScript</a:t>
            </a:r>
            <a:r>
              <a:rPr lang="zh-CN" altLang="en-US" dirty="0"/>
              <a:t>使用</a:t>
            </a:r>
            <a:r>
              <a:rPr lang="en-US" dirty="0"/>
              <a:t>if () { ... } else { ... }</a:t>
            </a:r>
            <a:r>
              <a:rPr lang="zh-CN" altLang="en-US" dirty="0"/>
              <a:t>来进行条件判断。</a:t>
            </a:r>
            <a:endParaRPr lang="en-US" altLang="zh-CN" dirty="0"/>
          </a:p>
          <a:p>
            <a:pPr lvl="1"/>
            <a:r>
              <a:rPr lang="en-US" dirty="0"/>
              <a:t>else</a:t>
            </a:r>
            <a:r>
              <a:rPr lang="zh-CN" altLang="en-US" dirty="0"/>
              <a:t>语句是可选的。若语句块只含一条语句，可省略</a:t>
            </a:r>
            <a:r>
              <a:rPr lang="en-US" altLang="zh-CN" dirty="0"/>
              <a:t>{}</a:t>
            </a:r>
          </a:p>
          <a:p>
            <a:pPr lvl="1"/>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9A99B44-0BEC-214F-AAE0-2735EF2686D0}"/>
              </a:ext>
            </a:extLst>
          </p:cNvPr>
          <p:cNvPicPr>
            <a:picLocks noChangeAspect="1"/>
          </p:cNvPicPr>
          <p:nvPr/>
        </p:nvPicPr>
        <p:blipFill>
          <a:blip r:embed="rId6"/>
          <a:stretch>
            <a:fillRect/>
          </a:stretch>
        </p:blipFill>
        <p:spPr>
          <a:xfrm>
            <a:off x="1607270" y="3230094"/>
            <a:ext cx="5418735" cy="1771001"/>
          </a:xfrm>
          <a:prstGeom prst="rect">
            <a:avLst/>
          </a:prstGeom>
        </p:spPr>
      </p:pic>
      <p:pic>
        <p:nvPicPr>
          <p:cNvPr id="8" name="Picture 7">
            <a:extLst>
              <a:ext uri="{FF2B5EF4-FFF2-40B4-BE49-F238E27FC236}">
                <a16:creationId xmlns:a16="http://schemas.microsoft.com/office/drawing/2014/main" id="{7AB2EED9-DDDE-2B47-A7D7-F820AC5A8B21}"/>
              </a:ext>
            </a:extLst>
          </p:cNvPr>
          <p:cNvPicPr>
            <a:picLocks noChangeAspect="1"/>
          </p:cNvPicPr>
          <p:nvPr/>
        </p:nvPicPr>
        <p:blipFill>
          <a:blip r:embed="rId7"/>
          <a:stretch>
            <a:fillRect/>
          </a:stretch>
        </p:blipFill>
        <p:spPr>
          <a:xfrm>
            <a:off x="1607270" y="5079432"/>
            <a:ext cx="5092422" cy="1390024"/>
          </a:xfrm>
          <a:prstGeom prst="rect">
            <a:avLst/>
          </a:prstGeom>
        </p:spPr>
      </p:pic>
    </p:spTree>
    <p:custDataLst>
      <p:tags r:id="rId1"/>
    </p:custDataLst>
    <p:extLst>
      <p:ext uri="{BB962C8B-B14F-4D97-AF65-F5344CB8AC3E}">
        <p14:creationId xmlns:p14="http://schemas.microsoft.com/office/powerpoint/2010/main" val="1447737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5.4.1 if</a:t>
            </a:r>
          </a:p>
          <a:p>
            <a:endParaRPr lang="en-US" dirty="0"/>
          </a:p>
          <a:p>
            <a:endParaRPr lang="en-US" dirty="0"/>
          </a:p>
          <a:p>
            <a:pPr lvl="1"/>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29AE96DD-81D1-7447-A7C7-C91442505141}"/>
              </a:ext>
            </a:extLst>
          </p:cNvPr>
          <p:cNvPicPr>
            <a:picLocks noChangeAspect="1"/>
          </p:cNvPicPr>
          <p:nvPr/>
        </p:nvPicPr>
        <p:blipFill>
          <a:blip r:embed="rId5"/>
          <a:stretch>
            <a:fillRect/>
          </a:stretch>
        </p:blipFill>
        <p:spPr>
          <a:xfrm>
            <a:off x="1534645" y="2356928"/>
            <a:ext cx="6074710" cy="1736972"/>
          </a:xfrm>
          <a:prstGeom prst="rect">
            <a:avLst/>
          </a:prstGeom>
        </p:spPr>
      </p:pic>
      <p:pic>
        <p:nvPicPr>
          <p:cNvPr id="10" name="Picture 9">
            <a:extLst>
              <a:ext uri="{FF2B5EF4-FFF2-40B4-BE49-F238E27FC236}">
                <a16:creationId xmlns:a16="http://schemas.microsoft.com/office/drawing/2014/main" id="{1B8511D8-22AA-B541-8441-910A7D73ABAA}"/>
              </a:ext>
            </a:extLst>
          </p:cNvPr>
          <p:cNvPicPr>
            <a:picLocks noChangeAspect="1"/>
          </p:cNvPicPr>
          <p:nvPr/>
        </p:nvPicPr>
        <p:blipFill>
          <a:blip r:embed="rId6"/>
          <a:stretch>
            <a:fillRect/>
          </a:stretch>
        </p:blipFill>
        <p:spPr>
          <a:xfrm>
            <a:off x="1549032" y="4228836"/>
            <a:ext cx="5521620" cy="2129896"/>
          </a:xfrm>
          <a:prstGeom prst="rect">
            <a:avLst/>
          </a:prstGeom>
        </p:spPr>
      </p:pic>
    </p:spTree>
    <p:extLst>
      <p:ext uri="{BB962C8B-B14F-4D97-AF65-F5344CB8AC3E}">
        <p14:creationId xmlns:p14="http://schemas.microsoft.com/office/powerpoint/2010/main" val="4160869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5.4.2 else if</a:t>
            </a:r>
          </a:p>
          <a:p>
            <a:r>
              <a:rPr lang="zh-CN" altLang="en-US" dirty="0"/>
              <a:t>如果还要更细致地判断条件，可以使用多个</a:t>
            </a:r>
            <a:r>
              <a:rPr lang="en-US" dirty="0"/>
              <a:t>if...else...</a:t>
            </a:r>
            <a:r>
              <a:rPr lang="zh-CN" altLang="en-US" dirty="0"/>
              <a:t>的组合：</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4F81C86-96CA-8440-9E2D-A318AE1A10F7}"/>
              </a:ext>
            </a:extLst>
          </p:cNvPr>
          <p:cNvPicPr>
            <a:picLocks noChangeAspect="1"/>
          </p:cNvPicPr>
          <p:nvPr/>
        </p:nvPicPr>
        <p:blipFill>
          <a:blip r:embed="rId5"/>
          <a:stretch>
            <a:fillRect/>
          </a:stretch>
        </p:blipFill>
        <p:spPr>
          <a:xfrm>
            <a:off x="628650" y="2992831"/>
            <a:ext cx="4526707" cy="2234521"/>
          </a:xfrm>
          <a:prstGeom prst="rect">
            <a:avLst/>
          </a:prstGeom>
        </p:spPr>
      </p:pic>
      <p:pic>
        <p:nvPicPr>
          <p:cNvPr id="8" name="Picture 7">
            <a:extLst>
              <a:ext uri="{FF2B5EF4-FFF2-40B4-BE49-F238E27FC236}">
                <a16:creationId xmlns:a16="http://schemas.microsoft.com/office/drawing/2014/main" id="{2811EFEE-65CE-B843-B06F-06E14D2761A3}"/>
              </a:ext>
            </a:extLst>
          </p:cNvPr>
          <p:cNvPicPr>
            <a:picLocks noChangeAspect="1"/>
          </p:cNvPicPr>
          <p:nvPr/>
        </p:nvPicPr>
        <p:blipFill>
          <a:blip r:embed="rId6"/>
          <a:stretch>
            <a:fillRect/>
          </a:stretch>
        </p:blipFill>
        <p:spPr>
          <a:xfrm>
            <a:off x="3998782" y="2992831"/>
            <a:ext cx="4516568" cy="2659163"/>
          </a:xfrm>
          <a:prstGeom prst="rect">
            <a:avLst/>
          </a:prstGeom>
        </p:spPr>
      </p:pic>
    </p:spTree>
    <p:extLst>
      <p:ext uri="{BB962C8B-B14F-4D97-AF65-F5344CB8AC3E}">
        <p14:creationId xmlns:p14="http://schemas.microsoft.com/office/powerpoint/2010/main" val="3232742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5.4.3 switch</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0" name="Picture 9">
            <a:extLst>
              <a:ext uri="{FF2B5EF4-FFF2-40B4-BE49-F238E27FC236}">
                <a16:creationId xmlns:a16="http://schemas.microsoft.com/office/drawing/2014/main" id="{840B860A-6215-2E49-ADFD-9CAFB0091874}"/>
              </a:ext>
            </a:extLst>
          </p:cNvPr>
          <p:cNvPicPr>
            <a:picLocks noChangeAspect="1"/>
          </p:cNvPicPr>
          <p:nvPr/>
        </p:nvPicPr>
        <p:blipFill>
          <a:blip r:embed="rId5"/>
          <a:stretch>
            <a:fillRect/>
          </a:stretch>
        </p:blipFill>
        <p:spPr>
          <a:xfrm>
            <a:off x="861849" y="2354318"/>
            <a:ext cx="7375166" cy="4043798"/>
          </a:xfrm>
          <a:prstGeom prst="rect">
            <a:avLst/>
          </a:prstGeom>
        </p:spPr>
      </p:pic>
    </p:spTree>
    <p:extLst>
      <p:ext uri="{BB962C8B-B14F-4D97-AF65-F5344CB8AC3E}">
        <p14:creationId xmlns:p14="http://schemas.microsoft.com/office/powerpoint/2010/main" val="29290069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5.4.3 switch</a:t>
            </a:r>
          </a:p>
          <a:p>
            <a:r>
              <a:rPr lang="zh-CN" altLang="en-US" dirty="0"/>
              <a:t>执行</a:t>
            </a:r>
            <a:r>
              <a:rPr lang="en-US" dirty="0"/>
              <a:t>switch</a:t>
            </a:r>
            <a:r>
              <a:rPr lang="zh-CN" altLang="en-US" dirty="0"/>
              <a:t>语句：</a:t>
            </a:r>
            <a:endParaRPr lang="en-US" altLang="zh-CN" dirty="0"/>
          </a:p>
          <a:p>
            <a:pPr lvl="1"/>
            <a:r>
              <a:rPr lang="zh-CN" altLang="en-US" dirty="0"/>
              <a:t>先计算</a:t>
            </a:r>
            <a:r>
              <a:rPr lang="en-US" dirty="0"/>
              <a:t>expression</a:t>
            </a:r>
            <a:r>
              <a:rPr lang="zh-CN" altLang="en-US" dirty="0"/>
              <a:t>的值，然后查找</a:t>
            </a:r>
            <a:r>
              <a:rPr lang="en-US" dirty="0"/>
              <a:t>case</a:t>
            </a:r>
            <a:r>
              <a:rPr lang="zh-CN" altLang="en-US" dirty="0"/>
              <a:t>子句中的表达式和</a:t>
            </a:r>
            <a:r>
              <a:rPr lang="en-US" dirty="0"/>
              <a:t>expression</a:t>
            </a:r>
            <a:r>
              <a:rPr lang="zh-CN" altLang="en-US" dirty="0"/>
              <a:t>的值严格相等“</a:t>
            </a:r>
            <a:r>
              <a:rPr lang="en-US" altLang="zh-CN" dirty="0"/>
              <a:t>===”</a:t>
            </a:r>
            <a:r>
              <a:rPr lang="zh-CN" altLang="en-US" dirty="0"/>
              <a:t> 的。</a:t>
            </a:r>
            <a:endParaRPr lang="en-US" altLang="zh-CN" dirty="0"/>
          </a:p>
          <a:p>
            <a:pPr lvl="1"/>
            <a:r>
              <a:rPr lang="zh-CN" altLang="en-US" dirty="0"/>
              <a:t>如果找到匹配的</a:t>
            </a:r>
            <a:r>
              <a:rPr lang="en-US" dirty="0"/>
              <a:t>case，</a:t>
            </a:r>
            <a:r>
              <a:rPr lang="zh-CN" altLang="en-US" dirty="0"/>
              <a:t>那么将执行这个</a:t>
            </a:r>
            <a:r>
              <a:rPr lang="en-US" dirty="0"/>
              <a:t>case</a:t>
            </a:r>
            <a:r>
              <a:rPr lang="zh-CN" altLang="en-US" dirty="0"/>
              <a:t>对应的代码块。</a:t>
            </a:r>
            <a:endParaRPr lang="en-US" altLang="zh-CN" dirty="0"/>
          </a:p>
          <a:p>
            <a:pPr lvl="1"/>
            <a:r>
              <a:rPr lang="zh-CN" altLang="en-US" dirty="0"/>
              <a:t>如果找不到将会执行“</a:t>
            </a:r>
            <a:r>
              <a:rPr lang="en-US" dirty="0"/>
              <a:t>default:”</a:t>
            </a:r>
            <a:r>
              <a:rPr lang="zh-CN" altLang="en-US" dirty="0"/>
              <a:t>标签中的代码块。</a:t>
            </a:r>
            <a:endParaRPr lang="en-US" altLang="zh-CN" dirty="0"/>
          </a:p>
          <a:p>
            <a:pPr lvl="1"/>
            <a:r>
              <a:rPr lang="zh-CN" altLang="en-US" dirty="0"/>
              <a:t>如果没有“</a:t>
            </a:r>
            <a:r>
              <a:rPr lang="en-US" dirty="0"/>
              <a:t>default:”</a:t>
            </a:r>
            <a:r>
              <a:rPr lang="zh-CN" altLang="en-US" dirty="0"/>
              <a:t>标签，</a:t>
            </a:r>
            <a:r>
              <a:rPr lang="en-US" dirty="0"/>
              <a:t>switch</a:t>
            </a:r>
            <a:r>
              <a:rPr lang="zh-CN" altLang="en-US" dirty="0"/>
              <a:t>语句将跳过它的所有代码块。</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18447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5.4.3 switch</a:t>
            </a:r>
          </a:p>
          <a:p>
            <a:pPr lvl="1"/>
            <a:r>
              <a:rPr lang="en-US" dirty="0"/>
              <a:t>case</a:t>
            </a:r>
            <a:r>
              <a:rPr lang="zh-CN" altLang="en-US" dirty="0"/>
              <a:t>关键字跟随任意的表达式</a:t>
            </a:r>
            <a:endParaRPr lang="en-US" dirty="0"/>
          </a:p>
          <a:p>
            <a:pPr lvl="1"/>
            <a:r>
              <a:rPr lang="en-US" dirty="0"/>
              <a:t>break</a:t>
            </a:r>
            <a:r>
              <a:rPr lang="zh-CN" altLang="en-US" dirty="0"/>
              <a:t>语句使解释器跳出</a:t>
            </a:r>
            <a:r>
              <a:rPr lang="en-US" dirty="0"/>
              <a:t>switch</a:t>
            </a:r>
            <a:r>
              <a:rPr lang="zh-CN" altLang="en-US" dirty="0"/>
              <a:t>语句或循环语句</a:t>
            </a:r>
            <a:endParaRPr lang="en-US" altLang="zh-CN" dirty="0"/>
          </a:p>
          <a:p>
            <a:pPr lvl="1"/>
            <a:r>
              <a:rPr lang="zh-CN" altLang="en-US" dirty="0"/>
              <a:t>可以使用</a:t>
            </a:r>
            <a:r>
              <a:rPr lang="en-US" altLang="zh-CN" dirty="0"/>
              <a:t>return</a:t>
            </a:r>
            <a:r>
              <a:rPr lang="zh-CN" altLang="en-US" dirty="0"/>
              <a:t>来代替</a:t>
            </a:r>
            <a:r>
              <a:rPr lang="en-US" altLang="zh-CN" dirty="0"/>
              <a:t>break</a:t>
            </a:r>
          </a:p>
          <a:p>
            <a:pPr lvl="1"/>
            <a:r>
              <a:rPr lang="zh-CN" altLang="en-US" dirty="0"/>
              <a:t>“</a:t>
            </a:r>
            <a:r>
              <a:rPr lang="en-US" altLang="zh-CN" dirty="0"/>
              <a:t>default:”</a:t>
            </a:r>
            <a:r>
              <a:rPr lang="zh-CN" altLang="en-US" dirty="0"/>
              <a:t>标签可以放置在</a:t>
            </a:r>
            <a:r>
              <a:rPr lang="en-US" altLang="zh-CN" dirty="0"/>
              <a:t>switch</a:t>
            </a:r>
            <a:r>
              <a:rPr lang="zh-CN" altLang="en-US" dirty="0"/>
              <a:t>语句内的任何地方，但最常用出现在</a:t>
            </a:r>
            <a:r>
              <a:rPr lang="en-US" altLang="zh-CN" dirty="0"/>
              <a:t>switch</a:t>
            </a:r>
            <a:r>
              <a:rPr lang="zh-CN" altLang="en-US" dirty="0"/>
              <a:t>的末尾。</a:t>
            </a:r>
            <a:endParaRPr lang="en-US" altLang="zh-CN" dirty="0"/>
          </a:p>
          <a:p>
            <a:pPr lvl="1"/>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917216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5.4 </a:t>
            </a:r>
            <a:r>
              <a:rPr lang="zh-CN" altLang="en-US" dirty="0"/>
              <a:t>条件语句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5.4.3 switch</a:t>
            </a:r>
          </a:p>
          <a:p>
            <a:r>
              <a:rPr lang="zh-CN" altLang="en-US" dirty="0"/>
              <a:t>更多例子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BC9C506-571B-B644-A199-9BE1F7E9C2C4}"/>
              </a:ext>
            </a:extLst>
          </p:cNvPr>
          <p:cNvPicPr>
            <a:picLocks noChangeAspect="1"/>
          </p:cNvPicPr>
          <p:nvPr/>
        </p:nvPicPr>
        <p:blipFill>
          <a:blip r:embed="rId5"/>
          <a:stretch>
            <a:fillRect/>
          </a:stretch>
        </p:blipFill>
        <p:spPr>
          <a:xfrm>
            <a:off x="765869" y="2778670"/>
            <a:ext cx="7749481" cy="3216358"/>
          </a:xfrm>
          <a:prstGeom prst="rect">
            <a:avLst/>
          </a:prstGeom>
        </p:spPr>
      </p:pic>
    </p:spTree>
    <p:extLst>
      <p:ext uri="{BB962C8B-B14F-4D97-AF65-F5344CB8AC3E}">
        <p14:creationId xmlns:p14="http://schemas.microsoft.com/office/powerpoint/2010/main" val="1837656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5.5.1 while</a:t>
            </a:r>
          </a:p>
          <a:p>
            <a:pPr lvl="1"/>
            <a:r>
              <a:rPr lang="zh-CN" altLang="en-US" dirty="0"/>
              <a:t>语法：</a:t>
            </a:r>
            <a:endParaRPr lang="en-US" altLang="zh-CN" dirty="0"/>
          </a:p>
          <a:p>
            <a:endParaRPr lang="en-US" dirty="0"/>
          </a:p>
          <a:p>
            <a:endParaRPr lang="en-US" dirty="0"/>
          </a:p>
          <a:p>
            <a:endParaRPr lang="en-US" dirty="0"/>
          </a:p>
          <a:p>
            <a:pPr lvl="1"/>
            <a:r>
              <a:rPr lang="zh-CN" altLang="en-US" dirty="0"/>
              <a:t>当表达式</a:t>
            </a:r>
            <a:r>
              <a:rPr lang="en-US" dirty="0"/>
              <a:t>expression</a:t>
            </a:r>
            <a:r>
              <a:rPr lang="zh-CN" altLang="en-US" dirty="0"/>
              <a:t>是真值时则循环执行</a:t>
            </a:r>
            <a:r>
              <a:rPr lang="en-US" dirty="0"/>
              <a:t>statement</a:t>
            </a:r>
            <a:r>
              <a:rPr lang="zh-CN" altLang="en-US" dirty="0"/>
              <a:t>，直到</a:t>
            </a:r>
            <a:r>
              <a:rPr lang="en-US" altLang="zh-CN" dirty="0"/>
              <a:t>expression</a:t>
            </a:r>
            <a:r>
              <a:rPr lang="zh-CN" altLang="en-US" dirty="0"/>
              <a:t>的值为假值为止。</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35D30BA-80B4-4248-A393-C3D902C0C4B3}"/>
              </a:ext>
            </a:extLst>
          </p:cNvPr>
          <p:cNvPicPr>
            <a:picLocks noChangeAspect="1"/>
          </p:cNvPicPr>
          <p:nvPr/>
        </p:nvPicPr>
        <p:blipFill>
          <a:blip r:embed="rId5"/>
          <a:stretch>
            <a:fillRect/>
          </a:stretch>
        </p:blipFill>
        <p:spPr>
          <a:xfrm>
            <a:off x="1375492" y="2598687"/>
            <a:ext cx="2608033" cy="830313"/>
          </a:xfrm>
          <a:prstGeom prst="rect">
            <a:avLst/>
          </a:prstGeom>
        </p:spPr>
      </p:pic>
    </p:spTree>
    <p:extLst>
      <p:ext uri="{BB962C8B-B14F-4D97-AF65-F5344CB8AC3E}">
        <p14:creationId xmlns:p14="http://schemas.microsoft.com/office/powerpoint/2010/main" val="3492820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5.5.1 while</a:t>
            </a:r>
          </a:p>
          <a:p>
            <a:r>
              <a:rPr lang="zh-CN" altLang="en-US" dirty="0"/>
              <a:t>例子</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76405CE3-D7A0-434F-9D77-8CD26949AD7F}"/>
              </a:ext>
            </a:extLst>
          </p:cNvPr>
          <p:cNvPicPr>
            <a:picLocks noChangeAspect="1"/>
          </p:cNvPicPr>
          <p:nvPr/>
        </p:nvPicPr>
        <p:blipFill>
          <a:blip r:embed="rId5"/>
          <a:stretch>
            <a:fillRect/>
          </a:stretch>
        </p:blipFill>
        <p:spPr>
          <a:xfrm>
            <a:off x="1659429" y="2785061"/>
            <a:ext cx="4337333" cy="1930489"/>
          </a:xfrm>
          <a:prstGeom prst="rect">
            <a:avLst/>
          </a:prstGeom>
        </p:spPr>
      </p:pic>
    </p:spTree>
    <p:extLst>
      <p:ext uri="{BB962C8B-B14F-4D97-AF65-F5344CB8AC3E}">
        <p14:creationId xmlns:p14="http://schemas.microsoft.com/office/powerpoint/2010/main" val="2052425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CN"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语句（</a:t>
            </a:r>
            <a:r>
              <a:rPr lang="en-US" dirty="0"/>
              <a:t>statement）</a:t>
            </a:r>
            <a:r>
              <a:rPr lang="zh-CN" altLang="en-US" dirty="0"/>
              <a:t>就是</a:t>
            </a:r>
            <a:r>
              <a:rPr lang="en-US" dirty="0"/>
              <a:t>JavaScript</a:t>
            </a:r>
            <a:r>
              <a:rPr lang="zh-CN" altLang="en-US" dirty="0"/>
              <a:t>整句或命令</a:t>
            </a:r>
            <a:endParaRPr lang="en-US" altLang="zh-CN" dirty="0"/>
          </a:p>
          <a:p>
            <a:r>
              <a:rPr lang="en-US" dirty="0"/>
              <a:t>JavaScript</a:t>
            </a:r>
            <a:r>
              <a:rPr lang="zh-CN" altLang="en-US" dirty="0"/>
              <a:t>语句是以分号结束</a:t>
            </a:r>
            <a:endParaRPr lang="en-US" altLang="zh-CN" dirty="0"/>
          </a:p>
          <a:p>
            <a:r>
              <a:rPr lang="zh-CN" altLang="en-US" dirty="0"/>
              <a:t>用来执行以使某件事发生</a:t>
            </a:r>
            <a:endParaRPr lang="en-US" altLang="zh-CN" dirty="0"/>
          </a:p>
          <a:p>
            <a:r>
              <a:rPr lang="zh-CN" altLang="en-US" dirty="0"/>
              <a:t>默认情况下，</a:t>
            </a:r>
            <a:r>
              <a:rPr lang="en-US" altLang="zh-CN" dirty="0"/>
              <a:t>JavaScript</a:t>
            </a:r>
            <a:r>
              <a:rPr lang="zh-CN" altLang="en-US" dirty="0"/>
              <a:t>解释器依照语句的编写顺序依次执行。</a:t>
            </a:r>
            <a:endParaRPr lang="en-CN" altLang="zh-CN" dirty="0"/>
          </a:p>
          <a:p>
            <a:r>
              <a:rPr lang="en-US" altLang="zh-CN" dirty="0"/>
              <a:t>JavaScript</a:t>
            </a:r>
            <a:r>
              <a:rPr lang="zh-CN" altLang="en-US" dirty="0"/>
              <a:t>中有很多语句和控制结构（</a:t>
            </a:r>
            <a:r>
              <a:rPr lang="en-US" altLang="zh-CN" dirty="0"/>
              <a:t>control structure</a:t>
            </a:r>
            <a:r>
              <a:rPr lang="zh-CN" altLang="en-US" dirty="0"/>
              <a:t>）来改变语句的默认执行顺序：</a:t>
            </a:r>
            <a:endParaRPr lang="en-US" altLang="zh-CN" dirty="0"/>
          </a:p>
          <a:p>
            <a:pPr lvl="1"/>
            <a:r>
              <a:rPr lang="zh-CN" altLang="en-US" dirty="0"/>
              <a:t>条件语句，如</a:t>
            </a:r>
            <a:r>
              <a:rPr lang="en-US" altLang="zh-CN" dirty="0"/>
              <a:t>if</a:t>
            </a:r>
            <a:r>
              <a:rPr lang="zh-CN" altLang="en-US" dirty="0"/>
              <a:t>语句和</a:t>
            </a:r>
            <a:r>
              <a:rPr lang="en-US" altLang="zh-CN" dirty="0"/>
              <a:t>switch</a:t>
            </a:r>
            <a:r>
              <a:rPr lang="zh-CN" altLang="en-US" dirty="0"/>
              <a:t>语句。</a:t>
            </a:r>
            <a:endParaRPr lang="en-US" altLang="zh-CN" dirty="0"/>
          </a:p>
          <a:p>
            <a:pPr lvl="1"/>
            <a:r>
              <a:rPr lang="zh-CN" altLang="en-US" dirty="0"/>
              <a:t>循环语句，如</a:t>
            </a:r>
            <a:r>
              <a:rPr lang="en-US" altLang="zh-CN" dirty="0"/>
              <a:t>while</a:t>
            </a:r>
            <a:r>
              <a:rPr lang="zh-CN" altLang="en-US" dirty="0"/>
              <a:t>和</a:t>
            </a:r>
            <a:r>
              <a:rPr lang="en-US" altLang="zh-CN" dirty="0"/>
              <a:t>for</a:t>
            </a:r>
            <a:r>
              <a:rPr lang="zh-CN" altLang="en-US" dirty="0"/>
              <a:t>语句。</a:t>
            </a:r>
            <a:endParaRPr lang="en-US" altLang="zh-CN" dirty="0"/>
          </a:p>
          <a:p>
            <a:pPr lvl="1"/>
            <a:r>
              <a:rPr lang="zh-CN" altLang="en-US" dirty="0"/>
              <a:t>跳转语句，如</a:t>
            </a:r>
            <a:r>
              <a:rPr lang="en-US" altLang="zh-CN" dirty="0"/>
              <a:t>break</a:t>
            </a:r>
            <a:r>
              <a:rPr lang="zh-CN" altLang="en-US" dirty="0"/>
              <a:t>、</a:t>
            </a:r>
            <a:r>
              <a:rPr lang="en-US" altLang="zh-CN" dirty="0"/>
              <a:t>return</a:t>
            </a:r>
            <a:r>
              <a:rPr lang="zh-CN" altLang="en-US" dirty="0"/>
              <a:t>和</a:t>
            </a:r>
            <a:r>
              <a:rPr lang="en-US" altLang="zh-CN" dirty="0"/>
              <a:t>throw</a:t>
            </a:r>
            <a:r>
              <a:rPr lang="zh-CN" altLang="en-US" dirty="0"/>
              <a:t>语句。</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5931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5.5.2 do/while</a:t>
            </a:r>
          </a:p>
          <a:p>
            <a:pPr lvl="1"/>
            <a:r>
              <a:rPr lang="zh-CN" altLang="en-US" dirty="0"/>
              <a:t>语法</a:t>
            </a:r>
            <a:endParaRPr lang="en-US" altLang="zh-CN" dirty="0"/>
          </a:p>
          <a:p>
            <a:pPr lvl="1"/>
            <a:endParaRPr lang="en-US" altLang="zh-CN" dirty="0"/>
          </a:p>
          <a:p>
            <a:pPr lvl="1"/>
            <a:endParaRPr lang="en-US" dirty="0"/>
          </a:p>
          <a:p>
            <a:pPr lvl="1"/>
            <a:endParaRPr lang="en-US" dirty="0"/>
          </a:p>
          <a:p>
            <a:pPr lvl="1"/>
            <a:endParaRPr lang="en-US" dirty="0"/>
          </a:p>
          <a:p>
            <a:pPr lvl="1"/>
            <a:endParaRPr lang="en-US" dirty="0"/>
          </a:p>
          <a:p>
            <a:pPr lvl="1"/>
            <a:r>
              <a:rPr lang="en-US" dirty="0"/>
              <a:t>do</a:t>
            </a:r>
            <a:r>
              <a:rPr lang="zh-CN" altLang="en-US" dirty="0"/>
              <a:t>循环用分号</a:t>
            </a:r>
            <a:r>
              <a:rPr lang="zh-CN" altLang="en-US" dirty="0" smtClean="0"/>
              <a:t>结尾；</a:t>
            </a:r>
            <a:endParaRPr lang="en-US" altLang="zh-CN" dirty="0" smtClean="0"/>
          </a:p>
          <a:p>
            <a:pPr lvl="1"/>
            <a:r>
              <a:rPr lang="zh-CN" altLang="en-US" dirty="0" smtClean="0"/>
              <a:t>至少</a:t>
            </a:r>
            <a:r>
              <a:rPr lang="zh-CN" altLang="en-US" dirty="0"/>
              <a:t>执行一次</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1775958-9EAC-CB41-A3A1-FAF03F255D3D}"/>
              </a:ext>
            </a:extLst>
          </p:cNvPr>
          <p:cNvPicPr>
            <a:picLocks noChangeAspect="1"/>
          </p:cNvPicPr>
          <p:nvPr/>
        </p:nvPicPr>
        <p:blipFill>
          <a:blip r:embed="rId5"/>
          <a:stretch>
            <a:fillRect/>
          </a:stretch>
        </p:blipFill>
        <p:spPr>
          <a:xfrm>
            <a:off x="1289622" y="2584678"/>
            <a:ext cx="3822700" cy="1244600"/>
          </a:xfrm>
          <a:prstGeom prst="rect">
            <a:avLst/>
          </a:prstGeom>
        </p:spPr>
      </p:pic>
    </p:spTree>
    <p:extLst>
      <p:ext uri="{BB962C8B-B14F-4D97-AF65-F5344CB8AC3E}">
        <p14:creationId xmlns:p14="http://schemas.microsoft.com/office/powerpoint/2010/main" val="3814114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5.5.2 do/while</a:t>
            </a:r>
          </a:p>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84DEA418-B241-4245-91F9-8881B9F072B4}"/>
              </a:ext>
            </a:extLst>
          </p:cNvPr>
          <p:cNvPicPr>
            <a:picLocks noChangeAspect="1"/>
          </p:cNvPicPr>
          <p:nvPr/>
        </p:nvPicPr>
        <p:blipFill>
          <a:blip r:embed="rId5"/>
          <a:stretch>
            <a:fillRect/>
          </a:stretch>
        </p:blipFill>
        <p:spPr>
          <a:xfrm>
            <a:off x="2245491" y="2435114"/>
            <a:ext cx="4865798" cy="4057759"/>
          </a:xfrm>
          <a:prstGeom prst="rect">
            <a:avLst/>
          </a:prstGeom>
        </p:spPr>
      </p:pic>
    </p:spTree>
    <p:extLst>
      <p:ext uri="{BB962C8B-B14F-4D97-AF65-F5344CB8AC3E}">
        <p14:creationId xmlns:p14="http://schemas.microsoft.com/office/powerpoint/2010/main" val="2838784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5.5.3 for</a:t>
            </a:r>
          </a:p>
          <a:p>
            <a:pPr lvl="1"/>
            <a:r>
              <a:rPr lang="zh-CN" altLang="en-CN" dirty="0"/>
              <a:t>语法</a:t>
            </a:r>
            <a:endParaRPr lang="en-US" altLang="zh-CN" dirty="0"/>
          </a:p>
          <a:p>
            <a:pPr lvl="1"/>
            <a:endParaRPr lang="en-US" altLang="zh-CN" dirty="0"/>
          </a:p>
          <a:p>
            <a:pPr lvl="1"/>
            <a:endParaRPr lang="en-US" dirty="0"/>
          </a:p>
          <a:p>
            <a:pPr lvl="1"/>
            <a:endParaRPr lang="en-US" dirty="0"/>
          </a:p>
          <a:p>
            <a:pPr lvl="1"/>
            <a:endParaRPr lang="en-US" dirty="0"/>
          </a:p>
          <a:p>
            <a:pPr lvl="1"/>
            <a:r>
              <a:rPr lang="en-US" dirty="0" err="1"/>
              <a:t>initialize、test</a:t>
            </a:r>
            <a:r>
              <a:rPr lang="zh-CN" altLang="en-US" dirty="0"/>
              <a:t>和</a:t>
            </a:r>
            <a:r>
              <a:rPr lang="en-US" dirty="0"/>
              <a:t>increment</a:t>
            </a:r>
            <a:r>
              <a:rPr lang="zh-CN" altLang="en-US" dirty="0"/>
              <a:t>三个表达式分别负责初始化操作、循环条件判断和计数器变量的更新。</a:t>
            </a:r>
            <a:endParaRPr lang="en-US" altLang="zh-CN" dirty="0"/>
          </a:p>
          <a:p>
            <a:pPr lvl="1"/>
            <a:r>
              <a:rPr lang="zh-CN" altLang="en-US" dirty="0"/>
              <a:t>三个表达式中的任何一个都可以忽略，但是两个分号必不可少。</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A0D6E30-1693-6D44-9504-AFBA963EA4CE}"/>
              </a:ext>
            </a:extLst>
          </p:cNvPr>
          <p:cNvPicPr>
            <a:picLocks noChangeAspect="1"/>
          </p:cNvPicPr>
          <p:nvPr/>
        </p:nvPicPr>
        <p:blipFill>
          <a:blip r:embed="rId5"/>
          <a:stretch>
            <a:fillRect/>
          </a:stretch>
        </p:blipFill>
        <p:spPr>
          <a:xfrm>
            <a:off x="1180072" y="2686845"/>
            <a:ext cx="5486400" cy="952500"/>
          </a:xfrm>
          <a:prstGeom prst="rect">
            <a:avLst/>
          </a:prstGeom>
        </p:spPr>
      </p:pic>
    </p:spTree>
    <p:extLst>
      <p:ext uri="{BB962C8B-B14F-4D97-AF65-F5344CB8AC3E}">
        <p14:creationId xmlns:p14="http://schemas.microsoft.com/office/powerpoint/2010/main" val="3760673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a:t>
            </a:r>
            <a:r>
              <a:rPr lang="en-US" altLang="zh-CN" dirty="0"/>
              <a:t>3</a:t>
            </a:r>
            <a:r>
              <a:rPr lang="en-US" dirty="0"/>
              <a:t> for</a:t>
            </a:r>
          </a:p>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452D259-638F-E442-BA64-0D559AB2FB3C}"/>
              </a:ext>
            </a:extLst>
          </p:cNvPr>
          <p:cNvPicPr>
            <a:picLocks noChangeAspect="1"/>
          </p:cNvPicPr>
          <p:nvPr/>
        </p:nvPicPr>
        <p:blipFill>
          <a:blip r:embed="rId5"/>
          <a:stretch>
            <a:fillRect/>
          </a:stretch>
        </p:blipFill>
        <p:spPr>
          <a:xfrm>
            <a:off x="923027" y="2993696"/>
            <a:ext cx="6451600" cy="1270000"/>
          </a:xfrm>
          <a:prstGeom prst="rect">
            <a:avLst/>
          </a:prstGeom>
        </p:spPr>
      </p:pic>
    </p:spTree>
    <p:extLst>
      <p:ext uri="{BB962C8B-B14F-4D97-AF65-F5344CB8AC3E}">
        <p14:creationId xmlns:p14="http://schemas.microsoft.com/office/powerpoint/2010/main" val="302076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5.5.4 for/in</a:t>
            </a:r>
          </a:p>
          <a:p>
            <a:pPr lvl="1"/>
            <a:r>
              <a:rPr lang="zh-CN" altLang="en-CN" dirty="0"/>
              <a:t>语法</a:t>
            </a:r>
            <a:endParaRPr lang="en-US" altLang="zh-CN" dirty="0"/>
          </a:p>
          <a:p>
            <a:pPr lvl="1"/>
            <a:endParaRPr lang="en-US" altLang="zh-CN" dirty="0"/>
          </a:p>
          <a:p>
            <a:pPr lvl="1"/>
            <a:endParaRPr lang="en-US" dirty="0"/>
          </a:p>
          <a:p>
            <a:pPr lvl="1"/>
            <a:endParaRPr lang="en-US" dirty="0"/>
          </a:p>
          <a:p>
            <a:pPr lvl="1"/>
            <a:endParaRPr lang="en-US" dirty="0"/>
          </a:p>
          <a:p>
            <a:pPr lvl="1"/>
            <a:r>
              <a:rPr lang="en-US" dirty="0"/>
              <a:t>variable</a:t>
            </a:r>
            <a:r>
              <a:rPr lang="zh-CN" altLang="en-US" dirty="0"/>
              <a:t>是一个适用于赋值表达式左侧的值。</a:t>
            </a:r>
            <a:endParaRPr lang="en-US" altLang="zh-CN" dirty="0"/>
          </a:p>
          <a:p>
            <a:pPr lvl="1"/>
            <a:r>
              <a:rPr lang="en-US" dirty="0"/>
              <a:t>object</a:t>
            </a:r>
            <a:r>
              <a:rPr lang="zh-CN" altLang="en-US" dirty="0"/>
              <a:t>是一个表达式，这个表达式的计算结果是一个对象。</a:t>
            </a:r>
            <a:endParaRPr lang="en-US" altLang="zh-CN" dirty="0"/>
          </a:p>
          <a:p>
            <a:pPr lvl="1"/>
            <a:r>
              <a:rPr lang="en-US" dirty="0"/>
              <a:t>statement</a:t>
            </a:r>
            <a:r>
              <a:rPr lang="zh-CN" altLang="en-US" dirty="0"/>
              <a:t>是一个语句或语句块，它构成了循环的主体。</a:t>
            </a:r>
            <a:endParaRPr lang="en-US" altLang="zh-CN" dirty="0"/>
          </a:p>
          <a:p>
            <a:pPr lvl="1"/>
            <a:r>
              <a:rPr lang="zh-CN" altLang="en-US" dirty="0"/>
              <a:t>以</a:t>
            </a:r>
            <a:r>
              <a:rPr lang="zh-CN" altLang="en-US" dirty="0">
                <a:solidFill>
                  <a:srgbClr val="C00000"/>
                </a:solidFill>
              </a:rPr>
              <a:t>任意顺序</a:t>
            </a:r>
            <a:r>
              <a:rPr lang="zh-CN" altLang="en-US" dirty="0"/>
              <a:t>遍历一个</a:t>
            </a:r>
            <a:r>
              <a:rPr lang="zh-CN" altLang="en-US" dirty="0">
                <a:solidFill>
                  <a:srgbClr val="C00000"/>
                </a:solidFill>
              </a:rPr>
              <a:t>对象的除</a:t>
            </a:r>
            <a:r>
              <a:rPr lang="en-US" altLang="zh-CN" dirty="0">
                <a:solidFill>
                  <a:srgbClr val="C00000"/>
                </a:solidFill>
              </a:rPr>
              <a:t>Symbol</a:t>
            </a:r>
            <a:r>
              <a:rPr lang="zh-CN" altLang="en-US" dirty="0">
                <a:solidFill>
                  <a:srgbClr val="C00000"/>
                </a:solidFill>
              </a:rPr>
              <a:t>以外的可枚举属性</a:t>
            </a:r>
            <a:r>
              <a:rPr lang="zh-CN" altLang="en-US" dirty="0"/>
              <a:t>。</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CE99022-DA64-2C47-92BE-72A295F9A286}"/>
              </a:ext>
            </a:extLst>
          </p:cNvPr>
          <p:cNvPicPr>
            <a:picLocks noChangeAspect="1"/>
          </p:cNvPicPr>
          <p:nvPr/>
        </p:nvPicPr>
        <p:blipFill>
          <a:blip r:embed="rId5"/>
          <a:stretch>
            <a:fillRect/>
          </a:stretch>
        </p:blipFill>
        <p:spPr>
          <a:xfrm>
            <a:off x="1188107" y="2610645"/>
            <a:ext cx="4140200" cy="1003300"/>
          </a:xfrm>
          <a:prstGeom prst="rect">
            <a:avLst/>
          </a:prstGeom>
        </p:spPr>
      </p:pic>
    </p:spTree>
    <p:extLst>
      <p:ext uri="{BB962C8B-B14F-4D97-AF65-F5344CB8AC3E}">
        <p14:creationId xmlns:p14="http://schemas.microsoft.com/office/powerpoint/2010/main" val="1688077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5.5.4 for/in</a:t>
            </a:r>
          </a:p>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E8C220E1-A49C-2643-BC79-C1496E67CE99}"/>
              </a:ext>
            </a:extLst>
          </p:cNvPr>
          <p:cNvPicPr>
            <a:picLocks noChangeAspect="1"/>
          </p:cNvPicPr>
          <p:nvPr/>
        </p:nvPicPr>
        <p:blipFill>
          <a:blip r:embed="rId5"/>
          <a:stretch>
            <a:fillRect/>
          </a:stretch>
        </p:blipFill>
        <p:spPr>
          <a:xfrm>
            <a:off x="208393" y="3000883"/>
            <a:ext cx="4432617" cy="2229423"/>
          </a:xfrm>
          <a:prstGeom prst="rect">
            <a:avLst/>
          </a:prstGeom>
        </p:spPr>
      </p:pic>
      <p:pic>
        <p:nvPicPr>
          <p:cNvPr id="9" name="Picture 8">
            <a:extLst>
              <a:ext uri="{FF2B5EF4-FFF2-40B4-BE49-F238E27FC236}">
                <a16:creationId xmlns:a16="http://schemas.microsoft.com/office/drawing/2014/main" id="{F9129369-15AD-404F-A1E8-DE9E240C5DF1}"/>
              </a:ext>
            </a:extLst>
          </p:cNvPr>
          <p:cNvPicPr>
            <a:picLocks noChangeAspect="1"/>
          </p:cNvPicPr>
          <p:nvPr/>
        </p:nvPicPr>
        <p:blipFill>
          <a:blip r:embed="rId6"/>
          <a:stretch>
            <a:fillRect/>
          </a:stretch>
        </p:blipFill>
        <p:spPr>
          <a:xfrm>
            <a:off x="4572000" y="2796602"/>
            <a:ext cx="4357167" cy="2734195"/>
          </a:xfrm>
          <a:prstGeom prst="rect">
            <a:avLst/>
          </a:prstGeom>
        </p:spPr>
      </p:pic>
    </p:spTree>
    <p:extLst>
      <p:ext uri="{BB962C8B-B14F-4D97-AF65-F5344CB8AC3E}">
        <p14:creationId xmlns:p14="http://schemas.microsoft.com/office/powerpoint/2010/main" val="329220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5.5.</a:t>
            </a:r>
            <a:r>
              <a:rPr lang="en-US" altLang="zh-CN" dirty="0"/>
              <a:t>5</a:t>
            </a:r>
            <a:r>
              <a:rPr lang="en-US" dirty="0"/>
              <a:t> for/of</a:t>
            </a:r>
          </a:p>
          <a:p>
            <a:pPr lvl="1"/>
            <a:r>
              <a:rPr lang="en-US" dirty="0"/>
              <a:t>for ... of</a:t>
            </a:r>
            <a:r>
              <a:rPr lang="zh-CN" altLang="en-US" dirty="0"/>
              <a:t>循环是</a:t>
            </a:r>
            <a:r>
              <a:rPr lang="en-US" dirty="0"/>
              <a:t>ES6</a:t>
            </a:r>
            <a:r>
              <a:rPr lang="zh-CN" altLang="en-US" dirty="0"/>
              <a:t>引入的新的语法</a:t>
            </a:r>
            <a:endParaRPr lang="en-US" dirty="0"/>
          </a:p>
          <a:p>
            <a:pPr lvl="1"/>
            <a:r>
              <a:rPr lang="zh-CN" altLang="en-CN" dirty="0"/>
              <a:t>语法</a:t>
            </a:r>
            <a:r>
              <a:rPr lang="zh-CN" altLang="en-US" dirty="0"/>
              <a:t>（与</a:t>
            </a:r>
            <a:r>
              <a:rPr lang="en-US" altLang="zh-CN" dirty="0"/>
              <a:t>for/in</a:t>
            </a:r>
            <a:r>
              <a:rPr lang="zh-CN" altLang="en-US" dirty="0"/>
              <a:t> 相同）</a:t>
            </a:r>
            <a:endParaRPr lang="en-US" altLang="zh-CN" dirty="0"/>
          </a:p>
          <a:p>
            <a:pPr lvl="2"/>
            <a:endParaRPr lang="en-US" altLang="zh-CN" dirty="0"/>
          </a:p>
          <a:p>
            <a:pPr lvl="1"/>
            <a:endParaRPr lang="en-US" dirty="0"/>
          </a:p>
          <a:p>
            <a:pPr lvl="1"/>
            <a:endParaRPr lang="en-US" dirty="0"/>
          </a:p>
          <a:p>
            <a:pPr lvl="1"/>
            <a:endParaRPr lang="en-US" dirty="0"/>
          </a:p>
          <a:p>
            <a:pPr lvl="1"/>
            <a:r>
              <a:rPr lang="en-US" dirty="0"/>
              <a:t>Variable</a:t>
            </a:r>
            <a:r>
              <a:rPr lang="zh-CN" altLang="en-US" dirty="0"/>
              <a:t>：在每次迭代中，将不同属性的值分配给变量。</a:t>
            </a:r>
            <a:endParaRPr lang="en-US" altLang="zh-CN" dirty="0"/>
          </a:p>
          <a:p>
            <a:pPr lvl="1"/>
            <a:r>
              <a:rPr lang="en-US" dirty="0" err="1"/>
              <a:t>Iterable</a:t>
            </a:r>
            <a:r>
              <a:rPr lang="zh-CN" altLang="en-US" dirty="0"/>
              <a:t>：被迭代枚举其属性的对象。</a:t>
            </a:r>
            <a:endParaRPr lang="en-US" altLang="zh-CN" dirty="0"/>
          </a:p>
          <a:p>
            <a:pPr lvl="1"/>
            <a:r>
              <a:rPr lang="zh-CN" altLang="en-US" dirty="0"/>
              <a:t>使用对象：</a:t>
            </a:r>
            <a:r>
              <a:rPr lang="en-US" dirty="0"/>
              <a:t>for...of</a:t>
            </a:r>
            <a:r>
              <a:rPr lang="zh-CN" altLang="en-US" dirty="0"/>
              <a:t>语句在</a:t>
            </a:r>
            <a:r>
              <a:rPr lang="zh-CN" altLang="en-US" dirty="0">
                <a:solidFill>
                  <a:srgbClr val="C00000"/>
                </a:solidFill>
              </a:rPr>
              <a:t>可迭代对象（包括 </a:t>
            </a:r>
            <a:r>
              <a:rPr lang="en-US" dirty="0" err="1">
                <a:solidFill>
                  <a:srgbClr val="C00000"/>
                </a:solidFill>
              </a:rPr>
              <a:t>Array，Map，Set，String，TypedArray，arguments</a:t>
            </a:r>
            <a:r>
              <a:rPr lang="en-US" dirty="0">
                <a:solidFill>
                  <a:srgbClr val="C00000"/>
                </a:solidFill>
              </a:rPr>
              <a:t> </a:t>
            </a:r>
            <a:r>
              <a:rPr lang="zh-CN" altLang="en-US" dirty="0">
                <a:solidFill>
                  <a:srgbClr val="C00000"/>
                </a:solidFill>
              </a:rPr>
              <a:t>对象等等）</a:t>
            </a:r>
            <a:r>
              <a:rPr lang="zh-CN" altLang="en-US" dirty="0"/>
              <a:t>上创建一个迭代循环，调用自定义迭代钩子，并为每个不同属性的值执行语句</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Rectangle 7">
            <a:extLst>
              <a:ext uri="{FF2B5EF4-FFF2-40B4-BE49-F238E27FC236}">
                <a16:creationId xmlns:a16="http://schemas.microsoft.com/office/drawing/2014/main" id="{A6739FE4-850C-0242-A00D-CF4A661DC84C}"/>
              </a:ext>
            </a:extLst>
          </p:cNvPr>
          <p:cNvSpPr/>
          <p:nvPr/>
        </p:nvSpPr>
        <p:spPr>
          <a:xfrm>
            <a:off x="1535874" y="2855228"/>
            <a:ext cx="2586477" cy="923330"/>
          </a:xfrm>
          <a:prstGeom prst="rect">
            <a:avLst/>
          </a:prstGeom>
        </p:spPr>
        <p:txBody>
          <a:bodyPr wrap="none">
            <a:spAutoFit/>
          </a:bodyPr>
          <a:lstStyle/>
          <a:p>
            <a:r>
              <a:rPr lang="en-US" dirty="0"/>
              <a:t>for (variable of </a:t>
            </a:r>
            <a:r>
              <a:rPr lang="en-US" dirty="0" err="1"/>
              <a:t>iterable</a:t>
            </a:r>
            <a:r>
              <a:rPr lang="en-US" dirty="0"/>
              <a:t>) { </a:t>
            </a:r>
          </a:p>
          <a:p>
            <a:r>
              <a:rPr lang="en-US" dirty="0"/>
              <a:t>	//</a:t>
            </a:r>
            <a:r>
              <a:rPr lang="en-US" i="1" dirty="0"/>
              <a:t>statements</a:t>
            </a:r>
          </a:p>
          <a:p>
            <a:r>
              <a:rPr lang="en-US" dirty="0"/>
              <a:t>}</a:t>
            </a:r>
            <a:endParaRPr lang="en-CN" dirty="0"/>
          </a:p>
        </p:txBody>
      </p:sp>
    </p:spTree>
    <p:extLst>
      <p:ext uri="{BB962C8B-B14F-4D97-AF65-F5344CB8AC3E}">
        <p14:creationId xmlns:p14="http://schemas.microsoft.com/office/powerpoint/2010/main" val="908833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410511"/>
            <a:ext cx="7886700" cy="4766452"/>
          </a:xfrm>
        </p:spPr>
        <p:txBody>
          <a:bodyPr>
            <a:normAutofit/>
          </a:bodyPr>
          <a:lstStyle/>
          <a:p>
            <a:r>
              <a:rPr lang="en-US" dirty="0"/>
              <a:t>5.5.</a:t>
            </a:r>
            <a:r>
              <a:rPr lang="en-US" altLang="zh-CN" dirty="0"/>
              <a:t>5</a:t>
            </a:r>
            <a:r>
              <a:rPr lang="en-US" dirty="0"/>
              <a:t> for/of</a:t>
            </a:r>
            <a:r>
              <a:rPr lang="zh-CN" altLang="en-US" dirty="0"/>
              <a:t>与</a:t>
            </a:r>
            <a:r>
              <a:rPr lang="en-US" altLang="zh-CN" dirty="0"/>
              <a:t>for/in</a:t>
            </a:r>
            <a:r>
              <a:rPr lang="zh-CN" altLang="en-US" dirty="0"/>
              <a:t>的区别</a:t>
            </a:r>
            <a:endParaRPr lang="en-US" altLang="zh-CN" dirty="0"/>
          </a:p>
          <a:p>
            <a:pPr lvl="1"/>
            <a:r>
              <a:rPr lang="zh-CN" altLang="en-US" dirty="0"/>
              <a:t>主要区别在于它们的迭代方式。</a:t>
            </a:r>
          </a:p>
          <a:p>
            <a:pPr lvl="1"/>
            <a:r>
              <a:rPr lang="en-US" dirty="0"/>
              <a:t>for...in </a:t>
            </a:r>
            <a:r>
              <a:rPr lang="zh-CN" altLang="en-US" dirty="0"/>
              <a:t>语句以</a:t>
            </a:r>
            <a:r>
              <a:rPr lang="zh-CN" altLang="en-US" dirty="0">
                <a:solidFill>
                  <a:srgbClr val="C00000"/>
                </a:solidFill>
              </a:rPr>
              <a:t>任意顺序</a:t>
            </a:r>
            <a:r>
              <a:rPr lang="zh-CN" altLang="en-US" dirty="0"/>
              <a:t>迭代对象的可枚举属性。</a:t>
            </a:r>
          </a:p>
          <a:p>
            <a:pPr lvl="1"/>
            <a:r>
              <a:rPr lang="en-US" dirty="0"/>
              <a:t>for...of </a:t>
            </a:r>
            <a:r>
              <a:rPr lang="zh-CN" altLang="en-US" dirty="0"/>
              <a:t>语句遍历可迭代对象定义要迭代的数据。</a:t>
            </a:r>
          </a:p>
          <a:p>
            <a:pPr lvl="1"/>
            <a:r>
              <a:rPr lang="zh-CN" altLang="en-US" dirty="0"/>
              <a:t>以下示例显示了与</a:t>
            </a:r>
            <a:r>
              <a:rPr lang="en-US" dirty="0"/>
              <a:t>Array</a:t>
            </a:r>
            <a:r>
              <a:rPr lang="zh-CN" altLang="en-US" dirty="0"/>
              <a:t>一起使用时，</a:t>
            </a:r>
            <a:r>
              <a:rPr lang="en-US" dirty="0"/>
              <a:t>for...of</a:t>
            </a:r>
            <a:r>
              <a:rPr lang="zh-CN" altLang="en-US" dirty="0"/>
              <a:t>循环和</a:t>
            </a:r>
            <a:r>
              <a:rPr lang="en-US" dirty="0"/>
              <a:t>for...in</a:t>
            </a:r>
            <a:r>
              <a:rPr lang="zh-CN" altLang="en-US" dirty="0"/>
              <a:t>循环之间的区别。</a:t>
            </a:r>
          </a:p>
          <a:p>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4E4BF085-7A3B-FD4A-BC3F-D3FABA080B0E}"/>
              </a:ext>
            </a:extLst>
          </p:cNvPr>
          <p:cNvSpPr/>
          <p:nvPr/>
        </p:nvSpPr>
        <p:spPr>
          <a:xfrm>
            <a:off x="1430547" y="3008437"/>
            <a:ext cx="8492246" cy="3693319"/>
          </a:xfrm>
          <a:prstGeom prst="rect">
            <a:avLst/>
          </a:prstGeom>
        </p:spPr>
        <p:txBody>
          <a:bodyPr wrap="square">
            <a:spAutoFit/>
          </a:bodyPr>
          <a:lstStyle/>
          <a:p>
            <a:r>
              <a:rPr lang="en-US" dirty="0" err="1">
                <a:solidFill>
                  <a:srgbClr val="DD4A68"/>
                </a:solidFill>
              </a:rPr>
              <a:t>Object</a:t>
            </a:r>
            <a:r>
              <a:rPr lang="en-US" dirty="0" err="1">
                <a:solidFill>
                  <a:srgbClr val="999999"/>
                </a:solidFill>
              </a:rPr>
              <a:t>.</a:t>
            </a:r>
            <a:r>
              <a:rPr lang="en-US" dirty="0" err="1"/>
              <a:t>prototype</a:t>
            </a:r>
            <a:r>
              <a:rPr lang="en-US" dirty="0" err="1">
                <a:solidFill>
                  <a:srgbClr val="999999"/>
                </a:solidFill>
              </a:rPr>
              <a:t>.</a:t>
            </a:r>
            <a:r>
              <a:rPr lang="en-US" dirty="0" err="1">
                <a:solidFill>
                  <a:srgbClr val="DD4A68"/>
                </a:solidFill>
              </a:rPr>
              <a:t>objCustom</a:t>
            </a:r>
            <a:r>
              <a:rPr lang="en-US" dirty="0"/>
              <a:t> </a:t>
            </a:r>
            <a:r>
              <a:rPr lang="en-US" dirty="0">
                <a:solidFill>
                  <a:srgbClr val="9A6E3A"/>
                </a:solidFill>
              </a:rPr>
              <a:t>=</a:t>
            </a:r>
            <a:r>
              <a:rPr lang="en-US" dirty="0"/>
              <a:t> </a:t>
            </a:r>
            <a:r>
              <a:rPr lang="en-US" dirty="0">
                <a:solidFill>
                  <a:srgbClr val="0077AA"/>
                </a:solidFill>
              </a:rPr>
              <a:t>function</a:t>
            </a:r>
            <a:r>
              <a:rPr lang="en-US" dirty="0">
                <a:solidFill>
                  <a:srgbClr val="999999"/>
                </a:solidFill>
              </a:rPr>
              <a:t>()</a:t>
            </a:r>
            <a:r>
              <a:rPr lang="en-US" dirty="0"/>
              <a:t> </a:t>
            </a:r>
            <a:r>
              <a:rPr lang="en-US" dirty="0">
                <a:solidFill>
                  <a:srgbClr val="999999"/>
                </a:solidFill>
              </a:rPr>
              <a:t>{};</a:t>
            </a:r>
          </a:p>
          <a:p>
            <a:r>
              <a:rPr lang="en-US" dirty="0" err="1">
                <a:solidFill>
                  <a:srgbClr val="DD4A68"/>
                </a:solidFill>
              </a:rPr>
              <a:t>Array</a:t>
            </a:r>
            <a:r>
              <a:rPr lang="en-US" dirty="0" err="1">
                <a:solidFill>
                  <a:srgbClr val="999999"/>
                </a:solidFill>
              </a:rPr>
              <a:t>.</a:t>
            </a:r>
            <a:r>
              <a:rPr lang="en-US" dirty="0" err="1"/>
              <a:t>prototype</a:t>
            </a:r>
            <a:r>
              <a:rPr lang="en-US" dirty="0" err="1">
                <a:solidFill>
                  <a:srgbClr val="999999"/>
                </a:solidFill>
              </a:rPr>
              <a:t>.</a:t>
            </a:r>
            <a:r>
              <a:rPr lang="en-US" dirty="0" err="1">
                <a:solidFill>
                  <a:srgbClr val="DD4A68"/>
                </a:solidFill>
              </a:rPr>
              <a:t>arrCustom</a:t>
            </a:r>
            <a:r>
              <a:rPr lang="en-US" dirty="0"/>
              <a:t> </a:t>
            </a:r>
            <a:r>
              <a:rPr lang="en-US" dirty="0">
                <a:solidFill>
                  <a:srgbClr val="9A6E3A"/>
                </a:solidFill>
              </a:rPr>
              <a:t>=</a:t>
            </a:r>
            <a:r>
              <a:rPr lang="en-US" dirty="0"/>
              <a:t> </a:t>
            </a:r>
            <a:r>
              <a:rPr lang="en-US" dirty="0">
                <a:solidFill>
                  <a:srgbClr val="0077AA"/>
                </a:solidFill>
              </a:rPr>
              <a:t>function</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let</a:t>
            </a:r>
            <a:r>
              <a:rPr lang="en-US" dirty="0"/>
              <a:t> </a:t>
            </a:r>
            <a:r>
              <a:rPr lang="en-US" dirty="0" err="1"/>
              <a:t>iterable</a:t>
            </a:r>
            <a:r>
              <a:rPr lang="en-US" dirty="0"/>
              <a:t> </a:t>
            </a:r>
            <a:r>
              <a:rPr lang="en-US" dirty="0">
                <a:solidFill>
                  <a:srgbClr val="9A6E3A"/>
                </a:solidFill>
              </a:rPr>
              <a:t>=</a:t>
            </a:r>
            <a:r>
              <a:rPr lang="en-US" dirty="0"/>
              <a:t> </a:t>
            </a:r>
            <a:r>
              <a:rPr lang="en-US" dirty="0">
                <a:solidFill>
                  <a:srgbClr val="999999"/>
                </a:solidFill>
              </a:rPr>
              <a:t>[</a:t>
            </a:r>
            <a:r>
              <a:rPr lang="en-US" dirty="0">
                <a:solidFill>
                  <a:srgbClr val="990055"/>
                </a:solidFill>
              </a:rPr>
              <a:t>3</a:t>
            </a:r>
            <a:r>
              <a:rPr lang="en-US" dirty="0">
                <a:solidFill>
                  <a:srgbClr val="999999"/>
                </a:solidFill>
              </a:rPr>
              <a:t>,</a:t>
            </a:r>
            <a:r>
              <a:rPr lang="en-US" dirty="0"/>
              <a:t> </a:t>
            </a:r>
            <a:r>
              <a:rPr lang="en-US" dirty="0">
                <a:solidFill>
                  <a:srgbClr val="990055"/>
                </a:solidFill>
              </a:rPr>
              <a:t>5</a:t>
            </a:r>
            <a:r>
              <a:rPr lang="en-US" dirty="0">
                <a:solidFill>
                  <a:srgbClr val="999999"/>
                </a:solidFill>
              </a:rPr>
              <a:t>,</a:t>
            </a:r>
            <a:r>
              <a:rPr lang="en-US" dirty="0"/>
              <a:t> </a:t>
            </a:r>
            <a:r>
              <a:rPr lang="en-US" dirty="0">
                <a:solidFill>
                  <a:srgbClr val="990055"/>
                </a:solidFill>
              </a:rPr>
              <a:t>7</a:t>
            </a:r>
            <a:r>
              <a:rPr lang="en-US" dirty="0">
                <a:solidFill>
                  <a:srgbClr val="999999"/>
                </a:solidFill>
              </a:rPr>
              <a:t>];</a:t>
            </a:r>
            <a:r>
              <a:rPr lang="en-US" dirty="0"/>
              <a:t> </a:t>
            </a:r>
            <a:r>
              <a:rPr lang="en-US" altLang="zh-CN" dirty="0"/>
              <a:t>//</a:t>
            </a:r>
            <a:r>
              <a:rPr lang="zh-CN" altLang="en-US" dirty="0"/>
              <a:t>数组，</a:t>
            </a:r>
            <a:r>
              <a:rPr lang="zh-CN" altLang="en-US"/>
              <a:t>第七章讲</a:t>
            </a:r>
            <a:endParaRPr lang="en-US" dirty="0"/>
          </a:p>
          <a:p>
            <a:r>
              <a:rPr lang="en-US" dirty="0" err="1"/>
              <a:t>iterable</a:t>
            </a:r>
            <a:r>
              <a:rPr lang="en-US" dirty="0" err="1">
                <a:solidFill>
                  <a:srgbClr val="999999"/>
                </a:solidFill>
              </a:rPr>
              <a:t>.</a:t>
            </a:r>
            <a:r>
              <a:rPr lang="en-US" dirty="0" err="1"/>
              <a:t>foo</a:t>
            </a:r>
            <a:r>
              <a:rPr lang="en-US" dirty="0"/>
              <a:t> </a:t>
            </a:r>
            <a:r>
              <a:rPr lang="en-US" dirty="0">
                <a:solidFill>
                  <a:srgbClr val="9A6E3A"/>
                </a:solidFill>
              </a:rPr>
              <a:t>=</a:t>
            </a:r>
            <a:r>
              <a:rPr lang="en-US" dirty="0"/>
              <a:t> </a:t>
            </a:r>
            <a:r>
              <a:rPr lang="en-US" dirty="0">
                <a:solidFill>
                  <a:srgbClr val="669900"/>
                </a:solidFill>
              </a:rPr>
              <a:t>'hello’</a:t>
            </a:r>
            <a:r>
              <a:rPr lang="en-US" dirty="0">
                <a:solidFill>
                  <a:srgbClr val="999999"/>
                </a:solidFill>
              </a:rPr>
              <a:t>;</a:t>
            </a:r>
            <a:r>
              <a:rPr lang="en-US" dirty="0"/>
              <a:t> </a:t>
            </a:r>
          </a:p>
          <a:p>
            <a:r>
              <a:rPr lang="en-US" dirty="0">
                <a:solidFill>
                  <a:srgbClr val="0077AA"/>
                </a:solidFill>
              </a:rPr>
              <a:t>for</a:t>
            </a:r>
            <a:r>
              <a:rPr lang="en-US" dirty="0"/>
              <a:t> </a:t>
            </a:r>
            <a:r>
              <a:rPr lang="en-US" dirty="0">
                <a:solidFill>
                  <a:srgbClr val="999999"/>
                </a:solidFill>
              </a:rPr>
              <a:t>(</a:t>
            </a:r>
            <a:r>
              <a:rPr lang="en-US" dirty="0">
                <a:solidFill>
                  <a:srgbClr val="0077AA"/>
                </a:solidFill>
              </a:rPr>
              <a:t>let</a:t>
            </a:r>
            <a:r>
              <a:rPr lang="en-US" dirty="0"/>
              <a:t> </a:t>
            </a:r>
            <a:r>
              <a:rPr lang="en-US" dirty="0" err="1"/>
              <a:t>i</a:t>
            </a:r>
            <a:r>
              <a:rPr lang="en-US" dirty="0"/>
              <a:t> </a:t>
            </a:r>
            <a:r>
              <a:rPr lang="en-US" dirty="0">
                <a:solidFill>
                  <a:srgbClr val="0077AA"/>
                </a:solidFill>
              </a:rPr>
              <a:t>in</a:t>
            </a:r>
            <a:r>
              <a:rPr lang="en-US" dirty="0"/>
              <a:t> </a:t>
            </a:r>
            <a:r>
              <a:rPr lang="en-US" dirty="0" err="1"/>
              <a:t>iterable</a:t>
            </a:r>
            <a:r>
              <a:rPr lang="en-US" dirty="0">
                <a:solidFill>
                  <a:srgbClr val="999999"/>
                </a:solidFill>
              </a:rPr>
              <a:t>)</a:t>
            </a:r>
            <a:r>
              <a:rPr lang="en-US" dirty="0"/>
              <a:t> </a:t>
            </a:r>
            <a:r>
              <a:rPr lang="en-US" dirty="0">
                <a:solidFill>
                  <a:srgbClr val="999999"/>
                </a:solidFill>
              </a:rPr>
              <a:t>{</a:t>
            </a:r>
            <a:r>
              <a:rPr lang="en-US" dirty="0"/>
              <a:t> </a:t>
            </a:r>
          </a:p>
          <a:p>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err="1"/>
              <a:t>i</a:t>
            </a:r>
            <a:r>
              <a:rPr lang="en-US" dirty="0">
                <a:solidFill>
                  <a:srgbClr val="999999"/>
                </a:solidFill>
              </a:rPr>
              <a:t>);</a:t>
            </a:r>
            <a:r>
              <a:rPr lang="en-US" dirty="0"/>
              <a:t> </a:t>
            </a:r>
            <a:r>
              <a:rPr lang="en-US" dirty="0">
                <a:solidFill>
                  <a:srgbClr val="708090"/>
                </a:solidFill>
              </a:rPr>
              <a:t>// 0, 1, 2, "foo", "</a:t>
            </a:r>
            <a:r>
              <a:rPr lang="en-US" dirty="0" err="1">
                <a:solidFill>
                  <a:srgbClr val="708090"/>
                </a:solidFill>
              </a:rPr>
              <a:t>arrCustom</a:t>
            </a:r>
            <a:r>
              <a:rPr lang="en-US" dirty="0">
                <a:solidFill>
                  <a:srgbClr val="708090"/>
                </a:solidFill>
              </a:rPr>
              <a:t>", "</a:t>
            </a:r>
            <a:r>
              <a:rPr lang="en-US" dirty="0" err="1">
                <a:solidFill>
                  <a:srgbClr val="708090"/>
                </a:solidFill>
              </a:rPr>
              <a:t>objCustom</a:t>
            </a:r>
            <a:r>
              <a:rPr lang="en-US" dirty="0">
                <a:solidFill>
                  <a:srgbClr val="708090"/>
                </a:solidFill>
              </a:rPr>
              <a:t>"</a:t>
            </a:r>
            <a:r>
              <a:rPr lang="en-US" dirty="0"/>
              <a:t> </a:t>
            </a:r>
          </a:p>
          <a:p>
            <a:r>
              <a:rPr lang="en-US" dirty="0">
                <a:solidFill>
                  <a:srgbClr val="999999"/>
                </a:solidFill>
              </a:rPr>
              <a:t>}</a:t>
            </a:r>
            <a:r>
              <a:rPr lang="en-US" dirty="0"/>
              <a:t> </a:t>
            </a:r>
          </a:p>
          <a:p>
            <a:r>
              <a:rPr lang="en-US" dirty="0">
                <a:solidFill>
                  <a:srgbClr val="0077AA"/>
                </a:solidFill>
              </a:rPr>
              <a:t>for</a:t>
            </a:r>
            <a:r>
              <a:rPr lang="en-US" dirty="0"/>
              <a:t> </a:t>
            </a:r>
            <a:r>
              <a:rPr lang="en-US" dirty="0">
                <a:solidFill>
                  <a:srgbClr val="999999"/>
                </a:solidFill>
              </a:rPr>
              <a:t>(</a:t>
            </a:r>
            <a:r>
              <a:rPr lang="en-US" dirty="0">
                <a:solidFill>
                  <a:srgbClr val="0077AA"/>
                </a:solidFill>
              </a:rPr>
              <a:t>let</a:t>
            </a:r>
            <a:r>
              <a:rPr lang="en-US" dirty="0"/>
              <a:t> </a:t>
            </a:r>
            <a:r>
              <a:rPr lang="en-US" dirty="0" err="1"/>
              <a:t>i</a:t>
            </a:r>
            <a:r>
              <a:rPr lang="en-US" dirty="0"/>
              <a:t> </a:t>
            </a:r>
            <a:r>
              <a:rPr lang="en-US" dirty="0">
                <a:solidFill>
                  <a:srgbClr val="0077AA"/>
                </a:solidFill>
              </a:rPr>
              <a:t>in</a:t>
            </a:r>
            <a:r>
              <a:rPr lang="en-US" dirty="0"/>
              <a:t> </a:t>
            </a:r>
            <a:r>
              <a:rPr lang="en-US" dirty="0" err="1"/>
              <a:t>iterable</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if</a:t>
            </a:r>
            <a:r>
              <a:rPr lang="en-US" dirty="0"/>
              <a:t> </a:t>
            </a:r>
            <a:r>
              <a:rPr lang="en-US" dirty="0">
                <a:solidFill>
                  <a:srgbClr val="999999"/>
                </a:solidFill>
              </a:rPr>
              <a:t>(</a:t>
            </a:r>
            <a:r>
              <a:rPr lang="en-US" dirty="0" err="1"/>
              <a:t>iterable</a:t>
            </a:r>
            <a:r>
              <a:rPr lang="en-US" dirty="0" err="1">
                <a:solidFill>
                  <a:srgbClr val="999999"/>
                </a:solidFill>
              </a:rPr>
              <a:t>.</a:t>
            </a:r>
            <a:r>
              <a:rPr lang="en-US" dirty="0" err="1">
                <a:solidFill>
                  <a:srgbClr val="DD4A68"/>
                </a:solidFill>
              </a:rPr>
              <a:t>hasOwnProperty</a:t>
            </a:r>
            <a:r>
              <a:rPr lang="en-US" dirty="0">
                <a:solidFill>
                  <a:srgbClr val="999999"/>
                </a:solidFill>
              </a:rPr>
              <a:t>(</a:t>
            </a:r>
            <a:r>
              <a:rPr lang="en-US" dirty="0" err="1"/>
              <a:t>i</a:t>
            </a:r>
            <a:r>
              <a:rPr lang="en-US" dirty="0">
                <a:solidFill>
                  <a:srgbClr val="999999"/>
                </a:solidFill>
              </a:rPr>
              <a:t>))</a:t>
            </a:r>
            <a:r>
              <a:rPr lang="en-US" dirty="0"/>
              <a:t> </a:t>
            </a:r>
            <a:r>
              <a:rPr lang="en-US" dirty="0">
                <a:solidFill>
                  <a:srgbClr val="999999"/>
                </a:solidFill>
              </a:rPr>
              <a:t>{</a:t>
            </a:r>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err="1"/>
              <a:t>i</a:t>
            </a:r>
            <a:r>
              <a:rPr lang="en-US" dirty="0">
                <a:solidFill>
                  <a:srgbClr val="999999"/>
                </a:solidFill>
              </a:rPr>
              <a:t>);</a:t>
            </a:r>
            <a:r>
              <a:rPr lang="en-US" dirty="0"/>
              <a:t> </a:t>
            </a:r>
            <a:r>
              <a:rPr lang="en-US" dirty="0">
                <a:solidFill>
                  <a:srgbClr val="708090"/>
                </a:solidFill>
              </a:rPr>
              <a:t>// 0, 1, 2, "foo"</a:t>
            </a:r>
            <a:r>
              <a:rPr lang="en-US" dirty="0"/>
              <a:t> </a:t>
            </a:r>
            <a:r>
              <a:rPr lang="en-US" dirty="0">
                <a:solidFill>
                  <a:srgbClr val="999999"/>
                </a:solidFill>
              </a:rPr>
              <a:t>}</a:t>
            </a:r>
            <a:r>
              <a:rPr lang="en-US" dirty="0"/>
              <a:t> </a:t>
            </a:r>
          </a:p>
          <a:p>
            <a:r>
              <a:rPr lang="en-US" dirty="0">
                <a:solidFill>
                  <a:srgbClr val="999999"/>
                </a:solidFill>
              </a:rPr>
              <a:t>}</a:t>
            </a:r>
            <a:r>
              <a:rPr lang="en-US" dirty="0"/>
              <a:t> </a:t>
            </a:r>
          </a:p>
          <a:p>
            <a:r>
              <a:rPr lang="en-US" dirty="0">
                <a:solidFill>
                  <a:srgbClr val="0077AA"/>
                </a:solidFill>
              </a:rPr>
              <a:t>for</a:t>
            </a:r>
            <a:r>
              <a:rPr lang="en-US" dirty="0"/>
              <a:t> </a:t>
            </a:r>
            <a:r>
              <a:rPr lang="en-US" dirty="0">
                <a:solidFill>
                  <a:srgbClr val="999999"/>
                </a:solidFill>
              </a:rPr>
              <a:t>(</a:t>
            </a:r>
            <a:r>
              <a:rPr lang="en-US" dirty="0">
                <a:solidFill>
                  <a:srgbClr val="0077AA"/>
                </a:solidFill>
              </a:rPr>
              <a:t>let</a:t>
            </a:r>
            <a:r>
              <a:rPr lang="en-US" dirty="0"/>
              <a:t> </a:t>
            </a:r>
            <a:r>
              <a:rPr lang="en-US" dirty="0" err="1"/>
              <a:t>i</a:t>
            </a:r>
            <a:r>
              <a:rPr lang="en-US" dirty="0"/>
              <a:t> </a:t>
            </a:r>
            <a:r>
              <a:rPr lang="en-US" dirty="0">
                <a:solidFill>
                  <a:srgbClr val="0077AA"/>
                </a:solidFill>
              </a:rPr>
              <a:t>of</a:t>
            </a:r>
            <a:r>
              <a:rPr lang="en-US" dirty="0"/>
              <a:t> </a:t>
            </a:r>
            <a:r>
              <a:rPr lang="en-US" dirty="0" err="1"/>
              <a:t>iterable</a:t>
            </a:r>
            <a:r>
              <a:rPr lang="en-US" dirty="0">
                <a:solidFill>
                  <a:srgbClr val="999999"/>
                </a:solidFill>
              </a:rPr>
              <a:t>)</a:t>
            </a:r>
            <a:r>
              <a:rPr lang="en-US" dirty="0"/>
              <a:t> </a:t>
            </a:r>
            <a:r>
              <a:rPr lang="en-US" dirty="0">
                <a:solidFill>
                  <a:srgbClr val="999999"/>
                </a:solidFill>
              </a:rPr>
              <a:t>{</a:t>
            </a:r>
            <a:r>
              <a:rPr lang="en-US" dirty="0"/>
              <a:t> </a:t>
            </a:r>
          </a:p>
          <a:p>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err="1"/>
              <a:t>i</a:t>
            </a:r>
            <a:r>
              <a:rPr lang="en-US" dirty="0">
                <a:solidFill>
                  <a:srgbClr val="999999"/>
                </a:solidFill>
              </a:rPr>
              <a:t>);</a:t>
            </a:r>
            <a:r>
              <a:rPr lang="en-US" dirty="0"/>
              <a:t> </a:t>
            </a:r>
            <a:r>
              <a:rPr lang="en-US" dirty="0">
                <a:solidFill>
                  <a:srgbClr val="708090"/>
                </a:solidFill>
              </a:rPr>
              <a:t>// 3, 5, 7</a:t>
            </a:r>
            <a:r>
              <a:rPr lang="en-US" dirty="0"/>
              <a:t> </a:t>
            </a:r>
          </a:p>
          <a:p>
            <a:r>
              <a:rPr lang="en-US" dirty="0">
                <a:solidFill>
                  <a:srgbClr val="999999"/>
                </a:solidFill>
              </a:rPr>
              <a:t>}</a:t>
            </a:r>
            <a:endParaRPr lang="en-CN" dirty="0"/>
          </a:p>
        </p:txBody>
      </p:sp>
    </p:spTree>
    <p:extLst>
      <p:ext uri="{BB962C8B-B14F-4D97-AF65-F5344CB8AC3E}">
        <p14:creationId xmlns:p14="http://schemas.microsoft.com/office/powerpoint/2010/main" val="2512609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en-US" altLang="zh-CN" dirty="0" err="1"/>
              <a:t>forEach</a:t>
            </a:r>
            <a:r>
              <a:rPr lang="zh-CN" altLang="en-US" dirty="0"/>
              <a:t>循环</a:t>
            </a:r>
            <a:endParaRPr lang="en-US" altLang="zh-CN" dirty="0"/>
          </a:p>
          <a:p>
            <a:r>
              <a:rPr lang="en-US" altLang="zh-CN" dirty="0"/>
              <a:t>【recap】</a:t>
            </a:r>
            <a:r>
              <a:rPr lang="en-US" dirty="0"/>
              <a:t> for ... in</a:t>
            </a:r>
            <a:r>
              <a:rPr lang="zh-CN" altLang="en-US" dirty="0"/>
              <a:t>循环由于历史遗留问题，它遍历的实际上是对象的属性名称。</a:t>
            </a:r>
            <a:endParaRPr lang="en-US" altLang="zh-CN" dirty="0"/>
          </a:p>
          <a:p>
            <a:r>
              <a:rPr lang="en-US" dirty="0"/>
              <a:t>for ... of</a:t>
            </a:r>
            <a:r>
              <a:rPr lang="zh-CN" altLang="en-US" dirty="0"/>
              <a:t>循环则完全修复了这些问题，它只循环集合本身的元素。</a:t>
            </a:r>
            <a:endParaRPr lang="en-US" altLang="zh-CN" dirty="0"/>
          </a:p>
          <a:p>
            <a:r>
              <a:rPr lang="zh-CN" altLang="en-US" dirty="0"/>
              <a:t>更好的方式是直接使用</a:t>
            </a:r>
            <a:r>
              <a:rPr lang="en-US" dirty="0" err="1"/>
              <a:t>iterable</a:t>
            </a:r>
            <a:r>
              <a:rPr lang="zh-CN" altLang="en-US" dirty="0"/>
              <a:t>内置的</a:t>
            </a:r>
            <a:r>
              <a:rPr lang="en-US" dirty="0" err="1"/>
              <a:t>forEach</a:t>
            </a:r>
            <a:r>
              <a:rPr lang="zh-CN" altLang="en-US" dirty="0"/>
              <a:t>方法，它接收一个函数，每次迭代自动回调该函数。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39157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en-US" altLang="zh-CN" dirty="0" err="1"/>
              <a:t>forEach</a:t>
            </a:r>
            <a:r>
              <a:rPr lang="zh-CN" altLang="en-US" dirty="0"/>
              <a:t>循环例子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EFE950D-3B9E-044D-B554-F4B5B91EDD3A}"/>
              </a:ext>
            </a:extLst>
          </p:cNvPr>
          <p:cNvPicPr>
            <a:picLocks noChangeAspect="1"/>
          </p:cNvPicPr>
          <p:nvPr/>
        </p:nvPicPr>
        <p:blipFill>
          <a:blip r:embed="rId6"/>
          <a:stretch>
            <a:fillRect/>
          </a:stretch>
        </p:blipFill>
        <p:spPr>
          <a:xfrm>
            <a:off x="212763" y="2617601"/>
            <a:ext cx="4364299" cy="1216713"/>
          </a:xfrm>
          <a:prstGeom prst="rect">
            <a:avLst/>
          </a:prstGeom>
        </p:spPr>
      </p:pic>
      <p:pic>
        <p:nvPicPr>
          <p:cNvPr id="8" name="Picture 7">
            <a:extLst>
              <a:ext uri="{FF2B5EF4-FFF2-40B4-BE49-F238E27FC236}">
                <a16:creationId xmlns:a16="http://schemas.microsoft.com/office/drawing/2014/main" id="{C360CF53-B72A-794E-BCA8-D35E28169FC9}"/>
              </a:ext>
            </a:extLst>
          </p:cNvPr>
          <p:cNvPicPr>
            <a:picLocks noChangeAspect="1"/>
          </p:cNvPicPr>
          <p:nvPr/>
        </p:nvPicPr>
        <p:blipFill>
          <a:blip r:embed="rId7"/>
          <a:stretch>
            <a:fillRect/>
          </a:stretch>
        </p:blipFill>
        <p:spPr>
          <a:xfrm>
            <a:off x="141242" y="4256195"/>
            <a:ext cx="4041383" cy="1356355"/>
          </a:xfrm>
          <a:prstGeom prst="rect">
            <a:avLst/>
          </a:prstGeom>
        </p:spPr>
      </p:pic>
      <p:pic>
        <p:nvPicPr>
          <p:cNvPr id="9" name="Picture 8">
            <a:extLst>
              <a:ext uri="{FF2B5EF4-FFF2-40B4-BE49-F238E27FC236}">
                <a16:creationId xmlns:a16="http://schemas.microsoft.com/office/drawing/2014/main" id="{3424449C-49DF-5542-87F1-EB6E8513204C}"/>
              </a:ext>
            </a:extLst>
          </p:cNvPr>
          <p:cNvPicPr>
            <a:picLocks noChangeAspect="1"/>
          </p:cNvPicPr>
          <p:nvPr/>
        </p:nvPicPr>
        <p:blipFill>
          <a:blip r:embed="rId8"/>
          <a:stretch>
            <a:fillRect/>
          </a:stretch>
        </p:blipFill>
        <p:spPr>
          <a:xfrm>
            <a:off x="4712531" y="2318120"/>
            <a:ext cx="4290227" cy="2067000"/>
          </a:xfrm>
          <a:prstGeom prst="rect">
            <a:avLst/>
          </a:prstGeom>
        </p:spPr>
      </p:pic>
      <p:pic>
        <p:nvPicPr>
          <p:cNvPr id="10" name="Picture 9">
            <a:extLst>
              <a:ext uri="{FF2B5EF4-FFF2-40B4-BE49-F238E27FC236}">
                <a16:creationId xmlns:a16="http://schemas.microsoft.com/office/drawing/2014/main" id="{82F6B006-4A5A-D54C-AB32-9F5EC4073532}"/>
              </a:ext>
            </a:extLst>
          </p:cNvPr>
          <p:cNvPicPr>
            <a:picLocks noChangeAspect="1"/>
          </p:cNvPicPr>
          <p:nvPr/>
        </p:nvPicPr>
        <p:blipFill>
          <a:blip r:embed="rId9"/>
          <a:stretch>
            <a:fillRect/>
          </a:stretch>
        </p:blipFill>
        <p:spPr>
          <a:xfrm>
            <a:off x="4739215" y="4520056"/>
            <a:ext cx="3649494" cy="1197926"/>
          </a:xfrm>
          <a:prstGeom prst="rect">
            <a:avLst/>
          </a:prstGeom>
        </p:spPr>
      </p:pic>
    </p:spTree>
    <p:custDataLst>
      <p:tags r:id="rId1"/>
    </p:custDataLst>
    <p:extLst>
      <p:ext uri="{BB962C8B-B14F-4D97-AF65-F5344CB8AC3E}">
        <p14:creationId xmlns:p14="http://schemas.microsoft.com/office/powerpoint/2010/main" val="1898439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5.2 </a:t>
            </a:r>
            <a:r>
              <a:rPr lang="zh-CN" altLang="en-US" dirty="0"/>
              <a:t>复合语句和空语句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复合语句：用花括号将多条语句括起来，当做一条语句使用</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endParaRPr lang="en-US" altLang="zh-CN" dirty="0"/>
          </a:p>
          <a:p>
            <a:pPr lvl="1"/>
            <a:r>
              <a:rPr lang="zh-CN" altLang="en-US" dirty="0"/>
              <a:t>语句块的结尾不需要分号</a:t>
            </a:r>
            <a:endParaRPr lang="en-US" altLang="zh-CN" dirty="0"/>
          </a:p>
          <a:p>
            <a:pPr lvl="1"/>
            <a:r>
              <a:rPr lang="zh-CN" altLang="en-US" dirty="0"/>
              <a:t>语句块中的行都有缩进，</a:t>
            </a:r>
            <a:r>
              <a:rPr lang="zh-CN" altLang="en-CN" dirty="0"/>
              <a:t>但非</a:t>
            </a:r>
            <a:r>
              <a:rPr lang="zh-CN" altLang="en-US" dirty="0"/>
              <a:t>必需，增加可读性</a:t>
            </a:r>
            <a:endParaRPr lang="en-US" altLang="zh-CN" dirty="0"/>
          </a:p>
          <a:p>
            <a:pPr lvl="1"/>
            <a:r>
              <a:rPr lang="en-US" dirty="0"/>
              <a:t>JS</a:t>
            </a:r>
            <a:r>
              <a:rPr lang="zh-CN" altLang="en-US" dirty="0"/>
              <a:t>无块级作用域，语句块中声明的变量非语句块私有</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D920C35B-2044-D64B-996C-85C9985FC037}"/>
              </a:ext>
            </a:extLst>
          </p:cNvPr>
          <p:cNvPicPr>
            <a:picLocks noChangeAspect="1"/>
          </p:cNvPicPr>
          <p:nvPr/>
        </p:nvPicPr>
        <p:blipFill>
          <a:blip r:embed="rId5"/>
          <a:stretch>
            <a:fillRect/>
          </a:stretch>
        </p:blipFill>
        <p:spPr>
          <a:xfrm>
            <a:off x="2029985" y="2270582"/>
            <a:ext cx="4283266" cy="1421680"/>
          </a:xfrm>
          <a:prstGeom prst="rect">
            <a:avLst/>
          </a:prstGeom>
        </p:spPr>
      </p:pic>
    </p:spTree>
    <p:extLst>
      <p:ext uri="{BB962C8B-B14F-4D97-AF65-F5344CB8AC3E}">
        <p14:creationId xmlns:p14="http://schemas.microsoft.com/office/powerpoint/2010/main" val="1721881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en-US" altLang="zh-CN" dirty="0" err="1"/>
              <a:t>forEach</a:t>
            </a:r>
            <a:r>
              <a:rPr lang="zh-CN" altLang="en-US" dirty="0"/>
              <a:t>循环例子</a:t>
            </a:r>
            <a:endParaRPr lang="en-US" altLang="zh-CN" dirty="0"/>
          </a:p>
          <a:p>
            <a:pPr lvl="1"/>
            <a:r>
              <a:rPr lang="en-US" dirty="0"/>
              <a:t>Set</a:t>
            </a:r>
            <a:r>
              <a:rPr lang="zh-CN" altLang="en-US" dirty="0"/>
              <a:t>与</a:t>
            </a:r>
            <a:r>
              <a:rPr lang="en-US" dirty="0"/>
              <a:t>Array</a:t>
            </a:r>
            <a:r>
              <a:rPr lang="zh-CN" altLang="en-US" dirty="0"/>
              <a:t>类似，但</a:t>
            </a:r>
            <a:r>
              <a:rPr lang="en-US" dirty="0"/>
              <a:t>Set</a:t>
            </a:r>
            <a:r>
              <a:rPr lang="zh-CN" altLang="en-US" dirty="0"/>
              <a:t>没有索引，因此回调函数的前两个参数都是元素本身：</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8D6069C-19D4-3145-8E2B-34013E537C50}"/>
              </a:ext>
            </a:extLst>
          </p:cNvPr>
          <p:cNvPicPr>
            <a:picLocks noChangeAspect="1"/>
          </p:cNvPicPr>
          <p:nvPr/>
        </p:nvPicPr>
        <p:blipFill>
          <a:blip r:embed="rId5"/>
          <a:stretch>
            <a:fillRect/>
          </a:stretch>
        </p:blipFill>
        <p:spPr>
          <a:xfrm>
            <a:off x="1713943" y="2769882"/>
            <a:ext cx="5244193" cy="3770618"/>
          </a:xfrm>
          <a:prstGeom prst="rect">
            <a:avLst/>
          </a:prstGeom>
        </p:spPr>
      </p:pic>
    </p:spTree>
    <p:extLst>
      <p:ext uri="{BB962C8B-B14F-4D97-AF65-F5344CB8AC3E}">
        <p14:creationId xmlns:p14="http://schemas.microsoft.com/office/powerpoint/2010/main" val="3944747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循环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en-US" altLang="zh-CN" dirty="0" err="1"/>
              <a:t>forEach</a:t>
            </a:r>
            <a:r>
              <a:rPr lang="zh-CN" altLang="en-US" dirty="0"/>
              <a:t>循环例子</a:t>
            </a:r>
            <a:endParaRPr lang="en-US" dirty="0"/>
          </a:p>
          <a:p>
            <a:pPr lvl="1"/>
            <a:r>
              <a:rPr lang="en-US" dirty="0"/>
              <a:t>Map</a:t>
            </a:r>
            <a:r>
              <a:rPr lang="zh-CN" altLang="en-US" dirty="0"/>
              <a:t>的回调函数参数依次为</a:t>
            </a:r>
            <a:r>
              <a:rPr lang="en-US" dirty="0" err="1"/>
              <a:t>value、key</a:t>
            </a:r>
            <a:r>
              <a:rPr lang="zh-CN" altLang="en-US" dirty="0"/>
              <a:t>和</a:t>
            </a:r>
            <a:r>
              <a:rPr lang="en-US" dirty="0"/>
              <a:t>map</a:t>
            </a:r>
            <a:r>
              <a:rPr lang="zh-CN" altLang="en-US" dirty="0"/>
              <a:t>本身：</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07D4210-E4DF-1341-A441-9EFD9DB55F9F}"/>
              </a:ext>
            </a:extLst>
          </p:cNvPr>
          <p:cNvPicPr>
            <a:picLocks noChangeAspect="1"/>
          </p:cNvPicPr>
          <p:nvPr/>
        </p:nvPicPr>
        <p:blipFill>
          <a:blip r:embed="rId5"/>
          <a:stretch>
            <a:fillRect/>
          </a:stretch>
        </p:blipFill>
        <p:spPr>
          <a:xfrm>
            <a:off x="1439079" y="2511718"/>
            <a:ext cx="5427436" cy="3981156"/>
          </a:xfrm>
          <a:prstGeom prst="rect">
            <a:avLst/>
          </a:prstGeom>
        </p:spPr>
      </p:pic>
    </p:spTree>
    <p:extLst>
      <p:ext uri="{BB962C8B-B14F-4D97-AF65-F5344CB8AC3E}">
        <p14:creationId xmlns:p14="http://schemas.microsoft.com/office/powerpoint/2010/main" val="4041290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97660" y="1968249"/>
            <a:ext cx="7886700" cy="4351338"/>
          </a:xfrm>
        </p:spPr>
        <p:txBody>
          <a:bodyPr>
            <a:normAutofit/>
          </a:bodyPr>
          <a:lstStyle/>
          <a:p>
            <a:pPr>
              <a:lnSpc>
                <a:spcPct val="200000"/>
              </a:lnSpc>
            </a:pPr>
            <a:r>
              <a:rPr lang="en-US" altLang="zh-CN" sz="2400" dirty="0"/>
              <a:t>5.5.6 </a:t>
            </a:r>
            <a:r>
              <a:rPr lang="zh-CN" altLang="en-US" sz="2400" dirty="0"/>
              <a:t>迭代器与生成器</a:t>
            </a:r>
            <a:endParaRPr lang="en-US" altLang="zh-CN" sz="2400" dirty="0"/>
          </a:p>
          <a:p>
            <a:pPr lvl="1">
              <a:lnSpc>
                <a:spcPct val="200000"/>
              </a:lnSpc>
            </a:pPr>
            <a:r>
              <a:rPr lang="zh-CN" altLang="en-US" sz="2000" dirty="0"/>
              <a:t>迭代器是通过使用 </a:t>
            </a:r>
            <a:r>
              <a:rPr lang="en-US" sz="2000" dirty="0"/>
              <a:t>next() </a:t>
            </a:r>
            <a:r>
              <a:rPr lang="zh-CN" altLang="en-US" sz="2000" dirty="0"/>
              <a:t>方法实现 </a:t>
            </a:r>
            <a:r>
              <a:rPr lang="en-US" sz="2000" dirty="0"/>
              <a:t>Iterator protocol </a:t>
            </a:r>
            <a:r>
              <a:rPr lang="zh-CN" altLang="en-US" sz="2000" dirty="0"/>
              <a:t>的任何一个对象，该方法返回具有两个属性的对象： </a:t>
            </a:r>
            <a:endParaRPr lang="en-US" altLang="zh-CN" sz="2000" dirty="0"/>
          </a:p>
          <a:p>
            <a:pPr lvl="2">
              <a:lnSpc>
                <a:spcPct val="200000"/>
              </a:lnSpc>
            </a:pPr>
            <a:r>
              <a:rPr lang="en-US" sz="1600" dirty="0"/>
              <a:t>value，</a:t>
            </a:r>
            <a:r>
              <a:rPr lang="zh-CN" altLang="en-US" sz="1600" dirty="0"/>
              <a:t>这是序列中的 </a:t>
            </a:r>
            <a:r>
              <a:rPr lang="en-US" sz="1600" dirty="0"/>
              <a:t>next </a:t>
            </a:r>
            <a:r>
              <a:rPr lang="zh-CN" altLang="en-US" sz="1600" dirty="0"/>
              <a:t>值</a:t>
            </a:r>
            <a:endParaRPr lang="en-US" altLang="zh-CN" sz="1600" dirty="0"/>
          </a:p>
          <a:p>
            <a:pPr lvl="2">
              <a:lnSpc>
                <a:spcPct val="200000"/>
              </a:lnSpc>
            </a:pPr>
            <a:r>
              <a:rPr lang="en-US" sz="1600" dirty="0"/>
              <a:t>done ，</a:t>
            </a:r>
            <a:r>
              <a:rPr lang="zh-CN" altLang="en-US" sz="1600" dirty="0"/>
              <a:t>如果已迭代到序列中的最后一个值，则它为 </a:t>
            </a:r>
            <a:r>
              <a:rPr lang="en-US" sz="1600" dirty="0"/>
              <a:t>true </a:t>
            </a:r>
            <a:endParaRPr lang="en-CN" sz="16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矩形 7"/>
          <p:cNvSpPr/>
          <p:nvPr/>
        </p:nvSpPr>
        <p:spPr>
          <a:xfrm>
            <a:off x="2430867" y="1387237"/>
            <a:ext cx="4506962" cy="369332"/>
          </a:xfrm>
          <a:prstGeom prst="rect">
            <a:avLst/>
          </a:prstGeom>
        </p:spPr>
        <p:txBody>
          <a:bodyPr wrap="square">
            <a:spAutoFit/>
          </a:bodyPr>
          <a:lstStyle/>
          <a:p>
            <a:r>
              <a:rPr lang="en-US" altLang="zh-CN" dirty="0">
                <a:hlinkClick r:id="rId5"/>
              </a:rPr>
              <a:t>https://zhuanlan.zhihu.com/p/55989130</a:t>
            </a:r>
            <a:r>
              <a:rPr lang="zh-CN" altLang="en-US" dirty="0"/>
              <a:t> </a:t>
            </a:r>
            <a:endParaRPr lang="en-US" altLang="zh-CN" dirty="0"/>
          </a:p>
        </p:txBody>
      </p:sp>
    </p:spTree>
    <p:extLst>
      <p:ext uri="{BB962C8B-B14F-4D97-AF65-F5344CB8AC3E}">
        <p14:creationId xmlns:p14="http://schemas.microsoft.com/office/powerpoint/2010/main" val="2231479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US" altLang="zh-CN" dirty="0"/>
          </a:p>
          <a:p>
            <a:r>
              <a:rPr lang="en-US" altLang="zh-CN" dirty="0"/>
              <a:t>ES5</a:t>
            </a:r>
            <a:r>
              <a:rPr lang="zh-CN" altLang="en-US" dirty="0"/>
              <a:t>中实现一个迭代器</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35D2CAD-14E3-1E40-BCBB-B0ACE39B51F9}"/>
              </a:ext>
            </a:extLst>
          </p:cNvPr>
          <p:cNvPicPr>
            <a:picLocks noChangeAspect="1"/>
          </p:cNvPicPr>
          <p:nvPr/>
        </p:nvPicPr>
        <p:blipFill>
          <a:blip r:embed="rId5"/>
          <a:stretch>
            <a:fillRect/>
          </a:stretch>
        </p:blipFill>
        <p:spPr>
          <a:xfrm>
            <a:off x="259307" y="2601774"/>
            <a:ext cx="5072541" cy="3027642"/>
          </a:xfrm>
          <a:prstGeom prst="rect">
            <a:avLst/>
          </a:prstGeom>
        </p:spPr>
      </p:pic>
      <p:pic>
        <p:nvPicPr>
          <p:cNvPr id="8" name="Picture 7">
            <a:extLst>
              <a:ext uri="{FF2B5EF4-FFF2-40B4-BE49-F238E27FC236}">
                <a16:creationId xmlns:a16="http://schemas.microsoft.com/office/drawing/2014/main" id="{8D055E7E-0A32-E645-B848-F9994E068CEC}"/>
              </a:ext>
            </a:extLst>
          </p:cNvPr>
          <p:cNvPicPr>
            <a:picLocks noChangeAspect="1"/>
          </p:cNvPicPr>
          <p:nvPr/>
        </p:nvPicPr>
        <p:blipFill>
          <a:blip r:embed="rId6"/>
          <a:stretch>
            <a:fillRect/>
          </a:stretch>
        </p:blipFill>
        <p:spPr>
          <a:xfrm>
            <a:off x="3794096" y="4332710"/>
            <a:ext cx="4721254" cy="1570480"/>
          </a:xfrm>
          <a:prstGeom prst="rect">
            <a:avLst/>
          </a:prstGeom>
          <a:ln w="34925">
            <a:solidFill>
              <a:schemeClr val="tx1"/>
            </a:solidFill>
          </a:ln>
        </p:spPr>
      </p:pic>
    </p:spTree>
    <p:extLst>
      <p:ext uri="{BB962C8B-B14F-4D97-AF65-F5344CB8AC3E}">
        <p14:creationId xmlns:p14="http://schemas.microsoft.com/office/powerpoint/2010/main" val="2893204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US" altLang="zh-CN" dirty="0"/>
          </a:p>
          <a:p>
            <a:pPr lvl="1"/>
            <a:r>
              <a:rPr lang="zh-CN" altLang="en-US" dirty="0"/>
              <a:t>生成器是一种返回迭代器的函数，通过</a:t>
            </a:r>
            <a:r>
              <a:rPr lang="en-US" dirty="0"/>
              <a:t>function</a:t>
            </a:r>
            <a:r>
              <a:rPr lang="zh-CN" altLang="en-US" dirty="0"/>
              <a:t>关键字后的星号</a:t>
            </a:r>
            <a:r>
              <a:rPr lang="en-US" altLang="zh-CN" dirty="0"/>
              <a:t>(</a:t>
            </a:r>
            <a:r>
              <a:rPr lang="zh-CN" altLang="en-US" dirty="0"/>
              <a:t>*</a:t>
            </a:r>
            <a:r>
              <a:rPr lang="en-US" altLang="zh-CN" dirty="0"/>
              <a:t>)</a:t>
            </a:r>
            <a:r>
              <a:rPr lang="zh-CN" altLang="en-US" dirty="0"/>
              <a:t>来表示，函数中会用到新的关键字</a:t>
            </a:r>
            <a:r>
              <a:rPr lang="en-US" dirty="0"/>
              <a:t>yield。</a:t>
            </a:r>
            <a:r>
              <a:rPr lang="zh-CN" altLang="en-US" dirty="0"/>
              <a:t>星号可以紧挨着</a:t>
            </a:r>
            <a:r>
              <a:rPr lang="en-US" dirty="0"/>
              <a:t>function</a:t>
            </a:r>
            <a:r>
              <a:rPr lang="zh-CN" altLang="en-US" dirty="0"/>
              <a:t>关键字，也可以在中间添加一个空格。</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DAD5C91F-983E-7D44-9966-67AC4664F394}"/>
              </a:ext>
            </a:extLst>
          </p:cNvPr>
          <p:cNvPicPr>
            <a:picLocks noChangeAspect="1"/>
          </p:cNvPicPr>
          <p:nvPr/>
        </p:nvPicPr>
        <p:blipFill>
          <a:blip r:embed="rId5"/>
          <a:stretch>
            <a:fillRect/>
          </a:stretch>
        </p:blipFill>
        <p:spPr>
          <a:xfrm>
            <a:off x="386497" y="3808677"/>
            <a:ext cx="2444686" cy="1325563"/>
          </a:xfrm>
          <a:prstGeom prst="rect">
            <a:avLst/>
          </a:prstGeom>
        </p:spPr>
      </p:pic>
      <p:pic>
        <p:nvPicPr>
          <p:cNvPr id="9" name="Picture 8">
            <a:extLst>
              <a:ext uri="{FF2B5EF4-FFF2-40B4-BE49-F238E27FC236}">
                <a16:creationId xmlns:a16="http://schemas.microsoft.com/office/drawing/2014/main" id="{F0544CC8-FE59-284D-B199-25B4C28304AE}"/>
              </a:ext>
            </a:extLst>
          </p:cNvPr>
          <p:cNvPicPr>
            <a:picLocks noChangeAspect="1"/>
          </p:cNvPicPr>
          <p:nvPr/>
        </p:nvPicPr>
        <p:blipFill>
          <a:blip r:embed="rId6"/>
          <a:stretch>
            <a:fillRect/>
          </a:stretch>
        </p:blipFill>
        <p:spPr>
          <a:xfrm>
            <a:off x="2908571" y="3701839"/>
            <a:ext cx="5771111" cy="2028340"/>
          </a:xfrm>
          <a:prstGeom prst="rect">
            <a:avLst/>
          </a:prstGeom>
        </p:spPr>
      </p:pic>
    </p:spTree>
    <p:extLst>
      <p:ext uri="{BB962C8B-B14F-4D97-AF65-F5344CB8AC3E}">
        <p14:creationId xmlns:p14="http://schemas.microsoft.com/office/powerpoint/2010/main" val="4221285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US" altLang="zh-CN" dirty="0"/>
          </a:p>
          <a:p>
            <a:pPr lvl="1"/>
            <a:r>
              <a:rPr lang="zh-CN" altLang="en-US" dirty="0"/>
              <a:t>使用</a:t>
            </a:r>
            <a:r>
              <a:rPr lang="en-US" dirty="0"/>
              <a:t>yield</a:t>
            </a:r>
            <a:r>
              <a:rPr lang="zh-CN" altLang="en-US" dirty="0"/>
              <a:t>关键字可以返回任何值和表达式</a:t>
            </a:r>
            <a:r>
              <a:rPr lang="zh-CN" altLang="en-US" dirty="0" smtClean="0"/>
              <a:t>，可以</a:t>
            </a:r>
            <a:r>
              <a:rPr lang="zh-CN" altLang="en-US" dirty="0"/>
              <a:t>通过生成器函数批量给迭代器添加元素</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8D87F95-50AB-DF4D-ADC8-54B7B9428CC6}"/>
              </a:ext>
            </a:extLst>
          </p:cNvPr>
          <p:cNvPicPr>
            <a:picLocks noChangeAspect="1"/>
          </p:cNvPicPr>
          <p:nvPr/>
        </p:nvPicPr>
        <p:blipFill>
          <a:blip r:embed="rId5"/>
          <a:stretch>
            <a:fillRect/>
          </a:stretch>
        </p:blipFill>
        <p:spPr>
          <a:xfrm>
            <a:off x="628650" y="2911761"/>
            <a:ext cx="4295604" cy="1327732"/>
          </a:xfrm>
          <a:prstGeom prst="rect">
            <a:avLst/>
          </a:prstGeom>
        </p:spPr>
      </p:pic>
      <p:pic>
        <p:nvPicPr>
          <p:cNvPr id="8" name="Picture 7">
            <a:extLst>
              <a:ext uri="{FF2B5EF4-FFF2-40B4-BE49-F238E27FC236}">
                <a16:creationId xmlns:a16="http://schemas.microsoft.com/office/drawing/2014/main" id="{ADD6FD9A-E706-5646-81B8-F48471153F3F}"/>
              </a:ext>
            </a:extLst>
          </p:cNvPr>
          <p:cNvPicPr>
            <a:picLocks noChangeAspect="1"/>
          </p:cNvPicPr>
          <p:nvPr/>
        </p:nvPicPr>
        <p:blipFill>
          <a:blip r:embed="rId6"/>
          <a:stretch>
            <a:fillRect/>
          </a:stretch>
        </p:blipFill>
        <p:spPr>
          <a:xfrm>
            <a:off x="2412459" y="4170820"/>
            <a:ext cx="5404332" cy="1873350"/>
          </a:xfrm>
          <a:prstGeom prst="rect">
            <a:avLst/>
          </a:prstGeom>
        </p:spPr>
      </p:pic>
    </p:spTree>
    <p:extLst>
      <p:ext uri="{BB962C8B-B14F-4D97-AF65-F5344CB8AC3E}">
        <p14:creationId xmlns:p14="http://schemas.microsoft.com/office/powerpoint/2010/main" val="3946541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F1E353F-32CD-6144-877B-6C3B149601CB}"/>
              </a:ext>
            </a:extLst>
          </p:cNvPr>
          <p:cNvPicPr>
            <a:picLocks noChangeAspect="1"/>
          </p:cNvPicPr>
          <p:nvPr/>
        </p:nvPicPr>
        <p:blipFill>
          <a:blip r:embed="rId5"/>
          <a:stretch>
            <a:fillRect/>
          </a:stretch>
        </p:blipFill>
        <p:spPr>
          <a:xfrm>
            <a:off x="628650" y="2783114"/>
            <a:ext cx="2616200" cy="1663700"/>
          </a:xfrm>
          <a:prstGeom prst="rect">
            <a:avLst/>
          </a:prstGeom>
        </p:spPr>
      </p:pic>
      <p:pic>
        <p:nvPicPr>
          <p:cNvPr id="8" name="Picture 7">
            <a:extLst>
              <a:ext uri="{FF2B5EF4-FFF2-40B4-BE49-F238E27FC236}">
                <a16:creationId xmlns:a16="http://schemas.microsoft.com/office/drawing/2014/main" id="{5A14F82C-AF3D-F744-99ED-31111CD27F68}"/>
              </a:ext>
            </a:extLst>
          </p:cNvPr>
          <p:cNvPicPr>
            <a:picLocks noChangeAspect="1"/>
          </p:cNvPicPr>
          <p:nvPr/>
        </p:nvPicPr>
        <p:blipFill>
          <a:blip r:embed="rId6"/>
          <a:stretch>
            <a:fillRect/>
          </a:stretch>
        </p:blipFill>
        <p:spPr>
          <a:xfrm>
            <a:off x="3419615" y="2636426"/>
            <a:ext cx="5411811" cy="2309586"/>
          </a:xfrm>
          <a:prstGeom prst="rect">
            <a:avLst/>
          </a:prstGeom>
        </p:spPr>
      </p:pic>
      <p:sp>
        <p:nvSpPr>
          <p:cNvPr id="9" name="Rectangle 8">
            <a:extLst>
              <a:ext uri="{FF2B5EF4-FFF2-40B4-BE49-F238E27FC236}">
                <a16:creationId xmlns:a16="http://schemas.microsoft.com/office/drawing/2014/main" id="{F17C12E8-FF11-1646-B358-A9E609CBDEB6}"/>
              </a:ext>
            </a:extLst>
          </p:cNvPr>
          <p:cNvSpPr/>
          <p:nvPr/>
        </p:nvSpPr>
        <p:spPr>
          <a:xfrm>
            <a:off x="777439" y="5491639"/>
            <a:ext cx="6936014" cy="400110"/>
          </a:xfrm>
          <a:prstGeom prst="rect">
            <a:avLst/>
          </a:prstGeom>
        </p:spPr>
        <p:txBody>
          <a:bodyPr wrap="square">
            <a:spAutoFit/>
          </a:bodyPr>
          <a:lstStyle/>
          <a:p>
            <a:r>
              <a:rPr lang="en-US" sz="2000" dirty="0"/>
              <a:t>yield</a:t>
            </a:r>
            <a:r>
              <a:rPr lang="zh-CN" altLang="en-US" sz="2000" dirty="0">
                <a:solidFill>
                  <a:srgbClr val="1A1A1A"/>
                </a:solidFill>
                <a:latin typeface="-apple-system"/>
              </a:rPr>
              <a:t>只能用在</a:t>
            </a:r>
            <a:r>
              <a:rPr lang="en-US" sz="2000" dirty="0"/>
              <a:t>Generator</a:t>
            </a:r>
            <a:r>
              <a:rPr lang="zh-CN" altLang="en-US" sz="2000" dirty="0">
                <a:solidFill>
                  <a:srgbClr val="1A1A1A"/>
                </a:solidFill>
                <a:latin typeface="-apple-system"/>
              </a:rPr>
              <a:t>函数里使用，其他地方使用会报错。</a:t>
            </a:r>
            <a:endParaRPr lang="en-CN" sz="2000" dirty="0"/>
          </a:p>
        </p:txBody>
      </p:sp>
    </p:spTree>
    <p:extLst>
      <p:ext uri="{BB962C8B-B14F-4D97-AF65-F5344CB8AC3E}">
        <p14:creationId xmlns:p14="http://schemas.microsoft.com/office/powerpoint/2010/main" val="2090899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US" altLang="zh-CN" dirty="0"/>
          </a:p>
          <a:p>
            <a:pPr lvl="1"/>
            <a:r>
              <a:rPr lang="en-US" dirty="0"/>
              <a:t>yield</a:t>
            </a:r>
            <a:r>
              <a:rPr lang="zh-CN" altLang="en-US" dirty="0"/>
              <a:t>表达式如果用于另一个表达式之中，必须放在圆括号内。</a:t>
            </a:r>
          </a:p>
          <a:p>
            <a:pPr lvl="1"/>
            <a:r>
              <a:rPr lang="en-US" altLang="zh-CN" dirty="0"/>
              <a:t>yield</a:t>
            </a:r>
            <a:r>
              <a:rPr lang="zh-CN" altLang="en-US" dirty="0"/>
              <a:t>表达式用做函数参数或放在表达式右边，可以不加括号。</a:t>
            </a:r>
            <a:br>
              <a:rPr lang="zh-CN" altLang="en-US" dirty="0"/>
            </a:br>
            <a:endParaRPr lang="zh-CN" altLang="en-US" dirty="0"/>
          </a:p>
          <a:p>
            <a:pPr lvl="1"/>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C207AC0-323B-084D-8A21-8B6F885DF60E}"/>
              </a:ext>
            </a:extLst>
          </p:cNvPr>
          <p:cNvPicPr>
            <a:picLocks noChangeAspect="1"/>
          </p:cNvPicPr>
          <p:nvPr/>
        </p:nvPicPr>
        <p:blipFill>
          <a:blip r:embed="rId5"/>
          <a:stretch>
            <a:fillRect/>
          </a:stretch>
        </p:blipFill>
        <p:spPr>
          <a:xfrm>
            <a:off x="1335548" y="2950822"/>
            <a:ext cx="5053775" cy="1672893"/>
          </a:xfrm>
          <a:prstGeom prst="rect">
            <a:avLst/>
          </a:prstGeom>
        </p:spPr>
      </p:pic>
      <p:pic>
        <p:nvPicPr>
          <p:cNvPr id="8" name="Picture 7">
            <a:extLst>
              <a:ext uri="{FF2B5EF4-FFF2-40B4-BE49-F238E27FC236}">
                <a16:creationId xmlns:a16="http://schemas.microsoft.com/office/drawing/2014/main" id="{FBD520B5-4964-8C4E-9E13-6D06F926A008}"/>
              </a:ext>
            </a:extLst>
          </p:cNvPr>
          <p:cNvPicPr>
            <a:picLocks noChangeAspect="1"/>
          </p:cNvPicPr>
          <p:nvPr/>
        </p:nvPicPr>
        <p:blipFill>
          <a:blip r:embed="rId6"/>
          <a:stretch>
            <a:fillRect/>
          </a:stretch>
        </p:blipFill>
        <p:spPr>
          <a:xfrm>
            <a:off x="1335548" y="4987252"/>
            <a:ext cx="4305300" cy="1219200"/>
          </a:xfrm>
          <a:prstGeom prst="rect">
            <a:avLst/>
          </a:prstGeom>
        </p:spPr>
      </p:pic>
    </p:spTree>
    <p:extLst>
      <p:ext uri="{BB962C8B-B14F-4D97-AF65-F5344CB8AC3E}">
        <p14:creationId xmlns:p14="http://schemas.microsoft.com/office/powerpoint/2010/main" val="1024798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US" altLang="zh-CN" dirty="0"/>
          </a:p>
          <a:p>
            <a:pPr lvl="1"/>
            <a:r>
              <a:rPr lang="en-US" dirty="0"/>
              <a:t>next</a:t>
            </a:r>
            <a:r>
              <a:rPr lang="zh-CN" altLang="en-US" dirty="0"/>
              <a:t>方法可带一个参数，作为</a:t>
            </a:r>
            <a:r>
              <a:rPr lang="zh-CN" altLang="en-US" dirty="0">
                <a:solidFill>
                  <a:srgbClr val="C00000"/>
                </a:solidFill>
              </a:rPr>
              <a:t>上一个</a:t>
            </a:r>
            <a:r>
              <a:rPr lang="en-US" dirty="0">
                <a:solidFill>
                  <a:srgbClr val="C00000"/>
                </a:solidFill>
              </a:rPr>
              <a:t>yield</a:t>
            </a:r>
            <a:r>
              <a:rPr lang="zh-CN" altLang="en-US" dirty="0">
                <a:solidFill>
                  <a:srgbClr val="C00000"/>
                </a:solidFill>
              </a:rPr>
              <a:t>表达式的返回值</a:t>
            </a:r>
            <a:r>
              <a:rPr lang="zh-CN" altLang="en-US"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9C967D2-8E02-0B4A-8A06-5C00500AC939}"/>
              </a:ext>
            </a:extLst>
          </p:cNvPr>
          <p:cNvPicPr>
            <a:picLocks noChangeAspect="1"/>
          </p:cNvPicPr>
          <p:nvPr/>
        </p:nvPicPr>
        <p:blipFill>
          <a:blip r:embed="rId5"/>
          <a:stretch>
            <a:fillRect/>
          </a:stretch>
        </p:blipFill>
        <p:spPr>
          <a:xfrm>
            <a:off x="289140" y="3162647"/>
            <a:ext cx="4230968" cy="2532088"/>
          </a:xfrm>
          <a:prstGeom prst="rect">
            <a:avLst/>
          </a:prstGeom>
        </p:spPr>
      </p:pic>
      <p:pic>
        <p:nvPicPr>
          <p:cNvPr id="10" name="Picture 9">
            <a:extLst>
              <a:ext uri="{FF2B5EF4-FFF2-40B4-BE49-F238E27FC236}">
                <a16:creationId xmlns:a16="http://schemas.microsoft.com/office/drawing/2014/main" id="{1F01747D-8F23-3443-9D49-BACC1F024841}"/>
              </a:ext>
            </a:extLst>
          </p:cNvPr>
          <p:cNvPicPr>
            <a:picLocks noChangeAspect="1"/>
          </p:cNvPicPr>
          <p:nvPr/>
        </p:nvPicPr>
        <p:blipFill>
          <a:blip r:embed="rId6"/>
          <a:stretch>
            <a:fillRect/>
          </a:stretch>
        </p:blipFill>
        <p:spPr>
          <a:xfrm>
            <a:off x="4520108" y="2679260"/>
            <a:ext cx="3995242" cy="3827902"/>
          </a:xfrm>
          <a:prstGeom prst="rect">
            <a:avLst/>
          </a:prstGeom>
          <a:ln w="38100">
            <a:solidFill>
              <a:schemeClr val="tx1"/>
            </a:solidFill>
          </a:ln>
        </p:spPr>
      </p:pic>
    </p:spTree>
    <p:extLst>
      <p:ext uri="{BB962C8B-B14F-4D97-AF65-F5344CB8AC3E}">
        <p14:creationId xmlns:p14="http://schemas.microsoft.com/office/powerpoint/2010/main" val="2869394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5.5 【</a:t>
            </a:r>
            <a:r>
              <a:rPr lang="zh-CN" altLang="en-US" dirty="0"/>
              <a:t>补充</a:t>
            </a:r>
            <a:r>
              <a:rPr lang="en-US" altLang="zh-CN" dirty="0"/>
              <a:t>】</a:t>
            </a:r>
            <a:r>
              <a:rPr lang="zh-CN" altLang="en-US" dirty="0"/>
              <a:t>迭代</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5.5.6 </a:t>
            </a:r>
            <a:r>
              <a:rPr lang="zh-CN" altLang="en-US" dirty="0"/>
              <a:t>迭代器与生成器</a:t>
            </a:r>
            <a:endParaRPr lang="en-US" altLang="zh-CN" dirty="0"/>
          </a:p>
          <a:p>
            <a:pPr lvl="1"/>
            <a:r>
              <a:rPr lang="en-US" dirty="0"/>
              <a:t>yield* </a:t>
            </a:r>
            <a:r>
              <a:rPr lang="zh-CN" altLang="en-US" dirty="0"/>
              <a:t>表达式用于在一个</a:t>
            </a:r>
            <a:r>
              <a:rPr lang="en-US" dirty="0"/>
              <a:t>Generator</a:t>
            </a:r>
            <a:r>
              <a:rPr lang="zh-CN" altLang="en-US" dirty="0"/>
              <a:t>中执行另一个</a:t>
            </a:r>
            <a:r>
              <a:rPr lang="en-US" dirty="0"/>
              <a:t>Generator</a:t>
            </a:r>
            <a:r>
              <a:rPr lang="zh-CN" altLang="en-US" dirty="0"/>
              <a:t>函数，如果没有使用</a:t>
            </a:r>
            <a:r>
              <a:rPr lang="en-US" dirty="0"/>
              <a:t>yield*</a:t>
            </a:r>
            <a:r>
              <a:rPr lang="zh-CN" altLang="en-US" dirty="0"/>
              <a:t>会没有效果。</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76F36E0-7B71-5F4D-BCD7-5C5ABDB7FDB1}"/>
              </a:ext>
            </a:extLst>
          </p:cNvPr>
          <p:cNvPicPr>
            <a:picLocks noChangeAspect="1"/>
          </p:cNvPicPr>
          <p:nvPr/>
        </p:nvPicPr>
        <p:blipFill>
          <a:blip r:embed="rId6"/>
          <a:stretch>
            <a:fillRect/>
          </a:stretch>
        </p:blipFill>
        <p:spPr>
          <a:xfrm>
            <a:off x="628649" y="3145971"/>
            <a:ext cx="2350105" cy="2917372"/>
          </a:xfrm>
          <a:prstGeom prst="rect">
            <a:avLst/>
          </a:prstGeom>
        </p:spPr>
      </p:pic>
      <p:sp>
        <p:nvSpPr>
          <p:cNvPr id="8" name="Equal 7">
            <a:extLst>
              <a:ext uri="{FF2B5EF4-FFF2-40B4-BE49-F238E27FC236}">
                <a16:creationId xmlns:a16="http://schemas.microsoft.com/office/drawing/2014/main" id="{BC33235D-E416-8F47-BDC9-1A906EE3633A}"/>
              </a:ext>
            </a:extLst>
          </p:cNvPr>
          <p:cNvSpPr/>
          <p:nvPr/>
        </p:nvSpPr>
        <p:spPr>
          <a:xfrm>
            <a:off x="2978754" y="4001294"/>
            <a:ext cx="1201360" cy="853735"/>
          </a:xfrm>
          <a:prstGeom prst="mathEqua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pic>
        <p:nvPicPr>
          <p:cNvPr id="9" name="Picture 8">
            <a:extLst>
              <a:ext uri="{FF2B5EF4-FFF2-40B4-BE49-F238E27FC236}">
                <a16:creationId xmlns:a16="http://schemas.microsoft.com/office/drawing/2014/main" id="{CBE4B967-1F69-A14C-A0C7-D896499B2B06}"/>
              </a:ext>
            </a:extLst>
          </p:cNvPr>
          <p:cNvPicPr>
            <a:picLocks noChangeAspect="1"/>
          </p:cNvPicPr>
          <p:nvPr/>
        </p:nvPicPr>
        <p:blipFill>
          <a:blip r:embed="rId7"/>
          <a:stretch>
            <a:fillRect/>
          </a:stretch>
        </p:blipFill>
        <p:spPr>
          <a:xfrm>
            <a:off x="4430031" y="3145970"/>
            <a:ext cx="2753269" cy="2917371"/>
          </a:xfrm>
          <a:prstGeom prst="rect">
            <a:avLst/>
          </a:prstGeom>
        </p:spPr>
      </p:pic>
    </p:spTree>
    <p:custDataLst>
      <p:tags r:id="rId1"/>
    </p:custDataLst>
    <p:extLst>
      <p:ext uri="{BB962C8B-B14F-4D97-AF65-F5344CB8AC3E}">
        <p14:creationId xmlns:p14="http://schemas.microsoft.com/office/powerpoint/2010/main" val="1701876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5.2 </a:t>
            </a:r>
            <a:r>
              <a:rPr lang="zh-CN" altLang="en-US" dirty="0"/>
              <a:t>复合语句和空语句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空语句</a:t>
            </a:r>
            <a:endParaRPr lang="en-US" altLang="zh-CN" dirty="0"/>
          </a:p>
          <a:p>
            <a:endParaRPr lang="en-US" altLang="zh-CN" dirty="0"/>
          </a:p>
          <a:p>
            <a:endParaRPr lang="en-US" altLang="zh-CN" dirty="0"/>
          </a:p>
          <a:p>
            <a:pPr lvl="1"/>
            <a:r>
              <a:rPr lang="zh-CN" altLang="en-US" dirty="0"/>
              <a:t>创建一个具有空循环体的循环时，空语句有时是很有用的</a:t>
            </a:r>
            <a:endParaRPr lang="en-US" altLang="zh-CN" dirty="0"/>
          </a:p>
          <a:p>
            <a:endParaRPr lang="en-US" altLang="zh-CN" dirty="0"/>
          </a:p>
          <a:p>
            <a:endParaRPr lang="en-US" altLang="zh-CN" dirty="0"/>
          </a:p>
          <a:p>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8E7BBDC9-2208-AD4D-B175-05685B60B8AB}"/>
              </a:ext>
            </a:extLst>
          </p:cNvPr>
          <p:cNvPicPr>
            <a:picLocks noChangeAspect="1"/>
          </p:cNvPicPr>
          <p:nvPr/>
        </p:nvPicPr>
        <p:blipFill>
          <a:blip r:embed="rId5"/>
          <a:stretch>
            <a:fillRect/>
          </a:stretch>
        </p:blipFill>
        <p:spPr>
          <a:xfrm>
            <a:off x="1339010" y="2286492"/>
            <a:ext cx="3302000" cy="584200"/>
          </a:xfrm>
          <a:prstGeom prst="rect">
            <a:avLst/>
          </a:prstGeom>
        </p:spPr>
      </p:pic>
      <p:pic>
        <p:nvPicPr>
          <p:cNvPr id="8" name="Picture 7">
            <a:extLst>
              <a:ext uri="{FF2B5EF4-FFF2-40B4-BE49-F238E27FC236}">
                <a16:creationId xmlns:a16="http://schemas.microsoft.com/office/drawing/2014/main" id="{BA1F53BF-B3F0-524F-9B7D-54B3A7ACBB38}"/>
              </a:ext>
            </a:extLst>
          </p:cNvPr>
          <p:cNvPicPr>
            <a:picLocks noChangeAspect="1"/>
          </p:cNvPicPr>
          <p:nvPr/>
        </p:nvPicPr>
        <p:blipFill>
          <a:blip r:embed="rId6"/>
          <a:stretch>
            <a:fillRect/>
          </a:stretch>
        </p:blipFill>
        <p:spPr>
          <a:xfrm>
            <a:off x="1278270" y="3569824"/>
            <a:ext cx="6766504" cy="1020568"/>
          </a:xfrm>
          <a:prstGeom prst="rect">
            <a:avLst/>
          </a:prstGeom>
        </p:spPr>
      </p:pic>
    </p:spTree>
    <p:extLst>
      <p:ext uri="{BB962C8B-B14F-4D97-AF65-F5344CB8AC3E}">
        <p14:creationId xmlns:p14="http://schemas.microsoft.com/office/powerpoint/2010/main" val="3565320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5.2 </a:t>
            </a:r>
            <a:r>
              <a:rPr lang="zh-CN" altLang="en-US" dirty="0"/>
              <a:t>复合语句和空语句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空语句</a:t>
            </a:r>
            <a:endParaRPr lang="en-US" altLang="zh-CN" dirty="0"/>
          </a:p>
          <a:p>
            <a:r>
              <a:rPr lang="en-US" altLang="zh-CN" dirty="0"/>
              <a:t>【</a:t>
            </a:r>
            <a:r>
              <a:rPr lang="zh-CN" altLang="en-US" dirty="0"/>
              <a:t>注意</a:t>
            </a:r>
            <a:r>
              <a:rPr lang="en-US" altLang="zh-CN" dirty="0"/>
              <a:t>】for</a:t>
            </a:r>
            <a:r>
              <a:rPr lang="zh-CN" altLang="en-US" dirty="0"/>
              <a:t>、</a:t>
            </a:r>
            <a:r>
              <a:rPr lang="en-US" altLang="zh-CN" dirty="0"/>
              <a:t>while</a:t>
            </a:r>
            <a:r>
              <a:rPr lang="zh-CN" altLang="en-US" dirty="0"/>
              <a:t>或</a:t>
            </a:r>
            <a:r>
              <a:rPr lang="en-US" altLang="zh-CN" dirty="0"/>
              <a:t>if</a:t>
            </a:r>
            <a:r>
              <a:rPr lang="zh-CN" altLang="en-US" dirty="0"/>
              <a:t>语句的右圆括号后是否有分号，避免</a:t>
            </a:r>
            <a:r>
              <a:rPr lang="en-US" altLang="zh-CN" dirty="0"/>
              <a:t>bug</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2568CE6-7B3B-184E-876A-DB2FE2B3FEAD}"/>
              </a:ext>
            </a:extLst>
          </p:cNvPr>
          <p:cNvPicPr>
            <a:picLocks noChangeAspect="1"/>
          </p:cNvPicPr>
          <p:nvPr/>
        </p:nvPicPr>
        <p:blipFill>
          <a:blip r:embed="rId5"/>
          <a:stretch>
            <a:fillRect/>
          </a:stretch>
        </p:blipFill>
        <p:spPr>
          <a:xfrm>
            <a:off x="840828" y="3339022"/>
            <a:ext cx="7674522" cy="802491"/>
          </a:xfrm>
          <a:prstGeom prst="rect">
            <a:avLst/>
          </a:prstGeom>
        </p:spPr>
      </p:pic>
    </p:spTree>
    <p:extLst>
      <p:ext uri="{BB962C8B-B14F-4D97-AF65-F5344CB8AC3E}">
        <p14:creationId xmlns:p14="http://schemas.microsoft.com/office/powerpoint/2010/main" val="1674372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5.3 </a:t>
            </a:r>
            <a:r>
              <a:rPr lang="zh-CN" altLang="en-US" dirty="0"/>
              <a:t>声明语句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声明语句：这些语句定义标识符（变量名和函数名）并给其赋值。</a:t>
            </a:r>
            <a:endParaRPr lang="en-US" altLang="zh-CN" dirty="0"/>
          </a:p>
          <a:p>
            <a:r>
              <a:rPr lang="en-US" altLang="zh-CN" dirty="0"/>
              <a:t>5.3.1 </a:t>
            </a:r>
            <a:r>
              <a:rPr lang="en-US" altLang="zh-CN" dirty="0" err="1"/>
              <a:t>var</a:t>
            </a:r>
            <a:r>
              <a:rPr lang="en-US" altLang="zh-CN" dirty="0" err="1">
                <a:solidFill>
                  <a:srgbClr val="C00000"/>
                </a:solidFill>
              </a:rPr>
              <a:t>【Recap</a:t>
            </a:r>
            <a:r>
              <a:rPr lang="en-US" altLang="zh-CN" dirty="0">
                <a:solidFill>
                  <a:srgbClr val="C00000"/>
                </a:solidFill>
              </a:rPr>
              <a:t>】</a:t>
            </a:r>
          </a:p>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2DAE2D3-A989-F84F-9D6A-92ECC7584F85}"/>
              </a:ext>
            </a:extLst>
          </p:cNvPr>
          <p:cNvPicPr>
            <a:picLocks noChangeAspect="1"/>
          </p:cNvPicPr>
          <p:nvPr/>
        </p:nvPicPr>
        <p:blipFill>
          <a:blip r:embed="rId5"/>
          <a:stretch>
            <a:fillRect/>
          </a:stretch>
        </p:blipFill>
        <p:spPr>
          <a:xfrm>
            <a:off x="216804" y="3225176"/>
            <a:ext cx="8879745" cy="1938614"/>
          </a:xfrm>
          <a:prstGeom prst="rect">
            <a:avLst/>
          </a:prstGeom>
        </p:spPr>
      </p:pic>
    </p:spTree>
    <p:extLst>
      <p:ext uri="{BB962C8B-B14F-4D97-AF65-F5344CB8AC3E}">
        <p14:creationId xmlns:p14="http://schemas.microsoft.com/office/powerpoint/2010/main" val="2388958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5.3 </a:t>
            </a:r>
            <a:r>
              <a:rPr lang="zh-CN" altLang="en-US" dirty="0"/>
              <a:t>声明语句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5.3.1 </a:t>
            </a:r>
            <a:r>
              <a:rPr lang="en-US" altLang="zh-CN" dirty="0" err="1"/>
              <a:t>var</a:t>
            </a:r>
            <a:r>
              <a:rPr lang="en-US" altLang="zh-CN" dirty="0" err="1">
                <a:solidFill>
                  <a:srgbClr val="C00000"/>
                </a:solidFill>
              </a:rPr>
              <a:t>【Recap</a:t>
            </a:r>
            <a:r>
              <a:rPr lang="en-US" altLang="zh-CN" dirty="0">
                <a:solidFill>
                  <a:srgbClr val="C00000"/>
                </a:solidFill>
              </a:rPr>
              <a:t>】</a:t>
            </a:r>
          </a:p>
          <a:p>
            <a:pPr lvl="1"/>
            <a:r>
              <a:rPr lang="en-US" dirty="0"/>
              <a:t>var</a:t>
            </a:r>
            <a:r>
              <a:rPr lang="zh-CN" altLang="en-US" dirty="0"/>
              <a:t>语句出现在函数体内，定义的是局部变量，作用域是这个函数。</a:t>
            </a:r>
            <a:endParaRPr lang="en-US" altLang="zh-CN" dirty="0"/>
          </a:p>
          <a:p>
            <a:pPr lvl="1"/>
            <a:r>
              <a:rPr lang="zh-CN" altLang="en-US" dirty="0"/>
              <a:t>在顶层代码中使用</a:t>
            </a:r>
            <a:r>
              <a:rPr lang="en-US" dirty="0"/>
              <a:t>var</a:t>
            </a:r>
            <a:r>
              <a:rPr lang="zh-CN" altLang="en-US" dirty="0"/>
              <a:t>语句，它声明的是全局变量，在整个</a:t>
            </a:r>
            <a:r>
              <a:rPr lang="en-US" dirty="0"/>
              <a:t>JavaScript</a:t>
            </a:r>
            <a:r>
              <a:rPr lang="zh-CN" altLang="en-US" dirty="0"/>
              <a:t>程序中都是可见的。</a:t>
            </a:r>
            <a:endParaRPr lang="en-US" altLang="zh-CN" dirty="0"/>
          </a:p>
          <a:p>
            <a:pPr lvl="1"/>
            <a:r>
              <a:rPr lang="en-US" dirty="0"/>
              <a:t>var</a:t>
            </a:r>
            <a:r>
              <a:rPr lang="zh-CN" altLang="en-US" dirty="0"/>
              <a:t>声明的变量无法通过</a:t>
            </a:r>
            <a:r>
              <a:rPr lang="en-US" dirty="0"/>
              <a:t>delete</a:t>
            </a:r>
            <a:r>
              <a:rPr lang="zh-CN" altLang="en-US" dirty="0"/>
              <a:t>删除</a:t>
            </a:r>
            <a:endParaRPr lang="en-US" altLang="zh-CN" dirty="0"/>
          </a:p>
          <a:p>
            <a:pPr lvl="1"/>
            <a:r>
              <a:rPr lang="zh-CN" altLang="en-US" dirty="0"/>
              <a:t>若</a:t>
            </a:r>
            <a:r>
              <a:rPr lang="en-US" dirty="0"/>
              <a:t>var</a:t>
            </a:r>
            <a:r>
              <a:rPr lang="zh-CN" altLang="en-US" dirty="0"/>
              <a:t>的变量未指定初始化，则初始为</a:t>
            </a:r>
            <a:r>
              <a:rPr lang="en-US" dirty="0"/>
              <a:t>undefined</a:t>
            </a:r>
          </a:p>
          <a:p>
            <a:pPr lvl="1"/>
            <a:r>
              <a:rPr lang="zh-CN" altLang="en-US" dirty="0"/>
              <a:t>变量声明语句会被“提前”至脚本或者函数的顶部，但是初始化的操作则还在原来</a:t>
            </a:r>
            <a:r>
              <a:rPr lang="en-US" dirty="0"/>
              <a:t>var</a:t>
            </a:r>
            <a:r>
              <a:rPr lang="zh-CN" altLang="en-US" dirty="0"/>
              <a:t>语句的位置执行，在声明语句之前变量的值是</a:t>
            </a:r>
            <a:r>
              <a:rPr lang="en-US" dirty="0"/>
              <a:t>undefined。</a:t>
            </a:r>
          </a:p>
          <a:p>
            <a:pPr lvl="1"/>
            <a:r>
              <a:rPr lang="zh-CN" altLang="en-CN" dirty="0">
                <a:latin typeface="+mj-lt"/>
              </a:rPr>
              <a:t>重</a:t>
            </a:r>
            <a:r>
              <a:rPr lang="en-CN" dirty="0">
                <a:latin typeface="+mj-lt"/>
              </a:rPr>
              <a:t>复声明变量是合法</a:t>
            </a:r>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72588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5.3 </a:t>
            </a:r>
            <a:r>
              <a:rPr lang="zh-CN" altLang="en-US" dirty="0"/>
              <a:t>声明语句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5.3.1 </a:t>
            </a:r>
          </a:p>
          <a:p>
            <a:r>
              <a:rPr lang="en-US" altLang="zh-CN" dirty="0" err="1"/>
              <a:t>let</a:t>
            </a:r>
            <a:r>
              <a:rPr lang="en-US" altLang="zh-CN" dirty="0" err="1">
                <a:solidFill>
                  <a:srgbClr val="C00000"/>
                </a:solidFill>
              </a:rPr>
              <a:t>【Recap</a:t>
            </a:r>
            <a:r>
              <a:rPr lang="en-US" altLang="zh-CN" dirty="0">
                <a:solidFill>
                  <a:srgbClr val="C00000"/>
                </a:solidFill>
              </a:rPr>
              <a:t>】</a:t>
            </a:r>
          </a:p>
          <a:p>
            <a:pPr lvl="1"/>
            <a:r>
              <a:rPr lang="zh-CN" altLang="en-US" dirty="0"/>
              <a:t>声明局部变量</a:t>
            </a:r>
            <a:endParaRPr lang="en-US" altLang="zh-CN" dirty="0"/>
          </a:p>
          <a:p>
            <a:pPr lvl="1"/>
            <a:r>
              <a:rPr lang="zh-CN" altLang="en-US" dirty="0"/>
              <a:t>用法类似于</a:t>
            </a:r>
            <a:r>
              <a:rPr lang="en-US" dirty="0"/>
              <a:t>var，</a:t>
            </a:r>
            <a:r>
              <a:rPr lang="zh-CN" altLang="en-US" dirty="0"/>
              <a:t>但是所声明的变量，只在</a:t>
            </a:r>
            <a:r>
              <a:rPr lang="en-US" dirty="0"/>
              <a:t>let</a:t>
            </a:r>
            <a:r>
              <a:rPr lang="zh-CN" altLang="en-US" dirty="0"/>
              <a:t>命令所在的代码块内有效，而且有暂时性死区的约束。</a:t>
            </a:r>
            <a:endParaRPr lang="en-US" altLang="zh-CN" dirty="0"/>
          </a:p>
          <a:p>
            <a:pPr lvl="1"/>
            <a:r>
              <a:rPr lang="en-US" dirty="0"/>
              <a:t>let</a:t>
            </a:r>
            <a:r>
              <a:rPr lang="zh-CN" altLang="en-US" dirty="0"/>
              <a:t>不允许在相同作用域内，重复声明同一个变量</a:t>
            </a:r>
            <a:endParaRPr lang="en-US" altLang="zh-CN" dirty="0"/>
          </a:p>
          <a:p>
            <a:r>
              <a:rPr lang="en-US" dirty="0" err="1"/>
              <a:t>const</a:t>
            </a:r>
            <a:r>
              <a:rPr lang="en-US" altLang="zh-CN" dirty="0" err="1">
                <a:solidFill>
                  <a:srgbClr val="C00000"/>
                </a:solidFill>
              </a:rPr>
              <a:t>【Recap</a:t>
            </a:r>
            <a:r>
              <a:rPr lang="en-US" altLang="zh-CN" dirty="0">
                <a:solidFill>
                  <a:srgbClr val="C00000"/>
                </a:solidFill>
              </a:rPr>
              <a:t>】</a:t>
            </a:r>
            <a:endParaRPr lang="en-US" dirty="0"/>
          </a:p>
          <a:p>
            <a:pPr lvl="1"/>
            <a:r>
              <a:rPr lang="zh-CN" altLang="en-US" dirty="0"/>
              <a:t>与</a:t>
            </a:r>
            <a:r>
              <a:rPr lang="en-US" altLang="zh-CN" dirty="0"/>
              <a:t>let</a:t>
            </a:r>
            <a:r>
              <a:rPr lang="zh-CN" altLang="en-US" dirty="0"/>
              <a:t>用法类似，但是不可以重复赋值</a:t>
            </a:r>
            <a:endParaRPr lang="en-US" altLang="zh-CN" dirty="0"/>
          </a:p>
          <a:p>
            <a:endParaRPr lang="en-US" dirty="0"/>
          </a:p>
          <a:p>
            <a:pPr lvl="1"/>
            <a:endParaRPr lang="en-US" altLang="zh-CN" dirty="0">
              <a:solidFill>
                <a:srgbClr val="C00000"/>
              </a:solidFill>
            </a:endParaRPr>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93544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5.3 </a:t>
            </a:r>
            <a:r>
              <a:rPr lang="zh-CN" altLang="en-US" dirty="0"/>
              <a:t>声明语句</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5.3.2 </a:t>
            </a:r>
            <a:r>
              <a:rPr lang="en-US" dirty="0" err="1"/>
              <a:t>function</a:t>
            </a:r>
            <a:r>
              <a:rPr lang="en-US" altLang="zh-CN" u="sng" dirty="0" err="1">
                <a:solidFill>
                  <a:srgbClr val="C00000"/>
                </a:solidFill>
                <a:hlinkClick r:id="rId3" action="ppaction://hlinksldjump">
                  <a:extLst>
                    <a:ext uri="{A12FA001-AC4F-418D-AE19-62706E023703}">
                      <ahyp:hlinkClr xmlns="" xmlns:ahyp="http://schemas.microsoft.com/office/drawing/2018/hyperlinkcolor" val="tx"/>
                    </a:ext>
                  </a:extLst>
                </a:hlinkClick>
              </a:rPr>
              <a:t>【Recap</a:t>
            </a:r>
            <a:r>
              <a:rPr lang="en-US" altLang="zh-CN" u="sng" dirty="0">
                <a:solidFill>
                  <a:srgbClr val="C00000"/>
                </a:solidFill>
                <a:hlinkClick r:id="rId3" action="ppaction://hlinksldjump">
                  <a:extLst>
                    <a:ext uri="{A12FA001-AC4F-418D-AE19-62706E023703}">
                      <ahyp:hlinkClr xmlns="" xmlns:ahyp="http://schemas.microsoft.com/office/drawing/2018/hyperlinkcolor" val="tx"/>
                    </a:ext>
                  </a:extLst>
                </a:hlinkClick>
              </a:rPr>
              <a:t>】</a:t>
            </a:r>
            <a:endParaRPr lang="en-US" altLang="zh-CN" u="sng" dirty="0">
              <a:solidFill>
                <a:srgbClr val="C00000"/>
              </a:solidFill>
            </a:endParaRPr>
          </a:p>
          <a:p>
            <a:r>
              <a:rPr lang="zh-CN" altLang="en-US" dirty="0"/>
              <a:t>两种定义写法：</a:t>
            </a:r>
            <a:endParaRPr lang="en-US" altLang="zh-CN" dirty="0"/>
          </a:p>
          <a:p>
            <a:endParaRPr lang="en-US" dirty="0"/>
          </a:p>
          <a:p>
            <a:endParaRPr lang="en-US" dirty="0"/>
          </a:p>
          <a:p>
            <a:endParaRPr lang="en-US" dirty="0"/>
          </a:p>
          <a:p>
            <a:r>
              <a:rPr lang="en-US" altLang="zh-CN" dirty="0"/>
              <a:t>【</a:t>
            </a:r>
            <a:r>
              <a:rPr lang="zh-CN" altLang="en-US" dirty="0"/>
              <a:t>注意</a:t>
            </a:r>
            <a:r>
              <a:rPr lang="en-US" altLang="zh-CN" dirty="0"/>
              <a:t>】</a:t>
            </a:r>
          </a:p>
          <a:p>
            <a:pPr lvl="1"/>
            <a:r>
              <a:rPr lang="zh-CN" altLang="en-US" dirty="0"/>
              <a:t>定义函数时，不执行函数体内的语句，它和调用函数时待执行的新函数对象相关联。</a:t>
            </a:r>
            <a:endParaRPr lang="en-US" altLang="zh-CN" dirty="0"/>
          </a:p>
          <a:p>
            <a:pPr lvl="1"/>
            <a:r>
              <a:rPr lang="zh-CN" altLang="en-US" dirty="0"/>
              <a:t>即使函数体只包含一条语句，仍然必须使用花括号将其括起来。</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9FCD8BE4-5E9A-5741-A1D5-D2A054956B59}"/>
              </a:ext>
            </a:extLst>
          </p:cNvPr>
          <p:cNvPicPr>
            <a:picLocks noChangeAspect="1"/>
          </p:cNvPicPr>
          <p:nvPr/>
        </p:nvPicPr>
        <p:blipFill>
          <a:blip r:embed="rId6"/>
          <a:stretch>
            <a:fillRect/>
          </a:stretch>
        </p:blipFill>
        <p:spPr>
          <a:xfrm>
            <a:off x="797669" y="2760619"/>
            <a:ext cx="8036234" cy="736475"/>
          </a:xfrm>
          <a:prstGeom prst="rect">
            <a:avLst/>
          </a:prstGeom>
        </p:spPr>
      </p:pic>
    </p:spTree>
    <p:extLst>
      <p:ext uri="{BB962C8B-B14F-4D97-AF65-F5344CB8AC3E}">
        <p14:creationId xmlns:p14="http://schemas.microsoft.com/office/powerpoint/2010/main" val="4070057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ags/tag2.xml><?xml version="1.0" encoding="utf-8"?>
<p:tagLst xmlns:a="http://schemas.openxmlformats.org/drawingml/2006/main" xmlns:r="http://schemas.openxmlformats.org/officeDocument/2006/relationships" xmlns:p="http://schemas.openxmlformats.org/presentationml/2006/main">
  <p:tag name="TIMING" val="|15.7|8.6|25.1"/>
</p:tagLst>
</file>

<file path=ppt/tags/tag3.xml><?xml version="1.0" encoding="utf-8"?>
<p:tagLst xmlns:a="http://schemas.openxmlformats.org/drawingml/2006/main" xmlns:r="http://schemas.openxmlformats.org/officeDocument/2006/relationships" xmlns:p="http://schemas.openxmlformats.org/presentationml/2006/main">
  <p:tag name="TIMING" val="|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3576</TotalTime>
  <Words>2614</Words>
  <Application>Microsoft Office PowerPoint</Application>
  <PresentationFormat>全屏显示(4:3)</PresentationFormat>
  <Paragraphs>285</Paragraphs>
  <Slides>39</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-apple-system</vt:lpstr>
      <vt:lpstr>等线</vt:lpstr>
      <vt:lpstr>等线 Light</vt:lpstr>
      <vt:lpstr>Arial</vt:lpstr>
      <vt:lpstr>Calibri</vt:lpstr>
      <vt:lpstr>Calibri Light</vt:lpstr>
      <vt:lpstr>Office Theme</vt:lpstr>
      <vt:lpstr>第5章语句</vt:lpstr>
      <vt:lpstr>概述</vt:lpstr>
      <vt:lpstr>5.2 复合语句和空语句</vt:lpstr>
      <vt:lpstr>5.2 复合语句和空语句</vt:lpstr>
      <vt:lpstr>5.2 复合语句和空语句</vt:lpstr>
      <vt:lpstr>5.3 声明语句</vt:lpstr>
      <vt:lpstr>5.3 声明语句</vt:lpstr>
      <vt:lpstr>5.3 声明语句</vt:lpstr>
      <vt:lpstr>5.3 声明语句</vt:lpstr>
      <vt:lpstr>5.3 声明语句</vt:lpstr>
      <vt:lpstr>5.4 条件语句</vt:lpstr>
      <vt:lpstr>5.4 条件语句</vt:lpstr>
      <vt:lpstr>5.4 条件语句</vt:lpstr>
      <vt:lpstr>5.4 条件语句</vt:lpstr>
      <vt:lpstr>5.4 条件语句</vt:lpstr>
      <vt:lpstr>5.4 条件语句</vt:lpstr>
      <vt:lpstr>5.4 条件语句</vt:lpstr>
      <vt:lpstr>5.5 循环</vt:lpstr>
      <vt:lpstr>5.5 循环</vt:lpstr>
      <vt:lpstr>5.5 循环</vt:lpstr>
      <vt:lpstr>5.5 循环</vt:lpstr>
      <vt:lpstr>5.5 循环</vt:lpstr>
      <vt:lpstr>5.5 循环</vt:lpstr>
      <vt:lpstr>5.5 循环</vt:lpstr>
      <vt:lpstr>5.5 循环</vt:lpstr>
      <vt:lpstr>5.5 循环</vt:lpstr>
      <vt:lpstr>5.5 循环</vt:lpstr>
      <vt:lpstr>5.5 循环</vt:lpstr>
      <vt:lpstr>5.5 循环</vt:lpstr>
      <vt:lpstr>5.5 循环</vt:lpstr>
      <vt:lpstr>5.5 循环</vt:lpstr>
      <vt:lpstr>5.5 【补充】迭代</vt:lpstr>
      <vt:lpstr>5.5 【补充】迭代</vt:lpstr>
      <vt:lpstr>5.5 【补充】迭代</vt:lpstr>
      <vt:lpstr>5.5 【补充】迭代</vt:lpstr>
      <vt:lpstr>5.5 【补充】迭代</vt:lpstr>
      <vt:lpstr>5.5 【补充】迭代</vt:lpstr>
      <vt:lpstr>5.5 【补充】迭代</vt:lpstr>
      <vt:lpstr>5.5 【补充】迭代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第5章语句</dc:title>
  <dc:creator>Gao Ruiqing</dc:creator>
  <cp:lastModifiedBy>yezi</cp:lastModifiedBy>
  <cp:revision>91</cp:revision>
  <dcterms:created xsi:type="dcterms:W3CDTF">2020-03-11T05:59:44Z</dcterms:created>
  <dcterms:modified xsi:type="dcterms:W3CDTF">2020-04-07T09:05:49Z</dcterms:modified>
</cp:coreProperties>
</file>