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458" r:id="rId2"/>
    <p:sldId id="364" r:id="rId3"/>
    <p:sldId id="455" r:id="rId4"/>
    <p:sldId id="456" r:id="rId5"/>
    <p:sldId id="457" r:id="rId6"/>
    <p:sldId id="459" r:id="rId7"/>
    <p:sldId id="460" r:id="rId8"/>
    <p:sldId id="461" r:id="rId9"/>
    <p:sldId id="396" r:id="rId10"/>
    <p:sldId id="397" r:id="rId11"/>
    <p:sldId id="398" r:id="rId12"/>
    <p:sldId id="399" r:id="rId13"/>
    <p:sldId id="400" r:id="rId14"/>
    <p:sldId id="421" r:id="rId15"/>
    <p:sldId id="468" r:id="rId16"/>
    <p:sldId id="469" r:id="rId17"/>
    <p:sldId id="365" r:id="rId18"/>
    <p:sldId id="465" r:id="rId19"/>
    <p:sldId id="466" r:id="rId20"/>
    <p:sldId id="366" r:id="rId21"/>
    <p:sldId id="454" r:id="rId22"/>
    <p:sldId id="343" r:id="rId23"/>
  </p:sldIdLst>
  <p:sldSz cx="9144000" cy="6858000" type="screen4x3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84288"/>
  </p:normalViewPr>
  <p:slideViewPr>
    <p:cSldViewPr snapToGrid="0" snapToObjects="1">
      <p:cViewPr varScale="1">
        <p:scale>
          <a:sx n="74" d="100"/>
          <a:sy n="74" d="100"/>
        </p:scale>
        <p:origin x="16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B6B6A-8CB7-2248-A912-C2ACA7E14FCD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64C1E-AFB4-FF4D-9D30-86A0B0916EA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03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蓝色的表示前面有提到过。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2186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317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有一个标准的</a:t>
            </a:r>
            <a:r>
              <a:rPr lang="en-US" dirty="0"/>
              <a:t>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对象表示错误，还有从</a:t>
            </a:r>
            <a:r>
              <a:rPr lang="en-US" dirty="0"/>
              <a:t>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派生的</a:t>
            </a:r>
            <a:r>
              <a:rPr lang="en-US" dirty="0" err="1"/>
              <a:t>TypeError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dirty="0" err="1"/>
              <a:t>ReferenceError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等错误对象。我们在处理错误时，可以通过</a:t>
            </a:r>
            <a:r>
              <a:rPr lang="en-US" dirty="0"/>
              <a:t>catch(e)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捕获的变量</a:t>
            </a:r>
            <a:r>
              <a:rPr lang="en-US" dirty="0"/>
              <a:t>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访问错误对象：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8131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51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105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1005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本节讨论剩余的三种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width、debugger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strict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3.10.3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节讨论了作用域链（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 chain），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一个可以按序检索的对象列表，通过它可以进行变量名解析。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和书上顺序稍微不同，先说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3273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在设计之初，为了方便初学者学习，并不强制要求用</a:t>
            </a:r>
            <a:r>
              <a:rPr lang="en-US" dirty="0"/>
              <a:t>var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申明变量。这个设计错误带来了严重的后果：如果一个变量没有通过</a:t>
            </a:r>
            <a:r>
              <a:rPr lang="en-US" dirty="0"/>
              <a:t>var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申明就被使用，那么该变量就自动被申明为全局变量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在同一个页面的不同的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文件中，如果都不用</a:t>
            </a:r>
            <a:r>
              <a:rPr lang="en-US" dirty="0"/>
              <a:t>var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申明，恰好都使用了变量</a:t>
            </a:r>
            <a:r>
              <a:rPr lang="en-US" dirty="0" err="1"/>
              <a:t>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将造成变量</a:t>
            </a:r>
            <a:r>
              <a:rPr lang="en-US" dirty="0" err="1"/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互相影响，产生难以调试的错误结果。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9493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260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437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140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标签是由语句前的标识符和冒号组成，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5875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本章介绍了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语言中的每种语句。表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是本章的总结，列出了每种语句的语法和用途：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6573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本章介绍了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语言中的每种语句。表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5-1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是本章的总结，列出了每种语句的语法和用途：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5293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9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图上是三个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的例子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933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和标签一块使用时，程序将跳转到这个标签所标识的语句块的结束，或者直接终止这个闭合语句块的执行。当没有任何闭合语句块指定了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所用的标签，这时会产生一个语法错误。当使用这种形式的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语句时，带标签的语句不应该是循环或者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语句，因为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可以“跳出”任何闭合的语句块。这里的语句可以是由花括号括起来的一组语句，使用同一个标签来标识这一组语句。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语句带不带标签，它的控制权都无法越过函数的边界。比如，对于一条带标签的函数定义语句来说，不能从函数内部通过这个标签来跳转到函数外部。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1184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2234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如果没有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语句，则函数调用仅依次执行函数体内的每一条语句直到函数结束，最后返回调用程序。这种情况下，调用表达式的结果是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443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dirty="0"/>
              <a:t>Error</a:t>
            </a:r>
            <a:r>
              <a:rPr lang="zh-CN" altLang="en-US" dirty="0"/>
              <a:t>对象有一个</a:t>
            </a:r>
            <a:r>
              <a:rPr lang="en-US" dirty="0"/>
              <a:t>name</a:t>
            </a:r>
            <a:r>
              <a:rPr lang="zh-CN" altLang="en-US" dirty="0"/>
              <a:t>属性表示错误类型，一个</a:t>
            </a:r>
            <a:r>
              <a:rPr lang="en-US" dirty="0"/>
              <a:t>message</a:t>
            </a:r>
            <a:r>
              <a:rPr lang="zh-CN" altLang="en-US" dirty="0"/>
              <a:t>属性用来存放传递给构造函数的字符串（参照第三部分的</a:t>
            </a:r>
            <a:r>
              <a:rPr lang="en-US" dirty="0"/>
              <a:t>Error</a:t>
            </a:r>
            <a:r>
              <a:rPr lang="zh-CN" altLang="en-US" dirty="0"/>
              <a:t>类）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839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当抛出异常时，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解释器会立即停止当前正在执行的逻辑，并跳转至就近的异常处理程序。如果抛出异常的代码块没有一条相关联的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从句，解释器会检查更高层的闭合代码块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直到找到一个异常处理程序为止。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如果没有找到任何异常处理程序，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将把异常当成程序错误来处理，并报告给用户。</a:t>
            </a:r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8322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执行过程中，程序可能遇到无法预测的异常情况而报错，例如，网络连接中断，读取不存在的文件，没有操作权限等。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对于这种错误，我们需要处理它，并可能需要给用户反馈。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错误处理是程序设计时必须要考虑的问题。</a:t>
            </a:r>
          </a:p>
          <a:p>
            <a:endParaRPr lang="en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44585-649C-C542-858E-9B9F855E27C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52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88D0-8E76-6E45-8B49-E3DD0068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E126C-7A2D-664B-9F51-8C497B1F0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F8F17-D30F-EC46-9F9A-CE7E57D4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A6B9-6BF5-084F-A5E0-F00DEDAD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185E-A133-FE4C-8948-81022E6C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535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7541-7A04-7241-A535-37A8E01E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173E7-E125-ED48-8C86-A4F01A903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5A56-1F31-C943-8A2C-143CA32E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7575-AE8B-B446-9DBE-D4A70DF2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9F836-6F32-D643-89C5-7DEF1ABE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648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79C64-693D-6D4F-B9BF-7FC8223F5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C2876-E674-EB42-A855-60033B530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E3C37-6BDB-474E-8913-1FFB415E5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8B480-4283-2640-AE26-3F497DA2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50DA-D3F5-7840-ACBF-FE6F1B02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783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2ED-1D5E-1541-A00A-AC46CA6F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C84-9FAF-F54E-887D-DA890D07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1235-54CA-344C-A373-7D1D0983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0F4C-94AF-B14E-B94D-97AC7D1E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92E0-C9EB-D646-999E-A6F5DFB4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376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D00D-7004-E843-B943-27D852C7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51493-C755-8B49-989E-80A30EF99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AF7D-B0E9-584E-A4E3-2BE6533F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ECB4-82B0-294D-90EC-840BD050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FBB12-52EB-0C4D-AC0E-0A3DA21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562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5766-07E7-5C43-9B17-6351AA27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6184-B8EF-084D-8DFB-27AC9FEC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EAC71-8279-A844-B5FF-2E6E10E0B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8D05B-1AA2-5A4C-A1D1-3C90A887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CB99-8EEF-F541-9190-A3D095A2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B4077-DDDC-554D-8242-1B9C4E45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002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77E7-AEF9-244C-973B-0DB2F1B0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5A1D9-0348-D542-8043-249706E2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1901E-9821-924A-A171-D5CD724C1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E6FC2-FEAC-A143-9BC1-9FB4A93F1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9AD7A-1D0C-7346-B340-A25E23A5A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6E03C-F0F8-A549-B95A-6702D1A0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2DD29-C5E9-5347-A66B-691F4D2B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44C1A-B38F-CD47-9D6E-EAB7689D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16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301E-8C02-1A42-83AF-9CCC2825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E5DADD-6E15-F74C-83B9-A3670FB5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F2AC8-41A6-5B4A-AE55-0ACB1A7F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C108-2260-9F42-B65E-33097D2E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24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AAA14-7429-5842-B589-6E9032B2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5B8DF-73D0-264C-94E3-AED9B1D8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C63E-72EB-6D43-8803-88E8317C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19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5EFC-778C-7344-AA19-9418A9B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6709-C791-374B-96AE-43A97D32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237D9-285F-8F43-A323-D29BF5790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ECD61-8720-5547-A000-24B9B89B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75A4-F0D7-0545-95B3-F84CDD7C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CBFBF-CE0F-E64D-9303-AA0B308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52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3499-A9D0-CF4B-BACD-F3C59B6D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00D77-3C28-0F4E-9CED-DBA28DF2A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B8C40-CB48-A44C-A813-10D1DFF4A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9CA1-DCD5-A744-B3AD-4BD615F8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462D8-9D0C-2F44-B0FA-DE801B76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A6E4F-72F0-CF49-BA6F-56A1F445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825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94926-1B25-D14F-9769-2ACA0A5C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ADF3-8138-3546-8ECD-E45B210F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740F7-9DFB-D143-BAEF-D8F08D454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67093-B5B9-4043-8295-A36B7296A676}" type="datetimeFigureOut">
              <a:rPr lang="en-CN" smtClean="0"/>
              <a:t>04/07/2020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7770-F7D6-D34E-9186-140A69807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7EE4-6D98-0F46-8522-6F4B2C1CF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8CCE-C7FF-CC47-AC76-77550172A4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111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跳转语句（</a:t>
            </a:r>
            <a:r>
              <a:rPr lang="en-US" altLang="zh-CN" dirty="0"/>
              <a:t>jump statement</a:t>
            </a:r>
            <a:r>
              <a:rPr lang="zh-CN" altLang="en-US" dirty="0"/>
              <a:t>）：使</a:t>
            </a:r>
            <a:r>
              <a:rPr lang="en-US" dirty="0"/>
              <a:t>JavaScript</a:t>
            </a:r>
            <a:r>
              <a:rPr lang="zh-CN" altLang="en-US" dirty="0"/>
              <a:t>的执行可以从一个位置跳转到另一个位置。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0070C0"/>
                </a:solidFill>
              </a:rPr>
              <a:t>reak</a:t>
            </a:r>
            <a:r>
              <a:rPr lang="zh-CN" altLang="en-US" dirty="0">
                <a:solidFill>
                  <a:srgbClr val="0070C0"/>
                </a:solidFill>
              </a:rPr>
              <a:t>：跳转到循环或者其他语句的结束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en-US" dirty="0">
                <a:solidFill>
                  <a:srgbClr val="0070C0"/>
                </a:solidFill>
              </a:rPr>
              <a:t>ontinue</a:t>
            </a:r>
            <a:r>
              <a:rPr lang="zh-CN" altLang="en-US" dirty="0">
                <a:solidFill>
                  <a:srgbClr val="0070C0"/>
                </a:solidFill>
              </a:rPr>
              <a:t>：终止本次循环并开始下一次循环的执行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return</a:t>
            </a:r>
            <a:r>
              <a:rPr lang="zh-CN" altLang="en-US" dirty="0">
                <a:solidFill>
                  <a:srgbClr val="0070C0"/>
                </a:solidFill>
              </a:rPr>
              <a:t>：跳出函数体的执行，并提供本次的返回值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throw</a:t>
            </a:r>
            <a:r>
              <a:rPr lang="zh-CN" altLang="en-US" dirty="0">
                <a:solidFill>
                  <a:srgbClr val="C00000"/>
                </a:solidFill>
              </a:rPr>
              <a:t>语句触发或者“抛出”一个异常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try/catch/finally</a:t>
            </a:r>
            <a:r>
              <a:rPr lang="zh-CN" altLang="en-US" dirty="0">
                <a:solidFill>
                  <a:srgbClr val="C00000"/>
                </a:solidFill>
              </a:rPr>
              <a:t>语句一同使用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1"/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7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r>
              <a:rPr lang="en-US" altLang="zh-CN" dirty="0"/>
              <a:t>——</a:t>
            </a:r>
            <a:r>
              <a:rPr lang="zh-CN" altLang="en-US" dirty="0"/>
              <a:t>错误处理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有错误发生时，执行流程像这样：</a:t>
            </a:r>
          </a:p>
          <a:p>
            <a:pPr lvl="1"/>
            <a:r>
              <a:rPr lang="zh-CN" altLang="en-US" dirty="0"/>
              <a:t>先执行</a:t>
            </a:r>
            <a:r>
              <a:rPr lang="en-US" dirty="0"/>
              <a:t>try { ... }</a:t>
            </a:r>
            <a:r>
              <a:rPr lang="zh-CN" altLang="en-US" dirty="0"/>
              <a:t>的代码；</a:t>
            </a:r>
          </a:p>
          <a:p>
            <a:pPr lvl="1"/>
            <a:r>
              <a:rPr lang="zh-CN" altLang="en-US" dirty="0"/>
              <a:t>执行到出错的语句时，后续语句不再继续执行，转而执行</a:t>
            </a:r>
            <a:r>
              <a:rPr lang="en-US" dirty="0"/>
              <a:t>catch (e) { ... }</a:t>
            </a:r>
            <a:r>
              <a:rPr lang="zh-CN" altLang="en-US" dirty="0"/>
              <a:t>代码；</a:t>
            </a:r>
          </a:p>
          <a:p>
            <a:pPr lvl="1"/>
            <a:r>
              <a:rPr lang="zh-CN" altLang="en-US" dirty="0"/>
              <a:t>最后执行</a:t>
            </a:r>
            <a:r>
              <a:rPr lang="en-US" dirty="0"/>
              <a:t>finally { ... }</a:t>
            </a:r>
            <a:r>
              <a:rPr lang="zh-CN" altLang="en-US" dirty="0"/>
              <a:t>代码。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没有错误发生时，执行流程像这样：</a:t>
            </a:r>
          </a:p>
          <a:p>
            <a:pPr lvl="1"/>
            <a:r>
              <a:rPr lang="zh-CN" altLang="en-US" dirty="0"/>
              <a:t>先执行</a:t>
            </a:r>
            <a:r>
              <a:rPr lang="en-US" dirty="0"/>
              <a:t>try { ... }</a:t>
            </a:r>
            <a:r>
              <a:rPr lang="zh-CN" altLang="en-US" dirty="0"/>
              <a:t>的代码；</a:t>
            </a:r>
          </a:p>
          <a:p>
            <a:pPr lvl="1"/>
            <a:r>
              <a:rPr lang="zh-CN" altLang="en-US" dirty="0"/>
              <a:t>因为没有出错，</a:t>
            </a:r>
            <a:r>
              <a:rPr lang="en-US" dirty="0"/>
              <a:t>catch (e) { ... }</a:t>
            </a:r>
            <a:r>
              <a:rPr lang="zh-CN" altLang="en-US" dirty="0"/>
              <a:t>代码不会被执行；</a:t>
            </a:r>
          </a:p>
          <a:p>
            <a:pPr lvl="1"/>
            <a:r>
              <a:rPr lang="zh-CN" altLang="en-US" dirty="0"/>
              <a:t>最后执行</a:t>
            </a:r>
            <a:r>
              <a:rPr lang="en-US" dirty="0"/>
              <a:t>finally { ... }</a:t>
            </a:r>
            <a:r>
              <a:rPr lang="zh-CN" altLang="en-US" dirty="0"/>
              <a:t>代码。</a:t>
            </a:r>
          </a:p>
          <a:p>
            <a:r>
              <a:rPr lang="zh-CN" altLang="en-US" dirty="0"/>
              <a:t>最后请注意，</a:t>
            </a:r>
            <a:r>
              <a:rPr lang="en-US" dirty="0"/>
              <a:t>catch</a:t>
            </a:r>
            <a:r>
              <a:rPr lang="zh-CN" altLang="en-US" dirty="0"/>
              <a:t>和</a:t>
            </a:r>
            <a:r>
              <a:rPr lang="en-US" dirty="0"/>
              <a:t>finally</a:t>
            </a:r>
            <a:r>
              <a:rPr lang="zh-CN" altLang="en-US" dirty="0"/>
              <a:t>可以不必都出现</a:t>
            </a:r>
            <a:endParaRPr lang="en-US" altLang="zh-CN" dirty="0"/>
          </a:p>
          <a:p>
            <a:r>
              <a:rPr lang="en-US" altLang="zh-CN" dirty="0"/>
              <a:t>try</a:t>
            </a:r>
            <a:r>
              <a:rPr lang="zh-CN" altLang="en-US" dirty="0"/>
              <a:t>、</a:t>
            </a:r>
            <a:r>
              <a:rPr lang="en-US" altLang="zh-CN" dirty="0"/>
              <a:t>catch</a:t>
            </a:r>
            <a:r>
              <a:rPr lang="zh-CN" altLang="en-US" dirty="0"/>
              <a:t>和</a:t>
            </a:r>
            <a:r>
              <a:rPr lang="en-US" altLang="zh-CN" dirty="0"/>
              <a:t>finally</a:t>
            </a:r>
            <a:r>
              <a:rPr lang="zh-CN" altLang="en-US" dirty="0"/>
              <a:t>语句块</a:t>
            </a:r>
            <a:r>
              <a:rPr lang="zh-CN" altLang="en-US" dirty="0">
                <a:solidFill>
                  <a:srgbClr val="C00000"/>
                </a:solidFill>
              </a:rPr>
              <a:t>都需要使用花括号</a:t>
            </a:r>
            <a:r>
              <a:rPr lang="zh-CN" altLang="en-US" dirty="0"/>
              <a:t>，花括号是必需的</a:t>
            </a:r>
          </a:p>
          <a:p>
            <a:endParaRPr lang="zh-CN" altLang="en-US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1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r>
              <a:rPr lang="en-US" altLang="zh-CN" dirty="0"/>
              <a:t>——</a:t>
            </a:r>
            <a:r>
              <a:rPr lang="zh-CN" altLang="en-US" dirty="0"/>
              <a:t>错误处理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</a:t>
            </a:r>
            <a:r>
              <a:rPr lang="zh-CN" altLang="en-US" dirty="0"/>
              <a:t>有一个标准的</a:t>
            </a:r>
            <a:r>
              <a:rPr lang="en-US" dirty="0"/>
              <a:t>Error</a:t>
            </a:r>
            <a:r>
              <a:rPr lang="zh-CN" altLang="en-US" dirty="0"/>
              <a:t>对象表示错误，在处理错误时，可以通过</a:t>
            </a:r>
            <a:r>
              <a:rPr lang="en-US" dirty="0"/>
              <a:t>catch(e)</a:t>
            </a:r>
            <a:r>
              <a:rPr lang="zh-CN" altLang="en-US" dirty="0"/>
              <a:t>捕获的变量</a:t>
            </a:r>
            <a:r>
              <a:rPr lang="en-US" dirty="0"/>
              <a:t>e</a:t>
            </a:r>
            <a:r>
              <a:rPr lang="zh-CN" altLang="en-US" dirty="0"/>
              <a:t>访问错误对象。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1575C3-9D9B-844C-BD80-2C55642E926E}"/>
              </a:ext>
            </a:extLst>
          </p:cNvPr>
          <p:cNvSpPr/>
          <p:nvPr/>
        </p:nvSpPr>
        <p:spPr>
          <a:xfrm>
            <a:off x="1407294" y="2874867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333333"/>
                </a:solidFill>
              </a:rPr>
              <a:t>try</a:t>
            </a:r>
            <a:r>
              <a:rPr lang="en-US" dirty="0"/>
              <a:t> { </a:t>
            </a:r>
          </a:p>
          <a:p>
            <a:r>
              <a:rPr lang="en-US" dirty="0"/>
              <a:t>	... </a:t>
            </a:r>
          </a:p>
          <a:p>
            <a:r>
              <a:rPr lang="en-US" dirty="0"/>
              <a:t>} </a:t>
            </a:r>
            <a:r>
              <a:rPr lang="en-US" b="1" dirty="0">
                <a:solidFill>
                  <a:srgbClr val="333333"/>
                </a:solidFill>
              </a:rPr>
              <a:t>catch</a:t>
            </a:r>
            <a:r>
              <a:rPr lang="en-US" dirty="0"/>
              <a:t> (e) { </a:t>
            </a:r>
          </a:p>
          <a:p>
            <a:r>
              <a:rPr lang="en-US" b="1" dirty="0">
                <a:solidFill>
                  <a:srgbClr val="333333"/>
                </a:solidFill>
              </a:rPr>
              <a:t>	if</a:t>
            </a:r>
            <a:r>
              <a:rPr lang="en-US" dirty="0"/>
              <a:t> (e </a:t>
            </a:r>
            <a:r>
              <a:rPr lang="en-US" b="1" dirty="0" err="1">
                <a:solidFill>
                  <a:srgbClr val="333333"/>
                </a:solidFill>
              </a:rPr>
              <a:t>instanceof</a:t>
            </a:r>
            <a:r>
              <a:rPr lang="en-US" dirty="0"/>
              <a:t> </a:t>
            </a:r>
            <a:r>
              <a:rPr lang="en-US" dirty="0" err="1"/>
              <a:t>TypeError</a:t>
            </a:r>
            <a:r>
              <a:rPr lang="en-US" dirty="0"/>
              <a:t>) { </a:t>
            </a:r>
          </a:p>
          <a:p>
            <a:r>
              <a:rPr lang="en-US" dirty="0"/>
              <a:t>		alert(</a:t>
            </a:r>
            <a:r>
              <a:rPr lang="en-US" dirty="0">
                <a:solidFill>
                  <a:srgbClr val="DD1144"/>
                </a:solidFill>
              </a:rPr>
              <a:t>'Type error!’</a:t>
            </a:r>
            <a:r>
              <a:rPr lang="en-US" dirty="0"/>
              <a:t>); </a:t>
            </a:r>
          </a:p>
          <a:p>
            <a:r>
              <a:rPr lang="en-US" dirty="0"/>
              <a:t>	} </a:t>
            </a:r>
            <a:r>
              <a:rPr lang="en-US" b="1" dirty="0">
                <a:solidFill>
                  <a:srgbClr val="333333"/>
                </a:solidFill>
              </a:rPr>
              <a:t>else</a:t>
            </a:r>
            <a:r>
              <a:rPr lang="en-US" dirty="0"/>
              <a:t> </a:t>
            </a:r>
            <a:r>
              <a:rPr lang="en-US" b="1" dirty="0">
                <a:solidFill>
                  <a:srgbClr val="333333"/>
                </a:solidFill>
              </a:rPr>
              <a:t>if</a:t>
            </a:r>
            <a:r>
              <a:rPr lang="en-US" dirty="0"/>
              <a:t> (e </a:t>
            </a:r>
            <a:r>
              <a:rPr lang="en-US" b="1" dirty="0" err="1">
                <a:solidFill>
                  <a:srgbClr val="333333"/>
                </a:solidFill>
              </a:rPr>
              <a:t>instanceof</a:t>
            </a:r>
            <a:r>
              <a:rPr lang="en-US" dirty="0"/>
              <a:t> Error) {</a:t>
            </a:r>
          </a:p>
          <a:p>
            <a:r>
              <a:rPr lang="en-US" dirty="0"/>
              <a:t>		alert(</a:t>
            </a:r>
            <a:r>
              <a:rPr lang="en-US" dirty="0" err="1"/>
              <a:t>e.message</a:t>
            </a:r>
            <a:r>
              <a:rPr lang="en-US" dirty="0"/>
              <a:t>); </a:t>
            </a:r>
          </a:p>
          <a:p>
            <a:r>
              <a:rPr lang="en-US" dirty="0"/>
              <a:t>	} </a:t>
            </a:r>
            <a:r>
              <a:rPr lang="en-US" b="1" dirty="0">
                <a:solidFill>
                  <a:srgbClr val="333333"/>
                </a:solidFill>
              </a:rPr>
              <a:t>else</a:t>
            </a:r>
            <a:r>
              <a:rPr lang="en-US" dirty="0"/>
              <a:t> { </a:t>
            </a:r>
          </a:p>
          <a:p>
            <a:r>
              <a:rPr lang="en-US" dirty="0"/>
              <a:t>	alert(</a:t>
            </a:r>
            <a:r>
              <a:rPr lang="en-US" dirty="0">
                <a:solidFill>
                  <a:srgbClr val="DD1144"/>
                </a:solidFill>
              </a:rPr>
              <a:t>'Error: '</a:t>
            </a:r>
            <a:r>
              <a:rPr lang="en-US" dirty="0"/>
              <a:t> + e);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}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55670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r>
              <a:rPr lang="en-US" altLang="zh-CN" dirty="0"/>
              <a:t>——</a:t>
            </a:r>
            <a:r>
              <a:rPr lang="zh-CN" altLang="en-US" dirty="0"/>
              <a:t>错误处理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抛出错误</a:t>
            </a:r>
          </a:p>
          <a:p>
            <a:pPr lvl="1"/>
            <a:r>
              <a:rPr lang="zh-CN" altLang="en-US" dirty="0"/>
              <a:t>程序也可以主动抛出一个错误，让执行流程直接跳转到</a:t>
            </a:r>
            <a:r>
              <a:rPr lang="en-US" dirty="0"/>
              <a:t>catch</a:t>
            </a:r>
            <a:r>
              <a:rPr lang="zh-CN" altLang="en-US" dirty="0"/>
              <a:t>块。抛出错误使用</a:t>
            </a:r>
            <a:r>
              <a:rPr lang="en-US" dirty="0"/>
              <a:t>throw</a:t>
            </a:r>
            <a:r>
              <a:rPr lang="zh-CN" altLang="en-US" dirty="0"/>
              <a:t>语句。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91B80-119A-D940-B51A-017D457A4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958" y="2800072"/>
            <a:ext cx="4794781" cy="36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3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r>
              <a:rPr lang="en-US" altLang="zh-CN" dirty="0"/>
              <a:t>——</a:t>
            </a:r>
            <a:r>
              <a:rPr lang="zh-CN" altLang="en-US" dirty="0"/>
              <a:t>错误处理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/>
              <a:t>错误</a:t>
            </a:r>
            <a:r>
              <a:rPr lang="zh-CN" altLang="en-US" dirty="0"/>
              <a:t>传播</a:t>
            </a:r>
            <a:endParaRPr lang="en-US" altLang="zh-CN" dirty="0"/>
          </a:p>
          <a:p>
            <a:pPr lvl="1"/>
            <a:r>
              <a:rPr lang="zh-CN" altLang="en-US" dirty="0"/>
              <a:t>如果代码发生了错误，又没有被</a:t>
            </a:r>
            <a:r>
              <a:rPr lang="en-US" dirty="0"/>
              <a:t>try ... catch</a:t>
            </a:r>
            <a:r>
              <a:rPr lang="zh-CN" altLang="en-US" dirty="0"/>
              <a:t>捕获， 错误就会被抛到外层调用函数，如果外层函数也没有捕获，该错误会一直沿着函数调用链向上抛出，直到被</a:t>
            </a:r>
            <a:r>
              <a:rPr lang="en-US" dirty="0"/>
              <a:t>JavaScript</a:t>
            </a:r>
            <a:r>
              <a:rPr lang="zh-CN" altLang="en-US" dirty="0"/>
              <a:t>引擎捕获，代码终止执行。</a:t>
            </a:r>
            <a:endParaRPr lang="en-US" altLang="zh-CN" dirty="0"/>
          </a:p>
          <a:p>
            <a:pPr lvl="1"/>
            <a:r>
              <a:rPr lang="zh-CN" altLang="en-US" dirty="0"/>
              <a:t>所以，不必在每一个函数内部捕获错误，只需要在合适的地方来个统一捕获。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9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r>
              <a:rPr lang="en-US" altLang="zh-CN" dirty="0"/>
              <a:t>——</a:t>
            </a:r>
            <a:r>
              <a:rPr lang="zh-CN" altLang="en-US" dirty="0"/>
              <a:t>错误处理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CN" dirty="0"/>
              <a:t>错误</a:t>
            </a:r>
            <a:r>
              <a:rPr lang="zh-CN" altLang="en-US" dirty="0"/>
              <a:t>传播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1E087C-9178-0C45-B2D5-BE16B1C93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99" y="2278062"/>
            <a:ext cx="4042229" cy="4279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FFE244-AA6C-FA4D-9A8D-F954C70E4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6900" y="3808055"/>
            <a:ext cx="4737100" cy="121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A0A565-9AAF-0F47-A52F-A5DD7DA3AF42}"/>
              </a:ext>
            </a:extLst>
          </p:cNvPr>
          <p:cNvSpPr txBox="1"/>
          <p:nvPr/>
        </p:nvSpPr>
        <p:spPr>
          <a:xfrm>
            <a:off x="5384461" y="3303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运行结果：</a:t>
            </a:r>
            <a:endParaRPr lang="en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7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</a:t>
            </a:r>
            <a:r>
              <a:rPr lang="zh-CN" altLang="en-US" dirty="0"/>
              <a:t>其他语句类型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5.7.3 “use strict”</a:t>
            </a:r>
          </a:p>
          <a:p>
            <a:pPr lvl="1"/>
            <a:r>
              <a:rPr lang="en-US" dirty="0"/>
              <a:t>“use strict”</a:t>
            </a:r>
            <a:r>
              <a:rPr lang="zh-CN" altLang="en-US" dirty="0"/>
              <a:t>是</a:t>
            </a:r>
            <a:r>
              <a:rPr lang="en-US" dirty="0"/>
              <a:t>ECMAScript 5</a:t>
            </a:r>
            <a:r>
              <a:rPr lang="zh-CN" altLang="en-US" dirty="0"/>
              <a:t>引入的一条指令。目的是说明（脚本或函数中）后续的代码将会解析为严格代码以严格模式执行</a:t>
            </a:r>
            <a:r>
              <a:rPr lang="en-US" dirty="0"/>
              <a:t>。</a:t>
            </a:r>
            <a:r>
              <a:rPr lang="zh-CN" altLang="en-US" dirty="0">
                <a:solidFill>
                  <a:srgbClr val="C00000"/>
                </a:solidFill>
              </a:rPr>
              <a:t>它修正了语言的重要缺陷，并提供健壮的查错功能和增强的安全机制。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只能出现在脚本代码的开始或者函数体的开始、任何实体语句之前。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为了避免缺陷</a:t>
            </a:r>
            <a:r>
              <a:rPr lang="zh-CN" altLang="en-US" dirty="0" smtClean="0"/>
              <a:t>，建议所有</a:t>
            </a:r>
            <a:r>
              <a:rPr lang="zh-CN" altLang="en-US" dirty="0"/>
              <a:t>的</a:t>
            </a:r>
            <a:r>
              <a:rPr lang="en-US" dirty="0"/>
              <a:t>JavaScript</a:t>
            </a:r>
            <a:r>
              <a:rPr lang="zh-CN" altLang="en-US" dirty="0"/>
              <a:t>代码都应该使用</a:t>
            </a:r>
            <a:r>
              <a:rPr lang="en-US" dirty="0"/>
              <a:t>strict</a:t>
            </a:r>
            <a:r>
              <a:rPr lang="zh-CN" altLang="en-US" dirty="0"/>
              <a:t>模式。</a:t>
            </a:r>
            <a:endParaRPr lang="en-US" altLang="zh-CN" dirty="0"/>
          </a:p>
          <a:p>
            <a:pPr lvl="2"/>
            <a:r>
              <a:rPr lang="zh-CN" altLang="en-US" dirty="0"/>
              <a:t>最简单的是在</a:t>
            </a:r>
            <a:r>
              <a:rPr lang="en-US" dirty="0"/>
              <a:t>JavaScript</a:t>
            </a:r>
            <a:r>
              <a:rPr lang="zh-CN" altLang="en-US" dirty="0"/>
              <a:t>代码的第一行写上：</a:t>
            </a:r>
            <a:r>
              <a:rPr lang="en-US" dirty="0">
                <a:solidFill>
                  <a:srgbClr val="0070C0"/>
                </a:solidFill>
              </a:rPr>
              <a:t>'use strict';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</a:t>
            </a:r>
            <a:r>
              <a:rPr lang="zh-CN" altLang="en-US" dirty="0"/>
              <a:t>其他语句类型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5.7.3 “use strict”</a:t>
            </a:r>
            <a:endParaRPr lang="en-US" altLang="zh-CN" dirty="0"/>
          </a:p>
          <a:p>
            <a:r>
              <a:rPr lang="zh-CN" altLang="en-US" dirty="0"/>
              <a:t>严格模式和非严格模式之间的重要区别</a:t>
            </a:r>
            <a:endParaRPr lang="en-US" altLang="zh-CN" dirty="0"/>
          </a:p>
          <a:p>
            <a:pPr lvl="1"/>
            <a:r>
              <a:rPr lang="zh-CN" altLang="en-US" dirty="0"/>
              <a:t>在严格模式中禁止使用</a:t>
            </a:r>
            <a:r>
              <a:rPr lang="en-US" dirty="0"/>
              <a:t>with</a:t>
            </a:r>
            <a:r>
              <a:rPr lang="zh-CN" altLang="en-US" dirty="0"/>
              <a:t>语句。</a:t>
            </a:r>
            <a:endParaRPr lang="en-US" altLang="zh-CN" dirty="0"/>
          </a:p>
          <a:p>
            <a:pPr lvl="1"/>
            <a:r>
              <a:rPr lang="zh-CN" altLang="en-US" dirty="0"/>
              <a:t>在严格模式中，所有的变量都要先声明。</a:t>
            </a:r>
            <a:endParaRPr lang="en-US" altLang="zh-CN" dirty="0"/>
          </a:p>
          <a:p>
            <a:pPr lvl="1"/>
            <a:r>
              <a:rPr lang="zh-CN" altLang="en-US" dirty="0"/>
              <a:t>在严格模式中，调用的函数（不是方法）中的一个</a:t>
            </a:r>
            <a:r>
              <a:rPr lang="en-US" dirty="0"/>
              <a:t>this</a:t>
            </a:r>
            <a:r>
              <a:rPr lang="zh-CN" altLang="en-US" dirty="0"/>
              <a:t>值是</a:t>
            </a:r>
            <a:r>
              <a:rPr lang="en-US" dirty="0"/>
              <a:t>undefined。（</a:t>
            </a:r>
            <a:r>
              <a:rPr lang="zh-CN" altLang="en-US" dirty="0"/>
              <a:t>在非严格模式中，调用的函数中的</a:t>
            </a:r>
            <a:r>
              <a:rPr lang="en-US" dirty="0"/>
              <a:t>this</a:t>
            </a:r>
            <a:r>
              <a:rPr lang="zh-CN" altLang="en-US" dirty="0"/>
              <a:t>值总是全局对象）。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</a:t>
            </a:r>
            <a:r>
              <a:rPr lang="zh-CN" altLang="en-US" dirty="0"/>
              <a:t>其他语句类型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5.7.1 with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dirty="0"/>
              <a:t>with</a:t>
            </a:r>
            <a:r>
              <a:rPr lang="zh-CN" altLang="en-US" dirty="0"/>
              <a:t>语句用于临时扩展作用域链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在严格模式中（参照</a:t>
            </a:r>
            <a:r>
              <a:rPr lang="en-US" altLang="zh-CN" dirty="0">
                <a:solidFill>
                  <a:srgbClr val="C00000"/>
                </a:solidFill>
              </a:rPr>
              <a:t>5.7.3</a:t>
            </a:r>
            <a:r>
              <a:rPr lang="zh-CN" altLang="en-US" dirty="0">
                <a:solidFill>
                  <a:srgbClr val="C00000"/>
                </a:solidFill>
              </a:rPr>
              <a:t>节）是禁止使用</a:t>
            </a:r>
            <a:r>
              <a:rPr lang="en-US" altLang="zh-CN" dirty="0">
                <a:solidFill>
                  <a:srgbClr val="C00000"/>
                </a:solidFill>
              </a:rPr>
              <a:t>with</a:t>
            </a:r>
            <a:r>
              <a:rPr lang="zh-CN" altLang="en-US" dirty="0">
                <a:solidFill>
                  <a:srgbClr val="C00000"/>
                </a:solidFill>
              </a:rPr>
              <a:t>语句的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在对象嵌套层次很深的时候通常会使用</a:t>
            </a:r>
            <a:r>
              <a:rPr lang="en-US" altLang="zh-CN" dirty="0"/>
              <a:t>with</a:t>
            </a:r>
            <a:r>
              <a:rPr lang="zh-CN" altLang="en-US" dirty="0"/>
              <a:t>语句来简化代码编写。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705E7D-6BFF-7349-AAEB-1625BDA3F3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959" y="2611877"/>
            <a:ext cx="4800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2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</a:t>
            </a:r>
            <a:r>
              <a:rPr lang="zh-CN" altLang="en-US" dirty="0"/>
              <a:t>其他语句类型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5.7.2 debugger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 latinLnBrk="1"/>
            <a:r>
              <a:rPr lang="en-US" dirty="0"/>
              <a:t>debugger </a:t>
            </a:r>
            <a:r>
              <a:rPr lang="zh-CN" altLang="en-US" dirty="0"/>
              <a:t>语句用于停止执行 </a:t>
            </a:r>
            <a:r>
              <a:rPr lang="en-US" dirty="0"/>
              <a:t>JavaScript，</a:t>
            </a:r>
            <a:r>
              <a:rPr lang="zh-CN" altLang="en-US" dirty="0"/>
              <a:t>并调用 </a:t>
            </a:r>
            <a:r>
              <a:rPr lang="en-US" altLang="zh-CN" dirty="0"/>
              <a:t>(</a:t>
            </a:r>
            <a:r>
              <a:rPr lang="zh-CN" altLang="en-US" dirty="0"/>
              <a:t>如果可用</a:t>
            </a:r>
            <a:r>
              <a:rPr lang="en-US" altLang="zh-CN" dirty="0"/>
              <a:t>) </a:t>
            </a:r>
            <a:r>
              <a:rPr lang="zh-CN" altLang="en-US" dirty="0"/>
              <a:t>调试函数。</a:t>
            </a:r>
          </a:p>
          <a:p>
            <a:pPr lvl="1" latinLnBrk="1"/>
            <a:r>
              <a:rPr lang="zh-CN" altLang="en-US" dirty="0"/>
              <a:t>使用 </a:t>
            </a:r>
            <a:r>
              <a:rPr lang="en-US" dirty="0"/>
              <a:t>debugger </a:t>
            </a:r>
            <a:r>
              <a:rPr lang="zh-CN" altLang="en-US" dirty="0"/>
              <a:t>语句类似于在代码中设置断点。</a:t>
            </a:r>
          </a:p>
          <a:p>
            <a:pPr lvl="1" latinLnBrk="1"/>
            <a:r>
              <a:rPr lang="zh-CN" altLang="en-US" dirty="0"/>
              <a:t>通常，你可以通过按下 </a:t>
            </a:r>
            <a:r>
              <a:rPr lang="en-US" dirty="0"/>
              <a:t>F12 </a:t>
            </a:r>
            <a:r>
              <a:rPr lang="zh-CN" altLang="en-US" dirty="0"/>
              <a:t>开启调试工具， 并在调试菜单中选择 </a:t>
            </a:r>
            <a:r>
              <a:rPr lang="en-US" altLang="zh-CN" dirty="0"/>
              <a:t>"</a:t>
            </a:r>
            <a:r>
              <a:rPr lang="en-US" dirty="0"/>
              <a:t>Console" 。</a:t>
            </a:r>
          </a:p>
          <a:p>
            <a:pPr lvl="1" latinLnBrk="1"/>
            <a:r>
              <a:rPr lang="zh-CN" altLang="en-US" b="1" dirty="0"/>
              <a:t>注意：</a:t>
            </a:r>
            <a:r>
              <a:rPr lang="zh-CN" altLang="en-US" dirty="0"/>
              <a:t> 如果调试工具不可用，则调试语句将无法工作。</a:t>
            </a:r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</a:t>
            </a:r>
            <a:r>
              <a:rPr lang="zh-CN" altLang="en-US" dirty="0"/>
              <a:t>其他语句类型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5.7.2 debugger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10959B-2259-A84A-824C-756CD644E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99744"/>
            <a:ext cx="9144000" cy="25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7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5.6.1 </a:t>
            </a:r>
            <a:r>
              <a:rPr lang="zh-CN" altLang="en-US" dirty="0"/>
              <a:t>标签语句</a:t>
            </a:r>
            <a:endParaRPr lang="en-CN" dirty="0"/>
          </a:p>
          <a:p>
            <a:r>
              <a:rPr lang="zh-CN" altLang="en-US" dirty="0"/>
              <a:t>语句是可以添加标签的，可在程序的任何地方通过标签名引用这条语句。</a:t>
            </a:r>
            <a:endParaRPr lang="en-US" altLang="zh-CN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identifier</a:t>
            </a:r>
            <a:r>
              <a:rPr lang="zh-CN" altLang="en-US" dirty="0"/>
              <a:t>必须是一个合法的</a:t>
            </a:r>
            <a:r>
              <a:rPr lang="en-US" dirty="0"/>
              <a:t>JavaScript</a:t>
            </a:r>
            <a:r>
              <a:rPr lang="zh-CN" altLang="en-US" dirty="0"/>
              <a:t>标识符，而不能是一个保留字</a:t>
            </a:r>
            <a:endParaRPr lang="en-US" dirty="0"/>
          </a:p>
          <a:p>
            <a:pPr lvl="1"/>
            <a:r>
              <a:rPr lang="zh-CN" altLang="en-US" dirty="0"/>
              <a:t>可以使用同一标识符作为语句标签和变量名或函数名</a:t>
            </a:r>
            <a:endParaRPr lang="en-US" altLang="zh-CN" dirty="0"/>
          </a:p>
          <a:p>
            <a:pPr lvl="1"/>
            <a:r>
              <a:rPr lang="zh-CN" altLang="en-US" dirty="0"/>
              <a:t>任何语句可以有很多个标签</a:t>
            </a:r>
            <a:endParaRPr lang="en-US" dirty="0"/>
          </a:p>
          <a:p>
            <a:r>
              <a:rPr lang="en-US" dirty="0"/>
              <a:t>break</a:t>
            </a:r>
            <a:r>
              <a:rPr lang="zh-CN" altLang="en-US" dirty="0"/>
              <a:t>和</a:t>
            </a:r>
            <a:r>
              <a:rPr lang="en-US" dirty="0"/>
              <a:t>continue</a:t>
            </a:r>
            <a:r>
              <a:rPr lang="zh-CN" altLang="en-US" dirty="0"/>
              <a:t>是</a:t>
            </a:r>
            <a:r>
              <a:rPr lang="en-US" dirty="0"/>
              <a:t>JS</a:t>
            </a:r>
            <a:r>
              <a:rPr lang="zh-CN" altLang="en-US" dirty="0"/>
              <a:t>中</a:t>
            </a:r>
            <a:r>
              <a:rPr lang="zh-CN" altLang="en-US" dirty="0" smtClean="0"/>
              <a:t>唯二可用</a:t>
            </a:r>
            <a:r>
              <a:rPr lang="zh-CN" altLang="en-US" dirty="0"/>
              <a:t>语句标签的语句。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00596C-AB9D-EF41-913A-617BE5545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647" y="2908300"/>
            <a:ext cx="41148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8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5.8 JavaScript</a:t>
            </a:r>
            <a:r>
              <a:rPr lang="zh-CN" altLang="en-US" dirty="0"/>
              <a:t>语句小结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4EF70A-D09C-3B41-97B3-8DDD7FA0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B9F0A6-F733-E347-B980-87A0BC51F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59" y="1326816"/>
            <a:ext cx="7886701" cy="534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0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5.8 JavaScript</a:t>
            </a:r>
            <a:r>
              <a:rPr lang="zh-CN" altLang="en-US" dirty="0"/>
              <a:t>语句小结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4C9C9B-494F-1549-8B1B-BF7EA443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36A5CC-9069-5847-AE1E-713A2DB89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35" y="1840946"/>
            <a:ext cx="8515350" cy="454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2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2AD-247A-6240-85FC-12099FA30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END</a:t>
            </a:r>
            <a:endParaRPr lang="en-CN" sz="28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5CFD8-F7DC-7249-8494-B49504DC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9FA0F-CAD5-2441-A863-B92F17FC2672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9E092-B408-FB4C-8781-5A2D8507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B67AB-9248-974A-B3C0-14C5C72089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1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5.6.1 </a:t>
            </a:r>
            <a:r>
              <a:rPr lang="zh-CN" altLang="en-US" dirty="0"/>
              <a:t>标签语句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FF7635-6EBF-AC4C-BD87-A38A4DE12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620" y="2250162"/>
            <a:ext cx="5026333" cy="13779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15FFE0-2915-0B4A-8943-87AE5938D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251" y="3606532"/>
            <a:ext cx="3640944" cy="2971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A087C6-0338-624B-82A3-8A2630B3B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6670" y="3586824"/>
            <a:ext cx="4122039" cy="29393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675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055"/>
            <a:ext cx="7886700" cy="4785908"/>
          </a:xfrm>
        </p:spPr>
        <p:txBody>
          <a:bodyPr>
            <a:normAutofit/>
          </a:bodyPr>
          <a:lstStyle/>
          <a:p>
            <a:r>
              <a:rPr lang="en-US" dirty="0"/>
              <a:t>5.6.2 break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不带标签的</a:t>
            </a:r>
            <a:r>
              <a:rPr lang="en-US" altLang="zh-CN" dirty="0"/>
              <a:t>break</a:t>
            </a:r>
            <a:r>
              <a:rPr lang="zh-CN" altLang="en-US" dirty="0"/>
              <a:t>跳出就近的循环体或者</a:t>
            </a:r>
            <a:r>
              <a:rPr lang="en-US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带标签的</a:t>
            </a:r>
            <a:r>
              <a:rPr lang="en-US" altLang="zh-CN" dirty="0"/>
              <a:t>break</a:t>
            </a:r>
            <a:r>
              <a:rPr lang="zh-CN" altLang="en-US" dirty="0"/>
              <a:t>跳出非就近的循环体或者</a:t>
            </a:r>
            <a:r>
              <a:rPr lang="en-US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不管</a:t>
            </a:r>
            <a:r>
              <a:rPr lang="en-US" dirty="0"/>
              <a:t>break</a:t>
            </a:r>
            <a:r>
              <a:rPr lang="zh-CN" altLang="en-US" dirty="0"/>
              <a:t>语句带不带标签，都无法越过函数的边界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3E2752-042D-4142-8E63-4B6835985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0" y="2982679"/>
            <a:ext cx="5567687" cy="1902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15FFE0-2915-0B4A-8943-87AE5938D0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561" y="2833945"/>
            <a:ext cx="3398999" cy="27738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8534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5.6.3 continue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dirty="0"/>
              <a:t>while</a:t>
            </a:r>
            <a:r>
              <a:rPr lang="zh-CN" altLang="en-US" dirty="0"/>
              <a:t>循环中，</a:t>
            </a:r>
            <a:r>
              <a:rPr lang="zh-CN" altLang="en-CN" dirty="0"/>
              <a:t>跳至</a:t>
            </a:r>
            <a:r>
              <a:rPr lang="zh-CN" altLang="en-US" dirty="0"/>
              <a:t>循环开始处的</a:t>
            </a:r>
            <a:r>
              <a:rPr lang="en-US" dirty="0"/>
              <a:t>expression</a:t>
            </a:r>
            <a:r>
              <a:rPr lang="zh-CN" altLang="en-US" dirty="0"/>
              <a:t>重复检测</a:t>
            </a:r>
            <a:endParaRPr lang="en-US" altLang="zh-CN" dirty="0"/>
          </a:p>
          <a:p>
            <a:pPr lvl="1"/>
            <a:r>
              <a:rPr lang="en-US" dirty="0"/>
              <a:t>do/while</a:t>
            </a:r>
            <a:r>
              <a:rPr lang="zh-CN" altLang="en-US" dirty="0"/>
              <a:t>循环中，跳到循环结尾处重新判断循环条件</a:t>
            </a:r>
            <a:endParaRPr lang="en-US" altLang="zh-CN" dirty="0"/>
          </a:p>
          <a:p>
            <a:pPr lvl="1"/>
            <a:r>
              <a:rPr lang="en-US" dirty="0"/>
              <a:t>for</a:t>
            </a:r>
            <a:r>
              <a:rPr lang="zh-CN" altLang="en-US" dirty="0"/>
              <a:t>循环中，</a:t>
            </a:r>
            <a:r>
              <a:rPr lang="zh-CN" altLang="en-US" dirty="0">
                <a:solidFill>
                  <a:srgbClr val="C00000"/>
                </a:solidFill>
              </a:rPr>
              <a:t>先自增计算</a:t>
            </a:r>
            <a:r>
              <a:rPr lang="zh-CN" altLang="en-US" dirty="0"/>
              <a:t>，再检测</a:t>
            </a:r>
            <a:r>
              <a:rPr lang="en-US" dirty="0"/>
              <a:t>test</a:t>
            </a:r>
            <a:r>
              <a:rPr lang="zh-CN" altLang="en-US" dirty="0"/>
              <a:t>表达式</a:t>
            </a:r>
            <a:endParaRPr lang="en-US" altLang="zh-CN" dirty="0"/>
          </a:p>
          <a:p>
            <a:pPr lvl="1"/>
            <a:r>
              <a:rPr lang="en-US" dirty="0"/>
              <a:t>for/in</a:t>
            </a:r>
            <a:r>
              <a:rPr lang="zh-CN" altLang="en-US" dirty="0"/>
              <a:t>循环中，循环开始遍历下一个属性名，这个属性名赋给了指定的变量。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AAC05B-2B3B-EE44-AD2E-932D87EA3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95" y="3888647"/>
            <a:ext cx="8284630" cy="2103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326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5.6.4 return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dirty="0"/>
              <a:t>return</a:t>
            </a:r>
            <a:r>
              <a:rPr lang="zh-CN" altLang="en-US" dirty="0"/>
              <a:t>语句只能在函数体内出现</a:t>
            </a:r>
            <a:endParaRPr lang="en-US" altLang="zh-CN" dirty="0"/>
          </a:p>
          <a:p>
            <a:pPr lvl="1"/>
            <a:r>
              <a:rPr lang="zh-CN" altLang="en-US" dirty="0"/>
              <a:t>执行到</a:t>
            </a:r>
            <a:r>
              <a:rPr lang="en-US" dirty="0"/>
              <a:t>return</a:t>
            </a:r>
            <a:r>
              <a:rPr lang="zh-CN" altLang="en-US" dirty="0"/>
              <a:t>语句的时候，函数终止执行，并返回</a:t>
            </a:r>
            <a:r>
              <a:rPr lang="en-US" dirty="0"/>
              <a:t>expression</a:t>
            </a:r>
            <a:r>
              <a:rPr lang="zh-CN" altLang="en-US" dirty="0"/>
              <a:t>的值给调用程序。</a:t>
            </a:r>
            <a:endParaRPr lang="en-US" altLang="zh-CN" dirty="0"/>
          </a:p>
          <a:p>
            <a:pPr lvl="1"/>
            <a:r>
              <a:rPr lang="zh-CN" altLang="en-US" dirty="0"/>
              <a:t>如果没有</a:t>
            </a:r>
            <a:r>
              <a:rPr lang="en-US" altLang="zh-CN" dirty="0"/>
              <a:t>return</a:t>
            </a:r>
            <a:r>
              <a:rPr lang="zh-CN" altLang="en-US" dirty="0"/>
              <a:t>语句，调用表达式的结果是</a:t>
            </a:r>
            <a:r>
              <a:rPr lang="en-US" altLang="zh-CN" dirty="0"/>
              <a:t>undefined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dirty="0"/>
              <a:t>JavaScript</a:t>
            </a:r>
            <a:r>
              <a:rPr lang="zh-CN" altLang="en-US" dirty="0"/>
              <a:t>可以自动插入分号，</a:t>
            </a:r>
            <a:r>
              <a:rPr lang="en-US" dirty="0"/>
              <a:t>return</a:t>
            </a:r>
            <a:r>
              <a:rPr lang="zh-CN" altLang="en-US" dirty="0"/>
              <a:t>关键字和它后面的表达式之间不能有换行。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37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5.6.5 throw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dirty="0"/>
              <a:t>JavaScript</a:t>
            </a:r>
            <a:r>
              <a:rPr lang="zh-CN" altLang="en-US" dirty="0"/>
              <a:t>中，当产生运行时错误或者程序使用</a:t>
            </a:r>
            <a:r>
              <a:rPr lang="en-US" dirty="0"/>
              <a:t>throw</a:t>
            </a:r>
            <a:r>
              <a:rPr lang="zh-CN" altLang="en-US" dirty="0"/>
              <a:t>语句时就会显式地抛出异常。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expression</a:t>
            </a:r>
            <a:r>
              <a:rPr lang="zh-CN" altLang="en-US" dirty="0"/>
              <a:t>的值可以是任意类型的。</a:t>
            </a:r>
            <a:endParaRPr lang="en-US" altLang="zh-CN" dirty="0"/>
          </a:p>
          <a:p>
            <a:pPr lvl="2"/>
            <a:r>
              <a:rPr lang="zh-CN" altLang="en-US" dirty="0"/>
              <a:t>代表错误码的数字</a:t>
            </a:r>
            <a:endParaRPr lang="en-US" altLang="zh-CN" dirty="0"/>
          </a:p>
          <a:p>
            <a:pPr lvl="2"/>
            <a:r>
              <a:rPr lang="zh-CN" altLang="en-US" dirty="0"/>
              <a:t>可读的错误消息的字符串</a:t>
            </a:r>
            <a:endParaRPr lang="en-US" altLang="zh-CN" dirty="0"/>
          </a:p>
          <a:p>
            <a:pPr lvl="2"/>
            <a:r>
              <a:rPr lang="en-US" dirty="0"/>
              <a:t>Error</a:t>
            </a:r>
            <a:r>
              <a:rPr lang="zh-CN" altLang="en-US" dirty="0"/>
              <a:t>类型和其</a:t>
            </a:r>
            <a:r>
              <a:rPr lang="zh-CN" altLang="en-US" dirty="0" smtClean="0"/>
              <a:t>子类型</a:t>
            </a:r>
            <a:endParaRPr lang="en-US" altLang="zh-CN" dirty="0" smtClean="0"/>
          </a:p>
          <a:p>
            <a:pPr lvl="3"/>
            <a:r>
              <a:rPr lang="zh-CN" altLang="en-US" dirty="0"/>
              <a:t>一个</a:t>
            </a:r>
            <a:r>
              <a:rPr lang="en-US" altLang="zh-CN" dirty="0"/>
              <a:t>Error</a:t>
            </a:r>
            <a:r>
              <a:rPr lang="zh-CN" altLang="en-US" dirty="0"/>
              <a:t>对象有一个</a:t>
            </a:r>
            <a:r>
              <a:rPr lang="en-US" altLang="zh-CN" dirty="0"/>
              <a:t>name</a:t>
            </a:r>
            <a:r>
              <a:rPr lang="zh-CN" altLang="en-US" dirty="0"/>
              <a:t>属性表示错误类型，一个</a:t>
            </a:r>
            <a:r>
              <a:rPr lang="en-US" altLang="zh-CN" dirty="0"/>
              <a:t>message</a:t>
            </a:r>
            <a:r>
              <a:rPr lang="zh-CN" altLang="en-US" dirty="0"/>
              <a:t>属性用来存放传递给构造函数的字符串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8FB8D9-AAAE-654D-9788-F632D48A1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601" y="2766844"/>
            <a:ext cx="3048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74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5.6.5 throw</a:t>
            </a:r>
            <a:r>
              <a:rPr lang="zh-CN" altLang="en-US" dirty="0"/>
              <a:t>语句</a:t>
            </a:r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BF48EA-A2AF-8246-B290-AFB2B4950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23" y="2445000"/>
            <a:ext cx="7448886" cy="334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9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B32A-E81B-884A-AC1F-61A179F3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跳转</a:t>
            </a:r>
            <a:r>
              <a:rPr lang="en-US" altLang="zh-CN" dirty="0"/>
              <a:t>——</a:t>
            </a:r>
            <a:r>
              <a:rPr lang="zh-CN" altLang="en-US" dirty="0"/>
              <a:t>错误处理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BB36-1E75-1444-B910-2E1FB17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错误处理是程序设计时必须要考虑的问题。</a:t>
            </a:r>
          </a:p>
          <a:p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DA237-7131-A349-9AF7-5C2984652527}"/>
              </a:ext>
            </a:extLst>
          </p:cNvPr>
          <p:cNvSpPr/>
          <p:nvPr/>
        </p:nvSpPr>
        <p:spPr>
          <a:xfrm>
            <a:off x="-120771" y="6540500"/>
            <a:ext cx="9523563" cy="442764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E9634-1AFB-A64C-AC3D-5B88C783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08" y="6540500"/>
            <a:ext cx="1318403" cy="322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21659-5D59-244C-BB7B-19E5C2CE0A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60" r="80090"/>
          <a:stretch/>
        </p:blipFill>
        <p:spPr>
          <a:xfrm>
            <a:off x="7374627" y="6549265"/>
            <a:ext cx="338826" cy="308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83C56A-3FCD-C441-8B6A-88430141A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362" y="2359364"/>
            <a:ext cx="6798146" cy="41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6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9.4|1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|1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1773</Words>
  <Application>Microsoft Office PowerPoint</Application>
  <PresentationFormat>全屏显示(4:3)</PresentationFormat>
  <Paragraphs>160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</vt:lpstr>
      <vt:lpstr>等线 Light</vt:lpstr>
      <vt:lpstr>Arial</vt:lpstr>
      <vt:lpstr>Calibri</vt:lpstr>
      <vt:lpstr>Calibri Light</vt:lpstr>
      <vt:lpstr>Times New Roman</vt:lpstr>
      <vt:lpstr>Office Theme</vt:lpstr>
      <vt:lpstr>5.6 跳转</vt:lpstr>
      <vt:lpstr>5.6 跳转</vt:lpstr>
      <vt:lpstr>5.6 跳转</vt:lpstr>
      <vt:lpstr>5.6 跳转</vt:lpstr>
      <vt:lpstr>5.6 跳转</vt:lpstr>
      <vt:lpstr>5.6 跳转</vt:lpstr>
      <vt:lpstr>5.6 跳转</vt:lpstr>
      <vt:lpstr>5.6 跳转</vt:lpstr>
      <vt:lpstr>5.6 跳转——错误处理</vt:lpstr>
      <vt:lpstr>5.6 跳转——错误处理</vt:lpstr>
      <vt:lpstr>5.6 跳转——错误处理</vt:lpstr>
      <vt:lpstr>5.6 跳转——错误处理</vt:lpstr>
      <vt:lpstr>5.6 跳转——错误处理</vt:lpstr>
      <vt:lpstr>5.6 跳转——错误处理</vt:lpstr>
      <vt:lpstr>5.7 其他语句类型</vt:lpstr>
      <vt:lpstr>5.7 其他语句类型</vt:lpstr>
      <vt:lpstr>5.7 其他语句类型</vt:lpstr>
      <vt:lpstr>5.7 其他语句类型</vt:lpstr>
      <vt:lpstr>5.7 其他语句类型</vt:lpstr>
      <vt:lpstr>5.8 JavaScript语句小结</vt:lpstr>
      <vt:lpstr>5.8 JavaScript语句小结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第5章语句</dc:title>
  <dc:creator>Gao Ruiqing</dc:creator>
  <cp:lastModifiedBy>yezi</cp:lastModifiedBy>
  <cp:revision>89</cp:revision>
  <dcterms:created xsi:type="dcterms:W3CDTF">2020-03-11T05:59:44Z</dcterms:created>
  <dcterms:modified xsi:type="dcterms:W3CDTF">2020-04-07T09:06:06Z</dcterms:modified>
</cp:coreProperties>
</file>