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notesSlides/notesSlide19.xml" ContentType="application/vnd.openxmlformats-officedocument.presentationml.notesSlide+xml"/>
  <Override PartName="/ppt/tags/tag1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2.xml" ContentType="application/vnd.openxmlformats-officedocument.presentationml.tags+xml"/>
  <Override PartName="/ppt/notesSlides/notesSlide26.xml" ContentType="application/vnd.openxmlformats-officedocument.presentationml.notesSlide+xml"/>
  <Override PartName="/ppt/tags/tag13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75" r:id="rId2"/>
    <p:sldId id="347" r:id="rId3"/>
    <p:sldId id="345" r:id="rId4"/>
    <p:sldId id="348" r:id="rId5"/>
    <p:sldId id="366" r:id="rId6"/>
    <p:sldId id="368" r:id="rId7"/>
    <p:sldId id="369" r:id="rId8"/>
    <p:sldId id="349" r:id="rId9"/>
    <p:sldId id="371" r:id="rId10"/>
    <p:sldId id="350" r:id="rId11"/>
    <p:sldId id="370" r:id="rId12"/>
    <p:sldId id="372" r:id="rId13"/>
    <p:sldId id="351" r:id="rId14"/>
    <p:sldId id="353" r:id="rId15"/>
    <p:sldId id="354" r:id="rId16"/>
    <p:sldId id="396" r:id="rId17"/>
    <p:sldId id="404" r:id="rId18"/>
    <p:sldId id="405" r:id="rId19"/>
    <p:sldId id="357" r:id="rId20"/>
    <p:sldId id="373" r:id="rId21"/>
    <p:sldId id="374" r:id="rId22"/>
    <p:sldId id="359" r:id="rId23"/>
    <p:sldId id="375" r:id="rId24"/>
    <p:sldId id="376" r:id="rId25"/>
    <p:sldId id="377" r:id="rId26"/>
    <p:sldId id="378" r:id="rId27"/>
    <p:sldId id="397" r:id="rId28"/>
    <p:sldId id="379" r:id="rId29"/>
    <p:sldId id="380" r:id="rId30"/>
  </p:sldIdLst>
  <p:sldSz cx="9144000" cy="6858000" type="screen4x3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2437"/>
  </p:normalViewPr>
  <p:slideViewPr>
    <p:cSldViewPr snapToGrid="0" snapToObjects="1">
      <p:cViewPr varScale="1">
        <p:scale>
          <a:sx n="63" d="100"/>
          <a:sy n="63" d="100"/>
        </p:scale>
        <p:origin x="202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35116-0E5B-544F-9833-14EDE63A5F0A}" type="datetimeFigureOut">
              <a:rPr lang="en-CN" smtClean="0"/>
              <a:t>04/09/2020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4390F-EC2D-4E4E-B464-076C77DCD9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1093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400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5779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本节讲述查询或设置属性时的一些出错情况。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属性访问并不总是返回或设置一个值。如果对象不存在，那么试图查询这个不存在的对象的属性就会报错。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除非确定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book.subtitle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都是（或在行为上）对象，否则不能这样写表达式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book.subtitle.length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，因为这样会报错，下面提供了两种避免出错的方法：图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提供了两种避免出错的方法。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8977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2326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8943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对应前面四条。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dirty="0"/>
              <a:t>in</a:t>
            </a:r>
            <a:r>
              <a:rPr lang="zh-CN" altLang="en-US" dirty="0"/>
              <a:t>运算符</a:t>
            </a:r>
            <a:endParaRPr lang="en-US" altLang="zh-CN" dirty="0"/>
          </a:p>
          <a:p>
            <a:pPr lvl="2"/>
            <a:r>
              <a:rPr lang="zh-CN" altLang="en-US" dirty="0"/>
              <a:t>如果对象的</a:t>
            </a:r>
            <a:r>
              <a:rPr lang="zh-CN" altLang="en-US" dirty="0">
                <a:solidFill>
                  <a:srgbClr val="C00000"/>
                </a:solidFill>
              </a:rPr>
              <a:t>自有属性或继承属性</a:t>
            </a:r>
            <a:r>
              <a:rPr lang="zh-CN" altLang="en-US" dirty="0"/>
              <a:t>中包含这个属性则返回</a:t>
            </a:r>
            <a:r>
              <a:rPr lang="en-US" altLang="zh-CN" dirty="0"/>
              <a:t>true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dirty="0" err="1"/>
              <a:t>hasOwnPreperty</a:t>
            </a:r>
            <a:r>
              <a:rPr lang="en-US" dirty="0"/>
              <a:t>（）</a:t>
            </a:r>
          </a:p>
          <a:p>
            <a:pPr lvl="2"/>
            <a:r>
              <a:rPr lang="zh-CN" altLang="en-US" dirty="0"/>
              <a:t>是否是对象的</a:t>
            </a:r>
            <a:r>
              <a:rPr lang="zh-CN" altLang="en-US" dirty="0">
                <a:solidFill>
                  <a:srgbClr val="C00000"/>
                </a:solidFill>
              </a:rPr>
              <a:t>自有属性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err="1"/>
              <a:t>propertyIsEnumerable</a:t>
            </a:r>
            <a:r>
              <a:rPr lang="en-US" dirty="0"/>
              <a:t>（）</a:t>
            </a:r>
          </a:p>
          <a:p>
            <a:pPr lvl="2"/>
            <a:r>
              <a:rPr lang="zh-CN" altLang="en-US" dirty="0"/>
              <a:t>只有检测到是</a:t>
            </a:r>
            <a:r>
              <a:rPr lang="zh-CN" altLang="en-US" dirty="0">
                <a:solidFill>
                  <a:srgbClr val="C00000"/>
                </a:solidFill>
              </a:rPr>
              <a:t>自有属性</a:t>
            </a:r>
            <a:r>
              <a:rPr lang="zh-CN" altLang="en-US" dirty="0"/>
              <a:t>且这个属性的</a:t>
            </a:r>
            <a:r>
              <a:rPr lang="zh-CN" altLang="en-US" dirty="0">
                <a:solidFill>
                  <a:srgbClr val="C00000"/>
                </a:solidFill>
              </a:rPr>
              <a:t>可枚举</a:t>
            </a:r>
            <a:r>
              <a:rPr lang="zh-CN" altLang="en-US" dirty="0"/>
              <a:t>时才返回</a:t>
            </a:r>
            <a:r>
              <a:rPr lang="en-US" dirty="0"/>
              <a:t>true。</a:t>
            </a:r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!==”</a:t>
            </a:r>
          </a:p>
          <a:p>
            <a:pPr lvl="2"/>
            <a:r>
              <a:rPr lang="zh-CN" altLang="en-US" dirty="0"/>
              <a:t>判断一个属性是否是</a:t>
            </a:r>
            <a:r>
              <a:rPr lang="en-US" dirty="0"/>
              <a:t>undefined</a:t>
            </a:r>
            <a:r>
              <a:rPr lang="zh-CN" altLang="en-US" dirty="0"/>
              <a:t>（无法区分存在但值为</a:t>
            </a:r>
            <a:r>
              <a:rPr lang="en-US" altLang="zh-CN" dirty="0"/>
              <a:t>undefined</a:t>
            </a:r>
            <a:r>
              <a:rPr lang="zh-CN" altLang="en-US" dirty="0"/>
              <a:t>的属性）</a:t>
            </a:r>
            <a:endParaRPr lang="en-CN" dirty="0"/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0580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对应前面四条。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dirty="0"/>
              <a:t>in</a:t>
            </a:r>
            <a:r>
              <a:rPr lang="zh-CN" altLang="en-US" dirty="0"/>
              <a:t>运算符</a:t>
            </a:r>
            <a:endParaRPr lang="en-US" altLang="zh-CN" dirty="0"/>
          </a:p>
          <a:p>
            <a:pPr lvl="2"/>
            <a:r>
              <a:rPr lang="zh-CN" altLang="en-US" dirty="0"/>
              <a:t>如果对象的</a:t>
            </a:r>
            <a:r>
              <a:rPr lang="zh-CN" altLang="en-US" dirty="0">
                <a:solidFill>
                  <a:srgbClr val="C00000"/>
                </a:solidFill>
              </a:rPr>
              <a:t>自有属性或继承属性</a:t>
            </a:r>
            <a:r>
              <a:rPr lang="zh-CN" altLang="en-US" dirty="0"/>
              <a:t>中包含这个属性则返回</a:t>
            </a:r>
            <a:r>
              <a:rPr lang="en-US" altLang="zh-CN" dirty="0"/>
              <a:t>true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dirty="0" err="1"/>
              <a:t>hasOwnPreperty</a:t>
            </a:r>
            <a:r>
              <a:rPr lang="en-US" dirty="0"/>
              <a:t>（）</a:t>
            </a:r>
          </a:p>
          <a:p>
            <a:pPr lvl="2"/>
            <a:r>
              <a:rPr lang="zh-CN" altLang="en-US" dirty="0"/>
              <a:t>是否是对象的</a:t>
            </a:r>
            <a:r>
              <a:rPr lang="zh-CN" altLang="en-US" dirty="0">
                <a:solidFill>
                  <a:srgbClr val="C00000"/>
                </a:solidFill>
              </a:rPr>
              <a:t>自有属性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err="1"/>
              <a:t>propertyIsEnumerable</a:t>
            </a:r>
            <a:r>
              <a:rPr lang="en-US" dirty="0"/>
              <a:t>（）</a:t>
            </a:r>
          </a:p>
          <a:p>
            <a:pPr lvl="2"/>
            <a:r>
              <a:rPr lang="zh-CN" altLang="en-US" dirty="0"/>
              <a:t>只有检测到是</a:t>
            </a:r>
            <a:r>
              <a:rPr lang="zh-CN" altLang="en-US" dirty="0">
                <a:solidFill>
                  <a:srgbClr val="C00000"/>
                </a:solidFill>
              </a:rPr>
              <a:t>自有属性</a:t>
            </a:r>
            <a:r>
              <a:rPr lang="zh-CN" altLang="en-US" dirty="0"/>
              <a:t>且这个属性的</a:t>
            </a:r>
            <a:r>
              <a:rPr lang="zh-CN" altLang="en-US" dirty="0">
                <a:solidFill>
                  <a:srgbClr val="C00000"/>
                </a:solidFill>
              </a:rPr>
              <a:t>可枚举</a:t>
            </a:r>
            <a:r>
              <a:rPr lang="zh-CN" altLang="en-US" dirty="0"/>
              <a:t>时才返回</a:t>
            </a:r>
            <a:r>
              <a:rPr lang="en-US" dirty="0"/>
              <a:t>true。</a:t>
            </a:r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!==”</a:t>
            </a:r>
          </a:p>
          <a:p>
            <a:pPr lvl="2"/>
            <a:r>
              <a:rPr lang="zh-CN" altLang="en-US" dirty="0"/>
              <a:t>判断一个属性是否是</a:t>
            </a:r>
            <a:r>
              <a:rPr lang="en-US" dirty="0"/>
              <a:t>undefined</a:t>
            </a:r>
            <a:r>
              <a:rPr lang="zh-CN" altLang="en-US" dirty="0"/>
              <a:t>（无法区分存在但值为</a:t>
            </a:r>
            <a:r>
              <a:rPr lang="en-US" altLang="zh-CN" dirty="0"/>
              <a:t>undefined</a:t>
            </a:r>
            <a:r>
              <a:rPr lang="zh-CN" altLang="en-US" dirty="0"/>
              <a:t>的属性）</a:t>
            </a:r>
            <a:endParaRPr lang="en-CN" dirty="0"/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：对象继承的内置方法是不可枚举的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99041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5722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4668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之前提到的都是对象的“数据属性”（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property）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，数据属性只有一个简单的值。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当程序查询存取器属性的值时，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方法（无参数）。这个方法的返回值就是属性存取表达式的值。当程序设置一个存取器属性的值时，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方法，将赋值表达式右侧的值当做参数传入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从某种意义上讲，这个方法负责“设置”属性值。可以忽略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方法的返回值。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6654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这是表示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笛卡尔点坐标的对象。它有两个普通的属性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分别表示对应点的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坐标和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坐标，它还有两个等价的存取器属性用来表示点的极坐标。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在函数体内的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指向表示这个点的对象，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方法可以通过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8.2.2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节会对方法和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关键字做更详尽的讲述。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和数据属性一样，存取器属性是可以继承的，因此可以将上述代码中的对象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当做另一个“点”的原型。可以给新对象定义它的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属性，但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属性是继承来的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553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可以通过对象直接量、关键字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 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中的）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Object.create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函数来创建对象。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创建对象最简单的方式就是在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代码中使用对象直接量。对象直接量是由若干名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值对组成的映射表，名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值对中间用冒号分隔，名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值对之间用逗号分隔，整个映射表用花括号括起来。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对象直接量是一个表达式，这个表达式的每次运算都创建并初始化一个新的对象。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30722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智能检测属性的写入值以及在每次属性读取时返回不同值。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8146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产生随机数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6790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版书上没有这一节。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本节将讲述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中查询和设置这些属性特性（</a:t>
            </a:r>
            <a:r>
              <a:rPr lang="zh-CN" altLang="en-US" dirty="0"/>
              <a:t>对象的属性的可写、可枚举和可配置的特性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作用：可以通过这些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给原型对象添加方法，并将它们设置成不可枚举的，这让它们看起来更像内置方法。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可以通过这些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给对象定义不能修改或删除的属性，借此“锁定”这个对象。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69021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5974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Object.getOwnPropertyDescriptor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只能得到自有属性的描述符。要想获得继承属性的特性，需要遍历原型链（参照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6.8.1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getPrototypeOf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（））。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0793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传入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Object.defineProperty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的属性描述符对象不必包含所有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个特性。对于新创建的属性来说，默认的特性值是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4681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传入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Object.defineProperty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的属性描述符对象不必包含所有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个特性。对于新创建的属性来说，默认的特性值是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9102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2456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905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837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7810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由上面的</a:t>
            </a:r>
            <a:r>
              <a:rPr lang="en-US" dirty="0" err="1"/>
              <a:t>instanceof</a:t>
            </a:r>
            <a:r>
              <a:rPr lang="zh-CN" altLang="en-US" dirty="0"/>
              <a:t>的结果，可以判断这些类型的继承层级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6.2.2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节讲述属性继承的工作机制。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6.8.1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节将会讲到如何获取对象的原型。第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章将会更详细地讨论原型和构造函数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64028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 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定义了一个名为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Object.create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的方法，它创建一个新对象，其中第一个参数是这个对象的原型。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Object.create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提供第二个可选参数，用以对对象的属性进行进一步描述。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6.7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节会详细讲述第二个参数。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：可以通过传入参数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来创建一个没有原型的新对象，但通过这种方式创建的对象不会继承任何东西，甚至不包括基础方法，比如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toString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：如果想创建一个普通的空对象（比如通过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{}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Object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（）创建的对象），需要传入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Object.prototype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9407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来说，右侧必须是一个以属性名称命名的简单标识符。对于方括号来说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([])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，方括号内必须是一个计算结果为字符串的表达式，这个字符串就是属性的名字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当使用方括号时，我们说方括号内的表达式必须返回字符串。其实更严格地讲，表达式必须返回字符串或返回一个可以转换为字符串的值。在第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章里有一些例子中的方括号内使用了数字，这情况象是非常常见的。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8243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这段代码读取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address0、address1、address2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属性，并将它们连接起来。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4596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图：属性赋值操作首先检查原型链，以此判定是否允许赋值操作。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629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7E49-00B5-104B-B9CB-DAFEF91B6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5E541-E9A9-A741-B6BB-1AD6A01FD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FF3E-876E-184E-A941-AA659F27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751A-E68F-2B4E-A1D3-21606AF06526}" type="datetimeFigureOut">
              <a:rPr lang="en-CN" smtClean="0"/>
              <a:t>04/09/2020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87634-A218-AA42-B491-6F13FBE4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2D466-C92A-5641-B265-B6952C37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BCCD-B1B5-064B-BAA5-F4B780C753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9329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B37A-AA81-0A45-88B0-0CA1C606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A2BDD-B3E3-1A46-A9F4-387ACA529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1726-2567-8440-8A4A-395955CC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751A-E68F-2B4E-A1D3-21606AF06526}" type="datetimeFigureOut">
              <a:rPr lang="en-CN" smtClean="0"/>
              <a:t>04/09/2020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73C89-D502-4849-A06C-04128C7F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8DD57-592E-3043-99B3-167A9C3C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BCCD-B1B5-064B-BAA5-F4B780C753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790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7ECC5-5321-9947-B788-2D68CF5F1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7BE69-3D75-A247-9FBA-07AF30168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54762-7A64-B54D-B52A-89AAFEE7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751A-E68F-2B4E-A1D3-21606AF06526}" type="datetimeFigureOut">
              <a:rPr lang="en-CN" smtClean="0"/>
              <a:t>04/09/2020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3BA40-2FE4-764A-8A97-C1750BA5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381F-0853-6042-9D6E-477AE78E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BCCD-B1B5-064B-BAA5-F4B780C753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123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4F71-E4EA-AC41-AC4A-7E8491B9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629B-B459-4541-A64C-5C2D2CB9B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BBF34-D9E8-D341-9C4D-09F87473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751A-E68F-2B4E-A1D3-21606AF06526}" type="datetimeFigureOut">
              <a:rPr lang="en-CN" smtClean="0"/>
              <a:t>04/09/2020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F3DC8-7FB8-ED49-B9A0-150FC144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FECE6-8F45-1A49-A54F-3FE23243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BCCD-B1B5-064B-BAA5-F4B780C753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908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B815-A33C-6D4E-874B-F1FEBA88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D7D29-B4F6-E84E-9D76-DF2A2B906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C4014-9F9E-D040-ADCB-DF0EB629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751A-E68F-2B4E-A1D3-21606AF06526}" type="datetimeFigureOut">
              <a:rPr lang="en-CN" smtClean="0"/>
              <a:t>04/09/2020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AB0FC-D86A-8441-BE6D-9C07926A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88C7A-AF93-BB42-88B8-5898DDED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BCCD-B1B5-064B-BAA5-F4B780C753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93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B747-9651-7640-8319-964FC6EA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8B31-A07D-D449-80BA-7CDACEFCA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9B9AD-0144-EB40-B58D-2AAFC1990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9D11B-0C9A-BD4D-84BB-B79FE45F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751A-E68F-2B4E-A1D3-21606AF06526}" type="datetimeFigureOut">
              <a:rPr lang="en-CN" smtClean="0"/>
              <a:t>04/09/2020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0D08A-3A12-5E40-AA55-3665633A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0651A-4841-6343-B325-6C375F76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BCCD-B1B5-064B-BAA5-F4B780C753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709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2590-4703-0948-9140-10327499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71830-97AA-EF41-BC3E-448F3790D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859B4-5D91-4943-8E51-B9B235A9C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EA708-FA24-8144-9402-DEF9F9080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9936E-3FB9-084F-BD64-B277E28A2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E0099-85AC-2746-ACB6-94CE0A96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751A-E68F-2B4E-A1D3-21606AF06526}" type="datetimeFigureOut">
              <a:rPr lang="en-CN" smtClean="0"/>
              <a:t>04/09/2020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3742B-FF04-9148-8646-74BB47A2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16A02-7C1D-3748-901D-874130FD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BCCD-B1B5-064B-BAA5-F4B780C753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561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44D9-246A-4B4E-BA05-0B3DF15C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BF747-49A5-4A4B-B655-F162AE41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751A-E68F-2B4E-A1D3-21606AF06526}" type="datetimeFigureOut">
              <a:rPr lang="en-CN" smtClean="0"/>
              <a:t>04/09/2020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B0993-FF00-ED4B-AC30-A42C3DDB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47ABB-2530-094B-90EC-215EF1AF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BCCD-B1B5-064B-BAA5-F4B780C753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696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1B876-CF13-994B-AD98-9B790626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751A-E68F-2B4E-A1D3-21606AF06526}" type="datetimeFigureOut">
              <a:rPr lang="en-CN" smtClean="0"/>
              <a:t>04/09/2020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310E4-F443-1549-8815-273A910A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CF97A-9085-B74B-9287-FAFC2D26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BCCD-B1B5-064B-BAA5-F4B780C753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751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4C8E-33EC-4941-9B2C-DF3BFEAE4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C6496-5F18-2240-B986-3FEAE20B8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13218-EA7C-EE47-A1CA-12926A7DF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06ACF-CE43-DE44-A5C5-2F2E2F66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751A-E68F-2B4E-A1D3-21606AF06526}" type="datetimeFigureOut">
              <a:rPr lang="en-CN" smtClean="0"/>
              <a:t>04/09/2020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23A0B-1629-7D4F-B9ED-D52D4D7B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13315-9E62-584F-9AD2-DC77FFD9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BCCD-B1B5-064B-BAA5-F4B780C753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344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CC20-5918-E247-AF34-AD91B3FA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DB87D-D312-F549-8A29-4DEE4A9AD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1F02E-53E7-D547-9181-C5D506AC4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ADC08-062F-7F40-88B2-805CBE9D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751A-E68F-2B4E-A1D3-21606AF06526}" type="datetimeFigureOut">
              <a:rPr lang="en-CN" smtClean="0"/>
              <a:t>04/09/2020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FF9F5-6F2C-D94F-9652-5D1F8D8B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35F70-F131-014A-8465-85813D03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BCCD-B1B5-064B-BAA5-F4B780C753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715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FC616-EC1F-4148-B72E-9ED9F2AE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012E3-B14F-CF44-80C9-2F7F07342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15B5C-7B9A-EF4B-B178-53450E884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F751A-E68F-2B4E-A1D3-21606AF06526}" type="datetimeFigureOut">
              <a:rPr lang="en-CN" smtClean="0"/>
              <a:t>04/09/2020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54E10-489E-6046-93AE-F0130EB39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654BA-DA77-6043-B4D8-92D29F4F7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CBCCD-B1B5-064B-BAA5-F4B780C753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4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7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1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5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6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7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2.tif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0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1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章对象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61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属性的查询和设置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</a:t>
            </a:r>
            <a:r>
              <a:rPr lang="zh-CN" altLang="en-US" dirty="0"/>
              <a:t>继承</a:t>
            </a:r>
            <a:endParaRPr lang="en-US" altLang="zh-CN" dirty="0"/>
          </a:p>
          <a:p>
            <a:pPr lvl="1"/>
            <a:r>
              <a:rPr lang="zh-CN" altLang="en-US" dirty="0"/>
              <a:t>对象有一些属性是从原型对象继承而来</a:t>
            </a:r>
            <a:endParaRPr lang="en-US" altLang="zh-CN" dirty="0"/>
          </a:p>
          <a:p>
            <a:pPr lvl="1"/>
            <a:r>
              <a:rPr lang="zh-CN" altLang="en-US" dirty="0"/>
              <a:t>假设要查询对象</a:t>
            </a:r>
            <a:r>
              <a:rPr lang="en-US" dirty="0"/>
              <a:t>o</a:t>
            </a:r>
            <a:r>
              <a:rPr lang="zh-CN" altLang="en-US" dirty="0"/>
              <a:t>的属性</a:t>
            </a:r>
            <a:r>
              <a:rPr lang="en-US" dirty="0"/>
              <a:t>x，</a:t>
            </a:r>
            <a:r>
              <a:rPr lang="zh-CN" altLang="en-US" dirty="0"/>
              <a:t>如果</a:t>
            </a:r>
            <a:r>
              <a:rPr lang="en-US" dirty="0"/>
              <a:t>o</a:t>
            </a:r>
            <a:r>
              <a:rPr lang="zh-CN" altLang="en-US" dirty="0"/>
              <a:t>中不存在</a:t>
            </a:r>
            <a:r>
              <a:rPr lang="en-US" dirty="0"/>
              <a:t>x，</a:t>
            </a:r>
            <a:r>
              <a:rPr lang="zh-CN" altLang="en-US" dirty="0"/>
              <a:t>那么将会继续在</a:t>
            </a:r>
            <a:r>
              <a:rPr lang="en-US" dirty="0"/>
              <a:t>o</a:t>
            </a:r>
            <a:r>
              <a:rPr lang="zh-CN" altLang="en-US" dirty="0"/>
              <a:t>的原型对象中查询属性</a:t>
            </a:r>
            <a:r>
              <a:rPr lang="en-US" dirty="0"/>
              <a:t>x。</a:t>
            </a:r>
            <a:r>
              <a:rPr lang="zh-CN" altLang="en-US" dirty="0"/>
              <a:t>如果原型对象中也没有</a:t>
            </a:r>
            <a:r>
              <a:rPr lang="en-US" dirty="0"/>
              <a:t>x，</a:t>
            </a:r>
            <a:r>
              <a:rPr lang="zh-CN" altLang="en-US" dirty="0"/>
              <a:t>但这个原型对象也有原型，那么继续在这个原型对象的原型上执行查询，直到找到</a:t>
            </a:r>
            <a:r>
              <a:rPr lang="en-US" dirty="0"/>
              <a:t>x</a:t>
            </a:r>
            <a:r>
              <a:rPr lang="zh-CN" altLang="en-US" dirty="0"/>
              <a:t>或者查找到一个原型是</a:t>
            </a:r>
            <a:r>
              <a:rPr lang="en-US" dirty="0"/>
              <a:t>null</a:t>
            </a:r>
            <a:r>
              <a:rPr lang="zh-CN" altLang="en-US" dirty="0"/>
              <a:t>的对象为止。</a:t>
            </a:r>
            <a:endParaRPr lang="en-US" dirty="0"/>
          </a:p>
          <a:p>
            <a:pPr lvl="1"/>
            <a:r>
              <a:rPr lang="zh-CN" altLang="en-US" dirty="0"/>
              <a:t>对象的原型属性构成了一个“链”，通过这个“链”可以实现属性的继承。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213494-2F14-C74E-B33E-CCE84214D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7" y="4247525"/>
            <a:ext cx="8534344" cy="19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属性的查询和设置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</a:t>
            </a:r>
            <a:r>
              <a:rPr lang="zh-CN" altLang="en-US" dirty="0"/>
              <a:t>继承</a:t>
            </a:r>
            <a:endParaRPr lang="en-US" altLang="zh-CN" dirty="0"/>
          </a:p>
          <a:p>
            <a:r>
              <a:rPr lang="zh-CN" altLang="en-US" dirty="0"/>
              <a:t>属性赋值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首先检查原型链，以此判定是否允许赋值操作。</a:t>
            </a:r>
            <a:endParaRPr lang="en-US" altLang="zh-CN" dirty="0"/>
          </a:p>
          <a:p>
            <a:pPr lvl="1"/>
            <a:r>
              <a:rPr lang="zh-CN" altLang="en-US" dirty="0"/>
              <a:t>如果允许属性赋值操作，它也总是在</a:t>
            </a:r>
            <a:r>
              <a:rPr lang="zh-CN" altLang="en-US" dirty="0">
                <a:solidFill>
                  <a:srgbClr val="C00000"/>
                </a:solidFill>
              </a:rPr>
              <a:t>原始对象</a:t>
            </a:r>
            <a:r>
              <a:rPr lang="zh-CN" altLang="en-US" dirty="0"/>
              <a:t>上创建属性或对已有的属性赋值，而不会去修改原型链。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88F06-F7FF-B443-AE17-EBD9BCE098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3768626"/>
            <a:ext cx="8125138" cy="13184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6013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属性的查询和设置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6.2.3 </a:t>
            </a:r>
            <a:r>
              <a:rPr lang="zh-CN" altLang="en-US" dirty="0"/>
              <a:t>属性访问错误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184347-5F88-CA49-9486-51DF18A27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2230373"/>
            <a:ext cx="6764458" cy="28763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E37961-1CEF-3243-9ED8-FBB3BAC92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6666" y="4979405"/>
            <a:ext cx="5459114" cy="173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75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删除属性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</a:t>
            </a:r>
            <a:r>
              <a:rPr lang="zh-CN" altLang="en-US" dirty="0"/>
              <a:t>运算符</a:t>
            </a:r>
            <a:endParaRPr lang="en-US" altLang="zh-CN" dirty="0"/>
          </a:p>
          <a:p>
            <a:pPr lvl="1"/>
            <a:r>
              <a:rPr lang="zh-CN" altLang="en-US" dirty="0"/>
              <a:t>它的操作数应当是一个属性访问表达式</a:t>
            </a:r>
            <a:endParaRPr lang="en-US" altLang="zh-CN" dirty="0"/>
          </a:p>
          <a:p>
            <a:pPr lvl="1"/>
            <a:r>
              <a:rPr lang="zh-CN" altLang="en-US" dirty="0"/>
              <a:t>只能删除自有属性，不能删除继承属性</a:t>
            </a:r>
            <a:endParaRPr lang="en-US" altLang="zh-CN" dirty="0"/>
          </a:p>
          <a:p>
            <a:pPr lvl="2"/>
            <a:r>
              <a:rPr lang="zh-CN" altLang="en-US" dirty="0"/>
              <a:t>要删除继承属性必须从定义这个属性的原型对象上删除它</a:t>
            </a:r>
            <a:endParaRPr lang="en-US" altLang="zh-CN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zh-CN" altLang="en-US" dirty="0"/>
              <a:t>当</a:t>
            </a:r>
            <a:r>
              <a:rPr lang="en-US" dirty="0"/>
              <a:t>delete</a:t>
            </a:r>
            <a:r>
              <a:rPr lang="zh-CN" altLang="en-US" dirty="0"/>
              <a:t>表达式删除成功或不成功没有任何副作用</a:t>
            </a:r>
            <a:endParaRPr lang="en-CN" dirty="0"/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371A77-3F14-F646-9AF7-0092F2985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000" y="3398108"/>
            <a:ext cx="7710350" cy="7177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76247F-EA5D-A145-86DA-E6EB0CBB2B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000" y="4369895"/>
            <a:ext cx="7710350" cy="15565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806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检测属性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判断某个属性是否存在于某个对象中</a:t>
            </a:r>
            <a:endParaRPr lang="en-US" altLang="zh-CN" dirty="0"/>
          </a:p>
          <a:p>
            <a:pPr lvl="1"/>
            <a:r>
              <a:rPr lang="en-US" dirty="0"/>
              <a:t>in</a:t>
            </a:r>
            <a:r>
              <a:rPr lang="zh-CN" altLang="en-US" dirty="0"/>
              <a:t>运算符</a:t>
            </a:r>
            <a:endParaRPr lang="en-US" altLang="zh-CN" dirty="0"/>
          </a:p>
          <a:p>
            <a:pPr lvl="2"/>
            <a:r>
              <a:rPr lang="zh-CN" altLang="en-US" dirty="0"/>
              <a:t>如果对象的</a:t>
            </a:r>
            <a:r>
              <a:rPr lang="zh-CN" altLang="en-US" dirty="0">
                <a:solidFill>
                  <a:srgbClr val="C00000"/>
                </a:solidFill>
              </a:rPr>
              <a:t>自有属性或继承属性</a:t>
            </a:r>
            <a:r>
              <a:rPr lang="zh-CN" altLang="en-US" dirty="0"/>
              <a:t>中包含这个属性则返回</a:t>
            </a:r>
            <a:r>
              <a:rPr lang="en-US" altLang="zh-CN" dirty="0"/>
              <a:t>true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dirty="0" err="1" smtClean="0"/>
              <a:t>hasOwnPr</a:t>
            </a:r>
            <a:r>
              <a:rPr lang="en-US" altLang="zh-CN" dirty="0" err="1" smtClean="0"/>
              <a:t>o</a:t>
            </a:r>
            <a:r>
              <a:rPr lang="en-US" dirty="0" err="1" smtClean="0"/>
              <a:t>perty</a:t>
            </a:r>
            <a:r>
              <a:rPr lang="en-US" dirty="0"/>
              <a:t>（）</a:t>
            </a:r>
          </a:p>
          <a:p>
            <a:pPr lvl="2"/>
            <a:r>
              <a:rPr lang="zh-CN" altLang="en-US" dirty="0"/>
              <a:t>是否是对象的</a:t>
            </a:r>
            <a:r>
              <a:rPr lang="zh-CN" altLang="en-US" dirty="0">
                <a:solidFill>
                  <a:srgbClr val="C00000"/>
                </a:solidFill>
              </a:rPr>
              <a:t>自有属性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err="1"/>
              <a:t>propertyIsEnumerable</a:t>
            </a:r>
            <a:r>
              <a:rPr lang="en-US" dirty="0"/>
              <a:t>（）</a:t>
            </a:r>
          </a:p>
          <a:p>
            <a:pPr lvl="2"/>
            <a:r>
              <a:rPr lang="zh-CN" altLang="en-US" dirty="0"/>
              <a:t>只有检测到是</a:t>
            </a:r>
            <a:r>
              <a:rPr lang="zh-CN" altLang="en-US" dirty="0">
                <a:solidFill>
                  <a:srgbClr val="C00000"/>
                </a:solidFill>
              </a:rPr>
              <a:t>自有属性</a:t>
            </a:r>
            <a:r>
              <a:rPr lang="zh-CN" altLang="en-US" dirty="0"/>
              <a:t>且这个属性的</a:t>
            </a:r>
            <a:r>
              <a:rPr lang="zh-CN" altLang="en-US" dirty="0">
                <a:solidFill>
                  <a:srgbClr val="C00000"/>
                </a:solidFill>
              </a:rPr>
              <a:t>可枚举</a:t>
            </a:r>
            <a:r>
              <a:rPr lang="zh-CN" altLang="en-US" dirty="0"/>
              <a:t>时才返回</a:t>
            </a:r>
            <a:r>
              <a:rPr lang="en-US" dirty="0"/>
              <a:t>true。</a:t>
            </a:r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!== undefined </a:t>
            </a:r>
            <a:r>
              <a:rPr lang="en-US" altLang="zh-CN" dirty="0" smtClean="0"/>
              <a:t>”</a:t>
            </a:r>
            <a:endParaRPr lang="en-US" altLang="zh-CN" dirty="0"/>
          </a:p>
          <a:p>
            <a:pPr lvl="2"/>
            <a:r>
              <a:rPr lang="zh-CN" altLang="en-US" dirty="0"/>
              <a:t>判断一个属性是否是</a:t>
            </a:r>
            <a:r>
              <a:rPr lang="en-US" dirty="0"/>
              <a:t>undefined</a:t>
            </a:r>
            <a:r>
              <a:rPr lang="zh-CN" altLang="en-US" dirty="0"/>
              <a:t>（无法区分存在但值为</a:t>
            </a:r>
            <a:r>
              <a:rPr lang="en-US" altLang="zh-CN" dirty="0"/>
              <a:t>undefined</a:t>
            </a:r>
            <a:r>
              <a:rPr lang="zh-CN" altLang="en-US" dirty="0"/>
              <a:t>的属性）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00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检测属性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799"/>
            <a:ext cx="7886700" cy="4348163"/>
          </a:xfrm>
        </p:spPr>
        <p:txBody>
          <a:bodyPr>
            <a:normAutofit/>
          </a:bodyPr>
          <a:lstStyle/>
          <a:p>
            <a:r>
              <a:rPr lang="zh-CN" altLang="en-US" dirty="0"/>
              <a:t>判断某个属性是否存在于某个对象中</a:t>
            </a:r>
            <a:endParaRPr lang="en-US" altLang="zh-CN" dirty="0"/>
          </a:p>
          <a:p>
            <a:r>
              <a:rPr lang="zh-CN" altLang="en-CN" dirty="0"/>
              <a:t>例子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C685D9-6F85-4A4F-8DA1-565C9BF2E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2751280"/>
            <a:ext cx="4856692" cy="1069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78837C-3D41-B243-AE62-0FA8420B32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4002880"/>
            <a:ext cx="7478253" cy="11858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088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检测属性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799"/>
            <a:ext cx="7886700" cy="4348163"/>
          </a:xfrm>
        </p:spPr>
        <p:txBody>
          <a:bodyPr>
            <a:normAutofit/>
          </a:bodyPr>
          <a:lstStyle/>
          <a:p>
            <a:r>
              <a:rPr lang="zh-CN" altLang="en-US" dirty="0"/>
              <a:t>判断某个属性是否存在于某个对象中</a:t>
            </a:r>
            <a:endParaRPr lang="en-US" altLang="zh-CN" dirty="0"/>
          </a:p>
          <a:p>
            <a:r>
              <a:rPr lang="zh-CN" altLang="en-CN" dirty="0"/>
              <a:t>例子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A911FC-8C2F-1E4D-872A-91CE42DF3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872" y="2590928"/>
            <a:ext cx="7370275" cy="1761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D2662D-A5DC-774F-B135-5A88CF0805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72" y="4499597"/>
            <a:ext cx="6467109" cy="1815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5130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 </a:t>
            </a:r>
            <a:r>
              <a:rPr lang="zh-CN" altLang="en-US" dirty="0"/>
              <a:t>枚举属性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遍历对象的属性</a:t>
            </a:r>
            <a:endParaRPr lang="en-US" altLang="zh-CN" dirty="0"/>
          </a:p>
          <a:p>
            <a:pPr lvl="1"/>
            <a:r>
              <a:rPr lang="en-US" dirty="0"/>
              <a:t>for/in</a:t>
            </a:r>
            <a:r>
              <a:rPr lang="zh-CN" altLang="en-US" dirty="0"/>
              <a:t>循环，</a:t>
            </a:r>
            <a:r>
              <a:rPr lang="en-US" altLang="zh-CN" dirty="0"/>
              <a:t>for/of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2"/>
            <a:r>
              <a:rPr lang="zh-CN" altLang="en-US" dirty="0"/>
              <a:t>遍历对象中所有可枚举属性（包括自有属性和继承属性）</a:t>
            </a:r>
            <a:endParaRPr lang="en-US" altLang="zh-CN" dirty="0"/>
          </a:p>
          <a:p>
            <a:pPr lvl="1" fontAlgn="base"/>
            <a:r>
              <a:rPr lang="en-US" dirty="0" err="1"/>
              <a:t>Object.keys</a:t>
            </a:r>
            <a:r>
              <a:rPr lang="en-US" dirty="0"/>
              <a:t>() </a:t>
            </a:r>
          </a:p>
          <a:p>
            <a:pPr lvl="2" fontAlgn="base"/>
            <a:r>
              <a:rPr lang="zh-CN" altLang="en-US" dirty="0"/>
              <a:t>返回可枚举的自有属性</a:t>
            </a:r>
            <a:endParaRPr lang="en-US" dirty="0"/>
          </a:p>
          <a:p>
            <a:pPr lvl="1" fontAlgn="base"/>
            <a:r>
              <a:rPr lang="en-US" dirty="0" err="1"/>
              <a:t>Object.getOwnPropertyNames</a:t>
            </a:r>
            <a:r>
              <a:rPr lang="en-US" dirty="0"/>
              <a:t>() </a:t>
            </a:r>
          </a:p>
          <a:p>
            <a:pPr lvl="2" fontAlgn="base"/>
            <a:r>
              <a:rPr lang="zh-CN" altLang="en-US" dirty="0"/>
              <a:t>同</a:t>
            </a:r>
            <a:r>
              <a:rPr lang="en-US" dirty="0" err="1"/>
              <a:t>Object.keys</a:t>
            </a:r>
            <a:r>
              <a:rPr lang="en-US" dirty="0"/>
              <a:t>() </a:t>
            </a:r>
            <a:r>
              <a:rPr lang="zh-CN" altLang="en-US" dirty="0"/>
              <a:t>，但也返回属性名为字符串的不可枚举属性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67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 </a:t>
            </a:r>
            <a:r>
              <a:rPr lang="zh-CN" altLang="en-US" dirty="0"/>
              <a:t>枚举属性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遍历对象的属性</a:t>
            </a:r>
            <a:endParaRPr lang="en-US" altLang="zh-CN" dirty="0"/>
          </a:p>
          <a:p>
            <a:r>
              <a:rPr lang="zh-CN" altLang="en-US" dirty="0"/>
              <a:t>例子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A615EE-100A-0243-A345-742EC9D5A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34" y="2715491"/>
            <a:ext cx="4739682" cy="3777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9BE025-11A0-C743-AB4A-406A3D334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7700" y="2715490"/>
            <a:ext cx="2727966" cy="216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2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 </a:t>
            </a:r>
            <a:r>
              <a:rPr lang="zh-CN" altLang="en-US" dirty="0"/>
              <a:t>属性</a:t>
            </a:r>
            <a:r>
              <a:rPr lang="en-US" dirty="0"/>
              <a:t>getter</a:t>
            </a:r>
            <a:r>
              <a:rPr lang="zh-CN" altLang="en-US" dirty="0"/>
              <a:t>和</a:t>
            </a:r>
            <a:r>
              <a:rPr lang="en-US" dirty="0"/>
              <a:t>setter</a:t>
            </a:r>
            <a:endParaRPr lang="en-CN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7DFA1BC-17E1-314C-8D44-93E90942E80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pPr lvl="1"/>
            <a:r>
              <a:rPr lang="zh-CN" altLang="en-US" dirty="0"/>
              <a:t>同时具有</a:t>
            </a:r>
            <a:r>
              <a:rPr lang="en-US" dirty="0"/>
              <a:t>getter</a:t>
            </a:r>
            <a:r>
              <a:rPr lang="zh-CN" altLang="en-US" dirty="0"/>
              <a:t>和</a:t>
            </a:r>
            <a:r>
              <a:rPr lang="en-US" dirty="0"/>
              <a:t>setter</a:t>
            </a:r>
            <a:r>
              <a:rPr lang="zh-CN" altLang="en-US" dirty="0"/>
              <a:t>方法，是一个读</a:t>
            </a:r>
            <a:r>
              <a:rPr lang="en-US" altLang="zh-CN" dirty="0"/>
              <a:t>/</a:t>
            </a:r>
            <a:r>
              <a:rPr lang="zh-CN" altLang="en-US" dirty="0"/>
              <a:t>写属性</a:t>
            </a:r>
            <a:endParaRPr lang="en-US" altLang="zh-CN" dirty="0"/>
          </a:p>
          <a:p>
            <a:pPr lvl="1"/>
            <a:r>
              <a:rPr lang="zh-CN" altLang="en-US" dirty="0"/>
              <a:t>只有</a:t>
            </a:r>
            <a:r>
              <a:rPr lang="en-US" dirty="0"/>
              <a:t>getter</a:t>
            </a:r>
            <a:r>
              <a:rPr lang="zh-CN" altLang="en-US" dirty="0"/>
              <a:t>方法，是只读属性</a:t>
            </a:r>
            <a:endParaRPr lang="en-US" altLang="zh-CN" dirty="0"/>
          </a:p>
          <a:p>
            <a:pPr lvl="1"/>
            <a:r>
              <a:rPr lang="zh-CN" altLang="en-US" dirty="0"/>
              <a:t>只有</a:t>
            </a:r>
            <a:r>
              <a:rPr lang="en-US" dirty="0"/>
              <a:t>setter</a:t>
            </a:r>
            <a:r>
              <a:rPr lang="zh-CN" altLang="en-US" dirty="0"/>
              <a:t>方法，是只写属性，读取只写属性总是返回</a:t>
            </a:r>
            <a:r>
              <a:rPr lang="en-US" dirty="0"/>
              <a:t>undefined。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F2BBCD-299A-4C4B-87F0-31D8902A4A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825625"/>
            <a:ext cx="8119654" cy="279625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90D07E6-F1D8-6549-AACE-B1B5E1B512FE}"/>
              </a:ext>
            </a:extLst>
          </p:cNvPr>
          <p:cNvSpPr/>
          <p:nvPr/>
        </p:nvSpPr>
        <p:spPr>
          <a:xfrm>
            <a:off x="6573243" y="1690689"/>
            <a:ext cx="1715784" cy="914400"/>
          </a:xfrm>
          <a:prstGeom prst="rect">
            <a:avLst/>
          </a:prstGeom>
          <a:noFill/>
          <a:ln w="34925" cmpd="dbl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6F5512-2B52-ED4F-9A62-C091057ACBF6}"/>
              </a:ext>
            </a:extLst>
          </p:cNvPr>
          <p:cNvSpPr/>
          <p:nvPr/>
        </p:nvSpPr>
        <p:spPr>
          <a:xfrm>
            <a:off x="921317" y="2214671"/>
            <a:ext cx="2679629" cy="7808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E5A9F7-89FA-4040-8244-91463CBB0682}"/>
              </a:ext>
            </a:extLst>
          </p:cNvPr>
          <p:cNvSpPr/>
          <p:nvPr/>
        </p:nvSpPr>
        <p:spPr>
          <a:xfrm>
            <a:off x="1001798" y="3218896"/>
            <a:ext cx="6262031" cy="10340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82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C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D144D0-8D80-B742-83A6-769517292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0400" y="2916715"/>
            <a:ext cx="5465362" cy="33123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98F4CA-AE50-DF47-A80A-36BDB7CE3D80}"/>
              </a:ext>
            </a:extLst>
          </p:cNvPr>
          <p:cNvSpPr txBox="1"/>
          <p:nvPr/>
        </p:nvSpPr>
        <p:spPr>
          <a:xfrm>
            <a:off x="2575932" y="27320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3A0E4C-BDF3-F441-81A0-DA5AF0DA1C63}"/>
              </a:ext>
            </a:extLst>
          </p:cNvPr>
          <p:cNvSpPr/>
          <p:nvPr/>
        </p:nvSpPr>
        <p:spPr>
          <a:xfrm>
            <a:off x="697660" y="1641983"/>
            <a:ext cx="7886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JavaScript</a:t>
            </a:r>
            <a:r>
              <a:rPr lang="zh-CN" altLang="en-US" sz="2000" dirty="0"/>
              <a:t>的对象是一种无序的集合数据类型，它由</a:t>
            </a:r>
            <a:r>
              <a:rPr lang="zh-CN" altLang="en-US" sz="2000" dirty="0">
                <a:solidFill>
                  <a:srgbClr val="C00000"/>
                </a:solidFill>
              </a:rPr>
              <a:t>若干键值对</a:t>
            </a:r>
            <a:r>
              <a:rPr lang="zh-CN" altLang="en-US" sz="2000" dirty="0"/>
              <a:t>组成。</a:t>
            </a:r>
          </a:p>
          <a:p>
            <a:r>
              <a:rPr lang="en-US" sz="2000" dirty="0"/>
              <a:t>JavaScript</a:t>
            </a:r>
            <a:r>
              <a:rPr lang="zh-CN" altLang="en-US" sz="2000" dirty="0"/>
              <a:t>的对象用于描述现实世界中的某个对象。例如，为了描述“小明”，我们可以用若干键值对来描述他：</a:t>
            </a:r>
          </a:p>
          <a:p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3693039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 </a:t>
            </a:r>
            <a:r>
              <a:rPr lang="zh-CN" altLang="en-US" dirty="0"/>
              <a:t>属性</a:t>
            </a:r>
            <a:r>
              <a:rPr lang="en-US" dirty="0"/>
              <a:t>getter</a:t>
            </a:r>
            <a:r>
              <a:rPr lang="zh-CN" altLang="en-US" dirty="0"/>
              <a:t>和</a:t>
            </a:r>
            <a:r>
              <a:rPr lang="en-US" dirty="0"/>
              <a:t>setter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dirty="0"/>
              <a:t>例子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977811-6DC0-7C44-9558-72F63F5FB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71" y="1630362"/>
            <a:ext cx="7714822" cy="48625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834B67-83C8-5742-8D40-B7333439668E}"/>
              </a:ext>
            </a:extLst>
          </p:cNvPr>
          <p:cNvSpPr/>
          <p:nvPr/>
        </p:nvSpPr>
        <p:spPr>
          <a:xfrm>
            <a:off x="736671" y="5163664"/>
            <a:ext cx="7256623" cy="7808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649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 </a:t>
            </a:r>
            <a:r>
              <a:rPr lang="zh-CN" altLang="en-US" dirty="0"/>
              <a:t>属性</a:t>
            </a:r>
            <a:r>
              <a:rPr lang="en-US" dirty="0"/>
              <a:t>getter</a:t>
            </a:r>
            <a:r>
              <a:rPr lang="zh-CN" altLang="en-US" dirty="0"/>
              <a:t>和</a:t>
            </a:r>
            <a:r>
              <a:rPr lang="en-US" dirty="0"/>
              <a:t>setter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更多例子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2A3620-FB70-8E4E-872F-AF47D6C2C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396" y="2327293"/>
            <a:ext cx="8807228" cy="4165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307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 </a:t>
            </a:r>
            <a:r>
              <a:rPr lang="zh-CN" altLang="en-US" dirty="0"/>
              <a:t>属性</a:t>
            </a:r>
            <a:r>
              <a:rPr lang="en-US" dirty="0"/>
              <a:t>getter</a:t>
            </a:r>
            <a:r>
              <a:rPr lang="zh-CN" altLang="en-US" dirty="0"/>
              <a:t>和</a:t>
            </a:r>
            <a:r>
              <a:rPr lang="en-US" dirty="0"/>
              <a:t>setter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dirty="0"/>
              <a:t>更多</a:t>
            </a:r>
            <a:r>
              <a:rPr lang="zh-CN" altLang="en-US" dirty="0"/>
              <a:t>例子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CB3638-0BCA-6A46-8A7F-99A2E8A66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84" y="2435121"/>
            <a:ext cx="9621097" cy="299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19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 </a:t>
            </a:r>
            <a:r>
              <a:rPr lang="zh-CN" altLang="en-US" dirty="0"/>
              <a:t>属性的特性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一个属性包含一个名字和</a:t>
            </a:r>
            <a:r>
              <a:rPr lang="en-US" altLang="zh-CN" dirty="0"/>
              <a:t>4</a:t>
            </a:r>
            <a:r>
              <a:rPr lang="zh-CN" altLang="en-US" dirty="0"/>
              <a:t>个特性</a:t>
            </a:r>
            <a:endParaRPr lang="en-US" altLang="zh-CN" dirty="0"/>
          </a:p>
          <a:p>
            <a:pPr lvl="1"/>
            <a:r>
              <a:rPr lang="zh-CN" altLang="en-US" dirty="0"/>
              <a:t>值（</a:t>
            </a:r>
            <a:r>
              <a:rPr lang="en-US" dirty="0"/>
              <a:t>value）</a:t>
            </a:r>
          </a:p>
          <a:p>
            <a:pPr lvl="1"/>
            <a:r>
              <a:rPr lang="zh-CN" altLang="en-US" dirty="0"/>
              <a:t>可写性（</a:t>
            </a:r>
            <a:r>
              <a:rPr lang="en-US" dirty="0"/>
              <a:t>writable）</a:t>
            </a:r>
          </a:p>
          <a:p>
            <a:pPr lvl="1"/>
            <a:r>
              <a:rPr lang="zh-CN" altLang="en-US" dirty="0"/>
              <a:t>可枚举性（</a:t>
            </a:r>
            <a:r>
              <a:rPr lang="en-US" dirty="0"/>
              <a:t>enumerable）</a:t>
            </a:r>
          </a:p>
          <a:p>
            <a:pPr lvl="1"/>
            <a:r>
              <a:rPr lang="zh-CN" altLang="en-US" dirty="0"/>
              <a:t>可配置性（</a:t>
            </a:r>
            <a:r>
              <a:rPr lang="en-US" dirty="0"/>
              <a:t>configurable）</a:t>
            </a:r>
          </a:p>
          <a:p>
            <a:r>
              <a:rPr lang="zh-CN" altLang="en-US" dirty="0"/>
              <a:t>本节中，存取器属性的</a:t>
            </a:r>
            <a:r>
              <a:rPr lang="en-US" dirty="0"/>
              <a:t>getter</a:t>
            </a:r>
            <a:r>
              <a:rPr lang="zh-CN" altLang="en-US" dirty="0"/>
              <a:t>和</a:t>
            </a:r>
            <a:r>
              <a:rPr lang="en-US" dirty="0"/>
              <a:t>setter</a:t>
            </a:r>
            <a:r>
              <a:rPr lang="zh-CN" altLang="en-US" dirty="0"/>
              <a:t>方法看成是属性的特性。</a:t>
            </a:r>
            <a:endParaRPr lang="en-CN" dirty="0"/>
          </a:p>
          <a:p>
            <a:pPr lvl="1"/>
            <a:r>
              <a:rPr lang="zh-CN" altLang="en-US" dirty="0"/>
              <a:t>存取器属性的</a:t>
            </a:r>
            <a:r>
              <a:rPr lang="en-US" altLang="zh-CN" dirty="0"/>
              <a:t>4</a:t>
            </a:r>
            <a:r>
              <a:rPr lang="zh-CN" altLang="en-US" dirty="0"/>
              <a:t>个特性是读取（</a:t>
            </a:r>
            <a:r>
              <a:rPr lang="en-US" dirty="0"/>
              <a:t>get）、</a:t>
            </a:r>
            <a:r>
              <a:rPr lang="zh-CN" altLang="en-US" dirty="0"/>
              <a:t>写入（</a:t>
            </a:r>
            <a:r>
              <a:rPr lang="en-US" dirty="0"/>
              <a:t>set）、</a:t>
            </a:r>
            <a:r>
              <a:rPr lang="zh-CN" altLang="en-US" dirty="0"/>
              <a:t>可枚举性和可配置性。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01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 </a:t>
            </a:r>
            <a:r>
              <a:rPr lang="zh-CN" altLang="en-US" dirty="0"/>
              <a:t>属性的特性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属性特性的查询和设置</a:t>
            </a:r>
            <a:endParaRPr lang="en-US" altLang="zh-CN" dirty="0"/>
          </a:p>
          <a:p>
            <a:pPr lvl="1"/>
            <a:r>
              <a:rPr lang="en-US" dirty="0"/>
              <a:t>ECMAScript 5</a:t>
            </a:r>
            <a:r>
              <a:rPr lang="zh-CN" altLang="en-US" dirty="0"/>
              <a:t>中定义了一个名为“属性描述符”（</a:t>
            </a:r>
            <a:r>
              <a:rPr lang="en-US" dirty="0"/>
              <a:t>property descriptor）</a:t>
            </a:r>
            <a:r>
              <a:rPr lang="zh-CN" altLang="en-US" dirty="0"/>
              <a:t>的对象，该对象的属性有</a:t>
            </a:r>
            <a:r>
              <a:rPr lang="en-US" dirty="0" err="1"/>
              <a:t>value、writable、enumerable</a:t>
            </a:r>
            <a:r>
              <a:rPr lang="zh-CN" altLang="en-US" dirty="0"/>
              <a:t>和</a:t>
            </a:r>
            <a:r>
              <a:rPr lang="en-US" dirty="0"/>
              <a:t>configurable</a:t>
            </a:r>
          </a:p>
          <a:p>
            <a:pPr lvl="1"/>
            <a:r>
              <a:rPr lang="zh-CN" altLang="en-US" dirty="0"/>
              <a:t>存取器属性的描述符对象则用</a:t>
            </a:r>
            <a:r>
              <a:rPr lang="en-US" dirty="0"/>
              <a:t>get</a:t>
            </a:r>
            <a:r>
              <a:rPr lang="zh-CN" altLang="en-US" dirty="0"/>
              <a:t>属性和</a:t>
            </a:r>
            <a:r>
              <a:rPr lang="en-US" dirty="0"/>
              <a:t>set</a:t>
            </a:r>
            <a:r>
              <a:rPr lang="zh-CN" altLang="en-US" dirty="0"/>
              <a:t>属性代替</a:t>
            </a:r>
            <a:r>
              <a:rPr lang="en-US" dirty="0"/>
              <a:t>value</a:t>
            </a:r>
            <a:r>
              <a:rPr lang="zh-CN" altLang="en-US" dirty="0"/>
              <a:t>和</a:t>
            </a:r>
            <a:r>
              <a:rPr lang="en-US" dirty="0"/>
              <a:t>writable</a:t>
            </a:r>
          </a:p>
          <a:p>
            <a:pPr lvl="1"/>
            <a:r>
              <a:rPr lang="en-US" dirty="0" err="1"/>
              <a:t>writable、enumerable</a:t>
            </a:r>
            <a:r>
              <a:rPr lang="zh-CN" altLang="en-US" dirty="0"/>
              <a:t>和</a:t>
            </a:r>
            <a:r>
              <a:rPr lang="en-US" dirty="0"/>
              <a:t>configurable</a:t>
            </a:r>
            <a:r>
              <a:rPr lang="zh-CN" altLang="en-US" dirty="0"/>
              <a:t>都是布尔值，</a:t>
            </a:r>
            <a:r>
              <a:rPr lang="en-US" dirty="0"/>
              <a:t>get</a:t>
            </a:r>
            <a:r>
              <a:rPr lang="zh-CN" altLang="en-US" dirty="0"/>
              <a:t>属性和</a:t>
            </a:r>
            <a:r>
              <a:rPr lang="en-US" dirty="0"/>
              <a:t>set</a:t>
            </a:r>
            <a:r>
              <a:rPr lang="zh-CN" altLang="en-US" dirty="0"/>
              <a:t>属性是函数值。</a:t>
            </a:r>
            <a:endParaRPr lang="en-US" altLang="zh-CN" dirty="0"/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Object.getOwnPropertyDescriptor</a:t>
            </a:r>
            <a:r>
              <a:rPr lang="en-US" dirty="0">
                <a:solidFill>
                  <a:srgbClr val="C00000"/>
                </a:solidFill>
              </a:rPr>
              <a:t>（）</a:t>
            </a:r>
            <a:r>
              <a:rPr lang="zh-CN" altLang="en-US" dirty="0"/>
              <a:t>可以获得某个对象特定属性的属性</a:t>
            </a:r>
            <a:r>
              <a:rPr lang="zh-CN" altLang="en-US" dirty="0" smtClean="0"/>
              <a:t>描述符</a:t>
            </a:r>
            <a:endParaRPr lang="en-US" altLang="zh-CN" dirty="0" smtClean="0"/>
          </a:p>
          <a:p>
            <a:pPr lvl="1"/>
            <a:r>
              <a:rPr lang="en-US" altLang="zh-CN" dirty="0"/>
              <a:t>Object. </a:t>
            </a:r>
            <a:r>
              <a:rPr lang="en-US" altLang="zh-CN" dirty="0" err="1"/>
              <a:t>defineProperty</a:t>
            </a:r>
            <a:r>
              <a:rPr lang="en-US" altLang="zh-CN" dirty="0"/>
              <a:t> （）</a:t>
            </a:r>
          </a:p>
          <a:p>
            <a:pPr lvl="1"/>
            <a:r>
              <a:rPr lang="en-US" altLang="zh-CN" dirty="0" err="1"/>
              <a:t>Object.defineProperties</a:t>
            </a:r>
            <a:r>
              <a:rPr lang="en-US" altLang="zh-CN" dirty="0"/>
              <a:t>（）</a:t>
            </a:r>
          </a:p>
          <a:p>
            <a:pPr lvl="1"/>
            <a:endParaRPr lang="en-US" dirty="0"/>
          </a:p>
          <a:p>
            <a:pPr lvl="1"/>
            <a:r>
              <a:rPr lang="zh-CN" altLang="en-US" dirty="0"/>
              <a:t>作用：可以通过这些</a:t>
            </a:r>
            <a:r>
              <a:rPr lang="en-US" altLang="zh-CN" dirty="0"/>
              <a:t>API</a:t>
            </a:r>
            <a:r>
              <a:rPr lang="zh-CN" altLang="en-US" dirty="0"/>
              <a:t>给原型对象添加方法，并将它们设置成不可枚举的，这让它们看起来更像内置方法。</a:t>
            </a:r>
            <a:r>
              <a:rPr lang="en-US" altLang="zh-CN" dirty="0"/>
              <a:t>·</a:t>
            </a:r>
            <a:r>
              <a:rPr lang="zh-CN" altLang="en-US" dirty="0"/>
              <a:t>可以通过这些</a:t>
            </a:r>
            <a:r>
              <a:rPr lang="en-US" altLang="zh-CN" dirty="0"/>
              <a:t>API</a:t>
            </a:r>
            <a:r>
              <a:rPr lang="zh-CN" altLang="en-US" dirty="0"/>
              <a:t>给对象定义不能修改或删除的属性，借此“锁定”这个对象。</a:t>
            </a:r>
            <a:endParaRPr lang="en-US" altLang="zh-CN" dirty="0"/>
          </a:p>
          <a:p>
            <a:pPr lvl="1"/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 </a:t>
            </a:r>
            <a:r>
              <a:rPr lang="zh-CN" altLang="en-US" dirty="0"/>
              <a:t>属性的特性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属性特性的查询</a:t>
            </a:r>
            <a:endParaRPr lang="en-US" altLang="zh-CN" dirty="0"/>
          </a:p>
          <a:p>
            <a:r>
              <a:rPr lang="zh-CN" altLang="en-US" dirty="0"/>
              <a:t>例子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BC8F53-720B-1340-9B37-40257E37E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21" y="3705056"/>
            <a:ext cx="8659777" cy="2664547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50CB3638-0BCA-6A46-8A7F-99A2E8A663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7915" y="1760750"/>
            <a:ext cx="6030185" cy="187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14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 </a:t>
            </a:r>
            <a:r>
              <a:rPr lang="zh-CN" altLang="en-US" dirty="0"/>
              <a:t>属性的特性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设置属性的特性</a:t>
            </a:r>
            <a:endParaRPr lang="en-US" altLang="zh-CN" dirty="0"/>
          </a:p>
          <a:p>
            <a:pPr lvl="1"/>
            <a:r>
              <a:rPr lang="en-US" dirty="0"/>
              <a:t>Object. </a:t>
            </a:r>
            <a:r>
              <a:rPr lang="en-US" dirty="0" err="1"/>
              <a:t>defineProperty</a:t>
            </a:r>
            <a:r>
              <a:rPr lang="en-US" dirty="0"/>
              <a:t> （）</a:t>
            </a:r>
          </a:p>
          <a:p>
            <a:pPr lvl="1"/>
            <a:r>
              <a:rPr lang="zh-CN" altLang="en-US" dirty="0"/>
              <a:t>注意，这个方法要么修改已有属性要么新建自有属性，但不能修改继承属性。</a:t>
            </a:r>
            <a:endParaRPr lang="en-US" dirty="0"/>
          </a:p>
          <a:p>
            <a:pPr lvl="1"/>
            <a:r>
              <a:rPr lang="en-US" dirty="0" err="1"/>
              <a:t>例子</a:t>
            </a:r>
            <a:r>
              <a:rPr lang="zh-CN" altLang="en-US" dirty="0"/>
              <a:t>（下页</a:t>
            </a:r>
            <a:r>
              <a:rPr lang="en-US" altLang="zh-CN" dirty="0"/>
              <a:t>ppt</a:t>
            </a:r>
            <a:r>
              <a:rPr lang="zh-CN" altLang="en-US" dirty="0"/>
              <a:t>）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3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 </a:t>
            </a:r>
            <a:r>
              <a:rPr lang="zh-CN" altLang="en-US" dirty="0"/>
              <a:t>属性的特性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57D73A-0294-074F-BC81-C053E7BAD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754" y="1393931"/>
            <a:ext cx="9309527" cy="50989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1541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 </a:t>
            </a:r>
            <a:r>
              <a:rPr lang="zh-CN" altLang="en-US" dirty="0"/>
              <a:t>属性的特性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同时修改或创建多个属性</a:t>
            </a:r>
            <a:endParaRPr lang="en-US" altLang="zh-CN" dirty="0"/>
          </a:p>
          <a:p>
            <a:pPr lvl="1"/>
            <a:r>
              <a:rPr lang="en-US" dirty="0" err="1"/>
              <a:t>Object.defineProperties</a:t>
            </a:r>
            <a:r>
              <a:rPr lang="en-US" dirty="0"/>
              <a:t>（）</a:t>
            </a:r>
          </a:p>
          <a:p>
            <a:pPr lvl="1"/>
            <a:r>
              <a:rPr lang="zh-CN" altLang="en-US" dirty="0"/>
              <a:t>例子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F27A09-BCEA-754D-88C2-36EAC7F4C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2983898"/>
            <a:ext cx="8332922" cy="22498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7905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 </a:t>
            </a:r>
            <a:r>
              <a:rPr lang="zh-CN" altLang="en-US" dirty="0"/>
              <a:t>属性的特性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对不允许创建或修改的属性来说，用</a:t>
            </a:r>
            <a:r>
              <a:rPr lang="en-US" dirty="0" err="1"/>
              <a:t>Object.defineProperty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dirty="0" err="1"/>
              <a:t>Object.defineProperties</a:t>
            </a:r>
            <a:r>
              <a:rPr lang="en-US" altLang="zh-CN" dirty="0"/>
              <a:t>()</a:t>
            </a:r>
            <a:r>
              <a:rPr lang="zh-CN" altLang="en-US" dirty="0"/>
              <a:t>操作，会抛出类型错误异常。</a:t>
            </a:r>
            <a:endParaRPr lang="en-US" altLang="zh-CN" dirty="0"/>
          </a:p>
          <a:p>
            <a:r>
              <a:rPr lang="zh-CN" altLang="en-US" dirty="0"/>
              <a:t>具体规则如下：</a:t>
            </a:r>
            <a:endParaRPr lang="en-US" altLang="zh-CN" dirty="0"/>
          </a:p>
          <a:p>
            <a:pPr lvl="1"/>
            <a:r>
              <a:rPr lang="zh-CN" altLang="en-US" dirty="0"/>
              <a:t>如果对象不可扩展，则可编辑已有的自有属性，但不能添加新属性。</a:t>
            </a:r>
            <a:endParaRPr lang="en-US" altLang="zh-CN" dirty="0"/>
          </a:p>
          <a:p>
            <a:pPr lvl="1"/>
            <a:r>
              <a:rPr lang="zh-CN" altLang="en-US" dirty="0"/>
              <a:t>如果属性不可配置，则不能修改其可配置性和可枚举性。</a:t>
            </a:r>
            <a:endParaRPr lang="en-US" altLang="zh-CN" dirty="0"/>
          </a:p>
          <a:p>
            <a:pPr lvl="1"/>
            <a:r>
              <a:rPr lang="zh-CN" altLang="en-US" dirty="0"/>
              <a:t>如果存取器属性是不可配置，则不能修改其</a:t>
            </a:r>
            <a:r>
              <a:rPr lang="en-US" dirty="0"/>
              <a:t>getter</a:t>
            </a:r>
            <a:r>
              <a:rPr lang="zh-CN" altLang="en-US" dirty="0"/>
              <a:t>和</a:t>
            </a:r>
            <a:r>
              <a:rPr lang="en-US" dirty="0"/>
              <a:t>setter</a:t>
            </a:r>
            <a:r>
              <a:rPr lang="zh-CN" altLang="en-US" dirty="0"/>
              <a:t>方法，也不能将它转换为数据属性。</a:t>
            </a:r>
            <a:endParaRPr lang="en-US" altLang="zh-CN" dirty="0"/>
          </a:p>
          <a:p>
            <a:pPr lvl="1"/>
            <a:r>
              <a:rPr lang="zh-CN" altLang="en-US" dirty="0"/>
              <a:t>如果数据属性不可配置，则不能将它转换为存取器属性。</a:t>
            </a:r>
            <a:endParaRPr lang="en-US" altLang="zh-CN" dirty="0"/>
          </a:p>
          <a:p>
            <a:pPr lvl="1"/>
            <a:r>
              <a:rPr lang="zh-CN" altLang="en-US" dirty="0"/>
              <a:t>如果数据属性不可配置，则不能将它的可写性从</a:t>
            </a:r>
            <a:r>
              <a:rPr lang="en-US" dirty="0"/>
              <a:t>false</a:t>
            </a:r>
            <a:r>
              <a:rPr lang="zh-CN" altLang="en-US" dirty="0"/>
              <a:t>修改为</a:t>
            </a:r>
            <a:r>
              <a:rPr lang="en-US" dirty="0"/>
              <a:t>true，</a:t>
            </a:r>
            <a:r>
              <a:rPr lang="zh-CN" altLang="en-US" dirty="0"/>
              <a:t>但可以从</a:t>
            </a:r>
            <a:r>
              <a:rPr lang="en-US" dirty="0"/>
              <a:t>true</a:t>
            </a:r>
            <a:r>
              <a:rPr lang="zh-CN" altLang="en-US" dirty="0"/>
              <a:t>修改为</a:t>
            </a:r>
            <a:r>
              <a:rPr lang="en-US" dirty="0"/>
              <a:t>false。</a:t>
            </a:r>
          </a:p>
          <a:p>
            <a:pPr lvl="1"/>
            <a:r>
              <a:rPr lang="zh-CN" altLang="en-US" dirty="0"/>
              <a:t>如果数据属性不可配置且不可写，则不能修改它的值。然而可配置但不可写属性的值是可以修改的（实际上是先将它标记为可写的，然后修改它的值，最后转换为不可写的）。</a:t>
            </a:r>
            <a:endParaRPr lang="en-CN" dirty="0"/>
          </a:p>
          <a:p>
            <a:pPr lvl="1"/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90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创建对象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6.1.1 </a:t>
            </a:r>
            <a:r>
              <a:rPr lang="zh-CN" altLang="en-US" dirty="0"/>
              <a:t>对象直接量</a:t>
            </a:r>
            <a:endParaRPr lang="en-US" altLang="zh-CN" dirty="0"/>
          </a:p>
          <a:p>
            <a:pPr lvl="1"/>
            <a:r>
              <a:rPr lang="zh-CN" altLang="en-US" dirty="0"/>
              <a:t>由若干名</a:t>
            </a:r>
            <a:r>
              <a:rPr lang="en-US" altLang="zh-CN" dirty="0"/>
              <a:t>/</a:t>
            </a:r>
            <a:r>
              <a:rPr lang="zh-CN" altLang="en-US" dirty="0"/>
              <a:t>值对组成的映射</a:t>
            </a:r>
            <a:r>
              <a:rPr lang="zh-CN" altLang="en-US" dirty="0" smtClean="0"/>
              <a:t>表，属性名、值中间</a:t>
            </a:r>
            <a:r>
              <a:rPr lang="zh-CN" altLang="en-US" dirty="0"/>
              <a:t>用冒号分隔，名</a:t>
            </a:r>
            <a:r>
              <a:rPr lang="en-US" altLang="zh-CN" dirty="0"/>
              <a:t>/</a:t>
            </a:r>
            <a:r>
              <a:rPr lang="zh-CN" altLang="en-US" dirty="0"/>
              <a:t>值对之间用逗号分隔，整个映射表用花括号括起来</a:t>
            </a:r>
            <a:endParaRPr lang="en-US" altLang="zh-CN" dirty="0"/>
          </a:p>
          <a:p>
            <a:pPr lvl="1"/>
            <a:r>
              <a:rPr lang="zh-CN" altLang="en-US" dirty="0"/>
              <a:t>属性名   可以是标识符也可以是字符串直接量</a:t>
            </a:r>
            <a:endParaRPr lang="en-US" altLang="zh-CN" dirty="0"/>
          </a:p>
          <a:p>
            <a:pPr lvl="1"/>
            <a:r>
              <a:rPr lang="zh-CN" altLang="en-US" dirty="0"/>
              <a:t>属性的值   可以是任意类型的</a:t>
            </a:r>
            <a:r>
              <a:rPr lang="en-US" dirty="0"/>
              <a:t>JavaScript</a:t>
            </a:r>
            <a:r>
              <a:rPr lang="zh-CN" altLang="en-US" dirty="0"/>
              <a:t>表达式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4F4AA4-4495-0546-806D-22E5EDBCB3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395" y="3437853"/>
            <a:ext cx="5824602" cy="31026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048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创建对象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6.1.2 </a:t>
            </a:r>
            <a:r>
              <a:rPr lang="zh-CN" altLang="en-US" dirty="0"/>
              <a:t>通过</a:t>
            </a:r>
            <a:r>
              <a:rPr lang="en-US" dirty="0"/>
              <a:t>new</a:t>
            </a:r>
            <a:r>
              <a:rPr lang="zh-CN" altLang="en-US" dirty="0"/>
              <a:t>创建对象</a:t>
            </a:r>
            <a:endParaRPr lang="en-US" altLang="zh-CN" dirty="0"/>
          </a:p>
          <a:p>
            <a:pPr lvl="1"/>
            <a:r>
              <a:rPr lang="zh-CN" altLang="en-US" dirty="0"/>
              <a:t>关键字</a:t>
            </a:r>
            <a:r>
              <a:rPr lang="en-US" dirty="0"/>
              <a:t>new</a:t>
            </a:r>
            <a:r>
              <a:rPr lang="zh-CN" altLang="en-US" dirty="0"/>
              <a:t>后跟随一个函数调用。这里的函数称做构造函数（</a:t>
            </a:r>
            <a:r>
              <a:rPr lang="en-US" dirty="0"/>
              <a:t>constructor）</a:t>
            </a:r>
          </a:p>
          <a:p>
            <a:pPr lvl="1"/>
            <a:r>
              <a:rPr lang="zh-CN" altLang="en-US" dirty="0"/>
              <a:t>可自定义构造函数，</a:t>
            </a:r>
            <a:r>
              <a:rPr lang="en-US" dirty="0"/>
              <a:t>JavaScript</a:t>
            </a:r>
            <a:r>
              <a:rPr lang="zh-CN" altLang="en-US" dirty="0"/>
              <a:t>的原始类型都包含内置构造函数。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29E265-8E11-2745-86C5-B9D56DC2A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3429000"/>
            <a:ext cx="8257111" cy="13618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389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创建对象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6.1.3 </a:t>
            </a:r>
            <a:r>
              <a:rPr lang="zh-CN" altLang="en-US" dirty="0"/>
              <a:t>原型</a:t>
            </a:r>
            <a:endParaRPr lang="en-US" altLang="zh-CN" dirty="0"/>
          </a:p>
          <a:p>
            <a:r>
              <a:rPr lang="zh-CN" altLang="en-US" dirty="0"/>
              <a:t>什么是原型？</a:t>
            </a:r>
            <a:endParaRPr lang="en-US" altLang="zh-CN" dirty="0"/>
          </a:p>
          <a:p>
            <a:pPr lvl="1"/>
            <a:r>
              <a:rPr lang="zh-CN" altLang="en-US" dirty="0"/>
              <a:t>每个对象都从原型继承属性。所有通过对象直接量创建的对象都有同一个原型对象，并可通过</a:t>
            </a:r>
            <a:r>
              <a:rPr lang="en-US" dirty="0"/>
              <a:t>JavaScript</a:t>
            </a:r>
            <a:r>
              <a:rPr lang="zh-CN" altLang="en-US" dirty="0"/>
              <a:t>代码</a:t>
            </a:r>
            <a:r>
              <a:rPr lang="en-US" dirty="0" err="1"/>
              <a:t>Object.prototype</a:t>
            </a:r>
            <a:r>
              <a:rPr lang="zh-CN" altLang="en-US" dirty="0"/>
              <a:t>获得对原型对象的引用。</a:t>
            </a:r>
            <a:endParaRPr lang="en-US" altLang="zh-CN" dirty="0"/>
          </a:p>
          <a:p>
            <a:pPr lvl="1"/>
            <a:r>
              <a:rPr lang="zh-CN" altLang="en-US" dirty="0"/>
              <a:t>没有原型的对象为数不多，例如：</a:t>
            </a:r>
            <a:r>
              <a:rPr lang="en-US" dirty="0" err="1"/>
              <a:t>Object.prototype</a:t>
            </a:r>
            <a:endParaRPr lang="en-US" dirty="0"/>
          </a:p>
          <a:p>
            <a:pPr lvl="2"/>
            <a:r>
              <a:rPr lang="en-US" dirty="0"/>
              <a:t>new Object（）</a:t>
            </a:r>
            <a:r>
              <a:rPr lang="zh-CN" altLang="en-US" dirty="0"/>
              <a:t>创建的对象继承自</a:t>
            </a:r>
            <a:r>
              <a:rPr lang="en-US" dirty="0" err="1"/>
              <a:t>Object.prototype</a:t>
            </a:r>
            <a:r>
              <a:rPr lang="en-US" dirty="0"/>
              <a:t>。</a:t>
            </a:r>
          </a:p>
          <a:p>
            <a:pPr lvl="2"/>
            <a:r>
              <a:rPr lang="en-US" dirty="0"/>
              <a:t>new Array（）</a:t>
            </a:r>
            <a:r>
              <a:rPr lang="zh-CN" altLang="en-US" dirty="0"/>
              <a:t>创建的对象的原型是</a:t>
            </a:r>
            <a:r>
              <a:rPr lang="en-US" dirty="0" err="1"/>
              <a:t>Array.prototype</a:t>
            </a:r>
            <a:r>
              <a:rPr lang="en-US" dirty="0"/>
              <a:t>，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原型链</a:t>
            </a:r>
            <a:r>
              <a:rPr lang="zh-CN" altLang="en-US" dirty="0"/>
              <a:t>是</a:t>
            </a:r>
            <a:r>
              <a:rPr lang="en-US" dirty="0"/>
              <a:t>JavaScript</a:t>
            </a:r>
            <a:r>
              <a:rPr lang="zh-CN" altLang="en-US" dirty="0"/>
              <a:t>实现继承的一种重要方式。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2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创建对象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6.1.3 </a:t>
            </a:r>
            <a:r>
              <a:rPr lang="zh-CN" altLang="en-US" dirty="0"/>
              <a:t>原型</a:t>
            </a: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FC1DCD-944A-BD46-B4F1-F60DFDF766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8735" y="2382405"/>
            <a:ext cx="5009114" cy="41104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4B4F66-DF9F-3B4F-ABFD-1B578036F888}"/>
              </a:ext>
            </a:extLst>
          </p:cNvPr>
          <p:cNvSpPr/>
          <p:nvPr/>
        </p:nvSpPr>
        <p:spPr>
          <a:xfrm>
            <a:off x="2333838" y="1789414"/>
            <a:ext cx="6956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Helvetica" pitchFamily="2" charset="0"/>
              </a:rPr>
              <a:t>继承关系Object</a:t>
            </a:r>
            <a:r>
              <a:rPr lang="en-US" sz="2000" dirty="0">
                <a:latin typeface="Helvetica" pitchFamily="2" charset="0"/>
              </a:rPr>
              <a:t> -&gt; Function-&gt; Animal-&gt; Cat -&gt; </a:t>
            </a:r>
            <a:r>
              <a:rPr lang="en-US" sz="2000" dirty="0" err="1">
                <a:latin typeface="Helvetica" pitchFamily="2" charset="0"/>
              </a:rPr>
              <a:t>Badcat</a:t>
            </a:r>
            <a:endParaRPr lang="en-US" sz="2000" dirty="0">
              <a:effectLst/>
              <a:latin typeface="Helvetica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721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创建对象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6.1.4 </a:t>
            </a:r>
            <a:r>
              <a:rPr lang="en-US" altLang="zh-CN" dirty="0" err="1"/>
              <a:t>Object.create</a:t>
            </a:r>
            <a:r>
              <a:rPr lang="zh-CN" altLang="en-US" dirty="0"/>
              <a:t>（）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0B3960-C5A9-5242-9BEF-51FC550E27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0286" r="2213" b="-1"/>
          <a:stretch/>
        </p:blipFill>
        <p:spPr>
          <a:xfrm>
            <a:off x="628650" y="2360525"/>
            <a:ext cx="7848600" cy="636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810E13-A2BC-8242-A676-9DC11C6213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00" y="3162300"/>
            <a:ext cx="7848600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EB8F76-0AE3-FF4A-AFE1-A8624F58A2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" y="3891519"/>
            <a:ext cx="6808618" cy="14836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183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属性的查询和设置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获取属性的值</a:t>
            </a:r>
            <a:endParaRPr lang="en-US" altLang="zh-CN" dirty="0"/>
          </a:p>
          <a:p>
            <a:pPr lvl="1"/>
            <a:r>
              <a:rPr lang="zh-CN" altLang="en-US" dirty="0"/>
              <a:t>点</a:t>
            </a:r>
            <a:r>
              <a:rPr lang="en-US" altLang="zh-CN" dirty="0"/>
              <a:t>(.)</a:t>
            </a:r>
          </a:p>
          <a:p>
            <a:pPr lvl="1"/>
            <a:r>
              <a:rPr lang="zh-CN" altLang="en-US" dirty="0"/>
              <a:t>方括号</a:t>
            </a:r>
            <a:r>
              <a:rPr lang="en-US" altLang="zh-CN" dirty="0"/>
              <a:t>([])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zh-CN" altLang="en-US" dirty="0"/>
              <a:t>创建属性或给属性赋值</a:t>
            </a:r>
            <a:endParaRPr lang="en-US" altLang="zh-CN" dirty="0"/>
          </a:p>
          <a:p>
            <a:pPr lvl="1"/>
            <a:r>
              <a:rPr lang="zh-CN" altLang="en-US" dirty="0"/>
              <a:t>点</a:t>
            </a:r>
            <a:r>
              <a:rPr lang="en-US" altLang="zh-CN" dirty="0"/>
              <a:t>(.)</a:t>
            </a:r>
          </a:p>
          <a:p>
            <a:pPr lvl="1"/>
            <a:r>
              <a:rPr lang="zh-CN" altLang="en-US" dirty="0"/>
              <a:t>方括号</a:t>
            </a:r>
            <a:r>
              <a:rPr lang="en-US" altLang="zh-CN" dirty="0"/>
              <a:t>([])</a:t>
            </a:r>
          </a:p>
          <a:p>
            <a:pPr lvl="1"/>
            <a:endParaRPr lang="en-US" altLang="zh-CN" dirty="0"/>
          </a:p>
          <a:p>
            <a:pPr lvl="1"/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FCC070-A9AF-9A4A-A48F-7348FFF36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575" y="2684729"/>
            <a:ext cx="3648196" cy="905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A894B0-99CF-F747-977A-E16587759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2562" y="4672546"/>
            <a:ext cx="4658875" cy="82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4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属性的查询和设置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6.2.1 </a:t>
            </a:r>
            <a:r>
              <a:rPr lang="zh-CN" altLang="en-US" dirty="0"/>
              <a:t>作为关联数组的对象</a:t>
            </a:r>
            <a:endParaRPr lang="en-US" altLang="zh-CN" dirty="0"/>
          </a:p>
          <a:p>
            <a:pPr lvl="1"/>
            <a:r>
              <a:rPr lang="zh-CN" altLang="en-US" dirty="0"/>
              <a:t>关联数组</a:t>
            </a:r>
            <a:r>
              <a:rPr lang="zh-CN" altLang="en-US" dirty="0" smtClean="0"/>
              <a:t>：使用</a:t>
            </a:r>
            <a:r>
              <a:rPr lang="zh-CN" altLang="en-US" dirty="0"/>
              <a:t>方括号和一个字符串，更像数组，只是这个数组元素是通过字符串索引而不是数字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/>
              <a:t>[]</a:t>
            </a:r>
            <a:r>
              <a:rPr lang="zh-CN" altLang="en-US" dirty="0"/>
              <a:t>来访问对象的属性时，</a:t>
            </a:r>
            <a:r>
              <a:rPr lang="zh-CN" altLang="en-CN" dirty="0"/>
              <a:t>使得</a:t>
            </a:r>
            <a:r>
              <a:rPr lang="zh-CN" altLang="en-US" dirty="0"/>
              <a:t>在程序运行时可以修改和创建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4E94E1-154C-4441-BC0A-F837314A5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432" y="3429000"/>
            <a:ext cx="57785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90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3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9|4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69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|19.5|12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2410</Words>
  <Application>Microsoft Office PowerPoint</Application>
  <PresentationFormat>全屏显示(4:3)</PresentationFormat>
  <Paragraphs>227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Arial</vt:lpstr>
      <vt:lpstr>Calibri</vt:lpstr>
      <vt:lpstr>Calibri Light</vt:lpstr>
      <vt:lpstr>Helvetica</vt:lpstr>
      <vt:lpstr>Office Theme</vt:lpstr>
      <vt:lpstr>第6章对象</vt:lpstr>
      <vt:lpstr>概述</vt:lpstr>
      <vt:lpstr>6.1 创建对象</vt:lpstr>
      <vt:lpstr>6.1 创建对象</vt:lpstr>
      <vt:lpstr>6.1 创建对象</vt:lpstr>
      <vt:lpstr>6.1 创建对象</vt:lpstr>
      <vt:lpstr>6.1 创建对象</vt:lpstr>
      <vt:lpstr>6.2 属性的查询和设置</vt:lpstr>
      <vt:lpstr>6.2 属性的查询和设置</vt:lpstr>
      <vt:lpstr>6.2 属性的查询和设置</vt:lpstr>
      <vt:lpstr>6.2 属性的查询和设置</vt:lpstr>
      <vt:lpstr>6.2 属性的查询和设置</vt:lpstr>
      <vt:lpstr>6.3 删除属性</vt:lpstr>
      <vt:lpstr>6.4 检测属性</vt:lpstr>
      <vt:lpstr>6.4 检测属性</vt:lpstr>
      <vt:lpstr>6.4 检测属性</vt:lpstr>
      <vt:lpstr>6.5 枚举属性</vt:lpstr>
      <vt:lpstr>6.5 枚举属性</vt:lpstr>
      <vt:lpstr>6.6 属性getter和setter</vt:lpstr>
      <vt:lpstr>6.6 属性getter和setter</vt:lpstr>
      <vt:lpstr>6.6 属性getter和setter</vt:lpstr>
      <vt:lpstr>6.6 属性getter和setter</vt:lpstr>
      <vt:lpstr>6.7 属性的特性</vt:lpstr>
      <vt:lpstr>6.7 属性的特性</vt:lpstr>
      <vt:lpstr>6.7 属性的特性</vt:lpstr>
      <vt:lpstr>6.7 属性的特性</vt:lpstr>
      <vt:lpstr>6.7 属性的特性</vt:lpstr>
      <vt:lpstr>6.7 属性的特性</vt:lpstr>
      <vt:lpstr>6.7 属性的特性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第6章对象</dc:title>
  <dc:creator>Gao Ruiqing</dc:creator>
  <cp:lastModifiedBy>yezi</cp:lastModifiedBy>
  <cp:revision>98</cp:revision>
  <dcterms:created xsi:type="dcterms:W3CDTF">2020-03-20T09:31:20Z</dcterms:created>
  <dcterms:modified xsi:type="dcterms:W3CDTF">2020-04-09T03:19:40Z</dcterms:modified>
</cp:coreProperties>
</file>