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361" r:id="rId2"/>
    <p:sldId id="390" r:id="rId3"/>
    <p:sldId id="382" r:id="rId4"/>
    <p:sldId id="392" r:id="rId5"/>
    <p:sldId id="383" r:id="rId6"/>
    <p:sldId id="395" r:id="rId7"/>
    <p:sldId id="363" r:id="rId8"/>
    <p:sldId id="385" r:id="rId9"/>
    <p:sldId id="386" r:id="rId10"/>
    <p:sldId id="365" r:id="rId11"/>
    <p:sldId id="346" r:id="rId12"/>
    <p:sldId id="387" r:id="rId13"/>
    <p:sldId id="388" r:id="rId14"/>
    <p:sldId id="389" r:id="rId15"/>
    <p:sldId id="398" r:id="rId16"/>
    <p:sldId id="399" r:id="rId17"/>
    <p:sldId id="400" r:id="rId18"/>
    <p:sldId id="401" r:id="rId19"/>
    <p:sldId id="402" r:id="rId20"/>
    <p:sldId id="403" r:id="rId21"/>
  </p:sldIdLst>
  <p:sldSz cx="9144000" cy="6858000" type="screen4x3"/>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2437"/>
  </p:normalViewPr>
  <p:slideViewPr>
    <p:cSldViewPr snapToGrid="0" snapToObjects="1">
      <p:cViewPr varScale="1">
        <p:scale>
          <a:sx n="63" d="100"/>
          <a:sy n="63" d="100"/>
        </p:scale>
        <p:origin x="202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35116-0E5B-544F-9833-14EDE63A5F0A}" type="datetimeFigureOut">
              <a:rPr lang="en-CN" smtClean="0"/>
              <a:t>04/09/2020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B4390F-EC2D-4E4E-B464-076C77DCD949}" type="slidenum">
              <a:rPr lang="en-CN" smtClean="0"/>
              <a:t>‹#›</a:t>
            </a:fld>
            <a:endParaRPr lang="en-CN"/>
          </a:p>
        </p:txBody>
      </p:sp>
    </p:spTree>
    <p:extLst>
      <p:ext uri="{BB962C8B-B14F-4D97-AF65-F5344CB8AC3E}">
        <p14:creationId xmlns:p14="http://schemas.microsoft.com/office/powerpoint/2010/main" val="311093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mozilla.org/zh-CN/docs/Learn/JavaScript/Objects/Object-oriented_J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mozilla.org/zh-CN/docs/Learn/JavaScript/Objects/Object-oriented_J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mozilla.org/zh-CN/docs/Learn/JavaScript/Objects/Object-oriented_J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eveloper.mozilla.org/zh-CN/docs/Learn/JavaScript/Objects/Object-oriented_J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每一个对象都有与之相关的原型（</a:t>
            </a:r>
            <a:r>
              <a:rPr lang="en-US" sz="1200" kern="1200" dirty="0">
                <a:solidFill>
                  <a:schemeClr val="tx1"/>
                </a:solidFill>
                <a:effectLst/>
                <a:latin typeface="+mn-lt"/>
                <a:ea typeface="+mn-ea"/>
                <a:cs typeface="+mn-cs"/>
              </a:rPr>
              <a:t>prototype）、</a:t>
            </a:r>
            <a:r>
              <a:rPr lang="zh-CN" altLang="en-US" sz="1200" kern="1200" dirty="0">
                <a:solidFill>
                  <a:schemeClr val="tx1"/>
                </a:solidFill>
                <a:effectLst/>
                <a:latin typeface="+mn-lt"/>
                <a:ea typeface="+mn-ea"/>
                <a:cs typeface="+mn-cs"/>
              </a:rPr>
              <a:t>类（</a:t>
            </a:r>
            <a:r>
              <a:rPr lang="en-US" sz="1200" kern="1200" dirty="0">
                <a:solidFill>
                  <a:schemeClr val="tx1"/>
                </a:solidFill>
                <a:effectLst/>
                <a:latin typeface="+mn-lt"/>
                <a:ea typeface="+mn-ea"/>
                <a:cs typeface="+mn-cs"/>
              </a:rPr>
              <a:t>class）</a:t>
            </a:r>
            <a:r>
              <a:rPr lang="zh-CN" altLang="en-US" sz="1200" kern="1200" dirty="0">
                <a:solidFill>
                  <a:schemeClr val="tx1"/>
                </a:solidFill>
                <a:effectLst/>
                <a:latin typeface="+mn-lt"/>
                <a:ea typeface="+mn-ea"/>
                <a:cs typeface="+mn-cs"/>
              </a:rPr>
              <a:t>和可扩展性（</a:t>
            </a:r>
            <a:r>
              <a:rPr lang="en-US" sz="1200" kern="1200" dirty="0" err="1">
                <a:solidFill>
                  <a:schemeClr val="tx1"/>
                </a:solidFill>
                <a:effectLst/>
                <a:latin typeface="+mn-lt"/>
                <a:ea typeface="+mn-ea"/>
                <a:cs typeface="+mn-cs"/>
              </a:rPr>
              <a:t>extensibleattribute</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下面几节将会展开讲述这些属性有什么作用，以及如何查询和设置它们。</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235985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2949752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在需要将对象转换为字符串的时候，</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都会调用这个方法。比如，当使用“</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运算符连接一个字符串和一个对象时或者在希望使用字符串的方法中使用了对象时都会调用</a:t>
            </a:r>
            <a:r>
              <a:rPr lang="en-US" sz="1200" kern="1200" dirty="0" err="1">
                <a:solidFill>
                  <a:schemeClr val="tx1"/>
                </a:solidFill>
                <a:effectLst/>
                <a:latin typeface="+mn-lt"/>
                <a:ea typeface="+mn-ea"/>
                <a:cs typeface="+mn-cs"/>
              </a:rPr>
              <a:t>toString</a:t>
            </a:r>
            <a:r>
              <a:rPr lang="en-US" sz="1200" kern="1200" dirty="0">
                <a:solidFill>
                  <a:schemeClr val="tx1"/>
                </a:solidFill>
                <a:effectLst/>
                <a:latin typeface="+mn-lt"/>
                <a:ea typeface="+mn-ea"/>
                <a:cs typeface="+mn-cs"/>
              </a:rPr>
              <a:t>（）。</a:t>
            </a:r>
          </a:p>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：默认的</a:t>
            </a:r>
            <a:r>
              <a:rPr lang="en-US" altLang="zh-CN" sz="1200" kern="1200" dirty="0" err="1">
                <a:solidFill>
                  <a:schemeClr val="tx1"/>
                </a:solidFill>
                <a:effectLst/>
                <a:latin typeface="+mn-lt"/>
                <a:ea typeface="+mn-ea"/>
                <a:cs typeface="+mn-cs"/>
              </a:rPr>
              <a:t>toString</a:t>
            </a:r>
            <a:r>
              <a:rPr lang="zh-CN" altLang="en-US" sz="1200" kern="1200" dirty="0">
                <a:solidFill>
                  <a:schemeClr val="tx1"/>
                </a:solidFill>
                <a:effectLst/>
                <a:latin typeface="+mn-lt"/>
                <a:ea typeface="+mn-ea"/>
                <a:cs typeface="+mn-cs"/>
              </a:rPr>
              <a:t>（）方法并不会输出很多有用的信息，因此很多类都带有自定义的</a:t>
            </a:r>
            <a:r>
              <a:rPr lang="en-US" altLang="zh-CN" sz="1200" kern="1200" dirty="0" err="1">
                <a:solidFill>
                  <a:schemeClr val="tx1"/>
                </a:solidFill>
                <a:effectLst/>
                <a:latin typeface="+mn-lt"/>
                <a:ea typeface="+mn-ea"/>
                <a:cs typeface="+mn-cs"/>
              </a:rPr>
              <a:t>toString</a:t>
            </a:r>
            <a:r>
              <a:rPr lang="zh-CN" altLang="en-US" sz="1200" kern="1200" dirty="0">
                <a:solidFill>
                  <a:schemeClr val="tx1"/>
                </a:solidFill>
                <a:effectLst/>
                <a:latin typeface="+mn-lt"/>
                <a:ea typeface="+mn-ea"/>
                <a:cs typeface="+mn-cs"/>
              </a:rPr>
              <a:t>（）。例如，当数组转换为字符串的时候，结果是一个数组元素列表，只是每个元素都转换成了字符串，再比如，当函数转换为字符串的时候，得到函数的源代码。</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2895966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1772119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3064943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2307576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补充</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内容是犀牛书上没有的</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3938335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763942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6.11</a:t>
            </a:r>
            <a:r>
              <a:rPr lang="zh-CN" altLang="en-US" sz="1200" kern="1200" dirty="0">
                <a:solidFill>
                  <a:schemeClr val="tx1"/>
                </a:solidFill>
                <a:effectLst/>
                <a:latin typeface="+mn-lt"/>
                <a:ea typeface="+mn-ea"/>
                <a:cs typeface="+mn-cs"/>
              </a:rPr>
              <a:t> </a:t>
            </a:r>
            <a:r>
              <a:rPr lang="zh-CN" altLang="en-CN" sz="1200" kern="1200" dirty="0">
                <a:solidFill>
                  <a:schemeClr val="tx1"/>
                </a:solidFill>
                <a:effectLst/>
                <a:latin typeface="+mn-lt"/>
                <a:ea typeface="+mn-ea"/>
                <a:cs typeface="+mn-cs"/>
              </a:rPr>
              <a:t>参考</a:t>
            </a:r>
            <a:r>
              <a:rPr lang="zh-CN" altLang="en-US" sz="1200" kern="1200" dirty="0">
                <a:solidFill>
                  <a:schemeClr val="tx1"/>
                </a:solidFill>
                <a:effectLst/>
                <a:latin typeface="+mn-lt"/>
                <a:ea typeface="+mn-ea"/>
                <a:cs typeface="+mn-cs"/>
              </a:rPr>
              <a:t> </a:t>
            </a:r>
            <a:r>
              <a:rPr lang="en-US" dirty="0">
                <a:hlinkClick r:id="rId3"/>
              </a:rPr>
              <a:t>https://developer.mozilla.org/zh-CN/docs/Learn/JavaScript/Objects/Object-oriented_JS</a:t>
            </a:r>
            <a:endParaRPr lang="en-US" dirty="0"/>
          </a:p>
          <a:p>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9</a:t>
            </a:r>
            <a:r>
              <a:rPr lang="zh-CN" altLang="en-US" sz="1200" kern="1200" dirty="0">
                <a:solidFill>
                  <a:schemeClr val="tx1"/>
                </a:solidFill>
                <a:effectLst/>
                <a:latin typeface="+mn-lt"/>
                <a:ea typeface="+mn-ea"/>
                <a:cs typeface="+mn-cs"/>
              </a:rPr>
              <a:t>章还会讲 类</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343593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参考</a:t>
            </a:r>
            <a:r>
              <a:rPr lang="zh-CN" altLang="en-US" sz="1200" kern="1200" dirty="0">
                <a:solidFill>
                  <a:schemeClr val="tx1"/>
                </a:solidFill>
                <a:effectLst/>
                <a:latin typeface="+mn-lt"/>
                <a:ea typeface="+mn-ea"/>
                <a:cs typeface="+mn-cs"/>
              </a:rPr>
              <a:t> </a:t>
            </a:r>
            <a:r>
              <a:rPr lang="en-US" dirty="0">
                <a:hlinkClick r:id="rId3"/>
              </a:rPr>
              <a:t>https://developer.mozilla.org/zh-CN/docs/Learn/JavaScript/Objects/Object-oriented_JS</a:t>
            </a:r>
            <a:endParaRPr lang="en-US" dirty="0"/>
          </a:p>
          <a:p>
            <a:endParaRPr lang="en-US"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Js</a:t>
            </a:r>
            <a:r>
              <a:rPr lang="zh-CN" altLang="en-US" sz="1200" kern="1200" dirty="0">
                <a:solidFill>
                  <a:schemeClr val="tx1"/>
                </a:solidFill>
                <a:effectLst/>
                <a:latin typeface="+mn-lt"/>
                <a:ea typeface="+mn-ea"/>
                <a:cs typeface="+mn-cs"/>
              </a:rPr>
              <a:t>中函数也是一种对象</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380720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6.11</a:t>
            </a:r>
            <a:r>
              <a:rPr lang="zh-CN" altLang="en-US" sz="1200" kern="1200" dirty="0">
                <a:solidFill>
                  <a:schemeClr val="tx1"/>
                </a:solidFill>
                <a:effectLst/>
                <a:latin typeface="+mn-lt"/>
                <a:ea typeface="+mn-ea"/>
                <a:cs typeface="+mn-cs"/>
              </a:rPr>
              <a:t> </a:t>
            </a:r>
            <a:r>
              <a:rPr lang="zh-CN" altLang="en-CN" sz="1200" kern="1200" dirty="0">
                <a:solidFill>
                  <a:schemeClr val="tx1"/>
                </a:solidFill>
                <a:effectLst/>
                <a:latin typeface="+mn-lt"/>
                <a:ea typeface="+mn-ea"/>
                <a:cs typeface="+mn-cs"/>
              </a:rPr>
              <a:t>参考</a:t>
            </a:r>
            <a:r>
              <a:rPr lang="zh-CN" altLang="en-US" sz="1200" kern="1200" dirty="0">
                <a:solidFill>
                  <a:schemeClr val="tx1"/>
                </a:solidFill>
                <a:effectLst/>
                <a:latin typeface="+mn-lt"/>
                <a:ea typeface="+mn-ea"/>
                <a:cs typeface="+mn-cs"/>
              </a:rPr>
              <a:t> </a:t>
            </a:r>
            <a:r>
              <a:rPr lang="en-US" dirty="0">
                <a:hlinkClick r:id="rId3"/>
              </a:rPr>
              <a:t>https://developer.mozilla.org/zh-CN/docs/Learn/JavaScript/Objects/Object-oriented_JS</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311689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每一个对象都有与之相关的原型（</a:t>
            </a:r>
            <a:r>
              <a:rPr lang="en-US" sz="1200" kern="1200" dirty="0">
                <a:solidFill>
                  <a:schemeClr val="tx1"/>
                </a:solidFill>
                <a:effectLst/>
                <a:latin typeface="+mn-lt"/>
                <a:ea typeface="+mn-ea"/>
                <a:cs typeface="+mn-cs"/>
              </a:rPr>
              <a:t>prototype）、</a:t>
            </a:r>
            <a:r>
              <a:rPr lang="zh-CN" altLang="en-US" sz="1200" kern="1200" dirty="0">
                <a:solidFill>
                  <a:schemeClr val="tx1"/>
                </a:solidFill>
                <a:effectLst/>
                <a:latin typeface="+mn-lt"/>
                <a:ea typeface="+mn-ea"/>
                <a:cs typeface="+mn-cs"/>
              </a:rPr>
              <a:t>类（</a:t>
            </a:r>
            <a:r>
              <a:rPr lang="en-US" sz="1200" kern="1200" dirty="0">
                <a:solidFill>
                  <a:schemeClr val="tx1"/>
                </a:solidFill>
                <a:effectLst/>
                <a:latin typeface="+mn-lt"/>
                <a:ea typeface="+mn-ea"/>
                <a:cs typeface="+mn-cs"/>
              </a:rPr>
              <a:t>class）</a:t>
            </a:r>
            <a:r>
              <a:rPr lang="zh-CN" altLang="en-US" sz="1200" kern="1200" dirty="0">
                <a:solidFill>
                  <a:schemeClr val="tx1"/>
                </a:solidFill>
                <a:effectLst/>
                <a:latin typeface="+mn-lt"/>
                <a:ea typeface="+mn-ea"/>
                <a:cs typeface="+mn-cs"/>
              </a:rPr>
              <a:t>和可扩展性（</a:t>
            </a:r>
            <a:r>
              <a:rPr lang="en-US" sz="1200" kern="1200" dirty="0" err="1">
                <a:solidFill>
                  <a:schemeClr val="tx1"/>
                </a:solidFill>
                <a:effectLst/>
                <a:latin typeface="+mn-lt"/>
                <a:ea typeface="+mn-ea"/>
                <a:cs typeface="+mn-cs"/>
              </a:rPr>
              <a:t>extensibleattribute</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下面几节将会展开讲述这些属性有什么作用，以及如何查询和设置它们。</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3050324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6.11</a:t>
            </a:r>
            <a:r>
              <a:rPr lang="zh-CN" altLang="en-US" sz="1200" kern="1200" dirty="0">
                <a:solidFill>
                  <a:schemeClr val="tx1"/>
                </a:solidFill>
                <a:effectLst/>
                <a:latin typeface="+mn-lt"/>
                <a:ea typeface="+mn-ea"/>
                <a:cs typeface="+mn-cs"/>
              </a:rPr>
              <a:t> </a:t>
            </a:r>
            <a:r>
              <a:rPr lang="zh-CN" altLang="en-CN" sz="1200" kern="1200" dirty="0">
                <a:solidFill>
                  <a:schemeClr val="tx1"/>
                </a:solidFill>
                <a:effectLst/>
                <a:latin typeface="+mn-lt"/>
                <a:ea typeface="+mn-ea"/>
                <a:cs typeface="+mn-cs"/>
              </a:rPr>
              <a:t>参考</a:t>
            </a:r>
            <a:r>
              <a:rPr lang="zh-CN" altLang="en-US" sz="1200" kern="1200" dirty="0">
                <a:solidFill>
                  <a:schemeClr val="tx1"/>
                </a:solidFill>
                <a:effectLst/>
                <a:latin typeface="+mn-lt"/>
                <a:ea typeface="+mn-ea"/>
                <a:cs typeface="+mn-cs"/>
              </a:rPr>
              <a:t> </a:t>
            </a:r>
            <a:r>
              <a:rPr lang="en-US" dirty="0">
                <a:hlinkClick r:id="rId3"/>
              </a:rPr>
              <a:t>https://developer.mozilla.org/zh-CN/docs/Learn/JavaScript/Objects/Object-oriented_JS</a:t>
            </a:r>
            <a:endParaRPr lang="en-US" dirty="0"/>
          </a:p>
          <a:p>
            <a:r>
              <a:rPr lang="en-US" altLang="zh-CN" sz="1200" kern="1200" dirty="0">
                <a:solidFill>
                  <a:schemeClr val="tx1"/>
                </a:solidFill>
                <a:effectLst/>
                <a:latin typeface="+mn-lt"/>
                <a:ea typeface="+mn-ea"/>
                <a:cs typeface="+mn-cs"/>
              </a:rPr>
              <a:t>.create()</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6.1.4</a:t>
            </a:r>
            <a:r>
              <a:rPr lang="zh-CN" altLang="en-US" sz="1200" kern="1200" dirty="0">
                <a:solidFill>
                  <a:schemeClr val="tx1"/>
                </a:solidFill>
                <a:effectLst/>
                <a:latin typeface="+mn-lt"/>
                <a:ea typeface="+mn-ea"/>
                <a:cs typeface="+mn-cs"/>
              </a:rPr>
              <a:t>节讲过</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2873788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图中</a:t>
            </a:r>
            <a:r>
              <a:rPr lang="en-US" sz="1200" kern="1200" dirty="0" err="1">
                <a:solidFill>
                  <a:schemeClr val="tx1"/>
                </a:solidFill>
                <a:effectLst/>
                <a:latin typeface="+mn-lt"/>
                <a:ea typeface="+mn-ea"/>
                <a:cs typeface="+mn-cs"/>
              </a:rPr>
              <a:t>classof</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函数可以返回传递给它的任意对象的类。</a:t>
            </a:r>
            <a:r>
              <a:rPr lang="en-US" altLang="zh-CN" sz="1200" kern="1200" dirty="0" err="1">
                <a:solidFill>
                  <a:schemeClr val="tx1"/>
                </a:solidFill>
                <a:effectLst/>
                <a:latin typeface="+mn-lt"/>
                <a:ea typeface="+mn-ea"/>
                <a:cs typeface="+mn-cs"/>
              </a:rPr>
              <a:t>classof</a:t>
            </a:r>
            <a:r>
              <a:rPr lang="zh-CN" altLang="en-US" sz="1200" kern="1200" dirty="0">
                <a:solidFill>
                  <a:schemeClr val="tx1"/>
                </a:solidFill>
                <a:effectLst/>
                <a:latin typeface="+mn-lt"/>
                <a:ea typeface="+mn-ea"/>
                <a:cs typeface="+mn-cs"/>
              </a:rPr>
              <a:t>（）函数可以传入任何类型的参数。数字、字符串和布尔值可以直接调用</a:t>
            </a:r>
            <a:r>
              <a:rPr lang="en-US" altLang="zh-CN" sz="1200" kern="1200" dirty="0" err="1">
                <a:solidFill>
                  <a:schemeClr val="tx1"/>
                </a:solidFill>
                <a:effectLst/>
                <a:latin typeface="+mn-lt"/>
                <a:ea typeface="+mn-ea"/>
                <a:cs typeface="+mn-cs"/>
              </a:rPr>
              <a:t>toString</a:t>
            </a:r>
            <a:r>
              <a:rPr lang="zh-CN" altLang="en-US" sz="1200" kern="1200" dirty="0">
                <a:solidFill>
                  <a:schemeClr val="tx1"/>
                </a:solidFill>
                <a:effectLst/>
                <a:latin typeface="+mn-lt"/>
                <a:ea typeface="+mn-ea"/>
                <a:cs typeface="+mn-cs"/>
              </a:rPr>
              <a:t>（）方法，就和对象调用</a:t>
            </a:r>
            <a:r>
              <a:rPr lang="en-US" altLang="zh-CN" sz="1200" kern="1200" dirty="0" err="1">
                <a:solidFill>
                  <a:schemeClr val="tx1"/>
                </a:solidFill>
                <a:effectLst/>
                <a:latin typeface="+mn-lt"/>
                <a:ea typeface="+mn-ea"/>
                <a:cs typeface="+mn-cs"/>
              </a:rPr>
              <a:t>toString</a:t>
            </a:r>
            <a:r>
              <a:rPr lang="zh-CN" altLang="en-US" sz="1200" kern="1200" dirty="0">
                <a:solidFill>
                  <a:schemeClr val="tx1"/>
                </a:solidFill>
                <a:effectLst/>
                <a:latin typeface="+mn-lt"/>
                <a:ea typeface="+mn-ea"/>
                <a:cs typeface="+mn-cs"/>
              </a:rPr>
              <a:t>（）方法一样，并且这个函数包含了对</a:t>
            </a:r>
            <a:r>
              <a:rPr lang="en-US" altLang="zh-CN" sz="1200" kern="1200" dirty="0">
                <a:solidFill>
                  <a:schemeClr val="tx1"/>
                </a:solidFill>
                <a:effectLst/>
                <a:latin typeface="+mn-lt"/>
                <a:ea typeface="+mn-ea"/>
                <a:cs typeface="+mn-cs"/>
              </a:rPr>
              <a:t>null</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undefined</a:t>
            </a:r>
            <a:r>
              <a:rPr lang="zh-CN" altLang="en-US" sz="1200" kern="1200" dirty="0">
                <a:solidFill>
                  <a:schemeClr val="tx1"/>
                </a:solidFill>
                <a:effectLst/>
                <a:latin typeface="+mn-lt"/>
                <a:ea typeface="+mn-ea"/>
                <a:cs typeface="+mn-cs"/>
              </a:rPr>
              <a:t>的特殊处理（在</a:t>
            </a:r>
            <a:r>
              <a:rPr lang="en-US" altLang="zh-CN" sz="1200" kern="1200" dirty="0">
                <a:solidFill>
                  <a:schemeClr val="tx1"/>
                </a:solidFill>
                <a:effectLst/>
                <a:latin typeface="+mn-lt"/>
                <a:ea typeface="+mn-ea"/>
                <a:cs typeface="+mn-cs"/>
              </a:rPr>
              <a:t>ECMAScript5</a:t>
            </a:r>
            <a:r>
              <a:rPr lang="zh-CN" altLang="en-US" sz="1200" kern="1200" dirty="0">
                <a:solidFill>
                  <a:schemeClr val="tx1"/>
                </a:solidFill>
                <a:effectLst/>
                <a:latin typeface="+mn-lt"/>
                <a:ea typeface="+mn-ea"/>
                <a:cs typeface="+mn-cs"/>
              </a:rPr>
              <a:t>中不需要对这些特殊情况做处理）</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302282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394100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66462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54319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3172481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3335835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141299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7E49-00B5-104B-B9CB-DAFEF91B6D0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N"/>
          </a:p>
        </p:txBody>
      </p:sp>
      <p:sp>
        <p:nvSpPr>
          <p:cNvPr id="3" name="Subtitle 2">
            <a:extLst>
              <a:ext uri="{FF2B5EF4-FFF2-40B4-BE49-F238E27FC236}">
                <a16:creationId xmlns:a16="http://schemas.microsoft.com/office/drawing/2014/main" id="{3905E541-E9A9-A741-B6BB-1AD6A01FD51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2631FF3E-876E-184E-A941-AA659F279F90}"/>
              </a:ext>
            </a:extLst>
          </p:cNvPr>
          <p:cNvSpPr>
            <a:spLocks noGrp="1"/>
          </p:cNvSpPr>
          <p:nvPr>
            <p:ph type="dt" sz="half" idx="10"/>
          </p:nvPr>
        </p:nvSpPr>
        <p:spPr/>
        <p:txBody>
          <a:bodyPr/>
          <a:lstStyle/>
          <a:p>
            <a:fld id="{135F751A-E68F-2B4E-A1D3-21606AF06526}" type="datetimeFigureOut">
              <a:rPr lang="en-CN" smtClean="0"/>
              <a:t>04/09/2020</a:t>
            </a:fld>
            <a:endParaRPr lang="en-CN"/>
          </a:p>
        </p:txBody>
      </p:sp>
      <p:sp>
        <p:nvSpPr>
          <p:cNvPr id="5" name="Footer Placeholder 4">
            <a:extLst>
              <a:ext uri="{FF2B5EF4-FFF2-40B4-BE49-F238E27FC236}">
                <a16:creationId xmlns:a16="http://schemas.microsoft.com/office/drawing/2014/main" id="{0E787634-A218-AA42-B491-6F13FBE4CD42}"/>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4C2D466-C92A-5641-B265-B6952C37AFEA}"/>
              </a:ext>
            </a:extLst>
          </p:cNvPr>
          <p:cNvSpPr>
            <a:spLocks noGrp="1"/>
          </p:cNvSpPr>
          <p:nvPr>
            <p:ph type="sldNum" sz="quarter" idx="12"/>
          </p:nvPr>
        </p:nvSpPr>
        <p:spPr/>
        <p:txBody>
          <a:bodyPr/>
          <a:lstStyle/>
          <a:p>
            <a:fld id="{368CBCCD-B1B5-064B-BAA5-F4B780C753B2}" type="slidenum">
              <a:rPr lang="en-CN" smtClean="0"/>
              <a:t>‹#›</a:t>
            </a:fld>
            <a:endParaRPr lang="en-CN"/>
          </a:p>
        </p:txBody>
      </p:sp>
    </p:spTree>
    <p:extLst>
      <p:ext uri="{BB962C8B-B14F-4D97-AF65-F5344CB8AC3E}">
        <p14:creationId xmlns:p14="http://schemas.microsoft.com/office/powerpoint/2010/main" val="3693290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B37A-AA81-0A45-88B0-0CA1C606C261}"/>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207A2BDD-B3E3-1A46-A9F4-387ACA529E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D3231726-2567-8440-8A4A-395955CCE445}"/>
              </a:ext>
            </a:extLst>
          </p:cNvPr>
          <p:cNvSpPr>
            <a:spLocks noGrp="1"/>
          </p:cNvSpPr>
          <p:nvPr>
            <p:ph type="dt" sz="half" idx="10"/>
          </p:nvPr>
        </p:nvSpPr>
        <p:spPr/>
        <p:txBody>
          <a:bodyPr/>
          <a:lstStyle/>
          <a:p>
            <a:fld id="{135F751A-E68F-2B4E-A1D3-21606AF06526}" type="datetimeFigureOut">
              <a:rPr lang="en-CN" smtClean="0"/>
              <a:t>04/09/2020</a:t>
            </a:fld>
            <a:endParaRPr lang="en-CN"/>
          </a:p>
        </p:txBody>
      </p:sp>
      <p:sp>
        <p:nvSpPr>
          <p:cNvPr id="5" name="Footer Placeholder 4">
            <a:extLst>
              <a:ext uri="{FF2B5EF4-FFF2-40B4-BE49-F238E27FC236}">
                <a16:creationId xmlns:a16="http://schemas.microsoft.com/office/drawing/2014/main" id="{4C873C89-D502-4849-A06C-04128C7F39B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E28DD57-592E-3043-99B3-167A9C3CBCCB}"/>
              </a:ext>
            </a:extLst>
          </p:cNvPr>
          <p:cNvSpPr>
            <a:spLocks noGrp="1"/>
          </p:cNvSpPr>
          <p:nvPr>
            <p:ph type="sldNum" sz="quarter" idx="12"/>
          </p:nvPr>
        </p:nvSpPr>
        <p:spPr/>
        <p:txBody>
          <a:bodyPr/>
          <a:lstStyle/>
          <a:p>
            <a:fld id="{368CBCCD-B1B5-064B-BAA5-F4B780C753B2}" type="slidenum">
              <a:rPr lang="en-CN" smtClean="0"/>
              <a:t>‹#›</a:t>
            </a:fld>
            <a:endParaRPr lang="en-CN"/>
          </a:p>
        </p:txBody>
      </p:sp>
    </p:spTree>
    <p:extLst>
      <p:ext uri="{BB962C8B-B14F-4D97-AF65-F5344CB8AC3E}">
        <p14:creationId xmlns:p14="http://schemas.microsoft.com/office/powerpoint/2010/main" val="58790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F7ECC5-5321-9947-B788-2D68CF5F1D1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F317BE69-3D75-A247-9FBA-07AF3016808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4854762-7A64-B54D-B52A-89AAFEE78929}"/>
              </a:ext>
            </a:extLst>
          </p:cNvPr>
          <p:cNvSpPr>
            <a:spLocks noGrp="1"/>
          </p:cNvSpPr>
          <p:nvPr>
            <p:ph type="dt" sz="half" idx="10"/>
          </p:nvPr>
        </p:nvSpPr>
        <p:spPr/>
        <p:txBody>
          <a:bodyPr/>
          <a:lstStyle/>
          <a:p>
            <a:fld id="{135F751A-E68F-2B4E-A1D3-21606AF06526}" type="datetimeFigureOut">
              <a:rPr lang="en-CN" smtClean="0"/>
              <a:t>04/09/2020</a:t>
            </a:fld>
            <a:endParaRPr lang="en-CN"/>
          </a:p>
        </p:txBody>
      </p:sp>
      <p:sp>
        <p:nvSpPr>
          <p:cNvPr id="5" name="Footer Placeholder 4">
            <a:extLst>
              <a:ext uri="{FF2B5EF4-FFF2-40B4-BE49-F238E27FC236}">
                <a16:creationId xmlns:a16="http://schemas.microsoft.com/office/drawing/2014/main" id="{2F03BA40-2FE4-764A-8A97-C1750BA5DFBE}"/>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F61D381F-0853-6042-9D6E-477AE78EBC6A}"/>
              </a:ext>
            </a:extLst>
          </p:cNvPr>
          <p:cNvSpPr>
            <a:spLocks noGrp="1"/>
          </p:cNvSpPr>
          <p:nvPr>
            <p:ph type="sldNum" sz="quarter" idx="12"/>
          </p:nvPr>
        </p:nvSpPr>
        <p:spPr/>
        <p:txBody>
          <a:bodyPr/>
          <a:lstStyle/>
          <a:p>
            <a:fld id="{368CBCCD-B1B5-064B-BAA5-F4B780C753B2}" type="slidenum">
              <a:rPr lang="en-CN" smtClean="0"/>
              <a:t>‹#›</a:t>
            </a:fld>
            <a:endParaRPr lang="en-CN"/>
          </a:p>
        </p:txBody>
      </p:sp>
    </p:spTree>
    <p:extLst>
      <p:ext uri="{BB962C8B-B14F-4D97-AF65-F5344CB8AC3E}">
        <p14:creationId xmlns:p14="http://schemas.microsoft.com/office/powerpoint/2010/main" val="399123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4F71-E4EA-AC41-AC4A-7E8491B91A0D}"/>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96F4629B-B459-4541-A64C-5C2D2CB9B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EADBBF34-D9E8-D341-9C4D-09F87473251E}"/>
              </a:ext>
            </a:extLst>
          </p:cNvPr>
          <p:cNvSpPr>
            <a:spLocks noGrp="1"/>
          </p:cNvSpPr>
          <p:nvPr>
            <p:ph type="dt" sz="half" idx="10"/>
          </p:nvPr>
        </p:nvSpPr>
        <p:spPr/>
        <p:txBody>
          <a:bodyPr/>
          <a:lstStyle/>
          <a:p>
            <a:fld id="{135F751A-E68F-2B4E-A1D3-21606AF06526}" type="datetimeFigureOut">
              <a:rPr lang="en-CN" smtClean="0"/>
              <a:t>04/09/2020</a:t>
            </a:fld>
            <a:endParaRPr lang="en-CN"/>
          </a:p>
        </p:txBody>
      </p:sp>
      <p:sp>
        <p:nvSpPr>
          <p:cNvPr id="5" name="Footer Placeholder 4">
            <a:extLst>
              <a:ext uri="{FF2B5EF4-FFF2-40B4-BE49-F238E27FC236}">
                <a16:creationId xmlns:a16="http://schemas.microsoft.com/office/drawing/2014/main" id="{BECF3DC8-7FB8-ED49-B9A0-150FC144970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4FFECE6-8F45-1A49-A54F-3FE23243ED7D}"/>
              </a:ext>
            </a:extLst>
          </p:cNvPr>
          <p:cNvSpPr>
            <a:spLocks noGrp="1"/>
          </p:cNvSpPr>
          <p:nvPr>
            <p:ph type="sldNum" sz="quarter" idx="12"/>
          </p:nvPr>
        </p:nvSpPr>
        <p:spPr/>
        <p:txBody>
          <a:bodyPr/>
          <a:lstStyle/>
          <a:p>
            <a:fld id="{368CBCCD-B1B5-064B-BAA5-F4B780C753B2}" type="slidenum">
              <a:rPr lang="en-CN" smtClean="0"/>
              <a:t>‹#›</a:t>
            </a:fld>
            <a:endParaRPr lang="en-CN"/>
          </a:p>
        </p:txBody>
      </p:sp>
    </p:spTree>
    <p:extLst>
      <p:ext uri="{BB962C8B-B14F-4D97-AF65-F5344CB8AC3E}">
        <p14:creationId xmlns:p14="http://schemas.microsoft.com/office/powerpoint/2010/main" val="222908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B815-A33C-6D4E-874B-F1FEBA88DED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206D7D29-B4F6-E84E-9D76-DF2A2B90626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7C4014-9F9E-D040-ADCB-DF0EB629F412}"/>
              </a:ext>
            </a:extLst>
          </p:cNvPr>
          <p:cNvSpPr>
            <a:spLocks noGrp="1"/>
          </p:cNvSpPr>
          <p:nvPr>
            <p:ph type="dt" sz="half" idx="10"/>
          </p:nvPr>
        </p:nvSpPr>
        <p:spPr/>
        <p:txBody>
          <a:bodyPr/>
          <a:lstStyle/>
          <a:p>
            <a:fld id="{135F751A-E68F-2B4E-A1D3-21606AF06526}" type="datetimeFigureOut">
              <a:rPr lang="en-CN" smtClean="0"/>
              <a:t>04/09/2020</a:t>
            </a:fld>
            <a:endParaRPr lang="en-CN"/>
          </a:p>
        </p:txBody>
      </p:sp>
      <p:sp>
        <p:nvSpPr>
          <p:cNvPr id="5" name="Footer Placeholder 4">
            <a:extLst>
              <a:ext uri="{FF2B5EF4-FFF2-40B4-BE49-F238E27FC236}">
                <a16:creationId xmlns:a16="http://schemas.microsoft.com/office/drawing/2014/main" id="{0ECAB0FC-D86A-8441-BE6D-9C07926A486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EE088C7A-AF93-BB42-88B8-5898DDED78F6}"/>
              </a:ext>
            </a:extLst>
          </p:cNvPr>
          <p:cNvSpPr>
            <a:spLocks noGrp="1"/>
          </p:cNvSpPr>
          <p:nvPr>
            <p:ph type="sldNum" sz="quarter" idx="12"/>
          </p:nvPr>
        </p:nvSpPr>
        <p:spPr/>
        <p:txBody>
          <a:bodyPr/>
          <a:lstStyle/>
          <a:p>
            <a:fld id="{368CBCCD-B1B5-064B-BAA5-F4B780C753B2}" type="slidenum">
              <a:rPr lang="en-CN" smtClean="0"/>
              <a:t>‹#›</a:t>
            </a:fld>
            <a:endParaRPr lang="en-CN"/>
          </a:p>
        </p:txBody>
      </p:sp>
    </p:spTree>
    <p:extLst>
      <p:ext uri="{BB962C8B-B14F-4D97-AF65-F5344CB8AC3E}">
        <p14:creationId xmlns:p14="http://schemas.microsoft.com/office/powerpoint/2010/main" val="18793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B747-9651-7640-8319-964FC6EAD341}"/>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C5B8B31-A07D-D449-80BA-7CDACEFCA74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2629B9AD-0144-EB40-B58D-2AAFC199011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E2C9D11B-0C9A-BD4D-84BB-B79FE45F6234}"/>
              </a:ext>
            </a:extLst>
          </p:cNvPr>
          <p:cNvSpPr>
            <a:spLocks noGrp="1"/>
          </p:cNvSpPr>
          <p:nvPr>
            <p:ph type="dt" sz="half" idx="10"/>
          </p:nvPr>
        </p:nvSpPr>
        <p:spPr/>
        <p:txBody>
          <a:bodyPr/>
          <a:lstStyle/>
          <a:p>
            <a:fld id="{135F751A-E68F-2B4E-A1D3-21606AF06526}" type="datetimeFigureOut">
              <a:rPr lang="en-CN" smtClean="0"/>
              <a:t>04/09/2020</a:t>
            </a:fld>
            <a:endParaRPr lang="en-CN"/>
          </a:p>
        </p:txBody>
      </p:sp>
      <p:sp>
        <p:nvSpPr>
          <p:cNvPr id="6" name="Footer Placeholder 5">
            <a:extLst>
              <a:ext uri="{FF2B5EF4-FFF2-40B4-BE49-F238E27FC236}">
                <a16:creationId xmlns:a16="http://schemas.microsoft.com/office/drawing/2014/main" id="{80B0D08A-3A12-5E40-AA55-3665633A9D0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AEA0651A-4841-6343-B325-6C375F76D048}"/>
              </a:ext>
            </a:extLst>
          </p:cNvPr>
          <p:cNvSpPr>
            <a:spLocks noGrp="1"/>
          </p:cNvSpPr>
          <p:nvPr>
            <p:ph type="sldNum" sz="quarter" idx="12"/>
          </p:nvPr>
        </p:nvSpPr>
        <p:spPr/>
        <p:txBody>
          <a:bodyPr/>
          <a:lstStyle/>
          <a:p>
            <a:fld id="{368CBCCD-B1B5-064B-BAA5-F4B780C753B2}" type="slidenum">
              <a:rPr lang="en-CN" smtClean="0"/>
              <a:t>‹#›</a:t>
            </a:fld>
            <a:endParaRPr lang="en-CN"/>
          </a:p>
        </p:txBody>
      </p:sp>
    </p:spTree>
    <p:extLst>
      <p:ext uri="{BB962C8B-B14F-4D97-AF65-F5344CB8AC3E}">
        <p14:creationId xmlns:p14="http://schemas.microsoft.com/office/powerpoint/2010/main" val="213709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2590-4703-0948-9140-1032749999FE}"/>
              </a:ext>
            </a:extLst>
          </p:cNvPr>
          <p:cNvSpPr>
            <a:spLocks noGrp="1"/>
          </p:cNvSpPr>
          <p:nvPr>
            <p:ph type="title"/>
          </p:nvPr>
        </p:nvSpPr>
        <p:spPr>
          <a:xfrm>
            <a:off x="629841" y="365126"/>
            <a:ext cx="78867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2E71830-97AA-EF41-BC3E-448F3790D9C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18859B4-5D91-4943-8E51-B9B235A9CC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7C6EA708-FA24-8144-9402-DEF9F9080C1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9936E-3FB9-084F-BD64-B277E28A218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FE1E0099-85AC-2746-ACB6-94CE0A967C80}"/>
              </a:ext>
            </a:extLst>
          </p:cNvPr>
          <p:cNvSpPr>
            <a:spLocks noGrp="1"/>
          </p:cNvSpPr>
          <p:nvPr>
            <p:ph type="dt" sz="half" idx="10"/>
          </p:nvPr>
        </p:nvSpPr>
        <p:spPr/>
        <p:txBody>
          <a:bodyPr/>
          <a:lstStyle/>
          <a:p>
            <a:fld id="{135F751A-E68F-2B4E-A1D3-21606AF06526}" type="datetimeFigureOut">
              <a:rPr lang="en-CN" smtClean="0"/>
              <a:t>04/09/2020</a:t>
            </a:fld>
            <a:endParaRPr lang="en-CN"/>
          </a:p>
        </p:txBody>
      </p:sp>
      <p:sp>
        <p:nvSpPr>
          <p:cNvPr id="8" name="Footer Placeholder 7">
            <a:extLst>
              <a:ext uri="{FF2B5EF4-FFF2-40B4-BE49-F238E27FC236}">
                <a16:creationId xmlns:a16="http://schemas.microsoft.com/office/drawing/2014/main" id="{76B3742B-FF04-9148-8646-74BB47A2CF53}"/>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03216A02-7C1D-3748-901D-874130FD9937}"/>
              </a:ext>
            </a:extLst>
          </p:cNvPr>
          <p:cNvSpPr>
            <a:spLocks noGrp="1"/>
          </p:cNvSpPr>
          <p:nvPr>
            <p:ph type="sldNum" sz="quarter" idx="12"/>
          </p:nvPr>
        </p:nvSpPr>
        <p:spPr/>
        <p:txBody>
          <a:bodyPr/>
          <a:lstStyle/>
          <a:p>
            <a:fld id="{368CBCCD-B1B5-064B-BAA5-F4B780C753B2}" type="slidenum">
              <a:rPr lang="en-CN" smtClean="0"/>
              <a:t>‹#›</a:t>
            </a:fld>
            <a:endParaRPr lang="en-CN"/>
          </a:p>
        </p:txBody>
      </p:sp>
    </p:spTree>
    <p:extLst>
      <p:ext uri="{BB962C8B-B14F-4D97-AF65-F5344CB8AC3E}">
        <p14:creationId xmlns:p14="http://schemas.microsoft.com/office/powerpoint/2010/main" val="288561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44D9-246A-4B4E-BA05-0B3DF15CE2DE}"/>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A1ABF747-49A5-4A4B-B655-F162AE41B253}"/>
              </a:ext>
            </a:extLst>
          </p:cNvPr>
          <p:cNvSpPr>
            <a:spLocks noGrp="1"/>
          </p:cNvSpPr>
          <p:nvPr>
            <p:ph type="dt" sz="half" idx="10"/>
          </p:nvPr>
        </p:nvSpPr>
        <p:spPr/>
        <p:txBody>
          <a:bodyPr/>
          <a:lstStyle/>
          <a:p>
            <a:fld id="{135F751A-E68F-2B4E-A1D3-21606AF06526}" type="datetimeFigureOut">
              <a:rPr lang="en-CN" smtClean="0"/>
              <a:t>04/09/2020</a:t>
            </a:fld>
            <a:endParaRPr lang="en-CN"/>
          </a:p>
        </p:txBody>
      </p:sp>
      <p:sp>
        <p:nvSpPr>
          <p:cNvPr id="4" name="Footer Placeholder 3">
            <a:extLst>
              <a:ext uri="{FF2B5EF4-FFF2-40B4-BE49-F238E27FC236}">
                <a16:creationId xmlns:a16="http://schemas.microsoft.com/office/drawing/2014/main" id="{E51B0993-FF00-ED4B-AC30-A42C3DDB65A3}"/>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D7047ABB-2530-094B-90EC-215EF1AFD75B}"/>
              </a:ext>
            </a:extLst>
          </p:cNvPr>
          <p:cNvSpPr>
            <a:spLocks noGrp="1"/>
          </p:cNvSpPr>
          <p:nvPr>
            <p:ph type="sldNum" sz="quarter" idx="12"/>
          </p:nvPr>
        </p:nvSpPr>
        <p:spPr/>
        <p:txBody>
          <a:bodyPr/>
          <a:lstStyle/>
          <a:p>
            <a:fld id="{368CBCCD-B1B5-064B-BAA5-F4B780C753B2}" type="slidenum">
              <a:rPr lang="en-CN" smtClean="0"/>
              <a:t>‹#›</a:t>
            </a:fld>
            <a:endParaRPr lang="en-CN"/>
          </a:p>
        </p:txBody>
      </p:sp>
    </p:spTree>
    <p:extLst>
      <p:ext uri="{BB962C8B-B14F-4D97-AF65-F5344CB8AC3E}">
        <p14:creationId xmlns:p14="http://schemas.microsoft.com/office/powerpoint/2010/main" val="223696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1B876-CF13-994B-AD98-9B7906268224}"/>
              </a:ext>
            </a:extLst>
          </p:cNvPr>
          <p:cNvSpPr>
            <a:spLocks noGrp="1"/>
          </p:cNvSpPr>
          <p:nvPr>
            <p:ph type="dt" sz="half" idx="10"/>
          </p:nvPr>
        </p:nvSpPr>
        <p:spPr/>
        <p:txBody>
          <a:bodyPr/>
          <a:lstStyle/>
          <a:p>
            <a:fld id="{135F751A-E68F-2B4E-A1D3-21606AF06526}" type="datetimeFigureOut">
              <a:rPr lang="en-CN" smtClean="0"/>
              <a:t>04/09/2020</a:t>
            </a:fld>
            <a:endParaRPr lang="en-CN"/>
          </a:p>
        </p:txBody>
      </p:sp>
      <p:sp>
        <p:nvSpPr>
          <p:cNvPr id="3" name="Footer Placeholder 2">
            <a:extLst>
              <a:ext uri="{FF2B5EF4-FFF2-40B4-BE49-F238E27FC236}">
                <a16:creationId xmlns:a16="http://schemas.microsoft.com/office/drawing/2014/main" id="{83D310E4-F443-1549-8815-273A910AC370}"/>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D10CF97A-9085-B74B-9287-FAFC2D26123E}"/>
              </a:ext>
            </a:extLst>
          </p:cNvPr>
          <p:cNvSpPr>
            <a:spLocks noGrp="1"/>
          </p:cNvSpPr>
          <p:nvPr>
            <p:ph type="sldNum" sz="quarter" idx="12"/>
          </p:nvPr>
        </p:nvSpPr>
        <p:spPr/>
        <p:txBody>
          <a:bodyPr/>
          <a:lstStyle/>
          <a:p>
            <a:fld id="{368CBCCD-B1B5-064B-BAA5-F4B780C753B2}" type="slidenum">
              <a:rPr lang="en-CN" smtClean="0"/>
              <a:t>‹#›</a:t>
            </a:fld>
            <a:endParaRPr lang="en-CN"/>
          </a:p>
        </p:txBody>
      </p:sp>
    </p:spTree>
    <p:extLst>
      <p:ext uri="{BB962C8B-B14F-4D97-AF65-F5344CB8AC3E}">
        <p14:creationId xmlns:p14="http://schemas.microsoft.com/office/powerpoint/2010/main" val="238751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4C8E-33EC-4941-9B2C-DF3BFEAE47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4DCC6496-5F18-2240-B986-3FEAE20B840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EEF13218-EA7C-EE47-A1CA-12926A7DFE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506ACF-CE43-DE44-A5C5-2F2E2F6618EA}"/>
              </a:ext>
            </a:extLst>
          </p:cNvPr>
          <p:cNvSpPr>
            <a:spLocks noGrp="1"/>
          </p:cNvSpPr>
          <p:nvPr>
            <p:ph type="dt" sz="half" idx="10"/>
          </p:nvPr>
        </p:nvSpPr>
        <p:spPr/>
        <p:txBody>
          <a:bodyPr/>
          <a:lstStyle/>
          <a:p>
            <a:fld id="{135F751A-E68F-2B4E-A1D3-21606AF06526}" type="datetimeFigureOut">
              <a:rPr lang="en-CN" smtClean="0"/>
              <a:t>04/09/2020</a:t>
            </a:fld>
            <a:endParaRPr lang="en-CN"/>
          </a:p>
        </p:txBody>
      </p:sp>
      <p:sp>
        <p:nvSpPr>
          <p:cNvPr id="6" name="Footer Placeholder 5">
            <a:extLst>
              <a:ext uri="{FF2B5EF4-FFF2-40B4-BE49-F238E27FC236}">
                <a16:creationId xmlns:a16="http://schemas.microsoft.com/office/drawing/2014/main" id="{99B23A0B-1629-7D4F-B9ED-D52D4D7B20E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A7513315-9E62-584F-9AD2-DC77FFD9AADF}"/>
              </a:ext>
            </a:extLst>
          </p:cNvPr>
          <p:cNvSpPr>
            <a:spLocks noGrp="1"/>
          </p:cNvSpPr>
          <p:nvPr>
            <p:ph type="sldNum" sz="quarter" idx="12"/>
          </p:nvPr>
        </p:nvSpPr>
        <p:spPr/>
        <p:txBody>
          <a:bodyPr/>
          <a:lstStyle/>
          <a:p>
            <a:fld id="{368CBCCD-B1B5-064B-BAA5-F4B780C753B2}" type="slidenum">
              <a:rPr lang="en-CN" smtClean="0"/>
              <a:t>‹#›</a:t>
            </a:fld>
            <a:endParaRPr lang="en-CN"/>
          </a:p>
        </p:txBody>
      </p:sp>
    </p:spTree>
    <p:extLst>
      <p:ext uri="{BB962C8B-B14F-4D97-AF65-F5344CB8AC3E}">
        <p14:creationId xmlns:p14="http://schemas.microsoft.com/office/powerpoint/2010/main" val="3373449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CC20-5918-E247-AF34-AD91B3FA099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31FDB87D-D312-F549-8A29-4DEE4A9ADF3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N"/>
          </a:p>
        </p:txBody>
      </p:sp>
      <p:sp>
        <p:nvSpPr>
          <p:cNvPr id="4" name="Text Placeholder 3">
            <a:extLst>
              <a:ext uri="{FF2B5EF4-FFF2-40B4-BE49-F238E27FC236}">
                <a16:creationId xmlns:a16="http://schemas.microsoft.com/office/drawing/2014/main" id="{5891F02E-53E7-D547-9181-C5D506AC43D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40ADC08-062F-7F40-88B2-805CBE9D7EDD}"/>
              </a:ext>
            </a:extLst>
          </p:cNvPr>
          <p:cNvSpPr>
            <a:spLocks noGrp="1"/>
          </p:cNvSpPr>
          <p:nvPr>
            <p:ph type="dt" sz="half" idx="10"/>
          </p:nvPr>
        </p:nvSpPr>
        <p:spPr/>
        <p:txBody>
          <a:bodyPr/>
          <a:lstStyle/>
          <a:p>
            <a:fld id="{135F751A-E68F-2B4E-A1D3-21606AF06526}" type="datetimeFigureOut">
              <a:rPr lang="en-CN" smtClean="0"/>
              <a:t>04/09/2020</a:t>
            </a:fld>
            <a:endParaRPr lang="en-CN"/>
          </a:p>
        </p:txBody>
      </p:sp>
      <p:sp>
        <p:nvSpPr>
          <p:cNvPr id="6" name="Footer Placeholder 5">
            <a:extLst>
              <a:ext uri="{FF2B5EF4-FFF2-40B4-BE49-F238E27FC236}">
                <a16:creationId xmlns:a16="http://schemas.microsoft.com/office/drawing/2014/main" id="{9EEFF9F5-6F2C-D94F-9652-5D1F8D8BD517}"/>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7935F70-F131-014A-8465-85813D039C68}"/>
              </a:ext>
            </a:extLst>
          </p:cNvPr>
          <p:cNvSpPr>
            <a:spLocks noGrp="1"/>
          </p:cNvSpPr>
          <p:nvPr>
            <p:ph type="sldNum" sz="quarter" idx="12"/>
          </p:nvPr>
        </p:nvSpPr>
        <p:spPr/>
        <p:txBody>
          <a:bodyPr/>
          <a:lstStyle/>
          <a:p>
            <a:fld id="{368CBCCD-B1B5-064B-BAA5-F4B780C753B2}" type="slidenum">
              <a:rPr lang="en-CN" smtClean="0"/>
              <a:t>‹#›</a:t>
            </a:fld>
            <a:endParaRPr lang="en-CN"/>
          </a:p>
        </p:txBody>
      </p:sp>
    </p:spTree>
    <p:extLst>
      <p:ext uri="{BB962C8B-B14F-4D97-AF65-F5344CB8AC3E}">
        <p14:creationId xmlns:p14="http://schemas.microsoft.com/office/powerpoint/2010/main" val="301715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FC616-EC1F-4148-B72E-9ED9F2AE2D6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D23012E3-B14F-CF44-80C9-2F7F0734269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2715B5C-7B9A-EF4B-B178-53450E8847E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5F751A-E68F-2B4E-A1D3-21606AF06526}" type="datetimeFigureOut">
              <a:rPr lang="en-CN" smtClean="0"/>
              <a:t>04/09/2020</a:t>
            </a:fld>
            <a:endParaRPr lang="en-CN"/>
          </a:p>
        </p:txBody>
      </p:sp>
      <p:sp>
        <p:nvSpPr>
          <p:cNvPr id="5" name="Footer Placeholder 4">
            <a:extLst>
              <a:ext uri="{FF2B5EF4-FFF2-40B4-BE49-F238E27FC236}">
                <a16:creationId xmlns:a16="http://schemas.microsoft.com/office/drawing/2014/main" id="{58654E10-489E-6046-93AE-F0130EB391A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E99654BA-DA77-6043-B4D8-92D29F4F7A2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8CBCCD-B1B5-064B-BAA5-F4B780C753B2}" type="slidenum">
              <a:rPr lang="en-CN" smtClean="0"/>
              <a:t>‹#›</a:t>
            </a:fld>
            <a:endParaRPr lang="en-CN"/>
          </a:p>
        </p:txBody>
      </p:sp>
    </p:spTree>
    <p:extLst>
      <p:ext uri="{BB962C8B-B14F-4D97-AF65-F5344CB8AC3E}">
        <p14:creationId xmlns:p14="http://schemas.microsoft.com/office/powerpoint/2010/main" val="134447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tiff"/><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2.tiff"/><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6.8 </a:t>
            </a:r>
            <a:r>
              <a:rPr lang="zh-CN" altLang="en-US" dirty="0"/>
              <a:t>对象的三个属性</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每一个对象都有与之相关的原型（</a:t>
            </a:r>
            <a:r>
              <a:rPr lang="en-US" altLang="zh-CN" dirty="0"/>
              <a:t>prototype</a:t>
            </a:r>
            <a:r>
              <a:rPr lang="zh-CN" altLang="en-US" dirty="0"/>
              <a:t>）、类（</a:t>
            </a:r>
            <a:r>
              <a:rPr lang="en-US" altLang="zh-CN" dirty="0"/>
              <a:t>class</a:t>
            </a:r>
            <a:r>
              <a:rPr lang="zh-CN" altLang="en-US" dirty="0"/>
              <a:t>）和可扩展性（</a:t>
            </a:r>
            <a:r>
              <a:rPr lang="en-US" altLang="zh-CN" dirty="0" err="1"/>
              <a:t>extensibleattribute</a:t>
            </a:r>
            <a:r>
              <a:rPr lang="zh-CN" altLang="en-US" dirty="0"/>
              <a:t>）。</a:t>
            </a:r>
            <a:endParaRPr lang="en-US" altLang="zh-CN" dirty="0"/>
          </a:p>
          <a:p>
            <a:r>
              <a:rPr lang="en-US" altLang="zh-CN" dirty="0"/>
              <a:t>6.8.1 </a:t>
            </a:r>
            <a:r>
              <a:rPr lang="zh-CN" altLang="en-US" dirty="0"/>
              <a:t>原型属性</a:t>
            </a:r>
            <a:endParaRPr lang="en-US" altLang="zh-CN" dirty="0"/>
          </a:p>
          <a:p>
            <a:pPr lvl="1"/>
            <a:r>
              <a:rPr lang="zh-CN" altLang="en-US" dirty="0"/>
              <a:t>对象的原型属性是用来继承属性的</a:t>
            </a:r>
            <a:endParaRPr lang="en-US" altLang="zh-CN" dirty="0"/>
          </a:p>
          <a:p>
            <a:pPr lvl="1"/>
            <a:r>
              <a:rPr lang="zh-CN" altLang="en-US" dirty="0"/>
              <a:t>查询原型</a:t>
            </a:r>
            <a:r>
              <a:rPr lang="en-US" dirty="0" err="1"/>
              <a:t>Object.getPrototypeOf</a:t>
            </a:r>
            <a:r>
              <a:rPr lang="en-US" altLang="zh-CN" dirty="0"/>
              <a:t>()</a:t>
            </a:r>
            <a:endParaRPr lang="en-US" dirty="0"/>
          </a:p>
          <a:p>
            <a:pPr lvl="1"/>
            <a:r>
              <a:rPr lang="en-US" dirty="0" err="1"/>
              <a:t>p.isPrototypeOf</a:t>
            </a:r>
            <a:r>
              <a:rPr lang="en-US" altLang="zh-CN" dirty="0"/>
              <a:t>(</a:t>
            </a:r>
            <a:r>
              <a:rPr lang="en-US" dirty="0"/>
              <a:t>o</a:t>
            </a:r>
            <a:r>
              <a:rPr lang="en-US" altLang="zh-CN" dirty="0"/>
              <a:t>)</a:t>
            </a:r>
            <a:r>
              <a:rPr lang="zh-CN" altLang="en-US" dirty="0"/>
              <a:t>来检测</a:t>
            </a:r>
            <a:r>
              <a:rPr lang="en-US" dirty="0"/>
              <a:t>p</a:t>
            </a:r>
            <a:r>
              <a:rPr lang="zh-CN" altLang="en-US" dirty="0"/>
              <a:t>是否在</a:t>
            </a:r>
            <a:r>
              <a:rPr lang="en-US" dirty="0"/>
              <a:t>o</a:t>
            </a:r>
            <a:r>
              <a:rPr lang="zh-CN" altLang="en-US" dirty="0"/>
              <a:t>的原型链中</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7626501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6.10 </a:t>
            </a:r>
            <a:r>
              <a:rPr lang="zh-CN" altLang="en-US" dirty="0"/>
              <a:t>对象方法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所有的</a:t>
            </a:r>
            <a:r>
              <a:rPr lang="en-US" dirty="0"/>
              <a:t>JS</a:t>
            </a:r>
            <a:r>
              <a:rPr lang="zh-CN" altLang="en-US" dirty="0"/>
              <a:t>对象都从</a:t>
            </a:r>
            <a:r>
              <a:rPr lang="en-US" dirty="0" err="1"/>
              <a:t>Object.prototype</a:t>
            </a:r>
            <a:r>
              <a:rPr lang="zh-CN" altLang="en-US" dirty="0"/>
              <a:t>继承属性</a:t>
            </a:r>
            <a:endParaRPr lang="en-US" altLang="zh-CN" dirty="0"/>
          </a:p>
          <a:p>
            <a:r>
              <a:rPr lang="zh-CN" altLang="en-US" dirty="0"/>
              <a:t>本节将对定义在</a:t>
            </a:r>
            <a:r>
              <a:rPr lang="en-US" dirty="0" err="1"/>
              <a:t>Object.prototype</a:t>
            </a:r>
            <a:r>
              <a:rPr lang="zh-CN" altLang="en-US" dirty="0"/>
              <a:t>里的对象方法展开讲解</a:t>
            </a:r>
            <a:endParaRPr lang="en-US" altLang="zh-CN" dirty="0"/>
          </a:p>
          <a:p>
            <a:pPr lvl="1"/>
            <a:r>
              <a:rPr lang="en-US" dirty="0" err="1"/>
              <a:t>toString</a:t>
            </a:r>
            <a:r>
              <a:rPr lang="en-US" dirty="0"/>
              <a:t>（）</a:t>
            </a:r>
            <a:r>
              <a:rPr lang="zh-CN" altLang="en-US" dirty="0"/>
              <a:t>方法</a:t>
            </a:r>
            <a:endParaRPr lang="en-US" altLang="zh-CN" dirty="0"/>
          </a:p>
          <a:p>
            <a:pPr lvl="1"/>
            <a:r>
              <a:rPr lang="en-US" dirty="0" err="1"/>
              <a:t>toLocaleString</a:t>
            </a:r>
            <a:r>
              <a:rPr lang="en-US" dirty="0"/>
              <a:t>（）</a:t>
            </a:r>
            <a:r>
              <a:rPr lang="zh-CN" altLang="en-US" dirty="0"/>
              <a:t>方法</a:t>
            </a:r>
            <a:endParaRPr lang="en-US" altLang="zh-CN" dirty="0"/>
          </a:p>
          <a:p>
            <a:pPr lvl="1"/>
            <a:r>
              <a:rPr lang="en-US" dirty="0" err="1"/>
              <a:t>toJSON</a:t>
            </a:r>
            <a:r>
              <a:rPr lang="en-US" dirty="0"/>
              <a:t>（）</a:t>
            </a:r>
            <a:r>
              <a:rPr lang="zh-CN" altLang="en-US" dirty="0"/>
              <a:t>方法</a:t>
            </a:r>
            <a:endParaRPr lang="en-US" altLang="zh-CN" dirty="0"/>
          </a:p>
          <a:p>
            <a:pPr lvl="1"/>
            <a:r>
              <a:rPr lang="en-US" dirty="0" err="1"/>
              <a:t>valueOf</a:t>
            </a:r>
            <a:r>
              <a:rPr lang="en-US" dirty="0"/>
              <a:t>（）</a:t>
            </a:r>
            <a:r>
              <a:rPr lang="zh-CN" altLang="en-US" dirty="0"/>
              <a:t>方法</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79990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6.10 </a:t>
            </a:r>
            <a:r>
              <a:rPr lang="zh-CN" altLang="en-US" dirty="0"/>
              <a:t>对象方法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6.10.1 </a:t>
            </a:r>
            <a:r>
              <a:rPr lang="en-US" dirty="0" err="1"/>
              <a:t>toString</a:t>
            </a:r>
            <a:r>
              <a:rPr lang="en-US" dirty="0"/>
              <a:t>（）</a:t>
            </a:r>
            <a:r>
              <a:rPr lang="zh-CN" altLang="en-US" dirty="0"/>
              <a:t>方法</a:t>
            </a:r>
            <a:endParaRPr lang="en-US" altLang="zh-CN" dirty="0"/>
          </a:p>
          <a:p>
            <a:pPr lvl="1"/>
            <a:r>
              <a:rPr lang="en-US" dirty="0" err="1"/>
              <a:t>toString</a:t>
            </a:r>
            <a:r>
              <a:rPr lang="en-US" dirty="0"/>
              <a:t>（）</a:t>
            </a:r>
            <a:r>
              <a:rPr lang="zh-CN" altLang="en-US" dirty="0"/>
              <a:t>方法没有参数</a:t>
            </a:r>
            <a:endParaRPr lang="en-US" altLang="zh-CN" dirty="0"/>
          </a:p>
          <a:p>
            <a:pPr lvl="1"/>
            <a:r>
              <a:rPr lang="zh-CN" altLang="en-US" dirty="0"/>
              <a:t>返回一个表示调用这个方法的对象值的字符串</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DB2F1C01-9C18-3C4A-8DEA-72E49069EBC9}"/>
              </a:ext>
            </a:extLst>
          </p:cNvPr>
          <p:cNvPicPr>
            <a:picLocks noChangeAspect="1"/>
          </p:cNvPicPr>
          <p:nvPr/>
        </p:nvPicPr>
        <p:blipFill>
          <a:blip r:embed="rId5"/>
          <a:stretch>
            <a:fillRect/>
          </a:stretch>
        </p:blipFill>
        <p:spPr>
          <a:xfrm>
            <a:off x="889338" y="2822583"/>
            <a:ext cx="5848226" cy="1347635"/>
          </a:xfrm>
          <a:prstGeom prst="rect">
            <a:avLst/>
          </a:prstGeom>
        </p:spPr>
      </p:pic>
      <p:pic>
        <p:nvPicPr>
          <p:cNvPr id="8" name="Picture 7">
            <a:extLst>
              <a:ext uri="{FF2B5EF4-FFF2-40B4-BE49-F238E27FC236}">
                <a16:creationId xmlns:a16="http://schemas.microsoft.com/office/drawing/2014/main" id="{B818CFD7-CE47-3642-BED5-79C4370077C0}"/>
              </a:ext>
            </a:extLst>
          </p:cNvPr>
          <p:cNvPicPr>
            <a:picLocks noChangeAspect="1"/>
          </p:cNvPicPr>
          <p:nvPr/>
        </p:nvPicPr>
        <p:blipFill>
          <a:blip r:embed="rId6"/>
          <a:stretch>
            <a:fillRect/>
          </a:stretch>
        </p:blipFill>
        <p:spPr>
          <a:xfrm>
            <a:off x="2933112" y="3255995"/>
            <a:ext cx="4950124" cy="3265223"/>
          </a:xfrm>
          <a:prstGeom prst="rect">
            <a:avLst/>
          </a:prstGeom>
        </p:spPr>
      </p:pic>
    </p:spTree>
    <p:extLst>
      <p:ext uri="{BB962C8B-B14F-4D97-AF65-F5344CB8AC3E}">
        <p14:creationId xmlns:p14="http://schemas.microsoft.com/office/powerpoint/2010/main" val="3456525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6.10 </a:t>
            </a:r>
            <a:r>
              <a:rPr lang="zh-CN" altLang="en-US" dirty="0"/>
              <a:t>对象方法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6.10.2 </a:t>
            </a:r>
            <a:r>
              <a:rPr lang="en-US" altLang="zh-CN" dirty="0" err="1"/>
              <a:t>toLocaleString</a:t>
            </a:r>
            <a:r>
              <a:rPr lang="zh-CN" altLang="en-US" dirty="0"/>
              <a:t>（）方法</a:t>
            </a:r>
            <a:endParaRPr lang="en-US" altLang="zh-CN" dirty="0"/>
          </a:p>
          <a:p>
            <a:pPr lvl="1"/>
            <a:r>
              <a:rPr lang="zh-CN" altLang="en-US" dirty="0"/>
              <a:t>返回一个表示这个对象的本地化字符串。</a:t>
            </a:r>
            <a:endParaRPr lang="en-US" altLang="zh-CN" dirty="0"/>
          </a:p>
          <a:p>
            <a:pPr lvl="1"/>
            <a:r>
              <a:rPr lang="en-US" dirty="0"/>
              <a:t>Object</a:t>
            </a:r>
            <a:r>
              <a:rPr lang="zh-CN" altLang="en-US" dirty="0"/>
              <a:t>中默认仅调用</a:t>
            </a:r>
            <a:r>
              <a:rPr lang="en-US" dirty="0" err="1"/>
              <a:t>toString</a:t>
            </a:r>
            <a:r>
              <a:rPr lang="en-US" dirty="0"/>
              <a:t>（）</a:t>
            </a:r>
            <a:r>
              <a:rPr lang="zh-CN" altLang="en-US" dirty="0"/>
              <a:t>方法并返回对应值。</a:t>
            </a:r>
            <a:endParaRPr lang="en-CN" altLang="zh-CN" dirty="0"/>
          </a:p>
          <a:p>
            <a:pPr lvl="1"/>
            <a:r>
              <a:rPr lang="en-US" altLang="zh-CN" dirty="0"/>
              <a:t>Date</a:t>
            </a:r>
            <a:r>
              <a:rPr lang="zh-CN" altLang="en-US" dirty="0"/>
              <a:t>和</a:t>
            </a:r>
            <a:r>
              <a:rPr lang="en-US" altLang="zh-CN" dirty="0"/>
              <a:t>Number</a:t>
            </a:r>
            <a:r>
              <a:rPr lang="zh-CN" altLang="en-US" dirty="0"/>
              <a:t>类对</a:t>
            </a:r>
            <a:r>
              <a:rPr lang="en-US" altLang="zh-CN" dirty="0" err="1"/>
              <a:t>toLocaleString</a:t>
            </a:r>
            <a:r>
              <a:rPr lang="zh-CN" altLang="en-US" dirty="0"/>
              <a:t>（）方法做了定制，可以用它对数字、日期和时间做本地化的转换。</a:t>
            </a:r>
            <a:endParaRPr lang="en-US" altLang="zh-CN" dirty="0"/>
          </a:p>
          <a:p>
            <a:pPr lvl="1"/>
            <a:r>
              <a:rPr lang="en-US" altLang="zh-CN" dirty="0"/>
              <a:t>Array</a:t>
            </a:r>
            <a:r>
              <a:rPr lang="zh-CN" altLang="en-US" dirty="0"/>
              <a:t>类每个数组元素会调用</a:t>
            </a:r>
            <a:r>
              <a:rPr lang="en-US" altLang="zh-CN" dirty="0" err="1"/>
              <a:t>toLocaleString</a:t>
            </a:r>
            <a:r>
              <a:rPr lang="zh-CN" altLang="en-US" dirty="0"/>
              <a:t>（）方法转换为字符串，而不是调用各自的</a:t>
            </a:r>
            <a:r>
              <a:rPr lang="en-US" altLang="zh-CN" dirty="0" err="1"/>
              <a:t>toString</a:t>
            </a:r>
            <a:r>
              <a:rPr lang="zh-CN" altLang="en-US" dirty="0"/>
              <a:t>（）方法。</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708622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6.10 </a:t>
            </a:r>
            <a:r>
              <a:rPr lang="zh-CN" altLang="en-US" dirty="0"/>
              <a:t>对象方法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6.10.3 </a:t>
            </a:r>
            <a:r>
              <a:rPr lang="en-US" altLang="zh-CN" dirty="0" err="1"/>
              <a:t>toJSON</a:t>
            </a:r>
            <a:r>
              <a:rPr lang="zh-CN" altLang="en-US" dirty="0"/>
              <a:t>（）方法</a:t>
            </a:r>
            <a:endParaRPr lang="en-US" altLang="zh-CN" dirty="0"/>
          </a:p>
          <a:p>
            <a:pPr lvl="1"/>
            <a:r>
              <a:rPr lang="en-US" dirty="0" err="1"/>
              <a:t>Object.prototype</a:t>
            </a:r>
            <a:r>
              <a:rPr lang="zh-CN" altLang="en-US" dirty="0"/>
              <a:t>实际上没有定义</a:t>
            </a:r>
            <a:r>
              <a:rPr lang="en-US" dirty="0" err="1"/>
              <a:t>toJSON</a:t>
            </a:r>
            <a:r>
              <a:rPr lang="en-US" dirty="0"/>
              <a:t>（）</a:t>
            </a:r>
            <a:r>
              <a:rPr lang="zh-CN" altLang="en-US" dirty="0"/>
              <a:t>方法，但对于需要执行序列化的对象来说，</a:t>
            </a:r>
            <a:r>
              <a:rPr lang="en-US" dirty="0" err="1"/>
              <a:t>JSON.stringify</a:t>
            </a:r>
            <a:r>
              <a:rPr lang="en-US" dirty="0"/>
              <a:t>（）</a:t>
            </a:r>
            <a:r>
              <a:rPr lang="zh-CN" altLang="en-US" dirty="0"/>
              <a:t>方法会调用</a:t>
            </a:r>
            <a:r>
              <a:rPr lang="en-US" dirty="0" err="1"/>
              <a:t>toJSON</a:t>
            </a:r>
            <a:r>
              <a:rPr lang="en-US" dirty="0"/>
              <a:t>（）</a:t>
            </a:r>
            <a:r>
              <a:rPr lang="zh-CN" altLang="en-US" dirty="0"/>
              <a:t>方法。如果在待序列化的对象中存在这个方法，则调用它，返回值即是序列化的结果，而不是原始的对象。具体示例参见</a:t>
            </a:r>
            <a:r>
              <a:rPr lang="en-US" dirty="0"/>
              <a:t>Date. </a:t>
            </a:r>
            <a:r>
              <a:rPr lang="en-US" dirty="0" err="1"/>
              <a:t>toJSON</a:t>
            </a:r>
            <a:r>
              <a:rPr lang="en-US" dirty="0"/>
              <a: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04626CF8-8EE3-1844-9489-8BAC00D041C0}"/>
              </a:ext>
            </a:extLst>
          </p:cNvPr>
          <p:cNvPicPr>
            <a:picLocks noChangeAspect="1"/>
          </p:cNvPicPr>
          <p:nvPr/>
        </p:nvPicPr>
        <p:blipFill>
          <a:blip r:embed="rId5"/>
          <a:stretch>
            <a:fillRect/>
          </a:stretch>
        </p:blipFill>
        <p:spPr>
          <a:xfrm>
            <a:off x="1706340" y="3713763"/>
            <a:ext cx="4917307" cy="1250522"/>
          </a:xfrm>
          <a:prstGeom prst="rect">
            <a:avLst/>
          </a:prstGeom>
        </p:spPr>
      </p:pic>
    </p:spTree>
    <p:extLst>
      <p:ext uri="{BB962C8B-B14F-4D97-AF65-F5344CB8AC3E}">
        <p14:creationId xmlns:p14="http://schemas.microsoft.com/office/powerpoint/2010/main" val="3101073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6.10 </a:t>
            </a:r>
            <a:r>
              <a:rPr lang="zh-CN" altLang="en-US" dirty="0"/>
              <a:t>对象方法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6.10.4 </a:t>
            </a:r>
            <a:r>
              <a:rPr lang="en-US" altLang="zh-CN" dirty="0" err="1"/>
              <a:t>valueOf</a:t>
            </a:r>
            <a:r>
              <a:rPr lang="zh-CN" altLang="en-US" dirty="0"/>
              <a:t>（）方法</a:t>
            </a:r>
            <a:endParaRPr lang="en-US" altLang="zh-CN" dirty="0"/>
          </a:p>
          <a:p>
            <a:pPr lvl="1"/>
            <a:r>
              <a:rPr lang="zh-CN" altLang="en-US" dirty="0"/>
              <a:t>当</a:t>
            </a:r>
            <a:r>
              <a:rPr lang="en-US" dirty="0"/>
              <a:t>JavaScript</a:t>
            </a:r>
            <a:r>
              <a:rPr lang="zh-CN" altLang="en-US" dirty="0"/>
              <a:t>需要将对象转换为某种原始值而非字符串的时候才会调用它，尤其是转换为数字的时候。</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319F9D3F-58C4-2346-B9D6-3ADB987DD4DD}"/>
              </a:ext>
            </a:extLst>
          </p:cNvPr>
          <p:cNvPicPr>
            <a:picLocks noChangeAspect="1"/>
          </p:cNvPicPr>
          <p:nvPr/>
        </p:nvPicPr>
        <p:blipFill>
          <a:blip r:embed="rId5"/>
          <a:stretch>
            <a:fillRect/>
          </a:stretch>
        </p:blipFill>
        <p:spPr>
          <a:xfrm>
            <a:off x="1363395" y="3420452"/>
            <a:ext cx="4623958" cy="1161684"/>
          </a:xfrm>
          <a:prstGeom prst="rect">
            <a:avLst/>
          </a:prstGeom>
        </p:spPr>
      </p:pic>
    </p:spTree>
    <p:extLst>
      <p:ext uri="{BB962C8B-B14F-4D97-AF65-F5344CB8AC3E}">
        <p14:creationId xmlns:p14="http://schemas.microsoft.com/office/powerpoint/2010/main" val="133916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6.10 </a:t>
            </a:r>
            <a:r>
              <a:rPr lang="zh-CN" altLang="en-US" dirty="0"/>
              <a:t>对象方法</a:t>
            </a:r>
            <a:r>
              <a:rPr lang="en-US" altLang="zh-CN" dirty="0"/>
              <a:t>【</a:t>
            </a:r>
            <a:r>
              <a:rPr lang="zh-CN" altLang="en-US" dirty="0"/>
              <a:t>补充</a:t>
            </a:r>
            <a:r>
              <a:rPr lang="en-US" altLang="zh-CN" dirty="0"/>
              <a: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6.10.5 "this"</a:t>
            </a:r>
            <a:r>
              <a:rPr lang="zh-CN" altLang="en-US" dirty="0"/>
              <a:t>的含义</a:t>
            </a:r>
          </a:p>
          <a:p>
            <a:r>
              <a:rPr lang="zh-CN" altLang="en-CN"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Rectangle 8">
            <a:extLst>
              <a:ext uri="{FF2B5EF4-FFF2-40B4-BE49-F238E27FC236}">
                <a16:creationId xmlns:a16="http://schemas.microsoft.com/office/drawing/2014/main" id="{03F78FCF-1986-5845-8143-078846EF2D00}"/>
              </a:ext>
            </a:extLst>
          </p:cNvPr>
          <p:cNvSpPr/>
          <p:nvPr/>
        </p:nvSpPr>
        <p:spPr>
          <a:xfrm>
            <a:off x="829072" y="2756056"/>
            <a:ext cx="6884381" cy="2031325"/>
          </a:xfrm>
          <a:prstGeom prst="rect">
            <a:avLst/>
          </a:prstGeom>
        </p:spPr>
        <p:txBody>
          <a:bodyPr wrap="square">
            <a:spAutoFit/>
          </a:bodyPr>
          <a:lstStyle/>
          <a:p>
            <a:r>
              <a:rPr lang="en-US" dirty="0">
                <a:solidFill>
                  <a:srgbClr val="0077AA"/>
                </a:solidFill>
              </a:rPr>
              <a:t>var</a:t>
            </a:r>
            <a:r>
              <a:rPr lang="en-US" dirty="0"/>
              <a:t> person </a:t>
            </a:r>
            <a:r>
              <a:rPr lang="en-US" dirty="0">
                <a:solidFill>
                  <a:srgbClr val="9A6E3A"/>
                </a:solidFill>
              </a:rPr>
              <a:t>=</a:t>
            </a:r>
            <a:r>
              <a:rPr lang="en-US" dirty="0"/>
              <a:t> </a:t>
            </a:r>
            <a:r>
              <a:rPr lang="en-US" dirty="0">
                <a:solidFill>
                  <a:srgbClr val="999999"/>
                </a:solidFill>
              </a:rPr>
              <a:t>{</a:t>
            </a:r>
            <a:r>
              <a:rPr lang="en-US" dirty="0"/>
              <a:t> </a:t>
            </a:r>
          </a:p>
          <a:p>
            <a:r>
              <a:rPr lang="en-US" dirty="0"/>
              <a:t>	name </a:t>
            </a:r>
            <a:r>
              <a:rPr lang="en-US" dirty="0">
                <a:solidFill>
                  <a:srgbClr val="999999"/>
                </a:solidFill>
              </a:rPr>
              <a:t>:</a:t>
            </a:r>
            <a:r>
              <a:rPr lang="en-US" dirty="0"/>
              <a:t> </a:t>
            </a:r>
            <a:r>
              <a:rPr lang="en-US" dirty="0">
                <a:solidFill>
                  <a:srgbClr val="999999"/>
                </a:solidFill>
              </a:rPr>
              <a:t>[</a:t>
            </a:r>
            <a:r>
              <a:rPr lang="en-US" dirty="0">
                <a:solidFill>
                  <a:srgbClr val="669900"/>
                </a:solidFill>
              </a:rPr>
              <a:t>'Bob'</a:t>
            </a:r>
            <a:r>
              <a:rPr lang="en-US" dirty="0">
                <a:solidFill>
                  <a:srgbClr val="999999"/>
                </a:solidFill>
              </a:rPr>
              <a:t>,</a:t>
            </a:r>
            <a:r>
              <a:rPr lang="en-US" dirty="0"/>
              <a:t> </a:t>
            </a:r>
            <a:r>
              <a:rPr lang="en-US" dirty="0">
                <a:solidFill>
                  <a:srgbClr val="669900"/>
                </a:solidFill>
              </a:rPr>
              <a:t>'Smith’</a:t>
            </a:r>
            <a:r>
              <a:rPr lang="en-US" dirty="0">
                <a:solidFill>
                  <a:srgbClr val="999999"/>
                </a:solidFill>
              </a:rPr>
              <a:t>],</a:t>
            </a:r>
            <a:r>
              <a:rPr lang="en-US" dirty="0"/>
              <a:t> </a:t>
            </a:r>
          </a:p>
          <a:p>
            <a:r>
              <a:rPr lang="en-US" dirty="0"/>
              <a:t>	age </a:t>
            </a:r>
            <a:r>
              <a:rPr lang="en-US" dirty="0">
                <a:solidFill>
                  <a:srgbClr val="999999"/>
                </a:solidFill>
              </a:rPr>
              <a:t>:</a:t>
            </a:r>
            <a:r>
              <a:rPr lang="en-US" dirty="0"/>
              <a:t> </a:t>
            </a:r>
            <a:r>
              <a:rPr lang="en-US" dirty="0">
                <a:solidFill>
                  <a:srgbClr val="990055"/>
                </a:solidFill>
              </a:rPr>
              <a:t>32</a:t>
            </a:r>
            <a:r>
              <a:rPr lang="en-US" dirty="0">
                <a:solidFill>
                  <a:srgbClr val="999999"/>
                </a:solidFill>
              </a:rPr>
              <a:t>,</a:t>
            </a:r>
            <a:r>
              <a:rPr lang="en-US" dirty="0"/>
              <a:t> </a:t>
            </a:r>
          </a:p>
          <a:p>
            <a:r>
              <a:rPr lang="en-US" dirty="0"/>
              <a:t>	gender </a:t>
            </a:r>
            <a:r>
              <a:rPr lang="en-US" dirty="0">
                <a:solidFill>
                  <a:srgbClr val="999999"/>
                </a:solidFill>
              </a:rPr>
              <a:t>:</a:t>
            </a:r>
            <a:r>
              <a:rPr lang="en-US" dirty="0"/>
              <a:t> </a:t>
            </a:r>
            <a:r>
              <a:rPr lang="en-US" dirty="0">
                <a:solidFill>
                  <a:srgbClr val="669900"/>
                </a:solidFill>
              </a:rPr>
              <a:t>'male’</a:t>
            </a:r>
            <a:r>
              <a:rPr lang="en-US" dirty="0">
                <a:solidFill>
                  <a:srgbClr val="999999"/>
                </a:solidFill>
              </a:rPr>
              <a:t>,</a:t>
            </a:r>
            <a:r>
              <a:rPr lang="en-US" dirty="0"/>
              <a:t> </a:t>
            </a:r>
          </a:p>
          <a:p>
            <a:r>
              <a:rPr lang="en-US" dirty="0"/>
              <a:t>	interests </a:t>
            </a:r>
            <a:r>
              <a:rPr lang="en-US" dirty="0">
                <a:solidFill>
                  <a:srgbClr val="999999"/>
                </a:solidFill>
              </a:rPr>
              <a:t>:</a:t>
            </a:r>
            <a:r>
              <a:rPr lang="en-US" dirty="0"/>
              <a:t> </a:t>
            </a:r>
            <a:r>
              <a:rPr lang="en-US" dirty="0">
                <a:solidFill>
                  <a:srgbClr val="999999"/>
                </a:solidFill>
              </a:rPr>
              <a:t>[</a:t>
            </a:r>
            <a:r>
              <a:rPr lang="en-US" dirty="0">
                <a:solidFill>
                  <a:srgbClr val="669900"/>
                </a:solidFill>
              </a:rPr>
              <a:t>'music'</a:t>
            </a:r>
            <a:r>
              <a:rPr lang="en-US" dirty="0">
                <a:solidFill>
                  <a:srgbClr val="999999"/>
                </a:solidFill>
              </a:rPr>
              <a:t>,</a:t>
            </a:r>
            <a:r>
              <a:rPr lang="en-US" dirty="0"/>
              <a:t> </a:t>
            </a:r>
            <a:r>
              <a:rPr lang="en-US" dirty="0">
                <a:solidFill>
                  <a:srgbClr val="669900"/>
                </a:solidFill>
              </a:rPr>
              <a:t>'skiing’</a:t>
            </a:r>
            <a:r>
              <a:rPr lang="en-US" dirty="0">
                <a:solidFill>
                  <a:srgbClr val="999999"/>
                </a:solidFill>
              </a:rPr>
              <a:t>],</a:t>
            </a:r>
          </a:p>
          <a:p>
            <a:r>
              <a:rPr lang="en-US" dirty="0">
                <a:solidFill>
                  <a:srgbClr val="999999"/>
                </a:solidFill>
              </a:rPr>
              <a:t>	</a:t>
            </a:r>
            <a:r>
              <a:rPr lang="en-US" dirty="0">
                <a:solidFill>
                  <a:srgbClr val="DD4A68"/>
                </a:solidFill>
              </a:rPr>
              <a:t>greeting</a:t>
            </a:r>
            <a:r>
              <a:rPr lang="en-US" dirty="0">
                <a:solidFill>
                  <a:srgbClr val="999999"/>
                </a:solidFill>
              </a:rPr>
              <a:t>:</a:t>
            </a:r>
            <a:r>
              <a:rPr lang="en-US" dirty="0"/>
              <a:t> </a:t>
            </a:r>
            <a:r>
              <a:rPr lang="en-US" dirty="0">
                <a:solidFill>
                  <a:srgbClr val="0077AA"/>
                </a:solidFill>
              </a:rPr>
              <a:t>function</a:t>
            </a:r>
            <a:r>
              <a:rPr lang="en-US" dirty="0">
                <a:solidFill>
                  <a:srgbClr val="999999"/>
                </a:solidFill>
              </a:rPr>
              <a:t>()</a:t>
            </a:r>
            <a:r>
              <a:rPr lang="en-US" dirty="0"/>
              <a:t> </a:t>
            </a:r>
            <a:r>
              <a:rPr lang="en-US" dirty="0">
                <a:solidFill>
                  <a:srgbClr val="999999"/>
                </a:solidFill>
              </a:rPr>
              <a:t>{</a:t>
            </a:r>
            <a:r>
              <a:rPr lang="en-US" dirty="0"/>
              <a:t> </a:t>
            </a:r>
            <a:r>
              <a:rPr lang="en-US" dirty="0">
                <a:solidFill>
                  <a:srgbClr val="DD4A68"/>
                </a:solidFill>
              </a:rPr>
              <a:t>alert</a:t>
            </a:r>
            <a:r>
              <a:rPr lang="en-US" dirty="0">
                <a:solidFill>
                  <a:srgbClr val="999999"/>
                </a:solidFill>
              </a:rPr>
              <a:t>(</a:t>
            </a:r>
            <a:r>
              <a:rPr lang="en-US" dirty="0">
                <a:solidFill>
                  <a:srgbClr val="669900"/>
                </a:solidFill>
              </a:rPr>
              <a:t>'Hi! I\'m '</a:t>
            </a:r>
            <a:r>
              <a:rPr lang="en-US" dirty="0"/>
              <a:t> </a:t>
            </a:r>
            <a:r>
              <a:rPr lang="en-US" dirty="0">
                <a:solidFill>
                  <a:srgbClr val="9A6E3A"/>
                </a:solidFill>
              </a:rPr>
              <a:t>+</a:t>
            </a:r>
            <a:r>
              <a:rPr lang="en-US" dirty="0"/>
              <a:t> </a:t>
            </a:r>
            <a:r>
              <a:rPr lang="en-US" dirty="0" err="1">
                <a:solidFill>
                  <a:srgbClr val="0077AA"/>
                </a:solidFill>
              </a:rPr>
              <a:t>this</a:t>
            </a:r>
            <a:r>
              <a:rPr lang="en-US" dirty="0" err="1">
                <a:solidFill>
                  <a:srgbClr val="999999"/>
                </a:solidFill>
              </a:rPr>
              <a:t>.</a:t>
            </a:r>
            <a:r>
              <a:rPr lang="en-US" dirty="0" err="1"/>
              <a:t>name</a:t>
            </a:r>
            <a:r>
              <a:rPr lang="en-US" dirty="0">
                <a:solidFill>
                  <a:srgbClr val="999999"/>
                </a:solidFill>
              </a:rPr>
              <a:t>[</a:t>
            </a:r>
            <a:r>
              <a:rPr lang="en-US" dirty="0">
                <a:solidFill>
                  <a:srgbClr val="990055"/>
                </a:solidFill>
              </a:rPr>
              <a:t>0</a:t>
            </a:r>
            <a:r>
              <a:rPr lang="en-US" dirty="0">
                <a:solidFill>
                  <a:srgbClr val="999999"/>
                </a:solidFill>
              </a:rPr>
              <a:t>]</a:t>
            </a:r>
            <a:r>
              <a:rPr lang="en-US" dirty="0"/>
              <a:t> </a:t>
            </a:r>
            <a:r>
              <a:rPr lang="en-US" dirty="0">
                <a:solidFill>
                  <a:srgbClr val="9A6E3A"/>
                </a:solidFill>
              </a:rPr>
              <a:t>+</a:t>
            </a:r>
            <a:r>
              <a:rPr lang="en-US" dirty="0"/>
              <a:t> </a:t>
            </a:r>
            <a:r>
              <a:rPr lang="en-US" dirty="0">
                <a:solidFill>
                  <a:srgbClr val="669900"/>
                </a:solidFill>
              </a:rPr>
              <a:t>'.'</a:t>
            </a:r>
            <a:r>
              <a:rPr lang="en-US" dirty="0">
                <a:solidFill>
                  <a:srgbClr val="999999"/>
                </a:solidFill>
              </a:rPr>
              <a:t>);</a:t>
            </a:r>
            <a:r>
              <a:rPr lang="en-US" dirty="0"/>
              <a:t> </a:t>
            </a:r>
            <a:r>
              <a:rPr lang="en-US" dirty="0">
                <a:solidFill>
                  <a:srgbClr val="999999"/>
                </a:solidFill>
              </a:rPr>
              <a:t>}</a:t>
            </a:r>
            <a:r>
              <a:rPr lang="en-US" dirty="0"/>
              <a:t> </a:t>
            </a:r>
          </a:p>
          <a:p>
            <a:r>
              <a:rPr lang="en-US" dirty="0">
                <a:solidFill>
                  <a:srgbClr val="999999"/>
                </a:solidFill>
              </a:rPr>
              <a:t>};</a:t>
            </a:r>
            <a:endParaRPr lang="en-CN" dirty="0"/>
          </a:p>
        </p:txBody>
      </p:sp>
      <p:sp>
        <p:nvSpPr>
          <p:cNvPr id="10" name="Rectangle 9">
            <a:extLst>
              <a:ext uri="{FF2B5EF4-FFF2-40B4-BE49-F238E27FC236}">
                <a16:creationId xmlns:a16="http://schemas.microsoft.com/office/drawing/2014/main" id="{DB843626-27DD-1A4B-98F0-8CA85A104A2E}"/>
              </a:ext>
            </a:extLst>
          </p:cNvPr>
          <p:cNvSpPr/>
          <p:nvPr/>
        </p:nvSpPr>
        <p:spPr>
          <a:xfrm>
            <a:off x="628650" y="5015546"/>
            <a:ext cx="7886700" cy="1477328"/>
          </a:xfrm>
          <a:prstGeom prst="rect">
            <a:avLst/>
          </a:prstGeom>
        </p:spPr>
        <p:txBody>
          <a:bodyPr wrap="square">
            <a:spAutoFit/>
          </a:bodyPr>
          <a:lstStyle/>
          <a:p>
            <a:r>
              <a:rPr lang="zh-CN" altLang="en-US" dirty="0"/>
              <a:t>关键字</a:t>
            </a:r>
            <a:r>
              <a:rPr lang="en-US" altLang="zh-CN" dirty="0"/>
              <a:t>“</a:t>
            </a:r>
            <a:r>
              <a:rPr lang="en-US" dirty="0"/>
              <a:t>this”</a:t>
            </a:r>
            <a:r>
              <a:rPr lang="zh-CN" altLang="en-US" dirty="0"/>
              <a:t>指向了当前代码运行时的对象</a:t>
            </a:r>
            <a:r>
              <a:rPr lang="en-US" dirty="0"/>
              <a:t>——</a:t>
            </a:r>
            <a:r>
              <a:rPr lang="zh-CN" altLang="en-US" dirty="0"/>
              <a:t>这里即指</a:t>
            </a:r>
            <a:r>
              <a:rPr lang="en-US" dirty="0"/>
              <a:t>person</a:t>
            </a:r>
            <a:r>
              <a:rPr lang="zh-CN" altLang="en-US" dirty="0"/>
              <a:t>对象，为什么不直接写</a:t>
            </a:r>
            <a:r>
              <a:rPr lang="en-US" dirty="0"/>
              <a:t>person</a:t>
            </a:r>
            <a:r>
              <a:rPr lang="zh-CN" altLang="en-US" dirty="0"/>
              <a:t>呢？当我们开始使用构造器</a:t>
            </a:r>
            <a:r>
              <a:rPr lang="en-US" altLang="zh-CN" dirty="0"/>
              <a:t>(</a:t>
            </a:r>
            <a:r>
              <a:rPr lang="en-US" dirty="0"/>
              <a:t>constructor)</a:t>
            </a:r>
            <a:r>
              <a:rPr lang="zh-CN" altLang="en-US" dirty="0"/>
              <a:t>时，</a:t>
            </a:r>
            <a:r>
              <a:rPr lang="en-US" altLang="zh-CN" dirty="0"/>
              <a:t>"</a:t>
            </a:r>
            <a:r>
              <a:rPr lang="en-US" dirty="0"/>
              <a:t>this"</a:t>
            </a:r>
            <a:r>
              <a:rPr lang="zh-CN" altLang="en-US" dirty="0"/>
              <a:t>保证了当代码的上下文</a:t>
            </a:r>
            <a:r>
              <a:rPr lang="en-US" altLang="zh-CN" dirty="0"/>
              <a:t>(</a:t>
            </a:r>
            <a:r>
              <a:rPr lang="en-US" dirty="0"/>
              <a:t>context)</a:t>
            </a:r>
            <a:r>
              <a:rPr lang="zh-CN" altLang="en-US" dirty="0"/>
              <a:t>改变时变量的值的正确性（比如：不同的</a:t>
            </a:r>
            <a:r>
              <a:rPr lang="en-US" dirty="0"/>
              <a:t>person</a:t>
            </a:r>
            <a:r>
              <a:rPr lang="zh-CN" altLang="en-US" dirty="0"/>
              <a:t>对象拥有不同的</a:t>
            </a:r>
            <a:r>
              <a:rPr lang="en-US" dirty="0"/>
              <a:t>name</a:t>
            </a:r>
            <a:r>
              <a:rPr lang="zh-CN" altLang="en-US" dirty="0"/>
              <a:t>这个属性，很明显</a:t>
            </a:r>
            <a:r>
              <a:rPr lang="en-US" dirty="0"/>
              <a:t>greeting</a:t>
            </a:r>
            <a:r>
              <a:rPr lang="zh-CN" altLang="en-US" dirty="0"/>
              <a:t>这个方法需要使用的是它们自己的</a:t>
            </a:r>
            <a:r>
              <a:rPr lang="en-US" dirty="0"/>
              <a:t>name）。</a:t>
            </a:r>
            <a:endParaRPr lang="en-CN" dirty="0"/>
          </a:p>
        </p:txBody>
      </p:sp>
    </p:spTree>
    <p:extLst>
      <p:ext uri="{BB962C8B-B14F-4D97-AF65-F5344CB8AC3E}">
        <p14:creationId xmlns:p14="http://schemas.microsoft.com/office/powerpoint/2010/main" val="1557568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6.10 </a:t>
            </a:r>
            <a:r>
              <a:rPr lang="zh-CN" altLang="en-US" dirty="0"/>
              <a:t>对象方法</a:t>
            </a:r>
            <a:r>
              <a:rPr lang="en-US" altLang="zh-CN" dirty="0"/>
              <a:t>【</a:t>
            </a:r>
            <a:r>
              <a:rPr lang="zh-CN" altLang="en-US" dirty="0"/>
              <a:t>补充</a:t>
            </a:r>
            <a:r>
              <a:rPr lang="en-US" altLang="zh-CN" dirty="0"/>
              <a: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6.10.5 "this"</a:t>
            </a:r>
            <a:r>
              <a:rPr lang="zh-CN" altLang="en-US" dirty="0"/>
              <a:t>的含义</a:t>
            </a:r>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Rectangle 8">
            <a:extLst>
              <a:ext uri="{FF2B5EF4-FFF2-40B4-BE49-F238E27FC236}">
                <a16:creationId xmlns:a16="http://schemas.microsoft.com/office/drawing/2014/main" id="{EB8B9593-20E5-7A40-ABAF-7DD1FF7278DF}"/>
              </a:ext>
            </a:extLst>
          </p:cNvPr>
          <p:cNvSpPr/>
          <p:nvPr/>
        </p:nvSpPr>
        <p:spPr>
          <a:xfrm>
            <a:off x="900544" y="2420264"/>
            <a:ext cx="7223415" cy="2308324"/>
          </a:xfrm>
          <a:prstGeom prst="rect">
            <a:avLst/>
          </a:prstGeom>
        </p:spPr>
        <p:txBody>
          <a:bodyPr wrap="square">
            <a:spAutoFit/>
          </a:bodyPr>
          <a:lstStyle/>
          <a:p>
            <a:r>
              <a:rPr lang="en-US" dirty="0">
                <a:solidFill>
                  <a:srgbClr val="0077AA"/>
                </a:solidFill>
                <a:effectLst/>
              </a:rPr>
              <a:t>var</a:t>
            </a:r>
            <a:r>
              <a:rPr lang="en-US" dirty="0"/>
              <a:t> person1 </a:t>
            </a:r>
            <a:r>
              <a:rPr lang="en-US" dirty="0">
                <a:solidFill>
                  <a:srgbClr val="9A6E3A"/>
                </a:solidFill>
                <a:effectLst/>
              </a:rPr>
              <a:t>=</a:t>
            </a:r>
            <a:r>
              <a:rPr lang="en-US" dirty="0"/>
              <a:t> </a:t>
            </a:r>
            <a:r>
              <a:rPr lang="en-US" dirty="0">
                <a:solidFill>
                  <a:srgbClr val="999999"/>
                </a:solidFill>
                <a:effectLst/>
              </a:rPr>
              <a:t>{</a:t>
            </a:r>
          </a:p>
          <a:p>
            <a:r>
              <a:rPr lang="en-US" dirty="0">
                <a:solidFill>
                  <a:srgbClr val="999999"/>
                </a:solidFill>
              </a:rPr>
              <a:t>	</a:t>
            </a:r>
            <a:r>
              <a:rPr lang="en-US" dirty="0"/>
              <a:t>name </a:t>
            </a:r>
            <a:r>
              <a:rPr lang="en-US" dirty="0">
                <a:solidFill>
                  <a:srgbClr val="999999"/>
                </a:solidFill>
                <a:effectLst/>
              </a:rPr>
              <a:t>:</a:t>
            </a:r>
            <a:r>
              <a:rPr lang="en-US" dirty="0"/>
              <a:t> </a:t>
            </a:r>
            <a:r>
              <a:rPr lang="en-US" dirty="0">
                <a:solidFill>
                  <a:srgbClr val="669900"/>
                </a:solidFill>
                <a:effectLst/>
              </a:rPr>
              <a:t>'Chris’</a:t>
            </a:r>
            <a:r>
              <a:rPr lang="en-US" dirty="0">
                <a:solidFill>
                  <a:srgbClr val="999999"/>
                </a:solidFill>
                <a:effectLst/>
              </a:rPr>
              <a:t>,</a:t>
            </a:r>
            <a:r>
              <a:rPr lang="en-US" dirty="0"/>
              <a:t> </a:t>
            </a:r>
          </a:p>
          <a:p>
            <a:r>
              <a:rPr lang="en-US" dirty="0">
                <a:solidFill>
                  <a:srgbClr val="DD4A68"/>
                </a:solidFill>
                <a:effectLst/>
              </a:rPr>
              <a:t>	greeting</a:t>
            </a:r>
            <a:r>
              <a:rPr lang="en-US" dirty="0">
                <a:solidFill>
                  <a:srgbClr val="999999"/>
                </a:solidFill>
                <a:effectLst/>
              </a:rPr>
              <a:t>:</a:t>
            </a:r>
            <a:r>
              <a:rPr lang="en-US" dirty="0"/>
              <a:t> </a:t>
            </a:r>
            <a:r>
              <a:rPr lang="en-US" dirty="0">
                <a:solidFill>
                  <a:srgbClr val="0077AA"/>
                </a:solidFill>
                <a:effectLst/>
              </a:rPr>
              <a:t>function</a:t>
            </a:r>
            <a:r>
              <a:rPr lang="en-US" dirty="0">
                <a:solidFill>
                  <a:srgbClr val="999999"/>
                </a:solidFill>
                <a:effectLst/>
              </a:rPr>
              <a:t>()</a:t>
            </a:r>
            <a:r>
              <a:rPr lang="en-US" dirty="0"/>
              <a:t> </a:t>
            </a:r>
            <a:r>
              <a:rPr lang="en-US" dirty="0">
                <a:solidFill>
                  <a:srgbClr val="999999"/>
                </a:solidFill>
                <a:effectLst/>
              </a:rPr>
              <a:t>{</a:t>
            </a:r>
            <a:r>
              <a:rPr lang="en-US" dirty="0"/>
              <a:t> </a:t>
            </a:r>
            <a:r>
              <a:rPr lang="en-US" dirty="0">
                <a:solidFill>
                  <a:srgbClr val="DD4A68"/>
                </a:solidFill>
                <a:effectLst/>
              </a:rPr>
              <a:t>alert</a:t>
            </a:r>
            <a:r>
              <a:rPr lang="en-US" dirty="0">
                <a:solidFill>
                  <a:srgbClr val="999999"/>
                </a:solidFill>
                <a:effectLst/>
              </a:rPr>
              <a:t>(</a:t>
            </a:r>
            <a:r>
              <a:rPr lang="en-US" dirty="0">
                <a:solidFill>
                  <a:srgbClr val="669900"/>
                </a:solidFill>
                <a:effectLst/>
              </a:rPr>
              <a:t>'Hi! I\'m '</a:t>
            </a:r>
            <a:r>
              <a:rPr lang="en-US" dirty="0"/>
              <a:t> </a:t>
            </a:r>
            <a:r>
              <a:rPr lang="en-US" dirty="0">
                <a:solidFill>
                  <a:srgbClr val="9A6E3A"/>
                </a:solidFill>
                <a:effectLst/>
              </a:rPr>
              <a:t>+</a:t>
            </a:r>
            <a:r>
              <a:rPr lang="en-US" dirty="0"/>
              <a:t> </a:t>
            </a:r>
            <a:r>
              <a:rPr lang="en-US" dirty="0" err="1">
                <a:solidFill>
                  <a:srgbClr val="0077AA"/>
                </a:solidFill>
                <a:effectLst/>
              </a:rPr>
              <a:t>this</a:t>
            </a:r>
            <a:r>
              <a:rPr lang="en-US" dirty="0" err="1">
                <a:solidFill>
                  <a:srgbClr val="999999"/>
                </a:solidFill>
                <a:effectLst/>
              </a:rPr>
              <a:t>.</a:t>
            </a:r>
            <a:r>
              <a:rPr lang="en-US" dirty="0" err="1"/>
              <a:t>name</a:t>
            </a:r>
            <a:r>
              <a:rPr lang="en-US" dirty="0"/>
              <a:t> </a:t>
            </a:r>
            <a:r>
              <a:rPr lang="en-US" dirty="0">
                <a:solidFill>
                  <a:srgbClr val="9A6E3A"/>
                </a:solidFill>
                <a:effectLst/>
              </a:rPr>
              <a:t>+</a:t>
            </a:r>
            <a:r>
              <a:rPr lang="en-US" dirty="0"/>
              <a:t> </a:t>
            </a:r>
            <a:r>
              <a:rPr lang="en-US" dirty="0">
                <a:solidFill>
                  <a:srgbClr val="669900"/>
                </a:solidFill>
                <a:effectLst/>
              </a:rPr>
              <a:t>'.'</a:t>
            </a:r>
            <a:r>
              <a:rPr lang="en-US" dirty="0">
                <a:solidFill>
                  <a:srgbClr val="999999"/>
                </a:solidFill>
                <a:effectLst/>
              </a:rPr>
              <a:t>);</a:t>
            </a:r>
            <a:r>
              <a:rPr lang="en-US" dirty="0"/>
              <a:t> </a:t>
            </a:r>
            <a:r>
              <a:rPr lang="en-US" dirty="0">
                <a:solidFill>
                  <a:srgbClr val="999999"/>
                </a:solidFill>
                <a:effectLst/>
              </a:rPr>
              <a:t>}</a:t>
            </a:r>
            <a:r>
              <a:rPr lang="en-US" dirty="0"/>
              <a:t> </a:t>
            </a:r>
          </a:p>
          <a:p>
            <a:r>
              <a:rPr lang="en-US" dirty="0">
                <a:solidFill>
                  <a:srgbClr val="999999"/>
                </a:solidFill>
                <a:effectLst/>
              </a:rPr>
              <a:t>}</a:t>
            </a:r>
            <a:r>
              <a:rPr lang="en-US" dirty="0"/>
              <a:t> </a:t>
            </a:r>
          </a:p>
          <a:p>
            <a:r>
              <a:rPr lang="en-US" dirty="0">
                <a:solidFill>
                  <a:srgbClr val="0077AA"/>
                </a:solidFill>
                <a:effectLst/>
              </a:rPr>
              <a:t>var</a:t>
            </a:r>
            <a:r>
              <a:rPr lang="en-US" dirty="0"/>
              <a:t> person2 </a:t>
            </a:r>
            <a:r>
              <a:rPr lang="en-US" dirty="0">
                <a:solidFill>
                  <a:srgbClr val="9A6E3A"/>
                </a:solidFill>
                <a:effectLst/>
              </a:rPr>
              <a:t>=</a:t>
            </a:r>
            <a:r>
              <a:rPr lang="en-US" dirty="0"/>
              <a:t> </a:t>
            </a:r>
            <a:r>
              <a:rPr lang="en-US" dirty="0">
                <a:solidFill>
                  <a:srgbClr val="999999"/>
                </a:solidFill>
                <a:effectLst/>
              </a:rPr>
              <a:t>{</a:t>
            </a:r>
            <a:r>
              <a:rPr lang="en-US" dirty="0"/>
              <a:t> </a:t>
            </a:r>
          </a:p>
          <a:p>
            <a:r>
              <a:rPr lang="en-US" dirty="0"/>
              <a:t>	name </a:t>
            </a:r>
            <a:r>
              <a:rPr lang="en-US" dirty="0">
                <a:solidFill>
                  <a:srgbClr val="999999"/>
                </a:solidFill>
                <a:effectLst/>
              </a:rPr>
              <a:t>:</a:t>
            </a:r>
            <a:r>
              <a:rPr lang="en-US" dirty="0"/>
              <a:t> </a:t>
            </a:r>
            <a:r>
              <a:rPr lang="en-US" dirty="0">
                <a:solidFill>
                  <a:srgbClr val="669900"/>
                </a:solidFill>
                <a:effectLst/>
              </a:rPr>
              <a:t>'Brian’</a:t>
            </a:r>
            <a:r>
              <a:rPr lang="en-US" dirty="0">
                <a:solidFill>
                  <a:srgbClr val="999999"/>
                </a:solidFill>
                <a:effectLst/>
              </a:rPr>
              <a:t>,</a:t>
            </a:r>
            <a:r>
              <a:rPr lang="en-US" dirty="0"/>
              <a:t> </a:t>
            </a:r>
          </a:p>
          <a:p>
            <a:r>
              <a:rPr lang="en-US" dirty="0">
                <a:solidFill>
                  <a:srgbClr val="DD4A68"/>
                </a:solidFill>
                <a:effectLst/>
              </a:rPr>
              <a:t>	greeting</a:t>
            </a:r>
            <a:r>
              <a:rPr lang="en-US" dirty="0">
                <a:solidFill>
                  <a:srgbClr val="999999"/>
                </a:solidFill>
                <a:effectLst/>
              </a:rPr>
              <a:t>:</a:t>
            </a:r>
            <a:r>
              <a:rPr lang="en-US" dirty="0"/>
              <a:t> </a:t>
            </a:r>
            <a:r>
              <a:rPr lang="en-US" dirty="0">
                <a:solidFill>
                  <a:srgbClr val="0077AA"/>
                </a:solidFill>
                <a:effectLst/>
              </a:rPr>
              <a:t>function</a:t>
            </a:r>
            <a:r>
              <a:rPr lang="en-US" dirty="0">
                <a:solidFill>
                  <a:srgbClr val="999999"/>
                </a:solidFill>
                <a:effectLst/>
              </a:rPr>
              <a:t>()</a:t>
            </a:r>
            <a:r>
              <a:rPr lang="en-US" dirty="0"/>
              <a:t> </a:t>
            </a:r>
            <a:r>
              <a:rPr lang="en-US" dirty="0">
                <a:solidFill>
                  <a:srgbClr val="999999"/>
                </a:solidFill>
                <a:effectLst/>
              </a:rPr>
              <a:t>{</a:t>
            </a:r>
            <a:r>
              <a:rPr lang="en-US" dirty="0"/>
              <a:t> </a:t>
            </a:r>
            <a:r>
              <a:rPr lang="en-US" dirty="0">
                <a:solidFill>
                  <a:srgbClr val="DD4A68"/>
                </a:solidFill>
                <a:effectLst/>
              </a:rPr>
              <a:t>alert</a:t>
            </a:r>
            <a:r>
              <a:rPr lang="en-US" dirty="0">
                <a:solidFill>
                  <a:srgbClr val="999999"/>
                </a:solidFill>
                <a:effectLst/>
              </a:rPr>
              <a:t>(</a:t>
            </a:r>
            <a:r>
              <a:rPr lang="en-US" dirty="0">
                <a:solidFill>
                  <a:srgbClr val="669900"/>
                </a:solidFill>
                <a:effectLst/>
              </a:rPr>
              <a:t>'Hi! I\'m '</a:t>
            </a:r>
            <a:r>
              <a:rPr lang="en-US" dirty="0"/>
              <a:t> </a:t>
            </a:r>
            <a:r>
              <a:rPr lang="en-US" dirty="0">
                <a:solidFill>
                  <a:srgbClr val="9A6E3A"/>
                </a:solidFill>
                <a:effectLst/>
              </a:rPr>
              <a:t>+</a:t>
            </a:r>
            <a:r>
              <a:rPr lang="en-US" dirty="0"/>
              <a:t> </a:t>
            </a:r>
            <a:r>
              <a:rPr lang="en-US" dirty="0" err="1">
                <a:solidFill>
                  <a:srgbClr val="0077AA"/>
                </a:solidFill>
                <a:effectLst/>
              </a:rPr>
              <a:t>this</a:t>
            </a:r>
            <a:r>
              <a:rPr lang="en-US" dirty="0" err="1">
                <a:solidFill>
                  <a:srgbClr val="999999"/>
                </a:solidFill>
                <a:effectLst/>
              </a:rPr>
              <a:t>.</a:t>
            </a:r>
            <a:r>
              <a:rPr lang="en-US" dirty="0" err="1"/>
              <a:t>name</a:t>
            </a:r>
            <a:r>
              <a:rPr lang="en-US" dirty="0"/>
              <a:t> </a:t>
            </a:r>
            <a:r>
              <a:rPr lang="en-US" dirty="0">
                <a:solidFill>
                  <a:srgbClr val="9A6E3A"/>
                </a:solidFill>
                <a:effectLst/>
              </a:rPr>
              <a:t>+</a:t>
            </a:r>
            <a:r>
              <a:rPr lang="en-US" dirty="0"/>
              <a:t> </a:t>
            </a:r>
            <a:r>
              <a:rPr lang="en-US" dirty="0">
                <a:solidFill>
                  <a:srgbClr val="669900"/>
                </a:solidFill>
                <a:effectLst/>
              </a:rPr>
              <a:t>'.'</a:t>
            </a:r>
            <a:r>
              <a:rPr lang="en-US" dirty="0">
                <a:solidFill>
                  <a:srgbClr val="999999"/>
                </a:solidFill>
                <a:effectLst/>
              </a:rPr>
              <a:t>);</a:t>
            </a:r>
            <a:r>
              <a:rPr lang="en-US" dirty="0"/>
              <a:t> </a:t>
            </a:r>
            <a:r>
              <a:rPr lang="en-US" dirty="0">
                <a:solidFill>
                  <a:srgbClr val="999999"/>
                </a:solidFill>
                <a:effectLst/>
              </a:rPr>
              <a:t>}</a:t>
            </a:r>
            <a:r>
              <a:rPr lang="en-US" dirty="0"/>
              <a:t> </a:t>
            </a:r>
          </a:p>
          <a:p>
            <a:r>
              <a:rPr lang="en-US" dirty="0">
                <a:solidFill>
                  <a:srgbClr val="999999"/>
                </a:solidFill>
                <a:effectLst/>
              </a:rPr>
              <a:t>}</a:t>
            </a:r>
            <a:endParaRPr lang="en-CN" dirty="0"/>
          </a:p>
        </p:txBody>
      </p:sp>
      <p:sp>
        <p:nvSpPr>
          <p:cNvPr id="10" name="Rectangle 9">
            <a:extLst>
              <a:ext uri="{FF2B5EF4-FFF2-40B4-BE49-F238E27FC236}">
                <a16:creationId xmlns:a16="http://schemas.microsoft.com/office/drawing/2014/main" id="{1BA0B1F3-84FD-944D-ADC8-1D12DB6D6BEE}"/>
              </a:ext>
            </a:extLst>
          </p:cNvPr>
          <p:cNvSpPr/>
          <p:nvPr/>
        </p:nvSpPr>
        <p:spPr>
          <a:xfrm>
            <a:off x="900544" y="4863524"/>
            <a:ext cx="6981363" cy="1200329"/>
          </a:xfrm>
          <a:prstGeom prst="rect">
            <a:avLst/>
          </a:prstGeom>
        </p:spPr>
        <p:txBody>
          <a:bodyPr wrap="square">
            <a:spAutoFit/>
          </a:bodyPr>
          <a:lstStyle/>
          <a:p>
            <a:r>
              <a:rPr lang="en-US" b="0" i="0" dirty="0">
                <a:solidFill>
                  <a:srgbClr val="333333"/>
                </a:solidFill>
                <a:effectLst/>
                <a:latin typeface="Arial" panose="020B0604020202020204" pitchFamily="34" charset="0"/>
              </a:rPr>
              <a:t>person1.greeting()</a:t>
            </a:r>
            <a:r>
              <a:rPr lang="zh-CN" altLang="en-US" b="0" i="0" dirty="0">
                <a:solidFill>
                  <a:srgbClr val="333333"/>
                </a:solidFill>
                <a:effectLst/>
                <a:latin typeface="Arial" panose="020B0604020202020204" pitchFamily="34" charset="0"/>
              </a:rPr>
              <a:t>会输出：</a:t>
            </a:r>
            <a:r>
              <a:rPr lang="en-US" altLang="zh-CN" b="0" i="0" dirty="0">
                <a:solidFill>
                  <a:srgbClr val="333333"/>
                </a:solidFill>
                <a:effectLst/>
                <a:latin typeface="Arial" panose="020B0604020202020204" pitchFamily="34" charset="0"/>
              </a:rPr>
              <a:t>"</a:t>
            </a:r>
            <a:r>
              <a:rPr lang="en-US" b="0" i="0" dirty="0">
                <a:solidFill>
                  <a:srgbClr val="333333"/>
                </a:solidFill>
                <a:effectLst/>
                <a:latin typeface="Arial" panose="020B0604020202020204" pitchFamily="34" charset="0"/>
              </a:rPr>
              <a:t>Hi! I'm Chris."；</a:t>
            </a:r>
          </a:p>
          <a:p>
            <a:r>
              <a:rPr lang="en-US" b="0" i="0" dirty="0">
                <a:solidFill>
                  <a:srgbClr val="333333"/>
                </a:solidFill>
                <a:effectLst/>
                <a:latin typeface="Arial" panose="020B0604020202020204" pitchFamily="34" charset="0"/>
              </a:rPr>
              <a:t>person2.greeting()</a:t>
            </a:r>
            <a:r>
              <a:rPr lang="zh-CN" altLang="en-US" b="0" i="0" dirty="0">
                <a:solidFill>
                  <a:srgbClr val="333333"/>
                </a:solidFill>
                <a:effectLst/>
                <a:latin typeface="Arial" panose="020B0604020202020204" pitchFamily="34" charset="0"/>
              </a:rPr>
              <a:t>会输出：</a:t>
            </a:r>
            <a:r>
              <a:rPr lang="en-US" altLang="zh-CN" b="0" i="0" dirty="0">
                <a:solidFill>
                  <a:srgbClr val="333333"/>
                </a:solidFill>
                <a:effectLst/>
                <a:latin typeface="Arial" panose="020B0604020202020204" pitchFamily="34" charset="0"/>
              </a:rPr>
              <a:t>"</a:t>
            </a:r>
            <a:r>
              <a:rPr lang="en-US" b="0" i="0" dirty="0">
                <a:solidFill>
                  <a:srgbClr val="333333"/>
                </a:solidFill>
                <a:effectLst/>
                <a:latin typeface="Arial" panose="020B0604020202020204" pitchFamily="34" charset="0"/>
              </a:rPr>
              <a:t>Hi! I'm Brain."，</a:t>
            </a:r>
          </a:p>
          <a:p>
            <a:r>
              <a:rPr lang="zh-CN" altLang="en-US" b="0" i="0" dirty="0">
                <a:solidFill>
                  <a:srgbClr val="333333"/>
                </a:solidFill>
                <a:effectLst/>
                <a:latin typeface="Arial" panose="020B0604020202020204" pitchFamily="34" charset="0"/>
              </a:rPr>
              <a:t>即使</a:t>
            </a:r>
            <a:r>
              <a:rPr lang="en-US" b="0" i="0" dirty="0">
                <a:solidFill>
                  <a:srgbClr val="333333"/>
                </a:solidFill>
                <a:effectLst/>
                <a:latin typeface="Arial" panose="020B0604020202020204" pitchFamily="34" charset="0"/>
              </a:rPr>
              <a:t>greeting</a:t>
            </a:r>
            <a:r>
              <a:rPr lang="zh-CN" altLang="en-US" b="0" i="0" dirty="0">
                <a:solidFill>
                  <a:srgbClr val="333333"/>
                </a:solidFill>
                <a:effectLst/>
                <a:latin typeface="Arial" panose="020B0604020202020204" pitchFamily="34" charset="0"/>
              </a:rPr>
              <a:t>这个方法的代码是一样的。</a:t>
            </a:r>
            <a:endParaRPr lang="en-US" altLang="zh-CN" b="0" i="0" dirty="0">
              <a:solidFill>
                <a:srgbClr val="333333"/>
              </a:solidFill>
              <a:effectLst/>
              <a:latin typeface="Arial" panose="020B0604020202020204" pitchFamily="34" charset="0"/>
            </a:endParaRPr>
          </a:p>
          <a:p>
            <a:r>
              <a:rPr lang="en-US" b="0" i="0" dirty="0">
                <a:solidFill>
                  <a:srgbClr val="333333"/>
                </a:solidFill>
                <a:effectLst/>
                <a:latin typeface="Arial" panose="020B0604020202020204" pitchFamily="34" charset="0"/>
              </a:rPr>
              <a:t>this </a:t>
            </a:r>
            <a:r>
              <a:rPr lang="zh-CN" altLang="en-US" b="0" i="0" dirty="0">
                <a:solidFill>
                  <a:srgbClr val="333333"/>
                </a:solidFill>
                <a:effectLst/>
                <a:latin typeface="Arial" panose="020B0604020202020204" pitchFamily="34" charset="0"/>
              </a:rPr>
              <a:t>指向了代码所在的对象</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其实代码运行时所在的对象</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a:t>
            </a:r>
            <a:endParaRPr lang="en-CN" dirty="0"/>
          </a:p>
        </p:txBody>
      </p:sp>
    </p:spTree>
    <p:extLst>
      <p:ext uri="{BB962C8B-B14F-4D97-AF65-F5344CB8AC3E}">
        <p14:creationId xmlns:p14="http://schemas.microsoft.com/office/powerpoint/2010/main" val="2082390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6.11 </a:t>
            </a:r>
            <a:r>
              <a:rPr lang="zh-CN" altLang="en-US" dirty="0"/>
              <a:t>定义一个对象模板</a:t>
            </a:r>
            <a:r>
              <a:rPr lang="en-US" altLang="zh-CN" dirty="0"/>
              <a:t>【</a:t>
            </a:r>
            <a:r>
              <a:rPr lang="zh-CN" altLang="en-US" dirty="0"/>
              <a:t>补充</a:t>
            </a:r>
            <a:r>
              <a:rPr lang="en-US" altLang="zh-CN" dirty="0"/>
              <a: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6.11.1 </a:t>
            </a:r>
            <a:r>
              <a:rPr lang="zh-CN" altLang="en-US" dirty="0"/>
              <a:t>类</a:t>
            </a:r>
            <a:endParaRPr lang="en-US" altLang="zh-CN" dirty="0"/>
          </a:p>
          <a:p>
            <a:r>
              <a:rPr lang="zh-CN" altLang="en-US" dirty="0"/>
              <a:t>在一些面向对象的语言中，我们用类（</a:t>
            </a:r>
            <a:r>
              <a:rPr lang="en-US" altLang="zh-CN" dirty="0"/>
              <a:t>class</a:t>
            </a:r>
            <a:r>
              <a:rPr lang="zh-CN" altLang="en-US" dirty="0"/>
              <a:t>）的概念去描述一个对象，类并不完全是一个对象，它更像是一个定义对象特质的模板。</a:t>
            </a:r>
          </a:p>
          <a:p>
            <a:r>
              <a:rPr lang="zh-CN" altLang="en-US" dirty="0"/>
              <a:t>从前面创建的</a:t>
            </a:r>
            <a:r>
              <a:rPr lang="en-US" dirty="0"/>
              <a:t>Person</a:t>
            </a:r>
            <a:r>
              <a:rPr lang="zh-CN" altLang="en-US" dirty="0"/>
              <a:t>类，我们可以创建出许许多多的真实的人</a:t>
            </a:r>
            <a:endParaRPr lang="en-US" altLang="zh-CN" dirty="0"/>
          </a:p>
          <a:p>
            <a:r>
              <a:rPr lang="en-US" dirty="0" err="1"/>
              <a:t>js</a:t>
            </a:r>
            <a:r>
              <a:rPr lang="zh-CN" altLang="en-US" dirty="0"/>
              <a:t>语言中使用构造函数（</a:t>
            </a:r>
            <a:r>
              <a:rPr lang="en-US" dirty="0"/>
              <a:t>constructor）</a:t>
            </a:r>
            <a:r>
              <a:rPr lang="zh-CN" altLang="en-US" dirty="0"/>
              <a:t>作为对象的模板。所谓构造函数，就是提供一个生成对象的模板，并描述对象的基本结构的函数。一个构造函数，可以生成多个对象，每个对象都有相同的结构。</a:t>
            </a:r>
            <a:endParaRPr lang="en-US" altLang="zh-CN" dirty="0"/>
          </a:p>
          <a:p>
            <a:r>
              <a:rPr lang="zh-CN" altLang="en-US" dirty="0"/>
              <a:t>当一个对象需要从类中创建出来时，类的构造函数就会运行来创建这个实例。这种创建对象的过程我们称之为实例化</a:t>
            </a:r>
            <a:r>
              <a:rPr lang="en-US" altLang="zh-CN" dirty="0"/>
              <a:t>-</a:t>
            </a:r>
            <a:r>
              <a:rPr lang="zh-CN" altLang="en-US" dirty="0"/>
              <a:t>实例对象被类实例化。</a:t>
            </a:r>
            <a:endParaRPr lang="en-US" altLang="zh-CN" dirty="0"/>
          </a:p>
          <a:p>
            <a:endParaRPr lang="zh-CN" altLang="en-US"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4086502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6.11 </a:t>
            </a:r>
            <a:r>
              <a:rPr lang="zh-CN" altLang="en-US" dirty="0"/>
              <a:t>定义一个对象模板</a:t>
            </a:r>
            <a:r>
              <a:rPr lang="en-US" altLang="zh-CN" dirty="0"/>
              <a:t>【</a:t>
            </a:r>
            <a:r>
              <a:rPr lang="zh-CN" altLang="en-US" dirty="0"/>
              <a:t>补充</a:t>
            </a:r>
            <a:r>
              <a:rPr lang="en-US" altLang="zh-CN" dirty="0"/>
              <a: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6.11.2 </a:t>
            </a:r>
            <a:r>
              <a:rPr lang="zh-CN" altLang="en-US" dirty="0"/>
              <a:t>构造函数</a:t>
            </a:r>
            <a:endParaRPr lang="en-US" altLang="zh-CN" dirty="0"/>
          </a:p>
          <a:p>
            <a:r>
              <a:rPr lang="zh-CN" altLang="en-US" dirty="0"/>
              <a:t>现在开始创建</a:t>
            </a:r>
            <a:r>
              <a:rPr lang="en-US" dirty="0"/>
              <a:t>Person()</a:t>
            </a:r>
            <a:r>
              <a:rPr lang="zh-CN" altLang="en-US" dirty="0"/>
              <a:t>构造函数</a:t>
            </a:r>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8" name="Rectangle 7">
            <a:extLst>
              <a:ext uri="{FF2B5EF4-FFF2-40B4-BE49-F238E27FC236}">
                <a16:creationId xmlns:a16="http://schemas.microsoft.com/office/drawing/2014/main" id="{8224B5AD-876A-F048-8AA1-FEC78EFD475D}"/>
              </a:ext>
            </a:extLst>
          </p:cNvPr>
          <p:cNvSpPr/>
          <p:nvPr/>
        </p:nvSpPr>
        <p:spPr>
          <a:xfrm>
            <a:off x="872835" y="2627149"/>
            <a:ext cx="7886700" cy="2862322"/>
          </a:xfrm>
          <a:prstGeom prst="rect">
            <a:avLst/>
          </a:prstGeom>
        </p:spPr>
        <p:txBody>
          <a:bodyPr wrap="square">
            <a:spAutoFit/>
          </a:bodyPr>
          <a:lstStyle/>
          <a:p>
            <a:r>
              <a:rPr lang="en-US" dirty="0">
                <a:solidFill>
                  <a:srgbClr val="0077AA"/>
                </a:solidFill>
                <a:effectLst/>
              </a:rPr>
              <a:t>function</a:t>
            </a:r>
            <a:r>
              <a:rPr lang="en-US" dirty="0"/>
              <a:t> </a:t>
            </a:r>
            <a:r>
              <a:rPr lang="en-US" dirty="0">
                <a:solidFill>
                  <a:srgbClr val="DD4A68"/>
                </a:solidFill>
                <a:effectLst/>
              </a:rPr>
              <a:t>Person</a:t>
            </a:r>
            <a:r>
              <a:rPr lang="en-US" dirty="0">
                <a:solidFill>
                  <a:srgbClr val="999999"/>
                </a:solidFill>
                <a:effectLst/>
              </a:rPr>
              <a:t>(</a:t>
            </a:r>
            <a:r>
              <a:rPr lang="en-US" dirty="0">
                <a:effectLst/>
              </a:rPr>
              <a:t>first</a:t>
            </a:r>
            <a:r>
              <a:rPr lang="en-US" dirty="0">
                <a:solidFill>
                  <a:srgbClr val="999999"/>
                </a:solidFill>
                <a:effectLst/>
              </a:rPr>
              <a:t>,</a:t>
            </a:r>
            <a:r>
              <a:rPr lang="en-US" dirty="0">
                <a:effectLst/>
              </a:rPr>
              <a:t> last</a:t>
            </a:r>
            <a:r>
              <a:rPr lang="en-US" dirty="0">
                <a:solidFill>
                  <a:srgbClr val="999999"/>
                </a:solidFill>
                <a:effectLst/>
              </a:rPr>
              <a:t>,</a:t>
            </a:r>
            <a:r>
              <a:rPr lang="en-US" dirty="0">
                <a:effectLst/>
              </a:rPr>
              <a:t> age</a:t>
            </a:r>
            <a:r>
              <a:rPr lang="en-US" dirty="0">
                <a:solidFill>
                  <a:srgbClr val="999999"/>
                </a:solidFill>
                <a:effectLst/>
              </a:rPr>
              <a:t>,</a:t>
            </a:r>
            <a:r>
              <a:rPr lang="en-US" dirty="0">
                <a:effectLst/>
              </a:rPr>
              <a:t> gender</a:t>
            </a:r>
            <a:r>
              <a:rPr lang="en-US" dirty="0">
                <a:solidFill>
                  <a:srgbClr val="999999"/>
                </a:solidFill>
                <a:effectLst/>
              </a:rPr>
              <a:t>,</a:t>
            </a:r>
            <a:r>
              <a:rPr lang="en-US" dirty="0">
                <a:effectLst/>
              </a:rPr>
              <a:t> interests</a:t>
            </a:r>
            <a:r>
              <a:rPr lang="en-US" dirty="0">
                <a:solidFill>
                  <a:srgbClr val="999999"/>
                </a:solidFill>
                <a:effectLst/>
              </a:rPr>
              <a:t>)</a:t>
            </a:r>
            <a:r>
              <a:rPr lang="en-US" dirty="0"/>
              <a:t> </a:t>
            </a:r>
            <a:r>
              <a:rPr lang="en-US" dirty="0">
                <a:solidFill>
                  <a:srgbClr val="999999"/>
                </a:solidFill>
                <a:effectLst/>
              </a:rPr>
              <a:t>{</a:t>
            </a:r>
            <a:r>
              <a:rPr lang="en-US" dirty="0"/>
              <a:t> </a:t>
            </a:r>
          </a:p>
          <a:p>
            <a:r>
              <a:rPr lang="en-US" dirty="0">
                <a:solidFill>
                  <a:srgbClr val="0077AA"/>
                </a:solidFill>
                <a:effectLst/>
              </a:rPr>
              <a:t>	</a:t>
            </a:r>
            <a:r>
              <a:rPr lang="en-US" dirty="0" err="1">
                <a:solidFill>
                  <a:srgbClr val="0077AA"/>
                </a:solidFill>
                <a:effectLst/>
              </a:rPr>
              <a:t>this</a:t>
            </a:r>
            <a:r>
              <a:rPr lang="en-US" dirty="0" err="1">
                <a:solidFill>
                  <a:srgbClr val="999999"/>
                </a:solidFill>
                <a:effectLst/>
              </a:rPr>
              <a:t>.</a:t>
            </a:r>
            <a:r>
              <a:rPr lang="en-US" dirty="0" err="1"/>
              <a:t>name</a:t>
            </a:r>
            <a:r>
              <a:rPr lang="en-US" dirty="0"/>
              <a:t> </a:t>
            </a:r>
            <a:r>
              <a:rPr lang="en-US" dirty="0">
                <a:solidFill>
                  <a:srgbClr val="9A6E3A"/>
                </a:solidFill>
                <a:effectLst/>
              </a:rPr>
              <a:t>=</a:t>
            </a:r>
            <a:r>
              <a:rPr lang="en-US" dirty="0"/>
              <a:t> </a:t>
            </a:r>
            <a:r>
              <a:rPr lang="en-US" dirty="0">
                <a:solidFill>
                  <a:srgbClr val="999999"/>
                </a:solidFill>
                <a:effectLst/>
              </a:rPr>
              <a:t>{</a:t>
            </a:r>
            <a:r>
              <a:rPr lang="en-US" dirty="0"/>
              <a:t> </a:t>
            </a:r>
          </a:p>
          <a:p>
            <a:r>
              <a:rPr lang="en-US" dirty="0">
                <a:solidFill>
                  <a:srgbClr val="669900"/>
                </a:solidFill>
                <a:effectLst/>
              </a:rPr>
              <a:t>		'first'</a:t>
            </a:r>
            <a:r>
              <a:rPr lang="en-US" dirty="0">
                <a:solidFill>
                  <a:srgbClr val="999999"/>
                </a:solidFill>
                <a:effectLst/>
              </a:rPr>
              <a:t>:</a:t>
            </a:r>
            <a:r>
              <a:rPr lang="en-US" dirty="0"/>
              <a:t> first</a:t>
            </a:r>
            <a:r>
              <a:rPr lang="en-US" dirty="0">
                <a:solidFill>
                  <a:srgbClr val="999999"/>
                </a:solidFill>
                <a:effectLst/>
              </a:rPr>
              <a:t>,</a:t>
            </a:r>
            <a:r>
              <a:rPr lang="en-US" dirty="0"/>
              <a:t> </a:t>
            </a:r>
          </a:p>
          <a:p>
            <a:r>
              <a:rPr lang="en-US" dirty="0">
                <a:solidFill>
                  <a:srgbClr val="669900"/>
                </a:solidFill>
                <a:effectLst/>
              </a:rPr>
              <a:t>		'last'</a:t>
            </a:r>
            <a:r>
              <a:rPr lang="en-US" dirty="0">
                <a:solidFill>
                  <a:srgbClr val="999999"/>
                </a:solidFill>
                <a:effectLst/>
              </a:rPr>
              <a:t>:</a:t>
            </a:r>
            <a:r>
              <a:rPr lang="en-US" dirty="0"/>
              <a:t> last </a:t>
            </a:r>
          </a:p>
          <a:p>
            <a:r>
              <a:rPr lang="en-US" dirty="0">
                <a:solidFill>
                  <a:srgbClr val="999999"/>
                </a:solidFill>
                <a:effectLst/>
              </a:rPr>
              <a:t>	};</a:t>
            </a:r>
            <a:r>
              <a:rPr lang="en-US" dirty="0"/>
              <a:t> </a:t>
            </a:r>
          </a:p>
          <a:p>
            <a:r>
              <a:rPr lang="en-US" dirty="0">
                <a:solidFill>
                  <a:srgbClr val="0077AA"/>
                </a:solidFill>
                <a:effectLst/>
              </a:rPr>
              <a:t>	</a:t>
            </a:r>
            <a:r>
              <a:rPr lang="en-US" dirty="0" err="1">
                <a:solidFill>
                  <a:srgbClr val="0077AA"/>
                </a:solidFill>
                <a:effectLst/>
              </a:rPr>
              <a:t>this</a:t>
            </a:r>
            <a:r>
              <a:rPr lang="en-US" dirty="0" err="1">
                <a:solidFill>
                  <a:srgbClr val="999999"/>
                </a:solidFill>
                <a:effectLst/>
              </a:rPr>
              <a:t>.</a:t>
            </a:r>
            <a:r>
              <a:rPr lang="en-US" dirty="0" err="1"/>
              <a:t>age</a:t>
            </a:r>
            <a:r>
              <a:rPr lang="en-US" dirty="0"/>
              <a:t> </a:t>
            </a:r>
            <a:r>
              <a:rPr lang="en-US" dirty="0">
                <a:solidFill>
                  <a:srgbClr val="9A6E3A"/>
                </a:solidFill>
                <a:effectLst/>
              </a:rPr>
              <a:t>=</a:t>
            </a:r>
            <a:r>
              <a:rPr lang="en-US" dirty="0"/>
              <a:t> age</a:t>
            </a:r>
            <a:r>
              <a:rPr lang="en-US" dirty="0">
                <a:solidFill>
                  <a:srgbClr val="999999"/>
                </a:solidFill>
                <a:effectLst/>
              </a:rPr>
              <a:t>;</a:t>
            </a:r>
            <a:r>
              <a:rPr lang="en-US" dirty="0"/>
              <a:t> </a:t>
            </a:r>
          </a:p>
          <a:p>
            <a:r>
              <a:rPr lang="en-US" dirty="0">
                <a:solidFill>
                  <a:srgbClr val="0077AA"/>
                </a:solidFill>
                <a:effectLst/>
              </a:rPr>
              <a:t>	</a:t>
            </a:r>
            <a:r>
              <a:rPr lang="en-US" dirty="0" err="1">
                <a:solidFill>
                  <a:srgbClr val="0077AA"/>
                </a:solidFill>
                <a:effectLst/>
              </a:rPr>
              <a:t>this</a:t>
            </a:r>
            <a:r>
              <a:rPr lang="en-US" dirty="0" err="1">
                <a:solidFill>
                  <a:srgbClr val="999999"/>
                </a:solidFill>
                <a:effectLst/>
              </a:rPr>
              <a:t>.</a:t>
            </a:r>
            <a:r>
              <a:rPr lang="en-US" dirty="0" err="1"/>
              <a:t>gender</a:t>
            </a:r>
            <a:r>
              <a:rPr lang="en-US" dirty="0"/>
              <a:t> </a:t>
            </a:r>
            <a:r>
              <a:rPr lang="en-US" dirty="0">
                <a:solidFill>
                  <a:srgbClr val="9A6E3A"/>
                </a:solidFill>
                <a:effectLst/>
              </a:rPr>
              <a:t>=</a:t>
            </a:r>
            <a:r>
              <a:rPr lang="en-US" dirty="0"/>
              <a:t> gender</a:t>
            </a:r>
            <a:r>
              <a:rPr lang="en-US" dirty="0">
                <a:solidFill>
                  <a:srgbClr val="999999"/>
                </a:solidFill>
                <a:effectLst/>
              </a:rPr>
              <a:t>;</a:t>
            </a:r>
          </a:p>
          <a:p>
            <a:r>
              <a:rPr lang="en-US" dirty="0">
                <a:solidFill>
                  <a:srgbClr val="999999"/>
                </a:solidFill>
              </a:rPr>
              <a:t>	</a:t>
            </a:r>
            <a:r>
              <a:rPr lang="en-US" dirty="0" err="1">
                <a:solidFill>
                  <a:srgbClr val="0077AA"/>
                </a:solidFill>
                <a:effectLst/>
              </a:rPr>
              <a:t>this</a:t>
            </a:r>
            <a:r>
              <a:rPr lang="en-US" dirty="0" err="1">
                <a:solidFill>
                  <a:srgbClr val="999999"/>
                </a:solidFill>
                <a:effectLst/>
              </a:rPr>
              <a:t>.</a:t>
            </a:r>
            <a:r>
              <a:rPr lang="en-US" dirty="0" err="1"/>
              <a:t>interests</a:t>
            </a:r>
            <a:r>
              <a:rPr lang="en-US" dirty="0"/>
              <a:t> </a:t>
            </a:r>
            <a:r>
              <a:rPr lang="en-US" dirty="0">
                <a:solidFill>
                  <a:srgbClr val="9A6E3A"/>
                </a:solidFill>
                <a:effectLst/>
              </a:rPr>
              <a:t>=</a:t>
            </a:r>
            <a:r>
              <a:rPr lang="en-US" dirty="0"/>
              <a:t> interests</a:t>
            </a:r>
            <a:r>
              <a:rPr lang="en-US" dirty="0">
                <a:solidFill>
                  <a:srgbClr val="999999"/>
                </a:solidFill>
                <a:effectLst/>
              </a:rPr>
              <a:t>;</a:t>
            </a:r>
            <a:r>
              <a:rPr lang="en-US" dirty="0"/>
              <a:t> </a:t>
            </a:r>
          </a:p>
          <a:p>
            <a:r>
              <a:rPr lang="en-US" dirty="0">
                <a:solidFill>
                  <a:srgbClr val="0077AA"/>
                </a:solidFill>
                <a:effectLst/>
              </a:rPr>
              <a:t>	</a:t>
            </a:r>
            <a:r>
              <a:rPr lang="en-US" dirty="0" err="1">
                <a:solidFill>
                  <a:srgbClr val="0077AA"/>
                </a:solidFill>
                <a:effectLst/>
              </a:rPr>
              <a:t>this</a:t>
            </a:r>
            <a:r>
              <a:rPr lang="en-US" dirty="0" err="1">
                <a:solidFill>
                  <a:srgbClr val="999999"/>
                </a:solidFill>
                <a:effectLst/>
              </a:rPr>
              <a:t>.</a:t>
            </a:r>
            <a:r>
              <a:rPr lang="en-US" dirty="0" err="1">
                <a:solidFill>
                  <a:srgbClr val="DD4A68"/>
                </a:solidFill>
                <a:effectLst/>
              </a:rPr>
              <a:t>greeting</a:t>
            </a:r>
            <a:r>
              <a:rPr lang="en-US" dirty="0"/>
              <a:t> </a:t>
            </a:r>
            <a:r>
              <a:rPr lang="en-US" dirty="0">
                <a:solidFill>
                  <a:srgbClr val="9A6E3A"/>
                </a:solidFill>
                <a:effectLst/>
              </a:rPr>
              <a:t>=</a:t>
            </a:r>
            <a:r>
              <a:rPr lang="en-US" dirty="0"/>
              <a:t> </a:t>
            </a:r>
            <a:r>
              <a:rPr lang="en-US" dirty="0">
                <a:solidFill>
                  <a:srgbClr val="0077AA"/>
                </a:solidFill>
                <a:effectLst/>
              </a:rPr>
              <a:t>function</a:t>
            </a:r>
            <a:r>
              <a:rPr lang="en-US" dirty="0">
                <a:solidFill>
                  <a:srgbClr val="999999"/>
                </a:solidFill>
                <a:effectLst/>
              </a:rPr>
              <a:t>()</a:t>
            </a:r>
            <a:r>
              <a:rPr lang="en-US" dirty="0"/>
              <a:t> </a:t>
            </a:r>
            <a:r>
              <a:rPr lang="en-US" dirty="0">
                <a:solidFill>
                  <a:srgbClr val="999999"/>
                </a:solidFill>
                <a:effectLst/>
              </a:rPr>
              <a:t>{</a:t>
            </a:r>
            <a:r>
              <a:rPr lang="en-US" dirty="0"/>
              <a:t> </a:t>
            </a:r>
            <a:r>
              <a:rPr lang="en-US" dirty="0">
                <a:solidFill>
                  <a:srgbClr val="DD4A68"/>
                </a:solidFill>
                <a:effectLst/>
              </a:rPr>
              <a:t>alert</a:t>
            </a:r>
            <a:r>
              <a:rPr lang="en-US" dirty="0">
                <a:solidFill>
                  <a:srgbClr val="999999"/>
                </a:solidFill>
                <a:effectLst/>
              </a:rPr>
              <a:t>(</a:t>
            </a:r>
            <a:r>
              <a:rPr lang="en-US" dirty="0">
                <a:solidFill>
                  <a:srgbClr val="669900"/>
                </a:solidFill>
                <a:effectLst/>
              </a:rPr>
              <a:t>'Hi! I\'m '</a:t>
            </a:r>
            <a:r>
              <a:rPr lang="en-US" dirty="0"/>
              <a:t> </a:t>
            </a:r>
            <a:r>
              <a:rPr lang="en-US" dirty="0">
                <a:solidFill>
                  <a:srgbClr val="9A6E3A"/>
                </a:solidFill>
                <a:effectLst/>
              </a:rPr>
              <a:t>+</a:t>
            </a:r>
            <a:r>
              <a:rPr lang="en-US" dirty="0"/>
              <a:t> </a:t>
            </a:r>
            <a:r>
              <a:rPr lang="en-US" dirty="0" err="1">
                <a:solidFill>
                  <a:srgbClr val="0077AA"/>
                </a:solidFill>
                <a:effectLst/>
              </a:rPr>
              <a:t>this</a:t>
            </a:r>
            <a:r>
              <a:rPr lang="en-US" dirty="0" err="1">
                <a:solidFill>
                  <a:srgbClr val="999999"/>
                </a:solidFill>
                <a:effectLst/>
              </a:rPr>
              <a:t>.</a:t>
            </a:r>
            <a:r>
              <a:rPr lang="en-US" dirty="0" err="1"/>
              <a:t>name</a:t>
            </a:r>
            <a:r>
              <a:rPr lang="en-US" dirty="0" err="1">
                <a:solidFill>
                  <a:srgbClr val="999999"/>
                </a:solidFill>
                <a:effectLst/>
              </a:rPr>
              <a:t>.</a:t>
            </a:r>
            <a:r>
              <a:rPr lang="en-US" dirty="0" err="1"/>
              <a:t>first</a:t>
            </a:r>
            <a:r>
              <a:rPr lang="en-US" dirty="0"/>
              <a:t> </a:t>
            </a:r>
            <a:r>
              <a:rPr lang="en-US" dirty="0">
                <a:solidFill>
                  <a:srgbClr val="9A6E3A"/>
                </a:solidFill>
                <a:effectLst/>
              </a:rPr>
              <a:t>+</a:t>
            </a:r>
            <a:r>
              <a:rPr lang="en-US" dirty="0"/>
              <a:t> </a:t>
            </a:r>
            <a:r>
              <a:rPr lang="en-US" dirty="0">
                <a:solidFill>
                  <a:srgbClr val="669900"/>
                </a:solidFill>
                <a:effectLst/>
              </a:rPr>
              <a:t>'.'</a:t>
            </a:r>
            <a:r>
              <a:rPr lang="en-US" dirty="0">
                <a:solidFill>
                  <a:srgbClr val="999999"/>
                </a:solidFill>
                <a:effectLst/>
              </a:rPr>
              <a:t>);</a:t>
            </a:r>
            <a:r>
              <a:rPr lang="en-US" dirty="0"/>
              <a:t> </a:t>
            </a:r>
            <a:r>
              <a:rPr lang="en-US" dirty="0">
                <a:solidFill>
                  <a:srgbClr val="999999"/>
                </a:solidFill>
                <a:effectLst/>
              </a:rPr>
              <a:t>};</a:t>
            </a:r>
            <a:r>
              <a:rPr lang="en-US" dirty="0"/>
              <a:t> </a:t>
            </a:r>
          </a:p>
          <a:p>
            <a:r>
              <a:rPr lang="en-US" dirty="0">
                <a:solidFill>
                  <a:srgbClr val="999999"/>
                </a:solidFill>
                <a:effectLst/>
              </a:rPr>
              <a:t>};</a:t>
            </a:r>
            <a:endParaRPr lang="en-CN" dirty="0"/>
          </a:p>
        </p:txBody>
      </p:sp>
      <p:sp>
        <p:nvSpPr>
          <p:cNvPr id="9" name="Rectangle 8">
            <a:extLst>
              <a:ext uri="{FF2B5EF4-FFF2-40B4-BE49-F238E27FC236}">
                <a16:creationId xmlns:a16="http://schemas.microsoft.com/office/drawing/2014/main" id="{F7C0EBD8-EA60-864C-A764-B569AB13EF6D}"/>
              </a:ext>
            </a:extLst>
          </p:cNvPr>
          <p:cNvSpPr/>
          <p:nvPr/>
        </p:nvSpPr>
        <p:spPr>
          <a:xfrm>
            <a:off x="872835" y="5587131"/>
            <a:ext cx="5985164" cy="369332"/>
          </a:xfrm>
          <a:prstGeom prst="rect">
            <a:avLst/>
          </a:prstGeom>
        </p:spPr>
        <p:txBody>
          <a:bodyPr wrap="square">
            <a:spAutoFit/>
          </a:bodyPr>
          <a:lstStyle/>
          <a:p>
            <a:r>
              <a:rPr lang="zh-CN" altLang="en-US" b="0" i="0" dirty="0">
                <a:solidFill>
                  <a:srgbClr val="333333"/>
                </a:solidFill>
                <a:effectLst/>
                <a:latin typeface="Arial" panose="020B0604020202020204" pitchFamily="34" charset="0"/>
              </a:rPr>
              <a:t>接下来加上这样一行代码， 用来创建它的一个对象：</a:t>
            </a:r>
            <a:endParaRPr lang="en-CN" dirty="0"/>
          </a:p>
        </p:txBody>
      </p:sp>
      <p:sp>
        <p:nvSpPr>
          <p:cNvPr id="10" name="Rectangle 9">
            <a:extLst>
              <a:ext uri="{FF2B5EF4-FFF2-40B4-BE49-F238E27FC236}">
                <a16:creationId xmlns:a16="http://schemas.microsoft.com/office/drawing/2014/main" id="{421DA547-0B0D-3247-B2AB-A6570789F6A8}"/>
              </a:ext>
            </a:extLst>
          </p:cNvPr>
          <p:cNvSpPr/>
          <p:nvPr/>
        </p:nvSpPr>
        <p:spPr>
          <a:xfrm>
            <a:off x="872834" y="6073508"/>
            <a:ext cx="7426037" cy="369332"/>
          </a:xfrm>
          <a:prstGeom prst="rect">
            <a:avLst/>
          </a:prstGeom>
        </p:spPr>
        <p:txBody>
          <a:bodyPr wrap="square">
            <a:spAutoFit/>
          </a:bodyPr>
          <a:lstStyle/>
          <a:p>
            <a:r>
              <a:rPr lang="en-US" dirty="0">
                <a:solidFill>
                  <a:srgbClr val="0077AA"/>
                </a:solidFill>
                <a:effectLst/>
              </a:rPr>
              <a:t>var</a:t>
            </a:r>
            <a:r>
              <a:rPr lang="en-US" dirty="0"/>
              <a:t> person1 </a:t>
            </a:r>
            <a:r>
              <a:rPr lang="en-US" dirty="0">
                <a:solidFill>
                  <a:srgbClr val="9A6E3A"/>
                </a:solidFill>
                <a:effectLst/>
              </a:rPr>
              <a:t>=</a:t>
            </a:r>
            <a:r>
              <a:rPr lang="en-US" dirty="0"/>
              <a:t> </a:t>
            </a:r>
            <a:r>
              <a:rPr lang="en-US" dirty="0">
                <a:solidFill>
                  <a:srgbClr val="0077AA"/>
                </a:solidFill>
                <a:effectLst/>
              </a:rPr>
              <a:t>new</a:t>
            </a:r>
            <a:r>
              <a:rPr lang="en-US" dirty="0"/>
              <a:t> </a:t>
            </a:r>
            <a:r>
              <a:rPr lang="en-US" dirty="0">
                <a:solidFill>
                  <a:srgbClr val="DD4A68"/>
                </a:solidFill>
                <a:effectLst/>
              </a:rPr>
              <a:t>Person</a:t>
            </a:r>
            <a:r>
              <a:rPr lang="en-US" dirty="0">
                <a:solidFill>
                  <a:srgbClr val="999999"/>
                </a:solidFill>
                <a:effectLst/>
              </a:rPr>
              <a:t>(</a:t>
            </a:r>
            <a:r>
              <a:rPr lang="en-US" dirty="0">
                <a:solidFill>
                  <a:srgbClr val="669900"/>
                </a:solidFill>
                <a:effectLst/>
              </a:rPr>
              <a:t>'Bob'</a:t>
            </a:r>
            <a:r>
              <a:rPr lang="en-US" dirty="0">
                <a:solidFill>
                  <a:srgbClr val="999999"/>
                </a:solidFill>
                <a:effectLst/>
              </a:rPr>
              <a:t>,</a:t>
            </a:r>
            <a:r>
              <a:rPr lang="en-US" dirty="0"/>
              <a:t> </a:t>
            </a:r>
            <a:r>
              <a:rPr lang="en-US" dirty="0">
                <a:solidFill>
                  <a:srgbClr val="669900"/>
                </a:solidFill>
                <a:effectLst/>
              </a:rPr>
              <a:t>'Smith'</a:t>
            </a:r>
            <a:r>
              <a:rPr lang="en-US" dirty="0">
                <a:solidFill>
                  <a:srgbClr val="999999"/>
                </a:solidFill>
                <a:effectLst/>
              </a:rPr>
              <a:t>,</a:t>
            </a:r>
            <a:r>
              <a:rPr lang="en-US" dirty="0"/>
              <a:t> </a:t>
            </a:r>
            <a:r>
              <a:rPr lang="en-US" dirty="0">
                <a:solidFill>
                  <a:srgbClr val="990055"/>
                </a:solidFill>
                <a:effectLst/>
              </a:rPr>
              <a:t>32</a:t>
            </a:r>
            <a:r>
              <a:rPr lang="en-US" dirty="0">
                <a:solidFill>
                  <a:srgbClr val="999999"/>
                </a:solidFill>
                <a:effectLst/>
              </a:rPr>
              <a:t>,</a:t>
            </a:r>
            <a:r>
              <a:rPr lang="en-US" dirty="0"/>
              <a:t> </a:t>
            </a:r>
            <a:r>
              <a:rPr lang="en-US" dirty="0">
                <a:solidFill>
                  <a:srgbClr val="669900"/>
                </a:solidFill>
                <a:effectLst/>
              </a:rPr>
              <a:t>'male'</a:t>
            </a:r>
            <a:r>
              <a:rPr lang="en-US" dirty="0">
                <a:solidFill>
                  <a:srgbClr val="999999"/>
                </a:solidFill>
                <a:effectLst/>
              </a:rPr>
              <a:t>,</a:t>
            </a:r>
            <a:r>
              <a:rPr lang="en-US" dirty="0"/>
              <a:t> </a:t>
            </a:r>
            <a:r>
              <a:rPr lang="en-US" dirty="0">
                <a:solidFill>
                  <a:srgbClr val="999999"/>
                </a:solidFill>
                <a:effectLst/>
              </a:rPr>
              <a:t>[</a:t>
            </a:r>
            <a:r>
              <a:rPr lang="en-US" dirty="0">
                <a:solidFill>
                  <a:srgbClr val="669900"/>
                </a:solidFill>
                <a:effectLst/>
              </a:rPr>
              <a:t>'music'</a:t>
            </a:r>
            <a:r>
              <a:rPr lang="en-US" dirty="0">
                <a:solidFill>
                  <a:srgbClr val="999999"/>
                </a:solidFill>
                <a:effectLst/>
              </a:rPr>
              <a:t>,</a:t>
            </a:r>
            <a:r>
              <a:rPr lang="en-US" dirty="0"/>
              <a:t> </a:t>
            </a:r>
            <a:r>
              <a:rPr lang="en-US" dirty="0">
                <a:solidFill>
                  <a:srgbClr val="669900"/>
                </a:solidFill>
                <a:effectLst/>
              </a:rPr>
              <a:t>'skiing'</a:t>
            </a:r>
            <a:r>
              <a:rPr lang="en-US" dirty="0">
                <a:solidFill>
                  <a:srgbClr val="999999"/>
                </a:solidFill>
                <a:effectLst/>
              </a:rPr>
              <a:t>]);</a:t>
            </a:r>
            <a:endParaRPr lang="en-CN" dirty="0"/>
          </a:p>
        </p:txBody>
      </p:sp>
      <p:sp>
        <p:nvSpPr>
          <p:cNvPr id="11" name="Rectangle 10">
            <a:extLst>
              <a:ext uri="{FF2B5EF4-FFF2-40B4-BE49-F238E27FC236}">
                <a16:creationId xmlns:a16="http://schemas.microsoft.com/office/drawing/2014/main" id="{E39AA3B2-DA08-7E4B-A181-E2AEEDC9A9AD}"/>
              </a:ext>
            </a:extLst>
          </p:cNvPr>
          <p:cNvSpPr/>
          <p:nvPr/>
        </p:nvSpPr>
        <p:spPr>
          <a:xfrm>
            <a:off x="6274233" y="2624252"/>
            <a:ext cx="2869767" cy="2031325"/>
          </a:xfrm>
          <a:prstGeom prst="rect">
            <a:avLst/>
          </a:prstGeom>
        </p:spPr>
        <p:txBody>
          <a:bodyPr wrap="square">
            <a:spAutoFit/>
          </a:bodyPr>
          <a:lstStyle/>
          <a:p>
            <a:r>
              <a:rPr lang="en-US" altLang="zh-CN" dirty="0"/>
              <a:t>//</a:t>
            </a:r>
            <a:r>
              <a:rPr lang="zh-CN" altLang="en-US" dirty="0"/>
              <a:t> 这样，您就可以像我们定义第一个对象一样访问它的属性和方法了</a:t>
            </a:r>
            <a:endParaRPr lang="en-US" dirty="0"/>
          </a:p>
          <a:p>
            <a:r>
              <a:rPr lang="en-US" dirty="0"/>
              <a:t>person1</a:t>
            </a:r>
            <a:r>
              <a:rPr lang="en-US" dirty="0">
                <a:solidFill>
                  <a:srgbClr val="999999"/>
                </a:solidFill>
                <a:effectLst/>
              </a:rPr>
              <a:t>[</a:t>
            </a:r>
            <a:r>
              <a:rPr lang="en-US" dirty="0">
                <a:solidFill>
                  <a:srgbClr val="669900"/>
                </a:solidFill>
                <a:effectLst/>
              </a:rPr>
              <a:t>'age’</a:t>
            </a:r>
            <a:r>
              <a:rPr lang="en-US" dirty="0">
                <a:solidFill>
                  <a:srgbClr val="999999"/>
                </a:solidFill>
                <a:effectLst/>
              </a:rPr>
              <a:t>]</a:t>
            </a:r>
            <a:r>
              <a:rPr lang="en-US" dirty="0"/>
              <a:t> </a:t>
            </a:r>
          </a:p>
          <a:p>
            <a:r>
              <a:rPr lang="en-US" dirty="0"/>
              <a:t>person1</a:t>
            </a:r>
            <a:r>
              <a:rPr lang="en-US" dirty="0">
                <a:solidFill>
                  <a:srgbClr val="999999"/>
                </a:solidFill>
                <a:effectLst/>
              </a:rPr>
              <a:t>.</a:t>
            </a:r>
            <a:r>
              <a:rPr lang="en-US" dirty="0"/>
              <a:t>interests</a:t>
            </a:r>
            <a:r>
              <a:rPr lang="en-US" dirty="0">
                <a:solidFill>
                  <a:srgbClr val="999999"/>
                </a:solidFill>
                <a:effectLst/>
              </a:rPr>
              <a:t>[</a:t>
            </a:r>
            <a:r>
              <a:rPr lang="en-US" dirty="0">
                <a:solidFill>
                  <a:srgbClr val="990055"/>
                </a:solidFill>
                <a:effectLst/>
              </a:rPr>
              <a:t>1</a:t>
            </a:r>
            <a:r>
              <a:rPr lang="en-US" dirty="0">
                <a:solidFill>
                  <a:srgbClr val="999999"/>
                </a:solidFill>
                <a:effectLst/>
              </a:rPr>
              <a:t>]</a:t>
            </a:r>
            <a:r>
              <a:rPr lang="en-US" dirty="0"/>
              <a:t> </a:t>
            </a:r>
          </a:p>
          <a:p>
            <a:r>
              <a:rPr lang="en-US" dirty="0"/>
              <a:t>person1</a:t>
            </a:r>
            <a:r>
              <a:rPr lang="en-US" dirty="0">
                <a:solidFill>
                  <a:srgbClr val="999999"/>
                </a:solidFill>
                <a:effectLst/>
              </a:rPr>
              <a:t>.</a:t>
            </a:r>
            <a:r>
              <a:rPr lang="en-US" dirty="0">
                <a:solidFill>
                  <a:srgbClr val="DD4A68"/>
                </a:solidFill>
                <a:effectLst/>
              </a:rPr>
              <a:t>bio</a:t>
            </a:r>
            <a:r>
              <a:rPr lang="en-US" dirty="0">
                <a:solidFill>
                  <a:srgbClr val="999999"/>
                </a:solidFill>
                <a:effectLst/>
              </a:rPr>
              <a:t>()</a:t>
            </a:r>
            <a:r>
              <a:rPr lang="en-US" dirty="0"/>
              <a:t> </a:t>
            </a:r>
          </a:p>
          <a:p>
            <a:r>
              <a:rPr lang="en-US" dirty="0">
                <a:solidFill>
                  <a:srgbClr val="708090"/>
                </a:solidFill>
                <a:effectLst/>
              </a:rPr>
              <a:t>// etc.</a:t>
            </a:r>
            <a:endParaRPr lang="en-CN" dirty="0"/>
          </a:p>
        </p:txBody>
      </p:sp>
    </p:spTree>
    <p:extLst>
      <p:ext uri="{BB962C8B-B14F-4D97-AF65-F5344CB8AC3E}">
        <p14:creationId xmlns:p14="http://schemas.microsoft.com/office/powerpoint/2010/main" val="4237622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6.11 </a:t>
            </a:r>
            <a:r>
              <a:rPr lang="zh-CN" altLang="en-US" dirty="0"/>
              <a:t>定义一个对象模板</a:t>
            </a:r>
            <a:r>
              <a:rPr lang="en-US" altLang="zh-CN" dirty="0"/>
              <a:t>【</a:t>
            </a:r>
            <a:r>
              <a:rPr lang="zh-CN" altLang="en-US" dirty="0"/>
              <a:t>补充</a:t>
            </a:r>
            <a:r>
              <a:rPr lang="en-US" altLang="zh-CN" dirty="0"/>
              <a: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6.11.3 </a:t>
            </a:r>
            <a:r>
              <a:rPr lang="zh-CN" altLang="en-US" dirty="0"/>
              <a:t>创建对象的其他方式</a:t>
            </a:r>
            <a:endParaRPr lang="en-US" altLang="zh-CN" dirty="0"/>
          </a:p>
          <a:p>
            <a:r>
              <a:rPr lang="en-US" altLang="zh-CN" dirty="0"/>
              <a:t>1</a:t>
            </a:r>
            <a:r>
              <a:rPr lang="zh-CN" altLang="en-US" dirty="0"/>
              <a:t>、</a:t>
            </a:r>
            <a:r>
              <a:rPr lang="en-US" dirty="0"/>
              <a:t>Object()</a:t>
            </a:r>
            <a:r>
              <a:rPr lang="zh-CN" altLang="en-US" dirty="0"/>
              <a:t>构造函数</a:t>
            </a:r>
            <a:endParaRPr lang="en-US" altLang="zh-CN" dirty="0"/>
          </a:p>
          <a:p>
            <a:pPr lvl="1"/>
            <a:r>
              <a:rPr lang="zh-CN" altLang="en-US" dirty="0"/>
              <a:t>使用</a:t>
            </a:r>
            <a:r>
              <a:rPr lang="en-US" altLang="zh-CN" dirty="0"/>
              <a:t>Object()</a:t>
            </a:r>
            <a:r>
              <a:rPr lang="zh-CN" altLang="en-US" dirty="0"/>
              <a:t>构造函数来创建一个空的对象。然后</a:t>
            </a:r>
            <a:r>
              <a:rPr lang="en-US" altLang="zh-CN" dirty="0"/>
              <a:t>, </a:t>
            </a:r>
            <a:r>
              <a:rPr lang="zh-CN" altLang="en-US" dirty="0"/>
              <a:t>可以根据需要</a:t>
            </a:r>
            <a:r>
              <a:rPr lang="en-US" altLang="zh-CN" dirty="0"/>
              <a:t>, </a:t>
            </a:r>
            <a:r>
              <a:rPr lang="zh-CN" altLang="en-US" dirty="0"/>
              <a:t>使用点或括号表示法向此对象添加属性和方法</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还可以将对象文本传递给</a:t>
            </a:r>
            <a:r>
              <a:rPr lang="en-US" dirty="0"/>
              <a:t>Object() </a:t>
            </a:r>
            <a:r>
              <a:rPr lang="zh-CN" altLang="en-US" dirty="0"/>
              <a:t>构造函数作为参数， 以便用属性</a:t>
            </a:r>
            <a:r>
              <a:rPr lang="en-US" altLang="zh-CN" dirty="0"/>
              <a:t>/</a:t>
            </a:r>
            <a:r>
              <a:rPr lang="zh-CN" altLang="en-US" dirty="0"/>
              <a:t>方法填充它：</a:t>
            </a:r>
            <a:endParaRPr lang="en-US" altLang="zh-CN" dirty="0"/>
          </a:p>
          <a:p>
            <a:pPr lvl="1"/>
            <a:endParaRPr lang="en-US" altLang="zh-CN" dirty="0"/>
          </a:p>
          <a:p>
            <a:pPr lvl="1"/>
            <a:endParaRPr lang="en-US" altLang="zh-CN" dirty="0"/>
          </a:p>
          <a:p>
            <a:pPr lvl="1"/>
            <a:endParaRPr lang="en-US"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8" name="Rectangle 7">
            <a:extLst>
              <a:ext uri="{FF2B5EF4-FFF2-40B4-BE49-F238E27FC236}">
                <a16:creationId xmlns:a16="http://schemas.microsoft.com/office/drawing/2014/main" id="{275902B7-7394-F24F-AF81-CFC3C14E080A}"/>
              </a:ext>
            </a:extLst>
          </p:cNvPr>
          <p:cNvSpPr/>
          <p:nvPr/>
        </p:nvSpPr>
        <p:spPr>
          <a:xfrm>
            <a:off x="1159627" y="3311744"/>
            <a:ext cx="7638010" cy="2031325"/>
          </a:xfrm>
          <a:prstGeom prst="rect">
            <a:avLst/>
          </a:prstGeom>
        </p:spPr>
        <p:txBody>
          <a:bodyPr wrap="square">
            <a:spAutoFit/>
          </a:bodyPr>
          <a:lstStyle/>
          <a:p>
            <a:r>
              <a:rPr lang="en-US" dirty="0">
                <a:solidFill>
                  <a:srgbClr val="0077AA"/>
                </a:solidFill>
                <a:effectLst/>
              </a:rPr>
              <a:t>var</a:t>
            </a:r>
            <a:r>
              <a:rPr lang="en-US" dirty="0"/>
              <a:t> person1 </a:t>
            </a:r>
            <a:r>
              <a:rPr lang="en-US" dirty="0">
                <a:solidFill>
                  <a:srgbClr val="9A6E3A"/>
                </a:solidFill>
                <a:effectLst/>
              </a:rPr>
              <a:t>=</a:t>
            </a:r>
            <a:r>
              <a:rPr lang="en-US" dirty="0"/>
              <a:t> </a:t>
            </a:r>
            <a:r>
              <a:rPr lang="en-US" dirty="0">
                <a:solidFill>
                  <a:srgbClr val="0077AA"/>
                </a:solidFill>
                <a:effectLst/>
              </a:rPr>
              <a:t>new</a:t>
            </a:r>
            <a:r>
              <a:rPr lang="en-US" dirty="0"/>
              <a:t> </a:t>
            </a:r>
            <a:r>
              <a:rPr lang="en-US" dirty="0">
                <a:solidFill>
                  <a:srgbClr val="DD4A68"/>
                </a:solidFill>
                <a:effectLst/>
              </a:rPr>
              <a:t>Object</a:t>
            </a:r>
            <a:r>
              <a:rPr lang="en-US" dirty="0">
                <a:solidFill>
                  <a:srgbClr val="999999"/>
                </a:solidFill>
                <a:effectLst/>
              </a:rPr>
              <a:t>();</a:t>
            </a:r>
          </a:p>
          <a:p>
            <a:r>
              <a:rPr lang="en-US" dirty="0"/>
              <a:t>person1.name = 'Chris’; </a:t>
            </a:r>
          </a:p>
          <a:p>
            <a:r>
              <a:rPr lang="en-US" dirty="0"/>
              <a:t>person1['age'] = 38; </a:t>
            </a:r>
          </a:p>
          <a:p>
            <a:r>
              <a:rPr lang="en-US" dirty="0"/>
              <a:t>person1.greeting = function() { alert('Hi! I\'m ' + </a:t>
            </a:r>
            <a:r>
              <a:rPr lang="en-US" dirty="0" err="1"/>
              <a:t>this.name</a:t>
            </a:r>
            <a:r>
              <a:rPr lang="en-US" dirty="0"/>
              <a:t> + '.'); }</a:t>
            </a:r>
            <a:endParaRPr lang="en-US" dirty="0">
              <a:solidFill>
                <a:srgbClr val="999999"/>
              </a:solidFill>
            </a:endParaRPr>
          </a:p>
          <a:p>
            <a:endParaRPr lang="en-US" dirty="0">
              <a:solidFill>
                <a:srgbClr val="999999"/>
              </a:solidFill>
            </a:endParaRPr>
          </a:p>
          <a:p>
            <a:endParaRPr lang="en-US" dirty="0">
              <a:solidFill>
                <a:srgbClr val="999999"/>
              </a:solidFill>
            </a:endParaRPr>
          </a:p>
          <a:p>
            <a:endParaRPr lang="en-CN" dirty="0"/>
          </a:p>
        </p:txBody>
      </p:sp>
      <p:sp>
        <p:nvSpPr>
          <p:cNvPr id="9" name="Rectangle 8">
            <a:extLst>
              <a:ext uri="{FF2B5EF4-FFF2-40B4-BE49-F238E27FC236}">
                <a16:creationId xmlns:a16="http://schemas.microsoft.com/office/drawing/2014/main" id="{63E42F0E-E812-C54F-92CC-96E3E35FC32F}"/>
              </a:ext>
            </a:extLst>
          </p:cNvPr>
          <p:cNvSpPr/>
          <p:nvPr/>
        </p:nvSpPr>
        <p:spPr>
          <a:xfrm>
            <a:off x="1159627" y="5203121"/>
            <a:ext cx="7166955" cy="1477328"/>
          </a:xfrm>
          <a:prstGeom prst="rect">
            <a:avLst/>
          </a:prstGeom>
        </p:spPr>
        <p:txBody>
          <a:bodyPr wrap="square">
            <a:spAutoFit/>
          </a:bodyPr>
          <a:lstStyle/>
          <a:p>
            <a:r>
              <a:rPr lang="en-US" dirty="0">
                <a:solidFill>
                  <a:srgbClr val="0077AA"/>
                </a:solidFill>
                <a:effectLst/>
              </a:rPr>
              <a:t>var</a:t>
            </a:r>
            <a:r>
              <a:rPr lang="en-US" dirty="0"/>
              <a:t> person1 </a:t>
            </a:r>
            <a:r>
              <a:rPr lang="en-US" dirty="0">
                <a:solidFill>
                  <a:srgbClr val="9A6E3A"/>
                </a:solidFill>
                <a:effectLst/>
              </a:rPr>
              <a:t>=</a:t>
            </a:r>
            <a:r>
              <a:rPr lang="en-US" dirty="0"/>
              <a:t> </a:t>
            </a:r>
            <a:r>
              <a:rPr lang="en-US" dirty="0">
                <a:solidFill>
                  <a:srgbClr val="0077AA"/>
                </a:solidFill>
                <a:effectLst/>
              </a:rPr>
              <a:t>new</a:t>
            </a:r>
            <a:r>
              <a:rPr lang="en-US" dirty="0"/>
              <a:t> </a:t>
            </a:r>
            <a:r>
              <a:rPr lang="en-US" dirty="0">
                <a:solidFill>
                  <a:srgbClr val="DD4A68"/>
                </a:solidFill>
                <a:effectLst/>
              </a:rPr>
              <a:t>Object</a:t>
            </a:r>
            <a:r>
              <a:rPr lang="en-US" dirty="0">
                <a:solidFill>
                  <a:srgbClr val="999999"/>
                </a:solidFill>
                <a:effectLst/>
              </a:rPr>
              <a:t>({</a:t>
            </a:r>
            <a:r>
              <a:rPr lang="en-US" dirty="0"/>
              <a:t> </a:t>
            </a:r>
          </a:p>
          <a:p>
            <a:r>
              <a:rPr lang="en-US" dirty="0"/>
              <a:t>	name </a:t>
            </a:r>
            <a:r>
              <a:rPr lang="en-US" dirty="0">
                <a:solidFill>
                  <a:srgbClr val="999999"/>
                </a:solidFill>
                <a:effectLst/>
              </a:rPr>
              <a:t>:</a:t>
            </a:r>
            <a:r>
              <a:rPr lang="en-US" dirty="0"/>
              <a:t> </a:t>
            </a:r>
            <a:r>
              <a:rPr lang="en-US" dirty="0">
                <a:solidFill>
                  <a:srgbClr val="669900"/>
                </a:solidFill>
                <a:effectLst/>
              </a:rPr>
              <a:t>'Chris’</a:t>
            </a:r>
            <a:r>
              <a:rPr lang="en-US" dirty="0">
                <a:solidFill>
                  <a:srgbClr val="999999"/>
                </a:solidFill>
                <a:effectLst/>
              </a:rPr>
              <a:t>,</a:t>
            </a:r>
            <a:r>
              <a:rPr lang="en-US" dirty="0"/>
              <a:t> </a:t>
            </a:r>
          </a:p>
          <a:p>
            <a:r>
              <a:rPr lang="en-US" dirty="0"/>
              <a:t>	age </a:t>
            </a:r>
            <a:r>
              <a:rPr lang="en-US" dirty="0">
                <a:solidFill>
                  <a:srgbClr val="999999"/>
                </a:solidFill>
                <a:effectLst/>
              </a:rPr>
              <a:t>:</a:t>
            </a:r>
            <a:r>
              <a:rPr lang="en-US" dirty="0"/>
              <a:t> </a:t>
            </a:r>
            <a:r>
              <a:rPr lang="en-US" dirty="0">
                <a:solidFill>
                  <a:srgbClr val="990055"/>
                </a:solidFill>
                <a:effectLst/>
              </a:rPr>
              <a:t>38</a:t>
            </a:r>
            <a:r>
              <a:rPr lang="en-US" dirty="0">
                <a:solidFill>
                  <a:srgbClr val="999999"/>
                </a:solidFill>
                <a:effectLst/>
              </a:rPr>
              <a:t>,</a:t>
            </a:r>
            <a:r>
              <a:rPr lang="en-US" dirty="0"/>
              <a:t> </a:t>
            </a:r>
          </a:p>
          <a:p>
            <a:r>
              <a:rPr lang="en-US" dirty="0">
                <a:solidFill>
                  <a:srgbClr val="DD4A68"/>
                </a:solidFill>
                <a:effectLst/>
              </a:rPr>
              <a:t>	greeting</a:t>
            </a:r>
            <a:r>
              <a:rPr lang="en-US" dirty="0"/>
              <a:t> </a:t>
            </a:r>
            <a:r>
              <a:rPr lang="en-US" dirty="0">
                <a:solidFill>
                  <a:srgbClr val="999999"/>
                </a:solidFill>
                <a:effectLst/>
              </a:rPr>
              <a:t>:</a:t>
            </a:r>
            <a:r>
              <a:rPr lang="en-US" dirty="0"/>
              <a:t> </a:t>
            </a:r>
            <a:r>
              <a:rPr lang="en-US" dirty="0">
                <a:solidFill>
                  <a:srgbClr val="0077AA"/>
                </a:solidFill>
                <a:effectLst/>
              </a:rPr>
              <a:t>function</a:t>
            </a:r>
            <a:r>
              <a:rPr lang="en-US" dirty="0">
                <a:solidFill>
                  <a:srgbClr val="999999"/>
                </a:solidFill>
                <a:effectLst/>
              </a:rPr>
              <a:t>()</a:t>
            </a:r>
            <a:r>
              <a:rPr lang="en-US" dirty="0"/>
              <a:t> </a:t>
            </a:r>
            <a:r>
              <a:rPr lang="en-US" dirty="0">
                <a:solidFill>
                  <a:srgbClr val="999999"/>
                </a:solidFill>
                <a:effectLst/>
              </a:rPr>
              <a:t>{</a:t>
            </a:r>
            <a:r>
              <a:rPr lang="en-US" dirty="0"/>
              <a:t> </a:t>
            </a:r>
            <a:r>
              <a:rPr lang="en-US" dirty="0">
                <a:solidFill>
                  <a:srgbClr val="DD4A68"/>
                </a:solidFill>
                <a:effectLst/>
              </a:rPr>
              <a:t>alert</a:t>
            </a:r>
            <a:r>
              <a:rPr lang="en-US" dirty="0">
                <a:solidFill>
                  <a:srgbClr val="999999"/>
                </a:solidFill>
                <a:effectLst/>
              </a:rPr>
              <a:t>(</a:t>
            </a:r>
            <a:r>
              <a:rPr lang="en-US" dirty="0">
                <a:solidFill>
                  <a:srgbClr val="669900"/>
                </a:solidFill>
                <a:effectLst/>
              </a:rPr>
              <a:t>'Hi! I\'m '</a:t>
            </a:r>
            <a:r>
              <a:rPr lang="en-US" dirty="0"/>
              <a:t> </a:t>
            </a:r>
            <a:r>
              <a:rPr lang="en-US" dirty="0">
                <a:solidFill>
                  <a:srgbClr val="9A6E3A"/>
                </a:solidFill>
                <a:effectLst/>
              </a:rPr>
              <a:t>+</a:t>
            </a:r>
            <a:r>
              <a:rPr lang="en-US" dirty="0"/>
              <a:t> </a:t>
            </a:r>
            <a:r>
              <a:rPr lang="en-US" dirty="0" err="1">
                <a:solidFill>
                  <a:srgbClr val="0077AA"/>
                </a:solidFill>
                <a:effectLst/>
              </a:rPr>
              <a:t>this</a:t>
            </a:r>
            <a:r>
              <a:rPr lang="en-US" dirty="0" err="1">
                <a:solidFill>
                  <a:srgbClr val="999999"/>
                </a:solidFill>
                <a:effectLst/>
              </a:rPr>
              <a:t>.</a:t>
            </a:r>
            <a:r>
              <a:rPr lang="en-US" dirty="0" err="1"/>
              <a:t>name</a:t>
            </a:r>
            <a:r>
              <a:rPr lang="en-US" dirty="0"/>
              <a:t> </a:t>
            </a:r>
            <a:r>
              <a:rPr lang="en-US" dirty="0">
                <a:solidFill>
                  <a:srgbClr val="9A6E3A"/>
                </a:solidFill>
                <a:effectLst/>
              </a:rPr>
              <a:t>+</a:t>
            </a:r>
            <a:r>
              <a:rPr lang="en-US" dirty="0"/>
              <a:t> </a:t>
            </a:r>
            <a:r>
              <a:rPr lang="en-US" dirty="0">
                <a:solidFill>
                  <a:srgbClr val="669900"/>
                </a:solidFill>
                <a:effectLst/>
              </a:rPr>
              <a:t>'.'</a:t>
            </a:r>
            <a:r>
              <a:rPr lang="en-US" dirty="0">
                <a:solidFill>
                  <a:srgbClr val="999999"/>
                </a:solidFill>
                <a:effectLst/>
              </a:rPr>
              <a:t>);</a:t>
            </a:r>
            <a:r>
              <a:rPr lang="en-US" dirty="0"/>
              <a:t> </a:t>
            </a:r>
            <a:r>
              <a:rPr lang="en-US" dirty="0">
                <a:solidFill>
                  <a:srgbClr val="999999"/>
                </a:solidFill>
                <a:effectLst/>
              </a:rPr>
              <a:t>}</a:t>
            </a:r>
            <a:r>
              <a:rPr lang="en-US" dirty="0"/>
              <a:t> </a:t>
            </a:r>
          </a:p>
          <a:p>
            <a:r>
              <a:rPr lang="en-US" dirty="0">
                <a:solidFill>
                  <a:srgbClr val="999999"/>
                </a:solidFill>
                <a:effectLst/>
              </a:rPr>
              <a:t>});</a:t>
            </a:r>
            <a:endParaRPr lang="en-CN" dirty="0"/>
          </a:p>
        </p:txBody>
      </p:sp>
    </p:spTree>
    <p:extLst>
      <p:ext uri="{BB962C8B-B14F-4D97-AF65-F5344CB8AC3E}">
        <p14:creationId xmlns:p14="http://schemas.microsoft.com/office/powerpoint/2010/main" val="3058366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6.8 </a:t>
            </a:r>
            <a:r>
              <a:rPr lang="zh-CN" altLang="en-US" dirty="0"/>
              <a:t>对象的三个属性</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6.8.1 </a:t>
            </a:r>
            <a:r>
              <a:rPr lang="zh-CN" altLang="en-US" dirty="0"/>
              <a:t>原型属性</a:t>
            </a:r>
            <a:endParaRPr lang="en-US" altLang="zh-CN" dirty="0"/>
          </a:p>
          <a:p>
            <a:pPr lvl="1"/>
            <a:r>
              <a:rPr lang="zh-CN" altLang="en-CN"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44459B46-8D60-664A-9B30-452E245F6CA7}"/>
              </a:ext>
            </a:extLst>
          </p:cNvPr>
          <p:cNvPicPr>
            <a:picLocks noChangeAspect="1"/>
          </p:cNvPicPr>
          <p:nvPr/>
        </p:nvPicPr>
        <p:blipFill>
          <a:blip r:embed="rId6"/>
          <a:stretch>
            <a:fillRect/>
          </a:stretch>
        </p:blipFill>
        <p:spPr>
          <a:xfrm>
            <a:off x="3409381" y="1928212"/>
            <a:ext cx="4320127" cy="4564662"/>
          </a:xfrm>
          <a:prstGeom prst="rect">
            <a:avLst/>
          </a:prstGeom>
        </p:spPr>
      </p:pic>
    </p:spTree>
    <p:custDataLst>
      <p:tags r:id="rId1"/>
    </p:custDataLst>
    <p:extLst>
      <p:ext uri="{BB962C8B-B14F-4D97-AF65-F5344CB8AC3E}">
        <p14:creationId xmlns:p14="http://schemas.microsoft.com/office/powerpoint/2010/main" val="1436499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6.11 </a:t>
            </a:r>
            <a:r>
              <a:rPr lang="zh-CN" altLang="en-US" dirty="0"/>
              <a:t>定义一个对象模板</a:t>
            </a:r>
            <a:r>
              <a:rPr lang="en-US" altLang="zh-CN" dirty="0"/>
              <a:t>【</a:t>
            </a:r>
            <a:r>
              <a:rPr lang="zh-CN" altLang="en-US" dirty="0"/>
              <a:t>补充</a:t>
            </a:r>
            <a:r>
              <a:rPr lang="en-US" altLang="zh-CN" dirty="0"/>
              <a: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6.11.3 </a:t>
            </a:r>
            <a:r>
              <a:rPr lang="zh-CN" altLang="en-US" dirty="0"/>
              <a:t>创建对象的其他方式</a:t>
            </a:r>
            <a:endParaRPr lang="en-US" altLang="zh-CN" dirty="0"/>
          </a:p>
          <a:p>
            <a:r>
              <a:rPr lang="en-US" altLang="zh-CN" dirty="0"/>
              <a:t>2</a:t>
            </a:r>
            <a:r>
              <a:rPr lang="zh-CN" altLang="en-US" dirty="0"/>
              <a:t>、使用</a:t>
            </a:r>
            <a:r>
              <a:rPr lang="en-US" dirty="0"/>
              <a:t>create()</a:t>
            </a:r>
            <a:r>
              <a:rPr lang="zh-CN" altLang="en-US" dirty="0"/>
              <a:t>方法，基于现有对象创建新的对象。</a:t>
            </a:r>
          </a:p>
          <a:p>
            <a:endParaRPr lang="zh-CN" altLang="en-US"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Rectangle 3">
            <a:extLst>
              <a:ext uri="{FF2B5EF4-FFF2-40B4-BE49-F238E27FC236}">
                <a16:creationId xmlns:a16="http://schemas.microsoft.com/office/drawing/2014/main" id="{10551F27-A29D-544E-BE77-8A2E205733F6}"/>
              </a:ext>
            </a:extLst>
          </p:cNvPr>
          <p:cNvSpPr/>
          <p:nvPr/>
        </p:nvSpPr>
        <p:spPr>
          <a:xfrm>
            <a:off x="1105330" y="2842552"/>
            <a:ext cx="3746795" cy="1200329"/>
          </a:xfrm>
          <a:prstGeom prst="rect">
            <a:avLst/>
          </a:prstGeom>
        </p:spPr>
        <p:txBody>
          <a:bodyPr wrap="none">
            <a:spAutoFit/>
          </a:bodyPr>
          <a:lstStyle/>
          <a:p>
            <a:r>
              <a:rPr lang="en-US" dirty="0">
                <a:solidFill>
                  <a:srgbClr val="0077AA"/>
                </a:solidFill>
                <a:effectLst/>
              </a:rPr>
              <a:t>var</a:t>
            </a:r>
            <a:r>
              <a:rPr lang="en-US" dirty="0"/>
              <a:t> person2 </a:t>
            </a:r>
            <a:r>
              <a:rPr lang="en-US" dirty="0">
                <a:solidFill>
                  <a:srgbClr val="9A6E3A"/>
                </a:solidFill>
                <a:effectLst/>
              </a:rPr>
              <a:t>=</a:t>
            </a:r>
            <a:r>
              <a:rPr lang="en-US" dirty="0"/>
              <a:t> </a:t>
            </a:r>
            <a:r>
              <a:rPr lang="en-US" dirty="0" err="1"/>
              <a:t>Object</a:t>
            </a:r>
            <a:r>
              <a:rPr lang="en-US" dirty="0" err="1">
                <a:solidFill>
                  <a:srgbClr val="999999"/>
                </a:solidFill>
                <a:effectLst/>
              </a:rPr>
              <a:t>.</a:t>
            </a:r>
            <a:r>
              <a:rPr lang="en-US" dirty="0" err="1">
                <a:solidFill>
                  <a:srgbClr val="DD4A68"/>
                </a:solidFill>
                <a:effectLst/>
              </a:rPr>
              <a:t>create</a:t>
            </a:r>
            <a:r>
              <a:rPr lang="en-US" dirty="0">
                <a:solidFill>
                  <a:srgbClr val="999999"/>
                </a:solidFill>
                <a:effectLst/>
              </a:rPr>
              <a:t>(</a:t>
            </a:r>
            <a:r>
              <a:rPr lang="en-US" dirty="0"/>
              <a:t>person1</a:t>
            </a:r>
            <a:r>
              <a:rPr lang="en-US" dirty="0">
                <a:solidFill>
                  <a:srgbClr val="999999"/>
                </a:solidFill>
                <a:effectLst/>
              </a:rPr>
              <a:t>);</a:t>
            </a:r>
          </a:p>
          <a:p>
            <a:endParaRPr lang="en-US" dirty="0">
              <a:solidFill>
                <a:srgbClr val="999999"/>
              </a:solidFill>
            </a:endParaRPr>
          </a:p>
          <a:p>
            <a:endParaRPr lang="en-US" dirty="0">
              <a:solidFill>
                <a:srgbClr val="999999"/>
              </a:solidFill>
            </a:endParaRPr>
          </a:p>
          <a:p>
            <a:endParaRPr lang="en-CN" dirty="0"/>
          </a:p>
        </p:txBody>
      </p:sp>
      <p:sp>
        <p:nvSpPr>
          <p:cNvPr id="8" name="Rectangle 7">
            <a:extLst>
              <a:ext uri="{FF2B5EF4-FFF2-40B4-BE49-F238E27FC236}">
                <a16:creationId xmlns:a16="http://schemas.microsoft.com/office/drawing/2014/main" id="{DC4B8C4C-7C90-0445-A3A4-61AE22D308C9}"/>
              </a:ext>
            </a:extLst>
          </p:cNvPr>
          <p:cNvSpPr/>
          <p:nvPr/>
        </p:nvSpPr>
        <p:spPr>
          <a:xfrm>
            <a:off x="1105329" y="3396550"/>
            <a:ext cx="6608123" cy="369332"/>
          </a:xfrm>
          <a:prstGeom prst="rect">
            <a:avLst/>
          </a:prstGeom>
        </p:spPr>
        <p:txBody>
          <a:bodyPr wrap="square">
            <a:spAutoFit/>
          </a:bodyPr>
          <a:lstStyle/>
          <a:p>
            <a:r>
              <a:rPr lang="en-US" dirty="0"/>
              <a:t>person2</a:t>
            </a:r>
            <a:r>
              <a:rPr lang="zh-CN" altLang="en-US" b="0" i="0" dirty="0">
                <a:solidFill>
                  <a:srgbClr val="333333"/>
                </a:solidFill>
                <a:effectLst/>
                <a:latin typeface="Arial" panose="020B0604020202020204" pitchFamily="34" charset="0"/>
              </a:rPr>
              <a:t>是基于</a:t>
            </a:r>
            <a:r>
              <a:rPr lang="en-US" dirty="0"/>
              <a:t>person1</a:t>
            </a:r>
            <a:r>
              <a:rPr lang="zh-CN" altLang="en-US" b="0" i="0" dirty="0">
                <a:solidFill>
                  <a:srgbClr val="333333"/>
                </a:solidFill>
                <a:effectLst/>
                <a:latin typeface="Arial" panose="020B0604020202020204" pitchFamily="34" charset="0"/>
              </a:rPr>
              <a:t>创建的， 它们具有相同的属性和方法。</a:t>
            </a:r>
            <a:endParaRPr lang="en-CN" dirty="0"/>
          </a:p>
        </p:txBody>
      </p:sp>
    </p:spTree>
    <p:extLst>
      <p:ext uri="{BB962C8B-B14F-4D97-AF65-F5344CB8AC3E}">
        <p14:creationId xmlns:p14="http://schemas.microsoft.com/office/powerpoint/2010/main" val="36035405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6.8 </a:t>
            </a:r>
            <a:r>
              <a:rPr lang="zh-CN" altLang="en-US" dirty="0"/>
              <a:t>对象的三个属性</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825624"/>
            <a:ext cx="7886700" cy="4589611"/>
          </a:xfrm>
        </p:spPr>
        <p:txBody>
          <a:bodyPr>
            <a:normAutofit/>
          </a:bodyPr>
          <a:lstStyle/>
          <a:p>
            <a:r>
              <a:rPr lang="en-US" altLang="zh-CN" dirty="0"/>
              <a:t>6.8.2 </a:t>
            </a:r>
            <a:r>
              <a:rPr lang="zh-CN" altLang="en-US" dirty="0"/>
              <a:t>类属性</a:t>
            </a:r>
            <a:endParaRPr lang="en-US" altLang="zh-CN" dirty="0"/>
          </a:p>
          <a:p>
            <a:pPr lvl="1"/>
            <a:r>
              <a:rPr lang="zh-CN" altLang="en-US" dirty="0"/>
              <a:t>类属性是一个字符串，用以表示对象的类型信息</a:t>
            </a:r>
            <a:endParaRPr lang="en-US" altLang="zh-CN" dirty="0"/>
          </a:p>
          <a:p>
            <a:pPr lvl="1"/>
            <a:r>
              <a:rPr lang="en-US" dirty="0"/>
              <a:t>ECMAScript 3</a:t>
            </a:r>
            <a:r>
              <a:rPr lang="zh-CN" altLang="en-US" dirty="0"/>
              <a:t>和</a:t>
            </a:r>
            <a:r>
              <a:rPr lang="en-US" dirty="0"/>
              <a:t>ECMAScript 5</a:t>
            </a:r>
            <a:r>
              <a:rPr lang="zh-CN" altLang="en-US" dirty="0"/>
              <a:t>都未提供设置这个属性的方法</a:t>
            </a:r>
            <a:endParaRPr lang="en-US" altLang="zh-CN" dirty="0"/>
          </a:p>
          <a:p>
            <a:pPr lvl="1"/>
            <a:r>
              <a:rPr lang="zh-CN" altLang="en-US" dirty="0"/>
              <a:t>只有一种间接的方法可以查询</a:t>
            </a:r>
            <a:r>
              <a:rPr lang="zh-CN" altLang="en-US" dirty="0" smtClean="0"/>
              <a:t>它</a:t>
            </a:r>
            <a:endParaRPr lang="en-US" altLang="zh-CN" dirty="0" smtClean="0"/>
          </a:p>
          <a:p>
            <a:pPr lvl="1"/>
            <a:r>
              <a:rPr lang="zh-CN" altLang="en-US" dirty="0" smtClean="0"/>
              <a:t>下面的</a:t>
            </a:r>
            <a:r>
              <a:rPr lang="en-US" altLang="zh-CN" dirty="0" err="1" smtClean="0"/>
              <a:t>classof</a:t>
            </a:r>
            <a:r>
              <a:rPr lang="en-US" altLang="zh-CN" dirty="0"/>
              <a:t>（）</a:t>
            </a:r>
            <a:r>
              <a:rPr lang="zh-CN" altLang="en-US" dirty="0"/>
              <a:t>函数可以返回传递给它的任意对象的类。</a:t>
            </a:r>
            <a:r>
              <a:rPr lang="en-US" altLang="zh-CN" dirty="0" err="1"/>
              <a:t>classof</a:t>
            </a:r>
            <a:r>
              <a:rPr lang="zh-CN" altLang="en-US" dirty="0"/>
              <a:t>（）函数可以传入任何类型的参数。数字、字符串和布尔值可以直接调用</a:t>
            </a:r>
            <a:r>
              <a:rPr lang="en-US" altLang="zh-CN" dirty="0" err="1"/>
              <a:t>toString</a:t>
            </a:r>
            <a:r>
              <a:rPr lang="zh-CN" altLang="en-US" dirty="0"/>
              <a:t>（）方法，就和对象调用</a:t>
            </a:r>
            <a:r>
              <a:rPr lang="en-US" altLang="zh-CN" dirty="0" err="1"/>
              <a:t>toString</a:t>
            </a:r>
            <a:r>
              <a:rPr lang="zh-CN" altLang="en-US" dirty="0"/>
              <a:t>（）方法一样，并且这个函数包含了对</a:t>
            </a:r>
            <a:r>
              <a:rPr lang="en-US" altLang="zh-CN" dirty="0"/>
              <a:t>null</a:t>
            </a:r>
            <a:r>
              <a:rPr lang="zh-CN" altLang="en-US" dirty="0"/>
              <a:t>和</a:t>
            </a:r>
            <a:r>
              <a:rPr lang="en-US" altLang="zh-CN" dirty="0"/>
              <a:t>undefined</a:t>
            </a:r>
            <a:r>
              <a:rPr lang="zh-CN" altLang="en-US" dirty="0"/>
              <a:t>的特殊处理（在</a:t>
            </a:r>
            <a:r>
              <a:rPr lang="en-US" altLang="zh-CN" dirty="0"/>
              <a:t>ECMAScript5</a:t>
            </a:r>
            <a:r>
              <a:rPr lang="zh-CN" altLang="en-US" dirty="0"/>
              <a:t>中不需要对这些特殊情况做处理）</a:t>
            </a:r>
            <a:endParaRPr lang="en-CN" altLang="zh-CN" dirty="0"/>
          </a:p>
          <a:p>
            <a:pPr lvl="1"/>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8" name="Rectangle 7">
            <a:extLst>
              <a:ext uri="{FF2B5EF4-FFF2-40B4-BE49-F238E27FC236}">
                <a16:creationId xmlns:a16="http://schemas.microsoft.com/office/drawing/2014/main" id="{34F7671E-06E3-CD48-BB49-527EC9DE440A}"/>
              </a:ext>
            </a:extLst>
          </p:cNvPr>
          <p:cNvSpPr/>
          <p:nvPr/>
        </p:nvSpPr>
        <p:spPr>
          <a:xfrm>
            <a:off x="1338338" y="4470146"/>
            <a:ext cx="6375115" cy="1477328"/>
          </a:xfrm>
          <a:prstGeom prst="rect">
            <a:avLst/>
          </a:prstGeom>
        </p:spPr>
        <p:txBody>
          <a:bodyPr wrap="square">
            <a:spAutoFit/>
          </a:bodyPr>
          <a:lstStyle/>
          <a:p>
            <a:r>
              <a:rPr lang="en-CN" dirty="0"/>
              <a:t>function classof(o) {</a:t>
            </a:r>
          </a:p>
          <a:p>
            <a:r>
              <a:rPr lang="en-CN" dirty="0"/>
              <a:t>    if (o === null) return "Null";</a:t>
            </a:r>
          </a:p>
          <a:p>
            <a:r>
              <a:rPr lang="en-CN" dirty="0"/>
              <a:t>    if (o === undefined) return "Undefined";</a:t>
            </a:r>
          </a:p>
          <a:p>
            <a:r>
              <a:rPr lang="en-CN" dirty="0"/>
              <a:t>    return Object.prototype.toString.call(o).slice(8,-1);</a:t>
            </a:r>
          </a:p>
          <a:p>
            <a:r>
              <a:rPr lang="en-CN" dirty="0"/>
              <a:t>}</a:t>
            </a:r>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8017" y="4249233"/>
            <a:ext cx="3147333" cy="800169"/>
          </a:xfrm>
          <a:prstGeom prst="rect">
            <a:avLst/>
          </a:prstGeom>
        </p:spPr>
      </p:pic>
    </p:spTree>
    <p:custDataLst>
      <p:tags r:id="rId1"/>
    </p:custDataLst>
    <p:extLst>
      <p:ext uri="{BB962C8B-B14F-4D97-AF65-F5344CB8AC3E}">
        <p14:creationId xmlns:p14="http://schemas.microsoft.com/office/powerpoint/2010/main" val="1874883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6.8 </a:t>
            </a:r>
            <a:r>
              <a:rPr lang="zh-CN" altLang="en-US" dirty="0"/>
              <a:t>对象的三个属性</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6.8.2 </a:t>
            </a:r>
            <a:r>
              <a:rPr lang="zh-CN" altLang="en-US" dirty="0"/>
              <a:t>类属性</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2D4BC14A-4F9E-1D48-BDD4-9C240B511DCE}"/>
              </a:ext>
            </a:extLst>
          </p:cNvPr>
          <p:cNvPicPr>
            <a:picLocks noChangeAspect="1"/>
          </p:cNvPicPr>
          <p:nvPr/>
        </p:nvPicPr>
        <p:blipFill>
          <a:blip r:embed="rId5"/>
          <a:stretch>
            <a:fillRect/>
          </a:stretch>
        </p:blipFill>
        <p:spPr>
          <a:xfrm>
            <a:off x="920776" y="2320398"/>
            <a:ext cx="7440468" cy="3590393"/>
          </a:xfrm>
          <a:prstGeom prst="rect">
            <a:avLst/>
          </a:prstGeom>
        </p:spPr>
      </p:pic>
    </p:spTree>
    <p:extLst>
      <p:ext uri="{BB962C8B-B14F-4D97-AF65-F5344CB8AC3E}">
        <p14:creationId xmlns:p14="http://schemas.microsoft.com/office/powerpoint/2010/main" val="4615177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6.8 </a:t>
            </a:r>
            <a:r>
              <a:rPr lang="zh-CN" altLang="en-US" dirty="0"/>
              <a:t>对象的三个属性</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6.8.3 </a:t>
            </a:r>
            <a:r>
              <a:rPr lang="zh-CN" altLang="en-US" dirty="0"/>
              <a:t>可扩展性</a:t>
            </a:r>
            <a:endParaRPr lang="en-US" altLang="zh-CN" dirty="0"/>
          </a:p>
          <a:p>
            <a:pPr lvl="1"/>
            <a:r>
              <a:rPr lang="zh-CN" altLang="en-US" dirty="0"/>
              <a:t>表示是否可以给对象添加新属性，可扩展属性的目的是将对象“锁定”，以避免外界的干扰。</a:t>
            </a:r>
            <a:endParaRPr lang="en-US" altLang="zh-CN" dirty="0"/>
          </a:p>
          <a:p>
            <a:pPr lvl="1"/>
            <a:endParaRPr lang="en-US" altLang="zh-CN" dirty="0"/>
          </a:p>
          <a:p>
            <a:pPr lvl="1"/>
            <a:r>
              <a:rPr lang="en-US" altLang="zh-CN" dirty="0" err="1" smtClean="0"/>
              <a:t>Object.isExtensible</a:t>
            </a:r>
            <a:r>
              <a:rPr lang="en-US" altLang="zh-CN" dirty="0"/>
              <a:t>()</a:t>
            </a:r>
            <a:r>
              <a:rPr lang="zh-CN" altLang="en-US" dirty="0"/>
              <a:t>判断该对象是否是可扩展</a:t>
            </a:r>
            <a:endParaRPr lang="en-US" altLang="zh-CN" dirty="0"/>
          </a:p>
          <a:p>
            <a:pPr lvl="1"/>
            <a:r>
              <a:rPr lang="en-US" dirty="0" err="1"/>
              <a:t>Object.preventExtensions</a:t>
            </a:r>
            <a:r>
              <a:rPr lang="en-US" altLang="zh-CN" dirty="0"/>
              <a:t>()</a:t>
            </a:r>
            <a:r>
              <a:rPr lang="zh-CN" altLang="en-US" dirty="0"/>
              <a:t>将对象转为</a:t>
            </a:r>
            <a:r>
              <a:rPr lang="zh-CN" altLang="en-US" dirty="0">
                <a:solidFill>
                  <a:srgbClr val="C00000"/>
                </a:solidFill>
              </a:rPr>
              <a:t>不可扩展</a:t>
            </a:r>
            <a:r>
              <a:rPr lang="zh-CN" altLang="en-US" dirty="0"/>
              <a:t>的</a:t>
            </a:r>
            <a:endParaRPr lang="en-US" altLang="zh-CN" dirty="0"/>
          </a:p>
          <a:p>
            <a:pPr lvl="2"/>
            <a:r>
              <a:rPr lang="zh-CN" altLang="en-US" dirty="0"/>
              <a:t>一旦对象转换为不可扩展的，就无法再转换回可扩展的</a:t>
            </a:r>
            <a:endParaRPr lang="en-US" altLang="zh-CN" dirty="0"/>
          </a:p>
          <a:p>
            <a:pPr lvl="2"/>
            <a:r>
              <a:rPr lang="zh-CN" altLang="en-US" dirty="0"/>
              <a:t>但可以给不可扩展的对象的原型添加属性</a:t>
            </a:r>
            <a:endParaRPr lang="en-US" altLang="zh-CN" dirty="0"/>
          </a:p>
          <a:p>
            <a:pPr lvl="1"/>
            <a:r>
              <a:rPr lang="en-US" dirty="0" err="1"/>
              <a:t>Object.seal</a:t>
            </a:r>
            <a:r>
              <a:rPr lang="en-US" altLang="zh-CN" dirty="0"/>
              <a:t>()</a:t>
            </a:r>
            <a:r>
              <a:rPr lang="zh-CN" altLang="en-US" dirty="0"/>
              <a:t> 设置对象</a:t>
            </a:r>
            <a:r>
              <a:rPr lang="zh-CN" altLang="en-US" dirty="0">
                <a:solidFill>
                  <a:srgbClr val="C00000"/>
                </a:solidFill>
              </a:rPr>
              <a:t>不可扩展</a:t>
            </a:r>
            <a:r>
              <a:rPr lang="en-US" altLang="zh-CN" dirty="0"/>
              <a:t>,</a:t>
            </a:r>
            <a:r>
              <a:rPr lang="zh-CN" altLang="en-US" dirty="0">
                <a:solidFill>
                  <a:srgbClr val="C00000"/>
                </a:solidFill>
              </a:rPr>
              <a:t>自有属性不可配置</a:t>
            </a:r>
            <a:endParaRPr lang="en-US" altLang="zh-CN" dirty="0">
              <a:solidFill>
                <a:srgbClr val="C00000"/>
              </a:solidFill>
            </a:endParaRPr>
          </a:p>
          <a:p>
            <a:pPr lvl="2"/>
            <a:r>
              <a:rPr lang="en-US" altLang="zh-CN" dirty="0"/>
              <a:t>Object. </a:t>
            </a:r>
            <a:r>
              <a:rPr lang="en-US" altLang="zh-CN" dirty="0" err="1"/>
              <a:t>isSealed</a:t>
            </a:r>
            <a:r>
              <a:rPr lang="zh-CN" altLang="en-US" dirty="0"/>
              <a:t>（）来检测对象是否封闭</a:t>
            </a:r>
            <a:endParaRPr lang="en-US" altLang="zh-CN" dirty="0"/>
          </a:p>
          <a:p>
            <a:pPr lvl="1"/>
            <a:r>
              <a:rPr lang="en-US" altLang="zh-CN" dirty="0" err="1"/>
              <a:t>Object.freeze</a:t>
            </a:r>
            <a:r>
              <a:rPr lang="en-US" altLang="zh-CN" dirty="0"/>
              <a:t>()</a:t>
            </a:r>
            <a:r>
              <a:rPr lang="zh-CN" altLang="en-US" dirty="0"/>
              <a:t>设置对象</a:t>
            </a:r>
            <a:r>
              <a:rPr lang="zh-CN" altLang="en-US" dirty="0">
                <a:solidFill>
                  <a:srgbClr val="C00000"/>
                </a:solidFill>
              </a:rPr>
              <a:t>不可扩展，属性不可配置，数据属性只读（若存取器属性具有</a:t>
            </a:r>
            <a:r>
              <a:rPr lang="en-US" altLang="zh-CN" dirty="0">
                <a:solidFill>
                  <a:srgbClr val="C00000"/>
                </a:solidFill>
              </a:rPr>
              <a:t>setter</a:t>
            </a:r>
            <a:r>
              <a:rPr lang="zh-CN" altLang="en-US" dirty="0">
                <a:solidFill>
                  <a:srgbClr val="C00000"/>
                </a:solidFill>
              </a:rPr>
              <a:t>仍可以通过给属性赋值调用） </a:t>
            </a:r>
            <a:r>
              <a:rPr lang="zh-CN" altLang="en-US" dirty="0"/>
              <a:t>。</a:t>
            </a:r>
            <a:endParaRPr lang="en-US" altLang="zh-CN" dirty="0"/>
          </a:p>
          <a:p>
            <a:pPr lvl="2"/>
            <a:r>
              <a:rPr lang="en-US" altLang="zh-CN" dirty="0" err="1"/>
              <a:t>Object.isFrozen</a:t>
            </a:r>
            <a:r>
              <a:rPr lang="zh-CN" altLang="en-US" dirty="0"/>
              <a:t>（）来检测对象是否冻结</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Rectangle 3">
            <a:extLst>
              <a:ext uri="{FF2B5EF4-FFF2-40B4-BE49-F238E27FC236}">
                <a16:creationId xmlns:a16="http://schemas.microsoft.com/office/drawing/2014/main" id="{65A813C4-D7A1-6541-A3AE-99A9CC7A49B7}"/>
              </a:ext>
            </a:extLst>
          </p:cNvPr>
          <p:cNvSpPr/>
          <p:nvPr/>
        </p:nvSpPr>
        <p:spPr>
          <a:xfrm>
            <a:off x="628650" y="5711734"/>
            <a:ext cx="7886699" cy="923330"/>
          </a:xfrm>
          <a:prstGeom prst="rect">
            <a:avLst/>
          </a:prstGeom>
        </p:spPr>
        <p:txBody>
          <a:bodyPr wrap="square">
            <a:spAutoFit/>
          </a:bodyPr>
          <a:lstStyle/>
          <a:p>
            <a:pPr lvl="0">
              <a:defRPr/>
            </a:pPr>
            <a:r>
              <a:rPr lang="zh-CN" altLang="en-US" dirty="0"/>
              <a:t>在</a:t>
            </a:r>
            <a:r>
              <a:rPr lang="en-US" dirty="0"/>
              <a:t>ECMAScript 5</a:t>
            </a:r>
            <a:r>
              <a:rPr lang="zh-CN" altLang="en-US" dirty="0"/>
              <a:t>中，所有的内置对象和自定义对象都是可扩展的，除非将它们转换为不可扩展的</a:t>
            </a:r>
            <a:endParaRPr lang="en-US" altLang="zh-CN" dirty="0"/>
          </a:p>
          <a:p>
            <a:endParaRPr lang="en-CN" dirty="0"/>
          </a:p>
        </p:txBody>
      </p:sp>
    </p:spTree>
    <p:extLst>
      <p:ext uri="{BB962C8B-B14F-4D97-AF65-F5344CB8AC3E}">
        <p14:creationId xmlns:p14="http://schemas.microsoft.com/office/powerpoint/2010/main" val="1647221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6.8 </a:t>
            </a:r>
            <a:r>
              <a:rPr lang="zh-CN" altLang="en-US" dirty="0"/>
              <a:t>对象的三个属性</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6.8.3 </a:t>
            </a:r>
            <a:r>
              <a:rPr lang="zh-CN" altLang="en-US" dirty="0"/>
              <a:t>可扩展性</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TextBox 3">
            <a:extLst>
              <a:ext uri="{FF2B5EF4-FFF2-40B4-BE49-F238E27FC236}">
                <a16:creationId xmlns:a16="http://schemas.microsoft.com/office/drawing/2014/main" id="{E09A890E-92DC-D843-B0C2-35F6E620FB01}"/>
              </a:ext>
            </a:extLst>
          </p:cNvPr>
          <p:cNvSpPr txBox="1"/>
          <p:nvPr/>
        </p:nvSpPr>
        <p:spPr>
          <a:xfrm>
            <a:off x="1150706" y="2847132"/>
            <a:ext cx="6654386" cy="2308324"/>
          </a:xfrm>
          <a:prstGeom prst="rect">
            <a:avLst/>
          </a:prstGeom>
          <a:noFill/>
        </p:spPr>
        <p:txBody>
          <a:bodyPr wrap="none" rtlCol="0">
            <a:spAutoFit/>
          </a:bodyPr>
          <a:lstStyle/>
          <a:p>
            <a:r>
              <a:rPr lang="en-US" altLang="zh-CN" dirty="0"/>
              <a:t>//</a:t>
            </a:r>
            <a:r>
              <a:rPr lang="zh-CN" altLang="en-US" dirty="0"/>
              <a:t>创建一个封闭对象</a:t>
            </a:r>
            <a:r>
              <a:rPr lang="en-US" altLang="zh-CN" dirty="0"/>
              <a:t>,</a:t>
            </a:r>
            <a:r>
              <a:rPr lang="zh-CN" altLang="en-US" dirty="0"/>
              <a:t>包括一个冻结的原型和一个不可枚举的属性</a:t>
            </a:r>
          </a:p>
          <a:p>
            <a:r>
              <a:rPr lang="en-US" dirty="0"/>
              <a:t>var o = </a:t>
            </a:r>
            <a:r>
              <a:rPr lang="en-US" dirty="0" err="1"/>
              <a:t>Object.seal</a:t>
            </a:r>
            <a:r>
              <a:rPr lang="en-US" dirty="0"/>
              <a:t>(</a:t>
            </a:r>
          </a:p>
          <a:p>
            <a:r>
              <a:rPr lang="en-US" dirty="0"/>
              <a:t>	</a:t>
            </a:r>
            <a:r>
              <a:rPr lang="en-US" dirty="0" err="1"/>
              <a:t>Object.create</a:t>
            </a:r>
            <a:r>
              <a:rPr lang="en-US" dirty="0"/>
              <a:t>(</a:t>
            </a:r>
          </a:p>
          <a:p>
            <a:r>
              <a:rPr lang="en-US" dirty="0"/>
              <a:t>		</a:t>
            </a:r>
            <a:r>
              <a:rPr lang="en-US" dirty="0" err="1"/>
              <a:t>Object.freeze</a:t>
            </a:r>
            <a:r>
              <a:rPr lang="en-US" dirty="0"/>
              <a:t>({x: 1}),</a:t>
            </a:r>
          </a:p>
          <a:p>
            <a:r>
              <a:rPr lang="en-US" dirty="0"/>
              <a:t>		{y: {value: 2, writable: true}}</a:t>
            </a:r>
          </a:p>
          <a:p>
            <a:r>
              <a:rPr lang="en-US" dirty="0"/>
              <a:t>		)</a:t>
            </a:r>
          </a:p>
          <a:p>
            <a:r>
              <a:rPr lang="en-US" dirty="0"/>
              <a:t>	);</a:t>
            </a:r>
          </a:p>
          <a:p>
            <a:endParaRPr lang="en-CN" dirty="0"/>
          </a:p>
        </p:txBody>
      </p:sp>
    </p:spTree>
    <p:extLst>
      <p:ext uri="{BB962C8B-B14F-4D97-AF65-F5344CB8AC3E}">
        <p14:creationId xmlns:p14="http://schemas.microsoft.com/office/powerpoint/2010/main" val="10937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6.9 </a:t>
            </a:r>
            <a:r>
              <a:rPr lang="zh-CN" altLang="en-US" dirty="0"/>
              <a:t>序列化对象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对象序列化（</a:t>
            </a:r>
            <a:r>
              <a:rPr lang="en-US" dirty="0"/>
              <a:t>serialization）</a:t>
            </a:r>
            <a:r>
              <a:rPr lang="zh-CN" altLang="en-US" dirty="0"/>
              <a:t>是指将对象的状态转换为字符串，也可将字符串还原为对象。</a:t>
            </a:r>
            <a:endParaRPr lang="en-US" altLang="zh-CN" dirty="0"/>
          </a:p>
          <a:p>
            <a:pPr lvl="1"/>
            <a:r>
              <a:rPr lang="en-US" dirty="0" err="1"/>
              <a:t>JSON.stringify</a:t>
            </a:r>
            <a:r>
              <a:rPr lang="en-US" dirty="0"/>
              <a:t>（）</a:t>
            </a:r>
            <a:r>
              <a:rPr lang="zh-CN" altLang="en-US" dirty="0"/>
              <a:t>序列化对象</a:t>
            </a:r>
            <a:endParaRPr lang="en-US" altLang="zh-CN" dirty="0"/>
          </a:p>
          <a:p>
            <a:pPr lvl="1"/>
            <a:r>
              <a:rPr lang="en-US" dirty="0" err="1"/>
              <a:t>JSON.parse</a:t>
            </a:r>
            <a:r>
              <a:rPr lang="en-US" dirty="0"/>
              <a:t>（）</a:t>
            </a:r>
            <a:r>
              <a:rPr lang="zh-CN" altLang="en-US" dirty="0"/>
              <a:t>还原对象</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0013930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6.9 </a:t>
            </a:r>
            <a:r>
              <a:rPr lang="zh-CN" altLang="en-US" dirty="0"/>
              <a:t>序列化对象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E4550AA1-CCD2-8045-87F1-941789B574AD}"/>
              </a:ext>
            </a:extLst>
          </p:cNvPr>
          <p:cNvPicPr>
            <a:picLocks noChangeAspect="1"/>
          </p:cNvPicPr>
          <p:nvPr/>
        </p:nvPicPr>
        <p:blipFill>
          <a:blip r:embed="rId5"/>
          <a:stretch>
            <a:fillRect/>
          </a:stretch>
        </p:blipFill>
        <p:spPr>
          <a:xfrm>
            <a:off x="318663" y="2362461"/>
            <a:ext cx="8644693" cy="3949438"/>
          </a:xfrm>
          <a:prstGeom prst="rect">
            <a:avLst/>
          </a:prstGeom>
        </p:spPr>
      </p:pic>
    </p:spTree>
    <p:extLst>
      <p:ext uri="{BB962C8B-B14F-4D97-AF65-F5344CB8AC3E}">
        <p14:creationId xmlns:p14="http://schemas.microsoft.com/office/powerpoint/2010/main" val="41733140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6.9 </a:t>
            </a:r>
            <a:r>
              <a:rPr lang="zh-CN" altLang="en-US" dirty="0"/>
              <a:t>序列化对象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注意：</a:t>
            </a:r>
            <a:endParaRPr lang="en-US" altLang="zh-CN" dirty="0"/>
          </a:p>
          <a:p>
            <a:pPr lvl="1"/>
            <a:r>
              <a:rPr lang="en-US" dirty="0" err="1"/>
              <a:t>NaN、Infinity</a:t>
            </a:r>
            <a:r>
              <a:rPr lang="zh-CN" altLang="en-US" dirty="0"/>
              <a:t>和</a:t>
            </a:r>
            <a:r>
              <a:rPr lang="en-US" altLang="zh-CN" dirty="0"/>
              <a:t>-</a:t>
            </a:r>
            <a:r>
              <a:rPr lang="en-US" dirty="0"/>
              <a:t>Infinity</a:t>
            </a:r>
            <a:r>
              <a:rPr lang="zh-CN" altLang="en-US" dirty="0"/>
              <a:t>序列化的结果是</a:t>
            </a:r>
            <a:r>
              <a:rPr lang="en-US" dirty="0"/>
              <a:t>null</a:t>
            </a:r>
          </a:p>
          <a:p>
            <a:pPr lvl="1"/>
            <a:r>
              <a:rPr lang="zh-CN" altLang="en-US" dirty="0"/>
              <a:t>日期对象序列化的结果是</a:t>
            </a:r>
            <a:r>
              <a:rPr lang="en-US" dirty="0"/>
              <a:t>ISO</a:t>
            </a:r>
            <a:r>
              <a:rPr lang="zh-CN" altLang="en-US" dirty="0"/>
              <a:t>格式的日期字符串，但</a:t>
            </a:r>
            <a:r>
              <a:rPr lang="en-US" dirty="0" err="1"/>
              <a:t>JSON.parse</a:t>
            </a:r>
            <a:r>
              <a:rPr lang="en-US" dirty="0"/>
              <a:t>（）</a:t>
            </a:r>
            <a:r>
              <a:rPr lang="zh-CN" altLang="en-US" dirty="0"/>
              <a:t>依然保留它们的字符串形态</a:t>
            </a:r>
            <a:endParaRPr lang="en-US" altLang="zh-CN" dirty="0"/>
          </a:p>
          <a:p>
            <a:pPr lvl="1"/>
            <a:r>
              <a:rPr lang="zh-CN" altLang="en-US" dirty="0"/>
              <a:t>函数、</a:t>
            </a:r>
            <a:r>
              <a:rPr lang="en-US" dirty="0" err="1"/>
              <a:t>RegExp、Error</a:t>
            </a:r>
            <a:r>
              <a:rPr lang="zh-CN" altLang="en-US" dirty="0"/>
              <a:t>对象和</a:t>
            </a:r>
            <a:r>
              <a:rPr lang="en-US" dirty="0"/>
              <a:t>undefined</a:t>
            </a:r>
            <a:r>
              <a:rPr lang="zh-CN" altLang="en-US" dirty="0"/>
              <a:t>值不能序列化和还原。</a:t>
            </a:r>
            <a:endParaRPr lang="en-US" altLang="zh-CN" dirty="0"/>
          </a:p>
          <a:p>
            <a:pPr lvl="1"/>
            <a:r>
              <a:rPr lang="en-US" dirty="0" err="1"/>
              <a:t>JSON.stringify</a:t>
            </a:r>
            <a:r>
              <a:rPr lang="en-US" dirty="0"/>
              <a:t>（）</a:t>
            </a:r>
            <a:r>
              <a:rPr lang="zh-CN" altLang="en-US" dirty="0"/>
              <a:t>只能序列化对象可枚举的自有属性。对不能序列化的属性，在序列化后的输出字符串中会将这个属性省略掉。</a:t>
            </a:r>
            <a:endParaRPr lang="en-US" altLang="zh-CN" dirty="0"/>
          </a:p>
          <a:p>
            <a:pPr lvl="1"/>
            <a:r>
              <a:rPr lang="en-US" dirty="0" err="1"/>
              <a:t>JSON.stringify</a:t>
            </a:r>
            <a:r>
              <a:rPr lang="en-US" dirty="0"/>
              <a:t>（）</a:t>
            </a:r>
            <a:r>
              <a:rPr lang="zh-CN" altLang="en-US" dirty="0"/>
              <a:t>和</a:t>
            </a:r>
            <a:r>
              <a:rPr lang="en-US" dirty="0"/>
              <a:t>JSON. parse（）</a:t>
            </a:r>
            <a:r>
              <a:rPr lang="zh-CN" altLang="en-US" dirty="0"/>
              <a:t>都可以接收第二个可选参数，通过传入需要序列化或还原的属性列表来定制自定义的序列化或还原操作。</a:t>
            </a:r>
            <a:endParaRPr lang="en-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256018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2418</TotalTime>
  <Words>1967</Words>
  <Application>Microsoft Office PowerPoint</Application>
  <PresentationFormat>全屏显示(4:3)</PresentationFormat>
  <Paragraphs>194</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Arial</vt:lpstr>
      <vt:lpstr>Calibri</vt:lpstr>
      <vt:lpstr>Calibri Light</vt:lpstr>
      <vt:lpstr>Office Theme</vt:lpstr>
      <vt:lpstr>6.8 对象的三个属性</vt:lpstr>
      <vt:lpstr>6.8 对象的三个属性</vt:lpstr>
      <vt:lpstr>6.8 对象的三个属性</vt:lpstr>
      <vt:lpstr>6.8 对象的三个属性</vt:lpstr>
      <vt:lpstr>6.8 对象的三个属性</vt:lpstr>
      <vt:lpstr>6.8 对象的三个属性</vt:lpstr>
      <vt:lpstr>6.9 序列化对象</vt:lpstr>
      <vt:lpstr>6.9 序列化对象</vt:lpstr>
      <vt:lpstr>6.9 序列化对象</vt:lpstr>
      <vt:lpstr>6.10 对象方法</vt:lpstr>
      <vt:lpstr>6.10 对象方法</vt:lpstr>
      <vt:lpstr>6.10 对象方法</vt:lpstr>
      <vt:lpstr>6.10 对象方法</vt:lpstr>
      <vt:lpstr>6.10 对象方法</vt:lpstr>
      <vt:lpstr>6.10 对象方法【补充】</vt:lpstr>
      <vt:lpstr>6.10 对象方法【补充】</vt:lpstr>
      <vt:lpstr>6.11 定义一个对象模板【补充】</vt:lpstr>
      <vt:lpstr>6.11 定义一个对象模板【补充】</vt:lpstr>
      <vt:lpstr>6.11 定义一个对象模板【补充】</vt:lpstr>
      <vt:lpstr>6.11 定义一个对象模板【补充】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第6章对象</dc:title>
  <dc:creator>Gao Ruiqing</dc:creator>
  <cp:lastModifiedBy>yezi</cp:lastModifiedBy>
  <cp:revision>100</cp:revision>
  <dcterms:created xsi:type="dcterms:W3CDTF">2020-03-20T09:31:20Z</dcterms:created>
  <dcterms:modified xsi:type="dcterms:W3CDTF">2020-04-09T03:20:00Z</dcterms:modified>
</cp:coreProperties>
</file>