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33" r:id="rId2"/>
    <p:sldId id="421" r:id="rId3"/>
    <p:sldId id="434" r:id="rId4"/>
    <p:sldId id="427" r:id="rId5"/>
    <p:sldId id="428" r:id="rId6"/>
    <p:sldId id="440" r:id="rId7"/>
    <p:sldId id="441" r:id="rId8"/>
    <p:sldId id="429" r:id="rId9"/>
    <p:sldId id="430" r:id="rId10"/>
    <p:sldId id="435" r:id="rId11"/>
    <p:sldId id="436" r:id="rId12"/>
    <p:sldId id="431" r:id="rId13"/>
    <p:sldId id="439" r:id="rId14"/>
    <p:sldId id="432" r:id="rId15"/>
    <p:sldId id="410" r:id="rId16"/>
    <p:sldId id="437" r:id="rId17"/>
    <p:sldId id="438" r:id="rId18"/>
    <p:sldId id="423" r:id="rId19"/>
    <p:sldId id="422" r:id="rId20"/>
    <p:sldId id="34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389" autoAdjust="0"/>
  </p:normalViewPr>
  <p:slideViewPr>
    <p:cSldViewPr snapToGrid="0" snapToObjects="1">
      <p:cViewPr varScale="1">
        <p:scale>
          <a:sx n="72" d="100"/>
          <a:sy n="72" d="100"/>
        </p:scale>
        <p:origin x="17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478E-D6CB-094D-9E87-3C73DA991BB4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B72E-CB2B-F04F-8516-225FABEFD7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291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54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53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函数。它计算两个对象的“并集”，并返回另一个新对象，新对象具有二者的属性。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607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第二个参数也可以是负数，它代表相对数组末尾的偏移量。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字符串也有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lastIndexOf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方法，它们和数组方法的功能类似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134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3556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操作符只能用于简单的情形，每个窗口都有自己的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环境，有自己的全局对象。并且，每个全局对象有自己的一组构造函数。因此一个窗体中的对象将不可能是另外窗体中的构造函数的实例。窗体之间的混淆不常发生，但这个问题足已证明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操作符不能视为一个可靠的数组检测方法。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173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563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图中：代码为一个常规对象增加了一些属性使其变成类数组对象，然后遍历生成的伪数组的“元素”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213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911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8.7.3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节涵盖关于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方法的更多内容。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5749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最后一条：如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push（）、sort（）、reverse（）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等数组方法会修改数组，它们在字符串上是无效的，但出错的时候没有提示。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721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408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016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也就是说，没有像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循环中使用的相应的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语句。如果要提前终止，必须把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方法放在一个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块中，并能抛出一个异常。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28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820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图中是一些例子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（）会跳过稀疏数组中缺少的元素，压缩稀疏数组的空缺。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：压缩空缺并删除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元素，可以这样使用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931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62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74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some（）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确认该返回什么值它们就会停止遍历数组元素。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1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948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10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68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9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69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77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9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9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57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75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83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51F3-6C07-F043-B450-01F48277BBF3}" type="datetimeFigureOut">
              <a:rPr lang="en-CN" smtClean="0"/>
              <a:t>04/14/2020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D0FF-8F6C-7245-8267-55BACFDDB4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09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Arra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本节方法的概述</a:t>
            </a:r>
            <a:endParaRPr lang="en-US" altLang="zh-CN" dirty="0"/>
          </a:p>
          <a:p>
            <a:pPr lvl="1"/>
            <a:r>
              <a:rPr lang="zh-CN" altLang="en-US" dirty="0"/>
              <a:t>第一个参数接收一个函数，对数组的每个元素（或一些元素）调用一次该函数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大多数</a:t>
            </a:r>
            <a:r>
              <a:rPr lang="zh-CN" altLang="en-US" dirty="0"/>
              <a:t>情况下，这些函数使用三个参数：数组元素、元素的索引和数组本身。</a:t>
            </a:r>
            <a:endParaRPr lang="en-US" altLang="zh-CN" dirty="0"/>
          </a:p>
          <a:p>
            <a:pPr lvl="1"/>
            <a:r>
              <a:rPr lang="zh-CN" altLang="en-US" dirty="0"/>
              <a:t>第二个参数（可选）。如果有第二个参数，则调用的函数（第一个参数）被看做是第二个参数的方法。</a:t>
            </a:r>
            <a:endParaRPr lang="en-US" altLang="zh-CN" dirty="0"/>
          </a:p>
          <a:p>
            <a:pPr lvl="2"/>
            <a:r>
              <a:rPr lang="zh-CN" altLang="en-US" dirty="0"/>
              <a:t>也就是说，在调用函数时传递进去的第二个参数作为它的</a:t>
            </a:r>
            <a:r>
              <a:rPr lang="en-US" dirty="0"/>
              <a:t>this</a:t>
            </a:r>
            <a:r>
              <a:rPr lang="zh-CN" altLang="en-US" dirty="0"/>
              <a:t>关键字的值来使用。</a:t>
            </a:r>
            <a:endParaRPr lang="en-US" altLang="zh-CN" dirty="0"/>
          </a:p>
          <a:p>
            <a:pPr lvl="2"/>
            <a:r>
              <a:rPr lang="zh-CN" altLang="en-US" dirty="0"/>
              <a:t>不会修改它们调用的原始数组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7.9.5 reduce（）</a:t>
            </a:r>
            <a:r>
              <a:rPr lang="zh-CN" altLang="en-US" dirty="0"/>
              <a:t>和</a:t>
            </a:r>
            <a:r>
              <a:rPr lang="en-US" dirty="0" err="1"/>
              <a:t>reduceRight</a:t>
            </a:r>
            <a:r>
              <a:rPr lang="en-US" dirty="0"/>
              <a:t>（）</a:t>
            </a:r>
          </a:p>
          <a:p>
            <a:pPr lvl="1"/>
            <a:r>
              <a:rPr lang="zh-CN" altLang="en-US" dirty="0"/>
              <a:t>计算用途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9079D-B557-424C-AEE2-785D40B78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572" y="2265581"/>
            <a:ext cx="4472468" cy="4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7.9.5 reduce（）</a:t>
            </a:r>
            <a:r>
              <a:rPr lang="zh-CN" altLang="en-US" dirty="0"/>
              <a:t>和</a:t>
            </a:r>
            <a:r>
              <a:rPr lang="en-US" dirty="0" err="1"/>
              <a:t>reduceRight</a:t>
            </a:r>
            <a:r>
              <a:rPr lang="en-US" dirty="0"/>
              <a:t>（）</a:t>
            </a:r>
          </a:p>
          <a:p>
            <a:pPr lvl="1"/>
            <a:r>
              <a:rPr lang="zh-CN" altLang="en-CN" dirty="0"/>
              <a:t>其他</a:t>
            </a:r>
            <a:r>
              <a:rPr lang="zh-CN" altLang="en-US" dirty="0"/>
              <a:t>用途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65F67-272C-E346-AC0A-8B53FF095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30" y="2812580"/>
            <a:ext cx="8446140" cy="318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73BCB-ECF5-2544-92B7-648E39BB3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30" y="3072476"/>
            <a:ext cx="8294791" cy="2064948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00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7.9.6 </a:t>
            </a:r>
            <a:r>
              <a:rPr lang="en-US" dirty="0" err="1"/>
              <a:t>indexOf</a:t>
            </a:r>
            <a:r>
              <a:rPr lang="en-US" dirty="0"/>
              <a:t>（）</a:t>
            </a:r>
            <a:r>
              <a:rPr lang="zh-CN" altLang="en-US" dirty="0"/>
              <a:t>和</a:t>
            </a:r>
            <a:r>
              <a:rPr lang="en-US" dirty="0" err="1"/>
              <a:t>lastIndexOf</a:t>
            </a:r>
            <a:r>
              <a:rPr lang="en-US" dirty="0"/>
              <a:t>（）</a:t>
            </a:r>
          </a:p>
          <a:p>
            <a:pPr lvl="1"/>
            <a:r>
              <a:rPr lang="zh-CN" altLang="en-US" dirty="0"/>
              <a:t>搜索整个数组中具有给定值的元素，返回找到的第一个元素的索引或者如果没有找到就返回</a:t>
            </a:r>
            <a:r>
              <a:rPr lang="en-US" altLang="zh-CN" dirty="0"/>
              <a:t>-1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（）</a:t>
            </a:r>
            <a:r>
              <a:rPr lang="zh-CN" altLang="en-US" dirty="0"/>
              <a:t>从头至尾搜索，</a:t>
            </a:r>
            <a:r>
              <a:rPr lang="en-US" dirty="0" err="1"/>
              <a:t>lastIndexOf</a:t>
            </a:r>
            <a:r>
              <a:rPr lang="en-US" dirty="0"/>
              <a:t>（）</a:t>
            </a:r>
            <a:r>
              <a:rPr lang="zh-CN" altLang="en-US" dirty="0"/>
              <a:t>反向搜索。</a:t>
            </a:r>
            <a:endParaRPr lang="en-US" altLang="zh-CN" dirty="0"/>
          </a:p>
          <a:p>
            <a:pPr lvl="1"/>
            <a:r>
              <a:rPr lang="zh-CN" altLang="en-US" dirty="0"/>
              <a:t>第一个参数是需要搜索的值，第二个参数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：指定数组中的一个索引，从那里开始搜索。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D370-42E4-C446-AE7C-6DECC007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160" y="4152289"/>
            <a:ext cx="6769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</a:t>
            </a:r>
            <a:r>
              <a:rPr lang="zh-CN" altLang="en-US" dirty="0"/>
              <a:t>数组方法的更多内容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更多方法：</a:t>
            </a:r>
            <a:endParaRPr lang="en-US" altLang="zh-CN" dirty="0"/>
          </a:p>
          <a:p>
            <a:pPr lvl="1"/>
            <a:r>
              <a:rPr lang="zh-CN" altLang="en-US" dirty="0"/>
              <a:t>修改器方法</a:t>
            </a:r>
            <a:r>
              <a:rPr lang="en-US" altLang="zh-CN" dirty="0"/>
              <a:t>/</a:t>
            </a:r>
            <a:r>
              <a:rPr lang="zh-CN" altLang="en-US" dirty="0"/>
              <a:t>访问方法</a:t>
            </a:r>
            <a:r>
              <a:rPr lang="en-US" altLang="zh-CN" dirty="0"/>
              <a:t>/</a:t>
            </a:r>
            <a:r>
              <a:rPr lang="zh-CN" altLang="en-US" dirty="0"/>
              <a:t>迭代方法</a:t>
            </a:r>
          </a:p>
          <a:p>
            <a:pPr lvl="1"/>
            <a:r>
              <a:rPr lang="zh-CN" altLang="en-CN" dirty="0"/>
              <a:t>参见</a:t>
            </a:r>
            <a:r>
              <a:rPr lang="en-US" altLang="zh-CN" dirty="0"/>
              <a:t>:</a:t>
            </a:r>
            <a:r>
              <a:rPr lang="en-US" dirty="0">
                <a:hlinkClick r:id="rId3"/>
              </a:rPr>
              <a:t> </a:t>
            </a:r>
            <a:r>
              <a:rPr lang="en-US" sz="1600" dirty="0">
                <a:hlinkClick r:id="rId3"/>
              </a:rPr>
              <a:t>https://developer.mozilla.org/zh-CN/docs/Web/JavaScript/Reference/Global_Objects/Array</a:t>
            </a:r>
            <a:endParaRPr lang="en-US" sz="1600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843A4-6299-454B-BDEA-485E53A81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0" y="3429000"/>
            <a:ext cx="8467369" cy="28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7.10 </a:t>
            </a:r>
            <a:r>
              <a:rPr lang="zh-CN" altLang="en-US" dirty="0"/>
              <a:t>数组类型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Array.isArray</a:t>
            </a:r>
            <a:r>
              <a:rPr lang="zh-CN" altLang="en-US" dirty="0"/>
              <a:t>（）函数判定是否为数组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4700B-6ACB-6C44-93AF-AF9755E3A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014" y="2387100"/>
            <a:ext cx="5232400" cy="85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D9B4D-3937-FA42-ABD6-0775236B0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14" y="4801706"/>
            <a:ext cx="4327081" cy="155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ADCD6-73EE-7948-BB27-78E5BCB73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014" y="3457887"/>
            <a:ext cx="3283941" cy="9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FCBB1-D94D-FE4C-B567-A1064B347917}"/>
              </a:ext>
            </a:extLst>
          </p:cNvPr>
          <p:cNvSpPr txBox="1"/>
          <p:nvPr/>
        </p:nvSpPr>
        <p:spPr>
          <a:xfrm>
            <a:off x="4572000" y="370921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y</a:t>
            </a:r>
            <a:r>
              <a:rPr lang="en-US" altLang="zh-CN" dirty="0" err="1"/>
              <a:t>peof</a:t>
            </a:r>
            <a:r>
              <a:rPr lang="zh-CN" altLang="en-US" dirty="0"/>
              <a:t>无法判断数组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36416-7CF7-5C45-9A00-1D1D0B318FAA}"/>
              </a:ext>
            </a:extLst>
          </p:cNvPr>
          <p:cNvSpPr/>
          <p:nvPr/>
        </p:nvSpPr>
        <p:spPr>
          <a:xfrm>
            <a:off x="5258040" y="5342246"/>
            <a:ext cx="3149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instanceof操作符不</a:t>
            </a:r>
            <a:r>
              <a:rPr lang="zh-CN" altLang="en-CN" dirty="0"/>
              <a:t>是</a:t>
            </a:r>
            <a:r>
              <a:rPr lang="en-CN" dirty="0"/>
              <a:t>可靠的数组检测方法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2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7.11 </a:t>
            </a:r>
            <a:r>
              <a:rPr lang="zh-CN" altLang="en-US" dirty="0"/>
              <a:t>类数组对象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r>
              <a:rPr lang="zh-CN" altLang="en-US" dirty="0"/>
              <a:t>数组拥有的其他对象所没有的特性：</a:t>
            </a:r>
            <a:endParaRPr lang="en-US" altLang="zh-CN" dirty="0"/>
          </a:p>
          <a:p>
            <a:pPr lvl="1"/>
            <a:r>
              <a:rPr lang="zh-CN" altLang="en-US" dirty="0"/>
              <a:t>新的元素添加到列表中时，自动更新</a:t>
            </a:r>
            <a:r>
              <a:rPr lang="en-US" dirty="0"/>
              <a:t>length</a:t>
            </a:r>
            <a:r>
              <a:rPr lang="zh-CN" altLang="en-US" dirty="0"/>
              <a:t>属性。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dirty="0"/>
              <a:t>length</a:t>
            </a:r>
            <a:r>
              <a:rPr lang="zh-CN" altLang="en-US" dirty="0"/>
              <a:t>为一个较小值将截断数组。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dirty="0" err="1"/>
              <a:t>Array.prototype</a:t>
            </a:r>
            <a:r>
              <a:rPr lang="zh-CN" altLang="en-US" dirty="0"/>
              <a:t>中继承一些有用的方法。</a:t>
            </a:r>
            <a:endParaRPr lang="en-US" altLang="zh-CN" dirty="0"/>
          </a:p>
          <a:p>
            <a:pPr lvl="1"/>
            <a:r>
              <a:rPr lang="zh-CN" altLang="en-US" dirty="0"/>
              <a:t>其类属性为“</a:t>
            </a:r>
            <a:r>
              <a:rPr lang="en-US" dirty="0"/>
              <a:t>Array”。</a:t>
            </a:r>
          </a:p>
          <a:p>
            <a:r>
              <a:rPr lang="zh-CN" altLang="en-US" dirty="0"/>
              <a:t>“类数组”对象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拥有</a:t>
            </a:r>
            <a:r>
              <a:rPr lang="en-US" dirty="0"/>
              <a:t>length</a:t>
            </a:r>
            <a:r>
              <a:rPr lang="zh-CN" altLang="en-US" dirty="0"/>
              <a:t>属性和对应非负整数属性的对象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7.11 </a:t>
            </a:r>
            <a:r>
              <a:rPr lang="zh-CN" altLang="en-US" dirty="0"/>
              <a:t>类数组对象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86A37-EAD2-9142-8040-9BCB359E3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789" y="2086620"/>
            <a:ext cx="5556559" cy="4406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249B4-C101-5849-B191-9F9045E1D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249" y="1462088"/>
            <a:ext cx="8716689" cy="6633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51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7.11 </a:t>
            </a:r>
            <a:r>
              <a:rPr lang="zh-CN" altLang="en-US" dirty="0"/>
              <a:t>类数组对象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ECMAScript 5</a:t>
            </a:r>
            <a:r>
              <a:rPr lang="zh-CN" altLang="en-US" dirty="0"/>
              <a:t>中字符串的行为与数组类似，但它们通常最好当做字符串处理，而非数组。</a:t>
            </a:r>
            <a:endParaRPr lang="en-US" dirty="0"/>
          </a:p>
          <a:p>
            <a:pPr lvl="1"/>
            <a:r>
              <a:rPr lang="en-US" dirty="0"/>
              <a:t>JavaScript</a:t>
            </a:r>
            <a:r>
              <a:rPr lang="zh-CN" altLang="en-US" dirty="0"/>
              <a:t>数组方法是通用的，不仅应用在真正的数组而且在类数组对象上都能正确工作。</a:t>
            </a:r>
            <a:endParaRPr lang="en-CN" altLang="zh-CN" dirty="0"/>
          </a:p>
          <a:p>
            <a:pPr lvl="1"/>
            <a:r>
              <a:rPr lang="zh-CN" altLang="en-CN" dirty="0"/>
              <a:t>可以</a:t>
            </a:r>
            <a:r>
              <a:rPr lang="zh-CN" altLang="en-US" dirty="0"/>
              <a:t>直接定义类数组对象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D4AAF-39C6-CE43-A803-81B9929EC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731" y="4153058"/>
            <a:ext cx="688273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6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7.11 </a:t>
            </a:r>
            <a:r>
              <a:rPr lang="zh-CN" altLang="en-US" dirty="0"/>
              <a:t>类数组对象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当用在类数组对象上时，数组方法的静态函数非常有用。由于它们不是标准的，不能保证所有的浏览器中都有定义。可以这样书写代码来保证使用它们之前是存在的：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CC531E-1B64-1C4E-9F8D-F984B9E79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109" y="3429000"/>
            <a:ext cx="7469241" cy="31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1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7.12 </a:t>
            </a:r>
            <a:r>
              <a:rPr lang="zh-CN" altLang="en-US" dirty="0"/>
              <a:t>作为数组的字符串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字符串的行为类似于只读的数组</a:t>
            </a:r>
            <a:endParaRPr lang="en-US" altLang="zh-CN" dirty="0"/>
          </a:p>
          <a:p>
            <a:pPr lvl="1"/>
            <a:r>
              <a:rPr lang="zh-CN" altLang="en-US" dirty="0"/>
              <a:t>访问单个的字符的两种方法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字符串是不可变的，故当把它们作为数组看待时，它们是只读的。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7DC8E-4C7C-8449-81FA-4E41A7B7F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64" y="2778659"/>
            <a:ext cx="3874213" cy="15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7.9.1 </a:t>
            </a:r>
            <a:r>
              <a:rPr lang="en-US" dirty="0" err="1"/>
              <a:t>forEach</a:t>
            </a:r>
            <a:r>
              <a:rPr lang="en-US" dirty="0"/>
              <a:t>（）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2C24E-8E96-B04E-947A-259CD7A5A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14" y="2396885"/>
            <a:ext cx="8294992" cy="37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END</a:t>
            </a:r>
            <a:endParaRPr lang="en-CN" sz="28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7.9.1 </a:t>
            </a:r>
            <a:r>
              <a:rPr lang="en-US" dirty="0" err="1"/>
              <a:t>forEach</a:t>
            </a:r>
            <a:r>
              <a:rPr lang="en-US" dirty="0"/>
              <a:t>（）</a:t>
            </a:r>
          </a:p>
          <a:p>
            <a:pPr lvl="1"/>
            <a:r>
              <a:rPr lang="zh-CN" altLang="en-US" dirty="0"/>
              <a:t>注意，</a:t>
            </a:r>
            <a:r>
              <a:rPr lang="en-US" dirty="0" err="1"/>
              <a:t>forEach</a:t>
            </a:r>
            <a:r>
              <a:rPr lang="en-US" dirty="0"/>
              <a:t>（）</a:t>
            </a:r>
            <a:r>
              <a:rPr lang="zh-CN" altLang="en-US" dirty="0"/>
              <a:t>无法在所有元素都传递给调用的函数之前终止遍历。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D762-B712-F44E-B2BE-35EA52F72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45" y="3151598"/>
            <a:ext cx="7547510" cy="28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7.9.2 map（）</a:t>
            </a:r>
          </a:p>
          <a:p>
            <a:pPr lvl="1"/>
            <a:r>
              <a:rPr lang="zh-CN" altLang="en-US" dirty="0"/>
              <a:t>将调用的数组的每个元素传递给指定的函数，并返回一个新数组</a:t>
            </a:r>
            <a:r>
              <a:rPr lang="en-US" altLang="zh-CN" dirty="0"/>
              <a:t>(</a:t>
            </a:r>
            <a:r>
              <a:rPr lang="zh-CN" altLang="en-US" dirty="0"/>
              <a:t>不修改调用的数组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7852D2-1120-5E4A-BDA0-4819C84FF00C}"/>
              </a:ext>
            </a:extLst>
          </p:cNvPr>
          <p:cNvSpPr/>
          <p:nvPr/>
        </p:nvSpPr>
        <p:spPr>
          <a:xfrm>
            <a:off x="1280160" y="3190101"/>
            <a:ext cx="7548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'use strict’; </a:t>
            </a:r>
          </a:p>
          <a:p>
            <a:r>
              <a:rPr lang="en-US" dirty="0"/>
              <a:t>function pow(x) { </a:t>
            </a:r>
          </a:p>
          <a:p>
            <a:r>
              <a:rPr lang="en-US" dirty="0"/>
              <a:t>	return x * x; </a:t>
            </a:r>
          </a:p>
          <a:p>
            <a:r>
              <a:rPr lang="en-US" dirty="0"/>
              <a:t>}</a:t>
            </a:r>
            <a:endParaRPr lang="en-CN" dirty="0"/>
          </a:p>
          <a:p>
            <a:r>
              <a:rPr lang="en-CN" dirty="0"/>
              <a:t>var arr = [1, 2, 3, 4, 5, 6, 7, 8, 9];</a:t>
            </a:r>
          </a:p>
          <a:p>
            <a:r>
              <a:rPr lang="en-CN" dirty="0"/>
              <a:t>var results = arr.map(pow); // [1, 4, 9, 16, 25, 36, 49, 64, 81]</a:t>
            </a:r>
          </a:p>
          <a:p>
            <a:r>
              <a:rPr lang="en-CN" dirty="0"/>
              <a:t>console.log(results);</a:t>
            </a:r>
          </a:p>
        </p:txBody>
      </p:sp>
    </p:spTree>
    <p:extLst>
      <p:ext uri="{BB962C8B-B14F-4D97-AF65-F5344CB8AC3E}">
        <p14:creationId xmlns:p14="http://schemas.microsoft.com/office/powerpoint/2010/main" val="366030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7.9.3 filter（）</a:t>
            </a:r>
          </a:p>
          <a:p>
            <a:pPr lvl="1"/>
            <a:r>
              <a:rPr lang="zh-CN" altLang="en-US" dirty="0"/>
              <a:t>传递的函数是用来逻辑判定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false。</a:t>
            </a:r>
          </a:p>
          <a:p>
            <a:pPr lvl="1"/>
            <a:r>
              <a:rPr lang="zh-CN" altLang="en-US" dirty="0"/>
              <a:t>注意，</a:t>
            </a:r>
            <a:r>
              <a:rPr lang="en-US" dirty="0"/>
              <a:t>filter（）</a:t>
            </a:r>
            <a:r>
              <a:rPr lang="zh-CN" altLang="en-US" dirty="0"/>
              <a:t>会跳过稀疏数组中缺少的元素，返回的数组总是稠密的。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88268-EE22-1345-939B-97628C370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36" y="3459426"/>
            <a:ext cx="8250148" cy="1347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D0305-5940-F844-A61E-28268CA51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36" y="4919393"/>
            <a:ext cx="8250148" cy="500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4456-8D32-034C-9F61-526D840CF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936" y="5575469"/>
            <a:ext cx="8250148" cy="684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33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7.9.3 filter（）</a:t>
            </a:r>
          </a:p>
          <a:p>
            <a:pPr lvl="1"/>
            <a:r>
              <a:rPr lang="en-US" dirty="0"/>
              <a:t>filter()</a:t>
            </a:r>
            <a:r>
              <a:rPr lang="zh-CN" altLang="en-US" dirty="0"/>
              <a:t>接收的回调函数，其实可以有多个参数。通常我们仅使用第一个参数，表示</a:t>
            </a:r>
            <a:r>
              <a:rPr lang="en-US" dirty="0"/>
              <a:t>Array</a:t>
            </a:r>
            <a:r>
              <a:rPr lang="zh-CN" altLang="en-US" dirty="0"/>
              <a:t>的某个元素，另外两个参数，表示元素的位置和数组本身：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4D5E72-A4FB-F441-B570-337F665E83F7}"/>
              </a:ext>
            </a:extLst>
          </p:cNvPr>
          <p:cNvSpPr/>
          <p:nvPr/>
        </p:nvSpPr>
        <p:spPr>
          <a:xfrm>
            <a:off x="1488687" y="3429000"/>
            <a:ext cx="6166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</a:t>
            </a:r>
            <a:r>
              <a:rPr lang="en-US" dirty="0">
                <a:solidFill>
                  <a:srgbClr val="DD1144"/>
                </a:solidFill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'B'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'C’</a:t>
            </a:r>
            <a:r>
              <a:rPr lang="en-US" dirty="0"/>
              <a:t>]; </a:t>
            </a:r>
          </a:p>
          <a:p>
            <a:r>
              <a:rPr lang="en-US" b="1" dirty="0">
                <a:solidFill>
                  <a:srgbClr val="333333"/>
                </a:solidFill>
              </a:rPr>
              <a:t>var</a:t>
            </a:r>
            <a:r>
              <a:rPr lang="en-US" dirty="0"/>
              <a:t> r = </a:t>
            </a:r>
            <a:r>
              <a:rPr lang="en-US" dirty="0" err="1"/>
              <a:t>arr.filter</a:t>
            </a:r>
            <a:r>
              <a:rPr lang="en-US" dirty="0"/>
              <a:t>(</a:t>
            </a:r>
            <a:r>
              <a:rPr lang="en-US" b="1" dirty="0">
                <a:solidFill>
                  <a:srgbClr val="333333"/>
                </a:solidFill>
              </a:rPr>
              <a:t>function</a:t>
            </a:r>
            <a:r>
              <a:rPr lang="en-US" dirty="0"/>
              <a:t> (element, index, self){ </a:t>
            </a:r>
          </a:p>
          <a:p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(element);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zh-CN" altLang="en-US" i="1" dirty="0">
                <a:solidFill>
                  <a:srgbClr val="999988"/>
                </a:solidFill>
              </a:rPr>
              <a:t>依次打印</a:t>
            </a:r>
            <a:r>
              <a:rPr lang="en-US" altLang="zh-CN" i="1" dirty="0">
                <a:solidFill>
                  <a:srgbClr val="999988"/>
                </a:solidFill>
              </a:rPr>
              <a:t>'</a:t>
            </a:r>
            <a:r>
              <a:rPr lang="en-US" i="1" dirty="0">
                <a:solidFill>
                  <a:srgbClr val="999988"/>
                </a:solidFill>
              </a:rPr>
              <a:t>A', 'B', 'C’</a:t>
            </a:r>
          </a:p>
          <a:p>
            <a:r>
              <a:rPr lang="en-US" dirty="0"/>
              <a:t> 	</a:t>
            </a:r>
            <a:r>
              <a:rPr lang="en-US" dirty="0" err="1"/>
              <a:t>console.log</a:t>
            </a:r>
            <a:r>
              <a:rPr lang="en-US" dirty="0"/>
              <a:t>(index);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zh-CN" altLang="en-US" i="1" dirty="0">
                <a:solidFill>
                  <a:srgbClr val="999988"/>
                </a:solidFill>
              </a:rPr>
              <a:t>依次打印</a:t>
            </a:r>
            <a:r>
              <a:rPr lang="en-US" altLang="zh-CN" i="1" dirty="0">
                <a:solidFill>
                  <a:srgbClr val="999988"/>
                </a:solidFill>
              </a:rPr>
              <a:t>0, 1, 2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b="1" dirty="0">
                <a:solidFill>
                  <a:srgbClr val="333333"/>
                </a:solidFill>
              </a:rPr>
              <a:t>self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self</a:t>
            </a:r>
            <a:r>
              <a:rPr lang="zh-CN" altLang="en-US" i="1" dirty="0">
                <a:solidFill>
                  <a:srgbClr val="999988"/>
                </a:solidFill>
              </a:rPr>
              <a:t>就是变量</a:t>
            </a:r>
            <a:r>
              <a:rPr lang="en-US" i="1" dirty="0" err="1">
                <a:solidFill>
                  <a:srgbClr val="999988"/>
                </a:solidFill>
              </a:rPr>
              <a:t>arr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333333"/>
                </a:solidFill>
              </a:rPr>
              <a:t>	return</a:t>
            </a:r>
            <a:r>
              <a:rPr lang="en-US" dirty="0"/>
              <a:t> </a:t>
            </a:r>
            <a:r>
              <a:rPr lang="en-US" b="1" dirty="0">
                <a:solidFill>
                  <a:srgbClr val="333333"/>
                </a:solidFill>
              </a:rPr>
              <a:t>true</a:t>
            </a:r>
            <a:r>
              <a:rPr lang="en-US" dirty="0"/>
              <a:t>; }</a:t>
            </a:r>
          </a:p>
          <a:p>
            <a:r>
              <a:rPr lang="en-US" dirty="0"/>
              <a:t>);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2499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7.9.3 filter（）</a:t>
            </a:r>
          </a:p>
          <a:p>
            <a:pPr lvl="1"/>
            <a:r>
              <a:rPr lang="zh-CN" altLang="en-US" dirty="0"/>
              <a:t>例子：利用</a:t>
            </a:r>
            <a:r>
              <a:rPr lang="en-US" altLang="zh-CN" dirty="0"/>
              <a:t>filter</a:t>
            </a:r>
            <a:r>
              <a:rPr lang="zh-CN" altLang="en-US" dirty="0"/>
              <a:t>进行元素去重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4D5E72-A4FB-F441-B570-337F665E83F7}"/>
              </a:ext>
            </a:extLst>
          </p:cNvPr>
          <p:cNvSpPr/>
          <p:nvPr/>
        </p:nvSpPr>
        <p:spPr>
          <a:xfrm>
            <a:off x="628650" y="2882590"/>
            <a:ext cx="89837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'use strict’; </a:t>
            </a:r>
          </a:p>
          <a:p>
            <a:r>
              <a:rPr lang="en-US" dirty="0"/>
              <a:t>var r, </a:t>
            </a:r>
            <a:r>
              <a:rPr lang="en-US" dirty="0" err="1"/>
              <a:t>arr</a:t>
            </a:r>
            <a:r>
              <a:rPr lang="en-US" dirty="0"/>
              <a:t> = ['apple', 'strawberry', 'banana', 'pear', 'apple', 'orange', 'orange', 'strawberry’];</a:t>
            </a:r>
          </a:p>
          <a:p>
            <a:endParaRPr lang="en-US" dirty="0"/>
          </a:p>
          <a:p>
            <a:r>
              <a:rPr lang="en-US" dirty="0"/>
              <a:t>r = </a:t>
            </a:r>
            <a:r>
              <a:rPr lang="en-US" dirty="0" err="1"/>
              <a:t>arr.filter</a:t>
            </a:r>
            <a:r>
              <a:rPr lang="en-US" dirty="0"/>
              <a:t>(function (element, index, self) {</a:t>
            </a:r>
          </a:p>
          <a:p>
            <a:r>
              <a:rPr lang="en-US" dirty="0"/>
              <a:t>    return </a:t>
            </a:r>
            <a:r>
              <a:rPr lang="en-US" dirty="0" err="1"/>
              <a:t>self.indexOf</a:t>
            </a:r>
            <a:r>
              <a:rPr lang="en-US" dirty="0"/>
              <a:t>(element) === index;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r.toString</a:t>
            </a:r>
            <a:r>
              <a:rPr lang="en-US" dirty="0"/>
              <a:t>());</a:t>
            </a:r>
            <a:r>
              <a:rPr lang="en-US" altLang="zh-CN" dirty="0"/>
              <a:t>//</a:t>
            </a:r>
            <a:r>
              <a:rPr lang="en-US" dirty="0" err="1"/>
              <a:t>apple,strawberry,banana,pear,orange</a:t>
            </a:r>
            <a:r>
              <a:rPr lang="en-US" dirty="0"/>
              <a:t/>
            </a:r>
            <a:br>
              <a:rPr lang="en-US" dirty="0"/>
            </a:b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1C8A7-EF01-BF48-BF95-4F9D21519D24}"/>
              </a:ext>
            </a:extLst>
          </p:cNvPr>
          <p:cNvSpPr/>
          <p:nvPr/>
        </p:nvSpPr>
        <p:spPr>
          <a:xfrm>
            <a:off x="628650" y="5389235"/>
            <a:ext cx="7511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Helvetica Neue" panose="02000503000000020004" pitchFamily="2" charset="0"/>
              </a:rPr>
              <a:t>去除重复元素依靠的是</a:t>
            </a:r>
            <a:r>
              <a:rPr lang="en-US" dirty="0" err="1"/>
              <a:t>indexOf</a:t>
            </a:r>
            <a:r>
              <a:rPr lang="zh-CN" altLang="en-US" dirty="0">
                <a:solidFill>
                  <a:srgbClr val="666666"/>
                </a:solidFill>
                <a:latin typeface="Helvetica Neue" panose="02000503000000020004" pitchFamily="2" charset="0"/>
              </a:rPr>
              <a:t>总是返回第一个元素的位置，后续的重复元素位置与</a:t>
            </a:r>
            <a:r>
              <a:rPr lang="en-US" dirty="0" err="1"/>
              <a:t>indexOf</a:t>
            </a:r>
            <a:r>
              <a:rPr lang="zh-CN" altLang="en-US" dirty="0">
                <a:solidFill>
                  <a:srgbClr val="666666"/>
                </a:solidFill>
                <a:latin typeface="Helvetica Neue" panose="02000503000000020004" pitchFamily="2" charset="0"/>
              </a:rPr>
              <a:t>返回的位置不相等，因此被</a:t>
            </a:r>
            <a:r>
              <a:rPr lang="en-US" dirty="0"/>
              <a:t>filter</a:t>
            </a:r>
            <a:r>
              <a:rPr lang="zh-CN" altLang="en-US" dirty="0">
                <a:solidFill>
                  <a:srgbClr val="666666"/>
                </a:solidFill>
                <a:latin typeface="Helvetica Neue" panose="02000503000000020004" pitchFamily="2" charset="0"/>
              </a:rPr>
              <a:t>滤掉了。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9434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7.9.4 every（）</a:t>
            </a:r>
            <a:r>
              <a:rPr lang="zh-CN" altLang="en-US" dirty="0"/>
              <a:t>和</a:t>
            </a:r>
            <a:r>
              <a:rPr lang="en-US" dirty="0"/>
              <a:t>some（）</a:t>
            </a:r>
          </a:p>
          <a:p>
            <a:pPr lvl="1"/>
            <a:r>
              <a:rPr lang="en-US" altLang="zh-CN" dirty="0"/>
              <a:t>every()</a:t>
            </a:r>
            <a:r>
              <a:rPr lang="zh-CN" altLang="en-US" dirty="0"/>
              <a:t> “针对所有”：当且仅当针对数组中的所有元素调用判定函数都返回</a:t>
            </a:r>
            <a:r>
              <a:rPr lang="en-US" altLang="zh-CN" dirty="0"/>
              <a:t>true</a:t>
            </a:r>
            <a:r>
              <a:rPr lang="zh-CN" altLang="en-US" dirty="0"/>
              <a:t>，它才返回</a:t>
            </a:r>
            <a:r>
              <a:rPr lang="en-US" altLang="zh-CN" dirty="0"/>
              <a:t>true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ome</a:t>
            </a:r>
            <a:r>
              <a:rPr lang="en-US" altLang="zh-CN" dirty="0"/>
              <a:t>()</a:t>
            </a:r>
            <a:r>
              <a:rPr lang="zh-CN" altLang="en-US" dirty="0"/>
              <a:t> “存在”：当数组中至少有一个元素调用判定函数返回</a:t>
            </a:r>
            <a:r>
              <a:rPr lang="en-US" dirty="0"/>
              <a:t>true，</a:t>
            </a:r>
            <a:r>
              <a:rPr lang="zh-CN" altLang="en-US" dirty="0"/>
              <a:t>它就返回</a:t>
            </a:r>
            <a:r>
              <a:rPr lang="en-US" dirty="0"/>
              <a:t>true</a:t>
            </a:r>
          </a:p>
          <a:p>
            <a:pPr lvl="1"/>
            <a:r>
              <a:rPr lang="zh-CN" altLang="en-US" dirty="0"/>
              <a:t>空数组上调用时，</a:t>
            </a:r>
            <a:r>
              <a:rPr lang="en-US" dirty="0"/>
              <a:t>every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dirty="0" err="1"/>
              <a:t>true，some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dirty="0"/>
              <a:t>false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FA7E39-98A9-0246-A7F5-9CEFC21C4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15" y="4380468"/>
            <a:ext cx="8435083" cy="1282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94940-F15A-D74E-8894-E9486A033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15" y="4408010"/>
            <a:ext cx="8524990" cy="1390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522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7.9 ECMAScript5</a:t>
            </a:r>
            <a:r>
              <a:rPr lang="zh-CN" altLang="en-US" dirty="0"/>
              <a:t>中的数组方法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7.9.5 reduce（）</a:t>
            </a:r>
            <a:r>
              <a:rPr lang="zh-CN" altLang="en-US" dirty="0"/>
              <a:t>和</a:t>
            </a:r>
            <a:r>
              <a:rPr lang="en-US" dirty="0" err="1"/>
              <a:t>reduceRight</a:t>
            </a:r>
            <a:r>
              <a:rPr lang="en-US" dirty="0"/>
              <a:t>（）</a:t>
            </a:r>
          </a:p>
          <a:p>
            <a:pPr lvl="1"/>
            <a:r>
              <a:rPr lang="en-US" altLang="zh-CN" dirty="0"/>
              <a:t>r</a:t>
            </a:r>
            <a:r>
              <a:rPr lang="en-CN" dirty="0"/>
              <a:t>educe</a:t>
            </a:r>
            <a:r>
              <a:rPr lang="en-US" altLang="zh-CN" dirty="0"/>
              <a:t>()</a:t>
            </a:r>
            <a:endParaRPr lang="en-CN" dirty="0"/>
          </a:p>
          <a:p>
            <a:pPr lvl="2"/>
            <a:r>
              <a:rPr lang="en-CN" dirty="0"/>
              <a:t>第一个参数</a:t>
            </a:r>
            <a:r>
              <a:rPr lang="zh-CN" altLang="en-US" dirty="0"/>
              <a:t>：一个函数，作用在每个元素上，</a:t>
            </a:r>
            <a:r>
              <a:rPr lang="en-US" dirty="0"/>
              <a:t>reduce()</a:t>
            </a:r>
            <a:r>
              <a:rPr lang="zh-CN" altLang="en-US" dirty="0"/>
              <a:t>把结果继续和序列的下一个元素做累积计算，其效果是：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zh-CN" altLang="en-US" dirty="0"/>
              <a:t>不指定初始值时，将使用数组的第一个元素作为初始值</a:t>
            </a:r>
            <a:endParaRPr lang="en-US" altLang="zh-CN" dirty="0"/>
          </a:p>
          <a:p>
            <a:pPr lvl="2"/>
            <a:r>
              <a:rPr lang="zh-CN" altLang="en-US" dirty="0"/>
              <a:t>空数组不带初始值参数调用</a:t>
            </a:r>
            <a:r>
              <a:rPr lang="en-US" dirty="0"/>
              <a:t>reduce（）</a:t>
            </a:r>
            <a:r>
              <a:rPr lang="zh-CN" altLang="en-US" dirty="0"/>
              <a:t>将导致类型错误异常</a:t>
            </a:r>
            <a:endParaRPr lang="en-US" altLang="zh-CN" dirty="0"/>
          </a:p>
          <a:p>
            <a:pPr lvl="2"/>
            <a:r>
              <a:rPr lang="zh-CN" altLang="en-US" dirty="0"/>
              <a:t>数组只有一个元素并且没有指定初始值，</a:t>
            </a:r>
            <a:r>
              <a:rPr lang="en-US" altLang="zh-CN" dirty="0"/>
              <a:t>reduce</a:t>
            </a:r>
            <a:r>
              <a:rPr lang="zh-CN" altLang="en-US" dirty="0"/>
              <a:t>（）只是简单地返回那个值</a:t>
            </a:r>
            <a:endParaRPr lang="en-US" altLang="zh-CN" dirty="0"/>
          </a:p>
          <a:p>
            <a:pPr lvl="1"/>
            <a:r>
              <a:rPr lang="en-US" dirty="0" err="1"/>
              <a:t>reduceRight</a:t>
            </a:r>
            <a:r>
              <a:rPr lang="en-US" dirty="0"/>
              <a:t>（）</a:t>
            </a:r>
            <a:endParaRPr lang="en-US" altLang="zh-CN" dirty="0"/>
          </a:p>
          <a:p>
            <a:pPr lvl="2"/>
            <a:r>
              <a:rPr lang="zh-CN" altLang="en-US" dirty="0"/>
              <a:t>原理和</a:t>
            </a:r>
            <a:r>
              <a:rPr lang="en-US" dirty="0"/>
              <a:t>reduce（）</a:t>
            </a:r>
            <a:r>
              <a:rPr lang="zh-CN" altLang="en-US" dirty="0"/>
              <a:t>一样，只是按照数组索引从高到低处理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40766-C4AB-B54F-BAB6-5CD380452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953" y="3429000"/>
            <a:ext cx="6777397" cy="5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6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58.5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2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3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1390</Words>
  <Application>Microsoft Office PowerPoint</Application>
  <PresentationFormat>全屏显示(4:3)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Helvetica Neue</vt:lpstr>
      <vt:lpstr>DengXian</vt:lpstr>
      <vt:lpstr>DengXian</vt:lpstr>
      <vt:lpstr>等线 Light</vt:lpstr>
      <vt:lpstr>Arial</vt:lpstr>
      <vt:lpstr>Calibri</vt:lpstr>
      <vt:lpstr>Calibri Light</vt:lpstr>
      <vt:lpstr>Times New Roman</vt:lpstr>
      <vt:lpstr>Office Theme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ECMAScript5中的数组方法</vt:lpstr>
      <vt:lpstr>7.9 数组方法的更多内容</vt:lpstr>
      <vt:lpstr>7.10 数组类型</vt:lpstr>
      <vt:lpstr>7.11 类数组对象</vt:lpstr>
      <vt:lpstr>7.11 类数组对象</vt:lpstr>
      <vt:lpstr>7.11 类数组对象</vt:lpstr>
      <vt:lpstr>7.11 类数组对象</vt:lpstr>
      <vt:lpstr>7.12 作为数组的字符串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第7章数组</dc:title>
  <dc:creator>Gao Ruiqing</dc:creator>
  <cp:lastModifiedBy>yezi</cp:lastModifiedBy>
  <cp:revision>41</cp:revision>
  <dcterms:created xsi:type="dcterms:W3CDTF">2020-03-21T02:22:59Z</dcterms:created>
  <dcterms:modified xsi:type="dcterms:W3CDTF">2020-04-14T06:37:51Z</dcterms:modified>
</cp:coreProperties>
</file>