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3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4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5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6.xml" ContentType="application/vnd.openxmlformats-officedocument.presentationml.tags+xml"/>
  <Override PartName="/ppt/notesSlides/notesSlide18.xml" ContentType="application/vnd.openxmlformats-officedocument.presentationml.notesSlide+xml"/>
  <Override PartName="/ppt/tags/tag7.xml" ContentType="application/vnd.openxmlformats-officedocument.presentationml.tags+xml"/>
  <Override PartName="/ppt/notesSlides/notesSlide19.xml" ContentType="application/vnd.openxmlformats-officedocument.presentationml.notesSlide+xml"/>
  <Override PartName="/ppt/tags/tag8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9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7"/>
  </p:notesMasterIdLst>
  <p:sldIdLst>
    <p:sldId id="350" r:id="rId2"/>
    <p:sldId id="348" r:id="rId3"/>
    <p:sldId id="361" r:id="rId4"/>
    <p:sldId id="362" r:id="rId5"/>
    <p:sldId id="352" r:id="rId6"/>
    <p:sldId id="456" r:id="rId7"/>
    <p:sldId id="457" r:id="rId8"/>
    <p:sldId id="454" r:id="rId9"/>
    <p:sldId id="418" r:id="rId10"/>
    <p:sldId id="419" r:id="rId11"/>
    <p:sldId id="420" r:id="rId12"/>
    <p:sldId id="355" r:id="rId13"/>
    <p:sldId id="363" r:id="rId14"/>
    <p:sldId id="367" r:id="rId15"/>
    <p:sldId id="365" r:id="rId16"/>
    <p:sldId id="368" r:id="rId17"/>
    <p:sldId id="375" r:id="rId18"/>
    <p:sldId id="374" r:id="rId19"/>
    <p:sldId id="373" r:id="rId20"/>
    <p:sldId id="377" r:id="rId21"/>
    <p:sldId id="364" r:id="rId22"/>
    <p:sldId id="371" r:id="rId23"/>
    <p:sldId id="378" r:id="rId24"/>
    <p:sldId id="383" r:id="rId25"/>
    <p:sldId id="369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19"/>
    <p:restoredTop sz="76431"/>
  </p:normalViewPr>
  <p:slideViewPr>
    <p:cSldViewPr snapToGrid="0" snapToObjects="1">
      <p:cViewPr varScale="1">
        <p:scale>
          <a:sx n="67" d="100"/>
          <a:sy n="67" d="100"/>
        </p:scale>
        <p:origin x="179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D03C8A-22BA-F04E-91C0-F8B0E9F0705F}" type="datetimeFigureOut">
              <a:rPr lang="en-CN" smtClean="0"/>
              <a:t>04/14/2020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C699A-D3E9-0E44-BA6E-FDD798B7996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6235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aoxuefeng.com/wiki/1022910821149312/1031549578462080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函数是参数化的：函数的定义会包括一个称为形参（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parameter）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的标识符列表，这些参数在函数体中像局部变量一样工作。函数调用会为形参提供实参的值。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关键字：每次函数调用还会拥有另一个值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次调用的上下文。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如果函数挂载在一个对象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上，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作为对象的一个属性，就称它为对象的方法。当通过这个对象来调用函数时，该对象就是此次调用的上下文（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context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），也就是该函数的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的值。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一个新创建的对象的函数称为构造函数。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里，函数即对象，程序可以随意操控它们。比如，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可以把函数赋值给变量，或者作为参数传递给其他函数，给它们设置属性，甚至调用它们的方法。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可以嵌套在其他函数中定义，这样它们就可以访问它们被定义时所处的作用域中的任何变量。这意味着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函数构成了一个闭包（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closure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784155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不是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课本上内容做的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11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06170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12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421910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这个是非常直观的理解，每个函数表达式都是由一个函数对象和左圆括号、参数列表和右圆括号组成。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一个调用中，每个参数表达式（圆括号之间的部分）都会计算出一个值，计算的结果作为参数传递给另外一个函数。这些值作为实参传递给声明函数时定义的形参。在函数体中存在一个形参的引用，指向当前传入的实参列表，通过它可以获得参数的值。函数的返回值成为调用表达式的值。</a:t>
            </a:r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13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281810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14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217213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下面的代码给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定义一个名为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m（）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的方法。</a:t>
            </a:r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15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566494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下面再来看一下方法调用的例子。</a:t>
            </a:r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16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306665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：基于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jQuery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库（参见第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章），我们常常会这样写代码。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：如果在设计的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中一直采用这种方式（每个方法都返回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就可以进行“链式调用”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插图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风格的编程。</a:t>
            </a:r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17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614135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我们假设这两行代码的功能完全一样，它们都作用于一个假定的对象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可以看出，第一行的方法调用语法非常清晰地表明这个函数执行的载体是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对象，函数中的所有操作都将基于这个对象。</a:t>
            </a:r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18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053271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很多人误以为调用嵌套函数时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会指向调用外层函数的上下文。如果你想访问这个外部函数的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值，需要将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的值保存在一个变量里</a:t>
            </a:r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19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619386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如果单独调用函数，比如</a:t>
            </a:r>
            <a:r>
              <a:rPr lang="en-US" dirty="0" err="1"/>
              <a:t>getAge</a:t>
            </a:r>
            <a:r>
              <a:rPr lang="en-US" dirty="0"/>
              <a:t>()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此时，该函数的</a:t>
            </a:r>
            <a:r>
              <a:rPr lang="en-US" dirty="0"/>
              <a:t>this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指向全局对象，也就是</a:t>
            </a:r>
            <a:r>
              <a:rPr lang="en-US" dirty="0"/>
              <a:t>window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：如果这么写，也是不行的！要保证</a:t>
            </a:r>
            <a:r>
              <a:rPr lang="en-US" dirty="0"/>
              <a:t>this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指向正确，必须用</a:t>
            </a:r>
            <a:r>
              <a:rPr lang="en-US" dirty="0" err="1"/>
              <a:t>obj.xxx</a:t>
            </a:r>
            <a:r>
              <a:rPr lang="en-US" dirty="0"/>
              <a:t>()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的形式调用！</a:t>
            </a:r>
          </a:p>
          <a:p>
            <a:r>
              <a:rPr lang="zh-CN" altLang="en-US" dirty="0"/>
              <a:t/>
            </a:r>
            <a:br>
              <a:rPr lang="zh-CN" altLang="en-US" dirty="0"/>
            </a:br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20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97135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函数名称标识符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：函数名称是函数声明语句必需的部分，但对函数定义表达式来说，这个名字是可选的。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一对圆括号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：其中包含由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个或者多个用逗号隔开的标识符组成的列表。这些标识符是函数的参数名称，它们就像函数体中的局部变量一样。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一对花括号：其中包含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条或多条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语句。这些语句构成了函数体。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后两页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是两种函数定义方式的例子</a:t>
            </a:r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603221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：有些时候，喜欢重构的你把方法重构了一下，结果又报错了！原因是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指针只在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方法的函数内指向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xiaoming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在函数内部定义的函数，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又指向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undefined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了！（在非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strict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模式下，它重新指向全局对象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window！）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：修复的办法也不是没有，我们用一个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变量首先捕获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this：</a:t>
            </a:r>
          </a:p>
          <a:p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21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975009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22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951531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第二个图：如果一个对象创建表达式不需要传入任何参数给构造函数的话，那么这对空圆括号是可以省略掉的</a:t>
            </a:r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23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663362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构造函数的细节将在第</a:t>
            </a:r>
            <a:r>
              <a:rPr lang="en-US" altLang="zh-CN" dirty="0"/>
              <a:t>9</a:t>
            </a:r>
            <a:r>
              <a:rPr lang="zh-CN" altLang="en-US" dirty="0"/>
              <a:t>章讲述。</a:t>
            </a:r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24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263750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两个方法都允许显式指定调用所需的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值，也就是说，任何函数可以作为任何对象的方法来调用，哪怕这个函数不是那个对象的方法。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8.7.3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节会有关于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call（）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apply（）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方法的详细讨论。</a:t>
            </a:r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25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40310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通常而言，以表达式方式定义函数时都不需要名称，这会让定义它们的代码更为紧凑。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如果一个函数定义表达式包含名称，函数的局部作用域将会包含一个绑定到函数对象的名称。实际上，函数的名称将成为函数内部的一个局部变量。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函数定义表达式特别适合用来定义那些只会用到一次的函数，比如上面展示的最后两个例子。</a:t>
            </a:r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42430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85727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88083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5126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不是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课本上内容做的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。参考链接：</a:t>
            </a:r>
            <a:r>
              <a:rPr lang="en-US" dirty="0">
                <a:hlinkClick r:id="rId3"/>
              </a:rPr>
              <a:t>https://www.liaoxuefeng.com/wiki/1022910821149312/1031549578462080</a:t>
            </a:r>
            <a:r>
              <a:rPr lang="zh-CN" altLang="en-US" dirty="0"/>
              <a:t> 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标准新增了一种新的函数：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Arrow Function（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箭头函数）。</a:t>
            </a:r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66819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不是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课本上内容做的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22478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不是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课本上内容做的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10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20726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F7D9A-BF20-FA49-9FA0-9246FAE4B7BB}" type="datetimeFigureOut">
              <a:rPr lang="en-CN" smtClean="0"/>
              <a:t>04/14/2020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E196-1F4D-CD40-906F-B5C0E27A85F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43007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F7D9A-BF20-FA49-9FA0-9246FAE4B7BB}" type="datetimeFigureOut">
              <a:rPr lang="en-CN" smtClean="0"/>
              <a:t>04/14/2020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E196-1F4D-CD40-906F-B5C0E27A85F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50566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F7D9A-BF20-FA49-9FA0-9246FAE4B7BB}" type="datetimeFigureOut">
              <a:rPr lang="en-CN" smtClean="0"/>
              <a:t>04/14/2020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E196-1F4D-CD40-906F-B5C0E27A85F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55475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F7D9A-BF20-FA49-9FA0-9246FAE4B7BB}" type="datetimeFigureOut">
              <a:rPr lang="en-CN" smtClean="0"/>
              <a:t>04/14/2020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E196-1F4D-CD40-906F-B5C0E27A85F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94700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F7D9A-BF20-FA49-9FA0-9246FAE4B7BB}" type="datetimeFigureOut">
              <a:rPr lang="en-CN" smtClean="0"/>
              <a:t>04/14/2020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E196-1F4D-CD40-906F-B5C0E27A85F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32450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F7D9A-BF20-FA49-9FA0-9246FAE4B7BB}" type="datetimeFigureOut">
              <a:rPr lang="en-CN" smtClean="0"/>
              <a:t>04/14/2020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E196-1F4D-CD40-906F-B5C0E27A85F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59968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F7D9A-BF20-FA49-9FA0-9246FAE4B7BB}" type="datetimeFigureOut">
              <a:rPr lang="en-CN" smtClean="0"/>
              <a:t>04/14/2020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E196-1F4D-CD40-906F-B5C0E27A85F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61106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F7D9A-BF20-FA49-9FA0-9246FAE4B7BB}" type="datetimeFigureOut">
              <a:rPr lang="en-CN" smtClean="0"/>
              <a:t>04/14/2020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E196-1F4D-CD40-906F-B5C0E27A85F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41025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F7D9A-BF20-FA49-9FA0-9246FAE4B7BB}" type="datetimeFigureOut">
              <a:rPr lang="en-CN" smtClean="0"/>
              <a:t>04/14/2020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E196-1F4D-CD40-906F-B5C0E27A85F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879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F7D9A-BF20-FA49-9FA0-9246FAE4B7BB}" type="datetimeFigureOut">
              <a:rPr lang="en-CN" smtClean="0"/>
              <a:t>04/14/2020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E196-1F4D-CD40-906F-B5C0E27A85F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06848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F7D9A-BF20-FA49-9FA0-9246FAE4B7BB}" type="datetimeFigureOut">
              <a:rPr lang="en-CN" smtClean="0"/>
              <a:t>04/14/2020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E196-1F4D-CD40-906F-B5C0E27A85F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7676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F7D9A-BF20-FA49-9FA0-9246FAE4B7BB}" type="datetimeFigureOut">
              <a:rPr lang="en-CN" smtClean="0"/>
              <a:t>04/14/2020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3E196-1F4D-CD40-906F-B5C0E27A85F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7013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8.png"/><Relationship Id="rId5" Type="http://schemas.openxmlformats.org/officeDocument/2006/relationships/image" Target="../media/image2.tiff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.tif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11.png"/><Relationship Id="rId5" Type="http://schemas.openxmlformats.org/officeDocument/2006/relationships/image" Target="../media/image2.tiff"/><Relationship Id="rId4" Type="http://schemas.openxmlformats.org/officeDocument/2006/relationships/image" Target="../media/image1.png"/><Relationship Id="rId9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2.tif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6.png"/><Relationship Id="rId5" Type="http://schemas.openxmlformats.org/officeDocument/2006/relationships/image" Target="../media/image2.tiff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.tif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20.png"/><Relationship Id="rId5" Type="http://schemas.openxmlformats.org/officeDocument/2006/relationships/image" Target="../media/image2.tiff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21.png"/><Relationship Id="rId5" Type="http://schemas.openxmlformats.org/officeDocument/2006/relationships/image" Target="../media/image2.tiff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23.png"/><Relationship Id="rId5" Type="http://schemas.openxmlformats.org/officeDocument/2006/relationships/image" Target="../media/image2.tiff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25.png"/><Relationship Id="rId5" Type="http://schemas.openxmlformats.org/officeDocument/2006/relationships/image" Target="../media/image2.tiff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tiff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image" Target="../media/image2.tiff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mozilla.org/zh-CN/docs/Web/JavaScript/Reference/Functions/Method_definitions" TargetMode="External"/><Relationship Id="rId4" Type="http://schemas.openxmlformats.org/officeDocument/2006/relationships/image" Target="../media/image2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FD2AD-247A-6240-85FC-12099FA30F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章函数</a:t>
            </a:r>
            <a:endParaRPr lang="en-C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75CFD8-F7DC-7249-8494-B49504DC8D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B9FA0F-CAD5-2441-A863-B92F17FC2672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79E092-B408-FB4C-8781-5A2D85077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8B67AB-9248-974A-B3C0-14C5C72089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204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 </a:t>
            </a:r>
            <a:r>
              <a:rPr lang="zh-CN" altLang="en-US" dirty="0"/>
              <a:t>函数定义</a:t>
            </a:r>
            <a:r>
              <a:rPr lang="en-US" altLang="zh-CN" dirty="0"/>
              <a:t>——</a:t>
            </a:r>
            <a:r>
              <a:rPr lang="zh-CN" altLang="en-US" dirty="0"/>
              <a:t>函数简写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箭头函数</a:t>
            </a:r>
            <a:endParaRPr lang="en-US" altLang="zh-CN" dirty="0"/>
          </a:p>
          <a:p>
            <a:pPr lvl="1"/>
            <a:r>
              <a:rPr lang="zh-CN" altLang="en-US" dirty="0"/>
              <a:t>如果要返回一个对象，就要注意，如果是单表达式，这么写的话会报错：</a:t>
            </a:r>
            <a:endParaRPr lang="en-US" altLang="zh-CN" dirty="0"/>
          </a:p>
          <a:p>
            <a:pPr lvl="1"/>
            <a:r>
              <a:rPr lang="en-US" altLang="zh-CN" i="1" dirty="0" smtClean="0">
                <a:solidFill>
                  <a:srgbClr val="999988"/>
                </a:solidFill>
              </a:rPr>
              <a:t>         // </a:t>
            </a:r>
            <a:r>
              <a:rPr lang="zh-CN" altLang="en-US" i="1" dirty="0">
                <a:solidFill>
                  <a:srgbClr val="999988"/>
                </a:solidFill>
              </a:rPr>
              <a:t>无参数</a:t>
            </a:r>
            <a:r>
              <a:rPr lang="en-US" altLang="zh-CN" i="1" dirty="0">
                <a:solidFill>
                  <a:srgbClr val="999988"/>
                </a:solidFill>
              </a:rPr>
              <a:t>:</a:t>
            </a:r>
            <a:r>
              <a:rPr lang="zh-CN" altLang="en-US" dirty="0"/>
              <a:t> </a:t>
            </a:r>
            <a:r>
              <a:rPr lang="en-US" altLang="zh-CN" dirty="0"/>
              <a:t>() =&gt; </a:t>
            </a:r>
            <a:r>
              <a:rPr lang="en-US" altLang="zh-CN" dirty="0">
                <a:solidFill>
                  <a:srgbClr val="009999"/>
                </a:solidFill>
              </a:rPr>
              <a:t>3.14</a:t>
            </a:r>
            <a:r>
              <a:rPr lang="zh-CN" altLang="en-US" dirty="0"/>
              <a:t> </a:t>
            </a:r>
            <a:endParaRPr lang="en-US" altLang="zh-CN" i="1" dirty="0">
              <a:solidFill>
                <a:srgbClr val="999988"/>
              </a:solidFill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zh-CN" altLang="en-US" dirty="0"/>
              <a:t>因为和函数体的</a:t>
            </a:r>
            <a:r>
              <a:rPr lang="en-US" altLang="zh-CN" dirty="0"/>
              <a:t>{ ... }</a:t>
            </a:r>
            <a:r>
              <a:rPr lang="zh-CN" altLang="en-US" dirty="0"/>
              <a:t>有语法冲突，所以要改为：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729E0BF-DDBB-8843-B379-8C9296EB8A65}"/>
              </a:ext>
            </a:extLst>
          </p:cNvPr>
          <p:cNvSpPr/>
          <p:nvPr/>
        </p:nvSpPr>
        <p:spPr>
          <a:xfrm>
            <a:off x="1921316" y="3228945"/>
            <a:ext cx="31063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999988"/>
                </a:solidFill>
              </a:rPr>
              <a:t>// </a:t>
            </a:r>
            <a:r>
              <a:rPr lang="en-US" sz="2000" i="1" dirty="0" err="1">
                <a:solidFill>
                  <a:srgbClr val="999988"/>
                </a:solidFill>
              </a:rPr>
              <a:t>SyntaxError</a:t>
            </a:r>
            <a:r>
              <a:rPr lang="en-US" sz="2000" i="1" dirty="0">
                <a:solidFill>
                  <a:srgbClr val="999988"/>
                </a:solidFill>
              </a:rPr>
              <a:t>:</a:t>
            </a:r>
            <a:r>
              <a:rPr lang="en-US" sz="2000" dirty="0"/>
              <a:t> x =&gt; { foo: x }</a:t>
            </a:r>
            <a:endParaRPr lang="en-CN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0E2140-785D-F347-B005-A13ABBF60ECA}"/>
              </a:ext>
            </a:extLst>
          </p:cNvPr>
          <p:cNvSpPr/>
          <p:nvPr/>
        </p:nvSpPr>
        <p:spPr>
          <a:xfrm>
            <a:off x="1921316" y="4663043"/>
            <a:ext cx="23112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999988"/>
                </a:solidFill>
              </a:rPr>
              <a:t>// ok:</a:t>
            </a:r>
            <a:r>
              <a:rPr lang="en-US" sz="2000" dirty="0"/>
              <a:t> x =&gt; ({ foo: x })</a:t>
            </a:r>
            <a:endParaRPr lang="en-CN" sz="2000" dirty="0"/>
          </a:p>
        </p:txBody>
      </p:sp>
    </p:spTree>
    <p:extLst>
      <p:ext uri="{BB962C8B-B14F-4D97-AF65-F5344CB8AC3E}">
        <p14:creationId xmlns:p14="http://schemas.microsoft.com/office/powerpoint/2010/main" val="895136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 </a:t>
            </a:r>
            <a:r>
              <a:rPr lang="zh-CN" altLang="en-US" dirty="0"/>
              <a:t>函数定义</a:t>
            </a:r>
            <a:r>
              <a:rPr lang="en-US" altLang="zh-CN" dirty="0"/>
              <a:t>——</a:t>
            </a:r>
            <a:r>
              <a:rPr lang="zh-CN" altLang="en-US" dirty="0"/>
              <a:t>函数简写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CN" dirty="0"/>
              <a:t>箭头函数</a:t>
            </a:r>
            <a:endParaRPr lang="en-US" altLang="zh-CN" dirty="0"/>
          </a:p>
          <a:p>
            <a:pPr lvl="1"/>
            <a:r>
              <a:rPr lang="zh-CN" altLang="en-US" dirty="0"/>
              <a:t>箭头函数和匿名函数有个明显的区别：箭头函数内部的</a:t>
            </a:r>
            <a:r>
              <a:rPr lang="en-US" dirty="0"/>
              <a:t>this</a:t>
            </a:r>
            <a:r>
              <a:rPr lang="zh-CN" altLang="en-US" dirty="0"/>
              <a:t>是词法作用域，由上下文确定。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B688E08-E5E8-314B-AA84-3A2DF847D2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769" y="3226861"/>
            <a:ext cx="8897810" cy="25207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0185F2-5587-B54D-AFB2-F7BC7F851B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626" y="3390525"/>
            <a:ext cx="8901953" cy="2193467"/>
          </a:xfrm>
          <a:prstGeom prst="rect">
            <a:avLst/>
          </a:prstGeom>
          <a:ln w="31750">
            <a:solidFill>
              <a:schemeClr val="bg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A8946D9-CC2E-4E40-A1F5-2CB05F55B974}"/>
              </a:ext>
            </a:extLst>
          </p:cNvPr>
          <p:cNvSpPr/>
          <p:nvPr/>
        </p:nvSpPr>
        <p:spPr>
          <a:xfrm>
            <a:off x="413657" y="5902934"/>
            <a:ext cx="86265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Helvetica Neue" panose="02000503000000020004" pitchFamily="2" charset="0"/>
              </a:rPr>
              <a:t>箭头函数完全修复了</a:t>
            </a:r>
            <a:r>
              <a:rPr lang="en-US" dirty="0"/>
              <a:t>this</a:t>
            </a:r>
            <a:r>
              <a:rPr lang="zh-CN" altLang="en-US" dirty="0">
                <a:latin typeface="Helvetica Neue" panose="02000503000000020004" pitchFamily="2" charset="0"/>
              </a:rPr>
              <a:t>的指向，</a:t>
            </a:r>
            <a:r>
              <a:rPr lang="en-US" dirty="0"/>
              <a:t>this</a:t>
            </a:r>
            <a:r>
              <a:rPr lang="zh-CN" altLang="en-US" dirty="0">
                <a:latin typeface="Helvetica Neue" panose="02000503000000020004" pitchFamily="2" charset="0"/>
              </a:rPr>
              <a:t>总是指向词法作用域，也就是外层调用者</a:t>
            </a:r>
            <a:r>
              <a:rPr lang="en-US" dirty="0"/>
              <a:t>obj</a:t>
            </a:r>
            <a:endParaRPr lang="en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4284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8.2 </a:t>
            </a:r>
            <a:r>
              <a:rPr lang="zh-CN" altLang="en-US" dirty="0"/>
              <a:t>函数调用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调用</a:t>
            </a:r>
            <a:r>
              <a:rPr lang="en-US" dirty="0"/>
              <a:t>JavaScript</a:t>
            </a:r>
            <a:r>
              <a:rPr lang="zh-CN" altLang="en-US" dirty="0"/>
              <a:t>函数的四种方式</a:t>
            </a:r>
            <a:endParaRPr lang="en-US" altLang="zh-CN" dirty="0"/>
          </a:p>
          <a:p>
            <a:pPr lvl="1"/>
            <a:r>
              <a:rPr lang="zh-CN" altLang="en-US" dirty="0"/>
              <a:t>作为函数</a:t>
            </a:r>
            <a:endParaRPr lang="en-US" altLang="zh-CN" dirty="0"/>
          </a:p>
          <a:p>
            <a:pPr lvl="1"/>
            <a:r>
              <a:rPr lang="zh-CN" altLang="en-US" dirty="0"/>
              <a:t>作为方法</a:t>
            </a:r>
            <a:endParaRPr lang="en-US" altLang="zh-CN" dirty="0"/>
          </a:p>
          <a:p>
            <a:pPr lvl="1"/>
            <a:r>
              <a:rPr lang="zh-CN" altLang="en-US" dirty="0"/>
              <a:t>作为构造函数</a:t>
            </a:r>
            <a:endParaRPr lang="en-US" altLang="zh-CN" dirty="0"/>
          </a:p>
          <a:p>
            <a:pPr lvl="1"/>
            <a:r>
              <a:rPr lang="zh-CN" altLang="en-US" dirty="0"/>
              <a:t>通过它们的</a:t>
            </a:r>
            <a:r>
              <a:rPr lang="en-US" dirty="0"/>
              <a:t>call（）</a:t>
            </a:r>
            <a:r>
              <a:rPr lang="zh-CN" altLang="en-US" dirty="0"/>
              <a:t>和</a:t>
            </a:r>
            <a:r>
              <a:rPr lang="en-US" dirty="0"/>
              <a:t>apply（）</a:t>
            </a:r>
            <a:r>
              <a:rPr lang="zh-CN" altLang="en-US" dirty="0"/>
              <a:t>方法间接调用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422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8.2 </a:t>
            </a:r>
            <a:r>
              <a:rPr lang="zh-CN" altLang="en-US" dirty="0"/>
              <a:t>函数调用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8.2.1 </a:t>
            </a:r>
            <a:r>
              <a:rPr lang="zh-CN" altLang="en-US" dirty="0"/>
              <a:t>函数调用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3CE041-380A-D747-8888-822CB597CA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4658933"/>
            <a:ext cx="8166100" cy="12573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37260" y="2405743"/>
            <a:ext cx="70916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这个是非常直观的理解，每个函数表达式都是由一个函数对象和左圆括号、参数列表和右圆括号组成。</a:t>
            </a:r>
            <a:endParaRPr lang="en-US" altLang="zh-CN" dirty="0"/>
          </a:p>
          <a:p>
            <a:r>
              <a:rPr lang="zh-CN" altLang="en-US" dirty="0"/>
              <a:t>在一个调用中，每个参数表达式（圆括号之间的部分）都会计算出一个值，计算的结果作为参数传递给另外一个函数。这些值作为实参传递给声明函数时定义的形参。在函数体中存在一个形参的引用，指向当前传入的实参列表，通过它可以获得参数的值。函数的返回值成为调用表达式的值。</a:t>
            </a:r>
            <a:endParaRPr lang="en-CN" altLang="zh-CN" dirty="0"/>
          </a:p>
        </p:txBody>
      </p:sp>
    </p:spTree>
    <p:extLst>
      <p:ext uri="{BB962C8B-B14F-4D97-AF65-F5344CB8AC3E}">
        <p14:creationId xmlns:p14="http://schemas.microsoft.com/office/powerpoint/2010/main" val="1293172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8.2 </a:t>
            </a:r>
            <a:r>
              <a:rPr lang="zh-CN" altLang="en-US" dirty="0"/>
              <a:t>函数调用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8.2.2 </a:t>
            </a:r>
            <a:r>
              <a:rPr lang="zh-CN" altLang="en-US" dirty="0"/>
              <a:t>方法调用</a:t>
            </a:r>
            <a:endParaRPr lang="en-US" altLang="zh-CN" dirty="0"/>
          </a:p>
          <a:p>
            <a:pPr lvl="1"/>
            <a:r>
              <a:rPr lang="zh-CN" altLang="en-US" dirty="0"/>
              <a:t>方法调用和函数调用的重要区别：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rgbClr val="FF0000"/>
                </a:solidFill>
              </a:rPr>
              <a:t>调用上下文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方法</a:t>
            </a:r>
            <a:r>
              <a:rPr lang="zh-CN" altLang="en-US" dirty="0"/>
              <a:t>调用通过属性访问表达式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属性</a:t>
            </a:r>
            <a:r>
              <a:rPr lang="zh-CN" altLang="en-US" dirty="0"/>
              <a:t>访问表达式由两部分组成：</a:t>
            </a:r>
            <a:endParaRPr lang="en-US" altLang="zh-CN" dirty="0"/>
          </a:p>
          <a:p>
            <a:pPr lvl="2"/>
            <a:r>
              <a:rPr lang="zh-CN" altLang="en-US" dirty="0"/>
              <a:t>一个对象（</a:t>
            </a:r>
            <a:r>
              <a:rPr lang="en-US" dirty="0"/>
              <a:t>o）</a:t>
            </a:r>
            <a:r>
              <a:rPr lang="zh-CN" altLang="en-US" dirty="0"/>
              <a:t>：调用上下文，函数体可以用</a:t>
            </a:r>
            <a:r>
              <a:rPr lang="en-US" dirty="0"/>
              <a:t>this</a:t>
            </a:r>
            <a:r>
              <a:rPr lang="zh-CN" altLang="en-US" dirty="0"/>
              <a:t>引用</a:t>
            </a:r>
            <a:endParaRPr lang="en-US" dirty="0"/>
          </a:p>
          <a:p>
            <a:pPr lvl="2"/>
            <a:r>
              <a:rPr lang="zh-CN" altLang="en-US" dirty="0"/>
              <a:t>属性名称（</a:t>
            </a:r>
            <a:r>
              <a:rPr lang="en-US" dirty="0"/>
              <a:t>m</a:t>
            </a:r>
            <a:r>
              <a:rPr lang="en-US" altLang="zh-CN" dirty="0"/>
              <a:t>)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363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8.2 </a:t>
            </a:r>
            <a:r>
              <a:rPr lang="zh-CN" altLang="en-US" dirty="0"/>
              <a:t>函数调用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8.2.2 </a:t>
            </a:r>
            <a:r>
              <a:rPr lang="zh-CN" altLang="en-US" dirty="0"/>
              <a:t>方法调用</a:t>
            </a:r>
            <a:r>
              <a:rPr lang="en-US" altLang="zh-CN" dirty="0"/>
              <a:t>/</a:t>
            </a:r>
            <a:r>
              <a:rPr lang="zh-CN" altLang="en-US" dirty="0"/>
              <a:t>属性访问表达式</a:t>
            </a:r>
            <a:endParaRPr lang="en-US" altLang="zh-CN" dirty="0"/>
          </a:p>
          <a:p>
            <a:pPr lvl="1"/>
            <a:r>
              <a:rPr lang="zh-CN" altLang="en-US" dirty="0"/>
              <a:t>方法是个保存在一个对象的属性里的</a:t>
            </a:r>
            <a:r>
              <a:rPr lang="en-US" dirty="0"/>
              <a:t>JavaScript</a:t>
            </a:r>
            <a:r>
              <a:rPr lang="zh-CN" altLang="en-US" dirty="0"/>
              <a:t>函数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097F22-171A-8745-803B-12B33A9B61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7314" y="5065267"/>
            <a:ext cx="6604283" cy="7912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0EEE8E-5228-1A4B-A5D0-40D4C2A9BA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7316" y="2699931"/>
            <a:ext cx="6532336" cy="56127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DFBA3CA-FD9C-904D-928F-8B0CE11939F9}"/>
              </a:ext>
            </a:extLst>
          </p:cNvPr>
          <p:cNvSpPr/>
          <p:nvPr/>
        </p:nvSpPr>
        <p:spPr>
          <a:xfrm>
            <a:off x="1257315" y="3354963"/>
            <a:ext cx="58728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N" dirty="0"/>
              <a:t>给对象o定义了方法m（），调用它时就像这样：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750884E-0A66-0B4A-909C-6588781534B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788" r="26148"/>
          <a:stretch/>
        </p:blipFill>
        <p:spPr>
          <a:xfrm>
            <a:off x="1257314" y="3812302"/>
            <a:ext cx="6604283" cy="5612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6B64E8C-2703-7A40-A600-F8B779FB0EE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57314" y="4434350"/>
            <a:ext cx="6604283" cy="55947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FC37594-BD25-AA45-9F10-B813058B1A08}"/>
              </a:ext>
            </a:extLst>
          </p:cNvPr>
          <p:cNvSpPr/>
          <p:nvPr/>
        </p:nvSpPr>
        <p:spPr>
          <a:xfrm>
            <a:off x="0" y="3887384"/>
            <a:ext cx="14883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N" dirty="0">
                <a:highlight>
                  <a:srgbClr val="FFFF00"/>
                </a:highlight>
              </a:rPr>
              <a:t>大多数方法调用使用</a:t>
            </a:r>
          </a:p>
          <a:p>
            <a:r>
              <a:rPr lang="en-CN" dirty="0">
                <a:highlight>
                  <a:srgbClr val="FFFF00"/>
                </a:highlight>
              </a:rPr>
              <a:t>点符号</a:t>
            </a:r>
          </a:p>
          <a:p>
            <a:r>
              <a:rPr lang="en-CN" dirty="0">
                <a:highlight>
                  <a:srgbClr val="FFFF00"/>
                </a:highlight>
              </a:rPr>
              <a:t>来访问属性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2153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8.2 </a:t>
            </a:r>
            <a:r>
              <a:rPr lang="zh-CN" altLang="en-US" dirty="0"/>
              <a:t>函数调用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8.2.2 </a:t>
            </a:r>
            <a:r>
              <a:rPr lang="zh-CN" altLang="en-US" dirty="0"/>
              <a:t>方法调用</a:t>
            </a:r>
            <a:endParaRPr lang="en-US" altLang="zh-CN" dirty="0"/>
          </a:p>
          <a:p>
            <a:pPr lvl="1"/>
            <a:r>
              <a:rPr lang="zh-CN" altLang="en-US" dirty="0"/>
              <a:t>例子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79288B9-0D48-F545-84C1-D5213F758E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0342" y="2696387"/>
            <a:ext cx="7645467" cy="348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590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8.2 </a:t>
            </a:r>
            <a:r>
              <a:rPr lang="zh-CN" altLang="en-US" dirty="0"/>
              <a:t>函数调用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150" y="1365837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8.2.2 </a:t>
            </a:r>
            <a:r>
              <a:rPr lang="zh-CN" altLang="en-US" dirty="0"/>
              <a:t>方法调用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方法链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当方法的返回值是一个对象，这个对象还可以再调用它的方法。形成“链”或者“级联”，每次的调用结果都是另外一个表达式的组成部分。</a:t>
            </a:r>
            <a:endParaRPr lang="en-CN" dirty="0">
              <a:solidFill>
                <a:srgbClr val="C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204A7FA-16AD-6743-A172-BD76782D60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606" y="4110312"/>
            <a:ext cx="7886700" cy="7816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4E30B1-7E43-9D4D-B961-43DB53214B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7031" y="5392323"/>
            <a:ext cx="7886701" cy="72152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A8E39CE-72E4-C24E-A445-8143C5A960BC}"/>
              </a:ext>
            </a:extLst>
          </p:cNvPr>
          <p:cNvSpPr/>
          <p:nvPr/>
        </p:nvSpPr>
        <p:spPr>
          <a:xfrm>
            <a:off x="1198788" y="6199752"/>
            <a:ext cx="7434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N" dirty="0"/>
              <a:t>不要将方法的链式调用和</a:t>
            </a:r>
            <a:r>
              <a:rPr lang="zh-CN" altLang="en-US" dirty="0"/>
              <a:t> </a:t>
            </a:r>
            <a:r>
              <a:rPr lang="en-CN" dirty="0">
                <a:solidFill>
                  <a:srgbClr val="0070C0"/>
                </a:solidFill>
              </a:rPr>
              <a:t>构造函数</a:t>
            </a:r>
            <a:r>
              <a:rPr lang="zh-CN" altLang="en-US" dirty="0">
                <a:solidFill>
                  <a:srgbClr val="0070C0"/>
                </a:solidFill>
              </a:rPr>
              <a:t> （</a:t>
            </a:r>
            <a:r>
              <a:rPr lang="en-US" altLang="zh-CN" dirty="0">
                <a:solidFill>
                  <a:srgbClr val="0070C0"/>
                </a:solidFill>
              </a:rPr>
              <a:t>9.7.2</a:t>
            </a:r>
            <a:r>
              <a:rPr lang="zh-CN" altLang="en-US" dirty="0">
                <a:solidFill>
                  <a:srgbClr val="0070C0"/>
                </a:solidFill>
              </a:rPr>
              <a:t>节）  </a:t>
            </a:r>
            <a:r>
              <a:rPr lang="en-CN" dirty="0"/>
              <a:t>的链式</a:t>
            </a:r>
            <a:r>
              <a:rPr lang="zh-CN" altLang="en-US" dirty="0"/>
              <a:t> </a:t>
            </a:r>
            <a:r>
              <a:rPr lang="en-CN" dirty="0"/>
              <a:t>调用混为一谈</a:t>
            </a:r>
          </a:p>
        </p:txBody>
      </p:sp>
      <p:pic>
        <p:nvPicPr>
          <p:cNvPr id="10" name="Picture 7">
            <a:extLst>
              <a:ext uri="{FF2B5EF4-FFF2-40B4-BE49-F238E27FC236}">
                <a16:creationId xmlns:a16="http://schemas.microsoft.com/office/drawing/2014/main" id="{11BAEA64-9893-904F-BBD0-46631E9AE0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5606" y="3374041"/>
            <a:ext cx="8066314" cy="86521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16340" y="5006154"/>
            <a:ext cx="10136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如果在设计的</a:t>
            </a:r>
            <a:r>
              <a:rPr lang="en-US" altLang="zh-CN" dirty="0"/>
              <a:t>API</a:t>
            </a:r>
            <a:r>
              <a:rPr lang="zh-CN" altLang="en-US" dirty="0"/>
              <a:t>中一直采用这种方式（每个方法都返回</a:t>
            </a:r>
            <a:r>
              <a:rPr lang="en-US" altLang="zh-CN" dirty="0"/>
              <a:t>this</a:t>
            </a:r>
            <a:r>
              <a:rPr lang="zh-CN" altLang="en-US" dirty="0" smtClean="0"/>
              <a:t>），就</a:t>
            </a:r>
            <a:r>
              <a:rPr lang="zh-CN" altLang="en-US" dirty="0"/>
              <a:t>可以进行“链式调用”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7144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8.2 </a:t>
            </a:r>
            <a:r>
              <a:rPr lang="zh-CN" altLang="en-US" dirty="0"/>
              <a:t>函数调用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08" y="1562735"/>
            <a:ext cx="8426091" cy="498653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8.2.2 </a:t>
            </a:r>
            <a:r>
              <a:rPr lang="zh-CN" altLang="en-US" dirty="0"/>
              <a:t>方法调用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CN" dirty="0"/>
              <a:t>注意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方法和</a:t>
            </a:r>
            <a:r>
              <a:rPr lang="en-US" dirty="0"/>
              <a:t>this</a:t>
            </a:r>
            <a:r>
              <a:rPr lang="zh-CN" altLang="en-US" dirty="0"/>
              <a:t>关键字</a:t>
            </a:r>
            <a:r>
              <a:rPr lang="zh-CN" altLang="en-US" dirty="0" smtClean="0"/>
              <a:t>是</a:t>
            </a:r>
            <a:r>
              <a:rPr lang="en-US" altLang="zh-CN" dirty="0" smtClean="0"/>
              <a:t>JS</a:t>
            </a:r>
            <a:r>
              <a:rPr lang="zh-CN" altLang="en-US" dirty="0" smtClean="0"/>
              <a:t>面向对象编程的</a:t>
            </a:r>
            <a:r>
              <a:rPr lang="zh-CN" altLang="en-US" dirty="0"/>
              <a:t>核心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方法调用实际上都会传入一个隐式的实参（一个对象），方法调用的母体就是这个对象。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zh-CN" altLang="en-US" dirty="0"/>
              <a:t>我们假设这两行代码的功能完全一样，它们都作用于一个假定的对象</a:t>
            </a:r>
            <a:r>
              <a:rPr lang="en-US" altLang="zh-CN" dirty="0" err="1"/>
              <a:t>rect</a:t>
            </a:r>
            <a:r>
              <a:rPr lang="en-US" altLang="zh-CN" dirty="0"/>
              <a:t>。</a:t>
            </a:r>
            <a:r>
              <a:rPr lang="zh-CN" altLang="en-US" dirty="0"/>
              <a:t>可以看出，第一行的方法调用语法非常清晰地表明这个函数执行的载体是</a:t>
            </a:r>
            <a:r>
              <a:rPr lang="en-US" altLang="zh-CN" dirty="0" err="1"/>
              <a:t>rect</a:t>
            </a:r>
            <a:r>
              <a:rPr lang="zh-CN" altLang="en-US" dirty="0"/>
              <a:t>对象，函数中的所有操作都将基于这个对象</a:t>
            </a:r>
            <a:r>
              <a:rPr lang="zh-CN" altLang="en-US" dirty="0" smtClean="0"/>
              <a:t>。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this</a:t>
            </a:r>
            <a:r>
              <a:rPr lang="zh-CN" altLang="en-US" dirty="0"/>
              <a:t>是一个关键字，不是变量，也不是属性名。</a:t>
            </a:r>
            <a:r>
              <a:rPr lang="en-US" dirty="0"/>
              <a:t>JavaScript</a:t>
            </a:r>
            <a:r>
              <a:rPr lang="zh-CN" altLang="en-US" dirty="0"/>
              <a:t>的语法不允许给</a:t>
            </a:r>
            <a:r>
              <a:rPr lang="en-US" dirty="0"/>
              <a:t>this</a:t>
            </a:r>
            <a:r>
              <a:rPr lang="zh-CN" altLang="en-US" dirty="0"/>
              <a:t>赋值。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6ED8CE8-D01B-DF4F-89B7-3AADA05419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8827" y="3617850"/>
            <a:ext cx="57658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710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8.2 </a:t>
            </a:r>
            <a:r>
              <a:rPr lang="zh-CN" altLang="en-US" dirty="0"/>
              <a:t>函数调用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8.2.2 </a:t>
            </a:r>
            <a:r>
              <a:rPr lang="zh-CN" altLang="en-US" dirty="0"/>
              <a:t>方法调用</a:t>
            </a:r>
            <a:endParaRPr lang="en-US" altLang="zh-CN" dirty="0"/>
          </a:p>
          <a:p>
            <a:r>
              <a:rPr lang="zh-CN" altLang="en-US" dirty="0"/>
              <a:t>注意：</a:t>
            </a:r>
            <a:endParaRPr lang="en-US" altLang="zh-CN" dirty="0"/>
          </a:p>
          <a:p>
            <a:pPr lvl="1"/>
            <a:r>
              <a:rPr lang="zh-CN" altLang="en-US" dirty="0"/>
              <a:t>关键字</a:t>
            </a:r>
            <a:r>
              <a:rPr lang="en-US" dirty="0"/>
              <a:t>this</a:t>
            </a:r>
            <a:r>
              <a:rPr lang="zh-CN" altLang="en-US" dirty="0"/>
              <a:t>没有作用域的限制，嵌套的函数不会从调用它的函数中继承</a:t>
            </a:r>
            <a:r>
              <a:rPr lang="en-US" dirty="0"/>
              <a:t>this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rgbClr val="C00000"/>
                </a:solidFill>
              </a:rPr>
              <a:t>若访问外部函数的</a:t>
            </a:r>
            <a:r>
              <a:rPr lang="en-US" dirty="0">
                <a:solidFill>
                  <a:srgbClr val="C00000"/>
                </a:solidFill>
              </a:rPr>
              <a:t>this</a:t>
            </a:r>
            <a:r>
              <a:rPr lang="zh-CN" altLang="en-US" dirty="0">
                <a:solidFill>
                  <a:srgbClr val="C00000"/>
                </a:solidFill>
              </a:rPr>
              <a:t>值，要将</a:t>
            </a:r>
            <a:r>
              <a:rPr lang="en-US" dirty="0">
                <a:solidFill>
                  <a:srgbClr val="C00000"/>
                </a:solidFill>
              </a:rPr>
              <a:t>this</a:t>
            </a:r>
            <a:r>
              <a:rPr lang="zh-CN" altLang="en-US" dirty="0">
                <a:solidFill>
                  <a:srgbClr val="C00000"/>
                </a:solidFill>
              </a:rPr>
              <a:t>的值保存在一个变量里</a:t>
            </a:r>
            <a:endParaRPr lang="en-CN" dirty="0">
              <a:solidFill>
                <a:srgbClr val="C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9ABFA23-792E-4E41-A19C-6334966C5F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6517" y="3962866"/>
            <a:ext cx="7746274" cy="272785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F9C0673-878B-CE49-B6AE-72794543E028}"/>
              </a:ext>
            </a:extLst>
          </p:cNvPr>
          <p:cNvCxnSpPr>
            <a:cxnSpLocks/>
          </p:cNvCxnSpPr>
          <p:nvPr/>
        </p:nvCxnSpPr>
        <p:spPr>
          <a:xfrm flipH="1">
            <a:off x="2694762" y="4107974"/>
            <a:ext cx="1100108" cy="272143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166552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</a:t>
            </a:r>
            <a:r>
              <a:rPr lang="zh-CN" altLang="en-CN" dirty="0"/>
              <a:t>概述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1482724"/>
            <a:ext cx="8412480" cy="5375276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定义一次，但能被执行或调用任意次</a:t>
            </a:r>
            <a:endParaRPr lang="en-US" altLang="zh-CN" dirty="0"/>
          </a:p>
          <a:p>
            <a:r>
              <a:rPr lang="zh-CN" altLang="en-US" dirty="0"/>
              <a:t>形参，</a:t>
            </a:r>
            <a:r>
              <a:rPr lang="zh-CN" altLang="en-US" dirty="0" smtClean="0"/>
              <a:t>实参</a:t>
            </a:r>
            <a:endParaRPr lang="en-US" altLang="zh-CN" dirty="0" smtClean="0"/>
          </a:p>
          <a:p>
            <a:pPr lvl="1"/>
            <a:r>
              <a:rPr lang="en-US" altLang="zh-CN" dirty="0"/>
              <a:t>JavaScript</a:t>
            </a:r>
            <a:r>
              <a:rPr lang="zh-CN" altLang="en-US" dirty="0"/>
              <a:t>函数是参数化的：函数的定义会包括一个称为形参（</a:t>
            </a:r>
            <a:r>
              <a:rPr lang="en-US" altLang="zh-CN" dirty="0"/>
              <a:t>parameter）</a:t>
            </a:r>
            <a:r>
              <a:rPr lang="zh-CN" altLang="en-US" dirty="0"/>
              <a:t>的标识符列表，这些参数在函数体中像局部变量一样工作。函数调用会为形参提供实参的值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en-US" dirty="0"/>
              <a:t>this</a:t>
            </a:r>
            <a:r>
              <a:rPr lang="zh-CN" altLang="en-US" dirty="0" smtClean="0"/>
              <a:t>关键字</a:t>
            </a:r>
            <a:endParaRPr lang="en-US" altLang="zh-CN" dirty="0" smtClean="0"/>
          </a:p>
          <a:p>
            <a:pPr lvl="1"/>
            <a:r>
              <a:rPr lang="zh-CN" altLang="en-US" dirty="0"/>
              <a:t>每次函数调用还会拥有另一个值</a:t>
            </a:r>
            <a:r>
              <a:rPr lang="en-US" altLang="zh-CN" dirty="0"/>
              <a:t>——</a:t>
            </a:r>
            <a:r>
              <a:rPr lang="zh-CN" altLang="en-US" dirty="0"/>
              <a:t>本次调用的上下文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zh-CN" altLang="en-US" dirty="0"/>
              <a:t>对象的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/>
            <a:r>
              <a:rPr lang="zh-CN" altLang="en-US" dirty="0"/>
              <a:t>如果函数挂载在一个对象上，作为对象的一个属性，就称它为对象的方法。当通过这个对象来调用函数时，该对象就是此次调用的上下文（</a:t>
            </a:r>
            <a:r>
              <a:rPr lang="en-US" altLang="zh-CN" dirty="0"/>
              <a:t>context</a:t>
            </a:r>
            <a:r>
              <a:rPr lang="zh-CN" altLang="en-US" dirty="0"/>
              <a:t>），也就是该函数的</a:t>
            </a:r>
            <a:r>
              <a:rPr lang="en-US" altLang="zh-CN" dirty="0"/>
              <a:t>this</a:t>
            </a:r>
            <a:r>
              <a:rPr lang="zh-CN" altLang="en-US" dirty="0"/>
              <a:t>的值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zh-CN" altLang="en-US" dirty="0"/>
              <a:t>构造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zh-CN" altLang="en-US" dirty="0"/>
              <a:t>一个新创建的对象的函数称为构造函数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zh-CN" altLang="en-US" dirty="0"/>
              <a:t>函数即对象</a:t>
            </a:r>
            <a:endParaRPr lang="en-US" altLang="zh-CN" dirty="0"/>
          </a:p>
          <a:p>
            <a:r>
              <a:rPr lang="zh-CN" altLang="en-US" dirty="0" smtClean="0"/>
              <a:t>闭包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函数可以</a:t>
            </a:r>
            <a:r>
              <a:rPr lang="zh-CN" altLang="en-US" dirty="0"/>
              <a:t>嵌套在其他函数中定义，这样它们就可以访问它们被定义时所处的作用域中的任何变量。这意味着</a:t>
            </a:r>
            <a:r>
              <a:rPr lang="en-US" altLang="zh-CN" dirty="0"/>
              <a:t>JavaScript</a:t>
            </a:r>
            <a:r>
              <a:rPr lang="zh-CN" altLang="en-US" dirty="0"/>
              <a:t>函数构成了一个闭包（</a:t>
            </a:r>
            <a:r>
              <a:rPr lang="en-US" altLang="zh-CN" dirty="0"/>
              <a:t>closure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309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8.2 </a:t>
            </a:r>
            <a:r>
              <a:rPr lang="zh-CN" altLang="en-US" dirty="0"/>
              <a:t>函数调用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8.2.2 </a:t>
            </a:r>
            <a:r>
              <a:rPr lang="zh-CN" altLang="en-US" dirty="0"/>
              <a:t>方法调用</a:t>
            </a:r>
            <a:endParaRPr lang="en-US" altLang="zh-CN" dirty="0"/>
          </a:p>
          <a:p>
            <a:r>
              <a:rPr lang="zh-CN" altLang="en-US" dirty="0"/>
              <a:t>例子</a:t>
            </a:r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8A3246-B902-EB42-BE11-E1BE7624F9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378" y="2808513"/>
            <a:ext cx="6269947" cy="35033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EFBA88-452A-3943-8D7F-B4AB07877F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3706" y="4746171"/>
            <a:ext cx="7901842" cy="82467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C47F392-32F8-7240-AE3D-4D6F0DB189A2}"/>
              </a:ext>
            </a:extLst>
          </p:cNvPr>
          <p:cNvSpPr/>
          <p:nvPr/>
        </p:nvSpPr>
        <p:spPr>
          <a:xfrm>
            <a:off x="3807706" y="4277026"/>
            <a:ext cx="52402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highlight>
                  <a:srgbClr val="FFFF00"/>
                </a:highlight>
                <a:latin typeface="Helvetica Neue" panose="02000503000000020004" pitchFamily="2" charset="0"/>
              </a:rPr>
              <a:t>要保证</a:t>
            </a:r>
            <a:r>
              <a:rPr lang="en-US" dirty="0">
                <a:highlight>
                  <a:srgbClr val="FFFF00"/>
                </a:highlight>
              </a:rPr>
              <a:t>this</a:t>
            </a:r>
            <a:r>
              <a:rPr lang="zh-CN" altLang="en-US" dirty="0">
                <a:solidFill>
                  <a:srgbClr val="666666"/>
                </a:solidFill>
                <a:highlight>
                  <a:srgbClr val="FFFF00"/>
                </a:highlight>
                <a:latin typeface="Helvetica Neue" panose="02000503000000020004" pitchFamily="2" charset="0"/>
              </a:rPr>
              <a:t>指向正确，必须用</a:t>
            </a:r>
            <a:r>
              <a:rPr lang="en-US" dirty="0" err="1">
                <a:highlight>
                  <a:srgbClr val="FFFF00"/>
                </a:highlight>
              </a:rPr>
              <a:t>obj.xxx</a:t>
            </a:r>
            <a:r>
              <a:rPr lang="en-US" dirty="0">
                <a:highlight>
                  <a:srgbClr val="FFFF00"/>
                </a:highlight>
              </a:rPr>
              <a:t>()</a:t>
            </a:r>
            <a:r>
              <a:rPr lang="zh-CN" altLang="en-US" dirty="0">
                <a:solidFill>
                  <a:srgbClr val="666666"/>
                </a:solidFill>
                <a:highlight>
                  <a:srgbClr val="FFFF00"/>
                </a:highlight>
                <a:latin typeface="Helvetica Neue" panose="02000503000000020004" pitchFamily="2" charset="0"/>
              </a:rPr>
              <a:t>的形式调用！</a:t>
            </a:r>
            <a:endParaRPr lang="en-CN" dirty="0">
              <a:highlight>
                <a:srgbClr val="FFFF00"/>
              </a:highligh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5188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8.2 </a:t>
            </a:r>
            <a:r>
              <a:rPr lang="zh-CN" altLang="en-US" dirty="0"/>
              <a:t>函数调用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8.2.2 </a:t>
            </a:r>
            <a:r>
              <a:rPr lang="zh-CN" altLang="en-US" dirty="0"/>
              <a:t>方法调用</a:t>
            </a:r>
            <a:endParaRPr lang="en-US" altLang="zh-CN" dirty="0"/>
          </a:p>
          <a:p>
            <a:r>
              <a:rPr lang="zh-CN" altLang="en-US" dirty="0"/>
              <a:t>例子</a:t>
            </a:r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093B95C-FAF6-1143-9519-1771DFCCAE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660" y="2788319"/>
            <a:ext cx="7886700" cy="37045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DDF161-E6D4-BC48-BCB6-55F5F9B491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715" y="2200214"/>
            <a:ext cx="7015793" cy="421502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13581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8.2 </a:t>
            </a:r>
            <a:r>
              <a:rPr lang="zh-CN" altLang="en-US" dirty="0"/>
              <a:t>函数调用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8.2.3 </a:t>
            </a:r>
            <a:r>
              <a:rPr lang="zh-CN" altLang="en-US" dirty="0"/>
              <a:t>构造函数调用</a:t>
            </a:r>
            <a:endParaRPr lang="en-US" altLang="zh-CN" dirty="0"/>
          </a:p>
          <a:p>
            <a:pPr lvl="1"/>
            <a:r>
              <a:rPr lang="zh-CN" altLang="en-US" dirty="0"/>
              <a:t>构造函数调用在</a:t>
            </a:r>
            <a:r>
              <a:rPr lang="en-US" altLang="zh-CN" dirty="0"/>
              <a:t>4.6</a:t>
            </a:r>
            <a:r>
              <a:rPr lang="zh-CN" altLang="en-US" dirty="0"/>
              <a:t>节和</a:t>
            </a:r>
            <a:r>
              <a:rPr lang="en-US" altLang="zh-CN" dirty="0"/>
              <a:t>6.1.2</a:t>
            </a:r>
            <a:r>
              <a:rPr lang="zh-CN" altLang="en-US" dirty="0"/>
              <a:t>节有简单介绍，第</a:t>
            </a:r>
            <a:r>
              <a:rPr lang="en-US" altLang="zh-CN" dirty="0"/>
              <a:t>9</a:t>
            </a:r>
            <a:r>
              <a:rPr lang="zh-CN" altLang="en-US" dirty="0"/>
              <a:t>章会对构造函数做更详细的讨论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650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【Recap】4.6 </a:t>
            </a:r>
            <a:r>
              <a:rPr lang="zh-CN" altLang="en-US" dirty="0"/>
              <a:t>对象创建表达式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对象创建表达式创建一个对象并调用一个函数（这个函数称做</a:t>
            </a:r>
            <a:r>
              <a:rPr lang="zh-CN" altLang="en-US" dirty="0">
                <a:solidFill>
                  <a:srgbClr val="C00000"/>
                </a:solidFill>
              </a:rPr>
              <a:t>构造函数</a:t>
            </a:r>
            <a:r>
              <a:rPr lang="zh-CN" altLang="en-US" dirty="0"/>
              <a:t>）初始化新对象的属性。</a:t>
            </a:r>
            <a:endParaRPr lang="en-US" altLang="zh-CN" dirty="0"/>
          </a:p>
          <a:p>
            <a:r>
              <a:rPr lang="zh-CN" altLang="en-US" dirty="0"/>
              <a:t>例子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ACE4DD0-A932-1942-B621-389AB39042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305" y="5021308"/>
            <a:ext cx="8661606" cy="15148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CC5626-085A-884A-82C5-115BFCC052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650" y="3818686"/>
            <a:ext cx="4457700" cy="876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E165C8-F6EA-744F-8349-41446FE6CA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69275" y="3793621"/>
            <a:ext cx="4219434" cy="90136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6452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【Recap】4.6 </a:t>
            </a:r>
            <a:r>
              <a:rPr lang="zh-CN" altLang="en-US" dirty="0"/>
              <a:t>对象创建表达式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创建过程：</a:t>
            </a:r>
            <a:endParaRPr lang="en-US" altLang="zh-CN" dirty="0"/>
          </a:p>
          <a:p>
            <a:pPr lvl="1"/>
            <a:r>
              <a:rPr lang="zh-CN" altLang="en-US" dirty="0"/>
              <a:t>首先创建一个新的空对象，然后传入指定的参数并将这个新对象当做</a:t>
            </a:r>
            <a:r>
              <a:rPr lang="en-US" dirty="0"/>
              <a:t>this</a:t>
            </a:r>
            <a:r>
              <a:rPr lang="zh-CN" altLang="en-US" dirty="0"/>
              <a:t>的值来调用一个指定的函数。这个函数使用</a:t>
            </a:r>
            <a:r>
              <a:rPr lang="en-US" dirty="0"/>
              <a:t>this</a:t>
            </a:r>
            <a:r>
              <a:rPr lang="zh-CN" altLang="en-US" dirty="0"/>
              <a:t>来初始化新创建对象的属性。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构造函数一般不会返回值，这个新创建并被初始化后的对象就是整个对象创建表达式的值。</a:t>
            </a:r>
            <a:endParaRPr lang="en-US" altLang="zh-CN" dirty="0"/>
          </a:p>
          <a:p>
            <a:pPr lvl="1"/>
            <a:r>
              <a:rPr lang="zh-CN" altLang="en-US" dirty="0"/>
              <a:t>如果构造函数确实返回一个对象值，则此对象作为整个对象创建表达式的值，而新创建的对象就废弃了。</a:t>
            </a:r>
            <a:endParaRPr lang="en-US" altLang="zh-CN" dirty="0"/>
          </a:p>
          <a:p>
            <a:pPr lvl="1"/>
            <a:r>
              <a:rPr lang="zh-CN" altLang="en-US" dirty="0"/>
              <a:t>如果构造函数使用</a:t>
            </a:r>
            <a:r>
              <a:rPr lang="en-US" dirty="0"/>
              <a:t>return</a:t>
            </a:r>
            <a:r>
              <a:rPr lang="zh-CN" altLang="en-US" dirty="0"/>
              <a:t>但没有指定返回值，或返回一个原始值，这时将忽略返回值，而使用这个新对象作为调用结果。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932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8.2 </a:t>
            </a:r>
            <a:r>
              <a:rPr lang="zh-CN" altLang="en-US" dirty="0"/>
              <a:t>函数调用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8.2.4 </a:t>
            </a:r>
            <a:r>
              <a:rPr lang="zh-CN" altLang="en-US" dirty="0"/>
              <a:t>间接调用</a:t>
            </a:r>
            <a:endParaRPr lang="en-US" altLang="zh-CN" dirty="0"/>
          </a:p>
          <a:p>
            <a:pPr lvl="1"/>
            <a:r>
              <a:rPr lang="en-US" dirty="0"/>
              <a:t>JavaScript</a:t>
            </a:r>
            <a:r>
              <a:rPr lang="zh-CN" altLang="en-US" dirty="0"/>
              <a:t>中的函数也是对象，函数对象也可包含方法。</a:t>
            </a:r>
            <a:endParaRPr lang="en-US" altLang="zh-CN" dirty="0"/>
          </a:p>
          <a:p>
            <a:pPr lvl="1"/>
            <a:r>
              <a:rPr lang="en-US" dirty="0"/>
              <a:t>call（）</a:t>
            </a:r>
            <a:r>
              <a:rPr lang="zh-CN" altLang="en-US" dirty="0"/>
              <a:t>和</a:t>
            </a:r>
            <a:r>
              <a:rPr lang="en-US" dirty="0"/>
              <a:t>apply（）</a:t>
            </a:r>
            <a:r>
              <a:rPr lang="zh-CN" altLang="en-US" dirty="0"/>
              <a:t>可以用来间接地调用函数</a:t>
            </a:r>
            <a:endParaRPr lang="en-US" altLang="zh-CN" dirty="0"/>
          </a:p>
          <a:p>
            <a:pPr lvl="2"/>
            <a:r>
              <a:rPr lang="zh-CN" altLang="en-US" dirty="0"/>
              <a:t>两个方法都允许显式指定调用所需的</a:t>
            </a:r>
            <a:r>
              <a:rPr lang="en-US" dirty="0"/>
              <a:t>this</a:t>
            </a:r>
            <a:r>
              <a:rPr lang="zh-CN" altLang="en-US" dirty="0"/>
              <a:t>值</a:t>
            </a:r>
            <a:endParaRPr lang="en-US" altLang="zh-CN" dirty="0"/>
          </a:p>
          <a:p>
            <a:pPr lvl="2"/>
            <a:r>
              <a:rPr lang="en-US" dirty="0"/>
              <a:t>call（）</a:t>
            </a:r>
            <a:r>
              <a:rPr lang="zh-CN" altLang="en-US" dirty="0"/>
              <a:t>方法使用它自有的实参列表作为函数的实参</a:t>
            </a:r>
            <a:endParaRPr lang="en-US" altLang="zh-CN" dirty="0"/>
          </a:p>
          <a:p>
            <a:pPr lvl="2"/>
            <a:r>
              <a:rPr lang="en-US" dirty="0"/>
              <a:t>apply（）</a:t>
            </a:r>
            <a:r>
              <a:rPr lang="zh-CN" altLang="en-US" dirty="0"/>
              <a:t>方法则要求以数组的形式传入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pPr lvl="1"/>
            <a:r>
              <a:rPr lang="en-US" altLang="zh-CN" dirty="0"/>
              <a:t>8.7.3</a:t>
            </a:r>
            <a:r>
              <a:rPr lang="zh-CN" altLang="en-US" dirty="0"/>
              <a:t>节会有关于</a:t>
            </a:r>
            <a:r>
              <a:rPr lang="en-US" altLang="zh-CN" dirty="0"/>
              <a:t>call（）</a:t>
            </a:r>
            <a:r>
              <a:rPr lang="zh-CN" altLang="en-US" dirty="0"/>
              <a:t>和</a:t>
            </a:r>
            <a:r>
              <a:rPr lang="en-US" altLang="zh-CN" dirty="0"/>
              <a:t>apply（）</a:t>
            </a:r>
            <a:r>
              <a:rPr lang="zh-CN" altLang="en-US" dirty="0"/>
              <a:t>方法的详细讨论。</a:t>
            </a:r>
            <a:endParaRPr lang="en-CN" altLang="zh-CN" dirty="0"/>
          </a:p>
          <a:p>
            <a:pPr lvl="2"/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306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 </a:t>
            </a:r>
            <a:r>
              <a:rPr lang="zh-CN" altLang="en-US" dirty="0"/>
              <a:t>函数定义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两种方式</a:t>
            </a:r>
            <a:endParaRPr lang="en-US" altLang="zh-CN" dirty="0"/>
          </a:p>
          <a:p>
            <a:pPr lvl="1"/>
            <a:r>
              <a:rPr lang="zh-CN" altLang="en-US" dirty="0"/>
              <a:t>函数定义表达式</a:t>
            </a:r>
            <a:endParaRPr lang="en-US" altLang="zh-CN" dirty="0"/>
          </a:p>
          <a:p>
            <a:pPr lvl="1"/>
            <a:r>
              <a:rPr lang="zh-CN" altLang="en-US" dirty="0"/>
              <a:t>函数声明语句</a:t>
            </a:r>
            <a:endParaRPr lang="en-US" altLang="zh-CN" dirty="0"/>
          </a:p>
          <a:p>
            <a:r>
              <a:rPr lang="zh-CN" altLang="en-US" dirty="0"/>
              <a:t>函数定义的必须部分</a:t>
            </a:r>
            <a:endParaRPr lang="en-US" altLang="zh-CN" dirty="0"/>
          </a:p>
          <a:p>
            <a:pPr lvl="1"/>
            <a:r>
              <a:rPr lang="zh-CN" altLang="en-US" dirty="0"/>
              <a:t>函数名称标识符</a:t>
            </a:r>
            <a:r>
              <a:rPr lang="en-US" altLang="zh-CN" dirty="0"/>
              <a:t>(</a:t>
            </a:r>
            <a:r>
              <a:rPr lang="zh-CN" altLang="en-US" dirty="0"/>
              <a:t>可选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一对圆括号</a:t>
            </a:r>
            <a:r>
              <a:rPr lang="en-US" altLang="zh-CN" dirty="0"/>
              <a:t>(</a:t>
            </a:r>
            <a:r>
              <a:rPr lang="zh-CN" altLang="en-US" dirty="0"/>
              <a:t>包含由</a:t>
            </a:r>
            <a:r>
              <a:rPr lang="en-US" altLang="zh-CN" dirty="0"/>
              <a:t>0</a:t>
            </a:r>
            <a:r>
              <a:rPr lang="zh-CN" altLang="en-US" dirty="0"/>
              <a:t>个或者多个用逗号隔开的标识符组成的列表。这些标识符是函数的参数名称，它们就像函数体中的局部变量一样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一对花括号</a:t>
            </a:r>
            <a:r>
              <a:rPr lang="en-US" altLang="zh-CN" dirty="0"/>
              <a:t>(</a:t>
            </a:r>
            <a:r>
              <a:rPr lang="zh-CN" altLang="en-US" dirty="0"/>
              <a:t>包含</a:t>
            </a:r>
            <a:r>
              <a:rPr lang="en-US" altLang="zh-CN" dirty="0"/>
              <a:t>0</a:t>
            </a:r>
            <a:r>
              <a:rPr lang="zh-CN" altLang="en-US" dirty="0"/>
              <a:t>条或多条</a:t>
            </a:r>
            <a:r>
              <a:rPr lang="en-US" dirty="0"/>
              <a:t>JavaScript</a:t>
            </a:r>
            <a:r>
              <a:rPr lang="zh-CN" altLang="en-US" dirty="0"/>
              <a:t>语句。这些语句构成了函数体</a:t>
            </a:r>
            <a:r>
              <a:rPr lang="en-US" altLang="zh-CN" dirty="0"/>
              <a:t>)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32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 </a:t>
            </a:r>
            <a:r>
              <a:rPr lang="zh-CN" altLang="en-US" dirty="0"/>
              <a:t>函数定义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函数定义表达式的例子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E92539-2A45-2449-821E-266EEA51C8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110" y="2455779"/>
            <a:ext cx="8305800" cy="21649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1746B1-BAA2-8C47-A5BB-8231410868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143" y="4714373"/>
            <a:ext cx="8871857" cy="179787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31433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 </a:t>
            </a:r>
            <a:r>
              <a:rPr lang="zh-CN" altLang="en-US" dirty="0"/>
              <a:t>函数定义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函数声明语句的例子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25E38FC-1AAA-B740-A7BB-1788430DA4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491" y="2585977"/>
            <a:ext cx="7886701" cy="16860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D80E2D-6158-AA4F-A40F-F44154A116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7718" y="2633429"/>
            <a:ext cx="7886701" cy="17938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43F50B-3105-894E-9F4C-BD119D1AD1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3393" y="4528801"/>
            <a:ext cx="8515350" cy="203721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75336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 </a:t>
            </a:r>
            <a:r>
              <a:rPr lang="zh-CN" altLang="en-US" dirty="0"/>
              <a:t>函数定义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从</a:t>
            </a:r>
            <a:r>
              <a:rPr lang="en-US" dirty="0"/>
              <a:t>ECMAScript 2015</a:t>
            </a:r>
            <a:r>
              <a:rPr lang="zh-CN" altLang="en-US" dirty="0"/>
              <a:t>开始，在对象初始器中引入更简短定义方法的语法：把方法名直接赋给函数。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8B057D7-226A-F44F-919B-0E9101EF97EE}"/>
              </a:ext>
            </a:extLst>
          </p:cNvPr>
          <p:cNvSpPr/>
          <p:nvPr/>
        </p:nvSpPr>
        <p:spPr>
          <a:xfrm>
            <a:off x="6314801" y="3755075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N" dirty="0"/>
              <a:t>const obj = {</a:t>
            </a:r>
          </a:p>
          <a:p>
            <a:r>
              <a:rPr lang="en-CN" dirty="0"/>
              <a:t>  foo() {</a:t>
            </a:r>
          </a:p>
          <a:p>
            <a:r>
              <a:rPr lang="en-CN" dirty="0"/>
              <a:t>    return 'bar';</a:t>
            </a:r>
          </a:p>
          <a:p>
            <a:r>
              <a:rPr lang="en-CN" dirty="0"/>
              <a:t>  }</a:t>
            </a:r>
          </a:p>
          <a:p>
            <a:r>
              <a:rPr lang="en-CN" dirty="0"/>
              <a:t>}</a:t>
            </a:r>
          </a:p>
          <a:p>
            <a:endParaRPr lang="en-CN" dirty="0"/>
          </a:p>
          <a:p>
            <a:r>
              <a:rPr lang="en-CN" dirty="0"/>
              <a:t>console.log(obj.foo());</a:t>
            </a:r>
          </a:p>
          <a:p>
            <a:r>
              <a:rPr lang="en-CN" dirty="0"/>
              <a:t>// expected output: "bar"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08ECC6-96AB-D740-8A77-A2450FE3E64C}"/>
              </a:ext>
            </a:extLst>
          </p:cNvPr>
          <p:cNvSpPr/>
          <p:nvPr/>
        </p:nvSpPr>
        <p:spPr>
          <a:xfrm>
            <a:off x="1430547" y="2731438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var obj = { </a:t>
            </a:r>
          </a:p>
          <a:p>
            <a:r>
              <a:rPr lang="en-US" i="1" dirty="0"/>
              <a:t>property</a:t>
            </a:r>
            <a:r>
              <a:rPr lang="en-US" dirty="0"/>
              <a:t>( </a:t>
            </a:r>
            <a:r>
              <a:rPr lang="en-US" i="1" dirty="0"/>
              <a:t>parameters…</a:t>
            </a:r>
            <a:r>
              <a:rPr lang="en-US" dirty="0"/>
              <a:t> ) {}, </a:t>
            </a:r>
          </a:p>
          <a:p>
            <a:r>
              <a:rPr lang="en-US" dirty="0"/>
              <a:t>*</a:t>
            </a:r>
            <a:r>
              <a:rPr lang="en-US" i="1" dirty="0"/>
              <a:t>generator</a:t>
            </a:r>
            <a:r>
              <a:rPr lang="en-US" dirty="0"/>
              <a:t>( </a:t>
            </a:r>
            <a:r>
              <a:rPr lang="en-US" i="1" dirty="0"/>
              <a:t>parameters…</a:t>
            </a:r>
            <a:r>
              <a:rPr lang="en-US" dirty="0"/>
              <a:t> ) {}, </a:t>
            </a:r>
          </a:p>
          <a:p>
            <a:r>
              <a:rPr lang="en-US" dirty="0"/>
              <a:t>async property( </a:t>
            </a:r>
            <a:r>
              <a:rPr lang="en-US" i="1" dirty="0"/>
              <a:t>parameters…</a:t>
            </a:r>
            <a:r>
              <a:rPr lang="en-US" dirty="0"/>
              <a:t> ) {}, </a:t>
            </a:r>
          </a:p>
          <a:p>
            <a:r>
              <a:rPr lang="en-US" dirty="0"/>
              <a:t>async* generator( </a:t>
            </a:r>
            <a:r>
              <a:rPr lang="en-US" i="1" dirty="0"/>
              <a:t>parameters…</a:t>
            </a:r>
            <a:r>
              <a:rPr lang="en-US" dirty="0"/>
              <a:t> ) {}, </a:t>
            </a:r>
          </a:p>
          <a:p>
            <a:endParaRPr lang="en-US" dirty="0"/>
          </a:p>
          <a:p>
            <a:r>
              <a:rPr lang="en-US" dirty="0"/>
              <a:t>// with computed keys: </a:t>
            </a:r>
          </a:p>
          <a:p>
            <a:r>
              <a:rPr lang="en-US" dirty="0"/>
              <a:t>[property]( </a:t>
            </a:r>
            <a:r>
              <a:rPr lang="en-US" i="1" dirty="0"/>
              <a:t>parameters…</a:t>
            </a:r>
            <a:r>
              <a:rPr lang="en-US" dirty="0"/>
              <a:t> ) {}, </a:t>
            </a:r>
          </a:p>
          <a:p>
            <a:r>
              <a:rPr lang="en-US" dirty="0"/>
              <a:t>*[generator]( </a:t>
            </a:r>
            <a:r>
              <a:rPr lang="en-US" i="1" dirty="0"/>
              <a:t>parameters…</a:t>
            </a:r>
            <a:r>
              <a:rPr lang="en-US" dirty="0"/>
              <a:t> ) {}, </a:t>
            </a:r>
          </a:p>
          <a:p>
            <a:r>
              <a:rPr lang="en-US" dirty="0"/>
              <a:t>async [property]( </a:t>
            </a:r>
            <a:r>
              <a:rPr lang="en-US" i="1" dirty="0"/>
              <a:t>parameters…</a:t>
            </a:r>
            <a:r>
              <a:rPr lang="en-US" dirty="0"/>
              <a:t> ) {}, </a:t>
            </a:r>
          </a:p>
          <a:p>
            <a:endParaRPr lang="en-US" dirty="0"/>
          </a:p>
          <a:p>
            <a:r>
              <a:rPr lang="en-US" dirty="0"/>
              <a:t>// compare getter/setter syntax: </a:t>
            </a:r>
          </a:p>
          <a:p>
            <a:r>
              <a:rPr lang="en-US" dirty="0"/>
              <a:t>get </a:t>
            </a:r>
            <a:r>
              <a:rPr lang="en-US" i="1" dirty="0"/>
              <a:t>property</a:t>
            </a:r>
            <a:r>
              <a:rPr lang="en-US" dirty="0"/>
              <a:t>() {}, </a:t>
            </a:r>
          </a:p>
          <a:p>
            <a:r>
              <a:rPr lang="en-US" dirty="0"/>
              <a:t>set </a:t>
            </a:r>
            <a:r>
              <a:rPr lang="en-US" i="1" dirty="0"/>
              <a:t>property</a:t>
            </a:r>
            <a:r>
              <a:rPr lang="en-US" dirty="0"/>
              <a:t>(</a:t>
            </a:r>
            <a:r>
              <a:rPr lang="en-US" i="1" dirty="0"/>
              <a:t>value</a:t>
            </a:r>
            <a:r>
              <a:rPr lang="en-US" dirty="0"/>
              <a:t>) {} };</a:t>
            </a:r>
            <a:endParaRPr lang="en-C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6744A1-EB6F-CE4C-9067-91559EC2F374}"/>
              </a:ext>
            </a:extLst>
          </p:cNvPr>
          <p:cNvSpPr txBox="1"/>
          <p:nvPr/>
        </p:nvSpPr>
        <p:spPr>
          <a:xfrm>
            <a:off x="628650" y="280851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CN" dirty="0"/>
              <a:t>语法</a:t>
            </a:r>
            <a:r>
              <a:rPr lang="zh-CN" altLang="en-US" dirty="0"/>
              <a:t>：</a:t>
            </a:r>
            <a:endParaRPr lang="en-C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1D86A5-3789-5F44-818E-BAC33EE00406}"/>
              </a:ext>
            </a:extLst>
          </p:cNvPr>
          <p:cNvSpPr txBox="1"/>
          <p:nvPr/>
        </p:nvSpPr>
        <p:spPr>
          <a:xfrm>
            <a:off x="6314801" y="3429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CN" dirty="0"/>
              <a:t>例子</a:t>
            </a:r>
            <a:r>
              <a:rPr lang="zh-CN" altLang="en-US" dirty="0"/>
              <a:t>：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837593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 </a:t>
            </a:r>
            <a:r>
              <a:rPr lang="zh-CN" altLang="en-US" dirty="0"/>
              <a:t>函数定义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从</a:t>
            </a:r>
            <a:r>
              <a:rPr lang="en-US" dirty="0"/>
              <a:t>ECMAScript 2015</a:t>
            </a:r>
            <a:r>
              <a:rPr lang="zh-CN" altLang="en-US" dirty="0"/>
              <a:t>开始，在对象初始器中引入更简短定义方法的语法：把方法名直接赋给函数。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E1D86A5-3789-5F44-818E-BAC33EE00406}"/>
              </a:ext>
            </a:extLst>
          </p:cNvPr>
          <p:cNvSpPr txBox="1"/>
          <p:nvPr/>
        </p:nvSpPr>
        <p:spPr>
          <a:xfrm>
            <a:off x="628650" y="278674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更多</a:t>
            </a:r>
            <a:r>
              <a:rPr lang="zh-CN" altLang="en-CN" dirty="0"/>
              <a:t>例子</a:t>
            </a:r>
            <a:r>
              <a:rPr lang="zh-CN" altLang="en-US" dirty="0"/>
              <a:t>：</a:t>
            </a:r>
            <a:endParaRPr lang="en-C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EFD55E-39AF-064F-872F-9DBCF8B31E80}"/>
              </a:ext>
            </a:extLst>
          </p:cNvPr>
          <p:cNvSpPr/>
          <p:nvPr/>
        </p:nvSpPr>
        <p:spPr>
          <a:xfrm>
            <a:off x="707571" y="3401129"/>
            <a:ext cx="33745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7AA"/>
                </a:solidFill>
              </a:rPr>
              <a:t>var</a:t>
            </a:r>
            <a:r>
              <a:rPr lang="en-US" dirty="0"/>
              <a:t> obj </a:t>
            </a:r>
            <a:r>
              <a:rPr lang="en-US" dirty="0">
                <a:solidFill>
                  <a:srgbClr val="9A6E3A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999999"/>
                </a:solidFill>
              </a:rPr>
              <a:t>{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DD4A68"/>
                </a:solidFill>
              </a:rPr>
              <a:t>	foo</a:t>
            </a:r>
            <a:r>
              <a:rPr lang="en-US" dirty="0">
                <a:solidFill>
                  <a:srgbClr val="999999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0077AA"/>
                </a:solidFill>
              </a:rPr>
              <a:t>function</a:t>
            </a:r>
            <a:r>
              <a:rPr lang="en-US" dirty="0">
                <a:solidFill>
                  <a:srgbClr val="999999"/>
                </a:solidFill>
              </a:rPr>
              <a:t>()</a:t>
            </a:r>
            <a:r>
              <a:rPr lang="en-US" dirty="0"/>
              <a:t> </a:t>
            </a:r>
            <a:r>
              <a:rPr lang="en-US" dirty="0">
                <a:solidFill>
                  <a:srgbClr val="999999"/>
                </a:solidFill>
              </a:rPr>
              <a:t>{</a:t>
            </a:r>
            <a:r>
              <a:rPr lang="en-US" dirty="0"/>
              <a:t> </a:t>
            </a:r>
            <a:r>
              <a:rPr lang="en-US" dirty="0">
                <a:solidFill>
                  <a:srgbClr val="708090"/>
                </a:solidFill>
              </a:rPr>
              <a:t>/* code */</a:t>
            </a:r>
            <a:r>
              <a:rPr lang="en-US" dirty="0"/>
              <a:t> </a:t>
            </a:r>
            <a:r>
              <a:rPr lang="en-US" dirty="0">
                <a:solidFill>
                  <a:srgbClr val="999999"/>
                </a:solidFill>
              </a:rPr>
              <a:t>},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DD4A68"/>
                </a:solidFill>
              </a:rPr>
              <a:t>	bar</a:t>
            </a:r>
            <a:r>
              <a:rPr lang="en-US" dirty="0">
                <a:solidFill>
                  <a:srgbClr val="999999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0077AA"/>
                </a:solidFill>
              </a:rPr>
              <a:t>function</a:t>
            </a:r>
            <a:r>
              <a:rPr lang="en-US" dirty="0">
                <a:solidFill>
                  <a:srgbClr val="999999"/>
                </a:solidFill>
              </a:rPr>
              <a:t>()</a:t>
            </a:r>
            <a:r>
              <a:rPr lang="en-US" dirty="0"/>
              <a:t> </a:t>
            </a:r>
            <a:r>
              <a:rPr lang="en-US" dirty="0">
                <a:solidFill>
                  <a:srgbClr val="999999"/>
                </a:solidFill>
              </a:rPr>
              <a:t>{</a:t>
            </a:r>
            <a:r>
              <a:rPr lang="en-US" dirty="0"/>
              <a:t> </a:t>
            </a:r>
            <a:r>
              <a:rPr lang="en-US" dirty="0">
                <a:solidFill>
                  <a:srgbClr val="708090"/>
                </a:solidFill>
              </a:rPr>
              <a:t>/* code */</a:t>
            </a:r>
            <a:r>
              <a:rPr lang="en-US" dirty="0"/>
              <a:t> </a:t>
            </a:r>
            <a:r>
              <a:rPr lang="en-US" dirty="0">
                <a:solidFill>
                  <a:srgbClr val="999999"/>
                </a:solidFill>
              </a:rPr>
              <a:t>}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999999"/>
                </a:solidFill>
              </a:rPr>
              <a:t>};</a:t>
            </a:r>
            <a:endParaRPr lang="en-C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D70E92-CF97-8E44-997D-E54C7882F8C5}"/>
              </a:ext>
            </a:extLst>
          </p:cNvPr>
          <p:cNvSpPr/>
          <p:nvPr/>
        </p:nvSpPr>
        <p:spPr>
          <a:xfrm>
            <a:off x="5443508" y="3401129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77AA"/>
                </a:solidFill>
              </a:rPr>
              <a:t>var</a:t>
            </a:r>
            <a:r>
              <a:rPr lang="en-US" dirty="0"/>
              <a:t> obj </a:t>
            </a:r>
            <a:r>
              <a:rPr lang="en-US" dirty="0">
                <a:solidFill>
                  <a:srgbClr val="9A6E3A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999999"/>
                </a:solidFill>
              </a:rPr>
              <a:t>{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DD4A68"/>
                </a:solidFill>
              </a:rPr>
              <a:t>	foo</a:t>
            </a:r>
            <a:r>
              <a:rPr lang="en-US" dirty="0">
                <a:solidFill>
                  <a:srgbClr val="999999"/>
                </a:solidFill>
              </a:rPr>
              <a:t>()</a:t>
            </a:r>
            <a:r>
              <a:rPr lang="en-US" dirty="0"/>
              <a:t> </a:t>
            </a:r>
            <a:r>
              <a:rPr lang="en-US" dirty="0">
                <a:solidFill>
                  <a:srgbClr val="999999"/>
                </a:solidFill>
              </a:rPr>
              <a:t>{</a:t>
            </a:r>
            <a:r>
              <a:rPr lang="en-US" dirty="0"/>
              <a:t> </a:t>
            </a:r>
            <a:r>
              <a:rPr lang="en-US" dirty="0">
                <a:solidFill>
                  <a:srgbClr val="708090"/>
                </a:solidFill>
              </a:rPr>
              <a:t>/* code */</a:t>
            </a:r>
            <a:r>
              <a:rPr lang="en-US" dirty="0"/>
              <a:t> </a:t>
            </a:r>
            <a:r>
              <a:rPr lang="en-US" dirty="0">
                <a:solidFill>
                  <a:srgbClr val="999999"/>
                </a:solidFill>
              </a:rPr>
              <a:t>},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DD4A68"/>
                </a:solidFill>
              </a:rPr>
              <a:t>	bar</a:t>
            </a:r>
            <a:r>
              <a:rPr lang="en-US" dirty="0">
                <a:solidFill>
                  <a:srgbClr val="999999"/>
                </a:solidFill>
              </a:rPr>
              <a:t>()</a:t>
            </a:r>
            <a:r>
              <a:rPr lang="en-US" dirty="0"/>
              <a:t> </a:t>
            </a:r>
            <a:r>
              <a:rPr lang="en-US" dirty="0">
                <a:solidFill>
                  <a:srgbClr val="999999"/>
                </a:solidFill>
              </a:rPr>
              <a:t>{</a:t>
            </a:r>
            <a:r>
              <a:rPr lang="en-US" dirty="0"/>
              <a:t> </a:t>
            </a:r>
            <a:r>
              <a:rPr lang="en-US" dirty="0">
                <a:solidFill>
                  <a:srgbClr val="708090"/>
                </a:solidFill>
              </a:rPr>
              <a:t>/* code */</a:t>
            </a:r>
            <a:r>
              <a:rPr lang="en-US" dirty="0"/>
              <a:t> </a:t>
            </a:r>
            <a:r>
              <a:rPr lang="en-US" dirty="0">
                <a:solidFill>
                  <a:srgbClr val="999999"/>
                </a:solidFill>
              </a:rPr>
              <a:t>}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999999"/>
                </a:solidFill>
              </a:rPr>
              <a:t>};</a:t>
            </a:r>
            <a:endParaRPr lang="en-CN" dirty="0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07947063-CD7C-2847-B121-629FF7B13B5A}"/>
              </a:ext>
            </a:extLst>
          </p:cNvPr>
          <p:cNvSpPr/>
          <p:nvPr/>
        </p:nvSpPr>
        <p:spPr>
          <a:xfrm>
            <a:off x="4018781" y="3699106"/>
            <a:ext cx="1424727" cy="6043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CN" sz="1400" dirty="0"/>
              <a:t>可被</a:t>
            </a:r>
            <a:r>
              <a:rPr lang="zh-CN" altLang="en-US" sz="1400" dirty="0"/>
              <a:t>简写为</a:t>
            </a:r>
            <a:endParaRPr lang="en-CN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08D909-A6FC-8A45-BBE8-C6FCC5762678}"/>
              </a:ext>
            </a:extLst>
          </p:cNvPr>
          <p:cNvSpPr txBox="1"/>
          <p:nvPr/>
        </p:nvSpPr>
        <p:spPr>
          <a:xfrm>
            <a:off x="707571" y="4924647"/>
            <a:ext cx="80984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CN" dirty="0"/>
              <a:t>关于</a:t>
            </a:r>
            <a:r>
              <a:rPr lang="zh-CN" altLang="en-US" dirty="0"/>
              <a:t>生成器方法、</a:t>
            </a:r>
            <a:r>
              <a:rPr lang="en-US" dirty="0"/>
              <a:t>Async </a:t>
            </a:r>
            <a:r>
              <a:rPr lang="zh-CN" altLang="en-US" dirty="0"/>
              <a:t>方法、</a:t>
            </a:r>
            <a:r>
              <a:rPr lang="en-US" dirty="0"/>
              <a:t>Async </a:t>
            </a:r>
            <a:r>
              <a:rPr lang="zh-CN" altLang="en-US" dirty="0"/>
              <a:t>生成器方法的例子参阅链接</a:t>
            </a:r>
            <a:endParaRPr lang="en-US" altLang="zh-CN" dirty="0"/>
          </a:p>
          <a:p>
            <a:r>
              <a:rPr lang="en-US" dirty="0">
                <a:hlinkClick r:id="rId5"/>
              </a:rPr>
              <a:t>https://developer.mozilla.org/zh-CN/docs/Web/JavaScript/Reference/Functions/Method_definitions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09138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 </a:t>
            </a:r>
            <a:r>
              <a:rPr lang="zh-CN" altLang="en-US" dirty="0"/>
              <a:t>函数定义</a:t>
            </a:r>
            <a:r>
              <a:rPr lang="en-US" altLang="zh-CN" dirty="0"/>
              <a:t>——</a:t>
            </a:r>
            <a:r>
              <a:rPr lang="zh-CN" altLang="en-US" dirty="0"/>
              <a:t>函数简写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箭头函数</a:t>
            </a:r>
            <a:endParaRPr lang="en-US" altLang="zh-CN" dirty="0"/>
          </a:p>
          <a:p>
            <a:pPr lvl="1"/>
            <a:r>
              <a:rPr lang="zh-CN" altLang="en-US" dirty="0"/>
              <a:t>为什么叫</a:t>
            </a:r>
            <a:r>
              <a:rPr lang="en-US" dirty="0"/>
              <a:t>Arrow Function？</a:t>
            </a:r>
            <a:r>
              <a:rPr lang="zh-CN" altLang="en-US" dirty="0"/>
              <a:t>因为它的定义用的就是一个箭头：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箭头函数相当于匿名函数。有两种格式</a:t>
            </a:r>
            <a:endParaRPr lang="en-US" altLang="zh-CN" dirty="0"/>
          </a:p>
          <a:p>
            <a:pPr lvl="2"/>
            <a:r>
              <a:rPr lang="en-US" altLang="zh-CN" dirty="0"/>
              <a:t>1.</a:t>
            </a:r>
            <a:r>
              <a:rPr lang="zh-CN" altLang="en-US" dirty="0"/>
              <a:t> 只含一个表达式，省略了</a:t>
            </a:r>
            <a:r>
              <a:rPr lang="en-US" altLang="zh-CN" dirty="0"/>
              <a:t>{ ... }</a:t>
            </a:r>
            <a:r>
              <a:rPr lang="zh-CN" altLang="en-US" dirty="0"/>
              <a:t>和</a:t>
            </a:r>
            <a:r>
              <a:rPr lang="en-US" dirty="0"/>
              <a:t>return</a:t>
            </a:r>
            <a:r>
              <a:rPr lang="zh-CN" altLang="en-US" dirty="0"/>
              <a:t>。</a:t>
            </a:r>
            <a:r>
              <a:rPr lang="en-US" altLang="zh-CN" dirty="0"/>
              <a:t>(</a:t>
            </a:r>
            <a:r>
              <a:rPr lang="zh-CN" altLang="en-US" dirty="0"/>
              <a:t>像上面的</a:t>
            </a:r>
            <a:r>
              <a:rPr lang="en-US" altLang="zh-CN" dirty="0"/>
              <a:t>)</a:t>
            </a:r>
          </a:p>
          <a:p>
            <a:pPr lvl="2"/>
            <a:r>
              <a:rPr lang="en-US" altLang="zh-CN" dirty="0"/>
              <a:t>2.</a:t>
            </a:r>
            <a:r>
              <a:rPr lang="zh-CN" altLang="en-US" dirty="0"/>
              <a:t> 包含多条语句，这时不能省略</a:t>
            </a:r>
            <a:r>
              <a:rPr lang="en-US" altLang="zh-CN" dirty="0"/>
              <a:t>{ ... }</a:t>
            </a:r>
            <a:r>
              <a:rPr lang="zh-CN" altLang="en-US" dirty="0"/>
              <a:t>和</a:t>
            </a:r>
            <a:r>
              <a:rPr lang="en-US" dirty="0"/>
              <a:t>return</a:t>
            </a:r>
            <a:endParaRPr lang="zh-CN" altLang="en-US" dirty="0"/>
          </a:p>
          <a:p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B264CD5-85DC-7A46-8C56-2CDFDAF444F0}"/>
              </a:ext>
            </a:extLst>
          </p:cNvPr>
          <p:cNvSpPr/>
          <p:nvPr/>
        </p:nvSpPr>
        <p:spPr>
          <a:xfrm>
            <a:off x="5303287" y="3515430"/>
            <a:ext cx="20403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 sz="2000" dirty="0"/>
              <a:t>var fn = x =&gt; x * x;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AEED28-B774-0F4C-8959-C855C545B336}"/>
              </a:ext>
            </a:extLst>
          </p:cNvPr>
          <p:cNvSpPr/>
          <p:nvPr/>
        </p:nvSpPr>
        <p:spPr>
          <a:xfrm>
            <a:off x="1599960" y="3192265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N" sz="2000" dirty="0"/>
              <a:t>x =&gt; x * x</a:t>
            </a:r>
          </a:p>
          <a:p>
            <a:r>
              <a:rPr lang="en-CN" sz="2000" dirty="0"/>
              <a:t>//等价于：</a:t>
            </a:r>
          </a:p>
          <a:p>
            <a:r>
              <a:rPr lang="en-CN" sz="2000" dirty="0"/>
              <a:t>function (x) {</a:t>
            </a:r>
          </a:p>
          <a:p>
            <a:r>
              <a:rPr lang="en-CN" sz="2000" dirty="0"/>
              <a:t>    return x * x;</a:t>
            </a:r>
          </a:p>
          <a:p>
            <a:r>
              <a:rPr lang="en-CN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0610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 </a:t>
            </a:r>
            <a:r>
              <a:rPr lang="zh-CN" altLang="en-US" dirty="0"/>
              <a:t>函数定义</a:t>
            </a:r>
            <a:r>
              <a:rPr lang="en-US" altLang="zh-CN" dirty="0"/>
              <a:t>——</a:t>
            </a:r>
            <a:r>
              <a:rPr lang="zh-CN" altLang="en-US" dirty="0"/>
              <a:t>函数简写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箭头函数</a:t>
            </a:r>
            <a:endParaRPr lang="en-US" altLang="zh-CN" dirty="0"/>
          </a:p>
          <a:p>
            <a:pPr lvl="1"/>
            <a:r>
              <a:rPr lang="zh-CN" altLang="en-US" dirty="0"/>
              <a:t>如果参数不是一个，就需要用括号</a:t>
            </a:r>
            <a:r>
              <a:rPr lang="en-US" altLang="zh-CN" dirty="0"/>
              <a:t>()</a:t>
            </a:r>
            <a:r>
              <a:rPr lang="zh-CN" altLang="en-US" dirty="0"/>
              <a:t>括起来：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56021D4-6625-C14F-9E66-9A4F76084B04}"/>
              </a:ext>
            </a:extLst>
          </p:cNvPr>
          <p:cNvSpPr/>
          <p:nvPr/>
        </p:nvSpPr>
        <p:spPr>
          <a:xfrm>
            <a:off x="715736" y="2937037"/>
            <a:ext cx="561702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x =&gt; { </a:t>
            </a:r>
          </a:p>
          <a:p>
            <a:r>
              <a:rPr lang="en-US" sz="2000" b="1" dirty="0">
                <a:solidFill>
                  <a:srgbClr val="333333"/>
                </a:solidFill>
              </a:rPr>
              <a:t>	if</a:t>
            </a:r>
            <a:r>
              <a:rPr lang="en-US" sz="2000" dirty="0"/>
              <a:t> (x &gt; </a:t>
            </a:r>
            <a:r>
              <a:rPr lang="en-US" sz="2000" dirty="0">
                <a:solidFill>
                  <a:srgbClr val="009999"/>
                </a:solidFill>
              </a:rPr>
              <a:t>0</a:t>
            </a:r>
            <a:r>
              <a:rPr lang="en-US" sz="2000" dirty="0"/>
              <a:t>) { </a:t>
            </a:r>
            <a:r>
              <a:rPr lang="en-US" sz="2000" b="1" dirty="0">
                <a:solidFill>
                  <a:srgbClr val="333333"/>
                </a:solidFill>
              </a:rPr>
              <a:t>return</a:t>
            </a:r>
            <a:r>
              <a:rPr lang="en-US" sz="2000" dirty="0"/>
              <a:t> x * x; } </a:t>
            </a:r>
          </a:p>
          <a:p>
            <a:r>
              <a:rPr lang="en-US" sz="2000" b="1" dirty="0">
                <a:solidFill>
                  <a:srgbClr val="333333"/>
                </a:solidFill>
              </a:rPr>
              <a:t>	else</a:t>
            </a:r>
            <a:r>
              <a:rPr lang="en-US" sz="2000" dirty="0"/>
              <a:t> { </a:t>
            </a:r>
            <a:r>
              <a:rPr lang="en-US" sz="2000" b="1" dirty="0">
                <a:solidFill>
                  <a:srgbClr val="333333"/>
                </a:solidFill>
              </a:rPr>
              <a:t>return</a:t>
            </a:r>
            <a:r>
              <a:rPr lang="en-US" sz="2000" dirty="0"/>
              <a:t> - x * x; }</a:t>
            </a:r>
          </a:p>
          <a:p>
            <a:r>
              <a:rPr lang="en-US" sz="2000" dirty="0"/>
              <a:t> }</a:t>
            </a:r>
            <a:endParaRPr lang="en-CN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F2A6AC-1150-2441-BC4A-F979696E797F}"/>
              </a:ext>
            </a:extLst>
          </p:cNvPr>
          <p:cNvSpPr/>
          <p:nvPr/>
        </p:nvSpPr>
        <p:spPr>
          <a:xfrm>
            <a:off x="4334397" y="2937037"/>
            <a:ext cx="4572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i="1" dirty="0">
                <a:solidFill>
                  <a:srgbClr val="999988"/>
                </a:solidFill>
              </a:rPr>
              <a:t>// </a:t>
            </a:r>
            <a:r>
              <a:rPr lang="zh-CN" altLang="en-US" sz="2000" i="1" dirty="0">
                <a:solidFill>
                  <a:srgbClr val="999988"/>
                </a:solidFill>
              </a:rPr>
              <a:t>两个参数</a:t>
            </a:r>
            <a:r>
              <a:rPr lang="en-US" altLang="zh-CN" sz="2000" i="1" dirty="0">
                <a:solidFill>
                  <a:srgbClr val="999988"/>
                </a:solidFill>
              </a:rPr>
              <a:t>: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r>
              <a:rPr lang="en-US" altLang="zh-CN" sz="2000" dirty="0"/>
              <a:t>(</a:t>
            </a:r>
            <a:r>
              <a:rPr lang="en-US" sz="2000" dirty="0"/>
              <a:t>x, y) =&gt; x * x + y * y </a:t>
            </a:r>
          </a:p>
          <a:p>
            <a:endParaRPr lang="en-US" sz="2000" i="1" dirty="0">
              <a:solidFill>
                <a:srgbClr val="999988"/>
              </a:solidFill>
            </a:endParaRPr>
          </a:p>
          <a:p>
            <a:r>
              <a:rPr lang="en-US" sz="2000" i="1" dirty="0">
                <a:solidFill>
                  <a:srgbClr val="999988"/>
                </a:solidFill>
              </a:rPr>
              <a:t>// </a:t>
            </a:r>
            <a:r>
              <a:rPr lang="zh-CN" altLang="en-US" sz="2000" i="1" dirty="0">
                <a:solidFill>
                  <a:srgbClr val="999988"/>
                </a:solidFill>
              </a:rPr>
              <a:t>无参数</a:t>
            </a:r>
            <a:r>
              <a:rPr lang="en-US" altLang="zh-CN" sz="2000" i="1" dirty="0">
                <a:solidFill>
                  <a:srgbClr val="999988"/>
                </a:solidFill>
              </a:rPr>
              <a:t>:</a:t>
            </a:r>
            <a:r>
              <a:rPr lang="zh-CN" altLang="en-US" sz="2000" dirty="0"/>
              <a:t> </a:t>
            </a:r>
            <a:r>
              <a:rPr lang="en-US" altLang="zh-CN" sz="2000" dirty="0"/>
              <a:t>() =&gt; </a:t>
            </a:r>
            <a:r>
              <a:rPr lang="en-US" altLang="zh-CN" sz="2000" dirty="0">
                <a:solidFill>
                  <a:srgbClr val="009999"/>
                </a:solidFill>
              </a:rPr>
              <a:t>3.14</a:t>
            </a:r>
            <a:r>
              <a:rPr lang="zh-CN" altLang="en-US" sz="2000" dirty="0"/>
              <a:t> </a:t>
            </a:r>
            <a:endParaRPr lang="en-US" altLang="zh-CN" sz="2000" i="1" dirty="0">
              <a:solidFill>
                <a:srgbClr val="999988"/>
              </a:solidFill>
            </a:endParaRPr>
          </a:p>
          <a:p>
            <a:r>
              <a:rPr lang="en-US" altLang="zh-CN" sz="2000" i="1" dirty="0">
                <a:solidFill>
                  <a:srgbClr val="999988"/>
                </a:solidFill>
              </a:rPr>
              <a:t>// </a:t>
            </a:r>
            <a:r>
              <a:rPr lang="zh-CN" altLang="en-US" sz="2000" i="1" dirty="0">
                <a:solidFill>
                  <a:srgbClr val="999988"/>
                </a:solidFill>
              </a:rPr>
              <a:t>可变参数</a:t>
            </a:r>
            <a:r>
              <a:rPr lang="en-US" altLang="zh-CN" sz="2000" i="1" dirty="0">
                <a:solidFill>
                  <a:srgbClr val="999988"/>
                </a:solidFill>
              </a:rPr>
              <a:t>: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r>
              <a:rPr lang="en-US" altLang="zh-CN" sz="2000" dirty="0"/>
              <a:t>(</a:t>
            </a:r>
            <a:r>
              <a:rPr lang="en-US" sz="2000" dirty="0"/>
              <a:t>x, y, ...rest) =&gt; { </a:t>
            </a:r>
          </a:p>
          <a:p>
            <a:r>
              <a:rPr lang="en-US" sz="2000" b="1" dirty="0">
                <a:solidFill>
                  <a:srgbClr val="333333"/>
                </a:solidFill>
              </a:rPr>
              <a:t>	var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, sum = x + y; </a:t>
            </a:r>
          </a:p>
          <a:p>
            <a:r>
              <a:rPr lang="en-US" sz="2000" b="1" dirty="0">
                <a:solidFill>
                  <a:srgbClr val="333333"/>
                </a:solidFill>
              </a:rPr>
              <a:t>	for</a:t>
            </a:r>
            <a:r>
              <a:rPr lang="en-US" sz="2000" dirty="0"/>
              <a:t> (</a:t>
            </a:r>
            <a:r>
              <a:rPr lang="en-US" sz="2000" dirty="0" err="1"/>
              <a:t>i</a:t>
            </a:r>
            <a:r>
              <a:rPr lang="en-US" sz="2000" dirty="0"/>
              <a:t>=</a:t>
            </a:r>
            <a:r>
              <a:rPr lang="en-US" sz="2000" dirty="0">
                <a:solidFill>
                  <a:srgbClr val="009999"/>
                </a:solidFill>
              </a:rPr>
              <a:t>0</a:t>
            </a:r>
            <a:r>
              <a:rPr lang="en-US" sz="2000" dirty="0"/>
              <a:t>; </a:t>
            </a:r>
            <a:r>
              <a:rPr lang="en-US" sz="2000" dirty="0" err="1"/>
              <a:t>i</a:t>
            </a:r>
            <a:r>
              <a:rPr lang="en-US" sz="2000" dirty="0"/>
              <a:t>&lt;</a:t>
            </a:r>
            <a:r>
              <a:rPr lang="en-US" sz="2000" dirty="0" err="1"/>
              <a:t>rest.length</a:t>
            </a:r>
            <a:r>
              <a:rPr lang="en-US" sz="2000" dirty="0"/>
              <a:t>; </a:t>
            </a:r>
            <a:r>
              <a:rPr lang="en-US" sz="2000" dirty="0" err="1"/>
              <a:t>i</a:t>
            </a:r>
            <a:r>
              <a:rPr lang="en-US" sz="2000" dirty="0"/>
              <a:t>++) { </a:t>
            </a:r>
          </a:p>
          <a:p>
            <a:r>
              <a:rPr lang="en-US" sz="2000" dirty="0"/>
              <a:t>		sum += rest[</a:t>
            </a:r>
            <a:r>
              <a:rPr lang="en-US" sz="2000" dirty="0" err="1"/>
              <a:t>i</a:t>
            </a:r>
            <a:r>
              <a:rPr lang="en-US" sz="2000" dirty="0"/>
              <a:t>]; </a:t>
            </a:r>
          </a:p>
          <a:p>
            <a:r>
              <a:rPr lang="en-US" sz="2000" dirty="0"/>
              <a:t>	} </a:t>
            </a:r>
          </a:p>
          <a:p>
            <a:r>
              <a:rPr lang="en-US" sz="2000" b="1" dirty="0">
                <a:solidFill>
                  <a:srgbClr val="333333"/>
                </a:solidFill>
              </a:rPr>
              <a:t>	return</a:t>
            </a:r>
            <a:r>
              <a:rPr lang="en-US" sz="2000" dirty="0"/>
              <a:t> sum; </a:t>
            </a:r>
          </a:p>
          <a:p>
            <a:r>
              <a:rPr lang="en-US" sz="2000" dirty="0"/>
              <a:t>}</a:t>
            </a:r>
            <a:endParaRPr lang="en-CN" sz="2000" dirty="0"/>
          </a:p>
        </p:txBody>
      </p:sp>
    </p:spTree>
    <p:extLst>
      <p:ext uri="{BB962C8B-B14F-4D97-AF65-F5344CB8AC3E}">
        <p14:creationId xmlns:p14="http://schemas.microsoft.com/office/powerpoint/2010/main" val="4061884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1|58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|24.9|16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0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|27.5|84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4|87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|55.3|17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7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|18.3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1823</TotalTime>
  <Words>2631</Words>
  <Application>Microsoft Office PowerPoint</Application>
  <PresentationFormat>全屏显示(4:3)</PresentationFormat>
  <Paragraphs>252</Paragraphs>
  <Slides>25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Helvetica Neue</vt:lpstr>
      <vt:lpstr>等线</vt:lpstr>
      <vt:lpstr>等线 Light</vt:lpstr>
      <vt:lpstr>Arial</vt:lpstr>
      <vt:lpstr>Calibri</vt:lpstr>
      <vt:lpstr>Calibri Light</vt:lpstr>
      <vt:lpstr>Office Theme</vt:lpstr>
      <vt:lpstr>第8章函数</vt:lpstr>
      <vt:lpstr>函数概述</vt:lpstr>
      <vt:lpstr>8.1 函数定义</vt:lpstr>
      <vt:lpstr>8.1 函数定义</vt:lpstr>
      <vt:lpstr>8.1 函数定义</vt:lpstr>
      <vt:lpstr>8.1 函数定义</vt:lpstr>
      <vt:lpstr>8.1 函数定义</vt:lpstr>
      <vt:lpstr>8.1 函数定义——函数简写</vt:lpstr>
      <vt:lpstr>8.1 函数定义——函数简写</vt:lpstr>
      <vt:lpstr>8.1 函数定义——函数简写</vt:lpstr>
      <vt:lpstr>8.1 函数定义——函数简写</vt:lpstr>
      <vt:lpstr>8.2 函数调用</vt:lpstr>
      <vt:lpstr>8.2 函数调用</vt:lpstr>
      <vt:lpstr>8.2 函数调用</vt:lpstr>
      <vt:lpstr>8.2 函数调用</vt:lpstr>
      <vt:lpstr>8.2 函数调用</vt:lpstr>
      <vt:lpstr>8.2 函数调用</vt:lpstr>
      <vt:lpstr>8.2 函数调用</vt:lpstr>
      <vt:lpstr>8.2 函数调用</vt:lpstr>
      <vt:lpstr>8.2 函数调用</vt:lpstr>
      <vt:lpstr>8.2 函数调用</vt:lpstr>
      <vt:lpstr>8.2 函数调用</vt:lpstr>
      <vt:lpstr>【Recap】4.6 对象创建表达式</vt:lpstr>
      <vt:lpstr>【Recap】4.6 对象创建表达式</vt:lpstr>
      <vt:lpstr>8.2 函数调用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第8章函数</dc:title>
  <dc:creator>Gao Ruiqing</dc:creator>
  <cp:lastModifiedBy>yezi</cp:lastModifiedBy>
  <cp:revision>76</cp:revision>
  <dcterms:created xsi:type="dcterms:W3CDTF">2020-03-31T02:21:08Z</dcterms:created>
  <dcterms:modified xsi:type="dcterms:W3CDTF">2020-04-14T06:38:07Z</dcterms:modified>
</cp:coreProperties>
</file>