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356" r:id="rId2"/>
    <p:sldId id="370" r:id="rId3"/>
    <p:sldId id="387" r:id="rId4"/>
    <p:sldId id="384" r:id="rId5"/>
    <p:sldId id="388" r:id="rId6"/>
    <p:sldId id="389" r:id="rId7"/>
    <p:sldId id="390" r:id="rId8"/>
    <p:sldId id="458" r:id="rId9"/>
    <p:sldId id="396" r:id="rId10"/>
    <p:sldId id="459" r:id="rId11"/>
    <p:sldId id="460" r:id="rId12"/>
    <p:sldId id="385" r:id="rId13"/>
    <p:sldId id="386" r:id="rId14"/>
    <p:sldId id="397" r:id="rId15"/>
    <p:sldId id="455" r:id="rId16"/>
    <p:sldId id="46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9"/>
    <p:restoredTop sz="76431"/>
  </p:normalViewPr>
  <p:slideViewPr>
    <p:cSldViewPr snapToGrid="0" snapToObjects="1">
      <p:cViewPr varScale="1">
        <p:scale>
          <a:sx n="67" d="100"/>
          <a:sy n="67" d="100"/>
        </p:scale>
        <p:origin x="179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03C8A-22BA-F04E-91C0-F8B0E9F0705F}" type="datetimeFigureOut">
              <a:rPr lang="en-CN" smtClean="0"/>
              <a:t>04/14/2020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C699A-D3E9-0E44-BA6E-FDD798B79967}" type="slidenum">
              <a:rPr lang="en-CN" smtClean="0"/>
              <a:t>‹#›</a:t>
            </a:fld>
            <a:endParaRPr lang="en-CN"/>
          </a:p>
        </p:txBody>
      </p:sp>
    </p:spTree>
    <p:extLst>
      <p:ext uri="{BB962C8B-B14F-4D97-AF65-F5344CB8AC3E}">
        <p14:creationId xmlns:p14="http://schemas.microsoft.com/office/powerpoint/2010/main" val="962350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mozilla.org/zh-CN/docs/Web/JavaScript/Reference/Functions/Rest_parameter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下面几节将会讨论当调用函数时的实参个数和声明的形参个数不匹配时出现的状况</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a:t>
            </a:fld>
            <a:endParaRPr lang="en-CN"/>
          </a:p>
        </p:txBody>
      </p:sp>
    </p:spTree>
    <p:extLst>
      <p:ext uri="{BB962C8B-B14F-4D97-AF65-F5344CB8AC3E}">
        <p14:creationId xmlns:p14="http://schemas.microsoft.com/office/powerpoint/2010/main" val="2306113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a:t>
            </a:r>
            <a:r>
              <a:rPr lang="zh-CN" altLang="en-US" sz="1200" b="0" i="0" kern="1200" dirty="0">
                <a:solidFill>
                  <a:schemeClr val="tx1"/>
                </a:solidFill>
                <a:effectLst/>
                <a:latin typeface="+mn-lt"/>
                <a:ea typeface="+mn-ea"/>
                <a:cs typeface="+mn-cs"/>
              </a:rPr>
              <a:t>把结果继续和序列的下一个元素做累积计算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章有介绍</a:t>
            </a:r>
            <a:r>
              <a:rPr lang="en-US" altLang="zh-CN" sz="1200" b="0" i="0" kern="1200" dirty="0">
                <a:solidFill>
                  <a:schemeClr val="tx1"/>
                </a:solidFill>
                <a:effectLst/>
                <a:latin typeface="+mn-lt"/>
                <a:ea typeface="+mn-ea"/>
                <a:cs typeface="+mn-cs"/>
              </a:rPr>
              <a: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1028000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4155915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155676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应当添加类似的实参类型检查逻辑，因为宁愿程序在传入非法值时报错，也不愿非法值导致程序在执行时报错，相比而言，逻辑执行时的报错消息不甚清晰且更难处理。</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2787992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例子</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655238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495893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3980011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2515728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在函数体内，标识符</a:t>
            </a:r>
            <a:r>
              <a:rPr lang="en-US" sz="1200" kern="1200" dirty="0">
                <a:solidFill>
                  <a:schemeClr val="tx1"/>
                </a:solidFill>
                <a:effectLst/>
                <a:latin typeface="+mn-lt"/>
                <a:ea typeface="+mn-ea"/>
                <a:cs typeface="+mn-cs"/>
              </a:rPr>
              <a:t>arguments</a:t>
            </a:r>
            <a:r>
              <a:rPr lang="zh-CN" altLang="en-US" sz="1200" kern="1200" dirty="0">
                <a:solidFill>
                  <a:schemeClr val="tx1"/>
                </a:solidFill>
                <a:effectLst/>
                <a:latin typeface="+mn-lt"/>
                <a:ea typeface="+mn-ea"/>
                <a:cs typeface="+mn-cs"/>
              </a:rPr>
              <a:t>是指向实参对象的引用，实参对象是一个类数组对象（参照</a:t>
            </a:r>
            <a:r>
              <a:rPr lang="en-US" altLang="zh-CN" sz="1200" kern="1200" dirty="0">
                <a:solidFill>
                  <a:schemeClr val="tx1"/>
                </a:solidFill>
                <a:effectLst/>
                <a:latin typeface="+mn-lt"/>
                <a:ea typeface="+mn-ea"/>
                <a:cs typeface="+mn-cs"/>
              </a:rPr>
              <a:t>7.11</a:t>
            </a:r>
            <a:r>
              <a:rPr lang="zh-CN" altLang="en-US" sz="1200" kern="1200" dirty="0">
                <a:solidFill>
                  <a:schemeClr val="tx1"/>
                </a:solidFill>
                <a:effectLst/>
                <a:latin typeface="+mn-lt"/>
                <a:ea typeface="+mn-ea"/>
                <a:cs typeface="+mn-cs"/>
              </a:rPr>
              <a:t>节）</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1492402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：假设定义了函数</a:t>
            </a:r>
            <a:r>
              <a:rPr lang="en-US" sz="1200" kern="1200" dirty="0">
                <a:solidFill>
                  <a:schemeClr val="tx1"/>
                </a:solidFill>
                <a:effectLst/>
                <a:latin typeface="+mn-lt"/>
                <a:ea typeface="+mn-ea"/>
                <a:cs typeface="+mn-cs"/>
              </a:rPr>
              <a:t>f，</a:t>
            </a:r>
            <a:r>
              <a:rPr lang="zh-CN" altLang="en-US" sz="1200" kern="1200" dirty="0">
                <a:solidFill>
                  <a:schemeClr val="tx1"/>
                </a:solidFill>
                <a:effectLst/>
                <a:latin typeface="+mn-lt"/>
                <a:ea typeface="+mn-ea"/>
                <a:cs typeface="+mn-cs"/>
              </a:rPr>
              <a:t>它的实参只有一个</a:t>
            </a:r>
            <a:r>
              <a:rPr lang="en-US" sz="1200" kern="1200" dirty="0">
                <a:solidFill>
                  <a:schemeClr val="tx1"/>
                </a:solidFill>
                <a:effectLst/>
                <a:latin typeface="+mn-lt"/>
                <a:ea typeface="+mn-ea"/>
                <a:cs typeface="+mn-cs"/>
              </a:rPr>
              <a:t>x。</a:t>
            </a:r>
          </a:p>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：如果调用这个函数时传入两个实参，</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第一个实参可以通过参数名</a:t>
            </a:r>
            <a:r>
              <a:rPr lang="en-US"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来获得，也可以通过</a:t>
            </a:r>
            <a:r>
              <a:rPr lang="en-US" sz="1200" kern="1200" dirty="0">
                <a:solidFill>
                  <a:schemeClr val="tx1"/>
                </a:solidFill>
                <a:effectLst/>
                <a:latin typeface="+mn-lt"/>
                <a:ea typeface="+mn-ea"/>
                <a:cs typeface="+mn-cs"/>
              </a:rPr>
              <a:t>arguments[0]</a:t>
            </a:r>
            <a:r>
              <a:rPr lang="zh-CN" altLang="en-US" sz="1200" kern="1200" dirty="0">
                <a:solidFill>
                  <a:schemeClr val="tx1"/>
                </a:solidFill>
                <a:effectLst/>
                <a:latin typeface="+mn-lt"/>
                <a:ea typeface="+mn-ea"/>
                <a:cs typeface="+mn-cs"/>
              </a:rPr>
              <a:t>来得到。</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第二个实参只能通过</a:t>
            </a:r>
            <a:r>
              <a:rPr lang="en-US" sz="1200" kern="1200" dirty="0">
                <a:solidFill>
                  <a:schemeClr val="tx1"/>
                </a:solidFill>
                <a:effectLst/>
                <a:latin typeface="+mn-lt"/>
                <a:ea typeface="+mn-ea"/>
                <a:cs typeface="+mn-cs"/>
              </a:rPr>
              <a:t>arguments[1]</a:t>
            </a:r>
            <a:r>
              <a:rPr lang="zh-CN" altLang="en-US" sz="1200" kern="1200" dirty="0">
                <a:solidFill>
                  <a:schemeClr val="tx1"/>
                </a:solidFill>
                <a:effectLst/>
                <a:latin typeface="+mn-lt"/>
                <a:ea typeface="+mn-ea"/>
                <a:cs typeface="+mn-cs"/>
              </a:rPr>
              <a:t>来得到。</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此外，和真正的数组一样，</a:t>
            </a:r>
            <a:r>
              <a:rPr lang="en-US" sz="1200" kern="1200" dirty="0">
                <a:solidFill>
                  <a:schemeClr val="tx1"/>
                </a:solidFill>
                <a:effectLst/>
                <a:latin typeface="+mn-lt"/>
                <a:ea typeface="+mn-ea"/>
                <a:cs typeface="+mn-cs"/>
              </a:rPr>
              <a:t>arguments</a:t>
            </a:r>
            <a:r>
              <a:rPr lang="zh-CN" altLang="en-US" sz="1200" kern="1200" dirty="0">
                <a:solidFill>
                  <a:schemeClr val="tx1"/>
                </a:solidFill>
                <a:effectLst/>
                <a:latin typeface="+mn-lt"/>
                <a:ea typeface="+mn-ea"/>
                <a:cs typeface="+mn-cs"/>
              </a:rPr>
              <a:t>也包含一个</a:t>
            </a:r>
            <a:r>
              <a:rPr lang="en-US" sz="1200" kern="1200" dirty="0">
                <a:solidFill>
                  <a:schemeClr val="tx1"/>
                </a:solidFill>
                <a:effectLst/>
                <a:latin typeface="+mn-lt"/>
                <a:ea typeface="+mn-ea"/>
                <a:cs typeface="+mn-cs"/>
              </a:rPr>
              <a:t>length</a:t>
            </a:r>
            <a:r>
              <a:rPr lang="zh-CN" altLang="en-US" sz="1200" kern="1200" dirty="0">
                <a:solidFill>
                  <a:schemeClr val="tx1"/>
                </a:solidFill>
                <a:effectLst/>
                <a:latin typeface="+mn-lt"/>
                <a:ea typeface="+mn-ea"/>
                <a:cs typeface="+mn-cs"/>
              </a:rPr>
              <a:t>属性，用以标识其所包含元素的个数。因此，如果调用函数</a:t>
            </a:r>
            <a:r>
              <a:rPr lang="en-US" sz="1200" kern="1200" dirty="0">
                <a:solidFill>
                  <a:schemeClr val="tx1"/>
                </a:solidFill>
                <a:effectLst/>
                <a:latin typeface="+mn-lt"/>
                <a:ea typeface="+mn-ea"/>
                <a:cs typeface="+mn-cs"/>
              </a:rPr>
              <a:t>f（）</a:t>
            </a:r>
            <a:r>
              <a:rPr lang="zh-CN" altLang="en-US" sz="1200" kern="1200" dirty="0">
                <a:solidFill>
                  <a:schemeClr val="tx1"/>
                </a:solidFill>
                <a:effectLst/>
                <a:latin typeface="+mn-lt"/>
                <a:ea typeface="+mn-ea"/>
                <a:cs typeface="+mn-cs"/>
              </a:rPr>
              <a:t>时传入两个参数，</a:t>
            </a:r>
            <a:r>
              <a:rPr lang="en-US" sz="1200" kern="1200" dirty="0">
                <a:solidFill>
                  <a:schemeClr val="tx1"/>
                </a:solidFill>
                <a:effectLst/>
                <a:latin typeface="+mn-lt"/>
                <a:ea typeface="+mn-ea"/>
                <a:cs typeface="+mn-cs"/>
              </a:rPr>
              <a:t>arguments. length</a:t>
            </a:r>
            <a:r>
              <a:rPr lang="zh-CN" altLang="en-US" sz="1200" kern="1200" dirty="0">
                <a:solidFill>
                  <a:schemeClr val="tx1"/>
                </a:solidFill>
                <a:effectLst/>
                <a:latin typeface="+mn-lt"/>
                <a:ea typeface="+mn-ea"/>
                <a:cs typeface="+mn-cs"/>
              </a:rPr>
              <a:t>的值就是</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418681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上面的函数就可以接收任意数量的实参，并返回传入实参的最大值（内置函数</a:t>
            </a:r>
            <a:r>
              <a:rPr lang="en-US" altLang="zh-CN" sz="1200" kern="1200" dirty="0" err="1">
                <a:solidFill>
                  <a:schemeClr val="tx1"/>
                </a:solidFill>
                <a:effectLst/>
                <a:latin typeface="+mn-lt"/>
                <a:ea typeface="+mn-ea"/>
                <a:cs typeface="+mn-cs"/>
              </a:rPr>
              <a:t>Max.max</a:t>
            </a:r>
            <a:r>
              <a:rPr lang="zh-CN" altLang="en-US" sz="1200" kern="1200" dirty="0">
                <a:solidFill>
                  <a:schemeClr val="tx1"/>
                </a:solidFill>
                <a:effectLst/>
                <a:latin typeface="+mn-lt"/>
                <a:ea typeface="+mn-ea"/>
                <a:cs typeface="+mn-cs"/>
              </a:rPr>
              <a:t>（）的功能与之类似。</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类似这种函数可以接收任意个数的实参。</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注意，不定实参函数的实参个数不能为零，</a:t>
            </a:r>
            <a:r>
              <a:rPr lang="en-US" altLang="zh-CN" sz="1200" kern="1200" dirty="0">
                <a:solidFill>
                  <a:schemeClr val="tx1"/>
                </a:solidFill>
                <a:effectLst/>
                <a:latin typeface="+mn-lt"/>
                <a:ea typeface="+mn-ea"/>
                <a:cs typeface="+mn-cs"/>
              </a:rPr>
              <a:t>arguments[]</a:t>
            </a:r>
            <a:r>
              <a:rPr lang="zh-CN" altLang="en-US" sz="1200" kern="1200" dirty="0">
                <a:solidFill>
                  <a:schemeClr val="tx1"/>
                </a:solidFill>
                <a:effectLst/>
                <a:latin typeface="+mn-lt"/>
                <a:ea typeface="+mn-ea"/>
                <a:cs typeface="+mn-cs"/>
              </a:rPr>
              <a:t>对象最适合的应用场景是在这样一类函数中，这类函数包含固定个数的命名和必需参数，以及随后个数不定的可选实参</a:t>
            </a:r>
            <a:r>
              <a:rPr lang="zh-CN" altLang="en-US" sz="1200" kern="1200" dirty="0" smtClean="0">
                <a:solidFill>
                  <a:schemeClr val="tx1"/>
                </a:solidFill>
                <a:effectLst/>
                <a:latin typeface="+mn-lt"/>
                <a:ea typeface="+mn-ea"/>
                <a:cs typeface="+mn-cs"/>
              </a:rPr>
              <a: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347501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288241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参考</a:t>
            </a:r>
            <a:r>
              <a:rPr lang="zh-CN" altLang="en-US" sz="1200" kern="1200" dirty="0">
                <a:solidFill>
                  <a:schemeClr val="tx1"/>
                </a:solidFill>
                <a:effectLst/>
                <a:latin typeface="+mn-lt"/>
                <a:ea typeface="+mn-ea"/>
                <a:cs typeface="+mn-cs"/>
              </a:rPr>
              <a:t> </a:t>
            </a:r>
            <a:r>
              <a:rPr lang="en-US" dirty="0">
                <a:hlinkClick r:id="rId3"/>
              </a:rPr>
              <a:t>https://developer.mozilla.org/zh-CN/docs/Web/JavaScript/Reference/Functions/Rest_parameters</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1200848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rest</a:t>
            </a:r>
            <a:r>
              <a:rPr lang="zh-CN" altLang="en-US" sz="1200" kern="1200" dirty="0">
                <a:solidFill>
                  <a:schemeClr val="tx1"/>
                </a:solidFill>
                <a:effectLst/>
                <a:latin typeface="+mn-lt"/>
                <a:ea typeface="+mn-ea"/>
                <a:cs typeface="+mn-cs"/>
              </a:rPr>
              <a:t>参数，图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例子变为图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，结果是图</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注意图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rest</a:t>
            </a:r>
            <a:r>
              <a:rPr lang="zh-CN" altLang="en-US" sz="1200" b="0" i="0" kern="1200" dirty="0">
                <a:solidFill>
                  <a:schemeClr val="tx1"/>
                </a:solidFill>
                <a:effectLst/>
                <a:latin typeface="+mn-lt"/>
                <a:ea typeface="+mn-ea"/>
                <a:cs typeface="+mn-cs"/>
              </a:rPr>
              <a:t>参数只能写在最后，前面用</a:t>
            </a:r>
            <a:r>
              <a:rPr lang="en-US" altLang="zh-CN" dirty="0"/>
              <a:t>...</a:t>
            </a:r>
            <a:r>
              <a:rPr lang="zh-CN" altLang="en-US" sz="1200" b="0" i="0" kern="1200" dirty="0">
                <a:solidFill>
                  <a:schemeClr val="tx1"/>
                </a:solidFill>
                <a:effectLst/>
                <a:latin typeface="+mn-lt"/>
                <a:ea typeface="+mn-ea"/>
                <a:cs typeface="+mn-cs"/>
              </a:rPr>
              <a:t>标识。</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图</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：如果传入的参数连正常定义的参数都没填满，也不要紧，</a:t>
            </a:r>
            <a:r>
              <a:rPr lang="en-US" sz="1200" b="0" i="0" kern="1200" dirty="0">
                <a:solidFill>
                  <a:schemeClr val="tx1"/>
                </a:solidFill>
                <a:effectLst/>
                <a:latin typeface="+mn-lt"/>
                <a:ea typeface="+mn-ea"/>
                <a:cs typeface="+mn-cs"/>
              </a:rPr>
              <a:t>rest</a:t>
            </a:r>
            <a:r>
              <a:rPr lang="zh-CN" altLang="en-US" sz="1200" b="0" i="0" kern="1200" dirty="0">
                <a:solidFill>
                  <a:schemeClr val="tx1"/>
                </a:solidFill>
                <a:effectLst/>
                <a:latin typeface="+mn-lt"/>
                <a:ea typeface="+mn-ea"/>
                <a:cs typeface="+mn-cs"/>
              </a:rPr>
              <a:t>参数会接收一个空数组（注意不是</a:t>
            </a:r>
            <a:r>
              <a:rPr lang="en-US" dirty="0"/>
              <a:t>undefined</a:t>
            </a:r>
            <a:r>
              <a:rPr lang="en-US" sz="1200" b="0" i="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450182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7F7D9A-BF20-FA49-9FA0-9246FAE4B7BB}" type="datetimeFigureOut">
              <a:rPr lang="en-CN" smtClean="0"/>
              <a:t>04/14/2020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344300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F7D9A-BF20-FA49-9FA0-9246FAE4B7BB}" type="datetimeFigureOut">
              <a:rPr lang="en-CN" smtClean="0"/>
              <a:t>04/14/2020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355056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F7D9A-BF20-FA49-9FA0-9246FAE4B7BB}" type="datetimeFigureOut">
              <a:rPr lang="en-CN" smtClean="0"/>
              <a:t>04/14/2020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395547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F7D9A-BF20-FA49-9FA0-9246FAE4B7BB}" type="datetimeFigureOut">
              <a:rPr lang="en-CN" smtClean="0"/>
              <a:t>04/14/2020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269470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F7D9A-BF20-FA49-9FA0-9246FAE4B7BB}" type="datetimeFigureOut">
              <a:rPr lang="en-CN" smtClean="0"/>
              <a:t>04/14/2020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73245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7F7D9A-BF20-FA49-9FA0-9246FAE4B7BB}" type="datetimeFigureOut">
              <a:rPr lang="en-CN" smtClean="0"/>
              <a:t>04/14/2020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2959968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F7D9A-BF20-FA49-9FA0-9246FAE4B7BB}" type="datetimeFigureOut">
              <a:rPr lang="en-CN" smtClean="0"/>
              <a:t>04/14/2020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1461106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7F7D9A-BF20-FA49-9FA0-9246FAE4B7BB}" type="datetimeFigureOut">
              <a:rPr lang="en-CN" smtClean="0"/>
              <a:t>04/14/2020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641025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F7D9A-BF20-FA49-9FA0-9246FAE4B7BB}" type="datetimeFigureOut">
              <a:rPr lang="en-CN" smtClean="0"/>
              <a:t>04/14/2020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38879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F7D9A-BF20-FA49-9FA0-9246FAE4B7BB}" type="datetimeFigureOut">
              <a:rPr lang="en-CN" smtClean="0"/>
              <a:t>04/14/2020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340684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F7D9A-BF20-FA49-9FA0-9246FAE4B7BB}" type="datetimeFigureOut">
              <a:rPr lang="en-CN" smtClean="0"/>
              <a:t>04/14/2020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B593E196-1F4D-CD40-906F-B5C0E27A85FC}" type="slidenum">
              <a:rPr lang="en-CN" smtClean="0"/>
              <a:t>‹#›</a:t>
            </a:fld>
            <a:endParaRPr lang="en-CN"/>
          </a:p>
        </p:txBody>
      </p:sp>
    </p:spTree>
    <p:extLst>
      <p:ext uri="{BB962C8B-B14F-4D97-AF65-F5344CB8AC3E}">
        <p14:creationId xmlns:p14="http://schemas.microsoft.com/office/powerpoint/2010/main" val="21767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F7D9A-BF20-FA49-9FA0-9246FAE4B7BB}" type="datetimeFigureOut">
              <a:rPr lang="en-CN" smtClean="0"/>
              <a:t>04/14/2020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3E196-1F4D-CD40-906F-B5C0E27A85FC}" type="slidenum">
              <a:rPr lang="en-CN" smtClean="0"/>
              <a:t>‹#›</a:t>
            </a:fld>
            <a:endParaRPr lang="en-CN"/>
          </a:p>
        </p:txBody>
      </p:sp>
    </p:spTree>
    <p:extLst>
      <p:ext uri="{BB962C8B-B14F-4D97-AF65-F5344CB8AC3E}">
        <p14:creationId xmlns:p14="http://schemas.microsoft.com/office/powerpoint/2010/main" val="3570130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developer.mozilla.org/zh-cn/JavaScript/Reference/Global_Objects/Array" TargetMode="External"/><Relationship Id="rId7" Type="http://schemas.openxmlformats.org/officeDocument/2006/relationships/hyperlink" Target="https://developer.mozilla.org/zh-cn/JavaScript/Reference/Global_Objects/Array/pop"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developer.mozilla.org/zh-cn/JavaScript/Reference/Global_Objects/Array/forEach" TargetMode="External"/><Relationship Id="rId5" Type="http://schemas.openxmlformats.org/officeDocument/2006/relationships/hyperlink" Target="https://developer.mozilla.org/zh-cn/JavaScript/Reference/Global_Objects/Array/map" TargetMode="External"/><Relationship Id="rId4" Type="http://schemas.openxmlformats.org/officeDocument/2006/relationships/hyperlink" Target="https://developer.mozilla.org/zh-cn/JavaScript/Reference/Global_Objects/Array/sort" TargetMode="External"/><Relationship Id="rId9"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1.png"/><Relationship Id="rId5" Type="http://schemas.openxmlformats.org/officeDocument/2006/relationships/image" Target="../media/image2.tiff"/><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3.png"/><Relationship Id="rId5" Type="http://schemas.openxmlformats.org/officeDocument/2006/relationships/image" Target="../media/image2.tiff"/><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tiff"/><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2.tiff"/><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9.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2.tif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8.3 </a:t>
            </a:r>
            <a:r>
              <a:rPr lang="zh-CN" altLang="en-US" dirty="0"/>
              <a:t>函数的实参和形参</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存在的问题</a:t>
            </a:r>
            <a:endParaRPr lang="en-US" altLang="zh-CN" dirty="0"/>
          </a:p>
          <a:p>
            <a:pPr lvl="1"/>
            <a:r>
              <a:rPr lang="zh-CN" altLang="en-US" dirty="0"/>
              <a:t>函数定义未指定函数形参的类型</a:t>
            </a:r>
            <a:endParaRPr lang="en-US" altLang="zh-CN" dirty="0"/>
          </a:p>
          <a:p>
            <a:pPr lvl="1"/>
            <a:r>
              <a:rPr lang="zh-CN" altLang="en-US" dirty="0"/>
              <a:t>函数调用未对传入的实参值做类型检查</a:t>
            </a:r>
            <a:endParaRPr lang="en-US" altLang="zh-CN" dirty="0"/>
          </a:p>
          <a:p>
            <a:pPr lvl="1"/>
            <a:r>
              <a:rPr lang="zh-CN" altLang="en-US" dirty="0"/>
              <a:t>不检查传入形参的个数</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4781825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8.3 </a:t>
            </a:r>
            <a:r>
              <a:rPr lang="zh-CN" altLang="en-US" dirty="0"/>
              <a:t>函数的实参和形参</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8.3.2 </a:t>
            </a:r>
            <a:r>
              <a:rPr lang="zh-CN" altLang="en-US" dirty="0"/>
              <a:t>剩余参数</a:t>
            </a:r>
            <a:endParaRPr lang="en-US" altLang="zh-CN" dirty="0"/>
          </a:p>
          <a:p>
            <a:r>
              <a:rPr lang="zh-CN" altLang="en-US" dirty="0"/>
              <a:t>例子</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11" name="Rectangle 10">
            <a:extLst>
              <a:ext uri="{FF2B5EF4-FFF2-40B4-BE49-F238E27FC236}">
                <a16:creationId xmlns:a16="http://schemas.microsoft.com/office/drawing/2014/main" id="{D6EFAF59-C534-5644-8D9F-162AAD790159}"/>
              </a:ext>
            </a:extLst>
          </p:cNvPr>
          <p:cNvSpPr/>
          <p:nvPr/>
        </p:nvSpPr>
        <p:spPr>
          <a:xfrm>
            <a:off x="1438507" y="2851798"/>
            <a:ext cx="4572000" cy="3139321"/>
          </a:xfrm>
          <a:prstGeom prst="rect">
            <a:avLst/>
          </a:prstGeom>
        </p:spPr>
        <p:txBody>
          <a:bodyPr>
            <a:spAutoFit/>
          </a:bodyPr>
          <a:lstStyle/>
          <a:p>
            <a:r>
              <a:rPr lang="en-CN" dirty="0"/>
              <a:t>function sum(...theArgs) {</a:t>
            </a:r>
          </a:p>
          <a:p>
            <a:r>
              <a:rPr lang="en-CN" dirty="0"/>
              <a:t>  return theArgs.reduce((previous, current) =&gt; {</a:t>
            </a:r>
          </a:p>
          <a:p>
            <a:r>
              <a:rPr lang="en-CN" dirty="0"/>
              <a:t>    return previous + current;</a:t>
            </a:r>
          </a:p>
          <a:p>
            <a:r>
              <a:rPr lang="en-CN" dirty="0"/>
              <a:t>  });</a:t>
            </a:r>
          </a:p>
          <a:p>
            <a:r>
              <a:rPr lang="en-CN" dirty="0"/>
              <a:t>}</a:t>
            </a:r>
          </a:p>
          <a:p>
            <a:endParaRPr lang="en-CN" dirty="0"/>
          </a:p>
          <a:p>
            <a:r>
              <a:rPr lang="en-CN" dirty="0"/>
              <a:t>console.log(sum(1, 2, 3));</a:t>
            </a:r>
          </a:p>
          <a:p>
            <a:r>
              <a:rPr lang="en-CN" dirty="0"/>
              <a:t>// expected output: 6</a:t>
            </a:r>
          </a:p>
          <a:p>
            <a:endParaRPr lang="en-CN" dirty="0"/>
          </a:p>
          <a:p>
            <a:r>
              <a:rPr lang="en-CN" dirty="0"/>
              <a:t>console.log(sum(1, 2, 3, 4));</a:t>
            </a:r>
          </a:p>
          <a:p>
            <a:r>
              <a:rPr lang="en-CN" dirty="0"/>
              <a:t>// expected output: 10</a:t>
            </a:r>
          </a:p>
        </p:txBody>
      </p:sp>
    </p:spTree>
    <p:extLst>
      <p:ext uri="{BB962C8B-B14F-4D97-AF65-F5344CB8AC3E}">
        <p14:creationId xmlns:p14="http://schemas.microsoft.com/office/powerpoint/2010/main" val="36342041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8.3 </a:t>
            </a:r>
            <a:r>
              <a:rPr lang="zh-CN" altLang="en-US" dirty="0"/>
              <a:t>函数的实参和形参</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8.3.2 </a:t>
            </a:r>
            <a:r>
              <a:rPr lang="zh-CN" altLang="en-US" dirty="0"/>
              <a:t>剩余参数和 </a:t>
            </a:r>
            <a:r>
              <a:rPr lang="en-US" dirty="0"/>
              <a:t>arguments</a:t>
            </a:r>
            <a:r>
              <a:rPr lang="zh-CN" altLang="en-US" dirty="0"/>
              <a:t>对象的区别</a:t>
            </a:r>
          </a:p>
          <a:p>
            <a:pPr lvl="1"/>
            <a:r>
              <a:rPr lang="zh-CN" altLang="en-US" dirty="0"/>
              <a:t>剩余参数只包含那些没有对应形参的实参，而 </a:t>
            </a:r>
            <a:r>
              <a:rPr lang="en-US" dirty="0"/>
              <a:t>arguments </a:t>
            </a:r>
            <a:r>
              <a:rPr lang="zh-CN" altLang="en-US" dirty="0"/>
              <a:t>对象包含了传给函数的所有实参。</a:t>
            </a:r>
          </a:p>
          <a:p>
            <a:pPr lvl="1"/>
            <a:r>
              <a:rPr lang="en-US" dirty="0"/>
              <a:t>arguments</a:t>
            </a:r>
            <a:r>
              <a:rPr lang="zh-CN" altLang="en-US" dirty="0"/>
              <a:t>对象不是一个真正的数组，而剩余参数是真正的 </a:t>
            </a:r>
            <a:r>
              <a:rPr lang="en-US" dirty="0">
                <a:hlinkClick r:id="rId3" tooltip="Array"/>
              </a:rPr>
              <a:t>Array</a:t>
            </a:r>
            <a:r>
              <a:rPr lang="zh-CN" altLang="en-US" dirty="0"/>
              <a:t>实例，也就是你能够在它上面直接使用所有的数组方法，比如 </a:t>
            </a:r>
            <a:r>
              <a:rPr lang="en-US" dirty="0" err="1">
                <a:hlinkClick r:id="rId4" tooltip="Array sort method"/>
              </a:rPr>
              <a:t>sort</a:t>
            </a:r>
            <a:r>
              <a:rPr lang="en-US" dirty="0" err="1"/>
              <a:t>，</a:t>
            </a:r>
            <a:r>
              <a:rPr lang="en-US" dirty="0" err="1">
                <a:hlinkClick r:id="rId5" tooltip="Array map method"/>
              </a:rPr>
              <a:t>map</a:t>
            </a:r>
            <a:r>
              <a:rPr lang="en-US" dirty="0" err="1"/>
              <a:t>，</a:t>
            </a:r>
            <a:r>
              <a:rPr lang="en-US" dirty="0" err="1">
                <a:hlinkClick r:id="rId6" tooltip="Array forEach method"/>
              </a:rPr>
              <a:t>forEach</a:t>
            </a:r>
            <a:r>
              <a:rPr lang="zh-CN" altLang="en-US" dirty="0"/>
              <a:t>或</a:t>
            </a:r>
            <a:r>
              <a:rPr lang="en-US" dirty="0">
                <a:hlinkClick r:id="rId7" tooltip="Array pop method"/>
              </a:rPr>
              <a:t>pop</a:t>
            </a:r>
            <a:r>
              <a:rPr lang="en-US" dirty="0"/>
              <a:t>。</a:t>
            </a:r>
          </a:p>
          <a:p>
            <a:pPr lvl="1"/>
            <a:r>
              <a:rPr lang="en-US" dirty="0"/>
              <a:t>arguments</a:t>
            </a:r>
            <a:r>
              <a:rPr lang="zh-CN" altLang="en-US" dirty="0"/>
              <a:t>对象还有一些附加的属性 （如</a:t>
            </a:r>
            <a:r>
              <a:rPr lang="en-US" dirty="0" err="1"/>
              <a:t>callee</a:t>
            </a:r>
            <a:r>
              <a:rPr lang="zh-CN" altLang="en-US" dirty="0"/>
              <a:t>属性）。</a:t>
            </a:r>
          </a:p>
          <a:p>
            <a:pPr marL="0" indent="0">
              <a:buNone/>
            </a:pPr>
            <a:r>
              <a:rPr lang="zh-CN" altLang="en-US" dirty="0"/>
              <a:t/>
            </a:r>
            <a:br>
              <a:rPr lang="zh-CN" altLang="en-US" dirty="0"/>
            </a:br>
            <a:endParaRPr lang="zh-CN" altLang="en-US" dirty="0"/>
          </a:p>
          <a:p>
            <a:pPr lvl="1"/>
            <a:endParaRPr lang="en-US" altLang="zh-CN" dirty="0"/>
          </a:p>
          <a:p>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8"/>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9"/>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9191835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8.3 </a:t>
            </a:r>
            <a:r>
              <a:rPr lang="zh-CN" altLang="en-US" dirty="0"/>
              <a:t>函数的实参和形参</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8.3.3 </a:t>
            </a:r>
            <a:r>
              <a:rPr lang="zh-CN" altLang="en-US" dirty="0"/>
              <a:t>将对象属性用做实参</a:t>
            </a:r>
            <a:endParaRPr lang="en-US" altLang="zh-CN" dirty="0"/>
          </a:p>
          <a:p>
            <a:pPr lvl="1"/>
            <a:r>
              <a:rPr lang="zh-CN" altLang="en-US" dirty="0"/>
              <a:t>通过名</a:t>
            </a:r>
            <a:r>
              <a:rPr lang="en-US" altLang="zh-CN" dirty="0"/>
              <a:t>/</a:t>
            </a:r>
            <a:r>
              <a:rPr lang="zh-CN" altLang="en-US" dirty="0"/>
              <a:t>值对的形式传入参数</a:t>
            </a:r>
            <a:r>
              <a:rPr lang="en-US" altLang="zh-CN" dirty="0"/>
              <a:t>,</a:t>
            </a:r>
            <a:r>
              <a:rPr lang="zh-CN" altLang="en-US" dirty="0"/>
              <a:t>使参数顺序无关紧要</a:t>
            </a:r>
            <a:endParaRPr lang="en-US" altLang="zh-CN" dirty="0"/>
          </a:p>
          <a:p>
            <a:pPr lvl="1"/>
            <a:r>
              <a:rPr lang="zh-CN" altLang="en-US"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9" name="Picture 8">
            <a:extLst>
              <a:ext uri="{FF2B5EF4-FFF2-40B4-BE49-F238E27FC236}">
                <a16:creationId xmlns:a16="http://schemas.microsoft.com/office/drawing/2014/main" id="{1ED2CCF7-122E-B047-8744-87BD21F50629}"/>
              </a:ext>
            </a:extLst>
          </p:cNvPr>
          <p:cNvPicPr>
            <a:picLocks noChangeAspect="1"/>
          </p:cNvPicPr>
          <p:nvPr/>
        </p:nvPicPr>
        <p:blipFill>
          <a:blip r:embed="rId6"/>
          <a:stretch>
            <a:fillRect/>
          </a:stretch>
        </p:blipFill>
        <p:spPr>
          <a:xfrm>
            <a:off x="2314139" y="2743087"/>
            <a:ext cx="5186118" cy="2084051"/>
          </a:xfrm>
          <a:prstGeom prst="rect">
            <a:avLst/>
          </a:prstGeom>
        </p:spPr>
      </p:pic>
      <p:pic>
        <p:nvPicPr>
          <p:cNvPr id="10" name="Picture 9">
            <a:extLst>
              <a:ext uri="{FF2B5EF4-FFF2-40B4-BE49-F238E27FC236}">
                <a16:creationId xmlns:a16="http://schemas.microsoft.com/office/drawing/2014/main" id="{33C427DF-8E50-2349-8159-644E81BD6076}"/>
              </a:ext>
            </a:extLst>
          </p:cNvPr>
          <p:cNvPicPr>
            <a:picLocks noChangeAspect="1"/>
          </p:cNvPicPr>
          <p:nvPr/>
        </p:nvPicPr>
        <p:blipFill>
          <a:blip r:embed="rId7"/>
          <a:stretch>
            <a:fillRect/>
          </a:stretch>
        </p:blipFill>
        <p:spPr>
          <a:xfrm>
            <a:off x="2197074" y="4802300"/>
            <a:ext cx="5139193" cy="1852049"/>
          </a:xfrm>
          <a:prstGeom prst="rect">
            <a:avLst/>
          </a:prstGeom>
        </p:spPr>
      </p:pic>
    </p:spTree>
    <p:custDataLst>
      <p:tags r:id="rId1"/>
    </p:custDataLst>
    <p:extLst>
      <p:ext uri="{BB962C8B-B14F-4D97-AF65-F5344CB8AC3E}">
        <p14:creationId xmlns:p14="http://schemas.microsoft.com/office/powerpoint/2010/main" val="11477315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8.3 </a:t>
            </a:r>
            <a:r>
              <a:rPr lang="zh-CN" altLang="en-US" dirty="0"/>
              <a:t>函数的实参和形参</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8.3.4 </a:t>
            </a:r>
            <a:r>
              <a:rPr lang="zh-CN" altLang="en-US" dirty="0"/>
              <a:t>实参类型</a:t>
            </a:r>
            <a:endParaRPr lang="en-US" altLang="zh-CN" dirty="0"/>
          </a:p>
          <a:p>
            <a:pPr lvl="1"/>
            <a:r>
              <a:rPr lang="en-US" dirty="0"/>
              <a:t>JavaScript</a:t>
            </a:r>
            <a:r>
              <a:rPr lang="zh-CN" altLang="en-US" dirty="0"/>
              <a:t>方法的形参并未声明类型，在形参传入函数体之前也未做任何类型检查</a:t>
            </a:r>
            <a:endParaRPr lang="en-US" altLang="zh-CN" dirty="0"/>
          </a:p>
          <a:p>
            <a:pPr lvl="1"/>
            <a:r>
              <a:rPr lang="zh-CN" altLang="en-US" dirty="0"/>
              <a:t>应当在程序中添加实参类型检查逻辑</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13071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8.3 </a:t>
            </a:r>
            <a:r>
              <a:rPr lang="zh-CN" altLang="en-US" dirty="0"/>
              <a:t>函数的实参和形参</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8.3.4 </a:t>
            </a:r>
            <a:r>
              <a:rPr lang="zh-CN" altLang="en-US" dirty="0"/>
              <a:t>实参类型</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96D2CECE-A499-4E4F-B10E-F07B232578D1}"/>
              </a:ext>
            </a:extLst>
          </p:cNvPr>
          <p:cNvPicPr>
            <a:picLocks noChangeAspect="1"/>
          </p:cNvPicPr>
          <p:nvPr/>
        </p:nvPicPr>
        <p:blipFill>
          <a:blip r:embed="rId6"/>
          <a:stretch>
            <a:fillRect/>
          </a:stretch>
        </p:blipFill>
        <p:spPr>
          <a:xfrm>
            <a:off x="0" y="1719369"/>
            <a:ext cx="9144000" cy="948548"/>
          </a:xfrm>
          <a:prstGeom prst="rect">
            <a:avLst/>
          </a:prstGeom>
        </p:spPr>
      </p:pic>
      <p:pic>
        <p:nvPicPr>
          <p:cNvPr id="8" name="Picture 7">
            <a:extLst>
              <a:ext uri="{FF2B5EF4-FFF2-40B4-BE49-F238E27FC236}">
                <a16:creationId xmlns:a16="http://schemas.microsoft.com/office/drawing/2014/main" id="{AF35BE76-84DF-B74C-B566-70C244FF5E6F}"/>
              </a:ext>
            </a:extLst>
          </p:cNvPr>
          <p:cNvPicPr>
            <a:picLocks noChangeAspect="1"/>
          </p:cNvPicPr>
          <p:nvPr/>
        </p:nvPicPr>
        <p:blipFill>
          <a:blip r:embed="rId7"/>
          <a:stretch>
            <a:fillRect/>
          </a:stretch>
        </p:blipFill>
        <p:spPr>
          <a:xfrm>
            <a:off x="0" y="2561432"/>
            <a:ext cx="8864600" cy="3797300"/>
          </a:xfrm>
          <a:prstGeom prst="rect">
            <a:avLst/>
          </a:prstGeom>
        </p:spPr>
      </p:pic>
      <p:sp>
        <p:nvSpPr>
          <p:cNvPr id="9" name="Rectangle 8">
            <a:extLst>
              <a:ext uri="{FF2B5EF4-FFF2-40B4-BE49-F238E27FC236}">
                <a16:creationId xmlns:a16="http://schemas.microsoft.com/office/drawing/2014/main" id="{AE02F14F-4431-9E47-8E51-410724EA3F30}"/>
              </a:ext>
            </a:extLst>
          </p:cNvPr>
          <p:cNvSpPr/>
          <p:nvPr/>
        </p:nvSpPr>
        <p:spPr>
          <a:xfrm>
            <a:off x="923924" y="2849684"/>
            <a:ext cx="4333875" cy="13403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custDataLst>
      <p:tags r:id="rId1"/>
    </p:custDataLst>
    <p:extLst>
      <p:ext uri="{BB962C8B-B14F-4D97-AF65-F5344CB8AC3E}">
        <p14:creationId xmlns:p14="http://schemas.microsoft.com/office/powerpoint/2010/main" val="41142699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8.3 </a:t>
            </a:r>
            <a:r>
              <a:rPr lang="zh-CN" altLang="en-US" dirty="0"/>
              <a:t>函数的实参和形参</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8.3.5 </a:t>
            </a:r>
            <a:r>
              <a:rPr lang="zh-CN" altLang="en-US" dirty="0"/>
              <a:t>默认参数值</a:t>
            </a:r>
            <a:endParaRPr lang="en-US" altLang="zh-CN" dirty="0"/>
          </a:p>
          <a:p>
            <a:pPr lvl="1"/>
            <a:r>
              <a:rPr lang="zh-CN" altLang="en-US" b="1" dirty="0"/>
              <a:t>函数默认参数</a:t>
            </a:r>
            <a:r>
              <a:rPr lang="zh-CN" altLang="en-US" dirty="0"/>
              <a:t>允许在没有值或</a:t>
            </a:r>
            <a:r>
              <a:rPr lang="en-US" dirty="0"/>
              <a:t>undefined</a:t>
            </a:r>
            <a:r>
              <a:rPr lang="zh-CN" altLang="en-US" dirty="0"/>
              <a:t>被传入时使用默认形参。</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10" name="Rectangle 9">
            <a:extLst>
              <a:ext uri="{FF2B5EF4-FFF2-40B4-BE49-F238E27FC236}">
                <a16:creationId xmlns:a16="http://schemas.microsoft.com/office/drawing/2014/main" id="{468502BE-FFBF-5F43-B0F0-E5149EF34302}"/>
              </a:ext>
            </a:extLst>
          </p:cNvPr>
          <p:cNvSpPr/>
          <p:nvPr/>
        </p:nvSpPr>
        <p:spPr>
          <a:xfrm>
            <a:off x="1687286" y="3203138"/>
            <a:ext cx="4572000" cy="2585323"/>
          </a:xfrm>
          <a:prstGeom prst="rect">
            <a:avLst/>
          </a:prstGeom>
        </p:spPr>
        <p:txBody>
          <a:bodyPr>
            <a:spAutoFit/>
          </a:bodyPr>
          <a:lstStyle/>
          <a:p>
            <a:r>
              <a:rPr lang="en-CN" dirty="0"/>
              <a:t>function multiply(a, </a:t>
            </a:r>
            <a:r>
              <a:rPr lang="en-CN" dirty="0">
                <a:solidFill>
                  <a:srgbClr val="FF0000"/>
                </a:solidFill>
              </a:rPr>
              <a:t>b = 1</a:t>
            </a:r>
            <a:r>
              <a:rPr lang="en-CN" dirty="0"/>
              <a:t>) {</a:t>
            </a:r>
          </a:p>
          <a:p>
            <a:r>
              <a:rPr lang="en-CN" dirty="0"/>
              <a:t>  return a * b;</a:t>
            </a:r>
          </a:p>
          <a:p>
            <a:r>
              <a:rPr lang="en-CN" dirty="0"/>
              <a:t>}</a:t>
            </a:r>
          </a:p>
          <a:p>
            <a:endParaRPr lang="en-CN" dirty="0"/>
          </a:p>
          <a:p>
            <a:r>
              <a:rPr lang="en-CN" dirty="0"/>
              <a:t>console.log(multiply(5, 2));</a:t>
            </a:r>
          </a:p>
          <a:p>
            <a:r>
              <a:rPr lang="en-CN" dirty="0"/>
              <a:t>// expected output: 10</a:t>
            </a:r>
          </a:p>
          <a:p>
            <a:endParaRPr lang="en-CN" dirty="0"/>
          </a:p>
          <a:p>
            <a:r>
              <a:rPr lang="en-CN" dirty="0">
                <a:solidFill>
                  <a:srgbClr val="0070C0"/>
                </a:solidFill>
              </a:rPr>
              <a:t>console.log(multiply(5));</a:t>
            </a:r>
          </a:p>
          <a:p>
            <a:r>
              <a:rPr lang="en-CN" dirty="0">
                <a:solidFill>
                  <a:srgbClr val="0070C0"/>
                </a:solidFill>
              </a:rPr>
              <a:t>// expected output: 5</a:t>
            </a:r>
          </a:p>
        </p:txBody>
      </p:sp>
    </p:spTree>
    <p:extLst>
      <p:ext uri="{BB962C8B-B14F-4D97-AF65-F5344CB8AC3E}">
        <p14:creationId xmlns:p14="http://schemas.microsoft.com/office/powerpoint/2010/main" val="1133129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a:t>
            </a:r>
            <a:r>
              <a:rPr lang="zh-CN" altLang="en-US" dirty="0" smtClean="0"/>
              <a:t>函数的第二部分</a:t>
            </a:r>
            <a:endParaRPr lang="zh-CN" altLang="en-US" dirty="0"/>
          </a:p>
        </p:txBody>
      </p:sp>
      <p:sp>
        <p:nvSpPr>
          <p:cNvPr id="3" name="内容占位符 2"/>
          <p:cNvSpPr>
            <a:spLocks noGrp="1"/>
          </p:cNvSpPr>
          <p:nvPr>
            <p:ph idx="1"/>
          </p:nvPr>
        </p:nvSpPr>
        <p:spPr/>
        <p:txBody>
          <a:bodyPr/>
          <a:lstStyle/>
          <a:p>
            <a:r>
              <a:rPr lang="en-US" altLang="zh-CN" dirty="0"/>
              <a:t>8.4 </a:t>
            </a:r>
            <a:r>
              <a:rPr lang="zh-CN" altLang="en-US" dirty="0"/>
              <a:t>作为值的</a:t>
            </a:r>
            <a:r>
              <a:rPr lang="zh-CN" altLang="en-US" dirty="0" smtClean="0"/>
              <a:t>函数</a:t>
            </a:r>
            <a:endParaRPr lang="en-US" altLang="zh-CN" dirty="0" smtClean="0"/>
          </a:p>
          <a:p>
            <a:r>
              <a:rPr lang="en-US" altLang="zh-CN" dirty="0"/>
              <a:t>8.5 </a:t>
            </a:r>
            <a:r>
              <a:rPr lang="zh-CN" altLang="en-US" dirty="0"/>
              <a:t>作为命名空间的</a:t>
            </a:r>
            <a:r>
              <a:rPr lang="zh-CN" altLang="en-US" dirty="0" smtClean="0"/>
              <a:t>函数</a:t>
            </a:r>
            <a:endParaRPr lang="en-US" altLang="zh-CN" dirty="0" smtClean="0"/>
          </a:p>
          <a:p>
            <a:r>
              <a:rPr lang="en-US" altLang="zh-CN" dirty="0"/>
              <a:t>8.6 </a:t>
            </a:r>
            <a:r>
              <a:rPr lang="zh-CN" altLang="en-US" dirty="0" smtClean="0"/>
              <a:t>闭包</a:t>
            </a:r>
            <a:endParaRPr lang="en-US" altLang="zh-CN" dirty="0" smtClean="0"/>
          </a:p>
          <a:p>
            <a:r>
              <a:rPr lang="en-US" altLang="zh-CN" dirty="0"/>
              <a:t>8.7 </a:t>
            </a:r>
            <a:r>
              <a:rPr lang="zh-CN" altLang="en-US" dirty="0"/>
              <a:t>函数属性、方法和构造</a:t>
            </a:r>
            <a:r>
              <a:rPr lang="zh-CN" altLang="en-US" dirty="0" smtClean="0"/>
              <a:t>函数</a:t>
            </a:r>
            <a:endParaRPr lang="en-US" altLang="zh-CN" dirty="0" smtClean="0"/>
          </a:p>
          <a:p>
            <a:r>
              <a:rPr lang="en-US" altLang="zh-CN" dirty="0"/>
              <a:t>8.8 </a:t>
            </a:r>
            <a:r>
              <a:rPr lang="zh-CN" altLang="en-US" dirty="0"/>
              <a:t>函数式编程</a:t>
            </a:r>
          </a:p>
        </p:txBody>
      </p:sp>
    </p:spTree>
    <p:extLst>
      <p:ext uri="{BB962C8B-B14F-4D97-AF65-F5344CB8AC3E}">
        <p14:creationId xmlns:p14="http://schemas.microsoft.com/office/powerpoint/2010/main" val="34978051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8.3 </a:t>
            </a:r>
            <a:r>
              <a:rPr lang="zh-CN" altLang="en-US" dirty="0"/>
              <a:t>函数的实参和形参</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8.3.1 </a:t>
            </a:r>
            <a:r>
              <a:rPr lang="zh-CN" altLang="en-US" dirty="0"/>
              <a:t>可选形参</a:t>
            </a:r>
            <a:endParaRPr lang="en-US" altLang="zh-CN" dirty="0"/>
          </a:p>
          <a:p>
            <a:pPr lvl="1"/>
            <a:r>
              <a:rPr lang="zh-CN" altLang="en-US" dirty="0"/>
              <a:t>若传入的实参比函数声明时指定的形参个数少，剩下的形参都将设置为</a:t>
            </a:r>
            <a:r>
              <a:rPr lang="en-US" dirty="0"/>
              <a:t>undefined</a:t>
            </a:r>
            <a:r>
              <a:rPr lang="zh-CN" altLang="en-US" dirty="0"/>
              <a:t>值</a:t>
            </a:r>
            <a:endParaRPr lang="en-US" altLang="zh-CN" dirty="0"/>
          </a:p>
          <a:p>
            <a:pPr lvl="2"/>
            <a:r>
              <a:rPr lang="zh-CN" altLang="en-US" dirty="0"/>
              <a:t>应给省略的参数赋一个合理的默认值</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39B7AA79-FF9F-1049-B969-6E99692985BC}"/>
              </a:ext>
            </a:extLst>
          </p:cNvPr>
          <p:cNvPicPr>
            <a:picLocks noChangeAspect="1"/>
          </p:cNvPicPr>
          <p:nvPr/>
        </p:nvPicPr>
        <p:blipFill>
          <a:blip r:embed="rId6"/>
          <a:stretch>
            <a:fillRect/>
          </a:stretch>
        </p:blipFill>
        <p:spPr>
          <a:xfrm>
            <a:off x="1307353" y="3340570"/>
            <a:ext cx="7385437" cy="3208695"/>
          </a:xfrm>
          <a:prstGeom prst="rect">
            <a:avLst/>
          </a:prstGeom>
        </p:spPr>
      </p:pic>
    </p:spTree>
    <p:custDataLst>
      <p:tags r:id="rId1"/>
    </p:custDataLst>
    <p:extLst>
      <p:ext uri="{BB962C8B-B14F-4D97-AF65-F5344CB8AC3E}">
        <p14:creationId xmlns:p14="http://schemas.microsoft.com/office/powerpoint/2010/main" val="3176798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8.3 </a:t>
            </a:r>
            <a:r>
              <a:rPr lang="zh-CN" altLang="en-US" dirty="0"/>
              <a:t>函数的实参和形参</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8.3.1 </a:t>
            </a:r>
            <a:r>
              <a:rPr lang="zh-CN" altLang="en-US" dirty="0"/>
              <a:t>可选形参</a:t>
            </a:r>
            <a:endParaRPr lang="en-CN" altLang="zh-CN" dirty="0"/>
          </a:p>
          <a:p>
            <a:r>
              <a:rPr lang="zh-CN" altLang="en-CN" dirty="0"/>
              <a:t>注意</a:t>
            </a:r>
            <a:endParaRPr lang="en-US" altLang="zh-CN" dirty="0"/>
          </a:p>
          <a:p>
            <a:pPr lvl="1"/>
            <a:r>
              <a:rPr lang="zh-CN" altLang="en-US" dirty="0"/>
              <a:t>用这种</a:t>
            </a:r>
            <a:r>
              <a:rPr lang="zh-CN" altLang="en-US" dirty="0" smtClean="0"/>
              <a:t>可选形参</a:t>
            </a:r>
            <a:r>
              <a:rPr lang="zh-CN" altLang="en-US" dirty="0"/>
              <a:t>来实现函数时，需要将</a:t>
            </a:r>
            <a:r>
              <a:rPr lang="zh-CN" altLang="en-US" dirty="0" smtClean="0"/>
              <a:t>可选形参</a:t>
            </a:r>
            <a:r>
              <a:rPr lang="zh-CN" altLang="en-US" dirty="0"/>
              <a:t>放</a:t>
            </a:r>
            <a:r>
              <a:rPr lang="zh-CN" altLang="en-US" dirty="0" smtClean="0"/>
              <a:t>在参数列表</a:t>
            </a:r>
            <a:r>
              <a:rPr lang="zh-CN" altLang="en-US" dirty="0"/>
              <a:t>的最后。否则，必须显式传入</a:t>
            </a:r>
            <a:r>
              <a:rPr lang="en-US" altLang="zh-CN" dirty="0"/>
              <a:t>null</a:t>
            </a:r>
            <a:r>
              <a:rPr lang="zh-CN" altLang="en-US" dirty="0"/>
              <a:t>或</a:t>
            </a:r>
            <a:r>
              <a:rPr lang="en-US" altLang="zh-CN" dirty="0"/>
              <a:t>undefined</a:t>
            </a:r>
            <a:r>
              <a:rPr lang="zh-CN" altLang="en-US" dirty="0"/>
              <a:t>作为第一个实参</a:t>
            </a:r>
            <a:endParaRPr lang="en-US" altLang="zh-CN" dirty="0"/>
          </a:p>
          <a:p>
            <a:pPr lvl="2"/>
            <a:r>
              <a:rPr lang="zh-CN" altLang="en-US" dirty="0"/>
              <a:t>在函数定义中使用注释</a:t>
            </a:r>
            <a:r>
              <a:rPr lang="en-US" altLang="zh-CN" dirty="0"/>
              <a:t>/*optional*/</a:t>
            </a:r>
            <a:r>
              <a:rPr lang="zh-CN" altLang="en-US" dirty="0"/>
              <a:t>来强调形参是可选的</a:t>
            </a:r>
            <a:endParaRPr lang="en-US" altLang="zh-CN" dirty="0"/>
          </a:p>
          <a:p>
            <a:pPr lvl="1"/>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5199300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8.3 </a:t>
            </a:r>
            <a:r>
              <a:rPr lang="zh-CN" altLang="en-US" dirty="0"/>
              <a:t>函数的实参和形参</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8.3.2 </a:t>
            </a:r>
            <a:r>
              <a:rPr lang="zh-CN" altLang="en-US" dirty="0"/>
              <a:t>可变长的实参列表：实参对象</a:t>
            </a:r>
            <a:endParaRPr lang="en-US" altLang="zh-CN" dirty="0"/>
          </a:p>
          <a:p>
            <a:pPr lvl="1"/>
            <a:r>
              <a:rPr lang="zh-CN" altLang="en-US" dirty="0"/>
              <a:t>若传入的实参个数超过函数定义时的形参个数，使用</a:t>
            </a:r>
            <a:r>
              <a:rPr lang="zh-CN" altLang="en-US" dirty="0">
                <a:solidFill>
                  <a:srgbClr val="C00000"/>
                </a:solidFill>
              </a:rPr>
              <a:t>参数对象</a:t>
            </a:r>
            <a:r>
              <a:rPr lang="zh-CN" altLang="en-US" dirty="0"/>
              <a:t>解决</a:t>
            </a:r>
            <a:endParaRPr lang="en-US" altLang="zh-CN" dirty="0"/>
          </a:p>
          <a:p>
            <a:pPr lvl="1"/>
            <a:r>
              <a:rPr lang="zh-CN" altLang="en-US" dirty="0"/>
              <a:t>函数体内，标识符</a:t>
            </a:r>
            <a:r>
              <a:rPr lang="en-US" dirty="0"/>
              <a:t>arguments</a:t>
            </a:r>
            <a:r>
              <a:rPr lang="zh-CN" altLang="en-US" dirty="0"/>
              <a:t>是指向实参对象的引用</a:t>
            </a:r>
            <a:endParaRPr lang="en-US" altLang="zh-CN" dirty="0"/>
          </a:p>
          <a:p>
            <a:pPr lvl="2"/>
            <a:r>
              <a:rPr lang="zh-CN" altLang="en-US" dirty="0"/>
              <a:t>通过数字下标就能访问传入函数的实参值</a:t>
            </a:r>
            <a:endParaRPr lang="en-US" altLang="zh-CN" dirty="0"/>
          </a:p>
          <a:p>
            <a:pPr lvl="2"/>
            <a:r>
              <a:rPr lang="zh-CN" altLang="en-US" dirty="0"/>
              <a:t>省略的实参都是</a:t>
            </a:r>
            <a:r>
              <a:rPr lang="en-US" dirty="0"/>
              <a:t>undefined，</a:t>
            </a:r>
            <a:r>
              <a:rPr lang="zh-CN" altLang="en-US" dirty="0"/>
              <a:t>多出的参数自动省略</a:t>
            </a:r>
            <a:endParaRPr lang="en-US" altLang="zh-CN" dirty="0"/>
          </a:p>
          <a:p>
            <a:pPr lvl="2"/>
            <a:r>
              <a:rPr lang="en-US" altLang="zh-CN" dirty="0"/>
              <a:t>arguments</a:t>
            </a:r>
            <a:r>
              <a:rPr lang="zh-CN" altLang="en-US" dirty="0"/>
              <a:t>并不是真正的数组，它是一个实参对象（它是一个对象，只是碰巧具有以数字为索引的属性</a:t>
            </a:r>
            <a:r>
              <a:rPr lang="zh-CN" altLang="en-US" dirty="0" smtClean="0"/>
              <a:t>），</a:t>
            </a:r>
            <a:r>
              <a:rPr lang="zh-CN" altLang="en-US" dirty="0"/>
              <a:t>实参对象是一个类数组</a:t>
            </a:r>
            <a:r>
              <a:rPr lang="zh-CN" altLang="en-US" dirty="0" smtClean="0"/>
              <a:t>对象</a:t>
            </a:r>
            <a:r>
              <a:rPr lang="zh-CN" altLang="en-US" dirty="0"/>
              <a:t>（参照</a:t>
            </a:r>
            <a:r>
              <a:rPr lang="en-US" altLang="zh-CN" dirty="0"/>
              <a:t>7.11</a:t>
            </a:r>
            <a:r>
              <a:rPr lang="zh-CN" altLang="en-US" dirty="0"/>
              <a:t>节）</a:t>
            </a:r>
            <a:endParaRPr lang="en-CN" altLang="zh-CN" dirty="0"/>
          </a:p>
          <a:p>
            <a:pPr lvl="2"/>
            <a:endParaRPr lang="en-US" altLang="zh-CN" dirty="0"/>
          </a:p>
          <a:p>
            <a:pPr lvl="2"/>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0187613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8.3 </a:t>
            </a:r>
            <a:r>
              <a:rPr lang="zh-CN" altLang="en-US" dirty="0"/>
              <a:t>函数的实参和形参</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8.3.2 </a:t>
            </a:r>
            <a:r>
              <a:rPr lang="zh-CN" altLang="en-US" dirty="0"/>
              <a:t>可变长的实参列表：实参对象</a:t>
            </a:r>
            <a:endParaRPr lang="en-US" altLang="zh-CN" dirty="0"/>
          </a:p>
          <a:p>
            <a:r>
              <a:rPr lang="zh-CN" altLang="en-US" dirty="0"/>
              <a:t>例子</a:t>
            </a:r>
            <a:endParaRPr lang="en-US" altLang="zh-CN" dirty="0"/>
          </a:p>
          <a:p>
            <a:pPr marL="457200" lvl="1" indent="0">
              <a:buNone/>
            </a:pPr>
            <a:endParaRPr lang="en-US" altLang="zh-CN" dirty="0"/>
          </a:p>
          <a:p>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4DEC46A3-0BE0-C744-AD05-66E2C11370E0}"/>
              </a:ext>
            </a:extLst>
          </p:cNvPr>
          <p:cNvPicPr>
            <a:picLocks noChangeAspect="1"/>
          </p:cNvPicPr>
          <p:nvPr/>
        </p:nvPicPr>
        <p:blipFill>
          <a:blip r:embed="rId6"/>
          <a:stretch>
            <a:fillRect/>
          </a:stretch>
        </p:blipFill>
        <p:spPr>
          <a:xfrm>
            <a:off x="468269" y="3549966"/>
            <a:ext cx="8345482" cy="2693375"/>
          </a:xfrm>
          <a:prstGeom prst="rect">
            <a:avLst/>
          </a:prstGeom>
        </p:spPr>
      </p:pic>
      <p:sp>
        <p:nvSpPr>
          <p:cNvPr id="4" name="TextBox 3">
            <a:extLst>
              <a:ext uri="{FF2B5EF4-FFF2-40B4-BE49-F238E27FC236}">
                <a16:creationId xmlns:a16="http://schemas.microsoft.com/office/drawing/2014/main" id="{7DFB55D8-7A41-0F43-820C-469A746D99B8}"/>
              </a:ext>
            </a:extLst>
          </p:cNvPr>
          <p:cNvSpPr txBox="1"/>
          <p:nvPr/>
        </p:nvSpPr>
        <p:spPr>
          <a:xfrm>
            <a:off x="716280" y="2889167"/>
            <a:ext cx="3318510" cy="461665"/>
          </a:xfrm>
          <a:prstGeom prst="rect">
            <a:avLst/>
          </a:prstGeom>
          <a:noFill/>
        </p:spPr>
        <p:txBody>
          <a:bodyPr wrap="square" rtlCol="0">
            <a:spAutoFit/>
          </a:bodyPr>
          <a:lstStyle/>
          <a:p>
            <a:r>
              <a:rPr lang="en-US" altLang="zh-CN" sz="2400" dirty="0" smtClean="0"/>
              <a:t>f</a:t>
            </a:r>
            <a:r>
              <a:rPr lang="en-US" sz="2400" dirty="0" smtClean="0"/>
              <a:t>un</a:t>
            </a:r>
            <a:r>
              <a:rPr lang="en-US" altLang="zh-CN" sz="2400" dirty="0" smtClean="0"/>
              <a:t>ction</a:t>
            </a:r>
            <a:r>
              <a:rPr lang="zh-CN" altLang="en-US" sz="2400" dirty="0" smtClean="0"/>
              <a:t> </a:t>
            </a:r>
            <a:r>
              <a:rPr lang="en-US" altLang="zh-CN" sz="2400" dirty="0"/>
              <a:t>f(x</a:t>
            </a:r>
            <a:r>
              <a:rPr lang="en-US" altLang="zh-CN" sz="2400" dirty="0" smtClean="0"/>
              <a:t>)</a:t>
            </a:r>
            <a:r>
              <a:rPr lang="zh-CN" altLang="en-US" sz="2400" dirty="0" smtClean="0"/>
              <a:t>； </a:t>
            </a:r>
            <a:r>
              <a:rPr lang="en-US" altLang="zh-CN" sz="2400" dirty="0" smtClean="0"/>
              <a:t>f(</a:t>
            </a:r>
            <a:r>
              <a:rPr lang="en-US" altLang="zh-CN" sz="2400" dirty="0" err="1" smtClean="0"/>
              <a:t>x,y</a:t>
            </a:r>
            <a:r>
              <a:rPr lang="en-US" altLang="zh-CN" sz="2400" dirty="0" smtClean="0"/>
              <a:t>)</a:t>
            </a:r>
            <a:endParaRPr lang="en-CN" sz="2400" dirty="0"/>
          </a:p>
        </p:txBody>
      </p:sp>
    </p:spTree>
    <p:custDataLst>
      <p:tags r:id="rId1"/>
    </p:custDataLst>
    <p:extLst>
      <p:ext uri="{BB962C8B-B14F-4D97-AF65-F5344CB8AC3E}">
        <p14:creationId xmlns:p14="http://schemas.microsoft.com/office/powerpoint/2010/main" val="25824833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8.3 </a:t>
            </a:r>
            <a:r>
              <a:rPr lang="zh-CN" altLang="en-US" dirty="0"/>
              <a:t>函数的实参和形参</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8.3.2 </a:t>
            </a:r>
            <a:r>
              <a:rPr lang="zh-CN" altLang="en-US" dirty="0"/>
              <a:t>可变长的实参列表：实参对象</a:t>
            </a:r>
            <a:endParaRPr lang="en-US" altLang="zh-CN" dirty="0"/>
          </a:p>
          <a:p>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9" name="Picture 8">
            <a:extLst>
              <a:ext uri="{FF2B5EF4-FFF2-40B4-BE49-F238E27FC236}">
                <a16:creationId xmlns:a16="http://schemas.microsoft.com/office/drawing/2014/main" id="{8B93360B-BD5E-BA41-A3E2-184B37F90719}"/>
              </a:ext>
            </a:extLst>
          </p:cNvPr>
          <p:cNvPicPr>
            <a:picLocks noChangeAspect="1"/>
          </p:cNvPicPr>
          <p:nvPr/>
        </p:nvPicPr>
        <p:blipFill>
          <a:blip r:embed="rId5"/>
          <a:stretch>
            <a:fillRect/>
          </a:stretch>
        </p:blipFill>
        <p:spPr>
          <a:xfrm>
            <a:off x="870857" y="2439193"/>
            <a:ext cx="7326086" cy="3952231"/>
          </a:xfrm>
          <a:prstGeom prst="rect">
            <a:avLst/>
          </a:prstGeom>
        </p:spPr>
      </p:pic>
    </p:spTree>
    <p:extLst>
      <p:ext uri="{BB962C8B-B14F-4D97-AF65-F5344CB8AC3E}">
        <p14:creationId xmlns:p14="http://schemas.microsoft.com/office/powerpoint/2010/main" val="39100884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8.3 </a:t>
            </a:r>
            <a:r>
              <a:rPr lang="zh-CN" altLang="en-US" dirty="0"/>
              <a:t>函数的实参和形参</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8.3.2 </a:t>
            </a:r>
            <a:r>
              <a:rPr lang="zh-CN" altLang="en-US" dirty="0"/>
              <a:t>可变长的实参列表：实参对象</a:t>
            </a:r>
            <a:endParaRPr lang="en-US" altLang="zh-CN" dirty="0"/>
          </a:p>
          <a:p>
            <a:endParaRPr lang="en-US" altLang="zh-CN" dirty="0"/>
          </a:p>
          <a:p>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1D39918D-6493-BF4D-A56E-08849564B631}"/>
              </a:ext>
            </a:extLst>
          </p:cNvPr>
          <p:cNvPicPr>
            <a:picLocks noChangeAspect="1"/>
          </p:cNvPicPr>
          <p:nvPr/>
        </p:nvPicPr>
        <p:blipFill>
          <a:blip r:embed="rId5"/>
          <a:stretch>
            <a:fillRect/>
          </a:stretch>
        </p:blipFill>
        <p:spPr>
          <a:xfrm>
            <a:off x="1955264" y="2306994"/>
            <a:ext cx="6035368" cy="2001679"/>
          </a:xfrm>
          <a:prstGeom prst="rect">
            <a:avLst/>
          </a:prstGeom>
        </p:spPr>
      </p:pic>
      <p:sp>
        <p:nvSpPr>
          <p:cNvPr id="9" name="Rectangle 8">
            <a:extLst>
              <a:ext uri="{FF2B5EF4-FFF2-40B4-BE49-F238E27FC236}">
                <a16:creationId xmlns:a16="http://schemas.microsoft.com/office/drawing/2014/main" id="{06453E2B-A495-0E4A-8ADB-FC26E63791B0}"/>
              </a:ext>
            </a:extLst>
          </p:cNvPr>
          <p:cNvSpPr/>
          <p:nvPr/>
        </p:nvSpPr>
        <p:spPr>
          <a:xfrm>
            <a:off x="138544" y="2600513"/>
            <a:ext cx="1693653" cy="3416320"/>
          </a:xfrm>
          <a:prstGeom prst="rect">
            <a:avLst/>
          </a:prstGeom>
        </p:spPr>
        <p:txBody>
          <a:bodyPr wrap="square">
            <a:spAutoFit/>
          </a:bodyPr>
          <a:lstStyle/>
          <a:p>
            <a:r>
              <a:rPr lang="zh-CN" altLang="en-US" dirty="0"/>
              <a:t>在非严格模式下，当一个函数包含若干形参，实参对象的数组元素是函数形参所对应实参的别名</a:t>
            </a:r>
            <a:r>
              <a:rPr lang="en-US" altLang="zh-CN" dirty="0"/>
              <a:t>,</a:t>
            </a:r>
            <a:r>
              <a:rPr lang="zh-CN" altLang="en-US" dirty="0"/>
              <a:t> 并且形参名称可以认为是相同变量的不同命名。但是严格模式下不是。</a:t>
            </a:r>
            <a:endParaRPr lang="en-CN" dirty="0"/>
          </a:p>
        </p:txBody>
      </p:sp>
      <p:pic>
        <p:nvPicPr>
          <p:cNvPr id="11" name="Picture 10">
            <a:extLst>
              <a:ext uri="{FF2B5EF4-FFF2-40B4-BE49-F238E27FC236}">
                <a16:creationId xmlns:a16="http://schemas.microsoft.com/office/drawing/2014/main" id="{4C2BC7AB-B6B2-7C45-A065-59B93A422141}"/>
              </a:ext>
            </a:extLst>
          </p:cNvPr>
          <p:cNvPicPr>
            <a:picLocks noChangeAspect="1"/>
          </p:cNvPicPr>
          <p:nvPr/>
        </p:nvPicPr>
        <p:blipFill>
          <a:blip r:embed="rId6"/>
          <a:stretch>
            <a:fillRect/>
          </a:stretch>
        </p:blipFill>
        <p:spPr>
          <a:xfrm>
            <a:off x="1955264" y="4402017"/>
            <a:ext cx="5904222" cy="2326392"/>
          </a:xfrm>
          <a:prstGeom prst="rect">
            <a:avLst/>
          </a:prstGeom>
        </p:spPr>
      </p:pic>
    </p:spTree>
    <p:extLst>
      <p:ext uri="{BB962C8B-B14F-4D97-AF65-F5344CB8AC3E}">
        <p14:creationId xmlns:p14="http://schemas.microsoft.com/office/powerpoint/2010/main" val="4193167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8.3 </a:t>
            </a:r>
            <a:r>
              <a:rPr lang="zh-CN" altLang="en-US" dirty="0"/>
              <a:t>函数的实参和形参</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fontScale="92500" lnSpcReduction="10000"/>
          </a:bodyPr>
          <a:lstStyle/>
          <a:p>
            <a:r>
              <a:rPr lang="en-US" altLang="zh-CN" dirty="0"/>
              <a:t>8.3.2 </a:t>
            </a:r>
            <a:r>
              <a:rPr lang="zh-CN" altLang="en-US" dirty="0"/>
              <a:t>剩余参数</a:t>
            </a:r>
            <a:endParaRPr lang="en-US" altLang="zh-CN" dirty="0"/>
          </a:p>
          <a:p>
            <a:r>
              <a:rPr lang="en-US" altLang="zh-CN" dirty="0">
                <a:solidFill>
                  <a:srgbClr val="0070C0"/>
                </a:solidFill>
              </a:rPr>
              <a:t>ES6</a:t>
            </a:r>
            <a:r>
              <a:rPr lang="zh-CN" altLang="en-US" dirty="0">
                <a:solidFill>
                  <a:srgbClr val="0070C0"/>
                </a:solidFill>
              </a:rPr>
              <a:t>标准引入了剩余</a:t>
            </a:r>
            <a:r>
              <a:rPr lang="zh-CN" altLang="en-US" dirty="0" smtClean="0">
                <a:solidFill>
                  <a:srgbClr val="0070C0"/>
                </a:solidFill>
              </a:rPr>
              <a:t>参数</a:t>
            </a:r>
            <a:endParaRPr lang="en-US" altLang="zh-CN" dirty="0" smtClean="0"/>
          </a:p>
          <a:p>
            <a:r>
              <a:rPr lang="zh-CN" altLang="en-US" dirty="0" smtClean="0"/>
              <a:t>剩余</a:t>
            </a:r>
            <a:r>
              <a:rPr lang="zh-CN" altLang="en-US" dirty="0"/>
              <a:t>参数语法允许我们将一个不定数量的参数表示为一个数组。</a:t>
            </a:r>
            <a:endParaRPr lang="en-US" altLang="zh-CN" dirty="0"/>
          </a:p>
          <a:p>
            <a:pPr lvl="1"/>
            <a:r>
              <a:rPr lang="zh-CN" altLang="en-US" b="1" dirty="0"/>
              <a:t>语法</a:t>
            </a:r>
            <a:endParaRPr lang="en-US" altLang="zh-CN" b="1" dirty="0"/>
          </a:p>
          <a:p>
            <a:pPr lvl="1"/>
            <a:endParaRPr lang="en-US" altLang="zh-CN" b="1" dirty="0"/>
          </a:p>
          <a:p>
            <a:pPr lvl="1"/>
            <a:endParaRPr lang="en-US" altLang="zh-CN" b="1" dirty="0"/>
          </a:p>
          <a:p>
            <a:pPr lvl="1"/>
            <a:endParaRPr lang="en-US" altLang="zh-CN" b="1" dirty="0"/>
          </a:p>
          <a:p>
            <a:pPr lvl="1"/>
            <a:r>
              <a:rPr lang="zh-CN" altLang="en-US" b="1" dirty="0"/>
              <a:t>描述</a:t>
            </a:r>
            <a:endParaRPr lang="en-US" altLang="zh-CN" b="1" dirty="0"/>
          </a:p>
          <a:p>
            <a:pPr lvl="2"/>
            <a:r>
              <a:rPr lang="zh-CN" altLang="en-US" dirty="0">
                <a:solidFill>
                  <a:srgbClr val="333333"/>
                </a:solidFill>
                <a:latin typeface="Arial" panose="020B0604020202020204" pitchFamily="34" charset="0"/>
              </a:rPr>
              <a:t>如果函数的最后一个命名参数以</a:t>
            </a:r>
            <a:r>
              <a:rPr lang="en-US" altLang="zh-CN" dirty="0"/>
              <a:t>...</a:t>
            </a:r>
            <a:r>
              <a:rPr lang="zh-CN" altLang="en-US" dirty="0">
                <a:solidFill>
                  <a:srgbClr val="333333"/>
                </a:solidFill>
                <a:latin typeface="Arial" panose="020B0604020202020204" pitchFamily="34" charset="0"/>
              </a:rPr>
              <a:t>为前缀，则它将成为一个由剩余参数组成的真数组，其中从</a:t>
            </a:r>
            <a:r>
              <a:rPr lang="en-US" altLang="zh-CN" dirty="0"/>
              <a:t>0</a:t>
            </a:r>
            <a:r>
              <a:rPr lang="zh-CN" altLang="en-US" dirty="0">
                <a:solidFill>
                  <a:srgbClr val="333333"/>
                </a:solidFill>
                <a:latin typeface="Arial" panose="020B0604020202020204" pitchFamily="34" charset="0"/>
              </a:rPr>
              <a:t>（包括）到</a:t>
            </a:r>
            <a:r>
              <a:rPr lang="en-US" dirty="0" err="1"/>
              <a:t>theArgs.length</a:t>
            </a:r>
            <a:r>
              <a:rPr lang="en-US"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排除）的元素由传递给函数的实际参数提供。</a:t>
            </a:r>
            <a:endParaRPr lang="zh-CN" altLang="en-US" b="1" dirty="0"/>
          </a:p>
          <a:p>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11" name="Rectangle 10">
            <a:extLst>
              <a:ext uri="{FF2B5EF4-FFF2-40B4-BE49-F238E27FC236}">
                <a16:creationId xmlns:a16="http://schemas.microsoft.com/office/drawing/2014/main" id="{E790FB34-BCFC-4E41-9712-262E9EB33E83}"/>
              </a:ext>
            </a:extLst>
          </p:cNvPr>
          <p:cNvSpPr/>
          <p:nvPr/>
        </p:nvSpPr>
        <p:spPr>
          <a:xfrm>
            <a:off x="1695616" y="3726180"/>
            <a:ext cx="4572000" cy="1200329"/>
          </a:xfrm>
          <a:prstGeom prst="rect">
            <a:avLst/>
          </a:prstGeom>
        </p:spPr>
        <p:txBody>
          <a:bodyPr>
            <a:spAutoFit/>
          </a:bodyPr>
          <a:lstStyle/>
          <a:p>
            <a:r>
              <a:rPr lang="en-US" dirty="0">
                <a:solidFill>
                  <a:srgbClr val="0077AA"/>
                </a:solidFill>
              </a:rPr>
              <a:t>function</a:t>
            </a:r>
            <a:r>
              <a:rPr lang="en-US" dirty="0">
                <a:solidFill>
                  <a:srgbClr val="999999"/>
                </a:solidFill>
              </a:rPr>
              <a:t>(</a:t>
            </a:r>
            <a:r>
              <a:rPr lang="en-US" dirty="0"/>
              <a:t>a</a:t>
            </a:r>
            <a:r>
              <a:rPr lang="en-US" dirty="0">
                <a:solidFill>
                  <a:srgbClr val="999999"/>
                </a:solidFill>
              </a:rPr>
              <a:t>,</a:t>
            </a:r>
            <a:r>
              <a:rPr lang="en-US" dirty="0"/>
              <a:t> b</a:t>
            </a:r>
            <a:r>
              <a:rPr lang="en-US" dirty="0">
                <a:solidFill>
                  <a:srgbClr val="999999"/>
                </a:solidFill>
              </a:rPr>
              <a:t>,</a:t>
            </a:r>
            <a:r>
              <a:rPr lang="en-US" dirty="0"/>
              <a:t> </a:t>
            </a:r>
            <a:r>
              <a:rPr lang="en-US" dirty="0">
                <a:solidFill>
                  <a:srgbClr val="9A6E3A"/>
                </a:solidFill>
              </a:rPr>
              <a:t>...</a:t>
            </a:r>
            <a:r>
              <a:rPr lang="en-US" dirty="0" err="1"/>
              <a:t>theArgs</a:t>
            </a:r>
            <a:r>
              <a:rPr lang="en-US" dirty="0">
                <a:solidFill>
                  <a:srgbClr val="999999"/>
                </a:solidFill>
              </a:rPr>
              <a:t>)</a:t>
            </a:r>
            <a:r>
              <a:rPr lang="en-US" dirty="0"/>
              <a:t> </a:t>
            </a:r>
            <a:r>
              <a:rPr lang="en-US" dirty="0">
                <a:solidFill>
                  <a:srgbClr val="999999"/>
                </a:solidFill>
              </a:rPr>
              <a:t>{</a:t>
            </a:r>
            <a:r>
              <a:rPr lang="en-US" dirty="0"/>
              <a:t> </a:t>
            </a:r>
          </a:p>
          <a:p>
            <a:r>
              <a:rPr lang="en-US" dirty="0">
                <a:solidFill>
                  <a:srgbClr val="708090"/>
                </a:solidFill>
              </a:rPr>
              <a:t>	// ...</a:t>
            </a:r>
            <a:r>
              <a:rPr lang="en-US" dirty="0"/>
              <a:t> </a:t>
            </a:r>
          </a:p>
          <a:p>
            <a:r>
              <a:rPr lang="en-US" dirty="0">
                <a:solidFill>
                  <a:srgbClr val="999999"/>
                </a:solidFill>
              </a:rPr>
              <a:t>}</a:t>
            </a:r>
            <a:r>
              <a:rPr lang="en-US" dirty="0"/>
              <a:t> </a:t>
            </a:r>
            <a:br>
              <a:rPr lang="en-US" dirty="0"/>
            </a:br>
            <a:endParaRPr lang="en-CN" dirty="0"/>
          </a:p>
        </p:txBody>
      </p:sp>
    </p:spTree>
    <p:extLst>
      <p:ext uri="{BB962C8B-B14F-4D97-AF65-F5344CB8AC3E}">
        <p14:creationId xmlns:p14="http://schemas.microsoft.com/office/powerpoint/2010/main" val="2244477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8.3 </a:t>
            </a:r>
            <a:r>
              <a:rPr lang="zh-CN" altLang="en-US" dirty="0"/>
              <a:t>函数的实参和形参</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8.3.2 </a:t>
            </a:r>
            <a:r>
              <a:rPr lang="zh-CN" altLang="en-US" dirty="0"/>
              <a:t>剩余参数</a:t>
            </a:r>
            <a:endParaRPr lang="en-US" altLang="zh-CN" dirty="0"/>
          </a:p>
          <a:p>
            <a:r>
              <a:rPr lang="zh-CN" altLang="en-US" dirty="0"/>
              <a:t>例子</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83E7EDBA-76B7-C44F-8CF4-E46F01DFA33C}"/>
              </a:ext>
            </a:extLst>
          </p:cNvPr>
          <p:cNvPicPr>
            <a:picLocks noChangeAspect="1"/>
          </p:cNvPicPr>
          <p:nvPr/>
        </p:nvPicPr>
        <p:blipFill>
          <a:blip r:embed="rId6"/>
          <a:stretch>
            <a:fillRect/>
          </a:stretch>
        </p:blipFill>
        <p:spPr>
          <a:xfrm>
            <a:off x="481691" y="3041650"/>
            <a:ext cx="6558589" cy="2836635"/>
          </a:xfrm>
          <a:prstGeom prst="rect">
            <a:avLst/>
          </a:prstGeom>
        </p:spPr>
      </p:pic>
      <p:sp>
        <p:nvSpPr>
          <p:cNvPr id="8" name="Right Arrow 7">
            <a:extLst>
              <a:ext uri="{FF2B5EF4-FFF2-40B4-BE49-F238E27FC236}">
                <a16:creationId xmlns:a16="http://schemas.microsoft.com/office/drawing/2014/main" id="{E74FB92D-122E-2E42-85F9-7C42CDC69F2E}"/>
              </a:ext>
            </a:extLst>
          </p:cNvPr>
          <p:cNvSpPr/>
          <p:nvPr/>
        </p:nvSpPr>
        <p:spPr>
          <a:xfrm>
            <a:off x="1687285" y="3712029"/>
            <a:ext cx="1088571" cy="47897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9" name="Picture 8">
            <a:extLst>
              <a:ext uri="{FF2B5EF4-FFF2-40B4-BE49-F238E27FC236}">
                <a16:creationId xmlns:a16="http://schemas.microsoft.com/office/drawing/2014/main" id="{CB68C4CF-4450-1940-8E65-83BF39159F82}"/>
              </a:ext>
            </a:extLst>
          </p:cNvPr>
          <p:cNvPicPr>
            <a:picLocks noChangeAspect="1"/>
          </p:cNvPicPr>
          <p:nvPr/>
        </p:nvPicPr>
        <p:blipFill>
          <a:blip r:embed="rId7"/>
          <a:stretch>
            <a:fillRect/>
          </a:stretch>
        </p:blipFill>
        <p:spPr>
          <a:xfrm>
            <a:off x="2810633" y="3260525"/>
            <a:ext cx="5851676" cy="1785257"/>
          </a:xfrm>
          <a:prstGeom prst="rect">
            <a:avLst/>
          </a:prstGeom>
        </p:spPr>
      </p:pic>
      <p:pic>
        <p:nvPicPr>
          <p:cNvPr id="10" name="Picture 9">
            <a:extLst>
              <a:ext uri="{FF2B5EF4-FFF2-40B4-BE49-F238E27FC236}">
                <a16:creationId xmlns:a16="http://schemas.microsoft.com/office/drawing/2014/main" id="{3CF9B53B-0A8A-9844-BE16-3BFA082A41E1}"/>
              </a:ext>
            </a:extLst>
          </p:cNvPr>
          <p:cNvPicPr>
            <a:picLocks noChangeAspect="1"/>
          </p:cNvPicPr>
          <p:nvPr/>
        </p:nvPicPr>
        <p:blipFill>
          <a:blip r:embed="rId8"/>
          <a:stretch>
            <a:fillRect/>
          </a:stretch>
        </p:blipFill>
        <p:spPr>
          <a:xfrm>
            <a:off x="3855119" y="2519135"/>
            <a:ext cx="4243796" cy="3690257"/>
          </a:xfrm>
          <a:prstGeom prst="rect">
            <a:avLst/>
          </a:prstGeom>
        </p:spPr>
      </p:pic>
    </p:spTree>
    <p:custDataLst>
      <p:tags r:id="rId1"/>
    </p:custDataLst>
    <p:extLst>
      <p:ext uri="{BB962C8B-B14F-4D97-AF65-F5344CB8AC3E}">
        <p14:creationId xmlns:p14="http://schemas.microsoft.com/office/powerpoint/2010/main" val="3828874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4.7"/>
</p:tagLst>
</file>

<file path=ppt/tags/tag2.xml><?xml version="1.0" encoding="utf-8"?>
<p:tagLst xmlns:a="http://schemas.openxmlformats.org/drawingml/2006/main" xmlns:r="http://schemas.openxmlformats.org/officeDocument/2006/relationships" xmlns:p="http://schemas.openxmlformats.org/presentationml/2006/main">
  <p:tag name="TIMING" val="|3.9|35.5"/>
</p:tagLst>
</file>

<file path=ppt/tags/tag3.xml><?xml version="1.0" encoding="utf-8"?>
<p:tagLst xmlns:a="http://schemas.openxmlformats.org/drawingml/2006/main" xmlns:r="http://schemas.openxmlformats.org/officeDocument/2006/relationships" xmlns:p="http://schemas.openxmlformats.org/presentationml/2006/main">
  <p:tag name="TIMING" val="|45.2|19.5"/>
</p:tagLst>
</file>

<file path=ppt/tags/tag4.xml><?xml version="1.0" encoding="utf-8"?>
<p:tagLst xmlns:a="http://schemas.openxmlformats.org/drawingml/2006/main" xmlns:r="http://schemas.openxmlformats.org/officeDocument/2006/relationships" xmlns:p="http://schemas.openxmlformats.org/presentationml/2006/main">
  <p:tag name="TIMING" val="|13.4"/>
</p:tagLst>
</file>

<file path=ppt/tags/tag5.xml><?xml version="1.0" encoding="utf-8"?>
<p:tagLst xmlns:a="http://schemas.openxmlformats.org/drawingml/2006/main" xmlns:r="http://schemas.openxmlformats.org/officeDocument/2006/relationships" xmlns:p="http://schemas.openxmlformats.org/presentationml/2006/main">
  <p:tag name="TIMING" val="|98.6"/>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1941</TotalTime>
  <Words>1156</Words>
  <Application>Microsoft Office PowerPoint</Application>
  <PresentationFormat>全屏显示(4:3)</PresentationFormat>
  <Paragraphs>126</Paragraphs>
  <Slides>16</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Arial</vt:lpstr>
      <vt:lpstr>Calibri</vt:lpstr>
      <vt:lpstr>Calibri Light</vt:lpstr>
      <vt:lpstr>Office Theme</vt:lpstr>
      <vt:lpstr>8.3 函数的实参和形参</vt:lpstr>
      <vt:lpstr>8.3 函数的实参和形参</vt:lpstr>
      <vt:lpstr>8.3 函数的实参和形参</vt:lpstr>
      <vt:lpstr>8.3 函数的实参和形参</vt:lpstr>
      <vt:lpstr>8.3 函数的实参和形参</vt:lpstr>
      <vt:lpstr>8.3 函数的实参和形参</vt:lpstr>
      <vt:lpstr>8.3 函数的实参和形参</vt:lpstr>
      <vt:lpstr>8.3 函数的实参和形参</vt:lpstr>
      <vt:lpstr>8.3 函数的实参和形参</vt:lpstr>
      <vt:lpstr>8.3 函数的实参和形参</vt:lpstr>
      <vt:lpstr>8.3 函数的实参和形参</vt:lpstr>
      <vt:lpstr>8.3 函数的实参和形参</vt:lpstr>
      <vt:lpstr>8.3 函数的实参和形参</vt:lpstr>
      <vt:lpstr>8.3 函数的实参和形参</vt:lpstr>
      <vt:lpstr>8.3 函数的实参和形参</vt:lpstr>
      <vt:lpstr>JS函数的第二部分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第8章函数</dc:title>
  <dc:creator>Gao Ruiqing</dc:creator>
  <cp:lastModifiedBy>yezi</cp:lastModifiedBy>
  <cp:revision>85</cp:revision>
  <dcterms:created xsi:type="dcterms:W3CDTF">2020-03-31T02:21:08Z</dcterms:created>
  <dcterms:modified xsi:type="dcterms:W3CDTF">2020-04-14T06:38:22Z</dcterms:modified>
</cp:coreProperties>
</file>