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357" r:id="rId2"/>
    <p:sldId id="401" r:id="rId3"/>
    <p:sldId id="402" r:id="rId4"/>
    <p:sldId id="403" r:id="rId5"/>
    <p:sldId id="404" r:id="rId6"/>
    <p:sldId id="358" r:id="rId7"/>
    <p:sldId id="405" r:id="rId8"/>
    <p:sldId id="359" r:id="rId9"/>
    <p:sldId id="406" r:id="rId10"/>
    <p:sldId id="407" r:id="rId11"/>
    <p:sldId id="408" r:id="rId12"/>
    <p:sldId id="409" r:id="rId13"/>
    <p:sldId id="410" r:id="rId14"/>
    <p:sldId id="399" r:id="rId15"/>
    <p:sldId id="40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9"/>
    <p:restoredTop sz="76431"/>
  </p:normalViewPr>
  <p:slideViewPr>
    <p:cSldViewPr snapToGrid="0" snapToObjects="1">
      <p:cViewPr varScale="1">
        <p:scale>
          <a:sx n="67" d="100"/>
          <a:sy n="67" d="100"/>
        </p:scale>
        <p:origin x="179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03C8A-22BA-F04E-91C0-F8B0E9F0705F}" type="datetimeFigureOut">
              <a:rPr lang="en-CN" smtClean="0"/>
              <a:t>04/24/2020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C699A-D3E9-0E44-BA6E-FDD798B79967}" type="slidenum">
              <a:rPr lang="en-CN" smtClean="0"/>
              <a:t>‹#›</a:t>
            </a:fld>
            <a:endParaRPr lang="en-CN"/>
          </a:p>
        </p:txBody>
      </p:sp>
    </p:spTree>
    <p:extLst>
      <p:ext uri="{BB962C8B-B14F-4D97-AF65-F5344CB8AC3E}">
        <p14:creationId xmlns:p14="http://schemas.microsoft.com/office/powerpoint/2010/main" val="962350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957183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：闭包可以捕捉到单个函数调用的局部变量，并将这些局部变量用做私有状态。我们可以利用闭包这样来重写</a:t>
            </a:r>
            <a:r>
              <a:rPr lang="en-US" altLang="zh-CN" sz="1200" kern="1200" dirty="0" err="1">
                <a:solidFill>
                  <a:schemeClr val="tx1"/>
                </a:solidFill>
                <a:effectLst/>
                <a:latin typeface="+mn-lt"/>
                <a:ea typeface="+mn-ea"/>
                <a:cs typeface="+mn-cs"/>
              </a:rPr>
              <a:t>uniqueInteger</a:t>
            </a:r>
            <a:r>
              <a:rPr lang="zh-CN" altLang="en-US" sz="1200" kern="1200" dirty="0">
                <a:solidFill>
                  <a:schemeClr val="tx1"/>
                </a:solidFill>
                <a:effectLst/>
                <a:latin typeface="+mn-lt"/>
                <a:ea typeface="+mn-ea"/>
                <a:cs typeface="+mn-cs"/>
              </a:rPr>
              <a:t>（）函数。</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第一行代码定义了一个立即调用的</a:t>
            </a:r>
            <a:r>
              <a:rPr lang="zh-CN" altLang="en-US" sz="1200" kern="1200" dirty="0" smtClean="0">
                <a:solidFill>
                  <a:schemeClr val="tx1"/>
                </a:solidFill>
                <a:effectLst/>
                <a:latin typeface="+mn-lt"/>
                <a:ea typeface="+mn-ea"/>
                <a:cs typeface="+mn-cs"/>
              </a:rPr>
              <a:t>函数，</a:t>
            </a:r>
            <a:r>
              <a:rPr lang="zh-CN" altLang="en-US" sz="1200" kern="1200" dirty="0">
                <a:solidFill>
                  <a:schemeClr val="tx1"/>
                </a:solidFill>
                <a:effectLst/>
                <a:latin typeface="+mn-lt"/>
                <a:ea typeface="+mn-ea"/>
                <a:cs typeface="+mn-cs"/>
              </a:rPr>
              <a:t>因此是这个函数的返回值赋值给变量</a:t>
            </a:r>
            <a:r>
              <a:rPr lang="en-US" sz="1200" kern="1200" dirty="0" err="1">
                <a:solidFill>
                  <a:schemeClr val="tx1"/>
                </a:solidFill>
                <a:effectLst/>
                <a:latin typeface="+mn-lt"/>
                <a:ea typeface="+mn-ea"/>
                <a:cs typeface="+mn-cs"/>
              </a:rPr>
              <a:t>uniqueInteger</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现在，我们来看函数体，这个函数返回另外一个函数，这是一个嵌套的函数，我们将它赋值给变量</a:t>
            </a:r>
            <a:r>
              <a:rPr lang="en-US" sz="1200" kern="1200" dirty="0" err="1">
                <a:solidFill>
                  <a:schemeClr val="tx1"/>
                </a:solidFill>
                <a:effectLst/>
                <a:latin typeface="+mn-lt"/>
                <a:ea typeface="+mn-ea"/>
                <a:cs typeface="+mn-cs"/>
              </a:rPr>
              <a:t>uniqueInteger</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嵌套的函数是可以访问作用域内的变量的，而且可以访问外部函数中定义的</a:t>
            </a:r>
            <a:r>
              <a:rPr lang="en-US" sz="1200" kern="1200" dirty="0">
                <a:solidFill>
                  <a:schemeClr val="tx1"/>
                </a:solidFill>
                <a:effectLst/>
                <a:latin typeface="+mn-lt"/>
                <a:ea typeface="+mn-ea"/>
                <a:cs typeface="+mn-cs"/>
              </a:rPr>
              <a:t>counter</a:t>
            </a:r>
            <a:r>
              <a:rPr lang="zh-CN" altLang="en-US" sz="1200" kern="1200" dirty="0">
                <a:solidFill>
                  <a:schemeClr val="tx1"/>
                </a:solidFill>
                <a:effectLst/>
                <a:latin typeface="+mn-lt"/>
                <a:ea typeface="+mn-ea"/>
                <a:cs typeface="+mn-cs"/>
              </a:rPr>
              <a:t>变量。当外部函数返回之后，其他任何代码都无法访问</a:t>
            </a:r>
            <a:r>
              <a:rPr lang="en-US" sz="1200" kern="1200" dirty="0">
                <a:solidFill>
                  <a:schemeClr val="tx1"/>
                </a:solidFill>
                <a:effectLst/>
                <a:latin typeface="+mn-lt"/>
                <a:ea typeface="+mn-ea"/>
                <a:cs typeface="+mn-cs"/>
              </a:rPr>
              <a:t>counter</a:t>
            </a:r>
            <a:r>
              <a:rPr lang="zh-CN" altLang="en-US" sz="1200" kern="1200" dirty="0">
                <a:solidFill>
                  <a:schemeClr val="tx1"/>
                </a:solidFill>
                <a:effectLst/>
                <a:latin typeface="+mn-lt"/>
                <a:ea typeface="+mn-ea"/>
                <a:cs typeface="+mn-cs"/>
              </a:rPr>
              <a:t>变量，只有内部的函数才能访问到它。</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2507523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counter（）</a:t>
            </a:r>
            <a:r>
              <a:rPr lang="zh-CN" altLang="en-US" sz="1200" kern="1200" dirty="0">
                <a:solidFill>
                  <a:schemeClr val="tx1"/>
                </a:solidFill>
                <a:effectLst/>
                <a:latin typeface="+mn-lt"/>
                <a:ea typeface="+mn-ea"/>
                <a:cs typeface="+mn-cs"/>
              </a:rPr>
              <a:t>函数返回了一个“计数器”对象，这个对象包含两个方法：</a:t>
            </a:r>
            <a:r>
              <a:rPr lang="en-US"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返回下一个整数，</a:t>
            </a:r>
            <a:r>
              <a:rPr lang="en-US" sz="1200" kern="1200" dirty="0">
                <a:solidFill>
                  <a:schemeClr val="tx1"/>
                </a:solidFill>
                <a:effectLst/>
                <a:latin typeface="+mn-lt"/>
                <a:ea typeface="+mn-ea"/>
                <a:cs typeface="+mn-cs"/>
              </a:rPr>
              <a:t>reset（）</a:t>
            </a:r>
            <a:r>
              <a:rPr lang="zh-CN" altLang="en-US" sz="1200" kern="1200" dirty="0">
                <a:solidFill>
                  <a:schemeClr val="tx1"/>
                </a:solidFill>
                <a:effectLst/>
                <a:latin typeface="+mn-lt"/>
                <a:ea typeface="+mn-ea"/>
                <a:cs typeface="+mn-cs"/>
              </a:rPr>
              <a:t>将计数器重置为内部状态。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这两个方法都可以访问私有变量</a:t>
            </a:r>
            <a:r>
              <a:rPr lang="en-US" sz="1200" kern="1200" dirty="0">
                <a:solidFill>
                  <a:schemeClr val="tx1"/>
                </a:solidFill>
                <a:effectLst/>
                <a:latin typeface="+mn-lt"/>
                <a:ea typeface="+mn-ea"/>
                <a:cs typeface="+mn-cs"/>
              </a:rPr>
              <a:t>n。</a:t>
            </a:r>
          </a:p>
          <a:p>
            <a:r>
              <a:rPr lang="en-US" altLang="zh-CN" sz="1200" kern="1200" dirty="0" err="1">
                <a:solidFill>
                  <a:schemeClr val="tx1"/>
                </a:solidFill>
                <a:effectLst/>
                <a:latin typeface="+mn-lt"/>
                <a:ea typeface="+mn-ea"/>
                <a:cs typeface="+mn-cs"/>
              </a:rPr>
              <a:t>c,d</a:t>
            </a:r>
            <a:r>
              <a:rPr lang="zh-CN" altLang="en-US" sz="1200" kern="1200" dirty="0">
                <a:solidFill>
                  <a:schemeClr val="tx1"/>
                </a:solidFill>
                <a:effectLst/>
                <a:latin typeface="+mn-lt"/>
                <a:ea typeface="+mn-ea"/>
                <a:cs typeface="+mn-cs"/>
              </a:rPr>
              <a:t>调用</a:t>
            </a:r>
            <a:r>
              <a:rPr lang="en-US" sz="1200" kern="1200" dirty="0">
                <a:solidFill>
                  <a:schemeClr val="tx1"/>
                </a:solidFill>
                <a:effectLst/>
                <a:latin typeface="+mn-lt"/>
                <a:ea typeface="+mn-ea"/>
                <a:cs typeface="+mn-cs"/>
              </a:rPr>
              <a:t>counter（）</a:t>
            </a:r>
            <a:r>
              <a:rPr lang="zh-CN" altLang="en-US" sz="1200" kern="1200" dirty="0">
                <a:solidFill>
                  <a:schemeClr val="tx1"/>
                </a:solidFill>
                <a:effectLst/>
                <a:latin typeface="+mn-lt"/>
                <a:ea typeface="+mn-ea"/>
                <a:cs typeface="+mn-cs"/>
              </a:rPr>
              <a:t>都会创建一个新的作用域链和一个新的私有变量</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彼此包含不同的私有变量，调用其中一个计数器对象的</a:t>
            </a:r>
            <a:r>
              <a:rPr lang="en-US"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或</a:t>
            </a:r>
            <a:r>
              <a:rPr lang="en-US" sz="1200" kern="1200" dirty="0">
                <a:solidFill>
                  <a:schemeClr val="tx1"/>
                </a:solidFill>
                <a:effectLst/>
                <a:latin typeface="+mn-lt"/>
                <a:ea typeface="+mn-ea"/>
                <a:cs typeface="+mn-cs"/>
              </a:rPr>
              <a:t>reset（）</a:t>
            </a:r>
            <a:r>
              <a:rPr lang="zh-CN" altLang="en-US" sz="1200" kern="1200" dirty="0">
                <a:solidFill>
                  <a:schemeClr val="tx1"/>
                </a:solidFill>
                <a:effectLst/>
                <a:latin typeface="+mn-lt"/>
                <a:ea typeface="+mn-ea"/>
                <a:cs typeface="+mn-cs"/>
              </a:rPr>
              <a:t>不会影响到另外一个对象。</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1898441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这个版本的</a:t>
            </a:r>
            <a:r>
              <a:rPr lang="en-US" sz="1200" kern="1200" dirty="0">
                <a:solidFill>
                  <a:schemeClr val="tx1"/>
                </a:solidFill>
                <a:effectLst/>
                <a:latin typeface="+mn-lt"/>
                <a:ea typeface="+mn-ea"/>
                <a:cs typeface="+mn-cs"/>
              </a:rPr>
              <a:t>counter（）</a:t>
            </a:r>
            <a:r>
              <a:rPr lang="zh-CN" altLang="en-US" sz="1200" kern="1200" dirty="0">
                <a:solidFill>
                  <a:schemeClr val="tx1"/>
                </a:solidFill>
                <a:effectLst/>
                <a:latin typeface="+mn-lt"/>
                <a:ea typeface="+mn-ea"/>
                <a:cs typeface="+mn-cs"/>
              </a:rPr>
              <a:t>函数并未声明局部变量，而只是使用参数</a:t>
            </a:r>
            <a:r>
              <a:rPr lang="en-US"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来保存私有状态，属性存取器方法可以访问</a:t>
            </a:r>
            <a:r>
              <a:rPr lang="en-US"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这样的话，调用</a:t>
            </a:r>
            <a:r>
              <a:rPr lang="en-US" sz="1200" kern="1200" dirty="0">
                <a:solidFill>
                  <a:schemeClr val="tx1"/>
                </a:solidFill>
                <a:effectLst/>
                <a:latin typeface="+mn-lt"/>
                <a:ea typeface="+mn-ea"/>
                <a:cs typeface="+mn-cs"/>
              </a:rPr>
              <a:t>counter（）</a:t>
            </a:r>
            <a:r>
              <a:rPr lang="zh-CN" altLang="en-US" sz="1200" kern="1200" dirty="0">
                <a:solidFill>
                  <a:schemeClr val="tx1"/>
                </a:solidFill>
                <a:effectLst/>
                <a:latin typeface="+mn-lt"/>
                <a:ea typeface="+mn-ea"/>
                <a:cs typeface="+mn-cs"/>
              </a:rPr>
              <a:t>的函数就可以指定私有变量的初始值了。</a:t>
            </a:r>
            <a:endParaRPr lang="en-US" altLang="zh-CN" sz="1200" kern="1200" dirty="0">
              <a:solidFill>
                <a:schemeClr val="tx1"/>
              </a:solidFill>
              <a:effectLst/>
              <a:latin typeface="+mn-lt"/>
              <a:ea typeface="+mn-ea"/>
              <a:cs typeface="+mn-cs"/>
            </a:endParaRP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301358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又一个</a:t>
            </a:r>
            <a:r>
              <a:rPr lang="zh-CN" altLang="en-US" sz="1200" kern="1200" dirty="0">
                <a:solidFill>
                  <a:schemeClr val="tx1"/>
                </a:solidFill>
                <a:effectLst/>
                <a:latin typeface="+mn-lt"/>
                <a:ea typeface="+mn-ea"/>
                <a:cs typeface="+mn-cs"/>
              </a:rPr>
              <a:t>例子关于：在同一个作用域链中定义两个闭包，这两个闭包共享同样的私有变量或变量。</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3888554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要特别小心那些不希望共享的变量往往不经意间共享给了其他的闭包，看一下下面这段代码：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符合我们的预期，</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试图将循环代码移入定义这个闭包的函数之内，上面这段代码创建了</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个闭包，并将它们存储到一个数组中。这些闭包都是在同一个函数调用中定义的，因此它们可以共享变量</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。当</a:t>
            </a:r>
            <a:r>
              <a:rPr lang="en-US" altLang="zh-CN" sz="1200" kern="1200" dirty="0" err="1">
                <a:solidFill>
                  <a:schemeClr val="tx1"/>
                </a:solidFill>
                <a:effectLst/>
                <a:latin typeface="+mn-lt"/>
                <a:ea typeface="+mn-ea"/>
                <a:cs typeface="+mn-cs"/>
              </a:rPr>
              <a:t>constfuncs</a:t>
            </a:r>
            <a:r>
              <a:rPr lang="zh-CN" altLang="en-US" sz="1200" kern="1200" dirty="0">
                <a:solidFill>
                  <a:schemeClr val="tx1"/>
                </a:solidFill>
                <a:effectLst/>
                <a:latin typeface="+mn-lt"/>
                <a:ea typeface="+mn-ea"/>
                <a:cs typeface="+mn-cs"/>
              </a:rPr>
              <a:t>（）返回时，变量</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的值是</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，所有的闭包都共享这一个值，因此，数组中的函数的返回值都是同一个值，这不是我们想要的结果。</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1714000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270857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1930198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1128252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此例子中，函数能够跟踪它每次返回的值，这个信息仅仅是函数本身用到的，显然定义全局变量会让命名空间变得更加杂乱无章。</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160411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注意：这类写法用于数学计算或者科研算法计算，一般工程类项目中尽量少用此类难以控制内存占用的简易缓存机制</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1180834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2102024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：假设你写了一段</a:t>
            </a:r>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模块代码，这段代码将要用在不同的</a:t>
            </a:r>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程序中</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当模块代码放到不同的程序中运行时，你无法得知这个变量是否已经创建了，如果已经存在这个变量，那么将会和代码发生冲突。解决办法当然是将代码放入一个函数内，然后调用这个函数。这样全局变量就变成了函数内的局部变量。</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：可以直接定义一个匿名函数，并在单个表达式中调用它。</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3673066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1239921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第二个</a:t>
            </a:r>
            <a:r>
              <a:rPr lang="zh-CN" altLang="en-US" sz="1200" kern="1200" dirty="0">
                <a:solidFill>
                  <a:schemeClr val="tx1"/>
                </a:solidFill>
                <a:effectLst/>
                <a:latin typeface="+mn-lt"/>
                <a:ea typeface="+mn-ea"/>
                <a:cs typeface="+mn-cs"/>
              </a:rPr>
              <a:t>例子，我们将函数内的一对圆括号移动到了</a:t>
            </a:r>
            <a:r>
              <a:rPr lang="en-US" altLang="zh-CN" sz="1200" kern="1200" dirty="0" err="1">
                <a:solidFill>
                  <a:schemeClr val="tx1"/>
                </a:solidFill>
                <a:effectLst/>
                <a:latin typeface="+mn-lt"/>
                <a:ea typeface="+mn-ea"/>
                <a:cs typeface="+mn-cs"/>
              </a:rPr>
              <a:t>checkscope</a:t>
            </a:r>
            <a:r>
              <a:rPr lang="zh-CN" altLang="en-US" sz="1200" kern="1200" dirty="0">
                <a:solidFill>
                  <a:schemeClr val="tx1"/>
                </a:solidFill>
                <a:effectLst/>
                <a:latin typeface="+mn-lt"/>
                <a:ea typeface="+mn-ea"/>
                <a:cs typeface="+mn-cs"/>
              </a:rPr>
              <a:t>（）之后。</a:t>
            </a:r>
            <a:r>
              <a:rPr lang="en-US" altLang="zh-CN" sz="1200" kern="1200" dirty="0" err="1">
                <a:solidFill>
                  <a:schemeClr val="tx1"/>
                </a:solidFill>
                <a:effectLst/>
                <a:latin typeface="+mn-lt"/>
                <a:ea typeface="+mn-ea"/>
                <a:cs typeface="+mn-cs"/>
              </a:rPr>
              <a:t>checkscope</a:t>
            </a:r>
            <a:r>
              <a:rPr lang="zh-CN" altLang="en-US" sz="1200" kern="1200" dirty="0">
                <a:solidFill>
                  <a:schemeClr val="tx1"/>
                </a:solidFill>
                <a:effectLst/>
                <a:latin typeface="+mn-lt"/>
                <a:ea typeface="+mn-ea"/>
                <a:cs typeface="+mn-cs"/>
              </a:rPr>
              <a:t>（）现在仅仅返回函数内嵌套的一个函数对象，而不是直接返回结果。在定义函数的作用域外面，调用这个嵌套的函数（包含最后一行代码的最后一对圆括号）会发生什么事情呢？嵌套的函数</a:t>
            </a:r>
            <a:r>
              <a:rPr lang="en-US" altLang="zh-CN" sz="1200" kern="1200" dirty="0">
                <a:solidFill>
                  <a:schemeClr val="tx1"/>
                </a:solidFill>
                <a:effectLst/>
                <a:latin typeface="+mn-lt"/>
                <a:ea typeface="+mn-ea"/>
                <a:cs typeface="+mn-cs"/>
              </a:rPr>
              <a:t>f</a:t>
            </a:r>
            <a:r>
              <a:rPr lang="zh-CN" altLang="en-US" sz="1200" kern="1200" dirty="0">
                <a:solidFill>
                  <a:schemeClr val="tx1"/>
                </a:solidFill>
                <a:effectLst/>
                <a:latin typeface="+mn-lt"/>
                <a:ea typeface="+mn-ea"/>
                <a:cs typeface="+mn-cs"/>
              </a:rPr>
              <a:t>（）定义在这个作用域链里，其中的变量</a:t>
            </a:r>
            <a:r>
              <a:rPr lang="en-US" altLang="zh-CN" sz="1200" kern="1200" dirty="0">
                <a:solidFill>
                  <a:schemeClr val="tx1"/>
                </a:solidFill>
                <a:effectLst/>
                <a:latin typeface="+mn-lt"/>
                <a:ea typeface="+mn-ea"/>
                <a:cs typeface="+mn-cs"/>
              </a:rPr>
              <a:t>scope</a:t>
            </a:r>
            <a:r>
              <a:rPr lang="zh-CN" altLang="en-US" sz="1200" kern="1200" dirty="0">
                <a:solidFill>
                  <a:schemeClr val="tx1"/>
                </a:solidFill>
                <a:effectLst/>
                <a:latin typeface="+mn-lt"/>
                <a:ea typeface="+mn-ea"/>
                <a:cs typeface="+mn-cs"/>
              </a:rPr>
              <a:t>一定是局部变量，不管在何时何地执行函数</a:t>
            </a:r>
            <a:r>
              <a:rPr lang="en-US" altLang="zh-CN" sz="1200" kern="1200" dirty="0">
                <a:solidFill>
                  <a:schemeClr val="tx1"/>
                </a:solidFill>
                <a:effectLst/>
                <a:latin typeface="+mn-lt"/>
                <a:ea typeface="+mn-ea"/>
                <a:cs typeface="+mn-cs"/>
              </a:rPr>
              <a:t>f</a:t>
            </a:r>
            <a:r>
              <a:rPr lang="zh-CN" altLang="en-US" sz="1200" kern="1200" dirty="0">
                <a:solidFill>
                  <a:schemeClr val="tx1"/>
                </a:solidFill>
                <a:effectLst/>
                <a:latin typeface="+mn-lt"/>
                <a:ea typeface="+mn-ea"/>
                <a:cs typeface="+mn-cs"/>
              </a:rPr>
              <a:t>（），这种绑定在执行</a:t>
            </a:r>
            <a:r>
              <a:rPr lang="en-US" altLang="zh-CN" sz="1200" kern="1200" dirty="0">
                <a:solidFill>
                  <a:schemeClr val="tx1"/>
                </a:solidFill>
                <a:effectLst/>
                <a:latin typeface="+mn-lt"/>
                <a:ea typeface="+mn-ea"/>
                <a:cs typeface="+mn-cs"/>
              </a:rPr>
              <a:t>f</a:t>
            </a:r>
            <a:r>
              <a:rPr lang="zh-CN" altLang="en-US" sz="1200" kern="1200" dirty="0">
                <a:solidFill>
                  <a:schemeClr val="tx1"/>
                </a:solidFill>
                <a:effectLst/>
                <a:latin typeface="+mn-lt"/>
                <a:ea typeface="+mn-ea"/>
                <a:cs typeface="+mn-cs"/>
              </a:rPr>
              <a:t>（）时依然有效。因此最后一行代码返回“</a:t>
            </a:r>
            <a:r>
              <a:rPr lang="en-US" altLang="zh-CN" sz="1200" kern="1200" dirty="0">
                <a:solidFill>
                  <a:schemeClr val="tx1"/>
                </a:solidFill>
                <a:effectLst/>
                <a:latin typeface="+mn-lt"/>
                <a:ea typeface="+mn-ea"/>
                <a:cs typeface="+mn-cs"/>
              </a:rPr>
              <a:t>local scope”</a:t>
            </a:r>
            <a:r>
              <a:rPr lang="zh-CN" altLang="en-US" sz="1200" kern="1200" dirty="0">
                <a:solidFill>
                  <a:schemeClr val="tx1"/>
                </a:solidFill>
                <a:effectLst/>
                <a:latin typeface="+mn-lt"/>
                <a:ea typeface="+mn-ea"/>
                <a:cs typeface="+mn-cs"/>
              </a:rPr>
              <a:t>，而不是“</a:t>
            </a:r>
            <a:r>
              <a:rPr lang="en-US" altLang="zh-CN" sz="1200" kern="1200" dirty="0">
                <a:solidFill>
                  <a:schemeClr val="tx1"/>
                </a:solidFill>
                <a:effectLst/>
                <a:latin typeface="+mn-lt"/>
                <a:ea typeface="+mn-ea"/>
                <a:cs typeface="+mn-cs"/>
              </a:rPr>
              <a:t>global scope”</a:t>
            </a:r>
            <a:r>
              <a:rPr lang="zh-CN" altLang="en-US" sz="1200" kern="1200" dirty="0">
                <a:solidFill>
                  <a:schemeClr val="tx1"/>
                </a:solidFill>
                <a:effectLst/>
                <a:latin typeface="+mn-lt"/>
                <a:ea typeface="+mn-ea"/>
                <a:cs typeface="+mn-cs"/>
              </a:rPr>
              <a: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2029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7F7D9A-BF20-FA49-9FA0-9246FAE4B7BB}"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344300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F7D9A-BF20-FA49-9FA0-9246FAE4B7BB}"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355056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F7D9A-BF20-FA49-9FA0-9246FAE4B7BB}"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395547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F7D9A-BF20-FA49-9FA0-9246FAE4B7BB}"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269470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F7D9A-BF20-FA49-9FA0-9246FAE4B7BB}"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73245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7F7D9A-BF20-FA49-9FA0-9246FAE4B7BB}" type="datetimeFigureOut">
              <a:rPr lang="en-CN" smtClean="0"/>
              <a:t>04/24/2020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295996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F7D9A-BF20-FA49-9FA0-9246FAE4B7BB}" type="datetimeFigureOut">
              <a:rPr lang="en-CN" smtClean="0"/>
              <a:t>04/24/2020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1461106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7F7D9A-BF20-FA49-9FA0-9246FAE4B7BB}" type="datetimeFigureOut">
              <a:rPr lang="en-CN" smtClean="0"/>
              <a:t>04/24/2020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64102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F7D9A-BF20-FA49-9FA0-9246FAE4B7BB}" type="datetimeFigureOut">
              <a:rPr lang="en-CN" smtClean="0"/>
              <a:t>04/24/2020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38879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F7D9A-BF20-FA49-9FA0-9246FAE4B7BB}" type="datetimeFigureOut">
              <a:rPr lang="en-CN" smtClean="0"/>
              <a:t>04/24/2020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340684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F7D9A-BF20-FA49-9FA0-9246FAE4B7BB}" type="datetimeFigureOut">
              <a:rPr lang="en-CN" smtClean="0"/>
              <a:t>04/24/2020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21767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F7D9A-BF20-FA49-9FA0-9246FAE4B7BB}" type="datetimeFigureOut">
              <a:rPr lang="en-CN" smtClean="0"/>
              <a:t>04/24/2020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3E196-1F4D-CD40-906F-B5C0E27A85FC}" type="slidenum">
              <a:rPr lang="en-CN" smtClean="0"/>
              <a:t>‹#›</a:t>
            </a:fld>
            <a:endParaRPr lang="en-CN"/>
          </a:p>
        </p:txBody>
      </p:sp>
    </p:spTree>
    <p:extLst>
      <p:ext uri="{BB962C8B-B14F-4D97-AF65-F5344CB8AC3E}">
        <p14:creationId xmlns:p14="http://schemas.microsoft.com/office/powerpoint/2010/main" val="3570130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7.png"/><Relationship Id="rId5" Type="http://schemas.openxmlformats.org/officeDocument/2006/relationships/image" Target="../media/image2.tiff"/><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9.png"/><Relationship Id="rId5" Type="http://schemas.openxmlformats.org/officeDocument/2006/relationships/image" Target="../media/image2.tiff"/><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2.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1.png"/><Relationship Id="rId5" Type="http://schemas.openxmlformats.org/officeDocument/2006/relationships/image" Target="../media/image2.tiff"/><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3.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png"/><Relationship Id="rId5" Type="http://schemas.openxmlformats.org/officeDocument/2006/relationships/image" Target="../media/image2.tiff"/><Relationship Id="rId4" Type="http://schemas.openxmlformats.org/officeDocument/2006/relationships/image" Target="../media/image1.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8.png"/><Relationship Id="rId5" Type="http://schemas.openxmlformats.org/officeDocument/2006/relationships/image" Target="../media/image2.tiff"/><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0.png"/><Relationship Id="rId5" Type="http://schemas.openxmlformats.org/officeDocument/2006/relationships/image" Target="../media/image2.tiff"/><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2.tiff"/><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tiff"/><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9.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2.tiff"/><Relationship Id="rId10"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8.4 </a:t>
            </a:r>
            <a:r>
              <a:rPr lang="zh-CN" altLang="en-US" dirty="0"/>
              <a:t>作为值的函数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函数不仅是一种语法，也是值</a:t>
            </a:r>
            <a:endParaRPr lang="en-US" altLang="zh-CN" dirty="0"/>
          </a:p>
          <a:p>
            <a:pPr lvl="1"/>
            <a:r>
              <a:rPr lang="zh-CN" altLang="en-US" dirty="0"/>
              <a:t>可以将函数赋值给变量，存储在对象的属性或数组的元素中，作为参数传入另外一个函数等</a:t>
            </a:r>
            <a:endParaRPr lang="en-US" altLang="zh-CN" dirty="0"/>
          </a:p>
          <a:p>
            <a:r>
              <a:rPr lang="zh-CN" altLang="en-US" dirty="0"/>
              <a:t>例：赋值给变量</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5B75BE8A-2CE3-9E4B-B511-0D77D1923B24}"/>
              </a:ext>
            </a:extLst>
          </p:cNvPr>
          <p:cNvPicPr>
            <a:picLocks noChangeAspect="1"/>
          </p:cNvPicPr>
          <p:nvPr/>
        </p:nvPicPr>
        <p:blipFill>
          <a:blip r:embed="rId5"/>
          <a:stretch>
            <a:fillRect/>
          </a:stretch>
        </p:blipFill>
        <p:spPr>
          <a:xfrm>
            <a:off x="786560" y="3721894"/>
            <a:ext cx="7708900" cy="558800"/>
          </a:xfrm>
          <a:prstGeom prst="rect">
            <a:avLst/>
          </a:prstGeom>
        </p:spPr>
      </p:pic>
      <p:pic>
        <p:nvPicPr>
          <p:cNvPr id="8" name="Picture 7">
            <a:extLst>
              <a:ext uri="{FF2B5EF4-FFF2-40B4-BE49-F238E27FC236}">
                <a16:creationId xmlns:a16="http://schemas.microsoft.com/office/drawing/2014/main" id="{AFCBC8F3-74A0-A740-836E-93A0CCEF88CD}"/>
              </a:ext>
            </a:extLst>
          </p:cNvPr>
          <p:cNvPicPr>
            <a:picLocks noChangeAspect="1"/>
          </p:cNvPicPr>
          <p:nvPr/>
        </p:nvPicPr>
        <p:blipFill>
          <a:blip r:embed="rId6"/>
          <a:stretch>
            <a:fillRect/>
          </a:stretch>
        </p:blipFill>
        <p:spPr>
          <a:xfrm>
            <a:off x="796505" y="4127557"/>
            <a:ext cx="7708900" cy="1101271"/>
          </a:xfrm>
          <a:prstGeom prst="rect">
            <a:avLst/>
          </a:prstGeom>
        </p:spPr>
      </p:pic>
    </p:spTree>
    <p:extLst>
      <p:ext uri="{BB962C8B-B14F-4D97-AF65-F5344CB8AC3E}">
        <p14:creationId xmlns:p14="http://schemas.microsoft.com/office/powerpoint/2010/main" val="1106992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8.6 </a:t>
            </a:r>
            <a:r>
              <a:rPr lang="zh-CN" altLang="en-US" dirty="0"/>
              <a:t>闭包</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491740" y="1545105"/>
            <a:ext cx="7886700" cy="4351338"/>
          </a:xfrm>
        </p:spPr>
        <p:txBody>
          <a:bodyPr>
            <a:normAutofit/>
          </a:bodyPr>
          <a:lstStyle/>
          <a:p>
            <a:r>
              <a:rPr lang="zh-CN" altLang="en-CN"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B00643DA-9E86-1A44-8526-C62C70668F30}"/>
              </a:ext>
            </a:extLst>
          </p:cNvPr>
          <p:cNvPicPr>
            <a:picLocks noChangeAspect="1"/>
          </p:cNvPicPr>
          <p:nvPr/>
        </p:nvPicPr>
        <p:blipFill>
          <a:blip r:embed="rId6"/>
          <a:stretch>
            <a:fillRect/>
          </a:stretch>
        </p:blipFill>
        <p:spPr>
          <a:xfrm>
            <a:off x="443229" y="2076451"/>
            <a:ext cx="8556171" cy="2136318"/>
          </a:xfrm>
          <a:prstGeom prst="rect">
            <a:avLst/>
          </a:prstGeom>
        </p:spPr>
      </p:pic>
      <p:sp>
        <p:nvSpPr>
          <p:cNvPr id="8" name="Rectangle 7">
            <a:extLst>
              <a:ext uri="{FF2B5EF4-FFF2-40B4-BE49-F238E27FC236}">
                <a16:creationId xmlns:a16="http://schemas.microsoft.com/office/drawing/2014/main" id="{348B8D7F-E9FA-854E-9FEE-64B7DCF221F5}"/>
              </a:ext>
            </a:extLst>
          </p:cNvPr>
          <p:cNvSpPr/>
          <p:nvPr/>
        </p:nvSpPr>
        <p:spPr>
          <a:xfrm>
            <a:off x="5764235" y="2483116"/>
            <a:ext cx="881973" cy="369332"/>
          </a:xfrm>
          <a:prstGeom prst="rect">
            <a:avLst/>
          </a:prstGeom>
        </p:spPr>
        <p:txBody>
          <a:bodyPr wrap="none">
            <a:spAutoFit/>
          </a:bodyPr>
          <a:lstStyle/>
          <a:p>
            <a:r>
              <a:rPr lang="en-CN" dirty="0"/>
              <a:t>8.4.1节</a:t>
            </a:r>
          </a:p>
        </p:txBody>
      </p:sp>
      <p:sp>
        <p:nvSpPr>
          <p:cNvPr id="9" name="Rectangle 8">
            <a:extLst>
              <a:ext uri="{FF2B5EF4-FFF2-40B4-BE49-F238E27FC236}">
                <a16:creationId xmlns:a16="http://schemas.microsoft.com/office/drawing/2014/main" id="{07D64360-CBEA-C747-AEFA-C2BF554399D2}"/>
              </a:ext>
            </a:extLst>
          </p:cNvPr>
          <p:cNvSpPr/>
          <p:nvPr/>
        </p:nvSpPr>
        <p:spPr>
          <a:xfrm>
            <a:off x="347263" y="6097539"/>
            <a:ext cx="7737860" cy="369332"/>
          </a:xfrm>
          <a:prstGeom prst="rect">
            <a:avLst/>
          </a:prstGeom>
        </p:spPr>
        <p:txBody>
          <a:bodyPr wrap="square">
            <a:spAutoFit/>
          </a:bodyPr>
          <a:lstStyle/>
          <a:p>
            <a:r>
              <a:rPr lang="en-CN" dirty="0" smtClean="0"/>
              <a:t>恶意代码</a:t>
            </a:r>
            <a:r>
              <a:rPr lang="zh-CN" altLang="en-US" dirty="0" smtClean="0"/>
              <a:t>或者不小心的代码</a:t>
            </a:r>
            <a:r>
              <a:rPr lang="en-CN" dirty="0" smtClean="0"/>
              <a:t>可能将计数器重置或者把一个非整数赋值给它</a:t>
            </a:r>
            <a:endParaRPr lang="en-CN" dirty="0"/>
          </a:p>
        </p:txBody>
      </p:sp>
      <p:pic>
        <p:nvPicPr>
          <p:cNvPr id="10" name="Picture 9">
            <a:extLst>
              <a:ext uri="{FF2B5EF4-FFF2-40B4-BE49-F238E27FC236}">
                <a16:creationId xmlns:a16="http://schemas.microsoft.com/office/drawing/2014/main" id="{BEBFA460-A3B1-B04D-AA65-931EBD8DCF24}"/>
              </a:ext>
            </a:extLst>
          </p:cNvPr>
          <p:cNvPicPr>
            <a:picLocks noChangeAspect="1"/>
          </p:cNvPicPr>
          <p:nvPr/>
        </p:nvPicPr>
        <p:blipFill>
          <a:blip r:embed="rId7"/>
          <a:stretch>
            <a:fillRect/>
          </a:stretch>
        </p:blipFill>
        <p:spPr>
          <a:xfrm>
            <a:off x="82549" y="4412887"/>
            <a:ext cx="8978901" cy="1500272"/>
          </a:xfrm>
          <a:prstGeom prst="rect">
            <a:avLst/>
          </a:prstGeom>
        </p:spPr>
      </p:pic>
    </p:spTree>
    <p:custDataLst>
      <p:tags r:id="rId1"/>
    </p:custDataLst>
    <p:extLst>
      <p:ext uri="{BB962C8B-B14F-4D97-AF65-F5344CB8AC3E}">
        <p14:creationId xmlns:p14="http://schemas.microsoft.com/office/powerpoint/2010/main" val="17090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3" presetClass="exit" presetSubtype="10" fill="hold" grpId="0" nodeType="with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8.6 </a:t>
            </a:r>
            <a:r>
              <a:rPr lang="zh-CN" altLang="en-US" dirty="0"/>
              <a:t>闭包</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CN"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A361BFA7-67E2-2746-8BD7-73F0247AC0E2}"/>
              </a:ext>
            </a:extLst>
          </p:cNvPr>
          <p:cNvPicPr>
            <a:picLocks noChangeAspect="1"/>
          </p:cNvPicPr>
          <p:nvPr/>
        </p:nvPicPr>
        <p:blipFill rotWithShape="1">
          <a:blip r:embed="rId6"/>
          <a:srcRect l="1" r="43140"/>
          <a:stretch/>
        </p:blipFill>
        <p:spPr>
          <a:xfrm>
            <a:off x="628650" y="2353055"/>
            <a:ext cx="4759779" cy="3884033"/>
          </a:xfrm>
          <a:prstGeom prst="rect">
            <a:avLst/>
          </a:prstGeom>
        </p:spPr>
      </p:pic>
      <p:pic>
        <p:nvPicPr>
          <p:cNvPr id="8" name="Picture 7">
            <a:extLst>
              <a:ext uri="{FF2B5EF4-FFF2-40B4-BE49-F238E27FC236}">
                <a16:creationId xmlns:a16="http://schemas.microsoft.com/office/drawing/2014/main" id="{10B7BAF4-F280-0F4A-AD54-14D138F76776}"/>
              </a:ext>
            </a:extLst>
          </p:cNvPr>
          <p:cNvPicPr>
            <a:picLocks noChangeAspect="1"/>
          </p:cNvPicPr>
          <p:nvPr/>
        </p:nvPicPr>
        <p:blipFill>
          <a:blip r:embed="rId7"/>
          <a:stretch>
            <a:fillRect/>
          </a:stretch>
        </p:blipFill>
        <p:spPr>
          <a:xfrm>
            <a:off x="5388429" y="4547591"/>
            <a:ext cx="3570959" cy="1629372"/>
          </a:xfrm>
          <a:prstGeom prst="rect">
            <a:avLst/>
          </a:prstGeom>
        </p:spPr>
      </p:pic>
    </p:spTree>
    <p:custDataLst>
      <p:tags r:id="rId1"/>
    </p:custDataLst>
    <p:extLst>
      <p:ext uri="{BB962C8B-B14F-4D97-AF65-F5344CB8AC3E}">
        <p14:creationId xmlns:p14="http://schemas.microsoft.com/office/powerpoint/2010/main" val="13552679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8.6 </a:t>
            </a:r>
            <a:r>
              <a:rPr lang="zh-CN" altLang="en-US" dirty="0"/>
              <a:t>闭包</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582487"/>
            <a:ext cx="7886700" cy="4351338"/>
          </a:xfrm>
        </p:spPr>
        <p:txBody>
          <a:bodyPr>
            <a:normAutofit/>
          </a:bodyPr>
          <a:lstStyle/>
          <a:p>
            <a:r>
              <a:rPr lang="zh-CN" altLang="en-US"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C8237623-2B0C-7F43-93A5-B9E1A692BFF3}"/>
              </a:ext>
            </a:extLst>
          </p:cNvPr>
          <p:cNvPicPr>
            <a:picLocks noChangeAspect="1"/>
          </p:cNvPicPr>
          <p:nvPr/>
        </p:nvPicPr>
        <p:blipFill>
          <a:blip r:embed="rId6"/>
          <a:stretch>
            <a:fillRect/>
          </a:stretch>
        </p:blipFill>
        <p:spPr>
          <a:xfrm>
            <a:off x="1502034" y="2020492"/>
            <a:ext cx="6562922" cy="1123012"/>
          </a:xfrm>
          <a:prstGeom prst="rect">
            <a:avLst/>
          </a:prstGeom>
        </p:spPr>
      </p:pic>
      <p:pic>
        <p:nvPicPr>
          <p:cNvPr id="8" name="Picture 7">
            <a:extLst>
              <a:ext uri="{FF2B5EF4-FFF2-40B4-BE49-F238E27FC236}">
                <a16:creationId xmlns:a16="http://schemas.microsoft.com/office/drawing/2014/main" id="{C0039B83-7528-E945-81F9-8AA78BAC6173}"/>
              </a:ext>
            </a:extLst>
          </p:cNvPr>
          <p:cNvPicPr>
            <a:picLocks noChangeAspect="1"/>
          </p:cNvPicPr>
          <p:nvPr/>
        </p:nvPicPr>
        <p:blipFill>
          <a:blip r:embed="rId7"/>
          <a:stretch>
            <a:fillRect/>
          </a:stretch>
        </p:blipFill>
        <p:spPr>
          <a:xfrm>
            <a:off x="1853604" y="3112955"/>
            <a:ext cx="7194307" cy="1786759"/>
          </a:xfrm>
          <a:prstGeom prst="rect">
            <a:avLst/>
          </a:prstGeom>
        </p:spPr>
      </p:pic>
      <p:pic>
        <p:nvPicPr>
          <p:cNvPr id="9" name="Picture 8">
            <a:extLst>
              <a:ext uri="{FF2B5EF4-FFF2-40B4-BE49-F238E27FC236}">
                <a16:creationId xmlns:a16="http://schemas.microsoft.com/office/drawing/2014/main" id="{5F580EF9-8A9C-774E-B4DD-BE6BBF5207FC}"/>
              </a:ext>
            </a:extLst>
          </p:cNvPr>
          <p:cNvPicPr>
            <a:picLocks noChangeAspect="1"/>
          </p:cNvPicPr>
          <p:nvPr/>
        </p:nvPicPr>
        <p:blipFill>
          <a:blip r:embed="rId8"/>
          <a:stretch>
            <a:fillRect/>
          </a:stretch>
        </p:blipFill>
        <p:spPr>
          <a:xfrm>
            <a:off x="1784326" y="5006903"/>
            <a:ext cx="3330324" cy="1485971"/>
          </a:xfrm>
          <a:prstGeom prst="rect">
            <a:avLst/>
          </a:prstGeom>
        </p:spPr>
      </p:pic>
    </p:spTree>
    <p:custDataLst>
      <p:tags r:id="rId1"/>
    </p:custDataLst>
    <p:extLst>
      <p:ext uri="{BB962C8B-B14F-4D97-AF65-F5344CB8AC3E}">
        <p14:creationId xmlns:p14="http://schemas.microsoft.com/office/powerpoint/2010/main" val="4262085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8.6 </a:t>
            </a:r>
            <a:r>
              <a:rPr lang="zh-CN" altLang="en-US" dirty="0"/>
              <a:t>闭包</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CN"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76AE841E-8362-0C4D-821F-C6288675A07D}"/>
              </a:ext>
            </a:extLst>
          </p:cNvPr>
          <p:cNvPicPr>
            <a:picLocks noChangeAspect="1"/>
          </p:cNvPicPr>
          <p:nvPr/>
        </p:nvPicPr>
        <p:blipFill>
          <a:blip r:embed="rId6"/>
          <a:stretch>
            <a:fillRect/>
          </a:stretch>
        </p:blipFill>
        <p:spPr>
          <a:xfrm>
            <a:off x="338491" y="2284888"/>
            <a:ext cx="8359193" cy="3440998"/>
          </a:xfrm>
          <a:prstGeom prst="rect">
            <a:avLst/>
          </a:prstGeom>
        </p:spPr>
      </p:pic>
      <p:pic>
        <p:nvPicPr>
          <p:cNvPr id="8" name="Picture 7">
            <a:extLst>
              <a:ext uri="{FF2B5EF4-FFF2-40B4-BE49-F238E27FC236}">
                <a16:creationId xmlns:a16="http://schemas.microsoft.com/office/drawing/2014/main" id="{E87686A8-6B7D-BB40-8B2D-F1D065AAF73B}"/>
              </a:ext>
            </a:extLst>
          </p:cNvPr>
          <p:cNvPicPr>
            <a:picLocks noChangeAspect="1"/>
          </p:cNvPicPr>
          <p:nvPr/>
        </p:nvPicPr>
        <p:blipFill>
          <a:blip r:embed="rId7"/>
          <a:stretch>
            <a:fillRect/>
          </a:stretch>
        </p:blipFill>
        <p:spPr>
          <a:xfrm>
            <a:off x="338491" y="5724125"/>
            <a:ext cx="8359192" cy="501865"/>
          </a:xfrm>
          <a:prstGeom prst="rect">
            <a:avLst/>
          </a:prstGeom>
        </p:spPr>
      </p:pic>
      <p:pic>
        <p:nvPicPr>
          <p:cNvPr id="9" name="Picture 8">
            <a:extLst>
              <a:ext uri="{FF2B5EF4-FFF2-40B4-BE49-F238E27FC236}">
                <a16:creationId xmlns:a16="http://schemas.microsoft.com/office/drawing/2014/main" id="{A767176C-AD68-BE4F-A410-0EB556431061}"/>
              </a:ext>
            </a:extLst>
          </p:cNvPr>
          <p:cNvPicPr>
            <a:picLocks noChangeAspect="1"/>
          </p:cNvPicPr>
          <p:nvPr/>
        </p:nvPicPr>
        <p:blipFill>
          <a:blip r:embed="rId8"/>
          <a:stretch>
            <a:fillRect/>
          </a:stretch>
        </p:blipFill>
        <p:spPr>
          <a:xfrm>
            <a:off x="2672443" y="1224603"/>
            <a:ext cx="7314666" cy="873393"/>
          </a:xfrm>
          <a:prstGeom prst="rect">
            <a:avLst/>
          </a:prstGeom>
        </p:spPr>
      </p:pic>
      <p:pic>
        <p:nvPicPr>
          <p:cNvPr id="10" name="Picture 9">
            <a:extLst>
              <a:ext uri="{FF2B5EF4-FFF2-40B4-BE49-F238E27FC236}">
                <a16:creationId xmlns:a16="http://schemas.microsoft.com/office/drawing/2014/main" id="{53980DD8-133D-B741-AAB7-B33177CCFC04}"/>
              </a:ext>
            </a:extLst>
          </p:cNvPr>
          <p:cNvPicPr>
            <a:picLocks noChangeAspect="1"/>
          </p:cNvPicPr>
          <p:nvPr/>
        </p:nvPicPr>
        <p:blipFill>
          <a:blip r:embed="rId9"/>
          <a:stretch>
            <a:fillRect/>
          </a:stretch>
        </p:blipFill>
        <p:spPr>
          <a:xfrm>
            <a:off x="2672443" y="1340447"/>
            <a:ext cx="7440515" cy="961592"/>
          </a:xfrm>
          <a:prstGeom prst="rect">
            <a:avLst/>
          </a:prstGeom>
        </p:spPr>
      </p:pic>
    </p:spTree>
    <p:custDataLst>
      <p:tags r:id="rId1"/>
    </p:custDataLst>
    <p:extLst>
      <p:ext uri="{BB962C8B-B14F-4D97-AF65-F5344CB8AC3E}">
        <p14:creationId xmlns:p14="http://schemas.microsoft.com/office/powerpoint/2010/main" val="37388512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8.6 </a:t>
            </a:r>
            <a:r>
              <a:rPr lang="zh-CN" altLang="en-US" dirty="0"/>
              <a:t>闭包</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CN"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6D74BDA8-7905-DB46-A742-07755C129071}"/>
              </a:ext>
            </a:extLst>
          </p:cNvPr>
          <p:cNvPicPr>
            <a:picLocks noChangeAspect="1"/>
          </p:cNvPicPr>
          <p:nvPr/>
        </p:nvPicPr>
        <p:blipFill>
          <a:blip r:embed="rId6"/>
          <a:stretch>
            <a:fillRect/>
          </a:stretch>
        </p:blipFill>
        <p:spPr>
          <a:xfrm>
            <a:off x="472543" y="2492823"/>
            <a:ext cx="8198913" cy="3033711"/>
          </a:xfrm>
          <a:prstGeom prst="rect">
            <a:avLst/>
          </a:prstGeom>
        </p:spPr>
      </p:pic>
      <p:pic>
        <p:nvPicPr>
          <p:cNvPr id="8" name="Picture 7">
            <a:extLst>
              <a:ext uri="{FF2B5EF4-FFF2-40B4-BE49-F238E27FC236}">
                <a16:creationId xmlns:a16="http://schemas.microsoft.com/office/drawing/2014/main" id="{6C88AC45-5A3C-4741-B3E9-8F4540096588}"/>
              </a:ext>
            </a:extLst>
          </p:cNvPr>
          <p:cNvPicPr>
            <a:picLocks noChangeAspect="1"/>
          </p:cNvPicPr>
          <p:nvPr/>
        </p:nvPicPr>
        <p:blipFill>
          <a:blip r:embed="rId7"/>
          <a:stretch>
            <a:fillRect/>
          </a:stretch>
        </p:blipFill>
        <p:spPr>
          <a:xfrm>
            <a:off x="502009" y="2356485"/>
            <a:ext cx="7886700" cy="4206240"/>
          </a:xfrm>
          <a:prstGeom prst="rect">
            <a:avLst/>
          </a:prstGeom>
        </p:spPr>
      </p:pic>
      <p:sp>
        <p:nvSpPr>
          <p:cNvPr id="9" name="Rectangle 8">
            <a:extLst>
              <a:ext uri="{FF2B5EF4-FFF2-40B4-BE49-F238E27FC236}">
                <a16:creationId xmlns:a16="http://schemas.microsoft.com/office/drawing/2014/main" id="{B53603A5-53E5-594B-96D0-B04D8E5263F1}"/>
              </a:ext>
            </a:extLst>
          </p:cNvPr>
          <p:cNvSpPr/>
          <p:nvPr/>
        </p:nvSpPr>
        <p:spPr>
          <a:xfrm>
            <a:off x="4967432" y="5676332"/>
            <a:ext cx="1625766" cy="369332"/>
          </a:xfrm>
          <a:prstGeom prst="rect">
            <a:avLst/>
          </a:prstGeom>
        </p:spPr>
        <p:txBody>
          <a:bodyPr wrap="none">
            <a:spAutoFit/>
          </a:bodyPr>
          <a:lstStyle/>
          <a:p>
            <a:r>
              <a:rPr lang="en-CN" dirty="0"/>
              <a:t>变量i的值是10</a:t>
            </a:r>
          </a:p>
        </p:txBody>
      </p:sp>
    </p:spTree>
    <p:custDataLst>
      <p:tags r:id="rId1"/>
    </p:custDataLst>
    <p:extLst>
      <p:ext uri="{BB962C8B-B14F-4D97-AF65-F5344CB8AC3E}">
        <p14:creationId xmlns:p14="http://schemas.microsoft.com/office/powerpoint/2010/main" val="41206984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8.6 </a:t>
            </a:r>
            <a:r>
              <a:rPr lang="zh-CN" altLang="en-US" dirty="0"/>
              <a:t>闭包</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CN" dirty="0"/>
              <a:t>注意</a:t>
            </a:r>
            <a:endParaRPr lang="en-US" altLang="zh-CN" dirty="0"/>
          </a:p>
          <a:p>
            <a:pPr lvl="1"/>
            <a:r>
              <a:rPr lang="zh-CN" altLang="en-US" dirty="0"/>
              <a:t>每个函数调用都包含一个</a:t>
            </a:r>
            <a:r>
              <a:rPr lang="en-US" altLang="zh-CN" dirty="0"/>
              <a:t>this</a:t>
            </a:r>
            <a:r>
              <a:rPr lang="zh-CN" altLang="en-US" dirty="0"/>
              <a:t>值，闭包在外部函数里是无法访问</a:t>
            </a:r>
            <a:r>
              <a:rPr lang="en-US" dirty="0"/>
              <a:t>this</a:t>
            </a:r>
            <a:r>
              <a:rPr lang="zh-CN" altLang="en-US" dirty="0"/>
              <a:t>的</a:t>
            </a:r>
            <a:endParaRPr lang="en-US" altLang="zh-CN" dirty="0"/>
          </a:p>
          <a:p>
            <a:pPr lvl="2"/>
            <a:r>
              <a:rPr lang="zh-CN" altLang="en-US" dirty="0"/>
              <a:t>除非外部函数将</a:t>
            </a:r>
            <a:r>
              <a:rPr lang="en-US" altLang="zh-CN" dirty="0"/>
              <a:t>this</a:t>
            </a:r>
            <a:r>
              <a:rPr lang="zh-CN" altLang="en-US" dirty="0"/>
              <a:t>转存为一个变量：</a:t>
            </a:r>
            <a:endParaRPr lang="en-US" altLang="zh-CN" dirty="0"/>
          </a:p>
          <a:p>
            <a:pPr lvl="1"/>
            <a:endParaRPr lang="en-US" altLang="zh-CN" dirty="0"/>
          </a:p>
          <a:p>
            <a:pPr lvl="1"/>
            <a:endParaRPr lang="en-US" altLang="zh-CN" dirty="0"/>
          </a:p>
          <a:p>
            <a:pPr lvl="1"/>
            <a:r>
              <a:rPr lang="zh-CN" altLang="en-US" dirty="0"/>
              <a:t>闭包具有自己所绑定的</a:t>
            </a:r>
            <a:r>
              <a:rPr lang="en-US" dirty="0"/>
              <a:t>arguments，</a:t>
            </a:r>
            <a:r>
              <a:rPr lang="zh-CN" altLang="en-US" dirty="0"/>
              <a:t>因此闭包内无法直接访问外部函数的参数数组</a:t>
            </a:r>
            <a:endParaRPr lang="en-US" altLang="zh-CN" dirty="0"/>
          </a:p>
          <a:p>
            <a:pPr lvl="2"/>
            <a:r>
              <a:rPr lang="zh-CN" altLang="en-US" dirty="0"/>
              <a:t>除非外部函数将参数数组保存到另外一个变量中：</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41C7E3EC-7129-1645-B43A-E55C72DB0CF6}"/>
              </a:ext>
            </a:extLst>
          </p:cNvPr>
          <p:cNvPicPr>
            <a:picLocks noChangeAspect="1"/>
          </p:cNvPicPr>
          <p:nvPr/>
        </p:nvPicPr>
        <p:blipFill>
          <a:blip r:embed="rId6"/>
          <a:stretch>
            <a:fillRect/>
          </a:stretch>
        </p:blipFill>
        <p:spPr>
          <a:xfrm>
            <a:off x="1257299" y="3459263"/>
            <a:ext cx="7652657" cy="457034"/>
          </a:xfrm>
          <a:prstGeom prst="rect">
            <a:avLst/>
          </a:prstGeom>
        </p:spPr>
      </p:pic>
      <p:pic>
        <p:nvPicPr>
          <p:cNvPr id="8" name="Picture 7">
            <a:extLst>
              <a:ext uri="{FF2B5EF4-FFF2-40B4-BE49-F238E27FC236}">
                <a16:creationId xmlns:a16="http://schemas.microsoft.com/office/drawing/2014/main" id="{A5AB5339-6393-564F-B884-E38041B513A4}"/>
              </a:ext>
            </a:extLst>
          </p:cNvPr>
          <p:cNvPicPr>
            <a:picLocks noChangeAspect="1"/>
          </p:cNvPicPr>
          <p:nvPr/>
        </p:nvPicPr>
        <p:blipFill rotWithShape="1">
          <a:blip r:embed="rId7"/>
          <a:srcRect t="-3223" r="6266"/>
          <a:stretch/>
        </p:blipFill>
        <p:spPr>
          <a:xfrm>
            <a:off x="1257299" y="5308994"/>
            <a:ext cx="7652657" cy="481882"/>
          </a:xfrm>
          <a:prstGeom prst="rect">
            <a:avLst/>
          </a:prstGeom>
        </p:spPr>
      </p:pic>
    </p:spTree>
    <p:custDataLst>
      <p:tags r:id="rId1"/>
    </p:custDataLst>
    <p:extLst>
      <p:ext uri="{BB962C8B-B14F-4D97-AF65-F5344CB8AC3E}">
        <p14:creationId xmlns:p14="http://schemas.microsoft.com/office/powerpoint/2010/main" val="21944768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8.4 </a:t>
            </a:r>
            <a:r>
              <a:rPr lang="zh-CN" altLang="en-US" dirty="0"/>
              <a:t>作为值的函数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CN" dirty="0"/>
              <a:t>例</a:t>
            </a:r>
            <a:r>
              <a:rPr lang="zh-CN" altLang="en-US" dirty="0"/>
              <a:t>： 赋值给对象的属性</a:t>
            </a:r>
            <a:endParaRPr lang="en-US" altLang="zh-CN" dirty="0"/>
          </a:p>
          <a:p>
            <a:endParaRPr lang="en-US" dirty="0"/>
          </a:p>
          <a:p>
            <a:endParaRPr lang="en-US" dirty="0"/>
          </a:p>
          <a:p>
            <a:r>
              <a:rPr lang="zh-CN" altLang="en-US" dirty="0"/>
              <a:t>例：赋值给数组元素</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9" name="Picture 8">
            <a:extLst>
              <a:ext uri="{FF2B5EF4-FFF2-40B4-BE49-F238E27FC236}">
                <a16:creationId xmlns:a16="http://schemas.microsoft.com/office/drawing/2014/main" id="{6D8BE0AD-3369-394E-902C-2D832E414908}"/>
              </a:ext>
            </a:extLst>
          </p:cNvPr>
          <p:cNvPicPr>
            <a:picLocks noChangeAspect="1"/>
          </p:cNvPicPr>
          <p:nvPr/>
        </p:nvPicPr>
        <p:blipFill>
          <a:blip r:embed="rId5"/>
          <a:stretch>
            <a:fillRect/>
          </a:stretch>
        </p:blipFill>
        <p:spPr>
          <a:xfrm>
            <a:off x="511628" y="2393988"/>
            <a:ext cx="8175172" cy="693524"/>
          </a:xfrm>
          <a:prstGeom prst="rect">
            <a:avLst/>
          </a:prstGeom>
        </p:spPr>
      </p:pic>
      <p:pic>
        <p:nvPicPr>
          <p:cNvPr id="10" name="Picture 9">
            <a:extLst>
              <a:ext uri="{FF2B5EF4-FFF2-40B4-BE49-F238E27FC236}">
                <a16:creationId xmlns:a16="http://schemas.microsoft.com/office/drawing/2014/main" id="{3B4E1251-EB71-8C4D-9F5E-124C069C449A}"/>
              </a:ext>
            </a:extLst>
          </p:cNvPr>
          <p:cNvPicPr>
            <a:picLocks noChangeAspect="1"/>
          </p:cNvPicPr>
          <p:nvPr/>
        </p:nvPicPr>
        <p:blipFill>
          <a:blip r:embed="rId6"/>
          <a:stretch>
            <a:fillRect/>
          </a:stretch>
        </p:blipFill>
        <p:spPr>
          <a:xfrm>
            <a:off x="511628" y="4012478"/>
            <a:ext cx="8120743" cy="801528"/>
          </a:xfrm>
          <a:prstGeom prst="rect">
            <a:avLst/>
          </a:prstGeom>
        </p:spPr>
      </p:pic>
    </p:spTree>
    <p:extLst>
      <p:ext uri="{BB962C8B-B14F-4D97-AF65-F5344CB8AC3E}">
        <p14:creationId xmlns:p14="http://schemas.microsoft.com/office/powerpoint/2010/main" val="29291294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8.4 </a:t>
            </a:r>
            <a:r>
              <a:rPr lang="zh-CN" altLang="en-US" dirty="0"/>
              <a:t>作为值的函数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CN" dirty="0"/>
              <a:t>例</a:t>
            </a:r>
            <a:r>
              <a:rPr lang="zh-CN" altLang="en-US" dirty="0"/>
              <a:t>：作为参数传入另一个函数</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9" name="Picture 8">
            <a:extLst>
              <a:ext uri="{FF2B5EF4-FFF2-40B4-BE49-F238E27FC236}">
                <a16:creationId xmlns:a16="http://schemas.microsoft.com/office/drawing/2014/main" id="{D486EE69-1223-5E47-B7C1-F9869205ACF5}"/>
              </a:ext>
            </a:extLst>
          </p:cNvPr>
          <p:cNvPicPr>
            <a:picLocks noChangeAspect="1"/>
          </p:cNvPicPr>
          <p:nvPr/>
        </p:nvPicPr>
        <p:blipFill>
          <a:blip r:embed="rId5"/>
          <a:stretch>
            <a:fillRect/>
          </a:stretch>
        </p:blipFill>
        <p:spPr>
          <a:xfrm>
            <a:off x="447458" y="2258501"/>
            <a:ext cx="8067892" cy="4351338"/>
          </a:xfrm>
          <a:prstGeom prst="rect">
            <a:avLst/>
          </a:prstGeom>
        </p:spPr>
      </p:pic>
    </p:spTree>
    <p:extLst>
      <p:ext uri="{BB962C8B-B14F-4D97-AF65-F5344CB8AC3E}">
        <p14:creationId xmlns:p14="http://schemas.microsoft.com/office/powerpoint/2010/main" val="3207596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8.4 </a:t>
            </a:r>
            <a:r>
              <a:rPr lang="zh-CN" altLang="en-US" dirty="0"/>
              <a:t>作为值的函数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自定义函数属性</a:t>
            </a:r>
            <a:endParaRPr lang="en-US" altLang="zh-CN" dirty="0"/>
          </a:p>
          <a:p>
            <a:pPr lvl="1"/>
            <a:r>
              <a:rPr lang="zh-CN" altLang="en-US" dirty="0"/>
              <a:t>函数可以拥有属性</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66D559E3-0D63-0D4F-89BB-7628D069A0CB}"/>
              </a:ext>
            </a:extLst>
          </p:cNvPr>
          <p:cNvPicPr>
            <a:picLocks noChangeAspect="1"/>
          </p:cNvPicPr>
          <p:nvPr/>
        </p:nvPicPr>
        <p:blipFill>
          <a:blip r:embed="rId5"/>
          <a:stretch>
            <a:fillRect/>
          </a:stretch>
        </p:blipFill>
        <p:spPr>
          <a:xfrm>
            <a:off x="348830" y="2814919"/>
            <a:ext cx="8584360" cy="3155215"/>
          </a:xfrm>
          <a:prstGeom prst="rect">
            <a:avLst/>
          </a:prstGeom>
        </p:spPr>
      </p:pic>
    </p:spTree>
    <p:extLst>
      <p:ext uri="{BB962C8B-B14F-4D97-AF65-F5344CB8AC3E}">
        <p14:creationId xmlns:p14="http://schemas.microsoft.com/office/powerpoint/2010/main" val="246293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8.4 </a:t>
            </a:r>
            <a:r>
              <a:rPr lang="zh-CN" altLang="en-US" dirty="0"/>
              <a:t>作为值的函数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自定义函数属性</a:t>
            </a:r>
            <a:endParaRPr lang="en-US" altLang="zh-CN" dirty="0"/>
          </a:p>
          <a:p>
            <a:pPr lvl="1"/>
            <a:r>
              <a:rPr lang="zh-CN" altLang="en-CN"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C796097C-14F7-1C40-BF42-451A9E30F012}"/>
              </a:ext>
            </a:extLst>
          </p:cNvPr>
          <p:cNvPicPr>
            <a:picLocks noChangeAspect="1"/>
          </p:cNvPicPr>
          <p:nvPr/>
        </p:nvPicPr>
        <p:blipFill>
          <a:blip r:embed="rId5"/>
          <a:stretch>
            <a:fillRect/>
          </a:stretch>
        </p:blipFill>
        <p:spPr>
          <a:xfrm>
            <a:off x="847338" y="2750529"/>
            <a:ext cx="8414657" cy="2730132"/>
          </a:xfrm>
          <a:prstGeom prst="rect">
            <a:avLst/>
          </a:prstGeom>
        </p:spPr>
      </p:pic>
    </p:spTree>
    <p:extLst>
      <p:ext uri="{BB962C8B-B14F-4D97-AF65-F5344CB8AC3E}">
        <p14:creationId xmlns:p14="http://schemas.microsoft.com/office/powerpoint/2010/main" val="587297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8.5 </a:t>
            </a:r>
            <a:r>
              <a:rPr lang="zh-CN" altLang="en-US" dirty="0"/>
              <a:t>作为命名空间的函数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不在任何函数内声明的变量是全局变量，在整个</a:t>
            </a:r>
            <a:r>
              <a:rPr lang="en-US" altLang="zh-CN" dirty="0"/>
              <a:t>JavaScript</a:t>
            </a:r>
            <a:r>
              <a:rPr lang="zh-CN" altLang="en-US" dirty="0"/>
              <a:t>程序中都是可见的。</a:t>
            </a:r>
            <a:endParaRPr lang="en-US" altLang="zh-CN" dirty="0"/>
          </a:p>
          <a:p>
            <a:r>
              <a:rPr lang="zh-CN" altLang="en-US" dirty="0"/>
              <a:t>我们常常简单地定义一个函数用做临时的命名空间，在这个命名空间内定义的变量都不会污染到全局命名空间</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1512287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8.5 </a:t>
            </a:r>
            <a:r>
              <a:rPr lang="zh-CN" altLang="en-US" dirty="0"/>
              <a:t>作为命名空间的函数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CN"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EA0CB2EB-DC92-9448-AA2A-46408AF43E71}"/>
              </a:ext>
            </a:extLst>
          </p:cNvPr>
          <p:cNvPicPr>
            <a:picLocks noChangeAspect="1"/>
          </p:cNvPicPr>
          <p:nvPr/>
        </p:nvPicPr>
        <p:blipFill>
          <a:blip r:embed="rId6"/>
          <a:stretch>
            <a:fillRect/>
          </a:stretch>
        </p:blipFill>
        <p:spPr>
          <a:xfrm>
            <a:off x="469610" y="2393801"/>
            <a:ext cx="8360229" cy="2032638"/>
          </a:xfrm>
          <a:prstGeom prst="rect">
            <a:avLst/>
          </a:prstGeom>
        </p:spPr>
      </p:pic>
      <p:pic>
        <p:nvPicPr>
          <p:cNvPr id="8" name="Picture 7">
            <a:extLst>
              <a:ext uri="{FF2B5EF4-FFF2-40B4-BE49-F238E27FC236}">
                <a16:creationId xmlns:a16="http://schemas.microsoft.com/office/drawing/2014/main" id="{1FC67969-FBDA-F34E-A36C-CA088C43CC10}"/>
              </a:ext>
            </a:extLst>
          </p:cNvPr>
          <p:cNvPicPr>
            <a:picLocks noChangeAspect="1"/>
          </p:cNvPicPr>
          <p:nvPr/>
        </p:nvPicPr>
        <p:blipFill>
          <a:blip r:embed="rId7"/>
          <a:stretch>
            <a:fillRect/>
          </a:stretch>
        </p:blipFill>
        <p:spPr>
          <a:xfrm>
            <a:off x="469610" y="4712391"/>
            <a:ext cx="8377660" cy="1161608"/>
          </a:xfrm>
          <a:prstGeom prst="rect">
            <a:avLst/>
          </a:prstGeom>
        </p:spPr>
      </p:pic>
      <p:sp>
        <p:nvSpPr>
          <p:cNvPr id="9" name="Down Arrow 8">
            <a:extLst>
              <a:ext uri="{FF2B5EF4-FFF2-40B4-BE49-F238E27FC236}">
                <a16:creationId xmlns:a16="http://schemas.microsoft.com/office/drawing/2014/main" id="{7F09D46F-3588-054A-A84C-210D09A8B293}"/>
              </a:ext>
            </a:extLst>
          </p:cNvPr>
          <p:cNvSpPr/>
          <p:nvPr/>
        </p:nvSpPr>
        <p:spPr>
          <a:xfrm>
            <a:off x="3505200" y="3679371"/>
            <a:ext cx="729343" cy="104152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custDataLst>
      <p:tags r:id="rId1"/>
    </p:custDataLst>
    <p:extLst>
      <p:ext uri="{BB962C8B-B14F-4D97-AF65-F5344CB8AC3E}">
        <p14:creationId xmlns:p14="http://schemas.microsoft.com/office/powerpoint/2010/main" val="1488590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8.6 </a:t>
            </a:r>
            <a:r>
              <a:rPr lang="zh-CN" altLang="en-US" dirty="0"/>
              <a:t>闭包</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闭包：函数对象可以通过作用域链相互关联起来，函数体内部的变量都可以保存在函数作用域内。</a:t>
            </a:r>
            <a:endParaRPr lang="en-US" altLang="zh-CN" dirty="0"/>
          </a:p>
          <a:p>
            <a:r>
              <a:rPr lang="en-US" altLang="zh-CN" dirty="0"/>
              <a:t>【Recap】</a:t>
            </a:r>
            <a:r>
              <a:rPr lang="zh-CN" altLang="en-US" dirty="0"/>
              <a:t> 词法作用域的基本规则：</a:t>
            </a:r>
            <a:endParaRPr lang="en-US" altLang="zh-CN" dirty="0"/>
          </a:p>
          <a:p>
            <a:pPr lvl="1"/>
            <a:r>
              <a:rPr lang="en-US" altLang="zh-CN" dirty="0"/>
              <a:t>JavaScript</a:t>
            </a:r>
            <a:r>
              <a:rPr lang="zh-CN" altLang="en-US" dirty="0"/>
              <a:t>函数的执行用到了作用域链，这个作用域链是函数</a:t>
            </a:r>
            <a:r>
              <a:rPr lang="zh-CN" altLang="en-US" dirty="0">
                <a:solidFill>
                  <a:srgbClr val="C00000"/>
                </a:solidFill>
              </a:rPr>
              <a:t>定义</a:t>
            </a:r>
            <a:r>
              <a:rPr lang="zh-CN" altLang="en-US" dirty="0" smtClean="0"/>
              <a:t>时（而非运行时）创建</a:t>
            </a:r>
            <a:r>
              <a:rPr lang="zh-CN" altLang="en-US" dirty="0"/>
              <a:t>的。</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custDataLst>
      <p:tags r:id="rId1"/>
    </p:custDataLst>
    <p:extLst>
      <p:ext uri="{BB962C8B-B14F-4D97-AF65-F5344CB8AC3E}">
        <p14:creationId xmlns:p14="http://schemas.microsoft.com/office/powerpoint/2010/main" val="17363290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554038" y="-46770"/>
            <a:ext cx="7886700" cy="1325563"/>
          </a:xfrm>
        </p:spPr>
        <p:txBody>
          <a:bodyPr/>
          <a:lstStyle/>
          <a:p>
            <a:r>
              <a:rPr lang="en-US" altLang="zh-CN" dirty="0"/>
              <a:t>8.6 </a:t>
            </a:r>
            <a:r>
              <a:rPr lang="zh-CN" altLang="en-US" dirty="0"/>
              <a:t>闭包</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502009" y="1212295"/>
            <a:ext cx="7886700" cy="4351338"/>
          </a:xfrm>
        </p:spPr>
        <p:txBody>
          <a:bodyPr>
            <a:normAutofit/>
          </a:bodyPr>
          <a:lstStyle/>
          <a:p>
            <a:r>
              <a:rPr lang="zh-CN" altLang="en-CN"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F75D7360-3F5D-334E-ACE2-1BC6C3AB8FD3}"/>
              </a:ext>
            </a:extLst>
          </p:cNvPr>
          <p:cNvPicPr>
            <a:picLocks noChangeAspect="1"/>
          </p:cNvPicPr>
          <p:nvPr/>
        </p:nvPicPr>
        <p:blipFill>
          <a:blip r:embed="rId6"/>
          <a:stretch>
            <a:fillRect/>
          </a:stretch>
        </p:blipFill>
        <p:spPr>
          <a:xfrm>
            <a:off x="554038" y="1698775"/>
            <a:ext cx="5257800" cy="2667000"/>
          </a:xfrm>
          <a:prstGeom prst="rect">
            <a:avLst/>
          </a:prstGeom>
        </p:spPr>
      </p:pic>
      <p:pic>
        <p:nvPicPr>
          <p:cNvPr id="8" name="Picture 7">
            <a:extLst>
              <a:ext uri="{FF2B5EF4-FFF2-40B4-BE49-F238E27FC236}">
                <a16:creationId xmlns:a16="http://schemas.microsoft.com/office/drawing/2014/main" id="{A8A681B7-A974-A849-8783-A7BDF3800A2E}"/>
              </a:ext>
            </a:extLst>
          </p:cNvPr>
          <p:cNvPicPr>
            <a:picLocks noChangeAspect="1"/>
          </p:cNvPicPr>
          <p:nvPr/>
        </p:nvPicPr>
        <p:blipFill>
          <a:blip r:embed="rId7"/>
          <a:stretch>
            <a:fillRect/>
          </a:stretch>
        </p:blipFill>
        <p:spPr>
          <a:xfrm>
            <a:off x="2549188" y="3866261"/>
            <a:ext cx="2527300" cy="457200"/>
          </a:xfrm>
          <a:prstGeom prst="rect">
            <a:avLst/>
          </a:prstGeom>
        </p:spPr>
      </p:pic>
      <p:pic>
        <p:nvPicPr>
          <p:cNvPr id="9" name="Picture 8">
            <a:extLst>
              <a:ext uri="{FF2B5EF4-FFF2-40B4-BE49-F238E27FC236}">
                <a16:creationId xmlns:a16="http://schemas.microsoft.com/office/drawing/2014/main" id="{E3BC163E-51D7-8340-ABFB-E8E9D3973595}"/>
              </a:ext>
            </a:extLst>
          </p:cNvPr>
          <p:cNvPicPr>
            <a:picLocks noChangeAspect="1"/>
          </p:cNvPicPr>
          <p:nvPr/>
        </p:nvPicPr>
        <p:blipFill>
          <a:blip r:embed="rId8"/>
          <a:stretch>
            <a:fillRect/>
          </a:stretch>
        </p:blipFill>
        <p:spPr>
          <a:xfrm>
            <a:off x="537982" y="4254889"/>
            <a:ext cx="5273855" cy="2717800"/>
          </a:xfrm>
          <a:prstGeom prst="rect">
            <a:avLst/>
          </a:prstGeom>
        </p:spPr>
      </p:pic>
      <p:pic>
        <p:nvPicPr>
          <p:cNvPr id="10" name="Picture 9">
            <a:extLst>
              <a:ext uri="{FF2B5EF4-FFF2-40B4-BE49-F238E27FC236}">
                <a16:creationId xmlns:a16="http://schemas.microsoft.com/office/drawing/2014/main" id="{CC8B4EBC-0642-E747-AAF2-A54DCB97147D}"/>
              </a:ext>
            </a:extLst>
          </p:cNvPr>
          <p:cNvPicPr>
            <a:picLocks noChangeAspect="1"/>
          </p:cNvPicPr>
          <p:nvPr/>
        </p:nvPicPr>
        <p:blipFill>
          <a:blip r:embed="rId9"/>
          <a:stretch>
            <a:fillRect/>
          </a:stretch>
        </p:blipFill>
        <p:spPr>
          <a:xfrm>
            <a:off x="3299609" y="6413177"/>
            <a:ext cx="1790700" cy="533400"/>
          </a:xfrm>
          <a:prstGeom prst="rect">
            <a:avLst/>
          </a:prstGeom>
        </p:spPr>
      </p:pic>
      <p:pic>
        <p:nvPicPr>
          <p:cNvPr id="11" name="Picture 10">
            <a:extLst>
              <a:ext uri="{FF2B5EF4-FFF2-40B4-BE49-F238E27FC236}">
                <a16:creationId xmlns:a16="http://schemas.microsoft.com/office/drawing/2014/main" id="{36FA4E10-0BC3-974F-A934-F156AD197933}"/>
              </a:ext>
            </a:extLst>
          </p:cNvPr>
          <p:cNvPicPr>
            <a:picLocks noChangeAspect="1"/>
          </p:cNvPicPr>
          <p:nvPr/>
        </p:nvPicPr>
        <p:blipFill>
          <a:blip r:embed="rId10"/>
          <a:stretch>
            <a:fillRect/>
          </a:stretch>
        </p:blipFill>
        <p:spPr>
          <a:xfrm>
            <a:off x="2979723" y="6461635"/>
            <a:ext cx="2527300" cy="381000"/>
          </a:xfrm>
          <a:prstGeom prst="rect">
            <a:avLst/>
          </a:prstGeom>
        </p:spPr>
      </p:pic>
      <p:sp>
        <p:nvSpPr>
          <p:cNvPr id="12" name="TextBox 11">
            <a:extLst>
              <a:ext uri="{FF2B5EF4-FFF2-40B4-BE49-F238E27FC236}">
                <a16:creationId xmlns:a16="http://schemas.microsoft.com/office/drawing/2014/main" id="{BA8B6B5E-F48A-AB4C-8F10-20DEB281723B}"/>
              </a:ext>
            </a:extLst>
          </p:cNvPr>
          <p:cNvSpPr txBox="1"/>
          <p:nvPr/>
        </p:nvSpPr>
        <p:spPr>
          <a:xfrm>
            <a:off x="6039757" y="3109437"/>
            <a:ext cx="2822122" cy="1477328"/>
          </a:xfrm>
          <a:prstGeom prst="rect">
            <a:avLst/>
          </a:prstGeom>
          <a:noFill/>
        </p:spPr>
        <p:txBody>
          <a:bodyPr wrap="square" rtlCol="0">
            <a:spAutoFit/>
          </a:bodyPr>
          <a:lstStyle/>
          <a:p>
            <a:r>
              <a:rPr lang="zh-CN" altLang="en-US" dirty="0"/>
              <a:t>闭包可以捕捉到局部变量（和参数），并一直保存下来，看起来像这些变量绑定到了在其中定义它们的外部函数。</a:t>
            </a:r>
            <a:endParaRPr lang="en-CN" dirty="0"/>
          </a:p>
        </p:txBody>
      </p:sp>
      <p:cxnSp>
        <p:nvCxnSpPr>
          <p:cNvPr id="15" name="直接连接符 14"/>
          <p:cNvCxnSpPr/>
          <p:nvPr/>
        </p:nvCxnSpPr>
        <p:spPr>
          <a:xfrm>
            <a:off x="554038" y="4323461"/>
            <a:ext cx="5257800"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293250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heckerboard(across)">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4.2"/>
</p:tagLst>
</file>

<file path=ppt/tags/tag2.xml><?xml version="1.0" encoding="utf-8"?>
<p:tagLst xmlns:a="http://schemas.openxmlformats.org/drawingml/2006/main" xmlns:r="http://schemas.openxmlformats.org/officeDocument/2006/relationships" xmlns:p="http://schemas.openxmlformats.org/presentationml/2006/main">
  <p:tag name="TIMING" val="|23.7"/>
</p:tagLst>
</file>

<file path=ppt/tags/tag3.xml><?xml version="1.0" encoding="utf-8"?>
<p:tagLst xmlns:a="http://schemas.openxmlformats.org/drawingml/2006/main" xmlns:r="http://schemas.openxmlformats.org/officeDocument/2006/relationships" xmlns:p="http://schemas.openxmlformats.org/presentationml/2006/main">
  <p:tag name="TIMING" val="|30.8|8.2|40.1|19|3.6"/>
</p:tagLst>
</file>

<file path=ppt/tags/tag4.xml><?xml version="1.0" encoding="utf-8"?>
<p:tagLst xmlns:a="http://schemas.openxmlformats.org/drawingml/2006/main" xmlns:r="http://schemas.openxmlformats.org/officeDocument/2006/relationships" xmlns:p="http://schemas.openxmlformats.org/presentationml/2006/main">
  <p:tag name="TIMING" val="|31.2|48.9"/>
</p:tagLst>
</file>

<file path=ppt/tags/tag5.xml><?xml version="1.0" encoding="utf-8"?>
<p:tagLst xmlns:a="http://schemas.openxmlformats.org/drawingml/2006/main" xmlns:r="http://schemas.openxmlformats.org/officeDocument/2006/relationships" xmlns:p="http://schemas.openxmlformats.org/presentationml/2006/main">
  <p:tag name="TIMING" val="|50.9"/>
</p:tagLst>
</file>

<file path=ppt/tags/tag6.xml><?xml version="1.0" encoding="utf-8"?>
<p:tagLst xmlns:a="http://schemas.openxmlformats.org/drawingml/2006/main" xmlns:r="http://schemas.openxmlformats.org/officeDocument/2006/relationships" xmlns:p="http://schemas.openxmlformats.org/presentationml/2006/main">
  <p:tag name="TIMING" val="|91.9"/>
</p:tagLst>
</file>

<file path=ppt/tags/tag7.xml><?xml version="1.0" encoding="utf-8"?>
<p:tagLst xmlns:a="http://schemas.openxmlformats.org/drawingml/2006/main" xmlns:r="http://schemas.openxmlformats.org/officeDocument/2006/relationships" xmlns:p="http://schemas.openxmlformats.org/presentationml/2006/main">
  <p:tag name="TIMING" val="|10.2|27.7|18.1"/>
</p:tagLst>
</file>

<file path=ppt/tags/tag8.xml><?xml version="1.0" encoding="utf-8"?>
<p:tagLst xmlns:a="http://schemas.openxmlformats.org/drawingml/2006/main" xmlns:r="http://schemas.openxmlformats.org/officeDocument/2006/relationships" xmlns:p="http://schemas.openxmlformats.org/presentationml/2006/main">
  <p:tag name="TIMING" val="|58|80.9"/>
</p:tagLst>
</file>

<file path=ppt/tags/tag9.xml><?xml version="1.0" encoding="utf-8"?>
<p:tagLst xmlns:a="http://schemas.openxmlformats.org/drawingml/2006/main" xmlns:r="http://schemas.openxmlformats.org/officeDocument/2006/relationships" xmlns:p="http://schemas.openxmlformats.org/presentationml/2006/main">
  <p:tag name="TIMING" val="|5.4|20.3|11.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5247</TotalTime>
  <Words>1081</Words>
  <Application>Microsoft Office PowerPoint</Application>
  <PresentationFormat>全屏显示(4:3)</PresentationFormat>
  <Paragraphs>80</Paragraphs>
  <Slides>15</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Arial</vt:lpstr>
      <vt:lpstr>Calibri</vt:lpstr>
      <vt:lpstr>Calibri Light</vt:lpstr>
      <vt:lpstr>Office Theme</vt:lpstr>
      <vt:lpstr>8.4 作为值的函数</vt:lpstr>
      <vt:lpstr>8.4 作为值的函数</vt:lpstr>
      <vt:lpstr>8.4 作为值的函数</vt:lpstr>
      <vt:lpstr>8.4 作为值的函数</vt:lpstr>
      <vt:lpstr>8.4 作为值的函数</vt:lpstr>
      <vt:lpstr>8.5 作为命名空间的函数</vt:lpstr>
      <vt:lpstr>8.5 作为命名空间的函数</vt:lpstr>
      <vt:lpstr>8.6 闭包</vt:lpstr>
      <vt:lpstr>8.6 闭包</vt:lpstr>
      <vt:lpstr>8.6 闭包</vt:lpstr>
      <vt:lpstr>8.6 闭包</vt:lpstr>
      <vt:lpstr>8.6 闭包</vt:lpstr>
      <vt:lpstr>8.6 闭包</vt:lpstr>
      <vt:lpstr>8.6 闭包</vt:lpstr>
      <vt:lpstr>8.6 闭包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第8章函数</dc:title>
  <dc:creator>Gao Ruiqing</dc:creator>
  <cp:lastModifiedBy>yezi</cp:lastModifiedBy>
  <cp:revision>89</cp:revision>
  <dcterms:created xsi:type="dcterms:W3CDTF">2020-03-31T02:21:08Z</dcterms:created>
  <dcterms:modified xsi:type="dcterms:W3CDTF">2020-04-24T05:23:41Z</dcterms:modified>
</cp:coreProperties>
</file>