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360" r:id="rId2"/>
    <p:sldId id="430" r:id="rId3"/>
    <p:sldId id="437" r:id="rId4"/>
    <p:sldId id="431" r:id="rId5"/>
    <p:sldId id="432" r:id="rId6"/>
    <p:sldId id="411" r:id="rId7"/>
    <p:sldId id="433" r:id="rId8"/>
    <p:sldId id="412" r:id="rId9"/>
    <p:sldId id="434" r:id="rId10"/>
    <p:sldId id="435" r:id="rId11"/>
    <p:sldId id="413" r:id="rId12"/>
    <p:sldId id="461" r:id="rId13"/>
    <p:sldId id="398" r:id="rId14"/>
    <p:sldId id="441" r:id="rId15"/>
    <p:sldId id="438" r:id="rId16"/>
    <p:sldId id="446" r:id="rId17"/>
    <p:sldId id="447" r:id="rId18"/>
    <p:sldId id="439" r:id="rId19"/>
    <p:sldId id="453" r:id="rId20"/>
    <p:sldId id="440" r:id="rId21"/>
    <p:sldId id="45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76431"/>
  </p:normalViewPr>
  <p:slideViewPr>
    <p:cSldViewPr snapToGrid="0" snapToObjects="1">
      <p:cViewPr varScale="1">
        <p:scale>
          <a:sx n="67" d="100"/>
          <a:sy n="67" d="100"/>
        </p:scale>
        <p:origin x="17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03C8A-22BA-F04E-91C0-F8B0E9F0705F}" type="datetimeFigureOut">
              <a:rPr lang="en-CN" smtClean="0"/>
              <a:t>04/24/2020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C699A-D3E9-0E44-BA6E-FDD798B79967}" type="slidenum">
              <a:rPr lang="en-CN" smtClean="0"/>
              <a:t>‹#›</a:t>
            </a:fld>
            <a:endParaRPr lang="en-CN"/>
          </a:p>
        </p:txBody>
      </p:sp>
    </p:spTree>
    <p:extLst>
      <p:ext uri="{BB962C8B-B14F-4D97-AF65-F5344CB8AC3E}">
        <p14:creationId xmlns:p14="http://schemas.microsoft.com/office/powerpoint/2010/main" val="96235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接下来几节就会着重介绍函数属性和方法以及</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构造函数。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12661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与图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等价。</a:t>
            </a:r>
            <a:endParaRPr lang="en-US" altLang="zh-CN" sz="1200" kern="1200" dirty="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a:t>
            </a:r>
            <a:r>
              <a:rPr lang="zh-CN" altLang="en-US" sz="1200" kern="1200" dirty="0">
                <a:solidFill>
                  <a:schemeClr val="tx1"/>
                </a:solidFill>
                <a:effectLst/>
                <a:latin typeface="+mn-lt"/>
                <a:ea typeface="+mn-ea"/>
                <a:cs typeface="+mn-cs"/>
              </a:rPr>
              <a:t>节也可以不讲，</a:t>
            </a:r>
            <a:r>
              <a:rPr lang="en-US" altLang="zh-CN" sz="1200" kern="1200" dirty="0" err="1">
                <a:solidFill>
                  <a:schemeClr val="tx1"/>
                </a:solidFill>
                <a:effectLst/>
                <a:latin typeface="+mn-lt"/>
                <a:ea typeface="+mn-ea"/>
                <a:cs typeface="+mn-cs"/>
              </a:rPr>
              <a:t>Fuction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构造函数用的很少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而且第</a:t>
            </a:r>
            <a:r>
              <a:rPr lang="en-US" altLang="zh-CN" sz="1200" kern="1200" dirty="0">
                <a:solidFill>
                  <a:schemeClr val="tx1"/>
                </a:solidFill>
                <a:effectLst/>
                <a:latin typeface="+mn-lt"/>
                <a:ea typeface="+mn-ea"/>
                <a:cs typeface="+mn-cs"/>
              </a:rPr>
              <a:t>11.1</a:t>
            </a:r>
            <a:r>
              <a:rPr lang="zh-CN" altLang="en-US" sz="1200" kern="1200" dirty="0">
                <a:solidFill>
                  <a:schemeClr val="tx1"/>
                </a:solidFill>
                <a:effectLst/>
                <a:latin typeface="+mn-lt"/>
                <a:ea typeface="+mn-ea"/>
                <a:cs typeface="+mn-cs"/>
              </a:rPr>
              <a:t>节中不推荐使用</a:t>
            </a:r>
            <a:r>
              <a:rPr lang="en-US" altLang="zh-CN" sz="1200" kern="1200" dirty="0" err="1">
                <a:solidFill>
                  <a:schemeClr val="tx1"/>
                </a:solidFill>
                <a:effectLst/>
                <a:latin typeface="+mn-lt"/>
                <a:ea typeface="+mn-ea"/>
                <a:cs typeface="+mn-cs"/>
              </a:rPr>
              <a:t>Fuction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构造函数。</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260055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每次调用</a:t>
            </a:r>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构造函数都会解析函数体，并创建新的函数对象。如果是在一个循环或者多次调用的函数中执行这个构造函数，执行效率会受影响。</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094589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构造函数在实际编程过程中很少会用到。</a:t>
            </a:r>
            <a:endParaRPr lang="en-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8.7.7 </a:t>
            </a:r>
            <a:r>
              <a:rPr lang="zh-CN" altLang="en-US" sz="1200" kern="1200" dirty="0">
                <a:solidFill>
                  <a:schemeClr val="tx1"/>
                </a:solidFill>
                <a:effectLst/>
                <a:latin typeface="+mn-lt"/>
                <a:ea typeface="+mn-ea"/>
                <a:cs typeface="+mn-cs"/>
              </a:rPr>
              <a:t>可调用的对象，不讲了，将来可能会废弃并删除。</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393076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85750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：假设有一个数组，数组元素都是数字，我们想要计算这些元素的平均值和标准差。若使用非函数式编程风格的话，代码会是这样。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：可以使用数组方法</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reduce</a:t>
            </a:r>
            <a:r>
              <a:rPr lang="zh-CN" altLang="en-US" sz="1200" kern="1200" dirty="0">
                <a:solidFill>
                  <a:schemeClr val="tx1"/>
                </a:solidFill>
                <a:effectLst/>
                <a:latin typeface="+mn-lt"/>
                <a:ea typeface="+mn-ea"/>
                <a:cs typeface="+mn-cs"/>
              </a:rPr>
              <a:t>（）来实现同样的计算。</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091396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784176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来看下面的</a:t>
            </a:r>
            <a:r>
              <a:rPr lang="en-US" sz="1200" kern="1200" dirty="0">
                <a:solidFill>
                  <a:schemeClr val="tx1"/>
                </a:solidFill>
                <a:effectLst/>
                <a:latin typeface="+mn-lt"/>
                <a:ea typeface="+mn-ea"/>
                <a:cs typeface="+mn-cs"/>
              </a:rPr>
              <a:t>mapper（）</a:t>
            </a:r>
            <a:r>
              <a:rPr lang="zh-CN" altLang="en-US" sz="1200" kern="1200" dirty="0">
                <a:solidFill>
                  <a:schemeClr val="tx1"/>
                </a:solidFill>
                <a:effectLst/>
                <a:latin typeface="+mn-lt"/>
                <a:ea typeface="+mn-ea"/>
                <a:cs typeface="+mn-cs"/>
              </a:rPr>
              <a:t>函数，它也是接收一个函数作为参数，并返回一个新函数，这个新函数将一个数组映射到另一个使用这个函数的数组上。</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2638994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计算和的平方。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这里是一个更常见的例子，它接收两个函数</a:t>
            </a:r>
            <a:r>
              <a:rPr lang="en-US"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并返回一个新的函数用以计算</a:t>
            </a:r>
            <a:r>
              <a:rPr lang="en-US" sz="1200" kern="1200" dirty="0" err="1">
                <a:solidFill>
                  <a:schemeClr val="tx1"/>
                </a:solidFill>
                <a:effectLst/>
                <a:latin typeface="+mn-lt"/>
                <a:ea typeface="+mn-ea"/>
                <a:cs typeface="+mn-cs"/>
              </a:rPr>
              <a:t>f（g</a:t>
            </a:r>
            <a:r>
              <a:rPr 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420860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321739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320250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696296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memorize（）</a:t>
            </a:r>
            <a:r>
              <a:rPr lang="zh-CN" altLang="en-US" sz="1200" kern="1200" dirty="0">
                <a:solidFill>
                  <a:schemeClr val="tx1"/>
                </a:solidFill>
                <a:effectLst/>
                <a:latin typeface="+mn-lt"/>
                <a:ea typeface="+mn-ea"/>
                <a:cs typeface="+mn-cs"/>
              </a:rPr>
              <a:t>函数创建一个新的对象，这个对象被当做缓存（的宿主）并赋值给一个局部变量，因此对于返回的函数来说它是私有的（在闭包中）。所返回的函数将它的实参数组转换成字符串，并将字符串用做缓存对象的属性名。如果在缓存中存在这个值，则直接返回它。否则，就调用既定的函数对实参进行计算，将计算结果缓存起来并返回</a:t>
            </a:r>
            <a:endParaRPr lang="en-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361366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下面的代码展示了如何使用</a:t>
            </a:r>
            <a:r>
              <a:rPr lang="en-US" sz="1200" kern="1200" dirty="0">
                <a:solidFill>
                  <a:schemeClr val="tx1"/>
                </a:solidFill>
                <a:effectLst/>
                <a:latin typeface="+mn-lt"/>
                <a:ea typeface="+mn-ea"/>
                <a:cs typeface="+mn-cs"/>
              </a:rPr>
              <a:t>memorize（）</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301588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两个例子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9612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19129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：比如，以对象</a:t>
            </a:r>
            <a:r>
              <a:rPr lang="en-US" sz="1200" kern="1200" dirty="0">
                <a:solidFill>
                  <a:schemeClr val="tx1"/>
                </a:solidFill>
                <a:effectLst/>
                <a:latin typeface="+mn-lt"/>
                <a:ea typeface="+mn-ea"/>
                <a:cs typeface="+mn-cs"/>
              </a:rPr>
              <a:t>o</a:t>
            </a:r>
            <a:r>
              <a:rPr lang="zh-CN" altLang="en-US" sz="1200" kern="1200" dirty="0">
                <a:solidFill>
                  <a:schemeClr val="tx1"/>
                </a:solidFill>
                <a:effectLst/>
                <a:latin typeface="+mn-lt"/>
                <a:ea typeface="+mn-ea"/>
                <a:cs typeface="+mn-cs"/>
              </a:rPr>
              <a:t>的方法的形式调用函数</a:t>
            </a:r>
            <a:r>
              <a:rPr lang="en-US"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并传入两个参数，可以使用这样的代码。</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57957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56481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401749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51752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6646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4300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55056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95547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6947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F7D9A-BF20-FA49-9FA0-9246FAE4B7BB}"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7324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9599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F7D9A-BF20-FA49-9FA0-9246FAE4B7BB}" type="datetimeFigureOut">
              <a:rPr lang="en-CN" smtClean="0"/>
              <a:t>04/24/2020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146110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F7D9A-BF20-FA49-9FA0-9246FAE4B7BB}" type="datetimeFigureOut">
              <a:rPr lang="en-CN" smtClean="0"/>
              <a:t>04/24/2020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64102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F7D9A-BF20-FA49-9FA0-9246FAE4B7BB}" type="datetimeFigureOut">
              <a:rPr lang="en-CN" smtClean="0"/>
              <a:t>04/24/2020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88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0684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176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F7D9A-BF20-FA49-9FA0-9246FAE4B7BB}" type="datetimeFigureOut">
              <a:rPr lang="en-CN" smtClean="0"/>
              <a:t>04/24/2020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3E196-1F4D-CD40-906F-B5C0E27A85FC}" type="slidenum">
              <a:rPr lang="en-CN" smtClean="0"/>
              <a:t>‹#›</a:t>
            </a:fld>
            <a:endParaRPr lang="en-CN"/>
          </a:p>
        </p:txBody>
      </p:sp>
    </p:spTree>
    <p:extLst>
      <p:ext uri="{BB962C8B-B14F-4D97-AF65-F5344CB8AC3E}">
        <p14:creationId xmlns:p14="http://schemas.microsoft.com/office/powerpoint/2010/main" val="3570130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tif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7.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函数也是对象，它们也可以拥有属性和方法</a:t>
            </a:r>
            <a:endParaRPr lang="en-US" altLang="zh-CN" dirty="0"/>
          </a:p>
          <a:p>
            <a:pPr lvl="1"/>
            <a:r>
              <a:rPr lang="zh-CN" altLang="en-US" dirty="0"/>
              <a:t>函数属性和方法</a:t>
            </a:r>
            <a:endParaRPr lang="en-US" altLang="zh-CN" dirty="0"/>
          </a:p>
          <a:p>
            <a:pPr lvl="1"/>
            <a:r>
              <a:rPr lang="en-US" dirty="0"/>
              <a:t>Function（）</a:t>
            </a:r>
            <a:r>
              <a:rPr lang="zh-CN" altLang="en-US" dirty="0"/>
              <a:t>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1823935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8.7.6 Function（）</a:t>
            </a:r>
            <a:r>
              <a:rPr lang="zh-CN" altLang="en-US" dirty="0"/>
              <a:t>构造函数</a:t>
            </a:r>
            <a:endParaRPr lang="en-US" altLang="zh-CN" dirty="0"/>
          </a:p>
          <a:p>
            <a:pPr lvl="1"/>
            <a:r>
              <a:rPr lang="en-US" dirty="0"/>
              <a:t>Function（）</a:t>
            </a:r>
            <a:r>
              <a:rPr lang="zh-CN" altLang="en-US" dirty="0"/>
              <a:t>构造函数可以传入任意数量的字符串实参，最后一个实参所表示的文本就是函数体</a:t>
            </a:r>
            <a:endParaRPr lang="en-US" altLang="zh-CN" dirty="0"/>
          </a:p>
          <a:p>
            <a:pPr lvl="1"/>
            <a:r>
              <a:rPr lang="zh-CN" altLang="en-US" dirty="0"/>
              <a:t>除了最后一个实参，其他实参字符串是指定函数的形参名字的字符串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047C22A-E996-C346-A187-CADB053A4F13}"/>
              </a:ext>
            </a:extLst>
          </p:cNvPr>
          <p:cNvPicPr>
            <a:picLocks noChangeAspect="1"/>
          </p:cNvPicPr>
          <p:nvPr/>
        </p:nvPicPr>
        <p:blipFill>
          <a:blip r:embed="rId6"/>
          <a:stretch>
            <a:fillRect/>
          </a:stretch>
        </p:blipFill>
        <p:spPr>
          <a:xfrm>
            <a:off x="1185636" y="4001294"/>
            <a:ext cx="7099300" cy="431800"/>
          </a:xfrm>
          <a:prstGeom prst="rect">
            <a:avLst/>
          </a:prstGeom>
        </p:spPr>
      </p:pic>
      <p:pic>
        <p:nvPicPr>
          <p:cNvPr id="8" name="Picture 7">
            <a:extLst>
              <a:ext uri="{FF2B5EF4-FFF2-40B4-BE49-F238E27FC236}">
                <a16:creationId xmlns:a16="http://schemas.microsoft.com/office/drawing/2014/main" id="{0BCBE000-460E-3A4F-BA64-EFD5C7C09772}"/>
              </a:ext>
            </a:extLst>
          </p:cNvPr>
          <p:cNvPicPr>
            <a:picLocks noChangeAspect="1"/>
          </p:cNvPicPr>
          <p:nvPr/>
        </p:nvPicPr>
        <p:blipFill>
          <a:blip r:embed="rId7"/>
          <a:stretch>
            <a:fillRect/>
          </a:stretch>
        </p:blipFill>
        <p:spPr>
          <a:xfrm>
            <a:off x="1185636" y="4809728"/>
            <a:ext cx="7150100" cy="495300"/>
          </a:xfrm>
          <a:prstGeom prst="rect">
            <a:avLst/>
          </a:prstGeom>
        </p:spPr>
      </p:pic>
    </p:spTree>
    <p:custDataLst>
      <p:tags r:id="rId1"/>
    </p:custDataLst>
    <p:extLst>
      <p:ext uri="{BB962C8B-B14F-4D97-AF65-F5344CB8AC3E}">
        <p14:creationId xmlns:p14="http://schemas.microsoft.com/office/powerpoint/2010/main" val="573274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8.7.6 Function（）</a:t>
            </a:r>
            <a:r>
              <a:rPr lang="zh-CN" altLang="en-US" dirty="0"/>
              <a:t>构造函数</a:t>
            </a:r>
            <a:endParaRPr lang="en-US" altLang="zh-CN" dirty="0"/>
          </a:p>
          <a:p>
            <a:r>
              <a:rPr lang="zh-CN" altLang="en-US" dirty="0"/>
              <a:t>需要特别注意：</a:t>
            </a:r>
            <a:endParaRPr lang="en-US" altLang="zh-CN" dirty="0"/>
          </a:p>
          <a:p>
            <a:pPr lvl="1"/>
            <a:r>
              <a:rPr lang="zh-CN" altLang="en-US" dirty="0"/>
              <a:t>在运行时动态地创建并编译函数。</a:t>
            </a:r>
            <a:endParaRPr lang="en-US" altLang="zh-CN" dirty="0"/>
          </a:p>
          <a:p>
            <a:pPr lvl="1"/>
            <a:r>
              <a:rPr lang="zh-CN" altLang="en-US" dirty="0"/>
              <a:t>每次调用</a:t>
            </a:r>
            <a:r>
              <a:rPr lang="en-US" dirty="0"/>
              <a:t>Function（）</a:t>
            </a:r>
            <a:r>
              <a:rPr lang="zh-CN" altLang="en-US" dirty="0"/>
              <a:t>构造函数都会解析函数体，并创建新的函数对象。</a:t>
            </a:r>
            <a:endParaRPr lang="en-US" altLang="zh-CN" dirty="0"/>
          </a:p>
          <a:p>
            <a:pPr lvl="1"/>
            <a:r>
              <a:rPr lang="zh-CN" altLang="en-US" dirty="0"/>
              <a:t>所创建的函数代码的编译总是会在顶层函数（全局作用域）执行</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6535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8.7.6 Function（）</a:t>
            </a:r>
            <a:r>
              <a:rPr lang="zh-CN" altLang="en-US" dirty="0"/>
              <a:t>构造函数</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7A54069-D3DA-5240-88AC-3D4CFB81ED31}"/>
              </a:ext>
            </a:extLst>
          </p:cNvPr>
          <p:cNvPicPr>
            <a:picLocks noChangeAspect="1"/>
          </p:cNvPicPr>
          <p:nvPr/>
        </p:nvPicPr>
        <p:blipFill>
          <a:blip r:embed="rId5"/>
          <a:stretch>
            <a:fillRect/>
          </a:stretch>
        </p:blipFill>
        <p:spPr>
          <a:xfrm>
            <a:off x="513511" y="2394857"/>
            <a:ext cx="8534400" cy="2895600"/>
          </a:xfrm>
          <a:prstGeom prst="rect">
            <a:avLst/>
          </a:prstGeom>
        </p:spPr>
      </p:pic>
    </p:spTree>
    <p:extLst>
      <p:ext uri="{BB962C8B-B14F-4D97-AF65-F5344CB8AC3E}">
        <p14:creationId xmlns:p14="http://schemas.microsoft.com/office/powerpoint/2010/main" val="511237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在</a:t>
            </a:r>
            <a:r>
              <a:rPr lang="en-US" dirty="0"/>
              <a:t>JavaScript</a:t>
            </a:r>
            <a:r>
              <a:rPr lang="zh-CN" altLang="en-US" dirty="0"/>
              <a:t>中可以像操控对象一样操控函数，也就是说可以在</a:t>
            </a:r>
            <a:r>
              <a:rPr lang="en-US" dirty="0"/>
              <a:t>JavaScript</a:t>
            </a:r>
            <a:r>
              <a:rPr lang="zh-CN" altLang="en-US" dirty="0"/>
              <a:t>中应用</a:t>
            </a:r>
            <a:r>
              <a:rPr lang="zh-CN" altLang="en-US" dirty="0">
                <a:solidFill>
                  <a:srgbClr val="C00000"/>
                </a:solidFill>
              </a:rPr>
              <a:t>函数式编程</a:t>
            </a:r>
            <a:r>
              <a:rPr lang="zh-CN" altLang="en-US" dirty="0"/>
              <a:t>技术。</a:t>
            </a:r>
            <a:endParaRPr lang="en-US" altLang="zh-CN" dirty="0"/>
          </a:p>
          <a:p>
            <a:r>
              <a:rPr lang="en-US" altLang="zh-CN" dirty="0"/>
              <a:t>8.8.1 </a:t>
            </a:r>
            <a:r>
              <a:rPr lang="zh-CN" altLang="en-US" dirty="0"/>
              <a:t>使用函数处理数组</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8453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8.8.1 </a:t>
            </a:r>
            <a:r>
              <a:rPr lang="zh-CN" altLang="en-US" dirty="0"/>
              <a:t>使用函数处理数组</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044CB9AF-96BF-3440-A53C-F27ED35E423A}"/>
              </a:ext>
            </a:extLst>
          </p:cNvPr>
          <p:cNvPicPr>
            <a:picLocks noChangeAspect="1"/>
          </p:cNvPicPr>
          <p:nvPr/>
        </p:nvPicPr>
        <p:blipFill>
          <a:blip r:embed="rId6"/>
          <a:stretch>
            <a:fillRect/>
          </a:stretch>
        </p:blipFill>
        <p:spPr>
          <a:xfrm>
            <a:off x="456713" y="2363016"/>
            <a:ext cx="8230574" cy="4173101"/>
          </a:xfrm>
          <a:prstGeom prst="rect">
            <a:avLst/>
          </a:prstGeom>
        </p:spPr>
      </p:pic>
      <p:pic>
        <p:nvPicPr>
          <p:cNvPr id="4" name="Picture 3">
            <a:extLst>
              <a:ext uri="{FF2B5EF4-FFF2-40B4-BE49-F238E27FC236}">
                <a16:creationId xmlns:a16="http://schemas.microsoft.com/office/drawing/2014/main" id="{721EA199-FD20-6344-A289-6626F12A44FC}"/>
              </a:ext>
            </a:extLst>
          </p:cNvPr>
          <p:cNvPicPr>
            <a:picLocks noChangeAspect="1"/>
          </p:cNvPicPr>
          <p:nvPr/>
        </p:nvPicPr>
        <p:blipFill>
          <a:blip r:embed="rId7"/>
          <a:stretch>
            <a:fillRect/>
          </a:stretch>
        </p:blipFill>
        <p:spPr>
          <a:xfrm>
            <a:off x="174171" y="2612571"/>
            <a:ext cx="8917349" cy="3328544"/>
          </a:xfrm>
          <a:prstGeom prst="rect">
            <a:avLst/>
          </a:prstGeom>
          <a:ln w="38100">
            <a:solidFill>
              <a:schemeClr val="accent1">
                <a:shade val="50000"/>
              </a:schemeClr>
            </a:solidFill>
          </a:ln>
        </p:spPr>
      </p:pic>
    </p:spTree>
    <p:custDataLst>
      <p:tags r:id="rId1"/>
    </p:custDataLst>
    <p:extLst>
      <p:ext uri="{BB962C8B-B14F-4D97-AF65-F5344CB8AC3E}">
        <p14:creationId xmlns:p14="http://schemas.microsoft.com/office/powerpoint/2010/main" val="2087512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8.8.2 </a:t>
            </a:r>
            <a:r>
              <a:rPr lang="zh-CN" altLang="en-US" dirty="0"/>
              <a:t>高阶函数</a:t>
            </a:r>
            <a:endParaRPr lang="en-US" altLang="zh-CN" dirty="0"/>
          </a:p>
          <a:p>
            <a:pPr lvl="1"/>
            <a:r>
              <a:rPr lang="zh-CN" altLang="en-US" dirty="0"/>
              <a:t>高阶函数：</a:t>
            </a:r>
            <a:r>
              <a:rPr lang="zh-CN" altLang="en-US" dirty="0">
                <a:solidFill>
                  <a:srgbClr val="C00000"/>
                </a:solidFill>
              </a:rPr>
              <a:t>操作函数的函数</a:t>
            </a:r>
            <a:r>
              <a:rPr lang="zh-CN" altLang="en-US" dirty="0"/>
              <a:t>，它接收一个或多个函数作为参数，并返回一个新函数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1A11F92-4F1D-7546-B5A9-C1BFBC4AC412}"/>
              </a:ext>
            </a:extLst>
          </p:cNvPr>
          <p:cNvPicPr>
            <a:picLocks noChangeAspect="1"/>
          </p:cNvPicPr>
          <p:nvPr/>
        </p:nvPicPr>
        <p:blipFill>
          <a:blip r:embed="rId5"/>
          <a:stretch>
            <a:fillRect/>
          </a:stretch>
        </p:blipFill>
        <p:spPr>
          <a:xfrm>
            <a:off x="957943" y="3013754"/>
            <a:ext cx="7228114" cy="3688002"/>
          </a:xfrm>
          <a:prstGeom prst="rect">
            <a:avLst/>
          </a:prstGeom>
        </p:spPr>
      </p:pic>
    </p:spTree>
    <p:extLst>
      <p:ext uri="{BB962C8B-B14F-4D97-AF65-F5344CB8AC3E}">
        <p14:creationId xmlns:p14="http://schemas.microsoft.com/office/powerpoint/2010/main" val="3330166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8.8.2 </a:t>
            </a:r>
            <a:r>
              <a:rPr lang="zh-CN" altLang="en-US" dirty="0"/>
              <a:t>高阶函数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A74CA37-4A56-B94F-9ABC-E522E060F4BF}"/>
              </a:ext>
            </a:extLst>
          </p:cNvPr>
          <p:cNvPicPr>
            <a:picLocks noChangeAspect="1"/>
          </p:cNvPicPr>
          <p:nvPr/>
        </p:nvPicPr>
        <p:blipFill>
          <a:blip r:embed="rId5"/>
          <a:stretch>
            <a:fillRect/>
          </a:stretch>
        </p:blipFill>
        <p:spPr>
          <a:xfrm>
            <a:off x="349670" y="2632142"/>
            <a:ext cx="8444660" cy="3544821"/>
          </a:xfrm>
          <a:prstGeom prst="rect">
            <a:avLst/>
          </a:prstGeom>
        </p:spPr>
      </p:pic>
    </p:spTree>
    <p:extLst>
      <p:ext uri="{BB962C8B-B14F-4D97-AF65-F5344CB8AC3E}">
        <p14:creationId xmlns:p14="http://schemas.microsoft.com/office/powerpoint/2010/main" val="212902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8.8.2 </a:t>
            </a:r>
            <a:r>
              <a:rPr lang="zh-CN" altLang="en-US" dirty="0"/>
              <a:t>高阶函数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A7ABB8B-F96A-2B45-BDCE-5C18C1DECA26}"/>
              </a:ext>
            </a:extLst>
          </p:cNvPr>
          <p:cNvPicPr>
            <a:picLocks noChangeAspect="1"/>
          </p:cNvPicPr>
          <p:nvPr/>
        </p:nvPicPr>
        <p:blipFill>
          <a:blip r:embed="rId5"/>
          <a:stretch>
            <a:fillRect/>
          </a:stretch>
        </p:blipFill>
        <p:spPr>
          <a:xfrm>
            <a:off x="838199" y="2309897"/>
            <a:ext cx="7794815" cy="4428359"/>
          </a:xfrm>
          <a:prstGeom prst="rect">
            <a:avLst/>
          </a:prstGeom>
        </p:spPr>
      </p:pic>
    </p:spTree>
    <p:extLst>
      <p:ext uri="{BB962C8B-B14F-4D97-AF65-F5344CB8AC3E}">
        <p14:creationId xmlns:p14="http://schemas.microsoft.com/office/powerpoint/2010/main" val="1553141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8.8.3 </a:t>
            </a:r>
            <a:r>
              <a:rPr lang="zh-CN" altLang="en-US" dirty="0"/>
              <a:t>不完全函数</a:t>
            </a:r>
            <a:endParaRPr lang="en-US" altLang="zh-CN" dirty="0"/>
          </a:p>
          <a:p>
            <a:pPr lvl="1"/>
            <a:r>
              <a:rPr lang="zh-CN" altLang="en-US" dirty="0"/>
              <a:t>这个函数可以接受一些参数，这些参数中有一些参数可以被绑定成其他函数，然后返回一个新的函数，这个新的函数接收剩下的为绑定的参数。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49640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8.8.4 </a:t>
            </a:r>
            <a:r>
              <a:rPr lang="zh-CN" altLang="en-US" dirty="0"/>
              <a:t>记忆</a:t>
            </a:r>
            <a:endParaRPr lang="en-US" altLang="zh-CN" dirty="0"/>
          </a:p>
          <a:p>
            <a:pPr lvl="1"/>
            <a:r>
              <a:rPr lang="zh-CN" altLang="en-US" dirty="0"/>
              <a:t>将上次的计算结果缓存起来。在函数式编程当中，这种缓存</a:t>
            </a:r>
            <a:r>
              <a:rPr lang="zh-CN" altLang="en-US" dirty="0">
                <a:solidFill>
                  <a:srgbClr val="C00000"/>
                </a:solidFill>
              </a:rPr>
              <a:t>技巧</a:t>
            </a:r>
            <a:r>
              <a:rPr lang="zh-CN" altLang="en-US" dirty="0"/>
              <a:t>叫做“记忆”（</a:t>
            </a:r>
            <a:r>
              <a:rPr lang="en-US" dirty="0"/>
              <a:t>memorization）。</a:t>
            </a:r>
          </a:p>
          <a:p>
            <a:pPr lvl="1"/>
            <a:r>
              <a:rPr lang="zh-CN" altLang="en-US" dirty="0"/>
              <a:t>需要注意的是</a:t>
            </a:r>
            <a:r>
              <a:rPr lang="en-US" altLang="zh-CN" dirty="0"/>
              <a:t>,</a:t>
            </a:r>
            <a:r>
              <a:rPr lang="zh-CN" altLang="en-US" dirty="0"/>
              <a:t>记忆只是一种编程技巧</a:t>
            </a:r>
            <a:r>
              <a:rPr lang="en-US" altLang="zh-CN" dirty="0"/>
              <a:t>,</a:t>
            </a:r>
            <a:r>
              <a:rPr lang="zh-CN" altLang="en-US" dirty="0"/>
              <a:t>本质上是牺牲算法的空间复杂度以换取更优的时间复杂度</a:t>
            </a:r>
            <a:r>
              <a:rPr lang="en-US" altLang="zh-CN" dirty="0"/>
              <a:t>,</a:t>
            </a:r>
            <a:r>
              <a:rPr lang="zh-CN" altLang="en-US" dirty="0"/>
              <a:t>在客户端 </a:t>
            </a:r>
            <a:r>
              <a:rPr lang="en-US" dirty="0"/>
              <a:t>JavaScript</a:t>
            </a:r>
            <a:r>
              <a:rPr lang="zh-CN" altLang="en-US" dirty="0"/>
              <a:t>中代码的执行时间复杂度往往成为瓶颈</a:t>
            </a:r>
            <a:r>
              <a:rPr lang="en-US" altLang="zh-CN" dirty="0"/>
              <a:t>,</a:t>
            </a:r>
            <a:r>
              <a:rPr lang="zh-CN" altLang="en-US" dirty="0"/>
              <a:t>因此在大多数场景下</a:t>
            </a:r>
            <a:r>
              <a:rPr lang="en-US" altLang="zh-CN" dirty="0"/>
              <a:t>,</a:t>
            </a:r>
            <a:r>
              <a:rPr lang="zh-CN" altLang="en-US" dirty="0"/>
              <a:t>这种牺牲空间换取时间的做法以提升程序执行效率的做法是非常可取的。</a:t>
            </a:r>
          </a:p>
          <a:p>
            <a:pPr lvl="2"/>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01658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8.7.1 length</a:t>
            </a:r>
            <a:r>
              <a:rPr lang="zh-CN" altLang="en-US" dirty="0"/>
              <a:t>属性</a:t>
            </a:r>
            <a:endParaRPr lang="en-US" altLang="zh-CN" dirty="0"/>
          </a:p>
          <a:p>
            <a:pPr lvl="1"/>
            <a:r>
              <a:rPr lang="en-US" dirty="0" err="1"/>
              <a:t>arguments.length</a:t>
            </a:r>
            <a:r>
              <a:rPr lang="zh-CN" altLang="en-US" dirty="0"/>
              <a:t>表示传入函数的实参的个数</a:t>
            </a:r>
            <a:endParaRPr lang="en-US" altLang="zh-CN" dirty="0"/>
          </a:p>
          <a:p>
            <a:pPr lvl="1"/>
            <a:r>
              <a:rPr lang="zh-CN" altLang="en-US" dirty="0"/>
              <a:t>函数本身的</a:t>
            </a:r>
            <a:r>
              <a:rPr lang="en-US" dirty="0"/>
              <a:t>length</a:t>
            </a:r>
            <a:r>
              <a:rPr lang="zh-CN" altLang="en-US" dirty="0"/>
              <a:t>属性指的是“形参”的数量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2CFC6145-CBBC-A849-BFD8-4E5F0ABD8EC2}"/>
              </a:ext>
            </a:extLst>
          </p:cNvPr>
          <p:cNvPicPr>
            <a:picLocks noChangeAspect="1"/>
          </p:cNvPicPr>
          <p:nvPr/>
        </p:nvPicPr>
        <p:blipFill>
          <a:blip r:embed="rId5"/>
          <a:stretch>
            <a:fillRect/>
          </a:stretch>
        </p:blipFill>
        <p:spPr>
          <a:xfrm>
            <a:off x="1066800" y="3092768"/>
            <a:ext cx="7696200" cy="3219131"/>
          </a:xfrm>
          <a:prstGeom prst="rect">
            <a:avLst/>
          </a:prstGeom>
        </p:spPr>
      </p:pic>
    </p:spTree>
    <p:extLst>
      <p:ext uri="{BB962C8B-B14F-4D97-AF65-F5344CB8AC3E}">
        <p14:creationId xmlns:p14="http://schemas.microsoft.com/office/powerpoint/2010/main" val="3945422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8.8.4 </a:t>
            </a:r>
            <a:r>
              <a:rPr lang="zh-CN" altLang="en-US" dirty="0"/>
              <a:t>记忆</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DA13257-35D2-6345-B182-0C9F2E490224}"/>
              </a:ext>
            </a:extLst>
          </p:cNvPr>
          <p:cNvPicPr>
            <a:picLocks noChangeAspect="1"/>
          </p:cNvPicPr>
          <p:nvPr/>
        </p:nvPicPr>
        <p:blipFill>
          <a:blip r:embed="rId5"/>
          <a:stretch>
            <a:fillRect/>
          </a:stretch>
        </p:blipFill>
        <p:spPr>
          <a:xfrm>
            <a:off x="290353" y="2561458"/>
            <a:ext cx="6416741" cy="1208633"/>
          </a:xfrm>
          <a:prstGeom prst="rect">
            <a:avLst/>
          </a:prstGeom>
        </p:spPr>
      </p:pic>
      <p:pic>
        <p:nvPicPr>
          <p:cNvPr id="8" name="Picture 7">
            <a:extLst>
              <a:ext uri="{FF2B5EF4-FFF2-40B4-BE49-F238E27FC236}">
                <a16:creationId xmlns:a16="http://schemas.microsoft.com/office/drawing/2014/main" id="{E390E8F2-7483-3B42-90FB-926A8E134BC6}"/>
              </a:ext>
            </a:extLst>
          </p:cNvPr>
          <p:cNvPicPr>
            <a:picLocks noChangeAspect="1"/>
          </p:cNvPicPr>
          <p:nvPr/>
        </p:nvPicPr>
        <p:blipFill>
          <a:blip r:embed="rId6"/>
          <a:stretch>
            <a:fillRect/>
          </a:stretch>
        </p:blipFill>
        <p:spPr>
          <a:xfrm>
            <a:off x="290353" y="3755288"/>
            <a:ext cx="8757558" cy="1914443"/>
          </a:xfrm>
          <a:prstGeom prst="rect">
            <a:avLst/>
          </a:prstGeom>
        </p:spPr>
      </p:pic>
    </p:spTree>
    <p:extLst>
      <p:ext uri="{BB962C8B-B14F-4D97-AF65-F5344CB8AC3E}">
        <p14:creationId xmlns:p14="http://schemas.microsoft.com/office/powerpoint/2010/main" val="4139692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8.8 </a:t>
            </a:r>
            <a:r>
              <a:rPr lang="zh-CN" altLang="en-US" dirty="0"/>
              <a:t>函数式编程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8.8.4 </a:t>
            </a:r>
            <a:r>
              <a:rPr lang="zh-CN" altLang="en-US" dirty="0"/>
              <a:t>记忆</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D8D29F4-FA61-684F-AA85-2EC9B783D36E}"/>
              </a:ext>
            </a:extLst>
          </p:cNvPr>
          <p:cNvPicPr>
            <a:picLocks noChangeAspect="1"/>
          </p:cNvPicPr>
          <p:nvPr/>
        </p:nvPicPr>
        <p:blipFill rotWithShape="1">
          <a:blip r:embed="rId5"/>
          <a:srcRect b="1834"/>
          <a:stretch/>
        </p:blipFill>
        <p:spPr>
          <a:xfrm>
            <a:off x="899504" y="2242037"/>
            <a:ext cx="7483012" cy="4298463"/>
          </a:xfrm>
          <a:prstGeom prst="rect">
            <a:avLst/>
          </a:prstGeom>
        </p:spPr>
      </p:pic>
    </p:spTree>
    <p:extLst>
      <p:ext uri="{BB962C8B-B14F-4D97-AF65-F5344CB8AC3E}">
        <p14:creationId xmlns:p14="http://schemas.microsoft.com/office/powerpoint/2010/main" val="2171893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8.7.1 length</a:t>
            </a:r>
            <a:r>
              <a:rPr lang="zh-CN" altLang="en-US" dirty="0"/>
              <a:t>属性</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2171149B-340B-1B4D-ABFE-FDA427B22B28}"/>
              </a:ext>
            </a:extLst>
          </p:cNvPr>
          <p:cNvPicPr>
            <a:picLocks noChangeAspect="1"/>
          </p:cNvPicPr>
          <p:nvPr/>
        </p:nvPicPr>
        <p:blipFill>
          <a:blip r:embed="rId6"/>
          <a:stretch>
            <a:fillRect/>
          </a:stretch>
        </p:blipFill>
        <p:spPr>
          <a:xfrm>
            <a:off x="728436" y="2351314"/>
            <a:ext cx="7022920" cy="1077686"/>
          </a:xfrm>
          <a:prstGeom prst="rect">
            <a:avLst/>
          </a:prstGeom>
        </p:spPr>
      </p:pic>
      <p:pic>
        <p:nvPicPr>
          <p:cNvPr id="9" name="Picture 8">
            <a:extLst>
              <a:ext uri="{FF2B5EF4-FFF2-40B4-BE49-F238E27FC236}">
                <a16:creationId xmlns:a16="http://schemas.microsoft.com/office/drawing/2014/main" id="{4970BB47-4597-3F44-A513-EF5BF710300E}"/>
              </a:ext>
            </a:extLst>
          </p:cNvPr>
          <p:cNvPicPr>
            <a:picLocks noChangeAspect="1"/>
          </p:cNvPicPr>
          <p:nvPr/>
        </p:nvPicPr>
        <p:blipFill>
          <a:blip r:embed="rId7"/>
          <a:stretch>
            <a:fillRect/>
          </a:stretch>
        </p:blipFill>
        <p:spPr>
          <a:xfrm>
            <a:off x="726245" y="3376725"/>
            <a:ext cx="4923073" cy="624569"/>
          </a:xfrm>
          <a:prstGeom prst="rect">
            <a:avLst/>
          </a:prstGeom>
        </p:spPr>
      </p:pic>
      <p:pic>
        <p:nvPicPr>
          <p:cNvPr id="10" name="Picture 9">
            <a:extLst>
              <a:ext uri="{FF2B5EF4-FFF2-40B4-BE49-F238E27FC236}">
                <a16:creationId xmlns:a16="http://schemas.microsoft.com/office/drawing/2014/main" id="{7B5D2789-BE85-3540-AC4A-D39CA6921BAC}"/>
              </a:ext>
            </a:extLst>
          </p:cNvPr>
          <p:cNvPicPr>
            <a:picLocks noChangeAspect="1"/>
          </p:cNvPicPr>
          <p:nvPr/>
        </p:nvPicPr>
        <p:blipFill>
          <a:blip r:embed="rId8"/>
          <a:stretch>
            <a:fillRect/>
          </a:stretch>
        </p:blipFill>
        <p:spPr>
          <a:xfrm>
            <a:off x="726245" y="4422433"/>
            <a:ext cx="5206648" cy="726509"/>
          </a:xfrm>
          <a:prstGeom prst="rect">
            <a:avLst/>
          </a:prstGeom>
        </p:spPr>
      </p:pic>
      <p:pic>
        <p:nvPicPr>
          <p:cNvPr id="11" name="Picture 10">
            <a:extLst>
              <a:ext uri="{FF2B5EF4-FFF2-40B4-BE49-F238E27FC236}">
                <a16:creationId xmlns:a16="http://schemas.microsoft.com/office/drawing/2014/main" id="{FB563A2D-08B8-C246-ACC0-54BA4A31816D}"/>
              </a:ext>
            </a:extLst>
          </p:cNvPr>
          <p:cNvPicPr>
            <a:picLocks noChangeAspect="1"/>
          </p:cNvPicPr>
          <p:nvPr/>
        </p:nvPicPr>
        <p:blipFill>
          <a:blip r:embed="rId9"/>
          <a:stretch>
            <a:fillRect/>
          </a:stretch>
        </p:blipFill>
        <p:spPr>
          <a:xfrm>
            <a:off x="726245" y="5148942"/>
            <a:ext cx="3105526" cy="624575"/>
          </a:xfrm>
          <a:prstGeom prst="rect">
            <a:avLst/>
          </a:prstGeom>
        </p:spPr>
      </p:pic>
    </p:spTree>
    <p:custDataLst>
      <p:tags r:id="rId1"/>
    </p:custDataLst>
    <p:extLst>
      <p:ext uri="{BB962C8B-B14F-4D97-AF65-F5344CB8AC3E}">
        <p14:creationId xmlns:p14="http://schemas.microsoft.com/office/powerpoint/2010/main" val="2638407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8.7.2 prototype</a:t>
            </a:r>
            <a:r>
              <a:rPr lang="zh-CN" altLang="en-US" dirty="0"/>
              <a:t>属性</a:t>
            </a:r>
            <a:endParaRPr lang="en-US" altLang="zh-CN" dirty="0"/>
          </a:p>
          <a:p>
            <a:pPr lvl="1"/>
            <a:r>
              <a:rPr lang="en-US" altLang="zh-CN" dirty="0"/>
              <a:t>6.1.3</a:t>
            </a:r>
            <a:r>
              <a:rPr lang="zh-CN" altLang="en-US" dirty="0"/>
              <a:t>节讨论</a:t>
            </a:r>
            <a:r>
              <a:rPr lang="zh-CN" altLang="en-US" dirty="0" smtClean="0"/>
              <a:t>了对象的原型</a:t>
            </a:r>
            <a:r>
              <a:rPr lang="zh-CN" altLang="en-US" dirty="0"/>
              <a:t>和</a:t>
            </a:r>
            <a:r>
              <a:rPr lang="en-US" dirty="0"/>
              <a:t>prototype</a:t>
            </a:r>
            <a:r>
              <a:rPr lang="zh-CN" altLang="en-US" dirty="0"/>
              <a:t>属性，在第</a:t>
            </a:r>
            <a:r>
              <a:rPr lang="en-US" altLang="zh-CN" dirty="0"/>
              <a:t>9</a:t>
            </a:r>
            <a:r>
              <a:rPr lang="zh-CN" altLang="en-US" dirty="0"/>
              <a:t>章里会有进一步讨论</a:t>
            </a:r>
            <a:r>
              <a:rPr lang="zh-CN" altLang="en-US" dirty="0" smtClean="0"/>
              <a:t>。</a:t>
            </a:r>
            <a:endParaRPr lang="en-US" altLang="zh-CN" dirty="0" smtClean="0"/>
          </a:p>
          <a:p>
            <a:pPr lvl="1"/>
            <a:r>
              <a:rPr lang="en-US" altLang="zh-CN" dirty="0" smtClean="0"/>
              <a:t>【Recap】</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3">
            <a:extLst>
              <a:ext uri="{FF2B5EF4-FFF2-40B4-BE49-F238E27FC236}">
                <a16:creationId xmlns:a16="http://schemas.microsoft.com/office/drawing/2014/main" id="{2BFC1DCD-944A-BD46-B4F1-F60DFDF76663}"/>
              </a:ext>
            </a:extLst>
          </p:cNvPr>
          <p:cNvPicPr>
            <a:picLocks noChangeAspect="1"/>
          </p:cNvPicPr>
          <p:nvPr/>
        </p:nvPicPr>
        <p:blipFill>
          <a:blip r:embed="rId5"/>
          <a:stretch>
            <a:fillRect/>
          </a:stretch>
        </p:blipFill>
        <p:spPr>
          <a:xfrm>
            <a:off x="2762176" y="3198749"/>
            <a:ext cx="4268847" cy="3503007"/>
          </a:xfrm>
          <a:prstGeom prst="rect">
            <a:avLst/>
          </a:prstGeom>
        </p:spPr>
      </p:pic>
    </p:spTree>
    <p:extLst>
      <p:ext uri="{BB962C8B-B14F-4D97-AF65-F5344CB8AC3E}">
        <p14:creationId xmlns:p14="http://schemas.microsoft.com/office/powerpoint/2010/main" val="245183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8.7.3 call（）</a:t>
            </a:r>
            <a:r>
              <a:rPr lang="zh-CN" altLang="en-US" dirty="0"/>
              <a:t>方法和</a:t>
            </a:r>
            <a:r>
              <a:rPr lang="en-US" dirty="0"/>
              <a:t>apply（）</a:t>
            </a:r>
            <a:r>
              <a:rPr lang="zh-CN" altLang="en-US" dirty="0"/>
              <a:t>方法</a:t>
            </a:r>
            <a:endParaRPr lang="en-US" altLang="zh-CN" dirty="0"/>
          </a:p>
          <a:p>
            <a:pPr lvl="1"/>
            <a:r>
              <a:rPr lang="en-US" dirty="0"/>
              <a:t>call（）</a:t>
            </a:r>
            <a:r>
              <a:rPr lang="zh-CN" altLang="en-US" dirty="0"/>
              <a:t>和</a:t>
            </a:r>
            <a:r>
              <a:rPr lang="en-US" dirty="0"/>
              <a:t>apply（）</a:t>
            </a:r>
            <a:r>
              <a:rPr lang="zh-CN" altLang="en-US" dirty="0"/>
              <a:t>的第一个实参都变为</a:t>
            </a:r>
            <a:r>
              <a:rPr lang="en-US" dirty="0"/>
              <a:t>this</a:t>
            </a:r>
            <a:r>
              <a:rPr lang="zh-CN" altLang="en-US" dirty="0"/>
              <a:t>的值，即使传入的实参是原始值或是</a:t>
            </a:r>
            <a:r>
              <a:rPr lang="en-US" dirty="0"/>
              <a:t>null</a:t>
            </a:r>
            <a:r>
              <a:rPr lang="zh-CN" altLang="en-US" dirty="0"/>
              <a:t>或</a:t>
            </a:r>
            <a:r>
              <a:rPr lang="en-US" dirty="0"/>
              <a:t>undefined。</a:t>
            </a:r>
          </a:p>
          <a:p>
            <a:pPr lvl="1"/>
            <a:r>
              <a:rPr lang="en-US" altLang="zh-CN" dirty="0"/>
              <a:t>call</a:t>
            </a:r>
            <a:r>
              <a:rPr lang="zh-CN" altLang="en-US" dirty="0"/>
              <a:t>（），第一个参数之后的所有实参是要传入待调用函数的值。</a:t>
            </a:r>
            <a:endParaRPr lang="en-US" altLang="zh-CN" dirty="0"/>
          </a:p>
          <a:p>
            <a:pPr lvl="1"/>
            <a:endParaRPr lang="en-US" dirty="0"/>
          </a:p>
          <a:p>
            <a:pPr lvl="1"/>
            <a:endParaRPr lang="en-US" dirty="0"/>
          </a:p>
          <a:p>
            <a:pPr lvl="1"/>
            <a:r>
              <a:rPr lang="en-US" dirty="0"/>
              <a:t>apply（）</a:t>
            </a:r>
            <a:r>
              <a:rPr lang="zh-CN" altLang="en-US" dirty="0"/>
              <a:t>，实参都放入一个数组当中</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5082F63-8C80-5647-9CA4-38BB0CF6CE93}"/>
              </a:ext>
            </a:extLst>
          </p:cNvPr>
          <p:cNvPicPr>
            <a:picLocks noChangeAspect="1"/>
          </p:cNvPicPr>
          <p:nvPr/>
        </p:nvPicPr>
        <p:blipFill>
          <a:blip r:embed="rId5"/>
          <a:stretch>
            <a:fillRect/>
          </a:stretch>
        </p:blipFill>
        <p:spPr>
          <a:xfrm>
            <a:off x="1431471" y="3867945"/>
            <a:ext cx="3429000" cy="495300"/>
          </a:xfrm>
          <a:prstGeom prst="rect">
            <a:avLst/>
          </a:prstGeom>
        </p:spPr>
      </p:pic>
      <p:pic>
        <p:nvPicPr>
          <p:cNvPr id="8" name="Picture 7">
            <a:extLst>
              <a:ext uri="{FF2B5EF4-FFF2-40B4-BE49-F238E27FC236}">
                <a16:creationId xmlns:a16="http://schemas.microsoft.com/office/drawing/2014/main" id="{4CAC47AE-CC28-D545-AD66-BD7C09683C47}"/>
              </a:ext>
            </a:extLst>
          </p:cNvPr>
          <p:cNvPicPr>
            <a:picLocks noChangeAspect="1"/>
          </p:cNvPicPr>
          <p:nvPr/>
        </p:nvPicPr>
        <p:blipFill>
          <a:blip r:embed="rId6"/>
          <a:stretch>
            <a:fillRect/>
          </a:stretch>
        </p:blipFill>
        <p:spPr>
          <a:xfrm>
            <a:off x="1431471" y="5133521"/>
            <a:ext cx="3365500" cy="596900"/>
          </a:xfrm>
          <a:prstGeom prst="rect">
            <a:avLst/>
          </a:prstGeom>
        </p:spPr>
      </p:pic>
    </p:spTree>
    <p:extLst>
      <p:ext uri="{BB962C8B-B14F-4D97-AF65-F5344CB8AC3E}">
        <p14:creationId xmlns:p14="http://schemas.microsoft.com/office/powerpoint/2010/main" val="4060129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8.7.3 call（）</a:t>
            </a:r>
            <a:r>
              <a:rPr lang="zh-CN" altLang="en-US" dirty="0"/>
              <a:t>方法和</a:t>
            </a:r>
            <a:r>
              <a:rPr lang="en-US" dirty="0"/>
              <a:t>apply（）</a:t>
            </a:r>
            <a:r>
              <a:rPr lang="zh-CN" altLang="en-US" dirty="0"/>
              <a:t>方法</a:t>
            </a:r>
            <a:endParaRPr lang="en-US" altLang="zh-CN" dirty="0"/>
          </a:p>
          <a:p>
            <a:r>
              <a:rPr lang="zh-CN" altLang="en-US" dirty="0"/>
              <a:t>例子</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E6210E3A-6C10-DA47-AC8A-C5B05A8F66E9}"/>
              </a:ext>
            </a:extLst>
          </p:cNvPr>
          <p:cNvPicPr>
            <a:picLocks noChangeAspect="1"/>
          </p:cNvPicPr>
          <p:nvPr/>
        </p:nvPicPr>
        <p:blipFill>
          <a:blip r:embed="rId5"/>
          <a:stretch>
            <a:fillRect/>
          </a:stretch>
        </p:blipFill>
        <p:spPr>
          <a:xfrm>
            <a:off x="1045936" y="2743200"/>
            <a:ext cx="7298874" cy="3806065"/>
          </a:xfrm>
          <a:prstGeom prst="rect">
            <a:avLst/>
          </a:prstGeom>
        </p:spPr>
      </p:pic>
    </p:spTree>
    <p:extLst>
      <p:ext uri="{BB962C8B-B14F-4D97-AF65-F5344CB8AC3E}">
        <p14:creationId xmlns:p14="http://schemas.microsoft.com/office/powerpoint/2010/main" val="3220700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8.7.4 bind（）</a:t>
            </a:r>
            <a:r>
              <a:rPr lang="zh-CN" altLang="en-US" dirty="0"/>
              <a:t>方法</a:t>
            </a:r>
            <a:endParaRPr lang="en-US" altLang="zh-CN" dirty="0"/>
          </a:p>
          <a:p>
            <a:pPr lvl="1"/>
            <a:r>
              <a:rPr lang="zh-CN" altLang="en-US" dirty="0"/>
              <a:t>作用是将函数绑定至某个对象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090DE2D-D468-074E-9D12-8AC1CEFAEEAF}"/>
              </a:ext>
            </a:extLst>
          </p:cNvPr>
          <p:cNvPicPr>
            <a:picLocks noChangeAspect="1"/>
          </p:cNvPicPr>
          <p:nvPr/>
        </p:nvPicPr>
        <p:blipFill>
          <a:blip r:embed="rId5"/>
          <a:stretch>
            <a:fillRect/>
          </a:stretch>
        </p:blipFill>
        <p:spPr>
          <a:xfrm>
            <a:off x="628650" y="2783846"/>
            <a:ext cx="8186057" cy="1290308"/>
          </a:xfrm>
          <a:prstGeom prst="rect">
            <a:avLst/>
          </a:prstGeom>
        </p:spPr>
      </p:pic>
    </p:spTree>
    <p:extLst>
      <p:ext uri="{BB962C8B-B14F-4D97-AF65-F5344CB8AC3E}">
        <p14:creationId xmlns:p14="http://schemas.microsoft.com/office/powerpoint/2010/main" val="4082771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8.7.4 bind（）</a:t>
            </a:r>
            <a:r>
              <a:rPr lang="zh-CN" altLang="en-US" dirty="0"/>
              <a:t>方法</a:t>
            </a:r>
            <a:endParaRPr lang="en-US" altLang="zh-CN" dirty="0"/>
          </a:p>
          <a:p>
            <a:pPr lvl="1"/>
            <a:r>
              <a:rPr lang="zh-CN" altLang="en-US" dirty="0"/>
              <a:t>除了第一个实参之外，传入</a:t>
            </a:r>
            <a:r>
              <a:rPr lang="en-US" dirty="0"/>
              <a:t>bind（）</a:t>
            </a:r>
            <a:r>
              <a:rPr lang="zh-CN" altLang="en-US" dirty="0"/>
              <a:t>的实参也会绑定至</a:t>
            </a:r>
            <a:r>
              <a:rPr lang="en-US" dirty="0"/>
              <a:t>this</a:t>
            </a:r>
            <a:r>
              <a:rPr lang="zh-CN" altLang="en-US" dirty="0"/>
              <a:t> </a:t>
            </a:r>
            <a:r>
              <a:rPr lang="en-US" altLang="zh-CN" dirty="0"/>
              <a:t>(</a:t>
            </a:r>
            <a:r>
              <a:rPr lang="zh-CN" altLang="en-US" dirty="0"/>
              <a:t>这个附带的应用是一种常见的函数式编程技术，有时也被称为“柯里化”（</a:t>
            </a:r>
            <a:r>
              <a:rPr lang="en-US" dirty="0"/>
              <a:t>currying）</a:t>
            </a:r>
            <a:r>
              <a:rPr lang="en-US" altLang="zh-CN"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0C5B038-7B90-7842-9860-878CFBCFB28A}"/>
              </a:ext>
            </a:extLst>
          </p:cNvPr>
          <p:cNvPicPr>
            <a:picLocks noChangeAspect="1"/>
          </p:cNvPicPr>
          <p:nvPr/>
        </p:nvPicPr>
        <p:blipFill>
          <a:blip r:embed="rId5"/>
          <a:stretch>
            <a:fillRect/>
          </a:stretch>
        </p:blipFill>
        <p:spPr>
          <a:xfrm>
            <a:off x="455452" y="3429000"/>
            <a:ext cx="8694100" cy="2579914"/>
          </a:xfrm>
          <a:prstGeom prst="rect">
            <a:avLst/>
          </a:prstGeom>
        </p:spPr>
      </p:pic>
    </p:spTree>
    <p:extLst>
      <p:ext uri="{BB962C8B-B14F-4D97-AF65-F5344CB8AC3E}">
        <p14:creationId xmlns:p14="http://schemas.microsoft.com/office/powerpoint/2010/main" val="556029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8.7 </a:t>
            </a:r>
            <a:r>
              <a:rPr lang="zh-CN" altLang="en-US" dirty="0"/>
              <a:t>函数属性、方法和构造函数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8.7.5 </a:t>
            </a:r>
            <a:r>
              <a:rPr lang="en-US" dirty="0" err="1"/>
              <a:t>toString</a:t>
            </a:r>
            <a:r>
              <a:rPr lang="en-US" dirty="0"/>
              <a:t>（）</a:t>
            </a:r>
            <a:r>
              <a:rPr lang="zh-CN" altLang="en-US" dirty="0"/>
              <a:t>方法</a:t>
            </a:r>
            <a:endParaRPr lang="en-US" altLang="zh-CN" dirty="0"/>
          </a:p>
          <a:p>
            <a:pPr lvl="1"/>
            <a:r>
              <a:rPr lang="zh-CN" altLang="en-US" dirty="0"/>
              <a:t>返回函数的完整源码</a:t>
            </a:r>
            <a:endParaRPr lang="en-US" altLang="zh-CN" dirty="0"/>
          </a:p>
          <a:p>
            <a:pPr lvl="1"/>
            <a:r>
              <a:rPr lang="zh-CN" altLang="en-US" dirty="0"/>
              <a:t>内置函数往往返回类似“</a:t>
            </a:r>
            <a:r>
              <a:rPr lang="en-US" altLang="zh-CN" dirty="0"/>
              <a:t>[</a:t>
            </a:r>
            <a:r>
              <a:rPr lang="en-US" dirty="0"/>
              <a:t>native code]”</a:t>
            </a:r>
            <a:r>
              <a:rPr lang="zh-CN" altLang="en-US" dirty="0"/>
              <a:t>的字符串作为函数体</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625593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8"/>
</p:tagLst>
</file>

<file path=ppt/tags/tag2.xml><?xml version="1.0" encoding="utf-8"?>
<p:tagLst xmlns:a="http://schemas.openxmlformats.org/drawingml/2006/main" xmlns:r="http://schemas.openxmlformats.org/officeDocument/2006/relationships" xmlns:p="http://schemas.openxmlformats.org/presentationml/2006/main">
  <p:tag name="TIMING" val="|8.7|20.2"/>
</p:tagLst>
</file>

<file path=ppt/tags/tag3.xml><?xml version="1.0" encoding="utf-8"?>
<p:tagLst xmlns:a="http://schemas.openxmlformats.org/drawingml/2006/main" xmlns:r="http://schemas.openxmlformats.org/officeDocument/2006/relationships" xmlns:p="http://schemas.openxmlformats.org/presentationml/2006/main">
  <p:tag name="TIMING" val="|39.6"/>
</p:tagLst>
</file>

<file path=ppt/tags/tag4.xml><?xml version="1.0" encoding="utf-8"?>
<p:tagLst xmlns:a="http://schemas.openxmlformats.org/drawingml/2006/main" xmlns:r="http://schemas.openxmlformats.org/officeDocument/2006/relationships" xmlns:p="http://schemas.openxmlformats.org/presentationml/2006/main">
  <p:tag name="TIMING" val="|54.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5341</TotalTime>
  <Words>1085</Words>
  <Application>Microsoft Office PowerPoint</Application>
  <PresentationFormat>全屏显示(4:3)</PresentationFormat>
  <Paragraphs>105</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Calibri</vt:lpstr>
      <vt:lpstr>Calibri Light</vt:lpstr>
      <vt:lpstr>Office Theme</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8.7 函数属性、方法和构造函数</vt:lpstr>
      <vt:lpstr>8.8 函数式编程</vt:lpstr>
      <vt:lpstr>8.8 函数式编程</vt:lpstr>
      <vt:lpstr>8.8 函数式编程</vt:lpstr>
      <vt:lpstr>8.8 函数式编程</vt:lpstr>
      <vt:lpstr>8.8 函数式编程</vt:lpstr>
      <vt:lpstr>8.8 函数式编程</vt:lpstr>
      <vt:lpstr>8.8 函数式编程</vt:lpstr>
      <vt:lpstr>8.8 函数式编程</vt:lpstr>
      <vt:lpstr>8.8 函数式编程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第8章函数</dc:title>
  <dc:creator>Gao Ruiqing</dc:creator>
  <cp:lastModifiedBy>yezi</cp:lastModifiedBy>
  <cp:revision>94</cp:revision>
  <dcterms:created xsi:type="dcterms:W3CDTF">2020-03-31T02:21:08Z</dcterms:created>
  <dcterms:modified xsi:type="dcterms:W3CDTF">2020-04-24T05:24:00Z</dcterms:modified>
</cp:coreProperties>
</file>