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5.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0"/>
  </p:notesMasterIdLst>
  <p:sldIdLst>
    <p:sldId id="351" r:id="rId2"/>
    <p:sldId id="419" r:id="rId3"/>
    <p:sldId id="420" r:id="rId4"/>
    <p:sldId id="539" r:id="rId5"/>
    <p:sldId id="421" r:id="rId6"/>
    <p:sldId id="429" r:id="rId7"/>
    <p:sldId id="454" r:id="rId8"/>
    <p:sldId id="466" r:id="rId9"/>
    <p:sldId id="459" r:id="rId10"/>
    <p:sldId id="467" r:id="rId11"/>
    <p:sldId id="422" r:id="rId12"/>
    <p:sldId id="468" r:id="rId13"/>
    <p:sldId id="469" r:id="rId14"/>
    <p:sldId id="470" r:id="rId15"/>
    <p:sldId id="471" r:id="rId16"/>
    <p:sldId id="472" r:id="rId17"/>
    <p:sldId id="474" r:id="rId18"/>
    <p:sldId id="475"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A5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90"/>
    <p:restoredTop sz="70040"/>
  </p:normalViewPr>
  <p:slideViewPr>
    <p:cSldViewPr snapToGrid="0" snapToObjects="1">
      <p:cViewPr varScale="1">
        <p:scale>
          <a:sx n="61" d="100"/>
          <a:sy n="61" d="100"/>
        </p:scale>
        <p:origin x="2107"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3CD63B-3492-F24A-83C3-8EE5DAFF36AF}" type="datetimeFigureOut">
              <a:rPr lang="en-CN" smtClean="0"/>
              <a:t>04/24/2020</a:t>
            </a:fld>
            <a:endParaRPr lang="en-C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3A8E1D-2153-0043-A3B7-F521ABAC3557}" type="slidenum">
              <a:rPr lang="en-CN" smtClean="0"/>
              <a:t>‹#›</a:t>
            </a:fld>
            <a:endParaRPr lang="en-CN"/>
          </a:p>
        </p:txBody>
      </p:sp>
    </p:spTree>
    <p:extLst>
      <p:ext uri="{BB962C8B-B14F-4D97-AF65-F5344CB8AC3E}">
        <p14:creationId xmlns:p14="http://schemas.microsoft.com/office/powerpoint/2010/main" val="2514508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E9ACD79C-5D87-FE4B-8D38-050B193D69F4}" type="slidenum">
              <a:rPr lang="en-CN" smtClean="0"/>
              <a:t>1</a:t>
            </a:fld>
            <a:endParaRPr lang="en-CN"/>
          </a:p>
        </p:txBody>
      </p:sp>
    </p:spTree>
    <p:extLst>
      <p:ext uri="{BB962C8B-B14F-4D97-AF65-F5344CB8AC3E}">
        <p14:creationId xmlns:p14="http://schemas.microsoft.com/office/powerpoint/2010/main" val="12979473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11</a:t>
            </a:fld>
            <a:endParaRPr lang="en-CN"/>
          </a:p>
        </p:txBody>
      </p:sp>
    </p:spTree>
    <p:extLst>
      <p:ext uri="{BB962C8B-B14F-4D97-AF65-F5344CB8AC3E}">
        <p14:creationId xmlns:p14="http://schemas.microsoft.com/office/powerpoint/2010/main" val="35397998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err="1">
                <a:solidFill>
                  <a:schemeClr val="tx1"/>
                </a:solidFill>
                <a:effectLst/>
                <a:latin typeface="+mn-lt"/>
                <a:ea typeface="+mn-ea"/>
                <a:cs typeface="+mn-cs"/>
              </a:rPr>
              <a:t>js</a:t>
            </a:r>
            <a:r>
              <a:rPr lang="zh-CN" altLang="en-US" sz="1200" b="1" i="0" kern="1200" dirty="0">
                <a:solidFill>
                  <a:schemeClr val="tx1"/>
                </a:solidFill>
                <a:effectLst/>
                <a:latin typeface="+mn-lt"/>
                <a:ea typeface="+mn-ea"/>
                <a:cs typeface="+mn-cs"/>
              </a:rPr>
              <a:t>和</a:t>
            </a:r>
            <a:r>
              <a:rPr lang="en-US" sz="1200" b="1" i="0" kern="1200" dirty="0">
                <a:solidFill>
                  <a:schemeClr val="tx1"/>
                </a:solidFill>
                <a:effectLst/>
                <a:latin typeface="+mn-lt"/>
                <a:ea typeface="+mn-ea"/>
                <a:cs typeface="+mn-cs"/>
              </a:rPr>
              <a:t>Java</a:t>
            </a:r>
            <a:r>
              <a:rPr lang="zh-CN" altLang="en-US" sz="1200" b="1" i="0" kern="1200" dirty="0">
                <a:solidFill>
                  <a:schemeClr val="tx1"/>
                </a:solidFill>
                <a:effectLst/>
                <a:latin typeface="+mn-lt"/>
                <a:ea typeface="+mn-ea"/>
                <a:cs typeface="+mn-cs"/>
              </a:rPr>
              <a:t>的不同之处</a:t>
            </a:r>
          </a:p>
          <a:p>
            <a:r>
              <a:rPr lang="en-US" sz="1200" b="0" i="0" kern="1200" dirty="0" err="1">
                <a:solidFill>
                  <a:schemeClr val="tx1"/>
                </a:solidFill>
                <a:effectLst/>
                <a:latin typeface="+mn-lt"/>
                <a:ea typeface="+mn-ea"/>
                <a:cs typeface="+mn-cs"/>
              </a:rPr>
              <a:t>js</a:t>
            </a:r>
            <a:r>
              <a:rPr lang="zh-CN" altLang="en-US" sz="1200" b="0" i="0" kern="1200" dirty="0">
                <a:solidFill>
                  <a:schemeClr val="tx1"/>
                </a:solidFill>
                <a:effectLst/>
                <a:latin typeface="+mn-lt"/>
                <a:ea typeface="+mn-ea"/>
                <a:cs typeface="+mn-cs"/>
              </a:rPr>
              <a:t>的函数是以值的形式出现的，方法和字段没有太大的区别，如果属性值是函数，那么这个属性就定义了一个方法，否则仅仅是一个普通的属性或者字段，用</a:t>
            </a:r>
            <a:r>
              <a:rPr lang="en-US" sz="1200" b="0" i="0" kern="1200" dirty="0" err="1">
                <a:solidFill>
                  <a:schemeClr val="tx1"/>
                </a:solidFill>
                <a:effectLst/>
                <a:latin typeface="+mn-lt"/>
                <a:ea typeface="+mn-ea"/>
                <a:cs typeface="+mn-cs"/>
              </a:rPr>
              <a:t>js</a:t>
            </a:r>
            <a:r>
              <a:rPr lang="zh-CN" altLang="en-US" sz="1200" b="0" i="0" kern="1200" dirty="0">
                <a:solidFill>
                  <a:schemeClr val="tx1"/>
                </a:solidFill>
                <a:effectLst/>
                <a:latin typeface="+mn-lt"/>
                <a:ea typeface="+mn-ea"/>
                <a:cs typeface="+mn-cs"/>
              </a:rPr>
              <a:t>模拟出</a:t>
            </a:r>
            <a:r>
              <a:rPr lang="en-US" sz="1200" b="0" i="0" kern="1200" dirty="0">
                <a:solidFill>
                  <a:schemeClr val="tx1"/>
                </a:solidFill>
                <a:effectLst/>
                <a:latin typeface="+mn-lt"/>
                <a:ea typeface="+mn-ea"/>
                <a:cs typeface="+mn-cs"/>
              </a:rPr>
              <a:t>Java</a:t>
            </a:r>
            <a:r>
              <a:rPr lang="zh-CN" altLang="en-US" sz="1200" b="0" i="0" kern="1200" dirty="0">
                <a:solidFill>
                  <a:schemeClr val="tx1"/>
                </a:solidFill>
                <a:effectLst/>
                <a:latin typeface="+mn-lt"/>
                <a:ea typeface="+mn-ea"/>
                <a:cs typeface="+mn-cs"/>
              </a:rPr>
              <a:t>的这四种类成员类型。</a:t>
            </a:r>
            <a:r>
              <a:rPr lang="en-US" sz="1200" b="0" i="0" kern="1200" dirty="0" err="1">
                <a:solidFill>
                  <a:schemeClr val="tx1"/>
                </a:solidFill>
                <a:effectLst/>
                <a:latin typeface="+mn-lt"/>
                <a:ea typeface="+mn-ea"/>
                <a:cs typeface="+mn-cs"/>
              </a:rPr>
              <a:t>js</a:t>
            </a:r>
            <a:r>
              <a:rPr lang="zh-CN" altLang="en-US" sz="1200" b="0" i="0" kern="1200" dirty="0">
                <a:solidFill>
                  <a:schemeClr val="tx1"/>
                </a:solidFill>
                <a:effectLst/>
                <a:latin typeface="+mn-lt"/>
                <a:ea typeface="+mn-ea"/>
                <a:cs typeface="+mn-cs"/>
              </a:rPr>
              <a:t>中有三种不同的对象，三种对象的属性和行为和下方的类似</a:t>
            </a:r>
          </a:p>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12</a:t>
            </a:fld>
            <a:endParaRPr lang="en-CN"/>
          </a:p>
        </p:txBody>
      </p:sp>
    </p:spTree>
    <p:extLst>
      <p:ext uri="{BB962C8B-B14F-4D97-AF65-F5344CB8AC3E}">
        <p14:creationId xmlns:p14="http://schemas.microsoft.com/office/powerpoint/2010/main" val="36028907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CN" sz="1200" kern="1200" dirty="0">
                <a:solidFill>
                  <a:schemeClr val="tx1"/>
                </a:solidFill>
                <a:effectLst/>
                <a:latin typeface="+mn-lt"/>
                <a:ea typeface="+mn-ea"/>
                <a:cs typeface="+mn-cs"/>
              </a:rPr>
              <a:t>后面</a:t>
            </a:r>
            <a:r>
              <a:rPr lang="zh-CN" altLang="en-US" sz="1200" kern="1200" dirty="0">
                <a:solidFill>
                  <a:schemeClr val="tx1"/>
                </a:solidFill>
                <a:effectLst/>
                <a:latin typeface="+mn-lt"/>
                <a:ea typeface="+mn-ea"/>
                <a:cs typeface="+mn-cs"/>
              </a:rPr>
              <a:t>的三页依次看一下这三步</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13</a:t>
            </a:fld>
            <a:endParaRPr lang="en-CN"/>
          </a:p>
        </p:txBody>
      </p:sp>
    </p:spTree>
    <p:extLst>
      <p:ext uri="{BB962C8B-B14F-4D97-AF65-F5344CB8AC3E}">
        <p14:creationId xmlns:p14="http://schemas.microsoft.com/office/powerpoint/2010/main" val="312757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CN" sz="1200" kern="1200" dirty="0">
                <a:solidFill>
                  <a:schemeClr val="tx1"/>
                </a:solidFill>
                <a:effectLst/>
                <a:latin typeface="+mn-lt"/>
                <a:ea typeface="+mn-ea"/>
                <a:cs typeface="+mn-cs"/>
              </a:rPr>
              <a:t>例子</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err="1">
                <a:solidFill>
                  <a:schemeClr val="tx1"/>
                </a:solidFill>
                <a:effectLst/>
                <a:latin typeface="+mn-lt"/>
                <a:ea typeface="+mn-ea"/>
                <a:cs typeface="+mn-cs"/>
              </a:rPr>
              <a:t>Complex.js</a:t>
            </a:r>
            <a:r>
              <a:rPr lang="en-US" sz="1200" b="0" i="0" kern="1200" dirty="0">
                <a:solidFill>
                  <a:schemeClr val="tx1"/>
                </a:solidFill>
                <a:effectLst/>
                <a:latin typeface="+mn-lt"/>
                <a:ea typeface="+mn-ea"/>
                <a:cs typeface="+mn-cs"/>
              </a:rPr>
              <a:t>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这个文件定义了</a:t>
            </a:r>
            <a:r>
              <a:rPr lang="en-US" sz="1200" b="0" i="0" kern="1200" dirty="0">
                <a:solidFill>
                  <a:schemeClr val="tx1"/>
                </a:solidFill>
                <a:effectLst/>
                <a:latin typeface="+mn-lt"/>
                <a:ea typeface="+mn-ea"/>
                <a:cs typeface="+mn-cs"/>
              </a:rPr>
              <a:t>Complex</a:t>
            </a:r>
            <a:r>
              <a:rPr lang="zh-CN" altLang="en-US" sz="1200" b="0" i="0" kern="1200" dirty="0">
                <a:solidFill>
                  <a:schemeClr val="tx1"/>
                </a:solidFill>
                <a:effectLst/>
                <a:latin typeface="+mn-lt"/>
                <a:ea typeface="+mn-ea"/>
                <a:cs typeface="+mn-cs"/>
              </a:rPr>
              <a:t>类，是用来描述复数 ；</a:t>
            </a:r>
            <a:endParaRPr lang="en-US" altLang="zh-CN"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a:solidFill>
                  <a:schemeClr val="tx1"/>
                </a:solidFill>
                <a:effectLst/>
                <a:latin typeface="+mn-lt"/>
                <a:ea typeface="+mn-ea"/>
                <a:cs typeface="+mn-cs"/>
              </a:rPr>
              <a:t> 复数是实数和虚数的和，并且虚数</a:t>
            </a:r>
            <a:r>
              <a:rPr lang="en-US" sz="1200" b="0" i="0" kern="1200" dirty="0" err="1">
                <a:solidFill>
                  <a:schemeClr val="tx1"/>
                </a:solidFill>
                <a:effectLst/>
                <a:latin typeface="+mn-lt"/>
                <a:ea typeface="+mn-ea"/>
                <a:cs typeface="+mn-cs"/>
              </a:rPr>
              <a:t>i</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的平方根</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14</a:t>
            </a:fld>
            <a:endParaRPr lang="en-CN"/>
          </a:p>
        </p:txBody>
      </p:sp>
    </p:spTree>
    <p:extLst>
      <p:ext uri="{BB962C8B-B14F-4D97-AF65-F5344CB8AC3E}">
        <p14:creationId xmlns:p14="http://schemas.microsoft.com/office/powerpoint/2010/main" val="21880373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15</a:t>
            </a:fld>
            <a:endParaRPr lang="en-CN"/>
          </a:p>
        </p:txBody>
      </p:sp>
    </p:spTree>
    <p:extLst>
      <p:ext uri="{BB962C8B-B14F-4D97-AF65-F5344CB8AC3E}">
        <p14:creationId xmlns:p14="http://schemas.microsoft.com/office/powerpoint/2010/main" val="33227915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16</a:t>
            </a:fld>
            <a:endParaRPr lang="en-CN"/>
          </a:p>
        </p:txBody>
      </p:sp>
    </p:spTree>
    <p:extLst>
      <p:ext uri="{BB962C8B-B14F-4D97-AF65-F5344CB8AC3E}">
        <p14:creationId xmlns:p14="http://schemas.microsoft.com/office/powerpoint/2010/main" val="24606806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17</a:t>
            </a:fld>
            <a:endParaRPr lang="en-CN"/>
          </a:p>
        </p:txBody>
      </p:sp>
    </p:spTree>
    <p:extLst>
      <p:ext uri="{BB962C8B-B14F-4D97-AF65-F5344CB8AC3E}">
        <p14:creationId xmlns:p14="http://schemas.microsoft.com/office/powerpoint/2010/main" val="1863969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18</a:t>
            </a:fld>
            <a:endParaRPr lang="en-CN"/>
          </a:p>
        </p:txBody>
      </p:sp>
    </p:spTree>
    <p:extLst>
      <p:ext uri="{BB962C8B-B14F-4D97-AF65-F5344CB8AC3E}">
        <p14:creationId xmlns:p14="http://schemas.microsoft.com/office/powerpoint/2010/main" val="1907364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CN" dirty="0"/>
              <a:t>通过</a:t>
            </a:r>
            <a:r>
              <a:rPr lang="zh-CN" altLang="en-US" dirty="0"/>
              <a:t>定义对象的类，让每个对象都共享某些属性</a:t>
            </a:r>
            <a:endParaRPr lang="en-US" altLang="zh-CN" dirty="0"/>
          </a:p>
          <a:p>
            <a:r>
              <a:rPr lang="zh-CN" altLang="en-US" dirty="0"/>
              <a:t>类的属性，用以存放或定义状态，或行为</a:t>
            </a:r>
            <a:endParaRPr lang="en-US" altLang="zh-CN" dirty="0"/>
          </a:p>
          <a:p>
            <a:r>
              <a:rPr lang="en-US" altLang="zh-CN" dirty="0">
                <a:solidFill>
                  <a:srgbClr val="C00000"/>
                </a:solidFill>
              </a:rPr>
              <a:t>9.4</a:t>
            </a:r>
            <a:r>
              <a:rPr lang="zh-CN" altLang="en-US" dirty="0">
                <a:solidFill>
                  <a:srgbClr val="C00000"/>
                </a:solidFill>
              </a:rPr>
              <a:t>节介绍 </a:t>
            </a:r>
            <a:r>
              <a:rPr lang="zh-CN" altLang="en-US" dirty="0"/>
              <a:t>类的一个重要特性是“动态可继承”</a:t>
            </a:r>
            <a:endParaRPr lang="en-US" altLang="zh-CN" dirty="0">
              <a:solidFill>
                <a:srgbClr val="C00000"/>
              </a:solidFill>
            </a:endParaRPr>
          </a:p>
          <a:p>
            <a:r>
              <a:rPr lang="en-US" altLang="zh-CN" sz="1200" kern="1200" dirty="0">
                <a:solidFill>
                  <a:schemeClr val="tx1"/>
                </a:solidFill>
                <a:effectLst/>
                <a:latin typeface="+mn-lt"/>
                <a:ea typeface="+mn-ea"/>
                <a:cs typeface="+mn-cs"/>
              </a:rPr>
              <a:t>9.5</a:t>
            </a:r>
            <a:r>
              <a:rPr lang="zh-CN" altLang="en-US" sz="1200" kern="1200" dirty="0">
                <a:solidFill>
                  <a:schemeClr val="tx1"/>
                </a:solidFill>
                <a:effectLst/>
                <a:latin typeface="+mn-lt"/>
                <a:ea typeface="+mn-ea"/>
                <a:cs typeface="+mn-cs"/>
              </a:rPr>
              <a:t>节讲解检测对象的类的几种方式，该节同样介绍一种编程哲学</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鸭式辩型”（</a:t>
            </a:r>
            <a:r>
              <a:rPr lang="en-US" sz="1200" kern="1200" dirty="0">
                <a:solidFill>
                  <a:schemeClr val="tx1"/>
                </a:solidFill>
                <a:effectLst/>
                <a:latin typeface="+mn-lt"/>
                <a:ea typeface="+mn-ea"/>
                <a:cs typeface="+mn-cs"/>
              </a:rPr>
              <a:t>duck-typing），</a:t>
            </a:r>
            <a:r>
              <a:rPr lang="zh-CN" altLang="en-US" sz="1200" kern="1200" dirty="0">
                <a:solidFill>
                  <a:schemeClr val="tx1"/>
                </a:solidFill>
                <a:effectLst/>
                <a:latin typeface="+mn-lt"/>
                <a:ea typeface="+mn-ea"/>
                <a:cs typeface="+mn-cs"/>
              </a:rPr>
              <a:t>它弱化了对象的类型，强化了对象的功能。</a:t>
            </a:r>
            <a:endParaRPr lang="en-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rgbClr val="C00000"/>
                </a:solidFill>
              </a:rPr>
              <a:t>9.6</a:t>
            </a:r>
            <a:r>
              <a:rPr lang="zh-CN" altLang="en-US" dirty="0">
                <a:solidFill>
                  <a:srgbClr val="C00000"/>
                </a:solidFill>
              </a:rPr>
              <a:t>节 </a:t>
            </a:r>
            <a:r>
              <a:rPr lang="zh-CN" altLang="en-US" dirty="0"/>
              <a:t>实现类的方法</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rgbClr val="C00000"/>
                </a:solidFill>
              </a:rPr>
              <a:t>9.7</a:t>
            </a:r>
            <a:r>
              <a:rPr lang="zh-CN" altLang="en-US" dirty="0">
                <a:solidFill>
                  <a:srgbClr val="C00000"/>
                </a:solidFill>
              </a:rPr>
              <a:t>节 </a:t>
            </a:r>
            <a:r>
              <a:rPr lang="zh-CN" altLang="en-US" dirty="0"/>
              <a:t>类的继承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9.8 ECMAScript 2015 </a:t>
            </a:r>
            <a:r>
              <a:rPr lang="zh-CN" altLang="en-US" dirty="0"/>
              <a:t>中的类</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9.9 </a:t>
            </a:r>
            <a:r>
              <a:rPr lang="zh-CN" altLang="en-US" dirty="0"/>
              <a:t>模块</a:t>
            </a:r>
            <a:endParaRPr lang="en-CN" dirty="0"/>
          </a:p>
        </p:txBody>
      </p:sp>
      <p:sp>
        <p:nvSpPr>
          <p:cNvPr id="4" name="Slide Number Placeholder 3"/>
          <p:cNvSpPr>
            <a:spLocks noGrp="1"/>
          </p:cNvSpPr>
          <p:nvPr>
            <p:ph type="sldNum" sz="quarter" idx="5"/>
          </p:nvPr>
        </p:nvSpPr>
        <p:spPr/>
        <p:txBody>
          <a:bodyPr/>
          <a:lstStyle/>
          <a:p>
            <a:fld id="{23844585-649C-C542-858E-9B9F855E27C7}" type="slidenum">
              <a:rPr lang="en-CN" smtClean="0"/>
              <a:t>2</a:t>
            </a:fld>
            <a:endParaRPr lang="en-CN"/>
          </a:p>
        </p:txBody>
      </p:sp>
    </p:spTree>
    <p:extLst>
      <p:ext uri="{BB962C8B-B14F-4D97-AF65-F5344CB8AC3E}">
        <p14:creationId xmlns:p14="http://schemas.microsoft.com/office/powerpoint/2010/main" val="1652395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effectLst/>
                <a:latin typeface="+mn-lt"/>
                <a:ea typeface="+mn-ea"/>
                <a:cs typeface="+mn-cs"/>
              </a:rPr>
              <a:t>在</a:t>
            </a:r>
            <a:r>
              <a:rPr lang="en-US" altLang="zh-CN" sz="1200" kern="1200" dirty="0">
                <a:solidFill>
                  <a:schemeClr val="tx1"/>
                </a:solidFill>
                <a:effectLst/>
                <a:latin typeface="+mn-lt"/>
                <a:ea typeface="+mn-ea"/>
                <a:cs typeface="+mn-cs"/>
              </a:rPr>
              <a:t>JavaScript</a:t>
            </a:r>
            <a:r>
              <a:rPr lang="zh-CN" altLang="en-US" sz="1200" kern="1200" dirty="0">
                <a:solidFill>
                  <a:schemeClr val="tx1"/>
                </a:solidFill>
                <a:effectLst/>
                <a:latin typeface="+mn-lt"/>
                <a:ea typeface="+mn-ea"/>
                <a:cs typeface="+mn-cs"/>
              </a:rPr>
              <a:t>中，类的所有实例对象都从同一个原型对象上继承属性。因此，原型对象是类的核心。通常，类的实例还需要进一步的初始化，通常是通过定义一个函数来创建并初始化这个新对象，例如图中例子（下方的图），给一个表示“值的范围”的类定义了原型对象，还定义了一个函数用以创建并初始化类的实例。</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没用</a:t>
            </a:r>
            <a:r>
              <a:rPr lang="en-US" altLang="zh-CN" sz="1200" kern="1200" dirty="0">
                <a:solidFill>
                  <a:schemeClr val="tx1"/>
                </a:solidFill>
                <a:effectLst/>
                <a:latin typeface="+mn-lt"/>
                <a:ea typeface="+mn-ea"/>
                <a:cs typeface="+mn-cs"/>
              </a:rPr>
              <a:t>inherit</a:t>
            </a:r>
            <a:r>
              <a:rPr lang="zh-CN" altLang="en-US" sz="1200" kern="1200" dirty="0">
                <a:solidFill>
                  <a:schemeClr val="tx1"/>
                </a:solidFill>
                <a:effectLst/>
                <a:latin typeface="+mn-lt"/>
                <a:ea typeface="+mn-ea"/>
                <a:cs typeface="+mn-cs"/>
              </a:rPr>
              <a:t>函数，因为第七版直接用的</a:t>
            </a:r>
            <a:r>
              <a:rPr lang="en-US" altLang="zh-CN" sz="1200" kern="1200" dirty="0" err="1">
                <a:solidFill>
                  <a:schemeClr val="tx1"/>
                </a:solidFill>
                <a:effectLst/>
                <a:latin typeface="+mn-lt"/>
                <a:ea typeface="+mn-ea"/>
                <a:cs typeface="+mn-cs"/>
              </a:rPr>
              <a:t>Object.create</a:t>
            </a:r>
            <a:r>
              <a:rPr lang="zh-CN" altLang="en-US" sz="1200" kern="1200" dirty="0">
                <a:solidFill>
                  <a:schemeClr val="tx1"/>
                </a:solidFill>
                <a:effectLst/>
                <a:latin typeface="+mn-lt"/>
                <a:ea typeface="+mn-ea"/>
                <a:cs typeface="+mn-cs"/>
              </a:rPr>
              <a:t>函数，结果是一样的。因此</a:t>
            </a:r>
            <a:r>
              <a:rPr lang="en-US" altLang="zh-CN" sz="1200" kern="1200" dirty="0">
                <a:solidFill>
                  <a:schemeClr val="tx1"/>
                </a:solidFill>
                <a:effectLst/>
                <a:latin typeface="+mn-lt"/>
                <a:ea typeface="+mn-ea"/>
                <a:cs typeface="+mn-cs"/>
              </a:rPr>
              <a:t>PPT</a:t>
            </a:r>
            <a:r>
              <a:rPr lang="zh-CN" altLang="en-US" sz="1200" kern="1200" dirty="0">
                <a:solidFill>
                  <a:schemeClr val="tx1"/>
                </a:solidFill>
                <a:effectLst/>
                <a:latin typeface="+mn-lt"/>
                <a:ea typeface="+mn-ea"/>
                <a:cs typeface="+mn-cs"/>
              </a:rPr>
              <a:t>上代码和书上</a:t>
            </a:r>
            <a:r>
              <a:rPr lang="en-US" altLang="zh-CN" sz="1200" kern="1200" dirty="0">
                <a:solidFill>
                  <a:schemeClr val="tx1"/>
                </a:solidFill>
                <a:effectLst/>
                <a:latin typeface="+mn-lt"/>
                <a:ea typeface="+mn-ea"/>
                <a:cs typeface="+mn-cs"/>
              </a:rPr>
              <a:t>inherit</a:t>
            </a:r>
            <a:r>
              <a:rPr lang="zh-CN" altLang="en-US" sz="1200" kern="1200" dirty="0">
                <a:solidFill>
                  <a:schemeClr val="tx1"/>
                </a:solidFill>
                <a:effectLst/>
                <a:latin typeface="+mn-lt"/>
                <a:ea typeface="+mn-ea"/>
                <a:cs typeface="+mn-cs"/>
              </a:rPr>
              <a:t>这个地方不同</a:t>
            </a:r>
            <a:r>
              <a:rPr lang="en-US" altLang="zh-CN" sz="1200" kern="1200" dirty="0">
                <a:solidFill>
                  <a:schemeClr val="tx1"/>
                </a:solidFill>
                <a:effectLst/>
                <a:latin typeface="+mn-lt"/>
                <a:ea typeface="+mn-ea"/>
                <a:cs typeface="+mn-cs"/>
              </a:rPr>
              <a:t>】</a:t>
            </a:r>
          </a:p>
          <a:p>
            <a:r>
              <a:rPr lang="zh-CN" altLang="en-US" sz="1200" kern="1200" dirty="0">
                <a:solidFill>
                  <a:schemeClr val="tx1"/>
                </a:solidFill>
                <a:effectLst/>
                <a:latin typeface="+mn-lt"/>
                <a:ea typeface="+mn-ea"/>
                <a:cs typeface="+mn-cs"/>
              </a:rPr>
              <a:t>这里给</a:t>
            </a:r>
            <a:r>
              <a:rPr lang="en-US" sz="1200" kern="1200" dirty="0">
                <a:solidFill>
                  <a:schemeClr val="tx1"/>
                </a:solidFill>
                <a:effectLst/>
                <a:latin typeface="+mn-lt"/>
                <a:ea typeface="+mn-ea"/>
                <a:cs typeface="+mn-cs"/>
              </a:rPr>
              <a:t>range（）</a:t>
            </a:r>
            <a:r>
              <a:rPr lang="zh-CN" altLang="en-US" sz="1200" kern="1200" dirty="0">
                <a:solidFill>
                  <a:schemeClr val="tx1"/>
                </a:solidFill>
                <a:effectLst/>
                <a:latin typeface="+mn-lt"/>
                <a:ea typeface="+mn-ea"/>
                <a:cs typeface="+mn-cs"/>
              </a:rPr>
              <a:t>函数（</a:t>
            </a:r>
            <a:r>
              <a:rPr lang="en-US" altLang="zh-CN" sz="1200" kern="1200" dirty="0">
                <a:solidFill>
                  <a:schemeClr val="tx1"/>
                </a:solidFill>
                <a:effectLst/>
                <a:latin typeface="+mn-lt"/>
                <a:ea typeface="+mn-ea"/>
                <a:cs typeface="+mn-cs"/>
              </a:rPr>
              <a:t>range</a:t>
            </a:r>
            <a:r>
              <a:rPr lang="zh-CN" altLang="en-US" sz="1200" kern="1200" dirty="0">
                <a:solidFill>
                  <a:schemeClr val="tx1"/>
                </a:solidFill>
                <a:effectLst/>
                <a:latin typeface="+mn-lt"/>
                <a:ea typeface="+mn-ea"/>
                <a:cs typeface="+mn-cs"/>
              </a:rPr>
              <a:t>函数是工厂函数）定义了一个属性</a:t>
            </a:r>
            <a:r>
              <a:rPr lang="en-US" sz="1200" kern="1200" dirty="0" err="1">
                <a:solidFill>
                  <a:schemeClr val="tx1"/>
                </a:solidFill>
                <a:effectLst/>
                <a:latin typeface="+mn-lt"/>
                <a:ea typeface="+mn-ea"/>
                <a:cs typeface="+mn-cs"/>
              </a:rPr>
              <a:t>range.methods</a:t>
            </a:r>
            <a:r>
              <a:rPr lang="en-US"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用以快捷地存放定义类的原型对象。</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range</a:t>
            </a:r>
            <a:r>
              <a:rPr lang="zh-CN" altLang="en-US" sz="1200" kern="1200" dirty="0">
                <a:solidFill>
                  <a:schemeClr val="tx1"/>
                </a:solidFill>
                <a:effectLst/>
                <a:latin typeface="+mn-lt"/>
                <a:ea typeface="+mn-ea"/>
                <a:cs typeface="+mn-cs"/>
              </a:rPr>
              <a:t>（）函数给每个范围对象都定义了</a:t>
            </a:r>
            <a:r>
              <a:rPr lang="en-US" altLang="zh-CN" sz="1200" kern="1200" dirty="0">
                <a:solidFill>
                  <a:schemeClr val="tx1"/>
                </a:solidFill>
                <a:effectLst/>
                <a:latin typeface="+mn-lt"/>
                <a:ea typeface="+mn-ea"/>
                <a:cs typeface="+mn-cs"/>
              </a:rPr>
              <a:t>from</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to</a:t>
            </a:r>
            <a:r>
              <a:rPr lang="zh-CN" altLang="en-US" sz="1200" kern="1200" dirty="0">
                <a:solidFill>
                  <a:schemeClr val="tx1"/>
                </a:solidFill>
                <a:effectLst/>
                <a:latin typeface="+mn-lt"/>
                <a:ea typeface="+mn-ea"/>
                <a:cs typeface="+mn-cs"/>
              </a:rPr>
              <a:t>属性，用以定义范围的起始位置和结束位置，这两个属性是非共享的，当然也是不可继承的。</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任何类的方法都可以通过</a:t>
            </a:r>
            <a:r>
              <a:rPr lang="en-US" sz="1200" kern="1200" dirty="0">
                <a:solidFill>
                  <a:schemeClr val="tx1"/>
                </a:solidFill>
                <a:effectLst/>
                <a:latin typeface="+mn-lt"/>
                <a:ea typeface="+mn-ea"/>
                <a:cs typeface="+mn-cs"/>
              </a:rPr>
              <a:t>this</a:t>
            </a:r>
            <a:r>
              <a:rPr lang="zh-CN" altLang="en-US" sz="1200" kern="1200" dirty="0">
                <a:solidFill>
                  <a:schemeClr val="tx1"/>
                </a:solidFill>
                <a:effectLst/>
                <a:latin typeface="+mn-lt"/>
                <a:ea typeface="+mn-ea"/>
                <a:cs typeface="+mn-cs"/>
              </a:rPr>
              <a:t>的这种基本用法来读取对象的属性。</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3</a:t>
            </a:fld>
            <a:endParaRPr lang="en-CN"/>
          </a:p>
        </p:txBody>
      </p:sp>
    </p:spTree>
    <p:extLst>
      <p:ext uri="{BB962C8B-B14F-4D97-AF65-F5344CB8AC3E}">
        <p14:creationId xmlns:p14="http://schemas.microsoft.com/office/powerpoint/2010/main" val="4015905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CN" sz="1200" kern="1200" dirty="0">
                <a:solidFill>
                  <a:schemeClr val="tx1"/>
                </a:solidFill>
                <a:effectLst/>
                <a:latin typeface="+mn-lt"/>
                <a:ea typeface="+mn-ea"/>
                <a:cs typeface="+mn-cs"/>
              </a:rPr>
              <a:t>前一页</a:t>
            </a:r>
            <a:r>
              <a:rPr lang="zh-CN" altLang="en-US" sz="1200" kern="1200" dirty="0">
                <a:solidFill>
                  <a:schemeClr val="tx1"/>
                </a:solidFill>
                <a:effectLst/>
                <a:latin typeface="+mn-lt"/>
                <a:ea typeface="+mn-ea"/>
                <a:cs typeface="+mn-cs"/>
              </a:rPr>
              <a:t>展示了在</a:t>
            </a:r>
            <a:r>
              <a:rPr lang="en-US" sz="1200" kern="1200" dirty="0">
                <a:solidFill>
                  <a:schemeClr val="tx1"/>
                </a:solidFill>
                <a:effectLst/>
                <a:latin typeface="+mn-lt"/>
                <a:ea typeface="+mn-ea"/>
                <a:cs typeface="+mn-cs"/>
              </a:rPr>
              <a:t>JavaScript</a:t>
            </a:r>
            <a:r>
              <a:rPr lang="zh-CN" altLang="en-US" sz="1200" kern="1200" dirty="0">
                <a:solidFill>
                  <a:schemeClr val="tx1"/>
                </a:solidFill>
                <a:effectLst/>
                <a:latin typeface="+mn-lt"/>
                <a:ea typeface="+mn-ea"/>
                <a:cs typeface="+mn-cs"/>
              </a:rPr>
              <a:t>中定义类的其中一种方法。但这种方法并不常用，毕竟它没有定义构造函数，构造函数是用来初始化新创建的对象的。</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8.2.3</a:t>
            </a:r>
            <a:r>
              <a:rPr lang="zh-CN" altLang="en-US" sz="1200" kern="1200" dirty="0">
                <a:solidFill>
                  <a:schemeClr val="tx1"/>
                </a:solidFill>
                <a:effectLst/>
                <a:latin typeface="+mn-lt"/>
                <a:ea typeface="+mn-ea"/>
                <a:cs typeface="+mn-cs"/>
              </a:rPr>
              <a:t>节已经讲到，使用关键字</a:t>
            </a:r>
            <a:r>
              <a:rPr lang="en-US" sz="1200" kern="1200" dirty="0">
                <a:solidFill>
                  <a:schemeClr val="tx1"/>
                </a:solidFill>
                <a:effectLst/>
                <a:latin typeface="+mn-lt"/>
                <a:ea typeface="+mn-ea"/>
                <a:cs typeface="+mn-cs"/>
              </a:rPr>
              <a:t>new</a:t>
            </a:r>
            <a:r>
              <a:rPr lang="zh-CN" altLang="en-US" sz="1200" kern="1200" dirty="0">
                <a:solidFill>
                  <a:schemeClr val="tx1"/>
                </a:solidFill>
                <a:effectLst/>
                <a:latin typeface="+mn-lt"/>
                <a:ea typeface="+mn-ea"/>
                <a:cs typeface="+mn-cs"/>
              </a:rPr>
              <a:t>来调用构造函数。使用</a:t>
            </a:r>
            <a:r>
              <a:rPr lang="en-US" sz="1200" kern="1200" dirty="0">
                <a:solidFill>
                  <a:schemeClr val="tx1"/>
                </a:solidFill>
                <a:effectLst/>
                <a:latin typeface="+mn-lt"/>
                <a:ea typeface="+mn-ea"/>
                <a:cs typeface="+mn-cs"/>
              </a:rPr>
              <a:t>new</a:t>
            </a:r>
            <a:r>
              <a:rPr lang="zh-CN" altLang="en-US" sz="1200" kern="1200" dirty="0">
                <a:solidFill>
                  <a:schemeClr val="tx1"/>
                </a:solidFill>
                <a:effectLst/>
                <a:latin typeface="+mn-lt"/>
                <a:ea typeface="+mn-ea"/>
                <a:cs typeface="+mn-cs"/>
              </a:rPr>
              <a:t>调用构造函数会自动创建一个新对象，因此构造函数本身只需初始化这个新对象的状态即可。</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调用构造函数的一个重要特征是，构造函数的</a:t>
            </a:r>
            <a:r>
              <a:rPr lang="en-US" sz="1200" kern="1200" dirty="0" err="1">
                <a:solidFill>
                  <a:schemeClr val="tx1"/>
                </a:solidFill>
                <a:effectLst/>
                <a:latin typeface="+mn-lt"/>
                <a:ea typeface="+mn-ea"/>
                <a:cs typeface="+mn-cs"/>
              </a:rPr>
              <a:t>prototye</a:t>
            </a:r>
            <a:r>
              <a:rPr lang="zh-CN" altLang="en-US" sz="1200" kern="1200" dirty="0">
                <a:solidFill>
                  <a:schemeClr val="tx1"/>
                </a:solidFill>
                <a:effectLst/>
                <a:latin typeface="+mn-lt"/>
                <a:ea typeface="+mn-ea"/>
                <a:cs typeface="+mn-cs"/>
              </a:rPr>
              <a:t>属性被用做新对象的原型。这意味着通过同一个构造函数创建的所有对象都继承自一个相同的对象，因此它们都是同一个类的成员。</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例</a:t>
            </a:r>
            <a:r>
              <a:rPr lang="en-US" altLang="zh-CN" sz="1200" kern="1200" dirty="0">
                <a:solidFill>
                  <a:schemeClr val="tx1"/>
                </a:solidFill>
                <a:effectLst/>
                <a:latin typeface="+mn-lt"/>
                <a:ea typeface="+mn-ea"/>
                <a:cs typeface="+mn-cs"/>
              </a:rPr>
              <a:t>9-2</a:t>
            </a:r>
            <a:r>
              <a:rPr lang="zh-CN" altLang="en-US" sz="1200" kern="1200" dirty="0">
                <a:solidFill>
                  <a:schemeClr val="tx1"/>
                </a:solidFill>
                <a:effectLst/>
                <a:latin typeface="+mn-lt"/>
                <a:ea typeface="+mn-ea"/>
                <a:cs typeface="+mn-cs"/>
              </a:rPr>
              <a:t>对例</a:t>
            </a:r>
            <a:r>
              <a:rPr lang="en-US" altLang="zh-CN" sz="1200" kern="1200" dirty="0">
                <a:solidFill>
                  <a:schemeClr val="tx1"/>
                </a:solidFill>
                <a:effectLst/>
                <a:latin typeface="+mn-lt"/>
                <a:ea typeface="+mn-ea"/>
                <a:cs typeface="+mn-cs"/>
              </a:rPr>
              <a:t>9-1</a:t>
            </a:r>
            <a:r>
              <a:rPr lang="zh-CN" altLang="en-US" sz="1200" kern="1200" dirty="0">
                <a:solidFill>
                  <a:schemeClr val="tx1"/>
                </a:solidFill>
                <a:effectLst/>
                <a:latin typeface="+mn-lt"/>
                <a:ea typeface="+mn-ea"/>
                <a:cs typeface="+mn-cs"/>
              </a:rPr>
              <a:t>中的“范围类”做了修改，使用构造函数代替工厂函数。</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（下一页</a:t>
            </a:r>
            <a:r>
              <a:rPr lang="en-US" altLang="zh-CN" sz="1200" kern="1200" dirty="0">
                <a:solidFill>
                  <a:schemeClr val="tx1"/>
                </a:solidFill>
                <a:effectLst/>
                <a:latin typeface="+mn-lt"/>
                <a:ea typeface="+mn-ea"/>
                <a:cs typeface="+mn-cs"/>
              </a:rPr>
              <a:t>ppt</a:t>
            </a:r>
            <a:r>
              <a:rPr lang="zh-CN" altLang="en-US"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将例</a:t>
            </a:r>
            <a:r>
              <a:rPr lang="en-US" altLang="zh-CN" sz="1200" kern="1200" dirty="0">
                <a:solidFill>
                  <a:schemeClr val="tx1"/>
                </a:solidFill>
                <a:effectLst/>
                <a:latin typeface="+mn-lt"/>
                <a:ea typeface="+mn-ea"/>
                <a:cs typeface="+mn-cs"/>
              </a:rPr>
              <a:t>9-1</a:t>
            </a:r>
            <a:r>
              <a:rPr lang="zh-CN" altLang="en-US" sz="1200" kern="1200" dirty="0">
                <a:solidFill>
                  <a:schemeClr val="tx1"/>
                </a:solidFill>
                <a:effectLst/>
                <a:latin typeface="+mn-lt"/>
                <a:ea typeface="+mn-ea"/>
                <a:cs typeface="+mn-cs"/>
              </a:rPr>
              <a:t>和例</a:t>
            </a:r>
            <a:r>
              <a:rPr lang="en-US" altLang="zh-CN" sz="1200" kern="1200" dirty="0">
                <a:solidFill>
                  <a:schemeClr val="tx1"/>
                </a:solidFill>
                <a:effectLst/>
                <a:latin typeface="+mn-lt"/>
                <a:ea typeface="+mn-ea"/>
                <a:cs typeface="+mn-cs"/>
              </a:rPr>
              <a:t>9-2</a:t>
            </a:r>
            <a:r>
              <a:rPr lang="zh-CN" altLang="en-US" sz="1200" kern="1200" dirty="0">
                <a:solidFill>
                  <a:schemeClr val="tx1"/>
                </a:solidFill>
                <a:effectLst/>
                <a:latin typeface="+mn-lt"/>
                <a:ea typeface="+mn-ea"/>
                <a:cs typeface="+mn-cs"/>
              </a:rPr>
              <a:t>中的代码做一个对比：</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、工厂函数</a:t>
            </a:r>
            <a:r>
              <a:rPr lang="en-US" altLang="zh-CN" sz="1200" kern="1200" dirty="0">
                <a:solidFill>
                  <a:schemeClr val="tx1"/>
                </a:solidFill>
                <a:effectLst/>
                <a:latin typeface="+mn-lt"/>
                <a:ea typeface="+mn-ea"/>
                <a:cs typeface="+mn-cs"/>
              </a:rPr>
              <a:t>range</a:t>
            </a:r>
            <a:r>
              <a:rPr lang="zh-CN" altLang="en-US" sz="1200" kern="1200" dirty="0">
                <a:solidFill>
                  <a:schemeClr val="tx1"/>
                </a:solidFill>
                <a:effectLst/>
                <a:latin typeface="+mn-lt"/>
                <a:ea typeface="+mn-ea"/>
                <a:cs typeface="+mn-cs"/>
              </a:rPr>
              <a:t>（）转化为构造函数时被重命名为</a:t>
            </a:r>
            <a:r>
              <a:rPr lang="en-US" altLang="zh-CN" sz="1200" kern="1200" dirty="0">
                <a:solidFill>
                  <a:schemeClr val="tx1"/>
                </a:solidFill>
                <a:effectLst/>
                <a:latin typeface="+mn-lt"/>
                <a:ea typeface="+mn-ea"/>
                <a:cs typeface="+mn-cs"/>
              </a:rPr>
              <a:t>Range</a:t>
            </a:r>
            <a:r>
              <a:rPr lang="zh-CN" altLang="en-US" sz="1200" kern="1200" dirty="0">
                <a:solidFill>
                  <a:schemeClr val="tx1"/>
                </a:solidFill>
                <a:effectLst/>
                <a:latin typeface="+mn-lt"/>
                <a:ea typeface="+mn-ea"/>
                <a:cs typeface="+mn-cs"/>
              </a:rPr>
              <a:t>（）这里遵循了一个常见的编程约定：从某种意义上讲，定义构造函数既是定义类，并且类名首字母要大写。而普通的函数和方法都是首字母小写。</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Range</a:t>
            </a:r>
            <a:r>
              <a:rPr lang="zh-CN" altLang="en-US" sz="1200" kern="1200" dirty="0">
                <a:solidFill>
                  <a:schemeClr val="tx1"/>
                </a:solidFill>
                <a:effectLst/>
                <a:latin typeface="+mn-lt"/>
                <a:ea typeface="+mn-ea"/>
                <a:cs typeface="+mn-cs"/>
              </a:rPr>
              <a:t>（）构造函数是通过</a:t>
            </a:r>
            <a:r>
              <a:rPr lang="en-US" altLang="zh-CN" sz="1200" kern="1200" dirty="0">
                <a:solidFill>
                  <a:schemeClr val="tx1"/>
                </a:solidFill>
                <a:effectLst/>
                <a:latin typeface="+mn-lt"/>
                <a:ea typeface="+mn-ea"/>
                <a:cs typeface="+mn-cs"/>
              </a:rPr>
              <a:t>new</a:t>
            </a:r>
            <a:r>
              <a:rPr lang="zh-CN" altLang="en-US" sz="1200" kern="1200" dirty="0">
                <a:solidFill>
                  <a:schemeClr val="tx1"/>
                </a:solidFill>
                <a:effectLst/>
                <a:latin typeface="+mn-lt"/>
                <a:ea typeface="+mn-ea"/>
                <a:cs typeface="+mn-cs"/>
              </a:rPr>
              <a:t>关键字调用的（在示例代码的末尾），而</a:t>
            </a:r>
            <a:r>
              <a:rPr lang="en-US" altLang="zh-CN" sz="1200" kern="1200" dirty="0">
                <a:solidFill>
                  <a:schemeClr val="tx1"/>
                </a:solidFill>
                <a:effectLst/>
                <a:latin typeface="+mn-lt"/>
                <a:ea typeface="+mn-ea"/>
                <a:cs typeface="+mn-cs"/>
              </a:rPr>
              <a:t>range</a:t>
            </a:r>
            <a:r>
              <a:rPr lang="zh-CN" altLang="en-US" sz="1200" kern="1200" dirty="0">
                <a:solidFill>
                  <a:schemeClr val="tx1"/>
                </a:solidFill>
                <a:effectLst/>
                <a:latin typeface="+mn-lt"/>
                <a:ea typeface="+mn-ea"/>
                <a:cs typeface="+mn-cs"/>
              </a:rPr>
              <a:t>（）工厂函数则不必使用</a:t>
            </a:r>
            <a:r>
              <a:rPr lang="en-US" altLang="zh-CN" sz="1200" kern="1200" dirty="0">
                <a:solidFill>
                  <a:schemeClr val="tx1"/>
                </a:solidFill>
                <a:effectLst/>
                <a:latin typeface="+mn-lt"/>
                <a:ea typeface="+mn-ea"/>
                <a:cs typeface="+mn-cs"/>
              </a:rPr>
              <a:t>new</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3</a:t>
            </a:r>
            <a:r>
              <a:rPr lang="zh-CN" altLang="en-US" sz="1200" kern="1200" dirty="0">
                <a:solidFill>
                  <a:schemeClr val="tx1"/>
                </a:solidFill>
                <a:effectLst/>
                <a:latin typeface="+mn-lt"/>
                <a:ea typeface="+mn-ea"/>
                <a:cs typeface="+mn-cs"/>
              </a:rPr>
              <a:t>、在第一段示例代码中的原型是</a:t>
            </a:r>
            <a:r>
              <a:rPr lang="en-US" altLang="zh-CN" sz="1200" kern="1200" dirty="0" err="1">
                <a:solidFill>
                  <a:schemeClr val="tx1"/>
                </a:solidFill>
                <a:effectLst/>
                <a:latin typeface="+mn-lt"/>
                <a:ea typeface="+mn-ea"/>
                <a:cs typeface="+mn-cs"/>
              </a:rPr>
              <a:t>range.methods</a:t>
            </a:r>
            <a:r>
              <a:rPr lang="zh-CN" altLang="en-US" sz="1200" kern="1200" dirty="0">
                <a:solidFill>
                  <a:schemeClr val="tx1"/>
                </a:solidFill>
                <a:effectLst/>
                <a:latin typeface="+mn-lt"/>
                <a:ea typeface="+mn-ea"/>
                <a:cs typeface="+mn-cs"/>
              </a:rPr>
              <a:t>。这种命名方式很方便同时具有很好的语义，但又过于随意。在第二段示例代码中的原型是</a:t>
            </a:r>
            <a:r>
              <a:rPr lang="en-US" altLang="zh-CN" sz="1200" kern="1200" dirty="0" err="1">
                <a:solidFill>
                  <a:schemeClr val="tx1"/>
                </a:solidFill>
                <a:effectLst/>
                <a:latin typeface="+mn-lt"/>
                <a:ea typeface="+mn-ea"/>
                <a:cs typeface="+mn-cs"/>
              </a:rPr>
              <a:t>Range.prototype</a:t>
            </a:r>
            <a:r>
              <a:rPr lang="zh-CN" altLang="en-US" sz="1200" kern="1200" dirty="0">
                <a:solidFill>
                  <a:schemeClr val="tx1"/>
                </a:solidFill>
                <a:effectLst/>
                <a:latin typeface="+mn-lt"/>
                <a:ea typeface="+mn-ea"/>
                <a:cs typeface="+mn-cs"/>
              </a:rPr>
              <a:t>，这是一个强制的命名。对</a:t>
            </a:r>
            <a:r>
              <a:rPr lang="en-US" altLang="zh-CN" sz="1200" kern="1200" dirty="0">
                <a:solidFill>
                  <a:schemeClr val="tx1"/>
                </a:solidFill>
                <a:effectLst/>
                <a:latin typeface="+mn-lt"/>
                <a:ea typeface="+mn-ea"/>
                <a:cs typeface="+mn-cs"/>
              </a:rPr>
              <a:t>Range</a:t>
            </a:r>
            <a:r>
              <a:rPr lang="zh-CN" altLang="en-US" sz="1200" kern="1200" dirty="0">
                <a:solidFill>
                  <a:schemeClr val="tx1"/>
                </a:solidFill>
                <a:effectLst/>
                <a:latin typeface="+mn-lt"/>
                <a:ea typeface="+mn-ea"/>
                <a:cs typeface="+mn-cs"/>
              </a:rPr>
              <a:t>（）构造函数的调用会自动使用</a:t>
            </a:r>
            <a:r>
              <a:rPr lang="en-US" altLang="zh-CN" sz="1200" kern="1200" dirty="0" err="1">
                <a:solidFill>
                  <a:schemeClr val="tx1"/>
                </a:solidFill>
                <a:effectLst/>
                <a:latin typeface="+mn-lt"/>
                <a:ea typeface="+mn-ea"/>
                <a:cs typeface="+mn-cs"/>
              </a:rPr>
              <a:t>Range.prototype</a:t>
            </a:r>
            <a:r>
              <a:rPr lang="zh-CN" altLang="en-US" sz="1200" kern="1200" dirty="0">
                <a:solidFill>
                  <a:schemeClr val="tx1"/>
                </a:solidFill>
                <a:effectLst/>
                <a:latin typeface="+mn-lt"/>
                <a:ea typeface="+mn-ea"/>
                <a:cs typeface="+mn-cs"/>
              </a:rPr>
              <a:t>作为新</a:t>
            </a:r>
            <a:r>
              <a:rPr lang="en-US" altLang="zh-CN" sz="1200" kern="1200" dirty="0">
                <a:solidFill>
                  <a:schemeClr val="tx1"/>
                </a:solidFill>
                <a:effectLst/>
                <a:latin typeface="+mn-lt"/>
                <a:ea typeface="+mn-ea"/>
                <a:cs typeface="+mn-cs"/>
              </a:rPr>
              <a:t>Range</a:t>
            </a:r>
            <a:r>
              <a:rPr lang="zh-CN" altLang="en-US" sz="1200" kern="1200" dirty="0">
                <a:solidFill>
                  <a:schemeClr val="tx1"/>
                </a:solidFill>
                <a:effectLst/>
                <a:latin typeface="+mn-lt"/>
                <a:ea typeface="+mn-ea"/>
                <a:cs typeface="+mn-cs"/>
              </a:rPr>
              <a:t>对象的原型。</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相同之处，两者的范围方法定义和调用方式是完全一样的。</a:t>
            </a:r>
            <a:endParaRPr lang="en-US" altLang="zh-CN" sz="1200" kern="1200" dirty="0">
              <a:solidFill>
                <a:schemeClr val="tx1"/>
              </a:solidFill>
              <a:effectLst/>
              <a:latin typeface="+mn-lt"/>
              <a:ea typeface="+mn-ea"/>
              <a:cs typeface="+mn-cs"/>
            </a:endParaRPr>
          </a:p>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5</a:t>
            </a:fld>
            <a:endParaRPr lang="en-CN"/>
          </a:p>
        </p:txBody>
      </p:sp>
    </p:spTree>
    <p:extLst>
      <p:ext uri="{BB962C8B-B14F-4D97-AF65-F5344CB8AC3E}">
        <p14:creationId xmlns:p14="http://schemas.microsoft.com/office/powerpoint/2010/main" val="2117720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effectLst/>
                <a:latin typeface="+mn-lt"/>
                <a:ea typeface="+mn-ea"/>
                <a:cs typeface="+mn-cs"/>
              </a:rPr>
              <a:t>将例</a:t>
            </a:r>
            <a:r>
              <a:rPr lang="en-US" altLang="zh-CN" sz="1200" kern="1200" dirty="0">
                <a:solidFill>
                  <a:schemeClr val="tx1"/>
                </a:solidFill>
                <a:effectLst/>
                <a:latin typeface="+mn-lt"/>
                <a:ea typeface="+mn-ea"/>
                <a:cs typeface="+mn-cs"/>
              </a:rPr>
              <a:t>9-1</a:t>
            </a:r>
            <a:r>
              <a:rPr lang="zh-CN" altLang="en-US" sz="1200" kern="1200" dirty="0">
                <a:solidFill>
                  <a:schemeClr val="tx1"/>
                </a:solidFill>
                <a:effectLst/>
                <a:latin typeface="+mn-lt"/>
                <a:ea typeface="+mn-ea"/>
                <a:cs typeface="+mn-cs"/>
              </a:rPr>
              <a:t>和例</a:t>
            </a:r>
            <a:r>
              <a:rPr lang="en-US" altLang="zh-CN" sz="1200" kern="1200" dirty="0">
                <a:solidFill>
                  <a:schemeClr val="tx1"/>
                </a:solidFill>
                <a:effectLst/>
                <a:latin typeface="+mn-lt"/>
                <a:ea typeface="+mn-ea"/>
                <a:cs typeface="+mn-cs"/>
              </a:rPr>
              <a:t>9-2</a:t>
            </a:r>
            <a:r>
              <a:rPr lang="zh-CN" altLang="en-US" sz="1200" kern="1200" dirty="0">
                <a:solidFill>
                  <a:schemeClr val="tx1"/>
                </a:solidFill>
                <a:effectLst/>
                <a:latin typeface="+mn-lt"/>
                <a:ea typeface="+mn-ea"/>
                <a:cs typeface="+mn-cs"/>
              </a:rPr>
              <a:t>中的代码的对比。</a:t>
            </a:r>
            <a:endParaRPr lang="en-US" altLang="zh-CN" sz="1200" kern="1200" dirty="0">
              <a:solidFill>
                <a:schemeClr val="tx1"/>
              </a:solidFill>
              <a:effectLst/>
              <a:latin typeface="+mn-lt"/>
              <a:ea typeface="+mn-ea"/>
              <a:cs typeface="+mn-cs"/>
            </a:endParaRPr>
          </a:p>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6</a:t>
            </a:fld>
            <a:endParaRPr lang="en-CN"/>
          </a:p>
        </p:txBody>
      </p:sp>
    </p:spTree>
    <p:extLst>
      <p:ext uri="{BB962C8B-B14F-4D97-AF65-F5344CB8AC3E}">
        <p14:creationId xmlns:p14="http://schemas.microsoft.com/office/powerpoint/2010/main" val="14584294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effectLst/>
                <a:latin typeface="+mn-lt"/>
                <a:ea typeface="+mn-ea"/>
                <a:cs typeface="+mn-cs"/>
              </a:rPr>
              <a:t>那么来看一下构造函数和类</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图：实际上</a:t>
            </a:r>
            <a:r>
              <a:rPr lang="en-US" sz="1200" kern="1200" dirty="0" err="1">
                <a:solidFill>
                  <a:schemeClr val="tx1"/>
                </a:solidFill>
                <a:effectLst/>
                <a:latin typeface="+mn-lt"/>
                <a:ea typeface="+mn-ea"/>
                <a:cs typeface="+mn-cs"/>
              </a:rPr>
              <a:t>instanceof</a:t>
            </a:r>
            <a:r>
              <a:rPr lang="zh-CN" altLang="en-US" sz="1200" kern="1200" dirty="0">
                <a:solidFill>
                  <a:schemeClr val="tx1"/>
                </a:solidFill>
                <a:effectLst/>
                <a:latin typeface="+mn-lt"/>
                <a:ea typeface="+mn-ea"/>
                <a:cs typeface="+mn-cs"/>
              </a:rPr>
              <a:t>运算符并不会检查</a:t>
            </a:r>
            <a:r>
              <a:rPr lang="en-US" sz="1200" kern="1200" dirty="0">
                <a:solidFill>
                  <a:schemeClr val="tx1"/>
                </a:solidFill>
                <a:effectLst/>
                <a:latin typeface="+mn-lt"/>
                <a:ea typeface="+mn-ea"/>
                <a:cs typeface="+mn-cs"/>
              </a:rPr>
              <a:t>r</a:t>
            </a:r>
            <a:r>
              <a:rPr lang="zh-CN" altLang="en-US" sz="1200" kern="1200" dirty="0">
                <a:solidFill>
                  <a:schemeClr val="tx1"/>
                </a:solidFill>
                <a:effectLst/>
                <a:latin typeface="+mn-lt"/>
                <a:ea typeface="+mn-ea"/>
                <a:cs typeface="+mn-cs"/>
              </a:rPr>
              <a:t>是否是由</a:t>
            </a:r>
            <a:r>
              <a:rPr lang="en-US" sz="1200" kern="1200" dirty="0">
                <a:solidFill>
                  <a:schemeClr val="tx1"/>
                </a:solidFill>
                <a:effectLst/>
                <a:latin typeface="+mn-lt"/>
                <a:ea typeface="+mn-ea"/>
                <a:cs typeface="+mn-cs"/>
              </a:rPr>
              <a:t>Range（）</a:t>
            </a:r>
            <a:r>
              <a:rPr lang="zh-CN" altLang="en-US" sz="1200" kern="1200" dirty="0">
                <a:solidFill>
                  <a:schemeClr val="tx1"/>
                </a:solidFill>
                <a:effectLst/>
                <a:latin typeface="+mn-lt"/>
                <a:ea typeface="+mn-ea"/>
                <a:cs typeface="+mn-cs"/>
              </a:rPr>
              <a:t>构造函数初始化而来，而会检查</a:t>
            </a:r>
            <a:r>
              <a:rPr lang="en-US" sz="1200" kern="1200" dirty="0">
                <a:solidFill>
                  <a:schemeClr val="tx1"/>
                </a:solidFill>
                <a:effectLst/>
                <a:latin typeface="+mn-lt"/>
                <a:ea typeface="+mn-ea"/>
                <a:cs typeface="+mn-cs"/>
              </a:rPr>
              <a:t>r</a:t>
            </a:r>
            <a:r>
              <a:rPr lang="zh-CN" altLang="en-US" sz="1200" kern="1200" dirty="0">
                <a:solidFill>
                  <a:schemeClr val="tx1"/>
                </a:solidFill>
                <a:effectLst/>
                <a:latin typeface="+mn-lt"/>
                <a:ea typeface="+mn-ea"/>
                <a:cs typeface="+mn-cs"/>
              </a:rPr>
              <a:t>是否继承自</a:t>
            </a:r>
            <a:r>
              <a:rPr lang="en-US" sz="1200" kern="1200" dirty="0" err="1">
                <a:solidFill>
                  <a:schemeClr val="tx1"/>
                </a:solidFill>
                <a:effectLst/>
                <a:latin typeface="+mn-lt"/>
                <a:ea typeface="+mn-ea"/>
                <a:cs typeface="+mn-cs"/>
              </a:rPr>
              <a:t>Range.prototype</a:t>
            </a:r>
            <a:r>
              <a:rPr lang="en-US" sz="1200" kern="1200" dirty="0">
                <a:solidFill>
                  <a:schemeClr val="tx1"/>
                </a:solidFill>
                <a:effectLst/>
                <a:latin typeface="+mn-lt"/>
                <a:ea typeface="+mn-ea"/>
                <a:cs typeface="+mn-cs"/>
              </a:rPr>
              <a:t>。</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7</a:t>
            </a:fld>
            <a:endParaRPr lang="en-CN"/>
          </a:p>
        </p:txBody>
      </p:sp>
    </p:spTree>
    <p:extLst>
      <p:ext uri="{BB962C8B-B14F-4D97-AF65-F5344CB8AC3E}">
        <p14:creationId xmlns:p14="http://schemas.microsoft.com/office/powerpoint/2010/main" val="4187350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effectLst/>
                <a:latin typeface="+mn-lt"/>
                <a:ea typeface="+mn-ea"/>
                <a:cs typeface="+mn-cs"/>
              </a:rPr>
              <a:t>图</a:t>
            </a:r>
            <a:r>
              <a:rPr lang="en-US" altLang="zh-CN" sz="1200" kern="1200" dirty="0">
                <a:solidFill>
                  <a:schemeClr val="tx1"/>
                </a:solidFill>
                <a:effectLst/>
                <a:latin typeface="+mn-lt"/>
                <a:ea typeface="+mn-ea"/>
                <a:cs typeface="+mn-cs"/>
              </a:rPr>
              <a:t>9-1</a:t>
            </a:r>
            <a:r>
              <a:rPr lang="zh-CN" altLang="en-US" sz="1200" kern="1200" dirty="0">
                <a:solidFill>
                  <a:schemeClr val="tx1"/>
                </a:solidFill>
                <a:effectLst/>
                <a:latin typeface="+mn-lt"/>
                <a:ea typeface="+mn-ea"/>
                <a:cs typeface="+mn-cs"/>
              </a:rPr>
              <a:t>展示了构造函数和原型对象之间的关系，包括原型到构造函数的反向引用以及构造函数创建的实例。</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8</a:t>
            </a:fld>
            <a:endParaRPr lang="en-CN"/>
          </a:p>
        </p:txBody>
      </p:sp>
    </p:spTree>
    <p:extLst>
      <p:ext uri="{BB962C8B-B14F-4D97-AF65-F5344CB8AC3E}">
        <p14:creationId xmlns:p14="http://schemas.microsoft.com/office/powerpoint/2010/main" val="3192216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CN" sz="1200" kern="1200" dirty="0">
                <a:solidFill>
                  <a:schemeClr val="tx1"/>
                </a:solidFill>
                <a:effectLst/>
                <a:latin typeface="+mn-lt"/>
                <a:ea typeface="+mn-ea"/>
                <a:cs typeface="+mn-cs"/>
              </a:rPr>
              <a:t>图</a:t>
            </a: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：构造函数的原型中存在预先定义好的</a:t>
            </a:r>
            <a:r>
              <a:rPr lang="en-US" altLang="zh-CN" sz="1200" kern="1200" dirty="0">
                <a:solidFill>
                  <a:schemeClr val="tx1"/>
                </a:solidFill>
                <a:effectLst/>
                <a:latin typeface="+mn-lt"/>
                <a:ea typeface="+mn-ea"/>
                <a:cs typeface="+mn-cs"/>
              </a:rPr>
              <a:t>constructor</a:t>
            </a:r>
            <a:r>
              <a:rPr lang="zh-CN" altLang="en-US" sz="1200" kern="1200" dirty="0">
                <a:solidFill>
                  <a:schemeClr val="tx1"/>
                </a:solidFill>
                <a:effectLst/>
                <a:latin typeface="+mn-lt"/>
                <a:ea typeface="+mn-ea"/>
                <a:cs typeface="+mn-cs"/>
              </a:rPr>
              <a:t>属性，这意味着对象通常继承的</a:t>
            </a:r>
            <a:r>
              <a:rPr lang="en-US" altLang="zh-CN" sz="1200" kern="1200" dirty="0">
                <a:solidFill>
                  <a:schemeClr val="tx1"/>
                </a:solidFill>
                <a:effectLst/>
                <a:latin typeface="+mn-lt"/>
                <a:ea typeface="+mn-ea"/>
                <a:cs typeface="+mn-cs"/>
              </a:rPr>
              <a:t>constructor</a:t>
            </a:r>
            <a:r>
              <a:rPr lang="zh-CN" altLang="en-US" sz="1200" kern="1200" dirty="0">
                <a:solidFill>
                  <a:schemeClr val="tx1"/>
                </a:solidFill>
                <a:effectLst/>
                <a:latin typeface="+mn-lt"/>
                <a:ea typeface="+mn-ea"/>
                <a:cs typeface="+mn-cs"/>
              </a:rPr>
              <a:t>均指代它们的构造函数。由于构造函数是类的“公共标识”，因此这个</a:t>
            </a:r>
            <a:r>
              <a:rPr lang="en-US" altLang="zh-CN" sz="1200" kern="1200" dirty="0">
                <a:solidFill>
                  <a:schemeClr val="tx1"/>
                </a:solidFill>
                <a:effectLst/>
                <a:latin typeface="+mn-lt"/>
                <a:ea typeface="+mn-ea"/>
                <a:cs typeface="+mn-cs"/>
              </a:rPr>
              <a:t>constructor</a:t>
            </a:r>
            <a:r>
              <a:rPr lang="zh-CN" altLang="en-US" sz="1200" kern="1200" dirty="0">
                <a:solidFill>
                  <a:schemeClr val="tx1"/>
                </a:solidFill>
                <a:effectLst/>
                <a:latin typeface="+mn-lt"/>
                <a:ea typeface="+mn-ea"/>
                <a:cs typeface="+mn-cs"/>
              </a:rPr>
              <a:t>属性为对象提供了类。</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11.1</a:t>
            </a:r>
            <a:r>
              <a:rPr lang="zh-CN" altLang="en-US" sz="1200" kern="1200" dirty="0">
                <a:solidFill>
                  <a:schemeClr val="tx1"/>
                </a:solidFill>
                <a:effectLst/>
                <a:latin typeface="+mn-lt"/>
                <a:ea typeface="+mn-ea"/>
                <a:cs typeface="+mn-cs"/>
              </a:rPr>
              <a:t>节中说不推荐使用</a:t>
            </a:r>
            <a:r>
              <a:rPr lang="en-US" altLang="zh-CN" sz="1200" kern="1200" dirty="0">
                <a:solidFill>
                  <a:schemeClr val="tx1"/>
                </a:solidFill>
                <a:effectLst/>
                <a:latin typeface="+mn-lt"/>
                <a:ea typeface="+mn-ea"/>
                <a:cs typeface="+mn-cs"/>
              </a:rPr>
              <a:t>constructor</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prototype</a:t>
            </a:r>
            <a:r>
              <a:rPr lang="zh-CN" altLang="en-US" sz="1200" kern="1200" dirty="0">
                <a:solidFill>
                  <a:schemeClr val="tx1"/>
                </a:solidFill>
                <a:effectLst/>
                <a:latin typeface="+mn-lt"/>
                <a:ea typeface="+mn-ea"/>
                <a:cs typeface="+mn-cs"/>
              </a:rPr>
              <a:t>两个属性，以免在沙箱中的代码拥有过多的权限。</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9</a:t>
            </a:fld>
            <a:endParaRPr lang="en-CN"/>
          </a:p>
        </p:txBody>
      </p:sp>
    </p:spTree>
    <p:extLst>
      <p:ext uri="{BB962C8B-B14F-4D97-AF65-F5344CB8AC3E}">
        <p14:creationId xmlns:p14="http://schemas.microsoft.com/office/powerpoint/2010/main" val="2868211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图</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是例</a:t>
            </a:r>
            <a:r>
              <a:rPr lang="en-US" altLang="zh-CN" sz="1200" kern="1200" dirty="0">
                <a:solidFill>
                  <a:schemeClr val="tx1"/>
                </a:solidFill>
                <a:effectLst/>
                <a:latin typeface="+mn-lt"/>
                <a:ea typeface="+mn-ea"/>
                <a:cs typeface="+mn-cs"/>
              </a:rPr>
              <a:t>9-2</a:t>
            </a:r>
            <a:r>
              <a:rPr lang="zh-CN" altLang="en-US" sz="1200" kern="1200" dirty="0">
                <a:solidFill>
                  <a:schemeClr val="tx1"/>
                </a:solidFill>
                <a:effectLst/>
                <a:latin typeface="+mn-lt"/>
                <a:ea typeface="+mn-ea"/>
                <a:cs typeface="+mn-cs"/>
              </a:rPr>
              <a:t>的补救</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例</a:t>
            </a:r>
            <a:r>
              <a:rPr lang="en-US" altLang="zh-CN" sz="1200" kern="1200" dirty="0">
                <a:solidFill>
                  <a:schemeClr val="tx1"/>
                </a:solidFill>
                <a:effectLst/>
                <a:latin typeface="+mn-lt"/>
                <a:ea typeface="+mn-ea"/>
                <a:cs typeface="+mn-cs"/>
              </a:rPr>
              <a:t>9-2</a:t>
            </a:r>
            <a:r>
              <a:rPr lang="zh-CN" altLang="en-US" sz="1200" kern="1200" dirty="0">
                <a:solidFill>
                  <a:schemeClr val="tx1"/>
                </a:solidFill>
                <a:effectLst/>
                <a:latin typeface="+mn-lt"/>
                <a:ea typeface="+mn-ea"/>
                <a:cs typeface="+mn-cs"/>
              </a:rPr>
              <a:t>中定义的</a:t>
            </a:r>
            <a:r>
              <a:rPr lang="en-US" altLang="zh-CN" sz="1200" kern="1200" dirty="0">
                <a:solidFill>
                  <a:schemeClr val="tx1"/>
                </a:solidFill>
                <a:effectLst/>
                <a:latin typeface="+mn-lt"/>
                <a:ea typeface="+mn-ea"/>
                <a:cs typeface="+mn-cs"/>
              </a:rPr>
              <a:t>Range</a:t>
            </a:r>
            <a:r>
              <a:rPr lang="zh-CN" altLang="en-US" sz="1200" kern="1200" dirty="0">
                <a:solidFill>
                  <a:schemeClr val="tx1"/>
                </a:solidFill>
                <a:effectLst/>
                <a:latin typeface="+mn-lt"/>
                <a:ea typeface="+mn-ea"/>
                <a:cs typeface="+mn-cs"/>
              </a:rPr>
              <a:t>类使用它自身的一个新对象重写预定义的</a:t>
            </a:r>
            <a:r>
              <a:rPr lang="en-US" altLang="zh-CN" sz="1200" kern="1200" dirty="0" err="1">
                <a:solidFill>
                  <a:schemeClr val="tx1"/>
                </a:solidFill>
                <a:effectLst/>
                <a:latin typeface="+mn-lt"/>
                <a:ea typeface="+mn-ea"/>
                <a:cs typeface="+mn-cs"/>
              </a:rPr>
              <a:t>Range.prototype</a:t>
            </a:r>
            <a:r>
              <a:rPr lang="zh-CN" altLang="en-US" sz="1200" kern="1200" dirty="0">
                <a:solidFill>
                  <a:schemeClr val="tx1"/>
                </a:solidFill>
                <a:effectLst/>
                <a:latin typeface="+mn-lt"/>
                <a:ea typeface="+mn-ea"/>
                <a:cs typeface="+mn-cs"/>
              </a:rPr>
              <a:t>对象。这个新定义的原型对象不含有</a:t>
            </a:r>
            <a:r>
              <a:rPr lang="en-US" altLang="zh-CN" sz="1200" kern="1200" dirty="0">
                <a:solidFill>
                  <a:schemeClr val="tx1"/>
                </a:solidFill>
                <a:effectLst/>
                <a:latin typeface="+mn-lt"/>
                <a:ea typeface="+mn-ea"/>
                <a:cs typeface="+mn-cs"/>
              </a:rPr>
              <a:t>constructor</a:t>
            </a:r>
            <a:r>
              <a:rPr lang="zh-CN" altLang="en-US" sz="1200" kern="1200" dirty="0">
                <a:solidFill>
                  <a:schemeClr val="tx1"/>
                </a:solidFill>
                <a:effectLst/>
                <a:latin typeface="+mn-lt"/>
                <a:ea typeface="+mn-ea"/>
                <a:cs typeface="+mn-cs"/>
              </a:rPr>
              <a:t>属性。因此</a:t>
            </a:r>
            <a:r>
              <a:rPr lang="en-US" altLang="zh-CN" sz="1200" kern="1200" dirty="0">
                <a:solidFill>
                  <a:schemeClr val="tx1"/>
                </a:solidFill>
                <a:effectLst/>
                <a:latin typeface="+mn-lt"/>
                <a:ea typeface="+mn-ea"/>
                <a:cs typeface="+mn-cs"/>
              </a:rPr>
              <a:t>Range</a:t>
            </a:r>
            <a:r>
              <a:rPr lang="zh-CN" altLang="en-US" sz="1200" kern="1200" dirty="0">
                <a:solidFill>
                  <a:schemeClr val="tx1"/>
                </a:solidFill>
                <a:effectLst/>
                <a:latin typeface="+mn-lt"/>
                <a:ea typeface="+mn-ea"/>
                <a:cs typeface="+mn-cs"/>
              </a:rPr>
              <a:t>类的实例也不含有</a:t>
            </a:r>
            <a:r>
              <a:rPr lang="en-US" altLang="zh-CN" sz="1200" kern="1200" dirty="0">
                <a:solidFill>
                  <a:schemeClr val="tx1"/>
                </a:solidFill>
                <a:effectLst/>
                <a:latin typeface="+mn-lt"/>
                <a:ea typeface="+mn-ea"/>
                <a:cs typeface="+mn-cs"/>
              </a:rPr>
              <a:t>constructor</a:t>
            </a:r>
            <a:r>
              <a:rPr lang="zh-CN" altLang="en-US" sz="1200" kern="1200" dirty="0">
                <a:solidFill>
                  <a:schemeClr val="tx1"/>
                </a:solidFill>
                <a:effectLst/>
                <a:latin typeface="+mn-lt"/>
                <a:ea typeface="+mn-ea"/>
                <a:cs typeface="+mn-cs"/>
              </a:rPr>
              <a:t>属性。我们可以通过补救措施来修正这个问题，显式给原型添加一个构造函数</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图</a:t>
            </a: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与图</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等价，图</a:t>
            </a: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自动创建 </a:t>
            </a:r>
            <a:r>
              <a:rPr lang="en-US" sz="1200" kern="1200" dirty="0" err="1">
                <a:solidFill>
                  <a:schemeClr val="tx1"/>
                </a:solidFill>
                <a:effectLst/>
                <a:latin typeface="+mn-lt"/>
                <a:ea typeface="+mn-ea"/>
                <a:cs typeface="+mn-cs"/>
              </a:rPr>
              <a:t>Range.</a:t>
            </a:r>
            <a:r>
              <a:rPr lang="en-US" altLang="zh-CN" sz="1200" kern="1200" dirty="0" err="1">
                <a:solidFill>
                  <a:schemeClr val="tx1"/>
                </a:solidFill>
                <a:effectLst/>
                <a:latin typeface="+mn-lt"/>
                <a:ea typeface="+mn-ea"/>
                <a:cs typeface="+mn-cs"/>
              </a:rPr>
              <a:t>p</a:t>
            </a:r>
            <a:r>
              <a:rPr lang="en-US" sz="1200" kern="1200" dirty="0" err="1">
                <a:solidFill>
                  <a:schemeClr val="tx1"/>
                </a:solidFill>
                <a:effectLst/>
                <a:latin typeface="+mn-lt"/>
                <a:ea typeface="+mn-ea"/>
                <a:cs typeface="+mn-cs"/>
              </a:rPr>
              <a:t>rototype</a:t>
            </a:r>
            <a:r>
              <a:rPr lang="en-US" altLang="zh-CN" sz="1200" kern="1200" dirty="0" err="1">
                <a:solidFill>
                  <a:schemeClr val="tx1"/>
                </a:solidFill>
                <a:effectLst/>
                <a:latin typeface="+mn-lt"/>
                <a:ea typeface="+mn-ea"/>
                <a:cs typeface="+mn-cs"/>
              </a:rPr>
              <a:t>.</a:t>
            </a:r>
            <a:r>
              <a:rPr lang="en-US" sz="1200" kern="1200" dirty="0" err="1">
                <a:solidFill>
                  <a:schemeClr val="tx1"/>
                </a:solidFill>
                <a:effectLst/>
                <a:latin typeface="+mn-lt"/>
                <a:ea typeface="+mn-ea"/>
                <a:cs typeface="+mn-cs"/>
              </a:rPr>
              <a:t>constructor</a:t>
            </a:r>
            <a:r>
              <a:rPr lang="zh-CN" altLang="en-US" sz="1200" kern="1200" dirty="0">
                <a:solidFill>
                  <a:schemeClr val="tx1"/>
                </a:solidFill>
                <a:effectLst/>
                <a:latin typeface="+mn-lt"/>
                <a:ea typeface="+mn-ea"/>
                <a:cs typeface="+mn-cs"/>
              </a:rPr>
              <a:t>属性</a:t>
            </a:r>
          </a:p>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10</a:t>
            </a:fld>
            <a:endParaRPr lang="en-CN"/>
          </a:p>
        </p:txBody>
      </p:sp>
    </p:spTree>
    <p:extLst>
      <p:ext uri="{BB962C8B-B14F-4D97-AF65-F5344CB8AC3E}">
        <p14:creationId xmlns:p14="http://schemas.microsoft.com/office/powerpoint/2010/main" val="4252092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E93D4E-C6E7-0B4A-9D14-1FEB2F74FC59}" type="datetimeFigureOut">
              <a:rPr lang="en-CN" smtClean="0"/>
              <a:t>04/24/2020</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8900D4C9-620F-DB47-8A33-D99E562B1C15}" type="slidenum">
              <a:rPr lang="en-CN" smtClean="0"/>
              <a:t>‹#›</a:t>
            </a:fld>
            <a:endParaRPr lang="en-CN"/>
          </a:p>
        </p:txBody>
      </p:sp>
    </p:spTree>
    <p:extLst>
      <p:ext uri="{BB962C8B-B14F-4D97-AF65-F5344CB8AC3E}">
        <p14:creationId xmlns:p14="http://schemas.microsoft.com/office/powerpoint/2010/main" val="4282467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E93D4E-C6E7-0B4A-9D14-1FEB2F74FC59}" type="datetimeFigureOut">
              <a:rPr lang="en-CN" smtClean="0"/>
              <a:t>04/24/2020</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8900D4C9-620F-DB47-8A33-D99E562B1C15}" type="slidenum">
              <a:rPr lang="en-CN" smtClean="0"/>
              <a:t>‹#›</a:t>
            </a:fld>
            <a:endParaRPr lang="en-CN"/>
          </a:p>
        </p:txBody>
      </p:sp>
    </p:spTree>
    <p:extLst>
      <p:ext uri="{BB962C8B-B14F-4D97-AF65-F5344CB8AC3E}">
        <p14:creationId xmlns:p14="http://schemas.microsoft.com/office/powerpoint/2010/main" val="4157998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E93D4E-C6E7-0B4A-9D14-1FEB2F74FC59}" type="datetimeFigureOut">
              <a:rPr lang="en-CN" smtClean="0"/>
              <a:t>04/24/2020</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8900D4C9-620F-DB47-8A33-D99E562B1C15}" type="slidenum">
              <a:rPr lang="en-CN" smtClean="0"/>
              <a:t>‹#›</a:t>
            </a:fld>
            <a:endParaRPr lang="en-CN"/>
          </a:p>
        </p:txBody>
      </p:sp>
    </p:spTree>
    <p:extLst>
      <p:ext uri="{BB962C8B-B14F-4D97-AF65-F5344CB8AC3E}">
        <p14:creationId xmlns:p14="http://schemas.microsoft.com/office/powerpoint/2010/main" val="2267822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E93D4E-C6E7-0B4A-9D14-1FEB2F74FC59}" type="datetimeFigureOut">
              <a:rPr lang="en-CN" smtClean="0"/>
              <a:t>04/24/2020</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8900D4C9-620F-DB47-8A33-D99E562B1C15}" type="slidenum">
              <a:rPr lang="en-CN" smtClean="0"/>
              <a:t>‹#›</a:t>
            </a:fld>
            <a:endParaRPr lang="en-CN"/>
          </a:p>
        </p:txBody>
      </p:sp>
    </p:spTree>
    <p:extLst>
      <p:ext uri="{BB962C8B-B14F-4D97-AF65-F5344CB8AC3E}">
        <p14:creationId xmlns:p14="http://schemas.microsoft.com/office/powerpoint/2010/main" val="3932629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E93D4E-C6E7-0B4A-9D14-1FEB2F74FC59}" type="datetimeFigureOut">
              <a:rPr lang="en-CN" smtClean="0"/>
              <a:t>04/24/2020</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8900D4C9-620F-DB47-8A33-D99E562B1C15}" type="slidenum">
              <a:rPr lang="en-CN" smtClean="0"/>
              <a:t>‹#›</a:t>
            </a:fld>
            <a:endParaRPr lang="en-CN"/>
          </a:p>
        </p:txBody>
      </p:sp>
    </p:spTree>
    <p:extLst>
      <p:ext uri="{BB962C8B-B14F-4D97-AF65-F5344CB8AC3E}">
        <p14:creationId xmlns:p14="http://schemas.microsoft.com/office/powerpoint/2010/main" val="2075468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E93D4E-C6E7-0B4A-9D14-1FEB2F74FC59}" type="datetimeFigureOut">
              <a:rPr lang="en-CN" smtClean="0"/>
              <a:t>04/24/2020</a:t>
            </a:fld>
            <a:endParaRPr lang="en-CN"/>
          </a:p>
        </p:txBody>
      </p:sp>
      <p:sp>
        <p:nvSpPr>
          <p:cNvPr id="6" name="Footer Placeholder 5"/>
          <p:cNvSpPr>
            <a:spLocks noGrp="1"/>
          </p:cNvSpPr>
          <p:nvPr>
            <p:ph type="ftr" sz="quarter" idx="11"/>
          </p:nvPr>
        </p:nvSpPr>
        <p:spPr/>
        <p:txBody>
          <a:bodyPr/>
          <a:lstStyle/>
          <a:p>
            <a:endParaRPr lang="en-CN"/>
          </a:p>
        </p:txBody>
      </p:sp>
      <p:sp>
        <p:nvSpPr>
          <p:cNvPr id="7" name="Slide Number Placeholder 6"/>
          <p:cNvSpPr>
            <a:spLocks noGrp="1"/>
          </p:cNvSpPr>
          <p:nvPr>
            <p:ph type="sldNum" sz="quarter" idx="12"/>
          </p:nvPr>
        </p:nvSpPr>
        <p:spPr/>
        <p:txBody>
          <a:bodyPr/>
          <a:lstStyle/>
          <a:p>
            <a:fld id="{8900D4C9-620F-DB47-8A33-D99E562B1C15}" type="slidenum">
              <a:rPr lang="en-CN" smtClean="0"/>
              <a:t>‹#›</a:t>
            </a:fld>
            <a:endParaRPr lang="en-CN"/>
          </a:p>
        </p:txBody>
      </p:sp>
    </p:spTree>
    <p:extLst>
      <p:ext uri="{BB962C8B-B14F-4D97-AF65-F5344CB8AC3E}">
        <p14:creationId xmlns:p14="http://schemas.microsoft.com/office/powerpoint/2010/main" val="2469127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E93D4E-C6E7-0B4A-9D14-1FEB2F74FC59}" type="datetimeFigureOut">
              <a:rPr lang="en-CN" smtClean="0"/>
              <a:t>04/24/2020</a:t>
            </a:fld>
            <a:endParaRPr lang="en-CN"/>
          </a:p>
        </p:txBody>
      </p:sp>
      <p:sp>
        <p:nvSpPr>
          <p:cNvPr id="8" name="Footer Placeholder 7"/>
          <p:cNvSpPr>
            <a:spLocks noGrp="1"/>
          </p:cNvSpPr>
          <p:nvPr>
            <p:ph type="ftr" sz="quarter" idx="11"/>
          </p:nvPr>
        </p:nvSpPr>
        <p:spPr/>
        <p:txBody>
          <a:bodyPr/>
          <a:lstStyle/>
          <a:p>
            <a:endParaRPr lang="en-CN"/>
          </a:p>
        </p:txBody>
      </p:sp>
      <p:sp>
        <p:nvSpPr>
          <p:cNvPr id="9" name="Slide Number Placeholder 8"/>
          <p:cNvSpPr>
            <a:spLocks noGrp="1"/>
          </p:cNvSpPr>
          <p:nvPr>
            <p:ph type="sldNum" sz="quarter" idx="12"/>
          </p:nvPr>
        </p:nvSpPr>
        <p:spPr/>
        <p:txBody>
          <a:bodyPr/>
          <a:lstStyle/>
          <a:p>
            <a:fld id="{8900D4C9-620F-DB47-8A33-D99E562B1C15}" type="slidenum">
              <a:rPr lang="en-CN" smtClean="0"/>
              <a:t>‹#›</a:t>
            </a:fld>
            <a:endParaRPr lang="en-CN"/>
          </a:p>
        </p:txBody>
      </p:sp>
    </p:spTree>
    <p:extLst>
      <p:ext uri="{BB962C8B-B14F-4D97-AF65-F5344CB8AC3E}">
        <p14:creationId xmlns:p14="http://schemas.microsoft.com/office/powerpoint/2010/main" val="4254602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E93D4E-C6E7-0B4A-9D14-1FEB2F74FC59}" type="datetimeFigureOut">
              <a:rPr lang="en-CN" smtClean="0"/>
              <a:t>04/24/2020</a:t>
            </a:fld>
            <a:endParaRPr lang="en-CN"/>
          </a:p>
        </p:txBody>
      </p:sp>
      <p:sp>
        <p:nvSpPr>
          <p:cNvPr id="4" name="Footer Placeholder 3"/>
          <p:cNvSpPr>
            <a:spLocks noGrp="1"/>
          </p:cNvSpPr>
          <p:nvPr>
            <p:ph type="ftr" sz="quarter" idx="11"/>
          </p:nvPr>
        </p:nvSpPr>
        <p:spPr/>
        <p:txBody>
          <a:bodyPr/>
          <a:lstStyle/>
          <a:p>
            <a:endParaRPr lang="en-CN"/>
          </a:p>
        </p:txBody>
      </p:sp>
      <p:sp>
        <p:nvSpPr>
          <p:cNvPr id="5" name="Slide Number Placeholder 4"/>
          <p:cNvSpPr>
            <a:spLocks noGrp="1"/>
          </p:cNvSpPr>
          <p:nvPr>
            <p:ph type="sldNum" sz="quarter" idx="12"/>
          </p:nvPr>
        </p:nvSpPr>
        <p:spPr/>
        <p:txBody>
          <a:bodyPr/>
          <a:lstStyle/>
          <a:p>
            <a:fld id="{8900D4C9-620F-DB47-8A33-D99E562B1C15}" type="slidenum">
              <a:rPr lang="en-CN" smtClean="0"/>
              <a:t>‹#›</a:t>
            </a:fld>
            <a:endParaRPr lang="en-CN"/>
          </a:p>
        </p:txBody>
      </p:sp>
    </p:spTree>
    <p:extLst>
      <p:ext uri="{BB962C8B-B14F-4D97-AF65-F5344CB8AC3E}">
        <p14:creationId xmlns:p14="http://schemas.microsoft.com/office/powerpoint/2010/main" val="4219574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E93D4E-C6E7-0B4A-9D14-1FEB2F74FC59}" type="datetimeFigureOut">
              <a:rPr lang="en-CN" smtClean="0"/>
              <a:t>04/24/2020</a:t>
            </a:fld>
            <a:endParaRPr lang="en-CN"/>
          </a:p>
        </p:txBody>
      </p:sp>
      <p:sp>
        <p:nvSpPr>
          <p:cNvPr id="3" name="Footer Placeholder 2"/>
          <p:cNvSpPr>
            <a:spLocks noGrp="1"/>
          </p:cNvSpPr>
          <p:nvPr>
            <p:ph type="ftr" sz="quarter" idx="11"/>
          </p:nvPr>
        </p:nvSpPr>
        <p:spPr/>
        <p:txBody>
          <a:bodyPr/>
          <a:lstStyle/>
          <a:p>
            <a:endParaRPr lang="en-CN"/>
          </a:p>
        </p:txBody>
      </p:sp>
      <p:sp>
        <p:nvSpPr>
          <p:cNvPr id="4" name="Slide Number Placeholder 3"/>
          <p:cNvSpPr>
            <a:spLocks noGrp="1"/>
          </p:cNvSpPr>
          <p:nvPr>
            <p:ph type="sldNum" sz="quarter" idx="12"/>
          </p:nvPr>
        </p:nvSpPr>
        <p:spPr/>
        <p:txBody>
          <a:bodyPr/>
          <a:lstStyle/>
          <a:p>
            <a:fld id="{8900D4C9-620F-DB47-8A33-D99E562B1C15}" type="slidenum">
              <a:rPr lang="en-CN" smtClean="0"/>
              <a:t>‹#›</a:t>
            </a:fld>
            <a:endParaRPr lang="en-CN"/>
          </a:p>
        </p:txBody>
      </p:sp>
    </p:spTree>
    <p:extLst>
      <p:ext uri="{BB962C8B-B14F-4D97-AF65-F5344CB8AC3E}">
        <p14:creationId xmlns:p14="http://schemas.microsoft.com/office/powerpoint/2010/main" val="294802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E93D4E-C6E7-0B4A-9D14-1FEB2F74FC59}" type="datetimeFigureOut">
              <a:rPr lang="en-CN" smtClean="0"/>
              <a:t>04/24/2020</a:t>
            </a:fld>
            <a:endParaRPr lang="en-CN"/>
          </a:p>
        </p:txBody>
      </p:sp>
      <p:sp>
        <p:nvSpPr>
          <p:cNvPr id="6" name="Footer Placeholder 5"/>
          <p:cNvSpPr>
            <a:spLocks noGrp="1"/>
          </p:cNvSpPr>
          <p:nvPr>
            <p:ph type="ftr" sz="quarter" idx="11"/>
          </p:nvPr>
        </p:nvSpPr>
        <p:spPr/>
        <p:txBody>
          <a:bodyPr/>
          <a:lstStyle/>
          <a:p>
            <a:endParaRPr lang="en-CN"/>
          </a:p>
        </p:txBody>
      </p:sp>
      <p:sp>
        <p:nvSpPr>
          <p:cNvPr id="7" name="Slide Number Placeholder 6"/>
          <p:cNvSpPr>
            <a:spLocks noGrp="1"/>
          </p:cNvSpPr>
          <p:nvPr>
            <p:ph type="sldNum" sz="quarter" idx="12"/>
          </p:nvPr>
        </p:nvSpPr>
        <p:spPr/>
        <p:txBody>
          <a:bodyPr/>
          <a:lstStyle/>
          <a:p>
            <a:fld id="{8900D4C9-620F-DB47-8A33-D99E562B1C15}" type="slidenum">
              <a:rPr lang="en-CN" smtClean="0"/>
              <a:t>‹#›</a:t>
            </a:fld>
            <a:endParaRPr lang="en-CN"/>
          </a:p>
        </p:txBody>
      </p:sp>
    </p:spTree>
    <p:extLst>
      <p:ext uri="{BB962C8B-B14F-4D97-AF65-F5344CB8AC3E}">
        <p14:creationId xmlns:p14="http://schemas.microsoft.com/office/powerpoint/2010/main" val="1245801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E93D4E-C6E7-0B4A-9D14-1FEB2F74FC59}" type="datetimeFigureOut">
              <a:rPr lang="en-CN" smtClean="0"/>
              <a:t>04/24/2020</a:t>
            </a:fld>
            <a:endParaRPr lang="en-CN"/>
          </a:p>
        </p:txBody>
      </p:sp>
      <p:sp>
        <p:nvSpPr>
          <p:cNvPr id="6" name="Footer Placeholder 5"/>
          <p:cNvSpPr>
            <a:spLocks noGrp="1"/>
          </p:cNvSpPr>
          <p:nvPr>
            <p:ph type="ftr" sz="quarter" idx="11"/>
          </p:nvPr>
        </p:nvSpPr>
        <p:spPr/>
        <p:txBody>
          <a:bodyPr/>
          <a:lstStyle/>
          <a:p>
            <a:endParaRPr lang="en-CN"/>
          </a:p>
        </p:txBody>
      </p:sp>
      <p:sp>
        <p:nvSpPr>
          <p:cNvPr id="7" name="Slide Number Placeholder 6"/>
          <p:cNvSpPr>
            <a:spLocks noGrp="1"/>
          </p:cNvSpPr>
          <p:nvPr>
            <p:ph type="sldNum" sz="quarter" idx="12"/>
          </p:nvPr>
        </p:nvSpPr>
        <p:spPr/>
        <p:txBody>
          <a:bodyPr/>
          <a:lstStyle/>
          <a:p>
            <a:fld id="{8900D4C9-620F-DB47-8A33-D99E562B1C15}" type="slidenum">
              <a:rPr lang="en-CN" smtClean="0"/>
              <a:t>‹#›</a:t>
            </a:fld>
            <a:endParaRPr lang="en-CN"/>
          </a:p>
        </p:txBody>
      </p:sp>
    </p:spTree>
    <p:extLst>
      <p:ext uri="{BB962C8B-B14F-4D97-AF65-F5344CB8AC3E}">
        <p14:creationId xmlns:p14="http://schemas.microsoft.com/office/powerpoint/2010/main" val="2880031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E93D4E-C6E7-0B4A-9D14-1FEB2F74FC59}" type="datetimeFigureOut">
              <a:rPr lang="en-CN" smtClean="0"/>
              <a:t>04/24/2020</a:t>
            </a:fld>
            <a:endParaRPr lang="en-C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00D4C9-620F-DB47-8A33-D99E562B1C15}" type="slidenum">
              <a:rPr lang="en-CN" smtClean="0"/>
              <a:t>‹#›</a:t>
            </a:fld>
            <a:endParaRPr lang="en-CN"/>
          </a:p>
        </p:txBody>
      </p:sp>
    </p:spTree>
    <p:extLst>
      <p:ext uri="{BB962C8B-B14F-4D97-AF65-F5344CB8AC3E}">
        <p14:creationId xmlns:p14="http://schemas.microsoft.com/office/powerpoint/2010/main" val="30027889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tiff"/></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11.png"/><Relationship Id="rId5" Type="http://schemas.openxmlformats.org/officeDocument/2006/relationships/image" Target="../media/image2.tiff"/><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2.tiff"/></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2.tif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17.png"/><Relationship Id="rId5" Type="http://schemas.openxmlformats.org/officeDocument/2006/relationships/image" Target="../media/image2.tiff"/><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2.tiff"/></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image" Target="../media/image2.tiff"/><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5.png"/><Relationship Id="rId5" Type="http://schemas.openxmlformats.org/officeDocument/2006/relationships/image" Target="../media/image2.tiff"/><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2.tiff"/></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2.tif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9.png"/><Relationship Id="rId5" Type="http://schemas.openxmlformats.org/officeDocument/2006/relationships/image" Target="../media/image2.tiff"/><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FD2AD-247A-6240-85FC-12099FA30FB9}"/>
              </a:ext>
            </a:extLst>
          </p:cNvPr>
          <p:cNvSpPr>
            <a:spLocks noGrp="1"/>
          </p:cNvSpPr>
          <p:nvPr>
            <p:ph type="ctrTitle"/>
          </p:nvPr>
        </p:nvSpPr>
        <p:spPr/>
        <p:txBody>
          <a:bodyPr/>
          <a:lstStyle/>
          <a:p>
            <a:r>
              <a:rPr lang="zh-CN" altLang="en-US" dirty="0"/>
              <a:t>第</a:t>
            </a:r>
            <a:r>
              <a:rPr lang="en-US" altLang="zh-CN" dirty="0"/>
              <a:t>9</a:t>
            </a:r>
            <a:r>
              <a:rPr lang="zh-CN" altLang="en-US" dirty="0"/>
              <a:t>章类和模块</a:t>
            </a:r>
            <a:endParaRPr lang="en-CN" dirty="0"/>
          </a:p>
        </p:txBody>
      </p:sp>
      <p:sp>
        <p:nvSpPr>
          <p:cNvPr id="3" name="Subtitle 2">
            <a:extLst>
              <a:ext uri="{FF2B5EF4-FFF2-40B4-BE49-F238E27FC236}">
                <a16:creationId xmlns:a16="http://schemas.microsoft.com/office/drawing/2014/main" id="{6C75CFD8-F7DC-7249-8494-B49504DC8D57}"/>
              </a:ext>
            </a:extLst>
          </p:cNvPr>
          <p:cNvSpPr>
            <a:spLocks noGrp="1"/>
          </p:cNvSpPr>
          <p:nvPr>
            <p:ph type="subTitle" idx="1"/>
          </p:nvPr>
        </p:nvSpPr>
        <p:spPr/>
        <p:txBody>
          <a:bodyPr/>
          <a:lstStyle/>
          <a:p>
            <a:endParaRPr lang="en-CN" dirty="0"/>
          </a:p>
        </p:txBody>
      </p:sp>
      <p:sp>
        <p:nvSpPr>
          <p:cNvPr id="4" name="Rectangle 3">
            <a:extLst>
              <a:ext uri="{FF2B5EF4-FFF2-40B4-BE49-F238E27FC236}">
                <a16:creationId xmlns:a16="http://schemas.microsoft.com/office/drawing/2014/main" id="{FAB9FA0F-CAD5-2441-A863-B92F17FC2672}"/>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0A79E092-B408-FB4C-8781-5A2D85077B8B}"/>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6" name="Picture 5">
            <a:extLst>
              <a:ext uri="{FF2B5EF4-FFF2-40B4-BE49-F238E27FC236}">
                <a16:creationId xmlns:a16="http://schemas.microsoft.com/office/drawing/2014/main" id="{B88B67AB-9248-974A-B3C0-14C5C72089C8}"/>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28720871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9.2 </a:t>
            </a:r>
            <a:r>
              <a:rPr lang="zh-CN" altLang="en-US" dirty="0"/>
              <a:t>类和构造函数</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dirty="0"/>
              <a:t>9.2.2 constructor</a:t>
            </a:r>
            <a:r>
              <a:rPr lang="zh-CN" altLang="en-US" dirty="0"/>
              <a:t>属性</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E9DBD2D0-68A0-444D-B074-9B6F8F0581A6}"/>
              </a:ext>
            </a:extLst>
          </p:cNvPr>
          <p:cNvPicPr>
            <a:picLocks noChangeAspect="1"/>
          </p:cNvPicPr>
          <p:nvPr/>
        </p:nvPicPr>
        <p:blipFill>
          <a:blip r:embed="rId6"/>
          <a:stretch>
            <a:fillRect/>
          </a:stretch>
        </p:blipFill>
        <p:spPr>
          <a:xfrm>
            <a:off x="340075" y="2428419"/>
            <a:ext cx="8463850" cy="2415724"/>
          </a:xfrm>
          <a:prstGeom prst="rect">
            <a:avLst/>
          </a:prstGeom>
        </p:spPr>
      </p:pic>
      <p:pic>
        <p:nvPicPr>
          <p:cNvPr id="8" name="Picture 7">
            <a:extLst>
              <a:ext uri="{FF2B5EF4-FFF2-40B4-BE49-F238E27FC236}">
                <a16:creationId xmlns:a16="http://schemas.microsoft.com/office/drawing/2014/main" id="{86F2AD65-9228-B048-9748-B1B4663EB0A7}"/>
              </a:ext>
            </a:extLst>
          </p:cNvPr>
          <p:cNvPicPr>
            <a:picLocks noChangeAspect="1"/>
          </p:cNvPicPr>
          <p:nvPr/>
        </p:nvPicPr>
        <p:blipFill>
          <a:blip r:embed="rId7"/>
          <a:stretch>
            <a:fillRect/>
          </a:stretch>
        </p:blipFill>
        <p:spPr>
          <a:xfrm>
            <a:off x="243986" y="4957906"/>
            <a:ext cx="8803925" cy="1341403"/>
          </a:xfrm>
          <a:prstGeom prst="rect">
            <a:avLst/>
          </a:prstGeom>
        </p:spPr>
      </p:pic>
      <p:sp>
        <p:nvSpPr>
          <p:cNvPr id="9" name="TextBox 8">
            <a:extLst>
              <a:ext uri="{FF2B5EF4-FFF2-40B4-BE49-F238E27FC236}">
                <a16:creationId xmlns:a16="http://schemas.microsoft.com/office/drawing/2014/main" id="{F74ECB2F-8722-7A47-8F98-25FAB64BAFDB}"/>
              </a:ext>
            </a:extLst>
          </p:cNvPr>
          <p:cNvSpPr txBox="1"/>
          <p:nvPr/>
        </p:nvSpPr>
        <p:spPr>
          <a:xfrm>
            <a:off x="5301342" y="1991619"/>
            <a:ext cx="1632857" cy="369332"/>
          </a:xfrm>
          <a:prstGeom prst="rect">
            <a:avLst/>
          </a:prstGeom>
          <a:noFill/>
        </p:spPr>
        <p:txBody>
          <a:bodyPr wrap="square" rtlCol="0">
            <a:spAutoFit/>
          </a:bodyPr>
          <a:lstStyle/>
          <a:p>
            <a:r>
              <a:rPr lang="zh-CN" altLang="en-CN" dirty="0"/>
              <a:t>例</a:t>
            </a:r>
            <a:r>
              <a:rPr lang="en-US" altLang="zh-CN" dirty="0"/>
              <a:t>9-2</a:t>
            </a:r>
            <a:r>
              <a:rPr lang="zh-CN" altLang="en-US" dirty="0"/>
              <a:t>补救</a:t>
            </a:r>
            <a:endParaRPr lang="en-CN" dirty="0"/>
          </a:p>
        </p:txBody>
      </p:sp>
    </p:spTree>
    <p:custDataLst>
      <p:tags r:id="rId1"/>
    </p:custDataLst>
    <p:extLst>
      <p:ext uri="{BB962C8B-B14F-4D97-AF65-F5344CB8AC3E}">
        <p14:creationId xmlns:p14="http://schemas.microsoft.com/office/powerpoint/2010/main" val="771171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dirty="0"/>
              <a:t>9.3 JavaScript</a:t>
            </a:r>
            <a:r>
              <a:rPr lang="zh-CN" altLang="en-US" dirty="0"/>
              <a:t>中</a:t>
            </a:r>
            <a:r>
              <a:rPr lang="en-US" dirty="0"/>
              <a:t>Java</a:t>
            </a:r>
            <a:r>
              <a:rPr lang="zh-CN" altLang="en-US" dirty="0"/>
              <a:t>式的类继承</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zh-CN" altLang="en-US" dirty="0"/>
              <a:t>用</a:t>
            </a:r>
            <a:r>
              <a:rPr lang="en-US" dirty="0"/>
              <a:t>JavaScript</a:t>
            </a:r>
            <a:r>
              <a:rPr lang="zh-CN" altLang="en-US" dirty="0"/>
              <a:t>模拟出</a:t>
            </a:r>
            <a:r>
              <a:rPr lang="en-US" dirty="0"/>
              <a:t>Java</a:t>
            </a:r>
            <a:r>
              <a:rPr lang="zh-CN" altLang="en-US" dirty="0"/>
              <a:t>中的四种类成员类</a:t>
            </a:r>
            <a:endParaRPr lang="en-US" altLang="zh-CN" dirty="0"/>
          </a:p>
          <a:p>
            <a:r>
              <a:rPr lang="en-US" altLang="zh-CN" dirty="0"/>
              <a:t>Java</a:t>
            </a:r>
            <a:r>
              <a:rPr lang="zh-CN" altLang="en-US" dirty="0"/>
              <a:t>的四种类型成员</a:t>
            </a:r>
            <a:endParaRPr lang="en-US" altLang="zh-CN" dirty="0"/>
          </a:p>
          <a:p>
            <a:pPr lvl="1"/>
            <a:r>
              <a:rPr lang="zh-CN" altLang="en-US" dirty="0"/>
              <a:t>实例字段</a:t>
            </a:r>
            <a:endParaRPr lang="en-US" altLang="zh-CN" dirty="0"/>
          </a:p>
          <a:p>
            <a:pPr lvl="2"/>
            <a:r>
              <a:rPr lang="zh-CN" altLang="en-US" dirty="0"/>
              <a:t>它们是基于实例的属性或变量，用以保存独立对象的状态。</a:t>
            </a:r>
            <a:endParaRPr lang="en-US" altLang="zh-CN" dirty="0"/>
          </a:p>
          <a:p>
            <a:pPr lvl="1"/>
            <a:r>
              <a:rPr lang="zh-CN" altLang="en-US" dirty="0"/>
              <a:t>实例方法</a:t>
            </a:r>
            <a:endParaRPr lang="en-US" altLang="zh-CN" dirty="0"/>
          </a:p>
          <a:p>
            <a:pPr lvl="2"/>
            <a:r>
              <a:rPr lang="zh-CN" altLang="en-US" dirty="0"/>
              <a:t>它们是类的所有实例所共享的方法，由每个独立的实例调用。</a:t>
            </a:r>
            <a:endParaRPr lang="en-US" altLang="zh-CN" dirty="0"/>
          </a:p>
          <a:p>
            <a:pPr lvl="1"/>
            <a:r>
              <a:rPr lang="zh-CN" altLang="en-US" dirty="0"/>
              <a:t>类字段</a:t>
            </a:r>
            <a:endParaRPr lang="en-US" altLang="zh-CN" dirty="0"/>
          </a:p>
          <a:p>
            <a:pPr lvl="2"/>
            <a:r>
              <a:rPr lang="zh-CN" altLang="en-US" dirty="0"/>
              <a:t>这些属性或变量是属于类的，而不是属于类的某个实例的。</a:t>
            </a:r>
            <a:endParaRPr lang="en-US" altLang="zh-CN" dirty="0"/>
          </a:p>
          <a:p>
            <a:pPr lvl="1"/>
            <a:r>
              <a:rPr lang="zh-CN" altLang="en-US" dirty="0"/>
              <a:t>类方法</a:t>
            </a:r>
            <a:endParaRPr lang="en-US" altLang="zh-CN" dirty="0"/>
          </a:p>
          <a:p>
            <a:pPr lvl="2"/>
            <a:r>
              <a:rPr lang="zh-CN" altLang="en-US" dirty="0"/>
              <a:t>这些方法是属于类的，而不是属于类的某个实例的。</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4303501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dirty="0"/>
              <a:t>9.3 JavaScript</a:t>
            </a:r>
            <a:r>
              <a:rPr lang="zh-CN" altLang="en-US" dirty="0"/>
              <a:t>中</a:t>
            </a:r>
            <a:r>
              <a:rPr lang="en-US" dirty="0"/>
              <a:t>Java</a:t>
            </a:r>
            <a:r>
              <a:rPr lang="zh-CN" altLang="en-US" dirty="0"/>
              <a:t>式的类继承</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413359" y="1587003"/>
            <a:ext cx="8634552" cy="4589611"/>
          </a:xfrm>
        </p:spPr>
        <p:txBody>
          <a:bodyPr>
            <a:noAutofit/>
          </a:bodyPr>
          <a:lstStyle/>
          <a:p>
            <a:r>
              <a:rPr lang="en-US" altLang="zh-CN" sz="2000" b="1" dirty="0" err="1"/>
              <a:t>js</a:t>
            </a:r>
            <a:r>
              <a:rPr lang="zh-CN" altLang="en-US" sz="2000" b="1" dirty="0"/>
              <a:t>和</a:t>
            </a:r>
            <a:r>
              <a:rPr lang="en-US" altLang="zh-CN" sz="2000" b="1" dirty="0"/>
              <a:t>Java</a:t>
            </a:r>
            <a:r>
              <a:rPr lang="zh-CN" altLang="en-US" sz="2000" b="1" dirty="0"/>
              <a:t>的不同之处</a:t>
            </a:r>
          </a:p>
          <a:p>
            <a:r>
              <a:rPr lang="en-US" altLang="zh-CN" sz="2000" dirty="0" err="1"/>
              <a:t>js</a:t>
            </a:r>
            <a:r>
              <a:rPr lang="zh-CN" altLang="en-US" sz="2000" dirty="0"/>
              <a:t>的函数是以值的形式出现的，方法和字段没有太大的区别，如果属性值是函数，那么这个属性就定义了一个方法，否则仅仅是一个普通的属性或者字段</a:t>
            </a:r>
            <a:r>
              <a:rPr lang="zh-CN" altLang="en-US" sz="2000" dirty="0" smtClean="0"/>
              <a:t>，</a:t>
            </a:r>
            <a:r>
              <a:rPr lang="en-US" altLang="zh-CN" sz="2000" dirty="0" err="1" smtClean="0"/>
              <a:t>js</a:t>
            </a:r>
            <a:r>
              <a:rPr lang="zh-CN" altLang="en-US" sz="2000" dirty="0"/>
              <a:t>中有三种不同的</a:t>
            </a:r>
            <a:r>
              <a:rPr lang="zh-CN" altLang="en-US" sz="2000" dirty="0" smtClean="0"/>
              <a:t>对象，如下所示。</a:t>
            </a:r>
            <a:endParaRPr lang="en-US" altLang="zh-CN" sz="2000" dirty="0" smtClean="0"/>
          </a:p>
          <a:p>
            <a:r>
              <a:rPr lang="en-US" altLang="zh-CN" sz="2000" dirty="0" smtClean="0"/>
              <a:t>JavaScript</a:t>
            </a:r>
            <a:r>
              <a:rPr lang="zh-CN" altLang="en-US" sz="2000" dirty="0" smtClean="0"/>
              <a:t>中的类的三种不同的对象</a:t>
            </a:r>
            <a:endParaRPr lang="en-US" altLang="zh-CN" sz="2000" dirty="0" smtClean="0"/>
          </a:p>
          <a:p>
            <a:r>
              <a:rPr lang="zh-CN" altLang="en-US" sz="2000" dirty="0" smtClean="0"/>
              <a:t>构造</a:t>
            </a:r>
            <a:r>
              <a:rPr lang="zh-CN" altLang="en-US" sz="2000" dirty="0"/>
              <a:t>函数对象</a:t>
            </a:r>
            <a:endParaRPr lang="en-US" altLang="zh-CN" sz="2000" dirty="0"/>
          </a:p>
          <a:p>
            <a:pPr lvl="1"/>
            <a:r>
              <a:rPr lang="zh-CN" altLang="en-US" sz="1800" dirty="0"/>
              <a:t>构造函数为</a:t>
            </a:r>
            <a:r>
              <a:rPr lang="en-US" sz="1800" dirty="0"/>
              <a:t>JavaScript</a:t>
            </a:r>
            <a:r>
              <a:rPr lang="zh-CN" altLang="en-US" sz="1800" dirty="0"/>
              <a:t>的类定义了名字。</a:t>
            </a:r>
            <a:r>
              <a:rPr lang="zh-CN" altLang="en-US" sz="1800" dirty="0">
                <a:solidFill>
                  <a:srgbClr val="C00000"/>
                </a:solidFill>
              </a:rPr>
              <a:t>任何添加到这个构造函数对象中的属性都是类字段和类方法</a:t>
            </a:r>
            <a:r>
              <a:rPr lang="zh-CN" altLang="en-US" sz="1800" dirty="0"/>
              <a:t>。</a:t>
            </a:r>
            <a:endParaRPr lang="en-US" altLang="zh-CN" sz="1800" dirty="0"/>
          </a:p>
          <a:p>
            <a:r>
              <a:rPr lang="zh-CN" altLang="en-US" sz="2000" dirty="0"/>
              <a:t>原型对象</a:t>
            </a:r>
            <a:endParaRPr lang="en-US" altLang="zh-CN" sz="2000" dirty="0"/>
          </a:p>
          <a:p>
            <a:pPr lvl="1"/>
            <a:r>
              <a:rPr lang="zh-CN" altLang="en-US" sz="1800" dirty="0"/>
              <a:t>原型对象的属性被类的所有实例所继承。</a:t>
            </a:r>
            <a:endParaRPr lang="en-US" altLang="zh-CN" sz="1800" dirty="0"/>
          </a:p>
          <a:p>
            <a:r>
              <a:rPr lang="zh-CN" altLang="en-US" sz="2000" dirty="0"/>
              <a:t>实例对象</a:t>
            </a:r>
            <a:endParaRPr lang="en-US" altLang="zh-CN" sz="2000" dirty="0"/>
          </a:p>
          <a:p>
            <a:pPr lvl="1"/>
            <a:r>
              <a:rPr lang="zh-CN" altLang="en-US" sz="1800" dirty="0"/>
              <a:t>类的每个实例都是一个独立的对象，直接给这个实例定义的属性是不会为所有实例对象所共享的。</a:t>
            </a:r>
            <a:endParaRPr lang="en-CN" sz="1800"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13209672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dirty="0"/>
              <a:t>9.3 JavaScript</a:t>
            </a:r>
            <a:r>
              <a:rPr lang="zh-CN" altLang="en-US" dirty="0"/>
              <a:t>中</a:t>
            </a:r>
            <a:r>
              <a:rPr lang="en-US" dirty="0"/>
              <a:t>Java</a:t>
            </a:r>
            <a:r>
              <a:rPr lang="zh-CN" altLang="en-US" dirty="0"/>
              <a:t>式的类继承</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endParaRPr lang="zh-CN" altLang="en-US" dirty="0"/>
          </a:p>
          <a:p>
            <a:r>
              <a:rPr lang="en-US" dirty="0" smtClean="0"/>
              <a:t>JavaScript</a:t>
            </a:r>
            <a:r>
              <a:rPr lang="zh-CN" altLang="en-US" dirty="0"/>
              <a:t>中定义类的步骤</a:t>
            </a:r>
            <a:endParaRPr lang="en-US" altLang="zh-CN" dirty="0"/>
          </a:p>
          <a:p>
            <a:pPr lvl="1"/>
            <a:r>
              <a:rPr lang="zh-CN" altLang="en-US" dirty="0"/>
              <a:t>第一步，先定义一个构造函数，并设置初始化新对象的实例属性。</a:t>
            </a:r>
            <a:endParaRPr lang="en-US" altLang="zh-CN" dirty="0"/>
          </a:p>
          <a:p>
            <a:pPr lvl="1"/>
            <a:r>
              <a:rPr lang="zh-CN" altLang="en-US" dirty="0"/>
              <a:t>第二步，给构造函数的</a:t>
            </a:r>
            <a:r>
              <a:rPr lang="en-US" dirty="0"/>
              <a:t>prototype</a:t>
            </a:r>
            <a:r>
              <a:rPr lang="zh-CN" altLang="en-US" dirty="0"/>
              <a:t>对象定义实例的方法。</a:t>
            </a:r>
            <a:endParaRPr lang="en-US" altLang="zh-CN" dirty="0"/>
          </a:p>
          <a:p>
            <a:pPr lvl="1"/>
            <a:r>
              <a:rPr lang="zh-CN" altLang="en-US" dirty="0"/>
              <a:t>第三步，给构造函数定义类字段和类属性。</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12910841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dirty="0"/>
              <a:t>9.3 JavaScript</a:t>
            </a:r>
            <a:r>
              <a:rPr lang="zh-CN" altLang="en-US" dirty="0"/>
              <a:t>中</a:t>
            </a:r>
            <a:r>
              <a:rPr lang="en-US" dirty="0"/>
              <a:t>Java</a:t>
            </a:r>
            <a:r>
              <a:rPr lang="zh-CN" altLang="en-US" dirty="0"/>
              <a:t>式的类继承</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Step1</a:t>
            </a:r>
            <a:r>
              <a:rPr lang="zh-CN" altLang="en-US" dirty="0"/>
              <a:t> </a:t>
            </a:r>
            <a:r>
              <a:rPr lang="zh-CN" altLang="en-CN" dirty="0"/>
              <a:t>定义</a:t>
            </a:r>
            <a:r>
              <a:rPr lang="zh-CN" altLang="en-US" dirty="0"/>
              <a:t>构造函数</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A90F0474-C199-8F41-B8F5-65BAEAF33298}"/>
              </a:ext>
            </a:extLst>
          </p:cNvPr>
          <p:cNvPicPr>
            <a:picLocks noChangeAspect="1"/>
          </p:cNvPicPr>
          <p:nvPr/>
        </p:nvPicPr>
        <p:blipFill>
          <a:blip r:embed="rId5"/>
          <a:stretch>
            <a:fillRect/>
          </a:stretch>
        </p:blipFill>
        <p:spPr>
          <a:xfrm>
            <a:off x="216754" y="2448286"/>
            <a:ext cx="8710491" cy="3513571"/>
          </a:xfrm>
          <a:prstGeom prst="rect">
            <a:avLst/>
          </a:prstGeom>
        </p:spPr>
      </p:pic>
    </p:spTree>
    <p:extLst>
      <p:ext uri="{BB962C8B-B14F-4D97-AF65-F5344CB8AC3E}">
        <p14:creationId xmlns:p14="http://schemas.microsoft.com/office/powerpoint/2010/main" val="17975676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dirty="0"/>
              <a:t>9.3 JavaScript</a:t>
            </a:r>
            <a:r>
              <a:rPr lang="zh-CN" altLang="en-US" dirty="0"/>
              <a:t>中</a:t>
            </a:r>
            <a:r>
              <a:rPr lang="en-US" dirty="0"/>
              <a:t>Java</a:t>
            </a:r>
            <a:r>
              <a:rPr lang="zh-CN" altLang="en-US" dirty="0"/>
              <a:t>式的类继承</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Step2</a:t>
            </a:r>
            <a:r>
              <a:rPr lang="zh-CN" altLang="en-US" dirty="0"/>
              <a:t> 给构造函数的</a:t>
            </a:r>
            <a:r>
              <a:rPr lang="en-US" dirty="0"/>
              <a:t>prototype</a:t>
            </a:r>
            <a:r>
              <a:rPr lang="zh-CN" altLang="en-US" dirty="0"/>
              <a:t>对象定义方法</a:t>
            </a:r>
            <a:endParaRPr lang="en-US" altLang="zh-CN" dirty="0"/>
          </a:p>
          <a:p>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9" name="Picture 8">
            <a:extLst>
              <a:ext uri="{FF2B5EF4-FFF2-40B4-BE49-F238E27FC236}">
                <a16:creationId xmlns:a16="http://schemas.microsoft.com/office/drawing/2014/main" id="{D00AF5BB-211C-024B-BE70-87EF7767CB72}"/>
              </a:ext>
            </a:extLst>
          </p:cNvPr>
          <p:cNvPicPr>
            <a:picLocks noChangeAspect="1"/>
          </p:cNvPicPr>
          <p:nvPr/>
        </p:nvPicPr>
        <p:blipFill>
          <a:blip r:embed="rId5"/>
          <a:stretch>
            <a:fillRect/>
          </a:stretch>
        </p:blipFill>
        <p:spPr>
          <a:xfrm>
            <a:off x="439123" y="4782183"/>
            <a:ext cx="8403771" cy="1261096"/>
          </a:xfrm>
          <a:prstGeom prst="rect">
            <a:avLst/>
          </a:prstGeom>
        </p:spPr>
      </p:pic>
      <p:pic>
        <p:nvPicPr>
          <p:cNvPr id="10" name="Picture 9">
            <a:extLst>
              <a:ext uri="{FF2B5EF4-FFF2-40B4-BE49-F238E27FC236}">
                <a16:creationId xmlns:a16="http://schemas.microsoft.com/office/drawing/2014/main" id="{36DBBAA1-38C4-DD40-805A-7B1B10508C69}"/>
              </a:ext>
            </a:extLst>
          </p:cNvPr>
          <p:cNvPicPr>
            <a:picLocks noChangeAspect="1"/>
          </p:cNvPicPr>
          <p:nvPr/>
        </p:nvPicPr>
        <p:blipFill>
          <a:blip r:embed="rId6"/>
          <a:stretch>
            <a:fillRect/>
          </a:stretch>
        </p:blipFill>
        <p:spPr>
          <a:xfrm>
            <a:off x="439123" y="3662423"/>
            <a:ext cx="8403771" cy="1212696"/>
          </a:xfrm>
          <a:prstGeom prst="rect">
            <a:avLst/>
          </a:prstGeom>
        </p:spPr>
      </p:pic>
      <p:pic>
        <p:nvPicPr>
          <p:cNvPr id="11" name="Picture 10">
            <a:extLst>
              <a:ext uri="{FF2B5EF4-FFF2-40B4-BE49-F238E27FC236}">
                <a16:creationId xmlns:a16="http://schemas.microsoft.com/office/drawing/2014/main" id="{585A6971-95C7-134D-9B43-B8C401002563}"/>
              </a:ext>
            </a:extLst>
          </p:cNvPr>
          <p:cNvPicPr>
            <a:picLocks noChangeAspect="1"/>
          </p:cNvPicPr>
          <p:nvPr/>
        </p:nvPicPr>
        <p:blipFill>
          <a:blip r:embed="rId7"/>
          <a:stretch>
            <a:fillRect/>
          </a:stretch>
        </p:blipFill>
        <p:spPr>
          <a:xfrm>
            <a:off x="439123" y="2440962"/>
            <a:ext cx="8414409" cy="1212696"/>
          </a:xfrm>
          <a:prstGeom prst="rect">
            <a:avLst/>
          </a:prstGeom>
        </p:spPr>
      </p:pic>
    </p:spTree>
    <p:extLst>
      <p:ext uri="{BB962C8B-B14F-4D97-AF65-F5344CB8AC3E}">
        <p14:creationId xmlns:p14="http://schemas.microsoft.com/office/powerpoint/2010/main" val="20667637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dirty="0"/>
              <a:t>9.3 JavaScript</a:t>
            </a:r>
            <a:r>
              <a:rPr lang="zh-CN" altLang="en-US" dirty="0"/>
              <a:t>中</a:t>
            </a:r>
            <a:r>
              <a:rPr lang="en-US" dirty="0"/>
              <a:t>Java</a:t>
            </a:r>
            <a:r>
              <a:rPr lang="zh-CN" altLang="en-US" dirty="0"/>
              <a:t>式的类继承</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Step3</a:t>
            </a:r>
            <a:r>
              <a:rPr lang="zh-CN" altLang="en-US" dirty="0"/>
              <a:t> 给构造函数定义类字段和类属性</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8" name="Picture 7">
            <a:extLst>
              <a:ext uri="{FF2B5EF4-FFF2-40B4-BE49-F238E27FC236}">
                <a16:creationId xmlns:a16="http://schemas.microsoft.com/office/drawing/2014/main" id="{BE8E133C-4195-9B4F-A10D-6795E397C079}"/>
              </a:ext>
            </a:extLst>
          </p:cNvPr>
          <p:cNvPicPr>
            <a:picLocks noChangeAspect="1"/>
          </p:cNvPicPr>
          <p:nvPr/>
        </p:nvPicPr>
        <p:blipFill>
          <a:blip r:embed="rId6"/>
          <a:stretch>
            <a:fillRect/>
          </a:stretch>
        </p:blipFill>
        <p:spPr>
          <a:xfrm>
            <a:off x="1036410" y="446404"/>
            <a:ext cx="7685315" cy="5739910"/>
          </a:xfrm>
          <a:prstGeom prst="rect">
            <a:avLst/>
          </a:prstGeom>
        </p:spPr>
      </p:pic>
    </p:spTree>
    <p:custDataLst>
      <p:tags r:id="rId1"/>
    </p:custDataLst>
    <p:extLst>
      <p:ext uri="{BB962C8B-B14F-4D97-AF65-F5344CB8AC3E}">
        <p14:creationId xmlns:p14="http://schemas.microsoft.com/office/powerpoint/2010/main" val="14235028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dirty="0"/>
              <a:t>9.3 JavaScript</a:t>
            </a:r>
            <a:r>
              <a:rPr lang="zh-CN" altLang="en-US" dirty="0"/>
              <a:t>中</a:t>
            </a:r>
            <a:r>
              <a:rPr lang="en-US" dirty="0"/>
              <a:t>Java</a:t>
            </a:r>
            <a:r>
              <a:rPr lang="zh-CN" altLang="en-US" dirty="0"/>
              <a:t>式的类继承</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zh-CN" altLang="en-US" dirty="0"/>
              <a:t>使用构造函数</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4B544BA9-7AD2-D744-B227-CA4C87CFFE2C}"/>
              </a:ext>
            </a:extLst>
          </p:cNvPr>
          <p:cNvPicPr>
            <a:picLocks noChangeAspect="1"/>
          </p:cNvPicPr>
          <p:nvPr/>
        </p:nvPicPr>
        <p:blipFill>
          <a:blip r:embed="rId5"/>
          <a:stretch>
            <a:fillRect/>
          </a:stretch>
        </p:blipFill>
        <p:spPr>
          <a:xfrm>
            <a:off x="457200" y="3078349"/>
            <a:ext cx="8229600" cy="2305179"/>
          </a:xfrm>
          <a:prstGeom prst="rect">
            <a:avLst/>
          </a:prstGeom>
        </p:spPr>
      </p:pic>
    </p:spTree>
    <p:extLst>
      <p:ext uri="{BB962C8B-B14F-4D97-AF65-F5344CB8AC3E}">
        <p14:creationId xmlns:p14="http://schemas.microsoft.com/office/powerpoint/2010/main" val="41374003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dirty="0"/>
              <a:t>9.3 JavaScript</a:t>
            </a:r>
            <a:r>
              <a:rPr lang="zh-CN" altLang="en-US" dirty="0"/>
              <a:t>中</a:t>
            </a:r>
            <a:r>
              <a:rPr lang="en-US" dirty="0"/>
              <a:t>Java</a:t>
            </a:r>
            <a:r>
              <a:rPr lang="zh-CN" altLang="en-US" dirty="0"/>
              <a:t>式的类继承</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zh-CN" altLang="en-US" dirty="0"/>
              <a:t>其他要点</a:t>
            </a:r>
            <a:endParaRPr lang="en-US" altLang="zh-CN" dirty="0"/>
          </a:p>
          <a:p>
            <a:pPr lvl="1"/>
            <a:r>
              <a:rPr lang="en-US" altLang="zh-CN" dirty="0"/>
              <a:t>JavaScript</a:t>
            </a:r>
            <a:r>
              <a:rPr lang="zh-CN" altLang="en-US" dirty="0"/>
              <a:t>可以模拟出</a:t>
            </a:r>
            <a:r>
              <a:rPr lang="en-US" altLang="zh-CN" dirty="0"/>
              <a:t>Java</a:t>
            </a:r>
            <a:r>
              <a:rPr lang="zh-CN" altLang="en-US" dirty="0"/>
              <a:t>式的类成员，但</a:t>
            </a:r>
            <a:r>
              <a:rPr lang="en-US" altLang="zh-CN" dirty="0"/>
              <a:t>Java</a:t>
            </a:r>
            <a:r>
              <a:rPr lang="zh-CN" altLang="en-US" dirty="0"/>
              <a:t>中有很多重要的特性是无法在</a:t>
            </a:r>
            <a:r>
              <a:rPr lang="en-US" altLang="zh-CN" dirty="0"/>
              <a:t>JavaScript</a:t>
            </a:r>
            <a:r>
              <a:rPr lang="zh-CN" altLang="en-US" dirty="0"/>
              <a:t>类中模拟的。</a:t>
            </a:r>
            <a:endParaRPr lang="en-US" altLang="zh-CN" dirty="0"/>
          </a:p>
          <a:p>
            <a:pPr lvl="2"/>
            <a:r>
              <a:rPr lang="zh-CN" altLang="en-US" dirty="0"/>
              <a:t>对于</a:t>
            </a:r>
            <a:r>
              <a:rPr lang="en-US" altLang="zh-CN" dirty="0"/>
              <a:t>Java</a:t>
            </a:r>
            <a:r>
              <a:rPr lang="zh-CN" altLang="en-US" dirty="0"/>
              <a:t>类的实例方法来说，实例字段可以用做局部变量，而不需要使用关键字</a:t>
            </a:r>
            <a:r>
              <a:rPr lang="en-US" altLang="zh-CN" dirty="0"/>
              <a:t>this</a:t>
            </a:r>
            <a:r>
              <a:rPr lang="zh-CN" altLang="en-US" dirty="0"/>
              <a:t>来引用它们。</a:t>
            </a:r>
            <a:r>
              <a:rPr lang="en-US" altLang="zh-CN" dirty="0"/>
              <a:t>JavaScript</a:t>
            </a:r>
            <a:r>
              <a:rPr lang="zh-CN" altLang="en-US" dirty="0"/>
              <a:t>是没办法模拟这个特性的。</a:t>
            </a:r>
            <a:endParaRPr lang="en-US" altLang="zh-CN" dirty="0"/>
          </a:p>
          <a:p>
            <a:pPr lvl="2"/>
            <a:r>
              <a:rPr lang="zh-CN" altLang="en-US" dirty="0"/>
              <a:t>在</a:t>
            </a:r>
            <a:r>
              <a:rPr lang="en-US" altLang="zh-CN" dirty="0"/>
              <a:t>Java</a:t>
            </a:r>
            <a:r>
              <a:rPr lang="zh-CN" altLang="en-US" dirty="0"/>
              <a:t>中可以使用</a:t>
            </a:r>
            <a:r>
              <a:rPr lang="en-US" altLang="zh-CN" dirty="0"/>
              <a:t>final</a:t>
            </a:r>
            <a:r>
              <a:rPr lang="zh-CN" altLang="en-US" dirty="0"/>
              <a:t>声明字段为常量，并且可以将字段和方法声明为</a:t>
            </a:r>
            <a:r>
              <a:rPr lang="en-US" altLang="zh-CN" dirty="0"/>
              <a:t>private</a:t>
            </a:r>
            <a:r>
              <a:rPr lang="zh-CN" altLang="en-US" dirty="0"/>
              <a:t>，用以表示它们是私有成员且在类的外面是不可见的。在</a:t>
            </a:r>
            <a:r>
              <a:rPr lang="en-US" altLang="zh-CN" dirty="0"/>
              <a:t>JavaScript</a:t>
            </a:r>
            <a:r>
              <a:rPr lang="zh-CN" altLang="en-US" dirty="0"/>
              <a:t>中没有这些关键字。</a:t>
            </a:r>
            <a:endParaRPr lang="en-US" altLang="zh-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2987018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zh-CN" altLang="en-CN" dirty="0"/>
              <a:t>概述</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zh-CN" altLang="en-CN" dirty="0"/>
              <a:t>通过</a:t>
            </a:r>
            <a:r>
              <a:rPr lang="zh-CN" altLang="en-US" dirty="0"/>
              <a:t>定义对象的类，让每个对象都共享某些属性</a:t>
            </a:r>
            <a:endParaRPr lang="en-US" altLang="zh-CN" dirty="0"/>
          </a:p>
          <a:p>
            <a:r>
              <a:rPr lang="zh-CN" altLang="en-US" dirty="0"/>
              <a:t>类的属性，用以存放或定义状态，或行为</a:t>
            </a:r>
            <a:endParaRPr lang="en-US" altLang="zh-CN" dirty="0"/>
          </a:p>
          <a:p>
            <a:r>
              <a:rPr lang="zh-CN" altLang="en-US" dirty="0"/>
              <a:t>类的一个重要特性是“动态可继承” </a:t>
            </a:r>
            <a:r>
              <a:rPr lang="en-US" altLang="zh-CN" dirty="0">
                <a:solidFill>
                  <a:srgbClr val="C00000"/>
                </a:solidFill>
              </a:rPr>
              <a:t>9.4</a:t>
            </a:r>
            <a:r>
              <a:rPr lang="zh-CN" altLang="en-US" dirty="0">
                <a:solidFill>
                  <a:srgbClr val="C00000"/>
                </a:solidFill>
              </a:rPr>
              <a:t>节</a:t>
            </a:r>
            <a:endParaRPr lang="en-US" altLang="zh-CN" dirty="0">
              <a:solidFill>
                <a:srgbClr val="C00000"/>
              </a:solidFill>
            </a:endParaRPr>
          </a:p>
          <a:p>
            <a:r>
              <a:rPr lang="zh-CN" altLang="en-US" dirty="0"/>
              <a:t>检测对象的类的方式、</a:t>
            </a:r>
            <a:r>
              <a:rPr lang="en-US" altLang="zh-CN" dirty="0"/>
              <a:t>“</a:t>
            </a:r>
            <a:r>
              <a:rPr lang="zh-CN" altLang="en-US" dirty="0"/>
              <a:t>鸭式辩型”</a:t>
            </a:r>
            <a:r>
              <a:rPr lang="en-US" altLang="zh-CN" dirty="0"/>
              <a:t> </a:t>
            </a:r>
            <a:r>
              <a:rPr lang="en-US" altLang="zh-CN" dirty="0">
                <a:solidFill>
                  <a:srgbClr val="C00000"/>
                </a:solidFill>
              </a:rPr>
              <a:t>9.5</a:t>
            </a:r>
            <a:r>
              <a:rPr lang="zh-CN" altLang="en-US" dirty="0">
                <a:solidFill>
                  <a:srgbClr val="C00000"/>
                </a:solidFill>
              </a:rPr>
              <a:t>节</a:t>
            </a:r>
            <a:endParaRPr lang="en-US" altLang="zh-CN" dirty="0">
              <a:solidFill>
                <a:srgbClr val="C00000"/>
              </a:solidFill>
            </a:endParaRPr>
          </a:p>
          <a:p>
            <a:r>
              <a:rPr lang="zh-CN" altLang="en-US" dirty="0"/>
              <a:t>实现类的方法  </a:t>
            </a:r>
            <a:r>
              <a:rPr lang="en-US" altLang="zh-CN" dirty="0">
                <a:solidFill>
                  <a:srgbClr val="C00000"/>
                </a:solidFill>
              </a:rPr>
              <a:t>9.6</a:t>
            </a:r>
            <a:r>
              <a:rPr lang="zh-CN" altLang="en-US" dirty="0">
                <a:solidFill>
                  <a:srgbClr val="C00000"/>
                </a:solidFill>
              </a:rPr>
              <a:t>节</a:t>
            </a:r>
            <a:endParaRPr lang="en-US" altLang="zh-CN" dirty="0">
              <a:solidFill>
                <a:srgbClr val="C00000"/>
              </a:solidFill>
            </a:endParaRPr>
          </a:p>
          <a:p>
            <a:r>
              <a:rPr lang="zh-CN" altLang="en-US" dirty="0"/>
              <a:t>类的继承  </a:t>
            </a:r>
            <a:r>
              <a:rPr lang="en-US" altLang="zh-CN" dirty="0">
                <a:solidFill>
                  <a:srgbClr val="C00000"/>
                </a:solidFill>
              </a:rPr>
              <a:t>9.7</a:t>
            </a:r>
            <a:r>
              <a:rPr lang="zh-CN" altLang="en-US" dirty="0">
                <a:solidFill>
                  <a:srgbClr val="C00000"/>
                </a:solidFill>
              </a:rPr>
              <a:t>节</a:t>
            </a:r>
            <a:endParaRPr lang="en-US" altLang="zh-CN" dirty="0">
              <a:solidFill>
                <a:srgbClr val="C00000"/>
              </a:solidFill>
            </a:endParaRPr>
          </a:p>
          <a:p>
            <a:r>
              <a:rPr lang="en-US" dirty="0"/>
              <a:t>ECMAScript 2015 </a:t>
            </a:r>
            <a:r>
              <a:rPr lang="zh-CN" altLang="en-US" dirty="0"/>
              <a:t>中的类</a:t>
            </a:r>
            <a:r>
              <a:rPr lang="en-US" altLang="zh-CN" dirty="0">
                <a:solidFill>
                  <a:srgbClr val="C00000"/>
                </a:solidFill>
              </a:rPr>
              <a:t>9.8</a:t>
            </a:r>
            <a:r>
              <a:rPr lang="zh-CN" altLang="en-US" dirty="0">
                <a:solidFill>
                  <a:srgbClr val="C00000"/>
                </a:solidFill>
              </a:rPr>
              <a:t>节</a:t>
            </a:r>
            <a:endParaRPr lang="en-US" altLang="zh-CN" dirty="0">
              <a:solidFill>
                <a:srgbClr val="C00000"/>
              </a:solidFill>
            </a:endParaRPr>
          </a:p>
          <a:p>
            <a:r>
              <a:rPr lang="zh-CN" altLang="en-US" dirty="0"/>
              <a:t>模块 </a:t>
            </a:r>
            <a:r>
              <a:rPr lang="en-US" altLang="zh-CN" dirty="0">
                <a:solidFill>
                  <a:srgbClr val="C00000"/>
                </a:solidFill>
              </a:rPr>
              <a:t>9.9</a:t>
            </a:r>
            <a:r>
              <a:rPr lang="zh-CN" altLang="en-US" dirty="0">
                <a:solidFill>
                  <a:srgbClr val="C00000"/>
                </a:solidFill>
              </a:rPr>
              <a:t>节</a:t>
            </a:r>
            <a:endParaRPr lang="en-US" altLang="zh-CN" dirty="0">
              <a:solidFill>
                <a:srgbClr val="C00000"/>
              </a:solidFill>
            </a:endParaRPr>
          </a:p>
          <a:p>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9496923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801666" y="365126"/>
            <a:ext cx="7713684" cy="1325563"/>
          </a:xfrm>
        </p:spPr>
        <p:txBody>
          <a:bodyPr/>
          <a:lstStyle/>
          <a:p>
            <a:r>
              <a:rPr lang="en-US" altLang="zh-CN" dirty="0"/>
              <a:t>9.1 </a:t>
            </a:r>
            <a:r>
              <a:rPr lang="zh-CN" altLang="en-US" dirty="0"/>
              <a:t>类和原型</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zh-CN" altLang="en-US" dirty="0"/>
              <a:t>在</a:t>
            </a:r>
            <a:r>
              <a:rPr lang="en-US" altLang="zh-CN" dirty="0"/>
              <a:t>JavaScript</a:t>
            </a:r>
            <a:r>
              <a:rPr lang="zh-CN" altLang="en-US" dirty="0"/>
              <a:t>中，类的所有实例对象都从同一个原型对象上继承属性。因此，原型对象是类的核心。通常，类的实例还需要进一步的初始化，通常是通过定义一个函数来创建并初始化这个新对象</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82E4D2FA-77B1-3C44-9DF5-46A665848D06}"/>
              </a:ext>
            </a:extLst>
          </p:cNvPr>
          <p:cNvPicPr>
            <a:picLocks noChangeAspect="1"/>
          </p:cNvPicPr>
          <p:nvPr/>
        </p:nvPicPr>
        <p:blipFill>
          <a:blip r:embed="rId6"/>
          <a:stretch>
            <a:fillRect/>
          </a:stretch>
        </p:blipFill>
        <p:spPr>
          <a:xfrm>
            <a:off x="260834" y="3741976"/>
            <a:ext cx="8622332" cy="3063197"/>
          </a:xfrm>
          <a:prstGeom prst="rect">
            <a:avLst/>
          </a:prstGeom>
        </p:spPr>
      </p:pic>
      <p:pic>
        <p:nvPicPr>
          <p:cNvPr id="8" name="Picture 7">
            <a:extLst>
              <a:ext uri="{FF2B5EF4-FFF2-40B4-BE49-F238E27FC236}">
                <a16:creationId xmlns:a16="http://schemas.microsoft.com/office/drawing/2014/main" id="{6E4C17A5-9B8E-4148-BE7C-90519A64C119}"/>
              </a:ext>
            </a:extLst>
          </p:cNvPr>
          <p:cNvPicPr>
            <a:picLocks noChangeAspect="1"/>
          </p:cNvPicPr>
          <p:nvPr/>
        </p:nvPicPr>
        <p:blipFill>
          <a:blip r:embed="rId7"/>
          <a:stretch>
            <a:fillRect/>
          </a:stretch>
        </p:blipFill>
        <p:spPr>
          <a:xfrm>
            <a:off x="3310587" y="464787"/>
            <a:ext cx="5572579" cy="3219349"/>
          </a:xfrm>
          <a:prstGeom prst="rect">
            <a:avLst/>
          </a:prstGeom>
        </p:spPr>
      </p:pic>
    </p:spTree>
    <p:custDataLst>
      <p:tags r:id="rId1"/>
    </p:custDataLst>
    <p:extLst>
      <p:ext uri="{BB962C8B-B14F-4D97-AF65-F5344CB8AC3E}">
        <p14:creationId xmlns:p14="http://schemas.microsoft.com/office/powerpoint/2010/main" val="23170270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10000"/>
          </a:bodyPr>
          <a:lstStyle/>
          <a:p>
            <a:r>
              <a:rPr lang="zh-CN" altLang="en-CN" dirty="0"/>
              <a:t>前一页</a:t>
            </a:r>
            <a:r>
              <a:rPr lang="zh-CN" altLang="en-US" dirty="0"/>
              <a:t>展示了在</a:t>
            </a:r>
            <a:r>
              <a:rPr lang="en-US" altLang="zh-CN" dirty="0"/>
              <a:t>JavaScript</a:t>
            </a:r>
            <a:r>
              <a:rPr lang="zh-CN" altLang="en-US" dirty="0"/>
              <a:t>中定义类的其中一种</a:t>
            </a:r>
            <a:r>
              <a:rPr lang="zh-CN" altLang="en-US" dirty="0" smtClean="0"/>
              <a:t>方法（工厂函数方法）。它</a:t>
            </a:r>
            <a:r>
              <a:rPr lang="zh-CN" altLang="en-US" dirty="0"/>
              <a:t>没有定义构造函数，构造函数是用来初始化新创建的对象的。</a:t>
            </a:r>
            <a:endParaRPr lang="en-US" altLang="zh-CN" dirty="0"/>
          </a:p>
          <a:p>
            <a:r>
              <a:rPr lang="en-US" altLang="zh-CN" dirty="0"/>
              <a:t>8.2.3</a:t>
            </a:r>
            <a:r>
              <a:rPr lang="zh-CN" altLang="en-US" dirty="0"/>
              <a:t>节已经讲到，使用关键字</a:t>
            </a:r>
            <a:r>
              <a:rPr lang="en-US" altLang="zh-CN" dirty="0"/>
              <a:t>new</a:t>
            </a:r>
            <a:r>
              <a:rPr lang="zh-CN" altLang="en-US" dirty="0"/>
              <a:t>来调用构造函数。使用</a:t>
            </a:r>
            <a:r>
              <a:rPr lang="en-US" altLang="zh-CN" dirty="0"/>
              <a:t>new</a:t>
            </a:r>
            <a:r>
              <a:rPr lang="zh-CN" altLang="en-US" dirty="0"/>
              <a:t>调用构造函数会自动创建一个新对象，因此构造函数本身只需初始化这个新对象的状态即可。</a:t>
            </a:r>
            <a:endParaRPr lang="en-US" altLang="zh-CN" dirty="0"/>
          </a:p>
          <a:p>
            <a:r>
              <a:rPr lang="zh-CN" altLang="en-US" dirty="0"/>
              <a:t>调用构造函数的一个重要特征是，构造函数的</a:t>
            </a:r>
            <a:r>
              <a:rPr lang="en-US" altLang="zh-CN" dirty="0" err="1"/>
              <a:t>prototye</a:t>
            </a:r>
            <a:r>
              <a:rPr lang="zh-CN" altLang="en-US" dirty="0"/>
              <a:t>属性被用做新对象的原型。这意味着通过同一个构造函数创建的所有对象都继承自一个相同的对象，因此它们都是同一个类的成员。</a:t>
            </a:r>
            <a:endParaRPr lang="en-US" altLang="zh-CN" dirty="0"/>
          </a:p>
          <a:p>
            <a:r>
              <a:rPr lang="zh-CN" altLang="en-US" dirty="0" smtClean="0"/>
              <a:t>下面的例子“范围类”</a:t>
            </a:r>
            <a:r>
              <a:rPr lang="zh-CN" altLang="en-US" dirty="0"/>
              <a:t>做了修改，使用构造函数代替工厂函数。</a:t>
            </a:r>
            <a:endParaRPr lang="en-US" altLang="zh-CN" dirty="0"/>
          </a:p>
          <a:p>
            <a:endParaRPr lang="zh-CN" altLang="en-US" dirty="0"/>
          </a:p>
        </p:txBody>
      </p:sp>
      <p:sp>
        <p:nvSpPr>
          <p:cNvPr id="4" name="Title 1">
            <a:extLst>
              <a:ext uri="{FF2B5EF4-FFF2-40B4-BE49-F238E27FC236}">
                <a16:creationId xmlns:a16="http://schemas.microsoft.com/office/drawing/2014/main" id="{3DA3B32A-E81B-884A-AC1F-61A179F39275}"/>
              </a:ext>
            </a:extLst>
          </p:cNvPr>
          <p:cNvSpPr txBox="1">
            <a:spLocks/>
          </p:cNvSpPr>
          <p:nvPr/>
        </p:nvSpPr>
        <p:spPr>
          <a:xfrm>
            <a:off x="801666" y="365126"/>
            <a:ext cx="771368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mtClean="0"/>
              <a:t>9.1 </a:t>
            </a:r>
            <a:r>
              <a:rPr lang="zh-CN" altLang="en-US" smtClean="0"/>
              <a:t>类和原型</a:t>
            </a:r>
            <a:endParaRPr lang="en-CN" dirty="0"/>
          </a:p>
        </p:txBody>
      </p:sp>
    </p:spTree>
    <p:extLst>
      <p:ext uri="{BB962C8B-B14F-4D97-AF65-F5344CB8AC3E}">
        <p14:creationId xmlns:p14="http://schemas.microsoft.com/office/powerpoint/2010/main" val="18710461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9.2 </a:t>
            </a:r>
            <a:r>
              <a:rPr lang="zh-CN" altLang="en-US" dirty="0"/>
              <a:t>类和构造函数</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43CA0F57-5B2E-CD45-B445-9D878774CB0F}"/>
              </a:ext>
            </a:extLst>
          </p:cNvPr>
          <p:cNvPicPr>
            <a:picLocks noChangeAspect="1"/>
          </p:cNvPicPr>
          <p:nvPr/>
        </p:nvPicPr>
        <p:blipFill>
          <a:blip r:embed="rId6"/>
          <a:stretch>
            <a:fillRect/>
          </a:stretch>
        </p:blipFill>
        <p:spPr>
          <a:xfrm>
            <a:off x="482609" y="1690689"/>
            <a:ext cx="8313047" cy="4633754"/>
          </a:xfrm>
          <a:prstGeom prst="rect">
            <a:avLst/>
          </a:prstGeom>
        </p:spPr>
      </p:pic>
      <p:pic>
        <p:nvPicPr>
          <p:cNvPr id="8" name="Picture 7">
            <a:extLst>
              <a:ext uri="{FF2B5EF4-FFF2-40B4-BE49-F238E27FC236}">
                <a16:creationId xmlns:a16="http://schemas.microsoft.com/office/drawing/2014/main" id="{4AE80378-A474-2A40-950D-DB5DB5B69387}"/>
              </a:ext>
            </a:extLst>
          </p:cNvPr>
          <p:cNvPicPr>
            <a:picLocks noChangeAspect="1"/>
          </p:cNvPicPr>
          <p:nvPr/>
        </p:nvPicPr>
        <p:blipFill>
          <a:blip r:embed="rId7"/>
          <a:stretch>
            <a:fillRect/>
          </a:stretch>
        </p:blipFill>
        <p:spPr>
          <a:xfrm>
            <a:off x="1363846" y="2596935"/>
            <a:ext cx="6416307" cy="3086325"/>
          </a:xfrm>
          <a:prstGeom prst="rect">
            <a:avLst/>
          </a:prstGeom>
          <a:ln w="44450">
            <a:solidFill>
              <a:schemeClr val="bg1"/>
            </a:solidFill>
          </a:ln>
        </p:spPr>
      </p:pic>
    </p:spTree>
    <p:custDataLst>
      <p:tags r:id="rId1"/>
    </p:custDataLst>
    <p:extLst>
      <p:ext uri="{BB962C8B-B14F-4D97-AF65-F5344CB8AC3E}">
        <p14:creationId xmlns:p14="http://schemas.microsoft.com/office/powerpoint/2010/main" val="24717538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9.1</a:t>
            </a:r>
            <a:r>
              <a:rPr lang="zh-CN" altLang="en-US" dirty="0"/>
              <a:t>例子与</a:t>
            </a:r>
            <a:r>
              <a:rPr lang="en-US" altLang="zh-CN" dirty="0"/>
              <a:t>9.2</a:t>
            </a:r>
            <a:r>
              <a:rPr lang="zh-CN" altLang="en-US" dirty="0"/>
              <a:t>的区别</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zh-CN" altLang="en-US" dirty="0"/>
              <a:t>工厂函数</a:t>
            </a:r>
            <a:r>
              <a:rPr lang="en-US" dirty="0"/>
              <a:t>range（）</a:t>
            </a:r>
            <a:r>
              <a:rPr lang="zh-CN" altLang="en-US" dirty="0"/>
              <a:t>转化为构造函数时被重命名为</a:t>
            </a:r>
            <a:r>
              <a:rPr lang="en-US" dirty="0"/>
              <a:t>Range（）</a:t>
            </a:r>
          </a:p>
          <a:p>
            <a:r>
              <a:rPr lang="en-US" altLang="zh-CN" dirty="0"/>
              <a:t>Range</a:t>
            </a:r>
            <a:r>
              <a:rPr lang="zh-CN" altLang="en-US" dirty="0"/>
              <a:t>（）构造函数通过</a:t>
            </a:r>
            <a:r>
              <a:rPr lang="en-US" altLang="zh-CN" dirty="0"/>
              <a:t>new</a:t>
            </a:r>
            <a:r>
              <a:rPr lang="zh-CN" altLang="en-US" dirty="0"/>
              <a:t>关键字调用，而</a:t>
            </a:r>
            <a:r>
              <a:rPr lang="en-US" altLang="zh-CN" dirty="0"/>
              <a:t>range</a:t>
            </a:r>
            <a:r>
              <a:rPr lang="zh-CN" altLang="en-US" dirty="0"/>
              <a:t>（）工厂函数则不必使用</a:t>
            </a:r>
            <a:r>
              <a:rPr lang="en-US" altLang="zh-CN" dirty="0"/>
              <a:t>new</a:t>
            </a:r>
            <a:r>
              <a:rPr lang="zh-CN" altLang="en-US" dirty="0"/>
              <a:t>。</a:t>
            </a:r>
            <a:endParaRPr lang="en-US" dirty="0"/>
          </a:p>
          <a:p>
            <a:r>
              <a:rPr lang="zh-CN" altLang="en-US" dirty="0"/>
              <a:t>在第一段示例代码中的原型是</a:t>
            </a:r>
            <a:r>
              <a:rPr lang="en-US" dirty="0" err="1"/>
              <a:t>range.methods</a:t>
            </a:r>
            <a:r>
              <a:rPr lang="zh-CN" altLang="en-US" dirty="0"/>
              <a:t>，过于随意。在第二段示例代码中的原型是</a:t>
            </a:r>
            <a:r>
              <a:rPr lang="en-US" dirty="0" err="1"/>
              <a:t>Range.prototype</a:t>
            </a:r>
            <a:r>
              <a:rPr lang="en-US" dirty="0"/>
              <a:t>，</a:t>
            </a:r>
            <a:r>
              <a:rPr lang="zh-CN" altLang="en-US" dirty="0"/>
              <a:t>这是一个强制的命名。对</a:t>
            </a:r>
            <a:r>
              <a:rPr lang="en-US" dirty="0"/>
              <a:t>Range（）</a:t>
            </a:r>
            <a:r>
              <a:rPr lang="zh-CN" altLang="en-US" dirty="0"/>
              <a:t>构造函数的调用会自动使用</a:t>
            </a:r>
            <a:r>
              <a:rPr lang="en-US" dirty="0" err="1"/>
              <a:t>Range.prototype</a:t>
            </a:r>
            <a:r>
              <a:rPr lang="zh-CN" altLang="en-US" dirty="0"/>
              <a:t>作为新</a:t>
            </a:r>
            <a:r>
              <a:rPr lang="en-US" dirty="0"/>
              <a:t>Range</a:t>
            </a:r>
            <a:r>
              <a:rPr lang="zh-CN" altLang="en-US" dirty="0"/>
              <a:t>对象的原型。</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28494423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1000"/>
                                        <p:tgtEl>
                                          <p:spTgt spid="3">
                                            <p:txEl>
                                              <p:pRg st="1" end="1"/>
                                            </p:txEl>
                                          </p:spTgt>
                                        </p:tgtEl>
                                      </p:cBhvr>
                                    </p:animEffect>
                                  </p:childTnLst>
                                </p:cTn>
                              </p:par>
                            </p:childTnLst>
                          </p:cTn>
                        </p:par>
                        <p:par>
                          <p:cTn id="11" fill="hold">
                            <p:stCondLst>
                              <p:cond delay="1000"/>
                            </p:stCondLst>
                            <p:childTnLst>
                              <p:par>
                                <p:cTn id="12" presetID="3" presetClass="entr" presetSubtype="10" fill="hold" nodeType="after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blinds(horizontal)">
                                      <p:cBhvr>
                                        <p:cTn id="14"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9.2 </a:t>
            </a:r>
            <a:r>
              <a:rPr lang="zh-CN" altLang="en-US" dirty="0"/>
              <a:t>类和构造函数</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9.2.1 </a:t>
            </a:r>
            <a:r>
              <a:rPr lang="zh-CN" altLang="en-US" dirty="0"/>
              <a:t>构造函数和类的标识</a:t>
            </a:r>
            <a:endParaRPr lang="en-US" altLang="zh-CN" dirty="0"/>
          </a:p>
          <a:p>
            <a:r>
              <a:rPr lang="zh-CN" altLang="en-US" dirty="0"/>
              <a:t>原型对象是类的唯一标识：当且仅当两个对象继承自同一个原型对象时，它们才是属于同一个类的实例。</a:t>
            </a:r>
            <a:endParaRPr lang="en-US" altLang="zh-CN" dirty="0"/>
          </a:p>
          <a:p>
            <a:r>
              <a:rPr lang="zh-CN" altLang="en-US" dirty="0"/>
              <a:t>构造函数是类的“外在表现” ，构造函数的名字通常用做类名。</a:t>
            </a:r>
            <a:endParaRPr lang="en-US" altLang="zh-CN" dirty="0"/>
          </a:p>
          <a:p>
            <a:pPr lvl="1"/>
            <a:r>
              <a:rPr lang="zh-CN" altLang="en-US" dirty="0"/>
              <a:t>使用</a:t>
            </a:r>
            <a:r>
              <a:rPr lang="en-US" dirty="0" err="1"/>
              <a:t>instanceof</a:t>
            </a:r>
            <a:r>
              <a:rPr lang="zh-CN" altLang="en-US" dirty="0"/>
              <a:t>运算符来检测对象是否属于某个</a:t>
            </a:r>
            <a:r>
              <a:rPr lang="zh-CN" altLang="en-US" dirty="0" smtClean="0"/>
              <a:t>类。</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7E44A784-D959-244D-8381-13D0469DEAF4}"/>
              </a:ext>
            </a:extLst>
          </p:cNvPr>
          <p:cNvPicPr>
            <a:picLocks noChangeAspect="1"/>
          </p:cNvPicPr>
          <p:nvPr/>
        </p:nvPicPr>
        <p:blipFill>
          <a:blip r:embed="rId5"/>
          <a:stretch>
            <a:fillRect/>
          </a:stretch>
        </p:blipFill>
        <p:spPr>
          <a:xfrm>
            <a:off x="940321" y="5328698"/>
            <a:ext cx="7575029" cy="508012"/>
          </a:xfrm>
          <a:prstGeom prst="rect">
            <a:avLst/>
          </a:prstGeom>
        </p:spPr>
      </p:pic>
    </p:spTree>
    <p:extLst>
      <p:ext uri="{BB962C8B-B14F-4D97-AF65-F5344CB8AC3E}">
        <p14:creationId xmlns:p14="http://schemas.microsoft.com/office/powerpoint/2010/main" val="11481422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9.2 </a:t>
            </a:r>
            <a:r>
              <a:rPr lang="zh-CN" altLang="en-US" dirty="0"/>
              <a:t>类和构造函数</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CF57781B-CCB6-F441-9056-548D8122D629}"/>
              </a:ext>
            </a:extLst>
          </p:cNvPr>
          <p:cNvPicPr>
            <a:picLocks noChangeAspect="1"/>
          </p:cNvPicPr>
          <p:nvPr/>
        </p:nvPicPr>
        <p:blipFill>
          <a:blip r:embed="rId5"/>
          <a:stretch>
            <a:fillRect/>
          </a:stretch>
        </p:blipFill>
        <p:spPr>
          <a:xfrm>
            <a:off x="749312" y="2366396"/>
            <a:ext cx="7645375" cy="2913175"/>
          </a:xfrm>
          <a:prstGeom prst="rect">
            <a:avLst/>
          </a:prstGeom>
        </p:spPr>
      </p:pic>
    </p:spTree>
    <p:extLst>
      <p:ext uri="{BB962C8B-B14F-4D97-AF65-F5344CB8AC3E}">
        <p14:creationId xmlns:p14="http://schemas.microsoft.com/office/powerpoint/2010/main" val="16000909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9.2 </a:t>
            </a:r>
            <a:r>
              <a:rPr lang="zh-CN" altLang="en-US" dirty="0"/>
              <a:t>类和构造函数</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485365" y="1487081"/>
            <a:ext cx="8199054" cy="4351338"/>
          </a:xfrm>
        </p:spPr>
        <p:txBody>
          <a:bodyPr>
            <a:normAutofit/>
          </a:bodyPr>
          <a:lstStyle/>
          <a:p>
            <a:r>
              <a:rPr lang="en-US" dirty="0"/>
              <a:t>9.2.2 constructor</a:t>
            </a:r>
            <a:r>
              <a:rPr lang="zh-CN" altLang="en-US" dirty="0"/>
              <a:t>属性</a:t>
            </a:r>
            <a:endParaRPr lang="en-US" altLang="zh-CN" dirty="0"/>
          </a:p>
          <a:p>
            <a:pPr lvl="1"/>
            <a:r>
              <a:rPr lang="zh-CN" altLang="en-US" dirty="0"/>
              <a:t>每个</a:t>
            </a:r>
            <a:r>
              <a:rPr lang="en-US" dirty="0"/>
              <a:t>JavaScript</a:t>
            </a:r>
            <a:r>
              <a:rPr lang="zh-CN" altLang="en-US" dirty="0"/>
              <a:t>函数都自动拥有一个</a:t>
            </a:r>
            <a:r>
              <a:rPr lang="en-US" dirty="0"/>
              <a:t>prototype</a:t>
            </a:r>
            <a:r>
              <a:rPr lang="zh-CN" altLang="en-US" dirty="0"/>
              <a:t>属性。这个属性的值是一个对象，这个对象包含唯一一个不可枚举属性</a:t>
            </a:r>
            <a:r>
              <a:rPr lang="en-US" dirty="0" err="1"/>
              <a:t>constructor。constructor</a:t>
            </a:r>
            <a:r>
              <a:rPr lang="zh-CN" altLang="en-US" dirty="0"/>
              <a:t>属性的值是一个函数</a:t>
            </a:r>
            <a:r>
              <a:rPr lang="zh-CN" altLang="en-US" dirty="0" smtClean="0"/>
              <a:t>对象，</a:t>
            </a:r>
            <a:r>
              <a:rPr lang="zh-CN" altLang="en-US" dirty="0"/>
              <a:t>构造函数的原型中存在预先定义好的</a:t>
            </a:r>
            <a:r>
              <a:rPr lang="en-US" altLang="zh-CN" dirty="0"/>
              <a:t>constructor</a:t>
            </a:r>
            <a:r>
              <a:rPr lang="zh-CN" altLang="en-US" dirty="0"/>
              <a:t>属性，这意味着对象通常继承的</a:t>
            </a:r>
            <a:r>
              <a:rPr lang="en-US" altLang="zh-CN" dirty="0"/>
              <a:t>constructor</a:t>
            </a:r>
            <a:r>
              <a:rPr lang="zh-CN" altLang="en-US" dirty="0"/>
              <a:t>均指代它们的构造函数。</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BFA80FF2-518F-9C4A-A2C6-F3F7F72B2082}"/>
              </a:ext>
            </a:extLst>
          </p:cNvPr>
          <p:cNvPicPr>
            <a:picLocks noChangeAspect="1"/>
          </p:cNvPicPr>
          <p:nvPr/>
        </p:nvPicPr>
        <p:blipFill>
          <a:blip r:embed="rId6"/>
          <a:stretch>
            <a:fillRect/>
          </a:stretch>
        </p:blipFill>
        <p:spPr>
          <a:xfrm>
            <a:off x="169695" y="4148672"/>
            <a:ext cx="8878216" cy="1742140"/>
          </a:xfrm>
          <a:prstGeom prst="rect">
            <a:avLst/>
          </a:prstGeom>
        </p:spPr>
      </p:pic>
      <p:pic>
        <p:nvPicPr>
          <p:cNvPr id="8" name="Picture 7">
            <a:extLst>
              <a:ext uri="{FF2B5EF4-FFF2-40B4-BE49-F238E27FC236}">
                <a16:creationId xmlns:a16="http://schemas.microsoft.com/office/drawing/2014/main" id="{A56DD965-345E-CC4E-989F-74EF2489EF9A}"/>
              </a:ext>
            </a:extLst>
          </p:cNvPr>
          <p:cNvPicPr>
            <a:picLocks noChangeAspect="1"/>
          </p:cNvPicPr>
          <p:nvPr/>
        </p:nvPicPr>
        <p:blipFill>
          <a:blip r:embed="rId7"/>
          <a:stretch>
            <a:fillRect/>
          </a:stretch>
        </p:blipFill>
        <p:spPr>
          <a:xfrm>
            <a:off x="169695" y="5907861"/>
            <a:ext cx="8878216" cy="793895"/>
          </a:xfrm>
          <a:prstGeom prst="rect">
            <a:avLst/>
          </a:prstGeom>
        </p:spPr>
      </p:pic>
    </p:spTree>
    <p:custDataLst>
      <p:tags r:id="rId1"/>
    </p:custDataLst>
    <p:extLst>
      <p:ext uri="{BB962C8B-B14F-4D97-AF65-F5344CB8AC3E}">
        <p14:creationId xmlns:p14="http://schemas.microsoft.com/office/powerpoint/2010/main" val="1113826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83"/>
</p:tagLst>
</file>

<file path=ppt/tags/tag2.xml><?xml version="1.0" encoding="utf-8"?>
<p:tagLst xmlns:a="http://schemas.openxmlformats.org/drawingml/2006/main" xmlns:r="http://schemas.openxmlformats.org/officeDocument/2006/relationships" xmlns:p="http://schemas.openxmlformats.org/presentationml/2006/main">
  <p:tag name="TIMING" val="|67.8"/>
</p:tagLst>
</file>

<file path=ppt/tags/tag3.xml><?xml version="1.0" encoding="utf-8"?>
<p:tagLst xmlns:a="http://schemas.openxmlformats.org/drawingml/2006/main" xmlns:r="http://schemas.openxmlformats.org/officeDocument/2006/relationships" xmlns:p="http://schemas.openxmlformats.org/presentationml/2006/main">
  <p:tag name="TIMING" val="|68.3"/>
</p:tagLst>
</file>

<file path=ppt/tags/tag4.xml><?xml version="1.0" encoding="utf-8"?>
<p:tagLst xmlns:a="http://schemas.openxmlformats.org/drawingml/2006/main" xmlns:r="http://schemas.openxmlformats.org/officeDocument/2006/relationships" xmlns:p="http://schemas.openxmlformats.org/presentationml/2006/main">
  <p:tag name="TIMING" val="|6|29.3"/>
</p:tagLst>
</file>

<file path=ppt/tags/tag5.xml><?xml version="1.0" encoding="utf-8"?>
<p:tagLst xmlns:a="http://schemas.openxmlformats.org/drawingml/2006/main" xmlns:r="http://schemas.openxmlformats.org/officeDocument/2006/relationships" xmlns:p="http://schemas.openxmlformats.org/presentationml/2006/main">
  <p:tag name="TIMING" val="|15.5"/>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1817</TotalTime>
  <Words>2060</Words>
  <Application>Microsoft Office PowerPoint</Application>
  <PresentationFormat>全屏显示(4:3)</PresentationFormat>
  <Paragraphs>130</Paragraphs>
  <Slides>18</Slides>
  <Notes>17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18</vt:i4>
      </vt:variant>
    </vt:vector>
  </HeadingPairs>
  <TitlesOfParts>
    <vt:vector size="24" baseType="lpstr">
      <vt:lpstr>等线</vt:lpstr>
      <vt:lpstr>等线 Light</vt:lpstr>
      <vt:lpstr>Arial</vt:lpstr>
      <vt:lpstr>Calibri</vt:lpstr>
      <vt:lpstr>Calibri Light</vt:lpstr>
      <vt:lpstr>Office Theme</vt:lpstr>
      <vt:lpstr>第9章类和模块</vt:lpstr>
      <vt:lpstr>概述</vt:lpstr>
      <vt:lpstr>9.1 类和原型</vt:lpstr>
      <vt:lpstr>PowerPoint 演示文稿</vt:lpstr>
      <vt:lpstr>9.2 类和构造函数</vt:lpstr>
      <vt:lpstr>9.1例子与9.2的区别</vt:lpstr>
      <vt:lpstr>9.2 类和构造函数</vt:lpstr>
      <vt:lpstr>9.2 类和构造函数</vt:lpstr>
      <vt:lpstr>9.2 类和构造函数</vt:lpstr>
      <vt:lpstr>9.2 类和构造函数</vt:lpstr>
      <vt:lpstr>9.3 JavaScript中Java式的类继承</vt:lpstr>
      <vt:lpstr>9.3 JavaScript中Java式的类继承</vt:lpstr>
      <vt:lpstr>9.3 JavaScript中Java式的类继承</vt:lpstr>
      <vt:lpstr>9.3 JavaScript中Java式的类继承</vt:lpstr>
      <vt:lpstr>9.3 JavaScript中Java式的类继承</vt:lpstr>
      <vt:lpstr>9.3 JavaScript中Java式的类继承</vt:lpstr>
      <vt:lpstr>9.3 JavaScript中Java式的类继承</vt:lpstr>
      <vt:lpstr>9.3 JavaScript中Java式的类继承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第9章类和模块</dc:title>
  <dc:creator>Gao Ruiqing</dc:creator>
  <cp:lastModifiedBy>yezi</cp:lastModifiedBy>
  <cp:revision>181</cp:revision>
  <dcterms:created xsi:type="dcterms:W3CDTF">2020-03-31T02:22:21Z</dcterms:created>
  <dcterms:modified xsi:type="dcterms:W3CDTF">2020-04-24T05:24:24Z</dcterms:modified>
</cp:coreProperties>
</file>