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423" r:id="rId2"/>
    <p:sldId id="527" r:id="rId3"/>
    <p:sldId id="528" r:id="rId4"/>
    <p:sldId id="476" r:id="rId5"/>
    <p:sldId id="424" r:id="rId6"/>
    <p:sldId id="477" r:id="rId7"/>
    <p:sldId id="529" r:id="rId8"/>
    <p:sldId id="478" r:id="rId9"/>
    <p:sldId id="483" r:id="rId10"/>
    <p:sldId id="479" r:id="rId11"/>
    <p:sldId id="488" r:id="rId12"/>
    <p:sldId id="489" r:id="rId13"/>
    <p:sldId id="490" r:id="rId14"/>
    <p:sldId id="480" r:id="rId15"/>
    <p:sldId id="484" r:id="rId16"/>
    <p:sldId id="42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A5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p:restoredTop sz="70040"/>
  </p:normalViewPr>
  <p:slideViewPr>
    <p:cSldViewPr snapToGrid="0" snapToObjects="1">
      <p:cViewPr varScale="1">
        <p:scale>
          <a:sx n="61" d="100"/>
          <a:sy n="61" d="100"/>
        </p:scale>
        <p:origin x="2107"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CD63B-3492-F24A-83C3-8EE5DAFF36AF}" type="datetimeFigureOut">
              <a:rPr lang="en-CN" smtClean="0"/>
              <a:t>04/24/2020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A8E1D-2153-0043-A3B7-F521ABAC3557}" type="slidenum">
              <a:rPr lang="en-CN" smtClean="0"/>
              <a:t>‹#›</a:t>
            </a:fld>
            <a:endParaRPr lang="en-CN"/>
          </a:p>
        </p:txBody>
      </p:sp>
    </p:spTree>
    <p:extLst>
      <p:ext uri="{BB962C8B-B14F-4D97-AF65-F5344CB8AC3E}">
        <p14:creationId xmlns:p14="http://schemas.microsoft.com/office/powerpoint/2010/main" val="2514508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例子</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：给例</a:t>
            </a:r>
            <a:r>
              <a:rPr lang="en-US" altLang="zh-CN" sz="1200" kern="1200" dirty="0">
                <a:solidFill>
                  <a:schemeClr val="tx1"/>
                </a:solidFill>
                <a:effectLst/>
                <a:latin typeface="+mn-lt"/>
                <a:ea typeface="+mn-ea"/>
                <a:cs typeface="+mn-cs"/>
              </a:rPr>
              <a:t>9.3</a:t>
            </a:r>
            <a:r>
              <a:rPr lang="zh-CN" altLang="en-US"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Complex</a:t>
            </a:r>
            <a:r>
              <a:rPr lang="zh-CN" altLang="en-US" sz="1200" kern="1200" dirty="0">
                <a:solidFill>
                  <a:schemeClr val="tx1"/>
                </a:solidFill>
                <a:effectLst/>
                <a:latin typeface="+mn-lt"/>
                <a:ea typeface="+mn-ea"/>
                <a:cs typeface="+mn-cs"/>
              </a:rPr>
              <a:t>类添加方法来计算复数的共轭复数</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例子</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：下面是一个调用函数</a:t>
            </a:r>
            <a:r>
              <a:rPr lang="en-US" sz="1200" kern="1200" dirty="0">
                <a:solidFill>
                  <a:schemeClr val="tx1"/>
                </a:solidFill>
                <a:effectLst/>
                <a:latin typeface="+mn-lt"/>
                <a:ea typeface="+mn-ea"/>
                <a:cs typeface="+mn-cs"/>
              </a:rPr>
              <a:t>f，</a:t>
            </a:r>
            <a:r>
              <a:rPr lang="zh-CN" altLang="en-US" sz="1200" kern="1200" dirty="0">
                <a:solidFill>
                  <a:schemeClr val="tx1"/>
                </a:solidFill>
                <a:effectLst/>
                <a:latin typeface="+mn-lt"/>
                <a:ea typeface="+mn-ea"/>
                <a:cs typeface="+mn-cs"/>
              </a:rPr>
              <a:t>传入一个迭代数，根据迭代数，来调用函数</a:t>
            </a:r>
            <a:r>
              <a:rPr lang="en-US" sz="1200" kern="1200" dirty="0">
                <a:solidFill>
                  <a:schemeClr val="tx1"/>
                </a:solidFill>
                <a:effectLst/>
                <a:latin typeface="+mn-lt"/>
                <a:ea typeface="+mn-ea"/>
                <a:cs typeface="+mn-cs"/>
              </a:rPr>
              <a:t>f</a:t>
            </a:r>
          </a:p>
          <a:p>
            <a:r>
              <a:rPr lang="zh-CN" altLang="en-US" sz="1200" kern="1200" dirty="0">
                <a:solidFill>
                  <a:schemeClr val="tx1"/>
                </a:solidFill>
                <a:effectLst/>
                <a:latin typeface="+mn-lt"/>
                <a:ea typeface="+mn-ea"/>
                <a:cs typeface="+mn-cs"/>
              </a:rPr>
              <a:t>图片：</a:t>
            </a:r>
            <a:r>
              <a:rPr lang="zh-CN" altLang="en-US" sz="1200" b="0" i="0" kern="1200" dirty="0">
                <a:solidFill>
                  <a:schemeClr val="tx1"/>
                </a:solidFill>
                <a:effectLst/>
                <a:latin typeface="+mn-lt"/>
                <a:ea typeface="+mn-ea"/>
                <a:cs typeface="+mn-cs"/>
              </a:rPr>
              <a:t>可以看出例</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创建成功</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a:t>
            </a:fld>
            <a:endParaRPr lang="en-CN"/>
          </a:p>
        </p:txBody>
      </p:sp>
    </p:spTree>
    <p:extLst>
      <p:ext uri="{BB962C8B-B14F-4D97-AF65-F5344CB8AC3E}">
        <p14:creationId xmlns:p14="http://schemas.microsoft.com/office/powerpoint/2010/main" val="73764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使用</a:t>
            </a:r>
            <a:r>
              <a:rPr lang="en-US" altLang="zh-CN" dirty="0" err="1"/>
              <a:t>instanceof</a:t>
            </a:r>
            <a:r>
              <a:rPr lang="zh-CN" altLang="en-US" dirty="0"/>
              <a:t>运算符和</a:t>
            </a:r>
            <a:r>
              <a:rPr lang="en-US" altLang="zh-CN" dirty="0"/>
              <a:t>constructor</a:t>
            </a:r>
            <a:r>
              <a:rPr lang="zh-CN" altLang="en-US" dirty="0"/>
              <a:t>属性检测对象所属的类的主要的问题：</a:t>
            </a:r>
            <a:endParaRPr lang="en-US" altLang="zh-CN" dirty="0"/>
          </a:p>
          <a:p>
            <a:pPr lvl="1"/>
            <a:r>
              <a:rPr lang="zh-CN" altLang="en-US" dirty="0"/>
              <a:t>多个执行上下文中的函数看起来是一模一样的，但它们是相互独立的对象，因此彼此也不相等。</a:t>
            </a:r>
            <a:endParaRPr lang="en-US" altLang="zh-CN" dirty="0"/>
          </a:p>
          <a:p>
            <a:r>
              <a:rPr lang="zh-CN" altLang="en-US" dirty="0"/>
              <a:t>一种可能的解决方案：使用</a:t>
            </a:r>
            <a:r>
              <a:rPr lang="zh-CN" altLang="en-US" dirty="0">
                <a:solidFill>
                  <a:srgbClr val="C00000"/>
                </a:solidFill>
              </a:rPr>
              <a:t>构造函数的名字</a:t>
            </a:r>
            <a:r>
              <a:rPr lang="zh-CN" altLang="en-US" dirty="0"/>
              <a:t>而不是构造函数本身作为类标识符</a:t>
            </a:r>
            <a:endParaRPr lang="en-US" altLang="zh-CN" dirty="0"/>
          </a:p>
          <a:p>
            <a:pPr lvl="1"/>
            <a:r>
              <a:rPr lang="zh-CN" altLang="en-US" dirty="0"/>
              <a:t>一些函数对象有非标准的属性</a:t>
            </a:r>
            <a:r>
              <a:rPr lang="en-US" dirty="0"/>
              <a:t>name，</a:t>
            </a:r>
            <a:r>
              <a:rPr lang="zh-CN" altLang="en-US" dirty="0"/>
              <a:t>用来表示函数的名称</a:t>
            </a:r>
            <a:endParaRPr lang="en-US" altLang="zh-CN" sz="1200" kern="1200" dirty="0">
              <a:solidFill>
                <a:schemeClr val="tx1"/>
              </a:solidFill>
              <a:effectLst/>
              <a:latin typeface="+mn-lt"/>
              <a:ea typeface="+mn-ea"/>
              <a:cs typeface="+mn-cs"/>
            </a:endParaRPr>
          </a:p>
          <a:p>
            <a:pPr lvl="1"/>
            <a:r>
              <a:rPr lang="zh-CN" altLang="en-US" sz="1200" kern="1200" dirty="0">
                <a:solidFill>
                  <a:schemeClr val="tx1"/>
                </a:solidFill>
                <a:effectLst/>
                <a:latin typeface="+mn-lt"/>
                <a:ea typeface="+mn-ea"/>
                <a:cs typeface="+mn-cs"/>
              </a:rPr>
              <a:t>在一些</a:t>
            </a:r>
            <a:r>
              <a:rPr lang="en-US"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的实现中为函数对象提供了一个非标准的属性</a:t>
            </a:r>
            <a:r>
              <a:rPr lang="en-US" sz="1200" kern="1200" dirty="0">
                <a:solidFill>
                  <a:schemeClr val="tx1"/>
                </a:solidFill>
                <a:effectLst/>
                <a:latin typeface="+mn-lt"/>
                <a:ea typeface="+mn-ea"/>
                <a:cs typeface="+mn-cs"/>
              </a:rPr>
              <a:t>name，</a:t>
            </a:r>
            <a:r>
              <a:rPr lang="zh-CN" altLang="en-US" sz="1200" kern="1200" dirty="0">
                <a:solidFill>
                  <a:schemeClr val="tx1"/>
                </a:solidFill>
                <a:effectLst/>
                <a:latin typeface="+mn-lt"/>
                <a:ea typeface="+mn-ea"/>
                <a:cs typeface="+mn-cs"/>
              </a:rPr>
              <a:t>用来表示函数的名称。对于那些没有</a:t>
            </a:r>
            <a:r>
              <a:rPr lang="en-US" sz="1200" kern="1200" dirty="0">
                <a:solidFill>
                  <a:schemeClr val="tx1"/>
                </a:solidFill>
                <a:effectLst/>
                <a:latin typeface="+mn-lt"/>
                <a:ea typeface="+mn-ea"/>
                <a:cs typeface="+mn-cs"/>
              </a:rPr>
              <a:t>name</a:t>
            </a:r>
            <a:r>
              <a:rPr lang="zh-CN" altLang="en-US" sz="1200" kern="1200" dirty="0">
                <a:solidFill>
                  <a:schemeClr val="tx1"/>
                </a:solidFill>
                <a:effectLst/>
                <a:latin typeface="+mn-lt"/>
                <a:ea typeface="+mn-ea"/>
                <a:cs typeface="+mn-cs"/>
              </a:rPr>
              <a:t>属性的</a:t>
            </a:r>
            <a:r>
              <a:rPr lang="en-US"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实现来说，可以将函数转换为字符串，然后从中提取出函数名（在</a:t>
            </a:r>
            <a:r>
              <a:rPr lang="en-US" altLang="zh-CN" sz="1200" kern="1200" dirty="0">
                <a:solidFill>
                  <a:schemeClr val="tx1"/>
                </a:solidFill>
                <a:effectLst/>
                <a:latin typeface="+mn-lt"/>
                <a:ea typeface="+mn-ea"/>
                <a:cs typeface="+mn-cs"/>
              </a:rPr>
              <a:t>9.4</a:t>
            </a:r>
            <a:r>
              <a:rPr lang="zh-CN" altLang="en-US" sz="1200" kern="1200" dirty="0">
                <a:solidFill>
                  <a:schemeClr val="tx1"/>
                </a:solidFill>
                <a:effectLst/>
                <a:latin typeface="+mn-lt"/>
                <a:ea typeface="+mn-ea"/>
                <a:cs typeface="+mn-cs"/>
              </a:rPr>
              <a:t>节中的示例代码给</a:t>
            </a:r>
            <a:r>
              <a:rPr lang="en-US" sz="1200" kern="1200" dirty="0">
                <a:solidFill>
                  <a:schemeClr val="tx1"/>
                </a:solidFill>
                <a:effectLst/>
                <a:latin typeface="+mn-lt"/>
                <a:ea typeface="+mn-ea"/>
                <a:cs typeface="+mn-cs"/>
              </a:rPr>
              <a:t>Function</a:t>
            </a:r>
            <a:r>
              <a:rPr lang="zh-CN" altLang="en-US" sz="1200" kern="1200" dirty="0">
                <a:solidFill>
                  <a:schemeClr val="tx1"/>
                </a:solidFill>
                <a:effectLst/>
                <a:latin typeface="+mn-lt"/>
                <a:ea typeface="+mn-ea"/>
                <a:cs typeface="+mn-cs"/>
              </a:rPr>
              <a:t>类添加了</a:t>
            </a:r>
            <a:r>
              <a:rPr lang="en-US" sz="1200" kern="1200" dirty="0" err="1">
                <a:solidFill>
                  <a:schemeClr val="tx1"/>
                </a:solidFill>
                <a:effectLst/>
                <a:latin typeface="+mn-lt"/>
                <a:ea typeface="+mn-ea"/>
                <a:cs typeface="+mn-cs"/>
              </a:rPr>
              <a:t>getName</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方法，就是使用这种方式来得到函数名）。</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777548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9.5.3 </a:t>
            </a:r>
            <a:r>
              <a:rPr lang="zh-CN" altLang="en-US" dirty="0"/>
              <a:t>构造函数的名称</a:t>
            </a:r>
            <a:endParaRPr lang="en-US" altLang="zh-CN" dirty="0"/>
          </a:p>
          <a:p>
            <a:r>
              <a:rPr lang="zh-CN" altLang="en-US" sz="1200" kern="1200" dirty="0">
                <a:solidFill>
                  <a:schemeClr val="tx1"/>
                </a:solidFill>
                <a:effectLst/>
                <a:latin typeface="+mn-lt"/>
                <a:ea typeface="+mn-ea"/>
                <a:cs typeface="+mn-cs"/>
              </a:rPr>
              <a:t>例子</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以字符串形式返回</a:t>
            </a:r>
            <a:r>
              <a:rPr lang="en-US" sz="1200" kern="1200" dirty="0">
                <a:solidFill>
                  <a:schemeClr val="tx1"/>
                </a:solidFill>
                <a:effectLst/>
                <a:latin typeface="+mn-lt"/>
                <a:ea typeface="+mn-ea"/>
                <a:cs typeface="+mn-cs"/>
              </a:rPr>
              <a:t>o</a:t>
            </a:r>
            <a:r>
              <a:rPr lang="zh-CN" altLang="en-US" sz="1200" kern="1200" dirty="0">
                <a:solidFill>
                  <a:schemeClr val="tx1"/>
                </a:solidFill>
                <a:effectLst/>
                <a:latin typeface="+mn-lt"/>
                <a:ea typeface="+mn-ea"/>
                <a:cs typeface="+mn-cs"/>
              </a:rPr>
              <a:t>的类型</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如果</a:t>
            </a:r>
            <a:r>
              <a:rPr lang="en-US" sz="1200" kern="1200" dirty="0">
                <a:solidFill>
                  <a:schemeClr val="tx1"/>
                </a:solidFill>
                <a:effectLst/>
                <a:latin typeface="+mn-lt"/>
                <a:ea typeface="+mn-ea"/>
                <a:cs typeface="+mn-cs"/>
              </a:rPr>
              <a:t>o</a:t>
            </a:r>
            <a:r>
              <a:rPr lang="zh-CN" altLang="en-US" sz="1200" kern="1200" dirty="0">
                <a:solidFill>
                  <a:schemeClr val="tx1"/>
                </a:solidFill>
                <a:effectLst/>
                <a:latin typeface="+mn-lt"/>
                <a:ea typeface="+mn-ea"/>
                <a:cs typeface="+mn-cs"/>
              </a:rPr>
              <a:t>是</a:t>
            </a:r>
            <a:r>
              <a:rPr lang="en-US" sz="1200" kern="1200" dirty="0">
                <a:solidFill>
                  <a:schemeClr val="tx1"/>
                </a:solidFill>
                <a:effectLst/>
                <a:latin typeface="+mn-lt"/>
                <a:ea typeface="+mn-ea"/>
                <a:cs typeface="+mn-cs"/>
              </a:rPr>
              <a:t>null,</a:t>
            </a:r>
            <a:r>
              <a:rPr lang="zh-CN" altLang="en-US" sz="1200" kern="1200" dirty="0">
                <a:solidFill>
                  <a:schemeClr val="tx1"/>
                </a:solidFill>
                <a:effectLst/>
                <a:latin typeface="+mn-lt"/>
                <a:ea typeface="+mn-ea"/>
                <a:cs typeface="+mn-cs"/>
              </a:rPr>
              <a:t>返回</a:t>
            </a:r>
            <a:r>
              <a:rPr lang="en-US" altLang="zh-CN"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nu</a:t>
            </a:r>
            <a:r>
              <a:rPr lang="en-US" altLang="zh-CN" sz="1200" kern="1200" dirty="0">
                <a:solidFill>
                  <a:schemeClr val="tx1"/>
                </a:solidFill>
                <a:effectLst/>
                <a:latin typeface="+mn-lt"/>
                <a:ea typeface="+mn-ea"/>
                <a:cs typeface="+mn-cs"/>
              </a:rPr>
              <a:t>ll</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如果</a:t>
            </a:r>
            <a:r>
              <a:rPr lang="en-US" sz="1200" kern="1200" dirty="0">
                <a:solidFill>
                  <a:schemeClr val="tx1"/>
                </a:solidFill>
                <a:effectLst/>
                <a:latin typeface="+mn-lt"/>
                <a:ea typeface="+mn-ea"/>
                <a:cs typeface="+mn-cs"/>
              </a:rPr>
              <a:t>o</a:t>
            </a:r>
            <a:r>
              <a:rPr lang="zh-CN" altLang="en-US" sz="1200" kern="1200" dirty="0">
                <a:solidFill>
                  <a:schemeClr val="tx1"/>
                </a:solidFill>
                <a:effectLst/>
                <a:latin typeface="+mn-lt"/>
                <a:ea typeface="+mn-ea"/>
                <a:cs typeface="+mn-cs"/>
              </a:rPr>
              <a:t>是</a:t>
            </a:r>
            <a:r>
              <a:rPr lang="en-US" sz="1200" kern="1200" dirty="0" err="1">
                <a:solidFill>
                  <a:schemeClr val="tx1"/>
                </a:solidFill>
                <a:effectLst/>
                <a:latin typeface="+mn-lt"/>
                <a:ea typeface="+mn-ea"/>
                <a:cs typeface="+mn-cs"/>
              </a:rPr>
              <a:t>NaN</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返回</a:t>
            </a:r>
            <a:r>
              <a:rPr lang="en-US" altLang="zh-CN"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nan"</a:t>
            </a:r>
          </a:p>
          <a:p>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如果 </a:t>
            </a:r>
            <a:r>
              <a:rPr lang="en-US" sz="1200" kern="1200" dirty="0" err="1">
                <a:solidFill>
                  <a:schemeClr val="tx1"/>
                </a:solidFill>
                <a:effectLst/>
                <a:latin typeface="+mn-lt"/>
                <a:ea typeface="+mn-ea"/>
                <a:cs typeface="+mn-cs"/>
              </a:rPr>
              <a:t>typeof</a:t>
            </a:r>
            <a:r>
              <a:rPr lang="zh-CN" altLang="en-US" sz="1200" kern="1200" dirty="0">
                <a:solidFill>
                  <a:schemeClr val="tx1"/>
                </a:solidFill>
                <a:effectLst/>
                <a:latin typeface="+mn-lt"/>
                <a:ea typeface="+mn-ea"/>
                <a:cs typeface="+mn-cs"/>
              </a:rPr>
              <a:t>所返回的值不是</a:t>
            </a:r>
            <a:r>
              <a:rPr lang="en-US" altLang="zh-CN"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object",</a:t>
            </a:r>
            <a:r>
              <a:rPr lang="zh-CN" altLang="en-US" sz="1200" kern="1200" dirty="0">
                <a:solidFill>
                  <a:schemeClr val="tx1"/>
                </a:solidFill>
                <a:effectLst/>
                <a:latin typeface="+mn-lt"/>
                <a:ea typeface="+mn-ea"/>
                <a:cs typeface="+mn-cs"/>
              </a:rPr>
              <a:t>则返回这个值</a:t>
            </a: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注意</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有一些 </a:t>
            </a:r>
            <a:r>
              <a:rPr lang="en-US" sz="1200" kern="1200" dirty="0" err="1">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的实现将正则表达式识别为函数</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如果</a:t>
            </a:r>
            <a:r>
              <a:rPr lang="en-US" sz="1200" kern="1200" dirty="0">
                <a:solidFill>
                  <a:schemeClr val="tx1"/>
                </a:solidFill>
                <a:effectLst/>
                <a:latin typeface="+mn-lt"/>
                <a:ea typeface="+mn-ea"/>
                <a:cs typeface="+mn-cs"/>
              </a:rPr>
              <a:t>o</a:t>
            </a:r>
            <a:r>
              <a:rPr lang="zh-CN" altLang="en-US" sz="1200" kern="1200" dirty="0">
                <a:solidFill>
                  <a:schemeClr val="tx1"/>
                </a:solidFill>
                <a:effectLst/>
                <a:latin typeface="+mn-lt"/>
                <a:ea typeface="+mn-ea"/>
                <a:cs typeface="+mn-cs"/>
              </a:rPr>
              <a:t>的类不是</a:t>
            </a:r>
            <a:r>
              <a:rPr lang="en-US" altLang="zh-CN"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Object",</a:t>
            </a:r>
            <a:r>
              <a:rPr lang="zh-CN" altLang="en-US" sz="1200" kern="1200" dirty="0">
                <a:solidFill>
                  <a:schemeClr val="tx1"/>
                </a:solidFill>
                <a:effectLst/>
                <a:latin typeface="+mn-lt"/>
                <a:ea typeface="+mn-ea"/>
                <a:cs typeface="+mn-cs"/>
              </a:rPr>
              <a:t>则返回这个值</a:t>
            </a: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如果○包含构造函数并且这个构造函数具有名称</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则返回这个名称</a:t>
            </a: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否则</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一律返回</a:t>
            </a:r>
            <a:r>
              <a:rPr lang="en-US" altLang="zh-CN"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object</a:t>
            </a:r>
          </a:p>
          <a:p>
            <a:r>
              <a:rPr lang="en-US" sz="1200" kern="1200" dirty="0">
                <a:solidFill>
                  <a:schemeClr val="tx1"/>
                </a:solidFill>
                <a:effectLst/>
                <a:latin typeface="+mn-lt"/>
                <a:ea typeface="+mn-ea"/>
                <a:cs typeface="+mn-cs"/>
              </a:rPr>
              <a: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11</a:t>
            </a:fld>
            <a:endParaRPr lang="en-CN"/>
          </a:p>
        </p:txBody>
      </p:sp>
    </p:spTree>
    <p:extLst>
      <p:ext uri="{BB962C8B-B14F-4D97-AF65-F5344CB8AC3E}">
        <p14:creationId xmlns:p14="http://schemas.microsoft.com/office/powerpoint/2010/main" val="3145784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这个两个</a:t>
            </a:r>
            <a:r>
              <a:rPr lang="zh-CN" altLang="en-US" sz="1200" kern="1200" dirty="0">
                <a:solidFill>
                  <a:schemeClr val="tx1"/>
                </a:solidFill>
                <a:effectLst/>
                <a:latin typeface="+mn-lt"/>
                <a:ea typeface="+mn-ea"/>
                <a:cs typeface="+mn-cs"/>
              </a:rPr>
              <a:t>函数是上一页函数中调用的</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12</a:t>
            </a:fld>
            <a:endParaRPr lang="en-CN"/>
          </a:p>
        </p:txBody>
      </p:sp>
    </p:spTree>
    <p:extLst>
      <p:ext uri="{BB962C8B-B14F-4D97-AF65-F5344CB8AC3E}">
        <p14:creationId xmlns:p14="http://schemas.microsoft.com/office/powerpoint/2010/main" val="256413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13</a:t>
            </a:fld>
            <a:endParaRPr lang="en-CN"/>
          </a:p>
        </p:txBody>
      </p:sp>
    </p:spTree>
    <p:extLst>
      <p:ext uri="{BB962C8B-B14F-4D97-AF65-F5344CB8AC3E}">
        <p14:creationId xmlns:p14="http://schemas.microsoft.com/office/powerpoint/2010/main" val="1358640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上文所描述的检测对象的类的各种技术多少都会有些问题，至少在客户端</a:t>
            </a:r>
            <a:r>
              <a:rPr lang="en-US"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中是如此。解决办法就是规避掉这些问题：不要关注“对象的类是什么”，而是关注“对象能做什么”。</a:t>
            </a:r>
            <a:endParaRPr lang="en-US" altLang="zh-CN" sz="1200" kern="1200" dirty="0">
              <a:solidFill>
                <a:schemeClr val="tx1"/>
              </a:solidFill>
              <a:effectLst/>
              <a:latin typeface="+mn-lt"/>
              <a:ea typeface="+mn-ea"/>
              <a:cs typeface="+mn-cs"/>
            </a:endParaRPr>
          </a:p>
          <a:p>
            <a:r>
              <a:rPr lang="zh-CN" altLang="en-US" dirty="0"/>
              <a:t>因此提出鸭式辩型</a:t>
            </a:r>
            <a:endParaRPr lang="en-US" altLang="zh-CN" dirty="0"/>
          </a:p>
          <a:p>
            <a:r>
              <a:rPr lang="zh-CN" altLang="en-US" dirty="0"/>
              <a:t>不关注“对象的类是什么”关注“对象能做什么”</a:t>
            </a:r>
            <a:endParaRPr lang="en-US" altLang="zh-CN" dirty="0"/>
          </a:p>
          <a:p>
            <a:r>
              <a:rPr lang="zh-CN" altLang="en-US" dirty="0"/>
              <a:t>像鸭子一样走路、游泳并且嘎嘎叫的鸟就是鸭子。</a:t>
            </a:r>
          </a:p>
          <a:p>
            <a:pPr lvl="1"/>
            <a:r>
              <a:rPr lang="zh-CN" altLang="en-US" dirty="0"/>
              <a:t>哪怕并不是从鸭子类的原型对象继承而来，但认为这个对象是鸭子</a:t>
            </a:r>
            <a:endParaRPr lang="en-US" altLang="zh-CN" dirty="0"/>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2262835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对于除第一个参数外的每个参数，如果是字符串的话则直接检查是否存在以它命名的方法；如果是对象的话则检查第一个对象中的方法是否在这个对象中也具有同名的方法；如果参数是函数，则假定它是构造函数，函数将检查第一个对象实现的方法是否在构造函数的原型对象中也具有同名的方法。</a:t>
            </a:r>
            <a:endParaRPr lang="en-US" altLang="zh-CN" dirty="0"/>
          </a:p>
          <a:p>
            <a:endParaRPr lang="en-CN" dirty="0"/>
          </a:p>
          <a:p>
            <a:r>
              <a:rPr lang="en-CN" dirty="0"/>
              <a:t>如果程序能执行到</a:t>
            </a:r>
            <a:r>
              <a:rPr lang="en-US" altLang="zh-CN" dirty="0"/>
              <a:t>return</a:t>
            </a:r>
            <a:r>
              <a:rPr lang="zh-CN" altLang="en-US" dirty="0"/>
              <a:t> </a:t>
            </a:r>
            <a:r>
              <a:rPr lang="en-US" altLang="zh-CN" dirty="0"/>
              <a:t>true</a:t>
            </a:r>
            <a:r>
              <a:rPr lang="en-CN" dirty="0"/>
              <a:t>这里,说明o实现了所有的方法</a:t>
            </a:r>
          </a:p>
          <a:p>
            <a:endParaRPr lang="en-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关于这个</a:t>
            </a:r>
            <a:r>
              <a:rPr lang="en-US" sz="1200" kern="1200" dirty="0">
                <a:solidFill>
                  <a:schemeClr val="tx1"/>
                </a:solidFill>
                <a:effectLst/>
                <a:latin typeface="+mn-lt"/>
                <a:ea typeface="+mn-ea"/>
                <a:cs typeface="+mn-cs"/>
              </a:rPr>
              <a:t>quacks（）</a:t>
            </a:r>
            <a:r>
              <a:rPr lang="zh-CN" altLang="en-US" sz="1200" kern="1200" dirty="0">
                <a:solidFill>
                  <a:schemeClr val="tx1"/>
                </a:solidFill>
                <a:effectLst/>
                <a:latin typeface="+mn-lt"/>
                <a:ea typeface="+mn-ea"/>
                <a:cs typeface="+mn-cs"/>
              </a:rPr>
              <a:t>函数还有一些地方是需要尤为注意的。</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首先，这里只是通过特定的名称来检测对象是否含有一个或多个值为函数的属性。我们无法得知这些已经存在的属性的细节信息，比如，函数是干什么用的？它们需要多少参数？参数类型是什么？然而这是鸭式辩型的本质所在，如果使用鸭式辩型而不是强制的类型检测的方式定义</a:t>
            </a:r>
            <a:r>
              <a:rPr lang="en-US" sz="1200" kern="1200" dirty="0">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那么创建的</a:t>
            </a:r>
            <a:r>
              <a:rPr lang="en-US" sz="1200" kern="1200" dirty="0">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应当更具灵活性才可以，这样才能确保你提供给用户的</a:t>
            </a:r>
            <a:r>
              <a:rPr lang="en-US" sz="1200" kern="1200" dirty="0">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更加安全可靠。</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第二，就是它不能应用于内置类。比如，不能通过</a:t>
            </a:r>
            <a:r>
              <a:rPr lang="en-US" sz="1200" kern="1200" dirty="0" err="1">
                <a:solidFill>
                  <a:schemeClr val="tx1"/>
                </a:solidFill>
                <a:effectLst/>
                <a:latin typeface="+mn-lt"/>
                <a:ea typeface="+mn-ea"/>
                <a:cs typeface="+mn-cs"/>
              </a:rPr>
              <a:t>quacks（o,Array</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来检测</a:t>
            </a:r>
            <a:r>
              <a:rPr lang="en-US" sz="1200" kern="1200" dirty="0">
                <a:solidFill>
                  <a:schemeClr val="tx1"/>
                </a:solidFill>
                <a:effectLst/>
                <a:latin typeface="+mn-lt"/>
                <a:ea typeface="+mn-ea"/>
                <a:cs typeface="+mn-cs"/>
              </a:rPr>
              <a:t>o</a:t>
            </a:r>
            <a:r>
              <a:rPr lang="zh-CN" altLang="en-US" sz="1200" kern="1200" dirty="0">
                <a:solidFill>
                  <a:schemeClr val="tx1"/>
                </a:solidFill>
                <a:effectLst/>
                <a:latin typeface="+mn-lt"/>
                <a:ea typeface="+mn-ea"/>
                <a:cs typeface="+mn-cs"/>
              </a:rPr>
              <a:t>是否实现了</a:t>
            </a:r>
            <a:r>
              <a:rPr lang="en-US" sz="1200" kern="1200" dirty="0">
                <a:solidFill>
                  <a:schemeClr val="tx1"/>
                </a:solidFill>
                <a:effectLst/>
                <a:latin typeface="+mn-lt"/>
                <a:ea typeface="+mn-ea"/>
                <a:cs typeface="+mn-cs"/>
              </a:rPr>
              <a:t>Array</a:t>
            </a:r>
            <a:r>
              <a:rPr lang="zh-CN" altLang="en-US" sz="1200" kern="1200" dirty="0">
                <a:solidFill>
                  <a:schemeClr val="tx1"/>
                </a:solidFill>
                <a:effectLst/>
                <a:latin typeface="+mn-lt"/>
                <a:ea typeface="+mn-ea"/>
                <a:cs typeface="+mn-cs"/>
              </a:rPr>
              <a:t>中所有同名的方法。原因是内置类的方法都是不可枚举的，</a:t>
            </a:r>
            <a:r>
              <a:rPr lang="en-US" sz="1200" kern="1200" dirty="0">
                <a:solidFill>
                  <a:schemeClr val="tx1"/>
                </a:solidFill>
                <a:effectLst/>
                <a:latin typeface="+mn-lt"/>
                <a:ea typeface="+mn-ea"/>
                <a:cs typeface="+mn-cs"/>
              </a:rPr>
              <a:t>quacks（）</a:t>
            </a:r>
            <a:r>
              <a:rPr lang="zh-CN" altLang="en-US" sz="1200" kern="1200" dirty="0">
                <a:solidFill>
                  <a:schemeClr val="tx1"/>
                </a:solidFill>
                <a:effectLst/>
                <a:latin typeface="+mn-lt"/>
                <a:ea typeface="+mn-ea"/>
                <a:cs typeface="+mn-cs"/>
              </a:rPr>
              <a:t>中的</a:t>
            </a:r>
            <a:r>
              <a:rPr lang="en-US" sz="1200" kern="1200" dirty="0">
                <a:solidFill>
                  <a:schemeClr val="tx1"/>
                </a:solidFill>
                <a:effectLst/>
                <a:latin typeface="+mn-lt"/>
                <a:ea typeface="+mn-ea"/>
                <a:cs typeface="+mn-cs"/>
              </a:rPr>
              <a:t>for/in</a:t>
            </a:r>
            <a:r>
              <a:rPr lang="zh-CN" altLang="en-US" sz="1200" kern="1200" dirty="0">
                <a:solidFill>
                  <a:schemeClr val="tx1"/>
                </a:solidFill>
                <a:effectLst/>
                <a:latin typeface="+mn-lt"/>
                <a:ea typeface="+mn-ea"/>
                <a:cs typeface="+mn-cs"/>
              </a:rPr>
              <a:t>循环无法遍历到它们（注意，在</a:t>
            </a:r>
            <a:r>
              <a:rPr lang="en-US" sz="1200" kern="1200" dirty="0">
                <a:solidFill>
                  <a:schemeClr val="tx1"/>
                </a:solidFill>
                <a:effectLst/>
                <a:latin typeface="+mn-lt"/>
                <a:ea typeface="+mn-ea"/>
                <a:cs typeface="+mn-cs"/>
              </a:rPr>
              <a:t>ECMAScript 5</a:t>
            </a:r>
            <a:r>
              <a:rPr lang="zh-CN" altLang="en-US" sz="1200" kern="1200" dirty="0">
                <a:solidFill>
                  <a:schemeClr val="tx1"/>
                </a:solidFill>
                <a:effectLst/>
                <a:latin typeface="+mn-lt"/>
                <a:ea typeface="+mn-ea"/>
                <a:cs typeface="+mn-cs"/>
              </a:rPr>
              <a:t>中有一个补救办法，就是使用</a:t>
            </a:r>
            <a:r>
              <a:rPr lang="en-US" sz="1200" kern="1200" dirty="0" err="1">
                <a:solidFill>
                  <a:schemeClr val="tx1"/>
                </a:solidFill>
                <a:effectLst/>
                <a:latin typeface="+mn-lt"/>
                <a:ea typeface="+mn-ea"/>
                <a:cs typeface="+mn-cs"/>
              </a:rPr>
              <a:t>Ojbect.getOwnPropertyNames</a:t>
            </a:r>
            <a:r>
              <a:rPr lang="en-US" sz="1200" kern="1200" dirty="0">
                <a:solidFill>
                  <a:schemeClr val="tx1"/>
                </a:solidFill>
                <a:effectLst/>
                <a:latin typeface="+mn-lt"/>
                <a:ea typeface="+mn-ea"/>
                <a:cs typeface="+mn-cs"/>
              </a:rPr>
              <a: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15</a:t>
            </a:fld>
            <a:endParaRPr lang="en-CN"/>
          </a:p>
        </p:txBody>
      </p:sp>
    </p:spTree>
    <p:extLst>
      <p:ext uri="{BB962C8B-B14F-4D97-AF65-F5344CB8AC3E}">
        <p14:creationId xmlns:p14="http://schemas.microsoft.com/office/powerpoint/2010/main" val="3231873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9.6</a:t>
            </a:r>
            <a:r>
              <a:rPr lang="zh-CN" altLang="en-US" sz="1200" kern="1200" dirty="0">
                <a:solidFill>
                  <a:schemeClr val="tx1"/>
                </a:solidFill>
                <a:effectLst/>
                <a:latin typeface="+mn-lt"/>
                <a:ea typeface="+mn-ea"/>
                <a:cs typeface="+mn-cs"/>
              </a:rPr>
              <a:t>节将目光转向一些实际的例子，包括如何利用</a:t>
            </a:r>
            <a:r>
              <a:rPr lang="en-US"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中的类进行编程</a:t>
            </a:r>
            <a:r>
              <a:rPr lang="zh-CN" altLang="en-US" sz="1200" kern="1200" dirty="0" smtClean="0">
                <a:solidFill>
                  <a:schemeClr val="tx1"/>
                </a:solidFill>
                <a:effectLst/>
                <a:latin typeface="+mn-lt"/>
                <a:ea typeface="+mn-ea"/>
                <a:cs typeface="+mn-cs"/>
              </a:rPr>
              <a: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16</a:t>
            </a:fld>
            <a:endParaRPr lang="en-CN"/>
          </a:p>
        </p:txBody>
      </p:sp>
    </p:spTree>
    <p:extLst>
      <p:ext uri="{BB962C8B-B14F-4D97-AF65-F5344CB8AC3E}">
        <p14:creationId xmlns:p14="http://schemas.microsoft.com/office/powerpoint/2010/main" val="3127608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2384680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CN" sz="1200" kern="1200" dirty="0">
                <a:solidFill>
                  <a:schemeClr val="tx1"/>
                </a:solidFill>
                <a:effectLst/>
                <a:latin typeface="+mn-lt"/>
                <a:ea typeface="+mn-ea"/>
                <a:cs typeface="+mn-cs"/>
              </a:rPr>
              <a:t>例子</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：如果不存在该对象的兼容写法</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这是一种兼容的写法，如果浏览器不存在该属性，则直接创建一个新的属性，其中</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包含判断</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3536280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a:t>
            </a:fld>
            <a:endParaRPr lang="en-CN"/>
          </a:p>
        </p:txBody>
      </p:sp>
    </p:spTree>
    <p:extLst>
      <p:ext uri="{BB962C8B-B14F-4D97-AF65-F5344CB8AC3E}">
        <p14:creationId xmlns:p14="http://schemas.microsoft.com/office/powerpoint/2010/main" val="854385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9.5</a:t>
            </a:r>
            <a:r>
              <a:rPr lang="zh-CN" altLang="en-US" sz="1200" kern="1200" dirty="0">
                <a:solidFill>
                  <a:schemeClr val="tx1"/>
                </a:solidFill>
                <a:effectLst/>
                <a:latin typeface="+mn-lt"/>
                <a:ea typeface="+mn-ea"/>
                <a:cs typeface="+mn-cs"/>
              </a:rPr>
              <a:t>节将要介绍的内容是：</a:t>
            </a:r>
            <a:endParaRPr lang="en-US" altLang="zh-CN" sz="1200" kern="1200" dirty="0">
              <a:solidFill>
                <a:schemeClr val="tx1"/>
              </a:solidFill>
              <a:effectLst/>
              <a:latin typeface="+mn-lt"/>
              <a:ea typeface="+mn-ea"/>
              <a:cs typeface="+mn-cs"/>
            </a:endParaRPr>
          </a:p>
          <a:p>
            <a:r>
              <a:rPr lang="zh-CN" altLang="en-US" dirty="0"/>
              <a:t>三种用以检测任意对象的类的技术：</a:t>
            </a:r>
            <a:endParaRPr lang="en-US" altLang="zh-CN" dirty="0"/>
          </a:p>
          <a:p>
            <a:pPr lvl="1"/>
            <a:r>
              <a:rPr lang="en-US" dirty="0" err="1"/>
              <a:t>instanceof</a:t>
            </a:r>
            <a:r>
              <a:rPr lang="zh-CN" altLang="en-US" dirty="0"/>
              <a:t>运算符</a:t>
            </a:r>
            <a:endParaRPr lang="en-US" altLang="zh-CN" dirty="0"/>
          </a:p>
          <a:p>
            <a:pPr lvl="1"/>
            <a:r>
              <a:rPr lang="en-US" dirty="0"/>
              <a:t>constructor</a:t>
            </a:r>
            <a:r>
              <a:rPr lang="zh-CN" altLang="en-US" dirty="0"/>
              <a:t>属性</a:t>
            </a:r>
            <a:endParaRPr lang="en-US" altLang="zh-CN" dirty="0"/>
          </a:p>
          <a:p>
            <a:pPr lvl="1"/>
            <a:r>
              <a:rPr lang="zh-CN" altLang="en-US" dirty="0"/>
              <a:t>构造函数的名字</a:t>
            </a:r>
            <a:endParaRPr lang="en-US" altLang="zh-CN" dirty="0"/>
          </a:p>
          <a:p>
            <a:r>
              <a:rPr lang="zh-CN" altLang="en-US" dirty="0"/>
              <a:t>鸭式辩型</a:t>
            </a:r>
            <a:endParaRPr lang="en-US" altLang="zh-CN" dirty="0"/>
          </a:p>
          <a:p>
            <a:pPr lvl="1"/>
            <a:r>
              <a:rPr lang="zh-CN" altLang="en-US" dirty="0"/>
              <a:t>更加关注对象可以完成什么工作（它包含什么方法）而不是对象属于哪个类</a:t>
            </a:r>
            <a:endParaRPr lang="en-CN" dirty="0"/>
          </a:p>
          <a:p>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1158321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a:t>
            </a:fld>
            <a:endParaRPr lang="en-CN"/>
          </a:p>
        </p:txBody>
      </p:sp>
    </p:spTree>
    <p:extLst>
      <p:ext uri="{BB962C8B-B14F-4D97-AF65-F5344CB8AC3E}">
        <p14:creationId xmlns:p14="http://schemas.microsoft.com/office/powerpoint/2010/main" val="1863813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：可以通过如下代码来检测对象</a:t>
            </a:r>
            <a:r>
              <a:rPr lang="en-US"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是否是例</a:t>
            </a:r>
            <a:r>
              <a:rPr lang="en-US" altLang="zh-CN" sz="1200" kern="1200" dirty="0">
                <a:solidFill>
                  <a:schemeClr val="tx1"/>
                </a:solidFill>
                <a:effectLst/>
                <a:latin typeface="+mn-lt"/>
                <a:ea typeface="+mn-ea"/>
                <a:cs typeface="+mn-cs"/>
              </a:rPr>
              <a:t>9-1</a:t>
            </a:r>
            <a:r>
              <a:rPr lang="zh-CN" altLang="en-US" sz="1200" kern="1200" dirty="0">
                <a:solidFill>
                  <a:schemeClr val="tx1"/>
                </a:solidFill>
                <a:effectLst/>
                <a:latin typeface="+mn-lt"/>
                <a:ea typeface="+mn-ea"/>
                <a:cs typeface="+mn-cs"/>
              </a:rPr>
              <a:t>中定义的范围类的成员。</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dirty="0" err="1"/>
              <a:t>instanceof</a:t>
            </a:r>
            <a:r>
              <a:rPr lang="zh-CN" altLang="en-US" dirty="0"/>
              <a:t>和</a:t>
            </a:r>
            <a:r>
              <a:rPr lang="en-US" altLang="zh-CN" dirty="0" err="1"/>
              <a:t>isPrototypeOf</a:t>
            </a:r>
            <a:r>
              <a:rPr lang="zh-CN" altLang="en-US" dirty="0"/>
              <a:t>（）方法的缺点：</a:t>
            </a:r>
          </a:p>
          <a:p>
            <a:r>
              <a:rPr lang="en-US" altLang="zh-CN" dirty="0"/>
              <a:t>1</a:t>
            </a:r>
            <a:r>
              <a:rPr lang="zh-CN" altLang="en-US" dirty="0"/>
              <a:t>、无法通过对象获得类名，只能检测对象是否属于指定的类名。</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、在客户端</a:t>
            </a:r>
            <a:r>
              <a:rPr lang="en-US"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中还有一个比较严重的不足，就是在多窗口和多框架子页面的</a:t>
            </a:r>
            <a:r>
              <a:rPr lang="en-US"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应用中兼容性不佳。每个窗口和框架子页面都具有单独的执行上下文，每个上下文都包含独有的全局变量和一组构造函数。在两个不同框架页面中创建的两个数组继承自两个相同但相互独立的原型对象，其中一个框架页面中的数组不是另一个框架页面的</a:t>
            </a:r>
            <a:r>
              <a:rPr lang="en-US" sz="1200" kern="1200" dirty="0">
                <a:solidFill>
                  <a:schemeClr val="tx1"/>
                </a:solidFill>
                <a:effectLst/>
                <a:latin typeface="+mn-lt"/>
                <a:ea typeface="+mn-ea"/>
                <a:cs typeface="+mn-cs"/>
              </a:rPr>
              <a:t>Array（）</a:t>
            </a:r>
            <a:r>
              <a:rPr lang="zh-CN" altLang="en-US" sz="1200" kern="1200" dirty="0">
                <a:solidFill>
                  <a:schemeClr val="tx1"/>
                </a:solidFill>
                <a:effectLst/>
                <a:latin typeface="+mn-lt"/>
                <a:ea typeface="+mn-ea"/>
                <a:cs typeface="+mn-cs"/>
              </a:rPr>
              <a:t>构造函数的实例，</a:t>
            </a:r>
            <a:r>
              <a:rPr lang="en-US" sz="1200" kern="1200" dirty="0" err="1">
                <a:solidFill>
                  <a:schemeClr val="tx1"/>
                </a:solidFill>
                <a:effectLst/>
                <a:latin typeface="+mn-lt"/>
                <a:ea typeface="+mn-ea"/>
                <a:cs typeface="+mn-cs"/>
              </a:rPr>
              <a:t>instanceof</a:t>
            </a:r>
            <a:r>
              <a:rPr lang="zh-CN" altLang="en-US" sz="1200" kern="1200" dirty="0">
                <a:solidFill>
                  <a:schemeClr val="tx1"/>
                </a:solidFill>
                <a:effectLst/>
                <a:latin typeface="+mn-lt"/>
                <a:ea typeface="+mn-ea"/>
                <a:cs typeface="+mn-cs"/>
              </a:rPr>
              <a:t>运算结果是</a:t>
            </a:r>
            <a:r>
              <a:rPr lang="en-US" sz="1200" kern="1200" dirty="0">
                <a:solidFill>
                  <a:schemeClr val="tx1"/>
                </a:solidFill>
                <a:effectLst/>
                <a:latin typeface="+mn-lt"/>
                <a:ea typeface="+mn-ea"/>
                <a:cs typeface="+mn-cs"/>
              </a:rPr>
              <a:t>false。</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7</a:t>
            </a:fld>
            <a:endParaRPr lang="en-CN"/>
          </a:p>
        </p:txBody>
      </p:sp>
    </p:spTree>
    <p:extLst>
      <p:ext uri="{BB962C8B-B14F-4D97-AF65-F5344CB8AC3E}">
        <p14:creationId xmlns:p14="http://schemas.microsoft.com/office/powerpoint/2010/main" val="135393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需要注意的是，在代码中关键字</a:t>
            </a:r>
            <a:r>
              <a:rPr lang="en-US" sz="1200" kern="1200" dirty="0">
                <a:solidFill>
                  <a:schemeClr val="tx1"/>
                </a:solidFill>
                <a:effectLst/>
                <a:latin typeface="+mn-lt"/>
                <a:ea typeface="+mn-ea"/>
                <a:cs typeface="+mn-cs"/>
              </a:rPr>
              <a:t>case</a:t>
            </a:r>
            <a:r>
              <a:rPr lang="zh-CN" altLang="en-US" sz="1200" kern="1200" dirty="0">
                <a:solidFill>
                  <a:schemeClr val="tx1"/>
                </a:solidFill>
                <a:effectLst/>
                <a:latin typeface="+mn-lt"/>
                <a:ea typeface="+mn-ea"/>
                <a:cs typeface="+mn-cs"/>
              </a:rPr>
              <a:t>后的表达式都是函数，如果改用</a:t>
            </a:r>
            <a:r>
              <a:rPr lang="en-US" sz="1200" kern="1200" dirty="0" err="1">
                <a:solidFill>
                  <a:schemeClr val="tx1"/>
                </a:solidFill>
                <a:effectLst/>
                <a:latin typeface="+mn-lt"/>
                <a:ea typeface="+mn-ea"/>
                <a:cs typeface="+mn-cs"/>
              </a:rPr>
              <a:t>typeof</a:t>
            </a:r>
            <a:r>
              <a:rPr lang="zh-CN" altLang="en-US" sz="1200" kern="1200" dirty="0">
                <a:solidFill>
                  <a:schemeClr val="tx1"/>
                </a:solidFill>
                <a:effectLst/>
                <a:latin typeface="+mn-lt"/>
                <a:ea typeface="+mn-ea"/>
                <a:cs typeface="+mn-cs"/>
              </a:rPr>
              <a:t>运算符或获取到对象的</a:t>
            </a:r>
            <a:r>
              <a:rPr lang="en-US" sz="1200" kern="1200" dirty="0">
                <a:solidFill>
                  <a:schemeClr val="tx1"/>
                </a:solidFill>
                <a:effectLst/>
                <a:latin typeface="+mn-lt"/>
                <a:ea typeface="+mn-ea"/>
                <a:cs typeface="+mn-cs"/>
              </a:rPr>
              <a:t>class</a:t>
            </a:r>
            <a:r>
              <a:rPr lang="zh-CN" altLang="en-US" sz="1200" kern="1200" dirty="0">
                <a:solidFill>
                  <a:schemeClr val="tx1"/>
                </a:solidFill>
                <a:effectLst/>
                <a:latin typeface="+mn-lt"/>
                <a:ea typeface="+mn-ea"/>
                <a:cs typeface="+mn-cs"/>
              </a:rPr>
              <a:t>属性的话，它们应当改为字符串。</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constructor</a:t>
            </a:r>
            <a:r>
              <a:rPr lang="zh-CN" altLang="en-US" sz="1200" kern="1200" dirty="0">
                <a:solidFill>
                  <a:schemeClr val="tx1"/>
                </a:solidFill>
                <a:effectLst/>
                <a:latin typeface="+mn-lt"/>
                <a:ea typeface="+mn-ea"/>
                <a:cs typeface="+mn-cs"/>
              </a:rPr>
              <a:t>属性检测对象属于某个类的技术的不足之处和</a:t>
            </a:r>
            <a:r>
              <a:rPr lang="en-US" altLang="zh-CN" sz="1200" kern="1200" dirty="0" err="1">
                <a:solidFill>
                  <a:schemeClr val="tx1"/>
                </a:solidFill>
                <a:effectLst/>
                <a:latin typeface="+mn-lt"/>
                <a:ea typeface="+mn-ea"/>
                <a:cs typeface="+mn-cs"/>
              </a:rPr>
              <a:t>instanceof</a:t>
            </a:r>
            <a:r>
              <a:rPr lang="zh-CN" altLang="en-US" sz="1200" kern="1200" dirty="0">
                <a:solidFill>
                  <a:schemeClr val="tx1"/>
                </a:solidFill>
                <a:effectLst/>
                <a:latin typeface="+mn-lt"/>
                <a:ea typeface="+mn-ea"/>
                <a:cs typeface="+mn-cs"/>
              </a:rPr>
              <a:t>一样。在多个执行上下文的场景中它是无法正常工作的（比如在浏览器窗口的多个框架子页面中）。在这种情况下，每个框架页面各自拥有独立的构造函数集合，一个框架页面中的</a:t>
            </a:r>
            <a:r>
              <a:rPr lang="en-US" altLang="zh-CN" sz="1200" kern="1200" dirty="0">
                <a:solidFill>
                  <a:schemeClr val="tx1"/>
                </a:solidFill>
                <a:effectLst/>
                <a:latin typeface="+mn-lt"/>
                <a:ea typeface="+mn-ea"/>
                <a:cs typeface="+mn-cs"/>
              </a:rPr>
              <a:t>Array</a:t>
            </a:r>
            <a:r>
              <a:rPr lang="zh-CN" altLang="en-US" sz="1200" kern="1200" dirty="0">
                <a:solidFill>
                  <a:schemeClr val="tx1"/>
                </a:solidFill>
                <a:effectLst/>
                <a:latin typeface="+mn-lt"/>
                <a:ea typeface="+mn-ea"/>
                <a:cs typeface="+mn-cs"/>
              </a:rPr>
              <a:t>构造函数和另一个框架页面的</a:t>
            </a:r>
            <a:r>
              <a:rPr lang="en-US" altLang="zh-CN" sz="1200" kern="1200" dirty="0">
                <a:solidFill>
                  <a:schemeClr val="tx1"/>
                </a:solidFill>
                <a:effectLst/>
                <a:latin typeface="+mn-lt"/>
                <a:ea typeface="+mn-ea"/>
                <a:cs typeface="+mn-cs"/>
              </a:rPr>
              <a:t>Array</a:t>
            </a:r>
            <a:r>
              <a:rPr lang="zh-CN" altLang="en-US" sz="1200" kern="1200" dirty="0">
                <a:solidFill>
                  <a:schemeClr val="tx1"/>
                </a:solidFill>
                <a:effectLst/>
                <a:latin typeface="+mn-lt"/>
                <a:ea typeface="+mn-ea"/>
                <a:cs typeface="+mn-cs"/>
              </a:rPr>
              <a:t>构造函数不是同一个构造函数。</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8</a:t>
            </a:fld>
            <a:endParaRPr lang="en-CN"/>
          </a:p>
        </p:txBody>
      </p:sp>
    </p:spTree>
    <p:extLst>
      <p:ext uri="{BB962C8B-B14F-4D97-AF65-F5344CB8AC3E}">
        <p14:creationId xmlns:p14="http://schemas.microsoft.com/office/powerpoint/2010/main" val="3141854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在多个执行上下文的场景中它是无法正常工作的（比如在浏览器窗口的多个框架子页面中）。在这种情况下，每个框架页面各自拥有独立的构造函数集合，一个框架页面中的</a:t>
            </a:r>
            <a:r>
              <a:rPr lang="en-US" sz="1200" kern="1200" dirty="0">
                <a:solidFill>
                  <a:schemeClr val="tx1"/>
                </a:solidFill>
                <a:effectLst/>
                <a:latin typeface="+mn-lt"/>
                <a:ea typeface="+mn-ea"/>
                <a:cs typeface="+mn-cs"/>
              </a:rPr>
              <a:t>Array</a:t>
            </a:r>
            <a:r>
              <a:rPr lang="zh-CN" altLang="en-US" sz="1200" kern="1200" dirty="0">
                <a:solidFill>
                  <a:schemeClr val="tx1"/>
                </a:solidFill>
                <a:effectLst/>
                <a:latin typeface="+mn-lt"/>
                <a:ea typeface="+mn-ea"/>
                <a:cs typeface="+mn-cs"/>
              </a:rPr>
              <a:t>构造函数和另一个框架页面的</a:t>
            </a:r>
            <a:r>
              <a:rPr lang="en-US" sz="1200" kern="1200" dirty="0">
                <a:solidFill>
                  <a:schemeClr val="tx1"/>
                </a:solidFill>
                <a:effectLst/>
                <a:latin typeface="+mn-lt"/>
                <a:ea typeface="+mn-ea"/>
                <a:cs typeface="+mn-cs"/>
              </a:rPr>
              <a:t>Array</a:t>
            </a:r>
            <a:r>
              <a:rPr lang="zh-CN" altLang="en-US" sz="1200" kern="1200" dirty="0">
                <a:solidFill>
                  <a:schemeClr val="tx1"/>
                </a:solidFill>
                <a:effectLst/>
                <a:latin typeface="+mn-lt"/>
                <a:ea typeface="+mn-ea"/>
                <a:cs typeface="+mn-cs"/>
              </a:rPr>
              <a:t>构造函数不是同一个构造函数。</a:t>
            </a:r>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9</a:t>
            </a:fld>
            <a:endParaRPr lang="en-CN"/>
          </a:p>
        </p:txBody>
      </p:sp>
    </p:spTree>
    <p:extLst>
      <p:ext uri="{BB962C8B-B14F-4D97-AF65-F5344CB8AC3E}">
        <p14:creationId xmlns:p14="http://schemas.microsoft.com/office/powerpoint/2010/main" val="2477741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E93D4E-C6E7-0B4A-9D14-1FEB2F74FC59}" type="datetimeFigureOut">
              <a:rPr lang="en-CN" smtClean="0"/>
              <a:t>04/24/2020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8900D4C9-620F-DB47-8A33-D99E562B1C15}" type="slidenum">
              <a:rPr lang="en-CN" smtClean="0"/>
              <a:t>‹#›</a:t>
            </a:fld>
            <a:endParaRPr lang="en-CN"/>
          </a:p>
        </p:txBody>
      </p:sp>
    </p:spTree>
    <p:extLst>
      <p:ext uri="{BB962C8B-B14F-4D97-AF65-F5344CB8AC3E}">
        <p14:creationId xmlns:p14="http://schemas.microsoft.com/office/powerpoint/2010/main" val="428246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E93D4E-C6E7-0B4A-9D14-1FEB2F74FC59}" type="datetimeFigureOut">
              <a:rPr lang="en-CN" smtClean="0"/>
              <a:t>04/24/2020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8900D4C9-620F-DB47-8A33-D99E562B1C15}" type="slidenum">
              <a:rPr lang="en-CN" smtClean="0"/>
              <a:t>‹#›</a:t>
            </a:fld>
            <a:endParaRPr lang="en-CN"/>
          </a:p>
        </p:txBody>
      </p:sp>
    </p:spTree>
    <p:extLst>
      <p:ext uri="{BB962C8B-B14F-4D97-AF65-F5344CB8AC3E}">
        <p14:creationId xmlns:p14="http://schemas.microsoft.com/office/powerpoint/2010/main" val="415799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E93D4E-C6E7-0B4A-9D14-1FEB2F74FC59}" type="datetimeFigureOut">
              <a:rPr lang="en-CN" smtClean="0"/>
              <a:t>04/24/2020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8900D4C9-620F-DB47-8A33-D99E562B1C15}" type="slidenum">
              <a:rPr lang="en-CN" smtClean="0"/>
              <a:t>‹#›</a:t>
            </a:fld>
            <a:endParaRPr lang="en-CN"/>
          </a:p>
        </p:txBody>
      </p:sp>
    </p:spTree>
    <p:extLst>
      <p:ext uri="{BB962C8B-B14F-4D97-AF65-F5344CB8AC3E}">
        <p14:creationId xmlns:p14="http://schemas.microsoft.com/office/powerpoint/2010/main" val="2267822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E93D4E-C6E7-0B4A-9D14-1FEB2F74FC59}" type="datetimeFigureOut">
              <a:rPr lang="en-CN" smtClean="0"/>
              <a:t>04/24/2020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8900D4C9-620F-DB47-8A33-D99E562B1C15}" type="slidenum">
              <a:rPr lang="en-CN" smtClean="0"/>
              <a:t>‹#›</a:t>
            </a:fld>
            <a:endParaRPr lang="en-CN"/>
          </a:p>
        </p:txBody>
      </p:sp>
    </p:spTree>
    <p:extLst>
      <p:ext uri="{BB962C8B-B14F-4D97-AF65-F5344CB8AC3E}">
        <p14:creationId xmlns:p14="http://schemas.microsoft.com/office/powerpoint/2010/main" val="393262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E93D4E-C6E7-0B4A-9D14-1FEB2F74FC59}" type="datetimeFigureOut">
              <a:rPr lang="en-CN" smtClean="0"/>
              <a:t>04/24/2020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8900D4C9-620F-DB47-8A33-D99E562B1C15}" type="slidenum">
              <a:rPr lang="en-CN" smtClean="0"/>
              <a:t>‹#›</a:t>
            </a:fld>
            <a:endParaRPr lang="en-CN"/>
          </a:p>
        </p:txBody>
      </p:sp>
    </p:spTree>
    <p:extLst>
      <p:ext uri="{BB962C8B-B14F-4D97-AF65-F5344CB8AC3E}">
        <p14:creationId xmlns:p14="http://schemas.microsoft.com/office/powerpoint/2010/main" val="2075468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E93D4E-C6E7-0B4A-9D14-1FEB2F74FC59}" type="datetimeFigureOut">
              <a:rPr lang="en-CN" smtClean="0"/>
              <a:t>04/24/2020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8900D4C9-620F-DB47-8A33-D99E562B1C15}" type="slidenum">
              <a:rPr lang="en-CN" smtClean="0"/>
              <a:t>‹#›</a:t>
            </a:fld>
            <a:endParaRPr lang="en-CN"/>
          </a:p>
        </p:txBody>
      </p:sp>
    </p:spTree>
    <p:extLst>
      <p:ext uri="{BB962C8B-B14F-4D97-AF65-F5344CB8AC3E}">
        <p14:creationId xmlns:p14="http://schemas.microsoft.com/office/powerpoint/2010/main" val="2469127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E93D4E-C6E7-0B4A-9D14-1FEB2F74FC59}" type="datetimeFigureOut">
              <a:rPr lang="en-CN" smtClean="0"/>
              <a:t>04/24/2020</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8900D4C9-620F-DB47-8A33-D99E562B1C15}" type="slidenum">
              <a:rPr lang="en-CN" smtClean="0"/>
              <a:t>‹#›</a:t>
            </a:fld>
            <a:endParaRPr lang="en-CN"/>
          </a:p>
        </p:txBody>
      </p:sp>
    </p:spTree>
    <p:extLst>
      <p:ext uri="{BB962C8B-B14F-4D97-AF65-F5344CB8AC3E}">
        <p14:creationId xmlns:p14="http://schemas.microsoft.com/office/powerpoint/2010/main" val="425460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E93D4E-C6E7-0B4A-9D14-1FEB2F74FC59}" type="datetimeFigureOut">
              <a:rPr lang="en-CN" smtClean="0"/>
              <a:t>04/24/2020</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8900D4C9-620F-DB47-8A33-D99E562B1C15}" type="slidenum">
              <a:rPr lang="en-CN" smtClean="0"/>
              <a:t>‹#›</a:t>
            </a:fld>
            <a:endParaRPr lang="en-CN"/>
          </a:p>
        </p:txBody>
      </p:sp>
    </p:spTree>
    <p:extLst>
      <p:ext uri="{BB962C8B-B14F-4D97-AF65-F5344CB8AC3E}">
        <p14:creationId xmlns:p14="http://schemas.microsoft.com/office/powerpoint/2010/main" val="421957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93D4E-C6E7-0B4A-9D14-1FEB2F74FC59}" type="datetimeFigureOut">
              <a:rPr lang="en-CN" smtClean="0"/>
              <a:t>04/24/2020</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8900D4C9-620F-DB47-8A33-D99E562B1C15}" type="slidenum">
              <a:rPr lang="en-CN" smtClean="0"/>
              <a:t>‹#›</a:t>
            </a:fld>
            <a:endParaRPr lang="en-CN"/>
          </a:p>
        </p:txBody>
      </p:sp>
    </p:spTree>
    <p:extLst>
      <p:ext uri="{BB962C8B-B14F-4D97-AF65-F5344CB8AC3E}">
        <p14:creationId xmlns:p14="http://schemas.microsoft.com/office/powerpoint/2010/main" val="294802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E93D4E-C6E7-0B4A-9D14-1FEB2F74FC59}" type="datetimeFigureOut">
              <a:rPr lang="en-CN" smtClean="0"/>
              <a:t>04/24/2020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8900D4C9-620F-DB47-8A33-D99E562B1C15}" type="slidenum">
              <a:rPr lang="en-CN" smtClean="0"/>
              <a:t>‹#›</a:t>
            </a:fld>
            <a:endParaRPr lang="en-CN"/>
          </a:p>
        </p:txBody>
      </p:sp>
    </p:spTree>
    <p:extLst>
      <p:ext uri="{BB962C8B-B14F-4D97-AF65-F5344CB8AC3E}">
        <p14:creationId xmlns:p14="http://schemas.microsoft.com/office/powerpoint/2010/main" val="124580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E93D4E-C6E7-0B4A-9D14-1FEB2F74FC59}" type="datetimeFigureOut">
              <a:rPr lang="en-CN" smtClean="0"/>
              <a:t>04/24/2020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8900D4C9-620F-DB47-8A33-D99E562B1C15}" type="slidenum">
              <a:rPr lang="en-CN" smtClean="0"/>
              <a:t>‹#›</a:t>
            </a:fld>
            <a:endParaRPr lang="en-CN"/>
          </a:p>
        </p:txBody>
      </p:sp>
    </p:spTree>
    <p:extLst>
      <p:ext uri="{BB962C8B-B14F-4D97-AF65-F5344CB8AC3E}">
        <p14:creationId xmlns:p14="http://schemas.microsoft.com/office/powerpoint/2010/main" val="288003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93D4E-C6E7-0B4A-9D14-1FEB2F74FC59}" type="datetimeFigureOut">
              <a:rPr lang="en-CN" smtClean="0"/>
              <a:t>04/24/2020</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00D4C9-620F-DB47-8A33-D99E562B1C15}" type="slidenum">
              <a:rPr lang="en-CN" smtClean="0"/>
              <a:t>‹#›</a:t>
            </a:fld>
            <a:endParaRPr lang="en-CN"/>
          </a:p>
        </p:txBody>
      </p:sp>
    </p:spTree>
    <p:extLst>
      <p:ext uri="{BB962C8B-B14F-4D97-AF65-F5344CB8AC3E}">
        <p14:creationId xmlns:p14="http://schemas.microsoft.com/office/powerpoint/2010/main" val="3002788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tif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9.4 </a:t>
            </a:r>
            <a:r>
              <a:rPr lang="zh-CN" altLang="en-US" dirty="0"/>
              <a:t>类的扩充</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可通过给原型对象添加新方法来扩充</a:t>
            </a:r>
            <a:r>
              <a:rPr lang="en-US" dirty="0"/>
              <a:t>JavaScript</a:t>
            </a:r>
            <a:r>
              <a:rPr lang="zh-CN" altLang="en-US" dirty="0"/>
              <a:t>类。</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11" name="Rectangle 10">
            <a:extLst>
              <a:ext uri="{FF2B5EF4-FFF2-40B4-BE49-F238E27FC236}">
                <a16:creationId xmlns:a16="http://schemas.microsoft.com/office/drawing/2014/main" id="{3E8F7283-6902-734B-AA64-9AE77FFE65C4}"/>
              </a:ext>
            </a:extLst>
          </p:cNvPr>
          <p:cNvSpPr/>
          <p:nvPr/>
        </p:nvSpPr>
        <p:spPr>
          <a:xfrm>
            <a:off x="2511631" y="2398792"/>
            <a:ext cx="4572000" cy="923330"/>
          </a:xfrm>
          <a:prstGeom prst="rect">
            <a:avLst/>
          </a:prstGeom>
        </p:spPr>
        <p:txBody>
          <a:bodyPr>
            <a:spAutoFit/>
          </a:bodyPr>
          <a:lstStyle/>
          <a:p>
            <a:r>
              <a:rPr lang="en-CN" dirty="0"/>
              <a:t>Complex.prototype.conj = function() {</a:t>
            </a:r>
          </a:p>
          <a:p>
            <a:r>
              <a:rPr lang="en-CN" dirty="0"/>
              <a:t>    return new Complex(this.r, -this.i);</a:t>
            </a:r>
          </a:p>
          <a:p>
            <a:r>
              <a:rPr lang="en-CN" dirty="0"/>
              <a:t>};</a:t>
            </a:r>
          </a:p>
        </p:txBody>
      </p:sp>
      <p:sp>
        <p:nvSpPr>
          <p:cNvPr id="12" name="TextBox 11">
            <a:extLst>
              <a:ext uri="{FF2B5EF4-FFF2-40B4-BE49-F238E27FC236}">
                <a16:creationId xmlns:a16="http://schemas.microsoft.com/office/drawing/2014/main" id="{B4D74DF3-C7CE-BC49-8E51-7637C9CE7354}"/>
              </a:ext>
            </a:extLst>
          </p:cNvPr>
          <p:cNvSpPr txBox="1"/>
          <p:nvPr/>
        </p:nvSpPr>
        <p:spPr>
          <a:xfrm>
            <a:off x="1188465" y="2398792"/>
            <a:ext cx="763351" cy="369332"/>
          </a:xfrm>
          <a:prstGeom prst="rect">
            <a:avLst/>
          </a:prstGeom>
          <a:noFill/>
        </p:spPr>
        <p:txBody>
          <a:bodyPr wrap="none" rtlCol="0">
            <a:spAutoFit/>
          </a:bodyPr>
          <a:lstStyle/>
          <a:p>
            <a:r>
              <a:rPr lang="zh-CN" altLang="en-US" dirty="0"/>
              <a:t>例</a:t>
            </a:r>
            <a:r>
              <a:rPr lang="en-US" altLang="zh-CN" dirty="0"/>
              <a:t>1</a:t>
            </a:r>
            <a:r>
              <a:rPr lang="zh-CN" altLang="en-US" dirty="0"/>
              <a:t>：</a:t>
            </a:r>
            <a:endParaRPr lang="en-CN" dirty="0"/>
          </a:p>
        </p:txBody>
      </p:sp>
      <p:sp>
        <p:nvSpPr>
          <p:cNvPr id="13" name="Rectangle 12">
            <a:extLst>
              <a:ext uri="{FF2B5EF4-FFF2-40B4-BE49-F238E27FC236}">
                <a16:creationId xmlns:a16="http://schemas.microsoft.com/office/drawing/2014/main" id="{E6EF8D45-D4EA-C344-B9E7-4FBB1AA4E1EB}"/>
              </a:ext>
            </a:extLst>
          </p:cNvPr>
          <p:cNvSpPr/>
          <p:nvPr/>
        </p:nvSpPr>
        <p:spPr>
          <a:xfrm>
            <a:off x="390799" y="3761437"/>
            <a:ext cx="8657112" cy="1754326"/>
          </a:xfrm>
          <a:prstGeom prst="rect">
            <a:avLst/>
          </a:prstGeom>
        </p:spPr>
        <p:txBody>
          <a:bodyPr wrap="square">
            <a:spAutoFit/>
          </a:bodyPr>
          <a:lstStyle/>
          <a:p>
            <a:r>
              <a:rPr lang="en-CN" dirty="0"/>
              <a:t>Number.prototype.times = function(f, context) {  // 传入两个形参，一个是调用的函数f，另外一个是需要循环调用的内容，迭代数为对象</a:t>
            </a:r>
          </a:p>
          <a:p>
            <a:r>
              <a:rPr lang="en-CN" dirty="0"/>
              <a:t>     var n = Number(this);  // 将其使用这个方法的对象进行强制类型转换为数字，如果非数字，将会转换为NaN</a:t>
            </a:r>
          </a:p>
          <a:p>
            <a:r>
              <a:rPr lang="en-CN" dirty="0"/>
              <a:t>    for(var i = 0; i &lt; n; i++)  f.call(context,i); // 根据迭代数来进行输出</a:t>
            </a:r>
          </a:p>
          <a:p>
            <a:r>
              <a:rPr lang="en-CN" dirty="0"/>
              <a:t>};</a:t>
            </a:r>
          </a:p>
        </p:txBody>
      </p:sp>
      <p:sp>
        <p:nvSpPr>
          <p:cNvPr id="14" name="TextBox 13">
            <a:extLst>
              <a:ext uri="{FF2B5EF4-FFF2-40B4-BE49-F238E27FC236}">
                <a16:creationId xmlns:a16="http://schemas.microsoft.com/office/drawing/2014/main" id="{A0467961-D308-6C40-B624-FCBE44FE3E4E}"/>
              </a:ext>
            </a:extLst>
          </p:cNvPr>
          <p:cNvSpPr txBox="1"/>
          <p:nvPr/>
        </p:nvSpPr>
        <p:spPr>
          <a:xfrm>
            <a:off x="390799" y="3316327"/>
            <a:ext cx="763351" cy="369332"/>
          </a:xfrm>
          <a:prstGeom prst="rect">
            <a:avLst/>
          </a:prstGeom>
          <a:noFill/>
        </p:spPr>
        <p:txBody>
          <a:bodyPr wrap="none" rtlCol="0">
            <a:spAutoFit/>
          </a:bodyPr>
          <a:lstStyle/>
          <a:p>
            <a:r>
              <a:rPr lang="zh-CN" altLang="en-US" dirty="0"/>
              <a:t>例</a:t>
            </a:r>
            <a:r>
              <a:rPr lang="en-US" altLang="zh-CN" dirty="0"/>
              <a:t>2</a:t>
            </a:r>
            <a:r>
              <a:rPr lang="zh-CN" altLang="en-US" dirty="0"/>
              <a:t>：</a:t>
            </a:r>
            <a:endParaRPr lang="en-CN" dirty="0"/>
          </a:p>
        </p:txBody>
      </p:sp>
      <p:pic>
        <p:nvPicPr>
          <p:cNvPr id="15" name="Picture 14">
            <a:extLst>
              <a:ext uri="{FF2B5EF4-FFF2-40B4-BE49-F238E27FC236}">
                <a16:creationId xmlns:a16="http://schemas.microsoft.com/office/drawing/2014/main" id="{F476C281-28B8-3A47-99C1-812CD284DAD4}"/>
              </a:ext>
            </a:extLst>
          </p:cNvPr>
          <p:cNvPicPr>
            <a:picLocks noChangeAspect="1"/>
          </p:cNvPicPr>
          <p:nvPr/>
        </p:nvPicPr>
        <p:blipFill>
          <a:blip r:embed="rId5"/>
          <a:stretch>
            <a:fillRect/>
          </a:stretch>
        </p:blipFill>
        <p:spPr>
          <a:xfrm>
            <a:off x="390799" y="5524528"/>
            <a:ext cx="9191602" cy="968346"/>
          </a:xfrm>
          <a:prstGeom prst="rect">
            <a:avLst/>
          </a:prstGeom>
        </p:spPr>
      </p:pic>
    </p:spTree>
    <p:extLst>
      <p:ext uri="{BB962C8B-B14F-4D97-AF65-F5344CB8AC3E}">
        <p14:creationId xmlns:p14="http://schemas.microsoft.com/office/powerpoint/2010/main" val="6316087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9.5 </a:t>
            </a:r>
            <a:r>
              <a:rPr lang="zh-CN" altLang="en-US" dirty="0"/>
              <a:t>类和类型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lnSpcReduction="10000"/>
          </a:bodyPr>
          <a:lstStyle/>
          <a:p>
            <a:r>
              <a:rPr lang="en-US" altLang="zh-CN" dirty="0"/>
              <a:t>9.5.3 </a:t>
            </a:r>
            <a:r>
              <a:rPr lang="zh-CN" altLang="en-US" dirty="0"/>
              <a:t>构造函数的名称</a:t>
            </a:r>
            <a:endParaRPr lang="en-US" altLang="zh-CN" dirty="0"/>
          </a:p>
          <a:p>
            <a:r>
              <a:rPr lang="zh-CN" altLang="en-US" dirty="0"/>
              <a:t>使用</a:t>
            </a:r>
            <a:r>
              <a:rPr lang="en-US" altLang="zh-CN" dirty="0" err="1"/>
              <a:t>instanceof</a:t>
            </a:r>
            <a:r>
              <a:rPr lang="zh-CN" altLang="en-US" dirty="0"/>
              <a:t>运算符和</a:t>
            </a:r>
            <a:r>
              <a:rPr lang="en-US" altLang="zh-CN" dirty="0"/>
              <a:t>constructor</a:t>
            </a:r>
            <a:r>
              <a:rPr lang="zh-CN" altLang="en-US" dirty="0"/>
              <a:t>属性检测对象所属的类的主要的问题：</a:t>
            </a:r>
            <a:endParaRPr lang="en-US" altLang="zh-CN" dirty="0"/>
          </a:p>
          <a:p>
            <a:pPr lvl="1"/>
            <a:r>
              <a:rPr lang="zh-CN" altLang="en-US" dirty="0"/>
              <a:t>多个执行上下文中的函数看起来是一模一样的，但它们是相互独立的对象，因此彼此也不相等。</a:t>
            </a:r>
            <a:endParaRPr lang="en-US" altLang="zh-CN" dirty="0"/>
          </a:p>
          <a:p>
            <a:r>
              <a:rPr lang="zh-CN" altLang="en-US" dirty="0"/>
              <a:t>一种可能的解决方案：使用</a:t>
            </a:r>
            <a:r>
              <a:rPr lang="zh-CN" altLang="en-US" dirty="0">
                <a:solidFill>
                  <a:srgbClr val="C00000"/>
                </a:solidFill>
              </a:rPr>
              <a:t>构造函数的名字</a:t>
            </a:r>
            <a:r>
              <a:rPr lang="zh-CN" altLang="en-US" dirty="0"/>
              <a:t>而不是构造函数本身作为类标识符</a:t>
            </a:r>
            <a:endParaRPr lang="en-US" altLang="zh-CN" dirty="0"/>
          </a:p>
          <a:p>
            <a:pPr lvl="1"/>
            <a:r>
              <a:rPr lang="zh-CN" altLang="en-US" dirty="0" smtClean="0"/>
              <a:t>一些</a:t>
            </a:r>
            <a:r>
              <a:rPr lang="en-US" altLang="zh-CN" dirty="0" smtClean="0"/>
              <a:t>JS</a:t>
            </a:r>
            <a:r>
              <a:rPr lang="zh-CN" altLang="en-US" dirty="0" smtClean="0"/>
              <a:t>实现中，函数</a:t>
            </a:r>
            <a:r>
              <a:rPr lang="zh-CN" altLang="en-US" dirty="0"/>
              <a:t>对象有非标准的属性</a:t>
            </a:r>
            <a:r>
              <a:rPr lang="en-US" dirty="0"/>
              <a:t>name，</a:t>
            </a:r>
            <a:r>
              <a:rPr lang="zh-CN" altLang="en-US" dirty="0"/>
              <a:t>用来表示函数的名称</a:t>
            </a:r>
            <a:endParaRPr lang="en-US" altLang="zh-CN" dirty="0"/>
          </a:p>
          <a:p>
            <a:pPr lvl="1"/>
            <a:r>
              <a:rPr lang="zh-CN" altLang="en-US" dirty="0"/>
              <a:t>对没有</a:t>
            </a:r>
            <a:r>
              <a:rPr lang="en-US" dirty="0"/>
              <a:t>name</a:t>
            </a:r>
            <a:r>
              <a:rPr lang="zh-CN" altLang="en-US" dirty="0"/>
              <a:t>属性的</a:t>
            </a:r>
            <a:r>
              <a:rPr lang="en-US" dirty="0"/>
              <a:t>JavaScript</a:t>
            </a:r>
            <a:r>
              <a:rPr lang="zh-CN" altLang="en-US" dirty="0"/>
              <a:t>实现，可将函数转换为字符串，然后从中提取出函数</a:t>
            </a:r>
            <a:r>
              <a:rPr lang="zh-CN" altLang="en-US" dirty="0" smtClean="0"/>
              <a:t>名（如</a:t>
            </a:r>
            <a:r>
              <a:rPr lang="en-US" altLang="zh-CN" dirty="0" smtClean="0"/>
              <a:t>9.4</a:t>
            </a:r>
            <a:r>
              <a:rPr lang="zh-CN" altLang="en-US" dirty="0" smtClean="0"/>
              <a:t>的</a:t>
            </a:r>
            <a:r>
              <a:rPr lang="en-US" altLang="zh-CN" dirty="0" err="1" smtClean="0"/>
              <a:t>getName</a:t>
            </a:r>
            <a:r>
              <a:rPr lang="en-US" altLang="zh-CN" dirty="0" smtClean="0"/>
              <a:t>()</a:t>
            </a:r>
            <a:r>
              <a:rPr lang="zh-CN" altLang="en-US" dirty="0" smtClean="0"/>
              <a:t>）</a:t>
            </a:r>
            <a:endParaRPr lang="en-US" altLang="zh-CN" dirty="0"/>
          </a:p>
          <a:p>
            <a:pPr lvl="1"/>
            <a:endParaRPr lang="en-CN"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7754447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9.5 </a:t>
            </a:r>
            <a:r>
              <a:rPr lang="zh-CN" altLang="en-US" dirty="0"/>
              <a:t>类和类型</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Rectangle 3">
            <a:extLst>
              <a:ext uri="{FF2B5EF4-FFF2-40B4-BE49-F238E27FC236}">
                <a16:creationId xmlns:a16="http://schemas.microsoft.com/office/drawing/2014/main" id="{63D08D1E-EC41-ED4F-B5D2-A778E448A234}"/>
              </a:ext>
            </a:extLst>
          </p:cNvPr>
          <p:cNvSpPr/>
          <p:nvPr/>
        </p:nvSpPr>
        <p:spPr>
          <a:xfrm>
            <a:off x="96089" y="1299439"/>
            <a:ext cx="9369631" cy="5632311"/>
          </a:xfrm>
          <a:prstGeom prst="rect">
            <a:avLst/>
          </a:prstGeom>
        </p:spPr>
        <p:txBody>
          <a:bodyPr wrap="square">
            <a:spAutoFit/>
          </a:bodyPr>
          <a:lstStyle/>
          <a:p>
            <a:r>
              <a:rPr lang="en-CN" dirty="0"/>
              <a:t>function type(o) {</a:t>
            </a:r>
          </a:p>
          <a:p>
            <a:r>
              <a:rPr lang="en-CN" dirty="0"/>
              <a:t>    var t, c, n;  // type, class, name</a:t>
            </a:r>
          </a:p>
          <a:p>
            <a:r>
              <a:rPr lang="en-CN" dirty="0"/>
              <a:t>    // 处理null值的特殊情形</a:t>
            </a:r>
          </a:p>
          <a:p>
            <a:r>
              <a:rPr lang="en-CN" dirty="0"/>
              <a:t>    if (o === null) return "null";</a:t>
            </a:r>
          </a:p>
          <a:p>
            <a:r>
              <a:rPr lang="en-CN" dirty="0"/>
              <a:t>    // 另外一种特殊情形:NaN和它自身不相等</a:t>
            </a:r>
          </a:p>
          <a:p>
            <a:r>
              <a:rPr lang="en-CN" dirty="0"/>
              <a:t>    if (o !== o) return "nan";</a:t>
            </a:r>
          </a:p>
          <a:p>
            <a:endParaRPr lang="en-CN" dirty="0"/>
          </a:p>
          <a:p>
            <a:r>
              <a:rPr lang="en-CN" dirty="0"/>
              <a:t>    //如果 typeof的值不是“ object”,则使用这个值</a:t>
            </a:r>
            <a:r>
              <a:rPr lang="en-US" altLang="zh-CN" dirty="0"/>
              <a:t>,</a:t>
            </a:r>
            <a:r>
              <a:rPr lang="zh-CN" altLang="en-US" dirty="0"/>
              <a:t> </a:t>
            </a:r>
            <a:r>
              <a:rPr lang="en-CN" dirty="0"/>
              <a:t>这可以识别出原始值的类型和函数</a:t>
            </a:r>
          </a:p>
          <a:p>
            <a:r>
              <a:rPr lang="en-CN" dirty="0"/>
              <a:t>    if ((t = typeof o) !== "object") return t;</a:t>
            </a:r>
          </a:p>
          <a:p>
            <a:endParaRPr lang="en-CN" dirty="0"/>
          </a:p>
          <a:p>
            <a:r>
              <a:rPr lang="en-CN" dirty="0"/>
              <a:t>    //返回对象的类名,除非值为“ Object”</a:t>
            </a:r>
            <a:r>
              <a:rPr lang="en-US" altLang="zh-CN" dirty="0"/>
              <a:t>,</a:t>
            </a:r>
            <a:r>
              <a:rPr lang="zh-CN" altLang="en-US" dirty="0"/>
              <a:t> </a:t>
            </a:r>
            <a:r>
              <a:rPr lang="en-CN" dirty="0"/>
              <a:t>这种方式可以识别出大多数的内置对象    </a:t>
            </a:r>
          </a:p>
          <a:p>
            <a:r>
              <a:rPr lang="en-CN" dirty="0"/>
              <a:t>    if ((c = classof(o)) !== "Object") return c;</a:t>
            </a:r>
          </a:p>
          <a:p>
            <a:endParaRPr lang="en-CN" dirty="0"/>
          </a:p>
          <a:p>
            <a:r>
              <a:rPr lang="en-CN" dirty="0"/>
              <a:t>    //如果对象构造函数的名字存在的话,则返回它</a:t>
            </a:r>
          </a:p>
          <a:p>
            <a:r>
              <a:rPr lang="en-CN" dirty="0"/>
              <a:t>    if (o.constructor &amp;&amp; typeof o.constructor === "function" &amp;&amp; (n = o.constructor.getName())) 	return n;</a:t>
            </a:r>
          </a:p>
          <a:p>
            <a:endParaRPr lang="en-CN" dirty="0"/>
          </a:p>
          <a:p>
            <a:r>
              <a:rPr lang="en-CN" dirty="0"/>
              <a:t>    //其他的类型都无法判别,一律返回" Object"</a:t>
            </a:r>
          </a:p>
          <a:p>
            <a:r>
              <a:rPr lang="en-CN" dirty="0"/>
              <a:t>    return "Object";</a:t>
            </a:r>
          </a:p>
          <a:p>
            <a:r>
              <a:rPr lang="en-CN" dirty="0"/>
              <a:t>}</a:t>
            </a:r>
          </a:p>
        </p:txBody>
      </p:sp>
    </p:spTree>
    <p:extLst>
      <p:ext uri="{BB962C8B-B14F-4D97-AF65-F5344CB8AC3E}">
        <p14:creationId xmlns:p14="http://schemas.microsoft.com/office/powerpoint/2010/main" val="42930536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9.5 </a:t>
            </a:r>
            <a:r>
              <a:rPr lang="zh-CN" altLang="en-US" dirty="0"/>
              <a:t>类和类型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9.5.3 </a:t>
            </a:r>
            <a:r>
              <a:rPr lang="zh-CN" altLang="en-US" dirty="0"/>
              <a:t>构造函数的名称</a:t>
            </a:r>
            <a:endParaRPr lang="en-US" altLang="zh-CN"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Rectangle 3">
            <a:extLst>
              <a:ext uri="{FF2B5EF4-FFF2-40B4-BE49-F238E27FC236}">
                <a16:creationId xmlns:a16="http://schemas.microsoft.com/office/drawing/2014/main" id="{6AD96F09-E08B-6542-BAF5-45C261B5E666}"/>
              </a:ext>
            </a:extLst>
          </p:cNvPr>
          <p:cNvSpPr/>
          <p:nvPr/>
        </p:nvSpPr>
        <p:spPr>
          <a:xfrm>
            <a:off x="1039585" y="2627149"/>
            <a:ext cx="7064829" cy="2862322"/>
          </a:xfrm>
          <a:prstGeom prst="rect">
            <a:avLst/>
          </a:prstGeom>
        </p:spPr>
        <p:txBody>
          <a:bodyPr wrap="square">
            <a:spAutoFit/>
          </a:bodyPr>
          <a:lstStyle/>
          <a:p>
            <a:r>
              <a:rPr lang="en-CN" dirty="0"/>
              <a:t>//返回对象的类</a:t>
            </a:r>
          </a:p>
          <a:p>
            <a:r>
              <a:rPr lang="en-CN" dirty="0"/>
              <a:t>function classof(o) {</a:t>
            </a:r>
          </a:p>
          <a:p>
            <a:r>
              <a:rPr lang="en-CN" dirty="0"/>
              <a:t>    return Object.prototype.toString.call(o).slice(8,-1);</a:t>
            </a:r>
          </a:p>
          <a:p>
            <a:r>
              <a:rPr lang="en-CN" dirty="0"/>
              <a:t>};</a:t>
            </a:r>
          </a:p>
          <a:p>
            <a:r>
              <a:rPr lang="en-CN" dirty="0"/>
              <a:t>    </a:t>
            </a:r>
          </a:p>
          <a:p>
            <a:r>
              <a:rPr lang="en-CN" dirty="0"/>
              <a:t>//返回函数的名字(可能是空字符串),不是函数的话返回null</a:t>
            </a:r>
          </a:p>
          <a:p>
            <a:r>
              <a:rPr lang="en-CN" dirty="0"/>
              <a:t>Function.prototype.getName = function() {</a:t>
            </a:r>
          </a:p>
          <a:p>
            <a:r>
              <a:rPr lang="en-CN" dirty="0"/>
              <a:t>    if ("name" in this) return this.name;</a:t>
            </a:r>
          </a:p>
          <a:p>
            <a:r>
              <a:rPr lang="en-CN" dirty="0"/>
              <a:t>    return this.name = this.toString().match(/function\s*([^(]*)\(/)[1];</a:t>
            </a:r>
          </a:p>
          <a:p>
            <a:r>
              <a:rPr lang="en-CN" dirty="0"/>
              <a:t>};</a:t>
            </a:r>
          </a:p>
        </p:txBody>
      </p:sp>
    </p:spTree>
    <p:extLst>
      <p:ext uri="{BB962C8B-B14F-4D97-AF65-F5344CB8AC3E}">
        <p14:creationId xmlns:p14="http://schemas.microsoft.com/office/powerpoint/2010/main" val="4655456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9.5 </a:t>
            </a:r>
            <a:r>
              <a:rPr lang="zh-CN" altLang="en-US" dirty="0"/>
              <a:t>类和类型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9.5.3 </a:t>
            </a:r>
            <a:r>
              <a:rPr lang="zh-CN" altLang="en-US" dirty="0"/>
              <a:t>构造函数的名称</a:t>
            </a:r>
            <a:endParaRPr lang="en-US" altLang="zh-CN" dirty="0"/>
          </a:p>
          <a:p>
            <a:r>
              <a:rPr lang="zh-CN" altLang="en-US" dirty="0" smtClean="0"/>
              <a:t>缺点</a:t>
            </a:r>
            <a:r>
              <a:rPr lang="zh-CN" altLang="en-US" dirty="0"/>
              <a:t>：</a:t>
            </a:r>
            <a:endParaRPr lang="en-US" altLang="zh-CN" dirty="0"/>
          </a:p>
          <a:p>
            <a:pPr lvl="1"/>
            <a:r>
              <a:rPr lang="zh-CN" altLang="en-US" dirty="0"/>
              <a:t>并不是所有的对象都具有</a:t>
            </a:r>
            <a:r>
              <a:rPr lang="en-US" altLang="zh-CN" dirty="0"/>
              <a:t>constructor</a:t>
            </a:r>
            <a:r>
              <a:rPr lang="zh-CN" altLang="en-US" dirty="0"/>
              <a:t>属性。此外，并不是所有的函数都有名字。如果使用不带名字的函数定义表达式定义一个构造函数，</a:t>
            </a:r>
            <a:r>
              <a:rPr lang="en-US" altLang="zh-CN" dirty="0" err="1"/>
              <a:t>getName</a:t>
            </a:r>
            <a:r>
              <a:rPr lang="zh-CN" altLang="en-US" dirty="0"/>
              <a:t>（）方法则会返回空字符串：</a:t>
            </a:r>
            <a:endParaRPr lang="en-US" altLang="zh-CN"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36A90D8A-C46E-B743-A381-A984A49A80D8}"/>
              </a:ext>
            </a:extLst>
          </p:cNvPr>
          <p:cNvPicPr>
            <a:picLocks noChangeAspect="1"/>
          </p:cNvPicPr>
          <p:nvPr/>
        </p:nvPicPr>
        <p:blipFill>
          <a:blip r:embed="rId5"/>
          <a:stretch>
            <a:fillRect/>
          </a:stretch>
        </p:blipFill>
        <p:spPr>
          <a:xfrm>
            <a:off x="511628" y="4363054"/>
            <a:ext cx="8365671" cy="1348936"/>
          </a:xfrm>
          <a:prstGeom prst="rect">
            <a:avLst/>
          </a:prstGeom>
        </p:spPr>
      </p:pic>
    </p:spTree>
    <p:extLst>
      <p:ext uri="{BB962C8B-B14F-4D97-AF65-F5344CB8AC3E}">
        <p14:creationId xmlns:p14="http://schemas.microsoft.com/office/powerpoint/2010/main" val="37484784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9.5 </a:t>
            </a:r>
            <a:r>
              <a:rPr lang="zh-CN" altLang="en-US" dirty="0"/>
              <a:t>类和类型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9.5.4 </a:t>
            </a:r>
            <a:r>
              <a:rPr lang="zh-CN" altLang="en-US" dirty="0"/>
              <a:t>鸭式辩型</a:t>
            </a:r>
            <a:endParaRPr lang="en-US" altLang="zh-CN" dirty="0"/>
          </a:p>
          <a:p>
            <a:r>
              <a:rPr lang="zh-CN" altLang="en-US" dirty="0"/>
              <a:t>不关注“对象的类是什么”关注“对象能做什么</a:t>
            </a:r>
            <a:r>
              <a:rPr lang="zh-CN" altLang="en-US" dirty="0" smtClean="0"/>
              <a:t>”</a:t>
            </a:r>
            <a:endParaRPr lang="en-US" altLang="zh-CN" dirty="0" smtClean="0"/>
          </a:p>
          <a:p>
            <a:pPr lvl="1"/>
            <a:r>
              <a:rPr lang="zh-CN" altLang="en-US" dirty="0"/>
              <a:t>上文所描述的检测对象的类的各种技术多少都会有些问题，至少在客户端</a:t>
            </a:r>
            <a:r>
              <a:rPr lang="en-US" altLang="zh-CN" dirty="0"/>
              <a:t>JavaScript</a:t>
            </a:r>
            <a:r>
              <a:rPr lang="zh-CN" altLang="en-US" dirty="0"/>
              <a:t>中是如此。解决办法就是规避掉这些问题：不要关注“对象的类是什么”，而是关注“对象能做什么”</a:t>
            </a:r>
            <a:r>
              <a:rPr lang="zh-CN" altLang="en-US" dirty="0" smtClean="0"/>
              <a:t>。因此</a:t>
            </a:r>
            <a:r>
              <a:rPr lang="zh-CN" altLang="en-US" dirty="0"/>
              <a:t>提出鸭式辩</a:t>
            </a:r>
            <a:r>
              <a:rPr lang="zh-CN" altLang="en-US" dirty="0" smtClean="0"/>
              <a:t>型</a:t>
            </a:r>
            <a:endParaRPr lang="en-US" altLang="zh-CN" dirty="0" smtClean="0"/>
          </a:p>
          <a:p>
            <a:r>
              <a:rPr lang="zh-CN" altLang="en-US" dirty="0" smtClean="0"/>
              <a:t>像</a:t>
            </a:r>
            <a:r>
              <a:rPr lang="zh-CN" altLang="en-US" dirty="0"/>
              <a:t>鸭子一样走路、游泳并且嘎嘎叫的鸟就是鸭子。</a:t>
            </a:r>
          </a:p>
          <a:p>
            <a:pPr lvl="1"/>
            <a:r>
              <a:rPr lang="zh-CN" altLang="en-US" dirty="0"/>
              <a:t>哪怕并不是从鸭子类的原型对象继承而来，但认为这个对象是鸭子</a:t>
            </a:r>
            <a:endParaRPr lang="en-US" altLang="zh-CN" dirty="0"/>
          </a:p>
          <a:p>
            <a:pPr lvl="1"/>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1972957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9.5 </a:t>
            </a:r>
            <a:r>
              <a:rPr lang="zh-CN" altLang="en-US" dirty="0"/>
              <a:t>类和类型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Rectangle 3">
            <a:extLst>
              <a:ext uri="{FF2B5EF4-FFF2-40B4-BE49-F238E27FC236}">
                <a16:creationId xmlns:a16="http://schemas.microsoft.com/office/drawing/2014/main" id="{17D70532-DEAF-C84F-86C5-47CE8281FB5F}"/>
              </a:ext>
            </a:extLst>
          </p:cNvPr>
          <p:cNvSpPr/>
          <p:nvPr/>
        </p:nvSpPr>
        <p:spPr>
          <a:xfrm>
            <a:off x="1836964" y="1314364"/>
            <a:ext cx="9523563" cy="5632311"/>
          </a:xfrm>
          <a:prstGeom prst="rect">
            <a:avLst/>
          </a:prstGeom>
        </p:spPr>
        <p:txBody>
          <a:bodyPr wrap="square">
            <a:spAutoFit/>
          </a:bodyPr>
          <a:lstStyle/>
          <a:p>
            <a:r>
              <a:rPr lang="en-CN" dirty="0"/>
              <a:t>//如果o实现了除第一个参数之外的参数所表示的方法,则返回true</a:t>
            </a:r>
          </a:p>
          <a:p>
            <a:r>
              <a:rPr lang="en-CN" dirty="0"/>
              <a:t>function quacks(o /*, ... */) {</a:t>
            </a:r>
          </a:p>
          <a:p>
            <a:r>
              <a:rPr lang="en-CN" dirty="0"/>
              <a:t>    for(var i = 1; i &lt; arguments.length; i++) {  // 遍历o之后的所有参数</a:t>
            </a:r>
          </a:p>
          <a:p>
            <a:r>
              <a:rPr lang="en-CN" dirty="0"/>
              <a:t>        var arg = arguments[i];</a:t>
            </a:r>
          </a:p>
          <a:p>
            <a:r>
              <a:rPr lang="en-CN" dirty="0"/>
              <a:t>        switch(typeof arg) { // 如果参数是</a:t>
            </a:r>
          </a:p>
          <a:p>
            <a:r>
              <a:rPr lang="en-CN" dirty="0"/>
              <a:t>        case 'string':       // string:直接用名字做检查</a:t>
            </a:r>
          </a:p>
          <a:p>
            <a:r>
              <a:rPr lang="en-CN" dirty="0"/>
              <a:t>            if (typeof o[arg] !== "function") return false;</a:t>
            </a:r>
          </a:p>
          <a:p>
            <a:r>
              <a:rPr lang="en-CN" dirty="0"/>
              <a:t>            continue;</a:t>
            </a:r>
          </a:p>
          <a:p>
            <a:r>
              <a:rPr lang="en-CN" dirty="0"/>
              <a:t>        case 'function':     // function:检查函数的原型对象上的方法</a:t>
            </a:r>
          </a:p>
          <a:p>
            <a:r>
              <a:rPr lang="en-CN" dirty="0"/>
              <a:t>            //如果实参是函数,则使用它的原型</a:t>
            </a:r>
          </a:p>
          <a:p>
            <a:r>
              <a:rPr lang="en-CN" dirty="0"/>
              <a:t>            arg = arg.prototype;</a:t>
            </a:r>
          </a:p>
          <a:p>
            <a:r>
              <a:rPr lang="en-CN" dirty="0"/>
              <a:t>        case 'object':       // object: 检查匹配的方法</a:t>
            </a:r>
          </a:p>
          <a:p>
            <a:r>
              <a:rPr lang="en-CN" dirty="0"/>
              <a:t>            for(var m in arg) { // 遍历对象的每个属性</a:t>
            </a:r>
          </a:p>
          <a:p>
            <a:r>
              <a:rPr lang="en-CN" dirty="0"/>
              <a:t>                if (typeof arg[m] !== "function") continue; // 跳过不是方法的属性</a:t>
            </a:r>
          </a:p>
          <a:p>
            <a:r>
              <a:rPr lang="en-CN" dirty="0"/>
              <a:t>                if (typeof o[m] !== "function") return false;</a:t>
            </a:r>
          </a:p>
          <a:p>
            <a:r>
              <a:rPr lang="en-CN" dirty="0"/>
              <a:t>            }</a:t>
            </a:r>
          </a:p>
          <a:p>
            <a:r>
              <a:rPr lang="en-CN" dirty="0"/>
              <a:t>        }</a:t>
            </a:r>
          </a:p>
          <a:p>
            <a:r>
              <a:rPr lang="en-CN" dirty="0"/>
              <a:t>    }</a:t>
            </a:r>
          </a:p>
          <a:p>
            <a:r>
              <a:rPr lang="en-CN" dirty="0"/>
              <a:t>return true;</a:t>
            </a:r>
          </a:p>
          <a:p>
            <a:r>
              <a:rPr lang="en-CN" dirty="0"/>
              <a:t>}</a:t>
            </a:r>
          </a:p>
        </p:txBody>
      </p:sp>
    </p:spTree>
    <p:extLst>
      <p:ext uri="{BB962C8B-B14F-4D97-AF65-F5344CB8AC3E}">
        <p14:creationId xmlns:p14="http://schemas.microsoft.com/office/powerpoint/2010/main" val="11272742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dirty="0"/>
              <a:t>9.6 JavaScript</a:t>
            </a:r>
            <a:r>
              <a:rPr lang="zh-CN" altLang="en-US" dirty="0"/>
              <a:t>中的面向对象技术</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9.6.1 </a:t>
            </a:r>
            <a:r>
              <a:rPr lang="zh-CN" altLang="en-US" dirty="0"/>
              <a:t>一个例子：集合类</a:t>
            </a:r>
            <a:endParaRPr lang="en-US" altLang="zh-CN" dirty="0"/>
          </a:p>
          <a:p>
            <a:r>
              <a:rPr lang="en-US" altLang="zh-CN" dirty="0"/>
              <a:t>9.6.2 </a:t>
            </a:r>
            <a:r>
              <a:rPr lang="zh-CN" altLang="en-US" dirty="0"/>
              <a:t>一个例子：枚举类型</a:t>
            </a:r>
            <a:endParaRPr lang="en-US" altLang="zh-CN" dirty="0"/>
          </a:p>
          <a:p>
            <a:r>
              <a:rPr lang="en-US" altLang="zh-CN" dirty="0"/>
              <a:t>9.6.3 </a:t>
            </a:r>
            <a:r>
              <a:rPr lang="zh-CN" altLang="en-US" dirty="0"/>
              <a:t>标准转换方法</a:t>
            </a:r>
            <a:endParaRPr lang="en-US" altLang="zh-CN" dirty="0"/>
          </a:p>
          <a:p>
            <a:r>
              <a:rPr lang="en-US" altLang="zh-CN" dirty="0"/>
              <a:t>9.6.4 </a:t>
            </a:r>
            <a:r>
              <a:rPr lang="zh-CN" altLang="en-US" dirty="0"/>
              <a:t>比较方法</a:t>
            </a:r>
            <a:endParaRPr lang="en-US" altLang="zh-CN" dirty="0"/>
          </a:p>
          <a:p>
            <a:r>
              <a:rPr lang="en-US" altLang="zh-CN" dirty="0"/>
              <a:t>9.6.5 </a:t>
            </a:r>
            <a:r>
              <a:rPr lang="zh-CN" altLang="en-US" dirty="0"/>
              <a:t>方法借用</a:t>
            </a:r>
            <a:endParaRPr lang="en-US" altLang="zh-CN" dirty="0"/>
          </a:p>
          <a:p>
            <a:r>
              <a:rPr lang="en-US" altLang="zh-CN" dirty="0"/>
              <a:t>9.6.6 </a:t>
            </a:r>
            <a:r>
              <a:rPr lang="zh-CN" altLang="en-US" dirty="0"/>
              <a:t>私有状态</a:t>
            </a:r>
            <a:endParaRPr lang="en-CN" dirty="0"/>
          </a:p>
          <a:p>
            <a:endParaRPr lang="en-CN" dirty="0"/>
          </a:p>
          <a:p>
            <a:endParaRPr lang="en-CN" dirty="0"/>
          </a:p>
          <a:p>
            <a:endParaRPr lang="en-CN" dirty="0"/>
          </a:p>
          <a:p>
            <a:endParaRPr lang="en-CN"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5328332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9.4 </a:t>
            </a:r>
            <a:r>
              <a:rPr lang="zh-CN" altLang="en-US" dirty="0"/>
              <a:t>类的扩充</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可通过给原型对象添加新方法来扩充</a:t>
            </a:r>
            <a:r>
              <a:rPr lang="en-US" dirty="0"/>
              <a:t>JavaScript</a:t>
            </a:r>
            <a:r>
              <a:rPr lang="zh-CN" altLang="en-US" dirty="0"/>
              <a:t>类。</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13" name="TextBox 12">
            <a:extLst>
              <a:ext uri="{FF2B5EF4-FFF2-40B4-BE49-F238E27FC236}">
                <a16:creationId xmlns:a16="http://schemas.microsoft.com/office/drawing/2014/main" id="{3099036E-5184-0B47-9000-F8E991BB86F1}"/>
              </a:ext>
            </a:extLst>
          </p:cNvPr>
          <p:cNvSpPr txBox="1"/>
          <p:nvPr/>
        </p:nvSpPr>
        <p:spPr>
          <a:xfrm>
            <a:off x="628650" y="2470068"/>
            <a:ext cx="1455848" cy="369332"/>
          </a:xfrm>
          <a:prstGeom prst="rect">
            <a:avLst/>
          </a:prstGeom>
          <a:noFill/>
        </p:spPr>
        <p:txBody>
          <a:bodyPr wrap="none" rtlCol="0">
            <a:spAutoFit/>
          </a:bodyPr>
          <a:lstStyle/>
          <a:p>
            <a:r>
              <a:rPr lang="zh-CN" altLang="en-US" dirty="0"/>
              <a:t>例</a:t>
            </a:r>
            <a:r>
              <a:rPr lang="en-US" altLang="zh-CN" dirty="0"/>
              <a:t>2</a:t>
            </a:r>
            <a:r>
              <a:rPr lang="zh-CN" altLang="en-US" dirty="0"/>
              <a:t>的使用：</a:t>
            </a:r>
            <a:endParaRPr lang="en-CN" dirty="0"/>
          </a:p>
        </p:txBody>
      </p:sp>
      <p:pic>
        <p:nvPicPr>
          <p:cNvPr id="14" name="Picture 13">
            <a:extLst>
              <a:ext uri="{FF2B5EF4-FFF2-40B4-BE49-F238E27FC236}">
                <a16:creationId xmlns:a16="http://schemas.microsoft.com/office/drawing/2014/main" id="{CEEE191B-1E10-BB4C-B301-E2CE54DF0186}"/>
              </a:ext>
            </a:extLst>
          </p:cNvPr>
          <p:cNvPicPr>
            <a:picLocks noChangeAspect="1"/>
          </p:cNvPicPr>
          <p:nvPr/>
        </p:nvPicPr>
        <p:blipFill rotWithShape="1">
          <a:blip r:embed="rId5"/>
          <a:srcRect t="43309" b="-1"/>
          <a:stretch/>
        </p:blipFill>
        <p:spPr>
          <a:xfrm>
            <a:off x="1967478" y="4450259"/>
            <a:ext cx="5000612" cy="1202396"/>
          </a:xfrm>
          <a:prstGeom prst="rect">
            <a:avLst/>
          </a:prstGeom>
        </p:spPr>
      </p:pic>
      <p:sp>
        <p:nvSpPr>
          <p:cNvPr id="15" name="Rectangle 14">
            <a:extLst>
              <a:ext uri="{FF2B5EF4-FFF2-40B4-BE49-F238E27FC236}">
                <a16:creationId xmlns:a16="http://schemas.microsoft.com/office/drawing/2014/main" id="{1D859B01-A1B6-7045-87BE-BD9DCBBB46FE}"/>
              </a:ext>
            </a:extLst>
          </p:cNvPr>
          <p:cNvSpPr/>
          <p:nvPr/>
        </p:nvSpPr>
        <p:spPr>
          <a:xfrm>
            <a:off x="1519243" y="2991364"/>
            <a:ext cx="4134209" cy="369332"/>
          </a:xfrm>
          <a:prstGeom prst="rect">
            <a:avLst/>
          </a:prstGeom>
        </p:spPr>
        <p:txBody>
          <a:bodyPr wrap="none">
            <a:spAutoFit/>
          </a:bodyPr>
          <a:lstStyle/>
          <a:p>
            <a:r>
              <a:rPr lang="en-CN" dirty="0"/>
              <a:t>function printf() {return console.log(this)};</a:t>
            </a:r>
          </a:p>
        </p:txBody>
      </p:sp>
      <p:sp>
        <p:nvSpPr>
          <p:cNvPr id="16" name="Rectangle 15">
            <a:extLst>
              <a:ext uri="{FF2B5EF4-FFF2-40B4-BE49-F238E27FC236}">
                <a16:creationId xmlns:a16="http://schemas.microsoft.com/office/drawing/2014/main" id="{7A9061AA-B346-074C-A657-CEB5405F6296}"/>
              </a:ext>
            </a:extLst>
          </p:cNvPr>
          <p:cNvSpPr/>
          <p:nvPr/>
        </p:nvSpPr>
        <p:spPr>
          <a:xfrm>
            <a:off x="1519243" y="3328214"/>
            <a:ext cx="707245" cy="369332"/>
          </a:xfrm>
          <a:prstGeom prst="rect">
            <a:avLst/>
          </a:prstGeom>
        </p:spPr>
        <p:txBody>
          <a:bodyPr wrap="none">
            <a:spAutoFit/>
          </a:bodyPr>
          <a:lstStyle/>
          <a:p>
            <a:r>
              <a:rPr lang="en-CN" dirty="0"/>
              <a:t>n = 3;</a:t>
            </a:r>
          </a:p>
        </p:txBody>
      </p:sp>
      <p:sp>
        <p:nvSpPr>
          <p:cNvPr id="17" name="Rectangle 16">
            <a:extLst>
              <a:ext uri="{FF2B5EF4-FFF2-40B4-BE49-F238E27FC236}">
                <a16:creationId xmlns:a16="http://schemas.microsoft.com/office/drawing/2014/main" id="{9AAC4250-40DA-8345-BD59-91E89CEDCC52}"/>
              </a:ext>
            </a:extLst>
          </p:cNvPr>
          <p:cNvSpPr/>
          <p:nvPr/>
        </p:nvSpPr>
        <p:spPr>
          <a:xfrm>
            <a:off x="1519243" y="3746263"/>
            <a:ext cx="2944139" cy="369332"/>
          </a:xfrm>
          <a:prstGeom prst="rect">
            <a:avLst/>
          </a:prstGeom>
        </p:spPr>
        <p:txBody>
          <a:bodyPr wrap="none">
            <a:spAutoFit/>
          </a:bodyPr>
          <a:lstStyle/>
          <a:p>
            <a:r>
              <a:rPr lang="en-CN" dirty="0"/>
              <a:t>n.times(printf, "hello world");</a:t>
            </a:r>
          </a:p>
        </p:txBody>
      </p:sp>
      <p:sp>
        <p:nvSpPr>
          <p:cNvPr id="18" name="TextBox 17">
            <a:extLst>
              <a:ext uri="{FF2B5EF4-FFF2-40B4-BE49-F238E27FC236}">
                <a16:creationId xmlns:a16="http://schemas.microsoft.com/office/drawing/2014/main" id="{CBCBB696-67E3-2046-9C2F-80BFA6800ECF}"/>
              </a:ext>
            </a:extLst>
          </p:cNvPr>
          <p:cNvSpPr txBox="1"/>
          <p:nvPr/>
        </p:nvSpPr>
        <p:spPr>
          <a:xfrm>
            <a:off x="601463" y="4301794"/>
            <a:ext cx="1338828" cy="369332"/>
          </a:xfrm>
          <a:prstGeom prst="rect">
            <a:avLst/>
          </a:prstGeom>
          <a:noFill/>
        </p:spPr>
        <p:txBody>
          <a:bodyPr wrap="none" rtlCol="0">
            <a:spAutoFit/>
          </a:bodyPr>
          <a:lstStyle/>
          <a:p>
            <a:r>
              <a:rPr lang="zh-CN" altLang="en-US" dirty="0"/>
              <a:t>运行结果：</a:t>
            </a:r>
            <a:endParaRPr lang="en-CN" dirty="0"/>
          </a:p>
        </p:txBody>
      </p:sp>
    </p:spTree>
    <p:extLst>
      <p:ext uri="{BB962C8B-B14F-4D97-AF65-F5344CB8AC3E}">
        <p14:creationId xmlns:p14="http://schemas.microsoft.com/office/powerpoint/2010/main" val="4376249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9.4 </a:t>
            </a:r>
            <a:r>
              <a:rPr lang="zh-CN" altLang="en-US" dirty="0"/>
              <a:t>类的扩充</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可通过给原型对象添加新方法来扩充</a:t>
            </a:r>
            <a:r>
              <a:rPr lang="en-US" dirty="0"/>
              <a:t>JavaScript</a:t>
            </a:r>
            <a:r>
              <a:rPr lang="zh-CN" altLang="en-US" dirty="0"/>
              <a:t>类。</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4" name="Rectangle 3">
            <a:extLst>
              <a:ext uri="{FF2B5EF4-FFF2-40B4-BE49-F238E27FC236}">
                <a16:creationId xmlns:a16="http://schemas.microsoft.com/office/drawing/2014/main" id="{845D5971-0CDE-694C-8CF5-71821397CC2E}"/>
              </a:ext>
            </a:extLst>
          </p:cNvPr>
          <p:cNvSpPr/>
          <p:nvPr/>
        </p:nvSpPr>
        <p:spPr>
          <a:xfrm>
            <a:off x="1680307" y="2717371"/>
            <a:ext cx="7202435" cy="1200329"/>
          </a:xfrm>
          <a:prstGeom prst="rect">
            <a:avLst/>
          </a:prstGeom>
        </p:spPr>
        <p:txBody>
          <a:bodyPr wrap="square">
            <a:spAutoFit/>
          </a:bodyPr>
          <a:lstStyle/>
          <a:p>
            <a:r>
              <a:rPr lang="en-CN" dirty="0"/>
              <a:t>String.prototype.trim = String.prototype.trim || function() {</a:t>
            </a:r>
          </a:p>
          <a:p>
            <a:r>
              <a:rPr lang="en-CN" dirty="0"/>
              <a:t>    if (!this) return this;    // 类型转换中空字符串为false，否则为true</a:t>
            </a:r>
          </a:p>
          <a:p>
            <a:r>
              <a:rPr lang="en-CN" dirty="0"/>
              <a:t>    return this.replace(/^\s+|\s+$/g, '');</a:t>
            </a:r>
          </a:p>
          <a:p>
            <a:r>
              <a:rPr lang="en-CN" dirty="0"/>
              <a:t>} </a:t>
            </a:r>
          </a:p>
        </p:txBody>
      </p:sp>
      <p:sp>
        <p:nvSpPr>
          <p:cNvPr id="8" name="TextBox 7">
            <a:extLst>
              <a:ext uri="{FF2B5EF4-FFF2-40B4-BE49-F238E27FC236}">
                <a16:creationId xmlns:a16="http://schemas.microsoft.com/office/drawing/2014/main" id="{4009DBC6-093D-5240-AF19-E2156F15991A}"/>
              </a:ext>
            </a:extLst>
          </p:cNvPr>
          <p:cNvSpPr txBox="1"/>
          <p:nvPr/>
        </p:nvSpPr>
        <p:spPr>
          <a:xfrm>
            <a:off x="843148" y="2643890"/>
            <a:ext cx="763351" cy="369332"/>
          </a:xfrm>
          <a:prstGeom prst="rect">
            <a:avLst/>
          </a:prstGeom>
          <a:noFill/>
        </p:spPr>
        <p:txBody>
          <a:bodyPr wrap="none" rtlCol="0">
            <a:spAutoFit/>
          </a:bodyPr>
          <a:lstStyle/>
          <a:p>
            <a:r>
              <a:rPr lang="zh-CN" altLang="en-CN" dirty="0"/>
              <a:t>例</a:t>
            </a:r>
            <a:r>
              <a:rPr lang="en-US" altLang="zh-CN" dirty="0"/>
              <a:t>3</a:t>
            </a:r>
            <a:r>
              <a:rPr lang="zh-CN" altLang="en-US" dirty="0"/>
              <a:t>：</a:t>
            </a:r>
            <a:endParaRPr lang="en-CN" dirty="0"/>
          </a:p>
        </p:txBody>
      </p:sp>
    </p:spTree>
    <p:extLst>
      <p:ext uri="{BB962C8B-B14F-4D97-AF65-F5344CB8AC3E}">
        <p14:creationId xmlns:p14="http://schemas.microsoft.com/office/powerpoint/2010/main" val="697541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9.4 </a:t>
            </a:r>
            <a:r>
              <a:rPr lang="zh-CN" altLang="en-US" dirty="0"/>
              <a:t>类的扩充</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注意</a:t>
            </a:r>
            <a:endParaRPr lang="en-US" altLang="zh-CN" dirty="0"/>
          </a:p>
          <a:p>
            <a:pPr lvl="1"/>
            <a:r>
              <a:rPr lang="zh-CN" altLang="en-US" dirty="0"/>
              <a:t>可以给</a:t>
            </a:r>
            <a:r>
              <a:rPr lang="en-US" dirty="0" err="1"/>
              <a:t>Object.prototype</a:t>
            </a:r>
            <a:r>
              <a:rPr lang="zh-CN" altLang="en-US" dirty="0"/>
              <a:t>添加方法，从而使所有的对象都可以调用这些方法。但这种做法并不推荐。在</a:t>
            </a:r>
            <a:r>
              <a:rPr lang="en-US" dirty="0"/>
              <a:t>ECMAScript 5</a:t>
            </a:r>
            <a:r>
              <a:rPr lang="zh-CN" altLang="en-US" dirty="0"/>
              <a:t>之前，无法将这些新增的方法设置为不可枚举的，这些属性可被</a:t>
            </a:r>
            <a:r>
              <a:rPr lang="en-US" dirty="0"/>
              <a:t>for/in</a:t>
            </a:r>
            <a:r>
              <a:rPr lang="zh-CN" altLang="en-US" dirty="0"/>
              <a:t>循环遍历到。</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9096378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9.5 </a:t>
            </a:r>
            <a:r>
              <a:rPr lang="zh-CN" altLang="en-US" dirty="0"/>
              <a:t>类和类型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三种用以检测任意对象的类的技术：</a:t>
            </a:r>
            <a:endParaRPr lang="en-US" altLang="zh-CN" dirty="0"/>
          </a:p>
          <a:p>
            <a:pPr lvl="1"/>
            <a:r>
              <a:rPr lang="en-US" dirty="0" err="1"/>
              <a:t>instanceof</a:t>
            </a:r>
            <a:r>
              <a:rPr lang="zh-CN" altLang="en-US" dirty="0"/>
              <a:t>运算符</a:t>
            </a:r>
            <a:endParaRPr lang="en-US" altLang="zh-CN" dirty="0"/>
          </a:p>
          <a:p>
            <a:pPr lvl="1"/>
            <a:r>
              <a:rPr lang="en-US" dirty="0"/>
              <a:t>constructor</a:t>
            </a:r>
            <a:r>
              <a:rPr lang="zh-CN" altLang="en-US" dirty="0"/>
              <a:t>属性</a:t>
            </a:r>
            <a:endParaRPr lang="en-US" altLang="zh-CN" dirty="0"/>
          </a:p>
          <a:p>
            <a:pPr lvl="1"/>
            <a:r>
              <a:rPr lang="zh-CN" altLang="en-US" dirty="0"/>
              <a:t>构造函数的名字</a:t>
            </a:r>
            <a:endParaRPr lang="en-US" altLang="zh-CN" dirty="0"/>
          </a:p>
          <a:p>
            <a:r>
              <a:rPr lang="zh-CN" altLang="en-US" dirty="0"/>
              <a:t>鸭式辩型</a:t>
            </a:r>
            <a:endParaRPr lang="en-US" altLang="zh-CN" dirty="0"/>
          </a:p>
          <a:p>
            <a:pPr lvl="1"/>
            <a:r>
              <a:rPr lang="zh-CN" altLang="en-US" dirty="0"/>
              <a:t>更加关注对象可以完成什么工作（它包含什么方法）而不是对象属于哪个类</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710732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9.5 </a:t>
            </a:r>
            <a:r>
              <a:rPr lang="zh-CN" altLang="en-US" dirty="0"/>
              <a:t>类和类型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9.5.1 </a:t>
            </a:r>
            <a:r>
              <a:rPr lang="en-US" dirty="0" err="1"/>
              <a:t>instanceof</a:t>
            </a:r>
            <a:r>
              <a:rPr lang="zh-CN" altLang="en-US" dirty="0"/>
              <a:t>运算符</a:t>
            </a:r>
            <a:endParaRPr lang="en-US" altLang="zh-CN" dirty="0"/>
          </a:p>
          <a:p>
            <a:pPr lvl="1"/>
            <a:r>
              <a:rPr lang="zh-CN" altLang="en-US" dirty="0"/>
              <a:t>左操作数是待检测类的对象，右操作数是定义类的构造函数。</a:t>
            </a:r>
            <a:endParaRPr lang="en-US" altLang="zh-CN" dirty="0"/>
          </a:p>
          <a:p>
            <a:pPr lvl="1"/>
            <a:r>
              <a:rPr lang="zh-CN" altLang="en-US" dirty="0"/>
              <a:t>如果</a:t>
            </a:r>
            <a:r>
              <a:rPr lang="en-US" dirty="0"/>
              <a:t>o</a:t>
            </a:r>
            <a:r>
              <a:rPr lang="zh-CN" altLang="en-US" dirty="0"/>
              <a:t>继承自</a:t>
            </a:r>
            <a:r>
              <a:rPr lang="en-US" dirty="0" err="1"/>
              <a:t>c.prototype</a:t>
            </a:r>
            <a:r>
              <a:rPr lang="en-US" dirty="0"/>
              <a:t>，</a:t>
            </a:r>
            <a:r>
              <a:rPr lang="zh-CN" altLang="en-US" dirty="0"/>
              <a:t>则表达式</a:t>
            </a:r>
            <a:r>
              <a:rPr lang="en-US" dirty="0"/>
              <a:t>o </a:t>
            </a:r>
            <a:r>
              <a:rPr lang="en-US" dirty="0" err="1"/>
              <a:t>instanceof</a:t>
            </a:r>
            <a:r>
              <a:rPr lang="en-US" dirty="0"/>
              <a:t> c</a:t>
            </a:r>
            <a:r>
              <a:rPr lang="zh-CN" altLang="en-US" dirty="0"/>
              <a:t>值为</a:t>
            </a:r>
            <a:r>
              <a:rPr lang="en-US" dirty="0"/>
              <a:t>true。</a:t>
            </a:r>
            <a:r>
              <a:rPr lang="zh-CN" altLang="en-US" dirty="0"/>
              <a:t>这里的继承</a:t>
            </a:r>
            <a:r>
              <a:rPr lang="zh-CN" altLang="en-US" dirty="0">
                <a:solidFill>
                  <a:srgbClr val="C00000"/>
                </a:solidFill>
              </a:rPr>
              <a:t>可以不是直接继承</a:t>
            </a:r>
            <a:r>
              <a:rPr lang="en-US" dirty="0"/>
              <a:t>。</a:t>
            </a:r>
          </a:p>
          <a:p>
            <a:pPr lvl="1"/>
            <a:r>
              <a:rPr lang="zh-CN" altLang="en-US" dirty="0"/>
              <a:t>构造函数是类的公共标识，但原型是唯一的标识。</a:t>
            </a:r>
            <a:endParaRPr lang="en-US" altLang="zh-CN" dirty="0"/>
          </a:p>
          <a:p>
            <a:pPr lvl="2"/>
            <a:r>
              <a:rPr lang="zh-CN" altLang="en-US" dirty="0"/>
              <a:t>尽管</a:t>
            </a:r>
            <a:r>
              <a:rPr lang="en-US" dirty="0" err="1"/>
              <a:t>instanceof</a:t>
            </a:r>
            <a:r>
              <a:rPr lang="zh-CN" altLang="en-US" dirty="0"/>
              <a:t>运算符的右操作数是构造函数，但计算过程实际上是检测了对象的继承关系，而不是检测创建对象的构造函数。</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0723618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9.5 </a:t>
            </a:r>
            <a:r>
              <a:rPr lang="zh-CN" altLang="en-US" dirty="0"/>
              <a:t>类和类型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lnSpcReduction="10000"/>
          </a:bodyPr>
          <a:lstStyle/>
          <a:p>
            <a:r>
              <a:rPr lang="en-US" dirty="0"/>
              <a:t>9.5.1 </a:t>
            </a:r>
            <a:r>
              <a:rPr lang="en-US" dirty="0" err="1"/>
              <a:t>instanceof</a:t>
            </a:r>
            <a:r>
              <a:rPr lang="zh-CN" altLang="en-US" dirty="0"/>
              <a:t>运算符</a:t>
            </a:r>
            <a:endParaRPr lang="en-US" altLang="zh-CN" dirty="0"/>
          </a:p>
          <a:p>
            <a:pPr lvl="1"/>
            <a:r>
              <a:rPr lang="zh-CN" altLang="en-US" dirty="0"/>
              <a:t>检测对象的原型链上是否存在某特定的原型对象，而不用构造函数作中介的方法：</a:t>
            </a:r>
            <a:r>
              <a:rPr lang="en-US" dirty="0" err="1"/>
              <a:t>isPrototypeOf</a:t>
            </a:r>
            <a:r>
              <a:rPr lang="en-US" dirty="0"/>
              <a:t>（）</a:t>
            </a:r>
          </a:p>
          <a:p>
            <a:pPr lvl="1"/>
            <a:endParaRPr lang="en-US" dirty="0"/>
          </a:p>
          <a:p>
            <a:pPr lvl="1"/>
            <a:endParaRPr lang="en-US" dirty="0"/>
          </a:p>
          <a:p>
            <a:r>
              <a:rPr lang="en-US" altLang="zh-CN" dirty="0" err="1"/>
              <a:t>instanceof</a:t>
            </a:r>
            <a:r>
              <a:rPr lang="zh-CN" altLang="en-US" dirty="0"/>
              <a:t>和</a:t>
            </a:r>
            <a:r>
              <a:rPr lang="en-US" altLang="zh-CN" dirty="0" err="1"/>
              <a:t>isPrototypeOf</a:t>
            </a:r>
            <a:r>
              <a:rPr lang="zh-CN" altLang="en-US" dirty="0"/>
              <a:t>（）方法的缺点</a:t>
            </a:r>
            <a:endParaRPr lang="en-US" altLang="zh-CN" dirty="0"/>
          </a:p>
          <a:p>
            <a:pPr lvl="1"/>
            <a:r>
              <a:rPr lang="zh-CN" altLang="en-US" dirty="0"/>
              <a:t>无法通过对象获得类名，只能检测对象是否属于指定的类名。</a:t>
            </a:r>
            <a:endParaRPr lang="en-US" altLang="zh-CN" dirty="0"/>
          </a:p>
          <a:p>
            <a:pPr lvl="1"/>
            <a:r>
              <a:rPr lang="zh-CN" altLang="en-US" dirty="0"/>
              <a:t>在客户端</a:t>
            </a:r>
            <a:r>
              <a:rPr lang="en-US" dirty="0"/>
              <a:t>JavaScript</a:t>
            </a:r>
            <a:r>
              <a:rPr lang="zh-CN" altLang="en-US" dirty="0"/>
              <a:t>中，多窗口和多框架子页面的</a:t>
            </a:r>
            <a:r>
              <a:rPr lang="en-US" dirty="0"/>
              <a:t>Web</a:t>
            </a:r>
            <a:r>
              <a:rPr lang="zh-CN" altLang="en-US" dirty="0"/>
              <a:t>应用中兼容性不佳。每个窗口和框架子页面都具有单独的执行上下文，每个上下文都包含独有的全局变量和一组构造函数。</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AB943818-C290-374E-BD5F-602A34B2D1C8}"/>
              </a:ext>
            </a:extLst>
          </p:cNvPr>
          <p:cNvPicPr>
            <a:picLocks noChangeAspect="1"/>
          </p:cNvPicPr>
          <p:nvPr/>
        </p:nvPicPr>
        <p:blipFill>
          <a:blip r:embed="rId5"/>
          <a:stretch>
            <a:fillRect/>
          </a:stretch>
        </p:blipFill>
        <p:spPr>
          <a:xfrm>
            <a:off x="1353787" y="2974209"/>
            <a:ext cx="7463312" cy="463697"/>
          </a:xfrm>
          <a:prstGeom prst="rect">
            <a:avLst/>
          </a:prstGeom>
        </p:spPr>
      </p:pic>
    </p:spTree>
    <p:extLst>
      <p:ext uri="{BB962C8B-B14F-4D97-AF65-F5344CB8AC3E}">
        <p14:creationId xmlns:p14="http://schemas.microsoft.com/office/powerpoint/2010/main" val="15563861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9.5 </a:t>
            </a:r>
            <a:r>
              <a:rPr lang="zh-CN" altLang="en-US" dirty="0"/>
              <a:t>类和类型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9.5.2 constructor</a:t>
            </a:r>
            <a:r>
              <a:rPr lang="zh-CN" altLang="en-US" dirty="0"/>
              <a:t>属性</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4D884D2D-0AB6-6242-83FD-221C78F5ADA5}"/>
              </a:ext>
            </a:extLst>
          </p:cNvPr>
          <p:cNvPicPr>
            <a:picLocks noChangeAspect="1"/>
          </p:cNvPicPr>
          <p:nvPr/>
        </p:nvPicPr>
        <p:blipFill>
          <a:blip r:embed="rId5"/>
          <a:stretch>
            <a:fillRect/>
          </a:stretch>
        </p:blipFill>
        <p:spPr>
          <a:xfrm>
            <a:off x="314325" y="2656208"/>
            <a:ext cx="8515350" cy="3189060"/>
          </a:xfrm>
          <a:prstGeom prst="rect">
            <a:avLst/>
          </a:prstGeom>
        </p:spPr>
      </p:pic>
    </p:spTree>
    <p:extLst>
      <p:ext uri="{BB962C8B-B14F-4D97-AF65-F5344CB8AC3E}">
        <p14:creationId xmlns:p14="http://schemas.microsoft.com/office/powerpoint/2010/main" val="3970225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9.5 </a:t>
            </a:r>
            <a:r>
              <a:rPr lang="zh-CN" altLang="en-US" dirty="0"/>
              <a:t>类和类型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9.5.2 constructor</a:t>
            </a:r>
            <a:r>
              <a:rPr lang="zh-CN" altLang="en-US" dirty="0"/>
              <a:t>属性</a:t>
            </a:r>
            <a:endParaRPr lang="en-US" altLang="zh-CN" dirty="0"/>
          </a:p>
          <a:p>
            <a:r>
              <a:rPr lang="zh-CN" altLang="en-US" dirty="0"/>
              <a:t>此方法的不足之处：</a:t>
            </a:r>
            <a:endParaRPr lang="en-US" altLang="zh-CN" dirty="0"/>
          </a:p>
          <a:p>
            <a:pPr lvl="1"/>
            <a:r>
              <a:rPr lang="zh-CN" altLang="en-US" dirty="0"/>
              <a:t>在多个执行上下文的场景中无法正常工作（比如在浏览器窗口的多个框架子页面中）。</a:t>
            </a:r>
            <a:endParaRPr lang="en-US" altLang="zh-CN" dirty="0"/>
          </a:p>
          <a:p>
            <a:pPr lvl="1"/>
            <a:r>
              <a:rPr lang="zh-CN" altLang="en-US" dirty="0"/>
              <a:t>并非所有的对象都包含</a:t>
            </a:r>
            <a:r>
              <a:rPr lang="en-US" dirty="0"/>
              <a:t>constructor</a:t>
            </a:r>
            <a:r>
              <a:rPr lang="zh-CN" altLang="en-US" dirty="0"/>
              <a:t>属性</a:t>
            </a:r>
            <a:r>
              <a:rPr lang="zh-CN" altLang="en-US" dirty="0" smtClean="0"/>
              <a:t>。我们</a:t>
            </a:r>
            <a:r>
              <a:rPr lang="zh-CN" altLang="en-US" dirty="0"/>
              <a:t>常常会</a:t>
            </a:r>
            <a:r>
              <a:rPr lang="zh-CN" altLang="en-US" dirty="0" smtClean="0"/>
              <a:t>忽略原型</a:t>
            </a:r>
            <a:r>
              <a:rPr lang="zh-CN" altLang="en-US" dirty="0"/>
              <a:t>上的</a:t>
            </a:r>
            <a:r>
              <a:rPr lang="en-US" dirty="0"/>
              <a:t>constructor</a:t>
            </a:r>
            <a:r>
              <a:rPr lang="zh-CN" altLang="en-US" dirty="0"/>
              <a:t>属性。比如本章前面的示例代码中所定义的两个类（在例</a:t>
            </a:r>
            <a:r>
              <a:rPr lang="en-US" altLang="zh-CN" dirty="0"/>
              <a:t>9-1</a:t>
            </a:r>
            <a:r>
              <a:rPr lang="zh-CN" altLang="en-US" dirty="0"/>
              <a:t>和例</a:t>
            </a:r>
            <a:r>
              <a:rPr lang="en-US" altLang="zh-CN" dirty="0"/>
              <a:t>9-2</a:t>
            </a:r>
            <a:r>
              <a:rPr lang="zh-CN" altLang="en-US" dirty="0"/>
              <a:t>中），它们的实例都没有</a:t>
            </a:r>
            <a:r>
              <a:rPr lang="en-US" dirty="0"/>
              <a:t>constructor</a:t>
            </a:r>
            <a:r>
              <a:rPr lang="zh-CN" altLang="en-US" dirty="0"/>
              <a:t>属性。</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7646628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910</TotalTime>
  <Words>2406</Words>
  <Application>Microsoft Office PowerPoint</Application>
  <PresentationFormat>全屏显示(4:3)</PresentationFormat>
  <Paragraphs>203</Paragraphs>
  <Slides>16</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Arial</vt:lpstr>
      <vt:lpstr>Calibri</vt:lpstr>
      <vt:lpstr>Calibri Light</vt:lpstr>
      <vt:lpstr>Office Theme</vt:lpstr>
      <vt:lpstr>9.4 类的扩充</vt:lpstr>
      <vt:lpstr>9.4 类的扩充</vt:lpstr>
      <vt:lpstr>9.4 类的扩充</vt:lpstr>
      <vt:lpstr>9.4 类的扩充</vt:lpstr>
      <vt:lpstr>9.5 类和类型</vt:lpstr>
      <vt:lpstr>9.5 类和类型</vt:lpstr>
      <vt:lpstr>9.5 类和类型</vt:lpstr>
      <vt:lpstr>9.5 类和类型</vt:lpstr>
      <vt:lpstr>9.5 类和类型</vt:lpstr>
      <vt:lpstr>9.5 类和类型</vt:lpstr>
      <vt:lpstr>9.5 类和类型</vt:lpstr>
      <vt:lpstr>9.5 类和类型</vt:lpstr>
      <vt:lpstr>9.5 类和类型</vt:lpstr>
      <vt:lpstr>9.5 类和类型</vt:lpstr>
      <vt:lpstr>9.5 类和类型</vt:lpstr>
      <vt:lpstr>9.6 JavaScript中的面向对象技术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第9章类和模块</dc:title>
  <dc:creator>Gao Ruiqing</dc:creator>
  <cp:lastModifiedBy>yezi</cp:lastModifiedBy>
  <cp:revision>184</cp:revision>
  <dcterms:created xsi:type="dcterms:W3CDTF">2020-03-31T02:22:21Z</dcterms:created>
  <dcterms:modified xsi:type="dcterms:W3CDTF">2020-04-24T05:24:41Z</dcterms:modified>
</cp:coreProperties>
</file>