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1" r:id="rId12"/>
    <p:sldId id="259" r:id="rId13"/>
    <p:sldId id="270" r:id="rId14"/>
    <p:sldId id="271" r:id="rId15"/>
    <p:sldId id="272" r:id="rId16"/>
    <p:sldId id="260" r:id="rId17"/>
    <p:sldId id="273" r:id="rId18"/>
    <p:sldId id="274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79028"/>
  </p:normalViewPr>
  <p:slideViewPr>
    <p:cSldViewPr snapToGrid="0" snapToObjects="1">
      <p:cViewPr varScale="1">
        <p:scale>
          <a:sx n="102" d="100"/>
          <a:sy n="102" d="100"/>
        </p:scale>
        <p:origin x="2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8991C-2B5A-744B-91B1-9625992FE02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31B9-E63D-144F-909D-A181AF6C38A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735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下一页</a:t>
            </a:r>
            <a:r>
              <a:rPr lang="en-US" altLang="zh-CN" dirty="0"/>
              <a:t>ppt</a:t>
            </a:r>
            <a:r>
              <a:rPr lang="zh-CN" altLang="en-US" dirty="0"/>
              <a:t>中是</a:t>
            </a:r>
            <a:r>
              <a:rPr lang="en-US" altLang="zh-CN" dirty="0" err="1"/>
              <a:t>freqchange.js</a:t>
            </a:r>
            <a:r>
              <a:rPr lang="zh-CN" altLang="en-US" dirty="0"/>
              <a:t>文件中的内容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1B9-E63D-144F-909D-A181AF6C38A2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680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与做折线图差不多，都在另一个文件中处理了数据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1B9-E63D-144F-909D-A181AF6C38A2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080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49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4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88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46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7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8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83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0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574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147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56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FEFF-DBA8-1C49-860A-2924A75A5E5F}" type="datetimeFigureOut">
              <a:rPr lang="en-CN" smtClean="0"/>
              <a:t>2020/5/5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6034-2E23-A445-918B-EA3AC996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934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ecomfe/echarts-wordclou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000/mai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aptoper/article/details/79425999?utm_medium=distribute.pc_relevant.none-task-blog-BlogCommendFromBaidu-1&amp;depth_1-utm_source=distribute.pc_relevant.none-task-blog-BlogCommendFromBaidu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E079-14C3-D84E-9839-61CD11BF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Echarts</a:t>
            </a:r>
            <a:r>
              <a:rPr lang="zh-CN" altLang="en-CN" dirty="0"/>
              <a:t>实验课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D1AD6-C55E-4A4C-9A9E-0F0067BC4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3652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81FD-BEB6-C741-9887-56E771FD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柱状图效果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B038-92D3-484F-982E-C9EEA29D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BB1D9-8895-9447-AAC3-AE7FE86B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1535473"/>
            <a:ext cx="8324379" cy="47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7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CA5B-32FD-9943-ABD0-8121A986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饼状图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E4FF-AC0D-8644-83F1-8FD7CF4C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9862"/>
            <a:ext cx="7886700" cy="46471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方式与柱状图相似</a:t>
            </a:r>
            <a:r>
              <a:rPr lang="en-US" altLang="zh-CN" sz="2000" dirty="0"/>
              <a:t>,</a:t>
            </a:r>
            <a:r>
              <a:rPr lang="zh-CN" altLang="en-US" sz="2000" dirty="0"/>
              <a:t>且不需要复杂的数据处理（不赘述）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F5733-4A91-694E-88A3-F6B0F9C4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10" y="2031024"/>
            <a:ext cx="7934419" cy="48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2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D60E-A6F6-1441-9C46-FA8CFA60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3113-0118-8F40-B7D6-B6378036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marL="0" indent="0">
              <a:buNone/>
            </a:pPr>
            <a:endParaRPr lang="en-CN" dirty="0"/>
          </a:p>
          <a:p>
            <a:endParaRPr lang="en-US" altLang="zh-CN" dirty="0"/>
          </a:p>
          <a:p>
            <a:r>
              <a:rPr lang="en-US" altLang="zh-CN" sz="2000" dirty="0" err="1"/>
              <a:t>mysql</a:t>
            </a:r>
            <a:r>
              <a:rPr lang="zh-CN" altLang="en-US" sz="2000" dirty="0"/>
              <a:t>取出数据后调用自己写的</a:t>
            </a:r>
            <a:r>
              <a:rPr lang="en-US" altLang="zh-CN" sz="2000" dirty="0" err="1"/>
              <a:t>freqchange.js</a:t>
            </a:r>
            <a:r>
              <a:rPr lang="zh-CN" altLang="en-US" sz="2000" dirty="0"/>
              <a:t>进行了处理（统计词频）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4ED65-8B7D-A647-AB74-7667D81A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0" y="2021927"/>
            <a:ext cx="9144000" cy="264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D170F-A950-4C41-972E-A808678E4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70" y="1644376"/>
            <a:ext cx="7924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3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D60E-A6F6-1441-9C46-FA8CFA60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3113-0118-8F40-B7D6-B6378036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freqchange.js</a:t>
            </a:r>
            <a:r>
              <a:rPr lang="zh-CN" altLang="en-US" dirty="0"/>
              <a:t>文件中的内容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665FE-21FE-D541-B40A-63A38D0B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2312541"/>
            <a:ext cx="8036169" cy="44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9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D60E-A6F6-1441-9C46-FA8CFA60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3113-0118-8F40-B7D6-B6378036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104518" cy="4351338"/>
          </a:xfrm>
        </p:spPr>
        <p:txBody>
          <a:bodyPr/>
          <a:lstStyle/>
          <a:p>
            <a:r>
              <a:rPr lang="zh-CN" altLang="en-CN" dirty="0"/>
              <a:t>对应</a:t>
            </a:r>
            <a:r>
              <a:rPr lang="zh-CN" altLang="en-US" dirty="0"/>
              <a:t>地写好前端的</a:t>
            </a:r>
            <a:r>
              <a:rPr lang="en-US" altLang="zh-CN" dirty="0" err="1"/>
              <a:t>line.js</a:t>
            </a:r>
            <a:r>
              <a:rPr lang="zh-CN" altLang="en-US" dirty="0"/>
              <a:t>的绘图的代码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D258E-B647-3047-A4F9-43C86CD97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68" y="1476534"/>
            <a:ext cx="6410832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D60E-A6F6-1441-9C46-FA8CFA60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 效果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3113-0118-8F40-B7D6-B6378036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14B1E-DF5C-1844-8855-98ACCD21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1" y="1497258"/>
            <a:ext cx="8521414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83F-CF9D-3F47-994F-8DBBE866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词云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CE98-21E3-DA4D-BC4F-DB83D27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CN" dirty="0"/>
              <a:t>nde</a:t>
            </a:r>
            <a:r>
              <a:rPr lang="en-US" altLang="zh-CN" dirty="0" err="1"/>
              <a:t>x.js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sz="2000" dirty="0" err="1"/>
              <a:t>wordcut.js</a:t>
            </a:r>
            <a:r>
              <a:rPr lang="zh-CN" altLang="en-US" sz="2000" dirty="0"/>
              <a:t>中是自己的代码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72A62-6EB0-E24A-9119-C7264D30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441"/>
            <a:ext cx="9144000" cy="3410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AB277-DC80-1646-857A-6B0919BFB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1891"/>
            <a:ext cx="6032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83F-CF9D-3F47-994F-8DBBE866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词云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CE98-21E3-DA4D-BC4F-DB83D27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wordcut.js</a:t>
            </a:r>
            <a:r>
              <a:rPr lang="zh-CN" altLang="en-US" dirty="0"/>
              <a:t>文件中的内容</a:t>
            </a:r>
            <a:r>
              <a:rPr lang="en-US" altLang="zh-CN" dirty="0"/>
              <a:t>(</a:t>
            </a:r>
            <a:r>
              <a:rPr lang="zh-CN" altLang="en-US" dirty="0"/>
              <a:t>分词</a:t>
            </a:r>
            <a:r>
              <a:rPr lang="en-US" altLang="zh-CN" dirty="0"/>
              <a:t>+</a:t>
            </a:r>
            <a:r>
              <a:rPr lang="zh-CN" altLang="en-US" dirty="0"/>
              <a:t>词频统计</a:t>
            </a:r>
            <a:r>
              <a:rPr lang="en-US" altLang="zh-CN" dirty="0"/>
              <a:t>)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0D93E-E465-D643-9266-C96EBE6C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35" y="2327316"/>
            <a:ext cx="6349093" cy="44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83F-CF9D-3F47-994F-8DBBE866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词云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CE98-21E3-DA4D-BC4F-DB83D27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 err="1"/>
              <a:t>wordcloud.js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zh-CN" altLang="en-US" sz="2000" dirty="0"/>
              <a:t>关于</a:t>
            </a:r>
            <a:r>
              <a:rPr lang="en-US" altLang="zh-CN" sz="2000" dirty="0" err="1"/>
              <a:t>echarts</a:t>
            </a:r>
            <a:r>
              <a:rPr lang="zh-CN" altLang="en-US" sz="2000" dirty="0"/>
              <a:t>绘制</a:t>
            </a:r>
            <a:r>
              <a:rPr lang="en-US" altLang="zh-CN" sz="2000" dirty="0" err="1"/>
              <a:t>wordcloud</a:t>
            </a:r>
            <a:r>
              <a:rPr lang="zh-CN" altLang="en-US" sz="2000" dirty="0"/>
              <a:t>的参考链接：</a:t>
            </a:r>
            <a:endParaRPr lang="en-US" altLang="zh-CN" sz="2000" dirty="0"/>
          </a:p>
          <a:p>
            <a:r>
              <a:rPr lang="en-US" sz="2000" dirty="0">
                <a:hlinkClick r:id="rId2"/>
              </a:rPr>
              <a:t>https://github.com/ecomfe/echarts-wordcloud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B59C3-643E-AF4D-8FE8-4AD7F759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2342964"/>
            <a:ext cx="5864678" cy="36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83F-CF9D-3F47-994F-8DBBE866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词云 效果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CE98-21E3-DA4D-BC4F-DB83D27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C639B-C006-C84E-93C4-56C76CAD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" y="1544633"/>
            <a:ext cx="8607669" cy="49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A2B5-6058-3746-9249-B079EA6D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实验内容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F7EF-D279-4541-857C-00B963C8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柱形图</a:t>
            </a:r>
            <a:endParaRPr lang="en-US" altLang="zh-CN" dirty="0"/>
          </a:p>
          <a:p>
            <a:pPr lvl="1"/>
            <a:r>
              <a:rPr lang="zh-CN" altLang="en-US" dirty="0"/>
              <a:t>统计不同日期的新闻发布数</a:t>
            </a:r>
            <a:endParaRPr lang="en-US" altLang="zh-CN" dirty="0"/>
          </a:p>
          <a:p>
            <a:r>
              <a:rPr lang="zh-CN" altLang="en-US" dirty="0"/>
              <a:t>饼状图</a:t>
            </a:r>
            <a:endParaRPr lang="en-US" altLang="zh-CN" dirty="0"/>
          </a:p>
          <a:p>
            <a:pPr lvl="1"/>
            <a:r>
              <a:rPr lang="zh-CN" altLang="en-US" dirty="0"/>
              <a:t>统计不同作者的编辑新闻的数量</a:t>
            </a:r>
            <a:endParaRPr lang="en-US" altLang="zh-CN" dirty="0"/>
          </a:p>
          <a:p>
            <a:r>
              <a:rPr lang="zh-CN" altLang="en-US" dirty="0"/>
              <a:t>折线图</a:t>
            </a:r>
            <a:endParaRPr lang="en-US" altLang="zh-CN" dirty="0"/>
          </a:p>
          <a:p>
            <a:pPr lvl="1"/>
            <a:r>
              <a:rPr lang="zh-CN" altLang="en-US" dirty="0"/>
              <a:t>某词</a:t>
            </a:r>
            <a:r>
              <a:rPr lang="en-US" altLang="zh-CN" dirty="0"/>
              <a:t>(</a:t>
            </a:r>
            <a:r>
              <a:rPr lang="zh-CN" altLang="en-US" dirty="0"/>
              <a:t>实验中该词是“疫情”</a:t>
            </a:r>
            <a:r>
              <a:rPr lang="en-US" altLang="zh-CN" dirty="0"/>
              <a:t>)</a:t>
            </a:r>
            <a:r>
              <a:rPr lang="zh-CN" altLang="en-US" dirty="0"/>
              <a:t>数量随日期的变化</a:t>
            </a:r>
            <a:endParaRPr lang="en-US" altLang="zh-CN" dirty="0"/>
          </a:p>
          <a:p>
            <a:r>
              <a:rPr lang="zh-CN" altLang="en-CN" dirty="0"/>
              <a:t>词云</a:t>
            </a:r>
            <a:endParaRPr lang="en-US" altLang="zh-CN" dirty="0"/>
          </a:p>
          <a:p>
            <a:pPr lvl="1"/>
            <a:r>
              <a:rPr lang="zh-CN" altLang="en-US" dirty="0"/>
              <a:t>所有新闻内容 </a:t>
            </a:r>
            <a:r>
              <a:rPr lang="en-US" dirty="0" err="1"/>
              <a:t>jieba</a:t>
            </a:r>
            <a:r>
              <a:rPr lang="zh-CN" altLang="en-US" dirty="0"/>
              <a:t>分词 的词云展示</a:t>
            </a:r>
            <a:endParaRPr lang="en-US" altLang="zh-CN" dirty="0"/>
          </a:p>
          <a:p>
            <a:r>
              <a:rPr lang="zh-CN" altLang="en-CN" dirty="0">
                <a:solidFill>
                  <a:schemeClr val="accent1">
                    <a:lumMod val="75000"/>
                  </a:schemeClr>
                </a:solidFill>
              </a:rPr>
              <a:t>数据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来源：之前课程中存入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的爬虫数据</a:t>
            </a:r>
            <a:endParaRPr lang="en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0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A74B-2F85-E341-B91B-617DEE57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4830-1EC6-2D4B-BDC7-0EBA3D0F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启动</a:t>
            </a:r>
            <a:r>
              <a:rPr lang="zh-CN" altLang="en-US" dirty="0"/>
              <a:t> 命令行中输入</a:t>
            </a:r>
            <a:endParaRPr lang="en-US" altLang="zh-CN" dirty="0"/>
          </a:p>
          <a:p>
            <a:pPr lvl="1"/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bin/www</a:t>
            </a:r>
          </a:p>
          <a:p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http://127.0.0.1:3000/main.html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56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6768-5929-A641-BECB-0F899E1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构建</a:t>
            </a:r>
            <a:r>
              <a:rPr lang="zh-CN" altLang="en-US" dirty="0"/>
              <a:t>网站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8B02-91C8-9340-B165-5AA03C3C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express </a:t>
            </a:r>
            <a:r>
              <a:rPr lang="zh-CN" altLang="en-US" dirty="0"/>
              <a:t>手脚架来创建网站框架，</a:t>
            </a:r>
            <a:r>
              <a:rPr lang="zh-CN" altLang="en-CN" dirty="0"/>
              <a:t>命令行中</a:t>
            </a:r>
            <a:endParaRPr lang="en-US" altLang="zh-CN" dirty="0"/>
          </a:p>
          <a:p>
            <a:pPr lvl="1"/>
            <a:r>
              <a:rPr lang="en-US" dirty="0"/>
              <a:t>express --view=</a:t>
            </a:r>
            <a:r>
              <a:rPr lang="en-US" dirty="0" err="1"/>
              <a:t>ejs</a:t>
            </a:r>
            <a:r>
              <a:rPr lang="en-US" dirty="0"/>
              <a:t> </a:t>
            </a:r>
            <a:r>
              <a:rPr lang="en-US" dirty="0" err="1"/>
              <a:t>echarts_site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r>
              <a:rPr lang="en-US" dirty="0"/>
              <a:t> –save</a:t>
            </a:r>
          </a:p>
          <a:p>
            <a:pPr lvl="1"/>
            <a:r>
              <a:rPr lang="zh-CN" altLang="en-US" dirty="0"/>
              <a:t>在</a:t>
            </a:r>
            <a:r>
              <a:rPr lang="en-US" dirty="0" err="1"/>
              <a:t>echarts_site</a:t>
            </a:r>
            <a:r>
              <a:rPr lang="zh-CN" altLang="en-US" dirty="0"/>
              <a:t>文件夹内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zh-CN" altLang="en-US" dirty="0"/>
              <a:t>运行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zh-CN" altLang="en-US" dirty="0"/>
              <a:t>接下来安装</a:t>
            </a:r>
            <a:r>
              <a:rPr lang="en-US" altLang="zh-CN" dirty="0" err="1"/>
              <a:t>jieba</a:t>
            </a:r>
            <a:r>
              <a:rPr lang="zh-CN" altLang="en-US" dirty="0"/>
              <a:t>分词工具</a:t>
            </a:r>
            <a:r>
              <a:rPr lang="en-US" altLang="zh-CN" dirty="0" err="1"/>
              <a:t>nodejieba</a:t>
            </a:r>
            <a:endParaRPr lang="en-US" altLang="zh-CN" dirty="0"/>
          </a:p>
          <a:p>
            <a:pPr lvl="1"/>
            <a:r>
              <a:rPr lang="zh-CN" altLang="en-US" dirty="0"/>
              <a:t>官网上安装只要执行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install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nodejieba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实际安装可能遇到很多问题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n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2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D573-EB74-CE4D-B8A2-F1E2F250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安装</a:t>
            </a:r>
            <a:r>
              <a:rPr lang="en-US" altLang="zh-CN" dirty="0" err="1"/>
              <a:t>nodejieba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504B-F650-494C-A6C2-29D0B12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windows</a:t>
            </a:r>
            <a:r>
              <a:rPr lang="zh-CN" altLang="en-US" sz="1800" dirty="0"/>
              <a:t>参考：</a:t>
            </a:r>
            <a:endParaRPr lang="en-US" altLang="zh-CN" sz="1800" dirty="0"/>
          </a:p>
          <a:p>
            <a:pPr lvl="1"/>
            <a:r>
              <a:rPr lang="en-US" sz="1400" dirty="0">
                <a:hlinkClick r:id="rId2"/>
              </a:rPr>
              <a:t>https://blog.csdn.net/laptoper/article/details/79425999?utm_medium=distribute.pc_relevant.none-task-blog-BlogCommendFromBaidu-1&amp;depth_1-utm_source=distribute.pc_relevant.none-task-blog-BlogCommendFromBaidu-1</a:t>
            </a:r>
            <a:endParaRPr lang="en-US" sz="1400" dirty="0"/>
          </a:p>
          <a:p>
            <a:pPr lvl="1"/>
            <a:r>
              <a:rPr lang="en-US" sz="1400" dirty="0"/>
              <a:t>1、nodejieba</a:t>
            </a:r>
            <a:r>
              <a:rPr lang="zh-CN" altLang="en-US" sz="1400" dirty="0"/>
              <a:t>底层使用</a:t>
            </a:r>
            <a:r>
              <a:rPr lang="en-US" sz="1400" dirty="0" err="1"/>
              <a:t>cpp</a:t>
            </a:r>
            <a:r>
              <a:rPr lang="en-US" sz="1400" dirty="0"/>
              <a:t>，</a:t>
            </a:r>
            <a:r>
              <a:rPr lang="zh-CN" altLang="en-US" sz="1400" dirty="0"/>
              <a:t>所以需要有</a:t>
            </a:r>
            <a:r>
              <a:rPr lang="en-US" sz="1400" dirty="0" err="1"/>
              <a:t>c++</a:t>
            </a:r>
            <a:r>
              <a:rPr lang="zh-CN" altLang="en-US" sz="1400" dirty="0"/>
              <a:t>编译这个步骤，所以需要有原生插件构建工具，要安装</a:t>
            </a:r>
            <a:r>
              <a:rPr lang="en-US" sz="1400" dirty="0"/>
              <a:t>node-gyp。</a:t>
            </a:r>
          </a:p>
          <a:p>
            <a:pPr lvl="1"/>
            <a:r>
              <a:rPr lang="en-US" sz="1400" dirty="0"/>
              <a:t>2、</a:t>
            </a:r>
            <a:r>
              <a:rPr lang="zh-CN" altLang="en-US" sz="1400" dirty="0"/>
              <a:t>接着要查看你的电脑环境是不是符合</a:t>
            </a:r>
            <a:r>
              <a:rPr lang="en-US" sz="1400" dirty="0"/>
              <a:t>node-gyp</a:t>
            </a:r>
            <a:r>
              <a:rPr lang="zh-CN" altLang="en-US" sz="1400" dirty="0"/>
              <a:t>的要求。需要有</a:t>
            </a:r>
            <a:r>
              <a:rPr lang="en-US" sz="1400" dirty="0"/>
              <a:t>VC++</a:t>
            </a:r>
            <a:r>
              <a:rPr lang="zh-CN" altLang="en-US" sz="1400" dirty="0"/>
              <a:t>库、</a:t>
            </a:r>
            <a:r>
              <a:rPr lang="en-US" sz="1400" dirty="0"/>
              <a:t>python</a:t>
            </a:r>
            <a:r>
              <a:rPr lang="zh-CN" altLang="en-US" sz="1400" dirty="0"/>
              <a:t>库。</a:t>
            </a:r>
            <a:r>
              <a:rPr lang="en-US" sz="1400" dirty="0"/>
              <a:t>VC++</a:t>
            </a:r>
            <a:r>
              <a:rPr lang="zh-CN" altLang="en-US" sz="1400" dirty="0"/>
              <a:t>安装个</a:t>
            </a:r>
            <a:r>
              <a:rPr lang="en-US" sz="1400" dirty="0"/>
              <a:t>VS</a:t>
            </a:r>
            <a:r>
              <a:rPr lang="zh-CN" altLang="en-US" sz="1400" dirty="0"/>
              <a:t>就可以了，但</a:t>
            </a:r>
            <a:r>
              <a:rPr lang="en-US" sz="1400" dirty="0"/>
              <a:t>python</a:t>
            </a:r>
            <a:r>
              <a:rPr lang="zh-CN" altLang="en-US" sz="1400" dirty="0"/>
              <a:t>必须要 </a:t>
            </a:r>
            <a:r>
              <a:rPr lang="en-US" sz="1400" dirty="0"/>
              <a:t>Python 2.7。</a:t>
            </a:r>
            <a:r>
              <a:rPr lang="zh-CN" altLang="en-US" sz="1400" dirty="0"/>
              <a:t>有简单方法，</a:t>
            </a:r>
            <a:r>
              <a:rPr lang="en-US" sz="1400" dirty="0" err="1"/>
              <a:t>npm</a:t>
            </a:r>
            <a:r>
              <a:rPr lang="en-US" sz="1400" dirty="0"/>
              <a:t> install --global --production windows-build-tools</a:t>
            </a:r>
            <a:r>
              <a:rPr lang="zh-CN" altLang="en-US" sz="1400" dirty="0"/>
              <a:t>命令可以帮你完成所需环境的安装。</a:t>
            </a:r>
            <a:endParaRPr lang="en-US" altLang="zh-CN" sz="1400" dirty="0"/>
          </a:p>
          <a:p>
            <a:pPr lvl="1"/>
            <a:r>
              <a:rPr lang="en-US" altLang="zh-CN" sz="1400" dirty="0"/>
              <a:t>3</a:t>
            </a:r>
            <a:r>
              <a:rPr lang="zh-CN" altLang="en-US" sz="1400" dirty="0"/>
              <a:t>、如果出现了“</a:t>
            </a:r>
            <a:r>
              <a:rPr lang="en-US" sz="1400" dirty="0"/>
              <a:t>LNK1106: invalid file or disk full: can not seek to 0x6496A”</a:t>
            </a:r>
            <a:r>
              <a:rPr lang="zh-CN" altLang="en-US" sz="1400" dirty="0"/>
              <a:t>报错，解决方式是将</a:t>
            </a:r>
            <a:r>
              <a:rPr lang="en-US" sz="1400" dirty="0"/>
              <a:t>C:\Users\</a:t>
            </a:r>
            <a:r>
              <a:rPr lang="zh-CN" altLang="en-US" sz="1400" dirty="0"/>
              <a:t>当前用户名目录（也就是当前用户个人文件夹的根目录）里面的</a:t>
            </a:r>
            <a:r>
              <a:rPr lang="en-US" altLang="zh-CN" sz="1400" dirty="0"/>
              <a:t>.</a:t>
            </a:r>
            <a:r>
              <a:rPr lang="en-US" sz="1400" dirty="0"/>
              <a:t>node-gyp</a:t>
            </a:r>
            <a:r>
              <a:rPr lang="zh-CN" altLang="en-US" sz="1400" dirty="0"/>
              <a:t>文件夹删除（这个报错大多情况是因为</a:t>
            </a:r>
            <a:r>
              <a:rPr lang="en-US" altLang="zh-CN" sz="1400" dirty="0"/>
              <a:t>.</a:t>
            </a:r>
            <a:r>
              <a:rPr lang="en-US" sz="1400" dirty="0"/>
              <a:t>node-gyp</a:t>
            </a:r>
            <a:r>
              <a:rPr lang="zh-CN" altLang="en-US" sz="1400" dirty="0"/>
              <a:t>文件夹超过大小限制了）。</a:t>
            </a:r>
            <a:br>
              <a:rPr lang="en-US" sz="1400" dirty="0"/>
            </a:br>
            <a:endParaRPr lang="en-US" sz="1400" dirty="0"/>
          </a:p>
          <a:p>
            <a:r>
              <a:rPr lang="en-US" sz="1800" dirty="0"/>
              <a:t>Mac</a:t>
            </a:r>
            <a:r>
              <a:rPr lang="zh-CN" altLang="en-US" sz="1800" dirty="0"/>
              <a:t>参考：</a:t>
            </a:r>
            <a:endParaRPr lang="en-US" altLang="zh-CN" sz="1800" dirty="0"/>
          </a:p>
          <a:p>
            <a:pPr lvl="1"/>
            <a:r>
              <a:rPr lang="zh-CN" altLang="en-US" sz="1400" dirty="0"/>
              <a:t>个人实践是先安装了 </a:t>
            </a:r>
            <a:r>
              <a:rPr lang="en-US" sz="1400" dirty="0" err="1"/>
              <a:t>Command_Line_Tools_for_Xcode.dmg</a:t>
            </a:r>
            <a:r>
              <a:rPr lang="en-US" sz="1400" dirty="0"/>
              <a:t> </a:t>
            </a:r>
            <a:r>
              <a:rPr lang="zh-CN" altLang="en-US" sz="1400" dirty="0"/>
              <a:t>再进行 </a:t>
            </a:r>
            <a:r>
              <a:rPr lang="en-US" sz="1400" dirty="0" err="1"/>
              <a:t>npm</a:t>
            </a:r>
            <a:r>
              <a:rPr lang="en-US" sz="1400" dirty="0"/>
              <a:t> install </a:t>
            </a:r>
            <a:r>
              <a:rPr lang="en-US" sz="1400" dirty="0" err="1"/>
              <a:t>nodejieba</a:t>
            </a:r>
            <a:r>
              <a:rPr lang="en-US" sz="1400" dirty="0"/>
              <a:t> </a:t>
            </a:r>
            <a:r>
              <a:rPr lang="zh-CN" altLang="en-US" sz="1400" dirty="0"/>
              <a:t>后成功安装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5241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D4C-FF2A-CA48-AFB6-7681B19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4DA-24CD-8442-9287-F1C8FC5A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198" y="1825625"/>
            <a:ext cx="4689151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</a:t>
            </a:r>
            <a:r>
              <a:rPr lang="en-CN" sz="2400" dirty="0"/>
              <a:t>ndex</a:t>
            </a:r>
            <a:r>
              <a:rPr lang="en-US" altLang="zh-CN" sz="2400" dirty="0"/>
              <a:t>.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中是路由</a:t>
            </a:r>
            <a:endParaRPr lang="en-US" altLang="zh-CN" sz="2400" dirty="0"/>
          </a:p>
          <a:p>
            <a:r>
              <a:rPr lang="en-US" altLang="zh-CN" sz="2400" dirty="0" err="1"/>
              <a:t>main.html</a:t>
            </a:r>
            <a:r>
              <a:rPr lang="zh-CN" altLang="en-US" sz="2400" dirty="0"/>
              <a:t>是主页面</a:t>
            </a:r>
            <a:endParaRPr lang="en-US" altLang="zh-CN" sz="2400" dirty="0"/>
          </a:p>
          <a:p>
            <a:r>
              <a:rPr lang="en-US" altLang="zh-CN" sz="2400" dirty="0" err="1"/>
              <a:t>histogram.js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line.js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pie.js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wordcloud.js</a:t>
            </a:r>
            <a:r>
              <a:rPr lang="zh-CN" altLang="en-US" sz="2400" dirty="0"/>
              <a:t>四个文件分别绘制四张图</a:t>
            </a:r>
            <a:endParaRPr lang="en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95EC1-1CED-8240-891F-A71387C8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16" y="1690689"/>
            <a:ext cx="2995817" cy="43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21FA-DB70-6240-9C15-CD03FE26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main.html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700A-EF41-7548-822E-ADA81952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最后的四个</a:t>
            </a:r>
            <a:r>
              <a:rPr lang="en-US" altLang="zh-CN" dirty="0" err="1"/>
              <a:t>js</a:t>
            </a:r>
            <a:r>
              <a:rPr lang="zh-CN" altLang="en-US" dirty="0"/>
              <a:t>是自己的文件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FB057-1783-3948-AFBB-F2E29D06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2014"/>
            <a:ext cx="9144000" cy="30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B41F-0FA0-2147-B597-75EBBE09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main.html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5411-E14F-2543-84C0-3E68C1CB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CN" sz="2000" dirty="0"/>
              <a:t>点击链接触发事件</a:t>
            </a:r>
            <a:endParaRPr lang="en-US" altLang="zh-CN" sz="2000" dirty="0"/>
          </a:p>
          <a:p>
            <a:r>
              <a:rPr lang="zh-CN" altLang="en-CN" sz="2000" dirty="0"/>
              <a:t>以上</a:t>
            </a:r>
            <a:r>
              <a:rPr lang="zh-CN" altLang="en-US" sz="2000" dirty="0"/>
              <a:t>就是</a:t>
            </a:r>
            <a:r>
              <a:rPr lang="en-US" altLang="zh-CN" sz="2000" dirty="0" err="1"/>
              <a:t>main.html</a:t>
            </a:r>
            <a:r>
              <a:rPr lang="zh-CN" altLang="en-US" sz="2000" dirty="0"/>
              <a:t>的全部内容，页面如右上图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72C0-E704-1A4C-86EA-01E8B347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9" y="1577755"/>
            <a:ext cx="8476599" cy="422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9DB60-6F22-8D4F-BFEE-3470A2289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85"/>
          <a:stretch/>
        </p:blipFill>
        <p:spPr>
          <a:xfrm>
            <a:off x="4311648" y="446503"/>
            <a:ext cx="4578350" cy="996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628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C199-DE52-F442-9C72-E7D6CDE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3DAE-B14A-E940-B859-08CDCA1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sz="2000" dirty="0"/>
              <a:t>点击</a:t>
            </a:r>
            <a:r>
              <a:rPr lang="zh-CN" altLang="en-US" sz="2000" dirty="0"/>
              <a:t>“柱状图”后触发</a:t>
            </a:r>
            <a:r>
              <a:rPr lang="en-US" altLang="zh-CN" sz="2000" dirty="0" err="1"/>
              <a:t>histogramFun</a:t>
            </a:r>
            <a:r>
              <a:rPr lang="en-US" altLang="zh-CN" sz="2000" dirty="0"/>
              <a:t>()</a:t>
            </a:r>
            <a:r>
              <a:rPr lang="zh-CN" altLang="en-US" sz="2000" dirty="0"/>
              <a:t>函数，该函数从后端获取数据，处理成</a:t>
            </a:r>
            <a:r>
              <a:rPr lang="en-US" altLang="zh-CN" sz="2000" dirty="0" err="1"/>
              <a:t>echarts</a:t>
            </a:r>
            <a:r>
              <a:rPr lang="zh-CN" altLang="en-US" sz="2000" dirty="0"/>
              <a:t>要求的格式后 绘图</a:t>
            </a:r>
            <a:endParaRPr lang="en-US" altLang="zh-CN" sz="2000" dirty="0"/>
          </a:p>
          <a:p>
            <a:r>
              <a:rPr lang="en-US" altLang="zh-CN" sz="2000" dirty="0" err="1"/>
              <a:t>histogram.js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zh-CN" sz="2000" dirty="0" err="1"/>
              <a:t>histogram.js</a:t>
            </a:r>
            <a:r>
              <a:rPr lang="zh-CN" altLang="en-US" sz="2000" dirty="0"/>
              <a:t>剩下的代码与</a:t>
            </a:r>
            <a:r>
              <a:rPr lang="en-US" altLang="zh-CN" sz="2000" dirty="0" err="1"/>
              <a:t>echarts</a:t>
            </a:r>
            <a:r>
              <a:rPr lang="zh-CN" altLang="en-US" sz="2000" dirty="0"/>
              <a:t>课上类似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0B9CD-085F-9A43-BC71-B039901C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39765"/>
            <a:ext cx="7730067" cy="2860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E140A-0831-C64F-A36A-5A025367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81" y="526257"/>
            <a:ext cx="49403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310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B552-E110-DA48-9E43-906F0C9D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柱状图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F289-6A6E-214B-9C8F-0F9AAE4E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后端</a:t>
            </a:r>
            <a:r>
              <a:rPr lang="zh-CN" altLang="en-US" dirty="0"/>
              <a:t>路由的代码（</a:t>
            </a:r>
            <a:r>
              <a:rPr lang="en-US" altLang="zh-CN" dirty="0" err="1"/>
              <a:t>index.js</a:t>
            </a:r>
            <a:r>
              <a:rPr lang="zh-CN" altLang="en-US" dirty="0"/>
              <a:t>中）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sz="2000" dirty="0" err="1"/>
              <a:t>fetchSql</a:t>
            </a:r>
            <a:r>
              <a:rPr lang="zh-CN" altLang="en-US" sz="2000" dirty="0"/>
              <a:t>按日期分组取出，统计每个日期的新闻发布数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1AC64-C783-7E4E-A46B-4E638555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3631"/>
            <a:ext cx="9144000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689</Words>
  <Application>Microsoft Macintosh PowerPoint</Application>
  <PresentationFormat>On-screen Show (4:3)</PresentationFormat>
  <Paragraphs>122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Echarts实验课</vt:lpstr>
      <vt:lpstr>实验内容</vt:lpstr>
      <vt:lpstr>构建网站</vt:lpstr>
      <vt:lpstr>安装nodejieba</vt:lpstr>
      <vt:lpstr>项目结构</vt:lpstr>
      <vt:lpstr>main.html</vt:lpstr>
      <vt:lpstr>main.html</vt:lpstr>
      <vt:lpstr>柱状图</vt:lpstr>
      <vt:lpstr>柱状图</vt:lpstr>
      <vt:lpstr>柱状图效果</vt:lpstr>
      <vt:lpstr>饼状图</vt:lpstr>
      <vt:lpstr>折线图</vt:lpstr>
      <vt:lpstr>折线图</vt:lpstr>
      <vt:lpstr>折线图</vt:lpstr>
      <vt:lpstr>折线图 效果</vt:lpstr>
      <vt:lpstr>词云</vt:lpstr>
      <vt:lpstr>词云</vt:lpstr>
      <vt:lpstr>词云</vt:lpstr>
      <vt:lpstr>词云 效果</vt:lpstr>
      <vt:lpstr>网站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Echarts实验课</dc:title>
  <dc:creator>Gao Ruiqing</dc:creator>
  <cp:lastModifiedBy>Gao Ruiqing</cp:lastModifiedBy>
  <cp:revision>78</cp:revision>
  <dcterms:created xsi:type="dcterms:W3CDTF">2020-05-05T06:26:52Z</dcterms:created>
  <dcterms:modified xsi:type="dcterms:W3CDTF">2020-05-05T11:08:30Z</dcterms:modified>
</cp:coreProperties>
</file>