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707" r:id="rId3"/>
    <p:sldMasterId id="2147483719" r:id="rId4"/>
    <p:sldMasterId id="2147483731" r:id="rId5"/>
    <p:sldMasterId id="2147483744" r:id="rId6"/>
  </p:sldMasterIdLst>
  <p:notesMasterIdLst>
    <p:notesMasterId r:id="rId87"/>
  </p:notesMasterIdLst>
  <p:handoutMasterIdLst>
    <p:handoutMasterId r:id="rId88"/>
  </p:handoutMasterIdLst>
  <p:sldIdLst>
    <p:sldId id="551" r:id="rId7"/>
    <p:sldId id="711" r:id="rId8"/>
    <p:sldId id="769" r:id="rId9"/>
    <p:sldId id="770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  <p:sldId id="793" r:id="rId33"/>
    <p:sldId id="794" r:id="rId34"/>
    <p:sldId id="795" r:id="rId35"/>
    <p:sldId id="712" r:id="rId36"/>
    <p:sldId id="713" r:id="rId37"/>
    <p:sldId id="764" r:id="rId38"/>
    <p:sldId id="715" r:id="rId39"/>
    <p:sldId id="716" r:id="rId40"/>
    <p:sldId id="717" r:id="rId41"/>
    <p:sldId id="718" r:id="rId42"/>
    <p:sldId id="719" r:id="rId43"/>
    <p:sldId id="763" r:id="rId44"/>
    <p:sldId id="721" r:id="rId45"/>
    <p:sldId id="722" r:id="rId46"/>
    <p:sldId id="723" r:id="rId47"/>
    <p:sldId id="724" r:id="rId48"/>
    <p:sldId id="725" r:id="rId49"/>
    <p:sldId id="765" r:id="rId50"/>
    <p:sldId id="727" r:id="rId51"/>
    <p:sldId id="728" r:id="rId52"/>
    <p:sldId id="729" r:id="rId53"/>
    <p:sldId id="730" r:id="rId54"/>
    <p:sldId id="731" r:id="rId55"/>
    <p:sldId id="732" r:id="rId56"/>
    <p:sldId id="733" r:id="rId57"/>
    <p:sldId id="734" r:id="rId58"/>
    <p:sldId id="735" r:id="rId59"/>
    <p:sldId id="736" r:id="rId60"/>
    <p:sldId id="737" r:id="rId61"/>
    <p:sldId id="738" r:id="rId62"/>
    <p:sldId id="739" r:id="rId63"/>
    <p:sldId id="740" r:id="rId64"/>
    <p:sldId id="741" r:id="rId65"/>
    <p:sldId id="742" r:id="rId66"/>
    <p:sldId id="743" r:id="rId67"/>
    <p:sldId id="744" r:id="rId68"/>
    <p:sldId id="745" r:id="rId69"/>
    <p:sldId id="746" r:id="rId70"/>
    <p:sldId id="747" r:id="rId71"/>
    <p:sldId id="748" r:id="rId72"/>
    <p:sldId id="749" r:id="rId73"/>
    <p:sldId id="750" r:id="rId74"/>
    <p:sldId id="752" r:id="rId75"/>
    <p:sldId id="753" r:id="rId76"/>
    <p:sldId id="754" r:id="rId77"/>
    <p:sldId id="755" r:id="rId78"/>
    <p:sldId id="756" r:id="rId79"/>
    <p:sldId id="757" r:id="rId80"/>
    <p:sldId id="758" r:id="rId81"/>
    <p:sldId id="766" r:id="rId82"/>
    <p:sldId id="767" r:id="rId83"/>
    <p:sldId id="768" r:id="rId84"/>
    <p:sldId id="796" r:id="rId85"/>
    <p:sldId id="759" r:id="rId86"/>
  </p:sldIdLst>
  <p:sldSz cx="9144000" cy="6858000" type="screen4x3"/>
  <p:notesSz cx="10234613" cy="7099300"/>
  <p:embeddedFontLst>
    <p:embeddedFont>
      <p:font typeface="方正舒体" pitchFamily="2" charset="-122"/>
      <p:regular r:id="rId89"/>
    </p:embeddedFont>
    <p:embeddedFont>
      <p:font typeface="Franklin Gothic Heavy" pitchFamily="34" charset="0"/>
      <p:regular r:id="rId90"/>
      <p:italic r:id="rId91"/>
    </p:embeddedFont>
    <p:embeddedFont>
      <p:font typeface="Garamond" pitchFamily="18" charset="0"/>
      <p:regular r:id="rId92"/>
      <p:bold r:id="rId93"/>
      <p:italic r:id="rId94"/>
    </p:embeddedFont>
    <p:embeddedFont>
      <p:font typeface="Calibri" pitchFamily="34" charset="0"/>
      <p:regular r:id="rId95"/>
      <p:bold r:id="rId96"/>
      <p:italic r:id="rId97"/>
      <p:boldItalic r:id="rId98"/>
    </p:embeddedFont>
    <p:embeddedFont>
      <p:font typeface="ＭＳ Ｐゴシック" pitchFamily="34" charset="-128"/>
      <p:regular r:id="rId99"/>
    </p:embeddedFont>
    <p:embeddedFont>
      <p:font typeface="华文细黑" pitchFamily="2" charset="-122"/>
      <p:regular r:id="rId100"/>
    </p:embeddedFont>
    <p:embeddedFont>
      <p:font typeface="微软雅黑" pitchFamily="34" charset="-122"/>
      <p:regular r:id="rId101"/>
      <p:bold r:id="rId102"/>
    </p:embeddedFont>
    <p:embeddedFont>
      <p:font typeface="Tahoma" pitchFamily="34" charset="0"/>
      <p:regular r:id="rId103"/>
      <p:bold r:id="rId104"/>
    </p:embeddedFont>
    <p:embeddedFont>
      <p:font typeface="Verdana" pitchFamily="34" charset="0"/>
      <p:regular r:id="rId105"/>
      <p:bold r:id="rId106"/>
      <p:italic r:id="rId107"/>
      <p:boldItalic r:id="rId108"/>
    </p:embeddedFont>
    <p:embeddedFont>
      <p:font typeface="Times" pitchFamily="18" charset="0"/>
      <p:regular r:id="rId109"/>
      <p:bold r:id="rId110"/>
      <p:italic r:id="rId111"/>
      <p:boldItalic r:id="rId112"/>
    </p:embeddedFont>
    <p:embeddedFont>
      <p:font typeface="黑体" pitchFamily="2" charset="-122"/>
      <p:regular r:id="rId113"/>
    </p:embeddedFont>
    <p:embeddedFont>
      <p:font typeface="Wingdings 2" pitchFamily="18" charset="2"/>
      <p:regular r:id="rId114"/>
    </p:embeddedFont>
    <p:embeddedFont>
      <p:font typeface="华文新魏" pitchFamily="2" charset="-122"/>
      <p:regular r:id="rId115"/>
    </p:embeddedFont>
    <p:embeddedFont>
      <p:font typeface="MS UI Gothic" pitchFamily="34" charset="-128"/>
      <p:regular r:id="rId116"/>
    </p:embeddedFont>
  </p:embeddedFontLst>
  <p:custDataLst>
    <p:tags r:id="rId117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6600"/>
    <a:srgbClr val="FFFFFF"/>
    <a:srgbClr val="0D7157"/>
    <a:srgbClr val="0E706E"/>
    <a:srgbClr val="FF9999"/>
    <a:srgbClr val="FFFFCC"/>
    <a:srgbClr val="149C99"/>
    <a:srgbClr val="535957"/>
    <a:srgbClr val="4A6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 autoAdjust="0"/>
    <p:restoredTop sz="86377" autoAdjust="0"/>
  </p:normalViewPr>
  <p:slideViewPr>
    <p:cSldViewPr>
      <p:cViewPr>
        <p:scale>
          <a:sx n="66" d="100"/>
          <a:sy n="66" d="100"/>
        </p:scale>
        <p:origin x="-582" y="-126"/>
      </p:cViewPr>
      <p:guideLst>
        <p:guide orient="horz" pos="3748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notesViewPr>
    <p:cSldViewPr>
      <p:cViewPr varScale="1">
        <p:scale>
          <a:sx n="50" d="100"/>
          <a:sy n="50" d="100"/>
        </p:scale>
        <p:origin x="-2682" y="-102"/>
      </p:cViewPr>
      <p:guideLst>
        <p:guide orient="horz" pos="2236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tags" Target="tags/tag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font" Target="fonts/font1.fntdata"/><Relationship Id="rId112" Type="http://schemas.openxmlformats.org/officeDocument/2006/relationships/font" Target="fonts/font24.fntdata"/><Relationship Id="rId16" Type="http://schemas.openxmlformats.org/officeDocument/2006/relationships/slide" Target="slides/slide10.xml"/><Relationship Id="rId107" Type="http://schemas.openxmlformats.org/officeDocument/2006/relationships/font" Target="fonts/font19.fntdata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font" Target="fonts/font14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font" Target="fonts/font12.fntdata"/><Relationship Id="rId105" Type="http://schemas.openxmlformats.org/officeDocument/2006/relationships/font" Target="fonts/font17.fntdata"/><Relationship Id="rId113" Type="http://schemas.openxmlformats.org/officeDocument/2006/relationships/font" Target="fonts/font25.fntdata"/><Relationship Id="rId11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font" Target="fonts/font15.fntdata"/><Relationship Id="rId108" Type="http://schemas.openxmlformats.org/officeDocument/2006/relationships/font" Target="fonts/font20.fntdata"/><Relationship Id="rId116" Type="http://schemas.openxmlformats.org/officeDocument/2006/relationships/font" Target="fonts/font28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handoutMaster" Target="handoutMasters/handout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1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font" Target="fonts/font18.fntdata"/><Relationship Id="rId114" Type="http://schemas.openxmlformats.org/officeDocument/2006/relationships/font" Target="fonts/font26.fntdata"/><Relationship Id="rId119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font" Target="fonts/font1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font" Target="fonts/font21.fntdata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font" Target="fonts/font9.fntdata"/><Relationship Id="rId104" Type="http://schemas.openxmlformats.org/officeDocument/2006/relationships/font" Target="fonts/font16.fntdata"/><Relationship Id="rId120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notesMaster" Target="notesMasters/notesMaster1.xml"/><Relationship Id="rId110" Type="http://schemas.openxmlformats.org/officeDocument/2006/relationships/font" Target="fonts/font22.fntdata"/><Relationship Id="rId115" Type="http://schemas.openxmlformats.org/officeDocument/2006/relationships/font" Target="fonts/font27.fntdata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4.xml"/><Relationship Id="rId1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946" y="0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2973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946" y="6742973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946" y="0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51238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748" y="3372622"/>
            <a:ext cx="8189119" cy="319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946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5797946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40" tIns="47320" rIns="94640" bIns="47320" anchor="b"/>
          <a:lstStyle/>
          <a:p>
            <a:fld id="{FB2898A2-A1B0-49AD-90F7-1EF709F82A79}" type="slidenum">
              <a:rPr lang="zh-CN" altLang="en-US" sz="1200" i="0">
                <a:ea typeface="宋体" pitchFamily="2" charset="-122"/>
              </a:rPr>
              <a:pPr/>
              <a:t>1</a:t>
            </a:fld>
            <a:endParaRPr lang="en-US" altLang="zh-CN" sz="1200" i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5797945" y="6742973"/>
            <a:ext cx="4434283" cy="3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/>
            <a:fld id="{CE081A16-915D-423B-A9D2-358568A4FCA6}" type="slidenum">
              <a:rPr lang="zh-CN" altLang="en-US" sz="1200" i="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3</a:t>
            </a:fld>
            <a:endParaRPr lang="en-US" altLang="zh-CN" sz="1200" i="0" smtClean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2658F5-22D4-4A5A-96DC-C66EF9503BFF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8490C13-B8FF-4A2D-ABA5-FBB8596806E0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B6DCBD-25C5-4DA1-9E2C-D6C37B5A8C26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146D0B-26A4-45B9-BAA2-402D68DFB6EC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0894D07-2008-4FC1-B7C7-99D8989AB9AC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35E7DC-79FD-4856-A00D-CF16E639645E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Big-Endian</a:t>
            </a:r>
            <a:r>
              <a:rPr lang="zh-CN" altLang="en-US" sz="900"/>
              <a:t>？</a:t>
            </a:r>
            <a:r>
              <a:rPr lang="en-US" altLang="zh-CN" sz="900"/>
              <a:t>Little-Endian</a:t>
            </a:r>
            <a:r>
              <a:rPr lang="zh-CN" altLang="en-US" sz="900"/>
              <a:t>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2008/05/19 01:23 P.M.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这确实是个挺头疼的问题</a:t>
            </a:r>
            <a:r>
              <a:rPr lang="en-US" altLang="zh-CN" sz="900"/>
              <a:t>,《</a:t>
            </a:r>
            <a:r>
              <a:rPr lang="zh-CN" altLang="en-US" sz="900"/>
              <a:t>佛列格游记</a:t>
            </a:r>
            <a:r>
              <a:rPr lang="en-US" altLang="zh-CN" sz="900"/>
              <a:t>》</a:t>
            </a:r>
            <a:r>
              <a:rPr lang="zh-CN" altLang="en-US" sz="900"/>
              <a:t>中</a:t>
            </a:r>
            <a:r>
              <a:rPr lang="en-US" altLang="zh-CN" sz="900"/>
              <a:t>,</a:t>
            </a:r>
            <a:r>
              <a:rPr lang="zh-CN" altLang="en-US" sz="900"/>
              <a:t>小人国曾因为</a:t>
            </a:r>
            <a:r>
              <a:rPr lang="en-US" altLang="zh-CN" sz="900"/>
              <a:t>Big-Endian</a:t>
            </a:r>
            <a:r>
              <a:rPr lang="zh-CN" altLang="en-US" sz="900"/>
              <a:t>与</a:t>
            </a:r>
            <a:r>
              <a:rPr lang="en-US" altLang="zh-CN" sz="900"/>
              <a:t>Little-Endian</a:t>
            </a:r>
            <a:r>
              <a:rPr lang="zh-CN" altLang="en-US" sz="900"/>
              <a:t>问题发生过六次叛乱</a:t>
            </a:r>
            <a:r>
              <a:rPr lang="en-US" altLang="zh-CN" sz="900"/>
              <a:t>,</a:t>
            </a:r>
            <a:r>
              <a:rPr lang="zh-CN" altLang="en-US" sz="900"/>
              <a:t>其中一个皇帝送了命</a:t>
            </a:r>
            <a:r>
              <a:rPr lang="en-US" altLang="zh-CN" sz="900"/>
              <a:t>,</a:t>
            </a:r>
            <a:r>
              <a:rPr lang="zh-CN" altLang="en-US" sz="900"/>
              <a:t>另一个丢了王位</a:t>
            </a:r>
            <a:r>
              <a:rPr lang="en-US" altLang="zh-CN" sz="900"/>
              <a:t>.</a:t>
            </a:r>
            <a:r>
              <a:rPr lang="zh-CN" altLang="en-US" sz="900" i="1"/>
              <a:t>注</a:t>
            </a:r>
            <a:r>
              <a:rPr lang="en-US" altLang="zh-CN" sz="900" i="1"/>
              <a:t>:</a:t>
            </a:r>
            <a:r>
              <a:rPr lang="zh-CN" altLang="en-US" sz="900" i="1"/>
              <a:t>我喜欢先敲大头</a:t>
            </a:r>
            <a:r>
              <a:rPr lang="en-US" altLang="zh-CN" sz="900" i="1"/>
              <a:t>,</a:t>
            </a:r>
            <a:r>
              <a:rPr lang="zh-CN" altLang="en-US" sz="900" i="1"/>
              <a:t>不知道小人国的</a:t>
            </a:r>
            <a:r>
              <a:rPr lang="en-US" altLang="zh-CN" sz="900" i="1"/>
              <a:t>"</a:t>
            </a:r>
            <a:r>
              <a:rPr lang="zh-CN" altLang="en-US" sz="900" i="1"/>
              <a:t>小头党</a:t>
            </a:r>
            <a:r>
              <a:rPr lang="en-US" altLang="zh-CN" sz="900" i="1"/>
              <a:t>"</a:t>
            </a:r>
            <a:r>
              <a:rPr lang="zh-CN" altLang="en-US" sz="900" i="1"/>
              <a:t>会不会来讨伐我</a:t>
            </a:r>
            <a:r>
              <a:rPr lang="en-US" altLang="zh-CN" sz="900" i="1"/>
              <a:t>.</a:t>
            </a:r>
            <a:r>
              <a:rPr lang="zh-CN" altLang="en-US" sz="900"/>
              <a:t>当然</a:t>
            </a:r>
            <a:r>
              <a:rPr lang="en-US" altLang="zh-CN" sz="900"/>
              <a:t>,</a:t>
            </a:r>
            <a:r>
              <a:rPr lang="zh-CN" altLang="en-US" sz="900"/>
              <a:t>他们争的是吃鸡蛋时先敲小头</a:t>
            </a:r>
            <a:r>
              <a:rPr lang="en-US" altLang="zh-CN" sz="900"/>
              <a:t>(Little-Endian)</a:t>
            </a:r>
            <a:r>
              <a:rPr lang="zh-CN" altLang="en-US" sz="900"/>
              <a:t>还是先敲大头</a:t>
            </a:r>
            <a:r>
              <a:rPr lang="en-US" altLang="zh-CN" sz="900"/>
              <a:t>(Big-Endian),</a:t>
            </a:r>
            <a:r>
              <a:rPr lang="zh-CN" altLang="en-US" sz="900"/>
              <a:t>现在的大头、小头问题当然不是讨论吃鸡蛋</a:t>
            </a:r>
            <a:r>
              <a:rPr lang="en-US" altLang="zh-CN" sz="900"/>
              <a:t>,</a:t>
            </a:r>
            <a:r>
              <a:rPr lang="zh-CN" altLang="en-US" sz="900"/>
              <a:t>而是数据在内存中的排放方式</a:t>
            </a:r>
            <a:r>
              <a:rPr lang="en-US" altLang="zh-CN" sz="900"/>
              <a:t>,</a:t>
            </a:r>
            <a:r>
              <a:rPr lang="zh-CN" altLang="en-US" sz="900"/>
              <a:t>也就是</a:t>
            </a:r>
            <a:r>
              <a:rPr lang="en-US" altLang="zh-CN" sz="900"/>
              <a:t>"</a:t>
            </a:r>
            <a:r>
              <a:rPr lang="zh-CN" altLang="en-US" sz="900"/>
              <a:t>字节序</a:t>
            </a:r>
            <a:r>
              <a:rPr lang="en-US" altLang="zh-CN" sz="900"/>
              <a:t>"</a:t>
            </a:r>
            <a:r>
              <a:rPr lang="zh-CN" altLang="en-US" sz="900"/>
              <a:t>问题</a:t>
            </a:r>
            <a:r>
              <a:rPr lang="en-US" altLang="zh-CN" sz="900"/>
              <a:t>,</a:t>
            </a:r>
            <a:r>
              <a:rPr lang="zh-CN" altLang="en-US" sz="900"/>
              <a:t>这两个问题之间应该没什么联系 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1. "</a:t>
            </a:r>
            <a:r>
              <a:rPr lang="zh-CN" altLang="en-US" sz="900" b="1"/>
              <a:t>字节序</a:t>
            </a:r>
            <a:r>
              <a:rPr lang="en-US" altLang="zh-CN" sz="900" b="1"/>
              <a:t>"</a:t>
            </a:r>
            <a:r>
              <a:rPr lang="zh-CN" altLang="en-US" sz="900" b="1"/>
              <a:t>问题的粒度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刚接触这个概念的时候</a:t>
            </a:r>
            <a:r>
              <a:rPr lang="en-US" altLang="zh-CN" sz="900"/>
              <a:t>,</a:t>
            </a:r>
            <a:r>
              <a:rPr lang="zh-CN" altLang="en-US" sz="900"/>
              <a:t>因为不求甚解的态度不知道字节序指的是</a:t>
            </a:r>
            <a:r>
              <a:rPr lang="en-US" altLang="zh-CN" sz="900"/>
              <a:t>"</a:t>
            </a:r>
            <a:r>
              <a:rPr lang="zh-CN" altLang="en-US" sz="900"/>
              <a:t>字节</a:t>
            </a:r>
            <a:r>
              <a:rPr lang="en-US" altLang="zh-CN" sz="900"/>
              <a:t>"</a:t>
            </a:r>
            <a:r>
              <a:rPr lang="zh-CN" altLang="en-US" sz="900"/>
              <a:t>还是字节中的</a:t>
            </a:r>
            <a:r>
              <a:rPr lang="en-US" altLang="zh-CN" sz="900"/>
              <a:t>"</a:t>
            </a:r>
            <a:r>
              <a:rPr lang="zh-CN" altLang="en-US" sz="900"/>
              <a:t>位</a:t>
            </a:r>
            <a:r>
              <a:rPr lang="en-US" altLang="zh-CN" sz="900"/>
              <a:t>",</a:t>
            </a:r>
            <a:r>
              <a:rPr lang="zh-CN" altLang="en-US" sz="900"/>
              <a:t>现在终于知道了</a:t>
            </a:r>
            <a:r>
              <a:rPr lang="en-US" altLang="zh-CN" sz="900"/>
              <a:t>,</a:t>
            </a:r>
            <a:r>
              <a:rPr lang="zh-CN" altLang="en-US" sz="900"/>
              <a:t>字节序讲的就是</a:t>
            </a:r>
            <a:r>
              <a:rPr lang="en-US" altLang="zh-CN" sz="900"/>
              <a:t>"</a:t>
            </a:r>
            <a:r>
              <a:rPr lang="zh-CN" altLang="en-US" sz="900"/>
              <a:t>字节</a:t>
            </a:r>
            <a:r>
              <a:rPr lang="en-US" altLang="zh-CN" sz="900"/>
              <a:t>"</a:t>
            </a:r>
            <a:r>
              <a:rPr lang="zh-CN" altLang="en-US" sz="900"/>
              <a:t>的顺序</a:t>
            </a:r>
            <a:r>
              <a:rPr lang="en-US" altLang="zh-CN" sz="900"/>
              <a:t>,</a:t>
            </a:r>
            <a:r>
              <a:rPr lang="zh-CN" altLang="en-US" sz="900"/>
              <a:t>与字节中的</a:t>
            </a:r>
            <a:r>
              <a:rPr lang="en-US" altLang="zh-CN" sz="900"/>
              <a:t>"</a:t>
            </a:r>
            <a:r>
              <a:rPr lang="zh-CN" altLang="en-US" sz="900"/>
              <a:t>位</a:t>
            </a:r>
            <a:r>
              <a:rPr lang="en-US" altLang="zh-CN" sz="900"/>
              <a:t>"</a:t>
            </a:r>
            <a:r>
              <a:rPr lang="zh-CN" altLang="en-US" sz="900"/>
              <a:t>没关系 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2. </a:t>
            </a:r>
            <a:r>
              <a:rPr lang="zh-CN" altLang="en-US" sz="900" b="1"/>
              <a:t>什么是大头党？什么是小头党？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也就是</a:t>
            </a:r>
            <a:r>
              <a:rPr lang="en-US" altLang="zh-CN" sz="900"/>
              <a:t>Big-Endian,</a:t>
            </a:r>
            <a:r>
              <a:rPr lang="zh-CN" altLang="en-US" sz="900"/>
              <a:t>你也可以称之为大尾、大端</a:t>
            </a:r>
            <a:r>
              <a:rPr lang="en-US" altLang="zh-CN" sz="900"/>
              <a:t>.</a:t>
            </a:r>
            <a:r>
              <a:rPr lang="zh-CN" altLang="en-US" sz="900"/>
              <a:t>顾名思义</a:t>
            </a:r>
            <a:r>
              <a:rPr lang="en-US" altLang="zh-CN" sz="900"/>
              <a:t>,"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也就是</a:t>
            </a:r>
            <a:r>
              <a:rPr lang="en-US" altLang="zh-CN" sz="900"/>
              <a:t>MSB (Most Significant Byte, </a:t>
            </a:r>
            <a:r>
              <a:rPr lang="zh-CN" altLang="en-US" sz="900"/>
              <a:t>最高有效字节</a:t>
            </a:r>
            <a:r>
              <a:rPr lang="en-US" altLang="zh-CN" sz="900"/>
              <a:t>)</a:t>
            </a:r>
            <a:r>
              <a:rPr lang="zh-CN" altLang="en-US" sz="900"/>
              <a:t>在低地址</a:t>
            </a:r>
            <a:r>
              <a:rPr lang="en-US" altLang="zh-CN" sz="900"/>
              <a:t>,"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正好相反</a:t>
            </a:r>
            <a:r>
              <a:rPr lang="en-US" altLang="zh-CN" sz="900"/>
              <a:t>,LSB (Least Significant Byte, </a:t>
            </a:r>
            <a:r>
              <a:rPr lang="zh-CN" altLang="en-US" sz="900"/>
              <a:t>最低有效字节</a:t>
            </a:r>
            <a:r>
              <a:rPr lang="en-US" altLang="zh-CN" sz="900"/>
              <a:t>)</a:t>
            </a:r>
            <a:r>
              <a:rPr lang="zh-CN" altLang="en-US" sz="900"/>
              <a:t>在低地址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3. </a:t>
            </a:r>
            <a:r>
              <a:rPr lang="zh-CN" altLang="en-US" sz="900" b="1"/>
              <a:t>谁是</a:t>
            </a:r>
            <a:r>
              <a:rPr lang="en-US" altLang="zh-CN" sz="900" b="1"/>
              <a:t>"</a:t>
            </a:r>
            <a:r>
              <a:rPr lang="zh-CN" altLang="en-US" sz="900" b="1"/>
              <a:t>大头党</a:t>
            </a:r>
            <a:r>
              <a:rPr lang="en-US" altLang="zh-CN" sz="900" b="1"/>
              <a:t>"</a:t>
            </a:r>
            <a:r>
              <a:rPr lang="zh-CN" altLang="en-US" sz="900" b="1"/>
              <a:t>？谁是</a:t>
            </a:r>
            <a:r>
              <a:rPr lang="en-US" altLang="zh-CN" sz="900" b="1"/>
              <a:t>"</a:t>
            </a:r>
            <a:r>
              <a:rPr lang="zh-CN" altLang="en-US" sz="900" b="1"/>
              <a:t>小头党</a:t>
            </a:r>
            <a:r>
              <a:rPr lang="en-US" altLang="zh-CN" sz="900" b="1"/>
              <a:t>"</a:t>
            </a:r>
            <a:r>
              <a:rPr lang="zh-CN" altLang="en-US" sz="900" b="1"/>
              <a:t>？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</a:t>
            </a:r>
            <a:r>
              <a:rPr lang="zh-CN" altLang="en-US" sz="900" b="1"/>
              <a:t>硬件</a:t>
            </a:r>
            <a:r>
              <a:rPr lang="en-US" altLang="zh-CN" sz="900" b="1"/>
              <a:t>&amp;</a:t>
            </a:r>
            <a:r>
              <a:rPr lang="zh-CN" altLang="en-US" sz="900" b="1"/>
              <a:t>平台</a:t>
            </a:r>
            <a:r>
              <a:rPr lang="en-US" altLang="zh-CN" sz="900"/>
              <a:t>: x86</a:t>
            </a:r>
            <a:r>
              <a:rPr lang="zh-CN" altLang="en-US" sz="900"/>
              <a:t>系列</a:t>
            </a:r>
            <a:r>
              <a:rPr lang="en-US" altLang="zh-CN" sz="900"/>
              <a:t>CPU</a:t>
            </a:r>
            <a:r>
              <a:rPr lang="zh-CN" altLang="en-US" sz="900"/>
              <a:t>都是小头党</a:t>
            </a:r>
            <a:r>
              <a:rPr lang="en-US" altLang="zh-CN" sz="900"/>
              <a:t>,</a:t>
            </a:r>
            <a:r>
              <a:rPr lang="zh-CN" altLang="en-US" sz="900"/>
              <a:t>也就是我们最常用的</a:t>
            </a:r>
            <a:r>
              <a:rPr lang="en-US" altLang="zh-CN" sz="900"/>
              <a:t>PC,</a:t>
            </a:r>
            <a:r>
              <a:rPr lang="zh-CN" altLang="en-US" sz="900"/>
              <a:t>无论你的软件系统是</a:t>
            </a:r>
            <a:r>
              <a:rPr lang="en-US" altLang="zh-CN" sz="900"/>
              <a:t>Windows</a:t>
            </a:r>
            <a:r>
              <a:rPr lang="zh-CN" altLang="en-US" sz="900"/>
              <a:t>、</a:t>
            </a:r>
            <a:r>
              <a:rPr lang="en-US" altLang="zh-CN" sz="900"/>
              <a:t>Linux</a:t>
            </a:r>
            <a:r>
              <a:rPr lang="zh-CN" altLang="en-US" sz="900"/>
              <a:t>还是</a:t>
            </a:r>
            <a:r>
              <a:rPr lang="en-US" altLang="zh-CN" sz="900"/>
              <a:t>Unix,</a:t>
            </a:r>
            <a:r>
              <a:rPr lang="zh-CN" altLang="en-US" sz="900"/>
              <a:t>只要是处于</a:t>
            </a:r>
            <a:r>
              <a:rPr lang="en-US" altLang="zh-CN" sz="900"/>
              <a:t>x86</a:t>
            </a:r>
            <a:r>
              <a:rPr lang="zh-CN" altLang="en-US" sz="900"/>
              <a:t>架构的硬件系统就是小头党的</a:t>
            </a:r>
            <a:r>
              <a:rPr lang="en-US" altLang="zh-CN" sz="900"/>
              <a:t>;PowerPC</a:t>
            </a:r>
            <a:r>
              <a:rPr lang="zh-CN" altLang="en-US" sz="900"/>
              <a:t>是</a:t>
            </a:r>
            <a:r>
              <a:rPr lang="en-US" altLang="zh-CN" sz="900"/>
              <a:t>"</a:t>
            </a:r>
            <a:r>
              <a:rPr lang="zh-CN" altLang="en-US" sz="900"/>
              <a:t>墙头草</a:t>
            </a:r>
            <a:r>
              <a:rPr lang="en-US" altLang="zh-CN" sz="900"/>
              <a:t>",</a:t>
            </a:r>
            <a:r>
              <a:rPr lang="zh-CN" altLang="en-US" sz="900"/>
              <a:t>默认是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";arm</a:t>
            </a:r>
            <a:r>
              <a:rPr lang="zh-CN" altLang="en-US" sz="900"/>
              <a:t>也是</a:t>
            </a:r>
            <a:r>
              <a:rPr lang="en-US" altLang="zh-CN" sz="900"/>
              <a:t>"</a:t>
            </a:r>
            <a:r>
              <a:rPr lang="zh-CN" altLang="en-US" sz="900"/>
              <a:t>墙头草</a:t>
            </a:r>
            <a:r>
              <a:rPr lang="en-US" altLang="zh-CN" sz="900"/>
              <a:t>",</a:t>
            </a:r>
            <a:r>
              <a:rPr lang="zh-CN" altLang="en-US" sz="900"/>
              <a:t>但是一般都是将其看待为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";Java</a:t>
            </a:r>
            <a:r>
              <a:rPr lang="zh-CN" altLang="en-US" sz="900"/>
              <a:t>虚拟机是纯粹的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    </a:t>
            </a:r>
            <a:r>
              <a:rPr lang="zh-CN" altLang="en-US" sz="900" b="1"/>
              <a:t>协议</a:t>
            </a:r>
            <a:r>
              <a:rPr lang="en-US" altLang="zh-CN" sz="900" b="1"/>
              <a:t>&amp;</a:t>
            </a:r>
            <a:r>
              <a:rPr lang="zh-CN" altLang="en-US" sz="900" b="1"/>
              <a:t>标准</a:t>
            </a:r>
            <a:r>
              <a:rPr lang="en-US" altLang="zh-CN" sz="900"/>
              <a:t>: TCP/IP:"</a:t>
            </a:r>
            <a:r>
              <a:rPr lang="zh-CN" altLang="en-US" sz="900"/>
              <a:t>大头党</a:t>
            </a:r>
            <a:r>
              <a:rPr lang="en-US" altLang="zh-CN" sz="900"/>
              <a:t>",Unicode:</a:t>
            </a:r>
            <a:r>
              <a:rPr lang="zh-CN" altLang="en-US" sz="900"/>
              <a:t>没有明确表明其</a:t>
            </a:r>
            <a:r>
              <a:rPr lang="en-US" altLang="zh-CN" sz="900"/>
              <a:t>"</a:t>
            </a:r>
            <a:r>
              <a:rPr lang="zh-CN" altLang="en-US" sz="900"/>
              <a:t>字节序倾向</a:t>
            </a:r>
            <a:r>
              <a:rPr lang="en-US" altLang="zh-CN" sz="900"/>
              <a:t>",</a:t>
            </a:r>
            <a:r>
              <a:rPr lang="zh-CN" altLang="en-US" sz="900"/>
              <a:t>仍保持中立</a:t>
            </a:r>
            <a:r>
              <a:rPr lang="en-US" altLang="zh-CN" sz="900"/>
              <a:t>;GB</a:t>
            </a:r>
            <a:r>
              <a:rPr lang="zh-CN" altLang="en-US" sz="900"/>
              <a:t>标准</a:t>
            </a:r>
            <a:r>
              <a:rPr lang="en-US" altLang="zh-CN" sz="900"/>
              <a:t>:</a:t>
            </a:r>
            <a:r>
              <a:rPr lang="zh-CN" altLang="en-US" sz="900"/>
              <a:t>还没有调查其</a:t>
            </a:r>
            <a:r>
              <a:rPr lang="en-US" altLang="zh-CN" sz="900"/>
              <a:t>"</a:t>
            </a:r>
            <a:r>
              <a:rPr lang="zh-CN" altLang="en-US" sz="900"/>
              <a:t>字节序倾向</a:t>
            </a:r>
            <a:r>
              <a:rPr lang="en-US" altLang="zh-CN" sz="900"/>
              <a:t>",</a:t>
            </a:r>
            <a:r>
              <a:rPr lang="zh-CN" altLang="en-US" sz="900"/>
              <a:t>感兴趣的可以找找相关白皮书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4. </a:t>
            </a:r>
            <a:r>
              <a:rPr lang="zh-CN" altLang="en-US" sz="900" b="1"/>
              <a:t>例子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 </a:t>
            </a:r>
            <a:r>
              <a:rPr lang="zh-CN" altLang="en-US" sz="900"/>
              <a:t>例</a:t>
            </a:r>
            <a:r>
              <a:rPr lang="en-US" altLang="zh-CN" sz="900"/>
              <a:t>1 */</a:t>
            </a:r>
            <a:br>
              <a:rPr lang="en-US" altLang="zh-CN" sz="900"/>
            </a:br>
            <a:r>
              <a:rPr lang="en-US" altLang="zh-CN" sz="900"/>
              <a:t>INT16 n(1); //</a:t>
            </a:r>
            <a:r>
              <a:rPr lang="zh-CN" altLang="en-US" sz="900"/>
              <a:t>声明一个短整形</a:t>
            </a:r>
            <a:r>
              <a:rPr lang="en-US" altLang="zh-CN" sz="900"/>
              <a:t>(</a:t>
            </a:r>
            <a:r>
              <a:rPr lang="zh-CN" altLang="en-US" sz="900"/>
              <a:t>占两个字节</a:t>
            </a:r>
            <a:r>
              <a:rPr lang="en-US" altLang="zh-CN" sz="900"/>
              <a:t>)n,</a:t>
            </a:r>
            <a:r>
              <a:rPr lang="zh-CN" altLang="en-US" sz="900"/>
              <a:t>初始化值为</a:t>
            </a:r>
            <a:r>
              <a:rPr lang="en-US" altLang="zh-CN" sz="900"/>
              <a:t>1(Hex: 0x0001);</a:t>
            </a:r>
            <a:br>
              <a:rPr lang="en-US" altLang="zh-CN" sz="900"/>
            </a:br>
            <a:r>
              <a:rPr lang="en-US" altLang="zh-CN" sz="900"/>
              <a:t>*(char*)&amp;n; //</a:t>
            </a:r>
            <a:r>
              <a:rPr lang="zh-CN" altLang="en-US" sz="900"/>
              <a:t>将</a:t>
            </a:r>
            <a:r>
              <a:rPr lang="en-US" altLang="zh-CN" sz="900"/>
              <a:t>n</a:t>
            </a:r>
            <a:r>
              <a:rPr lang="zh-CN" altLang="en-US" sz="900"/>
              <a:t>的地址解释为</a:t>
            </a:r>
            <a:r>
              <a:rPr lang="en-US" altLang="zh-CN" sz="900"/>
              <a:t>char</a:t>
            </a:r>
            <a:r>
              <a:rPr lang="zh-CN" altLang="en-US" sz="900"/>
              <a:t>类型指针</a:t>
            </a:r>
            <a:r>
              <a:rPr lang="en-US" altLang="zh-CN" sz="900"/>
              <a:t>,</a:t>
            </a:r>
            <a:r>
              <a:rPr lang="zh-CN" altLang="en-US" sz="900"/>
              <a:t>并解引用</a:t>
            </a:r>
            <a:r>
              <a:rPr lang="en-US" altLang="zh-CN" sz="900"/>
              <a:t>,</a:t>
            </a:r>
            <a:r>
              <a:rPr lang="zh-CN" altLang="en-US" sz="900"/>
              <a:t>也就是取其低地址中的数据</a:t>
            </a:r>
            <a:r>
              <a:rPr lang="en-US" altLang="zh-CN" sz="900"/>
              <a:t>,</a:t>
            </a:r>
            <a:r>
              <a:rPr lang="zh-CN" altLang="en-US" sz="900"/>
              <a:t>在</a:t>
            </a:r>
            <a:r>
              <a:rPr lang="en-US" altLang="zh-CN" sz="900"/>
              <a:t>x86</a:t>
            </a:r>
            <a:r>
              <a:rPr lang="zh-CN" altLang="en-US" sz="900"/>
              <a:t>等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的平台下我们将得到</a:t>
            </a:r>
            <a:r>
              <a:rPr lang="en-US" altLang="zh-CN" sz="900"/>
              <a:t>"1",</a:t>
            </a:r>
            <a:r>
              <a:rPr lang="zh-CN" altLang="en-US" sz="900"/>
              <a:t>说明</a:t>
            </a:r>
            <a:r>
              <a:rPr lang="en-US" altLang="zh-CN" sz="900"/>
              <a:t>LSB</a:t>
            </a:r>
            <a:r>
              <a:rPr lang="zh-CN" altLang="en-US" sz="900"/>
              <a:t>在低地址</a:t>
            </a:r>
            <a:r>
              <a:rPr lang="en-US" altLang="zh-CN" sz="900"/>
              <a:t>,</a:t>
            </a:r>
            <a:r>
              <a:rPr lang="zh-CN" altLang="en-US" sz="900"/>
              <a:t>也就验证了当前平台是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",</a:t>
            </a:r>
            <a:r>
              <a:rPr lang="zh-CN" altLang="en-US" sz="900"/>
              <a:t>反之则是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 </a:t>
            </a:r>
            <a:r>
              <a:rPr lang="zh-CN" altLang="en-US" sz="900"/>
              <a:t>例</a:t>
            </a:r>
            <a:r>
              <a:rPr lang="en-US" altLang="zh-CN" sz="900"/>
              <a:t>2 */</a:t>
            </a:r>
            <a:br>
              <a:rPr lang="en-US" altLang="zh-CN" sz="900"/>
            </a:br>
            <a:r>
              <a:rPr lang="en-US" altLang="zh-CN" sz="900"/>
              <a:t>INT16 n(256); //</a:t>
            </a:r>
            <a:r>
              <a:rPr lang="zh-CN" altLang="en-US" sz="900"/>
              <a:t>声明一个短整形</a:t>
            </a:r>
            <a:r>
              <a:rPr lang="en-US" altLang="zh-CN" sz="900"/>
              <a:t>(</a:t>
            </a:r>
            <a:r>
              <a:rPr lang="zh-CN" altLang="en-US" sz="900"/>
              <a:t>占两个字节</a:t>
            </a:r>
            <a:r>
              <a:rPr lang="en-US" altLang="zh-CN" sz="900"/>
              <a:t>)n,</a:t>
            </a:r>
            <a:r>
              <a:rPr lang="zh-CN" altLang="en-US" sz="900"/>
              <a:t>初始化值为</a:t>
            </a:r>
            <a:r>
              <a:rPr lang="en-US" altLang="zh-CN" sz="900"/>
              <a:t>256(Hex: 0x0100);</a:t>
            </a:r>
            <a:br>
              <a:rPr lang="en-US" altLang="zh-CN" sz="900"/>
            </a:br>
            <a:r>
              <a:rPr lang="en-US" altLang="zh-CN" sz="900"/>
              <a:t>*(char*)&amp;n; //</a:t>
            </a:r>
            <a:r>
              <a:rPr lang="zh-CN" altLang="en-US" sz="900"/>
              <a:t>将</a:t>
            </a:r>
            <a:r>
              <a:rPr lang="en-US" altLang="zh-CN" sz="900"/>
              <a:t>n</a:t>
            </a:r>
            <a:r>
              <a:rPr lang="zh-CN" altLang="en-US" sz="900"/>
              <a:t>的地址解释为</a:t>
            </a:r>
            <a:r>
              <a:rPr lang="en-US" altLang="zh-CN" sz="900"/>
              <a:t>char</a:t>
            </a:r>
            <a:r>
              <a:rPr lang="zh-CN" altLang="en-US" sz="900"/>
              <a:t>类型指针</a:t>
            </a:r>
            <a:r>
              <a:rPr lang="en-US" altLang="zh-CN" sz="900"/>
              <a:t>,</a:t>
            </a:r>
            <a:r>
              <a:rPr lang="zh-CN" altLang="en-US" sz="900"/>
              <a:t>并解引用</a:t>
            </a:r>
            <a:r>
              <a:rPr lang="en-US" altLang="zh-CN" sz="900"/>
              <a:t>,</a:t>
            </a:r>
            <a:r>
              <a:rPr lang="zh-CN" altLang="en-US" sz="900"/>
              <a:t>也就是取其低地址中的数据</a:t>
            </a:r>
            <a:r>
              <a:rPr lang="en-US" altLang="zh-CN" sz="900"/>
              <a:t>,</a:t>
            </a:r>
            <a:r>
              <a:rPr lang="zh-CN" altLang="en-US" sz="900"/>
              <a:t>在</a:t>
            </a:r>
            <a:r>
              <a:rPr lang="en-US" altLang="zh-CN" sz="900"/>
              <a:t>x86</a:t>
            </a:r>
            <a:r>
              <a:rPr lang="zh-CN" altLang="en-US" sz="900"/>
              <a:t>等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的平台下我们将得到</a:t>
            </a:r>
            <a:r>
              <a:rPr lang="en-US" altLang="zh-CN" sz="900"/>
              <a:t>"0",</a:t>
            </a:r>
            <a:r>
              <a:rPr lang="zh-CN" altLang="en-US" sz="900"/>
              <a:t>说明</a:t>
            </a:r>
            <a:r>
              <a:rPr lang="en-US" altLang="zh-CN" sz="900"/>
              <a:t>LSB</a:t>
            </a:r>
            <a:r>
              <a:rPr lang="zh-CN" altLang="en-US" sz="900"/>
              <a:t>在低地址</a:t>
            </a:r>
            <a:r>
              <a:rPr lang="en-US" altLang="zh-CN" sz="900"/>
              <a:t>,</a:t>
            </a:r>
            <a:r>
              <a:rPr lang="zh-CN" altLang="en-US" sz="900"/>
              <a:t>也就验证了当前平台是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",</a:t>
            </a:r>
            <a:r>
              <a:rPr lang="zh-CN" altLang="en-US" sz="900"/>
              <a:t>反之则是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这样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中</a:t>
            </a:r>
            <a:r>
              <a:rPr lang="en-US" altLang="zh-CN" sz="900"/>
              <a:t>INT16</a:t>
            </a:r>
            <a:r>
              <a:rPr lang="zh-CN" altLang="en-US" sz="900"/>
              <a:t>类型的</a:t>
            </a:r>
            <a:r>
              <a:rPr lang="en-US" altLang="zh-CN" sz="900"/>
              <a:t>256</a:t>
            </a:r>
            <a:r>
              <a:rPr lang="zh-CN" altLang="en-US" sz="900"/>
              <a:t>跟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中</a:t>
            </a:r>
            <a:r>
              <a:rPr lang="en-US" altLang="zh-CN" sz="900"/>
              <a:t>INT16</a:t>
            </a:r>
            <a:r>
              <a:rPr lang="zh-CN" altLang="en-US" sz="900"/>
              <a:t>类型的</a:t>
            </a:r>
            <a:r>
              <a:rPr lang="en-US" altLang="zh-CN" sz="900"/>
              <a:t>1</a:t>
            </a:r>
            <a:r>
              <a:rPr lang="zh-CN" altLang="en-US" sz="900"/>
              <a:t>内存排列是一样的</a:t>
            </a:r>
            <a:r>
              <a:rPr lang="en-US" altLang="zh-CN" sz="900"/>
              <a:t>,</a:t>
            </a:r>
            <a:r>
              <a:rPr lang="zh-CN" altLang="en-US" sz="900"/>
              <a:t>反之也是一样的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这就是所谓的</a:t>
            </a:r>
            <a:r>
              <a:rPr lang="en-US" altLang="zh-CN" sz="900"/>
              <a:t>"</a:t>
            </a:r>
            <a:r>
              <a:rPr lang="zh-CN" altLang="en-US" sz="900"/>
              <a:t>字节序</a:t>
            </a:r>
            <a:r>
              <a:rPr lang="en-US" altLang="zh-CN" sz="900"/>
              <a:t>"</a:t>
            </a:r>
            <a:r>
              <a:rPr lang="zh-CN" altLang="en-US" sz="900"/>
              <a:t>问题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876F2E-6DD8-46E7-8EBD-A6756087C1AA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064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zh-CN" dirty="0" smtClean="0"/>
              <a:t>0010 01 0100 10 0101</a:t>
            </a:r>
          </a:p>
          <a:p>
            <a:r>
              <a:rPr lang="pt-BR" altLang="zh-CN" dirty="0" smtClean="0"/>
              <a:t>0x2525</a:t>
            </a:r>
          </a:p>
          <a:p>
            <a:endParaRPr lang="pt-BR" altLang="zh-CN" dirty="0" smtClean="0"/>
          </a:p>
          <a:p>
            <a:r>
              <a:rPr lang="pt-BR" altLang="zh-CN" dirty="0" smtClean="0"/>
              <a:t>source</a:t>
            </a:r>
          </a:p>
          <a:p>
            <a:r>
              <a:rPr lang="pt-BR" altLang="zh-CN" dirty="0" smtClean="0"/>
              <a:t>((R4)) = 0x5678</a:t>
            </a:r>
          </a:p>
          <a:p>
            <a:r>
              <a:rPr lang="pt-BR" altLang="zh-CN" dirty="0" smtClean="0"/>
              <a:t>((R5)) = 0x1234</a:t>
            </a:r>
          </a:p>
          <a:p>
            <a:endParaRPr lang="pt-BR" altLang="zh-CN" dirty="0" smtClean="0"/>
          </a:p>
          <a:p>
            <a:r>
              <a:rPr lang="pt-BR" altLang="zh-CN" dirty="0" smtClean="0"/>
              <a:t>dest</a:t>
            </a:r>
          </a:p>
          <a:p>
            <a:r>
              <a:rPr lang="pt-BR" altLang="zh-CN" dirty="0" smtClean="0"/>
              <a:t>((R5)) = 0x6912</a:t>
            </a:r>
          </a:p>
          <a:p>
            <a:endParaRPr lang="pt-BR" altLang="zh-CN" dirty="0" smtClean="0"/>
          </a:p>
          <a:p>
            <a:r>
              <a:rPr lang="pt-BR" altLang="zh-CN" dirty="0" smtClean="0"/>
              <a:t>change:</a:t>
            </a:r>
          </a:p>
          <a:p>
            <a:r>
              <a:rPr lang="pt-BR" altLang="zh-CN" dirty="0" smtClean="0"/>
              <a:t>(0x5678) = 0x6912</a:t>
            </a:r>
          </a:p>
          <a:p>
            <a:r>
              <a:rPr lang="pt-BR" altLang="zh-CN" smtClean="0"/>
              <a:t>(R5) = 0x5679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65A1B25-8DCF-4BBD-80E6-3B72BBB11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1CE7E8B1-408A-48EB-9261-1014D23CCC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75771122-B84A-457B-A762-484B17B6A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8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F5E2BB56-D9B3-4EE7-AAD2-A82ACDBED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C99634FF-9C4F-4EA3-9B68-E43624DDA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80B807CF-0CF6-4A9C-888F-13F3AF993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8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0C14E338-9BBD-4F53-94E8-20C66F8E7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682DA636-5DD7-4CED-851B-C8C68C405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7EFF17BF-9198-42A6-AC5A-3D5F724C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3DD2E6AC-8E82-4161-9CC4-2F8DF60E0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E800996F-0DF6-4845-BF96-01F7CB9B3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4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BB3A1-65C3-4E75-A2BD-906C0F23ADD0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389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941EF-660A-4E92-ACAC-539811C171E5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88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0BE3-6D8C-4B62-A969-FE7E7E2B6928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257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1CBC-74E1-4255-80C6-BE21CD07F9AC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44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2D2C-7273-49BC-9363-236101833B0C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2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F92F-7C78-4894-908B-B472228B9B9F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887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EC1EB-5900-4036-AD40-E623F37FE102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6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79C2E-3989-4D32-ADDF-67286EB50E31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143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826BE-2738-42DC-A0E2-8B36218DDC5C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3753-2E3E-4A25-90FD-5503B25F8AFF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40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BC5C2-F163-48D9-A776-C03FFA52DE2D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716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ACAFC84-1D78-4EA5-8F54-FB3752257CD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77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A65DE9DA-CA77-4A42-BCB0-1BA993809D3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15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2FBBBF8-DCF2-40A5-AE86-E7868EF6CC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32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D1FCDD1-5A77-4F04-8A7D-2A7D4E71E80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0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6922FAB2-CDA9-4C88-B03B-E5128D6C964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4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20B96318-B5F1-404C-8870-EE761F183A8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3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4001F674-BDFE-49F9-8F28-7BC1D3D7F2D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0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F85594D8-5B49-4995-B651-3F088F58220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-</a:t>
            </a:r>
            <a:fld id="{01D71506-0713-46DD-9483-17E15EDE737E}" type="slidenum">
              <a:rPr lang="en-US" altLang="zh-CN" smtClean="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E07F998F-6952-4AA2-B3AD-6545F196EB6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17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695CB9BF-ABE6-4748-94D2-1B6D8FF2E3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49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CF5871F1-3F64-4E72-95D8-651F376FEF9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2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14313"/>
            <a:ext cx="8229600" cy="587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49670830-EBFA-47DB-8B28-CC3BD18044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2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-</a:t>
            </a:r>
            <a:fld id="{01D71506-0713-46DD-9483-17E15EDE737E}" type="slidenum">
              <a:rPr lang="en-US" altLang="zh-CN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rgbClr val="080808"/>
                </a:solidFill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0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9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497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2695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53150"/>
            <a:ext cx="2743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计算机组成原理 </a:t>
            </a:r>
            <a:r>
              <a:rPr lang="zh-CN" altLang="en-US" sz="1400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Slide</a:t>
            </a:r>
            <a:r>
              <a:rPr lang="en-US" altLang="zh-CN" sz="1200">
                <a:solidFill>
                  <a:srgbClr val="000000"/>
                </a:solidFill>
              </a:rPr>
              <a:t> </a:t>
            </a:r>
            <a:fld id="{5D78C381-D073-48B3-882F-973BA030D6AA}" type="slidenum">
              <a:rPr lang="en-US" altLang="zh-CN" sz="120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0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1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53150"/>
            <a:ext cx="2743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5D78C381-D073-48B3-882F-973BA030D6AA}" type="slidenum">
              <a:rPr lang="en-US" altLang="zh-CN" sz="120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32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1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-</a:t>
            </a:r>
            <a:fld id="{01D71506-0713-46DD-9483-17E15EDE737E}" type="slidenum">
              <a:rPr lang="en-US" altLang="zh-CN" smtClean="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704" r:id="rId4"/>
    <p:sldLayoutId id="2147483705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i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7E07DBF6-DB51-4A16-AEAA-3AEF283F2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8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421DC2E-B140-464B-9D5F-A11A3A6E11F5}" type="datetime1">
              <a:rPr lang="zh-CN" altLang="en-US"/>
              <a:pPr>
                <a:defRPr/>
              </a:pPr>
              <a:t>2016-11-29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BEDA5455-C0F8-40C1-B087-B18F0E71664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1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-</a:t>
            </a:r>
            <a:fld id="{01D71506-0713-46DD-9483-17E15EDE737E}" type="slidenum">
              <a:rPr lang="en-US" altLang="zh-CN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rgbClr val="080808"/>
                </a:solidFill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zh-CN" altLang="en-US" sz="4000" b="1" i="0" dirty="0" smtClean="0">
                <a:solidFill>
                  <a:schemeClr val="bg1"/>
                </a:solidFill>
                <a:ea typeface="微软雅黑" pitchFamily="34" charset="-122"/>
              </a:rPr>
              <a:t>指令系统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8" name="Picture 31" descr="j02333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213">
            <a:off x="5516331" y="2004181"/>
            <a:ext cx="1446194" cy="14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姚杰  </a:t>
            </a:r>
            <a:r>
              <a:rPr lang="en-US" altLang="zh-CN" sz="2000" i="0" dirty="0" smtClean="0">
                <a:solidFill>
                  <a:schemeClr val="bg1"/>
                </a:solidFill>
                <a:ea typeface="微软雅黑" pitchFamily="34" charset="-122"/>
              </a:rPr>
              <a:t>2016-11</a:t>
            </a: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    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内存数据访问指令</a:t>
            </a:r>
            <a:r>
              <a:rPr lang="en-US" altLang="zh-CN" smtClean="0"/>
              <a:t>lw sw lb sb lh sh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读内存指令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  <a:ea typeface="MS PGothic" pitchFamily="34" charset="-128"/>
              </a:rPr>
              <a:t>g = h + A[8]</a:t>
            </a:r>
            <a:r>
              <a:rPr lang="zh-CN" altLang="en-US" b="1" dirty="0" smtClean="0">
                <a:latin typeface="Courier New" pitchFamily="49" charset="0"/>
                <a:ea typeface="MS PGothic" pitchFamily="34" charset="-128"/>
              </a:rPr>
              <a:t>；</a:t>
            </a:r>
            <a:r>
              <a:rPr lang="en-US" altLang="zh-CN" b="1" dirty="0" smtClean="0">
                <a:ea typeface="MS PGothic" pitchFamily="34" charset="-128"/>
              </a:rPr>
              <a:t>                                              (in C)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$t0,32($s3)</a:t>
            </a:r>
            <a:r>
              <a:rPr lang="en-US" altLang="zh-CN" b="1" dirty="0" smtClean="0">
                <a:ea typeface="MS PGothic" pitchFamily="34" charset="-128"/>
              </a:rPr>
              <a:t>    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$s3</a:t>
            </a:r>
            <a:r>
              <a:rPr lang="zh-CN" altLang="en-US" sz="1800" dirty="0" smtClean="0">
                <a:solidFill>
                  <a:srgbClr val="868686"/>
                </a:solidFill>
              </a:rPr>
              <a:t>为</a:t>
            </a:r>
            <a:r>
              <a:rPr lang="en-US" altLang="zh-CN" sz="1800" dirty="0" smtClean="0">
                <a:solidFill>
                  <a:srgbClr val="868686"/>
                </a:solidFill>
              </a:rPr>
              <a:t>A[0]</a:t>
            </a:r>
            <a:r>
              <a:rPr lang="zh-CN" altLang="en-US" sz="1800" dirty="0" smtClean="0">
                <a:solidFill>
                  <a:srgbClr val="868686"/>
                </a:solidFill>
              </a:rPr>
              <a:t>地址</a:t>
            </a:r>
            <a:r>
              <a:rPr lang="en-US" altLang="zh-CN" sz="1800" dirty="0" smtClean="0">
                <a:solidFill>
                  <a:srgbClr val="868686"/>
                </a:solidFill>
              </a:rPr>
              <a:t>        </a:t>
            </a:r>
            <a:r>
              <a:rPr lang="en-US" altLang="zh-CN" b="1" dirty="0" smtClean="0">
                <a:ea typeface="MS PGothic" pitchFamily="34" charset="-128"/>
              </a:rPr>
              <a:t>(in MIPS)</a:t>
            </a:r>
          </a:p>
          <a:p>
            <a:pPr lvl="1" eaLnBrk="1" hangingPunct="1"/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$s1,$s2,$t0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g=</a:t>
            </a:r>
            <a:r>
              <a:rPr lang="en-US" altLang="zh-CN" b="1" i="1" dirty="0" err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h+A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[8]</a:t>
            </a:r>
          </a:p>
          <a:p>
            <a:pPr eaLnBrk="1" hangingPunct="1"/>
            <a:r>
              <a:rPr lang="zh-CN" altLang="en-US" dirty="0" smtClean="0"/>
              <a:t>变址寻址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偏移量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写内存指令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  <a:ea typeface="MS PGothic" pitchFamily="34" charset="-128"/>
              </a:rPr>
              <a:t>A[12] = h + A[8]</a:t>
            </a:r>
            <a:r>
              <a:rPr lang="zh-CN" altLang="en-US" b="1" dirty="0" smtClean="0">
                <a:latin typeface="Courier New" pitchFamily="49" charset="0"/>
                <a:ea typeface="MS PGothic" pitchFamily="34" charset="-128"/>
              </a:rPr>
              <a:t>；</a:t>
            </a:r>
            <a:endParaRPr lang="en-US" altLang="zh-CN" b="1" dirty="0" smtClean="0"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$t0,32($t3)</a:t>
            </a:r>
            <a:r>
              <a:rPr lang="en-US" altLang="zh-CN" b="1" dirty="0" smtClean="0">
                <a:ea typeface="MS PGothic" pitchFamily="34" charset="-128"/>
              </a:rPr>
              <a:t>    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get A[8]       </a:t>
            </a:r>
            <a:r>
              <a:rPr lang="en-US" altLang="zh-CN" b="1" dirty="0" smtClean="0">
                <a:ea typeface="MS PGothic" pitchFamily="34" charset="-128"/>
              </a:rPr>
              <a:t>(in MIPS)</a:t>
            </a:r>
          </a:p>
          <a:p>
            <a:pPr lvl="1" eaLnBrk="1" hangingPunct="1"/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$t0,$s2,$t0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A[12]=</a:t>
            </a:r>
            <a:r>
              <a:rPr lang="en-US" altLang="zh-CN" b="1" i="1" dirty="0" err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h+A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[8]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sw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$t0,48($s3)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#store A[12] </a:t>
            </a:r>
          </a:p>
          <a:p>
            <a:pPr lvl="1" eaLnBrk="1" hangingPunct="1"/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10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加立即数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2952750"/>
          </a:xfrm>
        </p:spPr>
        <p:txBody>
          <a:bodyPr/>
          <a:lstStyle/>
          <a:p>
            <a:pPr eaLnBrk="1" hangingPunct="1"/>
            <a:r>
              <a:rPr lang="zh-CN" altLang="en-US" smtClean="0"/>
              <a:t>常数相加指令</a:t>
            </a:r>
            <a:endParaRPr lang="en-US" altLang="zh-CN" smtClean="0"/>
          </a:p>
          <a:p>
            <a:pPr lvl="1" eaLnBrk="1" hangingPunct="1"/>
            <a:r>
              <a:rPr lang="en-US" altLang="zh-CN" b="1" smtClean="0">
                <a:latin typeface="Courier New" pitchFamily="49" charset="0"/>
                <a:ea typeface="MS PGothic" pitchFamily="34" charset="-128"/>
              </a:rPr>
              <a:t>g = g + 4</a:t>
            </a:r>
            <a:r>
              <a:rPr lang="zh-CN" altLang="en-US" b="1" smtClean="0">
                <a:latin typeface="Courier New" pitchFamily="49" charset="0"/>
                <a:ea typeface="MS PGothic" pitchFamily="34" charset="-128"/>
              </a:rPr>
              <a:t>；</a:t>
            </a:r>
            <a:r>
              <a:rPr lang="en-US" altLang="zh-CN" b="1" smtClean="0">
                <a:ea typeface="MS PGothic" pitchFamily="34" charset="-128"/>
              </a:rPr>
              <a:t>                                           </a:t>
            </a:r>
            <a:r>
              <a:rPr lang="en-US" altLang="zh-CN" smtClean="0">
                <a:ea typeface="MS PGothic" pitchFamily="34" charset="-128"/>
              </a:rPr>
              <a:t> (in C)</a:t>
            </a:r>
          </a:p>
          <a:p>
            <a:pPr lvl="1" eaLnBrk="1" hangingPunct="1"/>
            <a:r>
              <a:rPr lang="en-US" altLang="zh-CN" b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 $t0, 0($s3)</a:t>
            </a:r>
            <a:r>
              <a:rPr lang="en-US" altLang="zh-CN" b="1" smtClean="0">
                <a:ea typeface="MS PGothic" pitchFamily="34" charset="-128"/>
              </a:rPr>
              <a:t>      </a:t>
            </a:r>
            <a:r>
              <a:rPr lang="en-US" altLang="zh-CN" b="1" i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</a:t>
            </a:r>
            <a:r>
              <a:rPr lang="en-US" altLang="zh-CN" i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altLang="zh-CN" b="1" i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$t0=4  $s3=Address(4) </a:t>
            </a:r>
            <a:endParaRPr lang="en-US" altLang="zh-CN" smtClean="0">
              <a:ea typeface="MS PGothic" pitchFamily="34" charset="-128"/>
            </a:endParaRPr>
          </a:p>
          <a:p>
            <a:pPr lvl="1" eaLnBrk="1" hangingPunct="1"/>
            <a:r>
              <a:rPr lang="en-US" altLang="zh-CN" b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$s1,$s1,$t0  </a:t>
            </a:r>
            <a:r>
              <a:rPr lang="en-US" altLang="zh-CN" b="1" i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g=g+4</a:t>
            </a:r>
          </a:p>
          <a:p>
            <a:pPr eaLnBrk="1" hangingPunct="1"/>
            <a:r>
              <a:rPr lang="zh-CN" altLang="en-US" smtClean="0"/>
              <a:t>立即数相加指令</a:t>
            </a:r>
            <a:endParaRPr lang="en-US" altLang="zh-CN" smtClean="0"/>
          </a:p>
          <a:p>
            <a:pPr lvl="1" eaLnBrk="1" hangingPunct="1"/>
            <a:r>
              <a:rPr lang="en-US" altLang="zh-CN" b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addi $s3,$s3,4  </a:t>
            </a:r>
            <a:r>
              <a:rPr lang="en-US" altLang="zh-CN" b="1" smtClean="0">
                <a:ea typeface="MS PGothic" pitchFamily="34" charset="-128"/>
              </a:rPr>
              <a:t>  </a:t>
            </a:r>
            <a:r>
              <a:rPr lang="en-US" altLang="zh-CN" b="1" i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$s3=$s3+4    </a:t>
            </a:r>
            <a:r>
              <a:rPr lang="en-US" altLang="zh-CN" smtClean="0">
                <a:ea typeface="MS PGothic" pitchFamily="34" charset="-128"/>
              </a:rPr>
              <a:t>(in MIPS)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i="1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i="1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0825" y="4005263"/>
          <a:ext cx="8424863" cy="2447928"/>
        </p:xfrm>
        <a:graphic>
          <a:graphicData uri="http://schemas.openxmlformats.org/drawingml/2006/table">
            <a:tbl>
              <a:tblPr/>
              <a:tblGrid>
                <a:gridCol w="1114425"/>
                <a:gridCol w="2284413"/>
                <a:gridCol w="2362200"/>
                <a:gridCol w="2663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实例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语义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注释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add $s1,$s2,$s3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$s1=$s2+$s3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sub $s1,$s2,$s3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$s1=$s2-$s3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加立即数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addi $s1,$s2,100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$s1=$s2+100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立即数寻址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取字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lw $s1,100($s2)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$s1=Mem[$s2+100]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变址寻址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存字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sw $s1,100($s2)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Mem[$s2+100]=$s1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变址寻址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49480" y="6409134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11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条件判断指令   </a:t>
            </a:r>
            <a:r>
              <a:rPr lang="en-US" altLang="zh-CN" sz="2000" smtClean="0"/>
              <a:t>beq reg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,reg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,label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3970338" cy="50403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语言条件判断指令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If  (a==b)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{  i=1; }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else 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{ i=2; }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等效</a:t>
            </a:r>
            <a:r>
              <a:rPr lang="en-US" altLang="zh-CN" dirty="0" smtClean="0"/>
              <a:t>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If 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(a==b) </a:t>
            </a:r>
            <a:r>
              <a:rPr lang="en-US" altLang="zh-CN" b="1" dirty="0" err="1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 L1;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 i=2;</a:t>
            </a:r>
            <a:endParaRPr lang="en-US" altLang="zh-CN" b="1" dirty="0"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altLang="zh-CN" b="1" dirty="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US" altLang="zh-CN" b="1" dirty="0" err="1" smtClean="0">
                <a:latin typeface="Courier New" pitchFamily="49" charset="0"/>
                <a:ea typeface="ＭＳ Ｐゴシック" pitchFamily="34" charset="-128"/>
              </a:rPr>
              <a:t>oto</a:t>
            </a: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L2;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L1:i=1;</a:t>
            </a:r>
            <a:endParaRPr lang="en-US" altLang="zh-CN" b="1" dirty="0"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L2: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11638" y="3716338"/>
            <a:ext cx="48355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</a:t>
            </a:r>
            <a:r>
              <a:rPr lang="en-US" altLang="zh-CN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i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beq  $s0,$s1,L1 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addi $s3,$Zero,2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j L2;   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L1:addi $s3,$Zero,1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L2: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4663" y="1052513"/>
            <a:ext cx="4170362" cy="23764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indent="-2794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数据传送指令</a:t>
            </a:r>
            <a:endParaRPr lang="en-US" altLang="zh-CN" sz="2400" i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addi $s3,$Zero,1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i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altLang="zh-CN" sz="2000" b="1" i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# $s3=1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add $s3,$s2,$Zero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  # $s3=</a:t>
            </a:r>
            <a:r>
              <a:rPr lang="en-US" altLang="zh-CN" sz="2000" b="1" i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  <a:sym typeface="Wingdings" pitchFamily="2" charset="2"/>
              </a:rPr>
              <a:t>$s2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endParaRPr lang="en-US" altLang="zh-CN" sz="2000" i="0" smtClean="0">
              <a:solidFill>
                <a:srgbClr val="800080"/>
              </a:solidFill>
              <a:latin typeface="Courier New" pitchFamily="49" charset="0"/>
              <a:ea typeface="MS PGothic" pitchFamily="34" charset="-128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endParaRPr lang="en-US" altLang="zh-CN" sz="2000" i="0" smtClean="0">
              <a:solidFill>
                <a:srgbClr val="80008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2" name="右箭头​​ 1"/>
          <p:cNvSpPr/>
          <p:nvPr/>
        </p:nvSpPr>
        <p:spPr>
          <a:xfrm>
            <a:off x="2627313" y="3683000"/>
            <a:ext cx="1368425" cy="503238"/>
          </a:xfrm>
          <a:prstGeom prst="rightArrow">
            <a:avLst/>
          </a:prstGeom>
          <a:solidFill>
            <a:srgbClr val="FF0000"/>
          </a:solidFill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12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6" grpId="1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 </a:t>
            </a:r>
            <a:r>
              <a:rPr lang="zh-CN" altLang="en-US" smtClean="0"/>
              <a:t>条件判断指令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条件跳转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latin typeface="Courier New" pitchFamily="-65" charset="0"/>
                <a:cs typeface="+mn-cs"/>
              </a:rPr>
              <a:t>If (reg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1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==reg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2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) </a:t>
            </a:r>
            <a:r>
              <a:rPr lang="en-US" altLang="zh-CN" sz="2400" b="1" dirty="0" err="1">
                <a:latin typeface="Courier New" pitchFamily="-65" charset="0"/>
                <a:cs typeface="+mn-cs"/>
              </a:rPr>
              <a:t>goto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Label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1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(C</a:t>
            </a:r>
            <a:r>
              <a:rPr lang="zh-CN" altLang="en-US" sz="2400" dirty="0">
                <a:latin typeface="Courier New" pitchFamily="-65" charset="0"/>
                <a:cs typeface="+mn-cs"/>
              </a:rPr>
              <a:t>语言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kern="1200" dirty="0" err="1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beq</a:t>
            </a:r>
            <a:r>
              <a:rPr lang="en-US" altLang="zh-CN" sz="2400" b="1" kern="1200" dirty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,Label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     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(MIPS</a:t>
            </a:r>
            <a:r>
              <a:rPr lang="zh-CN" altLang="en-US" sz="2400" dirty="0"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kern="1200" dirty="0" err="1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bne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,Label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endParaRPr lang="en-US" altLang="zh-CN" sz="2400" b="1" kern="1200" baseline="-25000" dirty="0">
              <a:solidFill>
                <a:srgbClr val="800080"/>
              </a:solidFill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>
              <a:defRPr/>
            </a:pPr>
            <a:r>
              <a:rPr lang="zh-CN" altLang="en-US" dirty="0" smtClean="0"/>
              <a:t>无条件跳转指令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 err="1">
                <a:latin typeface="Courier New" pitchFamily="-65" charset="0"/>
                <a:cs typeface="+mn-cs"/>
              </a:rPr>
              <a:t>goto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Label</a:t>
            </a:r>
            <a:r>
              <a:rPr lang="zh-CN" altLang="en-US" sz="2400" b="1" dirty="0">
                <a:latin typeface="Courier New" pitchFamily="-65" charset="0"/>
                <a:cs typeface="+mn-cs"/>
              </a:rPr>
              <a:t>；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</a:t>
            </a:r>
            <a:r>
              <a:rPr lang="en-US" altLang="zh-CN" sz="2400" b="1" dirty="0" smtClean="0">
                <a:latin typeface="Courier New" pitchFamily="-65" charset="0"/>
                <a:cs typeface="+mn-cs"/>
              </a:rPr>
              <a:t>       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(C</a:t>
            </a:r>
            <a:r>
              <a:rPr lang="zh-CN" altLang="en-US" sz="2400" dirty="0">
                <a:latin typeface="Courier New" pitchFamily="-65" charset="0"/>
                <a:cs typeface="+mn-cs"/>
              </a:rPr>
              <a:t>语言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J label          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   </a:t>
            </a:r>
            <a:r>
              <a:rPr lang="en-US" altLang="zh-CN" sz="2400" dirty="0" smtClean="0">
                <a:latin typeface="Courier New" pitchFamily="-65" charset="0"/>
                <a:cs typeface="+mn-cs"/>
              </a:rPr>
              <a:t>(</a:t>
            </a:r>
            <a:r>
              <a:rPr lang="en-US" altLang="zh-CN" sz="2400" dirty="0">
                <a:latin typeface="Courier New" pitchFamily="-65" charset="0"/>
                <a:cs typeface="+mn-cs"/>
              </a:rPr>
              <a:t>MIPS</a:t>
            </a:r>
            <a:r>
              <a:rPr lang="zh-CN" altLang="en-US" sz="2400" dirty="0"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beq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$Zero,$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  <a:cs typeface="+mn-cs"/>
              </a:rPr>
              <a:t>Zero,label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(MIPS</a:t>
            </a:r>
            <a:r>
              <a:rPr lang="zh-CN" altLang="en-US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)</a:t>
            </a:r>
            <a:endParaRPr lang="zh-CN" altLang="en-US" sz="2400" dirty="0">
              <a:solidFill>
                <a:srgbClr val="7030A0"/>
              </a:solidFill>
              <a:latin typeface="Courier New" pitchFamily="-65" charset="0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13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移位指令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latin typeface="Courier New" pitchFamily="-65" charset="0"/>
              </a:rPr>
              <a:t>a=b&lt;&lt;</a:t>
            </a:r>
            <a:r>
              <a:rPr lang="en-US" altLang="zh-CN" sz="2400" b="1" dirty="0" smtClean="0">
                <a:latin typeface="Courier New" pitchFamily="-65" charset="0"/>
              </a:rPr>
              <a:t>2;   C</a:t>
            </a:r>
            <a:r>
              <a:rPr lang="zh-CN" altLang="en-US" b="1" dirty="0" smtClean="0">
                <a:latin typeface="Courier New" pitchFamily="-65" charset="0"/>
              </a:rPr>
              <a:t>语言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sll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$s1,$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s2,2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shift left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srl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$s1,$s2,2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shift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right</a:t>
            </a:r>
          </a:p>
          <a:p>
            <a:pPr>
              <a:defRPr/>
            </a:pPr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and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$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t2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t0=t1&amp;t2</a:t>
            </a:r>
            <a:endParaRPr lang="en-US" altLang="zh-CN" sz="2400" b="1" dirty="0">
              <a:solidFill>
                <a:srgbClr val="7030A0"/>
              </a:solidFill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or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t1,$t2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t0=t1|t2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andi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t1,100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t0=t1&amp;100</a:t>
            </a:r>
            <a:endParaRPr lang="en-US" altLang="zh-CN" sz="2400" b="1" dirty="0">
              <a:solidFill>
                <a:srgbClr val="7030A0"/>
              </a:solidFill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ori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t1,100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t0=t1|100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Courier New" pitchFamily="-65" charset="0"/>
            </a:endParaRPr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14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381635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语言简单循环结构，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	do 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      g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= g + A[i];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   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 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i = i + j;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    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} while (i != h);</a:t>
            </a:r>
          </a:p>
          <a:p>
            <a:pPr>
              <a:defRPr/>
            </a:pPr>
            <a:r>
              <a:rPr lang="zh-CN" altLang="en-US" dirty="0" smtClean="0"/>
              <a:t>重写代码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dirty="0" smtClean="0"/>
              <a:t>	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Loop:	g = g + A[i];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		i = i + j;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		if (i != h) </a:t>
            </a:r>
            <a:r>
              <a:rPr lang="en-US" altLang="zh-CN" b="1" kern="1200" dirty="0" err="1">
                <a:latin typeface="Courier New" pitchFamily="49" charset="0"/>
                <a:ea typeface="ＭＳ Ｐゴシック" pitchFamily="34" charset="-128"/>
                <a:cs typeface="+mn-cs"/>
              </a:rPr>
              <a:t>goto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Loop;</a:t>
            </a:r>
          </a:p>
          <a:p>
            <a:pPr>
              <a:defRPr/>
            </a:pPr>
            <a:r>
              <a:rPr lang="zh-CN" altLang="en-US" dirty="0" smtClean="0"/>
              <a:t>编译后的变量映射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350" y="55006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15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400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最后编译的</a:t>
            </a:r>
            <a:r>
              <a:rPr lang="en-US" altLang="zh-CN" dirty="0"/>
              <a:t>MIPS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>
              <a:buFont typeface="Times" pitchFamily="-65" charset="0"/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itchFamily="-65" charset="0"/>
              </a:rPr>
              <a:t>Loop</a:t>
            </a:r>
            <a:r>
              <a:rPr lang="en-US" altLang="zh-CN" b="1" dirty="0" smtClean="0">
                <a:latin typeface="Courier New" pitchFamily="-65" charset="0"/>
              </a:rPr>
              <a:t>: </a:t>
            </a:r>
            <a:r>
              <a:rPr lang="en-US" altLang="zh-CN" b="1" dirty="0" err="1" smtClean="0">
                <a:latin typeface="Courier New" pitchFamily="-65" charset="0"/>
              </a:rPr>
              <a:t>sll</a:t>
            </a:r>
            <a:r>
              <a:rPr lang="en-US" altLang="zh-CN" b="1" dirty="0" smtClean="0">
                <a:latin typeface="Courier New" pitchFamily="-65" charset="0"/>
              </a:rPr>
              <a:t>  $t1,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,2  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 4*I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$t1,$t1,$s5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addr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A+4i</a:t>
            </a:r>
            <a:r>
              <a:rPr lang="en-US" altLang="zh-CN" b="1" i="1" dirty="0" smtClean="0">
                <a:latin typeface="Courier New" pitchFamily="-65" charset="0"/>
              </a:rPr>
              <a:t/>
            </a:r>
            <a:br>
              <a:rPr lang="en-US" altLang="zh-CN" b="1" i="1" dirty="0" smtClean="0"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lw</a:t>
            </a:r>
            <a:r>
              <a:rPr lang="en-US" altLang="zh-CN" b="1" dirty="0" smtClean="0">
                <a:latin typeface="Courier New" pitchFamily="-65" charset="0"/>
              </a:rPr>
              <a:t>   $t1,0($t1) 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$t1=A[i]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-65" charset="0"/>
              </a:rPr>
              <a:t>$s1,$s1</a:t>
            </a:r>
            <a:r>
              <a:rPr lang="en-US" altLang="zh-CN" b="1" dirty="0" smtClean="0">
                <a:latin typeface="Courier New" pitchFamily="-65" charset="0"/>
              </a:rPr>
              <a:t>,$t1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g=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g+A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[i]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$s4</a:t>
            </a:r>
            <a:r>
              <a:rPr lang="en-US" altLang="zh-CN" b="1" dirty="0" smtClean="0">
                <a:latin typeface="Courier New" pitchFamily="-65" charset="0"/>
              </a:rPr>
              <a:t>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i=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i+j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/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bne</a:t>
            </a:r>
            <a:r>
              <a:rPr lang="en-US" altLang="zh-CN" b="1" dirty="0" smtClean="0">
                <a:latin typeface="Courier New" pitchFamily="-65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-65" charset="0"/>
              </a:rPr>
              <a:t>$s2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-65" charset="0"/>
              </a:rPr>
              <a:t>Loop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goto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Loop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                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if i!=h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  <a:latin typeface="Courier New" pitchFamily="-65" charset="0"/>
            </a:endParaRPr>
          </a:p>
          <a:p>
            <a:pPr>
              <a:defRPr/>
            </a:pPr>
            <a:r>
              <a:rPr lang="zh-CN" altLang="en-US" dirty="0" smtClean="0"/>
              <a:t>原始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  <a:r>
              <a:rPr lang="en-US" altLang="zh-CN" dirty="0">
                <a:latin typeface="Courier New" pitchFamily="-65" charset="0"/>
              </a:rPr>
              <a:t> </a:t>
            </a:r>
            <a:r>
              <a:rPr lang="en-US" altLang="zh-CN" b="1" dirty="0" err="1" smtClean="0">
                <a:latin typeface="Courier New" pitchFamily="-65" charset="0"/>
              </a:rPr>
              <a:t>Loop: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dirty="0" smtClean="0">
                <a:latin typeface="Courier New" pitchFamily="-65" charset="0"/>
              </a:rPr>
              <a:t> =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dirty="0" smtClean="0">
                <a:latin typeface="Courier New" pitchFamily="-65" charset="0"/>
              </a:rPr>
              <a:t> + </a:t>
            </a:r>
            <a:r>
              <a:rPr lang="en-US" altLang="zh-CN" b="1" dirty="0" smtClean="0">
                <a:solidFill>
                  <a:srgbClr val="800000"/>
                </a:solidFill>
                <a:latin typeface="Courier New" pitchFamily="-65" charset="0"/>
              </a:rPr>
              <a:t>A</a:t>
            </a:r>
            <a:r>
              <a:rPr lang="en-US" altLang="zh-CN" b="1" dirty="0" smtClean="0">
                <a:latin typeface="Courier New" pitchFamily="-65" charset="0"/>
              </a:rPr>
              <a:t>[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];</a:t>
            </a:r>
            <a:br>
              <a:rPr lang="en-US" altLang="zh-CN" b="1" dirty="0" smtClean="0">
                <a:latin typeface="Courier New" pitchFamily="-65" charset="0"/>
              </a:rPr>
            </a:br>
            <a:r>
              <a:rPr lang="en-US" altLang="zh-CN" b="1" dirty="0" smtClean="0">
                <a:latin typeface="Courier New" pitchFamily="-65" charset="0"/>
              </a:rPr>
              <a:t>	       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=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+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j</a:t>
            </a:r>
            <a:r>
              <a:rPr lang="en-US" altLang="zh-CN" b="1" dirty="0" smtClean="0">
                <a:latin typeface="Courier New" pitchFamily="-65" charset="0"/>
              </a:rPr>
              <a:t>;</a:t>
            </a:r>
            <a:br>
              <a:rPr lang="en-US" altLang="zh-CN" b="1" dirty="0" smtClean="0">
                <a:latin typeface="Courier New" pitchFamily="-65" charset="0"/>
              </a:rPr>
            </a:br>
            <a:r>
              <a:rPr lang="en-US" altLang="zh-CN" b="1" dirty="0" smtClean="0">
                <a:latin typeface="Courier New" pitchFamily="-65" charset="0"/>
              </a:rPr>
              <a:t>		      if (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!= 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-65" charset="0"/>
              </a:rPr>
              <a:t>h</a:t>
            </a:r>
            <a:r>
              <a:rPr lang="en-US" altLang="zh-CN" b="1" dirty="0" smtClean="0">
                <a:latin typeface="Courier New" pitchFamily="-65" charset="0"/>
              </a:rPr>
              <a:t>) </a:t>
            </a:r>
            <a:r>
              <a:rPr lang="en-US" altLang="zh-CN" b="1" dirty="0" err="1" smtClean="0">
                <a:latin typeface="Courier New" pitchFamily="-65" charset="0"/>
              </a:rPr>
              <a:t>goto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-65" charset="0"/>
              </a:rPr>
              <a:t>Loop</a:t>
            </a:r>
            <a:r>
              <a:rPr lang="en-US" altLang="zh-CN" b="1" dirty="0" smtClean="0">
                <a:latin typeface="Courier New" pitchFamily="-65" charset="0"/>
              </a:rPr>
              <a:t>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比较指令 </a:t>
            </a:r>
            <a:r>
              <a:rPr lang="en-US" altLang="zh-CN" smtClean="0"/>
              <a:t>slt  slti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比较指令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S</a:t>
            </a:r>
            <a:r>
              <a:rPr lang="en-US" altLang="zh-CN" dirty="0" smtClean="0"/>
              <a:t>et on </a:t>
            </a:r>
            <a:r>
              <a:rPr lang="en-US" altLang="zh-CN" u="sng" dirty="0" smtClean="0"/>
              <a:t>L</a:t>
            </a:r>
            <a:r>
              <a:rPr lang="en-US" altLang="zh-CN" dirty="0" smtClean="0"/>
              <a:t>ess </a:t>
            </a:r>
            <a:r>
              <a:rPr lang="en-US" altLang="zh-CN" u="sng" dirty="0" smtClean="0"/>
              <a:t>T</a:t>
            </a:r>
            <a:r>
              <a:rPr lang="en-US" altLang="zh-CN" dirty="0" smtClean="0"/>
              <a:t>han)</a:t>
            </a:r>
          </a:p>
          <a:p>
            <a:pPr>
              <a:defRPr/>
            </a:pPr>
            <a:r>
              <a:rPr lang="en-US" altLang="zh-CN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slt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 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1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,reg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,reg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3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(reg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&lt; 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) 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zh-CN" alt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（</a:t>
            </a:r>
            <a:r>
              <a:rPr lang="en-US" altLang="zh-CN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C</a:t>
            </a:r>
            <a:r>
              <a:rPr lang="zh-CN" alt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语言）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reg</a:t>
            </a:r>
            <a:r>
              <a:rPr lang="en-US" altLang="zh-CN" sz="2400" b="1" baseline="-25000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= 1; </a:t>
            </a:r>
            <a:b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else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= 0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Courier New" pitchFamily="-65" charset="0"/>
              </a:rPr>
              <a:t>If (g&lt;h) </a:t>
            </a:r>
            <a:r>
              <a:rPr lang="en-US" altLang="zh-CN" sz="2400" b="1" dirty="0" err="1">
                <a:latin typeface="Courier New" pitchFamily="-65" charset="0"/>
              </a:rPr>
              <a:t>goto</a:t>
            </a:r>
            <a:r>
              <a:rPr lang="en-US" altLang="zh-CN" sz="2400" b="1" dirty="0">
                <a:latin typeface="Courier New" pitchFamily="-65" charset="0"/>
              </a:rPr>
              <a:t> Less; </a:t>
            </a:r>
            <a:endParaRPr lang="en-US" altLang="zh-CN" sz="2400" b="1" dirty="0" smtClean="0">
              <a:latin typeface="Courier New" pitchFamily="-65" charset="0"/>
            </a:endParaRPr>
          </a:p>
          <a:p>
            <a:pPr marL="673100" lvl="2" indent="-342900">
              <a:buFont typeface="Wingdings" pitchFamily="2" charset="2"/>
              <a:buChar char="n"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两条指令实现</a:t>
            </a:r>
            <a:r>
              <a:rPr lang="en-US" altLang="zh-CN" dirty="0" smtClean="0"/>
              <a:t>)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slt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$t0,$s0,$s1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$t0 = 1 if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g&lt;h</a:t>
            </a:r>
            <a:r>
              <a:rPr lang="en-US" altLang="zh-CN" sz="2400" b="1" i="1" dirty="0">
                <a:latin typeface="Courier New" pitchFamily="-65" charset="0"/>
              </a:rPr>
              <a:t>	</a:t>
            </a:r>
            <a:br>
              <a:rPr lang="en-US" altLang="zh-CN" sz="2400" b="1" i="1" dirty="0">
                <a:latin typeface="Courier New" pitchFamily="-65" charset="0"/>
              </a:rPr>
            </a:b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bne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 $t0,$0,Less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goto</a:t>
            </a:r>
            <a:r>
              <a:rPr lang="en-US" altLang="zh-CN" sz="2400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Less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/>
            </a:r>
            <a:b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sz="2400" b="1" dirty="0">
                <a:latin typeface="Courier New" pitchFamily="-65" charset="0"/>
              </a:rPr>
              <a:t>               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if $t0!=0</a:t>
            </a:r>
            <a:b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sz="2400" b="1" i="1" dirty="0">
                <a:latin typeface="Courier New" pitchFamily="-65" charset="0"/>
              </a:rPr>
              <a:t>               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(if (g&lt;h))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Less: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4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673100" lvl="2" indent="-342900">
              <a:buFont typeface="Wingdings" pitchFamily="2" charset="2"/>
              <a:buChar char="n"/>
              <a:defRPr/>
            </a:pPr>
            <a:endParaRPr lang="en-US" altLang="zh-CN" sz="24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语言函数调用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function(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return 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实现过程调用的机制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返回地址寄存器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 err="1" smtClean="0">
                <a:latin typeface="Courier New" pitchFamily="-65" charset="0"/>
              </a:rPr>
              <a:t>ra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r>
              <a:rPr lang="zh-CN" altLang="en-US" dirty="0" smtClean="0"/>
              <a:t>参数寄存器       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>
                <a:latin typeface="Courier New" pitchFamily="-65" charset="0"/>
              </a:rPr>
              <a:t>a0, $a1, $a2, $</a:t>
            </a:r>
            <a:r>
              <a:rPr lang="en-US" altLang="zh-CN" b="1" dirty="0" smtClean="0">
                <a:latin typeface="Courier New" pitchFamily="-65" charset="0"/>
              </a:rPr>
              <a:t>a3</a:t>
            </a:r>
          </a:p>
          <a:p>
            <a:pPr lvl="1">
              <a:defRPr/>
            </a:pPr>
            <a:r>
              <a:rPr lang="zh-CN" altLang="en-US" dirty="0" smtClean="0"/>
              <a:t>返回</a:t>
            </a:r>
            <a:r>
              <a:rPr lang="zh-CN" altLang="en-US" dirty="0"/>
              <a:t>值</a:t>
            </a:r>
            <a:r>
              <a:rPr lang="zh-CN" altLang="en-US" dirty="0" smtClean="0"/>
              <a:t>寄存器     </a:t>
            </a:r>
            <a:r>
              <a:rPr lang="en-US" altLang="zh-CN" b="1" dirty="0" smtClean="0">
                <a:latin typeface="Courier New" pitchFamily="-65" charset="0"/>
              </a:rPr>
              <a:t>$v0 $v1</a:t>
            </a:r>
          </a:p>
          <a:p>
            <a:pPr lvl="1">
              <a:defRPr/>
            </a:pPr>
            <a:r>
              <a:rPr lang="zh-CN" altLang="en-US" dirty="0"/>
              <a:t>局部变量</a:t>
            </a:r>
            <a:r>
              <a:rPr lang="zh-CN" altLang="en-US" b="1" dirty="0" smtClean="0">
                <a:latin typeface="Courier New" pitchFamily="-65" charset="0"/>
              </a:rPr>
              <a:t>      </a:t>
            </a:r>
            <a:r>
              <a:rPr lang="en-US" altLang="zh-CN" b="1" dirty="0" smtClean="0">
                <a:latin typeface="Courier New" pitchFamily="-65" charset="0"/>
              </a:rPr>
              <a:t>$s0~$s7</a:t>
            </a:r>
          </a:p>
          <a:p>
            <a:pPr lvl="1">
              <a:defRPr/>
            </a:pPr>
            <a:r>
              <a:rPr lang="zh-CN" altLang="en-US" dirty="0" smtClean="0"/>
              <a:t>堆栈指针      </a:t>
            </a:r>
            <a:r>
              <a:rPr lang="zh-CN" altLang="en-US" b="1" dirty="0" smtClean="0">
                <a:latin typeface="Courier New" pitchFamily="-65" charset="0"/>
              </a:rPr>
              <a:t> 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 err="1" smtClean="0">
                <a:latin typeface="Courier New" pitchFamily="-65" charset="0"/>
              </a:rPr>
              <a:t>sp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18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过程调用实现机制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256212"/>
          </a:xfrm>
        </p:spPr>
        <p:txBody>
          <a:bodyPr/>
          <a:lstStyle/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b="1" dirty="0">
                <a:latin typeface="Courier New" pitchFamily="-65" charset="0"/>
              </a:rPr>
              <a:t> </a:t>
            </a:r>
            <a:r>
              <a:rPr lang="en-US" altLang="zh-CN" b="1" dirty="0" smtClean="0">
                <a:latin typeface="Courier New" pitchFamily="-65" charset="0"/>
              </a:rPr>
              <a:t> sum(</a:t>
            </a:r>
            <a:r>
              <a:rPr lang="en-US" altLang="zh-CN" b="1" dirty="0" err="1" smtClean="0">
                <a:latin typeface="Courier New" pitchFamily="-65" charset="0"/>
              </a:rPr>
              <a:t>a,b</a:t>
            </a:r>
            <a:r>
              <a:rPr lang="en-US" altLang="zh-CN" b="1" dirty="0" smtClean="0">
                <a:latin typeface="Courier New" pitchFamily="-65" charset="0"/>
              </a:rPr>
              <a:t>);    </a:t>
            </a:r>
            <a: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  <a:t>/* </a:t>
            </a:r>
            <a:r>
              <a:rPr lang="en-US" altLang="zh-CN" b="1" dirty="0" err="1">
                <a:solidFill>
                  <a:schemeClr val="bg2"/>
                </a:solidFill>
                <a:latin typeface="Courier New" pitchFamily="-65" charset="0"/>
              </a:rPr>
              <a:t>a,b</a:t>
            </a:r>
            <a: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  <a:t>:$s0,$s1 */</a:t>
            </a:r>
            <a:b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</a:br>
            <a:r>
              <a:rPr lang="en-US" altLang="zh-CN" b="1" dirty="0">
                <a:latin typeface="Courier New" pitchFamily="-65" charset="0"/>
              </a:rPr>
              <a:t>}</a:t>
            </a:r>
            <a:br>
              <a:rPr lang="en-US" altLang="zh-CN" b="1" dirty="0">
                <a:latin typeface="Courier New" pitchFamily="-65" charset="0"/>
              </a:rPr>
            </a:b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sum(</a:t>
            </a: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x, </a:t>
            </a: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y</a:t>
            </a:r>
            <a:r>
              <a:rPr lang="en-US" altLang="zh-CN" b="1" dirty="0" smtClean="0">
                <a:latin typeface="Courier New" pitchFamily="-65" charset="0"/>
              </a:rPr>
              <a:t>)</a:t>
            </a: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b="1" dirty="0">
                <a:latin typeface="Courier New" pitchFamily="-65" charset="0"/>
              </a:rPr>
              <a:t> </a:t>
            </a:r>
            <a:r>
              <a:rPr lang="en-US" altLang="zh-CN" b="1" dirty="0" smtClean="0">
                <a:latin typeface="Courier New" pitchFamily="-65" charset="0"/>
              </a:rPr>
              <a:t>  {  return </a:t>
            </a:r>
            <a:r>
              <a:rPr lang="en-US" altLang="zh-CN" b="1" dirty="0" err="1">
                <a:latin typeface="Courier New" pitchFamily="-65" charset="0"/>
              </a:rPr>
              <a:t>x+y</a:t>
            </a:r>
            <a:r>
              <a:rPr lang="en-US" altLang="zh-CN" b="1" dirty="0" smtClean="0">
                <a:latin typeface="Courier New" pitchFamily="-65" charset="0"/>
              </a:rPr>
              <a:t>;  }</a:t>
            </a: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endParaRPr lang="en-US" altLang="zh-CN" b="1" dirty="0">
              <a:latin typeface="Courier New" pitchFamily="-65" charset="0"/>
            </a:endParaRP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latin typeface="Courier New"/>
                <a:cs typeface="Courier New"/>
              </a:rPr>
              <a:t>1000 </a:t>
            </a:r>
            <a:r>
              <a:rPr lang="en-US" altLang="zh-CN" b="1" dirty="0">
                <a:latin typeface="Courier New"/>
                <a:cs typeface="Courier New"/>
              </a:rPr>
              <a:t>add  $a0,$s0,$zero 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x = a</a:t>
            </a:r>
            <a: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1004 add  $a1,$s1,$zero 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y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= b</a:t>
            </a:r>
            <a: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b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1008 </a:t>
            </a:r>
            <a:r>
              <a:rPr lang="en-US" altLang="zh-CN" b="1" dirty="0" err="1">
                <a:latin typeface="Courier New"/>
                <a:cs typeface="Courier New"/>
              </a:rPr>
              <a:t>addi</a:t>
            </a:r>
            <a:r>
              <a:rPr lang="en-US" altLang="zh-CN" b="1" dirty="0">
                <a:latin typeface="Courier New"/>
                <a:cs typeface="Courier New"/>
              </a:rPr>
              <a:t> $ra,$zero,1016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# $</a:t>
            </a:r>
            <a:r>
              <a:rPr lang="en-US" altLang="zh-CN" b="1" i="1" dirty="0" err="1">
                <a:solidFill>
                  <a:schemeClr val="bg2"/>
                </a:solidFill>
                <a:latin typeface="Courier New"/>
                <a:cs typeface="Courier New"/>
              </a:rPr>
              <a:t>ra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=1016</a:t>
            </a:r>
            <a:r>
              <a:rPr lang="en-US" altLang="zh-CN" b="1" dirty="0">
                <a:latin typeface="Courier New"/>
                <a:cs typeface="Courier New"/>
              </a:rPr>
              <a:t/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1012 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j    sum </a:t>
            </a:r>
            <a:r>
              <a:rPr lang="en-US" altLang="zh-CN" b="1" dirty="0">
                <a:latin typeface="Courier New"/>
                <a:cs typeface="Courier New"/>
              </a:rPr>
              <a:t>		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跳转，调用过程</a:t>
            </a:r>
            <a:r>
              <a:rPr lang="en-US" altLang="zh-CN" b="1" i="1" dirty="0" smtClean="0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1016 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…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2000 </a:t>
            </a:r>
            <a:r>
              <a:rPr lang="en-US" altLang="zh-CN" b="1" dirty="0">
                <a:solidFill>
                  <a:srgbClr val="0070C0"/>
                </a:solidFill>
                <a:latin typeface="Courier New"/>
                <a:cs typeface="Courier New"/>
              </a:rPr>
              <a:t>sum: </a:t>
            </a:r>
            <a:r>
              <a:rPr lang="en-US" altLang="zh-CN" b="1" dirty="0">
                <a:latin typeface="Courier New"/>
                <a:cs typeface="Courier New"/>
              </a:rPr>
              <a:t>add $v0,$a0,$</a:t>
            </a:r>
            <a:r>
              <a:rPr lang="en-US" altLang="zh-CN" b="1" dirty="0" smtClean="0">
                <a:latin typeface="Courier New"/>
                <a:cs typeface="Courier New"/>
              </a:rPr>
              <a:t>a1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>
                <a:solidFill>
                  <a:schemeClr val="bg2"/>
                </a:solidFill>
                <a:latin typeface="Courier New"/>
                <a:cs typeface="Courier New"/>
              </a:rPr>
              <a:t>过程入口</a:t>
            </a:r>
            <a:r>
              <a:rPr lang="en-US" altLang="zh-CN" b="1" dirty="0">
                <a:latin typeface="Courier New"/>
                <a:cs typeface="Courier New"/>
              </a:rPr>
              <a:t/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2004 </a:t>
            </a:r>
            <a:r>
              <a:rPr lang="en-US" altLang="zh-CN" b="1" dirty="0" err="1">
                <a:solidFill>
                  <a:srgbClr val="00B050"/>
                </a:solidFill>
                <a:latin typeface="Courier New"/>
                <a:cs typeface="Courier New"/>
              </a:rPr>
              <a:t>jr</a:t>
            </a:r>
            <a:r>
              <a:rPr lang="en-US" altLang="zh-CN" b="1" dirty="0">
                <a:solidFill>
                  <a:srgbClr val="00B050"/>
                </a:solidFill>
                <a:latin typeface="Courier New"/>
                <a:cs typeface="Courier New"/>
              </a:rPr>
              <a:t>   $</a:t>
            </a:r>
            <a:r>
              <a:rPr lang="en-US" altLang="zh-CN" b="1" dirty="0" err="1">
                <a:solidFill>
                  <a:srgbClr val="00B050"/>
                </a:solidFill>
                <a:latin typeface="Courier New"/>
                <a:cs typeface="Courier New"/>
              </a:rPr>
              <a:t>ra</a:t>
            </a:r>
            <a:r>
              <a:rPr lang="en-US" altLang="zh-CN" b="1" dirty="0">
                <a:solidFill>
                  <a:srgbClr val="00B050"/>
                </a:solidFill>
                <a:latin typeface="Courier New"/>
                <a:cs typeface="Courier New"/>
              </a:rPr>
              <a:t>	       </a:t>
            </a:r>
            <a:r>
              <a:rPr lang="en-US" altLang="zh-CN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# new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>
                <a:solidFill>
                  <a:schemeClr val="bg2"/>
                </a:solidFill>
                <a:latin typeface="Courier New"/>
                <a:cs typeface="Courier New"/>
              </a:rPr>
              <a:t>返回主程序</a:t>
            </a:r>
            <a:r>
              <a:rPr lang="en-US" altLang="zh-CN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instruction</a:t>
            </a:r>
            <a:endParaRPr lang="en-US" altLang="zh-CN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矩形​​ 4"/>
          <p:cNvSpPr/>
          <p:nvPr/>
        </p:nvSpPr>
        <p:spPr>
          <a:xfrm>
            <a:off x="3563938" y="5661025"/>
            <a:ext cx="143986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Courier New" pitchFamily="49" charset="0"/>
              </a:rPr>
              <a:t>J </a:t>
            </a:r>
            <a:r>
              <a:rPr lang="en-US" altLang="zh-CN" i="0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Courier New" pitchFamily="49" charset="0"/>
              </a:rPr>
              <a:t>1016</a:t>
            </a:r>
            <a:endParaRPr lang="zh-CN" altLang="en-US" sz="24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6" name="矩形​​ 5"/>
          <p:cNvSpPr/>
          <p:nvPr/>
        </p:nvSpPr>
        <p:spPr>
          <a:xfrm>
            <a:off x="5435600" y="3860800"/>
            <a:ext cx="2754313" cy="868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>
                <a:solidFill>
                  <a:srgbClr val="FFFF00"/>
                </a:solidFill>
                <a:latin typeface="Courier New" pitchFamily="49" charset="0"/>
              </a:rPr>
              <a:t>1008 jal sum</a:t>
            </a:r>
          </a:p>
          <a:p>
            <a:pPr algn="l">
              <a:defRPr/>
            </a:pPr>
            <a:r>
              <a:rPr lang="en-US" altLang="zh-CN" sz="2400" b="1">
                <a:solidFill>
                  <a:srgbClr val="FFFF00"/>
                </a:solidFill>
                <a:latin typeface="Courier New" pitchFamily="49" charset="0"/>
              </a:rPr>
              <a:t>1012</a:t>
            </a:r>
            <a:endParaRPr lang="zh-CN" altLang="en-US" sz="2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19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2800" dirty="0"/>
              <a:t>MIPS</a:t>
            </a:r>
            <a:r>
              <a:rPr lang="zh-CN" altLang="en-US" sz="2800" dirty="0" smtClean="0"/>
              <a:t>指令系统</a:t>
            </a:r>
            <a:endParaRPr lang="en-US" altLang="zh-CN" sz="2800" dirty="0" smtClean="0"/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/>
              <a:t>典型指令系统</a:t>
            </a:r>
            <a:endParaRPr lang="en-US" altLang="zh-CN" sz="2800" dirty="0"/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指令系统</a:t>
            </a:r>
            <a:endParaRPr lang="zh-CN" altLang="en-US" sz="2800" b="1" dirty="0" smtClean="0"/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指令格式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寻址方式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dirty="0" smtClean="0"/>
              <a:t>RISC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CISC 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过程调用机制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JAL Label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#link and jump </a:t>
            </a:r>
          </a:p>
          <a:p>
            <a:pPr>
              <a:defRPr/>
            </a:pPr>
            <a:r>
              <a:rPr lang="zh-CN" altLang="en-US" dirty="0" smtClean="0"/>
              <a:t>等效于如下指令</a:t>
            </a:r>
            <a:endParaRPr lang="en-US" altLang="zh-CN" dirty="0" smtClean="0"/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/>
                <a:cs typeface="Courier New"/>
              </a:rPr>
              <a:t>$</a:t>
            </a:r>
            <a:r>
              <a:rPr lang="en-US" altLang="zh-CN" sz="2400" b="1" dirty="0" err="1">
                <a:latin typeface="Courier New"/>
                <a:cs typeface="Courier New"/>
              </a:rPr>
              <a:t>ra</a:t>
            </a:r>
            <a:r>
              <a:rPr lang="en-US" altLang="zh-CN" sz="2400" b="1" dirty="0">
                <a:latin typeface="Courier New"/>
                <a:cs typeface="Courier New"/>
              </a:rPr>
              <a:t>=PC+4</a:t>
            </a:r>
            <a:r>
              <a:rPr lang="en-US" altLang="zh-CN" sz="2400" b="1" dirty="0" smtClean="0">
                <a:latin typeface="Courier New"/>
                <a:cs typeface="Courier New"/>
              </a:rPr>
              <a:t>;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#save next instruction address</a:t>
            </a:r>
            <a:r>
              <a:rPr lang="en-US" altLang="zh-CN" sz="2400" b="1" dirty="0" smtClean="0">
                <a:latin typeface="Courier New"/>
                <a:cs typeface="Courier New"/>
              </a:rPr>
              <a:t> </a:t>
            </a:r>
            <a:endParaRPr lang="en-US" altLang="zh-CN" sz="2400" b="1" dirty="0">
              <a:latin typeface="Courier New"/>
              <a:cs typeface="Courier New"/>
            </a:endParaRPr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/>
                <a:cs typeface="Courier New"/>
              </a:rPr>
              <a:t>J </a:t>
            </a:r>
            <a:r>
              <a:rPr lang="en-US" altLang="zh-CN" sz="2400" b="1" dirty="0" smtClean="0">
                <a:latin typeface="Courier New"/>
                <a:cs typeface="Courier New"/>
              </a:rPr>
              <a:t>Label</a:t>
            </a:r>
          </a:p>
          <a:p>
            <a:pPr>
              <a:defRPr/>
            </a:pPr>
            <a:r>
              <a:rPr lang="zh-CN" altLang="en-US" dirty="0"/>
              <a:t>过程返回指令</a:t>
            </a:r>
            <a:endParaRPr lang="en-US" altLang="zh-CN" dirty="0"/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Jr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/>
                <a:cs typeface="Courier New"/>
              </a:rPr>
              <a:t> $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/>
                <a:cs typeface="Courier New"/>
              </a:rPr>
              <a:t> 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#return to main program</a:t>
            </a:r>
          </a:p>
          <a:p>
            <a:pPr>
              <a:defRPr/>
            </a:pPr>
            <a:r>
              <a:rPr lang="zh-CN" altLang="en-US" dirty="0"/>
              <a:t>问题：</a:t>
            </a:r>
            <a:r>
              <a:rPr lang="zh-CN" altLang="en-US" dirty="0" smtClean="0"/>
              <a:t>利用</a:t>
            </a: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zh-CN" altLang="en-US" dirty="0"/>
              <a:t>做返回地址，如果过程嵌套如何</a:t>
            </a:r>
            <a:r>
              <a:rPr lang="zh-CN" altLang="en-US" dirty="0" smtClean="0"/>
              <a:t>返回？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zh-CN" altLang="en-US" dirty="0"/>
              <a:t>会被</a:t>
            </a:r>
            <a:r>
              <a:rPr lang="zh-CN" altLang="en-US" dirty="0" smtClean="0"/>
              <a:t>多次覆盖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利用堆栈保存</a:t>
            </a: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endParaRPr lang="en-US" altLang="zh-CN" dirty="0"/>
          </a:p>
          <a:p>
            <a:pPr marL="469900" lvl="1" indent="0">
              <a:buFont typeface="Wingdings" pitchFamily="2" charset="2"/>
              <a:buNone/>
              <a:defRPr/>
            </a:pPr>
            <a:endParaRPr lang="en-US" altLang="zh-CN" sz="2400" b="1" dirty="0">
              <a:latin typeface="Courier New"/>
              <a:cs typeface="Courier New"/>
            </a:endParaRPr>
          </a:p>
          <a:p>
            <a:pPr marL="469900" lvl="1" indent="0">
              <a:buFont typeface="Wingdings" pitchFamily="2" charset="2"/>
              <a:buNone/>
              <a:defRPr/>
            </a:pPr>
            <a:endParaRPr lang="en-US" altLang="zh-CN" sz="2400" b="1" dirty="0">
              <a:latin typeface="Courier New"/>
              <a:cs typeface="Courier New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20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多级过程调用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65" charset="0"/>
              <a:buNone/>
              <a:defRPr/>
            </a:pPr>
            <a:r>
              <a:rPr lang="en-US" altLang="zh-CN" dirty="0">
                <a:latin typeface="Courier New" pitchFamily="-65" charset="0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sumSquare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(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x,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y) </a:t>
            </a:r>
            <a:endParaRPr lang="en-US" altLang="zh-CN" b="1" dirty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buFont typeface="Times" pitchFamily="-65" charset="0"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Courier New" pitchFamily="-65" charset="0"/>
              </a:rPr>
              <a:t>  {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	return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-65" charset="0"/>
              </a:rPr>
              <a:t>mult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(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x,x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)+ y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-65" charset="0"/>
              </a:rPr>
              <a:t>; }</a:t>
            </a:r>
            <a:endParaRPr lang="en-US" altLang="zh-CN" b="1" dirty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defRPr/>
            </a:pPr>
            <a:r>
              <a:rPr lang="zh-CN" altLang="en-US" dirty="0" smtClean="0"/>
              <a:t>主程序调用</a:t>
            </a:r>
            <a:r>
              <a:rPr lang="en-US" altLang="zh-CN" sz="2000" b="1" dirty="0" err="1">
                <a:latin typeface="Courier New" pitchFamily="-65" charset="0"/>
              </a:rPr>
              <a:t>sumSquare</a:t>
            </a:r>
            <a:r>
              <a:rPr lang="en-US" altLang="zh-CN" sz="2000" b="1" dirty="0">
                <a:latin typeface="Courier New" pitchFamily="-65" charset="0"/>
              </a:rPr>
              <a:t>(x</a:t>
            </a:r>
            <a:r>
              <a:rPr lang="zh-CN" altLang="en-US" sz="2000" b="1" dirty="0">
                <a:latin typeface="Courier New" pitchFamily="-65" charset="0"/>
              </a:rPr>
              <a:t>，</a:t>
            </a:r>
            <a:r>
              <a:rPr lang="en-US" altLang="zh-CN" sz="2000" b="1" dirty="0">
                <a:latin typeface="Courier New" pitchFamily="-65" charset="0"/>
              </a:rPr>
              <a:t>y), </a:t>
            </a:r>
            <a:r>
              <a:rPr lang="en-US" altLang="zh-CN" b="1" dirty="0" err="1" smtClean="0">
                <a:latin typeface="Courier New" pitchFamily="-65" charset="0"/>
              </a:rPr>
              <a:t>sumSquare</a:t>
            </a:r>
            <a:r>
              <a:rPr lang="en-US" altLang="zh-CN" b="1" dirty="0" smtClean="0"/>
              <a:t> </a:t>
            </a:r>
            <a:r>
              <a:rPr lang="zh-CN" altLang="en-US" dirty="0"/>
              <a:t>调用</a:t>
            </a:r>
            <a:r>
              <a:rPr lang="en-US" altLang="zh-CN" sz="2000" b="1" dirty="0" err="1" smtClean="0">
                <a:latin typeface="Courier New" pitchFamily="-65" charset="0"/>
              </a:rPr>
              <a:t>mult</a:t>
            </a:r>
            <a:r>
              <a:rPr lang="en-US" altLang="zh-CN" sz="2000" b="1" dirty="0" smtClean="0">
                <a:latin typeface="Courier New" pitchFamily="-65" charset="0"/>
              </a:rPr>
              <a:t>(</a:t>
            </a:r>
            <a:r>
              <a:rPr lang="en-US" altLang="zh-CN" sz="2000" b="1" dirty="0" err="1" smtClean="0">
                <a:latin typeface="Courier New" pitchFamily="-65" charset="0"/>
              </a:rPr>
              <a:t>x,y</a:t>
            </a:r>
            <a:r>
              <a:rPr lang="en-US" altLang="zh-CN" sz="2000" b="1" dirty="0" smtClean="0">
                <a:latin typeface="Courier New" pitchFamily="-65" charset="0"/>
              </a:rPr>
              <a:t>)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调用</a:t>
            </a:r>
            <a:r>
              <a:rPr lang="en-US" altLang="zh-CN" b="1" dirty="0" err="1">
                <a:latin typeface="Courier New" pitchFamily="-65" charset="0"/>
              </a:rPr>
              <a:t>sumSquare</a:t>
            </a:r>
            <a:r>
              <a:rPr lang="en-US" altLang="zh-CN" b="1" dirty="0">
                <a:latin typeface="Courier New" pitchFamily="-65" charset="0"/>
              </a:rPr>
              <a:t>(x</a:t>
            </a:r>
            <a:r>
              <a:rPr lang="zh-CN" altLang="en-US" b="1" dirty="0">
                <a:latin typeface="Courier New" pitchFamily="-65" charset="0"/>
              </a:rPr>
              <a:t>，</a:t>
            </a:r>
            <a:r>
              <a:rPr lang="en-US" altLang="zh-CN" b="1" dirty="0" smtClean="0">
                <a:latin typeface="Courier New" pitchFamily="-65" charset="0"/>
              </a:rPr>
              <a:t>y)</a:t>
            </a:r>
            <a:r>
              <a:rPr lang="zh-CN" altLang="en-US" dirty="0" smtClean="0"/>
              <a:t>时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ourier" pitchFamily="-65" charset="0"/>
              </a:rPr>
              <a:t>$</a:t>
            </a:r>
            <a:r>
              <a:rPr lang="en-US" altLang="zh-CN" dirty="0" err="1" smtClean="0">
                <a:latin typeface="Courier" pitchFamily="-65" charset="0"/>
              </a:rPr>
              <a:t>ra</a:t>
            </a:r>
            <a:r>
              <a:rPr lang="zh-CN" altLang="en-US" dirty="0" smtClean="0">
                <a:latin typeface="Courier" pitchFamily="-65" charset="0"/>
              </a:rPr>
              <a:t>保存一次，保证该过程执行完毕后能返回主程序。</a:t>
            </a:r>
            <a:endParaRPr lang="en-US" altLang="zh-CN" dirty="0" smtClean="0">
              <a:latin typeface="Courier" pitchFamily="-65" charset="0"/>
            </a:endParaRPr>
          </a:p>
          <a:p>
            <a:pPr>
              <a:defRPr/>
            </a:pPr>
            <a:r>
              <a:rPr lang="zh-CN" altLang="en-US" dirty="0">
                <a:latin typeface="Courier" pitchFamily="-65" charset="0"/>
              </a:rPr>
              <a:t>但</a:t>
            </a:r>
            <a:r>
              <a:rPr lang="zh-CN" altLang="en-US" dirty="0" smtClean="0">
                <a:latin typeface="Courier" pitchFamily="-65" charset="0"/>
              </a:rPr>
              <a:t>调用</a:t>
            </a:r>
            <a:r>
              <a:rPr lang="en-US" altLang="zh-CN" dirty="0" smtClean="0"/>
              <a:t> </a:t>
            </a:r>
            <a:r>
              <a:rPr lang="en-US" altLang="zh-CN" sz="2000" b="1" dirty="0" err="1" smtClean="0">
                <a:latin typeface="Courier New" pitchFamily="-65" charset="0"/>
              </a:rPr>
              <a:t>mult</a:t>
            </a:r>
            <a:r>
              <a:rPr lang="zh-CN" altLang="en-US" dirty="0" smtClean="0"/>
              <a:t>时会覆盖</a:t>
            </a:r>
            <a:r>
              <a:rPr lang="en-US" altLang="zh-CN" dirty="0">
                <a:latin typeface="Courier" pitchFamily="-65" charset="0"/>
              </a:rPr>
              <a:t>$</a:t>
            </a:r>
            <a:r>
              <a:rPr lang="en-US" altLang="zh-CN" dirty="0" err="1">
                <a:latin typeface="Courier" pitchFamily="-65" charset="0"/>
              </a:rPr>
              <a:t>ra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在调用</a:t>
            </a:r>
            <a:r>
              <a:rPr lang="en-US" altLang="zh-CN" sz="2000" b="1" dirty="0" err="1">
                <a:latin typeface="Courier New" pitchFamily="-65" charset="0"/>
              </a:rPr>
              <a:t>mult</a:t>
            </a:r>
            <a:r>
              <a:rPr lang="zh-CN" altLang="en-US" dirty="0" smtClean="0"/>
              <a:t>时需要保存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latin typeface="Courier New" pitchFamily="-65" charset="0"/>
              </a:rPr>
              <a:t>sumSquare</a:t>
            </a:r>
            <a:r>
              <a:rPr lang="zh-CN" altLang="en-US" dirty="0"/>
              <a:t>的返回地址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21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itchFamily="-65" charset="0"/>
              </a:rPr>
              <a:t>sumSquare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-65" charset="0"/>
              </a:rPr>
              <a:t>: </a:t>
            </a:r>
            <a:endParaRPr lang="en-US" altLang="zh-CN" sz="2200" b="1" dirty="0" smtClean="0">
              <a:solidFill>
                <a:srgbClr val="00B050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addi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$sp,$sp,-8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space on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stack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sw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</a:t>
            </a:r>
            <a:r>
              <a:rPr lang="en-US" altLang="zh-CN" sz="2400" b="1" dirty="0" err="1">
                <a:latin typeface="Courier New" pitchFamily="-65" charset="0"/>
              </a:rPr>
              <a:t>ra</a:t>
            </a:r>
            <a:r>
              <a:rPr lang="en-US" altLang="zh-CN" sz="2400" b="1" dirty="0">
                <a:latin typeface="Courier New" pitchFamily="-65" charset="0"/>
              </a:rPr>
              <a:t>, 4($</a:t>
            </a:r>
            <a:r>
              <a:rPr lang="en-US" altLang="zh-CN" sz="2400" b="1" dirty="0" err="1">
                <a:latin typeface="Courier New" pitchFamily="-65" charset="0"/>
              </a:rPr>
              <a:t>sp</a:t>
            </a:r>
            <a:r>
              <a:rPr lang="en-US" altLang="zh-CN" sz="2400" b="1" dirty="0">
                <a:latin typeface="Courier New" pitchFamily="-65" charset="0"/>
              </a:rPr>
              <a:t>)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save ret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addr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sw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$a1, 0($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sp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)</a:t>
            </a:r>
            <a:r>
              <a:rPr lang="en-US" altLang="zh-CN" sz="2400" b="1" dirty="0">
                <a:latin typeface="Courier New" pitchFamily="-65" charset="0"/>
              </a:rPr>
              <a:t>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save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-65" charset="0"/>
              </a:rPr>
              <a:t>add</a:t>
            </a:r>
            <a:r>
              <a:rPr lang="en-US" altLang="zh-CN" sz="2400" b="1" i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$a1,$a0,$zero</a:t>
            </a:r>
            <a:r>
              <a:rPr lang="en-US" altLang="zh-CN" sz="2400" b="1" i="1" dirty="0"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mult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(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x,x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)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jal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 err="1">
                <a:latin typeface="Courier New" pitchFamily="-65" charset="0"/>
              </a:rPr>
              <a:t>mult</a:t>
            </a:r>
            <a:r>
              <a:rPr lang="en-US" altLang="zh-CN" sz="2400" b="1" dirty="0">
                <a:latin typeface="Courier New" pitchFamily="-65" charset="0"/>
              </a:rPr>
              <a:t> 	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call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mult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lw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$a1, 0($</a:t>
            </a:r>
            <a:r>
              <a:rPr lang="en-US" altLang="zh-CN" sz="2400" b="1" dirty="0" err="1">
                <a:latin typeface="Courier New" pitchFamily="-65" charset="0"/>
              </a:rPr>
              <a:t>sp</a:t>
            </a:r>
            <a:r>
              <a:rPr lang="en-US" altLang="zh-CN" sz="2400" b="1" dirty="0">
                <a:latin typeface="Courier New" pitchFamily="-65" charset="0"/>
              </a:rPr>
              <a:t>)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restore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-65" charset="0"/>
              </a:rPr>
              <a:t>add </a:t>
            </a:r>
            <a:r>
              <a:rPr lang="en-US" altLang="zh-CN" sz="2400" b="1" dirty="0">
                <a:latin typeface="Courier New" pitchFamily="-65" charset="0"/>
              </a:rPr>
              <a:t>$v0,$v0,$a1</a:t>
            </a:r>
            <a:r>
              <a:rPr lang="en-US" altLang="zh-CN" sz="2400" b="1" i="1" dirty="0">
                <a:latin typeface="Courier New" pitchFamily="-65" charset="0"/>
              </a:rPr>
              <a:t>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>
                <a:solidFill>
                  <a:schemeClr val="bg2"/>
                </a:solidFill>
                <a:latin typeface="Courier New" pitchFamily="-65" charset="0"/>
              </a:rPr>
              <a:t>mult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()+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lw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ra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, 4($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sp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)</a:t>
            </a:r>
            <a:r>
              <a:rPr lang="en-US" altLang="zh-CN" sz="2400" b="1" dirty="0">
                <a:latin typeface="Courier New" pitchFamily="-65" charset="0"/>
              </a:rPr>
              <a:t>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get ret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addr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addi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$sp,$sp,8 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restore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stack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jr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</a:t>
            </a:r>
            <a:r>
              <a:rPr lang="en-US" altLang="zh-CN" sz="2400" b="1" dirty="0" err="1" smtClean="0">
                <a:latin typeface="Courier New" pitchFamily="-65" charset="0"/>
              </a:rPr>
              <a:t>ra</a:t>
            </a:r>
            <a:endParaRPr lang="en-US" altLang="zh-CN" sz="2400" b="1" dirty="0" smtClean="0">
              <a:latin typeface="Courier New" pitchFamily="-65" charset="0"/>
            </a:endParaRPr>
          </a:p>
          <a:p>
            <a:pPr marL="228600"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itchFamily="-65" charset="0"/>
              </a:rPr>
              <a:t>mult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-65" charset="0"/>
              </a:rPr>
              <a:t>: 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itchFamily="-65" charset="0"/>
              </a:rPr>
              <a:t>...</a:t>
            </a:r>
          </a:p>
          <a:p>
            <a:pPr marL="228600">
              <a:lnSpc>
                <a:spcPct val="110000"/>
              </a:lnSpc>
              <a:defRPr/>
            </a:pPr>
            <a:r>
              <a:rPr lang="zh-CN" altLang="en-US" sz="2000" b="1" dirty="0">
                <a:latin typeface="Courier New" pitchFamily="-65" charset="0"/>
              </a:rPr>
              <a:t>注意：除了返回地址以外，函数参数等会覆盖的变量都需要入栈</a:t>
            </a:r>
            <a:r>
              <a:rPr lang="en-US" altLang="zh-CN" sz="2000" b="1" dirty="0">
                <a:latin typeface="Courier New" pitchFamily="-65" charset="0"/>
              </a:rPr>
              <a:t/>
            </a:r>
            <a:br>
              <a:rPr lang="en-US" altLang="zh-CN" sz="2000" b="1" dirty="0">
                <a:latin typeface="Courier New" pitchFamily="-65" charset="0"/>
              </a:rPr>
            </a:br>
            <a:endParaRPr lang="zh-CN" altLang="en-US" sz="2000" dirty="0"/>
          </a:p>
          <a:p>
            <a:pPr marL="228600">
              <a:lnSpc>
                <a:spcPct val="110000"/>
              </a:lnSpc>
              <a:defRPr/>
            </a:pPr>
            <a:endParaRPr lang="en-US" altLang="zh-CN" sz="2200" b="1" dirty="0">
              <a:solidFill>
                <a:srgbClr val="00B050"/>
              </a:solidFill>
              <a:latin typeface="Courier New" pitchFamily="-65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9450" y="1920875"/>
            <a:ext cx="132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smtClean="0">
                <a:solidFill>
                  <a:srgbClr val="FFC000"/>
                </a:solidFill>
                <a:latin typeface="18 VAG Rounded Bold   07390"/>
              </a:rPr>
              <a:t>“push”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57238" y="3500438"/>
            <a:ext cx="1187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smtClean="0">
                <a:solidFill>
                  <a:srgbClr val="FFC000"/>
                </a:solidFill>
                <a:latin typeface="18 VAG Rounded Bold   07390"/>
              </a:rPr>
              <a:t>“pop”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22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位定长</a:t>
            </a:r>
            <a:r>
              <a:rPr lang="en-US" altLang="zh-CN" smtClean="0"/>
              <a:t>MIPS</a:t>
            </a:r>
            <a:r>
              <a:rPr lang="zh-CN" altLang="en-US" smtClean="0"/>
              <a:t>指令格式（</a:t>
            </a:r>
            <a:r>
              <a:rPr lang="en-US" altLang="zh-CN" smtClean="0"/>
              <a:t>R</a:t>
            </a:r>
            <a:r>
              <a:rPr lang="zh-CN" altLang="en-US" smtClean="0"/>
              <a:t>型指令）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205038"/>
            <a:ext cx="8218487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OP</a:t>
            </a:r>
            <a:r>
              <a:rPr lang="zh-CN" altLang="en-US" dirty="0" smtClean="0"/>
              <a:t>：指令的基本操作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操作码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Rs</a:t>
            </a:r>
            <a:r>
              <a:rPr lang="zh-CN" altLang="en-US" dirty="0" smtClean="0"/>
              <a:t>：第一个源操作数寄存器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Rt</a:t>
            </a:r>
            <a:r>
              <a:rPr lang="zh-CN" altLang="en-US" dirty="0" smtClean="0"/>
              <a:t>：第二个源操作寄存器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Rd</a:t>
            </a:r>
            <a:r>
              <a:rPr lang="zh-CN" altLang="en-US" dirty="0" smtClean="0"/>
              <a:t>：存放结果的目的操作寄存器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Shamt</a:t>
            </a:r>
            <a:r>
              <a:rPr lang="zh-CN" altLang="en-US" dirty="0" smtClean="0"/>
              <a:t>：偏移量，用于移位指令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Funct</a:t>
            </a:r>
            <a:r>
              <a:rPr lang="zh-CN" altLang="en-US" dirty="0" smtClean="0"/>
              <a:t>：函数，对操作</a:t>
            </a:r>
            <a:r>
              <a:rPr lang="zh-CN" altLang="en-US" dirty="0"/>
              <a:t>码</a:t>
            </a:r>
            <a:r>
              <a:rPr lang="zh-CN" altLang="en-US" dirty="0" smtClean="0"/>
              <a:t>进行补充</a:t>
            </a:r>
            <a:endParaRPr lang="en-US" altLang="zh-CN" dirty="0" smtClean="0"/>
          </a:p>
        </p:txBody>
      </p:sp>
      <p:sp>
        <p:nvSpPr>
          <p:cNvPr id="7" name="矩形 7"/>
          <p:cNvSpPr/>
          <p:nvPr/>
        </p:nvSpPr>
        <p:spPr>
          <a:xfrm>
            <a:off x="1985963" y="1422400"/>
            <a:ext cx="1036637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30797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39941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8245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shamt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49101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d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3438" y="1052513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6738938" y="1422400"/>
            <a:ext cx="1001712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funct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7050" y="10525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650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275" y="10525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2313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0375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9" name="矩形 7"/>
          <p:cNvSpPr/>
          <p:nvPr/>
        </p:nvSpPr>
        <p:spPr>
          <a:xfrm>
            <a:off x="619125" y="1422400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R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23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(R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755650" y="1185863"/>
          <a:ext cx="79200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5"/>
                <a:gridCol w="990005"/>
                <a:gridCol w="990005"/>
                <a:gridCol w="990005"/>
                <a:gridCol w="990005"/>
                <a:gridCol w="990005"/>
                <a:gridCol w="990005"/>
                <a:gridCol w="990005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557338"/>
          <a:ext cx="8064504" cy="3335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</a:tblGrid>
              <a:tr h="370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sub</a:t>
                      </a:r>
                      <a:r>
                        <a:rPr lang="zh-CN" altLang="en-US" sz="1800" b="0" dirty="0" smtClean="0">
                          <a:solidFill>
                            <a:srgbClr val="002060"/>
                          </a:solidFill>
                        </a:rPr>
                        <a:t>减</a:t>
                      </a: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34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and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36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37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nor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39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sll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srl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jr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11188" y="5157788"/>
          <a:ext cx="8064504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add</a:t>
                      </a:r>
                      <a:endParaRPr lang="zh-CN" altLang="en-US" sz="1800" dirty="0"/>
                    </a:p>
                  </a:txBody>
                  <a:tcPr marL="91436" marR="91436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18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6" marR="91436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32</a:t>
                      </a:r>
                      <a:endParaRPr lang="zh-CN" altLang="en-US" sz="1800" dirty="0"/>
                    </a:p>
                  </a:txBody>
                  <a:tcPr marL="91436" marR="91436" marT="45798" marB="45798"/>
                </a:tc>
              </a:tr>
            </a:tbl>
          </a:graphicData>
        </a:graphic>
      </p:graphicFrame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24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755650" y="1185863"/>
          <a:ext cx="79200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5"/>
                <a:gridCol w="990005"/>
                <a:gridCol w="990005"/>
                <a:gridCol w="990005"/>
                <a:gridCol w="990005"/>
                <a:gridCol w="990005"/>
                <a:gridCol w="990005"/>
                <a:gridCol w="990005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1557338"/>
          <a:ext cx="8064504" cy="333851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</a:tblGrid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rgbClr val="002060"/>
                          </a:solidFill>
                        </a:rPr>
                        <a:t>addi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lw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35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sw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43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andi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ori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beq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bne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188" y="5157788"/>
          <a:ext cx="8064504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80" marB="45680"/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5511800"/>
          <a:ext cx="8064504" cy="36539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  <a:gridCol w="1008063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jal</a:t>
                      </a:r>
                      <a:endParaRPr lang="zh-CN" altLang="en-US" sz="1800" dirty="0"/>
                    </a:p>
                  </a:txBody>
                  <a:tcPr marL="91436" marR="91436" marT="45539" marB="455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J</a:t>
                      </a:r>
                    </a:p>
                  </a:txBody>
                  <a:tcPr marL="91436" marR="91436" marT="45539" marB="455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36" marR="91436" marT="45539" marB="45539"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17" marB="456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25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266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指令格式</a:t>
            </a:r>
          </a:p>
        </p:txBody>
      </p:sp>
      <p:sp>
        <p:nvSpPr>
          <p:cNvPr id="13" name="矩形 7"/>
          <p:cNvSpPr/>
          <p:nvPr/>
        </p:nvSpPr>
        <p:spPr>
          <a:xfrm>
            <a:off x="1835150" y="1992313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24"/>
          <p:cNvSpPr/>
          <p:nvPr/>
        </p:nvSpPr>
        <p:spPr>
          <a:xfrm>
            <a:off x="29289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矩形 25"/>
          <p:cNvSpPr/>
          <p:nvPr/>
        </p:nvSpPr>
        <p:spPr>
          <a:xfrm>
            <a:off x="38433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6" name="矩形 26"/>
          <p:cNvSpPr/>
          <p:nvPr/>
        </p:nvSpPr>
        <p:spPr>
          <a:xfrm>
            <a:off x="5673725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shamt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7" name="矩形 27"/>
          <p:cNvSpPr/>
          <p:nvPr/>
        </p:nvSpPr>
        <p:spPr>
          <a:xfrm>
            <a:off x="47577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d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2625" y="1622425"/>
            <a:ext cx="8905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2" name="矩形 26"/>
          <p:cNvSpPr/>
          <p:nvPr/>
        </p:nvSpPr>
        <p:spPr>
          <a:xfrm>
            <a:off x="6588125" y="1992313"/>
            <a:ext cx="1001713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funct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6238" y="1622425"/>
            <a:ext cx="89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838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463" y="1622425"/>
            <a:ext cx="89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1500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9563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8" name="矩形 7"/>
          <p:cNvSpPr/>
          <p:nvPr/>
        </p:nvSpPr>
        <p:spPr>
          <a:xfrm>
            <a:off x="1835150" y="3495675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矩形 24"/>
          <p:cNvSpPr/>
          <p:nvPr/>
        </p:nvSpPr>
        <p:spPr>
          <a:xfrm>
            <a:off x="29289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5"/>
          <p:cNvSpPr/>
          <p:nvPr/>
        </p:nvSpPr>
        <p:spPr>
          <a:xfrm>
            <a:off x="38433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2625" y="3125788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4" name="矩形 26"/>
          <p:cNvSpPr/>
          <p:nvPr/>
        </p:nvSpPr>
        <p:spPr>
          <a:xfrm>
            <a:off x="4757738" y="3495675"/>
            <a:ext cx="28321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立即数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6238" y="3125788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9838" y="3125788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1500" y="3125788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16bits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40" name="矩形 7"/>
          <p:cNvSpPr/>
          <p:nvPr/>
        </p:nvSpPr>
        <p:spPr>
          <a:xfrm>
            <a:off x="1835150" y="5016500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2625" y="46466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44" name="矩形 26"/>
          <p:cNvSpPr/>
          <p:nvPr/>
        </p:nvSpPr>
        <p:spPr>
          <a:xfrm>
            <a:off x="2928938" y="5016500"/>
            <a:ext cx="46609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立即数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6463" y="4646613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26bits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50" name="矩形 7"/>
          <p:cNvSpPr/>
          <p:nvPr/>
        </p:nvSpPr>
        <p:spPr>
          <a:xfrm>
            <a:off x="468313" y="1992313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R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51" name="矩形 7"/>
          <p:cNvSpPr/>
          <p:nvPr/>
        </p:nvSpPr>
        <p:spPr>
          <a:xfrm>
            <a:off x="468313" y="3495675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I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52" name="矩形 7"/>
          <p:cNvSpPr/>
          <p:nvPr/>
        </p:nvSpPr>
        <p:spPr>
          <a:xfrm>
            <a:off x="468313" y="5016500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J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寻址方式总结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基址</a:t>
            </a:r>
            <a:r>
              <a:rPr lang="zh-CN" altLang="en-US" dirty="0" smtClean="0"/>
              <a:t>寻址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立即</a:t>
            </a:r>
            <a:r>
              <a:rPr lang="zh-CN" altLang="en-US" dirty="0" smtClean="0"/>
              <a:t>数寻址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PC</a:t>
            </a:r>
            <a:r>
              <a:rPr lang="zh-CN" altLang="en-US" dirty="0" smtClean="0"/>
              <a:t>相对寻址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-65" charset="0"/>
              </a:rPr>
              <a:t>beq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itchFamily="-65" charset="0"/>
              </a:rPr>
              <a:t>req1,req2,label</a:t>
            </a:r>
          </a:p>
          <a:p>
            <a:pPr lvl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位偏移地址左移两位</a:t>
            </a:r>
            <a:r>
              <a:rPr lang="en-US" altLang="zh-CN" dirty="0" smtClean="0"/>
              <a:t>+PC</a:t>
            </a:r>
          </a:p>
          <a:p>
            <a:pPr>
              <a:defRPr/>
            </a:pPr>
            <a:r>
              <a:rPr lang="zh-CN" altLang="en-US" dirty="0" smtClean="0"/>
              <a:t>伪直接寻址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J </a:t>
            </a:r>
            <a:r>
              <a:rPr lang="en-US" altLang="zh-CN" b="1" dirty="0">
                <a:solidFill>
                  <a:srgbClr val="7030A0"/>
                </a:solidFill>
                <a:latin typeface="Courier New" pitchFamily="-65" charset="0"/>
              </a:rPr>
              <a:t>label</a:t>
            </a:r>
          </a:p>
          <a:p>
            <a:pPr lvl="1">
              <a:defRPr/>
            </a:pPr>
            <a:r>
              <a:rPr lang="en-US" altLang="zh-CN" dirty="0" smtClean="0"/>
              <a:t>26</a:t>
            </a:r>
            <a:r>
              <a:rPr lang="zh-CN" altLang="en-US" dirty="0"/>
              <a:t>位偏移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+PC</a:t>
            </a:r>
            <a:r>
              <a:rPr lang="zh-CN" altLang="en-US" dirty="0" smtClean="0"/>
              <a:t>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>
                <a:sym typeface="Wingdings" pitchFamily="2" charset="2"/>
              </a:rPr>
              <a:t>30</a:t>
            </a:r>
            <a:r>
              <a:rPr lang="zh-CN" altLang="en-US" dirty="0" smtClean="0">
                <a:sym typeface="Wingdings" pitchFamily="2" charset="2"/>
              </a:rPr>
              <a:t>位字地址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指令格式</a:t>
            </a:r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1054100" y="1544638"/>
          <a:ext cx="360045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4bits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4bits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1042988" y="1905000"/>
          <a:ext cx="42497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24"/>
                <a:gridCol w="1608659"/>
                <a:gridCol w="1848754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JE 4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Condition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Displacement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3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JE  20H</a:t>
            </a:r>
          </a:p>
        </p:txBody>
      </p:sp>
      <p:graphicFrame>
        <p:nvGraphicFramePr>
          <p:cNvPr id="10" name="内容占位符 4"/>
          <p:cNvGraphicFramePr>
            <a:graphicFrameLocks/>
          </p:cNvGraphicFramePr>
          <p:nvPr/>
        </p:nvGraphicFramePr>
        <p:xfrm>
          <a:off x="1054100" y="2924175"/>
          <a:ext cx="6110288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086"/>
                <a:gridCol w="5257202"/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51" marR="9145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32bits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51" marR="91451" marT="45898" marB="4589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42988" y="3284538"/>
          <a:ext cx="705802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48"/>
                <a:gridCol w="6193777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Call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6" marR="91456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Offset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6" marR="91456"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0760" name="内容占位符 2"/>
          <p:cNvSpPr txBox="1">
            <a:spLocks/>
          </p:cNvSpPr>
          <p:nvPr/>
        </p:nvSpPr>
        <p:spPr bwMode="auto">
          <a:xfrm>
            <a:off x="395288" y="2397125"/>
            <a:ext cx="82184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Call</a:t>
            </a:r>
          </a:p>
        </p:txBody>
      </p:sp>
      <p:sp>
        <p:nvSpPr>
          <p:cNvPr id="30761" name="内容占位符 2"/>
          <p:cNvSpPr txBox="1">
            <a:spLocks/>
          </p:cNvSpPr>
          <p:nvPr/>
        </p:nvSpPr>
        <p:spPr bwMode="auto">
          <a:xfrm>
            <a:off x="385763" y="3860800"/>
            <a:ext cx="82184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PUSH ESI</a:t>
            </a:r>
          </a:p>
        </p:txBody>
      </p:sp>
      <p:graphicFrame>
        <p:nvGraphicFramePr>
          <p:cNvPr id="19" name="内容占位符 4"/>
          <p:cNvGraphicFramePr>
            <a:graphicFrameLocks/>
          </p:cNvGraphicFramePr>
          <p:nvPr/>
        </p:nvGraphicFramePr>
        <p:xfrm>
          <a:off x="982663" y="4425950"/>
          <a:ext cx="2005012" cy="36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06"/>
                <a:gridCol w="1002506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5" marR="91435" marT="45425" marB="45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3bits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5" marR="91435" marT="45425" marB="4542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内容占位符 4"/>
          <p:cNvGraphicFramePr>
            <a:graphicFrameLocks/>
          </p:cNvGraphicFramePr>
          <p:nvPr/>
        </p:nvGraphicFramePr>
        <p:xfrm>
          <a:off x="1042988" y="4724400"/>
          <a:ext cx="194468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/>
                <a:gridCol w="100835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PUSH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2" marR="91462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2" marR="91462"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内容占位符 4"/>
          <p:cNvGraphicFramePr>
            <a:graphicFrameLocks/>
          </p:cNvGraphicFramePr>
          <p:nvPr/>
        </p:nvGraphicFramePr>
        <p:xfrm>
          <a:off x="1042988" y="5727700"/>
          <a:ext cx="7405686" cy="6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8"/>
                <a:gridCol w="720077"/>
                <a:gridCol w="720077"/>
                <a:gridCol w="1584170"/>
                <a:gridCol w="3661284"/>
              </a:tblGrid>
              <a:tr h="63976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 1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 1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内容占位符 4"/>
          <p:cNvGraphicFramePr>
            <a:graphicFrameLocks/>
          </p:cNvGraphicFramePr>
          <p:nvPr/>
        </p:nvGraphicFramePr>
        <p:xfrm>
          <a:off x="1042988" y="6088063"/>
          <a:ext cx="5473700" cy="36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42"/>
                <a:gridCol w="610819"/>
                <a:gridCol w="599858"/>
                <a:gridCol w="1649608"/>
                <a:gridCol w="1799573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MOV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w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2060"/>
                          </a:solidFill>
                        </a:rPr>
                        <a:t>Postbyte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Displacement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0806" name="内容占位符 2"/>
          <p:cNvSpPr txBox="1">
            <a:spLocks/>
          </p:cNvSpPr>
          <p:nvPr/>
        </p:nvSpPr>
        <p:spPr bwMode="auto">
          <a:xfrm>
            <a:off x="361950" y="5175250"/>
            <a:ext cx="82184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MOV EBX,[EDI+45]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28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指令系统发展方向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>
                <a:latin typeface="华文新魏" pitchFamily="2" charset="-122"/>
              </a:rPr>
              <a:t>CISC---</a:t>
            </a:r>
            <a:r>
              <a:rPr lang="zh-CN" altLang="en-US" sz="2900" smtClean="0">
                <a:latin typeface="华文新魏" pitchFamily="2" charset="-122"/>
              </a:rPr>
              <a:t>复杂指令系统计算机 </a:t>
            </a:r>
          </a:p>
          <a:p>
            <a:pPr lvl="1" eaLnBrk="1" hangingPunct="1"/>
            <a:r>
              <a:rPr lang="en-US" altLang="zh-CN" sz="2500" smtClean="0">
                <a:solidFill>
                  <a:schemeClr val="accent2"/>
                </a:solidFill>
                <a:latin typeface="华文新魏" pitchFamily="2" charset="-122"/>
              </a:rPr>
              <a:t>Complex Instruction System Computer</a:t>
            </a:r>
          </a:p>
          <a:p>
            <a:pPr lvl="1" eaLnBrk="1" hangingPunct="1"/>
            <a:r>
              <a:rPr kumimoji="1" lang="zh-CN" altLang="en-US" sz="2500" smtClean="0">
                <a:solidFill>
                  <a:schemeClr val="accent2"/>
                </a:solidFill>
                <a:latin typeface="华文新魏" pitchFamily="2" charset="-122"/>
              </a:rPr>
              <a:t>指令数量多，指令功能，复杂的计算机。</a:t>
            </a:r>
          </a:p>
          <a:p>
            <a:pPr eaLnBrk="1" hangingPunct="1"/>
            <a:r>
              <a:rPr lang="zh-CN" altLang="en-US" sz="2900" smtClean="0">
                <a:latin typeface="华文新魏" pitchFamily="2" charset="-122"/>
              </a:rPr>
              <a:t> </a:t>
            </a:r>
            <a:r>
              <a:rPr lang="en-US" altLang="zh-CN" sz="2900" smtClean="0">
                <a:latin typeface="华文新魏" pitchFamily="2" charset="-122"/>
              </a:rPr>
              <a:t>RISC---</a:t>
            </a:r>
            <a:r>
              <a:rPr lang="zh-CN" altLang="en-US" sz="2900" smtClean="0">
                <a:latin typeface="华文新魏" pitchFamily="2" charset="-122"/>
              </a:rPr>
              <a:t>精简指令系统计算机</a:t>
            </a:r>
          </a:p>
          <a:p>
            <a:pPr lvl="1" eaLnBrk="1" hangingPunct="1"/>
            <a:r>
              <a:rPr lang="en-US" altLang="zh-CN" sz="2500" smtClean="0">
                <a:solidFill>
                  <a:schemeClr val="accent2"/>
                </a:solidFill>
                <a:latin typeface="华文新魏" pitchFamily="2" charset="-122"/>
              </a:rPr>
              <a:t>Reduced  Instruction System Computer</a:t>
            </a:r>
          </a:p>
          <a:p>
            <a:pPr lvl="1" eaLnBrk="1" hangingPunct="1"/>
            <a:r>
              <a:rPr kumimoji="1" lang="zh-CN" altLang="en-US" sz="2500" smtClean="0">
                <a:solidFill>
                  <a:schemeClr val="accent2"/>
                </a:solidFill>
                <a:latin typeface="华文新魏" pitchFamily="2" charset="-122"/>
              </a:rPr>
              <a:t>指令数量少，指令功能单一的计算机。</a:t>
            </a:r>
            <a:endParaRPr lang="zh-CN" altLang="en-US" sz="2500" smtClean="0">
              <a:solidFill>
                <a:schemeClr val="accent2"/>
              </a:solidFill>
              <a:latin typeface="华文新魏" pitchFamily="2" charset="-122"/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0" y="2781300"/>
            <a:ext cx="6786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533400" algn="l"/>
            <a:r>
              <a:rPr lang="en-US" altLang="zh-CN" sz="4000" b="1" i="0" smtClean="0">
                <a:solidFill>
                  <a:srgbClr val="FFFFFF"/>
                </a:solidFill>
                <a:ea typeface="微软雅黑" pitchFamily="34" charset="-122"/>
              </a:rPr>
              <a:t>MIPS</a:t>
            </a:r>
            <a:r>
              <a:rPr lang="zh-CN" altLang="en-US" sz="4000" b="1" i="0" smtClean="0">
                <a:solidFill>
                  <a:srgbClr val="FFFFFF"/>
                </a:solidFill>
                <a:ea typeface="微软雅黑" pitchFamily="34" charset="-122"/>
              </a:rPr>
              <a:t>指令系统</a:t>
            </a:r>
            <a:endParaRPr lang="zh-CN" altLang="en-US" sz="4000" i="0" smtClean="0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3787775"/>
            <a:ext cx="2859088" cy="936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指令系统基本概念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机器指令（指令）</a:t>
            </a:r>
          </a:p>
          <a:p>
            <a:pPr lvl="1" algn="just" eaLnBrk="1" hangingPunct="1"/>
            <a:r>
              <a:rPr lang="zh-CN" altLang="en-US" sz="2500" dirty="0" smtClean="0">
                <a:latin typeface="华文新魏" pitchFamily="2" charset="-122"/>
              </a:rPr>
              <a:t>计算机能直接识别、执行的某种操作命令</a:t>
            </a:r>
            <a:r>
              <a:rPr lang="zh-CN" altLang="en-US" sz="2500" dirty="0" smtClean="0">
                <a:solidFill>
                  <a:schemeClr val="accent2"/>
                </a:solidFill>
                <a:latin typeface="华文新魏" pitchFamily="2" charset="-122"/>
              </a:rPr>
              <a:t>。</a:t>
            </a:r>
          </a:p>
          <a:p>
            <a:pPr algn="just" eaLnBrk="1" hangingPunct="1"/>
            <a:r>
              <a:rPr lang="zh-CN" altLang="en-US" dirty="0" smtClean="0"/>
              <a:t>指令系统（指令集）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dirty="0" smtClean="0">
                <a:solidFill>
                  <a:schemeClr val="accent2"/>
                </a:solidFill>
              </a:rPr>
              <a:t>一台计算机中所有机器指令的集合。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机器硬件设计的依据，也是软件设计的基础。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硬件和软件间的界面，直接影响计算机系统性能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系列计算机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/>
              <a:t>基本指令系统相同，基本系统结构相同的计算机。</a:t>
            </a:r>
          </a:p>
          <a:p>
            <a:pPr eaLnBrk="1" hangingPunct="1"/>
            <a:r>
              <a:rPr lang="en-US" altLang="zh-CN" sz="2600" dirty="0" smtClean="0"/>
              <a:t>IBM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PDP-11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VAX-11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Intel-x86, Pentium</a:t>
            </a:r>
          </a:p>
          <a:p>
            <a:pPr eaLnBrk="1" hangingPunct="1"/>
            <a:r>
              <a:rPr lang="zh-CN" altLang="en-US" sz="2600" dirty="0" smtClean="0"/>
              <a:t>系列计算机主要是解决软件兼容的问题。新计算机中必须包含老计算机的指令系统，保证软件向上兼容，保护用户投资。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计算机指令系统特性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900" dirty="0">
                <a:latin typeface="华文新魏" pitchFamily="2" charset="-122"/>
              </a:rPr>
              <a:t>完备性：指令丰富，功能齐全，使用方便。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900" dirty="0">
                <a:latin typeface="华文新魏" pitchFamily="2" charset="-122"/>
              </a:rPr>
              <a:t>有效性：程序占空间小，执行速度快。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900" dirty="0">
                <a:latin typeface="华文新魏" pitchFamily="2" charset="-122"/>
              </a:rPr>
              <a:t>规整性：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500" dirty="0">
                <a:latin typeface="华文新魏" pitchFamily="2" charset="-122"/>
              </a:rPr>
              <a:t>对称性、匀齐性：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500" dirty="0">
                <a:latin typeface="华文新魏" pitchFamily="2" charset="-122"/>
              </a:rPr>
              <a:t>指令格式和数据格式的一 致性：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900" dirty="0">
                <a:latin typeface="华文新魏" pitchFamily="2" charset="-122"/>
              </a:rPr>
              <a:t>兼容性：系列机软件向上</a:t>
            </a:r>
            <a:r>
              <a:rPr lang="zh-CN" altLang="en-US" sz="2900" dirty="0" smtClean="0">
                <a:latin typeface="华文新魏" pitchFamily="2" charset="-122"/>
              </a:rPr>
              <a:t>兼容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9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指令格式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79512"/>
            <a:ext cx="8218488" cy="504031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表示一条指令的机器字，称为指令字，简称指令。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指令格式：用二进制代码表示指令的结构形式。</a:t>
            </a:r>
            <a:endParaRPr lang="en-US" altLang="zh-CN" sz="2600" dirty="0" smtClean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指令要求计算机处理什么数据？</a:t>
            </a:r>
            <a:endParaRPr lang="en-US" altLang="zh-CN" sz="2200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指令要求计算机对数据做什么处理？</a:t>
            </a:r>
            <a:endParaRPr lang="en-US" altLang="zh-CN" sz="2200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计算机怎样才能得到要处理的数据？</a:t>
            </a:r>
          </a:p>
          <a:p>
            <a:pPr eaLnBrk="1" hangingPunct="1">
              <a:lnSpc>
                <a:spcPct val="135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6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8538" y="5214714"/>
            <a:ext cx="4489450" cy="590550"/>
            <a:chOff x="1367" y="1244"/>
            <a:chExt cx="2556" cy="245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367" y="1244"/>
              <a:ext cx="847" cy="245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操作码字段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00" y="1244"/>
              <a:ext cx="1723" cy="24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地址码字段</a:t>
              </a:r>
            </a:p>
          </p:txBody>
        </p:sp>
      </p:grpSp>
      <p:sp>
        <p:nvSpPr>
          <p:cNvPr id="11" name="自选图形 7"/>
          <p:cNvSpPr>
            <a:spLocks noChangeArrowheads="1"/>
          </p:cNvSpPr>
          <p:nvPr/>
        </p:nvSpPr>
        <p:spPr bwMode="auto">
          <a:xfrm flipH="1">
            <a:off x="611560" y="4257045"/>
            <a:ext cx="2400828" cy="752475"/>
          </a:xfrm>
          <a:prstGeom prst="wedgeRoundRectCallout">
            <a:avLst>
              <a:gd name="adj1" fmla="val -3434"/>
              <a:gd name="adj2" fmla="val -137544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指令的寻址方式需要解决的问题</a:t>
            </a:r>
          </a:p>
        </p:txBody>
      </p:sp>
      <p:sp>
        <p:nvSpPr>
          <p:cNvPr id="12" name="自选图形 8"/>
          <p:cNvSpPr>
            <a:spLocks noChangeArrowheads="1"/>
          </p:cNvSpPr>
          <p:nvPr/>
        </p:nvSpPr>
        <p:spPr bwMode="auto">
          <a:xfrm flipH="1">
            <a:off x="5973441" y="2258689"/>
            <a:ext cx="2311995" cy="814711"/>
          </a:xfrm>
          <a:prstGeom prst="wedgeRoundRectCallout">
            <a:avLst>
              <a:gd name="adj1" fmla="val 94490"/>
              <a:gd name="adj2" fmla="val -23396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指令的操作数需要解决的问题</a:t>
            </a:r>
          </a:p>
        </p:txBody>
      </p:sp>
      <p:sp>
        <p:nvSpPr>
          <p:cNvPr id="13" name="自选图形 9"/>
          <p:cNvSpPr>
            <a:spLocks noChangeArrowheads="1"/>
          </p:cNvSpPr>
          <p:nvPr/>
        </p:nvSpPr>
        <p:spPr bwMode="auto">
          <a:xfrm flipH="1">
            <a:off x="5734048" y="3599668"/>
            <a:ext cx="2551389" cy="778658"/>
          </a:xfrm>
          <a:prstGeom prst="wedgeRoundRectCallout">
            <a:avLst>
              <a:gd name="adj1" fmla="val 66361"/>
              <a:gd name="adj2" fmla="val -132606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指令的操作码需要解决的问题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操作码</a:t>
            </a:r>
            <a:r>
              <a:rPr lang="en-US" altLang="zh-CN" dirty="0"/>
              <a:t>(OP)</a:t>
            </a:r>
            <a:r>
              <a:rPr lang="zh-CN" altLang="en-US" dirty="0"/>
              <a:t>与地址码</a:t>
            </a:r>
            <a:r>
              <a:rPr lang="en-US" altLang="zh-CN" dirty="0"/>
              <a:t>(AC)</a:t>
            </a:r>
          </a:p>
        </p:txBody>
      </p:sp>
      <p:sp>
        <p:nvSpPr>
          <p:cNvPr id="1463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指令系统中每一条指令对应一个操作码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操作码的长度取决于指令系统的规模 </a:t>
            </a:r>
          </a:p>
          <a:p>
            <a:pPr lvl="1" eaLnBrk="1" hangingPunct="1">
              <a:lnSpc>
                <a:spcPct val="135000"/>
              </a:lnSpc>
              <a:defRPr/>
            </a:pPr>
            <a:r>
              <a:rPr lang="en-US" altLang="zh-CN" sz="2000" dirty="0" smtClean="0">
                <a:solidFill>
                  <a:schemeClr val="accent2"/>
                </a:solidFill>
              </a:rPr>
              <a:t>L</a:t>
            </a:r>
            <a:r>
              <a:rPr lang="en-US" altLang="zh-CN" sz="2000" baseline="-25000" dirty="0" smtClean="0">
                <a:solidFill>
                  <a:schemeClr val="accent2"/>
                </a:solidFill>
              </a:rPr>
              <a:t>OP</a:t>
            </a:r>
            <a:r>
              <a:rPr lang="en-US" altLang="zh-CN" sz="2000" dirty="0" smtClean="0">
                <a:solidFill>
                  <a:schemeClr val="accent2"/>
                </a:solidFill>
              </a:rPr>
              <a:t>=〔log</a:t>
            </a:r>
            <a:r>
              <a:rPr lang="en-US" altLang="zh-CN" sz="2000" baseline="-4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000" dirty="0" smtClean="0">
                <a:solidFill>
                  <a:schemeClr val="accent2"/>
                </a:solidFill>
              </a:rPr>
              <a:t>n〕</a:t>
            </a:r>
            <a:r>
              <a:rPr lang="en-US" altLang="zh-CN" sz="2000" dirty="0" smtClean="0"/>
              <a:t>   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定长指令、变长指令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地址码</a:t>
            </a:r>
            <a:r>
              <a:rPr lang="zh-CN" altLang="en-US" sz="2400" dirty="0" smtClean="0">
                <a:latin typeface="华文新魏" pitchFamily="2" charset="-122"/>
              </a:rPr>
              <a:t>包括</a:t>
            </a:r>
            <a:r>
              <a:rPr lang="zh-CN" altLang="en-US" sz="2400" dirty="0" smtClean="0">
                <a:solidFill>
                  <a:schemeClr val="accent2"/>
                </a:solidFill>
                <a:latin typeface="华文新魏" pitchFamily="2" charset="-122"/>
              </a:rPr>
              <a:t>被操作数</a:t>
            </a:r>
            <a:r>
              <a:rPr lang="zh-CN" altLang="en-US" sz="2400" dirty="0" smtClean="0">
                <a:latin typeface="华文新魏" pitchFamily="2" charset="-122"/>
              </a:rPr>
              <a:t>，</a:t>
            </a:r>
            <a:r>
              <a:rPr lang="zh-CN" altLang="en-US" sz="2400" dirty="0" smtClean="0">
                <a:solidFill>
                  <a:schemeClr val="accent2"/>
                </a:solidFill>
                <a:latin typeface="华文新魏" pitchFamily="2" charset="-122"/>
              </a:rPr>
              <a:t>操作数，操作结果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  </a:t>
            </a:r>
            <a:endParaRPr lang="zh-CN" altLang="en-US" sz="2600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11760" y="4509120"/>
            <a:ext cx="4489450" cy="590550"/>
            <a:chOff x="1367" y="1244"/>
            <a:chExt cx="2556" cy="245"/>
          </a:xfrm>
        </p:grpSpPr>
        <p:sp>
          <p:nvSpPr>
            <p:cNvPr id="10246" name="Rectangle 8"/>
            <p:cNvSpPr>
              <a:spLocks noChangeArrowheads="1"/>
            </p:cNvSpPr>
            <p:nvPr/>
          </p:nvSpPr>
          <p:spPr bwMode="auto">
            <a:xfrm>
              <a:off x="1367" y="1244"/>
              <a:ext cx="847" cy="245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操作码字段</a:t>
              </a:r>
            </a:p>
          </p:txBody>
        </p:sp>
        <p:sp>
          <p:nvSpPr>
            <p:cNvPr id="10247" name="Rectangle 9"/>
            <p:cNvSpPr>
              <a:spLocks noChangeArrowheads="1"/>
            </p:cNvSpPr>
            <p:nvPr/>
          </p:nvSpPr>
          <p:spPr bwMode="auto">
            <a:xfrm>
              <a:off x="2200" y="1244"/>
              <a:ext cx="1723" cy="24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地址码字段</a:t>
              </a:r>
            </a:p>
          </p:txBody>
        </p:sp>
      </p:grp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30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指令分类方法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latin typeface="华文新魏" pitchFamily="2" charset="-122"/>
              </a:rPr>
              <a:t>按计算机系统的层次结构分类</a:t>
            </a:r>
          </a:p>
          <a:p>
            <a:pPr eaLnBrk="1" hangingPunct="1"/>
            <a:r>
              <a:rPr lang="zh-CN" altLang="en-US" sz="2600" dirty="0"/>
              <a:t>按操作数物理位置分类</a:t>
            </a:r>
          </a:p>
          <a:p>
            <a:pPr eaLnBrk="1" hangingPunct="1"/>
            <a:r>
              <a:rPr lang="zh-CN" altLang="en-US" sz="2600" dirty="0" smtClean="0">
                <a:latin typeface="华文新魏" pitchFamily="2" charset="-122"/>
              </a:rPr>
              <a:t>按操作数个数分类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新魏" pitchFamily="2" charset="-122"/>
              </a:rPr>
              <a:t>计算机系统层次结构对指令分类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微指令：</a:t>
            </a:r>
          </a:p>
          <a:p>
            <a:pPr lvl="1" eaLnBrk="1" hangingPunct="1"/>
            <a:r>
              <a:rPr lang="zh-CN" altLang="en-US" dirty="0" smtClean="0">
                <a:solidFill>
                  <a:schemeClr val="accent2"/>
                </a:solidFill>
              </a:rPr>
              <a:t>微程序级的指令，属于硬件层面</a:t>
            </a:r>
          </a:p>
          <a:p>
            <a:pPr eaLnBrk="1" hangingPunct="1"/>
            <a:r>
              <a:rPr lang="zh-CN" altLang="en-US" dirty="0" smtClean="0"/>
              <a:t>机器指令：</a:t>
            </a:r>
          </a:p>
          <a:p>
            <a:pPr lvl="1" eaLnBrk="1" hangingPunct="1"/>
            <a:r>
              <a:rPr lang="zh-CN" altLang="en-US" dirty="0" smtClean="0">
                <a:solidFill>
                  <a:schemeClr val="accent2"/>
                </a:solidFill>
              </a:rPr>
              <a:t>每一条机器指令可以完成一个独立的运算。</a:t>
            </a:r>
          </a:p>
          <a:p>
            <a:pPr eaLnBrk="1" hangingPunct="1"/>
            <a:r>
              <a:rPr lang="zh-CN" altLang="en-US" dirty="0" smtClean="0"/>
              <a:t>宏指令：</a:t>
            </a:r>
          </a:p>
          <a:p>
            <a:pPr lvl="1" eaLnBrk="1" hangingPunct="1"/>
            <a:r>
              <a:rPr lang="zh-CN" altLang="en-US" dirty="0" smtClean="0">
                <a:solidFill>
                  <a:schemeClr val="accent2"/>
                </a:solidFill>
              </a:rPr>
              <a:t>若干机器指令组成的软件指令，属于软件</a:t>
            </a:r>
          </a:p>
          <a:p>
            <a:pPr eaLnBrk="1" hangingPunct="1"/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ChangeArrowheads="1"/>
          </p:cNvSpPr>
          <p:nvPr/>
        </p:nvSpPr>
        <p:spPr bwMode="auto">
          <a:xfrm>
            <a:off x="2267744" y="3790405"/>
            <a:ext cx="5257800" cy="1800225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16547" name="Text Box 3"/>
          <p:cNvSpPr txBox="1">
            <a:spLocks noChangeArrowheads="1"/>
          </p:cNvSpPr>
          <p:nvPr/>
        </p:nvSpPr>
        <p:spPr bwMode="auto">
          <a:xfrm>
            <a:off x="5868194" y="4307930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i="0">
                <a:solidFill>
                  <a:schemeClr val="tx1"/>
                </a:solidFill>
              </a:rPr>
              <a:t>传统机器级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计算机系统的层次结构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44006" y="1556792"/>
            <a:ext cx="2952750" cy="504825"/>
            <a:chOff x="2200" y="2387"/>
            <a:chExt cx="861" cy="363"/>
          </a:xfrm>
        </p:grpSpPr>
        <p:sp>
          <p:nvSpPr>
            <p:cNvPr id="13335" name="Rectangle 6"/>
            <p:cNvSpPr>
              <a:spLocks noChangeArrowheads="1"/>
            </p:cNvSpPr>
            <p:nvPr/>
          </p:nvSpPr>
          <p:spPr bwMode="auto">
            <a:xfrm>
              <a:off x="2200" y="2387"/>
              <a:ext cx="861" cy="36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2381" y="2433"/>
              <a:ext cx="548" cy="26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solidFill>
                    <a:schemeClr val="tx1"/>
                  </a:solidFill>
                </a:rPr>
                <a:t>5.</a:t>
              </a:r>
              <a:r>
                <a:rPr lang="zh-CN" altLang="en-US" sz="1800" i="0">
                  <a:solidFill>
                    <a:schemeClr val="tx1"/>
                  </a:solidFill>
                </a:rPr>
                <a:t>高级语言级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44006" y="2348955"/>
            <a:ext cx="2952750" cy="504825"/>
            <a:chOff x="2200" y="2387"/>
            <a:chExt cx="861" cy="363"/>
          </a:xfrm>
        </p:grpSpPr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2200" y="2387"/>
              <a:ext cx="861" cy="36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334" name="Text Box 10"/>
            <p:cNvSpPr txBox="1">
              <a:spLocks noChangeArrowheads="1"/>
            </p:cNvSpPr>
            <p:nvPr/>
          </p:nvSpPr>
          <p:spPr bwMode="auto">
            <a:xfrm>
              <a:off x="2381" y="2433"/>
              <a:ext cx="548" cy="26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solidFill>
                    <a:schemeClr val="tx1"/>
                  </a:solidFill>
                </a:rPr>
                <a:t>4.</a:t>
              </a:r>
              <a:r>
                <a:rPr lang="zh-CN" altLang="en-US" sz="1800" i="0">
                  <a:solidFill>
                    <a:schemeClr val="tx1"/>
                  </a:solidFill>
                </a:rPr>
                <a:t>汇编语言级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44006" y="3141117"/>
            <a:ext cx="2952750" cy="504825"/>
            <a:chOff x="2200" y="2387"/>
            <a:chExt cx="861" cy="363"/>
          </a:xfrm>
        </p:grpSpPr>
        <p:sp>
          <p:nvSpPr>
            <p:cNvPr id="13331" name="Rectangle 12"/>
            <p:cNvSpPr>
              <a:spLocks noChangeArrowheads="1"/>
            </p:cNvSpPr>
            <p:nvPr/>
          </p:nvSpPr>
          <p:spPr bwMode="auto">
            <a:xfrm>
              <a:off x="2200" y="2387"/>
              <a:ext cx="861" cy="36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332" name="Text Box 13"/>
            <p:cNvSpPr txBox="1">
              <a:spLocks noChangeArrowheads="1"/>
            </p:cNvSpPr>
            <p:nvPr/>
          </p:nvSpPr>
          <p:spPr bwMode="auto">
            <a:xfrm>
              <a:off x="2381" y="2433"/>
              <a:ext cx="548" cy="26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solidFill>
                    <a:schemeClr val="tx1"/>
                  </a:solidFill>
                </a:rPr>
                <a:t>3.</a:t>
              </a:r>
              <a:r>
                <a:rPr lang="zh-CN" altLang="en-US" sz="1800" i="0">
                  <a:solidFill>
                    <a:schemeClr val="tx1"/>
                  </a:solidFill>
                </a:rPr>
                <a:t>操作系统级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44006" y="3933280"/>
            <a:ext cx="2952750" cy="504825"/>
            <a:chOff x="2200" y="2387"/>
            <a:chExt cx="861" cy="363"/>
          </a:xfrm>
        </p:grpSpPr>
        <p:sp>
          <p:nvSpPr>
            <p:cNvPr id="13329" name="Rectangle 15"/>
            <p:cNvSpPr>
              <a:spLocks noChangeArrowheads="1"/>
            </p:cNvSpPr>
            <p:nvPr/>
          </p:nvSpPr>
          <p:spPr bwMode="auto">
            <a:xfrm>
              <a:off x="2200" y="2387"/>
              <a:ext cx="861" cy="36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330" name="Text Box 16"/>
            <p:cNvSpPr txBox="1">
              <a:spLocks noChangeArrowheads="1"/>
            </p:cNvSpPr>
            <p:nvPr/>
          </p:nvSpPr>
          <p:spPr bwMode="auto">
            <a:xfrm>
              <a:off x="2381" y="2433"/>
              <a:ext cx="548" cy="26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solidFill>
                    <a:schemeClr val="tx1"/>
                  </a:solidFill>
                </a:rPr>
                <a:t>2.</a:t>
              </a:r>
              <a:r>
                <a:rPr lang="zh-CN" altLang="en-US" sz="1800" i="0">
                  <a:solidFill>
                    <a:schemeClr val="tx1"/>
                  </a:solidFill>
                </a:rPr>
                <a:t>一般机器级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844006" y="4725442"/>
            <a:ext cx="2952750" cy="504825"/>
            <a:chOff x="2200" y="2387"/>
            <a:chExt cx="861" cy="363"/>
          </a:xfrm>
        </p:grpSpPr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2200" y="2387"/>
              <a:ext cx="861" cy="363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3328" name="Text Box 19"/>
            <p:cNvSpPr txBox="1">
              <a:spLocks noChangeArrowheads="1"/>
            </p:cNvSpPr>
            <p:nvPr/>
          </p:nvSpPr>
          <p:spPr bwMode="auto">
            <a:xfrm>
              <a:off x="2381" y="2433"/>
              <a:ext cx="548" cy="266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i="0">
                  <a:solidFill>
                    <a:schemeClr val="tx1"/>
                  </a:solidFill>
                </a:rPr>
                <a:t>1.</a:t>
              </a:r>
              <a:r>
                <a:rPr lang="zh-CN" altLang="en-US" sz="1800" i="0">
                  <a:solidFill>
                    <a:schemeClr val="tx1"/>
                  </a:solidFill>
                </a:rPr>
                <a:t>微程序设计级</a:t>
              </a:r>
            </a:p>
          </p:txBody>
        </p:sp>
      </p:grpSp>
      <p:sp>
        <p:nvSpPr>
          <p:cNvPr id="1516564" name="AutoShape 20"/>
          <p:cNvSpPr>
            <a:spLocks noChangeArrowheads="1"/>
          </p:cNvSpPr>
          <p:nvPr/>
        </p:nvSpPr>
        <p:spPr bwMode="auto">
          <a:xfrm>
            <a:off x="4283869" y="4438105"/>
            <a:ext cx="217487" cy="287337"/>
          </a:xfrm>
          <a:prstGeom prst="upArrow">
            <a:avLst>
              <a:gd name="adj1" fmla="val 50000"/>
              <a:gd name="adj2" fmla="val 330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16565" name="AutoShape 21"/>
          <p:cNvSpPr>
            <a:spLocks noChangeArrowheads="1"/>
          </p:cNvSpPr>
          <p:nvPr/>
        </p:nvSpPr>
        <p:spPr bwMode="auto">
          <a:xfrm>
            <a:off x="4283869" y="3645942"/>
            <a:ext cx="217487" cy="287338"/>
          </a:xfrm>
          <a:prstGeom prst="upArrow">
            <a:avLst>
              <a:gd name="adj1" fmla="val 50000"/>
              <a:gd name="adj2" fmla="val 330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16566" name="AutoShape 22"/>
          <p:cNvSpPr>
            <a:spLocks noChangeArrowheads="1"/>
          </p:cNvSpPr>
          <p:nvPr/>
        </p:nvSpPr>
        <p:spPr bwMode="auto">
          <a:xfrm>
            <a:off x="4283869" y="2853780"/>
            <a:ext cx="217487" cy="287337"/>
          </a:xfrm>
          <a:prstGeom prst="upArrow">
            <a:avLst>
              <a:gd name="adj1" fmla="val 50000"/>
              <a:gd name="adj2" fmla="val 330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16567" name="AutoShape 23"/>
          <p:cNvSpPr>
            <a:spLocks noChangeArrowheads="1"/>
          </p:cNvSpPr>
          <p:nvPr/>
        </p:nvSpPr>
        <p:spPr bwMode="auto">
          <a:xfrm>
            <a:off x="4283869" y="2061617"/>
            <a:ext cx="217487" cy="287338"/>
          </a:xfrm>
          <a:prstGeom prst="upArrow">
            <a:avLst>
              <a:gd name="adj1" fmla="val 50000"/>
              <a:gd name="adj2" fmla="val 330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1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1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1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6" grpId="0" animBg="1"/>
      <p:bldP spid="1516547" grpId="0"/>
      <p:bldP spid="1516564" grpId="0" animBg="1"/>
      <p:bldP spid="1516565" grpId="0" animBg="1"/>
      <p:bldP spid="1516566" grpId="0" animBg="1"/>
      <p:bldP spid="15165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按操作数的物理位置分类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>
                <a:latin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</a:rPr>
              <a:t>访问内存       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存储器－存储器（</a:t>
            </a:r>
            <a:r>
              <a:rPr lang="en-US" altLang="zh-CN" dirty="0">
                <a:solidFill>
                  <a:schemeClr val="accent2"/>
                </a:solidFill>
                <a:latin typeface="华文新魏" pitchFamily="2" charset="-122"/>
              </a:rPr>
              <a:t>SS</a:t>
            </a: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）型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华文新魏" pitchFamily="2" charset="-122"/>
              </a:rPr>
              <a:t> 访问寄存器  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寄存器－寄存器（</a:t>
            </a:r>
            <a:r>
              <a:rPr lang="en-US" altLang="zh-CN" dirty="0">
                <a:solidFill>
                  <a:schemeClr val="accent2"/>
                </a:solidFill>
                <a:latin typeface="华文新魏" pitchFamily="2" charset="-122"/>
              </a:rPr>
              <a:t>RR</a:t>
            </a: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）型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华文新魏" pitchFamily="2" charset="-122"/>
              </a:rPr>
              <a:t> 访问内存和寄存器型 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寄存器－存储器（</a:t>
            </a:r>
            <a:r>
              <a:rPr lang="en-US" altLang="zh-CN" dirty="0">
                <a:solidFill>
                  <a:schemeClr val="accent2"/>
                </a:solidFill>
                <a:latin typeface="华文新魏" pitchFamily="2" charset="-122"/>
              </a:rPr>
              <a:t>RS</a:t>
            </a:r>
            <a:r>
              <a:rPr lang="zh-CN" altLang="en-US" dirty="0">
                <a:solidFill>
                  <a:schemeClr val="accent2"/>
                </a:solidFill>
                <a:latin typeface="华文新魏" pitchFamily="2" charset="-122"/>
              </a:rPr>
              <a:t>）型</a:t>
            </a:r>
            <a:r>
              <a:rPr lang="zh-CN" altLang="en-US" sz="2100" dirty="0">
                <a:latin typeface="华文新魏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新魏" pitchFamily="2" charset="-122"/>
              </a:rPr>
              <a:t>按操作数个数分类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9219" y="1633562"/>
            <a:ext cx="3244850" cy="417513"/>
            <a:chOff x="1701" y="663"/>
            <a:chExt cx="1996" cy="182"/>
          </a:xfrm>
        </p:grpSpPr>
        <p:sp>
          <p:nvSpPr>
            <p:cNvPr id="1466373" name="Rectangle 5"/>
            <p:cNvSpPr>
              <a:spLocks noChangeArrowheads="1"/>
            </p:cNvSpPr>
            <p:nvPr/>
          </p:nvSpPr>
          <p:spPr bwMode="auto">
            <a:xfrm>
              <a:off x="1701" y="663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74" name="Rectangle 6"/>
            <p:cNvSpPr>
              <a:spLocks noChangeArrowheads="1"/>
            </p:cNvSpPr>
            <p:nvPr/>
          </p:nvSpPr>
          <p:spPr bwMode="auto">
            <a:xfrm>
              <a:off x="2200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  <p:sp>
          <p:nvSpPr>
            <p:cNvPr id="1466375" name="Rectangle 7"/>
            <p:cNvSpPr>
              <a:spLocks noChangeArrowheads="1"/>
            </p:cNvSpPr>
            <p:nvPr/>
          </p:nvSpPr>
          <p:spPr bwMode="auto">
            <a:xfrm>
              <a:off x="2699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 dirty="0">
                  <a:latin typeface="华文新魏" pitchFamily="2" charset="-122"/>
                  <a:ea typeface="华文新魏" pitchFamily="2" charset="-122"/>
                </a:rPr>
                <a:t>A2</a:t>
              </a:r>
            </a:p>
          </p:txBody>
        </p:sp>
        <p:sp>
          <p:nvSpPr>
            <p:cNvPr id="1466376" name="Rectangle 8"/>
            <p:cNvSpPr>
              <a:spLocks noChangeArrowheads="1"/>
            </p:cNvSpPr>
            <p:nvPr/>
          </p:nvSpPr>
          <p:spPr bwMode="auto">
            <a:xfrm>
              <a:off x="3198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 dirty="0">
                  <a:latin typeface="华文新魏" pitchFamily="2" charset="-122"/>
                  <a:ea typeface="华文新魏" pitchFamily="2" charset="-122"/>
                </a:rPr>
                <a:t>A3</a:t>
              </a:r>
            </a:p>
          </p:txBody>
        </p:sp>
      </p:grpSp>
      <p:sp>
        <p:nvSpPr>
          <p:cNvPr id="1466377" name="Rectangle 9"/>
          <p:cNvSpPr>
            <a:spLocks noChangeArrowheads="1"/>
          </p:cNvSpPr>
          <p:nvPr/>
        </p:nvSpPr>
        <p:spPr bwMode="auto">
          <a:xfrm>
            <a:off x="422020" y="1628800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39219" y="2498750"/>
            <a:ext cx="3243263" cy="417512"/>
            <a:chOff x="1701" y="980"/>
            <a:chExt cx="1995" cy="182"/>
          </a:xfrm>
        </p:grpSpPr>
        <p:sp>
          <p:nvSpPr>
            <p:cNvPr id="1466379" name="Rectangle 11"/>
            <p:cNvSpPr>
              <a:spLocks noChangeArrowheads="1"/>
            </p:cNvSpPr>
            <p:nvPr/>
          </p:nvSpPr>
          <p:spPr bwMode="auto">
            <a:xfrm>
              <a:off x="1701" y="980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80" name="Rectangle 12"/>
            <p:cNvSpPr>
              <a:spLocks noChangeArrowheads="1"/>
            </p:cNvSpPr>
            <p:nvPr/>
          </p:nvSpPr>
          <p:spPr bwMode="auto">
            <a:xfrm>
              <a:off x="2200" y="980"/>
              <a:ext cx="725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  <p:sp>
          <p:nvSpPr>
            <p:cNvPr id="1466381" name="Rectangle 13"/>
            <p:cNvSpPr>
              <a:spLocks noChangeArrowheads="1"/>
            </p:cNvSpPr>
            <p:nvPr/>
          </p:nvSpPr>
          <p:spPr bwMode="auto">
            <a:xfrm>
              <a:off x="2925" y="980"/>
              <a:ext cx="771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A2</a:t>
              </a:r>
            </a:p>
          </p:txBody>
        </p:sp>
      </p:grp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422020" y="244636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39219" y="3276625"/>
            <a:ext cx="3243263" cy="417512"/>
            <a:chOff x="1701" y="1343"/>
            <a:chExt cx="1995" cy="182"/>
          </a:xfrm>
        </p:grpSpPr>
        <p:sp>
          <p:nvSpPr>
            <p:cNvPr id="1466384" name="Rectangle 16"/>
            <p:cNvSpPr>
              <a:spLocks noChangeArrowheads="1"/>
            </p:cNvSpPr>
            <p:nvPr/>
          </p:nvSpPr>
          <p:spPr bwMode="auto">
            <a:xfrm>
              <a:off x="1701" y="1343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85" name="Rectangle 17"/>
            <p:cNvSpPr>
              <a:spLocks noChangeArrowheads="1"/>
            </p:cNvSpPr>
            <p:nvPr/>
          </p:nvSpPr>
          <p:spPr bwMode="auto">
            <a:xfrm>
              <a:off x="2200" y="1343"/>
              <a:ext cx="1496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</p:grpSp>
      <p:sp>
        <p:nvSpPr>
          <p:cNvPr id="1466386" name="Rectangle 18"/>
          <p:cNvSpPr>
            <a:spLocks noChangeArrowheads="1"/>
          </p:cNvSpPr>
          <p:nvPr/>
        </p:nvSpPr>
        <p:spPr bwMode="auto">
          <a:xfrm>
            <a:off x="431545" y="3213125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66387" name="Rectangle 19"/>
          <p:cNvSpPr>
            <a:spLocks noChangeArrowheads="1"/>
          </p:cNvSpPr>
          <p:nvPr/>
        </p:nvSpPr>
        <p:spPr bwMode="auto">
          <a:xfrm>
            <a:off x="2434457" y="4068787"/>
            <a:ext cx="3244850" cy="417513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OP</a:t>
            </a:r>
          </a:p>
        </p:txBody>
      </p:sp>
      <p:sp>
        <p:nvSpPr>
          <p:cNvPr id="1466388" name="Rectangle 20"/>
          <p:cNvSpPr>
            <a:spLocks noChangeArrowheads="1"/>
          </p:cNvSpPr>
          <p:nvPr/>
        </p:nvSpPr>
        <p:spPr bwMode="auto">
          <a:xfrm>
            <a:off x="507166" y="4005287"/>
            <a:ext cx="177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66389" name="Rectangle 21"/>
          <p:cNvSpPr>
            <a:spLocks noChangeArrowheads="1"/>
          </p:cNvSpPr>
          <p:nvPr/>
        </p:nvSpPr>
        <p:spPr bwMode="auto">
          <a:xfrm>
            <a:off x="5840462" y="1698650"/>
            <a:ext cx="250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(A1)OP(A2)   →   (A3)</a:t>
            </a:r>
          </a:p>
        </p:txBody>
      </p:sp>
      <p:sp>
        <p:nvSpPr>
          <p:cNvPr id="1466390" name="Rectangle 22"/>
          <p:cNvSpPr>
            <a:spLocks noChangeArrowheads="1"/>
          </p:cNvSpPr>
          <p:nvPr/>
        </p:nvSpPr>
        <p:spPr bwMode="auto">
          <a:xfrm>
            <a:off x="5741546" y="2525737"/>
            <a:ext cx="264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(A1)OP(A2)   →    (A1)</a:t>
            </a:r>
          </a:p>
        </p:txBody>
      </p:sp>
      <p:sp>
        <p:nvSpPr>
          <p:cNvPr id="1466391" name="Rectangle 23"/>
          <p:cNvSpPr>
            <a:spLocks noChangeArrowheads="1"/>
          </p:cNvSpPr>
          <p:nvPr/>
        </p:nvSpPr>
        <p:spPr bwMode="auto">
          <a:xfrm>
            <a:off x="5796136" y="3322662"/>
            <a:ext cx="265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AC)OP(A1)   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→    AC</a:t>
            </a:r>
          </a:p>
        </p:txBody>
      </p:sp>
      <p:sp>
        <p:nvSpPr>
          <p:cNvPr id="1466392" name="Rectangle 24"/>
          <p:cNvSpPr>
            <a:spLocks noChangeArrowheads="1"/>
          </p:cNvSpPr>
          <p:nvPr/>
        </p:nvSpPr>
        <p:spPr bwMode="auto">
          <a:xfrm>
            <a:off x="5940152" y="4098950"/>
            <a:ext cx="2600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如停机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空操作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堆栈指令</a:t>
            </a: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7" grpId="0"/>
      <p:bldP spid="1466382" grpId="0"/>
      <p:bldP spid="1466386" grpId="0"/>
      <p:bldP spid="1466387" grpId="0" animBg="1"/>
      <p:bldP spid="1466388" grpId="0"/>
      <p:bldP spid="1466389" grpId="0"/>
      <p:bldP spid="1466390" grpId="0"/>
      <p:bldP spid="1466391" grpId="0"/>
      <p:bldP spid="14663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CPU</a:t>
            </a:r>
            <a:r>
              <a:rPr lang="zh-CN" altLang="en-US" sz="2800" dirty="0" smtClean="0"/>
              <a:t>主要工作：执行指令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指令是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执行最主要的操作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不同类型的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执行不同指令集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zh-CN" sz="2400" i="1" dirty="0" smtClean="0">
                <a:solidFill>
                  <a:schemeClr val="accent2"/>
                </a:solidFill>
              </a:rPr>
              <a:t>Instruction Set Architecture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ISA</a:t>
            </a:r>
            <a:r>
              <a:rPr lang="en-US" altLang="zh-CN" sz="2400" dirty="0" smtClean="0"/>
              <a:t>).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Intel 80x86 (Pentium 4), IBM/Motorola PowerPC (Macintosh), MIPS, Intel IA64, ...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877472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指令字长度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指令中包含二进制代码的位数</a:t>
            </a:r>
          </a:p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与机器字的长度有关</a:t>
            </a:r>
            <a:r>
              <a:rPr lang="en-US" altLang="zh-CN" sz="2500" dirty="0" smtClean="0">
                <a:latin typeface="华文新魏" pitchFamily="2" charset="-122"/>
              </a:rPr>
              <a:t>:   </a:t>
            </a:r>
            <a:r>
              <a:rPr lang="zh-CN" altLang="en-US" sz="2500" u="sng" dirty="0" smtClean="0">
                <a:latin typeface="华文新魏" pitchFamily="2" charset="-122"/>
              </a:rPr>
              <a:t>单字长</a:t>
            </a:r>
            <a:r>
              <a:rPr lang="en-US" altLang="zh-CN" sz="2500" u="sng" dirty="0" smtClean="0">
                <a:latin typeface="华文新魏" pitchFamily="2" charset="-122"/>
              </a:rPr>
              <a:t>,</a:t>
            </a:r>
            <a:r>
              <a:rPr lang="zh-CN" altLang="en-US" sz="2500" u="sng" dirty="0" smtClean="0">
                <a:latin typeface="华文新魏" pitchFamily="2" charset="-122"/>
              </a:rPr>
              <a:t>双字长</a:t>
            </a:r>
            <a:r>
              <a:rPr lang="en-US" altLang="zh-CN" sz="2500" u="sng" dirty="0" smtClean="0">
                <a:latin typeface="华文新魏" pitchFamily="2" charset="-122"/>
              </a:rPr>
              <a:t>,</a:t>
            </a:r>
            <a:r>
              <a:rPr lang="zh-CN" altLang="en-US" sz="2500" u="sng" dirty="0" smtClean="0">
                <a:latin typeface="华文新魏" pitchFamily="2" charset="-122"/>
              </a:rPr>
              <a:t>半字长。</a:t>
            </a:r>
          </a:p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多字长指令</a:t>
            </a:r>
          </a:p>
          <a:p>
            <a:pPr lvl="1" eaLnBrk="1" hangingPunct="1"/>
            <a:r>
              <a:rPr lang="zh-CN" altLang="en-US" sz="2100" dirty="0" smtClean="0">
                <a:latin typeface="华文新魏" pitchFamily="2" charset="-122"/>
              </a:rPr>
              <a:t>解决寻址较大存储空间的问题</a:t>
            </a:r>
          </a:p>
          <a:p>
            <a:pPr lvl="1" eaLnBrk="1" hangingPunct="1"/>
            <a:r>
              <a:rPr lang="zh-CN" altLang="en-US" sz="2100" dirty="0" smtClean="0">
                <a:latin typeface="华文新魏" pitchFamily="2" charset="-122"/>
              </a:rPr>
              <a:t>取指令要多次访内</a:t>
            </a:r>
            <a:r>
              <a:rPr lang="en-US" altLang="zh-CN" sz="2100" dirty="0" smtClean="0">
                <a:latin typeface="华文新魏" pitchFamily="2" charset="-122"/>
              </a:rPr>
              <a:t>,</a:t>
            </a:r>
            <a:r>
              <a:rPr lang="zh-CN" altLang="en-US" sz="2100" dirty="0" smtClean="0">
                <a:latin typeface="华文新魏" pitchFamily="2" charset="-122"/>
              </a:rPr>
              <a:t>影响速度，占用存储空间较大。</a:t>
            </a:r>
          </a:p>
          <a:p>
            <a:pPr eaLnBrk="1" hangingPunct="1"/>
            <a:r>
              <a:rPr lang="zh-CN" altLang="en-US" sz="2500" dirty="0" smtClean="0">
                <a:solidFill>
                  <a:srgbClr val="0000FF"/>
                </a:solidFill>
                <a:latin typeface="华文新魏" pitchFamily="2" charset="-122"/>
              </a:rPr>
              <a:t>等长指令</a:t>
            </a:r>
            <a:r>
              <a:rPr lang="en-US" altLang="zh-CN" sz="2500" dirty="0" smtClean="0">
                <a:solidFill>
                  <a:srgbClr val="0000FF"/>
                </a:solidFill>
                <a:latin typeface="华文新魏" pitchFamily="2" charset="-122"/>
              </a:rPr>
              <a:t>:</a:t>
            </a:r>
            <a:r>
              <a:rPr lang="en-US" altLang="zh-CN" sz="2500" dirty="0" smtClean="0">
                <a:latin typeface="华文新魏" pitchFamily="2" charset="-122"/>
              </a:rPr>
              <a:t> </a:t>
            </a:r>
            <a:r>
              <a:rPr lang="zh-CN" altLang="en-US" sz="2500" dirty="0" smtClean="0">
                <a:latin typeface="华文新魏" pitchFamily="2" charset="-122"/>
              </a:rPr>
              <a:t>结构简单，控制线路简单。</a:t>
            </a:r>
          </a:p>
          <a:p>
            <a:pPr eaLnBrk="1" hangingPunct="1"/>
            <a:r>
              <a:rPr lang="zh-CN" altLang="en-US" sz="2500" dirty="0" smtClean="0">
                <a:solidFill>
                  <a:srgbClr val="0000FF"/>
                </a:solidFill>
                <a:latin typeface="华文新魏" pitchFamily="2" charset="-122"/>
              </a:rPr>
              <a:t>变长指令</a:t>
            </a:r>
            <a:r>
              <a:rPr lang="en-US" altLang="zh-CN" sz="2500" dirty="0" smtClean="0">
                <a:solidFill>
                  <a:srgbClr val="0000FF"/>
                </a:solidFill>
                <a:latin typeface="华文新魏" pitchFamily="2" charset="-122"/>
              </a:rPr>
              <a:t>:</a:t>
            </a:r>
            <a:r>
              <a:rPr lang="en-US" altLang="zh-CN" sz="2500" dirty="0" smtClean="0">
                <a:latin typeface="华文新魏" pitchFamily="2" charset="-122"/>
              </a:rPr>
              <a:t>  </a:t>
            </a:r>
            <a:r>
              <a:rPr lang="zh-CN" altLang="en-US" sz="2500" dirty="0" smtClean="0">
                <a:latin typeface="华文新魏" pitchFamily="2" charset="-122"/>
              </a:rPr>
              <a:t>结构灵活，充分利用指令长度，控制复杂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 sz="2500" dirty="0" smtClean="0">
              <a:latin typeface="华文新魏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566738" y="3933056"/>
            <a:ext cx="8001000" cy="1955800"/>
          </a:xfrm>
        </p:spPr>
        <p:txBody>
          <a:bodyPr/>
          <a:lstStyle/>
          <a:p>
            <a:pPr algn="l"/>
            <a:r>
              <a:rPr lang="zh-CN" altLang="en-US" sz="2000" dirty="0"/>
              <a:t>双</a:t>
            </a:r>
            <a:r>
              <a:rPr lang="zh-CN" altLang="en-US" sz="2000" dirty="0" smtClean="0"/>
              <a:t>操作数指令操作码不能和单操作数，无操作数指令相同，否则无法区分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假设双操作数指令数为</a:t>
            </a:r>
            <a:r>
              <a:rPr lang="en-US" altLang="zh-CN" sz="2000" dirty="0" smtClean="0"/>
              <a:t>k,  </a:t>
            </a:r>
            <a:r>
              <a:rPr lang="zh-CN" altLang="en-US" sz="2000" dirty="0" smtClean="0"/>
              <a:t>显然</a:t>
            </a:r>
            <a:r>
              <a:rPr lang="en-US" altLang="zh-CN" sz="2000" dirty="0" smtClean="0"/>
              <a:t>k&lt;2</a:t>
            </a:r>
            <a:r>
              <a:rPr lang="en-US" altLang="zh-CN" sz="2000" baseline="30000" dirty="0" smtClean="0"/>
              <a:t>8</a:t>
            </a:r>
          </a:p>
          <a:p>
            <a:pPr algn="l"/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8</a:t>
            </a:r>
            <a:r>
              <a:rPr lang="en-US" altLang="zh-CN" sz="2000" dirty="0" smtClean="0"/>
              <a:t>-K</a:t>
            </a:r>
            <a:r>
              <a:rPr lang="zh-CN" altLang="en-US" sz="2000" dirty="0" smtClean="0"/>
              <a:t>为多余状态，可以用于表示单操作数或者无操作数指令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可用于单操作数指令的条数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8</a:t>
            </a:r>
            <a:r>
              <a:rPr lang="en-US" altLang="zh-CN" sz="2000" dirty="0" smtClean="0"/>
              <a:t>-k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*2</a:t>
            </a:r>
            <a:r>
              <a:rPr lang="en-US" altLang="zh-CN" sz="2000" baseline="30000" dirty="0" smtClean="0"/>
              <a:t>12</a:t>
            </a:r>
            <a:r>
              <a:rPr lang="zh-CN" altLang="en-US" sz="2000" baseline="-25000" dirty="0" smtClean="0"/>
              <a:t>，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12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是多余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位组合</a:t>
            </a:r>
            <a:endParaRPr lang="en-US" altLang="zh-CN" sz="2000" dirty="0" smtClean="0"/>
          </a:p>
          <a:p>
            <a:pPr algn="l"/>
            <a:endParaRPr lang="en-US" altLang="zh-CN" sz="2000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9632" y="1340768"/>
            <a:ext cx="5040560" cy="432048"/>
            <a:chOff x="1259632" y="1412776"/>
            <a:chExt cx="5040560" cy="432048"/>
          </a:xfrm>
        </p:grpSpPr>
        <p:sp>
          <p:nvSpPr>
            <p:cNvPr id="4" name="矩形 3"/>
            <p:cNvSpPr/>
            <p:nvPr/>
          </p:nvSpPr>
          <p:spPr>
            <a:xfrm>
              <a:off x="2510036" y="1412776"/>
              <a:ext cx="1080120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56" y="141277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141277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259632" y="1444134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双操作数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9632" y="2101498"/>
            <a:ext cx="5040560" cy="432048"/>
            <a:chOff x="1259632" y="2173506"/>
            <a:chExt cx="5040560" cy="432048"/>
          </a:xfrm>
        </p:grpSpPr>
        <p:sp>
          <p:nvSpPr>
            <p:cNvPr id="9" name="矩形 8"/>
            <p:cNvSpPr/>
            <p:nvPr/>
          </p:nvSpPr>
          <p:spPr>
            <a:xfrm>
              <a:off x="2510036" y="2173506"/>
              <a:ext cx="2422004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2040" y="217350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259632" y="2204864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>
                  <a:latin typeface="Tahoma" pitchFamily="34" charset="0"/>
                  <a:ea typeface="宋体" pitchFamily="2" charset="-122"/>
                </a:rPr>
                <a:t>单</a:t>
              </a:r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632" y="2924944"/>
            <a:ext cx="5040560" cy="432048"/>
            <a:chOff x="1259632" y="2996952"/>
            <a:chExt cx="5040560" cy="432048"/>
          </a:xfrm>
        </p:grpSpPr>
        <p:sp>
          <p:nvSpPr>
            <p:cNvPr id="13" name="矩形 12"/>
            <p:cNvSpPr/>
            <p:nvPr/>
          </p:nvSpPr>
          <p:spPr>
            <a:xfrm>
              <a:off x="2510036" y="2996952"/>
              <a:ext cx="3790156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259632" y="3028310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>
                  <a:latin typeface="Tahoma" pitchFamily="34" charset="0"/>
                  <a:ea typeface="宋体" pitchFamily="2" charset="-122"/>
                </a:rPr>
                <a:t>无</a:t>
              </a:r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16216" y="1372126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8</a:t>
            </a:r>
            <a:endParaRPr lang="zh-CN" altLang="en-US" sz="1800" i="0" baseline="30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516216" y="2132856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20</a:t>
            </a:r>
            <a:endParaRPr lang="zh-CN" altLang="en-US" sz="1800" i="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516216" y="2956302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32</a:t>
            </a:r>
            <a:endParaRPr lang="zh-CN" altLang="en-US" sz="1800" i="0" baseline="30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指令字助记符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ADD</a:t>
            </a:r>
          </a:p>
          <a:p>
            <a:pPr eaLnBrk="1" hangingPunct="1"/>
            <a:r>
              <a:rPr lang="en-US" altLang="zh-CN" smtClean="0"/>
              <a:t> SUB</a:t>
            </a:r>
          </a:p>
          <a:p>
            <a:pPr eaLnBrk="1" hangingPunct="1"/>
            <a:r>
              <a:rPr lang="en-US" altLang="zh-CN" smtClean="0"/>
              <a:t> MOV</a:t>
            </a:r>
          </a:p>
          <a:p>
            <a:pPr eaLnBrk="1" hangingPunct="1"/>
            <a:r>
              <a:rPr lang="en-US" altLang="zh-CN" smtClean="0"/>
              <a:t> JMP</a:t>
            </a:r>
          </a:p>
          <a:p>
            <a:pPr eaLnBrk="1" hangingPunct="1"/>
            <a:r>
              <a:rPr lang="en-US" altLang="zh-CN" smtClean="0"/>
              <a:t> STR</a:t>
            </a:r>
          </a:p>
          <a:p>
            <a:pPr eaLnBrk="1" hangingPunct="1"/>
            <a:r>
              <a:rPr lang="en-US" altLang="zh-CN" smtClean="0"/>
              <a:t> LDA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PDP-11 </a:t>
            </a:r>
            <a:r>
              <a:rPr lang="zh-CN" altLang="en-US" dirty="0" smtClean="0">
                <a:latin typeface="方正舒体" pitchFamily="2" charset="-122"/>
              </a:rPr>
              <a:t>指令格式举例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086794" y="2132856"/>
            <a:ext cx="3763962" cy="5207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kumimoji="1" lang="zh-CN" altLang="en-US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10bit</a:t>
            </a:r>
            <a:r>
              <a:rPr kumimoji="1" lang="zh-CN" altLang="en-US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850756" y="2132856"/>
            <a:ext cx="11176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930256" y="2132856"/>
            <a:ext cx="971550" cy="5207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Rn(3)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086794" y="3888631"/>
            <a:ext cx="1728787" cy="5461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kumimoji="1" lang="zh-CN" altLang="en-US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10bit</a:t>
            </a:r>
            <a:r>
              <a:rPr kumimoji="1" lang="zh-CN" altLang="en-US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868219" y="3888631"/>
            <a:ext cx="11176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947719" y="3888631"/>
            <a:ext cx="971550" cy="5461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Rn(3)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817169" y="3888631"/>
            <a:ext cx="11176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896669" y="3888631"/>
            <a:ext cx="971550" cy="5461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Rn(3)</a:t>
            </a:r>
          </a:p>
        </p:txBody>
      </p:sp>
      <p:sp>
        <p:nvSpPr>
          <p:cNvPr id="18444" name="AutoShape 11"/>
          <p:cNvSpPr>
            <a:spLocks/>
          </p:cNvSpPr>
          <p:nvPr/>
        </p:nvSpPr>
        <p:spPr bwMode="auto">
          <a:xfrm rot="-5400000">
            <a:off x="4667959" y="3705632"/>
            <a:ext cx="240732" cy="1942305"/>
          </a:xfrm>
          <a:prstGeom prst="leftBrace">
            <a:avLst>
              <a:gd name="adj1" fmla="val 2268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5" name="AutoShape 12"/>
          <p:cNvSpPr>
            <a:spLocks/>
          </p:cNvSpPr>
          <p:nvPr/>
        </p:nvSpPr>
        <p:spPr bwMode="auto">
          <a:xfrm rot="-5400000">
            <a:off x="6747811" y="3643155"/>
            <a:ext cx="274407" cy="2033586"/>
          </a:xfrm>
          <a:prstGeom prst="leftBrace">
            <a:avLst>
              <a:gd name="adj1" fmla="val 2268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1" name="Rectangle 13"/>
          <p:cNvSpPr>
            <a:spLocks noChangeArrowheads="1"/>
          </p:cNvSpPr>
          <p:nvPr/>
        </p:nvSpPr>
        <p:spPr bwMode="auto">
          <a:xfrm>
            <a:off x="4247381" y="479509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源操作数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2" name="Rectangle 14"/>
          <p:cNvSpPr>
            <a:spLocks noChangeArrowheads="1"/>
          </p:cNvSpPr>
          <p:nvPr/>
        </p:nvSpPr>
        <p:spPr bwMode="auto">
          <a:xfrm>
            <a:off x="6334944" y="479509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被操作数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3" name="Rectangle 15"/>
          <p:cNvSpPr>
            <a:spLocks noChangeArrowheads="1"/>
          </p:cNvSpPr>
          <p:nvPr/>
        </p:nvSpPr>
        <p:spPr bwMode="auto">
          <a:xfrm>
            <a:off x="4104506" y="333618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4" name="Rectangle 16"/>
          <p:cNvSpPr>
            <a:spLocks noChangeArrowheads="1"/>
          </p:cNvSpPr>
          <p:nvPr/>
        </p:nvSpPr>
        <p:spPr bwMode="auto">
          <a:xfrm>
            <a:off x="6222231" y="3329831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操作数地址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4463281" y="3701306"/>
            <a:ext cx="144463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039544" y="3701306"/>
            <a:ext cx="1439862" cy="360363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V="1">
            <a:off x="5399906" y="3701306"/>
            <a:ext cx="12954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6984231" y="3701306"/>
            <a:ext cx="4318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9" name="Rectangle 21"/>
          <p:cNvSpPr>
            <a:spLocks noChangeArrowheads="1"/>
          </p:cNvSpPr>
          <p:nvPr/>
        </p:nvSpPr>
        <p:spPr bwMode="auto">
          <a:xfrm>
            <a:off x="502469" y="2221756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单字长指令</a:t>
            </a:r>
          </a:p>
        </p:txBody>
      </p:sp>
      <p:sp>
        <p:nvSpPr>
          <p:cNvPr id="1425430" name="Rectangle 22"/>
          <p:cNvSpPr>
            <a:spLocks noChangeArrowheads="1"/>
          </p:cNvSpPr>
          <p:nvPr/>
        </p:nvSpPr>
        <p:spPr bwMode="auto">
          <a:xfrm>
            <a:off x="467544" y="4053731"/>
            <a:ext cx="169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双字长指令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21" grpId="0"/>
      <p:bldP spid="1425422" grpId="0"/>
      <p:bldP spid="1425423" grpId="0"/>
      <p:bldP spid="1425424" grpId="0"/>
      <p:bldP spid="1425429" grpId="0"/>
      <p:bldP spid="14254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寻找指令或操作数有效地址的方式</a:t>
            </a:r>
          </a:p>
          <a:p>
            <a:pPr lvl="1"/>
            <a:r>
              <a:rPr lang="zh-CN" altLang="en-US" dirty="0"/>
              <a:t>指令寻址</a:t>
            </a:r>
          </a:p>
          <a:p>
            <a:pPr lvl="2"/>
            <a:r>
              <a:rPr lang="zh-CN" altLang="en-US" sz="2400" dirty="0"/>
              <a:t>顺序寻址</a:t>
            </a:r>
          </a:p>
          <a:p>
            <a:pPr lvl="2"/>
            <a:r>
              <a:rPr lang="zh-CN" altLang="en-US" sz="2400" dirty="0"/>
              <a:t>跳跃寻址</a:t>
            </a:r>
          </a:p>
          <a:p>
            <a:pPr lvl="1"/>
            <a:r>
              <a:rPr lang="zh-CN" altLang="en-US" dirty="0"/>
              <a:t>操作数寻址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3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顺序寻址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500" dirty="0" smtClean="0"/>
              <a:t>程序的指令序列在主存顺序存放。执行时从第一条指令开始，逐条取出并逐条执行，这种程序的顺序执行过程，称为</a:t>
            </a:r>
            <a:r>
              <a:rPr lang="zh-CN" altLang="en-US" sz="2500" u="sng" dirty="0" smtClean="0">
                <a:solidFill>
                  <a:srgbClr val="FF0000"/>
                </a:solidFill>
              </a:rPr>
              <a:t>顺序寻址方式</a:t>
            </a:r>
            <a:r>
              <a:rPr lang="zh-CN" altLang="en-US" sz="2500" dirty="0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CPU</a:t>
            </a:r>
            <a:r>
              <a:rPr lang="zh-CN" altLang="en-US" sz="2500" dirty="0"/>
              <a:t>中设置</a:t>
            </a:r>
            <a:r>
              <a:rPr lang="zh-CN" altLang="en-US" sz="2500" dirty="0" smtClean="0"/>
              <a:t>一个</a:t>
            </a:r>
            <a:r>
              <a:rPr lang="zh-CN" altLang="en-US" sz="2500" u="sng" dirty="0" smtClean="0">
                <a:solidFill>
                  <a:srgbClr val="FF0000"/>
                </a:solidFill>
              </a:rPr>
              <a:t>程序计数器</a:t>
            </a:r>
            <a:r>
              <a:rPr lang="zh-CN" altLang="en-US" sz="2100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sz="2100" dirty="0" smtClean="0"/>
              <a:t>）</a:t>
            </a:r>
            <a:r>
              <a:rPr lang="zh-CN" altLang="en-US" sz="2500" dirty="0" smtClean="0"/>
              <a:t>对指令的顺序号进行计数。</a:t>
            </a:r>
            <a:r>
              <a:rPr lang="en-US" altLang="zh-CN" sz="2100" dirty="0" smtClean="0"/>
              <a:t>PC</a:t>
            </a:r>
            <a:r>
              <a:rPr lang="zh-CN" altLang="en-US" sz="2500" dirty="0" smtClean="0"/>
              <a:t>中开始时存放程序的首地址，每执行一条指令，</a:t>
            </a:r>
            <a:r>
              <a:rPr lang="en-US" altLang="zh-CN" sz="2500" dirty="0"/>
              <a:t>PC </a:t>
            </a:r>
            <a:r>
              <a:rPr lang="zh-CN" altLang="en-US" sz="2500" dirty="0" smtClean="0"/>
              <a:t>加</a:t>
            </a:r>
            <a:r>
              <a:rPr lang="en-US" altLang="zh-CN" sz="2100" dirty="0" smtClean="0"/>
              <a:t>1</a:t>
            </a:r>
            <a:r>
              <a:rPr lang="zh-CN" altLang="en-US" sz="2500" dirty="0" smtClean="0"/>
              <a:t>，以指出下条指令的地址，直到程序结束。</a:t>
            </a:r>
            <a:endParaRPr lang="en-US" altLang="zh-CN" sz="25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100" dirty="0" smtClean="0"/>
              <a:t>PC++  </a:t>
            </a:r>
            <a:r>
              <a:rPr lang="zh-CN" altLang="en-US" sz="2100" dirty="0" smtClean="0"/>
              <a:t>准确应该是加上当前指令的长度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PC</a:t>
            </a:r>
            <a:r>
              <a:rPr lang="zh-CN" altLang="en-US" sz="2500" dirty="0" smtClean="0"/>
              <a:t>存放下一条指令的地址</a:t>
            </a:r>
            <a:endParaRPr lang="zh-CN" altLang="en-US" sz="26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顺序寻址过程</a:t>
            </a:r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1620838" y="2997200"/>
            <a:ext cx="1676400" cy="3048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>
                <a:solidFill>
                  <a:sysClr val="window" lastClr="FFFFFF"/>
                </a:solidFill>
                <a:latin typeface="Calibri"/>
                <a:ea typeface="宋体"/>
              </a:rPr>
              <a:t>100</a:t>
            </a:r>
          </a:p>
        </p:txBody>
      </p:sp>
      <p:sp>
        <p:nvSpPr>
          <p:cNvPr id="1473541" name="Line 5"/>
          <p:cNvSpPr>
            <a:spLocks noChangeShapeType="1"/>
          </p:cNvSpPr>
          <p:nvPr/>
        </p:nvSpPr>
        <p:spPr bwMode="auto">
          <a:xfrm flipV="1">
            <a:off x="3144838" y="33147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3542" name="Line 6"/>
          <p:cNvSpPr>
            <a:spLocks noChangeShapeType="1"/>
          </p:cNvSpPr>
          <p:nvPr/>
        </p:nvSpPr>
        <p:spPr bwMode="auto">
          <a:xfrm>
            <a:off x="3297238" y="3154363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3543" name="Rectangle 7"/>
          <p:cNvSpPr>
            <a:spLocks noChangeArrowheads="1"/>
          </p:cNvSpPr>
          <p:nvPr/>
        </p:nvSpPr>
        <p:spPr bwMode="auto">
          <a:xfrm>
            <a:off x="4645025" y="2997200"/>
            <a:ext cx="1800225" cy="40640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 err="1">
                <a:latin typeface="Calibri"/>
                <a:ea typeface="宋体"/>
              </a:rPr>
              <a:t>Inc</a:t>
            </a:r>
            <a:r>
              <a:rPr lang="en-US" altLang="zh-CN" i="0" kern="0" dirty="0">
                <a:latin typeface="Calibri"/>
                <a:ea typeface="宋体"/>
              </a:rPr>
              <a:t> AX</a:t>
            </a:r>
          </a:p>
        </p:txBody>
      </p:sp>
      <p:sp>
        <p:nvSpPr>
          <p:cNvPr id="1473544" name="Rectangle 8"/>
          <p:cNvSpPr>
            <a:spLocks noChangeArrowheads="1"/>
          </p:cNvSpPr>
          <p:nvPr/>
        </p:nvSpPr>
        <p:spPr bwMode="auto">
          <a:xfrm>
            <a:off x="4645025" y="3362325"/>
            <a:ext cx="1800225" cy="4064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>
                <a:solidFill>
                  <a:schemeClr val="tx1"/>
                </a:solidFill>
                <a:latin typeface="Calibri"/>
                <a:ea typeface="宋体"/>
              </a:rPr>
              <a:t>add ax,bx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645025" y="3727450"/>
            <a:ext cx="1800225" cy="40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645025" y="4094163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645025" y="4451350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73548" name="Rectangle 12"/>
          <p:cNvSpPr>
            <a:spLocks noChangeArrowheads="1"/>
          </p:cNvSpPr>
          <p:nvPr/>
        </p:nvSpPr>
        <p:spPr bwMode="auto">
          <a:xfrm>
            <a:off x="2220913" y="2524125"/>
            <a:ext cx="549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PC</a:t>
            </a:r>
          </a:p>
        </p:txBody>
      </p:sp>
      <p:sp>
        <p:nvSpPr>
          <p:cNvPr id="1473549" name="Rectangle 13"/>
          <p:cNvSpPr>
            <a:spLocks noChangeArrowheads="1"/>
          </p:cNvSpPr>
          <p:nvPr/>
        </p:nvSpPr>
        <p:spPr bwMode="auto">
          <a:xfrm>
            <a:off x="3030538" y="3602038"/>
            <a:ext cx="5080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+1</a:t>
            </a:r>
          </a:p>
        </p:txBody>
      </p:sp>
      <p:sp>
        <p:nvSpPr>
          <p:cNvPr id="1473550" name="Rectangle 14"/>
          <p:cNvSpPr>
            <a:spLocks noChangeArrowheads="1"/>
          </p:cNvSpPr>
          <p:nvPr/>
        </p:nvSpPr>
        <p:spPr bwMode="auto">
          <a:xfrm>
            <a:off x="6464300" y="3062288"/>
            <a:ext cx="498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100</a:t>
            </a:r>
          </a:p>
        </p:txBody>
      </p:sp>
      <p:sp>
        <p:nvSpPr>
          <p:cNvPr id="1473551" name="Rectangle 15"/>
          <p:cNvSpPr>
            <a:spLocks noChangeArrowheads="1"/>
          </p:cNvSpPr>
          <p:nvPr/>
        </p:nvSpPr>
        <p:spPr bwMode="auto">
          <a:xfrm>
            <a:off x="6434138" y="3422650"/>
            <a:ext cx="5778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101</a:t>
            </a:r>
            <a:r>
              <a:rPr lang="en-US" altLang="zh-CN" sz="14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</a:p>
        </p:txBody>
      </p:sp>
      <p:sp>
        <p:nvSpPr>
          <p:cNvPr id="1473552" name="Rectangle 16"/>
          <p:cNvSpPr>
            <a:spLocks noChangeArrowheads="1"/>
          </p:cNvSpPr>
          <p:nvPr/>
        </p:nvSpPr>
        <p:spPr bwMode="auto">
          <a:xfrm>
            <a:off x="5073650" y="2571750"/>
            <a:ext cx="7937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内存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645025" y="4816475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645025" y="5181600"/>
            <a:ext cx="1800225" cy="40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73555" name="Rectangle 19"/>
          <p:cNvSpPr>
            <a:spLocks noChangeArrowheads="1"/>
          </p:cNvSpPr>
          <p:nvPr/>
        </p:nvSpPr>
        <p:spPr bwMode="auto">
          <a:xfrm>
            <a:off x="1620838" y="2994025"/>
            <a:ext cx="1676400" cy="3175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>
                <a:latin typeface="Calibri"/>
                <a:ea typeface="宋体"/>
              </a:rPr>
              <a:t>101</a:t>
            </a:r>
          </a:p>
        </p:txBody>
      </p:sp>
      <p:sp>
        <p:nvSpPr>
          <p:cNvPr id="2" name="矩形​​ 1"/>
          <p:cNvSpPr/>
          <p:nvPr/>
        </p:nvSpPr>
        <p:spPr bwMode="auto">
          <a:xfrm>
            <a:off x="5149850" y="1524000"/>
            <a:ext cx="1600200" cy="55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6" name="矩形 7"/>
          <p:cNvSpPr/>
          <p:nvPr/>
        </p:nvSpPr>
        <p:spPr>
          <a:xfrm>
            <a:off x="2071670" y="1660556"/>
            <a:ext cx="928694" cy="42862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OP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矩形 24"/>
          <p:cNvSpPr/>
          <p:nvPr/>
        </p:nvSpPr>
        <p:spPr>
          <a:xfrm>
            <a:off x="3000364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3857620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矩形 26"/>
          <p:cNvSpPr/>
          <p:nvPr/>
        </p:nvSpPr>
        <p:spPr>
          <a:xfrm>
            <a:off x="4714876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d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矩形 27"/>
          <p:cNvSpPr/>
          <p:nvPr/>
        </p:nvSpPr>
        <p:spPr>
          <a:xfrm>
            <a:off x="5572132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d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7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47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40" grpId="0" animBg="1"/>
      <p:bldP spid="1473541" grpId="0" animBg="1"/>
      <p:bldP spid="1473542" grpId="0" animBg="1"/>
      <p:bldP spid="1473542" grpId="1" animBg="1"/>
      <p:bldP spid="1473543" grpId="0" animBg="1"/>
      <p:bldP spid="1473544" grpId="0" animBg="1"/>
      <p:bldP spid="1473549" grpId="0"/>
      <p:bldP spid="14735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跳跃寻址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当程序中出现分支或循环时，就会改变程序的执行顺序。此时对指令寻址就要采取</a:t>
            </a:r>
            <a:r>
              <a:rPr lang="zh-CN" altLang="en-US" sz="2600" u="sng" dirty="0" smtClean="0">
                <a:solidFill>
                  <a:schemeClr val="accent2"/>
                </a:solidFill>
              </a:rPr>
              <a:t>跳跃寻址方式。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所谓跳跃，就是指下条指令的地址不是通过程序计数器</a:t>
            </a:r>
            <a:r>
              <a:rPr lang="en-US" altLang="zh-CN" sz="2200" dirty="0" smtClean="0"/>
              <a:t>PC</a:t>
            </a:r>
            <a:r>
              <a:rPr lang="zh-CN" altLang="en-US" sz="2600" dirty="0" smtClean="0"/>
              <a:t>当前值获得的，而是由指令本身给出。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跳跃的处理方式是重新修改</a:t>
            </a:r>
            <a:r>
              <a:rPr lang="en-US" altLang="zh-CN" sz="2200" dirty="0" smtClean="0"/>
              <a:t>PC</a:t>
            </a:r>
            <a:r>
              <a:rPr lang="zh-CN" altLang="en-US" sz="2600" dirty="0" smtClean="0"/>
              <a:t>的内容。然后进入取指令阶段。</a:t>
            </a:r>
          </a:p>
          <a:p>
            <a:pPr eaLnBrk="1" hangingPunct="1"/>
            <a:endParaRPr lang="en-US" altLang="zh-CN" sz="26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跳跃寻址过程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709922" y="4182070"/>
            <a:ext cx="1828800" cy="3810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IR</a:t>
            </a: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659122" y="2147891"/>
            <a:ext cx="1828800" cy="3810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100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542022" y="2138958"/>
            <a:ext cx="1905000" cy="3810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b="1" i="0" kern="0" dirty="0">
                <a:latin typeface="Times New Roman" pitchFamily="18" charset="0"/>
                <a:ea typeface="宋体"/>
              </a:rPr>
              <a:t>JMP 103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542022" y="2508845"/>
            <a:ext cx="19050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4542022" y="2888258"/>
            <a:ext cx="19050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542022" y="3269258"/>
            <a:ext cx="1905000" cy="38100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>
                <a:solidFill>
                  <a:schemeClr val="dk1"/>
                </a:solidFill>
                <a:latin typeface="Calibri"/>
                <a:ea typeface="宋体"/>
              </a:rPr>
              <a:t>MOV AX,BX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4542022" y="3650258"/>
            <a:ext cx="19050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auto">
          <a:xfrm>
            <a:off x="7132772" y="2138958"/>
            <a:ext cx="914400" cy="16002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00FF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3551422" y="2367558"/>
            <a:ext cx="990600" cy="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H="1" flipV="1">
            <a:off x="2595747" y="2549529"/>
            <a:ext cx="0" cy="1765300"/>
          </a:xfrm>
          <a:prstGeom prst="line">
            <a:avLst/>
          </a:prstGeom>
          <a:noFill/>
          <a:ln w="50800" cap="flat" cmpd="sng" algn="ctr">
            <a:solidFill>
              <a:srgbClr val="4BACC6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2282588" y="1738734"/>
            <a:ext cx="508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Franklin Gothic Heavy" pitchFamily="34" charset="0"/>
              </a:rPr>
              <a:t>PC</a:t>
            </a: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5018272" y="1700808"/>
            <a:ext cx="793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6521585" y="2153245"/>
            <a:ext cx="5413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100</a:t>
            </a: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6481897" y="2535833"/>
            <a:ext cx="6429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 101 </a:t>
            </a: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6521585" y="2918421"/>
            <a:ext cx="5413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102</a:t>
            </a: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6469197" y="3301008"/>
            <a:ext cx="6429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 103 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064060" y="2624733"/>
            <a:ext cx="473075" cy="869950"/>
            <a:chOff x="3316288" y="3090863"/>
            <a:chExt cx="473075" cy="869950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3536950" y="3090863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316288" y="3624263"/>
              <a:ext cx="473075" cy="3365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Franklin Gothic Heavy" pitchFamily="34" charset="0"/>
                </a:rPr>
                <a:t> +1</a:t>
              </a:r>
            </a:p>
          </p:txBody>
        </p:sp>
      </p:grp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1709922" y="4182070"/>
            <a:ext cx="1828800" cy="3810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itchFamily="18" charset="0"/>
                <a:ea typeface="宋体"/>
                <a:cs typeface="+mn-cs"/>
              </a:rPr>
              <a:t>JMP 103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1619672" y="4582120"/>
            <a:ext cx="196373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指令寄存器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Franklin Gothic Heavy" pitchFamily="34" charset="0"/>
                <a:ea typeface="华文新魏" pitchFamily="2" charset="-122"/>
              </a:rPr>
              <a:t>IR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1703572" y="4169370"/>
            <a:ext cx="1841500" cy="3937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>
                <a:solidFill>
                  <a:srgbClr val="FFFF00"/>
                </a:solidFill>
                <a:latin typeface="Times New Roman" pitchFamily="18" charset="0"/>
                <a:ea typeface="宋体"/>
              </a:rPr>
              <a:t>MOV AX,BX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H="1">
            <a:off x="3548247" y="4334470"/>
            <a:ext cx="990600" cy="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101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103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104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0" grpId="0" animBg="1"/>
      <p:bldP spid="61" grpId="0" animBg="1"/>
      <p:bldP spid="61" grpId="1" animBg="1"/>
      <p:bldP spid="62" grpId="0" animBg="1"/>
      <p:bldP spid="72" grpId="0" animBg="1"/>
      <p:bldP spid="74" grpId="0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FF"/>
                </a:solidFill>
              </a:rPr>
              <a:t>操作数的寻址方式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 smtClean="0"/>
              <a:t>形成操作数有效地址的方法。       </a:t>
            </a:r>
          </a:p>
          <a:p>
            <a:pPr lvl="1" eaLnBrk="1" hangingPunct="1"/>
            <a:r>
              <a:rPr lang="zh-CN" altLang="en-US" sz="2500" dirty="0" smtClean="0">
                <a:solidFill>
                  <a:schemeClr val="accent2"/>
                </a:solidFill>
              </a:rPr>
              <a:t>单地址指令地址码的构成</a:t>
            </a:r>
            <a:r>
              <a:rPr lang="en-US" altLang="zh-CN" sz="2500" dirty="0" smtClean="0">
                <a:solidFill>
                  <a:schemeClr val="accent2"/>
                </a:solidFill>
              </a:rPr>
              <a:t>:   </a:t>
            </a:r>
            <a:r>
              <a:rPr lang="en-US" altLang="zh-CN" sz="2100" dirty="0" smtClean="0">
                <a:solidFill>
                  <a:schemeClr val="accent2"/>
                </a:solidFill>
              </a:rPr>
              <a:t>X ,  I  ,D</a:t>
            </a:r>
          </a:p>
          <a:p>
            <a:pPr lvl="1" eaLnBrk="1" hangingPunct="1"/>
            <a:r>
              <a:rPr lang="zh-CN" altLang="en-US" sz="2500" dirty="0" smtClean="0">
                <a:solidFill>
                  <a:schemeClr val="accent2"/>
                </a:solidFill>
              </a:rPr>
              <a:t>实际有效地址为</a:t>
            </a:r>
            <a:r>
              <a:rPr lang="en-US" altLang="zh-CN" sz="1900" dirty="0" smtClean="0">
                <a:solidFill>
                  <a:schemeClr val="accent2"/>
                </a:solidFill>
              </a:rPr>
              <a:t>E</a:t>
            </a:r>
            <a:r>
              <a:rPr lang="en-US" altLang="zh-CN" sz="2500" dirty="0" smtClean="0">
                <a:solidFill>
                  <a:schemeClr val="accent2"/>
                </a:solidFill>
              </a:rPr>
              <a:t>, </a:t>
            </a:r>
            <a:r>
              <a:rPr lang="zh-CN" altLang="en-US" sz="2500" dirty="0" smtClean="0">
                <a:solidFill>
                  <a:schemeClr val="accent2"/>
                </a:solidFill>
              </a:rPr>
              <a:t>实际操作数</a:t>
            </a:r>
            <a:r>
              <a:rPr lang="en-US" altLang="zh-CN" sz="2100" dirty="0" smtClean="0">
                <a:solidFill>
                  <a:schemeClr val="accent2"/>
                </a:solidFill>
              </a:rPr>
              <a:t>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accent2"/>
                </a:solidFill>
              </a:rPr>
              <a:t> S= (E)</a:t>
            </a:r>
            <a:r>
              <a:rPr lang="en-US" altLang="zh-CN" sz="2500" dirty="0" smtClean="0"/>
              <a:t>      </a:t>
            </a:r>
            <a:endParaRPr lang="en-US" altLang="zh-CN" dirty="0" smtClean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25672" y="3933056"/>
            <a:ext cx="1519238" cy="481013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OP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144910" y="3933056"/>
            <a:ext cx="798513" cy="481013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X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943422" y="3933056"/>
            <a:ext cx="800100" cy="481013"/>
          </a:xfrm>
          <a:prstGeom prst="rect">
            <a:avLst/>
          </a:prstGeom>
          <a:solidFill>
            <a:srgbClr val="FF505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I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743522" y="3933056"/>
            <a:ext cx="2317750" cy="481013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D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812997" y="4483894"/>
            <a:ext cx="946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操作码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044897" y="4483894"/>
            <a:ext cx="9477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变址位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5413447" y="4496594"/>
            <a:ext cx="12588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形式地址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3887860" y="4483894"/>
            <a:ext cx="946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间址位</a:t>
            </a:r>
          </a:p>
        </p:txBody>
      </p:sp>
    </p:spTree>
    <p:extLst>
      <p:ext uri="{BB962C8B-B14F-4D97-AF65-F5344CB8AC3E}">
        <p14:creationId xmlns:p14="http://schemas.microsoft.com/office/powerpoint/2010/main" val="4065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6562725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MIPS</a:t>
            </a:r>
            <a:r>
              <a:rPr lang="zh-CN" altLang="en-US" sz="2800" dirty="0" smtClean="0"/>
              <a:t>公司发布了第一个商用</a:t>
            </a:r>
            <a:r>
              <a:rPr lang="en-US" altLang="zh-CN" sz="2800" dirty="0" smtClean="0"/>
              <a:t>RISC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本课程将讨论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的一些细节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为什么选择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而不是</a:t>
            </a:r>
            <a:r>
              <a:rPr lang="en-US" altLang="zh-CN" sz="2800" dirty="0" smtClean="0"/>
              <a:t>Intel 80x86?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简洁雅致，不会陷入繁琐的细节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广泛应用于嵌入式应用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X86</a:t>
            </a:r>
            <a:r>
              <a:rPr lang="zh-CN" altLang="en-US" sz="2400" dirty="0" smtClean="0"/>
              <a:t>平台主要应用于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领域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102100"/>
            <a:ext cx="167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628775"/>
            <a:ext cx="2200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0337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图片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24400"/>
            <a:ext cx="2663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灯片编号占位符 3"/>
          <p:cNvSpPr txBox="1">
            <a:spLocks/>
          </p:cNvSpPr>
          <p:nvPr/>
        </p:nvSpPr>
        <p:spPr>
          <a:xfrm>
            <a:off x="8100392" y="6337126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寻址方式分类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立即寻址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寄存器寻址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寄存器间接寻址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相对寻址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变址寻址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复合寻址</a:t>
            </a:r>
            <a:endParaRPr lang="zh-CN" altLang="en-US" sz="2900" dirty="0" smtClean="0"/>
          </a:p>
          <a:p>
            <a:pPr eaLnBrk="1" hangingPunct="1"/>
            <a:endParaRPr lang="zh-CN" altLang="en-US" sz="3000" dirty="0" smtClean="0"/>
          </a:p>
          <a:p>
            <a:pPr eaLnBrk="1" hangingPunct="1"/>
            <a:endParaRPr lang="en-US" altLang="zh-CN" sz="3000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方正舒体" pitchFamily="2" charset="-122"/>
              </a:rPr>
              <a:t>立即寻址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700" smtClean="0"/>
              <a:t>地址码字段是操作数本身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S=D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例</a:t>
            </a:r>
            <a:r>
              <a:rPr lang="en-US" altLang="zh-CN" sz="2400" smtClean="0"/>
              <a:t>:    </a:t>
            </a:r>
            <a:r>
              <a:rPr lang="en-US" altLang="zh-CN" sz="2100" smtClean="0">
                <a:solidFill>
                  <a:schemeClr val="accent2"/>
                </a:solidFill>
              </a:rPr>
              <a:t>MOV  AX,2038H    </a:t>
            </a:r>
            <a:r>
              <a:rPr lang="zh-CN" altLang="en-US" sz="2100" smtClean="0">
                <a:solidFill>
                  <a:schemeClr val="accent2"/>
                </a:solidFill>
              </a:rPr>
              <a:t>（</a:t>
            </a:r>
            <a:r>
              <a:rPr lang="en-US" altLang="zh-CN" sz="2100" smtClean="0">
                <a:solidFill>
                  <a:schemeClr val="accent2"/>
                </a:solidFill>
              </a:rPr>
              <a:t>2038H→AX</a:t>
            </a:r>
            <a:r>
              <a:rPr lang="zh-CN" altLang="en-US" sz="2100" smtClean="0">
                <a:solidFill>
                  <a:schemeClr val="accent2"/>
                </a:solidFill>
              </a:rPr>
              <a:t>）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smtClean="0"/>
              <a:t>Little-Endian</a:t>
            </a:r>
            <a:endParaRPr lang="en-US" altLang="zh-CN" sz="2000" smtClean="0">
              <a:solidFill>
                <a:schemeClr val="accent2"/>
              </a:solidFill>
            </a:endParaRP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887587" y="3284984"/>
            <a:ext cx="1524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887587" y="3665984"/>
            <a:ext cx="1524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sz="1800" i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887587" y="4046984"/>
            <a:ext cx="1524000" cy="381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887587" y="4427984"/>
            <a:ext cx="1524000" cy="3810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2400" i="0" dirty="0">
                <a:solidFill>
                  <a:schemeClr val="tx1"/>
                </a:solidFill>
                <a:latin typeface="Times New Roman" pitchFamily="18" charset="0"/>
              </a:rPr>
              <a:t>20</a:t>
            </a:r>
            <a:endParaRPr kumimoji="1" lang="zh-CN" altLang="en-US" sz="2400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887587" y="4808984"/>
            <a:ext cx="1524000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59387" y="3437384"/>
            <a:ext cx="1143000" cy="381000"/>
          </a:xfrm>
          <a:prstGeom prst="rect">
            <a:avLst/>
          </a:prstGeom>
          <a:solidFill>
            <a:srgbClr val="F7964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000" kern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002387" y="3437384"/>
            <a:ext cx="1143000" cy="381000"/>
          </a:xfrm>
          <a:prstGeom prst="rect">
            <a:avLst/>
          </a:prstGeom>
          <a:solidFill>
            <a:srgbClr val="F7964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2000" kern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80718" name="Text Box 14"/>
          <p:cNvSpPr txBox="1">
            <a:spLocks noChangeArrowheads="1"/>
          </p:cNvSpPr>
          <p:nvPr/>
        </p:nvSpPr>
        <p:spPr bwMode="auto">
          <a:xfrm>
            <a:off x="5224512" y="340245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480719" name="Text Box 15"/>
          <p:cNvSpPr txBox="1">
            <a:spLocks noChangeArrowheads="1"/>
          </p:cNvSpPr>
          <p:nvPr/>
        </p:nvSpPr>
        <p:spPr bwMode="auto">
          <a:xfrm>
            <a:off x="6367512" y="3402459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1480720" name="Line 16"/>
          <p:cNvSpPr>
            <a:spLocks noChangeShapeType="1"/>
          </p:cNvSpPr>
          <p:nvPr/>
        </p:nvSpPr>
        <p:spPr bwMode="auto">
          <a:xfrm>
            <a:off x="3411587" y="4656584"/>
            <a:ext cx="20574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0721" name="Line 17"/>
          <p:cNvSpPr>
            <a:spLocks noChangeShapeType="1"/>
          </p:cNvSpPr>
          <p:nvPr/>
        </p:nvSpPr>
        <p:spPr bwMode="auto">
          <a:xfrm>
            <a:off x="3411587" y="4199384"/>
            <a:ext cx="32004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0722" name="Line 18"/>
          <p:cNvSpPr>
            <a:spLocks noChangeShapeType="1"/>
          </p:cNvSpPr>
          <p:nvPr/>
        </p:nvSpPr>
        <p:spPr bwMode="auto">
          <a:xfrm flipV="1">
            <a:off x="5468987" y="3818384"/>
            <a:ext cx="0" cy="8382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0723" name="Line 19"/>
          <p:cNvSpPr>
            <a:spLocks noChangeShapeType="1"/>
          </p:cNvSpPr>
          <p:nvPr/>
        </p:nvSpPr>
        <p:spPr bwMode="auto">
          <a:xfrm flipV="1">
            <a:off x="6611987" y="3818384"/>
            <a:ext cx="0" cy="381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Rectangle 20"/>
          <p:cNvSpPr>
            <a:spLocks noChangeArrowheads="1"/>
          </p:cNvSpPr>
          <p:nvPr/>
        </p:nvSpPr>
        <p:spPr bwMode="auto">
          <a:xfrm>
            <a:off x="971600" y="3780284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i="0" dirty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1480725" name="Rectangle 21"/>
          <p:cNvSpPr>
            <a:spLocks noChangeArrowheads="1"/>
          </p:cNvSpPr>
          <p:nvPr/>
        </p:nvSpPr>
        <p:spPr bwMode="auto">
          <a:xfrm>
            <a:off x="4177555" y="3437384"/>
            <a:ext cx="5254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AX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508925" y="5382989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537334" y="5382989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000  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482505" y="5382989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2038H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9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8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8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18" grpId="0"/>
      <p:bldP spid="1480719" grpId="0"/>
      <p:bldP spid="1480720" grpId="0" animBg="1"/>
      <p:bldP spid="1480721" grpId="0" animBg="1"/>
      <p:bldP spid="1480722" grpId="0" animBg="1"/>
      <p:bldP spid="14807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/>
              <a:t>寄存器寻址</a:t>
            </a:r>
            <a:r>
              <a:rPr lang="en-US" altLang="zh-CN" sz="2900" dirty="0"/>
              <a:t>(</a:t>
            </a:r>
            <a:r>
              <a:rPr lang="en-US" altLang="zh-CN" sz="2900" dirty="0" smtClean="0"/>
              <a:t>Register Addressing)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华文新魏" pitchFamily="2" charset="-122"/>
              </a:rPr>
              <a:t> </a:t>
            </a:r>
            <a:r>
              <a:rPr lang="zh-CN" altLang="en-US" sz="2800" dirty="0" smtClean="0">
                <a:latin typeface="华文新魏" pitchFamily="2" charset="-122"/>
              </a:rPr>
              <a:t>操作数在</a:t>
            </a:r>
            <a:r>
              <a:rPr lang="en-US" altLang="zh-CN" sz="2800" dirty="0" smtClean="0">
                <a:latin typeface="华文新魏" pitchFamily="2" charset="-122"/>
              </a:rPr>
              <a:t>CPU</a:t>
            </a:r>
            <a:r>
              <a:rPr lang="zh-CN" altLang="en-US" sz="2800" dirty="0" smtClean="0">
                <a:latin typeface="华文新魏" pitchFamily="2" charset="-122"/>
              </a:rPr>
              <a:t>的内部寄存器中</a:t>
            </a:r>
            <a:r>
              <a:rPr lang="en-US" altLang="zh-CN" sz="2800" dirty="0" smtClean="0">
                <a:latin typeface="华文新魏" pitchFamily="2" charset="-122"/>
              </a:rPr>
              <a:t>.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accent2"/>
                </a:solidFill>
                <a:latin typeface="华文新魏" pitchFamily="2" charset="-122"/>
              </a:rPr>
              <a:t>AX,BX,CX,DX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accent2"/>
                </a:solidFill>
                <a:latin typeface="华文新魏" pitchFamily="2" charset="-122"/>
              </a:rPr>
              <a:t>MOV  AX, BX   </a:t>
            </a:r>
            <a:r>
              <a:rPr lang="en-US" altLang="zh-CN" sz="2400" dirty="0" smtClean="0">
                <a:solidFill>
                  <a:srgbClr val="0000FF"/>
                </a:solidFill>
                <a:latin typeface="华文新魏" pitchFamily="2" charset="-122"/>
              </a:rPr>
              <a:t> E=R</a:t>
            </a:r>
            <a:endParaRPr lang="en-US" altLang="zh-CN" sz="2400" dirty="0" smtClean="0">
              <a:solidFill>
                <a:schemeClr val="accent2"/>
              </a:solidFill>
              <a:latin typeface="华文新魏" pitchFamily="2" charset="-122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3781" name="Rectangle 5"/>
          <p:cNvSpPr>
            <a:spLocks noChangeArrowheads="1"/>
          </p:cNvSpPr>
          <p:nvPr/>
        </p:nvSpPr>
        <p:spPr bwMode="auto">
          <a:xfrm>
            <a:off x="1804988" y="3471614"/>
            <a:ext cx="2354262" cy="563563"/>
          </a:xfrm>
          <a:prstGeom prst="rect">
            <a:avLst/>
          </a:prstGeom>
          <a:solidFill>
            <a:srgbClr val="92D05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0x2000</a:t>
            </a:r>
          </a:p>
        </p:txBody>
      </p:sp>
      <p:sp>
        <p:nvSpPr>
          <p:cNvPr id="1483782" name="Rectangle 6"/>
          <p:cNvSpPr>
            <a:spLocks noChangeArrowheads="1"/>
          </p:cNvSpPr>
          <p:nvPr/>
        </p:nvSpPr>
        <p:spPr bwMode="auto">
          <a:xfrm>
            <a:off x="4941888" y="3471614"/>
            <a:ext cx="2408237" cy="5635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0x4FFF</a:t>
            </a:r>
          </a:p>
        </p:txBody>
      </p:sp>
      <p:sp>
        <p:nvSpPr>
          <p:cNvPr id="1483783" name="AutoShape 7"/>
          <p:cNvSpPr>
            <a:spLocks noChangeArrowheads="1"/>
          </p:cNvSpPr>
          <p:nvPr/>
        </p:nvSpPr>
        <p:spPr bwMode="auto">
          <a:xfrm>
            <a:off x="3013075" y="4063752"/>
            <a:ext cx="3471863" cy="563562"/>
          </a:xfrm>
          <a:prstGeom prst="curvedUpArrow">
            <a:avLst>
              <a:gd name="adj1" fmla="val 123211"/>
              <a:gd name="adj2" fmla="val 246423"/>
              <a:gd name="adj3" fmla="val 33333"/>
            </a:avLst>
          </a:prstGeom>
          <a:solidFill>
            <a:srgbClr val="00B0F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483784" name="Rectangle 8"/>
          <p:cNvSpPr>
            <a:spLocks noChangeArrowheads="1"/>
          </p:cNvSpPr>
          <p:nvPr/>
        </p:nvSpPr>
        <p:spPr bwMode="auto">
          <a:xfrm>
            <a:off x="2668588" y="3017589"/>
            <a:ext cx="6000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BX</a:t>
            </a:r>
          </a:p>
        </p:txBody>
      </p:sp>
      <p:sp>
        <p:nvSpPr>
          <p:cNvPr id="1483785" name="Rectangle 9"/>
          <p:cNvSpPr>
            <a:spLocks noChangeArrowheads="1"/>
          </p:cNvSpPr>
          <p:nvPr/>
        </p:nvSpPr>
        <p:spPr bwMode="auto">
          <a:xfrm>
            <a:off x="5675313" y="2996952"/>
            <a:ext cx="59372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AX</a:t>
            </a:r>
          </a:p>
        </p:txBody>
      </p:sp>
      <p:sp>
        <p:nvSpPr>
          <p:cNvPr id="1483786" name="Rectangle 10"/>
          <p:cNvSpPr>
            <a:spLocks noChangeArrowheads="1"/>
          </p:cNvSpPr>
          <p:nvPr/>
        </p:nvSpPr>
        <p:spPr bwMode="auto">
          <a:xfrm>
            <a:off x="4930800" y="3429000"/>
            <a:ext cx="2449512" cy="588963"/>
          </a:xfrm>
          <a:prstGeom prst="rect">
            <a:avLst/>
          </a:prstGeom>
          <a:solidFill>
            <a:srgbClr val="92D05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0x2000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00812" y="5310981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729221" y="5310981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001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674392" y="5310981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0000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8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781" grpId="0" animBg="1"/>
      <p:bldP spid="1483782" grpId="0" animBg="1"/>
      <p:bldP spid="1483783" grpId="0" animBg="1"/>
      <p:bldP spid="1483784" grpId="0"/>
      <p:bldP spid="1483785" grpId="0"/>
      <p:bldP spid="148378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084"/>
            <a:ext cx="8229600" cy="5826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直接寻址</a:t>
            </a:r>
            <a:r>
              <a:rPr lang="en-US" altLang="zh-CN" sz="4200" dirty="0" smtClean="0">
                <a:latin typeface="方正舒体" pitchFamily="2" charset="-122"/>
              </a:rPr>
              <a:t>(</a:t>
            </a:r>
            <a:r>
              <a:rPr lang="en-US" altLang="zh-CN" sz="2900" dirty="0" smtClean="0"/>
              <a:t>Direct Addressing)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500" dirty="0" smtClean="0"/>
              <a:t>地址码字段直接给出操作数在内存的地址</a:t>
            </a:r>
            <a:r>
              <a:rPr lang="en-US" altLang="zh-CN" sz="2500" dirty="0" smtClean="0"/>
              <a:t>. </a:t>
            </a:r>
            <a:r>
              <a:rPr lang="en-US" altLang="zh-CN" sz="2500" dirty="0" smtClean="0">
                <a:solidFill>
                  <a:schemeClr val="accent2"/>
                </a:solidFill>
              </a:rPr>
              <a:t> </a:t>
            </a:r>
            <a:r>
              <a:rPr lang="en-US" altLang="zh-CN" sz="2500" dirty="0" smtClean="0">
                <a:solidFill>
                  <a:srgbClr val="0000FF"/>
                </a:solidFill>
              </a:rPr>
              <a:t>E=D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500" dirty="0" smtClean="0"/>
              <a:t>MOV AX , [200]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600" dirty="0" smtClean="0">
              <a:latin typeface="华文新魏" pitchFamily="2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5834" name="Rectangle 10"/>
          <p:cNvSpPr>
            <a:spLocks noChangeArrowheads="1"/>
          </p:cNvSpPr>
          <p:nvPr/>
        </p:nvSpPr>
        <p:spPr bwMode="auto">
          <a:xfrm>
            <a:off x="5427663" y="3176662"/>
            <a:ext cx="2024062" cy="611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i="0"/>
          </a:p>
        </p:txBody>
      </p:sp>
      <p:sp>
        <p:nvSpPr>
          <p:cNvPr id="1485835" name="Rectangle 11"/>
          <p:cNvSpPr>
            <a:spLocks noChangeArrowheads="1"/>
          </p:cNvSpPr>
          <p:nvPr/>
        </p:nvSpPr>
        <p:spPr bwMode="auto">
          <a:xfrm>
            <a:off x="5422900" y="3787849"/>
            <a:ext cx="2028825" cy="3603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i="0" kern="0">
                <a:latin typeface="Times New Roman" pitchFamily="18" charset="0"/>
                <a:ea typeface="宋体"/>
              </a:rPr>
              <a:t>77</a:t>
            </a:r>
          </a:p>
        </p:txBody>
      </p:sp>
      <p:sp>
        <p:nvSpPr>
          <p:cNvPr id="1485836" name="Rectangle 12"/>
          <p:cNvSpPr>
            <a:spLocks noChangeArrowheads="1"/>
          </p:cNvSpPr>
          <p:nvPr/>
        </p:nvSpPr>
        <p:spPr bwMode="auto">
          <a:xfrm>
            <a:off x="5424488" y="4148212"/>
            <a:ext cx="2027237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i="0"/>
          </a:p>
        </p:txBody>
      </p:sp>
      <p:sp>
        <p:nvSpPr>
          <p:cNvPr id="1485837" name="Line 13"/>
          <p:cNvSpPr>
            <a:spLocks noChangeShapeType="1"/>
          </p:cNvSpPr>
          <p:nvPr/>
        </p:nvSpPr>
        <p:spPr bwMode="auto">
          <a:xfrm>
            <a:off x="3824288" y="4033912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i="0"/>
          </a:p>
        </p:txBody>
      </p:sp>
      <p:sp>
        <p:nvSpPr>
          <p:cNvPr id="1485838" name="Line 14"/>
          <p:cNvSpPr>
            <a:spLocks noChangeShapeType="1"/>
          </p:cNvSpPr>
          <p:nvPr/>
        </p:nvSpPr>
        <p:spPr bwMode="auto">
          <a:xfrm flipV="1">
            <a:off x="3824288" y="3729112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i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08175" y="3294137"/>
            <a:ext cx="2466975" cy="422275"/>
            <a:chOff x="791" y="2478"/>
            <a:chExt cx="1965" cy="317"/>
          </a:xfrm>
        </p:grpSpPr>
        <p:sp>
          <p:nvSpPr>
            <p:cNvPr id="28686" name="Rectangle 16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  <a:endParaRPr kumimoji="1" lang="en-US" altLang="zh-CN" sz="20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X  </a:t>
              </a: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D</a:t>
              </a:r>
              <a:endParaRPr kumimoji="1" lang="en-US" altLang="zh-CN" sz="20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485843" name="Rectangle 19"/>
          <p:cNvSpPr>
            <a:spLocks noChangeArrowheads="1"/>
          </p:cNvSpPr>
          <p:nvPr/>
        </p:nvSpPr>
        <p:spPr bwMode="auto">
          <a:xfrm>
            <a:off x="3563938" y="2852812"/>
            <a:ext cx="5080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</a:p>
        </p:txBody>
      </p:sp>
      <p:sp>
        <p:nvSpPr>
          <p:cNvPr id="1485844" name="Rectangle 20"/>
          <p:cNvSpPr>
            <a:spLocks noChangeArrowheads="1"/>
          </p:cNvSpPr>
          <p:nvPr/>
        </p:nvSpPr>
        <p:spPr bwMode="auto">
          <a:xfrm>
            <a:off x="7451725" y="3787849"/>
            <a:ext cx="5080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</a:p>
        </p:txBody>
      </p:sp>
      <p:sp>
        <p:nvSpPr>
          <p:cNvPr id="1485845" name="Rectangle 21"/>
          <p:cNvSpPr>
            <a:spLocks noChangeArrowheads="1"/>
          </p:cNvSpPr>
          <p:nvPr/>
        </p:nvSpPr>
        <p:spPr bwMode="auto">
          <a:xfrm>
            <a:off x="6011863" y="263691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736976" y="4934023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765385" y="4934023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010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710556" y="4934023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2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34" grpId="0" animBg="1"/>
      <p:bldP spid="1485835" grpId="0" animBg="1"/>
      <p:bldP spid="1485835" grpId="1" animBg="1"/>
      <p:bldP spid="1485836" grpId="0" animBg="1"/>
      <p:bldP spid="1485837" grpId="0" animBg="1"/>
      <p:bldP spid="1485838" grpId="0" animBg="1"/>
      <p:bldP spid="1485843" grpId="0"/>
      <p:bldP spid="1485843" grpId="1"/>
      <p:bldP spid="1485844" grpId="0"/>
      <p:bldP spid="14858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/>
              <a:t>间接寻址</a:t>
            </a:r>
            <a:r>
              <a:rPr lang="en-US" altLang="zh-CN" sz="2900" dirty="0"/>
              <a:t>(</a:t>
            </a:r>
            <a:r>
              <a:rPr lang="en-US" altLang="zh-CN" sz="2900" dirty="0" smtClean="0"/>
              <a:t>Indirect Addressing)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smtClean="0"/>
              <a:t>D</a:t>
            </a:r>
            <a:r>
              <a:rPr lang="zh-CN" altLang="en-US" sz="2400" smtClean="0"/>
              <a:t>单元的内容是操作数地址</a:t>
            </a:r>
            <a:r>
              <a:rPr lang="en-US" altLang="zh-CN" sz="2400" smtClean="0"/>
              <a:t>, D</a:t>
            </a:r>
            <a:r>
              <a:rPr lang="zh-CN" altLang="en-US" sz="2400" smtClean="0"/>
              <a:t>是操作数地址的地址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200" smtClean="0">
                <a:solidFill>
                  <a:srgbClr val="0000FF"/>
                </a:solidFill>
              </a:rPr>
              <a:t>E=(D)</a:t>
            </a:r>
          </a:p>
          <a:p>
            <a:pPr eaLnBrk="1" hangingPunct="1"/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6854" name="Rectangle 6"/>
          <p:cNvSpPr>
            <a:spLocks noChangeArrowheads="1"/>
          </p:cNvSpPr>
          <p:nvPr/>
        </p:nvSpPr>
        <p:spPr bwMode="auto">
          <a:xfrm>
            <a:off x="5257800" y="2799160"/>
            <a:ext cx="18288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5" name="Rectangle 7"/>
          <p:cNvSpPr>
            <a:spLocks noChangeArrowheads="1"/>
          </p:cNvSpPr>
          <p:nvPr/>
        </p:nvSpPr>
        <p:spPr bwMode="auto">
          <a:xfrm>
            <a:off x="5257800" y="3345260"/>
            <a:ext cx="1828800" cy="4572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400</a:t>
            </a:r>
          </a:p>
        </p:txBody>
      </p:sp>
      <p:sp>
        <p:nvSpPr>
          <p:cNvPr id="1486856" name="Rectangle 8"/>
          <p:cNvSpPr>
            <a:spLocks noChangeArrowheads="1"/>
          </p:cNvSpPr>
          <p:nvPr/>
        </p:nvSpPr>
        <p:spPr bwMode="auto">
          <a:xfrm>
            <a:off x="5257800" y="380246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7" name="Rectangle 9"/>
          <p:cNvSpPr>
            <a:spLocks noChangeArrowheads="1"/>
          </p:cNvSpPr>
          <p:nvPr/>
        </p:nvSpPr>
        <p:spPr bwMode="auto">
          <a:xfrm>
            <a:off x="5257800" y="4640660"/>
            <a:ext cx="1828800" cy="4572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i="0" kern="0">
                <a:latin typeface="Times New Roman" pitchFamily="18" charset="0"/>
                <a:ea typeface="宋体"/>
              </a:rPr>
              <a:t>788</a:t>
            </a:r>
          </a:p>
        </p:txBody>
      </p:sp>
      <p:sp>
        <p:nvSpPr>
          <p:cNvPr id="1486858" name="Rectangle 10"/>
          <p:cNvSpPr>
            <a:spLocks noChangeArrowheads="1"/>
          </p:cNvSpPr>
          <p:nvPr/>
        </p:nvSpPr>
        <p:spPr bwMode="auto">
          <a:xfrm>
            <a:off x="5257800" y="5097860"/>
            <a:ext cx="1828800" cy="66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9" name="Line 11"/>
          <p:cNvSpPr>
            <a:spLocks noChangeShapeType="1"/>
          </p:cNvSpPr>
          <p:nvPr/>
        </p:nvSpPr>
        <p:spPr bwMode="auto">
          <a:xfrm>
            <a:off x="3886200" y="365006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6860" name="Line 12"/>
          <p:cNvSpPr>
            <a:spLocks noChangeShapeType="1"/>
          </p:cNvSpPr>
          <p:nvPr/>
        </p:nvSpPr>
        <p:spPr bwMode="auto">
          <a:xfrm flipV="1">
            <a:off x="3886200" y="342146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6861" name="AutoShape 13"/>
          <p:cNvSpPr>
            <a:spLocks noChangeArrowheads="1"/>
          </p:cNvSpPr>
          <p:nvPr/>
        </p:nvSpPr>
        <p:spPr bwMode="auto">
          <a:xfrm>
            <a:off x="7097713" y="3421460"/>
            <a:ext cx="1219200" cy="1752600"/>
          </a:xfrm>
          <a:prstGeom prst="curvedLeftArrow">
            <a:avLst>
              <a:gd name="adj1" fmla="val 28750"/>
              <a:gd name="adj2" fmla="val 57500"/>
              <a:gd name="adj3" fmla="val 33333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62" name="Rectangle 14"/>
          <p:cNvSpPr>
            <a:spLocks noChangeArrowheads="1"/>
          </p:cNvSpPr>
          <p:nvPr/>
        </p:nvSpPr>
        <p:spPr bwMode="auto">
          <a:xfrm>
            <a:off x="3561935" y="2699147"/>
            <a:ext cx="54534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86863" name="Rectangle 15"/>
          <p:cNvSpPr>
            <a:spLocks noChangeArrowheads="1"/>
          </p:cNvSpPr>
          <p:nvPr/>
        </p:nvSpPr>
        <p:spPr bwMode="auto">
          <a:xfrm>
            <a:off x="4676361" y="3291285"/>
            <a:ext cx="545341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86864" name="Rectangle 16"/>
          <p:cNvSpPr>
            <a:spLocks noChangeArrowheads="1"/>
          </p:cNvSpPr>
          <p:nvPr/>
        </p:nvSpPr>
        <p:spPr bwMode="auto">
          <a:xfrm>
            <a:off x="4751388" y="4731147"/>
            <a:ext cx="5413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400</a:t>
            </a:r>
          </a:p>
        </p:txBody>
      </p:sp>
      <p:sp>
        <p:nvSpPr>
          <p:cNvPr id="1486865" name="Rectangle 17"/>
          <p:cNvSpPr>
            <a:spLocks noChangeArrowheads="1"/>
          </p:cNvSpPr>
          <p:nvPr/>
        </p:nvSpPr>
        <p:spPr bwMode="auto">
          <a:xfrm>
            <a:off x="768349" y="3869136"/>
            <a:ext cx="3960813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ea typeface="华文新魏" pitchFamily="2" charset="-122"/>
              </a:rPr>
              <a:t>需要访问两次内存</a:t>
            </a:r>
            <a:r>
              <a:rPr lang="en-US" altLang="zh-CN" sz="2100" dirty="0">
                <a:solidFill>
                  <a:schemeClr val="tx1"/>
                </a:solidFill>
                <a:ea typeface="华文新魏" pitchFamily="2" charset="-122"/>
              </a:rPr>
              <a:t>,</a:t>
            </a:r>
            <a:r>
              <a:rPr lang="zh-CN" altLang="en-US" sz="2100" dirty="0">
                <a:solidFill>
                  <a:schemeClr val="tx1"/>
                </a:solidFill>
                <a:ea typeface="华文新魏" pitchFamily="2" charset="-122"/>
              </a:rPr>
              <a:t>速度慢</a:t>
            </a:r>
          </a:p>
          <a:p>
            <a:pPr marL="469900" indent="-4699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100" dirty="0">
                <a:solidFill>
                  <a:schemeClr val="tx1"/>
                </a:solidFill>
                <a:ea typeface="华文新魏" pitchFamily="2" charset="-122"/>
              </a:rPr>
              <a:t>已被淘汰</a:t>
            </a:r>
            <a:endParaRPr lang="zh-CN" altLang="en-US" sz="2600" dirty="0">
              <a:solidFill>
                <a:schemeClr val="tx1"/>
              </a:solidFill>
              <a:ea typeface="华文新魏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08175" y="3061097"/>
            <a:ext cx="2466975" cy="358775"/>
            <a:chOff x="791" y="2478"/>
            <a:chExt cx="1965" cy="317"/>
          </a:xfrm>
        </p:grpSpPr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X </a:t>
              </a: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D</a:t>
              </a:r>
            </a:p>
          </p:txBody>
        </p:sp>
      </p:grpSp>
      <p:sp>
        <p:nvSpPr>
          <p:cNvPr id="1486870" name="Rectangle 22"/>
          <p:cNvSpPr>
            <a:spLocks noChangeArrowheads="1"/>
          </p:cNvSpPr>
          <p:nvPr/>
        </p:nvSpPr>
        <p:spPr bwMode="auto">
          <a:xfrm>
            <a:off x="5762625" y="227687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21910" y="5335985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750319" y="5335985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011  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695490" y="5335985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3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8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4" grpId="0" animBg="1"/>
      <p:bldP spid="1486855" grpId="0" animBg="1"/>
      <p:bldP spid="1486855" grpId="1" animBg="1"/>
      <p:bldP spid="1486856" grpId="0" animBg="1"/>
      <p:bldP spid="1486857" grpId="0" animBg="1"/>
      <p:bldP spid="1486857" grpId="1" animBg="1"/>
      <p:bldP spid="1486858" grpId="0" animBg="1"/>
      <p:bldP spid="1486859" grpId="0" animBg="1"/>
      <p:bldP spid="1486860" grpId="0" animBg="1"/>
      <p:bldP spid="1486861" grpId="0" animBg="1"/>
      <p:bldP spid="1486862" grpId="0"/>
      <p:bldP spid="1486862" grpId="1"/>
      <p:bldP spid="1486863" grpId="0"/>
      <p:bldP spid="1486864" grpId="0"/>
      <p:bldP spid="1486865" grpId="0"/>
      <p:bldP spid="1486870" grpId="0"/>
      <p:bldP spid="22" grpId="0" animBg="1"/>
      <p:bldP spid="23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寄存器间接寻址</a:t>
            </a:r>
            <a:r>
              <a:rPr lang="en-US" altLang="zh-CN" sz="2100" dirty="0" smtClean="0">
                <a:solidFill>
                  <a:srgbClr val="FF9900"/>
                </a:solidFill>
              </a:rPr>
              <a:t>(Register Indirect Addressing)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smtClean="0"/>
              <a:t>D</a:t>
            </a:r>
            <a:r>
              <a:rPr lang="zh-CN" altLang="en-US" sz="2400" smtClean="0"/>
              <a:t>单元的内容是操作数的地址</a:t>
            </a:r>
            <a:r>
              <a:rPr lang="en-US" altLang="zh-CN" sz="2400" smtClean="0"/>
              <a:t>,D</a:t>
            </a:r>
            <a:r>
              <a:rPr lang="zh-CN" altLang="en-US" sz="2400" smtClean="0"/>
              <a:t>是操作数地址的地址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smtClean="0">
                <a:solidFill>
                  <a:srgbClr val="0000FF"/>
                </a:solidFill>
              </a:rPr>
              <a:t>E=(R)</a:t>
            </a:r>
            <a:r>
              <a:rPr lang="en-US" altLang="zh-CN" sz="2000" smtClean="0"/>
              <a:t>       MOV AX, [BX]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8903" name="Line 7"/>
          <p:cNvSpPr>
            <a:spLocks noChangeShapeType="1"/>
          </p:cNvSpPr>
          <p:nvPr/>
        </p:nvSpPr>
        <p:spPr bwMode="auto">
          <a:xfrm>
            <a:off x="4572000" y="4148411"/>
            <a:ext cx="1409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8904" name="Rectangle 8"/>
          <p:cNvSpPr>
            <a:spLocks noChangeArrowheads="1"/>
          </p:cNvSpPr>
          <p:nvPr/>
        </p:nvSpPr>
        <p:spPr bwMode="auto">
          <a:xfrm>
            <a:off x="2660650" y="4429398"/>
            <a:ext cx="2289175" cy="36671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300</a:t>
            </a:r>
          </a:p>
        </p:txBody>
      </p:sp>
      <p:sp>
        <p:nvSpPr>
          <p:cNvPr id="1488905" name="Line 9"/>
          <p:cNvSpPr>
            <a:spLocks noChangeShapeType="1"/>
          </p:cNvSpPr>
          <p:nvPr/>
        </p:nvSpPr>
        <p:spPr bwMode="auto">
          <a:xfrm flipV="1">
            <a:off x="4568825" y="412459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8906" name="Rectangle 10"/>
          <p:cNvSpPr>
            <a:spLocks noChangeArrowheads="1"/>
          </p:cNvSpPr>
          <p:nvPr/>
        </p:nvSpPr>
        <p:spPr bwMode="auto">
          <a:xfrm>
            <a:off x="3165475" y="4003948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latin typeface="Garamond" pitchFamily="18" charset="0"/>
              </a:rPr>
              <a:t>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67000" y="2710136"/>
            <a:ext cx="2466975" cy="358775"/>
            <a:chOff x="791" y="2478"/>
            <a:chExt cx="1965" cy="317"/>
          </a:xfrm>
        </p:grpSpPr>
        <p:sp>
          <p:nvSpPr>
            <p:cNvPr id="30740" name="Rectangle 12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30741" name="Rectangle 13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X </a:t>
              </a:r>
            </a:p>
          </p:txBody>
        </p:sp>
        <p:sp>
          <p:nvSpPr>
            <p:cNvPr id="30742" name="Rectangle 14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R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10213" y="2060848"/>
            <a:ext cx="2335212" cy="3311525"/>
            <a:chOff x="3087" y="1752"/>
            <a:chExt cx="1471" cy="2086"/>
          </a:xfrm>
        </p:grpSpPr>
        <p:sp>
          <p:nvSpPr>
            <p:cNvPr id="1488912" name="Rectangle 16"/>
            <p:cNvSpPr>
              <a:spLocks noChangeArrowheads="1"/>
            </p:cNvSpPr>
            <p:nvPr/>
          </p:nvSpPr>
          <p:spPr bwMode="auto">
            <a:xfrm>
              <a:off x="3107" y="2409"/>
              <a:ext cx="34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300</a:t>
              </a:r>
            </a:p>
          </p:txBody>
        </p:sp>
        <p:sp>
          <p:nvSpPr>
            <p:cNvPr id="1488913" name="Rectangle 17"/>
            <p:cNvSpPr>
              <a:spLocks noChangeArrowheads="1"/>
            </p:cNvSpPr>
            <p:nvPr/>
          </p:nvSpPr>
          <p:spPr bwMode="auto">
            <a:xfrm>
              <a:off x="3087" y="3258"/>
              <a:ext cx="34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400</a:t>
              </a:r>
            </a:p>
          </p:txBody>
        </p:sp>
        <p:grpSp>
          <p:nvGrpSpPr>
            <p:cNvPr id="30733" name="Group 18"/>
            <p:cNvGrpSpPr>
              <a:grpSpLocks/>
            </p:cNvGrpSpPr>
            <p:nvPr/>
          </p:nvGrpSpPr>
          <p:grpSpPr bwMode="auto">
            <a:xfrm>
              <a:off x="3406" y="1752"/>
              <a:ext cx="1152" cy="2086"/>
              <a:chOff x="3406" y="1752"/>
              <a:chExt cx="1152" cy="2086"/>
            </a:xfrm>
          </p:grpSpPr>
          <p:sp>
            <p:nvSpPr>
              <p:cNvPr id="30734" name="Rectangle 19"/>
              <p:cNvSpPr>
                <a:spLocks noChangeArrowheads="1"/>
              </p:cNvSpPr>
              <p:nvPr/>
            </p:nvSpPr>
            <p:spPr bwMode="auto">
              <a:xfrm>
                <a:off x="3406" y="2069"/>
                <a:ext cx="1152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Rectangle 20"/>
              <p:cNvSpPr>
                <a:spLocks noChangeArrowheads="1"/>
              </p:cNvSpPr>
              <p:nvPr/>
            </p:nvSpPr>
            <p:spPr bwMode="auto">
              <a:xfrm>
                <a:off x="3406" y="2385"/>
                <a:ext cx="1152" cy="288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000FF"/>
                    </a:solidFill>
                    <a:latin typeface="Times New Roman" pitchFamily="18" charset="0"/>
                  </a:rPr>
                  <a:t>400</a:t>
                </a:r>
              </a:p>
            </p:txBody>
          </p:sp>
          <p:sp>
            <p:nvSpPr>
              <p:cNvPr id="30736" name="Rectangle 21"/>
              <p:cNvSpPr>
                <a:spLocks noChangeArrowheads="1"/>
              </p:cNvSpPr>
              <p:nvPr/>
            </p:nvSpPr>
            <p:spPr bwMode="auto">
              <a:xfrm>
                <a:off x="3406" y="2673"/>
                <a:ext cx="1152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7" name="Rectangle 22"/>
              <p:cNvSpPr>
                <a:spLocks noChangeArrowheads="1"/>
              </p:cNvSpPr>
              <p:nvPr/>
            </p:nvSpPr>
            <p:spPr bwMode="auto">
              <a:xfrm>
                <a:off x="3406" y="3201"/>
                <a:ext cx="1152" cy="28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chemeClr val="tx1"/>
                    </a:solidFill>
                    <a:latin typeface="Times New Roman" pitchFamily="18" charset="0"/>
                  </a:rPr>
                  <a:t>788</a:t>
                </a:r>
              </a:p>
            </p:txBody>
          </p:sp>
          <p:sp>
            <p:nvSpPr>
              <p:cNvPr id="30738" name="Rectangle 23"/>
              <p:cNvSpPr>
                <a:spLocks noChangeArrowheads="1"/>
              </p:cNvSpPr>
              <p:nvPr/>
            </p:nvSpPr>
            <p:spPr bwMode="auto">
              <a:xfrm>
                <a:off x="3406" y="3489"/>
                <a:ext cx="1152" cy="3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Rectangle 24"/>
              <p:cNvSpPr>
                <a:spLocks noChangeArrowheads="1"/>
              </p:cNvSpPr>
              <p:nvPr/>
            </p:nvSpPr>
            <p:spPr bwMode="auto">
              <a:xfrm>
                <a:off x="3700" y="1752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Garamond" pitchFamily="18" charset="0"/>
                    <a:ea typeface="华文新魏" pitchFamily="2" charset="-122"/>
                  </a:rPr>
                  <a:t>内存</a:t>
                </a:r>
              </a:p>
            </p:txBody>
          </p:sp>
        </p:grp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721910" y="5454997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750319" y="5454997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100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695490" y="5454997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0001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3" grpId="0" animBg="1"/>
      <p:bldP spid="1488904" grpId="0" animBg="1"/>
      <p:bldP spid="1488905" grpId="0" animBg="1"/>
      <p:bldP spid="1488905" grpId="1" animBg="1"/>
      <p:bldP spid="1488906" grpId="0"/>
      <p:bldP spid="23" grpId="0" animBg="1"/>
      <p:bldP spid="24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相对寻址 </a:t>
            </a:r>
            <a:r>
              <a:rPr lang="en-US" altLang="zh-CN" sz="2900" dirty="0" smtClean="0"/>
              <a:t>(Relative Addressing)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 dirty="0" smtClean="0"/>
              <a:t>指令中的</a:t>
            </a:r>
            <a:r>
              <a:rPr lang="en-US" altLang="zh-CN" sz="2600" dirty="0" smtClean="0"/>
              <a:t>D</a:t>
            </a:r>
            <a:r>
              <a:rPr lang="zh-CN" altLang="en-US" sz="2600" dirty="0" smtClean="0"/>
              <a:t>加上</a:t>
            </a:r>
            <a:r>
              <a:rPr lang="en-US" altLang="zh-CN" sz="2600" dirty="0" smtClean="0"/>
              <a:t>PC</a:t>
            </a:r>
            <a:r>
              <a:rPr lang="zh-CN" altLang="en-US" sz="2600" dirty="0" smtClean="0"/>
              <a:t>的内容作为操作数的地址</a:t>
            </a:r>
            <a:r>
              <a:rPr lang="en-US" altLang="zh-CN" sz="2600" dirty="0" smtClean="0"/>
              <a:t>.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E=D+(PC)</a:t>
            </a: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90949" name="Rectangle 5"/>
          <p:cNvSpPr>
            <a:spLocks noChangeArrowheads="1"/>
          </p:cNvSpPr>
          <p:nvPr/>
        </p:nvSpPr>
        <p:spPr bwMode="auto">
          <a:xfrm>
            <a:off x="2040903" y="4072781"/>
            <a:ext cx="25146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2000</a:t>
            </a:r>
          </a:p>
        </p:txBody>
      </p:sp>
      <p:sp>
        <p:nvSpPr>
          <p:cNvPr id="1490950" name="AutoShape 6"/>
          <p:cNvSpPr>
            <a:spLocks noChangeArrowheads="1"/>
          </p:cNvSpPr>
          <p:nvPr/>
        </p:nvSpPr>
        <p:spPr bwMode="auto">
          <a:xfrm>
            <a:off x="3945903" y="3463181"/>
            <a:ext cx="304800" cy="304800"/>
          </a:xfrm>
          <a:prstGeom prst="flowChartOr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0951" name="Line 7"/>
          <p:cNvSpPr>
            <a:spLocks noChangeShapeType="1"/>
          </p:cNvSpPr>
          <p:nvPr/>
        </p:nvSpPr>
        <p:spPr bwMode="auto">
          <a:xfrm>
            <a:off x="4250703" y="3615581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2" name="Line 8"/>
          <p:cNvSpPr>
            <a:spLocks noChangeShapeType="1"/>
          </p:cNvSpPr>
          <p:nvPr/>
        </p:nvSpPr>
        <p:spPr bwMode="auto">
          <a:xfrm>
            <a:off x="4098303" y="300598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3" name="Line 9"/>
          <p:cNvSpPr>
            <a:spLocks noChangeShapeType="1"/>
          </p:cNvSpPr>
          <p:nvPr/>
        </p:nvSpPr>
        <p:spPr bwMode="auto">
          <a:xfrm flipV="1">
            <a:off x="4098303" y="37679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4" name="Rectangle 10"/>
          <p:cNvSpPr>
            <a:spLocks noChangeArrowheads="1"/>
          </p:cNvSpPr>
          <p:nvPr/>
        </p:nvSpPr>
        <p:spPr bwMode="auto">
          <a:xfrm>
            <a:off x="1445591" y="4020393"/>
            <a:ext cx="568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PC</a:t>
            </a:r>
          </a:p>
        </p:txBody>
      </p:sp>
      <p:sp>
        <p:nvSpPr>
          <p:cNvPr id="1490955" name="Rectangle 11"/>
          <p:cNvSpPr>
            <a:spLocks noChangeArrowheads="1"/>
          </p:cNvSpPr>
          <p:nvPr/>
        </p:nvSpPr>
        <p:spPr bwMode="auto">
          <a:xfrm>
            <a:off x="4635470" y="3272681"/>
            <a:ext cx="66556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2200</a:t>
            </a:r>
            <a:endParaRPr lang="en-US" altLang="zh-CN" sz="20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90956" name="Rectangle 12"/>
          <p:cNvSpPr>
            <a:spLocks noChangeArrowheads="1"/>
          </p:cNvSpPr>
          <p:nvPr/>
        </p:nvSpPr>
        <p:spPr bwMode="auto">
          <a:xfrm>
            <a:off x="2072653" y="4485531"/>
            <a:ext cx="23923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程序指令计数器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20278" y="2732931"/>
            <a:ext cx="2466975" cy="358775"/>
            <a:chOff x="791" y="2478"/>
            <a:chExt cx="1965" cy="317"/>
          </a:xfrm>
        </p:grpSpPr>
        <p:sp>
          <p:nvSpPr>
            <p:cNvPr id="31764" name="Rectangle 14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31765" name="Rectangle 15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X</a:t>
              </a:r>
            </a:p>
          </p:txBody>
        </p:sp>
        <p:sp>
          <p:nvSpPr>
            <p:cNvPr id="31766" name="Rectangle 16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 dirty="0" smtClean="0">
                  <a:solidFill>
                    <a:schemeClr val="tx1"/>
                  </a:solidFill>
                  <a:latin typeface="Garamond" pitchFamily="18" charset="0"/>
                </a:rPr>
                <a:t>200</a:t>
              </a:r>
              <a:endParaRPr lang="en-US" altLang="zh-CN" sz="1800" b="1" i="0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22304" y="2431901"/>
            <a:ext cx="2478088" cy="2281640"/>
            <a:chOff x="3408" y="1691"/>
            <a:chExt cx="1561" cy="1759"/>
          </a:xfrm>
        </p:grpSpPr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408" y="2001"/>
              <a:ext cx="110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1760" name="Rectangle 19"/>
            <p:cNvSpPr>
              <a:spLocks noChangeArrowheads="1"/>
            </p:cNvSpPr>
            <p:nvPr/>
          </p:nvSpPr>
          <p:spPr bwMode="auto">
            <a:xfrm>
              <a:off x="3408" y="2433"/>
              <a:ext cx="1104" cy="288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i="0">
                  <a:solidFill>
                    <a:srgbClr val="0000FF"/>
                  </a:solidFill>
                  <a:latin typeface="Times New Roman" pitchFamily="18" charset="0"/>
                </a:rPr>
                <a:t>XXX</a:t>
              </a:r>
            </a:p>
          </p:txBody>
        </p:sp>
        <p:sp>
          <p:nvSpPr>
            <p:cNvPr id="31761" name="Rectangle 20"/>
            <p:cNvSpPr>
              <a:spLocks noChangeArrowheads="1"/>
            </p:cNvSpPr>
            <p:nvPr/>
          </p:nvSpPr>
          <p:spPr bwMode="auto">
            <a:xfrm>
              <a:off x="3408" y="2721"/>
              <a:ext cx="1104" cy="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490965" name="Rectangle 21"/>
            <p:cNvSpPr>
              <a:spLocks noChangeArrowheads="1"/>
            </p:cNvSpPr>
            <p:nvPr/>
          </p:nvSpPr>
          <p:spPr bwMode="auto">
            <a:xfrm>
              <a:off x="4550" y="2454"/>
              <a:ext cx="419" cy="25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 i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2200</a:t>
              </a:r>
              <a:endParaRPr lang="en-US" altLang="zh-CN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31763" name="Rectangle 22"/>
            <p:cNvSpPr>
              <a:spLocks noChangeArrowheads="1"/>
            </p:cNvSpPr>
            <p:nvPr/>
          </p:nvSpPr>
          <p:spPr bwMode="auto">
            <a:xfrm>
              <a:off x="3606" y="169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i="0">
                  <a:solidFill>
                    <a:schemeClr val="tx1"/>
                  </a:solidFill>
                  <a:latin typeface="Garamond" pitchFamily="18" charset="0"/>
                  <a:ea typeface="华文新魏" pitchFamily="2" charset="-122"/>
                </a:rPr>
                <a:t>内存</a:t>
              </a:r>
            </a:p>
          </p:txBody>
        </p: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34013" y="5599013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JMP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62422" y="5599013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101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907593" y="5599013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9" grpId="0" animBg="1"/>
      <p:bldP spid="1490950" grpId="0" animBg="1"/>
      <p:bldP spid="1490951" grpId="0" animBg="1"/>
      <p:bldP spid="1490952" grpId="0" animBg="1"/>
      <p:bldP spid="1490953" grpId="0" animBg="1"/>
      <p:bldP spid="1490954" grpId="0"/>
      <p:bldP spid="1490955" grpId="0"/>
      <p:bldP spid="1490956" grpId="0"/>
      <p:bldP spid="23" grpId="0" animBg="1"/>
      <p:bldP spid="24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变址寻址</a:t>
            </a:r>
            <a:r>
              <a:rPr lang="en-US" altLang="zh-CN" sz="2900" dirty="0" smtClean="0"/>
              <a:t>(Index Addressing)---</a:t>
            </a:r>
            <a:r>
              <a:rPr lang="zh-CN" altLang="en-US" sz="2900" dirty="0" smtClean="0"/>
              <a:t>数组访问</a:t>
            </a:r>
            <a:endParaRPr lang="en-US" altLang="zh-CN" sz="2900" dirty="0" smtClean="0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指定一个寄存器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R,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其存放基址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,R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被称为变址寄存器。它与本指令的地址无关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R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的内容可以随要求填入。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1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E=D+(R)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MOV AX, 32[SI]                 SI,DI 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都称为变址寄存器</a:t>
            </a:r>
          </a:p>
          <a:p>
            <a:pPr lvl="2" eaLnBrk="1" hangingPunct="1">
              <a:defRPr/>
            </a:pPr>
            <a:endParaRPr lang="en-US" altLang="zh-CN" sz="1500" dirty="0" smtClean="0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92997" name="Rectangle 5"/>
          <p:cNvSpPr>
            <a:spLocks noChangeArrowheads="1"/>
          </p:cNvSpPr>
          <p:nvPr/>
        </p:nvSpPr>
        <p:spPr bwMode="auto">
          <a:xfrm>
            <a:off x="1885528" y="4662240"/>
            <a:ext cx="25146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3000</a:t>
            </a:r>
          </a:p>
        </p:txBody>
      </p:sp>
      <p:sp>
        <p:nvSpPr>
          <p:cNvPr id="1492998" name="Rectangle 6"/>
          <p:cNvSpPr>
            <a:spLocks noChangeArrowheads="1"/>
          </p:cNvSpPr>
          <p:nvPr/>
        </p:nvSpPr>
        <p:spPr bwMode="auto">
          <a:xfrm>
            <a:off x="5924128" y="3446215"/>
            <a:ext cx="1600200" cy="606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2999" name="Rectangle 7"/>
          <p:cNvSpPr>
            <a:spLocks noChangeArrowheads="1"/>
          </p:cNvSpPr>
          <p:nvPr/>
        </p:nvSpPr>
        <p:spPr bwMode="auto">
          <a:xfrm>
            <a:off x="5924128" y="4052640"/>
            <a:ext cx="1600200" cy="4572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kumimoji="1" lang="zh-CN" altLang="en-US" sz="2000" i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操作数</a:t>
            </a:r>
          </a:p>
        </p:txBody>
      </p:sp>
      <p:sp>
        <p:nvSpPr>
          <p:cNvPr id="1493000" name="Rectangle 8"/>
          <p:cNvSpPr>
            <a:spLocks noChangeArrowheads="1"/>
          </p:cNvSpPr>
          <p:nvPr/>
        </p:nvSpPr>
        <p:spPr bwMode="auto">
          <a:xfrm>
            <a:off x="5924128" y="4509840"/>
            <a:ext cx="1600200" cy="731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3001" name="AutoShape 9"/>
          <p:cNvSpPr>
            <a:spLocks noChangeArrowheads="1"/>
          </p:cNvSpPr>
          <p:nvPr/>
        </p:nvSpPr>
        <p:spPr bwMode="auto">
          <a:xfrm>
            <a:off x="3866728" y="4052640"/>
            <a:ext cx="304800" cy="304800"/>
          </a:xfrm>
          <a:prstGeom prst="flowChar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3002" name="Line 10"/>
          <p:cNvSpPr>
            <a:spLocks noChangeShapeType="1"/>
          </p:cNvSpPr>
          <p:nvPr/>
        </p:nvSpPr>
        <p:spPr bwMode="auto">
          <a:xfrm>
            <a:off x="4171528" y="420504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3" name="Line 11"/>
          <p:cNvSpPr>
            <a:spLocks noChangeShapeType="1"/>
          </p:cNvSpPr>
          <p:nvPr/>
        </p:nvSpPr>
        <p:spPr bwMode="auto">
          <a:xfrm>
            <a:off x="4019128" y="367164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4" name="Line 12"/>
          <p:cNvSpPr>
            <a:spLocks noChangeShapeType="1"/>
          </p:cNvSpPr>
          <p:nvPr/>
        </p:nvSpPr>
        <p:spPr bwMode="auto">
          <a:xfrm flipV="1">
            <a:off x="4019128" y="435744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5" name="Rectangle 13"/>
          <p:cNvSpPr>
            <a:spLocks noChangeArrowheads="1"/>
          </p:cNvSpPr>
          <p:nvPr/>
        </p:nvSpPr>
        <p:spPr bwMode="auto">
          <a:xfrm>
            <a:off x="2333203" y="4320927"/>
            <a:ext cx="4000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18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R</a:t>
            </a:r>
          </a:p>
        </p:txBody>
      </p:sp>
      <p:sp>
        <p:nvSpPr>
          <p:cNvPr id="1493006" name="Rectangle 14"/>
          <p:cNvSpPr>
            <a:spLocks noChangeArrowheads="1"/>
          </p:cNvSpPr>
          <p:nvPr/>
        </p:nvSpPr>
        <p:spPr bwMode="auto">
          <a:xfrm>
            <a:off x="4672932" y="3819277"/>
            <a:ext cx="838692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24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3032</a:t>
            </a:r>
            <a:endPara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17303" y="3303340"/>
            <a:ext cx="2466975" cy="358775"/>
            <a:chOff x="791" y="2478"/>
            <a:chExt cx="1965" cy="317"/>
          </a:xfrm>
        </p:grpSpPr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X </a:t>
              </a: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 dirty="0" smtClean="0">
                  <a:solidFill>
                    <a:schemeClr val="tx1"/>
                  </a:solidFill>
                  <a:latin typeface="Garamond" pitchFamily="18" charset="0"/>
                </a:rPr>
                <a:t>32</a:t>
              </a:r>
              <a:endParaRPr lang="en-US" altLang="zh-CN" sz="1800" b="1" i="0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</p:grpSp>
      <p:sp>
        <p:nvSpPr>
          <p:cNvPr id="1493011" name="Rectangle 19"/>
          <p:cNvSpPr>
            <a:spLocks noChangeArrowheads="1"/>
          </p:cNvSpPr>
          <p:nvPr/>
        </p:nvSpPr>
        <p:spPr bwMode="auto">
          <a:xfrm>
            <a:off x="6294016" y="299695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21910" y="5688013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750319" y="5688013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110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030662" y="5688013"/>
            <a:ext cx="1336675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0002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2693124" y="5683250"/>
            <a:ext cx="1320076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32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7" grpId="0" animBg="1"/>
      <p:bldP spid="1492998" grpId="0" animBg="1"/>
      <p:bldP spid="1492999" grpId="0" animBg="1"/>
      <p:bldP spid="1493000" grpId="0" animBg="1"/>
      <p:bldP spid="1493001" grpId="0" animBg="1"/>
      <p:bldP spid="1493002" grpId="0" animBg="1"/>
      <p:bldP spid="1493003" grpId="0" animBg="1"/>
      <p:bldP spid="1493004" grpId="0" animBg="1"/>
      <p:bldP spid="1493005" grpId="0"/>
      <p:bldP spid="1493006" grpId="0"/>
      <p:bldP spid="1493011" grpId="0"/>
      <p:bldP spid="20" grpId="0" animBg="1"/>
      <p:bldP spid="21" grpId="0" animBg="1"/>
      <p:bldP spid="22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复合寻址</a:t>
            </a:r>
            <a:r>
              <a:rPr lang="en-US" altLang="zh-CN" sz="2900" dirty="0" smtClean="0"/>
              <a:t>(Composite Addressing)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将间址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相对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变址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基值等寻址方式组合</a:t>
            </a:r>
            <a:r>
              <a:rPr lang="en-US" altLang="zh-CN" sz="2400" dirty="0" smtClean="0"/>
              <a:t>.</a:t>
            </a:r>
          </a:p>
          <a:p>
            <a:pPr eaLnBrk="1" hangingPunct="1"/>
            <a:r>
              <a:rPr lang="zh-CN" altLang="en-US" sz="2400" dirty="0" smtClean="0"/>
              <a:t>变址间址</a:t>
            </a:r>
            <a:r>
              <a:rPr lang="zh-CN" altLang="en-US" sz="2400" dirty="0" smtClean="0">
                <a:solidFill>
                  <a:srgbClr val="FF99CC"/>
                </a:solidFill>
              </a:rPr>
              <a:t>   </a:t>
            </a:r>
            <a:r>
              <a:rPr lang="zh-CN" altLang="en-US" sz="2000" dirty="0" smtClean="0"/>
              <a:t>    先变址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后间址</a:t>
            </a:r>
            <a:r>
              <a:rPr lang="en-US" altLang="zh-CN" sz="2000" dirty="0" smtClean="0"/>
              <a:t>.    </a:t>
            </a:r>
            <a:r>
              <a:rPr lang="en-US" altLang="zh-CN" sz="2000" b="1" dirty="0" smtClean="0"/>
              <a:t>E=((R)+D)</a:t>
            </a:r>
          </a:p>
          <a:p>
            <a:pPr eaLnBrk="1" hangingPunct="1"/>
            <a:endParaRPr lang="en-US" altLang="zh-CN" sz="2000" dirty="0" smtClean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95045" name="Rectangle 5"/>
          <p:cNvSpPr>
            <a:spLocks noChangeArrowheads="1"/>
          </p:cNvSpPr>
          <p:nvPr/>
        </p:nvSpPr>
        <p:spPr bwMode="auto">
          <a:xfrm>
            <a:off x="1691680" y="4122812"/>
            <a:ext cx="2374900" cy="388938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3000</a:t>
            </a:r>
          </a:p>
        </p:txBody>
      </p:sp>
      <p:sp>
        <p:nvSpPr>
          <p:cNvPr id="1495046" name="Rectangle 6"/>
          <p:cNvSpPr>
            <a:spLocks noChangeArrowheads="1"/>
          </p:cNvSpPr>
          <p:nvPr/>
        </p:nvSpPr>
        <p:spPr bwMode="auto">
          <a:xfrm>
            <a:off x="5333405" y="2636912"/>
            <a:ext cx="1524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47" name="Rectangle 7"/>
          <p:cNvSpPr>
            <a:spLocks noChangeArrowheads="1"/>
          </p:cNvSpPr>
          <p:nvPr/>
        </p:nvSpPr>
        <p:spPr bwMode="auto">
          <a:xfrm>
            <a:off x="5333405" y="3208412"/>
            <a:ext cx="1524000" cy="533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5000</a:t>
            </a:r>
          </a:p>
        </p:txBody>
      </p:sp>
      <p:sp>
        <p:nvSpPr>
          <p:cNvPr id="1495048" name="Rectangle 8"/>
          <p:cNvSpPr>
            <a:spLocks noChangeArrowheads="1"/>
          </p:cNvSpPr>
          <p:nvPr/>
        </p:nvSpPr>
        <p:spPr bwMode="auto">
          <a:xfrm>
            <a:off x="5333405" y="3741812"/>
            <a:ext cx="1524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49" name="AutoShape 9"/>
          <p:cNvSpPr>
            <a:spLocks noChangeArrowheads="1"/>
          </p:cNvSpPr>
          <p:nvPr/>
        </p:nvSpPr>
        <p:spPr bwMode="auto">
          <a:xfrm>
            <a:off x="3352205" y="3437012"/>
            <a:ext cx="3048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5050" name="Line 10"/>
          <p:cNvSpPr>
            <a:spLocks noChangeShapeType="1"/>
          </p:cNvSpPr>
          <p:nvPr/>
        </p:nvSpPr>
        <p:spPr bwMode="auto">
          <a:xfrm>
            <a:off x="3504605" y="30560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5051" name="Line 11"/>
          <p:cNvSpPr>
            <a:spLocks noChangeShapeType="1"/>
          </p:cNvSpPr>
          <p:nvPr/>
        </p:nvSpPr>
        <p:spPr bwMode="auto">
          <a:xfrm flipV="1">
            <a:off x="3504605" y="37418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5052" name="Line 12"/>
          <p:cNvSpPr>
            <a:spLocks noChangeShapeType="1"/>
          </p:cNvSpPr>
          <p:nvPr/>
        </p:nvSpPr>
        <p:spPr bwMode="auto">
          <a:xfrm>
            <a:off x="3657005" y="3589412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53" name="Rectangle 13"/>
          <p:cNvSpPr>
            <a:spLocks noChangeArrowheads="1"/>
          </p:cNvSpPr>
          <p:nvPr/>
        </p:nvSpPr>
        <p:spPr bwMode="auto">
          <a:xfrm>
            <a:off x="5333405" y="4351412"/>
            <a:ext cx="1524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i="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操作数</a:t>
            </a:r>
          </a:p>
        </p:txBody>
      </p:sp>
      <p:sp>
        <p:nvSpPr>
          <p:cNvPr id="1495054" name="Rectangle 14"/>
          <p:cNvSpPr>
            <a:spLocks noChangeArrowheads="1"/>
          </p:cNvSpPr>
          <p:nvPr/>
        </p:nvSpPr>
        <p:spPr bwMode="auto">
          <a:xfrm>
            <a:off x="5333405" y="4884812"/>
            <a:ext cx="1524000" cy="63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55" name="AutoShape 15"/>
          <p:cNvSpPr>
            <a:spLocks noChangeArrowheads="1"/>
          </p:cNvSpPr>
          <p:nvPr/>
        </p:nvSpPr>
        <p:spPr bwMode="auto">
          <a:xfrm>
            <a:off x="6857405" y="3513212"/>
            <a:ext cx="685800" cy="13716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91680" y="2713112"/>
            <a:ext cx="2466975" cy="358775"/>
            <a:chOff x="791" y="2478"/>
            <a:chExt cx="1965" cy="317"/>
          </a:xfrm>
        </p:grpSpPr>
        <p:sp>
          <p:nvSpPr>
            <p:cNvPr id="33810" name="Rectangle 17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33811" name="Rectangle 18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X  </a:t>
              </a:r>
            </a:p>
          </p:txBody>
        </p:sp>
        <p:sp>
          <p:nvSpPr>
            <p:cNvPr id="33812" name="Rectangle 19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tx1"/>
                  </a:solidFill>
                  <a:latin typeface="Garamond" pitchFamily="18" charset="0"/>
                </a:rPr>
                <a:t>D</a:t>
              </a:r>
              <a:r>
                <a:rPr lang="zh-CN" altLang="en-US" sz="1800" b="1" i="0">
                  <a:solidFill>
                    <a:schemeClr val="tx1"/>
                  </a:solidFill>
                  <a:latin typeface="Garamond" pitchFamily="18" charset="0"/>
                </a:rPr>
                <a:t>＝</a:t>
              </a:r>
              <a:r>
                <a:rPr lang="en-US" altLang="zh-CN" sz="1800" b="1" i="0">
                  <a:solidFill>
                    <a:srgbClr val="0000FF"/>
                  </a:solidFill>
                  <a:latin typeface="Garamond" pitchFamily="18" charset="0"/>
                </a:rPr>
                <a:t>100</a:t>
              </a:r>
            </a:p>
          </p:txBody>
        </p:sp>
      </p:grpSp>
      <p:sp>
        <p:nvSpPr>
          <p:cNvPr id="1495060" name="Rectangle 20"/>
          <p:cNvSpPr>
            <a:spLocks noChangeArrowheads="1"/>
          </p:cNvSpPr>
          <p:nvPr/>
        </p:nvSpPr>
        <p:spPr bwMode="auto">
          <a:xfrm>
            <a:off x="4680943" y="319730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Times New Roman" pitchFamily="18" charset="0"/>
              </a:rPr>
              <a:t>3100</a:t>
            </a:r>
          </a:p>
        </p:txBody>
      </p:sp>
    </p:spTree>
    <p:extLst>
      <p:ext uri="{BB962C8B-B14F-4D97-AF65-F5344CB8AC3E}">
        <p14:creationId xmlns:p14="http://schemas.microsoft.com/office/powerpoint/2010/main" val="22572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9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9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5" grpId="0" animBg="1"/>
      <p:bldP spid="1495046" grpId="0" animBg="1"/>
      <p:bldP spid="1495047" grpId="0" animBg="1"/>
      <p:bldP spid="1495048" grpId="0" animBg="1"/>
      <p:bldP spid="1495049" grpId="0" animBg="1"/>
      <p:bldP spid="1495050" grpId="0" animBg="1"/>
      <p:bldP spid="1495051" grpId="0" animBg="1"/>
      <p:bldP spid="1495052" grpId="0" animBg="1"/>
      <p:bldP spid="1495053" grpId="0" animBg="1"/>
      <p:bldP spid="1495054" grpId="0" animBg="1"/>
      <p:bldP spid="1495055" grpId="0" animBg="1"/>
      <p:bldP spid="149506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块寻址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用于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指令。对顺序连续的成块数据字进行寻址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目的：压缩程序的长度，加快执行速度。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用于：两个部件间的数据交换；程序，数据块的浮动。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数据搬移子程序</a:t>
            </a:r>
          </a:p>
          <a:p>
            <a:pPr eaLnBrk="1" hangingPunct="1"/>
            <a:r>
              <a:rPr lang="zh-CN" altLang="en-US" sz="2600" smtClean="0"/>
              <a:t>若块的长度可变，格式如下：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51188" y="3933056"/>
            <a:ext cx="4267200" cy="381000"/>
            <a:chOff x="2097" y="2568"/>
            <a:chExt cx="2688" cy="240"/>
          </a:xfrm>
        </p:grpSpPr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2097" y="2568"/>
              <a:ext cx="672" cy="24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操作码</a:t>
              </a:r>
            </a:p>
          </p:txBody>
        </p:sp>
        <p:sp>
          <p:nvSpPr>
            <p:cNvPr id="34829" name="Rectangle 6"/>
            <p:cNvSpPr>
              <a:spLocks noChangeArrowheads="1"/>
            </p:cNvSpPr>
            <p:nvPr/>
          </p:nvSpPr>
          <p:spPr bwMode="auto">
            <a:xfrm>
              <a:off x="2769" y="2568"/>
              <a:ext cx="67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 dirty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源首址</a:t>
              </a:r>
            </a:p>
          </p:txBody>
        </p:sp>
        <p:sp>
          <p:nvSpPr>
            <p:cNvPr id="34830" name="Rectangle 7"/>
            <p:cNvSpPr>
              <a:spLocks noChangeArrowheads="1"/>
            </p:cNvSpPr>
            <p:nvPr/>
          </p:nvSpPr>
          <p:spPr bwMode="auto">
            <a:xfrm>
              <a:off x="3441" y="2568"/>
              <a:ext cx="672" cy="24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长度</a:t>
              </a:r>
            </a:p>
          </p:txBody>
        </p:sp>
        <p:sp>
          <p:nvSpPr>
            <p:cNvPr id="34831" name="Rectangle 8"/>
            <p:cNvSpPr>
              <a:spLocks noChangeArrowheads="1"/>
            </p:cNvSpPr>
            <p:nvPr/>
          </p:nvSpPr>
          <p:spPr bwMode="auto">
            <a:xfrm>
              <a:off x="4113" y="2568"/>
              <a:ext cx="672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目首址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89288" y="5208240"/>
            <a:ext cx="4267200" cy="381000"/>
            <a:chOff x="2097" y="3192"/>
            <a:chExt cx="2688" cy="240"/>
          </a:xfrm>
        </p:grpSpPr>
        <p:sp>
          <p:nvSpPr>
            <p:cNvPr id="34824" name="Rectangle 10"/>
            <p:cNvSpPr>
              <a:spLocks noChangeArrowheads="1"/>
            </p:cNvSpPr>
            <p:nvPr/>
          </p:nvSpPr>
          <p:spPr bwMode="auto">
            <a:xfrm>
              <a:off x="2097" y="3192"/>
              <a:ext cx="672" cy="24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操作码</a:t>
              </a:r>
            </a:p>
          </p:txBody>
        </p:sp>
        <p:sp>
          <p:nvSpPr>
            <p:cNvPr id="34825" name="Rectangle 11"/>
            <p:cNvSpPr>
              <a:spLocks noChangeArrowheads="1"/>
            </p:cNvSpPr>
            <p:nvPr/>
          </p:nvSpPr>
          <p:spPr bwMode="auto">
            <a:xfrm>
              <a:off x="2769" y="3192"/>
              <a:ext cx="67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 dirty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首址</a:t>
              </a:r>
            </a:p>
          </p:txBody>
        </p:sp>
        <p:sp>
          <p:nvSpPr>
            <p:cNvPr id="34826" name="Rectangle 12"/>
            <p:cNvSpPr>
              <a:spLocks noChangeArrowheads="1"/>
            </p:cNvSpPr>
            <p:nvPr/>
          </p:nvSpPr>
          <p:spPr bwMode="auto">
            <a:xfrm>
              <a:off x="3441" y="3192"/>
              <a:ext cx="672" cy="24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标志位</a:t>
              </a:r>
            </a:p>
          </p:txBody>
        </p:sp>
        <p:sp>
          <p:nvSpPr>
            <p:cNvPr id="34827" name="Rectangle 13"/>
            <p:cNvSpPr>
              <a:spLocks noChangeArrowheads="1"/>
            </p:cNvSpPr>
            <p:nvPr/>
          </p:nvSpPr>
          <p:spPr bwMode="auto">
            <a:xfrm>
              <a:off x="4113" y="3192"/>
              <a:ext cx="672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末地址</a:t>
              </a:r>
            </a:p>
          </p:txBody>
        </p:sp>
      </p:grpSp>
      <p:sp>
        <p:nvSpPr>
          <p:cNvPr id="1497103" name="Rectangle 15"/>
          <p:cNvSpPr>
            <a:spLocks noChangeArrowheads="1"/>
          </p:cNvSpPr>
          <p:nvPr/>
        </p:nvSpPr>
        <p:spPr bwMode="auto">
          <a:xfrm>
            <a:off x="1004888" y="4509120"/>
            <a:ext cx="25765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i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6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数据块定长时：</a:t>
            </a:r>
          </a:p>
        </p:txBody>
      </p:sp>
    </p:spTree>
    <p:extLst>
      <p:ext uri="{BB962C8B-B14F-4D97-AF65-F5344CB8AC3E}">
        <p14:creationId xmlns:p14="http://schemas.microsoft.com/office/powerpoint/2010/main" val="1990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汇编语言的变量</a:t>
            </a:r>
            <a:r>
              <a:rPr lang="en-US" altLang="zh-CN" smtClean="0"/>
              <a:t>---</a:t>
            </a:r>
            <a:r>
              <a:rPr lang="zh-CN" altLang="en-US" smtClean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113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汇编语言不能使用变量（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可以）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 float b;</a:t>
            </a:r>
          </a:p>
          <a:p>
            <a:pPr lvl="1" eaLnBrk="1" hangingPunct="1">
              <a:defRPr/>
            </a:pPr>
            <a:r>
              <a:rPr lang="zh-CN" altLang="en-US" dirty="0" smtClean="0"/>
              <a:t>寄存器变量没有数据类型   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汇编语言的操作对象是寄存器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好处：</a:t>
            </a:r>
            <a:r>
              <a:rPr lang="zh-CN" altLang="en-US" dirty="0" smtClean="0">
                <a:solidFill>
                  <a:srgbClr val="00B050"/>
                </a:solidFill>
              </a:rPr>
              <a:t>寄存器是最快的数据单元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缺陷：寄存器数量有限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编程必须小心，仔细的高效使用各寄存器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寄存器字长</a:t>
            </a:r>
            <a:r>
              <a:rPr lang="en-US" altLang="zh-CN" dirty="0" smtClean="0"/>
              <a:t>---32bits= 1 Word</a:t>
            </a:r>
          </a:p>
          <a:p>
            <a:pPr eaLnBrk="1" hangingPunct="1"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指令集包括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个通用寄存器</a:t>
            </a:r>
            <a:endParaRPr lang="en-US" altLang="zh-CN" dirty="0" smtClean="0"/>
          </a:p>
          <a:p>
            <a:pPr marL="673100" lvl="2" indent="-342900" eaLnBrk="1" hangingPunct="1">
              <a:buFont typeface="Wingdings" pitchFamily="2" charset="2"/>
              <a:buChar char="n"/>
              <a:defRPr/>
            </a:pPr>
            <a:r>
              <a:rPr lang="en-US" altLang="zh-CN" dirty="0" smtClean="0"/>
              <a:t>32 registers in MIPS</a:t>
            </a:r>
          </a:p>
          <a:p>
            <a:pPr marL="673100" lvl="2" indent="-342900" eaLnBrk="1" hangingPunct="1">
              <a:buFont typeface="Wingdings" pitchFamily="2" charset="2"/>
              <a:buChar char="n"/>
              <a:defRPr/>
            </a:pPr>
            <a:r>
              <a:rPr lang="en-US" altLang="zh-CN" dirty="0" smtClean="0"/>
              <a:t>$0, $1, $2, … $30, $31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737619" y="2046759"/>
            <a:ext cx="3671582" cy="402959"/>
            <a:chOff x="721910" y="2043113"/>
            <a:chExt cx="3885046" cy="4222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721910" y="20431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750319" y="20431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000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693124" y="20431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38H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37619" y="2600532"/>
            <a:ext cx="3671582" cy="402959"/>
            <a:chOff x="721910" y="2589213"/>
            <a:chExt cx="3885046" cy="422275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21910" y="25892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750319" y="25892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001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693124" y="25892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37619" y="3154305"/>
            <a:ext cx="3671582" cy="402959"/>
            <a:chOff x="721910" y="3165474"/>
            <a:chExt cx="3885046" cy="422275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721910" y="3165474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750319" y="3165474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010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693124" y="3165474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737619" y="3708078"/>
            <a:ext cx="3671582" cy="402959"/>
            <a:chOff x="721910" y="3744913"/>
            <a:chExt cx="3885046" cy="422275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21910" y="37449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750319" y="37449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011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693124" y="37449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37619" y="4815624"/>
            <a:ext cx="3671582" cy="402959"/>
            <a:chOff x="721910" y="4821238"/>
            <a:chExt cx="3885046" cy="422275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21910" y="4821238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JMP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750319" y="4821238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101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693124" y="4821238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37619" y="4261851"/>
            <a:ext cx="3671582" cy="402959"/>
            <a:chOff x="721910" y="4278313"/>
            <a:chExt cx="3885046" cy="422275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21910" y="42783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50319" y="42783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100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693124" y="42783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01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37619" y="5373215"/>
            <a:ext cx="3666711" cy="411836"/>
            <a:chOff x="721910" y="5369756"/>
            <a:chExt cx="3879892" cy="431578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21910" y="53705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1750319" y="53705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110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644886" y="5369756"/>
              <a:ext cx="956916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02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93124" y="5379059"/>
              <a:ext cx="956916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32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355600" y="2046759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立即寻址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55600" y="2603751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寄存器寻址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5600" y="3160743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直接寻址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55600" y="3717735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间接寻址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5600" y="4274727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寄存器间接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355600" y="4831719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相对寻址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355600" y="5388712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变址寻址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6527800" y="2019641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0~255   -128~127</a:t>
            </a:r>
            <a:endParaRPr kumimoji="1" lang="en-US" altLang="zh-CN" sz="1800" i="0" kern="0" dirty="0">
              <a:solidFill>
                <a:schemeClr val="accent2">
                  <a:lumMod val="60000"/>
                  <a:lumOff val="4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527800" y="2576633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0~255# </a:t>
            </a:r>
            <a:r>
              <a:rPr kumimoji="1" lang="en-US" altLang="zh-CN" sz="1800" i="0" kern="0" dirty="0" err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Reg</a:t>
            </a:r>
            <a:endParaRPr kumimoji="1" lang="en-US" altLang="zh-CN" sz="1800" i="0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6527800" y="3133625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0~255 RAM Cell</a:t>
            </a:r>
            <a:endParaRPr kumimoji="1" lang="en-US" altLang="zh-CN" sz="1800" i="0" kern="0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6527800" y="3690617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RAM 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527800" y="4247609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 </a:t>
            </a: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RAM 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6527800" y="4804601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PC-128~PC+127 </a:t>
            </a:r>
            <a:endParaRPr kumimoji="1" lang="en-US" altLang="zh-CN" sz="1800" i="0" kern="0" baseline="30000" dirty="0">
              <a:solidFill>
                <a:srgbClr val="D6009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6527800" y="5361594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 RAM 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40910" y="1484784"/>
            <a:ext cx="3671582" cy="402959"/>
            <a:chOff x="721910" y="2043113"/>
            <a:chExt cx="3885046" cy="422275"/>
          </a:xfrm>
        </p:grpSpPr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721910" y="20431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操作码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5bit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1750319" y="20431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寻址模式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693124" y="20431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形式地址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D 8bit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6527800" y="1484784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寻址范围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不同寻址方式对比</a:t>
            </a: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5510801" y="2033133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S=D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5510801" y="2590125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E=R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5510801" y="3147117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5510801" y="3704109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E=(D)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5510801" y="4261101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E=(R)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5510801" y="4818093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E=PC+D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5510801" y="5375086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E=R+D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5510801" y="1484784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实地址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1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方正舒体" pitchFamily="2" charset="-122"/>
              </a:rPr>
              <a:t>段寻址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500" smtClean="0"/>
              <a:t>Intel 8086/8088</a:t>
            </a:r>
            <a:r>
              <a:rPr lang="zh-CN" altLang="en-US" sz="2500" smtClean="0"/>
              <a:t>微机中，</a:t>
            </a:r>
            <a:r>
              <a:rPr lang="en-US" altLang="zh-CN" sz="2500" smtClean="0"/>
              <a:t>ALU16</a:t>
            </a:r>
            <a:r>
              <a:rPr lang="zh-CN" altLang="en-US" sz="2500" smtClean="0"/>
              <a:t>位运算，但其寻址范围可到</a:t>
            </a:r>
            <a:r>
              <a:rPr lang="en-US" altLang="zh-CN" sz="2500" smtClean="0"/>
              <a:t>1M</a:t>
            </a:r>
            <a:r>
              <a:rPr lang="zh-CN" altLang="en-US" sz="2500" smtClean="0"/>
              <a:t>，即地址有</a:t>
            </a:r>
            <a:r>
              <a:rPr lang="en-US" altLang="zh-CN" sz="2500" smtClean="0"/>
              <a:t>20</a:t>
            </a:r>
            <a:r>
              <a:rPr lang="zh-CN" altLang="en-US" sz="2500" smtClean="0"/>
              <a:t>位。</a:t>
            </a:r>
          </a:p>
          <a:p>
            <a:pPr eaLnBrk="1" hangingPunct="1"/>
            <a:r>
              <a:rPr lang="zh-CN" altLang="en-US" sz="2500" smtClean="0"/>
              <a:t>实质是基值寻址。</a:t>
            </a:r>
          </a:p>
          <a:p>
            <a:pPr eaLnBrk="1" hangingPunct="1"/>
            <a:endParaRPr lang="en-US" altLang="zh-CN" sz="2600" smtClean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65304" y="3394720"/>
            <a:ext cx="533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1499142" name="Rectangle 6"/>
          <p:cNvSpPr>
            <a:spLocks noChangeArrowheads="1"/>
          </p:cNvSpPr>
          <p:nvPr/>
        </p:nvSpPr>
        <p:spPr bwMode="auto">
          <a:xfrm>
            <a:off x="4241304" y="2708920"/>
            <a:ext cx="20574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16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位逻辑地址</a:t>
            </a:r>
          </a:p>
        </p:txBody>
      </p:sp>
      <p:sp>
        <p:nvSpPr>
          <p:cNvPr id="1499143" name="Rectangle 7"/>
          <p:cNvSpPr>
            <a:spLocks noChangeArrowheads="1"/>
          </p:cNvSpPr>
          <p:nvPr/>
        </p:nvSpPr>
        <p:spPr bwMode="auto">
          <a:xfrm>
            <a:off x="4246066" y="3394720"/>
            <a:ext cx="20574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16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位段寄存器</a:t>
            </a:r>
          </a:p>
        </p:txBody>
      </p:sp>
      <p:sp>
        <p:nvSpPr>
          <p:cNvPr id="1499144" name="Rectangle 8"/>
          <p:cNvSpPr>
            <a:spLocks noChangeArrowheads="1"/>
          </p:cNvSpPr>
          <p:nvPr/>
        </p:nvSpPr>
        <p:spPr bwMode="auto">
          <a:xfrm>
            <a:off x="3707904" y="5528320"/>
            <a:ext cx="25908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92457" dir="95672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20</a:t>
            </a:r>
            <a:r>
              <a:rPr kumimoji="1" lang="zh-CN" altLang="en-US" sz="2000">
                <a:solidFill>
                  <a:schemeClr val="tx1"/>
                </a:solidFill>
                <a:latin typeface="Times New Roman" pitchFamily="18" charset="0"/>
              </a:rPr>
              <a:t>位物理地址</a:t>
            </a:r>
          </a:p>
        </p:txBody>
      </p:sp>
      <p:sp>
        <p:nvSpPr>
          <p:cNvPr id="1499145" name="AutoShape 9"/>
          <p:cNvSpPr>
            <a:spLocks noChangeArrowheads="1"/>
          </p:cNvSpPr>
          <p:nvPr/>
        </p:nvSpPr>
        <p:spPr bwMode="auto">
          <a:xfrm>
            <a:off x="4774704" y="4385320"/>
            <a:ext cx="1600200" cy="685800"/>
          </a:xfrm>
          <a:prstGeom prst="flowChartManualOperation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ALU</a:t>
            </a:r>
          </a:p>
        </p:txBody>
      </p:sp>
      <p:sp>
        <p:nvSpPr>
          <p:cNvPr id="1499146" name="AutoShape 10"/>
          <p:cNvSpPr>
            <a:spLocks noChangeArrowheads="1"/>
          </p:cNvSpPr>
          <p:nvPr/>
        </p:nvSpPr>
        <p:spPr bwMode="auto">
          <a:xfrm>
            <a:off x="5778004" y="3101033"/>
            <a:ext cx="241300" cy="1284287"/>
          </a:xfrm>
          <a:prstGeom prst="downArrow">
            <a:avLst>
              <a:gd name="adj1" fmla="val 50000"/>
              <a:gd name="adj2" fmla="val 133059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99147" name="AutoShape 11"/>
          <p:cNvSpPr>
            <a:spLocks noChangeArrowheads="1"/>
          </p:cNvSpPr>
          <p:nvPr/>
        </p:nvSpPr>
        <p:spPr bwMode="auto">
          <a:xfrm>
            <a:off x="5181104" y="3821758"/>
            <a:ext cx="219075" cy="563562"/>
          </a:xfrm>
          <a:prstGeom prst="downArrow">
            <a:avLst>
              <a:gd name="adj1" fmla="val 50000"/>
              <a:gd name="adj2" fmla="val 6431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99148" name="AutoShape 12"/>
          <p:cNvSpPr>
            <a:spLocks noChangeArrowheads="1"/>
          </p:cNvSpPr>
          <p:nvPr/>
        </p:nvSpPr>
        <p:spPr bwMode="auto">
          <a:xfrm>
            <a:off x="5460504" y="507112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6354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99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9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9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99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43" grpId="0" animBg="1"/>
      <p:bldP spid="1499144" grpId="0" animBg="1"/>
      <p:bldP spid="1499145" grpId="0" animBg="1"/>
      <p:bldP spid="1499146" grpId="0" animBg="1"/>
      <p:bldP spid="1499147" grpId="0" animBg="1"/>
      <p:bldP spid="149914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堆栈寻址方式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500" dirty="0" smtClean="0"/>
              <a:t>堆栈</a:t>
            </a:r>
            <a:r>
              <a:rPr lang="en-US" altLang="zh-CN" sz="2500" dirty="0" smtClean="0"/>
              <a:t>------</a:t>
            </a:r>
            <a:r>
              <a:rPr lang="zh-CN" altLang="en-US" sz="2100" dirty="0" smtClean="0"/>
              <a:t>一组能存取数据的暂时存储单元。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500" dirty="0" smtClean="0"/>
              <a:t>串联堆栈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一组专门的寄存器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数据的传送在栈顶和通用寄存器之间进行。    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 smtClean="0">
                <a:sym typeface="Wingdings" pitchFamily="2" charset="2"/>
              </a:rPr>
              <a:t>快速：在</a:t>
            </a:r>
            <a:r>
              <a:rPr kumimoji="1" lang="en-US" altLang="zh-CN" sz="2000" dirty="0" smtClean="0">
                <a:sym typeface="Wingdings" pitchFamily="2" charset="2"/>
              </a:rPr>
              <a:t>CPU</a:t>
            </a:r>
            <a:r>
              <a:rPr kumimoji="1" lang="zh-CN" altLang="en-US" sz="2000" dirty="0" smtClean="0">
                <a:sym typeface="Wingdings" pitchFamily="2" charset="2"/>
              </a:rPr>
              <a:t>内部实现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 smtClean="0">
                <a:sym typeface="Wingdings" pitchFamily="2" charset="2"/>
              </a:rPr>
              <a:t>串行：进栈和出栈涉及到栈内所有其它数据的移动；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 smtClean="0">
                <a:sym typeface="Wingdings" pitchFamily="2" charset="2"/>
              </a:rPr>
              <a:t>栈容量有限：取决于</a:t>
            </a:r>
            <a:r>
              <a:rPr kumimoji="1" lang="en-US" altLang="zh-CN" sz="2000" dirty="0" smtClean="0">
                <a:sym typeface="Wingdings" pitchFamily="2" charset="2"/>
              </a:rPr>
              <a:t>CPU</a:t>
            </a:r>
            <a:r>
              <a:rPr kumimoji="1" lang="zh-CN" altLang="en-US" sz="2000" dirty="0" smtClean="0">
                <a:sym typeface="Wingdings" pitchFamily="2" charset="2"/>
              </a:rPr>
              <a:t>内堆栈专用寄存器的数量；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 smtClean="0">
                <a:sym typeface="Wingdings 2" pitchFamily="18" charset="2"/>
              </a:rPr>
              <a:t>栈顶不动，数据移动。</a:t>
            </a:r>
            <a:endParaRPr kumimoji="1" lang="en-US" altLang="zh-CN" sz="2000" dirty="0" smtClean="0">
              <a:sym typeface="Wingdings 2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/>
              <a:t>内存堆栈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堆栈寻址方式</a:t>
            </a:r>
          </a:p>
        </p:txBody>
      </p:sp>
      <p:sp>
        <p:nvSpPr>
          <p:cNvPr id="1445891" name="Rectangle 3"/>
          <p:cNvSpPr>
            <a:spLocks noChangeArrowheads="1"/>
          </p:cNvSpPr>
          <p:nvPr/>
        </p:nvSpPr>
        <p:spPr bwMode="auto">
          <a:xfrm>
            <a:off x="1044129" y="2150343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1044129" y="2988543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893" name="Rectangle 5"/>
          <p:cNvSpPr>
            <a:spLocks noChangeArrowheads="1"/>
          </p:cNvSpPr>
          <p:nvPr/>
        </p:nvSpPr>
        <p:spPr bwMode="auto">
          <a:xfrm>
            <a:off x="1044129" y="3369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4" name="Rectangle 6"/>
          <p:cNvSpPr>
            <a:spLocks noChangeArrowheads="1"/>
          </p:cNvSpPr>
          <p:nvPr/>
        </p:nvSpPr>
        <p:spPr bwMode="auto">
          <a:xfrm>
            <a:off x="1044129" y="3750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5" name="Rectangle 7"/>
          <p:cNvSpPr>
            <a:spLocks noChangeArrowheads="1"/>
          </p:cNvSpPr>
          <p:nvPr/>
        </p:nvSpPr>
        <p:spPr bwMode="auto">
          <a:xfrm>
            <a:off x="1044129" y="4131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6" name="AutoShape 8"/>
          <p:cNvSpPr>
            <a:spLocks noChangeArrowheads="1"/>
          </p:cNvSpPr>
          <p:nvPr/>
        </p:nvSpPr>
        <p:spPr bwMode="auto">
          <a:xfrm>
            <a:off x="1653729" y="2531343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2976117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898" name="Rectangle 10"/>
          <p:cNvSpPr>
            <a:spLocks noChangeArrowheads="1"/>
          </p:cNvSpPr>
          <p:nvPr/>
        </p:nvSpPr>
        <p:spPr bwMode="auto">
          <a:xfrm>
            <a:off x="2976117" y="2971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899" name="Rectangle 11"/>
          <p:cNvSpPr>
            <a:spLocks noChangeArrowheads="1"/>
          </p:cNvSpPr>
          <p:nvPr/>
        </p:nvSpPr>
        <p:spPr bwMode="auto">
          <a:xfrm>
            <a:off x="2976117" y="3352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00" name="Rectangle 12"/>
          <p:cNvSpPr>
            <a:spLocks noChangeArrowheads="1"/>
          </p:cNvSpPr>
          <p:nvPr/>
        </p:nvSpPr>
        <p:spPr bwMode="auto">
          <a:xfrm>
            <a:off x="2976117" y="3733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2976117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2" name="AutoShape 14"/>
          <p:cNvSpPr>
            <a:spLocks noChangeArrowheads="1"/>
          </p:cNvSpPr>
          <p:nvPr/>
        </p:nvSpPr>
        <p:spPr bwMode="auto">
          <a:xfrm>
            <a:off x="3585717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03" name="Rectangle 15"/>
          <p:cNvSpPr>
            <a:spLocks noChangeArrowheads="1"/>
          </p:cNvSpPr>
          <p:nvPr/>
        </p:nvSpPr>
        <p:spPr bwMode="auto">
          <a:xfrm>
            <a:off x="4992242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04" name="Rectangle 16"/>
          <p:cNvSpPr>
            <a:spLocks noChangeArrowheads="1"/>
          </p:cNvSpPr>
          <p:nvPr/>
        </p:nvSpPr>
        <p:spPr bwMode="auto">
          <a:xfrm>
            <a:off x="4992242" y="2971080"/>
            <a:ext cx="15240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05" name="Rectangle 17"/>
          <p:cNvSpPr>
            <a:spLocks noChangeArrowheads="1"/>
          </p:cNvSpPr>
          <p:nvPr/>
        </p:nvSpPr>
        <p:spPr bwMode="auto">
          <a:xfrm>
            <a:off x="4992242" y="3352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906" name="Rectangle 18"/>
          <p:cNvSpPr>
            <a:spLocks noChangeArrowheads="1"/>
          </p:cNvSpPr>
          <p:nvPr/>
        </p:nvSpPr>
        <p:spPr bwMode="auto">
          <a:xfrm>
            <a:off x="4992242" y="3733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07" name="Rectangle 19"/>
          <p:cNvSpPr>
            <a:spLocks noChangeArrowheads="1"/>
          </p:cNvSpPr>
          <p:nvPr/>
        </p:nvSpPr>
        <p:spPr bwMode="auto">
          <a:xfrm>
            <a:off x="4992242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8" name="AutoShape 20"/>
          <p:cNvSpPr>
            <a:spLocks noChangeArrowheads="1"/>
          </p:cNvSpPr>
          <p:nvPr/>
        </p:nvSpPr>
        <p:spPr bwMode="auto">
          <a:xfrm>
            <a:off x="5601842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09" name="Rectangle 21"/>
          <p:cNvSpPr>
            <a:spLocks noChangeArrowheads="1"/>
          </p:cNvSpPr>
          <p:nvPr/>
        </p:nvSpPr>
        <p:spPr bwMode="auto">
          <a:xfrm>
            <a:off x="1055242" y="454429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AX</a:t>
            </a:r>
          </a:p>
        </p:txBody>
      </p:sp>
      <p:sp>
        <p:nvSpPr>
          <p:cNvPr id="1445910" name="Rectangle 22"/>
          <p:cNvSpPr>
            <a:spLocks noChangeArrowheads="1"/>
          </p:cNvSpPr>
          <p:nvPr/>
        </p:nvSpPr>
        <p:spPr bwMode="auto">
          <a:xfrm>
            <a:off x="3084067" y="4544293"/>
            <a:ext cx="1265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BX</a:t>
            </a:r>
          </a:p>
        </p:txBody>
      </p:sp>
      <p:sp>
        <p:nvSpPr>
          <p:cNvPr id="1445911" name="Rectangle 23"/>
          <p:cNvSpPr>
            <a:spLocks noChangeArrowheads="1"/>
          </p:cNvSpPr>
          <p:nvPr/>
        </p:nvSpPr>
        <p:spPr bwMode="auto">
          <a:xfrm>
            <a:off x="5092254" y="4537943"/>
            <a:ext cx="128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CX</a:t>
            </a:r>
          </a:p>
        </p:txBody>
      </p:sp>
      <p:sp>
        <p:nvSpPr>
          <p:cNvPr id="1445912" name="Rectangle 24"/>
          <p:cNvSpPr>
            <a:spLocks noChangeArrowheads="1"/>
          </p:cNvSpPr>
          <p:nvPr/>
        </p:nvSpPr>
        <p:spPr bwMode="auto">
          <a:xfrm>
            <a:off x="6948042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13" name="Rectangle 25"/>
          <p:cNvSpPr>
            <a:spLocks noChangeArrowheads="1"/>
          </p:cNvSpPr>
          <p:nvPr/>
        </p:nvSpPr>
        <p:spPr bwMode="auto">
          <a:xfrm>
            <a:off x="6948042" y="2971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914" name="Rectangle 26"/>
          <p:cNvSpPr>
            <a:spLocks noChangeArrowheads="1"/>
          </p:cNvSpPr>
          <p:nvPr/>
        </p:nvSpPr>
        <p:spPr bwMode="auto">
          <a:xfrm>
            <a:off x="6948042" y="3352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15" name="Rectangle 27"/>
          <p:cNvSpPr>
            <a:spLocks noChangeArrowheads="1"/>
          </p:cNvSpPr>
          <p:nvPr/>
        </p:nvSpPr>
        <p:spPr bwMode="auto">
          <a:xfrm>
            <a:off x="6948042" y="3733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16" name="Rectangle 28"/>
          <p:cNvSpPr>
            <a:spLocks noChangeArrowheads="1"/>
          </p:cNvSpPr>
          <p:nvPr/>
        </p:nvSpPr>
        <p:spPr bwMode="auto">
          <a:xfrm>
            <a:off x="6948042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17" name="AutoShape 29"/>
          <p:cNvSpPr>
            <a:spLocks noChangeArrowheads="1"/>
          </p:cNvSpPr>
          <p:nvPr/>
        </p:nvSpPr>
        <p:spPr bwMode="auto">
          <a:xfrm>
            <a:off x="7557642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18" name="Rectangle 30"/>
          <p:cNvSpPr>
            <a:spLocks noChangeArrowheads="1"/>
          </p:cNvSpPr>
          <p:nvPr/>
        </p:nvSpPr>
        <p:spPr bwMode="auto">
          <a:xfrm>
            <a:off x="7121079" y="4537943"/>
            <a:ext cx="113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POP CX</a:t>
            </a:r>
          </a:p>
        </p:txBody>
      </p:sp>
      <p:sp>
        <p:nvSpPr>
          <p:cNvPr id="1445919" name="Rectangle 31"/>
          <p:cNvSpPr>
            <a:spLocks noChangeArrowheads="1"/>
          </p:cNvSpPr>
          <p:nvPr/>
        </p:nvSpPr>
        <p:spPr bwMode="auto">
          <a:xfrm>
            <a:off x="107504" y="2990130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18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堆栈顶</a:t>
            </a: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animBg="1"/>
      <p:bldP spid="1445892" grpId="0" animBg="1"/>
      <p:bldP spid="1445893" grpId="0" animBg="1"/>
      <p:bldP spid="1445894" grpId="0" animBg="1"/>
      <p:bldP spid="1445895" grpId="0" animBg="1"/>
      <p:bldP spid="1445896" grpId="0" animBg="1"/>
      <p:bldP spid="1445897" grpId="0" animBg="1"/>
      <p:bldP spid="1445898" grpId="0" animBg="1"/>
      <p:bldP spid="1445899" grpId="0" animBg="1"/>
      <p:bldP spid="1445900" grpId="0" animBg="1"/>
      <p:bldP spid="1445901" grpId="0" animBg="1"/>
      <p:bldP spid="1445902" grpId="0" animBg="1"/>
      <p:bldP spid="1445903" grpId="0" animBg="1"/>
      <p:bldP spid="1445904" grpId="0" animBg="1"/>
      <p:bldP spid="1445905" grpId="0" animBg="1"/>
      <p:bldP spid="1445906" grpId="0" animBg="1"/>
      <p:bldP spid="1445907" grpId="0" animBg="1"/>
      <p:bldP spid="1445908" grpId="0" animBg="1"/>
      <p:bldP spid="1445909" grpId="0"/>
      <p:bldP spid="1445910" grpId="0"/>
      <p:bldP spid="1445911" grpId="0"/>
      <p:bldP spid="1445912" grpId="0" animBg="1"/>
      <p:bldP spid="1445913" grpId="0" animBg="1"/>
      <p:bldP spid="1445914" grpId="0" animBg="1"/>
      <p:bldP spid="1445915" grpId="0" animBg="1"/>
      <p:bldP spid="1445916" grpId="0" animBg="1"/>
      <p:bldP spid="1445917" grpId="0" animBg="1"/>
      <p:bldP spid="1445918" grpId="0"/>
      <p:bldP spid="14459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存储器堆栈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用一部分主存空间作堆栈称为</a:t>
            </a:r>
            <a:r>
              <a:rPr lang="zh-CN" altLang="en-US" u="sng" smtClean="0">
                <a:solidFill>
                  <a:schemeClr val="accent2"/>
                </a:solidFill>
              </a:rPr>
              <a:t>存储器堆栈</a:t>
            </a:r>
            <a:r>
              <a:rPr lang="zh-CN" altLang="en-US" smtClean="0">
                <a:solidFill>
                  <a:schemeClr val="accent2"/>
                </a:solidFill>
              </a:rPr>
              <a:t>。</a:t>
            </a:r>
          </a:p>
          <a:p>
            <a:pPr lvl="1" eaLnBrk="1" hangingPunct="1"/>
            <a:r>
              <a:rPr lang="zh-CN" altLang="en-US" smtClean="0"/>
              <a:t>堆栈的数目、长度可随意指定   </a:t>
            </a:r>
          </a:p>
          <a:p>
            <a:pPr lvl="1" eaLnBrk="1" hangingPunct="1"/>
            <a:r>
              <a:rPr lang="en-US" altLang="zh-CN" smtClean="0"/>
              <a:t>SP---</a:t>
            </a:r>
            <a:r>
              <a:rPr lang="zh-CN" altLang="en-US" smtClean="0"/>
              <a:t>堆栈指示器</a:t>
            </a:r>
            <a:r>
              <a:rPr lang="en-US" altLang="zh-CN" smtClean="0"/>
              <a:t>(</a:t>
            </a:r>
            <a:r>
              <a:rPr lang="zh-CN" altLang="en-US" smtClean="0"/>
              <a:t>栈指针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smtClean="0"/>
              <a:t>CPU</a:t>
            </a:r>
            <a:r>
              <a:rPr lang="zh-CN" altLang="en-US" smtClean="0"/>
              <a:t>中一个专门寄存器，</a:t>
            </a:r>
            <a:r>
              <a:rPr lang="en-US" altLang="zh-CN" smtClean="0"/>
              <a:t>SP</a:t>
            </a:r>
            <a:r>
              <a:rPr lang="zh-CN" altLang="en-US" smtClean="0"/>
              <a:t>内容是栈顶单元地址。改变</a:t>
            </a:r>
            <a:r>
              <a:rPr lang="en-US" altLang="zh-CN" smtClean="0"/>
              <a:t>SP</a:t>
            </a:r>
            <a:r>
              <a:rPr lang="zh-CN" altLang="en-US" smtClean="0"/>
              <a:t>内容即可移动栈顶的位置。</a:t>
            </a:r>
          </a:p>
          <a:p>
            <a:pPr lvl="1" eaLnBrk="1" hangingPunct="1"/>
            <a:r>
              <a:rPr kumimoji="1" lang="zh-CN" altLang="en-US" smtClean="0">
                <a:sym typeface="Wingdings 2" pitchFamily="18" charset="2"/>
              </a:rPr>
              <a:t>堆栈操作期间，堆栈中数据不动，栈顶移动</a:t>
            </a:r>
          </a:p>
          <a:p>
            <a:pPr lvl="1" eaLnBrk="1" hangingPunct="1"/>
            <a:r>
              <a:rPr kumimoji="1" lang="zh-CN" altLang="en-US" smtClean="0">
                <a:sym typeface="Wingdings 2" pitchFamily="18" charset="2"/>
              </a:rPr>
              <a:t>非破坏性读出</a:t>
            </a:r>
            <a:endParaRPr lang="zh-CN" altLang="en-US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进栈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9781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smtClean="0"/>
              <a:t>进栈</a:t>
            </a:r>
            <a:r>
              <a:rPr lang="en-US" altLang="zh-CN" smtClean="0"/>
              <a:t>--------</a:t>
            </a:r>
            <a:r>
              <a:rPr lang="zh-CN" altLang="en-US" smtClean="0"/>
              <a:t>累加器中的数送堆栈保存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z="2600" smtClean="0"/>
              <a:t>(AC) </a:t>
            </a:r>
            <a:r>
              <a:rPr lang="en-US" altLang="zh-CN" smtClean="0"/>
              <a:t>→</a:t>
            </a:r>
            <a:r>
              <a:rPr lang="zh-CN" altLang="en-US" smtClean="0"/>
              <a:t>堆栈</a:t>
            </a:r>
            <a:r>
              <a:rPr lang="en-US" altLang="zh-CN" sz="2600" smtClean="0"/>
              <a:t>MSP </a:t>
            </a:r>
            <a:r>
              <a:rPr lang="en-US" altLang="zh-CN" smtClean="0"/>
              <a:t>  </a:t>
            </a:r>
            <a:r>
              <a:rPr lang="zh-CN" altLang="en-US" smtClean="0"/>
              <a:t>堆栈指针</a:t>
            </a:r>
            <a:r>
              <a:rPr lang="en-US" altLang="zh-CN" sz="2600" smtClean="0"/>
              <a:t>(sp) </a:t>
            </a:r>
            <a:r>
              <a:rPr lang="zh-CN" altLang="en-US" sz="2600" smtClean="0"/>
              <a:t>－</a:t>
            </a:r>
            <a:r>
              <a:rPr lang="en-US" altLang="zh-CN" sz="2600" smtClean="0"/>
              <a:t>1 →sp</a:t>
            </a: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46497" y="3700537"/>
            <a:ext cx="1066800" cy="304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059385" y="2676599"/>
            <a:ext cx="13684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2613297" y="385293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228035" y="3316362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a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228035" y="3670374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b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202635" y="3998987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c</a:t>
            </a:r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4426222" y="3638624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4426222" y="3286199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99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4426222" y="2925837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98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4426222" y="2636912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80249" y="3644974"/>
            <a:ext cx="1060451" cy="369888"/>
            <a:chOff x="2744" y="2069"/>
            <a:chExt cx="668" cy="233"/>
          </a:xfrm>
        </p:grpSpPr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3049" y="2069"/>
              <a:ext cx="36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accent2"/>
                  </a:solidFill>
                  <a:latin typeface="Garamond" pitchFamily="18" charset="0"/>
                </a:rPr>
                <a:t>SP</a:t>
              </a:r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H="1">
              <a:off x="2744" y="216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i="0"/>
            </a:p>
          </p:txBody>
        </p:sp>
      </p:grp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3059385" y="2997274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3057797" y="3357637"/>
            <a:ext cx="1370013" cy="3206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3059385" y="3678312"/>
            <a:ext cx="1368425" cy="3587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3059385" y="4005337"/>
            <a:ext cx="1368425" cy="319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3059385" y="4326012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059385" y="4653037"/>
            <a:ext cx="1368425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3059385" y="4973712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4282" name="Rectangle 26"/>
          <p:cNvSpPr>
            <a:spLocks noChangeArrowheads="1"/>
          </p:cNvSpPr>
          <p:nvPr/>
        </p:nvSpPr>
        <p:spPr bwMode="auto">
          <a:xfrm>
            <a:off x="3060972" y="3681487"/>
            <a:ext cx="1368425" cy="325437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a</a:t>
            </a:r>
          </a:p>
        </p:txBody>
      </p:sp>
      <p:sp>
        <p:nvSpPr>
          <p:cNvPr id="1504283" name="Rectangle 27"/>
          <p:cNvSpPr>
            <a:spLocks noChangeArrowheads="1"/>
          </p:cNvSpPr>
          <p:nvPr/>
        </p:nvSpPr>
        <p:spPr bwMode="auto">
          <a:xfrm>
            <a:off x="1546497" y="3700537"/>
            <a:ext cx="1066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rgbClr val="502694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04284" name="Rectangle 28"/>
          <p:cNvSpPr>
            <a:spLocks noChangeArrowheads="1"/>
          </p:cNvSpPr>
          <p:nvPr/>
        </p:nvSpPr>
        <p:spPr bwMode="auto">
          <a:xfrm>
            <a:off x="3057797" y="3357637"/>
            <a:ext cx="1368425" cy="334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502694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504285" name="Rectangle 29"/>
          <p:cNvSpPr>
            <a:spLocks noChangeArrowheads="1"/>
          </p:cNvSpPr>
          <p:nvPr/>
        </p:nvSpPr>
        <p:spPr bwMode="auto">
          <a:xfrm>
            <a:off x="1949722" y="3357637"/>
            <a:ext cx="4841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0224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1434E-6 L 0.00017 -0.04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488 L 0.00017 -0.10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83" grpId="0" animBg="1"/>
      <p:bldP spid="150428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出栈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出栈</a:t>
            </a:r>
            <a:r>
              <a:rPr lang="en-US" altLang="zh-CN" sz="2600" dirty="0" smtClean="0"/>
              <a:t>--------</a:t>
            </a:r>
            <a:r>
              <a:rPr lang="zh-CN" altLang="en-US" sz="2600" dirty="0" smtClean="0"/>
              <a:t>将堆栈中的数取出送累加器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堆栈指针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) </a:t>
            </a:r>
            <a:r>
              <a:rPr lang="zh-CN" altLang="en-US" sz="2600" dirty="0" smtClean="0"/>
              <a:t>＋</a:t>
            </a:r>
            <a:r>
              <a:rPr lang="en-US" altLang="zh-CN" sz="2600" dirty="0" smtClean="0"/>
              <a:t>1 → 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    </a:t>
            </a:r>
            <a:r>
              <a:rPr lang="zh-CN" altLang="en-US" sz="2600" dirty="0" smtClean="0"/>
              <a:t>（堆栈</a:t>
            </a:r>
            <a:r>
              <a:rPr lang="en-US" altLang="zh-CN" sz="2600" dirty="0" smtClean="0"/>
              <a:t>MSP</a:t>
            </a:r>
            <a:r>
              <a:rPr lang="zh-CN" altLang="en-US" sz="2600" dirty="0" smtClean="0"/>
              <a:t>）→ </a:t>
            </a:r>
            <a:r>
              <a:rPr lang="en-US" altLang="zh-CN" sz="2600" dirty="0" smtClean="0"/>
              <a:t>AC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endParaRPr lang="en-US" altLang="zh-CN" sz="2600" dirty="0" smtClean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40965" name="Rectangle 28"/>
          <p:cNvSpPr>
            <a:spLocks noChangeArrowheads="1"/>
          </p:cNvSpPr>
          <p:nvPr/>
        </p:nvSpPr>
        <p:spPr bwMode="auto">
          <a:xfrm>
            <a:off x="3660775" y="2820615"/>
            <a:ext cx="13779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6333" name="Line 29"/>
          <p:cNvSpPr>
            <a:spLocks noChangeShapeType="1"/>
          </p:cNvSpPr>
          <p:nvPr/>
        </p:nvSpPr>
        <p:spPr bwMode="auto">
          <a:xfrm>
            <a:off x="3216275" y="399695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40967" name="Text Box 30"/>
          <p:cNvSpPr txBox="1">
            <a:spLocks noChangeArrowheads="1"/>
          </p:cNvSpPr>
          <p:nvPr/>
        </p:nvSpPr>
        <p:spPr bwMode="auto">
          <a:xfrm>
            <a:off x="5029200" y="378264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40968" name="Text Box 31"/>
          <p:cNvSpPr txBox="1">
            <a:spLocks noChangeArrowheads="1"/>
          </p:cNvSpPr>
          <p:nvPr/>
        </p:nvSpPr>
        <p:spPr bwMode="auto">
          <a:xfrm>
            <a:off x="5029200" y="343021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99</a:t>
            </a:r>
          </a:p>
        </p:txBody>
      </p:sp>
      <p:sp>
        <p:nvSpPr>
          <p:cNvPr id="40969" name="Text Box 32"/>
          <p:cNvSpPr txBox="1">
            <a:spLocks noChangeArrowheads="1"/>
          </p:cNvSpPr>
          <p:nvPr/>
        </p:nvSpPr>
        <p:spPr bwMode="auto">
          <a:xfrm>
            <a:off x="5029200" y="306985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98</a:t>
            </a:r>
          </a:p>
        </p:txBody>
      </p:sp>
      <p:sp>
        <p:nvSpPr>
          <p:cNvPr id="40970" name="Text Box 33"/>
          <p:cNvSpPr txBox="1">
            <a:spLocks noChangeArrowheads="1"/>
          </p:cNvSpPr>
          <p:nvPr/>
        </p:nvSpPr>
        <p:spPr bwMode="auto">
          <a:xfrm>
            <a:off x="5029200" y="278092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97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580733" y="3147640"/>
            <a:ext cx="1079501" cy="369888"/>
            <a:chOff x="2699" y="2069"/>
            <a:chExt cx="680" cy="233"/>
          </a:xfrm>
        </p:grpSpPr>
        <p:sp>
          <p:nvSpPr>
            <p:cNvPr id="40985" name="Text Box 35"/>
            <p:cNvSpPr txBox="1">
              <a:spLocks noChangeArrowheads="1"/>
            </p:cNvSpPr>
            <p:nvPr/>
          </p:nvSpPr>
          <p:spPr bwMode="auto">
            <a:xfrm>
              <a:off x="3016" y="2069"/>
              <a:ext cx="36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accent2"/>
                  </a:solidFill>
                  <a:latin typeface="Garamond" pitchFamily="18" charset="0"/>
                </a:rPr>
                <a:t>SP</a:t>
              </a:r>
            </a:p>
          </p:txBody>
        </p:sp>
        <p:sp>
          <p:nvSpPr>
            <p:cNvPr id="40986" name="Line 36"/>
            <p:cNvSpPr>
              <a:spLocks noChangeShapeType="1"/>
            </p:cNvSpPr>
            <p:nvPr/>
          </p:nvSpPr>
          <p:spPr bwMode="auto">
            <a:xfrm flipH="1">
              <a:off x="2699" y="216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i="0"/>
            </a:p>
          </p:txBody>
        </p:sp>
      </p:grpSp>
      <p:sp>
        <p:nvSpPr>
          <p:cNvPr id="40972" name="Rectangle 37"/>
          <p:cNvSpPr>
            <a:spLocks noChangeArrowheads="1"/>
          </p:cNvSpPr>
          <p:nvPr/>
        </p:nvSpPr>
        <p:spPr bwMode="auto">
          <a:xfrm>
            <a:off x="3673475" y="3501653"/>
            <a:ext cx="1352550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73" name="Rectangle 38"/>
          <p:cNvSpPr>
            <a:spLocks noChangeArrowheads="1"/>
          </p:cNvSpPr>
          <p:nvPr/>
        </p:nvSpPr>
        <p:spPr bwMode="auto">
          <a:xfrm>
            <a:off x="3662363" y="3822328"/>
            <a:ext cx="13684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0974" name="Rectangle 39"/>
          <p:cNvSpPr>
            <a:spLocks noChangeArrowheads="1"/>
          </p:cNvSpPr>
          <p:nvPr/>
        </p:nvSpPr>
        <p:spPr bwMode="auto">
          <a:xfrm>
            <a:off x="3660775" y="4149353"/>
            <a:ext cx="13779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6344" name="Rectangle 40"/>
          <p:cNvSpPr>
            <a:spLocks noChangeArrowheads="1"/>
          </p:cNvSpPr>
          <p:nvPr/>
        </p:nvSpPr>
        <p:spPr bwMode="auto">
          <a:xfrm>
            <a:off x="3660775" y="3788990"/>
            <a:ext cx="1377950" cy="35877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a</a:t>
            </a:r>
          </a:p>
        </p:txBody>
      </p:sp>
      <p:sp>
        <p:nvSpPr>
          <p:cNvPr id="1506345" name="Rectangle 41"/>
          <p:cNvSpPr>
            <a:spLocks noChangeArrowheads="1"/>
          </p:cNvSpPr>
          <p:nvPr/>
        </p:nvSpPr>
        <p:spPr bwMode="auto">
          <a:xfrm>
            <a:off x="2162175" y="3820740"/>
            <a:ext cx="1066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rgbClr val="502694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06346" name="Rectangle 42"/>
          <p:cNvSpPr>
            <a:spLocks noChangeArrowheads="1"/>
          </p:cNvSpPr>
          <p:nvPr/>
        </p:nvSpPr>
        <p:spPr bwMode="auto">
          <a:xfrm>
            <a:off x="3660775" y="3430215"/>
            <a:ext cx="1377950" cy="358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502694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506347" name="Rectangle 43"/>
          <p:cNvSpPr>
            <a:spLocks noChangeArrowheads="1"/>
          </p:cNvSpPr>
          <p:nvPr/>
        </p:nvSpPr>
        <p:spPr bwMode="auto">
          <a:xfrm>
            <a:off x="2451100" y="3501653"/>
            <a:ext cx="4841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AC</a:t>
            </a:r>
          </a:p>
        </p:txBody>
      </p:sp>
      <p:sp>
        <p:nvSpPr>
          <p:cNvPr id="40979" name="Rectangle 44"/>
          <p:cNvSpPr>
            <a:spLocks noChangeArrowheads="1"/>
          </p:cNvSpPr>
          <p:nvPr/>
        </p:nvSpPr>
        <p:spPr bwMode="auto">
          <a:xfrm>
            <a:off x="2162175" y="3820740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4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6349" name="Rectangle 45"/>
          <p:cNvSpPr>
            <a:spLocks noChangeArrowheads="1"/>
          </p:cNvSpPr>
          <p:nvPr/>
        </p:nvSpPr>
        <p:spPr bwMode="auto">
          <a:xfrm>
            <a:off x="2162175" y="3820740"/>
            <a:ext cx="10668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981" name="Rectangle 46"/>
          <p:cNvSpPr>
            <a:spLocks noChangeArrowheads="1"/>
          </p:cNvSpPr>
          <p:nvPr/>
        </p:nvSpPr>
        <p:spPr bwMode="auto">
          <a:xfrm>
            <a:off x="3660775" y="4828803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2" name="Rectangle 47"/>
          <p:cNvSpPr>
            <a:spLocks noChangeArrowheads="1"/>
          </p:cNvSpPr>
          <p:nvPr/>
        </p:nvSpPr>
        <p:spPr bwMode="auto">
          <a:xfrm>
            <a:off x="3660775" y="5157192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3" name="Rectangle 48"/>
          <p:cNvSpPr>
            <a:spLocks noChangeArrowheads="1"/>
          </p:cNvSpPr>
          <p:nvPr/>
        </p:nvSpPr>
        <p:spPr bwMode="auto">
          <a:xfrm>
            <a:off x="3660775" y="4468440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4" name="Rectangle 49"/>
          <p:cNvSpPr>
            <a:spLocks noChangeArrowheads="1"/>
          </p:cNvSpPr>
          <p:nvPr/>
        </p:nvSpPr>
        <p:spPr bwMode="auto">
          <a:xfrm>
            <a:off x="3660775" y="3101603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31350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4903 L 0.00017 0.0002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50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0152 L 0.00017 0.04903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5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33" grpId="0" animBg="1"/>
      <p:bldP spid="1506333" grpId="1" animBg="1"/>
      <p:bldP spid="1506344" grpId="0" animBg="1"/>
      <p:bldP spid="1506345" grpId="0" animBg="1"/>
      <p:bldP spid="1506346" grpId="0" animBg="1"/>
      <p:bldP spid="15063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8088/8086</a:t>
            </a:r>
            <a:r>
              <a:rPr lang="zh-CN" altLang="en-US" dirty="0" smtClean="0"/>
              <a:t>典型指令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数据传送类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取数     </a:t>
            </a:r>
            <a:r>
              <a:rPr lang="en-US" altLang="zh-CN" sz="2100" smtClean="0">
                <a:latin typeface="宋体" pitchFamily="2" charset="-122"/>
              </a:rPr>
              <a:t>MOV  AX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TEMP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存数     </a:t>
            </a:r>
            <a:r>
              <a:rPr lang="en-US" altLang="zh-CN" sz="2100" smtClean="0">
                <a:latin typeface="宋体" pitchFamily="2" charset="-122"/>
              </a:rPr>
              <a:t>MOV  TEMP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AX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传送     </a:t>
            </a:r>
            <a:r>
              <a:rPr lang="en-US" altLang="zh-CN" sz="2100" smtClean="0">
                <a:latin typeface="宋体" pitchFamily="2" charset="-122"/>
              </a:rPr>
              <a:t>MOV  AX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CX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算术运算类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定点＋，－，</a:t>
            </a:r>
            <a:r>
              <a:rPr lang="en-US" altLang="zh-CN" sz="2100" smtClean="0">
                <a:latin typeface="宋体" pitchFamily="2" charset="-122"/>
              </a:rPr>
              <a:t>×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÷      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100" smtClean="0">
                <a:latin typeface="宋体" pitchFamily="2" charset="-122"/>
              </a:rPr>
              <a:t>ADD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ADC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INC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SUB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DEC MUL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DIV</a:t>
            </a:r>
            <a:r>
              <a:rPr lang="zh-CN" altLang="en-US" sz="2100" smtClean="0">
                <a:latin typeface="宋体" pitchFamily="2" charset="-122"/>
              </a:rPr>
              <a:t>等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浮点＋，－，</a:t>
            </a:r>
            <a:r>
              <a:rPr lang="en-US" altLang="zh-CN" sz="2100" smtClean="0">
                <a:latin typeface="宋体" pitchFamily="2" charset="-122"/>
              </a:rPr>
              <a:t>×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÷ </a:t>
            </a:r>
            <a:r>
              <a:rPr lang="zh-CN" altLang="en-US" sz="2100" smtClean="0">
                <a:latin typeface="宋体" pitchFamily="2" charset="-122"/>
              </a:rPr>
              <a:t>，求反，求补 </a:t>
            </a:r>
            <a:r>
              <a:rPr lang="en-US" altLang="zh-CN" sz="2100" smtClean="0">
                <a:latin typeface="宋体" pitchFamily="2" charset="-122"/>
              </a:rPr>
              <a:t>NEG</a:t>
            </a:r>
            <a:r>
              <a:rPr lang="zh-CN" altLang="en-US" sz="2100" smtClean="0">
                <a:latin typeface="宋体" pitchFamily="2" charset="-122"/>
              </a:rPr>
              <a:t>，比较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逻辑运算类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100" smtClean="0">
                <a:latin typeface="宋体" pitchFamily="2" charset="-122"/>
              </a:rPr>
              <a:t>NOT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AND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OR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XOR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TEST</a:t>
            </a:r>
            <a:endParaRPr lang="en-US" altLang="zh-CN" sz="220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8088/8086</a:t>
            </a:r>
            <a:r>
              <a:rPr lang="zh-CN" altLang="en-US" dirty="0" smtClean="0"/>
              <a:t>典型指令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程序控制类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smtClean="0"/>
              <a:t>无条件转移   </a:t>
            </a:r>
            <a:r>
              <a:rPr lang="en-US" altLang="zh-CN" sz="1900" smtClean="0"/>
              <a:t>JMP    </a:t>
            </a:r>
            <a:r>
              <a:rPr lang="zh-CN" altLang="en-US" sz="1900" smtClean="0"/>
              <a:t>条件转移    </a:t>
            </a:r>
            <a:r>
              <a:rPr lang="en-US" altLang="zh-CN" sz="1900" smtClean="0"/>
              <a:t>C</a:t>
            </a:r>
            <a:r>
              <a:rPr lang="zh-CN" altLang="en-US" sz="1900" smtClean="0"/>
              <a:t>，</a:t>
            </a:r>
            <a:r>
              <a:rPr lang="en-US" altLang="zh-CN" sz="1900" smtClean="0"/>
              <a:t>Z</a:t>
            </a:r>
            <a:r>
              <a:rPr lang="zh-CN" altLang="en-US" sz="1900" smtClean="0"/>
              <a:t>，</a:t>
            </a:r>
            <a:r>
              <a:rPr lang="en-US" altLang="zh-CN" sz="1900" smtClean="0"/>
              <a:t>N</a:t>
            </a:r>
            <a:r>
              <a:rPr lang="zh-CN" altLang="en-US" sz="1900" smtClean="0"/>
              <a:t>，</a:t>
            </a:r>
            <a:r>
              <a:rPr lang="en-US" altLang="zh-CN" sz="1900" smtClean="0"/>
              <a:t>P</a:t>
            </a:r>
            <a:r>
              <a:rPr lang="zh-CN" altLang="en-US" sz="1900" smtClean="0"/>
              <a:t>，</a:t>
            </a:r>
            <a:r>
              <a:rPr lang="en-US" altLang="zh-CN" sz="1900" smtClean="0"/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smtClean="0"/>
              <a:t>转子程序    </a:t>
            </a:r>
            <a:r>
              <a:rPr lang="en-US" altLang="zh-CN" sz="1900" smtClean="0"/>
              <a:t>JSR      </a:t>
            </a:r>
            <a:r>
              <a:rPr lang="zh-CN" altLang="en-US" sz="1900" smtClean="0"/>
              <a:t>子程序返回   </a:t>
            </a:r>
            <a:r>
              <a:rPr lang="en-US" altLang="zh-CN" sz="1900" smtClean="0"/>
              <a:t>RET     </a:t>
            </a:r>
            <a:r>
              <a:rPr lang="zh-CN" altLang="en-US" sz="1900" smtClean="0"/>
              <a:t>中断返回   </a:t>
            </a:r>
            <a:r>
              <a:rPr lang="en-US" altLang="zh-CN" sz="1900" smtClean="0"/>
              <a:t>IRET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输入</a:t>
            </a:r>
            <a:r>
              <a:rPr lang="en-US" altLang="zh-CN" sz="2000" smtClean="0"/>
              <a:t>/</a:t>
            </a:r>
            <a:r>
              <a:rPr lang="zh-CN" altLang="en-US" sz="2000" smtClean="0"/>
              <a:t>输出类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smtClean="0"/>
              <a:t>IN  AX</a:t>
            </a:r>
            <a:r>
              <a:rPr lang="zh-CN" altLang="en-US" sz="1900" smtClean="0"/>
              <a:t>，</a:t>
            </a:r>
            <a:r>
              <a:rPr lang="en-US" altLang="zh-CN" sz="1900" smtClean="0"/>
              <a:t>n               OUT  n, AX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字符串处理   字符串传送、转换、比较、查找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特权指令</a:t>
            </a:r>
            <a:r>
              <a:rPr lang="en-US" altLang="zh-CN" sz="2000" smtClean="0"/>
              <a:t>:      </a:t>
            </a:r>
            <a:r>
              <a:rPr lang="zh-CN" altLang="en-US" sz="2000" smtClean="0"/>
              <a:t>系统资源的分配和管理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smtClean="0"/>
              <a:t>其他类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smtClean="0"/>
              <a:t>标志操作：</a:t>
            </a:r>
            <a:r>
              <a:rPr lang="en-US" altLang="zh-CN" sz="1900" smtClean="0"/>
              <a:t>CLC</a:t>
            </a:r>
            <a:r>
              <a:rPr lang="zh-CN" altLang="en-US" sz="1900" smtClean="0"/>
              <a:t>（</a:t>
            </a:r>
            <a:r>
              <a:rPr lang="en-US" altLang="zh-CN" sz="1900" smtClean="0"/>
              <a:t>clear  carry flag)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smtClean="0"/>
              <a:t>CLI (clear interrupt elable flag)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smtClean="0"/>
              <a:t>HLT</a:t>
            </a:r>
            <a:r>
              <a:rPr lang="zh-CN" altLang="en-US" sz="1900" smtClean="0"/>
              <a:t>，</a:t>
            </a:r>
            <a:r>
              <a:rPr lang="en-US" altLang="zh-CN" sz="1900" smtClean="0"/>
              <a:t>WAIT</a:t>
            </a:r>
            <a:r>
              <a:rPr lang="zh-CN" altLang="en-US" sz="1900" smtClean="0"/>
              <a:t>，</a:t>
            </a:r>
            <a:r>
              <a:rPr lang="en-US" altLang="zh-CN" sz="1900" smtClean="0"/>
              <a:t>ESC</a:t>
            </a:r>
            <a:r>
              <a:rPr lang="zh-CN" altLang="en-US" sz="1900" smtClean="0"/>
              <a:t>，</a:t>
            </a:r>
            <a:r>
              <a:rPr lang="en-US" altLang="zh-CN" sz="1900" smtClean="0"/>
              <a:t>LOCK</a:t>
            </a:r>
            <a:endParaRPr lang="en-US" altLang="zh-CN" sz="200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高级语言中各种语句的动态出现频度</a:t>
            </a:r>
          </a:p>
        </p:txBody>
      </p:sp>
      <p:graphicFrame>
        <p:nvGraphicFramePr>
          <p:cNvPr id="1521809" name="Group 1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319520"/>
              </p:ext>
            </p:extLst>
          </p:nvPr>
        </p:nvGraphicFramePr>
        <p:xfrm>
          <a:off x="457969" y="1507726"/>
          <a:ext cx="8218487" cy="3073402"/>
        </p:xfrm>
        <a:graphic>
          <a:graphicData uri="http://schemas.openxmlformats.org/drawingml/2006/table">
            <a:tbl>
              <a:tblPr/>
              <a:tblGrid>
                <a:gridCol w="2980310"/>
                <a:gridCol w="2620012"/>
                <a:gridCol w="2618165"/>
              </a:tblGrid>
              <a:tr h="6985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4750" marR="10475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Pascal</a:t>
                      </a:r>
                      <a:endParaRPr kumimoji="0" lang="en-US" altLang="zh-CN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4750" marR="10475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5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4750" marR="10475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赋值语句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循环语句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程序调用语句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判断语句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29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直接转移语句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康简宋" charset="-122"/>
                          <a:cs typeface="Times New Roman" pitchFamily="18" charset="0"/>
                        </a:rPr>
                        <a:t>–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其它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106426" marR="1064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32</a:t>
            </a:r>
            <a:r>
              <a:rPr lang="zh-CN" altLang="en-US" smtClean="0"/>
              <a:t>个</a:t>
            </a:r>
            <a:r>
              <a:rPr lang="en-US" altLang="zh-CN" smtClean="0"/>
              <a:t>MIPS</a:t>
            </a:r>
            <a:r>
              <a:rPr lang="zh-CN" altLang="en-US" smtClean="0"/>
              <a:t>寄存器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7988" y="1052513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寄存器编号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MIPS</a:t>
                      </a:r>
                      <a:r>
                        <a:rPr lang="zh-CN" altLang="en-US" sz="1800" dirty="0" smtClean="0"/>
                        <a:t>助记符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释义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备注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7988" y="1433513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$Zero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固定值为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硬件置位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7988" y="2192338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$v0~$v1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函数调用返回值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7988" y="2570163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$a0~$a3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函数调用参数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个参数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07988" y="2949575"/>
          <a:ext cx="8218488" cy="63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63976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8~15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$t0~$t7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个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07988" y="3324225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16~23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$s0~$s7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通用寄存器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002060"/>
                          </a:solidFill>
                        </a:rPr>
                        <a:t>调用之前需保存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988" y="3703638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24~25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$t8~$t9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zh-CN" altLang="en-US" sz="1800" b="0" dirty="0" smtClean="0">
                          <a:solidFill>
                            <a:srgbClr val="002060"/>
                          </a:solidFill>
                        </a:rPr>
                        <a:t>个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7988" y="4464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7988" y="4845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堆栈指针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07988" y="5226050"/>
          <a:ext cx="8218488" cy="36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帧指针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7988" y="5599113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函数返回地址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07988" y="1812925"/>
          <a:ext cx="821848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698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汇编器保留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7988" y="4084638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26~27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$k0~$k1</a:t>
                      </a: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操作系统保留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精减指令系统</a:t>
            </a:r>
            <a:r>
              <a:rPr lang="en-US" altLang="zh-CN" dirty="0" smtClean="0"/>
              <a:t>(RISC)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选取使用频率最高的一些简单指令</a:t>
            </a:r>
            <a:r>
              <a:rPr lang="en-US" altLang="zh-CN" sz="2300" smtClean="0"/>
              <a:t>,</a:t>
            </a:r>
            <a:r>
              <a:rPr lang="zh-CN" altLang="en-US" sz="2300" smtClean="0"/>
              <a:t>指令条数少</a:t>
            </a:r>
            <a:r>
              <a:rPr lang="en-US" altLang="zh-CN" sz="2300" smtClean="0"/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寻址方式简单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指令长度固定</a:t>
            </a:r>
            <a:r>
              <a:rPr lang="en-US" altLang="zh-CN" sz="2300" smtClean="0"/>
              <a:t>,</a:t>
            </a:r>
            <a:r>
              <a:rPr lang="zh-CN" altLang="en-US" sz="2300" smtClean="0"/>
              <a:t>指令格式简单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300" smtClean="0"/>
              <a:t>CPU</a:t>
            </a:r>
            <a:r>
              <a:rPr lang="zh-CN" altLang="en-US" sz="2300" smtClean="0"/>
              <a:t>设置大量寄存器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只有存</a:t>
            </a:r>
            <a:r>
              <a:rPr lang="en-US" altLang="zh-CN" sz="2300" smtClean="0"/>
              <a:t>/</a:t>
            </a:r>
            <a:r>
              <a:rPr lang="zh-CN" altLang="en-US" sz="2300" smtClean="0"/>
              <a:t>取数指令才能访问存储器</a:t>
            </a:r>
            <a:r>
              <a:rPr lang="en-US" altLang="zh-CN" sz="2300" smtClean="0"/>
              <a:t>,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其余指令的操作都在寄存器之间进行</a:t>
            </a:r>
            <a:r>
              <a:rPr lang="en-US" altLang="zh-CN" sz="2300" smtClean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smtClean="0"/>
              <a:t>每一个机器周期完成一条机器指令。</a:t>
            </a:r>
            <a:r>
              <a:rPr lang="zh-CN" altLang="en-US" sz="2100" smtClean="0"/>
              <a:t> </a:t>
            </a:r>
            <a:endParaRPr lang="zh-CN" altLang="en-US" sz="190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sz="190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CISC</a:t>
            </a:r>
            <a:r>
              <a:rPr lang="zh-CN" altLang="en-US" smtClean="0"/>
              <a:t>与</a:t>
            </a:r>
            <a:r>
              <a:rPr lang="en-US" altLang="zh-CN" smtClean="0"/>
              <a:t>RISC</a:t>
            </a:r>
            <a:r>
              <a:rPr lang="zh-CN" altLang="en-US" smtClean="0"/>
              <a:t>的比较 </a:t>
            </a:r>
          </a:p>
        </p:txBody>
      </p:sp>
      <p:graphicFrame>
        <p:nvGraphicFramePr>
          <p:cNvPr id="1519966" name="Group 3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87329"/>
              </p:ext>
            </p:extLst>
          </p:nvPr>
        </p:nvGraphicFramePr>
        <p:xfrm>
          <a:off x="395288" y="1556792"/>
          <a:ext cx="8218487" cy="3821113"/>
        </p:xfrm>
        <a:graphic>
          <a:graphicData uri="http://schemas.openxmlformats.org/drawingml/2006/table">
            <a:tbl>
              <a:tblPr/>
              <a:tblGrid>
                <a:gridCol w="2627028"/>
                <a:gridCol w="1117956"/>
                <a:gridCol w="993739"/>
                <a:gridCol w="1117956"/>
                <a:gridCol w="1242173"/>
                <a:gridCol w="1119635"/>
              </a:tblGrid>
              <a:tr h="335336">
                <a:tc row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特        征</a:t>
                      </a:r>
                      <a:endParaRPr kumimoji="0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CISC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RISC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IBM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370/168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VAX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11/780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Intel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80486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SPARC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MIPS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R4000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开发年份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1973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1978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1989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1987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1991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指令数量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条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208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303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235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69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94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指令长度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寻址方式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通用寄存器数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个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520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控制存储器大小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/Kb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420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480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246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－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－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Cache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大小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/KB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128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</a:rPr>
              <a:t>典型</a:t>
            </a:r>
            <a:r>
              <a:rPr lang="en-US" altLang="zh-CN" smtClean="0">
                <a:latin typeface="华文新魏" pitchFamily="2" charset="-122"/>
              </a:rPr>
              <a:t>RISC</a:t>
            </a:r>
            <a:r>
              <a:rPr lang="zh-CN" altLang="en-US" smtClean="0">
                <a:latin typeface="华文新魏" pitchFamily="2" charset="-122"/>
              </a:rPr>
              <a:t>机指令系统</a:t>
            </a:r>
          </a:p>
        </p:txBody>
      </p:sp>
      <p:graphicFrame>
        <p:nvGraphicFramePr>
          <p:cNvPr id="151045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748837"/>
              </p:ext>
            </p:extLst>
          </p:nvPr>
        </p:nvGraphicFramePr>
        <p:xfrm>
          <a:off x="467544" y="1611732"/>
          <a:ext cx="8218487" cy="3473452"/>
        </p:xfrm>
        <a:graphic>
          <a:graphicData uri="http://schemas.openxmlformats.org/drawingml/2006/table">
            <a:tbl>
              <a:tblPr/>
              <a:tblGrid>
                <a:gridCol w="1733937"/>
                <a:gridCol w="1461727"/>
                <a:gridCol w="1461727"/>
                <a:gridCol w="1459862"/>
                <a:gridCol w="210123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机器型号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指令数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寻址方式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指令格式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通用寄存器数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RISC-I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31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78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RISC-II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39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138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MIPS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55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16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SPARC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75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120-136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MIPSR3000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91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i860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65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48182" name="Picture 56" descr="j03125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304800"/>
            <a:ext cx="3048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/>
              <a:t>例</a:t>
            </a:r>
            <a:r>
              <a:rPr lang="en-US" altLang="zh-CN" sz="2100" dirty="0" smtClean="0"/>
              <a:t>1. </a:t>
            </a:r>
            <a:r>
              <a:rPr lang="zh-CN" altLang="en-US" sz="2100" dirty="0" smtClean="0"/>
              <a:t>字长</a:t>
            </a:r>
            <a:r>
              <a:rPr lang="en-US" altLang="zh-CN" sz="2100" dirty="0" smtClean="0"/>
              <a:t>16</a:t>
            </a:r>
            <a:r>
              <a:rPr lang="zh-CN" altLang="en-US" sz="2100" dirty="0" smtClean="0"/>
              <a:t>位，主存</a:t>
            </a:r>
            <a:r>
              <a:rPr lang="en-US" altLang="zh-CN" sz="2100" dirty="0" smtClean="0"/>
              <a:t>64K</a:t>
            </a:r>
            <a:r>
              <a:rPr lang="zh-CN" altLang="en-US" sz="2100" dirty="0" smtClean="0"/>
              <a:t>，指令单字长单地址，</a:t>
            </a:r>
            <a:r>
              <a:rPr lang="en-US" altLang="zh-CN" sz="2100" dirty="0" smtClean="0"/>
              <a:t>80</a:t>
            </a:r>
            <a:r>
              <a:rPr lang="zh-CN" altLang="en-US" sz="2100" dirty="0" smtClean="0"/>
              <a:t>条指令。寻址方式有直接、间接、相对、变址。请设计指令格式。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解：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      </a:t>
            </a:r>
            <a:r>
              <a:rPr lang="en-US" altLang="zh-CN" sz="2100" dirty="0" smtClean="0">
                <a:solidFill>
                  <a:srgbClr val="0000FF"/>
                </a:solidFill>
              </a:rPr>
              <a:t>80</a:t>
            </a:r>
            <a:r>
              <a:rPr lang="zh-CN" altLang="en-US" sz="2100" dirty="0" smtClean="0">
                <a:solidFill>
                  <a:srgbClr val="0000FF"/>
                </a:solidFill>
              </a:rPr>
              <a:t>条          </a:t>
            </a:r>
            <a:r>
              <a:rPr lang="en-US" altLang="zh-CN" sz="2100" dirty="0" smtClean="0">
                <a:solidFill>
                  <a:srgbClr val="0000FF"/>
                </a:solidFill>
              </a:rPr>
              <a:t>log[80]=7      </a:t>
            </a:r>
            <a:r>
              <a:rPr lang="zh-CN" altLang="en-US" sz="2100" dirty="0" smtClean="0">
                <a:solidFill>
                  <a:srgbClr val="0000FF"/>
                </a:solidFill>
              </a:rPr>
              <a:t>采用</a:t>
            </a:r>
            <a:r>
              <a:rPr lang="en-US" altLang="zh-CN" sz="2100" dirty="0" smtClean="0">
                <a:solidFill>
                  <a:srgbClr val="0000FF"/>
                </a:solidFill>
              </a:rPr>
              <a:t>7</a:t>
            </a:r>
            <a:r>
              <a:rPr lang="zh-CN" altLang="en-US" sz="2100" dirty="0" smtClean="0">
                <a:solidFill>
                  <a:srgbClr val="0000FF"/>
                </a:solidFill>
              </a:rPr>
              <a:t>位操作码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      寻址方式</a:t>
            </a:r>
            <a:r>
              <a:rPr lang="en-US" altLang="zh-CN" sz="2100" dirty="0" smtClean="0">
                <a:solidFill>
                  <a:srgbClr val="0000FF"/>
                </a:solidFill>
              </a:rPr>
              <a:t>4</a:t>
            </a:r>
            <a:r>
              <a:rPr lang="zh-CN" altLang="en-US" sz="2100" dirty="0" smtClean="0">
                <a:solidFill>
                  <a:srgbClr val="0000FF"/>
                </a:solidFill>
              </a:rPr>
              <a:t>种               采用</a:t>
            </a:r>
            <a:r>
              <a:rPr lang="en-US" altLang="zh-CN" sz="2100" dirty="0" smtClean="0">
                <a:solidFill>
                  <a:srgbClr val="0000FF"/>
                </a:solidFill>
              </a:rPr>
              <a:t>2</a:t>
            </a:r>
            <a:r>
              <a:rPr lang="zh-CN" altLang="en-US" sz="2100" dirty="0" smtClean="0">
                <a:solidFill>
                  <a:srgbClr val="0000FF"/>
                </a:solidFill>
              </a:rPr>
              <a:t>位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       </a:t>
            </a:r>
            <a:r>
              <a:rPr lang="en-US" altLang="zh-CN" sz="2100" dirty="0" smtClean="0">
                <a:solidFill>
                  <a:srgbClr val="0000FF"/>
                </a:solidFill>
              </a:rPr>
              <a:t>PC</a:t>
            </a:r>
            <a:r>
              <a:rPr lang="zh-CN" altLang="en-US" sz="2100" dirty="0" smtClean="0">
                <a:solidFill>
                  <a:srgbClr val="0000FF"/>
                </a:solidFill>
              </a:rPr>
              <a:t>为</a:t>
            </a:r>
            <a:r>
              <a:rPr lang="en-US" altLang="zh-CN" sz="2100" dirty="0" smtClean="0">
                <a:solidFill>
                  <a:srgbClr val="0000FF"/>
                </a:solidFill>
              </a:rPr>
              <a:t>16</a:t>
            </a:r>
            <a:r>
              <a:rPr lang="zh-CN" altLang="en-US" sz="2100" dirty="0" smtClean="0">
                <a:solidFill>
                  <a:srgbClr val="0000FF"/>
                </a:solidFill>
              </a:rPr>
              <a:t>位                 变址寄存器</a:t>
            </a:r>
            <a:r>
              <a:rPr lang="en-US" altLang="zh-CN" sz="2100" dirty="0" smtClean="0">
                <a:solidFill>
                  <a:srgbClr val="0000FF"/>
                </a:solidFill>
              </a:rPr>
              <a:t>16</a:t>
            </a:r>
            <a:r>
              <a:rPr lang="zh-CN" altLang="en-US" sz="2100" dirty="0" smtClean="0">
                <a:solidFill>
                  <a:srgbClr val="0000FF"/>
                </a:solidFill>
              </a:rPr>
              <a:t>位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      相对寻址    </a:t>
            </a:r>
            <a:r>
              <a:rPr lang="en-US" altLang="zh-CN" sz="2100" dirty="0" smtClean="0">
                <a:solidFill>
                  <a:srgbClr val="0000FF"/>
                </a:solidFill>
              </a:rPr>
              <a:t>E=</a:t>
            </a:r>
            <a:r>
              <a:rPr lang="zh-CN" altLang="en-US" sz="2100" dirty="0" smtClean="0">
                <a:solidFill>
                  <a:srgbClr val="0000FF"/>
                </a:solidFill>
              </a:rPr>
              <a:t>（</a:t>
            </a:r>
            <a:r>
              <a:rPr lang="en-US" altLang="zh-CN" sz="2100" dirty="0" smtClean="0">
                <a:solidFill>
                  <a:srgbClr val="0000FF"/>
                </a:solidFill>
              </a:rPr>
              <a:t>PC</a:t>
            </a:r>
            <a:r>
              <a:rPr lang="zh-CN" altLang="en-US" sz="2100" dirty="0" smtClean="0">
                <a:solidFill>
                  <a:srgbClr val="0000FF"/>
                </a:solidFill>
              </a:rPr>
              <a:t>）</a:t>
            </a:r>
            <a:r>
              <a:rPr lang="en-US" altLang="zh-CN" sz="2100" dirty="0" smtClean="0">
                <a:solidFill>
                  <a:srgbClr val="0000FF"/>
                </a:solidFill>
              </a:rPr>
              <a:t>+D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100" dirty="0" smtClean="0">
                <a:solidFill>
                  <a:srgbClr val="0000FF"/>
                </a:solidFill>
              </a:rPr>
              <a:t>             </a:t>
            </a:r>
            <a:r>
              <a:rPr lang="zh-CN" altLang="en-US" sz="2100" dirty="0" smtClean="0">
                <a:solidFill>
                  <a:srgbClr val="0000FF"/>
                </a:solidFill>
              </a:rPr>
              <a:t>变址寻址    </a:t>
            </a:r>
            <a:r>
              <a:rPr lang="en-US" altLang="zh-CN" sz="2100" dirty="0" smtClean="0">
                <a:solidFill>
                  <a:srgbClr val="0000FF"/>
                </a:solidFill>
              </a:rPr>
              <a:t>E=</a:t>
            </a:r>
            <a:r>
              <a:rPr lang="zh-CN" altLang="en-US" sz="2100" dirty="0" smtClean="0">
                <a:solidFill>
                  <a:srgbClr val="0000FF"/>
                </a:solidFill>
              </a:rPr>
              <a:t>（</a:t>
            </a:r>
            <a:r>
              <a:rPr lang="en-US" altLang="zh-CN" sz="2100" dirty="0" smtClean="0">
                <a:solidFill>
                  <a:srgbClr val="0000FF"/>
                </a:solidFill>
              </a:rPr>
              <a:t>R</a:t>
            </a:r>
            <a:r>
              <a:rPr lang="zh-CN" altLang="en-US" sz="2100" dirty="0" smtClean="0">
                <a:solidFill>
                  <a:srgbClr val="0000FF"/>
                </a:solidFill>
              </a:rPr>
              <a:t>）</a:t>
            </a:r>
            <a:r>
              <a:rPr lang="en-US" altLang="zh-CN" sz="2100" dirty="0" smtClean="0">
                <a:solidFill>
                  <a:srgbClr val="0000FF"/>
                </a:solidFill>
              </a:rPr>
              <a:t>+D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7815" y="5067300"/>
            <a:ext cx="6119814" cy="798513"/>
            <a:chOff x="822" y="2208"/>
            <a:chExt cx="3855" cy="503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960" y="2208"/>
              <a:ext cx="3600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278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302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54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1275" y="220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Garamond" pitchFamily="18" charset="0"/>
                </a:rPr>
                <a:t>OP</a:t>
              </a:r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3317" y="220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Garamond" pitchFamily="18" charset="0"/>
                </a:rPr>
                <a:t>D</a:t>
              </a: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822" y="2478"/>
              <a:ext cx="3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 15   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                           9 8 7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6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                               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5510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39725" y="3284985"/>
            <a:ext cx="8218488" cy="295232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100" dirty="0" smtClean="0"/>
              <a:t> </a:t>
            </a:r>
            <a:r>
              <a:rPr lang="zh-CN" altLang="en-US" sz="2100" b="1" dirty="0" smtClean="0"/>
              <a:t>答：</a:t>
            </a:r>
            <a:r>
              <a:rPr lang="zh-CN" altLang="en-US" sz="2100" dirty="0" smtClean="0"/>
              <a:t>指令格式及寻址方式的特点如下：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）单字长二地址指令；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2</a:t>
            </a:r>
            <a:r>
              <a:rPr lang="zh-CN" altLang="en-US" sz="2100" dirty="0" smtClean="0"/>
              <a:t>）操作码可指定</a:t>
            </a:r>
            <a:r>
              <a:rPr lang="en-US" altLang="zh-CN" sz="2100" dirty="0" smtClean="0"/>
              <a:t>16</a:t>
            </a:r>
            <a:r>
              <a:rPr lang="zh-CN" altLang="en-US" sz="2100" dirty="0" smtClean="0"/>
              <a:t>条指令；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3</a:t>
            </a:r>
            <a:r>
              <a:rPr lang="zh-CN" altLang="en-US" sz="2100" dirty="0" smtClean="0"/>
              <a:t>）源和目的均有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种寻址方式；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）源地址寄存器和目的地址寄存器均有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个；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5</a:t>
            </a:r>
            <a:r>
              <a:rPr lang="zh-CN" altLang="en-US" sz="2100" dirty="0" smtClean="0"/>
              <a:t>）可寻址范围为</a:t>
            </a:r>
            <a:r>
              <a:rPr lang="en-US" altLang="zh-CN" sz="2100" dirty="0" smtClean="0"/>
              <a:t>1~64K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100" dirty="0" smtClean="0"/>
          </a:p>
        </p:txBody>
      </p:sp>
      <p:sp>
        <p:nvSpPr>
          <p:cNvPr id="1455107" name="Rectangle 3"/>
          <p:cNvSpPr>
            <a:spLocks noChangeArrowheads="1"/>
          </p:cNvSpPr>
          <p:nvPr/>
        </p:nvSpPr>
        <p:spPr bwMode="auto">
          <a:xfrm>
            <a:off x="611188" y="692150"/>
            <a:ext cx="74882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2.</a:t>
            </a:r>
            <a:r>
              <a:rPr lang="zh-CN" altLang="en-US" sz="2800" i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分析以下指令格式及寻址方式特点？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412875"/>
            <a:ext cx="6089650" cy="1350963"/>
            <a:chOff x="1020" y="1525"/>
            <a:chExt cx="3836" cy="851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1066" y="1752"/>
              <a:ext cx="3744" cy="624"/>
              <a:chOff x="1008" y="768"/>
              <a:chExt cx="3744" cy="624"/>
            </a:xfrm>
          </p:grpSpPr>
          <p:grpSp>
            <p:nvGrpSpPr>
              <p:cNvPr id="50183" name="Group 6"/>
              <p:cNvGrpSpPr>
                <a:grpSpLocks/>
              </p:cNvGrpSpPr>
              <p:nvPr/>
            </p:nvGrpSpPr>
            <p:grpSpPr bwMode="auto">
              <a:xfrm>
                <a:off x="1008" y="768"/>
                <a:ext cx="3744" cy="624"/>
                <a:chOff x="1008" y="768"/>
                <a:chExt cx="3744" cy="624"/>
              </a:xfrm>
            </p:grpSpPr>
            <p:sp>
              <p:nvSpPr>
                <p:cNvPr id="50186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768"/>
                  <a:ext cx="1056" cy="288"/>
                </a:xfrm>
                <a:prstGeom prst="rect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50187" name="Rectangle 8"/>
                <p:cNvSpPr>
                  <a:spLocks noChangeArrowheads="1"/>
                </p:cNvSpPr>
                <p:nvPr/>
              </p:nvSpPr>
              <p:spPr bwMode="auto">
                <a:xfrm>
                  <a:off x="2064" y="768"/>
                  <a:ext cx="672" cy="288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寻址方式</a:t>
                  </a:r>
                </a:p>
              </p:txBody>
            </p:sp>
            <p:sp>
              <p:nvSpPr>
                <p:cNvPr id="50188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" y="768"/>
                  <a:ext cx="672" cy="2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寄存器</a:t>
                  </a:r>
                </a:p>
              </p:txBody>
            </p:sp>
            <p:sp>
              <p:nvSpPr>
                <p:cNvPr id="50189" name="Rectangle 10"/>
                <p:cNvSpPr>
                  <a:spLocks noChangeArrowheads="1"/>
                </p:cNvSpPr>
                <p:nvPr/>
              </p:nvSpPr>
              <p:spPr bwMode="auto">
                <a:xfrm>
                  <a:off x="3408" y="768"/>
                  <a:ext cx="672" cy="288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寻址方式</a:t>
                  </a:r>
                </a:p>
              </p:txBody>
            </p:sp>
            <p:sp>
              <p:nvSpPr>
                <p:cNvPr id="50190" name="Rectangle 11"/>
                <p:cNvSpPr>
                  <a:spLocks noChangeArrowheads="1"/>
                </p:cNvSpPr>
                <p:nvPr/>
              </p:nvSpPr>
              <p:spPr bwMode="auto">
                <a:xfrm>
                  <a:off x="4080" y="768"/>
                  <a:ext cx="672" cy="2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寄存器</a:t>
                  </a:r>
                </a:p>
              </p:txBody>
            </p:sp>
            <p:sp>
              <p:nvSpPr>
                <p:cNvPr id="50191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  <p:sp>
              <p:nvSpPr>
                <p:cNvPr id="50192" name="Line 13"/>
                <p:cNvSpPr>
                  <a:spLocks noChangeShapeType="1"/>
                </p:cNvSpPr>
                <p:nvPr/>
              </p:nvSpPr>
              <p:spPr bwMode="auto">
                <a:xfrm>
                  <a:off x="3408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  <p:sp>
              <p:nvSpPr>
                <p:cNvPr id="50193" name="Line 14"/>
                <p:cNvSpPr>
                  <a:spLocks noChangeShapeType="1"/>
                </p:cNvSpPr>
                <p:nvPr/>
              </p:nvSpPr>
              <p:spPr bwMode="auto">
                <a:xfrm>
                  <a:off x="4752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</p:grpSp>
          <p:sp>
            <p:nvSpPr>
              <p:cNvPr id="50184" name="Rectangle 15"/>
              <p:cNvSpPr>
                <a:spLocks noChangeArrowheads="1"/>
              </p:cNvSpPr>
              <p:nvPr/>
            </p:nvSpPr>
            <p:spPr bwMode="auto">
              <a:xfrm>
                <a:off x="2323" y="1117"/>
                <a:ext cx="9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i="0" dirty="0">
                    <a:solidFill>
                      <a:schemeClr val="tx1"/>
                    </a:solidFill>
                    <a:latin typeface="Arial" pitchFamily="34" charset="0"/>
                  </a:rPr>
                  <a:t>源地址</a:t>
                </a:r>
              </a:p>
            </p:txBody>
          </p:sp>
          <p:sp>
            <p:nvSpPr>
              <p:cNvPr id="50185" name="Rectangle 16"/>
              <p:cNvSpPr>
                <a:spLocks noChangeArrowheads="1"/>
              </p:cNvSpPr>
              <p:nvPr/>
            </p:nvSpPr>
            <p:spPr bwMode="auto">
              <a:xfrm>
                <a:off x="3683" y="1102"/>
                <a:ext cx="90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000" i="0" dirty="0">
                    <a:solidFill>
                      <a:schemeClr val="tx1"/>
                    </a:solidFill>
                    <a:latin typeface="Arial" pitchFamily="34" charset="0"/>
                  </a:rPr>
                  <a:t>目标地址</a:t>
                </a:r>
              </a:p>
            </p:txBody>
          </p:sp>
        </p:grpSp>
        <p:sp>
          <p:nvSpPr>
            <p:cNvPr id="50182" name="Rectangle 17"/>
            <p:cNvSpPr>
              <a:spLocks noChangeArrowheads="1"/>
            </p:cNvSpPr>
            <p:nvPr/>
          </p:nvSpPr>
          <p:spPr bwMode="auto">
            <a:xfrm>
              <a:off x="1020" y="1525"/>
              <a:ext cx="3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 15          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12  11   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 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9   8         6    5          3   2          0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6" grpId="0" build="p" autoUpdateAnimBg="0"/>
      <p:bldP spid="145510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ChangeArrowheads="1"/>
          </p:cNvSpPr>
          <p:nvPr/>
        </p:nvSpPr>
        <p:spPr bwMode="auto">
          <a:xfrm>
            <a:off x="1186682" y="2636167"/>
            <a:ext cx="1441450" cy="320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5" name="Text Box 3"/>
          <p:cNvSpPr txBox="1">
            <a:spLocks noChangeArrowheads="1"/>
          </p:cNvSpPr>
          <p:nvPr/>
        </p:nvSpPr>
        <p:spPr bwMode="auto">
          <a:xfrm>
            <a:off x="612007" y="3958555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467544" y="457291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1100</a:t>
            </a:r>
          </a:p>
        </p:txBody>
      </p:sp>
      <p:sp>
        <p:nvSpPr>
          <p:cNvPr id="1523717" name="Text Box 5"/>
          <p:cNvSpPr txBox="1">
            <a:spLocks noChangeArrowheads="1"/>
          </p:cNvSpPr>
          <p:nvPr/>
        </p:nvSpPr>
        <p:spPr bwMode="auto">
          <a:xfrm>
            <a:off x="612007" y="3317205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8" name="Text Box 6"/>
          <p:cNvSpPr txBox="1">
            <a:spLocks noChangeArrowheads="1"/>
          </p:cNvSpPr>
          <p:nvPr/>
        </p:nvSpPr>
        <p:spPr bwMode="auto">
          <a:xfrm>
            <a:off x="612007" y="2596480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19" name="Rectangle 7"/>
          <p:cNvSpPr>
            <a:spLocks noChangeArrowheads="1"/>
          </p:cNvSpPr>
          <p:nvPr/>
        </p:nvSpPr>
        <p:spPr bwMode="auto">
          <a:xfrm>
            <a:off x="1188269" y="2956842"/>
            <a:ext cx="1439863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0" name="Rectangle 8"/>
          <p:cNvSpPr>
            <a:spLocks noChangeArrowheads="1"/>
          </p:cNvSpPr>
          <p:nvPr/>
        </p:nvSpPr>
        <p:spPr bwMode="auto">
          <a:xfrm>
            <a:off x="1186682" y="33172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21" name="Rectangle 9"/>
          <p:cNvSpPr>
            <a:spLocks noChangeArrowheads="1"/>
          </p:cNvSpPr>
          <p:nvPr/>
        </p:nvSpPr>
        <p:spPr bwMode="auto">
          <a:xfrm>
            <a:off x="1188269" y="3637880"/>
            <a:ext cx="1439863" cy="327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523722" name="Rectangle 10"/>
          <p:cNvSpPr>
            <a:spLocks noChangeArrowheads="1"/>
          </p:cNvSpPr>
          <p:nvPr/>
        </p:nvSpPr>
        <p:spPr bwMode="auto">
          <a:xfrm>
            <a:off x="1186682" y="39649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800</a:t>
            </a:r>
          </a:p>
        </p:txBody>
      </p:sp>
      <p:sp>
        <p:nvSpPr>
          <p:cNvPr id="1523723" name="Rectangle 11"/>
          <p:cNvSpPr>
            <a:spLocks noChangeArrowheads="1"/>
          </p:cNvSpPr>
          <p:nvPr/>
        </p:nvSpPr>
        <p:spPr bwMode="auto">
          <a:xfrm>
            <a:off x="1188269" y="4285580"/>
            <a:ext cx="1439863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4" name="Rectangle 12"/>
          <p:cNvSpPr>
            <a:spLocks noChangeArrowheads="1"/>
          </p:cNvSpPr>
          <p:nvPr/>
        </p:nvSpPr>
        <p:spPr bwMode="auto">
          <a:xfrm>
            <a:off x="1186682" y="46126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25" name="Rectangle 13"/>
          <p:cNvSpPr>
            <a:spLocks noChangeArrowheads="1"/>
          </p:cNvSpPr>
          <p:nvPr/>
        </p:nvSpPr>
        <p:spPr bwMode="auto">
          <a:xfrm>
            <a:off x="1188269" y="4933280"/>
            <a:ext cx="1439863" cy="328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6" name="Rectangle 14"/>
          <p:cNvSpPr>
            <a:spLocks noChangeArrowheads="1"/>
          </p:cNvSpPr>
          <p:nvPr/>
        </p:nvSpPr>
        <p:spPr bwMode="auto">
          <a:xfrm>
            <a:off x="1186682" y="5260305"/>
            <a:ext cx="1441450" cy="328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27" name="Rectangle 15"/>
          <p:cNvSpPr>
            <a:spLocks noChangeArrowheads="1"/>
          </p:cNvSpPr>
          <p:nvPr/>
        </p:nvSpPr>
        <p:spPr bwMode="auto">
          <a:xfrm>
            <a:off x="1188269" y="5580980"/>
            <a:ext cx="1439863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8" name="Text Box 16"/>
          <p:cNvSpPr txBox="1">
            <a:spLocks noChangeArrowheads="1"/>
          </p:cNvSpPr>
          <p:nvPr/>
        </p:nvSpPr>
        <p:spPr bwMode="auto">
          <a:xfrm>
            <a:off x="467544" y="528570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2100</a:t>
            </a:r>
          </a:p>
        </p:txBody>
      </p:sp>
      <p:sp>
        <p:nvSpPr>
          <p:cNvPr id="1523729" name="Rectangle 17"/>
          <p:cNvSpPr>
            <a:spLocks noChangeArrowheads="1"/>
          </p:cNvSpPr>
          <p:nvPr/>
        </p:nvSpPr>
        <p:spPr bwMode="auto">
          <a:xfrm>
            <a:off x="1115616" y="1916833"/>
            <a:ext cx="1081087" cy="320675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OP</a:t>
            </a:r>
          </a:p>
        </p:txBody>
      </p:sp>
      <p:sp>
        <p:nvSpPr>
          <p:cNvPr id="1523730" name="Rectangle 18"/>
          <p:cNvSpPr>
            <a:spLocks noChangeArrowheads="1"/>
          </p:cNvSpPr>
          <p:nvPr/>
        </p:nvSpPr>
        <p:spPr bwMode="auto">
          <a:xfrm>
            <a:off x="2195116" y="1916833"/>
            <a:ext cx="865187" cy="320675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X</a:t>
            </a:r>
          </a:p>
        </p:txBody>
      </p:sp>
      <p:sp>
        <p:nvSpPr>
          <p:cNvPr id="1523731" name="Rectangle 19"/>
          <p:cNvSpPr>
            <a:spLocks noChangeArrowheads="1"/>
          </p:cNvSpPr>
          <p:nvPr/>
        </p:nvSpPr>
        <p:spPr bwMode="auto">
          <a:xfrm>
            <a:off x="3058716" y="1916833"/>
            <a:ext cx="865187" cy="320675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 dirty="0">
                <a:solidFill>
                  <a:schemeClr val="tx1"/>
                </a:solidFill>
                <a:latin typeface="Garamond" pitchFamily="18" charset="0"/>
              </a:rPr>
              <a:t>D=100</a:t>
            </a:r>
          </a:p>
        </p:txBody>
      </p:sp>
      <p:sp>
        <p:nvSpPr>
          <p:cNvPr id="1523732" name="Rectangle 20"/>
          <p:cNvSpPr>
            <a:spLocks noChangeArrowheads="1"/>
          </p:cNvSpPr>
          <p:nvPr/>
        </p:nvSpPr>
        <p:spPr bwMode="auto">
          <a:xfrm>
            <a:off x="4355703" y="1916833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PC=1000</a:t>
            </a:r>
          </a:p>
        </p:txBody>
      </p:sp>
      <p:sp>
        <p:nvSpPr>
          <p:cNvPr id="1523733" name="Rectangle 21"/>
          <p:cNvSpPr>
            <a:spLocks noChangeArrowheads="1"/>
          </p:cNvSpPr>
          <p:nvPr/>
        </p:nvSpPr>
        <p:spPr bwMode="auto">
          <a:xfrm>
            <a:off x="6494859" y="1916832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zh-CN" altLang="en-US" sz="1800" b="1" i="0" baseline="-25000">
                <a:solidFill>
                  <a:schemeClr val="tx1"/>
                </a:solidFill>
                <a:latin typeface="Garamond" pitchFamily="18" charset="0"/>
              </a:rPr>
              <a:t>基</a:t>
            </a: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=2000 </a:t>
            </a:r>
          </a:p>
        </p:txBody>
      </p:sp>
      <p:sp>
        <p:nvSpPr>
          <p:cNvPr id="1523734" name="Rectangle 22"/>
          <p:cNvSpPr>
            <a:spLocks noChangeArrowheads="1"/>
          </p:cNvSpPr>
          <p:nvPr/>
        </p:nvSpPr>
        <p:spPr bwMode="auto">
          <a:xfrm>
            <a:off x="3348038" y="335756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寻址方式</a:t>
            </a:r>
          </a:p>
        </p:txBody>
      </p:sp>
      <p:sp>
        <p:nvSpPr>
          <p:cNvPr id="1523735" name="Rectangle 23"/>
          <p:cNvSpPr>
            <a:spLocks noChangeArrowheads="1"/>
          </p:cNvSpPr>
          <p:nvPr/>
        </p:nvSpPr>
        <p:spPr bwMode="auto">
          <a:xfrm>
            <a:off x="4643438" y="335756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523736" name="Rectangle 24"/>
          <p:cNvSpPr>
            <a:spLocks noChangeArrowheads="1"/>
          </p:cNvSpPr>
          <p:nvPr/>
        </p:nvSpPr>
        <p:spPr bwMode="auto">
          <a:xfrm>
            <a:off x="7021513" y="335756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操作数</a:t>
            </a:r>
          </a:p>
        </p:txBody>
      </p:sp>
      <p:sp>
        <p:nvSpPr>
          <p:cNvPr id="1523737" name="Rectangle 25"/>
          <p:cNvSpPr>
            <a:spLocks noChangeArrowheads="1"/>
          </p:cNvSpPr>
          <p:nvPr/>
        </p:nvSpPr>
        <p:spPr bwMode="auto">
          <a:xfrm>
            <a:off x="3348038" y="37020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立即</a:t>
            </a:r>
          </a:p>
        </p:txBody>
      </p:sp>
      <p:sp>
        <p:nvSpPr>
          <p:cNvPr id="1523738" name="Rectangle 26"/>
          <p:cNvSpPr>
            <a:spLocks noChangeArrowheads="1"/>
          </p:cNvSpPr>
          <p:nvPr/>
        </p:nvSpPr>
        <p:spPr bwMode="auto">
          <a:xfrm>
            <a:off x="4643438" y="37020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523739" name="Rectangle 27"/>
          <p:cNvSpPr>
            <a:spLocks noChangeArrowheads="1"/>
          </p:cNvSpPr>
          <p:nvPr/>
        </p:nvSpPr>
        <p:spPr bwMode="auto">
          <a:xfrm>
            <a:off x="7021513" y="37020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1523740" name="Rectangle 28"/>
          <p:cNvSpPr>
            <a:spLocks noChangeArrowheads="1"/>
          </p:cNvSpPr>
          <p:nvPr/>
        </p:nvSpPr>
        <p:spPr bwMode="auto">
          <a:xfrm>
            <a:off x="3348038" y="406241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直接</a:t>
            </a:r>
          </a:p>
        </p:txBody>
      </p:sp>
      <p:sp>
        <p:nvSpPr>
          <p:cNvPr id="1523741" name="Rectangle 29"/>
          <p:cNvSpPr>
            <a:spLocks noChangeArrowheads="1"/>
          </p:cNvSpPr>
          <p:nvPr/>
        </p:nvSpPr>
        <p:spPr bwMode="auto">
          <a:xfrm>
            <a:off x="4643438" y="406241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523742" name="Rectangle 30"/>
          <p:cNvSpPr>
            <a:spLocks noChangeArrowheads="1"/>
          </p:cNvSpPr>
          <p:nvPr/>
        </p:nvSpPr>
        <p:spPr bwMode="auto">
          <a:xfrm>
            <a:off x="7021513" y="406241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200</a:t>
            </a:r>
          </a:p>
        </p:txBody>
      </p:sp>
      <p:sp>
        <p:nvSpPr>
          <p:cNvPr id="1523743" name="Rectangle 31"/>
          <p:cNvSpPr>
            <a:spLocks noChangeArrowheads="1"/>
          </p:cNvSpPr>
          <p:nvPr/>
        </p:nvSpPr>
        <p:spPr bwMode="auto">
          <a:xfrm>
            <a:off x="3348038" y="4422775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间接</a:t>
            </a:r>
          </a:p>
        </p:txBody>
      </p:sp>
      <p:sp>
        <p:nvSpPr>
          <p:cNvPr id="1523744" name="Rectangle 32"/>
          <p:cNvSpPr>
            <a:spLocks noChangeArrowheads="1"/>
          </p:cNvSpPr>
          <p:nvPr/>
        </p:nvSpPr>
        <p:spPr bwMode="auto">
          <a:xfrm>
            <a:off x="4643438" y="4422775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523745" name="Rectangle 33"/>
          <p:cNvSpPr>
            <a:spLocks noChangeArrowheads="1"/>
          </p:cNvSpPr>
          <p:nvPr/>
        </p:nvSpPr>
        <p:spPr bwMode="auto">
          <a:xfrm>
            <a:off x="7021513" y="4422775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500</a:t>
            </a:r>
          </a:p>
        </p:txBody>
      </p:sp>
      <p:sp>
        <p:nvSpPr>
          <p:cNvPr id="1523746" name="Rectangle 34"/>
          <p:cNvSpPr>
            <a:spLocks noChangeArrowheads="1"/>
          </p:cNvSpPr>
          <p:nvPr/>
        </p:nvSpPr>
        <p:spPr bwMode="auto">
          <a:xfrm>
            <a:off x="3348038" y="47815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相对</a:t>
            </a:r>
          </a:p>
        </p:txBody>
      </p:sp>
      <p:sp>
        <p:nvSpPr>
          <p:cNvPr id="1523747" name="Rectangle 35"/>
          <p:cNvSpPr>
            <a:spLocks noChangeArrowheads="1"/>
          </p:cNvSpPr>
          <p:nvPr/>
        </p:nvSpPr>
        <p:spPr bwMode="auto">
          <a:xfrm>
            <a:off x="4643438" y="47815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523748" name="Rectangle 36"/>
          <p:cNvSpPr>
            <a:spLocks noChangeArrowheads="1"/>
          </p:cNvSpPr>
          <p:nvPr/>
        </p:nvSpPr>
        <p:spPr bwMode="auto">
          <a:xfrm>
            <a:off x="7021513" y="47815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1523749" name="Rectangle 37"/>
          <p:cNvSpPr>
            <a:spLocks noChangeArrowheads="1"/>
          </p:cNvSpPr>
          <p:nvPr/>
        </p:nvSpPr>
        <p:spPr bwMode="auto">
          <a:xfrm>
            <a:off x="3348038" y="5164138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变址</a:t>
            </a:r>
          </a:p>
        </p:txBody>
      </p:sp>
      <p:sp>
        <p:nvSpPr>
          <p:cNvPr id="1523750" name="Rectangle 38"/>
          <p:cNvSpPr>
            <a:spLocks noChangeArrowheads="1"/>
          </p:cNvSpPr>
          <p:nvPr/>
        </p:nvSpPr>
        <p:spPr bwMode="auto">
          <a:xfrm>
            <a:off x="4643438" y="5157788"/>
            <a:ext cx="6492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523751" name="Rectangle 39"/>
          <p:cNvSpPr>
            <a:spLocks noChangeArrowheads="1"/>
          </p:cNvSpPr>
          <p:nvPr/>
        </p:nvSpPr>
        <p:spPr bwMode="auto">
          <a:xfrm>
            <a:off x="7023100" y="5164138"/>
            <a:ext cx="1322388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200</a:t>
            </a:r>
          </a:p>
        </p:txBody>
      </p:sp>
      <p:sp>
        <p:nvSpPr>
          <p:cNvPr id="1523752" name="Rectangle 40"/>
          <p:cNvSpPr>
            <a:spLocks noChangeArrowheads="1"/>
          </p:cNvSpPr>
          <p:nvPr/>
        </p:nvSpPr>
        <p:spPr bwMode="auto">
          <a:xfrm>
            <a:off x="3348038" y="552450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变址间址</a:t>
            </a:r>
          </a:p>
        </p:txBody>
      </p:sp>
      <p:sp>
        <p:nvSpPr>
          <p:cNvPr id="1523753" name="Rectangle 41"/>
          <p:cNvSpPr>
            <a:spLocks noChangeArrowheads="1"/>
          </p:cNvSpPr>
          <p:nvPr/>
        </p:nvSpPr>
        <p:spPr bwMode="auto">
          <a:xfrm>
            <a:off x="4643438" y="552450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523754" name="Rectangle 42"/>
          <p:cNvSpPr>
            <a:spLocks noChangeArrowheads="1"/>
          </p:cNvSpPr>
          <p:nvPr/>
        </p:nvSpPr>
        <p:spPr bwMode="auto">
          <a:xfrm>
            <a:off x="7021513" y="552450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500</a:t>
            </a:r>
          </a:p>
        </p:txBody>
      </p:sp>
      <p:sp>
        <p:nvSpPr>
          <p:cNvPr id="1523755" name="Rectangle 43"/>
          <p:cNvSpPr>
            <a:spLocks noChangeArrowheads="1"/>
          </p:cNvSpPr>
          <p:nvPr/>
        </p:nvSpPr>
        <p:spPr bwMode="auto">
          <a:xfrm>
            <a:off x="5291138" y="335756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有效地址</a:t>
            </a: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</a:t>
            </a:r>
          </a:p>
        </p:txBody>
      </p:sp>
      <p:sp>
        <p:nvSpPr>
          <p:cNvPr id="1523756" name="Rectangle 44"/>
          <p:cNvSpPr>
            <a:spLocks noChangeArrowheads="1"/>
          </p:cNvSpPr>
          <p:nvPr/>
        </p:nvSpPr>
        <p:spPr bwMode="auto">
          <a:xfrm>
            <a:off x="5291138" y="370205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S=D</a:t>
            </a:r>
          </a:p>
        </p:txBody>
      </p:sp>
      <p:sp>
        <p:nvSpPr>
          <p:cNvPr id="1523757" name="Rectangle 45"/>
          <p:cNvSpPr>
            <a:spLocks noChangeArrowheads="1"/>
          </p:cNvSpPr>
          <p:nvPr/>
        </p:nvSpPr>
        <p:spPr bwMode="auto">
          <a:xfrm>
            <a:off x="5291138" y="406241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E=D=100</a:t>
            </a:r>
          </a:p>
        </p:txBody>
      </p:sp>
      <p:sp>
        <p:nvSpPr>
          <p:cNvPr id="1523758" name="Rectangle 46"/>
          <p:cNvSpPr>
            <a:spLocks noChangeArrowheads="1"/>
          </p:cNvSpPr>
          <p:nvPr/>
        </p:nvSpPr>
        <p:spPr bwMode="auto">
          <a:xfrm>
            <a:off x="5291138" y="4422775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E=(D)=200</a:t>
            </a:r>
          </a:p>
        </p:txBody>
      </p:sp>
      <p:sp>
        <p:nvSpPr>
          <p:cNvPr id="1523759" name="Rectangle 47"/>
          <p:cNvSpPr>
            <a:spLocks noChangeArrowheads="1"/>
          </p:cNvSpPr>
          <p:nvPr/>
        </p:nvSpPr>
        <p:spPr bwMode="auto">
          <a:xfrm>
            <a:off x="5292725" y="4783138"/>
            <a:ext cx="17272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E=PC+D=1100</a:t>
            </a:r>
          </a:p>
        </p:txBody>
      </p:sp>
      <p:sp>
        <p:nvSpPr>
          <p:cNvPr id="1523760" name="Rectangle 48"/>
          <p:cNvSpPr>
            <a:spLocks noChangeArrowheads="1"/>
          </p:cNvSpPr>
          <p:nvPr/>
        </p:nvSpPr>
        <p:spPr bwMode="auto">
          <a:xfrm>
            <a:off x="5292725" y="5164138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E=(R)+D=2100</a:t>
            </a:r>
          </a:p>
        </p:txBody>
      </p:sp>
      <p:sp>
        <p:nvSpPr>
          <p:cNvPr id="1523761" name="Rectangle 49"/>
          <p:cNvSpPr>
            <a:spLocks noChangeArrowheads="1"/>
          </p:cNvSpPr>
          <p:nvPr/>
        </p:nvSpPr>
        <p:spPr bwMode="auto">
          <a:xfrm>
            <a:off x="5291138" y="552450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E=((R)+D)=200</a:t>
            </a:r>
          </a:p>
        </p:txBody>
      </p:sp>
      <p:sp>
        <p:nvSpPr>
          <p:cNvPr id="1523762" name="Rectangle 50"/>
          <p:cNvSpPr>
            <a:spLocks noChangeArrowheads="1"/>
          </p:cNvSpPr>
          <p:nvPr/>
        </p:nvSpPr>
        <p:spPr bwMode="auto">
          <a:xfrm>
            <a:off x="323850" y="254212"/>
            <a:ext cx="7942263" cy="11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indent="276225">
              <a:lnSpc>
                <a:spcPct val="160000"/>
              </a:lnSpc>
              <a:spcBef>
                <a:spcPct val="20000"/>
              </a:spcBef>
            </a:pPr>
            <a:r>
              <a:rPr lang="en-US" altLang="zh-CN" sz="2000" b="1" i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sz="2000" b="1" i="0">
                <a:solidFill>
                  <a:schemeClr val="tx1"/>
                </a:solidFill>
                <a:latin typeface="Times New Roman" pitchFamily="18" charset="0"/>
              </a:rPr>
              <a:t>．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设某机的指令格式、有关寄存器和主存内容如下，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X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为寻址方式，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D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为形式地址，请在下表中填入有效地址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E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及操作数的值</a:t>
            </a: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。</a:t>
            </a:r>
            <a:r>
              <a:rPr lang="zh-CN" altLang="en-US" sz="2000" b="1" i="0">
                <a:solidFill>
                  <a:schemeClr val="tx1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5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i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i="0" smtClean="0">
                <a:solidFill>
                  <a:srgbClr val="0D7157"/>
                </a:solidFill>
              </a:rPr>
              <a:pPr>
                <a:defRPr/>
              </a:pPr>
              <a:t>75</a:t>
            </a:fld>
            <a:r>
              <a:rPr lang="en-US" altLang="zh-CN" sz="1400" i="0" dirty="0" smtClean="0">
                <a:solidFill>
                  <a:srgbClr val="0D7157"/>
                </a:solidFill>
              </a:rPr>
              <a:t>- </a:t>
            </a:r>
            <a:endParaRPr lang="en-US" altLang="zh-CN" sz="1400" i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4" grpId="0" animBg="1"/>
      <p:bldP spid="1523715" grpId="0"/>
      <p:bldP spid="1523716" grpId="0"/>
      <p:bldP spid="1523717" grpId="0"/>
      <p:bldP spid="1523718" grpId="0"/>
      <p:bldP spid="1523719" grpId="0" animBg="1"/>
      <p:bldP spid="1523720" grpId="0" animBg="1"/>
      <p:bldP spid="1523721" grpId="0" animBg="1"/>
      <p:bldP spid="1523722" grpId="0" animBg="1"/>
      <p:bldP spid="1523723" grpId="0" animBg="1"/>
      <p:bldP spid="1523724" grpId="0" animBg="1"/>
      <p:bldP spid="1523725" grpId="0" animBg="1"/>
      <p:bldP spid="1523726" grpId="0" animBg="1"/>
      <p:bldP spid="1523727" grpId="0" animBg="1"/>
      <p:bldP spid="1523728" grpId="0"/>
      <p:bldP spid="1523729" grpId="0" animBg="1"/>
      <p:bldP spid="1523730" grpId="0" animBg="1"/>
      <p:bldP spid="1523731" grpId="0" animBg="1"/>
      <p:bldP spid="1523732" grpId="0" animBg="1"/>
      <p:bldP spid="1523733" grpId="0" animBg="1"/>
      <p:bldP spid="1523734" grpId="0" animBg="1"/>
      <p:bldP spid="1523735" grpId="0" animBg="1"/>
      <p:bldP spid="1523736" grpId="0" animBg="1"/>
      <p:bldP spid="1523737" grpId="0" animBg="1"/>
      <p:bldP spid="1523738" grpId="0" animBg="1"/>
      <p:bldP spid="1523739" grpId="0" animBg="1"/>
      <p:bldP spid="1523740" grpId="0" animBg="1"/>
      <p:bldP spid="1523741" grpId="0" animBg="1"/>
      <p:bldP spid="1523742" grpId="0" animBg="1"/>
      <p:bldP spid="1523743" grpId="0" animBg="1"/>
      <p:bldP spid="1523744" grpId="0" animBg="1"/>
      <p:bldP spid="1523745" grpId="0" animBg="1"/>
      <p:bldP spid="1523746" grpId="0" animBg="1"/>
      <p:bldP spid="1523747" grpId="0" animBg="1"/>
      <p:bldP spid="1523748" grpId="0" animBg="1"/>
      <p:bldP spid="1523749" grpId="0" animBg="1"/>
      <p:bldP spid="1523750" grpId="0" animBg="1"/>
      <p:bldP spid="1523751" grpId="0" animBg="1"/>
      <p:bldP spid="1523752" grpId="0" animBg="1"/>
      <p:bldP spid="1523753" grpId="0" animBg="1"/>
      <p:bldP spid="1523754" grpId="0" animBg="1"/>
      <p:bldP spid="1523755" grpId="0" animBg="1"/>
      <p:bldP spid="1523756" grpId="0" animBg="1"/>
      <p:bldP spid="1523757" grpId="0" animBg="1"/>
      <p:bldP spid="1523758" grpId="0" animBg="1"/>
      <p:bldP spid="1523759" grpId="0" animBg="1"/>
      <p:bldP spid="1523760" grpId="0" animBg="1"/>
      <p:bldP spid="15237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1688" y="1660525"/>
            <a:ext cx="928687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OP</a:t>
            </a:r>
            <a:endParaRPr lang="zh-CN" altLang="en-US" i="0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0037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M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762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487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 err="1">
                <a:solidFill>
                  <a:prstClr val="white"/>
                </a:solidFill>
              </a:rPr>
              <a:t>M</a:t>
            </a:r>
            <a:r>
              <a:rPr lang="en-US" altLang="zh-CN" i="0" baseline="-25000" dirty="0" err="1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212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58375" name="TextBox 28"/>
          <p:cNvSpPr txBox="1">
            <a:spLocks noChangeArrowheads="1"/>
          </p:cNvSpPr>
          <p:nvPr/>
        </p:nvSpPr>
        <p:spPr bwMode="auto">
          <a:xfrm>
            <a:off x="2071688" y="13033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15      12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6" name="TextBox 30"/>
          <p:cNvSpPr txBox="1">
            <a:spLocks noChangeArrowheads="1"/>
          </p:cNvSpPr>
          <p:nvPr/>
        </p:nvSpPr>
        <p:spPr bwMode="auto">
          <a:xfrm>
            <a:off x="30718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11                    6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7" name="TextBox 31"/>
          <p:cNvSpPr txBox="1">
            <a:spLocks noChangeArrowheads="1"/>
          </p:cNvSpPr>
          <p:nvPr/>
        </p:nvSpPr>
        <p:spPr bwMode="auto">
          <a:xfrm>
            <a:off x="47863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5                     0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8" name="TextBox 32"/>
          <p:cNvSpPr txBox="1">
            <a:spLocks noChangeArrowheads="1"/>
          </p:cNvSpPr>
          <p:nvPr/>
        </p:nvSpPr>
        <p:spPr bwMode="auto">
          <a:xfrm>
            <a:off x="3214688" y="20891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源操作数</a:t>
            </a:r>
          </a:p>
        </p:txBody>
      </p: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5000625" y="2089150"/>
            <a:ext cx="1357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目的操作数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43000" y="3049588"/>
          <a:ext cx="7072312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254"/>
                <a:gridCol w="1816741"/>
                <a:gridCol w="1103021"/>
                <a:gridCol w="3179296"/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58404" name="TextBox 35"/>
          <p:cNvSpPr txBox="1">
            <a:spLocks noChangeArrowheads="1"/>
          </p:cNvSpPr>
          <p:nvPr/>
        </p:nvSpPr>
        <p:spPr bwMode="auto">
          <a:xfrm>
            <a:off x="1143000" y="5407025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(x)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表示存储器地址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或寄存器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的内容</a:t>
            </a:r>
            <a:endParaRPr lang="zh-CN" altLang="en-US" sz="14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8405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r>
              <a:rPr lang="en-US" altLang="zh-CN" sz="2000" i="0" baseline="30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000" i="0" baseline="30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年研究生统考</a:t>
            </a:r>
            <a:endParaRPr lang="zh-CN" altLang="en-US" sz="3200" i="0" baseline="300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6" name="Rectangle 1"/>
          <p:cNvSpPr>
            <a:spLocks noChangeArrowheads="1"/>
          </p:cNvSpPr>
          <p:nvPr/>
        </p:nvSpPr>
        <p:spPr bwMode="auto">
          <a:xfrm>
            <a:off x="428625" y="2428875"/>
            <a:ext cx="8501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转移地址采用相对寻址方式，相对偏移量用补码表示。寻址方式定义如下：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57188" y="5786438"/>
            <a:ext cx="8501062" cy="9636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1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</a:t>
            </a:r>
            <a:r>
              <a:rPr lang="zh-CN" altLang="en-US" sz="2000" i="0" dirty="0">
                <a:solidFill>
                  <a:prstClr val="black"/>
                </a:solidFill>
              </a:rPr>
              <a:t>该指令系统最多可有多少条指令？该计算机最多有多少个通用寄存器？存储器地址寄存器</a:t>
            </a:r>
            <a:r>
              <a:rPr lang="en-US" sz="2000" i="0" dirty="0">
                <a:solidFill>
                  <a:prstClr val="black"/>
                </a:solidFill>
              </a:rPr>
              <a:t>MAR</a:t>
            </a:r>
            <a:r>
              <a:rPr lang="zh-CN" altLang="en-US" sz="2000" i="0" dirty="0">
                <a:solidFill>
                  <a:prstClr val="black"/>
                </a:solidFill>
              </a:rPr>
              <a:t>和存储器数据寄存器</a:t>
            </a:r>
            <a:r>
              <a:rPr lang="en-US" sz="2000" i="0" dirty="0">
                <a:solidFill>
                  <a:prstClr val="black"/>
                </a:solidFill>
              </a:rPr>
              <a:t>MDR</a:t>
            </a:r>
            <a:r>
              <a:rPr lang="zh-CN" altLang="en-US" sz="2000" i="0" dirty="0">
                <a:solidFill>
                  <a:prstClr val="black"/>
                </a:solidFill>
              </a:rPr>
              <a:t>至少需要多少位？</a:t>
            </a:r>
            <a:endParaRPr lang="zh-CN" altLang="en-US" sz="2000" i="0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1688" y="1660525"/>
            <a:ext cx="928687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OP</a:t>
            </a:r>
            <a:endParaRPr lang="zh-CN" altLang="en-US" i="0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0037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M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762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487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 err="1">
                <a:solidFill>
                  <a:prstClr val="white"/>
                </a:solidFill>
              </a:rPr>
              <a:t>M</a:t>
            </a:r>
            <a:r>
              <a:rPr lang="en-US" altLang="zh-CN" i="0" baseline="-25000" dirty="0" err="1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212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59399" name="TextBox 28"/>
          <p:cNvSpPr txBox="1">
            <a:spLocks noChangeArrowheads="1"/>
          </p:cNvSpPr>
          <p:nvPr/>
        </p:nvSpPr>
        <p:spPr bwMode="auto">
          <a:xfrm>
            <a:off x="2071688" y="13033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15      12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0" name="TextBox 30"/>
          <p:cNvSpPr txBox="1">
            <a:spLocks noChangeArrowheads="1"/>
          </p:cNvSpPr>
          <p:nvPr/>
        </p:nvSpPr>
        <p:spPr bwMode="auto">
          <a:xfrm>
            <a:off x="30718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11                    6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1" name="TextBox 31"/>
          <p:cNvSpPr txBox="1">
            <a:spLocks noChangeArrowheads="1"/>
          </p:cNvSpPr>
          <p:nvPr/>
        </p:nvSpPr>
        <p:spPr bwMode="auto">
          <a:xfrm>
            <a:off x="47863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5                     0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2" name="TextBox 32"/>
          <p:cNvSpPr txBox="1">
            <a:spLocks noChangeArrowheads="1"/>
          </p:cNvSpPr>
          <p:nvPr/>
        </p:nvSpPr>
        <p:spPr bwMode="auto">
          <a:xfrm>
            <a:off x="3214688" y="20891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源操作数</a:t>
            </a:r>
          </a:p>
        </p:txBody>
      </p:sp>
      <p:sp>
        <p:nvSpPr>
          <p:cNvPr id="59403" name="TextBox 33"/>
          <p:cNvSpPr txBox="1">
            <a:spLocks noChangeArrowheads="1"/>
          </p:cNvSpPr>
          <p:nvPr/>
        </p:nvSpPr>
        <p:spPr bwMode="auto">
          <a:xfrm>
            <a:off x="5000625" y="2089150"/>
            <a:ext cx="1357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目的操作数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43000" y="3049588"/>
          <a:ext cx="7072312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254"/>
                <a:gridCol w="1816741"/>
                <a:gridCol w="1103021"/>
                <a:gridCol w="3179296"/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59428" name="TextBox 35"/>
          <p:cNvSpPr txBox="1">
            <a:spLocks noChangeArrowheads="1"/>
          </p:cNvSpPr>
          <p:nvPr/>
        </p:nvSpPr>
        <p:spPr bwMode="auto">
          <a:xfrm>
            <a:off x="1143000" y="5407025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(x)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表示存储器地址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或寄存器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的内容</a:t>
            </a:r>
            <a:endParaRPr lang="zh-CN" altLang="en-US" sz="14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429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endParaRPr lang="zh-CN" altLang="en-US" sz="3200" i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430" name="Rectangle 1"/>
          <p:cNvSpPr>
            <a:spLocks noChangeArrowheads="1"/>
          </p:cNvSpPr>
          <p:nvPr/>
        </p:nvSpPr>
        <p:spPr bwMode="auto">
          <a:xfrm>
            <a:off x="428625" y="2428875"/>
            <a:ext cx="8501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转移地址采用相对寻址方式，相对偏移量用补码表示。寻址方式定义如下：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57188" y="5786438"/>
            <a:ext cx="8501062" cy="554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2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）转移指令的目标地址范围是多少？</a:t>
            </a:r>
          </a:p>
        </p:txBody>
      </p:sp>
    </p:spTree>
    <p:extLst>
      <p:ext uri="{BB962C8B-B14F-4D97-AF65-F5344CB8AC3E}">
        <p14:creationId xmlns:p14="http://schemas.microsoft.com/office/powerpoint/2010/main" val="38736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35050" y="1357313"/>
          <a:ext cx="7073900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473"/>
                <a:gridCol w="1817149"/>
                <a:gridCol w="1103269"/>
                <a:gridCol w="3180009"/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</a:tbl>
          </a:graphicData>
        </a:graphic>
      </p:graphicFrame>
      <p:sp>
        <p:nvSpPr>
          <p:cNvPr id="60442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endParaRPr lang="zh-CN" altLang="en-US" sz="3200" i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20675" y="3786188"/>
            <a:ext cx="8502650" cy="2862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3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</a:t>
            </a:r>
            <a:r>
              <a:rPr lang="zh-CN" altLang="en-US" sz="2000" i="0" dirty="0">
                <a:solidFill>
                  <a:prstClr val="black"/>
                </a:solidFill>
              </a:rPr>
              <a:t>若操作码</a:t>
            </a:r>
            <a:r>
              <a:rPr lang="en-US" sz="2000" i="0" dirty="0">
                <a:solidFill>
                  <a:prstClr val="black"/>
                </a:solidFill>
              </a:rPr>
              <a:t>0010B</a:t>
            </a:r>
            <a:r>
              <a:rPr lang="zh-CN" altLang="en-US" sz="2000" i="0" dirty="0">
                <a:solidFill>
                  <a:prstClr val="black"/>
                </a:solidFill>
              </a:rPr>
              <a:t>表示加法操作，助记符为</a:t>
            </a:r>
            <a:r>
              <a:rPr lang="en-US" sz="2000" i="0" dirty="0">
                <a:solidFill>
                  <a:prstClr val="black"/>
                </a:solidFill>
              </a:rPr>
              <a:t>add</a:t>
            </a:r>
            <a:r>
              <a:rPr lang="zh-CN" altLang="en-US" sz="2000" i="0" dirty="0">
                <a:solidFill>
                  <a:prstClr val="black"/>
                </a:solidFill>
              </a:rPr>
              <a:t>，寄存器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的编号分别为</a:t>
            </a:r>
            <a:r>
              <a:rPr lang="en-US" sz="2000" i="0" dirty="0">
                <a:solidFill>
                  <a:prstClr val="black"/>
                </a:solidFill>
              </a:rPr>
              <a:t>100B</a:t>
            </a:r>
            <a:r>
              <a:rPr lang="zh-CN" altLang="en-US" sz="2000" i="0" dirty="0">
                <a:solidFill>
                  <a:prstClr val="black"/>
                </a:solidFill>
              </a:rPr>
              <a:t>和</a:t>
            </a:r>
            <a:r>
              <a:rPr lang="en-US" sz="2000" i="0" dirty="0">
                <a:solidFill>
                  <a:prstClr val="black"/>
                </a:solidFill>
              </a:rPr>
              <a:t>101B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，则汇编语句</a:t>
            </a:r>
            <a:r>
              <a:rPr lang="en-US" sz="2000" b="1" i="0" dirty="0">
                <a:solidFill>
                  <a:srgbClr val="0070C0"/>
                </a:solidFill>
              </a:rPr>
              <a:t>add  (R4),(R5)+  </a:t>
            </a:r>
            <a:r>
              <a:rPr lang="zh-CN" altLang="en-US" sz="2000" i="0" dirty="0">
                <a:solidFill>
                  <a:prstClr val="black"/>
                </a:solidFill>
              </a:rPr>
              <a:t>逗号前为源操作数，逗号后为目的操作数，对应的机器码是多少？用十六进制表示。该指令执行以后，哪些寄存器和存储单元的内容会发生改变？改变后的内容是什么？</a:t>
            </a:r>
            <a:endParaRPr lang="zh-CN" altLang="en-US" sz="2000" i="0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6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35050" y="1357313"/>
          <a:ext cx="7073900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473"/>
                <a:gridCol w="1817149"/>
                <a:gridCol w="1103269"/>
                <a:gridCol w="3180009"/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</a:tr>
            </a:tbl>
          </a:graphicData>
        </a:graphic>
      </p:graphicFrame>
      <p:sp>
        <p:nvSpPr>
          <p:cNvPr id="60442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endParaRPr lang="zh-CN" altLang="en-US" sz="3200" i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20675" y="3786188"/>
            <a:ext cx="8502650" cy="2862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3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</a:t>
            </a:r>
            <a:r>
              <a:rPr lang="zh-CN" altLang="en-US" sz="2000" i="0" dirty="0">
                <a:solidFill>
                  <a:prstClr val="black"/>
                </a:solidFill>
              </a:rPr>
              <a:t>若操作码</a:t>
            </a:r>
            <a:r>
              <a:rPr lang="en-US" sz="2000" i="0" dirty="0">
                <a:solidFill>
                  <a:prstClr val="black"/>
                </a:solidFill>
              </a:rPr>
              <a:t>0010B</a:t>
            </a:r>
            <a:r>
              <a:rPr lang="zh-CN" altLang="en-US" sz="2000" i="0" dirty="0">
                <a:solidFill>
                  <a:prstClr val="black"/>
                </a:solidFill>
              </a:rPr>
              <a:t>表示加法操作，助记符为</a:t>
            </a:r>
            <a:r>
              <a:rPr lang="en-US" sz="2000" i="0" dirty="0">
                <a:solidFill>
                  <a:prstClr val="black"/>
                </a:solidFill>
              </a:rPr>
              <a:t>add</a:t>
            </a:r>
            <a:r>
              <a:rPr lang="zh-CN" altLang="en-US" sz="2000" i="0" dirty="0">
                <a:solidFill>
                  <a:prstClr val="black"/>
                </a:solidFill>
              </a:rPr>
              <a:t>，寄存器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的编号分别为</a:t>
            </a:r>
            <a:r>
              <a:rPr lang="en-US" sz="2000" i="0" dirty="0">
                <a:solidFill>
                  <a:prstClr val="black"/>
                </a:solidFill>
              </a:rPr>
              <a:t>100B</a:t>
            </a:r>
            <a:r>
              <a:rPr lang="zh-CN" altLang="en-US" sz="2000" i="0" dirty="0">
                <a:solidFill>
                  <a:prstClr val="black"/>
                </a:solidFill>
              </a:rPr>
              <a:t>和</a:t>
            </a:r>
            <a:r>
              <a:rPr lang="en-US" sz="2000" i="0" dirty="0">
                <a:solidFill>
                  <a:prstClr val="black"/>
                </a:solidFill>
              </a:rPr>
              <a:t>101B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，则汇编语句</a:t>
            </a:r>
            <a:r>
              <a:rPr lang="en-US" sz="2000" b="1" i="0" dirty="0">
                <a:solidFill>
                  <a:srgbClr val="0070C0"/>
                </a:solidFill>
              </a:rPr>
              <a:t>add  (R4),(R5)+  </a:t>
            </a:r>
            <a:r>
              <a:rPr lang="zh-CN" altLang="en-US" sz="2000" i="0" dirty="0">
                <a:solidFill>
                  <a:prstClr val="black"/>
                </a:solidFill>
              </a:rPr>
              <a:t>逗号前为源操作数，逗号后为目的操作数，对应的机器码是多少？用十六进制表示。该指令执行以后，哪些寄存器和存储单元的内容会发生改变？改变后的内容是什么？</a:t>
            </a:r>
            <a:endParaRPr lang="zh-CN" altLang="en-US" sz="2000" i="0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6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加减指令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加法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  <a:ea typeface="MS PGothic" pitchFamily="34" charset="-128"/>
              </a:rPr>
              <a:t>a = b + c</a:t>
            </a:r>
            <a:r>
              <a:rPr lang="en-US" altLang="zh-CN" sz="2400" b="1" dirty="0" smtClean="0">
                <a:ea typeface="MS PGothic" pitchFamily="34" charset="-128"/>
              </a:rPr>
              <a:t>                   (in C)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$s0,$s1,$s2</a:t>
            </a:r>
            <a:r>
              <a:rPr lang="en-US" altLang="zh-CN" sz="2400" b="1" dirty="0" smtClean="0">
                <a:ea typeface="MS PGothic" pitchFamily="34" charset="-128"/>
              </a:rPr>
              <a:t>       (in MIPS)</a:t>
            </a:r>
          </a:p>
          <a:p>
            <a:pPr lvl="1" eaLnBrk="1" hangingPunct="1"/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语言变量</a:t>
            </a:r>
            <a:r>
              <a:rPr lang="en-US" altLang="zh-CN" sz="2400" dirty="0" smtClean="0"/>
              <a:t>a, b, c</a:t>
            </a:r>
            <a:r>
              <a:rPr lang="zh-CN" altLang="en-US" sz="2400" dirty="0" smtClean="0"/>
              <a:t>编译后对应寄存器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$s0,$s1,$s2</a:t>
            </a:r>
          </a:p>
          <a:p>
            <a:pPr eaLnBrk="1" hangingPunct="1"/>
            <a:r>
              <a:rPr lang="zh-CN" altLang="en-US" sz="2800" dirty="0" smtClean="0"/>
              <a:t>减法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  <a:ea typeface="MS PGothic" pitchFamily="34" charset="-128"/>
              </a:rPr>
              <a:t>d = e – f         </a:t>
            </a:r>
            <a:r>
              <a:rPr lang="en-US" altLang="zh-CN" sz="2400" b="1" dirty="0" smtClean="0">
                <a:ea typeface="MS PGothic" pitchFamily="34" charset="-128"/>
              </a:rPr>
              <a:t> (in C)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sub $s3,$s4,$s5</a:t>
            </a:r>
            <a:r>
              <a:rPr lang="en-US" altLang="zh-CN" sz="2400" b="1" dirty="0" smtClean="0">
                <a:ea typeface="MS PGothic" pitchFamily="34" charset="-128"/>
              </a:rPr>
              <a:t>       (in MIPS)</a:t>
            </a:r>
          </a:p>
          <a:p>
            <a:pPr lvl="1" eaLnBrk="1" hangingPunct="1"/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语言变量</a:t>
            </a:r>
            <a:r>
              <a:rPr lang="en-US" altLang="zh-CN" sz="2400" dirty="0" smtClean="0"/>
              <a:t>d, e, f</a:t>
            </a:r>
            <a:r>
              <a:rPr lang="zh-CN" altLang="en-US" sz="2400" dirty="0" smtClean="0"/>
              <a:t>编译后对应寄存器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$s3,$s4,$s5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8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本章重点内容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指令系统基本概念</a:t>
            </a:r>
          </a:p>
          <a:p>
            <a:pPr eaLnBrk="1" hangingPunct="1"/>
            <a:r>
              <a:rPr lang="zh-CN" altLang="en-US" smtClean="0"/>
              <a:t>指令基本格式</a:t>
            </a:r>
          </a:p>
          <a:p>
            <a:pPr eaLnBrk="1" hangingPunct="1"/>
            <a:r>
              <a:rPr lang="zh-CN" altLang="en-US" smtClean="0"/>
              <a:t>指令系统寻址方式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加减指令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如何编译下面的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语言表达式</a:t>
            </a:r>
            <a:r>
              <a:rPr lang="en-US" altLang="zh-CN" sz="2800" dirty="0" smtClean="0"/>
              <a:t>?</a:t>
            </a:r>
          </a:p>
          <a:p>
            <a:pPr algn="ctr" eaLnBrk="1" hangingPunct="1">
              <a:buFont typeface="Times" pitchFamily="18" charset="0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Courier New" pitchFamily="49" charset="0"/>
                <a:ea typeface="MS PGothic" pitchFamily="34" charset="-128"/>
              </a:rPr>
              <a:t>a = b + c + d - e;</a:t>
            </a:r>
            <a:endParaRPr lang="en-US" altLang="zh-CN" sz="2800" b="1" dirty="0" smtClean="0"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zh-CN" altLang="en-US" sz="2800" dirty="0" smtClean="0"/>
              <a:t>编译成多行汇编指令</a:t>
            </a:r>
            <a:endParaRPr lang="en-US" altLang="zh-CN" sz="2800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add $t0, $s1, $s2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temp = b + c</a:t>
            </a:r>
            <a:endParaRPr lang="en-US" altLang="zh-CN" sz="2400" b="1" i="1" dirty="0" smtClean="0">
              <a:latin typeface="Courier New" pitchFamily="49" charset="0"/>
              <a:ea typeface="MS PGothic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add $t0, $t0, $s3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temp = temp + d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sub $s0, $t0, $s4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a = temp - e</a:t>
            </a:r>
            <a:endParaRPr lang="en-US" altLang="zh-CN" sz="2400" b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zh-CN" altLang="en-US" sz="2800" dirty="0" smtClean="0"/>
              <a:t>一个简单的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语言表达式变成多行汇编语句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#</a:t>
            </a:r>
            <a:r>
              <a:rPr lang="zh-CN" altLang="en-US" sz="2800" dirty="0" smtClean="0"/>
              <a:t>号后面是注释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9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4|0.2|0.2|0.2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9469</TotalTime>
  <Words>5187</Words>
  <Application>Microsoft Office PowerPoint</Application>
  <PresentationFormat>全屏显示(4:3)</PresentationFormat>
  <Paragraphs>1483</Paragraphs>
  <Slides>80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80</vt:i4>
      </vt:variant>
    </vt:vector>
  </HeadingPairs>
  <TitlesOfParts>
    <vt:vector size="108" baseType="lpstr">
      <vt:lpstr>Arial</vt:lpstr>
      <vt:lpstr>宋体</vt:lpstr>
      <vt:lpstr>方正舒体</vt:lpstr>
      <vt:lpstr>Franklin Gothic Heavy</vt:lpstr>
      <vt:lpstr>Garamond</vt:lpstr>
      <vt:lpstr>18 VAG Rounded Bold   07390</vt:lpstr>
      <vt:lpstr>Times New Roman</vt:lpstr>
      <vt:lpstr>Calibri</vt:lpstr>
      <vt:lpstr>华康简宋</vt:lpstr>
      <vt:lpstr>ＭＳ Ｐゴシック</vt:lpstr>
      <vt:lpstr>华文细黑</vt:lpstr>
      <vt:lpstr>微软雅黑</vt:lpstr>
      <vt:lpstr>Tahoma</vt:lpstr>
      <vt:lpstr>Courier New</vt:lpstr>
      <vt:lpstr>Verdana</vt:lpstr>
      <vt:lpstr>Times</vt:lpstr>
      <vt:lpstr>黑体</vt:lpstr>
      <vt:lpstr>Wingdings 2</vt:lpstr>
      <vt:lpstr>Courier</vt:lpstr>
      <vt:lpstr>Wingdings</vt:lpstr>
      <vt:lpstr>华文新魏</vt:lpstr>
      <vt:lpstr>MS UI Gothic</vt:lpstr>
      <vt:lpstr>2_nordridesign</vt:lpstr>
      <vt:lpstr>1_nordridesign</vt:lpstr>
      <vt:lpstr>Office 主题</vt:lpstr>
      <vt:lpstr>3_nordridesign</vt:lpstr>
      <vt:lpstr>4_nordridesign</vt:lpstr>
      <vt:lpstr>5_nordridesign</vt:lpstr>
      <vt:lpstr>PowerPoint 演示文稿</vt:lpstr>
      <vt:lpstr>本章主要内容</vt:lpstr>
      <vt:lpstr>PowerPoint 演示文稿</vt:lpstr>
      <vt:lpstr>汇编语言</vt:lpstr>
      <vt:lpstr>MIPS体系结构</vt:lpstr>
      <vt:lpstr>汇编语言的变量---寄存器</vt:lpstr>
      <vt:lpstr>32个MIPS寄存器</vt:lpstr>
      <vt:lpstr>加减指令</vt:lpstr>
      <vt:lpstr>加减指令</vt:lpstr>
      <vt:lpstr>内存数据访问指令lw sw lb sb lh sh</vt:lpstr>
      <vt:lpstr>加立即数</vt:lpstr>
      <vt:lpstr>条件判断指令   beq reg1,reg2,label</vt:lpstr>
      <vt:lpstr>MIPS 条件判断指令</vt:lpstr>
      <vt:lpstr>逻辑运算</vt:lpstr>
      <vt:lpstr>循环结构</vt:lpstr>
      <vt:lpstr>循环结构</vt:lpstr>
      <vt:lpstr>比较指令 slt  slti</vt:lpstr>
      <vt:lpstr>MIPS过程调用</vt:lpstr>
      <vt:lpstr>过程调用实现机制</vt:lpstr>
      <vt:lpstr>过程调用机制</vt:lpstr>
      <vt:lpstr>多级过程调用</vt:lpstr>
      <vt:lpstr>堆栈操作</vt:lpstr>
      <vt:lpstr>32位定长MIPS指令格式（R型指令）</vt:lpstr>
      <vt:lpstr>MIPS指令格式 (R型指令)</vt:lpstr>
      <vt:lpstr>MIPS指令格式 (I、J型指令)</vt:lpstr>
      <vt:lpstr>MIPS指令格式</vt:lpstr>
      <vt:lpstr>MIPS寻址方式总结</vt:lpstr>
      <vt:lpstr>X86指令格式</vt:lpstr>
      <vt:lpstr>指令系统发展方向</vt:lpstr>
      <vt:lpstr>指令系统基本概念</vt:lpstr>
      <vt:lpstr>系列计算机</vt:lpstr>
      <vt:lpstr>计算机指令系统特性</vt:lpstr>
      <vt:lpstr> 指令格式</vt:lpstr>
      <vt:lpstr>操作码(OP)与地址码(AC)</vt:lpstr>
      <vt:lpstr>指令分类方法</vt:lpstr>
      <vt:lpstr>计算机系统层次结构对指令分类</vt:lpstr>
      <vt:lpstr>计算机系统的层次结构</vt:lpstr>
      <vt:lpstr>按操作数的物理位置分类</vt:lpstr>
      <vt:lpstr>按操作数个数分类</vt:lpstr>
      <vt:lpstr>指令字长度</vt:lpstr>
      <vt:lpstr>扩展指令</vt:lpstr>
      <vt:lpstr>指令字助记符</vt:lpstr>
      <vt:lpstr>PDP-11 指令格式举例</vt:lpstr>
      <vt:lpstr>寻址方式</vt:lpstr>
      <vt:lpstr>顺序寻址</vt:lpstr>
      <vt:lpstr>顺序寻址过程</vt:lpstr>
      <vt:lpstr>跳跃寻址</vt:lpstr>
      <vt:lpstr>跳跃寻址过程</vt:lpstr>
      <vt:lpstr>操作数的寻址方式</vt:lpstr>
      <vt:lpstr>寻址方式分类</vt:lpstr>
      <vt:lpstr>立即寻址</vt:lpstr>
      <vt:lpstr>寄存器寻址(Register Addressing)</vt:lpstr>
      <vt:lpstr>直接寻址(Direct Addressing)</vt:lpstr>
      <vt:lpstr>间接寻址(Indirect Addressing)</vt:lpstr>
      <vt:lpstr>寄存器间接寻址(Register Indirect Addressing)</vt:lpstr>
      <vt:lpstr>相对寻址 (Relative Addressing)</vt:lpstr>
      <vt:lpstr>变址寻址(Index Addressing)---数组访问</vt:lpstr>
      <vt:lpstr>复合寻址(Composite Addressing)</vt:lpstr>
      <vt:lpstr>块寻址</vt:lpstr>
      <vt:lpstr>不同寻址方式对比</vt:lpstr>
      <vt:lpstr>段寻址</vt:lpstr>
      <vt:lpstr>堆栈寻址方式</vt:lpstr>
      <vt:lpstr>堆栈寻址方式</vt:lpstr>
      <vt:lpstr>存储器堆栈</vt:lpstr>
      <vt:lpstr>进栈</vt:lpstr>
      <vt:lpstr>出栈</vt:lpstr>
      <vt:lpstr>8088/8086典型指令</vt:lpstr>
      <vt:lpstr>8088/8086典型指令</vt:lpstr>
      <vt:lpstr>高级语言中各种语句的动态出现频度</vt:lpstr>
      <vt:lpstr>精减指令系统(RISC)</vt:lpstr>
      <vt:lpstr>CISC与RISC的比较 </vt:lpstr>
      <vt:lpstr>典型RISC机指令系统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本章重点内容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User</cp:lastModifiedBy>
  <cp:revision>523</cp:revision>
  <cp:lastPrinted>2010-12-14T09:23:08Z</cp:lastPrinted>
  <dcterms:created xsi:type="dcterms:W3CDTF">2009-09-14T03:13:49Z</dcterms:created>
  <dcterms:modified xsi:type="dcterms:W3CDTF">2016-11-29T07:54:06Z</dcterms:modified>
</cp:coreProperties>
</file>