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0" r:id="rId1"/>
    <p:sldMasterId id="2147483651" r:id="rId2"/>
  </p:sldMasterIdLst>
  <p:notesMasterIdLst>
    <p:notesMasterId r:id="rId74"/>
  </p:notesMasterIdLst>
  <p:handoutMasterIdLst>
    <p:handoutMasterId r:id="rId75"/>
  </p:handoutMasterIdLst>
  <p:sldIdLst>
    <p:sldId id="551" r:id="rId3"/>
    <p:sldId id="712" r:id="rId4"/>
    <p:sldId id="713" r:id="rId5"/>
    <p:sldId id="714" r:id="rId6"/>
    <p:sldId id="715" r:id="rId7"/>
    <p:sldId id="716" r:id="rId8"/>
    <p:sldId id="784" r:id="rId9"/>
    <p:sldId id="783" r:id="rId10"/>
    <p:sldId id="717" r:id="rId11"/>
    <p:sldId id="718" r:id="rId12"/>
    <p:sldId id="719" r:id="rId13"/>
    <p:sldId id="785" r:id="rId14"/>
    <p:sldId id="720" r:id="rId15"/>
    <p:sldId id="786" r:id="rId16"/>
    <p:sldId id="722" r:id="rId17"/>
    <p:sldId id="791" r:id="rId18"/>
    <p:sldId id="789" r:id="rId19"/>
    <p:sldId id="792" r:id="rId20"/>
    <p:sldId id="726" r:id="rId21"/>
    <p:sldId id="800" r:id="rId22"/>
    <p:sldId id="808" r:id="rId23"/>
    <p:sldId id="809" r:id="rId24"/>
    <p:sldId id="810" r:id="rId25"/>
    <p:sldId id="729" r:id="rId26"/>
    <p:sldId id="731" r:id="rId27"/>
    <p:sldId id="733" r:id="rId28"/>
    <p:sldId id="734" r:id="rId29"/>
    <p:sldId id="735" r:id="rId30"/>
    <p:sldId id="736" r:id="rId31"/>
    <p:sldId id="738" r:id="rId32"/>
    <p:sldId id="739" r:id="rId33"/>
    <p:sldId id="740" r:id="rId34"/>
    <p:sldId id="793" r:id="rId35"/>
    <p:sldId id="794" r:id="rId36"/>
    <p:sldId id="795" r:id="rId37"/>
    <p:sldId id="796" r:id="rId38"/>
    <p:sldId id="797" r:id="rId39"/>
    <p:sldId id="798" r:id="rId40"/>
    <p:sldId id="746" r:id="rId41"/>
    <p:sldId id="748" r:id="rId42"/>
    <p:sldId id="799" r:id="rId43"/>
    <p:sldId id="750" r:id="rId44"/>
    <p:sldId id="751" r:id="rId45"/>
    <p:sldId id="752" r:id="rId46"/>
    <p:sldId id="753" r:id="rId47"/>
    <p:sldId id="755" r:id="rId48"/>
    <p:sldId id="756" r:id="rId49"/>
    <p:sldId id="757" r:id="rId50"/>
    <p:sldId id="758" r:id="rId51"/>
    <p:sldId id="759" r:id="rId52"/>
    <p:sldId id="760" r:id="rId53"/>
    <p:sldId id="761" r:id="rId54"/>
    <p:sldId id="762" r:id="rId55"/>
    <p:sldId id="764" r:id="rId56"/>
    <p:sldId id="765" r:id="rId57"/>
    <p:sldId id="766" r:id="rId58"/>
    <p:sldId id="767" r:id="rId59"/>
    <p:sldId id="768" r:id="rId60"/>
    <p:sldId id="770" r:id="rId61"/>
    <p:sldId id="771" r:id="rId62"/>
    <p:sldId id="772" r:id="rId63"/>
    <p:sldId id="773" r:id="rId64"/>
    <p:sldId id="774" r:id="rId65"/>
    <p:sldId id="775" r:id="rId66"/>
    <p:sldId id="776" r:id="rId67"/>
    <p:sldId id="778" r:id="rId68"/>
    <p:sldId id="779" r:id="rId69"/>
    <p:sldId id="782" r:id="rId70"/>
    <p:sldId id="804" r:id="rId71"/>
    <p:sldId id="805" r:id="rId72"/>
    <p:sldId id="802" r:id="rId73"/>
  </p:sldIdLst>
  <p:sldSz cx="9144000" cy="6858000" type="screen4x3"/>
  <p:notesSz cx="6400800" cy="8686800"/>
  <p:embeddedFontLst>
    <p:embeddedFont>
      <p:font typeface="微软雅黑" panose="020B0503020204020204" pitchFamily="34" charset="-122"/>
      <p:regular r:id="rId76"/>
      <p:bold r:id="rId77"/>
    </p:embeddedFont>
    <p:embeddedFont>
      <p:font typeface="华文楷体" panose="02010600040101010101" pitchFamily="2" charset="-122"/>
      <p:regular r:id="rId78"/>
    </p:embeddedFont>
    <p:embeddedFont>
      <p:font typeface="华文新魏" panose="02010800040101010101" pitchFamily="2" charset="-122"/>
      <p:regular r:id="rId79"/>
    </p:embeddedFont>
    <p:embeddedFont>
      <p:font typeface="华文细黑" panose="02010600040101010101" pitchFamily="2" charset="-122"/>
      <p:regular r:id="rId80"/>
    </p:embeddedFont>
    <p:embeddedFont>
      <p:font typeface="黑体" panose="02010609060101010101" pitchFamily="49" charset="-122"/>
      <p:regular r:id="rId81"/>
    </p:embeddedFont>
  </p:embeddedFontLst>
  <p:custDataLst>
    <p:tags r:id="rId82"/>
  </p:custDataLst>
  <p:defaultTextStyle>
    <a:defPPr>
      <a:defRPr lang="zh-CN"/>
    </a:defPPr>
    <a:lvl1pPr algn="r" rtl="0" fontAlgn="base">
      <a:spcBef>
        <a:spcPct val="0"/>
      </a:spcBef>
      <a:spcAft>
        <a:spcPct val="0"/>
      </a:spcAft>
      <a:defRPr i="1" kern="1200">
        <a:solidFill>
          <a:schemeClr val="tx1"/>
        </a:solidFill>
        <a:latin typeface="Arial" pitchFamily="34" charset="0"/>
        <a:ea typeface="华文细黑" pitchFamily="2" charset="-122"/>
        <a:cs typeface="+mn-cs"/>
      </a:defRPr>
    </a:lvl1pPr>
    <a:lvl2pPr marL="457200" algn="r" rtl="0" fontAlgn="base">
      <a:spcBef>
        <a:spcPct val="0"/>
      </a:spcBef>
      <a:spcAft>
        <a:spcPct val="0"/>
      </a:spcAft>
      <a:defRPr i="1" kern="1200">
        <a:solidFill>
          <a:schemeClr val="tx1"/>
        </a:solidFill>
        <a:latin typeface="Arial" pitchFamily="34" charset="0"/>
        <a:ea typeface="华文细黑" pitchFamily="2" charset="-122"/>
        <a:cs typeface="+mn-cs"/>
      </a:defRPr>
    </a:lvl2pPr>
    <a:lvl3pPr marL="914400" algn="r" rtl="0" fontAlgn="base">
      <a:spcBef>
        <a:spcPct val="0"/>
      </a:spcBef>
      <a:spcAft>
        <a:spcPct val="0"/>
      </a:spcAft>
      <a:defRPr i="1" kern="1200">
        <a:solidFill>
          <a:schemeClr val="tx1"/>
        </a:solidFill>
        <a:latin typeface="Arial" pitchFamily="34" charset="0"/>
        <a:ea typeface="华文细黑" pitchFamily="2" charset="-122"/>
        <a:cs typeface="+mn-cs"/>
      </a:defRPr>
    </a:lvl3pPr>
    <a:lvl4pPr marL="1371600" algn="r" rtl="0" fontAlgn="base">
      <a:spcBef>
        <a:spcPct val="0"/>
      </a:spcBef>
      <a:spcAft>
        <a:spcPct val="0"/>
      </a:spcAft>
      <a:defRPr i="1" kern="1200">
        <a:solidFill>
          <a:schemeClr val="tx1"/>
        </a:solidFill>
        <a:latin typeface="Arial" pitchFamily="34" charset="0"/>
        <a:ea typeface="华文细黑" pitchFamily="2" charset="-122"/>
        <a:cs typeface="+mn-cs"/>
      </a:defRPr>
    </a:lvl4pPr>
    <a:lvl5pPr marL="1828800" algn="r" rtl="0" fontAlgn="base">
      <a:spcBef>
        <a:spcPct val="0"/>
      </a:spcBef>
      <a:spcAft>
        <a:spcPct val="0"/>
      </a:spcAft>
      <a:defRPr i="1" kern="1200">
        <a:solidFill>
          <a:schemeClr val="tx1"/>
        </a:solidFill>
        <a:latin typeface="Arial" pitchFamily="34" charset="0"/>
        <a:ea typeface="华文细黑" pitchFamily="2" charset="-122"/>
        <a:cs typeface="+mn-cs"/>
      </a:defRPr>
    </a:lvl5pPr>
    <a:lvl6pPr marL="2286000" algn="l" defTabSz="914400" rtl="0" eaLnBrk="1" latinLnBrk="0" hangingPunct="1">
      <a:defRPr i="1" kern="1200">
        <a:solidFill>
          <a:schemeClr val="tx1"/>
        </a:solidFill>
        <a:latin typeface="Arial" pitchFamily="34" charset="0"/>
        <a:ea typeface="华文细黑" pitchFamily="2" charset="-122"/>
        <a:cs typeface="+mn-cs"/>
      </a:defRPr>
    </a:lvl6pPr>
    <a:lvl7pPr marL="2743200" algn="l" defTabSz="914400" rtl="0" eaLnBrk="1" latinLnBrk="0" hangingPunct="1">
      <a:defRPr i="1" kern="1200">
        <a:solidFill>
          <a:schemeClr val="tx1"/>
        </a:solidFill>
        <a:latin typeface="Arial" pitchFamily="34" charset="0"/>
        <a:ea typeface="华文细黑" pitchFamily="2" charset="-122"/>
        <a:cs typeface="+mn-cs"/>
      </a:defRPr>
    </a:lvl7pPr>
    <a:lvl8pPr marL="3200400" algn="l" defTabSz="914400" rtl="0" eaLnBrk="1" latinLnBrk="0" hangingPunct="1">
      <a:defRPr i="1" kern="1200">
        <a:solidFill>
          <a:schemeClr val="tx1"/>
        </a:solidFill>
        <a:latin typeface="Arial" pitchFamily="34" charset="0"/>
        <a:ea typeface="华文细黑" pitchFamily="2" charset="-122"/>
        <a:cs typeface="+mn-cs"/>
      </a:defRPr>
    </a:lvl8pPr>
    <a:lvl9pPr marL="3657600" algn="l" defTabSz="914400" rtl="0" eaLnBrk="1" latinLnBrk="0" hangingPunct="1">
      <a:defRPr i="1" kern="1200">
        <a:solidFill>
          <a:schemeClr val="tx1"/>
        </a:solidFill>
        <a:latin typeface="Arial" pitchFamily="34" charset="0"/>
        <a:ea typeface="华文细黑" pitchFamily="2" charset="-122"/>
        <a:cs typeface="+mn-cs"/>
      </a:defRPr>
    </a:lvl9pPr>
  </p:defaultTextStyle>
  <p:extLst>
    <p:ext uri="{EFAFB233-063F-42B5-8137-9DF3F51BA10A}">
      <p15:sldGuideLst xmlns:p15="http://schemas.microsoft.com/office/powerpoint/2012/main" xmlns="">
        <p15:guide id="1" orient="horz" pos="3748">
          <p15:clr>
            <a:srgbClr val="A4A3A4"/>
          </p15:clr>
        </p15:guide>
        <p15:guide id="2" pos="2880">
          <p15:clr>
            <a:srgbClr val="A4A3A4"/>
          </p15:clr>
        </p15:guide>
        <p15:guide id="3" pos="295">
          <p15:clr>
            <a:srgbClr val="A4A3A4"/>
          </p15:clr>
        </p15:guide>
        <p15:guide id="4" pos="5465">
          <p15:clr>
            <a:srgbClr val="A4A3A4"/>
          </p15:clr>
        </p15:guide>
      </p15:sldGuideLst>
    </p:ext>
    <p:ext uri="{2D200454-40CA-4A62-9FC3-DE9A4176ACB9}">
      <p15:notesGuideLst xmlns:p15="http://schemas.microsoft.com/office/powerpoint/2012/main" xmlns="">
        <p15:guide id="1" orient="horz" pos="2736">
          <p15:clr>
            <a:srgbClr val="A4A3A4"/>
          </p15:clr>
        </p15:guide>
        <p15:guide id="2" pos="201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CC00"/>
    <a:srgbClr val="99FF66"/>
    <a:srgbClr val="0E706E"/>
    <a:srgbClr val="FF9999"/>
    <a:srgbClr val="FFFFCC"/>
    <a:srgbClr val="FF6600"/>
    <a:srgbClr val="149C99"/>
    <a:srgbClr val="0D7157"/>
    <a:srgbClr val="5359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9826" autoAdjust="0"/>
  </p:normalViewPr>
  <p:slideViewPr>
    <p:cSldViewPr>
      <p:cViewPr varScale="1">
        <p:scale>
          <a:sx n="89" d="100"/>
          <a:sy n="89" d="100"/>
        </p:scale>
        <p:origin x="-1452" y="-102"/>
      </p:cViewPr>
      <p:guideLst>
        <p:guide orient="horz" pos="3748"/>
        <p:guide pos="2880"/>
        <p:guide pos="295"/>
        <p:guide pos="546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4860"/>
    </p:cViewPr>
  </p:sorterViewPr>
  <p:notesViewPr>
    <p:cSldViewPr>
      <p:cViewPr varScale="1">
        <p:scale>
          <a:sx n="50" d="100"/>
          <a:sy n="50" d="100"/>
        </p:scale>
        <p:origin x="-2682" y="-102"/>
      </p:cViewPr>
      <p:guideLst>
        <p:guide orient="horz" pos="2736"/>
        <p:guide pos="2015"/>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font" Target="fonts/font1.fntdata"/><Relationship Id="rId8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notesMaster" Target="notesMasters/notesMaster1.xml"/><Relationship Id="rId79" Type="http://schemas.openxmlformats.org/officeDocument/2006/relationships/font" Target="fonts/font4.fntdata"/><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ags" Target="tags/tag1.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font" Target="fonts/font2.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font" Target="fonts/font5.fntdata"/><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handoutMaster" Target="handoutMasters/handoutMaster1.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font" Target="fonts/font3.fntdata"/><Relationship Id="rId81" Type="http://schemas.openxmlformats.org/officeDocument/2006/relationships/font" Target="fonts/font6.fntdata"/><Relationship Id="rId86"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773233" cy="434618"/>
          </a:xfrm>
          <a:prstGeom prst="rect">
            <a:avLst/>
          </a:prstGeom>
        </p:spPr>
        <p:txBody>
          <a:bodyPr vert="horz" lIns="82375" tIns="41187" rIns="82375" bIns="41187" rtlCol="0"/>
          <a:lstStyle>
            <a:lvl1pPr algn="l">
              <a:defRPr sz="1000">
                <a:latin typeface="Arial" charset="0"/>
              </a:defRPr>
            </a:lvl1pPr>
          </a:lstStyle>
          <a:p>
            <a:pPr>
              <a:defRPr/>
            </a:pPr>
            <a:endParaRPr lang="zh-CN" altLang="en-US"/>
          </a:p>
        </p:txBody>
      </p:sp>
      <p:sp>
        <p:nvSpPr>
          <p:cNvPr id="3" name="日期占位符 2"/>
          <p:cNvSpPr>
            <a:spLocks noGrp="1"/>
          </p:cNvSpPr>
          <p:nvPr>
            <p:ph type="dt" sz="quarter" idx="1"/>
          </p:nvPr>
        </p:nvSpPr>
        <p:spPr>
          <a:xfrm>
            <a:off x="3626076" y="0"/>
            <a:ext cx="2773233" cy="434618"/>
          </a:xfrm>
          <a:prstGeom prst="rect">
            <a:avLst/>
          </a:prstGeom>
        </p:spPr>
        <p:txBody>
          <a:bodyPr vert="horz" lIns="82375" tIns="41187" rIns="82375" bIns="41187" rtlCol="0"/>
          <a:lstStyle>
            <a:lvl1pPr algn="r">
              <a:defRPr sz="1000">
                <a:latin typeface="Arial" charset="0"/>
              </a:defRPr>
            </a:lvl1pPr>
          </a:lstStyle>
          <a:p>
            <a:pPr>
              <a:defRPr/>
            </a:pPr>
            <a:fld id="{3DD7F52D-F085-4CD2-A7CA-4AE6214067E6}" type="datetimeFigureOut">
              <a:rPr lang="zh-CN" altLang="en-US"/>
              <a:pPr>
                <a:defRPr/>
              </a:pPr>
              <a:t>2016/12/2</a:t>
            </a:fld>
            <a:endParaRPr lang="zh-CN" altLang="en-US"/>
          </a:p>
        </p:txBody>
      </p:sp>
      <p:sp>
        <p:nvSpPr>
          <p:cNvPr id="4" name="页脚占位符 3"/>
          <p:cNvSpPr>
            <a:spLocks noGrp="1"/>
          </p:cNvSpPr>
          <p:nvPr>
            <p:ph type="ftr" sz="quarter" idx="2"/>
          </p:nvPr>
        </p:nvSpPr>
        <p:spPr>
          <a:xfrm>
            <a:off x="0" y="8250793"/>
            <a:ext cx="2773233" cy="434618"/>
          </a:xfrm>
          <a:prstGeom prst="rect">
            <a:avLst/>
          </a:prstGeom>
        </p:spPr>
        <p:txBody>
          <a:bodyPr vert="horz" lIns="82375" tIns="41187" rIns="82375" bIns="41187" rtlCol="0" anchor="b"/>
          <a:lstStyle>
            <a:lvl1pPr algn="l">
              <a:defRPr sz="10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3626076" y="8250793"/>
            <a:ext cx="2773233" cy="434618"/>
          </a:xfrm>
          <a:prstGeom prst="rect">
            <a:avLst/>
          </a:prstGeom>
        </p:spPr>
        <p:txBody>
          <a:bodyPr vert="horz" lIns="82375" tIns="41187" rIns="82375" bIns="41187" rtlCol="0" anchor="b"/>
          <a:lstStyle>
            <a:lvl1pPr algn="r">
              <a:defRPr sz="1000">
                <a:latin typeface="Arial" charset="0"/>
              </a:defRPr>
            </a:lvl1pPr>
          </a:lstStyle>
          <a:p>
            <a:pPr>
              <a:defRPr/>
            </a:pPr>
            <a:fld id="{2D923B7C-81D8-47A3-B5E4-D3EA080C53FD}" type="slidenum">
              <a:rPr lang="zh-CN" altLang="en-US"/>
              <a:pPr>
                <a:defRPr/>
              </a:pPr>
              <a:t>‹#›</a:t>
            </a:fld>
            <a:endParaRPr lang="zh-CN" altLang="en-US"/>
          </a:p>
        </p:txBody>
      </p:sp>
    </p:spTree>
    <p:extLst>
      <p:ext uri="{BB962C8B-B14F-4D97-AF65-F5344CB8AC3E}">
        <p14:creationId xmlns:p14="http://schemas.microsoft.com/office/powerpoint/2010/main" val="9289122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773233" cy="434618"/>
          </a:xfrm>
          <a:prstGeom prst="rect">
            <a:avLst/>
          </a:prstGeom>
          <a:noFill/>
          <a:ln w="9525">
            <a:noFill/>
            <a:miter lim="800000"/>
            <a:headEnd/>
            <a:tailEnd/>
          </a:ln>
          <a:effectLst/>
        </p:spPr>
        <p:txBody>
          <a:bodyPr vert="horz" wrap="square" lIns="82375" tIns="41187" rIns="82375" bIns="41187" numCol="1" anchor="t" anchorCtr="0" compatLnSpc="1">
            <a:prstTxWarp prst="textNoShape">
              <a:avLst/>
            </a:prstTxWarp>
          </a:bodyPr>
          <a:lstStyle>
            <a:lvl1pPr algn="l">
              <a:defRPr sz="1000" i="0">
                <a:latin typeface="Arial" charset="0"/>
              </a:defRPr>
            </a:lvl1pPr>
          </a:lstStyle>
          <a:p>
            <a:pPr>
              <a:defRPr/>
            </a:pPr>
            <a:endParaRPr lang="en-US" altLang="zh-CN"/>
          </a:p>
        </p:txBody>
      </p:sp>
      <p:sp>
        <p:nvSpPr>
          <p:cNvPr id="19459" name="Rectangle 3"/>
          <p:cNvSpPr>
            <a:spLocks noGrp="1" noChangeArrowheads="1"/>
          </p:cNvSpPr>
          <p:nvPr>
            <p:ph type="dt" idx="1"/>
          </p:nvPr>
        </p:nvSpPr>
        <p:spPr bwMode="auto">
          <a:xfrm>
            <a:off x="3626076" y="0"/>
            <a:ext cx="2773233" cy="434618"/>
          </a:xfrm>
          <a:prstGeom prst="rect">
            <a:avLst/>
          </a:prstGeom>
          <a:noFill/>
          <a:ln w="9525">
            <a:noFill/>
            <a:miter lim="800000"/>
            <a:headEnd/>
            <a:tailEnd/>
          </a:ln>
          <a:effectLst/>
        </p:spPr>
        <p:txBody>
          <a:bodyPr vert="horz" wrap="square" lIns="82375" tIns="41187" rIns="82375" bIns="41187" numCol="1" anchor="t" anchorCtr="0" compatLnSpc="1">
            <a:prstTxWarp prst="textNoShape">
              <a:avLst/>
            </a:prstTxWarp>
          </a:bodyPr>
          <a:lstStyle>
            <a:lvl1pPr>
              <a:defRPr sz="1000" i="0">
                <a:latin typeface="Arial" charset="0"/>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1028700" y="650875"/>
            <a:ext cx="4344988" cy="3257550"/>
          </a:xfrm>
          <a:prstGeom prst="rect">
            <a:avLst/>
          </a:prstGeom>
          <a:noFill/>
          <a:ln w="9525">
            <a:solidFill>
              <a:srgbClr val="000000"/>
            </a:solidFill>
            <a:miter lim="800000"/>
            <a:headEnd/>
            <a:tailEnd/>
          </a:ln>
        </p:spPr>
      </p:sp>
      <p:sp>
        <p:nvSpPr>
          <p:cNvPr id="19461" name="Rectangle 5"/>
          <p:cNvSpPr>
            <a:spLocks noGrp="1" noChangeArrowheads="1"/>
          </p:cNvSpPr>
          <p:nvPr>
            <p:ph type="body" sz="quarter" idx="3"/>
          </p:nvPr>
        </p:nvSpPr>
        <p:spPr bwMode="auto">
          <a:xfrm>
            <a:off x="639634" y="4126786"/>
            <a:ext cx="5121533" cy="3908783"/>
          </a:xfrm>
          <a:prstGeom prst="rect">
            <a:avLst/>
          </a:prstGeom>
          <a:noFill/>
          <a:ln w="9525">
            <a:noFill/>
            <a:miter lim="800000"/>
            <a:headEnd/>
            <a:tailEnd/>
          </a:ln>
          <a:effectLst/>
        </p:spPr>
        <p:txBody>
          <a:bodyPr vert="horz" wrap="square" lIns="82375" tIns="41187" rIns="82375" bIns="41187"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9462" name="Rectangle 6"/>
          <p:cNvSpPr>
            <a:spLocks noGrp="1" noChangeArrowheads="1"/>
          </p:cNvSpPr>
          <p:nvPr>
            <p:ph type="ftr" sz="quarter" idx="4"/>
          </p:nvPr>
        </p:nvSpPr>
        <p:spPr bwMode="auto">
          <a:xfrm>
            <a:off x="0" y="8250793"/>
            <a:ext cx="2773233" cy="434618"/>
          </a:xfrm>
          <a:prstGeom prst="rect">
            <a:avLst/>
          </a:prstGeom>
          <a:noFill/>
          <a:ln w="9525">
            <a:noFill/>
            <a:miter lim="800000"/>
            <a:headEnd/>
            <a:tailEnd/>
          </a:ln>
          <a:effectLst/>
        </p:spPr>
        <p:txBody>
          <a:bodyPr vert="horz" wrap="square" lIns="82375" tIns="41187" rIns="82375" bIns="41187" numCol="1" anchor="b" anchorCtr="0" compatLnSpc="1">
            <a:prstTxWarp prst="textNoShape">
              <a:avLst/>
            </a:prstTxWarp>
          </a:bodyPr>
          <a:lstStyle>
            <a:lvl1pPr algn="l">
              <a:defRPr sz="1000" i="0">
                <a:latin typeface="Arial" charset="0"/>
              </a:defRPr>
            </a:lvl1pPr>
          </a:lstStyle>
          <a:p>
            <a:pPr>
              <a:defRPr/>
            </a:pPr>
            <a:endParaRPr lang="en-US" altLang="zh-CN"/>
          </a:p>
        </p:txBody>
      </p:sp>
      <p:sp>
        <p:nvSpPr>
          <p:cNvPr id="19463" name="Rectangle 7"/>
          <p:cNvSpPr>
            <a:spLocks noGrp="1" noChangeArrowheads="1"/>
          </p:cNvSpPr>
          <p:nvPr>
            <p:ph type="sldNum" sz="quarter" idx="5"/>
          </p:nvPr>
        </p:nvSpPr>
        <p:spPr bwMode="auto">
          <a:xfrm>
            <a:off x="3626076" y="8250793"/>
            <a:ext cx="2773233" cy="434618"/>
          </a:xfrm>
          <a:prstGeom prst="rect">
            <a:avLst/>
          </a:prstGeom>
          <a:noFill/>
          <a:ln w="9525">
            <a:noFill/>
            <a:miter lim="800000"/>
            <a:headEnd/>
            <a:tailEnd/>
          </a:ln>
          <a:effectLst/>
        </p:spPr>
        <p:txBody>
          <a:bodyPr vert="horz" wrap="square" lIns="82375" tIns="41187" rIns="82375" bIns="41187" numCol="1" anchor="b" anchorCtr="0" compatLnSpc="1">
            <a:prstTxWarp prst="textNoShape">
              <a:avLst/>
            </a:prstTxWarp>
          </a:bodyPr>
          <a:lstStyle>
            <a:lvl1pPr>
              <a:defRPr sz="1000" i="0">
                <a:latin typeface="Arial" charset="0"/>
              </a:defRPr>
            </a:lvl1pPr>
          </a:lstStyle>
          <a:p>
            <a:pPr>
              <a:defRPr/>
            </a:pPr>
            <a:fld id="{89A25885-19A0-4B7A-B2E2-AF4EC845AC69}" type="slidenum">
              <a:rPr lang="en-US" altLang="zh-CN"/>
              <a:pPr>
                <a:defRPr/>
              </a:pPr>
              <a:t>‹#›</a:t>
            </a:fld>
            <a:endParaRPr lang="en-US" altLang="zh-CN"/>
          </a:p>
        </p:txBody>
      </p:sp>
    </p:spTree>
    <p:extLst>
      <p:ext uri="{BB962C8B-B14F-4D97-AF65-F5344CB8AC3E}">
        <p14:creationId xmlns:p14="http://schemas.microsoft.com/office/powerpoint/2010/main" val="36686761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p:spPr>
        <p:txBody>
          <a:bodyPr/>
          <a:lstStyle/>
          <a:p>
            <a:pPr eaLnBrk="1" hangingPunct="1">
              <a:spcBef>
                <a:spcPct val="0"/>
              </a:spcBef>
            </a:pPr>
            <a:endParaRPr lang="zh-CN" altLang="en-US" smtClean="0">
              <a:latin typeface="Arial" pitchFamily="34" charset="0"/>
            </a:endParaRPr>
          </a:p>
        </p:txBody>
      </p:sp>
      <p:sp>
        <p:nvSpPr>
          <p:cNvPr id="32772" name="灯片编号占位符 3"/>
          <p:cNvSpPr txBox="1">
            <a:spLocks noGrp="1"/>
          </p:cNvSpPr>
          <p:nvPr/>
        </p:nvSpPr>
        <p:spPr bwMode="auto">
          <a:xfrm>
            <a:off x="3626076" y="8250793"/>
            <a:ext cx="2773233" cy="434618"/>
          </a:xfrm>
          <a:prstGeom prst="rect">
            <a:avLst/>
          </a:prstGeom>
          <a:noFill/>
          <a:ln w="9525">
            <a:noFill/>
            <a:miter lim="800000"/>
            <a:headEnd/>
            <a:tailEnd/>
          </a:ln>
        </p:spPr>
        <p:txBody>
          <a:bodyPr lIns="82375" tIns="41187" rIns="82375" bIns="41187" anchor="b"/>
          <a:lstStyle/>
          <a:p>
            <a:fld id="{FB2898A2-A1B0-49AD-90F7-1EF709F82A79}" type="slidenum">
              <a:rPr lang="zh-CN" altLang="en-US" sz="1000" i="0">
                <a:ea typeface="宋体" pitchFamily="2" charset="-122"/>
              </a:rPr>
              <a:pPr/>
              <a:t>1</a:t>
            </a:fld>
            <a:endParaRPr lang="en-US" altLang="zh-CN" sz="1000" i="0">
              <a:ea typeface="宋体" pitchFamily="2" charset="-122"/>
            </a:endParaRPr>
          </a:p>
        </p:txBody>
      </p:sp>
    </p:spTree>
    <p:extLst>
      <p:ext uri="{BB962C8B-B14F-4D97-AF65-F5344CB8AC3E}">
        <p14:creationId xmlns:p14="http://schemas.microsoft.com/office/powerpoint/2010/main" val="1522881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812A2441-49ED-4A52-B3CC-5A1149BC51AC}" type="datetime1">
              <a:rPr lang="zh-CN" altLang="en-US" smtClean="0"/>
              <a:pPr>
                <a:defRPr/>
              </a:pPr>
              <a:t>2016/12/2</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5B9BA08-BA34-4DD9-B7F1-D711E644256C}" type="datetime1">
              <a:rPr lang="zh-CN" altLang="en-US" smtClean="0"/>
              <a:pPr>
                <a:defRPr/>
              </a:pPr>
              <a:t>2016/12/2</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14313"/>
            <a:ext cx="2057400" cy="58785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14313"/>
            <a:ext cx="6019800" cy="58785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A3F9DB9-E29A-49BF-A83A-344AADB27BAD}" type="datetime1">
              <a:rPr lang="zh-CN" altLang="en-US" smtClean="0"/>
              <a:pPr>
                <a:defRPr/>
              </a:pPr>
              <a:t>2016/12/2</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3"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a:t>
            </a:fld>
            <a:r>
              <a:rPr lang="en-US" altLang="zh-CN" sz="1400" smtClean="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5536" y="214313"/>
            <a:ext cx="8229600" cy="582612"/>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95536" y="980728"/>
            <a:ext cx="8218488" cy="5040312"/>
          </a:xfrm>
        </p:spPr>
        <p:txBody>
          <a:bodyPr/>
          <a:lstStyle>
            <a:lvl1pPr marL="342900" indent="-342900">
              <a:lnSpc>
                <a:spcPct val="120000"/>
              </a:lnSpc>
              <a:buClr>
                <a:srgbClr val="FFC000"/>
              </a:buClr>
              <a:buFont typeface="Wingdings" pitchFamily="2" charset="2"/>
              <a:buChar char="n"/>
              <a:defRPr sz="2400">
                <a:latin typeface="+mn-ea"/>
                <a:ea typeface="+mn-ea"/>
              </a:defRPr>
            </a:lvl1pPr>
            <a:lvl2pPr marL="812800" indent="-355600">
              <a:lnSpc>
                <a:spcPct val="120000"/>
              </a:lnSpc>
              <a:buClr>
                <a:srgbClr val="FFC000"/>
              </a:buClr>
              <a:buFont typeface="Wingdings" pitchFamily="2" charset="2"/>
              <a:buChar char="p"/>
              <a:defRPr sz="2000">
                <a:solidFill>
                  <a:srgbClr val="C00000"/>
                </a:solidFill>
                <a:latin typeface="+mn-ea"/>
                <a:ea typeface="+mn-ea"/>
              </a:defRPr>
            </a:lvl2pPr>
            <a:lvl3pPr marL="1143000" indent="-228600">
              <a:lnSpc>
                <a:spcPct val="120000"/>
              </a:lnSpc>
              <a:buClr>
                <a:srgbClr val="FFC000"/>
              </a:buClr>
              <a:buFont typeface="Wingdings" pitchFamily="2" charset="2"/>
              <a:buChar char="u"/>
              <a:defRPr sz="2000">
                <a:latin typeface="+mn-ea"/>
                <a:ea typeface="+mn-ea"/>
              </a:defRPr>
            </a:lvl3pPr>
            <a:lvl4pPr>
              <a:lnSpc>
                <a:spcPct val="120000"/>
              </a:lnSpc>
              <a:defRPr sz="1600">
                <a:latin typeface="+mn-ea"/>
                <a:ea typeface="+mn-ea"/>
              </a:defRPr>
            </a:lvl4pPr>
            <a:lvl5pPr>
              <a:lnSpc>
                <a:spcPct val="120000"/>
              </a:lnSpc>
              <a:defRPr sz="1600">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a:t>
            </a:fld>
            <a:r>
              <a:rPr lang="en-US" altLang="zh-CN" sz="1400" smtClean="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a:t>
            </a:r>
            <a:r>
              <a:rPr lang="zh-CN" altLang="en-US" dirty="0" smtClean="0"/>
              <a:t>此处编辑母版标题样式</a:t>
            </a:r>
            <a:endParaRPr lang="zh-CN" altLang="en-US" dirty="0"/>
          </a:p>
        </p:txBody>
      </p:sp>
      <p:sp>
        <p:nvSpPr>
          <p:cNvPr id="7" name="内容占位符 2"/>
          <p:cNvSpPr>
            <a:spLocks noGrp="1"/>
          </p:cNvSpPr>
          <p:nvPr>
            <p:ph idx="1"/>
          </p:nvPr>
        </p:nvSpPr>
        <p:spPr>
          <a:xfrm>
            <a:off x="395536" y="1052984"/>
            <a:ext cx="4104456" cy="5040312"/>
          </a:xfrm>
        </p:spPr>
        <p:txBody>
          <a:bodyPr/>
          <a:lstStyle>
            <a:lvl1pPr marL="342900" indent="-342900">
              <a:lnSpc>
                <a:spcPct val="120000"/>
              </a:lnSpc>
              <a:buClr>
                <a:srgbClr val="FFC000"/>
              </a:buClr>
              <a:buFont typeface="Wingdings" pitchFamily="2" charset="2"/>
              <a:buChar char="n"/>
              <a:defRPr sz="2400">
                <a:latin typeface="+mn-ea"/>
                <a:ea typeface="+mn-ea"/>
              </a:defRPr>
            </a:lvl1pPr>
            <a:lvl2pPr marL="812800" indent="-355600">
              <a:lnSpc>
                <a:spcPct val="120000"/>
              </a:lnSpc>
              <a:buClr>
                <a:srgbClr val="FFC000"/>
              </a:buClr>
              <a:buFont typeface="Wingdings" pitchFamily="2" charset="2"/>
              <a:buChar char="p"/>
              <a:defRPr sz="2000">
                <a:solidFill>
                  <a:srgbClr val="C00000"/>
                </a:solidFill>
                <a:latin typeface="+mn-ea"/>
                <a:ea typeface="+mn-ea"/>
              </a:defRPr>
            </a:lvl2pPr>
            <a:lvl3pPr marL="1143000" indent="-228600">
              <a:lnSpc>
                <a:spcPct val="120000"/>
              </a:lnSpc>
              <a:buClr>
                <a:srgbClr val="FFC000"/>
              </a:buClr>
              <a:buFont typeface="Wingdings" pitchFamily="2" charset="2"/>
              <a:buChar char="u"/>
              <a:defRPr sz="2000">
                <a:latin typeface="+mn-ea"/>
                <a:ea typeface="+mn-ea"/>
              </a:defRPr>
            </a:lvl3pPr>
            <a:lvl4pPr>
              <a:lnSpc>
                <a:spcPct val="120000"/>
              </a:lnSpc>
              <a:defRPr sz="1600">
                <a:latin typeface="+mn-ea"/>
                <a:ea typeface="+mn-ea"/>
              </a:defRPr>
            </a:lvl4pPr>
            <a:lvl5pPr>
              <a:lnSpc>
                <a:spcPct val="120000"/>
              </a:lnSpc>
              <a:defRPr sz="1600">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内容占位符 2"/>
          <p:cNvSpPr>
            <a:spLocks noGrp="1"/>
          </p:cNvSpPr>
          <p:nvPr>
            <p:ph idx="11"/>
          </p:nvPr>
        </p:nvSpPr>
        <p:spPr>
          <a:xfrm>
            <a:off x="4716016" y="1052984"/>
            <a:ext cx="4104456" cy="5040312"/>
          </a:xfrm>
        </p:spPr>
        <p:txBody>
          <a:bodyPr/>
          <a:lstStyle>
            <a:lvl1pPr marL="342900" indent="-342900">
              <a:lnSpc>
                <a:spcPct val="120000"/>
              </a:lnSpc>
              <a:buClr>
                <a:srgbClr val="FFC000"/>
              </a:buClr>
              <a:buFont typeface="Wingdings" pitchFamily="2" charset="2"/>
              <a:buChar char="n"/>
              <a:defRPr sz="2400">
                <a:latin typeface="+mn-ea"/>
                <a:ea typeface="+mn-ea"/>
              </a:defRPr>
            </a:lvl1pPr>
            <a:lvl2pPr marL="812800" indent="-355600">
              <a:lnSpc>
                <a:spcPct val="120000"/>
              </a:lnSpc>
              <a:buClr>
                <a:srgbClr val="FFC000"/>
              </a:buClr>
              <a:buFont typeface="Wingdings" pitchFamily="2" charset="2"/>
              <a:buChar char="p"/>
              <a:defRPr sz="2000">
                <a:solidFill>
                  <a:srgbClr val="C00000"/>
                </a:solidFill>
                <a:latin typeface="+mn-ea"/>
                <a:ea typeface="+mn-ea"/>
              </a:defRPr>
            </a:lvl2pPr>
            <a:lvl3pPr marL="1143000" indent="-228600">
              <a:lnSpc>
                <a:spcPct val="120000"/>
              </a:lnSpc>
              <a:buClr>
                <a:srgbClr val="FFC000"/>
              </a:buClr>
              <a:buFont typeface="Wingdings" pitchFamily="2" charset="2"/>
              <a:buChar char="u"/>
              <a:defRPr sz="2000">
                <a:latin typeface="+mn-ea"/>
                <a:ea typeface="+mn-ea"/>
              </a:defRPr>
            </a:lvl3pPr>
            <a:lvl4pPr>
              <a:lnSpc>
                <a:spcPct val="120000"/>
              </a:lnSpc>
              <a:defRPr sz="1600">
                <a:latin typeface="+mn-ea"/>
                <a:ea typeface="+mn-ea"/>
              </a:defRPr>
            </a:lvl4pPr>
            <a:lvl5pPr>
              <a:lnSpc>
                <a:spcPct val="120000"/>
              </a:lnSpc>
              <a:defRPr sz="1600">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3"/>
          <p:cNvSpPr>
            <a:spLocks noGrp="1"/>
          </p:cNvSpPr>
          <p:nvPr>
            <p:ph type="sldNum" sz="quarter" idx="4294967295"/>
          </p:nvPr>
        </p:nvSpPr>
        <p:spPr>
          <a:xfrm>
            <a:off x="7668344" y="6237312"/>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a:t>
            </a:fld>
            <a:r>
              <a:rPr lang="en-US" altLang="zh-CN" sz="1400" dirty="0" smtClean="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 calcmode="lin" valueType="num">
                                      <p:cBhvr additive="base">
                                        <p:cTn id="3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1" end="1"/>
                                            </p:txEl>
                                          </p:spTgt>
                                        </p:tgtEl>
                                        <p:attrNameLst>
                                          <p:attrName>style.visibility</p:attrName>
                                        </p:attrNameLst>
                                      </p:cBhvr>
                                      <p:to>
                                        <p:strVal val="visible"/>
                                      </p:to>
                                    </p:set>
                                    <p:anim calcmode="lin" valueType="num">
                                      <p:cBhvr additive="base">
                                        <p:cTn id="4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2" end="2"/>
                                            </p:txEl>
                                          </p:spTgt>
                                        </p:tgtEl>
                                        <p:attrNameLst>
                                          <p:attrName>style.visibility</p:attrName>
                                        </p:attrNameLst>
                                      </p:cBhvr>
                                      <p:to>
                                        <p:strVal val="visible"/>
                                      </p:to>
                                    </p:set>
                                    <p:anim calcmode="lin" valueType="num">
                                      <p:cBhvr additive="base">
                                        <p:cTn id="4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xEl>
                                              <p:pRg st="3" end="3"/>
                                            </p:txEl>
                                          </p:spTgt>
                                        </p:tgtEl>
                                        <p:attrNameLst>
                                          <p:attrName>style.visibility</p:attrName>
                                        </p:attrNameLst>
                                      </p:cBhvr>
                                      <p:to>
                                        <p:strVal val="visible"/>
                                      </p:to>
                                    </p:set>
                                    <p:anim calcmode="lin" valueType="num">
                                      <p:cBhvr additive="base">
                                        <p:cTn id="5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txEl>
                                              <p:pRg st="4" end="4"/>
                                            </p:txEl>
                                          </p:spTgt>
                                        </p:tgtEl>
                                        <p:attrNameLst>
                                          <p:attrName>style.visibility</p:attrName>
                                        </p:attrNameLst>
                                      </p:cBhvr>
                                      <p:to>
                                        <p:strVal val="visible"/>
                                      </p:to>
                                    </p:set>
                                    <p:anim calcmode="lin" valueType="num">
                                      <p:cBhvr additive="base">
                                        <p:cTn id="6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8" grpId="0" build="p">
        <p:tmplLst>
          <p:tmpl lvl="1">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027"/>
          <p:cNvSpPr>
            <a:spLocks noGrp="1"/>
          </p:cNvSpPr>
          <p:nvPr>
            <p:ph type="dt" sz="half" idx="10"/>
          </p:nvPr>
        </p:nvSpPr>
        <p:spPr>
          <a:xfrm>
            <a:off x="685800" y="6248400"/>
            <a:ext cx="1905000" cy="457200"/>
          </a:xfrm>
          <a:prstGeom prst="rect">
            <a:avLst/>
          </a:prstGeom>
          <a:ln/>
        </p:spPr>
        <p:txBody>
          <a:bodyPr/>
          <a:lstStyle>
            <a:lvl1pPr>
              <a:defRPr/>
            </a:lvl1pPr>
          </a:lstStyle>
          <a:p>
            <a:pPr>
              <a:defRPr/>
            </a:pPr>
            <a:endParaRPr lang="zh-CN" altLang="en-US"/>
          </a:p>
        </p:txBody>
      </p:sp>
      <p:sp>
        <p:nvSpPr>
          <p:cNvPr id="3" name="页脚占位符 1028"/>
          <p:cNvSpPr>
            <a:spLocks noGrp="1"/>
          </p:cNvSpPr>
          <p:nvPr>
            <p:ph type="ftr" sz="quarter" idx="11"/>
          </p:nvPr>
        </p:nvSpPr>
        <p:spPr>
          <a:xfrm>
            <a:off x="3124200" y="6248400"/>
            <a:ext cx="2895600" cy="457200"/>
          </a:xfrm>
          <a:prstGeom prst="rect">
            <a:avLst/>
          </a:prstGeom>
          <a:ln/>
        </p:spPr>
        <p:txBody>
          <a:bodyPr/>
          <a:lstStyle>
            <a:lvl1pPr>
              <a:defRPr/>
            </a:lvl1pPr>
          </a:lstStyle>
          <a:p>
            <a:pPr>
              <a:defRPr/>
            </a:pPr>
            <a:endParaRPr lang="zh-CN"/>
          </a:p>
        </p:txBody>
      </p:sp>
      <p:sp>
        <p:nvSpPr>
          <p:cNvPr id="4" name="灯片编号占位符 1029"/>
          <p:cNvSpPr>
            <a:spLocks noGrp="1"/>
          </p:cNvSpPr>
          <p:nvPr>
            <p:ph type="sldNum" sz="quarter" idx="12"/>
          </p:nvPr>
        </p:nvSpPr>
        <p:spPr>
          <a:ln/>
        </p:spPr>
        <p:txBody>
          <a:bodyPr/>
          <a:lstStyle>
            <a:lvl1pPr>
              <a:defRPr/>
            </a:lvl1pPr>
          </a:lstStyle>
          <a:p>
            <a:pPr>
              <a:defRPr/>
            </a:pPr>
            <a:fld id="{D3FC2F14-9879-4A42-A93E-17F554904518}" type="slidenum">
              <a:rPr lang="zh-CN" altLang="en-US"/>
              <a:pPr>
                <a:defRPr/>
              </a:pPr>
              <a:t>‹#›</a:t>
            </a:fld>
            <a:endParaRPr lang="zh-CN" altLang="en-US"/>
          </a:p>
        </p:txBody>
      </p:sp>
    </p:spTree>
    <p:extLst>
      <p:ext uri="{BB962C8B-B14F-4D97-AF65-F5344CB8AC3E}">
        <p14:creationId xmlns:p14="http://schemas.microsoft.com/office/powerpoint/2010/main" val="2795224373"/>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96F6130-A1B0-40F4-A496-F2F55E2F44B1}" type="datetime1">
              <a:rPr lang="zh-CN" altLang="en-US" smtClean="0"/>
              <a:pPr>
                <a:defRPr/>
              </a:pPr>
              <a:t>2016/12/2</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17364F6-7E97-4247-9C2B-A7EA2A4C6843}" type="datetime1">
              <a:rPr lang="zh-CN" altLang="en-US" smtClean="0"/>
              <a:pPr>
                <a:defRPr/>
              </a:pPr>
              <a:t>2016/12/2</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52513"/>
            <a:ext cx="4032250"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1850" y="1052513"/>
            <a:ext cx="4033838"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30BC0B85-F03E-45E2-A6C5-C3491C3B6CB8}" type="datetime1">
              <a:rPr lang="zh-CN" altLang="en-US" smtClean="0"/>
              <a:pPr>
                <a:defRPr/>
              </a:pPr>
              <a:t>2016/12/2</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E97D980-B6F2-49F8-BA26-BE673D007462}" type="datetime1">
              <a:rPr lang="zh-CN" altLang="en-US" smtClean="0"/>
              <a:pPr>
                <a:defRPr/>
              </a:pPr>
              <a:t>2016/12/2</a:t>
            </a:fld>
            <a:endParaRPr lang="en-US" altLang="zh-CN"/>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0E12BED8-E368-4E8F-BE90-7083DDA10F91}" type="datetime1">
              <a:rPr lang="zh-CN" altLang="en-US" smtClean="0"/>
              <a:pPr>
                <a:defRPr/>
              </a:pPr>
              <a:t>2016/12/2</a:t>
            </a:fld>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3AD4AE9-050C-4B7F-B272-FA384BD23015}" type="datetime1">
              <a:rPr lang="zh-CN" altLang="en-US" smtClean="0"/>
              <a:pPr>
                <a:defRPr/>
              </a:pPr>
              <a:t>2016/12/2</a:t>
            </a:fld>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7F81A83-785E-4D80-94E7-591D3C3AD6FF}" type="datetime1">
              <a:rPr lang="zh-CN" altLang="en-US" smtClean="0"/>
              <a:pPr>
                <a:defRPr/>
              </a:pPr>
              <a:t>2016/12/2</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D57959B-1BC1-4FDE-88B2-3CAC26DD58F7}" type="datetime1">
              <a:rPr lang="zh-CN" altLang="en-US" smtClean="0"/>
              <a:pPr>
                <a:defRPr/>
              </a:pPr>
              <a:t>2016/12/2</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3" cstate="print"/>
          <a:srcRect t="23912" b="39018"/>
          <a:stretch>
            <a:fillRect/>
          </a:stretch>
        </p:blipFill>
        <p:spPr bwMode="auto">
          <a:xfrm>
            <a:off x="0" y="2060575"/>
            <a:ext cx="9144000" cy="2232025"/>
          </a:xfrm>
          <a:prstGeom prst="rect">
            <a:avLst/>
          </a:prstGeom>
          <a:noFill/>
          <a:ln w="9525">
            <a:noFill/>
            <a:miter lim="800000"/>
            <a:headEnd/>
            <a:tailEnd/>
          </a:ln>
        </p:spPr>
      </p:pic>
      <p:sp>
        <p:nvSpPr>
          <p:cNvPr id="1027" name="Rectangle 10"/>
          <p:cNvSpPr>
            <a:spLocks noChangeArrowheads="1"/>
          </p:cNvSpPr>
          <p:nvPr/>
        </p:nvSpPr>
        <p:spPr bwMode="auto">
          <a:xfrm>
            <a:off x="0" y="1989138"/>
            <a:ext cx="9144000" cy="69850"/>
          </a:xfrm>
          <a:prstGeom prst="rect">
            <a:avLst/>
          </a:prstGeom>
          <a:gradFill rotWithShape="1">
            <a:gsLst>
              <a:gs pos="0">
                <a:srgbClr val="FFCC00"/>
              </a:gs>
              <a:gs pos="100000">
                <a:schemeClr val="bg1"/>
              </a:gs>
            </a:gsLst>
            <a:lin ang="0" scaled="1"/>
          </a:gradFill>
          <a:ln w="9525">
            <a:noFill/>
            <a:miter lim="800000"/>
            <a:headEnd/>
            <a:tailEnd/>
          </a:ln>
        </p:spPr>
        <p:txBody>
          <a:bodyPr wrap="none" anchor="ctr"/>
          <a:lstStyle/>
          <a:p>
            <a:pPr algn="l"/>
            <a:endParaRPr lang="zh-CN" altLang="en-US" i="0">
              <a:ea typeface="宋体" pitchFamily="2" charset="-122"/>
            </a:endParaRPr>
          </a:p>
        </p:txBody>
      </p:sp>
      <p:sp>
        <p:nvSpPr>
          <p:cNvPr id="1028" name="Rectangle 11"/>
          <p:cNvSpPr>
            <a:spLocks noChangeArrowheads="1"/>
          </p:cNvSpPr>
          <p:nvPr/>
        </p:nvSpPr>
        <p:spPr bwMode="auto">
          <a:xfrm rot="10800000">
            <a:off x="0" y="4292600"/>
            <a:ext cx="9144000" cy="69850"/>
          </a:xfrm>
          <a:prstGeom prst="rect">
            <a:avLst/>
          </a:prstGeom>
          <a:gradFill rotWithShape="1">
            <a:gsLst>
              <a:gs pos="0">
                <a:srgbClr val="FFCC00"/>
              </a:gs>
              <a:gs pos="100000">
                <a:schemeClr val="bg1"/>
              </a:gs>
            </a:gsLst>
            <a:lin ang="0" scaled="1"/>
          </a:gradFill>
          <a:ln w="9525">
            <a:noFill/>
            <a:miter lim="800000"/>
            <a:headEnd/>
            <a:tailEnd/>
          </a:ln>
        </p:spPr>
        <p:txBody>
          <a:bodyPr wrap="none" anchor="ctr"/>
          <a:lstStyle/>
          <a:p>
            <a:pPr algn="l"/>
            <a:endParaRPr lang="zh-CN" altLang="en-US" i="0">
              <a:ea typeface="宋体" pitchFamily="2" charset="-122"/>
            </a:endParaRPr>
          </a:p>
        </p:txBody>
      </p:sp>
      <p:sp>
        <p:nvSpPr>
          <p:cNvPr id="1029" name="标题占位符 1"/>
          <p:cNvSpPr>
            <a:spLocks noGrp="1"/>
          </p:cNvSpPr>
          <p:nvPr>
            <p:ph type="title"/>
          </p:nvPr>
        </p:nvSpPr>
        <p:spPr bwMode="auto">
          <a:xfrm>
            <a:off x="457200" y="214313"/>
            <a:ext cx="82296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文本占位符 2"/>
          <p:cNvSpPr>
            <a:spLocks noGrp="1"/>
          </p:cNvSpPr>
          <p:nvPr>
            <p:ph type="body" idx="1"/>
          </p:nvPr>
        </p:nvSpPr>
        <p:spPr bwMode="auto">
          <a:xfrm>
            <a:off x="457200" y="1052513"/>
            <a:ext cx="8218488" cy="5040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9" name="日期占位符 3"/>
          <p:cNvSpPr>
            <a:spLocks noGrp="1"/>
          </p:cNvSpPr>
          <p:nvPr>
            <p:ph type="dt" sz="half" idx="2"/>
          </p:nvPr>
        </p:nvSpPr>
        <p:spPr>
          <a:xfrm>
            <a:off x="457200" y="6245225"/>
            <a:ext cx="2133600" cy="476250"/>
          </a:xfrm>
          <a:prstGeom prst="rect">
            <a:avLst/>
          </a:prstGeom>
        </p:spPr>
        <p:txBody>
          <a:bodyPr vert="horz" wrap="square" lIns="91440" tIns="45720" rIns="91440" bIns="45720" numCol="1" anchor="ctr" anchorCtr="0" compatLnSpc="1">
            <a:prstTxWarp prst="textNoShape">
              <a:avLst/>
            </a:prstTxWarp>
          </a:bodyPr>
          <a:lstStyle>
            <a:lvl1pPr algn="l">
              <a:defRPr sz="1200" i="0">
                <a:solidFill>
                  <a:srgbClr val="898989"/>
                </a:solidFill>
                <a:latin typeface="微软雅黑" pitchFamily="34" charset="-122"/>
                <a:ea typeface="微软雅黑" pitchFamily="34" charset="-122"/>
              </a:defRPr>
            </a:lvl1pPr>
          </a:lstStyle>
          <a:p>
            <a:pPr>
              <a:defRPr/>
            </a:pPr>
            <a:fld id="{B1F97EB9-7652-462B-90E9-768B5D23F71B}" type="datetime1">
              <a:rPr lang="zh-CN" altLang="en-US" smtClean="0"/>
              <a:pPr>
                <a:defRPr/>
              </a:pPr>
              <a:t>2016/12/2</a:t>
            </a:fld>
            <a:endParaRPr lang="en-US" altLang="zh-CN"/>
          </a:p>
        </p:txBody>
      </p:sp>
      <p:sp>
        <p:nvSpPr>
          <p:cNvPr id="20" name="页脚占位符 4"/>
          <p:cNvSpPr>
            <a:spLocks noGrp="1"/>
          </p:cNvSpPr>
          <p:nvPr>
            <p:ph type="ftr" sz="quarter" idx="3"/>
          </p:nvPr>
        </p:nvSpPr>
        <p:spPr>
          <a:xfrm>
            <a:off x="3124200" y="6245225"/>
            <a:ext cx="2895600" cy="476250"/>
          </a:xfrm>
          <a:prstGeom prst="rect">
            <a:avLst/>
          </a:prstGeom>
        </p:spPr>
        <p:txBody>
          <a:bodyPr vert="horz" wrap="square" lIns="91440" tIns="45720" rIns="91440" bIns="45720" numCol="1" anchor="ctr" anchorCtr="0" compatLnSpc="1">
            <a:prstTxWarp prst="textNoShape">
              <a:avLst/>
            </a:prstTxWarp>
          </a:bodyPr>
          <a:lstStyle>
            <a:lvl1pPr algn="ctr">
              <a:defRPr sz="1200" i="0">
                <a:solidFill>
                  <a:srgbClr val="898989"/>
                </a:solidFill>
                <a:latin typeface="微软雅黑" pitchFamily="34" charset="-122"/>
                <a:ea typeface="微软雅黑" pitchFamily="34" charset="-122"/>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黑体" pitchFamily="2" charset="-122"/>
          <a:ea typeface="宋体" charset="-122"/>
        </a:defRPr>
      </a:lvl2pPr>
      <a:lvl3pPr algn="l" rtl="0" eaLnBrk="0" fontAlgn="base" hangingPunct="0">
        <a:spcBef>
          <a:spcPct val="0"/>
        </a:spcBef>
        <a:spcAft>
          <a:spcPct val="0"/>
        </a:spcAft>
        <a:defRPr sz="2800" b="1">
          <a:solidFill>
            <a:schemeClr val="bg1"/>
          </a:solidFill>
          <a:latin typeface="黑体" pitchFamily="2" charset="-122"/>
          <a:ea typeface="宋体" charset="-122"/>
        </a:defRPr>
      </a:lvl3pPr>
      <a:lvl4pPr algn="l" rtl="0" eaLnBrk="0" fontAlgn="base" hangingPunct="0">
        <a:spcBef>
          <a:spcPct val="0"/>
        </a:spcBef>
        <a:spcAft>
          <a:spcPct val="0"/>
        </a:spcAft>
        <a:defRPr sz="2800" b="1">
          <a:solidFill>
            <a:schemeClr val="bg1"/>
          </a:solidFill>
          <a:latin typeface="黑体" pitchFamily="2" charset="-122"/>
          <a:ea typeface="宋体" charset="-122"/>
        </a:defRPr>
      </a:lvl4pPr>
      <a:lvl5pPr algn="l" rtl="0" eaLnBrk="0" fontAlgn="base" hangingPunct="0">
        <a:spcBef>
          <a:spcPct val="0"/>
        </a:spcBef>
        <a:spcAft>
          <a:spcPct val="0"/>
        </a:spcAft>
        <a:defRPr sz="2800" b="1">
          <a:solidFill>
            <a:schemeClr val="bg1"/>
          </a:solidFill>
          <a:latin typeface="黑体" pitchFamily="2" charset="-122"/>
          <a:ea typeface="宋体" charset="-122"/>
        </a:defRPr>
      </a:lvl5pPr>
      <a:lvl6pPr marL="457200" algn="l" rtl="0" fontAlgn="base">
        <a:spcBef>
          <a:spcPct val="0"/>
        </a:spcBef>
        <a:spcAft>
          <a:spcPct val="0"/>
        </a:spcAft>
        <a:defRPr sz="2800" b="1">
          <a:solidFill>
            <a:schemeClr val="bg1"/>
          </a:solidFill>
          <a:latin typeface="黑体" pitchFamily="2" charset="-122"/>
          <a:ea typeface="宋体" charset="-122"/>
        </a:defRPr>
      </a:lvl6pPr>
      <a:lvl7pPr marL="914400" algn="l" rtl="0" fontAlgn="base">
        <a:spcBef>
          <a:spcPct val="0"/>
        </a:spcBef>
        <a:spcAft>
          <a:spcPct val="0"/>
        </a:spcAft>
        <a:defRPr sz="2800" b="1">
          <a:solidFill>
            <a:schemeClr val="bg1"/>
          </a:solidFill>
          <a:latin typeface="黑体" pitchFamily="2" charset="-122"/>
          <a:ea typeface="宋体" charset="-122"/>
        </a:defRPr>
      </a:lvl7pPr>
      <a:lvl8pPr marL="1371600" algn="l" rtl="0" fontAlgn="base">
        <a:spcBef>
          <a:spcPct val="0"/>
        </a:spcBef>
        <a:spcAft>
          <a:spcPct val="0"/>
        </a:spcAft>
        <a:defRPr sz="2800" b="1">
          <a:solidFill>
            <a:schemeClr val="bg1"/>
          </a:solidFill>
          <a:latin typeface="黑体" pitchFamily="2" charset="-122"/>
          <a:ea typeface="宋体" charset="-122"/>
        </a:defRPr>
      </a:lvl8pPr>
      <a:lvl9pPr marL="1828800" algn="l" rtl="0" fontAlgn="base">
        <a:spcBef>
          <a:spcPct val="0"/>
        </a:spcBef>
        <a:spcAft>
          <a:spcPct val="0"/>
        </a:spcAft>
        <a:defRPr sz="2800" b="1">
          <a:solidFill>
            <a:schemeClr val="bg1"/>
          </a:solidFill>
          <a:latin typeface="黑体" pitchFamily="2" charset="-122"/>
          <a:ea typeface="宋体" charset="-122"/>
        </a:defRPr>
      </a:lvl9pPr>
    </p:titleStyle>
    <p:bodyStyle>
      <a:lvl1pPr marL="342900" indent="-342900" algn="l" rtl="0" eaLnBrk="0" fontAlgn="base" hangingPunct="0">
        <a:spcBef>
          <a:spcPct val="20000"/>
        </a:spcBef>
        <a:spcAft>
          <a:spcPct val="0"/>
        </a:spcAft>
        <a:buFont typeface="Arial" pitchFamily="34" charset="0"/>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5pPr>
      <a:lvl6pPr marL="2514600" indent="-228600" algn="l" rtl="0" fontAlgn="base">
        <a:spcBef>
          <a:spcPct val="20000"/>
        </a:spcBef>
        <a:spcAft>
          <a:spcPct val="0"/>
        </a:spcAft>
        <a:buFont typeface="Arial" charset="0"/>
        <a:buChar char="»"/>
        <a:defRPr sz="1600">
          <a:solidFill>
            <a:schemeClr val="tx1"/>
          </a:solidFill>
          <a:latin typeface="+mn-lt"/>
          <a:ea typeface="+mn-ea"/>
        </a:defRPr>
      </a:lvl6pPr>
      <a:lvl7pPr marL="2971800" indent="-228600" algn="l" rtl="0" fontAlgn="base">
        <a:spcBef>
          <a:spcPct val="20000"/>
        </a:spcBef>
        <a:spcAft>
          <a:spcPct val="0"/>
        </a:spcAft>
        <a:buFont typeface="Arial" charset="0"/>
        <a:buChar char="»"/>
        <a:defRPr sz="1600">
          <a:solidFill>
            <a:schemeClr val="tx1"/>
          </a:solidFill>
          <a:latin typeface="+mn-lt"/>
          <a:ea typeface="+mn-ea"/>
        </a:defRPr>
      </a:lvl7pPr>
      <a:lvl8pPr marL="3429000" indent="-228600" algn="l" rtl="0" fontAlgn="base">
        <a:spcBef>
          <a:spcPct val="20000"/>
        </a:spcBef>
        <a:spcAft>
          <a:spcPct val="0"/>
        </a:spcAft>
        <a:buFont typeface="Arial" charset="0"/>
        <a:buChar char="»"/>
        <a:defRPr sz="1600">
          <a:solidFill>
            <a:schemeClr val="tx1"/>
          </a:solidFill>
          <a:latin typeface="+mn-lt"/>
          <a:ea typeface="+mn-ea"/>
        </a:defRPr>
      </a:lvl8pPr>
      <a:lvl9pPr marL="3886200" indent="-228600" algn="l" rtl="0" fontAlgn="base">
        <a:spcBef>
          <a:spcPct val="20000"/>
        </a:spcBef>
        <a:spcAft>
          <a:spcPct val="0"/>
        </a:spcAft>
        <a:buFont typeface="Arial" charset="0"/>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0" y="0"/>
            <a:ext cx="9144000" cy="836613"/>
            <a:chOff x="0" y="0"/>
            <a:chExt cx="9144000" cy="836613"/>
          </a:xfrm>
        </p:grpSpPr>
        <p:pic>
          <p:nvPicPr>
            <p:cNvPr id="2050" name="Picture 2"/>
            <p:cNvPicPr>
              <a:picLocks noChangeAspect="1" noChangeArrowheads="1"/>
            </p:cNvPicPr>
            <p:nvPr userDrawn="1"/>
          </p:nvPicPr>
          <p:blipFill>
            <a:blip r:embed="rId6" cstate="print"/>
            <a:srcRect/>
            <a:stretch>
              <a:fillRect/>
            </a:stretch>
          </p:blipFill>
          <p:spPr bwMode="auto">
            <a:xfrm>
              <a:off x="0" y="0"/>
              <a:ext cx="9144000" cy="836613"/>
            </a:xfrm>
            <a:prstGeom prst="rect">
              <a:avLst/>
            </a:prstGeom>
            <a:noFill/>
            <a:ln w="9525">
              <a:noFill/>
              <a:miter lim="800000"/>
              <a:headEnd/>
              <a:tailEnd/>
            </a:ln>
            <a:effectLst>
              <a:glow rad="127000">
                <a:schemeClr val="bg1">
                  <a:alpha val="38000"/>
                </a:schemeClr>
              </a:glow>
            </a:effectLst>
          </p:spPr>
        </p:pic>
        <p:pic>
          <p:nvPicPr>
            <p:cNvPr id="7" name="Picture 8"/>
            <p:cNvPicPr>
              <a:picLocks noChangeAspect="1" noChangeArrowheads="1"/>
            </p:cNvPicPr>
            <p:nvPr userDrawn="1"/>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69584" y="504510"/>
              <a:ext cx="1144067" cy="243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051" name="标题占位符 1"/>
          <p:cNvSpPr>
            <a:spLocks noGrp="1"/>
          </p:cNvSpPr>
          <p:nvPr>
            <p:ph type="title"/>
          </p:nvPr>
        </p:nvSpPr>
        <p:spPr bwMode="auto">
          <a:xfrm>
            <a:off x="457200" y="214313"/>
            <a:ext cx="82296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2052" name="文本占位符 2"/>
          <p:cNvSpPr>
            <a:spLocks noGrp="1"/>
          </p:cNvSpPr>
          <p:nvPr>
            <p:ph type="body" idx="1"/>
          </p:nvPr>
        </p:nvSpPr>
        <p:spPr bwMode="auto">
          <a:xfrm>
            <a:off x="457200" y="1052513"/>
            <a:ext cx="8218488" cy="5040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gn="l" rtl="0" eaLnBrk="0" fontAlgn="base" hangingPunct="0">
              <a:lnSpc>
                <a:spcPct val="120000"/>
              </a:lnSpc>
              <a:spcBef>
                <a:spcPct val="20000"/>
              </a:spcBef>
              <a:spcAft>
                <a:spcPct val="0"/>
              </a:spcAft>
              <a:buClr>
                <a:srgbClr val="FFC000"/>
              </a:buClr>
              <a:buFont typeface="Wingdings" pitchFamily="2" charset="2"/>
              <a:buChar char="n"/>
            </a:pPr>
            <a:r>
              <a:rPr lang="zh-CN" altLang="en-US" dirty="0" smtClean="0"/>
              <a:t>单击此处编辑母版文本样式</a:t>
            </a:r>
          </a:p>
          <a:p>
            <a:pPr marL="812800" lvl="1" indent="-355600" algn="l" rtl="0" eaLnBrk="0" fontAlgn="base" hangingPunct="0">
              <a:lnSpc>
                <a:spcPct val="120000"/>
              </a:lnSpc>
              <a:spcBef>
                <a:spcPct val="20000"/>
              </a:spcBef>
              <a:spcAft>
                <a:spcPct val="0"/>
              </a:spcAft>
              <a:buClr>
                <a:srgbClr val="FFC000"/>
              </a:buClr>
              <a:buFont typeface="Wingdings" pitchFamily="2" charset="2"/>
              <a:buChar char="p"/>
            </a:pPr>
            <a:r>
              <a:rPr lang="zh-CN" altLang="en-US" dirty="0" smtClean="0"/>
              <a:t>第二级</a:t>
            </a:r>
          </a:p>
          <a:p>
            <a:pPr marL="1143000" lvl="2" indent="-228600" algn="l" rtl="0" eaLnBrk="0" fontAlgn="base" hangingPunct="0">
              <a:lnSpc>
                <a:spcPct val="120000"/>
              </a:lnSpc>
              <a:spcBef>
                <a:spcPct val="20000"/>
              </a:spcBef>
              <a:spcAft>
                <a:spcPct val="0"/>
              </a:spcAft>
              <a:buClr>
                <a:srgbClr val="FFC000"/>
              </a:buClr>
              <a:buFont typeface="Wingdings" pitchFamily="2" charset="2"/>
              <a:buChar char="u"/>
            </a:pPr>
            <a:r>
              <a:rPr lang="zh-CN" altLang="en-US" dirty="0" smtClean="0"/>
              <a:t>第三级</a:t>
            </a:r>
          </a:p>
          <a:p>
            <a:pPr lvl="3"/>
            <a:r>
              <a:rPr lang="zh-CN" altLang="en-US" dirty="0" smtClean="0"/>
              <a:t>第四级</a:t>
            </a:r>
          </a:p>
          <a:p>
            <a:pPr lvl="4"/>
            <a:r>
              <a:rPr lang="zh-CN" altLang="en-US" dirty="0" smtClean="0"/>
              <a:t>第五级</a:t>
            </a:r>
          </a:p>
        </p:txBody>
      </p:sp>
      <p:sp>
        <p:nvSpPr>
          <p:cNvPr id="2053" name="Rectangle 14"/>
          <p:cNvSpPr>
            <a:spLocks noChangeArrowheads="1"/>
          </p:cNvSpPr>
          <p:nvPr/>
        </p:nvSpPr>
        <p:spPr bwMode="auto">
          <a:xfrm>
            <a:off x="0" y="800100"/>
            <a:ext cx="9144000" cy="69850"/>
          </a:xfrm>
          <a:prstGeom prst="rect">
            <a:avLst/>
          </a:prstGeom>
          <a:gradFill rotWithShape="1">
            <a:gsLst>
              <a:gs pos="0">
                <a:srgbClr val="FFCC00"/>
              </a:gs>
              <a:gs pos="100000">
                <a:schemeClr val="bg1"/>
              </a:gs>
            </a:gsLst>
            <a:lin ang="0" scaled="1"/>
          </a:gradFill>
          <a:ln w="9525">
            <a:noFill/>
            <a:miter lim="800000"/>
            <a:headEnd/>
            <a:tailEnd/>
          </a:ln>
        </p:spPr>
        <p:txBody>
          <a:bodyPr wrap="none" anchor="ctr"/>
          <a:lstStyle/>
          <a:p>
            <a:pPr algn="l"/>
            <a:endParaRPr lang="zh-CN" altLang="en-US" i="0">
              <a:latin typeface="微软雅黑" pitchFamily="34" charset="-122"/>
              <a:ea typeface="微软雅黑" pitchFamily="34" charset="-122"/>
            </a:endParaRPr>
          </a:p>
        </p:txBody>
      </p:sp>
      <p:sp>
        <p:nvSpPr>
          <p:cNvPr id="9" name="灯片编号占位符 3"/>
          <p:cNvSpPr>
            <a:spLocks noGrp="1"/>
          </p:cNvSpPr>
          <p:nvPr>
            <p:ph type="sldNum" sz="quarter" idx="4"/>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a:t>
            </a:fld>
            <a:r>
              <a:rPr lang="en-US" altLang="zh-CN" sz="1400" dirty="0" smtClean="0">
                <a:solidFill>
                  <a:srgbClr val="0D7157"/>
                </a:solidFill>
              </a:rPr>
              <a:t>- </a:t>
            </a:r>
            <a:endParaRPr lang="en-US" altLang="zh-CN" sz="1400" dirty="0">
              <a:solidFill>
                <a:srgbClr val="0D7157"/>
              </a:solidFill>
            </a:endParaRPr>
          </a:p>
        </p:txBody>
      </p:sp>
    </p:spTree>
  </p:cSld>
  <p:clrMap bg1="lt1" tx1="dk1" bg2="lt2" tx2="dk2" accent1="accent1" accent2="accent2" accent3="accent3" accent4="accent4" accent5="accent5" accent6="accent6" hlink="hlink" folHlink="folHlink"/>
  <p:sldLayoutIdLst>
    <p:sldLayoutId id="2147483702" r:id="rId1"/>
    <p:sldLayoutId id="2147483667" r:id="rId2"/>
    <p:sldLayoutId id="2147483669" r:id="rId3"/>
    <p:sldLayoutId id="2147483703" r:id="rId4"/>
  </p:sldLayoutIdLst>
  <p:timing>
    <p:tnLst>
      <p:par>
        <p:cTn id="1" dur="indefinite" restart="never" nodeType="tmRoot"/>
      </p:par>
    </p:tnLst>
  </p:timing>
  <p:hf hdr="0" ftr="0" dt="0"/>
  <p:txStyles>
    <p:titleStyle>
      <a:lvl1pPr algn="l" rtl="0" eaLnBrk="0" fontAlgn="base" hangingPunct="0">
        <a:spcBef>
          <a:spcPct val="0"/>
        </a:spcBef>
        <a:spcAft>
          <a:spcPct val="0"/>
        </a:spcAft>
        <a:defRPr sz="2800" b="1" baseline="0">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2pPr>
      <a:lvl3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3pPr>
      <a:lvl4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4pPr>
      <a:lvl5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5pPr>
      <a:lvl6pPr marL="457200" algn="l" rtl="0" fontAlgn="base">
        <a:spcBef>
          <a:spcPct val="0"/>
        </a:spcBef>
        <a:spcAft>
          <a:spcPct val="0"/>
        </a:spcAft>
        <a:defRPr sz="2800" b="1">
          <a:solidFill>
            <a:schemeClr val="bg1"/>
          </a:solidFill>
          <a:latin typeface="微软雅黑" pitchFamily="34" charset="-122"/>
          <a:ea typeface="微软雅黑" pitchFamily="34" charset="-122"/>
        </a:defRPr>
      </a:lvl6pPr>
      <a:lvl7pPr marL="914400" algn="l" rtl="0" fontAlgn="base">
        <a:spcBef>
          <a:spcPct val="0"/>
        </a:spcBef>
        <a:spcAft>
          <a:spcPct val="0"/>
        </a:spcAft>
        <a:defRPr sz="2800" b="1">
          <a:solidFill>
            <a:schemeClr val="bg1"/>
          </a:solidFill>
          <a:latin typeface="微软雅黑" pitchFamily="34" charset="-122"/>
          <a:ea typeface="微软雅黑" pitchFamily="34" charset="-122"/>
        </a:defRPr>
      </a:lvl7pPr>
      <a:lvl8pPr marL="1371600" algn="l" rtl="0" fontAlgn="base">
        <a:spcBef>
          <a:spcPct val="0"/>
        </a:spcBef>
        <a:spcAft>
          <a:spcPct val="0"/>
        </a:spcAft>
        <a:defRPr sz="2800" b="1">
          <a:solidFill>
            <a:schemeClr val="bg1"/>
          </a:solidFill>
          <a:latin typeface="微软雅黑" pitchFamily="34" charset="-122"/>
          <a:ea typeface="微软雅黑" pitchFamily="34" charset="-122"/>
        </a:defRPr>
      </a:lvl8pPr>
      <a:lvl9pPr marL="1828800" algn="l" rtl="0" fontAlgn="base">
        <a:spcBef>
          <a:spcPct val="0"/>
        </a:spcBef>
        <a:spcAft>
          <a:spcPct val="0"/>
        </a:spcAft>
        <a:defRPr sz="2800" b="1">
          <a:solidFill>
            <a:schemeClr val="bg1"/>
          </a:solidFill>
          <a:latin typeface="微软雅黑" pitchFamily="34" charset="-122"/>
          <a:ea typeface="微软雅黑" pitchFamily="34" charset="-122"/>
        </a:defRPr>
      </a:lvl9pPr>
    </p:titleStyle>
    <p:bodyStyle>
      <a:lvl1pPr marL="342900" indent="-342900" algn="l" rtl="0" eaLnBrk="0" fontAlgn="base" hangingPunct="0">
        <a:spcBef>
          <a:spcPct val="20000"/>
        </a:spcBef>
        <a:spcAft>
          <a:spcPct val="0"/>
        </a:spcAft>
        <a:buFont typeface="Arial" pitchFamily="34" charset="0"/>
        <a:buChar char="•"/>
        <a:defRPr lang="zh-CN" altLang="en-US" sz="2400" dirty="0" smtClean="0">
          <a:solidFill>
            <a:schemeClr val="tx1"/>
          </a:solidFill>
          <a:latin typeface="+mn-ea"/>
          <a:ea typeface="+mn-ea"/>
          <a:cs typeface="+mn-cs"/>
        </a:defRPr>
      </a:lvl1pPr>
      <a:lvl2pPr marL="742950" indent="-285750" algn="l" rtl="0" eaLnBrk="0" fontAlgn="base" hangingPunct="0">
        <a:spcBef>
          <a:spcPct val="20000"/>
        </a:spcBef>
        <a:spcAft>
          <a:spcPct val="0"/>
        </a:spcAft>
        <a:buFont typeface="Arial" pitchFamily="34" charset="0"/>
        <a:buChar char="–"/>
        <a:defRPr lang="zh-CN" altLang="en-US" sz="2000" dirty="0" smtClean="0">
          <a:solidFill>
            <a:srgbClr val="C00000"/>
          </a:solidFill>
          <a:latin typeface="+mn-ea"/>
          <a:ea typeface="+mn-ea"/>
        </a:defRPr>
      </a:lvl2pPr>
      <a:lvl3pPr marL="1143000" indent="-228600" algn="l" rtl="0" eaLnBrk="0" fontAlgn="base" hangingPunct="0">
        <a:spcBef>
          <a:spcPct val="20000"/>
        </a:spcBef>
        <a:spcAft>
          <a:spcPct val="0"/>
        </a:spcAft>
        <a:buFont typeface="Arial" pitchFamily="34" charset="0"/>
        <a:buChar char="•"/>
        <a:defRPr lang="zh-CN" altLang="en-US" sz="2000" dirty="0" smtClean="0">
          <a:solidFill>
            <a:schemeClr val="tx1"/>
          </a:solidFill>
          <a:latin typeface="+mn-ea"/>
          <a:ea typeface="+mn-ea"/>
        </a:defRPr>
      </a:lvl3pPr>
      <a:lvl4pPr marL="16002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5pPr>
      <a:lvl6pPr marL="2514600" indent="-228600" algn="l" rtl="0" fontAlgn="base">
        <a:spcBef>
          <a:spcPct val="20000"/>
        </a:spcBef>
        <a:spcAft>
          <a:spcPct val="0"/>
        </a:spcAft>
        <a:buFont typeface="Arial" charset="0"/>
        <a:buChar char="»"/>
        <a:defRPr sz="1600">
          <a:solidFill>
            <a:schemeClr val="tx1"/>
          </a:solidFill>
          <a:latin typeface="+mn-lt"/>
          <a:ea typeface="+mn-ea"/>
        </a:defRPr>
      </a:lvl6pPr>
      <a:lvl7pPr marL="2971800" indent="-228600" algn="l" rtl="0" fontAlgn="base">
        <a:spcBef>
          <a:spcPct val="20000"/>
        </a:spcBef>
        <a:spcAft>
          <a:spcPct val="0"/>
        </a:spcAft>
        <a:buFont typeface="Arial" charset="0"/>
        <a:buChar char="»"/>
        <a:defRPr sz="1600">
          <a:solidFill>
            <a:schemeClr val="tx1"/>
          </a:solidFill>
          <a:latin typeface="+mn-lt"/>
          <a:ea typeface="+mn-ea"/>
        </a:defRPr>
      </a:lvl7pPr>
      <a:lvl8pPr marL="3429000" indent="-228600" algn="l" rtl="0" fontAlgn="base">
        <a:spcBef>
          <a:spcPct val="20000"/>
        </a:spcBef>
        <a:spcAft>
          <a:spcPct val="0"/>
        </a:spcAft>
        <a:buFont typeface="Arial" charset="0"/>
        <a:buChar char="»"/>
        <a:defRPr sz="1600">
          <a:solidFill>
            <a:schemeClr val="tx1"/>
          </a:solidFill>
          <a:latin typeface="+mn-lt"/>
          <a:ea typeface="+mn-ea"/>
        </a:defRPr>
      </a:lvl8pPr>
      <a:lvl9pPr marL="3886200" indent="-228600" algn="l" rtl="0" fontAlgn="base">
        <a:spcBef>
          <a:spcPct val="20000"/>
        </a:spcBef>
        <a:spcAft>
          <a:spcPct val="0"/>
        </a:spcAft>
        <a:buFont typeface="Arial" charset="0"/>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13.xml"/><Relationship Id="rId5" Type="http://schemas.openxmlformats.org/officeDocument/2006/relationships/image" Target="../media/image7.wmf"/><Relationship Id="rId4" Type="http://schemas.openxmlformats.org/officeDocument/2006/relationships/image" Target="../media/image6.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images.google.com/imgres?imgurl=http://www.hondaconnectors.co.uk/pressrelease/infiniband/infiniband.jpg&amp;imgrefurl=http://www.hondaconnectors.co.uk/&amp;h=742&amp;w=1040&amp;sz=61&amp;tbnid=ApPjuOJZMEYJ:&amp;tbnh=107&amp;tbnw=149&amp;start=5&amp;prev=/images?q=InfiniBand&amp;hl=zh-CN&amp;lr=&amp;newwindow=1&amp;sa=G" TargetMode="Externa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
          <p:cNvSpPr>
            <a:spLocks noChangeArrowheads="1"/>
          </p:cNvSpPr>
          <p:nvPr/>
        </p:nvSpPr>
        <p:spPr bwMode="black">
          <a:xfrm>
            <a:off x="8260" y="2781300"/>
            <a:ext cx="6786563" cy="519113"/>
          </a:xfrm>
          <a:prstGeom prst="rect">
            <a:avLst/>
          </a:prstGeom>
          <a:noFill/>
          <a:ln w="9525">
            <a:noFill/>
            <a:miter lim="800000"/>
            <a:headEnd/>
            <a:tailEnd/>
          </a:ln>
        </p:spPr>
        <p:txBody>
          <a:bodyPr anchor="ctr"/>
          <a:lstStyle/>
          <a:p>
            <a:pPr indent="533400" algn="l"/>
            <a:r>
              <a:rPr lang="zh-CN" altLang="en-US" sz="4000" b="1" i="0" dirty="0">
                <a:solidFill>
                  <a:schemeClr val="bg1"/>
                </a:solidFill>
                <a:ea typeface="微软雅黑" pitchFamily="34" charset="-122"/>
              </a:rPr>
              <a:t>系统</a:t>
            </a:r>
            <a:r>
              <a:rPr lang="zh-CN" altLang="en-US" sz="4000" b="1" i="0" dirty="0" smtClean="0">
                <a:solidFill>
                  <a:schemeClr val="bg1"/>
                </a:solidFill>
                <a:ea typeface="微软雅黑" pitchFamily="34" charset="-122"/>
              </a:rPr>
              <a:t>总线</a:t>
            </a:r>
            <a:endParaRPr lang="zh-CN" altLang="en-US" sz="4000" i="0" dirty="0">
              <a:solidFill>
                <a:schemeClr val="bg1"/>
              </a:solidFill>
              <a:ea typeface="微软雅黑" pitchFamily="34" charset="-122"/>
            </a:endParaRPr>
          </a:p>
        </p:txBody>
      </p:sp>
      <p:pic>
        <p:nvPicPr>
          <p:cNvPr id="10" name="Picture 8"/>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16987" y="3717850"/>
            <a:ext cx="1674813"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a:spLocks noChangeArrowheads="1"/>
          </p:cNvSpPr>
          <p:nvPr/>
        </p:nvSpPr>
        <p:spPr bwMode="black">
          <a:xfrm>
            <a:off x="6260370" y="3645024"/>
            <a:ext cx="2128054"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lnSpc>
                <a:spcPct val="130000"/>
              </a:lnSpc>
            </a:pPr>
            <a:r>
              <a:rPr lang="zh-CN" altLang="en-US" sz="2000" i="0" dirty="0" smtClean="0">
                <a:solidFill>
                  <a:schemeClr val="bg1"/>
                </a:solidFill>
                <a:ea typeface="微软雅黑" pitchFamily="34" charset="-122"/>
              </a:rPr>
              <a:t>  </a:t>
            </a:r>
            <a:r>
              <a:rPr lang="en-US" altLang="zh-CN" sz="2000" i="0" dirty="0" smtClean="0">
                <a:solidFill>
                  <a:schemeClr val="bg1"/>
                </a:solidFill>
                <a:ea typeface="微软雅黑" pitchFamily="34" charset="-122"/>
              </a:rPr>
              <a:t>2016-12</a:t>
            </a:r>
            <a:r>
              <a:rPr lang="zh-CN" altLang="en-US" sz="2000" i="0" dirty="0" smtClean="0">
                <a:solidFill>
                  <a:schemeClr val="bg1"/>
                </a:solidFill>
                <a:ea typeface="微软雅黑" pitchFamily="34" charset="-122"/>
              </a:rPr>
              <a:t>     </a:t>
            </a:r>
            <a:endParaRPr lang="zh-CN" altLang="en-US" sz="2000" i="0" dirty="0">
              <a:solidFill>
                <a:schemeClr val="bg1"/>
              </a:solidFill>
              <a:ea typeface="微软雅黑" pitchFamily="34" charset="-122"/>
            </a:endParaRPr>
          </a:p>
        </p:txBody>
      </p:sp>
      <p:pic>
        <p:nvPicPr>
          <p:cNvPr id="7" name="图片 48" descr="MCj0354160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2343" y="1896044"/>
            <a:ext cx="1597025" cy="143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矩形 2"/>
          <p:cNvSpPr>
            <a:spLocks noGrp="1" noChangeArrowheads="1"/>
          </p:cNvSpPr>
          <p:nvPr>
            <p:ph type="title"/>
          </p:nvPr>
        </p:nvSpPr>
        <p:spPr/>
        <p:txBody>
          <a:bodyPr/>
          <a:lstStyle/>
          <a:p>
            <a:pPr eaLnBrk="1" hangingPunct="1"/>
            <a:r>
              <a:rPr lang="zh-CN" altLang="en-US" dirty="0" smtClean="0"/>
              <a:t>总线性能评价</a:t>
            </a:r>
          </a:p>
        </p:txBody>
      </p:sp>
      <p:sp>
        <p:nvSpPr>
          <p:cNvPr id="11268" name="矩形 3"/>
          <p:cNvSpPr>
            <a:spLocks noGrp="1" noChangeArrowheads="1"/>
          </p:cNvSpPr>
          <p:nvPr>
            <p:ph type="body" idx="1"/>
          </p:nvPr>
        </p:nvSpPr>
        <p:spPr/>
        <p:txBody>
          <a:bodyPr/>
          <a:lstStyle/>
          <a:p>
            <a:pPr eaLnBrk="1" hangingPunct="1">
              <a:lnSpc>
                <a:spcPct val="110000"/>
              </a:lnSpc>
            </a:pPr>
            <a:r>
              <a:rPr lang="en-US" altLang="zh-CN" sz="2600" dirty="0" smtClean="0">
                <a:solidFill>
                  <a:srgbClr val="0000FF"/>
                </a:solidFill>
                <a:latin typeface="华文新魏" pitchFamily="2" charset="-122"/>
              </a:rPr>
              <a:t> </a:t>
            </a:r>
            <a:r>
              <a:rPr lang="zh-CN" altLang="en-US" sz="2600" dirty="0" smtClean="0">
                <a:solidFill>
                  <a:srgbClr val="0000FF"/>
                </a:solidFill>
                <a:latin typeface="华文新魏" pitchFamily="2" charset="-122"/>
              </a:rPr>
              <a:t>总线带宽：</a:t>
            </a:r>
            <a:r>
              <a:rPr lang="zh-CN" altLang="en-US" sz="2600" dirty="0" smtClean="0">
                <a:latin typeface="华文新魏" pitchFamily="2" charset="-122"/>
              </a:rPr>
              <a:t>总线本身所能达到的最高传输速率。</a:t>
            </a:r>
          </a:p>
          <a:p>
            <a:pPr lvl="1" eaLnBrk="1" hangingPunct="1">
              <a:lnSpc>
                <a:spcPct val="110000"/>
              </a:lnSpc>
            </a:pPr>
            <a:r>
              <a:rPr lang="zh-CN" altLang="en-US" sz="2200" dirty="0" smtClean="0">
                <a:latin typeface="华文新魏" pitchFamily="2" charset="-122"/>
              </a:rPr>
              <a:t>   单位：   </a:t>
            </a:r>
            <a:r>
              <a:rPr lang="en-US" altLang="zh-CN" sz="2200" dirty="0" smtClean="0">
                <a:latin typeface="华文新魏" pitchFamily="2" charset="-122"/>
              </a:rPr>
              <a:t>Byte/s</a:t>
            </a:r>
          </a:p>
          <a:p>
            <a:r>
              <a:rPr lang="zh-CN" altLang="zh-CN" dirty="0" smtClean="0"/>
              <a:t>总线宽度</a:t>
            </a:r>
            <a:r>
              <a:rPr lang="zh-CN" altLang="en-US" dirty="0" smtClean="0"/>
              <a:t>、时钟频率、波特率</a:t>
            </a:r>
            <a:endParaRPr lang="en-US" altLang="zh-CN" dirty="0" smtClean="0"/>
          </a:p>
          <a:p>
            <a:r>
              <a:rPr lang="zh-CN" altLang="en-US" dirty="0" smtClean="0"/>
              <a:t>总线传输周期，总线传输频率</a:t>
            </a:r>
            <a:endParaRPr lang="en-US" altLang="zh-CN" dirty="0" smtClean="0"/>
          </a:p>
          <a:p>
            <a:r>
              <a:rPr lang="zh-CN" altLang="en-US" dirty="0" smtClean="0"/>
              <a:t>总线带宽</a:t>
            </a:r>
            <a:r>
              <a:rPr lang="en-US" altLang="zh-CN" dirty="0" smtClean="0"/>
              <a:t>=</a:t>
            </a:r>
            <a:r>
              <a:rPr lang="zh-CN" altLang="en-US" dirty="0" smtClean="0"/>
              <a:t>总线宽度*总线传输频率（不是时钟频率）</a:t>
            </a:r>
            <a:endParaRPr lang="en-US" altLang="zh-CN" dirty="0" smtClean="0"/>
          </a:p>
          <a:p>
            <a:pPr lvl="1"/>
            <a:r>
              <a:rPr lang="zh-CN" altLang="zh-CN" dirty="0" smtClean="0"/>
              <a:t>总线宽度</a:t>
            </a:r>
            <a:r>
              <a:rPr lang="zh-CN" altLang="en-US" dirty="0" smtClean="0"/>
              <a:t>，总线传输频率</a:t>
            </a:r>
            <a:endParaRPr lang="en-US" altLang="zh-CN" dirty="0" smtClean="0"/>
          </a:p>
          <a:p>
            <a:pPr lvl="1"/>
            <a:r>
              <a:rPr lang="zh-CN" altLang="zh-CN" dirty="0" smtClean="0"/>
              <a:t>信号线</a:t>
            </a:r>
            <a:r>
              <a:rPr lang="zh-CN" altLang="en-US" dirty="0" smtClean="0"/>
              <a:t>类型</a:t>
            </a:r>
            <a:endParaRPr lang="en-US" altLang="zh-CN" dirty="0" smtClean="0"/>
          </a:p>
          <a:p>
            <a:pPr lvl="1"/>
            <a:r>
              <a:rPr lang="zh-CN" altLang="en-US" dirty="0"/>
              <a:t>是否允许</a:t>
            </a:r>
            <a:r>
              <a:rPr lang="zh-CN" altLang="zh-CN" dirty="0"/>
              <a:t>突发</a:t>
            </a:r>
            <a:r>
              <a:rPr lang="zh-CN" altLang="en-US" dirty="0"/>
              <a:t>模式</a:t>
            </a:r>
            <a:endParaRPr lang="en-US" altLang="zh-CN" dirty="0"/>
          </a:p>
          <a:p>
            <a:pPr lvl="1"/>
            <a:r>
              <a:rPr lang="zh-CN" altLang="en-US" dirty="0" smtClean="0"/>
              <a:t>总线连接方式</a:t>
            </a:r>
            <a:endParaRPr lang="en-US" altLang="zh-CN" dirty="0" smtClean="0"/>
          </a:p>
          <a:p>
            <a:pPr lvl="1"/>
            <a:r>
              <a:rPr lang="zh-CN" altLang="en-US" dirty="0" smtClean="0"/>
              <a:t>总线定时方式</a:t>
            </a:r>
            <a:endParaRPr lang="en-US" altLang="zh-CN" dirty="0" smtClean="0"/>
          </a:p>
          <a:p>
            <a:pPr lvl="1"/>
            <a:r>
              <a:rPr lang="zh-CN" altLang="en-US" dirty="0" smtClean="0"/>
              <a:t>并串模式</a:t>
            </a:r>
            <a:endParaRPr lang="zh-CN" altLang="zh-CN" dirty="0" smtClean="0"/>
          </a:p>
          <a:p>
            <a:pPr eaLnBrk="1" hangingPunct="1">
              <a:buNone/>
            </a:pPr>
            <a:endParaRPr lang="en-US" altLang="zh-CN" sz="2600" dirty="0" smtClean="0">
              <a:latin typeface="华文新魏" pitchFamily="2" charset="-122"/>
            </a:endParaRPr>
          </a:p>
        </p:txBody>
      </p:sp>
      <p:sp>
        <p:nvSpPr>
          <p:cNvPr id="5"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10</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4864419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矩形 2"/>
          <p:cNvSpPr>
            <a:spLocks noGrp="1" noChangeArrowheads="1"/>
          </p:cNvSpPr>
          <p:nvPr>
            <p:ph type="title"/>
          </p:nvPr>
        </p:nvSpPr>
        <p:spPr/>
        <p:txBody>
          <a:bodyPr/>
          <a:lstStyle/>
          <a:p>
            <a:pPr eaLnBrk="1" hangingPunct="1"/>
            <a:r>
              <a:rPr lang="zh-CN" altLang="en-US" smtClean="0"/>
              <a:t>几个例子</a:t>
            </a:r>
          </a:p>
        </p:txBody>
      </p:sp>
      <p:sp>
        <p:nvSpPr>
          <p:cNvPr id="12292" name="矩形 3"/>
          <p:cNvSpPr>
            <a:spLocks noGrp="1" noChangeArrowheads="1"/>
          </p:cNvSpPr>
          <p:nvPr>
            <p:ph type="body" idx="1"/>
          </p:nvPr>
        </p:nvSpPr>
        <p:spPr/>
        <p:txBody>
          <a:bodyPr/>
          <a:lstStyle/>
          <a:p>
            <a:pPr eaLnBrk="1" hangingPunct="1">
              <a:lnSpc>
                <a:spcPct val="130000"/>
              </a:lnSpc>
            </a:pPr>
            <a:r>
              <a:rPr lang="en-US" altLang="zh-CN" dirty="0" smtClean="0">
                <a:latin typeface="楷体_GB2312" pitchFamily="49" charset="-122"/>
                <a:ea typeface="楷体_GB2312" pitchFamily="49" charset="-122"/>
              </a:rPr>
              <a:t>ISA    16bit 8.3MHz    Dr=2*8=16MB/s</a:t>
            </a:r>
          </a:p>
          <a:p>
            <a:pPr eaLnBrk="1" hangingPunct="1">
              <a:lnSpc>
                <a:spcPct val="130000"/>
              </a:lnSpc>
            </a:pPr>
            <a:r>
              <a:rPr lang="en-US" altLang="zh-CN" dirty="0" smtClean="0">
                <a:latin typeface="楷体_GB2312" pitchFamily="49" charset="-122"/>
                <a:ea typeface="楷体_GB2312" pitchFamily="49" charset="-122"/>
              </a:rPr>
              <a:t>EISA   32bit 16MHz     Dr=4*16=64MB/s</a:t>
            </a:r>
          </a:p>
          <a:p>
            <a:pPr eaLnBrk="1" hangingPunct="1">
              <a:lnSpc>
                <a:spcPct val="130000"/>
              </a:lnSpc>
            </a:pPr>
            <a:r>
              <a:rPr lang="en-US" altLang="zh-CN" dirty="0" smtClean="0">
                <a:latin typeface="楷体_GB2312" pitchFamily="49" charset="-122"/>
                <a:ea typeface="楷体_GB2312" pitchFamily="49" charset="-122"/>
              </a:rPr>
              <a:t>PCI    32/64bit 33MHz  Dr=133/266MB/s</a:t>
            </a:r>
          </a:p>
          <a:p>
            <a:pPr eaLnBrk="1" hangingPunct="1">
              <a:lnSpc>
                <a:spcPct val="130000"/>
              </a:lnSpc>
            </a:pPr>
            <a:r>
              <a:rPr lang="en-US" altLang="zh-CN" dirty="0" smtClean="0">
                <a:latin typeface="楷体_GB2312" pitchFamily="49" charset="-122"/>
                <a:ea typeface="楷体_GB2312" pitchFamily="49" charset="-122"/>
              </a:rPr>
              <a:t>AGP    64bit  66MHz    Dr=8*66=528MB/s  </a:t>
            </a:r>
          </a:p>
          <a:p>
            <a:pPr eaLnBrk="1" hangingPunct="1">
              <a:lnSpc>
                <a:spcPct val="130000"/>
              </a:lnSpc>
            </a:pPr>
            <a:r>
              <a:rPr lang="en-US" altLang="zh-CN" dirty="0" smtClean="0">
                <a:latin typeface="楷体_GB2312" pitchFamily="49" charset="-122"/>
                <a:ea typeface="楷体_GB2312" pitchFamily="49" charset="-122"/>
              </a:rPr>
              <a:t>PCI-X  64Bit  133MHz   Dr=8*133=1GB/s</a:t>
            </a:r>
          </a:p>
        </p:txBody>
      </p:sp>
      <p:sp>
        <p:nvSpPr>
          <p:cNvPr id="5"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11</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0000554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latin typeface="华文楷体" panose="02010600040101010101" pitchFamily="2" charset="-122"/>
                <a:ea typeface="华文楷体" panose="02010600040101010101" pitchFamily="2" charset="-122"/>
              </a:rPr>
              <a:t>例</a:t>
            </a:r>
            <a:r>
              <a:rPr lang="en-US" altLang="zh-CN" dirty="0" smtClean="0">
                <a:latin typeface="华文楷体" panose="02010600040101010101" pitchFamily="2" charset="-122"/>
                <a:ea typeface="华文楷体" panose="02010600040101010101" pitchFamily="2" charset="-122"/>
              </a:rPr>
              <a:t>. </a:t>
            </a:r>
            <a:r>
              <a:rPr lang="zh-CN" altLang="zh-CN" dirty="0" smtClean="0">
                <a:latin typeface="华文楷体" panose="02010600040101010101" pitchFamily="2" charset="-122"/>
                <a:ea typeface="华文楷体" panose="02010600040101010101" pitchFamily="2" charset="-122"/>
              </a:rPr>
              <a:t>某</a:t>
            </a:r>
            <a:r>
              <a:rPr lang="en-US" altLang="zh-CN" dirty="0" smtClean="0">
                <a:latin typeface="华文楷体" panose="02010600040101010101" pitchFamily="2" charset="-122"/>
                <a:ea typeface="华文楷体" panose="02010600040101010101" pitchFamily="2" charset="-122"/>
              </a:rPr>
              <a:t>32</a:t>
            </a:r>
            <a:r>
              <a:rPr lang="zh-CN" altLang="zh-CN" dirty="0" smtClean="0">
                <a:latin typeface="华文楷体" panose="02010600040101010101" pitchFamily="2" charset="-122"/>
                <a:ea typeface="华文楷体" panose="02010600040101010101" pitchFamily="2" charset="-122"/>
              </a:rPr>
              <a:t>位总线中</a:t>
            </a:r>
            <a:r>
              <a:rPr lang="en-US" altLang="zh-CN" dirty="0" smtClean="0">
                <a:latin typeface="华文楷体" panose="02010600040101010101" pitchFamily="2" charset="-122"/>
                <a:ea typeface="华文楷体" panose="02010600040101010101" pitchFamily="2" charset="-122"/>
              </a:rPr>
              <a:t>,</a:t>
            </a:r>
            <a:r>
              <a:rPr lang="zh-CN" altLang="zh-CN" dirty="0" smtClean="0">
                <a:latin typeface="华文楷体" panose="02010600040101010101" pitchFamily="2" charset="-122"/>
                <a:ea typeface="华文楷体" panose="02010600040101010101" pitchFamily="2" charset="-122"/>
              </a:rPr>
              <a:t>时钟频率为</a:t>
            </a:r>
            <a:r>
              <a:rPr lang="en-US" altLang="zh-CN" dirty="0" smtClean="0">
                <a:latin typeface="华文楷体" panose="02010600040101010101" pitchFamily="2" charset="-122"/>
                <a:ea typeface="华文楷体" panose="02010600040101010101" pitchFamily="2" charset="-122"/>
              </a:rPr>
              <a:t>100MHZ,</a:t>
            </a:r>
            <a:r>
              <a:rPr lang="zh-CN" altLang="en-US" dirty="0" smtClean="0">
                <a:latin typeface="华文楷体" panose="02010600040101010101" pitchFamily="2" charset="-122"/>
                <a:ea typeface="华文楷体" panose="02010600040101010101" pitchFamily="2" charset="-122"/>
              </a:rPr>
              <a:t>该</a:t>
            </a:r>
            <a:r>
              <a:rPr lang="zh-CN" altLang="zh-CN" dirty="0" smtClean="0">
                <a:latin typeface="华文楷体" panose="02010600040101010101" pitchFamily="2" charset="-122"/>
                <a:ea typeface="华文楷体" panose="02010600040101010101" pitchFamily="2" charset="-122"/>
              </a:rPr>
              <a:t>总线</a:t>
            </a:r>
            <a:r>
              <a:rPr lang="en-US" altLang="zh-CN" dirty="0" smtClean="0">
                <a:latin typeface="华文楷体" panose="02010600040101010101" pitchFamily="2" charset="-122"/>
                <a:ea typeface="华文楷体" panose="02010600040101010101" pitchFamily="2" charset="-122"/>
              </a:rPr>
              <a:t>2</a:t>
            </a:r>
            <a:r>
              <a:rPr lang="zh-CN" altLang="zh-CN" dirty="0" smtClean="0">
                <a:latin typeface="华文楷体" panose="02010600040101010101" pitchFamily="2" charset="-122"/>
                <a:ea typeface="华文楷体" panose="02010600040101010101" pitchFamily="2" charset="-122"/>
              </a:rPr>
              <a:t>个时钟周期传输一个字</a:t>
            </a:r>
            <a:r>
              <a:rPr lang="zh-CN" altLang="en-US" dirty="0" smtClean="0">
                <a:latin typeface="华文楷体" panose="02010600040101010101" pitchFamily="2" charset="-122"/>
                <a:ea typeface="华文楷体" panose="02010600040101010101" pitchFamily="2" charset="-122"/>
              </a:rPr>
              <a:t>。</a:t>
            </a:r>
            <a:endParaRPr lang="zh-CN" altLang="zh-CN" dirty="0" smtClean="0">
              <a:latin typeface="华文楷体" panose="02010600040101010101" pitchFamily="2" charset="-122"/>
              <a:ea typeface="华文楷体" panose="02010600040101010101" pitchFamily="2" charset="-122"/>
            </a:endParaRPr>
          </a:p>
          <a:p>
            <a:pPr marL="0" indent="0">
              <a:buNone/>
            </a:pPr>
            <a:r>
              <a:rPr lang="en-US" altLang="zh-CN" dirty="0" smtClean="0">
                <a:latin typeface="华文楷体" panose="02010600040101010101" pitchFamily="2" charset="-122"/>
                <a:ea typeface="华文楷体" panose="02010600040101010101" pitchFamily="2" charset="-122"/>
              </a:rPr>
              <a:t>   (1)</a:t>
            </a:r>
            <a:r>
              <a:rPr lang="zh-CN" altLang="zh-CN" dirty="0" smtClean="0">
                <a:latin typeface="华文楷体" panose="02010600040101010101" pitchFamily="2" charset="-122"/>
                <a:ea typeface="华文楷体" panose="02010600040101010101" pitchFamily="2" charset="-122"/>
              </a:rPr>
              <a:t>总线的数据传输率为多少</a:t>
            </a:r>
            <a:r>
              <a:rPr lang="en-US" altLang="zh-CN" dirty="0" smtClean="0">
                <a:latin typeface="华文楷体" panose="02010600040101010101" pitchFamily="2" charset="-122"/>
                <a:ea typeface="华文楷体" panose="02010600040101010101" pitchFamily="2" charset="-122"/>
              </a:rPr>
              <a:t>?</a:t>
            </a:r>
            <a:endParaRPr lang="zh-CN" altLang="zh-CN" dirty="0" smtClean="0">
              <a:latin typeface="华文楷体" panose="02010600040101010101" pitchFamily="2" charset="-122"/>
              <a:ea typeface="华文楷体" panose="02010600040101010101" pitchFamily="2" charset="-122"/>
            </a:endParaRPr>
          </a:p>
          <a:p>
            <a:pPr marL="0" indent="0">
              <a:buNone/>
            </a:pPr>
            <a:r>
              <a:rPr lang="en-US" altLang="zh-CN" dirty="0" smtClean="0">
                <a:latin typeface="华文楷体" panose="02010600040101010101" pitchFamily="2" charset="-122"/>
                <a:ea typeface="华文楷体" panose="02010600040101010101" pitchFamily="2" charset="-122"/>
              </a:rPr>
              <a:t>   (2)</a:t>
            </a:r>
            <a:r>
              <a:rPr lang="zh-CN" altLang="zh-CN" dirty="0" smtClean="0">
                <a:latin typeface="华文楷体" panose="02010600040101010101" pitchFamily="2" charset="-122"/>
                <a:ea typeface="华文楷体" panose="02010600040101010101" pitchFamily="2" charset="-122"/>
              </a:rPr>
              <a:t>若总线数据线增加到</a:t>
            </a:r>
            <a:r>
              <a:rPr lang="en-US" altLang="zh-CN" dirty="0" smtClean="0">
                <a:latin typeface="华文楷体" panose="02010600040101010101" pitchFamily="2" charset="-122"/>
                <a:ea typeface="华文楷体" panose="02010600040101010101" pitchFamily="2" charset="-122"/>
              </a:rPr>
              <a:t>64</a:t>
            </a:r>
            <a:r>
              <a:rPr lang="zh-CN" altLang="zh-CN" dirty="0" smtClean="0">
                <a:latin typeface="华文楷体" panose="02010600040101010101" pitchFamily="2" charset="-122"/>
                <a:ea typeface="华文楷体" panose="02010600040101010101" pitchFamily="2" charset="-122"/>
              </a:rPr>
              <a:t>位</a:t>
            </a:r>
            <a:r>
              <a:rPr lang="en-US" altLang="zh-CN" dirty="0" smtClean="0">
                <a:latin typeface="华文楷体" panose="02010600040101010101" pitchFamily="2" charset="-122"/>
                <a:ea typeface="华文楷体" panose="02010600040101010101" pitchFamily="2" charset="-122"/>
              </a:rPr>
              <a:t>,</a:t>
            </a:r>
            <a:r>
              <a:rPr lang="zh-CN" altLang="zh-CN" dirty="0" smtClean="0">
                <a:latin typeface="华文楷体" panose="02010600040101010101" pitchFamily="2" charset="-122"/>
                <a:ea typeface="华文楷体" panose="02010600040101010101" pitchFamily="2" charset="-122"/>
              </a:rPr>
              <a:t>则总线数据传输率为多少</a:t>
            </a:r>
            <a:r>
              <a:rPr lang="en-US" altLang="zh-CN" dirty="0" smtClean="0">
                <a:latin typeface="华文楷体" panose="02010600040101010101" pitchFamily="2" charset="-122"/>
                <a:ea typeface="华文楷体" panose="02010600040101010101" pitchFamily="2" charset="-122"/>
              </a:rPr>
              <a:t>?</a:t>
            </a:r>
            <a:endParaRPr lang="zh-CN" altLang="zh-CN" dirty="0" smtClean="0">
              <a:latin typeface="华文楷体" panose="02010600040101010101" pitchFamily="2" charset="-122"/>
              <a:ea typeface="华文楷体" panose="02010600040101010101" pitchFamily="2" charset="-122"/>
            </a:endParaRPr>
          </a:p>
          <a:p>
            <a:pPr marL="0" indent="0">
              <a:buNone/>
            </a:pPr>
            <a:r>
              <a:rPr lang="zh-CN" altLang="en-US" dirty="0" smtClean="0">
                <a:solidFill>
                  <a:srgbClr val="0070C0"/>
                </a:solidFill>
                <a:latin typeface="华文楷体" panose="02010600040101010101" pitchFamily="2" charset="-122"/>
                <a:ea typeface="华文楷体" panose="02010600040101010101" pitchFamily="2" charset="-122"/>
              </a:rPr>
              <a:t>解：</a:t>
            </a:r>
            <a:endParaRPr lang="en-US" altLang="zh-CN" dirty="0" smtClean="0">
              <a:solidFill>
                <a:srgbClr val="0070C0"/>
              </a:solidFill>
              <a:latin typeface="华文楷体" panose="02010600040101010101" pitchFamily="2" charset="-122"/>
              <a:ea typeface="华文楷体" panose="02010600040101010101" pitchFamily="2" charset="-122"/>
            </a:endParaRPr>
          </a:p>
          <a:p>
            <a:pPr marL="0" indent="0">
              <a:buNone/>
            </a:pPr>
            <a:r>
              <a:rPr lang="en-US" altLang="zh-CN" dirty="0" smtClean="0">
                <a:solidFill>
                  <a:srgbClr val="C00000"/>
                </a:solidFill>
                <a:latin typeface="华文楷体" panose="02010600040101010101" pitchFamily="2" charset="-122"/>
                <a:ea typeface="华文楷体" panose="02010600040101010101" pitchFamily="2" charset="-122"/>
              </a:rPr>
              <a:t>  1) </a:t>
            </a:r>
            <a:r>
              <a:rPr lang="zh-CN" altLang="zh-CN" dirty="0" smtClean="0">
                <a:solidFill>
                  <a:srgbClr val="C00000"/>
                </a:solidFill>
                <a:latin typeface="华文楷体" panose="02010600040101010101" pitchFamily="2" charset="-122"/>
                <a:ea typeface="华文楷体" panose="02010600040101010101" pitchFamily="2" charset="-122"/>
              </a:rPr>
              <a:t>时钟频率为</a:t>
            </a:r>
            <a:r>
              <a:rPr lang="en-US" altLang="zh-CN" dirty="0" smtClean="0">
                <a:solidFill>
                  <a:srgbClr val="C00000"/>
                </a:solidFill>
                <a:latin typeface="华文楷体" panose="02010600040101010101" pitchFamily="2" charset="-122"/>
                <a:ea typeface="华文楷体" panose="02010600040101010101" pitchFamily="2" charset="-122"/>
              </a:rPr>
              <a:t>100MHZ,</a:t>
            </a:r>
            <a:r>
              <a:rPr lang="zh-CN" altLang="en-US" dirty="0" smtClean="0">
                <a:solidFill>
                  <a:srgbClr val="C00000"/>
                </a:solidFill>
                <a:latin typeface="华文楷体" panose="02010600040101010101" pitchFamily="2" charset="-122"/>
                <a:ea typeface="华文楷体" panose="02010600040101010101" pitchFamily="2" charset="-122"/>
              </a:rPr>
              <a:t>总线传输频率</a:t>
            </a:r>
            <a:r>
              <a:rPr lang="en-US" altLang="zh-CN" dirty="0" smtClean="0">
                <a:solidFill>
                  <a:srgbClr val="C00000"/>
                </a:solidFill>
                <a:latin typeface="华文楷体" panose="02010600040101010101" pitchFamily="2" charset="-122"/>
                <a:ea typeface="华文楷体" panose="02010600040101010101" pitchFamily="2" charset="-122"/>
              </a:rPr>
              <a:t>100/2 = 50MHZ</a:t>
            </a:r>
            <a:endParaRPr lang="zh-CN" altLang="zh-CN" dirty="0" smtClean="0">
              <a:solidFill>
                <a:srgbClr val="C00000"/>
              </a:solidFill>
              <a:latin typeface="华文楷体" panose="02010600040101010101" pitchFamily="2" charset="-122"/>
              <a:ea typeface="华文楷体" panose="02010600040101010101" pitchFamily="2" charset="-122"/>
            </a:endParaRPr>
          </a:p>
          <a:p>
            <a:pPr marL="0" indent="0">
              <a:buNone/>
            </a:pPr>
            <a:r>
              <a:rPr lang="en-US" altLang="zh-CN" dirty="0" smtClean="0">
                <a:solidFill>
                  <a:srgbClr val="C00000"/>
                </a:solidFill>
                <a:latin typeface="华文楷体" panose="02010600040101010101" pitchFamily="2" charset="-122"/>
                <a:ea typeface="华文楷体" panose="02010600040101010101" pitchFamily="2" charset="-122"/>
              </a:rPr>
              <a:t>          </a:t>
            </a:r>
            <a:r>
              <a:rPr lang="zh-CN" altLang="zh-CN" dirty="0" smtClean="0">
                <a:solidFill>
                  <a:srgbClr val="C00000"/>
                </a:solidFill>
                <a:latin typeface="华文楷体" panose="02010600040101010101" pitchFamily="2" charset="-122"/>
                <a:ea typeface="华文楷体" panose="02010600040101010101" pitchFamily="2" charset="-122"/>
              </a:rPr>
              <a:t>数据传输率</a:t>
            </a:r>
            <a:r>
              <a:rPr lang="en-US" altLang="zh-CN" dirty="0" smtClean="0">
                <a:solidFill>
                  <a:srgbClr val="C00000"/>
                </a:solidFill>
                <a:latin typeface="华文楷体" panose="02010600040101010101" pitchFamily="2" charset="-122"/>
                <a:ea typeface="华文楷体" panose="02010600040101010101" pitchFamily="2" charset="-122"/>
              </a:rPr>
              <a:t> = 4B*50MHZ = 200MB/s</a:t>
            </a:r>
            <a:endParaRPr lang="zh-CN" altLang="zh-CN" dirty="0" smtClean="0">
              <a:solidFill>
                <a:srgbClr val="C00000"/>
              </a:solidFill>
              <a:latin typeface="华文楷体" panose="02010600040101010101" pitchFamily="2" charset="-122"/>
              <a:ea typeface="华文楷体" panose="02010600040101010101" pitchFamily="2" charset="-122"/>
            </a:endParaRPr>
          </a:p>
          <a:p>
            <a:pPr marL="0" indent="0">
              <a:buNone/>
            </a:pPr>
            <a:r>
              <a:rPr lang="en-US" altLang="zh-CN" dirty="0" smtClean="0">
                <a:solidFill>
                  <a:srgbClr val="C00000"/>
                </a:solidFill>
                <a:latin typeface="华文楷体" panose="02010600040101010101" pitchFamily="2" charset="-122"/>
                <a:ea typeface="华文楷体" panose="02010600040101010101" pitchFamily="2" charset="-122"/>
              </a:rPr>
              <a:t>  (2)</a:t>
            </a:r>
            <a:r>
              <a:rPr lang="zh-CN" altLang="zh-CN" dirty="0" smtClean="0">
                <a:solidFill>
                  <a:srgbClr val="C00000"/>
                </a:solidFill>
                <a:latin typeface="华文楷体" panose="02010600040101010101" pitchFamily="2" charset="-122"/>
                <a:ea typeface="华文楷体" panose="02010600040101010101" pitchFamily="2" charset="-122"/>
              </a:rPr>
              <a:t>数据传输率</a:t>
            </a:r>
            <a:r>
              <a:rPr lang="en-US" altLang="zh-CN" dirty="0" smtClean="0">
                <a:solidFill>
                  <a:srgbClr val="C00000"/>
                </a:solidFill>
                <a:latin typeface="华文楷体" panose="02010600040101010101" pitchFamily="2" charset="-122"/>
                <a:ea typeface="华文楷体" panose="02010600040101010101" pitchFamily="2" charset="-122"/>
              </a:rPr>
              <a:t>= 8B</a:t>
            </a:r>
            <a:r>
              <a:rPr lang="zh-CN" altLang="en-US" dirty="0" smtClean="0">
                <a:solidFill>
                  <a:srgbClr val="C00000"/>
                </a:solidFill>
                <a:latin typeface="华文楷体" panose="02010600040101010101" pitchFamily="2" charset="-122"/>
                <a:ea typeface="华文楷体" panose="02010600040101010101" pitchFamily="2" charset="-122"/>
              </a:rPr>
              <a:t>*</a:t>
            </a:r>
            <a:r>
              <a:rPr lang="en-US" altLang="zh-CN" dirty="0" smtClean="0">
                <a:solidFill>
                  <a:srgbClr val="C00000"/>
                </a:solidFill>
                <a:latin typeface="华文楷体" panose="02010600040101010101" pitchFamily="2" charset="-122"/>
                <a:ea typeface="华文楷体" panose="02010600040101010101" pitchFamily="2" charset="-122"/>
              </a:rPr>
              <a:t>50MHZ = 400MB/s</a:t>
            </a:r>
            <a:endParaRPr lang="zh-CN" altLang="zh-CN" dirty="0" smtClean="0">
              <a:solidFill>
                <a:srgbClr val="C00000"/>
              </a:solidFill>
              <a:latin typeface="华文楷体" panose="02010600040101010101" pitchFamily="2" charset="-122"/>
              <a:ea typeface="华文楷体" panose="02010600040101010101" pitchFamily="2" charset="-122"/>
            </a:endParaRPr>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12</a:t>
            </a:fld>
            <a:r>
              <a:rPr lang="en-US" altLang="zh-CN" sz="1400" smtClean="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矩形 2"/>
          <p:cNvSpPr>
            <a:spLocks noGrp="1" noChangeArrowheads="1"/>
          </p:cNvSpPr>
          <p:nvPr>
            <p:ph type="title"/>
          </p:nvPr>
        </p:nvSpPr>
        <p:spPr/>
        <p:txBody>
          <a:bodyPr/>
          <a:lstStyle/>
          <a:p>
            <a:r>
              <a:rPr lang="zh-CN" altLang="en-US" smtClean="0"/>
              <a:t>总线连接方式</a:t>
            </a:r>
          </a:p>
        </p:txBody>
      </p:sp>
      <p:sp>
        <p:nvSpPr>
          <p:cNvPr id="13316" name="矩形 3"/>
          <p:cNvSpPr>
            <a:spLocks noGrp="1" noChangeArrowheads="1"/>
          </p:cNvSpPr>
          <p:nvPr>
            <p:ph type="body" idx="1"/>
          </p:nvPr>
        </p:nvSpPr>
        <p:spPr/>
        <p:txBody>
          <a:bodyPr/>
          <a:lstStyle/>
          <a:p>
            <a:r>
              <a:rPr lang="zh-CN" altLang="en-US" dirty="0" smtClean="0"/>
              <a:t>总线排列及与其它各部件的连接方式影响计算机系统性能</a:t>
            </a:r>
          </a:p>
          <a:p>
            <a:pPr lvl="1"/>
            <a:r>
              <a:rPr lang="zh-CN" altLang="en-US" dirty="0" smtClean="0"/>
              <a:t>单总线结构</a:t>
            </a:r>
          </a:p>
          <a:p>
            <a:pPr lvl="1"/>
            <a:r>
              <a:rPr lang="zh-CN" altLang="en-US" dirty="0" smtClean="0"/>
              <a:t>双总线结构</a:t>
            </a:r>
          </a:p>
          <a:p>
            <a:pPr lvl="1"/>
            <a:r>
              <a:rPr lang="zh-CN" altLang="en-US" dirty="0" smtClean="0"/>
              <a:t>三总线结构</a:t>
            </a:r>
          </a:p>
        </p:txBody>
      </p:sp>
      <p:sp>
        <p:nvSpPr>
          <p:cNvPr id="7"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13</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03444720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单总线结构</a:t>
            </a:r>
            <a:endParaRPr lang="zh-CN" altLang="en-US" dirty="0"/>
          </a:p>
        </p:txBody>
      </p:sp>
      <p:sp>
        <p:nvSpPr>
          <p:cNvPr id="3" name="内容占位符 2"/>
          <p:cNvSpPr>
            <a:spLocks noGrp="1"/>
          </p:cNvSpPr>
          <p:nvPr>
            <p:ph idx="1"/>
          </p:nvPr>
        </p:nvSpPr>
        <p:spPr>
          <a:xfrm>
            <a:off x="395536" y="4293096"/>
            <a:ext cx="8218488" cy="1727944"/>
          </a:xfrm>
        </p:spPr>
        <p:txBody>
          <a:bodyPr/>
          <a:lstStyle/>
          <a:p>
            <a:r>
              <a:rPr lang="zh-CN" altLang="zh-CN" dirty="0"/>
              <a:t>总线结构简单，使用灵活，扩充容易</a:t>
            </a:r>
            <a:r>
              <a:rPr lang="zh-CN" altLang="en-US" dirty="0"/>
              <a:t>；</a:t>
            </a:r>
            <a:endParaRPr lang="zh-CN" altLang="zh-CN" dirty="0"/>
          </a:p>
          <a:p>
            <a:r>
              <a:rPr lang="zh-CN" altLang="zh-CN" dirty="0" smtClean="0"/>
              <a:t>统一编址，简化指令系统，存储空间减少</a:t>
            </a:r>
            <a:r>
              <a:rPr lang="zh-CN" altLang="en-US" dirty="0" smtClean="0"/>
              <a:t>；</a:t>
            </a:r>
            <a:endParaRPr lang="zh-CN" altLang="zh-CN" dirty="0" smtClean="0"/>
          </a:p>
          <a:p>
            <a:r>
              <a:rPr lang="zh-CN" altLang="zh-CN" dirty="0" smtClean="0"/>
              <a:t>共享总线，分时使用，通信速度慢；</a:t>
            </a:r>
            <a:endParaRPr lang="en-US" altLang="zh-CN" dirty="0" smtClean="0"/>
          </a:p>
          <a:p>
            <a:r>
              <a:rPr lang="zh-CN" altLang="zh-CN" dirty="0" smtClean="0"/>
              <a:t>高速设备的高速特性得不到发挥</a:t>
            </a: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14</a:t>
            </a:fld>
            <a:r>
              <a:rPr lang="en-US" altLang="zh-CN" sz="1400" smtClean="0">
                <a:solidFill>
                  <a:srgbClr val="0D7157"/>
                </a:solidFill>
              </a:rPr>
              <a:t>- </a:t>
            </a:r>
            <a:endParaRPr lang="en-US" altLang="zh-CN" sz="1400" dirty="0">
              <a:solidFill>
                <a:srgbClr val="0D7157"/>
              </a:solidFill>
            </a:endParaRPr>
          </a:p>
        </p:txBody>
      </p:sp>
      <p:grpSp>
        <p:nvGrpSpPr>
          <p:cNvPr id="37" name="组合 36"/>
          <p:cNvGrpSpPr/>
          <p:nvPr/>
        </p:nvGrpSpPr>
        <p:grpSpPr>
          <a:xfrm>
            <a:off x="467544" y="1066228"/>
            <a:ext cx="8064896" cy="3072991"/>
            <a:chOff x="-468560" y="1268760"/>
            <a:chExt cx="12268200" cy="4674592"/>
          </a:xfrm>
        </p:grpSpPr>
        <p:sp>
          <p:nvSpPr>
            <p:cNvPr id="5" name="矩形 4"/>
            <p:cNvSpPr>
              <a:spLocks noChangeArrowheads="1"/>
            </p:cNvSpPr>
            <p:nvPr/>
          </p:nvSpPr>
          <p:spPr bwMode="auto">
            <a:xfrm>
              <a:off x="123490" y="2792761"/>
              <a:ext cx="1711431" cy="1718871"/>
            </a:xfrm>
            <a:prstGeom prst="rect">
              <a:avLst/>
            </a:prstGeom>
            <a:solidFill>
              <a:srgbClr val="FF6600"/>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66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en-US" altLang="zh-CN" sz="2400" i="0" dirty="0">
                  <a:solidFill>
                    <a:srgbClr val="FFFF99"/>
                  </a:solidFill>
                  <a:latin typeface="Times New Roman" pitchFamily="18" charset="0"/>
                </a:rPr>
                <a:t>CPU</a:t>
              </a:r>
            </a:p>
          </p:txBody>
        </p:sp>
        <p:sp>
          <p:nvSpPr>
            <p:cNvPr id="6" name="矩形 5"/>
            <p:cNvSpPr>
              <a:spLocks noChangeArrowheads="1"/>
            </p:cNvSpPr>
            <p:nvPr/>
          </p:nvSpPr>
          <p:spPr bwMode="auto">
            <a:xfrm>
              <a:off x="2561890" y="2792761"/>
              <a:ext cx="1731205" cy="1718871"/>
            </a:xfrm>
            <a:prstGeom prst="rect">
              <a:avLst/>
            </a:prstGeom>
            <a:solidFill>
              <a:srgbClr val="FF6600"/>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66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zh-CN" altLang="en-US" sz="2400" i="0" dirty="0">
                  <a:solidFill>
                    <a:srgbClr val="FFFF99"/>
                  </a:solidFill>
                  <a:latin typeface="华文楷体" pitchFamily="2" charset="-122"/>
                  <a:ea typeface="华文楷体" pitchFamily="2" charset="-122"/>
                </a:rPr>
                <a:t>主存</a:t>
              </a:r>
            </a:p>
          </p:txBody>
        </p:sp>
        <p:sp>
          <p:nvSpPr>
            <p:cNvPr id="7" name="矩形 6"/>
            <p:cNvSpPr>
              <a:spLocks noChangeArrowheads="1"/>
            </p:cNvSpPr>
            <p:nvPr/>
          </p:nvSpPr>
          <p:spPr bwMode="auto">
            <a:xfrm>
              <a:off x="5916914" y="2792761"/>
              <a:ext cx="1273684" cy="1372553"/>
            </a:xfrm>
            <a:prstGeom prst="rect">
              <a:avLst/>
            </a:prstGeom>
            <a:solidFill>
              <a:srgbClr val="FF66FF"/>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zh-CN" altLang="en-US" sz="2000" i="0" dirty="0">
                  <a:solidFill>
                    <a:srgbClr val="FFFF99"/>
                  </a:solidFill>
                  <a:latin typeface="华文楷体" panose="02010600040101010101" pitchFamily="2" charset="-122"/>
                  <a:ea typeface="华文楷体" panose="02010600040101010101" pitchFamily="2" charset="-122"/>
                </a:rPr>
                <a:t>设备</a:t>
              </a:r>
            </a:p>
            <a:p>
              <a:pPr algn="ctr"/>
              <a:r>
                <a:rPr kumimoji="1" lang="zh-CN" altLang="en-US" sz="2000" i="0" dirty="0">
                  <a:solidFill>
                    <a:srgbClr val="FFFF99"/>
                  </a:solidFill>
                  <a:latin typeface="华文楷体" panose="02010600040101010101" pitchFamily="2" charset="-122"/>
                  <a:ea typeface="华文楷体" panose="02010600040101010101" pitchFamily="2" charset="-122"/>
                </a:rPr>
                <a:t>接口</a:t>
              </a:r>
            </a:p>
          </p:txBody>
        </p:sp>
        <p:sp>
          <p:nvSpPr>
            <p:cNvPr id="8" name="自选图形 6"/>
            <p:cNvSpPr>
              <a:spLocks noChangeArrowheads="1"/>
            </p:cNvSpPr>
            <p:nvPr/>
          </p:nvSpPr>
          <p:spPr bwMode="auto">
            <a:xfrm>
              <a:off x="827741" y="1679964"/>
              <a:ext cx="305011" cy="1067541"/>
            </a:xfrm>
            <a:prstGeom prst="upDownArrow">
              <a:avLst>
                <a:gd name="adj1" fmla="val 50000"/>
                <a:gd name="adj2" fmla="val 70000"/>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sp>
          <p:nvSpPr>
            <p:cNvPr id="9" name="矩形 8"/>
            <p:cNvSpPr>
              <a:spLocks noChangeArrowheads="1"/>
            </p:cNvSpPr>
            <p:nvPr/>
          </p:nvSpPr>
          <p:spPr bwMode="auto">
            <a:xfrm>
              <a:off x="5916914" y="4774387"/>
              <a:ext cx="1273684" cy="1032222"/>
            </a:xfrm>
            <a:prstGeom prst="rect">
              <a:avLst/>
            </a:prstGeom>
            <a:solidFill>
              <a:srgbClr val="669900"/>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6699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zh-CN" altLang="en-US" sz="2000" i="0" dirty="0">
                  <a:solidFill>
                    <a:srgbClr val="FFFF99"/>
                  </a:solidFill>
                  <a:latin typeface="华文楷体" panose="02010600040101010101" pitchFamily="2" charset="-122"/>
                  <a:ea typeface="华文楷体" panose="02010600040101010101" pitchFamily="2" charset="-122"/>
                </a:rPr>
                <a:t>设备</a:t>
              </a:r>
            </a:p>
          </p:txBody>
        </p:sp>
        <p:sp>
          <p:nvSpPr>
            <p:cNvPr id="10" name="自选图形 8"/>
            <p:cNvSpPr>
              <a:spLocks noChangeArrowheads="1"/>
            </p:cNvSpPr>
            <p:nvPr/>
          </p:nvSpPr>
          <p:spPr bwMode="auto">
            <a:xfrm>
              <a:off x="6389229" y="4164363"/>
              <a:ext cx="305011" cy="457518"/>
            </a:xfrm>
            <a:prstGeom prst="upDownArrow">
              <a:avLst>
                <a:gd name="adj1" fmla="val 50000"/>
                <a:gd name="adj2" fmla="val 30000"/>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sp>
          <p:nvSpPr>
            <p:cNvPr id="11" name="文本框 9"/>
            <p:cNvSpPr txBox="1">
              <a:spLocks noChangeArrowheads="1"/>
            </p:cNvSpPr>
            <p:nvPr/>
          </p:nvSpPr>
          <p:spPr bwMode="auto">
            <a:xfrm>
              <a:off x="8073864" y="3156021"/>
              <a:ext cx="1846405" cy="1076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r>
                <a:rPr kumimoji="1" lang="en-US" altLang="zh-CN" sz="4000" i="0">
                  <a:solidFill>
                    <a:schemeClr val="tx1"/>
                  </a:solidFill>
                  <a:latin typeface="Times New Roman" pitchFamily="18" charset="0"/>
                </a:rPr>
                <a:t>······</a:t>
              </a:r>
            </a:p>
          </p:txBody>
        </p:sp>
        <p:sp>
          <p:nvSpPr>
            <p:cNvPr id="12" name="文本框 10"/>
            <p:cNvSpPr txBox="1">
              <a:spLocks noChangeArrowheads="1"/>
            </p:cNvSpPr>
            <p:nvPr/>
          </p:nvSpPr>
          <p:spPr bwMode="auto">
            <a:xfrm>
              <a:off x="8073864" y="4866525"/>
              <a:ext cx="1846405" cy="1076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r>
                <a:rPr kumimoji="1" lang="en-US" altLang="zh-CN" sz="4000" i="0">
                  <a:solidFill>
                    <a:schemeClr val="tx1"/>
                  </a:solidFill>
                  <a:latin typeface="Times New Roman" pitchFamily="18" charset="0"/>
                </a:rPr>
                <a:t>······</a:t>
              </a:r>
            </a:p>
          </p:txBody>
        </p:sp>
        <p:sp>
          <p:nvSpPr>
            <p:cNvPr id="13" name="矩形 12"/>
            <p:cNvSpPr>
              <a:spLocks noChangeArrowheads="1"/>
            </p:cNvSpPr>
            <p:nvPr/>
          </p:nvSpPr>
          <p:spPr bwMode="auto">
            <a:xfrm>
              <a:off x="7504953" y="1723593"/>
              <a:ext cx="2270697" cy="702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chemeClr val="tx2"/>
                </a:buClr>
              </a:pPr>
              <a:r>
                <a:rPr lang="en-US" altLang="zh-CN" sz="2400" i="0" dirty="0">
                  <a:latin typeface="华文楷体" panose="02010600040101010101" pitchFamily="2" charset="-122"/>
                  <a:ea typeface="华文楷体" panose="02010600040101010101" pitchFamily="2" charset="-122"/>
                </a:rPr>
                <a:t> </a:t>
              </a:r>
              <a:r>
                <a:rPr lang="zh-CN" altLang="en-US" sz="2400" i="0" dirty="0">
                  <a:latin typeface="华文楷体" panose="02010600040101010101" pitchFamily="2" charset="-122"/>
                  <a:ea typeface="华文楷体" panose="02010600040101010101" pitchFamily="2" charset="-122"/>
                </a:rPr>
                <a:t>系统总线</a:t>
              </a:r>
            </a:p>
          </p:txBody>
        </p:sp>
        <p:sp>
          <p:nvSpPr>
            <p:cNvPr id="14" name="自选图形 13"/>
            <p:cNvSpPr>
              <a:spLocks noChangeArrowheads="1"/>
            </p:cNvSpPr>
            <p:nvPr/>
          </p:nvSpPr>
          <p:spPr bwMode="auto">
            <a:xfrm>
              <a:off x="3288991" y="1649761"/>
              <a:ext cx="305011" cy="1067541"/>
            </a:xfrm>
            <a:prstGeom prst="upDownArrow">
              <a:avLst>
                <a:gd name="adj1" fmla="val 50000"/>
                <a:gd name="adj2" fmla="val 70000"/>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sp>
          <p:nvSpPr>
            <p:cNvPr id="15" name="自选图形 14"/>
            <p:cNvSpPr>
              <a:spLocks noChangeArrowheads="1"/>
            </p:cNvSpPr>
            <p:nvPr/>
          </p:nvSpPr>
          <p:spPr bwMode="auto">
            <a:xfrm>
              <a:off x="6465428" y="1649761"/>
              <a:ext cx="305011" cy="1067541"/>
            </a:xfrm>
            <a:prstGeom prst="upDownArrow">
              <a:avLst>
                <a:gd name="adj1" fmla="val 50000"/>
                <a:gd name="adj2" fmla="val 70000"/>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sp>
          <p:nvSpPr>
            <p:cNvPr id="16" name="矩形 15"/>
            <p:cNvSpPr>
              <a:spLocks noChangeArrowheads="1"/>
            </p:cNvSpPr>
            <p:nvPr/>
          </p:nvSpPr>
          <p:spPr bwMode="auto">
            <a:xfrm>
              <a:off x="9773666" y="2792761"/>
              <a:ext cx="1322623" cy="1305834"/>
            </a:xfrm>
            <a:prstGeom prst="rect">
              <a:avLst/>
            </a:prstGeom>
            <a:solidFill>
              <a:srgbClr val="FF66FF"/>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kumimoji="1" lang="zh-CN" altLang="en-US" sz="2000" i="0" dirty="0" smtClean="0">
                  <a:solidFill>
                    <a:srgbClr val="FFFF99"/>
                  </a:solidFill>
                  <a:latin typeface="华文楷体" panose="02010600040101010101" pitchFamily="2" charset="-122"/>
                  <a:ea typeface="华文楷体" panose="02010600040101010101" pitchFamily="2" charset="-122"/>
                </a:rPr>
                <a:t>适配器</a:t>
              </a:r>
              <a:endParaRPr kumimoji="1" lang="zh-CN" altLang="en-US" sz="2000" i="0" dirty="0">
                <a:solidFill>
                  <a:srgbClr val="FFFF99"/>
                </a:solidFill>
                <a:latin typeface="华文楷体" panose="02010600040101010101" pitchFamily="2" charset="-122"/>
                <a:ea typeface="华文楷体" panose="02010600040101010101" pitchFamily="2" charset="-122"/>
              </a:endParaRPr>
            </a:p>
          </p:txBody>
        </p:sp>
        <p:sp>
          <p:nvSpPr>
            <p:cNvPr id="17" name="矩形 16"/>
            <p:cNvSpPr>
              <a:spLocks noChangeArrowheads="1"/>
            </p:cNvSpPr>
            <p:nvPr/>
          </p:nvSpPr>
          <p:spPr bwMode="auto">
            <a:xfrm>
              <a:off x="9773666" y="4683889"/>
              <a:ext cx="1322623" cy="1108848"/>
            </a:xfrm>
            <a:prstGeom prst="rect">
              <a:avLst/>
            </a:prstGeom>
            <a:solidFill>
              <a:srgbClr val="669900"/>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6699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zh-CN" altLang="en-US" sz="2000" i="0" dirty="0">
                  <a:solidFill>
                    <a:srgbClr val="FFFF99"/>
                  </a:solidFill>
                  <a:latin typeface="华文楷体" panose="02010600040101010101" pitchFamily="2" charset="-122"/>
                  <a:ea typeface="华文楷体" panose="02010600040101010101" pitchFamily="2" charset="-122"/>
                </a:rPr>
                <a:t>设备</a:t>
              </a:r>
            </a:p>
          </p:txBody>
        </p:sp>
        <p:sp>
          <p:nvSpPr>
            <p:cNvPr id="18" name="自选图形 17"/>
            <p:cNvSpPr>
              <a:spLocks noChangeArrowheads="1"/>
            </p:cNvSpPr>
            <p:nvPr/>
          </p:nvSpPr>
          <p:spPr bwMode="auto">
            <a:xfrm>
              <a:off x="10275641" y="4088162"/>
              <a:ext cx="305011" cy="457518"/>
            </a:xfrm>
            <a:prstGeom prst="upDownArrow">
              <a:avLst>
                <a:gd name="adj1" fmla="val 50000"/>
                <a:gd name="adj2" fmla="val 30000"/>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sp>
          <p:nvSpPr>
            <p:cNvPr id="19" name="自选图形 18"/>
            <p:cNvSpPr>
              <a:spLocks noChangeArrowheads="1"/>
            </p:cNvSpPr>
            <p:nvPr/>
          </p:nvSpPr>
          <p:spPr bwMode="auto">
            <a:xfrm>
              <a:off x="10275641" y="1649761"/>
              <a:ext cx="305011" cy="1067541"/>
            </a:xfrm>
            <a:prstGeom prst="upDownArrow">
              <a:avLst>
                <a:gd name="adj1" fmla="val 50000"/>
                <a:gd name="adj2" fmla="val 70000"/>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sp>
          <p:nvSpPr>
            <p:cNvPr id="20" name="自选图形 11"/>
            <p:cNvSpPr>
              <a:spLocks noChangeArrowheads="1"/>
            </p:cNvSpPr>
            <p:nvPr/>
          </p:nvSpPr>
          <p:spPr bwMode="auto">
            <a:xfrm>
              <a:off x="-468560" y="1268760"/>
              <a:ext cx="12268200" cy="603669"/>
            </a:xfrm>
            <a:prstGeom prst="leftRightArrow">
              <a:avLst>
                <a:gd name="adj1" fmla="val 33824"/>
                <a:gd name="adj2" fmla="val 131993"/>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矩形 2"/>
          <p:cNvSpPr>
            <a:spLocks noGrp="1" noChangeArrowheads="1"/>
          </p:cNvSpPr>
          <p:nvPr>
            <p:ph type="title"/>
          </p:nvPr>
        </p:nvSpPr>
        <p:spPr/>
        <p:txBody>
          <a:bodyPr/>
          <a:lstStyle/>
          <a:p>
            <a:pPr eaLnBrk="1" hangingPunct="1"/>
            <a:r>
              <a:rPr lang="zh-CN" altLang="en-US" smtClean="0"/>
              <a:t>单总线速度瓶颈</a:t>
            </a:r>
          </a:p>
        </p:txBody>
      </p:sp>
      <p:pic>
        <p:nvPicPr>
          <p:cNvPr id="1858564" name="图片 4" descr="MCj0191847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147712" y="3526755"/>
            <a:ext cx="2784475"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58565" name="图片 5" descr="j021685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68825" y="3920455"/>
            <a:ext cx="3203575"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58566" name="图片 6" descr="MCj0168108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81562" y="1340768"/>
            <a:ext cx="2222500"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58567" name="图片 7" descr="MCj0281078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5987" y="1412776"/>
            <a:ext cx="1941513"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15</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9451014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858567"/>
                                        </p:tgtEl>
                                        <p:attrNameLst>
                                          <p:attrName>style.visibility</p:attrName>
                                        </p:attrNameLst>
                                      </p:cBhvr>
                                      <p:to>
                                        <p:strVal val="visible"/>
                                      </p:to>
                                    </p:set>
                                    <p:anim calcmode="lin" valueType="num">
                                      <p:cBhvr additive="base">
                                        <p:cTn id="7" dur="500" fill="hold"/>
                                        <p:tgtEl>
                                          <p:spTgt spid="1858567"/>
                                        </p:tgtEl>
                                        <p:attrNameLst>
                                          <p:attrName>ppt_x</p:attrName>
                                        </p:attrNameLst>
                                      </p:cBhvr>
                                      <p:tavLst>
                                        <p:tav tm="0">
                                          <p:val>
                                            <p:strVal val="#ppt_x"/>
                                          </p:val>
                                        </p:tav>
                                        <p:tav tm="100000">
                                          <p:val>
                                            <p:strVal val="#ppt_x"/>
                                          </p:val>
                                        </p:tav>
                                      </p:tavLst>
                                    </p:anim>
                                    <p:anim calcmode="lin" valueType="num">
                                      <p:cBhvr additive="base">
                                        <p:cTn id="8" dur="500" fill="hold"/>
                                        <p:tgtEl>
                                          <p:spTgt spid="185856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858566"/>
                                        </p:tgtEl>
                                        <p:attrNameLst>
                                          <p:attrName>style.visibility</p:attrName>
                                        </p:attrNameLst>
                                      </p:cBhvr>
                                      <p:to>
                                        <p:strVal val="visible"/>
                                      </p:to>
                                    </p:set>
                                    <p:anim calcmode="lin" valueType="num">
                                      <p:cBhvr additive="base">
                                        <p:cTn id="13" dur="500" fill="hold"/>
                                        <p:tgtEl>
                                          <p:spTgt spid="1858566"/>
                                        </p:tgtEl>
                                        <p:attrNameLst>
                                          <p:attrName>ppt_x</p:attrName>
                                        </p:attrNameLst>
                                      </p:cBhvr>
                                      <p:tavLst>
                                        <p:tav tm="0">
                                          <p:val>
                                            <p:strVal val="#ppt_x"/>
                                          </p:val>
                                        </p:tav>
                                        <p:tav tm="100000">
                                          <p:val>
                                            <p:strVal val="#ppt_x"/>
                                          </p:val>
                                        </p:tav>
                                      </p:tavLst>
                                    </p:anim>
                                    <p:anim calcmode="lin" valueType="num">
                                      <p:cBhvr additive="base">
                                        <p:cTn id="14" dur="500" fill="hold"/>
                                        <p:tgtEl>
                                          <p:spTgt spid="185856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858564"/>
                                        </p:tgtEl>
                                        <p:attrNameLst>
                                          <p:attrName>style.visibility</p:attrName>
                                        </p:attrNameLst>
                                      </p:cBhvr>
                                      <p:to>
                                        <p:strVal val="visible"/>
                                      </p:to>
                                    </p:set>
                                    <p:anim calcmode="lin" valueType="num">
                                      <p:cBhvr additive="base">
                                        <p:cTn id="19" dur="500" fill="hold"/>
                                        <p:tgtEl>
                                          <p:spTgt spid="1858564"/>
                                        </p:tgtEl>
                                        <p:attrNameLst>
                                          <p:attrName>ppt_x</p:attrName>
                                        </p:attrNameLst>
                                      </p:cBhvr>
                                      <p:tavLst>
                                        <p:tav tm="0">
                                          <p:val>
                                            <p:strVal val="#ppt_x"/>
                                          </p:val>
                                        </p:tav>
                                        <p:tav tm="100000">
                                          <p:val>
                                            <p:strVal val="#ppt_x"/>
                                          </p:val>
                                        </p:tav>
                                      </p:tavLst>
                                    </p:anim>
                                    <p:anim calcmode="lin" valueType="num">
                                      <p:cBhvr additive="base">
                                        <p:cTn id="20" dur="500" fill="hold"/>
                                        <p:tgtEl>
                                          <p:spTgt spid="185856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858565"/>
                                        </p:tgtEl>
                                        <p:attrNameLst>
                                          <p:attrName>style.visibility</p:attrName>
                                        </p:attrNameLst>
                                      </p:cBhvr>
                                      <p:to>
                                        <p:strVal val="visible"/>
                                      </p:to>
                                    </p:set>
                                    <p:anim calcmode="lin" valueType="num">
                                      <p:cBhvr additive="base">
                                        <p:cTn id="25" dur="500" fill="hold"/>
                                        <p:tgtEl>
                                          <p:spTgt spid="1858565"/>
                                        </p:tgtEl>
                                        <p:attrNameLst>
                                          <p:attrName>ppt_x</p:attrName>
                                        </p:attrNameLst>
                                      </p:cBhvr>
                                      <p:tavLst>
                                        <p:tav tm="0">
                                          <p:val>
                                            <p:strVal val="#ppt_x"/>
                                          </p:val>
                                        </p:tav>
                                        <p:tav tm="100000">
                                          <p:val>
                                            <p:strVal val="#ppt_x"/>
                                          </p:val>
                                        </p:tav>
                                      </p:tavLst>
                                    </p:anim>
                                    <p:anim calcmode="lin" valueType="num">
                                      <p:cBhvr additive="base">
                                        <p:cTn id="26" dur="500" fill="hold"/>
                                        <p:tgtEl>
                                          <p:spTgt spid="18585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双总线结构</a:t>
            </a:r>
            <a:r>
              <a:rPr lang="en-US" altLang="zh-CN" dirty="0" smtClean="0"/>
              <a:t>1</a:t>
            </a:r>
            <a:endParaRPr lang="zh-CN" altLang="en-US" dirty="0"/>
          </a:p>
        </p:txBody>
      </p:sp>
      <p:sp>
        <p:nvSpPr>
          <p:cNvPr id="3" name="内容占位符 2"/>
          <p:cNvSpPr>
            <a:spLocks noGrp="1"/>
          </p:cNvSpPr>
          <p:nvPr>
            <p:ph idx="1"/>
          </p:nvPr>
        </p:nvSpPr>
        <p:spPr>
          <a:xfrm>
            <a:off x="395536" y="4509120"/>
            <a:ext cx="8218488" cy="1511920"/>
          </a:xfrm>
        </p:spPr>
        <p:txBody>
          <a:bodyPr/>
          <a:lstStyle/>
          <a:p>
            <a:r>
              <a:rPr lang="zh-CN" altLang="zh-CN" dirty="0"/>
              <a:t>存储</a:t>
            </a:r>
            <a:r>
              <a:rPr lang="zh-CN" altLang="zh-CN" dirty="0" smtClean="0"/>
              <a:t>总线</a:t>
            </a:r>
            <a:r>
              <a:rPr lang="zh-CN" altLang="en-US" dirty="0" smtClean="0"/>
              <a:t>有效</a:t>
            </a:r>
            <a:r>
              <a:rPr lang="zh-CN" altLang="zh-CN" dirty="0" smtClean="0"/>
              <a:t>降低系统总线负载</a:t>
            </a:r>
            <a:r>
              <a:rPr lang="zh-CN" altLang="zh-CN" dirty="0"/>
              <a:t>；</a:t>
            </a:r>
            <a:endParaRPr lang="en-US" altLang="zh-CN" dirty="0"/>
          </a:p>
          <a:p>
            <a:r>
              <a:rPr lang="zh-CN" altLang="en-US" dirty="0" smtClean="0"/>
              <a:t>需</a:t>
            </a:r>
            <a:r>
              <a:rPr lang="zh-CN" altLang="en-US" dirty="0"/>
              <a:t>专门的</a:t>
            </a:r>
            <a:r>
              <a:rPr lang="en-US" altLang="zh-CN" dirty="0"/>
              <a:t>I/O</a:t>
            </a:r>
            <a:r>
              <a:rPr lang="zh-CN" altLang="en-US" dirty="0"/>
              <a:t>指令，存储空间扩大。</a:t>
            </a:r>
            <a:endParaRPr lang="en-US" altLang="zh-CN" dirty="0"/>
          </a:p>
          <a:p>
            <a:r>
              <a:rPr lang="zh-CN" altLang="zh-CN" dirty="0" smtClean="0"/>
              <a:t>系统扩展容易</a:t>
            </a:r>
            <a:r>
              <a:rPr lang="en-US" altLang="zh-CN" dirty="0" smtClean="0"/>
              <a:t>;</a:t>
            </a:r>
            <a:endParaRPr lang="zh-CN" altLang="zh-CN" dirty="0" smtClean="0"/>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16</a:t>
            </a:fld>
            <a:r>
              <a:rPr lang="en-US" altLang="zh-CN" sz="1400" smtClean="0">
                <a:solidFill>
                  <a:srgbClr val="0D7157"/>
                </a:solidFill>
              </a:rPr>
              <a:t>- </a:t>
            </a:r>
            <a:endParaRPr lang="en-US" altLang="zh-CN" sz="1400" dirty="0">
              <a:solidFill>
                <a:srgbClr val="0D7157"/>
              </a:solidFill>
            </a:endParaRPr>
          </a:p>
        </p:txBody>
      </p:sp>
      <p:grpSp>
        <p:nvGrpSpPr>
          <p:cNvPr id="24" name="组合 23"/>
          <p:cNvGrpSpPr/>
          <p:nvPr/>
        </p:nvGrpSpPr>
        <p:grpSpPr>
          <a:xfrm>
            <a:off x="467545" y="1124744"/>
            <a:ext cx="8064896" cy="2989450"/>
            <a:chOff x="3971925" y="2753544"/>
            <a:chExt cx="12268200" cy="4547507"/>
          </a:xfrm>
        </p:grpSpPr>
        <p:sp>
          <p:nvSpPr>
            <p:cNvPr id="25" name="矩形 24"/>
            <p:cNvSpPr>
              <a:spLocks noChangeArrowheads="1"/>
            </p:cNvSpPr>
            <p:nvPr/>
          </p:nvSpPr>
          <p:spPr bwMode="auto">
            <a:xfrm>
              <a:off x="4563975" y="4277544"/>
              <a:ext cx="1711431" cy="1718870"/>
            </a:xfrm>
            <a:prstGeom prst="rect">
              <a:avLst/>
            </a:prstGeom>
            <a:solidFill>
              <a:srgbClr val="FF6600"/>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66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en-US" altLang="zh-CN" sz="2400" i="0" dirty="0">
                  <a:solidFill>
                    <a:srgbClr val="FFFF99"/>
                  </a:solidFill>
                  <a:latin typeface="Times New Roman" pitchFamily="18" charset="0"/>
                </a:rPr>
                <a:t>CPU</a:t>
              </a:r>
            </a:p>
          </p:txBody>
        </p:sp>
        <p:sp>
          <p:nvSpPr>
            <p:cNvPr id="26" name="矩形 25"/>
            <p:cNvSpPr>
              <a:spLocks noChangeArrowheads="1"/>
            </p:cNvSpPr>
            <p:nvPr/>
          </p:nvSpPr>
          <p:spPr bwMode="auto">
            <a:xfrm>
              <a:off x="7002375" y="4277544"/>
              <a:ext cx="1731204" cy="1718870"/>
            </a:xfrm>
            <a:prstGeom prst="rect">
              <a:avLst/>
            </a:prstGeom>
            <a:solidFill>
              <a:srgbClr val="FF6600"/>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66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zh-CN" altLang="en-US" sz="2400" i="0" dirty="0">
                  <a:solidFill>
                    <a:srgbClr val="FFFF99"/>
                  </a:solidFill>
                  <a:latin typeface="华文楷体" pitchFamily="2" charset="-122"/>
                  <a:ea typeface="华文楷体" pitchFamily="2" charset="-122"/>
                </a:rPr>
                <a:t>主存</a:t>
              </a:r>
            </a:p>
          </p:txBody>
        </p:sp>
        <p:sp>
          <p:nvSpPr>
            <p:cNvPr id="27" name="矩形 26"/>
            <p:cNvSpPr>
              <a:spLocks noChangeArrowheads="1"/>
            </p:cNvSpPr>
            <p:nvPr/>
          </p:nvSpPr>
          <p:spPr bwMode="auto">
            <a:xfrm>
              <a:off x="10357399" y="4277543"/>
              <a:ext cx="1273684" cy="1157073"/>
            </a:xfrm>
            <a:prstGeom prst="rect">
              <a:avLst/>
            </a:prstGeom>
            <a:solidFill>
              <a:srgbClr val="FF66FF"/>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zh-CN" altLang="en-US" sz="2000" i="0" dirty="0">
                  <a:solidFill>
                    <a:srgbClr val="FFFF99"/>
                  </a:solidFill>
                  <a:latin typeface="华文楷体" panose="02010600040101010101" pitchFamily="2" charset="-122"/>
                  <a:ea typeface="华文楷体" panose="02010600040101010101" pitchFamily="2" charset="-122"/>
                </a:rPr>
                <a:t>设备</a:t>
              </a:r>
            </a:p>
            <a:p>
              <a:pPr algn="ctr"/>
              <a:r>
                <a:rPr kumimoji="1" lang="zh-CN" altLang="en-US" sz="2000" i="0" dirty="0">
                  <a:solidFill>
                    <a:srgbClr val="FFFF99"/>
                  </a:solidFill>
                  <a:latin typeface="华文楷体" panose="02010600040101010101" pitchFamily="2" charset="-122"/>
                  <a:ea typeface="华文楷体" panose="02010600040101010101" pitchFamily="2" charset="-122"/>
                </a:rPr>
                <a:t>接口</a:t>
              </a:r>
            </a:p>
          </p:txBody>
        </p:sp>
        <p:sp>
          <p:nvSpPr>
            <p:cNvPr id="28" name="自选图形 6"/>
            <p:cNvSpPr>
              <a:spLocks noChangeArrowheads="1"/>
            </p:cNvSpPr>
            <p:nvPr/>
          </p:nvSpPr>
          <p:spPr bwMode="auto">
            <a:xfrm>
              <a:off x="5268225" y="3164748"/>
              <a:ext cx="305012" cy="1067541"/>
            </a:xfrm>
            <a:prstGeom prst="upDownArrow">
              <a:avLst>
                <a:gd name="adj1" fmla="val 50000"/>
                <a:gd name="adj2" fmla="val 70000"/>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sp>
          <p:nvSpPr>
            <p:cNvPr id="29" name="矩形 28"/>
            <p:cNvSpPr>
              <a:spLocks noChangeArrowheads="1"/>
            </p:cNvSpPr>
            <p:nvPr/>
          </p:nvSpPr>
          <p:spPr bwMode="auto">
            <a:xfrm>
              <a:off x="10357399" y="6096138"/>
              <a:ext cx="1273684" cy="1032221"/>
            </a:xfrm>
            <a:prstGeom prst="rect">
              <a:avLst/>
            </a:prstGeom>
            <a:solidFill>
              <a:srgbClr val="669900"/>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6699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zh-CN" altLang="en-US" sz="2000" i="0" dirty="0">
                  <a:solidFill>
                    <a:srgbClr val="FFFF99"/>
                  </a:solidFill>
                  <a:latin typeface="华文楷体" panose="02010600040101010101" pitchFamily="2" charset="-122"/>
                  <a:ea typeface="华文楷体" panose="02010600040101010101" pitchFamily="2" charset="-122"/>
                </a:rPr>
                <a:t>设备</a:t>
              </a:r>
            </a:p>
          </p:txBody>
        </p:sp>
        <p:sp>
          <p:nvSpPr>
            <p:cNvPr id="30" name="自选图形 8"/>
            <p:cNvSpPr>
              <a:spLocks noChangeArrowheads="1"/>
            </p:cNvSpPr>
            <p:nvPr/>
          </p:nvSpPr>
          <p:spPr bwMode="auto">
            <a:xfrm>
              <a:off x="10829714" y="5438913"/>
              <a:ext cx="305011" cy="457518"/>
            </a:xfrm>
            <a:prstGeom prst="upDownArrow">
              <a:avLst>
                <a:gd name="adj1" fmla="val 50000"/>
                <a:gd name="adj2" fmla="val 30000"/>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6600" i="0"/>
            </a:p>
          </p:txBody>
        </p:sp>
        <p:sp>
          <p:nvSpPr>
            <p:cNvPr id="31" name="文本框 9"/>
            <p:cNvSpPr txBox="1">
              <a:spLocks noChangeArrowheads="1"/>
            </p:cNvSpPr>
            <p:nvPr/>
          </p:nvSpPr>
          <p:spPr bwMode="auto">
            <a:xfrm>
              <a:off x="12187236" y="4177532"/>
              <a:ext cx="1628506" cy="949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r>
                <a:rPr kumimoji="1" lang="en-US" altLang="zh-CN" sz="4000" i="0" dirty="0">
                  <a:solidFill>
                    <a:schemeClr val="tx1"/>
                  </a:solidFill>
                  <a:latin typeface="Times New Roman" pitchFamily="18" charset="0"/>
                </a:rPr>
                <a:t>······</a:t>
              </a:r>
            </a:p>
          </p:txBody>
        </p:sp>
        <p:sp>
          <p:nvSpPr>
            <p:cNvPr id="32" name="文本框 10"/>
            <p:cNvSpPr txBox="1">
              <a:spLocks noChangeArrowheads="1"/>
            </p:cNvSpPr>
            <p:nvPr/>
          </p:nvSpPr>
          <p:spPr bwMode="auto">
            <a:xfrm>
              <a:off x="12201792" y="6351304"/>
              <a:ext cx="1628506" cy="949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r>
                <a:rPr kumimoji="1" lang="en-US" altLang="zh-CN" sz="4000" i="0" dirty="0">
                  <a:solidFill>
                    <a:schemeClr val="tx1"/>
                  </a:solidFill>
                  <a:latin typeface="Times New Roman" pitchFamily="18" charset="0"/>
                </a:rPr>
                <a:t>······</a:t>
              </a:r>
            </a:p>
          </p:txBody>
        </p:sp>
        <p:sp>
          <p:nvSpPr>
            <p:cNvPr id="33" name="矩形 32"/>
            <p:cNvSpPr>
              <a:spLocks noChangeArrowheads="1"/>
            </p:cNvSpPr>
            <p:nvPr/>
          </p:nvSpPr>
          <p:spPr bwMode="auto">
            <a:xfrm>
              <a:off x="11945439" y="3208377"/>
              <a:ext cx="2002727" cy="6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chemeClr val="tx2"/>
                </a:buClr>
              </a:pPr>
              <a:r>
                <a:rPr lang="en-US" altLang="zh-CN" sz="2400" i="0" dirty="0">
                  <a:latin typeface="华文楷体" panose="02010600040101010101" pitchFamily="2" charset="-122"/>
                  <a:ea typeface="华文楷体" panose="02010600040101010101" pitchFamily="2" charset="-122"/>
                </a:rPr>
                <a:t> </a:t>
              </a:r>
              <a:r>
                <a:rPr lang="zh-CN" altLang="en-US" sz="2400" i="0" dirty="0">
                  <a:latin typeface="华文楷体" panose="02010600040101010101" pitchFamily="2" charset="-122"/>
                  <a:ea typeface="华文楷体" panose="02010600040101010101" pitchFamily="2" charset="-122"/>
                </a:rPr>
                <a:t>系统总线</a:t>
              </a:r>
            </a:p>
          </p:txBody>
        </p:sp>
        <p:sp>
          <p:nvSpPr>
            <p:cNvPr id="34" name="自选图形 13"/>
            <p:cNvSpPr>
              <a:spLocks noChangeArrowheads="1"/>
            </p:cNvSpPr>
            <p:nvPr/>
          </p:nvSpPr>
          <p:spPr bwMode="auto">
            <a:xfrm>
              <a:off x="7729476" y="3134544"/>
              <a:ext cx="305012" cy="1067541"/>
            </a:xfrm>
            <a:prstGeom prst="upDownArrow">
              <a:avLst>
                <a:gd name="adj1" fmla="val 50000"/>
                <a:gd name="adj2" fmla="val 70000"/>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sp>
          <p:nvSpPr>
            <p:cNvPr id="35" name="自选图形 14"/>
            <p:cNvSpPr>
              <a:spLocks noChangeArrowheads="1"/>
            </p:cNvSpPr>
            <p:nvPr/>
          </p:nvSpPr>
          <p:spPr bwMode="auto">
            <a:xfrm>
              <a:off x="10905913" y="3134544"/>
              <a:ext cx="305012" cy="1067541"/>
            </a:xfrm>
            <a:prstGeom prst="upDownArrow">
              <a:avLst>
                <a:gd name="adj1" fmla="val 50000"/>
                <a:gd name="adj2" fmla="val 70000"/>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sp>
          <p:nvSpPr>
            <p:cNvPr id="36" name="矩形 35"/>
            <p:cNvSpPr>
              <a:spLocks noChangeArrowheads="1"/>
            </p:cNvSpPr>
            <p:nvPr/>
          </p:nvSpPr>
          <p:spPr bwMode="auto">
            <a:xfrm>
              <a:off x="14214151" y="4277543"/>
              <a:ext cx="1322623" cy="1157073"/>
            </a:xfrm>
            <a:prstGeom prst="rect">
              <a:avLst/>
            </a:prstGeom>
            <a:solidFill>
              <a:srgbClr val="FF66FF"/>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kumimoji="1" lang="zh-CN" altLang="en-US" sz="2000" i="0" dirty="0">
                  <a:solidFill>
                    <a:srgbClr val="FFFF99"/>
                  </a:solidFill>
                  <a:latin typeface="华文楷体" panose="02010600040101010101" pitchFamily="2" charset="-122"/>
                  <a:ea typeface="华文楷体" panose="02010600040101010101" pitchFamily="2" charset="-122"/>
                </a:rPr>
                <a:t>适配器</a:t>
              </a:r>
            </a:p>
          </p:txBody>
        </p:sp>
        <p:sp>
          <p:nvSpPr>
            <p:cNvPr id="37" name="矩形 36"/>
            <p:cNvSpPr>
              <a:spLocks noChangeArrowheads="1"/>
            </p:cNvSpPr>
            <p:nvPr/>
          </p:nvSpPr>
          <p:spPr bwMode="auto">
            <a:xfrm>
              <a:off x="14214151" y="6088749"/>
              <a:ext cx="1322623" cy="1046295"/>
            </a:xfrm>
            <a:prstGeom prst="rect">
              <a:avLst/>
            </a:prstGeom>
            <a:solidFill>
              <a:srgbClr val="669900"/>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6699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zh-CN" altLang="en-US" sz="2000" i="0" dirty="0">
                  <a:solidFill>
                    <a:srgbClr val="FFFF99"/>
                  </a:solidFill>
                  <a:latin typeface="华文楷体" panose="02010600040101010101" pitchFamily="2" charset="-122"/>
                  <a:ea typeface="华文楷体" panose="02010600040101010101" pitchFamily="2" charset="-122"/>
                </a:rPr>
                <a:t>设备</a:t>
              </a:r>
            </a:p>
          </p:txBody>
        </p:sp>
        <p:sp>
          <p:nvSpPr>
            <p:cNvPr id="38" name="自选图形 17"/>
            <p:cNvSpPr>
              <a:spLocks noChangeArrowheads="1"/>
            </p:cNvSpPr>
            <p:nvPr/>
          </p:nvSpPr>
          <p:spPr bwMode="auto">
            <a:xfrm>
              <a:off x="14716126" y="5432450"/>
              <a:ext cx="305011" cy="457518"/>
            </a:xfrm>
            <a:prstGeom prst="upDownArrow">
              <a:avLst>
                <a:gd name="adj1" fmla="val 50000"/>
                <a:gd name="adj2" fmla="val 30000"/>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6600" i="0"/>
            </a:p>
          </p:txBody>
        </p:sp>
        <p:sp>
          <p:nvSpPr>
            <p:cNvPr id="39" name="自选图形 18"/>
            <p:cNvSpPr>
              <a:spLocks noChangeArrowheads="1"/>
            </p:cNvSpPr>
            <p:nvPr/>
          </p:nvSpPr>
          <p:spPr bwMode="auto">
            <a:xfrm>
              <a:off x="14716125" y="3134544"/>
              <a:ext cx="305012" cy="1067541"/>
            </a:xfrm>
            <a:prstGeom prst="upDownArrow">
              <a:avLst>
                <a:gd name="adj1" fmla="val 50000"/>
                <a:gd name="adj2" fmla="val 70000"/>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sp>
          <p:nvSpPr>
            <p:cNvPr id="40" name="自选图形 11"/>
            <p:cNvSpPr>
              <a:spLocks noChangeArrowheads="1"/>
            </p:cNvSpPr>
            <p:nvPr/>
          </p:nvSpPr>
          <p:spPr bwMode="auto">
            <a:xfrm>
              <a:off x="3971925" y="2753544"/>
              <a:ext cx="12268200" cy="603669"/>
            </a:xfrm>
            <a:prstGeom prst="leftRightArrow">
              <a:avLst>
                <a:gd name="adj1" fmla="val 33824"/>
                <a:gd name="adj2" fmla="val 131993"/>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sp>
          <p:nvSpPr>
            <p:cNvPr id="41" name="自选图形 19"/>
            <p:cNvSpPr>
              <a:spLocks noChangeArrowheads="1"/>
            </p:cNvSpPr>
            <p:nvPr/>
          </p:nvSpPr>
          <p:spPr bwMode="auto">
            <a:xfrm>
              <a:off x="6275406" y="4728110"/>
              <a:ext cx="820719" cy="622165"/>
            </a:xfrm>
            <a:prstGeom prst="leftRightArrow">
              <a:avLst>
                <a:gd name="adj1" fmla="val 50000"/>
                <a:gd name="adj2" fmla="val 26691"/>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sp>
          <p:nvSpPr>
            <p:cNvPr id="42" name="矩形 41"/>
            <p:cNvSpPr>
              <a:spLocks noChangeArrowheads="1"/>
            </p:cNvSpPr>
            <p:nvPr/>
          </p:nvSpPr>
          <p:spPr bwMode="auto">
            <a:xfrm>
              <a:off x="5674399" y="6106344"/>
              <a:ext cx="1899494" cy="6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chemeClr val="tx2"/>
                </a:buClr>
              </a:pPr>
              <a:r>
                <a:rPr lang="zh-CN" altLang="en-US" sz="2400" i="0" dirty="0">
                  <a:latin typeface="华文楷体" panose="02010600040101010101" pitchFamily="2" charset="-122"/>
                  <a:ea typeface="华文楷体" panose="02010600040101010101" pitchFamily="2" charset="-122"/>
                </a:rPr>
                <a:t>存储总线</a:t>
              </a: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双总线结构</a:t>
            </a:r>
            <a:r>
              <a:rPr lang="en-US" altLang="zh-CN" dirty="0" smtClean="0"/>
              <a:t>2</a:t>
            </a:r>
            <a:endParaRPr lang="zh-CN" altLang="en-US" dirty="0"/>
          </a:p>
        </p:txBody>
      </p:sp>
      <p:grpSp>
        <p:nvGrpSpPr>
          <p:cNvPr id="53" name="组合 52"/>
          <p:cNvGrpSpPr/>
          <p:nvPr/>
        </p:nvGrpSpPr>
        <p:grpSpPr>
          <a:xfrm>
            <a:off x="395536" y="1340768"/>
            <a:ext cx="8136903" cy="4885651"/>
            <a:chOff x="3971925" y="2767034"/>
            <a:chExt cx="12268200" cy="7366211"/>
          </a:xfrm>
        </p:grpSpPr>
        <p:sp>
          <p:nvSpPr>
            <p:cNvPr id="54" name="矩形 53"/>
            <p:cNvSpPr>
              <a:spLocks noChangeArrowheads="1"/>
            </p:cNvSpPr>
            <p:nvPr/>
          </p:nvSpPr>
          <p:spPr bwMode="auto">
            <a:xfrm>
              <a:off x="4563975" y="4291034"/>
              <a:ext cx="1711431" cy="1718870"/>
            </a:xfrm>
            <a:prstGeom prst="rect">
              <a:avLst/>
            </a:prstGeom>
            <a:solidFill>
              <a:srgbClr val="FF6600"/>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66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en-US" altLang="zh-CN" sz="2400" i="0" dirty="0">
                  <a:solidFill>
                    <a:srgbClr val="FFFF99"/>
                  </a:solidFill>
                  <a:latin typeface="Times New Roman" pitchFamily="18" charset="0"/>
                </a:rPr>
                <a:t>CPU</a:t>
              </a:r>
            </a:p>
          </p:txBody>
        </p:sp>
        <p:sp>
          <p:nvSpPr>
            <p:cNvPr id="55" name="矩形 54"/>
            <p:cNvSpPr>
              <a:spLocks noChangeArrowheads="1"/>
            </p:cNvSpPr>
            <p:nvPr/>
          </p:nvSpPr>
          <p:spPr bwMode="auto">
            <a:xfrm>
              <a:off x="7002375" y="4291034"/>
              <a:ext cx="1731204" cy="1718870"/>
            </a:xfrm>
            <a:prstGeom prst="rect">
              <a:avLst/>
            </a:prstGeom>
            <a:solidFill>
              <a:srgbClr val="FF6600"/>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66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zh-CN" altLang="en-US" sz="2400" i="0" dirty="0">
                  <a:solidFill>
                    <a:srgbClr val="FFFF99"/>
                  </a:solidFill>
                  <a:latin typeface="华文楷体" pitchFamily="2" charset="-122"/>
                  <a:ea typeface="华文楷体" pitchFamily="2" charset="-122"/>
                </a:rPr>
                <a:t>主存</a:t>
              </a:r>
            </a:p>
          </p:txBody>
        </p:sp>
        <p:sp>
          <p:nvSpPr>
            <p:cNvPr id="56" name="自选图形 6"/>
            <p:cNvSpPr>
              <a:spLocks noChangeArrowheads="1"/>
            </p:cNvSpPr>
            <p:nvPr/>
          </p:nvSpPr>
          <p:spPr bwMode="auto">
            <a:xfrm>
              <a:off x="5268225" y="3178238"/>
              <a:ext cx="305012" cy="1067541"/>
            </a:xfrm>
            <a:prstGeom prst="upDownArrow">
              <a:avLst>
                <a:gd name="adj1" fmla="val 50000"/>
                <a:gd name="adj2" fmla="val 70000"/>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sp>
          <p:nvSpPr>
            <p:cNvPr id="57" name="矩形 56"/>
            <p:cNvSpPr>
              <a:spLocks noChangeArrowheads="1"/>
            </p:cNvSpPr>
            <p:nvPr/>
          </p:nvSpPr>
          <p:spPr bwMode="auto">
            <a:xfrm>
              <a:off x="9011238" y="3240330"/>
              <a:ext cx="2250603" cy="69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chemeClr val="tx2"/>
                </a:buClr>
              </a:pPr>
              <a:r>
                <a:rPr lang="en-US" altLang="zh-CN" sz="2400" i="0" dirty="0">
                  <a:latin typeface="华文楷体" panose="02010600040101010101" pitchFamily="2" charset="-122"/>
                  <a:ea typeface="华文楷体" panose="02010600040101010101" pitchFamily="2" charset="-122"/>
                </a:rPr>
                <a:t> </a:t>
              </a:r>
              <a:r>
                <a:rPr lang="zh-CN" altLang="en-US" sz="2400" i="0" dirty="0">
                  <a:latin typeface="华文楷体" panose="02010600040101010101" pitchFamily="2" charset="-122"/>
                  <a:ea typeface="华文楷体" panose="02010600040101010101" pitchFamily="2" charset="-122"/>
                </a:rPr>
                <a:t>系统总线</a:t>
              </a:r>
            </a:p>
          </p:txBody>
        </p:sp>
        <p:sp>
          <p:nvSpPr>
            <p:cNvPr id="58" name="自选图形 13"/>
            <p:cNvSpPr>
              <a:spLocks noChangeArrowheads="1"/>
            </p:cNvSpPr>
            <p:nvPr/>
          </p:nvSpPr>
          <p:spPr bwMode="auto">
            <a:xfrm>
              <a:off x="7729475" y="3148034"/>
              <a:ext cx="357249" cy="1067541"/>
            </a:xfrm>
            <a:prstGeom prst="upDownArrow">
              <a:avLst>
                <a:gd name="adj1" fmla="val 50000"/>
                <a:gd name="adj2" fmla="val 70000"/>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grpSp>
          <p:nvGrpSpPr>
            <p:cNvPr id="59" name="组合 34"/>
            <p:cNvGrpSpPr/>
            <p:nvPr/>
          </p:nvGrpSpPr>
          <p:grpSpPr>
            <a:xfrm>
              <a:off x="10357399" y="5849188"/>
              <a:ext cx="5179376" cy="4284057"/>
              <a:chOff x="10357399" y="5525316"/>
              <a:chExt cx="5179376" cy="4284057"/>
            </a:xfrm>
          </p:grpSpPr>
          <p:sp>
            <p:nvSpPr>
              <p:cNvPr id="66" name="矩形 65"/>
              <p:cNvSpPr>
                <a:spLocks noChangeArrowheads="1"/>
              </p:cNvSpPr>
              <p:nvPr/>
            </p:nvSpPr>
            <p:spPr bwMode="auto">
              <a:xfrm>
                <a:off x="10357399" y="6668316"/>
                <a:ext cx="1273684" cy="1295400"/>
              </a:xfrm>
              <a:prstGeom prst="rect">
                <a:avLst/>
              </a:prstGeom>
              <a:solidFill>
                <a:srgbClr val="FF66FF"/>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zh-CN" altLang="en-US" sz="2000" i="0" dirty="0">
                    <a:solidFill>
                      <a:srgbClr val="FFFF99"/>
                    </a:solidFill>
                    <a:latin typeface="华文楷体" panose="02010600040101010101" pitchFamily="2" charset="-122"/>
                    <a:ea typeface="华文楷体" panose="02010600040101010101" pitchFamily="2" charset="-122"/>
                  </a:rPr>
                  <a:t>设备</a:t>
                </a:r>
              </a:p>
              <a:p>
                <a:pPr algn="ctr"/>
                <a:r>
                  <a:rPr kumimoji="1" lang="zh-CN" altLang="en-US" sz="2000" i="0" dirty="0">
                    <a:solidFill>
                      <a:srgbClr val="FFFF99"/>
                    </a:solidFill>
                    <a:latin typeface="华文楷体" panose="02010600040101010101" pitchFamily="2" charset="-122"/>
                    <a:ea typeface="华文楷体" panose="02010600040101010101" pitchFamily="2" charset="-122"/>
                  </a:rPr>
                  <a:t>接口</a:t>
                </a:r>
              </a:p>
            </p:txBody>
          </p:sp>
          <p:sp>
            <p:nvSpPr>
              <p:cNvPr id="67" name="矩形 66"/>
              <p:cNvSpPr>
                <a:spLocks noChangeArrowheads="1"/>
              </p:cNvSpPr>
              <p:nvPr/>
            </p:nvSpPr>
            <p:spPr bwMode="auto">
              <a:xfrm>
                <a:off x="10357399" y="8649940"/>
                <a:ext cx="1273684" cy="1032222"/>
              </a:xfrm>
              <a:prstGeom prst="rect">
                <a:avLst/>
              </a:prstGeom>
              <a:solidFill>
                <a:srgbClr val="669900"/>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6699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zh-CN" altLang="en-US" sz="2000" i="0" dirty="0">
                    <a:solidFill>
                      <a:srgbClr val="FFFF99"/>
                    </a:solidFill>
                    <a:latin typeface="华文楷体" panose="02010600040101010101" pitchFamily="2" charset="-122"/>
                    <a:ea typeface="华文楷体" panose="02010600040101010101" pitchFamily="2" charset="-122"/>
                  </a:rPr>
                  <a:t>设备</a:t>
                </a:r>
              </a:p>
            </p:txBody>
          </p:sp>
          <p:sp>
            <p:nvSpPr>
              <p:cNvPr id="68" name="自选图形 8"/>
              <p:cNvSpPr>
                <a:spLocks noChangeArrowheads="1"/>
              </p:cNvSpPr>
              <p:nvPr/>
            </p:nvSpPr>
            <p:spPr bwMode="auto">
              <a:xfrm>
                <a:off x="10829712" y="7963716"/>
                <a:ext cx="325061" cy="533718"/>
              </a:xfrm>
              <a:prstGeom prst="upDownArrow">
                <a:avLst>
                  <a:gd name="adj1" fmla="val 50000"/>
                  <a:gd name="adj2" fmla="val 30000"/>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sp>
            <p:nvSpPr>
              <p:cNvPr id="69" name="文本框 9"/>
              <p:cNvSpPr txBox="1">
                <a:spLocks noChangeArrowheads="1"/>
              </p:cNvSpPr>
              <p:nvPr/>
            </p:nvSpPr>
            <p:spPr bwMode="auto">
              <a:xfrm>
                <a:off x="12514347" y="7031575"/>
                <a:ext cx="1830066" cy="1067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r>
                  <a:rPr kumimoji="1" lang="en-US" altLang="zh-CN" sz="4000" i="0" dirty="0">
                    <a:solidFill>
                      <a:schemeClr val="tx1"/>
                    </a:solidFill>
                    <a:latin typeface="Times New Roman" pitchFamily="18" charset="0"/>
                  </a:rPr>
                  <a:t>······</a:t>
                </a:r>
              </a:p>
            </p:txBody>
          </p:sp>
          <p:sp>
            <p:nvSpPr>
              <p:cNvPr id="70" name="文本框 10"/>
              <p:cNvSpPr txBox="1">
                <a:spLocks noChangeArrowheads="1"/>
              </p:cNvSpPr>
              <p:nvPr/>
            </p:nvSpPr>
            <p:spPr bwMode="auto">
              <a:xfrm>
                <a:off x="12514347" y="8742077"/>
                <a:ext cx="1830066" cy="1067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r>
                  <a:rPr kumimoji="1" lang="en-US" altLang="zh-CN" sz="4000" i="0" dirty="0">
                    <a:solidFill>
                      <a:schemeClr val="tx1"/>
                    </a:solidFill>
                    <a:latin typeface="Times New Roman" pitchFamily="18" charset="0"/>
                  </a:rPr>
                  <a:t>······</a:t>
                </a:r>
              </a:p>
            </p:txBody>
          </p:sp>
          <p:sp>
            <p:nvSpPr>
              <p:cNvPr id="71" name="自选图形 14"/>
              <p:cNvSpPr>
                <a:spLocks noChangeArrowheads="1"/>
              </p:cNvSpPr>
              <p:nvPr/>
            </p:nvSpPr>
            <p:spPr bwMode="auto">
              <a:xfrm>
                <a:off x="10829925" y="5525316"/>
                <a:ext cx="305012" cy="1067541"/>
              </a:xfrm>
              <a:prstGeom prst="upDownArrow">
                <a:avLst>
                  <a:gd name="adj1" fmla="val 50000"/>
                  <a:gd name="adj2" fmla="val 70000"/>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sp>
            <p:nvSpPr>
              <p:cNvPr id="72" name="矩形 71"/>
              <p:cNvSpPr>
                <a:spLocks noChangeArrowheads="1"/>
              </p:cNvSpPr>
              <p:nvPr/>
            </p:nvSpPr>
            <p:spPr bwMode="auto">
              <a:xfrm>
                <a:off x="14214152" y="6668316"/>
                <a:ext cx="1322623" cy="1305832"/>
              </a:xfrm>
              <a:prstGeom prst="rect">
                <a:avLst/>
              </a:prstGeom>
              <a:solidFill>
                <a:srgbClr val="FF66FF"/>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kumimoji="1" lang="zh-CN" altLang="en-US" sz="2000" i="0" dirty="0">
                    <a:solidFill>
                      <a:srgbClr val="FFFF99"/>
                    </a:solidFill>
                    <a:latin typeface="华文楷体" panose="02010600040101010101" pitchFamily="2" charset="-122"/>
                    <a:ea typeface="华文楷体" panose="02010600040101010101" pitchFamily="2" charset="-122"/>
                  </a:rPr>
                  <a:t>适配器</a:t>
                </a:r>
              </a:p>
            </p:txBody>
          </p:sp>
          <p:sp>
            <p:nvSpPr>
              <p:cNvPr id="73" name="矩形 72"/>
              <p:cNvSpPr>
                <a:spLocks noChangeArrowheads="1"/>
              </p:cNvSpPr>
              <p:nvPr/>
            </p:nvSpPr>
            <p:spPr bwMode="auto">
              <a:xfrm>
                <a:off x="14214152" y="8573316"/>
                <a:ext cx="1322623" cy="1108846"/>
              </a:xfrm>
              <a:prstGeom prst="rect">
                <a:avLst/>
              </a:prstGeom>
              <a:solidFill>
                <a:srgbClr val="669900"/>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6699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zh-CN" altLang="en-US" sz="2000" i="0" dirty="0">
                    <a:solidFill>
                      <a:srgbClr val="FFFF99"/>
                    </a:solidFill>
                    <a:latin typeface="华文楷体" panose="02010600040101010101" pitchFamily="2" charset="-122"/>
                    <a:ea typeface="华文楷体" panose="02010600040101010101" pitchFamily="2" charset="-122"/>
                  </a:rPr>
                  <a:t>设备</a:t>
                </a:r>
              </a:p>
            </p:txBody>
          </p:sp>
          <p:sp>
            <p:nvSpPr>
              <p:cNvPr id="74" name="自选图形 17"/>
              <p:cNvSpPr>
                <a:spLocks noChangeArrowheads="1"/>
              </p:cNvSpPr>
              <p:nvPr/>
            </p:nvSpPr>
            <p:spPr bwMode="auto">
              <a:xfrm>
                <a:off x="14716125" y="7963716"/>
                <a:ext cx="305012" cy="457518"/>
              </a:xfrm>
              <a:prstGeom prst="upDownArrow">
                <a:avLst>
                  <a:gd name="adj1" fmla="val 50000"/>
                  <a:gd name="adj2" fmla="val 30000"/>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sp>
            <p:nvSpPr>
              <p:cNvPr id="75" name="自选图形 18"/>
              <p:cNvSpPr>
                <a:spLocks noChangeArrowheads="1"/>
              </p:cNvSpPr>
              <p:nvPr/>
            </p:nvSpPr>
            <p:spPr bwMode="auto">
              <a:xfrm>
                <a:off x="14716125" y="5525316"/>
                <a:ext cx="305012" cy="1067541"/>
              </a:xfrm>
              <a:prstGeom prst="upDownArrow">
                <a:avLst>
                  <a:gd name="adj1" fmla="val 50000"/>
                  <a:gd name="adj2" fmla="val 70000"/>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grpSp>
        <p:sp>
          <p:nvSpPr>
            <p:cNvPr id="60" name="自选图形 22"/>
            <p:cNvSpPr>
              <a:spLocks noChangeArrowheads="1"/>
            </p:cNvSpPr>
            <p:nvPr/>
          </p:nvSpPr>
          <p:spPr bwMode="auto">
            <a:xfrm>
              <a:off x="9723091" y="5510234"/>
              <a:ext cx="6212234" cy="509626"/>
            </a:xfrm>
            <a:prstGeom prst="leftRightArrow">
              <a:avLst>
                <a:gd name="adj1" fmla="val 49663"/>
                <a:gd name="adj2" fmla="val 80784"/>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sp>
          <p:nvSpPr>
            <p:cNvPr id="61" name="矩形 23"/>
            <p:cNvSpPr>
              <a:spLocks noChangeArrowheads="1"/>
            </p:cNvSpPr>
            <p:nvPr/>
          </p:nvSpPr>
          <p:spPr bwMode="auto">
            <a:xfrm>
              <a:off x="11653242" y="4197312"/>
              <a:ext cx="1982576" cy="602932"/>
            </a:xfrm>
            <a:prstGeom prst="rect">
              <a:avLst/>
            </a:prstGeom>
            <a:solidFill>
              <a:srgbClr val="66FF33"/>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66FF33"/>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zh-CN" altLang="en-US" sz="2400" i="0" dirty="0">
                  <a:latin typeface="华文楷体" panose="02010600040101010101" pitchFamily="2" charset="-122"/>
                  <a:ea typeface="华文楷体" panose="02010600040101010101" pitchFamily="2" charset="-122"/>
                </a:rPr>
                <a:t>通道</a:t>
              </a:r>
            </a:p>
          </p:txBody>
        </p:sp>
        <p:sp>
          <p:nvSpPr>
            <p:cNvPr id="62" name="自选图形 24"/>
            <p:cNvSpPr>
              <a:spLocks noChangeArrowheads="1"/>
            </p:cNvSpPr>
            <p:nvPr/>
          </p:nvSpPr>
          <p:spPr bwMode="auto">
            <a:xfrm>
              <a:off x="12449511" y="4774784"/>
              <a:ext cx="437814" cy="864200"/>
            </a:xfrm>
            <a:prstGeom prst="upDownArrow">
              <a:avLst>
                <a:gd name="adj1" fmla="val 50000"/>
                <a:gd name="adj2" fmla="val 38582"/>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sp>
          <p:nvSpPr>
            <p:cNvPr id="63" name="矩形 62"/>
            <p:cNvSpPr>
              <a:spLocks noChangeArrowheads="1"/>
            </p:cNvSpPr>
            <p:nvPr/>
          </p:nvSpPr>
          <p:spPr bwMode="auto">
            <a:xfrm>
              <a:off x="12858351" y="4947493"/>
              <a:ext cx="2081421" cy="69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chemeClr val="tx2"/>
                </a:buClr>
              </a:pPr>
              <a:r>
                <a:rPr lang="en-US" altLang="zh-CN" sz="2400" i="0" dirty="0">
                  <a:latin typeface="华文楷体" panose="02010600040101010101" pitchFamily="2" charset="-122"/>
                  <a:ea typeface="华文楷体" panose="02010600040101010101" pitchFamily="2" charset="-122"/>
                </a:rPr>
                <a:t> </a:t>
              </a:r>
              <a:r>
                <a:rPr lang="en-US" altLang="zh-CN" sz="2400" i="0" dirty="0" smtClean="0">
                  <a:latin typeface="华文楷体" panose="02010600040101010101" pitchFamily="2" charset="-122"/>
                  <a:ea typeface="华文楷体" panose="02010600040101010101" pitchFamily="2" charset="-122"/>
                </a:rPr>
                <a:t>I/O</a:t>
              </a:r>
              <a:r>
                <a:rPr lang="zh-CN" altLang="en-US" sz="2400" i="0" dirty="0" smtClean="0">
                  <a:latin typeface="华文楷体" panose="02010600040101010101" pitchFamily="2" charset="-122"/>
                  <a:ea typeface="华文楷体" panose="02010600040101010101" pitchFamily="2" charset="-122"/>
                </a:rPr>
                <a:t>总线</a:t>
              </a:r>
              <a:endParaRPr lang="zh-CN" altLang="en-US" sz="2400" i="0" dirty="0">
                <a:latin typeface="华文楷体" panose="02010600040101010101" pitchFamily="2" charset="-122"/>
                <a:ea typeface="华文楷体" panose="02010600040101010101" pitchFamily="2" charset="-122"/>
              </a:endParaRPr>
            </a:p>
          </p:txBody>
        </p:sp>
        <p:sp>
          <p:nvSpPr>
            <p:cNvPr id="64" name="自选图形 13"/>
            <p:cNvSpPr>
              <a:spLocks noChangeArrowheads="1"/>
            </p:cNvSpPr>
            <p:nvPr/>
          </p:nvSpPr>
          <p:spPr bwMode="auto">
            <a:xfrm>
              <a:off x="12460820" y="3147293"/>
              <a:ext cx="397531" cy="1027353"/>
            </a:xfrm>
            <a:prstGeom prst="upDownArrow">
              <a:avLst>
                <a:gd name="adj1" fmla="val 50000"/>
                <a:gd name="adj2" fmla="val 70000"/>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sp>
          <p:nvSpPr>
            <p:cNvPr id="65" name="自选图形 11"/>
            <p:cNvSpPr>
              <a:spLocks noChangeArrowheads="1"/>
            </p:cNvSpPr>
            <p:nvPr/>
          </p:nvSpPr>
          <p:spPr bwMode="auto">
            <a:xfrm>
              <a:off x="3971925" y="2767034"/>
              <a:ext cx="12268200" cy="603669"/>
            </a:xfrm>
            <a:prstGeom prst="leftRightArrow">
              <a:avLst>
                <a:gd name="adj1" fmla="val 33824"/>
                <a:gd name="adj2" fmla="val 131993"/>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600" i="0"/>
            </a:p>
          </p:txBody>
        </p:sp>
      </p:grpSp>
    </p:spTree>
    <p:extLst>
      <p:ext uri="{BB962C8B-B14F-4D97-AF65-F5344CB8AC3E}">
        <p14:creationId xmlns:p14="http://schemas.microsoft.com/office/powerpoint/2010/main" val="144148850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三总线结构</a:t>
            </a: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18</a:t>
            </a:fld>
            <a:r>
              <a:rPr lang="en-US" altLang="zh-CN" sz="1400" smtClean="0">
                <a:solidFill>
                  <a:srgbClr val="0D7157"/>
                </a:solidFill>
              </a:rPr>
              <a:t>- </a:t>
            </a:r>
            <a:endParaRPr lang="en-US" altLang="zh-CN" sz="1400" dirty="0">
              <a:solidFill>
                <a:srgbClr val="0D7157"/>
              </a:solidFill>
            </a:endParaRPr>
          </a:p>
        </p:txBody>
      </p:sp>
      <p:grpSp>
        <p:nvGrpSpPr>
          <p:cNvPr id="29" name="内容占位符 28"/>
          <p:cNvGrpSpPr>
            <a:grpSpLocks noGrp="1"/>
          </p:cNvGrpSpPr>
          <p:nvPr/>
        </p:nvGrpSpPr>
        <p:grpSpPr>
          <a:xfrm>
            <a:off x="539553" y="1035346"/>
            <a:ext cx="8085584" cy="2844444"/>
            <a:chOff x="2981327" y="1764672"/>
            <a:chExt cx="13494195" cy="6335358"/>
          </a:xfrm>
        </p:grpSpPr>
        <p:sp>
          <p:nvSpPr>
            <p:cNvPr id="30" name="矩形 29"/>
            <p:cNvSpPr>
              <a:spLocks noChangeArrowheads="1"/>
            </p:cNvSpPr>
            <p:nvPr/>
          </p:nvSpPr>
          <p:spPr bwMode="auto">
            <a:xfrm>
              <a:off x="3438525" y="3967162"/>
              <a:ext cx="1711431" cy="1718870"/>
            </a:xfrm>
            <a:prstGeom prst="rect">
              <a:avLst/>
            </a:prstGeom>
            <a:solidFill>
              <a:srgbClr val="FF6600"/>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66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en-US" altLang="zh-CN" sz="2000" i="0" dirty="0">
                  <a:solidFill>
                    <a:srgbClr val="FFFF99"/>
                  </a:solidFill>
                  <a:latin typeface="Times New Roman" pitchFamily="18" charset="0"/>
                </a:rPr>
                <a:t>CPU</a:t>
              </a:r>
            </a:p>
          </p:txBody>
        </p:sp>
        <p:sp>
          <p:nvSpPr>
            <p:cNvPr id="31" name="矩形 30"/>
            <p:cNvSpPr>
              <a:spLocks noChangeArrowheads="1"/>
            </p:cNvSpPr>
            <p:nvPr/>
          </p:nvSpPr>
          <p:spPr bwMode="auto">
            <a:xfrm>
              <a:off x="5876925" y="3967162"/>
              <a:ext cx="1731204" cy="1718870"/>
            </a:xfrm>
            <a:prstGeom prst="rect">
              <a:avLst/>
            </a:prstGeom>
            <a:solidFill>
              <a:srgbClr val="FF6600"/>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66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zh-CN" altLang="en-US" sz="2000" i="0" dirty="0">
                  <a:solidFill>
                    <a:srgbClr val="FFFF99"/>
                  </a:solidFill>
                  <a:latin typeface="华文楷体" pitchFamily="2" charset="-122"/>
                  <a:ea typeface="华文楷体" pitchFamily="2" charset="-122"/>
                </a:rPr>
                <a:t>主存</a:t>
              </a:r>
            </a:p>
          </p:txBody>
        </p:sp>
        <p:sp>
          <p:nvSpPr>
            <p:cNvPr id="32" name="矩形 31"/>
            <p:cNvSpPr>
              <a:spLocks noChangeArrowheads="1"/>
            </p:cNvSpPr>
            <p:nvPr/>
          </p:nvSpPr>
          <p:spPr bwMode="auto">
            <a:xfrm>
              <a:off x="10934514" y="3967162"/>
              <a:ext cx="1273684" cy="1305832"/>
            </a:xfrm>
            <a:prstGeom prst="rect">
              <a:avLst/>
            </a:prstGeom>
            <a:solidFill>
              <a:srgbClr val="FF66FF"/>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zh-CN" altLang="en-US" i="0" dirty="0">
                  <a:solidFill>
                    <a:srgbClr val="FFFF99"/>
                  </a:solidFill>
                  <a:latin typeface="华文楷体" panose="02010600040101010101" pitchFamily="2" charset="-122"/>
                  <a:ea typeface="华文楷体" panose="02010600040101010101" pitchFamily="2" charset="-122"/>
                </a:rPr>
                <a:t>设备</a:t>
              </a:r>
            </a:p>
            <a:p>
              <a:pPr algn="ctr"/>
              <a:r>
                <a:rPr kumimoji="1" lang="zh-CN" altLang="en-US" i="0" dirty="0">
                  <a:solidFill>
                    <a:srgbClr val="FFFF99"/>
                  </a:solidFill>
                  <a:latin typeface="华文楷体" panose="02010600040101010101" pitchFamily="2" charset="-122"/>
                  <a:ea typeface="华文楷体" panose="02010600040101010101" pitchFamily="2" charset="-122"/>
                </a:rPr>
                <a:t>接口</a:t>
              </a:r>
            </a:p>
          </p:txBody>
        </p:sp>
        <p:sp>
          <p:nvSpPr>
            <p:cNvPr id="33" name="自选图形 6"/>
            <p:cNvSpPr>
              <a:spLocks noChangeArrowheads="1"/>
            </p:cNvSpPr>
            <p:nvPr/>
          </p:nvSpPr>
          <p:spPr bwMode="auto">
            <a:xfrm>
              <a:off x="4142775" y="2854366"/>
              <a:ext cx="305012" cy="1067541"/>
            </a:xfrm>
            <a:prstGeom prst="upDownArrow">
              <a:avLst>
                <a:gd name="adj1" fmla="val 50000"/>
                <a:gd name="adj2" fmla="val 70000"/>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000" i="0"/>
            </a:p>
          </p:txBody>
        </p:sp>
        <p:sp>
          <p:nvSpPr>
            <p:cNvPr id="34" name="矩形 33"/>
            <p:cNvSpPr>
              <a:spLocks noChangeArrowheads="1"/>
            </p:cNvSpPr>
            <p:nvPr/>
          </p:nvSpPr>
          <p:spPr bwMode="auto">
            <a:xfrm>
              <a:off x="10934514" y="5948786"/>
              <a:ext cx="1273684" cy="1032222"/>
            </a:xfrm>
            <a:prstGeom prst="rect">
              <a:avLst/>
            </a:prstGeom>
            <a:solidFill>
              <a:srgbClr val="669900"/>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6699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zh-CN" altLang="en-US" i="0" dirty="0">
                  <a:solidFill>
                    <a:srgbClr val="FFFF99"/>
                  </a:solidFill>
                  <a:latin typeface="华文楷体" panose="02010600040101010101" pitchFamily="2" charset="-122"/>
                  <a:ea typeface="华文楷体" panose="02010600040101010101" pitchFamily="2" charset="-122"/>
                </a:rPr>
                <a:t>设备</a:t>
              </a:r>
            </a:p>
          </p:txBody>
        </p:sp>
        <p:sp>
          <p:nvSpPr>
            <p:cNvPr id="35" name="自选图形 8"/>
            <p:cNvSpPr>
              <a:spLocks noChangeArrowheads="1"/>
            </p:cNvSpPr>
            <p:nvPr/>
          </p:nvSpPr>
          <p:spPr bwMode="auto">
            <a:xfrm>
              <a:off x="11439313" y="5262562"/>
              <a:ext cx="305012" cy="558715"/>
            </a:xfrm>
            <a:prstGeom prst="upDownArrow">
              <a:avLst>
                <a:gd name="adj1" fmla="val 50000"/>
                <a:gd name="adj2" fmla="val 30000"/>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000" i="0"/>
            </a:p>
          </p:txBody>
        </p:sp>
        <p:sp>
          <p:nvSpPr>
            <p:cNvPr id="36" name="文本框 9"/>
            <p:cNvSpPr txBox="1">
              <a:spLocks noChangeArrowheads="1"/>
            </p:cNvSpPr>
            <p:nvPr/>
          </p:nvSpPr>
          <p:spPr bwMode="auto">
            <a:xfrm>
              <a:off x="12353926" y="4330422"/>
              <a:ext cx="1849157" cy="1439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r>
                <a:rPr kumimoji="1" lang="en-US" altLang="zh-CN" sz="3600" i="0" dirty="0">
                  <a:solidFill>
                    <a:schemeClr val="tx1"/>
                  </a:solidFill>
                  <a:latin typeface="Times New Roman" pitchFamily="18" charset="0"/>
                </a:rPr>
                <a:t>······</a:t>
              </a:r>
            </a:p>
          </p:txBody>
        </p:sp>
        <p:sp>
          <p:nvSpPr>
            <p:cNvPr id="37" name="文本框 10"/>
            <p:cNvSpPr txBox="1">
              <a:spLocks noChangeArrowheads="1"/>
            </p:cNvSpPr>
            <p:nvPr/>
          </p:nvSpPr>
          <p:spPr bwMode="auto">
            <a:xfrm>
              <a:off x="12353926" y="6040924"/>
              <a:ext cx="1849157" cy="1439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r>
                <a:rPr kumimoji="1" lang="en-US" altLang="zh-CN" sz="3600" i="0" dirty="0">
                  <a:solidFill>
                    <a:schemeClr val="tx1"/>
                  </a:solidFill>
                  <a:latin typeface="Times New Roman" pitchFamily="18" charset="0"/>
                </a:rPr>
                <a:t>······</a:t>
              </a:r>
            </a:p>
          </p:txBody>
        </p:sp>
        <p:sp>
          <p:nvSpPr>
            <p:cNvPr id="38" name="矩形 37"/>
            <p:cNvSpPr>
              <a:spLocks noChangeArrowheads="1"/>
            </p:cNvSpPr>
            <p:nvPr/>
          </p:nvSpPr>
          <p:spPr bwMode="auto">
            <a:xfrm>
              <a:off x="5977121" y="1764672"/>
              <a:ext cx="1972220" cy="891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chemeClr val="tx2"/>
                </a:buClr>
              </a:pPr>
              <a:r>
                <a:rPr lang="en-US" altLang="zh-CN" sz="2000" i="0" dirty="0">
                  <a:latin typeface="华文楷体" panose="02010600040101010101" pitchFamily="2" charset="-122"/>
                  <a:ea typeface="华文楷体" panose="02010600040101010101" pitchFamily="2" charset="-122"/>
                </a:rPr>
                <a:t> </a:t>
              </a:r>
              <a:r>
                <a:rPr lang="en-US" altLang="zh-CN" sz="2000" i="0" dirty="0" smtClean="0">
                  <a:latin typeface="华文楷体" panose="02010600040101010101" pitchFamily="2" charset="-122"/>
                  <a:ea typeface="华文楷体" panose="02010600040101010101" pitchFamily="2" charset="-122"/>
                </a:rPr>
                <a:t>I/O</a:t>
              </a:r>
              <a:r>
                <a:rPr lang="zh-CN" altLang="en-US" sz="2000" i="0" dirty="0" smtClean="0">
                  <a:latin typeface="华文楷体" panose="02010600040101010101" pitchFamily="2" charset="-122"/>
                  <a:ea typeface="华文楷体" panose="02010600040101010101" pitchFamily="2" charset="-122"/>
                </a:rPr>
                <a:t>总线</a:t>
              </a:r>
              <a:endParaRPr lang="zh-CN" altLang="en-US" sz="2000" i="0" dirty="0">
                <a:latin typeface="华文楷体" panose="02010600040101010101" pitchFamily="2" charset="-122"/>
                <a:ea typeface="华文楷体" panose="02010600040101010101" pitchFamily="2" charset="-122"/>
              </a:endParaRPr>
            </a:p>
          </p:txBody>
        </p:sp>
        <p:sp>
          <p:nvSpPr>
            <p:cNvPr id="39" name="自选图形 14"/>
            <p:cNvSpPr>
              <a:spLocks noChangeArrowheads="1"/>
            </p:cNvSpPr>
            <p:nvPr/>
          </p:nvSpPr>
          <p:spPr bwMode="auto">
            <a:xfrm>
              <a:off x="11439313" y="2824162"/>
              <a:ext cx="305012" cy="1067541"/>
            </a:xfrm>
            <a:prstGeom prst="upDownArrow">
              <a:avLst>
                <a:gd name="adj1" fmla="val 50000"/>
                <a:gd name="adj2" fmla="val 70000"/>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000" i="0"/>
            </a:p>
          </p:txBody>
        </p:sp>
        <p:sp>
          <p:nvSpPr>
            <p:cNvPr id="40" name="矩形 39"/>
            <p:cNvSpPr>
              <a:spLocks noChangeArrowheads="1"/>
            </p:cNvSpPr>
            <p:nvPr/>
          </p:nvSpPr>
          <p:spPr bwMode="auto">
            <a:xfrm>
              <a:off x="14053730" y="3967162"/>
              <a:ext cx="1322623" cy="1305832"/>
            </a:xfrm>
            <a:prstGeom prst="rect">
              <a:avLst/>
            </a:prstGeom>
            <a:solidFill>
              <a:srgbClr val="FF66FF"/>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kumimoji="1" lang="zh-CN" altLang="en-US" i="0" dirty="0">
                  <a:solidFill>
                    <a:srgbClr val="FFFF99"/>
                  </a:solidFill>
                  <a:latin typeface="华文楷体" panose="02010600040101010101" pitchFamily="2" charset="-122"/>
                  <a:ea typeface="华文楷体" panose="02010600040101010101" pitchFamily="2" charset="-122"/>
                </a:rPr>
                <a:t>适配器</a:t>
              </a:r>
            </a:p>
          </p:txBody>
        </p:sp>
        <p:sp>
          <p:nvSpPr>
            <p:cNvPr id="41" name="矩形 40"/>
            <p:cNvSpPr>
              <a:spLocks noChangeArrowheads="1"/>
            </p:cNvSpPr>
            <p:nvPr/>
          </p:nvSpPr>
          <p:spPr bwMode="auto">
            <a:xfrm>
              <a:off x="14053730" y="5872162"/>
              <a:ext cx="1322623" cy="1108846"/>
            </a:xfrm>
            <a:prstGeom prst="rect">
              <a:avLst/>
            </a:prstGeom>
            <a:solidFill>
              <a:srgbClr val="669900"/>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6699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zh-CN" altLang="en-US" i="0" dirty="0">
                  <a:solidFill>
                    <a:srgbClr val="FFFF99"/>
                  </a:solidFill>
                  <a:latin typeface="华文楷体" panose="02010600040101010101" pitchFamily="2" charset="-122"/>
                  <a:ea typeface="华文楷体" panose="02010600040101010101" pitchFamily="2" charset="-122"/>
                </a:rPr>
                <a:t>设备</a:t>
              </a:r>
            </a:p>
          </p:txBody>
        </p:sp>
        <p:sp>
          <p:nvSpPr>
            <p:cNvPr id="42" name="自选图形 17"/>
            <p:cNvSpPr>
              <a:spLocks noChangeArrowheads="1"/>
            </p:cNvSpPr>
            <p:nvPr/>
          </p:nvSpPr>
          <p:spPr bwMode="auto">
            <a:xfrm>
              <a:off x="14563725" y="5262562"/>
              <a:ext cx="305012" cy="457518"/>
            </a:xfrm>
            <a:prstGeom prst="upDownArrow">
              <a:avLst>
                <a:gd name="adj1" fmla="val 50000"/>
                <a:gd name="adj2" fmla="val 30000"/>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000" i="0"/>
            </a:p>
          </p:txBody>
        </p:sp>
        <p:sp>
          <p:nvSpPr>
            <p:cNvPr id="43" name="自选图形 18"/>
            <p:cNvSpPr>
              <a:spLocks noChangeArrowheads="1"/>
            </p:cNvSpPr>
            <p:nvPr/>
          </p:nvSpPr>
          <p:spPr bwMode="auto">
            <a:xfrm>
              <a:off x="14563513" y="2824162"/>
              <a:ext cx="305012" cy="1067541"/>
            </a:xfrm>
            <a:prstGeom prst="upDownArrow">
              <a:avLst>
                <a:gd name="adj1" fmla="val 50000"/>
                <a:gd name="adj2" fmla="val 70000"/>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000" i="0"/>
            </a:p>
          </p:txBody>
        </p:sp>
        <p:sp>
          <p:nvSpPr>
            <p:cNvPr id="44" name="自选图形 11"/>
            <p:cNvSpPr>
              <a:spLocks noChangeArrowheads="1"/>
            </p:cNvSpPr>
            <p:nvPr/>
          </p:nvSpPr>
          <p:spPr bwMode="auto">
            <a:xfrm>
              <a:off x="2981327" y="2452976"/>
              <a:ext cx="13494195" cy="589876"/>
            </a:xfrm>
            <a:prstGeom prst="leftRightArrow">
              <a:avLst>
                <a:gd name="adj1" fmla="val 33824"/>
                <a:gd name="adj2" fmla="val 131993"/>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000" i="0"/>
            </a:p>
          </p:txBody>
        </p:sp>
        <p:sp>
          <p:nvSpPr>
            <p:cNvPr id="45" name="矩形 21"/>
            <p:cNvSpPr>
              <a:spLocks noChangeArrowheads="1"/>
            </p:cNvSpPr>
            <p:nvPr/>
          </p:nvSpPr>
          <p:spPr bwMode="auto">
            <a:xfrm>
              <a:off x="4429123" y="5759229"/>
              <a:ext cx="2020375" cy="891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chemeClr val="tx2"/>
                </a:buClr>
              </a:pPr>
              <a:r>
                <a:rPr lang="zh-CN" altLang="en-US" sz="2000" i="0" dirty="0">
                  <a:latin typeface="华文楷体" panose="02010600040101010101" pitchFamily="2" charset="-122"/>
                  <a:ea typeface="华文楷体" panose="02010600040101010101" pitchFamily="2" charset="-122"/>
                </a:rPr>
                <a:t>存储总线</a:t>
              </a:r>
            </a:p>
          </p:txBody>
        </p:sp>
        <p:sp>
          <p:nvSpPr>
            <p:cNvPr id="46" name="矩形 45"/>
            <p:cNvSpPr>
              <a:spLocks noChangeArrowheads="1"/>
            </p:cNvSpPr>
            <p:nvPr/>
          </p:nvSpPr>
          <p:spPr bwMode="auto">
            <a:xfrm>
              <a:off x="8314143" y="3933804"/>
              <a:ext cx="1731204" cy="1718870"/>
            </a:xfrm>
            <a:prstGeom prst="rect">
              <a:avLst/>
            </a:prstGeom>
            <a:solidFill>
              <a:srgbClr val="FF6600"/>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6600"/>
              </a:extrusionClr>
            </a:sp3d>
            <a:extLst/>
          </p:spPr>
          <p:txBody>
            <a:bodyPr wrap="none" anchor="ctr">
              <a:flatTx/>
            </a:bodyPr>
            <a:lstStyle/>
            <a:p>
              <a:pPr algn="ctr"/>
              <a:r>
                <a:rPr kumimoji="1" lang="en-US" altLang="zh-CN" sz="2000" i="0" dirty="0" smtClean="0">
                  <a:solidFill>
                    <a:srgbClr val="FFFF99"/>
                  </a:solidFill>
                  <a:latin typeface="Times New Roman" pitchFamily="18" charset="0"/>
                </a:rPr>
                <a:t>DMAC</a:t>
              </a:r>
              <a:endParaRPr kumimoji="1" lang="zh-CN" altLang="en-US" sz="2000" i="0" dirty="0">
                <a:solidFill>
                  <a:srgbClr val="FFFF99"/>
                </a:solidFill>
                <a:latin typeface="Times New Roman" pitchFamily="18" charset="0"/>
              </a:endParaRPr>
            </a:p>
          </p:txBody>
        </p:sp>
        <p:sp>
          <p:nvSpPr>
            <p:cNvPr id="47" name="自选图形 19"/>
            <p:cNvSpPr>
              <a:spLocks noChangeArrowheads="1"/>
            </p:cNvSpPr>
            <p:nvPr/>
          </p:nvSpPr>
          <p:spPr bwMode="auto">
            <a:xfrm>
              <a:off x="5111744" y="4417728"/>
              <a:ext cx="820719" cy="622165"/>
            </a:xfrm>
            <a:prstGeom prst="leftRightArrow">
              <a:avLst>
                <a:gd name="adj1" fmla="val 50000"/>
                <a:gd name="adj2" fmla="val 26691"/>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000" i="0"/>
            </a:p>
          </p:txBody>
        </p:sp>
        <p:sp>
          <p:nvSpPr>
            <p:cNvPr id="48" name="自选图形 19"/>
            <p:cNvSpPr>
              <a:spLocks noChangeArrowheads="1"/>
            </p:cNvSpPr>
            <p:nvPr/>
          </p:nvSpPr>
          <p:spPr bwMode="auto">
            <a:xfrm>
              <a:off x="7581418" y="4450912"/>
              <a:ext cx="820719" cy="622165"/>
            </a:xfrm>
            <a:prstGeom prst="leftRightArrow">
              <a:avLst>
                <a:gd name="adj1" fmla="val 50000"/>
                <a:gd name="adj2" fmla="val 26691"/>
              </a:avLst>
            </a:prstGeom>
            <a:solidFill>
              <a:srgbClr val="00B0F0"/>
            </a:solidFill>
            <a:ln w="9525">
              <a:solidFill>
                <a:schemeClr val="tx1"/>
              </a:solidFill>
              <a:miter lim="800000"/>
              <a:headEnd/>
              <a:tailEnd/>
            </a:ln>
            <a:effectLst/>
            <a:extLst/>
          </p:spPr>
          <p:txBody>
            <a:bodyPr wrap="none" anchor="ctr"/>
            <a:lstStyle/>
            <a:p>
              <a:endParaRPr lang="zh-CN" altLang="en-US" sz="6000" i="0"/>
            </a:p>
          </p:txBody>
        </p:sp>
        <p:sp>
          <p:nvSpPr>
            <p:cNvPr id="49" name="矩形 21"/>
            <p:cNvSpPr>
              <a:spLocks noChangeArrowheads="1"/>
            </p:cNvSpPr>
            <p:nvPr/>
          </p:nvSpPr>
          <p:spPr bwMode="auto">
            <a:xfrm>
              <a:off x="7096125" y="5759229"/>
              <a:ext cx="2138087" cy="891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chemeClr val="tx2"/>
                </a:buClr>
              </a:pPr>
              <a:r>
                <a:rPr lang="en-US" altLang="zh-CN" sz="2000" i="0" dirty="0" smtClean="0">
                  <a:latin typeface="华文楷体" panose="02010600040101010101" pitchFamily="2" charset="-122"/>
                  <a:ea typeface="华文楷体" panose="02010600040101010101" pitchFamily="2" charset="-122"/>
                </a:rPr>
                <a:t>DMA</a:t>
              </a:r>
              <a:r>
                <a:rPr lang="zh-CN" altLang="en-US" sz="2000" i="0" dirty="0" smtClean="0">
                  <a:latin typeface="华文楷体" panose="02010600040101010101" pitchFamily="2" charset="-122"/>
                  <a:ea typeface="华文楷体" panose="02010600040101010101" pitchFamily="2" charset="-122"/>
                </a:rPr>
                <a:t>总线</a:t>
              </a:r>
              <a:endParaRPr lang="zh-CN" altLang="en-US" sz="2000" i="0" dirty="0">
                <a:latin typeface="华文楷体" panose="02010600040101010101" pitchFamily="2" charset="-122"/>
                <a:ea typeface="华文楷体" panose="02010600040101010101" pitchFamily="2" charset="-122"/>
              </a:endParaRPr>
            </a:p>
          </p:txBody>
        </p:sp>
        <p:sp>
          <p:nvSpPr>
            <p:cNvPr id="50" name="自选图形 14"/>
            <p:cNvSpPr>
              <a:spLocks noChangeArrowheads="1"/>
            </p:cNvSpPr>
            <p:nvPr/>
          </p:nvSpPr>
          <p:spPr bwMode="auto">
            <a:xfrm>
              <a:off x="9027239" y="2824162"/>
              <a:ext cx="305012" cy="1067541"/>
            </a:xfrm>
            <a:prstGeom prst="upDownArrow">
              <a:avLst>
                <a:gd name="adj1" fmla="val 50000"/>
                <a:gd name="adj2" fmla="val 70000"/>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6000" i="0"/>
            </a:p>
          </p:txBody>
        </p:sp>
        <p:sp>
          <p:nvSpPr>
            <p:cNvPr id="51" name="自选图形 8"/>
            <p:cNvSpPr>
              <a:spLocks noChangeArrowheads="1"/>
            </p:cNvSpPr>
            <p:nvPr/>
          </p:nvSpPr>
          <p:spPr bwMode="auto">
            <a:xfrm>
              <a:off x="9246430" y="5663739"/>
              <a:ext cx="383326" cy="790731"/>
            </a:xfrm>
            <a:prstGeom prst="upDownArrow">
              <a:avLst>
                <a:gd name="adj1" fmla="val 50000"/>
                <a:gd name="adj2" fmla="val 30000"/>
              </a:avLst>
            </a:prstGeom>
            <a:solidFill>
              <a:srgbClr val="00B0F0"/>
            </a:solidFill>
            <a:ln w="9525">
              <a:solidFill>
                <a:schemeClr val="tx1"/>
              </a:solidFill>
              <a:miter lim="800000"/>
              <a:headEnd/>
              <a:tailEnd/>
            </a:ln>
            <a:effectLst/>
            <a:extLst/>
          </p:spPr>
          <p:txBody>
            <a:bodyPr wrap="none" anchor="ctr"/>
            <a:lstStyle/>
            <a:p>
              <a:endParaRPr lang="zh-CN" altLang="en-US" sz="6000" i="0"/>
            </a:p>
          </p:txBody>
        </p:sp>
        <p:sp>
          <p:nvSpPr>
            <p:cNvPr id="52" name="矩形 51"/>
            <p:cNvSpPr>
              <a:spLocks noChangeArrowheads="1"/>
            </p:cNvSpPr>
            <p:nvPr/>
          </p:nvSpPr>
          <p:spPr bwMode="auto">
            <a:xfrm>
              <a:off x="8749755" y="6775234"/>
              <a:ext cx="1273683" cy="1324796"/>
            </a:xfrm>
            <a:prstGeom prst="rect">
              <a:avLst/>
            </a:prstGeom>
            <a:solidFill>
              <a:srgbClr val="669900"/>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6699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1" lang="zh-CN" altLang="en-US" i="0" dirty="0" smtClean="0">
                  <a:solidFill>
                    <a:srgbClr val="FFFF99"/>
                  </a:solidFill>
                  <a:latin typeface="华文楷体" panose="02010600040101010101" pitchFamily="2" charset="-122"/>
                  <a:ea typeface="华文楷体" panose="02010600040101010101" pitchFamily="2" charset="-122"/>
                </a:rPr>
                <a:t>高速</a:t>
              </a:r>
              <a:endParaRPr kumimoji="1" lang="en-US" altLang="zh-CN" i="0" dirty="0" smtClean="0">
                <a:solidFill>
                  <a:srgbClr val="FFFF99"/>
                </a:solidFill>
                <a:latin typeface="华文楷体" panose="02010600040101010101" pitchFamily="2" charset="-122"/>
                <a:ea typeface="华文楷体" panose="02010600040101010101" pitchFamily="2" charset="-122"/>
              </a:endParaRPr>
            </a:p>
            <a:p>
              <a:pPr algn="ctr"/>
              <a:r>
                <a:rPr kumimoji="1" lang="zh-CN" altLang="en-US" i="0" dirty="0" smtClean="0">
                  <a:solidFill>
                    <a:srgbClr val="FFFF99"/>
                  </a:solidFill>
                  <a:latin typeface="华文楷体" panose="02010600040101010101" pitchFamily="2" charset="-122"/>
                  <a:ea typeface="华文楷体" panose="02010600040101010101" pitchFamily="2" charset="-122"/>
                </a:rPr>
                <a:t>设备</a:t>
              </a:r>
              <a:endParaRPr kumimoji="1" lang="zh-CN" altLang="en-US" i="0" dirty="0">
                <a:solidFill>
                  <a:srgbClr val="FFFF99"/>
                </a:solidFill>
                <a:latin typeface="华文楷体" panose="02010600040101010101" pitchFamily="2" charset="-122"/>
                <a:ea typeface="华文楷体" panose="02010600040101010101" pitchFamily="2" charset="-122"/>
              </a:endParaRPr>
            </a:p>
          </p:txBody>
        </p:sp>
      </p:grpSp>
      <p:sp>
        <p:nvSpPr>
          <p:cNvPr id="53" name="内容占位符 2"/>
          <p:cNvSpPr txBox="1">
            <a:spLocks/>
          </p:cNvSpPr>
          <p:nvPr/>
        </p:nvSpPr>
        <p:spPr bwMode="auto">
          <a:xfrm>
            <a:off x="395536" y="4149080"/>
            <a:ext cx="8218488" cy="18719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20000"/>
              </a:lnSpc>
              <a:spcBef>
                <a:spcPct val="20000"/>
              </a:spcBef>
              <a:spcAft>
                <a:spcPct val="0"/>
              </a:spcAft>
              <a:buClr>
                <a:srgbClr val="FFC000"/>
              </a:buClr>
              <a:buSzTx/>
              <a:buFont typeface="Wingdings" pitchFamily="2" charset="2"/>
              <a:buChar char="n"/>
              <a:tabLst/>
              <a:defRPr/>
            </a:pPr>
            <a:r>
              <a:rPr kumimoji="0" lang="zh-CN" altLang="en-US" sz="2400" b="0" i="0" u="none" strike="noStrike" kern="0" cap="none" spc="0" normalizeH="0" baseline="0" noProof="0" dirty="0" smtClean="0">
                <a:ln>
                  <a:noFill/>
                </a:ln>
                <a:solidFill>
                  <a:schemeClr val="tx1"/>
                </a:solidFill>
                <a:effectLst/>
                <a:uLnTx/>
                <a:uFillTx/>
                <a:latin typeface="+mn-ea"/>
                <a:ea typeface="+mn-ea"/>
                <a:cs typeface="+mn-cs"/>
              </a:rPr>
              <a:t>高速与低速传输活动分离</a:t>
            </a:r>
            <a:endParaRPr kumimoji="0" lang="en-US" altLang="zh-CN" sz="2400" b="0" i="0" u="none" strike="noStrike" kern="0" cap="none" spc="0" normalizeH="0" baseline="0" noProof="0" dirty="0" smtClean="0">
              <a:ln>
                <a:noFill/>
              </a:ln>
              <a:solidFill>
                <a:schemeClr val="tx1"/>
              </a:solidFill>
              <a:effectLst/>
              <a:uLnTx/>
              <a:uFillTx/>
              <a:latin typeface="+mn-ea"/>
              <a:ea typeface="+mn-ea"/>
              <a:cs typeface="+mn-cs"/>
            </a:endParaRPr>
          </a:p>
          <a:p>
            <a:pPr marL="812800" marR="0" lvl="1" indent="-355600" algn="l" defTabSz="914400" rtl="0" eaLnBrk="0" fontAlgn="base" latinLnBrk="0" hangingPunct="0">
              <a:lnSpc>
                <a:spcPct val="120000"/>
              </a:lnSpc>
              <a:spcBef>
                <a:spcPct val="20000"/>
              </a:spcBef>
              <a:spcAft>
                <a:spcPct val="0"/>
              </a:spcAft>
              <a:buClr>
                <a:srgbClr val="FFC000"/>
              </a:buClr>
              <a:buSzTx/>
              <a:buFont typeface="Wingdings" pitchFamily="2" charset="2"/>
              <a:buChar char="p"/>
              <a:tabLst/>
              <a:defRPr/>
            </a:pPr>
            <a:r>
              <a:rPr kumimoji="0" lang="zh-CN" altLang="zh-CN" sz="2000" b="0" i="0" u="none" strike="noStrike" kern="0" cap="none" spc="0" normalizeH="0" baseline="0" noProof="0" dirty="0" smtClean="0">
                <a:ln>
                  <a:noFill/>
                </a:ln>
                <a:solidFill>
                  <a:srgbClr val="C00000"/>
                </a:solidFill>
                <a:effectLst/>
                <a:uLnTx/>
                <a:uFillTx/>
                <a:latin typeface="+mn-ea"/>
                <a:ea typeface="+mn-ea"/>
              </a:rPr>
              <a:t>将</a:t>
            </a:r>
            <a:r>
              <a:rPr kumimoji="0" lang="en-US" altLang="zh-CN" sz="2000" b="0" i="0" u="none" strike="noStrike" kern="0" cap="none" spc="0" normalizeH="0" baseline="0" noProof="0" dirty="0" smtClean="0">
                <a:ln>
                  <a:noFill/>
                </a:ln>
                <a:solidFill>
                  <a:srgbClr val="C00000"/>
                </a:solidFill>
                <a:effectLst/>
                <a:uLnTx/>
                <a:uFillTx/>
                <a:latin typeface="+mn-ea"/>
                <a:ea typeface="+mn-ea"/>
              </a:rPr>
              <a:t>I/O</a:t>
            </a:r>
            <a:r>
              <a:rPr kumimoji="0" lang="zh-CN" altLang="zh-CN" sz="2000" b="0" i="0" u="none" strike="noStrike" kern="0" cap="none" spc="0" normalizeH="0" baseline="0" noProof="0" dirty="0" smtClean="0">
                <a:ln>
                  <a:noFill/>
                </a:ln>
                <a:solidFill>
                  <a:srgbClr val="C00000"/>
                </a:solidFill>
                <a:effectLst/>
                <a:uLnTx/>
                <a:uFillTx/>
                <a:latin typeface="+mn-ea"/>
                <a:ea typeface="+mn-ea"/>
              </a:rPr>
              <a:t>设备与主存之间的通信与处理器的活动分离；</a:t>
            </a:r>
            <a:endParaRPr kumimoji="0" lang="en-US" altLang="zh-CN" sz="2000" b="0" i="0" u="none" strike="noStrike" kern="0" cap="none" spc="0" normalizeH="0" baseline="0" noProof="0" dirty="0" smtClean="0">
              <a:ln>
                <a:noFill/>
              </a:ln>
              <a:solidFill>
                <a:srgbClr val="C00000"/>
              </a:solidFill>
              <a:effectLst/>
              <a:uLnTx/>
              <a:uFillTx/>
              <a:latin typeface="+mn-ea"/>
              <a:ea typeface="+mn-ea"/>
            </a:endParaRPr>
          </a:p>
          <a:p>
            <a:pPr marL="812800" marR="0" lvl="1" indent="-355600" algn="l" defTabSz="914400" rtl="0" eaLnBrk="0" fontAlgn="base" latinLnBrk="0" hangingPunct="0">
              <a:lnSpc>
                <a:spcPct val="120000"/>
              </a:lnSpc>
              <a:spcBef>
                <a:spcPct val="20000"/>
              </a:spcBef>
              <a:spcAft>
                <a:spcPct val="0"/>
              </a:spcAft>
              <a:buClr>
                <a:srgbClr val="FFC000"/>
              </a:buClr>
              <a:buSzTx/>
              <a:buFont typeface="Wingdings" pitchFamily="2" charset="2"/>
              <a:buChar char="p"/>
              <a:tabLst/>
              <a:defRPr/>
            </a:pPr>
            <a:r>
              <a:rPr kumimoji="0" lang="zh-CN" altLang="zh-CN" sz="2000" b="0" i="0" u="none" strike="noStrike" kern="0" cap="none" spc="0" normalizeH="0" baseline="0" noProof="0" dirty="0" smtClean="0">
                <a:ln>
                  <a:noFill/>
                </a:ln>
                <a:solidFill>
                  <a:srgbClr val="C00000"/>
                </a:solidFill>
                <a:effectLst/>
                <a:uLnTx/>
                <a:uFillTx/>
                <a:latin typeface="+mn-ea"/>
                <a:ea typeface="+mn-ea"/>
              </a:rPr>
              <a:t>高速设备靠近</a:t>
            </a:r>
            <a:r>
              <a:rPr kumimoji="0" lang="en-US" altLang="zh-CN" sz="2000" b="0" i="0" u="none" strike="noStrike" kern="0" cap="none" spc="0" normalizeH="0" baseline="0" noProof="0" dirty="0" smtClean="0">
                <a:ln>
                  <a:noFill/>
                </a:ln>
                <a:solidFill>
                  <a:srgbClr val="C00000"/>
                </a:solidFill>
                <a:effectLst/>
                <a:uLnTx/>
                <a:uFillTx/>
                <a:latin typeface="+mn-ea"/>
                <a:ea typeface="+mn-ea"/>
              </a:rPr>
              <a:t>CPU</a:t>
            </a:r>
            <a:r>
              <a:rPr kumimoji="0" lang="zh-CN" altLang="zh-CN" sz="2000" b="0" i="0" u="none" strike="noStrike" kern="0" cap="none" spc="0" normalizeH="0" baseline="0" noProof="0" dirty="0" smtClean="0">
                <a:ln>
                  <a:noFill/>
                </a:ln>
                <a:solidFill>
                  <a:srgbClr val="C00000"/>
                </a:solidFill>
                <a:effectLst/>
                <a:uLnTx/>
                <a:uFillTx/>
                <a:latin typeface="+mn-ea"/>
                <a:ea typeface="+mn-ea"/>
              </a:rPr>
              <a:t>，慢速设备远离</a:t>
            </a:r>
            <a:r>
              <a:rPr kumimoji="0" lang="en-US" altLang="zh-CN" sz="2000" b="0" i="0" u="none" strike="noStrike" kern="0" cap="none" spc="0" normalizeH="0" baseline="0" noProof="0" dirty="0" smtClean="0">
                <a:ln>
                  <a:noFill/>
                </a:ln>
                <a:solidFill>
                  <a:srgbClr val="C00000"/>
                </a:solidFill>
                <a:effectLst/>
                <a:uLnTx/>
                <a:uFillTx/>
                <a:latin typeface="+mn-ea"/>
                <a:ea typeface="+mn-ea"/>
              </a:rPr>
              <a:t>CPU</a:t>
            </a:r>
            <a:r>
              <a:rPr kumimoji="0" lang="zh-CN" altLang="zh-CN" sz="2000" b="0" i="0" u="none" strike="noStrike" kern="0" cap="none" spc="0" normalizeH="0" baseline="0" noProof="0" dirty="0" smtClean="0">
                <a:ln>
                  <a:noFill/>
                </a:ln>
                <a:solidFill>
                  <a:srgbClr val="C00000"/>
                </a:solidFill>
                <a:effectLst/>
                <a:uLnTx/>
                <a:uFillTx/>
                <a:latin typeface="+mn-ea"/>
                <a:ea typeface="+mn-ea"/>
              </a:rPr>
              <a:t>。</a:t>
            </a:r>
            <a:endParaRPr kumimoji="0" lang="en-US" altLang="zh-CN" sz="2000" b="0" i="0" u="none" strike="noStrike" kern="0" cap="none" spc="0" normalizeH="0" baseline="0" noProof="0" dirty="0" smtClean="0">
              <a:ln>
                <a:noFill/>
              </a:ln>
              <a:solidFill>
                <a:srgbClr val="C00000"/>
              </a:solidFill>
              <a:effectLst/>
              <a:uLnTx/>
              <a:uFillTx/>
              <a:latin typeface="+mn-ea"/>
              <a:ea typeface="+mn-ea"/>
            </a:endParaRPr>
          </a:p>
          <a:p>
            <a:pPr marL="342900" marR="0" lvl="0" indent="-342900" algn="l" defTabSz="914400" rtl="0" eaLnBrk="0" fontAlgn="base" latinLnBrk="0" hangingPunct="0">
              <a:lnSpc>
                <a:spcPct val="120000"/>
              </a:lnSpc>
              <a:spcBef>
                <a:spcPct val="20000"/>
              </a:spcBef>
              <a:spcAft>
                <a:spcPct val="0"/>
              </a:spcAft>
              <a:buClr>
                <a:srgbClr val="FFC000"/>
              </a:buClr>
              <a:buSzTx/>
              <a:buFont typeface="Wingdings" pitchFamily="2" charset="2"/>
              <a:buChar char="n"/>
              <a:tabLst/>
              <a:defRPr/>
            </a:pPr>
            <a:r>
              <a:rPr kumimoji="0" lang="zh-CN" altLang="en-US" sz="2400" b="0" i="0" u="none" strike="noStrike" kern="0" cap="none" spc="0" normalizeH="0" baseline="0" noProof="0" dirty="0" smtClean="0">
                <a:ln>
                  <a:noFill/>
                </a:ln>
                <a:solidFill>
                  <a:schemeClr val="tx1"/>
                </a:solidFill>
                <a:effectLst/>
                <a:uLnTx/>
                <a:uFillTx/>
                <a:latin typeface="+mn-ea"/>
                <a:ea typeface="+mn-ea"/>
                <a:cs typeface="+mn-cs"/>
              </a:rPr>
              <a:t>不</a:t>
            </a:r>
            <a:r>
              <a:rPr kumimoji="0" lang="zh-CN" altLang="zh-CN" sz="2400" b="0" i="0" u="none" strike="noStrike" kern="0" cap="none" spc="0" normalizeH="0" baseline="0" noProof="0" dirty="0" smtClean="0">
                <a:ln>
                  <a:noFill/>
                </a:ln>
                <a:solidFill>
                  <a:schemeClr val="tx1"/>
                </a:solidFill>
                <a:effectLst/>
                <a:uLnTx/>
                <a:uFillTx/>
                <a:latin typeface="+mn-ea"/>
                <a:ea typeface="+mn-ea"/>
                <a:cs typeface="+mn-cs"/>
              </a:rPr>
              <a:t>同层次总线之间采用桥接方式连接和缓冲</a:t>
            </a:r>
            <a:r>
              <a:rPr kumimoji="0" lang="zh-CN" altLang="en-US" sz="2400" b="0" i="0" u="none" strike="noStrike" kern="0" cap="none" spc="0" normalizeH="0" baseline="0" noProof="0" dirty="0" smtClean="0">
                <a:ln>
                  <a:noFill/>
                </a:ln>
                <a:solidFill>
                  <a:schemeClr val="tx1"/>
                </a:solidFill>
                <a:effectLst/>
                <a:uLnTx/>
                <a:uFillTx/>
                <a:latin typeface="+mn-ea"/>
                <a:ea typeface="+mn-ea"/>
                <a:cs typeface="+mn-cs"/>
              </a:rPr>
              <a:t>。</a:t>
            </a:r>
            <a:endParaRPr kumimoji="0" lang="zh-CN" altLang="zh-CN" sz="2400" b="0"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20000"/>
              </a:lnSpc>
              <a:spcBef>
                <a:spcPct val="20000"/>
              </a:spcBef>
              <a:spcAft>
                <a:spcPct val="0"/>
              </a:spcAft>
              <a:buClr>
                <a:srgbClr val="FFC000"/>
              </a:buClr>
              <a:buSzTx/>
              <a:buFont typeface="Wingdings" pitchFamily="2" charset="2"/>
              <a:buChar char="n"/>
              <a:tabLst/>
              <a:defRPr/>
            </a:pPr>
            <a:endParaRPr kumimoji="0" lang="zh-CN" altLang="en-US" sz="3200" b="0" i="0" u="none" strike="noStrike" kern="0" cap="none" spc="0" normalizeH="0" baseline="0" noProof="0" dirty="0">
              <a:ln>
                <a:noFill/>
              </a:ln>
              <a:solidFill>
                <a:schemeClr val="tx1"/>
              </a:solidFill>
              <a:effectLst/>
              <a:uLnTx/>
              <a:uFillTx/>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3">
                                            <p:txEl>
                                              <p:pRg st="0" end="0"/>
                                            </p:txEl>
                                          </p:spTgt>
                                        </p:tgtEl>
                                        <p:attrNameLst>
                                          <p:attrName>style.visibility</p:attrName>
                                        </p:attrNameLst>
                                      </p:cBhvr>
                                      <p:to>
                                        <p:strVal val="visible"/>
                                      </p:to>
                                    </p:set>
                                    <p:animEffect transition="in" filter="wipe(down)">
                                      <p:cBhvr>
                                        <p:cTn id="12" dur="500"/>
                                        <p:tgtEl>
                                          <p:spTgt spid="5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3">
                                            <p:txEl>
                                              <p:pRg st="1" end="1"/>
                                            </p:txEl>
                                          </p:spTgt>
                                        </p:tgtEl>
                                        <p:attrNameLst>
                                          <p:attrName>style.visibility</p:attrName>
                                        </p:attrNameLst>
                                      </p:cBhvr>
                                      <p:to>
                                        <p:strVal val="visible"/>
                                      </p:to>
                                    </p:set>
                                    <p:animEffect transition="in" filter="wipe(down)">
                                      <p:cBhvr>
                                        <p:cTn id="17" dur="500"/>
                                        <p:tgtEl>
                                          <p:spTgt spid="5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3">
                                            <p:txEl>
                                              <p:pRg st="2" end="2"/>
                                            </p:txEl>
                                          </p:spTgt>
                                        </p:tgtEl>
                                        <p:attrNameLst>
                                          <p:attrName>style.visibility</p:attrName>
                                        </p:attrNameLst>
                                      </p:cBhvr>
                                      <p:to>
                                        <p:strVal val="visible"/>
                                      </p:to>
                                    </p:set>
                                    <p:animEffect transition="in" filter="wipe(down)">
                                      <p:cBhvr>
                                        <p:cTn id="22" dur="500"/>
                                        <p:tgtEl>
                                          <p:spTgt spid="5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3">
                                            <p:txEl>
                                              <p:pRg st="3" end="3"/>
                                            </p:txEl>
                                          </p:spTgt>
                                        </p:tgtEl>
                                        <p:attrNameLst>
                                          <p:attrName>style.visibility</p:attrName>
                                        </p:attrNameLst>
                                      </p:cBhvr>
                                      <p:to>
                                        <p:strVal val="visible"/>
                                      </p:to>
                                    </p:set>
                                    <p:animEffect transition="in" filter="wipe(down)">
                                      <p:cBhvr>
                                        <p:cTn id="27" dur="500"/>
                                        <p:tgtEl>
                                          <p:spTgt spid="5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矩形 2"/>
          <p:cNvSpPr>
            <a:spLocks noGrp="1" noChangeArrowheads="1"/>
          </p:cNvSpPr>
          <p:nvPr>
            <p:ph type="title"/>
          </p:nvPr>
        </p:nvSpPr>
        <p:spPr/>
        <p:txBody>
          <a:bodyPr/>
          <a:lstStyle/>
          <a:p>
            <a:r>
              <a:rPr lang="zh-CN" altLang="en-US" smtClean="0"/>
              <a:t>总线结构与系统性能关系</a:t>
            </a:r>
          </a:p>
        </p:txBody>
      </p:sp>
      <p:sp>
        <p:nvSpPr>
          <p:cNvPr id="19460" name="矩形 3"/>
          <p:cNvSpPr>
            <a:spLocks noGrp="1" noChangeArrowheads="1"/>
          </p:cNvSpPr>
          <p:nvPr>
            <p:ph type="body" idx="1"/>
          </p:nvPr>
        </p:nvSpPr>
        <p:spPr/>
        <p:txBody>
          <a:bodyPr/>
          <a:lstStyle/>
          <a:p>
            <a:r>
              <a:rPr lang="zh-CN" altLang="en-US" dirty="0" smtClean="0"/>
              <a:t>最大存储容量</a:t>
            </a:r>
          </a:p>
          <a:p>
            <a:pPr lvl="1"/>
            <a:r>
              <a:rPr lang="zh-CN" altLang="en-US" dirty="0" smtClean="0"/>
              <a:t>单总线系统中</a:t>
            </a:r>
            <a:r>
              <a:rPr lang="en-US" altLang="zh-CN" dirty="0" smtClean="0"/>
              <a:t>,</a:t>
            </a:r>
            <a:r>
              <a:rPr lang="zh-CN" altLang="en-US" dirty="0" smtClean="0"/>
              <a:t>内存要为外设保留一些地址</a:t>
            </a:r>
            <a:r>
              <a:rPr lang="en-US" altLang="zh-CN" dirty="0" smtClean="0"/>
              <a:t>.</a:t>
            </a:r>
          </a:p>
          <a:p>
            <a:r>
              <a:rPr lang="zh-CN" altLang="en-US" dirty="0" smtClean="0"/>
              <a:t>指令系统    </a:t>
            </a:r>
          </a:p>
          <a:p>
            <a:pPr lvl="1"/>
            <a:r>
              <a:rPr lang="zh-CN" altLang="en-US" dirty="0" smtClean="0"/>
              <a:t>单总线系统中</a:t>
            </a:r>
            <a:r>
              <a:rPr lang="en-US" altLang="zh-CN" dirty="0" smtClean="0"/>
              <a:t>,</a:t>
            </a:r>
            <a:r>
              <a:rPr lang="zh-CN" altLang="en-US" dirty="0" smtClean="0"/>
              <a:t>无须专门的</a:t>
            </a:r>
            <a:r>
              <a:rPr lang="en-US" altLang="zh-CN" dirty="0" smtClean="0"/>
              <a:t>I/O</a:t>
            </a:r>
            <a:r>
              <a:rPr lang="zh-CN" altLang="en-US" dirty="0" smtClean="0"/>
              <a:t>指令</a:t>
            </a:r>
            <a:r>
              <a:rPr lang="en-US" altLang="zh-CN" dirty="0" smtClean="0"/>
              <a:t>;</a:t>
            </a:r>
          </a:p>
          <a:p>
            <a:pPr lvl="1"/>
            <a:r>
              <a:rPr lang="zh-CN" altLang="en-US" dirty="0" smtClean="0"/>
              <a:t>双总线系统中</a:t>
            </a:r>
            <a:r>
              <a:rPr lang="en-US" altLang="zh-CN" dirty="0" smtClean="0"/>
              <a:t>,</a:t>
            </a:r>
            <a:r>
              <a:rPr lang="zh-CN" altLang="en-US" dirty="0" smtClean="0"/>
              <a:t>设有专门的</a:t>
            </a:r>
            <a:r>
              <a:rPr lang="en-US" altLang="zh-CN" dirty="0" smtClean="0"/>
              <a:t>I/O</a:t>
            </a:r>
            <a:r>
              <a:rPr lang="zh-CN" altLang="en-US" dirty="0" smtClean="0"/>
              <a:t>指令</a:t>
            </a:r>
            <a:r>
              <a:rPr lang="en-US" altLang="zh-CN" dirty="0" smtClean="0"/>
              <a:t>.</a:t>
            </a:r>
          </a:p>
          <a:p>
            <a:r>
              <a:rPr lang="zh-CN" altLang="en-US" dirty="0" smtClean="0"/>
              <a:t>吞吐量</a:t>
            </a:r>
          </a:p>
          <a:p>
            <a:pPr lvl="1"/>
            <a:r>
              <a:rPr lang="zh-CN" altLang="en-US" dirty="0" smtClean="0"/>
              <a:t>三总线系统比单总线系统要大得多</a:t>
            </a:r>
            <a:r>
              <a:rPr lang="en-US" altLang="zh-CN" dirty="0" smtClean="0"/>
              <a:t>.</a:t>
            </a:r>
          </a:p>
        </p:txBody>
      </p:sp>
      <p:sp>
        <p:nvSpPr>
          <p:cNvPr id="7"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19</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4806776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矩形 2"/>
          <p:cNvSpPr>
            <a:spLocks noGrp="1" noChangeArrowheads="1"/>
          </p:cNvSpPr>
          <p:nvPr>
            <p:ph type="title"/>
          </p:nvPr>
        </p:nvSpPr>
        <p:spPr/>
        <p:txBody>
          <a:bodyPr/>
          <a:lstStyle/>
          <a:p>
            <a:r>
              <a:rPr lang="zh-CN" altLang="en-US" smtClean="0"/>
              <a:t>本章主要内容</a:t>
            </a:r>
          </a:p>
        </p:txBody>
      </p:sp>
      <p:sp>
        <p:nvSpPr>
          <p:cNvPr id="5124" name="矩形 3"/>
          <p:cNvSpPr>
            <a:spLocks noGrp="1" noChangeArrowheads="1"/>
          </p:cNvSpPr>
          <p:nvPr>
            <p:ph idx="1"/>
          </p:nvPr>
        </p:nvSpPr>
        <p:spPr/>
        <p:txBody>
          <a:bodyPr/>
          <a:lstStyle/>
          <a:p>
            <a:r>
              <a:rPr lang="zh-CN" altLang="en-US" dirty="0" smtClean="0"/>
              <a:t>总线基本概念</a:t>
            </a:r>
          </a:p>
          <a:p>
            <a:r>
              <a:rPr lang="zh-CN" altLang="en-US" dirty="0" smtClean="0"/>
              <a:t>总线接口</a:t>
            </a:r>
          </a:p>
          <a:p>
            <a:r>
              <a:rPr lang="zh-CN" altLang="en-US" dirty="0" smtClean="0"/>
              <a:t>总线的仲裁与定时</a:t>
            </a:r>
          </a:p>
          <a:p>
            <a:r>
              <a:rPr lang="zh-CN" altLang="en-US" dirty="0" smtClean="0"/>
              <a:t>常用总线</a:t>
            </a:r>
          </a:p>
        </p:txBody>
      </p:sp>
      <p:sp>
        <p:nvSpPr>
          <p:cNvPr id="7"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2</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6219401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采用南北桥结构的奔腾机系统总线结构</a:t>
            </a: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20</a:t>
            </a:fld>
            <a:r>
              <a:rPr lang="en-US" altLang="zh-CN" sz="1400" smtClean="0">
                <a:solidFill>
                  <a:srgbClr val="0D7157"/>
                </a:solidFill>
              </a:rPr>
              <a:t>- </a:t>
            </a:r>
            <a:endParaRPr lang="en-US" altLang="zh-CN" sz="1400" dirty="0">
              <a:solidFill>
                <a:srgbClr val="0D7157"/>
              </a:solidFill>
            </a:endParaRPr>
          </a:p>
        </p:txBody>
      </p:sp>
      <p:sp>
        <p:nvSpPr>
          <p:cNvPr id="5" name="Rectangle 55"/>
          <p:cNvSpPr>
            <a:spLocks noChangeArrowheads="1"/>
          </p:cNvSpPr>
          <p:nvPr/>
        </p:nvSpPr>
        <p:spPr bwMode="auto">
          <a:xfrm>
            <a:off x="1403648" y="170080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0" name="图片 59"/>
          <p:cNvPicPr>
            <a:picLocks noChangeAspect="1"/>
          </p:cNvPicPr>
          <p:nvPr/>
        </p:nvPicPr>
        <p:blipFill>
          <a:blip r:embed="rId2"/>
          <a:stretch>
            <a:fillRect/>
          </a:stretch>
        </p:blipFill>
        <p:spPr>
          <a:xfrm>
            <a:off x="1369141" y="1008534"/>
            <a:ext cx="9658333" cy="5444802"/>
          </a:xfrm>
          <a:prstGeom prst="rect">
            <a:avLst/>
          </a:prstGeom>
        </p:spPr>
      </p:pic>
    </p:spTree>
    <p:extLst>
      <p:ext uri="{BB962C8B-B14F-4D97-AF65-F5344CB8AC3E}">
        <p14:creationId xmlns:p14="http://schemas.microsoft.com/office/powerpoint/2010/main" val="26837393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矩形 39937"/>
          <p:cNvSpPr>
            <a:spLocks noChangeArrowheads="1"/>
          </p:cNvSpPr>
          <p:nvPr/>
        </p:nvSpPr>
        <p:spPr bwMode="auto">
          <a:xfrm>
            <a:off x="304800" y="838200"/>
            <a:ext cx="8305800"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lgn="l" eaLnBrk="1" hangingPunct="1">
              <a:lnSpc>
                <a:spcPct val="130000"/>
              </a:lnSpc>
              <a:spcBef>
                <a:spcPct val="50000"/>
              </a:spcBef>
            </a:pPr>
            <a:r>
              <a:rPr lang="zh-CN" altLang="en-US" i="0" dirty="0">
                <a:latin typeface="+mn-ea"/>
                <a:ea typeface="+mn-ea"/>
              </a:rPr>
              <a:t>       桥是不同速率总线之间的连接器件，起信号速度缓冲、电平转换、控制协议转换等作用。</a:t>
            </a:r>
          </a:p>
        </p:txBody>
      </p:sp>
      <p:sp>
        <p:nvSpPr>
          <p:cNvPr id="38915" name="文本框 39938"/>
          <p:cNvSpPr txBox="1">
            <a:spLocks noChangeArrowheads="1"/>
          </p:cNvSpPr>
          <p:nvPr/>
        </p:nvSpPr>
        <p:spPr bwMode="auto">
          <a:xfrm>
            <a:off x="457200" y="2286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lgn="l" eaLnBrk="1" hangingPunct="1">
              <a:spcBef>
                <a:spcPct val="50000"/>
              </a:spcBef>
            </a:pPr>
            <a:r>
              <a:rPr lang="en-US" altLang="zh-CN" b="1" i="0" dirty="0">
                <a:solidFill>
                  <a:schemeClr val="bg1"/>
                </a:solidFill>
                <a:latin typeface="+mn-ea"/>
                <a:ea typeface="+mn-ea"/>
                <a:cs typeface="Times New Roman" pitchFamily="18" charset="0"/>
              </a:rPr>
              <a:t>•</a:t>
            </a:r>
            <a:r>
              <a:rPr lang="zh-CN" altLang="en-US" b="1" i="0" dirty="0">
                <a:solidFill>
                  <a:schemeClr val="bg1"/>
                </a:solidFill>
                <a:latin typeface="+mn-ea"/>
                <a:ea typeface="+mn-ea"/>
              </a:rPr>
              <a:t>总线中桥的概念</a:t>
            </a:r>
          </a:p>
        </p:txBody>
      </p:sp>
      <p:grpSp>
        <p:nvGrpSpPr>
          <p:cNvPr id="39940" name="组合 39939"/>
          <p:cNvGrpSpPr>
            <a:grpSpLocks/>
          </p:cNvGrpSpPr>
          <p:nvPr/>
        </p:nvGrpSpPr>
        <p:grpSpPr bwMode="auto">
          <a:xfrm>
            <a:off x="1371600" y="2133600"/>
            <a:ext cx="5943600" cy="4114800"/>
            <a:chOff x="0" y="0"/>
            <a:chExt cx="3744" cy="2592"/>
          </a:xfrm>
        </p:grpSpPr>
        <p:grpSp>
          <p:nvGrpSpPr>
            <p:cNvPr id="38917" name="组合 39940"/>
            <p:cNvGrpSpPr>
              <a:grpSpLocks/>
            </p:cNvGrpSpPr>
            <p:nvPr/>
          </p:nvGrpSpPr>
          <p:grpSpPr bwMode="auto">
            <a:xfrm>
              <a:off x="0" y="0"/>
              <a:ext cx="3744" cy="2062"/>
              <a:chOff x="0" y="0"/>
              <a:chExt cx="3744" cy="2743"/>
            </a:xfrm>
          </p:grpSpPr>
          <p:sp>
            <p:nvSpPr>
              <p:cNvPr id="38919" name="矩形 39941"/>
              <p:cNvSpPr>
                <a:spLocks noChangeArrowheads="1"/>
              </p:cNvSpPr>
              <p:nvPr/>
            </p:nvSpPr>
            <p:spPr bwMode="auto">
              <a:xfrm>
                <a:off x="384" y="0"/>
                <a:ext cx="480" cy="432"/>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lgn="ctr" eaLnBrk="1" hangingPunct="1"/>
                <a:r>
                  <a:rPr lang="en-US" altLang="zh-CN" sz="2800" i="0" dirty="0">
                    <a:solidFill>
                      <a:srgbClr val="FF0000"/>
                    </a:solidFill>
                    <a:latin typeface="Times New Roman" pitchFamily="18" charset="0"/>
                  </a:rPr>
                  <a:t>CPU</a:t>
                </a:r>
              </a:p>
            </p:txBody>
          </p:sp>
          <p:sp>
            <p:nvSpPr>
              <p:cNvPr id="38920" name="矩形 39942"/>
              <p:cNvSpPr>
                <a:spLocks noChangeArrowheads="1"/>
              </p:cNvSpPr>
              <p:nvPr/>
            </p:nvSpPr>
            <p:spPr bwMode="auto">
              <a:xfrm>
                <a:off x="1104" y="0"/>
                <a:ext cx="1008" cy="432"/>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lgn="ctr" eaLnBrk="1" hangingPunct="1"/>
                <a:r>
                  <a:rPr lang="zh-CN" altLang="en-US" sz="2800" b="1" i="0" dirty="0">
                    <a:solidFill>
                      <a:srgbClr val="FF0000"/>
                    </a:solidFill>
                    <a:latin typeface="Times New Roman" pitchFamily="18" charset="0"/>
                  </a:rPr>
                  <a:t>内存缓存</a:t>
                </a:r>
              </a:p>
            </p:txBody>
          </p:sp>
          <p:sp>
            <p:nvSpPr>
              <p:cNvPr id="38921" name="矩形 39943"/>
              <p:cNvSpPr>
                <a:spLocks noChangeArrowheads="1"/>
              </p:cNvSpPr>
              <p:nvPr/>
            </p:nvSpPr>
            <p:spPr bwMode="auto">
              <a:xfrm>
                <a:off x="2352" y="0"/>
                <a:ext cx="1008" cy="432"/>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lgn="ctr" eaLnBrk="1" hangingPunct="1"/>
                <a:r>
                  <a:rPr lang="zh-CN" altLang="en-US" sz="2800" b="1" i="0" dirty="0">
                    <a:solidFill>
                      <a:srgbClr val="FF0000"/>
                    </a:solidFill>
                    <a:latin typeface="Times New Roman" pitchFamily="18" charset="0"/>
                  </a:rPr>
                  <a:t>系统内存</a:t>
                </a:r>
              </a:p>
            </p:txBody>
          </p:sp>
          <p:sp>
            <p:nvSpPr>
              <p:cNvPr id="38922" name="直接连接符 39944"/>
              <p:cNvSpPr>
                <a:spLocks noChangeShapeType="1"/>
              </p:cNvSpPr>
              <p:nvPr/>
            </p:nvSpPr>
            <p:spPr bwMode="auto">
              <a:xfrm>
                <a:off x="336" y="672"/>
                <a:ext cx="316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3" name="直接连接符 39945"/>
              <p:cNvSpPr>
                <a:spLocks noChangeShapeType="1"/>
              </p:cNvSpPr>
              <p:nvPr/>
            </p:nvSpPr>
            <p:spPr bwMode="auto">
              <a:xfrm>
                <a:off x="624" y="43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4" name="直接连接符 39946"/>
              <p:cNvSpPr>
                <a:spLocks noChangeShapeType="1"/>
              </p:cNvSpPr>
              <p:nvPr/>
            </p:nvSpPr>
            <p:spPr bwMode="auto">
              <a:xfrm>
                <a:off x="1584" y="43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5" name="直接连接符 39947"/>
              <p:cNvSpPr>
                <a:spLocks noChangeShapeType="1"/>
              </p:cNvSpPr>
              <p:nvPr/>
            </p:nvSpPr>
            <p:spPr bwMode="auto">
              <a:xfrm>
                <a:off x="2928" y="43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6" name="流程图: 决策 39948"/>
              <p:cNvSpPr>
                <a:spLocks noChangeArrowheads="1"/>
              </p:cNvSpPr>
              <p:nvPr/>
            </p:nvSpPr>
            <p:spPr bwMode="auto">
              <a:xfrm>
                <a:off x="1440" y="816"/>
                <a:ext cx="576" cy="960"/>
              </a:xfrm>
              <a:prstGeom prst="flowChartDecision">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lgn="ctr" eaLnBrk="1" hangingPunct="1"/>
                <a:r>
                  <a:rPr lang="zh-CN" altLang="en-US" sz="2800" b="1" i="0" dirty="0">
                    <a:solidFill>
                      <a:srgbClr val="FF0000"/>
                    </a:solidFill>
                    <a:latin typeface="Times New Roman" pitchFamily="18" charset="0"/>
                  </a:rPr>
                  <a:t>桥</a:t>
                </a:r>
              </a:p>
            </p:txBody>
          </p:sp>
          <p:sp>
            <p:nvSpPr>
              <p:cNvPr id="38927" name="直接连接符 39949"/>
              <p:cNvSpPr>
                <a:spLocks noChangeShapeType="1"/>
              </p:cNvSpPr>
              <p:nvPr/>
            </p:nvSpPr>
            <p:spPr bwMode="auto">
              <a:xfrm>
                <a:off x="384" y="1920"/>
                <a:ext cx="316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8" name="直接连接符 39950"/>
              <p:cNvSpPr>
                <a:spLocks noChangeShapeType="1"/>
              </p:cNvSpPr>
              <p:nvPr/>
            </p:nvSpPr>
            <p:spPr bwMode="auto">
              <a:xfrm flipV="1">
                <a:off x="1728" y="67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9" name="直接连接符 39951"/>
              <p:cNvSpPr>
                <a:spLocks noChangeShapeType="1"/>
              </p:cNvSpPr>
              <p:nvPr/>
            </p:nvSpPr>
            <p:spPr bwMode="auto">
              <a:xfrm>
                <a:off x="1728" y="177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0" name="直接连接符 39952"/>
              <p:cNvSpPr>
                <a:spLocks noChangeShapeType="1"/>
              </p:cNvSpPr>
              <p:nvPr/>
            </p:nvSpPr>
            <p:spPr bwMode="auto">
              <a:xfrm>
                <a:off x="720" y="1920"/>
                <a:ext cx="0" cy="384"/>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8931" name="直接连接符 39953"/>
              <p:cNvSpPr>
                <a:spLocks noChangeShapeType="1"/>
              </p:cNvSpPr>
              <p:nvPr/>
            </p:nvSpPr>
            <p:spPr bwMode="auto">
              <a:xfrm>
                <a:off x="2640" y="1920"/>
                <a:ext cx="0" cy="384"/>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8932" name="文本框 39954"/>
              <p:cNvSpPr txBox="1">
                <a:spLocks noChangeArrowheads="1"/>
              </p:cNvSpPr>
              <p:nvPr/>
            </p:nvSpPr>
            <p:spPr bwMode="auto">
              <a:xfrm>
                <a:off x="0" y="2352"/>
                <a:ext cx="1296" cy="391"/>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lgn="ctr" eaLnBrk="1" hangingPunct="1">
                  <a:spcBef>
                    <a:spcPct val="50000"/>
                  </a:spcBef>
                </a:pPr>
                <a:r>
                  <a:rPr lang="zh-CN" altLang="en-US" b="1" i="0" dirty="0">
                    <a:latin typeface="Times New Roman" pitchFamily="18" charset="0"/>
                  </a:rPr>
                  <a:t>至磁盘控制器</a:t>
                </a:r>
              </a:p>
            </p:txBody>
          </p:sp>
          <p:sp>
            <p:nvSpPr>
              <p:cNvPr id="38933" name="文本框 39955"/>
              <p:cNvSpPr txBox="1">
                <a:spLocks noChangeArrowheads="1"/>
              </p:cNvSpPr>
              <p:nvPr/>
            </p:nvSpPr>
            <p:spPr bwMode="auto">
              <a:xfrm>
                <a:off x="2016" y="2352"/>
                <a:ext cx="1296" cy="391"/>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lgn="ctr" eaLnBrk="1" hangingPunct="1">
                  <a:spcBef>
                    <a:spcPct val="50000"/>
                  </a:spcBef>
                </a:pPr>
                <a:r>
                  <a:rPr lang="zh-CN" altLang="en-US" b="1" i="0" dirty="0">
                    <a:latin typeface="Times New Roman" pitchFamily="18" charset="0"/>
                  </a:rPr>
                  <a:t>至视频控制器</a:t>
                </a:r>
              </a:p>
            </p:txBody>
          </p:sp>
          <p:sp>
            <p:nvSpPr>
              <p:cNvPr id="38934" name="文本框 39956"/>
              <p:cNvSpPr txBox="1">
                <a:spLocks noChangeArrowheads="1"/>
              </p:cNvSpPr>
              <p:nvPr/>
            </p:nvSpPr>
            <p:spPr bwMode="auto">
              <a:xfrm>
                <a:off x="2400" y="1584"/>
                <a:ext cx="1344"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lgn="ctr" eaLnBrk="1" hangingPunct="1">
                  <a:spcBef>
                    <a:spcPct val="50000"/>
                  </a:spcBef>
                </a:pPr>
                <a:r>
                  <a:rPr lang="zh-CN" altLang="en-US" sz="2000" b="1" i="0" dirty="0">
                    <a:latin typeface="Times New Roman" pitchFamily="18" charset="0"/>
                  </a:rPr>
                  <a:t>主机</a:t>
                </a:r>
                <a:r>
                  <a:rPr lang="en-US" altLang="zh-CN" sz="2000" b="1" i="0" dirty="0">
                    <a:latin typeface="Times New Roman" pitchFamily="18" charset="0"/>
                  </a:rPr>
                  <a:t>I/O</a:t>
                </a:r>
                <a:r>
                  <a:rPr lang="zh-CN" altLang="en-US" sz="2000" b="1" i="0" dirty="0">
                    <a:latin typeface="Times New Roman" pitchFamily="18" charset="0"/>
                  </a:rPr>
                  <a:t>总线</a:t>
                </a:r>
              </a:p>
            </p:txBody>
          </p:sp>
          <p:sp>
            <p:nvSpPr>
              <p:cNvPr id="38935" name="文本框 39957"/>
              <p:cNvSpPr txBox="1">
                <a:spLocks noChangeArrowheads="1"/>
              </p:cNvSpPr>
              <p:nvPr/>
            </p:nvSpPr>
            <p:spPr bwMode="auto">
              <a:xfrm>
                <a:off x="2304" y="768"/>
                <a:ext cx="1344"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lgn="ctr" eaLnBrk="1" hangingPunct="1">
                  <a:spcBef>
                    <a:spcPct val="50000"/>
                  </a:spcBef>
                </a:pPr>
                <a:r>
                  <a:rPr lang="zh-CN" altLang="en-US" sz="2000" b="1" i="0" dirty="0">
                    <a:latin typeface="Times New Roman" pitchFamily="18" charset="0"/>
                  </a:rPr>
                  <a:t>系统内存总线</a:t>
                </a:r>
              </a:p>
            </p:txBody>
          </p:sp>
        </p:grpSp>
        <p:sp>
          <p:nvSpPr>
            <p:cNvPr id="38918" name="文本框 39958"/>
            <p:cNvSpPr txBox="1">
              <a:spLocks noChangeArrowheads="1"/>
            </p:cNvSpPr>
            <p:nvPr/>
          </p:nvSpPr>
          <p:spPr bwMode="auto">
            <a:xfrm>
              <a:off x="672" y="2304"/>
              <a:ext cx="19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lgn="r" eaLnBrk="1" hangingPunct="1">
                <a:spcBef>
                  <a:spcPct val="50000"/>
                </a:spcBef>
              </a:pPr>
              <a:r>
                <a:rPr lang="zh-CN" altLang="en-US" b="1" i="0" dirty="0">
                  <a:latin typeface="Times New Roman" pitchFamily="18" charset="0"/>
                </a:rPr>
                <a:t>主机</a:t>
              </a:r>
              <a:r>
                <a:rPr lang="en-US" altLang="zh-CN" b="1" i="0" dirty="0">
                  <a:latin typeface="Times New Roman" pitchFamily="18" charset="0"/>
                </a:rPr>
                <a:t>I/O</a:t>
              </a:r>
              <a:r>
                <a:rPr lang="zh-CN" altLang="en-US" b="1" i="0" dirty="0">
                  <a:latin typeface="Times New Roman" pitchFamily="18" charset="0"/>
                </a:rPr>
                <a:t>总线中的桥</a:t>
              </a:r>
            </a:p>
          </p:txBody>
        </p:sp>
      </p:grpSp>
    </p:spTree>
    <p:extLst>
      <p:ext uri="{BB962C8B-B14F-4D97-AF65-F5344CB8AC3E}">
        <p14:creationId xmlns:p14="http://schemas.microsoft.com/office/powerpoint/2010/main" val="328904833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38">
                                            <p:txEl>
                                              <p:pRg st="0" end="0"/>
                                            </p:txEl>
                                          </p:spTgt>
                                        </p:tgtEl>
                                        <p:attrNameLst>
                                          <p:attrName>style.visibility</p:attrName>
                                        </p:attrNameLst>
                                      </p:cBhvr>
                                      <p:to>
                                        <p:strVal val="visible"/>
                                      </p:to>
                                    </p:set>
                                    <p:animEffect transition="in" filter="wipe(left)">
                                      <p:cBhvr>
                                        <p:cTn id="7" dur="500"/>
                                        <p:tgtEl>
                                          <p:spTgt spid="399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9940"/>
                                        </p:tgtEl>
                                        <p:attrNameLst>
                                          <p:attrName>style.visibility</p:attrName>
                                        </p:attrNameLst>
                                      </p:cBhvr>
                                      <p:to>
                                        <p:strVal val="visible"/>
                                      </p:to>
                                    </p:set>
                                    <p:animEffect transition="in" filter="dissolve">
                                      <p:cBhvr>
                                        <p:cTn id="12" dur="500"/>
                                        <p:tgtEl>
                                          <p:spTgt spid="39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文本框 40961"/>
          <p:cNvSpPr txBox="1">
            <a:spLocks noChangeArrowheads="1"/>
          </p:cNvSpPr>
          <p:nvPr/>
        </p:nvSpPr>
        <p:spPr bwMode="auto">
          <a:xfrm>
            <a:off x="611560" y="260648"/>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eaLnBrk="1" hangingPunct="1">
              <a:spcBef>
                <a:spcPct val="50000"/>
              </a:spcBef>
            </a:pPr>
            <a:r>
              <a:rPr lang="en-US" altLang="zh-CN" b="1" i="0" dirty="0">
                <a:solidFill>
                  <a:schemeClr val="bg1"/>
                </a:solidFill>
                <a:latin typeface="+mn-ea"/>
                <a:ea typeface="+mn-ea"/>
                <a:cs typeface="Times New Roman" pitchFamily="18" charset="0"/>
              </a:rPr>
              <a:t>•</a:t>
            </a:r>
            <a:r>
              <a:rPr lang="zh-CN" altLang="en-US" b="1" i="0" dirty="0">
                <a:solidFill>
                  <a:schemeClr val="bg1"/>
                </a:solidFill>
                <a:latin typeface="+mn-ea"/>
                <a:ea typeface="+mn-ea"/>
              </a:rPr>
              <a:t>计算机中的南桥：</a:t>
            </a:r>
          </a:p>
        </p:txBody>
      </p:sp>
      <p:sp>
        <p:nvSpPr>
          <p:cNvPr id="40963" name="文本框 40962"/>
          <p:cNvSpPr txBox="1">
            <a:spLocks noChangeArrowheads="1"/>
          </p:cNvSpPr>
          <p:nvPr/>
        </p:nvSpPr>
        <p:spPr bwMode="auto">
          <a:xfrm>
            <a:off x="457200" y="1447800"/>
            <a:ext cx="8229600"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lgn="l" eaLnBrk="1" hangingPunct="1">
              <a:spcBef>
                <a:spcPct val="50000"/>
              </a:spcBef>
            </a:pPr>
            <a:r>
              <a:rPr lang="en-US" altLang="zh-CN" i="0" dirty="0">
                <a:latin typeface="+mn-ea"/>
                <a:ea typeface="+mn-ea"/>
              </a:rPr>
              <a:t>    </a:t>
            </a:r>
            <a:r>
              <a:rPr lang="zh-CN" altLang="en-US" i="0" dirty="0">
                <a:latin typeface="+mn-ea"/>
                <a:ea typeface="+mn-ea"/>
              </a:rPr>
              <a:t>负责</a:t>
            </a:r>
            <a:r>
              <a:rPr lang="en-US" altLang="zh-CN" i="0" dirty="0">
                <a:latin typeface="+mn-ea"/>
                <a:ea typeface="+mn-ea"/>
              </a:rPr>
              <a:t>IDE</a:t>
            </a:r>
            <a:r>
              <a:rPr lang="zh-CN" altLang="en-US" i="0" dirty="0">
                <a:latin typeface="+mn-ea"/>
                <a:ea typeface="+mn-ea"/>
              </a:rPr>
              <a:t>、</a:t>
            </a:r>
            <a:r>
              <a:rPr lang="en-US" altLang="zh-CN" i="0" dirty="0">
                <a:latin typeface="+mn-ea"/>
                <a:ea typeface="+mn-ea"/>
              </a:rPr>
              <a:t>ISA</a:t>
            </a:r>
            <a:r>
              <a:rPr lang="zh-CN" altLang="en-US" i="0" dirty="0">
                <a:latin typeface="+mn-ea"/>
                <a:ea typeface="+mn-ea"/>
              </a:rPr>
              <a:t>、</a:t>
            </a:r>
            <a:r>
              <a:rPr lang="en-US" altLang="zh-CN" i="0" dirty="0">
                <a:latin typeface="+mn-ea"/>
                <a:ea typeface="+mn-ea"/>
              </a:rPr>
              <a:t>USB</a:t>
            </a:r>
            <a:r>
              <a:rPr lang="zh-CN" altLang="en-US" i="0" dirty="0">
                <a:latin typeface="+mn-ea"/>
                <a:ea typeface="+mn-ea"/>
              </a:rPr>
              <a:t>、串并口及电源管理系统之间的联系</a:t>
            </a:r>
          </a:p>
          <a:p>
            <a:pPr algn="l" eaLnBrk="1" hangingPunct="1">
              <a:spcBef>
                <a:spcPct val="50000"/>
              </a:spcBef>
            </a:pPr>
            <a:r>
              <a:rPr lang="zh-CN" altLang="en-US" i="0" dirty="0">
                <a:latin typeface="+mn-ea"/>
                <a:ea typeface="+mn-ea"/>
              </a:rPr>
              <a:t>和协调</a:t>
            </a:r>
          </a:p>
          <a:p>
            <a:pPr algn="l" eaLnBrk="1" hangingPunct="1">
              <a:spcBef>
                <a:spcPct val="50000"/>
              </a:spcBef>
            </a:pPr>
            <a:r>
              <a:rPr lang="en-US" altLang="zh-CN" i="0" dirty="0">
                <a:solidFill>
                  <a:srgbClr val="FF5050"/>
                </a:solidFill>
                <a:latin typeface="+mn-ea"/>
                <a:ea typeface="+mn-ea"/>
                <a:cs typeface="Times New Roman" pitchFamily="18" charset="0"/>
              </a:rPr>
              <a:t>•</a:t>
            </a:r>
            <a:r>
              <a:rPr lang="zh-CN" altLang="en-US" i="0" dirty="0">
                <a:solidFill>
                  <a:srgbClr val="FF5050"/>
                </a:solidFill>
                <a:latin typeface="+mn-ea"/>
                <a:ea typeface="+mn-ea"/>
              </a:rPr>
              <a:t>计算机中北桥：</a:t>
            </a:r>
          </a:p>
          <a:p>
            <a:pPr algn="l" eaLnBrk="1" hangingPunct="1">
              <a:spcBef>
                <a:spcPct val="50000"/>
              </a:spcBef>
            </a:pPr>
            <a:r>
              <a:rPr lang="zh-CN" altLang="en-US" i="0" dirty="0">
                <a:latin typeface="+mn-ea"/>
                <a:ea typeface="+mn-ea"/>
              </a:rPr>
              <a:t>    支持和管理</a:t>
            </a:r>
            <a:r>
              <a:rPr lang="en-US" altLang="zh-CN" i="0" dirty="0">
                <a:latin typeface="+mn-ea"/>
                <a:ea typeface="+mn-ea"/>
              </a:rPr>
              <a:t>CPU</a:t>
            </a:r>
            <a:r>
              <a:rPr lang="zh-CN" altLang="en-US" i="0" dirty="0">
                <a:latin typeface="+mn-ea"/>
                <a:ea typeface="+mn-ea"/>
              </a:rPr>
              <a:t>、</a:t>
            </a:r>
            <a:r>
              <a:rPr lang="en-US" altLang="zh-CN" i="0" dirty="0">
                <a:latin typeface="+mn-ea"/>
                <a:ea typeface="+mn-ea"/>
              </a:rPr>
              <a:t>AGP</a:t>
            </a:r>
            <a:r>
              <a:rPr lang="zh-CN" altLang="en-US" i="0" dirty="0">
                <a:latin typeface="+mn-ea"/>
                <a:ea typeface="+mn-ea"/>
              </a:rPr>
              <a:t>、</a:t>
            </a:r>
            <a:r>
              <a:rPr lang="en-US" altLang="zh-CN" i="0" dirty="0">
                <a:latin typeface="+mn-ea"/>
                <a:ea typeface="+mn-ea"/>
              </a:rPr>
              <a:t>PCI</a:t>
            </a:r>
            <a:r>
              <a:rPr lang="zh-CN" altLang="en-US" i="0" dirty="0">
                <a:latin typeface="+mn-ea"/>
                <a:ea typeface="+mn-ea"/>
              </a:rPr>
              <a:t>和内存等设备。</a:t>
            </a:r>
          </a:p>
          <a:p>
            <a:pPr algn="l" eaLnBrk="1" hangingPunct="1">
              <a:spcBef>
                <a:spcPct val="50000"/>
              </a:spcBef>
            </a:pPr>
            <a:r>
              <a:rPr lang="en-US" altLang="zh-CN" i="0" dirty="0">
                <a:solidFill>
                  <a:srgbClr val="FF5050"/>
                </a:solidFill>
                <a:latin typeface="+mn-ea"/>
                <a:ea typeface="+mn-ea"/>
                <a:cs typeface="Times New Roman" pitchFamily="18" charset="0"/>
              </a:rPr>
              <a:t>•</a:t>
            </a:r>
            <a:r>
              <a:rPr lang="zh-CN" altLang="en-US" i="0" dirty="0">
                <a:solidFill>
                  <a:srgbClr val="FF5050"/>
                </a:solidFill>
                <a:latin typeface="+mn-ea"/>
                <a:ea typeface="+mn-ea"/>
              </a:rPr>
              <a:t>南、北桥在主板上的位置：</a:t>
            </a:r>
          </a:p>
          <a:p>
            <a:pPr algn="l" eaLnBrk="1" hangingPunct="1">
              <a:spcBef>
                <a:spcPct val="50000"/>
              </a:spcBef>
            </a:pPr>
            <a:r>
              <a:rPr lang="zh-CN" altLang="en-US" i="0" dirty="0">
                <a:latin typeface="+mn-ea"/>
                <a:ea typeface="+mn-ea"/>
              </a:rPr>
              <a:t>    北桥一般比较靠近</a:t>
            </a:r>
            <a:r>
              <a:rPr lang="en-US" altLang="zh-CN" i="0" dirty="0">
                <a:latin typeface="+mn-ea"/>
                <a:ea typeface="+mn-ea"/>
              </a:rPr>
              <a:t>CPU</a:t>
            </a:r>
            <a:r>
              <a:rPr lang="zh-CN" altLang="en-US" i="0" dirty="0">
                <a:latin typeface="+mn-ea"/>
                <a:ea typeface="+mn-ea"/>
              </a:rPr>
              <a:t>，而南桥则一般在</a:t>
            </a:r>
            <a:r>
              <a:rPr lang="en-US" altLang="zh-CN" i="0" dirty="0">
                <a:latin typeface="+mn-ea"/>
                <a:ea typeface="+mn-ea"/>
              </a:rPr>
              <a:t>PCI</a:t>
            </a:r>
            <a:r>
              <a:rPr lang="zh-CN" altLang="en-US" i="0" dirty="0">
                <a:latin typeface="+mn-ea"/>
                <a:ea typeface="+mn-ea"/>
              </a:rPr>
              <a:t>扩展槽附近。</a:t>
            </a:r>
          </a:p>
        </p:txBody>
      </p:sp>
    </p:spTree>
    <p:extLst>
      <p:ext uri="{BB962C8B-B14F-4D97-AF65-F5344CB8AC3E}">
        <p14:creationId xmlns:p14="http://schemas.microsoft.com/office/powerpoint/2010/main" val="1742023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wipe(left)">
                                      <p:cBhvr>
                                        <p:cTn id="7" dur="500"/>
                                        <p:tgtEl>
                                          <p:spTgt spid="409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wipe(left)">
                                      <p:cBhvr>
                                        <p:cTn id="12" dur="500"/>
                                        <p:tgtEl>
                                          <p:spTgt spid="409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63">
                                            <p:txEl>
                                              <p:pRg st="2" end="2"/>
                                            </p:txEl>
                                          </p:spTgt>
                                        </p:tgtEl>
                                        <p:attrNameLst>
                                          <p:attrName>style.visibility</p:attrName>
                                        </p:attrNameLst>
                                      </p:cBhvr>
                                      <p:to>
                                        <p:strVal val="visible"/>
                                      </p:to>
                                    </p:set>
                                    <p:animEffect transition="in" filter="wipe(left)">
                                      <p:cBhvr>
                                        <p:cTn id="17" dur="500"/>
                                        <p:tgtEl>
                                          <p:spTgt spid="409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963">
                                            <p:txEl>
                                              <p:pRg st="3" end="3"/>
                                            </p:txEl>
                                          </p:spTgt>
                                        </p:tgtEl>
                                        <p:attrNameLst>
                                          <p:attrName>style.visibility</p:attrName>
                                        </p:attrNameLst>
                                      </p:cBhvr>
                                      <p:to>
                                        <p:strVal val="visible"/>
                                      </p:to>
                                    </p:set>
                                    <p:animEffect transition="in" filter="wipe(left)">
                                      <p:cBhvr>
                                        <p:cTn id="22" dur="500"/>
                                        <p:tgtEl>
                                          <p:spTgt spid="409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963">
                                            <p:txEl>
                                              <p:pRg st="4" end="4"/>
                                            </p:txEl>
                                          </p:spTgt>
                                        </p:tgtEl>
                                        <p:attrNameLst>
                                          <p:attrName>style.visibility</p:attrName>
                                        </p:attrNameLst>
                                      </p:cBhvr>
                                      <p:to>
                                        <p:strVal val="visible"/>
                                      </p:to>
                                    </p:set>
                                    <p:animEffect transition="in" filter="wipe(left)">
                                      <p:cBhvr>
                                        <p:cTn id="27" dur="500"/>
                                        <p:tgtEl>
                                          <p:spTgt spid="4096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0963">
                                            <p:txEl>
                                              <p:pRg st="5" end="5"/>
                                            </p:txEl>
                                          </p:spTgt>
                                        </p:tgtEl>
                                        <p:attrNameLst>
                                          <p:attrName>style.visibility</p:attrName>
                                        </p:attrNameLst>
                                      </p:cBhvr>
                                      <p:to>
                                        <p:strVal val="visible"/>
                                      </p:to>
                                    </p:set>
                                    <p:animEffect transition="in" filter="wipe(left)">
                                      <p:cBhvr>
                                        <p:cTn id="32" dur="500"/>
                                        <p:tgtEl>
                                          <p:spTgt spid="409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文本框 41985"/>
          <p:cNvSpPr txBox="1">
            <a:spLocks noChangeArrowheads="1"/>
          </p:cNvSpPr>
          <p:nvPr/>
        </p:nvSpPr>
        <p:spPr bwMode="auto">
          <a:xfrm>
            <a:off x="542227" y="353209"/>
            <a:ext cx="381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lgn="l" eaLnBrk="1" hangingPunct="1">
              <a:spcBef>
                <a:spcPct val="50000"/>
              </a:spcBef>
            </a:pPr>
            <a:r>
              <a:rPr lang="en-US" altLang="zh-CN" b="1" i="0" dirty="0">
                <a:solidFill>
                  <a:schemeClr val="bg1"/>
                </a:solidFill>
                <a:latin typeface="+mn-ea"/>
                <a:ea typeface="+mn-ea"/>
                <a:cs typeface="Times New Roman" pitchFamily="18" charset="0"/>
              </a:rPr>
              <a:t>•</a:t>
            </a:r>
            <a:r>
              <a:rPr lang="zh-CN" altLang="en-US" b="1" i="0" dirty="0">
                <a:solidFill>
                  <a:schemeClr val="bg1"/>
                </a:solidFill>
                <a:latin typeface="+mn-ea"/>
                <a:ea typeface="+mn-ea"/>
              </a:rPr>
              <a:t>桥技术的发展：</a:t>
            </a:r>
          </a:p>
        </p:txBody>
      </p:sp>
      <p:sp>
        <p:nvSpPr>
          <p:cNvPr id="40963" name="文本框 41986"/>
          <p:cNvSpPr txBox="1">
            <a:spLocks noChangeArrowheads="1"/>
          </p:cNvSpPr>
          <p:nvPr/>
        </p:nvSpPr>
        <p:spPr bwMode="auto">
          <a:xfrm>
            <a:off x="533400" y="1295400"/>
            <a:ext cx="800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eaLnBrk="1" hangingPunct="1">
              <a:spcBef>
                <a:spcPct val="50000"/>
              </a:spcBef>
            </a:pPr>
            <a:endParaRPr lang="zh-CN" altLang="zh-CN">
              <a:latin typeface="Times New Roman" pitchFamily="18" charset="0"/>
            </a:endParaRPr>
          </a:p>
        </p:txBody>
      </p:sp>
      <p:sp>
        <p:nvSpPr>
          <p:cNvPr id="41988" name="文本框 41987"/>
          <p:cNvSpPr txBox="1">
            <a:spLocks noChangeArrowheads="1"/>
          </p:cNvSpPr>
          <p:nvPr/>
        </p:nvSpPr>
        <p:spPr bwMode="auto">
          <a:xfrm>
            <a:off x="609600" y="1066800"/>
            <a:ext cx="8229600" cy="5336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lgn="l" eaLnBrk="1" hangingPunct="1">
              <a:lnSpc>
                <a:spcPct val="130000"/>
              </a:lnSpc>
              <a:spcBef>
                <a:spcPct val="50000"/>
              </a:spcBef>
            </a:pPr>
            <a:r>
              <a:rPr lang="zh-CN" altLang="en-US" i="0" dirty="0">
                <a:latin typeface="+mn-ea"/>
                <a:ea typeface="+mn-ea"/>
              </a:rPr>
              <a:t>a.北桥 </a:t>
            </a:r>
            <a:r>
              <a:rPr lang="zh-CN" altLang="en-US" i="0" dirty="0">
                <a:latin typeface="+mn-ea"/>
                <a:ea typeface="+mn-ea"/>
                <a:sym typeface="Symbol" pitchFamily="18" charset="2"/>
              </a:rPr>
              <a:t></a:t>
            </a:r>
            <a:r>
              <a:rPr lang="zh-CN" altLang="en-US" i="0" dirty="0">
                <a:latin typeface="+mn-ea"/>
                <a:ea typeface="+mn-ea"/>
              </a:rPr>
              <a:t>图形存储控制中心GMCH                                         </a:t>
            </a:r>
          </a:p>
          <a:p>
            <a:pPr algn="l" eaLnBrk="1" hangingPunct="1">
              <a:lnSpc>
                <a:spcPct val="130000"/>
              </a:lnSpc>
              <a:spcBef>
                <a:spcPct val="50000"/>
              </a:spcBef>
            </a:pPr>
            <a:r>
              <a:rPr lang="zh-CN" altLang="en-US" i="0" dirty="0">
                <a:latin typeface="+mn-ea"/>
                <a:ea typeface="+mn-ea"/>
              </a:rPr>
              <a:t>              （</a:t>
            </a:r>
            <a:r>
              <a:rPr lang="zh-CN" altLang="en-US" i="0" dirty="0">
                <a:solidFill>
                  <a:srgbClr val="FF5050"/>
                </a:solidFill>
                <a:latin typeface="+mn-ea"/>
                <a:ea typeface="+mn-ea"/>
              </a:rPr>
              <a:t>G</a:t>
            </a:r>
            <a:r>
              <a:rPr lang="zh-CN" altLang="en-US" i="0" dirty="0">
                <a:latin typeface="+mn-ea"/>
                <a:ea typeface="+mn-ea"/>
              </a:rPr>
              <a:t>raphics and </a:t>
            </a:r>
            <a:r>
              <a:rPr lang="zh-CN" altLang="en-US" i="0" dirty="0">
                <a:solidFill>
                  <a:srgbClr val="FF5050"/>
                </a:solidFill>
                <a:latin typeface="+mn-ea"/>
                <a:ea typeface="+mn-ea"/>
              </a:rPr>
              <a:t>M</a:t>
            </a:r>
            <a:r>
              <a:rPr lang="zh-CN" altLang="en-US" i="0" dirty="0">
                <a:latin typeface="+mn-ea"/>
                <a:ea typeface="+mn-ea"/>
              </a:rPr>
              <a:t>emory </a:t>
            </a:r>
            <a:r>
              <a:rPr lang="zh-CN" altLang="en-US" i="0" dirty="0">
                <a:solidFill>
                  <a:srgbClr val="FF5050"/>
                </a:solidFill>
                <a:latin typeface="+mn-ea"/>
                <a:ea typeface="+mn-ea"/>
              </a:rPr>
              <a:t>C</a:t>
            </a:r>
            <a:r>
              <a:rPr lang="zh-CN" altLang="en-US" i="0" dirty="0">
                <a:latin typeface="+mn-ea"/>
                <a:ea typeface="+mn-ea"/>
              </a:rPr>
              <a:t>ontroller </a:t>
            </a:r>
            <a:r>
              <a:rPr lang="zh-CN" altLang="en-US" i="0" dirty="0">
                <a:solidFill>
                  <a:srgbClr val="FF5050"/>
                </a:solidFill>
                <a:latin typeface="+mn-ea"/>
                <a:ea typeface="+mn-ea"/>
              </a:rPr>
              <a:t>H</a:t>
            </a:r>
            <a:r>
              <a:rPr lang="zh-CN" altLang="en-US" i="0" dirty="0">
                <a:latin typeface="+mn-ea"/>
                <a:ea typeface="+mn-ea"/>
              </a:rPr>
              <a:t>ub）</a:t>
            </a:r>
          </a:p>
          <a:p>
            <a:pPr algn="l" eaLnBrk="1" hangingPunct="1">
              <a:lnSpc>
                <a:spcPct val="130000"/>
              </a:lnSpc>
              <a:spcBef>
                <a:spcPct val="50000"/>
              </a:spcBef>
            </a:pPr>
            <a:r>
              <a:rPr lang="zh-CN" altLang="en-US" i="0" dirty="0">
                <a:latin typeface="+mn-ea"/>
                <a:ea typeface="+mn-ea"/>
              </a:rPr>
              <a:t>b.</a:t>
            </a:r>
            <a:r>
              <a:rPr lang="zh-CN" altLang="en-US" i="0" dirty="0">
                <a:solidFill>
                  <a:srgbClr val="000000"/>
                </a:solidFill>
                <a:latin typeface="+mn-ea"/>
                <a:ea typeface="+mn-ea"/>
              </a:rPr>
              <a:t>南桥</a:t>
            </a:r>
            <a:r>
              <a:rPr lang="zh-CN" altLang="en-US" i="0" dirty="0">
                <a:solidFill>
                  <a:srgbClr val="000000"/>
                </a:solidFill>
                <a:latin typeface="+mn-ea"/>
                <a:ea typeface="+mn-ea"/>
                <a:sym typeface="Symbol" pitchFamily="18" charset="2"/>
              </a:rPr>
              <a:t> </a:t>
            </a:r>
            <a:r>
              <a:rPr lang="zh-CN" altLang="en-US" i="0" dirty="0">
                <a:latin typeface="+mn-ea"/>
                <a:ea typeface="+mn-ea"/>
              </a:rPr>
              <a:t>输入/输出控制中心ICH（</a:t>
            </a:r>
            <a:r>
              <a:rPr lang="zh-CN" altLang="en-US" i="0" dirty="0">
                <a:solidFill>
                  <a:srgbClr val="FF5050"/>
                </a:solidFill>
                <a:latin typeface="+mn-ea"/>
                <a:ea typeface="+mn-ea"/>
              </a:rPr>
              <a:t>I</a:t>
            </a:r>
            <a:r>
              <a:rPr lang="zh-CN" altLang="en-US" i="0" dirty="0">
                <a:latin typeface="+mn-ea"/>
                <a:ea typeface="+mn-ea"/>
              </a:rPr>
              <a:t>/O </a:t>
            </a:r>
            <a:r>
              <a:rPr lang="zh-CN" altLang="en-US" i="0" dirty="0">
                <a:solidFill>
                  <a:srgbClr val="FF5050"/>
                </a:solidFill>
                <a:latin typeface="+mn-ea"/>
                <a:ea typeface="+mn-ea"/>
              </a:rPr>
              <a:t>C</a:t>
            </a:r>
            <a:r>
              <a:rPr lang="zh-CN" altLang="en-US" i="0" dirty="0">
                <a:latin typeface="+mn-ea"/>
                <a:ea typeface="+mn-ea"/>
              </a:rPr>
              <a:t>ontroller </a:t>
            </a:r>
            <a:r>
              <a:rPr lang="zh-CN" altLang="en-US" i="0" dirty="0">
                <a:solidFill>
                  <a:srgbClr val="FF5050"/>
                </a:solidFill>
                <a:latin typeface="+mn-ea"/>
                <a:ea typeface="+mn-ea"/>
              </a:rPr>
              <a:t>H</a:t>
            </a:r>
            <a:r>
              <a:rPr lang="zh-CN" altLang="en-US" i="0" dirty="0">
                <a:latin typeface="+mn-ea"/>
                <a:ea typeface="+mn-ea"/>
              </a:rPr>
              <a:t>ub）</a:t>
            </a:r>
          </a:p>
          <a:p>
            <a:pPr algn="l" eaLnBrk="1" hangingPunct="1">
              <a:lnSpc>
                <a:spcPct val="130000"/>
              </a:lnSpc>
              <a:spcBef>
                <a:spcPct val="50000"/>
              </a:spcBef>
            </a:pPr>
            <a:r>
              <a:rPr lang="zh-CN" altLang="en-US" i="0" dirty="0">
                <a:latin typeface="+mn-ea"/>
                <a:ea typeface="+mn-ea"/>
              </a:rPr>
              <a:t>c. 南桥的新发展：</a:t>
            </a:r>
          </a:p>
          <a:p>
            <a:pPr algn="l" eaLnBrk="1" hangingPunct="1">
              <a:lnSpc>
                <a:spcPct val="130000"/>
              </a:lnSpc>
              <a:spcBef>
                <a:spcPct val="50000"/>
              </a:spcBef>
            </a:pPr>
            <a:r>
              <a:rPr lang="zh-CN" altLang="en-US" i="0" dirty="0">
                <a:latin typeface="+mn-ea"/>
                <a:ea typeface="+mn-ea"/>
              </a:rPr>
              <a:t>    ICH5支持SATA</a:t>
            </a:r>
          </a:p>
          <a:p>
            <a:pPr algn="l" eaLnBrk="1" hangingPunct="1">
              <a:lnSpc>
                <a:spcPct val="130000"/>
              </a:lnSpc>
              <a:spcBef>
                <a:spcPct val="50000"/>
              </a:spcBef>
            </a:pPr>
            <a:r>
              <a:rPr lang="zh-CN" altLang="en-US" i="0" dirty="0">
                <a:latin typeface="+mn-ea"/>
                <a:ea typeface="+mn-ea"/>
              </a:rPr>
              <a:t>    2005年和2006年，相继推出ICH7和ICH8，整合宽带网络接口，PCI Express（下一代跨平台互连标准，有望取代AGP技术），支持USB 3.0及无线USB传输，数据传输率分别为500M/s和200M/s。</a:t>
            </a:r>
          </a:p>
        </p:txBody>
      </p:sp>
    </p:spTree>
    <p:extLst>
      <p:ext uri="{BB962C8B-B14F-4D97-AF65-F5344CB8AC3E}">
        <p14:creationId xmlns:p14="http://schemas.microsoft.com/office/powerpoint/2010/main" val="1279573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988">
                                            <p:txEl>
                                              <p:pRg st="0" end="0"/>
                                            </p:txEl>
                                          </p:spTgt>
                                        </p:tgtEl>
                                        <p:attrNameLst>
                                          <p:attrName>style.visibility</p:attrName>
                                        </p:attrNameLst>
                                      </p:cBhvr>
                                      <p:to>
                                        <p:strVal val="visible"/>
                                      </p:to>
                                    </p:set>
                                    <p:animEffect transition="in" filter="wipe(left)">
                                      <p:cBhvr>
                                        <p:cTn id="7" dur="500"/>
                                        <p:tgtEl>
                                          <p:spTgt spid="4198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988">
                                            <p:txEl>
                                              <p:pRg st="1" end="1"/>
                                            </p:txEl>
                                          </p:spTgt>
                                        </p:tgtEl>
                                        <p:attrNameLst>
                                          <p:attrName>style.visibility</p:attrName>
                                        </p:attrNameLst>
                                      </p:cBhvr>
                                      <p:to>
                                        <p:strVal val="visible"/>
                                      </p:to>
                                    </p:set>
                                    <p:animEffect transition="in" filter="wipe(left)">
                                      <p:cBhvr>
                                        <p:cTn id="12" dur="500"/>
                                        <p:tgtEl>
                                          <p:spTgt spid="4198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988">
                                            <p:txEl>
                                              <p:pRg st="2" end="2"/>
                                            </p:txEl>
                                          </p:spTgt>
                                        </p:tgtEl>
                                        <p:attrNameLst>
                                          <p:attrName>style.visibility</p:attrName>
                                        </p:attrNameLst>
                                      </p:cBhvr>
                                      <p:to>
                                        <p:strVal val="visible"/>
                                      </p:to>
                                    </p:set>
                                    <p:animEffect transition="in" filter="wipe(left)">
                                      <p:cBhvr>
                                        <p:cTn id="17" dur="500"/>
                                        <p:tgtEl>
                                          <p:spTgt spid="4198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988">
                                            <p:txEl>
                                              <p:pRg st="3" end="3"/>
                                            </p:txEl>
                                          </p:spTgt>
                                        </p:tgtEl>
                                        <p:attrNameLst>
                                          <p:attrName>style.visibility</p:attrName>
                                        </p:attrNameLst>
                                      </p:cBhvr>
                                      <p:to>
                                        <p:strVal val="visible"/>
                                      </p:to>
                                    </p:set>
                                    <p:animEffect transition="in" filter="wipe(left)">
                                      <p:cBhvr>
                                        <p:cTn id="22" dur="500"/>
                                        <p:tgtEl>
                                          <p:spTgt spid="4198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1988">
                                            <p:txEl>
                                              <p:pRg st="4" end="4"/>
                                            </p:txEl>
                                          </p:spTgt>
                                        </p:tgtEl>
                                        <p:attrNameLst>
                                          <p:attrName>style.visibility</p:attrName>
                                        </p:attrNameLst>
                                      </p:cBhvr>
                                      <p:to>
                                        <p:strVal val="visible"/>
                                      </p:to>
                                    </p:set>
                                    <p:animEffect transition="in" filter="wipe(left)">
                                      <p:cBhvr>
                                        <p:cTn id="27" dur="500"/>
                                        <p:tgtEl>
                                          <p:spTgt spid="4198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1988">
                                            <p:txEl>
                                              <p:pRg st="5" end="5"/>
                                            </p:txEl>
                                          </p:spTgt>
                                        </p:tgtEl>
                                        <p:attrNameLst>
                                          <p:attrName>style.visibility</p:attrName>
                                        </p:attrNameLst>
                                      </p:cBhvr>
                                      <p:to>
                                        <p:strVal val="visible"/>
                                      </p:to>
                                    </p:set>
                                    <p:animEffect transition="in" filter="wipe(left)">
                                      <p:cBhvr>
                                        <p:cTn id="32" dur="500"/>
                                        <p:tgtEl>
                                          <p:spTgt spid="4198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矩形 2"/>
          <p:cNvSpPr>
            <a:spLocks noGrp="1" noChangeArrowheads="1"/>
          </p:cNvSpPr>
          <p:nvPr>
            <p:ph type="title"/>
          </p:nvPr>
        </p:nvSpPr>
        <p:spPr/>
        <p:txBody>
          <a:bodyPr/>
          <a:lstStyle/>
          <a:p>
            <a:pPr eaLnBrk="1" hangingPunct="1"/>
            <a:r>
              <a:rPr lang="zh-CN" altLang="en-US" smtClean="0"/>
              <a:t>总线接口</a:t>
            </a:r>
          </a:p>
        </p:txBody>
      </p:sp>
      <p:sp>
        <p:nvSpPr>
          <p:cNvPr id="22532" name="矩形 3"/>
          <p:cNvSpPr>
            <a:spLocks noGrp="1" noChangeArrowheads="1"/>
          </p:cNvSpPr>
          <p:nvPr>
            <p:ph type="body" idx="1"/>
          </p:nvPr>
        </p:nvSpPr>
        <p:spPr/>
        <p:txBody>
          <a:bodyPr/>
          <a:lstStyle/>
          <a:p>
            <a:pPr eaLnBrk="1" hangingPunct="1"/>
            <a:r>
              <a:rPr lang="zh-CN" altLang="en-US" dirty="0" smtClean="0"/>
              <a:t>信息传送方式</a:t>
            </a:r>
            <a:endParaRPr lang="en-US" altLang="zh-CN" dirty="0" smtClean="0"/>
          </a:p>
          <a:p>
            <a:pPr lvl="1"/>
            <a:r>
              <a:rPr lang="zh-CN" altLang="en-US" dirty="0"/>
              <a:t>串行传送</a:t>
            </a:r>
          </a:p>
          <a:p>
            <a:pPr lvl="1"/>
            <a:r>
              <a:rPr lang="zh-CN" altLang="en-US" dirty="0"/>
              <a:t>并行传送</a:t>
            </a:r>
          </a:p>
          <a:p>
            <a:pPr lvl="1"/>
            <a:r>
              <a:rPr lang="zh-CN" altLang="en-US" dirty="0"/>
              <a:t>分时传送</a:t>
            </a:r>
          </a:p>
          <a:p>
            <a:pPr eaLnBrk="1" hangingPunct="1"/>
            <a:r>
              <a:rPr lang="zh-CN" altLang="en-US" dirty="0" smtClean="0"/>
              <a:t>总线接口基本概念</a:t>
            </a:r>
          </a:p>
          <a:p>
            <a:pPr eaLnBrk="1" hangingPunct="1"/>
            <a:endParaRPr lang="en-US" altLang="zh-CN" dirty="0" smtClean="0"/>
          </a:p>
        </p:txBody>
      </p:sp>
      <p:sp>
        <p:nvSpPr>
          <p:cNvPr id="5"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24</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1972561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矩形 2"/>
          <p:cNvSpPr>
            <a:spLocks noGrp="1" noChangeArrowheads="1"/>
          </p:cNvSpPr>
          <p:nvPr>
            <p:ph type="title"/>
          </p:nvPr>
        </p:nvSpPr>
        <p:spPr/>
        <p:txBody>
          <a:bodyPr/>
          <a:lstStyle/>
          <a:p>
            <a:pPr eaLnBrk="1" hangingPunct="1"/>
            <a:r>
              <a:rPr lang="zh-CN" altLang="en-US" smtClean="0"/>
              <a:t>串行传送</a:t>
            </a:r>
          </a:p>
        </p:txBody>
      </p:sp>
      <p:sp>
        <p:nvSpPr>
          <p:cNvPr id="24580" name="矩形 4"/>
          <p:cNvSpPr>
            <a:spLocks noChangeArrowheads="1"/>
          </p:cNvSpPr>
          <p:nvPr/>
        </p:nvSpPr>
        <p:spPr bwMode="auto">
          <a:xfrm>
            <a:off x="1835150" y="1467023"/>
            <a:ext cx="1223963" cy="1368425"/>
          </a:xfrm>
          <a:prstGeom prst="rect">
            <a:avLst/>
          </a:prstGeom>
          <a:solidFill>
            <a:srgbClr val="99CC00"/>
          </a:solidFill>
          <a:ln w="9525" algn="ctr">
            <a:solidFill>
              <a:srgbClr val="66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lnSpc>
                <a:spcPct val="120000"/>
              </a:lnSpc>
              <a:spcBef>
                <a:spcPct val="20000"/>
              </a:spcBef>
              <a:buClr>
                <a:schemeClr val="tx2"/>
              </a:buClr>
            </a:pPr>
            <a:r>
              <a:rPr lang="zh-CN" altLang="en-US" sz="2000" b="1" i="0">
                <a:solidFill>
                  <a:schemeClr val="tx1"/>
                </a:solidFill>
                <a:latin typeface="楷体_GB2312" pitchFamily="49" charset="-122"/>
                <a:ea typeface="楷体_GB2312" pitchFamily="49" charset="-122"/>
              </a:rPr>
              <a:t>并</a:t>
            </a:r>
            <a:r>
              <a:rPr lang="en-US" altLang="zh-CN" sz="2000" b="1" i="0">
                <a:solidFill>
                  <a:schemeClr val="tx1"/>
                </a:solidFill>
                <a:latin typeface="楷体_GB2312" pitchFamily="49" charset="-122"/>
                <a:ea typeface="楷体_GB2312" pitchFamily="49" charset="-122"/>
              </a:rPr>
              <a:t>-</a:t>
            </a:r>
            <a:r>
              <a:rPr lang="zh-CN" altLang="en-US" sz="2000" b="1" i="0">
                <a:solidFill>
                  <a:schemeClr val="tx1"/>
                </a:solidFill>
                <a:latin typeface="楷体_GB2312" pitchFamily="49" charset="-122"/>
                <a:ea typeface="楷体_GB2312" pitchFamily="49" charset="-122"/>
              </a:rPr>
              <a:t>串转换</a:t>
            </a:r>
          </a:p>
        </p:txBody>
      </p:sp>
      <p:sp>
        <p:nvSpPr>
          <p:cNvPr id="24581" name="矩形 5"/>
          <p:cNvSpPr>
            <a:spLocks noChangeArrowheads="1"/>
          </p:cNvSpPr>
          <p:nvPr/>
        </p:nvSpPr>
        <p:spPr bwMode="auto">
          <a:xfrm>
            <a:off x="5868988" y="1467023"/>
            <a:ext cx="1223962" cy="1368425"/>
          </a:xfrm>
          <a:prstGeom prst="rect">
            <a:avLst/>
          </a:prstGeom>
          <a:solidFill>
            <a:srgbClr val="99CC00"/>
          </a:solidFill>
          <a:ln w="9525" algn="ctr">
            <a:solidFill>
              <a:srgbClr val="66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lnSpc>
                <a:spcPct val="120000"/>
              </a:lnSpc>
              <a:spcBef>
                <a:spcPct val="20000"/>
              </a:spcBef>
              <a:buClr>
                <a:schemeClr val="tx2"/>
              </a:buClr>
            </a:pPr>
            <a:r>
              <a:rPr lang="zh-CN" altLang="en-US" sz="2000" b="1" i="0">
                <a:solidFill>
                  <a:schemeClr val="tx1"/>
                </a:solidFill>
                <a:latin typeface="楷体_GB2312" pitchFamily="49" charset="-122"/>
                <a:ea typeface="楷体_GB2312" pitchFamily="49" charset="-122"/>
              </a:rPr>
              <a:t>串</a:t>
            </a:r>
            <a:r>
              <a:rPr lang="en-US" altLang="zh-CN" sz="2000" b="1" i="0">
                <a:solidFill>
                  <a:schemeClr val="tx1"/>
                </a:solidFill>
                <a:latin typeface="楷体_GB2312" pitchFamily="49" charset="-122"/>
                <a:ea typeface="楷体_GB2312" pitchFamily="49" charset="-122"/>
              </a:rPr>
              <a:t>-</a:t>
            </a:r>
            <a:r>
              <a:rPr lang="zh-CN" altLang="en-US" sz="2000" b="1" i="0">
                <a:solidFill>
                  <a:schemeClr val="tx1"/>
                </a:solidFill>
                <a:latin typeface="楷体_GB2312" pitchFamily="49" charset="-122"/>
                <a:ea typeface="楷体_GB2312" pitchFamily="49" charset="-122"/>
              </a:rPr>
              <a:t>并转换</a:t>
            </a:r>
          </a:p>
        </p:txBody>
      </p:sp>
      <p:sp>
        <p:nvSpPr>
          <p:cNvPr id="24582" name="直线 6"/>
          <p:cNvSpPr>
            <a:spLocks noChangeShapeType="1"/>
          </p:cNvSpPr>
          <p:nvPr/>
        </p:nvSpPr>
        <p:spPr bwMode="auto">
          <a:xfrm>
            <a:off x="3059113" y="2114723"/>
            <a:ext cx="2808287"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sp>
        <p:nvSpPr>
          <p:cNvPr id="24583" name="矩形 7"/>
          <p:cNvSpPr>
            <a:spLocks noChangeArrowheads="1"/>
          </p:cNvSpPr>
          <p:nvPr/>
        </p:nvSpPr>
        <p:spPr bwMode="auto">
          <a:xfrm>
            <a:off x="1619250" y="938386"/>
            <a:ext cx="1800225" cy="46230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lgn="ctr">
                <a:solidFill>
                  <a:srgbClr val="66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lnSpc>
                <a:spcPct val="120000"/>
              </a:lnSpc>
              <a:spcBef>
                <a:spcPct val="20000"/>
              </a:spcBef>
              <a:buClr>
                <a:schemeClr val="tx2"/>
              </a:buClr>
            </a:pPr>
            <a:r>
              <a:rPr lang="zh-CN" altLang="en-US" sz="2000" b="1" i="0">
                <a:solidFill>
                  <a:schemeClr val="tx1"/>
                </a:solidFill>
                <a:latin typeface="楷体_GB2312" pitchFamily="49" charset="-122"/>
                <a:ea typeface="楷体_GB2312" pitchFamily="49" charset="-122"/>
              </a:rPr>
              <a:t>发送部件</a:t>
            </a:r>
          </a:p>
        </p:txBody>
      </p:sp>
      <p:sp>
        <p:nvSpPr>
          <p:cNvPr id="24584" name="矩形 8"/>
          <p:cNvSpPr>
            <a:spLocks noChangeArrowheads="1"/>
          </p:cNvSpPr>
          <p:nvPr/>
        </p:nvSpPr>
        <p:spPr bwMode="auto">
          <a:xfrm>
            <a:off x="5580063" y="963786"/>
            <a:ext cx="1800225" cy="46230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lgn="ctr">
                <a:solidFill>
                  <a:srgbClr val="66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lnSpc>
                <a:spcPct val="120000"/>
              </a:lnSpc>
              <a:spcBef>
                <a:spcPct val="20000"/>
              </a:spcBef>
              <a:buClr>
                <a:schemeClr val="tx2"/>
              </a:buClr>
            </a:pPr>
            <a:r>
              <a:rPr lang="zh-CN" altLang="en-US" sz="2000" b="1" i="0">
                <a:solidFill>
                  <a:schemeClr val="tx1"/>
                </a:solidFill>
                <a:latin typeface="楷体_GB2312" pitchFamily="49" charset="-122"/>
                <a:ea typeface="楷体_GB2312" pitchFamily="49" charset="-122"/>
              </a:rPr>
              <a:t>接收部件</a:t>
            </a:r>
          </a:p>
        </p:txBody>
      </p:sp>
      <p:sp>
        <p:nvSpPr>
          <p:cNvPr id="24585" name="矩形 9"/>
          <p:cNvSpPr>
            <a:spLocks noChangeArrowheads="1"/>
          </p:cNvSpPr>
          <p:nvPr/>
        </p:nvSpPr>
        <p:spPr bwMode="auto">
          <a:xfrm>
            <a:off x="3563938" y="1657523"/>
            <a:ext cx="1800225" cy="46230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lgn="ctr">
                <a:solidFill>
                  <a:srgbClr val="66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lnSpc>
                <a:spcPct val="120000"/>
              </a:lnSpc>
              <a:spcBef>
                <a:spcPct val="20000"/>
              </a:spcBef>
              <a:buClr>
                <a:schemeClr val="tx2"/>
              </a:buClr>
            </a:pPr>
            <a:r>
              <a:rPr lang="en-US" altLang="zh-CN" sz="2000" b="1" i="0">
                <a:solidFill>
                  <a:schemeClr val="tx1"/>
                </a:solidFill>
                <a:latin typeface="楷体_GB2312" pitchFamily="49" charset="-122"/>
                <a:ea typeface="楷体_GB2312" pitchFamily="49" charset="-122"/>
              </a:rPr>
              <a:t>00000101</a:t>
            </a:r>
          </a:p>
        </p:txBody>
      </p:sp>
      <p:sp>
        <p:nvSpPr>
          <p:cNvPr id="49"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25</a:t>
            </a:fld>
            <a:r>
              <a:rPr lang="en-US" altLang="zh-CN" sz="1400" dirty="0" smtClean="0">
                <a:solidFill>
                  <a:srgbClr val="0D7157"/>
                </a:solidFill>
              </a:rPr>
              <a:t>- </a:t>
            </a:r>
            <a:endParaRPr lang="en-US" altLang="zh-CN" sz="1400" dirty="0">
              <a:solidFill>
                <a:srgbClr val="0D7157"/>
              </a:solidFill>
            </a:endParaRPr>
          </a:p>
        </p:txBody>
      </p:sp>
      <p:sp>
        <p:nvSpPr>
          <p:cNvPr id="50" name="矩形 3"/>
          <p:cNvSpPr txBox="1">
            <a:spLocks noChangeArrowheads="1"/>
          </p:cNvSpPr>
          <p:nvPr/>
        </p:nvSpPr>
        <p:spPr bwMode="auto">
          <a:xfrm>
            <a:off x="406648" y="3185131"/>
            <a:ext cx="8218488" cy="31519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
                <a:srgbClr val="FFC000"/>
              </a:buClr>
              <a:buFont typeface="Wingdings" pitchFamily="2" charset="2"/>
              <a:buChar char="n"/>
              <a:defRPr lang="zh-CN" altLang="en-US" sz="2400">
                <a:solidFill>
                  <a:schemeClr val="tx1"/>
                </a:solidFill>
                <a:latin typeface="+mn-ea"/>
                <a:ea typeface="+mn-ea"/>
                <a:cs typeface="+mn-cs"/>
              </a:defRPr>
            </a:lvl1pPr>
            <a:lvl2pPr marL="812800" indent="-355600" algn="l" rtl="0" eaLnBrk="0" fontAlgn="base" hangingPunct="0">
              <a:lnSpc>
                <a:spcPct val="120000"/>
              </a:lnSpc>
              <a:spcBef>
                <a:spcPct val="20000"/>
              </a:spcBef>
              <a:spcAft>
                <a:spcPct val="0"/>
              </a:spcAft>
              <a:buClr>
                <a:srgbClr val="FFC000"/>
              </a:buClr>
              <a:buFont typeface="Wingdings" pitchFamily="2" charset="2"/>
              <a:buChar char="p"/>
              <a:defRPr lang="zh-CN" altLang="en-US" sz="2000">
                <a:solidFill>
                  <a:srgbClr val="C00000"/>
                </a:solidFill>
                <a:latin typeface="+mn-ea"/>
                <a:ea typeface="+mn-ea"/>
              </a:defRPr>
            </a:lvl2pPr>
            <a:lvl3pPr marL="1143000" indent="-228600" algn="l" rtl="0" eaLnBrk="0" fontAlgn="base" hangingPunct="0">
              <a:lnSpc>
                <a:spcPct val="120000"/>
              </a:lnSpc>
              <a:spcBef>
                <a:spcPct val="20000"/>
              </a:spcBef>
              <a:spcAft>
                <a:spcPct val="0"/>
              </a:spcAft>
              <a:buClr>
                <a:srgbClr val="FFC000"/>
              </a:buClr>
              <a:buFont typeface="Wingdings" pitchFamily="2" charset="2"/>
              <a:buChar char="u"/>
              <a:defRPr lang="zh-CN" altLang="en-US" sz="2000">
                <a:solidFill>
                  <a:schemeClr val="tx1"/>
                </a:solidFill>
                <a:latin typeface="+mn-ea"/>
                <a:ea typeface="+mn-ea"/>
              </a:defRPr>
            </a:lvl3pPr>
            <a:lvl4pPr marL="1600200" indent="-228600" algn="l" rtl="0" eaLnBrk="0" fontAlgn="base" hangingPunct="0">
              <a:lnSpc>
                <a:spcPct val="120000"/>
              </a:lnSpc>
              <a:spcBef>
                <a:spcPct val="20000"/>
              </a:spcBef>
              <a:spcAft>
                <a:spcPct val="0"/>
              </a:spcAft>
              <a:buFont typeface="Arial" pitchFamily="34" charset="0"/>
              <a:buChar char="–"/>
              <a:defRPr sz="1600">
                <a:solidFill>
                  <a:schemeClr val="tx1"/>
                </a:solidFill>
                <a:latin typeface="+mn-ea"/>
                <a:ea typeface="+mn-ea"/>
              </a:defRPr>
            </a:lvl4pPr>
            <a:lvl5pPr marL="2057400" indent="-228600" algn="l" rtl="0" eaLnBrk="0" fontAlgn="base" hangingPunct="0">
              <a:lnSpc>
                <a:spcPct val="120000"/>
              </a:lnSpc>
              <a:spcBef>
                <a:spcPct val="20000"/>
              </a:spcBef>
              <a:spcAft>
                <a:spcPct val="0"/>
              </a:spcAft>
              <a:buFont typeface="Arial" pitchFamily="34" charset="0"/>
              <a:buChar char="»"/>
              <a:defRPr sz="1600">
                <a:solidFill>
                  <a:schemeClr val="tx1"/>
                </a:solidFill>
                <a:latin typeface="+mn-ea"/>
                <a:ea typeface="+mn-ea"/>
              </a:defRPr>
            </a:lvl5pPr>
            <a:lvl6pPr marL="2514600" indent="-228600" algn="l" rtl="0" fontAlgn="base">
              <a:spcBef>
                <a:spcPct val="20000"/>
              </a:spcBef>
              <a:spcAft>
                <a:spcPct val="0"/>
              </a:spcAft>
              <a:buFont typeface="Arial" charset="0"/>
              <a:buChar char="»"/>
              <a:defRPr sz="1600">
                <a:solidFill>
                  <a:schemeClr val="tx1"/>
                </a:solidFill>
                <a:latin typeface="+mn-lt"/>
                <a:ea typeface="+mn-ea"/>
              </a:defRPr>
            </a:lvl6pPr>
            <a:lvl7pPr marL="2971800" indent="-228600" algn="l" rtl="0" fontAlgn="base">
              <a:spcBef>
                <a:spcPct val="20000"/>
              </a:spcBef>
              <a:spcAft>
                <a:spcPct val="0"/>
              </a:spcAft>
              <a:buFont typeface="Arial" charset="0"/>
              <a:buChar char="»"/>
              <a:defRPr sz="1600">
                <a:solidFill>
                  <a:schemeClr val="tx1"/>
                </a:solidFill>
                <a:latin typeface="+mn-lt"/>
                <a:ea typeface="+mn-ea"/>
              </a:defRPr>
            </a:lvl7pPr>
            <a:lvl8pPr marL="3429000" indent="-228600" algn="l" rtl="0" fontAlgn="base">
              <a:spcBef>
                <a:spcPct val="20000"/>
              </a:spcBef>
              <a:spcAft>
                <a:spcPct val="0"/>
              </a:spcAft>
              <a:buFont typeface="Arial" charset="0"/>
              <a:buChar char="»"/>
              <a:defRPr sz="1600">
                <a:solidFill>
                  <a:schemeClr val="tx1"/>
                </a:solidFill>
                <a:latin typeface="+mn-lt"/>
                <a:ea typeface="+mn-ea"/>
              </a:defRPr>
            </a:lvl8pPr>
            <a:lvl9pPr marL="3886200" indent="-228600" algn="l" rtl="0" fontAlgn="base">
              <a:spcBef>
                <a:spcPct val="20000"/>
              </a:spcBef>
              <a:spcAft>
                <a:spcPct val="0"/>
              </a:spcAft>
              <a:buFont typeface="Arial" charset="0"/>
              <a:buChar char="»"/>
              <a:defRPr sz="1600">
                <a:solidFill>
                  <a:schemeClr val="tx1"/>
                </a:solidFill>
                <a:latin typeface="+mn-lt"/>
                <a:ea typeface="+mn-ea"/>
              </a:defRPr>
            </a:lvl9pPr>
          </a:lstStyle>
          <a:p>
            <a:r>
              <a:rPr lang="zh-CN" altLang="en-US" sz="2000" i="0" kern="0" dirty="0" smtClean="0"/>
              <a:t>位信息从低到高位在</a:t>
            </a:r>
            <a:r>
              <a:rPr lang="zh-CN" altLang="en-US" sz="2000" i="0" kern="0" dirty="0"/>
              <a:t>一条</a:t>
            </a:r>
            <a:r>
              <a:rPr lang="zh-CN" altLang="en-US" sz="2000" i="0" kern="0" dirty="0" smtClean="0"/>
              <a:t>传输线上逐</a:t>
            </a:r>
            <a:r>
              <a:rPr lang="zh-CN" altLang="en-US" sz="2000" i="0" kern="0" dirty="0"/>
              <a:t>位以脉冲方式</a:t>
            </a:r>
            <a:r>
              <a:rPr lang="zh-CN" altLang="en-US" sz="2000" i="0" kern="0" dirty="0" smtClean="0"/>
              <a:t>传送</a:t>
            </a:r>
            <a:endParaRPr lang="zh-CN" altLang="en-US" sz="2000" i="0" kern="0" dirty="0"/>
          </a:p>
          <a:p>
            <a:pPr lvl="1"/>
            <a:r>
              <a:rPr lang="zh-CN" altLang="en-US" sz="1600" i="0" kern="0" dirty="0" smtClean="0"/>
              <a:t>一条传输线，每次一位，先低位，后高位；</a:t>
            </a:r>
            <a:endParaRPr lang="en-US" altLang="zh-CN" sz="1600" i="0" kern="0" dirty="0" smtClean="0"/>
          </a:p>
          <a:p>
            <a:pPr lvl="1"/>
            <a:r>
              <a:rPr lang="zh-CN" altLang="en-US" sz="1600" i="0" kern="0" dirty="0" smtClean="0"/>
              <a:t>发送端往往需要进行并</a:t>
            </a:r>
            <a:r>
              <a:rPr lang="en-US" altLang="zh-CN" sz="1600" i="0" kern="0" dirty="0" smtClean="0"/>
              <a:t>_</a:t>
            </a:r>
            <a:r>
              <a:rPr lang="zh-CN" altLang="en-US" sz="1600" i="0" kern="0" dirty="0" smtClean="0"/>
              <a:t>串转换，在接收端进行串</a:t>
            </a:r>
            <a:r>
              <a:rPr lang="en-US" altLang="zh-CN" sz="1600" i="0" kern="0" dirty="0" smtClean="0"/>
              <a:t>_</a:t>
            </a:r>
            <a:r>
              <a:rPr lang="zh-CN" altLang="en-US" sz="1600" i="0" kern="0" dirty="0" smtClean="0"/>
              <a:t>并转换</a:t>
            </a:r>
            <a:r>
              <a:rPr lang="zh-CN" altLang="en-US" sz="1600" i="0" kern="0" dirty="0"/>
              <a:t>；</a:t>
            </a:r>
            <a:endParaRPr lang="zh-CN" altLang="en-US" sz="1600" i="0" kern="0" dirty="0" smtClean="0"/>
          </a:p>
          <a:p>
            <a:pPr lvl="1"/>
            <a:r>
              <a:rPr lang="zh-CN" altLang="en-US" sz="1600" i="0" kern="0" dirty="0" smtClean="0"/>
              <a:t>成本低</a:t>
            </a:r>
            <a:r>
              <a:rPr lang="zh-CN" altLang="en-US" sz="1600" i="0" kern="0" dirty="0"/>
              <a:t>，</a:t>
            </a:r>
            <a:r>
              <a:rPr lang="zh-CN" altLang="en-US" sz="1600" i="0" kern="0" dirty="0" smtClean="0"/>
              <a:t>速度慢，传输距离长。</a:t>
            </a:r>
            <a:endParaRPr lang="en-US" altLang="zh-CN" sz="1600" i="0" kern="0" dirty="0" smtClean="0"/>
          </a:p>
          <a:p>
            <a:r>
              <a:rPr lang="zh-CN" altLang="en-US" sz="2000" i="0" kern="0" dirty="0" smtClean="0"/>
              <a:t>串行传送的数据格式编码</a:t>
            </a:r>
            <a:endParaRPr lang="en-US" altLang="zh-CN" sz="2000" i="0" kern="0" dirty="0" smtClean="0"/>
          </a:p>
          <a:p>
            <a:pPr lvl="1"/>
            <a:r>
              <a:rPr lang="zh-CN" altLang="en-US" sz="1800" i="0" kern="0" dirty="0" smtClean="0"/>
              <a:t>起始位</a:t>
            </a:r>
            <a:r>
              <a:rPr lang="en-US" altLang="zh-CN" sz="1800" i="0" kern="0" dirty="0" smtClean="0"/>
              <a:t>+</a:t>
            </a:r>
            <a:r>
              <a:rPr lang="zh-CN" altLang="en-US" sz="1800" i="0" kern="0" dirty="0" smtClean="0"/>
              <a:t>数据位</a:t>
            </a:r>
            <a:r>
              <a:rPr lang="en-US" altLang="zh-CN" sz="1800" i="0" kern="0" dirty="0" smtClean="0"/>
              <a:t>+</a:t>
            </a:r>
            <a:r>
              <a:rPr lang="zh-CN" altLang="en-US" sz="1800" i="0" kern="0" dirty="0" smtClean="0"/>
              <a:t>校验位</a:t>
            </a:r>
            <a:r>
              <a:rPr lang="en-US" altLang="zh-CN" sz="1800" i="0" kern="0" dirty="0" smtClean="0"/>
              <a:t>+</a:t>
            </a:r>
            <a:r>
              <a:rPr lang="zh-CN" altLang="en-US" sz="1800" i="0" kern="0" dirty="0" smtClean="0"/>
              <a:t>停止位</a:t>
            </a:r>
          </a:p>
          <a:p>
            <a:r>
              <a:rPr lang="zh-CN" altLang="en-US" sz="2000" i="0" kern="0" dirty="0" smtClean="0"/>
              <a:t>波特率</a:t>
            </a:r>
            <a:r>
              <a:rPr lang="en-US" altLang="zh-CN" sz="2000" i="0" kern="0" dirty="0" smtClean="0"/>
              <a:t>: </a:t>
            </a:r>
            <a:r>
              <a:rPr lang="zh-CN" altLang="en-US" sz="2000" i="0" kern="0" dirty="0" smtClean="0"/>
              <a:t>每</a:t>
            </a:r>
            <a:r>
              <a:rPr lang="zh-CN" altLang="en-US" sz="2000" i="0" kern="0" dirty="0"/>
              <a:t>秒钟传送</a:t>
            </a:r>
            <a:r>
              <a:rPr lang="zh-CN" altLang="en-US" sz="2000" i="0" kern="0" dirty="0" smtClean="0"/>
              <a:t>的码元个数。</a:t>
            </a:r>
            <a:endParaRPr lang="en-US" altLang="zh-CN" sz="2000" i="0" kern="0" dirty="0" smtClean="0"/>
          </a:p>
          <a:p>
            <a:pPr lvl="1"/>
            <a:r>
              <a:rPr lang="zh-CN" altLang="en-US" sz="1600" i="0" kern="0" dirty="0" smtClean="0"/>
              <a:t>波特率和数据传输率直接的关系？</a:t>
            </a:r>
            <a:endParaRPr lang="en-US" altLang="zh-CN" sz="1600" i="0" kern="0" dirty="0" smtClean="0"/>
          </a:p>
          <a:p>
            <a:endParaRPr lang="zh-CN" altLang="en-US" i="0" kern="0" dirty="0" smtClean="0"/>
          </a:p>
        </p:txBody>
      </p:sp>
      <p:grpSp>
        <p:nvGrpSpPr>
          <p:cNvPr id="2" name="组合 1"/>
          <p:cNvGrpSpPr/>
          <p:nvPr/>
        </p:nvGrpSpPr>
        <p:grpSpPr>
          <a:xfrm>
            <a:off x="4592688" y="5013176"/>
            <a:ext cx="4032448" cy="824971"/>
            <a:chOff x="682625" y="3661246"/>
            <a:chExt cx="7345363" cy="1502739"/>
          </a:xfrm>
        </p:grpSpPr>
        <p:sp>
          <p:nvSpPr>
            <p:cNvPr id="53" name="直线 10"/>
            <p:cNvSpPr>
              <a:spLocks noChangeShapeType="1"/>
            </p:cNvSpPr>
            <p:nvPr/>
          </p:nvSpPr>
          <p:spPr bwMode="auto">
            <a:xfrm flipV="1">
              <a:off x="4065588" y="4742334"/>
              <a:ext cx="0" cy="360362"/>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i="0"/>
            </a:p>
          </p:txBody>
        </p:sp>
        <p:sp>
          <p:nvSpPr>
            <p:cNvPr id="54" name="直线 11"/>
            <p:cNvSpPr>
              <a:spLocks noChangeShapeType="1"/>
            </p:cNvSpPr>
            <p:nvPr/>
          </p:nvSpPr>
          <p:spPr bwMode="auto">
            <a:xfrm>
              <a:off x="4065588" y="4742334"/>
              <a:ext cx="650875" cy="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i="0"/>
            </a:p>
          </p:txBody>
        </p:sp>
        <p:sp>
          <p:nvSpPr>
            <p:cNvPr id="55" name="直线 12"/>
            <p:cNvSpPr>
              <a:spLocks noChangeShapeType="1"/>
            </p:cNvSpPr>
            <p:nvPr/>
          </p:nvSpPr>
          <p:spPr bwMode="auto">
            <a:xfrm>
              <a:off x="4716463" y="4742334"/>
              <a:ext cx="0" cy="360362"/>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i="0"/>
            </a:p>
          </p:txBody>
        </p:sp>
        <p:sp>
          <p:nvSpPr>
            <p:cNvPr id="56" name="直线 13"/>
            <p:cNvSpPr>
              <a:spLocks noChangeShapeType="1"/>
            </p:cNvSpPr>
            <p:nvPr/>
          </p:nvSpPr>
          <p:spPr bwMode="auto">
            <a:xfrm>
              <a:off x="4711700" y="5101109"/>
              <a:ext cx="3243263" cy="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i="0"/>
            </a:p>
          </p:txBody>
        </p:sp>
        <p:sp>
          <p:nvSpPr>
            <p:cNvPr id="57" name="直线 14"/>
            <p:cNvSpPr>
              <a:spLocks noChangeShapeType="1"/>
            </p:cNvSpPr>
            <p:nvPr/>
          </p:nvSpPr>
          <p:spPr bwMode="auto">
            <a:xfrm flipV="1">
              <a:off x="2770188" y="4742334"/>
              <a:ext cx="0" cy="360362"/>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i="0"/>
            </a:p>
          </p:txBody>
        </p:sp>
        <p:sp>
          <p:nvSpPr>
            <p:cNvPr id="58" name="直线 15"/>
            <p:cNvSpPr>
              <a:spLocks noChangeShapeType="1"/>
            </p:cNvSpPr>
            <p:nvPr/>
          </p:nvSpPr>
          <p:spPr bwMode="auto">
            <a:xfrm>
              <a:off x="2770188" y="4742334"/>
              <a:ext cx="650875" cy="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i="0"/>
            </a:p>
          </p:txBody>
        </p:sp>
        <p:sp>
          <p:nvSpPr>
            <p:cNvPr id="59" name="直线 16"/>
            <p:cNvSpPr>
              <a:spLocks noChangeShapeType="1"/>
            </p:cNvSpPr>
            <p:nvPr/>
          </p:nvSpPr>
          <p:spPr bwMode="auto">
            <a:xfrm>
              <a:off x="3421063" y="4742334"/>
              <a:ext cx="0" cy="360362"/>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i="0"/>
            </a:p>
          </p:txBody>
        </p:sp>
        <p:sp>
          <p:nvSpPr>
            <p:cNvPr id="60" name="直线 17"/>
            <p:cNvSpPr>
              <a:spLocks noChangeShapeType="1"/>
            </p:cNvSpPr>
            <p:nvPr/>
          </p:nvSpPr>
          <p:spPr bwMode="auto">
            <a:xfrm>
              <a:off x="3416300" y="5101109"/>
              <a:ext cx="649288" cy="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i="0"/>
            </a:p>
          </p:txBody>
        </p:sp>
        <p:sp>
          <p:nvSpPr>
            <p:cNvPr id="61" name="文本框 18"/>
            <p:cNvSpPr txBox="1">
              <a:spLocks noChangeArrowheads="1"/>
            </p:cNvSpPr>
            <p:nvPr/>
          </p:nvSpPr>
          <p:spPr bwMode="auto">
            <a:xfrm>
              <a:off x="2770189" y="3661246"/>
              <a:ext cx="576262" cy="421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1200" i="0">
                  <a:solidFill>
                    <a:schemeClr val="tx1"/>
                  </a:solidFill>
                  <a:latin typeface="宋体" charset="-122"/>
                  <a:ea typeface="宋体" charset="-122"/>
                </a:rPr>
                <a:t>T</a:t>
              </a:r>
              <a:r>
                <a:rPr lang="en-US" altLang="zh-CN" sz="1200" i="0" baseline="-25000">
                  <a:solidFill>
                    <a:schemeClr val="tx1"/>
                  </a:solidFill>
                  <a:latin typeface="宋体" charset="-122"/>
                  <a:ea typeface="宋体" charset="-122"/>
                </a:rPr>
                <a:t>1</a:t>
              </a:r>
              <a:endParaRPr lang="el-GR" altLang="zh-CN" sz="1200" i="0" baseline="-25000">
                <a:solidFill>
                  <a:schemeClr val="tx1"/>
                </a:solidFill>
                <a:latin typeface="宋体" charset="-122"/>
                <a:ea typeface="宋体" charset="-122"/>
              </a:endParaRPr>
            </a:p>
          </p:txBody>
        </p:sp>
        <p:sp>
          <p:nvSpPr>
            <p:cNvPr id="62" name="直线 19"/>
            <p:cNvSpPr>
              <a:spLocks noChangeShapeType="1"/>
            </p:cNvSpPr>
            <p:nvPr/>
          </p:nvSpPr>
          <p:spPr bwMode="auto">
            <a:xfrm>
              <a:off x="2770188" y="3950171"/>
              <a:ext cx="0" cy="1152525"/>
            </a:xfrm>
            <a:prstGeom prst="line">
              <a:avLst/>
            </a:prstGeom>
            <a:noFill/>
            <a:ln w="9525">
              <a:solidFill>
                <a:srgbClr val="66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sz="1050" i="0"/>
            </a:p>
          </p:txBody>
        </p:sp>
        <p:sp>
          <p:nvSpPr>
            <p:cNvPr id="63" name="直线 20"/>
            <p:cNvSpPr>
              <a:spLocks noChangeShapeType="1"/>
            </p:cNvSpPr>
            <p:nvPr/>
          </p:nvSpPr>
          <p:spPr bwMode="auto">
            <a:xfrm>
              <a:off x="3417888" y="3950171"/>
              <a:ext cx="0" cy="1152525"/>
            </a:xfrm>
            <a:prstGeom prst="line">
              <a:avLst/>
            </a:prstGeom>
            <a:noFill/>
            <a:ln w="9525">
              <a:solidFill>
                <a:srgbClr val="66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sz="1050" i="0"/>
            </a:p>
          </p:txBody>
        </p:sp>
        <p:sp>
          <p:nvSpPr>
            <p:cNvPr id="64" name="直线 21"/>
            <p:cNvSpPr>
              <a:spLocks noChangeShapeType="1"/>
            </p:cNvSpPr>
            <p:nvPr/>
          </p:nvSpPr>
          <p:spPr bwMode="auto">
            <a:xfrm>
              <a:off x="4067175" y="3948584"/>
              <a:ext cx="0" cy="1152525"/>
            </a:xfrm>
            <a:prstGeom prst="line">
              <a:avLst/>
            </a:prstGeom>
            <a:noFill/>
            <a:ln w="9525">
              <a:solidFill>
                <a:srgbClr val="66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sz="1050" i="0"/>
            </a:p>
          </p:txBody>
        </p:sp>
        <p:sp>
          <p:nvSpPr>
            <p:cNvPr id="65" name="直线 22"/>
            <p:cNvSpPr>
              <a:spLocks noChangeShapeType="1"/>
            </p:cNvSpPr>
            <p:nvPr/>
          </p:nvSpPr>
          <p:spPr bwMode="auto">
            <a:xfrm>
              <a:off x="4714875" y="3948584"/>
              <a:ext cx="0" cy="1152525"/>
            </a:xfrm>
            <a:prstGeom prst="line">
              <a:avLst/>
            </a:prstGeom>
            <a:noFill/>
            <a:ln w="9525">
              <a:solidFill>
                <a:srgbClr val="66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sz="1050" i="0"/>
            </a:p>
          </p:txBody>
        </p:sp>
        <p:sp>
          <p:nvSpPr>
            <p:cNvPr id="66" name="直线 23"/>
            <p:cNvSpPr>
              <a:spLocks noChangeShapeType="1"/>
            </p:cNvSpPr>
            <p:nvPr/>
          </p:nvSpPr>
          <p:spPr bwMode="auto">
            <a:xfrm>
              <a:off x="5362575" y="3948584"/>
              <a:ext cx="0" cy="1152525"/>
            </a:xfrm>
            <a:prstGeom prst="line">
              <a:avLst/>
            </a:prstGeom>
            <a:noFill/>
            <a:ln w="9525">
              <a:solidFill>
                <a:srgbClr val="66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sz="1050" i="0"/>
            </a:p>
          </p:txBody>
        </p:sp>
        <p:sp>
          <p:nvSpPr>
            <p:cNvPr id="67" name="直线 24"/>
            <p:cNvSpPr>
              <a:spLocks noChangeShapeType="1"/>
            </p:cNvSpPr>
            <p:nvPr/>
          </p:nvSpPr>
          <p:spPr bwMode="auto">
            <a:xfrm>
              <a:off x="6010275" y="3948584"/>
              <a:ext cx="0" cy="1152525"/>
            </a:xfrm>
            <a:prstGeom prst="line">
              <a:avLst/>
            </a:prstGeom>
            <a:noFill/>
            <a:ln w="9525">
              <a:solidFill>
                <a:srgbClr val="66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sz="1050" i="0"/>
            </a:p>
          </p:txBody>
        </p:sp>
        <p:sp>
          <p:nvSpPr>
            <p:cNvPr id="68" name="直线 25"/>
            <p:cNvSpPr>
              <a:spLocks noChangeShapeType="1"/>
            </p:cNvSpPr>
            <p:nvPr/>
          </p:nvSpPr>
          <p:spPr bwMode="auto">
            <a:xfrm>
              <a:off x="6659563" y="3950171"/>
              <a:ext cx="0" cy="1152525"/>
            </a:xfrm>
            <a:prstGeom prst="line">
              <a:avLst/>
            </a:prstGeom>
            <a:noFill/>
            <a:ln w="9525">
              <a:solidFill>
                <a:srgbClr val="66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sz="1050" i="0"/>
            </a:p>
          </p:txBody>
        </p:sp>
        <p:sp>
          <p:nvSpPr>
            <p:cNvPr id="69" name="直线 26"/>
            <p:cNvSpPr>
              <a:spLocks noChangeShapeType="1"/>
            </p:cNvSpPr>
            <p:nvPr/>
          </p:nvSpPr>
          <p:spPr bwMode="auto">
            <a:xfrm>
              <a:off x="7307263" y="3950171"/>
              <a:ext cx="0" cy="1152525"/>
            </a:xfrm>
            <a:prstGeom prst="line">
              <a:avLst/>
            </a:prstGeom>
            <a:noFill/>
            <a:ln w="9525">
              <a:solidFill>
                <a:srgbClr val="66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sz="1050" i="0"/>
            </a:p>
          </p:txBody>
        </p:sp>
        <p:sp>
          <p:nvSpPr>
            <p:cNvPr id="70" name="直线 27"/>
            <p:cNvSpPr>
              <a:spLocks noChangeShapeType="1"/>
            </p:cNvSpPr>
            <p:nvPr/>
          </p:nvSpPr>
          <p:spPr bwMode="auto">
            <a:xfrm>
              <a:off x="7954963" y="3950171"/>
              <a:ext cx="0" cy="1152525"/>
            </a:xfrm>
            <a:prstGeom prst="line">
              <a:avLst/>
            </a:prstGeom>
            <a:noFill/>
            <a:ln w="9525">
              <a:solidFill>
                <a:srgbClr val="66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sz="1050" i="0"/>
            </a:p>
          </p:txBody>
        </p:sp>
        <p:sp>
          <p:nvSpPr>
            <p:cNvPr id="71" name="直线 28"/>
            <p:cNvSpPr>
              <a:spLocks noChangeShapeType="1"/>
            </p:cNvSpPr>
            <p:nvPr/>
          </p:nvSpPr>
          <p:spPr bwMode="auto">
            <a:xfrm>
              <a:off x="2770188" y="4166071"/>
              <a:ext cx="5184775"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sz="1050" i="0"/>
            </a:p>
          </p:txBody>
        </p:sp>
        <p:sp>
          <p:nvSpPr>
            <p:cNvPr id="72" name="文本框 29"/>
            <p:cNvSpPr txBox="1">
              <a:spLocks noChangeArrowheads="1"/>
            </p:cNvSpPr>
            <p:nvPr/>
          </p:nvSpPr>
          <p:spPr bwMode="auto">
            <a:xfrm>
              <a:off x="3417888" y="3661246"/>
              <a:ext cx="576262" cy="421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1200" i="0">
                  <a:solidFill>
                    <a:schemeClr val="tx1"/>
                  </a:solidFill>
                  <a:latin typeface="宋体" charset="-122"/>
                  <a:ea typeface="宋体" charset="-122"/>
                </a:rPr>
                <a:t>T</a:t>
              </a:r>
              <a:r>
                <a:rPr lang="en-US" altLang="zh-CN" sz="1200" i="0" baseline="-25000">
                  <a:solidFill>
                    <a:schemeClr val="tx1"/>
                  </a:solidFill>
                  <a:latin typeface="宋体" charset="-122"/>
                  <a:ea typeface="宋体" charset="-122"/>
                </a:rPr>
                <a:t>2</a:t>
              </a:r>
              <a:endParaRPr lang="el-GR" altLang="zh-CN" sz="1200" i="0" baseline="-25000">
                <a:solidFill>
                  <a:schemeClr val="tx1"/>
                </a:solidFill>
                <a:latin typeface="宋体" charset="-122"/>
                <a:ea typeface="宋体" charset="-122"/>
              </a:endParaRPr>
            </a:p>
          </p:txBody>
        </p:sp>
        <p:sp>
          <p:nvSpPr>
            <p:cNvPr id="73" name="文本框 30"/>
            <p:cNvSpPr txBox="1">
              <a:spLocks noChangeArrowheads="1"/>
            </p:cNvSpPr>
            <p:nvPr/>
          </p:nvSpPr>
          <p:spPr bwMode="auto">
            <a:xfrm>
              <a:off x="4067174" y="3661246"/>
              <a:ext cx="576262" cy="421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1200" i="0">
                  <a:solidFill>
                    <a:schemeClr val="tx1"/>
                  </a:solidFill>
                  <a:latin typeface="宋体" charset="-122"/>
                  <a:ea typeface="宋体" charset="-122"/>
                </a:rPr>
                <a:t>T</a:t>
              </a:r>
              <a:r>
                <a:rPr lang="en-US" altLang="zh-CN" sz="1200" i="0" baseline="-25000">
                  <a:solidFill>
                    <a:schemeClr val="tx1"/>
                  </a:solidFill>
                  <a:latin typeface="宋体" charset="-122"/>
                  <a:ea typeface="宋体" charset="-122"/>
                </a:rPr>
                <a:t>3</a:t>
              </a:r>
              <a:endParaRPr lang="el-GR" altLang="zh-CN" sz="1200" i="0" baseline="-25000">
                <a:solidFill>
                  <a:schemeClr val="tx1"/>
                </a:solidFill>
                <a:latin typeface="宋体" charset="-122"/>
                <a:ea typeface="宋体" charset="-122"/>
              </a:endParaRPr>
            </a:p>
          </p:txBody>
        </p:sp>
        <p:sp>
          <p:nvSpPr>
            <p:cNvPr id="74" name="文本框 31"/>
            <p:cNvSpPr txBox="1">
              <a:spLocks noChangeArrowheads="1"/>
            </p:cNvSpPr>
            <p:nvPr/>
          </p:nvSpPr>
          <p:spPr bwMode="auto">
            <a:xfrm>
              <a:off x="4714875" y="3661246"/>
              <a:ext cx="576262" cy="421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1200" i="0">
                  <a:solidFill>
                    <a:schemeClr val="tx1"/>
                  </a:solidFill>
                  <a:latin typeface="宋体" charset="-122"/>
                  <a:ea typeface="宋体" charset="-122"/>
                </a:rPr>
                <a:t>T</a:t>
              </a:r>
              <a:r>
                <a:rPr lang="en-US" altLang="zh-CN" sz="1200" i="0" baseline="-25000">
                  <a:solidFill>
                    <a:schemeClr val="tx1"/>
                  </a:solidFill>
                  <a:latin typeface="宋体" charset="-122"/>
                  <a:ea typeface="宋体" charset="-122"/>
                </a:rPr>
                <a:t>4</a:t>
              </a:r>
              <a:endParaRPr lang="el-GR" altLang="zh-CN" sz="1200" i="0" baseline="-25000">
                <a:solidFill>
                  <a:schemeClr val="tx1"/>
                </a:solidFill>
                <a:latin typeface="宋体" charset="-122"/>
                <a:ea typeface="宋体" charset="-122"/>
              </a:endParaRPr>
            </a:p>
          </p:txBody>
        </p:sp>
        <p:sp>
          <p:nvSpPr>
            <p:cNvPr id="75" name="文本框 32"/>
            <p:cNvSpPr txBox="1">
              <a:spLocks noChangeArrowheads="1"/>
            </p:cNvSpPr>
            <p:nvPr/>
          </p:nvSpPr>
          <p:spPr bwMode="auto">
            <a:xfrm>
              <a:off x="5362575" y="3661246"/>
              <a:ext cx="576262" cy="421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1200" i="0">
                  <a:solidFill>
                    <a:schemeClr val="tx1"/>
                  </a:solidFill>
                  <a:latin typeface="宋体" charset="-122"/>
                  <a:ea typeface="宋体" charset="-122"/>
                </a:rPr>
                <a:t>T</a:t>
              </a:r>
              <a:r>
                <a:rPr lang="en-US" altLang="zh-CN" sz="1200" i="0" baseline="-25000">
                  <a:solidFill>
                    <a:schemeClr val="tx1"/>
                  </a:solidFill>
                  <a:latin typeface="宋体" charset="-122"/>
                  <a:ea typeface="宋体" charset="-122"/>
                </a:rPr>
                <a:t>5</a:t>
              </a:r>
              <a:endParaRPr lang="el-GR" altLang="zh-CN" sz="1200" i="0" baseline="-25000">
                <a:solidFill>
                  <a:schemeClr val="tx1"/>
                </a:solidFill>
                <a:latin typeface="宋体" charset="-122"/>
                <a:ea typeface="宋体" charset="-122"/>
              </a:endParaRPr>
            </a:p>
          </p:txBody>
        </p:sp>
        <p:sp>
          <p:nvSpPr>
            <p:cNvPr id="76" name="文本框 33"/>
            <p:cNvSpPr txBox="1">
              <a:spLocks noChangeArrowheads="1"/>
            </p:cNvSpPr>
            <p:nvPr/>
          </p:nvSpPr>
          <p:spPr bwMode="auto">
            <a:xfrm>
              <a:off x="6010275" y="3661246"/>
              <a:ext cx="576262" cy="421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1200" i="0">
                  <a:solidFill>
                    <a:schemeClr val="tx1"/>
                  </a:solidFill>
                  <a:latin typeface="宋体" charset="-122"/>
                  <a:ea typeface="宋体" charset="-122"/>
                </a:rPr>
                <a:t>T</a:t>
              </a:r>
              <a:r>
                <a:rPr lang="en-US" altLang="zh-CN" sz="1200" i="0" baseline="-25000">
                  <a:solidFill>
                    <a:schemeClr val="tx1"/>
                  </a:solidFill>
                  <a:latin typeface="宋体" charset="-122"/>
                  <a:ea typeface="宋体" charset="-122"/>
                </a:rPr>
                <a:t>6</a:t>
              </a:r>
              <a:endParaRPr lang="el-GR" altLang="zh-CN" sz="1200" i="0" baseline="-25000">
                <a:solidFill>
                  <a:schemeClr val="tx1"/>
                </a:solidFill>
                <a:latin typeface="宋体" charset="-122"/>
                <a:ea typeface="宋体" charset="-122"/>
              </a:endParaRPr>
            </a:p>
          </p:txBody>
        </p:sp>
        <p:sp>
          <p:nvSpPr>
            <p:cNvPr id="77" name="文本框 34"/>
            <p:cNvSpPr txBox="1">
              <a:spLocks noChangeArrowheads="1"/>
            </p:cNvSpPr>
            <p:nvPr/>
          </p:nvSpPr>
          <p:spPr bwMode="auto">
            <a:xfrm>
              <a:off x="6659563" y="3661246"/>
              <a:ext cx="576262" cy="421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1200" i="0">
                  <a:solidFill>
                    <a:schemeClr val="tx1"/>
                  </a:solidFill>
                  <a:latin typeface="宋体" charset="-122"/>
                  <a:ea typeface="宋体" charset="-122"/>
                </a:rPr>
                <a:t>T</a:t>
              </a:r>
              <a:r>
                <a:rPr lang="en-US" altLang="zh-CN" sz="1200" i="0" baseline="-25000">
                  <a:solidFill>
                    <a:schemeClr val="tx1"/>
                  </a:solidFill>
                  <a:latin typeface="宋体" charset="-122"/>
                  <a:ea typeface="宋体" charset="-122"/>
                </a:rPr>
                <a:t>7</a:t>
              </a:r>
              <a:endParaRPr lang="el-GR" altLang="zh-CN" sz="1200" i="0" baseline="-25000">
                <a:solidFill>
                  <a:schemeClr val="tx1"/>
                </a:solidFill>
                <a:latin typeface="宋体" charset="-122"/>
                <a:ea typeface="宋体" charset="-122"/>
              </a:endParaRPr>
            </a:p>
          </p:txBody>
        </p:sp>
        <p:sp>
          <p:nvSpPr>
            <p:cNvPr id="78" name="文本框 35"/>
            <p:cNvSpPr txBox="1">
              <a:spLocks noChangeArrowheads="1"/>
            </p:cNvSpPr>
            <p:nvPr/>
          </p:nvSpPr>
          <p:spPr bwMode="auto">
            <a:xfrm>
              <a:off x="7307263" y="3661246"/>
              <a:ext cx="576262" cy="421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1200" i="0">
                  <a:solidFill>
                    <a:schemeClr val="tx1"/>
                  </a:solidFill>
                  <a:latin typeface="宋体" charset="-122"/>
                  <a:ea typeface="宋体" charset="-122"/>
                </a:rPr>
                <a:t>T</a:t>
              </a:r>
              <a:r>
                <a:rPr lang="en-US" altLang="zh-CN" sz="1200" i="0" baseline="-25000">
                  <a:solidFill>
                    <a:schemeClr val="tx1"/>
                  </a:solidFill>
                  <a:latin typeface="宋体" charset="-122"/>
                  <a:ea typeface="宋体" charset="-122"/>
                </a:rPr>
                <a:t>8</a:t>
              </a:r>
              <a:endParaRPr lang="el-GR" altLang="zh-CN" sz="1200" i="0" baseline="-25000">
                <a:solidFill>
                  <a:schemeClr val="tx1"/>
                </a:solidFill>
                <a:latin typeface="宋体" charset="-122"/>
                <a:ea typeface="宋体" charset="-122"/>
              </a:endParaRPr>
            </a:p>
          </p:txBody>
        </p:sp>
        <p:sp>
          <p:nvSpPr>
            <p:cNvPr id="79" name="文本框 36"/>
            <p:cNvSpPr txBox="1">
              <a:spLocks noChangeArrowheads="1"/>
            </p:cNvSpPr>
            <p:nvPr/>
          </p:nvSpPr>
          <p:spPr bwMode="auto">
            <a:xfrm>
              <a:off x="2770189" y="4345459"/>
              <a:ext cx="720726" cy="3924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zh-CN" altLang="en-US" sz="800" i="0" dirty="0">
                  <a:solidFill>
                    <a:schemeClr val="tx1"/>
                  </a:solidFill>
                  <a:latin typeface="宋体" charset="-122"/>
                  <a:ea typeface="宋体" charset="-122"/>
                </a:rPr>
                <a:t>低位</a:t>
              </a:r>
              <a:endParaRPr lang="zh-CN" altLang="el-GR" sz="800" i="0" baseline="-25000" dirty="0">
                <a:solidFill>
                  <a:schemeClr val="tx1"/>
                </a:solidFill>
                <a:latin typeface="宋体" charset="-122"/>
                <a:ea typeface="宋体" charset="-122"/>
              </a:endParaRPr>
            </a:p>
          </p:txBody>
        </p:sp>
        <p:sp>
          <p:nvSpPr>
            <p:cNvPr id="80" name="文本框 37"/>
            <p:cNvSpPr txBox="1">
              <a:spLocks noChangeArrowheads="1"/>
            </p:cNvSpPr>
            <p:nvPr/>
          </p:nvSpPr>
          <p:spPr bwMode="auto">
            <a:xfrm>
              <a:off x="7307262" y="4310532"/>
              <a:ext cx="720726" cy="3924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zh-CN" altLang="en-US" sz="800" i="0" dirty="0">
                  <a:solidFill>
                    <a:schemeClr val="tx1"/>
                  </a:solidFill>
                  <a:latin typeface="宋体" charset="-122"/>
                  <a:ea typeface="宋体" charset="-122"/>
                </a:rPr>
                <a:t>高位</a:t>
              </a:r>
              <a:endParaRPr lang="zh-CN" altLang="el-GR" sz="800" i="0" baseline="-25000" dirty="0">
                <a:solidFill>
                  <a:schemeClr val="tx1"/>
                </a:solidFill>
                <a:latin typeface="宋体" charset="-122"/>
                <a:ea typeface="宋体" charset="-122"/>
              </a:endParaRPr>
            </a:p>
          </p:txBody>
        </p:sp>
        <p:sp>
          <p:nvSpPr>
            <p:cNvPr id="81" name="直线 38"/>
            <p:cNvSpPr>
              <a:spLocks noChangeShapeType="1"/>
            </p:cNvSpPr>
            <p:nvPr/>
          </p:nvSpPr>
          <p:spPr bwMode="auto">
            <a:xfrm>
              <a:off x="2122488" y="5101109"/>
              <a:ext cx="649287" cy="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i="0"/>
            </a:p>
          </p:txBody>
        </p:sp>
        <p:sp>
          <p:nvSpPr>
            <p:cNvPr id="82" name="文本框 39"/>
            <p:cNvSpPr txBox="1">
              <a:spLocks noChangeArrowheads="1"/>
            </p:cNvSpPr>
            <p:nvPr/>
          </p:nvSpPr>
          <p:spPr bwMode="auto">
            <a:xfrm>
              <a:off x="1258887" y="3805709"/>
              <a:ext cx="1368425" cy="421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zh-CN" altLang="en-US" sz="1200" b="1" i="0">
                  <a:solidFill>
                    <a:schemeClr val="tx1"/>
                  </a:solidFill>
                  <a:latin typeface="楷体_GB2312" pitchFamily="49" charset="-122"/>
                  <a:ea typeface="楷体_GB2312" pitchFamily="49" charset="-122"/>
                </a:rPr>
                <a:t>位时间</a:t>
              </a:r>
              <a:endParaRPr lang="zh-CN" altLang="el-GR" sz="1200" b="1" i="0" baseline="-25000">
                <a:solidFill>
                  <a:schemeClr val="tx1"/>
                </a:solidFill>
                <a:latin typeface="楷体_GB2312" pitchFamily="49" charset="-122"/>
                <a:ea typeface="楷体_GB2312" pitchFamily="49" charset="-122"/>
              </a:endParaRPr>
            </a:p>
          </p:txBody>
        </p:sp>
        <p:sp>
          <p:nvSpPr>
            <p:cNvPr id="83" name="文本框 40"/>
            <p:cNvSpPr txBox="1">
              <a:spLocks noChangeArrowheads="1"/>
            </p:cNvSpPr>
            <p:nvPr/>
          </p:nvSpPr>
          <p:spPr bwMode="auto">
            <a:xfrm>
              <a:off x="682625" y="4742336"/>
              <a:ext cx="1584324" cy="421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zh-CN" altLang="en-US" sz="1200" b="1" i="0">
                  <a:solidFill>
                    <a:schemeClr val="tx1"/>
                  </a:solidFill>
                  <a:latin typeface="楷体_GB2312" pitchFamily="49" charset="-122"/>
                  <a:ea typeface="楷体_GB2312" pitchFamily="49" charset="-122"/>
                </a:rPr>
                <a:t>传送脉冲</a:t>
              </a:r>
              <a:endParaRPr lang="zh-CN" altLang="el-GR" sz="1200" b="1" i="0" baseline="-25000">
                <a:solidFill>
                  <a:schemeClr val="tx1"/>
                </a:solidFill>
                <a:latin typeface="楷体_GB2312" pitchFamily="49" charset="-122"/>
                <a:ea typeface="楷体_GB2312" pitchFamily="49" charset="-122"/>
              </a:endParaRPr>
            </a:p>
          </p:txBody>
        </p:sp>
        <p:sp>
          <p:nvSpPr>
            <p:cNvPr id="84" name="文本框 41"/>
            <p:cNvSpPr txBox="1">
              <a:spLocks noChangeArrowheads="1"/>
            </p:cNvSpPr>
            <p:nvPr/>
          </p:nvSpPr>
          <p:spPr bwMode="auto">
            <a:xfrm>
              <a:off x="2770189" y="4669309"/>
              <a:ext cx="576262" cy="421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1200" i="0">
                  <a:solidFill>
                    <a:schemeClr val="tx1"/>
                  </a:solidFill>
                  <a:latin typeface="宋体" charset="-122"/>
                  <a:ea typeface="宋体" charset="-122"/>
                </a:rPr>
                <a:t>1</a:t>
              </a:r>
              <a:endParaRPr lang="el-GR" altLang="zh-CN" sz="1200" i="0" baseline="-25000">
                <a:solidFill>
                  <a:schemeClr val="tx1"/>
                </a:solidFill>
                <a:latin typeface="宋体" charset="-122"/>
                <a:ea typeface="宋体" charset="-122"/>
              </a:endParaRPr>
            </a:p>
          </p:txBody>
        </p:sp>
        <p:sp>
          <p:nvSpPr>
            <p:cNvPr id="85" name="文本框 42"/>
            <p:cNvSpPr txBox="1">
              <a:spLocks noChangeArrowheads="1"/>
            </p:cNvSpPr>
            <p:nvPr/>
          </p:nvSpPr>
          <p:spPr bwMode="auto">
            <a:xfrm>
              <a:off x="3417888" y="4669309"/>
              <a:ext cx="576262" cy="421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1200" i="0">
                  <a:solidFill>
                    <a:schemeClr val="tx1"/>
                  </a:solidFill>
                  <a:latin typeface="宋体" charset="-122"/>
                  <a:ea typeface="宋体" charset="-122"/>
                </a:rPr>
                <a:t>0</a:t>
              </a:r>
              <a:endParaRPr lang="el-GR" altLang="zh-CN" sz="1200" i="0" baseline="-25000">
                <a:solidFill>
                  <a:schemeClr val="tx1"/>
                </a:solidFill>
                <a:latin typeface="宋体" charset="-122"/>
                <a:ea typeface="宋体" charset="-122"/>
              </a:endParaRPr>
            </a:p>
          </p:txBody>
        </p:sp>
        <p:sp>
          <p:nvSpPr>
            <p:cNvPr id="86" name="文本框 43"/>
            <p:cNvSpPr txBox="1">
              <a:spLocks noChangeArrowheads="1"/>
            </p:cNvSpPr>
            <p:nvPr/>
          </p:nvSpPr>
          <p:spPr bwMode="auto">
            <a:xfrm>
              <a:off x="4067174" y="4669309"/>
              <a:ext cx="576262" cy="421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1200" i="0">
                  <a:solidFill>
                    <a:schemeClr val="tx1"/>
                  </a:solidFill>
                  <a:latin typeface="宋体" charset="-122"/>
                  <a:ea typeface="宋体" charset="-122"/>
                </a:rPr>
                <a:t>1</a:t>
              </a:r>
              <a:endParaRPr lang="el-GR" altLang="zh-CN" sz="1200" i="0" baseline="-25000">
                <a:solidFill>
                  <a:schemeClr val="tx1"/>
                </a:solidFill>
                <a:latin typeface="宋体" charset="-122"/>
                <a:ea typeface="宋体" charset="-122"/>
              </a:endParaRPr>
            </a:p>
          </p:txBody>
        </p:sp>
        <p:sp>
          <p:nvSpPr>
            <p:cNvPr id="87" name="文本框 44"/>
            <p:cNvSpPr txBox="1">
              <a:spLocks noChangeArrowheads="1"/>
            </p:cNvSpPr>
            <p:nvPr/>
          </p:nvSpPr>
          <p:spPr bwMode="auto">
            <a:xfrm>
              <a:off x="4714875" y="4669309"/>
              <a:ext cx="576262" cy="421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1200" i="0">
                  <a:solidFill>
                    <a:schemeClr val="tx1"/>
                  </a:solidFill>
                  <a:latin typeface="宋体" charset="-122"/>
                  <a:ea typeface="宋体" charset="-122"/>
                </a:rPr>
                <a:t>0</a:t>
              </a:r>
              <a:endParaRPr lang="el-GR" altLang="zh-CN" sz="1200" i="0" baseline="-25000">
                <a:solidFill>
                  <a:schemeClr val="tx1"/>
                </a:solidFill>
                <a:latin typeface="宋体" charset="-122"/>
                <a:ea typeface="宋体" charset="-122"/>
              </a:endParaRPr>
            </a:p>
          </p:txBody>
        </p:sp>
        <p:sp>
          <p:nvSpPr>
            <p:cNvPr id="88" name="文本框 45"/>
            <p:cNvSpPr txBox="1">
              <a:spLocks noChangeArrowheads="1"/>
            </p:cNvSpPr>
            <p:nvPr/>
          </p:nvSpPr>
          <p:spPr bwMode="auto">
            <a:xfrm>
              <a:off x="5362575" y="4669309"/>
              <a:ext cx="576262" cy="421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1200" i="0">
                  <a:solidFill>
                    <a:schemeClr val="tx1"/>
                  </a:solidFill>
                  <a:latin typeface="宋体" charset="-122"/>
                  <a:ea typeface="宋体" charset="-122"/>
                </a:rPr>
                <a:t>0</a:t>
              </a:r>
              <a:endParaRPr lang="el-GR" altLang="zh-CN" sz="1200" i="0" baseline="-25000">
                <a:solidFill>
                  <a:schemeClr val="tx1"/>
                </a:solidFill>
                <a:latin typeface="宋体" charset="-122"/>
                <a:ea typeface="宋体" charset="-122"/>
              </a:endParaRPr>
            </a:p>
          </p:txBody>
        </p:sp>
        <p:sp>
          <p:nvSpPr>
            <p:cNvPr id="89" name="文本框 46"/>
            <p:cNvSpPr txBox="1">
              <a:spLocks noChangeArrowheads="1"/>
            </p:cNvSpPr>
            <p:nvPr/>
          </p:nvSpPr>
          <p:spPr bwMode="auto">
            <a:xfrm>
              <a:off x="6010275" y="4669309"/>
              <a:ext cx="576262" cy="421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1200" i="0">
                  <a:solidFill>
                    <a:schemeClr val="tx1"/>
                  </a:solidFill>
                  <a:latin typeface="宋体" charset="-122"/>
                  <a:ea typeface="宋体" charset="-122"/>
                </a:rPr>
                <a:t>0</a:t>
              </a:r>
              <a:endParaRPr lang="el-GR" altLang="zh-CN" sz="1200" i="0" baseline="-25000">
                <a:solidFill>
                  <a:schemeClr val="tx1"/>
                </a:solidFill>
                <a:latin typeface="宋体" charset="-122"/>
                <a:ea typeface="宋体" charset="-122"/>
              </a:endParaRPr>
            </a:p>
          </p:txBody>
        </p:sp>
        <p:sp>
          <p:nvSpPr>
            <p:cNvPr id="90" name="文本框 47"/>
            <p:cNvSpPr txBox="1">
              <a:spLocks noChangeArrowheads="1"/>
            </p:cNvSpPr>
            <p:nvPr/>
          </p:nvSpPr>
          <p:spPr bwMode="auto">
            <a:xfrm>
              <a:off x="6659563" y="4669309"/>
              <a:ext cx="576262" cy="421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1200" i="0">
                  <a:solidFill>
                    <a:schemeClr val="tx1"/>
                  </a:solidFill>
                  <a:latin typeface="宋体" charset="-122"/>
                  <a:ea typeface="宋体" charset="-122"/>
                </a:rPr>
                <a:t>0</a:t>
              </a:r>
              <a:endParaRPr lang="el-GR" altLang="zh-CN" sz="1200" i="0" baseline="-25000">
                <a:solidFill>
                  <a:schemeClr val="tx1"/>
                </a:solidFill>
                <a:latin typeface="宋体" charset="-122"/>
                <a:ea typeface="宋体" charset="-122"/>
              </a:endParaRPr>
            </a:p>
          </p:txBody>
        </p:sp>
        <p:sp>
          <p:nvSpPr>
            <p:cNvPr id="91" name="文本框 48"/>
            <p:cNvSpPr txBox="1">
              <a:spLocks noChangeArrowheads="1"/>
            </p:cNvSpPr>
            <p:nvPr/>
          </p:nvSpPr>
          <p:spPr bwMode="auto">
            <a:xfrm>
              <a:off x="7307263" y="4669309"/>
              <a:ext cx="576262" cy="421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1200" i="0">
                  <a:solidFill>
                    <a:schemeClr val="tx1"/>
                  </a:solidFill>
                  <a:latin typeface="宋体" charset="-122"/>
                  <a:ea typeface="宋体" charset="-122"/>
                </a:rPr>
                <a:t>0</a:t>
              </a:r>
              <a:endParaRPr lang="el-GR" altLang="zh-CN" sz="1200" i="0" baseline="-25000">
                <a:solidFill>
                  <a:schemeClr val="tx1"/>
                </a:solidFill>
                <a:latin typeface="宋体" charset="-122"/>
                <a:ea typeface="宋体" charset="-122"/>
              </a:endParaRPr>
            </a:p>
          </p:txBody>
        </p:sp>
      </p:grpSp>
    </p:spTree>
    <p:extLst>
      <p:ext uri="{BB962C8B-B14F-4D97-AF65-F5344CB8AC3E}">
        <p14:creationId xmlns:p14="http://schemas.microsoft.com/office/powerpoint/2010/main" val="316770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0">
                                            <p:txEl>
                                              <p:pRg st="0" end="0"/>
                                            </p:txEl>
                                          </p:spTgt>
                                        </p:tgtEl>
                                        <p:attrNameLst>
                                          <p:attrName>style.visibility</p:attrName>
                                        </p:attrNameLst>
                                      </p:cBhvr>
                                      <p:to>
                                        <p:strVal val="visible"/>
                                      </p:to>
                                    </p:set>
                                    <p:animEffect transition="in" filter="wipe(down)">
                                      <p:cBhvr>
                                        <p:cTn id="7" dur="500"/>
                                        <p:tgtEl>
                                          <p:spTgt spid="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0">
                                            <p:txEl>
                                              <p:pRg st="1" end="1"/>
                                            </p:txEl>
                                          </p:spTgt>
                                        </p:tgtEl>
                                        <p:attrNameLst>
                                          <p:attrName>style.visibility</p:attrName>
                                        </p:attrNameLst>
                                      </p:cBhvr>
                                      <p:to>
                                        <p:strVal val="visible"/>
                                      </p:to>
                                    </p:set>
                                    <p:animEffect transition="in" filter="wipe(down)">
                                      <p:cBhvr>
                                        <p:cTn id="12" dur="500"/>
                                        <p:tgtEl>
                                          <p:spTgt spid="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0">
                                            <p:txEl>
                                              <p:pRg st="2" end="2"/>
                                            </p:txEl>
                                          </p:spTgt>
                                        </p:tgtEl>
                                        <p:attrNameLst>
                                          <p:attrName>style.visibility</p:attrName>
                                        </p:attrNameLst>
                                      </p:cBhvr>
                                      <p:to>
                                        <p:strVal val="visible"/>
                                      </p:to>
                                    </p:set>
                                    <p:animEffect transition="in" filter="wipe(down)">
                                      <p:cBhvr>
                                        <p:cTn id="17" dur="500"/>
                                        <p:tgtEl>
                                          <p:spTgt spid="5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0">
                                            <p:txEl>
                                              <p:pRg st="3" end="3"/>
                                            </p:txEl>
                                          </p:spTgt>
                                        </p:tgtEl>
                                        <p:attrNameLst>
                                          <p:attrName>style.visibility</p:attrName>
                                        </p:attrNameLst>
                                      </p:cBhvr>
                                      <p:to>
                                        <p:strVal val="visible"/>
                                      </p:to>
                                    </p:set>
                                    <p:animEffect transition="in" filter="wipe(down)">
                                      <p:cBhvr>
                                        <p:cTn id="22" dur="500"/>
                                        <p:tgtEl>
                                          <p:spTgt spid="5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0">
                                            <p:txEl>
                                              <p:pRg st="4" end="4"/>
                                            </p:txEl>
                                          </p:spTgt>
                                        </p:tgtEl>
                                        <p:attrNameLst>
                                          <p:attrName>style.visibility</p:attrName>
                                        </p:attrNameLst>
                                      </p:cBhvr>
                                      <p:to>
                                        <p:strVal val="visible"/>
                                      </p:to>
                                    </p:set>
                                    <p:animEffect transition="in" filter="wipe(down)">
                                      <p:cBhvr>
                                        <p:cTn id="27" dur="500"/>
                                        <p:tgtEl>
                                          <p:spTgt spid="5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0">
                                            <p:txEl>
                                              <p:pRg st="5" end="5"/>
                                            </p:txEl>
                                          </p:spTgt>
                                        </p:tgtEl>
                                        <p:attrNameLst>
                                          <p:attrName>style.visibility</p:attrName>
                                        </p:attrNameLst>
                                      </p:cBhvr>
                                      <p:to>
                                        <p:strVal val="visible"/>
                                      </p:to>
                                    </p:set>
                                    <p:animEffect transition="in" filter="wipe(down)">
                                      <p:cBhvr>
                                        <p:cTn id="32" dur="500"/>
                                        <p:tgtEl>
                                          <p:spTgt spid="5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0">
                                            <p:txEl>
                                              <p:pRg st="6" end="6"/>
                                            </p:txEl>
                                          </p:spTgt>
                                        </p:tgtEl>
                                        <p:attrNameLst>
                                          <p:attrName>style.visibility</p:attrName>
                                        </p:attrNameLst>
                                      </p:cBhvr>
                                      <p:to>
                                        <p:strVal val="visible"/>
                                      </p:to>
                                    </p:set>
                                    <p:animEffect transition="in" filter="wipe(down)">
                                      <p:cBhvr>
                                        <p:cTn id="37" dur="500"/>
                                        <p:tgtEl>
                                          <p:spTgt spid="5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50">
                                            <p:txEl>
                                              <p:pRg st="7" end="7"/>
                                            </p:txEl>
                                          </p:spTgt>
                                        </p:tgtEl>
                                        <p:attrNameLst>
                                          <p:attrName>style.visibility</p:attrName>
                                        </p:attrNameLst>
                                      </p:cBhvr>
                                      <p:to>
                                        <p:strVal val="visible"/>
                                      </p:to>
                                    </p:set>
                                    <p:animEffect transition="in" filter="wipe(down)">
                                      <p:cBhvr>
                                        <p:cTn id="42" dur="500"/>
                                        <p:tgtEl>
                                          <p:spTgt spid="5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矩形 2"/>
          <p:cNvSpPr>
            <a:spLocks noGrp="1" noChangeArrowheads="1"/>
          </p:cNvSpPr>
          <p:nvPr>
            <p:ph type="title"/>
          </p:nvPr>
        </p:nvSpPr>
        <p:spPr/>
        <p:txBody>
          <a:bodyPr/>
          <a:lstStyle/>
          <a:p>
            <a:pPr eaLnBrk="1" hangingPunct="1"/>
            <a:r>
              <a:rPr lang="zh-CN" altLang="en-US" smtClean="0"/>
              <a:t>并行传送</a:t>
            </a:r>
          </a:p>
        </p:txBody>
      </p:sp>
      <p:grpSp>
        <p:nvGrpSpPr>
          <p:cNvPr id="26628" name="组合 4"/>
          <p:cNvGrpSpPr>
            <a:grpSpLocks/>
          </p:cNvGrpSpPr>
          <p:nvPr/>
        </p:nvGrpSpPr>
        <p:grpSpPr bwMode="auto">
          <a:xfrm>
            <a:off x="5292006" y="2062064"/>
            <a:ext cx="1439863" cy="1727200"/>
            <a:chOff x="1610" y="1344"/>
            <a:chExt cx="726" cy="1088"/>
          </a:xfrm>
        </p:grpSpPr>
        <p:sp>
          <p:nvSpPr>
            <p:cNvPr id="26654" name="直线 5"/>
            <p:cNvSpPr>
              <a:spLocks noChangeShapeType="1"/>
            </p:cNvSpPr>
            <p:nvPr/>
          </p:nvSpPr>
          <p:spPr bwMode="auto">
            <a:xfrm>
              <a:off x="1610" y="1344"/>
              <a:ext cx="726"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sp>
          <p:nvSpPr>
            <p:cNvPr id="26655" name="直线 6"/>
            <p:cNvSpPr>
              <a:spLocks noChangeShapeType="1"/>
            </p:cNvSpPr>
            <p:nvPr/>
          </p:nvSpPr>
          <p:spPr bwMode="auto">
            <a:xfrm>
              <a:off x="1610" y="1480"/>
              <a:ext cx="726"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sp>
          <p:nvSpPr>
            <p:cNvPr id="26656" name="直线 7"/>
            <p:cNvSpPr>
              <a:spLocks noChangeShapeType="1"/>
            </p:cNvSpPr>
            <p:nvPr/>
          </p:nvSpPr>
          <p:spPr bwMode="auto">
            <a:xfrm>
              <a:off x="1610" y="1616"/>
              <a:ext cx="726"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sp>
          <p:nvSpPr>
            <p:cNvPr id="26657" name="直线 8"/>
            <p:cNvSpPr>
              <a:spLocks noChangeShapeType="1"/>
            </p:cNvSpPr>
            <p:nvPr/>
          </p:nvSpPr>
          <p:spPr bwMode="auto">
            <a:xfrm>
              <a:off x="1610" y="1752"/>
              <a:ext cx="726"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sp>
          <p:nvSpPr>
            <p:cNvPr id="26658" name="直线 9"/>
            <p:cNvSpPr>
              <a:spLocks noChangeShapeType="1"/>
            </p:cNvSpPr>
            <p:nvPr/>
          </p:nvSpPr>
          <p:spPr bwMode="auto">
            <a:xfrm>
              <a:off x="1610" y="1888"/>
              <a:ext cx="726"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sp>
          <p:nvSpPr>
            <p:cNvPr id="26659" name="直线 10"/>
            <p:cNvSpPr>
              <a:spLocks noChangeShapeType="1"/>
            </p:cNvSpPr>
            <p:nvPr/>
          </p:nvSpPr>
          <p:spPr bwMode="auto">
            <a:xfrm>
              <a:off x="1610" y="2024"/>
              <a:ext cx="726"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sp>
          <p:nvSpPr>
            <p:cNvPr id="26660" name="直线 11"/>
            <p:cNvSpPr>
              <a:spLocks noChangeShapeType="1"/>
            </p:cNvSpPr>
            <p:nvPr/>
          </p:nvSpPr>
          <p:spPr bwMode="auto">
            <a:xfrm>
              <a:off x="1610" y="2160"/>
              <a:ext cx="726"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sp>
          <p:nvSpPr>
            <p:cNvPr id="26661" name="直线 12"/>
            <p:cNvSpPr>
              <a:spLocks noChangeShapeType="1"/>
            </p:cNvSpPr>
            <p:nvPr/>
          </p:nvSpPr>
          <p:spPr bwMode="auto">
            <a:xfrm>
              <a:off x="1610" y="2296"/>
              <a:ext cx="726"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sp>
          <p:nvSpPr>
            <p:cNvPr id="26662" name="直线 13"/>
            <p:cNvSpPr>
              <a:spLocks noChangeShapeType="1"/>
            </p:cNvSpPr>
            <p:nvPr/>
          </p:nvSpPr>
          <p:spPr bwMode="auto">
            <a:xfrm>
              <a:off x="1610" y="2432"/>
              <a:ext cx="726"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grpSp>
      <p:sp>
        <p:nvSpPr>
          <p:cNvPr id="26629" name="矩形 14"/>
          <p:cNvSpPr>
            <a:spLocks noChangeArrowheads="1"/>
          </p:cNvSpPr>
          <p:nvPr/>
        </p:nvSpPr>
        <p:spPr bwMode="auto">
          <a:xfrm>
            <a:off x="1475656" y="1773139"/>
            <a:ext cx="1077913" cy="2327275"/>
          </a:xfrm>
          <a:prstGeom prst="rect">
            <a:avLst/>
          </a:prstGeom>
          <a:solidFill>
            <a:srgbClr val="99CC00"/>
          </a:solidFill>
          <a:ln w="9525" algn="ctr">
            <a:solidFill>
              <a:srgbClr val="66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lnSpc>
                <a:spcPct val="120000"/>
              </a:lnSpc>
              <a:spcBef>
                <a:spcPct val="20000"/>
              </a:spcBef>
              <a:buClr>
                <a:schemeClr val="tx2"/>
              </a:buClr>
            </a:pPr>
            <a:r>
              <a:rPr lang="zh-CN" altLang="en-US" sz="2400" b="1" i="0">
                <a:solidFill>
                  <a:schemeClr val="tx1"/>
                </a:solidFill>
                <a:latin typeface="楷体_GB2312" pitchFamily="49" charset="-122"/>
                <a:ea typeface="楷体_GB2312" pitchFamily="49" charset="-122"/>
              </a:rPr>
              <a:t>发送</a:t>
            </a:r>
          </a:p>
          <a:p>
            <a:pPr algn="ctr">
              <a:lnSpc>
                <a:spcPct val="120000"/>
              </a:lnSpc>
              <a:spcBef>
                <a:spcPct val="20000"/>
              </a:spcBef>
              <a:buClr>
                <a:schemeClr val="tx2"/>
              </a:buClr>
            </a:pPr>
            <a:r>
              <a:rPr lang="zh-CN" altLang="en-US" sz="2400" b="1" i="0">
                <a:solidFill>
                  <a:schemeClr val="tx1"/>
                </a:solidFill>
                <a:latin typeface="楷体_GB2312" pitchFamily="49" charset="-122"/>
                <a:ea typeface="楷体_GB2312" pitchFamily="49" charset="-122"/>
              </a:rPr>
              <a:t>部件</a:t>
            </a:r>
          </a:p>
        </p:txBody>
      </p:sp>
      <p:sp>
        <p:nvSpPr>
          <p:cNvPr id="26630" name="文本框 15"/>
          <p:cNvSpPr txBox="1">
            <a:spLocks noChangeArrowheads="1"/>
          </p:cNvSpPr>
          <p:nvPr/>
        </p:nvSpPr>
        <p:spPr bwMode="auto">
          <a:xfrm>
            <a:off x="2699147" y="3862289"/>
            <a:ext cx="7207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zh-CN" altLang="en-US" sz="2000" i="0" dirty="0">
                <a:solidFill>
                  <a:schemeClr val="tx1"/>
                </a:solidFill>
                <a:latin typeface="宋体" charset="-122"/>
                <a:ea typeface="宋体" charset="-122"/>
              </a:rPr>
              <a:t>低位</a:t>
            </a:r>
            <a:endParaRPr lang="zh-CN" altLang="el-GR" sz="2000" i="0" baseline="-25000" dirty="0">
              <a:solidFill>
                <a:schemeClr val="tx1"/>
              </a:solidFill>
              <a:latin typeface="宋体" charset="-122"/>
              <a:ea typeface="宋体" charset="-122"/>
            </a:endParaRPr>
          </a:p>
        </p:txBody>
      </p:sp>
      <p:sp>
        <p:nvSpPr>
          <p:cNvPr id="26631" name="文本框 16"/>
          <p:cNvSpPr txBox="1">
            <a:spLocks noChangeArrowheads="1"/>
          </p:cNvSpPr>
          <p:nvPr/>
        </p:nvSpPr>
        <p:spPr bwMode="auto">
          <a:xfrm>
            <a:off x="2699147" y="1412776"/>
            <a:ext cx="7207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zh-CN" altLang="en-US" sz="2000" i="0" dirty="0">
                <a:solidFill>
                  <a:schemeClr val="tx1"/>
                </a:solidFill>
                <a:latin typeface="宋体" charset="-122"/>
                <a:ea typeface="宋体" charset="-122"/>
              </a:rPr>
              <a:t>高位</a:t>
            </a:r>
            <a:endParaRPr lang="zh-CN" altLang="el-GR" sz="2000" i="0" baseline="-25000" dirty="0">
              <a:solidFill>
                <a:schemeClr val="tx1"/>
              </a:solidFill>
              <a:latin typeface="宋体" charset="-122"/>
              <a:ea typeface="宋体" charset="-122"/>
            </a:endParaRPr>
          </a:p>
        </p:txBody>
      </p:sp>
      <p:sp>
        <p:nvSpPr>
          <p:cNvPr id="26632" name="文本框 17"/>
          <p:cNvSpPr txBox="1">
            <a:spLocks noChangeArrowheads="1"/>
          </p:cNvSpPr>
          <p:nvPr/>
        </p:nvSpPr>
        <p:spPr bwMode="auto">
          <a:xfrm>
            <a:off x="2842494" y="1738214"/>
            <a:ext cx="43338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2000" i="0">
                <a:solidFill>
                  <a:schemeClr val="tx1"/>
                </a:solidFill>
                <a:latin typeface="宋体" charset="-122"/>
                <a:ea typeface="宋体" charset="-122"/>
              </a:rPr>
              <a:t>1</a:t>
            </a:r>
            <a:endParaRPr lang="el-GR" altLang="zh-CN" sz="2000" i="0" baseline="-25000">
              <a:solidFill>
                <a:schemeClr val="tx1"/>
              </a:solidFill>
              <a:latin typeface="宋体" charset="-122"/>
              <a:ea typeface="宋体" charset="-122"/>
            </a:endParaRPr>
          </a:p>
        </p:txBody>
      </p:sp>
      <p:sp>
        <p:nvSpPr>
          <p:cNvPr id="26633" name="自选图形 18"/>
          <p:cNvSpPr>
            <a:spLocks noChangeArrowheads="1"/>
          </p:cNvSpPr>
          <p:nvPr/>
        </p:nvSpPr>
        <p:spPr bwMode="auto">
          <a:xfrm>
            <a:off x="3707681" y="1628676"/>
            <a:ext cx="2159000" cy="2592388"/>
          </a:xfrm>
          <a:prstGeom prst="rightArrow">
            <a:avLst>
              <a:gd name="adj1" fmla="val 76185"/>
              <a:gd name="adj2" fmla="val 27556"/>
            </a:avLst>
          </a:prstGeom>
          <a:solidFill>
            <a:srgbClr val="99CC00"/>
          </a:solidFill>
          <a:ln w="9525" algn="ctr">
            <a:solidFill>
              <a:srgbClr val="66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grpSp>
        <p:nvGrpSpPr>
          <p:cNvPr id="26634" name="组合 19"/>
          <p:cNvGrpSpPr>
            <a:grpSpLocks/>
          </p:cNvGrpSpPr>
          <p:nvPr/>
        </p:nvGrpSpPr>
        <p:grpSpPr bwMode="auto">
          <a:xfrm>
            <a:off x="2555156" y="2062064"/>
            <a:ext cx="1152525" cy="1727200"/>
            <a:chOff x="1610" y="1344"/>
            <a:chExt cx="726" cy="1088"/>
          </a:xfrm>
        </p:grpSpPr>
        <p:sp>
          <p:nvSpPr>
            <p:cNvPr id="26645" name="直线 20"/>
            <p:cNvSpPr>
              <a:spLocks noChangeShapeType="1"/>
            </p:cNvSpPr>
            <p:nvPr/>
          </p:nvSpPr>
          <p:spPr bwMode="auto">
            <a:xfrm>
              <a:off x="1610" y="1344"/>
              <a:ext cx="726"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sp>
          <p:nvSpPr>
            <p:cNvPr id="26646" name="直线 21"/>
            <p:cNvSpPr>
              <a:spLocks noChangeShapeType="1"/>
            </p:cNvSpPr>
            <p:nvPr/>
          </p:nvSpPr>
          <p:spPr bwMode="auto">
            <a:xfrm>
              <a:off x="1610" y="1480"/>
              <a:ext cx="726"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sp>
          <p:nvSpPr>
            <p:cNvPr id="26647" name="直线 22"/>
            <p:cNvSpPr>
              <a:spLocks noChangeShapeType="1"/>
            </p:cNvSpPr>
            <p:nvPr/>
          </p:nvSpPr>
          <p:spPr bwMode="auto">
            <a:xfrm>
              <a:off x="1610" y="1616"/>
              <a:ext cx="726"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sp>
          <p:nvSpPr>
            <p:cNvPr id="26648" name="直线 23"/>
            <p:cNvSpPr>
              <a:spLocks noChangeShapeType="1"/>
            </p:cNvSpPr>
            <p:nvPr/>
          </p:nvSpPr>
          <p:spPr bwMode="auto">
            <a:xfrm>
              <a:off x="1610" y="1752"/>
              <a:ext cx="726"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sp>
          <p:nvSpPr>
            <p:cNvPr id="26649" name="直线 24"/>
            <p:cNvSpPr>
              <a:spLocks noChangeShapeType="1"/>
            </p:cNvSpPr>
            <p:nvPr/>
          </p:nvSpPr>
          <p:spPr bwMode="auto">
            <a:xfrm>
              <a:off x="1610" y="1888"/>
              <a:ext cx="726"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sp>
          <p:nvSpPr>
            <p:cNvPr id="26650" name="直线 25"/>
            <p:cNvSpPr>
              <a:spLocks noChangeShapeType="1"/>
            </p:cNvSpPr>
            <p:nvPr/>
          </p:nvSpPr>
          <p:spPr bwMode="auto">
            <a:xfrm>
              <a:off x="1610" y="2024"/>
              <a:ext cx="726"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sp>
          <p:nvSpPr>
            <p:cNvPr id="26651" name="直线 26"/>
            <p:cNvSpPr>
              <a:spLocks noChangeShapeType="1"/>
            </p:cNvSpPr>
            <p:nvPr/>
          </p:nvSpPr>
          <p:spPr bwMode="auto">
            <a:xfrm>
              <a:off x="1610" y="2160"/>
              <a:ext cx="726"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sp>
          <p:nvSpPr>
            <p:cNvPr id="26652" name="直线 27"/>
            <p:cNvSpPr>
              <a:spLocks noChangeShapeType="1"/>
            </p:cNvSpPr>
            <p:nvPr/>
          </p:nvSpPr>
          <p:spPr bwMode="auto">
            <a:xfrm>
              <a:off x="1610" y="2296"/>
              <a:ext cx="726"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sp>
          <p:nvSpPr>
            <p:cNvPr id="26653" name="直线 28"/>
            <p:cNvSpPr>
              <a:spLocks noChangeShapeType="1"/>
            </p:cNvSpPr>
            <p:nvPr/>
          </p:nvSpPr>
          <p:spPr bwMode="auto">
            <a:xfrm>
              <a:off x="1610" y="2432"/>
              <a:ext cx="726" cy="0"/>
            </a:xfrm>
            <a:prstGeom prst="line">
              <a:avLst/>
            </a:prstGeom>
            <a:noFill/>
            <a:ln w="9525">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grpSp>
      <p:sp>
        <p:nvSpPr>
          <p:cNvPr id="26635" name="矩形 29"/>
          <p:cNvSpPr>
            <a:spLocks noChangeArrowheads="1"/>
          </p:cNvSpPr>
          <p:nvPr/>
        </p:nvSpPr>
        <p:spPr bwMode="auto">
          <a:xfrm>
            <a:off x="6731869" y="1773139"/>
            <a:ext cx="1077912" cy="2327275"/>
          </a:xfrm>
          <a:prstGeom prst="rect">
            <a:avLst/>
          </a:prstGeom>
          <a:solidFill>
            <a:srgbClr val="99CC00"/>
          </a:solidFill>
          <a:ln w="9525" algn="ctr">
            <a:solidFill>
              <a:srgbClr val="66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lnSpc>
                <a:spcPct val="120000"/>
              </a:lnSpc>
              <a:spcBef>
                <a:spcPct val="20000"/>
              </a:spcBef>
              <a:buClr>
                <a:schemeClr val="tx2"/>
              </a:buClr>
            </a:pPr>
            <a:r>
              <a:rPr lang="zh-CN" altLang="en-US" sz="2400" b="1" i="0">
                <a:solidFill>
                  <a:schemeClr val="tx1"/>
                </a:solidFill>
                <a:latin typeface="楷体_GB2312" pitchFamily="49" charset="-122"/>
                <a:ea typeface="楷体_GB2312" pitchFamily="49" charset="-122"/>
              </a:rPr>
              <a:t>接收</a:t>
            </a:r>
          </a:p>
          <a:p>
            <a:pPr algn="ctr">
              <a:lnSpc>
                <a:spcPct val="120000"/>
              </a:lnSpc>
              <a:spcBef>
                <a:spcPct val="20000"/>
              </a:spcBef>
              <a:buClr>
                <a:schemeClr val="tx2"/>
              </a:buClr>
            </a:pPr>
            <a:r>
              <a:rPr lang="zh-CN" altLang="en-US" sz="2400" b="1" i="0">
                <a:solidFill>
                  <a:schemeClr val="tx1"/>
                </a:solidFill>
                <a:latin typeface="楷体_GB2312" pitchFamily="49" charset="-122"/>
                <a:ea typeface="楷体_GB2312" pitchFamily="49" charset="-122"/>
              </a:rPr>
              <a:t>部件</a:t>
            </a:r>
          </a:p>
        </p:txBody>
      </p:sp>
      <p:sp>
        <p:nvSpPr>
          <p:cNvPr id="26636" name="文本框 30"/>
          <p:cNvSpPr txBox="1">
            <a:spLocks noChangeArrowheads="1"/>
          </p:cNvSpPr>
          <p:nvPr/>
        </p:nvSpPr>
        <p:spPr bwMode="auto">
          <a:xfrm>
            <a:off x="2842494" y="1954114"/>
            <a:ext cx="43338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2000" i="0">
                <a:solidFill>
                  <a:schemeClr val="tx1"/>
                </a:solidFill>
                <a:latin typeface="宋体" charset="-122"/>
                <a:ea typeface="宋体" charset="-122"/>
              </a:rPr>
              <a:t>0</a:t>
            </a:r>
            <a:endParaRPr lang="el-GR" altLang="zh-CN" sz="2000" i="0" baseline="-25000">
              <a:solidFill>
                <a:schemeClr val="tx1"/>
              </a:solidFill>
              <a:latin typeface="宋体" charset="-122"/>
              <a:ea typeface="宋体" charset="-122"/>
            </a:endParaRPr>
          </a:p>
        </p:txBody>
      </p:sp>
      <p:sp>
        <p:nvSpPr>
          <p:cNvPr id="26637" name="文本框 31"/>
          <p:cNvSpPr txBox="1">
            <a:spLocks noChangeArrowheads="1"/>
          </p:cNvSpPr>
          <p:nvPr/>
        </p:nvSpPr>
        <p:spPr bwMode="auto">
          <a:xfrm>
            <a:off x="2842494" y="2170014"/>
            <a:ext cx="43338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2000" i="0">
                <a:solidFill>
                  <a:schemeClr val="tx1"/>
                </a:solidFill>
                <a:latin typeface="宋体" charset="-122"/>
                <a:ea typeface="宋体" charset="-122"/>
              </a:rPr>
              <a:t>1</a:t>
            </a:r>
            <a:endParaRPr lang="el-GR" altLang="zh-CN" sz="2000" i="0" baseline="-25000">
              <a:solidFill>
                <a:schemeClr val="tx1"/>
              </a:solidFill>
              <a:latin typeface="宋体" charset="-122"/>
              <a:ea typeface="宋体" charset="-122"/>
            </a:endParaRPr>
          </a:p>
        </p:txBody>
      </p:sp>
      <p:sp>
        <p:nvSpPr>
          <p:cNvPr id="26638" name="文本框 32"/>
          <p:cNvSpPr txBox="1">
            <a:spLocks noChangeArrowheads="1"/>
          </p:cNvSpPr>
          <p:nvPr/>
        </p:nvSpPr>
        <p:spPr bwMode="auto">
          <a:xfrm>
            <a:off x="2842494" y="2385914"/>
            <a:ext cx="43338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2000" i="0">
                <a:solidFill>
                  <a:schemeClr val="tx1"/>
                </a:solidFill>
                <a:latin typeface="宋体" charset="-122"/>
                <a:ea typeface="宋体" charset="-122"/>
              </a:rPr>
              <a:t>0</a:t>
            </a:r>
            <a:endParaRPr lang="el-GR" altLang="zh-CN" sz="2000" i="0" baseline="-25000">
              <a:solidFill>
                <a:schemeClr val="tx1"/>
              </a:solidFill>
              <a:latin typeface="宋体" charset="-122"/>
              <a:ea typeface="宋体" charset="-122"/>
            </a:endParaRPr>
          </a:p>
        </p:txBody>
      </p:sp>
      <p:sp>
        <p:nvSpPr>
          <p:cNvPr id="26639" name="文本框 33"/>
          <p:cNvSpPr txBox="1">
            <a:spLocks noChangeArrowheads="1"/>
          </p:cNvSpPr>
          <p:nvPr/>
        </p:nvSpPr>
        <p:spPr bwMode="auto">
          <a:xfrm>
            <a:off x="2842494" y="2601814"/>
            <a:ext cx="43338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2000" i="0">
                <a:solidFill>
                  <a:schemeClr val="tx1"/>
                </a:solidFill>
                <a:latin typeface="宋体" charset="-122"/>
                <a:ea typeface="宋体" charset="-122"/>
              </a:rPr>
              <a:t>0</a:t>
            </a:r>
            <a:endParaRPr lang="el-GR" altLang="zh-CN" sz="2000" i="0" baseline="-25000">
              <a:solidFill>
                <a:schemeClr val="tx1"/>
              </a:solidFill>
              <a:latin typeface="宋体" charset="-122"/>
              <a:ea typeface="宋体" charset="-122"/>
            </a:endParaRPr>
          </a:p>
        </p:txBody>
      </p:sp>
      <p:sp>
        <p:nvSpPr>
          <p:cNvPr id="26640" name="文本框 34"/>
          <p:cNvSpPr txBox="1">
            <a:spLocks noChangeArrowheads="1"/>
          </p:cNvSpPr>
          <p:nvPr/>
        </p:nvSpPr>
        <p:spPr bwMode="auto">
          <a:xfrm>
            <a:off x="2842494" y="2817714"/>
            <a:ext cx="43338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2000" i="0">
                <a:solidFill>
                  <a:schemeClr val="tx1"/>
                </a:solidFill>
                <a:latin typeface="宋体" charset="-122"/>
                <a:ea typeface="宋体" charset="-122"/>
              </a:rPr>
              <a:t>0</a:t>
            </a:r>
            <a:endParaRPr lang="el-GR" altLang="zh-CN" sz="2000" i="0" baseline="-25000">
              <a:solidFill>
                <a:schemeClr val="tx1"/>
              </a:solidFill>
              <a:latin typeface="宋体" charset="-122"/>
              <a:ea typeface="宋体" charset="-122"/>
            </a:endParaRPr>
          </a:p>
        </p:txBody>
      </p:sp>
      <p:sp>
        <p:nvSpPr>
          <p:cNvPr id="26641" name="文本框 35"/>
          <p:cNvSpPr txBox="1">
            <a:spLocks noChangeArrowheads="1"/>
          </p:cNvSpPr>
          <p:nvPr/>
        </p:nvSpPr>
        <p:spPr bwMode="auto">
          <a:xfrm>
            <a:off x="2842494" y="3033614"/>
            <a:ext cx="43338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2000" i="0">
                <a:solidFill>
                  <a:schemeClr val="tx1"/>
                </a:solidFill>
                <a:latin typeface="宋体" charset="-122"/>
                <a:ea typeface="宋体" charset="-122"/>
              </a:rPr>
              <a:t>0</a:t>
            </a:r>
            <a:endParaRPr lang="el-GR" altLang="zh-CN" sz="2000" i="0" baseline="-25000">
              <a:solidFill>
                <a:schemeClr val="tx1"/>
              </a:solidFill>
              <a:latin typeface="宋体" charset="-122"/>
              <a:ea typeface="宋体" charset="-122"/>
            </a:endParaRPr>
          </a:p>
        </p:txBody>
      </p:sp>
      <p:sp>
        <p:nvSpPr>
          <p:cNvPr id="26642" name="文本框 36"/>
          <p:cNvSpPr txBox="1">
            <a:spLocks noChangeArrowheads="1"/>
          </p:cNvSpPr>
          <p:nvPr/>
        </p:nvSpPr>
        <p:spPr bwMode="auto">
          <a:xfrm>
            <a:off x="2842494" y="3249514"/>
            <a:ext cx="43338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2000" i="0">
                <a:solidFill>
                  <a:schemeClr val="tx1"/>
                </a:solidFill>
                <a:latin typeface="宋体" charset="-122"/>
                <a:ea typeface="宋体" charset="-122"/>
              </a:rPr>
              <a:t>0</a:t>
            </a:r>
            <a:endParaRPr lang="el-GR" altLang="zh-CN" sz="2000" i="0" baseline="-25000">
              <a:solidFill>
                <a:schemeClr val="tx1"/>
              </a:solidFill>
              <a:latin typeface="宋体" charset="-122"/>
              <a:ea typeface="宋体" charset="-122"/>
            </a:endParaRPr>
          </a:p>
        </p:txBody>
      </p:sp>
      <p:sp>
        <p:nvSpPr>
          <p:cNvPr id="26643" name="文本框 37"/>
          <p:cNvSpPr txBox="1">
            <a:spLocks noChangeArrowheads="1"/>
          </p:cNvSpPr>
          <p:nvPr/>
        </p:nvSpPr>
        <p:spPr bwMode="auto">
          <a:xfrm>
            <a:off x="2842494" y="3465414"/>
            <a:ext cx="43338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lang="en-US" altLang="zh-CN" sz="2000" i="0">
                <a:solidFill>
                  <a:schemeClr val="tx1"/>
                </a:solidFill>
                <a:latin typeface="宋体" charset="-122"/>
                <a:ea typeface="宋体" charset="-122"/>
              </a:rPr>
              <a:t>0</a:t>
            </a:r>
            <a:endParaRPr lang="el-GR" altLang="zh-CN" sz="2000" i="0" baseline="-25000">
              <a:solidFill>
                <a:schemeClr val="tx1"/>
              </a:solidFill>
              <a:latin typeface="宋体" charset="-122"/>
              <a:ea typeface="宋体" charset="-122"/>
            </a:endParaRPr>
          </a:p>
        </p:txBody>
      </p:sp>
      <p:sp>
        <p:nvSpPr>
          <p:cNvPr id="1822758" name="矩形 38"/>
          <p:cNvSpPr>
            <a:spLocks noChangeArrowheads="1"/>
          </p:cNvSpPr>
          <p:nvPr/>
        </p:nvSpPr>
        <p:spPr bwMode="auto">
          <a:xfrm>
            <a:off x="1138238" y="4851400"/>
            <a:ext cx="7200900" cy="893194"/>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lgn="ctr">
                <a:solidFill>
                  <a:srgbClr val="66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342900" indent="-342900" algn="l">
              <a:lnSpc>
                <a:spcPct val="120000"/>
              </a:lnSpc>
              <a:spcBef>
                <a:spcPct val="20000"/>
              </a:spcBef>
              <a:buClr>
                <a:srgbClr val="FFC000"/>
              </a:buClr>
              <a:buFont typeface="Wingdings" panose="05000000000000000000" pitchFamily="2" charset="2"/>
              <a:buChar char="n"/>
            </a:pPr>
            <a:r>
              <a:rPr lang="zh-CN" altLang="en-US" sz="2000" i="0" kern="0" dirty="0" smtClean="0">
                <a:latin typeface="+mn-ea"/>
                <a:ea typeface="+mn-ea"/>
              </a:rPr>
              <a:t>每</a:t>
            </a:r>
            <a:r>
              <a:rPr lang="zh-CN" altLang="en-US" sz="2000" i="0" kern="0" dirty="0">
                <a:latin typeface="+mn-ea"/>
                <a:ea typeface="+mn-ea"/>
              </a:rPr>
              <a:t>位数据一条</a:t>
            </a:r>
            <a:r>
              <a:rPr lang="zh-CN" altLang="en-US" sz="2000" i="0" kern="0" dirty="0" smtClean="0">
                <a:latin typeface="+mn-ea"/>
                <a:ea typeface="+mn-ea"/>
              </a:rPr>
              <a:t>传输线</a:t>
            </a:r>
            <a:r>
              <a:rPr lang="zh-CN" altLang="en-US" sz="2000" i="0" kern="0" dirty="0">
                <a:latin typeface="+mn-ea"/>
                <a:ea typeface="+mn-ea"/>
              </a:rPr>
              <a:t>，</a:t>
            </a:r>
            <a:r>
              <a:rPr lang="zh-CN" altLang="en-US" sz="2000" i="0" kern="0" dirty="0" smtClean="0">
                <a:latin typeface="+mn-ea"/>
                <a:ea typeface="+mn-ea"/>
              </a:rPr>
              <a:t>并行传送，采用</a:t>
            </a:r>
            <a:r>
              <a:rPr lang="zh-CN" altLang="en-US" sz="2000" i="0" kern="0" dirty="0">
                <a:latin typeface="+mn-ea"/>
                <a:ea typeface="+mn-ea"/>
              </a:rPr>
              <a:t>电位</a:t>
            </a:r>
            <a:r>
              <a:rPr lang="zh-CN" altLang="en-US" sz="2000" i="0" kern="0" dirty="0" smtClean="0">
                <a:latin typeface="+mn-ea"/>
                <a:ea typeface="+mn-ea"/>
              </a:rPr>
              <a:t>传送；</a:t>
            </a:r>
            <a:endParaRPr lang="en-US" altLang="zh-CN" sz="2000" i="0" kern="0" dirty="0" smtClean="0">
              <a:latin typeface="+mn-ea"/>
              <a:ea typeface="+mn-ea"/>
            </a:endParaRPr>
          </a:p>
          <a:p>
            <a:pPr marL="342900" indent="-342900" algn="l">
              <a:lnSpc>
                <a:spcPct val="120000"/>
              </a:lnSpc>
              <a:spcBef>
                <a:spcPct val="20000"/>
              </a:spcBef>
              <a:buClr>
                <a:srgbClr val="FFC000"/>
              </a:buClr>
              <a:buFont typeface="Wingdings" panose="05000000000000000000" pitchFamily="2" charset="2"/>
              <a:buChar char="n"/>
            </a:pPr>
            <a:r>
              <a:rPr lang="zh-CN" altLang="en-US" sz="2000" i="0" kern="0" dirty="0" smtClean="0">
                <a:latin typeface="+mn-ea"/>
                <a:ea typeface="+mn-ea"/>
              </a:rPr>
              <a:t>传送</a:t>
            </a:r>
            <a:r>
              <a:rPr lang="zh-CN" altLang="en-US" sz="2000" i="0" kern="0" dirty="0">
                <a:latin typeface="+mn-ea"/>
                <a:ea typeface="+mn-ea"/>
              </a:rPr>
              <a:t>速度</a:t>
            </a:r>
            <a:r>
              <a:rPr lang="zh-CN" altLang="en-US" sz="2000" i="0" kern="0" dirty="0" smtClean="0">
                <a:latin typeface="+mn-ea"/>
                <a:ea typeface="+mn-ea"/>
              </a:rPr>
              <a:t>快</a:t>
            </a:r>
            <a:r>
              <a:rPr lang="zh-CN" altLang="en-US" sz="2000" i="0" kern="0" dirty="0">
                <a:latin typeface="+mn-ea"/>
                <a:ea typeface="+mn-ea"/>
              </a:rPr>
              <a:t>，</a:t>
            </a:r>
            <a:r>
              <a:rPr lang="zh-CN" altLang="en-US" sz="2000" i="0" kern="0" dirty="0" smtClean="0">
                <a:latin typeface="+mn-ea"/>
                <a:ea typeface="+mn-ea"/>
              </a:rPr>
              <a:t>传输距离短。</a:t>
            </a:r>
            <a:endParaRPr lang="en-US" altLang="zh-CN" sz="2000" i="0" kern="0" dirty="0">
              <a:latin typeface="+mn-ea"/>
              <a:ea typeface="+mn-ea"/>
            </a:endParaRPr>
          </a:p>
        </p:txBody>
      </p:sp>
      <p:sp>
        <p:nvSpPr>
          <p:cNvPr id="39"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26</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2829496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22758"/>
                                        </p:tgtEl>
                                        <p:attrNameLst>
                                          <p:attrName>style.visibility</p:attrName>
                                        </p:attrNameLst>
                                      </p:cBhvr>
                                      <p:to>
                                        <p:strVal val="visible"/>
                                      </p:to>
                                    </p:set>
                                    <p:anim calcmode="lin" valueType="num">
                                      <p:cBhvr additive="base">
                                        <p:cTn id="7" dur="500" fill="hold"/>
                                        <p:tgtEl>
                                          <p:spTgt spid="1822758"/>
                                        </p:tgtEl>
                                        <p:attrNameLst>
                                          <p:attrName>ppt_x</p:attrName>
                                        </p:attrNameLst>
                                      </p:cBhvr>
                                      <p:tavLst>
                                        <p:tav tm="0">
                                          <p:val>
                                            <p:strVal val="#ppt_x"/>
                                          </p:val>
                                        </p:tav>
                                        <p:tav tm="100000">
                                          <p:val>
                                            <p:strVal val="#ppt_x"/>
                                          </p:val>
                                        </p:tav>
                                      </p:tavLst>
                                    </p:anim>
                                    <p:anim calcmode="lin" valueType="num">
                                      <p:cBhvr additive="base">
                                        <p:cTn id="8" dur="500" fill="hold"/>
                                        <p:tgtEl>
                                          <p:spTgt spid="18227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矩形 2"/>
          <p:cNvSpPr>
            <a:spLocks noGrp="1" noChangeArrowheads="1"/>
          </p:cNvSpPr>
          <p:nvPr>
            <p:ph type="title"/>
          </p:nvPr>
        </p:nvSpPr>
        <p:spPr/>
        <p:txBody>
          <a:bodyPr/>
          <a:lstStyle/>
          <a:p>
            <a:pPr eaLnBrk="1" hangingPunct="1"/>
            <a:r>
              <a:rPr lang="zh-CN" altLang="en-US" smtClean="0"/>
              <a:t>发展趋势</a:t>
            </a:r>
          </a:p>
        </p:txBody>
      </p:sp>
      <p:sp>
        <p:nvSpPr>
          <p:cNvPr id="27652" name="矩形 3"/>
          <p:cNvSpPr>
            <a:spLocks noGrp="1" noChangeArrowheads="1"/>
          </p:cNvSpPr>
          <p:nvPr>
            <p:ph type="body" idx="1"/>
          </p:nvPr>
        </p:nvSpPr>
        <p:spPr/>
        <p:txBody>
          <a:bodyPr/>
          <a:lstStyle/>
          <a:p>
            <a:pPr eaLnBrk="1" hangingPunct="1"/>
            <a:r>
              <a:rPr lang="zh-CN" altLang="en-US" dirty="0" smtClean="0"/>
              <a:t>并行传输</a:t>
            </a:r>
            <a:endParaRPr lang="en-US" altLang="zh-CN" dirty="0" smtClean="0"/>
          </a:p>
          <a:p>
            <a:pPr lvl="1" eaLnBrk="1" hangingPunct="1"/>
            <a:r>
              <a:rPr lang="zh-CN" altLang="en-US" dirty="0" smtClean="0"/>
              <a:t>传输距离受限，线间串绕严重</a:t>
            </a:r>
          </a:p>
          <a:p>
            <a:pPr eaLnBrk="1" hangingPunct="1"/>
            <a:r>
              <a:rPr lang="zh-CN" altLang="en-US" dirty="0" smtClean="0"/>
              <a:t>串行传输</a:t>
            </a:r>
            <a:endParaRPr lang="en-US" altLang="zh-CN" dirty="0" smtClean="0"/>
          </a:p>
          <a:p>
            <a:pPr lvl="1" eaLnBrk="1" hangingPunct="1"/>
            <a:r>
              <a:rPr lang="zh-CN" altLang="en-US" dirty="0"/>
              <a:t>传输距离</a:t>
            </a:r>
            <a:r>
              <a:rPr lang="zh-CN" altLang="en-US" dirty="0" smtClean="0"/>
              <a:t>长，无串绕现象</a:t>
            </a:r>
          </a:p>
          <a:p>
            <a:pPr eaLnBrk="1" hangingPunct="1"/>
            <a:r>
              <a:rPr lang="zh-CN" altLang="en-US" dirty="0" smtClean="0"/>
              <a:t>随着总线频率的增加，并行逐渐转向串行</a:t>
            </a:r>
            <a:endParaRPr lang="en-US" altLang="zh-CN" dirty="0" smtClean="0"/>
          </a:p>
          <a:p>
            <a:pPr lvl="1" eaLnBrk="1" hangingPunct="1"/>
            <a:r>
              <a:rPr lang="en-US" altLang="zh-CN" dirty="0" smtClean="0"/>
              <a:t>SCSI </a:t>
            </a:r>
            <a:r>
              <a:rPr lang="en-US" altLang="zh-CN" dirty="0" smtClean="0">
                <a:sym typeface="Wingdings" panose="05000000000000000000" pitchFamily="2" charset="2"/>
              </a:rPr>
              <a:t> SAS</a:t>
            </a:r>
          </a:p>
          <a:p>
            <a:pPr lvl="1" eaLnBrk="1" hangingPunct="1"/>
            <a:r>
              <a:rPr lang="en-US" altLang="zh-CN" dirty="0" smtClean="0">
                <a:sym typeface="Wingdings" panose="05000000000000000000" pitchFamily="2" charset="2"/>
              </a:rPr>
              <a:t>PATA  SATA</a:t>
            </a:r>
          </a:p>
          <a:p>
            <a:pPr lvl="1" eaLnBrk="1" hangingPunct="1"/>
            <a:r>
              <a:rPr lang="en-US" altLang="zh-CN" dirty="0" smtClean="0">
                <a:sym typeface="Wingdings" panose="05000000000000000000" pitchFamily="2" charset="2"/>
              </a:rPr>
              <a:t>PCI  PCI-E</a:t>
            </a:r>
            <a:endParaRPr lang="zh-CN" altLang="en-US" dirty="0" smtClean="0"/>
          </a:p>
          <a:p>
            <a:pPr eaLnBrk="1" hangingPunct="1"/>
            <a:endParaRPr lang="en-US" altLang="zh-CN" dirty="0" smtClean="0"/>
          </a:p>
        </p:txBody>
      </p:sp>
      <p:sp>
        <p:nvSpPr>
          <p:cNvPr id="5"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27</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42784971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矩形 2"/>
          <p:cNvSpPr>
            <a:spLocks noGrp="1" noChangeArrowheads="1"/>
          </p:cNvSpPr>
          <p:nvPr>
            <p:ph type="title"/>
          </p:nvPr>
        </p:nvSpPr>
        <p:spPr/>
        <p:txBody>
          <a:bodyPr/>
          <a:lstStyle/>
          <a:p>
            <a:pPr eaLnBrk="1" hangingPunct="1"/>
            <a:r>
              <a:rPr lang="zh-CN" altLang="en-US" smtClean="0"/>
              <a:t>分时传送</a:t>
            </a:r>
          </a:p>
        </p:txBody>
      </p:sp>
      <p:sp>
        <p:nvSpPr>
          <p:cNvPr id="28676" name="矩形 3"/>
          <p:cNvSpPr>
            <a:spLocks noGrp="1" noChangeArrowheads="1"/>
          </p:cNvSpPr>
          <p:nvPr>
            <p:ph type="body" idx="1"/>
          </p:nvPr>
        </p:nvSpPr>
        <p:spPr/>
        <p:txBody>
          <a:bodyPr/>
          <a:lstStyle/>
          <a:p>
            <a:pPr eaLnBrk="1" hangingPunct="1"/>
            <a:r>
              <a:rPr lang="zh-CN" altLang="en-US" dirty="0" smtClean="0">
                <a:latin typeface="华文新魏" pitchFamily="2" charset="-122"/>
              </a:rPr>
              <a:t>采用总线复用方式</a:t>
            </a:r>
            <a:endParaRPr lang="en-US" altLang="zh-CN" dirty="0" smtClean="0">
              <a:latin typeface="华文新魏" pitchFamily="2" charset="-122"/>
            </a:endParaRPr>
          </a:p>
          <a:p>
            <a:pPr lvl="1" eaLnBrk="1" hangingPunct="1"/>
            <a:r>
              <a:rPr lang="zh-CN" altLang="en-US" dirty="0" smtClean="0">
                <a:latin typeface="华文新魏" pitchFamily="2" charset="-122"/>
              </a:rPr>
              <a:t>地址总线数据总线复用</a:t>
            </a:r>
          </a:p>
          <a:p>
            <a:pPr eaLnBrk="1" hangingPunct="1"/>
            <a:r>
              <a:rPr lang="zh-CN" altLang="en-US" dirty="0" smtClean="0">
                <a:latin typeface="华文新魏" pitchFamily="2" charset="-122"/>
              </a:rPr>
              <a:t>连在总线上的部件分时使用总线</a:t>
            </a:r>
            <a:r>
              <a:rPr lang="en-US" altLang="zh-CN" dirty="0" smtClean="0">
                <a:latin typeface="华文新魏" pitchFamily="2" charset="-122"/>
              </a:rPr>
              <a:t>.</a:t>
            </a:r>
          </a:p>
          <a:p>
            <a:pPr eaLnBrk="1" hangingPunct="1"/>
            <a:endParaRPr lang="en-US" altLang="zh-CN" dirty="0" smtClean="0">
              <a:ea typeface="楷体_GB2312" pitchFamily="49" charset="-122"/>
            </a:endParaRPr>
          </a:p>
        </p:txBody>
      </p:sp>
      <p:sp>
        <p:nvSpPr>
          <p:cNvPr id="5"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28</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34811425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9" name="矩形 2"/>
          <p:cNvSpPr>
            <a:spLocks noGrp="1" noChangeArrowheads="1"/>
          </p:cNvSpPr>
          <p:nvPr>
            <p:ph type="title"/>
          </p:nvPr>
        </p:nvSpPr>
        <p:spPr/>
        <p:txBody>
          <a:bodyPr/>
          <a:lstStyle/>
          <a:p>
            <a:pPr eaLnBrk="1" hangingPunct="1"/>
            <a:r>
              <a:rPr lang="zh-CN" altLang="en-US" smtClean="0"/>
              <a:t>总线接口基本概念</a:t>
            </a:r>
          </a:p>
        </p:txBody>
      </p:sp>
      <p:sp>
        <p:nvSpPr>
          <p:cNvPr id="1762307" name="矩形 3"/>
          <p:cNvSpPr>
            <a:spLocks noGrp="1" noChangeArrowheads="1"/>
          </p:cNvSpPr>
          <p:nvPr>
            <p:ph type="body" idx="1"/>
          </p:nvPr>
        </p:nvSpPr>
        <p:spPr>
          <a:xfrm>
            <a:off x="179512" y="963283"/>
            <a:ext cx="8001000" cy="919492"/>
          </a:xfrm>
        </p:spPr>
        <p:txBody>
          <a:bodyPr/>
          <a:lstStyle/>
          <a:p>
            <a:pPr eaLnBrk="1" hangingPunct="1">
              <a:buFont typeface="Wingdings" pitchFamily="2" charset="2"/>
              <a:buNone/>
            </a:pPr>
            <a:r>
              <a:rPr lang="en-US" altLang="zh-CN" dirty="0" smtClean="0">
                <a:solidFill>
                  <a:schemeClr val="tx2"/>
                </a:solidFill>
                <a:latin typeface="华文新魏" pitchFamily="2" charset="-122"/>
              </a:rPr>
              <a:t>           </a:t>
            </a:r>
            <a:r>
              <a:rPr lang="zh-CN" altLang="en-US" dirty="0" smtClean="0">
                <a:solidFill>
                  <a:schemeClr val="tx2"/>
                </a:solidFill>
                <a:latin typeface="华文新魏" pitchFamily="2" charset="-122"/>
              </a:rPr>
              <a:t>指</a:t>
            </a:r>
            <a:r>
              <a:rPr lang="en-US" altLang="zh-CN" dirty="0" smtClean="0">
                <a:solidFill>
                  <a:schemeClr val="tx2"/>
                </a:solidFill>
                <a:latin typeface="华文新魏" pitchFamily="2" charset="-122"/>
              </a:rPr>
              <a:t>CPU</a:t>
            </a:r>
            <a:r>
              <a:rPr lang="zh-CN" altLang="en-US" dirty="0" smtClean="0">
                <a:solidFill>
                  <a:schemeClr val="tx2"/>
                </a:solidFill>
                <a:latin typeface="华文新魏" pitchFamily="2" charset="-122"/>
              </a:rPr>
              <a:t>与内存、外设</a:t>
            </a:r>
            <a:r>
              <a:rPr lang="en-US" altLang="zh-CN" dirty="0" smtClean="0">
                <a:solidFill>
                  <a:schemeClr val="tx2"/>
                </a:solidFill>
                <a:latin typeface="华文新魏" pitchFamily="2" charset="-122"/>
              </a:rPr>
              <a:t>,</a:t>
            </a:r>
            <a:r>
              <a:rPr lang="zh-CN" altLang="en-US" dirty="0" smtClean="0">
                <a:solidFill>
                  <a:schemeClr val="tx2"/>
                </a:solidFill>
                <a:latin typeface="华文新魏" pitchFamily="2" charset="-122"/>
              </a:rPr>
              <a:t>或两种外设或两种机器间通过总线连接的</a:t>
            </a:r>
            <a:r>
              <a:rPr lang="zh-CN" altLang="en-US" u="sng" dirty="0" smtClean="0">
                <a:solidFill>
                  <a:srgbClr val="FF0000"/>
                </a:solidFill>
                <a:latin typeface="华文新魏" pitchFamily="2" charset="-122"/>
              </a:rPr>
              <a:t>逻辑部件</a:t>
            </a:r>
            <a:r>
              <a:rPr lang="zh-CN" altLang="en-US" dirty="0" smtClean="0">
                <a:solidFill>
                  <a:schemeClr val="tx2"/>
                </a:solidFill>
                <a:latin typeface="华文新魏" pitchFamily="2" charset="-122"/>
              </a:rPr>
              <a:t>。</a:t>
            </a:r>
            <a:endParaRPr lang="en-US" altLang="zh-CN" dirty="0" smtClean="0">
              <a:solidFill>
                <a:schemeClr val="tx2"/>
              </a:solidFill>
              <a:latin typeface="华文新魏" pitchFamily="2" charset="-122"/>
            </a:endParaRPr>
          </a:p>
          <a:p>
            <a:pPr marL="1041400" lvl="1" indent="-571500" eaLnBrk="1" hangingPunct="1">
              <a:lnSpc>
                <a:spcPct val="110000"/>
              </a:lnSpc>
              <a:buFont typeface="Wingdings" pitchFamily="2" charset="2"/>
              <a:buAutoNum type="arabicPeriod"/>
            </a:pPr>
            <a:r>
              <a:rPr lang="zh-CN" altLang="en-US" dirty="0">
                <a:latin typeface="华文新魏" pitchFamily="2" charset="-122"/>
              </a:rPr>
              <a:t>速度匹配</a:t>
            </a:r>
            <a:r>
              <a:rPr lang="en-US" altLang="zh-CN" dirty="0">
                <a:latin typeface="华文新魏" pitchFamily="2" charset="-122"/>
              </a:rPr>
              <a:t>;</a:t>
            </a:r>
          </a:p>
          <a:p>
            <a:pPr marL="1041400" lvl="1" indent="-571500" eaLnBrk="1" hangingPunct="1">
              <a:lnSpc>
                <a:spcPct val="110000"/>
              </a:lnSpc>
              <a:buFont typeface="Wingdings" pitchFamily="2" charset="2"/>
              <a:buAutoNum type="arabicPeriod"/>
            </a:pPr>
            <a:r>
              <a:rPr lang="zh-CN" altLang="en-US" dirty="0">
                <a:latin typeface="华文新魏" pitchFamily="2" charset="-122"/>
              </a:rPr>
              <a:t>格式转换</a:t>
            </a:r>
            <a:r>
              <a:rPr lang="en-US" altLang="zh-CN" dirty="0">
                <a:latin typeface="华文新魏" pitchFamily="2" charset="-122"/>
              </a:rPr>
              <a:t>;</a:t>
            </a:r>
          </a:p>
          <a:p>
            <a:pPr marL="1041400" lvl="1" indent="-571500" eaLnBrk="1" hangingPunct="1">
              <a:lnSpc>
                <a:spcPct val="110000"/>
              </a:lnSpc>
              <a:buFont typeface="Wingdings" pitchFamily="2" charset="2"/>
              <a:buAutoNum type="arabicPeriod"/>
            </a:pPr>
            <a:r>
              <a:rPr lang="zh-CN" altLang="en-US" dirty="0">
                <a:latin typeface="华文新魏" pitchFamily="2" charset="-122"/>
              </a:rPr>
              <a:t>传送主机控制信号</a:t>
            </a:r>
            <a:r>
              <a:rPr lang="en-US" altLang="zh-CN" dirty="0">
                <a:latin typeface="华文新魏" pitchFamily="2" charset="-122"/>
              </a:rPr>
              <a:t>;</a:t>
            </a:r>
          </a:p>
          <a:p>
            <a:pPr marL="1041400" lvl="1" indent="-571500" eaLnBrk="1" hangingPunct="1">
              <a:lnSpc>
                <a:spcPct val="110000"/>
              </a:lnSpc>
              <a:buFont typeface="Wingdings" pitchFamily="2" charset="2"/>
              <a:buAutoNum type="arabicPeriod"/>
            </a:pPr>
            <a:r>
              <a:rPr lang="zh-CN" altLang="en-US" dirty="0">
                <a:latin typeface="华文新魏" pitchFamily="2" charset="-122"/>
              </a:rPr>
              <a:t>反映设备的工作状态</a:t>
            </a:r>
            <a:r>
              <a:rPr lang="en-US" altLang="zh-CN" dirty="0">
                <a:latin typeface="华文新魏" pitchFamily="2" charset="-122"/>
              </a:rPr>
              <a:t>;</a:t>
            </a:r>
          </a:p>
          <a:p>
            <a:pPr marL="1041400" lvl="1" indent="-571500" eaLnBrk="1" hangingPunct="1">
              <a:lnSpc>
                <a:spcPct val="110000"/>
              </a:lnSpc>
              <a:buFont typeface="Wingdings" pitchFamily="2" charset="2"/>
              <a:buAutoNum type="arabicPeriod"/>
            </a:pPr>
            <a:r>
              <a:rPr lang="zh-CN" altLang="en-US" dirty="0">
                <a:latin typeface="华文新魏" pitchFamily="2" charset="-122"/>
              </a:rPr>
              <a:t>识别和指示数据传送的地址和传输量</a:t>
            </a:r>
            <a:r>
              <a:rPr lang="en-US" altLang="zh-CN" dirty="0">
                <a:latin typeface="华文新魏" pitchFamily="2" charset="-122"/>
              </a:rPr>
              <a:t>;</a:t>
            </a:r>
          </a:p>
          <a:p>
            <a:pPr marL="1041400" lvl="1" indent="-571500" eaLnBrk="1" hangingPunct="1">
              <a:lnSpc>
                <a:spcPct val="110000"/>
              </a:lnSpc>
              <a:buFont typeface="Wingdings" pitchFamily="2" charset="2"/>
              <a:buAutoNum type="arabicPeriod"/>
            </a:pPr>
            <a:r>
              <a:rPr lang="zh-CN" altLang="en-US" dirty="0">
                <a:latin typeface="华文新魏" pitchFamily="2" charset="-122"/>
              </a:rPr>
              <a:t>程序中断</a:t>
            </a:r>
            <a:r>
              <a:rPr lang="zh-CN" altLang="en-US" dirty="0">
                <a:latin typeface="楷体_GB2312" pitchFamily="49" charset="-122"/>
                <a:ea typeface="楷体_GB2312" pitchFamily="49" charset="-122"/>
              </a:rPr>
              <a:t>。</a:t>
            </a:r>
          </a:p>
          <a:p>
            <a:pPr marL="571500" indent="-571500" eaLnBrk="1" hangingPunct="1"/>
            <a:endParaRPr lang="zh-CN" altLang="en-US" dirty="0"/>
          </a:p>
          <a:p>
            <a:pPr eaLnBrk="1" hangingPunct="1">
              <a:buFont typeface="Wingdings" pitchFamily="2" charset="2"/>
              <a:buNone/>
            </a:pPr>
            <a:endParaRPr lang="en-US" altLang="zh-CN" dirty="0" smtClean="0">
              <a:solidFill>
                <a:schemeClr val="tx2"/>
              </a:solidFill>
              <a:latin typeface="华文新魏" pitchFamily="2" charset="-122"/>
            </a:endParaRPr>
          </a:p>
        </p:txBody>
      </p:sp>
      <p:grpSp>
        <p:nvGrpSpPr>
          <p:cNvPr id="2" name="组合 1"/>
          <p:cNvGrpSpPr/>
          <p:nvPr/>
        </p:nvGrpSpPr>
        <p:grpSpPr>
          <a:xfrm>
            <a:off x="2051720" y="4520966"/>
            <a:ext cx="5026025" cy="1644338"/>
            <a:chOff x="2138263" y="4652441"/>
            <a:chExt cx="5026025" cy="1644338"/>
          </a:xfrm>
        </p:grpSpPr>
        <p:sp>
          <p:nvSpPr>
            <p:cNvPr id="1762308" name="矩形 4"/>
            <p:cNvSpPr>
              <a:spLocks noChangeArrowheads="1"/>
            </p:cNvSpPr>
            <p:nvPr/>
          </p:nvSpPr>
          <p:spPr bwMode="auto">
            <a:xfrm>
              <a:off x="2138263" y="4652441"/>
              <a:ext cx="1066800" cy="1600200"/>
            </a:xfrm>
            <a:prstGeom prst="rect">
              <a:avLst/>
            </a:prstGeom>
            <a:solidFill>
              <a:srgbClr val="99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i="0">
                  <a:solidFill>
                    <a:schemeClr val="tx1"/>
                  </a:solidFill>
                  <a:latin typeface="Times New Roman" pitchFamily="18" charset="0"/>
                  <a:ea typeface="宋体" charset="-122"/>
                </a:rPr>
                <a:t>CPU</a:t>
              </a:r>
            </a:p>
          </p:txBody>
        </p:sp>
        <p:sp>
          <p:nvSpPr>
            <p:cNvPr id="1762309" name="矩形 5"/>
            <p:cNvSpPr>
              <a:spLocks noChangeArrowheads="1"/>
            </p:cNvSpPr>
            <p:nvPr/>
          </p:nvSpPr>
          <p:spPr bwMode="auto">
            <a:xfrm>
              <a:off x="4649688" y="4652441"/>
              <a:ext cx="609600" cy="1600200"/>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i="0">
                  <a:solidFill>
                    <a:schemeClr val="tx1"/>
                  </a:solidFill>
                  <a:latin typeface="Times New Roman" pitchFamily="18" charset="0"/>
                </a:rPr>
                <a:t>接</a:t>
              </a:r>
            </a:p>
            <a:p>
              <a:pPr algn="ctr"/>
              <a:r>
                <a:rPr kumimoji="1" lang="zh-CN" altLang="en-US" sz="2000" i="0">
                  <a:solidFill>
                    <a:schemeClr val="tx1"/>
                  </a:solidFill>
                  <a:latin typeface="Times New Roman" pitchFamily="18" charset="0"/>
                </a:rPr>
                <a:t>口</a:t>
              </a:r>
            </a:p>
          </p:txBody>
        </p:sp>
        <p:sp>
          <p:nvSpPr>
            <p:cNvPr id="1762310" name="矩形 6"/>
            <p:cNvSpPr>
              <a:spLocks noChangeArrowheads="1"/>
            </p:cNvSpPr>
            <p:nvPr/>
          </p:nvSpPr>
          <p:spPr bwMode="auto">
            <a:xfrm>
              <a:off x="6097488" y="4652441"/>
              <a:ext cx="1066800" cy="16002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i="0">
                  <a:solidFill>
                    <a:schemeClr val="tx1"/>
                  </a:solidFill>
                  <a:latin typeface="Times New Roman" pitchFamily="18" charset="0"/>
                </a:rPr>
                <a:t>外设</a:t>
              </a:r>
            </a:p>
          </p:txBody>
        </p:sp>
        <p:sp>
          <p:nvSpPr>
            <p:cNvPr id="1762311" name="自选图形 7"/>
            <p:cNvSpPr>
              <a:spLocks noChangeArrowheads="1"/>
            </p:cNvSpPr>
            <p:nvPr/>
          </p:nvSpPr>
          <p:spPr bwMode="auto">
            <a:xfrm>
              <a:off x="3203475" y="4796904"/>
              <a:ext cx="1439863" cy="223837"/>
            </a:xfrm>
            <a:prstGeom prst="rightArrow">
              <a:avLst>
                <a:gd name="adj1" fmla="val 50000"/>
                <a:gd name="adj2" fmla="val 160816"/>
              </a:avLst>
            </a:prstGeom>
            <a:solidFill>
              <a:srgbClr val="FF99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600" i="0"/>
            </a:p>
          </p:txBody>
        </p:sp>
        <p:sp>
          <p:nvSpPr>
            <p:cNvPr id="1762312" name="自选图形 8"/>
            <p:cNvSpPr>
              <a:spLocks noChangeArrowheads="1"/>
            </p:cNvSpPr>
            <p:nvPr/>
          </p:nvSpPr>
          <p:spPr bwMode="auto">
            <a:xfrm>
              <a:off x="3203475" y="5271899"/>
              <a:ext cx="1439863" cy="304800"/>
            </a:xfrm>
            <a:prstGeom prst="leftRightArrow">
              <a:avLst>
                <a:gd name="adj1" fmla="val 50000"/>
                <a:gd name="adj2" fmla="val 94479"/>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600" i="0"/>
            </a:p>
          </p:txBody>
        </p:sp>
        <p:sp>
          <p:nvSpPr>
            <p:cNvPr id="1762313" name="自选图形 9"/>
            <p:cNvSpPr>
              <a:spLocks noChangeArrowheads="1"/>
            </p:cNvSpPr>
            <p:nvPr/>
          </p:nvSpPr>
          <p:spPr bwMode="auto">
            <a:xfrm>
              <a:off x="3203475" y="5795441"/>
              <a:ext cx="1439863" cy="304800"/>
            </a:xfrm>
            <a:prstGeom prst="leftRightArrow">
              <a:avLst>
                <a:gd name="adj1" fmla="val 50000"/>
                <a:gd name="adj2" fmla="val 94479"/>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600" i="0"/>
            </a:p>
          </p:txBody>
        </p:sp>
        <p:sp>
          <p:nvSpPr>
            <p:cNvPr id="1762314" name="直线 10"/>
            <p:cNvSpPr>
              <a:spLocks noChangeShapeType="1"/>
            </p:cNvSpPr>
            <p:nvPr/>
          </p:nvSpPr>
          <p:spPr bwMode="auto">
            <a:xfrm>
              <a:off x="5259288" y="4881041"/>
              <a:ext cx="838200" cy="158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600" i="0"/>
            </a:p>
          </p:txBody>
        </p:sp>
        <p:sp>
          <p:nvSpPr>
            <p:cNvPr id="1762315" name="直线 11"/>
            <p:cNvSpPr>
              <a:spLocks noChangeShapeType="1"/>
            </p:cNvSpPr>
            <p:nvPr/>
          </p:nvSpPr>
          <p:spPr bwMode="auto">
            <a:xfrm>
              <a:off x="5291038" y="5157266"/>
              <a:ext cx="838200" cy="158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600" i="0"/>
            </a:p>
          </p:txBody>
        </p:sp>
        <p:sp>
          <p:nvSpPr>
            <p:cNvPr id="1762316" name="直线 12"/>
            <p:cNvSpPr>
              <a:spLocks noChangeShapeType="1"/>
            </p:cNvSpPr>
            <p:nvPr/>
          </p:nvSpPr>
          <p:spPr bwMode="auto">
            <a:xfrm>
              <a:off x="5259288" y="5947841"/>
              <a:ext cx="838200" cy="158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600" i="0"/>
            </a:p>
          </p:txBody>
        </p:sp>
        <p:sp>
          <p:nvSpPr>
            <p:cNvPr id="1762317" name="矩形 13"/>
            <p:cNvSpPr>
              <a:spLocks noChangeArrowheads="1"/>
            </p:cNvSpPr>
            <p:nvPr/>
          </p:nvSpPr>
          <p:spPr bwMode="auto">
            <a:xfrm>
              <a:off x="3362399" y="4928627"/>
              <a:ext cx="10550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buClr>
                  <a:schemeClr val="tx2"/>
                </a:buClr>
              </a:pPr>
              <a:r>
                <a:rPr lang="en-US" altLang="zh-CN" sz="1600" i="0" dirty="0">
                  <a:solidFill>
                    <a:schemeClr val="tx1"/>
                  </a:solidFill>
                  <a:latin typeface="华文新魏" pitchFamily="2" charset="-122"/>
                </a:rPr>
                <a:t> </a:t>
              </a:r>
              <a:r>
                <a:rPr lang="zh-CN" altLang="en-US" sz="1600" i="0" dirty="0">
                  <a:solidFill>
                    <a:schemeClr val="tx1"/>
                  </a:solidFill>
                  <a:latin typeface="华文新魏" pitchFamily="2" charset="-122"/>
                </a:rPr>
                <a:t>地址总线</a:t>
              </a:r>
            </a:p>
          </p:txBody>
        </p:sp>
        <p:sp>
          <p:nvSpPr>
            <p:cNvPr id="1762318" name="矩形 14"/>
            <p:cNvSpPr>
              <a:spLocks noChangeArrowheads="1"/>
            </p:cNvSpPr>
            <p:nvPr/>
          </p:nvSpPr>
          <p:spPr bwMode="auto">
            <a:xfrm>
              <a:off x="3434407" y="5454169"/>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buClr>
                  <a:schemeClr val="tx2"/>
                </a:buClr>
              </a:pPr>
              <a:r>
                <a:rPr lang="zh-CN" altLang="en-US" sz="1600" i="0" dirty="0">
                  <a:solidFill>
                    <a:schemeClr val="tx1"/>
                  </a:solidFill>
                  <a:latin typeface="华文新魏" pitchFamily="2" charset="-122"/>
                </a:rPr>
                <a:t>数据总线</a:t>
              </a:r>
            </a:p>
          </p:txBody>
        </p:sp>
        <p:sp>
          <p:nvSpPr>
            <p:cNvPr id="1762319" name="矩形 15"/>
            <p:cNvSpPr>
              <a:spLocks noChangeArrowheads="1"/>
            </p:cNvSpPr>
            <p:nvPr/>
          </p:nvSpPr>
          <p:spPr bwMode="auto">
            <a:xfrm>
              <a:off x="3437116" y="5958225"/>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buClr>
                  <a:schemeClr val="tx2"/>
                </a:buClr>
              </a:pPr>
              <a:r>
                <a:rPr lang="zh-CN" altLang="en-US" sz="1600" i="0" dirty="0">
                  <a:solidFill>
                    <a:schemeClr val="tx1"/>
                  </a:solidFill>
                  <a:latin typeface="华文新魏" pitchFamily="2" charset="-122"/>
                </a:rPr>
                <a:t>控制总线</a:t>
              </a:r>
            </a:p>
          </p:txBody>
        </p:sp>
      </p:grpSp>
      <p:sp>
        <p:nvSpPr>
          <p:cNvPr id="17"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29</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580613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62307">
                                            <p:txEl>
                                              <p:pRg st="0" end="0"/>
                                            </p:txEl>
                                          </p:spTgt>
                                        </p:tgtEl>
                                        <p:attrNameLst>
                                          <p:attrName>style.visibility</p:attrName>
                                        </p:attrNameLst>
                                      </p:cBhvr>
                                      <p:to>
                                        <p:strVal val="visible"/>
                                      </p:to>
                                    </p:set>
                                    <p:anim calcmode="lin" valueType="num">
                                      <p:cBhvr additive="base">
                                        <p:cTn id="7" dur="500" fill="hold"/>
                                        <p:tgtEl>
                                          <p:spTgt spid="17623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623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62307">
                                            <p:txEl>
                                              <p:pRg st="1" end="1"/>
                                            </p:txEl>
                                          </p:spTgt>
                                        </p:tgtEl>
                                        <p:attrNameLst>
                                          <p:attrName>style.visibility</p:attrName>
                                        </p:attrNameLst>
                                      </p:cBhvr>
                                      <p:to>
                                        <p:strVal val="visible"/>
                                      </p:to>
                                    </p:set>
                                    <p:anim calcmode="lin" valueType="num">
                                      <p:cBhvr additive="base">
                                        <p:cTn id="13" dur="500" fill="hold"/>
                                        <p:tgtEl>
                                          <p:spTgt spid="17623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623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62307">
                                            <p:txEl>
                                              <p:pRg st="2" end="2"/>
                                            </p:txEl>
                                          </p:spTgt>
                                        </p:tgtEl>
                                        <p:attrNameLst>
                                          <p:attrName>style.visibility</p:attrName>
                                        </p:attrNameLst>
                                      </p:cBhvr>
                                      <p:to>
                                        <p:strVal val="visible"/>
                                      </p:to>
                                    </p:set>
                                    <p:anim calcmode="lin" valueType="num">
                                      <p:cBhvr additive="base">
                                        <p:cTn id="19" dur="500" fill="hold"/>
                                        <p:tgtEl>
                                          <p:spTgt spid="17623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623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62307">
                                            <p:txEl>
                                              <p:pRg st="3" end="3"/>
                                            </p:txEl>
                                          </p:spTgt>
                                        </p:tgtEl>
                                        <p:attrNameLst>
                                          <p:attrName>style.visibility</p:attrName>
                                        </p:attrNameLst>
                                      </p:cBhvr>
                                      <p:to>
                                        <p:strVal val="visible"/>
                                      </p:to>
                                    </p:set>
                                    <p:anim calcmode="lin" valueType="num">
                                      <p:cBhvr additive="base">
                                        <p:cTn id="25" dur="500" fill="hold"/>
                                        <p:tgtEl>
                                          <p:spTgt spid="176230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623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62307">
                                            <p:txEl>
                                              <p:pRg st="4" end="4"/>
                                            </p:txEl>
                                          </p:spTgt>
                                        </p:tgtEl>
                                        <p:attrNameLst>
                                          <p:attrName>style.visibility</p:attrName>
                                        </p:attrNameLst>
                                      </p:cBhvr>
                                      <p:to>
                                        <p:strVal val="visible"/>
                                      </p:to>
                                    </p:set>
                                    <p:anim calcmode="lin" valueType="num">
                                      <p:cBhvr additive="base">
                                        <p:cTn id="31" dur="500" fill="hold"/>
                                        <p:tgtEl>
                                          <p:spTgt spid="176230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623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762307">
                                            <p:txEl>
                                              <p:pRg st="5" end="5"/>
                                            </p:txEl>
                                          </p:spTgt>
                                        </p:tgtEl>
                                        <p:attrNameLst>
                                          <p:attrName>style.visibility</p:attrName>
                                        </p:attrNameLst>
                                      </p:cBhvr>
                                      <p:to>
                                        <p:strVal val="visible"/>
                                      </p:to>
                                    </p:set>
                                    <p:anim calcmode="lin" valueType="num">
                                      <p:cBhvr additive="base">
                                        <p:cTn id="37" dur="500" fill="hold"/>
                                        <p:tgtEl>
                                          <p:spTgt spid="176230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6230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762307">
                                            <p:txEl>
                                              <p:pRg st="6" end="6"/>
                                            </p:txEl>
                                          </p:spTgt>
                                        </p:tgtEl>
                                        <p:attrNameLst>
                                          <p:attrName>style.visibility</p:attrName>
                                        </p:attrNameLst>
                                      </p:cBhvr>
                                      <p:to>
                                        <p:strVal val="visible"/>
                                      </p:to>
                                    </p:set>
                                    <p:anim calcmode="lin" valueType="num">
                                      <p:cBhvr additive="base">
                                        <p:cTn id="43" dur="500" fill="hold"/>
                                        <p:tgtEl>
                                          <p:spTgt spid="176230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6230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矩形 2"/>
          <p:cNvSpPr>
            <a:spLocks noGrp="1" noChangeArrowheads="1"/>
          </p:cNvSpPr>
          <p:nvPr>
            <p:ph type="title"/>
          </p:nvPr>
        </p:nvSpPr>
        <p:spPr/>
        <p:txBody>
          <a:bodyPr/>
          <a:lstStyle/>
          <a:p>
            <a:r>
              <a:rPr lang="zh-CN" altLang="en-US" smtClean="0"/>
              <a:t>总线基本概念</a:t>
            </a:r>
          </a:p>
        </p:txBody>
      </p:sp>
      <p:sp>
        <p:nvSpPr>
          <p:cNvPr id="6148" name="矩形 3"/>
          <p:cNvSpPr>
            <a:spLocks noGrp="1" noChangeArrowheads="1"/>
          </p:cNvSpPr>
          <p:nvPr>
            <p:ph type="body" idx="1"/>
          </p:nvPr>
        </p:nvSpPr>
        <p:spPr/>
        <p:txBody>
          <a:bodyPr/>
          <a:lstStyle/>
          <a:p>
            <a:r>
              <a:rPr lang="zh-CN" altLang="en-US" smtClean="0"/>
              <a:t>总线连接方式</a:t>
            </a:r>
          </a:p>
          <a:p>
            <a:r>
              <a:rPr lang="zh-CN" altLang="en-US" smtClean="0"/>
              <a:t>总线内部结构</a:t>
            </a:r>
          </a:p>
          <a:p>
            <a:r>
              <a:rPr lang="zh-CN" altLang="en-US" smtClean="0"/>
              <a:t>总线结构与系统性能</a:t>
            </a:r>
          </a:p>
        </p:txBody>
      </p:sp>
      <p:sp>
        <p:nvSpPr>
          <p:cNvPr id="9"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3</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760342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7" name="矩形 2"/>
          <p:cNvSpPr>
            <a:spLocks noGrp="1" noChangeArrowheads="1"/>
          </p:cNvSpPr>
          <p:nvPr>
            <p:ph type="title"/>
          </p:nvPr>
        </p:nvSpPr>
        <p:spPr/>
        <p:txBody>
          <a:bodyPr/>
          <a:lstStyle/>
          <a:p>
            <a:pPr eaLnBrk="1" hangingPunct="1"/>
            <a:r>
              <a:rPr lang="zh-CN" altLang="en-US" smtClean="0"/>
              <a:t>总线仲裁、定时</a:t>
            </a:r>
          </a:p>
        </p:txBody>
      </p:sp>
      <p:sp>
        <p:nvSpPr>
          <p:cNvPr id="31748" name="矩形 3"/>
          <p:cNvSpPr>
            <a:spLocks noGrp="1" noChangeArrowheads="1"/>
          </p:cNvSpPr>
          <p:nvPr>
            <p:ph type="body" idx="1"/>
          </p:nvPr>
        </p:nvSpPr>
        <p:spPr/>
        <p:txBody>
          <a:bodyPr/>
          <a:lstStyle/>
          <a:p>
            <a:pPr eaLnBrk="1" hangingPunct="1">
              <a:lnSpc>
                <a:spcPct val="115000"/>
              </a:lnSpc>
            </a:pPr>
            <a:r>
              <a:rPr lang="zh-CN" altLang="en-US" smtClean="0"/>
              <a:t>总线仲裁</a:t>
            </a:r>
          </a:p>
          <a:p>
            <a:pPr eaLnBrk="1" hangingPunct="1">
              <a:lnSpc>
                <a:spcPct val="115000"/>
              </a:lnSpc>
            </a:pPr>
            <a:r>
              <a:rPr lang="zh-CN" altLang="en-US" smtClean="0"/>
              <a:t>总线定时</a:t>
            </a:r>
          </a:p>
          <a:p>
            <a:pPr eaLnBrk="1" hangingPunct="1">
              <a:lnSpc>
                <a:spcPct val="115000"/>
              </a:lnSpc>
              <a:buFont typeface="Wingdings" pitchFamily="2" charset="2"/>
              <a:buNone/>
            </a:pPr>
            <a:endParaRPr lang="en-US" altLang="zh-CN" smtClean="0">
              <a:ea typeface="楷体_GB2312" pitchFamily="49" charset="-122"/>
            </a:endParaRPr>
          </a:p>
        </p:txBody>
      </p:sp>
      <p:sp>
        <p:nvSpPr>
          <p:cNvPr id="5"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30</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008394520"/>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矩形 2"/>
          <p:cNvSpPr>
            <a:spLocks noGrp="1" noChangeArrowheads="1"/>
          </p:cNvSpPr>
          <p:nvPr>
            <p:ph type="title"/>
          </p:nvPr>
        </p:nvSpPr>
        <p:spPr/>
        <p:txBody>
          <a:bodyPr/>
          <a:lstStyle/>
          <a:p>
            <a:pPr eaLnBrk="1" hangingPunct="1"/>
            <a:r>
              <a:rPr lang="zh-CN" altLang="en-US" smtClean="0"/>
              <a:t>总线的仲裁</a:t>
            </a:r>
          </a:p>
        </p:txBody>
      </p:sp>
      <p:sp>
        <p:nvSpPr>
          <p:cNvPr id="32772" name="矩形 3"/>
          <p:cNvSpPr>
            <a:spLocks noGrp="1" noChangeArrowheads="1"/>
          </p:cNvSpPr>
          <p:nvPr>
            <p:ph type="body" idx="1"/>
          </p:nvPr>
        </p:nvSpPr>
        <p:spPr/>
        <p:txBody>
          <a:bodyPr/>
          <a:lstStyle/>
          <a:p>
            <a:pPr eaLnBrk="1" hangingPunct="1">
              <a:lnSpc>
                <a:spcPct val="115000"/>
              </a:lnSpc>
            </a:pPr>
            <a:r>
              <a:rPr lang="zh-CN" altLang="en-US" sz="2600" dirty="0" smtClean="0">
                <a:solidFill>
                  <a:srgbClr val="0000FF"/>
                </a:solidFill>
                <a:latin typeface="华文新魏" pitchFamily="2" charset="-122"/>
              </a:rPr>
              <a:t>总线仲裁</a:t>
            </a:r>
            <a:r>
              <a:rPr lang="zh-CN" altLang="en-US" sz="2600" dirty="0" smtClean="0">
                <a:latin typeface="华文新魏" pitchFamily="2" charset="-122"/>
              </a:rPr>
              <a:t>：对总线的使用进行合理的分配和管理</a:t>
            </a:r>
            <a:r>
              <a:rPr lang="en-US" altLang="zh-CN" sz="2600" dirty="0" smtClean="0">
                <a:latin typeface="华文新魏" pitchFamily="2" charset="-122"/>
              </a:rPr>
              <a:t>.</a:t>
            </a:r>
          </a:p>
          <a:p>
            <a:pPr lvl="1" eaLnBrk="1" hangingPunct="1">
              <a:lnSpc>
                <a:spcPct val="115000"/>
              </a:lnSpc>
            </a:pPr>
            <a:r>
              <a:rPr lang="zh-CN" altLang="en-US" sz="2200" dirty="0" smtClean="0">
                <a:latin typeface="华文新魏" pitchFamily="2" charset="-122"/>
              </a:rPr>
              <a:t>部件要使用总线进行通信时</a:t>
            </a:r>
            <a:r>
              <a:rPr lang="en-US" altLang="zh-CN" sz="2200" dirty="0" smtClean="0">
                <a:latin typeface="华文新魏" pitchFamily="2" charset="-122"/>
              </a:rPr>
              <a:t>,</a:t>
            </a:r>
            <a:r>
              <a:rPr lang="zh-CN" altLang="en-US" sz="2200" dirty="0" smtClean="0">
                <a:latin typeface="华文新魏" pitchFamily="2" charset="-122"/>
              </a:rPr>
              <a:t>要向控制部件发请求信号</a:t>
            </a:r>
            <a:endParaRPr lang="en-US" altLang="zh-CN" sz="2200" dirty="0" smtClean="0">
              <a:latin typeface="华文新魏" pitchFamily="2" charset="-122"/>
            </a:endParaRPr>
          </a:p>
          <a:p>
            <a:pPr lvl="1" eaLnBrk="1" hangingPunct="1">
              <a:lnSpc>
                <a:spcPct val="115000"/>
              </a:lnSpc>
            </a:pPr>
            <a:r>
              <a:rPr lang="zh-CN" altLang="en-US" sz="2200" dirty="0" smtClean="0">
                <a:latin typeface="华文新魏" pitchFamily="2" charset="-122"/>
              </a:rPr>
              <a:t>控制部件按各部件的优先级来决定谁使用总线。</a:t>
            </a:r>
            <a:endParaRPr lang="en-US" altLang="zh-CN" sz="2200" dirty="0" smtClean="0">
              <a:latin typeface="华文新魏" pitchFamily="2" charset="-122"/>
            </a:endParaRPr>
          </a:p>
          <a:p>
            <a:pPr eaLnBrk="1" hangingPunct="1">
              <a:lnSpc>
                <a:spcPct val="115000"/>
              </a:lnSpc>
            </a:pPr>
            <a:endParaRPr lang="en-US" altLang="zh-CN" sz="2600" dirty="0" smtClean="0">
              <a:latin typeface="华文新魏" pitchFamily="2" charset="-122"/>
            </a:endParaRPr>
          </a:p>
          <a:p>
            <a:pPr eaLnBrk="1" hangingPunct="1">
              <a:lnSpc>
                <a:spcPct val="115000"/>
              </a:lnSpc>
            </a:pPr>
            <a:r>
              <a:rPr lang="zh-CN" altLang="en-US" sz="2600" dirty="0" smtClean="0">
                <a:latin typeface="华文新魏" pitchFamily="2" charset="-122"/>
              </a:rPr>
              <a:t>根据总线控制部件的位置</a:t>
            </a:r>
            <a:r>
              <a:rPr lang="en-US" altLang="zh-CN" sz="2600" dirty="0" smtClean="0">
                <a:latin typeface="华文新魏" pitchFamily="2" charset="-122"/>
              </a:rPr>
              <a:t>,</a:t>
            </a:r>
            <a:r>
              <a:rPr lang="zh-CN" altLang="en-US" sz="2600" dirty="0" smtClean="0">
                <a:latin typeface="华文新魏" pitchFamily="2" charset="-122"/>
              </a:rPr>
              <a:t>仲裁方式分为两类</a:t>
            </a:r>
            <a:r>
              <a:rPr lang="en-US" altLang="zh-CN" sz="2600" dirty="0" smtClean="0">
                <a:latin typeface="华文新魏" pitchFamily="2" charset="-122"/>
              </a:rPr>
              <a:t>:</a:t>
            </a:r>
          </a:p>
          <a:p>
            <a:pPr lvl="1" eaLnBrk="1" hangingPunct="1">
              <a:lnSpc>
                <a:spcPct val="115000"/>
              </a:lnSpc>
            </a:pPr>
            <a:r>
              <a:rPr lang="zh-CN" altLang="en-US" sz="2200" dirty="0" smtClean="0">
                <a:solidFill>
                  <a:srgbClr val="0000FF"/>
                </a:solidFill>
                <a:latin typeface="华文新魏" pitchFamily="2" charset="-122"/>
              </a:rPr>
              <a:t>集中式总线仲裁</a:t>
            </a:r>
          </a:p>
          <a:p>
            <a:pPr lvl="1" eaLnBrk="1" hangingPunct="1">
              <a:lnSpc>
                <a:spcPct val="115000"/>
              </a:lnSpc>
            </a:pPr>
            <a:r>
              <a:rPr lang="zh-CN" altLang="en-US" sz="2200" dirty="0" smtClean="0">
                <a:solidFill>
                  <a:srgbClr val="0000FF"/>
                </a:solidFill>
                <a:latin typeface="华文新魏" pitchFamily="2" charset="-122"/>
              </a:rPr>
              <a:t>分布式总线仲裁</a:t>
            </a:r>
            <a:endParaRPr lang="zh-CN" altLang="en-US" sz="2200" dirty="0" smtClean="0">
              <a:latin typeface="华文新魏" pitchFamily="2" charset="-122"/>
            </a:endParaRPr>
          </a:p>
          <a:p>
            <a:pPr eaLnBrk="1" hangingPunct="1"/>
            <a:endParaRPr lang="en-US" altLang="zh-CN" dirty="0" smtClean="0">
              <a:latin typeface="华文新魏" pitchFamily="2" charset="-122"/>
            </a:endParaRPr>
          </a:p>
        </p:txBody>
      </p:sp>
      <p:sp>
        <p:nvSpPr>
          <p:cNvPr id="5"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31</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0676334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5" name="矩形 2"/>
          <p:cNvSpPr>
            <a:spLocks noGrp="1" noChangeArrowheads="1"/>
          </p:cNvSpPr>
          <p:nvPr>
            <p:ph type="title"/>
          </p:nvPr>
        </p:nvSpPr>
        <p:spPr/>
        <p:txBody>
          <a:bodyPr/>
          <a:lstStyle/>
          <a:p>
            <a:pPr eaLnBrk="1" hangingPunct="1"/>
            <a:r>
              <a:rPr lang="zh-CN" altLang="en-US" smtClean="0"/>
              <a:t>集中式仲裁</a:t>
            </a:r>
          </a:p>
        </p:txBody>
      </p:sp>
      <p:sp>
        <p:nvSpPr>
          <p:cNvPr id="33796" name="矩形 3"/>
          <p:cNvSpPr>
            <a:spLocks noGrp="1" noChangeArrowheads="1"/>
          </p:cNvSpPr>
          <p:nvPr>
            <p:ph type="body" idx="1"/>
          </p:nvPr>
        </p:nvSpPr>
        <p:spPr/>
        <p:txBody>
          <a:bodyPr/>
          <a:lstStyle/>
          <a:p>
            <a:pPr eaLnBrk="1" hangingPunct="1">
              <a:lnSpc>
                <a:spcPct val="125000"/>
              </a:lnSpc>
            </a:pPr>
            <a:r>
              <a:rPr lang="zh-CN" altLang="en-US" dirty="0" smtClean="0">
                <a:latin typeface="华文新魏" pitchFamily="2" charset="-122"/>
              </a:rPr>
              <a:t>链式查询方式</a:t>
            </a:r>
          </a:p>
          <a:p>
            <a:pPr eaLnBrk="1" hangingPunct="1">
              <a:lnSpc>
                <a:spcPct val="125000"/>
              </a:lnSpc>
            </a:pPr>
            <a:r>
              <a:rPr lang="zh-CN" altLang="en-US" dirty="0" smtClean="0">
                <a:latin typeface="华文新魏" pitchFamily="2" charset="-122"/>
              </a:rPr>
              <a:t>计数器定时查询方式</a:t>
            </a:r>
          </a:p>
          <a:p>
            <a:pPr eaLnBrk="1" hangingPunct="1">
              <a:lnSpc>
                <a:spcPct val="125000"/>
              </a:lnSpc>
            </a:pPr>
            <a:r>
              <a:rPr lang="zh-CN" altLang="en-US" dirty="0" smtClean="0">
                <a:latin typeface="华文新魏" pitchFamily="2" charset="-122"/>
              </a:rPr>
              <a:t>独立请求方式</a:t>
            </a:r>
          </a:p>
          <a:p>
            <a:pPr eaLnBrk="1" hangingPunct="1"/>
            <a:endParaRPr lang="en-US" altLang="zh-CN" dirty="0" smtClean="0">
              <a:latin typeface="华文新魏" pitchFamily="2" charset="-122"/>
            </a:endParaRPr>
          </a:p>
        </p:txBody>
      </p:sp>
      <p:sp>
        <p:nvSpPr>
          <p:cNvPr id="5"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32</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9662090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链式查询方式</a:t>
            </a:r>
            <a:endParaRPr lang="zh-CN" altLang="en-US" dirty="0"/>
          </a:p>
        </p:txBody>
      </p:sp>
      <p:sp>
        <p:nvSpPr>
          <p:cNvPr id="3" name="内容占位符 2"/>
          <p:cNvSpPr>
            <a:spLocks noGrp="1"/>
          </p:cNvSpPr>
          <p:nvPr>
            <p:ph idx="1"/>
          </p:nvPr>
        </p:nvSpPr>
        <p:spPr>
          <a:xfrm>
            <a:off x="395536" y="4581128"/>
            <a:ext cx="8218488" cy="1439912"/>
          </a:xfrm>
        </p:spPr>
        <p:txBody>
          <a:bodyPr/>
          <a:lstStyle/>
          <a:p>
            <a:r>
              <a:rPr lang="zh-CN" altLang="en-US" dirty="0" smtClean="0"/>
              <a:t>控制线</a:t>
            </a:r>
            <a:r>
              <a:rPr lang="en-US" altLang="zh-CN" dirty="0" smtClean="0"/>
              <a:t>3</a:t>
            </a:r>
            <a:r>
              <a:rPr lang="zh-CN" altLang="en-US" dirty="0" smtClean="0"/>
              <a:t>根： 总线状态</a:t>
            </a:r>
            <a:r>
              <a:rPr lang="en-US" altLang="zh-CN" dirty="0" smtClean="0"/>
              <a:t>BS</a:t>
            </a:r>
            <a:r>
              <a:rPr lang="zh-CN" altLang="en-US" dirty="0" smtClean="0"/>
              <a:t>，总线请求</a:t>
            </a:r>
            <a:r>
              <a:rPr lang="en-US" altLang="zh-CN" dirty="0" smtClean="0"/>
              <a:t>BR</a:t>
            </a:r>
            <a:r>
              <a:rPr lang="zh-CN" altLang="en-US" dirty="0" smtClean="0"/>
              <a:t>，总线授权</a:t>
            </a:r>
            <a:r>
              <a:rPr lang="en-US" altLang="zh-CN" dirty="0" smtClean="0"/>
              <a:t>BG</a:t>
            </a:r>
            <a:endParaRPr lang="zh-CN" altLang="zh-CN" dirty="0" smtClean="0"/>
          </a:p>
          <a:p>
            <a:r>
              <a:rPr lang="zh-CN" altLang="en-US" dirty="0" smtClean="0"/>
              <a:t>仲裁过程：</a:t>
            </a:r>
            <a:r>
              <a:rPr lang="zh-CN" altLang="en-US" sz="1800" dirty="0" smtClean="0"/>
              <a:t>监控总线状态，发总线请求，等待总线授权，置总线状态</a:t>
            </a:r>
            <a:endParaRPr lang="en-US" altLang="zh-CN" sz="1800" dirty="0" smtClean="0"/>
          </a:p>
          <a:p>
            <a:r>
              <a:rPr lang="zh-CN" altLang="en-US" dirty="0" smtClean="0"/>
              <a:t>响应慢，优先级固定，饥饿现象，单点故障敏感</a:t>
            </a:r>
            <a:endParaRPr lang="en-US" altLang="zh-CN" dirty="0" smtClean="0"/>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33</a:t>
            </a:fld>
            <a:r>
              <a:rPr lang="en-US" altLang="zh-CN" sz="1400" smtClean="0">
                <a:solidFill>
                  <a:srgbClr val="0D7157"/>
                </a:solidFill>
              </a:rPr>
              <a:t>- </a:t>
            </a:r>
            <a:endParaRPr lang="en-US" altLang="zh-CN" sz="1400" dirty="0">
              <a:solidFill>
                <a:srgbClr val="0D7157"/>
              </a:solidFill>
            </a:endParaRPr>
          </a:p>
        </p:txBody>
      </p:sp>
      <p:sp>
        <p:nvSpPr>
          <p:cNvPr id="5" name="矩形 3"/>
          <p:cNvSpPr>
            <a:spLocks noChangeArrowheads="1"/>
          </p:cNvSpPr>
          <p:nvPr/>
        </p:nvSpPr>
        <p:spPr bwMode="auto">
          <a:xfrm>
            <a:off x="1219200" y="1450181"/>
            <a:ext cx="990600" cy="2736850"/>
          </a:xfrm>
          <a:prstGeom prst="rect">
            <a:avLst/>
          </a:prstGeom>
          <a:solidFill>
            <a:srgbClr val="FF9900"/>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buClr>
                <a:schemeClr val="tx2"/>
              </a:buClr>
            </a:pPr>
            <a:r>
              <a:rPr kumimoji="1" lang="zh-CN" altLang="en-US" sz="2400" i="0">
                <a:solidFill>
                  <a:schemeClr val="tx1"/>
                </a:solidFill>
                <a:latin typeface="楷体_GB2312" pitchFamily="49" charset="-122"/>
                <a:ea typeface="楷体_GB2312" pitchFamily="49" charset="-122"/>
              </a:rPr>
              <a:t>中</a:t>
            </a:r>
          </a:p>
          <a:p>
            <a:pPr algn="ctr">
              <a:lnSpc>
                <a:spcPct val="90000"/>
              </a:lnSpc>
              <a:spcBef>
                <a:spcPct val="20000"/>
              </a:spcBef>
              <a:buClr>
                <a:schemeClr val="tx2"/>
              </a:buClr>
            </a:pPr>
            <a:r>
              <a:rPr kumimoji="1" lang="zh-CN" altLang="en-US" sz="2400" i="0">
                <a:solidFill>
                  <a:schemeClr val="tx1"/>
                </a:solidFill>
                <a:latin typeface="楷体_GB2312" pitchFamily="49" charset="-122"/>
                <a:ea typeface="楷体_GB2312" pitchFamily="49" charset="-122"/>
              </a:rPr>
              <a:t>央</a:t>
            </a:r>
          </a:p>
          <a:p>
            <a:pPr algn="ctr">
              <a:lnSpc>
                <a:spcPct val="90000"/>
              </a:lnSpc>
              <a:spcBef>
                <a:spcPct val="20000"/>
              </a:spcBef>
              <a:buClr>
                <a:schemeClr val="tx2"/>
              </a:buClr>
            </a:pPr>
            <a:r>
              <a:rPr kumimoji="1" lang="zh-CN" altLang="en-US" sz="2400" i="0">
                <a:solidFill>
                  <a:schemeClr val="tx1"/>
                </a:solidFill>
                <a:latin typeface="楷体_GB2312" pitchFamily="49" charset="-122"/>
                <a:ea typeface="楷体_GB2312" pitchFamily="49" charset="-122"/>
              </a:rPr>
              <a:t>仲</a:t>
            </a:r>
          </a:p>
          <a:p>
            <a:pPr algn="ctr">
              <a:lnSpc>
                <a:spcPct val="90000"/>
              </a:lnSpc>
              <a:spcBef>
                <a:spcPct val="20000"/>
              </a:spcBef>
              <a:buClr>
                <a:schemeClr val="tx2"/>
              </a:buClr>
            </a:pPr>
            <a:r>
              <a:rPr kumimoji="1" lang="zh-CN" altLang="en-US" sz="2400" i="0">
                <a:solidFill>
                  <a:schemeClr val="tx1"/>
                </a:solidFill>
                <a:latin typeface="楷体_GB2312" pitchFamily="49" charset="-122"/>
                <a:ea typeface="楷体_GB2312" pitchFamily="49" charset="-122"/>
              </a:rPr>
              <a:t>裁</a:t>
            </a:r>
          </a:p>
          <a:p>
            <a:pPr algn="ctr">
              <a:lnSpc>
                <a:spcPct val="90000"/>
              </a:lnSpc>
              <a:spcBef>
                <a:spcPct val="20000"/>
              </a:spcBef>
              <a:buClr>
                <a:schemeClr val="tx2"/>
              </a:buClr>
            </a:pPr>
            <a:r>
              <a:rPr kumimoji="1" lang="zh-CN" altLang="en-US" sz="2400" i="0">
                <a:solidFill>
                  <a:schemeClr val="tx1"/>
                </a:solidFill>
                <a:latin typeface="楷体_GB2312" pitchFamily="49" charset="-122"/>
                <a:ea typeface="楷体_GB2312" pitchFamily="49" charset="-122"/>
              </a:rPr>
              <a:t>器</a:t>
            </a:r>
            <a:endParaRPr kumimoji="1" lang="zh-CN" altLang="en-US" sz="2400" i="0">
              <a:solidFill>
                <a:schemeClr val="tx1"/>
              </a:solidFill>
              <a:latin typeface="Times New Roman" pitchFamily="18" charset="0"/>
              <a:ea typeface="宋体" charset="-122"/>
            </a:endParaRPr>
          </a:p>
        </p:txBody>
      </p:sp>
      <p:sp>
        <p:nvSpPr>
          <p:cNvPr id="6" name="直线 4"/>
          <p:cNvSpPr>
            <a:spLocks noChangeShapeType="1"/>
          </p:cNvSpPr>
          <p:nvPr/>
        </p:nvSpPr>
        <p:spPr bwMode="auto">
          <a:xfrm>
            <a:off x="2209800" y="1666081"/>
            <a:ext cx="5562600" cy="0"/>
          </a:xfrm>
          <a:prstGeom prst="line">
            <a:avLst/>
          </a:prstGeom>
          <a:noFill/>
          <a:ln w="114300">
            <a:solidFill>
              <a:srgbClr val="FF9966"/>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7" name="直线 5"/>
          <p:cNvSpPr>
            <a:spLocks noChangeShapeType="1"/>
          </p:cNvSpPr>
          <p:nvPr/>
        </p:nvSpPr>
        <p:spPr bwMode="auto">
          <a:xfrm>
            <a:off x="2209800" y="2097881"/>
            <a:ext cx="5562600"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8" name="直线 6"/>
          <p:cNvSpPr>
            <a:spLocks noChangeShapeType="1"/>
          </p:cNvSpPr>
          <p:nvPr/>
        </p:nvSpPr>
        <p:spPr bwMode="auto">
          <a:xfrm>
            <a:off x="2209800" y="2510631"/>
            <a:ext cx="5562600"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9" name="矩形 7"/>
          <p:cNvSpPr>
            <a:spLocks noChangeArrowheads="1"/>
          </p:cNvSpPr>
          <p:nvPr/>
        </p:nvSpPr>
        <p:spPr bwMode="auto">
          <a:xfrm>
            <a:off x="2667000" y="3044031"/>
            <a:ext cx="990600" cy="685800"/>
          </a:xfrm>
          <a:prstGeom prst="rect">
            <a:avLst/>
          </a:prstGeom>
          <a:solidFill>
            <a:schemeClr val="hlink"/>
          </a:solidFill>
          <a:ln w="9525">
            <a:solidFill>
              <a:srgbClr val="FFCC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i="0">
                <a:latin typeface="Times New Roman" pitchFamily="18" charset="0"/>
                <a:ea typeface="宋体" charset="-122"/>
              </a:rPr>
              <a:t>接口</a:t>
            </a:r>
            <a:r>
              <a:rPr kumimoji="1" lang="en-US" altLang="zh-CN" sz="2000" i="0">
                <a:latin typeface="Times New Roman" pitchFamily="18" charset="0"/>
                <a:ea typeface="宋体" charset="-122"/>
              </a:rPr>
              <a:t>1</a:t>
            </a:r>
          </a:p>
        </p:txBody>
      </p:sp>
      <p:sp>
        <p:nvSpPr>
          <p:cNvPr id="10" name="矩形 8"/>
          <p:cNvSpPr>
            <a:spLocks noChangeArrowheads="1"/>
          </p:cNvSpPr>
          <p:nvPr/>
        </p:nvSpPr>
        <p:spPr bwMode="auto">
          <a:xfrm>
            <a:off x="3962400" y="3044031"/>
            <a:ext cx="990600" cy="685800"/>
          </a:xfrm>
          <a:prstGeom prst="rect">
            <a:avLst/>
          </a:prstGeom>
          <a:solidFill>
            <a:schemeClr val="hlink"/>
          </a:solidFill>
          <a:ln w="9525">
            <a:solidFill>
              <a:srgbClr val="FFCC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2000" i="0" dirty="0">
              <a:latin typeface="Times New Roman" pitchFamily="18" charset="0"/>
              <a:ea typeface="宋体" charset="-122"/>
            </a:endParaRPr>
          </a:p>
          <a:p>
            <a:pPr algn="ctr"/>
            <a:r>
              <a:rPr kumimoji="1" lang="zh-CN" altLang="en-US" sz="2000" i="0" dirty="0">
                <a:latin typeface="Times New Roman" pitchFamily="18" charset="0"/>
                <a:ea typeface="宋体" charset="-122"/>
              </a:rPr>
              <a:t>接口</a:t>
            </a:r>
            <a:r>
              <a:rPr kumimoji="1" lang="en-US" altLang="zh-CN" sz="2000" i="0" dirty="0">
                <a:latin typeface="Times New Roman" pitchFamily="18" charset="0"/>
                <a:ea typeface="宋体" charset="-122"/>
              </a:rPr>
              <a:t>2</a:t>
            </a:r>
          </a:p>
          <a:p>
            <a:pPr algn="ctr"/>
            <a:endParaRPr kumimoji="1" lang="en-US" altLang="zh-CN" sz="2400" i="0" dirty="0">
              <a:latin typeface="Times New Roman" pitchFamily="18" charset="0"/>
              <a:ea typeface="宋体" charset="-122"/>
            </a:endParaRPr>
          </a:p>
        </p:txBody>
      </p:sp>
      <p:sp>
        <p:nvSpPr>
          <p:cNvPr id="11" name="矩形 9"/>
          <p:cNvSpPr>
            <a:spLocks noChangeArrowheads="1"/>
          </p:cNvSpPr>
          <p:nvPr/>
        </p:nvSpPr>
        <p:spPr bwMode="auto">
          <a:xfrm>
            <a:off x="6553200" y="3044031"/>
            <a:ext cx="990600" cy="685800"/>
          </a:xfrm>
          <a:prstGeom prst="rect">
            <a:avLst/>
          </a:prstGeom>
          <a:solidFill>
            <a:schemeClr val="hlink"/>
          </a:solidFill>
          <a:ln w="9525">
            <a:solidFill>
              <a:srgbClr val="FFCC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i="0">
                <a:latin typeface="Times New Roman" pitchFamily="18" charset="0"/>
                <a:ea typeface="宋体" charset="-122"/>
              </a:rPr>
              <a:t>接口</a:t>
            </a:r>
            <a:r>
              <a:rPr kumimoji="1" lang="en-US" altLang="zh-CN" sz="2000" i="0">
                <a:latin typeface="Times New Roman" pitchFamily="18" charset="0"/>
                <a:ea typeface="宋体" charset="-122"/>
              </a:rPr>
              <a:t>n</a:t>
            </a:r>
          </a:p>
        </p:txBody>
      </p:sp>
      <p:sp>
        <p:nvSpPr>
          <p:cNvPr id="12" name="任意多边形 10"/>
          <p:cNvSpPr>
            <a:spLocks/>
          </p:cNvSpPr>
          <p:nvPr/>
        </p:nvSpPr>
        <p:spPr bwMode="auto">
          <a:xfrm>
            <a:off x="2971800" y="3577431"/>
            <a:ext cx="304800" cy="152400"/>
          </a:xfrm>
          <a:custGeom>
            <a:avLst/>
            <a:gdLst>
              <a:gd name="T0" fmla="*/ 0 w 192"/>
              <a:gd name="T1" fmla="*/ 241935000 h 96"/>
              <a:gd name="T2" fmla="*/ 241935000 w 192"/>
              <a:gd name="T3" fmla="*/ 0 h 96"/>
              <a:gd name="T4" fmla="*/ 483870000 w 192"/>
              <a:gd name="T5" fmla="*/ 241935000 h 96"/>
              <a:gd name="T6" fmla="*/ 0 60000 65536"/>
              <a:gd name="T7" fmla="*/ 0 60000 65536"/>
              <a:gd name="T8" fmla="*/ 0 60000 65536"/>
            </a:gdLst>
            <a:ahLst/>
            <a:cxnLst>
              <a:cxn ang="T6">
                <a:pos x="T0" y="T1"/>
              </a:cxn>
              <a:cxn ang="T7">
                <a:pos x="T2" y="T3"/>
              </a:cxn>
              <a:cxn ang="T8">
                <a:pos x="T4" y="T5"/>
              </a:cxn>
            </a:cxnLst>
            <a:rect l="0" t="0" r="r" b="b"/>
            <a:pathLst>
              <a:path w="192" h="96">
                <a:moveTo>
                  <a:pt x="0" y="96"/>
                </a:moveTo>
                <a:cubicBezTo>
                  <a:pt x="32" y="48"/>
                  <a:pt x="64" y="0"/>
                  <a:pt x="96" y="0"/>
                </a:cubicBezTo>
                <a:cubicBezTo>
                  <a:pt x="128" y="0"/>
                  <a:pt x="176" y="80"/>
                  <a:pt x="192" y="96"/>
                </a:cubicBezTo>
              </a:path>
            </a:pathLst>
          </a:custGeom>
          <a:noFill/>
          <a:ln w="1905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13" name="直线 11"/>
          <p:cNvSpPr>
            <a:spLocks noChangeShapeType="1"/>
          </p:cNvSpPr>
          <p:nvPr/>
        </p:nvSpPr>
        <p:spPr bwMode="auto">
          <a:xfrm>
            <a:off x="2971800" y="3729831"/>
            <a:ext cx="0" cy="22860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14" name="直线 12"/>
          <p:cNvSpPr>
            <a:spLocks noChangeShapeType="1"/>
          </p:cNvSpPr>
          <p:nvPr/>
        </p:nvSpPr>
        <p:spPr bwMode="auto">
          <a:xfrm>
            <a:off x="3276600" y="3729831"/>
            <a:ext cx="0" cy="22860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15" name="直线 13"/>
          <p:cNvSpPr>
            <a:spLocks noChangeShapeType="1"/>
          </p:cNvSpPr>
          <p:nvPr/>
        </p:nvSpPr>
        <p:spPr bwMode="auto">
          <a:xfrm flipV="1">
            <a:off x="4572000" y="3958431"/>
            <a:ext cx="762000"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16" name="直线 14"/>
          <p:cNvSpPr>
            <a:spLocks noChangeShapeType="1"/>
          </p:cNvSpPr>
          <p:nvPr/>
        </p:nvSpPr>
        <p:spPr bwMode="auto">
          <a:xfrm flipV="1">
            <a:off x="6084888" y="3958431"/>
            <a:ext cx="849312" cy="11113"/>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17" name="直线 15"/>
          <p:cNvSpPr>
            <a:spLocks noChangeShapeType="1"/>
          </p:cNvSpPr>
          <p:nvPr/>
        </p:nvSpPr>
        <p:spPr bwMode="auto">
          <a:xfrm>
            <a:off x="5334000" y="3958431"/>
            <a:ext cx="762000" cy="0"/>
          </a:xfrm>
          <a:prstGeom prst="line">
            <a:avLst/>
          </a:prstGeom>
          <a:noFill/>
          <a:ln w="19050">
            <a:solidFill>
              <a:srgbClr val="FF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18" name="自选图形 16"/>
          <p:cNvSpPr>
            <a:spLocks noChangeArrowheads="1"/>
          </p:cNvSpPr>
          <p:nvPr/>
        </p:nvSpPr>
        <p:spPr bwMode="auto">
          <a:xfrm>
            <a:off x="3352800" y="1737519"/>
            <a:ext cx="139700" cy="1306512"/>
          </a:xfrm>
          <a:prstGeom prst="upDownArrow">
            <a:avLst>
              <a:gd name="adj1" fmla="val 50000"/>
              <a:gd name="adj2" fmla="val 187045"/>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zh-CN" altLang="en-US" i="0"/>
          </a:p>
        </p:txBody>
      </p:sp>
      <p:sp>
        <p:nvSpPr>
          <p:cNvPr id="19" name="自选图形 17"/>
          <p:cNvSpPr>
            <a:spLocks noChangeArrowheads="1"/>
          </p:cNvSpPr>
          <p:nvPr/>
        </p:nvSpPr>
        <p:spPr bwMode="auto">
          <a:xfrm>
            <a:off x="4648200" y="1737519"/>
            <a:ext cx="139700" cy="1306512"/>
          </a:xfrm>
          <a:prstGeom prst="upDownArrow">
            <a:avLst>
              <a:gd name="adj1" fmla="val 50000"/>
              <a:gd name="adj2" fmla="val 187045"/>
            </a:avLst>
          </a:prstGeom>
          <a:solidFill>
            <a:srgbClr val="66FF33"/>
          </a:solidFill>
          <a:ln w="9525">
            <a:solidFill>
              <a:srgbClr val="0066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zh-CN" altLang="en-US" i="0"/>
          </a:p>
        </p:txBody>
      </p:sp>
      <p:sp>
        <p:nvSpPr>
          <p:cNvPr id="20" name="自选图形 18"/>
          <p:cNvSpPr>
            <a:spLocks noChangeArrowheads="1"/>
          </p:cNvSpPr>
          <p:nvPr/>
        </p:nvSpPr>
        <p:spPr bwMode="auto">
          <a:xfrm>
            <a:off x="7162800" y="1737519"/>
            <a:ext cx="139700" cy="1306512"/>
          </a:xfrm>
          <a:prstGeom prst="upDownArrow">
            <a:avLst>
              <a:gd name="adj1" fmla="val 50000"/>
              <a:gd name="adj2" fmla="val 187045"/>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zh-CN" altLang="en-US" i="0"/>
          </a:p>
        </p:txBody>
      </p:sp>
      <p:grpSp>
        <p:nvGrpSpPr>
          <p:cNvPr id="21" name="组合 19"/>
          <p:cNvGrpSpPr>
            <a:grpSpLocks/>
          </p:cNvGrpSpPr>
          <p:nvPr/>
        </p:nvGrpSpPr>
        <p:grpSpPr bwMode="auto">
          <a:xfrm>
            <a:off x="2819400" y="2510631"/>
            <a:ext cx="3886200" cy="533400"/>
            <a:chOff x="1776" y="2012"/>
            <a:chExt cx="2448" cy="336"/>
          </a:xfrm>
        </p:grpSpPr>
        <p:sp>
          <p:nvSpPr>
            <p:cNvPr id="22" name="直线 20"/>
            <p:cNvSpPr>
              <a:spLocks noChangeShapeType="1"/>
            </p:cNvSpPr>
            <p:nvPr/>
          </p:nvSpPr>
          <p:spPr bwMode="auto">
            <a:xfrm>
              <a:off x="1776" y="2012"/>
              <a:ext cx="0" cy="336"/>
            </a:xfrm>
            <a:prstGeom prst="line">
              <a:avLst/>
            </a:prstGeom>
            <a:noFill/>
            <a:ln w="19050">
              <a:solidFill>
                <a:srgbClr val="FF33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3" name="直线 21"/>
            <p:cNvSpPr>
              <a:spLocks noChangeShapeType="1"/>
            </p:cNvSpPr>
            <p:nvPr/>
          </p:nvSpPr>
          <p:spPr bwMode="auto">
            <a:xfrm>
              <a:off x="2640" y="2012"/>
              <a:ext cx="0" cy="336"/>
            </a:xfrm>
            <a:prstGeom prst="line">
              <a:avLst/>
            </a:prstGeom>
            <a:noFill/>
            <a:ln w="19050">
              <a:solidFill>
                <a:srgbClr val="FF33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4" name="直线 22"/>
            <p:cNvSpPr>
              <a:spLocks noChangeShapeType="1"/>
            </p:cNvSpPr>
            <p:nvPr/>
          </p:nvSpPr>
          <p:spPr bwMode="auto">
            <a:xfrm>
              <a:off x="4224" y="2012"/>
              <a:ext cx="0" cy="336"/>
            </a:xfrm>
            <a:prstGeom prst="line">
              <a:avLst/>
            </a:prstGeom>
            <a:noFill/>
            <a:ln w="19050">
              <a:solidFill>
                <a:srgbClr val="FF33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grpSp>
      <p:sp>
        <p:nvSpPr>
          <p:cNvPr id="25" name="直线 23"/>
          <p:cNvSpPr>
            <a:spLocks noChangeShapeType="1"/>
          </p:cNvSpPr>
          <p:nvPr/>
        </p:nvSpPr>
        <p:spPr bwMode="auto">
          <a:xfrm>
            <a:off x="2209800" y="3958431"/>
            <a:ext cx="7620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6" name="直线 24"/>
          <p:cNvSpPr>
            <a:spLocks noChangeShapeType="1"/>
          </p:cNvSpPr>
          <p:nvPr/>
        </p:nvSpPr>
        <p:spPr bwMode="auto">
          <a:xfrm>
            <a:off x="3276600" y="3958431"/>
            <a:ext cx="9906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7" name="直线 25"/>
          <p:cNvSpPr>
            <a:spLocks noChangeShapeType="1"/>
          </p:cNvSpPr>
          <p:nvPr/>
        </p:nvSpPr>
        <p:spPr bwMode="auto">
          <a:xfrm>
            <a:off x="7239000" y="3958431"/>
            <a:ext cx="6858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8" name="矩形 26"/>
          <p:cNvSpPr>
            <a:spLocks noChangeArrowheads="1"/>
          </p:cNvSpPr>
          <p:nvPr/>
        </p:nvSpPr>
        <p:spPr bwMode="auto">
          <a:xfrm>
            <a:off x="2048283" y="1713706"/>
            <a:ext cx="572273" cy="413256"/>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lgn="ctr">
                <a:solidFill>
                  <a:srgbClr val="66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lnSpc>
                <a:spcPct val="120000"/>
              </a:lnSpc>
              <a:spcBef>
                <a:spcPct val="20000"/>
              </a:spcBef>
              <a:buClr>
                <a:schemeClr val="tx2"/>
              </a:buClr>
            </a:pPr>
            <a:r>
              <a:rPr lang="en-US" altLang="zh-CN" sz="2000" b="1" i="0" dirty="0">
                <a:solidFill>
                  <a:srgbClr val="66FFFF"/>
                </a:solidFill>
                <a:latin typeface="楷体_GB2312" pitchFamily="49" charset="-122"/>
                <a:ea typeface="楷体_GB2312" pitchFamily="49" charset="-122"/>
              </a:rPr>
              <a:t> </a:t>
            </a:r>
            <a:r>
              <a:rPr lang="en-US" altLang="zh-CN" sz="2000" i="0" dirty="0">
                <a:solidFill>
                  <a:schemeClr val="tx1"/>
                </a:solidFill>
                <a:latin typeface="楷体_GB2312" pitchFamily="49" charset="-122"/>
                <a:ea typeface="楷体_GB2312" pitchFamily="49" charset="-122"/>
              </a:rPr>
              <a:t>BS</a:t>
            </a:r>
          </a:p>
        </p:txBody>
      </p:sp>
      <p:grpSp>
        <p:nvGrpSpPr>
          <p:cNvPr id="29" name="组合 27"/>
          <p:cNvGrpSpPr>
            <a:grpSpLocks/>
          </p:cNvGrpSpPr>
          <p:nvPr/>
        </p:nvGrpSpPr>
        <p:grpSpPr bwMode="auto">
          <a:xfrm>
            <a:off x="3059113" y="2088356"/>
            <a:ext cx="3889375" cy="955675"/>
            <a:chOff x="1927" y="1746"/>
            <a:chExt cx="2450" cy="602"/>
          </a:xfrm>
        </p:grpSpPr>
        <p:sp>
          <p:nvSpPr>
            <p:cNvPr id="30" name="直线 28"/>
            <p:cNvSpPr>
              <a:spLocks noChangeShapeType="1"/>
            </p:cNvSpPr>
            <p:nvPr/>
          </p:nvSpPr>
          <p:spPr bwMode="auto">
            <a:xfrm flipH="1">
              <a:off x="2784" y="1752"/>
              <a:ext cx="5" cy="596"/>
            </a:xfrm>
            <a:prstGeom prst="line">
              <a:avLst/>
            </a:prstGeom>
            <a:noFill/>
            <a:ln w="19050">
              <a:solidFill>
                <a:srgbClr val="FF33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31" name="直线 29"/>
            <p:cNvSpPr>
              <a:spLocks noChangeShapeType="1"/>
            </p:cNvSpPr>
            <p:nvPr/>
          </p:nvSpPr>
          <p:spPr bwMode="auto">
            <a:xfrm flipH="1">
              <a:off x="4372" y="1746"/>
              <a:ext cx="5" cy="596"/>
            </a:xfrm>
            <a:prstGeom prst="line">
              <a:avLst/>
            </a:prstGeom>
            <a:noFill/>
            <a:ln w="19050">
              <a:solidFill>
                <a:srgbClr val="FF33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32" name="直线 30"/>
            <p:cNvSpPr>
              <a:spLocks noChangeShapeType="1"/>
            </p:cNvSpPr>
            <p:nvPr/>
          </p:nvSpPr>
          <p:spPr bwMode="auto">
            <a:xfrm flipH="1">
              <a:off x="1927" y="1752"/>
              <a:ext cx="5" cy="596"/>
            </a:xfrm>
            <a:prstGeom prst="line">
              <a:avLst/>
            </a:prstGeom>
            <a:noFill/>
            <a:ln w="19050">
              <a:solidFill>
                <a:srgbClr val="FF33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grpSp>
      <p:sp>
        <p:nvSpPr>
          <p:cNvPr id="33" name="矩形 31"/>
          <p:cNvSpPr>
            <a:spLocks noChangeArrowheads="1"/>
          </p:cNvSpPr>
          <p:nvPr/>
        </p:nvSpPr>
        <p:spPr bwMode="auto">
          <a:xfrm>
            <a:off x="2048283" y="2145506"/>
            <a:ext cx="572273" cy="413256"/>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lgn="ctr">
                <a:solidFill>
                  <a:srgbClr val="66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lnSpc>
                <a:spcPct val="120000"/>
              </a:lnSpc>
              <a:spcBef>
                <a:spcPct val="20000"/>
              </a:spcBef>
              <a:buClr>
                <a:schemeClr val="tx2"/>
              </a:buClr>
            </a:pPr>
            <a:r>
              <a:rPr lang="en-US" altLang="zh-CN" sz="2000" b="1" i="0" dirty="0">
                <a:solidFill>
                  <a:srgbClr val="66FFFF"/>
                </a:solidFill>
                <a:latin typeface="楷体_GB2312" pitchFamily="49" charset="-122"/>
                <a:ea typeface="楷体_GB2312" pitchFamily="49" charset="-122"/>
              </a:rPr>
              <a:t> </a:t>
            </a:r>
            <a:r>
              <a:rPr lang="en-US" altLang="zh-CN" sz="2000" i="0" dirty="0">
                <a:solidFill>
                  <a:schemeClr val="tx1"/>
                </a:solidFill>
                <a:latin typeface="楷体_GB2312" pitchFamily="49" charset="-122"/>
                <a:ea typeface="楷体_GB2312" pitchFamily="49" charset="-122"/>
              </a:rPr>
              <a:t>BR</a:t>
            </a:r>
          </a:p>
        </p:txBody>
      </p:sp>
      <p:sp>
        <p:nvSpPr>
          <p:cNvPr id="34" name="矩形 32"/>
          <p:cNvSpPr>
            <a:spLocks noChangeArrowheads="1"/>
          </p:cNvSpPr>
          <p:nvPr/>
        </p:nvSpPr>
        <p:spPr bwMode="auto">
          <a:xfrm>
            <a:off x="2048283" y="3537744"/>
            <a:ext cx="572273" cy="413256"/>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lnSpc>
                <a:spcPct val="120000"/>
              </a:lnSpc>
              <a:spcBef>
                <a:spcPct val="20000"/>
              </a:spcBef>
              <a:buClr>
                <a:schemeClr val="tx2"/>
              </a:buClr>
            </a:pPr>
            <a:r>
              <a:rPr lang="en-US" altLang="zh-CN" sz="2000" b="1" i="0" dirty="0">
                <a:solidFill>
                  <a:srgbClr val="66FFFF"/>
                </a:solidFill>
                <a:latin typeface="楷体_GB2312" pitchFamily="49" charset="-122"/>
                <a:ea typeface="楷体_GB2312" pitchFamily="49" charset="-122"/>
              </a:rPr>
              <a:t> </a:t>
            </a:r>
            <a:r>
              <a:rPr lang="en-US" altLang="zh-CN" sz="2000" i="0" dirty="0">
                <a:solidFill>
                  <a:schemeClr val="tx1"/>
                </a:solidFill>
                <a:latin typeface="楷体_GB2312" pitchFamily="49" charset="-122"/>
                <a:ea typeface="楷体_GB2312" pitchFamily="49" charset="-122"/>
              </a:rPr>
              <a:t>BG</a:t>
            </a:r>
          </a:p>
        </p:txBody>
      </p:sp>
      <p:sp>
        <p:nvSpPr>
          <p:cNvPr id="35" name="文本框 34"/>
          <p:cNvSpPr txBox="1">
            <a:spLocks noChangeArrowheads="1"/>
          </p:cNvSpPr>
          <p:nvPr/>
        </p:nvSpPr>
        <p:spPr bwMode="auto">
          <a:xfrm>
            <a:off x="3968750" y="1124744"/>
            <a:ext cx="2763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kumimoji="1" lang="zh-CN" altLang="en-US" sz="2000" i="0">
                <a:solidFill>
                  <a:schemeClr val="tx1"/>
                </a:solidFill>
                <a:latin typeface="华文新魏" pitchFamily="2" charset="-122"/>
              </a:rPr>
              <a:t>数据总线，地址总线</a:t>
            </a:r>
          </a:p>
        </p:txBody>
      </p:sp>
      <p:sp>
        <p:nvSpPr>
          <p:cNvPr id="36" name="任意多边形 35"/>
          <p:cNvSpPr>
            <a:spLocks/>
          </p:cNvSpPr>
          <p:nvPr/>
        </p:nvSpPr>
        <p:spPr bwMode="auto">
          <a:xfrm>
            <a:off x="4267200" y="3588544"/>
            <a:ext cx="304800" cy="152400"/>
          </a:xfrm>
          <a:custGeom>
            <a:avLst/>
            <a:gdLst>
              <a:gd name="T0" fmla="*/ 0 w 192"/>
              <a:gd name="T1" fmla="*/ 241935000 h 96"/>
              <a:gd name="T2" fmla="*/ 241935000 w 192"/>
              <a:gd name="T3" fmla="*/ 0 h 96"/>
              <a:gd name="T4" fmla="*/ 483870000 w 192"/>
              <a:gd name="T5" fmla="*/ 241935000 h 96"/>
              <a:gd name="T6" fmla="*/ 0 60000 65536"/>
              <a:gd name="T7" fmla="*/ 0 60000 65536"/>
              <a:gd name="T8" fmla="*/ 0 60000 65536"/>
            </a:gdLst>
            <a:ahLst/>
            <a:cxnLst>
              <a:cxn ang="T6">
                <a:pos x="T0" y="T1"/>
              </a:cxn>
              <a:cxn ang="T7">
                <a:pos x="T2" y="T3"/>
              </a:cxn>
              <a:cxn ang="T8">
                <a:pos x="T4" y="T5"/>
              </a:cxn>
            </a:cxnLst>
            <a:rect l="0" t="0" r="r" b="b"/>
            <a:pathLst>
              <a:path w="192" h="96">
                <a:moveTo>
                  <a:pt x="0" y="96"/>
                </a:moveTo>
                <a:cubicBezTo>
                  <a:pt x="32" y="48"/>
                  <a:pt x="64" y="0"/>
                  <a:pt x="96" y="0"/>
                </a:cubicBezTo>
                <a:cubicBezTo>
                  <a:pt x="128" y="0"/>
                  <a:pt x="176" y="80"/>
                  <a:pt x="192" y="96"/>
                </a:cubicBezTo>
              </a:path>
            </a:pathLst>
          </a:custGeom>
          <a:noFill/>
          <a:ln w="1905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37" name="直线 36"/>
          <p:cNvSpPr>
            <a:spLocks noChangeShapeType="1"/>
          </p:cNvSpPr>
          <p:nvPr/>
        </p:nvSpPr>
        <p:spPr bwMode="auto">
          <a:xfrm>
            <a:off x="4267200" y="3740944"/>
            <a:ext cx="0" cy="22860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38" name="直线 37"/>
          <p:cNvSpPr>
            <a:spLocks noChangeShapeType="1"/>
          </p:cNvSpPr>
          <p:nvPr/>
        </p:nvSpPr>
        <p:spPr bwMode="auto">
          <a:xfrm>
            <a:off x="4572000" y="3740944"/>
            <a:ext cx="0" cy="22860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39" name="任意多边形 38"/>
          <p:cNvSpPr>
            <a:spLocks/>
          </p:cNvSpPr>
          <p:nvPr/>
        </p:nvSpPr>
        <p:spPr bwMode="auto">
          <a:xfrm>
            <a:off x="6931025" y="3588544"/>
            <a:ext cx="304800" cy="152400"/>
          </a:xfrm>
          <a:custGeom>
            <a:avLst/>
            <a:gdLst>
              <a:gd name="T0" fmla="*/ 0 w 192"/>
              <a:gd name="T1" fmla="*/ 241935000 h 96"/>
              <a:gd name="T2" fmla="*/ 241935000 w 192"/>
              <a:gd name="T3" fmla="*/ 0 h 96"/>
              <a:gd name="T4" fmla="*/ 483870000 w 192"/>
              <a:gd name="T5" fmla="*/ 241935000 h 96"/>
              <a:gd name="T6" fmla="*/ 0 60000 65536"/>
              <a:gd name="T7" fmla="*/ 0 60000 65536"/>
              <a:gd name="T8" fmla="*/ 0 60000 65536"/>
            </a:gdLst>
            <a:ahLst/>
            <a:cxnLst>
              <a:cxn ang="T6">
                <a:pos x="T0" y="T1"/>
              </a:cxn>
              <a:cxn ang="T7">
                <a:pos x="T2" y="T3"/>
              </a:cxn>
              <a:cxn ang="T8">
                <a:pos x="T4" y="T5"/>
              </a:cxn>
            </a:cxnLst>
            <a:rect l="0" t="0" r="r" b="b"/>
            <a:pathLst>
              <a:path w="192" h="96">
                <a:moveTo>
                  <a:pt x="0" y="96"/>
                </a:moveTo>
                <a:cubicBezTo>
                  <a:pt x="32" y="48"/>
                  <a:pt x="64" y="0"/>
                  <a:pt x="96" y="0"/>
                </a:cubicBezTo>
                <a:cubicBezTo>
                  <a:pt x="128" y="0"/>
                  <a:pt x="176" y="80"/>
                  <a:pt x="192" y="96"/>
                </a:cubicBezTo>
              </a:path>
            </a:pathLst>
          </a:custGeom>
          <a:noFill/>
          <a:ln w="1905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40" name="直线 39"/>
          <p:cNvSpPr>
            <a:spLocks noChangeShapeType="1"/>
          </p:cNvSpPr>
          <p:nvPr/>
        </p:nvSpPr>
        <p:spPr bwMode="auto">
          <a:xfrm>
            <a:off x="6931025" y="3740944"/>
            <a:ext cx="0" cy="22860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41" name="直线 40"/>
          <p:cNvSpPr>
            <a:spLocks noChangeShapeType="1"/>
          </p:cNvSpPr>
          <p:nvPr/>
        </p:nvSpPr>
        <p:spPr bwMode="auto">
          <a:xfrm>
            <a:off x="7235825" y="3740944"/>
            <a:ext cx="0" cy="22860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repeatCount="3000"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left)">
                                      <p:cBhvr>
                                        <p:cTn id="13" dur="500"/>
                                        <p:tgtEl>
                                          <p:spTgt spid="3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17" presetClass="entr" presetSubtype="1"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p:cTn id="39" dur="500" fill="hold"/>
                                        <p:tgtEl>
                                          <p:spTgt spid="20"/>
                                        </p:tgtEl>
                                        <p:attrNameLst>
                                          <p:attrName>ppt_x</p:attrName>
                                        </p:attrNameLst>
                                      </p:cBhvr>
                                      <p:tavLst>
                                        <p:tav tm="0">
                                          <p:val>
                                            <p:strVal val="#ppt_x"/>
                                          </p:val>
                                        </p:tav>
                                        <p:tav tm="100000">
                                          <p:val>
                                            <p:strVal val="#ppt_x"/>
                                          </p:val>
                                        </p:tav>
                                      </p:tavLst>
                                    </p:anim>
                                    <p:anim calcmode="lin" valueType="num">
                                      <p:cBhvr>
                                        <p:cTn id="40" dur="500" fill="hold"/>
                                        <p:tgtEl>
                                          <p:spTgt spid="20"/>
                                        </p:tgtEl>
                                        <p:attrNameLst>
                                          <p:attrName>ppt_y</p:attrName>
                                        </p:attrNameLst>
                                      </p:cBhvr>
                                      <p:tavLst>
                                        <p:tav tm="0">
                                          <p:val>
                                            <p:strVal val="#ppt_y-#ppt_h/2"/>
                                          </p:val>
                                        </p:tav>
                                        <p:tav tm="100000">
                                          <p:val>
                                            <p:strVal val="#ppt_y"/>
                                          </p:val>
                                        </p:tav>
                                      </p:tavLst>
                                    </p:anim>
                                    <p:anim calcmode="lin" valueType="num">
                                      <p:cBhvr>
                                        <p:cTn id="41" dur="500" fill="hold"/>
                                        <p:tgtEl>
                                          <p:spTgt spid="20"/>
                                        </p:tgtEl>
                                        <p:attrNameLst>
                                          <p:attrName>ppt_w</p:attrName>
                                        </p:attrNameLst>
                                      </p:cBhvr>
                                      <p:tavLst>
                                        <p:tav tm="0">
                                          <p:val>
                                            <p:strVal val="#ppt_w"/>
                                          </p:val>
                                        </p:tav>
                                        <p:tav tm="100000">
                                          <p:val>
                                            <p:strVal val="#ppt_w"/>
                                          </p:val>
                                        </p:tav>
                                      </p:tavLst>
                                    </p:anim>
                                    <p:anim calcmode="lin" valueType="num">
                                      <p:cBhvr>
                                        <p:cTn id="42" dur="500" fill="hold"/>
                                        <p:tgtEl>
                                          <p:spTgt spid="20"/>
                                        </p:tgtEl>
                                        <p:attrNameLst>
                                          <p:attrName>ppt_h</p:attrName>
                                        </p:attrNameLst>
                                      </p:cBhvr>
                                      <p:tavLst>
                                        <p:tav tm="0">
                                          <p:val>
                                            <p:fltVal val="0"/>
                                          </p:val>
                                        </p:tav>
                                        <p:tav tm="100000">
                                          <p:val>
                                            <p:strVal val="#ppt_h"/>
                                          </p:val>
                                        </p:tav>
                                      </p:tavLst>
                                    </p:anim>
                                  </p:childTnLst>
                                </p:cTn>
                              </p:par>
                              <p:par>
                                <p:cTn id="43" presetID="17" presetClass="entr" presetSubtype="1"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p:cTn id="45" dur="500" fill="hold"/>
                                        <p:tgtEl>
                                          <p:spTgt spid="19"/>
                                        </p:tgtEl>
                                        <p:attrNameLst>
                                          <p:attrName>ppt_x</p:attrName>
                                        </p:attrNameLst>
                                      </p:cBhvr>
                                      <p:tavLst>
                                        <p:tav tm="0">
                                          <p:val>
                                            <p:strVal val="#ppt_x"/>
                                          </p:val>
                                        </p:tav>
                                        <p:tav tm="100000">
                                          <p:val>
                                            <p:strVal val="#ppt_x"/>
                                          </p:val>
                                        </p:tav>
                                      </p:tavLst>
                                    </p:anim>
                                    <p:anim calcmode="lin" valueType="num">
                                      <p:cBhvr>
                                        <p:cTn id="46" dur="500" fill="hold"/>
                                        <p:tgtEl>
                                          <p:spTgt spid="19"/>
                                        </p:tgtEl>
                                        <p:attrNameLst>
                                          <p:attrName>ppt_y</p:attrName>
                                        </p:attrNameLst>
                                      </p:cBhvr>
                                      <p:tavLst>
                                        <p:tav tm="0">
                                          <p:val>
                                            <p:strVal val="#ppt_y-#ppt_h/2"/>
                                          </p:val>
                                        </p:tav>
                                        <p:tav tm="100000">
                                          <p:val>
                                            <p:strVal val="#ppt_y"/>
                                          </p:val>
                                        </p:tav>
                                      </p:tavLst>
                                    </p:anim>
                                    <p:anim calcmode="lin" valueType="num">
                                      <p:cBhvr>
                                        <p:cTn id="47" dur="500" fill="hold"/>
                                        <p:tgtEl>
                                          <p:spTgt spid="19"/>
                                        </p:tgtEl>
                                        <p:attrNameLst>
                                          <p:attrName>ppt_w</p:attrName>
                                        </p:attrNameLst>
                                      </p:cBhvr>
                                      <p:tavLst>
                                        <p:tav tm="0">
                                          <p:val>
                                            <p:strVal val="#ppt_w"/>
                                          </p:val>
                                        </p:tav>
                                        <p:tav tm="100000">
                                          <p:val>
                                            <p:strVal val="#ppt_w"/>
                                          </p:val>
                                        </p:tav>
                                      </p:tavLst>
                                    </p:anim>
                                    <p:anim calcmode="lin" valueType="num">
                                      <p:cBhvr>
                                        <p:cTn id="48" dur="500" fill="hold"/>
                                        <p:tgtEl>
                                          <p:spTgt spid="19"/>
                                        </p:tgtEl>
                                        <p:attrNameLst>
                                          <p:attrName>ppt_h</p:attrName>
                                        </p:attrNameLst>
                                      </p:cBhvr>
                                      <p:tavLst>
                                        <p:tav tm="0">
                                          <p:val>
                                            <p:fltVal val="0"/>
                                          </p:val>
                                        </p:tav>
                                        <p:tav tm="100000">
                                          <p:val>
                                            <p:strVal val="#ppt_h"/>
                                          </p:val>
                                        </p:tav>
                                      </p:tavLst>
                                    </p:anim>
                                  </p:childTnLst>
                                </p:cTn>
                              </p:par>
                              <p:par>
                                <p:cTn id="49" presetID="17" presetClass="entr" presetSubtype="1"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p:cTn id="51" dur="500" fill="hold"/>
                                        <p:tgtEl>
                                          <p:spTgt spid="18"/>
                                        </p:tgtEl>
                                        <p:attrNameLst>
                                          <p:attrName>ppt_x</p:attrName>
                                        </p:attrNameLst>
                                      </p:cBhvr>
                                      <p:tavLst>
                                        <p:tav tm="0">
                                          <p:val>
                                            <p:strVal val="#ppt_x"/>
                                          </p:val>
                                        </p:tav>
                                        <p:tav tm="100000">
                                          <p:val>
                                            <p:strVal val="#ppt_x"/>
                                          </p:val>
                                        </p:tav>
                                      </p:tavLst>
                                    </p:anim>
                                    <p:anim calcmode="lin" valueType="num">
                                      <p:cBhvr>
                                        <p:cTn id="52" dur="500" fill="hold"/>
                                        <p:tgtEl>
                                          <p:spTgt spid="18"/>
                                        </p:tgtEl>
                                        <p:attrNameLst>
                                          <p:attrName>ppt_y</p:attrName>
                                        </p:attrNameLst>
                                      </p:cBhvr>
                                      <p:tavLst>
                                        <p:tav tm="0">
                                          <p:val>
                                            <p:strVal val="#ppt_y-#ppt_h/2"/>
                                          </p:val>
                                        </p:tav>
                                        <p:tav tm="100000">
                                          <p:val>
                                            <p:strVal val="#ppt_y"/>
                                          </p:val>
                                        </p:tav>
                                      </p:tavLst>
                                    </p:anim>
                                    <p:anim calcmode="lin" valueType="num">
                                      <p:cBhvr>
                                        <p:cTn id="53" dur="500" fill="hold"/>
                                        <p:tgtEl>
                                          <p:spTgt spid="18"/>
                                        </p:tgtEl>
                                        <p:attrNameLst>
                                          <p:attrName>ppt_w</p:attrName>
                                        </p:attrNameLst>
                                      </p:cBhvr>
                                      <p:tavLst>
                                        <p:tav tm="0">
                                          <p:val>
                                            <p:strVal val="#ppt_w"/>
                                          </p:val>
                                        </p:tav>
                                        <p:tav tm="100000">
                                          <p:val>
                                            <p:strVal val="#ppt_w"/>
                                          </p:val>
                                        </p:tav>
                                      </p:tavLst>
                                    </p:anim>
                                    <p:anim calcmode="lin" valueType="num">
                                      <p:cBhvr>
                                        <p:cTn id="54" dur="500" fill="hold"/>
                                        <p:tgtEl>
                                          <p:spTgt spid="18"/>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7" presetClass="entr" presetSubtype="10" repeatCount="3000"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cBhvr>
                                        <p:cTn id="59" dur="500" fill="hold"/>
                                        <p:tgtEl>
                                          <p:spTgt spid="7"/>
                                        </p:tgtEl>
                                        <p:attrNameLst>
                                          <p:attrName>ppt_w</p:attrName>
                                        </p:attrNameLst>
                                      </p:cBhvr>
                                      <p:tavLst>
                                        <p:tav tm="0">
                                          <p:val>
                                            <p:fltVal val="0"/>
                                          </p:val>
                                        </p:tav>
                                        <p:tav tm="100000">
                                          <p:val>
                                            <p:strVal val="#ppt_w"/>
                                          </p:val>
                                        </p:tav>
                                      </p:tavLst>
                                    </p:anim>
                                    <p:anim calcmode="lin" valueType="num">
                                      <p:cBhvr>
                                        <p:cTn id="60"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wipe(down)">
                                      <p:cBhvr>
                                        <p:cTn id="65" dur="50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3">
                                            <p:txEl>
                                              <p:pRg st="0" end="0"/>
                                            </p:txEl>
                                          </p:spTgt>
                                        </p:tgtEl>
                                        <p:attrNameLst>
                                          <p:attrName>style.visibility</p:attrName>
                                        </p:attrNameLst>
                                      </p:cBhvr>
                                      <p:to>
                                        <p:strVal val="visible"/>
                                      </p:to>
                                    </p:set>
                                    <p:anim calcmode="lin" valueType="num">
                                      <p:cBhvr additive="base">
                                        <p:cTn id="7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17" presetClass="entr" presetSubtype="1" repeatCount="3000" fill="hold" nodeType="clickEffect">
                                  <p:stCondLst>
                                    <p:cond delay="0"/>
                                  </p:stCondLst>
                                  <p:childTnLst>
                                    <p:set>
                                      <p:cBhvr>
                                        <p:cTn id="75" dur="1" fill="hold">
                                          <p:stCondLst>
                                            <p:cond delay="0"/>
                                          </p:stCondLst>
                                        </p:cTn>
                                        <p:tgtEl>
                                          <p:spTgt spid="29"/>
                                        </p:tgtEl>
                                        <p:attrNameLst>
                                          <p:attrName>style.visibility</p:attrName>
                                        </p:attrNameLst>
                                      </p:cBhvr>
                                      <p:to>
                                        <p:strVal val="visible"/>
                                      </p:to>
                                    </p:set>
                                    <p:anim calcmode="lin" valueType="num">
                                      <p:cBhvr>
                                        <p:cTn id="76" dur="500" fill="hold"/>
                                        <p:tgtEl>
                                          <p:spTgt spid="29"/>
                                        </p:tgtEl>
                                        <p:attrNameLst>
                                          <p:attrName>ppt_x</p:attrName>
                                        </p:attrNameLst>
                                      </p:cBhvr>
                                      <p:tavLst>
                                        <p:tav tm="0">
                                          <p:val>
                                            <p:strVal val="#ppt_x"/>
                                          </p:val>
                                        </p:tav>
                                        <p:tav tm="100000">
                                          <p:val>
                                            <p:strVal val="#ppt_x"/>
                                          </p:val>
                                        </p:tav>
                                      </p:tavLst>
                                    </p:anim>
                                    <p:anim calcmode="lin" valueType="num">
                                      <p:cBhvr>
                                        <p:cTn id="77" dur="500" fill="hold"/>
                                        <p:tgtEl>
                                          <p:spTgt spid="29"/>
                                        </p:tgtEl>
                                        <p:attrNameLst>
                                          <p:attrName>ppt_y</p:attrName>
                                        </p:attrNameLst>
                                      </p:cBhvr>
                                      <p:tavLst>
                                        <p:tav tm="0">
                                          <p:val>
                                            <p:strVal val="#ppt_y-#ppt_h/2"/>
                                          </p:val>
                                        </p:tav>
                                        <p:tav tm="100000">
                                          <p:val>
                                            <p:strVal val="#ppt_y"/>
                                          </p:val>
                                        </p:tav>
                                      </p:tavLst>
                                    </p:anim>
                                    <p:anim calcmode="lin" valueType="num">
                                      <p:cBhvr>
                                        <p:cTn id="78" dur="500" fill="hold"/>
                                        <p:tgtEl>
                                          <p:spTgt spid="29"/>
                                        </p:tgtEl>
                                        <p:attrNameLst>
                                          <p:attrName>ppt_w</p:attrName>
                                        </p:attrNameLst>
                                      </p:cBhvr>
                                      <p:tavLst>
                                        <p:tav tm="0">
                                          <p:val>
                                            <p:strVal val="#ppt_w"/>
                                          </p:val>
                                        </p:tav>
                                        <p:tav tm="100000">
                                          <p:val>
                                            <p:strVal val="#ppt_w"/>
                                          </p:val>
                                        </p:tav>
                                      </p:tavLst>
                                    </p:anim>
                                    <p:anim calcmode="lin" valueType="num">
                                      <p:cBhvr>
                                        <p:cTn id="79" dur="500" fill="hold"/>
                                        <p:tgtEl>
                                          <p:spTgt spid="29"/>
                                        </p:tgtEl>
                                        <p:attrNameLst>
                                          <p:attrName>ppt_h</p:attrName>
                                        </p:attrNameLst>
                                      </p:cBhvr>
                                      <p:tavLst>
                                        <p:tav tm="0">
                                          <p:val>
                                            <p:fltVal val="0"/>
                                          </p:val>
                                        </p:tav>
                                        <p:tav tm="100000">
                                          <p:val>
                                            <p:strVal val="#ppt_h"/>
                                          </p:val>
                                        </p:tav>
                                      </p:tavLst>
                                    </p:anim>
                                  </p:childTnLst>
                                </p:cTn>
                              </p:par>
                            </p:childTnLst>
                          </p:cTn>
                        </p:par>
                      </p:childTnLst>
                    </p:cTn>
                  </p:par>
                  <p:par>
                    <p:cTn id="80" fill="hold">
                      <p:stCondLst>
                        <p:cond delay="indefinite"/>
                      </p:stCondLst>
                      <p:childTnLst>
                        <p:par>
                          <p:cTn id="81" fill="hold">
                            <p:stCondLst>
                              <p:cond delay="0"/>
                            </p:stCondLst>
                            <p:childTnLst>
                              <p:par>
                                <p:cTn id="82" presetID="17" presetClass="entr" presetSubtype="10" repeatCount="3000" fill="hold" grpId="0" nodeType="clickEffect">
                                  <p:stCondLst>
                                    <p:cond delay="0"/>
                                  </p:stCondLst>
                                  <p:childTnLst>
                                    <p:set>
                                      <p:cBhvr>
                                        <p:cTn id="83" dur="1" fill="hold">
                                          <p:stCondLst>
                                            <p:cond delay="0"/>
                                          </p:stCondLst>
                                        </p:cTn>
                                        <p:tgtEl>
                                          <p:spTgt spid="8"/>
                                        </p:tgtEl>
                                        <p:attrNameLst>
                                          <p:attrName>style.visibility</p:attrName>
                                        </p:attrNameLst>
                                      </p:cBhvr>
                                      <p:to>
                                        <p:strVal val="visible"/>
                                      </p:to>
                                    </p:set>
                                    <p:anim calcmode="lin" valueType="num">
                                      <p:cBhvr>
                                        <p:cTn id="84" dur="500" fill="hold"/>
                                        <p:tgtEl>
                                          <p:spTgt spid="8"/>
                                        </p:tgtEl>
                                        <p:attrNameLst>
                                          <p:attrName>ppt_w</p:attrName>
                                        </p:attrNameLst>
                                      </p:cBhvr>
                                      <p:tavLst>
                                        <p:tav tm="0">
                                          <p:val>
                                            <p:fltVal val="0"/>
                                          </p:val>
                                        </p:tav>
                                        <p:tav tm="100000">
                                          <p:val>
                                            <p:strVal val="#ppt_w"/>
                                          </p:val>
                                        </p:tav>
                                      </p:tavLst>
                                    </p:anim>
                                    <p:anim calcmode="lin" valueType="num">
                                      <p:cBhvr>
                                        <p:cTn id="85" dur="500" fill="hold"/>
                                        <p:tgtEl>
                                          <p:spTgt spid="8"/>
                                        </p:tgtEl>
                                        <p:attrNameLst>
                                          <p:attrName>ppt_h</p:attrName>
                                        </p:attrNameLst>
                                      </p:cBhvr>
                                      <p:tavLst>
                                        <p:tav tm="0">
                                          <p:val>
                                            <p:strVal val="#ppt_h"/>
                                          </p:val>
                                        </p:tav>
                                        <p:tav tm="100000">
                                          <p:val>
                                            <p:strVal val="#ppt_h"/>
                                          </p:val>
                                        </p:tav>
                                      </p:tavLst>
                                    </p:anim>
                                  </p:childTnLst>
                                </p:cTn>
                              </p:par>
                              <p:par>
                                <p:cTn id="86" presetID="22" presetClass="entr" presetSubtype="4" fill="hold" grpId="0" nodeType="withEffect">
                                  <p:stCondLst>
                                    <p:cond delay="0"/>
                                  </p:stCondLst>
                                  <p:childTnLst>
                                    <p:set>
                                      <p:cBhvr>
                                        <p:cTn id="87" dur="1" fill="hold">
                                          <p:stCondLst>
                                            <p:cond delay="0"/>
                                          </p:stCondLst>
                                        </p:cTn>
                                        <p:tgtEl>
                                          <p:spTgt spid="33"/>
                                        </p:tgtEl>
                                        <p:attrNameLst>
                                          <p:attrName>style.visibility</p:attrName>
                                        </p:attrNameLst>
                                      </p:cBhvr>
                                      <p:to>
                                        <p:strVal val="visible"/>
                                      </p:to>
                                    </p:set>
                                    <p:animEffect transition="in" filter="wipe(down)">
                                      <p:cBhvr>
                                        <p:cTn id="88" dur="500"/>
                                        <p:tgtEl>
                                          <p:spTgt spid="33"/>
                                        </p:tgtEl>
                                      </p:cBhvr>
                                    </p:animEffect>
                                  </p:childTnLst>
                                </p:cTn>
                              </p:par>
                            </p:childTnLst>
                          </p:cTn>
                        </p:par>
                      </p:childTnLst>
                    </p:cTn>
                  </p:par>
                  <p:par>
                    <p:cTn id="89" fill="hold">
                      <p:stCondLst>
                        <p:cond delay="indefinite"/>
                      </p:stCondLst>
                      <p:childTnLst>
                        <p:par>
                          <p:cTn id="90" fill="hold">
                            <p:stCondLst>
                              <p:cond delay="0"/>
                            </p:stCondLst>
                            <p:childTnLst>
                              <p:par>
                                <p:cTn id="91" presetID="17" presetClass="entr" presetSubtype="1" repeatCount="3000" fill="hold" nodeType="clickEffect">
                                  <p:stCondLst>
                                    <p:cond delay="0"/>
                                  </p:stCondLst>
                                  <p:childTnLst>
                                    <p:set>
                                      <p:cBhvr>
                                        <p:cTn id="92" dur="1" fill="hold">
                                          <p:stCondLst>
                                            <p:cond delay="0"/>
                                          </p:stCondLst>
                                        </p:cTn>
                                        <p:tgtEl>
                                          <p:spTgt spid="21"/>
                                        </p:tgtEl>
                                        <p:attrNameLst>
                                          <p:attrName>style.visibility</p:attrName>
                                        </p:attrNameLst>
                                      </p:cBhvr>
                                      <p:to>
                                        <p:strVal val="visible"/>
                                      </p:to>
                                    </p:set>
                                    <p:anim calcmode="lin" valueType="num">
                                      <p:cBhvr>
                                        <p:cTn id="93" dur="500" fill="hold"/>
                                        <p:tgtEl>
                                          <p:spTgt spid="21"/>
                                        </p:tgtEl>
                                        <p:attrNameLst>
                                          <p:attrName>ppt_x</p:attrName>
                                        </p:attrNameLst>
                                      </p:cBhvr>
                                      <p:tavLst>
                                        <p:tav tm="0">
                                          <p:val>
                                            <p:strVal val="#ppt_x"/>
                                          </p:val>
                                        </p:tav>
                                        <p:tav tm="100000">
                                          <p:val>
                                            <p:strVal val="#ppt_x"/>
                                          </p:val>
                                        </p:tav>
                                      </p:tavLst>
                                    </p:anim>
                                    <p:anim calcmode="lin" valueType="num">
                                      <p:cBhvr>
                                        <p:cTn id="94" dur="500" fill="hold"/>
                                        <p:tgtEl>
                                          <p:spTgt spid="21"/>
                                        </p:tgtEl>
                                        <p:attrNameLst>
                                          <p:attrName>ppt_y</p:attrName>
                                        </p:attrNameLst>
                                      </p:cBhvr>
                                      <p:tavLst>
                                        <p:tav tm="0">
                                          <p:val>
                                            <p:strVal val="#ppt_y-#ppt_h/2"/>
                                          </p:val>
                                        </p:tav>
                                        <p:tav tm="100000">
                                          <p:val>
                                            <p:strVal val="#ppt_y"/>
                                          </p:val>
                                        </p:tav>
                                      </p:tavLst>
                                    </p:anim>
                                    <p:anim calcmode="lin" valueType="num">
                                      <p:cBhvr>
                                        <p:cTn id="95" dur="500" fill="hold"/>
                                        <p:tgtEl>
                                          <p:spTgt spid="21"/>
                                        </p:tgtEl>
                                        <p:attrNameLst>
                                          <p:attrName>ppt_w</p:attrName>
                                        </p:attrNameLst>
                                      </p:cBhvr>
                                      <p:tavLst>
                                        <p:tav tm="0">
                                          <p:val>
                                            <p:strVal val="#ppt_w"/>
                                          </p:val>
                                        </p:tav>
                                        <p:tav tm="100000">
                                          <p:val>
                                            <p:strVal val="#ppt_w"/>
                                          </p:val>
                                        </p:tav>
                                      </p:tavLst>
                                    </p:anim>
                                    <p:anim calcmode="lin" valueType="num">
                                      <p:cBhvr>
                                        <p:cTn id="96" dur="500" fill="hold"/>
                                        <p:tgtEl>
                                          <p:spTgt spid="21"/>
                                        </p:tgtEl>
                                        <p:attrNameLst>
                                          <p:attrName>ppt_h</p:attrName>
                                        </p:attrNameLst>
                                      </p:cBhvr>
                                      <p:tavLst>
                                        <p:tav tm="0">
                                          <p:val>
                                            <p:fltVal val="0"/>
                                          </p:val>
                                        </p:tav>
                                        <p:tav tm="100000">
                                          <p:val>
                                            <p:strVal val="#ppt_h"/>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34"/>
                                        </p:tgtEl>
                                        <p:attrNameLst>
                                          <p:attrName>style.visibility</p:attrName>
                                        </p:attrNameLst>
                                      </p:cBhvr>
                                      <p:to>
                                        <p:strVal val="visible"/>
                                      </p:to>
                                    </p:set>
                                    <p:anim calcmode="lin" valueType="num">
                                      <p:cBhvr additive="base">
                                        <p:cTn id="101" dur="500" fill="hold"/>
                                        <p:tgtEl>
                                          <p:spTgt spid="34"/>
                                        </p:tgtEl>
                                        <p:attrNameLst>
                                          <p:attrName>ppt_x</p:attrName>
                                        </p:attrNameLst>
                                      </p:cBhvr>
                                      <p:tavLst>
                                        <p:tav tm="0">
                                          <p:val>
                                            <p:strVal val="#ppt_x"/>
                                          </p:val>
                                        </p:tav>
                                        <p:tav tm="100000">
                                          <p:val>
                                            <p:strVal val="#ppt_x"/>
                                          </p:val>
                                        </p:tav>
                                      </p:tavLst>
                                    </p:anim>
                                    <p:anim calcmode="lin" valueType="num">
                                      <p:cBhvr additive="base">
                                        <p:cTn id="10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17" presetClass="entr" presetSubtype="8" repeatCount="3000" fill="hold" grpId="0" nodeType="clickEffect">
                                  <p:stCondLst>
                                    <p:cond delay="0"/>
                                  </p:stCondLst>
                                  <p:childTnLst>
                                    <p:set>
                                      <p:cBhvr>
                                        <p:cTn id="106" dur="1" fill="hold">
                                          <p:stCondLst>
                                            <p:cond delay="0"/>
                                          </p:stCondLst>
                                        </p:cTn>
                                        <p:tgtEl>
                                          <p:spTgt spid="25"/>
                                        </p:tgtEl>
                                        <p:attrNameLst>
                                          <p:attrName>style.visibility</p:attrName>
                                        </p:attrNameLst>
                                      </p:cBhvr>
                                      <p:to>
                                        <p:strVal val="visible"/>
                                      </p:to>
                                    </p:set>
                                    <p:anim calcmode="lin" valueType="num">
                                      <p:cBhvr>
                                        <p:cTn id="107" dur="500" fill="hold"/>
                                        <p:tgtEl>
                                          <p:spTgt spid="25"/>
                                        </p:tgtEl>
                                        <p:attrNameLst>
                                          <p:attrName>ppt_x</p:attrName>
                                        </p:attrNameLst>
                                      </p:cBhvr>
                                      <p:tavLst>
                                        <p:tav tm="0">
                                          <p:val>
                                            <p:strVal val="#ppt_x-#ppt_w/2"/>
                                          </p:val>
                                        </p:tav>
                                        <p:tav tm="100000">
                                          <p:val>
                                            <p:strVal val="#ppt_x"/>
                                          </p:val>
                                        </p:tav>
                                      </p:tavLst>
                                    </p:anim>
                                    <p:anim calcmode="lin" valueType="num">
                                      <p:cBhvr>
                                        <p:cTn id="108" dur="500" fill="hold"/>
                                        <p:tgtEl>
                                          <p:spTgt spid="25"/>
                                        </p:tgtEl>
                                        <p:attrNameLst>
                                          <p:attrName>ppt_y</p:attrName>
                                        </p:attrNameLst>
                                      </p:cBhvr>
                                      <p:tavLst>
                                        <p:tav tm="0">
                                          <p:val>
                                            <p:strVal val="#ppt_y"/>
                                          </p:val>
                                        </p:tav>
                                        <p:tav tm="100000">
                                          <p:val>
                                            <p:strVal val="#ppt_y"/>
                                          </p:val>
                                        </p:tav>
                                      </p:tavLst>
                                    </p:anim>
                                    <p:anim calcmode="lin" valueType="num">
                                      <p:cBhvr>
                                        <p:cTn id="109" dur="500" fill="hold"/>
                                        <p:tgtEl>
                                          <p:spTgt spid="25"/>
                                        </p:tgtEl>
                                        <p:attrNameLst>
                                          <p:attrName>ppt_w</p:attrName>
                                        </p:attrNameLst>
                                      </p:cBhvr>
                                      <p:tavLst>
                                        <p:tav tm="0">
                                          <p:val>
                                            <p:fltVal val="0"/>
                                          </p:val>
                                        </p:tav>
                                        <p:tav tm="100000">
                                          <p:val>
                                            <p:strVal val="#ppt_w"/>
                                          </p:val>
                                        </p:tav>
                                      </p:tavLst>
                                    </p:anim>
                                    <p:anim calcmode="lin" valueType="num">
                                      <p:cBhvr>
                                        <p:cTn id="110" dur="500" fill="hold"/>
                                        <p:tgtEl>
                                          <p:spTgt spid="25"/>
                                        </p:tgtEl>
                                        <p:attrNameLst>
                                          <p:attrName>ppt_h</p:attrName>
                                        </p:attrNameLst>
                                      </p:cBhvr>
                                      <p:tavLst>
                                        <p:tav tm="0">
                                          <p:val>
                                            <p:strVal val="#ppt_h"/>
                                          </p:val>
                                        </p:tav>
                                        <p:tav tm="100000">
                                          <p:val>
                                            <p:strVal val="#ppt_h"/>
                                          </p:val>
                                        </p:tav>
                                      </p:tavLst>
                                    </p:anim>
                                  </p:childTnLst>
                                </p:cTn>
                              </p:par>
                            </p:childTnLst>
                          </p:cTn>
                        </p:par>
                      </p:childTnLst>
                    </p:cTn>
                  </p:par>
                  <p:par>
                    <p:cTn id="111" fill="hold">
                      <p:stCondLst>
                        <p:cond delay="indefinite"/>
                      </p:stCondLst>
                      <p:childTnLst>
                        <p:par>
                          <p:cTn id="112" fill="hold">
                            <p:stCondLst>
                              <p:cond delay="0"/>
                            </p:stCondLst>
                            <p:childTnLst>
                              <p:par>
                                <p:cTn id="113" presetID="17" presetClass="entr" presetSubtype="4" repeatCount="3000" fill="hold" grpId="0" nodeType="clickEffect">
                                  <p:stCondLst>
                                    <p:cond delay="0"/>
                                  </p:stCondLst>
                                  <p:childTnLst>
                                    <p:set>
                                      <p:cBhvr>
                                        <p:cTn id="114" dur="1" fill="hold">
                                          <p:stCondLst>
                                            <p:cond delay="0"/>
                                          </p:stCondLst>
                                        </p:cTn>
                                        <p:tgtEl>
                                          <p:spTgt spid="13"/>
                                        </p:tgtEl>
                                        <p:attrNameLst>
                                          <p:attrName>style.visibility</p:attrName>
                                        </p:attrNameLst>
                                      </p:cBhvr>
                                      <p:to>
                                        <p:strVal val="visible"/>
                                      </p:to>
                                    </p:set>
                                    <p:anim calcmode="lin" valueType="num">
                                      <p:cBhvr>
                                        <p:cTn id="115" dur="500" fill="hold"/>
                                        <p:tgtEl>
                                          <p:spTgt spid="13"/>
                                        </p:tgtEl>
                                        <p:attrNameLst>
                                          <p:attrName>ppt_x</p:attrName>
                                        </p:attrNameLst>
                                      </p:cBhvr>
                                      <p:tavLst>
                                        <p:tav tm="0">
                                          <p:val>
                                            <p:strVal val="#ppt_x"/>
                                          </p:val>
                                        </p:tav>
                                        <p:tav tm="100000">
                                          <p:val>
                                            <p:strVal val="#ppt_x"/>
                                          </p:val>
                                        </p:tav>
                                      </p:tavLst>
                                    </p:anim>
                                    <p:anim calcmode="lin" valueType="num">
                                      <p:cBhvr>
                                        <p:cTn id="116" dur="500" fill="hold"/>
                                        <p:tgtEl>
                                          <p:spTgt spid="13"/>
                                        </p:tgtEl>
                                        <p:attrNameLst>
                                          <p:attrName>ppt_y</p:attrName>
                                        </p:attrNameLst>
                                      </p:cBhvr>
                                      <p:tavLst>
                                        <p:tav tm="0">
                                          <p:val>
                                            <p:strVal val="#ppt_y+#ppt_h/2"/>
                                          </p:val>
                                        </p:tav>
                                        <p:tav tm="100000">
                                          <p:val>
                                            <p:strVal val="#ppt_y"/>
                                          </p:val>
                                        </p:tav>
                                      </p:tavLst>
                                    </p:anim>
                                    <p:anim calcmode="lin" valueType="num">
                                      <p:cBhvr>
                                        <p:cTn id="117" dur="500" fill="hold"/>
                                        <p:tgtEl>
                                          <p:spTgt spid="13"/>
                                        </p:tgtEl>
                                        <p:attrNameLst>
                                          <p:attrName>ppt_w</p:attrName>
                                        </p:attrNameLst>
                                      </p:cBhvr>
                                      <p:tavLst>
                                        <p:tav tm="0">
                                          <p:val>
                                            <p:strVal val="#ppt_w"/>
                                          </p:val>
                                        </p:tav>
                                        <p:tav tm="100000">
                                          <p:val>
                                            <p:strVal val="#ppt_w"/>
                                          </p:val>
                                        </p:tav>
                                      </p:tavLst>
                                    </p:anim>
                                    <p:anim calcmode="lin" valueType="num">
                                      <p:cBhvr>
                                        <p:cTn id="118"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12"/>
                                        </p:tgtEl>
                                        <p:attrNameLst>
                                          <p:attrName>style.visibility</p:attrName>
                                        </p:attrNameLst>
                                      </p:cBhvr>
                                      <p:to>
                                        <p:strVal val="visible"/>
                                      </p:to>
                                    </p:set>
                                    <p:animEffect transition="in" filter="wipe(left)">
                                      <p:cBhvr>
                                        <p:cTn id="123" dur="500"/>
                                        <p:tgtEl>
                                          <p:spTgt spid="12"/>
                                        </p:tgtEl>
                                      </p:cBhvr>
                                    </p:animEffect>
                                  </p:childTnLst>
                                </p:cTn>
                              </p:par>
                            </p:childTnLst>
                          </p:cTn>
                        </p:par>
                      </p:childTnLst>
                    </p:cTn>
                  </p:par>
                  <p:par>
                    <p:cTn id="124" fill="hold">
                      <p:stCondLst>
                        <p:cond delay="indefinite"/>
                      </p:stCondLst>
                      <p:childTnLst>
                        <p:par>
                          <p:cTn id="125" fill="hold">
                            <p:stCondLst>
                              <p:cond delay="0"/>
                            </p:stCondLst>
                            <p:childTnLst>
                              <p:par>
                                <p:cTn id="126" presetID="17" presetClass="entr" presetSubtype="1" repeatCount="3000" fill="hold" grpId="0" nodeType="clickEffect">
                                  <p:stCondLst>
                                    <p:cond delay="0"/>
                                  </p:stCondLst>
                                  <p:childTnLst>
                                    <p:set>
                                      <p:cBhvr>
                                        <p:cTn id="127" dur="1" fill="hold">
                                          <p:stCondLst>
                                            <p:cond delay="0"/>
                                          </p:stCondLst>
                                        </p:cTn>
                                        <p:tgtEl>
                                          <p:spTgt spid="14"/>
                                        </p:tgtEl>
                                        <p:attrNameLst>
                                          <p:attrName>style.visibility</p:attrName>
                                        </p:attrNameLst>
                                      </p:cBhvr>
                                      <p:to>
                                        <p:strVal val="visible"/>
                                      </p:to>
                                    </p:set>
                                    <p:anim calcmode="lin" valueType="num">
                                      <p:cBhvr>
                                        <p:cTn id="128" dur="500" fill="hold"/>
                                        <p:tgtEl>
                                          <p:spTgt spid="14"/>
                                        </p:tgtEl>
                                        <p:attrNameLst>
                                          <p:attrName>ppt_x</p:attrName>
                                        </p:attrNameLst>
                                      </p:cBhvr>
                                      <p:tavLst>
                                        <p:tav tm="0">
                                          <p:val>
                                            <p:strVal val="#ppt_x"/>
                                          </p:val>
                                        </p:tav>
                                        <p:tav tm="100000">
                                          <p:val>
                                            <p:strVal val="#ppt_x"/>
                                          </p:val>
                                        </p:tav>
                                      </p:tavLst>
                                    </p:anim>
                                    <p:anim calcmode="lin" valueType="num">
                                      <p:cBhvr>
                                        <p:cTn id="129" dur="500" fill="hold"/>
                                        <p:tgtEl>
                                          <p:spTgt spid="14"/>
                                        </p:tgtEl>
                                        <p:attrNameLst>
                                          <p:attrName>ppt_y</p:attrName>
                                        </p:attrNameLst>
                                      </p:cBhvr>
                                      <p:tavLst>
                                        <p:tav tm="0">
                                          <p:val>
                                            <p:strVal val="#ppt_y-#ppt_h/2"/>
                                          </p:val>
                                        </p:tav>
                                        <p:tav tm="100000">
                                          <p:val>
                                            <p:strVal val="#ppt_y"/>
                                          </p:val>
                                        </p:tav>
                                      </p:tavLst>
                                    </p:anim>
                                    <p:anim calcmode="lin" valueType="num">
                                      <p:cBhvr>
                                        <p:cTn id="130" dur="500" fill="hold"/>
                                        <p:tgtEl>
                                          <p:spTgt spid="14"/>
                                        </p:tgtEl>
                                        <p:attrNameLst>
                                          <p:attrName>ppt_w</p:attrName>
                                        </p:attrNameLst>
                                      </p:cBhvr>
                                      <p:tavLst>
                                        <p:tav tm="0">
                                          <p:val>
                                            <p:strVal val="#ppt_w"/>
                                          </p:val>
                                        </p:tav>
                                        <p:tav tm="100000">
                                          <p:val>
                                            <p:strVal val="#ppt_w"/>
                                          </p:val>
                                        </p:tav>
                                      </p:tavLst>
                                    </p:anim>
                                    <p:anim calcmode="lin" valueType="num">
                                      <p:cBhvr>
                                        <p:cTn id="131"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132" fill="hold">
                      <p:stCondLst>
                        <p:cond delay="indefinite"/>
                      </p:stCondLst>
                      <p:childTnLst>
                        <p:par>
                          <p:cTn id="133" fill="hold">
                            <p:stCondLst>
                              <p:cond delay="0"/>
                            </p:stCondLst>
                            <p:childTnLst>
                              <p:par>
                                <p:cTn id="134" presetID="17" presetClass="entr" presetSubtype="8" repeatCount="3000" fill="hold" grpId="0" nodeType="clickEffect">
                                  <p:stCondLst>
                                    <p:cond delay="0"/>
                                  </p:stCondLst>
                                  <p:childTnLst>
                                    <p:set>
                                      <p:cBhvr>
                                        <p:cTn id="135" dur="1" fill="hold">
                                          <p:stCondLst>
                                            <p:cond delay="0"/>
                                          </p:stCondLst>
                                        </p:cTn>
                                        <p:tgtEl>
                                          <p:spTgt spid="26"/>
                                        </p:tgtEl>
                                        <p:attrNameLst>
                                          <p:attrName>style.visibility</p:attrName>
                                        </p:attrNameLst>
                                      </p:cBhvr>
                                      <p:to>
                                        <p:strVal val="visible"/>
                                      </p:to>
                                    </p:set>
                                    <p:anim calcmode="lin" valueType="num">
                                      <p:cBhvr>
                                        <p:cTn id="136" dur="500" fill="hold"/>
                                        <p:tgtEl>
                                          <p:spTgt spid="26"/>
                                        </p:tgtEl>
                                        <p:attrNameLst>
                                          <p:attrName>ppt_x</p:attrName>
                                        </p:attrNameLst>
                                      </p:cBhvr>
                                      <p:tavLst>
                                        <p:tav tm="0">
                                          <p:val>
                                            <p:strVal val="#ppt_x-#ppt_w/2"/>
                                          </p:val>
                                        </p:tav>
                                        <p:tav tm="100000">
                                          <p:val>
                                            <p:strVal val="#ppt_x"/>
                                          </p:val>
                                        </p:tav>
                                      </p:tavLst>
                                    </p:anim>
                                    <p:anim calcmode="lin" valueType="num">
                                      <p:cBhvr>
                                        <p:cTn id="137" dur="500" fill="hold"/>
                                        <p:tgtEl>
                                          <p:spTgt spid="26"/>
                                        </p:tgtEl>
                                        <p:attrNameLst>
                                          <p:attrName>ppt_y</p:attrName>
                                        </p:attrNameLst>
                                      </p:cBhvr>
                                      <p:tavLst>
                                        <p:tav tm="0">
                                          <p:val>
                                            <p:strVal val="#ppt_y"/>
                                          </p:val>
                                        </p:tav>
                                        <p:tav tm="100000">
                                          <p:val>
                                            <p:strVal val="#ppt_y"/>
                                          </p:val>
                                        </p:tav>
                                      </p:tavLst>
                                    </p:anim>
                                    <p:anim calcmode="lin" valueType="num">
                                      <p:cBhvr>
                                        <p:cTn id="138" dur="500" fill="hold"/>
                                        <p:tgtEl>
                                          <p:spTgt spid="26"/>
                                        </p:tgtEl>
                                        <p:attrNameLst>
                                          <p:attrName>ppt_w</p:attrName>
                                        </p:attrNameLst>
                                      </p:cBhvr>
                                      <p:tavLst>
                                        <p:tav tm="0">
                                          <p:val>
                                            <p:fltVal val="0"/>
                                          </p:val>
                                        </p:tav>
                                        <p:tav tm="100000">
                                          <p:val>
                                            <p:strVal val="#ppt_w"/>
                                          </p:val>
                                        </p:tav>
                                      </p:tavLst>
                                    </p:anim>
                                    <p:anim calcmode="lin" valueType="num">
                                      <p:cBhvr>
                                        <p:cTn id="139" dur="500" fill="hold"/>
                                        <p:tgtEl>
                                          <p:spTgt spid="26"/>
                                        </p:tgtEl>
                                        <p:attrNameLst>
                                          <p:attrName>ppt_h</p:attrName>
                                        </p:attrNameLst>
                                      </p:cBhvr>
                                      <p:tavLst>
                                        <p:tav tm="0">
                                          <p:val>
                                            <p:strVal val="#ppt_h"/>
                                          </p:val>
                                        </p:tav>
                                        <p:tav tm="100000">
                                          <p:val>
                                            <p:strVal val="#ppt_h"/>
                                          </p:val>
                                        </p:tav>
                                      </p:tavLst>
                                    </p:anim>
                                  </p:childTnLst>
                                </p:cTn>
                              </p:par>
                            </p:childTnLst>
                          </p:cTn>
                        </p:par>
                      </p:childTnLst>
                    </p:cTn>
                  </p:par>
                  <p:par>
                    <p:cTn id="140" fill="hold">
                      <p:stCondLst>
                        <p:cond delay="indefinite"/>
                      </p:stCondLst>
                      <p:childTnLst>
                        <p:par>
                          <p:cTn id="141" fill="hold">
                            <p:stCondLst>
                              <p:cond delay="0"/>
                            </p:stCondLst>
                            <p:childTnLst>
                              <p:par>
                                <p:cTn id="142" presetID="17" presetClass="entr" presetSubtype="4" repeatCount="3000" fill="hold" grpId="0" nodeType="clickEffect">
                                  <p:stCondLst>
                                    <p:cond delay="0"/>
                                  </p:stCondLst>
                                  <p:childTnLst>
                                    <p:set>
                                      <p:cBhvr>
                                        <p:cTn id="143" dur="1" fill="hold">
                                          <p:stCondLst>
                                            <p:cond delay="0"/>
                                          </p:stCondLst>
                                        </p:cTn>
                                        <p:tgtEl>
                                          <p:spTgt spid="37"/>
                                        </p:tgtEl>
                                        <p:attrNameLst>
                                          <p:attrName>style.visibility</p:attrName>
                                        </p:attrNameLst>
                                      </p:cBhvr>
                                      <p:to>
                                        <p:strVal val="visible"/>
                                      </p:to>
                                    </p:set>
                                    <p:anim calcmode="lin" valueType="num">
                                      <p:cBhvr>
                                        <p:cTn id="144" dur="500" fill="hold"/>
                                        <p:tgtEl>
                                          <p:spTgt spid="37"/>
                                        </p:tgtEl>
                                        <p:attrNameLst>
                                          <p:attrName>ppt_x</p:attrName>
                                        </p:attrNameLst>
                                      </p:cBhvr>
                                      <p:tavLst>
                                        <p:tav tm="0">
                                          <p:val>
                                            <p:strVal val="#ppt_x"/>
                                          </p:val>
                                        </p:tav>
                                        <p:tav tm="100000">
                                          <p:val>
                                            <p:strVal val="#ppt_x"/>
                                          </p:val>
                                        </p:tav>
                                      </p:tavLst>
                                    </p:anim>
                                    <p:anim calcmode="lin" valueType="num">
                                      <p:cBhvr>
                                        <p:cTn id="145" dur="500" fill="hold"/>
                                        <p:tgtEl>
                                          <p:spTgt spid="37"/>
                                        </p:tgtEl>
                                        <p:attrNameLst>
                                          <p:attrName>ppt_y</p:attrName>
                                        </p:attrNameLst>
                                      </p:cBhvr>
                                      <p:tavLst>
                                        <p:tav tm="0">
                                          <p:val>
                                            <p:strVal val="#ppt_y+#ppt_h/2"/>
                                          </p:val>
                                        </p:tav>
                                        <p:tav tm="100000">
                                          <p:val>
                                            <p:strVal val="#ppt_y"/>
                                          </p:val>
                                        </p:tav>
                                      </p:tavLst>
                                    </p:anim>
                                    <p:anim calcmode="lin" valueType="num">
                                      <p:cBhvr>
                                        <p:cTn id="146" dur="500" fill="hold"/>
                                        <p:tgtEl>
                                          <p:spTgt spid="37"/>
                                        </p:tgtEl>
                                        <p:attrNameLst>
                                          <p:attrName>ppt_w</p:attrName>
                                        </p:attrNameLst>
                                      </p:cBhvr>
                                      <p:tavLst>
                                        <p:tav tm="0">
                                          <p:val>
                                            <p:strVal val="#ppt_w"/>
                                          </p:val>
                                        </p:tav>
                                        <p:tav tm="100000">
                                          <p:val>
                                            <p:strVal val="#ppt_w"/>
                                          </p:val>
                                        </p:tav>
                                      </p:tavLst>
                                    </p:anim>
                                    <p:anim calcmode="lin" valueType="num">
                                      <p:cBhvr>
                                        <p:cTn id="147" dur="500" fill="hold"/>
                                        <p:tgtEl>
                                          <p:spTgt spid="37"/>
                                        </p:tgtEl>
                                        <p:attrNameLst>
                                          <p:attrName>ppt_h</p:attrName>
                                        </p:attrNameLst>
                                      </p:cBhvr>
                                      <p:tavLst>
                                        <p:tav tm="0">
                                          <p:val>
                                            <p:fltVal val="0"/>
                                          </p:val>
                                        </p:tav>
                                        <p:tav tm="100000">
                                          <p:val>
                                            <p:strVal val="#ppt_h"/>
                                          </p:val>
                                        </p:tav>
                                      </p:tavLst>
                                    </p:anim>
                                  </p:childTnLst>
                                </p:cTn>
                              </p:par>
                            </p:childTnLst>
                          </p:cTn>
                        </p:par>
                      </p:childTnLst>
                    </p:cTn>
                  </p:par>
                  <p:par>
                    <p:cTn id="148" fill="hold">
                      <p:stCondLst>
                        <p:cond delay="indefinite"/>
                      </p:stCondLst>
                      <p:childTnLst>
                        <p:par>
                          <p:cTn id="149" fill="hold">
                            <p:stCondLst>
                              <p:cond delay="0"/>
                            </p:stCondLst>
                            <p:childTnLst>
                              <p:par>
                                <p:cTn id="150" presetID="22" presetClass="entr" presetSubtype="8" fill="hold" grpId="0" nodeType="clickEffect">
                                  <p:stCondLst>
                                    <p:cond delay="0"/>
                                  </p:stCondLst>
                                  <p:childTnLst>
                                    <p:set>
                                      <p:cBhvr>
                                        <p:cTn id="151" dur="1" fill="hold">
                                          <p:stCondLst>
                                            <p:cond delay="0"/>
                                          </p:stCondLst>
                                        </p:cTn>
                                        <p:tgtEl>
                                          <p:spTgt spid="36"/>
                                        </p:tgtEl>
                                        <p:attrNameLst>
                                          <p:attrName>style.visibility</p:attrName>
                                        </p:attrNameLst>
                                      </p:cBhvr>
                                      <p:to>
                                        <p:strVal val="visible"/>
                                      </p:to>
                                    </p:set>
                                    <p:animEffect transition="in" filter="wipe(left)">
                                      <p:cBhvr>
                                        <p:cTn id="152" dur="500"/>
                                        <p:tgtEl>
                                          <p:spTgt spid="36"/>
                                        </p:tgtEl>
                                      </p:cBhvr>
                                    </p:animEffect>
                                  </p:childTnLst>
                                </p:cTn>
                              </p:par>
                            </p:childTnLst>
                          </p:cTn>
                        </p:par>
                      </p:childTnLst>
                    </p:cTn>
                  </p:par>
                  <p:par>
                    <p:cTn id="153" fill="hold">
                      <p:stCondLst>
                        <p:cond delay="indefinite"/>
                      </p:stCondLst>
                      <p:childTnLst>
                        <p:par>
                          <p:cTn id="154" fill="hold">
                            <p:stCondLst>
                              <p:cond delay="0"/>
                            </p:stCondLst>
                            <p:childTnLst>
                              <p:par>
                                <p:cTn id="155" presetID="17" presetClass="entr" presetSubtype="1" repeatCount="3000" fill="hold" grpId="0" nodeType="clickEffect">
                                  <p:stCondLst>
                                    <p:cond delay="0"/>
                                  </p:stCondLst>
                                  <p:childTnLst>
                                    <p:set>
                                      <p:cBhvr>
                                        <p:cTn id="156" dur="1" fill="hold">
                                          <p:stCondLst>
                                            <p:cond delay="0"/>
                                          </p:stCondLst>
                                        </p:cTn>
                                        <p:tgtEl>
                                          <p:spTgt spid="38"/>
                                        </p:tgtEl>
                                        <p:attrNameLst>
                                          <p:attrName>style.visibility</p:attrName>
                                        </p:attrNameLst>
                                      </p:cBhvr>
                                      <p:to>
                                        <p:strVal val="visible"/>
                                      </p:to>
                                    </p:set>
                                    <p:anim calcmode="lin" valueType="num">
                                      <p:cBhvr>
                                        <p:cTn id="157" dur="500" fill="hold"/>
                                        <p:tgtEl>
                                          <p:spTgt spid="38"/>
                                        </p:tgtEl>
                                        <p:attrNameLst>
                                          <p:attrName>ppt_x</p:attrName>
                                        </p:attrNameLst>
                                      </p:cBhvr>
                                      <p:tavLst>
                                        <p:tav tm="0">
                                          <p:val>
                                            <p:strVal val="#ppt_x"/>
                                          </p:val>
                                        </p:tav>
                                        <p:tav tm="100000">
                                          <p:val>
                                            <p:strVal val="#ppt_x"/>
                                          </p:val>
                                        </p:tav>
                                      </p:tavLst>
                                    </p:anim>
                                    <p:anim calcmode="lin" valueType="num">
                                      <p:cBhvr>
                                        <p:cTn id="158" dur="500" fill="hold"/>
                                        <p:tgtEl>
                                          <p:spTgt spid="38"/>
                                        </p:tgtEl>
                                        <p:attrNameLst>
                                          <p:attrName>ppt_y</p:attrName>
                                        </p:attrNameLst>
                                      </p:cBhvr>
                                      <p:tavLst>
                                        <p:tav tm="0">
                                          <p:val>
                                            <p:strVal val="#ppt_y-#ppt_h/2"/>
                                          </p:val>
                                        </p:tav>
                                        <p:tav tm="100000">
                                          <p:val>
                                            <p:strVal val="#ppt_y"/>
                                          </p:val>
                                        </p:tav>
                                      </p:tavLst>
                                    </p:anim>
                                    <p:anim calcmode="lin" valueType="num">
                                      <p:cBhvr>
                                        <p:cTn id="159" dur="500" fill="hold"/>
                                        <p:tgtEl>
                                          <p:spTgt spid="38"/>
                                        </p:tgtEl>
                                        <p:attrNameLst>
                                          <p:attrName>ppt_w</p:attrName>
                                        </p:attrNameLst>
                                      </p:cBhvr>
                                      <p:tavLst>
                                        <p:tav tm="0">
                                          <p:val>
                                            <p:strVal val="#ppt_w"/>
                                          </p:val>
                                        </p:tav>
                                        <p:tav tm="100000">
                                          <p:val>
                                            <p:strVal val="#ppt_w"/>
                                          </p:val>
                                        </p:tav>
                                      </p:tavLst>
                                    </p:anim>
                                    <p:anim calcmode="lin" valueType="num">
                                      <p:cBhvr>
                                        <p:cTn id="160" dur="500" fill="hold"/>
                                        <p:tgtEl>
                                          <p:spTgt spid="38"/>
                                        </p:tgtEl>
                                        <p:attrNameLst>
                                          <p:attrName>ppt_h</p:attrName>
                                        </p:attrNameLst>
                                      </p:cBhvr>
                                      <p:tavLst>
                                        <p:tav tm="0">
                                          <p:val>
                                            <p:fltVal val="0"/>
                                          </p:val>
                                        </p:tav>
                                        <p:tav tm="100000">
                                          <p:val>
                                            <p:strVal val="#ppt_h"/>
                                          </p:val>
                                        </p:tav>
                                      </p:tavLst>
                                    </p:anim>
                                  </p:childTnLst>
                                </p:cTn>
                              </p:par>
                            </p:childTnLst>
                          </p:cTn>
                        </p:par>
                      </p:childTnLst>
                    </p:cTn>
                  </p:par>
                  <p:par>
                    <p:cTn id="161" fill="hold">
                      <p:stCondLst>
                        <p:cond delay="indefinite"/>
                      </p:stCondLst>
                      <p:childTnLst>
                        <p:par>
                          <p:cTn id="162" fill="hold">
                            <p:stCondLst>
                              <p:cond delay="0"/>
                            </p:stCondLst>
                            <p:childTnLst>
                              <p:par>
                                <p:cTn id="163" presetID="17" presetClass="entr" presetSubtype="8" repeatCount="3000" fill="hold" grpId="0" nodeType="clickEffect">
                                  <p:stCondLst>
                                    <p:cond delay="0"/>
                                  </p:stCondLst>
                                  <p:childTnLst>
                                    <p:set>
                                      <p:cBhvr>
                                        <p:cTn id="164" dur="1" fill="hold">
                                          <p:stCondLst>
                                            <p:cond delay="0"/>
                                          </p:stCondLst>
                                        </p:cTn>
                                        <p:tgtEl>
                                          <p:spTgt spid="15"/>
                                        </p:tgtEl>
                                        <p:attrNameLst>
                                          <p:attrName>style.visibility</p:attrName>
                                        </p:attrNameLst>
                                      </p:cBhvr>
                                      <p:to>
                                        <p:strVal val="visible"/>
                                      </p:to>
                                    </p:set>
                                    <p:anim calcmode="lin" valueType="num">
                                      <p:cBhvr>
                                        <p:cTn id="165" dur="500" fill="hold"/>
                                        <p:tgtEl>
                                          <p:spTgt spid="15"/>
                                        </p:tgtEl>
                                        <p:attrNameLst>
                                          <p:attrName>ppt_x</p:attrName>
                                        </p:attrNameLst>
                                      </p:cBhvr>
                                      <p:tavLst>
                                        <p:tav tm="0">
                                          <p:val>
                                            <p:strVal val="#ppt_x-#ppt_w/2"/>
                                          </p:val>
                                        </p:tav>
                                        <p:tav tm="100000">
                                          <p:val>
                                            <p:strVal val="#ppt_x"/>
                                          </p:val>
                                        </p:tav>
                                      </p:tavLst>
                                    </p:anim>
                                    <p:anim calcmode="lin" valueType="num">
                                      <p:cBhvr>
                                        <p:cTn id="166" dur="500" fill="hold"/>
                                        <p:tgtEl>
                                          <p:spTgt spid="15"/>
                                        </p:tgtEl>
                                        <p:attrNameLst>
                                          <p:attrName>ppt_y</p:attrName>
                                        </p:attrNameLst>
                                      </p:cBhvr>
                                      <p:tavLst>
                                        <p:tav tm="0">
                                          <p:val>
                                            <p:strVal val="#ppt_y"/>
                                          </p:val>
                                        </p:tav>
                                        <p:tav tm="100000">
                                          <p:val>
                                            <p:strVal val="#ppt_y"/>
                                          </p:val>
                                        </p:tav>
                                      </p:tavLst>
                                    </p:anim>
                                    <p:anim calcmode="lin" valueType="num">
                                      <p:cBhvr>
                                        <p:cTn id="167" dur="500" fill="hold"/>
                                        <p:tgtEl>
                                          <p:spTgt spid="15"/>
                                        </p:tgtEl>
                                        <p:attrNameLst>
                                          <p:attrName>ppt_w</p:attrName>
                                        </p:attrNameLst>
                                      </p:cBhvr>
                                      <p:tavLst>
                                        <p:tav tm="0">
                                          <p:val>
                                            <p:fltVal val="0"/>
                                          </p:val>
                                        </p:tav>
                                        <p:tav tm="100000">
                                          <p:val>
                                            <p:strVal val="#ppt_w"/>
                                          </p:val>
                                        </p:tav>
                                      </p:tavLst>
                                    </p:anim>
                                    <p:anim calcmode="lin" valueType="num">
                                      <p:cBhvr>
                                        <p:cTn id="168" dur="5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169" fill="hold">
                      <p:stCondLst>
                        <p:cond delay="indefinite"/>
                      </p:stCondLst>
                      <p:childTnLst>
                        <p:par>
                          <p:cTn id="170" fill="hold">
                            <p:stCondLst>
                              <p:cond delay="0"/>
                            </p:stCondLst>
                            <p:childTnLst>
                              <p:par>
                                <p:cTn id="171" presetID="17" presetClass="entr" presetSubtype="8" repeatCount="3000" fill="hold" grpId="0" nodeType="clickEffect">
                                  <p:stCondLst>
                                    <p:cond delay="0"/>
                                  </p:stCondLst>
                                  <p:childTnLst>
                                    <p:set>
                                      <p:cBhvr>
                                        <p:cTn id="172" dur="1" fill="hold">
                                          <p:stCondLst>
                                            <p:cond delay="0"/>
                                          </p:stCondLst>
                                        </p:cTn>
                                        <p:tgtEl>
                                          <p:spTgt spid="17"/>
                                        </p:tgtEl>
                                        <p:attrNameLst>
                                          <p:attrName>style.visibility</p:attrName>
                                        </p:attrNameLst>
                                      </p:cBhvr>
                                      <p:to>
                                        <p:strVal val="visible"/>
                                      </p:to>
                                    </p:set>
                                    <p:anim calcmode="lin" valueType="num">
                                      <p:cBhvr>
                                        <p:cTn id="173" dur="500" fill="hold"/>
                                        <p:tgtEl>
                                          <p:spTgt spid="17"/>
                                        </p:tgtEl>
                                        <p:attrNameLst>
                                          <p:attrName>ppt_x</p:attrName>
                                        </p:attrNameLst>
                                      </p:cBhvr>
                                      <p:tavLst>
                                        <p:tav tm="0">
                                          <p:val>
                                            <p:strVal val="#ppt_x-#ppt_w/2"/>
                                          </p:val>
                                        </p:tav>
                                        <p:tav tm="100000">
                                          <p:val>
                                            <p:strVal val="#ppt_x"/>
                                          </p:val>
                                        </p:tav>
                                      </p:tavLst>
                                    </p:anim>
                                    <p:anim calcmode="lin" valueType="num">
                                      <p:cBhvr>
                                        <p:cTn id="174" dur="500" fill="hold"/>
                                        <p:tgtEl>
                                          <p:spTgt spid="17"/>
                                        </p:tgtEl>
                                        <p:attrNameLst>
                                          <p:attrName>ppt_y</p:attrName>
                                        </p:attrNameLst>
                                      </p:cBhvr>
                                      <p:tavLst>
                                        <p:tav tm="0">
                                          <p:val>
                                            <p:strVal val="#ppt_y"/>
                                          </p:val>
                                        </p:tav>
                                        <p:tav tm="100000">
                                          <p:val>
                                            <p:strVal val="#ppt_y"/>
                                          </p:val>
                                        </p:tav>
                                      </p:tavLst>
                                    </p:anim>
                                    <p:anim calcmode="lin" valueType="num">
                                      <p:cBhvr>
                                        <p:cTn id="175" dur="500" fill="hold"/>
                                        <p:tgtEl>
                                          <p:spTgt spid="17"/>
                                        </p:tgtEl>
                                        <p:attrNameLst>
                                          <p:attrName>ppt_w</p:attrName>
                                        </p:attrNameLst>
                                      </p:cBhvr>
                                      <p:tavLst>
                                        <p:tav tm="0">
                                          <p:val>
                                            <p:fltVal val="0"/>
                                          </p:val>
                                        </p:tav>
                                        <p:tav tm="100000">
                                          <p:val>
                                            <p:strVal val="#ppt_w"/>
                                          </p:val>
                                        </p:tav>
                                      </p:tavLst>
                                    </p:anim>
                                    <p:anim calcmode="lin" valueType="num">
                                      <p:cBhvr>
                                        <p:cTn id="176"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177" fill="hold">
                      <p:stCondLst>
                        <p:cond delay="indefinite"/>
                      </p:stCondLst>
                      <p:childTnLst>
                        <p:par>
                          <p:cTn id="178" fill="hold">
                            <p:stCondLst>
                              <p:cond delay="0"/>
                            </p:stCondLst>
                            <p:childTnLst>
                              <p:par>
                                <p:cTn id="179" presetID="17" presetClass="entr" presetSubtype="8" repeatCount="3000" fill="hold" grpId="0" nodeType="clickEffect">
                                  <p:stCondLst>
                                    <p:cond delay="0"/>
                                  </p:stCondLst>
                                  <p:childTnLst>
                                    <p:set>
                                      <p:cBhvr>
                                        <p:cTn id="180" dur="1" fill="hold">
                                          <p:stCondLst>
                                            <p:cond delay="0"/>
                                          </p:stCondLst>
                                        </p:cTn>
                                        <p:tgtEl>
                                          <p:spTgt spid="16"/>
                                        </p:tgtEl>
                                        <p:attrNameLst>
                                          <p:attrName>style.visibility</p:attrName>
                                        </p:attrNameLst>
                                      </p:cBhvr>
                                      <p:to>
                                        <p:strVal val="visible"/>
                                      </p:to>
                                    </p:set>
                                    <p:anim calcmode="lin" valueType="num">
                                      <p:cBhvr>
                                        <p:cTn id="181" dur="500" fill="hold"/>
                                        <p:tgtEl>
                                          <p:spTgt spid="16"/>
                                        </p:tgtEl>
                                        <p:attrNameLst>
                                          <p:attrName>ppt_x</p:attrName>
                                        </p:attrNameLst>
                                      </p:cBhvr>
                                      <p:tavLst>
                                        <p:tav tm="0">
                                          <p:val>
                                            <p:strVal val="#ppt_x-#ppt_w/2"/>
                                          </p:val>
                                        </p:tav>
                                        <p:tav tm="100000">
                                          <p:val>
                                            <p:strVal val="#ppt_x"/>
                                          </p:val>
                                        </p:tav>
                                      </p:tavLst>
                                    </p:anim>
                                    <p:anim calcmode="lin" valueType="num">
                                      <p:cBhvr>
                                        <p:cTn id="182" dur="500" fill="hold"/>
                                        <p:tgtEl>
                                          <p:spTgt spid="16"/>
                                        </p:tgtEl>
                                        <p:attrNameLst>
                                          <p:attrName>ppt_y</p:attrName>
                                        </p:attrNameLst>
                                      </p:cBhvr>
                                      <p:tavLst>
                                        <p:tav tm="0">
                                          <p:val>
                                            <p:strVal val="#ppt_y"/>
                                          </p:val>
                                        </p:tav>
                                        <p:tav tm="100000">
                                          <p:val>
                                            <p:strVal val="#ppt_y"/>
                                          </p:val>
                                        </p:tav>
                                      </p:tavLst>
                                    </p:anim>
                                    <p:anim calcmode="lin" valueType="num">
                                      <p:cBhvr>
                                        <p:cTn id="183" dur="500" fill="hold"/>
                                        <p:tgtEl>
                                          <p:spTgt spid="16"/>
                                        </p:tgtEl>
                                        <p:attrNameLst>
                                          <p:attrName>ppt_w</p:attrName>
                                        </p:attrNameLst>
                                      </p:cBhvr>
                                      <p:tavLst>
                                        <p:tav tm="0">
                                          <p:val>
                                            <p:fltVal val="0"/>
                                          </p:val>
                                        </p:tav>
                                        <p:tav tm="100000">
                                          <p:val>
                                            <p:strVal val="#ppt_w"/>
                                          </p:val>
                                        </p:tav>
                                      </p:tavLst>
                                    </p:anim>
                                    <p:anim calcmode="lin" valueType="num">
                                      <p:cBhvr>
                                        <p:cTn id="184" dur="500" fill="hold"/>
                                        <p:tgtEl>
                                          <p:spTgt spid="16"/>
                                        </p:tgtEl>
                                        <p:attrNameLst>
                                          <p:attrName>ppt_h</p:attrName>
                                        </p:attrNameLst>
                                      </p:cBhvr>
                                      <p:tavLst>
                                        <p:tav tm="0">
                                          <p:val>
                                            <p:strVal val="#ppt_h"/>
                                          </p:val>
                                        </p:tav>
                                        <p:tav tm="100000">
                                          <p:val>
                                            <p:strVal val="#ppt_h"/>
                                          </p:val>
                                        </p:tav>
                                      </p:tavLst>
                                    </p:anim>
                                  </p:childTnLst>
                                </p:cTn>
                              </p:par>
                            </p:childTnLst>
                          </p:cTn>
                        </p:par>
                      </p:childTnLst>
                    </p:cTn>
                  </p:par>
                  <p:par>
                    <p:cTn id="185" fill="hold">
                      <p:stCondLst>
                        <p:cond delay="indefinite"/>
                      </p:stCondLst>
                      <p:childTnLst>
                        <p:par>
                          <p:cTn id="186" fill="hold">
                            <p:stCondLst>
                              <p:cond delay="0"/>
                            </p:stCondLst>
                            <p:childTnLst>
                              <p:par>
                                <p:cTn id="187" presetID="17" presetClass="entr" presetSubtype="4" repeatCount="3000" fill="hold" grpId="0" nodeType="clickEffect">
                                  <p:stCondLst>
                                    <p:cond delay="0"/>
                                  </p:stCondLst>
                                  <p:childTnLst>
                                    <p:set>
                                      <p:cBhvr>
                                        <p:cTn id="188" dur="1" fill="hold">
                                          <p:stCondLst>
                                            <p:cond delay="0"/>
                                          </p:stCondLst>
                                        </p:cTn>
                                        <p:tgtEl>
                                          <p:spTgt spid="40"/>
                                        </p:tgtEl>
                                        <p:attrNameLst>
                                          <p:attrName>style.visibility</p:attrName>
                                        </p:attrNameLst>
                                      </p:cBhvr>
                                      <p:to>
                                        <p:strVal val="visible"/>
                                      </p:to>
                                    </p:set>
                                    <p:anim calcmode="lin" valueType="num">
                                      <p:cBhvr>
                                        <p:cTn id="189" dur="500" fill="hold"/>
                                        <p:tgtEl>
                                          <p:spTgt spid="40"/>
                                        </p:tgtEl>
                                        <p:attrNameLst>
                                          <p:attrName>ppt_x</p:attrName>
                                        </p:attrNameLst>
                                      </p:cBhvr>
                                      <p:tavLst>
                                        <p:tav tm="0">
                                          <p:val>
                                            <p:strVal val="#ppt_x"/>
                                          </p:val>
                                        </p:tav>
                                        <p:tav tm="100000">
                                          <p:val>
                                            <p:strVal val="#ppt_x"/>
                                          </p:val>
                                        </p:tav>
                                      </p:tavLst>
                                    </p:anim>
                                    <p:anim calcmode="lin" valueType="num">
                                      <p:cBhvr>
                                        <p:cTn id="190" dur="500" fill="hold"/>
                                        <p:tgtEl>
                                          <p:spTgt spid="40"/>
                                        </p:tgtEl>
                                        <p:attrNameLst>
                                          <p:attrName>ppt_y</p:attrName>
                                        </p:attrNameLst>
                                      </p:cBhvr>
                                      <p:tavLst>
                                        <p:tav tm="0">
                                          <p:val>
                                            <p:strVal val="#ppt_y+#ppt_h/2"/>
                                          </p:val>
                                        </p:tav>
                                        <p:tav tm="100000">
                                          <p:val>
                                            <p:strVal val="#ppt_y"/>
                                          </p:val>
                                        </p:tav>
                                      </p:tavLst>
                                    </p:anim>
                                    <p:anim calcmode="lin" valueType="num">
                                      <p:cBhvr>
                                        <p:cTn id="191" dur="500" fill="hold"/>
                                        <p:tgtEl>
                                          <p:spTgt spid="40"/>
                                        </p:tgtEl>
                                        <p:attrNameLst>
                                          <p:attrName>ppt_w</p:attrName>
                                        </p:attrNameLst>
                                      </p:cBhvr>
                                      <p:tavLst>
                                        <p:tav tm="0">
                                          <p:val>
                                            <p:strVal val="#ppt_w"/>
                                          </p:val>
                                        </p:tav>
                                        <p:tav tm="100000">
                                          <p:val>
                                            <p:strVal val="#ppt_w"/>
                                          </p:val>
                                        </p:tav>
                                      </p:tavLst>
                                    </p:anim>
                                    <p:anim calcmode="lin" valueType="num">
                                      <p:cBhvr>
                                        <p:cTn id="192" dur="500" fill="hold"/>
                                        <p:tgtEl>
                                          <p:spTgt spid="40"/>
                                        </p:tgtEl>
                                        <p:attrNameLst>
                                          <p:attrName>ppt_h</p:attrName>
                                        </p:attrNameLst>
                                      </p:cBhvr>
                                      <p:tavLst>
                                        <p:tav tm="0">
                                          <p:val>
                                            <p:fltVal val="0"/>
                                          </p:val>
                                        </p:tav>
                                        <p:tav tm="100000">
                                          <p:val>
                                            <p:strVal val="#ppt_h"/>
                                          </p:val>
                                        </p:tav>
                                      </p:tavLst>
                                    </p:anim>
                                  </p:childTnLst>
                                </p:cTn>
                              </p:par>
                            </p:childTnLst>
                          </p:cTn>
                        </p:par>
                      </p:childTnLst>
                    </p:cTn>
                  </p:par>
                  <p:par>
                    <p:cTn id="193" fill="hold">
                      <p:stCondLst>
                        <p:cond delay="indefinite"/>
                      </p:stCondLst>
                      <p:childTnLst>
                        <p:par>
                          <p:cTn id="194" fill="hold">
                            <p:stCondLst>
                              <p:cond delay="0"/>
                            </p:stCondLst>
                            <p:childTnLst>
                              <p:par>
                                <p:cTn id="195" presetID="22" presetClass="entr" presetSubtype="8" repeatCount="3000" fill="hold" grpId="0" nodeType="clickEffect">
                                  <p:stCondLst>
                                    <p:cond delay="0"/>
                                  </p:stCondLst>
                                  <p:childTnLst>
                                    <p:set>
                                      <p:cBhvr>
                                        <p:cTn id="196" dur="1" fill="hold">
                                          <p:stCondLst>
                                            <p:cond delay="0"/>
                                          </p:stCondLst>
                                        </p:cTn>
                                        <p:tgtEl>
                                          <p:spTgt spid="39"/>
                                        </p:tgtEl>
                                        <p:attrNameLst>
                                          <p:attrName>style.visibility</p:attrName>
                                        </p:attrNameLst>
                                      </p:cBhvr>
                                      <p:to>
                                        <p:strVal val="visible"/>
                                      </p:to>
                                    </p:set>
                                    <p:animEffect transition="in" filter="wipe(left)">
                                      <p:cBhvr>
                                        <p:cTn id="197" dur="500"/>
                                        <p:tgtEl>
                                          <p:spTgt spid="39"/>
                                        </p:tgtEl>
                                      </p:cBhvr>
                                    </p:animEffect>
                                  </p:childTnLst>
                                </p:cTn>
                              </p:par>
                            </p:childTnLst>
                          </p:cTn>
                        </p:par>
                      </p:childTnLst>
                    </p:cTn>
                  </p:par>
                  <p:par>
                    <p:cTn id="198" fill="hold">
                      <p:stCondLst>
                        <p:cond delay="indefinite"/>
                      </p:stCondLst>
                      <p:childTnLst>
                        <p:par>
                          <p:cTn id="199" fill="hold">
                            <p:stCondLst>
                              <p:cond delay="0"/>
                            </p:stCondLst>
                            <p:childTnLst>
                              <p:par>
                                <p:cTn id="200" presetID="17" presetClass="entr" presetSubtype="1" repeatCount="3000" fill="hold" grpId="0" nodeType="clickEffect">
                                  <p:stCondLst>
                                    <p:cond delay="0"/>
                                  </p:stCondLst>
                                  <p:childTnLst>
                                    <p:set>
                                      <p:cBhvr>
                                        <p:cTn id="201" dur="1" fill="hold">
                                          <p:stCondLst>
                                            <p:cond delay="0"/>
                                          </p:stCondLst>
                                        </p:cTn>
                                        <p:tgtEl>
                                          <p:spTgt spid="41"/>
                                        </p:tgtEl>
                                        <p:attrNameLst>
                                          <p:attrName>style.visibility</p:attrName>
                                        </p:attrNameLst>
                                      </p:cBhvr>
                                      <p:to>
                                        <p:strVal val="visible"/>
                                      </p:to>
                                    </p:set>
                                    <p:anim calcmode="lin" valueType="num">
                                      <p:cBhvr>
                                        <p:cTn id="202" dur="500" fill="hold"/>
                                        <p:tgtEl>
                                          <p:spTgt spid="41"/>
                                        </p:tgtEl>
                                        <p:attrNameLst>
                                          <p:attrName>ppt_x</p:attrName>
                                        </p:attrNameLst>
                                      </p:cBhvr>
                                      <p:tavLst>
                                        <p:tav tm="0">
                                          <p:val>
                                            <p:strVal val="#ppt_x"/>
                                          </p:val>
                                        </p:tav>
                                        <p:tav tm="100000">
                                          <p:val>
                                            <p:strVal val="#ppt_x"/>
                                          </p:val>
                                        </p:tav>
                                      </p:tavLst>
                                    </p:anim>
                                    <p:anim calcmode="lin" valueType="num">
                                      <p:cBhvr>
                                        <p:cTn id="203" dur="500" fill="hold"/>
                                        <p:tgtEl>
                                          <p:spTgt spid="41"/>
                                        </p:tgtEl>
                                        <p:attrNameLst>
                                          <p:attrName>ppt_y</p:attrName>
                                        </p:attrNameLst>
                                      </p:cBhvr>
                                      <p:tavLst>
                                        <p:tav tm="0">
                                          <p:val>
                                            <p:strVal val="#ppt_y-#ppt_h/2"/>
                                          </p:val>
                                        </p:tav>
                                        <p:tav tm="100000">
                                          <p:val>
                                            <p:strVal val="#ppt_y"/>
                                          </p:val>
                                        </p:tav>
                                      </p:tavLst>
                                    </p:anim>
                                    <p:anim calcmode="lin" valueType="num">
                                      <p:cBhvr>
                                        <p:cTn id="204" dur="500" fill="hold"/>
                                        <p:tgtEl>
                                          <p:spTgt spid="41"/>
                                        </p:tgtEl>
                                        <p:attrNameLst>
                                          <p:attrName>ppt_w</p:attrName>
                                        </p:attrNameLst>
                                      </p:cBhvr>
                                      <p:tavLst>
                                        <p:tav tm="0">
                                          <p:val>
                                            <p:strVal val="#ppt_w"/>
                                          </p:val>
                                        </p:tav>
                                        <p:tav tm="100000">
                                          <p:val>
                                            <p:strVal val="#ppt_w"/>
                                          </p:val>
                                        </p:tav>
                                      </p:tavLst>
                                    </p:anim>
                                    <p:anim calcmode="lin" valueType="num">
                                      <p:cBhvr>
                                        <p:cTn id="205" dur="500" fill="hold"/>
                                        <p:tgtEl>
                                          <p:spTgt spid="41"/>
                                        </p:tgtEl>
                                        <p:attrNameLst>
                                          <p:attrName>ppt_h</p:attrName>
                                        </p:attrNameLst>
                                      </p:cBhvr>
                                      <p:tavLst>
                                        <p:tav tm="0">
                                          <p:val>
                                            <p:fltVal val="0"/>
                                          </p:val>
                                        </p:tav>
                                        <p:tav tm="100000">
                                          <p:val>
                                            <p:strVal val="#ppt_h"/>
                                          </p:val>
                                        </p:tav>
                                      </p:tavLst>
                                    </p:anim>
                                  </p:childTnLst>
                                </p:cTn>
                              </p:par>
                            </p:childTnLst>
                          </p:cTn>
                        </p:par>
                      </p:childTnLst>
                    </p:cTn>
                  </p:par>
                  <p:par>
                    <p:cTn id="206" fill="hold">
                      <p:stCondLst>
                        <p:cond delay="indefinite"/>
                      </p:stCondLst>
                      <p:childTnLst>
                        <p:par>
                          <p:cTn id="207" fill="hold">
                            <p:stCondLst>
                              <p:cond delay="0"/>
                            </p:stCondLst>
                            <p:childTnLst>
                              <p:par>
                                <p:cTn id="208" presetID="17" presetClass="entr" presetSubtype="8" repeatCount="3000" fill="hold" grpId="0" nodeType="clickEffect">
                                  <p:stCondLst>
                                    <p:cond delay="0"/>
                                  </p:stCondLst>
                                  <p:childTnLst>
                                    <p:set>
                                      <p:cBhvr>
                                        <p:cTn id="209" dur="1" fill="hold">
                                          <p:stCondLst>
                                            <p:cond delay="0"/>
                                          </p:stCondLst>
                                        </p:cTn>
                                        <p:tgtEl>
                                          <p:spTgt spid="27"/>
                                        </p:tgtEl>
                                        <p:attrNameLst>
                                          <p:attrName>style.visibility</p:attrName>
                                        </p:attrNameLst>
                                      </p:cBhvr>
                                      <p:to>
                                        <p:strVal val="visible"/>
                                      </p:to>
                                    </p:set>
                                    <p:anim calcmode="lin" valueType="num">
                                      <p:cBhvr>
                                        <p:cTn id="210" dur="500" fill="hold"/>
                                        <p:tgtEl>
                                          <p:spTgt spid="27"/>
                                        </p:tgtEl>
                                        <p:attrNameLst>
                                          <p:attrName>ppt_x</p:attrName>
                                        </p:attrNameLst>
                                      </p:cBhvr>
                                      <p:tavLst>
                                        <p:tav tm="0">
                                          <p:val>
                                            <p:strVal val="#ppt_x-#ppt_w/2"/>
                                          </p:val>
                                        </p:tav>
                                        <p:tav tm="100000">
                                          <p:val>
                                            <p:strVal val="#ppt_x"/>
                                          </p:val>
                                        </p:tav>
                                      </p:tavLst>
                                    </p:anim>
                                    <p:anim calcmode="lin" valueType="num">
                                      <p:cBhvr>
                                        <p:cTn id="211" dur="500" fill="hold"/>
                                        <p:tgtEl>
                                          <p:spTgt spid="27"/>
                                        </p:tgtEl>
                                        <p:attrNameLst>
                                          <p:attrName>ppt_y</p:attrName>
                                        </p:attrNameLst>
                                      </p:cBhvr>
                                      <p:tavLst>
                                        <p:tav tm="0">
                                          <p:val>
                                            <p:strVal val="#ppt_y"/>
                                          </p:val>
                                        </p:tav>
                                        <p:tav tm="100000">
                                          <p:val>
                                            <p:strVal val="#ppt_y"/>
                                          </p:val>
                                        </p:tav>
                                      </p:tavLst>
                                    </p:anim>
                                    <p:anim calcmode="lin" valueType="num">
                                      <p:cBhvr>
                                        <p:cTn id="212" dur="500" fill="hold"/>
                                        <p:tgtEl>
                                          <p:spTgt spid="27"/>
                                        </p:tgtEl>
                                        <p:attrNameLst>
                                          <p:attrName>ppt_w</p:attrName>
                                        </p:attrNameLst>
                                      </p:cBhvr>
                                      <p:tavLst>
                                        <p:tav tm="0">
                                          <p:val>
                                            <p:fltVal val="0"/>
                                          </p:val>
                                        </p:tav>
                                        <p:tav tm="100000">
                                          <p:val>
                                            <p:strVal val="#ppt_w"/>
                                          </p:val>
                                        </p:tav>
                                      </p:tavLst>
                                    </p:anim>
                                    <p:anim calcmode="lin" valueType="num">
                                      <p:cBhvr>
                                        <p:cTn id="213" dur="500" fill="hold"/>
                                        <p:tgtEl>
                                          <p:spTgt spid="27"/>
                                        </p:tgtEl>
                                        <p:attrNameLst>
                                          <p:attrName>ppt_h</p:attrName>
                                        </p:attrNameLst>
                                      </p:cBhvr>
                                      <p:tavLst>
                                        <p:tav tm="0">
                                          <p:val>
                                            <p:strVal val="#ppt_h"/>
                                          </p:val>
                                        </p:tav>
                                        <p:tav tm="100000">
                                          <p:val>
                                            <p:strVal val="#ppt_h"/>
                                          </p:val>
                                        </p:tav>
                                      </p:tavLst>
                                    </p:anim>
                                  </p:childTnLst>
                                </p:cTn>
                              </p:par>
                            </p:childTnLst>
                          </p:cTn>
                        </p:par>
                      </p:childTnLst>
                    </p:cTn>
                  </p:par>
                  <p:par>
                    <p:cTn id="214" fill="hold">
                      <p:stCondLst>
                        <p:cond delay="indefinite"/>
                      </p:stCondLst>
                      <p:childTnLst>
                        <p:par>
                          <p:cTn id="215" fill="hold">
                            <p:stCondLst>
                              <p:cond delay="0"/>
                            </p:stCondLst>
                            <p:childTnLst>
                              <p:par>
                                <p:cTn id="216" presetID="2" presetClass="entr" presetSubtype="4" fill="hold" grpId="0" nodeType="clickEffect">
                                  <p:stCondLst>
                                    <p:cond delay="0"/>
                                  </p:stCondLst>
                                  <p:childTnLst>
                                    <p:set>
                                      <p:cBhvr>
                                        <p:cTn id="217" dur="1" fill="hold">
                                          <p:stCondLst>
                                            <p:cond delay="0"/>
                                          </p:stCondLst>
                                        </p:cTn>
                                        <p:tgtEl>
                                          <p:spTgt spid="3">
                                            <p:txEl>
                                              <p:pRg st="1" end="1"/>
                                            </p:txEl>
                                          </p:spTgt>
                                        </p:tgtEl>
                                        <p:attrNameLst>
                                          <p:attrName>style.visibility</p:attrName>
                                        </p:attrNameLst>
                                      </p:cBhvr>
                                      <p:to>
                                        <p:strVal val="visible"/>
                                      </p:to>
                                    </p:set>
                                    <p:anim calcmode="lin" valueType="num">
                                      <p:cBhvr additive="base">
                                        <p:cTn id="2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0" fill="hold">
                      <p:stCondLst>
                        <p:cond delay="indefinite"/>
                      </p:stCondLst>
                      <p:childTnLst>
                        <p:par>
                          <p:cTn id="221" fill="hold">
                            <p:stCondLst>
                              <p:cond delay="0"/>
                            </p:stCondLst>
                            <p:childTnLst>
                              <p:par>
                                <p:cTn id="222" presetID="2" presetClass="entr" presetSubtype="4" fill="hold" grpId="0" nodeType="clickEffect">
                                  <p:stCondLst>
                                    <p:cond delay="0"/>
                                  </p:stCondLst>
                                  <p:childTnLst>
                                    <p:set>
                                      <p:cBhvr>
                                        <p:cTn id="223" dur="1" fill="hold">
                                          <p:stCondLst>
                                            <p:cond delay="0"/>
                                          </p:stCondLst>
                                        </p:cTn>
                                        <p:tgtEl>
                                          <p:spTgt spid="3">
                                            <p:txEl>
                                              <p:pRg st="2" end="2"/>
                                            </p:txEl>
                                          </p:spTgt>
                                        </p:tgtEl>
                                        <p:attrNameLst>
                                          <p:attrName>style.visibility</p:attrName>
                                        </p:attrNameLst>
                                      </p:cBhvr>
                                      <p:to>
                                        <p:strVal val="visible"/>
                                      </p:to>
                                    </p:set>
                                    <p:anim calcmode="lin" valueType="num">
                                      <p:cBhvr additive="base">
                                        <p:cTn id="2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6" fill="hold">
                      <p:stCondLst>
                        <p:cond delay="indefinite"/>
                      </p:stCondLst>
                      <p:childTnLst>
                        <p:par>
                          <p:cTn id="227" fill="hold">
                            <p:stCondLst>
                              <p:cond delay="0"/>
                            </p:stCondLst>
                            <p:childTnLst>
                              <p:par>
                                <p:cTn id="228" presetID="2" presetClass="exit" presetSubtype="4" fill="hold" grpId="1" nodeType="clickEffect">
                                  <p:stCondLst>
                                    <p:cond delay="0"/>
                                  </p:stCondLst>
                                  <p:childTnLst>
                                    <p:anim calcmode="lin" valueType="num">
                                      <p:cBhvr additive="base">
                                        <p:cTn id="229" dur="500"/>
                                        <p:tgtEl>
                                          <p:spTgt spid="17"/>
                                        </p:tgtEl>
                                        <p:attrNameLst>
                                          <p:attrName>ppt_x</p:attrName>
                                        </p:attrNameLst>
                                      </p:cBhvr>
                                      <p:tavLst>
                                        <p:tav tm="0">
                                          <p:val>
                                            <p:strVal val="ppt_x"/>
                                          </p:val>
                                        </p:tav>
                                        <p:tav tm="100000">
                                          <p:val>
                                            <p:strVal val="ppt_x"/>
                                          </p:val>
                                        </p:tav>
                                      </p:tavLst>
                                    </p:anim>
                                    <p:anim calcmode="lin" valueType="num">
                                      <p:cBhvr additive="base">
                                        <p:cTn id="230" dur="500"/>
                                        <p:tgtEl>
                                          <p:spTgt spid="17"/>
                                        </p:tgtEl>
                                        <p:attrNameLst>
                                          <p:attrName>ppt_y</p:attrName>
                                        </p:attrNameLst>
                                      </p:cBhvr>
                                      <p:tavLst>
                                        <p:tav tm="0">
                                          <p:val>
                                            <p:strVal val="ppt_y"/>
                                          </p:val>
                                        </p:tav>
                                        <p:tav tm="100000">
                                          <p:val>
                                            <p:strVal val="1+ppt_h/2"/>
                                          </p:val>
                                        </p:tav>
                                      </p:tavLst>
                                    </p:anim>
                                    <p:set>
                                      <p:cBhvr>
                                        <p:cTn id="231" dur="1" fill="hold">
                                          <p:stCondLst>
                                            <p:cond delay="499"/>
                                          </p:stCondLst>
                                        </p:cTn>
                                        <p:tgtEl>
                                          <p:spTgt spid="17"/>
                                        </p:tgtEl>
                                        <p:attrNameLst>
                                          <p:attrName>style.visibility</p:attrName>
                                        </p:attrNameLst>
                                      </p:cBhvr>
                                      <p:to>
                                        <p:strVal val="hidden"/>
                                      </p:to>
                                    </p:set>
                                  </p:childTnLst>
                                </p:cTn>
                              </p:par>
                            </p:childTnLst>
                          </p:cTn>
                        </p:par>
                      </p:childTnLst>
                    </p:cTn>
                  </p:par>
                  <p:par>
                    <p:cTn id="232" fill="hold">
                      <p:stCondLst>
                        <p:cond delay="indefinite"/>
                      </p:stCondLst>
                      <p:childTnLst>
                        <p:par>
                          <p:cTn id="233" fill="hold">
                            <p:stCondLst>
                              <p:cond delay="0"/>
                            </p:stCondLst>
                            <p:childTnLst>
                              <p:par>
                                <p:cTn id="234" presetID="35" presetClass="emph" presetSubtype="0" fill="hold" grpId="1" nodeType="clickEffect">
                                  <p:stCondLst>
                                    <p:cond delay="0"/>
                                  </p:stCondLst>
                                  <p:childTnLst>
                                    <p:anim calcmode="discrete" valueType="str">
                                      <p:cBhvr>
                                        <p:cTn id="235" dur="1000" fill="hold"/>
                                        <p:tgtEl>
                                          <p:spTgt spid="11"/>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11"/>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8" grpId="0" animBg="1"/>
      <p:bldP spid="9" grpId="0" animBg="1"/>
      <p:bldP spid="10" grpId="0" animBg="1"/>
      <p:bldP spid="11" grpId="0" animBg="1"/>
      <p:bldP spid="11" grpId="1" animBg="1"/>
      <p:bldP spid="12" grpId="0" animBg="1"/>
      <p:bldP spid="13" grpId="0" animBg="1"/>
      <p:bldP spid="14" grpId="0" animBg="1"/>
      <p:bldP spid="15" grpId="0" animBg="1"/>
      <p:bldP spid="16" grpId="0" animBg="1"/>
      <p:bldP spid="17" grpId="0" animBg="1"/>
      <p:bldP spid="17" grpId="1" animBg="1"/>
      <p:bldP spid="18" grpId="0" animBg="1"/>
      <p:bldP spid="19" grpId="0" animBg="1"/>
      <p:bldP spid="20" grpId="0" animBg="1"/>
      <p:bldP spid="25" grpId="0" animBg="1"/>
      <p:bldP spid="26" grpId="0" animBg="1"/>
      <p:bldP spid="27" grpId="0" animBg="1"/>
      <p:bldP spid="28" grpId="0"/>
      <p:bldP spid="33" grpId="0"/>
      <p:bldP spid="34" grpId="0"/>
      <p:bldP spid="35" grpId="0"/>
      <p:bldP spid="36" grpId="0" animBg="1"/>
      <p:bldP spid="37" grpId="0" animBg="1"/>
      <p:bldP spid="38" grpId="0" animBg="1"/>
      <p:bldP spid="39" grpId="0" animBg="1"/>
      <p:bldP spid="40" grpId="0" animBg="1"/>
      <p:bldP spid="4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计数器定时查询方式</a:t>
            </a:r>
            <a:endParaRPr lang="zh-CN" altLang="en-US" dirty="0"/>
          </a:p>
        </p:txBody>
      </p:sp>
      <p:sp>
        <p:nvSpPr>
          <p:cNvPr id="3" name="内容占位符 2"/>
          <p:cNvSpPr>
            <a:spLocks noGrp="1"/>
          </p:cNvSpPr>
          <p:nvPr>
            <p:ph idx="1"/>
          </p:nvPr>
        </p:nvSpPr>
        <p:spPr>
          <a:xfrm>
            <a:off x="395536" y="4509120"/>
            <a:ext cx="8218488" cy="1511920"/>
          </a:xfrm>
        </p:spPr>
        <p:txBody>
          <a:bodyPr/>
          <a:lstStyle/>
          <a:p>
            <a:r>
              <a:rPr lang="zh-CN" altLang="en-US" dirty="0" smtClean="0"/>
              <a:t>控制线</a:t>
            </a:r>
            <a:r>
              <a:rPr lang="en-US" altLang="zh-CN" dirty="0" smtClean="0"/>
              <a:t>=2+</a:t>
            </a:r>
            <a:r>
              <a:rPr lang="zh-CN" altLang="en-US" dirty="0" smtClean="0"/>
              <a:t>⌈</a:t>
            </a:r>
            <a:r>
              <a:rPr lang="en-US" altLang="zh-CN" dirty="0" smtClean="0"/>
              <a:t>log</a:t>
            </a:r>
            <a:r>
              <a:rPr lang="en-US" altLang="zh-CN" sz="2000" baseline="-25000" dirty="0" smtClean="0"/>
              <a:t>2</a:t>
            </a:r>
            <a:r>
              <a:rPr lang="en-US" altLang="zh-CN" dirty="0" smtClean="0"/>
              <a:t>n⌉</a:t>
            </a:r>
            <a:r>
              <a:rPr lang="zh-CN" altLang="en-US" dirty="0" smtClean="0"/>
              <a:t>根：</a:t>
            </a:r>
            <a:endParaRPr lang="en-US" altLang="zh-CN" dirty="0" smtClean="0"/>
          </a:p>
          <a:p>
            <a:pPr lvl="1"/>
            <a:r>
              <a:rPr lang="zh-CN" altLang="en-US" dirty="0" smtClean="0"/>
              <a:t>总线状态</a:t>
            </a:r>
            <a:r>
              <a:rPr lang="en-US" altLang="zh-CN" dirty="0" smtClean="0"/>
              <a:t>BS</a:t>
            </a:r>
            <a:r>
              <a:rPr lang="zh-CN" altLang="en-US" dirty="0" smtClean="0"/>
              <a:t>、总线请求</a:t>
            </a:r>
            <a:r>
              <a:rPr lang="en-US" altLang="zh-CN" dirty="0" smtClean="0"/>
              <a:t>BR</a:t>
            </a:r>
            <a:r>
              <a:rPr lang="zh-CN" altLang="en-US" dirty="0" smtClean="0"/>
              <a:t>、地址计数线</a:t>
            </a:r>
            <a:endParaRPr lang="zh-CN" altLang="zh-CN" dirty="0" smtClean="0"/>
          </a:p>
          <a:p>
            <a:r>
              <a:rPr lang="zh-CN" altLang="en-US" dirty="0" smtClean="0"/>
              <a:t>仲裁过程：总线授权通过设备地址计数来判别</a:t>
            </a:r>
            <a:endParaRPr lang="en-US" altLang="zh-CN" dirty="0" smtClean="0"/>
          </a:p>
          <a:p>
            <a:r>
              <a:rPr lang="zh-CN" altLang="en-US" dirty="0" smtClean="0"/>
              <a:t>响应慢；优先级可变化</a:t>
            </a:r>
            <a:r>
              <a:rPr lang="en-US" altLang="zh-CN" dirty="0" smtClean="0"/>
              <a:t>; </a:t>
            </a:r>
            <a:r>
              <a:rPr lang="zh-CN" altLang="en-US" dirty="0" smtClean="0"/>
              <a:t>故障不敏感</a:t>
            </a:r>
            <a:r>
              <a:rPr lang="zh-CN" altLang="zh-CN" dirty="0" smtClean="0"/>
              <a:t>；</a:t>
            </a:r>
            <a:r>
              <a:rPr lang="zh-CN" altLang="en-US" dirty="0" smtClean="0"/>
              <a:t>扩展困难。</a:t>
            </a:r>
            <a:endParaRPr lang="en-US" altLang="zh-CN" dirty="0" smtClean="0"/>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34</a:t>
            </a:fld>
            <a:r>
              <a:rPr lang="en-US" altLang="zh-CN" sz="1400" smtClean="0">
                <a:solidFill>
                  <a:srgbClr val="0D7157"/>
                </a:solidFill>
              </a:rPr>
              <a:t>- </a:t>
            </a:r>
            <a:endParaRPr lang="en-US" altLang="zh-CN" sz="1400" dirty="0">
              <a:solidFill>
                <a:srgbClr val="0D7157"/>
              </a:solidFill>
            </a:endParaRPr>
          </a:p>
        </p:txBody>
      </p:sp>
      <p:sp>
        <p:nvSpPr>
          <p:cNvPr id="5" name="直线 3"/>
          <p:cNvSpPr>
            <a:spLocks noChangeShapeType="1"/>
          </p:cNvSpPr>
          <p:nvPr/>
        </p:nvSpPr>
        <p:spPr bwMode="auto">
          <a:xfrm>
            <a:off x="1983754" y="1581944"/>
            <a:ext cx="6096000" cy="0"/>
          </a:xfrm>
          <a:prstGeom prst="line">
            <a:avLst/>
          </a:prstGeom>
          <a:noFill/>
          <a:ln w="76200">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6" name="直线 4"/>
          <p:cNvSpPr>
            <a:spLocks noChangeShapeType="1"/>
          </p:cNvSpPr>
          <p:nvPr/>
        </p:nvSpPr>
        <p:spPr bwMode="auto">
          <a:xfrm flipH="1">
            <a:off x="2004392" y="2558257"/>
            <a:ext cx="60960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7" name="直线 5"/>
          <p:cNvSpPr>
            <a:spLocks noChangeShapeType="1"/>
          </p:cNvSpPr>
          <p:nvPr/>
        </p:nvSpPr>
        <p:spPr bwMode="auto">
          <a:xfrm flipH="1">
            <a:off x="2004392" y="2863057"/>
            <a:ext cx="60960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8" name="文本框 6"/>
          <p:cNvSpPr txBox="1">
            <a:spLocks noChangeArrowheads="1"/>
          </p:cNvSpPr>
          <p:nvPr/>
        </p:nvSpPr>
        <p:spPr bwMode="auto">
          <a:xfrm>
            <a:off x="4117354" y="1124744"/>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kumimoji="1" lang="zh-CN" altLang="en-US" sz="2000" i="0">
                <a:solidFill>
                  <a:schemeClr val="tx1"/>
                </a:solidFill>
                <a:latin typeface="华文新魏" pitchFamily="2" charset="-122"/>
              </a:rPr>
              <a:t>总线</a:t>
            </a:r>
          </a:p>
        </p:txBody>
      </p:sp>
      <p:sp>
        <p:nvSpPr>
          <p:cNvPr id="9" name="文本框 7"/>
          <p:cNvSpPr txBox="1">
            <a:spLocks noChangeArrowheads="1"/>
          </p:cNvSpPr>
          <p:nvPr/>
        </p:nvSpPr>
        <p:spPr bwMode="auto">
          <a:xfrm>
            <a:off x="5128592" y="1701007"/>
            <a:ext cx="1752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kumimoji="1" lang="zh-CN" altLang="en-US" sz="2000" i="0">
                <a:solidFill>
                  <a:schemeClr val="tx1"/>
                </a:solidFill>
                <a:latin typeface="华文新魏" pitchFamily="2" charset="-122"/>
              </a:rPr>
              <a:t>设备地址计数</a:t>
            </a:r>
          </a:p>
        </p:txBody>
      </p:sp>
      <p:sp>
        <p:nvSpPr>
          <p:cNvPr id="10" name="直线 8"/>
          <p:cNvSpPr>
            <a:spLocks noChangeShapeType="1"/>
          </p:cNvSpPr>
          <p:nvPr/>
        </p:nvSpPr>
        <p:spPr bwMode="auto">
          <a:xfrm flipV="1">
            <a:off x="2842592" y="2863057"/>
            <a:ext cx="0" cy="45720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11" name="直线 9"/>
          <p:cNvSpPr>
            <a:spLocks noChangeShapeType="1"/>
          </p:cNvSpPr>
          <p:nvPr/>
        </p:nvSpPr>
        <p:spPr bwMode="auto">
          <a:xfrm flipV="1">
            <a:off x="2994992" y="2558257"/>
            <a:ext cx="0" cy="76200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12" name="直线 10"/>
          <p:cNvSpPr>
            <a:spLocks noChangeShapeType="1"/>
          </p:cNvSpPr>
          <p:nvPr/>
        </p:nvSpPr>
        <p:spPr bwMode="auto">
          <a:xfrm flipV="1">
            <a:off x="4061792" y="2863057"/>
            <a:ext cx="0" cy="45720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13" name="直线 11"/>
          <p:cNvSpPr>
            <a:spLocks noChangeShapeType="1"/>
          </p:cNvSpPr>
          <p:nvPr/>
        </p:nvSpPr>
        <p:spPr bwMode="auto">
          <a:xfrm flipV="1">
            <a:off x="4214192" y="2558257"/>
            <a:ext cx="0" cy="76200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14" name="直线 12"/>
          <p:cNvSpPr>
            <a:spLocks noChangeShapeType="1"/>
          </p:cNvSpPr>
          <p:nvPr/>
        </p:nvSpPr>
        <p:spPr bwMode="auto">
          <a:xfrm flipV="1">
            <a:off x="6652592" y="2863057"/>
            <a:ext cx="0" cy="45720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15" name="直线 13"/>
          <p:cNvSpPr>
            <a:spLocks noChangeShapeType="1"/>
          </p:cNvSpPr>
          <p:nvPr/>
        </p:nvSpPr>
        <p:spPr bwMode="auto">
          <a:xfrm flipV="1">
            <a:off x="6808167" y="2523332"/>
            <a:ext cx="0" cy="76200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16" name="直线 14"/>
          <p:cNvSpPr>
            <a:spLocks noChangeShapeType="1"/>
          </p:cNvSpPr>
          <p:nvPr/>
        </p:nvSpPr>
        <p:spPr bwMode="auto">
          <a:xfrm>
            <a:off x="7312992" y="1629569"/>
            <a:ext cx="0" cy="1655763"/>
          </a:xfrm>
          <a:prstGeom prst="line">
            <a:avLst/>
          </a:prstGeom>
          <a:noFill/>
          <a:ln w="5715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17" name="文本框 15"/>
          <p:cNvSpPr txBox="1">
            <a:spLocks noChangeArrowheads="1"/>
          </p:cNvSpPr>
          <p:nvPr/>
        </p:nvSpPr>
        <p:spPr bwMode="auto">
          <a:xfrm>
            <a:off x="2166317" y="2205832"/>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kumimoji="1" lang="en-US" altLang="zh-CN" sz="2000" i="0">
                <a:solidFill>
                  <a:schemeClr val="tx1"/>
                </a:solidFill>
                <a:latin typeface="华文新魏" pitchFamily="2" charset="-122"/>
              </a:rPr>
              <a:t>BR</a:t>
            </a:r>
          </a:p>
        </p:txBody>
      </p:sp>
      <p:sp>
        <p:nvSpPr>
          <p:cNvPr id="18" name="文本框 16"/>
          <p:cNvSpPr txBox="1">
            <a:spLocks noChangeArrowheads="1"/>
          </p:cNvSpPr>
          <p:nvPr/>
        </p:nvSpPr>
        <p:spPr bwMode="auto">
          <a:xfrm>
            <a:off x="2156792" y="2558257"/>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kumimoji="1" lang="en-US" altLang="zh-CN" sz="2000" i="0">
                <a:solidFill>
                  <a:schemeClr val="tx1"/>
                </a:solidFill>
                <a:latin typeface="华文新魏" pitchFamily="2" charset="-122"/>
              </a:rPr>
              <a:t>BS</a:t>
            </a:r>
          </a:p>
        </p:txBody>
      </p:sp>
      <p:sp>
        <p:nvSpPr>
          <p:cNvPr id="19" name="直线 17"/>
          <p:cNvSpPr>
            <a:spLocks noChangeShapeType="1"/>
          </p:cNvSpPr>
          <p:nvPr/>
        </p:nvSpPr>
        <p:spPr bwMode="auto">
          <a:xfrm>
            <a:off x="1983754" y="2132807"/>
            <a:ext cx="6048375" cy="0"/>
          </a:xfrm>
          <a:prstGeom prst="line">
            <a:avLst/>
          </a:prstGeom>
          <a:noFill/>
          <a:ln w="7620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zh-CN" altLang="en-US" i="0"/>
          </a:p>
        </p:txBody>
      </p:sp>
      <p:sp>
        <p:nvSpPr>
          <p:cNvPr id="20" name="矩形 18"/>
          <p:cNvSpPr>
            <a:spLocks noChangeArrowheads="1"/>
          </p:cNvSpPr>
          <p:nvPr/>
        </p:nvSpPr>
        <p:spPr bwMode="auto">
          <a:xfrm>
            <a:off x="993154" y="1197769"/>
            <a:ext cx="990600" cy="2736850"/>
          </a:xfrm>
          <a:prstGeom prst="rect">
            <a:avLst/>
          </a:prstGeom>
          <a:solidFill>
            <a:srgbClr val="FF9900"/>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i="0">
                <a:latin typeface="Times New Roman" pitchFamily="18" charset="0"/>
                <a:ea typeface="楷体_GB2312" pitchFamily="49" charset="-122"/>
              </a:rPr>
              <a:t>中</a:t>
            </a:r>
          </a:p>
          <a:p>
            <a:pPr algn="ctr"/>
            <a:r>
              <a:rPr kumimoji="1" lang="zh-CN" altLang="en-US" sz="2400" i="0">
                <a:latin typeface="Times New Roman" pitchFamily="18" charset="0"/>
                <a:ea typeface="楷体_GB2312" pitchFamily="49" charset="-122"/>
              </a:rPr>
              <a:t>央</a:t>
            </a:r>
          </a:p>
          <a:p>
            <a:pPr algn="ctr"/>
            <a:r>
              <a:rPr kumimoji="1" lang="zh-CN" altLang="en-US" sz="2400" i="0">
                <a:latin typeface="Times New Roman" pitchFamily="18" charset="0"/>
                <a:ea typeface="楷体_GB2312" pitchFamily="49" charset="-122"/>
              </a:rPr>
              <a:t>仲</a:t>
            </a:r>
          </a:p>
          <a:p>
            <a:pPr algn="ctr"/>
            <a:r>
              <a:rPr kumimoji="1" lang="zh-CN" altLang="en-US" sz="2400" i="0">
                <a:latin typeface="Times New Roman" pitchFamily="18" charset="0"/>
                <a:ea typeface="楷体_GB2312" pitchFamily="49" charset="-122"/>
              </a:rPr>
              <a:t>裁</a:t>
            </a:r>
          </a:p>
          <a:p>
            <a:pPr algn="ctr"/>
            <a:r>
              <a:rPr kumimoji="1" lang="zh-CN" altLang="en-US" sz="2400" i="0">
                <a:latin typeface="Times New Roman" pitchFamily="18" charset="0"/>
                <a:ea typeface="楷体_GB2312" pitchFamily="49" charset="-122"/>
              </a:rPr>
              <a:t>器</a:t>
            </a:r>
          </a:p>
        </p:txBody>
      </p:sp>
      <p:sp>
        <p:nvSpPr>
          <p:cNvPr id="21" name="直线 19"/>
          <p:cNvSpPr>
            <a:spLocks noChangeShapeType="1"/>
          </p:cNvSpPr>
          <p:nvPr/>
        </p:nvSpPr>
        <p:spPr bwMode="auto">
          <a:xfrm>
            <a:off x="4720604" y="1629569"/>
            <a:ext cx="0" cy="1655763"/>
          </a:xfrm>
          <a:prstGeom prst="line">
            <a:avLst/>
          </a:prstGeom>
          <a:noFill/>
          <a:ln w="5715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22" name="直线 20"/>
          <p:cNvSpPr>
            <a:spLocks noChangeShapeType="1"/>
          </p:cNvSpPr>
          <p:nvPr/>
        </p:nvSpPr>
        <p:spPr bwMode="auto">
          <a:xfrm>
            <a:off x="3496642" y="1629569"/>
            <a:ext cx="0" cy="1655763"/>
          </a:xfrm>
          <a:prstGeom prst="line">
            <a:avLst/>
          </a:prstGeom>
          <a:noFill/>
          <a:ln w="5715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grpSp>
        <p:nvGrpSpPr>
          <p:cNvPr id="23" name="组合 21"/>
          <p:cNvGrpSpPr>
            <a:grpSpLocks/>
          </p:cNvGrpSpPr>
          <p:nvPr/>
        </p:nvGrpSpPr>
        <p:grpSpPr bwMode="auto">
          <a:xfrm>
            <a:off x="3207717" y="2132807"/>
            <a:ext cx="3832225" cy="1187450"/>
            <a:chOff x="1927" y="1773"/>
            <a:chExt cx="2414" cy="748"/>
          </a:xfrm>
        </p:grpSpPr>
        <p:sp>
          <p:nvSpPr>
            <p:cNvPr id="24" name="直线 22"/>
            <p:cNvSpPr>
              <a:spLocks noChangeShapeType="1"/>
            </p:cNvSpPr>
            <p:nvPr/>
          </p:nvSpPr>
          <p:spPr bwMode="auto">
            <a:xfrm>
              <a:off x="1927" y="1773"/>
              <a:ext cx="10" cy="748"/>
            </a:xfrm>
            <a:prstGeom prst="line">
              <a:avLst/>
            </a:prstGeom>
            <a:noFill/>
            <a:ln w="5715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25" name="直线 23"/>
            <p:cNvSpPr>
              <a:spLocks noChangeShapeType="1"/>
            </p:cNvSpPr>
            <p:nvPr/>
          </p:nvSpPr>
          <p:spPr bwMode="auto">
            <a:xfrm>
              <a:off x="2688" y="1773"/>
              <a:ext cx="10" cy="748"/>
            </a:xfrm>
            <a:prstGeom prst="line">
              <a:avLst/>
            </a:prstGeom>
            <a:noFill/>
            <a:ln w="5715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26" name="直线 24"/>
            <p:cNvSpPr>
              <a:spLocks noChangeShapeType="1"/>
            </p:cNvSpPr>
            <p:nvPr/>
          </p:nvSpPr>
          <p:spPr bwMode="auto">
            <a:xfrm>
              <a:off x="4331" y="1773"/>
              <a:ext cx="10" cy="748"/>
            </a:xfrm>
            <a:prstGeom prst="line">
              <a:avLst/>
            </a:prstGeom>
            <a:noFill/>
            <a:ln w="5715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grpSp>
      <p:sp>
        <p:nvSpPr>
          <p:cNvPr id="27" name="矩形 25"/>
          <p:cNvSpPr>
            <a:spLocks noChangeArrowheads="1"/>
          </p:cNvSpPr>
          <p:nvPr/>
        </p:nvSpPr>
        <p:spPr bwMode="auto">
          <a:xfrm>
            <a:off x="2633042" y="3285332"/>
            <a:ext cx="990600" cy="685800"/>
          </a:xfrm>
          <a:prstGeom prst="rect">
            <a:avLst/>
          </a:prstGeom>
          <a:solidFill>
            <a:schemeClr val="hlink"/>
          </a:solidFill>
          <a:ln w="9525">
            <a:solidFill>
              <a:srgbClr val="FFCC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i="0">
                <a:latin typeface="Times New Roman" pitchFamily="18" charset="0"/>
                <a:ea typeface="宋体" charset="-122"/>
              </a:rPr>
              <a:t>接口</a:t>
            </a:r>
            <a:r>
              <a:rPr kumimoji="1" lang="en-US" altLang="zh-CN" sz="2000" i="0">
                <a:latin typeface="Times New Roman" pitchFamily="18" charset="0"/>
                <a:ea typeface="宋体" charset="-122"/>
              </a:rPr>
              <a:t>1</a:t>
            </a:r>
          </a:p>
        </p:txBody>
      </p:sp>
      <p:sp>
        <p:nvSpPr>
          <p:cNvPr id="28" name="矩形 26"/>
          <p:cNvSpPr>
            <a:spLocks noChangeArrowheads="1"/>
          </p:cNvSpPr>
          <p:nvPr/>
        </p:nvSpPr>
        <p:spPr bwMode="auto">
          <a:xfrm>
            <a:off x="3928442" y="3285332"/>
            <a:ext cx="990600" cy="685800"/>
          </a:xfrm>
          <a:prstGeom prst="rect">
            <a:avLst/>
          </a:prstGeom>
          <a:solidFill>
            <a:schemeClr val="hlink"/>
          </a:solidFill>
          <a:ln w="9525">
            <a:solidFill>
              <a:srgbClr val="FFCC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2000" i="0">
              <a:latin typeface="Times New Roman" pitchFamily="18" charset="0"/>
              <a:ea typeface="宋体" charset="-122"/>
            </a:endParaRPr>
          </a:p>
          <a:p>
            <a:pPr algn="ctr"/>
            <a:r>
              <a:rPr kumimoji="1" lang="zh-CN" altLang="en-US" sz="2000" i="0">
                <a:latin typeface="Times New Roman" pitchFamily="18" charset="0"/>
                <a:ea typeface="宋体" charset="-122"/>
              </a:rPr>
              <a:t>接口</a:t>
            </a:r>
            <a:r>
              <a:rPr kumimoji="1" lang="en-US" altLang="zh-CN" sz="2000" i="0">
                <a:latin typeface="Times New Roman" pitchFamily="18" charset="0"/>
                <a:ea typeface="宋体" charset="-122"/>
              </a:rPr>
              <a:t>2</a:t>
            </a:r>
          </a:p>
          <a:p>
            <a:pPr algn="ctr"/>
            <a:endParaRPr kumimoji="1" lang="en-US" altLang="zh-CN" sz="2400" i="0">
              <a:latin typeface="Times New Roman" pitchFamily="18" charset="0"/>
              <a:ea typeface="宋体" charset="-122"/>
            </a:endParaRPr>
          </a:p>
        </p:txBody>
      </p:sp>
      <p:sp>
        <p:nvSpPr>
          <p:cNvPr id="29" name="矩形 27"/>
          <p:cNvSpPr>
            <a:spLocks noChangeArrowheads="1"/>
          </p:cNvSpPr>
          <p:nvPr/>
        </p:nvSpPr>
        <p:spPr bwMode="auto">
          <a:xfrm>
            <a:off x="6519242" y="3285332"/>
            <a:ext cx="990600" cy="685800"/>
          </a:xfrm>
          <a:prstGeom prst="rect">
            <a:avLst/>
          </a:prstGeom>
          <a:solidFill>
            <a:schemeClr val="hlink"/>
          </a:solidFill>
          <a:ln w="9525">
            <a:solidFill>
              <a:srgbClr val="FFCC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i="0">
                <a:latin typeface="Times New Roman" pitchFamily="18" charset="0"/>
                <a:ea typeface="宋体" charset="-122"/>
              </a:rPr>
              <a:t>接口</a:t>
            </a:r>
            <a:r>
              <a:rPr kumimoji="1" lang="en-US" altLang="zh-CN" sz="2000" i="0">
                <a:latin typeface="Times New Roman" pitchFamily="18" charset="0"/>
                <a:ea typeface="宋体" charset="-122"/>
              </a:rPr>
              <a:t>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repeatCount="400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 repeatCount="400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p:cTn id="19" dur="500" fill="hold"/>
                                        <p:tgtEl>
                                          <p:spTgt spid="23"/>
                                        </p:tgtEl>
                                        <p:attrNameLst>
                                          <p:attrName>ppt_x</p:attrName>
                                        </p:attrNameLst>
                                      </p:cBhvr>
                                      <p:tavLst>
                                        <p:tav tm="0">
                                          <p:val>
                                            <p:strVal val="#ppt_x"/>
                                          </p:val>
                                        </p:tav>
                                        <p:tav tm="100000">
                                          <p:val>
                                            <p:strVal val="#ppt_x"/>
                                          </p:val>
                                        </p:tav>
                                      </p:tavLst>
                                    </p:anim>
                                    <p:anim calcmode="lin" valueType="num">
                                      <p:cBhvr>
                                        <p:cTn id="20" dur="500" fill="hold"/>
                                        <p:tgtEl>
                                          <p:spTgt spid="23"/>
                                        </p:tgtEl>
                                        <p:attrNameLst>
                                          <p:attrName>ppt_y</p:attrName>
                                        </p:attrNameLst>
                                      </p:cBhvr>
                                      <p:tavLst>
                                        <p:tav tm="0">
                                          <p:val>
                                            <p:strVal val="#ppt_y-#ppt_h/2"/>
                                          </p:val>
                                        </p:tav>
                                        <p:tav tm="100000">
                                          <p:val>
                                            <p:strVal val="#ppt_y"/>
                                          </p:val>
                                        </p:tav>
                                      </p:tavLst>
                                    </p:anim>
                                    <p:anim calcmode="lin" valueType="num">
                                      <p:cBhvr>
                                        <p:cTn id="21" dur="500" fill="hold"/>
                                        <p:tgtEl>
                                          <p:spTgt spid="23"/>
                                        </p:tgtEl>
                                        <p:attrNameLst>
                                          <p:attrName>ppt_w</p:attrName>
                                        </p:attrNameLst>
                                      </p:cBhvr>
                                      <p:tavLst>
                                        <p:tav tm="0">
                                          <p:val>
                                            <p:strVal val="#ppt_w"/>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独立请求方式</a:t>
            </a:r>
            <a:endParaRPr lang="zh-CN" altLang="en-US" dirty="0"/>
          </a:p>
        </p:txBody>
      </p:sp>
      <p:sp>
        <p:nvSpPr>
          <p:cNvPr id="3" name="内容占位符 2"/>
          <p:cNvSpPr>
            <a:spLocks noGrp="1"/>
          </p:cNvSpPr>
          <p:nvPr>
            <p:ph idx="1"/>
          </p:nvPr>
        </p:nvSpPr>
        <p:spPr>
          <a:xfrm>
            <a:off x="395536" y="4293096"/>
            <a:ext cx="8218488" cy="1727944"/>
          </a:xfrm>
        </p:spPr>
        <p:txBody>
          <a:bodyPr/>
          <a:lstStyle/>
          <a:p>
            <a:r>
              <a:rPr lang="zh-CN" altLang="en-US" dirty="0" smtClean="0"/>
              <a:t>控制线</a:t>
            </a:r>
            <a:r>
              <a:rPr lang="en-US" altLang="zh-CN" dirty="0" smtClean="0"/>
              <a:t>2n</a:t>
            </a:r>
            <a:r>
              <a:rPr lang="zh-CN" altLang="en-US" dirty="0" smtClean="0"/>
              <a:t>根：</a:t>
            </a:r>
            <a:endParaRPr lang="en-US" altLang="zh-CN" dirty="0" smtClean="0"/>
          </a:p>
          <a:p>
            <a:pPr lvl="1"/>
            <a:r>
              <a:rPr lang="zh-CN" altLang="en-US" dirty="0" smtClean="0"/>
              <a:t>总线请求</a:t>
            </a:r>
            <a:r>
              <a:rPr lang="en-US" altLang="zh-CN" dirty="0" smtClean="0"/>
              <a:t>BR</a:t>
            </a:r>
            <a:r>
              <a:rPr lang="zh-CN" altLang="en-US" dirty="0" smtClean="0"/>
              <a:t>、总线授权</a:t>
            </a:r>
            <a:r>
              <a:rPr lang="en-US" altLang="zh-CN" dirty="0" smtClean="0"/>
              <a:t>BG</a:t>
            </a:r>
            <a:r>
              <a:rPr lang="zh-CN" altLang="en-US" dirty="0" smtClean="0"/>
              <a:t>，无总线状态信号</a:t>
            </a:r>
            <a:endParaRPr lang="zh-CN" altLang="zh-CN" dirty="0" smtClean="0"/>
          </a:p>
          <a:p>
            <a:r>
              <a:rPr lang="zh-CN" altLang="en-US" dirty="0" smtClean="0"/>
              <a:t>仲裁过程：总线请求，等待总线授权</a:t>
            </a:r>
            <a:endParaRPr lang="en-US" altLang="zh-CN" dirty="0" smtClean="0"/>
          </a:p>
          <a:p>
            <a:r>
              <a:rPr lang="zh-CN" altLang="en-US" dirty="0" smtClean="0"/>
              <a:t>响应快；优先级可灵活变化</a:t>
            </a:r>
            <a:r>
              <a:rPr lang="en-US" altLang="zh-CN" dirty="0" smtClean="0"/>
              <a:t>; </a:t>
            </a:r>
            <a:r>
              <a:rPr lang="zh-CN" altLang="en-US" dirty="0" smtClean="0"/>
              <a:t>故障不敏感</a:t>
            </a:r>
            <a:r>
              <a:rPr lang="zh-CN" altLang="zh-CN" dirty="0" smtClean="0"/>
              <a:t>；</a:t>
            </a:r>
            <a:r>
              <a:rPr lang="zh-CN" altLang="en-US" dirty="0" smtClean="0"/>
              <a:t>扩展容易。</a:t>
            </a:r>
            <a:endParaRPr lang="en-US" altLang="zh-CN" dirty="0" smtClean="0"/>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35</a:t>
            </a:fld>
            <a:r>
              <a:rPr lang="en-US" altLang="zh-CN" sz="1400" smtClean="0">
                <a:solidFill>
                  <a:srgbClr val="0D7157"/>
                </a:solidFill>
              </a:rPr>
              <a:t>- </a:t>
            </a:r>
            <a:endParaRPr lang="en-US" altLang="zh-CN" sz="1400" dirty="0">
              <a:solidFill>
                <a:srgbClr val="0D7157"/>
              </a:solidFill>
            </a:endParaRPr>
          </a:p>
        </p:txBody>
      </p:sp>
      <p:sp>
        <p:nvSpPr>
          <p:cNvPr id="5" name="直线 5"/>
          <p:cNvSpPr>
            <a:spLocks noChangeShapeType="1"/>
          </p:cNvSpPr>
          <p:nvPr/>
        </p:nvSpPr>
        <p:spPr bwMode="auto">
          <a:xfrm>
            <a:off x="2339752" y="1340768"/>
            <a:ext cx="4975225" cy="15875"/>
          </a:xfrm>
          <a:prstGeom prst="line">
            <a:avLst/>
          </a:prstGeom>
          <a:noFill/>
          <a:ln w="7620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6" name="直线 6"/>
          <p:cNvSpPr>
            <a:spLocks noChangeShapeType="1"/>
          </p:cNvSpPr>
          <p:nvPr/>
        </p:nvSpPr>
        <p:spPr bwMode="auto">
          <a:xfrm>
            <a:off x="4109815" y="1370931"/>
            <a:ext cx="0" cy="2362200"/>
          </a:xfrm>
          <a:prstGeom prst="line">
            <a:avLst/>
          </a:prstGeom>
          <a:noFill/>
          <a:ln w="5715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7" name="直线 7"/>
          <p:cNvSpPr>
            <a:spLocks noChangeShapeType="1"/>
          </p:cNvSpPr>
          <p:nvPr/>
        </p:nvSpPr>
        <p:spPr bwMode="auto">
          <a:xfrm>
            <a:off x="5311552" y="1370931"/>
            <a:ext cx="0" cy="2362200"/>
          </a:xfrm>
          <a:prstGeom prst="line">
            <a:avLst/>
          </a:prstGeom>
          <a:noFill/>
          <a:ln w="5715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8" name="直线 8"/>
          <p:cNvSpPr>
            <a:spLocks noChangeShapeType="1"/>
          </p:cNvSpPr>
          <p:nvPr/>
        </p:nvSpPr>
        <p:spPr bwMode="auto">
          <a:xfrm>
            <a:off x="6835552" y="1370931"/>
            <a:ext cx="0" cy="2362200"/>
          </a:xfrm>
          <a:prstGeom prst="line">
            <a:avLst/>
          </a:prstGeom>
          <a:noFill/>
          <a:ln w="5715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9" name="直线 9"/>
          <p:cNvSpPr>
            <a:spLocks noChangeShapeType="1"/>
          </p:cNvSpPr>
          <p:nvPr/>
        </p:nvSpPr>
        <p:spPr bwMode="auto">
          <a:xfrm flipH="1">
            <a:off x="2339752" y="3550568"/>
            <a:ext cx="990600"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10" name="直线 10"/>
          <p:cNvSpPr>
            <a:spLocks noChangeShapeType="1"/>
          </p:cNvSpPr>
          <p:nvPr/>
        </p:nvSpPr>
        <p:spPr bwMode="auto">
          <a:xfrm flipH="1">
            <a:off x="2339752" y="3017168"/>
            <a:ext cx="2286000"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11" name="直线 11"/>
          <p:cNvSpPr>
            <a:spLocks noChangeShapeType="1"/>
          </p:cNvSpPr>
          <p:nvPr/>
        </p:nvSpPr>
        <p:spPr bwMode="auto">
          <a:xfrm flipH="1">
            <a:off x="2339752" y="1874168"/>
            <a:ext cx="3733800"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12" name="直线 12"/>
          <p:cNvSpPr>
            <a:spLocks noChangeShapeType="1"/>
          </p:cNvSpPr>
          <p:nvPr/>
        </p:nvSpPr>
        <p:spPr bwMode="auto">
          <a:xfrm>
            <a:off x="2339752" y="3321968"/>
            <a:ext cx="1371600"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13" name="直线 13"/>
          <p:cNvSpPr>
            <a:spLocks noChangeShapeType="1"/>
          </p:cNvSpPr>
          <p:nvPr/>
        </p:nvSpPr>
        <p:spPr bwMode="auto">
          <a:xfrm>
            <a:off x="2339752" y="2788568"/>
            <a:ext cx="2590800"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14" name="直线 14"/>
          <p:cNvSpPr>
            <a:spLocks noChangeShapeType="1"/>
          </p:cNvSpPr>
          <p:nvPr/>
        </p:nvSpPr>
        <p:spPr bwMode="auto">
          <a:xfrm>
            <a:off x="2339752" y="1645568"/>
            <a:ext cx="4114800"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15" name="直线 15"/>
          <p:cNvSpPr>
            <a:spLocks noChangeShapeType="1"/>
          </p:cNvSpPr>
          <p:nvPr/>
        </p:nvSpPr>
        <p:spPr bwMode="auto">
          <a:xfrm>
            <a:off x="3711352" y="3321968"/>
            <a:ext cx="0" cy="3810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16" name="直线 16"/>
          <p:cNvSpPr>
            <a:spLocks noChangeShapeType="1"/>
          </p:cNvSpPr>
          <p:nvPr/>
        </p:nvSpPr>
        <p:spPr bwMode="auto">
          <a:xfrm>
            <a:off x="3330352" y="3550568"/>
            <a:ext cx="0" cy="15240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17" name="直线 17"/>
          <p:cNvSpPr>
            <a:spLocks noChangeShapeType="1"/>
          </p:cNvSpPr>
          <p:nvPr/>
        </p:nvSpPr>
        <p:spPr bwMode="auto">
          <a:xfrm>
            <a:off x="4625752" y="3017168"/>
            <a:ext cx="0" cy="68580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18" name="直线 18"/>
          <p:cNvSpPr>
            <a:spLocks noChangeShapeType="1"/>
          </p:cNvSpPr>
          <p:nvPr/>
        </p:nvSpPr>
        <p:spPr bwMode="auto">
          <a:xfrm>
            <a:off x="6073552" y="1874168"/>
            <a:ext cx="0" cy="182880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19" name="直线 19"/>
          <p:cNvSpPr>
            <a:spLocks noChangeShapeType="1"/>
          </p:cNvSpPr>
          <p:nvPr/>
        </p:nvSpPr>
        <p:spPr bwMode="auto">
          <a:xfrm>
            <a:off x="4930552" y="2788568"/>
            <a:ext cx="0" cy="9144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20" name="直线 20"/>
          <p:cNvSpPr>
            <a:spLocks noChangeShapeType="1"/>
          </p:cNvSpPr>
          <p:nvPr/>
        </p:nvSpPr>
        <p:spPr bwMode="auto">
          <a:xfrm>
            <a:off x="6454552" y="1645568"/>
            <a:ext cx="0" cy="21336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21" name="文本框 21"/>
          <p:cNvSpPr txBox="1">
            <a:spLocks noChangeArrowheads="1"/>
          </p:cNvSpPr>
          <p:nvPr/>
        </p:nvSpPr>
        <p:spPr bwMode="auto">
          <a:xfrm>
            <a:off x="3177952" y="959768"/>
            <a:ext cx="3048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kumimoji="1" lang="zh-CN" altLang="en-US" sz="1800" i="0">
                <a:solidFill>
                  <a:schemeClr val="tx1"/>
                </a:solidFill>
                <a:latin typeface="Times New Roman" pitchFamily="18" charset="0"/>
                <a:ea typeface="宋体" charset="-122"/>
              </a:rPr>
              <a:t>总线（地址线、数据线）</a:t>
            </a:r>
          </a:p>
        </p:txBody>
      </p:sp>
      <p:sp>
        <p:nvSpPr>
          <p:cNvPr id="22" name="文本框 22"/>
          <p:cNvSpPr txBox="1">
            <a:spLocks noChangeArrowheads="1"/>
          </p:cNvSpPr>
          <p:nvPr/>
        </p:nvSpPr>
        <p:spPr bwMode="auto">
          <a:xfrm>
            <a:off x="2415952" y="3321968"/>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kumimoji="1" lang="en-US" altLang="zh-CN" sz="1400" i="0">
                <a:solidFill>
                  <a:schemeClr val="tx1"/>
                </a:solidFill>
                <a:latin typeface="Times New Roman" pitchFamily="18" charset="0"/>
                <a:ea typeface="宋体" charset="-122"/>
              </a:rPr>
              <a:t>BR1</a:t>
            </a:r>
          </a:p>
        </p:txBody>
      </p:sp>
      <p:sp>
        <p:nvSpPr>
          <p:cNvPr id="23" name="文本框 23"/>
          <p:cNvSpPr txBox="1">
            <a:spLocks noChangeArrowheads="1"/>
          </p:cNvSpPr>
          <p:nvPr/>
        </p:nvSpPr>
        <p:spPr bwMode="auto">
          <a:xfrm>
            <a:off x="2415952" y="2788568"/>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kumimoji="1" lang="en-US" altLang="zh-CN" sz="1400" i="0">
                <a:solidFill>
                  <a:schemeClr val="tx1"/>
                </a:solidFill>
                <a:latin typeface="Times New Roman" pitchFamily="18" charset="0"/>
                <a:ea typeface="宋体" charset="-122"/>
              </a:rPr>
              <a:t>BR2</a:t>
            </a:r>
          </a:p>
        </p:txBody>
      </p:sp>
      <p:sp>
        <p:nvSpPr>
          <p:cNvPr id="24" name="文本框 24"/>
          <p:cNvSpPr txBox="1">
            <a:spLocks noChangeArrowheads="1"/>
          </p:cNvSpPr>
          <p:nvPr/>
        </p:nvSpPr>
        <p:spPr bwMode="auto">
          <a:xfrm>
            <a:off x="2415952" y="1645568"/>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kumimoji="1" lang="en-US" altLang="zh-CN" sz="1400" i="0">
                <a:solidFill>
                  <a:schemeClr val="tx1"/>
                </a:solidFill>
                <a:latin typeface="Times New Roman" pitchFamily="18" charset="0"/>
                <a:ea typeface="宋体" charset="-122"/>
              </a:rPr>
              <a:t>BRn</a:t>
            </a:r>
          </a:p>
        </p:txBody>
      </p:sp>
      <p:sp>
        <p:nvSpPr>
          <p:cNvPr id="25" name="文本框 25"/>
          <p:cNvSpPr txBox="1">
            <a:spLocks noChangeArrowheads="1"/>
          </p:cNvSpPr>
          <p:nvPr/>
        </p:nvSpPr>
        <p:spPr bwMode="auto">
          <a:xfrm>
            <a:off x="2415952" y="3017168"/>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kumimoji="1" lang="en-US" altLang="zh-CN" sz="1400" i="0">
                <a:solidFill>
                  <a:schemeClr val="tx1"/>
                </a:solidFill>
                <a:latin typeface="Times New Roman" pitchFamily="18" charset="0"/>
                <a:ea typeface="宋体" charset="-122"/>
              </a:rPr>
              <a:t>BG1</a:t>
            </a:r>
          </a:p>
        </p:txBody>
      </p:sp>
      <p:sp>
        <p:nvSpPr>
          <p:cNvPr id="26" name="文本框 26"/>
          <p:cNvSpPr txBox="1">
            <a:spLocks noChangeArrowheads="1"/>
          </p:cNvSpPr>
          <p:nvPr/>
        </p:nvSpPr>
        <p:spPr bwMode="auto">
          <a:xfrm>
            <a:off x="2415952" y="2483768"/>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kumimoji="1" lang="en-US" altLang="zh-CN" sz="1400" i="0">
                <a:solidFill>
                  <a:schemeClr val="tx1"/>
                </a:solidFill>
                <a:latin typeface="Times New Roman" pitchFamily="18" charset="0"/>
                <a:ea typeface="宋体" charset="-122"/>
              </a:rPr>
              <a:t>BG2</a:t>
            </a:r>
          </a:p>
        </p:txBody>
      </p:sp>
      <p:sp>
        <p:nvSpPr>
          <p:cNvPr id="27" name="文本框 27"/>
          <p:cNvSpPr txBox="1">
            <a:spLocks noChangeArrowheads="1"/>
          </p:cNvSpPr>
          <p:nvPr/>
        </p:nvSpPr>
        <p:spPr bwMode="auto">
          <a:xfrm>
            <a:off x="2415952" y="1416968"/>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kumimoji="1" lang="en-US" altLang="zh-CN" sz="1400" i="0">
                <a:solidFill>
                  <a:schemeClr val="tx1"/>
                </a:solidFill>
                <a:latin typeface="Times New Roman" pitchFamily="18" charset="0"/>
                <a:ea typeface="宋体" charset="-122"/>
              </a:rPr>
              <a:t>BGn</a:t>
            </a:r>
          </a:p>
        </p:txBody>
      </p:sp>
      <p:sp>
        <p:nvSpPr>
          <p:cNvPr id="28" name="矩形 28"/>
          <p:cNvSpPr>
            <a:spLocks noChangeArrowheads="1"/>
          </p:cNvSpPr>
          <p:nvPr/>
        </p:nvSpPr>
        <p:spPr bwMode="auto">
          <a:xfrm>
            <a:off x="1372965" y="1069306"/>
            <a:ext cx="990600" cy="3168650"/>
          </a:xfrm>
          <a:prstGeom prst="rect">
            <a:avLst/>
          </a:prstGeom>
          <a:solidFill>
            <a:srgbClr val="FF9900"/>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80000"/>
              </a:lnSpc>
              <a:spcBef>
                <a:spcPct val="20000"/>
              </a:spcBef>
              <a:buClr>
                <a:schemeClr val="tx2"/>
              </a:buClr>
            </a:pPr>
            <a:r>
              <a:rPr kumimoji="1" lang="zh-CN" altLang="en-US" sz="2400" i="0" dirty="0">
                <a:latin typeface="楷体_GB2312" pitchFamily="49" charset="-122"/>
                <a:ea typeface="楷体_GB2312" pitchFamily="49" charset="-122"/>
              </a:rPr>
              <a:t>中</a:t>
            </a:r>
          </a:p>
          <a:p>
            <a:pPr algn="ctr">
              <a:lnSpc>
                <a:spcPct val="80000"/>
              </a:lnSpc>
              <a:spcBef>
                <a:spcPct val="20000"/>
              </a:spcBef>
              <a:buClr>
                <a:schemeClr val="tx2"/>
              </a:buClr>
            </a:pPr>
            <a:r>
              <a:rPr kumimoji="1" lang="zh-CN" altLang="en-US" sz="2400" i="0" dirty="0">
                <a:latin typeface="楷体_GB2312" pitchFamily="49" charset="-122"/>
                <a:ea typeface="楷体_GB2312" pitchFamily="49" charset="-122"/>
              </a:rPr>
              <a:t>央</a:t>
            </a:r>
          </a:p>
          <a:p>
            <a:pPr algn="ctr">
              <a:lnSpc>
                <a:spcPct val="80000"/>
              </a:lnSpc>
              <a:spcBef>
                <a:spcPct val="20000"/>
              </a:spcBef>
              <a:buClr>
                <a:schemeClr val="tx2"/>
              </a:buClr>
            </a:pPr>
            <a:r>
              <a:rPr kumimoji="1" lang="zh-CN" altLang="en-US" sz="2400" i="0" dirty="0">
                <a:latin typeface="楷体_GB2312" pitchFamily="49" charset="-122"/>
                <a:ea typeface="楷体_GB2312" pitchFamily="49" charset="-122"/>
              </a:rPr>
              <a:t>仲</a:t>
            </a:r>
          </a:p>
          <a:p>
            <a:pPr algn="ctr">
              <a:lnSpc>
                <a:spcPct val="80000"/>
              </a:lnSpc>
              <a:spcBef>
                <a:spcPct val="20000"/>
              </a:spcBef>
              <a:buClr>
                <a:schemeClr val="tx2"/>
              </a:buClr>
            </a:pPr>
            <a:r>
              <a:rPr kumimoji="1" lang="zh-CN" altLang="en-US" sz="2400" i="0" dirty="0">
                <a:latin typeface="楷体_GB2312" pitchFamily="49" charset="-122"/>
                <a:ea typeface="楷体_GB2312" pitchFamily="49" charset="-122"/>
              </a:rPr>
              <a:t>裁</a:t>
            </a:r>
          </a:p>
          <a:p>
            <a:pPr algn="ctr">
              <a:lnSpc>
                <a:spcPct val="80000"/>
              </a:lnSpc>
              <a:spcBef>
                <a:spcPct val="20000"/>
              </a:spcBef>
              <a:buClr>
                <a:schemeClr val="tx2"/>
              </a:buClr>
            </a:pPr>
            <a:r>
              <a:rPr kumimoji="1" lang="zh-CN" altLang="en-US" sz="2400" i="0" dirty="0">
                <a:latin typeface="楷体_GB2312" pitchFamily="49" charset="-122"/>
                <a:ea typeface="楷体_GB2312" pitchFamily="49" charset="-122"/>
              </a:rPr>
              <a:t>器</a:t>
            </a:r>
            <a:endParaRPr kumimoji="1" lang="zh-CN" altLang="en-US" sz="2000" i="0" dirty="0">
              <a:latin typeface="Times New Roman" pitchFamily="18" charset="0"/>
              <a:ea typeface="宋体" charset="-122"/>
            </a:endParaRPr>
          </a:p>
        </p:txBody>
      </p:sp>
      <p:sp>
        <p:nvSpPr>
          <p:cNvPr id="29" name="矩形 29"/>
          <p:cNvSpPr>
            <a:spLocks noChangeArrowheads="1"/>
          </p:cNvSpPr>
          <p:nvPr/>
        </p:nvSpPr>
        <p:spPr bwMode="auto">
          <a:xfrm>
            <a:off x="3265265" y="3733131"/>
            <a:ext cx="990600" cy="504825"/>
          </a:xfrm>
          <a:prstGeom prst="rect">
            <a:avLst/>
          </a:prstGeom>
          <a:solidFill>
            <a:schemeClr val="hlink"/>
          </a:solidFill>
          <a:ln w="9525">
            <a:solidFill>
              <a:srgbClr val="FFCC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i="0">
                <a:latin typeface="Times New Roman" pitchFamily="18" charset="0"/>
                <a:ea typeface="宋体" charset="-122"/>
              </a:rPr>
              <a:t>接口</a:t>
            </a:r>
            <a:r>
              <a:rPr kumimoji="1" lang="en-US" altLang="zh-CN" sz="2000" i="0">
                <a:latin typeface="Times New Roman" pitchFamily="18" charset="0"/>
                <a:ea typeface="宋体" charset="-122"/>
              </a:rPr>
              <a:t>1</a:t>
            </a:r>
          </a:p>
        </p:txBody>
      </p:sp>
      <p:sp>
        <p:nvSpPr>
          <p:cNvPr id="30" name="矩形 30"/>
          <p:cNvSpPr>
            <a:spLocks noChangeArrowheads="1"/>
          </p:cNvSpPr>
          <p:nvPr/>
        </p:nvSpPr>
        <p:spPr bwMode="auto">
          <a:xfrm>
            <a:off x="4560665" y="3733131"/>
            <a:ext cx="990600" cy="504825"/>
          </a:xfrm>
          <a:prstGeom prst="rect">
            <a:avLst/>
          </a:prstGeom>
          <a:solidFill>
            <a:schemeClr val="hlink"/>
          </a:solidFill>
          <a:ln w="9525">
            <a:solidFill>
              <a:srgbClr val="FFCC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2000" i="0">
              <a:latin typeface="Times New Roman" pitchFamily="18" charset="0"/>
              <a:ea typeface="宋体" charset="-122"/>
            </a:endParaRPr>
          </a:p>
          <a:p>
            <a:pPr algn="ctr"/>
            <a:r>
              <a:rPr kumimoji="1" lang="zh-CN" altLang="en-US" sz="2000" i="0">
                <a:latin typeface="Times New Roman" pitchFamily="18" charset="0"/>
                <a:ea typeface="宋体" charset="-122"/>
              </a:rPr>
              <a:t>接口</a:t>
            </a:r>
            <a:r>
              <a:rPr kumimoji="1" lang="en-US" altLang="zh-CN" sz="2000" i="0">
                <a:latin typeface="Times New Roman" pitchFamily="18" charset="0"/>
                <a:ea typeface="宋体" charset="-122"/>
              </a:rPr>
              <a:t>2</a:t>
            </a:r>
          </a:p>
          <a:p>
            <a:pPr algn="ctr"/>
            <a:endParaRPr kumimoji="1" lang="en-US" altLang="zh-CN" sz="2400" i="0">
              <a:latin typeface="Times New Roman" pitchFamily="18" charset="0"/>
              <a:ea typeface="宋体" charset="-122"/>
            </a:endParaRPr>
          </a:p>
        </p:txBody>
      </p:sp>
      <p:sp>
        <p:nvSpPr>
          <p:cNvPr id="31" name="矩形 31"/>
          <p:cNvSpPr>
            <a:spLocks noChangeArrowheads="1"/>
          </p:cNvSpPr>
          <p:nvPr/>
        </p:nvSpPr>
        <p:spPr bwMode="auto">
          <a:xfrm>
            <a:off x="5964015" y="3733131"/>
            <a:ext cx="990600" cy="504825"/>
          </a:xfrm>
          <a:prstGeom prst="rect">
            <a:avLst/>
          </a:prstGeom>
          <a:solidFill>
            <a:schemeClr val="hlink"/>
          </a:solidFill>
          <a:ln w="9525">
            <a:solidFill>
              <a:srgbClr val="FFCC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i="0">
                <a:latin typeface="Times New Roman" pitchFamily="18" charset="0"/>
                <a:ea typeface="宋体" charset="-122"/>
              </a:rPr>
              <a:t>接口</a:t>
            </a:r>
            <a:r>
              <a:rPr kumimoji="1" lang="en-US" altLang="zh-CN" sz="2000" i="0">
                <a:latin typeface="Times New Roman" pitchFamily="18" charset="0"/>
                <a:ea typeface="宋体" charset="-122"/>
              </a:rPr>
              <a:t>n</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集中式仲裁总结</a:t>
            </a: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36</a:t>
            </a:fld>
            <a:r>
              <a:rPr lang="en-US" altLang="zh-CN" sz="1400" smtClean="0">
                <a:solidFill>
                  <a:srgbClr val="0D7157"/>
                </a:solidFill>
              </a:rPr>
              <a:t>- </a:t>
            </a:r>
            <a:endParaRPr lang="en-US" altLang="zh-CN" sz="1400" dirty="0">
              <a:solidFill>
                <a:srgbClr val="0D7157"/>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219925064"/>
              </p:ext>
            </p:extLst>
          </p:nvPr>
        </p:nvGraphicFramePr>
        <p:xfrm>
          <a:off x="323528" y="1844825"/>
          <a:ext cx="8531179" cy="3792957"/>
        </p:xfrm>
        <a:graphic>
          <a:graphicData uri="http://schemas.openxmlformats.org/drawingml/2006/table">
            <a:tbl>
              <a:tblPr firstRow="1" bandRow="1">
                <a:tableStyleId>{5C22544A-7EE6-4342-B048-85BDC9FD1C3A}</a:tableStyleId>
              </a:tblPr>
              <a:tblGrid>
                <a:gridCol w="1632003"/>
                <a:gridCol w="2095952"/>
                <a:gridCol w="2314280"/>
                <a:gridCol w="2488944"/>
              </a:tblGrid>
              <a:tr h="551232">
                <a:tc>
                  <a:txBody>
                    <a:bodyPr/>
                    <a:lstStyle/>
                    <a:p>
                      <a:pPr>
                        <a:lnSpc>
                          <a:spcPct val="140000"/>
                        </a:lnSpc>
                      </a:pPr>
                      <a:endParaRPr lang="zh-CN" altLang="en-US" sz="2200" b="1" kern="1200" dirty="0">
                        <a:solidFill>
                          <a:srgbClr val="FF0000"/>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92D050"/>
                    </a:solidFill>
                  </a:tcPr>
                </a:tc>
                <a:tc>
                  <a:txBody>
                    <a:bodyPr/>
                    <a:lstStyle/>
                    <a:p>
                      <a:pPr marL="0" marR="0" indent="0" algn="l" defTabSz="914400" rtl="0" eaLnBrk="1" fontAlgn="auto" latinLnBrk="0" hangingPunct="1">
                        <a:lnSpc>
                          <a:spcPct val="140000"/>
                        </a:lnSpc>
                        <a:spcBef>
                          <a:spcPts val="0"/>
                        </a:spcBef>
                        <a:spcAft>
                          <a:spcPts val="0"/>
                        </a:spcAft>
                        <a:buClrTx/>
                        <a:buSzTx/>
                        <a:buFontTx/>
                        <a:buNone/>
                        <a:tabLst/>
                        <a:defRPr/>
                      </a:pPr>
                      <a:r>
                        <a:rPr lang="zh-CN" altLang="en-US" sz="2200" b="1" kern="1200" dirty="0" smtClean="0">
                          <a:solidFill>
                            <a:srgbClr val="0000CC"/>
                          </a:solidFill>
                          <a:latin typeface="华文楷体" panose="02010600040101010101" pitchFamily="2" charset="-122"/>
                          <a:ea typeface="华文楷体" panose="02010600040101010101" pitchFamily="2" charset="-122"/>
                          <a:cs typeface="+mn-cs"/>
                        </a:rPr>
                        <a:t>链式查询方式</a:t>
                      </a:r>
                    </a:p>
                  </a:txBody>
                  <a:tcPr marL="65669" marR="65669" marT="32834" marB="32834"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92D050"/>
                    </a:solidFill>
                  </a:tcPr>
                </a:tc>
                <a:tc>
                  <a:txBody>
                    <a:bodyPr/>
                    <a:lstStyle/>
                    <a:p>
                      <a:pPr>
                        <a:lnSpc>
                          <a:spcPct val="140000"/>
                        </a:lnSpc>
                      </a:pPr>
                      <a:r>
                        <a:rPr lang="zh-CN" altLang="en-US" sz="2200" b="1" kern="1200" dirty="0" smtClean="0">
                          <a:solidFill>
                            <a:srgbClr val="0000CC"/>
                          </a:solidFill>
                          <a:latin typeface="华文楷体" panose="02010600040101010101" pitchFamily="2" charset="-122"/>
                          <a:ea typeface="华文楷体" panose="02010600040101010101" pitchFamily="2" charset="-122"/>
                          <a:cs typeface="+mn-cs"/>
                        </a:rPr>
                        <a:t>计数器定时查询</a:t>
                      </a:r>
                      <a:endParaRPr lang="zh-CN" altLang="en-US" sz="2200" b="1" kern="1200" dirty="0">
                        <a:solidFill>
                          <a:srgbClr val="0000CC"/>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92D050"/>
                    </a:solidFill>
                  </a:tcPr>
                </a:tc>
                <a:tc>
                  <a:txBody>
                    <a:bodyPr/>
                    <a:lstStyle/>
                    <a:p>
                      <a:pPr>
                        <a:lnSpc>
                          <a:spcPct val="140000"/>
                        </a:lnSpc>
                      </a:pPr>
                      <a:r>
                        <a:rPr lang="zh-CN" altLang="en-US" sz="2200" b="1" kern="1200" dirty="0" smtClean="0">
                          <a:solidFill>
                            <a:srgbClr val="0000CC"/>
                          </a:solidFill>
                          <a:latin typeface="华文楷体" panose="02010600040101010101" pitchFamily="2" charset="-122"/>
                          <a:ea typeface="华文楷体" panose="02010600040101010101" pitchFamily="2" charset="-122"/>
                          <a:cs typeface="+mn-cs"/>
                        </a:rPr>
                        <a:t>独立请求方式</a:t>
                      </a:r>
                      <a:endParaRPr lang="zh-CN" altLang="en-US" sz="2200" b="1" kern="1200" dirty="0">
                        <a:solidFill>
                          <a:srgbClr val="0000CC"/>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92D050"/>
                    </a:solidFill>
                  </a:tcPr>
                </a:tc>
              </a:tr>
              <a:tr h="1036797">
                <a:tc>
                  <a:txBody>
                    <a:bodyPr/>
                    <a:lstStyle/>
                    <a:p>
                      <a:pPr>
                        <a:lnSpc>
                          <a:spcPct val="140000"/>
                        </a:lnSpc>
                      </a:pPr>
                      <a:r>
                        <a:rPr lang="zh-CN" altLang="en-US" sz="2200" b="1" kern="1200" dirty="0" smtClean="0">
                          <a:solidFill>
                            <a:srgbClr val="0000CC"/>
                          </a:solidFill>
                          <a:latin typeface="华文楷体" panose="02010600040101010101" pitchFamily="2" charset="-122"/>
                          <a:ea typeface="华文楷体" panose="02010600040101010101" pitchFamily="2" charset="-122"/>
                          <a:cs typeface="+mn-cs"/>
                        </a:rPr>
                        <a:t>控制线</a:t>
                      </a:r>
                      <a:endParaRPr lang="zh-CN" altLang="en-US" sz="2200" b="1" kern="1200" dirty="0">
                        <a:solidFill>
                          <a:srgbClr val="0000CC"/>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lnSpc>
                          <a:spcPct val="140000"/>
                        </a:lnSpc>
                      </a:pPr>
                      <a:r>
                        <a:rPr lang="en-US" altLang="zh-CN" sz="2200" b="1" kern="1200" dirty="0" smtClean="0">
                          <a:solidFill>
                            <a:schemeClr val="tx1"/>
                          </a:solidFill>
                          <a:latin typeface="华文楷体" panose="02010600040101010101" pitchFamily="2" charset="-122"/>
                          <a:ea typeface="华文楷体" panose="02010600040101010101" pitchFamily="2" charset="-122"/>
                          <a:cs typeface="+mn-cs"/>
                        </a:rPr>
                        <a:t>BS</a:t>
                      </a: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a:t>
                      </a:r>
                      <a:r>
                        <a:rPr lang="en-US" altLang="zh-CN" sz="2200" b="1" kern="1200" dirty="0" smtClean="0">
                          <a:solidFill>
                            <a:schemeClr val="tx1"/>
                          </a:solidFill>
                          <a:latin typeface="华文楷体" panose="02010600040101010101" pitchFamily="2" charset="-122"/>
                          <a:ea typeface="华文楷体" panose="02010600040101010101" pitchFamily="2" charset="-122"/>
                          <a:cs typeface="+mn-cs"/>
                        </a:rPr>
                        <a:t>BR</a:t>
                      </a: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a:t>
                      </a:r>
                      <a:r>
                        <a:rPr lang="en-US" altLang="zh-CN" sz="2200" b="1" kern="1200" dirty="0" smtClean="0">
                          <a:solidFill>
                            <a:schemeClr val="tx1"/>
                          </a:solidFill>
                          <a:latin typeface="华文楷体" panose="02010600040101010101" pitchFamily="2" charset="-122"/>
                          <a:ea typeface="华文楷体" panose="02010600040101010101" pitchFamily="2" charset="-122"/>
                          <a:cs typeface="+mn-cs"/>
                        </a:rPr>
                        <a:t>BG</a:t>
                      </a:r>
                    </a:p>
                    <a:p>
                      <a:pPr algn="ctr">
                        <a:lnSpc>
                          <a:spcPct val="140000"/>
                        </a:lnSpc>
                      </a:pPr>
                      <a:r>
                        <a:rPr lang="en-US" altLang="zh-CN" sz="2200" b="1" kern="1200" dirty="0" smtClean="0">
                          <a:solidFill>
                            <a:schemeClr val="tx1"/>
                          </a:solidFill>
                          <a:latin typeface="华文楷体" panose="02010600040101010101" pitchFamily="2" charset="-122"/>
                          <a:ea typeface="华文楷体" panose="02010600040101010101" pitchFamily="2" charset="-122"/>
                          <a:cs typeface="+mn-cs"/>
                        </a:rPr>
                        <a:t> </a:t>
                      </a: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共</a:t>
                      </a:r>
                      <a:r>
                        <a:rPr lang="en-US" altLang="zh-CN" sz="2200" b="1" kern="1200" dirty="0" smtClean="0">
                          <a:solidFill>
                            <a:schemeClr val="tx1"/>
                          </a:solidFill>
                          <a:latin typeface="华文楷体" panose="02010600040101010101" pitchFamily="2" charset="-122"/>
                          <a:ea typeface="华文楷体" panose="02010600040101010101" pitchFamily="2" charset="-122"/>
                          <a:cs typeface="+mn-cs"/>
                        </a:rPr>
                        <a:t>3</a:t>
                      </a: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根</a:t>
                      </a:r>
                      <a:endParaRPr lang="zh-CN" altLang="en-US" sz="2200" b="1" kern="1200" dirty="0">
                        <a:solidFill>
                          <a:schemeClr val="tx1"/>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40000"/>
                        </a:lnSpc>
                        <a:spcBef>
                          <a:spcPts val="0"/>
                        </a:spcBef>
                        <a:spcAft>
                          <a:spcPts val="0"/>
                        </a:spcAft>
                        <a:buClrTx/>
                        <a:buSzTx/>
                        <a:buFontTx/>
                        <a:buNone/>
                        <a:tabLst/>
                        <a:defRPr/>
                      </a:pPr>
                      <a:r>
                        <a:rPr lang="en-US" altLang="zh-CN" sz="2200" b="1" kern="1200" dirty="0" smtClean="0">
                          <a:solidFill>
                            <a:schemeClr val="tx1"/>
                          </a:solidFill>
                          <a:latin typeface="华文楷体" panose="02010600040101010101" pitchFamily="2" charset="-122"/>
                          <a:ea typeface="华文楷体" panose="02010600040101010101" pitchFamily="2" charset="-122"/>
                          <a:cs typeface="+mn-cs"/>
                        </a:rPr>
                        <a:t>BS</a:t>
                      </a: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a:t>
                      </a:r>
                      <a:r>
                        <a:rPr lang="en-US" altLang="zh-CN" sz="2200" b="1" kern="1200" dirty="0" smtClean="0">
                          <a:solidFill>
                            <a:schemeClr val="tx1"/>
                          </a:solidFill>
                          <a:latin typeface="华文楷体" panose="02010600040101010101" pitchFamily="2" charset="-122"/>
                          <a:ea typeface="华文楷体" panose="02010600040101010101" pitchFamily="2" charset="-122"/>
                          <a:cs typeface="+mn-cs"/>
                        </a:rPr>
                        <a:t>BR</a:t>
                      </a: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a:t>
                      </a:r>
                      <a:r>
                        <a:rPr lang="en-US" altLang="zh-CN" sz="2200" b="1" kern="1200" dirty="0" smtClean="0">
                          <a:solidFill>
                            <a:schemeClr val="tx1"/>
                          </a:solidFill>
                          <a:latin typeface="华文楷体" panose="02010600040101010101" pitchFamily="2" charset="-122"/>
                          <a:ea typeface="华文楷体" panose="02010600040101010101" pitchFamily="2" charset="-122"/>
                          <a:cs typeface="+mn-cs"/>
                        </a:rPr>
                        <a:t>⌈log</a:t>
                      </a:r>
                      <a:r>
                        <a:rPr lang="en-US" altLang="zh-CN" sz="2200" b="1" kern="1200" baseline="-25000" dirty="0" smtClean="0">
                          <a:solidFill>
                            <a:schemeClr val="tx1"/>
                          </a:solidFill>
                          <a:latin typeface="华文楷体" panose="02010600040101010101" pitchFamily="2" charset="-122"/>
                          <a:ea typeface="华文楷体" panose="02010600040101010101" pitchFamily="2" charset="-122"/>
                          <a:cs typeface="+mn-cs"/>
                        </a:rPr>
                        <a:t>2</a:t>
                      </a:r>
                      <a:r>
                        <a:rPr lang="en-US" altLang="zh-CN" sz="2200" b="1" kern="1200" dirty="0" smtClean="0">
                          <a:solidFill>
                            <a:schemeClr val="tx1"/>
                          </a:solidFill>
                          <a:latin typeface="华文楷体" panose="02010600040101010101" pitchFamily="2" charset="-122"/>
                          <a:ea typeface="华文楷体" panose="02010600040101010101" pitchFamily="2" charset="-122"/>
                          <a:cs typeface="+mn-cs"/>
                        </a:rPr>
                        <a:t>n⌉ </a:t>
                      </a:r>
                    </a:p>
                    <a:p>
                      <a:pPr algn="ctr">
                        <a:lnSpc>
                          <a:spcPct val="140000"/>
                        </a:lnSpc>
                      </a:pP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共 </a:t>
                      </a:r>
                      <a:r>
                        <a:rPr lang="en-US" altLang="zh-CN" sz="2200" b="1" kern="1200" dirty="0" smtClean="0">
                          <a:solidFill>
                            <a:schemeClr val="tx1"/>
                          </a:solidFill>
                          <a:latin typeface="华文楷体" panose="02010600040101010101" pitchFamily="2" charset="-122"/>
                          <a:ea typeface="华文楷体" panose="02010600040101010101" pitchFamily="2" charset="-122"/>
                          <a:cs typeface="+mn-cs"/>
                        </a:rPr>
                        <a:t>2+⌈log</a:t>
                      </a:r>
                      <a:r>
                        <a:rPr lang="en-US" altLang="zh-CN" sz="2200" b="1" kern="1200" baseline="-25000" dirty="0" smtClean="0">
                          <a:solidFill>
                            <a:schemeClr val="tx1"/>
                          </a:solidFill>
                          <a:latin typeface="华文楷体" panose="02010600040101010101" pitchFamily="2" charset="-122"/>
                          <a:ea typeface="华文楷体" panose="02010600040101010101" pitchFamily="2" charset="-122"/>
                          <a:cs typeface="+mn-cs"/>
                        </a:rPr>
                        <a:t>2</a:t>
                      </a:r>
                      <a:r>
                        <a:rPr lang="en-US" altLang="zh-CN" sz="2200" b="1" kern="1200" dirty="0" smtClean="0">
                          <a:solidFill>
                            <a:schemeClr val="tx1"/>
                          </a:solidFill>
                          <a:latin typeface="华文楷体" panose="02010600040101010101" pitchFamily="2" charset="-122"/>
                          <a:ea typeface="华文楷体" panose="02010600040101010101" pitchFamily="2" charset="-122"/>
                          <a:cs typeface="+mn-cs"/>
                        </a:rPr>
                        <a:t>n⌉</a:t>
                      </a:r>
                      <a:endParaRPr lang="zh-CN" altLang="en-US" sz="2200" b="1" kern="1200" dirty="0">
                        <a:solidFill>
                          <a:schemeClr val="tx1"/>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lnSpc>
                          <a:spcPct val="140000"/>
                        </a:lnSpc>
                      </a:pPr>
                      <a:r>
                        <a:rPr lang="en-US" altLang="zh-CN" sz="2200" b="1" kern="1200" dirty="0" smtClean="0">
                          <a:solidFill>
                            <a:schemeClr val="tx1"/>
                          </a:solidFill>
                          <a:latin typeface="华文楷体" panose="02010600040101010101" pitchFamily="2" charset="-122"/>
                          <a:ea typeface="华文楷体" panose="02010600040101010101" pitchFamily="2" charset="-122"/>
                          <a:cs typeface="+mn-cs"/>
                        </a:rPr>
                        <a:t>n</a:t>
                      </a: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组（</a:t>
                      </a:r>
                      <a:r>
                        <a:rPr lang="en-US" altLang="zh-CN" sz="2200" b="1" kern="1200" dirty="0" smtClean="0">
                          <a:solidFill>
                            <a:schemeClr val="tx1"/>
                          </a:solidFill>
                          <a:latin typeface="华文楷体" panose="02010600040101010101" pitchFamily="2" charset="-122"/>
                          <a:ea typeface="华文楷体" panose="02010600040101010101" pitchFamily="2" charset="-122"/>
                          <a:cs typeface="+mn-cs"/>
                        </a:rPr>
                        <a:t>BR</a:t>
                      </a: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a:t>
                      </a:r>
                      <a:r>
                        <a:rPr lang="en-US" altLang="zh-CN" sz="2200" b="1" kern="1200" dirty="0" smtClean="0">
                          <a:solidFill>
                            <a:schemeClr val="tx1"/>
                          </a:solidFill>
                          <a:latin typeface="华文楷体" panose="02010600040101010101" pitchFamily="2" charset="-122"/>
                          <a:ea typeface="华文楷体" panose="02010600040101010101" pitchFamily="2" charset="-122"/>
                          <a:cs typeface="+mn-cs"/>
                        </a:rPr>
                        <a:t>BG</a:t>
                      </a: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a:t>
                      </a:r>
                      <a:endParaRPr lang="en-US" altLang="zh-CN" sz="2200" b="1" kern="1200" dirty="0" smtClean="0">
                        <a:solidFill>
                          <a:schemeClr val="tx1"/>
                        </a:solidFill>
                        <a:latin typeface="华文楷体" panose="02010600040101010101" pitchFamily="2" charset="-122"/>
                        <a:ea typeface="华文楷体" panose="02010600040101010101" pitchFamily="2" charset="-122"/>
                        <a:cs typeface="+mn-cs"/>
                      </a:endParaRPr>
                    </a:p>
                    <a:p>
                      <a:pPr algn="ctr">
                        <a:lnSpc>
                          <a:spcPct val="140000"/>
                        </a:lnSpc>
                      </a:pP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共</a:t>
                      </a:r>
                      <a:r>
                        <a:rPr lang="en-US" altLang="zh-CN" sz="2200" b="1" kern="1200" dirty="0" smtClean="0">
                          <a:solidFill>
                            <a:schemeClr val="tx1"/>
                          </a:solidFill>
                          <a:latin typeface="华文楷体" panose="02010600040101010101" pitchFamily="2" charset="-122"/>
                          <a:ea typeface="华文楷体" panose="02010600040101010101" pitchFamily="2" charset="-122"/>
                          <a:cs typeface="+mn-cs"/>
                        </a:rPr>
                        <a:t>2n</a:t>
                      </a: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根</a:t>
                      </a:r>
                      <a:endParaRPr lang="zh-CN" altLang="en-US" sz="2200" b="1" kern="1200" dirty="0">
                        <a:solidFill>
                          <a:schemeClr val="tx1"/>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38100" cmpd="sng">
                      <a:noFill/>
                    </a:lnT>
                    <a:lnB w="12700" cmpd="sng">
                      <a:noFill/>
                    </a:lnB>
                    <a:lnTlToBr w="12700" cmpd="sng">
                      <a:noFill/>
                      <a:prstDash val="solid"/>
                    </a:lnTlToBr>
                    <a:lnBlToTr w="12700" cmpd="sng">
                      <a:noFill/>
                      <a:prstDash val="solid"/>
                    </a:lnBlToTr>
                  </a:tcPr>
                </a:tc>
              </a:tr>
              <a:tr h="551232">
                <a:tc>
                  <a:txBody>
                    <a:bodyPr/>
                    <a:lstStyle/>
                    <a:p>
                      <a:pPr>
                        <a:lnSpc>
                          <a:spcPct val="140000"/>
                        </a:lnSpc>
                      </a:pPr>
                      <a:r>
                        <a:rPr lang="zh-CN" altLang="en-US" sz="2200" b="1" kern="1200" dirty="0" smtClean="0">
                          <a:solidFill>
                            <a:srgbClr val="0000CC"/>
                          </a:solidFill>
                          <a:latin typeface="华文楷体" panose="02010600040101010101" pitchFamily="2" charset="-122"/>
                          <a:ea typeface="华文楷体" panose="02010600040101010101" pitchFamily="2" charset="-122"/>
                          <a:cs typeface="+mn-cs"/>
                        </a:rPr>
                        <a:t>响应速度</a:t>
                      </a:r>
                      <a:endParaRPr lang="zh-CN" altLang="en-US" sz="2200" b="1" kern="1200" dirty="0">
                        <a:solidFill>
                          <a:srgbClr val="0000CC"/>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40000"/>
                        </a:lnSpc>
                      </a:pP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慢</a:t>
                      </a:r>
                      <a:endParaRPr lang="zh-CN" altLang="en-US" sz="2200" b="1" kern="1200" dirty="0">
                        <a:solidFill>
                          <a:schemeClr val="tx1"/>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40000"/>
                        </a:lnSpc>
                      </a:pP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慢</a:t>
                      </a:r>
                      <a:endParaRPr lang="zh-CN" altLang="en-US" sz="2200" b="1" kern="1200" dirty="0">
                        <a:solidFill>
                          <a:schemeClr val="tx1"/>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40000"/>
                        </a:lnSpc>
                      </a:pP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快</a:t>
                      </a:r>
                      <a:endParaRPr lang="zh-CN" altLang="en-US" sz="2200" b="1" kern="1200" dirty="0">
                        <a:solidFill>
                          <a:schemeClr val="tx1"/>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551232">
                <a:tc>
                  <a:txBody>
                    <a:bodyPr/>
                    <a:lstStyle/>
                    <a:p>
                      <a:pPr>
                        <a:lnSpc>
                          <a:spcPct val="140000"/>
                        </a:lnSpc>
                      </a:pPr>
                      <a:r>
                        <a:rPr lang="zh-CN" altLang="en-US" sz="2200" b="1" kern="1200" dirty="0" smtClean="0">
                          <a:solidFill>
                            <a:srgbClr val="0000CC"/>
                          </a:solidFill>
                          <a:latin typeface="华文楷体" panose="02010600040101010101" pitchFamily="2" charset="-122"/>
                          <a:ea typeface="华文楷体" panose="02010600040101010101" pitchFamily="2" charset="-122"/>
                          <a:cs typeface="+mn-cs"/>
                        </a:rPr>
                        <a:t>优先级</a:t>
                      </a:r>
                      <a:endParaRPr lang="zh-CN" altLang="en-US" sz="2200" b="1" kern="1200" dirty="0">
                        <a:solidFill>
                          <a:srgbClr val="0000CC"/>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40000"/>
                        </a:lnSpc>
                      </a:pP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优先级固定</a:t>
                      </a:r>
                      <a:endParaRPr lang="zh-CN" altLang="en-US" sz="2200" b="1" kern="1200" dirty="0">
                        <a:solidFill>
                          <a:schemeClr val="tx1"/>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40000"/>
                        </a:lnSpc>
                      </a:pP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可作适当变化</a:t>
                      </a:r>
                      <a:endParaRPr lang="zh-CN" altLang="en-US" sz="2200" b="1" kern="1200" dirty="0">
                        <a:solidFill>
                          <a:schemeClr val="tx1"/>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40000"/>
                        </a:lnSpc>
                      </a:pP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可作灵活的变化</a:t>
                      </a:r>
                      <a:endParaRPr lang="zh-CN" altLang="en-US" sz="2200" b="1" kern="1200" dirty="0">
                        <a:solidFill>
                          <a:schemeClr val="tx1"/>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551232">
                <a:tc>
                  <a:txBody>
                    <a:bodyPr/>
                    <a:lstStyle/>
                    <a:p>
                      <a:pPr>
                        <a:lnSpc>
                          <a:spcPct val="140000"/>
                        </a:lnSpc>
                      </a:pPr>
                      <a:r>
                        <a:rPr lang="zh-CN" altLang="en-US" sz="2200" b="1" kern="1200" dirty="0" smtClean="0">
                          <a:solidFill>
                            <a:srgbClr val="0000CC"/>
                          </a:solidFill>
                          <a:latin typeface="华文楷体" panose="02010600040101010101" pitchFamily="2" charset="-122"/>
                          <a:ea typeface="华文楷体" panose="02010600040101010101" pitchFamily="2" charset="-122"/>
                          <a:cs typeface="+mn-cs"/>
                        </a:rPr>
                        <a:t>故障敏感度</a:t>
                      </a:r>
                      <a:endParaRPr lang="zh-CN" altLang="en-US" sz="2200" b="1" kern="1200" dirty="0">
                        <a:solidFill>
                          <a:srgbClr val="0000CC"/>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40000"/>
                        </a:lnSpc>
                      </a:pP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非常敏感</a:t>
                      </a:r>
                      <a:endParaRPr lang="zh-CN" altLang="en-US" sz="2200" b="1" kern="1200" dirty="0">
                        <a:solidFill>
                          <a:schemeClr val="tx1"/>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40000"/>
                        </a:lnSpc>
                      </a:pP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不敏感</a:t>
                      </a:r>
                      <a:endParaRPr lang="zh-CN" altLang="en-US" sz="2200" b="1" kern="1200" dirty="0">
                        <a:solidFill>
                          <a:schemeClr val="tx1"/>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40000"/>
                        </a:lnSpc>
                      </a:pP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不敏感</a:t>
                      </a:r>
                      <a:endParaRPr lang="zh-CN" altLang="en-US" sz="2200" b="1" kern="1200" dirty="0">
                        <a:solidFill>
                          <a:schemeClr val="tx1"/>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551232">
                <a:tc>
                  <a:txBody>
                    <a:bodyPr/>
                    <a:lstStyle/>
                    <a:p>
                      <a:pPr>
                        <a:lnSpc>
                          <a:spcPct val="140000"/>
                        </a:lnSpc>
                      </a:pPr>
                      <a:r>
                        <a:rPr lang="zh-CN" altLang="en-US" sz="2200" b="1" kern="1200" dirty="0" smtClean="0">
                          <a:solidFill>
                            <a:srgbClr val="0000CC"/>
                          </a:solidFill>
                          <a:latin typeface="华文楷体" panose="02010600040101010101" pitchFamily="2" charset="-122"/>
                          <a:ea typeface="华文楷体" panose="02010600040101010101" pitchFamily="2" charset="-122"/>
                          <a:cs typeface="+mn-cs"/>
                        </a:rPr>
                        <a:t>扩展方式</a:t>
                      </a:r>
                      <a:endParaRPr lang="zh-CN" altLang="en-US" sz="2200" b="1" kern="1200" dirty="0">
                        <a:solidFill>
                          <a:srgbClr val="0000CC"/>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40000"/>
                        </a:lnSpc>
                      </a:pP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容易</a:t>
                      </a:r>
                      <a:endParaRPr lang="zh-CN" altLang="en-US" sz="2200" b="1" kern="1200" dirty="0">
                        <a:solidFill>
                          <a:schemeClr val="tx1"/>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40000"/>
                        </a:lnSpc>
                      </a:pP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难</a:t>
                      </a:r>
                      <a:endParaRPr lang="zh-CN" altLang="en-US" sz="2200" b="1" kern="1200" dirty="0">
                        <a:solidFill>
                          <a:schemeClr val="tx1"/>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40000"/>
                        </a:lnSpc>
                      </a:pPr>
                      <a:r>
                        <a:rPr lang="zh-CN" altLang="en-US" sz="2200" b="1" kern="1200" dirty="0" smtClean="0">
                          <a:solidFill>
                            <a:schemeClr val="tx1"/>
                          </a:solidFill>
                          <a:latin typeface="华文楷体" panose="02010600040101010101" pitchFamily="2" charset="-122"/>
                          <a:ea typeface="华文楷体" panose="02010600040101010101" pitchFamily="2" charset="-122"/>
                          <a:cs typeface="+mn-cs"/>
                        </a:rPr>
                        <a:t>容易</a:t>
                      </a:r>
                      <a:endParaRPr lang="zh-CN" altLang="en-US" sz="2200" b="1" kern="1200" dirty="0">
                        <a:solidFill>
                          <a:schemeClr val="tx1"/>
                        </a:solidFill>
                        <a:latin typeface="华文楷体" panose="02010600040101010101" pitchFamily="2" charset="-122"/>
                        <a:ea typeface="华文楷体" panose="02010600040101010101" pitchFamily="2" charset="-122"/>
                        <a:cs typeface="+mn-cs"/>
                      </a:endParaRPr>
                    </a:p>
                  </a:txBody>
                  <a:tcPr marL="65669" marR="65669" marT="32834" marB="3283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总线传输过程</a:t>
            </a:r>
            <a:endParaRPr lang="zh-CN" altLang="en-US" dirty="0"/>
          </a:p>
        </p:txBody>
      </p:sp>
      <p:sp>
        <p:nvSpPr>
          <p:cNvPr id="3" name="内容占位符 2"/>
          <p:cNvSpPr>
            <a:spLocks noGrp="1"/>
          </p:cNvSpPr>
          <p:nvPr>
            <p:ph idx="1"/>
          </p:nvPr>
        </p:nvSpPr>
        <p:spPr/>
        <p:txBody>
          <a:bodyPr/>
          <a:lstStyle/>
          <a:p>
            <a:r>
              <a:rPr lang="zh-CN" altLang="zh-CN" dirty="0" smtClean="0"/>
              <a:t>总线</a:t>
            </a:r>
            <a:r>
              <a:rPr lang="zh-CN" altLang="en-US" dirty="0" smtClean="0"/>
              <a:t>申请：（总线仲裁）</a:t>
            </a:r>
            <a:endParaRPr lang="en-US" altLang="zh-CN" dirty="0" smtClean="0"/>
          </a:p>
          <a:p>
            <a:pPr lvl="1"/>
            <a:r>
              <a:rPr lang="zh-CN" altLang="zh-CN" sz="1800" dirty="0" smtClean="0"/>
              <a:t>需要使用总线的主部件提出请求，总线控制器确定将下一个总线使用权分配给</a:t>
            </a:r>
            <a:r>
              <a:rPr lang="zh-CN" altLang="en-US" sz="1800" dirty="0" smtClean="0"/>
              <a:t>谁</a:t>
            </a:r>
            <a:r>
              <a:rPr lang="zh-CN" altLang="zh-CN" sz="1800" dirty="0" smtClean="0"/>
              <a:t>。</a:t>
            </a:r>
          </a:p>
          <a:p>
            <a:r>
              <a:rPr lang="zh-CN" altLang="en-US" dirty="0" smtClean="0"/>
              <a:t>地址阶段</a:t>
            </a:r>
            <a:r>
              <a:rPr lang="en-US" altLang="zh-CN" dirty="0" smtClean="0"/>
              <a:t>: </a:t>
            </a:r>
            <a:r>
              <a:rPr lang="zh-CN" altLang="en-US" dirty="0" smtClean="0"/>
              <a:t>（总线寻址）</a:t>
            </a:r>
            <a:endParaRPr lang="en-US" altLang="zh-CN" dirty="0" smtClean="0"/>
          </a:p>
          <a:p>
            <a:pPr lvl="1"/>
            <a:r>
              <a:rPr lang="zh-CN" altLang="en-US" sz="1800" dirty="0" smtClean="0"/>
              <a:t>授权</a:t>
            </a:r>
            <a:r>
              <a:rPr lang="zh-CN" altLang="zh-CN" sz="1800" dirty="0" smtClean="0"/>
              <a:t>主部件通过总线发出从部件的存储器地址或</a:t>
            </a:r>
            <a:r>
              <a:rPr lang="en-US" altLang="zh-CN" sz="1800" dirty="0" smtClean="0"/>
              <a:t>I/O</a:t>
            </a:r>
            <a:r>
              <a:rPr lang="zh-CN" altLang="zh-CN" sz="1800" dirty="0" smtClean="0"/>
              <a:t>端口地址及</a:t>
            </a:r>
            <a:r>
              <a:rPr lang="zh-CN" altLang="en-US" sz="1800" dirty="0" smtClean="0"/>
              <a:t>相关</a:t>
            </a:r>
            <a:r>
              <a:rPr lang="zh-CN" altLang="zh-CN" sz="1800" dirty="0" smtClean="0"/>
              <a:t>命令，启动相应目的部件。</a:t>
            </a:r>
          </a:p>
          <a:p>
            <a:r>
              <a:rPr lang="zh-CN" altLang="en-US" dirty="0" smtClean="0"/>
              <a:t>数据阶段</a:t>
            </a:r>
            <a:r>
              <a:rPr lang="en-US" altLang="zh-CN" dirty="0" smtClean="0">
                <a:sym typeface="Wingdings" panose="05000000000000000000" pitchFamily="2" charset="2"/>
              </a:rPr>
              <a:t>:  (</a:t>
            </a:r>
            <a:r>
              <a:rPr lang="zh-CN" altLang="en-US" dirty="0" smtClean="0">
                <a:sym typeface="Wingdings" panose="05000000000000000000" pitchFamily="2" charset="2"/>
              </a:rPr>
              <a:t>数据传输）</a:t>
            </a:r>
            <a:endParaRPr lang="zh-CN" altLang="zh-CN" dirty="0" smtClean="0"/>
          </a:p>
          <a:p>
            <a:r>
              <a:rPr lang="zh-CN" altLang="zh-CN" dirty="0" smtClean="0"/>
              <a:t>结束阶段</a:t>
            </a:r>
            <a:r>
              <a:rPr lang="en-US" altLang="zh-CN" dirty="0" smtClean="0"/>
              <a:t>:</a:t>
            </a:r>
          </a:p>
          <a:p>
            <a:pPr lvl="1"/>
            <a:r>
              <a:rPr lang="zh-CN" altLang="zh-CN" sz="1800" dirty="0" smtClean="0"/>
              <a:t>主部件撤消总线请求等有关信息，让出总线，以便总线控制器重新分配总线使用权。</a:t>
            </a:r>
          </a:p>
          <a:p>
            <a:endParaRPr lang="zh-CN" altLang="en-US" sz="1000"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37</a:t>
            </a:fld>
            <a:r>
              <a:rPr lang="en-US" altLang="zh-CN" sz="1400" smtClean="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总线定时</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     </a:t>
            </a:r>
            <a:r>
              <a:rPr lang="zh-CN" altLang="zh-CN" dirty="0" smtClean="0"/>
              <a:t>总线部件获得使用权后就开始传送信息，总线定时主要解决通信双方如何获知传输开始和传输结束，通信双方如何配合</a:t>
            </a:r>
            <a:r>
              <a:rPr lang="zh-CN" altLang="en-US" dirty="0" smtClean="0"/>
              <a:t>？</a:t>
            </a:r>
            <a:endParaRPr lang="en-US" altLang="zh-CN" dirty="0" smtClean="0"/>
          </a:p>
          <a:p>
            <a:r>
              <a:rPr lang="zh-CN" altLang="zh-CN" u="sng" dirty="0" smtClean="0">
                <a:solidFill>
                  <a:srgbClr val="FF0000"/>
                </a:solidFill>
              </a:rPr>
              <a:t>同步方式</a:t>
            </a:r>
            <a:r>
              <a:rPr lang="zh-CN" altLang="zh-CN" dirty="0" smtClean="0"/>
              <a:t>：用公共时钟信号对传输过程的每一步进行控制</a:t>
            </a:r>
            <a:r>
              <a:rPr lang="zh-CN" altLang="en-US" dirty="0" smtClean="0"/>
              <a:t>，适合快速设备。</a:t>
            </a:r>
            <a:endParaRPr lang="zh-CN" altLang="zh-CN" dirty="0" smtClean="0"/>
          </a:p>
          <a:p>
            <a:r>
              <a:rPr lang="zh-CN" altLang="zh-CN" u="sng" dirty="0" smtClean="0">
                <a:solidFill>
                  <a:srgbClr val="FF0000"/>
                </a:solidFill>
              </a:rPr>
              <a:t>异步方式</a:t>
            </a:r>
            <a:r>
              <a:rPr lang="zh-CN" altLang="zh-CN" u="sng" dirty="0" smtClean="0"/>
              <a:t>：</a:t>
            </a:r>
            <a:r>
              <a:rPr lang="zh-CN" altLang="zh-CN" dirty="0" smtClean="0"/>
              <a:t>用应答信号对传输过程进行控制。又分为非互锁、半互锁和全互锁</a:t>
            </a:r>
            <a:r>
              <a:rPr lang="zh-CN" altLang="en-US" dirty="0" smtClean="0"/>
              <a:t>；适合慢速设备。</a:t>
            </a:r>
            <a:endParaRPr lang="zh-CN" altLang="zh-CN" dirty="0" smtClean="0"/>
          </a:p>
          <a:p>
            <a:r>
              <a:rPr lang="zh-CN" altLang="zh-CN" u="sng" dirty="0" smtClean="0">
                <a:solidFill>
                  <a:srgbClr val="FF0000"/>
                </a:solidFill>
              </a:rPr>
              <a:t>半同步方式</a:t>
            </a:r>
            <a:r>
              <a:rPr lang="zh-CN" altLang="zh-CN" u="sng" dirty="0" smtClean="0"/>
              <a:t>：</a:t>
            </a:r>
            <a:r>
              <a:rPr lang="zh-CN" altLang="zh-CN" dirty="0" smtClean="0"/>
              <a:t>结合同步方式和异步方式的特点，在同步时钟的控制下进行采样和应答。</a:t>
            </a:r>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38</a:t>
            </a:fld>
            <a:r>
              <a:rPr lang="en-US" altLang="zh-CN" sz="1400" smtClean="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矩形 2"/>
          <p:cNvSpPr>
            <a:spLocks noGrp="1" noChangeArrowheads="1"/>
          </p:cNvSpPr>
          <p:nvPr>
            <p:ph type="title"/>
          </p:nvPr>
        </p:nvSpPr>
        <p:spPr/>
        <p:txBody>
          <a:bodyPr/>
          <a:lstStyle/>
          <a:p>
            <a:pPr eaLnBrk="1" hangingPunct="1"/>
            <a:r>
              <a:rPr lang="zh-CN" altLang="en-US" smtClean="0"/>
              <a:t>同步定时</a:t>
            </a:r>
          </a:p>
        </p:txBody>
      </p:sp>
      <p:sp>
        <p:nvSpPr>
          <p:cNvPr id="39940" name="矩形 3"/>
          <p:cNvSpPr>
            <a:spLocks noGrp="1" noChangeArrowheads="1"/>
          </p:cNvSpPr>
          <p:nvPr>
            <p:ph type="body" idx="1"/>
          </p:nvPr>
        </p:nvSpPr>
        <p:spPr/>
        <p:txBody>
          <a:bodyPr/>
          <a:lstStyle/>
          <a:p>
            <a:pPr algn="just" eaLnBrk="1" hangingPunct="1"/>
            <a:r>
              <a:rPr lang="zh-CN" altLang="en-US" sz="2400" dirty="0" smtClean="0">
                <a:solidFill>
                  <a:srgbClr val="CC3300"/>
                </a:solidFill>
                <a:latin typeface="华文新魏" pitchFamily="2" charset="-122"/>
              </a:rPr>
              <a:t>无应答定时</a:t>
            </a:r>
            <a:endParaRPr lang="zh-CN" altLang="en-US" sz="2400" dirty="0" smtClean="0">
              <a:latin typeface="华文新魏" pitchFamily="2" charset="-122"/>
            </a:endParaRPr>
          </a:p>
          <a:p>
            <a:pPr algn="just" eaLnBrk="1" hangingPunct="1"/>
            <a:r>
              <a:rPr lang="zh-CN" altLang="en-US" sz="2400" dirty="0" smtClean="0">
                <a:latin typeface="华文新魏" pitchFamily="2" charset="-122"/>
              </a:rPr>
              <a:t>事件出现在总线的时刻是由总线时钟信号来确定，所有的事件都出现在时钟信号的前沿，大多数事件只占据一个时钟周期。</a:t>
            </a:r>
          </a:p>
          <a:p>
            <a:pPr algn="just" eaLnBrk="1" hangingPunct="1"/>
            <a:r>
              <a:rPr lang="zh-CN" altLang="en-US" sz="2400" dirty="0" smtClean="0">
                <a:latin typeface="华文新魏" pitchFamily="2" charset="-122"/>
              </a:rPr>
              <a:t>采用公共时钟，具有较高的数据传输频率。</a:t>
            </a:r>
          </a:p>
          <a:p>
            <a:pPr algn="just" eaLnBrk="1" hangingPunct="1"/>
            <a:r>
              <a:rPr lang="zh-CN" altLang="en-US" sz="2400" dirty="0" smtClean="0">
                <a:latin typeface="华文新魏" pitchFamily="2" charset="-122"/>
              </a:rPr>
              <a:t>仅适合于总线长度短，各功能模块存取时间相差不大的情况，必须按最慢的设备定时。</a:t>
            </a:r>
            <a:endParaRPr lang="zh-CN" altLang="en-US" sz="2100" dirty="0" smtClean="0">
              <a:latin typeface="华文新魏" pitchFamily="2" charset="-122"/>
            </a:endParaRPr>
          </a:p>
        </p:txBody>
      </p:sp>
      <p:sp>
        <p:nvSpPr>
          <p:cNvPr id="5"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39</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7650759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矩形 2"/>
          <p:cNvSpPr>
            <a:spLocks noGrp="1" noChangeArrowheads="1"/>
          </p:cNvSpPr>
          <p:nvPr>
            <p:ph type="title"/>
          </p:nvPr>
        </p:nvSpPr>
        <p:spPr/>
        <p:txBody>
          <a:bodyPr/>
          <a:lstStyle/>
          <a:p>
            <a:pPr eaLnBrk="1" hangingPunct="1"/>
            <a:r>
              <a:rPr lang="zh-CN" altLang="en-US" smtClean="0"/>
              <a:t>总线</a:t>
            </a:r>
            <a:r>
              <a:rPr lang="en-US" altLang="zh-CN" smtClean="0"/>
              <a:t>(BUS)</a:t>
            </a:r>
            <a:r>
              <a:rPr lang="zh-CN" altLang="en-US" smtClean="0"/>
              <a:t>基本概念</a:t>
            </a:r>
          </a:p>
        </p:txBody>
      </p:sp>
      <p:sp>
        <p:nvSpPr>
          <p:cNvPr id="7172" name="矩形 3"/>
          <p:cNvSpPr>
            <a:spLocks noGrp="1" noChangeArrowheads="1"/>
          </p:cNvSpPr>
          <p:nvPr>
            <p:ph type="body" idx="1"/>
          </p:nvPr>
        </p:nvSpPr>
        <p:spPr/>
        <p:txBody>
          <a:bodyPr/>
          <a:lstStyle/>
          <a:p>
            <a:pPr eaLnBrk="1" hangingPunct="1">
              <a:buFont typeface="Wingdings" pitchFamily="2" charset="2"/>
              <a:buNone/>
            </a:pPr>
            <a:r>
              <a:rPr lang="zh-CN" altLang="en-US" dirty="0" smtClean="0"/>
              <a:t>总线是系统部件间传送信息的公共通路。</a:t>
            </a:r>
            <a:endParaRPr lang="en-US" altLang="zh-CN" dirty="0" smtClean="0"/>
          </a:p>
          <a:p>
            <a:r>
              <a:rPr kumimoji="1" lang="zh-CN" altLang="zh-CN" dirty="0" smtClean="0">
                <a:cs typeface="Times New Roman" panose="02020603050405020304" pitchFamily="18" charset="0"/>
              </a:rPr>
              <a:t>按总线连接线的数量分</a:t>
            </a:r>
            <a:r>
              <a:rPr kumimoji="1" lang="zh-CN" altLang="en-US" dirty="0" smtClean="0">
                <a:cs typeface="Times New Roman" panose="02020603050405020304" pitchFamily="18" charset="0"/>
              </a:rPr>
              <a:t>：</a:t>
            </a:r>
            <a:endParaRPr kumimoji="1" lang="en-US" altLang="zh-CN" dirty="0" smtClean="0">
              <a:cs typeface="Times New Roman" panose="02020603050405020304" pitchFamily="18" charset="0"/>
            </a:endParaRPr>
          </a:p>
          <a:p>
            <a:pPr lvl="1" eaLnBrk="1" hangingPunct="1">
              <a:buFont typeface="Wingdings" pitchFamily="2" charset="2"/>
              <a:buChar char="u"/>
            </a:pPr>
            <a:r>
              <a:rPr lang="zh-CN" altLang="zh-CN" dirty="0" smtClean="0"/>
              <a:t>并行传输总线</a:t>
            </a:r>
            <a:r>
              <a:rPr lang="zh-CN" altLang="en-US" dirty="0" smtClean="0"/>
              <a:t>、</a:t>
            </a:r>
            <a:r>
              <a:rPr lang="zh-CN" altLang="zh-CN" dirty="0" smtClean="0"/>
              <a:t>串行传输总线</a:t>
            </a:r>
            <a:endParaRPr lang="en-US" altLang="zh-CN" dirty="0" smtClean="0"/>
          </a:p>
          <a:p>
            <a:r>
              <a:rPr kumimoji="1" lang="zh-CN" altLang="zh-CN" dirty="0" smtClean="0">
                <a:cs typeface="Times New Roman" panose="02020603050405020304" pitchFamily="18" charset="0"/>
              </a:rPr>
              <a:t>按传输方向分</a:t>
            </a:r>
            <a:r>
              <a:rPr kumimoji="1" lang="zh-CN" altLang="en-US" dirty="0" smtClean="0">
                <a:cs typeface="Times New Roman" panose="02020603050405020304" pitchFamily="18" charset="0"/>
              </a:rPr>
              <a:t>：</a:t>
            </a:r>
            <a:endParaRPr kumimoji="1" lang="en-US" altLang="zh-CN" dirty="0" smtClean="0">
              <a:cs typeface="Times New Roman" panose="02020603050405020304" pitchFamily="18" charset="0"/>
            </a:endParaRPr>
          </a:p>
          <a:p>
            <a:pPr lvl="1" eaLnBrk="1" hangingPunct="1">
              <a:buFont typeface="Wingdings" pitchFamily="2" charset="2"/>
              <a:buChar char="u"/>
            </a:pPr>
            <a:r>
              <a:rPr lang="zh-CN" altLang="zh-CN" dirty="0" smtClean="0"/>
              <a:t>单向传输总线</a:t>
            </a:r>
            <a:r>
              <a:rPr lang="zh-CN" altLang="en-US" dirty="0" smtClean="0"/>
              <a:t>、</a:t>
            </a:r>
            <a:r>
              <a:rPr lang="zh-CN" altLang="zh-CN" dirty="0" smtClean="0"/>
              <a:t>双向传输总线</a:t>
            </a:r>
          </a:p>
          <a:p>
            <a:r>
              <a:rPr kumimoji="1" lang="zh-CN" altLang="zh-CN" dirty="0" smtClean="0">
                <a:cs typeface="Times New Roman" panose="02020603050405020304" pitchFamily="18" charset="0"/>
              </a:rPr>
              <a:t>按连接部件的不同分</a:t>
            </a:r>
            <a:r>
              <a:rPr kumimoji="1" lang="zh-CN" altLang="en-US" dirty="0" smtClean="0">
                <a:cs typeface="Times New Roman" panose="02020603050405020304" pitchFamily="18" charset="0"/>
              </a:rPr>
              <a:t>：</a:t>
            </a:r>
            <a:endParaRPr kumimoji="1" lang="en-US" altLang="zh-CN" dirty="0" smtClean="0">
              <a:cs typeface="Times New Roman" panose="02020603050405020304" pitchFamily="18" charset="0"/>
            </a:endParaRPr>
          </a:p>
          <a:p>
            <a:pPr lvl="1" eaLnBrk="1" hangingPunct="1">
              <a:buFont typeface="Wingdings" pitchFamily="2" charset="2"/>
              <a:buChar char="u"/>
            </a:pPr>
            <a:r>
              <a:rPr lang="zh-CN" altLang="en-US" dirty="0" smtClean="0"/>
              <a:t>内部总线</a:t>
            </a:r>
            <a:r>
              <a:rPr lang="en-US" altLang="zh-CN" dirty="0" smtClean="0"/>
              <a:t>(</a:t>
            </a:r>
            <a:r>
              <a:rPr lang="en-US" altLang="zh-CN" sz="2200" dirty="0" smtClean="0"/>
              <a:t>CPU</a:t>
            </a:r>
            <a:r>
              <a:rPr lang="zh-CN" altLang="en-US" dirty="0" smtClean="0"/>
              <a:t>内各功能单元间的连线）</a:t>
            </a:r>
          </a:p>
          <a:p>
            <a:pPr lvl="1" eaLnBrk="1" hangingPunct="1">
              <a:buFont typeface="Wingdings" pitchFamily="2" charset="2"/>
              <a:buChar char="u"/>
            </a:pPr>
            <a:r>
              <a:rPr lang="zh-CN" altLang="en-US" dirty="0" smtClean="0"/>
              <a:t>系统总线（系统内各部件间的连线）</a:t>
            </a:r>
          </a:p>
          <a:p>
            <a:pPr lvl="1" eaLnBrk="1" hangingPunct="1">
              <a:buFont typeface="Wingdings" pitchFamily="2" charset="2"/>
              <a:buChar char="u"/>
            </a:pPr>
            <a:r>
              <a:rPr lang="en-US" altLang="zh-CN" sz="2200" dirty="0" smtClean="0"/>
              <a:t>I/O</a:t>
            </a:r>
            <a:r>
              <a:rPr lang="zh-CN" altLang="en-US" dirty="0" smtClean="0"/>
              <a:t>总线</a:t>
            </a:r>
            <a:r>
              <a:rPr lang="en-US" altLang="zh-CN" dirty="0" smtClean="0"/>
              <a:t>(</a:t>
            </a:r>
            <a:r>
              <a:rPr lang="en-US" altLang="zh-CN" sz="2200" dirty="0" smtClean="0"/>
              <a:t>I/O</a:t>
            </a:r>
            <a:r>
              <a:rPr lang="zh-CN" altLang="en-US" dirty="0" smtClean="0"/>
              <a:t>设备间的连接总线）</a:t>
            </a:r>
          </a:p>
          <a:p>
            <a:pPr lvl="1" eaLnBrk="1" hangingPunct="1">
              <a:buFont typeface="Wingdings" pitchFamily="2" charset="2"/>
              <a:buChar char="u"/>
            </a:pPr>
            <a:r>
              <a:rPr lang="zh-CN" altLang="en-US" dirty="0" smtClean="0"/>
              <a:t>处理器总线</a:t>
            </a:r>
          </a:p>
          <a:p>
            <a:pPr eaLnBrk="1" hangingPunct="1"/>
            <a:endParaRPr lang="en-US" altLang="zh-CN" dirty="0" smtClean="0"/>
          </a:p>
        </p:txBody>
      </p:sp>
      <p:sp>
        <p:nvSpPr>
          <p:cNvPr id="5"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4</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0985053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矩形 2"/>
          <p:cNvSpPr>
            <a:spLocks noGrp="1" noChangeArrowheads="1"/>
          </p:cNvSpPr>
          <p:nvPr>
            <p:ph type="title"/>
          </p:nvPr>
        </p:nvSpPr>
        <p:spPr/>
        <p:txBody>
          <a:bodyPr/>
          <a:lstStyle/>
          <a:p>
            <a:r>
              <a:rPr lang="zh-CN" altLang="en-US" smtClean="0"/>
              <a:t>异步定时</a:t>
            </a:r>
          </a:p>
        </p:txBody>
      </p:sp>
      <p:sp>
        <p:nvSpPr>
          <p:cNvPr id="41988" name="矩形 3"/>
          <p:cNvSpPr>
            <a:spLocks noGrp="1" noChangeArrowheads="1"/>
          </p:cNvSpPr>
          <p:nvPr>
            <p:ph type="body" idx="1"/>
          </p:nvPr>
        </p:nvSpPr>
        <p:spPr/>
        <p:txBody>
          <a:bodyPr/>
          <a:lstStyle/>
          <a:p>
            <a:r>
              <a:rPr lang="zh-CN" altLang="en-US" dirty="0" smtClean="0">
                <a:solidFill>
                  <a:srgbClr val="FF0000"/>
                </a:solidFill>
              </a:rPr>
              <a:t>应答定时</a:t>
            </a:r>
            <a:r>
              <a:rPr lang="zh-CN" altLang="en-US" dirty="0" smtClean="0"/>
              <a:t>，后一事件出现在总线上的时刻取决于前一事件的出现，建立在应答和互锁机制基础上；</a:t>
            </a:r>
          </a:p>
          <a:p>
            <a:r>
              <a:rPr lang="zh-CN" altLang="en-US" dirty="0" smtClean="0"/>
              <a:t>不需公共时钟信号；</a:t>
            </a:r>
          </a:p>
          <a:p>
            <a:r>
              <a:rPr lang="zh-CN" altLang="en-US" dirty="0" smtClean="0"/>
              <a:t>总线周期长度可变，快、慢速设备可连到同一总线上。</a:t>
            </a:r>
          </a:p>
          <a:p>
            <a:endParaRPr lang="en-US" altLang="zh-CN" dirty="0" smtClean="0"/>
          </a:p>
        </p:txBody>
      </p:sp>
      <p:sp>
        <p:nvSpPr>
          <p:cNvPr id="9"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40</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2284341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endParaRPr lang="zh-CN" altLang="en-US" dirty="0"/>
          </a:p>
        </p:txBody>
      </p:sp>
      <p:sp>
        <p:nvSpPr>
          <p:cNvPr id="3" name="内容占位符 2"/>
          <p:cNvSpPr>
            <a:spLocks noGrp="1"/>
          </p:cNvSpPr>
          <p:nvPr>
            <p:ph idx="1"/>
          </p:nvPr>
        </p:nvSpPr>
        <p:spPr/>
        <p:txBody>
          <a:bodyPr/>
          <a:lstStyle/>
          <a:p>
            <a:pPr marL="0" indent="0">
              <a:buNone/>
            </a:pPr>
            <a:r>
              <a:rPr lang="zh-CN" altLang="zh-CN" dirty="0" smtClean="0">
                <a:latin typeface="华文楷体" panose="02010600040101010101" pitchFamily="2" charset="-122"/>
                <a:ea typeface="华文楷体" panose="02010600040101010101" pitchFamily="2" charset="-122"/>
              </a:rPr>
              <a:t>例</a:t>
            </a:r>
            <a:r>
              <a:rPr lang="zh-CN" altLang="en-US" dirty="0" smtClean="0">
                <a:latin typeface="华文楷体" panose="02010600040101010101" pitchFamily="2" charset="-122"/>
                <a:ea typeface="华文楷体" panose="02010600040101010101" pitchFamily="2" charset="-122"/>
              </a:rPr>
              <a:t>：</a:t>
            </a:r>
            <a:r>
              <a:rPr lang="zh-CN" altLang="zh-CN" dirty="0" smtClean="0">
                <a:latin typeface="华文楷体" panose="02010600040101010101" pitchFamily="2" charset="-122"/>
                <a:ea typeface="华文楷体" panose="02010600040101010101" pitchFamily="2" charset="-122"/>
              </a:rPr>
              <a:t>假定某总线的时钟周期为</a:t>
            </a:r>
            <a:r>
              <a:rPr lang="en-US" altLang="zh-CN" dirty="0" smtClean="0">
                <a:latin typeface="华文楷体" panose="02010600040101010101" pitchFamily="2" charset="-122"/>
                <a:ea typeface="华文楷体" panose="02010600040101010101" pitchFamily="2" charset="-122"/>
              </a:rPr>
              <a:t>50ns,</a:t>
            </a:r>
            <a:r>
              <a:rPr lang="zh-CN" altLang="zh-CN" dirty="0" smtClean="0">
                <a:latin typeface="华文楷体" panose="02010600040101010101" pitchFamily="2" charset="-122"/>
                <a:ea typeface="华文楷体" panose="02010600040101010101" pitchFamily="2" charset="-122"/>
              </a:rPr>
              <a:t>每次总线传输需要</a:t>
            </a:r>
            <a:r>
              <a:rPr lang="en-US" altLang="zh-CN" dirty="0" smtClean="0">
                <a:latin typeface="华文楷体" panose="02010600040101010101" pitchFamily="2" charset="-122"/>
                <a:ea typeface="华文楷体" panose="02010600040101010101" pitchFamily="2" charset="-122"/>
              </a:rPr>
              <a:t>1</a:t>
            </a:r>
            <a:r>
              <a:rPr lang="zh-CN" altLang="zh-CN" dirty="0" smtClean="0">
                <a:latin typeface="华文楷体" panose="02010600040101010101" pitchFamily="2" charset="-122"/>
                <a:ea typeface="华文楷体" panose="02010600040101010101" pitchFamily="2" charset="-122"/>
              </a:rPr>
              <a:t>个时钟周期，总线宽度为</a:t>
            </a:r>
            <a:r>
              <a:rPr lang="en-US" altLang="zh-CN" dirty="0" smtClean="0">
                <a:latin typeface="华文楷体" panose="02010600040101010101" pitchFamily="2" charset="-122"/>
                <a:ea typeface="华文楷体" panose="02010600040101010101" pitchFamily="2" charset="-122"/>
              </a:rPr>
              <a:t>32</a:t>
            </a:r>
            <a:r>
              <a:rPr lang="zh-CN" altLang="zh-CN" dirty="0" smtClean="0">
                <a:latin typeface="华文楷体" panose="02010600040101010101" pitchFamily="2" charset="-122"/>
                <a:ea typeface="华文楷体" panose="02010600040101010101" pitchFamily="2" charset="-122"/>
              </a:rPr>
              <a:t>位</a:t>
            </a:r>
            <a:r>
              <a:rPr lang="en-US" altLang="zh-CN" dirty="0" smtClean="0">
                <a:latin typeface="华文楷体" panose="02010600040101010101" pitchFamily="2" charset="-122"/>
                <a:ea typeface="华文楷体" panose="02010600040101010101" pitchFamily="2" charset="-122"/>
              </a:rPr>
              <a:t>,</a:t>
            </a:r>
            <a:r>
              <a:rPr lang="zh-CN" altLang="zh-CN" dirty="0" smtClean="0">
                <a:latin typeface="华文楷体" panose="02010600040101010101" pitchFamily="2" charset="-122"/>
                <a:ea typeface="华文楷体" panose="02010600040101010101" pitchFamily="2" charset="-122"/>
              </a:rPr>
              <a:t>存储器的存储周期为</a:t>
            </a:r>
            <a:r>
              <a:rPr lang="en-US" altLang="zh-CN" dirty="0" smtClean="0">
                <a:latin typeface="华文楷体" panose="02010600040101010101" pitchFamily="2" charset="-122"/>
                <a:ea typeface="华文楷体" panose="02010600040101010101" pitchFamily="2" charset="-122"/>
              </a:rPr>
              <a:t>300ns,</a:t>
            </a:r>
            <a:r>
              <a:rPr lang="zh-CN" altLang="zh-CN" dirty="0" smtClean="0">
                <a:latin typeface="华文楷体" panose="02010600040101010101" pitchFamily="2" charset="-122"/>
                <a:ea typeface="华文楷体" panose="02010600040101010101" pitchFamily="2" charset="-122"/>
              </a:rPr>
              <a:t>求同步方式下从该存储器中读一个字时总线的数据传输率为多少</a:t>
            </a:r>
            <a:r>
              <a:rPr lang="en-US" altLang="zh-CN" dirty="0" smtClean="0">
                <a:latin typeface="华文楷体" panose="02010600040101010101" pitchFamily="2" charset="-122"/>
                <a:ea typeface="华文楷体" panose="02010600040101010101" pitchFamily="2" charset="-122"/>
              </a:rPr>
              <a:t>?</a:t>
            </a:r>
          </a:p>
          <a:p>
            <a:pPr marL="0" indent="0">
              <a:buNone/>
            </a:pPr>
            <a:r>
              <a:rPr lang="zh-CN" altLang="zh-CN" sz="2000" dirty="0" smtClean="0">
                <a:solidFill>
                  <a:srgbClr val="C00000"/>
                </a:solidFill>
                <a:latin typeface="华文楷体" panose="02010600040101010101" pitchFamily="2" charset="-122"/>
                <a:ea typeface="华文楷体" panose="02010600040101010101" pitchFamily="2" charset="-122"/>
              </a:rPr>
              <a:t>解：</a:t>
            </a:r>
            <a:endParaRPr lang="en-US" altLang="zh-CN" sz="2000" dirty="0" smtClean="0">
              <a:solidFill>
                <a:srgbClr val="C00000"/>
              </a:solidFill>
              <a:latin typeface="华文楷体" panose="02010600040101010101" pitchFamily="2" charset="-122"/>
              <a:ea typeface="华文楷体" panose="02010600040101010101" pitchFamily="2" charset="-122"/>
            </a:endParaRPr>
          </a:p>
          <a:p>
            <a:pPr marL="0" indent="0">
              <a:buNone/>
            </a:pPr>
            <a:r>
              <a:rPr lang="en-US" altLang="zh-CN" sz="2000" dirty="0">
                <a:solidFill>
                  <a:srgbClr val="C00000"/>
                </a:solidFill>
                <a:latin typeface="华文楷体" panose="02010600040101010101" pitchFamily="2" charset="-122"/>
                <a:ea typeface="华文楷体" panose="02010600040101010101" pitchFamily="2" charset="-122"/>
              </a:rPr>
              <a:t> </a:t>
            </a:r>
            <a:r>
              <a:rPr lang="en-US" altLang="zh-CN" sz="2000" dirty="0" smtClean="0">
                <a:solidFill>
                  <a:srgbClr val="C00000"/>
                </a:solidFill>
                <a:latin typeface="华文楷体" panose="02010600040101010101" pitchFamily="2" charset="-122"/>
                <a:ea typeface="华文楷体" panose="02010600040101010101" pitchFamily="2" charset="-122"/>
              </a:rPr>
              <a:t>    </a:t>
            </a:r>
            <a:r>
              <a:rPr lang="zh-CN" altLang="zh-CN" dirty="0" smtClean="0">
                <a:solidFill>
                  <a:srgbClr val="C00000"/>
                </a:solidFill>
                <a:latin typeface="华文楷体" panose="02010600040101010101" pitchFamily="2" charset="-122"/>
                <a:ea typeface="华文楷体" panose="02010600040101010101" pitchFamily="2" charset="-122"/>
              </a:rPr>
              <a:t>同步方式下存储器读操作步骤及所需的时间分别为：</a:t>
            </a:r>
          </a:p>
          <a:p>
            <a:pPr marL="0" indent="0">
              <a:buNone/>
            </a:pPr>
            <a:r>
              <a:rPr lang="en-US" altLang="zh-CN" dirty="0" smtClean="0">
                <a:solidFill>
                  <a:srgbClr val="C00000"/>
                </a:solidFill>
                <a:latin typeface="华文楷体" panose="02010600040101010101" pitchFamily="2" charset="-122"/>
                <a:ea typeface="华文楷体" panose="02010600040101010101" pitchFamily="2" charset="-122"/>
              </a:rPr>
              <a:t>       </a:t>
            </a:r>
            <a:r>
              <a:rPr lang="zh-CN" altLang="zh-CN" dirty="0" smtClean="0">
                <a:solidFill>
                  <a:srgbClr val="C00000"/>
                </a:solidFill>
                <a:latin typeface="华文楷体" panose="02010600040101010101" pitchFamily="2" charset="-122"/>
                <a:ea typeface="华文楷体" panose="02010600040101010101" pitchFamily="2" charset="-122"/>
              </a:rPr>
              <a:t>送地址和读命令：一个总线周期时间，</a:t>
            </a:r>
            <a:r>
              <a:rPr lang="en-US" altLang="zh-CN" dirty="0" smtClean="0">
                <a:solidFill>
                  <a:srgbClr val="C00000"/>
                </a:solidFill>
                <a:latin typeface="华文楷体" panose="02010600040101010101" pitchFamily="2" charset="-122"/>
                <a:ea typeface="华文楷体" panose="02010600040101010101" pitchFamily="2" charset="-122"/>
              </a:rPr>
              <a:t>50ns</a:t>
            </a:r>
            <a:r>
              <a:rPr lang="zh-CN" altLang="zh-CN" dirty="0" smtClean="0">
                <a:solidFill>
                  <a:srgbClr val="C00000"/>
                </a:solidFill>
                <a:latin typeface="华文楷体" panose="02010600040101010101" pitchFamily="2" charset="-122"/>
                <a:ea typeface="华文楷体" panose="02010600040101010101" pitchFamily="2" charset="-122"/>
              </a:rPr>
              <a:t>；</a:t>
            </a:r>
          </a:p>
          <a:p>
            <a:pPr marL="0" indent="0">
              <a:buNone/>
            </a:pPr>
            <a:r>
              <a:rPr lang="en-US" altLang="zh-CN" dirty="0" smtClean="0">
                <a:solidFill>
                  <a:srgbClr val="C00000"/>
                </a:solidFill>
                <a:latin typeface="华文楷体" panose="02010600040101010101" pitchFamily="2" charset="-122"/>
                <a:ea typeface="华文楷体" panose="02010600040101010101" pitchFamily="2" charset="-122"/>
              </a:rPr>
              <a:t>       </a:t>
            </a:r>
            <a:r>
              <a:rPr lang="zh-CN" altLang="zh-CN" dirty="0" smtClean="0">
                <a:solidFill>
                  <a:srgbClr val="C00000"/>
                </a:solidFill>
                <a:latin typeface="华文楷体" panose="02010600040101010101" pitchFamily="2" charset="-122"/>
                <a:ea typeface="华文楷体" panose="02010600040101010101" pitchFamily="2" charset="-122"/>
              </a:rPr>
              <a:t>存储器读数据：一个存储周期，</a:t>
            </a:r>
            <a:r>
              <a:rPr lang="en-US" altLang="zh-CN" dirty="0" smtClean="0">
                <a:solidFill>
                  <a:srgbClr val="C00000"/>
                </a:solidFill>
                <a:latin typeface="华文楷体" panose="02010600040101010101" pitchFamily="2" charset="-122"/>
                <a:ea typeface="华文楷体" panose="02010600040101010101" pitchFamily="2" charset="-122"/>
              </a:rPr>
              <a:t>300ns</a:t>
            </a:r>
            <a:r>
              <a:rPr lang="zh-CN" altLang="zh-CN" dirty="0" smtClean="0">
                <a:solidFill>
                  <a:srgbClr val="C00000"/>
                </a:solidFill>
                <a:latin typeface="华文楷体" panose="02010600040101010101" pitchFamily="2" charset="-122"/>
                <a:ea typeface="华文楷体" panose="02010600040101010101" pitchFamily="2" charset="-122"/>
              </a:rPr>
              <a:t>；</a:t>
            </a:r>
          </a:p>
          <a:p>
            <a:pPr marL="0" indent="0">
              <a:buNone/>
            </a:pPr>
            <a:r>
              <a:rPr lang="en-US" altLang="zh-CN" dirty="0" smtClean="0">
                <a:solidFill>
                  <a:srgbClr val="C00000"/>
                </a:solidFill>
                <a:latin typeface="华文楷体" panose="02010600040101010101" pitchFamily="2" charset="-122"/>
                <a:ea typeface="华文楷体" panose="02010600040101010101" pitchFamily="2" charset="-122"/>
              </a:rPr>
              <a:t>       </a:t>
            </a:r>
            <a:r>
              <a:rPr lang="zh-CN" altLang="zh-CN" dirty="0" smtClean="0">
                <a:solidFill>
                  <a:srgbClr val="C00000"/>
                </a:solidFill>
                <a:latin typeface="华文楷体" panose="02010600040101010101" pitchFamily="2" charset="-122"/>
                <a:ea typeface="华文楷体" panose="02010600040101010101" pitchFamily="2" charset="-122"/>
              </a:rPr>
              <a:t>读取数据：一个总线周期，</a:t>
            </a:r>
            <a:r>
              <a:rPr lang="en-US" altLang="zh-CN" dirty="0" smtClean="0">
                <a:solidFill>
                  <a:srgbClr val="C00000"/>
                </a:solidFill>
                <a:latin typeface="华文楷体" panose="02010600040101010101" pitchFamily="2" charset="-122"/>
                <a:ea typeface="华文楷体" panose="02010600040101010101" pitchFamily="2" charset="-122"/>
              </a:rPr>
              <a:t>50ns.</a:t>
            </a:r>
            <a:endParaRPr lang="zh-CN" altLang="zh-CN" dirty="0" smtClean="0">
              <a:solidFill>
                <a:srgbClr val="C00000"/>
              </a:solidFill>
              <a:latin typeface="华文楷体" panose="02010600040101010101" pitchFamily="2" charset="-122"/>
              <a:ea typeface="华文楷体" panose="02010600040101010101" pitchFamily="2" charset="-122"/>
            </a:endParaRPr>
          </a:p>
          <a:p>
            <a:pPr marL="0" indent="0">
              <a:buNone/>
            </a:pPr>
            <a:r>
              <a:rPr lang="en-US" altLang="zh-CN" dirty="0" smtClean="0">
                <a:solidFill>
                  <a:srgbClr val="C00000"/>
                </a:solidFill>
                <a:latin typeface="华文楷体" panose="02010600040101010101" pitchFamily="2" charset="-122"/>
                <a:ea typeface="华文楷体" panose="02010600040101010101" pitchFamily="2" charset="-122"/>
              </a:rPr>
              <a:t>     </a:t>
            </a:r>
            <a:r>
              <a:rPr lang="zh-CN" altLang="zh-CN" dirty="0" smtClean="0">
                <a:solidFill>
                  <a:srgbClr val="C00000"/>
                </a:solidFill>
                <a:latin typeface="华文楷体" panose="02010600040101010101" pitchFamily="2" charset="-122"/>
                <a:ea typeface="华文楷体" panose="02010600040101010101" pitchFamily="2" charset="-122"/>
              </a:rPr>
              <a:t>则，同步方式下从主存读一个存储字的总时间</a:t>
            </a:r>
            <a:r>
              <a:rPr lang="en-US" altLang="zh-CN" dirty="0" smtClean="0">
                <a:solidFill>
                  <a:srgbClr val="C00000"/>
                </a:solidFill>
                <a:latin typeface="华文楷体" panose="02010600040101010101" pitchFamily="2" charset="-122"/>
                <a:ea typeface="华文楷体" panose="02010600040101010101" pitchFamily="2" charset="-122"/>
              </a:rPr>
              <a:t>T = 400ns</a:t>
            </a:r>
            <a:endParaRPr lang="zh-CN" altLang="zh-CN" dirty="0" smtClean="0">
              <a:solidFill>
                <a:srgbClr val="C00000"/>
              </a:solidFill>
              <a:latin typeface="华文楷体" panose="02010600040101010101" pitchFamily="2" charset="-122"/>
              <a:ea typeface="华文楷体" panose="02010600040101010101" pitchFamily="2" charset="-122"/>
            </a:endParaRPr>
          </a:p>
          <a:p>
            <a:pPr marL="0" indent="0">
              <a:buNone/>
            </a:pPr>
            <a:r>
              <a:rPr lang="en-US" altLang="zh-CN" dirty="0" smtClean="0">
                <a:solidFill>
                  <a:srgbClr val="C00000"/>
                </a:solidFill>
                <a:latin typeface="华文楷体" panose="02010600040101010101" pitchFamily="2" charset="-122"/>
                <a:ea typeface="华文楷体" panose="02010600040101010101" pitchFamily="2" charset="-122"/>
              </a:rPr>
              <a:t>     </a:t>
            </a:r>
            <a:r>
              <a:rPr lang="zh-CN" altLang="zh-CN" dirty="0" smtClean="0">
                <a:solidFill>
                  <a:srgbClr val="C00000"/>
                </a:solidFill>
                <a:latin typeface="华文楷体" panose="02010600040101010101" pitchFamily="2" charset="-122"/>
                <a:ea typeface="华文楷体" panose="02010600040101010101" pitchFamily="2" charset="-122"/>
              </a:rPr>
              <a:t>数据传输率</a:t>
            </a:r>
            <a:r>
              <a:rPr lang="en-US" altLang="zh-CN" dirty="0" smtClean="0">
                <a:solidFill>
                  <a:srgbClr val="C00000"/>
                </a:solidFill>
                <a:latin typeface="华文楷体" panose="02010600040101010101" pitchFamily="2" charset="-122"/>
                <a:ea typeface="华文楷体" panose="02010600040101010101" pitchFamily="2" charset="-122"/>
              </a:rPr>
              <a:t> = 4B/400ns =  10MB/s</a:t>
            </a:r>
            <a:endParaRPr lang="zh-CN" altLang="zh-CN" dirty="0" smtClean="0">
              <a:solidFill>
                <a:srgbClr val="C00000"/>
              </a:solidFill>
              <a:latin typeface="华文楷体" panose="02010600040101010101" pitchFamily="2" charset="-122"/>
              <a:ea typeface="华文楷体" panose="02010600040101010101" pitchFamily="2" charset="-122"/>
            </a:endParaRPr>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41</a:t>
            </a:fld>
            <a:r>
              <a:rPr lang="en-US" altLang="zh-CN" sz="1400" smtClean="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矩形 2"/>
          <p:cNvSpPr>
            <a:spLocks noGrp="1" noChangeArrowheads="1"/>
          </p:cNvSpPr>
          <p:nvPr>
            <p:ph type="title"/>
          </p:nvPr>
        </p:nvSpPr>
        <p:spPr/>
        <p:txBody>
          <a:bodyPr/>
          <a:lstStyle/>
          <a:p>
            <a:pPr eaLnBrk="1" hangingPunct="1"/>
            <a:r>
              <a:rPr lang="zh-CN" altLang="en-US" smtClean="0"/>
              <a:t>常用总线</a:t>
            </a:r>
          </a:p>
        </p:txBody>
      </p:sp>
      <p:sp>
        <p:nvSpPr>
          <p:cNvPr id="44036" name="矩形 3"/>
          <p:cNvSpPr>
            <a:spLocks noGrp="1" noChangeArrowheads="1"/>
          </p:cNvSpPr>
          <p:nvPr>
            <p:ph type="body" idx="1"/>
          </p:nvPr>
        </p:nvSpPr>
        <p:spPr/>
        <p:txBody>
          <a:bodyPr/>
          <a:lstStyle/>
          <a:p>
            <a:pPr eaLnBrk="1" hangingPunct="1">
              <a:lnSpc>
                <a:spcPct val="110000"/>
              </a:lnSpc>
            </a:pPr>
            <a:r>
              <a:rPr lang="en-US" altLang="zh-CN" smtClean="0">
                <a:ea typeface="楷体_GB2312" pitchFamily="49" charset="-122"/>
              </a:rPr>
              <a:t>ISA/EISA/VESA</a:t>
            </a:r>
          </a:p>
          <a:p>
            <a:pPr eaLnBrk="1" hangingPunct="1">
              <a:lnSpc>
                <a:spcPct val="110000"/>
              </a:lnSpc>
            </a:pPr>
            <a:r>
              <a:rPr lang="en-US" altLang="zh-CN" smtClean="0">
                <a:ea typeface="楷体_GB2312" pitchFamily="49" charset="-122"/>
              </a:rPr>
              <a:t>PCI/PCI-X</a:t>
            </a:r>
          </a:p>
          <a:p>
            <a:pPr eaLnBrk="1" hangingPunct="1">
              <a:lnSpc>
                <a:spcPct val="110000"/>
              </a:lnSpc>
            </a:pPr>
            <a:r>
              <a:rPr lang="en-US" altLang="zh-CN" smtClean="0">
                <a:ea typeface="楷体_GB2312" pitchFamily="49" charset="-122"/>
              </a:rPr>
              <a:t>NGIO</a:t>
            </a:r>
          </a:p>
          <a:p>
            <a:pPr eaLnBrk="1" hangingPunct="1">
              <a:lnSpc>
                <a:spcPct val="110000"/>
              </a:lnSpc>
            </a:pPr>
            <a:r>
              <a:rPr lang="en-US" altLang="zh-CN" smtClean="0">
                <a:ea typeface="楷体_GB2312" pitchFamily="49" charset="-122"/>
              </a:rPr>
              <a:t>Future I/O</a:t>
            </a:r>
          </a:p>
          <a:p>
            <a:pPr eaLnBrk="1" hangingPunct="1">
              <a:lnSpc>
                <a:spcPct val="110000"/>
              </a:lnSpc>
            </a:pPr>
            <a:r>
              <a:rPr lang="en-US" altLang="zh-CN" smtClean="0">
                <a:ea typeface="楷体_GB2312" pitchFamily="49" charset="-122"/>
              </a:rPr>
              <a:t>InfiniBand</a:t>
            </a:r>
          </a:p>
          <a:p>
            <a:pPr eaLnBrk="1" hangingPunct="1">
              <a:lnSpc>
                <a:spcPct val="110000"/>
              </a:lnSpc>
            </a:pPr>
            <a:r>
              <a:rPr lang="en-US" altLang="zh-CN" smtClean="0">
                <a:ea typeface="楷体_GB2312" pitchFamily="49" charset="-122"/>
              </a:rPr>
              <a:t>AGP</a:t>
            </a:r>
          </a:p>
          <a:p>
            <a:pPr eaLnBrk="1" hangingPunct="1">
              <a:lnSpc>
                <a:spcPct val="110000"/>
              </a:lnSpc>
            </a:pPr>
            <a:r>
              <a:rPr lang="en-US" altLang="zh-CN" smtClean="0">
                <a:ea typeface="楷体_GB2312" pitchFamily="49" charset="-122"/>
              </a:rPr>
              <a:t>USB</a:t>
            </a:r>
          </a:p>
          <a:p>
            <a:pPr eaLnBrk="1" hangingPunct="1">
              <a:lnSpc>
                <a:spcPct val="110000"/>
              </a:lnSpc>
            </a:pPr>
            <a:endParaRPr lang="en-US" altLang="zh-CN" smtClean="0"/>
          </a:p>
        </p:txBody>
      </p:sp>
      <p:sp>
        <p:nvSpPr>
          <p:cNvPr id="5"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42</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42042227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矩形 2"/>
          <p:cNvSpPr>
            <a:spLocks noGrp="1" noChangeArrowheads="1"/>
          </p:cNvSpPr>
          <p:nvPr>
            <p:ph type="title"/>
          </p:nvPr>
        </p:nvSpPr>
        <p:spPr/>
        <p:txBody>
          <a:bodyPr/>
          <a:lstStyle/>
          <a:p>
            <a:r>
              <a:rPr lang="en-US" altLang="zh-CN" smtClean="0"/>
              <a:t>IBM PC/XT</a:t>
            </a:r>
          </a:p>
        </p:txBody>
      </p:sp>
      <p:sp>
        <p:nvSpPr>
          <p:cNvPr id="45060" name="矩形 3"/>
          <p:cNvSpPr>
            <a:spLocks noGrp="1" noChangeArrowheads="1"/>
          </p:cNvSpPr>
          <p:nvPr>
            <p:ph type="body" idx="1"/>
          </p:nvPr>
        </p:nvSpPr>
        <p:spPr/>
        <p:txBody>
          <a:bodyPr/>
          <a:lstStyle/>
          <a:p>
            <a:r>
              <a:rPr lang="en-US" altLang="zh-CN" dirty="0" smtClean="0"/>
              <a:t>IBM PC</a:t>
            </a:r>
            <a:r>
              <a:rPr lang="zh-CN" altLang="en-US" dirty="0" smtClean="0"/>
              <a:t>／</a:t>
            </a:r>
            <a:r>
              <a:rPr lang="en-US" altLang="zh-CN" dirty="0" smtClean="0"/>
              <a:t>XT</a:t>
            </a:r>
            <a:r>
              <a:rPr lang="zh-CN" altLang="en-US" dirty="0" smtClean="0"/>
              <a:t>总线是 </a:t>
            </a:r>
            <a:r>
              <a:rPr lang="en-US" altLang="zh-CN" dirty="0" smtClean="0"/>
              <a:t>1981</a:t>
            </a:r>
            <a:r>
              <a:rPr lang="zh-CN" altLang="en-US" dirty="0" smtClean="0"/>
              <a:t>年与</a:t>
            </a:r>
            <a:r>
              <a:rPr lang="en-US" altLang="zh-CN" dirty="0" smtClean="0"/>
              <a:t>IBM</a:t>
            </a:r>
            <a:r>
              <a:rPr lang="zh-CN" altLang="en-US" dirty="0" smtClean="0"/>
              <a:t>个人计算机同时推出的，是 </a:t>
            </a:r>
            <a:r>
              <a:rPr lang="en-US" altLang="zh-CN" dirty="0" smtClean="0"/>
              <a:t>IBM PC</a:t>
            </a:r>
            <a:r>
              <a:rPr lang="zh-CN" altLang="en-US" dirty="0" smtClean="0"/>
              <a:t>／</a:t>
            </a:r>
            <a:r>
              <a:rPr lang="en-US" altLang="zh-CN" dirty="0" smtClean="0"/>
              <a:t>XT</a:t>
            </a:r>
            <a:r>
              <a:rPr lang="zh-CN" altLang="en-US" dirty="0" smtClean="0"/>
              <a:t>微机所用的总线，针对 </a:t>
            </a:r>
            <a:r>
              <a:rPr lang="en-US" altLang="zh-CN" dirty="0" smtClean="0"/>
              <a:t>Intel 8088</a:t>
            </a:r>
            <a:r>
              <a:rPr lang="zh-CN" altLang="en-US" dirty="0" smtClean="0"/>
              <a:t>芯片设计。</a:t>
            </a:r>
          </a:p>
          <a:p>
            <a:r>
              <a:rPr lang="zh-CN" altLang="en-US" dirty="0" smtClean="0"/>
              <a:t>开放式结构，用户可在</a:t>
            </a:r>
            <a:r>
              <a:rPr lang="en-US" altLang="zh-CN" dirty="0" smtClean="0"/>
              <a:t>PC</a:t>
            </a:r>
            <a:r>
              <a:rPr lang="zh-CN" altLang="en-US" dirty="0" smtClean="0"/>
              <a:t>／</a:t>
            </a:r>
            <a:r>
              <a:rPr lang="en-US" altLang="zh-CN" dirty="0" smtClean="0"/>
              <a:t>XT</a:t>
            </a:r>
            <a:r>
              <a:rPr lang="zh-CN" altLang="en-US" dirty="0" smtClean="0"/>
              <a:t>机底板上使用总线扩展插座，通过接口板使</a:t>
            </a:r>
            <a:r>
              <a:rPr lang="en-US" altLang="zh-CN" dirty="0" smtClean="0"/>
              <a:t>I/O</a:t>
            </a:r>
            <a:r>
              <a:rPr lang="zh-CN" altLang="en-US" dirty="0" smtClean="0"/>
              <a:t>设备与主机相连。           </a:t>
            </a:r>
          </a:p>
          <a:p>
            <a:r>
              <a:rPr lang="en-US" altLang="zh-CN" dirty="0" smtClean="0"/>
              <a:t>PC</a:t>
            </a:r>
            <a:r>
              <a:rPr lang="zh-CN" altLang="en-US" dirty="0" smtClean="0"/>
              <a:t>／</a:t>
            </a:r>
            <a:r>
              <a:rPr lang="en-US" altLang="zh-CN" dirty="0" smtClean="0"/>
              <a:t>XT</a:t>
            </a:r>
            <a:r>
              <a:rPr lang="zh-CN" altLang="en-US" dirty="0" smtClean="0"/>
              <a:t>总线定义了</a:t>
            </a:r>
            <a:r>
              <a:rPr lang="en-US" altLang="zh-CN" dirty="0" smtClean="0"/>
              <a:t>62</a:t>
            </a:r>
            <a:r>
              <a:rPr lang="zh-CN" altLang="en-US" dirty="0" smtClean="0"/>
              <a:t>根信号线。</a:t>
            </a:r>
            <a:endParaRPr lang="en-US" altLang="zh-CN" dirty="0" smtClean="0"/>
          </a:p>
          <a:p>
            <a:pPr lvl="1"/>
            <a:r>
              <a:rPr lang="zh-CN" altLang="en-US" dirty="0" smtClean="0"/>
              <a:t>数据线</a:t>
            </a:r>
            <a:r>
              <a:rPr lang="en-US" altLang="zh-CN" dirty="0" smtClean="0"/>
              <a:t>8</a:t>
            </a:r>
            <a:r>
              <a:rPr lang="zh-CN" altLang="en-US" dirty="0" smtClean="0"/>
              <a:t>根</a:t>
            </a:r>
            <a:endParaRPr lang="en-US" altLang="zh-CN" dirty="0" smtClean="0"/>
          </a:p>
          <a:p>
            <a:pPr lvl="1"/>
            <a:r>
              <a:rPr lang="zh-CN" altLang="en-US" dirty="0" smtClean="0"/>
              <a:t>地址线</a:t>
            </a:r>
            <a:r>
              <a:rPr lang="en-US" altLang="zh-CN" dirty="0" smtClean="0"/>
              <a:t>20</a:t>
            </a:r>
            <a:r>
              <a:rPr lang="zh-CN" altLang="en-US" dirty="0" smtClean="0"/>
              <a:t>根</a:t>
            </a:r>
            <a:endParaRPr lang="en-US" altLang="zh-CN" dirty="0" smtClean="0"/>
          </a:p>
          <a:p>
            <a:pPr lvl="1"/>
            <a:r>
              <a:rPr lang="zh-CN" altLang="en-US" dirty="0" smtClean="0"/>
              <a:t>控制线</a:t>
            </a:r>
            <a:r>
              <a:rPr lang="en-US" altLang="zh-CN" dirty="0" smtClean="0"/>
              <a:t>26</a:t>
            </a:r>
            <a:r>
              <a:rPr lang="zh-CN" altLang="en-US" dirty="0" smtClean="0"/>
              <a:t>根（含时钟信号）</a:t>
            </a:r>
            <a:endParaRPr lang="en-US" altLang="zh-CN" dirty="0" smtClean="0"/>
          </a:p>
          <a:p>
            <a:pPr lvl="1"/>
            <a:r>
              <a:rPr lang="zh-CN" altLang="en-US" dirty="0" smtClean="0"/>
              <a:t>电源</a:t>
            </a:r>
            <a:r>
              <a:rPr lang="en-US" altLang="zh-CN" dirty="0" smtClean="0"/>
              <a:t>5</a:t>
            </a:r>
            <a:r>
              <a:rPr lang="zh-CN" altLang="en-US" dirty="0" smtClean="0"/>
              <a:t>根</a:t>
            </a:r>
            <a:endParaRPr lang="en-US" altLang="zh-CN" dirty="0" smtClean="0"/>
          </a:p>
          <a:p>
            <a:pPr lvl="1"/>
            <a:r>
              <a:rPr lang="zh-CN" altLang="en-US" dirty="0" smtClean="0"/>
              <a:t>地线</a:t>
            </a:r>
            <a:r>
              <a:rPr lang="en-US" altLang="zh-CN" dirty="0" smtClean="0"/>
              <a:t>3</a:t>
            </a:r>
            <a:r>
              <a:rPr lang="zh-CN" altLang="en-US" dirty="0" smtClean="0"/>
              <a:t>根。</a:t>
            </a:r>
          </a:p>
          <a:p>
            <a:endParaRPr lang="en-US" altLang="zh-CN" dirty="0" smtClean="0"/>
          </a:p>
        </p:txBody>
      </p:sp>
      <p:sp>
        <p:nvSpPr>
          <p:cNvPr id="7"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43</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7532571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矩形 2"/>
          <p:cNvSpPr>
            <a:spLocks noGrp="1" noChangeArrowheads="1"/>
          </p:cNvSpPr>
          <p:nvPr>
            <p:ph type="title"/>
          </p:nvPr>
        </p:nvSpPr>
        <p:spPr/>
        <p:txBody>
          <a:bodyPr/>
          <a:lstStyle/>
          <a:p>
            <a:r>
              <a:rPr lang="en-US" altLang="zh-CN" dirty="0" smtClean="0"/>
              <a:t>ISA</a:t>
            </a:r>
            <a:r>
              <a:rPr lang="zh-CN" altLang="en-US" dirty="0" smtClean="0"/>
              <a:t>总线</a:t>
            </a:r>
            <a:endParaRPr lang="en-US" altLang="zh-CN" dirty="0" smtClean="0"/>
          </a:p>
        </p:txBody>
      </p:sp>
      <p:sp>
        <p:nvSpPr>
          <p:cNvPr id="46084" name="矩形 3"/>
          <p:cNvSpPr>
            <a:spLocks noGrp="1" noChangeArrowheads="1"/>
          </p:cNvSpPr>
          <p:nvPr>
            <p:ph type="body" idx="1"/>
          </p:nvPr>
        </p:nvSpPr>
        <p:spPr/>
        <p:txBody>
          <a:bodyPr/>
          <a:lstStyle/>
          <a:p>
            <a:r>
              <a:rPr lang="en-US" altLang="zh-CN" dirty="0" smtClean="0"/>
              <a:t>ISA</a:t>
            </a:r>
            <a:r>
              <a:rPr lang="zh-CN" altLang="en-US" dirty="0" smtClean="0"/>
              <a:t>（</a:t>
            </a:r>
            <a:r>
              <a:rPr lang="en-US" altLang="zh-CN" dirty="0" smtClean="0"/>
              <a:t>industrial standard architecture</a:t>
            </a:r>
            <a:r>
              <a:rPr lang="zh-CN" altLang="en-US" dirty="0" smtClean="0"/>
              <a:t>）总线标准是</a:t>
            </a:r>
            <a:r>
              <a:rPr lang="en-US" altLang="zh-CN" dirty="0" smtClean="0"/>
              <a:t>IBM </a:t>
            </a:r>
            <a:r>
              <a:rPr lang="zh-CN" altLang="en-US" dirty="0" smtClean="0"/>
              <a:t>公司</a:t>
            </a:r>
            <a:r>
              <a:rPr lang="en-US" altLang="zh-CN" dirty="0" smtClean="0"/>
              <a:t>1984</a:t>
            </a:r>
            <a:r>
              <a:rPr lang="zh-CN" altLang="en-US" dirty="0" smtClean="0"/>
              <a:t>年为推出</a:t>
            </a:r>
            <a:r>
              <a:rPr lang="en-US" altLang="zh-CN" dirty="0" smtClean="0"/>
              <a:t>PC/AT</a:t>
            </a:r>
            <a:r>
              <a:rPr lang="zh-CN" altLang="en-US" dirty="0" smtClean="0"/>
              <a:t>机而建立的系统总线标准，所以也叫</a:t>
            </a:r>
            <a:r>
              <a:rPr lang="en-US" altLang="zh-CN" dirty="0" smtClean="0"/>
              <a:t>AT</a:t>
            </a:r>
            <a:r>
              <a:rPr lang="zh-CN" altLang="en-US" dirty="0" smtClean="0"/>
              <a:t>总线。</a:t>
            </a:r>
          </a:p>
          <a:p>
            <a:r>
              <a:rPr lang="zh-CN" altLang="en-US" dirty="0" smtClean="0"/>
              <a:t>为</a:t>
            </a:r>
            <a:r>
              <a:rPr lang="en-US" altLang="zh-CN" dirty="0"/>
              <a:t>286</a:t>
            </a:r>
            <a:r>
              <a:rPr lang="zh-CN" altLang="en-US" dirty="0"/>
              <a:t>计算机制定的工业标准总线</a:t>
            </a:r>
            <a:r>
              <a:rPr lang="zh-CN" altLang="en-US" dirty="0" smtClean="0"/>
              <a:t>。</a:t>
            </a:r>
            <a:endParaRPr lang="en-US" altLang="zh-CN" dirty="0" smtClean="0"/>
          </a:p>
          <a:p>
            <a:r>
              <a:rPr lang="zh-CN" altLang="en-US" dirty="0" smtClean="0"/>
              <a:t>总线宽度</a:t>
            </a:r>
            <a:r>
              <a:rPr lang="en-US" altLang="zh-CN" dirty="0" smtClean="0"/>
              <a:t>16</a:t>
            </a:r>
            <a:r>
              <a:rPr lang="zh-CN" altLang="en-US" dirty="0"/>
              <a:t>位，总线</a:t>
            </a:r>
            <a:r>
              <a:rPr lang="zh-CN" altLang="en-US" dirty="0" smtClean="0"/>
              <a:t>频率</a:t>
            </a:r>
            <a:r>
              <a:rPr lang="en-US" altLang="zh-CN" dirty="0" smtClean="0"/>
              <a:t>8MHz</a:t>
            </a:r>
            <a:r>
              <a:rPr lang="zh-CN" altLang="en-US" dirty="0"/>
              <a:t>。 </a:t>
            </a:r>
            <a:endParaRPr lang="en-US" altLang="zh-CN" dirty="0" smtClean="0"/>
          </a:p>
          <a:p>
            <a:r>
              <a:rPr lang="en-US" altLang="zh-CN" dirty="0"/>
              <a:t>ISA</a:t>
            </a:r>
            <a:r>
              <a:rPr lang="zh-CN" altLang="en-US" dirty="0"/>
              <a:t>总线有</a:t>
            </a:r>
            <a:r>
              <a:rPr lang="en-US" altLang="zh-CN" dirty="0"/>
              <a:t>98</a:t>
            </a:r>
            <a:r>
              <a:rPr lang="zh-CN" altLang="en-US" dirty="0"/>
              <a:t>只引脚。 </a:t>
            </a:r>
          </a:p>
          <a:p>
            <a:r>
              <a:rPr lang="en-US" altLang="zh-CN" dirty="0" smtClean="0"/>
              <a:t>80286</a:t>
            </a:r>
            <a:r>
              <a:rPr lang="zh-CN" altLang="en-US" dirty="0" smtClean="0"/>
              <a:t>至</a:t>
            </a:r>
            <a:r>
              <a:rPr lang="en-US" altLang="zh-CN" dirty="0" smtClean="0"/>
              <a:t>80486</a:t>
            </a:r>
            <a:r>
              <a:rPr lang="zh-CN" altLang="en-US" dirty="0" smtClean="0"/>
              <a:t>时代应用非常广泛，以至于奔腾机中还保留有</a:t>
            </a:r>
            <a:r>
              <a:rPr lang="en-US" altLang="zh-CN" dirty="0" smtClean="0"/>
              <a:t>ISA</a:t>
            </a:r>
            <a:r>
              <a:rPr lang="zh-CN" altLang="en-US" dirty="0" smtClean="0"/>
              <a:t>总线插槽。</a:t>
            </a:r>
            <a:endParaRPr lang="en-US" altLang="zh-CN" dirty="0" smtClean="0"/>
          </a:p>
          <a:p>
            <a:endParaRPr lang="en-US" altLang="zh-CN" dirty="0" smtClean="0"/>
          </a:p>
        </p:txBody>
      </p:sp>
      <p:sp>
        <p:nvSpPr>
          <p:cNvPr id="7"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44</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0233655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5" descr="0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4024" y="3229039"/>
            <a:ext cx="3810000" cy="2990850"/>
          </a:xfrm>
          <a:prstGeom prst="rect">
            <a:avLst/>
          </a:prstGeom>
          <a:solidFill>
            <a:schemeClr val="bg1"/>
          </a:solidFill>
          <a:ln w="9525">
            <a:noFill/>
            <a:miter lim="800000"/>
            <a:headEnd/>
            <a:tailEnd/>
          </a:ln>
          <a:effectLst>
            <a:outerShdw dist="107763" dir="2700000" algn="ctr" rotWithShape="0">
              <a:srgbClr val="808080">
                <a:alpha val="50000"/>
              </a:srgbClr>
            </a:outerShdw>
          </a:effectLst>
        </p:spPr>
      </p:pic>
      <p:sp>
        <p:nvSpPr>
          <p:cNvPr id="47107" name="矩形 2"/>
          <p:cNvSpPr>
            <a:spLocks noGrp="1" noChangeArrowheads="1"/>
          </p:cNvSpPr>
          <p:nvPr>
            <p:ph type="title"/>
          </p:nvPr>
        </p:nvSpPr>
        <p:spPr/>
        <p:txBody>
          <a:bodyPr/>
          <a:lstStyle/>
          <a:p>
            <a:r>
              <a:rPr lang="en-US" altLang="zh-CN" dirty="0" smtClean="0"/>
              <a:t>ISA/EISA</a:t>
            </a:r>
          </a:p>
        </p:txBody>
      </p:sp>
      <p:sp>
        <p:nvSpPr>
          <p:cNvPr id="47108" name="矩形 3"/>
          <p:cNvSpPr>
            <a:spLocks noGrp="1" noChangeArrowheads="1"/>
          </p:cNvSpPr>
          <p:nvPr>
            <p:ph type="body" idx="1"/>
          </p:nvPr>
        </p:nvSpPr>
        <p:spPr/>
        <p:txBody>
          <a:bodyPr/>
          <a:lstStyle/>
          <a:p>
            <a:r>
              <a:rPr lang="en-US" altLang="zh-CN" dirty="0" smtClean="0"/>
              <a:t>EISA</a:t>
            </a:r>
            <a:r>
              <a:rPr lang="zh-CN" altLang="en-US" dirty="0" smtClean="0"/>
              <a:t>（</a:t>
            </a:r>
            <a:r>
              <a:rPr lang="en-US" altLang="zh-CN" dirty="0" smtClean="0"/>
              <a:t>Extended Industry Standard Architecture</a:t>
            </a:r>
            <a:r>
              <a:rPr lang="zh-CN" altLang="en-US" dirty="0" smtClean="0"/>
              <a:t>即扩展工业标准结构总线）</a:t>
            </a:r>
            <a:endParaRPr lang="en-US" altLang="zh-CN" dirty="0" smtClean="0"/>
          </a:p>
          <a:p>
            <a:r>
              <a:rPr lang="en-US" altLang="zh-CN" dirty="0" smtClean="0"/>
              <a:t>32</a:t>
            </a:r>
            <a:r>
              <a:rPr lang="zh-CN" altLang="en-US" dirty="0" smtClean="0"/>
              <a:t>位中央处理器（</a:t>
            </a:r>
            <a:r>
              <a:rPr lang="en-US" altLang="zh-CN" dirty="0" smtClean="0"/>
              <a:t>386</a:t>
            </a:r>
            <a:r>
              <a:rPr lang="zh-CN" altLang="en-US" dirty="0" smtClean="0"/>
              <a:t>、</a:t>
            </a:r>
            <a:r>
              <a:rPr lang="en-US" altLang="zh-CN" dirty="0" smtClean="0"/>
              <a:t>486</a:t>
            </a:r>
            <a:r>
              <a:rPr lang="zh-CN" altLang="en-US" dirty="0" smtClean="0"/>
              <a:t>、</a:t>
            </a:r>
            <a:r>
              <a:rPr lang="en-US" altLang="zh-CN" dirty="0" smtClean="0"/>
              <a:t>586</a:t>
            </a:r>
            <a:r>
              <a:rPr lang="zh-CN" altLang="en-US" dirty="0" smtClean="0"/>
              <a:t>等等）总线扩展工业标准。</a:t>
            </a:r>
            <a:endParaRPr lang="en-US" altLang="zh-CN" dirty="0" smtClean="0"/>
          </a:p>
          <a:p>
            <a:r>
              <a:rPr lang="zh-CN" altLang="en-US" dirty="0" smtClean="0"/>
              <a:t>总线宽度</a:t>
            </a:r>
            <a:r>
              <a:rPr lang="en-US" altLang="zh-CN" dirty="0" smtClean="0"/>
              <a:t>32</a:t>
            </a:r>
            <a:r>
              <a:rPr lang="zh-CN" altLang="en-US" dirty="0" smtClean="0"/>
              <a:t>位、</a:t>
            </a:r>
            <a:r>
              <a:rPr lang="en-US" altLang="zh-CN" dirty="0" smtClean="0"/>
              <a:t>16MHz</a:t>
            </a:r>
          </a:p>
        </p:txBody>
      </p:sp>
      <p:sp>
        <p:nvSpPr>
          <p:cNvPr id="9"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45</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9016277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矩形 2"/>
          <p:cNvSpPr>
            <a:spLocks noGrp="1" noChangeArrowheads="1"/>
          </p:cNvSpPr>
          <p:nvPr>
            <p:ph type="title"/>
          </p:nvPr>
        </p:nvSpPr>
        <p:spPr/>
        <p:txBody>
          <a:bodyPr/>
          <a:lstStyle/>
          <a:p>
            <a:r>
              <a:rPr lang="en-US" altLang="zh-CN" smtClean="0"/>
              <a:t>VESA video electronics standard association</a:t>
            </a:r>
          </a:p>
        </p:txBody>
      </p:sp>
      <p:sp>
        <p:nvSpPr>
          <p:cNvPr id="49156" name="矩形 3"/>
          <p:cNvSpPr>
            <a:spLocks noGrp="1" noChangeArrowheads="1"/>
          </p:cNvSpPr>
          <p:nvPr>
            <p:ph type="body" idx="1"/>
          </p:nvPr>
        </p:nvSpPr>
        <p:spPr/>
        <p:txBody>
          <a:bodyPr/>
          <a:lstStyle/>
          <a:p>
            <a:r>
              <a:rPr lang="en-US" altLang="zh-CN" dirty="0" smtClean="0"/>
              <a:t>VESA</a:t>
            </a:r>
            <a:r>
              <a:rPr lang="zh-CN" altLang="en-US" dirty="0" smtClean="0"/>
              <a:t>）总线是 </a:t>
            </a:r>
            <a:r>
              <a:rPr lang="en-US" altLang="zh-CN" dirty="0" smtClean="0"/>
              <a:t>1992</a:t>
            </a:r>
            <a:r>
              <a:rPr lang="zh-CN" altLang="en-US" dirty="0" smtClean="0"/>
              <a:t>年由</a:t>
            </a:r>
            <a:r>
              <a:rPr lang="en-US" altLang="zh-CN" dirty="0" smtClean="0"/>
              <a:t>60</a:t>
            </a:r>
            <a:r>
              <a:rPr lang="zh-CN" altLang="en-US" dirty="0" smtClean="0"/>
              <a:t>家附件卡制造商联合推出的一种局部总线，简称为</a:t>
            </a:r>
            <a:r>
              <a:rPr lang="en-US" altLang="zh-CN" dirty="0" smtClean="0"/>
              <a:t>VL(VESA local bus)</a:t>
            </a:r>
            <a:r>
              <a:rPr lang="zh-CN" altLang="en-US" dirty="0" smtClean="0"/>
              <a:t>总线 </a:t>
            </a:r>
          </a:p>
          <a:p>
            <a:r>
              <a:rPr lang="zh-CN" altLang="en-US" dirty="0" smtClean="0"/>
              <a:t>该总线系统考虑到</a:t>
            </a:r>
            <a:r>
              <a:rPr lang="en-US" altLang="zh-CN" dirty="0" smtClean="0"/>
              <a:t>CPU</a:t>
            </a:r>
            <a:r>
              <a:rPr lang="zh-CN" altLang="en-US" dirty="0" smtClean="0"/>
              <a:t>与主存和</a:t>
            </a:r>
            <a:r>
              <a:rPr lang="en-US" altLang="zh-CN" dirty="0" smtClean="0"/>
              <a:t>Cache</a:t>
            </a:r>
            <a:r>
              <a:rPr lang="zh-CN" altLang="en-US" dirty="0" smtClean="0"/>
              <a:t>的直接相连，通常把这部分总线称为</a:t>
            </a:r>
            <a:r>
              <a:rPr lang="en-US" altLang="zh-CN" dirty="0" smtClean="0"/>
              <a:t>CPU</a:t>
            </a:r>
            <a:r>
              <a:rPr lang="zh-CN" altLang="en-US" dirty="0" smtClean="0"/>
              <a:t>总线或主总线，其他设备通过</a:t>
            </a:r>
            <a:r>
              <a:rPr lang="en-US" altLang="zh-CN" dirty="0" smtClean="0"/>
              <a:t>VL</a:t>
            </a:r>
            <a:r>
              <a:rPr lang="zh-CN" altLang="en-US" dirty="0" smtClean="0"/>
              <a:t>总线与</a:t>
            </a:r>
            <a:r>
              <a:rPr lang="en-US" altLang="zh-CN" dirty="0" smtClean="0"/>
              <a:t>CPU</a:t>
            </a:r>
            <a:r>
              <a:rPr lang="zh-CN" altLang="en-US" dirty="0" smtClean="0"/>
              <a:t>总线相连，所以</a:t>
            </a:r>
            <a:r>
              <a:rPr lang="en-US" altLang="zh-CN" dirty="0" smtClean="0"/>
              <a:t>VL</a:t>
            </a:r>
            <a:r>
              <a:rPr lang="zh-CN" altLang="en-US" dirty="0" smtClean="0"/>
              <a:t>总线被称为局部总线。</a:t>
            </a:r>
          </a:p>
          <a:p>
            <a:r>
              <a:rPr lang="zh-CN" altLang="en-US" dirty="0" smtClean="0"/>
              <a:t>数据、地址总线宽度均为</a:t>
            </a:r>
            <a:r>
              <a:rPr lang="en-US" altLang="zh-CN" dirty="0" smtClean="0"/>
              <a:t>32</a:t>
            </a:r>
            <a:r>
              <a:rPr lang="zh-CN" altLang="en-US" dirty="0" smtClean="0"/>
              <a:t>位。寻址空间为</a:t>
            </a:r>
            <a:r>
              <a:rPr lang="en-US" altLang="zh-CN" dirty="0" smtClean="0"/>
              <a:t>4GB</a:t>
            </a:r>
            <a:r>
              <a:rPr lang="zh-CN" altLang="en-US" dirty="0" smtClean="0"/>
              <a:t>。总线最高传输率为</a:t>
            </a:r>
            <a:r>
              <a:rPr lang="en-US" altLang="zh-CN" dirty="0" smtClean="0"/>
              <a:t>133MB/S. </a:t>
            </a:r>
          </a:p>
          <a:p>
            <a:r>
              <a:rPr lang="zh-CN" altLang="en-US" dirty="0" smtClean="0"/>
              <a:t>是一种高速、高效的局部总线，可支持</a:t>
            </a:r>
            <a:r>
              <a:rPr lang="en-US" altLang="zh-CN" dirty="0" smtClean="0"/>
              <a:t>386SX</a:t>
            </a:r>
            <a:r>
              <a:rPr lang="zh-CN" altLang="en-US" dirty="0" smtClean="0"/>
              <a:t>、</a:t>
            </a:r>
            <a:r>
              <a:rPr lang="en-US" altLang="zh-CN" dirty="0" smtClean="0"/>
              <a:t>386DX</a:t>
            </a:r>
            <a:r>
              <a:rPr lang="zh-CN" altLang="en-US" dirty="0" smtClean="0"/>
              <a:t>、</a:t>
            </a:r>
            <a:r>
              <a:rPr lang="en-US" altLang="zh-CN" dirty="0" smtClean="0"/>
              <a:t>486SX</a:t>
            </a:r>
            <a:r>
              <a:rPr lang="zh-CN" altLang="en-US" dirty="0" smtClean="0"/>
              <a:t>、</a:t>
            </a:r>
            <a:r>
              <a:rPr lang="en-US" altLang="zh-CN" dirty="0" smtClean="0"/>
              <a:t>486DX</a:t>
            </a:r>
            <a:r>
              <a:rPr lang="zh-CN" altLang="en-US" dirty="0" smtClean="0"/>
              <a:t>及奔腾微处理器。 </a:t>
            </a:r>
          </a:p>
        </p:txBody>
      </p:sp>
      <p:sp>
        <p:nvSpPr>
          <p:cNvPr id="7"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46</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8765904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矩形 2"/>
          <p:cNvSpPr>
            <a:spLocks noGrp="1" noChangeArrowheads="1"/>
          </p:cNvSpPr>
          <p:nvPr>
            <p:ph type="title"/>
          </p:nvPr>
        </p:nvSpPr>
        <p:spPr/>
        <p:txBody>
          <a:bodyPr/>
          <a:lstStyle/>
          <a:p>
            <a:r>
              <a:rPr lang="en-US" altLang="zh-CN" smtClean="0"/>
              <a:t>PCI</a:t>
            </a:r>
          </a:p>
        </p:txBody>
      </p:sp>
      <p:sp>
        <p:nvSpPr>
          <p:cNvPr id="50180" name="矩形 3"/>
          <p:cNvSpPr>
            <a:spLocks noGrp="1" noChangeArrowheads="1"/>
          </p:cNvSpPr>
          <p:nvPr>
            <p:ph type="body" idx="1"/>
          </p:nvPr>
        </p:nvSpPr>
        <p:spPr/>
        <p:txBody>
          <a:bodyPr/>
          <a:lstStyle/>
          <a:p>
            <a:r>
              <a:rPr lang="en-US" altLang="zh-CN" dirty="0" smtClean="0"/>
              <a:t>PCI</a:t>
            </a:r>
            <a:r>
              <a:rPr lang="zh-CN" altLang="en-US" dirty="0" smtClean="0"/>
              <a:t>（</a:t>
            </a:r>
            <a:r>
              <a:rPr lang="en-US" altLang="zh-CN" dirty="0" smtClean="0"/>
              <a:t>Peripheral Component Interconnect</a:t>
            </a:r>
            <a:r>
              <a:rPr lang="zh-CN" altLang="en-US" dirty="0" smtClean="0"/>
              <a:t>是美国</a:t>
            </a:r>
            <a:r>
              <a:rPr lang="en-US" altLang="zh-CN" dirty="0" smtClean="0"/>
              <a:t>SIG </a:t>
            </a:r>
            <a:r>
              <a:rPr lang="zh-CN" altLang="en-US" dirty="0" smtClean="0"/>
              <a:t>（即美国计算机协会专业集团）推出的新一代</a:t>
            </a:r>
            <a:r>
              <a:rPr lang="en-US" altLang="zh-CN" dirty="0" smtClean="0"/>
              <a:t>64</a:t>
            </a:r>
            <a:r>
              <a:rPr lang="zh-CN" altLang="en-US" dirty="0" smtClean="0"/>
              <a:t>位总线。频率为</a:t>
            </a:r>
            <a:r>
              <a:rPr lang="en-US" altLang="zh-CN" dirty="0" smtClean="0"/>
              <a:t>33MHz</a:t>
            </a:r>
            <a:r>
              <a:rPr lang="zh-CN" altLang="en-US" dirty="0" smtClean="0"/>
              <a:t>，峰值传输率为</a:t>
            </a:r>
            <a:r>
              <a:rPr lang="en-US" altLang="zh-CN" dirty="0" smtClean="0"/>
              <a:t>132Mbyte/s</a:t>
            </a:r>
            <a:r>
              <a:rPr lang="zh-CN" altLang="en-US" dirty="0" smtClean="0"/>
              <a:t>。 </a:t>
            </a:r>
          </a:p>
          <a:p>
            <a:r>
              <a:rPr lang="en-US" altLang="zh-CN" dirty="0" smtClean="0"/>
              <a:t>486</a:t>
            </a:r>
            <a:r>
              <a:rPr lang="zh-CN" altLang="en-US" dirty="0" smtClean="0"/>
              <a:t>系列采用</a:t>
            </a:r>
            <a:r>
              <a:rPr lang="en-US" altLang="zh-CN" dirty="0" smtClean="0"/>
              <a:t>ISA</a:t>
            </a:r>
            <a:r>
              <a:rPr lang="zh-CN" altLang="en-US" dirty="0" smtClean="0"/>
              <a:t>和</a:t>
            </a:r>
            <a:r>
              <a:rPr lang="en-US" altLang="zh-CN" dirty="0" smtClean="0"/>
              <a:t>EISA</a:t>
            </a:r>
            <a:r>
              <a:rPr lang="zh-CN" altLang="en-US" dirty="0" smtClean="0"/>
              <a:t>总线，而奔腾或</a:t>
            </a:r>
            <a:r>
              <a:rPr lang="en-US" altLang="zh-CN" dirty="0" smtClean="0"/>
              <a:t>586</a:t>
            </a:r>
            <a:r>
              <a:rPr lang="zh-CN" altLang="en-US" dirty="0" smtClean="0"/>
              <a:t>系列主板采用了</a:t>
            </a:r>
            <a:r>
              <a:rPr lang="en-US" altLang="zh-CN" dirty="0" smtClean="0"/>
              <a:t>PCI</a:t>
            </a:r>
            <a:r>
              <a:rPr lang="zh-CN" altLang="en-US" dirty="0" smtClean="0"/>
              <a:t>总线。</a:t>
            </a:r>
            <a:r>
              <a:rPr lang="en-US" altLang="zh-CN" dirty="0" smtClean="0"/>
              <a:t>586</a:t>
            </a:r>
            <a:r>
              <a:rPr lang="zh-CN" altLang="en-US" dirty="0" smtClean="0"/>
              <a:t>系列主板应该淘汰传统的</a:t>
            </a:r>
            <a:r>
              <a:rPr lang="en-US" altLang="zh-CN" dirty="0" smtClean="0"/>
              <a:t>EISA</a:t>
            </a:r>
            <a:r>
              <a:rPr lang="zh-CN" altLang="en-US" dirty="0" smtClean="0"/>
              <a:t>总线，但很多用户还在使用</a:t>
            </a:r>
            <a:r>
              <a:rPr lang="en-US" altLang="zh-CN" dirty="0" smtClean="0"/>
              <a:t>ISA</a:t>
            </a:r>
            <a:r>
              <a:rPr lang="zh-CN" altLang="en-US" dirty="0" smtClean="0"/>
              <a:t>总线或</a:t>
            </a:r>
            <a:r>
              <a:rPr lang="en-US" altLang="zh-CN" dirty="0" smtClean="0"/>
              <a:t>EISA</a:t>
            </a:r>
            <a:r>
              <a:rPr lang="zh-CN" altLang="en-US" dirty="0" smtClean="0"/>
              <a:t>总线接口卡，所以大多数</a:t>
            </a:r>
            <a:r>
              <a:rPr lang="en-US" altLang="zh-CN" dirty="0" smtClean="0"/>
              <a:t>586</a:t>
            </a:r>
            <a:r>
              <a:rPr lang="zh-CN" altLang="en-US" dirty="0" smtClean="0"/>
              <a:t>系列主板仍保留了</a:t>
            </a:r>
            <a:r>
              <a:rPr lang="en-US" altLang="zh-CN" dirty="0" smtClean="0"/>
              <a:t>EISA</a:t>
            </a:r>
            <a:r>
              <a:rPr lang="zh-CN" altLang="en-US" dirty="0" smtClean="0"/>
              <a:t>总线。 </a:t>
            </a:r>
          </a:p>
          <a:p>
            <a:endParaRPr lang="en-US" altLang="zh-CN" dirty="0" smtClean="0"/>
          </a:p>
        </p:txBody>
      </p:sp>
      <p:pic>
        <p:nvPicPr>
          <p:cNvPr id="9" name="图片 5" descr="0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52120" y="4149080"/>
            <a:ext cx="3267394" cy="2564904"/>
          </a:xfrm>
          <a:prstGeom prst="rect">
            <a:avLst/>
          </a:prstGeom>
          <a:solidFill>
            <a:schemeClr val="bg1"/>
          </a:solidFill>
          <a:ln w="9525">
            <a:noFill/>
            <a:miter lim="800000"/>
            <a:headEnd/>
            <a:tailEnd/>
          </a:ln>
          <a:effectLst>
            <a:outerShdw dist="107763" dir="2700000" algn="ctr" rotWithShape="0">
              <a:srgbClr val="808080">
                <a:alpha val="50000"/>
              </a:srgbClr>
            </a:outerShdw>
          </a:effectLst>
        </p:spPr>
      </p:pic>
      <p:sp>
        <p:nvSpPr>
          <p:cNvPr id="10"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47</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6438078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矩形 2"/>
          <p:cNvSpPr>
            <a:spLocks noGrp="1" noChangeArrowheads="1"/>
          </p:cNvSpPr>
          <p:nvPr>
            <p:ph type="title"/>
          </p:nvPr>
        </p:nvSpPr>
        <p:spPr/>
        <p:txBody>
          <a:bodyPr/>
          <a:lstStyle/>
          <a:p>
            <a:pPr eaLnBrk="1" hangingPunct="1"/>
            <a:r>
              <a:rPr lang="en-US" altLang="zh-CN" smtClean="0">
                <a:latin typeface="宋体" charset="-122"/>
              </a:rPr>
              <a:t>PCI</a:t>
            </a:r>
            <a:r>
              <a:rPr lang="zh-CN" altLang="en-US" smtClean="0">
                <a:latin typeface="宋体" charset="-122"/>
              </a:rPr>
              <a:t>总线结构</a:t>
            </a:r>
          </a:p>
        </p:txBody>
      </p:sp>
      <p:sp>
        <p:nvSpPr>
          <p:cNvPr id="51204" name="矩形 4"/>
          <p:cNvSpPr>
            <a:spLocks noChangeArrowheads="1"/>
          </p:cNvSpPr>
          <p:nvPr/>
        </p:nvSpPr>
        <p:spPr bwMode="auto">
          <a:xfrm>
            <a:off x="1690688" y="1484784"/>
            <a:ext cx="9906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i="0">
                <a:solidFill>
                  <a:schemeClr val="tx1"/>
                </a:solidFill>
                <a:latin typeface="Times New Roman" pitchFamily="18" charset="0"/>
                <a:ea typeface="宋体" charset="-122"/>
              </a:rPr>
              <a:t>处理器</a:t>
            </a:r>
          </a:p>
        </p:txBody>
      </p:sp>
      <p:sp>
        <p:nvSpPr>
          <p:cNvPr id="51205" name="矩形 5"/>
          <p:cNvSpPr>
            <a:spLocks noChangeArrowheads="1"/>
          </p:cNvSpPr>
          <p:nvPr/>
        </p:nvSpPr>
        <p:spPr bwMode="auto">
          <a:xfrm>
            <a:off x="3138488" y="1484784"/>
            <a:ext cx="9906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i="0">
                <a:solidFill>
                  <a:schemeClr val="tx1"/>
                </a:solidFill>
                <a:latin typeface="Times New Roman" pitchFamily="18" charset="0"/>
                <a:ea typeface="宋体" charset="-122"/>
              </a:rPr>
              <a:t>处理器</a:t>
            </a:r>
          </a:p>
        </p:txBody>
      </p:sp>
      <p:sp>
        <p:nvSpPr>
          <p:cNvPr id="51206" name="矩形 6"/>
          <p:cNvSpPr>
            <a:spLocks noChangeArrowheads="1"/>
          </p:cNvSpPr>
          <p:nvPr/>
        </p:nvSpPr>
        <p:spPr bwMode="auto">
          <a:xfrm>
            <a:off x="4738688" y="1484784"/>
            <a:ext cx="9906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400" i="0">
                <a:solidFill>
                  <a:schemeClr val="tx1"/>
                </a:solidFill>
                <a:latin typeface="Times New Roman" pitchFamily="18" charset="0"/>
                <a:ea typeface="宋体" charset="-122"/>
              </a:rPr>
              <a:t>主存</a:t>
            </a:r>
          </a:p>
          <a:p>
            <a:pPr algn="ctr"/>
            <a:r>
              <a:rPr kumimoji="1" lang="zh-CN" altLang="en-US" sz="1400" i="0">
                <a:solidFill>
                  <a:schemeClr val="tx1"/>
                </a:solidFill>
                <a:latin typeface="Times New Roman" pitchFamily="18" charset="0"/>
                <a:ea typeface="宋体" charset="-122"/>
              </a:rPr>
              <a:t>控制器</a:t>
            </a:r>
          </a:p>
        </p:txBody>
      </p:sp>
      <p:sp>
        <p:nvSpPr>
          <p:cNvPr id="51207" name="矩形 7"/>
          <p:cNvSpPr>
            <a:spLocks noChangeArrowheads="1"/>
          </p:cNvSpPr>
          <p:nvPr/>
        </p:nvSpPr>
        <p:spPr bwMode="auto">
          <a:xfrm>
            <a:off x="6338888" y="1484784"/>
            <a:ext cx="9906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i="0">
                <a:solidFill>
                  <a:schemeClr val="tx1"/>
                </a:solidFill>
                <a:latin typeface="Times New Roman" pitchFamily="18" charset="0"/>
                <a:ea typeface="宋体" charset="-122"/>
              </a:rPr>
              <a:t>主存</a:t>
            </a:r>
          </a:p>
        </p:txBody>
      </p:sp>
      <p:sp>
        <p:nvSpPr>
          <p:cNvPr id="51208" name="矩形 8"/>
          <p:cNvSpPr>
            <a:spLocks noChangeArrowheads="1"/>
          </p:cNvSpPr>
          <p:nvPr/>
        </p:nvSpPr>
        <p:spPr bwMode="auto">
          <a:xfrm>
            <a:off x="1538288" y="2703984"/>
            <a:ext cx="914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i="0">
                <a:solidFill>
                  <a:schemeClr val="tx1"/>
                </a:solidFill>
                <a:latin typeface="Times New Roman" pitchFamily="18" charset="0"/>
                <a:ea typeface="宋体" charset="-122"/>
              </a:rPr>
              <a:t>PCI</a:t>
            </a:r>
            <a:r>
              <a:rPr kumimoji="1" lang="zh-CN" altLang="en-US" sz="1600" i="0">
                <a:solidFill>
                  <a:schemeClr val="tx1"/>
                </a:solidFill>
                <a:latin typeface="Times New Roman" pitchFamily="18" charset="0"/>
                <a:ea typeface="宋体" charset="-122"/>
              </a:rPr>
              <a:t>设备</a:t>
            </a:r>
          </a:p>
        </p:txBody>
      </p:sp>
      <p:sp>
        <p:nvSpPr>
          <p:cNvPr id="51209" name="矩形 9"/>
          <p:cNvSpPr>
            <a:spLocks noChangeArrowheads="1"/>
          </p:cNvSpPr>
          <p:nvPr/>
        </p:nvSpPr>
        <p:spPr bwMode="auto">
          <a:xfrm>
            <a:off x="2833688" y="2703984"/>
            <a:ext cx="914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1600" i="0">
              <a:solidFill>
                <a:schemeClr val="tx1"/>
              </a:solidFill>
              <a:latin typeface="Times New Roman" pitchFamily="18" charset="0"/>
              <a:ea typeface="宋体" charset="-122"/>
            </a:endParaRPr>
          </a:p>
          <a:p>
            <a:pPr algn="ctr"/>
            <a:endParaRPr kumimoji="1" lang="en-US" altLang="zh-CN" sz="1600" i="0">
              <a:solidFill>
                <a:schemeClr val="tx1"/>
              </a:solidFill>
              <a:latin typeface="Times New Roman" pitchFamily="18" charset="0"/>
              <a:ea typeface="宋体" charset="-122"/>
            </a:endParaRPr>
          </a:p>
          <a:p>
            <a:pPr algn="ctr"/>
            <a:r>
              <a:rPr kumimoji="1" lang="en-US" altLang="zh-CN" sz="1600" i="0">
                <a:solidFill>
                  <a:schemeClr val="tx1"/>
                </a:solidFill>
                <a:latin typeface="Times New Roman" pitchFamily="18" charset="0"/>
                <a:ea typeface="宋体" charset="-122"/>
              </a:rPr>
              <a:t>PCI</a:t>
            </a:r>
            <a:r>
              <a:rPr kumimoji="1" lang="zh-CN" altLang="en-US" sz="1600" i="0">
                <a:solidFill>
                  <a:schemeClr val="tx1"/>
                </a:solidFill>
                <a:latin typeface="Times New Roman" pitchFamily="18" charset="0"/>
                <a:ea typeface="宋体" charset="-122"/>
              </a:rPr>
              <a:t>设备</a:t>
            </a:r>
          </a:p>
          <a:p>
            <a:pPr algn="ctr"/>
            <a:endParaRPr kumimoji="1" lang="en-US" altLang="zh-CN" sz="2400" i="0">
              <a:solidFill>
                <a:schemeClr val="tx1"/>
              </a:solidFill>
              <a:latin typeface="Times New Roman" pitchFamily="18" charset="0"/>
              <a:ea typeface="宋体" charset="-122"/>
            </a:endParaRPr>
          </a:p>
        </p:txBody>
      </p:sp>
      <p:sp>
        <p:nvSpPr>
          <p:cNvPr id="51210" name="矩形 10"/>
          <p:cNvSpPr>
            <a:spLocks noChangeArrowheads="1"/>
          </p:cNvSpPr>
          <p:nvPr/>
        </p:nvSpPr>
        <p:spPr bwMode="auto">
          <a:xfrm>
            <a:off x="4052888" y="2780184"/>
            <a:ext cx="990600" cy="3810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i="0">
                <a:solidFill>
                  <a:schemeClr val="tx1"/>
                </a:solidFill>
                <a:latin typeface="Times New Roman" pitchFamily="18" charset="0"/>
                <a:ea typeface="宋体" charset="-122"/>
              </a:rPr>
              <a:t>HOST</a:t>
            </a:r>
            <a:r>
              <a:rPr kumimoji="1" lang="zh-CN" altLang="en-US" sz="1400" i="0">
                <a:solidFill>
                  <a:schemeClr val="tx1"/>
                </a:solidFill>
                <a:latin typeface="Times New Roman" pitchFamily="18" charset="0"/>
                <a:ea typeface="宋体" charset="-122"/>
              </a:rPr>
              <a:t>桥</a:t>
            </a:r>
          </a:p>
        </p:txBody>
      </p:sp>
      <p:sp>
        <p:nvSpPr>
          <p:cNvPr id="51211" name="矩形 11"/>
          <p:cNvSpPr>
            <a:spLocks noChangeArrowheads="1"/>
          </p:cNvSpPr>
          <p:nvPr/>
        </p:nvSpPr>
        <p:spPr bwMode="auto">
          <a:xfrm>
            <a:off x="5500688" y="2703984"/>
            <a:ext cx="22860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600" i="0">
                <a:solidFill>
                  <a:schemeClr val="tx1"/>
                </a:solidFill>
                <a:latin typeface="Times New Roman" pitchFamily="18" charset="0"/>
                <a:ea typeface="宋体" charset="-122"/>
              </a:rPr>
              <a:t>主设备    目标设备</a:t>
            </a:r>
          </a:p>
        </p:txBody>
      </p:sp>
      <p:sp>
        <p:nvSpPr>
          <p:cNvPr id="51212" name="矩形 12"/>
          <p:cNvSpPr>
            <a:spLocks noChangeArrowheads="1"/>
          </p:cNvSpPr>
          <p:nvPr/>
        </p:nvSpPr>
        <p:spPr bwMode="auto">
          <a:xfrm>
            <a:off x="1919288" y="3923184"/>
            <a:ext cx="1905000" cy="381000"/>
          </a:xfrm>
          <a:prstGeom prst="rect">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i="0">
                <a:solidFill>
                  <a:schemeClr val="tx1"/>
                </a:solidFill>
                <a:latin typeface="Times New Roman" pitchFamily="18" charset="0"/>
                <a:ea typeface="宋体" charset="-122"/>
              </a:rPr>
              <a:t>PCI/LEGACY</a:t>
            </a:r>
            <a:r>
              <a:rPr kumimoji="1" lang="zh-CN" altLang="en-US" sz="1600" i="0">
                <a:solidFill>
                  <a:schemeClr val="tx1"/>
                </a:solidFill>
                <a:latin typeface="Times New Roman" pitchFamily="18" charset="0"/>
                <a:ea typeface="宋体" charset="-122"/>
              </a:rPr>
              <a:t>总线桥</a:t>
            </a:r>
          </a:p>
        </p:txBody>
      </p:sp>
      <p:sp>
        <p:nvSpPr>
          <p:cNvPr id="51213" name="矩形 13"/>
          <p:cNvSpPr>
            <a:spLocks noChangeArrowheads="1"/>
          </p:cNvSpPr>
          <p:nvPr/>
        </p:nvSpPr>
        <p:spPr bwMode="auto">
          <a:xfrm>
            <a:off x="5119688" y="3923184"/>
            <a:ext cx="1905000" cy="381000"/>
          </a:xfrm>
          <a:prstGeom prst="rect">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i="0">
                <a:solidFill>
                  <a:schemeClr val="tx1"/>
                </a:solidFill>
                <a:latin typeface="Times New Roman" pitchFamily="18" charset="0"/>
                <a:ea typeface="宋体" charset="-122"/>
              </a:rPr>
              <a:t>PCI/PCI</a:t>
            </a:r>
            <a:r>
              <a:rPr kumimoji="1" lang="zh-CN" altLang="en-US" sz="1600" i="0">
                <a:solidFill>
                  <a:schemeClr val="tx1"/>
                </a:solidFill>
                <a:latin typeface="Times New Roman" pitchFamily="18" charset="0"/>
                <a:ea typeface="宋体" charset="-122"/>
              </a:rPr>
              <a:t>桥</a:t>
            </a:r>
          </a:p>
        </p:txBody>
      </p:sp>
      <p:sp>
        <p:nvSpPr>
          <p:cNvPr id="51214" name="矩形 14"/>
          <p:cNvSpPr>
            <a:spLocks noChangeArrowheads="1"/>
          </p:cNvSpPr>
          <p:nvPr/>
        </p:nvSpPr>
        <p:spPr bwMode="auto">
          <a:xfrm>
            <a:off x="1309688" y="5142384"/>
            <a:ext cx="914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i="0">
                <a:solidFill>
                  <a:schemeClr val="tx1"/>
                </a:solidFill>
                <a:latin typeface="Times New Roman" pitchFamily="18" charset="0"/>
                <a:ea typeface="宋体" charset="-122"/>
              </a:rPr>
              <a:t>LEGACY</a:t>
            </a:r>
          </a:p>
          <a:p>
            <a:pPr algn="ctr"/>
            <a:r>
              <a:rPr kumimoji="1" lang="zh-CN" altLang="en-US" sz="1600" i="0">
                <a:solidFill>
                  <a:schemeClr val="tx1"/>
                </a:solidFill>
                <a:latin typeface="Times New Roman" pitchFamily="18" charset="0"/>
                <a:ea typeface="宋体" charset="-122"/>
              </a:rPr>
              <a:t>设备</a:t>
            </a:r>
          </a:p>
        </p:txBody>
      </p:sp>
      <p:sp>
        <p:nvSpPr>
          <p:cNvPr id="51215" name="矩形 15"/>
          <p:cNvSpPr>
            <a:spLocks noChangeArrowheads="1"/>
          </p:cNvSpPr>
          <p:nvPr/>
        </p:nvSpPr>
        <p:spPr bwMode="auto">
          <a:xfrm>
            <a:off x="2528888" y="5142384"/>
            <a:ext cx="914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i="0">
                <a:solidFill>
                  <a:schemeClr val="tx1"/>
                </a:solidFill>
                <a:latin typeface="Times New Roman" pitchFamily="18" charset="0"/>
                <a:ea typeface="宋体" charset="-122"/>
              </a:rPr>
              <a:t>LEGACY</a:t>
            </a:r>
          </a:p>
          <a:p>
            <a:pPr algn="ctr"/>
            <a:r>
              <a:rPr kumimoji="1" lang="zh-CN" altLang="en-US" sz="1600" i="0">
                <a:solidFill>
                  <a:schemeClr val="tx1"/>
                </a:solidFill>
                <a:latin typeface="Times New Roman" pitchFamily="18" charset="0"/>
                <a:ea typeface="宋体" charset="-122"/>
              </a:rPr>
              <a:t>设备</a:t>
            </a:r>
            <a:endParaRPr kumimoji="1" lang="zh-CN" altLang="en-US" sz="2400" i="0">
              <a:solidFill>
                <a:schemeClr val="tx1"/>
              </a:solidFill>
              <a:latin typeface="Times New Roman" pitchFamily="18" charset="0"/>
              <a:ea typeface="宋体" charset="-122"/>
            </a:endParaRPr>
          </a:p>
        </p:txBody>
      </p:sp>
      <p:sp>
        <p:nvSpPr>
          <p:cNvPr id="51216" name="矩形 16"/>
          <p:cNvSpPr>
            <a:spLocks noChangeArrowheads="1"/>
          </p:cNvSpPr>
          <p:nvPr/>
        </p:nvSpPr>
        <p:spPr bwMode="auto">
          <a:xfrm>
            <a:off x="5119688" y="5218584"/>
            <a:ext cx="914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i="0">
                <a:solidFill>
                  <a:schemeClr val="tx1"/>
                </a:solidFill>
                <a:latin typeface="Times New Roman" pitchFamily="18" charset="0"/>
                <a:ea typeface="宋体" charset="-122"/>
              </a:rPr>
              <a:t>PCI</a:t>
            </a:r>
            <a:r>
              <a:rPr kumimoji="1" lang="zh-CN" altLang="en-US" sz="1600" i="0">
                <a:solidFill>
                  <a:schemeClr val="tx1"/>
                </a:solidFill>
                <a:latin typeface="Times New Roman" pitchFamily="18" charset="0"/>
                <a:ea typeface="宋体" charset="-122"/>
              </a:rPr>
              <a:t>设备</a:t>
            </a:r>
          </a:p>
        </p:txBody>
      </p:sp>
      <p:sp>
        <p:nvSpPr>
          <p:cNvPr id="51217" name="矩形 17"/>
          <p:cNvSpPr>
            <a:spLocks noChangeArrowheads="1"/>
          </p:cNvSpPr>
          <p:nvPr/>
        </p:nvSpPr>
        <p:spPr bwMode="auto">
          <a:xfrm>
            <a:off x="6491288" y="5218584"/>
            <a:ext cx="914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i="0">
                <a:solidFill>
                  <a:schemeClr val="tx1"/>
                </a:solidFill>
                <a:latin typeface="Times New Roman" pitchFamily="18" charset="0"/>
                <a:ea typeface="宋体" charset="-122"/>
              </a:rPr>
              <a:t>PCI</a:t>
            </a:r>
            <a:r>
              <a:rPr kumimoji="1" lang="zh-CN" altLang="en-US" sz="1600" i="0">
                <a:solidFill>
                  <a:schemeClr val="tx1"/>
                </a:solidFill>
                <a:latin typeface="Times New Roman" pitchFamily="18" charset="0"/>
                <a:ea typeface="宋体" charset="-122"/>
              </a:rPr>
              <a:t>设备</a:t>
            </a:r>
          </a:p>
        </p:txBody>
      </p:sp>
      <p:sp>
        <p:nvSpPr>
          <p:cNvPr id="51218" name="直线 18"/>
          <p:cNvSpPr>
            <a:spLocks noChangeShapeType="1"/>
          </p:cNvSpPr>
          <p:nvPr/>
        </p:nvSpPr>
        <p:spPr bwMode="auto">
          <a:xfrm>
            <a:off x="1309688" y="2322984"/>
            <a:ext cx="6934200" cy="0"/>
          </a:xfrm>
          <a:prstGeom prst="line">
            <a:avLst/>
          </a:prstGeom>
          <a:noFill/>
          <a:ln w="7620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19" name="直线 19"/>
          <p:cNvSpPr>
            <a:spLocks noChangeShapeType="1"/>
          </p:cNvSpPr>
          <p:nvPr/>
        </p:nvSpPr>
        <p:spPr bwMode="auto">
          <a:xfrm>
            <a:off x="1233488" y="3542184"/>
            <a:ext cx="6934200" cy="0"/>
          </a:xfrm>
          <a:prstGeom prst="line">
            <a:avLst/>
          </a:prstGeom>
          <a:noFill/>
          <a:ln w="7620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20" name="直线 20"/>
          <p:cNvSpPr>
            <a:spLocks noChangeShapeType="1"/>
          </p:cNvSpPr>
          <p:nvPr/>
        </p:nvSpPr>
        <p:spPr bwMode="auto">
          <a:xfrm>
            <a:off x="1081088" y="4685184"/>
            <a:ext cx="3124200" cy="0"/>
          </a:xfrm>
          <a:prstGeom prst="line">
            <a:avLst/>
          </a:prstGeom>
          <a:noFill/>
          <a:ln w="7620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21" name="直线 21"/>
          <p:cNvSpPr>
            <a:spLocks noChangeShapeType="1"/>
          </p:cNvSpPr>
          <p:nvPr/>
        </p:nvSpPr>
        <p:spPr bwMode="auto">
          <a:xfrm>
            <a:off x="4814888" y="4685184"/>
            <a:ext cx="3124200" cy="0"/>
          </a:xfrm>
          <a:prstGeom prst="line">
            <a:avLst/>
          </a:prstGeom>
          <a:noFill/>
          <a:ln w="7620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22" name="直线 22"/>
          <p:cNvSpPr>
            <a:spLocks noChangeShapeType="1"/>
          </p:cNvSpPr>
          <p:nvPr/>
        </p:nvSpPr>
        <p:spPr bwMode="auto">
          <a:xfrm>
            <a:off x="2147888" y="2018184"/>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23" name="直线 23"/>
          <p:cNvSpPr>
            <a:spLocks noChangeShapeType="1"/>
          </p:cNvSpPr>
          <p:nvPr/>
        </p:nvSpPr>
        <p:spPr bwMode="auto">
          <a:xfrm>
            <a:off x="3595688" y="2018184"/>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24" name="直线 24"/>
          <p:cNvSpPr>
            <a:spLocks noChangeShapeType="1"/>
          </p:cNvSpPr>
          <p:nvPr/>
        </p:nvSpPr>
        <p:spPr bwMode="auto">
          <a:xfrm>
            <a:off x="5119688" y="2018184"/>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25" name="直线 25"/>
          <p:cNvSpPr>
            <a:spLocks noChangeShapeType="1"/>
          </p:cNvSpPr>
          <p:nvPr/>
        </p:nvSpPr>
        <p:spPr bwMode="auto">
          <a:xfrm>
            <a:off x="1995488" y="3237384"/>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26" name="直线 26"/>
          <p:cNvSpPr>
            <a:spLocks noChangeShapeType="1"/>
          </p:cNvSpPr>
          <p:nvPr/>
        </p:nvSpPr>
        <p:spPr bwMode="auto">
          <a:xfrm>
            <a:off x="3290888" y="3237384"/>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27" name="直线 27"/>
          <p:cNvSpPr>
            <a:spLocks noChangeShapeType="1"/>
          </p:cNvSpPr>
          <p:nvPr/>
        </p:nvSpPr>
        <p:spPr bwMode="auto">
          <a:xfrm>
            <a:off x="4586288" y="316118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28" name="直线 28"/>
          <p:cNvSpPr>
            <a:spLocks noChangeShapeType="1"/>
          </p:cNvSpPr>
          <p:nvPr/>
        </p:nvSpPr>
        <p:spPr bwMode="auto">
          <a:xfrm>
            <a:off x="6719888" y="3237384"/>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29" name="直线 29"/>
          <p:cNvSpPr>
            <a:spLocks noChangeShapeType="1"/>
          </p:cNvSpPr>
          <p:nvPr/>
        </p:nvSpPr>
        <p:spPr bwMode="auto">
          <a:xfrm>
            <a:off x="2833688" y="354218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30" name="直线 30"/>
          <p:cNvSpPr>
            <a:spLocks noChangeShapeType="1"/>
          </p:cNvSpPr>
          <p:nvPr/>
        </p:nvSpPr>
        <p:spPr bwMode="auto">
          <a:xfrm>
            <a:off x="2833688" y="430418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31" name="直线 31"/>
          <p:cNvSpPr>
            <a:spLocks noChangeShapeType="1"/>
          </p:cNvSpPr>
          <p:nvPr/>
        </p:nvSpPr>
        <p:spPr bwMode="auto">
          <a:xfrm>
            <a:off x="6034088" y="354218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32" name="直线 32"/>
          <p:cNvSpPr>
            <a:spLocks noChangeShapeType="1"/>
          </p:cNvSpPr>
          <p:nvPr/>
        </p:nvSpPr>
        <p:spPr bwMode="auto">
          <a:xfrm>
            <a:off x="6034088" y="430418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33" name="直线 33"/>
          <p:cNvSpPr>
            <a:spLocks noChangeShapeType="1"/>
          </p:cNvSpPr>
          <p:nvPr/>
        </p:nvSpPr>
        <p:spPr bwMode="auto">
          <a:xfrm>
            <a:off x="1843088" y="468518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34" name="直线 34"/>
          <p:cNvSpPr>
            <a:spLocks noChangeShapeType="1"/>
          </p:cNvSpPr>
          <p:nvPr/>
        </p:nvSpPr>
        <p:spPr bwMode="auto">
          <a:xfrm>
            <a:off x="3214688" y="468518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35" name="直线 35"/>
          <p:cNvSpPr>
            <a:spLocks noChangeShapeType="1"/>
          </p:cNvSpPr>
          <p:nvPr/>
        </p:nvSpPr>
        <p:spPr bwMode="auto">
          <a:xfrm>
            <a:off x="5576888" y="4685184"/>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36" name="直线 36"/>
          <p:cNvSpPr>
            <a:spLocks noChangeShapeType="1"/>
          </p:cNvSpPr>
          <p:nvPr/>
        </p:nvSpPr>
        <p:spPr bwMode="auto">
          <a:xfrm>
            <a:off x="7024688" y="4685184"/>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37" name="直线 37"/>
          <p:cNvSpPr>
            <a:spLocks noChangeShapeType="1"/>
          </p:cNvSpPr>
          <p:nvPr/>
        </p:nvSpPr>
        <p:spPr bwMode="auto">
          <a:xfrm>
            <a:off x="4586288" y="232298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38" name="直线 38"/>
          <p:cNvSpPr>
            <a:spLocks noChangeShapeType="1"/>
          </p:cNvSpPr>
          <p:nvPr/>
        </p:nvSpPr>
        <p:spPr bwMode="auto">
          <a:xfrm>
            <a:off x="5729288" y="1713384"/>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51239" name="文本框 39"/>
          <p:cNvSpPr txBox="1">
            <a:spLocks noChangeArrowheads="1"/>
          </p:cNvSpPr>
          <p:nvPr/>
        </p:nvSpPr>
        <p:spPr bwMode="auto">
          <a:xfrm>
            <a:off x="5637213" y="1980084"/>
            <a:ext cx="1238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r>
              <a:rPr kumimoji="1" lang="en-US" altLang="zh-CN" sz="1800" i="0">
                <a:solidFill>
                  <a:schemeClr val="tx1"/>
                </a:solidFill>
                <a:latin typeface="Times New Roman" pitchFamily="18" charset="0"/>
                <a:ea typeface="宋体" charset="-122"/>
              </a:rPr>
              <a:t>HOST</a:t>
            </a:r>
            <a:r>
              <a:rPr kumimoji="1" lang="zh-CN" altLang="en-US" sz="1800" i="0">
                <a:solidFill>
                  <a:schemeClr val="tx1"/>
                </a:solidFill>
                <a:latin typeface="Times New Roman" pitchFamily="18" charset="0"/>
                <a:ea typeface="宋体" charset="-122"/>
              </a:rPr>
              <a:t>总线</a:t>
            </a:r>
          </a:p>
        </p:txBody>
      </p:sp>
      <p:sp>
        <p:nvSpPr>
          <p:cNvPr id="51240" name="文本框 40"/>
          <p:cNvSpPr txBox="1">
            <a:spLocks noChangeArrowheads="1"/>
          </p:cNvSpPr>
          <p:nvPr/>
        </p:nvSpPr>
        <p:spPr bwMode="auto">
          <a:xfrm>
            <a:off x="3492975" y="3580284"/>
            <a:ext cx="10182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r>
              <a:rPr kumimoji="1" lang="en-US" altLang="zh-CN" sz="1800" i="0">
                <a:solidFill>
                  <a:schemeClr val="tx1"/>
                </a:solidFill>
                <a:latin typeface="Times New Roman" pitchFamily="18" charset="0"/>
                <a:ea typeface="宋体" charset="-122"/>
              </a:rPr>
              <a:t>PCI</a:t>
            </a:r>
            <a:r>
              <a:rPr kumimoji="1" lang="zh-CN" altLang="en-US" sz="1800" i="0">
                <a:solidFill>
                  <a:schemeClr val="tx1"/>
                </a:solidFill>
                <a:latin typeface="Times New Roman" pitchFamily="18" charset="0"/>
                <a:ea typeface="宋体" charset="-122"/>
              </a:rPr>
              <a:t>总线</a:t>
            </a:r>
          </a:p>
        </p:txBody>
      </p:sp>
      <p:sp>
        <p:nvSpPr>
          <p:cNvPr id="51241" name="文本框 41"/>
          <p:cNvSpPr txBox="1">
            <a:spLocks noChangeArrowheads="1"/>
          </p:cNvSpPr>
          <p:nvPr/>
        </p:nvSpPr>
        <p:spPr bwMode="auto">
          <a:xfrm>
            <a:off x="5855175" y="4723284"/>
            <a:ext cx="10182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r>
              <a:rPr kumimoji="1" lang="en-US" altLang="zh-CN" sz="1800" i="0">
                <a:solidFill>
                  <a:schemeClr val="tx1"/>
                </a:solidFill>
                <a:latin typeface="Times New Roman" pitchFamily="18" charset="0"/>
                <a:ea typeface="宋体" charset="-122"/>
              </a:rPr>
              <a:t>PCI</a:t>
            </a:r>
            <a:r>
              <a:rPr kumimoji="1" lang="zh-CN" altLang="en-US" sz="1800" i="0">
                <a:solidFill>
                  <a:schemeClr val="tx1"/>
                </a:solidFill>
                <a:latin typeface="Times New Roman" pitchFamily="18" charset="0"/>
                <a:ea typeface="宋体" charset="-122"/>
              </a:rPr>
              <a:t>总线</a:t>
            </a:r>
          </a:p>
        </p:txBody>
      </p:sp>
      <p:sp>
        <p:nvSpPr>
          <p:cNvPr id="51242" name="文本框 42"/>
          <p:cNvSpPr txBox="1">
            <a:spLocks noChangeArrowheads="1"/>
          </p:cNvSpPr>
          <p:nvPr/>
        </p:nvSpPr>
        <p:spPr bwMode="auto">
          <a:xfrm>
            <a:off x="1919288" y="4685184"/>
            <a:ext cx="224472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r>
              <a:rPr kumimoji="1" lang="en-US" altLang="zh-CN" sz="1600" i="0">
                <a:solidFill>
                  <a:schemeClr val="tx1"/>
                </a:solidFill>
                <a:latin typeface="Times New Roman" pitchFamily="18" charset="0"/>
                <a:ea typeface="宋体" charset="-122"/>
              </a:rPr>
              <a:t>LEGACY</a:t>
            </a:r>
            <a:r>
              <a:rPr kumimoji="1" lang="zh-CN" altLang="en-US" sz="1600" i="0">
                <a:solidFill>
                  <a:schemeClr val="tx1"/>
                </a:solidFill>
                <a:latin typeface="Times New Roman" pitchFamily="18" charset="0"/>
                <a:ea typeface="宋体" charset="-122"/>
              </a:rPr>
              <a:t>总线（遗留）</a:t>
            </a:r>
          </a:p>
        </p:txBody>
      </p:sp>
      <p:sp>
        <p:nvSpPr>
          <p:cNvPr id="43"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48</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9124552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矩形 2"/>
          <p:cNvSpPr>
            <a:spLocks noGrp="1" noChangeArrowheads="1"/>
          </p:cNvSpPr>
          <p:nvPr>
            <p:ph type="title"/>
          </p:nvPr>
        </p:nvSpPr>
        <p:spPr/>
        <p:txBody>
          <a:bodyPr/>
          <a:lstStyle/>
          <a:p>
            <a:r>
              <a:rPr lang="en-US" altLang="zh-CN" smtClean="0"/>
              <a:t>PCI</a:t>
            </a:r>
            <a:r>
              <a:rPr lang="zh-CN" altLang="en-US" smtClean="0"/>
              <a:t>总线特点</a:t>
            </a:r>
          </a:p>
        </p:txBody>
      </p:sp>
      <p:sp>
        <p:nvSpPr>
          <p:cNvPr id="52228" name="矩形 3"/>
          <p:cNvSpPr>
            <a:spLocks noGrp="1" noChangeArrowheads="1"/>
          </p:cNvSpPr>
          <p:nvPr>
            <p:ph type="body" idx="1"/>
          </p:nvPr>
        </p:nvSpPr>
        <p:spPr/>
        <p:txBody>
          <a:bodyPr/>
          <a:lstStyle/>
          <a:p>
            <a:r>
              <a:rPr lang="zh-CN" altLang="en-US" sz="2000" dirty="0" smtClean="0"/>
              <a:t>支持总线主控技术，允许智能设备在适当的时候取得总线控制权以加速数据传输；</a:t>
            </a:r>
          </a:p>
          <a:p>
            <a:r>
              <a:rPr lang="zh-CN" altLang="en-US" sz="2000" dirty="0" smtClean="0"/>
              <a:t>支持猝发传输模式。</a:t>
            </a:r>
          </a:p>
          <a:p>
            <a:r>
              <a:rPr lang="zh-CN" altLang="en-US" sz="2000" dirty="0" smtClean="0"/>
              <a:t>不受</a:t>
            </a:r>
            <a:r>
              <a:rPr lang="en-US" altLang="zh-CN" sz="2000" dirty="0" smtClean="0"/>
              <a:t>CPU</a:t>
            </a:r>
            <a:r>
              <a:rPr lang="zh-CN" altLang="en-US" sz="2000" dirty="0" smtClean="0"/>
              <a:t>速度和结构的限制；</a:t>
            </a:r>
          </a:p>
          <a:p>
            <a:r>
              <a:rPr lang="zh-CN" altLang="en-US" sz="2000" dirty="0" smtClean="0"/>
              <a:t>与 </a:t>
            </a:r>
            <a:r>
              <a:rPr lang="en-US" altLang="zh-CN" sz="2000" dirty="0" smtClean="0"/>
              <a:t>ISA</a:t>
            </a:r>
            <a:r>
              <a:rPr lang="zh-CN" altLang="en-US" sz="2000" dirty="0" smtClean="0"/>
              <a:t>／</a:t>
            </a:r>
            <a:r>
              <a:rPr lang="en-US" altLang="zh-CN" sz="2000" dirty="0" smtClean="0"/>
              <a:t>EISA</a:t>
            </a:r>
            <a:r>
              <a:rPr lang="zh-CN" altLang="en-US" sz="2000" dirty="0" smtClean="0"/>
              <a:t>／</a:t>
            </a:r>
            <a:r>
              <a:rPr lang="en-US" altLang="zh-CN" sz="2000" dirty="0" smtClean="0"/>
              <a:t>MCA</a:t>
            </a:r>
            <a:r>
              <a:rPr lang="zh-CN" altLang="en-US" sz="2000" dirty="0" smtClean="0"/>
              <a:t>兼容；</a:t>
            </a:r>
          </a:p>
          <a:p>
            <a:r>
              <a:rPr lang="zh-CN" altLang="en-US" sz="2000" dirty="0" smtClean="0"/>
              <a:t>预留扩展空间，支持</a:t>
            </a:r>
            <a:r>
              <a:rPr lang="en-US" altLang="zh-CN" sz="2000" dirty="0" smtClean="0"/>
              <a:t>64b</a:t>
            </a:r>
            <a:r>
              <a:rPr lang="zh-CN" altLang="en-US" sz="2000" dirty="0" smtClean="0"/>
              <a:t>数据和地址；</a:t>
            </a:r>
          </a:p>
          <a:p>
            <a:r>
              <a:rPr lang="zh-CN" altLang="en-US" sz="2000" dirty="0" smtClean="0"/>
              <a:t>数据宽度</a:t>
            </a:r>
            <a:r>
              <a:rPr lang="en-US" altLang="zh-CN" sz="2000" dirty="0" smtClean="0"/>
              <a:t>32</a:t>
            </a:r>
            <a:r>
              <a:rPr lang="zh-CN" altLang="en-US" sz="2000" dirty="0" smtClean="0"/>
              <a:t>位，时钟频率</a:t>
            </a:r>
            <a:r>
              <a:rPr lang="en-US" altLang="zh-CN" sz="2000" dirty="0" smtClean="0"/>
              <a:t>33MHz</a:t>
            </a:r>
            <a:r>
              <a:rPr lang="zh-CN" altLang="en-US" sz="2000" dirty="0" smtClean="0"/>
              <a:t>，最大数据传输速率为</a:t>
            </a:r>
            <a:r>
              <a:rPr lang="en-US" altLang="zh-CN" sz="2000" dirty="0" smtClean="0"/>
              <a:t>133MB/s</a:t>
            </a:r>
            <a:r>
              <a:rPr lang="zh-CN" altLang="en-US" sz="2000" dirty="0" smtClean="0"/>
              <a:t>；</a:t>
            </a:r>
          </a:p>
          <a:p>
            <a:r>
              <a:rPr lang="zh-CN" altLang="en-US" sz="2000" dirty="0" smtClean="0"/>
              <a:t>同步时序、集中式仲裁。</a:t>
            </a:r>
          </a:p>
        </p:txBody>
      </p:sp>
      <p:sp>
        <p:nvSpPr>
          <p:cNvPr id="8"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49</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2519705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2"/>
          <p:cNvSpPr>
            <a:spLocks noChangeArrowheads="1"/>
          </p:cNvSpPr>
          <p:nvPr/>
        </p:nvSpPr>
        <p:spPr bwMode="auto">
          <a:xfrm>
            <a:off x="323528" y="260350"/>
            <a:ext cx="8424862" cy="3960813"/>
          </a:xfrm>
          <a:prstGeom prst="rect">
            <a:avLst/>
          </a:prstGeom>
          <a:solidFill>
            <a:srgbClr val="99CC00"/>
          </a:solidFill>
          <a:ln w="9525" algn="ctr">
            <a:solidFill>
              <a:srgbClr val="66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i="0"/>
          </a:p>
        </p:txBody>
      </p:sp>
      <p:sp>
        <p:nvSpPr>
          <p:cNvPr id="8195" name="自选图形 3"/>
          <p:cNvSpPr>
            <a:spLocks noChangeArrowheads="1"/>
          </p:cNvSpPr>
          <p:nvPr/>
        </p:nvSpPr>
        <p:spPr bwMode="auto">
          <a:xfrm>
            <a:off x="5435600" y="3213100"/>
            <a:ext cx="1368425" cy="360363"/>
          </a:xfrm>
          <a:prstGeom prst="cube">
            <a:avLst>
              <a:gd name="adj" fmla="val 25245"/>
            </a:avLst>
          </a:prstGeom>
          <a:solidFill>
            <a:schemeClr val="accent1"/>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i="0">
                <a:solidFill>
                  <a:schemeClr val="tx1"/>
                </a:solidFill>
                <a:latin typeface="Arial" charset="0"/>
                <a:ea typeface="宋体" charset="-122"/>
              </a:rPr>
              <a:t>CLA</a:t>
            </a:r>
          </a:p>
        </p:txBody>
      </p:sp>
      <p:sp>
        <p:nvSpPr>
          <p:cNvPr id="1741828" name="自选图形 4"/>
          <p:cNvSpPr>
            <a:spLocks noChangeArrowheads="1"/>
          </p:cNvSpPr>
          <p:nvPr/>
        </p:nvSpPr>
        <p:spPr bwMode="auto">
          <a:xfrm>
            <a:off x="2773363" y="4292600"/>
            <a:ext cx="1943100" cy="2447925"/>
          </a:xfrm>
          <a:prstGeom prst="cube">
            <a:avLst>
              <a:gd name="adj" fmla="val 9671"/>
            </a:avLst>
          </a:prstGeom>
          <a:solidFill>
            <a:schemeClr val="bg2"/>
          </a:solidFill>
          <a:ln w="9525">
            <a:solidFill>
              <a:srgbClr val="FF6600"/>
            </a:solidFill>
            <a:miter lim="800000"/>
            <a:headEnd/>
            <a:tailEnd/>
          </a:ln>
          <a:effectLst/>
        </p:spPr>
        <p:txBody>
          <a:bodyPr wrap="none" anchor="ctr"/>
          <a:lstStyle/>
          <a:p>
            <a:endParaRPr lang="zh-CN" altLang="en-US" i="0"/>
          </a:p>
        </p:txBody>
      </p:sp>
      <p:sp>
        <p:nvSpPr>
          <p:cNvPr id="1741829" name="矩形 5"/>
          <p:cNvSpPr>
            <a:spLocks noChangeArrowheads="1"/>
          </p:cNvSpPr>
          <p:nvPr/>
        </p:nvSpPr>
        <p:spPr bwMode="auto">
          <a:xfrm>
            <a:off x="3132138" y="4487863"/>
            <a:ext cx="1368425" cy="249237"/>
          </a:xfrm>
          <a:prstGeom prst="rect">
            <a:avLst/>
          </a:prstGeom>
          <a:solidFill>
            <a:schemeClr val="bg2"/>
          </a:solidFill>
          <a:ln w="9525">
            <a:solidFill>
              <a:srgbClr val="FF6600"/>
            </a:solidFill>
            <a:miter lim="800000"/>
            <a:headEnd/>
            <a:tailEnd/>
          </a:ln>
          <a:effectLst/>
        </p:spPr>
        <p:txBody>
          <a:bodyPr wrap="none" anchor="ctr"/>
          <a:lstStyle/>
          <a:p>
            <a:pPr algn="l"/>
            <a:r>
              <a:rPr lang="en-US" altLang="zh-CN" sz="1800" i="0" dirty="0">
                <a:solidFill>
                  <a:srgbClr val="001010"/>
                </a:solidFill>
                <a:latin typeface="Arial" charset="0"/>
                <a:ea typeface="宋体" charset="-122"/>
              </a:rPr>
              <a:t>CLA</a:t>
            </a:r>
          </a:p>
        </p:txBody>
      </p:sp>
      <p:sp>
        <p:nvSpPr>
          <p:cNvPr id="1741830" name="矩形 6"/>
          <p:cNvSpPr>
            <a:spLocks noChangeArrowheads="1"/>
          </p:cNvSpPr>
          <p:nvPr/>
        </p:nvSpPr>
        <p:spPr bwMode="auto">
          <a:xfrm>
            <a:off x="3132138" y="4738688"/>
            <a:ext cx="1368425" cy="249237"/>
          </a:xfrm>
          <a:prstGeom prst="rect">
            <a:avLst/>
          </a:prstGeom>
          <a:solidFill>
            <a:schemeClr val="bg2"/>
          </a:solidFill>
          <a:ln w="9525">
            <a:solidFill>
              <a:srgbClr val="FF6600"/>
            </a:solidFill>
            <a:miter lim="800000"/>
            <a:headEnd/>
            <a:tailEnd/>
          </a:ln>
          <a:effectLst/>
        </p:spPr>
        <p:txBody>
          <a:bodyPr wrap="none" anchor="ctr"/>
          <a:lstStyle/>
          <a:p>
            <a:pPr algn="l"/>
            <a:r>
              <a:rPr lang="en-US" altLang="zh-CN" sz="1800" i="0">
                <a:solidFill>
                  <a:srgbClr val="001010"/>
                </a:solidFill>
                <a:latin typeface="Arial" charset="0"/>
                <a:ea typeface="宋体" charset="-122"/>
              </a:rPr>
              <a:t>ADD        30</a:t>
            </a:r>
          </a:p>
        </p:txBody>
      </p:sp>
      <p:sp>
        <p:nvSpPr>
          <p:cNvPr id="1741831" name="矩形 7"/>
          <p:cNvSpPr>
            <a:spLocks noChangeArrowheads="1"/>
          </p:cNvSpPr>
          <p:nvPr/>
        </p:nvSpPr>
        <p:spPr bwMode="auto">
          <a:xfrm>
            <a:off x="3132138" y="4987925"/>
            <a:ext cx="1368425" cy="250825"/>
          </a:xfrm>
          <a:prstGeom prst="rect">
            <a:avLst/>
          </a:prstGeom>
          <a:solidFill>
            <a:schemeClr val="bg2"/>
          </a:solidFill>
          <a:ln w="9525">
            <a:solidFill>
              <a:srgbClr val="FF6600"/>
            </a:solidFill>
            <a:miter lim="800000"/>
            <a:headEnd/>
            <a:tailEnd/>
          </a:ln>
          <a:effectLst/>
        </p:spPr>
        <p:txBody>
          <a:bodyPr wrap="none" anchor="ctr"/>
          <a:lstStyle/>
          <a:p>
            <a:pPr algn="l"/>
            <a:r>
              <a:rPr lang="en-US" altLang="zh-CN" sz="1800" i="0">
                <a:solidFill>
                  <a:srgbClr val="001010"/>
                </a:solidFill>
                <a:latin typeface="Arial" charset="0"/>
                <a:ea typeface="宋体" charset="-122"/>
              </a:rPr>
              <a:t>STA        40</a:t>
            </a:r>
          </a:p>
        </p:txBody>
      </p:sp>
      <p:sp>
        <p:nvSpPr>
          <p:cNvPr id="1741832" name="矩形 8"/>
          <p:cNvSpPr>
            <a:spLocks noChangeArrowheads="1"/>
          </p:cNvSpPr>
          <p:nvPr/>
        </p:nvSpPr>
        <p:spPr bwMode="auto">
          <a:xfrm>
            <a:off x="3132138" y="5238750"/>
            <a:ext cx="1368425" cy="249238"/>
          </a:xfrm>
          <a:prstGeom prst="rect">
            <a:avLst/>
          </a:prstGeom>
          <a:solidFill>
            <a:schemeClr val="bg2"/>
          </a:solidFill>
          <a:ln w="9525">
            <a:solidFill>
              <a:srgbClr val="FF6600"/>
            </a:solidFill>
            <a:miter lim="800000"/>
            <a:headEnd/>
            <a:tailEnd/>
          </a:ln>
          <a:effectLst/>
        </p:spPr>
        <p:txBody>
          <a:bodyPr wrap="none" anchor="ctr"/>
          <a:lstStyle/>
          <a:p>
            <a:pPr algn="l"/>
            <a:r>
              <a:rPr lang="en-US" altLang="zh-CN" sz="1800" i="0">
                <a:solidFill>
                  <a:srgbClr val="001010"/>
                </a:solidFill>
                <a:latin typeface="Arial" charset="0"/>
                <a:ea typeface="宋体" charset="-122"/>
              </a:rPr>
              <a:t>NOP</a:t>
            </a:r>
          </a:p>
        </p:txBody>
      </p:sp>
      <p:sp>
        <p:nvSpPr>
          <p:cNvPr id="1741833" name="矩形 9"/>
          <p:cNvSpPr>
            <a:spLocks noChangeArrowheads="1"/>
          </p:cNvSpPr>
          <p:nvPr/>
        </p:nvSpPr>
        <p:spPr bwMode="auto">
          <a:xfrm>
            <a:off x="3132138" y="5489575"/>
            <a:ext cx="1368425" cy="249238"/>
          </a:xfrm>
          <a:prstGeom prst="rect">
            <a:avLst/>
          </a:prstGeom>
          <a:solidFill>
            <a:schemeClr val="bg2"/>
          </a:solidFill>
          <a:ln w="9525">
            <a:solidFill>
              <a:srgbClr val="FF6600"/>
            </a:solidFill>
            <a:miter lim="800000"/>
            <a:headEnd/>
            <a:tailEnd/>
          </a:ln>
          <a:effectLst/>
        </p:spPr>
        <p:txBody>
          <a:bodyPr wrap="none" anchor="ctr"/>
          <a:lstStyle/>
          <a:p>
            <a:pPr algn="l"/>
            <a:r>
              <a:rPr lang="en-US" altLang="zh-CN" sz="1800" i="0">
                <a:solidFill>
                  <a:srgbClr val="001010"/>
                </a:solidFill>
                <a:latin typeface="Arial" charset="0"/>
                <a:ea typeface="宋体" charset="-122"/>
              </a:rPr>
              <a:t>JMP        21</a:t>
            </a:r>
          </a:p>
        </p:txBody>
      </p:sp>
      <p:sp>
        <p:nvSpPr>
          <p:cNvPr id="1741834" name="矩形 10"/>
          <p:cNvSpPr>
            <a:spLocks noChangeArrowheads="1"/>
          </p:cNvSpPr>
          <p:nvPr/>
        </p:nvSpPr>
        <p:spPr bwMode="auto">
          <a:xfrm>
            <a:off x="3132138" y="5738813"/>
            <a:ext cx="1368425" cy="250825"/>
          </a:xfrm>
          <a:prstGeom prst="rect">
            <a:avLst/>
          </a:prstGeom>
          <a:solidFill>
            <a:schemeClr val="bg2"/>
          </a:solidFill>
          <a:ln w="9525">
            <a:solidFill>
              <a:srgbClr val="FF6600"/>
            </a:solidFill>
            <a:miter lim="800000"/>
            <a:headEnd/>
            <a:tailEnd/>
          </a:ln>
          <a:effectLst/>
        </p:spPr>
        <p:txBody>
          <a:bodyPr vert="eaVert" wrap="none" anchor="ctr"/>
          <a:lstStyle/>
          <a:p>
            <a:pPr algn="l"/>
            <a:r>
              <a:rPr lang="en-US" altLang="zh-CN" sz="1800" i="0">
                <a:solidFill>
                  <a:srgbClr val="001010"/>
                </a:solidFill>
                <a:latin typeface="Arial" charset="0"/>
                <a:ea typeface="宋体" charset="-122"/>
              </a:rPr>
              <a:t>…</a:t>
            </a:r>
          </a:p>
        </p:txBody>
      </p:sp>
      <p:sp>
        <p:nvSpPr>
          <p:cNvPr id="1741835" name="矩形 11"/>
          <p:cNvSpPr>
            <a:spLocks noChangeArrowheads="1"/>
          </p:cNvSpPr>
          <p:nvPr/>
        </p:nvSpPr>
        <p:spPr bwMode="auto">
          <a:xfrm>
            <a:off x="3132138" y="5991225"/>
            <a:ext cx="1368425" cy="249238"/>
          </a:xfrm>
          <a:prstGeom prst="rect">
            <a:avLst/>
          </a:prstGeom>
          <a:solidFill>
            <a:schemeClr val="bg2"/>
          </a:solidFill>
          <a:ln w="9525">
            <a:solidFill>
              <a:srgbClr val="FF6600"/>
            </a:solidFill>
            <a:miter lim="800000"/>
            <a:headEnd/>
            <a:tailEnd/>
          </a:ln>
          <a:effectLst/>
        </p:spPr>
        <p:txBody>
          <a:bodyPr wrap="none" anchor="ctr"/>
          <a:lstStyle/>
          <a:p>
            <a:pPr algn="l"/>
            <a:r>
              <a:rPr lang="en-US" altLang="zh-CN" sz="1800" i="0">
                <a:solidFill>
                  <a:srgbClr val="001010"/>
                </a:solidFill>
                <a:latin typeface="Arial" charset="0"/>
                <a:ea typeface="宋体" charset="-122"/>
              </a:rPr>
              <a:t>000       006</a:t>
            </a:r>
          </a:p>
        </p:txBody>
      </p:sp>
      <p:sp>
        <p:nvSpPr>
          <p:cNvPr id="1741836" name="矩形 12"/>
          <p:cNvSpPr>
            <a:spLocks noChangeArrowheads="1"/>
          </p:cNvSpPr>
          <p:nvPr/>
        </p:nvSpPr>
        <p:spPr bwMode="auto">
          <a:xfrm>
            <a:off x="3132138" y="6240463"/>
            <a:ext cx="1368425" cy="249237"/>
          </a:xfrm>
          <a:prstGeom prst="rect">
            <a:avLst/>
          </a:prstGeom>
          <a:solidFill>
            <a:schemeClr val="bg2"/>
          </a:solidFill>
          <a:ln w="9525">
            <a:solidFill>
              <a:srgbClr val="FF6600"/>
            </a:solidFill>
            <a:miter lim="800000"/>
            <a:headEnd/>
            <a:tailEnd/>
          </a:ln>
          <a:effectLst/>
        </p:spPr>
        <p:txBody>
          <a:bodyPr vert="eaVert" wrap="none" anchor="ctr"/>
          <a:lstStyle/>
          <a:p>
            <a:pPr algn="l"/>
            <a:r>
              <a:rPr lang="en-US" altLang="zh-CN" sz="1800" i="0">
                <a:solidFill>
                  <a:srgbClr val="001010"/>
                </a:solidFill>
                <a:latin typeface="Arial" charset="0"/>
                <a:ea typeface="宋体" charset="-122"/>
              </a:rPr>
              <a:t>…</a:t>
            </a:r>
          </a:p>
        </p:txBody>
      </p:sp>
      <p:sp>
        <p:nvSpPr>
          <p:cNvPr id="1741837" name="矩形 13"/>
          <p:cNvSpPr>
            <a:spLocks noChangeArrowheads="1"/>
          </p:cNvSpPr>
          <p:nvPr/>
        </p:nvSpPr>
        <p:spPr bwMode="auto">
          <a:xfrm>
            <a:off x="3132138" y="6489700"/>
            <a:ext cx="1368425" cy="250825"/>
          </a:xfrm>
          <a:prstGeom prst="rect">
            <a:avLst/>
          </a:prstGeom>
          <a:solidFill>
            <a:schemeClr val="bg2"/>
          </a:solidFill>
          <a:ln w="9525">
            <a:solidFill>
              <a:srgbClr val="FF6600"/>
            </a:solidFill>
            <a:miter lim="800000"/>
            <a:headEnd/>
            <a:tailEnd/>
          </a:ln>
          <a:effectLst/>
        </p:spPr>
        <p:txBody>
          <a:bodyPr wrap="none" anchor="ctr"/>
          <a:lstStyle/>
          <a:p>
            <a:pPr algn="l"/>
            <a:r>
              <a:rPr lang="en-US" altLang="zh-CN" sz="1800" i="0">
                <a:solidFill>
                  <a:srgbClr val="001010"/>
                </a:solidFill>
                <a:latin typeface="Arial" charset="0"/>
                <a:ea typeface="宋体" charset="-122"/>
              </a:rPr>
              <a:t>000       004</a:t>
            </a:r>
          </a:p>
        </p:txBody>
      </p:sp>
      <p:sp>
        <p:nvSpPr>
          <p:cNvPr id="1741838" name="矩形 14"/>
          <p:cNvSpPr>
            <a:spLocks noChangeArrowheads="1"/>
          </p:cNvSpPr>
          <p:nvPr/>
        </p:nvSpPr>
        <p:spPr bwMode="auto">
          <a:xfrm>
            <a:off x="2757488" y="4487863"/>
            <a:ext cx="374650" cy="249237"/>
          </a:xfrm>
          <a:prstGeom prst="rect">
            <a:avLst/>
          </a:prstGeom>
          <a:solidFill>
            <a:schemeClr val="bg2"/>
          </a:solidFill>
          <a:ln w="9525">
            <a:solidFill>
              <a:srgbClr val="FF6600"/>
            </a:solidFill>
            <a:miter lim="800000"/>
            <a:headEnd/>
            <a:tailEnd/>
          </a:ln>
          <a:effectLst/>
        </p:spPr>
        <p:txBody>
          <a:bodyPr wrap="none" anchor="ctr"/>
          <a:lstStyle/>
          <a:p>
            <a:r>
              <a:rPr lang="en-US" altLang="zh-CN" sz="1800" i="0">
                <a:solidFill>
                  <a:srgbClr val="001010"/>
                </a:solidFill>
                <a:latin typeface="Arial" charset="0"/>
                <a:ea typeface="宋体" charset="-122"/>
              </a:rPr>
              <a:t>20</a:t>
            </a:r>
          </a:p>
        </p:txBody>
      </p:sp>
      <p:sp>
        <p:nvSpPr>
          <p:cNvPr id="1741839" name="矩形 15"/>
          <p:cNvSpPr>
            <a:spLocks noChangeArrowheads="1"/>
          </p:cNvSpPr>
          <p:nvPr/>
        </p:nvSpPr>
        <p:spPr bwMode="auto">
          <a:xfrm>
            <a:off x="2757488" y="4738688"/>
            <a:ext cx="374650" cy="249237"/>
          </a:xfrm>
          <a:prstGeom prst="rect">
            <a:avLst/>
          </a:prstGeom>
          <a:solidFill>
            <a:schemeClr val="bg2"/>
          </a:solidFill>
          <a:ln w="9525">
            <a:solidFill>
              <a:srgbClr val="FF6600"/>
            </a:solidFill>
            <a:miter lim="800000"/>
            <a:headEnd/>
            <a:tailEnd/>
          </a:ln>
          <a:effectLst/>
        </p:spPr>
        <p:txBody>
          <a:bodyPr wrap="none" anchor="ctr"/>
          <a:lstStyle/>
          <a:p>
            <a:r>
              <a:rPr lang="en-US" altLang="zh-CN" sz="1800" i="0">
                <a:solidFill>
                  <a:srgbClr val="001010"/>
                </a:solidFill>
                <a:latin typeface="Arial" charset="0"/>
                <a:ea typeface="宋体" charset="-122"/>
              </a:rPr>
              <a:t>21</a:t>
            </a:r>
          </a:p>
        </p:txBody>
      </p:sp>
      <p:sp>
        <p:nvSpPr>
          <p:cNvPr id="1741840" name="矩形 16"/>
          <p:cNvSpPr>
            <a:spLocks noChangeArrowheads="1"/>
          </p:cNvSpPr>
          <p:nvPr/>
        </p:nvSpPr>
        <p:spPr bwMode="auto">
          <a:xfrm>
            <a:off x="2757488" y="4987925"/>
            <a:ext cx="374650" cy="250825"/>
          </a:xfrm>
          <a:prstGeom prst="rect">
            <a:avLst/>
          </a:prstGeom>
          <a:solidFill>
            <a:schemeClr val="bg2"/>
          </a:solidFill>
          <a:ln w="9525">
            <a:solidFill>
              <a:srgbClr val="FF6600"/>
            </a:solidFill>
            <a:miter lim="800000"/>
            <a:headEnd/>
            <a:tailEnd/>
          </a:ln>
          <a:effectLst/>
        </p:spPr>
        <p:txBody>
          <a:bodyPr wrap="none" anchor="ctr"/>
          <a:lstStyle/>
          <a:p>
            <a:r>
              <a:rPr lang="en-US" altLang="zh-CN" sz="1800" i="0">
                <a:solidFill>
                  <a:srgbClr val="001010"/>
                </a:solidFill>
                <a:latin typeface="Arial" charset="0"/>
                <a:ea typeface="宋体" charset="-122"/>
              </a:rPr>
              <a:t>22</a:t>
            </a:r>
          </a:p>
        </p:txBody>
      </p:sp>
      <p:sp>
        <p:nvSpPr>
          <p:cNvPr id="1741841" name="矩形 17"/>
          <p:cNvSpPr>
            <a:spLocks noChangeArrowheads="1"/>
          </p:cNvSpPr>
          <p:nvPr/>
        </p:nvSpPr>
        <p:spPr bwMode="auto">
          <a:xfrm>
            <a:off x="2757488" y="5238750"/>
            <a:ext cx="374650" cy="249238"/>
          </a:xfrm>
          <a:prstGeom prst="rect">
            <a:avLst/>
          </a:prstGeom>
          <a:solidFill>
            <a:schemeClr val="bg2"/>
          </a:solidFill>
          <a:ln w="9525">
            <a:solidFill>
              <a:srgbClr val="FF6600"/>
            </a:solidFill>
            <a:miter lim="800000"/>
            <a:headEnd/>
            <a:tailEnd/>
          </a:ln>
          <a:effectLst/>
        </p:spPr>
        <p:txBody>
          <a:bodyPr wrap="none" anchor="ctr"/>
          <a:lstStyle/>
          <a:p>
            <a:r>
              <a:rPr lang="en-US" altLang="zh-CN" sz="1800" i="0">
                <a:solidFill>
                  <a:srgbClr val="001010"/>
                </a:solidFill>
                <a:latin typeface="Arial" charset="0"/>
                <a:ea typeface="宋体" charset="-122"/>
              </a:rPr>
              <a:t>23</a:t>
            </a:r>
          </a:p>
        </p:txBody>
      </p:sp>
      <p:sp>
        <p:nvSpPr>
          <p:cNvPr id="1741842" name="矩形 18"/>
          <p:cNvSpPr>
            <a:spLocks noChangeArrowheads="1"/>
          </p:cNvSpPr>
          <p:nvPr/>
        </p:nvSpPr>
        <p:spPr bwMode="auto">
          <a:xfrm>
            <a:off x="2757488" y="5489575"/>
            <a:ext cx="374650" cy="249238"/>
          </a:xfrm>
          <a:prstGeom prst="rect">
            <a:avLst/>
          </a:prstGeom>
          <a:solidFill>
            <a:schemeClr val="bg2"/>
          </a:solidFill>
          <a:ln w="9525">
            <a:solidFill>
              <a:srgbClr val="FF6600"/>
            </a:solidFill>
            <a:miter lim="800000"/>
            <a:headEnd/>
            <a:tailEnd/>
          </a:ln>
          <a:effectLst/>
        </p:spPr>
        <p:txBody>
          <a:bodyPr wrap="none" anchor="ctr"/>
          <a:lstStyle/>
          <a:p>
            <a:r>
              <a:rPr lang="en-US" altLang="zh-CN" sz="1800" i="0">
                <a:solidFill>
                  <a:srgbClr val="001010"/>
                </a:solidFill>
                <a:latin typeface="Arial" charset="0"/>
                <a:ea typeface="宋体" charset="-122"/>
              </a:rPr>
              <a:t>24</a:t>
            </a:r>
          </a:p>
        </p:txBody>
      </p:sp>
      <p:sp>
        <p:nvSpPr>
          <p:cNvPr id="1741843" name="矩形 19"/>
          <p:cNvSpPr>
            <a:spLocks noChangeArrowheads="1"/>
          </p:cNvSpPr>
          <p:nvPr/>
        </p:nvSpPr>
        <p:spPr bwMode="auto">
          <a:xfrm>
            <a:off x="2757488" y="5738813"/>
            <a:ext cx="374650" cy="250825"/>
          </a:xfrm>
          <a:prstGeom prst="rect">
            <a:avLst/>
          </a:prstGeom>
          <a:solidFill>
            <a:schemeClr val="bg2"/>
          </a:solidFill>
          <a:ln w="9525">
            <a:solidFill>
              <a:srgbClr val="FF6600"/>
            </a:solidFill>
            <a:miter lim="800000"/>
            <a:headEnd/>
            <a:tailEnd/>
          </a:ln>
          <a:effectLst/>
        </p:spPr>
        <p:txBody>
          <a:bodyPr wrap="none" anchor="ctr"/>
          <a:lstStyle/>
          <a:p>
            <a:endParaRPr lang="zh-CN" altLang="zh-CN" sz="1800" i="0">
              <a:solidFill>
                <a:srgbClr val="001010"/>
              </a:solidFill>
              <a:latin typeface="Arial" charset="0"/>
              <a:ea typeface="宋体" charset="-122"/>
            </a:endParaRPr>
          </a:p>
        </p:txBody>
      </p:sp>
      <p:sp>
        <p:nvSpPr>
          <p:cNvPr id="1741844" name="矩形 20"/>
          <p:cNvSpPr>
            <a:spLocks noChangeArrowheads="1"/>
          </p:cNvSpPr>
          <p:nvPr/>
        </p:nvSpPr>
        <p:spPr bwMode="auto">
          <a:xfrm>
            <a:off x="2757488" y="5991225"/>
            <a:ext cx="374650" cy="249238"/>
          </a:xfrm>
          <a:prstGeom prst="rect">
            <a:avLst/>
          </a:prstGeom>
          <a:solidFill>
            <a:schemeClr val="bg2"/>
          </a:solidFill>
          <a:ln w="9525">
            <a:solidFill>
              <a:srgbClr val="FF6600"/>
            </a:solidFill>
            <a:miter lim="800000"/>
            <a:headEnd/>
            <a:tailEnd/>
          </a:ln>
          <a:effectLst/>
        </p:spPr>
        <p:txBody>
          <a:bodyPr wrap="none" anchor="ctr"/>
          <a:lstStyle/>
          <a:p>
            <a:r>
              <a:rPr lang="en-US" altLang="zh-CN" sz="1800" i="0">
                <a:solidFill>
                  <a:srgbClr val="001010"/>
                </a:solidFill>
                <a:latin typeface="Arial" charset="0"/>
                <a:ea typeface="宋体" charset="-122"/>
              </a:rPr>
              <a:t>30</a:t>
            </a:r>
          </a:p>
        </p:txBody>
      </p:sp>
      <p:sp>
        <p:nvSpPr>
          <p:cNvPr id="1741845" name="矩形 21"/>
          <p:cNvSpPr>
            <a:spLocks noChangeArrowheads="1"/>
          </p:cNvSpPr>
          <p:nvPr/>
        </p:nvSpPr>
        <p:spPr bwMode="auto">
          <a:xfrm>
            <a:off x="2757488" y="6240463"/>
            <a:ext cx="374650" cy="249237"/>
          </a:xfrm>
          <a:prstGeom prst="rect">
            <a:avLst/>
          </a:prstGeom>
          <a:solidFill>
            <a:schemeClr val="bg2"/>
          </a:solidFill>
          <a:ln w="9525">
            <a:solidFill>
              <a:srgbClr val="FF6600"/>
            </a:solidFill>
            <a:miter lim="800000"/>
            <a:headEnd/>
            <a:tailEnd/>
          </a:ln>
          <a:effectLst/>
        </p:spPr>
        <p:txBody>
          <a:bodyPr wrap="none" anchor="ctr"/>
          <a:lstStyle/>
          <a:p>
            <a:endParaRPr lang="zh-CN" altLang="zh-CN" sz="1800" i="0">
              <a:solidFill>
                <a:srgbClr val="001010"/>
              </a:solidFill>
              <a:latin typeface="Arial" charset="0"/>
              <a:ea typeface="宋体" charset="-122"/>
            </a:endParaRPr>
          </a:p>
        </p:txBody>
      </p:sp>
      <p:sp>
        <p:nvSpPr>
          <p:cNvPr id="1741846" name="矩形 22"/>
          <p:cNvSpPr>
            <a:spLocks noChangeArrowheads="1"/>
          </p:cNvSpPr>
          <p:nvPr/>
        </p:nvSpPr>
        <p:spPr bwMode="auto">
          <a:xfrm>
            <a:off x="2757488" y="6489700"/>
            <a:ext cx="374650" cy="250825"/>
          </a:xfrm>
          <a:prstGeom prst="rect">
            <a:avLst/>
          </a:prstGeom>
          <a:solidFill>
            <a:schemeClr val="bg2"/>
          </a:solidFill>
          <a:ln w="9525">
            <a:solidFill>
              <a:srgbClr val="FF6600"/>
            </a:solidFill>
            <a:miter lim="800000"/>
            <a:headEnd/>
            <a:tailEnd/>
          </a:ln>
          <a:effectLst/>
        </p:spPr>
        <p:txBody>
          <a:bodyPr wrap="none" anchor="ctr"/>
          <a:lstStyle/>
          <a:p>
            <a:r>
              <a:rPr lang="en-US" altLang="zh-CN" sz="1800" i="0">
                <a:solidFill>
                  <a:srgbClr val="001010"/>
                </a:solidFill>
                <a:latin typeface="Arial" charset="0"/>
                <a:ea typeface="宋体" charset="-122"/>
              </a:rPr>
              <a:t>40</a:t>
            </a:r>
          </a:p>
        </p:txBody>
      </p:sp>
      <p:sp>
        <p:nvSpPr>
          <p:cNvPr id="8215" name="自选图形 23"/>
          <p:cNvSpPr>
            <a:spLocks noChangeArrowheads="1"/>
          </p:cNvSpPr>
          <p:nvPr/>
        </p:nvSpPr>
        <p:spPr bwMode="auto">
          <a:xfrm>
            <a:off x="3348038" y="476250"/>
            <a:ext cx="1944687" cy="647700"/>
          </a:xfrm>
          <a:prstGeom prst="cube">
            <a:avLst>
              <a:gd name="adj" fmla="val 25245"/>
            </a:avLst>
          </a:prstGeom>
          <a:solidFill>
            <a:schemeClr val="bg2"/>
          </a:solidFill>
          <a:ln w="9525">
            <a:solidFill>
              <a:srgbClr val="FF6600"/>
            </a:solidFill>
            <a:miter lim="800000"/>
            <a:headEnd/>
            <a:tailEnd/>
          </a:ln>
          <a:effectLst/>
        </p:spPr>
        <p:txBody>
          <a:bodyPr wrap="none" anchor="ctr"/>
          <a:lstStyle/>
          <a:p>
            <a:pPr algn="ctr"/>
            <a:r>
              <a:rPr lang="en-US" altLang="zh-CN" sz="1800" i="0" dirty="0">
                <a:solidFill>
                  <a:schemeClr val="tx1"/>
                </a:solidFill>
                <a:latin typeface="Arial" charset="0"/>
                <a:ea typeface="宋体" charset="-122"/>
              </a:rPr>
              <a:t>ALU</a:t>
            </a:r>
          </a:p>
        </p:txBody>
      </p:sp>
      <p:sp>
        <p:nvSpPr>
          <p:cNvPr id="8216" name="自选图形 24"/>
          <p:cNvSpPr>
            <a:spLocks noChangeArrowheads="1"/>
          </p:cNvSpPr>
          <p:nvPr/>
        </p:nvSpPr>
        <p:spPr bwMode="auto">
          <a:xfrm>
            <a:off x="1690688" y="1989138"/>
            <a:ext cx="1368425" cy="360362"/>
          </a:xfrm>
          <a:prstGeom prst="cube">
            <a:avLst>
              <a:gd name="adj" fmla="val 25245"/>
            </a:avLst>
          </a:prstGeom>
          <a:solidFill>
            <a:schemeClr val="bg2"/>
          </a:solidFill>
          <a:ln w="9525">
            <a:solidFill>
              <a:srgbClr val="FF6600"/>
            </a:solidFill>
            <a:miter lim="800000"/>
            <a:headEnd/>
            <a:tailEnd/>
          </a:ln>
          <a:effectLst/>
        </p:spPr>
        <p:txBody>
          <a:bodyPr wrap="none" anchor="ctr"/>
          <a:lstStyle/>
          <a:p>
            <a:r>
              <a:rPr lang="en-US" altLang="zh-CN" sz="1800" i="0" dirty="0">
                <a:solidFill>
                  <a:schemeClr val="tx1"/>
                </a:solidFill>
                <a:latin typeface="Arial" charset="0"/>
                <a:ea typeface="宋体" charset="-122"/>
              </a:rPr>
              <a:t>000      021</a:t>
            </a:r>
          </a:p>
        </p:txBody>
      </p:sp>
      <p:sp>
        <p:nvSpPr>
          <p:cNvPr id="8217" name="自选图形 25"/>
          <p:cNvSpPr>
            <a:spLocks noChangeArrowheads="1"/>
          </p:cNvSpPr>
          <p:nvPr/>
        </p:nvSpPr>
        <p:spPr bwMode="auto">
          <a:xfrm>
            <a:off x="1690688" y="3068638"/>
            <a:ext cx="1368425" cy="360362"/>
          </a:xfrm>
          <a:prstGeom prst="cube">
            <a:avLst>
              <a:gd name="adj" fmla="val 25245"/>
            </a:avLst>
          </a:prstGeom>
          <a:solidFill>
            <a:schemeClr val="bg2"/>
          </a:solidFill>
          <a:ln w="9525">
            <a:solidFill>
              <a:srgbClr val="FF6600"/>
            </a:solidFill>
            <a:miter lim="800000"/>
            <a:headEnd/>
            <a:tailEnd/>
          </a:ln>
          <a:effectLst/>
        </p:spPr>
        <p:txBody>
          <a:bodyPr wrap="none" anchor="ctr"/>
          <a:lstStyle/>
          <a:p>
            <a:r>
              <a:rPr lang="en-US" altLang="zh-CN" sz="1800" i="0" dirty="0">
                <a:solidFill>
                  <a:schemeClr val="tx1"/>
                </a:solidFill>
                <a:latin typeface="Arial" charset="0"/>
                <a:ea typeface="宋体" charset="-122"/>
              </a:rPr>
              <a:t>000       030</a:t>
            </a:r>
          </a:p>
        </p:txBody>
      </p:sp>
      <p:sp>
        <p:nvSpPr>
          <p:cNvPr id="8218" name="自选图形 26"/>
          <p:cNvSpPr>
            <a:spLocks noChangeArrowheads="1"/>
          </p:cNvSpPr>
          <p:nvPr/>
        </p:nvSpPr>
        <p:spPr bwMode="auto">
          <a:xfrm>
            <a:off x="5435600" y="3213100"/>
            <a:ext cx="1368425" cy="360363"/>
          </a:xfrm>
          <a:prstGeom prst="cube">
            <a:avLst>
              <a:gd name="adj" fmla="val 25245"/>
            </a:avLst>
          </a:prstGeom>
          <a:solidFill>
            <a:srgbClr val="99CCFF"/>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i="0">
                <a:solidFill>
                  <a:schemeClr val="tx1"/>
                </a:solidFill>
                <a:latin typeface="Arial" charset="0"/>
                <a:ea typeface="宋体" charset="-122"/>
              </a:rPr>
              <a:t>ADD     30</a:t>
            </a:r>
          </a:p>
        </p:txBody>
      </p:sp>
      <p:sp>
        <p:nvSpPr>
          <p:cNvPr id="8219" name="自选图形 27"/>
          <p:cNvSpPr>
            <a:spLocks noChangeArrowheads="1"/>
          </p:cNvSpPr>
          <p:nvPr/>
        </p:nvSpPr>
        <p:spPr bwMode="auto">
          <a:xfrm>
            <a:off x="6011863" y="2349500"/>
            <a:ext cx="1368425" cy="360363"/>
          </a:xfrm>
          <a:prstGeom prst="cube">
            <a:avLst>
              <a:gd name="adj" fmla="val 25245"/>
            </a:avLst>
          </a:prstGeom>
          <a:solidFill>
            <a:schemeClr val="accent1"/>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i="0">
                <a:solidFill>
                  <a:schemeClr val="tx1"/>
                </a:solidFill>
                <a:latin typeface="Arial" charset="0"/>
                <a:ea typeface="宋体" charset="-122"/>
              </a:rPr>
              <a:t>CLA</a:t>
            </a:r>
          </a:p>
        </p:txBody>
      </p:sp>
      <p:sp>
        <p:nvSpPr>
          <p:cNvPr id="8220" name="自选图形 28"/>
          <p:cNvSpPr>
            <a:spLocks noChangeArrowheads="1"/>
          </p:cNvSpPr>
          <p:nvPr/>
        </p:nvSpPr>
        <p:spPr bwMode="auto">
          <a:xfrm>
            <a:off x="6011863" y="1628775"/>
            <a:ext cx="1368425" cy="360363"/>
          </a:xfrm>
          <a:prstGeom prst="cube">
            <a:avLst>
              <a:gd name="adj" fmla="val 25245"/>
            </a:avLst>
          </a:prstGeom>
          <a:solidFill>
            <a:schemeClr val="bg2"/>
          </a:solidFill>
          <a:ln w="9525">
            <a:solidFill>
              <a:srgbClr val="FF6600"/>
            </a:solidFill>
            <a:miter lim="800000"/>
            <a:headEnd/>
            <a:tailEnd/>
          </a:ln>
          <a:effectLst/>
        </p:spPr>
        <p:txBody>
          <a:bodyPr wrap="none" anchor="ctr"/>
          <a:lstStyle/>
          <a:p>
            <a:r>
              <a:rPr lang="zh-CN" altLang="en-US" sz="1800" i="0" dirty="0">
                <a:solidFill>
                  <a:schemeClr val="tx1"/>
                </a:solidFill>
                <a:latin typeface="Arial" charset="0"/>
                <a:ea typeface="宋体" charset="-122"/>
              </a:rPr>
              <a:t>指令译码器</a:t>
            </a:r>
          </a:p>
        </p:txBody>
      </p:sp>
      <p:sp>
        <p:nvSpPr>
          <p:cNvPr id="8221" name="自选图形 29"/>
          <p:cNvSpPr>
            <a:spLocks noChangeArrowheads="1"/>
          </p:cNvSpPr>
          <p:nvPr/>
        </p:nvSpPr>
        <p:spPr bwMode="auto">
          <a:xfrm>
            <a:off x="6011863" y="549275"/>
            <a:ext cx="1368425" cy="792163"/>
          </a:xfrm>
          <a:prstGeom prst="cube">
            <a:avLst>
              <a:gd name="adj" fmla="val 10819"/>
            </a:avLst>
          </a:prstGeom>
          <a:solidFill>
            <a:schemeClr val="bg2"/>
          </a:solidFill>
          <a:ln w="9525">
            <a:solidFill>
              <a:srgbClr val="FF6600"/>
            </a:solidFill>
            <a:miter lim="800000"/>
            <a:headEnd/>
            <a:tailEnd/>
          </a:ln>
          <a:effectLst/>
        </p:spPr>
        <p:txBody>
          <a:bodyPr wrap="none" anchor="ctr"/>
          <a:lstStyle/>
          <a:p>
            <a:r>
              <a:rPr lang="zh-CN" altLang="en-US" sz="1800" i="0" dirty="0">
                <a:solidFill>
                  <a:schemeClr val="tx1"/>
                </a:solidFill>
                <a:latin typeface="Arial" charset="0"/>
                <a:ea typeface="宋体" charset="-122"/>
              </a:rPr>
              <a:t>操作控制器</a:t>
            </a:r>
          </a:p>
          <a:p>
            <a:r>
              <a:rPr lang="zh-CN" altLang="en-US" sz="1800" i="0" dirty="0">
                <a:solidFill>
                  <a:schemeClr val="tx1"/>
                </a:solidFill>
                <a:latin typeface="Arial" charset="0"/>
                <a:ea typeface="宋体" charset="-122"/>
              </a:rPr>
              <a:t>时序产生器</a:t>
            </a:r>
          </a:p>
        </p:txBody>
      </p:sp>
      <p:sp>
        <p:nvSpPr>
          <p:cNvPr id="8222" name="矩形 30"/>
          <p:cNvSpPr>
            <a:spLocks noChangeArrowheads="1"/>
          </p:cNvSpPr>
          <p:nvPr/>
        </p:nvSpPr>
        <p:spPr bwMode="auto">
          <a:xfrm>
            <a:off x="436563" y="1844675"/>
            <a:ext cx="13271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24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800" i="0" dirty="0">
                <a:solidFill>
                  <a:srgbClr val="001010"/>
                </a:solidFill>
                <a:latin typeface="Arial" charset="0"/>
                <a:ea typeface="宋体" charset="-122"/>
              </a:rPr>
              <a:t>程序计数器</a:t>
            </a:r>
          </a:p>
          <a:p>
            <a:pPr algn="ctr"/>
            <a:r>
              <a:rPr lang="en-US" altLang="zh-CN" sz="1800" i="0" dirty="0">
                <a:solidFill>
                  <a:srgbClr val="001010"/>
                </a:solidFill>
                <a:latin typeface="Arial" charset="0"/>
                <a:ea typeface="宋体" charset="-122"/>
              </a:rPr>
              <a:t>PC</a:t>
            </a:r>
          </a:p>
        </p:txBody>
      </p:sp>
      <p:sp>
        <p:nvSpPr>
          <p:cNvPr id="8223" name="矩形 31"/>
          <p:cNvSpPr>
            <a:spLocks noChangeArrowheads="1"/>
          </p:cNvSpPr>
          <p:nvPr/>
        </p:nvSpPr>
        <p:spPr bwMode="auto">
          <a:xfrm>
            <a:off x="365125" y="3068638"/>
            <a:ext cx="13271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24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800" i="0" dirty="0">
                <a:solidFill>
                  <a:srgbClr val="001010"/>
                </a:solidFill>
                <a:latin typeface="Arial" charset="0"/>
                <a:ea typeface="宋体" charset="-122"/>
              </a:rPr>
              <a:t>地址寄存器</a:t>
            </a:r>
          </a:p>
          <a:p>
            <a:pPr algn="ctr"/>
            <a:r>
              <a:rPr lang="en-US" altLang="zh-CN" sz="1800" i="0" dirty="0">
                <a:solidFill>
                  <a:srgbClr val="001010"/>
                </a:solidFill>
                <a:latin typeface="Arial" charset="0"/>
                <a:ea typeface="宋体" charset="-122"/>
              </a:rPr>
              <a:t>AR</a:t>
            </a:r>
          </a:p>
        </p:txBody>
      </p:sp>
      <p:sp>
        <p:nvSpPr>
          <p:cNvPr id="8224" name="自选图形 32"/>
          <p:cNvSpPr>
            <a:spLocks noChangeArrowheads="1"/>
          </p:cNvSpPr>
          <p:nvPr/>
        </p:nvSpPr>
        <p:spPr bwMode="auto">
          <a:xfrm>
            <a:off x="2122488" y="2420938"/>
            <a:ext cx="288925" cy="647700"/>
          </a:xfrm>
          <a:prstGeom prst="downArrow">
            <a:avLst>
              <a:gd name="adj1" fmla="val 50000"/>
              <a:gd name="adj2" fmla="val 56044"/>
            </a:avLst>
          </a:prstGeom>
          <a:solidFill>
            <a:srgbClr val="3366FF"/>
          </a:solidFill>
          <a:ln w="12700"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25" name="自选图形 33"/>
          <p:cNvSpPr>
            <a:spLocks noChangeArrowheads="1"/>
          </p:cNvSpPr>
          <p:nvPr/>
        </p:nvSpPr>
        <p:spPr bwMode="auto">
          <a:xfrm rot="5400000">
            <a:off x="3095625" y="3032125"/>
            <a:ext cx="288925" cy="504825"/>
          </a:xfrm>
          <a:prstGeom prst="downArrow">
            <a:avLst>
              <a:gd name="adj1" fmla="val 50000"/>
              <a:gd name="adj2" fmla="val 43681"/>
            </a:avLst>
          </a:prstGeom>
          <a:solidFill>
            <a:srgbClr val="0000FF"/>
          </a:solidFill>
          <a:ln w="12700" algn="ctr">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26" name="自选图形 34"/>
          <p:cNvSpPr>
            <a:spLocks noChangeArrowheads="1"/>
          </p:cNvSpPr>
          <p:nvPr/>
        </p:nvSpPr>
        <p:spPr bwMode="auto">
          <a:xfrm rot="5400000">
            <a:off x="3095625" y="1881188"/>
            <a:ext cx="288925" cy="504825"/>
          </a:xfrm>
          <a:prstGeom prst="downArrow">
            <a:avLst>
              <a:gd name="adj1" fmla="val 50000"/>
              <a:gd name="adj2" fmla="val 43681"/>
            </a:avLst>
          </a:prstGeom>
          <a:solidFill>
            <a:srgbClr val="339966"/>
          </a:solidFill>
          <a:ln w="12700" algn="ctr">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27" name="矩形 35"/>
          <p:cNvSpPr>
            <a:spLocks noChangeArrowheads="1"/>
          </p:cNvSpPr>
          <p:nvPr/>
        </p:nvSpPr>
        <p:spPr bwMode="auto">
          <a:xfrm>
            <a:off x="3532188" y="3500438"/>
            <a:ext cx="1903412"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24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00" i="0">
                <a:solidFill>
                  <a:srgbClr val="001010"/>
                </a:solidFill>
                <a:latin typeface="Arial" charset="0"/>
                <a:ea typeface="宋体" charset="-122"/>
              </a:rPr>
              <a:t>缓冲寄存器</a:t>
            </a:r>
            <a:r>
              <a:rPr lang="en-US" altLang="zh-CN" sz="1800" i="0">
                <a:solidFill>
                  <a:srgbClr val="001010"/>
                </a:solidFill>
                <a:latin typeface="Arial" charset="0"/>
                <a:ea typeface="宋体" charset="-122"/>
              </a:rPr>
              <a:t>DR</a:t>
            </a:r>
          </a:p>
        </p:txBody>
      </p:sp>
      <p:sp>
        <p:nvSpPr>
          <p:cNvPr id="8228" name="自选图形 36"/>
          <p:cNvSpPr>
            <a:spLocks noChangeArrowheads="1"/>
          </p:cNvSpPr>
          <p:nvPr/>
        </p:nvSpPr>
        <p:spPr bwMode="auto">
          <a:xfrm rot="10800000">
            <a:off x="6084888" y="2708275"/>
            <a:ext cx="288925" cy="504825"/>
          </a:xfrm>
          <a:prstGeom prst="downArrow">
            <a:avLst>
              <a:gd name="adj1" fmla="val 50000"/>
              <a:gd name="adj2" fmla="val 43681"/>
            </a:avLst>
          </a:prstGeom>
          <a:solidFill>
            <a:srgbClr val="0000FF"/>
          </a:solidFill>
          <a:ln w="12700"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29" name="自选图形 37"/>
          <p:cNvSpPr>
            <a:spLocks noChangeArrowheads="1"/>
          </p:cNvSpPr>
          <p:nvPr/>
        </p:nvSpPr>
        <p:spPr bwMode="auto">
          <a:xfrm rot="5400000">
            <a:off x="5327650" y="584200"/>
            <a:ext cx="288925" cy="504825"/>
          </a:xfrm>
          <a:prstGeom prst="downArrow">
            <a:avLst>
              <a:gd name="adj1" fmla="val 50000"/>
              <a:gd name="adj2" fmla="val 43681"/>
            </a:avLst>
          </a:prstGeom>
          <a:solidFill>
            <a:srgbClr val="FF6600"/>
          </a:solidFill>
          <a:ln w="12700"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30" name="矩形 38"/>
          <p:cNvSpPr>
            <a:spLocks noChangeArrowheads="1"/>
          </p:cNvSpPr>
          <p:nvPr/>
        </p:nvSpPr>
        <p:spPr bwMode="auto">
          <a:xfrm>
            <a:off x="3635375" y="2205038"/>
            <a:ext cx="8699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24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i="0">
                <a:solidFill>
                  <a:srgbClr val="001010"/>
                </a:solidFill>
                <a:latin typeface="Arial" charset="0"/>
                <a:ea typeface="宋体" charset="-122"/>
              </a:rPr>
              <a:t>累加器</a:t>
            </a:r>
          </a:p>
          <a:p>
            <a:r>
              <a:rPr lang="en-US" altLang="zh-CN" sz="1800" i="0">
                <a:solidFill>
                  <a:srgbClr val="001010"/>
                </a:solidFill>
                <a:latin typeface="Arial" charset="0"/>
                <a:ea typeface="宋体" charset="-122"/>
              </a:rPr>
              <a:t>AC</a:t>
            </a:r>
          </a:p>
        </p:txBody>
      </p:sp>
      <p:sp>
        <p:nvSpPr>
          <p:cNvPr id="8231" name="自选图形 39"/>
          <p:cNvSpPr>
            <a:spLocks noChangeArrowheads="1"/>
          </p:cNvSpPr>
          <p:nvPr/>
        </p:nvSpPr>
        <p:spPr bwMode="auto">
          <a:xfrm rot="10800000" flipV="1">
            <a:off x="6084888" y="3571875"/>
            <a:ext cx="287337" cy="361950"/>
          </a:xfrm>
          <a:prstGeom prst="downArrow">
            <a:avLst>
              <a:gd name="adj1" fmla="val 50000"/>
              <a:gd name="adj2" fmla="val 31492"/>
            </a:avLst>
          </a:prstGeom>
          <a:solidFill>
            <a:srgbClr val="0000FF"/>
          </a:solidFill>
          <a:ln w="12700" algn="ctr">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32" name="矩形 40"/>
          <p:cNvSpPr>
            <a:spLocks noChangeArrowheads="1"/>
          </p:cNvSpPr>
          <p:nvPr/>
        </p:nvSpPr>
        <p:spPr bwMode="auto">
          <a:xfrm>
            <a:off x="7348538" y="2355850"/>
            <a:ext cx="13271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24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800" i="0" dirty="0">
                <a:solidFill>
                  <a:srgbClr val="001010"/>
                </a:solidFill>
                <a:latin typeface="Arial" charset="0"/>
                <a:ea typeface="宋体" charset="-122"/>
              </a:rPr>
              <a:t>指令寄存器</a:t>
            </a:r>
          </a:p>
          <a:p>
            <a:pPr algn="ctr"/>
            <a:r>
              <a:rPr lang="en-US" altLang="zh-CN" sz="1800" i="0" dirty="0">
                <a:solidFill>
                  <a:srgbClr val="001010"/>
                </a:solidFill>
                <a:latin typeface="Arial" charset="0"/>
                <a:ea typeface="宋体" charset="-122"/>
              </a:rPr>
              <a:t>IR</a:t>
            </a:r>
          </a:p>
        </p:txBody>
      </p:sp>
      <p:sp>
        <p:nvSpPr>
          <p:cNvPr id="8233" name="自选图形 41"/>
          <p:cNvSpPr>
            <a:spLocks noChangeArrowheads="1"/>
          </p:cNvSpPr>
          <p:nvPr/>
        </p:nvSpPr>
        <p:spPr bwMode="auto">
          <a:xfrm rot="10800000">
            <a:off x="4716463" y="1125538"/>
            <a:ext cx="288925" cy="719137"/>
          </a:xfrm>
          <a:prstGeom prst="downArrow">
            <a:avLst>
              <a:gd name="adj1" fmla="val 50000"/>
              <a:gd name="adj2" fmla="val 62225"/>
            </a:avLst>
          </a:prstGeom>
          <a:solidFill>
            <a:srgbClr val="0000FF"/>
          </a:solidFill>
          <a:ln w="12700"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34" name="自选图形 42"/>
          <p:cNvSpPr>
            <a:spLocks noChangeArrowheads="1"/>
          </p:cNvSpPr>
          <p:nvPr/>
        </p:nvSpPr>
        <p:spPr bwMode="auto">
          <a:xfrm rot="10800000" flipV="1">
            <a:off x="3995738" y="1125538"/>
            <a:ext cx="288925" cy="719137"/>
          </a:xfrm>
          <a:prstGeom prst="downArrow">
            <a:avLst>
              <a:gd name="adj1" fmla="val 50000"/>
              <a:gd name="adj2" fmla="val 62225"/>
            </a:avLst>
          </a:prstGeom>
          <a:solidFill>
            <a:srgbClr val="0000FF"/>
          </a:solidFill>
          <a:ln w="12700"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35" name="矩形 43"/>
          <p:cNvSpPr>
            <a:spLocks noChangeArrowheads="1"/>
          </p:cNvSpPr>
          <p:nvPr/>
        </p:nvSpPr>
        <p:spPr bwMode="auto">
          <a:xfrm>
            <a:off x="7264400" y="620713"/>
            <a:ext cx="15557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24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i="0">
                <a:solidFill>
                  <a:srgbClr val="001010"/>
                </a:solidFill>
                <a:latin typeface="Arial" charset="0"/>
                <a:ea typeface="宋体" charset="-122"/>
              </a:rPr>
              <a:t>执行指令控制</a:t>
            </a:r>
          </a:p>
        </p:txBody>
      </p:sp>
      <p:sp>
        <p:nvSpPr>
          <p:cNvPr id="8236" name="直线 44"/>
          <p:cNvSpPr>
            <a:spLocks noChangeShapeType="1"/>
          </p:cNvSpPr>
          <p:nvPr/>
        </p:nvSpPr>
        <p:spPr bwMode="auto">
          <a:xfrm flipV="1">
            <a:off x="6588125" y="260350"/>
            <a:ext cx="0" cy="288925"/>
          </a:xfrm>
          <a:prstGeom prst="line">
            <a:avLst/>
          </a:prstGeom>
          <a:noFill/>
          <a:ln w="1270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i="0"/>
          </a:p>
        </p:txBody>
      </p:sp>
      <p:sp>
        <p:nvSpPr>
          <p:cNvPr id="8237" name="直线 45"/>
          <p:cNvSpPr>
            <a:spLocks noChangeShapeType="1"/>
          </p:cNvSpPr>
          <p:nvPr/>
        </p:nvSpPr>
        <p:spPr bwMode="auto">
          <a:xfrm flipV="1">
            <a:off x="6732588" y="261938"/>
            <a:ext cx="0" cy="288925"/>
          </a:xfrm>
          <a:prstGeom prst="line">
            <a:avLst/>
          </a:prstGeom>
          <a:noFill/>
          <a:ln w="1270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i="0"/>
          </a:p>
        </p:txBody>
      </p:sp>
      <p:sp>
        <p:nvSpPr>
          <p:cNvPr id="8238" name="直线 46"/>
          <p:cNvSpPr>
            <a:spLocks noChangeShapeType="1"/>
          </p:cNvSpPr>
          <p:nvPr/>
        </p:nvSpPr>
        <p:spPr bwMode="auto">
          <a:xfrm flipV="1">
            <a:off x="6877050" y="261938"/>
            <a:ext cx="0" cy="288925"/>
          </a:xfrm>
          <a:prstGeom prst="line">
            <a:avLst/>
          </a:prstGeom>
          <a:noFill/>
          <a:ln w="1270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i="0"/>
          </a:p>
        </p:txBody>
      </p:sp>
      <p:sp>
        <p:nvSpPr>
          <p:cNvPr id="8239" name="直线 47"/>
          <p:cNvSpPr>
            <a:spLocks noChangeShapeType="1"/>
          </p:cNvSpPr>
          <p:nvPr/>
        </p:nvSpPr>
        <p:spPr bwMode="auto">
          <a:xfrm flipV="1">
            <a:off x="7019925" y="261938"/>
            <a:ext cx="0" cy="288925"/>
          </a:xfrm>
          <a:prstGeom prst="line">
            <a:avLst/>
          </a:prstGeom>
          <a:noFill/>
          <a:ln w="1270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i="0"/>
          </a:p>
        </p:txBody>
      </p:sp>
      <p:sp>
        <p:nvSpPr>
          <p:cNvPr id="8240" name="直线 48"/>
          <p:cNvSpPr>
            <a:spLocks noChangeShapeType="1"/>
          </p:cNvSpPr>
          <p:nvPr/>
        </p:nvSpPr>
        <p:spPr bwMode="auto">
          <a:xfrm flipV="1">
            <a:off x="7164388" y="261938"/>
            <a:ext cx="0" cy="288925"/>
          </a:xfrm>
          <a:prstGeom prst="line">
            <a:avLst/>
          </a:prstGeom>
          <a:noFill/>
          <a:ln w="1270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i="0"/>
          </a:p>
        </p:txBody>
      </p:sp>
      <p:sp>
        <p:nvSpPr>
          <p:cNvPr id="8241" name="自选图形 49"/>
          <p:cNvSpPr>
            <a:spLocks noChangeArrowheads="1"/>
          </p:cNvSpPr>
          <p:nvPr/>
        </p:nvSpPr>
        <p:spPr bwMode="auto">
          <a:xfrm rot="16200000" flipH="1">
            <a:off x="2266950" y="4292600"/>
            <a:ext cx="288925" cy="720725"/>
          </a:xfrm>
          <a:prstGeom prst="downArrow">
            <a:avLst>
              <a:gd name="adj1" fmla="val 50000"/>
              <a:gd name="adj2" fmla="val 62363"/>
            </a:avLst>
          </a:prstGeom>
          <a:solidFill>
            <a:srgbClr val="FF6600"/>
          </a:solidFill>
          <a:ln w="12700"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42" name="矩形 50"/>
          <p:cNvSpPr>
            <a:spLocks noChangeArrowheads="1"/>
          </p:cNvSpPr>
          <p:nvPr/>
        </p:nvSpPr>
        <p:spPr bwMode="auto">
          <a:xfrm>
            <a:off x="881063" y="4443413"/>
            <a:ext cx="10985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24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i="0">
                <a:solidFill>
                  <a:srgbClr val="001010"/>
                </a:solidFill>
                <a:latin typeface="Arial" charset="0"/>
                <a:ea typeface="宋体" charset="-122"/>
              </a:rPr>
              <a:t>地址总线</a:t>
            </a:r>
          </a:p>
          <a:p>
            <a:r>
              <a:rPr lang="en-US" altLang="zh-CN" sz="1800" i="0">
                <a:solidFill>
                  <a:srgbClr val="001010"/>
                </a:solidFill>
                <a:latin typeface="Arial" charset="0"/>
                <a:ea typeface="宋体" charset="-122"/>
              </a:rPr>
              <a:t>ABUS</a:t>
            </a:r>
          </a:p>
        </p:txBody>
      </p:sp>
      <p:sp>
        <p:nvSpPr>
          <p:cNvPr id="8243" name="矩形 51"/>
          <p:cNvSpPr>
            <a:spLocks noChangeArrowheads="1"/>
          </p:cNvSpPr>
          <p:nvPr/>
        </p:nvSpPr>
        <p:spPr bwMode="auto">
          <a:xfrm>
            <a:off x="5345113" y="4508500"/>
            <a:ext cx="10985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24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i="0">
                <a:latin typeface="Arial" charset="0"/>
                <a:ea typeface="宋体" charset="-122"/>
              </a:rPr>
              <a:t>数据总线</a:t>
            </a:r>
          </a:p>
          <a:p>
            <a:r>
              <a:rPr lang="en-US" altLang="zh-CN" sz="1800" i="0">
                <a:latin typeface="Arial" charset="0"/>
                <a:ea typeface="宋体" charset="-122"/>
              </a:rPr>
              <a:t>DBUS</a:t>
            </a:r>
          </a:p>
        </p:txBody>
      </p:sp>
      <p:sp>
        <p:nvSpPr>
          <p:cNvPr id="8244" name="自选图形 52"/>
          <p:cNvSpPr>
            <a:spLocks noChangeArrowheads="1"/>
          </p:cNvSpPr>
          <p:nvPr/>
        </p:nvSpPr>
        <p:spPr bwMode="auto">
          <a:xfrm>
            <a:off x="1905000" y="3429000"/>
            <a:ext cx="290513" cy="1152525"/>
          </a:xfrm>
          <a:prstGeom prst="downArrow">
            <a:avLst>
              <a:gd name="adj1" fmla="val 50000"/>
              <a:gd name="adj2" fmla="val 99180"/>
            </a:avLst>
          </a:prstGeom>
          <a:solidFill>
            <a:srgbClr val="FF6600"/>
          </a:solidFill>
          <a:ln w="12700"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45" name="自选图形 53"/>
          <p:cNvSpPr>
            <a:spLocks noChangeArrowheads="1"/>
          </p:cNvSpPr>
          <p:nvPr/>
        </p:nvSpPr>
        <p:spPr bwMode="auto">
          <a:xfrm rot="5400000">
            <a:off x="4787900" y="5229225"/>
            <a:ext cx="288925" cy="720725"/>
          </a:xfrm>
          <a:prstGeom prst="downArrow">
            <a:avLst>
              <a:gd name="adj1" fmla="val 50000"/>
              <a:gd name="adj2" fmla="val 62363"/>
            </a:avLst>
          </a:prstGeom>
          <a:solidFill>
            <a:srgbClr val="339966"/>
          </a:solidFill>
          <a:ln w="12700" algn="ctr">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46" name="自选图形 54"/>
          <p:cNvSpPr>
            <a:spLocks noChangeArrowheads="1"/>
          </p:cNvSpPr>
          <p:nvPr/>
        </p:nvSpPr>
        <p:spPr bwMode="auto">
          <a:xfrm>
            <a:off x="5219700" y="4076700"/>
            <a:ext cx="288925" cy="1584325"/>
          </a:xfrm>
          <a:prstGeom prst="downArrow">
            <a:avLst>
              <a:gd name="adj1" fmla="val 50000"/>
              <a:gd name="adj2" fmla="val 137088"/>
            </a:avLst>
          </a:prstGeom>
          <a:solidFill>
            <a:srgbClr val="339966"/>
          </a:solidFill>
          <a:ln w="12700" algn="ctr">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47" name="矩形 55"/>
          <p:cNvSpPr>
            <a:spLocks noChangeArrowheads="1"/>
          </p:cNvSpPr>
          <p:nvPr/>
        </p:nvSpPr>
        <p:spPr bwMode="auto">
          <a:xfrm flipV="1">
            <a:off x="3492500" y="3933825"/>
            <a:ext cx="1871663" cy="142875"/>
          </a:xfrm>
          <a:prstGeom prst="rect">
            <a:avLst/>
          </a:prstGeom>
          <a:solidFill>
            <a:srgbClr val="0000FF"/>
          </a:solidFill>
          <a:ln w="12700" algn="ctr">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48" name="矩形 56"/>
          <p:cNvSpPr>
            <a:spLocks noChangeArrowheads="1"/>
          </p:cNvSpPr>
          <p:nvPr/>
        </p:nvSpPr>
        <p:spPr bwMode="auto">
          <a:xfrm flipV="1">
            <a:off x="5364163" y="3933825"/>
            <a:ext cx="936625" cy="142875"/>
          </a:xfrm>
          <a:prstGeom prst="rect">
            <a:avLst/>
          </a:prstGeom>
          <a:solidFill>
            <a:srgbClr val="0000FF"/>
          </a:solidFill>
          <a:ln w="12700" algn="ctr">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49" name="矩形 57"/>
          <p:cNvSpPr>
            <a:spLocks noChangeArrowheads="1"/>
          </p:cNvSpPr>
          <p:nvPr/>
        </p:nvSpPr>
        <p:spPr bwMode="auto">
          <a:xfrm flipV="1">
            <a:off x="6300788" y="3933825"/>
            <a:ext cx="863600" cy="142875"/>
          </a:xfrm>
          <a:prstGeom prst="rect">
            <a:avLst/>
          </a:prstGeom>
          <a:solidFill>
            <a:srgbClr val="0000FF"/>
          </a:solidFill>
          <a:ln w="12700" algn="ctr">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50" name="矩形 58"/>
          <p:cNvSpPr>
            <a:spLocks noChangeArrowheads="1"/>
          </p:cNvSpPr>
          <p:nvPr/>
        </p:nvSpPr>
        <p:spPr bwMode="auto">
          <a:xfrm rot="5400000" flipV="1">
            <a:off x="6407944" y="3321844"/>
            <a:ext cx="1370013" cy="142875"/>
          </a:xfrm>
          <a:prstGeom prst="rect">
            <a:avLst/>
          </a:prstGeom>
          <a:solidFill>
            <a:srgbClr val="0000FF"/>
          </a:solidFill>
          <a:ln w="12700" algn="ctr">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51" name="矩形 59"/>
          <p:cNvSpPr>
            <a:spLocks noChangeArrowheads="1"/>
          </p:cNvSpPr>
          <p:nvPr/>
        </p:nvSpPr>
        <p:spPr bwMode="auto">
          <a:xfrm rot="5400000" flipV="1">
            <a:off x="3167063" y="3538537"/>
            <a:ext cx="793750" cy="142875"/>
          </a:xfrm>
          <a:prstGeom prst="rect">
            <a:avLst/>
          </a:prstGeom>
          <a:solidFill>
            <a:srgbClr val="0000FF"/>
          </a:solidFill>
          <a:ln w="12700" algn="ctr">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52" name="矩形 60"/>
          <p:cNvSpPr>
            <a:spLocks noChangeArrowheads="1"/>
          </p:cNvSpPr>
          <p:nvPr/>
        </p:nvSpPr>
        <p:spPr bwMode="auto">
          <a:xfrm rot="5400000" flipV="1">
            <a:off x="4500563" y="1917700"/>
            <a:ext cx="2447925" cy="142875"/>
          </a:xfrm>
          <a:prstGeom prst="rect">
            <a:avLst/>
          </a:prstGeom>
          <a:solidFill>
            <a:srgbClr val="0000FF"/>
          </a:solidFill>
          <a:ln w="12700"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53" name="自选图形 61"/>
          <p:cNvSpPr>
            <a:spLocks noChangeArrowheads="1"/>
          </p:cNvSpPr>
          <p:nvPr/>
        </p:nvSpPr>
        <p:spPr bwMode="auto">
          <a:xfrm rot="10800000" flipV="1">
            <a:off x="4427538" y="2205038"/>
            <a:ext cx="288925" cy="1223962"/>
          </a:xfrm>
          <a:prstGeom prst="downArrow">
            <a:avLst>
              <a:gd name="adj1" fmla="val 50000"/>
              <a:gd name="adj2" fmla="val 105907"/>
            </a:avLst>
          </a:prstGeom>
          <a:solidFill>
            <a:srgbClr val="0000FF"/>
          </a:solidFill>
          <a:ln w="12700"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54" name="自选图形 62"/>
          <p:cNvSpPr>
            <a:spLocks noChangeArrowheads="1"/>
          </p:cNvSpPr>
          <p:nvPr/>
        </p:nvSpPr>
        <p:spPr bwMode="auto">
          <a:xfrm rot="16200000" flipH="1">
            <a:off x="4823619" y="2961482"/>
            <a:ext cx="288925" cy="935037"/>
          </a:xfrm>
          <a:prstGeom prst="downArrow">
            <a:avLst>
              <a:gd name="adj1" fmla="val 50000"/>
              <a:gd name="adj2" fmla="val 80907"/>
            </a:avLst>
          </a:prstGeom>
          <a:solidFill>
            <a:srgbClr val="0000FF"/>
          </a:solidFill>
          <a:ln w="12700"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55" name="自选图形 63"/>
          <p:cNvSpPr>
            <a:spLocks noChangeArrowheads="1"/>
          </p:cNvSpPr>
          <p:nvPr/>
        </p:nvSpPr>
        <p:spPr bwMode="auto">
          <a:xfrm>
            <a:off x="6011863" y="2347913"/>
            <a:ext cx="1368425" cy="360362"/>
          </a:xfrm>
          <a:prstGeom prst="cube">
            <a:avLst>
              <a:gd name="adj" fmla="val 25245"/>
            </a:avLst>
          </a:prstGeom>
          <a:solidFill>
            <a:srgbClr val="FF99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i="0">
                <a:solidFill>
                  <a:schemeClr val="tx1"/>
                </a:solidFill>
                <a:latin typeface="Arial" charset="0"/>
                <a:ea typeface="宋体" charset="-122"/>
              </a:rPr>
              <a:t>STA     40</a:t>
            </a:r>
          </a:p>
        </p:txBody>
      </p:sp>
      <p:sp>
        <p:nvSpPr>
          <p:cNvPr id="8256" name="自选图形 64"/>
          <p:cNvSpPr>
            <a:spLocks noChangeArrowheads="1"/>
          </p:cNvSpPr>
          <p:nvPr/>
        </p:nvSpPr>
        <p:spPr bwMode="auto">
          <a:xfrm rot="10800000">
            <a:off x="6443663" y="1987550"/>
            <a:ext cx="288925" cy="433388"/>
          </a:xfrm>
          <a:prstGeom prst="downArrow">
            <a:avLst>
              <a:gd name="adj1" fmla="val 50000"/>
              <a:gd name="adj2" fmla="val 37500"/>
            </a:avLst>
          </a:prstGeom>
          <a:solidFill>
            <a:srgbClr val="FF6600"/>
          </a:solidFill>
          <a:ln w="12700"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57" name="直线 65"/>
          <p:cNvSpPr>
            <a:spLocks noChangeShapeType="1"/>
          </p:cNvSpPr>
          <p:nvPr/>
        </p:nvSpPr>
        <p:spPr bwMode="auto">
          <a:xfrm flipV="1">
            <a:off x="6372225" y="1341438"/>
            <a:ext cx="0" cy="288925"/>
          </a:xfrm>
          <a:prstGeom prst="line">
            <a:avLst/>
          </a:prstGeom>
          <a:noFill/>
          <a:ln w="1270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i="0"/>
          </a:p>
        </p:txBody>
      </p:sp>
      <p:sp>
        <p:nvSpPr>
          <p:cNvPr id="8258" name="直线 66"/>
          <p:cNvSpPr>
            <a:spLocks noChangeShapeType="1"/>
          </p:cNvSpPr>
          <p:nvPr/>
        </p:nvSpPr>
        <p:spPr bwMode="auto">
          <a:xfrm flipV="1">
            <a:off x="6516688" y="1343025"/>
            <a:ext cx="0" cy="288925"/>
          </a:xfrm>
          <a:prstGeom prst="line">
            <a:avLst/>
          </a:prstGeom>
          <a:noFill/>
          <a:ln w="1270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i="0"/>
          </a:p>
        </p:txBody>
      </p:sp>
      <p:sp>
        <p:nvSpPr>
          <p:cNvPr id="8259" name="直线 67"/>
          <p:cNvSpPr>
            <a:spLocks noChangeShapeType="1"/>
          </p:cNvSpPr>
          <p:nvPr/>
        </p:nvSpPr>
        <p:spPr bwMode="auto">
          <a:xfrm flipV="1">
            <a:off x="6661150" y="1343025"/>
            <a:ext cx="0" cy="288925"/>
          </a:xfrm>
          <a:prstGeom prst="line">
            <a:avLst/>
          </a:prstGeom>
          <a:noFill/>
          <a:ln w="1270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i="0"/>
          </a:p>
        </p:txBody>
      </p:sp>
      <p:sp>
        <p:nvSpPr>
          <p:cNvPr id="8260" name="直线 68"/>
          <p:cNvSpPr>
            <a:spLocks noChangeShapeType="1"/>
          </p:cNvSpPr>
          <p:nvPr/>
        </p:nvSpPr>
        <p:spPr bwMode="auto">
          <a:xfrm flipV="1">
            <a:off x="6804025" y="1343025"/>
            <a:ext cx="0" cy="288925"/>
          </a:xfrm>
          <a:prstGeom prst="line">
            <a:avLst/>
          </a:prstGeom>
          <a:noFill/>
          <a:ln w="1270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i="0"/>
          </a:p>
        </p:txBody>
      </p:sp>
      <p:sp>
        <p:nvSpPr>
          <p:cNvPr id="8261" name="直线 69"/>
          <p:cNvSpPr>
            <a:spLocks noChangeShapeType="1"/>
          </p:cNvSpPr>
          <p:nvPr/>
        </p:nvSpPr>
        <p:spPr bwMode="auto">
          <a:xfrm flipV="1">
            <a:off x="6948488" y="1343025"/>
            <a:ext cx="0" cy="288925"/>
          </a:xfrm>
          <a:prstGeom prst="line">
            <a:avLst/>
          </a:prstGeom>
          <a:noFill/>
          <a:ln w="1270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i="0"/>
          </a:p>
        </p:txBody>
      </p:sp>
      <p:sp>
        <p:nvSpPr>
          <p:cNvPr id="8262" name="矩形 70"/>
          <p:cNvSpPr>
            <a:spLocks noChangeArrowheads="1"/>
          </p:cNvSpPr>
          <p:nvPr/>
        </p:nvSpPr>
        <p:spPr bwMode="auto">
          <a:xfrm rot="5400000" flipV="1">
            <a:off x="2987675" y="2565400"/>
            <a:ext cx="1152525" cy="142875"/>
          </a:xfrm>
          <a:prstGeom prst="rect">
            <a:avLst/>
          </a:prstGeom>
          <a:solidFill>
            <a:srgbClr val="339966"/>
          </a:solidFill>
          <a:ln w="12700" algn="ctr">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63" name="自选图形 71"/>
          <p:cNvSpPr>
            <a:spLocks noChangeArrowheads="1"/>
          </p:cNvSpPr>
          <p:nvPr/>
        </p:nvSpPr>
        <p:spPr bwMode="auto">
          <a:xfrm rot="5400000">
            <a:off x="3095625" y="1881188"/>
            <a:ext cx="288925" cy="504825"/>
          </a:xfrm>
          <a:prstGeom prst="downArrow">
            <a:avLst>
              <a:gd name="adj1" fmla="val 50000"/>
              <a:gd name="adj2" fmla="val 43681"/>
            </a:avLst>
          </a:prstGeom>
          <a:solidFill>
            <a:srgbClr val="0000FF"/>
          </a:solidFill>
          <a:ln w="12700" algn="ctr">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64" name="矩形 72"/>
          <p:cNvSpPr>
            <a:spLocks noChangeArrowheads="1"/>
          </p:cNvSpPr>
          <p:nvPr/>
        </p:nvSpPr>
        <p:spPr bwMode="auto">
          <a:xfrm rot="5400000" flipV="1">
            <a:off x="2987675" y="2565400"/>
            <a:ext cx="1152525" cy="142875"/>
          </a:xfrm>
          <a:prstGeom prst="rect">
            <a:avLst/>
          </a:prstGeom>
          <a:solidFill>
            <a:srgbClr val="0000FF"/>
          </a:solidFill>
          <a:ln w="12700" algn="ctr">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65" name="矩形 73"/>
          <p:cNvSpPr>
            <a:spLocks noChangeArrowheads="1"/>
          </p:cNvSpPr>
          <p:nvPr/>
        </p:nvSpPr>
        <p:spPr bwMode="auto">
          <a:xfrm>
            <a:off x="2619375" y="2435225"/>
            <a:ext cx="4445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2400"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i="0">
                <a:solidFill>
                  <a:srgbClr val="001010"/>
                </a:solidFill>
                <a:latin typeface="Arial" charset="0"/>
                <a:ea typeface="宋体" charset="-122"/>
              </a:rPr>
              <a:t>+1</a:t>
            </a:r>
          </a:p>
        </p:txBody>
      </p:sp>
      <p:sp>
        <p:nvSpPr>
          <p:cNvPr id="8266" name="自选图形 74"/>
          <p:cNvSpPr>
            <a:spLocks noChangeArrowheads="1"/>
          </p:cNvSpPr>
          <p:nvPr/>
        </p:nvSpPr>
        <p:spPr bwMode="auto">
          <a:xfrm rot="10800000">
            <a:off x="6443663" y="1989138"/>
            <a:ext cx="288925" cy="433387"/>
          </a:xfrm>
          <a:prstGeom prst="downArrow">
            <a:avLst>
              <a:gd name="adj1" fmla="val 50000"/>
              <a:gd name="adj2" fmla="val 37500"/>
            </a:avLst>
          </a:prstGeom>
          <a:solidFill>
            <a:srgbClr val="0000FF"/>
          </a:solidFill>
          <a:ln w="12700"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267" name="自选图形 75"/>
          <p:cNvSpPr>
            <a:spLocks noChangeArrowheads="1"/>
          </p:cNvSpPr>
          <p:nvPr/>
        </p:nvSpPr>
        <p:spPr bwMode="auto">
          <a:xfrm>
            <a:off x="5435600" y="3213100"/>
            <a:ext cx="1368425" cy="360363"/>
          </a:xfrm>
          <a:prstGeom prst="cube">
            <a:avLst>
              <a:gd name="adj" fmla="val 25245"/>
            </a:avLst>
          </a:prstGeom>
          <a:solidFill>
            <a:srgbClr val="FF99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i="0">
                <a:solidFill>
                  <a:schemeClr val="tx1"/>
                </a:solidFill>
                <a:latin typeface="Arial" charset="0"/>
                <a:ea typeface="宋体" charset="-122"/>
              </a:rPr>
              <a:t>000      004</a:t>
            </a:r>
          </a:p>
        </p:txBody>
      </p:sp>
      <p:sp>
        <p:nvSpPr>
          <p:cNvPr id="8268" name="自选图形 76"/>
          <p:cNvSpPr>
            <a:spLocks noChangeArrowheads="1"/>
          </p:cNvSpPr>
          <p:nvPr/>
        </p:nvSpPr>
        <p:spPr bwMode="auto">
          <a:xfrm>
            <a:off x="3779838" y="1844675"/>
            <a:ext cx="1368425" cy="360363"/>
          </a:xfrm>
          <a:prstGeom prst="cube">
            <a:avLst>
              <a:gd name="adj" fmla="val 25245"/>
            </a:avLst>
          </a:prstGeom>
          <a:solidFill>
            <a:srgbClr val="FF99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i="0">
                <a:solidFill>
                  <a:schemeClr val="tx1"/>
                </a:solidFill>
                <a:latin typeface="Arial" charset="0"/>
                <a:ea typeface="宋体" charset="-122"/>
              </a:rPr>
              <a:t>000     006</a:t>
            </a:r>
          </a:p>
        </p:txBody>
      </p:sp>
      <p:sp>
        <p:nvSpPr>
          <p:cNvPr id="1741901" name="自选图形 77"/>
          <p:cNvSpPr>
            <a:spLocks noChangeArrowheads="1"/>
          </p:cNvSpPr>
          <p:nvPr/>
        </p:nvSpPr>
        <p:spPr bwMode="auto">
          <a:xfrm rot="16200000" flipH="1">
            <a:off x="2266950" y="4292600"/>
            <a:ext cx="288925" cy="720725"/>
          </a:xfrm>
          <a:prstGeom prst="downArrow">
            <a:avLst>
              <a:gd name="adj1" fmla="val 50000"/>
              <a:gd name="adj2" fmla="val 62363"/>
            </a:avLst>
          </a:prstGeom>
          <a:solidFill>
            <a:srgbClr val="FFFF99"/>
          </a:solidFill>
          <a:ln w="12700"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1741902" name="自选图形 78"/>
          <p:cNvSpPr>
            <a:spLocks noChangeArrowheads="1"/>
          </p:cNvSpPr>
          <p:nvPr/>
        </p:nvSpPr>
        <p:spPr bwMode="auto">
          <a:xfrm>
            <a:off x="1908175" y="3429000"/>
            <a:ext cx="287338" cy="1152525"/>
          </a:xfrm>
          <a:prstGeom prst="downArrow">
            <a:avLst>
              <a:gd name="adj1" fmla="val 50000"/>
              <a:gd name="adj2" fmla="val 100276"/>
            </a:avLst>
          </a:prstGeom>
          <a:solidFill>
            <a:srgbClr val="FFFF00"/>
          </a:solidFill>
          <a:ln w="12700"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1741903" name="自选图形 79"/>
          <p:cNvSpPr>
            <a:spLocks noChangeArrowheads="1"/>
          </p:cNvSpPr>
          <p:nvPr/>
        </p:nvSpPr>
        <p:spPr bwMode="auto">
          <a:xfrm rot="5400000">
            <a:off x="4787900" y="5229225"/>
            <a:ext cx="288925" cy="720725"/>
          </a:xfrm>
          <a:prstGeom prst="downArrow">
            <a:avLst>
              <a:gd name="adj1" fmla="val 50000"/>
              <a:gd name="adj2" fmla="val 62363"/>
            </a:avLst>
          </a:prstGeom>
          <a:solidFill>
            <a:srgbClr val="FFFF00"/>
          </a:solidFill>
          <a:ln w="12700" algn="ctr">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1741904" name="自选图形 80"/>
          <p:cNvSpPr>
            <a:spLocks noChangeArrowheads="1"/>
          </p:cNvSpPr>
          <p:nvPr/>
        </p:nvSpPr>
        <p:spPr bwMode="auto">
          <a:xfrm>
            <a:off x="5219700" y="4076700"/>
            <a:ext cx="288925" cy="1584325"/>
          </a:xfrm>
          <a:prstGeom prst="downArrow">
            <a:avLst>
              <a:gd name="adj1" fmla="val 50000"/>
              <a:gd name="adj2" fmla="val 137088"/>
            </a:avLst>
          </a:prstGeom>
          <a:solidFill>
            <a:srgbClr val="FFFF00"/>
          </a:solidFill>
          <a:ln w="12700" algn="ctr">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0"/>
          </a:p>
        </p:txBody>
      </p:sp>
      <p:sp>
        <p:nvSpPr>
          <p:cNvPr id="81" name="灯片编号占位符 3"/>
          <p:cNvSpPr>
            <a:spLocks noGrp="1"/>
          </p:cNvSpPr>
          <p:nvPr>
            <p:ph type="sldNum" sz="quarter" idx="4294967295"/>
          </p:nvPr>
        </p:nvSpPr>
        <p:spPr>
          <a:prstGeom prst="rect">
            <a:avLst/>
          </a:prstGeom>
        </p:spPr>
        <p:txBody>
          <a:bodyPr/>
          <a:lstStyle/>
          <a:p>
            <a:pPr>
              <a:defRPr/>
            </a:pPr>
            <a:r>
              <a:rPr lang="en-US" altLang="zh-CN" sz="1400" i="0" dirty="0" smtClean="0">
                <a:solidFill>
                  <a:srgbClr val="0D7157"/>
                </a:solidFill>
              </a:rPr>
              <a:t> -</a:t>
            </a:r>
            <a:fld id="{01D71506-0713-46DD-9483-17E15EDE737E}" type="slidenum">
              <a:rPr lang="en-US" altLang="zh-CN" sz="1400" i="0" smtClean="0">
                <a:solidFill>
                  <a:srgbClr val="0D7157"/>
                </a:solidFill>
              </a:rPr>
              <a:pPr>
                <a:defRPr/>
              </a:pPr>
              <a:t>5</a:t>
            </a:fld>
            <a:r>
              <a:rPr lang="en-US" altLang="zh-CN" sz="1400" i="0" dirty="0" smtClean="0">
                <a:solidFill>
                  <a:srgbClr val="0D7157"/>
                </a:solidFill>
              </a:rPr>
              <a:t>- </a:t>
            </a:r>
            <a:endParaRPr lang="en-US" altLang="zh-CN" sz="1400" i="0" dirty="0">
              <a:solidFill>
                <a:srgbClr val="0D7157"/>
              </a:solidFill>
            </a:endParaRPr>
          </a:p>
        </p:txBody>
      </p:sp>
    </p:spTree>
    <p:extLst>
      <p:ext uri="{BB962C8B-B14F-4D97-AF65-F5344CB8AC3E}">
        <p14:creationId xmlns:p14="http://schemas.microsoft.com/office/powerpoint/2010/main" val="36952609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repeatCount="5000" fill="hold" grpId="0" nodeType="clickEffect">
                                  <p:stCondLst>
                                    <p:cond delay="0"/>
                                  </p:stCondLst>
                                  <p:childTnLst>
                                    <p:set>
                                      <p:cBhvr>
                                        <p:cTn id="6" dur="1" fill="hold">
                                          <p:stCondLst>
                                            <p:cond delay="0"/>
                                          </p:stCondLst>
                                        </p:cTn>
                                        <p:tgtEl>
                                          <p:spTgt spid="1741902"/>
                                        </p:tgtEl>
                                        <p:attrNameLst>
                                          <p:attrName>style.visibility</p:attrName>
                                        </p:attrNameLst>
                                      </p:cBhvr>
                                      <p:to>
                                        <p:strVal val="visible"/>
                                      </p:to>
                                    </p:set>
                                    <p:animEffect transition="in" filter="wipe(up)">
                                      <p:cBhvr>
                                        <p:cTn id="7" dur="1000"/>
                                        <p:tgtEl>
                                          <p:spTgt spid="1741902"/>
                                        </p:tgtEl>
                                      </p:cBhvr>
                                    </p:animEffect>
                                  </p:childTnLst>
                                </p:cTn>
                              </p:par>
                            </p:childTnLst>
                          </p:cTn>
                        </p:par>
                        <p:par>
                          <p:cTn id="8" fill="hold" nodeType="afterGroup">
                            <p:stCondLst>
                              <p:cond delay="5000"/>
                            </p:stCondLst>
                            <p:childTnLst>
                              <p:par>
                                <p:cTn id="9" presetID="22" presetClass="entr" presetSubtype="8" repeatCount="5000" fill="hold" grpId="0" nodeType="afterEffect">
                                  <p:stCondLst>
                                    <p:cond delay="0"/>
                                  </p:stCondLst>
                                  <p:childTnLst>
                                    <p:set>
                                      <p:cBhvr>
                                        <p:cTn id="10" dur="1" fill="hold">
                                          <p:stCondLst>
                                            <p:cond delay="0"/>
                                          </p:stCondLst>
                                        </p:cTn>
                                        <p:tgtEl>
                                          <p:spTgt spid="1741901"/>
                                        </p:tgtEl>
                                        <p:attrNameLst>
                                          <p:attrName>style.visibility</p:attrName>
                                        </p:attrNameLst>
                                      </p:cBhvr>
                                      <p:to>
                                        <p:strVal val="visible"/>
                                      </p:to>
                                    </p:set>
                                    <p:animEffect transition="in" filter="wipe(left)">
                                      <p:cBhvr>
                                        <p:cTn id="11" dur="1000"/>
                                        <p:tgtEl>
                                          <p:spTgt spid="174190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4" presetClass="emph" presetSubtype="0" repeatCount="4000" fill="hold" grpId="0" nodeType="clickEffect">
                                  <p:stCondLst>
                                    <p:cond delay="0"/>
                                  </p:stCondLst>
                                  <p:childTnLst>
                                    <p:animClr clrSpc="hsl" dir="cw">
                                      <p:cBhvr override="childStyle">
                                        <p:cTn id="15" dur="1000" fill="hold"/>
                                        <p:tgtEl>
                                          <p:spTgt spid="1741846"/>
                                        </p:tgtEl>
                                        <p:attrNameLst>
                                          <p:attrName>style.color</p:attrName>
                                        </p:attrNameLst>
                                      </p:cBhvr>
                                      <p:by>
                                        <p:hsl h="0" s="-12549" l="-25098"/>
                                      </p:by>
                                    </p:animClr>
                                    <p:animClr clrSpc="hsl" dir="cw">
                                      <p:cBhvr>
                                        <p:cTn id="16" dur="1000" fill="hold"/>
                                        <p:tgtEl>
                                          <p:spTgt spid="1741846"/>
                                        </p:tgtEl>
                                        <p:attrNameLst>
                                          <p:attrName>fillcolor</p:attrName>
                                        </p:attrNameLst>
                                      </p:cBhvr>
                                      <p:by>
                                        <p:hsl h="0" s="-12549" l="-25098"/>
                                      </p:by>
                                    </p:animClr>
                                    <p:animClr clrSpc="hsl" dir="cw">
                                      <p:cBhvr>
                                        <p:cTn id="17" dur="1000" fill="hold"/>
                                        <p:tgtEl>
                                          <p:spTgt spid="1741846"/>
                                        </p:tgtEl>
                                        <p:attrNameLst>
                                          <p:attrName>stroke.color</p:attrName>
                                        </p:attrNameLst>
                                      </p:cBhvr>
                                      <p:by>
                                        <p:hsl h="0" s="-12549" l="-25098"/>
                                      </p:by>
                                    </p:animClr>
                                    <p:set>
                                      <p:cBhvr>
                                        <p:cTn id="18" dur="1000" fill="hold"/>
                                        <p:tgtEl>
                                          <p:spTgt spid="1741846"/>
                                        </p:tgtEl>
                                        <p:attrNameLst>
                                          <p:attrName>fill.type</p:attrName>
                                        </p:attrNameLst>
                                      </p:cBhvr>
                                      <p:to>
                                        <p:strVal val="solid"/>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35" presetClass="emph" presetSubtype="0" repeatCount="4000" fill="hold" grpId="1" nodeType="clickEffect">
                                  <p:stCondLst>
                                    <p:cond delay="0"/>
                                  </p:stCondLst>
                                  <p:childTnLst>
                                    <p:anim calcmode="discrete" valueType="str">
                                      <p:cBhvr>
                                        <p:cTn id="22" dur="1000" fill="hold"/>
                                        <p:tgtEl>
                                          <p:spTgt spid="1741846"/>
                                        </p:tgtEl>
                                        <p:attrNameLst>
                                          <p:attrName>style.visibility</p:attrName>
                                        </p:attrNameLst>
                                      </p:cBhvr>
                                      <p:tavLst>
                                        <p:tav tm="0">
                                          <p:val>
                                            <p:strVal val="hidden"/>
                                          </p:val>
                                        </p:tav>
                                        <p:tav tm="50000">
                                          <p:val>
                                            <p:strVal val="visible"/>
                                          </p:val>
                                        </p:tav>
                                      </p:tavLst>
                                    </p:anim>
                                  </p:childTnLst>
                                </p:cTn>
                              </p:par>
                            </p:childTnLst>
                          </p:cTn>
                        </p:par>
                        <p:par>
                          <p:cTn id="23" fill="hold" nodeType="afterGroup">
                            <p:stCondLst>
                              <p:cond delay="4000"/>
                            </p:stCondLst>
                            <p:childTnLst>
                              <p:par>
                                <p:cTn id="24" presetID="22" presetClass="entr" presetSubtype="1" repeatCount="5000" fill="hold" grpId="0" nodeType="afterEffect">
                                  <p:stCondLst>
                                    <p:cond delay="0"/>
                                  </p:stCondLst>
                                  <p:childTnLst>
                                    <p:set>
                                      <p:cBhvr>
                                        <p:cTn id="25" dur="1" fill="hold">
                                          <p:stCondLst>
                                            <p:cond delay="0"/>
                                          </p:stCondLst>
                                        </p:cTn>
                                        <p:tgtEl>
                                          <p:spTgt spid="1741904"/>
                                        </p:tgtEl>
                                        <p:attrNameLst>
                                          <p:attrName>style.visibility</p:attrName>
                                        </p:attrNameLst>
                                      </p:cBhvr>
                                      <p:to>
                                        <p:strVal val="visible"/>
                                      </p:to>
                                    </p:set>
                                    <p:animEffect transition="in" filter="wipe(up)">
                                      <p:cBhvr>
                                        <p:cTn id="26" dur="1000"/>
                                        <p:tgtEl>
                                          <p:spTgt spid="1741904"/>
                                        </p:tgtEl>
                                      </p:cBhvr>
                                    </p:animEffect>
                                  </p:childTnLst>
                                </p:cTn>
                              </p:par>
                            </p:childTnLst>
                          </p:cTn>
                        </p:par>
                        <p:par>
                          <p:cTn id="27" fill="hold" nodeType="afterGroup">
                            <p:stCondLst>
                              <p:cond delay="9000"/>
                            </p:stCondLst>
                            <p:childTnLst>
                              <p:par>
                                <p:cTn id="28" presetID="22" presetClass="entr" presetSubtype="2" repeatCount="5000" fill="hold" grpId="0" nodeType="afterEffect">
                                  <p:stCondLst>
                                    <p:cond delay="0"/>
                                  </p:stCondLst>
                                  <p:childTnLst>
                                    <p:set>
                                      <p:cBhvr>
                                        <p:cTn id="29" dur="1" fill="hold">
                                          <p:stCondLst>
                                            <p:cond delay="0"/>
                                          </p:stCondLst>
                                        </p:cTn>
                                        <p:tgtEl>
                                          <p:spTgt spid="1741903"/>
                                        </p:tgtEl>
                                        <p:attrNameLst>
                                          <p:attrName>style.visibility</p:attrName>
                                        </p:attrNameLst>
                                      </p:cBhvr>
                                      <p:to>
                                        <p:strVal val="visible"/>
                                      </p:to>
                                    </p:set>
                                    <p:animEffect transition="in" filter="wipe(right)">
                                      <p:cBhvr>
                                        <p:cTn id="30" dur="1000"/>
                                        <p:tgtEl>
                                          <p:spTgt spid="174190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5" presetClass="emph" presetSubtype="0" repeatCount="4000" fill="hold" grpId="0" nodeType="clickEffect">
                                  <p:stCondLst>
                                    <p:cond delay="0"/>
                                  </p:stCondLst>
                                  <p:childTnLst>
                                    <p:anim calcmode="discrete" valueType="str">
                                      <p:cBhvr>
                                        <p:cTn id="34" dur="1000" fill="hold"/>
                                        <p:tgtEl>
                                          <p:spTgt spid="1741828"/>
                                        </p:tgtEl>
                                        <p:attrNameLst>
                                          <p:attrName>style.visibility</p:attrName>
                                        </p:attrNameLst>
                                      </p:cBhvr>
                                      <p:tavLst>
                                        <p:tav tm="0">
                                          <p:val>
                                            <p:strVal val="hidden"/>
                                          </p:val>
                                        </p:tav>
                                        <p:tav tm="50000">
                                          <p:val>
                                            <p:strVal val="visible"/>
                                          </p:val>
                                        </p:tav>
                                      </p:tavLst>
                                    </p:anim>
                                  </p:childTnLst>
                                </p:cTn>
                              </p:par>
                              <p:par>
                                <p:cTn id="35" presetID="35" presetClass="emph" presetSubtype="0" repeatCount="4000" fill="hold" grpId="0" nodeType="withEffect">
                                  <p:stCondLst>
                                    <p:cond delay="0"/>
                                  </p:stCondLst>
                                  <p:childTnLst>
                                    <p:anim calcmode="discrete" valueType="str">
                                      <p:cBhvr>
                                        <p:cTn id="36" dur="1000" fill="hold"/>
                                        <p:tgtEl>
                                          <p:spTgt spid="1741829"/>
                                        </p:tgtEl>
                                        <p:attrNameLst>
                                          <p:attrName>style.visibility</p:attrName>
                                        </p:attrNameLst>
                                      </p:cBhvr>
                                      <p:tavLst>
                                        <p:tav tm="0">
                                          <p:val>
                                            <p:strVal val="hidden"/>
                                          </p:val>
                                        </p:tav>
                                        <p:tav tm="50000">
                                          <p:val>
                                            <p:strVal val="visible"/>
                                          </p:val>
                                        </p:tav>
                                      </p:tavLst>
                                    </p:anim>
                                  </p:childTnLst>
                                </p:cTn>
                              </p:par>
                              <p:par>
                                <p:cTn id="37" presetID="35" presetClass="emph" presetSubtype="0" repeatCount="4000" fill="hold" grpId="0" nodeType="withEffect">
                                  <p:stCondLst>
                                    <p:cond delay="0"/>
                                  </p:stCondLst>
                                  <p:childTnLst>
                                    <p:anim calcmode="discrete" valueType="str">
                                      <p:cBhvr>
                                        <p:cTn id="38" dur="1000" fill="hold"/>
                                        <p:tgtEl>
                                          <p:spTgt spid="1741830"/>
                                        </p:tgtEl>
                                        <p:attrNameLst>
                                          <p:attrName>style.visibility</p:attrName>
                                        </p:attrNameLst>
                                      </p:cBhvr>
                                      <p:tavLst>
                                        <p:tav tm="0">
                                          <p:val>
                                            <p:strVal val="hidden"/>
                                          </p:val>
                                        </p:tav>
                                        <p:tav tm="50000">
                                          <p:val>
                                            <p:strVal val="visible"/>
                                          </p:val>
                                        </p:tav>
                                      </p:tavLst>
                                    </p:anim>
                                  </p:childTnLst>
                                </p:cTn>
                              </p:par>
                              <p:par>
                                <p:cTn id="39" presetID="35" presetClass="emph" presetSubtype="0" repeatCount="4000" fill="hold" grpId="0" nodeType="withEffect">
                                  <p:stCondLst>
                                    <p:cond delay="0"/>
                                  </p:stCondLst>
                                  <p:childTnLst>
                                    <p:anim calcmode="discrete" valueType="str">
                                      <p:cBhvr>
                                        <p:cTn id="40" dur="1000" fill="hold"/>
                                        <p:tgtEl>
                                          <p:spTgt spid="1741831"/>
                                        </p:tgtEl>
                                        <p:attrNameLst>
                                          <p:attrName>style.visibility</p:attrName>
                                        </p:attrNameLst>
                                      </p:cBhvr>
                                      <p:tavLst>
                                        <p:tav tm="0">
                                          <p:val>
                                            <p:strVal val="hidden"/>
                                          </p:val>
                                        </p:tav>
                                        <p:tav tm="50000">
                                          <p:val>
                                            <p:strVal val="visible"/>
                                          </p:val>
                                        </p:tav>
                                      </p:tavLst>
                                    </p:anim>
                                  </p:childTnLst>
                                </p:cTn>
                              </p:par>
                              <p:par>
                                <p:cTn id="41" presetID="35" presetClass="emph" presetSubtype="0" repeatCount="4000" fill="hold" grpId="0" nodeType="withEffect">
                                  <p:stCondLst>
                                    <p:cond delay="0"/>
                                  </p:stCondLst>
                                  <p:childTnLst>
                                    <p:anim calcmode="discrete" valueType="str">
                                      <p:cBhvr>
                                        <p:cTn id="42" dur="1000" fill="hold"/>
                                        <p:tgtEl>
                                          <p:spTgt spid="1741832"/>
                                        </p:tgtEl>
                                        <p:attrNameLst>
                                          <p:attrName>style.visibility</p:attrName>
                                        </p:attrNameLst>
                                      </p:cBhvr>
                                      <p:tavLst>
                                        <p:tav tm="0">
                                          <p:val>
                                            <p:strVal val="hidden"/>
                                          </p:val>
                                        </p:tav>
                                        <p:tav tm="50000">
                                          <p:val>
                                            <p:strVal val="visible"/>
                                          </p:val>
                                        </p:tav>
                                      </p:tavLst>
                                    </p:anim>
                                  </p:childTnLst>
                                </p:cTn>
                              </p:par>
                              <p:par>
                                <p:cTn id="43" presetID="35" presetClass="emph" presetSubtype="0" repeatCount="4000" fill="hold" grpId="0" nodeType="withEffect">
                                  <p:stCondLst>
                                    <p:cond delay="0"/>
                                  </p:stCondLst>
                                  <p:childTnLst>
                                    <p:anim calcmode="discrete" valueType="str">
                                      <p:cBhvr>
                                        <p:cTn id="44" dur="1000" fill="hold"/>
                                        <p:tgtEl>
                                          <p:spTgt spid="1741833"/>
                                        </p:tgtEl>
                                        <p:attrNameLst>
                                          <p:attrName>style.visibility</p:attrName>
                                        </p:attrNameLst>
                                      </p:cBhvr>
                                      <p:tavLst>
                                        <p:tav tm="0">
                                          <p:val>
                                            <p:strVal val="hidden"/>
                                          </p:val>
                                        </p:tav>
                                        <p:tav tm="50000">
                                          <p:val>
                                            <p:strVal val="visible"/>
                                          </p:val>
                                        </p:tav>
                                      </p:tavLst>
                                    </p:anim>
                                  </p:childTnLst>
                                </p:cTn>
                              </p:par>
                              <p:par>
                                <p:cTn id="45" presetID="35" presetClass="emph" presetSubtype="0" repeatCount="4000" fill="hold" grpId="0" nodeType="withEffect">
                                  <p:stCondLst>
                                    <p:cond delay="0"/>
                                  </p:stCondLst>
                                  <p:childTnLst>
                                    <p:anim calcmode="discrete" valueType="str">
                                      <p:cBhvr>
                                        <p:cTn id="46" dur="1000" fill="hold"/>
                                        <p:tgtEl>
                                          <p:spTgt spid="1741834"/>
                                        </p:tgtEl>
                                        <p:attrNameLst>
                                          <p:attrName>style.visibility</p:attrName>
                                        </p:attrNameLst>
                                      </p:cBhvr>
                                      <p:tavLst>
                                        <p:tav tm="0">
                                          <p:val>
                                            <p:strVal val="hidden"/>
                                          </p:val>
                                        </p:tav>
                                        <p:tav tm="50000">
                                          <p:val>
                                            <p:strVal val="visible"/>
                                          </p:val>
                                        </p:tav>
                                      </p:tavLst>
                                    </p:anim>
                                  </p:childTnLst>
                                </p:cTn>
                              </p:par>
                              <p:par>
                                <p:cTn id="47" presetID="35" presetClass="emph" presetSubtype="0" repeatCount="4000" fill="hold" grpId="0" nodeType="withEffect">
                                  <p:stCondLst>
                                    <p:cond delay="0"/>
                                  </p:stCondLst>
                                  <p:childTnLst>
                                    <p:anim calcmode="discrete" valueType="str">
                                      <p:cBhvr>
                                        <p:cTn id="48" dur="1000" fill="hold"/>
                                        <p:tgtEl>
                                          <p:spTgt spid="1741835"/>
                                        </p:tgtEl>
                                        <p:attrNameLst>
                                          <p:attrName>style.visibility</p:attrName>
                                        </p:attrNameLst>
                                      </p:cBhvr>
                                      <p:tavLst>
                                        <p:tav tm="0">
                                          <p:val>
                                            <p:strVal val="hidden"/>
                                          </p:val>
                                        </p:tav>
                                        <p:tav tm="50000">
                                          <p:val>
                                            <p:strVal val="visible"/>
                                          </p:val>
                                        </p:tav>
                                      </p:tavLst>
                                    </p:anim>
                                  </p:childTnLst>
                                </p:cTn>
                              </p:par>
                              <p:par>
                                <p:cTn id="49" presetID="35" presetClass="emph" presetSubtype="0" repeatCount="4000" fill="hold" grpId="0" nodeType="withEffect">
                                  <p:stCondLst>
                                    <p:cond delay="0"/>
                                  </p:stCondLst>
                                  <p:childTnLst>
                                    <p:anim calcmode="discrete" valueType="str">
                                      <p:cBhvr>
                                        <p:cTn id="50" dur="1000" fill="hold"/>
                                        <p:tgtEl>
                                          <p:spTgt spid="1741836"/>
                                        </p:tgtEl>
                                        <p:attrNameLst>
                                          <p:attrName>style.visibility</p:attrName>
                                        </p:attrNameLst>
                                      </p:cBhvr>
                                      <p:tavLst>
                                        <p:tav tm="0">
                                          <p:val>
                                            <p:strVal val="hidden"/>
                                          </p:val>
                                        </p:tav>
                                        <p:tav tm="50000">
                                          <p:val>
                                            <p:strVal val="visible"/>
                                          </p:val>
                                        </p:tav>
                                      </p:tavLst>
                                    </p:anim>
                                  </p:childTnLst>
                                </p:cTn>
                              </p:par>
                              <p:par>
                                <p:cTn id="51" presetID="35" presetClass="emph" presetSubtype="0" repeatCount="4000" fill="hold" grpId="1" nodeType="withEffect">
                                  <p:stCondLst>
                                    <p:cond delay="0"/>
                                  </p:stCondLst>
                                  <p:childTnLst>
                                    <p:anim calcmode="discrete" valueType="str">
                                      <p:cBhvr>
                                        <p:cTn id="52" dur="1000" fill="hold"/>
                                        <p:tgtEl>
                                          <p:spTgt spid="1741837"/>
                                        </p:tgtEl>
                                        <p:attrNameLst>
                                          <p:attrName>style.visibility</p:attrName>
                                        </p:attrNameLst>
                                      </p:cBhvr>
                                      <p:tavLst>
                                        <p:tav tm="0">
                                          <p:val>
                                            <p:strVal val="hidden"/>
                                          </p:val>
                                        </p:tav>
                                        <p:tav tm="50000">
                                          <p:val>
                                            <p:strVal val="visible"/>
                                          </p:val>
                                        </p:tav>
                                      </p:tavLst>
                                    </p:anim>
                                  </p:childTnLst>
                                </p:cTn>
                              </p:par>
                              <p:par>
                                <p:cTn id="53" presetID="35" presetClass="emph" presetSubtype="0" repeatCount="4000" fill="hold" grpId="0" nodeType="withEffect">
                                  <p:stCondLst>
                                    <p:cond delay="0"/>
                                  </p:stCondLst>
                                  <p:childTnLst>
                                    <p:anim calcmode="discrete" valueType="str">
                                      <p:cBhvr>
                                        <p:cTn id="54" dur="1000" fill="hold"/>
                                        <p:tgtEl>
                                          <p:spTgt spid="1741838"/>
                                        </p:tgtEl>
                                        <p:attrNameLst>
                                          <p:attrName>style.visibility</p:attrName>
                                        </p:attrNameLst>
                                      </p:cBhvr>
                                      <p:tavLst>
                                        <p:tav tm="0">
                                          <p:val>
                                            <p:strVal val="hidden"/>
                                          </p:val>
                                        </p:tav>
                                        <p:tav tm="50000">
                                          <p:val>
                                            <p:strVal val="visible"/>
                                          </p:val>
                                        </p:tav>
                                      </p:tavLst>
                                    </p:anim>
                                  </p:childTnLst>
                                </p:cTn>
                              </p:par>
                              <p:par>
                                <p:cTn id="55" presetID="35" presetClass="emph" presetSubtype="0" repeatCount="4000" fill="hold" grpId="0" nodeType="withEffect">
                                  <p:stCondLst>
                                    <p:cond delay="0"/>
                                  </p:stCondLst>
                                  <p:childTnLst>
                                    <p:anim calcmode="discrete" valueType="str">
                                      <p:cBhvr>
                                        <p:cTn id="56" dur="1000" fill="hold"/>
                                        <p:tgtEl>
                                          <p:spTgt spid="1741839"/>
                                        </p:tgtEl>
                                        <p:attrNameLst>
                                          <p:attrName>style.visibility</p:attrName>
                                        </p:attrNameLst>
                                      </p:cBhvr>
                                      <p:tavLst>
                                        <p:tav tm="0">
                                          <p:val>
                                            <p:strVal val="hidden"/>
                                          </p:val>
                                        </p:tav>
                                        <p:tav tm="50000">
                                          <p:val>
                                            <p:strVal val="visible"/>
                                          </p:val>
                                        </p:tav>
                                      </p:tavLst>
                                    </p:anim>
                                  </p:childTnLst>
                                </p:cTn>
                              </p:par>
                              <p:par>
                                <p:cTn id="57" presetID="35" presetClass="emph" presetSubtype="0" repeatCount="4000" fill="hold" grpId="0" nodeType="withEffect">
                                  <p:stCondLst>
                                    <p:cond delay="0"/>
                                  </p:stCondLst>
                                  <p:childTnLst>
                                    <p:anim calcmode="discrete" valueType="str">
                                      <p:cBhvr>
                                        <p:cTn id="58" dur="1000" fill="hold"/>
                                        <p:tgtEl>
                                          <p:spTgt spid="1741840"/>
                                        </p:tgtEl>
                                        <p:attrNameLst>
                                          <p:attrName>style.visibility</p:attrName>
                                        </p:attrNameLst>
                                      </p:cBhvr>
                                      <p:tavLst>
                                        <p:tav tm="0">
                                          <p:val>
                                            <p:strVal val="hidden"/>
                                          </p:val>
                                        </p:tav>
                                        <p:tav tm="50000">
                                          <p:val>
                                            <p:strVal val="visible"/>
                                          </p:val>
                                        </p:tav>
                                      </p:tavLst>
                                    </p:anim>
                                  </p:childTnLst>
                                </p:cTn>
                              </p:par>
                              <p:par>
                                <p:cTn id="59" presetID="35" presetClass="emph" presetSubtype="0" repeatCount="4000" fill="hold" grpId="0" nodeType="withEffect">
                                  <p:stCondLst>
                                    <p:cond delay="0"/>
                                  </p:stCondLst>
                                  <p:childTnLst>
                                    <p:anim calcmode="discrete" valueType="str">
                                      <p:cBhvr>
                                        <p:cTn id="60" dur="1000" fill="hold"/>
                                        <p:tgtEl>
                                          <p:spTgt spid="1741841"/>
                                        </p:tgtEl>
                                        <p:attrNameLst>
                                          <p:attrName>style.visibility</p:attrName>
                                        </p:attrNameLst>
                                      </p:cBhvr>
                                      <p:tavLst>
                                        <p:tav tm="0">
                                          <p:val>
                                            <p:strVal val="hidden"/>
                                          </p:val>
                                        </p:tav>
                                        <p:tav tm="50000">
                                          <p:val>
                                            <p:strVal val="visible"/>
                                          </p:val>
                                        </p:tav>
                                      </p:tavLst>
                                    </p:anim>
                                  </p:childTnLst>
                                </p:cTn>
                              </p:par>
                              <p:par>
                                <p:cTn id="61" presetID="35" presetClass="emph" presetSubtype="0" repeatCount="4000" fill="hold" grpId="0" nodeType="withEffect">
                                  <p:stCondLst>
                                    <p:cond delay="0"/>
                                  </p:stCondLst>
                                  <p:childTnLst>
                                    <p:anim calcmode="discrete" valueType="str">
                                      <p:cBhvr>
                                        <p:cTn id="62" dur="1000" fill="hold"/>
                                        <p:tgtEl>
                                          <p:spTgt spid="1741842"/>
                                        </p:tgtEl>
                                        <p:attrNameLst>
                                          <p:attrName>style.visibility</p:attrName>
                                        </p:attrNameLst>
                                      </p:cBhvr>
                                      <p:tavLst>
                                        <p:tav tm="0">
                                          <p:val>
                                            <p:strVal val="hidden"/>
                                          </p:val>
                                        </p:tav>
                                        <p:tav tm="50000">
                                          <p:val>
                                            <p:strVal val="visible"/>
                                          </p:val>
                                        </p:tav>
                                      </p:tavLst>
                                    </p:anim>
                                  </p:childTnLst>
                                </p:cTn>
                              </p:par>
                              <p:par>
                                <p:cTn id="63" presetID="35" presetClass="emph" presetSubtype="0" repeatCount="4000" fill="hold" grpId="0" nodeType="withEffect">
                                  <p:stCondLst>
                                    <p:cond delay="0"/>
                                  </p:stCondLst>
                                  <p:childTnLst>
                                    <p:anim calcmode="discrete" valueType="str">
                                      <p:cBhvr>
                                        <p:cTn id="64" dur="1000" fill="hold"/>
                                        <p:tgtEl>
                                          <p:spTgt spid="1741843"/>
                                        </p:tgtEl>
                                        <p:attrNameLst>
                                          <p:attrName>style.visibility</p:attrName>
                                        </p:attrNameLst>
                                      </p:cBhvr>
                                      <p:tavLst>
                                        <p:tav tm="0">
                                          <p:val>
                                            <p:strVal val="hidden"/>
                                          </p:val>
                                        </p:tav>
                                        <p:tav tm="50000">
                                          <p:val>
                                            <p:strVal val="visible"/>
                                          </p:val>
                                        </p:tav>
                                      </p:tavLst>
                                    </p:anim>
                                  </p:childTnLst>
                                </p:cTn>
                              </p:par>
                              <p:par>
                                <p:cTn id="65" presetID="35" presetClass="emph" presetSubtype="0" repeatCount="4000" fill="hold" grpId="0" nodeType="withEffect">
                                  <p:stCondLst>
                                    <p:cond delay="0"/>
                                  </p:stCondLst>
                                  <p:childTnLst>
                                    <p:anim calcmode="discrete" valueType="str">
                                      <p:cBhvr>
                                        <p:cTn id="66" dur="1000" fill="hold"/>
                                        <p:tgtEl>
                                          <p:spTgt spid="1741844"/>
                                        </p:tgtEl>
                                        <p:attrNameLst>
                                          <p:attrName>style.visibility</p:attrName>
                                        </p:attrNameLst>
                                      </p:cBhvr>
                                      <p:tavLst>
                                        <p:tav tm="0">
                                          <p:val>
                                            <p:strVal val="hidden"/>
                                          </p:val>
                                        </p:tav>
                                        <p:tav tm="50000">
                                          <p:val>
                                            <p:strVal val="visible"/>
                                          </p:val>
                                        </p:tav>
                                      </p:tavLst>
                                    </p:anim>
                                  </p:childTnLst>
                                </p:cTn>
                              </p:par>
                              <p:par>
                                <p:cTn id="67" presetID="35" presetClass="emph" presetSubtype="0" repeatCount="4000" fill="hold" grpId="0" nodeType="withEffect">
                                  <p:stCondLst>
                                    <p:cond delay="0"/>
                                  </p:stCondLst>
                                  <p:childTnLst>
                                    <p:anim calcmode="discrete" valueType="str">
                                      <p:cBhvr>
                                        <p:cTn id="68" dur="1000" fill="hold"/>
                                        <p:tgtEl>
                                          <p:spTgt spid="1741845"/>
                                        </p:tgtEl>
                                        <p:attrNameLst>
                                          <p:attrName>style.visibility</p:attrName>
                                        </p:attrNameLst>
                                      </p:cBhvr>
                                      <p:tavLst>
                                        <p:tav tm="0">
                                          <p:val>
                                            <p:strVal val="hidden"/>
                                          </p:val>
                                        </p:tav>
                                        <p:tav tm="50000">
                                          <p:val>
                                            <p:strVal val="visible"/>
                                          </p:val>
                                        </p:tav>
                                      </p:tavLst>
                                    </p:anim>
                                  </p:childTnLst>
                                </p:cTn>
                              </p:par>
                              <p:par>
                                <p:cTn id="69" presetID="35" presetClass="emph" presetSubtype="0" repeatCount="4000" fill="hold" grpId="2" nodeType="withEffect">
                                  <p:stCondLst>
                                    <p:cond delay="0"/>
                                  </p:stCondLst>
                                  <p:childTnLst>
                                    <p:anim calcmode="discrete" valueType="str">
                                      <p:cBhvr>
                                        <p:cTn id="70" dur="1000" fill="hold"/>
                                        <p:tgtEl>
                                          <p:spTgt spid="1741846"/>
                                        </p:tgtEl>
                                        <p:attrNameLst>
                                          <p:attrName>style.visibility</p:attrName>
                                        </p:attrNameLst>
                                      </p:cBhvr>
                                      <p:tavLst>
                                        <p:tav tm="0">
                                          <p:val>
                                            <p:strVal val="hidden"/>
                                          </p:val>
                                        </p:tav>
                                        <p:tav tm="50000">
                                          <p:val>
                                            <p:strVal val="visible"/>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35" presetClass="emph" presetSubtype="0" repeatCount="4000" fill="hold" grpId="0" nodeType="clickEffect">
                                  <p:stCondLst>
                                    <p:cond delay="0"/>
                                  </p:stCondLst>
                                  <p:childTnLst>
                                    <p:anim calcmode="discrete" valueType="str">
                                      <p:cBhvr>
                                        <p:cTn id="74" dur="1000" fill="hold"/>
                                        <p:tgtEl>
                                          <p:spTgt spid="174183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828" grpId="0" animBg="1"/>
      <p:bldP spid="1741829" grpId="0" animBg="1"/>
      <p:bldP spid="1741830" grpId="0" animBg="1"/>
      <p:bldP spid="1741831" grpId="0" animBg="1"/>
      <p:bldP spid="1741832" grpId="0" animBg="1"/>
      <p:bldP spid="1741833" grpId="0" animBg="1"/>
      <p:bldP spid="1741834" grpId="0" animBg="1"/>
      <p:bldP spid="1741835" grpId="0" animBg="1"/>
      <p:bldP spid="1741836" grpId="0" animBg="1"/>
      <p:bldP spid="1741837" grpId="0" animBg="1"/>
      <p:bldP spid="1741837" grpId="1" animBg="1"/>
      <p:bldP spid="1741838" grpId="0" animBg="1"/>
      <p:bldP spid="1741839" grpId="0" animBg="1"/>
      <p:bldP spid="1741840" grpId="0" animBg="1"/>
      <p:bldP spid="1741841" grpId="0" animBg="1"/>
      <p:bldP spid="1741842" grpId="0" animBg="1"/>
      <p:bldP spid="1741843" grpId="0" animBg="1"/>
      <p:bldP spid="1741844" grpId="0" animBg="1"/>
      <p:bldP spid="1741845" grpId="0" animBg="1"/>
      <p:bldP spid="1741846" grpId="0" animBg="1"/>
      <p:bldP spid="1741846" grpId="1" animBg="1"/>
      <p:bldP spid="1741846" grpId="2" animBg="1"/>
      <p:bldP spid="1741901" grpId="0" animBg="1"/>
      <p:bldP spid="1741902" grpId="0" animBg="1"/>
      <p:bldP spid="1741903" grpId="0" animBg="1"/>
      <p:bldP spid="174190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矩形 2"/>
          <p:cNvSpPr>
            <a:spLocks noGrp="1" noChangeArrowheads="1"/>
          </p:cNvSpPr>
          <p:nvPr>
            <p:ph type="title"/>
          </p:nvPr>
        </p:nvSpPr>
        <p:spPr/>
        <p:txBody>
          <a:bodyPr/>
          <a:lstStyle/>
          <a:p>
            <a:r>
              <a:rPr lang="en-US" altLang="zh-CN" smtClean="0"/>
              <a:t>PCI</a:t>
            </a:r>
            <a:r>
              <a:rPr lang="zh-CN" altLang="en-US" smtClean="0"/>
              <a:t>总线局限性</a:t>
            </a:r>
          </a:p>
        </p:txBody>
      </p:sp>
      <p:sp>
        <p:nvSpPr>
          <p:cNvPr id="53252" name="矩形 3"/>
          <p:cNvSpPr>
            <a:spLocks noGrp="1" noChangeArrowheads="1"/>
          </p:cNvSpPr>
          <p:nvPr>
            <p:ph type="body" idx="1"/>
          </p:nvPr>
        </p:nvSpPr>
        <p:spPr/>
        <p:txBody>
          <a:bodyPr/>
          <a:lstStyle/>
          <a:p>
            <a:r>
              <a:rPr lang="zh-CN" altLang="en-US" dirty="0" smtClean="0"/>
              <a:t>多</a:t>
            </a:r>
            <a:r>
              <a:rPr lang="en-US" altLang="zh-CN" dirty="0" smtClean="0"/>
              <a:t>PCI</a:t>
            </a:r>
            <a:r>
              <a:rPr lang="zh-CN" altLang="en-US" dirty="0" smtClean="0"/>
              <a:t>设备共享总线的带宽。  </a:t>
            </a:r>
          </a:p>
          <a:p>
            <a:r>
              <a:rPr lang="zh-CN" altLang="en-US" dirty="0" smtClean="0"/>
              <a:t>多</a:t>
            </a:r>
            <a:r>
              <a:rPr lang="en-US" altLang="zh-CN" dirty="0" smtClean="0"/>
              <a:t>PCI</a:t>
            </a:r>
            <a:r>
              <a:rPr lang="zh-CN" altLang="en-US" dirty="0" smtClean="0"/>
              <a:t>设备共享一组信号线， 因此受插板插入位置的影响， 会产生微妙的信号畸变。</a:t>
            </a:r>
            <a:endParaRPr lang="en-US" altLang="zh-CN" dirty="0" smtClean="0"/>
          </a:p>
          <a:p>
            <a:r>
              <a:rPr lang="zh-CN" altLang="en-US" dirty="0" smtClean="0"/>
              <a:t>实际上在</a:t>
            </a:r>
            <a:r>
              <a:rPr lang="en-US" altLang="zh-CN" dirty="0" smtClean="0"/>
              <a:t>33MHz</a:t>
            </a:r>
            <a:r>
              <a:rPr lang="zh-CN" altLang="en-US" dirty="0" smtClean="0"/>
              <a:t>的</a:t>
            </a:r>
            <a:r>
              <a:rPr lang="en-US" altLang="zh-CN" dirty="0" smtClean="0"/>
              <a:t>PCI</a:t>
            </a:r>
            <a:r>
              <a:rPr lang="zh-CN" altLang="en-US" dirty="0" smtClean="0"/>
              <a:t>总线情况下，只能用到</a:t>
            </a:r>
            <a:r>
              <a:rPr lang="en-US" altLang="zh-CN" dirty="0" smtClean="0"/>
              <a:t>4</a:t>
            </a:r>
            <a:r>
              <a:rPr lang="zh-CN" altLang="en-US" dirty="0" smtClean="0"/>
              <a:t>个插 槽；在</a:t>
            </a:r>
            <a:r>
              <a:rPr lang="en-US" altLang="zh-CN" dirty="0" smtClean="0"/>
              <a:t>66MHz </a:t>
            </a:r>
            <a:r>
              <a:rPr lang="zh-CN" altLang="en-US" dirty="0" smtClean="0"/>
              <a:t>下，只能用到</a:t>
            </a:r>
            <a:r>
              <a:rPr lang="en-US" altLang="zh-CN" dirty="0" smtClean="0"/>
              <a:t>2</a:t>
            </a:r>
            <a:r>
              <a:rPr lang="zh-CN" altLang="en-US" dirty="0" smtClean="0"/>
              <a:t>个插 槽。 </a:t>
            </a:r>
          </a:p>
          <a:p>
            <a:r>
              <a:rPr lang="zh-CN" altLang="en-US" dirty="0" smtClean="0"/>
              <a:t>在</a:t>
            </a:r>
            <a:r>
              <a:rPr lang="en-US" altLang="zh-CN" dirty="0" smtClean="0"/>
              <a:t>PCI </a:t>
            </a:r>
            <a:r>
              <a:rPr lang="zh-CN" altLang="en-US" dirty="0" smtClean="0"/>
              <a:t>总线中是采用内存映射</a:t>
            </a:r>
            <a:r>
              <a:rPr lang="en-US" altLang="zh-CN" dirty="0" smtClean="0"/>
              <a:t>I/O</a:t>
            </a:r>
            <a:r>
              <a:rPr lang="zh-CN" altLang="en-US" dirty="0" smtClean="0"/>
              <a:t>，这也影响了系统的整体性能。</a:t>
            </a:r>
            <a:r>
              <a:rPr lang="en-US" altLang="zh-CN" dirty="0" smtClean="0"/>
              <a:t>CPU</a:t>
            </a:r>
            <a:r>
              <a:rPr lang="zh-CN" altLang="en-US" dirty="0" smtClean="0"/>
              <a:t>读写动作频率要与</a:t>
            </a:r>
            <a:r>
              <a:rPr lang="en-US" altLang="zh-CN" dirty="0" smtClean="0"/>
              <a:t>PCI</a:t>
            </a:r>
            <a:r>
              <a:rPr lang="zh-CN" altLang="en-US" dirty="0" smtClean="0"/>
              <a:t>总线的动作频率同步，所以就延缓了</a:t>
            </a:r>
            <a:r>
              <a:rPr lang="en-US" altLang="zh-CN" dirty="0" smtClean="0"/>
              <a:t>CPU</a:t>
            </a:r>
            <a:r>
              <a:rPr lang="zh-CN" altLang="en-US" dirty="0" smtClean="0"/>
              <a:t>指令的执行速度。</a:t>
            </a:r>
          </a:p>
          <a:p>
            <a:endParaRPr lang="zh-CN" altLang="en-US" dirty="0" smtClean="0"/>
          </a:p>
          <a:p>
            <a:endParaRPr lang="en-US" altLang="zh-CN" dirty="0" smtClean="0"/>
          </a:p>
        </p:txBody>
      </p:sp>
      <p:sp>
        <p:nvSpPr>
          <p:cNvPr id="8"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50</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962603695"/>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矩形 2"/>
          <p:cNvSpPr>
            <a:spLocks noGrp="1" noChangeArrowheads="1"/>
          </p:cNvSpPr>
          <p:nvPr>
            <p:ph type="title"/>
          </p:nvPr>
        </p:nvSpPr>
        <p:spPr/>
        <p:txBody>
          <a:bodyPr/>
          <a:lstStyle/>
          <a:p>
            <a:r>
              <a:rPr lang="en-US" altLang="zh-CN" smtClean="0"/>
              <a:t>AGP</a:t>
            </a:r>
          </a:p>
        </p:txBody>
      </p:sp>
      <p:sp>
        <p:nvSpPr>
          <p:cNvPr id="54276" name="矩形 3"/>
          <p:cNvSpPr>
            <a:spLocks noGrp="1" noChangeArrowheads="1"/>
          </p:cNvSpPr>
          <p:nvPr>
            <p:ph type="body" idx="1"/>
          </p:nvPr>
        </p:nvSpPr>
        <p:spPr/>
        <p:txBody>
          <a:bodyPr/>
          <a:lstStyle/>
          <a:p>
            <a:r>
              <a:rPr lang="zh-CN" altLang="en-US" dirty="0" smtClean="0"/>
              <a:t>处理器是发展速度最快的设备，为了消除外围设备的连接瓶颈，需不停的改进总线技术，其中为了适应个别硬件设备对于传输带宽的急剧增长的需求，局部总线的改进更是频繁。</a:t>
            </a:r>
          </a:p>
          <a:p>
            <a:r>
              <a:rPr lang="en-US" altLang="zh-CN" dirty="0" smtClean="0"/>
              <a:t>AGP</a:t>
            </a:r>
            <a:r>
              <a:rPr lang="zh-CN" altLang="en-US" dirty="0" smtClean="0"/>
              <a:t>总线就是局部总线的一种。</a:t>
            </a:r>
            <a:r>
              <a:rPr lang="en-US" altLang="zh-CN" dirty="0" smtClean="0"/>
              <a:t>AGP</a:t>
            </a:r>
            <a:r>
              <a:rPr lang="zh-CN" altLang="en-US" dirty="0" smtClean="0"/>
              <a:t>（</a:t>
            </a:r>
            <a:r>
              <a:rPr lang="en-US" altLang="zh-CN" dirty="0" smtClean="0"/>
              <a:t>Accelerated Graphics Port</a:t>
            </a:r>
            <a:r>
              <a:rPr lang="zh-CN" altLang="en-US" dirty="0" smtClean="0"/>
              <a:t>）即高速图形接口。专用于连接主板上的控制芯片和</a:t>
            </a:r>
            <a:r>
              <a:rPr lang="en-US" altLang="zh-CN" dirty="0" smtClean="0"/>
              <a:t>AGP</a:t>
            </a:r>
            <a:r>
              <a:rPr lang="zh-CN" altLang="en-US" dirty="0" smtClean="0"/>
              <a:t>显示适配卡，为提高视频带宽而设计的总线规范。 </a:t>
            </a:r>
          </a:p>
        </p:txBody>
      </p:sp>
      <p:pic>
        <p:nvPicPr>
          <p:cNvPr id="54277" name="图片 5" descr="0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2160" y="4247576"/>
            <a:ext cx="2917525" cy="2421784"/>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51</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960505234"/>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4" name="内容占位符 3"/>
          <p:cNvSpPr>
            <a:spLocks noGrp="1"/>
          </p:cNvSpPr>
          <p:nvPr>
            <p:ph idx="1"/>
          </p:nvPr>
        </p:nvSpPr>
        <p:spPr/>
        <p:txBody>
          <a:bodyPr/>
          <a:lstStyle/>
          <a:p>
            <a:endParaRPr lang="zh-CN" altLang="en-US"/>
          </a:p>
        </p:txBody>
      </p:sp>
      <p:pic>
        <p:nvPicPr>
          <p:cNvPr id="55299" name="图片 2" descr="agp-or-pci-or-is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3000" y="1268760"/>
            <a:ext cx="4389438" cy="4248150"/>
          </a:xfrm>
          <a:prstGeom prst="rect">
            <a:avLst/>
          </a:prstGeom>
          <a:noFill/>
          <a:ln w="9525">
            <a:solidFill>
              <a:schemeClr val="accent2"/>
            </a:solidFill>
            <a:miter lim="800000"/>
            <a:headEnd/>
            <a:tailEnd/>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sp>
        <p:nvSpPr>
          <p:cNvPr id="7"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52</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614455744"/>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矩形 2"/>
          <p:cNvSpPr>
            <a:spLocks noGrp="1" noChangeArrowheads="1"/>
          </p:cNvSpPr>
          <p:nvPr>
            <p:ph type="title"/>
          </p:nvPr>
        </p:nvSpPr>
        <p:spPr/>
        <p:txBody>
          <a:bodyPr/>
          <a:lstStyle/>
          <a:p>
            <a:r>
              <a:rPr lang="en-US" altLang="zh-CN" smtClean="0"/>
              <a:t>AGP</a:t>
            </a:r>
          </a:p>
        </p:txBody>
      </p:sp>
      <p:sp>
        <p:nvSpPr>
          <p:cNvPr id="56324" name="矩形 3"/>
          <p:cNvSpPr>
            <a:spLocks noGrp="1" noChangeArrowheads="1"/>
          </p:cNvSpPr>
          <p:nvPr>
            <p:ph type="body" idx="1"/>
          </p:nvPr>
        </p:nvSpPr>
        <p:spPr/>
        <p:txBody>
          <a:bodyPr/>
          <a:lstStyle/>
          <a:p>
            <a:r>
              <a:rPr lang="en-US" altLang="zh-CN" dirty="0" smtClean="0"/>
              <a:t>AGP 1.0</a:t>
            </a:r>
            <a:r>
              <a:rPr lang="zh-CN" altLang="en-US" dirty="0" smtClean="0"/>
              <a:t>规范</a:t>
            </a:r>
            <a:r>
              <a:rPr lang="en-US" altLang="zh-CN" dirty="0" smtClean="0"/>
              <a:t>1.0</a:t>
            </a:r>
            <a:r>
              <a:rPr lang="zh-CN" altLang="en-US" dirty="0" smtClean="0"/>
              <a:t>版由</a:t>
            </a:r>
            <a:r>
              <a:rPr lang="en-US" altLang="zh-CN" dirty="0" smtClean="0"/>
              <a:t>Intel</a:t>
            </a:r>
            <a:r>
              <a:rPr lang="zh-CN" altLang="en-US" dirty="0" smtClean="0"/>
              <a:t>于</a:t>
            </a:r>
            <a:r>
              <a:rPr lang="en-US" altLang="zh-CN" dirty="0" smtClean="0"/>
              <a:t>1996</a:t>
            </a:r>
            <a:r>
              <a:rPr lang="zh-CN" altLang="en-US" dirty="0" smtClean="0"/>
              <a:t>年</a:t>
            </a:r>
            <a:r>
              <a:rPr lang="en-US" altLang="zh-CN" dirty="0" smtClean="0"/>
              <a:t>7</a:t>
            </a:r>
            <a:r>
              <a:rPr lang="zh-CN" altLang="en-US" dirty="0" smtClean="0"/>
              <a:t>月发布，工作频率为</a:t>
            </a:r>
            <a:r>
              <a:rPr lang="en-US" altLang="zh-CN" dirty="0" smtClean="0"/>
              <a:t>66MHz</a:t>
            </a:r>
            <a:r>
              <a:rPr lang="zh-CN" altLang="en-US" dirty="0" smtClean="0"/>
              <a:t>，工作电压为</a:t>
            </a:r>
            <a:r>
              <a:rPr lang="en-US" altLang="zh-CN" dirty="0" smtClean="0"/>
              <a:t>3.3v</a:t>
            </a:r>
            <a:r>
              <a:rPr lang="zh-CN" altLang="en-US" dirty="0" smtClean="0"/>
              <a:t>，分为</a:t>
            </a:r>
            <a:r>
              <a:rPr lang="en-US" altLang="zh-CN" dirty="0" smtClean="0"/>
              <a:t>1x</a:t>
            </a:r>
            <a:r>
              <a:rPr lang="zh-CN" altLang="en-US" dirty="0" smtClean="0"/>
              <a:t>和</a:t>
            </a:r>
            <a:r>
              <a:rPr lang="en-US" altLang="zh-CN" dirty="0" smtClean="0"/>
              <a:t>2x</a:t>
            </a:r>
            <a:r>
              <a:rPr lang="zh-CN" altLang="en-US" dirty="0" smtClean="0"/>
              <a:t>模式，数据传输带宽分别为</a:t>
            </a:r>
            <a:r>
              <a:rPr lang="en-US" altLang="zh-CN" dirty="0" smtClean="0"/>
              <a:t>266MB/s</a:t>
            </a:r>
            <a:r>
              <a:rPr lang="zh-CN" altLang="en-US" dirty="0" smtClean="0"/>
              <a:t>和</a:t>
            </a:r>
            <a:r>
              <a:rPr lang="en-US" altLang="zh-CN" dirty="0" smtClean="0"/>
              <a:t>533MB/s</a:t>
            </a:r>
            <a:r>
              <a:rPr lang="zh-CN" altLang="en-US" dirty="0" smtClean="0"/>
              <a:t>。</a:t>
            </a:r>
          </a:p>
          <a:p>
            <a:r>
              <a:rPr lang="en-US" altLang="zh-CN" dirty="0" smtClean="0"/>
              <a:t>1998</a:t>
            </a:r>
            <a:r>
              <a:rPr lang="zh-CN" altLang="en-US" dirty="0" smtClean="0"/>
              <a:t>年</a:t>
            </a:r>
            <a:r>
              <a:rPr lang="en-US" altLang="zh-CN" dirty="0" smtClean="0"/>
              <a:t>5</a:t>
            </a:r>
            <a:r>
              <a:rPr lang="zh-CN" altLang="en-US" dirty="0" smtClean="0"/>
              <a:t>月份，</a:t>
            </a:r>
            <a:r>
              <a:rPr lang="en-US" altLang="zh-CN" dirty="0" smtClean="0"/>
              <a:t>AGP 2.0</a:t>
            </a:r>
            <a:r>
              <a:rPr lang="zh-CN" altLang="en-US" dirty="0" smtClean="0"/>
              <a:t>版规范发布，工作电压降低到了</a:t>
            </a:r>
            <a:r>
              <a:rPr lang="en-US" altLang="zh-CN" dirty="0" smtClean="0"/>
              <a:t>1.5v</a:t>
            </a:r>
            <a:r>
              <a:rPr lang="zh-CN" altLang="en-US" dirty="0" smtClean="0"/>
              <a:t>，并且增加了</a:t>
            </a:r>
            <a:r>
              <a:rPr lang="en-US" altLang="zh-CN" dirty="0" smtClean="0"/>
              <a:t>4x</a:t>
            </a:r>
            <a:r>
              <a:rPr lang="zh-CN" altLang="en-US" dirty="0" smtClean="0"/>
              <a:t>模式，数据传输率为</a:t>
            </a:r>
            <a:r>
              <a:rPr lang="en-US" altLang="zh-CN" dirty="0" smtClean="0"/>
              <a:t>1066MB/s.</a:t>
            </a:r>
          </a:p>
          <a:p>
            <a:r>
              <a:rPr lang="en-US" altLang="zh-CN" dirty="0" smtClean="0"/>
              <a:t>AGP</a:t>
            </a:r>
            <a:r>
              <a:rPr lang="zh-CN" altLang="en-US" dirty="0"/>
              <a:t>总线独立于</a:t>
            </a:r>
            <a:r>
              <a:rPr lang="en-US" altLang="zh-CN" dirty="0"/>
              <a:t>PCI</a:t>
            </a:r>
            <a:r>
              <a:rPr lang="zh-CN" altLang="en-US" dirty="0"/>
              <a:t>总线</a:t>
            </a:r>
            <a:r>
              <a:rPr lang="zh-CN" altLang="en-US" dirty="0" smtClean="0"/>
              <a:t>，在</a:t>
            </a:r>
            <a:r>
              <a:rPr lang="zh-CN" altLang="en-US" dirty="0"/>
              <a:t>具有</a:t>
            </a:r>
            <a:r>
              <a:rPr lang="en-US" altLang="zh-CN" dirty="0"/>
              <a:t>AGP</a:t>
            </a:r>
            <a:r>
              <a:rPr lang="zh-CN" altLang="en-US" dirty="0"/>
              <a:t>总线的系统中，</a:t>
            </a:r>
            <a:r>
              <a:rPr lang="en-US" altLang="zh-CN" dirty="0"/>
              <a:t>PCI</a:t>
            </a:r>
            <a:r>
              <a:rPr lang="zh-CN" altLang="en-US" dirty="0"/>
              <a:t>总线可以被用于其它的数据传输，比如</a:t>
            </a:r>
            <a:r>
              <a:rPr lang="en-US" altLang="zh-CN" dirty="0"/>
              <a:t>IDE/ATA</a:t>
            </a:r>
            <a:r>
              <a:rPr lang="zh-CN" altLang="en-US" dirty="0"/>
              <a:t>、</a:t>
            </a:r>
            <a:r>
              <a:rPr lang="en-US" altLang="zh-CN" dirty="0"/>
              <a:t>USB</a:t>
            </a:r>
            <a:r>
              <a:rPr lang="zh-CN" altLang="en-US" dirty="0"/>
              <a:t>控制器等等的数据传输。</a:t>
            </a:r>
          </a:p>
          <a:p>
            <a:r>
              <a:rPr lang="en-US" altLang="zh-CN" dirty="0" smtClean="0"/>
              <a:t>AGP</a:t>
            </a:r>
            <a:r>
              <a:rPr lang="zh-CN" altLang="en-US" dirty="0" smtClean="0"/>
              <a:t>可以</a:t>
            </a:r>
            <a:r>
              <a:rPr lang="zh-CN" altLang="en-US" dirty="0"/>
              <a:t>带来更快的视频性能，而且还允许</a:t>
            </a:r>
            <a:r>
              <a:rPr lang="en-US" altLang="zh-CN" dirty="0"/>
              <a:t>AGP</a:t>
            </a:r>
            <a:r>
              <a:rPr lang="zh-CN" altLang="en-US" dirty="0"/>
              <a:t>显卡直接访问系统</a:t>
            </a:r>
            <a:r>
              <a:rPr lang="zh-CN" altLang="en-US" dirty="0" smtClean="0"/>
              <a:t>内存，缓解</a:t>
            </a:r>
            <a:r>
              <a:rPr lang="zh-CN" altLang="en-US" dirty="0"/>
              <a:t>了对于显存容量的需要，有效的控制了显卡的制造成本。 </a:t>
            </a:r>
          </a:p>
          <a:p>
            <a:endParaRPr lang="en-US" altLang="zh-CN" dirty="0" smtClean="0"/>
          </a:p>
        </p:txBody>
      </p:sp>
      <p:sp>
        <p:nvSpPr>
          <p:cNvPr id="8"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53</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546752"/>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矩形 2"/>
          <p:cNvSpPr>
            <a:spLocks noGrp="1" noChangeArrowheads="1"/>
          </p:cNvSpPr>
          <p:nvPr>
            <p:ph type="title"/>
          </p:nvPr>
        </p:nvSpPr>
        <p:spPr/>
        <p:txBody>
          <a:bodyPr/>
          <a:lstStyle/>
          <a:p>
            <a:pPr eaLnBrk="1" hangingPunct="1"/>
            <a:r>
              <a:rPr lang="en-US" altLang="zh-CN" smtClean="0"/>
              <a:t>Today</a:t>
            </a:r>
            <a:r>
              <a:rPr lang="en-US" altLang="zh-CN" smtClean="0">
                <a:latin typeface="Arial" charset="0"/>
              </a:rPr>
              <a:t>’</a:t>
            </a:r>
            <a:r>
              <a:rPr lang="en-US" altLang="zh-CN" smtClean="0"/>
              <a:t>s PC</a:t>
            </a:r>
          </a:p>
        </p:txBody>
      </p:sp>
      <p:pic>
        <p:nvPicPr>
          <p:cNvPr id="58372" name="图片 4" descr="14507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9752" y="1340768"/>
            <a:ext cx="4576058" cy="4608512"/>
          </a:xfrm>
          <a:prstGeom prst="rect">
            <a:avLst/>
          </a:prstGeom>
          <a:noFill/>
          <a:ln w="9525">
            <a:solidFill>
              <a:schemeClr val="accent2"/>
            </a:solidFill>
            <a:miter lim="800000"/>
            <a:headEnd/>
            <a:tailEnd/>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sp>
        <p:nvSpPr>
          <p:cNvPr id="5"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54</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11277965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矩形 2"/>
          <p:cNvSpPr>
            <a:spLocks noGrp="1" noChangeArrowheads="1"/>
          </p:cNvSpPr>
          <p:nvPr>
            <p:ph type="title"/>
          </p:nvPr>
        </p:nvSpPr>
        <p:spPr/>
        <p:txBody>
          <a:bodyPr/>
          <a:lstStyle/>
          <a:p>
            <a:r>
              <a:rPr lang="zh-CN" altLang="en-US" smtClean="0"/>
              <a:t>下一代总线技术</a:t>
            </a:r>
          </a:p>
        </p:txBody>
      </p:sp>
      <p:sp>
        <p:nvSpPr>
          <p:cNvPr id="59396" name="矩形 3"/>
          <p:cNvSpPr>
            <a:spLocks noGrp="1" noChangeArrowheads="1"/>
          </p:cNvSpPr>
          <p:nvPr>
            <p:ph type="body" idx="1"/>
          </p:nvPr>
        </p:nvSpPr>
        <p:spPr/>
        <p:txBody>
          <a:bodyPr/>
          <a:lstStyle/>
          <a:p>
            <a:r>
              <a:rPr lang="en-US" altLang="zh-CN" dirty="0" smtClean="0"/>
              <a:t>PCI-X(Compaq</a:t>
            </a:r>
            <a:r>
              <a:rPr lang="zh-CN" altLang="en-US" dirty="0" smtClean="0"/>
              <a:t>、</a:t>
            </a:r>
            <a:r>
              <a:rPr lang="en-US" altLang="zh-CN" dirty="0" smtClean="0"/>
              <a:t>IBM</a:t>
            </a:r>
            <a:r>
              <a:rPr lang="zh-CN" altLang="en-US" dirty="0" smtClean="0"/>
              <a:t>、</a:t>
            </a:r>
            <a:r>
              <a:rPr lang="en-US" altLang="zh-CN" dirty="0" smtClean="0"/>
              <a:t>HP)</a:t>
            </a:r>
          </a:p>
          <a:p>
            <a:r>
              <a:rPr lang="en-US" altLang="zh-CN" dirty="0" smtClean="0"/>
              <a:t>NGIO (Intel 1998)</a:t>
            </a:r>
          </a:p>
          <a:p>
            <a:r>
              <a:rPr lang="en-US" altLang="zh-CN" dirty="0" smtClean="0"/>
              <a:t>Future IO(Compaq</a:t>
            </a:r>
            <a:r>
              <a:rPr lang="zh-CN" altLang="en-US" dirty="0" smtClean="0"/>
              <a:t>、</a:t>
            </a:r>
            <a:r>
              <a:rPr lang="en-US" altLang="zh-CN" dirty="0" smtClean="0"/>
              <a:t>IBM</a:t>
            </a:r>
            <a:r>
              <a:rPr lang="zh-CN" altLang="en-US" dirty="0" smtClean="0"/>
              <a:t>、</a:t>
            </a:r>
            <a:r>
              <a:rPr lang="en-US" altLang="zh-CN" dirty="0" smtClean="0"/>
              <a:t>HP</a:t>
            </a:r>
            <a:r>
              <a:rPr lang="zh-CN" altLang="en-US" dirty="0" smtClean="0"/>
              <a:t>、</a:t>
            </a:r>
            <a:r>
              <a:rPr lang="en-US" altLang="zh-CN" dirty="0" smtClean="0"/>
              <a:t>Adaptec)</a:t>
            </a:r>
          </a:p>
          <a:p>
            <a:r>
              <a:rPr lang="en-US" altLang="zh-CN" dirty="0" smtClean="0"/>
              <a:t>InfiniBand</a:t>
            </a:r>
          </a:p>
          <a:p>
            <a:endParaRPr lang="en-US" altLang="zh-CN" dirty="0" smtClean="0"/>
          </a:p>
          <a:p>
            <a:endParaRPr lang="en-US" altLang="zh-CN" dirty="0" smtClean="0"/>
          </a:p>
        </p:txBody>
      </p:sp>
      <p:sp>
        <p:nvSpPr>
          <p:cNvPr id="8"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55</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314924683"/>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矩形 2"/>
          <p:cNvSpPr>
            <a:spLocks noGrp="1" noChangeArrowheads="1"/>
          </p:cNvSpPr>
          <p:nvPr>
            <p:ph type="title"/>
          </p:nvPr>
        </p:nvSpPr>
        <p:spPr/>
        <p:txBody>
          <a:bodyPr/>
          <a:lstStyle/>
          <a:p>
            <a:r>
              <a:rPr lang="en-US" altLang="zh-CN" smtClean="0"/>
              <a:t>PCI-X</a:t>
            </a:r>
            <a:r>
              <a:rPr lang="zh-CN" altLang="en-US" smtClean="0"/>
              <a:t>局部总线</a:t>
            </a:r>
          </a:p>
        </p:txBody>
      </p:sp>
      <p:sp>
        <p:nvSpPr>
          <p:cNvPr id="60420" name="矩形 3"/>
          <p:cNvSpPr>
            <a:spLocks noGrp="1" noChangeArrowheads="1"/>
          </p:cNvSpPr>
          <p:nvPr>
            <p:ph type="body" idx="1"/>
          </p:nvPr>
        </p:nvSpPr>
        <p:spPr/>
        <p:txBody>
          <a:bodyPr/>
          <a:lstStyle/>
          <a:p>
            <a:r>
              <a:rPr lang="zh-CN" altLang="en-US" dirty="0" smtClean="0"/>
              <a:t>为解决</a:t>
            </a:r>
            <a:r>
              <a:rPr lang="en-US" altLang="zh-CN" dirty="0" smtClean="0"/>
              <a:t>Intel</a:t>
            </a:r>
            <a:r>
              <a:rPr lang="zh-CN" altLang="en-US" dirty="0" smtClean="0"/>
              <a:t>架构服务器中</a:t>
            </a:r>
            <a:r>
              <a:rPr lang="en-US" altLang="zh-CN" dirty="0" smtClean="0"/>
              <a:t>PCI</a:t>
            </a:r>
            <a:r>
              <a:rPr lang="zh-CN" altLang="en-US" dirty="0" smtClean="0"/>
              <a:t>总线的瓶颈问题，</a:t>
            </a:r>
            <a:r>
              <a:rPr lang="en-US" altLang="zh-CN" dirty="0" smtClean="0"/>
              <a:t>Compaq</a:t>
            </a:r>
            <a:r>
              <a:rPr lang="zh-CN" altLang="en-US" dirty="0" smtClean="0"/>
              <a:t>、</a:t>
            </a:r>
            <a:r>
              <a:rPr lang="en-US" altLang="zh-CN" dirty="0" smtClean="0"/>
              <a:t>IBM</a:t>
            </a:r>
            <a:r>
              <a:rPr lang="zh-CN" altLang="en-US" dirty="0" smtClean="0"/>
              <a:t>和</a:t>
            </a:r>
            <a:r>
              <a:rPr lang="en-US" altLang="zh-CN" dirty="0" smtClean="0"/>
              <a:t>HP</a:t>
            </a:r>
            <a:r>
              <a:rPr lang="zh-CN" altLang="en-US" dirty="0" smtClean="0"/>
              <a:t>公司决定加快加宽</a:t>
            </a:r>
            <a:r>
              <a:rPr lang="en-US" altLang="zh-CN" dirty="0" smtClean="0"/>
              <a:t>PCI</a:t>
            </a:r>
            <a:r>
              <a:rPr lang="zh-CN" altLang="en-US" dirty="0" smtClean="0"/>
              <a:t>芯片组的时钟速率和数据传输速率，使其分别达到</a:t>
            </a:r>
            <a:r>
              <a:rPr lang="en-US" altLang="zh-CN" dirty="0" smtClean="0"/>
              <a:t>133MHz</a:t>
            </a:r>
            <a:r>
              <a:rPr lang="zh-CN" altLang="en-US" dirty="0" smtClean="0"/>
              <a:t>和</a:t>
            </a:r>
            <a:r>
              <a:rPr lang="en-US" altLang="zh-CN" dirty="0" smtClean="0"/>
              <a:t>1GB/s</a:t>
            </a:r>
            <a:r>
              <a:rPr lang="zh-CN" altLang="en-US" dirty="0" smtClean="0"/>
              <a:t>。</a:t>
            </a:r>
          </a:p>
          <a:p>
            <a:r>
              <a:rPr lang="zh-CN" altLang="en-US" dirty="0" smtClean="0"/>
              <a:t>利用对等</a:t>
            </a:r>
            <a:r>
              <a:rPr lang="en-US" altLang="zh-CN" dirty="0" smtClean="0"/>
              <a:t>PCI</a:t>
            </a:r>
            <a:r>
              <a:rPr lang="zh-CN" altLang="en-US" dirty="0" smtClean="0"/>
              <a:t>技术和</a:t>
            </a:r>
            <a:r>
              <a:rPr lang="en-US" altLang="zh-CN" dirty="0" smtClean="0"/>
              <a:t>Intel</a:t>
            </a:r>
            <a:r>
              <a:rPr lang="zh-CN" altLang="en-US" dirty="0" smtClean="0"/>
              <a:t>公司的快速芯片作为智能</a:t>
            </a:r>
            <a:r>
              <a:rPr lang="en-US" altLang="zh-CN" dirty="0" smtClean="0"/>
              <a:t>I/O</a:t>
            </a:r>
            <a:r>
              <a:rPr lang="zh-CN" altLang="en-US" dirty="0" smtClean="0"/>
              <a:t>电路的协处理器来构建系统，这种新的总线称为</a:t>
            </a:r>
            <a:r>
              <a:rPr lang="en-US" altLang="zh-CN" dirty="0" smtClean="0"/>
              <a:t>PCI-X</a:t>
            </a:r>
            <a:r>
              <a:rPr lang="zh-CN" altLang="en-US" dirty="0" smtClean="0"/>
              <a:t>。</a:t>
            </a:r>
          </a:p>
          <a:p>
            <a:r>
              <a:rPr lang="en-US" altLang="zh-CN" dirty="0" smtClean="0"/>
              <a:t>PCI-X </a:t>
            </a:r>
            <a:r>
              <a:rPr lang="zh-CN" altLang="en-US" dirty="0" smtClean="0"/>
              <a:t>技术能通过增加计算机中央处理器与网卡、打印机、硬盘存储器等各种外围设备之间的数据流量来提高服务器的性能。与</a:t>
            </a:r>
            <a:r>
              <a:rPr lang="en-US" altLang="zh-CN" dirty="0" smtClean="0"/>
              <a:t>PCI</a:t>
            </a:r>
            <a:r>
              <a:rPr lang="zh-CN" altLang="en-US" dirty="0" smtClean="0"/>
              <a:t>相比，</a:t>
            </a:r>
            <a:r>
              <a:rPr lang="en-US" altLang="zh-CN" dirty="0" smtClean="0"/>
              <a:t>PCI-X</a:t>
            </a:r>
            <a:r>
              <a:rPr lang="zh-CN" altLang="en-US" dirty="0" smtClean="0"/>
              <a:t>拥有更宽的通道、更优良的通道性能以及更好的安全性能。</a:t>
            </a:r>
          </a:p>
        </p:txBody>
      </p:sp>
      <p:sp>
        <p:nvSpPr>
          <p:cNvPr id="8"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56</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8742428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4" name="内容占位符 3"/>
          <p:cNvSpPr>
            <a:spLocks noGrp="1"/>
          </p:cNvSpPr>
          <p:nvPr>
            <p:ph idx="1"/>
          </p:nvPr>
        </p:nvSpPr>
        <p:spPr/>
        <p:txBody>
          <a:bodyPr/>
          <a:lstStyle/>
          <a:p>
            <a:endParaRPr lang="zh-CN" altLang="en-US"/>
          </a:p>
        </p:txBody>
      </p:sp>
      <p:pic>
        <p:nvPicPr>
          <p:cNvPr id="61443" name="图片 2" descr="PCI_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720" y="1700808"/>
            <a:ext cx="5088600" cy="3816449"/>
          </a:xfrm>
          <a:prstGeom prst="rect">
            <a:avLst/>
          </a:prstGeom>
          <a:noFill/>
          <a:ln w="9525">
            <a:solidFill>
              <a:schemeClr val="accent2"/>
            </a:solidFill>
            <a:miter lim="800000"/>
            <a:headEnd/>
            <a:tailEnd/>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sp>
        <p:nvSpPr>
          <p:cNvPr id="7"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57</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559849963"/>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矩形 2"/>
          <p:cNvSpPr>
            <a:spLocks noGrp="1" noChangeArrowheads="1"/>
          </p:cNvSpPr>
          <p:nvPr>
            <p:ph type="title"/>
          </p:nvPr>
        </p:nvSpPr>
        <p:spPr/>
        <p:txBody>
          <a:bodyPr/>
          <a:lstStyle/>
          <a:p>
            <a:r>
              <a:rPr lang="en-US" altLang="zh-CN" smtClean="0"/>
              <a:t>Compact PCI</a:t>
            </a:r>
          </a:p>
        </p:txBody>
      </p:sp>
      <p:sp>
        <p:nvSpPr>
          <p:cNvPr id="62468" name="矩形 3"/>
          <p:cNvSpPr>
            <a:spLocks noGrp="1" noChangeArrowheads="1"/>
          </p:cNvSpPr>
          <p:nvPr>
            <p:ph type="body" idx="1"/>
          </p:nvPr>
        </p:nvSpPr>
        <p:spPr/>
        <p:txBody>
          <a:bodyPr/>
          <a:lstStyle/>
          <a:p>
            <a:r>
              <a:rPr lang="en-US" altLang="zh-CN" dirty="0" smtClean="0"/>
              <a:t>Compact PCI</a:t>
            </a:r>
            <a:r>
              <a:rPr lang="zh-CN" altLang="en-US" dirty="0" smtClean="0"/>
              <a:t>的意思是“坚实的</a:t>
            </a:r>
            <a:r>
              <a:rPr lang="en-US" altLang="zh-CN" dirty="0" smtClean="0"/>
              <a:t>PCI”</a:t>
            </a:r>
            <a:r>
              <a:rPr lang="zh-CN" altLang="en-US" dirty="0" smtClean="0"/>
              <a:t>，是当今第一个采用无源总线底板结构的</a:t>
            </a:r>
            <a:r>
              <a:rPr lang="en-US" altLang="zh-CN" dirty="0" smtClean="0"/>
              <a:t>PCI</a:t>
            </a:r>
            <a:r>
              <a:rPr lang="zh-CN" altLang="en-US" dirty="0" smtClean="0"/>
              <a:t>系统，是</a:t>
            </a:r>
            <a:r>
              <a:rPr lang="en-US" altLang="zh-CN" dirty="0" smtClean="0"/>
              <a:t>PCI</a:t>
            </a:r>
            <a:r>
              <a:rPr lang="zh-CN" altLang="en-US" dirty="0" smtClean="0"/>
              <a:t>总线的电气和软件标准加欧式卡的工业组装标准，是当今最新的一种工业计算机标准。</a:t>
            </a:r>
          </a:p>
          <a:p>
            <a:r>
              <a:rPr lang="zh-CN" altLang="en-US" dirty="0" smtClean="0"/>
              <a:t>在</a:t>
            </a:r>
            <a:r>
              <a:rPr lang="en-US" altLang="zh-CN" dirty="0" smtClean="0"/>
              <a:t>PCI</a:t>
            </a:r>
            <a:r>
              <a:rPr lang="zh-CN" altLang="en-US" dirty="0" smtClean="0"/>
              <a:t>总线基础上改造而来，提供满足工业环境应用要求的高性能核心系统，同时还考虑利用传统的总线产品，如</a:t>
            </a:r>
            <a:r>
              <a:rPr lang="en-US" altLang="zh-CN" dirty="0" smtClean="0"/>
              <a:t>ISA</a:t>
            </a:r>
            <a:r>
              <a:rPr lang="zh-CN" altLang="en-US" dirty="0" smtClean="0"/>
              <a:t>、</a:t>
            </a:r>
            <a:r>
              <a:rPr lang="en-US" altLang="zh-CN" dirty="0" smtClean="0"/>
              <a:t>STD</a:t>
            </a:r>
            <a:r>
              <a:rPr lang="zh-CN" altLang="en-US" dirty="0" smtClean="0"/>
              <a:t>、</a:t>
            </a:r>
            <a:r>
              <a:rPr lang="en-US" altLang="zh-CN" dirty="0" smtClean="0"/>
              <a:t>VME</a:t>
            </a:r>
            <a:r>
              <a:rPr lang="zh-CN" altLang="en-US" dirty="0" smtClean="0"/>
              <a:t>或</a:t>
            </a:r>
            <a:r>
              <a:rPr lang="en-US" altLang="zh-CN" dirty="0" smtClean="0"/>
              <a:t>PC/104</a:t>
            </a:r>
            <a:r>
              <a:rPr lang="zh-CN" altLang="en-US" dirty="0" smtClean="0"/>
              <a:t>来扩充系统的功能。 </a:t>
            </a:r>
          </a:p>
        </p:txBody>
      </p:sp>
      <p:sp>
        <p:nvSpPr>
          <p:cNvPr id="8"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58</a:t>
            </a:fld>
            <a:r>
              <a:rPr lang="en-US" altLang="zh-CN" sz="1400" dirty="0" smtClean="0">
                <a:solidFill>
                  <a:srgbClr val="0D7157"/>
                </a:solidFill>
              </a:rPr>
              <a:t>- </a:t>
            </a:r>
            <a:endParaRPr lang="en-US" altLang="zh-CN" sz="1400" dirty="0">
              <a:solidFill>
                <a:srgbClr val="0D7157"/>
              </a:solidFill>
            </a:endParaRPr>
          </a:p>
        </p:txBody>
      </p:sp>
      <p:pic>
        <p:nvPicPr>
          <p:cNvPr id="5" name="图片 2" descr="dnp-cpci-3u-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48678" y="4005064"/>
            <a:ext cx="3600400" cy="3037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3672181"/>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矩形 2"/>
          <p:cNvSpPr>
            <a:spLocks noGrp="1" noChangeArrowheads="1"/>
          </p:cNvSpPr>
          <p:nvPr>
            <p:ph type="title"/>
          </p:nvPr>
        </p:nvSpPr>
        <p:spPr/>
        <p:txBody>
          <a:bodyPr/>
          <a:lstStyle/>
          <a:p>
            <a:r>
              <a:rPr lang="en-US" altLang="zh-CN" smtClean="0"/>
              <a:t>NGIO </a:t>
            </a:r>
            <a:r>
              <a:rPr lang="zh-CN" altLang="en-US" smtClean="0"/>
              <a:t>（下一代总线）</a:t>
            </a:r>
          </a:p>
        </p:txBody>
      </p:sp>
      <p:sp>
        <p:nvSpPr>
          <p:cNvPr id="64516" name="矩形 3"/>
          <p:cNvSpPr>
            <a:spLocks noGrp="1" noChangeArrowheads="1"/>
          </p:cNvSpPr>
          <p:nvPr>
            <p:ph type="body" idx="1"/>
          </p:nvPr>
        </p:nvSpPr>
        <p:spPr/>
        <p:txBody>
          <a:bodyPr/>
          <a:lstStyle/>
          <a:p>
            <a:r>
              <a:rPr lang="en-US" altLang="zh-CN" smtClean="0"/>
              <a:t>NGIO</a:t>
            </a:r>
            <a:r>
              <a:rPr lang="zh-CN" altLang="en-US" smtClean="0"/>
              <a:t>（</a:t>
            </a:r>
            <a:r>
              <a:rPr lang="en-US" altLang="zh-CN" smtClean="0"/>
              <a:t>Next Generation Input/Output</a:t>
            </a:r>
            <a:r>
              <a:rPr lang="zh-CN" altLang="en-US" smtClean="0"/>
              <a:t>）总线是</a:t>
            </a:r>
            <a:r>
              <a:rPr lang="en-US" altLang="zh-CN" smtClean="0"/>
              <a:t>Intel</a:t>
            </a:r>
            <a:r>
              <a:rPr lang="zh-CN" altLang="en-US" smtClean="0"/>
              <a:t>公司推出的下一代</a:t>
            </a:r>
            <a:r>
              <a:rPr lang="en-US" altLang="zh-CN" smtClean="0"/>
              <a:t>I/O</a:t>
            </a:r>
            <a:r>
              <a:rPr lang="zh-CN" altLang="en-US" smtClean="0"/>
              <a:t>总线结构。与其它总线结构有所区别，</a:t>
            </a:r>
            <a:r>
              <a:rPr lang="en-US" altLang="zh-CN" smtClean="0"/>
              <a:t>NGIO</a:t>
            </a:r>
            <a:r>
              <a:rPr lang="zh-CN" altLang="en-US" smtClean="0"/>
              <a:t>总线结构采用的是与传统共享总线不同的交换机制。</a:t>
            </a:r>
            <a:r>
              <a:rPr lang="en-US" altLang="zh-CN" smtClean="0"/>
              <a:t>NGIO</a:t>
            </a:r>
            <a:r>
              <a:rPr lang="zh-CN" altLang="en-US" smtClean="0"/>
              <a:t>有</a:t>
            </a:r>
            <a:r>
              <a:rPr lang="en-US" altLang="zh-CN" smtClean="0"/>
              <a:t>4</a:t>
            </a:r>
            <a:r>
              <a:rPr lang="zh-CN" altLang="en-US" smtClean="0"/>
              <a:t>条连线，</a:t>
            </a:r>
            <a:r>
              <a:rPr lang="en-US" altLang="zh-CN" smtClean="0"/>
              <a:t>2</a:t>
            </a:r>
            <a:r>
              <a:rPr lang="zh-CN" altLang="en-US" smtClean="0"/>
              <a:t>条用于输入，</a:t>
            </a:r>
            <a:r>
              <a:rPr lang="en-US" altLang="zh-CN" smtClean="0"/>
              <a:t>2</a:t>
            </a:r>
            <a:r>
              <a:rPr lang="zh-CN" altLang="en-US" smtClean="0"/>
              <a:t>条用于输出，数据传输率为</a:t>
            </a:r>
            <a:r>
              <a:rPr lang="en-US" altLang="zh-CN" smtClean="0"/>
              <a:t>2.5GB/s</a:t>
            </a:r>
            <a:r>
              <a:rPr lang="zh-CN" altLang="en-US" smtClean="0"/>
              <a:t>。</a:t>
            </a:r>
          </a:p>
          <a:p>
            <a:r>
              <a:rPr lang="en-US" altLang="zh-CN" smtClean="0"/>
              <a:t>NGIO</a:t>
            </a:r>
            <a:r>
              <a:rPr lang="zh-CN" altLang="en-US" smtClean="0"/>
              <a:t>在工作时，将处理器与</a:t>
            </a:r>
            <a:r>
              <a:rPr lang="en-US" altLang="zh-CN" smtClean="0"/>
              <a:t>I/O</a:t>
            </a:r>
            <a:r>
              <a:rPr lang="zh-CN" altLang="en-US" smtClean="0"/>
              <a:t>分离，这使得处理器在每次出现新的数据处理请求时不必停下来，而由连接到服务器内存上的</a:t>
            </a:r>
            <a:r>
              <a:rPr lang="en-US" altLang="zh-CN" smtClean="0"/>
              <a:t>I/O</a:t>
            </a:r>
            <a:r>
              <a:rPr lang="zh-CN" altLang="en-US" smtClean="0"/>
              <a:t>引擎与外设进行通信。</a:t>
            </a:r>
          </a:p>
          <a:p>
            <a:endParaRPr lang="en-US" altLang="zh-CN" smtClean="0"/>
          </a:p>
        </p:txBody>
      </p:sp>
      <p:sp>
        <p:nvSpPr>
          <p:cNvPr id="8"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59</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41625369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矩形 2"/>
          <p:cNvSpPr>
            <a:spLocks noGrp="1" noChangeArrowheads="1"/>
          </p:cNvSpPr>
          <p:nvPr>
            <p:ph type="title"/>
          </p:nvPr>
        </p:nvSpPr>
        <p:spPr/>
        <p:txBody>
          <a:bodyPr/>
          <a:lstStyle/>
          <a:p>
            <a:r>
              <a:rPr lang="zh-CN" altLang="en-US" smtClean="0"/>
              <a:t>总线特性</a:t>
            </a:r>
          </a:p>
        </p:txBody>
      </p:sp>
      <p:sp>
        <p:nvSpPr>
          <p:cNvPr id="9220" name="矩形 3"/>
          <p:cNvSpPr>
            <a:spLocks noGrp="1" noChangeArrowheads="1"/>
          </p:cNvSpPr>
          <p:nvPr>
            <p:ph type="body" idx="1"/>
          </p:nvPr>
        </p:nvSpPr>
        <p:spPr/>
        <p:txBody>
          <a:bodyPr/>
          <a:lstStyle/>
          <a:p>
            <a:r>
              <a:rPr lang="zh-CN" altLang="en-US" dirty="0" smtClean="0"/>
              <a:t>物理特性</a:t>
            </a:r>
            <a:r>
              <a:rPr lang="en-US" altLang="zh-CN" dirty="0" smtClean="0"/>
              <a:t>---</a:t>
            </a:r>
            <a:r>
              <a:rPr lang="zh-CN" altLang="en-US" dirty="0" smtClean="0"/>
              <a:t>总线的物理连接方式</a:t>
            </a:r>
            <a:endParaRPr lang="en-US" altLang="zh-CN" dirty="0" smtClean="0"/>
          </a:p>
          <a:p>
            <a:pPr lvl="1"/>
            <a:r>
              <a:rPr lang="zh-CN" altLang="en-US" dirty="0" smtClean="0"/>
              <a:t>根数，插头、座的形状，引线的排列方式</a:t>
            </a:r>
          </a:p>
          <a:p>
            <a:r>
              <a:rPr lang="zh-CN" altLang="en-US" dirty="0" smtClean="0"/>
              <a:t>功能特性</a:t>
            </a:r>
            <a:r>
              <a:rPr lang="en-US" altLang="zh-CN" dirty="0" smtClean="0"/>
              <a:t>---</a:t>
            </a:r>
            <a:r>
              <a:rPr lang="zh-CN" altLang="en-US" dirty="0" smtClean="0"/>
              <a:t>描述信号线的功能</a:t>
            </a:r>
            <a:endParaRPr lang="en-US" altLang="zh-CN" dirty="0" smtClean="0"/>
          </a:p>
          <a:p>
            <a:pPr lvl="1"/>
            <a:r>
              <a:rPr lang="zh-CN" altLang="en-US" dirty="0" smtClean="0"/>
              <a:t>地址</a:t>
            </a:r>
            <a:r>
              <a:rPr lang="en-US" altLang="zh-CN" dirty="0" smtClean="0"/>
              <a:t>,</a:t>
            </a:r>
            <a:r>
              <a:rPr lang="zh-CN" altLang="en-US" dirty="0" smtClean="0"/>
              <a:t>数据</a:t>
            </a:r>
            <a:r>
              <a:rPr lang="en-US" altLang="zh-CN" dirty="0" smtClean="0"/>
              <a:t>,</a:t>
            </a:r>
            <a:r>
              <a:rPr lang="zh-CN" altLang="en-US" dirty="0" smtClean="0"/>
              <a:t>控制总线三类</a:t>
            </a:r>
          </a:p>
          <a:p>
            <a:r>
              <a:rPr lang="zh-CN" altLang="en-US" dirty="0" smtClean="0"/>
              <a:t>电气特性</a:t>
            </a:r>
            <a:r>
              <a:rPr lang="en-US" altLang="zh-CN" dirty="0" smtClean="0"/>
              <a:t>---</a:t>
            </a:r>
            <a:r>
              <a:rPr lang="zh-CN" altLang="en-US" dirty="0" smtClean="0"/>
              <a:t>定义信号线的传递方向及有效电平</a:t>
            </a:r>
            <a:endParaRPr lang="en-US" altLang="zh-CN" dirty="0" smtClean="0"/>
          </a:p>
          <a:p>
            <a:pPr lvl="1"/>
            <a:r>
              <a:rPr lang="zh-CN" altLang="en-US" dirty="0" smtClean="0"/>
              <a:t>单</a:t>
            </a:r>
            <a:r>
              <a:rPr lang="en-US" altLang="zh-CN" dirty="0" smtClean="0"/>
              <a:t>/</a:t>
            </a:r>
            <a:r>
              <a:rPr lang="zh-CN" altLang="en-US" dirty="0" smtClean="0"/>
              <a:t>双向</a:t>
            </a:r>
            <a:r>
              <a:rPr lang="en-US" altLang="zh-CN" dirty="0" smtClean="0"/>
              <a:t>,</a:t>
            </a:r>
            <a:r>
              <a:rPr lang="zh-CN" altLang="en-US" dirty="0" smtClean="0"/>
              <a:t>电平高有效</a:t>
            </a:r>
            <a:r>
              <a:rPr lang="en-US" altLang="zh-CN" dirty="0" smtClean="0"/>
              <a:t>/</a:t>
            </a:r>
            <a:r>
              <a:rPr lang="zh-CN" altLang="en-US" dirty="0" smtClean="0"/>
              <a:t>低有效及范围</a:t>
            </a:r>
          </a:p>
          <a:p>
            <a:r>
              <a:rPr lang="zh-CN" altLang="en-US" dirty="0" smtClean="0"/>
              <a:t>时间特性</a:t>
            </a:r>
            <a:r>
              <a:rPr lang="en-US" altLang="zh-CN" dirty="0" smtClean="0"/>
              <a:t>---</a:t>
            </a:r>
            <a:r>
              <a:rPr lang="zh-CN" altLang="en-US" dirty="0" smtClean="0"/>
              <a:t>总线上各信号有效的时序关系</a:t>
            </a:r>
            <a:endParaRPr lang="en-US" altLang="zh-CN" dirty="0" smtClean="0"/>
          </a:p>
          <a:p>
            <a:endParaRPr lang="en-US" altLang="zh-CN" dirty="0" smtClean="0"/>
          </a:p>
          <a:p>
            <a:pPr marL="0" indent="0">
              <a:buNone/>
            </a:pPr>
            <a:r>
              <a:rPr lang="zh-CN" altLang="en-US" dirty="0" smtClean="0"/>
              <a:t>三态门与总线的关系？</a:t>
            </a:r>
            <a:endParaRPr lang="en-US" altLang="zh-CN" dirty="0" smtClean="0"/>
          </a:p>
          <a:p>
            <a:pPr lvl="1"/>
            <a:r>
              <a:rPr lang="zh-CN" altLang="en-US" dirty="0" smtClean="0">
                <a:sym typeface="Symbol" panose="05050102010706020507" pitchFamily="18" charset="2"/>
              </a:rPr>
              <a:t>三态门可以实现总线的单向传输及双向传输控制</a:t>
            </a:r>
          </a:p>
          <a:p>
            <a:pPr marL="0" indent="0">
              <a:buNone/>
            </a:pPr>
            <a:endParaRPr lang="zh-CN" altLang="en-US" dirty="0" smtClean="0"/>
          </a:p>
        </p:txBody>
      </p:sp>
      <p:sp>
        <p:nvSpPr>
          <p:cNvPr id="9"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6</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18992076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矩形 2"/>
          <p:cNvSpPr>
            <a:spLocks noGrp="1" noChangeArrowheads="1"/>
          </p:cNvSpPr>
          <p:nvPr>
            <p:ph type="title"/>
          </p:nvPr>
        </p:nvSpPr>
        <p:spPr/>
        <p:txBody>
          <a:bodyPr/>
          <a:lstStyle/>
          <a:p>
            <a:r>
              <a:rPr lang="en-US" altLang="zh-CN" smtClean="0"/>
              <a:t>PCI-EXPRESS 3GIO</a:t>
            </a:r>
          </a:p>
        </p:txBody>
      </p:sp>
      <p:sp>
        <p:nvSpPr>
          <p:cNvPr id="65540" name="矩形 3"/>
          <p:cNvSpPr>
            <a:spLocks noGrp="1" noChangeArrowheads="1"/>
          </p:cNvSpPr>
          <p:nvPr>
            <p:ph type="body" idx="1"/>
          </p:nvPr>
        </p:nvSpPr>
        <p:spPr/>
        <p:txBody>
          <a:bodyPr/>
          <a:lstStyle/>
          <a:p>
            <a:r>
              <a:rPr lang="en-US" altLang="zh-CN" smtClean="0"/>
              <a:t>PCI Express</a:t>
            </a:r>
            <a:r>
              <a:rPr lang="zh-CN" altLang="en-US" smtClean="0"/>
              <a:t>采用设备间的点对点串行连接。</a:t>
            </a:r>
          </a:p>
          <a:p>
            <a:r>
              <a:rPr lang="zh-CN" altLang="en-US" smtClean="0"/>
              <a:t>允许每个设备都有自己的专用连接，是独占的，并不需要向整个总线请求带宽，同时利用串行的连接特点将能轻松将数据传输速度提到一个很高的频率，达到远超出</a:t>
            </a:r>
            <a:r>
              <a:rPr lang="en-US" altLang="zh-CN" smtClean="0"/>
              <a:t>PCI</a:t>
            </a:r>
            <a:r>
              <a:rPr lang="zh-CN" altLang="en-US" smtClean="0"/>
              <a:t>总线传输速率。</a:t>
            </a:r>
          </a:p>
          <a:p>
            <a:r>
              <a:rPr lang="zh-CN" altLang="en-US" smtClean="0"/>
              <a:t>串行连接能大大减少电缆间的信号干扰和电磁干扰，由于传输线条数有所减少，更能节省空间和连接更远的距离。</a:t>
            </a:r>
          </a:p>
          <a:p>
            <a:r>
              <a:rPr lang="zh-CN" altLang="en-US" smtClean="0"/>
              <a:t>单个基本的</a:t>
            </a:r>
            <a:r>
              <a:rPr lang="en-US" altLang="zh-CN" smtClean="0"/>
              <a:t>PCI Express</a:t>
            </a:r>
            <a:r>
              <a:rPr lang="zh-CN" altLang="en-US" smtClean="0"/>
              <a:t>连接是一种单双单工连接，一个单独的基本的</a:t>
            </a:r>
            <a:r>
              <a:rPr lang="en-US" altLang="zh-CN" smtClean="0"/>
              <a:t>PCI Express</a:t>
            </a:r>
            <a:r>
              <a:rPr lang="zh-CN" altLang="en-US" smtClean="0"/>
              <a:t>串行连接就是两个独立的通过不同的低电压对驱动信号实现的连接，一个接受对和一个发送对（共四组线路）。</a:t>
            </a:r>
          </a:p>
        </p:txBody>
      </p:sp>
      <p:sp>
        <p:nvSpPr>
          <p:cNvPr id="8"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60</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424102017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矩形 2"/>
          <p:cNvSpPr>
            <a:spLocks noGrp="1" noChangeArrowheads="1"/>
          </p:cNvSpPr>
          <p:nvPr>
            <p:ph type="title"/>
          </p:nvPr>
        </p:nvSpPr>
        <p:spPr/>
        <p:txBody>
          <a:bodyPr/>
          <a:lstStyle/>
          <a:p>
            <a:pPr eaLnBrk="1" hangingPunct="1"/>
            <a:r>
              <a:rPr lang="en-US" altLang="zh-CN" smtClean="0"/>
              <a:t>PCI-EXPRESS</a:t>
            </a:r>
          </a:p>
        </p:txBody>
      </p:sp>
      <p:pic>
        <p:nvPicPr>
          <p:cNvPr id="66564" name="图片 3" descr="image0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3768" y="1230551"/>
            <a:ext cx="4423677" cy="4718729"/>
          </a:xfrm>
          <a:prstGeom prst="rect">
            <a:avLst/>
          </a:prstGeom>
          <a:noFill/>
          <a:ln w="9525">
            <a:solidFill>
              <a:schemeClr val="accent2"/>
            </a:solidFill>
            <a:miter lim="800000"/>
            <a:headEnd/>
            <a:tailEnd/>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sp>
        <p:nvSpPr>
          <p:cNvPr id="5"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61</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410129427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矩形 2"/>
          <p:cNvSpPr>
            <a:spLocks noGrp="1" noChangeArrowheads="1"/>
          </p:cNvSpPr>
          <p:nvPr>
            <p:ph type="title"/>
          </p:nvPr>
        </p:nvSpPr>
        <p:spPr/>
        <p:txBody>
          <a:bodyPr/>
          <a:lstStyle/>
          <a:p>
            <a:pPr eaLnBrk="1" hangingPunct="1"/>
            <a:r>
              <a:rPr lang="en-US" altLang="zh-CN" smtClean="0"/>
              <a:t>PCI-EXPRESS</a:t>
            </a:r>
          </a:p>
        </p:txBody>
      </p:sp>
      <p:pic>
        <p:nvPicPr>
          <p:cNvPr id="67588" name="图片 3" descr="0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648" y="1556792"/>
            <a:ext cx="6635774" cy="3948212"/>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62</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77261001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矩形 2"/>
          <p:cNvSpPr>
            <a:spLocks noGrp="1" noChangeArrowheads="1"/>
          </p:cNvSpPr>
          <p:nvPr>
            <p:ph type="title"/>
          </p:nvPr>
        </p:nvSpPr>
        <p:spPr/>
        <p:txBody>
          <a:bodyPr/>
          <a:lstStyle/>
          <a:p>
            <a:r>
              <a:rPr lang="en-US" altLang="zh-CN" smtClean="0"/>
              <a:t>Future I/O</a:t>
            </a:r>
            <a:r>
              <a:rPr lang="zh-CN" altLang="en-US" smtClean="0"/>
              <a:t>总线 （未来总线） </a:t>
            </a:r>
          </a:p>
        </p:txBody>
      </p:sp>
      <p:sp>
        <p:nvSpPr>
          <p:cNvPr id="68612" name="矩形 3"/>
          <p:cNvSpPr>
            <a:spLocks noGrp="1" noChangeArrowheads="1"/>
          </p:cNvSpPr>
          <p:nvPr>
            <p:ph type="body" idx="1"/>
          </p:nvPr>
        </p:nvSpPr>
        <p:spPr/>
        <p:txBody>
          <a:bodyPr/>
          <a:lstStyle/>
          <a:p>
            <a:r>
              <a:rPr lang="en-US" altLang="zh-CN" dirty="0" smtClean="0"/>
              <a:t>Future I/O</a:t>
            </a:r>
            <a:r>
              <a:rPr lang="zh-CN" altLang="en-US" dirty="0" smtClean="0"/>
              <a:t>（将来的输入输出总线）总线结构是与</a:t>
            </a:r>
            <a:r>
              <a:rPr lang="en-US" altLang="zh-CN" dirty="0" smtClean="0"/>
              <a:t>NGIO</a:t>
            </a:r>
            <a:r>
              <a:rPr lang="zh-CN" altLang="en-US" dirty="0" smtClean="0"/>
              <a:t>相竞争的另一种总线，目前仍处在</a:t>
            </a:r>
            <a:r>
              <a:rPr lang="en-US" altLang="zh-CN" dirty="0" smtClean="0"/>
              <a:t>IBM</a:t>
            </a:r>
            <a:r>
              <a:rPr lang="zh-CN" altLang="en-US" dirty="0" smtClean="0"/>
              <a:t>、</a:t>
            </a:r>
            <a:r>
              <a:rPr lang="en-US" altLang="zh-CN" dirty="0" smtClean="0"/>
              <a:t>Compaq</a:t>
            </a:r>
            <a:r>
              <a:rPr lang="zh-CN" altLang="en-US" dirty="0" smtClean="0"/>
              <a:t>、</a:t>
            </a:r>
            <a:r>
              <a:rPr lang="en-US" altLang="zh-CN" dirty="0" smtClean="0"/>
              <a:t>HP</a:t>
            </a:r>
            <a:r>
              <a:rPr lang="zh-CN" altLang="en-US" dirty="0" smtClean="0"/>
              <a:t>等公司的研制开发中，据称其数据传输率可达</a:t>
            </a:r>
            <a:r>
              <a:rPr lang="en-US" altLang="zh-CN" dirty="0" smtClean="0"/>
              <a:t>10GB/s</a:t>
            </a:r>
            <a:r>
              <a:rPr lang="zh-CN" altLang="en-US" dirty="0" smtClean="0"/>
              <a:t>，</a:t>
            </a:r>
            <a:r>
              <a:rPr lang="en-US" altLang="zh-CN" dirty="0" smtClean="0"/>
              <a:t>40</a:t>
            </a:r>
            <a:r>
              <a:rPr lang="zh-CN" altLang="en-US" dirty="0" smtClean="0"/>
              <a:t>多条传输线。</a:t>
            </a:r>
          </a:p>
        </p:txBody>
      </p:sp>
      <p:sp>
        <p:nvSpPr>
          <p:cNvPr id="8"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63</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288774463"/>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矩形 2"/>
          <p:cNvSpPr>
            <a:spLocks noGrp="1" noChangeArrowheads="1"/>
          </p:cNvSpPr>
          <p:nvPr>
            <p:ph type="title"/>
          </p:nvPr>
        </p:nvSpPr>
        <p:spPr/>
        <p:txBody>
          <a:bodyPr/>
          <a:lstStyle/>
          <a:p>
            <a:r>
              <a:rPr lang="en-US" altLang="zh-CN" smtClean="0"/>
              <a:t>InfiniBand</a:t>
            </a:r>
            <a:r>
              <a:rPr lang="zh-CN" altLang="en-US" smtClean="0"/>
              <a:t>总线</a:t>
            </a:r>
          </a:p>
        </p:txBody>
      </p:sp>
      <p:sp>
        <p:nvSpPr>
          <p:cNvPr id="69636" name="矩形 3"/>
          <p:cNvSpPr>
            <a:spLocks noGrp="1" noChangeArrowheads="1"/>
          </p:cNvSpPr>
          <p:nvPr>
            <p:ph type="body" idx="1"/>
          </p:nvPr>
        </p:nvSpPr>
        <p:spPr/>
        <p:txBody>
          <a:bodyPr/>
          <a:lstStyle/>
          <a:p>
            <a:r>
              <a:rPr lang="zh-CN" altLang="en-US" dirty="0" smtClean="0"/>
              <a:t>一种统一</a:t>
            </a:r>
            <a:r>
              <a:rPr lang="en-US" altLang="zh-CN" dirty="0" smtClean="0"/>
              <a:t>future i/o</a:t>
            </a:r>
            <a:r>
              <a:rPr lang="zh-CN" altLang="en-US" dirty="0" smtClean="0"/>
              <a:t>和</a:t>
            </a:r>
            <a:r>
              <a:rPr lang="en-US" altLang="zh-CN" dirty="0" err="1" smtClean="0"/>
              <a:t>ngio</a:t>
            </a:r>
            <a:r>
              <a:rPr lang="zh-CN" altLang="en-US" dirty="0" smtClean="0"/>
              <a:t>总线的新型总线标准  </a:t>
            </a:r>
            <a:r>
              <a:rPr lang="en-US" altLang="zh-CN" dirty="0" err="1" smtClean="0"/>
              <a:t>infiniband</a:t>
            </a:r>
            <a:r>
              <a:rPr lang="zh-CN" altLang="en-US" dirty="0" smtClean="0"/>
              <a:t>贸易协会（</a:t>
            </a:r>
            <a:r>
              <a:rPr lang="en-US" altLang="zh-CN" dirty="0" err="1" smtClean="0"/>
              <a:t>infiniband</a:t>
            </a:r>
            <a:r>
              <a:rPr lang="en-US" altLang="zh-CN" dirty="0" smtClean="0"/>
              <a:t> trade association</a:t>
            </a:r>
            <a:r>
              <a:rPr lang="zh-CN" altLang="en-US" dirty="0" smtClean="0"/>
              <a:t>）</a:t>
            </a:r>
          </a:p>
          <a:p>
            <a:r>
              <a:rPr lang="zh-CN" altLang="en-US" dirty="0" smtClean="0"/>
              <a:t>与前两个集团显著不同的是，</a:t>
            </a:r>
            <a:r>
              <a:rPr lang="en-US" altLang="zh-CN" dirty="0" err="1" smtClean="0"/>
              <a:t>ibta</a:t>
            </a:r>
            <a:r>
              <a:rPr lang="zh-CN" altLang="en-US" dirty="0" smtClean="0"/>
              <a:t>协会有着</a:t>
            </a:r>
            <a:r>
              <a:rPr lang="en-US" altLang="zh-CN" dirty="0" smtClean="0"/>
              <a:t>202</a:t>
            </a:r>
            <a:r>
              <a:rPr lang="zh-CN" altLang="en-US" dirty="0" smtClean="0"/>
              <a:t>个成员，几乎包括了工业界所有主要的系统、半导体和外围设备制造商，而且它的成员数目还在增加</a:t>
            </a:r>
          </a:p>
          <a:p>
            <a:r>
              <a:rPr lang="en-US" altLang="zh-CN" dirty="0" smtClean="0"/>
              <a:t>2000</a:t>
            </a:r>
            <a:r>
              <a:rPr lang="zh-CN" altLang="en-US" dirty="0" smtClean="0"/>
              <a:t>年</a:t>
            </a:r>
            <a:r>
              <a:rPr lang="en-US" altLang="zh-CN" dirty="0" smtClean="0"/>
              <a:t>10</a:t>
            </a:r>
            <a:r>
              <a:rPr lang="zh-CN" altLang="en-US" dirty="0" smtClean="0"/>
              <a:t>月份，这个组织发布了它的</a:t>
            </a:r>
            <a:r>
              <a:rPr lang="en-US" altLang="zh-CN" dirty="0" err="1" smtClean="0"/>
              <a:t>infiniband</a:t>
            </a:r>
            <a:r>
              <a:rPr lang="en-US" altLang="zh-CN" dirty="0" smtClean="0"/>
              <a:t> I/O</a:t>
            </a:r>
            <a:r>
              <a:rPr lang="zh-CN" altLang="en-US" dirty="0" smtClean="0"/>
              <a:t>规范的</a:t>
            </a:r>
            <a:r>
              <a:rPr lang="en-US" altLang="zh-CN" dirty="0" smtClean="0"/>
              <a:t>1.0</a:t>
            </a:r>
            <a:r>
              <a:rPr lang="zh-CN" altLang="en-US" dirty="0" smtClean="0"/>
              <a:t>版本。由于已经有了规范，</a:t>
            </a:r>
            <a:r>
              <a:rPr lang="en-US" altLang="zh-CN" dirty="0" err="1" smtClean="0"/>
              <a:t>ibta</a:t>
            </a:r>
            <a:r>
              <a:rPr lang="zh-CN" altLang="en-US" dirty="0" smtClean="0"/>
              <a:t>的成员们将很快开始设计和研制带有</a:t>
            </a:r>
            <a:r>
              <a:rPr lang="en-US" altLang="zh-CN" dirty="0" err="1" smtClean="0"/>
              <a:t>infiniband</a:t>
            </a:r>
            <a:r>
              <a:rPr lang="zh-CN" altLang="en-US" dirty="0" smtClean="0"/>
              <a:t>的产品。</a:t>
            </a:r>
            <a:endParaRPr lang="en-US" altLang="zh-CN" dirty="0" smtClean="0"/>
          </a:p>
          <a:p>
            <a:r>
              <a:rPr lang="zh-CN" altLang="en-US" dirty="0" smtClean="0"/>
              <a:t>极高速传输总线</a:t>
            </a:r>
          </a:p>
          <a:p>
            <a:endParaRPr lang="en-US" altLang="zh-CN" dirty="0" smtClean="0"/>
          </a:p>
        </p:txBody>
      </p:sp>
      <p:pic>
        <p:nvPicPr>
          <p:cNvPr id="69637" name="图片 4" descr="infiniband">
            <a:hlinkClick r:id="rId2"/>
          </p:cNvPr>
          <p:cNvPicPr>
            <a:picLocks noChangeAspect="1" noChangeArrowheads="1"/>
          </p:cNvPicPr>
          <p:nvPr/>
        </p:nvPicPr>
        <p:blipFill>
          <a:blip r:embed="rId3" cstate="print">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5973911" y="4581129"/>
            <a:ext cx="3170089" cy="2276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64</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3764999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矩形 2"/>
          <p:cNvSpPr>
            <a:spLocks noGrp="1" noChangeArrowheads="1"/>
          </p:cNvSpPr>
          <p:nvPr>
            <p:ph type="title"/>
          </p:nvPr>
        </p:nvSpPr>
        <p:spPr/>
        <p:txBody>
          <a:bodyPr/>
          <a:lstStyle/>
          <a:p>
            <a:r>
              <a:rPr lang="en-US" altLang="zh-CN" smtClean="0"/>
              <a:t>USB</a:t>
            </a:r>
          </a:p>
        </p:txBody>
      </p:sp>
      <p:sp>
        <p:nvSpPr>
          <p:cNvPr id="70660" name="矩形 3"/>
          <p:cNvSpPr>
            <a:spLocks noGrp="1" noChangeArrowheads="1"/>
          </p:cNvSpPr>
          <p:nvPr>
            <p:ph type="body" idx="1"/>
          </p:nvPr>
        </p:nvSpPr>
        <p:spPr>
          <a:xfrm>
            <a:off x="251520" y="836712"/>
            <a:ext cx="8218488" cy="5400600"/>
          </a:xfrm>
        </p:spPr>
        <p:txBody>
          <a:bodyPr/>
          <a:lstStyle/>
          <a:p>
            <a:r>
              <a:rPr lang="en-US" altLang="zh-CN" dirty="0" smtClean="0"/>
              <a:t>USB</a:t>
            </a:r>
            <a:r>
              <a:rPr lang="zh-CN" altLang="en-US" dirty="0" smtClean="0"/>
              <a:t>（</a:t>
            </a:r>
            <a:r>
              <a:rPr lang="en-US" altLang="zh-CN" dirty="0" smtClean="0"/>
              <a:t>Universal Serial Bus</a:t>
            </a:r>
            <a:r>
              <a:rPr lang="zh-CN" altLang="en-US" dirty="0" smtClean="0"/>
              <a:t>即通用串行总线）；</a:t>
            </a:r>
          </a:p>
          <a:p>
            <a:pPr lvl="1"/>
            <a:r>
              <a:rPr lang="zh-CN" altLang="en-US" dirty="0" smtClean="0"/>
              <a:t>由</a:t>
            </a:r>
            <a:r>
              <a:rPr lang="en-US" altLang="zh-CN" dirty="0" smtClean="0"/>
              <a:t>Intel</a:t>
            </a:r>
            <a:r>
              <a:rPr lang="zh-CN" altLang="en-US" dirty="0" smtClean="0"/>
              <a:t>公司提出，</a:t>
            </a:r>
            <a:r>
              <a:rPr lang="en-US" altLang="zh-CN" dirty="0" smtClean="0"/>
              <a:t>USB1.0 </a:t>
            </a:r>
            <a:r>
              <a:rPr lang="zh-CN" altLang="en-US" dirty="0" smtClean="0"/>
              <a:t>带宽为</a:t>
            </a:r>
            <a:r>
              <a:rPr lang="en-US" altLang="zh-CN" dirty="0" smtClean="0"/>
              <a:t>12Mbps</a:t>
            </a:r>
            <a:r>
              <a:rPr lang="zh-CN" altLang="en-US" dirty="0" smtClean="0"/>
              <a:t>；</a:t>
            </a:r>
            <a:endParaRPr lang="en-US" altLang="zh-CN" dirty="0" smtClean="0"/>
          </a:p>
          <a:p>
            <a:pPr lvl="1"/>
            <a:r>
              <a:rPr lang="zh-CN" altLang="en-US" dirty="0"/>
              <a:t>可以热插拔，即插即</a:t>
            </a:r>
            <a:r>
              <a:rPr lang="zh-CN" altLang="en-US" dirty="0" smtClean="0"/>
              <a:t>用</a:t>
            </a:r>
            <a:r>
              <a:rPr lang="zh-CN" altLang="en-US" dirty="0"/>
              <a:t>；</a:t>
            </a:r>
          </a:p>
          <a:p>
            <a:pPr lvl="1"/>
            <a:r>
              <a:rPr lang="zh-CN" altLang="en-US" dirty="0" smtClean="0"/>
              <a:t>可接入</a:t>
            </a:r>
            <a:r>
              <a:rPr lang="en-US" altLang="zh-CN" dirty="0" smtClean="0"/>
              <a:t>127</a:t>
            </a:r>
            <a:r>
              <a:rPr lang="zh-CN" altLang="en-US" dirty="0" smtClean="0"/>
              <a:t>个设备，计算机外设越来越多，</a:t>
            </a:r>
            <a:r>
              <a:rPr lang="en-US" altLang="zh-CN" dirty="0" smtClean="0"/>
              <a:t>PC</a:t>
            </a:r>
            <a:r>
              <a:rPr lang="zh-CN" altLang="en-US" dirty="0" smtClean="0"/>
              <a:t>机内有限的插槽和接口已经不能满足要求，</a:t>
            </a:r>
            <a:r>
              <a:rPr lang="en-US" altLang="zh-CN" dirty="0" smtClean="0"/>
              <a:t>USB</a:t>
            </a:r>
            <a:r>
              <a:rPr lang="zh-CN" altLang="en-US" dirty="0" smtClean="0"/>
              <a:t>缓解了这一矛盾。</a:t>
            </a:r>
            <a:endParaRPr lang="en-US" altLang="zh-CN" dirty="0" smtClean="0"/>
          </a:p>
          <a:p>
            <a:r>
              <a:rPr lang="en-US" altLang="zh-CN" dirty="0"/>
              <a:t>USB</a:t>
            </a:r>
            <a:r>
              <a:rPr lang="zh-CN" altLang="en-US" dirty="0"/>
              <a:t>采用四线电缆，其中两根是用来传送数据的串行通道，另两根为下游（</a:t>
            </a:r>
            <a:r>
              <a:rPr lang="en-US" altLang="zh-CN" dirty="0"/>
              <a:t>Downstream)</a:t>
            </a:r>
            <a:r>
              <a:rPr lang="zh-CN" altLang="en-US" dirty="0"/>
              <a:t>设备提供电源</a:t>
            </a:r>
          </a:p>
          <a:p>
            <a:r>
              <a:rPr lang="en-US" altLang="zh-CN" dirty="0" smtClean="0"/>
              <a:t>USB</a:t>
            </a:r>
            <a:r>
              <a:rPr lang="zh-CN" altLang="en-US" dirty="0"/>
              <a:t>系统采用级联星型拓扑，该拓扑由三个基本部分组成：主机（</a:t>
            </a:r>
            <a:r>
              <a:rPr lang="en-US" altLang="zh-CN" dirty="0"/>
              <a:t>Host)</a:t>
            </a:r>
            <a:r>
              <a:rPr lang="zh-CN" altLang="en-US" dirty="0"/>
              <a:t>，集线器（</a:t>
            </a:r>
            <a:r>
              <a:rPr lang="en-US" altLang="zh-CN" dirty="0"/>
              <a:t>Hub)</a:t>
            </a:r>
            <a:r>
              <a:rPr lang="zh-CN" altLang="en-US" dirty="0"/>
              <a:t>和功能设备</a:t>
            </a:r>
            <a:r>
              <a:rPr lang="zh-CN" altLang="en-US" dirty="0" smtClean="0"/>
              <a:t>。</a:t>
            </a:r>
            <a:endParaRPr lang="en-US" altLang="zh-CN" dirty="0" smtClean="0"/>
          </a:p>
          <a:p>
            <a:pPr marL="609600" indent="-609600" algn="just" eaLnBrk="1" hangingPunct="1">
              <a:lnSpc>
                <a:spcPct val="90000"/>
              </a:lnSpc>
              <a:spcBef>
                <a:spcPct val="25000"/>
              </a:spcBef>
              <a:buNone/>
            </a:pPr>
            <a:r>
              <a:rPr lang="en-US" altLang="zh-CN" sz="2000" b="1" dirty="0">
                <a:solidFill>
                  <a:srgbClr val="FF0000"/>
                </a:solidFill>
              </a:rPr>
              <a:t>USB2.0: </a:t>
            </a:r>
            <a:r>
              <a:rPr lang="en-US" altLang="zh-CN" sz="2000" b="1" dirty="0">
                <a:solidFill>
                  <a:schemeClr val="tx2">
                    <a:lumMod val="65000"/>
                    <a:lumOff val="35000"/>
                  </a:schemeClr>
                </a:solidFill>
              </a:rPr>
              <a:t>2000</a:t>
            </a:r>
            <a:r>
              <a:rPr lang="zh-CN" altLang="en-US" sz="2000" b="1" dirty="0">
                <a:solidFill>
                  <a:schemeClr val="tx2">
                    <a:lumMod val="65000"/>
                    <a:lumOff val="35000"/>
                  </a:schemeClr>
                </a:solidFill>
              </a:rPr>
              <a:t>年</a:t>
            </a:r>
            <a:r>
              <a:rPr lang="en-US" altLang="zh-CN" sz="2000" b="1" dirty="0">
                <a:solidFill>
                  <a:schemeClr val="tx2">
                    <a:lumMod val="65000"/>
                    <a:lumOff val="35000"/>
                  </a:schemeClr>
                </a:solidFill>
              </a:rPr>
              <a:t>9</a:t>
            </a:r>
            <a:r>
              <a:rPr lang="zh-CN" altLang="en-US" sz="2000" b="1" dirty="0">
                <a:solidFill>
                  <a:schemeClr val="tx2">
                    <a:lumMod val="65000"/>
                    <a:lumOff val="35000"/>
                  </a:schemeClr>
                </a:solidFill>
              </a:rPr>
              <a:t>月推出的</a:t>
            </a:r>
            <a:r>
              <a:rPr lang="en-US" altLang="zh-CN" sz="2000" b="1" dirty="0">
                <a:solidFill>
                  <a:schemeClr val="tx2">
                    <a:lumMod val="65000"/>
                    <a:lumOff val="35000"/>
                  </a:schemeClr>
                </a:solidFill>
              </a:rPr>
              <a:t>USB2.0</a:t>
            </a:r>
            <a:r>
              <a:rPr lang="zh-CN" altLang="en-US" sz="2000" b="1" dirty="0">
                <a:solidFill>
                  <a:schemeClr val="tx2">
                    <a:lumMod val="65000"/>
                    <a:lumOff val="35000"/>
                  </a:schemeClr>
                </a:solidFill>
              </a:rPr>
              <a:t>协议将使其速率达到</a:t>
            </a:r>
            <a:r>
              <a:rPr lang="en-US" altLang="zh-CN" sz="2000" b="1" dirty="0">
                <a:solidFill>
                  <a:schemeClr val="tx2">
                    <a:lumMod val="65000"/>
                    <a:lumOff val="35000"/>
                  </a:schemeClr>
                </a:solidFill>
              </a:rPr>
              <a:t>480Mbps</a:t>
            </a:r>
            <a:r>
              <a:rPr lang="zh-CN" altLang="en-US" sz="2000" b="1" dirty="0">
                <a:solidFill>
                  <a:schemeClr val="tx2">
                    <a:lumMod val="65000"/>
                    <a:lumOff val="35000"/>
                  </a:schemeClr>
                </a:solidFill>
              </a:rPr>
              <a:t>，它非常适用于一些视频输入</a:t>
            </a:r>
            <a:r>
              <a:rPr lang="en-US" altLang="zh-CN" sz="2000" b="1" dirty="0">
                <a:solidFill>
                  <a:schemeClr val="tx2">
                    <a:lumMod val="65000"/>
                    <a:lumOff val="35000"/>
                  </a:schemeClr>
                </a:solidFill>
              </a:rPr>
              <a:t>/</a:t>
            </a:r>
            <a:r>
              <a:rPr lang="zh-CN" altLang="en-US" sz="2000" b="1" dirty="0">
                <a:solidFill>
                  <a:schemeClr val="tx2">
                    <a:lumMod val="65000"/>
                    <a:lumOff val="35000"/>
                  </a:schemeClr>
                </a:solidFill>
              </a:rPr>
              <a:t>输出产品，并替代</a:t>
            </a:r>
            <a:r>
              <a:rPr lang="en-US" altLang="zh-CN" sz="2000" b="1" dirty="0">
                <a:solidFill>
                  <a:schemeClr val="tx2">
                    <a:lumMod val="65000"/>
                    <a:lumOff val="35000"/>
                  </a:schemeClr>
                </a:solidFill>
              </a:rPr>
              <a:t>SCSI</a:t>
            </a:r>
            <a:r>
              <a:rPr lang="zh-CN" altLang="en-US" sz="2000" b="1" dirty="0">
                <a:solidFill>
                  <a:schemeClr val="tx2">
                    <a:lumMod val="65000"/>
                    <a:lumOff val="35000"/>
                  </a:schemeClr>
                </a:solidFill>
              </a:rPr>
              <a:t>接口</a:t>
            </a:r>
            <a:r>
              <a:rPr lang="zh-CN" altLang="en-US" sz="2000" b="1" dirty="0" smtClean="0">
                <a:solidFill>
                  <a:schemeClr val="tx2">
                    <a:lumMod val="65000"/>
                    <a:lumOff val="35000"/>
                  </a:schemeClr>
                </a:solidFill>
              </a:rPr>
              <a:t>标准。</a:t>
            </a:r>
            <a:r>
              <a:rPr lang="en-US" altLang="zh-CN" sz="2000" b="1" dirty="0" smtClean="0">
                <a:solidFill>
                  <a:srgbClr val="FF0000"/>
                </a:solidFill>
              </a:rPr>
              <a:t>USB3.0</a:t>
            </a:r>
            <a:r>
              <a:rPr lang="en-US" altLang="zh-CN" sz="2000" b="1" dirty="0">
                <a:solidFill>
                  <a:srgbClr val="FF0000"/>
                </a:solidFill>
              </a:rPr>
              <a:t>:</a:t>
            </a:r>
            <a:r>
              <a:rPr lang="zh-CN" altLang="en-US" sz="2000" b="1" dirty="0">
                <a:solidFill>
                  <a:schemeClr val="tx2">
                    <a:lumMod val="65000"/>
                    <a:lumOff val="35000"/>
                  </a:schemeClr>
                </a:solidFill>
              </a:rPr>
              <a:t>英特尔惠普共推</a:t>
            </a:r>
            <a:r>
              <a:rPr lang="en-US" altLang="zh-CN" sz="2000" b="1" dirty="0">
                <a:solidFill>
                  <a:schemeClr val="tx2">
                    <a:lumMod val="65000"/>
                    <a:lumOff val="35000"/>
                  </a:schemeClr>
                </a:solidFill>
              </a:rPr>
              <a:t>USB3.0</a:t>
            </a:r>
            <a:r>
              <a:rPr lang="zh-CN" altLang="en-US" sz="2000" b="1" dirty="0">
                <a:solidFill>
                  <a:schemeClr val="tx2">
                    <a:lumMod val="65000"/>
                    <a:lumOff val="35000"/>
                  </a:schemeClr>
                </a:solidFill>
              </a:rPr>
              <a:t>标准</a:t>
            </a:r>
            <a:r>
              <a:rPr lang="en-US" altLang="zh-CN" sz="2000" b="1" dirty="0">
                <a:solidFill>
                  <a:schemeClr val="tx2">
                    <a:lumMod val="65000"/>
                    <a:lumOff val="35000"/>
                  </a:schemeClr>
                </a:solidFill>
              </a:rPr>
              <a:t>, </a:t>
            </a:r>
            <a:r>
              <a:rPr lang="zh-CN" altLang="en-US" sz="2000" b="1" u="sng" dirty="0">
                <a:solidFill>
                  <a:schemeClr val="tx2">
                    <a:lumMod val="65000"/>
                    <a:lumOff val="35000"/>
                  </a:schemeClr>
                </a:solidFill>
              </a:rPr>
              <a:t>传输速度提升</a:t>
            </a:r>
            <a:r>
              <a:rPr lang="en-US" altLang="zh-CN" sz="2000" b="1" u="sng" dirty="0">
                <a:solidFill>
                  <a:schemeClr val="tx2">
                    <a:lumMod val="65000"/>
                    <a:lumOff val="35000"/>
                  </a:schemeClr>
                </a:solidFill>
              </a:rPr>
              <a:t>10</a:t>
            </a:r>
            <a:r>
              <a:rPr lang="zh-CN" altLang="en-US" sz="2000" b="1" u="sng" dirty="0">
                <a:solidFill>
                  <a:schemeClr val="tx2">
                    <a:lumMod val="65000"/>
                    <a:lumOff val="35000"/>
                  </a:schemeClr>
                </a:solidFill>
              </a:rPr>
              <a:t>倍</a:t>
            </a:r>
            <a:r>
              <a:rPr lang="en-US" altLang="zh-CN" sz="2000" b="1" dirty="0">
                <a:solidFill>
                  <a:schemeClr val="tx2">
                    <a:lumMod val="65000"/>
                    <a:lumOff val="35000"/>
                  </a:schemeClr>
                </a:solidFill>
              </a:rPr>
              <a:t>,</a:t>
            </a:r>
            <a:r>
              <a:rPr lang="zh-CN" altLang="en-US" sz="2000" b="1" dirty="0">
                <a:solidFill>
                  <a:schemeClr val="tx2">
                    <a:lumMod val="65000"/>
                    <a:lumOff val="35000"/>
                  </a:schemeClr>
                </a:solidFill>
              </a:rPr>
              <a:t>该</a:t>
            </a:r>
            <a:r>
              <a:rPr lang="zh-CN" altLang="en-US" sz="2000" b="1" dirty="0" smtClean="0">
                <a:solidFill>
                  <a:schemeClr val="tx2">
                    <a:lumMod val="65000"/>
                    <a:lumOff val="35000"/>
                  </a:schemeClr>
                </a:solidFill>
              </a:rPr>
              <a:t>标准于</a:t>
            </a:r>
            <a:r>
              <a:rPr lang="en-US" altLang="zh-CN" sz="2000" b="1" dirty="0">
                <a:solidFill>
                  <a:schemeClr val="tx2">
                    <a:lumMod val="65000"/>
                    <a:lumOff val="35000"/>
                  </a:schemeClr>
                </a:solidFill>
              </a:rPr>
              <a:t>2008</a:t>
            </a:r>
            <a:r>
              <a:rPr lang="zh-CN" altLang="en-US" sz="2000" b="1" dirty="0">
                <a:solidFill>
                  <a:schemeClr val="tx2">
                    <a:lumMod val="65000"/>
                    <a:lumOff val="35000"/>
                  </a:schemeClr>
                </a:solidFill>
              </a:rPr>
              <a:t>年上半年问世</a:t>
            </a:r>
            <a:r>
              <a:rPr lang="zh-CN" altLang="en-US" sz="2000" dirty="0">
                <a:solidFill>
                  <a:schemeClr val="tx2">
                    <a:lumMod val="65000"/>
                    <a:lumOff val="35000"/>
                  </a:schemeClr>
                </a:solidFill>
              </a:rPr>
              <a:t> </a:t>
            </a:r>
            <a:r>
              <a:rPr lang="zh-CN" altLang="en-US" sz="2000" dirty="0">
                <a:solidFill>
                  <a:schemeClr val="tx2">
                    <a:lumMod val="65000"/>
                    <a:lumOff val="35000"/>
                  </a:schemeClr>
                </a:solidFill>
                <a:latin typeface="宋体" pitchFamily="2" charset="-122"/>
              </a:rPr>
              <a:t>。 </a:t>
            </a:r>
            <a:endParaRPr lang="zh-CN" altLang="en-US" dirty="0">
              <a:solidFill>
                <a:schemeClr val="tx2">
                  <a:lumMod val="65000"/>
                  <a:lumOff val="35000"/>
                </a:schemeClr>
              </a:solidFill>
            </a:endParaRPr>
          </a:p>
          <a:p>
            <a:endParaRPr lang="en-US" altLang="zh-CN" dirty="0"/>
          </a:p>
          <a:p>
            <a:pPr lvl="1"/>
            <a:endParaRPr lang="zh-CN" altLang="en-US" dirty="0" smtClean="0"/>
          </a:p>
          <a:p>
            <a:endParaRPr lang="en-US" altLang="zh-CN" dirty="0" smtClean="0"/>
          </a:p>
        </p:txBody>
      </p:sp>
      <p:sp>
        <p:nvSpPr>
          <p:cNvPr id="8"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65</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75761083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矩形 2"/>
          <p:cNvSpPr>
            <a:spLocks noGrp="1" noChangeArrowheads="1"/>
          </p:cNvSpPr>
          <p:nvPr>
            <p:ph type="title"/>
          </p:nvPr>
        </p:nvSpPr>
        <p:spPr/>
        <p:txBody>
          <a:bodyPr/>
          <a:lstStyle/>
          <a:p>
            <a:pPr eaLnBrk="1" hangingPunct="1"/>
            <a:r>
              <a:rPr lang="zh-CN" altLang="en-US" smtClean="0"/>
              <a:t>总线结构拓补</a:t>
            </a:r>
          </a:p>
        </p:txBody>
      </p:sp>
      <p:pic>
        <p:nvPicPr>
          <p:cNvPr id="72708" name="图片 3" descr="topolog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3823" y="1083139"/>
            <a:ext cx="5250968" cy="4752528"/>
          </a:xfrm>
          <a:prstGeom prst="rect">
            <a:avLst/>
          </a:prstGeom>
          <a:noFill/>
          <a:ln w="9525">
            <a:solidFill>
              <a:schemeClr val="accent2"/>
            </a:solidFill>
            <a:miter lim="800000"/>
            <a:headEnd/>
            <a:tailEnd/>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sp>
        <p:nvSpPr>
          <p:cNvPr id="5"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66</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343121103"/>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矩形 2"/>
          <p:cNvSpPr>
            <a:spLocks noGrp="1" noChangeArrowheads="1"/>
          </p:cNvSpPr>
          <p:nvPr>
            <p:ph type="title"/>
          </p:nvPr>
        </p:nvSpPr>
        <p:spPr/>
        <p:txBody>
          <a:bodyPr/>
          <a:lstStyle/>
          <a:p>
            <a:r>
              <a:rPr lang="zh-CN" altLang="en-US" smtClean="0"/>
              <a:t>数据传输方式</a:t>
            </a:r>
          </a:p>
        </p:txBody>
      </p:sp>
      <p:sp>
        <p:nvSpPr>
          <p:cNvPr id="73732" name="矩形 3"/>
          <p:cNvSpPr>
            <a:spLocks noGrp="1" noChangeArrowheads="1"/>
          </p:cNvSpPr>
          <p:nvPr>
            <p:ph type="body" idx="1"/>
          </p:nvPr>
        </p:nvSpPr>
        <p:spPr/>
        <p:txBody>
          <a:bodyPr/>
          <a:lstStyle/>
          <a:p>
            <a:r>
              <a:rPr lang="zh-CN" altLang="en-US" dirty="0" smtClean="0"/>
              <a:t>控制传输类型　</a:t>
            </a:r>
          </a:p>
          <a:p>
            <a:r>
              <a:rPr lang="zh-CN" altLang="en-US" dirty="0" smtClean="0"/>
              <a:t>等时传输类型</a:t>
            </a:r>
            <a:endParaRPr lang="en-US" altLang="zh-CN" dirty="0" smtClean="0"/>
          </a:p>
          <a:p>
            <a:r>
              <a:rPr lang="zh-CN" altLang="en-US" dirty="0"/>
              <a:t>中断传输类型　</a:t>
            </a:r>
          </a:p>
          <a:p>
            <a:pPr lvl="1"/>
            <a:r>
              <a:rPr lang="zh-CN" altLang="en-US" dirty="0"/>
              <a:t>支持像游戏手柄，鼠标和键盘等输入设备，这些设备与主机间数据传输量小，无周期性，但对响应时间敏感，要求马上响应。</a:t>
            </a:r>
          </a:p>
          <a:p>
            <a:r>
              <a:rPr lang="zh-CN" altLang="en-US" dirty="0"/>
              <a:t>数据块（</a:t>
            </a:r>
            <a:r>
              <a:rPr lang="en-US" altLang="zh-CN" dirty="0"/>
              <a:t>Bulk)</a:t>
            </a:r>
            <a:r>
              <a:rPr lang="zh-CN" altLang="en-US" dirty="0"/>
              <a:t>传输类型　</a:t>
            </a:r>
          </a:p>
          <a:p>
            <a:pPr lvl="1"/>
            <a:r>
              <a:rPr lang="zh-CN" altLang="en-US" dirty="0"/>
              <a:t>支持打印机，扫描仪，数码相机等外设，这些外设与主机间传输的数据量大，</a:t>
            </a:r>
            <a:r>
              <a:rPr lang="en-US" altLang="zh-CN" dirty="0"/>
              <a:t>USB</a:t>
            </a:r>
            <a:r>
              <a:rPr lang="zh-CN" altLang="en-US" dirty="0"/>
              <a:t>在满足带宽的情况下才进行该类型的数据传输</a:t>
            </a:r>
          </a:p>
          <a:p>
            <a:endParaRPr lang="zh-CN" altLang="en-US" dirty="0" smtClean="0"/>
          </a:p>
        </p:txBody>
      </p:sp>
      <p:sp>
        <p:nvSpPr>
          <p:cNvPr id="8"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67</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30542774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矩形 2"/>
          <p:cNvSpPr>
            <a:spLocks noGrp="1" noChangeArrowheads="1"/>
          </p:cNvSpPr>
          <p:nvPr>
            <p:ph type="title"/>
          </p:nvPr>
        </p:nvSpPr>
        <p:spPr/>
        <p:txBody>
          <a:bodyPr/>
          <a:lstStyle/>
          <a:p>
            <a:r>
              <a:rPr lang="zh-CN" altLang="en-US" smtClean="0"/>
              <a:t>本章重点内容</a:t>
            </a:r>
          </a:p>
        </p:txBody>
      </p:sp>
      <p:sp>
        <p:nvSpPr>
          <p:cNvPr id="76804" name="矩形 3"/>
          <p:cNvSpPr>
            <a:spLocks noGrp="1" noChangeArrowheads="1"/>
          </p:cNvSpPr>
          <p:nvPr>
            <p:ph type="body" idx="1"/>
          </p:nvPr>
        </p:nvSpPr>
        <p:spPr/>
        <p:txBody>
          <a:bodyPr/>
          <a:lstStyle/>
          <a:p>
            <a:r>
              <a:rPr lang="zh-CN" altLang="en-US" dirty="0" smtClean="0"/>
              <a:t>总线基本概念</a:t>
            </a:r>
          </a:p>
          <a:p>
            <a:r>
              <a:rPr lang="zh-CN" altLang="en-US" dirty="0" smtClean="0"/>
              <a:t>总线的仲裁</a:t>
            </a:r>
          </a:p>
          <a:p>
            <a:r>
              <a:rPr lang="zh-CN" altLang="en-US" dirty="0" smtClean="0"/>
              <a:t>影响总线性能的基本因素</a:t>
            </a:r>
            <a:endParaRPr lang="en-US" altLang="zh-CN" dirty="0" smtClean="0"/>
          </a:p>
          <a:p>
            <a:pPr lvl="1"/>
            <a:r>
              <a:rPr lang="zh-CN" altLang="zh-CN" dirty="0"/>
              <a:t>总线宽度</a:t>
            </a:r>
            <a:r>
              <a:rPr lang="zh-CN" altLang="en-US" dirty="0"/>
              <a:t>，总线传输频率</a:t>
            </a:r>
            <a:endParaRPr lang="en-US" altLang="zh-CN" dirty="0"/>
          </a:p>
          <a:p>
            <a:pPr lvl="1"/>
            <a:r>
              <a:rPr lang="zh-CN" altLang="zh-CN" dirty="0"/>
              <a:t>信号线</a:t>
            </a:r>
            <a:r>
              <a:rPr lang="zh-CN" altLang="en-US" dirty="0"/>
              <a:t>类型</a:t>
            </a:r>
            <a:endParaRPr lang="en-US" altLang="zh-CN" dirty="0"/>
          </a:p>
          <a:p>
            <a:pPr lvl="1"/>
            <a:r>
              <a:rPr lang="zh-CN" altLang="en-US" dirty="0"/>
              <a:t>是否允许</a:t>
            </a:r>
            <a:r>
              <a:rPr lang="zh-CN" altLang="zh-CN" dirty="0"/>
              <a:t>突发</a:t>
            </a:r>
            <a:r>
              <a:rPr lang="zh-CN" altLang="en-US" dirty="0"/>
              <a:t>模式</a:t>
            </a:r>
            <a:endParaRPr lang="en-US" altLang="zh-CN" dirty="0"/>
          </a:p>
          <a:p>
            <a:pPr lvl="1"/>
            <a:r>
              <a:rPr lang="zh-CN" altLang="en-US" dirty="0"/>
              <a:t>总线</a:t>
            </a:r>
            <a:r>
              <a:rPr lang="zh-CN" altLang="en-US" dirty="0" smtClean="0"/>
              <a:t>连接方式</a:t>
            </a:r>
            <a:endParaRPr lang="en-US" altLang="zh-CN" dirty="0" smtClean="0"/>
          </a:p>
          <a:p>
            <a:pPr lvl="1"/>
            <a:r>
              <a:rPr lang="zh-CN" altLang="en-US" dirty="0" smtClean="0"/>
              <a:t>总线总裁方式</a:t>
            </a:r>
            <a:endParaRPr lang="en-US" altLang="zh-CN" dirty="0"/>
          </a:p>
          <a:p>
            <a:pPr lvl="1"/>
            <a:r>
              <a:rPr lang="zh-CN" altLang="en-US" dirty="0"/>
              <a:t>总线定时方式</a:t>
            </a:r>
            <a:endParaRPr lang="en-US" altLang="zh-CN" dirty="0"/>
          </a:p>
          <a:p>
            <a:pPr lvl="1"/>
            <a:r>
              <a:rPr lang="zh-CN" altLang="en-US" dirty="0"/>
              <a:t>并串模式</a:t>
            </a:r>
            <a:endParaRPr lang="zh-CN" altLang="zh-CN" dirty="0"/>
          </a:p>
          <a:p>
            <a:endParaRPr lang="zh-CN" altLang="en-US" dirty="0" smtClean="0"/>
          </a:p>
          <a:p>
            <a:endParaRPr lang="en-US" altLang="zh-CN" dirty="0" smtClean="0"/>
          </a:p>
        </p:txBody>
      </p:sp>
      <p:sp>
        <p:nvSpPr>
          <p:cNvPr id="9"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68</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54907456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8193"/>
          <p:cNvSpPr txBox="1">
            <a:spLocks noChangeArrowheads="1"/>
          </p:cNvSpPr>
          <p:nvPr/>
        </p:nvSpPr>
        <p:spPr bwMode="auto">
          <a:xfrm>
            <a:off x="87572" y="980728"/>
            <a:ext cx="8820150"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lgn="l" eaLnBrk="1" hangingPunct="1">
              <a:lnSpc>
                <a:spcPct val="120000"/>
              </a:lnSpc>
              <a:spcBef>
                <a:spcPct val="50000"/>
              </a:spcBef>
            </a:pPr>
            <a:r>
              <a:rPr lang="zh-CN" altLang="en-US" sz="2200" i="0" dirty="0" smtClean="0">
                <a:latin typeface="+mn-ea"/>
                <a:ea typeface="+mn-ea"/>
              </a:rPr>
              <a:t>例</a:t>
            </a:r>
            <a:r>
              <a:rPr lang="zh-CN" altLang="en-US" sz="2200" i="0" dirty="0">
                <a:latin typeface="+mn-ea"/>
                <a:ea typeface="+mn-ea"/>
              </a:rPr>
              <a:t> </a:t>
            </a:r>
            <a:r>
              <a:rPr lang="zh-CN" altLang="en-US" sz="2200" i="0" dirty="0" smtClean="0">
                <a:latin typeface="+mn-ea"/>
                <a:ea typeface="+mn-ea"/>
              </a:rPr>
              <a:t>设</a:t>
            </a:r>
            <a:r>
              <a:rPr lang="zh-CN" altLang="en-US" sz="2200" i="0" dirty="0">
                <a:latin typeface="+mn-ea"/>
                <a:ea typeface="+mn-ea"/>
              </a:rPr>
              <a:t>一个32位的处理器有16位外部数据总线，时钟频率为50MHZ，若总线传输的最短周期为4个时钟周期，问处理器的最大数据传输率是多少？若想提高一倍数据传输率，可采用什么措施？</a:t>
            </a:r>
          </a:p>
        </p:txBody>
      </p:sp>
      <p:sp>
        <p:nvSpPr>
          <p:cNvPr id="8195" name="文本框 8194"/>
          <p:cNvSpPr txBox="1">
            <a:spLocks noChangeArrowheads="1"/>
          </p:cNvSpPr>
          <p:nvPr/>
        </p:nvSpPr>
        <p:spPr bwMode="auto">
          <a:xfrm>
            <a:off x="382600" y="2420888"/>
            <a:ext cx="8497887"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lgn="l" eaLnBrk="1" hangingPunct="1">
              <a:spcBef>
                <a:spcPct val="50000"/>
              </a:spcBef>
            </a:pPr>
            <a:r>
              <a:rPr lang="zh-CN" altLang="en-US" sz="2000" i="0" dirty="0">
                <a:latin typeface="+mn-ea"/>
                <a:ea typeface="+mn-ea"/>
              </a:rPr>
              <a:t>解：数据传输率即单位时间内（1秒）传输的数据量</a:t>
            </a:r>
          </a:p>
          <a:p>
            <a:pPr algn="l" eaLnBrk="1" hangingPunct="1">
              <a:spcBef>
                <a:spcPct val="50000"/>
              </a:spcBef>
            </a:pPr>
            <a:r>
              <a:rPr lang="zh-CN" altLang="en-US" sz="2000" i="0" dirty="0">
                <a:latin typeface="+mn-ea"/>
                <a:ea typeface="+mn-ea"/>
              </a:rPr>
              <a:t>        数据传输率= 2B × 50MHZ/ 4 = 25MB/s</a:t>
            </a:r>
          </a:p>
          <a:p>
            <a:pPr algn="l" eaLnBrk="1" hangingPunct="1">
              <a:spcBef>
                <a:spcPct val="50000"/>
              </a:spcBef>
            </a:pPr>
            <a:r>
              <a:rPr lang="zh-CN" altLang="en-US" sz="2000" i="0" dirty="0">
                <a:latin typeface="+mn-ea"/>
                <a:ea typeface="+mn-ea"/>
              </a:rPr>
              <a:t>要把总线的数据传输率提高一倍，可采取的方法有三种：</a:t>
            </a:r>
          </a:p>
          <a:p>
            <a:pPr algn="l" eaLnBrk="1" hangingPunct="1">
              <a:spcBef>
                <a:spcPct val="50000"/>
              </a:spcBef>
            </a:pPr>
            <a:r>
              <a:rPr lang="zh-CN" altLang="en-US" sz="2000" i="0" dirty="0">
                <a:latin typeface="+mn-ea"/>
                <a:ea typeface="+mn-ea"/>
              </a:rPr>
              <a:t>1）数据总线的宽度提高到32位，此时：</a:t>
            </a:r>
          </a:p>
          <a:p>
            <a:pPr algn="l" eaLnBrk="1" hangingPunct="1">
              <a:spcBef>
                <a:spcPct val="50000"/>
              </a:spcBef>
            </a:pPr>
            <a:r>
              <a:rPr lang="zh-CN" altLang="en-US" sz="2000" i="0" dirty="0">
                <a:latin typeface="+mn-ea"/>
                <a:ea typeface="+mn-ea"/>
              </a:rPr>
              <a:t>      数据传输率= 4B </a:t>
            </a:r>
            <a:r>
              <a:rPr lang="zh-CN" altLang="en-US" sz="2000" i="0" dirty="0">
                <a:latin typeface="+mn-ea"/>
                <a:ea typeface="+mn-ea"/>
                <a:sym typeface="Arial" pitchFamily="34" charset="0"/>
              </a:rPr>
              <a:t>× </a:t>
            </a:r>
            <a:r>
              <a:rPr lang="zh-CN" altLang="en-US" sz="2000" i="0" dirty="0">
                <a:latin typeface="+mn-ea"/>
                <a:ea typeface="+mn-ea"/>
              </a:rPr>
              <a:t>50MHZ/ 4 = 50MB/s</a:t>
            </a:r>
          </a:p>
          <a:p>
            <a:pPr algn="l" eaLnBrk="1" hangingPunct="1">
              <a:spcBef>
                <a:spcPct val="50000"/>
              </a:spcBef>
            </a:pPr>
            <a:r>
              <a:rPr lang="zh-CN" altLang="en-US" sz="2000" i="0" dirty="0">
                <a:latin typeface="+mn-ea"/>
                <a:ea typeface="+mn-ea"/>
              </a:rPr>
              <a:t>2）将总线的时钟频率提高到100MHZ，此时：</a:t>
            </a:r>
          </a:p>
          <a:p>
            <a:pPr algn="l" eaLnBrk="1" hangingPunct="1">
              <a:spcBef>
                <a:spcPct val="50000"/>
              </a:spcBef>
            </a:pPr>
            <a:r>
              <a:rPr lang="zh-CN" altLang="en-US" sz="2000" i="0" dirty="0">
                <a:latin typeface="+mn-ea"/>
                <a:ea typeface="+mn-ea"/>
              </a:rPr>
              <a:t>      数据传输率= 2B </a:t>
            </a:r>
            <a:r>
              <a:rPr lang="zh-CN" altLang="en-US" sz="2000" i="0" dirty="0">
                <a:latin typeface="+mn-ea"/>
                <a:ea typeface="+mn-ea"/>
                <a:sym typeface="Arial" pitchFamily="34" charset="0"/>
              </a:rPr>
              <a:t>×</a:t>
            </a:r>
            <a:r>
              <a:rPr lang="zh-CN" altLang="en-US" sz="2000" i="0" dirty="0">
                <a:latin typeface="+mn-ea"/>
                <a:ea typeface="+mn-ea"/>
              </a:rPr>
              <a:t> 100MHZ/ 4 = 50MB/s</a:t>
            </a:r>
          </a:p>
          <a:p>
            <a:pPr algn="l" eaLnBrk="1" hangingPunct="1">
              <a:spcBef>
                <a:spcPct val="50000"/>
              </a:spcBef>
            </a:pPr>
            <a:r>
              <a:rPr lang="zh-CN" altLang="en-US" sz="2000" i="0" dirty="0">
                <a:latin typeface="+mn-ea"/>
                <a:ea typeface="+mn-ea"/>
              </a:rPr>
              <a:t>3）将传输的最短时间缩短为2个时钟周期，此时：</a:t>
            </a:r>
          </a:p>
          <a:p>
            <a:pPr algn="l" eaLnBrk="1" hangingPunct="1">
              <a:spcBef>
                <a:spcPct val="50000"/>
              </a:spcBef>
            </a:pPr>
            <a:r>
              <a:rPr lang="zh-CN" altLang="en-US" sz="2000" i="0" dirty="0">
                <a:latin typeface="+mn-ea"/>
                <a:ea typeface="+mn-ea"/>
              </a:rPr>
              <a:t>      数据传输率= 2B </a:t>
            </a:r>
            <a:r>
              <a:rPr lang="zh-CN" altLang="en-US" sz="2000" i="0" dirty="0">
                <a:latin typeface="+mn-ea"/>
                <a:ea typeface="+mn-ea"/>
                <a:sym typeface="Arial" pitchFamily="34" charset="0"/>
              </a:rPr>
              <a:t>×</a:t>
            </a:r>
            <a:r>
              <a:rPr lang="zh-CN" altLang="en-US" sz="2000" i="0" dirty="0">
                <a:latin typeface="+mn-ea"/>
                <a:ea typeface="+mn-ea"/>
              </a:rPr>
              <a:t> 50MHZ/ 2 = 50MB/s</a:t>
            </a:r>
          </a:p>
        </p:txBody>
      </p:sp>
      <p:sp>
        <p:nvSpPr>
          <p:cNvPr id="7172" name="灯片编号占位符 1"/>
          <p:cNvSpPr>
            <a:spLocks noGrp="1" noChangeArrowheads="1"/>
          </p:cNvSpPr>
          <p:nvPr>
            <p:ph type="sldNum" sz="quarter" idx="4294967295"/>
          </p:nvPr>
        </p:nvSpPr>
        <p:spPr bwMode="auto">
          <a:xfrm>
            <a:off x="6553200" y="6391275"/>
            <a:ext cx="1905000" cy="457200"/>
          </a:xfrm>
          <a:prstGeom prst="rect">
            <a:avLst/>
          </a:prstGeom>
          <a:solidFill>
            <a:srgbClr val="FFFFFF"/>
          </a:solidFill>
          <a:ln>
            <a:solidFill>
              <a:srgbClr val="000000"/>
            </a:solidFill>
            <a:miter lim="800000"/>
            <a:headEnd/>
            <a:tailEnd/>
          </a:ln>
        </p:spPr>
        <p:txBody>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eaLnBrk="1" hangingPunct="1"/>
            <a:fld id="{BB390241-B713-45C2-A27B-97F50DDEF09E}" type="slidenum">
              <a:rPr lang="zh-CN" altLang="en-US" sz="1800">
                <a:latin typeface="Times New Roman" pitchFamily="18" charset="0"/>
              </a:rPr>
              <a:pPr eaLnBrk="1" hangingPunct="1"/>
              <a:t>69</a:t>
            </a:fld>
            <a:endParaRPr lang="zh-CN" altLang="en-US" sz="1800">
              <a:latin typeface="Times New Roman" pitchFamily="18" charset="0"/>
            </a:endParaRPr>
          </a:p>
        </p:txBody>
      </p:sp>
    </p:spTree>
    <p:extLst>
      <p:ext uri="{BB962C8B-B14F-4D97-AF65-F5344CB8AC3E}">
        <p14:creationId xmlns:p14="http://schemas.microsoft.com/office/powerpoint/2010/main" val="4205772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gtEl>
                                        <p:attrNameLst>
                                          <p:attrName>style.visibility</p:attrName>
                                        </p:attrNameLst>
                                      </p:cBhvr>
                                      <p:to>
                                        <p:strVal val="visible"/>
                                      </p:to>
                                    </p:set>
                                    <p:anim calcmode="lin" valueType="num">
                                      <p:cBhvr additive="base">
                                        <p:cTn id="7" dur="500" fill="hold"/>
                                        <p:tgtEl>
                                          <p:spTgt spid="8195"/>
                                        </p:tgtEl>
                                        <p:attrNameLst>
                                          <p:attrName>ppt_x</p:attrName>
                                        </p:attrNameLst>
                                      </p:cBhvr>
                                      <p:tavLst>
                                        <p:tav tm="0">
                                          <p:val>
                                            <p:strVal val="#ppt_x"/>
                                          </p:val>
                                        </p:tav>
                                        <p:tav tm="100000">
                                          <p:val>
                                            <p:strVal val="#ppt_x"/>
                                          </p:val>
                                        </p:tav>
                                      </p:tavLst>
                                    </p:anim>
                                    <p:anim calcmode="lin" valueType="num">
                                      <p:cBhvr additive="base">
                                        <p:cTn id="8" dur="500" fill="hold"/>
                                        <p:tgtEl>
                                          <p:spTgt spid="819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5" fill="hold" grpId="1" nodeType="clickEffect">
                                  <p:stCondLst>
                                    <p:cond delay="0"/>
                                  </p:stCondLst>
                                  <p:childTnLst>
                                    <p:set>
                                      <p:cBhvr>
                                        <p:cTn id="12" dur="1" fill="hold">
                                          <p:stCondLst>
                                            <p:cond delay="0"/>
                                          </p:stCondLst>
                                        </p:cTn>
                                        <p:tgtEl>
                                          <p:spTgt spid="8195"/>
                                        </p:tgtEl>
                                        <p:attrNameLst>
                                          <p:attrName>style.visibility</p:attrName>
                                        </p:attrNameLst>
                                      </p:cBhvr>
                                      <p:to>
                                        <p:strVal val="visible"/>
                                      </p:to>
                                    </p:set>
                                    <p:animEffect transition="in" filter="blinds(vertical)">
                                      <p:cBhvr>
                                        <p:cTn id="13" dur="5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8195"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信号线类型</a:t>
            </a:r>
            <a:endParaRPr lang="zh-CN" altLang="en-US" dirty="0"/>
          </a:p>
        </p:txBody>
      </p:sp>
      <p:sp>
        <p:nvSpPr>
          <p:cNvPr id="3" name="内容占位符 2"/>
          <p:cNvSpPr>
            <a:spLocks noGrp="1"/>
          </p:cNvSpPr>
          <p:nvPr>
            <p:ph idx="1"/>
          </p:nvPr>
        </p:nvSpPr>
        <p:spPr/>
        <p:txBody>
          <a:bodyPr/>
          <a:lstStyle/>
          <a:p>
            <a:r>
              <a:rPr lang="zh-CN" altLang="en-US" dirty="0" smtClean="0"/>
              <a:t>专用信号线</a:t>
            </a:r>
            <a:r>
              <a:rPr lang="en-US" altLang="zh-CN" dirty="0" smtClean="0"/>
              <a:t>---</a:t>
            </a:r>
            <a:r>
              <a:rPr lang="zh-CN" altLang="en-US" dirty="0" smtClean="0"/>
              <a:t>专用通路</a:t>
            </a:r>
          </a:p>
          <a:p>
            <a:pPr lvl="1"/>
            <a:r>
              <a:rPr lang="zh-CN" altLang="en-US" dirty="0" smtClean="0"/>
              <a:t>只能传输一种信号，如分立的数据线和地址线。</a:t>
            </a:r>
            <a:endParaRPr lang="en-US" altLang="zh-CN" dirty="0" smtClean="0"/>
          </a:p>
          <a:p>
            <a:pPr lvl="1"/>
            <a:r>
              <a:rPr lang="zh-CN" altLang="en-US" dirty="0" smtClean="0"/>
              <a:t>专用总线并行性好，性能更优。</a:t>
            </a:r>
          </a:p>
          <a:p>
            <a:r>
              <a:rPr lang="zh-CN" altLang="en-US" dirty="0" smtClean="0"/>
              <a:t>共享信号线</a:t>
            </a:r>
            <a:r>
              <a:rPr lang="en-US" altLang="zh-CN" dirty="0" smtClean="0"/>
              <a:t>---</a:t>
            </a:r>
            <a:r>
              <a:rPr lang="zh-CN" altLang="en-US" dirty="0" smtClean="0"/>
              <a:t>共享通路</a:t>
            </a:r>
          </a:p>
          <a:p>
            <a:pPr lvl="1"/>
            <a:r>
              <a:rPr lang="zh-CN" altLang="en-US" dirty="0" smtClean="0"/>
              <a:t>一组传输线具有多种用途</a:t>
            </a:r>
            <a:r>
              <a:rPr lang="en-US" altLang="zh-CN" dirty="0" smtClean="0"/>
              <a:t>,</a:t>
            </a:r>
            <a:r>
              <a:rPr lang="zh-CN" altLang="en-US" dirty="0" smtClean="0"/>
              <a:t>分时传送不同类型的信息。</a:t>
            </a:r>
            <a:endParaRPr lang="en-US" altLang="zh-CN" dirty="0" smtClean="0"/>
          </a:p>
          <a:p>
            <a:pPr lvl="1"/>
            <a:r>
              <a:rPr lang="zh-CN" altLang="en-US" dirty="0" smtClean="0"/>
              <a:t>如地址总线和数据总线复用</a:t>
            </a:r>
            <a:r>
              <a:rPr lang="en-US" altLang="zh-CN" dirty="0" smtClean="0"/>
              <a:t>, </a:t>
            </a:r>
            <a:r>
              <a:rPr lang="zh-CN" altLang="en-US" dirty="0" smtClean="0"/>
              <a:t>可提高总线利用率、节省布线空间、降低成本。</a:t>
            </a:r>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7</a:t>
            </a:fld>
            <a:r>
              <a:rPr lang="en-US" altLang="zh-CN" sz="1400" smtClean="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9217"/>
          <p:cNvSpPr txBox="1">
            <a:spLocks noChangeArrowheads="1"/>
          </p:cNvSpPr>
          <p:nvPr/>
        </p:nvSpPr>
        <p:spPr bwMode="auto">
          <a:xfrm>
            <a:off x="755576" y="1268760"/>
            <a:ext cx="7404908"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lgn="l" eaLnBrk="1" hangingPunct="1">
              <a:lnSpc>
                <a:spcPct val="130000"/>
              </a:lnSpc>
              <a:spcBef>
                <a:spcPct val="50000"/>
              </a:spcBef>
            </a:pPr>
            <a:r>
              <a:rPr lang="zh-CN" altLang="en-US" i="0" dirty="0" smtClean="0">
                <a:latin typeface="+mn-ea"/>
                <a:ea typeface="+mn-ea"/>
              </a:rPr>
              <a:t>例</a:t>
            </a:r>
            <a:r>
              <a:rPr lang="en-US" altLang="zh-CN" i="0" dirty="0" smtClean="0">
                <a:latin typeface="+mn-ea"/>
                <a:ea typeface="+mn-ea"/>
              </a:rPr>
              <a:t> </a:t>
            </a:r>
            <a:r>
              <a:rPr lang="zh-CN" altLang="en-US" i="0" dirty="0">
                <a:latin typeface="+mn-ea"/>
                <a:ea typeface="+mn-ea"/>
              </a:rPr>
              <a:t>某网络每秒发出</a:t>
            </a:r>
            <a:r>
              <a:rPr lang="en-US" altLang="zh-CN" i="0" dirty="0">
                <a:latin typeface="+mn-ea"/>
                <a:ea typeface="+mn-ea"/>
              </a:rPr>
              <a:t>30</a:t>
            </a:r>
            <a:r>
              <a:rPr lang="zh-CN" altLang="en-US" i="0" dirty="0">
                <a:latin typeface="+mn-ea"/>
                <a:ea typeface="+mn-ea"/>
              </a:rPr>
              <a:t>次访问请求，每次请求的数据量为</a:t>
            </a:r>
            <a:r>
              <a:rPr lang="en-US" altLang="zh-CN" i="0" dirty="0">
                <a:latin typeface="+mn-ea"/>
                <a:ea typeface="+mn-ea"/>
              </a:rPr>
              <a:t>64KB</a:t>
            </a:r>
            <a:r>
              <a:rPr lang="zh-CN" altLang="en-US" i="0" dirty="0">
                <a:latin typeface="+mn-ea"/>
                <a:ea typeface="+mn-ea"/>
              </a:rPr>
              <a:t>。问</a:t>
            </a:r>
            <a:r>
              <a:rPr lang="en-US" altLang="zh-CN" i="0" dirty="0">
                <a:latin typeface="+mn-ea"/>
                <a:ea typeface="+mn-ea"/>
              </a:rPr>
              <a:t>100M</a:t>
            </a:r>
            <a:r>
              <a:rPr lang="zh-CN" altLang="en-US" i="0" dirty="0">
                <a:latin typeface="+mn-ea"/>
                <a:ea typeface="+mn-ea"/>
              </a:rPr>
              <a:t>的网络能否承受该访问？</a:t>
            </a:r>
          </a:p>
        </p:txBody>
      </p:sp>
      <p:sp>
        <p:nvSpPr>
          <p:cNvPr id="9219" name="文本框 9218"/>
          <p:cNvSpPr txBox="1">
            <a:spLocks noChangeArrowheads="1"/>
          </p:cNvSpPr>
          <p:nvPr/>
        </p:nvSpPr>
        <p:spPr bwMode="auto">
          <a:xfrm>
            <a:off x="899592" y="2467744"/>
            <a:ext cx="711687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lgn="l" eaLnBrk="1" hangingPunct="1">
              <a:spcBef>
                <a:spcPct val="50000"/>
              </a:spcBef>
            </a:pPr>
            <a:r>
              <a:rPr lang="en-US" altLang="zh-CN" b="1" dirty="0">
                <a:latin typeface="Times New Roman" pitchFamily="18" charset="0"/>
              </a:rPr>
              <a:t>30 </a:t>
            </a:r>
            <a:r>
              <a:rPr lang="zh-CN" altLang="en-US" b="1" dirty="0">
                <a:latin typeface="Times New Roman" pitchFamily="18" charset="0"/>
                <a:sym typeface="Arial" pitchFamily="34" charset="0"/>
              </a:rPr>
              <a:t>× </a:t>
            </a:r>
            <a:r>
              <a:rPr lang="en-US" altLang="zh-CN" b="1" dirty="0">
                <a:latin typeface="Times New Roman" pitchFamily="18" charset="0"/>
              </a:rPr>
              <a:t>64K </a:t>
            </a:r>
            <a:r>
              <a:rPr lang="zh-CN" altLang="en-US" b="1" dirty="0">
                <a:latin typeface="Times New Roman" pitchFamily="18" charset="0"/>
                <a:sym typeface="Arial" pitchFamily="34" charset="0"/>
              </a:rPr>
              <a:t>× </a:t>
            </a:r>
            <a:r>
              <a:rPr lang="en-US" altLang="zh-CN" b="1" dirty="0">
                <a:latin typeface="Times New Roman" pitchFamily="18" charset="0"/>
              </a:rPr>
              <a:t>8 = 15360Kb = 15Mb &lt; 100Mb</a:t>
            </a:r>
          </a:p>
        </p:txBody>
      </p:sp>
      <p:sp>
        <p:nvSpPr>
          <p:cNvPr id="8196" name="灯片编号占位符 1"/>
          <p:cNvSpPr>
            <a:spLocks noGrp="1" noChangeArrowheads="1"/>
          </p:cNvSpPr>
          <p:nvPr>
            <p:ph type="sldNum" sz="quarter" idx="4294967295"/>
          </p:nvPr>
        </p:nvSpPr>
        <p:spPr bwMode="auto">
          <a:xfrm>
            <a:off x="6553200" y="6391275"/>
            <a:ext cx="1905000" cy="457200"/>
          </a:xfrm>
          <a:prstGeom prst="rect">
            <a:avLst/>
          </a:prstGeom>
          <a:solidFill>
            <a:srgbClr val="FFFFFF"/>
          </a:solidFill>
          <a:ln>
            <a:solidFill>
              <a:srgbClr val="000000"/>
            </a:solidFill>
            <a:miter lim="800000"/>
            <a:headEnd/>
            <a:tailEnd/>
          </a:ln>
        </p:spPr>
        <p:txBody>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eaLnBrk="1" hangingPunct="1"/>
            <a:fld id="{827D92F2-6DEF-4C3A-BDEC-CFB3BBA1B355}" type="slidenum">
              <a:rPr lang="zh-CN" altLang="en-US" sz="1800">
                <a:latin typeface="Times New Roman" pitchFamily="18" charset="0"/>
              </a:rPr>
              <a:pPr eaLnBrk="1" hangingPunct="1"/>
              <a:t>70</a:t>
            </a:fld>
            <a:endParaRPr lang="zh-CN" altLang="en-US" sz="1800">
              <a:latin typeface="Times New Roman" pitchFamily="18" charset="0"/>
            </a:endParaRPr>
          </a:p>
        </p:txBody>
      </p:sp>
    </p:spTree>
    <p:extLst>
      <p:ext uri="{BB962C8B-B14F-4D97-AF65-F5344CB8AC3E}">
        <p14:creationId xmlns:p14="http://schemas.microsoft.com/office/powerpoint/2010/main" val="638163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blinds(vertical)">
                                      <p:cBhvr>
                                        <p:cTn id="7" dur="500"/>
                                        <p:tgtEl>
                                          <p:spTgt spid="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p:txBody>
          <a:bodyPr/>
          <a:lstStyle/>
          <a:p>
            <a:r>
              <a:rPr lang="en-US" altLang="zh-CN" dirty="0" smtClean="0"/>
              <a:t>Page 338</a:t>
            </a:r>
          </a:p>
          <a:p>
            <a:pPr lvl="1"/>
            <a:r>
              <a:rPr lang="en-US" altLang="zh-CN" dirty="0" smtClean="0"/>
              <a:t>8.3</a:t>
            </a:r>
          </a:p>
          <a:p>
            <a:pPr lvl="1"/>
            <a:r>
              <a:rPr lang="en-US" altLang="zh-CN" dirty="0" smtClean="0"/>
              <a:t>8.4</a:t>
            </a:r>
          </a:p>
          <a:p>
            <a:pPr lvl="1"/>
            <a:r>
              <a:rPr lang="en-US" altLang="zh-CN" dirty="0" smtClean="0"/>
              <a:t>8.7</a:t>
            </a:r>
          </a:p>
        </p:txBody>
      </p:sp>
      <p:sp>
        <p:nvSpPr>
          <p:cNvPr id="4"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71</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0691217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总线事务</a:t>
            </a:r>
            <a:endParaRPr lang="zh-CN" altLang="en-US" dirty="0"/>
          </a:p>
        </p:txBody>
      </p:sp>
      <p:sp>
        <p:nvSpPr>
          <p:cNvPr id="3" name="内容占位符 2"/>
          <p:cNvSpPr>
            <a:spLocks noGrp="1"/>
          </p:cNvSpPr>
          <p:nvPr>
            <p:ph idx="1"/>
          </p:nvPr>
        </p:nvSpPr>
        <p:spPr/>
        <p:txBody>
          <a:bodyPr/>
          <a:lstStyle/>
          <a:p>
            <a:r>
              <a:rPr lang="zh-CN" altLang="en-US" dirty="0" smtClean="0"/>
              <a:t>总线事务</a:t>
            </a:r>
            <a:endParaRPr lang="en-US" altLang="zh-CN" dirty="0" smtClean="0"/>
          </a:p>
          <a:p>
            <a:pPr lvl="1"/>
            <a:r>
              <a:rPr lang="zh-CN" altLang="en-US" dirty="0" smtClean="0"/>
              <a:t>总线上一对设备之间的一次信息交换过程</a:t>
            </a:r>
            <a:endParaRPr lang="en-US" altLang="zh-CN" dirty="0" smtClean="0"/>
          </a:p>
          <a:p>
            <a:pPr lvl="1"/>
            <a:r>
              <a:rPr lang="zh-CN" altLang="en-US" dirty="0" smtClean="0"/>
              <a:t>典型事务“存储器读”，“存储器写”“</a:t>
            </a:r>
            <a:r>
              <a:rPr lang="en-US" altLang="zh-CN" dirty="0" smtClean="0"/>
              <a:t>I/O</a:t>
            </a:r>
            <a:r>
              <a:rPr lang="zh-CN" altLang="en-US" dirty="0" smtClean="0"/>
              <a:t>读” ，“</a:t>
            </a:r>
            <a:r>
              <a:rPr lang="en-US" altLang="zh-CN" dirty="0" smtClean="0"/>
              <a:t>I/O</a:t>
            </a:r>
            <a:r>
              <a:rPr lang="zh-CN" altLang="en-US" dirty="0" smtClean="0"/>
              <a:t>写” “中断响应，”“</a:t>
            </a:r>
            <a:r>
              <a:rPr lang="en-US" altLang="zh-CN" dirty="0" smtClean="0"/>
              <a:t>DMA</a:t>
            </a:r>
            <a:r>
              <a:rPr lang="zh-CN" altLang="en-US" dirty="0" smtClean="0"/>
              <a:t>响应”，“存储器刷新”</a:t>
            </a:r>
            <a:endParaRPr lang="en-US" altLang="zh-CN" dirty="0" smtClean="0"/>
          </a:p>
          <a:p>
            <a:pPr lvl="1"/>
            <a:r>
              <a:rPr lang="zh-CN" altLang="en-US" dirty="0" smtClean="0"/>
              <a:t>包括地址阶段和数据阶段</a:t>
            </a:r>
            <a:endParaRPr lang="en-US" altLang="zh-CN" dirty="0" smtClean="0"/>
          </a:p>
          <a:p>
            <a:r>
              <a:rPr lang="zh-CN" altLang="en-US" dirty="0" smtClean="0"/>
              <a:t>总线传输周期   </a:t>
            </a:r>
            <a:endParaRPr lang="en-US" altLang="zh-CN" dirty="0" smtClean="0"/>
          </a:p>
          <a:p>
            <a:pPr lvl="1"/>
            <a:r>
              <a:rPr lang="zh-CN" altLang="en-US" sz="1800" dirty="0" smtClean="0"/>
              <a:t>总线上完成一次总线事务的时间</a:t>
            </a:r>
            <a:endParaRPr lang="en-US" altLang="zh-CN" sz="1800" dirty="0" smtClean="0"/>
          </a:p>
          <a:p>
            <a:pPr lvl="1"/>
            <a:r>
              <a:rPr lang="zh-CN" altLang="en-US" sz="1800" dirty="0" smtClean="0"/>
              <a:t>申请、寻址、传输、结束</a:t>
            </a:r>
            <a:endParaRPr lang="en-US" altLang="zh-CN" sz="1800" dirty="0" smtClean="0"/>
          </a:p>
          <a:p>
            <a:r>
              <a:rPr lang="zh-CN" altLang="zh-CN" dirty="0" smtClean="0"/>
              <a:t>突发</a:t>
            </a:r>
            <a:r>
              <a:rPr lang="en-US" altLang="zh-CN" dirty="0" smtClean="0"/>
              <a:t>(Burst)</a:t>
            </a:r>
            <a:r>
              <a:rPr lang="zh-CN" altLang="zh-CN" dirty="0" smtClean="0"/>
              <a:t>传送事务</a:t>
            </a:r>
            <a:r>
              <a:rPr lang="zh-CN" altLang="en-US" dirty="0" smtClean="0"/>
              <a:t>（成组传送）</a:t>
            </a:r>
            <a:endParaRPr lang="en-US" altLang="zh-CN" dirty="0" smtClean="0"/>
          </a:p>
          <a:p>
            <a:pPr lvl="1"/>
            <a:r>
              <a:rPr lang="zh-CN" altLang="zh-CN" sz="1800" dirty="0" smtClean="0"/>
              <a:t>多个数据阶段</a:t>
            </a:r>
            <a:r>
              <a:rPr lang="zh-CN" altLang="en-US" sz="1800" dirty="0" smtClean="0"/>
              <a:t>，传输过程不释放总线</a:t>
            </a:r>
            <a:endParaRPr lang="en-US" altLang="zh-CN" sz="4000" dirty="0" smtClean="0"/>
          </a:p>
          <a:p>
            <a:pPr lvl="1"/>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8</a:t>
            </a:fld>
            <a:r>
              <a:rPr lang="en-US" altLang="zh-CN" sz="1400" smtClean="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矩形 2"/>
          <p:cNvSpPr>
            <a:spLocks noGrp="1" noChangeArrowheads="1"/>
          </p:cNvSpPr>
          <p:nvPr>
            <p:ph type="title"/>
          </p:nvPr>
        </p:nvSpPr>
        <p:spPr/>
        <p:txBody>
          <a:bodyPr/>
          <a:lstStyle/>
          <a:p>
            <a:pPr eaLnBrk="1" hangingPunct="1"/>
            <a:r>
              <a:rPr lang="zh-CN" altLang="en-US" smtClean="0"/>
              <a:t>总线标准化</a:t>
            </a:r>
          </a:p>
        </p:txBody>
      </p:sp>
      <p:sp>
        <p:nvSpPr>
          <p:cNvPr id="10244" name="矩形 3"/>
          <p:cNvSpPr>
            <a:spLocks noGrp="1" noChangeArrowheads="1"/>
          </p:cNvSpPr>
          <p:nvPr>
            <p:ph type="body" idx="1"/>
          </p:nvPr>
        </p:nvSpPr>
        <p:spPr/>
        <p:txBody>
          <a:bodyPr/>
          <a:lstStyle/>
          <a:p>
            <a:pPr eaLnBrk="1" hangingPunct="1">
              <a:buFont typeface="Wingdings" pitchFamily="2" charset="2"/>
              <a:buNone/>
            </a:pPr>
            <a:r>
              <a:rPr lang="zh-CN" altLang="en-US" dirty="0" smtClean="0"/>
              <a:t>不同厂家的相同功能部件可互换使用</a:t>
            </a:r>
            <a:r>
              <a:rPr lang="en-US" altLang="zh-CN" dirty="0" smtClean="0"/>
              <a:t>.</a:t>
            </a:r>
          </a:p>
          <a:p>
            <a:pPr eaLnBrk="1" hangingPunct="1">
              <a:buFont typeface="Wingdings" pitchFamily="2" charset="2"/>
              <a:buNone/>
            </a:pPr>
            <a:r>
              <a:rPr lang="en-US" altLang="zh-CN" dirty="0" smtClean="0">
                <a:latin typeface="楷体_GB2312" pitchFamily="49" charset="-122"/>
                <a:ea typeface="楷体_GB2312" pitchFamily="49" charset="-122"/>
              </a:rPr>
              <a:t>       ISA</a:t>
            </a:r>
          </a:p>
          <a:p>
            <a:pPr eaLnBrk="1" hangingPunct="1">
              <a:buFont typeface="Wingdings" pitchFamily="2" charset="2"/>
              <a:buNone/>
            </a:pPr>
            <a:r>
              <a:rPr lang="en-US" altLang="zh-CN" dirty="0" smtClean="0">
                <a:latin typeface="楷体_GB2312" pitchFamily="49" charset="-122"/>
                <a:ea typeface="楷体_GB2312" pitchFamily="49" charset="-122"/>
              </a:rPr>
              <a:t>       EISA</a:t>
            </a:r>
          </a:p>
          <a:p>
            <a:pPr eaLnBrk="1" hangingPunct="1">
              <a:buFont typeface="Wingdings" pitchFamily="2" charset="2"/>
              <a:buNone/>
            </a:pPr>
            <a:r>
              <a:rPr lang="en-US" altLang="zh-CN" dirty="0" smtClean="0">
                <a:latin typeface="楷体_GB2312" pitchFamily="49" charset="-122"/>
                <a:ea typeface="楷体_GB2312" pitchFamily="49" charset="-122"/>
              </a:rPr>
              <a:t>       VESA</a:t>
            </a:r>
          </a:p>
          <a:p>
            <a:pPr eaLnBrk="1" hangingPunct="1">
              <a:buFont typeface="Wingdings" pitchFamily="2" charset="2"/>
              <a:buNone/>
            </a:pPr>
            <a:r>
              <a:rPr lang="en-US" altLang="zh-CN" dirty="0" smtClean="0">
                <a:latin typeface="楷体_GB2312" pitchFamily="49" charset="-122"/>
                <a:ea typeface="楷体_GB2312" pitchFamily="49" charset="-122"/>
              </a:rPr>
              <a:t>       AGP</a:t>
            </a:r>
          </a:p>
          <a:p>
            <a:pPr eaLnBrk="1" hangingPunct="1">
              <a:buFont typeface="Wingdings" pitchFamily="2" charset="2"/>
              <a:buNone/>
            </a:pPr>
            <a:r>
              <a:rPr lang="en-US" altLang="zh-CN" dirty="0" smtClean="0">
                <a:latin typeface="楷体_GB2312" pitchFamily="49" charset="-122"/>
                <a:ea typeface="楷体_GB2312" pitchFamily="49" charset="-122"/>
              </a:rPr>
              <a:t>       PCI</a:t>
            </a:r>
            <a:endParaRPr lang="en-US" altLang="zh-CN" dirty="0" smtClean="0"/>
          </a:p>
        </p:txBody>
      </p:sp>
      <p:sp>
        <p:nvSpPr>
          <p:cNvPr id="5" name="灯片编号占位符 3"/>
          <p:cNvSpPr>
            <a:spLocks noGrp="1"/>
          </p:cNvSpPr>
          <p:nvPr>
            <p:ph type="sldNum" sz="quarter" idx="4294967295"/>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9</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9548280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2_nordridesign">
  <a:themeElements>
    <a:clrScheme name="2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fontScheme name="2_nordridesign">
      <a:majorFont>
        <a:latin typeface="黑体"/>
        <a:ea typeface="宋体"/>
        <a:cs typeface=""/>
      </a:majorFont>
      <a:minorFont>
        <a:latin typeface="黑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clrMap bg1="lt1" tx1="dk1" bg2="lt2" tx2="dk2" accent1="accent1" accent2="accent2" accent3="accent3" accent4="accent4" accent5="accent5" accent6="accent6" hlink="hlink" folHlink="folHlink"/>
    </a:extraClrScheme>
    <a:extraClrScheme>
      <a:clrScheme name="2_nordridesign 2">
        <a:dk1>
          <a:srgbClr val="000000"/>
        </a:dk1>
        <a:lt1>
          <a:srgbClr val="FFFFFF"/>
        </a:lt1>
        <a:dk2>
          <a:srgbClr val="FFFFFF"/>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clrMap bg1="lt1" tx1="dk1" bg2="lt2" tx2="dk2" accent1="accent1" accent2="accent2" accent3="accent3" accent4="accent4" accent5="accent5" accent6="accent6" hlink="hlink" folHlink="folHlink"/>
    </a:extraClrScheme>
    <a:extraClrScheme>
      <a:clrScheme name="2_nordridesign 3">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85DFD0"/>
        </a:folHlink>
      </a:clrScheme>
      <a:clrMap bg1="lt1" tx1="dk1" bg2="lt2" tx2="dk2" accent1="accent1" accent2="accent2" accent3="accent3" accent4="accent4" accent5="accent5" accent6="accent6" hlink="hlink" folHlink="folHlink"/>
    </a:extraClrScheme>
    <a:extraClrScheme>
      <a:clrScheme name="2_nordridesign 4">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2_nordridesign 5">
        <a:dk1>
          <a:srgbClr val="000000"/>
        </a:dk1>
        <a:lt1>
          <a:srgbClr val="080808"/>
        </a:lt1>
        <a:dk2>
          <a:srgbClr val="FFFFFF"/>
        </a:dk2>
        <a:lt2>
          <a:srgbClr val="DBF5F9"/>
        </a:lt2>
        <a:accent1>
          <a:srgbClr val="FFCC00"/>
        </a:accent1>
        <a:accent2>
          <a:srgbClr val="FF9933"/>
        </a:accent2>
        <a:accent3>
          <a:srgbClr val="AAAAAA"/>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2_nordridesign 6">
        <a:dk1>
          <a:srgbClr val="DBF5F9"/>
        </a:dk1>
        <a:lt1>
          <a:srgbClr val="FFFFFF"/>
        </a:lt1>
        <a:dk2>
          <a:srgbClr val="080808"/>
        </a:dk2>
        <a:lt2>
          <a:srgbClr val="FFFFFF"/>
        </a:lt2>
        <a:accent1>
          <a:srgbClr val="FFCC00"/>
        </a:accent1>
        <a:accent2>
          <a:srgbClr val="FF9933"/>
        </a:accent2>
        <a:accent3>
          <a:srgbClr val="AAAAAA"/>
        </a:accent3>
        <a:accent4>
          <a:srgbClr val="DADADA"/>
        </a:accent4>
        <a:accent5>
          <a:srgbClr val="FFE2AA"/>
        </a:accent5>
        <a:accent6>
          <a:srgbClr val="E78A2D"/>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2_nordridesign 7">
        <a:dk1>
          <a:srgbClr val="DBF5F9"/>
        </a:dk1>
        <a:lt1>
          <a:srgbClr val="FFFFFF"/>
        </a:lt1>
        <a:dk2>
          <a:srgbClr val="080808"/>
        </a:dk2>
        <a:lt2>
          <a:srgbClr val="FFFFFF"/>
        </a:lt2>
        <a:accent1>
          <a:srgbClr val="FFFF00"/>
        </a:accent1>
        <a:accent2>
          <a:srgbClr val="FFCC00"/>
        </a:accent2>
        <a:accent3>
          <a:srgbClr val="AAAAAA"/>
        </a:accent3>
        <a:accent4>
          <a:srgbClr val="DADADA"/>
        </a:accent4>
        <a:accent5>
          <a:srgbClr val="FFFFAA"/>
        </a:accent5>
        <a:accent6>
          <a:srgbClr val="E7B900"/>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2_nordridesign 8">
        <a:dk1>
          <a:srgbClr val="FFFFFF"/>
        </a:dk1>
        <a:lt1>
          <a:srgbClr val="FFFFFF"/>
        </a:lt1>
        <a:dk2>
          <a:srgbClr val="FFFFFF"/>
        </a:dk2>
        <a:lt2>
          <a:srgbClr val="DBF5F9"/>
        </a:lt2>
        <a:accent1>
          <a:srgbClr val="FFFF00"/>
        </a:accent1>
        <a:accent2>
          <a:srgbClr val="FFCC00"/>
        </a:accent2>
        <a:accent3>
          <a:srgbClr val="FFFFFF"/>
        </a:accent3>
        <a:accent4>
          <a:srgbClr val="DADADA"/>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2_nordridesign 9">
        <a:dk1>
          <a:srgbClr val="000000"/>
        </a:dk1>
        <a:lt1>
          <a:srgbClr val="FFFFFF"/>
        </a:lt1>
        <a:dk2>
          <a:srgbClr val="FFFFFF"/>
        </a:dk2>
        <a:lt2>
          <a:srgbClr val="DBF5F9"/>
        </a:lt2>
        <a:accent1>
          <a:srgbClr val="FFFF00"/>
        </a:accent1>
        <a:accent2>
          <a:srgbClr val="FFCC00"/>
        </a:accent2>
        <a:accent3>
          <a:srgbClr val="FFFFFF"/>
        </a:accent3>
        <a:accent4>
          <a:srgbClr val="000000"/>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ordridesign">
  <a:themeElements>
    <a:clrScheme name="1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fontScheme name="1_nordridesign">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clrMap bg1="lt1" tx1="dk1" bg2="lt2" tx2="dk2" accent1="accent1" accent2="accent2" accent3="accent3" accent4="accent4" accent5="accent5" accent6="accent6" hlink="hlink" folHlink="folHlink"/>
    </a:extraClrScheme>
    <a:extraClrScheme>
      <a:clrScheme name="1_nordridesign 2">
        <a:dk1>
          <a:srgbClr val="000000"/>
        </a:dk1>
        <a:lt1>
          <a:srgbClr val="FFFFFF"/>
        </a:lt1>
        <a:dk2>
          <a:srgbClr val="FFFFFF"/>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clrMap bg1="lt1" tx1="dk1" bg2="lt2" tx2="dk2" accent1="accent1" accent2="accent2" accent3="accent3" accent4="accent4" accent5="accent5" accent6="accent6" hlink="hlink" folHlink="folHlink"/>
    </a:extraClrScheme>
    <a:extraClrScheme>
      <a:clrScheme name="1_nordridesign 3">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85DFD0"/>
        </a:folHlink>
      </a:clrScheme>
      <a:clrMap bg1="lt1" tx1="dk1" bg2="lt2" tx2="dk2" accent1="accent1" accent2="accent2" accent3="accent3" accent4="accent4" accent5="accent5" accent6="accent6" hlink="hlink" folHlink="folHlink"/>
    </a:extraClrScheme>
    <a:extraClrScheme>
      <a:clrScheme name="1_nordridesign 4">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1_nordridesign 5">
        <a:dk1>
          <a:srgbClr val="000000"/>
        </a:dk1>
        <a:lt1>
          <a:srgbClr val="080808"/>
        </a:lt1>
        <a:dk2>
          <a:srgbClr val="FFFFFF"/>
        </a:dk2>
        <a:lt2>
          <a:srgbClr val="DBF5F9"/>
        </a:lt2>
        <a:accent1>
          <a:srgbClr val="FFCC00"/>
        </a:accent1>
        <a:accent2>
          <a:srgbClr val="FF9933"/>
        </a:accent2>
        <a:accent3>
          <a:srgbClr val="AAAAAA"/>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1_nordridesign 6">
        <a:dk1>
          <a:srgbClr val="DBF5F9"/>
        </a:dk1>
        <a:lt1>
          <a:srgbClr val="FFFFFF"/>
        </a:lt1>
        <a:dk2>
          <a:srgbClr val="080808"/>
        </a:dk2>
        <a:lt2>
          <a:srgbClr val="FFFFFF"/>
        </a:lt2>
        <a:accent1>
          <a:srgbClr val="FFCC00"/>
        </a:accent1>
        <a:accent2>
          <a:srgbClr val="FF9933"/>
        </a:accent2>
        <a:accent3>
          <a:srgbClr val="AAAAAA"/>
        </a:accent3>
        <a:accent4>
          <a:srgbClr val="DADADA"/>
        </a:accent4>
        <a:accent5>
          <a:srgbClr val="FFE2AA"/>
        </a:accent5>
        <a:accent6>
          <a:srgbClr val="E78A2D"/>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1_nordridesign 7">
        <a:dk1>
          <a:srgbClr val="DBF5F9"/>
        </a:dk1>
        <a:lt1>
          <a:srgbClr val="FFFFFF"/>
        </a:lt1>
        <a:dk2>
          <a:srgbClr val="080808"/>
        </a:dk2>
        <a:lt2>
          <a:srgbClr val="FFFFFF"/>
        </a:lt2>
        <a:accent1>
          <a:srgbClr val="FFFF00"/>
        </a:accent1>
        <a:accent2>
          <a:srgbClr val="FFCC00"/>
        </a:accent2>
        <a:accent3>
          <a:srgbClr val="AAAAAA"/>
        </a:accent3>
        <a:accent4>
          <a:srgbClr val="DADADA"/>
        </a:accent4>
        <a:accent5>
          <a:srgbClr val="FFFFAA"/>
        </a:accent5>
        <a:accent6>
          <a:srgbClr val="E7B900"/>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1_nordridesign 8">
        <a:dk1>
          <a:srgbClr val="FFFFFF"/>
        </a:dk1>
        <a:lt1>
          <a:srgbClr val="FFFFFF"/>
        </a:lt1>
        <a:dk2>
          <a:srgbClr val="FFFFFF"/>
        </a:dk2>
        <a:lt2>
          <a:srgbClr val="DBF5F9"/>
        </a:lt2>
        <a:accent1>
          <a:srgbClr val="FFFF00"/>
        </a:accent1>
        <a:accent2>
          <a:srgbClr val="FFCC00"/>
        </a:accent2>
        <a:accent3>
          <a:srgbClr val="FFFFFF"/>
        </a:accent3>
        <a:accent4>
          <a:srgbClr val="DADADA"/>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1_nordridesign 9">
        <a:dk1>
          <a:srgbClr val="000000"/>
        </a:dk1>
        <a:lt1>
          <a:srgbClr val="FFFFFF"/>
        </a:lt1>
        <a:dk2>
          <a:srgbClr val="FFFFFF"/>
        </a:dk2>
        <a:lt2>
          <a:srgbClr val="DBF5F9"/>
        </a:lt2>
        <a:accent1>
          <a:srgbClr val="FFFF00"/>
        </a:accent1>
        <a:accent2>
          <a:srgbClr val="FFCC00"/>
        </a:accent2>
        <a:accent3>
          <a:srgbClr val="FFFFFF"/>
        </a:accent3>
        <a:accent4>
          <a:srgbClr val="000000"/>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9010</TotalTime>
  <Words>4390</Words>
  <Application>Microsoft Office PowerPoint</Application>
  <PresentationFormat>全屏显示(4:3)</PresentationFormat>
  <Paragraphs>666</Paragraphs>
  <Slides>71</Slides>
  <Notes>1</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71</vt:i4>
      </vt:variant>
    </vt:vector>
  </HeadingPairs>
  <TitlesOfParts>
    <vt:vector size="84" baseType="lpstr">
      <vt:lpstr>Arial</vt:lpstr>
      <vt:lpstr>宋体</vt:lpstr>
      <vt:lpstr>微软雅黑</vt:lpstr>
      <vt:lpstr>华文楷体</vt:lpstr>
      <vt:lpstr>Wingdings</vt:lpstr>
      <vt:lpstr>华文新魏</vt:lpstr>
      <vt:lpstr>华文细黑</vt:lpstr>
      <vt:lpstr>Symbol</vt:lpstr>
      <vt:lpstr>黑体</vt:lpstr>
      <vt:lpstr>Times New Roman</vt:lpstr>
      <vt:lpstr>楷体_GB2312</vt:lpstr>
      <vt:lpstr>2_nordridesign</vt:lpstr>
      <vt:lpstr>1_nordridesign</vt:lpstr>
      <vt:lpstr>PowerPoint 演示文稿</vt:lpstr>
      <vt:lpstr>本章主要内容</vt:lpstr>
      <vt:lpstr>总线基本概念</vt:lpstr>
      <vt:lpstr>总线(BUS)基本概念</vt:lpstr>
      <vt:lpstr>PowerPoint 演示文稿</vt:lpstr>
      <vt:lpstr>总线特性</vt:lpstr>
      <vt:lpstr>信号线类型</vt:lpstr>
      <vt:lpstr>总线事务</vt:lpstr>
      <vt:lpstr>总线标准化</vt:lpstr>
      <vt:lpstr>总线性能评价</vt:lpstr>
      <vt:lpstr>几个例子</vt:lpstr>
      <vt:lpstr>例子</vt:lpstr>
      <vt:lpstr>总线连接方式</vt:lpstr>
      <vt:lpstr>单总线结构</vt:lpstr>
      <vt:lpstr>单总线速度瓶颈</vt:lpstr>
      <vt:lpstr>双总线结构1</vt:lpstr>
      <vt:lpstr>2.双总线结构2</vt:lpstr>
      <vt:lpstr>3.三总线结构</vt:lpstr>
      <vt:lpstr>总线结构与系统性能关系</vt:lpstr>
      <vt:lpstr>采用南北桥结构的奔腾机系统总线结构</vt:lpstr>
      <vt:lpstr>PowerPoint 演示文稿</vt:lpstr>
      <vt:lpstr>PowerPoint 演示文稿</vt:lpstr>
      <vt:lpstr>PowerPoint 演示文稿</vt:lpstr>
      <vt:lpstr>总线接口</vt:lpstr>
      <vt:lpstr>串行传送</vt:lpstr>
      <vt:lpstr>并行传送</vt:lpstr>
      <vt:lpstr>发展趋势</vt:lpstr>
      <vt:lpstr>分时传送</vt:lpstr>
      <vt:lpstr>总线接口基本概念</vt:lpstr>
      <vt:lpstr>总线仲裁、定时</vt:lpstr>
      <vt:lpstr>总线的仲裁</vt:lpstr>
      <vt:lpstr>集中式仲裁</vt:lpstr>
      <vt:lpstr>链式查询方式</vt:lpstr>
      <vt:lpstr>计数器定时查询方式</vt:lpstr>
      <vt:lpstr>独立请求方式</vt:lpstr>
      <vt:lpstr>集中式仲裁总结</vt:lpstr>
      <vt:lpstr>总线传输过程</vt:lpstr>
      <vt:lpstr>总线定时</vt:lpstr>
      <vt:lpstr>同步定时</vt:lpstr>
      <vt:lpstr>异步定时</vt:lpstr>
      <vt:lpstr>例子</vt:lpstr>
      <vt:lpstr>常用总线</vt:lpstr>
      <vt:lpstr>IBM PC/XT</vt:lpstr>
      <vt:lpstr>ISA总线</vt:lpstr>
      <vt:lpstr>ISA/EISA</vt:lpstr>
      <vt:lpstr>VESA video electronics standard association</vt:lpstr>
      <vt:lpstr>PCI</vt:lpstr>
      <vt:lpstr>PCI总线结构</vt:lpstr>
      <vt:lpstr>PCI总线特点</vt:lpstr>
      <vt:lpstr>PCI总线局限性</vt:lpstr>
      <vt:lpstr>AGP</vt:lpstr>
      <vt:lpstr>PowerPoint 演示文稿</vt:lpstr>
      <vt:lpstr>AGP</vt:lpstr>
      <vt:lpstr>Today’s PC</vt:lpstr>
      <vt:lpstr>下一代总线技术</vt:lpstr>
      <vt:lpstr>PCI-X局部总线</vt:lpstr>
      <vt:lpstr>PowerPoint 演示文稿</vt:lpstr>
      <vt:lpstr>Compact PCI</vt:lpstr>
      <vt:lpstr>NGIO （下一代总线）</vt:lpstr>
      <vt:lpstr>PCI-EXPRESS 3GIO</vt:lpstr>
      <vt:lpstr>PCI-EXPRESS</vt:lpstr>
      <vt:lpstr>PCI-EXPRESS</vt:lpstr>
      <vt:lpstr>Future I/O总线 （未来总线） </vt:lpstr>
      <vt:lpstr>InfiniBand总线</vt:lpstr>
      <vt:lpstr>USB</vt:lpstr>
      <vt:lpstr>总线结构拓补</vt:lpstr>
      <vt:lpstr>数据传输方式</vt:lpstr>
      <vt:lpstr>本章重点内容</vt:lpstr>
      <vt:lpstr>PowerPoint 演示文稿</vt:lpstr>
      <vt:lpstr>PowerPoint 演示文稿</vt:lpstr>
      <vt:lpstr>作业</vt:lpstr>
    </vt:vector>
  </TitlesOfParts>
  <Company>NordriDesign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NordriDesign</dc:creator>
  <cp:keywords>ppt幻灯设计/ppt模板设计</cp:keywords>
  <dc:description>nordridesign.com</dc:description>
  <cp:lastModifiedBy>xiaoliang</cp:lastModifiedBy>
  <cp:revision>556</cp:revision>
  <cp:lastPrinted>2010-12-19T06:40:38Z</cp:lastPrinted>
  <dcterms:created xsi:type="dcterms:W3CDTF">2009-09-14T03:13:49Z</dcterms:created>
  <dcterms:modified xsi:type="dcterms:W3CDTF">2016-12-02T14:22:31Z</dcterms:modified>
</cp:coreProperties>
</file>