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  <p:sldId id="265" r:id="rId7"/>
    <p:sldId id="268" r:id="rId8"/>
    <p:sldId id="270" r:id="rId9"/>
    <p:sldId id="304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58" r:id="rId18"/>
    <p:sldId id="259" r:id="rId19"/>
    <p:sldId id="261" r:id="rId20"/>
    <p:sldId id="278" r:id="rId21"/>
    <p:sldId id="262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8" r:id="rId35"/>
    <p:sldId id="294" r:id="rId36"/>
    <p:sldId id="295" r:id="rId37"/>
    <p:sldId id="296" r:id="rId38"/>
    <p:sldId id="297" r:id="rId39"/>
    <p:sldId id="299" r:id="rId40"/>
    <p:sldId id="300" r:id="rId41"/>
    <p:sldId id="302" r:id="rId42"/>
    <p:sldId id="30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实验五  单周期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BD1AFA-5D60-47EA-A24E-97684A1C8F87}" type="slidenum">
              <a:rPr lang="zh-CN" altLang="zh-CN"/>
              <a:pPr/>
              <a:t>10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150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2"/>
          <p:cNvSpPr>
            <a:spLocks noChangeArrowheads="1"/>
          </p:cNvSpPr>
          <p:nvPr/>
        </p:nvSpPr>
        <p:spPr bwMode="auto">
          <a:xfrm>
            <a:off x="1263651" y="2708911"/>
            <a:ext cx="6607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90676" y="99441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9" y="590550"/>
            <a:ext cx="6910387" cy="578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76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E921A-3624-45BE-B773-62AA40C547B6}" type="slidenum">
              <a:rPr lang="zh-CN" altLang="zh-CN"/>
              <a:pPr/>
              <a:t>11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253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695326"/>
            <a:ext cx="6484938" cy="559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933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A33944-833E-43EB-94A5-981A8B088F81}" type="slidenum">
              <a:rPr lang="zh-CN" altLang="zh-CN"/>
              <a:pPr/>
              <a:t>12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355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94360"/>
            <a:ext cx="5981700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236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51C3F-F9BB-425D-8ADE-01B4FD94538B}" type="slidenum">
              <a:rPr lang="zh-CN" altLang="zh-CN"/>
              <a:pPr/>
              <a:t>13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457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82930"/>
            <a:ext cx="6219825" cy="56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543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FB137-C67C-440B-B0B9-6D31458F1F5F}" type="slidenum">
              <a:rPr lang="zh-CN" altLang="zh-CN"/>
              <a:pPr/>
              <a:t>14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560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605790"/>
            <a:ext cx="6210300" cy="564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584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2B790-AD34-45FC-842B-83E831DAA38F}" type="slidenum">
              <a:rPr lang="zh-CN" altLang="zh-CN"/>
              <a:pPr/>
              <a:t>15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662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720090"/>
            <a:ext cx="6343650" cy="541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58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数据通路和控制单元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数据路径对数据字进行操作，包含存储器、寄存器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、复用器等</a:t>
            </a:r>
            <a:endParaRPr lang="en-US" altLang="zh-CN" dirty="0" smtClean="0"/>
          </a:p>
          <a:p>
            <a:r>
              <a:rPr lang="zh-CN" altLang="en-US" dirty="0" smtClean="0"/>
              <a:t>控制单元从数据路径接受当前指令，并控制数据路径如何执行这条指令。具体的，控制单元产生复用器选择、寄存器使能、存储器写信号来控制数据路径的操作。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四个状态单元（部件）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9950"/>
            <a:ext cx="8229600" cy="21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异步读取模式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给定的部件中，我们假定假定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IR,Regfile</a:t>
            </a:r>
            <a:r>
              <a:rPr lang="en-US" altLang="zh-CN" dirty="0" smtClean="0"/>
              <a:t>, MEM</a:t>
            </a:r>
            <a:r>
              <a:rPr lang="zh-CN" altLang="en-US" dirty="0" smtClean="0"/>
              <a:t>均使用异步读取，</a:t>
            </a:r>
            <a:r>
              <a:rPr lang="zh-CN" altLang="en-US" dirty="0" smtClean="0">
                <a:solidFill>
                  <a:srgbClr val="FF0000"/>
                </a:solidFill>
              </a:rPr>
              <a:t>即读取过程不受</a:t>
            </a:r>
            <a:r>
              <a:rPr lang="en-US" altLang="zh-CN" dirty="0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>
                <a:solidFill>
                  <a:srgbClr val="FF0000"/>
                </a:solidFill>
              </a:rPr>
              <a:t>控制，也即当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addr</a:t>
            </a:r>
            <a:r>
              <a:rPr lang="zh-CN" altLang="en-US" dirty="0" smtClean="0">
                <a:solidFill>
                  <a:srgbClr val="FF0000"/>
                </a:solidFill>
              </a:rPr>
              <a:t>）发生变化之后</a:t>
            </a:r>
            <a:r>
              <a:rPr lang="zh-CN" altLang="en-US" dirty="0" smtClean="0"/>
              <a:t>，新的数据在一定延迟之后会出现在</a:t>
            </a:r>
            <a:r>
              <a:rPr lang="en-US" altLang="zh-CN" dirty="0" smtClean="0"/>
              <a:t>RD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r>
              <a:rPr lang="zh-CN" altLang="en-US" dirty="0" smtClean="0"/>
              <a:t>根据设计需要，可以设计受</a:t>
            </a:r>
            <a:r>
              <a:rPr lang="en-US" altLang="zh-CN" dirty="0" smtClean="0"/>
              <a:t>CLK</a:t>
            </a:r>
            <a:r>
              <a:rPr lang="zh-CN" altLang="en-US" dirty="0" smtClean="0"/>
              <a:t>控制的访问模式。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取指令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823051"/>
            <a:ext cx="8046720" cy="20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6EA6E-50BF-4B8C-9F37-5622563F45B7}" type="slidenum">
              <a:rPr lang="zh-CN" altLang="zh-CN"/>
              <a:pPr/>
              <a:t>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0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36664" y="2564130"/>
            <a:ext cx="6840537" cy="3025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指令集有以下特点：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4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1)简单的load/store结构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2)易于流水线cpu设计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3)易于编译器开发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4)mips指令的寻址方式非常简单，每条指令的操作也非常简单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3700">
              <a:solidFill>
                <a:srgbClr val="262626"/>
              </a:solidFill>
              <a:latin typeface="League Gothic" charset="0"/>
            </a:endParaRPr>
          </a:p>
        </p:txBody>
      </p:sp>
      <p:sp>
        <p:nvSpPr>
          <p:cNvPr id="12291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1051560"/>
            <a:ext cx="7559675" cy="1419226"/>
          </a:xfrm>
          <a:ln/>
        </p:spPr>
        <p:txBody>
          <a:bodyPr/>
          <a:lstStyle/>
          <a:p>
            <a:pPr marL="0" indent="0"/>
            <a:r>
              <a:rPr 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Instruction </a:t>
            </a:r>
            <a:r>
              <a:rPr 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Set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en-US" sz="3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29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83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读</a:t>
            </a:r>
            <a:r>
              <a:rPr lang="en-US" altLang="zh-CN" dirty="0" err="1" smtClean="0"/>
              <a:t>regfile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2819241"/>
            <a:ext cx="8100060" cy="208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8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立即数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106771"/>
            <a:ext cx="8046720" cy="351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计算存储地址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553"/>
            <a:ext cx="8229600" cy="30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3728" y="5877272"/>
            <a:ext cx="355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ALUControl</a:t>
            </a:r>
            <a:r>
              <a:rPr lang="zh-CN" altLang="en-US" dirty="0" smtClean="0"/>
              <a:t>，三位二进制，</a:t>
            </a:r>
            <a:r>
              <a:rPr lang="zh-CN" altLang="en-US" dirty="0"/>
              <a:t>操作码</a:t>
            </a:r>
          </a:p>
        </p:txBody>
      </p:sp>
    </p:spTree>
    <p:extLst>
      <p:ext uri="{BB962C8B-B14F-4D97-AF65-F5344CB8AC3E}">
        <p14:creationId xmlns:p14="http://schemas.microsoft.com/office/powerpoint/2010/main" val="34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regfile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2509"/>
            <a:ext cx="8229600" cy="348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060848"/>
            <a:ext cx="776423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9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—SW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4606"/>
            <a:ext cx="8229600" cy="35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—R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7267"/>
            <a:ext cx="8229600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跳转指令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0038"/>
            <a:ext cx="8229600" cy="34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单周期控制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194"/>
            <a:ext cx="8229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译码器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大部分控制信息来自于指令的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字段，但是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型指令也使用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字段决定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操作，可以如右图设计译码器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0" y="1992471"/>
            <a:ext cx="3596640" cy="37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1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A9EFF2-6D7B-4A38-A94B-FE5A074AFA04}" type="slidenum">
              <a:rPr lang="zh-CN" altLang="zh-CN"/>
              <a:pPr/>
              <a:t>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4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36664" y="2564130"/>
            <a:ext cx="6840537" cy="3025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指令格式只有三种：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4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1)R类型  从寄存器堆中取出两个操作数，计算结果写回寄存器堆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2)I类型  用一个16位的立即数作为一</a:t>
            </a:r>
            <a:r>
              <a:rPr lang="zh-CN" altLang="en-US" sz="2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个源操作数</a:t>
            </a:r>
            <a:endParaRPr lang="zh-CN" altLang="en-US" sz="24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3)J类型  用一个26位的立即数作为跳转的目标地址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0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3300" dirty="0">
              <a:solidFill>
                <a:srgbClr val="262626"/>
              </a:solidFill>
              <a:latin typeface="League Gothic" charset="0"/>
            </a:endParaRPr>
          </a:p>
        </p:txBody>
      </p:sp>
      <p:sp>
        <p:nvSpPr>
          <p:cNvPr id="13315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1051560"/>
            <a:ext cx="7559675" cy="1419226"/>
          </a:xfrm>
          <a:ln/>
        </p:spPr>
        <p:txBody>
          <a:bodyPr/>
          <a:lstStyle/>
          <a:p>
            <a:pPr marL="0" indent="0"/>
            <a:r>
              <a:rPr lang="en-US" sz="3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Instruction Set</a:t>
            </a:r>
          </a:p>
        </p:txBody>
      </p:sp>
      <p:pic>
        <p:nvPicPr>
          <p:cNvPr id="1331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20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 autoUpdateAnimBg="0"/>
      <p:bldP spid="13315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指令执行流程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149"/>
            <a:ext cx="8229600" cy="439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5" y="1600200"/>
            <a:ext cx="79683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41B5C-277D-4955-8B83-18463168F75D}" type="slidenum">
              <a:rPr lang="zh-CN" altLang="zh-CN"/>
              <a:pPr/>
              <a:t>32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2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Structure of the Bayes classifier</a:t>
            </a:r>
            <a:endParaRPr lang="zh-CN" altLang="en-US" sz="3200"/>
          </a:p>
        </p:txBody>
      </p:sp>
      <p:pic>
        <p:nvPicPr>
          <p:cNvPr id="20483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4" y="590550"/>
            <a:ext cx="6992937" cy="592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24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，完成以下程序代码的执行，其功能是起始数为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的斐波拉契数列的计算。只计算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个数。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000" dirty="0"/>
              <a:t> .data</a:t>
            </a:r>
          </a:p>
          <a:p>
            <a:r>
              <a:rPr lang="en-US" altLang="zh-CN" sz="1000" dirty="0"/>
              <a:t>fibs: .word   0 : 20        # "array" </a:t>
            </a:r>
            <a:r>
              <a:rPr lang="en-US" altLang="zh-CN" sz="1000" dirty="0" smtClean="0"/>
              <a:t>of  20 words </a:t>
            </a:r>
            <a:r>
              <a:rPr lang="en-US" altLang="zh-CN" sz="1000" dirty="0"/>
              <a:t>to contain fib values</a:t>
            </a:r>
          </a:p>
          <a:p>
            <a:r>
              <a:rPr lang="en-US" altLang="zh-CN" sz="1000" dirty="0"/>
              <a:t>size: .word  20             # size of "array" </a:t>
            </a:r>
          </a:p>
          <a:p>
            <a:r>
              <a:rPr lang="en-US" altLang="zh-CN" sz="1000" dirty="0"/>
              <a:t>temp: .word 3 3</a:t>
            </a:r>
          </a:p>
          <a:p>
            <a:r>
              <a:rPr lang="en-US" altLang="zh-CN" sz="1000" dirty="0"/>
              <a:t>      .text</a:t>
            </a:r>
          </a:p>
          <a:p>
            <a:r>
              <a:rPr lang="en-US" altLang="zh-CN" sz="1000" dirty="0"/>
              <a:t>      la   $t0, fibs        # load address of array</a:t>
            </a:r>
          </a:p>
          <a:p>
            <a:r>
              <a:rPr lang="en-US" altLang="zh-CN" sz="1000" dirty="0"/>
              <a:t>      la   $t5, size        # load address of size variable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$t5, 0($t5)      # load array size</a:t>
            </a:r>
          </a:p>
          <a:p>
            <a:r>
              <a:rPr lang="en-US" altLang="zh-CN" sz="1000" dirty="0"/>
              <a:t>      la   $t3, temp	    # load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0($t3)</a:t>
            </a:r>
          </a:p>
          <a:p>
            <a:r>
              <a:rPr lang="en-US" altLang="zh-CN" sz="1000" dirty="0"/>
              <a:t>      la   $t4, temp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4($t4)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$t3, 0($t0)      # F[0] = $t3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$t4, 4($t0)      # F[1] = $t4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$t5, -2     # Counter for loop, will execute (size-2) times</a:t>
            </a:r>
          </a:p>
          <a:p>
            <a:r>
              <a:rPr lang="en-US" altLang="zh-CN" sz="1000" dirty="0"/>
              <a:t>loop: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0($t0)      # Get value from array F[n]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4($t0)      # Get value from array F[n+1]</a:t>
            </a:r>
          </a:p>
          <a:p>
            <a:r>
              <a:rPr lang="en-US" altLang="zh-CN" sz="1000" dirty="0"/>
              <a:t>      add  $t2, $t3, $t4    # $t2 = F[n] + F[n+1]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$t2, 8($t0)      # Store F[n+2] = F[n] + F[n+1] in array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$t0, $t0, 4      # increment address of Fib. number source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$t1, -1     # decrement loop counter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bgtz</a:t>
            </a:r>
            <a:r>
              <a:rPr lang="en-US" altLang="zh-CN" sz="1000" dirty="0"/>
              <a:t> $t1, loop        # repeat if not finished yet.</a:t>
            </a:r>
          </a:p>
          <a:p>
            <a:r>
              <a:rPr lang="en-US" altLang="zh-CN" sz="1000" dirty="0"/>
              <a:t>out:  </a:t>
            </a:r>
          </a:p>
          <a:p>
            <a:r>
              <a:rPr lang="en-US" altLang="zh-CN" sz="1000" dirty="0"/>
              <a:t>	j out	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段地址设定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71917"/>
            <a:ext cx="4680520" cy="546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2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需要例化两个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，一个存放指令，</a:t>
            </a:r>
            <a:r>
              <a:rPr lang="zh-CN" altLang="en-US" dirty="0"/>
              <a:t>一</a:t>
            </a:r>
            <a:r>
              <a:rPr lang="zh-CN" altLang="en-US" dirty="0" smtClean="0"/>
              <a:t>个存放数据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首地址均为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mars</a:t>
            </a:r>
            <a:r>
              <a:rPr lang="zh-CN" altLang="en-US" dirty="0"/>
              <a:t>编译</a:t>
            </a:r>
            <a:r>
              <a:rPr lang="zh-CN" altLang="en-US" dirty="0" smtClean="0"/>
              <a:t>后的代码导出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" y="1600200"/>
            <a:ext cx="77595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2701131"/>
            <a:ext cx="508254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771800" y="2873423"/>
            <a:ext cx="2808312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导出的代码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r>
              <a:rPr lang="en-US" altLang="zh-CN" dirty="0"/>
              <a:t>8dad0000</a:t>
            </a:r>
          </a:p>
          <a:p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8d6b0000</a:t>
            </a:r>
          </a:p>
          <a:p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8d8c0004</a:t>
            </a:r>
          </a:p>
          <a:p>
            <a:r>
              <a:rPr lang="en-US" altLang="zh-CN" dirty="0"/>
              <a:t>ad0b0000</a:t>
            </a:r>
          </a:p>
          <a:p>
            <a:r>
              <a:rPr lang="en-US" altLang="zh-CN" dirty="0"/>
              <a:t>ad0c0004</a:t>
            </a:r>
          </a:p>
          <a:p>
            <a:r>
              <a:rPr lang="en-US" altLang="zh-CN" dirty="0"/>
              <a:t>21a9fffe</a:t>
            </a:r>
          </a:p>
          <a:p>
            <a:r>
              <a:rPr lang="en-US" altLang="zh-CN" dirty="0"/>
              <a:t>8d0b0000</a:t>
            </a:r>
          </a:p>
          <a:p>
            <a:r>
              <a:rPr lang="en-US" altLang="zh-CN" dirty="0"/>
              <a:t>8d0c0004</a:t>
            </a:r>
          </a:p>
          <a:p>
            <a:r>
              <a:rPr lang="en-US" altLang="zh-CN" dirty="0"/>
              <a:t>016c5020</a:t>
            </a:r>
          </a:p>
          <a:p>
            <a:r>
              <a:rPr lang="en-US" altLang="zh-CN" dirty="0"/>
              <a:t>ad0a0008</a:t>
            </a:r>
          </a:p>
          <a:p>
            <a:r>
              <a:rPr lang="en-US" altLang="zh-CN" dirty="0"/>
              <a:t>21080004</a:t>
            </a:r>
          </a:p>
          <a:p>
            <a:r>
              <a:rPr lang="en-US" altLang="zh-CN" dirty="0"/>
              <a:t>2129ffff</a:t>
            </a:r>
          </a:p>
          <a:p>
            <a:r>
              <a:rPr lang="en-US" altLang="zh-CN" dirty="0"/>
              <a:t>1d20fff9</a:t>
            </a:r>
          </a:p>
          <a:p>
            <a:r>
              <a:rPr lang="en-US" altLang="zh-CN" dirty="0"/>
              <a:t>08000011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3563888" y="1628800"/>
            <a:ext cx="121994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为了实现两个</a:t>
            </a:r>
            <a:r>
              <a:rPr lang="en-US" altLang="zh-CN" sz="3600" dirty="0" smtClean="0"/>
              <a:t>ram/rom</a:t>
            </a:r>
            <a:r>
              <a:rPr lang="zh-CN" altLang="en-US" sz="3600" dirty="0" smtClean="0"/>
              <a:t>的访问，需要将代码进行修改，使得代码访问的数据段的起始地址为</a:t>
            </a:r>
            <a:r>
              <a:rPr lang="en-US" altLang="zh-CN" sz="3600" dirty="0" smtClean="0"/>
              <a:t>0.</a:t>
            </a:r>
            <a:endParaRPr lang="zh-CN" altLang="en-US" sz="3600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6156176" y="1556792"/>
            <a:ext cx="18105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000</a:t>
            </a:r>
          </a:p>
          <a:p>
            <a:r>
              <a:rPr lang="en-US" altLang="zh-CN" dirty="0" smtClean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050</a:t>
            </a:r>
          </a:p>
          <a:p>
            <a:r>
              <a:rPr lang="en-US" altLang="zh-CN" dirty="0" smtClean="0"/>
              <a:t>8dad0000</a:t>
            </a:r>
          </a:p>
          <a:p>
            <a:r>
              <a:rPr lang="en-US" altLang="zh-CN" dirty="0" smtClean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r>
              <a:rPr lang="en-US" altLang="zh-CN" dirty="0" smtClean="0"/>
              <a:t>8d6b0000</a:t>
            </a:r>
          </a:p>
          <a:p>
            <a:r>
              <a:rPr lang="en-US" altLang="zh-CN" dirty="0" smtClean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r>
              <a:rPr lang="en-US" altLang="zh-CN" dirty="0" smtClean="0"/>
              <a:t>8d8c0004</a:t>
            </a:r>
          </a:p>
          <a:p>
            <a:r>
              <a:rPr lang="en-US" altLang="zh-CN" dirty="0" smtClean="0"/>
              <a:t>ad0b0000</a:t>
            </a:r>
          </a:p>
          <a:p>
            <a:r>
              <a:rPr lang="en-US" altLang="zh-CN" dirty="0" smtClean="0"/>
              <a:t>ad0c0004</a:t>
            </a:r>
          </a:p>
          <a:p>
            <a:r>
              <a:rPr lang="en-US" altLang="zh-CN" dirty="0" smtClean="0"/>
              <a:t>21a9fffe</a:t>
            </a:r>
          </a:p>
          <a:p>
            <a:r>
              <a:rPr lang="en-US" altLang="zh-CN" dirty="0" smtClean="0"/>
              <a:t>8d0b0000</a:t>
            </a:r>
          </a:p>
          <a:p>
            <a:r>
              <a:rPr lang="en-US" altLang="zh-CN" dirty="0" smtClean="0"/>
              <a:t>8d0c0004</a:t>
            </a:r>
          </a:p>
          <a:p>
            <a:r>
              <a:rPr lang="en-US" altLang="zh-CN" dirty="0" smtClean="0"/>
              <a:t>016c5020</a:t>
            </a:r>
          </a:p>
          <a:p>
            <a:r>
              <a:rPr lang="en-US" altLang="zh-CN" dirty="0" smtClean="0"/>
              <a:t>ad0a0008</a:t>
            </a:r>
          </a:p>
          <a:p>
            <a:r>
              <a:rPr lang="en-US" altLang="zh-CN" dirty="0" smtClean="0"/>
              <a:t>21080004</a:t>
            </a:r>
          </a:p>
          <a:p>
            <a:r>
              <a:rPr lang="en-US" altLang="zh-CN" dirty="0" smtClean="0"/>
              <a:t>2129ffff</a:t>
            </a:r>
          </a:p>
          <a:p>
            <a:r>
              <a:rPr lang="en-US" altLang="zh-CN" dirty="0" smtClean="0"/>
              <a:t>1d20fff9</a:t>
            </a:r>
          </a:p>
          <a:p>
            <a:r>
              <a:rPr lang="en-US" altLang="zh-CN" dirty="0" smtClean="0"/>
              <a:t>08000011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实验所涉及到的指令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指令理解与分解请自行完成。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err="1"/>
              <a:t>lw</a:t>
            </a:r>
            <a:endParaRPr lang="en-US" altLang="zh-CN" dirty="0"/>
          </a:p>
          <a:p>
            <a:pPr lvl="1"/>
            <a:r>
              <a:rPr lang="en-US" altLang="zh-CN" dirty="0" err="1" smtClean="0"/>
              <a:t>sw</a:t>
            </a:r>
            <a:endParaRPr lang="en-US" altLang="zh-CN" dirty="0"/>
          </a:p>
          <a:p>
            <a:pPr lvl="1"/>
            <a:r>
              <a:rPr lang="en-US" altLang="zh-CN" dirty="0" err="1" smtClean="0"/>
              <a:t>bgtz</a:t>
            </a:r>
            <a:endParaRPr lang="en-US" altLang="zh-CN" dirty="0"/>
          </a:p>
          <a:p>
            <a:pPr lvl="1"/>
            <a:r>
              <a:rPr lang="en-US" altLang="zh-CN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01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E9D5F-241E-40B0-AB75-4FEF29AA8F74}" type="slidenum">
              <a:rPr lang="zh-CN" altLang="zh-CN"/>
              <a:pPr/>
              <a:t>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433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871538"/>
            <a:ext cx="75533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5954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本次实验要求设计为单周期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，基本思路是依据给定过的指令集（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条），设计核心的控制信号。依据前面给定的数据通路和控制单元信号进行设计。</a:t>
            </a:r>
            <a:endParaRPr lang="en-US" altLang="zh-CN" dirty="0" smtClean="0"/>
          </a:p>
          <a:p>
            <a:r>
              <a:rPr lang="zh-CN" altLang="en-US" dirty="0" smtClean="0"/>
              <a:t>注意现在涉及到两个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regfile</a:t>
            </a:r>
            <a:r>
              <a:rPr lang="zh-CN" altLang="en-US" dirty="0" smtClean="0"/>
              <a:t>，现在均要求是异步读，同步写。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5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实验检查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仿真查看数据</a:t>
            </a:r>
            <a:r>
              <a:rPr lang="en-US" altLang="zh-CN" dirty="0" smtClean="0"/>
              <a:t>ram </a:t>
            </a:r>
            <a:r>
              <a:rPr lang="zh-CN" altLang="en-US" dirty="0" smtClean="0"/>
              <a:t>内容是否正确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检查仿真执行状态等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检查代码设计，代码是否独立完成</a:t>
            </a:r>
          </a:p>
        </p:txBody>
      </p:sp>
    </p:spTree>
    <p:extLst>
      <p:ext uri="{BB962C8B-B14F-4D97-AF65-F5344CB8AC3E}">
        <p14:creationId xmlns:p14="http://schemas.microsoft.com/office/powerpoint/2010/main" val="23249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在一周内提交实验</a:t>
            </a:r>
            <a:r>
              <a:rPr lang="zh-CN" altLang="en-US" dirty="0" smtClean="0"/>
              <a:t>报告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文件名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Lab5_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.pdf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7104F-E46F-458A-834B-8FAFC971BF91}" type="slidenum">
              <a:rPr lang="zh-CN" altLang="zh-CN"/>
              <a:pPr/>
              <a:t>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6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114425"/>
            <a:ext cx="8362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38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D56F7-91D8-46B4-9BD4-FFEF533F78A9}" type="slidenum">
              <a:rPr lang="zh-CN" altLang="zh-CN"/>
              <a:pPr/>
              <a:t>6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638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9" y="1116330"/>
            <a:ext cx="6396037" cy="44748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132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78396-D85F-4796-98B1-C81E73B704FA}" type="slidenum">
              <a:rPr lang="zh-CN" altLang="zh-CN"/>
              <a:pPr/>
              <a:t>7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0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en-US" sz="4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数据通路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411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82713" y="2131696"/>
            <a:ext cx="5992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1.add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2.load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3.ori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stor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566792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5B92C-C367-43E5-A127-82E98E04C381}" type="slidenum">
              <a:rPr lang="zh-CN" altLang="zh-CN"/>
              <a:pPr/>
              <a:t>8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58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50939" y="1588770"/>
            <a:ext cx="7475537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（装入指令）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°lw rt, rs, imm16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M[PC] 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Addr ← R[rs] + SignExt(imm16)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计算数据地址 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立即数要进行符号扩展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R[rt] ← M[Addr]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从存储器中取出数据，装入到寄存器中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PC ← PC + 4 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</p:txBody>
      </p:sp>
      <p:sp>
        <p:nvSpPr>
          <p:cNvPr id="19459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zh-CN" altLang="zh-CN" sz="3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</a:p>
        </p:txBody>
      </p:sp>
      <p:pic>
        <p:nvPicPr>
          <p:cNvPr id="1946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3"/>
          <p:cNvSpPr>
            <a:spLocks noChangeArrowheads="1"/>
          </p:cNvSpPr>
          <p:nvPr/>
        </p:nvSpPr>
        <p:spPr bwMode="auto">
          <a:xfrm>
            <a:off x="1277939" y="6294121"/>
            <a:ext cx="3240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82216"/>
            <a:ext cx="461010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388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 autoUpdateAnimBg="0"/>
      <p:bldP spid="19459" grpId="0" bldLvl="0" animBg="1" autoUpdateAnimBg="0"/>
      <p:bldP spid="1946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689CA-BB99-4AD2-8891-F5B5A33306B3}" type="slidenum">
              <a:rPr lang="zh-CN" altLang="zh-CN"/>
              <a:pPr/>
              <a:t>9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2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en-US" altLang="zh-CN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Structure of the Bayes classifier</a:t>
            </a:r>
            <a:endParaRPr lang="zh-CN" altLang="en-US" sz="3200"/>
          </a:p>
        </p:txBody>
      </p:sp>
      <p:pic>
        <p:nvPicPr>
          <p:cNvPr id="20483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6"/>
          <p:cNvSpPr>
            <a:spLocks noChangeArrowheads="1"/>
          </p:cNvSpPr>
          <p:nvPr/>
        </p:nvSpPr>
        <p:spPr bwMode="auto">
          <a:xfrm>
            <a:off x="4292601" y="-45719"/>
            <a:ext cx="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ACEC28"/>
                </a:solidFill>
                <a:latin typeface="League Gothic" charset="0"/>
                <a:ea typeface="League Gothic" charset="0"/>
                <a:cs typeface="League Gothic" charset="0"/>
                <a:sym typeface="League Gothic" charset="0"/>
              </a:rPr>
              <a:t>3</a:t>
            </a:r>
            <a:endParaRPr lang="zh-CN" altLang="en-US" sz="4000" b="1">
              <a:solidFill>
                <a:srgbClr val="ACEC28"/>
              </a:solidFill>
              <a:latin typeface="League Gothic" charset="0"/>
              <a:sym typeface="League Gothic" charset="0"/>
            </a:endParaRP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4" y="590550"/>
            <a:ext cx="6992937" cy="592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776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806</Words>
  <Application>Microsoft Office PowerPoint</Application>
  <PresentationFormat>全屏显示(4:3)</PresentationFormat>
  <Paragraphs>162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主题​​</vt:lpstr>
      <vt:lpstr>实验五  单周期MIPS CPU设计</vt:lpstr>
      <vt:lpstr>MIPS Instruction Set 简介</vt:lpstr>
      <vt:lpstr>MIPS Instruction Set</vt:lpstr>
      <vt:lpstr>PowerPoint 演示文稿</vt:lpstr>
      <vt:lpstr>PowerPoint 演示文稿</vt:lpstr>
      <vt:lpstr>PowerPoint 演示文稿</vt:lpstr>
      <vt:lpstr>MIPS 数据通路</vt:lpstr>
      <vt:lpstr>The Load Instruction</vt:lpstr>
      <vt:lpstr>Structure of the Bayes classifier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数据通路和控制单元</vt:lpstr>
      <vt:lpstr>四个状态单元（部件）</vt:lpstr>
      <vt:lpstr>异步读取模式</vt:lpstr>
      <vt:lpstr>单周期设计--取指令</vt:lpstr>
      <vt:lpstr>单周期设计—读regfile</vt:lpstr>
      <vt:lpstr>单周期设计—立即数</vt:lpstr>
      <vt:lpstr>单周期设计—计算存储地址</vt:lpstr>
      <vt:lpstr>单周期设计—向regfile写入数据</vt:lpstr>
      <vt:lpstr>单周期设计—更新PC</vt:lpstr>
      <vt:lpstr>单周期设计—SW指令</vt:lpstr>
      <vt:lpstr>单周期设计—R型指令</vt:lpstr>
      <vt:lpstr>单周期设计—跳转指令</vt:lpstr>
      <vt:lpstr>单周期控制</vt:lpstr>
      <vt:lpstr>单周期设计—译码器</vt:lpstr>
      <vt:lpstr>OR指令执行流程</vt:lpstr>
      <vt:lpstr>J指令</vt:lpstr>
      <vt:lpstr>Structure of the Bayes classifier</vt:lpstr>
      <vt:lpstr>实验要求</vt:lpstr>
      <vt:lpstr>段地址设定</vt:lpstr>
      <vt:lpstr>初始化coe文件</vt:lpstr>
      <vt:lpstr>将mars编译后的代码导出</vt:lpstr>
      <vt:lpstr>导出为16进制</vt:lpstr>
      <vt:lpstr>导出的代码</vt:lpstr>
      <vt:lpstr>实验所涉及到的指令</vt:lpstr>
      <vt:lpstr>说明</vt:lpstr>
      <vt:lpstr>实验检查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Windows 用户</cp:lastModifiedBy>
  <cp:revision>38</cp:revision>
  <dcterms:created xsi:type="dcterms:W3CDTF">2016-04-20T02:56:12Z</dcterms:created>
  <dcterms:modified xsi:type="dcterms:W3CDTF">2018-04-25T08:03:02Z</dcterms:modified>
</cp:coreProperties>
</file>