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66" r:id="rId5"/>
    <p:sldId id="262" r:id="rId6"/>
    <p:sldId id="261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2290" autoAdjust="0"/>
  </p:normalViewPr>
  <p:slideViewPr>
    <p:cSldViewPr snapToGrid="0">
      <p:cViewPr varScale="1">
        <p:scale>
          <a:sx n="55" d="100"/>
          <a:sy n="55" d="100"/>
        </p:scale>
        <p:origin x="1096" y="52"/>
      </p:cViewPr>
      <p:guideLst/>
    </p:cSldViewPr>
  </p:slideViewPr>
  <p:outlineViewPr>
    <p:cViewPr>
      <p:scale>
        <a:sx n="33" d="100"/>
        <a:sy n="33" d="100"/>
      </p:scale>
      <p:origin x="0" y="-14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83933-6AD5-4F59-BD43-AE3B3ADF8F91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4EE46-F623-4252-94F5-60074538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32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FF0000"/>
                </a:solidFill>
              </a:rPr>
              <a:t>D3 = delay for first packet + delay for remaining packets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4EE46-F623-4252-94F5-60074538B54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58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30780-67FA-4BD9-AC4C-5C3966A23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BB534D-B4FB-49D3-9B70-46C721868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0B819-E9E2-476E-8D0B-8420CD6D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EEC96-A172-4F26-9794-59595A25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4F64C-613F-406F-833D-6524B3DB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87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D1A0B-F124-4A73-9FD7-6B542148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AD8C9B-52BC-4078-86E2-1E443F8EB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4E52F6-43B7-4E46-8008-B2DAC43D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A33B3-ADFC-491A-90F3-F50AC637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B3A89-4F2B-4484-823F-5E03C8CB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77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B0E14C-3416-4BCC-8CDA-0CC9879B3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925645-31D5-467A-A8C3-26C80EB78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9FCCD6-9D9C-4C0A-922B-5A8A7A0D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E63A5-F02D-406B-A1D8-E5B24B95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ABAB6-A07A-4D40-B65F-3BB4BB08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74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310EC-AB04-47B4-91FB-9AB13F2D8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4834"/>
            <a:ext cx="10515600" cy="531550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FC45FC-199D-4293-B8EF-33EEAB0B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BFC314-5C5F-48E6-B739-97FDCFB9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A27C09-D0EE-433F-ADEB-89E2AFFE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77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49FEC-0A1B-4C18-B1BC-7D2A4222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4074CD-1839-47B0-8E3A-66CD69EA3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A15514-D724-4E45-91DB-2CC50D35D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16932A-0758-406F-BB7B-60629011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F2426E-3FFC-4E42-94DC-31D0FEF9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63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FF28D-A62B-40D3-A57F-BF36A225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ABA65D-9E56-4DC8-80B9-0ACC021F0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0DE50C-DD63-49B1-8B87-0D62082D9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020BD0-2C36-4328-828C-0DD5A8524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A1DEF9-A560-4B41-AEE2-8178EAD7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50D9CD-C0FA-4C4D-8B63-AB44CAEA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9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CE3E2-5B0A-403C-B45A-C8A0F7A01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551766-DE5D-482F-8B14-CC7E49A4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726358-46CC-4510-9876-E3F8C2ADD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0554BB-E2FB-43D9-9B25-243851B07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1075F6-1206-4858-A492-002CF4B23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F211AD-622E-4B4F-B994-A7D12989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6E76C3-9DEA-48B0-A8F7-446FEEA7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C11E36-AA9D-48E9-AFD2-E63FE8D7E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96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9FB4F-FD9F-4481-BF84-F59337027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863878-4DF5-4333-BEC4-F31C03C9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0EB03E-D974-4DBE-87F9-ECB38733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6E01C6-6C77-4AD7-90EE-3762B3CBC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82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5EB929-784E-45C8-9CE5-8BA2391D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B106E2-3BA9-4E2F-839C-F31FA8D9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735C03-1CF6-4F91-9F55-A82135BD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66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A8701-1A3C-48CD-A8BE-19AB342E3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C065EA-01C2-4890-A338-395A9B657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56B05F-7D61-4688-8F60-CE7B583C6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7D47A5-D08A-4015-984E-B29163EC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613412-85C1-4627-902D-594DB42AB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771F01-20D2-493E-9C3E-12C7B338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06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BF1FC-1ED1-4B67-983C-CBE78A65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5F0635-D5A0-49AB-AC83-EBAE3001C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CC041B-A205-4CFE-97A6-623579781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C47935-6F3F-490D-8864-85FFDDF2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B56D64-5474-4B87-99EC-4FA6BE94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40468A-21FF-4776-ADD0-78285AA4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36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513534-E75E-4D2E-BD64-5F5BBD7EA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76328-73D4-4CC2-8183-880DE18A3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B8F514-0A2C-4C50-B42E-62C8336D2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34236-D3DA-4FF4-AEC4-1CE7E3D4BDE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357545-B215-4013-BA4D-51BD16BBC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8510D-A51F-4A57-9A0B-725BEDC7F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72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3BA25-5768-4A78-9A4C-DB5C4CF1B4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第一章习题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2BE064-B374-4A6D-A794-069AA7D09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3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C3CA86A-9BEB-4D66-AA02-F5912A37D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1.</a:t>
            </a:r>
            <a:r>
              <a:rPr lang="zh-CN" altLang="zh-CN" dirty="0"/>
              <a:t>确定下面每个功能最可能属于</a:t>
            </a:r>
            <a:r>
              <a:rPr lang="en-US" altLang="zh-CN" dirty="0"/>
              <a:t>TCP/IP</a:t>
            </a:r>
            <a:r>
              <a:rPr lang="zh-CN" altLang="zh-CN" dirty="0"/>
              <a:t>模型的哪一层。应用层写</a:t>
            </a:r>
            <a:r>
              <a:rPr lang="en-US" altLang="zh-CN" dirty="0"/>
              <a:t>“A”</a:t>
            </a:r>
            <a:r>
              <a:rPr lang="zh-CN" altLang="zh-CN" dirty="0"/>
              <a:t>，传输层写</a:t>
            </a:r>
            <a:r>
              <a:rPr lang="en-US" altLang="zh-CN" dirty="0"/>
              <a:t>“T”</a:t>
            </a:r>
            <a:r>
              <a:rPr lang="zh-CN" altLang="zh-CN" dirty="0"/>
              <a:t>，网络层写</a:t>
            </a:r>
            <a:r>
              <a:rPr lang="en-US" altLang="zh-CN" dirty="0"/>
              <a:t>“N”</a:t>
            </a:r>
            <a:r>
              <a:rPr lang="zh-CN" altLang="zh-CN" dirty="0"/>
              <a:t>，数据链路层写</a:t>
            </a:r>
            <a:r>
              <a:rPr lang="en-US" altLang="zh-CN" dirty="0"/>
              <a:t>“D”</a:t>
            </a:r>
            <a:r>
              <a:rPr lang="zh-CN" altLang="zh-CN" dirty="0"/>
              <a:t>，物理层写</a:t>
            </a:r>
            <a:r>
              <a:rPr lang="en-US" altLang="zh-CN" dirty="0"/>
              <a:t>“P”</a:t>
            </a:r>
            <a:r>
              <a:rPr lang="zh-CN" altLang="zh-CN" dirty="0"/>
              <a:t>。</a:t>
            </a:r>
            <a:endParaRPr lang="zh-CN" altLang="en-US" sz="2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6AB859-56C9-4739-BA8F-1C256CD60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62324"/>
              </p:ext>
            </p:extLst>
          </p:nvPr>
        </p:nvGraphicFramePr>
        <p:xfrm>
          <a:off x="1759352" y="2470179"/>
          <a:ext cx="8310623" cy="371167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620127">
                  <a:extLst>
                    <a:ext uri="{9D8B030D-6E8A-4147-A177-3AD203B41FA5}">
                      <a16:colId xmlns:a16="http://schemas.microsoft.com/office/drawing/2014/main" val="1547721213"/>
                    </a:ext>
                  </a:extLst>
                </a:gridCol>
                <a:gridCol w="1690496">
                  <a:extLst>
                    <a:ext uri="{9D8B030D-6E8A-4147-A177-3AD203B41FA5}">
                      <a16:colId xmlns:a16="http://schemas.microsoft.com/office/drawing/2014/main" val="1721525686"/>
                    </a:ext>
                  </a:extLst>
                </a:gridCol>
              </a:tblGrid>
              <a:tr h="301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层次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2515281"/>
                  </a:ext>
                </a:extLst>
              </a:tr>
              <a:tr h="4357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在两个直接连接的节点之间恢复丢失的数据包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D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4158823"/>
                  </a:ext>
                </a:extLst>
              </a:tr>
              <a:tr h="4357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在多跳分隔的两个节点之间恢复丢失的数据包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T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9201300"/>
                  </a:ext>
                </a:extLst>
              </a:tr>
              <a:tr h="4357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定义用于连接到网线的连接器中的引脚输出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P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8214392"/>
                  </a:ext>
                </a:extLst>
              </a:tr>
              <a:tr h="4357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为可视化的分组监视程序的提供接口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A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4708257"/>
                  </a:ext>
                </a:extLst>
              </a:tr>
              <a:tr h="4357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在连接到单个介质的多个节点之间进行仲裁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D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7714157"/>
                  </a:ext>
                </a:extLst>
              </a:tr>
              <a:tr h="4357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在多跳分隔的两个节点之间的寻找最短路径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N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986106"/>
                  </a:ext>
                </a:extLst>
              </a:tr>
              <a:tr h="3019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</a:t>
                      </a:r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WLAN</a:t>
                      </a: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的工作频率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P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347357"/>
                  </a:ext>
                </a:extLst>
              </a:tr>
              <a:tr h="3019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</a:t>
                      </a:r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MTU</a:t>
                      </a: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的大小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D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7983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32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E98E48C-58E3-4D86-8DE6-0DD99DCEE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2.</a:t>
            </a:r>
            <a:r>
              <a:rPr lang="zh-CN" altLang="zh-CN" dirty="0"/>
              <a:t>在下图中标注出一个连接中的数据包从</a:t>
            </a:r>
            <a:r>
              <a:rPr lang="en-US" altLang="zh-CN" dirty="0"/>
              <a:t>C1</a:t>
            </a:r>
            <a:r>
              <a:rPr lang="zh-CN" altLang="zh-CN" dirty="0"/>
              <a:t>到</a:t>
            </a:r>
            <a:r>
              <a:rPr lang="en-US" altLang="zh-CN" dirty="0"/>
              <a:t>C2</a:t>
            </a:r>
            <a:r>
              <a:rPr lang="zh-CN" altLang="zh-CN" dirty="0"/>
              <a:t>所遍历的正确的层次。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43EEE9-B359-45BF-BB7D-71A108974F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41850" y="1798454"/>
            <a:ext cx="4912878" cy="415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7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921CFB98-276C-4676-A44F-03542EEAE3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74834"/>
                <a:ext cx="10515600" cy="5315502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zh-CN" sz="2400" dirty="0"/>
                  <a:t>要传输一个</a:t>
                </a:r>
                <a:r>
                  <a:rPr lang="en-US" altLang="zh-CN" sz="2400" dirty="0"/>
                  <a:t>d</a:t>
                </a:r>
                <a:r>
                  <a:rPr lang="zh-CN" altLang="zh-CN" sz="2400" dirty="0"/>
                  <a:t>字节大小的文件。每个链路的带宽为</a:t>
                </a:r>
                <a:r>
                  <a:rPr lang="en-US" altLang="zh-CN" sz="2400" dirty="0"/>
                  <a:t>b</a:t>
                </a:r>
                <a:r>
                  <a:rPr lang="zh-CN" altLang="zh-CN" sz="2400" dirty="0"/>
                  <a:t>位</a:t>
                </a:r>
                <a:r>
                  <a:rPr lang="en-US" altLang="zh-CN" sz="2400" dirty="0"/>
                  <a:t>/</a:t>
                </a:r>
                <a:r>
                  <a:rPr lang="zh-CN" altLang="zh-CN" sz="2400" dirty="0"/>
                  <a:t>秒，传播延迟为</a:t>
                </a:r>
                <a:r>
                  <a:rPr lang="en-US" altLang="zh-CN" sz="2400" dirty="0"/>
                  <a:t>f</a:t>
                </a:r>
                <a:r>
                  <a:rPr lang="zh-CN" altLang="zh-CN" sz="2400" dirty="0"/>
                  <a:t>秒。路径上的所有路由器均采用存储转发。分组的总大小为</a:t>
                </a:r>
                <a:r>
                  <a:rPr lang="en-US" altLang="zh-CN" sz="2400" dirty="0"/>
                  <a:t>P</a:t>
                </a:r>
                <a:r>
                  <a:rPr lang="zh-CN" altLang="zh-CN" sz="2400" dirty="0"/>
                  <a:t>字节，其中</a:t>
                </a:r>
                <a:r>
                  <a:rPr lang="en-US" altLang="zh-CN" sz="2400" dirty="0"/>
                  <a:t>h</a:t>
                </a:r>
                <a:r>
                  <a:rPr lang="zh-CN" altLang="zh-CN" sz="2400" dirty="0"/>
                  <a:t>字节为分组的头部。最后一个分组总是被填充满。该传输没有启动时间。分组连续发送，不会丢失。不存在排队延迟或处理开销，并且忽略由接收方发回的确认。</a:t>
                </a:r>
              </a:p>
              <a:p>
                <a:pPr lvl="0"/>
                <a:r>
                  <a:rPr lang="en-US" altLang="zh-CN" sz="2400" dirty="0"/>
                  <a:t>1</a:t>
                </a:r>
                <a:r>
                  <a:rPr lang="zh-CN" altLang="en-US" sz="2400" dirty="0"/>
                  <a:t>）</a:t>
                </a:r>
                <a:r>
                  <a:rPr lang="zh-CN" altLang="zh-CN" sz="2400" dirty="0"/>
                  <a:t>发送了多少个数据包？</a:t>
                </a:r>
                <a:endParaRPr lang="en-US" altLang="zh-CN" sz="2400" dirty="0"/>
              </a:p>
              <a:p>
                <a:pPr algn="ctr"/>
                <a:r>
                  <a:rPr lang="en-US" altLang="zh-CN" sz="2400" dirty="0">
                    <a:solidFill>
                      <a:srgbClr val="FF0000"/>
                    </a:solidFill>
                  </a:rPr>
                  <a:t>N =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⌈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⌉</a:t>
                </a:r>
                <a:endParaRPr lang="zh-CN" altLang="zh-CN" sz="2400" dirty="0"/>
              </a:p>
              <a:p>
                <a:r>
                  <a:rPr lang="en-US" altLang="zh-CN" sz="2400" dirty="0"/>
                  <a:t>2</a:t>
                </a:r>
                <a:r>
                  <a:rPr lang="zh-CN" altLang="en-US" sz="2400" dirty="0"/>
                  <a:t>）</a:t>
                </a:r>
                <a:r>
                  <a:rPr lang="zh-CN" altLang="zh-CN" sz="2400" dirty="0"/>
                  <a:t>传输该文件经过一个链路的延迟是多少（从发送方开始传输到接收方接收到所有内容）？</a:t>
                </a:r>
              </a:p>
              <a:p>
                <a:pPr algn="ctr"/>
                <a:r>
                  <a:rPr lang="en-US" altLang="zh-CN" sz="2400" dirty="0">
                    <a:solidFill>
                      <a:srgbClr val="FF0000"/>
                    </a:solidFill>
                  </a:rPr>
                  <a:t>D1 = f + N*P bytes/b bps = f + 8NP/b</a:t>
                </a:r>
                <a:endParaRPr lang="zh-CN" altLang="zh-CN" sz="2400" dirty="0"/>
              </a:p>
              <a:p>
                <a:pPr lvl="0"/>
                <a:r>
                  <a:rPr lang="en-US" altLang="zh-CN" sz="2400" dirty="0"/>
                  <a:t>3</a:t>
                </a:r>
                <a:r>
                  <a:rPr lang="zh-CN" altLang="en-US" sz="2400" dirty="0"/>
                  <a:t>）</a:t>
                </a:r>
                <a:r>
                  <a:rPr lang="zh-CN" altLang="zh-CN" sz="2400" dirty="0"/>
                  <a:t>一个分组经过</a:t>
                </a:r>
                <a:r>
                  <a:rPr lang="en-US" altLang="zh-CN" sz="2400" dirty="0"/>
                  <a:t>n</a:t>
                </a:r>
                <a:r>
                  <a:rPr lang="zh-CN" altLang="zh-CN" sz="2400" dirty="0"/>
                  <a:t>个链路到达目的地的延迟是多少？</a:t>
                </a:r>
              </a:p>
              <a:p>
                <a:pPr algn="ctr"/>
                <a:r>
                  <a:rPr lang="en-US" altLang="zh-CN" sz="2400" dirty="0"/>
                  <a:t> 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D2 = n*(f +8P/b)</a:t>
                </a:r>
                <a:endParaRPr lang="zh-CN" altLang="zh-CN" sz="2400" dirty="0"/>
              </a:p>
              <a:p>
                <a:pPr lvl="0"/>
                <a:r>
                  <a:rPr lang="en-US" altLang="zh-CN" sz="2400" dirty="0"/>
                  <a:t>4</a:t>
                </a:r>
                <a:r>
                  <a:rPr lang="zh-CN" altLang="en-US" sz="2400" dirty="0"/>
                  <a:t>）</a:t>
                </a:r>
                <a:r>
                  <a:rPr lang="zh-CN" altLang="zh-CN" sz="2400" dirty="0"/>
                  <a:t>跨</a:t>
                </a:r>
                <a:r>
                  <a:rPr lang="en-US" altLang="zh-CN" sz="2400" dirty="0"/>
                  <a:t>n</a:t>
                </a:r>
                <a:r>
                  <a:rPr lang="zh-CN" altLang="zh-CN" sz="2400" dirty="0"/>
                  <a:t>个链路传输整个文件的延迟是多少？</a:t>
                </a:r>
                <a:endParaRPr lang="en-US" altLang="zh-CN" sz="2400" dirty="0"/>
              </a:p>
              <a:p>
                <a:pPr algn="ctr"/>
                <a:r>
                  <a:rPr lang="en-US" altLang="zh-CN" sz="2400" dirty="0">
                    <a:solidFill>
                      <a:srgbClr val="FF0000"/>
                    </a:solidFill>
                  </a:rPr>
                  <a:t>D3 = n*(f +8P/b) + (N-1)8P/b</a:t>
                </a:r>
              </a:p>
              <a:p>
                <a:pPr lvl="0"/>
                <a:endParaRPr lang="zh-CN" altLang="zh-CN" sz="2400" dirty="0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921CFB98-276C-4676-A44F-03542EEAE3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74834"/>
                <a:ext cx="10515600" cy="5315502"/>
              </a:xfrm>
              <a:blipFill>
                <a:blip r:embed="rId3"/>
                <a:stretch>
                  <a:fillRect l="-754" t="-1376" b="-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692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C53D041-A396-4328-A870-BD31E76F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请给出</a:t>
            </a:r>
            <a:r>
              <a:rPr lang="en-US" altLang="zh-CN" dirty="0"/>
              <a:t>DNS</a:t>
            </a:r>
            <a:r>
              <a:rPr lang="zh-CN" altLang="en-US" dirty="0"/>
              <a:t>域名服务运行在</a:t>
            </a:r>
            <a:r>
              <a:rPr lang="en-US" altLang="zh-CN" dirty="0"/>
              <a:t>UDP</a:t>
            </a:r>
            <a:r>
              <a:rPr lang="zh-CN" altLang="en-US" dirty="0"/>
              <a:t>而不是</a:t>
            </a:r>
            <a:r>
              <a:rPr lang="en-US" altLang="zh-CN" dirty="0"/>
              <a:t>TCP</a:t>
            </a:r>
            <a:r>
              <a:rPr lang="zh-CN" altLang="en-US" dirty="0"/>
              <a:t>之上的一个理由。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连接建立存在开销；短时间交互适合使用</a:t>
            </a:r>
            <a:r>
              <a:rPr lang="en-US" altLang="zh-CN" dirty="0">
                <a:solidFill>
                  <a:srgbClr val="FF0000"/>
                </a:solidFill>
              </a:rPr>
              <a:t>UDP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48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031280A-75E0-4644-B699-ABCE23B54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长度为</a:t>
            </a:r>
            <a:r>
              <a:rPr lang="en-US" altLang="zh-CN" dirty="0"/>
              <a:t>100</a:t>
            </a:r>
            <a:r>
              <a:rPr lang="zh-CN" altLang="zh-CN" dirty="0"/>
              <a:t>字节的应用层</a:t>
            </a:r>
            <a:r>
              <a:rPr lang="zh-CN" altLang="zh-CN"/>
              <a:t>数据交给</a:t>
            </a:r>
            <a:r>
              <a:rPr lang="zh-CN" altLang="en-US"/>
              <a:t>传</a:t>
            </a:r>
            <a:r>
              <a:rPr lang="zh-CN" altLang="zh-CN"/>
              <a:t>输</a:t>
            </a:r>
            <a:r>
              <a:rPr lang="zh-CN" altLang="zh-CN" dirty="0"/>
              <a:t>层传送，需加上</a:t>
            </a:r>
            <a:r>
              <a:rPr lang="en-US" altLang="zh-CN" dirty="0"/>
              <a:t>20</a:t>
            </a:r>
            <a:r>
              <a:rPr lang="zh-CN" altLang="zh-CN" dirty="0"/>
              <a:t>字节的</a:t>
            </a:r>
            <a:r>
              <a:rPr lang="en-US" altLang="zh-CN" dirty="0"/>
              <a:t>TCP</a:t>
            </a:r>
            <a:r>
              <a:rPr lang="zh-CN" altLang="zh-CN" dirty="0"/>
              <a:t>首部。再交给网络层传送，需加上</a:t>
            </a:r>
            <a:r>
              <a:rPr lang="en-US" altLang="zh-CN" dirty="0"/>
              <a:t>20</a:t>
            </a:r>
            <a:r>
              <a:rPr lang="zh-CN" altLang="zh-CN" dirty="0"/>
              <a:t>字节的</a:t>
            </a:r>
            <a:r>
              <a:rPr lang="en-US" altLang="zh-CN" dirty="0"/>
              <a:t>IP</a:t>
            </a:r>
            <a:r>
              <a:rPr lang="zh-CN" altLang="zh-CN" dirty="0"/>
              <a:t>首部。最后交给数据链路层的以太网传送，加上首部和尾部</a:t>
            </a:r>
            <a:r>
              <a:rPr lang="en-US" altLang="zh-CN" dirty="0"/>
              <a:t>18</a:t>
            </a:r>
            <a:r>
              <a:rPr lang="zh-CN" altLang="zh-CN" dirty="0"/>
              <a:t>字节。试求数据的传输效率。</a:t>
            </a:r>
            <a:endParaRPr lang="en-US" altLang="zh-CN" dirty="0"/>
          </a:p>
          <a:p>
            <a:r>
              <a:rPr lang="zh-CN" altLang="zh-CN" dirty="0"/>
              <a:t>若应用层数据长度为</a:t>
            </a:r>
            <a:r>
              <a:rPr lang="en-US" altLang="zh-CN" dirty="0"/>
              <a:t>1000</a:t>
            </a:r>
            <a:r>
              <a:rPr lang="zh-CN" altLang="zh-CN" dirty="0"/>
              <a:t>字节，数据的传输效率是多少？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>
                <a:solidFill>
                  <a:srgbClr val="FF0000"/>
                </a:solidFill>
              </a:rPr>
              <a:t>数据长度为</a:t>
            </a:r>
            <a:r>
              <a:rPr lang="en-US" altLang="zh-CN" dirty="0">
                <a:solidFill>
                  <a:srgbClr val="FF0000"/>
                </a:solidFill>
              </a:rPr>
              <a:t>100</a:t>
            </a:r>
            <a:r>
              <a:rPr lang="zh-CN" altLang="zh-CN" dirty="0">
                <a:solidFill>
                  <a:srgbClr val="FF0000"/>
                </a:solidFill>
              </a:rPr>
              <a:t>字节时，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zh-CN" dirty="0">
                <a:solidFill>
                  <a:srgbClr val="FF0000"/>
                </a:solidFill>
              </a:rPr>
              <a:t>传输效率</a:t>
            </a:r>
            <a:r>
              <a:rPr lang="en-US" altLang="zh-CN" dirty="0">
                <a:solidFill>
                  <a:srgbClr val="FF0000"/>
                </a:solidFill>
              </a:rPr>
              <a:t>=100/</a:t>
            </a:r>
            <a:r>
              <a:rPr lang="zh-CN" altLang="zh-CN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100+20+20+18</a:t>
            </a:r>
            <a:r>
              <a:rPr lang="zh-CN" altLang="zh-CN" dirty="0">
                <a:solidFill>
                  <a:srgbClr val="FF0000"/>
                </a:solidFill>
              </a:rPr>
              <a:t>）</a:t>
            </a:r>
            <a:r>
              <a:rPr lang="en-US" altLang="zh-CN" dirty="0">
                <a:solidFill>
                  <a:srgbClr val="FF0000"/>
                </a:solidFill>
              </a:rPr>
              <a:t>=63.3%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zh-CN" altLang="zh-CN" dirty="0">
                <a:solidFill>
                  <a:srgbClr val="FF0000"/>
                </a:solidFill>
              </a:rPr>
              <a:t>数据长度为</a:t>
            </a:r>
            <a:r>
              <a:rPr lang="en-US" altLang="zh-CN" dirty="0">
                <a:solidFill>
                  <a:srgbClr val="FF0000"/>
                </a:solidFill>
              </a:rPr>
              <a:t>1000</a:t>
            </a:r>
            <a:r>
              <a:rPr lang="zh-CN" altLang="zh-CN" dirty="0">
                <a:solidFill>
                  <a:srgbClr val="FF0000"/>
                </a:solidFill>
              </a:rPr>
              <a:t>字节时，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zh-CN" dirty="0">
                <a:solidFill>
                  <a:srgbClr val="FF0000"/>
                </a:solidFill>
              </a:rPr>
              <a:t>传输效率</a:t>
            </a:r>
            <a:r>
              <a:rPr lang="en-US" altLang="zh-CN" dirty="0">
                <a:solidFill>
                  <a:srgbClr val="FF0000"/>
                </a:solidFill>
              </a:rPr>
              <a:t>=1000/</a:t>
            </a:r>
            <a:r>
              <a:rPr lang="zh-CN" altLang="zh-CN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1000+20+20+18</a:t>
            </a:r>
            <a:r>
              <a:rPr lang="zh-CN" altLang="zh-CN" dirty="0">
                <a:solidFill>
                  <a:srgbClr val="FF0000"/>
                </a:solidFill>
              </a:rPr>
              <a:t>）</a:t>
            </a:r>
            <a:r>
              <a:rPr lang="en-US" altLang="zh-CN" dirty="0">
                <a:solidFill>
                  <a:srgbClr val="FF0000"/>
                </a:solidFill>
              </a:rPr>
              <a:t>=94.5%</a:t>
            </a:r>
            <a:endParaRPr lang="zh-CN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69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77A7EE-27C5-403D-80D1-491398285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有两个网络，它们都提供可靠的面向连接的服务。一个提供可靠的字节流，另一个提供可靠的报文流。请问二者是否相同？为什么？</a:t>
            </a:r>
          </a:p>
          <a:p>
            <a:endParaRPr lang="en-US" altLang="zh-CN" dirty="0"/>
          </a:p>
          <a:p>
            <a:r>
              <a:rPr lang="zh-CN" altLang="zh-CN" dirty="0">
                <a:solidFill>
                  <a:srgbClr val="FF0000"/>
                </a:solidFill>
              </a:rPr>
              <a:t>不相同。在报文流中，网络保持对报文边界的跟踪；而在字节流中，网络不做这样的跟踪。例如，一个进程向一条连接写了</a:t>
            </a:r>
            <a:r>
              <a:rPr lang="en-US" altLang="zh-CN" dirty="0">
                <a:solidFill>
                  <a:srgbClr val="FF0000"/>
                </a:solidFill>
              </a:rPr>
              <a:t>1024 </a:t>
            </a:r>
            <a:r>
              <a:rPr lang="zh-CN" altLang="zh-CN" dirty="0">
                <a:solidFill>
                  <a:srgbClr val="FF0000"/>
                </a:solidFill>
              </a:rPr>
              <a:t>字节，稍后又写了另外</a:t>
            </a:r>
            <a:r>
              <a:rPr lang="en-US" altLang="zh-CN" dirty="0">
                <a:solidFill>
                  <a:srgbClr val="FF0000"/>
                </a:solidFill>
              </a:rPr>
              <a:t>1024 </a:t>
            </a:r>
            <a:r>
              <a:rPr lang="zh-CN" altLang="zh-CN" dirty="0">
                <a:solidFill>
                  <a:srgbClr val="FF0000"/>
                </a:solidFill>
              </a:rPr>
              <a:t>字节。那么接收方共读了</a:t>
            </a:r>
            <a:r>
              <a:rPr lang="en-US" altLang="zh-CN" dirty="0">
                <a:solidFill>
                  <a:srgbClr val="FF0000"/>
                </a:solidFill>
              </a:rPr>
              <a:t>2048 </a:t>
            </a:r>
            <a:r>
              <a:rPr lang="zh-CN" altLang="zh-CN" dirty="0">
                <a:solidFill>
                  <a:srgbClr val="FF0000"/>
                </a:solidFill>
              </a:rPr>
              <a:t>字节。对于报文流，接收方将得到两个报文，每个报文</a:t>
            </a:r>
            <a:r>
              <a:rPr lang="en-US" altLang="zh-CN" dirty="0">
                <a:solidFill>
                  <a:srgbClr val="FF0000"/>
                </a:solidFill>
              </a:rPr>
              <a:t>1024 </a:t>
            </a:r>
            <a:r>
              <a:rPr lang="zh-CN" altLang="zh-CN" dirty="0">
                <a:solidFill>
                  <a:srgbClr val="FF0000"/>
                </a:solidFill>
              </a:rPr>
              <a:t>字节。而对于字节流，报文边界不被识别。接收方把全部的</a:t>
            </a:r>
            <a:r>
              <a:rPr lang="en-US" altLang="zh-CN" dirty="0">
                <a:solidFill>
                  <a:srgbClr val="FF0000"/>
                </a:solidFill>
              </a:rPr>
              <a:t>2048 </a:t>
            </a:r>
            <a:r>
              <a:rPr lang="zh-CN" altLang="zh-CN" dirty="0">
                <a:solidFill>
                  <a:srgbClr val="FF0000"/>
                </a:solidFill>
              </a:rPr>
              <a:t>字节当作一个整体，在此已经体现不出原先有两个不同的报文的事实。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6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671C68F-BEEC-44A8-882E-DCA8E13BA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/>
              <a:t>什么是通信子网和资源子网？试述这种结构的特点以及各部分的作用是什么？</a:t>
            </a:r>
          </a:p>
          <a:p>
            <a:endParaRPr lang="en-US" altLang="zh-CN" sz="2800" dirty="0"/>
          </a:p>
          <a:p>
            <a:r>
              <a:rPr lang="zh-CN" altLang="zh-CN" sz="2800" dirty="0">
                <a:solidFill>
                  <a:srgbClr val="FF0000"/>
                </a:solidFill>
              </a:rPr>
              <a:t>通信控制处理机构成的通信子网是网络的核心层，或骨干层，是网络的重要组成部分。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zh-CN" sz="2800" dirty="0">
                <a:solidFill>
                  <a:srgbClr val="FF0000"/>
                </a:solidFill>
              </a:rPr>
              <a:t>网络上的主机负责数据处理，是计算机网络资源的拥有者，它们组成了网络的资源子网，是网络的外层，通信子网为资源子网提供信息传输服务，资源子网上用户间的通信是建立在通信子网的基础上。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zh-CN" sz="2800" dirty="0">
                <a:solidFill>
                  <a:srgbClr val="FF0000"/>
                </a:solidFill>
              </a:rPr>
              <a:t>没有通信子网，网络不能工作，而没有资源子网，通信子网的传输也失去了意义，两者合起来组成了统一的资源共享的两层网络。将通信子络的规模进一步扩大，使之变成社会公有的数据通信网</a:t>
            </a:r>
            <a:r>
              <a:rPr lang="zh-CN" altLang="en-US" sz="2800" dirty="0">
                <a:solidFill>
                  <a:srgbClr val="FF0000"/>
                </a:solidFill>
              </a:rPr>
              <a:t>。</a:t>
            </a:r>
            <a:endParaRPr lang="zh-CN" altLang="zh-CN" sz="2800" dirty="0">
              <a:solidFill>
                <a:srgbClr val="FF0000"/>
              </a:solidFill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4805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80B7A7E-AB44-4AD9-814E-81E77B2AC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总线结构是否适合于广域网络，为什么？</a:t>
            </a:r>
          </a:p>
          <a:p>
            <a:endParaRPr lang="en-US" altLang="zh-CN" dirty="0"/>
          </a:p>
          <a:p>
            <a:r>
              <a:rPr lang="zh-CN" altLang="zh-CN" dirty="0">
                <a:solidFill>
                  <a:srgbClr val="FF0000"/>
                </a:solidFill>
              </a:rPr>
              <a:t>不适合。总线型拓扑结构只适合采用广播式通信方式，而由于广域网规模过大，连接节点数量过大无法使用广播式通信方式。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 </a:t>
            </a:r>
            <a:endParaRPr lang="zh-CN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268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860</Words>
  <Application>Microsoft Office PowerPoint</Application>
  <PresentationFormat>宽屏</PresentationFormat>
  <Paragraphs>54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Cambria Math</vt:lpstr>
      <vt:lpstr>Lucida Sans Unicode</vt:lpstr>
      <vt:lpstr>Times New Roman</vt:lpstr>
      <vt:lpstr>Office 主题​​</vt:lpstr>
      <vt:lpstr>第一章习题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Yue</dc:creator>
  <cp:lastModifiedBy>YUE</cp:lastModifiedBy>
  <cp:revision>18</cp:revision>
  <dcterms:created xsi:type="dcterms:W3CDTF">2020-09-23T14:57:29Z</dcterms:created>
  <dcterms:modified xsi:type="dcterms:W3CDTF">2020-09-24T01:41:11Z</dcterms:modified>
</cp:coreProperties>
</file>