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290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3933-6AD5-4F59-BD43-AE3B3ADF8F91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EE46-F623-4252-94F5-60074538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0780-67FA-4BD9-AC4C-5C3966A2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B534D-B4FB-49D3-9B70-46C721868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B819-E9E2-476E-8D0B-8420CD6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EEC96-A172-4F26-9794-59595A25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4F64C-613F-406F-833D-6524B3D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D1A0B-F124-4A73-9FD7-6B54214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D8C9B-52BC-4078-86E2-1E443F8E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E52F6-43B7-4E46-8008-B2DAC43D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A33B3-ADFC-491A-90F3-F50AC63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B3A89-4F2B-4484-823F-5E03C8C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B0E14C-3416-4BCC-8CDA-0CC9879B3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5645-31D5-467A-A8C3-26C80EB7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FCCD6-9D9C-4C0A-922B-5A8A7A0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E63A5-F02D-406B-A1D8-E5B24B9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ABAB6-A07A-4D40-B65F-3BB4BB08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4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10EC-AB04-47B4-91FB-9AB13F2D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834"/>
            <a:ext cx="10515600" cy="5315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45FC-199D-4293-B8EF-33EEAB0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C314-5C5F-48E6-B739-97FDCFB9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27C09-D0EE-433F-ADEB-89E2AFF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9FEC-0A1B-4C18-B1BC-7D2A422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074CD-1839-47B0-8E3A-66CD69EA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5514-D724-4E45-91DB-2CC50D3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6932A-0758-406F-BB7B-60629011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426E-3FFC-4E42-94DC-31D0FEF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F28D-A62B-40D3-A57F-BF36A225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BA65D-9E56-4DC8-80B9-0ACC021F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DE50C-DD63-49B1-8B87-0D62082D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20BD0-2C36-4328-828C-0DD5A852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1DEF9-A560-4B41-AEE2-8178EAD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0D9CD-C0FA-4C4D-8B63-AB44CAE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E3E2-5B0A-403C-B45A-C8A0F7A0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51766-DE5D-482F-8B14-CC7E49A4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26358-46CC-4510-9876-E3F8C2AD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554BB-E2FB-43D9-9B25-243851B0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075F6-1206-4858-A492-002CF4B2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211AD-622E-4B4F-B994-A7D1298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E76C3-9DEA-48B0-A8F7-446FEEA7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11E36-AA9D-48E9-AFD2-E63FE8D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FB4F-FD9F-4481-BF84-F5933702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63878-4DF5-4333-BEC4-F31C03C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EB03E-D974-4DBE-87F9-ECB38733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E01C6-6C77-4AD7-90EE-3762B3CB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EB929-784E-45C8-9CE5-8BA2391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106E2-3BA9-4E2F-839C-F31FA8D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35C03-1CF6-4F91-9F55-A82135B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701-1A3C-48CD-A8BE-19AB342E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065EA-01C2-4890-A338-395A9B6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6B05F-7D61-4688-8F60-CE7B583C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D47A5-D08A-4015-984E-B29163EC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13412-85C1-4627-902D-594DB42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71F01-20D2-493E-9C3E-12C7B33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F1FC-1ED1-4B67-983C-CBE78A65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F0635-D5A0-49AB-AC83-EBAE3001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C041B-A205-4CFE-97A6-62357978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47935-6F3F-490D-8864-85FFDDF2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6D64-5474-4B87-99EC-4FA6BE9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0468A-21FF-4776-ADD0-78285AA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513534-E75E-4D2E-BD64-5F5BBD7E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76328-73D4-4CC2-8183-880DE18A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8F514-0A2C-4C50-B42E-62C8336D2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4236-D3DA-4FF4-AEC4-1CE7E3D4BDE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57545-B215-4013-BA4D-51BD16BB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8510D-A51F-4A57-9A0B-725BEDC7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BA25-5768-4A78-9A4C-DB5C4CF1B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BE064-B374-4A6D-A794-069AA7D09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3CA86A-9BEB-4D66-AA02-F5912A37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速率为</a:t>
            </a:r>
            <a:r>
              <a:rPr lang="en-US" altLang="zh-CN" dirty="0"/>
              <a:t>9600bps</a:t>
            </a:r>
            <a:r>
              <a:rPr lang="zh-CN" altLang="zh-CN" dirty="0"/>
              <a:t>的调制解调器，若采用无校验位、一位停止位的异步传输方式，试计算</a:t>
            </a:r>
            <a:r>
              <a:rPr lang="en-US" altLang="zh-CN" dirty="0"/>
              <a:t>2</a:t>
            </a:r>
            <a:r>
              <a:rPr lang="zh-CN" altLang="zh-CN" dirty="0"/>
              <a:t>分钟内最多能传输多少个汉字</a:t>
            </a:r>
            <a:r>
              <a:rPr lang="en-US" altLang="zh-CN" dirty="0"/>
              <a:t>(</a:t>
            </a:r>
            <a:r>
              <a:rPr lang="zh-CN" altLang="zh-CN" dirty="0"/>
              <a:t>双字节</a:t>
            </a:r>
            <a:r>
              <a:rPr lang="en-US" altLang="zh-CN" dirty="0"/>
              <a:t>)?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sz="2800" dirty="0">
                <a:solidFill>
                  <a:srgbClr val="FF0000"/>
                </a:solidFill>
              </a:rPr>
              <a:t>采用无校验位、一位停止位的异步传输方式传输一个字节数据，需加</a:t>
            </a: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zh-CN" sz="2800" dirty="0">
                <a:solidFill>
                  <a:srgbClr val="FF0000"/>
                </a:solidFill>
              </a:rPr>
              <a:t>位起始位，一位停止位，实际需传送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zh-CN" altLang="zh-CN" sz="2800" dirty="0">
                <a:solidFill>
                  <a:srgbClr val="FF0000"/>
                </a:solidFill>
              </a:rPr>
              <a:t>位。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分钟内传输的数据为：</a:t>
            </a:r>
            <a:r>
              <a:rPr lang="en-US" altLang="zh-CN" sz="2800" dirty="0">
                <a:solidFill>
                  <a:srgbClr val="FF0000"/>
                </a:solidFill>
              </a:rPr>
              <a:t> 9600 * 2 * 60 = 1152000 bit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每个汉字需要传输的位数为 </a:t>
            </a:r>
            <a:r>
              <a:rPr lang="en-US" altLang="zh-CN" sz="2800" dirty="0">
                <a:solidFill>
                  <a:srgbClr val="FF0000"/>
                </a:solidFill>
              </a:rPr>
              <a:t>(8+1+1)</a:t>
            </a:r>
            <a:r>
              <a:rPr lang="zh-CN" altLang="en-US" sz="2800" dirty="0">
                <a:solidFill>
                  <a:srgbClr val="FF0000"/>
                </a:solidFill>
              </a:rPr>
              <a:t> * </a:t>
            </a:r>
            <a:r>
              <a:rPr lang="en-US" altLang="zh-CN" sz="2800" dirty="0">
                <a:solidFill>
                  <a:srgbClr val="FF0000"/>
                </a:solidFill>
              </a:rPr>
              <a:t>2 = 20 bit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分钟内传输的汉字数为：</a:t>
            </a:r>
            <a:r>
              <a:rPr lang="en-US" altLang="zh-CN" sz="2800" dirty="0">
                <a:solidFill>
                  <a:srgbClr val="FF0000"/>
                </a:solidFill>
              </a:rPr>
              <a:t>1152000 / 20 = 57600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即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分钟内最多能传输</a:t>
            </a:r>
            <a:r>
              <a:rPr lang="en-US" altLang="zh-CN" sz="2800" dirty="0">
                <a:solidFill>
                  <a:srgbClr val="FF0000"/>
                </a:solidFill>
              </a:rPr>
              <a:t>57600</a:t>
            </a:r>
            <a:r>
              <a:rPr lang="zh-CN" altLang="zh-CN" sz="2800" dirty="0">
                <a:solidFill>
                  <a:srgbClr val="FF0000"/>
                </a:solidFill>
              </a:rPr>
              <a:t>个汉字。</a:t>
            </a:r>
          </a:p>
          <a:p>
            <a:pPr>
              <a:lnSpc>
                <a:spcPct val="11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32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5C5BB1-1741-4625-8E0C-FB4ADF62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如下所示协议中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）当发送方在第</a:t>
            </a:r>
            <a:r>
              <a:rPr lang="en-US" altLang="zh-CN" dirty="0"/>
              <a:t>12</a:t>
            </a:r>
            <a:r>
              <a:rPr lang="zh-CN" altLang="zh-CN" dirty="0"/>
              <a:t>行语句中发送的一个数据帧丢失了，接收方执行何种动作？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）当发送方在第</a:t>
            </a:r>
            <a:r>
              <a:rPr lang="en-US" altLang="zh-CN" dirty="0"/>
              <a:t>12</a:t>
            </a:r>
            <a:r>
              <a:rPr lang="zh-CN" altLang="zh-CN" dirty="0"/>
              <a:t>行语句中发送的一个数据帧丢失了，发送方执行何种动作？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）当接收方正确收到发送方在第</a:t>
            </a:r>
            <a:r>
              <a:rPr lang="en-US" altLang="zh-CN" dirty="0"/>
              <a:t>12</a:t>
            </a:r>
            <a:r>
              <a:rPr lang="zh-CN" altLang="zh-CN" dirty="0"/>
              <a:t>行语句中发送的一个数据帧，并发送了该数据帧的确认，但该确认帧丢失了，发送方执行何种动作？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4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3E85E1-6F1F-40D2-AE72-64C6C956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068" y="774834"/>
            <a:ext cx="6538732" cy="5315502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>
                <a:solidFill>
                  <a:srgbClr val="FF0000"/>
                </a:solidFill>
              </a:rPr>
              <a:t>接收方不做任何动作，等待事件发生。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>
                <a:solidFill>
                  <a:srgbClr val="FF0000"/>
                </a:solidFill>
              </a:rPr>
              <a:t>定时器超时，重发该数据帧。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>
                <a:solidFill>
                  <a:srgbClr val="FF0000"/>
                </a:solidFill>
              </a:rPr>
              <a:t>定时器超时，重发该数据帧。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Picture 2" descr="횸훀X">
            <a:extLst>
              <a:ext uri="{FF2B5EF4-FFF2-40B4-BE49-F238E27FC236}">
                <a16:creationId xmlns:a16="http://schemas.microsoft.com/office/drawing/2014/main" id="{6DC09CD8-717F-4CB4-9B0C-B6F01FFC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9" y="293102"/>
            <a:ext cx="4300959" cy="60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44B24E-4427-4176-8F5B-BA3EAFDD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3.</a:t>
            </a:r>
            <a:r>
              <a:rPr lang="zh-CN" altLang="zh-CN" dirty="0"/>
              <a:t>在一个负载很重（双向流量）的</a:t>
            </a:r>
            <a:r>
              <a:rPr lang="en-US" altLang="zh-CN" dirty="0"/>
              <a:t>50kbps</a:t>
            </a:r>
            <a:r>
              <a:rPr lang="zh-CN" altLang="zh-CN" dirty="0"/>
              <a:t>的卫星信道上使用协议</a:t>
            </a:r>
            <a:r>
              <a:rPr lang="en-US" altLang="zh-CN" dirty="0"/>
              <a:t>6</a:t>
            </a:r>
            <a:r>
              <a:rPr lang="zh-CN" altLang="zh-CN" dirty="0"/>
              <a:t>，数据帧包含</a:t>
            </a:r>
            <a:r>
              <a:rPr lang="en-US" altLang="zh-CN" dirty="0"/>
              <a:t>40</a:t>
            </a:r>
            <a:r>
              <a:rPr lang="zh-CN" altLang="zh-CN" dirty="0"/>
              <a:t>位的头和</a:t>
            </a:r>
            <a:r>
              <a:rPr lang="en-US" altLang="zh-CN" dirty="0"/>
              <a:t>3960</a:t>
            </a:r>
            <a:r>
              <a:rPr lang="zh-CN" altLang="zh-CN" dirty="0"/>
              <a:t>位的数据，请计算一下</a:t>
            </a:r>
            <a:r>
              <a:rPr lang="zh-CN" altLang="en-US" dirty="0"/>
              <a:t>花</a:t>
            </a:r>
            <a:r>
              <a:rPr lang="zh-CN" altLang="zh-CN" dirty="0"/>
              <a:t>费在头部和重传的开销占多少比例。</a:t>
            </a:r>
            <a:endParaRPr lang="en-US" altLang="zh-CN" dirty="0"/>
          </a:p>
          <a:p>
            <a:r>
              <a:rPr lang="zh-CN" altLang="zh-CN" dirty="0"/>
              <a:t>假设从地球到卫星的信号传输时间为</a:t>
            </a:r>
            <a:r>
              <a:rPr lang="en-US" altLang="zh-CN" dirty="0"/>
              <a:t>270ms</a:t>
            </a:r>
            <a:r>
              <a:rPr lang="zh-CN" altLang="zh-CN" dirty="0"/>
              <a:t>。</a:t>
            </a:r>
            <a:r>
              <a:rPr lang="en-US" altLang="zh-CN" dirty="0"/>
              <a:t>ACK</a:t>
            </a:r>
            <a:r>
              <a:rPr lang="zh-CN" altLang="zh-CN" dirty="0"/>
              <a:t>帧永远不会发生（捎带确认总是很及时）。</a:t>
            </a:r>
            <a:r>
              <a:rPr lang="en-US" altLang="zh-CN" dirty="0"/>
              <a:t>NAK</a:t>
            </a:r>
            <a:r>
              <a:rPr lang="zh-CN" altLang="zh-CN" dirty="0"/>
              <a:t>帧为</a:t>
            </a:r>
            <a:r>
              <a:rPr lang="en-US" altLang="zh-CN" dirty="0"/>
              <a:t>40</a:t>
            </a:r>
            <a:r>
              <a:rPr lang="zh-CN" altLang="zh-CN" dirty="0"/>
              <a:t>位。数据帧的错误率为</a:t>
            </a:r>
            <a:r>
              <a:rPr lang="en-US" altLang="zh-CN" dirty="0"/>
              <a:t>1%</a:t>
            </a:r>
            <a:r>
              <a:rPr lang="zh-CN" altLang="zh-CN" dirty="0"/>
              <a:t>，</a:t>
            </a:r>
            <a:r>
              <a:rPr lang="en-US" altLang="zh-CN" dirty="0"/>
              <a:t>NAK</a:t>
            </a:r>
            <a:r>
              <a:rPr lang="zh-CN" altLang="zh-CN" dirty="0"/>
              <a:t>帧的错误率忽略不计。序列号为</a:t>
            </a:r>
            <a:r>
              <a:rPr lang="en-US" altLang="zh-CN" dirty="0"/>
              <a:t>8</a:t>
            </a:r>
            <a:r>
              <a:rPr lang="zh-CN" altLang="zh-CN" dirty="0"/>
              <a:t>位。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zh-CN" dirty="0">
                <a:solidFill>
                  <a:srgbClr val="FF0000"/>
                </a:solidFill>
              </a:rPr>
              <a:t>的帧需要重传造成的开销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4000 = 40</a:t>
            </a:r>
            <a:r>
              <a:rPr lang="zh-CN" altLang="zh-CN" dirty="0">
                <a:solidFill>
                  <a:srgbClr val="FF0000"/>
                </a:solidFill>
              </a:rPr>
              <a:t>比特，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每个正常的帧</a:t>
            </a:r>
            <a:r>
              <a:rPr lang="zh-CN" altLang="en-US" dirty="0">
                <a:solidFill>
                  <a:srgbClr val="FF0000"/>
                </a:solidFill>
              </a:rPr>
              <a:t>头部开销：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zh-CN" dirty="0">
                <a:solidFill>
                  <a:srgbClr val="FF0000"/>
                </a:solidFill>
              </a:rPr>
              <a:t>比特，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NAK</a:t>
            </a:r>
            <a:r>
              <a:rPr lang="zh-CN" altLang="zh-CN" dirty="0">
                <a:solidFill>
                  <a:srgbClr val="FF0000"/>
                </a:solidFill>
              </a:rPr>
              <a:t>的开销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1% = 0.4</a:t>
            </a:r>
            <a:r>
              <a:rPr lang="zh-CN" altLang="en-US" dirty="0">
                <a:solidFill>
                  <a:srgbClr val="FF0000"/>
                </a:solidFill>
              </a:rPr>
              <a:t>比特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总的每帧控制开销为</a:t>
            </a:r>
            <a:r>
              <a:rPr lang="en-US" altLang="zh-CN" dirty="0">
                <a:solidFill>
                  <a:srgbClr val="FF0000"/>
                </a:solidFill>
              </a:rPr>
              <a:t>80.4</a:t>
            </a:r>
            <a:r>
              <a:rPr lang="zh-CN" altLang="zh-CN" dirty="0">
                <a:solidFill>
                  <a:srgbClr val="FF0000"/>
                </a:solidFill>
              </a:rPr>
              <a:t>比特，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开销比例为</a:t>
            </a:r>
            <a:r>
              <a:rPr lang="en-US" altLang="zh-CN" dirty="0">
                <a:solidFill>
                  <a:srgbClr val="FF0000"/>
                </a:solidFill>
              </a:rPr>
              <a:t>80.4/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3960+80.4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=1.99% 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108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12CF8-5C7B-4771-BDA1-98778D4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上一题中，计算信道利用率为</a:t>
            </a:r>
            <a:r>
              <a:rPr lang="en-US" altLang="zh-CN" dirty="0"/>
              <a:t>100%</a:t>
            </a:r>
            <a:r>
              <a:rPr lang="zh-CN" altLang="en-US" dirty="0"/>
              <a:t>时需要连续发送的帧的个数。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单向传输延迟 </a:t>
            </a:r>
            <a:r>
              <a:rPr lang="en-US" altLang="zh-CN" dirty="0">
                <a:solidFill>
                  <a:srgbClr val="FF0000"/>
                </a:solidFill>
              </a:rPr>
              <a:t>L/B = 4000/50Kbps=80ms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单向传播延迟 </a:t>
            </a:r>
            <a:r>
              <a:rPr lang="en-US" altLang="zh-CN" dirty="0">
                <a:solidFill>
                  <a:srgbClr val="FF0000"/>
                </a:solidFill>
              </a:rPr>
              <a:t>270ms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注意：采用稍待确认，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信道利用率为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zh-CN" altLang="en-US" dirty="0">
                <a:solidFill>
                  <a:srgbClr val="FF0000"/>
                </a:solidFill>
              </a:rPr>
              <a:t>时需要连续发送的帧数：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80*N/2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(80+270)=1, N = 700/80 = 8.75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9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490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第三章习题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Yue</dc:creator>
  <cp:lastModifiedBy>YUE</cp:lastModifiedBy>
  <cp:revision>42</cp:revision>
  <dcterms:created xsi:type="dcterms:W3CDTF">2020-09-23T14:57:29Z</dcterms:created>
  <dcterms:modified xsi:type="dcterms:W3CDTF">2020-10-28T09:28:42Z</dcterms:modified>
</cp:coreProperties>
</file>