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70" r:id="rId4"/>
    <p:sldId id="271" r:id="rId5"/>
    <p:sldId id="273" r:id="rId6"/>
    <p:sldId id="281" r:id="rId7"/>
    <p:sldId id="274" r:id="rId8"/>
    <p:sldId id="275" r:id="rId9"/>
    <p:sldId id="276" r:id="rId10"/>
    <p:sldId id="277" r:id="rId11"/>
    <p:sldId id="278" r:id="rId12"/>
    <p:sldId id="280" r:id="rId1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43" autoAdjust="0"/>
  </p:normalViewPr>
  <p:slideViewPr>
    <p:cSldViewPr>
      <p:cViewPr varScale="1">
        <p:scale>
          <a:sx n="56" d="100"/>
          <a:sy n="56" d="100"/>
        </p:scale>
        <p:origin x="15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A435946-72FD-47DC-840A-34CA6B8ACCD6}" type="datetimeFigureOut">
              <a:rPr lang="zh-CN" altLang="en-US"/>
              <a:pPr>
                <a:defRPr/>
              </a:pPr>
              <a:t>2019/11/20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D924B65-8FE0-42DC-86A5-9B9FC20DEB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For successful communication we require that the sender can reach (communicate with) the receiver, and that there be no other sender who can reach (now interfere with) the receiver. Also, a station cannot send and receive at the same time.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 Since all stations will see </a:t>
            </a:r>
            <a:r>
              <a:rPr lang="en-US" altLang="zh-CN" sz="1200" i="1" kern="1200" dirty="0" smtClean="0">
                <a:solidFill>
                  <a:schemeClr val="tx1"/>
                </a:solidFill>
                <a:effectLst/>
                <a:latin typeface="+mn-lt"/>
                <a:ea typeface="+mn-ea"/>
                <a:cs typeface="+mn-cs"/>
              </a:rPr>
              <a:t>A</a:t>
            </a:r>
            <a:r>
              <a:rPr lang="en-US" altLang="zh-CN" sz="1200" kern="1200" dirty="0" smtClean="0">
                <a:solidFill>
                  <a:schemeClr val="tx1"/>
                </a:solidFill>
                <a:effectLst/>
                <a:latin typeface="+mn-lt"/>
                <a:ea typeface="+mn-ea"/>
                <a:cs typeface="+mn-cs"/>
              </a:rPr>
              <a:t>’s packet, it will interfere with receipt of any other packet by any other station. So, no other communication is possible in this case.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 </a:t>
            </a:r>
            <a:r>
              <a:rPr lang="en-US" altLang="zh-CN" sz="1200" i="1" kern="1200" dirty="0" smtClean="0">
                <a:solidFill>
                  <a:schemeClr val="tx1"/>
                </a:solidFill>
                <a:effectLst/>
                <a:latin typeface="+mn-lt"/>
                <a:ea typeface="+mn-ea"/>
                <a:cs typeface="+mn-cs"/>
              </a:rPr>
              <a:t>B</a:t>
            </a:r>
            <a:r>
              <a:rPr lang="en-US" altLang="zh-CN" sz="1200" kern="1200" dirty="0" smtClean="0">
                <a:solidFill>
                  <a:schemeClr val="tx1"/>
                </a:solidFill>
                <a:effectLst/>
                <a:latin typeface="+mn-lt"/>
                <a:ea typeface="+mn-ea"/>
                <a:cs typeface="+mn-cs"/>
              </a:rPr>
              <a:t>’s packet will be seen by </a:t>
            </a:r>
            <a:r>
              <a:rPr lang="en-US" altLang="zh-CN" sz="1200" i="1" kern="1200" dirty="0" smtClean="0">
                <a:solidFill>
                  <a:schemeClr val="tx1"/>
                </a:solidFill>
                <a:effectLst/>
                <a:latin typeface="+mn-lt"/>
                <a:ea typeface="+mn-ea"/>
                <a:cs typeface="+mn-cs"/>
              </a:rPr>
              <a:t>E</a:t>
            </a: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and </a:t>
            </a:r>
            <a:r>
              <a:rPr lang="en-US" altLang="zh-CN" sz="1200" i="1" kern="1200" dirty="0" smtClean="0">
                <a:solidFill>
                  <a:schemeClr val="tx1"/>
                </a:solidFill>
                <a:effectLst/>
                <a:latin typeface="+mn-lt"/>
                <a:ea typeface="+mn-ea"/>
                <a:cs typeface="+mn-cs"/>
              </a:rPr>
              <a:t>C</a:t>
            </a:r>
            <a:r>
              <a:rPr lang="en-US" altLang="zh-CN" sz="1200" kern="1200" dirty="0" smtClean="0">
                <a:solidFill>
                  <a:schemeClr val="tx1"/>
                </a:solidFill>
                <a:effectLst/>
                <a:latin typeface="+mn-lt"/>
                <a:ea typeface="+mn-ea"/>
                <a:cs typeface="+mn-cs"/>
              </a:rPr>
              <a:t>, by not by D. Thus, </a:t>
            </a:r>
            <a:r>
              <a:rPr lang="en-US" altLang="zh-CN" sz="1200" i="1" kern="1200" dirty="0" smtClean="0">
                <a:solidFill>
                  <a:schemeClr val="tx1"/>
                </a:solidFill>
                <a:effectLst/>
                <a:latin typeface="+mn-lt"/>
                <a:ea typeface="+mn-ea"/>
                <a:cs typeface="+mn-cs"/>
              </a:rPr>
              <a:t>E </a:t>
            </a:r>
            <a:r>
              <a:rPr lang="en-US" altLang="zh-CN" sz="1200" kern="1200" dirty="0" smtClean="0">
                <a:solidFill>
                  <a:schemeClr val="tx1"/>
                </a:solidFill>
                <a:effectLst/>
                <a:latin typeface="+mn-lt"/>
                <a:ea typeface="+mn-ea"/>
                <a:cs typeface="+mn-cs"/>
              </a:rPr>
              <a:t>or </a:t>
            </a:r>
            <a:r>
              <a:rPr lang="en-US" altLang="zh-CN" sz="1200" i="1" kern="1200" dirty="0" smtClean="0">
                <a:solidFill>
                  <a:schemeClr val="tx1"/>
                </a:solidFill>
                <a:effectLst/>
                <a:latin typeface="+mn-lt"/>
                <a:ea typeface="+mn-ea"/>
                <a:cs typeface="+mn-cs"/>
              </a:rPr>
              <a:t>C </a:t>
            </a:r>
            <a:r>
              <a:rPr lang="en-US" altLang="zh-CN" sz="1200" kern="1200" dirty="0" smtClean="0">
                <a:solidFill>
                  <a:schemeClr val="tx1"/>
                </a:solidFill>
                <a:effectLst/>
                <a:latin typeface="+mn-lt"/>
                <a:ea typeface="+mn-ea"/>
                <a:cs typeface="+mn-cs"/>
              </a:rPr>
              <a:t>might try to send to </a:t>
            </a:r>
            <a:r>
              <a:rPr lang="en-US" altLang="zh-CN" sz="1200" i="1" kern="1200" dirty="0" smtClean="0">
                <a:solidFill>
                  <a:schemeClr val="tx1"/>
                </a:solidFill>
                <a:effectLst/>
                <a:latin typeface="+mn-lt"/>
                <a:ea typeface="+mn-ea"/>
                <a:cs typeface="+mn-cs"/>
              </a:rPr>
              <a:t>D </a:t>
            </a:r>
            <a:r>
              <a:rPr lang="en-US" altLang="zh-CN" sz="1200" kern="1200" dirty="0" smtClean="0">
                <a:solidFill>
                  <a:schemeClr val="tx1"/>
                </a:solidFill>
                <a:effectLst/>
                <a:latin typeface="+mn-lt"/>
                <a:ea typeface="+mn-ea"/>
                <a:cs typeface="+mn-cs"/>
              </a:rPr>
              <a:t>at the same time. However, </a:t>
            </a:r>
            <a:r>
              <a:rPr lang="en-US" altLang="zh-CN" sz="1200" i="1" kern="1200" dirty="0" smtClean="0">
                <a:solidFill>
                  <a:schemeClr val="tx1"/>
                </a:solidFill>
                <a:effectLst/>
                <a:latin typeface="+mn-lt"/>
                <a:ea typeface="+mn-ea"/>
                <a:cs typeface="+mn-cs"/>
              </a:rPr>
              <a:t>E </a:t>
            </a:r>
            <a:r>
              <a:rPr lang="en-US" altLang="zh-CN" sz="1200" kern="1200" dirty="0" smtClean="0">
                <a:solidFill>
                  <a:schemeClr val="tx1"/>
                </a:solidFill>
                <a:effectLst/>
                <a:latin typeface="+mn-lt"/>
                <a:ea typeface="+mn-ea"/>
                <a:cs typeface="+mn-cs"/>
              </a:rPr>
              <a:t>and </a:t>
            </a:r>
            <a:r>
              <a:rPr lang="en-US" altLang="zh-CN" sz="1200" i="1" kern="1200" dirty="0" smtClean="0">
                <a:solidFill>
                  <a:schemeClr val="tx1"/>
                </a:solidFill>
                <a:effectLst/>
                <a:latin typeface="+mn-lt"/>
                <a:ea typeface="+mn-ea"/>
                <a:cs typeface="+mn-cs"/>
              </a:rPr>
              <a:t>C </a:t>
            </a:r>
            <a:r>
              <a:rPr lang="en-US" altLang="zh-CN" sz="1200" kern="1200" dirty="0" smtClean="0">
                <a:solidFill>
                  <a:schemeClr val="tx1"/>
                </a:solidFill>
                <a:effectLst/>
                <a:latin typeface="+mn-lt"/>
                <a:ea typeface="+mn-ea"/>
                <a:cs typeface="+mn-cs"/>
              </a:rPr>
              <a:t>can communicate with </a:t>
            </a:r>
            <a:r>
              <a:rPr lang="en-US" altLang="zh-CN" sz="1200" i="1" kern="1200" dirty="0" smtClean="0">
                <a:solidFill>
                  <a:schemeClr val="tx1"/>
                </a:solidFill>
                <a:effectLst/>
                <a:latin typeface="+mn-lt"/>
                <a:ea typeface="+mn-ea"/>
                <a:cs typeface="+mn-cs"/>
              </a:rPr>
              <a:t>A</a:t>
            </a:r>
            <a:r>
              <a:rPr lang="en-US" altLang="zh-CN" sz="1200" kern="1200" dirty="0" smtClean="0">
                <a:solidFill>
                  <a:schemeClr val="tx1"/>
                </a:solidFill>
                <a:effectLst/>
                <a:latin typeface="+mn-lt"/>
                <a:ea typeface="+mn-ea"/>
                <a:cs typeface="+mn-cs"/>
              </a:rPr>
              <a:t>, so this would interfere with </a:t>
            </a:r>
            <a:r>
              <a:rPr lang="en-US" altLang="zh-CN" sz="1200" i="1" kern="1200" dirty="0" smtClean="0">
                <a:solidFill>
                  <a:schemeClr val="tx1"/>
                </a:solidFill>
                <a:effectLst/>
                <a:latin typeface="+mn-lt"/>
                <a:ea typeface="+mn-ea"/>
                <a:cs typeface="+mn-cs"/>
              </a:rPr>
              <a:t>B</a:t>
            </a:r>
            <a:r>
              <a:rPr lang="en-US" altLang="zh-CN" sz="1200" kern="1200" dirty="0" smtClean="0">
                <a:solidFill>
                  <a:schemeClr val="tx1"/>
                </a:solidFill>
                <a:effectLst/>
                <a:latin typeface="+mn-lt"/>
                <a:ea typeface="+mn-ea"/>
                <a:cs typeface="+mn-cs"/>
              </a:rPr>
              <a:t>’s transmission to </a:t>
            </a:r>
            <a:r>
              <a:rPr lang="en-US" altLang="zh-CN" sz="1200" i="1" kern="1200" dirty="0" smtClean="0">
                <a:solidFill>
                  <a:schemeClr val="tx1"/>
                </a:solidFill>
                <a:effectLst/>
                <a:latin typeface="+mn-lt"/>
                <a:ea typeface="+mn-ea"/>
                <a:cs typeface="+mn-cs"/>
              </a:rPr>
              <a:t>A</a:t>
            </a:r>
            <a:r>
              <a:rPr lang="en-US" altLang="zh-CN" sz="1200" kern="1200" dirty="0" smtClean="0">
                <a:solidFill>
                  <a:schemeClr val="tx1"/>
                </a:solidFill>
                <a:effectLst/>
                <a:latin typeface="+mn-lt"/>
                <a:ea typeface="+mn-ea"/>
                <a:cs typeface="+mn-cs"/>
              </a:rPr>
              <a:t>. Thus no other communication is possible.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 </a:t>
            </a:r>
            <a:r>
              <a:rPr lang="en-US" altLang="zh-CN" sz="1200" i="1" kern="1200" dirty="0" smtClean="0">
                <a:solidFill>
                  <a:schemeClr val="tx1"/>
                </a:solidFill>
                <a:effectLst/>
                <a:latin typeface="+mn-lt"/>
                <a:ea typeface="+mn-ea"/>
                <a:cs typeface="+mn-cs"/>
              </a:rPr>
              <a:t>B</a:t>
            </a:r>
            <a:r>
              <a:rPr lang="en-US" altLang="zh-CN" sz="1200" kern="1200" dirty="0" smtClean="0">
                <a:solidFill>
                  <a:schemeClr val="tx1"/>
                </a:solidFill>
                <a:effectLst/>
                <a:latin typeface="+mn-lt"/>
                <a:ea typeface="+mn-ea"/>
                <a:cs typeface="+mn-cs"/>
              </a:rPr>
              <a:t>’s packet will be seen by </a:t>
            </a:r>
            <a:r>
              <a:rPr lang="en-US" altLang="zh-CN" sz="1200" i="1" kern="1200" dirty="0" smtClean="0">
                <a:solidFill>
                  <a:schemeClr val="tx1"/>
                </a:solidFill>
                <a:effectLst/>
                <a:latin typeface="+mn-lt"/>
                <a:ea typeface="+mn-ea"/>
                <a:cs typeface="+mn-cs"/>
              </a:rPr>
              <a:t>E</a:t>
            </a: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and </a:t>
            </a:r>
            <a:r>
              <a:rPr lang="en-US" altLang="zh-CN" sz="1200" i="1" kern="1200" dirty="0" smtClean="0">
                <a:solidFill>
                  <a:schemeClr val="tx1"/>
                </a:solidFill>
                <a:effectLst/>
                <a:latin typeface="+mn-lt"/>
                <a:ea typeface="+mn-ea"/>
                <a:cs typeface="+mn-cs"/>
              </a:rPr>
              <a:t>C</a:t>
            </a:r>
            <a:r>
              <a:rPr lang="en-US" altLang="zh-CN" sz="1200" kern="1200" dirty="0" smtClean="0">
                <a:solidFill>
                  <a:schemeClr val="tx1"/>
                </a:solidFill>
                <a:effectLst/>
                <a:latin typeface="+mn-lt"/>
                <a:ea typeface="+mn-ea"/>
                <a:cs typeface="+mn-cs"/>
              </a:rPr>
              <a:t>, by not by D. Thus, </a:t>
            </a:r>
            <a:r>
              <a:rPr lang="en-US" altLang="zh-CN" sz="1200" i="1" kern="1200" dirty="0" smtClean="0">
                <a:solidFill>
                  <a:schemeClr val="tx1"/>
                </a:solidFill>
                <a:effectLst/>
                <a:latin typeface="+mn-lt"/>
                <a:ea typeface="+mn-ea"/>
                <a:cs typeface="+mn-cs"/>
              </a:rPr>
              <a:t>E </a:t>
            </a:r>
            <a:r>
              <a:rPr lang="en-US" altLang="zh-CN" sz="1200" kern="1200" dirty="0" smtClean="0">
                <a:solidFill>
                  <a:schemeClr val="tx1"/>
                </a:solidFill>
                <a:effectLst/>
                <a:latin typeface="+mn-lt"/>
                <a:ea typeface="+mn-ea"/>
                <a:cs typeface="+mn-cs"/>
              </a:rPr>
              <a:t>or </a:t>
            </a:r>
            <a:r>
              <a:rPr lang="en-US" altLang="zh-CN" sz="1200" i="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might try to send to </a:t>
            </a:r>
            <a:r>
              <a:rPr lang="en-US" altLang="zh-CN" sz="1200" i="1" kern="1200" dirty="0" smtClean="0">
                <a:solidFill>
                  <a:schemeClr val="tx1"/>
                </a:solidFill>
                <a:effectLst/>
                <a:latin typeface="+mn-lt"/>
                <a:ea typeface="+mn-ea"/>
                <a:cs typeface="+mn-cs"/>
              </a:rPr>
              <a:t>D </a:t>
            </a:r>
            <a:r>
              <a:rPr lang="en-US" altLang="zh-CN" sz="1200" kern="1200" dirty="0" smtClean="0">
                <a:solidFill>
                  <a:schemeClr val="tx1"/>
                </a:solidFill>
                <a:effectLst/>
                <a:latin typeface="+mn-lt"/>
                <a:ea typeface="+mn-ea"/>
                <a:cs typeface="+mn-cs"/>
              </a:rPr>
              <a:t>at the same time. Of these two possibilities, </a:t>
            </a:r>
            <a:r>
              <a:rPr lang="en-US" altLang="zh-CN" sz="1200" i="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can communicate with </a:t>
            </a:r>
            <a:r>
              <a:rPr lang="en-US" altLang="zh-CN" sz="1200" i="1" kern="1200" dirty="0" smtClean="0">
                <a:solidFill>
                  <a:schemeClr val="tx1"/>
                </a:solidFill>
                <a:effectLst/>
                <a:latin typeface="+mn-lt"/>
                <a:ea typeface="+mn-ea"/>
                <a:cs typeface="+mn-cs"/>
              </a:rPr>
              <a:t>D</a:t>
            </a:r>
            <a:r>
              <a:rPr lang="en-US" altLang="zh-CN" sz="1200" kern="1200" dirty="0" smtClean="0">
                <a:solidFill>
                  <a:schemeClr val="tx1"/>
                </a:solidFill>
                <a:effectLst/>
                <a:latin typeface="+mn-lt"/>
                <a:ea typeface="+mn-ea"/>
                <a:cs typeface="+mn-cs"/>
              </a:rPr>
              <a:t>, so this would interfere with </a:t>
            </a:r>
            <a:r>
              <a:rPr lang="en-US" altLang="zh-CN" sz="1200" i="1" kern="1200" dirty="0" smtClean="0">
                <a:solidFill>
                  <a:schemeClr val="tx1"/>
                </a:solidFill>
                <a:effectLst/>
                <a:latin typeface="+mn-lt"/>
                <a:ea typeface="+mn-ea"/>
                <a:cs typeface="+mn-cs"/>
              </a:rPr>
              <a:t>B</a:t>
            </a:r>
            <a:r>
              <a:rPr lang="en-US" altLang="zh-CN" sz="1200" kern="1200" dirty="0" smtClean="0">
                <a:solidFill>
                  <a:schemeClr val="tx1"/>
                </a:solidFill>
                <a:effectLst/>
                <a:latin typeface="+mn-lt"/>
                <a:ea typeface="+mn-ea"/>
                <a:cs typeface="+mn-cs"/>
              </a:rPr>
              <a:t>’s transmission to </a:t>
            </a:r>
            <a:r>
              <a:rPr lang="en-US" altLang="zh-CN" sz="1200" i="1" kern="1200" dirty="0" smtClean="0">
                <a:solidFill>
                  <a:schemeClr val="tx1"/>
                </a:solidFill>
                <a:effectLst/>
                <a:latin typeface="+mn-lt"/>
                <a:ea typeface="+mn-ea"/>
                <a:cs typeface="+mn-cs"/>
              </a:rPr>
              <a:t>A</a:t>
            </a:r>
            <a:r>
              <a:rPr lang="en-US" altLang="zh-CN" sz="1200" kern="1200" dirty="0" smtClean="0">
                <a:solidFill>
                  <a:schemeClr val="tx1"/>
                </a:solidFill>
                <a:effectLst/>
                <a:latin typeface="+mn-lt"/>
                <a:ea typeface="+mn-ea"/>
                <a:cs typeface="+mn-cs"/>
              </a:rPr>
              <a:t>. But </a:t>
            </a:r>
            <a:r>
              <a:rPr lang="en-US" altLang="zh-CN" sz="1200" i="1" kern="1200" dirty="0" smtClean="0">
                <a:solidFill>
                  <a:schemeClr val="tx1"/>
                </a:solidFill>
                <a:effectLst/>
                <a:latin typeface="+mn-lt"/>
                <a:ea typeface="+mn-ea"/>
                <a:cs typeface="+mn-cs"/>
              </a:rPr>
              <a:t>E </a:t>
            </a:r>
            <a:r>
              <a:rPr lang="en-US" altLang="zh-CN" sz="1200" kern="1200" dirty="0" smtClean="0">
                <a:solidFill>
                  <a:schemeClr val="tx1"/>
                </a:solidFill>
                <a:effectLst/>
                <a:latin typeface="+mn-lt"/>
                <a:ea typeface="+mn-ea"/>
                <a:cs typeface="+mn-cs"/>
              </a:rPr>
              <a:t>can safely send to </a:t>
            </a:r>
            <a:r>
              <a:rPr lang="en-US" altLang="zh-CN" sz="1200" i="1" kern="1200" dirty="0" smtClean="0">
                <a:solidFill>
                  <a:schemeClr val="tx1"/>
                </a:solidFill>
                <a:effectLst/>
                <a:latin typeface="+mn-lt"/>
                <a:ea typeface="+mn-ea"/>
                <a:cs typeface="+mn-cs"/>
              </a:rPr>
              <a:t>D </a:t>
            </a:r>
            <a:r>
              <a:rPr lang="en-US" altLang="zh-CN" sz="1200" kern="1200" dirty="0" smtClean="0">
                <a:solidFill>
                  <a:schemeClr val="tx1"/>
                </a:solidFill>
                <a:effectLst/>
                <a:latin typeface="+mn-lt"/>
                <a:ea typeface="+mn-ea"/>
                <a:cs typeface="+mn-cs"/>
              </a:rPr>
              <a:t>since it will not interfere with </a:t>
            </a:r>
            <a:r>
              <a:rPr lang="en-US" altLang="zh-CN" sz="1200" i="1" kern="1200" dirty="0" smtClean="0">
                <a:solidFill>
                  <a:schemeClr val="tx1"/>
                </a:solidFill>
                <a:effectLst/>
                <a:latin typeface="+mn-lt"/>
                <a:ea typeface="+mn-ea"/>
                <a:cs typeface="+mn-cs"/>
              </a:rPr>
              <a:t>C</a:t>
            </a:r>
            <a:r>
              <a:rPr lang="en-US" altLang="zh-CN" sz="1200" kern="1200" dirty="0" smtClean="0">
                <a:solidFill>
                  <a:schemeClr val="tx1"/>
                </a:solidFill>
                <a:effectLst/>
                <a:latin typeface="+mn-lt"/>
                <a:ea typeface="+mn-ea"/>
                <a:cs typeface="+mn-cs"/>
              </a:rPr>
              <a:t>’s reception.</a:t>
            </a:r>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5</a:t>
            </a:fld>
            <a:endParaRPr lang="zh-CN" altLang="en-US"/>
          </a:p>
        </p:txBody>
      </p:sp>
    </p:spTree>
    <p:extLst>
      <p:ext uri="{BB962C8B-B14F-4D97-AF65-F5344CB8AC3E}">
        <p14:creationId xmlns:p14="http://schemas.microsoft.com/office/powerpoint/2010/main" val="223705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DB45EE14-BA60-44A3-AC46-D637B1075FD4}" type="slidenum">
              <a:rPr lang="en-US" altLang="zh-CN"/>
              <a:pPr>
                <a:defRPr/>
              </a:pPr>
              <a:t>‹#›</a:t>
            </a:fld>
            <a:endParaRPr lang="en-US" altLang="zh-CN"/>
          </a:p>
        </p:txBody>
      </p:sp>
    </p:spTree>
    <p:extLst>
      <p:ext uri="{BB962C8B-B14F-4D97-AF65-F5344CB8AC3E}">
        <p14:creationId xmlns:p14="http://schemas.microsoft.com/office/powerpoint/2010/main" val="412887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A5C2257A-35C5-4D85-863A-7CA647826DE4}" type="slidenum">
              <a:rPr lang="en-US" altLang="zh-CN"/>
              <a:pPr>
                <a:defRPr/>
              </a:pPr>
              <a:t>‹#›</a:t>
            </a:fld>
            <a:endParaRPr lang="en-US" altLang="zh-CN"/>
          </a:p>
        </p:txBody>
      </p:sp>
    </p:spTree>
    <p:extLst>
      <p:ext uri="{BB962C8B-B14F-4D97-AF65-F5344CB8AC3E}">
        <p14:creationId xmlns:p14="http://schemas.microsoft.com/office/powerpoint/2010/main" val="25083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E132D884-6298-4364-9A88-E2FD5D50B980}" type="slidenum">
              <a:rPr lang="en-US" altLang="zh-CN"/>
              <a:pPr>
                <a:defRPr/>
              </a:pPr>
              <a:t>‹#›</a:t>
            </a:fld>
            <a:endParaRPr lang="en-US" altLang="zh-CN"/>
          </a:p>
        </p:txBody>
      </p:sp>
    </p:spTree>
    <p:extLst>
      <p:ext uri="{BB962C8B-B14F-4D97-AF65-F5344CB8AC3E}">
        <p14:creationId xmlns:p14="http://schemas.microsoft.com/office/powerpoint/2010/main" val="105789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79"/>
            <a:ext cx="82296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386079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286D1867-2158-4CF8-9987-B3043A1C6791}" type="slidenum">
              <a:rPr lang="en-US" altLang="zh-CN"/>
              <a:pPr>
                <a:defRPr/>
              </a:pPr>
              <a:t>‹#›</a:t>
            </a:fld>
            <a:endParaRPr lang="en-US" altLang="zh-CN"/>
          </a:p>
        </p:txBody>
      </p:sp>
    </p:spTree>
    <p:extLst>
      <p:ext uri="{BB962C8B-B14F-4D97-AF65-F5344CB8AC3E}">
        <p14:creationId xmlns:p14="http://schemas.microsoft.com/office/powerpoint/2010/main" val="209521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698000BC-3647-4019-B87D-5F1A812AACE6}" type="slidenum">
              <a:rPr lang="en-US" altLang="zh-CN"/>
              <a:pPr>
                <a:defRPr/>
              </a:pPr>
              <a:t>‹#›</a:t>
            </a:fld>
            <a:endParaRPr lang="en-US" altLang="zh-CN"/>
          </a:p>
        </p:txBody>
      </p:sp>
    </p:spTree>
    <p:extLst>
      <p:ext uri="{BB962C8B-B14F-4D97-AF65-F5344CB8AC3E}">
        <p14:creationId xmlns:p14="http://schemas.microsoft.com/office/powerpoint/2010/main" val="86795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9" name="Rectangle 6"/>
          <p:cNvSpPr>
            <a:spLocks noGrp="1" noChangeArrowheads="1"/>
          </p:cNvSpPr>
          <p:nvPr>
            <p:ph type="sldNum" sz="quarter" idx="12"/>
          </p:nvPr>
        </p:nvSpPr>
        <p:spPr>
          <a:ln/>
        </p:spPr>
        <p:txBody>
          <a:bodyPr/>
          <a:lstStyle>
            <a:lvl1pPr>
              <a:defRPr/>
            </a:lvl1pPr>
          </a:lstStyle>
          <a:p>
            <a:pPr>
              <a:defRPr/>
            </a:pPr>
            <a:fld id="{F3C8AD43-088F-4DA1-9229-FDECC73A5D94}" type="slidenum">
              <a:rPr lang="en-US" altLang="zh-CN"/>
              <a:pPr>
                <a:defRPr/>
              </a:pPr>
              <a:t>‹#›</a:t>
            </a:fld>
            <a:endParaRPr lang="en-US" altLang="zh-CN"/>
          </a:p>
        </p:txBody>
      </p:sp>
    </p:spTree>
    <p:extLst>
      <p:ext uri="{BB962C8B-B14F-4D97-AF65-F5344CB8AC3E}">
        <p14:creationId xmlns:p14="http://schemas.microsoft.com/office/powerpoint/2010/main" val="35630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5" name="Rectangle 6"/>
          <p:cNvSpPr>
            <a:spLocks noGrp="1" noChangeArrowheads="1"/>
          </p:cNvSpPr>
          <p:nvPr>
            <p:ph type="sldNum" sz="quarter" idx="12"/>
          </p:nvPr>
        </p:nvSpPr>
        <p:spPr>
          <a:ln/>
        </p:spPr>
        <p:txBody>
          <a:bodyPr/>
          <a:lstStyle>
            <a:lvl1pPr>
              <a:defRPr/>
            </a:lvl1pPr>
          </a:lstStyle>
          <a:p>
            <a:pPr>
              <a:defRPr/>
            </a:pPr>
            <a:fld id="{7B0392FD-267A-4A92-9C42-7472CE73DD64}" type="slidenum">
              <a:rPr lang="en-US" altLang="zh-CN"/>
              <a:pPr>
                <a:defRPr/>
              </a:pPr>
              <a:t>‹#›</a:t>
            </a:fld>
            <a:endParaRPr lang="en-US" altLang="zh-CN"/>
          </a:p>
        </p:txBody>
      </p:sp>
    </p:spTree>
    <p:extLst>
      <p:ext uri="{BB962C8B-B14F-4D97-AF65-F5344CB8AC3E}">
        <p14:creationId xmlns:p14="http://schemas.microsoft.com/office/powerpoint/2010/main" val="36995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4" name="Rectangle 6"/>
          <p:cNvSpPr>
            <a:spLocks noGrp="1" noChangeArrowheads="1"/>
          </p:cNvSpPr>
          <p:nvPr>
            <p:ph type="sldNum" sz="quarter" idx="12"/>
          </p:nvPr>
        </p:nvSpPr>
        <p:spPr>
          <a:ln/>
        </p:spPr>
        <p:txBody>
          <a:bodyPr/>
          <a:lstStyle>
            <a:lvl1pPr>
              <a:defRPr/>
            </a:lvl1pPr>
          </a:lstStyle>
          <a:p>
            <a:pPr>
              <a:defRPr/>
            </a:pPr>
            <a:fld id="{C9BE94FE-5627-4264-9F09-37443496D1B7}" type="slidenum">
              <a:rPr lang="en-US" altLang="zh-CN"/>
              <a:pPr>
                <a:defRPr/>
              </a:pPr>
              <a:t>‹#›</a:t>
            </a:fld>
            <a:endParaRPr lang="en-US" altLang="zh-CN"/>
          </a:p>
        </p:txBody>
      </p:sp>
    </p:spTree>
    <p:extLst>
      <p:ext uri="{BB962C8B-B14F-4D97-AF65-F5344CB8AC3E}">
        <p14:creationId xmlns:p14="http://schemas.microsoft.com/office/powerpoint/2010/main" val="329807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4B6FDBA0-D537-47F4-BAB2-3B6A06139564}" type="slidenum">
              <a:rPr lang="en-US" altLang="zh-CN"/>
              <a:pPr>
                <a:defRPr/>
              </a:pPr>
              <a:t>‹#›</a:t>
            </a:fld>
            <a:endParaRPr lang="en-US" altLang="zh-CN"/>
          </a:p>
        </p:txBody>
      </p:sp>
    </p:spTree>
    <p:extLst>
      <p:ext uri="{BB962C8B-B14F-4D97-AF65-F5344CB8AC3E}">
        <p14:creationId xmlns:p14="http://schemas.microsoft.com/office/powerpoint/2010/main" val="340059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F8279104-7541-41A0-9484-FA0E23219E6A}" type="slidenum">
              <a:rPr lang="en-US" altLang="zh-CN"/>
              <a:pPr>
                <a:defRPr/>
              </a:pPr>
              <a:t>‹#›</a:t>
            </a:fld>
            <a:endParaRPr lang="en-US" altLang="zh-CN"/>
          </a:p>
        </p:txBody>
      </p:sp>
    </p:spTree>
    <p:extLst>
      <p:ext uri="{BB962C8B-B14F-4D97-AF65-F5344CB8AC3E}">
        <p14:creationId xmlns:p14="http://schemas.microsoft.com/office/powerpoint/2010/main" val="25312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404813"/>
            <a:ext cx="822960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altLang="zh-CN"/>
              <a:t>SEI, ECNU</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zh-CN"/>
              <a:t>Computer Networks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3C1AC12-5BAD-47AA-8871-93CDF76590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algn="l" rtl="0" eaLnBrk="0" fontAlgn="base" hangingPunct="0">
        <a:spcBef>
          <a:spcPct val="20000"/>
        </a:spcBef>
        <a:spcAft>
          <a:spcPct val="0"/>
        </a:spcAft>
        <a:defRPr sz="3200" kern="1200">
          <a:solidFill>
            <a:schemeClr val="tx1"/>
          </a:solidFill>
          <a:latin typeface="+mn-lt"/>
          <a:ea typeface="+mn-ea"/>
          <a:cs typeface="+mn-cs"/>
        </a:defRPr>
      </a:lvl1pPr>
      <a:lvl2pPr marL="457200" algn="l" rtl="0" eaLnBrk="0" fontAlgn="base" hangingPunct="0">
        <a:spcBef>
          <a:spcPct val="20000"/>
        </a:spcBef>
        <a:spcAft>
          <a:spcPct val="0"/>
        </a:spcAft>
        <a:defRPr sz="2800" kern="1200">
          <a:solidFill>
            <a:schemeClr val="tx1"/>
          </a:solidFill>
          <a:latin typeface="+mn-lt"/>
          <a:ea typeface="+mn-ea"/>
          <a:cs typeface="+mn-cs"/>
        </a:defRPr>
      </a:lvl2pPr>
      <a:lvl3pPr marL="914400" algn="l" rtl="0" eaLnBrk="0" fontAlgn="base" hangingPunct="0">
        <a:spcBef>
          <a:spcPct val="20000"/>
        </a:spcBef>
        <a:spcAft>
          <a:spcPct val="0"/>
        </a:spcAft>
        <a:defRPr sz="2400" kern="1200">
          <a:solidFill>
            <a:schemeClr val="tx1"/>
          </a:solidFill>
          <a:latin typeface="+mn-lt"/>
          <a:ea typeface="+mn-ea"/>
          <a:cs typeface="+mn-cs"/>
        </a:defRPr>
      </a:lvl3pPr>
      <a:lvl4pPr marL="1371600" algn="l" rtl="0" eaLnBrk="0" fontAlgn="base" hangingPunct="0">
        <a:spcBef>
          <a:spcPct val="20000"/>
        </a:spcBef>
        <a:spcAft>
          <a:spcPct val="0"/>
        </a:spcAft>
        <a:defRPr sz="2000" kern="1200">
          <a:solidFill>
            <a:schemeClr val="tx1"/>
          </a:solidFill>
          <a:latin typeface="+mn-lt"/>
          <a:ea typeface="+mn-ea"/>
          <a:cs typeface="+mn-cs"/>
        </a:defRPr>
      </a:lvl4pPr>
      <a:lvl5pPr marL="1828800"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685800" y="213042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sz="4400" dirty="0" smtClean="0"/>
              <a:t>Homework-Ch4</a:t>
            </a:r>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endParaRPr lang="zh-CN" altLang="zh-CN" sz="3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457200" y="549275"/>
            <a:ext cx="8229600" cy="5543550"/>
          </a:xfrm>
        </p:spPr>
        <p:txBody>
          <a:bodyPr/>
          <a:lstStyle/>
          <a:p>
            <a:r>
              <a:rPr lang="en-US" altLang="zh-CN" dirty="0"/>
              <a:t>4-8. An IP packet to be transmitted by Ethernet is 60 bytes long, including all its headers. If LLC is not in use, is padding needed in the Ethernet frame, and if so, how many bytes?</a:t>
            </a:r>
            <a:endParaRPr lang="zh-CN" altLang="zh-CN" dirty="0"/>
          </a:p>
          <a:p>
            <a:r>
              <a:rPr lang="en-US" altLang="zh-CN" dirty="0">
                <a:solidFill>
                  <a:srgbClr val="0000FF"/>
                </a:solidFill>
              </a:rPr>
              <a:t>The minimum Ethernet frame is 64 bytes, including both addresses in the Ethernet frame header, the type/length field, and the checksum. </a:t>
            </a:r>
            <a:endParaRPr lang="en-US" altLang="zh-CN" dirty="0" smtClean="0">
              <a:solidFill>
                <a:srgbClr val="0000FF"/>
              </a:solidFill>
            </a:endParaRPr>
          </a:p>
          <a:p>
            <a:r>
              <a:rPr lang="en-US" altLang="zh-CN" dirty="0" smtClean="0">
                <a:solidFill>
                  <a:srgbClr val="0000FF"/>
                </a:solidFill>
              </a:rPr>
              <a:t>Since </a:t>
            </a:r>
            <a:r>
              <a:rPr lang="en-US" altLang="zh-CN" dirty="0">
                <a:solidFill>
                  <a:srgbClr val="0000FF"/>
                </a:solidFill>
              </a:rPr>
              <a:t>the header fields occupy 18 bytes and the packet is 60 bytes, the total frame size is 78 bytes, which exceeds the 64-byte minimum. Therefore, no padding is used.</a:t>
            </a:r>
            <a:endParaRPr lang="zh-CN" altLang="zh-CN" dirty="0">
              <a:solidFill>
                <a:srgbClr val="0000FF"/>
              </a:solidFill>
            </a:endParaRPr>
          </a:p>
          <a:p>
            <a:r>
              <a:rPr lang="en-US" altLang="zh-CN" dirty="0">
                <a:solidFill>
                  <a:srgbClr val="0000FF"/>
                </a:solidFill>
              </a:rPr>
              <a:t> </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457200" y="549275"/>
            <a:ext cx="8229600" cy="5543550"/>
          </a:xfrm>
        </p:spPr>
        <p:txBody>
          <a:bodyPr/>
          <a:lstStyle/>
          <a:p>
            <a:r>
              <a:rPr lang="en-US" altLang="zh-CN" sz="2400" dirty="0"/>
              <a:t>4-9. Consider building a CSMA/CD network running at 1 </a:t>
            </a:r>
            <a:r>
              <a:rPr lang="en-US" altLang="zh-CN" sz="2400" dirty="0" err="1"/>
              <a:t>Gbps</a:t>
            </a:r>
            <a:r>
              <a:rPr lang="en-US" altLang="zh-CN" sz="2400" dirty="0"/>
              <a:t> over a 1-km cable with no repeaters. The signal speed in the cable is 200,000 km/sec. What is the minimum frame size?</a:t>
            </a:r>
            <a:endParaRPr lang="zh-CN" altLang="zh-CN" sz="2400" dirty="0"/>
          </a:p>
          <a:p>
            <a:r>
              <a:rPr lang="en-US" altLang="zh-CN" sz="2400" dirty="0">
                <a:solidFill>
                  <a:srgbClr val="0000FF"/>
                </a:solidFill>
              </a:rPr>
              <a:t>For a 1-km cable, the one-way propagation time is 5 µsec, so 2τ=10 µsec. To make CSMA/CD work, it must be impossible to transmit an entire frame in this interval. At 1 </a:t>
            </a:r>
            <a:r>
              <a:rPr lang="en-US" altLang="zh-CN" sz="2400" dirty="0" err="1">
                <a:solidFill>
                  <a:srgbClr val="0000FF"/>
                </a:solidFill>
              </a:rPr>
              <a:t>Gbps</a:t>
            </a:r>
            <a:r>
              <a:rPr lang="en-US" altLang="zh-CN" sz="2400" dirty="0">
                <a:solidFill>
                  <a:srgbClr val="0000FF"/>
                </a:solidFill>
              </a:rPr>
              <a:t>, all frames shorter than 10,000 bits can be completely transmitted in under 10 µsec, so the minimum frame is 10,000 bits or 1250 bytes</a:t>
            </a:r>
            <a:endParaRPr lang="zh-CN" altLang="zh-CN" sz="2400" dirty="0">
              <a:solidFill>
                <a:srgbClr val="0000FF"/>
              </a:solidFill>
            </a:endParaRPr>
          </a:p>
          <a:p>
            <a:pPr algn="ctr"/>
            <a:r>
              <a:rPr lang="en-US" altLang="zh-CN" sz="2400" dirty="0">
                <a:solidFill>
                  <a:srgbClr val="0000FF"/>
                </a:solidFill>
              </a:rPr>
              <a:t>L/B &gt;= 2D</a:t>
            </a:r>
            <a:endParaRPr lang="zh-CN" altLang="zh-CN" sz="2400" dirty="0">
              <a:solidFill>
                <a:srgbClr val="0000FF"/>
              </a:solidFill>
            </a:endParaRPr>
          </a:p>
          <a:p>
            <a:pPr algn="ctr"/>
            <a:r>
              <a:rPr lang="en-US" altLang="zh-CN" sz="2400" dirty="0">
                <a:solidFill>
                  <a:srgbClr val="0000FF"/>
                </a:solidFill>
              </a:rPr>
              <a:t>L/1Gbps &gt;= 2*1km/200000 km/s</a:t>
            </a:r>
            <a:endParaRPr lang="zh-CN" altLang="zh-CN" sz="2400" dirty="0">
              <a:solidFill>
                <a:srgbClr val="0000FF"/>
              </a:solidFill>
            </a:endParaRPr>
          </a:p>
          <a:p>
            <a:pPr algn="ctr"/>
            <a:r>
              <a:rPr lang="en-US" altLang="zh-CN" sz="2400" dirty="0">
                <a:solidFill>
                  <a:srgbClr val="0000FF"/>
                </a:solidFill>
              </a:rPr>
              <a:t>L = 10000 bit</a:t>
            </a:r>
            <a:endParaRPr lang="zh-CN" altLang="zh-CN" sz="2400" dirty="0">
              <a:solidFill>
                <a:srgbClr val="0000FF"/>
              </a:solidFill>
            </a:endParaRPr>
          </a:p>
          <a:p>
            <a:endParaRPr lang="zh-CN" altLang="zh-CN" sz="2000" dirty="0" smtClean="0">
              <a:solidFill>
                <a:srgbClr val="0000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End</a:t>
            </a:r>
            <a:endParaRPr lang="zh-CN" altLang="en-US" smtClean="0"/>
          </a:p>
        </p:txBody>
      </p:sp>
      <p:sp>
        <p:nvSpPr>
          <p:cNvPr id="14339" name="副标题 4"/>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457200" y="549275"/>
            <a:ext cx="8229600" cy="5543550"/>
          </a:xfrm>
        </p:spPr>
        <p:txBody>
          <a:bodyPr/>
          <a:lstStyle/>
          <a:p>
            <a:r>
              <a:rPr lang="en-US" altLang="zh-CN" dirty="0"/>
              <a:t>4-1. A group of N stations share a 56-kbps pure ALOHA channel. Each station outputs a 1000-bit frame on average once every 100 sec, even if the previous one has not yet been sent (e.g., the stations can buffer outgoing frames). What is the maximum value of N?</a:t>
            </a:r>
            <a:endParaRPr lang="zh-CN" altLang="zh-CN" dirty="0"/>
          </a:p>
          <a:p>
            <a:r>
              <a:rPr lang="en-US" altLang="zh-CN" dirty="0">
                <a:solidFill>
                  <a:srgbClr val="0000FF"/>
                </a:solidFill>
              </a:rPr>
              <a:t>With pure ALOHA, the usable bandwidth is 0.184</a:t>
            </a:r>
            <a:r>
              <a:rPr lang="zh-CN" altLang="zh-CN" dirty="0">
                <a:solidFill>
                  <a:srgbClr val="0000FF"/>
                </a:solidFill>
              </a:rPr>
              <a:t>×</a:t>
            </a:r>
            <a:r>
              <a:rPr lang="en-US" altLang="zh-CN" dirty="0">
                <a:solidFill>
                  <a:srgbClr val="0000FF"/>
                </a:solidFill>
              </a:rPr>
              <a:t>56 kbps = 10.3 kbps. Each station requires 10 bps, so </a:t>
            </a:r>
            <a:r>
              <a:rPr lang="en-US" altLang="zh-CN" i="1" dirty="0">
                <a:solidFill>
                  <a:srgbClr val="0000FF"/>
                </a:solidFill>
              </a:rPr>
              <a:t>N </a:t>
            </a:r>
            <a:r>
              <a:rPr lang="en-US" altLang="zh-CN" dirty="0">
                <a:solidFill>
                  <a:srgbClr val="0000FF"/>
                </a:solidFill>
              </a:rPr>
              <a:t>= 10300/10 = 1030 stations.</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457200" y="549275"/>
            <a:ext cx="8229600" cy="5543550"/>
          </a:xfrm>
        </p:spPr>
        <p:txBody>
          <a:bodyPr/>
          <a:lstStyle/>
          <a:p>
            <a:r>
              <a:rPr lang="en-US" altLang="zh-CN" sz="2400" dirty="0"/>
              <a:t>4-2. A large population of ALOHA users manages to generate 50 requests/sec, including both originals and retransmissions. Time is slotted in units of 40 msec.</a:t>
            </a:r>
            <a:endParaRPr lang="zh-CN" altLang="zh-CN" sz="2400" dirty="0"/>
          </a:p>
          <a:p>
            <a:r>
              <a:rPr lang="en-US" altLang="zh-CN" sz="2400" dirty="0"/>
              <a:t>(a) What is the chance of success on the first attempt?</a:t>
            </a:r>
            <a:endParaRPr lang="zh-CN" altLang="zh-CN" sz="2400" dirty="0"/>
          </a:p>
          <a:p>
            <a:r>
              <a:rPr lang="en-US" altLang="zh-CN" sz="2400" dirty="0"/>
              <a:t>(b) What is the probability of exactly k collisions and then a success?</a:t>
            </a:r>
            <a:endParaRPr lang="zh-CN" altLang="zh-CN" sz="2400" dirty="0"/>
          </a:p>
          <a:p>
            <a:r>
              <a:rPr lang="en-US" altLang="zh-CN" sz="2400" dirty="0"/>
              <a:t>(c) What is the expected number of transmission attempts needed?</a:t>
            </a:r>
            <a:endParaRPr lang="zh-CN" altLang="zh-CN" sz="2400" dirty="0"/>
          </a:p>
          <a:p>
            <a:r>
              <a:rPr lang="en-US" altLang="zh-CN" sz="2400" dirty="0">
                <a:solidFill>
                  <a:srgbClr val="0000FF"/>
                </a:solidFill>
              </a:rPr>
              <a:t>With 25 slots/second and an average or 50 requests/second, we have </a:t>
            </a:r>
            <a:r>
              <a:rPr lang="en-US" altLang="zh-CN" sz="2400" i="1" dirty="0">
                <a:solidFill>
                  <a:srgbClr val="0000FF"/>
                </a:solidFill>
              </a:rPr>
              <a:t>G </a:t>
            </a:r>
            <a:r>
              <a:rPr lang="en-US" altLang="zh-CN" sz="2400" dirty="0">
                <a:solidFill>
                  <a:srgbClr val="0000FF"/>
                </a:solidFill>
              </a:rPr>
              <a:t>= 2.</a:t>
            </a:r>
            <a:endParaRPr lang="zh-CN" altLang="zh-CN" sz="2400" dirty="0">
              <a:solidFill>
                <a:srgbClr val="0000FF"/>
              </a:solidFill>
            </a:endParaRPr>
          </a:p>
          <a:p>
            <a:r>
              <a:rPr lang="en-US" altLang="zh-CN" sz="2400" dirty="0">
                <a:solidFill>
                  <a:srgbClr val="0000FF"/>
                </a:solidFill>
              </a:rPr>
              <a:t>Then use the slotted Aloha formulas in Sec. 4.2.1.</a:t>
            </a:r>
            <a:endParaRPr lang="zh-CN" altLang="zh-CN" sz="2400" dirty="0">
              <a:solidFill>
                <a:srgbClr val="0000FF"/>
              </a:solidFill>
            </a:endParaRPr>
          </a:p>
          <a:p>
            <a:r>
              <a:rPr lang="en-US" altLang="zh-CN" sz="2400" dirty="0">
                <a:solidFill>
                  <a:srgbClr val="0000FF"/>
                </a:solidFill>
              </a:rPr>
              <a:t>(a) With </a:t>
            </a:r>
            <a:r>
              <a:rPr lang="en-US" altLang="zh-CN" sz="2400" i="1" dirty="0">
                <a:solidFill>
                  <a:srgbClr val="0000FF"/>
                </a:solidFill>
              </a:rPr>
              <a:t>G </a:t>
            </a:r>
            <a:r>
              <a:rPr lang="en-US" altLang="zh-CN" sz="2400" dirty="0">
                <a:solidFill>
                  <a:srgbClr val="0000FF"/>
                </a:solidFill>
              </a:rPr>
              <a:t>= 2 Poisson’s Law gives a probability of </a:t>
            </a:r>
            <a:r>
              <a:rPr lang="en-US" altLang="zh-CN" sz="2400" i="1" dirty="0">
                <a:solidFill>
                  <a:srgbClr val="0000FF"/>
                </a:solidFill>
              </a:rPr>
              <a:t>e</a:t>
            </a:r>
            <a:r>
              <a:rPr lang="en-US" altLang="zh-CN" sz="2400" i="1" baseline="30000" dirty="0">
                <a:solidFill>
                  <a:srgbClr val="0000FF"/>
                </a:solidFill>
              </a:rPr>
              <a:t>-2</a:t>
            </a:r>
            <a:r>
              <a:rPr lang="en-US" altLang="zh-CN" sz="2400" dirty="0">
                <a:solidFill>
                  <a:srgbClr val="0000FF"/>
                </a:solidFill>
              </a:rPr>
              <a:t>.</a:t>
            </a:r>
            <a:endParaRPr lang="zh-CN" altLang="zh-CN" sz="2400" dirty="0">
              <a:solidFill>
                <a:srgbClr val="0000FF"/>
              </a:solidFill>
            </a:endParaRPr>
          </a:p>
          <a:p>
            <a:r>
              <a:rPr lang="en-US" altLang="zh-CN" sz="2400" dirty="0">
                <a:solidFill>
                  <a:srgbClr val="0000FF"/>
                </a:solidFill>
              </a:rPr>
              <a:t>(b) (1 - </a:t>
            </a:r>
            <a:r>
              <a:rPr lang="en-US" altLang="zh-CN" sz="2400" i="1" dirty="0">
                <a:solidFill>
                  <a:srgbClr val="0000FF"/>
                </a:solidFill>
              </a:rPr>
              <a:t>e</a:t>
            </a:r>
            <a:r>
              <a:rPr lang="en-US" altLang="zh-CN" sz="2400" i="1" baseline="30000" dirty="0">
                <a:solidFill>
                  <a:srgbClr val="0000FF"/>
                </a:solidFill>
              </a:rPr>
              <a:t>-G</a:t>
            </a:r>
            <a:r>
              <a:rPr lang="en-US" altLang="zh-CN" sz="2400" i="1" dirty="0">
                <a:solidFill>
                  <a:srgbClr val="0000FF"/>
                </a:solidFill>
              </a:rPr>
              <a:t>)</a:t>
            </a:r>
            <a:r>
              <a:rPr lang="en-US" altLang="zh-CN" sz="2400" i="1" baseline="30000" dirty="0">
                <a:solidFill>
                  <a:srgbClr val="0000FF"/>
                </a:solidFill>
              </a:rPr>
              <a:t>k</a:t>
            </a:r>
            <a:r>
              <a:rPr lang="en-US" altLang="zh-CN" sz="2400" i="1" dirty="0">
                <a:solidFill>
                  <a:srgbClr val="0000FF"/>
                </a:solidFill>
              </a:rPr>
              <a:t> e</a:t>
            </a:r>
            <a:r>
              <a:rPr lang="en-US" altLang="zh-CN" sz="2400" i="1" baseline="30000" dirty="0">
                <a:solidFill>
                  <a:srgbClr val="0000FF"/>
                </a:solidFill>
              </a:rPr>
              <a:t>-G</a:t>
            </a:r>
            <a:r>
              <a:rPr lang="en-US" altLang="zh-CN" sz="2400" i="1" dirty="0">
                <a:solidFill>
                  <a:srgbClr val="0000FF"/>
                </a:solidFill>
              </a:rPr>
              <a:t> </a:t>
            </a:r>
            <a:r>
              <a:rPr lang="en-US" altLang="zh-CN" sz="2400" dirty="0">
                <a:solidFill>
                  <a:srgbClr val="0000FF"/>
                </a:solidFill>
              </a:rPr>
              <a:t>= 0. 135 </a:t>
            </a:r>
            <a:r>
              <a:rPr lang="zh-CN" altLang="zh-CN" sz="2400" dirty="0">
                <a:solidFill>
                  <a:srgbClr val="0000FF"/>
                </a:solidFill>
              </a:rPr>
              <a:t>×</a:t>
            </a:r>
            <a:r>
              <a:rPr lang="en-US" altLang="zh-CN" sz="2400" dirty="0">
                <a:solidFill>
                  <a:srgbClr val="0000FF"/>
                </a:solidFill>
              </a:rPr>
              <a:t> 0. 865</a:t>
            </a:r>
            <a:r>
              <a:rPr lang="en-US" altLang="zh-CN" sz="2400" baseline="30000" dirty="0">
                <a:solidFill>
                  <a:srgbClr val="0000FF"/>
                </a:solidFill>
              </a:rPr>
              <a:t>k</a:t>
            </a:r>
            <a:r>
              <a:rPr lang="en-US" altLang="zh-CN" sz="2400" dirty="0">
                <a:solidFill>
                  <a:srgbClr val="0000FF"/>
                </a:solidFill>
              </a:rPr>
              <a:t>.</a:t>
            </a:r>
            <a:endParaRPr lang="zh-CN" altLang="zh-CN" sz="2400" dirty="0">
              <a:solidFill>
                <a:srgbClr val="0000FF"/>
              </a:solidFill>
            </a:endParaRPr>
          </a:p>
          <a:p>
            <a:r>
              <a:rPr lang="en-US" altLang="zh-CN" sz="2400" dirty="0">
                <a:solidFill>
                  <a:srgbClr val="0000FF"/>
                </a:solidFill>
              </a:rPr>
              <a:t>(c) The expected number of transmissions is </a:t>
            </a:r>
            <a:r>
              <a:rPr lang="en-US" altLang="zh-CN" sz="2400" i="1" dirty="0" err="1">
                <a:solidFill>
                  <a:srgbClr val="0000FF"/>
                </a:solidFill>
              </a:rPr>
              <a:t>e</a:t>
            </a:r>
            <a:r>
              <a:rPr lang="en-US" altLang="zh-CN" sz="2400" i="1" baseline="30000" dirty="0" err="1">
                <a:solidFill>
                  <a:srgbClr val="0000FF"/>
                </a:solidFill>
              </a:rPr>
              <a:t>G</a:t>
            </a:r>
            <a:r>
              <a:rPr lang="en-US" altLang="zh-CN" sz="2400" i="1" dirty="0">
                <a:solidFill>
                  <a:srgbClr val="0000FF"/>
                </a:solidFill>
              </a:rPr>
              <a:t> </a:t>
            </a:r>
            <a:r>
              <a:rPr lang="en-US" altLang="zh-CN" sz="2400" dirty="0">
                <a:solidFill>
                  <a:srgbClr val="0000FF"/>
                </a:solidFill>
              </a:rPr>
              <a:t>= 7. 4.</a:t>
            </a:r>
            <a:endParaRPr lang="zh-CN" altLang="zh-CN" sz="2400" dirty="0">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457200" y="549275"/>
            <a:ext cx="8229600" cy="5543550"/>
          </a:xfrm>
        </p:spPr>
        <p:txBody>
          <a:bodyPr/>
          <a:lstStyle/>
          <a:p>
            <a:r>
              <a:rPr lang="en-US" altLang="zh-CN" sz="2400" dirty="0"/>
              <a:t>4-3. What is the length of a contention slot in CSMA/CD for </a:t>
            </a:r>
            <a:endParaRPr lang="zh-CN" altLang="zh-CN" sz="2400" dirty="0"/>
          </a:p>
          <a:p>
            <a:r>
              <a:rPr lang="en-US" altLang="zh-CN" sz="2400" dirty="0"/>
              <a:t>(a) a 2-km twin-lead cable(signal propagation speed is 82% of the signal propagation speed in vacuum)?, and </a:t>
            </a:r>
            <a:endParaRPr lang="zh-CN" altLang="zh-CN" sz="2400" dirty="0"/>
          </a:p>
          <a:p>
            <a:r>
              <a:rPr lang="en-US" altLang="zh-CN" sz="2400" dirty="0"/>
              <a:t>(b) a 40-km multimode fiber optic cable (signal propagation speed is 65% of the signal propagation speed in vacuum)?</a:t>
            </a:r>
            <a:endParaRPr lang="zh-CN" altLang="zh-CN" sz="2400" dirty="0"/>
          </a:p>
          <a:p>
            <a:r>
              <a:rPr lang="en-US" altLang="zh-CN" sz="2400" dirty="0">
                <a:solidFill>
                  <a:srgbClr val="0000FF"/>
                </a:solidFill>
              </a:rPr>
              <a:t>(a) Signal propagation speed in twin lead is 2. 46 </a:t>
            </a:r>
            <a:r>
              <a:rPr lang="zh-CN" altLang="zh-CN" sz="2400" dirty="0">
                <a:solidFill>
                  <a:srgbClr val="0000FF"/>
                </a:solidFill>
              </a:rPr>
              <a:t>×</a:t>
            </a:r>
            <a:r>
              <a:rPr lang="en-US" altLang="zh-CN" sz="2400" dirty="0">
                <a:solidFill>
                  <a:srgbClr val="0000FF"/>
                </a:solidFill>
              </a:rPr>
              <a:t> 10</a:t>
            </a:r>
            <a:r>
              <a:rPr lang="en-US" altLang="zh-CN" sz="2400" baseline="30000" dirty="0">
                <a:solidFill>
                  <a:srgbClr val="0000FF"/>
                </a:solidFill>
              </a:rPr>
              <a:t>8</a:t>
            </a:r>
            <a:r>
              <a:rPr lang="en-US" altLang="zh-CN" sz="2400" dirty="0">
                <a:solidFill>
                  <a:srgbClr val="0000FF"/>
                </a:solidFill>
              </a:rPr>
              <a:t> m/sec. Signal propagation time for 2 km is 8.13 m sec. So, the length of contention slot is 16.26 m sec. </a:t>
            </a:r>
            <a:endParaRPr lang="zh-CN" altLang="zh-CN" sz="2400" dirty="0">
              <a:solidFill>
                <a:srgbClr val="0000FF"/>
              </a:solidFill>
            </a:endParaRPr>
          </a:p>
          <a:p>
            <a:r>
              <a:rPr lang="en-US" altLang="zh-CN" sz="2400" dirty="0">
                <a:solidFill>
                  <a:srgbClr val="0000FF"/>
                </a:solidFill>
              </a:rPr>
              <a:t>(b) Signal propagation speed in multimode fiber is 1. 95 </a:t>
            </a:r>
            <a:r>
              <a:rPr lang="zh-CN" altLang="zh-CN" sz="2400" dirty="0">
                <a:solidFill>
                  <a:srgbClr val="0000FF"/>
                </a:solidFill>
              </a:rPr>
              <a:t>×</a:t>
            </a:r>
            <a:r>
              <a:rPr lang="en-US" altLang="zh-CN" sz="2400" dirty="0">
                <a:solidFill>
                  <a:srgbClr val="0000FF"/>
                </a:solidFill>
              </a:rPr>
              <a:t>  10</a:t>
            </a:r>
            <a:r>
              <a:rPr lang="en-US" altLang="zh-CN" sz="2400" baseline="30000" dirty="0">
                <a:solidFill>
                  <a:srgbClr val="0000FF"/>
                </a:solidFill>
              </a:rPr>
              <a:t>8</a:t>
            </a:r>
            <a:r>
              <a:rPr lang="en-US" altLang="zh-CN" sz="2400" dirty="0">
                <a:solidFill>
                  <a:srgbClr val="0000FF"/>
                </a:solidFill>
              </a:rPr>
              <a:t>  m/s. Signal propagation time for 40 km is 205.13 m sec. So, the length of contention slot is 410.26 m sec.</a:t>
            </a:r>
            <a:endParaRPr lang="zh-CN" altLang="zh-CN" sz="2400" dirty="0">
              <a:solidFill>
                <a:srgbClr val="0000FF"/>
              </a:solidFill>
            </a:endParaRPr>
          </a:p>
          <a:p>
            <a:endParaRPr lang="en-US" altLang="zh-CN" sz="2400" dirty="0" smtClean="0">
              <a:solidFill>
                <a:srgbClr val="0000FF"/>
              </a:solidFill>
            </a:endParaRPr>
          </a:p>
          <a:p>
            <a:endParaRPr lang="zh-CN" altLang="zh-CN" sz="2400" dirty="0" smtClean="0">
              <a:solidFill>
                <a:srgbClr val="0000FF"/>
              </a:solidFill>
            </a:endParaRPr>
          </a:p>
          <a:p>
            <a:pPr eaLnBrk="1" hangingPunct="1"/>
            <a:endParaRPr lang="zh-CN" alt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457200" y="549275"/>
            <a:ext cx="8229600" cy="5543550"/>
          </a:xfrm>
        </p:spPr>
        <p:txBody>
          <a:bodyPr/>
          <a:lstStyle/>
          <a:p>
            <a:r>
              <a:rPr lang="en-US" altLang="zh-CN" sz="2000" dirty="0"/>
              <a:t>4-4. Consider five wireless stations, A, B, C, D, and E. Station A can communicate with all other stations. B can communicate with A, C and E. C can communicate with A, B and D. D can communicate with A, C and E. E can communicate A, D and B.</a:t>
            </a:r>
            <a:endParaRPr lang="zh-CN" altLang="zh-CN" sz="2000" dirty="0"/>
          </a:p>
          <a:p>
            <a:r>
              <a:rPr lang="en-US" altLang="zh-CN" sz="2000" dirty="0"/>
              <a:t>(a) When A is sending to B, what other communications are possible?</a:t>
            </a:r>
            <a:endParaRPr lang="zh-CN" altLang="zh-CN" sz="2000" dirty="0"/>
          </a:p>
          <a:p>
            <a:r>
              <a:rPr lang="en-US" altLang="zh-CN" sz="2000" dirty="0"/>
              <a:t>(b) When B is sending to A, what other communications are possible?</a:t>
            </a:r>
            <a:endParaRPr lang="zh-CN" altLang="zh-CN" sz="2000" dirty="0"/>
          </a:p>
          <a:p>
            <a:r>
              <a:rPr lang="en-US" altLang="zh-CN" sz="2000" dirty="0"/>
              <a:t>(c) When B is sending to C, what other communications are possible</a:t>
            </a:r>
            <a:r>
              <a:rPr lang="en-US" altLang="zh-CN" sz="2000" dirty="0" smtClean="0"/>
              <a:t>?</a:t>
            </a:r>
          </a:p>
          <a:p>
            <a:endParaRPr lang="zh-CN" altLang="zh-CN" sz="2000" dirty="0" smtClean="0"/>
          </a:p>
          <a:p>
            <a:endParaRPr lang="zh-CN" altLang="en-US" sz="1400" dirty="0" smtClean="0">
              <a:solidFill>
                <a:srgbClr val="0000FF"/>
              </a:solidFill>
            </a:endParaRPr>
          </a:p>
        </p:txBody>
      </p:sp>
      <p:grpSp>
        <p:nvGrpSpPr>
          <p:cNvPr id="3" name="组合 2"/>
          <p:cNvGrpSpPr/>
          <p:nvPr/>
        </p:nvGrpSpPr>
        <p:grpSpPr>
          <a:xfrm>
            <a:off x="611560" y="2996952"/>
            <a:ext cx="3816424" cy="3672408"/>
            <a:chOff x="0" y="0"/>
            <a:chExt cx="2825750" cy="2705100"/>
          </a:xfrm>
        </p:grpSpPr>
        <p:sp>
          <p:nvSpPr>
            <p:cNvPr id="4" name="椭圆 3"/>
            <p:cNvSpPr/>
            <p:nvPr/>
          </p:nvSpPr>
          <p:spPr>
            <a:xfrm>
              <a:off x="495300" y="666750"/>
              <a:ext cx="1778000" cy="1714500"/>
            </a:xfrm>
            <a:prstGeom prst="ellipse">
              <a:avLst/>
            </a:prstGeom>
            <a:no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panose="02010600030101010101" pitchFamily="2" charset="-122"/>
                  <a:cs typeface="Times New Roman" panose="02020603050405020304" pitchFamily="18" charset="0"/>
                </a:rPr>
                <a:t>·A</a:t>
              </a:r>
              <a:endParaRPr lang="zh-CN" sz="1050" kern="100">
                <a:effectLst/>
                <a:ea typeface="宋体" panose="02010600030101010101" pitchFamily="2" charset="-122"/>
                <a:cs typeface="Times New Roman" panose="02020603050405020304" pitchFamily="18" charset="0"/>
              </a:endParaRPr>
            </a:p>
          </p:txBody>
        </p:sp>
        <p:sp>
          <p:nvSpPr>
            <p:cNvPr id="5" name="椭圆 4"/>
            <p:cNvSpPr/>
            <p:nvPr/>
          </p:nvSpPr>
          <p:spPr>
            <a:xfrm>
              <a:off x="1047750" y="387350"/>
              <a:ext cx="1778000" cy="1714500"/>
            </a:xfrm>
            <a:prstGeom prst="ellipse">
              <a:avLst/>
            </a:prstGeom>
            <a:noFill/>
            <a:ln>
              <a:solidFill>
                <a:srgbClr val="7030A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panose="02010600030101010101" pitchFamily="2" charset="-122"/>
                  <a:cs typeface="Times New Roman" panose="02020603050405020304" pitchFamily="18" charset="0"/>
                </a:rPr>
                <a:t>·B</a:t>
              </a:r>
              <a:endParaRPr lang="zh-CN" sz="1050" kern="100">
                <a:effectLst/>
                <a:ea typeface="宋体" panose="02010600030101010101" pitchFamily="2" charset="-122"/>
                <a:cs typeface="Times New Roman" panose="02020603050405020304" pitchFamily="18" charset="0"/>
              </a:endParaRPr>
            </a:p>
          </p:txBody>
        </p:sp>
        <p:sp>
          <p:nvSpPr>
            <p:cNvPr id="6" name="椭圆 5"/>
            <p:cNvSpPr/>
            <p:nvPr/>
          </p:nvSpPr>
          <p:spPr>
            <a:xfrm>
              <a:off x="609600" y="990600"/>
              <a:ext cx="1778000" cy="1714500"/>
            </a:xfrm>
            <a:prstGeom prst="ellipse">
              <a:avLst/>
            </a:prstGeom>
            <a:noFill/>
            <a:ln>
              <a:solidFill>
                <a:srgbClr val="00B0F0"/>
              </a:solidFill>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panose="02010600030101010101" pitchFamily="2" charset="-122"/>
                  <a:cs typeface="Times New Roman" panose="02020603050405020304" pitchFamily="18" charset="0"/>
                </a:rPr>
                <a:t>·C</a:t>
              </a:r>
              <a:endParaRPr lang="zh-CN" sz="1050" kern="100">
                <a:effectLst/>
                <a:ea typeface="宋体" panose="02010600030101010101" pitchFamily="2" charset="-122"/>
                <a:cs typeface="Times New Roman" panose="02020603050405020304" pitchFamily="18" charset="0"/>
              </a:endParaRPr>
            </a:p>
          </p:txBody>
        </p:sp>
        <p:sp>
          <p:nvSpPr>
            <p:cNvPr id="7" name="椭圆 6"/>
            <p:cNvSpPr/>
            <p:nvPr/>
          </p:nvSpPr>
          <p:spPr>
            <a:xfrm>
              <a:off x="0" y="596900"/>
              <a:ext cx="1778000" cy="1714500"/>
            </a:xfrm>
            <a:prstGeom prst="ellipse">
              <a:avLst/>
            </a:prstGeom>
            <a:noFill/>
            <a:ln>
              <a:solidFill>
                <a:srgbClr val="002060"/>
              </a:solidFill>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panose="02010600030101010101" pitchFamily="2" charset="-122"/>
                  <a:cs typeface="Times New Roman" panose="02020603050405020304" pitchFamily="18" charset="0"/>
                </a:rPr>
                <a:t>·D</a:t>
              </a:r>
              <a:endParaRPr lang="zh-CN" sz="1050" kern="100">
                <a:effectLst/>
                <a:ea typeface="宋体" panose="02010600030101010101" pitchFamily="2" charset="-122"/>
                <a:cs typeface="Times New Roman" panose="02020603050405020304" pitchFamily="18" charset="0"/>
              </a:endParaRPr>
            </a:p>
          </p:txBody>
        </p:sp>
        <p:sp>
          <p:nvSpPr>
            <p:cNvPr id="8" name="椭圆 7"/>
            <p:cNvSpPr/>
            <p:nvPr/>
          </p:nvSpPr>
          <p:spPr>
            <a:xfrm>
              <a:off x="450850" y="0"/>
              <a:ext cx="1778000" cy="1714500"/>
            </a:xfrm>
            <a:prstGeom prst="ellipse">
              <a:avLst/>
            </a:prstGeom>
            <a:noFill/>
            <a:ln>
              <a:prstDash val="sysDash"/>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panose="02010600030101010101" pitchFamily="2" charset="-122"/>
                  <a:cs typeface="Times New Roman" panose="02020603050405020304" pitchFamily="18" charset="0"/>
                </a:rPr>
                <a:t>·E</a:t>
              </a:r>
              <a:endParaRPr lang="zh-CN" sz="1050" kern="100">
                <a:effectLst/>
                <a:ea typeface="宋体" panose="02010600030101010101" pitchFamily="2" charset="-122"/>
                <a:cs typeface="Times New Roman" panose="02020603050405020304" pitchFamily="18" charset="0"/>
              </a:endParaRPr>
            </a:p>
          </p:txBody>
        </p:sp>
      </p:grpSp>
      <p:sp>
        <p:nvSpPr>
          <p:cNvPr id="2" name="矩形 1"/>
          <p:cNvSpPr/>
          <p:nvPr/>
        </p:nvSpPr>
        <p:spPr>
          <a:xfrm>
            <a:off x="4419257" y="3135508"/>
            <a:ext cx="4572000" cy="1754326"/>
          </a:xfrm>
          <a:prstGeom prst="rect">
            <a:avLst/>
          </a:prstGeom>
        </p:spPr>
        <p:txBody>
          <a:bodyPr>
            <a:spAutoFit/>
          </a:bodyPr>
          <a:lstStyle/>
          <a:p>
            <a:r>
              <a:rPr lang="en-US" altLang="zh-CN" dirty="0">
                <a:solidFill>
                  <a:srgbClr val="0000FF"/>
                </a:solidFill>
              </a:rPr>
              <a:t>For successful communication we require that the sender can reach (communicate with) the receiver, and that there be no other sender who can reach (now interfere with) the receiver. Also, a station cannot send and receive at the same time.</a:t>
            </a:r>
            <a:endParaRPr lang="zh-CN" altLang="zh-CN" dirty="0">
              <a:solidFill>
                <a:srgbClr val="0000FF"/>
              </a:solidFill>
            </a:endParaRPr>
          </a:p>
        </p:txBody>
      </p:sp>
      <p:sp>
        <p:nvSpPr>
          <p:cNvPr id="9" name="矩形 8"/>
          <p:cNvSpPr/>
          <p:nvPr/>
        </p:nvSpPr>
        <p:spPr>
          <a:xfrm>
            <a:off x="4439459" y="4973233"/>
            <a:ext cx="4307374" cy="1200329"/>
          </a:xfrm>
          <a:prstGeom prst="rect">
            <a:avLst/>
          </a:prstGeom>
        </p:spPr>
        <p:txBody>
          <a:bodyPr wrap="square">
            <a:spAutoFit/>
          </a:bodyPr>
          <a:lstStyle/>
          <a:p>
            <a:r>
              <a:rPr lang="en-US" altLang="zh-CN" dirty="0">
                <a:solidFill>
                  <a:srgbClr val="0000FF"/>
                </a:solidFill>
              </a:rPr>
              <a:t>(a) </a:t>
            </a:r>
            <a:r>
              <a:rPr lang="en-US" altLang="zh-CN" dirty="0" smtClean="0">
                <a:solidFill>
                  <a:srgbClr val="0000FF"/>
                </a:solidFill>
              </a:rPr>
              <a:t>no </a:t>
            </a:r>
            <a:r>
              <a:rPr lang="en-US" altLang="zh-CN" dirty="0">
                <a:solidFill>
                  <a:srgbClr val="0000FF"/>
                </a:solidFill>
              </a:rPr>
              <a:t>other communication is </a:t>
            </a:r>
            <a:r>
              <a:rPr lang="en-US" altLang="zh-CN" dirty="0" smtClean="0">
                <a:solidFill>
                  <a:srgbClr val="0000FF"/>
                </a:solidFill>
              </a:rPr>
              <a:t>possible.</a:t>
            </a:r>
            <a:endParaRPr lang="zh-CN" altLang="zh-CN" dirty="0">
              <a:solidFill>
                <a:srgbClr val="0000FF"/>
              </a:solidFill>
            </a:endParaRPr>
          </a:p>
          <a:p>
            <a:r>
              <a:rPr lang="en-US" altLang="zh-CN" dirty="0">
                <a:solidFill>
                  <a:srgbClr val="0000FF"/>
                </a:solidFill>
              </a:rPr>
              <a:t>(b) </a:t>
            </a:r>
            <a:r>
              <a:rPr lang="en-US" altLang="zh-CN" dirty="0" smtClean="0">
                <a:solidFill>
                  <a:srgbClr val="0000FF"/>
                </a:solidFill>
              </a:rPr>
              <a:t>no </a:t>
            </a:r>
            <a:r>
              <a:rPr lang="en-US" altLang="zh-CN" dirty="0">
                <a:solidFill>
                  <a:srgbClr val="0000FF"/>
                </a:solidFill>
              </a:rPr>
              <a:t>other communication is possible.</a:t>
            </a:r>
            <a:endParaRPr lang="zh-CN" altLang="zh-CN" dirty="0">
              <a:solidFill>
                <a:srgbClr val="0000FF"/>
              </a:solidFill>
            </a:endParaRPr>
          </a:p>
          <a:p>
            <a:r>
              <a:rPr lang="en-US" altLang="zh-CN" dirty="0">
                <a:solidFill>
                  <a:srgbClr val="0000FF"/>
                </a:solidFill>
              </a:rPr>
              <a:t>(c) </a:t>
            </a:r>
            <a:r>
              <a:rPr lang="en-US" altLang="zh-CN" i="1" dirty="0" smtClean="0">
                <a:solidFill>
                  <a:srgbClr val="0000FF"/>
                </a:solidFill>
              </a:rPr>
              <a:t>E </a:t>
            </a:r>
            <a:r>
              <a:rPr lang="en-US" altLang="zh-CN" dirty="0">
                <a:solidFill>
                  <a:srgbClr val="0000FF"/>
                </a:solidFill>
              </a:rPr>
              <a:t>can safely send to </a:t>
            </a:r>
            <a:r>
              <a:rPr lang="en-US" altLang="zh-CN" i="1" dirty="0">
                <a:solidFill>
                  <a:srgbClr val="0000FF"/>
                </a:solidFill>
              </a:rPr>
              <a:t>D </a:t>
            </a:r>
            <a:r>
              <a:rPr lang="en-US" altLang="zh-CN" dirty="0">
                <a:solidFill>
                  <a:srgbClr val="0000FF"/>
                </a:solidFill>
              </a:rPr>
              <a:t>since it will not interfere with </a:t>
            </a:r>
            <a:r>
              <a:rPr lang="en-US" altLang="zh-CN" i="1" dirty="0">
                <a:solidFill>
                  <a:srgbClr val="0000FF"/>
                </a:solidFill>
              </a:rPr>
              <a:t>C</a:t>
            </a:r>
            <a:r>
              <a:rPr lang="en-US" altLang="zh-CN" dirty="0">
                <a:solidFill>
                  <a:srgbClr val="0000FF"/>
                </a:solidFill>
              </a:rPr>
              <a:t>’s reception.</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200" dirty="0" smtClean="0">
                <a:solidFill>
                  <a:srgbClr val="0000FF"/>
                </a:solidFill>
              </a:rPr>
              <a:t>(a)</a:t>
            </a:r>
            <a:r>
              <a:rPr lang="en-US" altLang="zh-CN" sz="2200" dirty="0">
                <a:solidFill>
                  <a:srgbClr val="0000FF"/>
                </a:solidFill>
              </a:rPr>
              <a:t> A</a:t>
            </a:r>
            <a:r>
              <a:rPr lang="zh-CN" altLang="zh-CN" sz="2200" dirty="0">
                <a:solidFill>
                  <a:srgbClr val="0000FF"/>
                </a:solidFill>
              </a:rPr>
              <a:t>给</a:t>
            </a:r>
            <a:r>
              <a:rPr lang="en-US" altLang="zh-CN" sz="2200" dirty="0">
                <a:solidFill>
                  <a:srgbClr val="0000FF"/>
                </a:solidFill>
              </a:rPr>
              <a:t>B</a:t>
            </a:r>
            <a:r>
              <a:rPr lang="zh-CN" altLang="zh-CN" sz="2200" dirty="0">
                <a:solidFill>
                  <a:srgbClr val="0000FF"/>
                </a:solidFill>
              </a:rPr>
              <a:t>发送数据，</a:t>
            </a:r>
            <a:r>
              <a:rPr lang="en-US" altLang="zh-CN" sz="2200" dirty="0">
                <a:solidFill>
                  <a:srgbClr val="0000FF"/>
                </a:solidFill>
              </a:rPr>
              <a:t>BCDE</a:t>
            </a:r>
            <a:r>
              <a:rPr lang="zh-CN" altLang="zh-CN" sz="2200" dirty="0">
                <a:solidFill>
                  <a:srgbClr val="0000FF"/>
                </a:solidFill>
              </a:rPr>
              <a:t>均在</a:t>
            </a:r>
            <a:r>
              <a:rPr lang="en-US" altLang="zh-CN" sz="2200" dirty="0">
                <a:solidFill>
                  <a:srgbClr val="0000FF"/>
                </a:solidFill>
              </a:rPr>
              <a:t>A</a:t>
            </a:r>
            <a:r>
              <a:rPr lang="zh-CN" altLang="zh-CN" sz="2200" dirty="0">
                <a:solidFill>
                  <a:srgbClr val="0000FF"/>
                </a:solidFill>
              </a:rPr>
              <a:t>的覆盖范围内。</a:t>
            </a:r>
            <a:r>
              <a:rPr lang="en-US" altLang="zh-CN" sz="2200" dirty="0">
                <a:solidFill>
                  <a:srgbClr val="0000FF"/>
                </a:solidFill>
              </a:rPr>
              <a:t>CDE</a:t>
            </a:r>
            <a:r>
              <a:rPr lang="zh-CN" altLang="zh-CN" sz="2200" dirty="0">
                <a:solidFill>
                  <a:srgbClr val="0000FF"/>
                </a:solidFill>
              </a:rPr>
              <a:t>若收数据，则会同时收到</a:t>
            </a:r>
            <a:r>
              <a:rPr lang="en-US" altLang="zh-CN" sz="2200" dirty="0">
                <a:solidFill>
                  <a:srgbClr val="0000FF"/>
                </a:solidFill>
              </a:rPr>
              <a:t>A</a:t>
            </a:r>
            <a:r>
              <a:rPr lang="zh-CN" altLang="zh-CN" sz="2200" dirty="0">
                <a:solidFill>
                  <a:srgbClr val="0000FF"/>
                </a:solidFill>
              </a:rPr>
              <a:t>发送的数据，故不可能存在其他通信。</a:t>
            </a:r>
          </a:p>
          <a:p>
            <a:r>
              <a:rPr lang="en-US" altLang="zh-CN" sz="2200" dirty="0" smtClean="0">
                <a:solidFill>
                  <a:srgbClr val="0000FF"/>
                </a:solidFill>
              </a:rPr>
              <a:t>(b)</a:t>
            </a:r>
            <a:r>
              <a:rPr lang="en-US" altLang="zh-CN" sz="2200" dirty="0">
                <a:solidFill>
                  <a:srgbClr val="0000FF"/>
                </a:solidFill>
              </a:rPr>
              <a:t> B</a:t>
            </a:r>
            <a:r>
              <a:rPr lang="zh-CN" altLang="zh-CN" sz="2200" dirty="0">
                <a:solidFill>
                  <a:srgbClr val="0000FF"/>
                </a:solidFill>
              </a:rPr>
              <a:t>给</a:t>
            </a:r>
            <a:r>
              <a:rPr lang="en-US" altLang="zh-CN" sz="2200" dirty="0">
                <a:solidFill>
                  <a:srgbClr val="0000FF"/>
                </a:solidFill>
              </a:rPr>
              <a:t>A</a:t>
            </a:r>
            <a:r>
              <a:rPr lang="zh-CN" altLang="zh-CN" sz="2200" dirty="0">
                <a:solidFill>
                  <a:srgbClr val="0000FF"/>
                </a:solidFill>
              </a:rPr>
              <a:t>发送数据，</a:t>
            </a:r>
            <a:r>
              <a:rPr lang="en-US" altLang="zh-CN" sz="2200" dirty="0">
                <a:solidFill>
                  <a:srgbClr val="0000FF"/>
                </a:solidFill>
              </a:rPr>
              <a:t>ACE</a:t>
            </a:r>
            <a:r>
              <a:rPr lang="zh-CN" altLang="zh-CN" sz="2200" dirty="0">
                <a:solidFill>
                  <a:srgbClr val="0000FF"/>
                </a:solidFill>
              </a:rPr>
              <a:t>在</a:t>
            </a:r>
            <a:r>
              <a:rPr lang="en-US" altLang="zh-CN" sz="2200" dirty="0">
                <a:solidFill>
                  <a:srgbClr val="0000FF"/>
                </a:solidFill>
              </a:rPr>
              <a:t>B</a:t>
            </a:r>
            <a:r>
              <a:rPr lang="zh-CN" altLang="zh-CN" sz="2200" dirty="0">
                <a:solidFill>
                  <a:srgbClr val="0000FF"/>
                </a:solidFill>
              </a:rPr>
              <a:t>的覆盖范围。</a:t>
            </a:r>
          </a:p>
          <a:p>
            <a:pPr marL="342900" indent="-342900">
              <a:buFont typeface="Arial" panose="020B0604020202020204" pitchFamily="34" charset="0"/>
              <a:buChar char="•"/>
            </a:pPr>
            <a:r>
              <a:rPr lang="en-US" altLang="zh-CN" sz="2200" dirty="0">
                <a:solidFill>
                  <a:srgbClr val="0000FF"/>
                </a:solidFill>
              </a:rPr>
              <a:t>CE</a:t>
            </a:r>
            <a:r>
              <a:rPr lang="zh-CN" altLang="zh-CN" sz="2200" dirty="0">
                <a:solidFill>
                  <a:srgbClr val="0000FF"/>
                </a:solidFill>
              </a:rPr>
              <a:t>不能作为接收者收数据，否则会同时收到</a:t>
            </a:r>
            <a:r>
              <a:rPr lang="en-US" altLang="zh-CN" sz="2200" dirty="0">
                <a:solidFill>
                  <a:srgbClr val="0000FF"/>
                </a:solidFill>
              </a:rPr>
              <a:t>B</a:t>
            </a:r>
            <a:r>
              <a:rPr lang="zh-CN" altLang="zh-CN" sz="2200" dirty="0">
                <a:solidFill>
                  <a:srgbClr val="0000FF"/>
                </a:solidFill>
              </a:rPr>
              <a:t>发送的数据（被干扰</a:t>
            </a:r>
            <a:r>
              <a:rPr lang="zh-CN" altLang="zh-CN" sz="2200" dirty="0" smtClean="0">
                <a:solidFill>
                  <a:srgbClr val="0000FF"/>
                </a:solidFill>
              </a:rPr>
              <a:t>）</a:t>
            </a:r>
            <a:endParaRPr lang="zh-CN" altLang="zh-CN" sz="2200" dirty="0">
              <a:solidFill>
                <a:srgbClr val="0000FF"/>
              </a:solidFill>
            </a:endParaRPr>
          </a:p>
          <a:p>
            <a:pPr marL="342900" indent="-342900">
              <a:buFont typeface="Arial" panose="020B0604020202020204" pitchFamily="34" charset="0"/>
              <a:buChar char="•"/>
            </a:pPr>
            <a:r>
              <a:rPr lang="en-US" altLang="zh-CN" sz="2200" dirty="0">
                <a:solidFill>
                  <a:srgbClr val="0000FF"/>
                </a:solidFill>
              </a:rPr>
              <a:t>CE</a:t>
            </a:r>
            <a:r>
              <a:rPr lang="zh-CN" altLang="zh-CN" sz="2200" dirty="0">
                <a:solidFill>
                  <a:srgbClr val="0000FF"/>
                </a:solidFill>
              </a:rPr>
              <a:t>作为发送方给</a:t>
            </a:r>
            <a:r>
              <a:rPr lang="en-US" altLang="zh-CN" sz="2200" dirty="0">
                <a:solidFill>
                  <a:srgbClr val="0000FF"/>
                </a:solidFill>
              </a:rPr>
              <a:t>A</a:t>
            </a:r>
            <a:r>
              <a:rPr lang="zh-CN" altLang="zh-CN" sz="2200" dirty="0">
                <a:solidFill>
                  <a:srgbClr val="0000FF"/>
                </a:solidFill>
              </a:rPr>
              <a:t>发送数据，会对</a:t>
            </a:r>
            <a:r>
              <a:rPr lang="en-US" altLang="zh-CN" sz="2200" dirty="0">
                <a:solidFill>
                  <a:srgbClr val="0000FF"/>
                </a:solidFill>
              </a:rPr>
              <a:t>B</a:t>
            </a:r>
            <a:r>
              <a:rPr lang="zh-CN" altLang="zh-CN" sz="2200" dirty="0">
                <a:solidFill>
                  <a:srgbClr val="0000FF"/>
                </a:solidFill>
              </a:rPr>
              <a:t>给</a:t>
            </a:r>
            <a:r>
              <a:rPr lang="en-US" altLang="zh-CN" sz="2200" dirty="0">
                <a:solidFill>
                  <a:srgbClr val="0000FF"/>
                </a:solidFill>
              </a:rPr>
              <a:t>A</a:t>
            </a:r>
            <a:r>
              <a:rPr lang="zh-CN" altLang="zh-CN" sz="2200" dirty="0">
                <a:solidFill>
                  <a:srgbClr val="0000FF"/>
                </a:solidFill>
              </a:rPr>
              <a:t>发送的数据造成干</a:t>
            </a:r>
            <a:r>
              <a:rPr lang="zh-CN" altLang="zh-CN" sz="2200" dirty="0" smtClean="0">
                <a:solidFill>
                  <a:srgbClr val="0000FF"/>
                </a:solidFill>
              </a:rPr>
              <a:t>扰</a:t>
            </a:r>
            <a:endParaRPr lang="zh-CN" altLang="zh-CN" sz="2200" dirty="0">
              <a:solidFill>
                <a:srgbClr val="0000FF"/>
              </a:solidFill>
            </a:endParaRPr>
          </a:p>
          <a:p>
            <a:pPr marL="342900" indent="-342900">
              <a:buFont typeface="Arial" panose="020B0604020202020204" pitchFamily="34" charset="0"/>
              <a:buChar char="•"/>
            </a:pPr>
            <a:r>
              <a:rPr lang="en-US" altLang="zh-CN" sz="2200" dirty="0">
                <a:solidFill>
                  <a:srgbClr val="0000FF"/>
                </a:solidFill>
              </a:rPr>
              <a:t>C</a:t>
            </a:r>
            <a:r>
              <a:rPr lang="zh-CN" altLang="zh-CN" sz="2200" dirty="0">
                <a:solidFill>
                  <a:srgbClr val="0000FF"/>
                </a:solidFill>
              </a:rPr>
              <a:t>作为发送方给</a:t>
            </a:r>
            <a:r>
              <a:rPr lang="en-US" altLang="zh-CN" sz="2200" dirty="0">
                <a:solidFill>
                  <a:srgbClr val="0000FF"/>
                </a:solidFill>
              </a:rPr>
              <a:t>D</a:t>
            </a:r>
            <a:r>
              <a:rPr lang="zh-CN" altLang="zh-CN" sz="2200" dirty="0">
                <a:solidFill>
                  <a:srgbClr val="0000FF"/>
                </a:solidFill>
              </a:rPr>
              <a:t>发送数据，</a:t>
            </a:r>
            <a:r>
              <a:rPr lang="en-US" altLang="zh-CN" sz="2200" dirty="0">
                <a:solidFill>
                  <a:srgbClr val="0000FF"/>
                </a:solidFill>
              </a:rPr>
              <a:t>C</a:t>
            </a:r>
            <a:r>
              <a:rPr lang="zh-CN" altLang="zh-CN" sz="2200" dirty="0">
                <a:solidFill>
                  <a:srgbClr val="0000FF"/>
                </a:solidFill>
              </a:rPr>
              <a:t>覆盖</a:t>
            </a:r>
            <a:r>
              <a:rPr lang="en-US" altLang="zh-CN" sz="2200" dirty="0">
                <a:solidFill>
                  <a:srgbClr val="0000FF"/>
                </a:solidFill>
              </a:rPr>
              <a:t>ABD</a:t>
            </a:r>
            <a:r>
              <a:rPr lang="zh-CN" altLang="zh-CN" sz="2200" dirty="0">
                <a:solidFill>
                  <a:srgbClr val="0000FF"/>
                </a:solidFill>
              </a:rPr>
              <a:t>，会造成</a:t>
            </a:r>
            <a:r>
              <a:rPr lang="en-US" altLang="zh-CN" sz="2200" dirty="0">
                <a:solidFill>
                  <a:srgbClr val="0000FF"/>
                </a:solidFill>
              </a:rPr>
              <a:t>A</a:t>
            </a:r>
            <a:r>
              <a:rPr lang="zh-CN" altLang="zh-CN" sz="2200" dirty="0">
                <a:solidFill>
                  <a:srgbClr val="0000FF"/>
                </a:solidFill>
              </a:rPr>
              <a:t>被干</a:t>
            </a:r>
            <a:r>
              <a:rPr lang="zh-CN" altLang="zh-CN" sz="2200" dirty="0" smtClean="0">
                <a:solidFill>
                  <a:srgbClr val="0000FF"/>
                </a:solidFill>
              </a:rPr>
              <a:t>扰</a:t>
            </a:r>
            <a:endParaRPr lang="zh-CN" altLang="zh-CN" sz="2200" dirty="0">
              <a:solidFill>
                <a:srgbClr val="0000FF"/>
              </a:solidFill>
            </a:endParaRPr>
          </a:p>
          <a:p>
            <a:pPr marL="342900" indent="-342900">
              <a:buFont typeface="Arial" panose="020B0604020202020204" pitchFamily="34" charset="0"/>
              <a:buChar char="•"/>
            </a:pPr>
            <a:r>
              <a:rPr lang="en-US" altLang="zh-CN" sz="2200" dirty="0">
                <a:solidFill>
                  <a:srgbClr val="0000FF"/>
                </a:solidFill>
              </a:rPr>
              <a:t>E</a:t>
            </a:r>
            <a:r>
              <a:rPr lang="zh-CN" altLang="zh-CN" sz="2200" dirty="0">
                <a:solidFill>
                  <a:srgbClr val="0000FF"/>
                </a:solidFill>
              </a:rPr>
              <a:t>作为发送方给</a:t>
            </a:r>
            <a:r>
              <a:rPr lang="en-US" altLang="zh-CN" sz="2200" dirty="0">
                <a:solidFill>
                  <a:srgbClr val="0000FF"/>
                </a:solidFill>
              </a:rPr>
              <a:t>D</a:t>
            </a:r>
            <a:r>
              <a:rPr lang="zh-CN" altLang="zh-CN" sz="2200" dirty="0">
                <a:solidFill>
                  <a:srgbClr val="0000FF"/>
                </a:solidFill>
              </a:rPr>
              <a:t>发送数据，</a:t>
            </a:r>
            <a:r>
              <a:rPr lang="en-US" altLang="zh-CN" sz="2200" dirty="0">
                <a:solidFill>
                  <a:srgbClr val="0000FF"/>
                </a:solidFill>
              </a:rPr>
              <a:t>E</a:t>
            </a:r>
            <a:r>
              <a:rPr lang="zh-CN" altLang="zh-CN" sz="2200" dirty="0">
                <a:solidFill>
                  <a:srgbClr val="0000FF"/>
                </a:solidFill>
              </a:rPr>
              <a:t>覆盖</a:t>
            </a:r>
            <a:r>
              <a:rPr lang="en-US" altLang="zh-CN" sz="2200" dirty="0">
                <a:solidFill>
                  <a:srgbClr val="0000FF"/>
                </a:solidFill>
              </a:rPr>
              <a:t>ABD</a:t>
            </a:r>
            <a:r>
              <a:rPr lang="zh-CN" altLang="zh-CN" sz="2200" dirty="0">
                <a:solidFill>
                  <a:srgbClr val="0000FF"/>
                </a:solidFill>
              </a:rPr>
              <a:t>，会造成</a:t>
            </a:r>
            <a:r>
              <a:rPr lang="en-US" altLang="zh-CN" sz="2200" dirty="0">
                <a:solidFill>
                  <a:srgbClr val="0000FF"/>
                </a:solidFill>
              </a:rPr>
              <a:t>A</a:t>
            </a:r>
            <a:r>
              <a:rPr lang="zh-CN" altLang="zh-CN" sz="2200" dirty="0">
                <a:solidFill>
                  <a:srgbClr val="0000FF"/>
                </a:solidFill>
              </a:rPr>
              <a:t>被干</a:t>
            </a:r>
            <a:r>
              <a:rPr lang="zh-CN" altLang="zh-CN" sz="2200" dirty="0" smtClean="0">
                <a:solidFill>
                  <a:srgbClr val="0000FF"/>
                </a:solidFill>
              </a:rPr>
              <a:t>扰</a:t>
            </a:r>
            <a:endParaRPr lang="en-US" altLang="zh-CN" sz="2200" dirty="0" smtClean="0">
              <a:solidFill>
                <a:srgbClr val="0000FF"/>
              </a:solidFill>
            </a:endParaRPr>
          </a:p>
          <a:p>
            <a:r>
              <a:rPr lang="en-US" altLang="zh-CN" sz="2200" dirty="0" smtClean="0">
                <a:solidFill>
                  <a:srgbClr val="0000FF"/>
                </a:solidFill>
              </a:rPr>
              <a:t>(c)</a:t>
            </a:r>
            <a:r>
              <a:rPr lang="en-US" altLang="zh-CN" sz="2200" dirty="0">
                <a:solidFill>
                  <a:srgbClr val="0000FF"/>
                </a:solidFill>
              </a:rPr>
              <a:t> B</a:t>
            </a:r>
            <a:r>
              <a:rPr lang="zh-CN" altLang="zh-CN" sz="2200" dirty="0">
                <a:solidFill>
                  <a:srgbClr val="0000FF"/>
                </a:solidFill>
              </a:rPr>
              <a:t>给</a:t>
            </a:r>
            <a:r>
              <a:rPr lang="en-US" altLang="zh-CN" sz="2200" dirty="0">
                <a:solidFill>
                  <a:srgbClr val="0000FF"/>
                </a:solidFill>
              </a:rPr>
              <a:t>C</a:t>
            </a:r>
            <a:r>
              <a:rPr lang="zh-CN" altLang="zh-CN" sz="2200" dirty="0">
                <a:solidFill>
                  <a:srgbClr val="0000FF"/>
                </a:solidFill>
              </a:rPr>
              <a:t>发送数据，</a:t>
            </a:r>
            <a:r>
              <a:rPr lang="en-US" altLang="zh-CN" sz="2200" dirty="0">
                <a:solidFill>
                  <a:srgbClr val="0000FF"/>
                </a:solidFill>
              </a:rPr>
              <a:t>ACE</a:t>
            </a:r>
            <a:r>
              <a:rPr lang="zh-CN" altLang="zh-CN" sz="2200" dirty="0">
                <a:solidFill>
                  <a:srgbClr val="0000FF"/>
                </a:solidFill>
              </a:rPr>
              <a:t>在</a:t>
            </a:r>
            <a:r>
              <a:rPr lang="en-US" altLang="zh-CN" sz="2200" dirty="0">
                <a:solidFill>
                  <a:srgbClr val="0000FF"/>
                </a:solidFill>
              </a:rPr>
              <a:t>B</a:t>
            </a:r>
            <a:r>
              <a:rPr lang="zh-CN" altLang="zh-CN" sz="2200" dirty="0">
                <a:solidFill>
                  <a:srgbClr val="0000FF"/>
                </a:solidFill>
              </a:rPr>
              <a:t>的覆盖范围。</a:t>
            </a:r>
          </a:p>
          <a:p>
            <a:pPr marL="342900" indent="-342900">
              <a:buFont typeface="Arial" panose="020B0604020202020204" pitchFamily="34" charset="0"/>
              <a:buChar char="•"/>
            </a:pPr>
            <a:r>
              <a:rPr lang="en-US" altLang="zh-CN" sz="2200" dirty="0">
                <a:solidFill>
                  <a:srgbClr val="0000FF"/>
                </a:solidFill>
              </a:rPr>
              <a:t>AE</a:t>
            </a:r>
            <a:r>
              <a:rPr lang="zh-CN" altLang="zh-CN" sz="2200" dirty="0">
                <a:solidFill>
                  <a:srgbClr val="0000FF"/>
                </a:solidFill>
              </a:rPr>
              <a:t>不能作为接收者收数据，否则会同时收到</a:t>
            </a:r>
            <a:r>
              <a:rPr lang="en-US" altLang="zh-CN" sz="2200" dirty="0">
                <a:solidFill>
                  <a:srgbClr val="0000FF"/>
                </a:solidFill>
              </a:rPr>
              <a:t>B</a:t>
            </a:r>
            <a:r>
              <a:rPr lang="zh-CN" altLang="zh-CN" sz="2200" dirty="0">
                <a:solidFill>
                  <a:srgbClr val="0000FF"/>
                </a:solidFill>
              </a:rPr>
              <a:t>发送的数据（被干扰</a:t>
            </a:r>
            <a:r>
              <a:rPr lang="zh-CN" altLang="zh-CN" sz="2200" dirty="0" smtClean="0">
                <a:solidFill>
                  <a:srgbClr val="0000FF"/>
                </a:solidFill>
              </a:rPr>
              <a:t>）</a:t>
            </a:r>
            <a:endParaRPr lang="zh-CN" altLang="zh-CN" sz="2200" dirty="0">
              <a:solidFill>
                <a:srgbClr val="0000FF"/>
              </a:solidFill>
            </a:endParaRPr>
          </a:p>
          <a:p>
            <a:pPr marL="342900" indent="-342900">
              <a:buFont typeface="Arial" panose="020B0604020202020204" pitchFamily="34" charset="0"/>
              <a:buChar char="•"/>
            </a:pPr>
            <a:r>
              <a:rPr lang="en-US" altLang="zh-CN" sz="2200" dirty="0">
                <a:solidFill>
                  <a:srgbClr val="0000FF"/>
                </a:solidFill>
              </a:rPr>
              <a:t>AE</a:t>
            </a:r>
            <a:r>
              <a:rPr lang="zh-CN" altLang="zh-CN" sz="2200" dirty="0">
                <a:solidFill>
                  <a:srgbClr val="0000FF"/>
                </a:solidFill>
              </a:rPr>
              <a:t>作为发送方给</a:t>
            </a:r>
            <a:r>
              <a:rPr lang="en-US" altLang="zh-CN" sz="2200" dirty="0">
                <a:solidFill>
                  <a:srgbClr val="0000FF"/>
                </a:solidFill>
              </a:rPr>
              <a:t>C</a:t>
            </a:r>
            <a:r>
              <a:rPr lang="zh-CN" altLang="zh-CN" sz="2200" dirty="0">
                <a:solidFill>
                  <a:srgbClr val="0000FF"/>
                </a:solidFill>
              </a:rPr>
              <a:t>发送数据，会对</a:t>
            </a:r>
            <a:r>
              <a:rPr lang="en-US" altLang="zh-CN" sz="2200" dirty="0">
                <a:solidFill>
                  <a:srgbClr val="0000FF"/>
                </a:solidFill>
              </a:rPr>
              <a:t>B</a:t>
            </a:r>
            <a:r>
              <a:rPr lang="zh-CN" altLang="zh-CN" sz="2200" dirty="0">
                <a:solidFill>
                  <a:srgbClr val="0000FF"/>
                </a:solidFill>
              </a:rPr>
              <a:t>给</a:t>
            </a:r>
            <a:r>
              <a:rPr lang="en-US" altLang="zh-CN" sz="2200" dirty="0">
                <a:solidFill>
                  <a:srgbClr val="0000FF"/>
                </a:solidFill>
              </a:rPr>
              <a:t>C</a:t>
            </a:r>
            <a:r>
              <a:rPr lang="zh-CN" altLang="zh-CN" sz="2200" dirty="0">
                <a:solidFill>
                  <a:srgbClr val="0000FF"/>
                </a:solidFill>
              </a:rPr>
              <a:t>发送的数据造成干</a:t>
            </a:r>
            <a:r>
              <a:rPr lang="zh-CN" altLang="zh-CN" sz="2200" dirty="0" smtClean="0">
                <a:solidFill>
                  <a:srgbClr val="0000FF"/>
                </a:solidFill>
              </a:rPr>
              <a:t>扰</a:t>
            </a:r>
            <a:endParaRPr lang="zh-CN" altLang="zh-CN" sz="2200" dirty="0">
              <a:solidFill>
                <a:srgbClr val="0000FF"/>
              </a:solidFill>
            </a:endParaRPr>
          </a:p>
          <a:p>
            <a:pPr marL="342900" indent="-342900">
              <a:buFont typeface="Arial" panose="020B0604020202020204" pitchFamily="34" charset="0"/>
              <a:buChar char="•"/>
            </a:pPr>
            <a:r>
              <a:rPr lang="en-US" altLang="zh-CN" sz="2200" dirty="0">
                <a:solidFill>
                  <a:srgbClr val="0000FF"/>
                </a:solidFill>
              </a:rPr>
              <a:t>A</a:t>
            </a:r>
            <a:r>
              <a:rPr lang="zh-CN" altLang="zh-CN" sz="2200" dirty="0">
                <a:solidFill>
                  <a:srgbClr val="0000FF"/>
                </a:solidFill>
              </a:rPr>
              <a:t>作为发送方给</a:t>
            </a:r>
            <a:r>
              <a:rPr lang="en-US" altLang="zh-CN" sz="2200" dirty="0">
                <a:solidFill>
                  <a:srgbClr val="0000FF"/>
                </a:solidFill>
              </a:rPr>
              <a:t>D</a:t>
            </a:r>
            <a:r>
              <a:rPr lang="zh-CN" altLang="zh-CN" sz="2200" dirty="0">
                <a:solidFill>
                  <a:srgbClr val="0000FF"/>
                </a:solidFill>
              </a:rPr>
              <a:t>发送数据，然而</a:t>
            </a:r>
            <a:r>
              <a:rPr lang="en-US" altLang="zh-CN" sz="2200" dirty="0">
                <a:solidFill>
                  <a:srgbClr val="0000FF"/>
                </a:solidFill>
              </a:rPr>
              <a:t>A</a:t>
            </a:r>
            <a:r>
              <a:rPr lang="zh-CN" altLang="zh-CN" sz="2200" dirty="0">
                <a:solidFill>
                  <a:srgbClr val="0000FF"/>
                </a:solidFill>
              </a:rPr>
              <a:t>覆盖</a:t>
            </a:r>
            <a:r>
              <a:rPr lang="en-US" altLang="zh-CN" sz="2200" dirty="0">
                <a:solidFill>
                  <a:srgbClr val="0000FF"/>
                </a:solidFill>
              </a:rPr>
              <a:t>BCDE</a:t>
            </a:r>
            <a:r>
              <a:rPr lang="zh-CN" altLang="zh-CN" sz="2200" dirty="0">
                <a:solidFill>
                  <a:srgbClr val="0000FF"/>
                </a:solidFill>
              </a:rPr>
              <a:t>，会造成</a:t>
            </a:r>
            <a:r>
              <a:rPr lang="en-US" altLang="zh-CN" sz="2200" dirty="0">
                <a:solidFill>
                  <a:srgbClr val="0000FF"/>
                </a:solidFill>
              </a:rPr>
              <a:t>C</a:t>
            </a:r>
            <a:r>
              <a:rPr lang="zh-CN" altLang="zh-CN" sz="2200" dirty="0">
                <a:solidFill>
                  <a:srgbClr val="0000FF"/>
                </a:solidFill>
              </a:rPr>
              <a:t>被干</a:t>
            </a:r>
            <a:r>
              <a:rPr lang="zh-CN" altLang="zh-CN" sz="2200" dirty="0" smtClean="0">
                <a:solidFill>
                  <a:srgbClr val="0000FF"/>
                </a:solidFill>
              </a:rPr>
              <a:t>扰</a:t>
            </a:r>
            <a:endParaRPr lang="zh-CN" altLang="zh-CN" sz="2200" dirty="0">
              <a:solidFill>
                <a:srgbClr val="0000FF"/>
              </a:solidFill>
            </a:endParaRPr>
          </a:p>
          <a:p>
            <a:pPr marL="342900" indent="-342900">
              <a:buFont typeface="Arial" panose="020B0604020202020204" pitchFamily="34" charset="0"/>
              <a:buChar char="•"/>
            </a:pPr>
            <a:r>
              <a:rPr lang="en-US" altLang="zh-CN" sz="2200" dirty="0">
                <a:solidFill>
                  <a:srgbClr val="0000FF"/>
                </a:solidFill>
              </a:rPr>
              <a:t>E</a:t>
            </a:r>
            <a:r>
              <a:rPr lang="zh-CN" altLang="zh-CN" sz="2200" dirty="0">
                <a:solidFill>
                  <a:srgbClr val="0000FF"/>
                </a:solidFill>
              </a:rPr>
              <a:t>作为发送方给</a:t>
            </a:r>
            <a:r>
              <a:rPr lang="en-US" altLang="zh-CN" sz="2200" dirty="0">
                <a:solidFill>
                  <a:srgbClr val="0000FF"/>
                </a:solidFill>
              </a:rPr>
              <a:t>D</a:t>
            </a:r>
            <a:r>
              <a:rPr lang="zh-CN" altLang="zh-CN" sz="2200" dirty="0">
                <a:solidFill>
                  <a:srgbClr val="0000FF"/>
                </a:solidFill>
              </a:rPr>
              <a:t>发送数据，</a:t>
            </a:r>
            <a:r>
              <a:rPr lang="en-US" altLang="zh-CN" sz="2200" dirty="0">
                <a:solidFill>
                  <a:srgbClr val="0000FF"/>
                </a:solidFill>
              </a:rPr>
              <a:t>E</a:t>
            </a:r>
            <a:r>
              <a:rPr lang="zh-CN" altLang="zh-CN" sz="2200" dirty="0">
                <a:solidFill>
                  <a:srgbClr val="0000FF"/>
                </a:solidFill>
              </a:rPr>
              <a:t>覆盖</a:t>
            </a:r>
            <a:r>
              <a:rPr lang="en-US" altLang="zh-CN" sz="2200" dirty="0">
                <a:solidFill>
                  <a:srgbClr val="0000FF"/>
                </a:solidFill>
              </a:rPr>
              <a:t>ABD</a:t>
            </a:r>
            <a:r>
              <a:rPr lang="zh-CN" altLang="zh-CN" sz="2200" dirty="0">
                <a:solidFill>
                  <a:srgbClr val="0000FF"/>
                </a:solidFill>
              </a:rPr>
              <a:t>，不会干扰</a:t>
            </a:r>
            <a:r>
              <a:rPr lang="en-US" altLang="zh-CN" sz="2200" dirty="0" smtClean="0">
                <a:solidFill>
                  <a:srgbClr val="0000FF"/>
                </a:solidFill>
              </a:rPr>
              <a:t>C</a:t>
            </a:r>
            <a:endParaRPr lang="zh-CN" altLang="zh-CN" sz="2200" dirty="0">
              <a:solidFill>
                <a:srgbClr val="0000FF"/>
              </a:solidFill>
            </a:endParaRPr>
          </a:p>
        </p:txBody>
      </p:sp>
    </p:spTree>
    <p:extLst>
      <p:ext uri="{BB962C8B-B14F-4D97-AF65-F5344CB8AC3E}">
        <p14:creationId xmlns:p14="http://schemas.microsoft.com/office/powerpoint/2010/main" val="172373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457200" y="549275"/>
            <a:ext cx="8229600" cy="5543550"/>
          </a:xfrm>
        </p:spPr>
        <p:txBody>
          <a:bodyPr/>
          <a:lstStyle/>
          <a:p>
            <a:r>
              <a:rPr lang="en-US" altLang="zh-CN" dirty="0"/>
              <a:t>4-5. What is the baud rate of classic 10-Mbps Ethernet?</a:t>
            </a:r>
            <a:endParaRPr lang="zh-CN" altLang="zh-CN" dirty="0"/>
          </a:p>
          <a:p>
            <a:r>
              <a:rPr lang="en-US" altLang="zh-CN" dirty="0">
                <a:solidFill>
                  <a:srgbClr val="0000FF"/>
                </a:solidFill>
              </a:rPr>
              <a:t>Classic Ethernet uses Manchester encoding, which means it has two </a:t>
            </a:r>
            <a:r>
              <a:rPr lang="en-US" altLang="zh-CN" dirty="0" smtClean="0">
                <a:solidFill>
                  <a:srgbClr val="0000FF"/>
                </a:solidFill>
              </a:rPr>
              <a:t>signal periods </a:t>
            </a:r>
            <a:r>
              <a:rPr lang="en-US" altLang="zh-CN" dirty="0">
                <a:solidFill>
                  <a:srgbClr val="0000FF"/>
                </a:solidFill>
              </a:rPr>
              <a:t>per bit sent. The data rate is 10 Mbps, so the baud rate is twice that, </a:t>
            </a:r>
            <a:r>
              <a:rPr lang="en-US" altLang="zh-CN" dirty="0" smtClean="0">
                <a:solidFill>
                  <a:srgbClr val="0000FF"/>
                </a:solidFill>
              </a:rPr>
              <a:t>or 20 </a:t>
            </a:r>
            <a:r>
              <a:rPr lang="en-US" altLang="zh-CN" dirty="0" err="1">
                <a:solidFill>
                  <a:srgbClr val="0000FF"/>
                </a:solidFill>
              </a:rPr>
              <a:t>megabaud</a:t>
            </a:r>
            <a:r>
              <a:rPr lang="en-US" altLang="zh-CN" dirty="0">
                <a:solidFill>
                  <a:srgbClr val="0000FF"/>
                </a:solidFill>
              </a:rPr>
              <a:t>.</a:t>
            </a:r>
            <a:endParaRPr lang="zh-CN" altLang="zh-CN" dirty="0">
              <a:solidFill>
                <a:srgbClr val="0000FF"/>
              </a:solidFill>
            </a:endParaRPr>
          </a:p>
          <a:p>
            <a:r>
              <a:rPr lang="en-US" altLang="zh-CN" dirty="0">
                <a:solidFill>
                  <a:srgbClr val="0000FF"/>
                </a:solidFill>
              </a:rPr>
              <a:t> </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457200" y="549275"/>
            <a:ext cx="8229600" cy="5543550"/>
          </a:xfrm>
        </p:spPr>
        <p:txBody>
          <a:bodyPr/>
          <a:lstStyle/>
          <a:p>
            <a:r>
              <a:rPr lang="en-US" altLang="zh-CN" dirty="0"/>
              <a:t>4-6. Sketch the Manchester encoding on a classic Ethernet for the bit stream 0001110101.</a:t>
            </a:r>
            <a:endParaRPr lang="zh-CN" altLang="zh-CN" dirty="0"/>
          </a:p>
          <a:p>
            <a:r>
              <a:rPr lang="en-US" altLang="zh-CN" dirty="0">
                <a:solidFill>
                  <a:srgbClr val="0000FF"/>
                </a:solidFill>
              </a:rPr>
              <a:t>The signal is a square wave with two values, high (H) and low (L). The </a:t>
            </a:r>
            <a:r>
              <a:rPr lang="en-US" altLang="zh-CN" dirty="0" smtClean="0">
                <a:solidFill>
                  <a:srgbClr val="0000FF"/>
                </a:solidFill>
              </a:rPr>
              <a:t>pattern is </a:t>
            </a:r>
            <a:r>
              <a:rPr lang="en-US" altLang="zh-CN" dirty="0">
                <a:solidFill>
                  <a:srgbClr val="0000FF"/>
                </a:solidFill>
              </a:rPr>
              <a:t>LHLHLHHLHLHLLHHLLHHL.</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549275"/>
            <a:ext cx="8229600" cy="5543550"/>
          </a:xfrm>
        </p:spPr>
        <p:txBody>
          <a:bodyPr/>
          <a:lstStyle/>
          <a:p>
            <a:r>
              <a:rPr lang="en-US" altLang="zh-CN" sz="2000" dirty="0"/>
              <a:t>4-7. A 1-km-long, 10-Mbps CSMA/CD LAN (not 802.3) has a propagation speed </a:t>
            </a:r>
            <a:r>
              <a:rPr lang="en-US" altLang="zh-CN" sz="2000" dirty="0" smtClean="0"/>
              <a:t>of 200 </a:t>
            </a:r>
            <a:r>
              <a:rPr lang="en-US" altLang="zh-CN" sz="2000" dirty="0"/>
              <a:t>m/</a:t>
            </a:r>
            <a:r>
              <a:rPr lang="en-US" altLang="zh-CN" sz="2000" dirty="0" err="1"/>
              <a:t>μsec</a:t>
            </a:r>
            <a:r>
              <a:rPr lang="en-US" altLang="zh-CN" sz="2000" dirty="0"/>
              <a:t>. Repeaters are not allowed in this system. Data frames are 256 bits long, including 32 bits of header, checksum, and other overhead. The first bit slot after a successful transmission is reserved for the receiver to capture the channel in order to send a 32-bit acknowledgement frame. What is the effective data rate, excluding overhead, assuming that there are no collisions?</a:t>
            </a:r>
            <a:endParaRPr lang="zh-CN" altLang="zh-CN" sz="2000" dirty="0"/>
          </a:p>
          <a:p>
            <a:r>
              <a:rPr lang="en-US" altLang="zh-CN" sz="2000" dirty="0">
                <a:solidFill>
                  <a:srgbClr val="0000FF"/>
                </a:solidFill>
              </a:rPr>
              <a:t>The round-trip propagation time of the cable is 10 m sec. A complete transmission has six phases:</a:t>
            </a:r>
            <a:endParaRPr lang="zh-CN" altLang="zh-CN" sz="2000" dirty="0">
              <a:solidFill>
                <a:srgbClr val="0000FF"/>
              </a:solidFill>
            </a:endParaRPr>
          </a:p>
          <a:p>
            <a:r>
              <a:rPr lang="en-US" altLang="zh-CN" sz="2000" dirty="0">
                <a:solidFill>
                  <a:srgbClr val="0000FF"/>
                </a:solidFill>
              </a:rPr>
              <a:t>1. Transmitter seizes cable (10 m sec)</a:t>
            </a:r>
            <a:endParaRPr lang="zh-CN" altLang="zh-CN" sz="2000" dirty="0">
              <a:solidFill>
                <a:srgbClr val="0000FF"/>
              </a:solidFill>
            </a:endParaRPr>
          </a:p>
          <a:p>
            <a:r>
              <a:rPr lang="en-US" altLang="zh-CN" sz="2000" dirty="0">
                <a:solidFill>
                  <a:srgbClr val="0000FF"/>
                </a:solidFill>
              </a:rPr>
              <a:t>2. Transmit data (25. 6 m sec)</a:t>
            </a:r>
            <a:endParaRPr lang="zh-CN" altLang="zh-CN" sz="2000" dirty="0">
              <a:solidFill>
                <a:srgbClr val="0000FF"/>
              </a:solidFill>
            </a:endParaRPr>
          </a:p>
          <a:p>
            <a:r>
              <a:rPr lang="en-US" altLang="zh-CN" sz="2000" dirty="0">
                <a:solidFill>
                  <a:srgbClr val="0000FF"/>
                </a:solidFill>
              </a:rPr>
              <a:t>3. Delay for last bit to get to the end (5. 0 m sec)</a:t>
            </a:r>
            <a:endParaRPr lang="zh-CN" altLang="zh-CN" sz="2000" dirty="0">
              <a:solidFill>
                <a:srgbClr val="0000FF"/>
              </a:solidFill>
            </a:endParaRPr>
          </a:p>
          <a:p>
            <a:r>
              <a:rPr lang="en-US" altLang="zh-CN" sz="2000" dirty="0">
                <a:solidFill>
                  <a:srgbClr val="0000FF"/>
                </a:solidFill>
              </a:rPr>
              <a:t>4. Receiver seizes cable (10 m sec)</a:t>
            </a:r>
            <a:endParaRPr lang="zh-CN" altLang="zh-CN" sz="2000" dirty="0">
              <a:solidFill>
                <a:srgbClr val="0000FF"/>
              </a:solidFill>
            </a:endParaRPr>
          </a:p>
          <a:p>
            <a:r>
              <a:rPr lang="en-US" altLang="zh-CN" sz="2000" dirty="0">
                <a:solidFill>
                  <a:srgbClr val="0000FF"/>
                </a:solidFill>
              </a:rPr>
              <a:t>5. Acknowledgement sent (3. 2 m sec)</a:t>
            </a:r>
            <a:endParaRPr lang="zh-CN" altLang="zh-CN" sz="2000" dirty="0">
              <a:solidFill>
                <a:srgbClr val="0000FF"/>
              </a:solidFill>
            </a:endParaRPr>
          </a:p>
          <a:p>
            <a:r>
              <a:rPr lang="en-US" altLang="zh-CN" sz="2000" dirty="0">
                <a:solidFill>
                  <a:srgbClr val="0000FF"/>
                </a:solidFill>
              </a:rPr>
              <a:t>6. Delay for last bit to get to the end (5. 0 m sec)</a:t>
            </a:r>
            <a:endParaRPr lang="zh-CN" altLang="zh-CN" sz="2000" dirty="0">
              <a:solidFill>
                <a:srgbClr val="0000FF"/>
              </a:solidFill>
            </a:endParaRPr>
          </a:p>
          <a:p>
            <a:r>
              <a:rPr lang="en-US" altLang="zh-CN" sz="2000" dirty="0">
                <a:solidFill>
                  <a:srgbClr val="0000FF"/>
                </a:solidFill>
              </a:rPr>
              <a:t>The sum of these is 58. 8 m sec. In this period, 224 data bits are sent, for a rate of about 3.8 Mbps.</a:t>
            </a:r>
            <a:endParaRPr lang="zh-CN" altLang="zh-CN" sz="2000" dirty="0">
              <a:solidFill>
                <a:srgbClr val="0000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1624</Words>
  <Application>Microsoft Office PowerPoint</Application>
  <PresentationFormat>全屏显示(4:3)</PresentationFormat>
  <Paragraphs>71</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Times New Roman</vt:lpstr>
      <vt:lpstr>默认设计模板</vt:lpstr>
      <vt:lpstr>Homework-Ch4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Homework-Ch1</dc:title>
  <dc:creator>ZHANG Yue</dc:creator>
  <cp:lastModifiedBy>YUE</cp:lastModifiedBy>
  <cp:revision>39</cp:revision>
  <dcterms:created xsi:type="dcterms:W3CDTF">2012-10-16T05:25:48Z</dcterms:created>
  <dcterms:modified xsi:type="dcterms:W3CDTF">2019-11-20T03:10:10Z</dcterms:modified>
</cp:coreProperties>
</file>