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318" r:id="rId2"/>
    <p:sldId id="319" r:id="rId3"/>
    <p:sldId id="327" r:id="rId4"/>
    <p:sldId id="258" r:id="rId5"/>
    <p:sldId id="260" r:id="rId6"/>
    <p:sldId id="259" r:id="rId7"/>
    <p:sldId id="263" r:id="rId8"/>
    <p:sldId id="264" r:id="rId9"/>
    <p:sldId id="326" r:id="rId10"/>
    <p:sldId id="325" r:id="rId11"/>
    <p:sldId id="334" r:id="rId12"/>
    <p:sldId id="328" r:id="rId13"/>
    <p:sldId id="329" r:id="rId14"/>
    <p:sldId id="330" r:id="rId15"/>
    <p:sldId id="331" r:id="rId16"/>
    <p:sldId id="332" r:id="rId17"/>
    <p:sldId id="265" r:id="rId18"/>
    <p:sldId id="268" r:id="rId19"/>
    <p:sldId id="269" r:id="rId20"/>
    <p:sldId id="270" r:id="rId21"/>
    <p:sldId id="271" r:id="rId22"/>
    <p:sldId id="273" r:id="rId23"/>
    <p:sldId id="272" r:id="rId24"/>
    <p:sldId id="335" r:id="rId25"/>
    <p:sldId id="336" r:id="rId26"/>
    <p:sldId id="337" r:id="rId27"/>
    <p:sldId id="338" r:id="rId28"/>
    <p:sldId id="339" r:id="rId29"/>
    <p:sldId id="340" r:id="rId30"/>
    <p:sldId id="341" r:id="rId31"/>
    <p:sldId id="342" r:id="rId32"/>
    <p:sldId id="343" r:id="rId33"/>
    <p:sldId id="344" r:id="rId34"/>
    <p:sldId id="345" r:id="rId35"/>
    <p:sldId id="368" r:id="rId36"/>
    <p:sldId id="346" r:id="rId37"/>
    <p:sldId id="369" r:id="rId38"/>
    <p:sldId id="370" r:id="rId39"/>
    <p:sldId id="371" r:id="rId40"/>
    <p:sldId id="372" r:id="rId41"/>
    <p:sldId id="373" r:id="rId42"/>
    <p:sldId id="374" r:id="rId43"/>
    <p:sldId id="375" r:id="rId44"/>
    <p:sldId id="376" r:id="rId45"/>
    <p:sldId id="347" r:id="rId46"/>
    <p:sldId id="377" r:id="rId47"/>
    <p:sldId id="378" r:id="rId48"/>
    <p:sldId id="379" r:id="rId49"/>
    <p:sldId id="380"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7" autoAdjust="0"/>
    <p:restoredTop sz="82646" autoAdjust="0"/>
  </p:normalViewPr>
  <p:slideViewPr>
    <p:cSldViewPr snapToGrid="0">
      <p:cViewPr varScale="1">
        <p:scale>
          <a:sx n="54" d="100"/>
          <a:sy n="54" d="100"/>
        </p:scale>
        <p:origin x="1830" y="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eaLnBrk="1" hangingPunct="1">
              <a:defRPr sz="1300"/>
            </a:lvl1pPr>
          </a:lstStyle>
          <a:p>
            <a:pPr>
              <a:defRPr/>
            </a:pPr>
            <a:endParaRPr lang="en-US"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5C0BDFA1-45CD-4BA7-B51F-F929990265FF}" type="datetimeFigureOut">
              <a:rPr lang="en-US" altLang="zh-CN"/>
              <a:pPr>
                <a:defRPr/>
              </a:pPr>
              <a:t>9/12/2020</a:t>
            </a:fld>
            <a:endParaRPr lang="en-US" altLang="zh-C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eaLnBrk="1" hangingPunct="1">
              <a:defRPr sz="1300"/>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5BC8BA3F-D90A-4616-B717-BBD61DF9FE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CF63FE-E426-4835-94C0-2EF63A88FD09}"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This is a common way in which home subscribers obtain access to the Internet in the US.</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8BF571-757E-4CC8-8F39-D0AAE56A31DA}" type="slidenum">
              <a:rPr lang="en-US" altLang="zh-CN" smtClean="0"/>
              <a:pPr/>
              <a:t>20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The company probably leases the transmission lines (since most companies do not have their own lines).</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EF9403-23CF-4469-90D8-6BA63334CF75}" type="slidenum">
              <a:rPr lang="en-US" altLang="zh-CN" smtClean="0"/>
              <a:pPr/>
              <a:t>21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Now the company/customer buys service from an ISP who uses its own lines to deliver packets.</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32EC3B-7C3F-41E0-9FEF-66783CDAB946}" type="slidenum">
              <a:rPr lang="en-US" altLang="zh-CN" smtClean="0"/>
              <a:pPr/>
              <a:t>22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Now the company/customer uses the Internet (might be multiple ISPs) for connectivity. The links are virtual in the sense that they refer to some path via the Internet rather than a particular transmission line.</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75A21C-62A6-4DE9-8C25-47A9AE6345AB}" type="slidenum">
              <a:rPr lang="en-US" altLang="zh-CN" smtClean="0"/>
              <a:pPr/>
              <a:t>23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E90C9F-36D4-4C33-A845-CBCADAEAEDEC}" type="slidenum">
              <a:rPr lang="en-US" altLang="zh-CN" smtClean="0"/>
              <a:pPr/>
              <a:t>24</a:t>
            </a:fld>
            <a:endParaRPr lang="en-US" altLang="zh-CN"/>
          </a:p>
        </p:txBody>
      </p:sp>
    </p:spTree>
    <p:extLst>
      <p:ext uri="{BB962C8B-B14F-4D97-AF65-F5344CB8AC3E}">
        <p14:creationId xmlns:p14="http://schemas.microsoft.com/office/powerpoint/2010/main" val="75132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buFont typeface="Arial" panose="020B0604020202020204" pitchFamily="34" charset="0"/>
              <a:buNone/>
              <a:defRPr/>
            </a:pPr>
            <a:r>
              <a:rPr lang="zh-CN" altLang="en-US"/>
              <a:t>学习要点：</a:t>
            </a:r>
            <a:endParaRPr lang="en-US" altLang="zh-CN"/>
          </a:p>
          <a:p>
            <a:pPr marL="171450" indent="-171450">
              <a:buFont typeface="Arial" panose="020B0604020202020204" pitchFamily="34" charset="0"/>
              <a:buChar char="•"/>
              <a:defRPr/>
            </a:pPr>
            <a:r>
              <a:rPr lang="zh-CN" altLang="en-US" dirty="0"/>
              <a:t>一组概念：对等体、协议、服务、接口、计算机网络体系结构、协议数据单元</a:t>
            </a:r>
            <a:r>
              <a:rPr lang="en-US" altLang="zh-CN" dirty="0"/>
              <a:t>PDU</a:t>
            </a:r>
            <a:r>
              <a:rPr lang="zh-CN" altLang="en-US" dirty="0"/>
              <a:t>、服务数据单元</a:t>
            </a:r>
            <a:r>
              <a:rPr lang="en-US" altLang="zh-CN" dirty="0"/>
              <a:t>SDU</a:t>
            </a:r>
          </a:p>
          <a:p>
            <a:pPr marL="171450" indent="-171450">
              <a:buFont typeface="Arial" panose="020B0604020202020204" pitchFamily="34" charset="0"/>
              <a:buChar char="•"/>
              <a:defRPr/>
            </a:pPr>
            <a:r>
              <a:rPr lang="zh-CN" altLang="en-US" dirty="0"/>
              <a:t>计算机网络协议分层的好处和缺点，通过协议分层实现数据封装及解封的过程</a:t>
            </a:r>
          </a:p>
          <a:p>
            <a:pPr marL="171450" indent="-171450">
              <a:buFont typeface="Arial" panose="020B0604020202020204" pitchFamily="34" charset="0"/>
              <a:buChar char="•"/>
              <a:defRPr/>
            </a:pPr>
            <a:r>
              <a:rPr lang="zh-CN" altLang="en-US" dirty="0"/>
              <a:t>面向连接服务和面向无连接服务的特点及实现过程</a:t>
            </a:r>
          </a:p>
          <a:p>
            <a:pPr marL="171450" indent="-171450">
              <a:buFont typeface="Arial" panose="020B0604020202020204" pitchFamily="34" charset="0"/>
              <a:buChar char="•"/>
              <a:defRPr/>
            </a:pPr>
            <a:r>
              <a:rPr lang="zh-CN" altLang="en-US" dirty="0"/>
              <a:t>面向连接与面向无连接</a:t>
            </a:r>
            <a:r>
              <a:rPr lang="en-US" altLang="zh-CN" dirty="0"/>
              <a:t>VS.</a:t>
            </a:r>
            <a:r>
              <a:rPr lang="zh-CN" altLang="en-US" dirty="0"/>
              <a:t>可靠与不可靠</a:t>
            </a:r>
          </a:p>
          <a:p>
            <a:pPr>
              <a:defRPr/>
            </a:pPr>
            <a:endParaRPr lang="zh-CN" altLang="en-US" dirty="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3BC36C-6B9C-4917-BAE7-F48D87809046}" type="slidenum">
              <a:rPr lang="en-US" altLang="zh-CN" smtClean="0"/>
              <a:pPr/>
              <a:t>25</a:t>
            </a:fld>
            <a:endParaRPr lang="en-US" altLang="zh-CN"/>
          </a:p>
        </p:txBody>
      </p:sp>
    </p:spTree>
    <p:extLst>
      <p:ext uri="{BB962C8B-B14F-4D97-AF65-F5344CB8AC3E}">
        <p14:creationId xmlns:p14="http://schemas.microsoft.com/office/powerpoint/2010/main" val="1636907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服务：层间交换信息时必须遵守的规则。</a:t>
            </a:r>
          </a:p>
          <a:p>
            <a:pPr eaLnBrk="1" hangingPunct="1">
              <a:spcBef>
                <a:spcPct val="0"/>
              </a:spcBef>
            </a:pPr>
            <a:r>
              <a:rPr lang="zh-CN" altLang="en-US"/>
              <a:t>接口：定义了下层向上层提供的原语操作和服务。</a:t>
            </a:r>
          </a:p>
          <a:p>
            <a:pPr eaLnBrk="1" hangingPunct="1">
              <a:spcBef>
                <a:spcPct val="0"/>
              </a:spcBef>
            </a:pPr>
            <a:r>
              <a:rPr lang="zh-CN" altLang="en-US"/>
              <a:t>第</a:t>
            </a:r>
            <a:r>
              <a:rPr lang="en-US" altLang="zh-CN"/>
              <a:t>N</a:t>
            </a:r>
            <a:r>
              <a:rPr lang="zh-CN" altLang="en-US"/>
              <a:t>层协议：</a:t>
            </a:r>
          </a:p>
          <a:p>
            <a:pPr eaLnBrk="1" hangingPunct="1">
              <a:spcBef>
                <a:spcPct val="0"/>
              </a:spcBef>
              <a:buFontTx/>
              <a:buChar char="•"/>
            </a:pPr>
            <a:r>
              <a:rPr lang="zh-CN" altLang="en-US"/>
              <a:t>不知道上、下层的内部结构</a:t>
            </a:r>
          </a:p>
          <a:p>
            <a:pPr eaLnBrk="1" hangingPunct="1">
              <a:spcBef>
                <a:spcPct val="0"/>
              </a:spcBef>
              <a:buFontTx/>
              <a:buChar char="•"/>
            </a:pPr>
            <a:r>
              <a:rPr lang="zh-CN" altLang="en-US"/>
              <a:t>独立完成某种功能</a:t>
            </a:r>
          </a:p>
          <a:p>
            <a:pPr eaLnBrk="1" hangingPunct="1">
              <a:spcBef>
                <a:spcPct val="0"/>
              </a:spcBef>
              <a:buFontTx/>
              <a:buChar char="•"/>
            </a:pPr>
            <a:r>
              <a:rPr lang="zh-CN" altLang="en-US"/>
              <a:t>为上层提供服务</a:t>
            </a:r>
          </a:p>
          <a:p>
            <a:pPr eaLnBrk="1" hangingPunct="1">
              <a:spcBef>
                <a:spcPct val="0"/>
              </a:spcBef>
              <a:buFontTx/>
              <a:buChar char="•"/>
            </a:pPr>
            <a:r>
              <a:rPr lang="zh-CN" altLang="en-US"/>
              <a:t>使用下层提供的服务</a:t>
            </a:r>
          </a:p>
          <a:p>
            <a:pPr eaLnBrk="1" hangingPunct="1">
              <a:spcBef>
                <a:spcPct val="0"/>
              </a:spcBef>
            </a:pPr>
            <a:endParaRPr lang="en-US" altLang="zh-CN"/>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AD11BA-88F1-4FB8-A919-6AD8870A2547}" type="slidenum">
              <a:rPr lang="en-US" altLang="zh-CN" smtClean="0"/>
              <a:pPr/>
              <a:t>26</a:t>
            </a:fld>
            <a:endParaRPr lang="en-US" altLang="zh-CN"/>
          </a:p>
        </p:txBody>
      </p:sp>
    </p:spTree>
    <p:extLst>
      <p:ext uri="{BB962C8B-B14F-4D97-AF65-F5344CB8AC3E}">
        <p14:creationId xmlns:p14="http://schemas.microsoft.com/office/powerpoint/2010/main" val="434604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zh-CN" altLang="en-US"/>
              <a:t>服务访问点</a:t>
            </a:r>
            <a:r>
              <a:rPr lang="en-US" altLang="zh-CN"/>
              <a:t>SAP</a:t>
            </a:r>
            <a:r>
              <a:rPr lang="zh-CN" altLang="en-US"/>
              <a:t>（</a:t>
            </a:r>
            <a:r>
              <a:rPr lang="en-US" altLang="zh-CN"/>
              <a:t>Service Access Point</a:t>
            </a:r>
            <a:r>
              <a:rPr lang="zh-CN" altLang="en-US"/>
              <a:t>）</a:t>
            </a:r>
          </a:p>
          <a:p>
            <a:pPr lvl="1" eaLnBrk="1" hangingPunct="1">
              <a:lnSpc>
                <a:spcPct val="80000"/>
              </a:lnSpc>
              <a:spcBef>
                <a:spcPct val="0"/>
              </a:spcBef>
            </a:pPr>
            <a:r>
              <a:rPr lang="zh-CN" altLang="zh-CN"/>
              <a:t>任何层间服务是在接口的</a:t>
            </a:r>
            <a:r>
              <a:rPr lang="en-US" altLang="zh-CN"/>
              <a:t>SAP</a:t>
            </a:r>
            <a:r>
              <a:rPr lang="zh-CN" altLang="zh-CN"/>
              <a:t>上进行的</a:t>
            </a:r>
            <a:endParaRPr lang="zh-CN" altLang="en-US"/>
          </a:p>
          <a:p>
            <a:pPr lvl="1" eaLnBrk="1" hangingPunct="1">
              <a:lnSpc>
                <a:spcPct val="80000"/>
              </a:lnSpc>
              <a:spcBef>
                <a:spcPct val="0"/>
              </a:spcBef>
            </a:pPr>
            <a:r>
              <a:rPr lang="zh-CN" altLang="zh-CN"/>
              <a:t>每个</a:t>
            </a:r>
            <a:r>
              <a:rPr lang="en-US" altLang="zh-CN"/>
              <a:t>SAP</a:t>
            </a:r>
            <a:r>
              <a:rPr lang="zh-CN" altLang="zh-CN"/>
              <a:t>有唯一的识别地址</a:t>
            </a:r>
            <a:endParaRPr lang="zh-CN" altLang="en-US"/>
          </a:p>
          <a:p>
            <a:pPr lvl="1" eaLnBrk="1" hangingPunct="1">
              <a:lnSpc>
                <a:spcPct val="80000"/>
              </a:lnSpc>
              <a:spcBef>
                <a:spcPct val="0"/>
              </a:spcBef>
            </a:pPr>
            <a:r>
              <a:rPr lang="zh-CN" altLang="zh-CN"/>
              <a:t>每个层间接口可以有多个</a:t>
            </a:r>
            <a:r>
              <a:rPr lang="en-US" altLang="zh-CN"/>
              <a:t>SAP</a:t>
            </a:r>
            <a:r>
              <a:rPr lang="zh-CN" altLang="en-US"/>
              <a:t>		</a:t>
            </a:r>
          </a:p>
          <a:p>
            <a:pPr eaLnBrk="1" hangingPunct="1">
              <a:lnSpc>
                <a:spcPct val="80000"/>
              </a:lnSpc>
              <a:spcBef>
                <a:spcPct val="0"/>
              </a:spcBef>
            </a:pPr>
            <a:r>
              <a:rPr lang="zh-CN" altLang="en-US"/>
              <a:t>接口数据单元</a:t>
            </a:r>
            <a:r>
              <a:rPr lang="en-US" altLang="zh-CN"/>
              <a:t>IDU</a:t>
            </a:r>
            <a:r>
              <a:rPr lang="zh-CN" altLang="en-US"/>
              <a:t>（</a:t>
            </a:r>
            <a:r>
              <a:rPr lang="en-US" altLang="zh-CN"/>
              <a:t>Interface Data Unit</a:t>
            </a:r>
            <a:r>
              <a:rPr lang="zh-CN" altLang="en-US"/>
              <a:t>）</a:t>
            </a:r>
          </a:p>
          <a:p>
            <a:pPr lvl="1" eaLnBrk="1" hangingPunct="1">
              <a:lnSpc>
                <a:spcPct val="80000"/>
              </a:lnSpc>
              <a:spcBef>
                <a:spcPct val="0"/>
              </a:spcBef>
            </a:pPr>
            <a:r>
              <a:rPr lang="en-US" altLang="zh-CN"/>
              <a:t>IDU</a:t>
            </a:r>
            <a:r>
              <a:rPr lang="zh-CN" altLang="en-US"/>
              <a:t>是通过</a:t>
            </a:r>
            <a:r>
              <a:rPr lang="en-US" altLang="zh-CN"/>
              <a:t>SAP</a:t>
            </a:r>
            <a:r>
              <a:rPr lang="zh-CN" altLang="zh-CN"/>
              <a:t>进行传送的层间信息单元</a:t>
            </a:r>
            <a:endParaRPr lang="zh-CN" altLang="en-US"/>
          </a:p>
          <a:p>
            <a:pPr lvl="1" eaLnBrk="1" hangingPunct="1">
              <a:lnSpc>
                <a:spcPct val="80000"/>
              </a:lnSpc>
              <a:spcBef>
                <a:spcPct val="0"/>
              </a:spcBef>
            </a:pPr>
            <a:r>
              <a:rPr lang="en-US" altLang="zh-CN"/>
              <a:t>IDU</a:t>
            </a:r>
            <a:r>
              <a:rPr lang="zh-CN" altLang="zh-CN"/>
              <a:t>由上层的服务数据单元</a:t>
            </a:r>
            <a:r>
              <a:rPr lang="en-US" altLang="zh-CN"/>
              <a:t>SDU</a:t>
            </a:r>
            <a:r>
              <a:rPr lang="zh-CN" altLang="en-US"/>
              <a:t>（</a:t>
            </a:r>
            <a:r>
              <a:rPr lang="en-US" altLang="zh-CN"/>
              <a:t>Service Data Unit</a:t>
            </a:r>
            <a:r>
              <a:rPr lang="zh-CN" altLang="en-US"/>
              <a:t>）和接口控制信息</a:t>
            </a:r>
            <a:r>
              <a:rPr lang="en-US" altLang="zh-CN"/>
              <a:t>ICI</a:t>
            </a:r>
            <a:r>
              <a:rPr lang="zh-CN" altLang="en-US"/>
              <a:t>（</a:t>
            </a:r>
            <a:r>
              <a:rPr lang="en-US" altLang="zh-CN"/>
              <a:t>Interface Control Information</a:t>
            </a:r>
            <a:r>
              <a:rPr lang="zh-CN" altLang="en-US"/>
              <a:t>）组成</a:t>
            </a:r>
          </a:p>
          <a:p>
            <a:pPr eaLnBrk="1" hangingPunct="1">
              <a:lnSpc>
                <a:spcPct val="80000"/>
              </a:lnSpc>
              <a:spcBef>
                <a:spcPct val="0"/>
              </a:spcBef>
            </a:pPr>
            <a:r>
              <a:rPr lang="zh-CN" altLang="en-US"/>
              <a:t>协议数据单元</a:t>
            </a:r>
            <a:r>
              <a:rPr lang="en-US" altLang="zh-CN"/>
              <a:t>PDU</a:t>
            </a:r>
            <a:r>
              <a:rPr lang="zh-CN" altLang="en-US"/>
              <a:t>（</a:t>
            </a:r>
            <a:r>
              <a:rPr lang="en-US" altLang="zh-CN"/>
              <a:t>Protocol Data Unit</a:t>
            </a:r>
            <a:r>
              <a:rPr lang="zh-CN" altLang="en-US"/>
              <a:t>）</a:t>
            </a:r>
          </a:p>
          <a:p>
            <a:pPr lvl="1" eaLnBrk="1" hangingPunct="1">
              <a:lnSpc>
                <a:spcPct val="80000"/>
              </a:lnSpc>
              <a:spcBef>
                <a:spcPct val="0"/>
              </a:spcBef>
            </a:pPr>
            <a:r>
              <a:rPr lang="zh-CN" altLang="en-US"/>
              <a:t>第</a:t>
            </a:r>
            <a:r>
              <a:rPr lang="en-US" altLang="zh-CN"/>
              <a:t>N</a:t>
            </a:r>
            <a:r>
              <a:rPr lang="zh-CN" altLang="en-US"/>
              <a:t>层实体通过网络传送给它的对等实体的信息单元</a:t>
            </a:r>
          </a:p>
          <a:p>
            <a:pPr lvl="1" eaLnBrk="1" hangingPunct="1">
              <a:lnSpc>
                <a:spcPct val="80000"/>
              </a:lnSpc>
              <a:spcBef>
                <a:spcPct val="0"/>
              </a:spcBef>
            </a:pPr>
            <a:r>
              <a:rPr lang="en-US" altLang="zh-CN"/>
              <a:t>PDU</a:t>
            </a:r>
            <a:r>
              <a:rPr lang="zh-CN" altLang="zh-CN"/>
              <a:t>由上层的服务数据单元</a:t>
            </a:r>
            <a:r>
              <a:rPr lang="en-US" altLang="zh-CN"/>
              <a:t>SDU</a:t>
            </a:r>
            <a:r>
              <a:rPr lang="zh-CN" altLang="zh-CN"/>
              <a:t>或其分段</a:t>
            </a:r>
            <a:r>
              <a:rPr lang="zh-CN" altLang="en-US"/>
              <a:t>和协议控制信息</a:t>
            </a:r>
            <a:r>
              <a:rPr lang="en-US" altLang="zh-CN"/>
              <a:t>PCI</a:t>
            </a:r>
            <a:r>
              <a:rPr lang="zh-CN" altLang="en-US"/>
              <a:t>（</a:t>
            </a:r>
            <a:r>
              <a:rPr lang="en-US" altLang="zh-CN"/>
              <a:t>Protocol Control Information</a:t>
            </a:r>
            <a:r>
              <a:rPr lang="zh-CN" altLang="en-US"/>
              <a:t>）组成</a:t>
            </a:r>
          </a:p>
          <a:p>
            <a:pPr eaLnBrk="1" hangingPunct="1">
              <a:lnSpc>
                <a:spcPct val="80000"/>
              </a:lnSpc>
              <a:spcBef>
                <a:spcPct val="0"/>
              </a:spcBef>
            </a:pPr>
            <a:r>
              <a:rPr lang="zh-CN" altLang="en-US"/>
              <a:t>服务数据单元</a:t>
            </a:r>
            <a:r>
              <a:rPr lang="en-US" altLang="zh-CN"/>
              <a:t>SDU</a:t>
            </a:r>
            <a:r>
              <a:rPr lang="zh-CN" altLang="en-US"/>
              <a:t>（</a:t>
            </a:r>
            <a:r>
              <a:rPr lang="en-US" altLang="zh-CN"/>
              <a:t>Service Data Unit</a:t>
            </a:r>
            <a:r>
              <a:rPr lang="zh-CN" altLang="en-US"/>
              <a:t>）</a:t>
            </a:r>
            <a:endParaRPr lang="en-US" altLang="zh-CN"/>
          </a:p>
          <a:p>
            <a:pPr lvl="1" eaLnBrk="1" hangingPunct="1">
              <a:lnSpc>
                <a:spcPct val="80000"/>
              </a:lnSpc>
              <a:spcBef>
                <a:spcPct val="0"/>
              </a:spcBef>
            </a:pPr>
            <a:r>
              <a:rPr lang="zh-CN" altLang="en-US"/>
              <a:t>跨过网络传给对等实体并交给上层的信息</a:t>
            </a:r>
          </a:p>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87777E-A803-475F-A938-A2158B2C4BB2}" type="slidenum">
              <a:rPr lang="en-US" altLang="zh-CN" smtClean="0"/>
              <a:pPr/>
              <a:t>28</a:t>
            </a:fld>
            <a:endParaRPr lang="en-US" altLang="zh-CN"/>
          </a:p>
        </p:txBody>
      </p:sp>
    </p:spTree>
    <p:extLst>
      <p:ext uri="{BB962C8B-B14F-4D97-AF65-F5344CB8AC3E}">
        <p14:creationId xmlns:p14="http://schemas.microsoft.com/office/powerpoint/2010/main" val="470821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The point is that there are some issues that are not wholly the responsibility of any one layer, and they crop up again and again in the text. For example, reliability is often considered a key function of the transport layer (i.e., making transport reliable) yet reliability mechanisms also appear in other layers (error codes in the link layer, routing around failures in the network layer, and replication at the application layer).</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647226-5D62-4434-BDC4-61F2EE44EC39}" type="slidenum">
              <a:rPr lang="en-US" altLang="zh-CN" smtClean="0"/>
              <a:pPr/>
              <a:t>29</a:t>
            </a:fld>
            <a:endParaRPr lang="en-US" altLang="zh-CN"/>
          </a:p>
        </p:txBody>
      </p:sp>
    </p:spTree>
    <p:extLst>
      <p:ext uri="{BB962C8B-B14F-4D97-AF65-F5344CB8AC3E}">
        <p14:creationId xmlns:p14="http://schemas.microsoft.com/office/powerpoint/2010/main" val="79108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TCP provides a reliable bytestream service at the Transport layer, IP provides unreliable datagram service at the Network layer.</a:t>
            </a:r>
          </a:p>
          <a:p>
            <a:pPr eaLnBrk="1" hangingPunct="1">
              <a:spcBef>
                <a:spcPct val="0"/>
              </a:spcBef>
            </a:pPr>
            <a:endParaRPr lang="en-US" altLang="zh-CN"/>
          </a:p>
          <a:p>
            <a:pPr eaLnBrk="1" hangingPunct="1">
              <a:spcBef>
                <a:spcPct val="0"/>
              </a:spcBef>
            </a:pPr>
            <a:r>
              <a:rPr lang="en-US" altLang="zh-CN"/>
              <a:t>More examples: RTP (used to carry VoIP data) provides unreliable connection service; 802.11 (WiFi) provides acknowledged datagram service; Ethernet provides unreliable datagram service.</a:t>
            </a:r>
          </a:p>
          <a:p>
            <a:pPr eaLnBrk="1" hangingPunct="1">
              <a:spcBef>
                <a:spcPct val="0"/>
              </a:spcBef>
            </a:pPr>
            <a:endParaRPr lang="en-US" altLang="zh-CN"/>
          </a:p>
          <a:p>
            <a:pPr eaLnBrk="1" hangingPunct="1">
              <a:spcBef>
                <a:spcPct val="0"/>
              </a:spcBef>
            </a:pPr>
            <a:r>
              <a:rPr lang="zh-CN" altLang="en-US"/>
              <a:t>面向连接的服务：建立连接（需要协商）、保持顺序。</a:t>
            </a:r>
          </a:p>
          <a:p>
            <a:pPr eaLnBrk="1" hangingPunct="1">
              <a:spcBef>
                <a:spcPct val="0"/>
              </a:spcBef>
            </a:pPr>
            <a:r>
              <a:rPr lang="zh-CN" altLang="en-US"/>
              <a:t>无连接的服务（又称为数据报）：不建连，可能走不同的路径到达顺序可能不同。</a:t>
            </a:r>
          </a:p>
          <a:p>
            <a:pPr eaLnBrk="1" hangingPunct="1">
              <a:spcBef>
                <a:spcPct val="0"/>
              </a:spcBef>
            </a:pPr>
            <a:r>
              <a:rPr lang="zh-CN" altLang="en-US"/>
              <a:t>可靠：有确认和丢失处理</a:t>
            </a:r>
          </a:p>
          <a:p>
            <a:pPr eaLnBrk="1" hangingPunct="1">
              <a:spcBef>
                <a:spcPct val="0"/>
              </a:spcBef>
            </a:pPr>
            <a:r>
              <a:rPr lang="zh-CN" altLang="en-US"/>
              <a:t>不可靠：无确认，发送完就结束</a:t>
            </a:r>
          </a:p>
          <a:p>
            <a:pPr eaLnBrk="1" hangingPunct="1">
              <a:spcBef>
                <a:spcPct val="0"/>
              </a:spcBef>
            </a:pPr>
            <a:r>
              <a:rPr lang="zh-CN" altLang="en-US"/>
              <a:t>消息流：有边界</a:t>
            </a:r>
          </a:p>
          <a:p>
            <a:pPr eaLnBrk="1" hangingPunct="1">
              <a:spcBef>
                <a:spcPct val="0"/>
              </a:spcBef>
            </a:pPr>
            <a:r>
              <a:rPr lang="zh-CN" altLang="en-US"/>
              <a:t>字节流：无边界</a:t>
            </a:r>
          </a:p>
          <a:p>
            <a:pPr eaLnBrk="1" hangingPunct="1">
              <a:spcBef>
                <a:spcPct val="0"/>
              </a:spcBef>
            </a:pPr>
            <a:r>
              <a:rPr lang="en-US" altLang="zh-CN"/>
              <a:t>Qos</a:t>
            </a:r>
            <a:r>
              <a:rPr lang="zh-CN" altLang="en-US"/>
              <a:t>：时延、抖动、传输时间、丢包率</a:t>
            </a:r>
            <a:r>
              <a:rPr lang="en-US" altLang="zh-CN">
                <a:latin typeface="Arial" panose="020B0604020202020204" pitchFamily="34" charset="0"/>
              </a:rPr>
              <a:t>……</a:t>
            </a:r>
            <a:endParaRPr lang="en-US" altLang="zh-CN"/>
          </a:p>
          <a:p>
            <a:pPr eaLnBrk="1" hangingPunct="1">
              <a:spcBef>
                <a:spcPct val="0"/>
              </a:spcBef>
            </a:pPr>
            <a:endParaRPr lang="en-US" altLang="zh-CN"/>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4B942F-20A4-4226-87DB-C1E6E0E98608}" type="slidenum">
              <a:rPr lang="en-US" altLang="zh-CN" smtClean="0"/>
              <a:pPr/>
              <a:t>30</a:t>
            </a:fld>
            <a:endParaRPr lang="en-US" altLang="zh-CN"/>
          </a:p>
        </p:txBody>
      </p:sp>
    </p:spTree>
    <p:extLst>
      <p:ext uri="{BB962C8B-B14F-4D97-AF65-F5344CB8AC3E}">
        <p14:creationId xmlns:p14="http://schemas.microsoft.com/office/powerpoint/2010/main" val="377137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Contrast computer networks with distributed systems, in which a model on top of the network is used to present the independent computers to users as a single coherent system, e.g., the Web.</a:t>
            </a:r>
          </a:p>
          <a:p>
            <a:pPr eaLnBrk="1" hangingPunct="1"/>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AAD098-3927-48E8-A75A-8471059201A9}" type="slidenum">
              <a:rPr lang="en-US" altLang="zh-CN" smtClean="0"/>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The primitives are called at the client and server by the higher layer using the service. The layer implements the primitives by sending messages using the services of the lower layer; these messages are assumed to be reliable for simplicity and the lower layer service is not otherwise described.</a:t>
            </a:r>
          </a:p>
          <a:p>
            <a:pPr eaLnBrk="1" hangingPunct="1">
              <a:spcBef>
                <a:spcPct val="0"/>
              </a:spcBef>
            </a:pPr>
            <a:endParaRPr lang="en-US" altLang="zh-CN"/>
          </a:p>
          <a:p>
            <a:pPr eaLnBrk="1" hangingPunct="1">
              <a:spcBef>
                <a:spcPct val="0"/>
              </a:spcBef>
            </a:pPr>
            <a:r>
              <a:rPr lang="en-US" altLang="zh-CN"/>
              <a:t>This is similar to the way that simple Web browsers and Web servers work today.</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F79344-E1CC-47DB-8F6E-64BFD58269FB}" type="slidenum">
              <a:rPr lang="en-US" altLang="zh-CN" smtClean="0"/>
              <a:pPr/>
              <a:t>32</a:t>
            </a:fld>
            <a:endParaRPr lang="en-US" altLang="zh-CN"/>
          </a:p>
        </p:txBody>
      </p:sp>
    </p:spTree>
    <p:extLst>
      <p:ext uri="{BB962C8B-B14F-4D97-AF65-F5344CB8AC3E}">
        <p14:creationId xmlns:p14="http://schemas.microsoft.com/office/powerpoint/2010/main" val="2682998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A service defines what operations the layer is prepared to perform on behalf of its users, but it says nothing at all about how these operations are implemented.</a:t>
            </a:r>
          </a:p>
          <a:p>
            <a:pPr eaLnBrk="1" hangingPunct="1">
              <a:spcBef>
                <a:spcPct val="0"/>
              </a:spcBef>
            </a:pPr>
            <a:r>
              <a:rPr lang="en-US" altLang="zh-CN"/>
              <a:t>A protocol, in contrast, is a set of rules governing the format and meaning of the frames, packets, or messages that are exchanged by the peer entities within a layer. Entities use protocols in order to implement their service definitions.</a:t>
            </a:r>
          </a:p>
          <a:p>
            <a:pPr eaLnBrk="1" hangingPunct="1">
              <a:spcBef>
                <a:spcPct val="0"/>
              </a:spcBef>
            </a:pPr>
            <a:r>
              <a:rPr lang="zh-CN" altLang="en-US"/>
              <a:t>可以自由地改变协议，但不能改变服务，因为这些服务对于它们的用户是可见的，是提供给用户使用的。</a:t>
            </a:r>
          </a:p>
          <a:p>
            <a:pPr eaLnBrk="1" hangingPunct="1">
              <a:spcBef>
                <a:spcPct val="0"/>
              </a:spcBef>
            </a:pPr>
            <a:endParaRPr lang="zh-CN" altLang="en-US"/>
          </a:p>
          <a:p>
            <a:pPr eaLnBrk="1" hangingPunct="1">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A46EAF1-6F77-4FE8-8016-D9D263184355}" type="slidenum">
              <a:rPr lang="en-US" altLang="zh-CN" smtClean="0"/>
              <a:pPr/>
              <a:t>33</a:t>
            </a:fld>
            <a:endParaRPr lang="en-US" altLang="zh-CN"/>
          </a:p>
        </p:txBody>
      </p:sp>
    </p:spTree>
    <p:extLst>
      <p:ext uri="{BB962C8B-B14F-4D97-AF65-F5344CB8AC3E}">
        <p14:creationId xmlns:p14="http://schemas.microsoft.com/office/powerpoint/2010/main" val="2294432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The comment about the narrow waist refers to the fact that the network layer of the Internet is IP (Internet Protocol) such that the network layer is called the “Internet” layer. The significance is that all Internet devices speak IP, which provides a point of interoperability that enables innovation both above (new applications and transports) and below (new link technologies).</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95B42B-3A3A-42B2-A913-6AFD4362F7AD}" type="slidenum">
              <a:rPr lang="en-US" altLang="zh-CN" smtClean="0"/>
              <a:pPr/>
              <a:t>45</a:t>
            </a:fld>
            <a:endParaRPr lang="en-US" altLang="zh-CN"/>
          </a:p>
        </p:txBody>
      </p:sp>
    </p:spTree>
    <p:extLst>
      <p:ext uri="{BB962C8B-B14F-4D97-AF65-F5344CB8AC3E}">
        <p14:creationId xmlns:p14="http://schemas.microsoft.com/office/powerpoint/2010/main" val="3314503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65D30E-A170-4CA5-AECC-EC8026753E93}" type="slidenum">
              <a:rPr lang="en-US" altLang="zh-CN" smtClean="0"/>
              <a:pPr/>
              <a:t>51</a:t>
            </a:fld>
            <a:endParaRPr lang="en-US" altLang="zh-CN"/>
          </a:p>
        </p:txBody>
      </p:sp>
    </p:spTree>
    <p:extLst>
      <p:ext uri="{BB962C8B-B14F-4D97-AF65-F5344CB8AC3E}">
        <p14:creationId xmlns:p14="http://schemas.microsoft.com/office/powerpoint/2010/main" val="996690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Decentralized or fully distributed is a contrast to the hierarchical telephone network that came beforehand. Unlike the telephone network, blowing up a single important node will not break the network or large portions of it. </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C095C4-683A-449C-A20B-F608533481B0}" type="slidenum">
              <a:rPr lang="en-US" altLang="zh-CN" smtClean="0"/>
              <a:pPr/>
              <a:t>53</a:t>
            </a:fld>
            <a:endParaRPr lang="en-US" altLang="zh-CN"/>
          </a:p>
        </p:txBody>
      </p:sp>
    </p:spTree>
    <p:extLst>
      <p:ext uri="{BB962C8B-B14F-4D97-AF65-F5344CB8AC3E}">
        <p14:creationId xmlns:p14="http://schemas.microsoft.com/office/powerpoint/2010/main" val="234287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NSFNET was an academic research network growing out of CSNET that was created so that universities without DoD contracts could participate. It was initially connected to the ARPANET by gateways, and later took over the central role as the “backbone of the Internet”, i.e., the network through which packets passed on their way between parties connected to different parts of the Internet.</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2F0B1-923C-4A60-99E9-41D93ECEB6E8}" type="slidenum">
              <a:rPr lang="en-US" altLang="zh-CN" smtClean="0"/>
              <a:pPr/>
              <a:t>54</a:t>
            </a:fld>
            <a:endParaRPr lang="en-US" altLang="zh-CN"/>
          </a:p>
        </p:txBody>
      </p:sp>
    </p:spTree>
    <p:extLst>
      <p:ext uri="{BB962C8B-B14F-4D97-AF65-F5344CB8AC3E}">
        <p14:creationId xmlns:p14="http://schemas.microsoft.com/office/powerpoint/2010/main" val="1229415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ISP = Internet Service Provicer, IXP = Internet eXchange Point</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7072C6-9C8C-47CD-A9C6-7D7ACF5881AA}" type="slidenum">
              <a:rPr lang="en-US" altLang="zh-CN" smtClean="0"/>
              <a:pPr/>
              <a:t>55</a:t>
            </a:fld>
            <a:endParaRPr lang="en-US" altLang="zh-CN"/>
          </a:p>
        </p:txBody>
      </p:sp>
    </p:spTree>
    <p:extLst>
      <p:ext uri="{BB962C8B-B14F-4D97-AF65-F5344CB8AC3E}">
        <p14:creationId xmlns:p14="http://schemas.microsoft.com/office/powerpoint/2010/main" val="105956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Both broadcast and different ranges are complications that do not exist for point-to-point wired links.</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09E3C8-62C4-4CB0-B7E7-8B1B1ED4B8E6}" type="slidenum">
              <a:rPr lang="en-US" altLang="zh-CN" smtClean="0"/>
              <a:pPr/>
              <a:t>62</a:t>
            </a:fld>
            <a:endParaRPr lang="en-US" altLang="zh-CN"/>
          </a:p>
        </p:txBody>
      </p:sp>
    </p:spTree>
    <p:extLst>
      <p:ext uri="{BB962C8B-B14F-4D97-AF65-F5344CB8AC3E}">
        <p14:creationId xmlns:p14="http://schemas.microsoft.com/office/powerpoint/2010/main" val="2726752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CB38414-5992-49BF-A283-4D8B340C25E3}" type="slidenum">
              <a:rPr lang="en-US" altLang="zh-CN" smtClean="0"/>
              <a:pPr/>
              <a:t>65</a:t>
            </a:fld>
            <a:endParaRPr lang="en-US" altLang="zh-CN"/>
          </a:p>
        </p:txBody>
      </p:sp>
    </p:spTree>
    <p:extLst>
      <p:ext uri="{BB962C8B-B14F-4D97-AF65-F5344CB8AC3E}">
        <p14:creationId xmlns:p14="http://schemas.microsoft.com/office/powerpoint/2010/main" val="319479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You’ll also see kbps and KB. The lowercase k in kbps is for historical reasons.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154FA5-F265-419C-A643-D09201C5B082}" type="slidenum">
              <a:rPr lang="en-US" altLang="zh-CN" smtClean="0"/>
              <a:pPr/>
              <a:t>66</a:t>
            </a:fld>
            <a:endParaRPr lang="en-US" altLang="zh-CN"/>
          </a:p>
        </p:txBody>
      </p:sp>
    </p:spTree>
    <p:extLst>
      <p:ext uri="{BB962C8B-B14F-4D97-AF65-F5344CB8AC3E}">
        <p14:creationId xmlns:p14="http://schemas.microsoft.com/office/powerpoint/2010/main" val="86896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A71066-B35F-4D5B-86CC-4CD9190A4A5A}" type="slidenum">
              <a:rPr lang="en-US" altLang="zh-CN"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Resource sharing was initially about physical resources, such as printers, but is now often about access to information, such as a file server.</a:t>
            </a:r>
          </a:p>
          <a:p>
            <a:pPr eaLnBrk="1" hangingPunct="1">
              <a:spcBef>
                <a:spcPct val="0"/>
              </a:spcBef>
            </a:pPr>
            <a:endParaRPr lang="en-US" altLang="zh-CN"/>
          </a:p>
          <a:p>
            <a:pPr eaLnBrk="1" hangingPunct="1">
              <a:spcBef>
                <a:spcPct val="0"/>
              </a:spcBef>
            </a:pPr>
            <a:r>
              <a:rPr lang="en-US" altLang="zh-CN"/>
              <a:t>The Web is an example of client-server computing.</a:t>
            </a: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A657AD-9C8A-447C-A6C5-99FA6B1B6879}" type="slidenum">
              <a:rPr lang="en-US" altLang="zh-CN"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P2P contrasts with client-server. Why is it under home applications? Because unlike cloud there is no need to have a business run dedicated infrastructure for the app to work.</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5F4ED5-1BF2-4999-80EF-C8E0B6C5A02B}" type="slidenum">
              <a:rPr lang="en-US" altLang="zh-CN" smtClean="0"/>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Laptop sales outpaced desktop sales in 2010, and there are many more mobile phones (but not smart phones) than personal computers. </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266908-E278-4AD1-8AB8-8F5FFFD8E958}" type="slidenum">
              <a:rPr lang="en-US" altLang="zh-CN"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In the US, DMCA (Digital Millennium Copyright Act) takedowns are automated notices sent by content owners to parties they believe are inappropriately putting copyrighted content online. They instruct the party to take down the content or face legal measures.</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7C3BA3-D6A9-4863-8771-80430F8D7200}" type="slidenum">
              <a:rPr lang="en-US" altLang="zh-CN" smtClean="0"/>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An “internetwork” is any larger network made up of smaller component networks. The “Internet” (with a capital I) is the set of all connected networks.</a:t>
            </a:r>
          </a:p>
          <a:p>
            <a:pPr eaLnBrk="1" hangingPunct="1">
              <a:spcBef>
                <a:spcPct val="0"/>
              </a:spcBef>
            </a:pPr>
            <a:r>
              <a:rPr lang="zh-CN" altLang="en-US"/>
              <a:t>关于计算机网络，没有一种被普遍接受的分类方法，但有两个因素是非常重要的：传输技术和距离尺度。</a:t>
            </a:r>
          </a:p>
          <a:p>
            <a:pPr eaLnBrk="1" hangingPunct="1">
              <a:spcBef>
                <a:spcPct val="0"/>
              </a:spcBef>
            </a:pPr>
            <a:r>
              <a:rPr lang="en-US" altLang="zh-CN"/>
              <a:t>Broadcast links</a:t>
            </a:r>
          </a:p>
          <a:p>
            <a:pPr eaLnBrk="1" hangingPunct="1">
              <a:spcBef>
                <a:spcPct val="0"/>
              </a:spcBef>
            </a:pPr>
            <a:r>
              <a:rPr lang="en-US" altLang="zh-CN"/>
              <a:t>Point-to-point links</a:t>
            </a:r>
            <a:r>
              <a:rPr lang="zh-CN" altLang="en-US"/>
              <a:t>：</a:t>
            </a:r>
            <a:r>
              <a:rPr lang="en-US" altLang="zh-CN"/>
              <a:t>Unicasting </a:t>
            </a:r>
          </a:p>
          <a:p>
            <a:pPr eaLnBrk="1" hangingPunct="1">
              <a:spcBef>
                <a:spcPct val="0"/>
              </a:spcBef>
            </a:pPr>
            <a:endParaRPr lang="en-US" altLang="zh-CN"/>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E7836F-4B5C-49B8-AA4E-77E4E637A799}" type="slidenum">
              <a:rPr lang="en-US" altLang="zh-CN" smtClean="0"/>
              <a:pPr/>
              <a:t>17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不同局域网有各自的特征：范围（决定了传输时间）、传输技术（决定传输速率）、拓扑结构（与媒体访问仲裁机制密切相关）。</a:t>
            </a:r>
          </a:p>
          <a:p>
            <a:pPr eaLnBrk="1" hangingPunct="1">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4FF2B4-1146-49D4-B2E9-1E50E298AA1F}" type="slidenum">
              <a:rPr lang="en-US" altLang="zh-CN" smtClean="0"/>
              <a:pPr/>
              <a:t>19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5"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800" i="1">
                <a:ea typeface="宋体" panose="02010600030101010101" pitchFamily="2" charset="-122"/>
              </a:defRPr>
            </a:lvl1pPr>
          </a:lstStyle>
          <a:p>
            <a:r>
              <a:rPr lang="en-US" altLang="zh-CN"/>
              <a:t>Computer Networks, Chapter 1 Introduction</a:t>
            </a:r>
            <a:endParaRPr lang="en-US" altLang="zh-CN" dirty="0"/>
          </a:p>
        </p:txBody>
      </p:sp>
    </p:spTree>
    <p:extLst>
      <p:ext uri="{BB962C8B-B14F-4D97-AF65-F5344CB8AC3E}">
        <p14:creationId xmlns:p14="http://schemas.microsoft.com/office/powerpoint/2010/main" val="299973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p:txBody>
          <a:bodyPr/>
          <a:lstStyle>
            <a:lvl1pPr fontAlgn="auto">
              <a:spcBef>
                <a:spcPts val="0"/>
              </a:spcBef>
              <a:spcAft>
                <a:spcPts val="0"/>
              </a:spcAft>
              <a:defRPr sz="800">
                <a:ea typeface="+mn-ea"/>
              </a:defRPr>
            </a:lvl1pPr>
          </a:lstStyle>
          <a:p>
            <a:r>
              <a:rPr lang="en-US" altLang="zh-CN"/>
              <a:t>Computer Networks, Chapter 1 Introduction</a:t>
            </a:r>
            <a:endParaRPr lang="en-US" altLang="zh-CN" dirty="0"/>
          </a:p>
        </p:txBody>
      </p:sp>
    </p:spTree>
    <p:extLst>
      <p:ext uri="{BB962C8B-B14F-4D97-AF65-F5344CB8AC3E}">
        <p14:creationId xmlns:p14="http://schemas.microsoft.com/office/powerpoint/2010/main" val="245852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r>
              <a:rPr lang="en-US" altLang="zh-CN"/>
              <a:t>Computer Networks, Chapter 1 Introduction</a:t>
            </a:r>
            <a:endParaRPr lang="en-US" altLang="zh-CN" dirty="0"/>
          </a:p>
        </p:txBody>
      </p:sp>
    </p:spTree>
    <p:extLst>
      <p:ext uri="{BB962C8B-B14F-4D97-AF65-F5344CB8AC3E}">
        <p14:creationId xmlns:p14="http://schemas.microsoft.com/office/powerpoint/2010/main" val="35351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2"/>
          </p:nvPr>
        </p:nvSpPr>
        <p:spPr>
          <a:ln/>
        </p:spPr>
        <p:txBody>
          <a:bodyPr/>
          <a:lstStyle>
            <a:lvl1pPr>
              <a:defRPr/>
            </a:lvl1pPr>
          </a:lstStyle>
          <a:p>
            <a:r>
              <a:rPr lang="en-US" altLang="zh-CN"/>
              <a:t>Computer Networks, Chapter 1 Introduction</a:t>
            </a:r>
            <a:endParaRPr lang="en-US" altLang="zh-CN" dirty="0"/>
          </a:p>
        </p:txBody>
      </p:sp>
    </p:spTree>
    <p:extLst>
      <p:ext uri="{BB962C8B-B14F-4D97-AF65-F5344CB8AC3E}">
        <p14:creationId xmlns:p14="http://schemas.microsoft.com/office/powerpoint/2010/main" val="252318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r>
              <a:rPr lang="en-US" altLang="zh-CN"/>
              <a:t>Computer Networks, Chapter 1 Introduction</a:t>
            </a:r>
            <a:endParaRPr lang="en-US" altLang="zh-CN" dirty="0"/>
          </a:p>
        </p:txBody>
      </p:sp>
    </p:spTree>
    <p:extLst>
      <p:ext uri="{BB962C8B-B14F-4D97-AF65-F5344CB8AC3E}">
        <p14:creationId xmlns:p14="http://schemas.microsoft.com/office/powerpoint/2010/main" val="199615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r>
              <a:rPr lang="en-US" altLang="zh-CN"/>
              <a:t>Computer Networks, Chapter 1 Introduction</a:t>
            </a:r>
            <a:endParaRPr lang="en-US" altLang="zh-CN" dirty="0"/>
          </a:p>
        </p:txBody>
      </p:sp>
    </p:spTree>
    <p:extLst>
      <p:ext uri="{BB962C8B-B14F-4D97-AF65-F5344CB8AC3E}">
        <p14:creationId xmlns:p14="http://schemas.microsoft.com/office/powerpoint/2010/main" val="4006747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1381125" y="1590675"/>
            <a:ext cx="73152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800" i="1">
                <a:ea typeface="宋体" panose="02010600030101010101" pitchFamily="2" charset="-122"/>
              </a:defRPr>
            </a:lvl1pPr>
          </a:lstStyle>
          <a:p>
            <a:r>
              <a:rPr lang="en-US" altLang="zh-CN"/>
              <a:t>Computer Networks, Chapter 1 Introduction</a:t>
            </a:r>
            <a:endParaRPr lang="en-US" altLang="zh-CN" dirty="0"/>
          </a:p>
        </p:txBody>
      </p:sp>
      <p:sp>
        <p:nvSpPr>
          <p:cNvPr id="2" name="文本框 1"/>
          <p:cNvSpPr txBox="1"/>
          <p:nvPr userDrawn="1"/>
        </p:nvSpPr>
        <p:spPr>
          <a:xfrm>
            <a:off x="8046720" y="6516303"/>
            <a:ext cx="505326" cy="369332"/>
          </a:xfrm>
          <a:prstGeom prst="rect">
            <a:avLst/>
          </a:prstGeom>
          <a:noFill/>
        </p:spPr>
        <p:txBody>
          <a:bodyPr wrap="square" rtlCol="0">
            <a:spAutoFit/>
          </a:bodyPr>
          <a:lstStyle/>
          <a:p>
            <a:fld id="{48C5FD62-9292-4556-AEB8-0F1E7915E139}"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08" r:id="rId3"/>
    <p:sldLayoutId id="2147483709" r:id="rId4"/>
    <p:sldLayoutId id="2147483710" r:id="rId5"/>
    <p:sldLayoutId id="2147483711"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algn="l" rtl="0" eaLnBrk="0" fontAlgn="base" hangingPunct="0">
        <a:spcBef>
          <a:spcPts val="1800"/>
        </a:spcBef>
        <a:spcAft>
          <a:spcPct val="0"/>
        </a:spcAft>
        <a:buClr>
          <a:srgbClr val="0000FF"/>
        </a:buClr>
        <a:buFont typeface="Arial" panose="020B0604020202020204" pitchFamily="34" charset="0"/>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anose="020B0604020202020204"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anose="020B0604020202020204"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anose="020B0604020202020204" pitchFamily="34" charset="0"/>
        <a:buChar char="»"/>
        <a:defRPr>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666750"/>
            <a:ext cx="9144000" cy="1143000"/>
          </a:xfrm>
        </p:spPr>
        <p:txBody>
          <a:bodyPr/>
          <a:lstStyle/>
          <a:p>
            <a:r>
              <a:rPr lang="en-US" altLang="zh-CN">
                <a:ea typeface="宋体" panose="02010600030101010101" pitchFamily="2" charset="-122"/>
              </a:rPr>
              <a:t>Introduction</a:t>
            </a:r>
            <a:br>
              <a:rPr lang="en-US" altLang="zh-CN">
                <a:ea typeface="宋体" panose="02010600030101010101" pitchFamily="2" charset="-122"/>
              </a:rPr>
            </a:br>
            <a:r>
              <a:rPr lang="en-US" altLang="zh-CN" sz="2400">
                <a:solidFill>
                  <a:srgbClr val="7F7F7F"/>
                </a:solidFill>
                <a:ea typeface="宋体" panose="02010600030101010101" pitchFamily="2" charset="-122"/>
              </a:rPr>
              <a:t>Chapter 1</a:t>
            </a:r>
            <a:endParaRPr lang="en-US" altLang="zh-CN">
              <a:ea typeface="宋体" panose="02010600030101010101" pitchFamily="2" charset="-122"/>
            </a:endParaRPr>
          </a:p>
        </p:txBody>
      </p:sp>
      <p:sp>
        <p:nvSpPr>
          <p:cNvPr id="5123" name="Footer Placeholder 8"/>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099" name="Subtitle 2"/>
          <p:cNvSpPr>
            <a:spLocks noGrp="1"/>
          </p:cNvSpPr>
          <p:nvPr>
            <p:ph idx="1"/>
          </p:nvPr>
        </p:nvSpPr>
        <p:spPr>
          <a:xfrm>
            <a:off x="1257300" y="1990725"/>
            <a:ext cx="6686550" cy="4019550"/>
          </a:xfrm>
        </p:spPr>
        <p:txBody>
          <a:bodyPr/>
          <a:lstStyle/>
          <a:p>
            <a:pPr lvl="1">
              <a:defRPr/>
            </a:pPr>
            <a:r>
              <a:rPr lang="en-US" dirty="0"/>
              <a:t>Uses of Computer Networks</a:t>
            </a:r>
          </a:p>
          <a:p>
            <a:pPr lvl="1">
              <a:defRPr/>
            </a:pPr>
            <a:r>
              <a:rPr lang="en-US" dirty="0"/>
              <a:t>Network Hardware</a:t>
            </a:r>
          </a:p>
          <a:p>
            <a:pPr lvl="1">
              <a:defRPr/>
            </a:pPr>
            <a:r>
              <a:rPr lang="en-US" dirty="0"/>
              <a:t>Network Software</a:t>
            </a:r>
          </a:p>
          <a:p>
            <a:pPr lvl="1">
              <a:defRPr/>
            </a:pPr>
            <a:r>
              <a:rPr lang="en-US" dirty="0"/>
              <a:t>Reference Models</a:t>
            </a:r>
          </a:p>
          <a:p>
            <a:pPr lvl="1">
              <a:defRPr/>
            </a:pPr>
            <a:r>
              <a:rPr lang="en-US" dirty="0">
                <a:solidFill>
                  <a:schemeClr val="tx1">
                    <a:lumMod val="50000"/>
                    <a:lumOff val="50000"/>
                  </a:schemeClr>
                </a:solidFill>
              </a:rPr>
              <a:t>Example Networks</a:t>
            </a:r>
          </a:p>
          <a:p>
            <a:pPr lvl="1">
              <a:defRPr/>
            </a:pPr>
            <a:r>
              <a:rPr lang="en-US" dirty="0">
                <a:solidFill>
                  <a:schemeClr val="tx1">
                    <a:lumMod val="50000"/>
                    <a:lumOff val="50000"/>
                  </a:schemeClr>
                </a:solidFill>
              </a:rPr>
              <a:t>Network Standardization</a:t>
            </a:r>
          </a:p>
          <a:p>
            <a:pPr lvl="1">
              <a:defRPr/>
            </a:pPr>
            <a:r>
              <a:rPr lang="en-US" dirty="0"/>
              <a:t>Metric Units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ea typeface="宋体" panose="02010600030101010101" pitchFamily="2" charset="-122"/>
              </a:rPr>
              <a:t>Types of connection</a:t>
            </a:r>
            <a:endParaRPr lang="zh-CN" altLang="en-US">
              <a:ea typeface="宋体" panose="02010600030101010101" pitchFamily="2" charset="-122"/>
            </a:endParaRPr>
          </a:p>
        </p:txBody>
      </p:sp>
      <p:sp>
        <p:nvSpPr>
          <p:cNvPr id="21507" name="内容占位符 2"/>
          <p:cNvSpPr>
            <a:spLocks noGrp="1"/>
          </p:cNvSpPr>
          <p:nvPr>
            <p:ph idx="1"/>
          </p:nvPr>
        </p:nvSpPr>
        <p:spPr>
          <a:xfrm>
            <a:off x="1381125" y="1990725"/>
            <a:ext cx="7315200" cy="4019550"/>
          </a:xfrm>
        </p:spPr>
        <p:txBody>
          <a:bodyPr/>
          <a:lstStyle/>
          <a:p>
            <a:endParaRPr lang="zh-CN" altLang="en-US">
              <a:ea typeface="宋体" panose="02010600030101010101" pitchFamily="2" charset="-122"/>
            </a:endParaRPr>
          </a:p>
        </p:txBody>
      </p:sp>
      <p:sp>
        <p:nvSpPr>
          <p:cNvPr id="2150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endParaRPr lang="en-US" altLang="zh-CN" sz="800" i="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557338"/>
            <a:ext cx="82042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3690938"/>
            <a:ext cx="804545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ea typeface="宋体" panose="02010600030101010101" pitchFamily="2" charset="-122"/>
              </a:rPr>
              <a:t>Network Topologies</a:t>
            </a:r>
            <a:endParaRPr lang="zh-CN" altLang="en-US">
              <a:ea typeface="宋体" panose="02010600030101010101" pitchFamily="2" charset="-122"/>
            </a:endParaRPr>
          </a:p>
        </p:txBody>
      </p:sp>
      <p:sp>
        <p:nvSpPr>
          <p:cNvPr id="22531" name="内容占位符 6"/>
          <p:cNvSpPr>
            <a:spLocks noGrp="1"/>
          </p:cNvSpPr>
          <p:nvPr>
            <p:ph idx="1"/>
          </p:nvPr>
        </p:nvSpPr>
        <p:spPr/>
        <p:txBody>
          <a:bodyPr/>
          <a:lstStyle/>
          <a:p>
            <a:endParaRPr lang="zh-CN" altLang="en-US">
              <a:ea typeface="宋体" panose="02010600030101010101" pitchFamily="2" charset="-122"/>
            </a:endParaRPr>
          </a:p>
        </p:txBody>
      </p:sp>
      <p:sp>
        <p:nvSpPr>
          <p:cNvPr id="2253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zh-CN">
                <a:ea typeface="宋体" panose="02010600030101010101" pitchFamily="2" charset="-122"/>
              </a:rPr>
              <a:t>Computer Networks, Chapter 1 Introduction</a:t>
            </a:r>
            <a:endParaRPr lang="en-US" altLang="zh-CN" i="0">
              <a:ea typeface="宋体" panose="02010600030101010101" pitchFamily="2" charset="-122"/>
            </a:endParaRP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75" y="2286000"/>
            <a:ext cx="6389688"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en-US" altLang="zh-CN">
                <a:ea typeface="宋体" panose="02010600030101010101" pitchFamily="2" charset="-122"/>
              </a:rPr>
              <a:t>A fully-connected mesh topology</a:t>
            </a:r>
            <a:endParaRPr lang="zh-CN" altLang="en-US">
              <a:ea typeface="宋体" panose="02010600030101010101" pitchFamily="2" charset="-122"/>
            </a:endParaRPr>
          </a:p>
        </p:txBody>
      </p:sp>
      <p:sp>
        <p:nvSpPr>
          <p:cNvPr id="23555" name="内容占位符 5"/>
          <p:cNvSpPr>
            <a:spLocks noGrp="1"/>
          </p:cNvSpPr>
          <p:nvPr>
            <p:ph idx="1"/>
          </p:nvPr>
        </p:nvSpPr>
        <p:spPr/>
        <p:txBody>
          <a:bodyPr/>
          <a:lstStyle/>
          <a:p>
            <a:endParaRPr lang="zh-CN" altLang="en-US">
              <a:ea typeface="宋体" panose="02010600030101010101" pitchFamily="2"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902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828800"/>
            <a:ext cx="1092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813" y="1812925"/>
            <a:ext cx="16017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a:t>Computer Networks, Chapter 1 Introduction</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2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5"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anim calcmode="lin" valueType="num">
                                      <p:cBhvr>
                                        <p:cTn id="20" dur="2000" fill="hold"/>
                                        <p:tgtEl>
                                          <p:spTgt spid="9"/>
                                        </p:tgtEl>
                                        <p:attrNameLst>
                                          <p:attrName>ppt_w</p:attrName>
                                        </p:attrNameLst>
                                      </p:cBhvr>
                                      <p:tavLst>
                                        <p:tav tm="0" fmla="#ppt_w*sin(2.5*pi*$)">
                                          <p:val>
                                            <p:fltVal val="0"/>
                                          </p:val>
                                        </p:tav>
                                        <p:tav tm="100000">
                                          <p:val>
                                            <p:fltVal val="1"/>
                                          </p:val>
                                        </p:tav>
                                      </p:tavLst>
                                    </p:anim>
                                    <p:anim calcmode="lin" valueType="num">
                                      <p:cBhvr>
                                        <p:cTn id="21"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ea typeface="宋体" panose="02010600030101010101" pitchFamily="2" charset="-122"/>
              </a:rPr>
              <a:t>A star topology</a:t>
            </a:r>
            <a:endParaRPr lang="zh-CN" altLang="en-US">
              <a:ea typeface="宋体" panose="02010600030101010101" pitchFamily="2" charset="-122"/>
            </a:endParaRPr>
          </a:p>
        </p:txBody>
      </p:sp>
      <p:sp>
        <p:nvSpPr>
          <p:cNvPr id="24579" name="内容占位符 2"/>
          <p:cNvSpPr>
            <a:spLocks noGrp="1"/>
          </p:cNvSpPr>
          <p:nvPr>
            <p:ph idx="1"/>
          </p:nvPr>
        </p:nvSpPr>
        <p:spPr/>
        <p:txBody>
          <a:bodyPr/>
          <a:lstStyle/>
          <a:p>
            <a:endParaRPr lang="zh-CN" altLang="en-US">
              <a:ea typeface="宋体" panose="02010600030101010101" pitchFamily="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84350"/>
            <a:ext cx="7754937"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a:t>Computer Networks, Chapter 1 Introduction</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a:ea typeface="宋体" panose="02010600030101010101" pitchFamily="2" charset="-122"/>
              </a:rPr>
              <a:t>A bus topology</a:t>
            </a:r>
            <a:endParaRPr lang="zh-CN" altLang="en-US">
              <a:ea typeface="宋体" panose="02010600030101010101" pitchFamily="2" charset="-122"/>
            </a:endParaRPr>
          </a:p>
        </p:txBody>
      </p:sp>
      <p:sp>
        <p:nvSpPr>
          <p:cNvPr id="25603" name="内容占位符 2"/>
          <p:cNvSpPr>
            <a:spLocks noGrp="1"/>
          </p:cNvSpPr>
          <p:nvPr>
            <p:ph idx="1"/>
          </p:nvPr>
        </p:nvSpPr>
        <p:spPr/>
        <p:txBody>
          <a:bodyPr/>
          <a:lstStyle/>
          <a:p>
            <a:endParaRPr lang="zh-CN" altLang="en-US">
              <a:ea typeface="宋体" panose="02010600030101010101" pitchFamily="2"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2878138"/>
            <a:ext cx="8131175"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a:t>Computer Networks, Chapter 1 Introduction</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a:ea typeface="宋体" panose="02010600030101010101" pitchFamily="2" charset="-122"/>
              </a:rPr>
              <a:t>A ring topology</a:t>
            </a:r>
            <a:endParaRPr lang="zh-CN" altLang="en-US">
              <a:ea typeface="宋体" panose="02010600030101010101" pitchFamily="2" charset="-122"/>
            </a:endParaRPr>
          </a:p>
        </p:txBody>
      </p:sp>
      <p:sp>
        <p:nvSpPr>
          <p:cNvPr id="26627" name="内容占位符 2"/>
          <p:cNvSpPr>
            <a:spLocks noGrp="1"/>
          </p:cNvSpPr>
          <p:nvPr>
            <p:ph idx="1"/>
          </p:nvPr>
        </p:nvSpPr>
        <p:spPr/>
        <p:txBody>
          <a:bodyPr/>
          <a:lstStyle/>
          <a:p>
            <a:endParaRPr lang="zh-CN" altLang="en-US">
              <a:ea typeface="宋体" panose="02010600030101010101" pitchFamily="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98675"/>
            <a:ext cx="83058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a:t>Computer Networks, Chapter 1 Introduction</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0" y="-87313"/>
            <a:ext cx="9144000" cy="1143001"/>
          </a:xfrm>
        </p:spPr>
        <p:txBody>
          <a:bodyPr/>
          <a:lstStyle/>
          <a:p>
            <a:r>
              <a:rPr lang="en-US" altLang="zh-CN" sz="3200">
                <a:ea typeface="宋体" panose="02010600030101010101" pitchFamily="2" charset="-122"/>
              </a:rPr>
              <a:t>Types of Network – by transmission technology</a:t>
            </a:r>
            <a:endParaRPr lang="zh-CN" altLang="en-US" sz="3200">
              <a:ea typeface="宋体" panose="02010600030101010101" pitchFamily="2" charset="-122"/>
            </a:endParaRPr>
          </a:p>
        </p:txBody>
      </p:sp>
      <p:sp>
        <p:nvSpPr>
          <p:cNvPr id="27651" name="内容占位符 2"/>
          <p:cNvSpPr>
            <a:spLocks noGrp="1"/>
          </p:cNvSpPr>
          <p:nvPr>
            <p:ph idx="1"/>
          </p:nvPr>
        </p:nvSpPr>
        <p:spPr>
          <a:xfrm>
            <a:off x="457200" y="1143000"/>
            <a:ext cx="8424863" cy="4867275"/>
          </a:xfrm>
        </p:spPr>
        <p:txBody>
          <a:bodyPr/>
          <a:lstStyle/>
          <a:p>
            <a:pPr>
              <a:spcBef>
                <a:spcPct val="0"/>
              </a:spcBef>
            </a:pPr>
            <a:r>
              <a:rPr lang="en-US" altLang="zh-CN">
                <a:ea typeface="宋体" panose="02010600030101010101" pitchFamily="2" charset="-122"/>
              </a:rPr>
              <a:t>Networks can be classified by their transmission technology:</a:t>
            </a:r>
          </a:p>
          <a:p>
            <a:pPr>
              <a:spcBef>
                <a:spcPct val="0"/>
              </a:spcBef>
              <a:buFont typeface="Arial" pitchFamily="34" charset="0"/>
              <a:buChar char="•"/>
            </a:pPr>
            <a:endParaRPr lang="en-US" altLang="zh-CN">
              <a:ea typeface="宋体" panose="02010600030101010101" pitchFamily="2" charset="-122"/>
            </a:endParaRPr>
          </a:p>
          <a:p>
            <a:pPr>
              <a:spcBef>
                <a:spcPct val="0"/>
              </a:spcBef>
              <a:buFont typeface="Arial" pitchFamily="34" charset="0"/>
              <a:buChar char="•"/>
            </a:pPr>
            <a:r>
              <a:rPr lang="en-US" altLang="zh-CN">
                <a:ea typeface="宋体" panose="02010600030101010101" pitchFamily="2" charset="-122"/>
              </a:rPr>
              <a:t>Broadcast links</a:t>
            </a:r>
          </a:p>
          <a:p>
            <a:pPr>
              <a:spcBef>
                <a:spcPct val="0"/>
              </a:spcBef>
              <a:buFont typeface="Arial" pitchFamily="34" charset="0"/>
              <a:buChar char="•"/>
            </a:pPr>
            <a:endParaRPr lang="en-US" altLang="zh-CN">
              <a:ea typeface="宋体" panose="02010600030101010101" pitchFamily="2" charset="-122"/>
            </a:endParaRPr>
          </a:p>
          <a:p>
            <a:pPr>
              <a:spcBef>
                <a:spcPct val="0"/>
              </a:spcBef>
              <a:buFont typeface="Arial" pitchFamily="34" charset="0"/>
              <a:buChar char="•"/>
            </a:pPr>
            <a:r>
              <a:rPr lang="en-US" altLang="zh-CN">
                <a:ea typeface="宋体" panose="02010600030101010101" pitchFamily="2" charset="-122"/>
              </a:rPr>
              <a:t>Point-to-point links</a:t>
            </a:r>
            <a:r>
              <a:rPr lang="zh-CN" altLang="en-US">
                <a:ea typeface="宋体" panose="02010600030101010101" pitchFamily="2" charset="-122"/>
              </a:rPr>
              <a:t>：</a:t>
            </a:r>
            <a:r>
              <a:rPr lang="en-US" altLang="zh-CN">
                <a:ea typeface="宋体" panose="02010600030101010101" pitchFamily="2" charset="-122"/>
              </a:rPr>
              <a:t>Unicasting </a:t>
            </a:r>
          </a:p>
        </p:txBody>
      </p:sp>
      <p:sp>
        <p:nvSpPr>
          <p:cNvPr id="2765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a:ea typeface="宋体" panose="02010600030101010101" pitchFamily="2" charset="-122"/>
              </a:rPr>
              <a:t>Types of Network – by scale</a:t>
            </a:r>
          </a:p>
        </p:txBody>
      </p:sp>
      <p:sp>
        <p:nvSpPr>
          <p:cNvPr id="28675" name="Footer Placeholder 8"/>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28676" name="Content Placeholder 2"/>
          <p:cNvSpPr>
            <a:spLocks noGrp="1"/>
          </p:cNvSpPr>
          <p:nvPr>
            <p:ph idx="1"/>
          </p:nvPr>
        </p:nvSpPr>
        <p:spPr>
          <a:xfrm>
            <a:off x="914400" y="1611313"/>
            <a:ext cx="7789863" cy="4598987"/>
          </a:xfrm>
        </p:spPr>
        <p:txBody>
          <a:bodyPr/>
          <a:lstStyle/>
          <a:p>
            <a:r>
              <a:rPr lang="en-US" altLang="zh-CN">
                <a:ea typeface="宋体" panose="02010600030101010101" pitchFamily="2" charset="-122"/>
              </a:rPr>
              <a:t>Networks can be classified by their scale:</a:t>
            </a:r>
          </a:p>
        </p:txBody>
      </p:sp>
      <p:graphicFrame>
        <p:nvGraphicFramePr>
          <p:cNvPr id="10" name="Table 9"/>
          <p:cNvGraphicFramePr>
            <a:graphicFrameLocks noGrp="1"/>
          </p:cNvGraphicFramePr>
          <p:nvPr/>
        </p:nvGraphicFramePr>
        <p:xfrm>
          <a:off x="1814513" y="2316163"/>
          <a:ext cx="5514975" cy="2228850"/>
        </p:xfrm>
        <a:graphic>
          <a:graphicData uri="http://schemas.openxmlformats.org/drawingml/2006/table">
            <a:tbl>
              <a:tblPr/>
              <a:tblGrid>
                <a:gridCol w="1428750">
                  <a:extLst>
                    <a:ext uri="{9D8B030D-6E8A-4147-A177-3AD203B41FA5}">
                      <a16:colId xmlns:a16="http://schemas.microsoft.com/office/drawing/2014/main" val="20000"/>
                    </a:ext>
                  </a:extLst>
                </a:gridCol>
                <a:gridCol w="4086225">
                  <a:extLst>
                    <a:ext uri="{9D8B030D-6E8A-4147-A177-3AD203B41FA5}">
                      <a16:colId xmlns:a16="http://schemas.microsoft.com/office/drawing/2014/main" val="20001"/>
                    </a:ext>
                  </a:extLst>
                </a:gridCol>
              </a:tblGrid>
              <a:tr h="371475">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Scale</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Type</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Vicinity</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PAN (Personal Area Network) </a:t>
                      </a:r>
                      <a:r>
                        <a:rPr kumimoji="0" lang="en-US"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Building </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LAN (Local Area Network) </a:t>
                      </a:r>
                      <a:r>
                        <a:rPr kumimoji="0" lang="en-US"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City</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MAN (Metropolitan Area Network) </a:t>
                      </a:r>
                      <a:r>
                        <a:rPr kumimoji="0" lang="en-US"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Country</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WAN (Wide Area Network) </a:t>
                      </a:r>
                      <a:r>
                        <a:rPr kumimoji="0" lang="en-US"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Planet</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The Internet (network of all networks)</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CN">
                <a:ea typeface="宋体" panose="02010600030101010101" pitchFamily="2" charset="-122"/>
              </a:rPr>
              <a:t>Personal Area Network</a:t>
            </a:r>
          </a:p>
        </p:txBody>
      </p:sp>
      <p:sp>
        <p:nvSpPr>
          <p:cNvPr id="3072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30724" name="Content Placeholder 2"/>
          <p:cNvSpPr>
            <a:spLocks noGrp="1"/>
          </p:cNvSpPr>
          <p:nvPr>
            <p:ph idx="1"/>
          </p:nvPr>
        </p:nvSpPr>
        <p:spPr>
          <a:xfrm>
            <a:off x="914400" y="1611313"/>
            <a:ext cx="7789863" cy="4598987"/>
          </a:xfrm>
        </p:spPr>
        <p:txBody>
          <a:bodyPr/>
          <a:lstStyle/>
          <a:p>
            <a:r>
              <a:rPr lang="en-US" altLang="zh-CN">
                <a:ea typeface="宋体" panose="02010600030101010101" pitchFamily="2" charset="-122"/>
              </a:rPr>
              <a:t>Connect devices over the range of a person</a:t>
            </a:r>
          </a:p>
          <a:p>
            <a:r>
              <a:rPr lang="en-US" altLang="zh-CN">
                <a:ea typeface="宋体" panose="02010600030101010101" pitchFamily="2" charset="-122"/>
              </a:rPr>
              <a:t>Example of a Bluetooth (wireless) PAN:</a:t>
            </a: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2928938"/>
            <a:ext cx="34480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a:ea typeface="宋体" panose="02010600030101010101" pitchFamily="2" charset="-122"/>
              </a:rPr>
              <a:t>Local Area Networks</a:t>
            </a:r>
          </a:p>
        </p:txBody>
      </p:sp>
      <p:sp>
        <p:nvSpPr>
          <p:cNvPr id="31747" name="Content Placeholder 2"/>
          <p:cNvSpPr>
            <a:spLocks noGrp="1"/>
          </p:cNvSpPr>
          <p:nvPr>
            <p:ph idx="1"/>
          </p:nvPr>
        </p:nvSpPr>
        <p:spPr/>
        <p:txBody>
          <a:bodyPr/>
          <a:lstStyle/>
          <a:p>
            <a:r>
              <a:rPr lang="en-US" altLang="zh-CN">
                <a:ea typeface="宋体" panose="02010600030101010101" pitchFamily="2" charset="-122"/>
              </a:rPr>
              <a:t>Connect devices in a home or office building</a:t>
            </a:r>
          </a:p>
          <a:p>
            <a:r>
              <a:rPr lang="en-US" altLang="zh-CN">
                <a:ea typeface="宋体" panose="02010600030101010101" pitchFamily="2" charset="-122"/>
              </a:rPr>
              <a:t>Called </a:t>
            </a:r>
            <a:r>
              <a:rPr lang="en-US" altLang="zh-CN" u="sng">
                <a:ea typeface="宋体" panose="02010600030101010101" pitchFamily="2" charset="-122"/>
              </a:rPr>
              <a:t>enterprise network</a:t>
            </a:r>
            <a:r>
              <a:rPr lang="en-US" altLang="zh-CN">
                <a:ea typeface="宋体" panose="02010600030101010101" pitchFamily="2" charset="-122"/>
              </a:rPr>
              <a:t> in a company</a:t>
            </a:r>
          </a:p>
        </p:txBody>
      </p:sp>
      <p:sp>
        <p:nvSpPr>
          <p:cNvPr id="3174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l="1683" t="7236" r="56107" b="4428"/>
          <a:stretch>
            <a:fillRect/>
          </a:stretch>
        </p:blipFill>
        <p:spPr bwMode="auto">
          <a:xfrm>
            <a:off x="1211263" y="2543175"/>
            <a:ext cx="2808287"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Box 9"/>
          <p:cNvSpPr txBox="1">
            <a:spLocks noChangeArrowheads="1"/>
          </p:cNvSpPr>
          <p:nvPr/>
        </p:nvSpPr>
        <p:spPr bwMode="auto">
          <a:xfrm>
            <a:off x="1484313" y="5172075"/>
            <a:ext cx="21351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zh-CN">
                <a:ea typeface="宋体" panose="02010600030101010101" pitchFamily="2" charset="-122"/>
              </a:rPr>
              <a:t>Wireless LAN </a:t>
            </a:r>
          </a:p>
          <a:p>
            <a:pPr algn="ctr" eaLnBrk="1" hangingPunct="1">
              <a:spcBef>
                <a:spcPct val="0"/>
              </a:spcBef>
              <a:buClrTx/>
              <a:buFontTx/>
              <a:buNone/>
            </a:pPr>
            <a:r>
              <a:rPr lang="en-US" altLang="zh-CN">
                <a:ea typeface="宋体" panose="02010600030101010101" pitchFamily="2" charset="-122"/>
              </a:rPr>
              <a:t>with 802.11</a:t>
            </a:r>
          </a:p>
        </p:txBody>
      </p:sp>
      <p:pic>
        <p:nvPicPr>
          <p:cNvPr id="31751" name="Picture 5"/>
          <p:cNvPicPr>
            <a:picLocks noChangeAspect="1" noChangeArrowheads="1"/>
          </p:cNvPicPr>
          <p:nvPr/>
        </p:nvPicPr>
        <p:blipFill>
          <a:blip r:embed="rId3">
            <a:extLst>
              <a:ext uri="{28A0092B-C50C-407E-A947-70E740481C1C}">
                <a14:useLocalDpi xmlns:a14="http://schemas.microsoft.com/office/drawing/2010/main" val="0"/>
              </a:ext>
            </a:extLst>
          </a:blip>
          <a:srcRect l="50021" t="6633" r="1424" b="4126"/>
          <a:stretch>
            <a:fillRect/>
          </a:stretch>
        </p:blipFill>
        <p:spPr bwMode="auto">
          <a:xfrm>
            <a:off x="5038725" y="2514600"/>
            <a:ext cx="3171825"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11"/>
          <p:cNvSpPr txBox="1">
            <a:spLocks noChangeArrowheads="1"/>
          </p:cNvSpPr>
          <p:nvPr/>
        </p:nvSpPr>
        <p:spPr bwMode="auto">
          <a:xfrm>
            <a:off x="5311775" y="5162550"/>
            <a:ext cx="2632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zh-CN">
                <a:ea typeface="宋体" panose="02010600030101010101" pitchFamily="2" charset="-122"/>
              </a:rPr>
              <a:t>Wired LAN with</a:t>
            </a:r>
          </a:p>
          <a:p>
            <a:pPr algn="ctr" eaLnBrk="1" hangingPunct="1">
              <a:spcBef>
                <a:spcPct val="0"/>
              </a:spcBef>
              <a:buClrTx/>
              <a:buFontTx/>
              <a:buNone/>
            </a:pPr>
            <a:r>
              <a:rPr lang="en-US" altLang="zh-CN">
                <a:ea typeface="宋体" panose="02010600030101010101" pitchFamily="2" charset="-122"/>
              </a:rPr>
              <a:t>switched Ethernet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p:cNvSpPr>
            <a:spLocks noGrp="1"/>
          </p:cNvSpPr>
          <p:nvPr>
            <p:ph type="ctrTitle"/>
          </p:nvPr>
        </p:nvSpPr>
        <p:spPr/>
        <p:txBody>
          <a:bodyPr/>
          <a:lstStyle/>
          <a:p>
            <a:r>
              <a:rPr lang="en-US" altLang="zh-CN">
                <a:ea typeface="宋体" panose="02010600030101010101" pitchFamily="2" charset="-122"/>
              </a:rPr>
              <a:t>Question: What are the differences between various communication networks?</a:t>
            </a:r>
            <a:endParaRPr lang="zh-CN" altLang="en-US">
              <a:ea typeface="宋体" panose="02010600030101010101" pitchFamily="2" charset="-122"/>
            </a:endParaRPr>
          </a:p>
        </p:txBody>
      </p:sp>
      <p:sp>
        <p:nvSpPr>
          <p:cNvPr id="6" name="副标题 5"/>
          <p:cNvSpPr>
            <a:spLocks noGrp="1"/>
          </p:cNvSpPr>
          <p:nvPr>
            <p:ph type="subTitle" idx="1"/>
          </p:nvPr>
        </p:nvSpPr>
        <p:spPr/>
        <p:txBody>
          <a:bodyPr/>
          <a:lstStyle/>
          <a:p>
            <a:r>
              <a:rPr lang="en-US" altLang="zh-CN">
                <a:ea typeface="宋体" panose="02010600030101010101" pitchFamily="2" charset="-122"/>
              </a:rPr>
              <a:t>At first glance: </a:t>
            </a:r>
            <a:r>
              <a:rPr lang="en-US" altLang="zh-CN" b="1" i="1">
                <a:solidFill>
                  <a:srgbClr val="0000FF"/>
                </a:solidFill>
                <a:ea typeface="宋体" panose="02010600030101010101" pitchFamily="2" charset="-122"/>
              </a:rPr>
              <a:t>Terminals</a:t>
            </a:r>
            <a:r>
              <a:rPr lang="en-US" altLang="zh-CN">
                <a:solidFill>
                  <a:srgbClr val="0000FF"/>
                </a:solidFill>
                <a:ea typeface="宋体" panose="02010600030101010101" pitchFamily="2" charset="-122"/>
              </a:rPr>
              <a:t> </a:t>
            </a:r>
            <a:r>
              <a:rPr lang="en-US" altLang="zh-CN">
                <a:ea typeface="宋体" panose="02010600030101010101" pitchFamily="2" charset="-122"/>
              </a:rPr>
              <a:t>in the network.</a:t>
            </a:r>
          </a:p>
          <a:p>
            <a:r>
              <a:rPr lang="en-US" altLang="zh-CN">
                <a:ea typeface="宋体" panose="02010600030101010101" pitchFamily="2" charset="-122"/>
              </a:rPr>
              <a:t>More technically: </a:t>
            </a:r>
            <a:r>
              <a:rPr lang="en-US" altLang="zh-CN" b="1" i="1">
                <a:solidFill>
                  <a:srgbClr val="0000FF"/>
                </a:solidFill>
                <a:ea typeface="宋体" panose="02010600030101010101" pitchFamily="2" charset="-122"/>
              </a:rPr>
              <a:t>Services</a:t>
            </a:r>
            <a:r>
              <a:rPr lang="en-US" altLang="zh-CN">
                <a:ea typeface="宋体" panose="02010600030101010101" pitchFamily="2" charset="-122"/>
              </a:rPr>
              <a:t> they provide.</a:t>
            </a:r>
            <a:endParaRPr lang="zh-CN" altLang="en-US">
              <a:ea typeface="宋体" panose="02010600030101010101" pitchFamily="2" charset="-122"/>
            </a:endParaRPr>
          </a:p>
        </p:txBody>
      </p:sp>
      <p:sp>
        <p:nvSpPr>
          <p:cNvPr id="7172" name="页脚占位符 3"/>
          <p:cNvSpPr>
            <a:spLocks noGrp="1"/>
          </p:cNvSpPr>
          <p:nvPr>
            <p:ph type="ftr" sz="quarter" idx="3"/>
          </p:nvPr>
        </p:nvSpPr>
        <p:spPr>
          <a:xfrm>
            <a:off x="304800" y="6557811"/>
            <a:ext cx="8610600"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endParaRPr lang="en-US" altLang="zh-CN" sz="800" i="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a:ea typeface="宋体" panose="02010600030101010101" pitchFamily="2" charset="-122"/>
              </a:rPr>
              <a:t>Metropolitan Area Networks</a:t>
            </a:r>
          </a:p>
        </p:txBody>
      </p:sp>
      <p:sp>
        <p:nvSpPr>
          <p:cNvPr id="33795"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33796" name="Content Placeholder 2"/>
          <p:cNvSpPr>
            <a:spLocks noGrp="1"/>
          </p:cNvSpPr>
          <p:nvPr>
            <p:ph idx="1"/>
          </p:nvPr>
        </p:nvSpPr>
        <p:spPr>
          <a:xfrm>
            <a:off x="914400" y="1611313"/>
            <a:ext cx="7789863" cy="4598987"/>
          </a:xfrm>
        </p:spPr>
        <p:txBody>
          <a:bodyPr/>
          <a:lstStyle/>
          <a:p>
            <a:r>
              <a:rPr lang="en-US" altLang="zh-CN">
                <a:ea typeface="宋体" panose="02010600030101010101" pitchFamily="2" charset="-122"/>
              </a:rPr>
              <a:t>Connect devices over a metropolitan area</a:t>
            </a:r>
          </a:p>
          <a:p>
            <a:r>
              <a:rPr lang="en-US" altLang="zh-CN">
                <a:ea typeface="宋体" panose="02010600030101010101" pitchFamily="2" charset="-122"/>
              </a:rPr>
              <a:t>Example MAN based on cable TV:</a:t>
            </a:r>
          </a:p>
        </p:txBody>
      </p:sp>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2819400"/>
            <a:ext cx="5534025"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p:txBody>
          <a:bodyPr/>
          <a:lstStyle/>
          <a:p>
            <a:r>
              <a:rPr lang="en-US" altLang="zh-CN">
                <a:ea typeface="宋体" panose="02010600030101010101" pitchFamily="2" charset="-122"/>
              </a:rPr>
              <a:t>Connect devices over a country</a:t>
            </a:r>
          </a:p>
          <a:p>
            <a:r>
              <a:rPr lang="en-US" altLang="zh-CN">
                <a:ea typeface="宋体" panose="02010600030101010101" pitchFamily="2" charset="-122"/>
              </a:rPr>
              <a:t>Example WAN connecting three branch offices:</a:t>
            </a:r>
          </a:p>
        </p:txBody>
      </p:sp>
      <p:pic>
        <p:nvPicPr>
          <p:cNvPr id="35843" name="Picture 2"/>
          <p:cNvPicPr>
            <a:picLocks noChangeAspect="1" noChangeArrowheads="1"/>
          </p:cNvPicPr>
          <p:nvPr/>
        </p:nvPicPr>
        <p:blipFill>
          <a:blip r:embed="rId3">
            <a:extLst>
              <a:ext uri="{28A0092B-C50C-407E-A947-70E740481C1C}">
                <a14:useLocalDpi xmlns:a14="http://schemas.microsoft.com/office/drawing/2010/main" val="0"/>
              </a:ext>
            </a:extLst>
          </a:blip>
          <a:srcRect t="4160" b="2567"/>
          <a:stretch>
            <a:fillRect/>
          </a:stretch>
        </p:blipFill>
        <p:spPr bwMode="auto">
          <a:xfrm>
            <a:off x="1514475" y="2333625"/>
            <a:ext cx="64008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itle 1"/>
          <p:cNvSpPr>
            <a:spLocks noGrp="1"/>
          </p:cNvSpPr>
          <p:nvPr>
            <p:ph type="title"/>
          </p:nvPr>
        </p:nvSpPr>
        <p:spPr/>
        <p:txBody>
          <a:bodyPr/>
          <a:lstStyle/>
          <a:p>
            <a:r>
              <a:rPr lang="en-US" altLang="zh-CN">
                <a:ea typeface="宋体" panose="02010600030101010101" pitchFamily="2" charset="-122"/>
              </a:rPr>
              <a:t>Wide Area Networks (1)</a:t>
            </a:r>
          </a:p>
        </p:txBody>
      </p:sp>
      <p:sp>
        <p:nvSpPr>
          <p:cNvPr id="3584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a:ea typeface="宋体" panose="02010600030101010101" pitchFamily="2" charset="-122"/>
              </a:rPr>
              <a:t>Wide Area Networks (2)</a:t>
            </a:r>
          </a:p>
        </p:txBody>
      </p:sp>
      <p:sp>
        <p:nvSpPr>
          <p:cNvPr id="37891" name="Content Placeholder 2"/>
          <p:cNvSpPr>
            <a:spLocks noGrp="1"/>
          </p:cNvSpPr>
          <p:nvPr>
            <p:ph idx="1"/>
          </p:nvPr>
        </p:nvSpPr>
        <p:spPr/>
        <p:txBody>
          <a:bodyPr/>
          <a:lstStyle/>
          <a:p>
            <a:r>
              <a:rPr lang="en-US" altLang="zh-CN">
                <a:ea typeface="宋体" panose="02010600030101010101" pitchFamily="2" charset="-122"/>
              </a:rPr>
              <a:t>An ISP (Internet Service Provider) network is also a WAN.</a:t>
            </a:r>
          </a:p>
          <a:p>
            <a:r>
              <a:rPr lang="en-US" altLang="zh-CN">
                <a:ea typeface="宋体" panose="02010600030101010101" pitchFamily="2" charset="-122"/>
              </a:rPr>
              <a:t>Customers buy connectivity from the ISP to use it.</a:t>
            </a:r>
          </a:p>
        </p:txBody>
      </p:sp>
      <p:sp>
        <p:nvSpPr>
          <p:cNvPr id="378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378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275" y="2305050"/>
            <a:ext cx="6400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zh-CN">
                <a:ea typeface="宋体" panose="02010600030101010101" pitchFamily="2" charset="-122"/>
              </a:rPr>
              <a:t>Wide Area Networks (3)</a:t>
            </a:r>
          </a:p>
        </p:txBody>
      </p:sp>
      <p:sp>
        <p:nvSpPr>
          <p:cNvPr id="39939" name="Content Placeholder 2"/>
          <p:cNvSpPr>
            <a:spLocks noGrp="1"/>
          </p:cNvSpPr>
          <p:nvPr>
            <p:ph idx="1"/>
          </p:nvPr>
        </p:nvSpPr>
        <p:spPr/>
        <p:txBody>
          <a:bodyPr/>
          <a:lstStyle/>
          <a:p>
            <a:r>
              <a:rPr lang="en-US" altLang="zh-CN">
                <a:ea typeface="宋体" panose="02010600030101010101" pitchFamily="2" charset="-122"/>
              </a:rPr>
              <a:t>A VPN (Virtual Private Network) is a WAN built from virtual links that run on top of the Internet.</a:t>
            </a:r>
          </a:p>
        </p:txBody>
      </p:sp>
      <p:sp>
        <p:nvSpPr>
          <p:cNvPr id="3994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275" y="2343150"/>
            <a:ext cx="6400800"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666750"/>
            <a:ext cx="9144000" cy="1143000"/>
          </a:xfrm>
        </p:spPr>
        <p:txBody>
          <a:bodyPr/>
          <a:lstStyle/>
          <a:p>
            <a:r>
              <a:rPr lang="en-US" altLang="zh-CN">
                <a:ea typeface="宋体" panose="02010600030101010101" pitchFamily="2" charset="-122"/>
              </a:rPr>
              <a:t>Introduction</a:t>
            </a:r>
            <a:br>
              <a:rPr lang="en-US" altLang="zh-CN">
                <a:ea typeface="宋体" panose="02010600030101010101" pitchFamily="2" charset="-122"/>
              </a:rPr>
            </a:br>
            <a:r>
              <a:rPr lang="en-US" altLang="zh-CN" sz="2400">
                <a:solidFill>
                  <a:srgbClr val="7F7F7F"/>
                </a:solidFill>
                <a:ea typeface="宋体" panose="02010600030101010101" pitchFamily="2" charset="-122"/>
              </a:rPr>
              <a:t>Chapter 1</a:t>
            </a:r>
            <a:endParaRPr lang="en-US" altLang="zh-CN">
              <a:ea typeface="宋体" panose="02010600030101010101" pitchFamily="2" charset="-122"/>
            </a:endParaRPr>
          </a:p>
        </p:txBody>
      </p:sp>
      <p:sp>
        <p:nvSpPr>
          <p:cNvPr id="5123" name="Footer Placeholder 8"/>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099" name="Subtitle 2"/>
          <p:cNvSpPr>
            <a:spLocks noGrp="1"/>
          </p:cNvSpPr>
          <p:nvPr>
            <p:ph idx="1"/>
          </p:nvPr>
        </p:nvSpPr>
        <p:spPr>
          <a:xfrm>
            <a:off x="1257300" y="1990725"/>
            <a:ext cx="6686550" cy="4019550"/>
          </a:xfrm>
        </p:spPr>
        <p:txBody>
          <a:bodyPr/>
          <a:lstStyle/>
          <a:p>
            <a:pPr lvl="1">
              <a:defRPr/>
            </a:pPr>
            <a:r>
              <a:rPr lang="en-US" dirty="0"/>
              <a:t>Uses of Computer Networks</a:t>
            </a:r>
          </a:p>
          <a:p>
            <a:pPr lvl="1">
              <a:defRPr/>
            </a:pPr>
            <a:r>
              <a:rPr lang="en-US" dirty="0"/>
              <a:t>Network Hardware</a:t>
            </a:r>
          </a:p>
          <a:p>
            <a:pPr lvl="1">
              <a:defRPr/>
            </a:pPr>
            <a:r>
              <a:rPr lang="en-US" dirty="0"/>
              <a:t>Network Software</a:t>
            </a:r>
          </a:p>
          <a:p>
            <a:pPr lvl="1">
              <a:defRPr/>
            </a:pPr>
            <a:r>
              <a:rPr lang="en-US" dirty="0"/>
              <a:t>Reference Models</a:t>
            </a:r>
          </a:p>
          <a:p>
            <a:pPr lvl="1">
              <a:defRPr/>
            </a:pPr>
            <a:r>
              <a:rPr lang="en-US" dirty="0">
                <a:solidFill>
                  <a:schemeClr val="tx1">
                    <a:lumMod val="50000"/>
                    <a:lumOff val="50000"/>
                  </a:schemeClr>
                </a:solidFill>
              </a:rPr>
              <a:t>Example Networks</a:t>
            </a:r>
          </a:p>
          <a:p>
            <a:pPr lvl="1">
              <a:defRPr/>
            </a:pPr>
            <a:r>
              <a:rPr lang="en-US" dirty="0">
                <a:solidFill>
                  <a:schemeClr val="tx1">
                    <a:lumMod val="50000"/>
                    <a:lumOff val="50000"/>
                  </a:schemeClr>
                </a:solidFill>
              </a:rPr>
              <a:t>Network Standardization</a:t>
            </a:r>
          </a:p>
          <a:p>
            <a:pPr lvl="1">
              <a:defRPr/>
            </a:pPr>
            <a:r>
              <a:rPr lang="en-US" dirty="0"/>
              <a:t>Metric Units</a:t>
            </a:r>
          </a:p>
        </p:txBody>
      </p:sp>
    </p:spTree>
    <p:extLst>
      <p:ext uri="{BB962C8B-B14F-4D97-AF65-F5344CB8AC3E}">
        <p14:creationId xmlns:p14="http://schemas.microsoft.com/office/powerpoint/2010/main" val="123452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a:ea typeface="宋体" panose="02010600030101010101" pitchFamily="2" charset="-122"/>
              </a:rPr>
              <a:t>Network Software</a:t>
            </a:r>
          </a:p>
        </p:txBody>
      </p:sp>
      <p:sp>
        <p:nvSpPr>
          <p:cNvPr id="717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7172" name="Rectangle 3"/>
          <p:cNvSpPr>
            <a:spLocks noGrp="1" noChangeArrowheads="1"/>
          </p:cNvSpPr>
          <p:nvPr>
            <p:ph idx="1"/>
          </p:nvPr>
        </p:nvSpPr>
        <p:spPr>
          <a:xfrm>
            <a:off x="1381125" y="1990725"/>
            <a:ext cx="7315200" cy="4019550"/>
          </a:xfrm>
        </p:spPr>
        <p:txBody>
          <a:bodyPr/>
          <a:lstStyle/>
          <a:p>
            <a:pPr lvl="1"/>
            <a:r>
              <a:rPr lang="en-US" altLang="zh-CN">
                <a:ea typeface="宋体" panose="02010600030101010101" pitchFamily="2" charset="-122"/>
              </a:rPr>
              <a:t>Protocol layers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Design issues for the layers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Connection-oriented vs. connectionless service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Service primitives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Relationship of services to protocols </a:t>
            </a:r>
            <a:r>
              <a:rPr lang="en-US" altLang="zh-CN">
                <a:solidFill>
                  <a:srgbClr val="0000FF"/>
                </a:solidFill>
                <a:ea typeface="宋体" panose="02010600030101010101" pitchFamily="2" charset="-122"/>
              </a:rPr>
              <a:t>»</a:t>
            </a:r>
            <a:endParaRPr lang="en-US" altLang="zh-CN">
              <a:ea typeface="宋体" panose="02010600030101010101" pitchFamily="2" charset="-122"/>
            </a:endParaRPr>
          </a:p>
        </p:txBody>
      </p:sp>
    </p:spTree>
    <p:extLst>
      <p:ext uri="{BB962C8B-B14F-4D97-AF65-F5344CB8AC3E}">
        <p14:creationId xmlns:p14="http://schemas.microsoft.com/office/powerpoint/2010/main" val="2448158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anose="02010600030101010101" pitchFamily="2" charset="-122"/>
              </a:rPr>
              <a:t>Protocol Layers (1)</a:t>
            </a:r>
          </a:p>
        </p:txBody>
      </p:sp>
      <p:sp>
        <p:nvSpPr>
          <p:cNvPr id="9219"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9220" name="Rectangle 3"/>
          <p:cNvSpPr>
            <a:spLocks noGrp="1" noChangeArrowheads="1"/>
          </p:cNvSpPr>
          <p:nvPr>
            <p:ph idx="1"/>
          </p:nvPr>
        </p:nvSpPr>
        <p:spPr>
          <a:xfrm>
            <a:off x="457200" y="1143000"/>
            <a:ext cx="8229600" cy="1123950"/>
          </a:xfrm>
        </p:spPr>
        <p:txBody>
          <a:bodyPr/>
          <a:lstStyle/>
          <a:p>
            <a:r>
              <a:rPr lang="en-US" altLang="zh-CN">
                <a:ea typeface="宋体" panose="02010600030101010101" pitchFamily="2" charset="-122"/>
              </a:rPr>
              <a:t>Protocol layering is the main structuring method used to divide up network functionality.</a:t>
            </a:r>
          </a:p>
          <a:p>
            <a:endParaRPr lang="en-US" altLang="zh-CN">
              <a:ea typeface="宋体" panose="02010600030101010101" pitchFamily="2" charset="-122"/>
            </a:endParaRPr>
          </a:p>
        </p:txBody>
      </p:sp>
      <p:sp>
        <p:nvSpPr>
          <p:cNvPr id="9221" name="Content Placeholder 9"/>
          <p:cNvSpPr>
            <a:spLocks noGrp="1"/>
          </p:cNvSpPr>
          <p:nvPr>
            <p:ph idx="11"/>
          </p:nvPr>
        </p:nvSpPr>
        <p:spPr>
          <a:xfrm>
            <a:off x="571500" y="2219325"/>
            <a:ext cx="3400425" cy="3743325"/>
          </a:xfrm>
        </p:spPr>
        <p:txBody>
          <a:bodyPr/>
          <a:lstStyle/>
          <a:p>
            <a:pPr>
              <a:buFont typeface="Arial" pitchFamily="34" charset="0"/>
              <a:buChar char="•"/>
            </a:pPr>
            <a:r>
              <a:rPr lang="en-US" altLang="zh-CN" sz="2000">
                <a:ea typeface="宋体" panose="02010600030101010101" pitchFamily="2" charset="-122"/>
              </a:rPr>
              <a:t> Each protocol instance talks virtually to its </a:t>
            </a:r>
            <a:r>
              <a:rPr lang="en-US" altLang="zh-CN" sz="2000" u="sng">
                <a:ea typeface="宋体" panose="02010600030101010101" pitchFamily="2" charset="-122"/>
              </a:rPr>
              <a:t>peer</a:t>
            </a:r>
            <a:r>
              <a:rPr lang="en-US" altLang="zh-CN" sz="2000">
                <a:ea typeface="宋体" panose="02010600030101010101" pitchFamily="2" charset="-122"/>
              </a:rPr>
              <a:t> </a:t>
            </a:r>
          </a:p>
          <a:p>
            <a:pPr>
              <a:buFont typeface="Arial" pitchFamily="34" charset="0"/>
              <a:buChar char="•"/>
            </a:pPr>
            <a:r>
              <a:rPr lang="en-US" altLang="zh-CN" sz="2000">
                <a:ea typeface="宋体" panose="02010600030101010101" pitchFamily="2" charset="-122"/>
              </a:rPr>
              <a:t> Each layer communicates only by using the one below </a:t>
            </a:r>
          </a:p>
          <a:p>
            <a:pPr>
              <a:buFont typeface="Arial" pitchFamily="34" charset="0"/>
              <a:buChar char="•"/>
            </a:pPr>
            <a:r>
              <a:rPr lang="en-US" altLang="zh-CN" sz="2000">
                <a:ea typeface="宋体" panose="02010600030101010101" pitchFamily="2" charset="-122"/>
              </a:rPr>
              <a:t> Lower layer </a:t>
            </a:r>
            <a:r>
              <a:rPr lang="en-US" altLang="zh-CN" sz="2000" u="sng">
                <a:ea typeface="宋体" panose="02010600030101010101" pitchFamily="2" charset="-122"/>
              </a:rPr>
              <a:t>services</a:t>
            </a:r>
            <a:r>
              <a:rPr lang="en-US" altLang="zh-CN" sz="2000">
                <a:ea typeface="宋体" panose="02010600030101010101" pitchFamily="2" charset="-122"/>
              </a:rPr>
              <a:t> are accessed by an </a:t>
            </a:r>
            <a:r>
              <a:rPr lang="en-US" altLang="zh-CN" sz="2000" u="sng">
                <a:ea typeface="宋体" panose="02010600030101010101" pitchFamily="2" charset="-122"/>
              </a:rPr>
              <a:t>interface</a:t>
            </a:r>
          </a:p>
          <a:p>
            <a:pPr>
              <a:buFont typeface="Arial" pitchFamily="34" charset="0"/>
              <a:buChar char="•"/>
            </a:pPr>
            <a:r>
              <a:rPr lang="en-US" altLang="zh-CN" sz="2000">
                <a:ea typeface="宋体" panose="02010600030101010101" pitchFamily="2" charset="-122"/>
              </a:rPr>
              <a:t> At bottom, messages are carried by the medium</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090738"/>
            <a:ext cx="481012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75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宋体" panose="02010600030101010101" pitchFamily="2" charset="-122"/>
              </a:rPr>
              <a:t>Protocol Layers (2)</a:t>
            </a:r>
          </a:p>
        </p:txBody>
      </p:sp>
      <p:sp>
        <p:nvSpPr>
          <p:cNvPr id="11267" name="Rectangle 3"/>
          <p:cNvSpPr>
            <a:spLocks noGrp="1" noChangeArrowheads="1"/>
          </p:cNvSpPr>
          <p:nvPr>
            <p:ph idx="1"/>
          </p:nvPr>
        </p:nvSpPr>
        <p:spPr/>
        <p:txBody>
          <a:bodyPr/>
          <a:lstStyle/>
          <a:p>
            <a:r>
              <a:rPr lang="en-US" altLang="zh-CN">
                <a:ea typeface="宋体" panose="02010600030101010101" pitchFamily="2" charset="-122"/>
              </a:rPr>
              <a:t>Example: the philosopher-translator-secretary architecture</a:t>
            </a:r>
          </a:p>
          <a:p>
            <a:r>
              <a:rPr lang="en-US" altLang="zh-CN">
                <a:ea typeface="宋体" panose="02010600030101010101" pitchFamily="2" charset="-122"/>
              </a:rPr>
              <a:t>Each protocol at different layers serves a different purpose</a:t>
            </a:r>
          </a:p>
        </p:txBody>
      </p:sp>
      <p:sp>
        <p:nvSpPr>
          <p:cNvPr id="1126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2190750"/>
            <a:ext cx="46609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4"/>
          <p:cNvSpPr txBox="1">
            <a:spLocks noChangeArrowheads="1"/>
          </p:cNvSpPr>
          <p:nvPr/>
        </p:nvSpPr>
        <p:spPr bwMode="auto">
          <a:xfrm>
            <a:off x="6805613" y="3576638"/>
            <a:ext cx="23383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kumimoji="1" lang="en-US" altLang="zh-TW" sz="2000">
                <a:solidFill>
                  <a:srgbClr val="0000FF"/>
                </a:solidFill>
                <a:latin typeface="Calibri" panose="020F0502020204030204" pitchFamily="34" charset="0"/>
                <a:ea typeface="新細明體"/>
                <a:cs typeface="新細明體"/>
              </a:rPr>
              <a:t>The common Dutch</a:t>
            </a:r>
          </a:p>
          <a:p>
            <a:pPr eaLnBrk="1" hangingPunct="1">
              <a:spcBef>
                <a:spcPct val="0"/>
              </a:spcBef>
              <a:buClrTx/>
              <a:buFontTx/>
              <a:buNone/>
            </a:pPr>
            <a:r>
              <a:rPr kumimoji="1" lang="en-US" altLang="zh-TW" sz="2000">
                <a:solidFill>
                  <a:srgbClr val="0000FF"/>
                </a:solidFill>
                <a:latin typeface="Calibri" panose="020F0502020204030204" pitchFamily="34" charset="0"/>
                <a:ea typeface="新細明體"/>
                <a:cs typeface="新細明體"/>
              </a:rPr>
              <a:t>can be replaced with another</a:t>
            </a:r>
            <a:r>
              <a:rPr kumimoji="1" lang="en-US" altLang="zh-CN" sz="2000">
                <a:solidFill>
                  <a:srgbClr val="0000FF"/>
                </a:solidFill>
                <a:latin typeface="Calibri" panose="020F0502020204030204" pitchFamily="34" charset="0"/>
                <a:ea typeface="新細明體"/>
                <a:cs typeface="新細明體"/>
              </a:rPr>
              <a:t> language</a:t>
            </a:r>
            <a:r>
              <a:rPr kumimoji="1" lang="en-US" altLang="zh-TW" sz="2000">
                <a:solidFill>
                  <a:srgbClr val="0000FF"/>
                </a:solidFill>
                <a:latin typeface="Calibri" panose="020F0502020204030204" pitchFamily="34" charset="0"/>
                <a:ea typeface="新細明體"/>
                <a:cs typeface="新細明體"/>
              </a:rPr>
              <a:t>.</a:t>
            </a:r>
          </a:p>
        </p:txBody>
      </p:sp>
      <p:sp>
        <p:nvSpPr>
          <p:cNvPr id="11271" name="Text Box 5"/>
          <p:cNvSpPr txBox="1">
            <a:spLocks noChangeArrowheads="1"/>
          </p:cNvSpPr>
          <p:nvPr/>
        </p:nvSpPr>
        <p:spPr bwMode="auto">
          <a:xfrm>
            <a:off x="6880225" y="5208588"/>
            <a:ext cx="2189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kumimoji="1" lang="en-US" altLang="zh-TW" sz="2000">
                <a:solidFill>
                  <a:srgbClr val="0000FF"/>
                </a:solidFill>
                <a:latin typeface="Calibri" panose="020F0502020204030204" pitchFamily="34" charset="0"/>
                <a:ea typeface="新細明體"/>
                <a:cs typeface="新細明體"/>
              </a:rPr>
              <a:t>Email can be used</a:t>
            </a:r>
          </a:p>
          <a:p>
            <a:pPr eaLnBrk="1" hangingPunct="1">
              <a:spcBef>
                <a:spcPct val="0"/>
              </a:spcBef>
              <a:buClrTx/>
              <a:buFontTx/>
              <a:buNone/>
            </a:pPr>
            <a:r>
              <a:rPr kumimoji="1" lang="en-US" altLang="zh-TW" sz="2000">
                <a:solidFill>
                  <a:srgbClr val="0000FF"/>
                </a:solidFill>
                <a:latin typeface="Calibri" panose="020F0502020204030204" pitchFamily="34" charset="0"/>
                <a:ea typeface="新細明體"/>
                <a:cs typeface="新細明體"/>
              </a:rPr>
              <a:t>instead of fax.</a:t>
            </a:r>
          </a:p>
        </p:txBody>
      </p:sp>
    </p:spTree>
    <p:extLst>
      <p:ext uri="{BB962C8B-B14F-4D97-AF65-F5344CB8AC3E}">
        <p14:creationId xmlns:p14="http://schemas.microsoft.com/office/powerpoint/2010/main" val="3274308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宋体" panose="02010600030101010101" pitchFamily="2" charset="-122"/>
              </a:rPr>
              <a:t>Protocol Layers (3)</a:t>
            </a:r>
          </a:p>
        </p:txBody>
      </p:sp>
      <p:sp>
        <p:nvSpPr>
          <p:cNvPr id="12291" name="Rectangle 3"/>
          <p:cNvSpPr>
            <a:spLocks noGrp="1" noChangeArrowheads="1"/>
          </p:cNvSpPr>
          <p:nvPr>
            <p:ph idx="1"/>
          </p:nvPr>
        </p:nvSpPr>
        <p:spPr/>
        <p:txBody>
          <a:bodyPr/>
          <a:lstStyle/>
          <a:p>
            <a:r>
              <a:rPr lang="en-US" altLang="zh-CN">
                <a:ea typeface="宋体" panose="02010600030101010101" pitchFamily="2" charset="-122"/>
              </a:rPr>
              <a:t>Each lower layer adds its own </a:t>
            </a:r>
            <a:r>
              <a:rPr lang="en-US" altLang="zh-CN" u="sng">
                <a:ea typeface="宋体" panose="02010600030101010101" pitchFamily="2" charset="-122"/>
              </a:rPr>
              <a:t>header</a:t>
            </a:r>
            <a:r>
              <a:rPr lang="en-US" altLang="zh-CN">
                <a:ea typeface="宋体" panose="02010600030101010101" pitchFamily="2" charset="-122"/>
              </a:rPr>
              <a:t> (with control inform-ation) to the message to transmit and removes it on receive</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Layers may also split and join messages, etc.</a:t>
            </a:r>
          </a:p>
        </p:txBody>
      </p:sp>
      <p:sp>
        <p:nvSpPr>
          <p:cNvPr id="122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122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1981200"/>
            <a:ext cx="588645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7"/>
          <p:cNvSpPr>
            <a:spLocks noChangeArrowheads="1"/>
          </p:cNvSpPr>
          <p:nvPr/>
        </p:nvSpPr>
        <p:spPr bwMode="auto">
          <a:xfrm>
            <a:off x="6731000" y="2105025"/>
            <a:ext cx="2332038" cy="638175"/>
          </a:xfrm>
          <a:prstGeom prst="wedgeRectCallout">
            <a:avLst>
              <a:gd name="adj1" fmla="val -111833"/>
              <a:gd name="adj2" fmla="val 6493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zh-CN" altLang="en-US" sz="1800" b="1">
                <a:solidFill>
                  <a:schemeClr val="bg1"/>
                </a:solidFill>
                <a:latin typeface="黑体" panose="02010609060101010101" pitchFamily="49" charset="-122"/>
                <a:ea typeface="黑体" panose="02010609060101010101" pitchFamily="49" charset="-122"/>
              </a:rPr>
              <a:t>水平通信</a:t>
            </a:r>
            <a:r>
              <a:rPr lang="en-US" altLang="zh-CN" sz="1800" b="1">
                <a:solidFill>
                  <a:schemeClr val="bg1"/>
                </a:solidFill>
                <a:latin typeface="黑体" panose="02010609060101010101" pitchFamily="49" charset="-122"/>
                <a:ea typeface="黑体" panose="02010609060101010101" pitchFamily="49" charset="-122"/>
              </a:rPr>
              <a:t>/</a:t>
            </a:r>
            <a:r>
              <a:rPr lang="zh-CN" altLang="en-US" sz="1800" b="1">
                <a:solidFill>
                  <a:schemeClr val="bg1"/>
                </a:solidFill>
                <a:latin typeface="黑体" panose="02010609060101010101" pitchFamily="49" charset="-122"/>
                <a:ea typeface="黑体" panose="02010609060101010101" pitchFamily="49" charset="-122"/>
              </a:rPr>
              <a:t>虚拟通信：对等实体进行的通信</a:t>
            </a:r>
          </a:p>
        </p:txBody>
      </p:sp>
      <p:sp>
        <p:nvSpPr>
          <p:cNvPr id="8" name="AutoShape 7"/>
          <p:cNvSpPr>
            <a:spLocks noChangeArrowheads="1"/>
          </p:cNvSpPr>
          <p:nvPr/>
        </p:nvSpPr>
        <p:spPr bwMode="auto">
          <a:xfrm>
            <a:off x="6731000" y="4503738"/>
            <a:ext cx="2332038" cy="636587"/>
          </a:xfrm>
          <a:prstGeom prst="wedgeRectCallout">
            <a:avLst>
              <a:gd name="adj1" fmla="val -63694"/>
              <a:gd name="adj2" fmla="val -149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zh-CN" altLang="en-US" sz="1800" b="1">
                <a:solidFill>
                  <a:schemeClr val="bg1"/>
                </a:solidFill>
                <a:latin typeface="黑体" panose="02010609060101010101" pitchFamily="49" charset="-122"/>
                <a:ea typeface="黑体" panose="02010609060101010101" pitchFamily="49" charset="-122"/>
              </a:rPr>
              <a:t>垂直通信</a:t>
            </a:r>
            <a:r>
              <a:rPr lang="en-US" altLang="zh-CN" sz="1800" b="1">
                <a:solidFill>
                  <a:schemeClr val="bg1"/>
                </a:solidFill>
                <a:latin typeface="黑体" panose="02010609060101010101" pitchFamily="49" charset="-122"/>
                <a:ea typeface="黑体" panose="02010609060101010101" pitchFamily="49" charset="-122"/>
              </a:rPr>
              <a:t>/</a:t>
            </a:r>
            <a:r>
              <a:rPr lang="zh-CN" altLang="en-US" sz="1800" b="1">
                <a:solidFill>
                  <a:schemeClr val="bg1"/>
                </a:solidFill>
                <a:latin typeface="黑体" panose="02010609060101010101" pitchFamily="49" charset="-122"/>
                <a:ea typeface="黑体" panose="02010609060101010101" pitchFamily="49" charset="-122"/>
              </a:rPr>
              <a:t>实际通信：相邻层进行的通信</a:t>
            </a:r>
          </a:p>
        </p:txBody>
      </p:sp>
      <p:sp>
        <p:nvSpPr>
          <p:cNvPr id="12296" name="矩形 1"/>
          <p:cNvSpPr>
            <a:spLocks noChangeArrowheads="1"/>
          </p:cNvSpPr>
          <p:nvPr/>
        </p:nvSpPr>
        <p:spPr bwMode="auto">
          <a:xfrm>
            <a:off x="376238" y="6142038"/>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zh-CN" sz="1800">
                <a:solidFill>
                  <a:srgbClr val="0000FF"/>
                </a:solidFill>
                <a:ea typeface="宋体" panose="02010600030101010101" pitchFamily="2" charset="-122"/>
              </a:rPr>
              <a:t>N</a:t>
            </a:r>
            <a:r>
              <a:rPr lang="zh-CN" altLang="en-US" sz="1800">
                <a:solidFill>
                  <a:srgbClr val="0000FF"/>
                </a:solidFill>
                <a:ea typeface="宋体" panose="02010600030101010101" pitchFamily="2" charset="-122"/>
              </a:rPr>
              <a:t>层的</a:t>
            </a:r>
            <a:r>
              <a:rPr lang="en-US" altLang="zh-CN" sz="1800">
                <a:solidFill>
                  <a:srgbClr val="0000FF"/>
                </a:solidFill>
                <a:ea typeface="宋体" panose="02010600030101010101" pitchFamily="2" charset="-122"/>
              </a:rPr>
              <a:t>PDU=N</a:t>
            </a:r>
            <a:r>
              <a:rPr lang="zh-CN" altLang="en-US" sz="1800">
                <a:solidFill>
                  <a:srgbClr val="0000FF"/>
                </a:solidFill>
                <a:ea typeface="宋体" panose="02010600030101010101" pitchFamily="2" charset="-122"/>
              </a:rPr>
              <a:t>层</a:t>
            </a:r>
            <a:r>
              <a:rPr lang="en-US" altLang="zh-CN" sz="1800">
                <a:solidFill>
                  <a:srgbClr val="0000FF"/>
                </a:solidFill>
                <a:ea typeface="宋体" panose="02010600030101010101" pitchFamily="2" charset="-122"/>
              </a:rPr>
              <a:t>PCI+N</a:t>
            </a:r>
            <a:r>
              <a:rPr lang="zh-CN" altLang="en-US" sz="1800">
                <a:solidFill>
                  <a:srgbClr val="0000FF"/>
                </a:solidFill>
                <a:ea typeface="宋体" panose="02010600030101010101" pitchFamily="2" charset="-122"/>
              </a:rPr>
              <a:t>层</a:t>
            </a:r>
            <a:r>
              <a:rPr lang="en-US" altLang="zh-CN" sz="1800">
                <a:solidFill>
                  <a:srgbClr val="0000FF"/>
                </a:solidFill>
                <a:ea typeface="宋体" panose="02010600030101010101" pitchFamily="2" charset="-122"/>
              </a:rPr>
              <a:t>SDU		N</a:t>
            </a:r>
            <a:r>
              <a:rPr lang="zh-CN" altLang="en-US" sz="1800">
                <a:solidFill>
                  <a:srgbClr val="0000FF"/>
                </a:solidFill>
                <a:ea typeface="宋体" panose="02010600030101010101" pitchFamily="2" charset="-122"/>
              </a:rPr>
              <a:t>层的</a:t>
            </a:r>
            <a:r>
              <a:rPr lang="en-US" altLang="zh-CN" sz="1800">
                <a:solidFill>
                  <a:srgbClr val="0000FF"/>
                </a:solidFill>
                <a:ea typeface="宋体" panose="02010600030101010101" pitchFamily="2" charset="-122"/>
              </a:rPr>
              <a:t>SDU=(N+1)</a:t>
            </a:r>
            <a:r>
              <a:rPr lang="zh-CN" altLang="en-US" sz="1800">
                <a:solidFill>
                  <a:srgbClr val="0000FF"/>
                </a:solidFill>
                <a:ea typeface="宋体" panose="02010600030101010101" pitchFamily="2" charset="-122"/>
              </a:rPr>
              <a:t>层的</a:t>
            </a:r>
            <a:r>
              <a:rPr lang="en-US" altLang="zh-CN" sz="1800">
                <a:solidFill>
                  <a:srgbClr val="0000FF"/>
                </a:solidFill>
                <a:ea typeface="宋体" panose="02010600030101010101" pitchFamily="2" charset="-122"/>
              </a:rPr>
              <a:t>PDU</a:t>
            </a:r>
          </a:p>
        </p:txBody>
      </p:sp>
      <p:sp>
        <p:nvSpPr>
          <p:cNvPr id="12297" name="矩形 2"/>
          <p:cNvSpPr>
            <a:spLocks noChangeArrowheads="1"/>
          </p:cNvSpPr>
          <p:nvPr/>
        </p:nvSpPr>
        <p:spPr bwMode="auto">
          <a:xfrm>
            <a:off x="80963" y="4953000"/>
            <a:ext cx="22685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zh-CN" altLang="en-US" sz="1800">
                <a:solidFill>
                  <a:srgbClr val="0000FF"/>
                </a:solidFill>
                <a:ea typeface="宋体" panose="02010600030101010101" pitchFamily="2" charset="-122"/>
              </a:rPr>
              <a:t>一个</a:t>
            </a:r>
            <a:r>
              <a:rPr lang="en-US" altLang="zh-CN" sz="1800">
                <a:solidFill>
                  <a:srgbClr val="0000FF"/>
                </a:solidFill>
                <a:ea typeface="宋体" panose="02010600030101010101" pitchFamily="2" charset="-122"/>
              </a:rPr>
              <a:t>SDU</a:t>
            </a:r>
            <a:r>
              <a:rPr lang="zh-CN" altLang="en-US" sz="1800">
                <a:solidFill>
                  <a:srgbClr val="0000FF"/>
                </a:solidFill>
                <a:ea typeface="宋体" panose="02010600030101010101" pitchFamily="2" charset="-122"/>
              </a:rPr>
              <a:t>可能要封装在多个</a:t>
            </a:r>
            <a:r>
              <a:rPr lang="en-US" altLang="zh-CN" sz="1800">
                <a:solidFill>
                  <a:srgbClr val="0000FF"/>
                </a:solidFill>
                <a:ea typeface="宋体" panose="02010600030101010101" pitchFamily="2" charset="-122"/>
              </a:rPr>
              <a:t>PDU</a:t>
            </a:r>
            <a:r>
              <a:rPr lang="zh-CN" altLang="en-US" sz="1800">
                <a:solidFill>
                  <a:srgbClr val="0000FF"/>
                </a:solidFill>
                <a:ea typeface="宋体" panose="02010600030101010101" pitchFamily="2" charset="-122"/>
              </a:rPr>
              <a:t>中传输</a:t>
            </a:r>
          </a:p>
        </p:txBody>
      </p:sp>
    </p:spTree>
    <p:extLst>
      <p:ext uri="{BB962C8B-B14F-4D97-AF65-F5344CB8AC3E}">
        <p14:creationId xmlns:p14="http://schemas.microsoft.com/office/powerpoint/2010/main" val="348254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a:ea typeface="宋体" panose="02010600030101010101" pitchFamily="2" charset="-122"/>
              </a:rPr>
              <a:t>Design Issues for the Layers</a:t>
            </a:r>
          </a:p>
        </p:txBody>
      </p:sp>
      <p:sp>
        <p:nvSpPr>
          <p:cNvPr id="1433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14340" name="Content Placeholder 2"/>
          <p:cNvSpPr>
            <a:spLocks noGrp="1"/>
          </p:cNvSpPr>
          <p:nvPr>
            <p:ph idx="1"/>
          </p:nvPr>
        </p:nvSpPr>
        <p:spPr>
          <a:xfrm>
            <a:off x="914400" y="1611313"/>
            <a:ext cx="7789863" cy="4598987"/>
          </a:xfrm>
        </p:spPr>
        <p:txBody>
          <a:bodyPr/>
          <a:lstStyle/>
          <a:p>
            <a:r>
              <a:rPr lang="en-US" altLang="zh-CN">
                <a:ea typeface="宋体" panose="02010600030101010101" pitchFamily="2" charset="-122"/>
              </a:rPr>
              <a:t>Each layer solves a particular problem but must include mechanisms to address a set of recurring design issues</a:t>
            </a:r>
          </a:p>
        </p:txBody>
      </p:sp>
      <p:graphicFrame>
        <p:nvGraphicFramePr>
          <p:cNvPr id="5" name="Table 4"/>
          <p:cNvGraphicFramePr>
            <a:graphicFrameLocks noGrp="1"/>
          </p:cNvGraphicFramePr>
          <p:nvPr/>
        </p:nvGraphicFramePr>
        <p:xfrm>
          <a:off x="904875" y="2697163"/>
          <a:ext cx="7677150" cy="2982913"/>
        </p:xfrm>
        <a:graphic>
          <a:graphicData uri="http://schemas.openxmlformats.org/drawingml/2006/table">
            <a:tbl>
              <a:tblPr/>
              <a:tblGrid>
                <a:gridCol w="2576513">
                  <a:extLst>
                    <a:ext uri="{9D8B030D-6E8A-4147-A177-3AD203B41FA5}">
                      <a16:colId xmlns:a16="http://schemas.microsoft.com/office/drawing/2014/main" val="20000"/>
                    </a:ext>
                  </a:extLst>
                </a:gridCol>
                <a:gridCol w="5100637">
                  <a:extLst>
                    <a:ext uri="{9D8B030D-6E8A-4147-A177-3AD203B41FA5}">
                      <a16:colId xmlns:a16="http://schemas.microsoft.com/office/drawing/2014/main" val="20001"/>
                    </a:ext>
                  </a:extLst>
                </a:gridCol>
              </a:tblGrid>
              <a:tr h="365760">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Issue</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Example mechanisms at different layers</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80">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Reliability despite failures</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Codes for error detection/correction (§3.2, 3.3)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Routing around failures (§5.2)</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80">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Network growth             and evolution</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Addressing (§5.6) and naming (§7.1)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Protocol layering (§1.3)</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6913">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Allocation of resources like bandwidth </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Multiple access (§4.2)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Congestion control (§5.3, 6.3)</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80">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Security against various threats</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Confidentiality of messages (§8.2, 8.6)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Authentication of communicating parties (§8.7)</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4580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ea typeface="宋体" panose="02010600030101010101" pitchFamily="2" charset="-122"/>
              </a:rPr>
              <a:t>What is a computer network?</a:t>
            </a:r>
            <a:endParaRPr lang="zh-CN" altLang="en-US">
              <a:ea typeface="宋体" panose="02010600030101010101" pitchFamily="2" charset="-122"/>
            </a:endParaRPr>
          </a:p>
        </p:txBody>
      </p:sp>
      <p:sp>
        <p:nvSpPr>
          <p:cNvPr id="8195" name="内容占位符 2"/>
          <p:cNvSpPr>
            <a:spLocks noGrp="1"/>
          </p:cNvSpPr>
          <p:nvPr>
            <p:ph idx="1"/>
          </p:nvPr>
        </p:nvSpPr>
        <p:spPr/>
        <p:txBody>
          <a:bodyPr/>
          <a:lstStyle/>
          <a:p>
            <a:pPr marL="342900" indent="-342900">
              <a:spcBef>
                <a:spcPct val="0"/>
              </a:spcBef>
              <a:buFont typeface="Arial" pitchFamily="34" charset="0"/>
              <a:buChar char="•"/>
            </a:pPr>
            <a:r>
              <a:rPr lang="en-US" altLang="zh-CN">
                <a:ea typeface="宋体" panose="02010600030101010101" pitchFamily="2" charset="-122"/>
              </a:rPr>
              <a:t>Computer Network: a collection of </a:t>
            </a:r>
            <a:r>
              <a:rPr lang="en-US" altLang="zh-CN" b="1" i="1">
                <a:solidFill>
                  <a:srgbClr val="0000FF"/>
                </a:solidFill>
                <a:ea typeface="宋体" panose="02010600030101010101" pitchFamily="2" charset="-122"/>
              </a:rPr>
              <a:t>autonomous</a:t>
            </a:r>
            <a:r>
              <a:rPr lang="en-US" altLang="zh-CN">
                <a:ea typeface="宋体" panose="02010600030101010101" pitchFamily="2" charset="-122"/>
              </a:rPr>
              <a:t> computers </a:t>
            </a:r>
            <a:r>
              <a:rPr lang="en-US" altLang="zh-CN" b="1" i="1">
                <a:solidFill>
                  <a:srgbClr val="0000FF"/>
                </a:solidFill>
                <a:ea typeface="宋体" panose="02010600030101010101" pitchFamily="2" charset="-122"/>
              </a:rPr>
              <a:t>interconnected</a:t>
            </a:r>
            <a:r>
              <a:rPr lang="en-US" altLang="zh-CN">
                <a:ea typeface="宋体" panose="02010600030101010101" pitchFamily="2" charset="-122"/>
              </a:rPr>
              <a:t> by a single technology</a:t>
            </a:r>
          </a:p>
          <a:p>
            <a:pPr marL="800100" lvl="1" indent="-342900">
              <a:spcBef>
                <a:spcPct val="0"/>
              </a:spcBef>
            </a:pPr>
            <a:r>
              <a:rPr lang="en-US" altLang="zh-CN">
                <a:ea typeface="宋体" panose="02010600030101010101" pitchFamily="2" charset="-122"/>
              </a:rPr>
              <a:t>autonomous: be able to compute independently</a:t>
            </a:r>
          </a:p>
          <a:p>
            <a:pPr marL="800100" lvl="1" indent="-342900">
              <a:spcBef>
                <a:spcPct val="0"/>
              </a:spcBef>
            </a:pPr>
            <a:r>
              <a:rPr lang="en-US" altLang="zh-CN">
                <a:ea typeface="宋体" panose="02010600030101010101" pitchFamily="2" charset="-122"/>
              </a:rPr>
              <a:t>interconnected: be able to exchange information</a:t>
            </a:r>
          </a:p>
          <a:p>
            <a:pPr marL="342900" indent="-342900">
              <a:spcBef>
                <a:spcPct val="0"/>
              </a:spcBef>
              <a:buFont typeface="Arial" pitchFamily="34" charset="0"/>
              <a:buChar char="•"/>
            </a:pPr>
            <a:endParaRPr lang="en-US" altLang="zh-CN" b="1" i="1">
              <a:solidFill>
                <a:srgbClr val="0000FF"/>
              </a:solidFill>
              <a:ea typeface="宋体" panose="02010600030101010101" pitchFamily="2" charset="-122"/>
            </a:endParaRPr>
          </a:p>
          <a:p>
            <a:pPr marL="342900" indent="-342900">
              <a:spcBef>
                <a:spcPct val="0"/>
              </a:spcBef>
              <a:buFont typeface="Arial" pitchFamily="34" charset="0"/>
              <a:buChar char="•"/>
            </a:pPr>
            <a:r>
              <a:rPr lang="en-US" altLang="zh-CN">
                <a:ea typeface="宋体" panose="02010600030101010101" pitchFamily="2" charset="-122"/>
              </a:rPr>
              <a:t>Information today comes in different forms such as </a:t>
            </a:r>
            <a:r>
              <a:rPr lang="en-US" altLang="zh-CN" b="1" i="1">
                <a:solidFill>
                  <a:srgbClr val="0000FF"/>
                </a:solidFill>
                <a:ea typeface="宋体" panose="02010600030101010101" pitchFamily="2" charset="-122"/>
              </a:rPr>
              <a:t>text</a:t>
            </a:r>
            <a:r>
              <a:rPr lang="en-US" altLang="zh-CN">
                <a:ea typeface="宋体" panose="02010600030101010101" pitchFamily="2" charset="-122"/>
              </a:rPr>
              <a:t>, </a:t>
            </a:r>
            <a:r>
              <a:rPr lang="en-US" altLang="zh-CN" b="1" i="1">
                <a:solidFill>
                  <a:srgbClr val="0000FF"/>
                </a:solidFill>
                <a:ea typeface="宋体" panose="02010600030101010101" pitchFamily="2" charset="-122"/>
              </a:rPr>
              <a:t>numbers</a:t>
            </a:r>
            <a:r>
              <a:rPr lang="en-US" altLang="zh-CN">
                <a:ea typeface="宋体" panose="02010600030101010101" pitchFamily="2" charset="-122"/>
              </a:rPr>
              <a:t>, </a:t>
            </a:r>
            <a:r>
              <a:rPr lang="en-US" altLang="zh-CN" b="1" i="1">
                <a:solidFill>
                  <a:srgbClr val="0000FF"/>
                </a:solidFill>
                <a:ea typeface="宋体" panose="02010600030101010101" pitchFamily="2" charset="-122"/>
              </a:rPr>
              <a:t>images</a:t>
            </a:r>
            <a:r>
              <a:rPr lang="en-US" altLang="zh-CN">
                <a:ea typeface="宋体" panose="02010600030101010101" pitchFamily="2" charset="-122"/>
              </a:rPr>
              <a:t>, </a:t>
            </a:r>
            <a:r>
              <a:rPr lang="en-US" altLang="zh-CN" b="1" i="1">
                <a:solidFill>
                  <a:srgbClr val="0000FF"/>
                </a:solidFill>
                <a:ea typeface="宋体" panose="02010600030101010101" pitchFamily="2" charset="-122"/>
              </a:rPr>
              <a:t>audio</a:t>
            </a:r>
            <a:r>
              <a:rPr lang="en-US" altLang="zh-CN">
                <a:ea typeface="宋体" panose="02010600030101010101" pitchFamily="2" charset="-122"/>
              </a:rPr>
              <a:t>, and </a:t>
            </a:r>
            <a:r>
              <a:rPr lang="en-US" altLang="zh-CN" b="1" i="1">
                <a:solidFill>
                  <a:srgbClr val="0000FF"/>
                </a:solidFill>
                <a:ea typeface="宋体" panose="02010600030101010101" pitchFamily="2" charset="-122"/>
              </a:rPr>
              <a:t>video</a:t>
            </a:r>
            <a:r>
              <a:rPr lang="en-US" altLang="zh-CN">
                <a:ea typeface="宋体" panose="02010600030101010101" pitchFamily="2" charset="-122"/>
              </a:rPr>
              <a:t>.</a:t>
            </a:r>
          </a:p>
          <a:p>
            <a:pPr marL="342900" indent="-342900">
              <a:spcBef>
                <a:spcPct val="0"/>
              </a:spcBef>
            </a:pPr>
            <a:endParaRPr lang="en-US" altLang="zh-CN">
              <a:ea typeface="宋体" panose="02010600030101010101" pitchFamily="2" charset="-122"/>
            </a:endParaRPr>
          </a:p>
          <a:p>
            <a:pPr marL="342900" indent="-342900">
              <a:spcBef>
                <a:spcPct val="0"/>
              </a:spcBef>
            </a:pPr>
            <a:endParaRPr lang="en-US" altLang="zh-CN">
              <a:ea typeface="宋体" panose="02010600030101010101" pitchFamily="2" charset="-122"/>
            </a:endParaRPr>
          </a:p>
        </p:txBody>
      </p:sp>
      <p:sp>
        <p:nvSpPr>
          <p:cNvPr id="819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ea typeface="宋体" panose="02010600030101010101" pitchFamily="2" charset="-122"/>
              </a:rPr>
              <a:t>Connection-Oriented vs. Connectionless</a:t>
            </a:r>
          </a:p>
        </p:txBody>
      </p:sp>
      <p:sp>
        <p:nvSpPr>
          <p:cNvPr id="16387" name="Rectangle 3"/>
          <p:cNvSpPr>
            <a:spLocks noGrp="1" noChangeArrowheads="1"/>
          </p:cNvSpPr>
          <p:nvPr>
            <p:ph idx="1"/>
          </p:nvPr>
        </p:nvSpPr>
        <p:spPr>
          <a:xfrm>
            <a:off x="914400" y="1143000"/>
            <a:ext cx="7772400" cy="4867275"/>
          </a:xfrm>
        </p:spPr>
        <p:txBody>
          <a:bodyPr/>
          <a:lstStyle/>
          <a:p>
            <a:r>
              <a:rPr lang="en-US" altLang="zh-CN">
                <a:ea typeface="宋体" panose="02010600030101010101" pitchFamily="2" charset="-122"/>
              </a:rPr>
              <a:t>Service provided by a layer may be kinds of either:</a:t>
            </a:r>
          </a:p>
          <a:p>
            <a:pPr lvl="1"/>
            <a:r>
              <a:rPr lang="en-US" altLang="zh-CN">
                <a:ea typeface="宋体" panose="02010600030101010101" pitchFamily="2" charset="-122"/>
              </a:rPr>
              <a:t>Connection-oriented, must be set up for ongoing use (and torn down after use), e.g., phone call</a:t>
            </a:r>
          </a:p>
          <a:p>
            <a:pPr lvl="1"/>
            <a:r>
              <a:rPr lang="en-US" altLang="zh-CN">
                <a:ea typeface="宋体" panose="02010600030101010101" pitchFamily="2" charset="-122"/>
              </a:rPr>
              <a:t>Connectionless, messages are handled separately, e.g., postal delivery</a:t>
            </a:r>
          </a:p>
        </p:txBody>
      </p:sp>
      <p:sp>
        <p:nvSpPr>
          <p:cNvPr id="1638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grpSp>
        <p:nvGrpSpPr>
          <p:cNvPr id="16389" name="Group 12"/>
          <p:cNvGrpSpPr>
            <a:grpSpLocks/>
          </p:cNvGrpSpPr>
          <p:nvPr/>
        </p:nvGrpSpPr>
        <p:grpSpPr bwMode="auto">
          <a:xfrm>
            <a:off x="1685925" y="3362325"/>
            <a:ext cx="5400675" cy="2732088"/>
            <a:chOff x="1762125" y="3114675"/>
            <a:chExt cx="5629275" cy="2847975"/>
          </a:xfrm>
        </p:grpSpPr>
        <p:pic>
          <p:nvPicPr>
            <p:cNvPr id="16391" name="Picture 2"/>
            <p:cNvPicPr>
              <a:picLocks noChangeAspect="1" noChangeArrowheads="1"/>
            </p:cNvPicPr>
            <p:nvPr/>
          </p:nvPicPr>
          <p:blipFill>
            <a:blip r:embed="rId3">
              <a:extLst>
                <a:ext uri="{28A0092B-C50C-407E-A947-70E740481C1C}">
                  <a14:useLocalDpi xmlns:a14="http://schemas.microsoft.com/office/drawing/2010/main" val="0"/>
                </a:ext>
              </a:extLst>
            </a:blip>
            <a:srcRect t="4855" r="3746" b="4395"/>
            <a:stretch>
              <a:fillRect/>
            </a:stretch>
          </p:blipFill>
          <p:spPr bwMode="auto">
            <a:xfrm>
              <a:off x="1762125" y="3114675"/>
              <a:ext cx="56292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10"/>
            <p:cNvSpPr>
              <a:spLocks noChangeArrowheads="1"/>
            </p:cNvSpPr>
            <p:nvPr/>
          </p:nvSpPr>
          <p:spPr bwMode="auto">
            <a:xfrm>
              <a:off x="2762250" y="3152775"/>
              <a:ext cx="133350" cy="15621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16393" name="Left Brace 9"/>
            <p:cNvSpPr>
              <a:spLocks/>
            </p:cNvSpPr>
            <p:nvPr/>
          </p:nvSpPr>
          <p:spPr bwMode="auto">
            <a:xfrm>
              <a:off x="2752725" y="3590925"/>
              <a:ext cx="133350" cy="1133475"/>
            </a:xfrm>
            <a:prstGeom prst="leftBrace">
              <a:avLst>
                <a:gd name="adj1" fmla="val 834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grpSp>
      <p:sp>
        <p:nvSpPr>
          <p:cNvPr id="16390" name="Text Box 5"/>
          <p:cNvSpPr txBox="1">
            <a:spLocks noChangeArrowheads="1"/>
          </p:cNvSpPr>
          <p:nvPr/>
        </p:nvSpPr>
        <p:spPr bwMode="auto">
          <a:xfrm>
            <a:off x="320675" y="5664200"/>
            <a:ext cx="2316163"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Tx/>
              <a:buChar char="•"/>
            </a:pPr>
            <a:r>
              <a:rPr lang="en-US" altLang="zh-CN" sz="2000">
                <a:solidFill>
                  <a:srgbClr val="0000FF"/>
                </a:solidFill>
                <a:ea typeface="宋体" panose="02010600030101010101" pitchFamily="2" charset="-122"/>
              </a:rPr>
              <a:t>Negotiation</a:t>
            </a:r>
          </a:p>
          <a:p>
            <a:pPr eaLnBrk="1" hangingPunct="1">
              <a:spcBef>
                <a:spcPct val="50000"/>
              </a:spcBef>
              <a:buClrTx/>
              <a:buFontTx/>
              <a:buChar char="•"/>
            </a:pPr>
            <a:r>
              <a:rPr lang="en-US" altLang="zh-CN" sz="2000">
                <a:solidFill>
                  <a:srgbClr val="0000FF"/>
                </a:solidFill>
                <a:ea typeface="宋体" panose="02010600030101010101" pitchFamily="2" charset="-122"/>
              </a:rPr>
              <a:t>Quality of service</a:t>
            </a:r>
          </a:p>
        </p:txBody>
      </p:sp>
    </p:spTree>
    <p:extLst>
      <p:ext uri="{BB962C8B-B14F-4D97-AF65-F5344CB8AC3E}">
        <p14:creationId xmlns:p14="http://schemas.microsoft.com/office/powerpoint/2010/main" val="279863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a:ea typeface="宋体" panose="02010600030101010101" pitchFamily="2" charset="-122"/>
              </a:rPr>
              <a:t>Service Primitives (1)</a:t>
            </a:r>
          </a:p>
        </p:txBody>
      </p:sp>
      <p:sp>
        <p:nvSpPr>
          <p:cNvPr id="18435" name="Content Placeholder 2"/>
          <p:cNvSpPr>
            <a:spLocks noGrp="1"/>
          </p:cNvSpPr>
          <p:nvPr>
            <p:ph idx="1"/>
          </p:nvPr>
        </p:nvSpPr>
        <p:spPr/>
        <p:txBody>
          <a:bodyPr/>
          <a:lstStyle/>
          <a:p>
            <a:r>
              <a:rPr lang="en-US" altLang="zh-CN">
                <a:ea typeface="宋体" panose="02010600030101010101" pitchFamily="2" charset="-122"/>
              </a:rPr>
              <a:t>A service is provided to the layer above as primitives</a:t>
            </a:r>
          </a:p>
          <a:p>
            <a:r>
              <a:rPr lang="en-US" altLang="zh-CN">
                <a:ea typeface="宋体" panose="02010600030101010101" pitchFamily="2" charset="-122"/>
              </a:rPr>
              <a:t>Hypothetical example of service primitives that may provide a reliable byte stream (connection-oriented) service:</a:t>
            </a:r>
          </a:p>
        </p:txBody>
      </p:sp>
      <p:sp>
        <p:nvSpPr>
          <p:cNvPr id="1843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184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2757488"/>
            <a:ext cx="618172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271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a:ea typeface="宋体" panose="02010600030101010101" pitchFamily="2" charset="-122"/>
              </a:rPr>
              <a:t>Service Primitives (2)</a:t>
            </a:r>
          </a:p>
        </p:txBody>
      </p:sp>
      <p:sp>
        <p:nvSpPr>
          <p:cNvPr id="19459" name="Content Placeholder 2"/>
          <p:cNvSpPr>
            <a:spLocks noGrp="1"/>
          </p:cNvSpPr>
          <p:nvPr>
            <p:ph idx="1"/>
          </p:nvPr>
        </p:nvSpPr>
        <p:spPr/>
        <p:txBody>
          <a:bodyPr/>
          <a:lstStyle/>
          <a:p>
            <a:r>
              <a:rPr lang="en-US" altLang="zh-CN">
                <a:ea typeface="宋体" panose="02010600030101010101" pitchFamily="2" charset="-122"/>
              </a:rPr>
              <a:t>Hypothetical example of how these primitives may be used for a client-server interaction</a:t>
            </a:r>
          </a:p>
        </p:txBody>
      </p:sp>
      <p:sp>
        <p:nvSpPr>
          <p:cNvPr id="194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grpSp>
        <p:nvGrpSpPr>
          <p:cNvPr id="19461" name="Group 40"/>
          <p:cNvGrpSpPr>
            <a:grpSpLocks/>
          </p:cNvGrpSpPr>
          <p:nvPr/>
        </p:nvGrpSpPr>
        <p:grpSpPr bwMode="auto">
          <a:xfrm>
            <a:off x="895350" y="2124075"/>
            <a:ext cx="7053263" cy="3543300"/>
            <a:chOff x="895350" y="2124075"/>
            <a:chExt cx="7053431" cy="3543300"/>
          </a:xfrm>
        </p:grpSpPr>
        <p:grpSp>
          <p:nvGrpSpPr>
            <p:cNvPr id="19462" name="Group 37"/>
            <p:cNvGrpSpPr>
              <a:grpSpLocks/>
            </p:cNvGrpSpPr>
            <p:nvPr/>
          </p:nvGrpSpPr>
          <p:grpSpPr bwMode="auto">
            <a:xfrm>
              <a:off x="895350" y="2124075"/>
              <a:ext cx="7053431" cy="3543300"/>
              <a:chOff x="657225" y="1828800"/>
              <a:chExt cx="7053431" cy="3543300"/>
            </a:xfrm>
          </p:grpSpPr>
          <p:cxnSp>
            <p:nvCxnSpPr>
              <p:cNvPr id="19465" name="Straight Connector 5"/>
              <p:cNvCxnSpPr>
                <a:cxnSpLocks noChangeShapeType="1"/>
              </p:cNvCxnSpPr>
              <p:nvPr/>
            </p:nvCxnSpPr>
            <p:spPr bwMode="auto">
              <a:xfrm rot="5400000">
                <a:off x="1138238" y="3776662"/>
                <a:ext cx="3190876"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6" name="Straight Connector 6"/>
              <p:cNvCxnSpPr>
                <a:cxnSpLocks noChangeShapeType="1"/>
              </p:cNvCxnSpPr>
              <p:nvPr/>
            </p:nvCxnSpPr>
            <p:spPr bwMode="auto">
              <a:xfrm rot="5400000">
                <a:off x="3890962" y="3767139"/>
                <a:ext cx="317182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9467" name="TextBox 7"/>
              <p:cNvSpPr txBox="1">
                <a:spLocks noChangeArrowheads="1"/>
              </p:cNvSpPr>
              <p:nvPr/>
            </p:nvSpPr>
            <p:spPr bwMode="auto">
              <a:xfrm>
                <a:off x="2352675" y="1838325"/>
                <a:ext cx="841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2000">
                    <a:ea typeface="宋体" panose="02010600030101010101" pitchFamily="2" charset="-122"/>
                  </a:rPr>
                  <a:t>Client</a:t>
                </a:r>
              </a:p>
            </p:txBody>
          </p:sp>
          <p:sp>
            <p:nvSpPr>
              <p:cNvPr id="19468" name="TextBox 8"/>
              <p:cNvSpPr txBox="1">
                <a:spLocks noChangeArrowheads="1"/>
              </p:cNvSpPr>
              <p:nvPr/>
            </p:nvSpPr>
            <p:spPr bwMode="auto">
              <a:xfrm>
                <a:off x="5038725" y="1828800"/>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2000">
                    <a:ea typeface="宋体" panose="02010600030101010101" pitchFamily="2" charset="-122"/>
                  </a:rPr>
                  <a:t>Server</a:t>
                </a:r>
              </a:p>
            </p:txBody>
          </p:sp>
          <p:cxnSp>
            <p:nvCxnSpPr>
              <p:cNvPr id="19469" name="Straight Arrow Connector 10"/>
              <p:cNvCxnSpPr>
                <a:cxnSpLocks noChangeShapeType="1"/>
              </p:cNvCxnSpPr>
              <p:nvPr/>
            </p:nvCxnSpPr>
            <p:spPr bwMode="auto">
              <a:xfrm>
                <a:off x="2733675" y="2771775"/>
                <a:ext cx="27432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0" name="Straight Arrow Connector 11"/>
              <p:cNvCxnSpPr>
                <a:cxnSpLocks noChangeShapeType="1"/>
              </p:cNvCxnSpPr>
              <p:nvPr/>
            </p:nvCxnSpPr>
            <p:spPr bwMode="auto">
              <a:xfrm flipH="1">
                <a:off x="2724150" y="3000375"/>
                <a:ext cx="27432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1" name="Straight Arrow Connector 12"/>
              <p:cNvCxnSpPr>
                <a:cxnSpLocks noChangeShapeType="1"/>
              </p:cNvCxnSpPr>
              <p:nvPr/>
            </p:nvCxnSpPr>
            <p:spPr bwMode="auto">
              <a:xfrm>
                <a:off x="2743200" y="3705225"/>
                <a:ext cx="27432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2" name="Straight Arrow Connector 13"/>
              <p:cNvCxnSpPr>
                <a:cxnSpLocks noChangeShapeType="1"/>
              </p:cNvCxnSpPr>
              <p:nvPr/>
            </p:nvCxnSpPr>
            <p:spPr bwMode="auto">
              <a:xfrm flipH="1">
                <a:off x="2733675" y="4038600"/>
                <a:ext cx="27432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3" name="Straight Arrow Connector 14"/>
              <p:cNvCxnSpPr>
                <a:cxnSpLocks noChangeShapeType="1"/>
              </p:cNvCxnSpPr>
              <p:nvPr/>
            </p:nvCxnSpPr>
            <p:spPr bwMode="auto">
              <a:xfrm>
                <a:off x="2771775" y="4686300"/>
                <a:ext cx="27432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4" name="Straight Arrow Connector 15"/>
              <p:cNvCxnSpPr>
                <a:cxnSpLocks noChangeShapeType="1"/>
              </p:cNvCxnSpPr>
              <p:nvPr/>
            </p:nvCxnSpPr>
            <p:spPr bwMode="auto">
              <a:xfrm flipH="1">
                <a:off x="2762250" y="4914900"/>
                <a:ext cx="27432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75" name="TextBox 16"/>
              <p:cNvSpPr txBox="1">
                <a:spLocks noChangeArrowheads="1"/>
              </p:cNvSpPr>
              <p:nvPr/>
            </p:nvSpPr>
            <p:spPr bwMode="auto">
              <a:xfrm>
                <a:off x="5648325" y="2238375"/>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LISTEN (0)</a:t>
                </a:r>
              </a:p>
            </p:txBody>
          </p:sp>
          <p:sp>
            <p:nvSpPr>
              <p:cNvPr id="19476" name="TextBox 17"/>
              <p:cNvSpPr txBox="1">
                <a:spLocks noChangeArrowheads="1"/>
              </p:cNvSpPr>
              <p:nvPr/>
            </p:nvSpPr>
            <p:spPr bwMode="auto">
              <a:xfrm>
                <a:off x="5657850" y="2781300"/>
                <a:ext cx="118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ACCEPT </a:t>
                </a:r>
              </a:p>
            </p:txBody>
          </p:sp>
          <p:sp>
            <p:nvSpPr>
              <p:cNvPr id="19477" name="TextBox 18"/>
              <p:cNvSpPr txBox="1">
                <a:spLocks noChangeArrowheads="1"/>
              </p:cNvSpPr>
              <p:nvPr/>
            </p:nvSpPr>
            <p:spPr bwMode="auto">
              <a:xfrm>
                <a:off x="5648325" y="2981325"/>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RECEIVE</a:t>
                </a:r>
              </a:p>
            </p:txBody>
          </p:sp>
          <p:sp>
            <p:nvSpPr>
              <p:cNvPr id="19478" name="TextBox 19"/>
              <p:cNvSpPr txBox="1">
                <a:spLocks noChangeArrowheads="1"/>
              </p:cNvSpPr>
              <p:nvPr/>
            </p:nvSpPr>
            <p:spPr bwMode="auto">
              <a:xfrm>
                <a:off x="5667375" y="3819525"/>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SEND (4)</a:t>
                </a:r>
              </a:p>
            </p:txBody>
          </p:sp>
          <p:sp>
            <p:nvSpPr>
              <p:cNvPr id="19479" name="TextBox 20"/>
              <p:cNvSpPr txBox="1">
                <a:spLocks noChangeArrowheads="1"/>
              </p:cNvSpPr>
              <p:nvPr/>
            </p:nvSpPr>
            <p:spPr bwMode="auto">
              <a:xfrm>
                <a:off x="5657850" y="4733925"/>
                <a:ext cx="2052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DISCONNECT (6)</a:t>
                </a:r>
              </a:p>
            </p:txBody>
          </p:sp>
          <p:sp>
            <p:nvSpPr>
              <p:cNvPr id="19480" name="TextBox 22"/>
              <p:cNvSpPr txBox="1">
                <a:spLocks noChangeArrowheads="1"/>
              </p:cNvSpPr>
              <p:nvPr/>
            </p:nvSpPr>
            <p:spPr bwMode="auto">
              <a:xfrm>
                <a:off x="1038225" y="2581275"/>
                <a:ext cx="16680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CONNECT (1)</a:t>
                </a:r>
              </a:p>
            </p:txBody>
          </p:sp>
          <p:sp>
            <p:nvSpPr>
              <p:cNvPr id="19481" name="TextBox 23"/>
              <p:cNvSpPr txBox="1">
                <a:spLocks noChangeArrowheads="1"/>
              </p:cNvSpPr>
              <p:nvPr/>
            </p:nvSpPr>
            <p:spPr bwMode="auto">
              <a:xfrm>
                <a:off x="1543050" y="3491984"/>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SEND</a:t>
                </a:r>
              </a:p>
            </p:txBody>
          </p:sp>
          <p:sp>
            <p:nvSpPr>
              <p:cNvPr id="19482" name="TextBox 24"/>
              <p:cNvSpPr txBox="1">
                <a:spLocks noChangeArrowheads="1"/>
              </p:cNvSpPr>
              <p:nvPr/>
            </p:nvSpPr>
            <p:spPr bwMode="auto">
              <a:xfrm>
                <a:off x="1162050" y="3724275"/>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RECEIVE</a:t>
                </a:r>
              </a:p>
            </p:txBody>
          </p:sp>
          <p:sp>
            <p:nvSpPr>
              <p:cNvPr id="19483" name="TextBox 26"/>
              <p:cNvSpPr txBox="1">
                <a:spLocks noChangeArrowheads="1"/>
              </p:cNvSpPr>
              <p:nvPr/>
            </p:nvSpPr>
            <p:spPr bwMode="auto">
              <a:xfrm>
                <a:off x="657225" y="4476750"/>
                <a:ext cx="2052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DISCONNECT (5)</a:t>
                </a:r>
              </a:p>
            </p:txBody>
          </p:sp>
          <p:sp>
            <p:nvSpPr>
              <p:cNvPr id="19484" name="TextBox 27"/>
              <p:cNvSpPr txBox="1">
                <a:spLocks noChangeArrowheads="1"/>
              </p:cNvSpPr>
              <p:nvPr/>
            </p:nvSpPr>
            <p:spPr bwMode="auto">
              <a:xfrm>
                <a:off x="3143250" y="2495550"/>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Connect request</a:t>
                </a:r>
              </a:p>
            </p:txBody>
          </p:sp>
          <p:sp>
            <p:nvSpPr>
              <p:cNvPr id="19485" name="TextBox 28"/>
              <p:cNvSpPr txBox="1">
                <a:spLocks noChangeArrowheads="1"/>
              </p:cNvSpPr>
              <p:nvPr/>
            </p:nvSpPr>
            <p:spPr bwMode="auto">
              <a:xfrm>
                <a:off x="3181350" y="3048000"/>
                <a:ext cx="19030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Accept response</a:t>
                </a:r>
              </a:p>
            </p:txBody>
          </p:sp>
          <p:sp>
            <p:nvSpPr>
              <p:cNvPr id="19486" name="TextBox 29"/>
              <p:cNvSpPr txBox="1">
                <a:spLocks noChangeArrowheads="1"/>
              </p:cNvSpPr>
              <p:nvPr/>
            </p:nvSpPr>
            <p:spPr bwMode="auto">
              <a:xfrm>
                <a:off x="3162300" y="3409950"/>
                <a:ext cx="1890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Request for data</a:t>
                </a:r>
              </a:p>
            </p:txBody>
          </p:sp>
          <p:sp>
            <p:nvSpPr>
              <p:cNvPr id="19487" name="TextBox 30"/>
              <p:cNvSpPr txBox="1">
                <a:spLocks noChangeArrowheads="1"/>
              </p:cNvSpPr>
              <p:nvPr/>
            </p:nvSpPr>
            <p:spPr bwMode="auto">
              <a:xfrm>
                <a:off x="3619500" y="4067175"/>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Reply</a:t>
                </a:r>
              </a:p>
            </p:txBody>
          </p:sp>
          <p:sp>
            <p:nvSpPr>
              <p:cNvPr id="19488" name="TextBox 31"/>
              <p:cNvSpPr txBox="1">
                <a:spLocks noChangeArrowheads="1"/>
              </p:cNvSpPr>
              <p:nvPr/>
            </p:nvSpPr>
            <p:spPr bwMode="auto">
              <a:xfrm>
                <a:off x="3390900" y="4419600"/>
                <a:ext cx="1326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Disconnect</a:t>
                </a:r>
              </a:p>
            </p:txBody>
          </p:sp>
          <p:sp>
            <p:nvSpPr>
              <p:cNvPr id="19489" name="TextBox 32"/>
              <p:cNvSpPr txBox="1">
                <a:spLocks noChangeArrowheads="1"/>
              </p:cNvSpPr>
              <p:nvPr/>
            </p:nvSpPr>
            <p:spPr bwMode="auto">
              <a:xfrm>
                <a:off x="3390900" y="4953000"/>
                <a:ext cx="1326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Disconnect</a:t>
                </a:r>
              </a:p>
            </p:txBody>
          </p:sp>
        </p:grpSp>
        <p:sp>
          <p:nvSpPr>
            <p:cNvPr id="19463" name="TextBox 38"/>
            <p:cNvSpPr txBox="1">
              <a:spLocks noChangeArrowheads="1"/>
            </p:cNvSpPr>
            <p:nvPr/>
          </p:nvSpPr>
          <p:spPr bwMode="auto">
            <a:xfrm>
              <a:off x="6953250" y="3164443"/>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(2)</a:t>
              </a:r>
            </a:p>
          </p:txBody>
        </p:sp>
        <p:sp>
          <p:nvSpPr>
            <p:cNvPr id="19464" name="TextBox 39"/>
            <p:cNvSpPr txBox="1">
              <a:spLocks noChangeArrowheads="1"/>
            </p:cNvSpPr>
            <p:nvPr/>
          </p:nvSpPr>
          <p:spPr bwMode="auto">
            <a:xfrm>
              <a:off x="2466975" y="3878818"/>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(3)</a:t>
              </a:r>
            </a:p>
          </p:txBody>
        </p:sp>
      </p:grpSp>
    </p:spTree>
    <p:extLst>
      <p:ext uri="{BB962C8B-B14F-4D97-AF65-F5344CB8AC3E}">
        <p14:creationId xmlns:p14="http://schemas.microsoft.com/office/powerpoint/2010/main" val="1774889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ea typeface="宋体" panose="02010600030101010101" pitchFamily="2" charset="-122"/>
              </a:rPr>
              <a:t>Relationship of Services to Protocols</a:t>
            </a:r>
          </a:p>
        </p:txBody>
      </p:sp>
      <p:sp>
        <p:nvSpPr>
          <p:cNvPr id="21507"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21508"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Recap:</a:t>
            </a:r>
          </a:p>
          <a:p>
            <a:pPr lvl="1"/>
            <a:r>
              <a:rPr lang="en-US" altLang="zh-CN">
                <a:ea typeface="宋体" panose="02010600030101010101" pitchFamily="2" charset="-122"/>
              </a:rPr>
              <a:t>A layer provides a </a:t>
            </a:r>
            <a:r>
              <a:rPr lang="en-US" altLang="zh-CN" u="sng">
                <a:ea typeface="宋体" panose="02010600030101010101" pitchFamily="2" charset="-122"/>
              </a:rPr>
              <a:t>service</a:t>
            </a:r>
            <a:r>
              <a:rPr lang="en-US" altLang="zh-CN">
                <a:ea typeface="宋体" panose="02010600030101010101" pitchFamily="2" charset="-122"/>
              </a:rPr>
              <a:t> to the one above	[vertical]</a:t>
            </a:r>
          </a:p>
          <a:p>
            <a:pPr lvl="1"/>
            <a:r>
              <a:rPr lang="en-US" altLang="zh-CN">
                <a:ea typeface="宋体" panose="02010600030101010101" pitchFamily="2" charset="-122"/>
              </a:rPr>
              <a:t>A layer talks to its peer using a </a:t>
            </a:r>
            <a:r>
              <a:rPr lang="en-US" altLang="zh-CN" u="sng">
                <a:ea typeface="宋体" panose="02010600030101010101" pitchFamily="2" charset="-122"/>
              </a:rPr>
              <a:t>protocol</a:t>
            </a:r>
            <a:r>
              <a:rPr lang="en-US" altLang="zh-CN">
                <a:ea typeface="宋体" panose="02010600030101010101" pitchFamily="2" charset="-122"/>
              </a:rPr>
              <a:t>   	[horizontal]</a:t>
            </a:r>
            <a:endParaRPr lang="en-US" altLang="zh-CN" u="sng">
              <a:ea typeface="宋体" panose="02010600030101010101" pitchFamily="2" charset="-122"/>
            </a:endParaRPr>
          </a:p>
        </p:txBody>
      </p:sp>
      <p:pic>
        <p:nvPicPr>
          <p:cNvPr id="215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288" y="3257550"/>
            <a:ext cx="5813425"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43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ea typeface="宋体" panose="02010600030101010101" pitchFamily="2" charset="-122"/>
              </a:rPr>
              <a:t>Reference Models</a:t>
            </a:r>
          </a:p>
        </p:txBody>
      </p:sp>
      <p:sp>
        <p:nvSpPr>
          <p:cNvPr id="2355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23556" name="Rectangle 3"/>
          <p:cNvSpPr>
            <a:spLocks noGrp="1" noChangeArrowheads="1"/>
          </p:cNvSpPr>
          <p:nvPr>
            <p:ph idx="1"/>
          </p:nvPr>
        </p:nvSpPr>
        <p:spPr>
          <a:xfrm>
            <a:off x="914400" y="1611313"/>
            <a:ext cx="7789863" cy="4598987"/>
          </a:xfrm>
        </p:spPr>
        <p:txBody>
          <a:bodyPr/>
          <a:lstStyle/>
          <a:p>
            <a:r>
              <a:rPr lang="en-US" altLang="zh-CN" dirty="0">
                <a:ea typeface="宋体" panose="02010600030101010101" pitchFamily="2" charset="-122"/>
              </a:rPr>
              <a:t>Reference models describe the layers in a network architecture</a:t>
            </a:r>
          </a:p>
          <a:p>
            <a:pPr lvl="3"/>
            <a:endParaRPr lang="en-US" altLang="zh-CN" dirty="0">
              <a:ea typeface="宋体" panose="02010600030101010101" pitchFamily="2" charset="-122"/>
            </a:endParaRPr>
          </a:p>
          <a:p>
            <a:pPr lvl="1"/>
            <a:r>
              <a:rPr lang="en-US" altLang="zh-CN" dirty="0">
                <a:ea typeface="宋体" panose="02010600030101010101" pitchFamily="2" charset="-122"/>
              </a:rPr>
              <a:t>OSI reference model </a:t>
            </a:r>
            <a:r>
              <a:rPr lang="en-US" altLang="zh-CN" dirty="0">
                <a:solidFill>
                  <a:srgbClr val="0000FF"/>
                </a:solidFill>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TCP/IP reference model </a:t>
            </a:r>
            <a:r>
              <a:rPr lang="en-US" altLang="zh-CN" dirty="0">
                <a:solidFill>
                  <a:srgbClr val="0000FF"/>
                </a:solidFill>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Model used for this text </a:t>
            </a:r>
            <a:r>
              <a:rPr lang="en-US" altLang="zh-CN" dirty="0">
                <a:solidFill>
                  <a:srgbClr val="0000FF"/>
                </a:solidFill>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Critique of OSI and TCP/IP </a:t>
            </a:r>
            <a:r>
              <a:rPr lang="en-US" altLang="zh-CN" dirty="0">
                <a:solidFill>
                  <a:srgbClr val="0000FF"/>
                </a:solidFill>
                <a:ea typeface="宋体" panose="02010600030101010101" pitchFamily="2" charset="-122"/>
              </a:rPr>
              <a:t>»</a:t>
            </a:r>
            <a:endParaRPr lang="en-US" altLang="zh-CN" dirty="0">
              <a:ea typeface="宋体" panose="02010600030101010101" pitchFamily="2" charset="-122"/>
            </a:endParaRPr>
          </a:p>
        </p:txBody>
      </p:sp>
    </p:spTree>
    <p:extLst>
      <p:ext uri="{BB962C8B-B14F-4D97-AF65-F5344CB8AC3E}">
        <p14:creationId xmlns:p14="http://schemas.microsoft.com/office/powerpoint/2010/main" val="3077370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2C0BB-B591-4CDD-8779-840C1E176E1D}"/>
              </a:ext>
            </a:extLst>
          </p:cNvPr>
          <p:cNvSpPr>
            <a:spLocks noGrp="1"/>
          </p:cNvSpPr>
          <p:nvPr>
            <p:ph type="title"/>
          </p:nvPr>
        </p:nvSpPr>
        <p:spPr/>
        <p:txBody>
          <a:bodyPr/>
          <a:lstStyle/>
          <a:p>
            <a:r>
              <a:rPr lang="en-US" altLang="zh-CN" dirty="0"/>
              <a:t>OSI Reference Model</a:t>
            </a:r>
            <a:endParaRPr lang="zh-CN" altLang="en-US" dirty="0"/>
          </a:p>
        </p:txBody>
      </p:sp>
      <p:sp>
        <p:nvSpPr>
          <p:cNvPr id="3" name="内容占位符 2">
            <a:extLst>
              <a:ext uri="{FF2B5EF4-FFF2-40B4-BE49-F238E27FC236}">
                <a16:creationId xmlns:a16="http://schemas.microsoft.com/office/drawing/2014/main" id="{7A75DE58-59ED-4A61-B6AC-BEBFFB1F6597}"/>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2B2BCE16-FFDE-46BE-8664-741F84F90274}"/>
              </a:ext>
            </a:extLst>
          </p:cNvPr>
          <p:cNvSpPr>
            <a:spLocks noGrp="1"/>
          </p:cNvSpPr>
          <p:nvPr>
            <p:ph type="ftr" sz="quarter" idx="10"/>
          </p:nvPr>
        </p:nvSpPr>
        <p:spPr/>
        <p:txBody>
          <a:bodyPr/>
          <a:lstStyle/>
          <a:p>
            <a:r>
              <a:rPr lang="en-US" altLang="zh-CN"/>
              <a:t>Computer Networks, Chapter 1 Introduction</a:t>
            </a:r>
            <a:endParaRPr lang="en-US" altLang="zh-CN" dirty="0"/>
          </a:p>
        </p:txBody>
      </p:sp>
      <p:pic>
        <p:nvPicPr>
          <p:cNvPr id="5" name="Picture 4">
            <a:extLst>
              <a:ext uri="{FF2B5EF4-FFF2-40B4-BE49-F238E27FC236}">
                <a16:creationId xmlns:a16="http://schemas.microsoft.com/office/drawing/2014/main" id="{FEAD946A-CCFF-4E73-ABFF-13C2F6E39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08" y="943170"/>
            <a:ext cx="7834312"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480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ea typeface="宋体" panose="02010600030101010101" pitchFamily="2" charset="-122"/>
              </a:rPr>
              <a:t>OSI Reference Model</a:t>
            </a:r>
          </a:p>
        </p:txBody>
      </p:sp>
      <p:sp>
        <p:nvSpPr>
          <p:cNvPr id="24579" name="Rectangle 3"/>
          <p:cNvSpPr>
            <a:spLocks noGrp="1" noChangeArrowheads="1"/>
          </p:cNvSpPr>
          <p:nvPr>
            <p:ph idx="1"/>
          </p:nvPr>
        </p:nvSpPr>
        <p:spPr/>
        <p:txBody>
          <a:bodyPr/>
          <a:lstStyle/>
          <a:p>
            <a:r>
              <a:rPr lang="en-US" altLang="zh-CN">
                <a:ea typeface="宋体" panose="02010600030101010101" pitchFamily="2" charset="-122"/>
              </a:rPr>
              <a:t>A principled, international standard, seven layer model to connect different systems</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grpSp>
        <p:nvGrpSpPr>
          <p:cNvPr id="24581" name="Group 10"/>
          <p:cNvGrpSpPr>
            <a:grpSpLocks/>
          </p:cNvGrpSpPr>
          <p:nvPr/>
        </p:nvGrpSpPr>
        <p:grpSpPr bwMode="auto">
          <a:xfrm>
            <a:off x="1276350" y="2124075"/>
            <a:ext cx="7200900" cy="3503613"/>
            <a:chOff x="1276350" y="2095500"/>
            <a:chExt cx="7200900" cy="3503523"/>
          </a:xfrm>
        </p:grpSpPr>
        <p:pic>
          <p:nvPicPr>
            <p:cNvPr id="24582" name="Picture 2"/>
            <p:cNvPicPr>
              <a:picLocks noChangeAspect="1" noChangeArrowheads="1"/>
            </p:cNvPicPr>
            <p:nvPr/>
          </p:nvPicPr>
          <p:blipFill>
            <a:blip r:embed="rId2">
              <a:extLst>
                <a:ext uri="{28A0092B-C50C-407E-A947-70E740481C1C}">
                  <a14:useLocalDpi xmlns:a14="http://schemas.microsoft.com/office/drawing/2010/main" val="0"/>
                </a:ext>
              </a:extLst>
            </a:blip>
            <a:srcRect l="3830" t="14352" r="63162" b="2547"/>
            <a:stretch>
              <a:fillRect/>
            </a:stretch>
          </p:blipFill>
          <p:spPr bwMode="auto">
            <a:xfrm>
              <a:off x="1276350" y="2162175"/>
              <a:ext cx="22574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Box 9"/>
            <p:cNvSpPr txBox="1">
              <a:spLocks noChangeArrowheads="1"/>
            </p:cNvSpPr>
            <p:nvPr/>
          </p:nvSpPr>
          <p:spPr bwMode="auto">
            <a:xfrm>
              <a:off x="3448050" y="2095500"/>
              <a:ext cx="5029200" cy="350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lnSpc>
                  <a:spcPts val="3800"/>
                </a:lnSpc>
                <a:spcBef>
                  <a:spcPct val="0"/>
                </a:spcBef>
                <a:buClrTx/>
                <a:buFontTx/>
                <a:buNone/>
              </a:pPr>
              <a:r>
                <a:rPr lang="en-US" altLang="zh-CN" sz="2000">
                  <a:ea typeface="宋体" panose="02010600030101010101" pitchFamily="2" charset="-122"/>
                </a:rPr>
                <a:t>– Provides functions needed by users</a:t>
              </a:r>
            </a:p>
            <a:p>
              <a:pPr eaLnBrk="1" hangingPunct="1">
                <a:lnSpc>
                  <a:spcPts val="3800"/>
                </a:lnSpc>
                <a:spcBef>
                  <a:spcPct val="0"/>
                </a:spcBef>
                <a:buClrTx/>
                <a:buFontTx/>
                <a:buNone/>
              </a:pPr>
              <a:r>
                <a:rPr lang="en-US" altLang="zh-CN" sz="2000">
                  <a:ea typeface="宋体" panose="02010600030101010101" pitchFamily="2" charset="-122"/>
                </a:rPr>
                <a:t>– Converts different representations</a:t>
              </a:r>
            </a:p>
            <a:p>
              <a:pPr eaLnBrk="1" hangingPunct="1">
                <a:lnSpc>
                  <a:spcPts val="3800"/>
                </a:lnSpc>
                <a:spcBef>
                  <a:spcPct val="0"/>
                </a:spcBef>
                <a:buClrTx/>
                <a:buFontTx/>
                <a:buNone/>
              </a:pPr>
              <a:r>
                <a:rPr lang="en-US" altLang="zh-CN" sz="2000">
                  <a:ea typeface="宋体" panose="02010600030101010101" pitchFamily="2" charset="-122"/>
                </a:rPr>
                <a:t>– Manages task dialogs</a:t>
              </a:r>
            </a:p>
            <a:p>
              <a:pPr eaLnBrk="1" hangingPunct="1">
                <a:lnSpc>
                  <a:spcPts val="3800"/>
                </a:lnSpc>
                <a:spcBef>
                  <a:spcPct val="0"/>
                </a:spcBef>
                <a:buClrTx/>
                <a:buFontTx/>
                <a:buNone/>
              </a:pPr>
              <a:r>
                <a:rPr lang="en-US" altLang="zh-CN" sz="2000">
                  <a:ea typeface="宋体" panose="02010600030101010101" pitchFamily="2" charset="-122"/>
                </a:rPr>
                <a:t>– Provides end-to-end delivery</a:t>
              </a:r>
            </a:p>
            <a:p>
              <a:pPr eaLnBrk="1" hangingPunct="1">
                <a:lnSpc>
                  <a:spcPts val="3800"/>
                </a:lnSpc>
                <a:spcBef>
                  <a:spcPct val="0"/>
                </a:spcBef>
                <a:buClrTx/>
                <a:buFontTx/>
                <a:buNone/>
              </a:pPr>
              <a:r>
                <a:rPr lang="en-US" altLang="zh-CN" sz="2000">
                  <a:ea typeface="宋体" panose="02010600030101010101" pitchFamily="2" charset="-122"/>
                </a:rPr>
                <a:t>– Sends packets over multiple links</a:t>
              </a:r>
            </a:p>
            <a:p>
              <a:pPr eaLnBrk="1" hangingPunct="1">
                <a:lnSpc>
                  <a:spcPts val="3800"/>
                </a:lnSpc>
                <a:spcBef>
                  <a:spcPct val="0"/>
                </a:spcBef>
                <a:buClrTx/>
                <a:buFontTx/>
                <a:buNone/>
              </a:pPr>
              <a:r>
                <a:rPr lang="en-US" altLang="zh-CN" sz="2000">
                  <a:ea typeface="宋体" panose="02010600030101010101" pitchFamily="2" charset="-122"/>
                </a:rPr>
                <a:t>– Sends frames of information</a:t>
              </a:r>
            </a:p>
            <a:p>
              <a:pPr eaLnBrk="1" hangingPunct="1">
                <a:lnSpc>
                  <a:spcPts val="3800"/>
                </a:lnSpc>
                <a:spcBef>
                  <a:spcPct val="0"/>
                </a:spcBef>
                <a:buClrTx/>
                <a:buFontTx/>
                <a:buNone/>
              </a:pPr>
              <a:r>
                <a:rPr lang="en-US" altLang="zh-CN" sz="2000">
                  <a:ea typeface="宋体" panose="02010600030101010101" pitchFamily="2" charset="-122"/>
                </a:rPr>
                <a:t>– Sends bits as signals</a:t>
              </a:r>
            </a:p>
          </p:txBody>
        </p:sp>
      </p:grpSp>
    </p:spTree>
    <p:extLst>
      <p:ext uri="{BB962C8B-B14F-4D97-AF65-F5344CB8AC3E}">
        <p14:creationId xmlns:p14="http://schemas.microsoft.com/office/powerpoint/2010/main" val="2294701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7C7D8-3AE8-4B03-A0E2-FFBC3449BAC6}"/>
              </a:ext>
            </a:extLst>
          </p:cNvPr>
          <p:cNvSpPr>
            <a:spLocks noGrp="1"/>
          </p:cNvSpPr>
          <p:nvPr>
            <p:ph type="title"/>
          </p:nvPr>
        </p:nvSpPr>
        <p:spPr/>
        <p:txBody>
          <a:bodyPr/>
          <a:lstStyle/>
          <a:p>
            <a:r>
              <a:rPr lang="en-US" altLang="zh-CN" dirty="0"/>
              <a:t>The Physical Layer</a:t>
            </a:r>
            <a:endParaRPr lang="zh-CN" altLang="en-US" dirty="0"/>
          </a:p>
        </p:txBody>
      </p:sp>
      <p:sp>
        <p:nvSpPr>
          <p:cNvPr id="3" name="内容占位符 2">
            <a:extLst>
              <a:ext uri="{FF2B5EF4-FFF2-40B4-BE49-F238E27FC236}">
                <a16:creationId xmlns:a16="http://schemas.microsoft.com/office/drawing/2014/main" id="{DF705304-E213-4A06-A115-8EFA1D90CA40}"/>
              </a:ext>
            </a:extLst>
          </p:cNvPr>
          <p:cNvSpPr>
            <a:spLocks noGrp="1"/>
          </p:cNvSpPr>
          <p:nvPr>
            <p:ph idx="1"/>
          </p:nvPr>
        </p:nvSpPr>
        <p:spPr/>
        <p:txBody>
          <a:bodyPr/>
          <a:lstStyle/>
          <a:p>
            <a:pPr eaLnBrk="1" hangingPunct="1">
              <a:lnSpc>
                <a:spcPct val="80000"/>
              </a:lnSpc>
            </a:pPr>
            <a:r>
              <a:rPr lang="en-US" altLang="zh-CN" dirty="0">
                <a:ea typeface="宋体" panose="02010600030101010101" pitchFamily="2" charset="-122"/>
              </a:rPr>
              <a:t>Transmitting raw bits over a communication channel.</a:t>
            </a:r>
          </a:p>
          <a:p>
            <a:pPr eaLnBrk="1" hangingPunct="1">
              <a:lnSpc>
                <a:spcPct val="80000"/>
              </a:lnSpc>
            </a:pPr>
            <a:r>
              <a:rPr lang="en-US" altLang="zh-CN" dirty="0">
                <a:ea typeface="宋体" panose="02010600030101010101" pitchFamily="2" charset="-122"/>
              </a:rPr>
              <a:t>The design issues have to do with making sure that when one side sends a 1 bit, it is received by the other side as a 1 bit, not as a 0 bit.</a:t>
            </a:r>
          </a:p>
          <a:p>
            <a:pPr eaLnBrk="1" hangingPunct="1">
              <a:lnSpc>
                <a:spcPct val="80000"/>
              </a:lnSpc>
            </a:pPr>
            <a:r>
              <a:rPr lang="en-US" altLang="zh-CN" dirty="0">
                <a:ea typeface="宋体" panose="02010600030101010101" pitchFamily="2" charset="-122"/>
              </a:rPr>
              <a:t>Represent a 1 or 0</a:t>
            </a:r>
          </a:p>
          <a:p>
            <a:pPr eaLnBrk="1" hangingPunct="1">
              <a:lnSpc>
                <a:spcPct val="80000"/>
              </a:lnSpc>
            </a:pPr>
            <a:r>
              <a:rPr lang="en-US" altLang="zh-CN" dirty="0">
                <a:ea typeface="宋体" panose="02010600030101010101" pitchFamily="2" charset="-122"/>
              </a:rPr>
              <a:t>Transmission simultaneous</a:t>
            </a:r>
          </a:p>
          <a:p>
            <a:pPr eaLnBrk="1" hangingPunct="1">
              <a:lnSpc>
                <a:spcPct val="80000"/>
              </a:lnSpc>
            </a:pPr>
            <a:r>
              <a:rPr lang="en-US" altLang="zh-CN" dirty="0">
                <a:ea typeface="宋体" panose="02010600030101010101" pitchFamily="2" charset="-122"/>
              </a:rPr>
              <a:t>Connection establishes and torn down</a:t>
            </a:r>
          </a:p>
          <a:p>
            <a:pPr eaLnBrk="1" hangingPunct="1">
              <a:lnSpc>
                <a:spcPct val="80000"/>
              </a:lnSpc>
            </a:pPr>
            <a:r>
              <a:rPr lang="en-US" altLang="zh-CN" dirty="0">
                <a:ea typeface="宋体" panose="02010600030101010101" pitchFamily="2" charset="-122"/>
              </a:rPr>
              <a:t>The network connector </a:t>
            </a:r>
          </a:p>
          <a:p>
            <a:pPr eaLnBrk="1" hangingPunct="1">
              <a:lnSpc>
                <a:spcPct val="80000"/>
              </a:lnSpc>
            </a:pPr>
            <a:r>
              <a:rPr lang="en-US" altLang="zh-CN" dirty="0">
                <a:ea typeface="宋体" panose="02010600030101010101" pitchFamily="2" charset="-122"/>
              </a:rPr>
              <a:t>Physical transmission medium</a:t>
            </a:r>
            <a:endParaRPr lang="zh-CN" altLang="en-US" dirty="0"/>
          </a:p>
        </p:txBody>
      </p:sp>
      <p:sp>
        <p:nvSpPr>
          <p:cNvPr id="4" name="页脚占位符 3">
            <a:extLst>
              <a:ext uri="{FF2B5EF4-FFF2-40B4-BE49-F238E27FC236}">
                <a16:creationId xmlns:a16="http://schemas.microsoft.com/office/drawing/2014/main" id="{24109ADE-A66C-4B69-A628-4A70199A88D5}"/>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428472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E0D2E-E24C-430D-8EDA-E86EAE1AF205}"/>
              </a:ext>
            </a:extLst>
          </p:cNvPr>
          <p:cNvSpPr>
            <a:spLocks noGrp="1"/>
          </p:cNvSpPr>
          <p:nvPr>
            <p:ph type="title"/>
          </p:nvPr>
        </p:nvSpPr>
        <p:spPr/>
        <p:txBody>
          <a:bodyPr/>
          <a:lstStyle/>
          <a:p>
            <a:r>
              <a:rPr lang="en-US" altLang="zh-CN" dirty="0"/>
              <a:t>The Data Link Layer</a:t>
            </a:r>
            <a:endParaRPr lang="zh-CN" altLang="en-US" dirty="0"/>
          </a:p>
        </p:txBody>
      </p:sp>
      <p:sp>
        <p:nvSpPr>
          <p:cNvPr id="3" name="内容占位符 2">
            <a:extLst>
              <a:ext uri="{FF2B5EF4-FFF2-40B4-BE49-F238E27FC236}">
                <a16:creationId xmlns:a16="http://schemas.microsoft.com/office/drawing/2014/main" id="{9F548F5B-E3A4-4783-9722-D25BB2130B5C}"/>
              </a:ext>
            </a:extLst>
          </p:cNvPr>
          <p:cNvSpPr>
            <a:spLocks noGrp="1"/>
          </p:cNvSpPr>
          <p:nvPr>
            <p:ph idx="1"/>
          </p:nvPr>
        </p:nvSpPr>
        <p:spPr>
          <a:xfrm>
            <a:off x="675476" y="1171022"/>
            <a:ext cx="8229600" cy="4867275"/>
          </a:xfrm>
        </p:spPr>
        <p:txBody>
          <a:bodyPr/>
          <a:lstStyle/>
          <a:p>
            <a:r>
              <a:rPr lang="en-US" altLang="zh-CN" dirty="0"/>
              <a:t>The main task: a line that appears free of undetected transmission errors to the network layer.</a:t>
            </a:r>
          </a:p>
          <a:p>
            <a:r>
              <a:rPr lang="en-US" altLang="zh-CN" dirty="0"/>
              <a:t>The sender break up the input data into data frames, transmit the frames sequentially</a:t>
            </a:r>
          </a:p>
          <a:p>
            <a:r>
              <a:rPr lang="en-US" altLang="zh-CN" dirty="0"/>
              <a:t>If the service is reliable, the receiver confirms correct receipt of each frame by sending back an acknowledgement frame.</a:t>
            </a:r>
          </a:p>
          <a:p>
            <a:r>
              <a:rPr lang="en-US" altLang="zh-CN" dirty="0"/>
              <a:t>Flow control . </a:t>
            </a:r>
          </a:p>
          <a:p>
            <a:r>
              <a:rPr lang="en-US" altLang="zh-CN" dirty="0"/>
              <a:t>Broadcast networks: to control access to the shared channel. </a:t>
            </a:r>
          </a:p>
          <a:p>
            <a:endParaRPr lang="zh-CN" altLang="en-US" dirty="0"/>
          </a:p>
        </p:txBody>
      </p:sp>
      <p:sp>
        <p:nvSpPr>
          <p:cNvPr id="4" name="页脚占位符 3">
            <a:extLst>
              <a:ext uri="{FF2B5EF4-FFF2-40B4-BE49-F238E27FC236}">
                <a16:creationId xmlns:a16="http://schemas.microsoft.com/office/drawing/2014/main" id="{FF844E17-1D90-4443-B7A8-47C3B5531FC8}"/>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53724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528DB-986F-447B-9B3E-31104563876D}"/>
              </a:ext>
            </a:extLst>
          </p:cNvPr>
          <p:cNvSpPr>
            <a:spLocks noGrp="1"/>
          </p:cNvSpPr>
          <p:nvPr>
            <p:ph type="title"/>
          </p:nvPr>
        </p:nvSpPr>
        <p:spPr/>
        <p:txBody>
          <a:bodyPr/>
          <a:lstStyle/>
          <a:p>
            <a:r>
              <a:rPr lang="en-US" altLang="zh-CN" dirty="0"/>
              <a:t>The Network Layer</a:t>
            </a:r>
            <a:endParaRPr lang="zh-CN" altLang="en-US" dirty="0"/>
          </a:p>
        </p:txBody>
      </p:sp>
      <p:sp>
        <p:nvSpPr>
          <p:cNvPr id="3" name="内容占位符 2">
            <a:extLst>
              <a:ext uri="{FF2B5EF4-FFF2-40B4-BE49-F238E27FC236}">
                <a16:creationId xmlns:a16="http://schemas.microsoft.com/office/drawing/2014/main" id="{84B63109-788B-4594-BF32-4D721DB721DF}"/>
              </a:ext>
            </a:extLst>
          </p:cNvPr>
          <p:cNvSpPr>
            <a:spLocks noGrp="1"/>
          </p:cNvSpPr>
          <p:nvPr>
            <p:ph idx="1"/>
          </p:nvPr>
        </p:nvSpPr>
        <p:spPr/>
        <p:txBody>
          <a:bodyPr/>
          <a:lstStyle/>
          <a:p>
            <a:r>
              <a:rPr lang="en-US" altLang="zh-CN" dirty="0"/>
              <a:t>How packets are routed from source to destination.</a:t>
            </a:r>
          </a:p>
          <a:p>
            <a:r>
              <a:rPr lang="en-US" altLang="zh-CN" dirty="0"/>
              <a:t>Congestion control</a:t>
            </a:r>
          </a:p>
          <a:p>
            <a:r>
              <a:rPr lang="en-US" altLang="zh-CN" dirty="0"/>
              <a:t>Quality of service.</a:t>
            </a:r>
          </a:p>
          <a:p>
            <a:r>
              <a:rPr lang="en-US" altLang="zh-CN" dirty="0"/>
              <a:t>Heterogeneous networks  interconnected.</a:t>
            </a:r>
          </a:p>
          <a:p>
            <a:endParaRPr lang="zh-CN" altLang="en-US" dirty="0"/>
          </a:p>
        </p:txBody>
      </p:sp>
      <p:sp>
        <p:nvSpPr>
          <p:cNvPr id="4" name="页脚占位符 3">
            <a:extLst>
              <a:ext uri="{FF2B5EF4-FFF2-40B4-BE49-F238E27FC236}">
                <a16:creationId xmlns:a16="http://schemas.microsoft.com/office/drawing/2014/main" id="{07B74483-3045-4C35-AD8F-25DC986DF371}"/>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182126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ea typeface="宋体" panose="02010600030101010101" pitchFamily="2" charset="-122"/>
              </a:rPr>
              <a:t>Uses of Computer Networks</a:t>
            </a:r>
          </a:p>
        </p:txBody>
      </p:sp>
      <p:sp>
        <p:nvSpPr>
          <p:cNvPr id="10243" name="Rectangle 3"/>
          <p:cNvSpPr>
            <a:spLocks noGrp="1" noChangeArrowheads="1"/>
          </p:cNvSpPr>
          <p:nvPr>
            <p:ph idx="1"/>
          </p:nvPr>
        </p:nvSpPr>
        <p:spPr>
          <a:xfrm>
            <a:off x="914400" y="1401763"/>
            <a:ext cx="7789863" cy="4598987"/>
          </a:xfrm>
        </p:spPr>
        <p:txBody>
          <a:bodyPr/>
          <a:lstStyle/>
          <a:p>
            <a:r>
              <a:rPr lang="en-US" altLang="zh-CN" u="sng">
                <a:ea typeface="宋体" panose="02010600030101010101" pitchFamily="2" charset="-122"/>
              </a:rPr>
              <a:t>Computer networks</a:t>
            </a:r>
            <a:r>
              <a:rPr lang="en-US" altLang="zh-CN">
                <a:ea typeface="宋体" panose="02010600030101010101" pitchFamily="2" charset="-122"/>
              </a:rPr>
              <a:t> are collections of autonomous computers, e.g., the Internet</a:t>
            </a:r>
          </a:p>
          <a:p>
            <a:r>
              <a:rPr lang="en-US" altLang="zh-CN">
                <a:ea typeface="宋体" panose="02010600030101010101" pitchFamily="2" charset="-122"/>
              </a:rPr>
              <a:t>They have many uses:</a:t>
            </a:r>
          </a:p>
          <a:p>
            <a:pPr lvl="1"/>
            <a:r>
              <a:rPr lang="en-US" altLang="zh-CN">
                <a:ea typeface="宋体" panose="02010600030101010101" pitchFamily="2" charset="-122"/>
              </a:rPr>
              <a:t>Business Applications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Home Applications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Mobile Users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r>
              <a:rPr lang="en-US" altLang="zh-CN">
                <a:ea typeface="宋体" panose="02010600030101010101" pitchFamily="2" charset="-122"/>
              </a:rPr>
              <a:t>These uses raise:</a:t>
            </a:r>
          </a:p>
          <a:p>
            <a:pPr lvl="1"/>
            <a:r>
              <a:rPr lang="en-US" altLang="zh-CN">
                <a:ea typeface="宋体" panose="02010600030101010101" pitchFamily="2" charset="-122"/>
              </a:rPr>
              <a:t>Social Issues </a:t>
            </a:r>
            <a:r>
              <a:rPr lang="en-US" altLang="zh-CN">
                <a:solidFill>
                  <a:srgbClr val="0000FF"/>
                </a:solidFill>
                <a:ea typeface="宋体" panose="02010600030101010101" pitchFamily="2" charset="-122"/>
              </a:rPr>
              <a:t>»</a:t>
            </a:r>
          </a:p>
          <a:p>
            <a:r>
              <a:rPr lang="en-US" altLang="zh-CN">
                <a:ea typeface="宋体" panose="02010600030101010101" pitchFamily="2" charset="-122"/>
              </a:rPr>
              <a:t>This text covers networks for all of these uses</a:t>
            </a:r>
          </a:p>
        </p:txBody>
      </p:sp>
      <p:sp>
        <p:nvSpPr>
          <p:cNvPr id="10244" name="Footer Placeholder 20"/>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endParaRPr lang="en-US" altLang="zh-CN" sz="800" i="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6BB3E-29B6-4E64-9850-F571793D5EC7}"/>
              </a:ext>
            </a:extLst>
          </p:cNvPr>
          <p:cNvSpPr>
            <a:spLocks noGrp="1"/>
          </p:cNvSpPr>
          <p:nvPr>
            <p:ph type="title"/>
          </p:nvPr>
        </p:nvSpPr>
        <p:spPr/>
        <p:txBody>
          <a:bodyPr/>
          <a:lstStyle/>
          <a:p>
            <a:r>
              <a:rPr lang="en-US" altLang="zh-CN" dirty="0"/>
              <a:t>The Transport Layer</a:t>
            </a:r>
            <a:endParaRPr lang="zh-CN" altLang="en-US" dirty="0"/>
          </a:p>
        </p:txBody>
      </p:sp>
      <p:sp>
        <p:nvSpPr>
          <p:cNvPr id="3" name="内容占位符 2">
            <a:extLst>
              <a:ext uri="{FF2B5EF4-FFF2-40B4-BE49-F238E27FC236}">
                <a16:creationId xmlns:a16="http://schemas.microsoft.com/office/drawing/2014/main" id="{2C3EFF36-96BC-4F36-824C-6F34FF417CA4}"/>
              </a:ext>
            </a:extLst>
          </p:cNvPr>
          <p:cNvSpPr>
            <a:spLocks noGrp="1"/>
          </p:cNvSpPr>
          <p:nvPr>
            <p:ph idx="1"/>
          </p:nvPr>
        </p:nvSpPr>
        <p:spPr/>
        <p:txBody>
          <a:bodyPr/>
          <a:lstStyle/>
          <a:p>
            <a:r>
              <a:rPr lang="en-US" altLang="zh-CN" sz="2000" dirty="0"/>
              <a:t>Reliability    </a:t>
            </a:r>
          </a:p>
          <a:p>
            <a:pPr marL="800100" lvl="1" indent="-342900"/>
            <a:r>
              <a:rPr lang="en-US" altLang="zh-CN" sz="1800" dirty="0"/>
              <a:t>Ensures that packets arrive at their destination.</a:t>
            </a:r>
          </a:p>
          <a:p>
            <a:pPr marL="800100" lvl="1" indent="-342900"/>
            <a:r>
              <a:rPr lang="en-US" altLang="zh-CN" sz="1800" dirty="0"/>
              <a:t>Reassembles out of order messages.</a:t>
            </a:r>
          </a:p>
          <a:p>
            <a:r>
              <a:rPr lang="en-US" altLang="zh-CN" sz="2000" dirty="0"/>
              <a:t>Hides network </a:t>
            </a:r>
          </a:p>
          <a:p>
            <a:pPr marL="800100" lvl="1" indent="-342900"/>
            <a:r>
              <a:rPr lang="en-US" altLang="zh-CN" sz="1800" dirty="0"/>
              <a:t>Allows details of the network to be hidden from higher level layers.</a:t>
            </a:r>
          </a:p>
          <a:p>
            <a:r>
              <a:rPr lang="en-US" altLang="zh-CN" sz="2000" dirty="0"/>
              <a:t>Service Decisions</a:t>
            </a:r>
          </a:p>
          <a:p>
            <a:pPr marL="800100" lvl="1" indent="-342900"/>
            <a:r>
              <a:rPr lang="en-US" altLang="zh-CN" sz="1800" dirty="0"/>
              <a:t>What type of service to provide; error-free point to point, datagram, etc.</a:t>
            </a:r>
          </a:p>
          <a:p>
            <a:r>
              <a:rPr lang="en-US" altLang="zh-CN" sz="2000" dirty="0"/>
              <a:t>Mapping </a:t>
            </a:r>
          </a:p>
          <a:p>
            <a:pPr marL="800100" lvl="1" indent="-342900"/>
            <a:r>
              <a:rPr lang="en-US" altLang="zh-CN" sz="1800" dirty="0"/>
              <a:t>Determines which messages belong to which connections.</a:t>
            </a:r>
          </a:p>
          <a:p>
            <a:r>
              <a:rPr lang="en-US" altLang="zh-CN" sz="2000" dirty="0"/>
              <a:t>Flow control   </a:t>
            </a:r>
          </a:p>
          <a:p>
            <a:pPr marL="800100" lvl="1" indent="-342900"/>
            <a:r>
              <a:rPr lang="en-US" altLang="zh-CN" sz="1800" dirty="0"/>
              <a:t>keeps a fast transmitter from flooding a slow receiver</a:t>
            </a:r>
            <a:endParaRPr lang="en-US" altLang="zh-CN" sz="2000" dirty="0"/>
          </a:p>
          <a:p>
            <a:r>
              <a:rPr lang="en-US" altLang="zh-CN" sz="2000" dirty="0"/>
              <a:t>Efficiency</a:t>
            </a:r>
            <a:endParaRPr lang="zh-CN" altLang="en-US" sz="2000" dirty="0"/>
          </a:p>
        </p:txBody>
      </p:sp>
      <p:sp>
        <p:nvSpPr>
          <p:cNvPr id="4" name="页脚占位符 3">
            <a:extLst>
              <a:ext uri="{FF2B5EF4-FFF2-40B4-BE49-F238E27FC236}">
                <a16:creationId xmlns:a16="http://schemas.microsoft.com/office/drawing/2014/main" id="{EAADCFC9-B7CF-46A8-84AB-521589E9BFCD}"/>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1610598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5CFB3-7E59-4DF6-97FA-DAA7FE75E220}"/>
              </a:ext>
            </a:extLst>
          </p:cNvPr>
          <p:cNvSpPr>
            <a:spLocks noGrp="1"/>
          </p:cNvSpPr>
          <p:nvPr>
            <p:ph type="title"/>
          </p:nvPr>
        </p:nvSpPr>
        <p:spPr/>
        <p:txBody>
          <a:bodyPr/>
          <a:lstStyle/>
          <a:p>
            <a:r>
              <a:rPr lang="en-US" altLang="zh-CN" dirty="0"/>
              <a:t>The Session Layer</a:t>
            </a:r>
            <a:endParaRPr lang="zh-CN" altLang="en-US" dirty="0"/>
          </a:p>
        </p:txBody>
      </p:sp>
      <p:sp>
        <p:nvSpPr>
          <p:cNvPr id="3" name="内容占位符 2">
            <a:extLst>
              <a:ext uri="{FF2B5EF4-FFF2-40B4-BE49-F238E27FC236}">
                <a16:creationId xmlns:a16="http://schemas.microsoft.com/office/drawing/2014/main" id="{03C06D67-6F4A-4381-ADAE-5E1E76D7D13C}"/>
              </a:ext>
            </a:extLst>
          </p:cNvPr>
          <p:cNvSpPr>
            <a:spLocks noGrp="1"/>
          </p:cNvSpPr>
          <p:nvPr>
            <p:ph idx="1"/>
          </p:nvPr>
        </p:nvSpPr>
        <p:spPr/>
        <p:txBody>
          <a:bodyPr/>
          <a:lstStyle/>
          <a:p>
            <a:r>
              <a:rPr lang="en-US" altLang="zh-CN" dirty="0"/>
              <a:t>On different machines to establish sessions </a:t>
            </a:r>
          </a:p>
          <a:p>
            <a:r>
              <a:rPr lang="en-US" altLang="zh-CN" dirty="0"/>
              <a:t>Various services</a:t>
            </a:r>
          </a:p>
          <a:p>
            <a:pPr marL="342900" indent="-342900">
              <a:buFont typeface="Arial" panose="020B0604020202020204" pitchFamily="34" charset="0"/>
              <a:buChar char="•"/>
            </a:pPr>
            <a:r>
              <a:rPr lang="en-US" altLang="zh-CN" dirty="0"/>
              <a:t>Dialog control (keeping track of whose turn it is to transmit)</a:t>
            </a:r>
          </a:p>
          <a:p>
            <a:pPr marL="342900" indent="-342900">
              <a:buFont typeface="Arial" panose="020B0604020202020204" pitchFamily="34" charset="0"/>
              <a:buChar char="•"/>
            </a:pPr>
            <a:r>
              <a:rPr lang="en-US" altLang="zh-CN" dirty="0"/>
              <a:t>Token management (preventing two parties from attempting the same critical operation at the same time)</a:t>
            </a:r>
          </a:p>
          <a:p>
            <a:pPr marL="342900" indent="-342900">
              <a:buFont typeface="Arial" panose="020B0604020202020204" pitchFamily="34" charset="0"/>
              <a:buChar char="•"/>
            </a:pPr>
            <a:r>
              <a:rPr lang="en-US" altLang="zh-CN" dirty="0"/>
              <a:t>Synchronization (check pointing long transmissions to allow them to continue from where they were after a crash).</a:t>
            </a:r>
          </a:p>
          <a:p>
            <a:endParaRPr lang="zh-CN" altLang="en-US" dirty="0"/>
          </a:p>
        </p:txBody>
      </p:sp>
      <p:sp>
        <p:nvSpPr>
          <p:cNvPr id="4" name="页脚占位符 3">
            <a:extLst>
              <a:ext uri="{FF2B5EF4-FFF2-40B4-BE49-F238E27FC236}">
                <a16:creationId xmlns:a16="http://schemas.microsoft.com/office/drawing/2014/main" id="{40E91A3E-EC07-4AE1-8D17-C78F346F0348}"/>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179989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E1B36-AFF3-4DD7-8BA8-62881F2D0EB0}"/>
              </a:ext>
            </a:extLst>
          </p:cNvPr>
          <p:cNvSpPr>
            <a:spLocks noGrp="1"/>
          </p:cNvSpPr>
          <p:nvPr>
            <p:ph type="title"/>
          </p:nvPr>
        </p:nvSpPr>
        <p:spPr/>
        <p:txBody>
          <a:bodyPr/>
          <a:lstStyle/>
          <a:p>
            <a:r>
              <a:rPr lang="en-US" altLang="zh-CN" dirty="0"/>
              <a:t>The Presentation Layer</a:t>
            </a:r>
            <a:endParaRPr lang="zh-CN" altLang="en-US" dirty="0"/>
          </a:p>
        </p:txBody>
      </p:sp>
      <p:sp>
        <p:nvSpPr>
          <p:cNvPr id="3" name="内容占位符 2">
            <a:extLst>
              <a:ext uri="{FF2B5EF4-FFF2-40B4-BE49-F238E27FC236}">
                <a16:creationId xmlns:a16="http://schemas.microsoft.com/office/drawing/2014/main" id="{FE635C76-AA94-4CB5-8494-27745954B5BB}"/>
              </a:ext>
            </a:extLst>
          </p:cNvPr>
          <p:cNvSpPr>
            <a:spLocks noGrp="1"/>
          </p:cNvSpPr>
          <p:nvPr>
            <p:ph idx="1"/>
          </p:nvPr>
        </p:nvSpPr>
        <p:spPr/>
        <p:txBody>
          <a:bodyPr/>
          <a:lstStyle/>
          <a:p>
            <a:r>
              <a:rPr lang="en-US" altLang="zh-CN" dirty="0"/>
              <a:t>Concerned with the syntax and semantics of the information transmitted.</a:t>
            </a:r>
          </a:p>
          <a:p>
            <a:r>
              <a:rPr lang="en-US" altLang="zh-CN" dirty="0"/>
              <a:t>A standard encoding</a:t>
            </a:r>
          </a:p>
          <a:p>
            <a:r>
              <a:rPr lang="en-US" altLang="zh-CN" dirty="0"/>
              <a:t>Manages these abstract data structures </a:t>
            </a:r>
          </a:p>
          <a:p>
            <a:r>
              <a:rPr lang="en-US" altLang="zh-CN" dirty="0"/>
              <a:t>Allows higher-level data structures (e.g., banking records) to be defined and exchanged.</a:t>
            </a:r>
          </a:p>
          <a:p>
            <a:endParaRPr lang="zh-CN" altLang="en-US" dirty="0"/>
          </a:p>
        </p:txBody>
      </p:sp>
      <p:sp>
        <p:nvSpPr>
          <p:cNvPr id="4" name="页脚占位符 3">
            <a:extLst>
              <a:ext uri="{FF2B5EF4-FFF2-40B4-BE49-F238E27FC236}">
                <a16:creationId xmlns:a16="http://schemas.microsoft.com/office/drawing/2014/main" id="{17FE9B0C-C2B4-480F-911F-0FB6FA427D89}"/>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1514545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B7DD5-C0CB-43C4-B5DA-85F5B5E6BC15}"/>
              </a:ext>
            </a:extLst>
          </p:cNvPr>
          <p:cNvSpPr>
            <a:spLocks noGrp="1"/>
          </p:cNvSpPr>
          <p:nvPr>
            <p:ph type="title"/>
          </p:nvPr>
        </p:nvSpPr>
        <p:spPr/>
        <p:txBody>
          <a:bodyPr/>
          <a:lstStyle/>
          <a:p>
            <a:r>
              <a:rPr lang="en-US" altLang="zh-CN" dirty="0"/>
              <a:t>The Application Layer</a:t>
            </a:r>
            <a:endParaRPr lang="zh-CN" altLang="en-US" dirty="0"/>
          </a:p>
        </p:txBody>
      </p:sp>
      <p:sp>
        <p:nvSpPr>
          <p:cNvPr id="3" name="内容占位符 2">
            <a:extLst>
              <a:ext uri="{FF2B5EF4-FFF2-40B4-BE49-F238E27FC236}">
                <a16:creationId xmlns:a16="http://schemas.microsoft.com/office/drawing/2014/main" id="{7B86B473-D35A-4D17-BC65-CA42389BFA78}"/>
              </a:ext>
            </a:extLst>
          </p:cNvPr>
          <p:cNvSpPr>
            <a:spLocks noGrp="1"/>
          </p:cNvSpPr>
          <p:nvPr>
            <p:ph idx="1"/>
          </p:nvPr>
        </p:nvSpPr>
        <p:spPr/>
        <p:txBody>
          <a:bodyPr/>
          <a:lstStyle/>
          <a:p>
            <a:r>
              <a:rPr lang="en-US" altLang="zh-CN" dirty="0"/>
              <a:t>A variety of protocols that are commonly needed by users. </a:t>
            </a:r>
          </a:p>
          <a:p>
            <a:pPr marL="342900" indent="-342900">
              <a:buFont typeface="Arial" panose="020B0604020202020204" pitchFamily="34" charset="0"/>
              <a:buChar char="•"/>
            </a:pPr>
            <a:r>
              <a:rPr lang="en-US" altLang="zh-CN" dirty="0"/>
              <a:t>WWW</a:t>
            </a:r>
          </a:p>
          <a:p>
            <a:pPr marL="342900" indent="-342900">
              <a:buFont typeface="Arial" panose="020B0604020202020204" pitchFamily="34" charset="0"/>
              <a:buChar char="•"/>
            </a:pPr>
            <a:r>
              <a:rPr lang="en-US" altLang="zh-CN" dirty="0"/>
              <a:t>File transfer</a:t>
            </a:r>
          </a:p>
          <a:p>
            <a:pPr marL="342900" indent="-342900">
              <a:buFont typeface="Arial" panose="020B0604020202020204" pitchFamily="34" charset="0"/>
              <a:buChar char="•"/>
            </a:pPr>
            <a:r>
              <a:rPr lang="en-US" altLang="zh-CN" dirty="0"/>
              <a:t>Electronic mail</a:t>
            </a:r>
          </a:p>
          <a:p>
            <a:pPr marL="342900" indent="-342900">
              <a:buFont typeface="Arial" panose="020B0604020202020204" pitchFamily="34" charset="0"/>
              <a:buChar char="•"/>
            </a:pPr>
            <a:r>
              <a:rPr lang="en-US" altLang="zh-CN" dirty="0"/>
              <a:t>Network news</a:t>
            </a:r>
          </a:p>
          <a:p>
            <a:pPr marL="342900" indent="-342900">
              <a:buFont typeface="Arial" panose="020B0604020202020204" pitchFamily="34" charset="0"/>
              <a:buChar char="•"/>
            </a:pPr>
            <a:r>
              <a:rPr lang="en-US" altLang="zh-CN" dirty="0"/>
              <a:t>Telnet</a:t>
            </a:r>
          </a:p>
          <a:p>
            <a:endParaRPr lang="zh-CN" altLang="en-US" dirty="0"/>
          </a:p>
        </p:txBody>
      </p:sp>
      <p:sp>
        <p:nvSpPr>
          <p:cNvPr id="4" name="页脚占位符 3">
            <a:extLst>
              <a:ext uri="{FF2B5EF4-FFF2-40B4-BE49-F238E27FC236}">
                <a16:creationId xmlns:a16="http://schemas.microsoft.com/office/drawing/2014/main" id="{5827B8C8-B686-4805-8911-0622C49CEF0F}"/>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1578714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38D96-EA4F-4931-AC25-C1B1B90F55D5}"/>
              </a:ext>
            </a:extLst>
          </p:cNvPr>
          <p:cNvSpPr>
            <a:spLocks noGrp="1"/>
          </p:cNvSpPr>
          <p:nvPr>
            <p:ph type="title"/>
          </p:nvPr>
        </p:nvSpPr>
        <p:spPr/>
        <p:txBody>
          <a:bodyPr/>
          <a:lstStyle/>
          <a:p>
            <a:r>
              <a:rPr lang="en-US" altLang="zh-CN" dirty="0">
                <a:ea typeface="宋体" panose="02010600030101010101" pitchFamily="2" charset="-122"/>
              </a:rPr>
              <a:t>TCP/IP Reference Model</a:t>
            </a:r>
            <a:endParaRPr lang="zh-CN" altLang="en-US" dirty="0"/>
          </a:p>
        </p:txBody>
      </p:sp>
      <p:sp>
        <p:nvSpPr>
          <p:cNvPr id="3" name="内容占位符 2">
            <a:extLst>
              <a:ext uri="{FF2B5EF4-FFF2-40B4-BE49-F238E27FC236}">
                <a16:creationId xmlns:a16="http://schemas.microsoft.com/office/drawing/2014/main" id="{F5E817DE-8B05-4D39-8738-8D65D46062C7}"/>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4A04A984-7A41-49CC-82E3-9A82D1E6DFEC}"/>
              </a:ext>
            </a:extLst>
          </p:cNvPr>
          <p:cNvSpPr>
            <a:spLocks noGrp="1"/>
          </p:cNvSpPr>
          <p:nvPr>
            <p:ph type="ftr" sz="quarter" idx="11"/>
          </p:nvPr>
        </p:nvSpPr>
        <p:spPr/>
        <p:txBody>
          <a:bodyPr/>
          <a:lstStyle/>
          <a:p>
            <a:r>
              <a:rPr lang="en-US" altLang="zh-CN"/>
              <a:t>Computer Networks, Chapter 1 Introduction</a:t>
            </a:r>
            <a:endParaRPr lang="en-US" altLang="zh-CN" dirty="0"/>
          </a:p>
        </p:txBody>
      </p:sp>
      <p:pic>
        <p:nvPicPr>
          <p:cNvPr id="5" name="Picture 4">
            <a:extLst>
              <a:ext uri="{FF2B5EF4-FFF2-40B4-BE49-F238E27FC236}">
                <a16:creationId xmlns:a16="http://schemas.microsoft.com/office/drawing/2014/main" id="{D8DCCCEE-78AF-4F7E-98E1-184908313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927" y="1545273"/>
            <a:ext cx="7148512"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041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a:ea typeface="宋体" panose="02010600030101010101" pitchFamily="2" charset="-122"/>
              </a:rPr>
              <a:t>TCP/IP Reference Model</a:t>
            </a:r>
          </a:p>
        </p:txBody>
      </p:sp>
      <p:sp>
        <p:nvSpPr>
          <p:cNvPr id="25603" name="Rectangle 3"/>
          <p:cNvSpPr>
            <a:spLocks noGrp="1" noChangeArrowheads="1"/>
          </p:cNvSpPr>
          <p:nvPr>
            <p:ph idx="1"/>
          </p:nvPr>
        </p:nvSpPr>
        <p:spPr/>
        <p:txBody>
          <a:bodyPr/>
          <a:lstStyle/>
          <a:p>
            <a:r>
              <a:rPr lang="en-US" altLang="zh-CN">
                <a:ea typeface="宋体" panose="02010600030101010101" pitchFamily="2" charset="-122"/>
              </a:rPr>
              <a:t>A four layer model derived from experimentation; omits some OSI layers and uses the IP as the network layer.</a:t>
            </a:r>
          </a:p>
        </p:txBody>
      </p:sp>
      <p:sp>
        <p:nvSpPr>
          <p:cNvPr id="2560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grpSp>
        <p:nvGrpSpPr>
          <p:cNvPr id="25605" name="Group 22"/>
          <p:cNvGrpSpPr>
            <a:grpSpLocks/>
          </p:cNvGrpSpPr>
          <p:nvPr/>
        </p:nvGrpSpPr>
        <p:grpSpPr bwMode="auto">
          <a:xfrm>
            <a:off x="625475" y="2381250"/>
            <a:ext cx="7226300" cy="3028950"/>
            <a:chOff x="959085" y="2409825"/>
            <a:chExt cx="7225830" cy="3028950"/>
          </a:xfrm>
        </p:grpSpPr>
        <p:pic>
          <p:nvPicPr>
            <p:cNvPr id="25610" name="Picture 2"/>
            <p:cNvPicPr>
              <a:picLocks noChangeAspect="1" noChangeArrowheads="1"/>
            </p:cNvPicPr>
            <p:nvPr/>
          </p:nvPicPr>
          <p:blipFill>
            <a:blip r:embed="rId3">
              <a:extLst>
                <a:ext uri="{28A0092B-C50C-407E-A947-70E740481C1C}">
                  <a14:useLocalDpi xmlns:a14="http://schemas.microsoft.com/office/drawing/2010/main" val="0"/>
                </a:ext>
              </a:extLst>
            </a:blip>
            <a:srcRect t="5247"/>
            <a:stretch>
              <a:fillRect/>
            </a:stretch>
          </p:blipFill>
          <p:spPr bwMode="auto">
            <a:xfrm>
              <a:off x="959085" y="2409825"/>
              <a:ext cx="722583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Freeform 14"/>
            <p:cNvSpPr>
              <a:spLocks/>
            </p:cNvSpPr>
            <p:nvPr/>
          </p:nvSpPr>
          <p:spPr bwMode="auto">
            <a:xfrm>
              <a:off x="2714625" y="2524126"/>
              <a:ext cx="823912" cy="2647950"/>
            </a:xfrm>
            <a:custGeom>
              <a:avLst/>
              <a:gdLst>
                <a:gd name="T0" fmla="*/ 0 w 862012"/>
                <a:gd name="T1" fmla="*/ 0 h 2647950"/>
                <a:gd name="T2" fmla="*/ 166340 w 862012"/>
                <a:gd name="T3" fmla="*/ 704850 h 2647950"/>
                <a:gd name="T4" fmla="*/ 365949 w 862012"/>
                <a:gd name="T5" fmla="*/ 1066800 h 2647950"/>
                <a:gd name="T6" fmla="*/ 657043 w 862012"/>
                <a:gd name="T7" fmla="*/ 1343025 h 2647950"/>
                <a:gd name="T8" fmla="*/ 748531 w 862012"/>
                <a:gd name="T9" fmla="*/ 1590675 h 2647950"/>
                <a:gd name="T10" fmla="*/ 681995 w 862012"/>
                <a:gd name="T11" fmla="*/ 1819275 h 2647950"/>
                <a:gd name="T12" fmla="*/ 490703 w 862012"/>
                <a:gd name="T13" fmla="*/ 1943100 h 2647950"/>
                <a:gd name="T14" fmla="*/ 282779 w 862012"/>
                <a:gd name="T15" fmla="*/ 2028825 h 2647950"/>
                <a:gd name="T16" fmla="*/ 83170 w 862012"/>
                <a:gd name="T17" fmla="*/ 2181225 h 2647950"/>
                <a:gd name="T18" fmla="*/ 32908 w 862012"/>
                <a:gd name="T19" fmla="*/ 2457450 h 2647950"/>
                <a:gd name="T20" fmla="*/ 24591 w 862012"/>
                <a:gd name="T21" fmla="*/ 2647950 h 2647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p:spPr>
          <p:txBody>
            <a:bodyPr/>
            <a:lstStyle/>
            <a:p>
              <a:endParaRPr lang="zh-CN" altLang="en-US"/>
            </a:p>
          </p:txBody>
        </p:sp>
        <p:sp>
          <p:nvSpPr>
            <p:cNvPr id="25612" name="Rectangle 15"/>
            <p:cNvSpPr>
              <a:spLocks noChangeArrowheads="1"/>
            </p:cNvSpPr>
            <p:nvPr/>
          </p:nvSpPr>
          <p:spPr bwMode="auto">
            <a:xfrm>
              <a:off x="2638425" y="2543175"/>
              <a:ext cx="85725" cy="26955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25613" name="Freeform 16"/>
            <p:cNvSpPr>
              <a:spLocks/>
            </p:cNvSpPr>
            <p:nvPr/>
          </p:nvSpPr>
          <p:spPr bwMode="auto">
            <a:xfrm flipH="1">
              <a:off x="6229350" y="2505076"/>
              <a:ext cx="823912" cy="2647950"/>
            </a:xfrm>
            <a:custGeom>
              <a:avLst/>
              <a:gdLst>
                <a:gd name="T0" fmla="*/ 0 w 862012"/>
                <a:gd name="T1" fmla="*/ 0 h 2647950"/>
                <a:gd name="T2" fmla="*/ 166340 w 862012"/>
                <a:gd name="T3" fmla="*/ 704850 h 2647950"/>
                <a:gd name="T4" fmla="*/ 365949 w 862012"/>
                <a:gd name="T5" fmla="*/ 1066800 h 2647950"/>
                <a:gd name="T6" fmla="*/ 657043 w 862012"/>
                <a:gd name="T7" fmla="*/ 1343025 h 2647950"/>
                <a:gd name="T8" fmla="*/ 748531 w 862012"/>
                <a:gd name="T9" fmla="*/ 1590675 h 2647950"/>
                <a:gd name="T10" fmla="*/ 681995 w 862012"/>
                <a:gd name="T11" fmla="*/ 1819275 h 2647950"/>
                <a:gd name="T12" fmla="*/ 490703 w 862012"/>
                <a:gd name="T13" fmla="*/ 1943100 h 2647950"/>
                <a:gd name="T14" fmla="*/ 282779 w 862012"/>
                <a:gd name="T15" fmla="*/ 2028825 h 2647950"/>
                <a:gd name="T16" fmla="*/ 83170 w 862012"/>
                <a:gd name="T17" fmla="*/ 2181225 h 2647950"/>
                <a:gd name="T18" fmla="*/ 32908 w 862012"/>
                <a:gd name="T19" fmla="*/ 2457450 h 2647950"/>
                <a:gd name="T20" fmla="*/ 24591 w 862012"/>
                <a:gd name="T21" fmla="*/ 2647950 h 2647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p:spPr>
          <p:txBody>
            <a:bodyPr/>
            <a:lstStyle/>
            <a:p>
              <a:endParaRPr lang="zh-CN" altLang="en-US"/>
            </a:p>
          </p:txBody>
        </p:sp>
        <p:sp>
          <p:nvSpPr>
            <p:cNvPr id="25614" name="Rectangle 17"/>
            <p:cNvSpPr>
              <a:spLocks noChangeArrowheads="1"/>
            </p:cNvSpPr>
            <p:nvPr/>
          </p:nvSpPr>
          <p:spPr bwMode="auto">
            <a:xfrm flipH="1">
              <a:off x="7029448" y="2743200"/>
              <a:ext cx="1019176" cy="26955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25615" name="Rectangle 18"/>
            <p:cNvSpPr>
              <a:spLocks noChangeArrowheads="1"/>
            </p:cNvSpPr>
            <p:nvPr/>
          </p:nvSpPr>
          <p:spPr bwMode="auto">
            <a:xfrm flipH="1">
              <a:off x="6029324" y="4048125"/>
              <a:ext cx="200025" cy="152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25616" name="Rectangle 19"/>
            <p:cNvSpPr>
              <a:spLocks noChangeArrowheads="1"/>
            </p:cNvSpPr>
            <p:nvPr/>
          </p:nvSpPr>
          <p:spPr bwMode="auto">
            <a:xfrm flipH="1">
              <a:off x="6229350" y="3467100"/>
              <a:ext cx="342898" cy="1905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25617" name="Rectangle 20"/>
            <p:cNvSpPr>
              <a:spLocks noChangeArrowheads="1"/>
            </p:cNvSpPr>
            <p:nvPr/>
          </p:nvSpPr>
          <p:spPr bwMode="auto">
            <a:xfrm flipH="1">
              <a:off x="6457950" y="3057524"/>
              <a:ext cx="342898" cy="12382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25618" name="Rectangle 21"/>
            <p:cNvSpPr>
              <a:spLocks noChangeArrowheads="1"/>
            </p:cNvSpPr>
            <p:nvPr/>
          </p:nvSpPr>
          <p:spPr bwMode="auto">
            <a:xfrm flipH="1">
              <a:off x="6743700" y="3200400"/>
              <a:ext cx="95248" cy="9144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grpSp>
      <p:cxnSp>
        <p:nvCxnSpPr>
          <p:cNvPr id="25" name="Straight Arrow Connector 24"/>
          <p:cNvCxnSpPr>
            <a:stCxn id="25607" idx="1"/>
          </p:cNvCxnSpPr>
          <p:nvPr/>
        </p:nvCxnSpPr>
        <p:spPr bwMode="auto">
          <a:xfrm rot="10800000" flipV="1">
            <a:off x="5981700" y="3929063"/>
            <a:ext cx="628650" cy="157162"/>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sp>
        <p:nvSpPr>
          <p:cNvPr id="25607" name="TextBox 26"/>
          <p:cNvSpPr txBox="1">
            <a:spLocks noChangeArrowheads="1"/>
          </p:cNvSpPr>
          <p:nvPr/>
        </p:nvSpPr>
        <p:spPr bwMode="auto">
          <a:xfrm>
            <a:off x="6610350" y="3467100"/>
            <a:ext cx="1695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zh-CN" sz="1800">
                <a:ea typeface="宋体" panose="02010600030101010101" pitchFamily="2" charset="-122"/>
              </a:rPr>
              <a:t>IP is the “narrow waist” of the Internet</a:t>
            </a:r>
          </a:p>
        </p:txBody>
      </p:sp>
      <p:sp>
        <p:nvSpPr>
          <p:cNvPr id="25608" name="Rectangle 30"/>
          <p:cNvSpPr>
            <a:spLocks noChangeArrowheads="1"/>
          </p:cNvSpPr>
          <p:nvPr/>
        </p:nvSpPr>
        <p:spPr bwMode="auto">
          <a:xfrm flipH="1">
            <a:off x="685800" y="2305050"/>
            <a:ext cx="828675" cy="2952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25609" name="TextBox 31"/>
          <p:cNvSpPr txBox="1">
            <a:spLocks noChangeArrowheads="1"/>
          </p:cNvSpPr>
          <p:nvPr/>
        </p:nvSpPr>
        <p:spPr bwMode="auto">
          <a:xfrm>
            <a:off x="1938338" y="5305425"/>
            <a:ext cx="5195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zh-CN" sz="1800">
                <a:ea typeface="宋体" panose="02010600030101010101" pitchFamily="2" charset="-122"/>
              </a:rPr>
              <a:t>Protocols are shown in their respective layers</a:t>
            </a:r>
          </a:p>
        </p:txBody>
      </p:sp>
    </p:spTree>
    <p:extLst>
      <p:ext uri="{BB962C8B-B14F-4D97-AF65-F5344CB8AC3E}">
        <p14:creationId xmlns:p14="http://schemas.microsoft.com/office/powerpoint/2010/main" val="139288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06230-B9C8-4E61-9D6C-EB176839D32C}"/>
              </a:ext>
            </a:extLst>
          </p:cNvPr>
          <p:cNvSpPr>
            <a:spLocks noGrp="1"/>
          </p:cNvSpPr>
          <p:nvPr>
            <p:ph type="title"/>
          </p:nvPr>
        </p:nvSpPr>
        <p:spPr/>
        <p:txBody>
          <a:bodyPr/>
          <a:lstStyle/>
          <a:p>
            <a:r>
              <a:rPr lang="en-US" altLang="zh-CN" dirty="0"/>
              <a:t>The Internet Layer</a:t>
            </a:r>
            <a:endParaRPr lang="zh-CN" altLang="en-US" dirty="0"/>
          </a:p>
        </p:txBody>
      </p:sp>
      <p:sp>
        <p:nvSpPr>
          <p:cNvPr id="3" name="内容占位符 2">
            <a:extLst>
              <a:ext uri="{FF2B5EF4-FFF2-40B4-BE49-F238E27FC236}">
                <a16:creationId xmlns:a16="http://schemas.microsoft.com/office/drawing/2014/main" id="{95F67BF0-692D-407B-9EB3-44F83C089605}"/>
              </a:ext>
            </a:extLst>
          </p:cNvPr>
          <p:cNvSpPr>
            <a:spLocks noGrp="1"/>
          </p:cNvSpPr>
          <p:nvPr>
            <p:ph idx="1"/>
          </p:nvPr>
        </p:nvSpPr>
        <p:spPr/>
        <p:txBody>
          <a:bodyPr/>
          <a:lstStyle/>
          <a:p>
            <a:r>
              <a:rPr lang="en-US" altLang="zh-CN" dirty="0"/>
              <a:t>To permit hosts to inject packets into any network and have them travel independently to the destination </a:t>
            </a:r>
          </a:p>
          <a:p>
            <a:r>
              <a:rPr lang="en-US" altLang="zh-CN" dirty="0"/>
              <a:t>Packets may arrive in a different order than they were sent.</a:t>
            </a:r>
          </a:p>
          <a:p>
            <a:r>
              <a:rPr lang="en-US" altLang="zh-CN" dirty="0"/>
              <a:t>Defined an official packet format and protocol called IP (Internet Protocol).</a:t>
            </a:r>
          </a:p>
          <a:p>
            <a:r>
              <a:rPr lang="en-US" altLang="zh-CN" dirty="0"/>
              <a:t>Packet routing</a:t>
            </a:r>
          </a:p>
          <a:p>
            <a:r>
              <a:rPr lang="en-US" altLang="zh-CN" dirty="0"/>
              <a:t>Avoiding congestion.</a:t>
            </a:r>
          </a:p>
          <a:p>
            <a:r>
              <a:rPr lang="en-US" altLang="zh-CN" dirty="0"/>
              <a:t>TCP/IP internet layer is similar in functionality to the OSI network layer. </a:t>
            </a:r>
          </a:p>
          <a:p>
            <a:endParaRPr lang="zh-CN" altLang="en-US" dirty="0"/>
          </a:p>
        </p:txBody>
      </p:sp>
      <p:sp>
        <p:nvSpPr>
          <p:cNvPr id="4" name="页脚占位符 3">
            <a:extLst>
              <a:ext uri="{FF2B5EF4-FFF2-40B4-BE49-F238E27FC236}">
                <a16:creationId xmlns:a16="http://schemas.microsoft.com/office/drawing/2014/main" id="{29A3400E-D826-4BF0-8E67-4825DCD28345}"/>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4223337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AB6F0-C21C-461B-A0AD-5415D3470F3F}"/>
              </a:ext>
            </a:extLst>
          </p:cNvPr>
          <p:cNvSpPr>
            <a:spLocks noGrp="1"/>
          </p:cNvSpPr>
          <p:nvPr>
            <p:ph type="title"/>
          </p:nvPr>
        </p:nvSpPr>
        <p:spPr/>
        <p:txBody>
          <a:bodyPr/>
          <a:lstStyle/>
          <a:p>
            <a:r>
              <a:rPr lang="en-US" altLang="zh-CN" dirty="0"/>
              <a:t>The Transport Layer</a:t>
            </a:r>
            <a:endParaRPr lang="zh-CN" altLang="en-US" dirty="0"/>
          </a:p>
        </p:txBody>
      </p:sp>
      <p:sp>
        <p:nvSpPr>
          <p:cNvPr id="3" name="内容占位符 2">
            <a:extLst>
              <a:ext uri="{FF2B5EF4-FFF2-40B4-BE49-F238E27FC236}">
                <a16:creationId xmlns:a16="http://schemas.microsoft.com/office/drawing/2014/main" id="{BE07149C-7C73-4C17-97D4-BF5F8425BA60}"/>
              </a:ext>
            </a:extLst>
          </p:cNvPr>
          <p:cNvSpPr>
            <a:spLocks noGrp="1"/>
          </p:cNvSpPr>
          <p:nvPr>
            <p:ph idx="1"/>
          </p:nvPr>
        </p:nvSpPr>
        <p:spPr/>
        <p:txBody>
          <a:bodyPr/>
          <a:lstStyle/>
          <a:p>
            <a:r>
              <a:rPr lang="en-US" altLang="zh-CN" dirty="0"/>
              <a:t>To allow peer entities on the source and destination hosts to carry on a conversation</a:t>
            </a:r>
          </a:p>
          <a:p>
            <a:r>
              <a:rPr lang="en-US" altLang="zh-CN" dirty="0"/>
              <a:t>Two end-to-end transport protocols TCP and UDP</a:t>
            </a:r>
          </a:p>
          <a:p>
            <a:r>
              <a:rPr lang="en-US" altLang="zh-CN" dirty="0"/>
              <a:t>TCP (Transmission Control Protocol), is a reliable connection-oriented protocol </a:t>
            </a:r>
          </a:p>
          <a:p>
            <a:r>
              <a:rPr lang="en-US" altLang="zh-CN" dirty="0"/>
              <a:t>UDP (User Datagram Protocol), is an unreliable, connectionless protocol. </a:t>
            </a:r>
          </a:p>
          <a:p>
            <a:endParaRPr lang="zh-CN" altLang="en-US" dirty="0"/>
          </a:p>
        </p:txBody>
      </p:sp>
      <p:sp>
        <p:nvSpPr>
          <p:cNvPr id="4" name="页脚占位符 3">
            <a:extLst>
              <a:ext uri="{FF2B5EF4-FFF2-40B4-BE49-F238E27FC236}">
                <a16:creationId xmlns:a16="http://schemas.microsoft.com/office/drawing/2014/main" id="{5C4A11CE-B4FE-4CD6-9871-6FCF764908EB}"/>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2951056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B768E-E016-41CB-BCA7-6C1F7336EB03}"/>
              </a:ext>
            </a:extLst>
          </p:cNvPr>
          <p:cNvSpPr>
            <a:spLocks noGrp="1"/>
          </p:cNvSpPr>
          <p:nvPr>
            <p:ph type="title"/>
          </p:nvPr>
        </p:nvSpPr>
        <p:spPr/>
        <p:txBody>
          <a:bodyPr/>
          <a:lstStyle/>
          <a:p>
            <a:r>
              <a:rPr lang="en-US" altLang="zh-CN" dirty="0"/>
              <a:t>The Application Layer</a:t>
            </a:r>
            <a:endParaRPr lang="zh-CN" altLang="en-US" dirty="0"/>
          </a:p>
        </p:txBody>
      </p:sp>
      <p:sp>
        <p:nvSpPr>
          <p:cNvPr id="3" name="内容占位符 2">
            <a:extLst>
              <a:ext uri="{FF2B5EF4-FFF2-40B4-BE49-F238E27FC236}">
                <a16:creationId xmlns:a16="http://schemas.microsoft.com/office/drawing/2014/main" id="{8F33A1D6-D967-41FA-8892-12FD24B68F52}"/>
              </a:ext>
            </a:extLst>
          </p:cNvPr>
          <p:cNvSpPr>
            <a:spLocks noGrp="1"/>
          </p:cNvSpPr>
          <p:nvPr>
            <p:ph idx="1"/>
          </p:nvPr>
        </p:nvSpPr>
        <p:spPr/>
        <p:txBody>
          <a:bodyPr/>
          <a:lstStyle/>
          <a:p>
            <a:r>
              <a:rPr lang="en-US" altLang="zh-CN" dirty="0"/>
              <a:t>Virtual terminal (TELNET), allows a user on one machine to log onto a distant machine and work there</a:t>
            </a:r>
          </a:p>
          <a:p>
            <a:r>
              <a:rPr lang="en-US" altLang="zh-CN" dirty="0"/>
              <a:t>File transfer (FTP), to move data efficiently from one machine to another</a:t>
            </a:r>
          </a:p>
          <a:p>
            <a:r>
              <a:rPr lang="en-US" altLang="zh-CN" dirty="0"/>
              <a:t>Electronic mail (SMTP) </a:t>
            </a:r>
          </a:p>
          <a:p>
            <a:r>
              <a:rPr lang="en-US" altLang="zh-CN" dirty="0"/>
              <a:t>Domain Name System (DNS) for mapping host names onto their network addresses</a:t>
            </a:r>
          </a:p>
          <a:p>
            <a:r>
              <a:rPr lang="en-US" altLang="zh-CN" dirty="0"/>
              <a:t>HTTP, the protocol for fetching pages on the World Wide Web</a:t>
            </a:r>
          </a:p>
          <a:p>
            <a:endParaRPr lang="zh-CN" altLang="en-US" dirty="0"/>
          </a:p>
        </p:txBody>
      </p:sp>
      <p:sp>
        <p:nvSpPr>
          <p:cNvPr id="4" name="页脚占位符 3">
            <a:extLst>
              <a:ext uri="{FF2B5EF4-FFF2-40B4-BE49-F238E27FC236}">
                <a16:creationId xmlns:a16="http://schemas.microsoft.com/office/drawing/2014/main" id="{5D88FD71-8FDE-4027-A27A-7FDED5EE2126}"/>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1150674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AFE82-47AC-487C-B09F-7D7F061898F3}"/>
              </a:ext>
            </a:extLst>
          </p:cNvPr>
          <p:cNvSpPr>
            <a:spLocks noGrp="1"/>
          </p:cNvSpPr>
          <p:nvPr>
            <p:ph type="title"/>
          </p:nvPr>
        </p:nvSpPr>
        <p:spPr/>
        <p:txBody>
          <a:bodyPr/>
          <a:lstStyle/>
          <a:p>
            <a:r>
              <a:rPr lang="en-US" altLang="zh-CN" dirty="0"/>
              <a:t>The Host-to-Network Layer</a:t>
            </a:r>
            <a:endParaRPr lang="zh-CN" altLang="en-US" dirty="0"/>
          </a:p>
        </p:txBody>
      </p:sp>
      <p:sp>
        <p:nvSpPr>
          <p:cNvPr id="3" name="内容占位符 2">
            <a:extLst>
              <a:ext uri="{FF2B5EF4-FFF2-40B4-BE49-F238E27FC236}">
                <a16:creationId xmlns:a16="http://schemas.microsoft.com/office/drawing/2014/main" id="{4E5BB551-6EC5-45A9-9639-748515DF4A55}"/>
              </a:ext>
            </a:extLst>
          </p:cNvPr>
          <p:cNvSpPr>
            <a:spLocks noGrp="1"/>
          </p:cNvSpPr>
          <p:nvPr>
            <p:ph idx="1"/>
          </p:nvPr>
        </p:nvSpPr>
        <p:spPr/>
        <p:txBody>
          <a:bodyPr/>
          <a:lstStyle/>
          <a:p>
            <a:r>
              <a:rPr lang="en-US" altLang="zh-CN" dirty="0"/>
              <a:t>This protocol is not defined and varies from host to host and network to network. </a:t>
            </a:r>
          </a:p>
          <a:p>
            <a:endParaRPr lang="zh-CN" altLang="en-US" dirty="0"/>
          </a:p>
        </p:txBody>
      </p:sp>
      <p:sp>
        <p:nvSpPr>
          <p:cNvPr id="4" name="页脚占位符 3">
            <a:extLst>
              <a:ext uri="{FF2B5EF4-FFF2-40B4-BE49-F238E27FC236}">
                <a16:creationId xmlns:a16="http://schemas.microsoft.com/office/drawing/2014/main" id="{1B7E7F06-CB0C-41EE-813D-6D49730CAC9B}"/>
              </a:ext>
            </a:extLst>
          </p:cNvPr>
          <p:cNvSpPr>
            <a:spLocks noGrp="1"/>
          </p:cNvSpPr>
          <p:nvPr>
            <p:ph type="ftr" sz="quarter" idx="11"/>
          </p:nvPr>
        </p:nvSpPr>
        <p:spPr/>
        <p:txBody>
          <a:bodyPr/>
          <a:lstStyle/>
          <a:p>
            <a:r>
              <a:rPr lang="en-US" altLang="zh-CN"/>
              <a:t>Computer Networks, Chapter 1 Introduction</a:t>
            </a:r>
            <a:endParaRPr lang="en-US" altLang="zh-CN" dirty="0"/>
          </a:p>
        </p:txBody>
      </p:sp>
    </p:spTree>
    <p:extLst>
      <p:ext uri="{BB962C8B-B14F-4D97-AF65-F5344CB8AC3E}">
        <p14:creationId xmlns:p14="http://schemas.microsoft.com/office/powerpoint/2010/main" val="37998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5"/>
          <p:cNvGrpSpPr>
            <a:grpSpLocks/>
          </p:cNvGrpSpPr>
          <p:nvPr/>
        </p:nvGrpSpPr>
        <p:grpSpPr bwMode="auto">
          <a:xfrm>
            <a:off x="1543050" y="2063750"/>
            <a:ext cx="6057900" cy="3148013"/>
            <a:chOff x="1543050" y="2083159"/>
            <a:chExt cx="6057900" cy="3147646"/>
          </a:xfrm>
        </p:grpSpPr>
        <p:pic>
          <p:nvPicPr>
            <p:cNvPr id="122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083159"/>
              <a:ext cx="6057900" cy="314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1"/>
            <p:cNvSpPr/>
            <p:nvPr/>
          </p:nvSpPr>
          <p:spPr bwMode="auto">
            <a:xfrm>
              <a:off x="3162300" y="2791101"/>
              <a:ext cx="3619500" cy="68572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a:lstStyle/>
            <a:p>
              <a:pPr algn="ctr" eaLnBrk="1" hangingPunct="1">
                <a:defRPr/>
              </a:pPr>
              <a:endParaRPr lang="en-US">
                <a:latin typeface="Arial" charset="0"/>
                <a:cs typeface="Arial" charset="0"/>
              </a:endParaRPr>
            </a:p>
          </p:txBody>
        </p:sp>
        <p:sp>
          <p:nvSpPr>
            <p:cNvPr id="13" name="Freeform 12"/>
            <p:cNvSpPr/>
            <p:nvPr/>
          </p:nvSpPr>
          <p:spPr bwMode="auto">
            <a:xfrm>
              <a:off x="2981325" y="3267296"/>
              <a:ext cx="3810000" cy="68572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a:lstStyle/>
            <a:p>
              <a:pPr algn="ctr" eaLnBrk="1" hangingPunct="1">
                <a:defRPr/>
              </a:pPr>
              <a:endParaRPr lang="en-US">
                <a:latin typeface="Arial" charset="0"/>
                <a:cs typeface="Arial" charset="0"/>
              </a:endParaRPr>
            </a:p>
          </p:txBody>
        </p:sp>
        <p:sp>
          <p:nvSpPr>
            <p:cNvPr id="12297" name="TextBox 13"/>
            <p:cNvSpPr txBox="1">
              <a:spLocks noChangeArrowheads="1"/>
            </p:cNvSpPr>
            <p:nvPr/>
          </p:nvSpPr>
          <p:spPr bwMode="auto">
            <a:xfrm>
              <a:off x="5904696" y="3069193"/>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request</a:t>
              </a:r>
            </a:p>
          </p:txBody>
        </p:sp>
        <p:sp>
          <p:nvSpPr>
            <p:cNvPr id="12298" name="TextBox 14"/>
            <p:cNvSpPr txBox="1">
              <a:spLocks noChangeArrowheads="1"/>
            </p:cNvSpPr>
            <p:nvPr/>
          </p:nvSpPr>
          <p:spPr bwMode="auto">
            <a:xfrm>
              <a:off x="2742396" y="3533775"/>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response</a:t>
              </a:r>
            </a:p>
          </p:txBody>
        </p:sp>
      </p:grpSp>
      <p:sp>
        <p:nvSpPr>
          <p:cNvPr id="12291" name="Title 1"/>
          <p:cNvSpPr>
            <a:spLocks noGrp="1"/>
          </p:cNvSpPr>
          <p:nvPr>
            <p:ph type="title"/>
          </p:nvPr>
        </p:nvSpPr>
        <p:spPr/>
        <p:txBody>
          <a:bodyPr/>
          <a:lstStyle/>
          <a:p>
            <a:r>
              <a:rPr lang="en-US" altLang="zh-CN">
                <a:ea typeface="宋体" panose="02010600030101010101" pitchFamily="2" charset="-122"/>
              </a:rPr>
              <a:t>Business Applications</a:t>
            </a:r>
          </a:p>
        </p:txBody>
      </p:sp>
      <p:sp>
        <p:nvSpPr>
          <p:cNvPr id="12292" name="Content Placeholder 2"/>
          <p:cNvSpPr>
            <a:spLocks noGrp="1"/>
          </p:cNvSpPr>
          <p:nvPr>
            <p:ph idx="1"/>
          </p:nvPr>
        </p:nvSpPr>
        <p:spPr>
          <a:xfrm>
            <a:off x="542925" y="1143000"/>
            <a:ext cx="8229600" cy="4867275"/>
          </a:xfrm>
        </p:spPr>
        <p:txBody>
          <a:bodyPr/>
          <a:lstStyle/>
          <a:p>
            <a:r>
              <a:rPr lang="en-US" altLang="zh-CN">
                <a:ea typeface="宋体" panose="02010600030101010101" pitchFamily="2" charset="-122"/>
              </a:rPr>
              <a:t>Companies use networks and computers for </a:t>
            </a:r>
            <a:r>
              <a:rPr lang="en-US" altLang="zh-CN" u="sng">
                <a:ea typeface="宋体" panose="02010600030101010101" pitchFamily="2" charset="-122"/>
              </a:rPr>
              <a:t>resource sharing</a:t>
            </a:r>
            <a:r>
              <a:rPr lang="en-US" altLang="zh-CN">
                <a:ea typeface="宋体" panose="02010600030101010101" pitchFamily="2" charset="-122"/>
              </a:rPr>
              <a:t> with the </a:t>
            </a:r>
            <a:r>
              <a:rPr lang="en-US" altLang="zh-CN" u="sng">
                <a:ea typeface="宋体" panose="02010600030101010101" pitchFamily="2" charset="-122"/>
              </a:rPr>
              <a:t>client-server</a:t>
            </a:r>
            <a:r>
              <a:rPr lang="en-US" altLang="zh-CN">
                <a:ea typeface="宋体" panose="02010600030101010101" pitchFamily="2" charset="-122"/>
              </a:rPr>
              <a:t> model:</a:t>
            </a:r>
          </a:p>
          <a:p>
            <a:endParaRPr lang="en-US" altLang="zh-CN" u="sng">
              <a:ea typeface="宋体" panose="02010600030101010101" pitchFamily="2" charset="-122"/>
            </a:endParaRPr>
          </a:p>
          <a:p>
            <a:endParaRPr lang="en-US" altLang="zh-CN" u="sng">
              <a:ea typeface="宋体" panose="02010600030101010101" pitchFamily="2" charset="-122"/>
            </a:endParaRPr>
          </a:p>
          <a:p>
            <a:endParaRPr lang="en-US" altLang="zh-CN" u="sng">
              <a:ea typeface="宋体" panose="02010600030101010101" pitchFamily="2" charset="-122"/>
            </a:endParaRPr>
          </a:p>
          <a:p>
            <a:endParaRPr lang="en-US" altLang="zh-CN" u="sng">
              <a:ea typeface="宋体" panose="02010600030101010101" pitchFamily="2" charset="-122"/>
            </a:endParaRPr>
          </a:p>
          <a:p>
            <a:endParaRPr lang="en-US" altLang="zh-CN" u="sng">
              <a:ea typeface="宋体" panose="02010600030101010101" pitchFamily="2" charset="-122"/>
            </a:endParaRPr>
          </a:p>
          <a:p>
            <a:pPr>
              <a:spcBef>
                <a:spcPct val="0"/>
              </a:spcBef>
            </a:pPr>
            <a:endParaRPr lang="en-US" altLang="zh-CN">
              <a:ea typeface="宋体" panose="02010600030101010101" pitchFamily="2" charset="-122"/>
            </a:endParaRPr>
          </a:p>
          <a:p>
            <a:r>
              <a:rPr lang="en-US" altLang="zh-CN">
                <a:ea typeface="宋体" panose="02010600030101010101" pitchFamily="2" charset="-122"/>
              </a:rPr>
              <a:t>Other popular uses are communication, e.g., email, VoIP, and e-commerce </a:t>
            </a:r>
          </a:p>
        </p:txBody>
      </p:sp>
      <p:sp>
        <p:nvSpPr>
          <p:cNvPr id="12293" name="Footer Placeholder 1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ea typeface="宋体" panose="02010600030101010101" pitchFamily="2" charset="-122"/>
              </a:rPr>
              <a:t>Model Used in this Book</a:t>
            </a:r>
          </a:p>
        </p:txBody>
      </p:sp>
      <p:sp>
        <p:nvSpPr>
          <p:cNvPr id="27651"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27652" name="Rectangle 3"/>
          <p:cNvSpPr>
            <a:spLocks noGrp="1" noChangeArrowheads="1"/>
          </p:cNvSpPr>
          <p:nvPr>
            <p:ph idx="1"/>
          </p:nvPr>
        </p:nvSpPr>
        <p:spPr>
          <a:xfrm>
            <a:off x="1381125" y="1990725"/>
            <a:ext cx="7315200" cy="4019550"/>
          </a:xfrm>
        </p:spPr>
        <p:txBody>
          <a:bodyPr/>
          <a:lstStyle/>
          <a:p>
            <a:r>
              <a:rPr lang="en-US" altLang="zh-CN">
                <a:ea typeface="宋体" panose="02010600030101010101" pitchFamily="2" charset="-122"/>
              </a:rPr>
              <a:t>It is based on the TCP/IP model but we call out the physical layer and look beyond Internet protocols.</a:t>
            </a:r>
          </a:p>
        </p:txBody>
      </p:sp>
      <p:pic>
        <p:nvPicPr>
          <p:cNvPr id="2765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2849563"/>
            <a:ext cx="2620963"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012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ea typeface="宋体" panose="02010600030101010101" pitchFamily="2" charset="-122"/>
              </a:rPr>
              <a:t>Critique of OSI &amp; TCP/IP</a:t>
            </a:r>
          </a:p>
        </p:txBody>
      </p:sp>
      <p:sp>
        <p:nvSpPr>
          <p:cNvPr id="2867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28676"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OSI:</a:t>
            </a:r>
          </a:p>
          <a:p>
            <a:pPr lvl="2">
              <a:buFont typeface="Arial" panose="020B0604020202020204" pitchFamily="34" charset="0"/>
              <a:buChar char="+"/>
            </a:pPr>
            <a:r>
              <a:rPr lang="en-US" altLang="zh-CN">
                <a:ea typeface="宋体" panose="02010600030101010101" pitchFamily="2" charset="-122"/>
              </a:rPr>
              <a:t>Very influential model with clear concepts</a:t>
            </a:r>
          </a:p>
          <a:p>
            <a:pPr lvl="2"/>
            <a:r>
              <a:rPr lang="en-US" altLang="zh-CN">
                <a:ea typeface="宋体" panose="02010600030101010101" pitchFamily="2" charset="-122"/>
              </a:rPr>
              <a:t>Models, protocols and adoption all bogged down by politics and complexity</a:t>
            </a:r>
          </a:p>
          <a:p>
            <a:r>
              <a:rPr lang="en-US" altLang="zh-CN">
                <a:ea typeface="宋体" panose="02010600030101010101" pitchFamily="2" charset="-122"/>
              </a:rPr>
              <a:t>TCP/IP:</a:t>
            </a:r>
          </a:p>
          <a:p>
            <a:pPr lvl="2">
              <a:buFont typeface="Arial" panose="020B0604020202020204" pitchFamily="34" charset="0"/>
              <a:buChar char="+"/>
            </a:pPr>
            <a:r>
              <a:rPr lang="en-US" altLang="zh-CN">
                <a:ea typeface="宋体" panose="02010600030101010101" pitchFamily="2" charset="-122"/>
              </a:rPr>
              <a:t>Very successful protocols that worked well and thrived</a:t>
            </a:r>
          </a:p>
          <a:p>
            <a:pPr lvl="2"/>
            <a:r>
              <a:rPr lang="en-US" altLang="zh-CN">
                <a:ea typeface="宋体" panose="02010600030101010101" pitchFamily="2" charset="-122"/>
              </a:rPr>
              <a:t>Weak model derived after the fact from protocols</a:t>
            </a:r>
          </a:p>
          <a:p>
            <a:endParaRPr lang="en-US" altLang="zh-CN">
              <a:ea typeface="宋体" panose="02010600030101010101" pitchFamily="2" charset="-122"/>
            </a:endParaRPr>
          </a:p>
        </p:txBody>
      </p:sp>
    </p:spTree>
    <p:extLst>
      <p:ext uri="{BB962C8B-B14F-4D97-AF65-F5344CB8AC3E}">
        <p14:creationId xmlns:p14="http://schemas.microsoft.com/office/powerpoint/2010/main" val="1838129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宋体" panose="02010600030101010101" pitchFamily="2" charset="-122"/>
              </a:rPr>
              <a:t>Example Networks</a:t>
            </a:r>
          </a:p>
        </p:txBody>
      </p:sp>
      <p:sp>
        <p:nvSpPr>
          <p:cNvPr id="3072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30724" name="Rectangle 3"/>
          <p:cNvSpPr>
            <a:spLocks noGrp="1" noChangeArrowheads="1"/>
          </p:cNvSpPr>
          <p:nvPr>
            <p:ph idx="1"/>
          </p:nvPr>
        </p:nvSpPr>
        <p:spPr>
          <a:xfrm>
            <a:off x="1381125" y="1990725"/>
            <a:ext cx="7315200" cy="4019550"/>
          </a:xfrm>
        </p:spPr>
        <p:txBody>
          <a:bodyPr/>
          <a:lstStyle/>
          <a:p>
            <a:pPr lvl="1"/>
            <a:r>
              <a:rPr lang="en-US" altLang="zh-CN">
                <a:ea typeface="宋体" panose="02010600030101010101" pitchFamily="2" charset="-122"/>
              </a:rPr>
              <a:t>The Internet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3G mobile phone networks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Wireless LANs </a:t>
            </a:r>
            <a:r>
              <a:rPr lang="en-US" altLang="zh-CN">
                <a:solidFill>
                  <a:srgbClr val="0000FF"/>
                </a:solidFill>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RFID and sensor networks </a:t>
            </a:r>
            <a:r>
              <a:rPr lang="en-US" altLang="zh-CN">
                <a:solidFill>
                  <a:srgbClr val="0000FF"/>
                </a:solidFill>
                <a:ea typeface="宋体" panose="02010600030101010101" pitchFamily="2" charset="-122"/>
              </a:rPr>
              <a:t>»</a:t>
            </a:r>
            <a:endParaRPr lang="en-US" altLang="zh-CN">
              <a:ea typeface="宋体" panose="02010600030101010101" pitchFamily="2" charset="-122"/>
            </a:endParaRPr>
          </a:p>
        </p:txBody>
      </p:sp>
    </p:spTree>
    <p:extLst>
      <p:ext uri="{BB962C8B-B14F-4D97-AF65-F5344CB8AC3E}">
        <p14:creationId xmlns:p14="http://schemas.microsoft.com/office/powerpoint/2010/main" val="3391217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a:ea typeface="宋体" panose="02010600030101010101" pitchFamily="2" charset="-122"/>
              </a:rPr>
              <a:t>Internet (1)</a:t>
            </a:r>
          </a:p>
        </p:txBody>
      </p:sp>
      <p:sp>
        <p:nvSpPr>
          <p:cNvPr id="31747"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31748" name="Rectangle 3"/>
          <p:cNvSpPr>
            <a:spLocks noGrp="1" noChangeArrowheads="1"/>
          </p:cNvSpPr>
          <p:nvPr>
            <p:ph idx="1"/>
          </p:nvPr>
        </p:nvSpPr>
        <p:spPr>
          <a:xfrm>
            <a:off x="923925" y="1411288"/>
            <a:ext cx="7789863" cy="4598987"/>
          </a:xfrm>
        </p:spPr>
        <p:txBody>
          <a:bodyPr/>
          <a:lstStyle/>
          <a:p>
            <a:r>
              <a:rPr lang="en-US" altLang="zh-CN">
                <a:ea typeface="宋体" panose="02010600030101010101" pitchFamily="2" charset="-122"/>
              </a:rPr>
              <a:t>Before the Internet was the ARPANET, a decentralized, packet-switched network based on Baran’s ideas.</a:t>
            </a:r>
          </a:p>
        </p:txBody>
      </p:sp>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l="49458" t="6250" b="10156"/>
          <a:stretch>
            <a:fillRect/>
          </a:stretch>
        </p:blipFill>
        <p:spPr bwMode="auto">
          <a:xfrm>
            <a:off x="2792413" y="2428875"/>
            <a:ext cx="473233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Box 9"/>
          <p:cNvSpPr txBox="1">
            <a:spLocks noChangeArrowheads="1"/>
          </p:cNvSpPr>
          <p:nvPr/>
        </p:nvSpPr>
        <p:spPr bwMode="auto">
          <a:xfrm>
            <a:off x="3248025" y="5819775"/>
            <a:ext cx="3689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ARPANET topology in Sept 1972.</a:t>
            </a:r>
          </a:p>
        </p:txBody>
      </p:sp>
      <p:sp>
        <p:nvSpPr>
          <p:cNvPr id="11" name="Freeform 10"/>
          <p:cNvSpPr/>
          <p:nvPr/>
        </p:nvSpPr>
        <p:spPr bwMode="auto">
          <a:xfrm rot="20755412">
            <a:off x="2438400" y="34083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a:lstStyle/>
          <a:p>
            <a:pPr algn="ctr" eaLnBrk="1" hangingPunct="1">
              <a:defRPr/>
            </a:pPr>
            <a:endParaRPr lang="en-US">
              <a:latin typeface="Arial" charset="0"/>
              <a:cs typeface="Arial" charset="0"/>
            </a:endParaRPr>
          </a:p>
        </p:txBody>
      </p:sp>
      <p:sp>
        <p:nvSpPr>
          <p:cNvPr id="31752" name="TextBox 11"/>
          <p:cNvSpPr txBox="1">
            <a:spLocks noChangeArrowheads="1"/>
          </p:cNvSpPr>
          <p:nvPr/>
        </p:nvSpPr>
        <p:spPr bwMode="auto">
          <a:xfrm>
            <a:off x="1028700" y="3540125"/>
            <a:ext cx="19240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Nodes are IMPs, or early routers, linked to hosts</a:t>
            </a:r>
          </a:p>
        </p:txBody>
      </p:sp>
      <p:sp>
        <p:nvSpPr>
          <p:cNvPr id="13" name="Freeform 12"/>
          <p:cNvSpPr/>
          <p:nvPr/>
        </p:nvSpPr>
        <p:spPr bwMode="auto">
          <a:xfrm rot="20755412">
            <a:off x="2524125" y="49418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a:lstStyle/>
          <a:p>
            <a:pPr algn="ctr" eaLnBrk="1" hangingPunct="1">
              <a:defRPr/>
            </a:pPr>
            <a:endParaRPr lang="en-US">
              <a:latin typeface="Arial" charset="0"/>
              <a:cs typeface="Arial" charset="0"/>
            </a:endParaRPr>
          </a:p>
        </p:txBody>
      </p:sp>
      <p:sp>
        <p:nvSpPr>
          <p:cNvPr id="31754" name="TextBox 13"/>
          <p:cNvSpPr txBox="1">
            <a:spLocks noChangeArrowheads="1"/>
          </p:cNvSpPr>
          <p:nvPr/>
        </p:nvSpPr>
        <p:spPr bwMode="auto">
          <a:xfrm>
            <a:off x="1038225" y="4978400"/>
            <a:ext cx="168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56 kbps links</a:t>
            </a:r>
          </a:p>
        </p:txBody>
      </p:sp>
    </p:spTree>
    <p:extLst>
      <p:ext uri="{BB962C8B-B14F-4D97-AF65-F5344CB8AC3E}">
        <p14:creationId xmlns:p14="http://schemas.microsoft.com/office/powerpoint/2010/main" val="1512125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ea typeface="宋体" panose="02010600030101010101" pitchFamily="2" charset="-122"/>
              </a:rPr>
              <a:t>Internet (2)</a:t>
            </a:r>
          </a:p>
        </p:txBody>
      </p:sp>
      <p:sp>
        <p:nvSpPr>
          <p:cNvPr id="33795"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33796" name="Rectangle 3"/>
          <p:cNvSpPr>
            <a:spLocks noGrp="1" noChangeArrowheads="1"/>
          </p:cNvSpPr>
          <p:nvPr>
            <p:ph idx="1"/>
          </p:nvPr>
        </p:nvSpPr>
        <p:spPr>
          <a:xfrm>
            <a:off x="914400" y="1497013"/>
            <a:ext cx="7789863" cy="4598987"/>
          </a:xfrm>
        </p:spPr>
        <p:txBody>
          <a:bodyPr/>
          <a:lstStyle/>
          <a:p>
            <a:r>
              <a:rPr lang="en-US" altLang="zh-CN">
                <a:ea typeface="宋体" panose="02010600030101010101" pitchFamily="2" charset="-122"/>
              </a:rPr>
              <a:t>The early Internet used NSFNET (1985-1995) as its backbone; universities connected to get on the Internet</a:t>
            </a:r>
          </a:p>
        </p:txBody>
      </p:sp>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2533650"/>
            <a:ext cx="616585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9"/>
          <p:cNvSpPr txBox="1">
            <a:spLocks noChangeArrowheads="1"/>
          </p:cNvSpPr>
          <p:nvPr/>
        </p:nvSpPr>
        <p:spPr bwMode="auto">
          <a:xfrm>
            <a:off x="3305175" y="5562600"/>
            <a:ext cx="2924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NSFNET topology in 1988</a:t>
            </a:r>
          </a:p>
        </p:txBody>
      </p:sp>
      <p:sp>
        <p:nvSpPr>
          <p:cNvPr id="11" name="Freeform 10"/>
          <p:cNvSpPr/>
          <p:nvPr/>
        </p:nvSpPr>
        <p:spPr bwMode="auto">
          <a:xfrm rot="20755412">
            <a:off x="1781175" y="43322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a:lstStyle/>
          <a:p>
            <a:pPr algn="ctr" eaLnBrk="1" hangingPunct="1">
              <a:defRPr/>
            </a:pPr>
            <a:endParaRPr lang="en-US">
              <a:latin typeface="Arial" charset="0"/>
              <a:cs typeface="Arial" charset="0"/>
            </a:endParaRPr>
          </a:p>
        </p:txBody>
      </p:sp>
      <p:sp>
        <p:nvSpPr>
          <p:cNvPr id="33800" name="TextBox 11"/>
          <p:cNvSpPr txBox="1">
            <a:spLocks noChangeArrowheads="1"/>
          </p:cNvSpPr>
          <p:nvPr/>
        </p:nvSpPr>
        <p:spPr bwMode="auto">
          <a:xfrm>
            <a:off x="828675" y="4302125"/>
            <a:ext cx="1314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T1 links (1.5 Mbps)</a:t>
            </a:r>
          </a:p>
        </p:txBody>
      </p:sp>
    </p:spTree>
    <p:extLst>
      <p:ext uri="{BB962C8B-B14F-4D97-AF65-F5344CB8AC3E}">
        <p14:creationId xmlns:p14="http://schemas.microsoft.com/office/powerpoint/2010/main" val="1329717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zh-CN">
                <a:ea typeface="宋体" panose="02010600030101010101" pitchFamily="2" charset="-122"/>
              </a:rPr>
              <a:t>Internet (3)</a:t>
            </a:r>
          </a:p>
        </p:txBody>
      </p:sp>
      <p:sp>
        <p:nvSpPr>
          <p:cNvPr id="3584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endParaRPr lang="en-US" altLang="zh-CN" sz="800" i="0"/>
          </a:p>
        </p:txBody>
      </p:sp>
      <p:sp>
        <p:nvSpPr>
          <p:cNvPr id="35844" name="Content Placeholder 3"/>
          <p:cNvSpPr>
            <a:spLocks noGrp="1"/>
          </p:cNvSpPr>
          <p:nvPr>
            <p:ph idx="1"/>
          </p:nvPr>
        </p:nvSpPr>
        <p:spPr>
          <a:xfrm>
            <a:off x="914400" y="1325563"/>
            <a:ext cx="7789863" cy="4598987"/>
          </a:xfrm>
        </p:spPr>
        <p:txBody>
          <a:bodyPr/>
          <a:lstStyle/>
          <a:p>
            <a:r>
              <a:rPr lang="en-US" altLang="zh-CN">
                <a:ea typeface="宋体" panose="02010600030101010101" pitchFamily="2" charset="-122"/>
              </a:rPr>
              <a:t>The modern Internet is more complex:</a:t>
            </a:r>
          </a:p>
          <a:p>
            <a:pPr lvl="1"/>
            <a:r>
              <a:rPr lang="en-US" altLang="zh-CN">
                <a:ea typeface="宋体" panose="02010600030101010101" pitchFamily="2" charset="-122"/>
              </a:rPr>
              <a:t>ISP networks serve as the Internet backbone</a:t>
            </a:r>
          </a:p>
          <a:p>
            <a:pPr lvl="1"/>
            <a:r>
              <a:rPr lang="en-US" altLang="zh-CN">
                <a:ea typeface="宋体" panose="02010600030101010101" pitchFamily="2" charset="-122"/>
              </a:rPr>
              <a:t>ISPs connect or peer to exchange traffic at IXPs</a:t>
            </a:r>
          </a:p>
          <a:p>
            <a:pPr lvl="1"/>
            <a:r>
              <a:rPr lang="en-US" altLang="zh-CN">
                <a:ea typeface="宋体" panose="02010600030101010101" pitchFamily="2" charset="-122"/>
              </a:rPr>
              <a:t>Within each network routers switch packets</a:t>
            </a:r>
          </a:p>
          <a:p>
            <a:pPr lvl="1"/>
            <a:r>
              <a:rPr lang="en-US" altLang="zh-CN">
                <a:ea typeface="宋体" panose="02010600030101010101" pitchFamily="2" charset="-122"/>
              </a:rPr>
              <a:t>Between networks, traffic exchange is set by business agreements</a:t>
            </a:r>
          </a:p>
          <a:p>
            <a:pPr lvl="1"/>
            <a:r>
              <a:rPr lang="en-US" altLang="zh-CN">
                <a:ea typeface="宋体" panose="02010600030101010101" pitchFamily="2" charset="-122"/>
              </a:rPr>
              <a:t>Customers connect at the edge by many means</a:t>
            </a:r>
          </a:p>
          <a:p>
            <a:pPr lvl="2"/>
            <a:r>
              <a:rPr lang="en-US" altLang="zh-CN">
                <a:ea typeface="宋体" panose="02010600030101010101" pitchFamily="2" charset="-122"/>
              </a:rPr>
              <a:t>Cable, DSL, Fiber-to-the-Home, 3G/4G wireless, dialup</a:t>
            </a:r>
          </a:p>
          <a:p>
            <a:pPr lvl="1"/>
            <a:r>
              <a:rPr lang="en-US" altLang="zh-CN">
                <a:ea typeface="宋体" panose="02010600030101010101" pitchFamily="2" charset="-122"/>
              </a:rPr>
              <a:t>Data centers concentrate many servers (“the cloud”)</a:t>
            </a:r>
          </a:p>
          <a:p>
            <a:pPr lvl="1"/>
            <a:r>
              <a:rPr lang="en-US" altLang="zh-CN">
                <a:ea typeface="宋体" panose="02010600030101010101" pitchFamily="2" charset="-122"/>
              </a:rPr>
              <a:t>Most traffic is content from data centers (esp. video)</a:t>
            </a:r>
          </a:p>
          <a:p>
            <a:pPr lvl="1"/>
            <a:r>
              <a:rPr lang="en-US" altLang="zh-CN">
                <a:ea typeface="宋体" panose="02010600030101010101" pitchFamily="2" charset="-122"/>
              </a:rPr>
              <a:t>The architecture continues to evolve</a:t>
            </a:r>
          </a:p>
        </p:txBody>
      </p:sp>
    </p:spTree>
    <p:extLst>
      <p:ext uri="{BB962C8B-B14F-4D97-AF65-F5344CB8AC3E}">
        <p14:creationId xmlns:p14="http://schemas.microsoft.com/office/powerpoint/2010/main" val="157183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ea typeface="宋体" panose="02010600030101010101" pitchFamily="2" charset="-122"/>
              </a:rPr>
              <a:t>Internet (4)</a:t>
            </a:r>
          </a:p>
        </p:txBody>
      </p:sp>
      <p:sp>
        <p:nvSpPr>
          <p:cNvPr id="3789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378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1476375"/>
            <a:ext cx="82454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9"/>
          <p:cNvSpPr txBox="1">
            <a:spLocks noChangeArrowheads="1"/>
          </p:cNvSpPr>
          <p:nvPr/>
        </p:nvSpPr>
        <p:spPr bwMode="auto">
          <a:xfrm>
            <a:off x="2667000" y="5705475"/>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a:ea typeface="宋体" panose="02010600030101010101" pitchFamily="2" charset="-122"/>
              </a:rPr>
              <a:t>Architecture of the Internet</a:t>
            </a:r>
          </a:p>
        </p:txBody>
      </p:sp>
    </p:spTree>
    <p:extLst>
      <p:ext uri="{BB962C8B-B14F-4D97-AF65-F5344CB8AC3E}">
        <p14:creationId xmlns:p14="http://schemas.microsoft.com/office/powerpoint/2010/main" val="2574753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panose="02010600030101010101" pitchFamily="2" charset="-122"/>
              </a:rPr>
              <a:t>3G Mobile Phone Networks (1)</a:t>
            </a:r>
          </a:p>
        </p:txBody>
      </p:sp>
      <p:sp>
        <p:nvSpPr>
          <p:cNvPr id="38915"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38916"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3G network is based on spatial cells; each cell provides wireless service to mobiles within it via a base station</a:t>
            </a:r>
          </a:p>
        </p:txBody>
      </p:sp>
      <p:pic>
        <p:nvPicPr>
          <p:cNvPr id="38917" name="Picture 7" descr="0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9775" y="2713038"/>
            <a:ext cx="5486400" cy="320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231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ea typeface="宋体" panose="02010600030101010101" pitchFamily="2" charset="-122"/>
              </a:rPr>
              <a:t>3G Mobile Phone Networks (2)</a:t>
            </a:r>
          </a:p>
        </p:txBody>
      </p:sp>
      <p:sp>
        <p:nvSpPr>
          <p:cNvPr id="39939" name="Rectangle 3"/>
          <p:cNvSpPr>
            <a:spLocks noGrp="1" noChangeArrowheads="1"/>
          </p:cNvSpPr>
          <p:nvPr>
            <p:ph idx="1"/>
          </p:nvPr>
        </p:nvSpPr>
        <p:spPr>
          <a:xfrm>
            <a:off x="609600" y="1143000"/>
            <a:ext cx="8229600" cy="4867275"/>
          </a:xfrm>
        </p:spPr>
        <p:txBody>
          <a:bodyPr/>
          <a:lstStyle/>
          <a:p>
            <a:r>
              <a:rPr lang="en-US" altLang="zh-CN">
                <a:ea typeface="宋体" panose="02010600030101010101" pitchFamily="2" charset="-122"/>
              </a:rPr>
              <a:t>Base stations connect to the core network to find other mobiles and send data to the phone network and Internet</a:t>
            </a:r>
          </a:p>
        </p:txBody>
      </p:sp>
      <p:sp>
        <p:nvSpPr>
          <p:cNvPr id="3994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 y="2066925"/>
            <a:ext cx="7269163"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038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ea typeface="宋体" panose="02010600030101010101" pitchFamily="2" charset="-122"/>
              </a:rPr>
              <a:t>3G Mobile Phone Networks (3)</a:t>
            </a:r>
          </a:p>
        </p:txBody>
      </p:sp>
      <p:sp>
        <p:nvSpPr>
          <p:cNvPr id="4096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0964"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As mobiles move, base stations hand them off from one cell to the next, and the network tracks their location</a:t>
            </a:r>
          </a:p>
        </p:txBody>
      </p:sp>
      <p:grpSp>
        <p:nvGrpSpPr>
          <p:cNvPr id="40965" name="Group 19"/>
          <p:cNvGrpSpPr>
            <a:grpSpLocks/>
          </p:cNvGrpSpPr>
          <p:nvPr/>
        </p:nvGrpSpPr>
        <p:grpSpPr bwMode="auto">
          <a:xfrm>
            <a:off x="2947988" y="2744788"/>
            <a:ext cx="3271837" cy="2798762"/>
            <a:chOff x="509588" y="1830388"/>
            <a:chExt cx="3271837" cy="2798762"/>
          </a:xfrm>
        </p:grpSpPr>
        <p:pic>
          <p:nvPicPr>
            <p:cNvPr id="40966" name="Picture 7" descr="01-32"/>
            <p:cNvPicPr>
              <a:picLocks noChangeAspect="1" noChangeArrowheads="1"/>
            </p:cNvPicPr>
            <p:nvPr/>
          </p:nvPicPr>
          <p:blipFill>
            <a:blip r:embed="rId2">
              <a:extLst>
                <a:ext uri="{28A0092B-C50C-407E-A947-70E740481C1C}">
                  <a14:useLocalDpi xmlns:a14="http://schemas.microsoft.com/office/drawing/2010/main" val="0"/>
                </a:ext>
              </a:extLst>
            </a:blip>
            <a:srcRect r="59731" b="12463"/>
            <a:stretch>
              <a:fillRect/>
            </a:stretch>
          </p:blipFill>
          <p:spPr bwMode="auto">
            <a:xfrm>
              <a:off x="509588" y="1830388"/>
              <a:ext cx="3271837"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p:nvSpPr>
          <p:spPr bwMode="auto">
            <a:xfrm>
              <a:off x="2619375" y="2981325"/>
              <a:ext cx="419100" cy="895350"/>
            </a:xfrm>
            <a:custGeom>
              <a:avLst/>
              <a:gdLst>
                <a:gd name="connsiteX0" fmla="*/ 419100 w 419100"/>
                <a:gd name="connsiteY0" fmla="*/ 0 h 895350"/>
                <a:gd name="connsiteX1" fmla="*/ 0 w 419100"/>
                <a:gd name="connsiteY1" fmla="*/ 619125 h 895350"/>
                <a:gd name="connsiteX2" fmla="*/ 342900 w 419100"/>
                <a:gd name="connsiteY2" fmla="*/ 466725 h 895350"/>
                <a:gd name="connsiteX3" fmla="*/ 28575 w 41910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19100" h="895350">
                  <a:moveTo>
                    <a:pt x="419100" y="0"/>
                  </a:moveTo>
                  <a:lnTo>
                    <a:pt x="0" y="619125"/>
                  </a:lnTo>
                  <a:lnTo>
                    <a:pt x="342900" y="466725"/>
                  </a:lnTo>
                  <a:lnTo>
                    <a:pt x="28575" y="895350"/>
                  </a:lnTo>
                </a:path>
              </a:pathLst>
            </a:custGeom>
            <a:noFill/>
            <a:ln w="28575" cap="flat" cmpd="sng" algn="ctr">
              <a:solidFill>
                <a:schemeClr val="accent3">
                  <a:lumMod val="60000"/>
                  <a:lumOff val="40000"/>
                </a:schemeClr>
              </a:solidFill>
              <a:prstDash val="solid"/>
              <a:round/>
              <a:headEnd type="none" w="med" len="med"/>
              <a:tailEnd type="none" w="med" len="med"/>
            </a:ln>
            <a:effectLst/>
          </p:spPr>
          <p:txBody>
            <a:bodyPr/>
            <a:lstStyle/>
            <a:p>
              <a:pPr algn="ctr" eaLnBrk="1" hangingPunct="1">
                <a:defRPr/>
              </a:pPr>
              <a:endParaRPr lang="en-US">
                <a:latin typeface="Arial" charset="0"/>
                <a:cs typeface="Arial" charset="0"/>
              </a:endParaRPr>
            </a:p>
          </p:txBody>
        </p:sp>
        <p:sp>
          <p:nvSpPr>
            <p:cNvPr id="40968" name="Rectangle 11"/>
            <p:cNvSpPr>
              <a:spLocks noChangeArrowheads="1"/>
            </p:cNvSpPr>
            <p:nvPr/>
          </p:nvSpPr>
          <p:spPr bwMode="auto">
            <a:xfrm>
              <a:off x="1638300" y="2981325"/>
              <a:ext cx="571500" cy="8191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zh-CN" sz="1800">
                <a:ea typeface="宋体" panose="02010600030101010101" pitchFamily="2" charset="-122"/>
              </a:endParaRPr>
            </a:p>
          </p:txBody>
        </p:sp>
        <p:sp>
          <p:nvSpPr>
            <p:cNvPr id="40969" name="Freeform 10"/>
            <p:cNvSpPr>
              <a:spLocks/>
            </p:cNvSpPr>
            <p:nvPr/>
          </p:nvSpPr>
          <p:spPr bwMode="auto">
            <a:xfrm>
              <a:off x="1666875" y="2905125"/>
              <a:ext cx="533400" cy="914400"/>
            </a:xfrm>
            <a:custGeom>
              <a:avLst/>
              <a:gdLst>
                <a:gd name="T0" fmla="*/ 0 w 533400"/>
                <a:gd name="T1" fmla="*/ 0 h 914400"/>
                <a:gd name="T2" fmla="*/ 247650 w 533400"/>
                <a:gd name="T3" fmla="*/ 685800 h 914400"/>
                <a:gd name="T4" fmla="*/ 323850 w 533400"/>
                <a:gd name="T5" fmla="*/ 342900 h 914400"/>
                <a:gd name="T6" fmla="*/ 533400 w 533400"/>
                <a:gd name="T7" fmla="*/ 914400 h 914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3400" h="914400">
                  <a:moveTo>
                    <a:pt x="0" y="0"/>
                  </a:moveTo>
                  <a:lnTo>
                    <a:pt x="247650" y="685800"/>
                  </a:lnTo>
                  <a:lnTo>
                    <a:pt x="323850" y="342900"/>
                  </a:lnTo>
                  <a:lnTo>
                    <a:pt x="533400" y="914400"/>
                  </a:lnTo>
                </a:path>
              </a:pathLst>
            </a:custGeom>
            <a:solidFill>
              <a:schemeClr val="bg1"/>
            </a:solidFill>
            <a:ln w="28575" cap="flat" cmpd="sng" algn="ctr">
              <a:solidFill>
                <a:schemeClr val="tx1"/>
              </a:solidFill>
              <a:prstDash val="sysDash"/>
              <a:round/>
              <a:headEnd type="none" w="med" len="med"/>
              <a:tailEnd type="none" w="med" len="med"/>
            </a:ln>
          </p:spPr>
          <p:txBody>
            <a:bodyPr/>
            <a:lstStyle/>
            <a:p>
              <a:endParaRPr lang="zh-CN" altLang="en-US"/>
            </a:p>
          </p:txBody>
        </p:sp>
        <p:sp>
          <p:nvSpPr>
            <p:cNvPr id="13" name="Freeform 12"/>
            <p:cNvSpPr/>
            <p:nvPr/>
          </p:nvSpPr>
          <p:spPr bwMode="auto">
            <a:xfrm>
              <a:off x="2143125" y="31797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a:lstStyle/>
            <a:p>
              <a:pPr algn="ctr" eaLnBrk="1" hangingPunct="1">
                <a:defRPr/>
              </a:pPr>
              <a:endParaRPr lang="en-US">
                <a:latin typeface="Arial" charset="0"/>
                <a:cs typeface="Arial" charset="0"/>
              </a:endParaRPr>
            </a:p>
          </p:txBody>
        </p:sp>
        <p:sp>
          <p:nvSpPr>
            <p:cNvPr id="40971" name="TextBox 13"/>
            <p:cNvSpPr txBox="1">
              <a:spLocks noChangeArrowheads="1"/>
            </p:cNvSpPr>
            <p:nvPr/>
          </p:nvSpPr>
          <p:spPr bwMode="auto">
            <a:xfrm>
              <a:off x="1828800" y="2847975"/>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zh-CN" sz="1800">
                  <a:ea typeface="宋体" panose="02010600030101010101" pitchFamily="2" charset="-122"/>
                </a:rPr>
                <a:t>Handover</a:t>
              </a:r>
            </a:p>
          </p:txBody>
        </p:sp>
        <p:cxnSp>
          <p:nvCxnSpPr>
            <p:cNvPr id="40972" name="Straight Arrow Connector 15"/>
            <p:cNvCxnSpPr>
              <a:cxnSpLocks noChangeShapeType="1"/>
            </p:cNvCxnSpPr>
            <p:nvPr/>
          </p:nvCxnSpPr>
          <p:spPr bwMode="auto">
            <a:xfrm>
              <a:off x="2676525" y="4095750"/>
              <a:ext cx="466725"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9347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anose="02010600030101010101" pitchFamily="2" charset="-122"/>
              </a:rPr>
              <a:t>Home Applications</a:t>
            </a:r>
          </a:p>
        </p:txBody>
      </p:sp>
      <p:sp>
        <p:nvSpPr>
          <p:cNvPr id="14339" name="Rectangle 3"/>
          <p:cNvSpPr>
            <a:spLocks noGrp="1" noChangeArrowheads="1"/>
          </p:cNvSpPr>
          <p:nvPr>
            <p:ph idx="1"/>
          </p:nvPr>
        </p:nvSpPr>
        <p:spPr>
          <a:xfrm>
            <a:off x="514350" y="1143000"/>
            <a:ext cx="8229600" cy="4867275"/>
          </a:xfrm>
        </p:spPr>
        <p:txBody>
          <a:bodyPr/>
          <a:lstStyle/>
          <a:p>
            <a:r>
              <a:rPr lang="en-US" altLang="zh-CN">
                <a:ea typeface="宋体" panose="02010600030101010101" pitchFamily="2" charset="-122"/>
              </a:rPr>
              <a:t>Homes contain many networked devices, e.g., computers, TVs, connected to the Internet by cable, DSL, wireless, etc.</a:t>
            </a:r>
          </a:p>
          <a:p>
            <a:r>
              <a:rPr lang="en-US" altLang="zh-CN">
                <a:ea typeface="宋体" panose="02010600030101010101" pitchFamily="2" charset="-122"/>
              </a:rPr>
              <a:t>Home users communicate, e.g., social networks, consume content, e.g., video, and transact, e.g., auctions</a:t>
            </a:r>
          </a:p>
          <a:p>
            <a:r>
              <a:rPr lang="en-US" altLang="zh-CN">
                <a:ea typeface="宋体" panose="02010600030101010101" pitchFamily="2" charset="-122"/>
              </a:rPr>
              <a:t>Some application use the </a:t>
            </a:r>
            <a:r>
              <a:rPr lang="en-US" altLang="zh-CN" u="sng">
                <a:ea typeface="宋体" panose="02010600030101010101" pitchFamily="2" charset="-122"/>
              </a:rPr>
              <a:t>peer-to-peer</a:t>
            </a:r>
            <a:r>
              <a:rPr lang="en-US" altLang="zh-CN">
                <a:ea typeface="宋体" panose="02010600030101010101" pitchFamily="2" charset="-122"/>
              </a:rPr>
              <a:t> model in which there are no fixed clients and servers:</a:t>
            </a:r>
          </a:p>
        </p:txBody>
      </p:sp>
      <p:sp>
        <p:nvSpPr>
          <p:cNvPr id="1434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8" y="3838575"/>
            <a:ext cx="4924425"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panose="02010600030101010101" pitchFamily="2" charset="-122"/>
              </a:rPr>
              <a:t>Wireless LANs  (1)</a:t>
            </a:r>
          </a:p>
        </p:txBody>
      </p:sp>
      <p:sp>
        <p:nvSpPr>
          <p:cNvPr id="41987"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1988"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In 802.11, clients communicate via an AP (Access Point) that is wired to the rest of the network.</a:t>
            </a:r>
          </a:p>
        </p:txBody>
      </p:sp>
      <p:pic>
        <p:nvPicPr>
          <p:cNvPr id="41989" name="Picture 2"/>
          <p:cNvPicPr>
            <a:picLocks noChangeAspect="1" noChangeArrowheads="1"/>
          </p:cNvPicPr>
          <p:nvPr/>
        </p:nvPicPr>
        <p:blipFill>
          <a:blip r:embed="rId2">
            <a:extLst>
              <a:ext uri="{28A0092B-C50C-407E-A947-70E740481C1C}">
                <a14:useLocalDpi xmlns:a14="http://schemas.microsoft.com/office/drawing/2010/main" val="0"/>
              </a:ext>
            </a:extLst>
          </a:blip>
          <a:srcRect t="6773" r="47746" b="12457"/>
          <a:stretch>
            <a:fillRect/>
          </a:stretch>
        </p:blipFill>
        <p:spPr bwMode="auto">
          <a:xfrm>
            <a:off x="2724150" y="2743200"/>
            <a:ext cx="38290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61109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ea typeface="宋体" panose="02010600030101010101" pitchFamily="2" charset="-122"/>
              </a:rPr>
              <a:t>Wireless LANs (2)</a:t>
            </a:r>
          </a:p>
        </p:txBody>
      </p:sp>
      <p:sp>
        <p:nvSpPr>
          <p:cNvPr id="43011"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3012"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Signals in the 2.4GHz ISM band vary in strength due to many effects, such as multipath fading due to reflections</a:t>
            </a:r>
          </a:p>
          <a:p>
            <a:pPr lvl="2"/>
            <a:r>
              <a:rPr lang="en-US" altLang="zh-CN">
                <a:ea typeface="宋体" panose="02010600030101010101" pitchFamily="2" charset="-122"/>
              </a:rPr>
              <a:t> requires complex transmission schemes, e.g., OFDM</a:t>
            </a:r>
          </a:p>
        </p:txBody>
      </p:sp>
      <p:pic>
        <p:nvPicPr>
          <p:cNvPr id="430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2852738"/>
            <a:ext cx="7000875"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815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panose="02010600030101010101" pitchFamily="2" charset="-122"/>
              </a:rPr>
              <a:t>Wireless LANs (3)</a:t>
            </a:r>
          </a:p>
        </p:txBody>
      </p:sp>
      <p:sp>
        <p:nvSpPr>
          <p:cNvPr id="44035"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4036"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Radio broadcasts interfere with each other, and radio ranges may incompletely overlap</a:t>
            </a:r>
          </a:p>
          <a:p>
            <a:pPr lvl="2"/>
            <a:r>
              <a:rPr lang="en-US" altLang="zh-CN">
                <a:ea typeface="宋体" panose="02010600030101010101" pitchFamily="2" charset="-122"/>
              </a:rPr>
              <a:t>CSMA (Carrier Sense Multiple Access) designs are used</a:t>
            </a:r>
          </a:p>
        </p:txBody>
      </p:sp>
      <p:pic>
        <p:nvPicPr>
          <p:cNvPr id="440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3041650"/>
            <a:ext cx="5295900"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223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panose="02010600030101010101" pitchFamily="2" charset="-122"/>
              </a:rPr>
              <a:t>RFID and Sensor Networks (1)</a:t>
            </a:r>
          </a:p>
        </p:txBody>
      </p:sp>
      <p:sp>
        <p:nvSpPr>
          <p:cNvPr id="4608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6084"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Passive UHF RFID networks everyday objects:</a:t>
            </a:r>
          </a:p>
          <a:p>
            <a:pPr lvl="2"/>
            <a:r>
              <a:rPr lang="en-US" altLang="zh-CN">
                <a:ea typeface="宋体" panose="02010600030101010101" pitchFamily="2" charset="-122"/>
              </a:rPr>
              <a:t>Tags (stickers with not even a battery) are placed on objects</a:t>
            </a:r>
          </a:p>
          <a:p>
            <a:pPr lvl="2"/>
            <a:r>
              <a:rPr lang="en-US" altLang="zh-CN">
                <a:ea typeface="宋体" panose="02010600030101010101" pitchFamily="2" charset="-122"/>
              </a:rPr>
              <a:t>Readers send signals that the tags reflect to communicate</a:t>
            </a:r>
          </a:p>
          <a:p>
            <a:pPr lvl="2"/>
            <a:endParaRPr lang="en-US" altLang="zh-CN">
              <a:ea typeface="宋体" panose="02010600030101010101" pitchFamily="2" charset="-122"/>
            </a:endParaRPr>
          </a:p>
        </p:txBody>
      </p:sp>
      <p:pic>
        <p:nvPicPr>
          <p:cNvPr id="46085" name="Picture 7" descr="01-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8275" y="3028950"/>
            <a:ext cx="6524625"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140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a:ea typeface="宋体" panose="02010600030101010101" pitchFamily="2" charset="-122"/>
              </a:rPr>
              <a:t>RFID and Sensor Networks (2)</a:t>
            </a:r>
          </a:p>
        </p:txBody>
      </p:sp>
      <p:sp>
        <p:nvSpPr>
          <p:cNvPr id="47107"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7108" name="Rectangle 3"/>
          <p:cNvSpPr>
            <a:spLocks noGrp="1" noChangeArrowheads="1"/>
          </p:cNvSpPr>
          <p:nvPr>
            <p:ph idx="1"/>
          </p:nvPr>
        </p:nvSpPr>
        <p:spPr>
          <a:xfrm>
            <a:off x="914400" y="1611313"/>
            <a:ext cx="7789863" cy="4598987"/>
          </a:xfrm>
        </p:spPr>
        <p:txBody>
          <a:bodyPr/>
          <a:lstStyle/>
          <a:p>
            <a:r>
              <a:rPr lang="en-US" altLang="zh-CN">
                <a:ea typeface="宋体" panose="02010600030101010101" pitchFamily="2" charset="-122"/>
              </a:rPr>
              <a:t>Sensor networks spread small devices over an area:</a:t>
            </a:r>
          </a:p>
          <a:p>
            <a:pPr lvl="2"/>
            <a:r>
              <a:rPr lang="en-US" altLang="zh-CN">
                <a:ea typeface="宋体" panose="02010600030101010101" pitchFamily="2" charset="-122"/>
              </a:rPr>
              <a:t>Devices send sensed data to collector via wireless hops  </a:t>
            </a:r>
          </a:p>
        </p:txBody>
      </p:sp>
      <p:pic>
        <p:nvPicPr>
          <p:cNvPr id="47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2581275"/>
            <a:ext cx="6675438"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1069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ea typeface="宋体" panose="02010600030101010101" pitchFamily="2" charset="-122"/>
              </a:rPr>
              <a:t>Network Standardization</a:t>
            </a:r>
          </a:p>
        </p:txBody>
      </p:sp>
      <p:sp>
        <p:nvSpPr>
          <p:cNvPr id="4813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48132" name="Rectangle 3"/>
          <p:cNvSpPr>
            <a:spLocks noGrp="1" noChangeArrowheads="1"/>
          </p:cNvSpPr>
          <p:nvPr>
            <p:ph idx="1"/>
          </p:nvPr>
        </p:nvSpPr>
        <p:spPr>
          <a:xfrm>
            <a:off x="914400" y="1611313"/>
            <a:ext cx="7789863" cy="4598987"/>
          </a:xfrm>
        </p:spPr>
        <p:txBody>
          <a:bodyPr/>
          <a:lstStyle/>
          <a:p>
            <a:pPr lvl="1">
              <a:buFont typeface="Arial" panose="020B0604020202020204" pitchFamily="34" charset="0"/>
              <a:buNone/>
            </a:pPr>
            <a:r>
              <a:rPr lang="en-US" altLang="zh-CN">
                <a:ea typeface="宋体" panose="02010600030101010101" pitchFamily="2" charset="-122"/>
              </a:rPr>
              <a:t>Standards define what is needed for </a:t>
            </a:r>
            <a:r>
              <a:rPr lang="en-US" altLang="zh-CN" u="sng">
                <a:ea typeface="宋体" panose="02010600030101010101" pitchFamily="2" charset="-122"/>
              </a:rPr>
              <a:t>interoperability</a:t>
            </a:r>
          </a:p>
          <a:p>
            <a:pPr lvl="4">
              <a:buFont typeface="Wingdings" panose="05000000000000000000" pitchFamily="2" charset="2"/>
              <a:buNone/>
            </a:pPr>
            <a:endParaRPr lang="en-US" altLang="zh-CN">
              <a:ea typeface="宋体" panose="02010600030101010101" pitchFamily="2" charset="-122"/>
            </a:endParaRPr>
          </a:p>
          <a:p>
            <a:pPr lvl="1">
              <a:buFont typeface="Arial" panose="020B0604020202020204" pitchFamily="34" charset="0"/>
              <a:buNone/>
            </a:pPr>
            <a:r>
              <a:rPr lang="en-US" altLang="zh-CN">
                <a:ea typeface="宋体" panose="02010600030101010101" pitchFamily="2" charset="-122"/>
              </a:rPr>
              <a:t>Some of the many standards bodies:</a:t>
            </a:r>
          </a:p>
          <a:p>
            <a:pPr lvl="1">
              <a:buFont typeface="Arial" panose="020B0604020202020204" pitchFamily="34" charset="0"/>
              <a:buNone/>
            </a:pPr>
            <a:endParaRPr lang="en-US" altLang="zh-CN">
              <a:ea typeface="宋体" panose="02010600030101010101" pitchFamily="2" charset="-122"/>
            </a:endParaRPr>
          </a:p>
        </p:txBody>
      </p:sp>
      <p:graphicFrame>
        <p:nvGraphicFramePr>
          <p:cNvPr id="9" name="Table 8"/>
          <p:cNvGraphicFramePr>
            <a:graphicFrameLocks noGrp="1"/>
          </p:cNvGraphicFramePr>
          <p:nvPr/>
        </p:nvGraphicFramePr>
        <p:xfrm>
          <a:off x="1657350" y="3130550"/>
          <a:ext cx="5829301" cy="2925950"/>
        </p:xfrm>
        <a:graphic>
          <a:graphicData uri="http://schemas.openxmlformats.org/drawingml/2006/table">
            <a:tbl>
              <a:tblPr firstRow="1" bandRow="1">
                <a:tableStyleId>{5C22544A-7EE6-4342-B048-85BDC9FD1C3A}</a:tableStyleId>
              </a:tblPr>
              <a:tblGrid>
                <a:gridCol w="981076">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486025">
                  <a:extLst>
                    <a:ext uri="{9D8B030D-6E8A-4147-A177-3AD203B41FA5}">
                      <a16:colId xmlns:a16="http://schemas.microsoft.com/office/drawing/2014/main" val="20002"/>
                    </a:ext>
                  </a:extLst>
                </a:gridCol>
              </a:tblGrid>
              <a:tr h="365714">
                <a:tc>
                  <a:txBody>
                    <a:bodyPr/>
                    <a:lstStyle/>
                    <a:p>
                      <a:pPr algn="l"/>
                      <a:r>
                        <a:rPr lang="en-US" sz="1800" b="1" dirty="0">
                          <a:solidFill>
                            <a:schemeClr val="tx1"/>
                          </a:solidFill>
                          <a:latin typeface="Arial" pitchFamily="34" charset="0"/>
                          <a:cs typeface="Arial" pitchFamily="34" charset="0"/>
                        </a:rPr>
                        <a:t>Body</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1" dirty="0">
                          <a:solidFill>
                            <a:schemeClr val="tx1"/>
                          </a:solidFill>
                          <a:latin typeface="Arial" pitchFamily="34" charset="0"/>
                          <a:cs typeface="Arial" pitchFamily="34" charset="0"/>
                        </a:rPr>
                        <a:t>Area</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1" dirty="0">
                          <a:solidFill>
                            <a:schemeClr val="tx1"/>
                          </a:solidFill>
                          <a:latin typeface="Arial" pitchFamily="34" charset="0"/>
                          <a:cs typeface="Arial" pitchFamily="34" charset="0"/>
                        </a:rPr>
                        <a:t>Examples</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640012">
                <a:tc>
                  <a:txBody>
                    <a:bodyPr/>
                    <a:lstStyle/>
                    <a:p>
                      <a:pPr algn="l"/>
                      <a:r>
                        <a:rPr lang="en-US" sz="1800" b="0" dirty="0">
                          <a:solidFill>
                            <a:schemeClr val="tx1"/>
                          </a:solidFill>
                          <a:latin typeface="Arial" pitchFamily="34" charset="0"/>
                          <a:cs typeface="Arial" pitchFamily="34" charset="0"/>
                        </a:rPr>
                        <a:t>ITU</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Telecommunications</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G.992, ADSL</a:t>
                      </a:r>
                    </a:p>
                    <a:p>
                      <a:r>
                        <a:rPr lang="en-US" sz="1800" b="0" dirty="0">
                          <a:solidFill>
                            <a:schemeClr val="tx1"/>
                          </a:solidFill>
                          <a:latin typeface="Arial" pitchFamily="34" charset="0"/>
                          <a:cs typeface="Arial" pitchFamily="34" charset="0"/>
                        </a:rPr>
                        <a:t>H.264,</a:t>
                      </a:r>
                      <a:r>
                        <a:rPr lang="en-US" sz="1800" b="0" baseline="0" dirty="0">
                          <a:solidFill>
                            <a:schemeClr val="tx1"/>
                          </a:solidFill>
                          <a:latin typeface="Arial" pitchFamily="34" charset="0"/>
                          <a:cs typeface="Arial" pitchFamily="34" charset="0"/>
                        </a:rPr>
                        <a:t> MPEG4</a:t>
                      </a:r>
                      <a:endParaRPr lang="en-US" sz="1800" b="0" dirty="0">
                        <a:solidFill>
                          <a:schemeClr val="tx1"/>
                        </a:solidFill>
                        <a:latin typeface="Arial" pitchFamily="34" charset="0"/>
                        <a:cs typeface="Arial" pitchFamily="34" charset="0"/>
                      </a:endParaRP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640012">
                <a:tc>
                  <a:txBody>
                    <a:bodyPr/>
                    <a:lstStyle/>
                    <a:p>
                      <a:pPr algn="l"/>
                      <a:r>
                        <a:rPr lang="en-US" sz="1800" b="0" dirty="0">
                          <a:solidFill>
                            <a:schemeClr val="tx1"/>
                          </a:solidFill>
                          <a:latin typeface="Arial" pitchFamily="34" charset="0"/>
                          <a:cs typeface="Arial" pitchFamily="34" charset="0"/>
                        </a:rPr>
                        <a:t>IEEE</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Communications</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802.3,</a:t>
                      </a:r>
                      <a:r>
                        <a:rPr lang="en-US" sz="1800" b="0" baseline="0" dirty="0">
                          <a:solidFill>
                            <a:schemeClr val="tx1"/>
                          </a:solidFill>
                          <a:latin typeface="Arial" pitchFamily="34" charset="0"/>
                          <a:cs typeface="Arial" pitchFamily="34" charset="0"/>
                        </a:rPr>
                        <a:t> Ethernet</a:t>
                      </a:r>
                    </a:p>
                    <a:p>
                      <a:r>
                        <a:rPr lang="en-US" sz="1800" b="0" baseline="0" dirty="0">
                          <a:solidFill>
                            <a:schemeClr val="tx1"/>
                          </a:solidFill>
                          <a:latin typeface="Arial" pitchFamily="34" charset="0"/>
                          <a:cs typeface="Arial" pitchFamily="34" charset="0"/>
                        </a:rPr>
                        <a:t>802.11, </a:t>
                      </a:r>
                      <a:r>
                        <a:rPr lang="en-US" sz="1800" b="0" baseline="0" dirty="0" err="1">
                          <a:solidFill>
                            <a:schemeClr val="tx1"/>
                          </a:solidFill>
                          <a:latin typeface="Arial" pitchFamily="34" charset="0"/>
                          <a:cs typeface="Arial" pitchFamily="34" charset="0"/>
                        </a:rPr>
                        <a:t>WiFi</a:t>
                      </a:r>
                      <a:endParaRPr lang="en-US" sz="1800" b="0" dirty="0">
                        <a:solidFill>
                          <a:schemeClr val="tx1"/>
                        </a:solidFill>
                        <a:latin typeface="Arial" pitchFamily="34" charset="0"/>
                        <a:cs typeface="Arial" pitchFamily="34" charset="0"/>
                      </a:endParaRP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640012">
                <a:tc>
                  <a:txBody>
                    <a:bodyPr/>
                    <a:lstStyle/>
                    <a:p>
                      <a:pPr algn="l"/>
                      <a:r>
                        <a:rPr lang="en-US" sz="1800" b="0" dirty="0">
                          <a:solidFill>
                            <a:schemeClr val="tx1"/>
                          </a:solidFill>
                          <a:latin typeface="Arial" pitchFamily="34" charset="0"/>
                          <a:cs typeface="Arial" pitchFamily="34" charset="0"/>
                        </a:rPr>
                        <a:t>IETF</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Internet</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RFC 2616, HTTP/1.1</a:t>
                      </a:r>
                    </a:p>
                    <a:p>
                      <a:r>
                        <a:rPr lang="en-US" sz="1800" b="0" dirty="0">
                          <a:solidFill>
                            <a:schemeClr val="tx1"/>
                          </a:solidFill>
                          <a:latin typeface="Arial" pitchFamily="34" charset="0"/>
                          <a:cs typeface="Arial" pitchFamily="34" charset="0"/>
                        </a:rPr>
                        <a:t>RFC</a:t>
                      </a:r>
                      <a:r>
                        <a:rPr lang="en-US" sz="1800" b="0" baseline="0" dirty="0">
                          <a:solidFill>
                            <a:schemeClr val="tx1"/>
                          </a:solidFill>
                          <a:latin typeface="Arial" pitchFamily="34" charset="0"/>
                          <a:cs typeface="Arial" pitchFamily="34" charset="0"/>
                        </a:rPr>
                        <a:t> 1034/1035, DNS</a:t>
                      </a:r>
                      <a:endParaRPr lang="en-US" sz="1800" b="0" dirty="0">
                        <a:solidFill>
                          <a:schemeClr val="tx1"/>
                        </a:solidFill>
                        <a:latin typeface="Arial" pitchFamily="34" charset="0"/>
                        <a:cs typeface="Arial" pitchFamily="34" charset="0"/>
                      </a:endParaRP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640012">
                <a:tc>
                  <a:txBody>
                    <a:bodyPr/>
                    <a:lstStyle/>
                    <a:p>
                      <a:pPr algn="l"/>
                      <a:r>
                        <a:rPr lang="en-US" sz="1800" b="0" dirty="0">
                          <a:solidFill>
                            <a:schemeClr val="tx1"/>
                          </a:solidFill>
                          <a:latin typeface="Arial" pitchFamily="34" charset="0"/>
                          <a:cs typeface="Arial" pitchFamily="34" charset="0"/>
                        </a:rPr>
                        <a:t>W3C</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Web</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1800" b="0" dirty="0">
                          <a:solidFill>
                            <a:schemeClr val="tx1"/>
                          </a:solidFill>
                          <a:latin typeface="Arial" pitchFamily="34" charset="0"/>
                          <a:cs typeface="Arial" pitchFamily="34" charset="0"/>
                        </a:rPr>
                        <a:t>HTML5 standard</a:t>
                      </a:r>
                    </a:p>
                    <a:p>
                      <a:r>
                        <a:rPr lang="en-US" sz="1800" b="0" dirty="0">
                          <a:solidFill>
                            <a:schemeClr val="tx1"/>
                          </a:solidFill>
                          <a:latin typeface="Arial" pitchFamily="34" charset="0"/>
                          <a:cs typeface="Arial" pitchFamily="34" charset="0"/>
                        </a:rPr>
                        <a:t>CSS standard</a:t>
                      </a:r>
                    </a:p>
                  </a:txBody>
                  <a:tcPr marT="45707" marB="45707">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762489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ea typeface="宋体" panose="02010600030101010101" pitchFamily="2" charset="-122"/>
              </a:rPr>
              <a:t>Metric Units</a:t>
            </a:r>
          </a:p>
        </p:txBody>
      </p:sp>
      <p:sp>
        <p:nvSpPr>
          <p:cNvPr id="5017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58371" name="Rectangle 3"/>
          <p:cNvSpPr>
            <a:spLocks noGrp="1" noChangeArrowheads="1"/>
          </p:cNvSpPr>
          <p:nvPr>
            <p:ph idx="1"/>
          </p:nvPr>
        </p:nvSpPr>
        <p:spPr>
          <a:ln>
            <a:miter lim="800000"/>
            <a:headEnd/>
            <a:tailEnd/>
          </a:ln>
          <a:extLst/>
        </p:spPr>
        <p:txBody>
          <a:bodyPr/>
          <a:lstStyle/>
          <a:p>
            <a:pPr>
              <a:defRPr/>
            </a:pPr>
            <a:r>
              <a:rPr lang="en-US" dirty="0"/>
              <a:t>The main prefixes we use:</a:t>
            </a:r>
          </a:p>
          <a:p>
            <a:pPr lvl="1">
              <a:defRPr/>
            </a:pPr>
            <a:endParaRPr lang="en-US" dirty="0"/>
          </a:p>
          <a:p>
            <a:pPr lvl="1">
              <a:defRPr/>
            </a:pPr>
            <a:endParaRPr lang="en-US" dirty="0"/>
          </a:p>
          <a:p>
            <a:pPr lvl="5">
              <a:buFontTx/>
              <a:buNone/>
              <a:defRPr/>
            </a:pPr>
            <a:endParaRPr lang="en-US" dirty="0"/>
          </a:p>
          <a:p>
            <a:pPr lvl="5">
              <a:buFontTx/>
              <a:buNone/>
              <a:defRPr/>
            </a:pPr>
            <a:endParaRPr lang="en-US" dirty="0"/>
          </a:p>
          <a:p>
            <a:pPr lvl="5">
              <a:buFontTx/>
              <a:buNone/>
              <a:defRPr/>
            </a:pPr>
            <a:endParaRPr lang="en-US" dirty="0"/>
          </a:p>
          <a:p>
            <a:pPr lvl="1">
              <a:defRPr/>
            </a:pPr>
            <a:r>
              <a:rPr lang="en-US" dirty="0"/>
              <a:t>Use powers of 10 for rates, powers of 2 for storage</a:t>
            </a:r>
          </a:p>
          <a:p>
            <a:pPr lvl="2">
              <a:defRPr/>
            </a:pPr>
            <a:r>
              <a:rPr lang="en-US" dirty="0"/>
              <a:t>E.g., 1 Mbps = 1,000,000 bps, 1 KB = 1024 bytes</a:t>
            </a:r>
          </a:p>
          <a:p>
            <a:pPr lvl="1">
              <a:defRPr/>
            </a:pPr>
            <a:r>
              <a:rPr lang="en-US" dirty="0"/>
              <a:t>“B” is for bytes, “b” is for bits</a:t>
            </a:r>
          </a:p>
          <a:p>
            <a:pPr lvl="2">
              <a:buFont typeface="Arial" panose="020B0604020202020204" pitchFamily="34" charset="0"/>
              <a:buNone/>
              <a:defRPr/>
            </a:pPr>
            <a:endParaRPr lang="en-US" dirty="0"/>
          </a:p>
        </p:txBody>
      </p:sp>
      <p:graphicFrame>
        <p:nvGraphicFramePr>
          <p:cNvPr id="7" name="Table 6"/>
          <p:cNvGraphicFramePr>
            <a:graphicFrameLocks noGrp="1"/>
          </p:cNvGraphicFramePr>
          <p:nvPr/>
        </p:nvGraphicFramePr>
        <p:xfrm>
          <a:off x="2600325" y="2168525"/>
          <a:ext cx="3914775" cy="1530352"/>
        </p:xfrm>
        <a:graphic>
          <a:graphicData uri="http://schemas.openxmlformats.org/drawingml/2006/table">
            <a:tbl>
              <a:tblPr/>
              <a:tblGrid>
                <a:gridCol w="977900">
                  <a:extLst>
                    <a:ext uri="{9D8B030D-6E8A-4147-A177-3AD203B41FA5}">
                      <a16:colId xmlns:a16="http://schemas.microsoft.com/office/drawing/2014/main" val="20000"/>
                    </a:ext>
                  </a:extLst>
                </a:gridCol>
                <a:gridCol w="974725">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tblGrid>
              <a:tr h="382588">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Prefix</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Exp.</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prefix</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exp.</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K(ilo)</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m(illi)</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M(ega)</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l-GR" altLang="zh-CN" sz="1800" b="0" i="0" u="none" strike="noStrike" cap="none" normalizeH="0" baseline="0">
                          <a:ln>
                            <a:noFill/>
                          </a:ln>
                          <a:solidFill>
                            <a:srgbClr val="000000"/>
                          </a:solidFill>
                          <a:effectLst/>
                          <a:latin typeface="Arial" panose="020B0604020202020204" pitchFamily="34" charset="0"/>
                          <a:cs typeface="Arial" panose="020B0604020202020204" pitchFamily="34" charset="0"/>
                        </a:rPr>
                        <a:t>μ</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(micro)</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588">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G(iga)</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n(ano)</a:t>
                      </a: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ts val="18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9050" cap="flat" cmpd="sng" algn="ctr">
                      <a:solidFill>
                        <a:srgbClr val="7F7F7F"/>
                      </a:solidFill>
                      <a:prstDash val="solid"/>
                      <a:round/>
                      <a:headEnd type="none" w="med" len="med"/>
                      <a:tailEnd type="none" w="med" len="med"/>
                    </a:lnL>
                    <a:lnR w="19050"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1522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p:txBody>
          <a:bodyPr/>
          <a:lstStyle/>
          <a:p>
            <a:pPr eaLnBrk="1" hangingPunct="1"/>
            <a:r>
              <a:rPr lang="en-US" altLang="zh-CN">
                <a:ea typeface="宋体" panose="02010600030101010101" pitchFamily="2" charset="-122"/>
              </a:rPr>
              <a:t>End</a:t>
            </a:r>
          </a:p>
        </p:txBody>
      </p:sp>
      <p:sp>
        <p:nvSpPr>
          <p:cNvPr id="60419" name="Subtitle 2"/>
          <p:cNvSpPr>
            <a:spLocks noGrp="1"/>
          </p:cNvSpPr>
          <p:nvPr>
            <p:ph type="subTitle" idx="1"/>
          </p:nvPr>
        </p:nvSpPr>
        <p:spPr/>
        <p:txBody>
          <a:bodyPr/>
          <a:lstStyle/>
          <a:p>
            <a:pPr eaLnBrk="1" hangingPunct="1">
              <a:defRPr/>
            </a:pPr>
            <a:r>
              <a:rPr lang="en-US" dirty="0">
                <a:solidFill>
                  <a:schemeClr val="bg1">
                    <a:lumMod val="50000"/>
                  </a:schemeClr>
                </a:solidFill>
                <a:latin typeface="Arial" charset="0"/>
                <a:cs typeface="Arial" charset="0"/>
              </a:rPr>
              <a:t>Chapter 1</a:t>
            </a:r>
          </a:p>
        </p:txBody>
      </p:sp>
      <p:sp>
        <p:nvSpPr>
          <p:cNvPr id="52228"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spTree>
    <p:extLst>
      <p:ext uri="{BB962C8B-B14F-4D97-AF65-F5344CB8AC3E}">
        <p14:creationId xmlns:p14="http://schemas.microsoft.com/office/powerpoint/2010/main" val="54042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a:ea typeface="宋体" panose="02010600030101010101" pitchFamily="2" charset="-122"/>
              </a:rPr>
              <a:t>Mobile Users</a:t>
            </a:r>
          </a:p>
        </p:txBody>
      </p:sp>
      <p:sp>
        <p:nvSpPr>
          <p:cNvPr id="16387" name="Content Placeholder 2"/>
          <p:cNvSpPr>
            <a:spLocks noGrp="1"/>
          </p:cNvSpPr>
          <p:nvPr>
            <p:ph idx="1"/>
          </p:nvPr>
        </p:nvSpPr>
        <p:spPr>
          <a:xfrm>
            <a:off x="504825" y="1143000"/>
            <a:ext cx="8229600" cy="4867275"/>
          </a:xfrm>
        </p:spPr>
        <p:txBody>
          <a:bodyPr/>
          <a:lstStyle/>
          <a:p>
            <a:r>
              <a:rPr lang="en-US" altLang="zh-CN">
                <a:ea typeface="宋体" panose="02010600030101010101" pitchFamily="2" charset="-122"/>
              </a:rPr>
              <a:t>Tablets, laptops, and smart phones are popular devices; WiFi hotspots and 3G cellular provide wireless connectivity.</a:t>
            </a:r>
          </a:p>
          <a:p>
            <a:r>
              <a:rPr lang="en-US" altLang="zh-CN">
                <a:ea typeface="宋体" panose="02010600030101010101" pitchFamily="2" charset="-122"/>
              </a:rPr>
              <a:t>Mobile users communicate, e.g., voice and texts, consume content, e.g., video and Web, and use sensors, e.g., GPS. </a:t>
            </a:r>
          </a:p>
          <a:p>
            <a:r>
              <a:rPr lang="en-US" altLang="zh-CN">
                <a:ea typeface="宋体" panose="02010600030101010101" pitchFamily="2" charset="-122"/>
              </a:rPr>
              <a:t>Wireless and mobile are related but different:</a:t>
            </a:r>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3505200"/>
            <a:ext cx="715962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FontTx/>
              <a:buNone/>
            </a:pPr>
            <a:r>
              <a:rPr lang="en-US" altLang="zh-CN" sz="800">
                <a:ea typeface="宋体" panose="02010600030101010101" pitchFamily="2" charset="-122"/>
              </a:rPr>
              <a:t>Computer Networks, Chapter 1 Introduction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a:ea typeface="宋体" panose="02010600030101010101" pitchFamily="2" charset="-122"/>
              </a:rPr>
              <a:t>Social Issues</a:t>
            </a:r>
          </a:p>
        </p:txBody>
      </p:sp>
      <p:sp>
        <p:nvSpPr>
          <p:cNvPr id="18435" name="Footer Placeholder 7"/>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endParaRPr lang="en-US" altLang="zh-CN" sz="800" i="0"/>
          </a:p>
        </p:txBody>
      </p:sp>
      <p:sp>
        <p:nvSpPr>
          <p:cNvPr id="18436" name="Content Placeholder 2"/>
          <p:cNvSpPr>
            <a:spLocks noGrp="1"/>
          </p:cNvSpPr>
          <p:nvPr>
            <p:ph idx="1"/>
          </p:nvPr>
        </p:nvSpPr>
        <p:spPr>
          <a:xfrm>
            <a:off x="1381125" y="1990725"/>
            <a:ext cx="7315200" cy="4019550"/>
          </a:xfrm>
        </p:spPr>
        <p:txBody>
          <a:bodyPr/>
          <a:lstStyle/>
          <a:p>
            <a:pPr lvl="1"/>
            <a:r>
              <a:rPr lang="en-US" altLang="zh-CN">
                <a:ea typeface="宋体" panose="02010600030101010101" pitchFamily="2" charset="-122"/>
              </a:rPr>
              <a:t>Network neutrality – no network restrictions</a:t>
            </a:r>
          </a:p>
          <a:p>
            <a:pPr lvl="1"/>
            <a:r>
              <a:rPr lang="en-US" altLang="zh-CN">
                <a:ea typeface="宋体" panose="02010600030101010101" pitchFamily="2" charset="-122"/>
              </a:rPr>
              <a:t>Content ownership, e.g., DMCA takedowns</a:t>
            </a:r>
          </a:p>
          <a:p>
            <a:pPr lvl="1"/>
            <a:r>
              <a:rPr lang="en-US" altLang="zh-CN">
                <a:ea typeface="宋体" panose="02010600030101010101" pitchFamily="2" charset="-122"/>
              </a:rPr>
              <a:t>Anonymity and censorship </a:t>
            </a:r>
          </a:p>
          <a:p>
            <a:pPr lvl="1"/>
            <a:r>
              <a:rPr lang="en-US" altLang="zh-CN">
                <a:ea typeface="宋体" panose="02010600030101010101" pitchFamily="2" charset="-122"/>
              </a:rPr>
              <a:t>Privacy, e.g., Web tracking and profiling</a:t>
            </a:r>
          </a:p>
          <a:p>
            <a:pPr lvl="1"/>
            <a:r>
              <a:rPr lang="en-US" altLang="zh-CN">
                <a:ea typeface="宋体" panose="02010600030101010101" pitchFamily="2" charset="-122"/>
              </a:rPr>
              <a:t>Theft, e.g., botnets and phishing</a:t>
            </a:r>
          </a:p>
          <a:p>
            <a:endParaRPr lang="en-US" altLang="zh-CN">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ea typeface="宋体" panose="02010600030101010101" pitchFamily="2" charset="-122"/>
              </a:rPr>
              <a:t>Network Hardware</a:t>
            </a:r>
            <a:endParaRPr lang="zh-CN" altLang="en-US">
              <a:ea typeface="宋体" panose="02010600030101010101" pitchFamily="2" charset="-122"/>
            </a:endParaRPr>
          </a:p>
        </p:txBody>
      </p:sp>
      <p:sp>
        <p:nvSpPr>
          <p:cNvPr id="20483" name="内容占位符 2"/>
          <p:cNvSpPr>
            <a:spLocks noGrp="1"/>
          </p:cNvSpPr>
          <p:nvPr>
            <p:ph idx="1"/>
          </p:nvPr>
        </p:nvSpPr>
        <p:spPr>
          <a:xfrm>
            <a:off x="1381125" y="1990725"/>
            <a:ext cx="7315200" cy="4019550"/>
          </a:xfrm>
        </p:spPr>
        <p:txBody>
          <a:bodyPr/>
          <a:lstStyle/>
          <a:p>
            <a:pPr marL="342900" indent="-342900">
              <a:buFont typeface="Arial" pitchFamily="34" charset="0"/>
              <a:buChar char="•"/>
            </a:pPr>
            <a:r>
              <a:rPr lang="en-US" altLang="zh-CN">
                <a:ea typeface="宋体" panose="02010600030101010101" pitchFamily="2" charset="-122"/>
              </a:rPr>
              <a:t>Types of connection</a:t>
            </a:r>
          </a:p>
          <a:p>
            <a:pPr marL="342900" indent="-342900">
              <a:buFont typeface="Arial" pitchFamily="34" charset="0"/>
              <a:buChar char="•"/>
            </a:pPr>
            <a:r>
              <a:rPr lang="en-US" altLang="zh-CN">
                <a:ea typeface="宋体" panose="02010600030101010101" pitchFamily="2" charset="-122"/>
              </a:rPr>
              <a:t>Network Topologies</a:t>
            </a:r>
          </a:p>
          <a:p>
            <a:pPr marL="342900" indent="-342900">
              <a:buFont typeface="Arial" pitchFamily="34" charset="0"/>
              <a:buChar char="•"/>
            </a:pPr>
            <a:r>
              <a:rPr lang="en-US" altLang="zh-CN">
                <a:ea typeface="宋体" panose="02010600030101010101" pitchFamily="2" charset="-122"/>
              </a:rPr>
              <a:t>Types of network</a:t>
            </a:r>
            <a:endParaRPr lang="zh-CN" altLang="en-US">
              <a:ea typeface="宋体" panose="02010600030101010101" pitchFamily="2" charset="-122"/>
            </a:endParaRPr>
          </a:p>
        </p:txBody>
      </p:sp>
      <p:sp>
        <p:nvSpPr>
          <p:cNvPr id="2048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endParaRPr lang="en-US" altLang="zh-CN" sz="800" i="0"/>
          </a:p>
        </p:txBody>
      </p:sp>
    </p:spTree>
  </p:cSld>
  <p:clrMapOvr>
    <a:masterClrMapping/>
  </p:clrMapOvr>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7529</TotalTime>
  <Words>4114</Words>
  <Application>Microsoft Office PowerPoint</Application>
  <PresentationFormat>全屏显示(4:3)</PresentationFormat>
  <Paragraphs>553</Paragraphs>
  <Slides>67</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67</vt:i4>
      </vt:variant>
    </vt:vector>
  </HeadingPairs>
  <TitlesOfParts>
    <vt:vector size="75" baseType="lpstr">
      <vt:lpstr>新細明體</vt:lpstr>
      <vt:lpstr>黑体</vt:lpstr>
      <vt:lpstr>宋体</vt:lpstr>
      <vt:lpstr>Arial</vt:lpstr>
      <vt:lpstr>Calibri</vt:lpstr>
      <vt:lpstr>Times New Roman</vt:lpstr>
      <vt:lpstr>Wingdings</vt:lpstr>
      <vt:lpstr>Tannenbaum</vt:lpstr>
      <vt:lpstr>Introduction Chapter 1</vt:lpstr>
      <vt:lpstr>Question: What are the differences between various communication networks?</vt:lpstr>
      <vt:lpstr>What is a computer network?</vt:lpstr>
      <vt:lpstr>Uses of Computer Networks</vt:lpstr>
      <vt:lpstr>Business Applications</vt:lpstr>
      <vt:lpstr>Home Applications</vt:lpstr>
      <vt:lpstr>Mobile Users</vt:lpstr>
      <vt:lpstr>Social Issues</vt:lpstr>
      <vt:lpstr>Network Hardware</vt:lpstr>
      <vt:lpstr>Types of connection</vt:lpstr>
      <vt:lpstr>Network Topologies</vt:lpstr>
      <vt:lpstr>A fully-connected mesh topology</vt:lpstr>
      <vt:lpstr>A star topology</vt:lpstr>
      <vt:lpstr>A bus topology</vt:lpstr>
      <vt:lpstr>A ring topology</vt:lpstr>
      <vt:lpstr>Types of Network – by transmission technology</vt:lpstr>
      <vt:lpstr>Types of Network – by scale</vt:lpstr>
      <vt:lpstr>Personal Area Network</vt:lpstr>
      <vt:lpstr>Local Area Networks</vt:lpstr>
      <vt:lpstr>Metropolitan Area Networks</vt:lpstr>
      <vt:lpstr>Wide Area Networks (1)</vt:lpstr>
      <vt:lpstr>Wide Area Networks (2)</vt:lpstr>
      <vt:lpstr>Wide Area Networks (3)</vt:lpstr>
      <vt:lpstr>Introduction Chapter 1</vt:lpstr>
      <vt:lpstr>Network Software</vt:lpstr>
      <vt:lpstr>Protocol Layers (1)</vt:lpstr>
      <vt:lpstr>Protocol Layers (2)</vt:lpstr>
      <vt:lpstr>Protocol Layers (3)</vt:lpstr>
      <vt:lpstr>Design Issues for the Layers</vt:lpstr>
      <vt:lpstr>Connection-Oriented vs. Connectionless</vt:lpstr>
      <vt:lpstr>Service Primitives (1)</vt:lpstr>
      <vt:lpstr>Service Primitives (2)</vt:lpstr>
      <vt:lpstr>Relationship of Services to Protocols</vt:lpstr>
      <vt:lpstr>Reference Models</vt:lpstr>
      <vt:lpstr>OSI Reference Model</vt:lpstr>
      <vt:lpstr>OSI Reference Model</vt:lpstr>
      <vt:lpstr>The Physical Layer</vt:lpstr>
      <vt:lpstr>The Data Link Layer</vt:lpstr>
      <vt:lpstr>The Network Layer</vt:lpstr>
      <vt:lpstr>The Transport Layer</vt:lpstr>
      <vt:lpstr>The Session Layer</vt:lpstr>
      <vt:lpstr>The Presentation Layer</vt:lpstr>
      <vt:lpstr>The Application Layer</vt:lpstr>
      <vt:lpstr>TCP/IP Reference Model</vt:lpstr>
      <vt:lpstr>TCP/IP Reference Model</vt:lpstr>
      <vt:lpstr>The Internet Layer</vt:lpstr>
      <vt:lpstr>The Transport Layer</vt:lpstr>
      <vt:lpstr>The Application Layer</vt:lpstr>
      <vt:lpstr>The Host-to-Network Layer</vt:lpstr>
      <vt:lpstr>Model Used in this Book</vt:lpstr>
      <vt:lpstr>Critique of OSI &amp; TCP/IP</vt:lpstr>
      <vt:lpstr>Example Networks</vt:lpstr>
      <vt:lpstr>Internet (1)</vt:lpstr>
      <vt:lpstr>Internet (2)</vt:lpstr>
      <vt:lpstr>Internet (3)</vt:lpstr>
      <vt:lpstr>Internet (4)</vt:lpstr>
      <vt:lpstr>3G Mobile Phone Networks (1)</vt:lpstr>
      <vt:lpstr>3G Mobile Phone Networks (2)</vt:lpstr>
      <vt:lpstr>3G Mobile Phone Networks (3)</vt:lpstr>
      <vt:lpstr>Wireless LANs  (1)</vt:lpstr>
      <vt:lpstr>Wireless LANs (2)</vt:lpstr>
      <vt:lpstr>Wireless LANs (3)</vt:lpstr>
      <vt:lpstr>RFID and Sensor Networks (1)</vt:lpstr>
      <vt:lpstr>RFID and Sensor Networks (2)</vt:lpstr>
      <vt:lpstr>Network Standardization</vt:lpstr>
      <vt:lpstr>Metric Units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Zhang Yue</cp:lastModifiedBy>
  <cp:revision>181</cp:revision>
  <dcterms:created xsi:type="dcterms:W3CDTF">2010-05-03T15:18:06Z</dcterms:created>
  <dcterms:modified xsi:type="dcterms:W3CDTF">2020-09-12T15:23:19Z</dcterms:modified>
</cp:coreProperties>
</file>