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55"/>
  </p:notesMasterIdLst>
  <p:sldIdLst>
    <p:sldId id="332" r:id="rId2"/>
    <p:sldId id="439" r:id="rId3"/>
    <p:sldId id="336" r:id="rId4"/>
    <p:sldId id="337" r:id="rId5"/>
    <p:sldId id="423" r:id="rId6"/>
    <p:sldId id="426" r:id="rId7"/>
    <p:sldId id="427" r:id="rId8"/>
    <p:sldId id="438" r:id="rId9"/>
    <p:sldId id="428" r:id="rId10"/>
    <p:sldId id="429" r:id="rId11"/>
    <p:sldId id="347" r:id="rId12"/>
    <p:sldId id="348" r:id="rId13"/>
    <p:sldId id="349" r:id="rId14"/>
    <p:sldId id="350" r:id="rId15"/>
    <p:sldId id="351" r:id="rId16"/>
    <p:sldId id="356" r:id="rId17"/>
    <p:sldId id="358" r:id="rId18"/>
    <p:sldId id="357" r:id="rId19"/>
    <p:sldId id="359" r:id="rId20"/>
    <p:sldId id="437" r:id="rId21"/>
    <p:sldId id="362" r:id="rId22"/>
    <p:sldId id="378" r:id="rId23"/>
    <p:sldId id="433" r:id="rId24"/>
    <p:sldId id="380" r:id="rId25"/>
    <p:sldId id="381" r:id="rId26"/>
    <p:sldId id="384" r:id="rId27"/>
    <p:sldId id="382" r:id="rId28"/>
    <p:sldId id="385" r:id="rId29"/>
    <p:sldId id="386" r:id="rId30"/>
    <p:sldId id="387" r:id="rId31"/>
    <p:sldId id="388" r:id="rId32"/>
    <p:sldId id="389" r:id="rId33"/>
    <p:sldId id="390" r:id="rId34"/>
    <p:sldId id="392" r:id="rId35"/>
    <p:sldId id="434" r:id="rId36"/>
    <p:sldId id="391" r:id="rId37"/>
    <p:sldId id="393" r:id="rId38"/>
    <p:sldId id="394" r:id="rId39"/>
    <p:sldId id="405" r:id="rId40"/>
    <p:sldId id="406" r:id="rId41"/>
    <p:sldId id="407" r:id="rId42"/>
    <p:sldId id="408" r:id="rId43"/>
    <p:sldId id="413" r:id="rId44"/>
    <p:sldId id="414" r:id="rId45"/>
    <p:sldId id="415" r:id="rId46"/>
    <p:sldId id="416" r:id="rId47"/>
    <p:sldId id="417" r:id="rId48"/>
    <p:sldId id="435" r:id="rId49"/>
    <p:sldId id="418" r:id="rId50"/>
    <p:sldId id="419" r:id="rId51"/>
    <p:sldId id="436" r:id="rId52"/>
    <p:sldId id="421" r:id="rId53"/>
    <p:sldId id="422"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7" autoAdjust="0"/>
    <p:restoredTop sz="84000" autoAdjust="0"/>
  </p:normalViewPr>
  <p:slideViewPr>
    <p:cSldViewPr snapToGrid="0">
      <p:cViewPr varScale="1">
        <p:scale>
          <a:sx n="54" d="100"/>
          <a:sy n="54" d="100"/>
        </p:scale>
        <p:origin x="7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A628A-96FA-4C0F-86D8-F9F7B64188DE}" type="datetimeFigureOut">
              <a:rPr lang="zh-CN" altLang="en-US" smtClean="0"/>
              <a:t>2017/9/14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D4E57-0162-423E-B644-71B550408441}" type="slidenum">
              <a:rPr lang="zh-CN" altLang="en-US" smtClean="0"/>
              <a:t>‹#›</a:t>
            </a:fld>
            <a:endParaRPr lang="zh-CN" altLang="en-US"/>
          </a:p>
        </p:txBody>
      </p:sp>
    </p:spTree>
    <p:extLst>
      <p:ext uri="{BB962C8B-B14F-4D97-AF65-F5344CB8AC3E}">
        <p14:creationId xmlns:p14="http://schemas.microsoft.com/office/powerpoint/2010/main" val="144133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a:t>
            </a:fld>
            <a:endParaRPr lang="zh-CN" altLang="en-US"/>
          </a:p>
        </p:txBody>
      </p:sp>
    </p:spTree>
    <p:extLst>
      <p:ext uri="{BB962C8B-B14F-4D97-AF65-F5344CB8AC3E}">
        <p14:creationId xmlns:p14="http://schemas.microsoft.com/office/powerpoint/2010/main" val="3138489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defRPr/>
            </a:pPr>
            <a:r>
              <a:rPr lang="zh-CN" altLang="en-US" sz="2000" dirty="0" smtClean="0"/>
              <a:t>传输</a:t>
            </a:r>
            <a:r>
              <a:rPr lang="en-US" altLang="zh-CN" sz="1600" dirty="0" smtClean="0"/>
              <a:t>(Transmission)</a:t>
            </a:r>
            <a:r>
              <a:rPr lang="zh-CN" altLang="en-US" sz="2000" dirty="0" smtClean="0"/>
              <a:t>延迟是因为网络的速率限制而需花费的时间，由要传输的数据量除以网络速率来得到</a:t>
            </a:r>
            <a:endParaRPr lang="en-US" altLang="zh-CN" sz="2000" dirty="0" smtClean="0"/>
          </a:p>
          <a:p>
            <a:pPr lvl="1">
              <a:defRPr/>
            </a:pPr>
            <a:r>
              <a:rPr lang="zh-CN" altLang="en-US" sz="2000" dirty="0" smtClean="0"/>
              <a:t>传播</a:t>
            </a:r>
            <a:r>
              <a:rPr lang="en-US" altLang="zh-CN" sz="1600" dirty="0" smtClean="0"/>
              <a:t>(Propagation)</a:t>
            </a:r>
            <a:r>
              <a:rPr lang="zh-CN" altLang="en-US" sz="2000" dirty="0" smtClean="0"/>
              <a:t>延迟是信号在信道中传播一定的距离需花费的时间，由信道长度除以信号传播速率来得到。</a:t>
            </a:r>
            <a:endParaRPr lang="en-US" altLang="zh-CN" sz="2000" dirty="0" smtClean="0"/>
          </a:p>
          <a:p>
            <a:pPr lvl="2"/>
            <a:r>
              <a:rPr lang="zh-CN" altLang="en-US" sz="1700" dirty="0" smtClean="0"/>
              <a:t>光在真空中的传输速度</a:t>
            </a:r>
            <a:r>
              <a:rPr lang="en-US" altLang="zh-CN" sz="1700" dirty="0" smtClean="0"/>
              <a:t> 3*10</a:t>
            </a:r>
            <a:r>
              <a:rPr lang="en-US" altLang="zh-CN" sz="1700" baseline="30000" dirty="0" smtClean="0"/>
              <a:t>8 </a:t>
            </a:r>
            <a:r>
              <a:rPr lang="en-US" altLang="zh-CN" sz="1700" dirty="0" smtClean="0"/>
              <a:t>m/s</a:t>
            </a:r>
          </a:p>
          <a:p>
            <a:pPr lvl="2"/>
            <a:r>
              <a:rPr lang="zh-CN" altLang="en-US" sz="1700" dirty="0" smtClean="0"/>
              <a:t>光在电缆中的传播速度为</a:t>
            </a:r>
            <a:r>
              <a:rPr lang="en-US" altLang="zh-CN" sz="1700" dirty="0" smtClean="0"/>
              <a:t>2.3*10</a:t>
            </a:r>
            <a:r>
              <a:rPr lang="en-US" altLang="zh-CN" sz="1700" baseline="30000" dirty="0" smtClean="0"/>
              <a:t>8</a:t>
            </a:r>
            <a:r>
              <a:rPr lang="en-US" altLang="zh-CN" sz="1700" dirty="0" smtClean="0"/>
              <a:t> m/s</a:t>
            </a:r>
          </a:p>
          <a:p>
            <a:pPr lvl="2"/>
            <a:r>
              <a:rPr lang="zh-CN" altLang="en-US" sz="1700" dirty="0" smtClean="0">
                <a:solidFill>
                  <a:srgbClr val="FF0000"/>
                </a:solidFill>
              </a:rPr>
              <a:t>光在光纤中的传播速度为</a:t>
            </a:r>
            <a:r>
              <a:rPr lang="en-US" altLang="zh-CN" sz="1700" dirty="0" smtClean="0">
                <a:solidFill>
                  <a:srgbClr val="FF0000"/>
                </a:solidFill>
              </a:rPr>
              <a:t>2*10</a:t>
            </a:r>
            <a:r>
              <a:rPr lang="en-US" altLang="zh-CN" sz="1700" baseline="30000" dirty="0" smtClean="0">
                <a:solidFill>
                  <a:srgbClr val="FF0000"/>
                </a:solidFill>
              </a:rPr>
              <a:t>8 </a:t>
            </a:r>
            <a:r>
              <a:rPr lang="en-US" altLang="zh-CN" sz="1700" dirty="0" smtClean="0">
                <a:solidFill>
                  <a:srgbClr val="FF0000"/>
                </a:solidFill>
              </a:rPr>
              <a:t>m/s</a:t>
            </a:r>
          </a:p>
          <a:p>
            <a:pPr>
              <a:defRPr/>
            </a:pPr>
            <a:r>
              <a:rPr lang="zh-CN" altLang="en-US" sz="2400" dirty="0" smtClean="0"/>
              <a:t>端</a:t>
            </a:r>
            <a:r>
              <a:rPr lang="en-US" altLang="zh-CN" sz="2400" dirty="0" smtClean="0"/>
              <a:t>(</a:t>
            </a:r>
            <a:r>
              <a:rPr lang="zh-CN" altLang="en-US" sz="2400" dirty="0" smtClean="0"/>
              <a:t>系统</a:t>
            </a:r>
            <a:r>
              <a:rPr lang="en-US" altLang="zh-CN" sz="2400" dirty="0" smtClean="0"/>
              <a:t>)</a:t>
            </a:r>
            <a:r>
              <a:rPr lang="zh-CN" altLang="en-US" sz="2400" dirty="0" smtClean="0"/>
              <a:t>到端的延迟还需要考虑中间的处理延迟和排队延迟。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16</a:t>
            </a:fld>
            <a:endParaRPr lang="zh-CN" altLang="en-US"/>
          </a:p>
        </p:txBody>
      </p:sp>
    </p:spTree>
    <p:extLst>
      <p:ext uri="{BB962C8B-B14F-4D97-AF65-F5344CB8AC3E}">
        <p14:creationId xmlns:p14="http://schemas.microsoft.com/office/powerpoint/2010/main" val="418126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2A488A0-5104-4755-B222-1D2E13C43355}" type="slidenum">
              <a:rPr lang="zh-CN" altLang="en-US" smtClean="0"/>
              <a:pPr>
                <a:defRPr/>
              </a:pPr>
              <a:t>17</a:t>
            </a:fld>
            <a:endParaRPr lang="zh-CN" altLang="en-US"/>
          </a:p>
        </p:txBody>
      </p:sp>
    </p:spTree>
    <p:extLst>
      <p:ext uri="{BB962C8B-B14F-4D97-AF65-F5344CB8AC3E}">
        <p14:creationId xmlns:p14="http://schemas.microsoft.com/office/powerpoint/2010/main" val="3272957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https://en.wikipedia.org/wiki/Bandwidth-delay_product </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18</a:t>
            </a:fld>
            <a:endParaRPr lang="zh-CN" altLang="en-US"/>
          </a:p>
        </p:txBody>
      </p:sp>
    </p:spTree>
    <p:extLst>
      <p:ext uri="{BB962C8B-B14F-4D97-AF65-F5344CB8AC3E}">
        <p14:creationId xmlns:p14="http://schemas.microsoft.com/office/powerpoint/2010/main" val="435236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总延迟： </a:t>
            </a:r>
            <a:endParaRPr lang="en-US" altLang="zh-CN" dirty="0" smtClean="0"/>
          </a:p>
          <a:p>
            <a:r>
              <a:rPr lang="zh-CN" altLang="en-US" dirty="0" smtClean="0"/>
              <a:t>长时间连续报文，分组交换头部的开销</a:t>
            </a:r>
            <a:r>
              <a:rPr lang="en-US" altLang="zh-CN" dirty="0" smtClean="0"/>
              <a:t>&gt;</a:t>
            </a:r>
            <a:r>
              <a:rPr lang="zh-CN" altLang="en-US" baseline="0" dirty="0" smtClean="0"/>
              <a:t>报文无法分割带来的管道化的滞后 </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19</a:t>
            </a:fld>
            <a:endParaRPr lang="zh-CN" altLang="en-US"/>
          </a:p>
        </p:txBody>
      </p:sp>
    </p:spTree>
    <p:extLst>
      <p:ext uri="{BB962C8B-B14F-4D97-AF65-F5344CB8AC3E}">
        <p14:creationId xmlns:p14="http://schemas.microsoft.com/office/powerpoint/2010/main" val="3387452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smtClean="0">
                <a:solidFill>
                  <a:srgbClr val="CC0000"/>
                </a:solidFill>
                <a:ea typeface="ＭＳ Ｐゴシック" panose="020B0600070205080204" pitchFamily="34" charset="-128"/>
              </a:rPr>
              <a:t>layers:</a:t>
            </a:r>
            <a:r>
              <a:rPr lang="en-US" altLang="zh-CN" dirty="0" smtClean="0">
                <a:solidFill>
                  <a:srgbClr val="FF0000"/>
                </a:solidFill>
                <a:ea typeface="ＭＳ Ｐゴシック" panose="020B0600070205080204" pitchFamily="34" charset="-128"/>
              </a:rPr>
              <a:t> </a:t>
            </a:r>
            <a:r>
              <a:rPr lang="en-US" altLang="zh-CN" dirty="0" smtClean="0">
                <a:ea typeface="ＭＳ Ｐゴシック" panose="020B0600070205080204" pitchFamily="34" charset="-128"/>
              </a:rPr>
              <a:t>each layer implements a service</a:t>
            </a:r>
          </a:p>
          <a:p>
            <a:pPr lvl="1">
              <a:buFont typeface="Wingdings" panose="05000000000000000000" pitchFamily="2" charset="2"/>
              <a:buChar char="§"/>
            </a:pPr>
            <a:r>
              <a:rPr lang="en-US" altLang="zh-CN" sz="2800" dirty="0" smtClean="0">
                <a:ea typeface="宋体" panose="02010600030101010101" pitchFamily="2" charset="-122"/>
              </a:rPr>
              <a:t>via its own internal-layer actions</a:t>
            </a:r>
          </a:p>
          <a:p>
            <a:pPr lvl="1">
              <a:buFont typeface="Wingdings" panose="05000000000000000000" pitchFamily="2" charset="2"/>
              <a:buChar char="§"/>
            </a:pPr>
            <a:r>
              <a:rPr lang="en-US" altLang="zh-CN" sz="2800" dirty="0" smtClean="0">
                <a:ea typeface="宋体" panose="02010600030101010101" pitchFamily="2" charset="-122"/>
              </a:rPr>
              <a:t>relying on services provided by layer below</a:t>
            </a:r>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21</a:t>
            </a:fld>
            <a:endParaRPr lang="zh-CN" altLang="en-US"/>
          </a:p>
        </p:txBody>
      </p:sp>
    </p:spTree>
    <p:extLst>
      <p:ext uri="{BB962C8B-B14F-4D97-AF65-F5344CB8AC3E}">
        <p14:creationId xmlns:p14="http://schemas.microsoft.com/office/powerpoint/2010/main" val="212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22</a:t>
            </a:fld>
            <a:endParaRPr lang="zh-CN" altLang="en-US"/>
          </a:p>
        </p:txBody>
      </p:sp>
    </p:spTree>
    <p:extLst>
      <p:ext uri="{BB962C8B-B14F-4D97-AF65-F5344CB8AC3E}">
        <p14:creationId xmlns:p14="http://schemas.microsoft.com/office/powerpoint/2010/main" val="364575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23</a:t>
            </a:fld>
            <a:endParaRPr lang="zh-CN" altLang="en-US"/>
          </a:p>
        </p:txBody>
      </p:sp>
    </p:spTree>
    <p:extLst>
      <p:ext uri="{BB962C8B-B14F-4D97-AF65-F5344CB8AC3E}">
        <p14:creationId xmlns:p14="http://schemas.microsoft.com/office/powerpoint/2010/main" val="1821555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24</a:t>
            </a:fld>
            <a:endParaRPr lang="zh-CN" altLang="en-US"/>
          </a:p>
        </p:txBody>
      </p:sp>
    </p:spTree>
    <p:extLst>
      <p:ext uri="{BB962C8B-B14F-4D97-AF65-F5344CB8AC3E}">
        <p14:creationId xmlns:p14="http://schemas.microsoft.com/office/powerpoint/2010/main" val="12200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Done	with	demul3plexing	keys	in	the	headers	</a:t>
            </a:r>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25</a:t>
            </a:fld>
            <a:endParaRPr lang="zh-CN" altLang="en-US"/>
          </a:p>
        </p:txBody>
      </p:sp>
    </p:spTree>
    <p:extLst>
      <p:ext uri="{BB962C8B-B14F-4D97-AF65-F5344CB8AC3E}">
        <p14:creationId xmlns:p14="http://schemas.microsoft.com/office/powerpoint/2010/main" val="3827766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拥塞控制： 流量控制发送方太快接收方来不及，那么到来的分组肯定会在网络中，   局部的处理能力不足可能会传播到其他部分 </a:t>
            </a:r>
            <a:endParaRPr lang="en-US" altLang="zh-CN" dirty="0" smtClean="0"/>
          </a:p>
          <a:p>
            <a:endParaRPr lang="en-US" altLang="zh-CN" dirty="0" smtClean="0"/>
          </a:p>
          <a:p>
            <a:r>
              <a:rPr lang="zh-CN" altLang="en-US" dirty="0" smtClean="0"/>
              <a:t>本质上还是超过网络容量发送，好的路由可以绕过局部拥塞的区域</a:t>
            </a:r>
            <a:endParaRPr lang="en-US" altLang="zh-CN" dirty="0" smtClean="0"/>
          </a:p>
          <a:p>
            <a:endParaRPr lang="en-US" altLang="zh-CN" dirty="0" smtClean="0"/>
          </a:p>
          <a:p>
            <a:r>
              <a:rPr lang="zh-CN" altLang="en-US" dirty="0" smtClean="0"/>
              <a:t>网络层：分组从一个节点到另外一个节点 </a:t>
            </a:r>
            <a:endParaRPr lang="en-US" altLang="zh-CN" dirty="0" smtClean="0"/>
          </a:p>
          <a:p>
            <a:r>
              <a:rPr lang="zh-CN" altLang="en-US" dirty="0" smtClean="0"/>
              <a:t>运输层：分组从端系统到另外一个端系统，不用关心通信子网如何实现，为上层提供服务是通过</a:t>
            </a:r>
            <a:r>
              <a:rPr lang="en-US" altLang="zh-CN" dirty="0" smtClean="0"/>
              <a:t>SAP</a:t>
            </a:r>
            <a:r>
              <a:rPr lang="zh-CN" altLang="en-US" dirty="0" smtClean="0"/>
              <a:t>（端口号）来完成的</a:t>
            </a:r>
            <a:endParaRPr lang="en-US" altLang="zh-CN" dirty="0" smtClean="0"/>
          </a:p>
          <a:p>
            <a:r>
              <a:rPr lang="zh-CN" altLang="en-US" dirty="0" smtClean="0"/>
              <a:t>会话层：进程之间的会话控制</a:t>
            </a:r>
          </a:p>
          <a:p>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28</a:t>
            </a:fld>
            <a:endParaRPr lang="zh-CN" altLang="en-US"/>
          </a:p>
        </p:txBody>
      </p:sp>
    </p:spTree>
    <p:extLst>
      <p:ext uri="{BB962C8B-B14F-4D97-AF65-F5344CB8AC3E}">
        <p14:creationId xmlns:p14="http://schemas.microsoft.com/office/powerpoint/2010/main" val="172357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4</a:t>
            </a:fld>
            <a:endParaRPr lang="zh-CN" altLang="en-US"/>
          </a:p>
        </p:txBody>
      </p:sp>
    </p:spTree>
    <p:extLst>
      <p:ext uri="{BB962C8B-B14F-4D97-AF65-F5344CB8AC3E}">
        <p14:creationId xmlns:p14="http://schemas.microsoft.com/office/powerpoint/2010/main" val="3993979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物理层：如何传输比特</a:t>
            </a:r>
          </a:p>
          <a:p>
            <a:r>
              <a:rPr lang="zh-CN" altLang="en-US" dirty="0" smtClean="0"/>
              <a:t>数据链路层：如何传输帧</a:t>
            </a:r>
          </a:p>
          <a:p>
            <a:r>
              <a:rPr lang="zh-CN" altLang="en-US" dirty="0" smtClean="0"/>
              <a:t>网络层：如何传输分组（路由）</a:t>
            </a:r>
          </a:p>
          <a:p>
            <a:r>
              <a:rPr lang="zh-CN" altLang="en-US" dirty="0" smtClean="0"/>
              <a:t>运输层：如何在端系统间发送分组</a:t>
            </a:r>
          </a:p>
          <a:p>
            <a:r>
              <a:rPr lang="zh-CN" altLang="en-US" dirty="0" smtClean="0"/>
              <a:t>会话层：如何把流联系在一起</a:t>
            </a:r>
          </a:p>
          <a:p>
            <a:r>
              <a:rPr lang="zh-CN" altLang="en-US" dirty="0" smtClean="0"/>
              <a:t>表示层：信息表示形式、安全等</a:t>
            </a:r>
          </a:p>
          <a:p>
            <a:r>
              <a:rPr lang="zh-CN" altLang="en-US" dirty="0" smtClean="0"/>
              <a:t>应用层：如何实现某种类型的网络应用</a:t>
            </a:r>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29</a:t>
            </a:fld>
            <a:endParaRPr lang="zh-CN" altLang="en-US"/>
          </a:p>
        </p:txBody>
      </p:sp>
    </p:spTree>
    <p:extLst>
      <p:ext uri="{BB962C8B-B14F-4D97-AF65-F5344CB8AC3E}">
        <p14:creationId xmlns:p14="http://schemas.microsoft.com/office/powerpoint/2010/main" val="113194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32</a:t>
            </a:fld>
            <a:endParaRPr lang="zh-CN" altLang="en-US"/>
          </a:p>
        </p:txBody>
      </p:sp>
    </p:spTree>
    <p:extLst>
      <p:ext uri="{BB962C8B-B14F-4D97-AF65-F5344CB8AC3E}">
        <p14:creationId xmlns:p14="http://schemas.microsoft.com/office/powerpoint/2010/main" val="17593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34</a:t>
            </a:fld>
            <a:endParaRPr lang="zh-CN" altLang="en-US"/>
          </a:p>
        </p:txBody>
      </p:sp>
    </p:spTree>
    <p:extLst>
      <p:ext uri="{BB962C8B-B14F-4D97-AF65-F5344CB8AC3E}">
        <p14:creationId xmlns:p14="http://schemas.microsoft.com/office/powerpoint/2010/main" val="1785159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37</a:t>
            </a:fld>
            <a:endParaRPr lang="zh-CN" altLang="en-US"/>
          </a:p>
        </p:txBody>
      </p:sp>
    </p:spTree>
    <p:extLst>
      <p:ext uri="{BB962C8B-B14F-4D97-AF65-F5344CB8AC3E}">
        <p14:creationId xmlns:p14="http://schemas.microsoft.com/office/powerpoint/2010/main" val="3026991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第一周  介绍到这里</a:t>
            </a:r>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38</a:t>
            </a:fld>
            <a:endParaRPr lang="zh-CN" altLang="en-US"/>
          </a:p>
        </p:txBody>
      </p:sp>
    </p:spTree>
    <p:extLst>
      <p:ext uri="{BB962C8B-B14F-4D97-AF65-F5344CB8AC3E}">
        <p14:creationId xmlns:p14="http://schemas.microsoft.com/office/powerpoint/2010/main" val="877568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41</a:t>
            </a:fld>
            <a:endParaRPr lang="zh-CN" altLang="en-US"/>
          </a:p>
        </p:txBody>
      </p:sp>
    </p:spTree>
    <p:extLst>
      <p:ext uri="{BB962C8B-B14F-4D97-AF65-F5344CB8AC3E}">
        <p14:creationId xmlns:p14="http://schemas.microsoft.com/office/powerpoint/2010/main" val="660291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http://www.packet.cc/internet.html  </a:t>
            </a:r>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42</a:t>
            </a:fld>
            <a:endParaRPr lang="zh-CN" altLang="en-US"/>
          </a:p>
        </p:txBody>
      </p:sp>
    </p:spTree>
    <p:extLst>
      <p:ext uri="{BB962C8B-B14F-4D97-AF65-F5344CB8AC3E}">
        <p14:creationId xmlns:p14="http://schemas.microsoft.com/office/powerpoint/2010/main" val="98627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86AD4E57-0162-423E-B644-71B550408441}" type="slidenum">
              <a:rPr lang="zh-CN" altLang="en-US" smtClean="0"/>
              <a:t>5</a:t>
            </a:fld>
            <a:endParaRPr lang="zh-CN" altLang="en-US"/>
          </a:p>
        </p:txBody>
      </p:sp>
    </p:spTree>
    <p:extLst>
      <p:ext uri="{BB962C8B-B14F-4D97-AF65-F5344CB8AC3E}">
        <p14:creationId xmlns:p14="http://schemas.microsoft.com/office/powerpoint/2010/main" val="296927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具有统一的网络体系结构、遵循国际标准化的协议。</a:t>
            </a:r>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6</a:t>
            </a:fld>
            <a:endParaRPr lang="zh-CN" altLang="en-US"/>
          </a:p>
        </p:txBody>
      </p:sp>
    </p:spTree>
    <p:extLst>
      <p:ext uri="{BB962C8B-B14F-4D97-AF65-F5344CB8AC3E}">
        <p14:creationId xmlns:p14="http://schemas.microsoft.com/office/powerpoint/2010/main" val="305285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pervasive computing </a:t>
            </a:r>
            <a:r>
              <a:rPr lang="zh-CN" altLang="en-US" dirty="0" smtClean="0"/>
              <a:t>普适计算</a:t>
            </a:r>
            <a:endParaRPr lang="en-US" altLang="zh-CN" dirty="0" smtClean="0"/>
          </a:p>
          <a:p>
            <a:r>
              <a:rPr lang="en-US" altLang="zh-CN" dirty="0" smtClean="0"/>
              <a:t>Ubiquitous Computing </a:t>
            </a:r>
            <a:r>
              <a:rPr lang="zh-CN" altLang="en-US" dirty="0" smtClean="0"/>
              <a:t>泛在计算 </a:t>
            </a:r>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7</a:t>
            </a:fld>
            <a:endParaRPr lang="zh-CN" altLang="en-US"/>
          </a:p>
        </p:txBody>
      </p:sp>
    </p:spTree>
    <p:extLst>
      <p:ext uri="{BB962C8B-B14F-4D97-AF65-F5344CB8AC3E}">
        <p14:creationId xmlns:p14="http://schemas.microsoft.com/office/powerpoint/2010/main" val="259973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smtClean="0"/>
              <a:t>以通信子网为中心，计算机都具有自主处理能力，之间不存在主从关系。</a:t>
            </a:r>
          </a:p>
          <a:p>
            <a:pPr>
              <a:defRPr/>
            </a:pPr>
            <a:r>
              <a:rPr lang="zh-CN" altLang="en-US" dirty="0" smtClean="0"/>
              <a:t>采用存储转发、分组交换技术。</a:t>
            </a:r>
            <a:r>
              <a:rPr lang="en-US" altLang="zh-CN" dirty="0" smtClean="0"/>
              <a:t>ARPANET</a:t>
            </a:r>
            <a:r>
              <a:rPr lang="zh-CN" altLang="en-US" dirty="0" smtClean="0"/>
              <a:t>、</a:t>
            </a:r>
            <a:r>
              <a:rPr lang="en-US" altLang="zh-CN" dirty="0" smtClean="0"/>
              <a:t>SNA</a:t>
            </a:r>
            <a:r>
              <a:rPr lang="zh-CN" altLang="en-US" dirty="0" smtClean="0"/>
              <a:t>、</a:t>
            </a:r>
            <a:r>
              <a:rPr lang="en-US" altLang="zh-CN" dirty="0" smtClean="0"/>
              <a:t>DNA……</a:t>
            </a:r>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9</a:t>
            </a:fld>
            <a:endParaRPr lang="zh-CN" altLang="en-US"/>
          </a:p>
        </p:txBody>
      </p:sp>
    </p:spTree>
    <p:extLst>
      <p:ext uri="{BB962C8B-B14F-4D97-AF65-F5344CB8AC3E}">
        <p14:creationId xmlns:p14="http://schemas.microsoft.com/office/powerpoint/2010/main" val="413581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无法直接连接，全连接开销太大，需要通过中间节点，网络的资源被节点共享，同时进行通信</a:t>
            </a:r>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10</a:t>
            </a:fld>
            <a:endParaRPr lang="zh-CN" altLang="en-US"/>
          </a:p>
        </p:txBody>
      </p:sp>
    </p:spTree>
    <p:extLst>
      <p:ext uri="{BB962C8B-B14F-4D97-AF65-F5344CB8AC3E}">
        <p14:creationId xmlns:p14="http://schemas.microsoft.com/office/powerpoint/2010/main" val="383049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cut through switch: </a:t>
            </a:r>
            <a:r>
              <a:rPr lang="zh-CN" altLang="en-US" dirty="0" smtClean="0"/>
              <a:t>收到头部后就开始交换</a:t>
            </a:r>
          </a:p>
          <a:p>
            <a:endParaRPr lang="en-US" altLang="zh-CN" dirty="0" smtClean="0"/>
          </a:p>
          <a:p>
            <a:r>
              <a:rPr lang="en-US" altLang="zh-CN" dirty="0" smtClean="0"/>
              <a:t>[</a:t>
            </a:r>
            <a:r>
              <a:rPr lang="en-US" altLang="zh-CN" dirty="0" err="1" smtClean="0"/>
              <a:t>klainro</a:t>
            </a:r>
            <a:r>
              <a:rPr lang="en-US" altLang="zh-CN" dirty="0" smtClean="0"/>
              <a:t>..k]</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12</a:t>
            </a:fld>
            <a:endParaRPr lang="zh-CN" altLang="en-US"/>
          </a:p>
        </p:txBody>
      </p:sp>
    </p:spTree>
    <p:extLst>
      <p:ext uri="{BB962C8B-B14F-4D97-AF65-F5344CB8AC3E}">
        <p14:creationId xmlns:p14="http://schemas.microsoft.com/office/powerpoint/2010/main" val="357050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带宽：模拟信号频率范围，用于数据传输时表示传递数据的能力。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6AD4E57-0162-423E-B644-71B550408441}" type="slidenum">
              <a:rPr lang="zh-CN" altLang="en-US" smtClean="0"/>
              <a:t>15</a:t>
            </a:fld>
            <a:endParaRPr lang="zh-CN" altLang="en-US"/>
          </a:p>
        </p:txBody>
      </p:sp>
    </p:spTree>
    <p:extLst>
      <p:ext uri="{BB962C8B-B14F-4D97-AF65-F5344CB8AC3E}">
        <p14:creationId xmlns:p14="http://schemas.microsoft.com/office/powerpoint/2010/main" val="339615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21691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379641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380089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244278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422515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202966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186738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332598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342395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109143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3A2697D-5494-4297-87B7-1DC90911467B}"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364427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2697D-5494-4297-87B7-1DC90911467B}" type="datetimeFigureOut">
              <a:rPr lang="zh-CN" altLang="en-US" smtClean="0"/>
              <a:t>2017/9/14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D152B-FA13-4D66-91F3-465A61435133}" type="slidenum">
              <a:rPr lang="zh-CN" altLang="en-US" smtClean="0"/>
              <a:t>‹#›</a:t>
            </a:fld>
            <a:endParaRPr lang="zh-CN" altLang="en-US"/>
          </a:p>
        </p:txBody>
      </p:sp>
    </p:spTree>
    <p:extLst>
      <p:ext uri="{BB962C8B-B14F-4D97-AF65-F5344CB8AC3E}">
        <p14:creationId xmlns:p14="http://schemas.microsoft.com/office/powerpoint/2010/main" val="161359237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7.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23.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6.emf"/><Relationship Id="rId4" Type="http://schemas.openxmlformats.org/officeDocument/2006/relationships/oleObject" Target="../embeddings/oleObject9.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hyperlink" Target="http://www.ietf.org/tao.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ietf.org/id-info"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1709738"/>
            <a:ext cx="10515600" cy="2117983"/>
          </a:xfrm>
        </p:spPr>
        <p:txBody>
          <a:bodyPr>
            <a:normAutofit/>
          </a:bodyPr>
          <a:lstStyle/>
          <a:p>
            <a:r>
              <a:rPr lang="zh-CN" altLang="en-US" sz="4000" dirty="0" smtClean="0"/>
              <a:t>计算机网络 </a:t>
            </a:r>
            <a:r>
              <a:rPr lang="en-US" altLang="zh-CN" sz="4000" dirty="0" smtClean="0"/>
              <a:t/>
            </a:r>
            <a:br>
              <a:rPr lang="en-US" altLang="zh-CN" sz="4000" dirty="0" smtClean="0"/>
            </a:br>
            <a:r>
              <a:rPr lang="zh-CN" altLang="en-US" sz="4000" dirty="0" smtClean="0"/>
              <a:t>第</a:t>
            </a:r>
            <a:r>
              <a:rPr lang="en-US" altLang="zh-CN" sz="4000" dirty="0" smtClean="0"/>
              <a:t>1</a:t>
            </a:r>
            <a:r>
              <a:rPr lang="zh-CN" altLang="en-US" sz="4000" dirty="0" smtClean="0"/>
              <a:t>章 概述</a:t>
            </a:r>
            <a:endParaRPr lang="zh-CN" altLang="en-US" sz="4000" dirty="0"/>
          </a:p>
        </p:txBody>
      </p:sp>
      <p:sp>
        <p:nvSpPr>
          <p:cNvPr id="5" name="文本占位符 4"/>
          <p:cNvSpPr>
            <a:spLocks noGrp="1"/>
          </p:cNvSpPr>
          <p:nvPr>
            <p:ph type="body" idx="1"/>
          </p:nvPr>
        </p:nvSpPr>
        <p:spPr/>
        <p:txBody>
          <a:bodyPr/>
          <a:lstStyle/>
          <a:p>
            <a:r>
              <a:rPr lang="zh-CN" altLang="en-US" dirty="0" smtClean="0"/>
              <a:t>毛迪林 </a:t>
            </a:r>
            <a:r>
              <a:rPr lang="en-US" altLang="zh-CN" dirty="0" smtClean="0"/>
              <a:t>dlmao@fudan.edu.cn</a:t>
            </a:r>
          </a:p>
          <a:p>
            <a:r>
              <a:rPr lang="en-US" altLang="zh-CN" dirty="0" smtClean="0"/>
              <a:t>2017.9</a:t>
            </a:r>
          </a:p>
        </p:txBody>
      </p:sp>
    </p:spTree>
    <p:extLst>
      <p:ext uri="{BB962C8B-B14F-4D97-AF65-F5344CB8AC3E}">
        <p14:creationId xmlns:p14="http://schemas.microsoft.com/office/powerpoint/2010/main" val="779101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交换技术</a:t>
            </a:r>
            <a:endParaRPr lang="zh-CN" altLang="en-US" dirty="0"/>
          </a:p>
        </p:txBody>
      </p:sp>
      <p:sp>
        <p:nvSpPr>
          <p:cNvPr id="3" name="内容占位符 2"/>
          <p:cNvSpPr>
            <a:spLocks noGrp="1"/>
          </p:cNvSpPr>
          <p:nvPr>
            <p:ph idx="1"/>
          </p:nvPr>
        </p:nvSpPr>
        <p:spPr/>
        <p:txBody>
          <a:bodyPr/>
          <a:lstStyle/>
          <a:p>
            <a:pPr>
              <a:defRPr/>
            </a:pPr>
            <a:r>
              <a:rPr lang="zh-CN" altLang="en-US" dirty="0"/>
              <a:t>交换（</a:t>
            </a:r>
            <a:r>
              <a:rPr lang="en-US" altLang="zh-CN" dirty="0"/>
              <a:t>Switching</a:t>
            </a:r>
            <a:r>
              <a:rPr lang="zh-CN" altLang="en-US" dirty="0"/>
              <a:t>）：网络中多跳传输时节点如何分配线路资源以将信息往前转发的方式</a:t>
            </a:r>
            <a:endParaRPr lang="en-US" altLang="zh-CN" dirty="0"/>
          </a:p>
          <a:p>
            <a:pPr>
              <a:defRPr/>
            </a:pPr>
            <a:r>
              <a:rPr lang="zh-CN" altLang="en-US" dirty="0"/>
              <a:t>为什么需要交换</a:t>
            </a:r>
            <a:r>
              <a:rPr lang="zh-CN" altLang="en-US" dirty="0" smtClean="0"/>
              <a:t>？</a:t>
            </a:r>
            <a:endParaRPr lang="en-US" altLang="zh-CN" dirty="0" smtClean="0"/>
          </a:p>
          <a:p>
            <a:pPr lvl="1">
              <a:defRPr/>
            </a:pPr>
            <a:r>
              <a:rPr lang="zh-CN" altLang="en-US" dirty="0"/>
              <a:t>全连接开销太大</a:t>
            </a:r>
            <a:endParaRPr lang="en-US" altLang="zh-CN" dirty="0" smtClean="0"/>
          </a:p>
          <a:p>
            <a:pPr lvl="1">
              <a:defRPr/>
            </a:pPr>
            <a:r>
              <a:rPr lang="zh-CN" altLang="en-US" dirty="0"/>
              <a:t>通过</a:t>
            </a:r>
            <a:r>
              <a:rPr lang="zh-CN" altLang="en-US" dirty="0" smtClean="0"/>
              <a:t>中间节点，共享网络</a:t>
            </a:r>
            <a:r>
              <a:rPr lang="zh-CN" altLang="en-US" dirty="0" smtClean="0"/>
              <a:t>资源</a:t>
            </a:r>
            <a:r>
              <a:rPr lang="zh-CN" altLang="en-US" dirty="0"/>
              <a:t>！</a:t>
            </a:r>
            <a:endParaRPr lang="en-US" altLang="zh-CN" dirty="0"/>
          </a:p>
          <a:p>
            <a:endParaRPr lang="zh-CN" altLang="en-US" dirty="0"/>
          </a:p>
        </p:txBody>
      </p:sp>
      <p:grpSp>
        <p:nvGrpSpPr>
          <p:cNvPr id="4" name="组合 3"/>
          <p:cNvGrpSpPr/>
          <p:nvPr/>
        </p:nvGrpSpPr>
        <p:grpSpPr>
          <a:xfrm>
            <a:off x="908050" y="4129571"/>
            <a:ext cx="2911475" cy="2477691"/>
            <a:chOff x="5308600" y="3180556"/>
            <a:chExt cx="2911475" cy="2477691"/>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0" y="3180556"/>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7050" y="5083571"/>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62825" y="5083572"/>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9375" y="3713956"/>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8600" y="3968747"/>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a:stCxn id="5" idx="2"/>
              <a:endCxn id="6" idx="0"/>
            </p:cNvCxnSpPr>
            <p:nvPr/>
          </p:nvCxnSpPr>
          <p:spPr>
            <a:xfrm flipH="1">
              <a:off x="5867400" y="3755231"/>
              <a:ext cx="806450" cy="132834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H="1">
              <a:off x="6043613" y="4001293"/>
              <a:ext cx="1793874" cy="1290237"/>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5600700" y="4368009"/>
              <a:ext cx="142876" cy="1002899"/>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endCxn id="6" idx="3"/>
            </p:cNvCxnSpPr>
            <p:nvPr/>
          </p:nvCxnSpPr>
          <p:spPr>
            <a:xfrm flipH="1">
              <a:off x="6127750" y="5329633"/>
              <a:ext cx="1384301" cy="41276"/>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V="1">
              <a:off x="5607050" y="3584967"/>
              <a:ext cx="793749" cy="594714"/>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5630864" y="3982762"/>
              <a:ext cx="2223291" cy="427218"/>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7" idx="0"/>
            </p:cNvCxnSpPr>
            <p:nvPr/>
          </p:nvCxnSpPr>
          <p:spPr>
            <a:xfrm>
              <a:off x="5583237" y="4485927"/>
              <a:ext cx="2039938" cy="597645"/>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6854825" y="3584966"/>
              <a:ext cx="999330" cy="315966"/>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endCxn id="7" idx="0"/>
            </p:cNvCxnSpPr>
            <p:nvPr/>
          </p:nvCxnSpPr>
          <p:spPr>
            <a:xfrm flipH="1">
              <a:off x="7623175" y="4194315"/>
              <a:ext cx="298054" cy="889257"/>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a:endCxn id="7" idx="0"/>
            </p:cNvCxnSpPr>
            <p:nvPr/>
          </p:nvCxnSpPr>
          <p:spPr>
            <a:xfrm>
              <a:off x="6699249" y="3798982"/>
              <a:ext cx="923926" cy="1284590"/>
            </a:xfrm>
            <a:prstGeom prst="line">
              <a:avLst/>
            </a:prstGeom>
          </p:spPr>
          <p:style>
            <a:lnRef idx="1">
              <a:schemeClr val="dk1"/>
            </a:lnRef>
            <a:fillRef idx="0">
              <a:schemeClr val="dk1"/>
            </a:fillRef>
            <a:effectRef idx="0">
              <a:schemeClr val="dk1"/>
            </a:effectRef>
            <a:fontRef idx="minor">
              <a:schemeClr val="tx1"/>
            </a:fontRef>
          </p:style>
        </p:cxnSp>
      </p:grpSp>
      <p:sp>
        <p:nvSpPr>
          <p:cNvPr id="20" name="Rectangle 2"/>
          <p:cNvSpPr>
            <a:spLocks noChangeArrowheads="1"/>
          </p:cNvSpPr>
          <p:nvPr/>
        </p:nvSpPr>
        <p:spPr bwMode="auto">
          <a:xfrm>
            <a:off x="7949170" y="6271477"/>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21" name="Rectangle 32"/>
          <p:cNvSpPr>
            <a:spLocks noChangeArrowheads="1"/>
          </p:cNvSpPr>
          <p:nvPr/>
        </p:nvSpPr>
        <p:spPr bwMode="auto">
          <a:xfrm>
            <a:off x="8177770" y="4595077"/>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22" name="Rectangle 33"/>
          <p:cNvSpPr>
            <a:spLocks noChangeArrowheads="1"/>
          </p:cNvSpPr>
          <p:nvPr/>
        </p:nvSpPr>
        <p:spPr bwMode="auto">
          <a:xfrm>
            <a:off x="9625570" y="5280877"/>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23" name="Straight Connector 10"/>
          <p:cNvCxnSpPr>
            <a:cxnSpLocks noChangeShapeType="1"/>
          </p:cNvCxnSpPr>
          <p:nvPr/>
        </p:nvCxnSpPr>
        <p:spPr bwMode="auto">
          <a:xfrm flipV="1">
            <a:off x="7339570" y="4747477"/>
            <a:ext cx="838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12"/>
          <p:cNvCxnSpPr>
            <a:cxnSpLocks noChangeShapeType="1"/>
          </p:cNvCxnSpPr>
          <p:nvPr/>
        </p:nvCxnSpPr>
        <p:spPr bwMode="auto">
          <a:xfrm>
            <a:off x="9930370" y="5418991"/>
            <a:ext cx="609600" cy="14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43"/>
          <p:cNvCxnSpPr>
            <a:cxnSpLocks noChangeShapeType="1"/>
            <a:stCxn id="22" idx="2"/>
          </p:cNvCxnSpPr>
          <p:nvPr/>
        </p:nvCxnSpPr>
        <p:spPr bwMode="auto">
          <a:xfrm flipH="1">
            <a:off x="9701770" y="5585677"/>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49"/>
          <p:cNvCxnSpPr>
            <a:cxnSpLocks noChangeShapeType="1"/>
          </p:cNvCxnSpPr>
          <p:nvPr/>
        </p:nvCxnSpPr>
        <p:spPr bwMode="auto">
          <a:xfrm flipH="1">
            <a:off x="8482570" y="421407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53"/>
          <p:cNvCxnSpPr>
            <a:cxnSpLocks noChangeShapeType="1"/>
            <a:stCxn id="20" idx="3"/>
            <a:endCxn id="22" idx="1"/>
          </p:cNvCxnSpPr>
          <p:nvPr/>
        </p:nvCxnSpPr>
        <p:spPr bwMode="auto">
          <a:xfrm flipV="1">
            <a:off x="8253970" y="5433277"/>
            <a:ext cx="13716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56"/>
          <p:cNvCxnSpPr>
            <a:cxnSpLocks noChangeShapeType="1"/>
            <a:stCxn id="21" idx="3"/>
            <a:endCxn id="22" idx="1"/>
          </p:cNvCxnSpPr>
          <p:nvPr/>
        </p:nvCxnSpPr>
        <p:spPr bwMode="auto">
          <a:xfrm>
            <a:off x="8482570" y="4747477"/>
            <a:ext cx="1143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59"/>
          <p:cNvCxnSpPr>
            <a:cxnSpLocks noChangeShapeType="1"/>
          </p:cNvCxnSpPr>
          <p:nvPr/>
        </p:nvCxnSpPr>
        <p:spPr bwMode="auto">
          <a:xfrm>
            <a:off x="7949171" y="4290277"/>
            <a:ext cx="231775"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62"/>
          <p:cNvCxnSpPr>
            <a:cxnSpLocks noChangeShapeType="1"/>
            <a:stCxn id="43" idx="2"/>
            <a:endCxn id="20" idx="1"/>
          </p:cNvCxnSpPr>
          <p:nvPr/>
        </p:nvCxnSpPr>
        <p:spPr bwMode="auto">
          <a:xfrm>
            <a:off x="7339570" y="5890477"/>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67"/>
          <p:cNvCxnSpPr>
            <a:cxnSpLocks noChangeShapeType="1"/>
          </p:cNvCxnSpPr>
          <p:nvPr/>
        </p:nvCxnSpPr>
        <p:spPr bwMode="auto">
          <a:xfrm flipV="1">
            <a:off x="6729970" y="5814277"/>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pic>
        <p:nvPicPr>
          <p:cNvPr id="3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11370" y="5163403"/>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Connector 88"/>
          <p:cNvCxnSpPr>
            <a:cxnSpLocks noChangeShapeType="1"/>
            <a:stCxn id="36" idx="3"/>
          </p:cNvCxnSpPr>
          <p:nvPr/>
        </p:nvCxnSpPr>
        <p:spPr bwMode="auto">
          <a:xfrm>
            <a:off x="6577570" y="5128477"/>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 name="Straight Connector 90"/>
          <p:cNvCxnSpPr>
            <a:cxnSpLocks noChangeShapeType="1"/>
          </p:cNvCxnSpPr>
          <p:nvPr/>
        </p:nvCxnSpPr>
        <p:spPr bwMode="auto">
          <a:xfrm>
            <a:off x="6044171" y="4671277"/>
            <a:ext cx="231775"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 name="Straight Connector 91"/>
          <p:cNvCxnSpPr>
            <a:cxnSpLocks noChangeShapeType="1"/>
          </p:cNvCxnSpPr>
          <p:nvPr/>
        </p:nvCxnSpPr>
        <p:spPr bwMode="auto">
          <a:xfrm flipH="1">
            <a:off x="5815570" y="5128477"/>
            <a:ext cx="609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6" name="Rectangle 87"/>
          <p:cNvSpPr>
            <a:spLocks noChangeArrowheads="1"/>
          </p:cNvSpPr>
          <p:nvPr/>
        </p:nvSpPr>
        <p:spPr bwMode="auto">
          <a:xfrm>
            <a:off x="6272770" y="4976077"/>
            <a:ext cx="304800" cy="304800"/>
          </a:xfrm>
          <a:prstGeom prst="rect">
            <a:avLst/>
          </a:prstGeom>
          <a:solidFill>
            <a:srgbClr val="000090"/>
          </a:solidFill>
          <a:ln w="9525">
            <a:solidFill>
              <a:schemeClr val="tx1"/>
            </a:solidFill>
            <a:round/>
            <a:headEnd/>
            <a:tailEnd/>
          </a:ln>
        </p:spPr>
        <p:txBody>
          <a:bodyPr wrap="none" anchor="ctr"/>
          <a:lstStyle/>
          <a:p>
            <a:endParaRPr lang="en-US"/>
          </a:p>
        </p:txBody>
      </p:sp>
      <p:pic>
        <p:nvPicPr>
          <p:cNvPr id="3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96970" y="5849203"/>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1170" y="3985478"/>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4370" y="3833078"/>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9370" y="4214078"/>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0770" y="5052278"/>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1370" y="6042878"/>
            <a:ext cx="520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36"/>
          <p:cNvSpPr>
            <a:spLocks noChangeArrowheads="1"/>
          </p:cNvSpPr>
          <p:nvPr/>
        </p:nvSpPr>
        <p:spPr bwMode="auto">
          <a:xfrm>
            <a:off x="7187170" y="5585677"/>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44" name="Freeform 112"/>
          <p:cNvSpPr>
            <a:spLocks/>
          </p:cNvSpPr>
          <p:nvPr/>
        </p:nvSpPr>
        <p:spPr bwMode="auto">
          <a:xfrm rot="1547438">
            <a:off x="8639733" y="4763352"/>
            <a:ext cx="1928812" cy="463550"/>
          </a:xfrm>
          <a:custGeom>
            <a:avLst/>
            <a:gdLst>
              <a:gd name="T0" fmla="*/ 107401 w 1517796"/>
              <a:gd name="T1" fmla="*/ 0 h 1161143"/>
              <a:gd name="T2" fmla="*/ 199628 w 1517796"/>
              <a:gd name="T3" fmla="*/ 340938 h 1161143"/>
              <a:gd name="T4" fmla="*/ 1928910 w 1517796"/>
              <a:gd name="T5" fmla="*/ 464256 h 1161143"/>
              <a:gd name="T6" fmla="*/ 1928910 w 1517796"/>
              <a:gd name="T7" fmla="*/ 464256 h 11611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17796" h="1161143">
                <a:moveTo>
                  <a:pt x="84510" y="0"/>
                </a:moveTo>
                <a:cubicBezTo>
                  <a:pt x="1355" y="329595"/>
                  <a:pt x="-81800" y="659190"/>
                  <a:pt x="157081" y="852714"/>
                </a:cubicBezTo>
                <a:cubicBezTo>
                  <a:pt x="395962" y="1046238"/>
                  <a:pt x="1517796" y="1161143"/>
                  <a:pt x="1517796" y="1161143"/>
                </a:cubicBezTo>
              </a:path>
            </a:pathLst>
          </a:custGeom>
          <a:noFill/>
          <a:ln w="38100" cmpd="sng">
            <a:solidFill>
              <a:srgbClr val="0080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Freeform 114"/>
          <p:cNvSpPr>
            <a:spLocks/>
          </p:cNvSpPr>
          <p:nvPr/>
        </p:nvSpPr>
        <p:spPr bwMode="auto">
          <a:xfrm>
            <a:off x="5920346" y="5423753"/>
            <a:ext cx="1236663" cy="658813"/>
          </a:xfrm>
          <a:custGeom>
            <a:avLst/>
            <a:gdLst>
              <a:gd name="T0" fmla="*/ 0 w 1236566"/>
              <a:gd name="T1" fmla="*/ 23267 h 658267"/>
              <a:gd name="T2" fmla="*/ 979714 w 1236566"/>
              <a:gd name="T3" fmla="*/ 41410 h 658267"/>
              <a:gd name="T4" fmla="*/ 1233714 w 1236566"/>
              <a:gd name="T5" fmla="*/ 404267 h 658267"/>
              <a:gd name="T6" fmla="*/ 870857 w 1236566"/>
              <a:gd name="T7" fmla="*/ 658267 h 6582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6566" h="658267">
                <a:moveTo>
                  <a:pt x="0" y="23267"/>
                </a:moveTo>
                <a:cubicBezTo>
                  <a:pt x="387047" y="588"/>
                  <a:pt x="774095" y="-22090"/>
                  <a:pt x="979714" y="41410"/>
                </a:cubicBezTo>
                <a:cubicBezTo>
                  <a:pt x="1185333" y="104910"/>
                  <a:pt x="1251857" y="301458"/>
                  <a:pt x="1233714" y="404267"/>
                </a:cubicBezTo>
                <a:cubicBezTo>
                  <a:pt x="1215571" y="507077"/>
                  <a:pt x="870857" y="658267"/>
                  <a:pt x="870857" y="658267"/>
                </a:cubicBezTo>
              </a:path>
            </a:pathLst>
          </a:custGeom>
          <a:noFill/>
          <a:ln w="28575" cmpd="sng">
            <a:solidFill>
              <a:srgbClr val="FF660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116"/>
          <p:cNvSpPr>
            <a:spLocks/>
          </p:cNvSpPr>
          <p:nvPr/>
        </p:nvSpPr>
        <p:spPr bwMode="auto">
          <a:xfrm>
            <a:off x="7720570" y="4471253"/>
            <a:ext cx="1981200" cy="1724025"/>
          </a:xfrm>
          <a:custGeom>
            <a:avLst/>
            <a:gdLst>
              <a:gd name="T0" fmla="*/ 0 w 1980901"/>
              <a:gd name="T1" fmla="*/ 0 h 1723571"/>
              <a:gd name="T2" fmla="*/ 1524000 w 1980901"/>
              <a:gd name="T3" fmla="*/ 997857 h 1723571"/>
              <a:gd name="T4" fmla="*/ 1977571 w 1980901"/>
              <a:gd name="T5" fmla="*/ 1360714 h 1723571"/>
              <a:gd name="T6" fmla="*/ 1741714 w 1980901"/>
              <a:gd name="T7" fmla="*/ 1723571 h 1723571"/>
              <a:gd name="T8" fmla="*/ 1741714 w 1980901"/>
              <a:gd name="T9" fmla="*/ 1723571 h 17235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0901" h="1723571">
                <a:moveTo>
                  <a:pt x="0" y="0"/>
                </a:moveTo>
                <a:lnTo>
                  <a:pt x="1524000" y="997857"/>
                </a:lnTo>
                <a:cubicBezTo>
                  <a:pt x="1853595" y="1224643"/>
                  <a:pt x="1941285" y="1239762"/>
                  <a:pt x="1977571" y="1360714"/>
                </a:cubicBezTo>
                <a:cubicBezTo>
                  <a:pt x="2013857" y="1481666"/>
                  <a:pt x="1741714" y="1723571"/>
                  <a:pt x="1741714" y="1723571"/>
                </a:cubicBezTo>
              </a:path>
            </a:pathLst>
          </a:custGeom>
          <a:noFill/>
          <a:ln w="28575" cmpd="sng">
            <a:solidFill>
              <a:srgbClr val="0000FF"/>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弧形 28"/>
          <p:cNvSpPr/>
          <p:nvPr/>
        </p:nvSpPr>
        <p:spPr>
          <a:xfrm>
            <a:off x="6228085" y="4546908"/>
            <a:ext cx="3187456" cy="1619351"/>
          </a:xfrm>
          <a:custGeom>
            <a:avLst/>
            <a:gdLst>
              <a:gd name="connsiteX0" fmla="*/ 302732 w 605464"/>
              <a:gd name="connsiteY0" fmla="*/ 0 h 2804749"/>
              <a:gd name="connsiteX1" fmla="*/ 605464 w 605464"/>
              <a:gd name="connsiteY1" fmla="*/ 1402375 h 2804749"/>
              <a:gd name="connsiteX2" fmla="*/ 302732 w 605464"/>
              <a:gd name="connsiteY2" fmla="*/ 1402375 h 2804749"/>
              <a:gd name="connsiteX3" fmla="*/ 302732 w 605464"/>
              <a:gd name="connsiteY3" fmla="*/ 0 h 2804749"/>
              <a:gd name="connsiteX0" fmla="*/ 302732 w 605464"/>
              <a:gd name="connsiteY0" fmla="*/ 0 h 2804749"/>
              <a:gd name="connsiteX1" fmla="*/ 605464 w 605464"/>
              <a:gd name="connsiteY1" fmla="*/ 1402375 h 2804749"/>
              <a:gd name="connsiteX0" fmla="*/ 0 w 307745"/>
              <a:gd name="connsiteY0" fmla="*/ 0 h 2438429"/>
              <a:gd name="connsiteX1" fmla="*/ 302732 w 307745"/>
              <a:gd name="connsiteY1" fmla="*/ 1402375 h 2438429"/>
              <a:gd name="connsiteX2" fmla="*/ 0 w 307745"/>
              <a:gd name="connsiteY2" fmla="*/ 1402375 h 2438429"/>
              <a:gd name="connsiteX3" fmla="*/ 0 w 307745"/>
              <a:gd name="connsiteY3" fmla="*/ 0 h 2438429"/>
              <a:gd name="connsiteX0" fmla="*/ 0 w 307745"/>
              <a:gd name="connsiteY0" fmla="*/ 0 h 2438429"/>
              <a:gd name="connsiteX1" fmla="*/ 302732 w 307745"/>
              <a:gd name="connsiteY1" fmla="*/ 1402375 h 2438429"/>
              <a:gd name="connsiteX2" fmla="*/ 209788 w 307745"/>
              <a:gd name="connsiteY2" fmla="*/ 2426230 h 2438429"/>
              <a:gd name="connsiteX0" fmla="*/ 0 w 1403571"/>
              <a:gd name="connsiteY0" fmla="*/ 0 h 2823264"/>
              <a:gd name="connsiteX1" fmla="*/ 302732 w 1403571"/>
              <a:gd name="connsiteY1" fmla="*/ 1402375 h 2823264"/>
              <a:gd name="connsiteX2" fmla="*/ 0 w 1403571"/>
              <a:gd name="connsiteY2" fmla="*/ 1402375 h 2823264"/>
              <a:gd name="connsiteX3" fmla="*/ 0 w 1403571"/>
              <a:gd name="connsiteY3" fmla="*/ 0 h 2823264"/>
              <a:gd name="connsiteX0" fmla="*/ 0 w 1403571"/>
              <a:gd name="connsiteY0" fmla="*/ 0 h 2823264"/>
              <a:gd name="connsiteX1" fmla="*/ 1403112 w 1403571"/>
              <a:gd name="connsiteY1" fmla="*/ 2797222 h 2823264"/>
              <a:gd name="connsiteX2" fmla="*/ 209788 w 1403571"/>
              <a:gd name="connsiteY2" fmla="*/ 2426230 h 2823264"/>
              <a:gd name="connsiteX0" fmla="*/ 0 w 1420783"/>
              <a:gd name="connsiteY0" fmla="*/ 0 h 2823264"/>
              <a:gd name="connsiteX1" fmla="*/ 302732 w 1420783"/>
              <a:gd name="connsiteY1" fmla="*/ 1402375 h 2823264"/>
              <a:gd name="connsiteX2" fmla="*/ 0 w 1420783"/>
              <a:gd name="connsiteY2" fmla="*/ 1402375 h 2823264"/>
              <a:gd name="connsiteX3" fmla="*/ 0 w 1420783"/>
              <a:gd name="connsiteY3" fmla="*/ 0 h 2823264"/>
              <a:gd name="connsiteX0" fmla="*/ 0 w 1420783"/>
              <a:gd name="connsiteY0" fmla="*/ 0 h 2823264"/>
              <a:gd name="connsiteX1" fmla="*/ 860717 w 1420783"/>
              <a:gd name="connsiteY1" fmla="*/ 1248358 h 2823264"/>
              <a:gd name="connsiteX2" fmla="*/ 1403112 w 1420783"/>
              <a:gd name="connsiteY2" fmla="*/ 2797222 h 2823264"/>
              <a:gd name="connsiteX3" fmla="*/ 209788 w 1420783"/>
              <a:gd name="connsiteY3" fmla="*/ 2426230 h 2823264"/>
              <a:gd name="connsiteX0" fmla="*/ 0 w 1434992"/>
              <a:gd name="connsiteY0" fmla="*/ 0 h 2823264"/>
              <a:gd name="connsiteX1" fmla="*/ 302732 w 1434992"/>
              <a:gd name="connsiteY1" fmla="*/ 1402375 h 2823264"/>
              <a:gd name="connsiteX2" fmla="*/ 0 w 1434992"/>
              <a:gd name="connsiteY2" fmla="*/ 1402375 h 2823264"/>
              <a:gd name="connsiteX3" fmla="*/ 0 w 1434992"/>
              <a:gd name="connsiteY3" fmla="*/ 0 h 2823264"/>
              <a:gd name="connsiteX0" fmla="*/ 0 w 1434992"/>
              <a:gd name="connsiteY0" fmla="*/ 0 h 2823264"/>
              <a:gd name="connsiteX1" fmla="*/ 1093192 w 1434992"/>
              <a:gd name="connsiteY1" fmla="*/ 752412 h 2823264"/>
              <a:gd name="connsiteX2" fmla="*/ 1403112 w 1434992"/>
              <a:gd name="connsiteY2" fmla="*/ 2797222 h 2823264"/>
              <a:gd name="connsiteX3" fmla="*/ 209788 w 1434992"/>
              <a:gd name="connsiteY3" fmla="*/ 2426230 h 2823264"/>
              <a:gd name="connsiteX0" fmla="*/ 0 w 3201308"/>
              <a:gd name="connsiteY0" fmla="*/ 0 h 2803521"/>
              <a:gd name="connsiteX1" fmla="*/ 302732 w 3201308"/>
              <a:gd name="connsiteY1" fmla="*/ 1402375 h 2803521"/>
              <a:gd name="connsiteX2" fmla="*/ 0 w 3201308"/>
              <a:gd name="connsiteY2" fmla="*/ 1402375 h 2803521"/>
              <a:gd name="connsiteX3" fmla="*/ 0 w 3201308"/>
              <a:gd name="connsiteY3" fmla="*/ 0 h 2803521"/>
              <a:gd name="connsiteX0" fmla="*/ 0 w 3201308"/>
              <a:gd name="connsiteY0" fmla="*/ 0 h 2803521"/>
              <a:gd name="connsiteX1" fmla="*/ 1093192 w 3201308"/>
              <a:gd name="connsiteY1" fmla="*/ 752412 h 2803521"/>
              <a:gd name="connsiteX2" fmla="*/ 1403112 w 3201308"/>
              <a:gd name="connsiteY2" fmla="*/ 2797222 h 2803521"/>
              <a:gd name="connsiteX3" fmla="*/ 3200961 w 3201308"/>
              <a:gd name="connsiteY3" fmla="*/ 1000386 h 2803521"/>
              <a:gd name="connsiteX0" fmla="*/ 0 w 3201376"/>
              <a:gd name="connsiteY0" fmla="*/ 87957 h 1490332"/>
              <a:gd name="connsiteX1" fmla="*/ 302732 w 3201376"/>
              <a:gd name="connsiteY1" fmla="*/ 1490332 h 1490332"/>
              <a:gd name="connsiteX2" fmla="*/ 0 w 3201376"/>
              <a:gd name="connsiteY2" fmla="*/ 1490332 h 1490332"/>
              <a:gd name="connsiteX3" fmla="*/ 0 w 3201376"/>
              <a:gd name="connsiteY3" fmla="*/ 87957 h 1490332"/>
              <a:gd name="connsiteX0" fmla="*/ 0 w 3201376"/>
              <a:gd name="connsiteY0" fmla="*/ 87957 h 1490332"/>
              <a:gd name="connsiteX1" fmla="*/ 1093192 w 3201376"/>
              <a:gd name="connsiteY1" fmla="*/ 840369 h 1490332"/>
              <a:gd name="connsiteX2" fmla="*/ 1697580 w 3201376"/>
              <a:gd name="connsiteY2" fmla="*/ 17993 h 1490332"/>
              <a:gd name="connsiteX3" fmla="*/ 3200961 w 3201376"/>
              <a:gd name="connsiteY3" fmla="*/ 1088343 h 1490332"/>
              <a:gd name="connsiteX0" fmla="*/ 0 w 3200961"/>
              <a:gd name="connsiteY0" fmla="*/ 71434 h 1473809"/>
              <a:gd name="connsiteX1" fmla="*/ 302732 w 3200961"/>
              <a:gd name="connsiteY1" fmla="*/ 1473809 h 1473809"/>
              <a:gd name="connsiteX2" fmla="*/ 0 w 3200961"/>
              <a:gd name="connsiteY2" fmla="*/ 1473809 h 1473809"/>
              <a:gd name="connsiteX3" fmla="*/ 0 w 3200961"/>
              <a:gd name="connsiteY3" fmla="*/ 71434 h 1473809"/>
              <a:gd name="connsiteX0" fmla="*/ 0 w 3200961"/>
              <a:gd name="connsiteY0" fmla="*/ 71434 h 1473809"/>
              <a:gd name="connsiteX1" fmla="*/ 1093192 w 3200961"/>
              <a:gd name="connsiteY1" fmla="*/ 823846 h 1473809"/>
              <a:gd name="connsiteX2" fmla="*/ 1697580 w 3200961"/>
              <a:gd name="connsiteY2" fmla="*/ 1470 h 1473809"/>
              <a:gd name="connsiteX3" fmla="*/ 2457253 w 3200961"/>
              <a:gd name="connsiteY3" fmla="*/ 634376 h 1473809"/>
              <a:gd name="connsiteX4" fmla="*/ 3200961 w 3200961"/>
              <a:gd name="connsiteY4" fmla="*/ 1071820 h 1473809"/>
              <a:gd name="connsiteX0" fmla="*/ 0 w 3200961"/>
              <a:gd name="connsiteY0" fmla="*/ 71579 h 1473954"/>
              <a:gd name="connsiteX1" fmla="*/ 302732 w 3200961"/>
              <a:gd name="connsiteY1" fmla="*/ 1473954 h 1473954"/>
              <a:gd name="connsiteX2" fmla="*/ 0 w 3200961"/>
              <a:gd name="connsiteY2" fmla="*/ 1473954 h 1473954"/>
              <a:gd name="connsiteX3" fmla="*/ 0 w 3200961"/>
              <a:gd name="connsiteY3" fmla="*/ 71579 h 1473954"/>
              <a:gd name="connsiteX0" fmla="*/ 0 w 3200961"/>
              <a:gd name="connsiteY0" fmla="*/ 71579 h 1473954"/>
              <a:gd name="connsiteX1" fmla="*/ 1093192 w 3200961"/>
              <a:gd name="connsiteY1" fmla="*/ 823991 h 1473954"/>
              <a:gd name="connsiteX2" fmla="*/ 1697580 w 3200961"/>
              <a:gd name="connsiteY2" fmla="*/ 1615 h 1473954"/>
              <a:gd name="connsiteX3" fmla="*/ 2550243 w 3200961"/>
              <a:gd name="connsiteY3" fmla="*/ 588026 h 1473954"/>
              <a:gd name="connsiteX4" fmla="*/ 3200961 w 3200961"/>
              <a:gd name="connsiteY4" fmla="*/ 1071965 h 1473954"/>
              <a:gd name="connsiteX0" fmla="*/ 0 w 3138968"/>
              <a:gd name="connsiteY0" fmla="*/ 71579 h 1473954"/>
              <a:gd name="connsiteX1" fmla="*/ 302732 w 3138968"/>
              <a:gd name="connsiteY1" fmla="*/ 1473954 h 1473954"/>
              <a:gd name="connsiteX2" fmla="*/ 0 w 3138968"/>
              <a:gd name="connsiteY2" fmla="*/ 1473954 h 1473954"/>
              <a:gd name="connsiteX3" fmla="*/ 0 w 3138968"/>
              <a:gd name="connsiteY3" fmla="*/ 71579 h 1473954"/>
              <a:gd name="connsiteX0" fmla="*/ 0 w 3138968"/>
              <a:gd name="connsiteY0" fmla="*/ 71579 h 1473954"/>
              <a:gd name="connsiteX1" fmla="*/ 1093192 w 3138968"/>
              <a:gd name="connsiteY1" fmla="*/ 823991 h 1473954"/>
              <a:gd name="connsiteX2" fmla="*/ 1697580 w 3138968"/>
              <a:gd name="connsiteY2" fmla="*/ 1615 h 1473954"/>
              <a:gd name="connsiteX3" fmla="*/ 2550243 w 3138968"/>
              <a:gd name="connsiteY3" fmla="*/ 588026 h 1473954"/>
              <a:gd name="connsiteX4" fmla="*/ 3138968 w 3138968"/>
              <a:gd name="connsiteY4" fmla="*/ 1366433 h 1473954"/>
              <a:gd name="connsiteX0" fmla="*/ 0 w 3138968"/>
              <a:gd name="connsiteY0" fmla="*/ 71527 h 1473902"/>
              <a:gd name="connsiteX1" fmla="*/ 302732 w 3138968"/>
              <a:gd name="connsiteY1" fmla="*/ 1473902 h 1473902"/>
              <a:gd name="connsiteX2" fmla="*/ 0 w 3138968"/>
              <a:gd name="connsiteY2" fmla="*/ 1473902 h 1473902"/>
              <a:gd name="connsiteX3" fmla="*/ 0 w 3138968"/>
              <a:gd name="connsiteY3" fmla="*/ 71527 h 1473902"/>
              <a:gd name="connsiteX0" fmla="*/ 0 w 3138968"/>
              <a:gd name="connsiteY0" fmla="*/ 71527 h 1473902"/>
              <a:gd name="connsiteX1" fmla="*/ 1093192 w 3138968"/>
              <a:gd name="connsiteY1" fmla="*/ 823939 h 1473902"/>
              <a:gd name="connsiteX2" fmla="*/ 1697580 w 3138968"/>
              <a:gd name="connsiteY2" fmla="*/ 1563 h 1473902"/>
              <a:gd name="connsiteX3" fmla="*/ 2550243 w 3138968"/>
              <a:gd name="connsiteY3" fmla="*/ 587974 h 1473902"/>
              <a:gd name="connsiteX4" fmla="*/ 2875709 w 3138968"/>
              <a:gd name="connsiteY4" fmla="*/ 975432 h 1473902"/>
              <a:gd name="connsiteX5" fmla="*/ 3138968 w 3138968"/>
              <a:gd name="connsiteY5" fmla="*/ 1366381 h 1473902"/>
              <a:gd name="connsiteX0" fmla="*/ 0 w 3187456"/>
              <a:gd name="connsiteY0" fmla="*/ 71527 h 1473902"/>
              <a:gd name="connsiteX1" fmla="*/ 302732 w 3187456"/>
              <a:gd name="connsiteY1" fmla="*/ 1473902 h 1473902"/>
              <a:gd name="connsiteX2" fmla="*/ 0 w 3187456"/>
              <a:gd name="connsiteY2" fmla="*/ 1473902 h 1473902"/>
              <a:gd name="connsiteX3" fmla="*/ 0 w 3187456"/>
              <a:gd name="connsiteY3" fmla="*/ 71527 h 1473902"/>
              <a:gd name="connsiteX0" fmla="*/ 0 w 3187456"/>
              <a:gd name="connsiteY0" fmla="*/ 71527 h 1473902"/>
              <a:gd name="connsiteX1" fmla="*/ 1093192 w 3187456"/>
              <a:gd name="connsiteY1" fmla="*/ 823939 h 1473902"/>
              <a:gd name="connsiteX2" fmla="*/ 1697580 w 3187456"/>
              <a:gd name="connsiteY2" fmla="*/ 1563 h 1473902"/>
              <a:gd name="connsiteX3" fmla="*/ 2550243 w 3187456"/>
              <a:gd name="connsiteY3" fmla="*/ 587974 h 1473902"/>
              <a:gd name="connsiteX4" fmla="*/ 3154679 w 3187456"/>
              <a:gd name="connsiteY4" fmla="*/ 1052923 h 1473902"/>
              <a:gd name="connsiteX5" fmla="*/ 3138968 w 3187456"/>
              <a:gd name="connsiteY5" fmla="*/ 1366381 h 1473902"/>
              <a:gd name="connsiteX0" fmla="*/ 0 w 3187456"/>
              <a:gd name="connsiteY0" fmla="*/ 102920 h 1505295"/>
              <a:gd name="connsiteX1" fmla="*/ 302732 w 3187456"/>
              <a:gd name="connsiteY1" fmla="*/ 1505295 h 1505295"/>
              <a:gd name="connsiteX2" fmla="*/ 0 w 3187456"/>
              <a:gd name="connsiteY2" fmla="*/ 1505295 h 1505295"/>
              <a:gd name="connsiteX3" fmla="*/ 0 w 3187456"/>
              <a:gd name="connsiteY3" fmla="*/ 102920 h 1505295"/>
              <a:gd name="connsiteX0" fmla="*/ 0 w 3187456"/>
              <a:gd name="connsiteY0" fmla="*/ 102920 h 1505295"/>
              <a:gd name="connsiteX1" fmla="*/ 1093192 w 3187456"/>
              <a:gd name="connsiteY1" fmla="*/ 855332 h 1505295"/>
              <a:gd name="connsiteX2" fmla="*/ 1697580 w 3187456"/>
              <a:gd name="connsiteY2" fmla="*/ 32956 h 1505295"/>
              <a:gd name="connsiteX3" fmla="*/ 1899316 w 3187456"/>
              <a:gd name="connsiteY3" fmla="*/ 247408 h 1505295"/>
              <a:gd name="connsiteX4" fmla="*/ 2550243 w 3187456"/>
              <a:gd name="connsiteY4" fmla="*/ 619367 h 1505295"/>
              <a:gd name="connsiteX5" fmla="*/ 3154679 w 3187456"/>
              <a:gd name="connsiteY5" fmla="*/ 1084316 h 1505295"/>
              <a:gd name="connsiteX6" fmla="*/ 3138968 w 3187456"/>
              <a:gd name="connsiteY6" fmla="*/ 1397774 h 1505295"/>
              <a:gd name="connsiteX0" fmla="*/ 0 w 3187456"/>
              <a:gd name="connsiteY0" fmla="*/ 22336 h 1424711"/>
              <a:gd name="connsiteX1" fmla="*/ 302732 w 3187456"/>
              <a:gd name="connsiteY1" fmla="*/ 1424711 h 1424711"/>
              <a:gd name="connsiteX2" fmla="*/ 0 w 3187456"/>
              <a:gd name="connsiteY2" fmla="*/ 1424711 h 1424711"/>
              <a:gd name="connsiteX3" fmla="*/ 0 w 3187456"/>
              <a:gd name="connsiteY3" fmla="*/ 22336 h 1424711"/>
              <a:gd name="connsiteX0" fmla="*/ 0 w 3187456"/>
              <a:gd name="connsiteY0" fmla="*/ 22336 h 1424711"/>
              <a:gd name="connsiteX1" fmla="*/ 1093192 w 3187456"/>
              <a:gd name="connsiteY1" fmla="*/ 774748 h 1424711"/>
              <a:gd name="connsiteX2" fmla="*/ 1620088 w 3187456"/>
              <a:gd name="connsiteY2" fmla="*/ 45362 h 1424711"/>
              <a:gd name="connsiteX3" fmla="*/ 1899316 w 3187456"/>
              <a:gd name="connsiteY3" fmla="*/ 166824 h 1424711"/>
              <a:gd name="connsiteX4" fmla="*/ 2550243 w 3187456"/>
              <a:gd name="connsiteY4" fmla="*/ 538783 h 1424711"/>
              <a:gd name="connsiteX5" fmla="*/ 3154679 w 3187456"/>
              <a:gd name="connsiteY5" fmla="*/ 1003732 h 1424711"/>
              <a:gd name="connsiteX6" fmla="*/ 3138968 w 3187456"/>
              <a:gd name="connsiteY6" fmla="*/ 1317190 h 1424711"/>
              <a:gd name="connsiteX0" fmla="*/ 0 w 3187456"/>
              <a:gd name="connsiteY0" fmla="*/ 25282 h 1427657"/>
              <a:gd name="connsiteX1" fmla="*/ 302732 w 3187456"/>
              <a:gd name="connsiteY1" fmla="*/ 1427657 h 1427657"/>
              <a:gd name="connsiteX2" fmla="*/ 0 w 3187456"/>
              <a:gd name="connsiteY2" fmla="*/ 1427657 h 1427657"/>
              <a:gd name="connsiteX3" fmla="*/ 0 w 3187456"/>
              <a:gd name="connsiteY3" fmla="*/ 25282 h 1427657"/>
              <a:gd name="connsiteX0" fmla="*/ 0 w 3187456"/>
              <a:gd name="connsiteY0" fmla="*/ 25282 h 1427657"/>
              <a:gd name="connsiteX1" fmla="*/ 1093192 w 3187456"/>
              <a:gd name="connsiteY1" fmla="*/ 777694 h 1427657"/>
              <a:gd name="connsiteX2" fmla="*/ 1620088 w 3187456"/>
              <a:gd name="connsiteY2" fmla="*/ 48308 h 1427657"/>
              <a:gd name="connsiteX3" fmla="*/ 1899316 w 3187456"/>
              <a:gd name="connsiteY3" fmla="*/ 154272 h 1427657"/>
              <a:gd name="connsiteX4" fmla="*/ 2550243 w 3187456"/>
              <a:gd name="connsiteY4" fmla="*/ 541729 h 1427657"/>
              <a:gd name="connsiteX5" fmla="*/ 3154679 w 3187456"/>
              <a:gd name="connsiteY5" fmla="*/ 1006678 h 1427657"/>
              <a:gd name="connsiteX6" fmla="*/ 3138968 w 3187456"/>
              <a:gd name="connsiteY6" fmla="*/ 1320136 h 1427657"/>
              <a:gd name="connsiteX0" fmla="*/ 0 w 3187456"/>
              <a:gd name="connsiteY0" fmla="*/ 0 h 1402375"/>
              <a:gd name="connsiteX1" fmla="*/ 302732 w 3187456"/>
              <a:gd name="connsiteY1" fmla="*/ 1402375 h 1402375"/>
              <a:gd name="connsiteX2" fmla="*/ 0 w 3187456"/>
              <a:gd name="connsiteY2" fmla="*/ 1402375 h 1402375"/>
              <a:gd name="connsiteX3" fmla="*/ 0 w 3187456"/>
              <a:gd name="connsiteY3" fmla="*/ 0 h 1402375"/>
              <a:gd name="connsiteX0" fmla="*/ 0 w 3187456"/>
              <a:gd name="connsiteY0" fmla="*/ 0 h 1402375"/>
              <a:gd name="connsiteX1" fmla="*/ 1093192 w 3187456"/>
              <a:gd name="connsiteY1" fmla="*/ 752412 h 1402375"/>
              <a:gd name="connsiteX2" fmla="*/ 1620088 w 3187456"/>
              <a:gd name="connsiteY2" fmla="*/ 69521 h 1402375"/>
              <a:gd name="connsiteX3" fmla="*/ 1899316 w 3187456"/>
              <a:gd name="connsiteY3" fmla="*/ 128990 h 1402375"/>
              <a:gd name="connsiteX4" fmla="*/ 2550243 w 3187456"/>
              <a:gd name="connsiteY4" fmla="*/ 516447 h 1402375"/>
              <a:gd name="connsiteX5" fmla="*/ 3154679 w 3187456"/>
              <a:gd name="connsiteY5" fmla="*/ 981396 h 1402375"/>
              <a:gd name="connsiteX6" fmla="*/ 3138968 w 3187456"/>
              <a:gd name="connsiteY6" fmla="*/ 1294854 h 1402375"/>
              <a:gd name="connsiteX0" fmla="*/ 0 w 3187456"/>
              <a:gd name="connsiteY0" fmla="*/ 0 h 1402375"/>
              <a:gd name="connsiteX1" fmla="*/ 302732 w 3187456"/>
              <a:gd name="connsiteY1" fmla="*/ 1402375 h 1402375"/>
              <a:gd name="connsiteX2" fmla="*/ 0 w 3187456"/>
              <a:gd name="connsiteY2" fmla="*/ 1402375 h 1402375"/>
              <a:gd name="connsiteX3" fmla="*/ 0 w 3187456"/>
              <a:gd name="connsiteY3" fmla="*/ 0 h 1402375"/>
              <a:gd name="connsiteX0" fmla="*/ 0 w 3187456"/>
              <a:gd name="connsiteY0" fmla="*/ 0 h 1402375"/>
              <a:gd name="connsiteX1" fmla="*/ 938209 w 3187456"/>
              <a:gd name="connsiteY1" fmla="*/ 597429 h 1402375"/>
              <a:gd name="connsiteX2" fmla="*/ 1620088 w 3187456"/>
              <a:gd name="connsiteY2" fmla="*/ 69521 h 1402375"/>
              <a:gd name="connsiteX3" fmla="*/ 1899316 w 3187456"/>
              <a:gd name="connsiteY3" fmla="*/ 128990 h 1402375"/>
              <a:gd name="connsiteX4" fmla="*/ 2550243 w 3187456"/>
              <a:gd name="connsiteY4" fmla="*/ 516447 h 1402375"/>
              <a:gd name="connsiteX5" fmla="*/ 3154679 w 3187456"/>
              <a:gd name="connsiteY5" fmla="*/ 981396 h 1402375"/>
              <a:gd name="connsiteX6" fmla="*/ 3138968 w 3187456"/>
              <a:gd name="connsiteY6" fmla="*/ 1294854 h 1402375"/>
              <a:gd name="connsiteX0" fmla="*/ 0 w 3187456"/>
              <a:gd name="connsiteY0" fmla="*/ 0 h 1402375"/>
              <a:gd name="connsiteX1" fmla="*/ 302732 w 3187456"/>
              <a:gd name="connsiteY1" fmla="*/ 1402375 h 1402375"/>
              <a:gd name="connsiteX2" fmla="*/ 0 w 3187456"/>
              <a:gd name="connsiteY2" fmla="*/ 1402375 h 1402375"/>
              <a:gd name="connsiteX3" fmla="*/ 0 w 3187456"/>
              <a:gd name="connsiteY3" fmla="*/ 0 h 1402375"/>
              <a:gd name="connsiteX0" fmla="*/ 0 w 3187456"/>
              <a:gd name="connsiteY0" fmla="*/ 0 h 1402375"/>
              <a:gd name="connsiteX1" fmla="*/ 612956 w 3187456"/>
              <a:gd name="connsiteY1" fmla="*/ 299472 h 1402375"/>
              <a:gd name="connsiteX2" fmla="*/ 938209 w 3187456"/>
              <a:gd name="connsiteY2" fmla="*/ 597429 h 1402375"/>
              <a:gd name="connsiteX3" fmla="*/ 1620088 w 3187456"/>
              <a:gd name="connsiteY3" fmla="*/ 69521 h 1402375"/>
              <a:gd name="connsiteX4" fmla="*/ 1899316 w 3187456"/>
              <a:gd name="connsiteY4" fmla="*/ 128990 h 1402375"/>
              <a:gd name="connsiteX5" fmla="*/ 2550243 w 3187456"/>
              <a:gd name="connsiteY5" fmla="*/ 516447 h 1402375"/>
              <a:gd name="connsiteX6" fmla="*/ 3154679 w 3187456"/>
              <a:gd name="connsiteY6" fmla="*/ 981396 h 1402375"/>
              <a:gd name="connsiteX7" fmla="*/ 3138968 w 3187456"/>
              <a:gd name="connsiteY7" fmla="*/ 1294854 h 1402375"/>
              <a:gd name="connsiteX0" fmla="*/ 0 w 3187456"/>
              <a:gd name="connsiteY0" fmla="*/ 0 h 1402375"/>
              <a:gd name="connsiteX1" fmla="*/ 302732 w 3187456"/>
              <a:gd name="connsiteY1" fmla="*/ 1402375 h 1402375"/>
              <a:gd name="connsiteX2" fmla="*/ 0 w 3187456"/>
              <a:gd name="connsiteY2" fmla="*/ 1402375 h 1402375"/>
              <a:gd name="connsiteX3" fmla="*/ 0 w 3187456"/>
              <a:gd name="connsiteY3" fmla="*/ 0 h 1402375"/>
              <a:gd name="connsiteX0" fmla="*/ 0 w 3187456"/>
              <a:gd name="connsiteY0" fmla="*/ 0 h 1402375"/>
              <a:gd name="connsiteX1" fmla="*/ 535465 w 3187456"/>
              <a:gd name="connsiteY1" fmla="*/ 361465 h 1402375"/>
              <a:gd name="connsiteX2" fmla="*/ 938209 w 3187456"/>
              <a:gd name="connsiteY2" fmla="*/ 597429 h 1402375"/>
              <a:gd name="connsiteX3" fmla="*/ 1620088 w 3187456"/>
              <a:gd name="connsiteY3" fmla="*/ 69521 h 1402375"/>
              <a:gd name="connsiteX4" fmla="*/ 1899316 w 3187456"/>
              <a:gd name="connsiteY4" fmla="*/ 128990 h 1402375"/>
              <a:gd name="connsiteX5" fmla="*/ 2550243 w 3187456"/>
              <a:gd name="connsiteY5" fmla="*/ 516447 h 1402375"/>
              <a:gd name="connsiteX6" fmla="*/ 3154679 w 3187456"/>
              <a:gd name="connsiteY6" fmla="*/ 981396 h 1402375"/>
              <a:gd name="connsiteX7" fmla="*/ 3138968 w 3187456"/>
              <a:gd name="connsiteY7" fmla="*/ 1294854 h 1402375"/>
              <a:gd name="connsiteX0" fmla="*/ 0 w 3187456"/>
              <a:gd name="connsiteY0" fmla="*/ 216976 h 1619351"/>
              <a:gd name="connsiteX1" fmla="*/ 302732 w 3187456"/>
              <a:gd name="connsiteY1" fmla="*/ 1619351 h 1619351"/>
              <a:gd name="connsiteX2" fmla="*/ 0 w 3187456"/>
              <a:gd name="connsiteY2" fmla="*/ 1619351 h 1619351"/>
              <a:gd name="connsiteX3" fmla="*/ 0 w 3187456"/>
              <a:gd name="connsiteY3" fmla="*/ 216976 h 1619351"/>
              <a:gd name="connsiteX0" fmla="*/ 46495 w 3187456"/>
              <a:gd name="connsiteY0" fmla="*/ 0 h 1619351"/>
              <a:gd name="connsiteX1" fmla="*/ 535465 w 3187456"/>
              <a:gd name="connsiteY1" fmla="*/ 578441 h 1619351"/>
              <a:gd name="connsiteX2" fmla="*/ 938209 w 3187456"/>
              <a:gd name="connsiteY2" fmla="*/ 814405 h 1619351"/>
              <a:gd name="connsiteX3" fmla="*/ 1620088 w 3187456"/>
              <a:gd name="connsiteY3" fmla="*/ 286497 h 1619351"/>
              <a:gd name="connsiteX4" fmla="*/ 1899316 w 3187456"/>
              <a:gd name="connsiteY4" fmla="*/ 345966 h 1619351"/>
              <a:gd name="connsiteX5" fmla="*/ 2550243 w 3187456"/>
              <a:gd name="connsiteY5" fmla="*/ 733423 h 1619351"/>
              <a:gd name="connsiteX6" fmla="*/ 3154679 w 3187456"/>
              <a:gd name="connsiteY6" fmla="*/ 1198372 h 1619351"/>
              <a:gd name="connsiteX7" fmla="*/ 3138968 w 3187456"/>
              <a:gd name="connsiteY7" fmla="*/ 1511830 h 161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7456" h="1619351" stroke="0" extrusionOk="0">
                <a:moveTo>
                  <a:pt x="0" y="216976"/>
                </a:moveTo>
                <a:cubicBezTo>
                  <a:pt x="167194" y="216976"/>
                  <a:pt x="302732" y="844841"/>
                  <a:pt x="302732" y="1619351"/>
                </a:cubicBezTo>
                <a:lnTo>
                  <a:pt x="0" y="1619351"/>
                </a:lnTo>
                <a:lnTo>
                  <a:pt x="0" y="216976"/>
                </a:lnTo>
                <a:close/>
              </a:path>
              <a:path w="3187456" h="1619351" fill="none">
                <a:moveTo>
                  <a:pt x="46495" y="0"/>
                </a:moveTo>
                <a:cubicBezTo>
                  <a:pt x="148654" y="49912"/>
                  <a:pt x="379097" y="478870"/>
                  <a:pt x="535465" y="578441"/>
                </a:cubicBezTo>
                <a:cubicBezTo>
                  <a:pt x="691833" y="678012"/>
                  <a:pt x="770354" y="852730"/>
                  <a:pt x="938209" y="814405"/>
                </a:cubicBezTo>
                <a:cubicBezTo>
                  <a:pt x="1106064" y="776080"/>
                  <a:pt x="1475402" y="405899"/>
                  <a:pt x="1620088" y="286497"/>
                </a:cubicBezTo>
                <a:cubicBezTo>
                  <a:pt x="1764774" y="167095"/>
                  <a:pt x="1757206" y="248231"/>
                  <a:pt x="1899316" y="345966"/>
                </a:cubicBezTo>
                <a:cubicBezTo>
                  <a:pt x="2041427" y="443701"/>
                  <a:pt x="2351348" y="575857"/>
                  <a:pt x="2550243" y="733423"/>
                </a:cubicBezTo>
                <a:cubicBezTo>
                  <a:pt x="2749138" y="890989"/>
                  <a:pt x="3056558" y="1068638"/>
                  <a:pt x="3154679" y="1198372"/>
                </a:cubicBezTo>
                <a:cubicBezTo>
                  <a:pt x="3252800" y="1328107"/>
                  <a:pt x="3095092" y="1446672"/>
                  <a:pt x="3138968" y="1511830"/>
                </a:cubicBezTo>
              </a:path>
            </a:pathLst>
          </a:custGeom>
          <a:noFill/>
          <a:ln w="28575">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文本框 47"/>
          <p:cNvSpPr txBox="1"/>
          <p:nvPr/>
        </p:nvSpPr>
        <p:spPr>
          <a:xfrm>
            <a:off x="7279714" y="2450924"/>
            <a:ext cx="3701678" cy="1045797"/>
          </a:xfrm>
          <a:prstGeom prst="rect">
            <a:avLst/>
          </a:prstGeom>
        </p:spPr>
        <p:txBody>
          <a:bodyPr vert="horz" lIns="91440" tIns="45720" rIns="91440" bIns="45720" rtlCol="0">
            <a:normAutofit lnSpcReduction="10000"/>
          </a:bodyPr>
          <a:lstStyle>
            <a:lvl1pPr marL="171450" indent="-171450" defTabSz="685800" eaLnBrk="1" latinLnBrk="0" hangingPunct="1">
              <a:lnSpc>
                <a:spcPct val="90000"/>
              </a:lnSpc>
              <a:spcBef>
                <a:spcPts val="750"/>
              </a:spcBef>
              <a:buFont typeface="Arial" panose="020B0604020202020204" pitchFamily="34" charset="0"/>
              <a:buChar char="•"/>
              <a:defRPr sz="2800">
                <a:latin typeface="+mn-lt"/>
                <a:ea typeface="+mn-ea"/>
              </a:defRPr>
            </a:lvl1pPr>
            <a:lvl2pPr marL="274320" lvl="1" indent="0" defTabSz="685800" eaLnBrk="1" latinLnBrk="0" hangingPunct="1">
              <a:lnSpc>
                <a:spcPct val="90000"/>
              </a:lnSpc>
              <a:spcBef>
                <a:spcPts val="375"/>
              </a:spcBef>
              <a:buFont typeface="Arial" panose="020B0604020202020204" pitchFamily="34" charset="0"/>
              <a:buNone/>
              <a:defRPr sz="2400">
                <a:latin typeface="+mn-lt"/>
                <a:ea typeface="+mn-ea"/>
              </a:defRPr>
            </a:lvl2pPr>
            <a:lvl3pPr marL="857250" indent="-171450" defTabSz="685800" eaLnBrk="1" latinLnBrk="0" hangingPunct="1">
              <a:lnSpc>
                <a:spcPct val="90000"/>
              </a:lnSpc>
              <a:spcBef>
                <a:spcPts val="375"/>
              </a:spcBef>
              <a:buFont typeface="Arial" panose="020B0604020202020204" pitchFamily="34" charset="0"/>
              <a:buChar char="•"/>
              <a:defRPr sz="1500">
                <a:latin typeface="+mn-lt"/>
                <a:ea typeface="+mn-ea"/>
              </a:defRPr>
            </a:lvl3pPr>
            <a:lvl4pPr marL="1200150" indent="-171450" defTabSz="685800" eaLnBrk="1" latinLnBrk="0" hangingPunct="1">
              <a:lnSpc>
                <a:spcPct val="90000"/>
              </a:lnSpc>
              <a:spcBef>
                <a:spcPts val="375"/>
              </a:spcBef>
              <a:buFont typeface="Arial" panose="020B0604020202020204" pitchFamily="34" charset="0"/>
              <a:buChar char="•"/>
              <a:defRPr sz="1350">
                <a:latin typeface="+mn-lt"/>
                <a:ea typeface="+mn-ea"/>
              </a:defRPr>
            </a:lvl4pPr>
            <a:lvl5pPr marL="1543050" indent="-171450" defTabSz="685800" eaLnBrk="1" latinLnBrk="0" hangingPunct="1">
              <a:lnSpc>
                <a:spcPct val="90000"/>
              </a:lnSpc>
              <a:spcBef>
                <a:spcPts val="375"/>
              </a:spcBef>
              <a:buFont typeface="Arial" panose="020B0604020202020204" pitchFamily="34" charset="0"/>
              <a:buChar char="•"/>
              <a:defRPr sz="1350">
                <a:latin typeface="+mn-lt"/>
                <a:ea typeface="+mn-ea"/>
              </a:defRPr>
            </a:lvl5pPr>
            <a:lvl6pPr marL="1885950" indent="-171450" defTabSz="685800">
              <a:lnSpc>
                <a:spcPct val="90000"/>
              </a:lnSpc>
              <a:spcBef>
                <a:spcPts val="375"/>
              </a:spcBef>
              <a:buFont typeface="Arial" panose="020B0604020202020204" pitchFamily="34" charset="0"/>
              <a:buChar char="•"/>
              <a:defRPr sz="1350">
                <a:latin typeface="+mn-lt"/>
                <a:ea typeface="+mn-ea"/>
              </a:defRPr>
            </a:lvl6pPr>
            <a:lvl7pPr marL="2228850" indent="-171450" defTabSz="685800">
              <a:lnSpc>
                <a:spcPct val="90000"/>
              </a:lnSpc>
              <a:spcBef>
                <a:spcPts val="375"/>
              </a:spcBef>
              <a:buFont typeface="Arial" panose="020B0604020202020204" pitchFamily="34" charset="0"/>
              <a:buChar char="•"/>
              <a:defRPr sz="1350">
                <a:latin typeface="+mn-lt"/>
                <a:ea typeface="+mn-ea"/>
              </a:defRPr>
            </a:lvl7pPr>
            <a:lvl8pPr marL="2571750" indent="-171450" defTabSz="685800">
              <a:lnSpc>
                <a:spcPct val="90000"/>
              </a:lnSpc>
              <a:spcBef>
                <a:spcPts val="375"/>
              </a:spcBef>
              <a:buFont typeface="Arial" panose="020B0604020202020204" pitchFamily="34" charset="0"/>
              <a:buChar char="•"/>
              <a:defRPr sz="1350">
                <a:latin typeface="+mn-lt"/>
                <a:ea typeface="+mn-ea"/>
              </a:defRPr>
            </a:lvl8pPr>
            <a:lvl9pPr marL="2914650" indent="-171450" defTabSz="685800">
              <a:lnSpc>
                <a:spcPct val="90000"/>
              </a:lnSpc>
              <a:spcBef>
                <a:spcPts val="375"/>
              </a:spcBef>
              <a:buFont typeface="Arial" panose="020B0604020202020204" pitchFamily="34" charset="0"/>
              <a:buChar char="•"/>
              <a:defRPr sz="1350">
                <a:latin typeface="+mn-lt"/>
                <a:ea typeface="+mn-ea"/>
              </a:defRPr>
            </a:lvl9pPr>
          </a:lstStyle>
          <a:p>
            <a:pPr marL="0" indent="0">
              <a:buNone/>
            </a:pPr>
            <a:r>
              <a:rPr lang="zh-CN" altLang="en-US" sz="2000" dirty="0" smtClean="0"/>
              <a:t>交换技术分为：</a:t>
            </a:r>
            <a:endParaRPr lang="en-US" altLang="zh-CN" sz="2000" dirty="0" smtClean="0"/>
          </a:p>
          <a:p>
            <a:r>
              <a:rPr lang="zh-CN" altLang="en-US" sz="2000" dirty="0" smtClean="0"/>
              <a:t>电路交换</a:t>
            </a:r>
            <a:endParaRPr lang="en-US" altLang="zh-CN" sz="2000" dirty="0"/>
          </a:p>
          <a:p>
            <a:r>
              <a:rPr lang="zh-CN" altLang="en-US" sz="2000" dirty="0"/>
              <a:t>分组交换（包括报文交换</a:t>
            </a:r>
            <a:r>
              <a:rPr lang="en-US" altLang="zh-CN" sz="2000" dirty="0"/>
              <a:t>)</a:t>
            </a:r>
            <a:endParaRPr lang="zh-CN" altLang="en-US" sz="2000" dirty="0"/>
          </a:p>
        </p:txBody>
      </p:sp>
    </p:spTree>
    <p:extLst>
      <p:ext uri="{BB962C8B-B14F-4D97-AF65-F5344CB8AC3E}">
        <p14:creationId xmlns:p14="http://schemas.microsoft.com/office/powerpoint/2010/main" val="345822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a:t>
            </a:r>
            <a:endParaRPr lang="zh-CN" altLang="en-US" dirty="0"/>
          </a:p>
        </p:txBody>
      </p:sp>
      <p:sp>
        <p:nvSpPr>
          <p:cNvPr id="3" name="内容占位符 2"/>
          <p:cNvSpPr>
            <a:spLocks noGrp="1"/>
          </p:cNvSpPr>
          <p:nvPr>
            <p:ph idx="1"/>
          </p:nvPr>
        </p:nvSpPr>
        <p:spPr/>
        <p:txBody>
          <a:bodyPr/>
          <a:lstStyle/>
          <a:p>
            <a:pPr>
              <a:defRPr/>
            </a:pPr>
            <a:r>
              <a:rPr lang="zh-CN" altLang="en-US" sz="2400" dirty="0"/>
              <a:t>主要应用在传统模拟语音电话中。</a:t>
            </a:r>
            <a:endParaRPr lang="en-US" altLang="zh-CN" sz="2400" dirty="0"/>
          </a:p>
          <a:p>
            <a:pPr>
              <a:defRPr/>
            </a:pPr>
            <a:r>
              <a:rPr lang="zh-CN" altLang="en-US" sz="2400" dirty="0"/>
              <a:t>通信需要经过建立连接</a:t>
            </a:r>
            <a:r>
              <a:rPr lang="zh-CN" altLang="en-US" sz="2400" dirty="0" smtClean="0"/>
              <a:t>（</a:t>
            </a:r>
            <a:r>
              <a:rPr lang="zh-CN" altLang="en-US" sz="2400" dirty="0"/>
              <a:t>建立通信</a:t>
            </a:r>
            <a:r>
              <a:rPr lang="zh-CN" altLang="en-US" sz="2400" dirty="0" smtClean="0"/>
              <a:t>路径，分配电路资源）</a:t>
            </a:r>
            <a:r>
              <a:rPr lang="en-US" altLang="zh-CN" sz="2400" strike="sngStrike" dirty="0" smtClean="0"/>
              <a:t>         </a:t>
            </a:r>
            <a:r>
              <a:rPr lang="zh-CN" altLang="en-US" sz="2400" dirty="0"/>
              <a:t>通信（一直独占电路资源）</a:t>
            </a:r>
            <a:r>
              <a:rPr lang="zh-CN" altLang="en-US" sz="2400" strike="sngStrike" dirty="0"/>
              <a:t>        </a:t>
            </a:r>
            <a:r>
              <a:rPr lang="zh-CN" altLang="en-US" sz="2400" dirty="0"/>
              <a:t>释放连接（归还电路资源）的过程。</a:t>
            </a:r>
            <a:endParaRPr lang="en-US" altLang="zh-CN" sz="2400" dirty="0"/>
          </a:p>
          <a:p>
            <a:pPr lvl="1">
              <a:defRPr/>
            </a:pPr>
            <a:endParaRPr lang="en-US" altLang="zh-CN" dirty="0"/>
          </a:p>
          <a:p>
            <a:pPr lvl="1">
              <a:defRPr/>
            </a:pPr>
            <a:endParaRPr lang="en-US" altLang="zh-CN" dirty="0"/>
          </a:p>
          <a:p>
            <a:pPr>
              <a:defRPr/>
            </a:pPr>
            <a:endParaRPr lang="en-US" altLang="zh-CN" sz="2000" dirty="0"/>
          </a:p>
          <a:p>
            <a:pPr>
              <a:defRPr/>
            </a:pPr>
            <a:endParaRPr lang="en-US" altLang="zh-CN" sz="2000" dirty="0"/>
          </a:p>
          <a:p>
            <a:pPr>
              <a:defRPr/>
            </a:pPr>
            <a:endParaRPr lang="en-US" altLang="zh-CN" sz="2000" dirty="0"/>
          </a:p>
          <a:p>
            <a:endParaRPr lang="zh-CN" altLang="en-US" dirty="0"/>
          </a:p>
        </p:txBody>
      </p:sp>
      <p:graphicFrame>
        <p:nvGraphicFramePr>
          <p:cNvPr id="4" name="对象 2"/>
          <p:cNvGraphicFramePr>
            <a:graphicFrameLocks noChangeAspect="1"/>
          </p:cNvGraphicFramePr>
          <p:nvPr>
            <p:extLst>
              <p:ext uri="{D42A27DB-BD31-4B8C-83A1-F6EECF244321}">
                <p14:modId xmlns:p14="http://schemas.microsoft.com/office/powerpoint/2010/main" val="3188889255"/>
              </p:ext>
            </p:extLst>
          </p:nvPr>
        </p:nvGraphicFramePr>
        <p:xfrm>
          <a:off x="1923999" y="3064708"/>
          <a:ext cx="7283553" cy="2409129"/>
        </p:xfrm>
        <a:graphic>
          <a:graphicData uri="http://schemas.openxmlformats.org/presentationml/2006/ole">
            <mc:AlternateContent xmlns:mc="http://schemas.openxmlformats.org/markup-compatibility/2006">
              <mc:Choice xmlns:v="urn:schemas-microsoft-com:vml" Requires="v">
                <p:oleObj spid="_x0000_s11337" name="Visio" r:id="rId3" imgW="8094804" imgH="2675970" progId="Visio.Drawing.11">
                  <p:embed/>
                </p:oleObj>
              </mc:Choice>
              <mc:Fallback>
                <p:oleObj name="Visio" r:id="rId3" imgW="8094804" imgH="2675970" progId="Visio.Drawing.11">
                  <p:embed/>
                  <p:pic>
                    <p:nvPicPr>
                      <p:cNvPr id="2458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3999" y="3064708"/>
                        <a:ext cx="7283553" cy="2409129"/>
                      </a:xfrm>
                      <a:prstGeom prst="rect">
                        <a:avLst/>
                      </a:prstGeom>
                      <a:noFill/>
                      <a:ln>
                        <a:noFill/>
                      </a:ln>
                      <a:extLst/>
                    </p:spPr>
                  </p:pic>
                </p:oleObj>
              </mc:Fallback>
            </mc:AlternateContent>
          </a:graphicData>
        </a:graphic>
      </p:graphicFrame>
      <p:sp>
        <p:nvSpPr>
          <p:cNvPr id="5" name="Rectangle 3"/>
          <p:cNvSpPr txBox="1">
            <a:spLocks noChangeArrowheads="1"/>
          </p:cNvSpPr>
          <p:nvPr/>
        </p:nvSpPr>
        <p:spPr>
          <a:xfrm>
            <a:off x="1128857" y="5379244"/>
            <a:ext cx="8071992" cy="14501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defRPr/>
            </a:pPr>
            <a:r>
              <a:rPr lang="zh-CN" altLang="en-US" sz="2000" dirty="0"/>
              <a:t>节点之间的可以传输信息的实际线路称为</a:t>
            </a:r>
            <a:r>
              <a:rPr lang="zh-CN" altLang="en-US" sz="2400" b="1" dirty="0">
                <a:solidFill>
                  <a:srgbClr val="002060"/>
                </a:solidFill>
              </a:rPr>
              <a:t>物理电路</a:t>
            </a:r>
            <a:r>
              <a:rPr lang="zh-CN" altLang="en-US" sz="2000" dirty="0"/>
              <a:t>，而在物理电路上按照某种方法分割而成的多条逻辑的线路称为</a:t>
            </a:r>
            <a:r>
              <a:rPr lang="zh-CN" altLang="en-US" sz="2400" b="1" dirty="0">
                <a:solidFill>
                  <a:srgbClr val="002060"/>
                </a:solidFill>
              </a:rPr>
              <a:t>逻辑电路</a:t>
            </a:r>
            <a:r>
              <a:rPr lang="zh-CN" altLang="en-US" sz="2000" dirty="0"/>
              <a:t>（按照频率和时间划分可分为</a:t>
            </a:r>
            <a:r>
              <a:rPr lang="en-US" altLang="zh-CN" sz="2000" dirty="0"/>
              <a:t>FDMA</a:t>
            </a:r>
            <a:r>
              <a:rPr lang="zh-CN" altLang="en-US" sz="2000" dirty="0"/>
              <a:t>、</a:t>
            </a:r>
            <a:r>
              <a:rPr lang="en-US" altLang="zh-CN" sz="2000" dirty="0"/>
              <a:t>TDMA</a:t>
            </a:r>
            <a:r>
              <a:rPr lang="zh-CN" altLang="en-US" sz="2000" dirty="0"/>
              <a:t>等）</a:t>
            </a:r>
            <a:endParaRPr lang="en-US" altLang="zh-CN" sz="2000" dirty="0"/>
          </a:p>
          <a:p>
            <a:pPr>
              <a:defRPr/>
            </a:pPr>
            <a:r>
              <a:rPr lang="zh-CN" altLang="en-US" sz="2000" dirty="0"/>
              <a:t>缺点：</a:t>
            </a:r>
            <a:r>
              <a:rPr lang="zh-CN" altLang="en-US" sz="1800" dirty="0"/>
              <a:t>电路资源利用率较低。</a:t>
            </a:r>
            <a:r>
              <a:rPr lang="zh-CN" altLang="en-US" sz="2000" dirty="0"/>
              <a:t>优点：</a:t>
            </a:r>
            <a:r>
              <a:rPr lang="zh-CN" altLang="en-US" sz="1800" dirty="0"/>
              <a:t>服务有保障。</a:t>
            </a:r>
          </a:p>
        </p:txBody>
      </p:sp>
    </p:spTree>
    <p:extLst>
      <p:ext uri="{BB962C8B-B14F-4D97-AF65-F5344CB8AC3E}">
        <p14:creationId xmlns:p14="http://schemas.microsoft.com/office/powerpoint/2010/main" val="2048089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分组交换</a:t>
            </a:r>
          </a:p>
        </p:txBody>
      </p:sp>
      <p:sp>
        <p:nvSpPr>
          <p:cNvPr id="3" name="内容占位符 2"/>
          <p:cNvSpPr>
            <a:spLocks noGrp="1"/>
          </p:cNvSpPr>
          <p:nvPr>
            <p:ph idx="1"/>
          </p:nvPr>
        </p:nvSpPr>
        <p:spPr/>
        <p:txBody>
          <a:bodyPr>
            <a:normAutofit/>
          </a:bodyPr>
          <a:lstStyle/>
          <a:p>
            <a:pPr>
              <a:defRPr/>
            </a:pPr>
            <a:r>
              <a:rPr lang="zh-CN" altLang="en-US" sz="2400" dirty="0" smtClean="0"/>
              <a:t>计算机网络</a:t>
            </a:r>
            <a:r>
              <a:rPr lang="zh-CN" altLang="en-US" sz="2400" dirty="0"/>
              <a:t>采用分组交换技术</a:t>
            </a:r>
            <a:r>
              <a:rPr lang="en-US" altLang="zh-CN" sz="2400" dirty="0" smtClean="0"/>
              <a:t>:</a:t>
            </a:r>
          </a:p>
          <a:p>
            <a:pPr lvl="1">
              <a:defRPr/>
            </a:pPr>
            <a:r>
              <a:rPr lang="zh-CN" altLang="en-US" sz="2000" dirty="0"/>
              <a:t>计算机间传输的数据具有突发性</a:t>
            </a:r>
            <a:r>
              <a:rPr lang="en-US" altLang="zh-CN" sz="2000" dirty="0"/>
              <a:t>(</a:t>
            </a:r>
            <a:r>
              <a:rPr lang="en-US" altLang="zh-CN" sz="2000" dirty="0" err="1"/>
              <a:t>bursty</a:t>
            </a:r>
            <a:r>
              <a:rPr lang="en-US" altLang="zh-CN" sz="2000" dirty="0"/>
              <a:t>)</a:t>
            </a:r>
          </a:p>
          <a:p>
            <a:pPr lvl="1">
              <a:defRPr/>
            </a:pPr>
            <a:r>
              <a:rPr lang="zh-CN" altLang="en-US" dirty="0"/>
              <a:t>发送者把要传输的内容分解成小的数据块（称为</a:t>
            </a:r>
            <a:r>
              <a:rPr lang="zh-CN" altLang="en-US" dirty="0" smtClean="0"/>
              <a:t>分组或者包</a:t>
            </a:r>
            <a:r>
              <a:rPr lang="en-US" altLang="zh-CN" dirty="0" smtClean="0"/>
              <a:t>Packet</a:t>
            </a:r>
            <a:r>
              <a:rPr lang="zh-CN" altLang="en-US" dirty="0" smtClean="0"/>
              <a:t>），这个原始的</a:t>
            </a:r>
            <a:r>
              <a:rPr lang="zh-CN" altLang="en-US" dirty="0" smtClean="0"/>
              <a:t>分组</a:t>
            </a:r>
            <a:r>
              <a:rPr lang="zh-CN" altLang="en-US" dirty="0"/>
              <a:t>有时</a:t>
            </a:r>
            <a:r>
              <a:rPr lang="zh-CN" altLang="en-US" dirty="0" smtClean="0"/>
              <a:t>也被称为</a:t>
            </a:r>
            <a:r>
              <a:rPr lang="zh-CN" altLang="en-US" dirty="0" smtClean="0"/>
              <a:t>报文</a:t>
            </a:r>
            <a:r>
              <a:rPr lang="en-US" altLang="zh-CN" dirty="0" smtClean="0"/>
              <a:t>message</a:t>
            </a:r>
            <a:r>
              <a:rPr lang="zh-CN" altLang="en-US" dirty="0" smtClean="0"/>
              <a:t>或者数据报</a:t>
            </a:r>
            <a:r>
              <a:rPr lang="en-US" altLang="zh-CN" dirty="0" smtClean="0"/>
              <a:t>datagram</a:t>
            </a:r>
            <a:endParaRPr lang="en-US" altLang="zh-CN" dirty="0"/>
          </a:p>
          <a:p>
            <a:pPr lvl="1">
              <a:defRPr/>
            </a:pPr>
            <a:r>
              <a:rPr lang="zh-CN" altLang="en-US" dirty="0"/>
              <a:t>采用存储转发（</a:t>
            </a:r>
            <a:r>
              <a:rPr lang="en-US" altLang="zh-CN" dirty="0"/>
              <a:t>Store and forward</a:t>
            </a:r>
            <a:r>
              <a:rPr lang="zh-CN" altLang="en-US" dirty="0"/>
              <a:t>）技术。</a:t>
            </a:r>
            <a:endParaRPr lang="en-US" altLang="zh-CN" dirty="0"/>
          </a:p>
          <a:p>
            <a:pPr lvl="2">
              <a:defRPr/>
            </a:pPr>
            <a:r>
              <a:rPr lang="zh-CN" altLang="en-US" dirty="0"/>
              <a:t>分组（数据块）总是从某个端口被整个接收下来、检查</a:t>
            </a:r>
            <a:r>
              <a:rPr lang="zh-CN" altLang="en-US" dirty="0" smtClean="0"/>
              <a:t>并选择</a:t>
            </a:r>
            <a:r>
              <a:rPr lang="zh-CN" altLang="en-US" dirty="0"/>
              <a:t>某个</a:t>
            </a:r>
            <a:r>
              <a:rPr lang="zh-CN" altLang="en-US" dirty="0" smtClean="0"/>
              <a:t>端口处排队等着转发到下一跳。</a:t>
            </a:r>
            <a:endParaRPr lang="en-US" altLang="zh-CN" dirty="0" smtClean="0"/>
          </a:p>
          <a:p>
            <a:pPr lvl="2">
              <a:defRPr/>
            </a:pPr>
            <a:r>
              <a:rPr lang="zh-CN" altLang="en-US" dirty="0" smtClean="0"/>
              <a:t>在途中允许将分组分割成更小的分组，即进行分段</a:t>
            </a:r>
            <a:endParaRPr lang="en-US" altLang="zh-CN" dirty="0"/>
          </a:p>
          <a:p>
            <a:pPr lvl="1">
              <a:defRPr/>
            </a:pPr>
            <a:r>
              <a:rPr lang="zh-CN" altLang="en-US" sz="2000" dirty="0" smtClean="0"/>
              <a:t>分段后的各个分组到达接收者时被组装在一起，还原成最初发送者发送的原始分组</a:t>
            </a:r>
            <a:endParaRPr lang="en-US" altLang="zh-CN" sz="2000" dirty="0"/>
          </a:p>
          <a:p>
            <a:endParaRPr lang="zh-CN" altLang="en-US" sz="2400" dirty="0"/>
          </a:p>
        </p:txBody>
      </p:sp>
      <p:graphicFrame>
        <p:nvGraphicFramePr>
          <p:cNvPr id="4" name="对象 4"/>
          <p:cNvGraphicFramePr>
            <a:graphicFrameLocks noChangeAspect="1"/>
          </p:cNvGraphicFramePr>
          <p:nvPr>
            <p:extLst>
              <p:ext uri="{D42A27DB-BD31-4B8C-83A1-F6EECF244321}">
                <p14:modId xmlns:p14="http://schemas.microsoft.com/office/powerpoint/2010/main" val="2502243240"/>
              </p:ext>
            </p:extLst>
          </p:nvPr>
        </p:nvGraphicFramePr>
        <p:xfrm>
          <a:off x="3153501" y="4944187"/>
          <a:ext cx="7272337" cy="1951037"/>
        </p:xfrm>
        <a:graphic>
          <a:graphicData uri="http://schemas.openxmlformats.org/presentationml/2006/ole">
            <mc:AlternateContent xmlns:mc="http://schemas.openxmlformats.org/markup-compatibility/2006">
              <mc:Choice xmlns:v="urn:schemas-microsoft-com:vml" Requires="v">
                <p:oleObj spid="_x0000_s12366" name="Visio" r:id="rId4" imgW="7157712" imgH="1921590" progId="Visio.Drawing.11">
                  <p:embed/>
                </p:oleObj>
              </mc:Choice>
              <mc:Fallback>
                <p:oleObj name="Visio" r:id="rId4" imgW="7157712" imgH="1921590" progId="Visio.Drawing.11">
                  <p:embed/>
                  <p:pic>
                    <p:nvPicPr>
                      <p:cNvPr id="27656"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3501" y="4944187"/>
                        <a:ext cx="727233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1"/>
          <p:cNvSpPr>
            <a:spLocks noChangeArrowheads="1"/>
          </p:cNvSpPr>
          <p:nvPr/>
        </p:nvSpPr>
        <p:spPr bwMode="auto">
          <a:xfrm>
            <a:off x="4254500" y="689352"/>
            <a:ext cx="69977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anose="020B0604020202020204" pitchFamily="34" charset="0"/>
              </a:rPr>
              <a:t>1961</a:t>
            </a:r>
            <a:r>
              <a:rPr lang="zh-CN" altLang="en-US" dirty="0" smtClean="0">
                <a:latin typeface="Arial" panose="020B0604020202020204" pitchFamily="34" charset="0"/>
              </a:rPr>
              <a:t>年</a:t>
            </a:r>
            <a:r>
              <a:rPr lang="en-US" altLang="zh-CN" dirty="0" smtClean="0">
                <a:latin typeface="Arial" panose="020B0604020202020204" pitchFamily="34" charset="0"/>
              </a:rPr>
              <a:t>7</a:t>
            </a:r>
            <a:r>
              <a:rPr lang="zh-CN" altLang="en-US" dirty="0" smtClean="0">
                <a:latin typeface="Arial" panose="020B0604020202020204" pitchFamily="34" charset="0"/>
              </a:rPr>
              <a:t>月，</a:t>
            </a:r>
            <a:r>
              <a:rPr kumimoji="0" lang="zh-CN" altLang="zh-CN" sz="2000" b="0" i="0" u="none" strike="noStrike" cap="none" normalizeH="0" baseline="0" dirty="0" smtClean="0">
                <a:ln>
                  <a:noFill/>
                </a:ln>
                <a:solidFill>
                  <a:srgbClr val="002060"/>
                </a:solidFill>
                <a:effectLst/>
                <a:latin typeface="Arial" panose="020B0604020202020204" pitchFamily="34" charset="0"/>
              </a:rPr>
              <a:t>Leonard Kleinrock</a:t>
            </a:r>
            <a:r>
              <a:rPr kumimoji="0" lang="zh-CN" altLang="zh-CN" sz="1800" b="0" i="0" u="none" strike="noStrike" cap="none" normalizeH="0" baseline="0" dirty="0" smtClean="0">
                <a:ln>
                  <a:noFill/>
                </a:ln>
                <a:solidFill>
                  <a:schemeClr val="tx1"/>
                </a:solidFill>
                <a:effectLst/>
                <a:latin typeface="Arial" panose="020B0604020202020204" pitchFamily="34" charset="0"/>
              </a:rPr>
              <a:t>, "Information Flow in Large Communication Nets.", RLE Quarterly Progress Report. </a:t>
            </a:r>
          </a:p>
        </p:txBody>
      </p:sp>
    </p:spTree>
    <p:extLst>
      <p:ext uri="{BB962C8B-B14F-4D97-AF65-F5344CB8AC3E}">
        <p14:creationId xmlns:p14="http://schemas.microsoft.com/office/powerpoint/2010/main" val="251456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a:t>
            </a:r>
            <a:endParaRPr lang="zh-CN" altLang="en-US" dirty="0"/>
          </a:p>
        </p:txBody>
      </p:sp>
      <p:sp>
        <p:nvSpPr>
          <p:cNvPr id="3" name="内容占位符 2"/>
          <p:cNvSpPr>
            <a:spLocks noGrp="1"/>
          </p:cNvSpPr>
          <p:nvPr>
            <p:ph idx="1"/>
          </p:nvPr>
        </p:nvSpPr>
        <p:spPr>
          <a:xfrm>
            <a:off x="838201" y="1825625"/>
            <a:ext cx="4576762" cy="4664074"/>
          </a:xfrm>
        </p:spPr>
        <p:txBody>
          <a:bodyPr>
            <a:noAutofit/>
          </a:bodyPr>
          <a:lstStyle/>
          <a:p>
            <a:pPr>
              <a:defRPr/>
            </a:pPr>
            <a:r>
              <a:rPr lang="zh-CN" altLang="en-US" sz="2000" kern="0" dirty="0"/>
              <a:t>转发</a:t>
            </a:r>
            <a:r>
              <a:rPr lang="en-US" altLang="zh-CN" sz="2000" kern="0" dirty="0"/>
              <a:t>(forward)</a:t>
            </a:r>
            <a:r>
              <a:rPr lang="zh-CN" altLang="en-US" sz="2000" kern="0" dirty="0"/>
              <a:t>： </a:t>
            </a:r>
            <a:endParaRPr lang="en-US" altLang="zh-CN" sz="2000" kern="0" dirty="0"/>
          </a:p>
          <a:p>
            <a:pPr lvl="1">
              <a:defRPr/>
            </a:pPr>
            <a:r>
              <a:rPr lang="zh-CN" altLang="en-US" sz="1800" kern="0" dirty="0"/>
              <a:t>通过查找转发表来决定下一</a:t>
            </a:r>
            <a:r>
              <a:rPr lang="zh-CN" altLang="en-US" sz="1800" kern="0" dirty="0" smtClean="0"/>
              <a:t>跳</a:t>
            </a:r>
            <a:endParaRPr lang="en-US" altLang="zh-CN" sz="1800" kern="0" dirty="0" smtClean="0"/>
          </a:p>
          <a:p>
            <a:pPr lvl="1">
              <a:defRPr/>
            </a:pPr>
            <a:r>
              <a:rPr lang="zh-CN" altLang="en-US" sz="1800" kern="0" dirty="0" smtClean="0"/>
              <a:t>转发性能要求越高越好</a:t>
            </a:r>
            <a:endParaRPr lang="en-US" altLang="zh-CN" sz="1800" kern="0" dirty="0" smtClean="0"/>
          </a:p>
          <a:p>
            <a:pPr>
              <a:defRPr/>
            </a:pPr>
            <a:r>
              <a:rPr lang="zh-CN" altLang="en-US" sz="2000" kern="0" dirty="0" smtClean="0"/>
              <a:t>路由</a:t>
            </a:r>
            <a:r>
              <a:rPr lang="en-US" altLang="zh-CN" sz="2000" kern="0" dirty="0" smtClean="0"/>
              <a:t>(routing)</a:t>
            </a:r>
            <a:r>
              <a:rPr lang="zh-CN" altLang="en-US" sz="2000" kern="0" dirty="0" smtClean="0"/>
              <a:t>： </a:t>
            </a:r>
            <a:endParaRPr lang="en-US" altLang="zh-CN" sz="2000" kern="0" dirty="0" smtClean="0"/>
          </a:p>
          <a:p>
            <a:pPr lvl="1">
              <a:defRPr/>
            </a:pPr>
            <a:r>
              <a:rPr lang="zh-CN" altLang="en-US" sz="1800" kern="0" dirty="0" smtClean="0"/>
              <a:t>节点</a:t>
            </a:r>
            <a:r>
              <a:rPr lang="zh-CN" altLang="en-US" sz="1800" kern="0" dirty="0"/>
              <a:t>之间</a:t>
            </a:r>
            <a:r>
              <a:rPr lang="zh-CN" altLang="en-US" sz="1800" kern="0" dirty="0" smtClean="0"/>
              <a:t>交换路由信息</a:t>
            </a:r>
            <a:r>
              <a:rPr lang="zh-CN" altLang="en-US" sz="1800" kern="0" dirty="0"/>
              <a:t>维护一个转发</a:t>
            </a:r>
            <a:r>
              <a:rPr lang="zh-CN" altLang="en-US" sz="1800" kern="0" dirty="0" smtClean="0"/>
              <a:t>表</a:t>
            </a:r>
            <a:endParaRPr lang="en-US" altLang="zh-CN" sz="1800" kern="0" dirty="0" smtClean="0"/>
          </a:p>
          <a:p>
            <a:pPr lvl="1">
              <a:defRPr/>
            </a:pPr>
            <a:r>
              <a:rPr lang="zh-CN" altLang="en-US" sz="1800" kern="0" dirty="0" smtClean="0"/>
              <a:t>路由性能要求可以稍低一些</a:t>
            </a:r>
            <a:endParaRPr lang="en-US" altLang="zh-CN" sz="1800" kern="0" dirty="0"/>
          </a:p>
          <a:p>
            <a:pPr>
              <a:defRPr/>
            </a:pPr>
            <a:r>
              <a:rPr lang="zh-CN" altLang="en-US" sz="2000" kern="0" dirty="0" smtClean="0"/>
              <a:t>分组</a:t>
            </a:r>
            <a:r>
              <a:rPr lang="zh-CN" altLang="en-US" sz="2000" kern="0" dirty="0" smtClean="0"/>
              <a:t>可能沿着不同的路径转发</a:t>
            </a:r>
            <a:endParaRPr lang="en-US" altLang="zh-CN" sz="2000" kern="0" dirty="0" smtClean="0"/>
          </a:p>
          <a:p>
            <a:pPr>
              <a:defRPr/>
            </a:pPr>
            <a:r>
              <a:rPr lang="zh-CN" altLang="en-US" sz="2000" kern="0" dirty="0" smtClean="0"/>
              <a:t>分组到达目的节点的时间可能不同</a:t>
            </a:r>
            <a:endParaRPr lang="en-US" altLang="zh-CN" sz="2000" kern="0" dirty="0" smtClean="0"/>
          </a:p>
          <a:p>
            <a:pPr>
              <a:defRPr/>
            </a:pPr>
            <a:r>
              <a:rPr lang="zh-CN" altLang="en-US" sz="2000" kern="0" dirty="0" smtClean="0"/>
              <a:t>分组可能会丢失</a:t>
            </a:r>
            <a:endParaRPr lang="en-US" altLang="zh-CN" sz="2000" kern="0" dirty="0" smtClean="0"/>
          </a:p>
          <a:p>
            <a:pPr>
              <a:defRPr/>
            </a:pPr>
            <a:r>
              <a:rPr lang="zh-CN" altLang="en-US" sz="2000" kern="0" dirty="0" smtClean="0"/>
              <a:t>分组可能会失序 </a:t>
            </a:r>
            <a:endParaRPr lang="en-US" altLang="zh-CN" sz="2000" kern="0" dirty="0" smtClean="0"/>
          </a:p>
          <a:p>
            <a:pPr>
              <a:defRPr/>
            </a:pPr>
            <a:r>
              <a:rPr lang="zh-CN" altLang="en-US" sz="2000" kern="0" dirty="0" smtClean="0"/>
              <a:t>分组交换网络一般支持尽力</a:t>
            </a:r>
            <a:r>
              <a:rPr lang="zh-CN" altLang="en-US" sz="2000" kern="0" dirty="0" smtClean="0"/>
              <a:t>递交服务</a:t>
            </a:r>
            <a:r>
              <a:rPr lang="en-US" altLang="zh-CN" sz="2000" kern="0" dirty="0" smtClean="0"/>
              <a:t>(best-effort)</a:t>
            </a:r>
            <a:endParaRPr lang="zh-CN" altLang="en-US" sz="2000" kern="0" dirty="0"/>
          </a:p>
        </p:txBody>
      </p:sp>
      <p:graphicFrame>
        <p:nvGraphicFramePr>
          <p:cNvPr id="4" name="对象 2"/>
          <p:cNvGraphicFramePr>
            <a:graphicFrameLocks noChangeAspect="1"/>
          </p:cNvGraphicFramePr>
          <p:nvPr>
            <p:extLst>
              <p:ext uri="{D42A27DB-BD31-4B8C-83A1-F6EECF244321}">
                <p14:modId xmlns:p14="http://schemas.microsoft.com/office/powerpoint/2010/main" val="2852741629"/>
              </p:ext>
            </p:extLst>
          </p:nvPr>
        </p:nvGraphicFramePr>
        <p:xfrm>
          <a:off x="5414963" y="1027906"/>
          <a:ext cx="6777038" cy="4664075"/>
        </p:xfrm>
        <a:graphic>
          <a:graphicData uri="http://schemas.openxmlformats.org/presentationml/2006/ole">
            <mc:AlternateContent xmlns:mc="http://schemas.openxmlformats.org/markup-compatibility/2006">
              <mc:Choice xmlns:v="urn:schemas-microsoft-com:vml" Requires="v">
                <p:oleObj spid="_x0000_s13387" name="Visio" r:id="rId3" imgW="7603964" imgH="5236442" progId="Visio.Drawing.11">
                  <p:embed/>
                </p:oleObj>
              </mc:Choice>
              <mc:Fallback>
                <p:oleObj name="Visio" r:id="rId3" imgW="7603964" imgH="5236442" progId="Visio.Drawing.11">
                  <p:embed/>
                  <p:pic>
                    <p:nvPicPr>
                      <p:cNvPr id="26630" name="对象 2"/>
                      <p:cNvPicPr>
                        <a:picLocks noChangeAspect="1" noChangeArrowheads="1"/>
                      </p:cNvPicPr>
                      <p:nvPr/>
                    </p:nvPicPr>
                    <p:blipFill>
                      <a:blip r:embed="rId4"/>
                      <a:srcRect/>
                      <a:stretch>
                        <a:fillRect/>
                      </a:stretch>
                    </p:blipFill>
                    <p:spPr bwMode="auto">
                      <a:xfrm>
                        <a:off x="5414963" y="1027906"/>
                        <a:ext cx="677703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p:cNvSpPr txBox="1"/>
          <p:nvPr/>
        </p:nvSpPr>
        <p:spPr>
          <a:xfrm>
            <a:off x="6025054" y="5645314"/>
            <a:ext cx="5328746" cy="892552"/>
          </a:xfrm>
          <a:prstGeom prst="rect">
            <a:avLst/>
          </a:prstGeom>
          <a:noFill/>
        </p:spPr>
        <p:txBody>
          <a:bodyPr wrap="square" rtlCol="0">
            <a:spAutoFit/>
          </a:bodyPr>
          <a:lstStyle/>
          <a:p>
            <a:r>
              <a:rPr lang="zh-CN" altLang="en-US" sz="2400" dirty="0" smtClean="0"/>
              <a:t>为了提高性能，可能会为接下来数据传输预先选择路径，采用</a:t>
            </a:r>
            <a:r>
              <a:rPr lang="zh-CN" altLang="en-US" sz="2800" dirty="0" smtClean="0">
                <a:solidFill>
                  <a:srgbClr val="002060"/>
                </a:solidFill>
              </a:rPr>
              <a:t>虚电路</a:t>
            </a:r>
            <a:r>
              <a:rPr lang="zh-CN" altLang="en-US" sz="2400" dirty="0" smtClean="0"/>
              <a:t>方式</a:t>
            </a:r>
            <a:endParaRPr lang="zh-CN" altLang="en-US" sz="2400" dirty="0"/>
          </a:p>
        </p:txBody>
      </p:sp>
    </p:spTree>
    <p:extLst>
      <p:ext uri="{BB962C8B-B14F-4D97-AF65-F5344CB8AC3E}">
        <p14:creationId xmlns:p14="http://schemas.microsoft.com/office/powerpoint/2010/main" val="397444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a:t>
            </a:r>
            <a:endParaRPr lang="zh-CN" altLang="en-US" dirty="0"/>
          </a:p>
        </p:txBody>
      </p:sp>
      <p:sp>
        <p:nvSpPr>
          <p:cNvPr id="3" name="内容占位符 2"/>
          <p:cNvSpPr>
            <a:spLocks noGrp="1"/>
          </p:cNvSpPr>
          <p:nvPr>
            <p:ph idx="1"/>
          </p:nvPr>
        </p:nvSpPr>
        <p:spPr/>
        <p:txBody>
          <a:bodyPr>
            <a:normAutofit/>
          </a:bodyPr>
          <a:lstStyle/>
          <a:p>
            <a:pPr>
              <a:defRPr/>
            </a:pPr>
            <a:r>
              <a:rPr lang="zh-CN" altLang="en-US" kern="0" dirty="0" smtClean="0"/>
              <a:t>如果分组</a:t>
            </a:r>
            <a:r>
              <a:rPr lang="zh-CN" altLang="en-US" kern="0" dirty="0"/>
              <a:t>在途中传输时不允许进一步</a:t>
            </a:r>
            <a:r>
              <a:rPr lang="zh-CN" altLang="en-US" kern="0" dirty="0" smtClean="0"/>
              <a:t>分割，称为报文交换</a:t>
            </a:r>
            <a:r>
              <a:rPr lang="en-US" altLang="zh-CN" kern="0" dirty="0" smtClean="0"/>
              <a:t>(message switching)</a:t>
            </a:r>
            <a:r>
              <a:rPr lang="zh-CN" altLang="en-US" kern="0" dirty="0" smtClean="0"/>
              <a:t>：比如</a:t>
            </a:r>
            <a:r>
              <a:rPr lang="zh-CN" altLang="en-US" dirty="0" smtClean="0"/>
              <a:t>邮政网络</a:t>
            </a:r>
            <a:endParaRPr lang="en-US" altLang="zh-CN" dirty="0" smtClean="0"/>
          </a:p>
          <a:p>
            <a:pPr>
              <a:defRPr/>
            </a:pPr>
            <a:r>
              <a:rPr lang="zh-CN" altLang="en-US" sz="3200" dirty="0" smtClean="0"/>
              <a:t>分组交换</a:t>
            </a:r>
            <a:r>
              <a:rPr lang="zh-CN" altLang="en-US" sz="3200" dirty="0"/>
              <a:t>优点</a:t>
            </a:r>
            <a:r>
              <a:rPr lang="zh-CN" altLang="en-US" sz="3200" dirty="0" smtClean="0"/>
              <a:t>：</a:t>
            </a:r>
            <a:endParaRPr lang="en-US" altLang="zh-CN" sz="3200" dirty="0" smtClean="0"/>
          </a:p>
          <a:p>
            <a:pPr lvl="1">
              <a:defRPr/>
            </a:pPr>
            <a:r>
              <a:rPr lang="zh-CN" altLang="en-US" dirty="0" smtClean="0"/>
              <a:t>高效</a:t>
            </a:r>
            <a:r>
              <a:rPr lang="zh-CN" altLang="en-US" dirty="0"/>
              <a:t>：</a:t>
            </a:r>
            <a:r>
              <a:rPr lang="zh-CN" altLang="en-US" dirty="0" smtClean="0"/>
              <a:t>资源共享，无需连接建立和释放</a:t>
            </a:r>
            <a:endParaRPr lang="en-US" altLang="zh-CN" dirty="0" smtClean="0"/>
          </a:p>
          <a:p>
            <a:pPr lvl="1">
              <a:defRPr/>
            </a:pPr>
            <a:r>
              <a:rPr lang="zh-CN" altLang="en-US" dirty="0" smtClean="0"/>
              <a:t>灵活：分组可选择不同的路径，可避开那些不好的路径</a:t>
            </a:r>
            <a:endParaRPr lang="en-US" altLang="zh-CN" dirty="0" smtClean="0"/>
          </a:p>
          <a:p>
            <a:pPr lvl="1">
              <a:defRPr/>
            </a:pPr>
            <a:r>
              <a:rPr lang="zh-CN" altLang="en-US" dirty="0" smtClean="0"/>
              <a:t>可靠：故障出现时分组可选择其他路径绕过故障区域。</a:t>
            </a:r>
            <a:endParaRPr lang="en-US" altLang="zh-CN" dirty="0" smtClean="0"/>
          </a:p>
          <a:p>
            <a:pPr>
              <a:defRPr/>
            </a:pPr>
            <a:r>
              <a:rPr lang="zh-CN" altLang="en-US" sz="3200" dirty="0" smtClean="0"/>
              <a:t>缺点：</a:t>
            </a:r>
            <a:endParaRPr lang="en-US" altLang="zh-CN" sz="3200" dirty="0" smtClean="0"/>
          </a:p>
          <a:p>
            <a:pPr lvl="1">
              <a:defRPr/>
            </a:pPr>
            <a:r>
              <a:rPr lang="zh-CN" altLang="en-US" dirty="0" smtClean="0"/>
              <a:t>复杂</a:t>
            </a:r>
            <a:r>
              <a:rPr lang="zh-CN" altLang="en-US" dirty="0" smtClean="0"/>
              <a:t>：</a:t>
            </a:r>
            <a:r>
              <a:rPr lang="zh-CN" altLang="en-US" dirty="0" smtClean="0"/>
              <a:t>每个分组进行</a:t>
            </a:r>
            <a:r>
              <a:rPr lang="zh-CN" altLang="en-US" dirty="0" smtClean="0"/>
              <a:t>路由</a:t>
            </a:r>
            <a:r>
              <a:rPr lang="zh-CN" altLang="en-US" dirty="0" smtClean="0"/>
              <a:t>查找，更多处理延迟</a:t>
            </a:r>
            <a:endParaRPr lang="en-US" altLang="zh-CN" dirty="0" smtClean="0"/>
          </a:p>
          <a:p>
            <a:pPr lvl="1">
              <a:defRPr/>
            </a:pPr>
            <a:r>
              <a:rPr lang="zh-CN" altLang="en-US" dirty="0" smtClean="0"/>
              <a:t>难保证服务质量</a:t>
            </a:r>
            <a:r>
              <a:rPr lang="en-US" altLang="zh-CN" dirty="0" smtClean="0"/>
              <a:t>(</a:t>
            </a:r>
            <a:r>
              <a:rPr lang="en-US" altLang="zh-CN" dirty="0" err="1" smtClean="0"/>
              <a:t>QoS</a:t>
            </a:r>
            <a:r>
              <a:rPr lang="en-US" altLang="zh-CN" dirty="0" smtClean="0"/>
              <a:t>)</a:t>
            </a:r>
            <a:r>
              <a:rPr lang="zh-CN" altLang="en-US" dirty="0" smtClean="0"/>
              <a:t>，一般提供尽力递交服务</a:t>
            </a:r>
            <a:endParaRPr lang="en-US" altLang="zh-CN" dirty="0" smtClean="0"/>
          </a:p>
          <a:p>
            <a:pPr lvl="1">
              <a:defRPr/>
            </a:pPr>
            <a:r>
              <a:rPr lang="zh-CN" altLang="en-US" dirty="0" smtClean="0"/>
              <a:t>更多的头部开销</a:t>
            </a:r>
            <a:endParaRPr lang="en-US" altLang="zh-CN" dirty="0" smtClean="0"/>
          </a:p>
          <a:p>
            <a:pPr marL="0" indent="0">
              <a:buNone/>
              <a:defRPr/>
            </a:pPr>
            <a:endParaRPr lang="en-US" altLang="zh-CN" dirty="0" smtClean="0"/>
          </a:p>
          <a:p>
            <a:endParaRPr lang="zh-CN" altLang="en-US" dirty="0"/>
          </a:p>
        </p:txBody>
      </p:sp>
    </p:spTree>
    <p:extLst>
      <p:ext uri="{BB962C8B-B14F-4D97-AF65-F5344CB8AC3E}">
        <p14:creationId xmlns:p14="http://schemas.microsoft.com/office/powerpoint/2010/main" val="2007059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 </a:t>
            </a:r>
            <a:r>
              <a:rPr lang="zh-CN" altLang="en-US" dirty="0" smtClean="0"/>
              <a:t>计算机网络</a:t>
            </a:r>
            <a:r>
              <a:rPr lang="zh-CN" altLang="en-US" dirty="0" smtClean="0"/>
              <a:t>的性能指标</a:t>
            </a:r>
            <a:r>
              <a:rPr lang="en-US" altLang="zh-CN" dirty="0" smtClean="0"/>
              <a:t>:</a:t>
            </a:r>
            <a:r>
              <a:rPr lang="zh-CN" altLang="en-US" dirty="0" smtClean="0"/>
              <a:t>数据速率</a:t>
            </a:r>
            <a:endParaRPr lang="zh-CN" altLang="en-US" dirty="0"/>
          </a:p>
        </p:txBody>
      </p:sp>
      <p:sp>
        <p:nvSpPr>
          <p:cNvPr id="3" name="内容占位符 2"/>
          <p:cNvSpPr>
            <a:spLocks noGrp="1"/>
          </p:cNvSpPr>
          <p:nvPr>
            <p:ph idx="1"/>
          </p:nvPr>
        </p:nvSpPr>
        <p:spPr>
          <a:xfrm>
            <a:off x="838200" y="1951749"/>
            <a:ext cx="10515600" cy="4351338"/>
          </a:xfrm>
        </p:spPr>
        <p:txBody>
          <a:bodyPr>
            <a:noAutofit/>
          </a:bodyPr>
          <a:lstStyle/>
          <a:p>
            <a:pPr>
              <a:defRPr/>
            </a:pPr>
            <a:r>
              <a:rPr lang="zh-CN" altLang="en-US" sz="2400" dirty="0" smtClean="0">
                <a:latin typeface="+mn-ea"/>
              </a:rPr>
              <a:t>数据速率（</a:t>
            </a:r>
            <a:r>
              <a:rPr lang="en-US" altLang="zh-CN" sz="2400" dirty="0" smtClean="0">
                <a:latin typeface="+mn-ea"/>
              </a:rPr>
              <a:t>Data Rate</a:t>
            </a:r>
            <a:r>
              <a:rPr lang="zh-CN" altLang="en-US" sz="2400" dirty="0" smtClean="0">
                <a:latin typeface="+mn-ea"/>
              </a:rPr>
              <a:t>）：链路上传输</a:t>
            </a:r>
            <a:r>
              <a:rPr lang="zh-CN" altLang="en-US" sz="2400" dirty="0">
                <a:latin typeface="+mn-ea"/>
              </a:rPr>
              <a:t>数据的</a:t>
            </a:r>
            <a:r>
              <a:rPr lang="zh-CN" altLang="en-US" sz="2400" dirty="0" smtClean="0">
                <a:latin typeface="+mn-ea"/>
              </a:rPr>
              <a:t>速率，一般以</a:t>
            </a:r>
            <a:r>
              <a:rPr lang="en-US" altLang="zh-CN" sz="2400" dirty="0" smtClean="0">
                <a:latin typeface="+mn-ea"/>
              </a:rPr>
              <a:t>bps</a:t>
            </a:r>
            <a:r>
              <a:rPr lang="zh-CN" altLang="en-US" sz="2400" dirty="0" smtClean="0">
                <a:latin typeface="+mn-ea"/>
              </a:rPr>
              <a:t>为单位，即每秒传输的比特数，也可采用</a:t>
            </a:r>
            <a:r>
              <a:rPr lang="en-US" altLang="zh-CN" sz="2400" dirty="0" smtClean="0">
                <a:latin typeface="+mn-ea"/>
              </a:rPr>
              <a:t>Bps</a:t>
            </a:r>
            <a:r>
              <a:rPr lang="zh-CN" altLang="en-US" sz="2400" dirty="0" smtClean="0">
                <a:latin typeface="+mn-ea"/>
              </a:rPr>
              <a:t>为单位</a:t>
            </a:r>
            <a:endParaRPr lang="en-US" altLang="zh-CN" sz="2400" dirty="0" smtClean="0">
              <a:latin typeface="+mn-ea"/>
            </a:endParaRPr>
          </a:p>
          <a:p>
            <a:pPr lvl="1"/>
            <a:r>
              <a:rPr lang="en-US" altLang="zh-CN" sz="2000" dirty="0" smtClean="0">
                <a:latin typeface="+mn-ea"/>
              </a:rPr>
              <a:t>B=Byte=8(bits), b=bit </a:t>
            </a:r>
          </a:p>
          <a:p>
            <a:pPr lvl="1"/>
            <a:r>
              <a:rPr lang="zh-CN" altLang="en-US" sz="2000" dirty="0" smtClean="0">
                <a:latin typeface="+mn-ea"/>
              </a:rPr>
              <a:t>数据速率比较大，引入</a:t>
            </a:r>
            <a:r>
              <a:rPr lang="en-US" altLang="zh-CN" sz="2000" dirty="0" smtClean="0">
                <a:latin typeface="+mn-ea"/>
              </a:rPr>
              <a:t>Kilo</a:t>
            </a:r>
            <a:r>
              <a:rPr lang="zh-CN" altLang="en-US" sz="2000" dirty="0" smtClean="0">
                <a:latin typeface="+mn-ea"/>
              </a:rPr>
              <a:t>、</a:t>
            </a:r>
            <a:r>
              <a:rPr lang="en-US" altLang="zh-CN" sz="2000" dirty="0" smtClean="0">
                <a:latin typeface="+mn-ea"/>
              </a:rPr>
              <a:t>Mega</a:t>
            </a:r>
            <a:r>
              <a:rPr lang="zh-CN" altLang="en-US" sz="2000" dirty="0" smtClean="0">
                <a:latin typeface="+mn-ea"/>
              </a:rPr>
              <a:t>、</a:t>
            </a:r>
            <a:r>
              <a:rPr lang="en-US" altLang="zh-CN" sz="2000" dirty="0" smtClean="0">
                <a:latin typeface="+mn-ea"/>
              </a:rPr>
              <a:t>Giga</a:t>
            </a:r>
            <a:r>
              <a:rPr lang="zh-CN" altLang="en-US" sz="2000" dirty="0" smtClean="0">
                <a:latin typeface="+mn-ea"/>
              </a:rPr>
              <a:t>、</a:t>
            </a:r>
            <a:r>
              <a:rPr lang="en-US" altLang="zh-CN" sz="2000" dirty="0" err="1" smtClean="0">
                <a:latin typeface="+mn-ea"/>
              </a:rPr>
              <a:t>Tera</a:t>
            </a:r>
            <a:r>
              <a:rPr lang="zh-CN" altLang="en-US" sz="2000" dirty="0" smtClean="0">
                <a:latin typeface="+mn-ea"/>
              </a:rPr>
              <a:t>等数量级，十进制计量</a:t>
            </a:r>
            <a:endParaRPr lang="en-US" altLang="zh-CN" sz="2000" dirty="0" smtClean="0">
              <a:latin typeface="+mn-ea"/>
            </a:endParaRPr>
          </a:p>
          <a:p>
            <a:pPr lvl="1"/>
            <a:r>
              <a:rPr lang="zh-CN" altLang="en-US" sz="2000" dirty="0" smtClean="0">
                <a:latin typeface="+mn-ea"/>
              </a:rPr>
              <a:t>但注意</a:t>
            </a:r>
            <a:r>
              <a:rPr lang="en-US" altLang="zh-CN" sz="2000" dirty="0" smtClean="0">
                <a:latin typeface="+mn-ea"/>
              </a:rPr>
              <a:t>K</a:t>
            </a:r>
            <a:r>
              <a:rPr lang="zh-CN" altLang="en-US" sz="2000" dirty="0" smtClean="0">
                <a:latin typeface="+mn-ea"/>
              </a:rPr>
              <a:t>、</a:t>
            </a:r>
            <a:r>
              <a:rPr lang="en-US" altLang="zh-CN" sz="2000" dirty="0" smtClean="0">
                <a:latin typeface="+mn-ea"/>
              </a:rPr>
              <a:t>M</a:t>
            </a:r>
            <a:r>
              <a:rPr lang="zh-CN" altLang="en-US" sz="2000" dirty="0" smtClean="0">
                <a:latin typeface="+mn-ea"/>
              </a:rPr>
              <a:t>、</a:t>
            </a:r>
            <a:r>
              <a:rPr lang="en-US" altLang="zh-CN" sz="2000" dirty="0" smtClean="0">
                <a:latin typeface="+mn-ea"/>
              </a:rPr>
              <a:t>G</a:t>
            </a:r>
            <a:r>
              <a:rPr lang="zh-CN" altLang="en-US" sz="2000" dirty="0" smtClean="0">
                <a:latin typeface="+mn-ea"/>
              </a:rPr>
              <a:t>、</a:t>
            </a:r>
            <a:r>
              <a:rPr lang="en-US" altLang="zh-CN" sz="2000" dirty="0" smtClean="0">
                <a:latin typeface="+mn-ea"/>
              </a:rPr>
              <a:t>T</a:t>
            </a:r>
            <a:r>
              <a:rPr lang="zh-CN" altLang="en-US" sz="2000" dirty="0" smtClean="0">
                <a:latin typeface="+mn-ea"/>
              </a:rPr>
              <a:t>用在分组长度时为二进制</a:t>
            </a:r>
            <a:endParaRPr lang="en-US" altLang="zh-CN" sz="2000" dirty="0" smtClean="0">
              <a:latin typeface="+mn-ea"/>
            </a:endParaRPr>
          </a:p>
          <a:p>
            <a:pPr>
              <a:defRPr/>
            </a:pPr>
            <a:r>
              <a:rPr lang="zh-CN" altLang="en-US" sz="2000" dirty="0">
                <a:latin typeface="+mn-ea"/>
              </a:rPr>
              <a:t>带宽（</a:t>
            </a:r>
            <a:r>
              <a:rPr lang="en-US" altLang="zh-CN" sz="2000" dirty="0">
                <a:latin typeface="+mn-ea"/>
              </a:rPr>
              <a:t>Bandwidth</a:t>
            </a:r>
            <a:r>
              <a:rPr lang="zh-CN" altLang="en-US" sz="2000" dirty="0">
                <a:latin typeface="+mn-ea"/>
              </a:rPr>
              <a:t>）</a:t>
            </a:r>
          </a:p>
          <a:p>
            <a:pPr lvl="1">
              <a:defRPr/>
            </a:pPr>
            <a:r>
              <a:rPr lang="zh-CN" altLang="en-US" sz="2000" dirty="0" smtClean="0">
                <a:latin typeface="+mn-ea"/>
              </a:rPr>
              <a:t>最初带宽指</a:t>
            </a:r>
            <a:r>
              <a:rPr lang="zh-CN" altLang="en-US" sz="2000" dirty="0">
                <a:latin typeface="+mn-ea"/>
              </a:rPr>
              <a:t>某个信号具有的频带宽度，即该信号所包含的各种不同频率的</a:t>
            </a:r>
            <a:r>
              <a:rPr lang="zh-CN" altLang="en-US" sz="2000" dirty="0" smtClean="0">
                <a:latin typeface="+mn-ea"/>
              </a:rPr>
              <a:t>范围，单位</a:t>
            </a:r>
            <a:r>
              <a:rPr lang="zh-CN" altLang="en-US" sz="2000" dirty="0">
                <a:latin typeface="+mn-ea"/>
              </a:rPr>
              <a:t>是赫兹（</a:t>
            </a:r>
            <a:r>
              <a:rPr lang="en-US" altLang="zh-CN" sz="2000" dirty="0">
                <a:latin typeface="+mn-ea"/>
              </a:rPr>
              <a:t>Hz</a:t>
            </a:r>
            <a:r>
              <a:rPr lang="zh-CN" altLang="en-US" sz="2000" dirty="0" smtClean="0">
                <a:latin typeface="+mn-ea"/>
              </a:rPr>
              <a:t>）</a:t>
            </a:r>
            <a:endParaRPr lang="en-US" altLang="zh-CN" sz="2000" dirty="0" smtClean="0">
              <a:latin typeface="+mn-ea"/>
            </a:endParaRPr>
          </a:p>
          <a:p>
            <a:pPr lvl="1">
              <a:defRPr/>
            </a:pPr>
            <a:r>
              <a:rPr lang="zh-CN" altLang="en-US" sz="2000" dirty="0" smtClean="0">
                <a:latin typeface="+mn-ea"/>
              </a:rPr>
              <a:t>带宽也用于表示链路可以传输的最大数据速率，即容量</a:t>
            </a:r>
            <a:r>
              <a:rPr lang="zh-CN" altLang="en-US" sz="2000" dirty="0">
                <a:latin typeface="+mn-ea"/>
              </a:rPr>
              <a:t>（</a:t>
            </a:r>
            <a:r>
              <a:rPr lang="en-US" altLang="zh-CN" sz="2000" dirty="0">
                <a:latin typeface="+mn-ea"/>
              </a:rPr>
              <a:t>capacity</a:t>
            </a:r>
            <a:r>
              <a:rPr lang="zh-CN" altLang="en-US" sz="2000" dirty="0" smtClean="0">
                <a:latin typeface="+mn-ea"/>
              </a:rPr>
              <a:t>），很多时候在描述链路的能力时数据速率和带宽可通用</a:t>
            </a:r>
            <a:endParaRPr lang="en-US" altLang="zh-CN" sz="2000" dirty="0">
              <a:latin typeface="+mn-ea"/>
            </a:endParaRPr>
          </a:p>
          <a:p>
            <a:pPr lvl="1">
              <a:defRPr/>
            </a:pPr>
            <a:r>
              <a:rPr lang="zh-CN" altLang="en-US" sz="2000" dirty="0" smtClean="0">
                <a:latin typeface="+mn-ea"/>
              </a:rPr>
              <a:t>两种带宽含意本质上是一致的，即频带越宽，速率就会越高。</a:t>
            </a:r>
          </a:p>
          <a:p>
            <a:endParaRPr lang="en-US" altLang="zh-CN" sz="2400" dirty="0" smtClean="0">
              <a:latin typeface="+mn-ea"/>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648032964"/>
                  </p:ext>
                </p:extLst>
              </p:nvPr>
            </p:nvGraphicFramePr>
            <p:xfrm>
              <a:off x="1941129" y="5733152"/>
              <a:ext cx="7629260" cy="1012280"/>
            </p:xfrm>
            <a:graphic>
              <a:graphicData uri="http://schemas.openxmlformats.org/drawingml/2006/table">
                <a:tbl>
                  <a:tblPr firstRow="1" firstCol="1" bandRow="1">
                    <a:tableStyleId>{5C22544A-7EE6-4342-B048-85BDC9FD1C3A}</a:tableStyleId>
                  </a:tblPr>
                  <a:tblGrid>
                    <a:gridCol w="1244723">
                      <a:extLst>
                        <a:ext uri="{9D8B030D-6E8A-4147-A177-3AD203B41FA5}">
                          <a16:colId xmlns:a16="http://schemas.microsoft.com/office/drawing/2014/main" val="931689344"/>
                        </a:ext>
                      </a:extLst>
                    </a:gridCol>
                    <a:gridCol w="1377608">
                      <a:extLst>
                        <a:ext uri="{9D8B030D-6E8A-4147-A177-3AD203B41FA5}">
                          <a16:colId xmlns:a16="http://schemas.microsoft.com/office/drawing/2014/main" val="52817344"/>
                        </a:ext>
                      </a:extLst>
                    </a:gridCol>
                    <a:gridCol w="1254475">
                      <a:extLst>
                        <a:ext uri="{9D8B030D-6E8A-4147-A177-3AD203B41FA5}">
                          <a16:colId xmlns:a16="http://schemas.microsoft.com/office/drawing/2014/main" val="1298063329"/>
                        </a:ext>
                      </a:extLst>
                    </a:gridCol>
                    <a:gridCol w="1250818">
                      <a:extLst>
                        <a:ext uri="{9D8B030D-6E8A-4147-A177-3AD203B41FA5}">
                          <a16:colId xmlns:a16="http://schemas.microsoft.com/office/drawing/2014/main" val="880370597"/>
                        </a:ext>
                      </a:extLst>
                    </a:gridCol>
                    <a:gridCol w="1250818">
                      <a:extLst>
                        <a:ext uri="{9D8B030D-6E8A-4147-A177-3AD203B41FA5}">
                          <a16:colId xmlns:a16="http://schemas.microsoft.com/office/drawing/2014/main" val="3757708190"/>
                        </a:ext>
                      </a:extLst>
                    </a:gridCol>
                    <a:gridCol w="1250818">
                      <a:extLst>
                        <a:ext uri="{9D8B030D-6E8A-4147-A177-3AD203B41FA5}">
                          <a16:colId xmlns:a16="http://schemas.microsoft.com/office/drawing/2014/main" val="674274919"/>
                        </a:ext>
                      </a:extLst>
                    </a:gridCol>
                  </a:tblGrid>
                  <a:tr h="285199">
                    <a:tc>
                      <a:txBody>
                        <a:bodyPr/>
                        <a:lstStyle/>
                        <a:p>
                          <a:pPr algn="just">
                            <a:spcAft>
                              <a:spcPts val="0"/>
                            </a:spcAft>
                          </a:pPr>
                          <a:r>
                            <a:rPr lang="zh-CN" sz="1600" kern="100" dirty="0">
                              <a:effectLst/>
                            </a:rPr>
                            <a:t>进制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Kilo</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Mega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Giga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err="1">
                              <a:effectLst/>
                            </a:rPr>
                            <a:t>Tera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Peta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1992010"/>
                      </a:ext>
                    </a:extLst>
                  </a:tr>
                  <a:tr h="301791">
                    <a:tc>
                      <a:txBody>
                        <a:bodyPr/>
                        <a:lstStyle/>
                        <a:p>
                          <a:pPr algn="just">
                            <a:spcAft>
                              <a:spcPts val="0"/>
                            </a:spcAft>
                          </a:pPr>
                          <a:r>
                            <a:rPr lang="zh-CN" sz="1600" kern="100">
                              <a:effectLst/>
                            </a:rPr>
                            <a:t>二进制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2</m:t>
                                    </m:r>
                                  </m:e>
                                  <m:sup>
                                    <m:r>
                                      <m:rPr>
                                        <m:nor/>
                                      </m:rPr>
                                      <a:rPr lang="en-US" sz="1600" kern="100">
                                        <a:effectLst/>
                                      </a:rPr>
                                      <m:t>10</m:t>
                                    </m:r>
                                  </m:sup>
                                </m:sSup>
                                <m:r>
                                  <m:rPr>
                                    <m:nor/>
                                  </m:rPr>
                                  <a:rPr lang="en-US" sz="1600" kern="100">
                                    <a:effectLst/>
                                  </a:rPr>
                                  <m:t>=1024</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2</m:t>
                                    </m:r>
                                  </m:e>
                                  <m:sup>
                                    <m:r>
                                      <m:rPr>
                                        <m:nor/>
                                      </m:rPr>
                                      <a:rPr lang="en-US" sz="1600" kern="100">
                                        <a:effectLst/>
                                      </a:rPr>
                                      <m:t>20</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2</m:t>
                                    </m:r>
                                  </m:e>
                                  <m:sup>
                                    <m:r>
                                      <m:rPr>
                                        <m:nor/>
                                      </m:rPr>
                                      <a:rPr lang="en-US" sz="1600" kern="100">
                                        <a:effectLst/>
                                      </a:rPr>
                                      <m:t>30</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2</m:t>
                                    </m:r>
                                  </m:e>
                                  <m:sup>
                                    <m:r>
                                      <m:rPr>
                                        <m:nor/>
                                      </m:rPr>
                                      <a:rPr lang="en-US" sz="1600" kern="100">
                                        <a:effectLst/>
                                      </a:rPr>
                                      <m:t>40</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2</m:t>
                                    </m:r>
                                  </m:e>
                                  <m:sup>
                                    <m:r>
                                      <m:rPr>
                                        <m:nor/>
                                      </m:rPr>
                                      <a:rPr lang="en-US" sz="1600" kern="100">
                                        <a:effectLst/>
                                      </a:rPr>
                                      <m:t>50</m:t>
                                    </m:r>
                                  </m:sup>
                                </m:sSup>
                              </m:oMath>
                            </m:oMathPara>
                          </a14:m>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7787304"/>
                      </a:ext>
                    </a:extLst>
                  </a:tr>
                  <a:tr h="425290">
                    <a:tc>
                      <a:txBody>
                        <a:bodyPr/>
                        <a:lstStyle/>
                        <a:p>
                          <a:pPr algn="just">
                            <a:spcAft>
                              <a:spcPts val="0"/>
                            </a:spcAft>
                          </a:pPr>
                          <a:r>
                            <a:rPr lang="zh-CN" sz="1600" kern="100">
                              <a:effectLst/>
                            </a:rPr>
                            <a:t>十进制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10</m:t>
                                    </m:r>
                                  </m:e>
                                  <m:sup>
                                    <m:r>
                                      <m:rPr>
                                        <m:nor/>
                                      </m:rPr>
                                      <a:rPr lang="en-US" sz="1600" kern="100">
                                        <a:effectLst/>
                                      </a:rPr>
                                      <m:t>3</m:t>
                                    </m:r>
                                  </m:sup>
                                </m:sSup>
                                <m:r>
                                  <m:rPr>
                                    <m:nor/>
                                  </m:rPr>
                                  <a:rPr lang="en-US" sz="1600" kern="100">
                                    <a:effectLst/>
                                  </a:rPr>
                                  <m:t>=1000</m:t>
                                </m:r>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10</m:t>
                                    </m:r>
                                  </m:e>
                                  <m:sup>
                                    <m:r>
                                      <m:rPr>
                                        <m:nor/>
                                      </m:rPr>
                                      <a:rPr lang="en-US" sz="1600" kern="100">
                                        <a:effectLst/>
                                      </a:rPr>
                                      <m:t>6</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10</m:t>
                                    </m:r>
                                  </m:e>
                                  <m:sup>
                                    <m:r>
                                      <m:rPr>
                                        <m:nor/>
                                      </m:rPr>
                                      <a:rPr lang="en-US" sz="1600" kern="100">
                                        <a:effectLst/>
                                      </a:rPr>
                                      <m:t>9</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10</m:t>
                                    </m:r>
                                  </m:e>
                                  <m:sup>
                                    <m:r>
                                      <m:rPr>
                                        <m:nor/>
                                      </m:rPr>
                                      <a:rPr lang="en-US" sz="1600" kern="100">
                                        <a:effectLst/>
                                      </a:rPr>
                                      <m:t>12</m:t>
                                    </m:r>
                                  </m:sup>
                                </m:sSup>
                              </m:oMath>
                            </m:oMathPara>
                          </a14:m>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p>
                                  <m:sSupPr>
                                    <m:ctrlPr>
                                      <a:rPr lang="zh-CN" sz="1600" i="1" kern="100">
                                        <a:effectLst/>
                                        <a:latin typeface="Cambria Math" panose="02040503050406030204" pitchFamily="18" charset="0"/>
                                      </a:rPr>
                                    </m:ctrlPr>
                                  </m:sSupPr>
                                  <m:e>
                                    <m:r>
                                      <m:rPr>
                                        <m:nor/>
                                      </m:rPr>
                                      <a:rPr lang="en-US" sz="1600" kern="100">
                                        <a:effectLst/>
                                      </a:rPr>
                                      <m:t>10</m:t>
                                    </m:r>
                                  </m:e>
                                  <m:sup>
                                    <m:r>
                                      <m:rPr>
                                        <m:nor/>
                                      </m:rPr>
                                      <a:rPr lang="en-US" sz="1600" kern="100">
                                        <a:effectLst/>
                                      </a:rPr>
                                      <m:t>15</m:t>
                                    </m:r>
                                  </m:sup>
                                </m:sSup>
                              </m:oMath>
                            </m:oMathPara>
                          </a14:m>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8081642"/>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648032964"/>
                  </p:ext>
                </p:extLst>
              </p:nvPr>
            </p:nvGraphicFramePr>
            <p:xfrm>
              <a:off x="1941129" y="5733152"/>
              <a:ext cx="7629260" cy="1012280"/>
            </p:xfrm>
            <a:graphic>
              <a:graphicData uri="http://schemas.openxmlformats.org/drawingml/2006/table">
                <a:tbl>
                  <a:tblPr firstRow="1" firstCol="1" bandRow="1">
                    <a:tableStyleId>{5C22544A-7EE6-4342-B048-85BDC9FD1C3A}</a:tableStyleId>
                  </a:tblPr>
                  <a:tblGrid>
                    <a:gridCol w="1244723">
                      <a:extLst>
                        <a:ext uri="{9D8B030D-6E8A-4147-A177-3AD203B41FA5}">
                          <a16:colId xmlns:a16="http://schemas.microsoft.com/office/drawing/2014/main" val="931689344"/>
                        </a:ext>
                      </a:extLst>
                    </a:gridCol>
                    <a:gridCol w="1377608">
                      <a:extLst>
                        <a:ext uri="{9D8B030D-6E8A-4147-A177-3AD203B41FA5}">
                          <a16:colId xmlns:a16="http://schemas.microsoft.com/office/drawing/2014/main" val="52817344"/>
                        </a:ext>
                      </a:extLst>
                    </a:gridCol>
                    <a:gridCol w="1254475">
                      <a:extLst>
                        <a:ext uri="{9D8B030D-6E8A-4147-A177-3AD203B41FA5}">
                          <a16:colId xmlns:a16="http://schemas.microsoft.com/office/drawing/2014/main" val="1298063329"/>
                        </a:ext>
                      </a:extLst>
                    </a:gridCol>
                    <a:gridCol w="1250818">
                      <a:extLst>
                        <a:ext uri="{9D8B030D-6E8A-4147-A177-3AD203B41FA5}">
                          <a16:colId xmlns:a16="http://schemas.microsoft.com/office/drawing/2014/main" val="880370597"/>
                        </a:ext>
                      </a:extLst>
                    </a:gridCol>
                    <a:gridCol w="1250818">
                      <a:extLst>
                        <a:ext uri="{9D8B030D-6E8A-4147-A177-3AD203B41FA5}">
                          <a16:colId xmlns:a16="http://schemas.microsoft.com/office/drawing/2014/main" val="3757708190"/>
                        </a:ext>
                      </a:extLst>
                    </a:gridCol>
                    <a:gridCol w="1250818">
                      <a:extLst>
                        <a:ext uri="{9D8B030D-6E8A-4147-A177-3AD203B41FA5}">
                          <a16:colId xmlns:a16="http://schemas.microsoft.com/office/drawing/2014/main" val="674274919"/>
                        </a:ext>
                      </a:extLst>
                    </a:gridCol>
                  </a:tblGrid>
                  <a:tr h="285199">
                    <a:tc>
                      <a:txBody>
                        <a:bodyPr/>
                        <a:lstStyle/>
                        <a:p>
                          <a:pPr algn="just">
                            <a:spcAft>
                              <a:spcPts val="0"/>
                            </a:spcAft>
                          </a:pPr>
                          <a:r>
                            <a:rPr lang="zh-CN" sz="1600" kern="100" dirty="0">
                              <a:effectLst/>
                            </a:rPr>
                            <a:t>进制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Kilo</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Mega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Giga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err="1">
                              <a:effectLst/>
                            </a:rPr>
                            <a:t>Tera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Peta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1992010"/>
                      </a:ext>
                    </a:extLst>
                  </a:tr>
                  <a:tr h="301791">
                    <a:tc>
                      <a:txBody>
                        <a:bodyPr/>
                        <a:lstStyle/>
                        <a:p>
                          <a:pPr algn="just">
                            <a:spcAft>
                              <a:spcPts val="0"/>
                            </a:spcAft>
                          </a:pPr>
                          <a:r>
                            <a:rPr lang="zh-CN" sz="1600" kern="100">
                              <a:effectLst/>
                            </a:rPr>
                            <a:t>二进制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0708" t="-114000" r="-365929" b="-144000"/>
                          </a:stretch>
                        </a:blipFill>
                      </a:tcPr>
                    </a:tc>
                    <a:tc>
                      <a:txBody>
                        <a:bodyPr/>
                        <a:lstStyle/>
                        <a:p>
                          <a:endParaRPr lang="zh-CN"/>
                        </a:p>
                      </a:txBody>
                      <a:tcPr marL="68580" marR="68580" marT="0" marB="0">
                        <a:blipFill>
                          <a:blip r:embed="rId3"/>
                          <a:stretch>
                            <a:fillRect l="-209223" t="-114000" r="-301456" b="-144000"/>
                          </a:stretch>
                        </a:blipFill>
                      </a:tcPr>
                    </a:tc>
                    <a:tc>
                      <a:txBody>
                        <a:bodyPr/>
                        <a:lstStyle/>
                        <a:p>
                          <a:endParaRPr lang="zh-CN"/>
                        </a:p>
                      </a:txBody>
                      <a:tcPr marL="68580" marR="68580" marT="0" marB="0">
                        <a:blipFill>
                          <a:blip r:embed="rId3"/>
                          <a:stretch>
                            <a:fillRect l="-310732" t="-114000" r="-202927" b="-144000"/>
                          </a:stretch>
                        </a:blipFill>
                      </a:tcPr>
                    </a:tc>
                    <a:tc>
                      <a:txBody>
                        <a:bodyPr/>
                        <a:lstStyle/>
                        <a:p>
                          <a:endParaRPr lang="zh-CN"/>
                        </a:p>
                      </a:txBody>
                      <a:tcPr marL="68580" marR="68580" marT="0" marB="0">
                        <a:blipFill>
                          <a:blip r:embed="rId3"/>
                          <a:stretch>
                            <a:fillRect l="-408738" t="-114000" r="-101942" b="-144000"/>
                          </a:stretch>
                        </a:blipFill>
                      </a:tcPr>
                    </a:tc>
                    <a:tc>
                      <a:txBody>
                        <a:bodyPr/>
                        <a:lstStyle/>
                        <a:p>
                          <a:endParaRPr lang="zh-CN"/>
                        </a:p>
                      </a:txBody>
                      <a:tcPr marL="68580" marR="68580" marT="0" marB="0">
                        <a:blipFill>
                          <a:blip r:embed="rId3"/>
                          <a:stretch>
                            <a:fillRect l="-511220" t="-114000" r="-2439" b="-144000"/>
                          </a:stretch>
                        </a:blipFill>
                      </a:tcPr>
                    </a:tc>
                    <a:extLst>
                      <a:ext uri="{0D108BD9-81ED-4DB2-BD59-A6C34878D82A}">
                        <a16:rowId xmlns:a16="http://schemas.microsoft.com/office/drawing/2014/main" val="987787304"/>
                      </a:ext>
                    </a:extLst>
                  </a:tr>
                  <a:tr h="425290">
                    <a:tc>
                      <a:txBody>
                        <a:bodyPr/>
                        <a:lstStyle/>
                        <a:p>
                          <a:pPr algn="just">
                            <a:spcAft>
                              <a:spcPts val="0"/>
                            </a:spcAft>
                          </a:pPr>
                          <a:r>
                            <a:rPr lang="zh-CN" sz="1600" kern="100">
                              <a:effectLst/>
                            </a:rPr>
                            <a:t>十进制</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90708" t="-152857" r="-365929" b="-2857"/>
                          </a:stretch>
                        </a:blipFill>
                      </a:tcPr>
                    </a:tc>
                    <a:tc>
                      <a:txBody>
                        <a:bodyPr/>
                        <a:lstStyle/>
                        <a:p>
                          <a:endParaRPr lang="zh-CN"/>
                        </a:p>
                      </a:txBody>
                      <a:tcPr marL="68580" marR="68580" marT="0" marB="0">
                        <a:blipFill>
                          <a:blip r:embed="rId3"/>
                          <a:stretch>
                            <a:fillRect l="-209223" t="-152857" r="-301456" b="-2857"/>
                          </a:stretch>
                        </a:blipFill>
                      </a:tcPr>
                    </a:tc>
                    <a:tc>
                      <a:txBody>
                        <a:bodyPr/>
                        <a:lstStyle/>
                        <a:p>
                          <a:endParaRPr lang="zh-CN"/>
                        </a:p>
                      </a:txBody>
                      <a:tcPr marL="68580" marR="68580" marT="0" marB="0">
                        <a:blipFill>
                          <a:blip r:embed="rId3"/>
                          <a:stretch>
                            <a:fillRect l="-310732" t="-152857" r="-202927" b="-2857"/>
                          </a:stretch>
                        </a:blipFill>
                      </a:tcPr>
                    </a:tc>
                    <a:tc>
                      <a:txBody>
                        <a:bodyPr/>
                        <a:lstStyle/>
                        <a:p>
                          <a:endParaRPr lang="zh-CN"/>
                        </a:p>
                      </a:txBody>
                      <a:tcPr marL="68580" marR="68580" marT="0" marB="0">
                        <a:blipFill>
                          <a:blip r:embed="rId3"/>
                          <a:stretch>
                            <a:fillRect l="-408738" t="-152857" r="-101942" b="-2857"/>
                          </a:stretch>
                        </a:blipFill>
                      </a:tcPr>
                    </a:tc>
                    <a:tc>
                      <a:txBody>
                        <a:bodyPr/>
                        <a:lstStyle/>
                        <a:p>
                          <a:endParaRPr lang="zh-CN"/>
                        </a:p>
                      </a:txBody>
                      <a:tcPr marL="68580" marR="68580" marT="0" marB="0">
                        <a:blipFill>
                          <a:blip r:embed="rId3"/>
                          <a:stretch>
                            <a:fillRect l="-511220" t="-152857" r="-2439" b="-2857"/>
                          </a:stretch>
                        </a:blipFill>
                      </a:tcPr>
                    </a:tc>
                    <a:extLst>
                      <a:ext uri="{0D108BD9-81ED-4DB2-BD59-A6C34878D82A}">
                        <a16:rowId xmlns:a16="http://schemas.microsoft.com/office/drawing/2014/main" val="2378081642"/>
                      </a:ext>
                    </a:extLst>
                  </a:tr>
                </a:tbl>
              </a:graphicData>
            </a:graphic>
          </p:graphicFrame>
        </mc:Fallback>
      </mc:AlternateContent>
    </p:spTree>
    <p:extLst>
      <p:ext uri="{BB962C8B-B14F-4D97-AF65-F5344CB8AC3E}">
        <p14:creationId xmlns:p14="http://schemas.microsoft.com/office/powerpoint/2010/main" val="1404263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计算机网络的性能指标</a:t>
            </a:r>
            <a:r>
              <a:rPr lang="en-US" altLang="zh-CN" dirty="0" smtClean="0"/>
              <a:t>:</a:t>
            </a:r>
            <a:r>
              <a:rPr lang="zh-CN" altLang="en-US" dirty="0"/>
              <a:t>延迟</a:t>
            </a:r>
          </a:p>
        </p:txBody>
      </p:sp>
      <p:sp>
        <p:nvSpPr>
          <p:cNvPr id="3" name="内容占位符 2"/>
          <p:cNvSpPr>
            <a:spLocks noGrp="1"/>
          </p:cNvSpPr>
          <p:nvPr>
            <p:ph idx="1"/>
          </p:nvPr>
        </p:nvSpPr>
        <p:spPr/>
        <p:txBody>
          <a:bodyPr/>
          <a:lstStyle/>
          <a:p>
            <a:pPr>
              <a:defRPr/>
            </a:pPr>
            <a:r>
              <a:rPr lang="zh-CN" altLang="en-US" sz="2400" dirty="0"/>
              <a:t>延迟（</a:t>
            </a:r>
            <a:r>
              <a:rPr lang="en-US" altLang="zh-CN" sz="2400" dirty="0"/>
              <a:t>Delay/Latency</a:t>
            </a:r>
            <a:r>
              <a:rPr lang="zh-CN" altLang="en-US" sz="2400" dirty="0"/>
              <a:t>）</a:t>
            </a:r>
            <a:r>
              <a:rPr lang="zh-CN" altLang="en-US" sz="2000" dirty="0"/>
              <a:t>指数据</a:t>
            </a:r>
            <a:r>
              <a:rPr lang="zh-CN" altLang="en-US" sz="2000" dirty="0" smtClean="0"/>
              <a:t>从一端</a:t>
            </a:r>
            <a:r>
              <a:rPr lang="zh-CN" altLang="en-US" sz="2000" dirty="0"/>
              <a:t>传送到另一端所需的时间。</a:t>
            </a:r>
            <a:endParaRPr lang="en-US" altLang="zh-CN" sz="2000" dirty="0"/>
          </a:p>
          <a:p>
            <a:endParaRPr lang="zh-CN" altLang="en-US" dirty="0"/>
          </a:p>
        </p:txBody>
      </p:sp>
      <p:sp>
        <p:nvSpPr>
          <p:cNvPr id="4" name="文本框 3"/>
          <p:cNvSpPr txBox="1"/>
          <p:nvPr/>
        </p:nvSpPr>
        <p:spPr>
          <a:xfrm>
            <a:off x="7974419" y="843240"/>
            <a:ext cx="5103627" cy="369332"/>
          </a:xfrm>
          <a:prstGeom prst="rect">
            <a:avLst/>
          </a:prstGeom>
          <a:noFill/>
        </p:spPr>
        <p:txBody>
          <a:bodyPr wrap="square" rtlCol="0">
            <a:spAutoFit/>
          </a:bodyPr>
          <a:lstStyle/>
          <a:p>
            <a:r>
              <a:rPr lang="en-US" altLang="zh-CN" dirty="0" smtClean="0"/>
              <a:t>* </a:t>
            </a:r>
            <a:r>
              <a:rPr lang="zh-CN" altLang="en-US" dirty="0" smtClean="0"/>
              <a:t>吞吐率和利用率在后面的章节中再讲</a:t>
            </a:r>
            <a:endParaRPr lang="zh-CN" altLang="en-US" dirty="0"/>
          </a:p>
        </p:txBody>
      </p:sp>
      <p:grpSp>
        <p:nvGrpSpPr>
          <p:cNvPr id="5" name="Group 70"/>
          <p:cNvGrpSpPr>
            <a:grpSpLocks/>
          </p:cNvGrpSpPr>
          <p:nvPr/>
        </p:nvGrpSpPr>
        <p:grpSpPr bwMode="auto">
          <a:xfrm>
            <a:off x="5485737" y="2547758"/>
            <a:ext cx="6243929" cy="2949602"/>
            <a:chOff x="1743075" y="1249363"/>
            <a:chExt cx="6243588" cy="2949602"/>
          </a:xfrm>
        </p:grpSpPr>
        <p:sp>
          <p:nvSpPr>
            <p:cNvPr id="6" name="Line 24"/>
            <p:cNvSpPr>
              <a:spLocks noChangeShapeType="1"/>
            </p:cNvSpPr>
            <p:nvPr/>
          </p:nvSpPr>
          <p:spPr bwMode="auto">
            <a:xfrm>
              <a:off x="2620963" y="1857375"/>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 name="Group 347"/>
            <p:cNvGrpSpPr>
              <a:grpSpLocks/>
            </p:cNvGrpSpPr>
            <p:nvPr/>
          </p:nvGrpSpPr>
          <p:grpSpPr bwMode="auto">
            <a:xfrm>
              <a:off x="3336378" y="1905474"/>
              <a:ext cx="1162562" cy="715538"/>
              <a:chOff x="1871277" y="1576300"/>
              <a:chExt cx="1128371" cy="437861"/>
            </a:xfrm>
          </p:grpSpPr>
          <p:sp>
            <p:nvSpPr>
              <p:cNvPr id="47" name="Oval 11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48" name="Rectangle 113"/>
              <p:cNvSpPr/>
              <p:nvPr/>
            </p:nvSpPr>
            <p:spPr bwMode="auto">
              <a:xfrm>
                <a:off x="1871723" y="1739212"/>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9" name="Oval 1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50" name="Freeform 115"/>
              <p:cNvSpPr/>
              <p:nvPr/>
            </p:nvSpPr>
            <p:spPr bwMode="auto">
              <a:xfrm>
                <a:off x="2159840" y="1673154"/>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1" name="Freeform 1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 name="Freeform 1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3" name="Freeform 1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4" name="Straight Connector 119"/>
              <p:cNvCxnSpPr>
                <a:cxnSpLocks noChangeShapeType="1"/>
                <a:endCxn id="4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1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8" name="Line 26"/>
            <p:cNvSpPr>
              <a:spLocks noChangeShapeType="1"/>
            </p:cNvSpPr>
            <p:nvPr/>
          </p:nvSpPr>
          <p:spPr bwMode="auto">
            <a:xfrm>
              <a:off x="4545013" y="2276475"/>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Rectangle 29"/>
            <p:cNvSpPr>
              <a:spLocks noChangeArrowheads="1"/>
            </p:cNvSpPr>
            <p:nvPr/>
          </p:nvSpPr>
          <p:spPr bwMode="auto">
            <a:xfrm>
              <a:off x="5464175" y="2076450"/>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10" name="Rectangle 30"/>
            <p:cNvSpPr>
              <a:spLocks noChangeArrowheads="1"/>
            </p:cNvSpPr>
            <p:nvPr/>
          </p:nvSpPr>
          <p:spPr bwMode="auto">
            <a:xfrm>
              <a:off x="4211638" y="2147888"/>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11" name="Rectangle 31"/>
            <p:cNvSpPr>
              <a:spLocks noChangeArrowheads="1"/>
            </p:cNvSpPr>
            <p:nvPr/>
          </p:nvSpPr>
          <p:spPr bwMode="auto">
            <a:xfrm>
              <a:off x="4373563" y="2147888"/>
              <a:ext cx="147637" cy="200025"/>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12" name="Line 35"/>
            <p:cNvSpPr>
              <a:spLocks noChangeShapeType="1"/>
            </p:cNvSpPr>
            <p:nvPr/>
          </p:nvSpPr>
          <p:spPr bwMode="auto">
            <a:xfrm flipV="1">
              <a:off x="6235700" y="1876425"/>
              <a:ext cx="3667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38"/>
            <p:cNvSpPr>
              <a:spLocks noChangeArrowheads="1"/>
            </p:cNvSpPr>
            <p:nvPr/>
          </p:nvSpPr>
          <p:spPr bwMode="auto">
            <a:xfrm>
              <a:off x="4502150" y="20859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14" name="Text Box 39"/>
            <p:cNvSpPr txBox="1">
              <a:spLocks noChangeArrowheads="1"/>
            </p:cNvSpPr>
            <p:nvPr/>
          </p:nvSpPr>
          <p:spPr bwMode="auto">
            <a:xfrm>
              <a:off x="4891088" y="16891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propagation</a:t>
              </a:r>
            </a:p>
          </p:txBody>
        </p:sp>
        <p:sp>
          <p:nvSpPr>
            <p:cNvPr id="15" name="Line 40"/>
            <p:cNvSpPr>
              <a:spLocks noChangeShapeType="1"/>
            </p:cNvSpPr>
            <p:nvPr/>
          </p:nvSpPr>
          <p:spPr bwMode="auto">
            <a:xfrm rot="10800000">
              <a:off x="4645025" y="1876425"/>
              <a:ext cx="3190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43"/>
            <p:cNvSpPr txBox="1">
              <a:spLocks noChangeArrowheads="1"/>
            </p:cNvSpPr>
            <p:nvPr/>
          </p:nvSpPr>
          <p:spPr bwMode="auto">
            <a:xfrm>
              <a:off x="3127375" y="2803525"/>
              <a:ext cx="1289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sz="1800" dirty="0">
                  <a:solidFill>
                    <a:srgbClr val="CC0000"/>
                  </a:solidFill>
                </a:rPr>
                <a:t>nodal</a:t>
              </a:r>
            </a:p>
            <a:p>
              <a:pPr algn="ctr"/>
              <a:r>
                <a:rPr lang="en-US" altLang="zh-CN" sz="1800" dirty="0">
                  <a:solidFill>
                    <a:srgbClr val="CC0000"/>
                  </a:solidFill>
                </a:rPr>
                <a:t>processing</a:t>
              </a:r>
            </a:p>
          </p:txBody>
        </p:sp>
        <p:sp>
          <p:nvSpPr>
            <p:cNvPr id="17" name="Line 44"/>
            <p:cNvSpPr>
              <a:spLocks noChangeShapeType="1"/>
            </p:cNvSpPr>
            <p:nvPr/>
          </p:nvSpPr>
          <p:spPr bwMode="auto">
            <a:xfrm rot="10800000">
              <a:off x="3378200" y="2847975"/>
              <a:ext cx="8334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45"/>
            <p:cNvSpPr>
              <a:spLocks noChangeShapeType="1"/>
            </p:cNvSpPr>
            <p:nvPr/>
          </p:nvSpPr>
          <p:spPr bwMode="auto">
            <a:xfrm rot="10800000" flipV="1">
              <a:off x="4187825" y="2609850"/>
              <a:ext cx="38576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46"/>
            <p:cNvSpPr txBox="1">
              <a:spLocks noChangeArrowheads="1"/>
            </p:cNvSpPr>
            <p:nvPr/>
          </p:nvSpPr>
          <p:spPr bwMode="auto">
            <a:xfrm>
              <a:off x="4595813" y="30607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queueing</a:t>
              </a:r>
            </a:p>
          </p:txBody>
        </p:sp>
        <p:sp>
          <p:nvSpPr>
            <p:cNvPr id="20" name="Line 47"/>
            <p:cNvSpPr>
              <a:spLocks noChangeShapeType="1"/>
            </p:cNvSpPr>
            <p:nvPr/>
          </p:nvSpPr>
          <p:spPr bwMode="auto">
            <a:xfrm rot="10800000">
              <a:off x="4349750" y="2609850"/>
              <a:ext cx="595313"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3"/>
            <p:cNvSpPr>
              <a:spLocks noChangeArrowheads="1"/>
            </p:cNvSpPr>
            <p:nvPr/>
          </p:nvSpPr>
          <p:spPr bwMode="auto">
            <a:xfrm>
              <a:off x="2116138" y="3630613"/>
              <a:ext cx="5870525" cy="56835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spcBef>
                  <a:spcPct val="20000"/>
                </a:spcBef>
                <a:buClr>
                  <a:srgbClr val="000099"/>
                </a:buClr>
                <a:buSzPct val="75000"/>
                <a:buFont typeface="Wingdings" panose="05000000000000000000" pitchFamily="2" charset="2"/>
                <a:buNone/>
              </a:pPr>
              <a:r>
                <a:rPr lang="en-US" altLang="zh-CN" i="1" dirty="0" err="1">
                  <a:solidFill>
                    <a:srgbClr val="000000"/>
                  </a:solidFill>
                  <a:latin typeface="Gill Sans MT" charset="0"/>
                </a:rPr>
                <a:t>d</a:t>
              </a:r>
              <a:r>
                <a:rPr lang="en-US" altLang="zh-CN" baseline="-25000" dirty="0" err="1">
                  <a:solidFill>
                    <a:srgbClr val="000000"/>
                  </a:solidFill>
                  <a:latin typeface="Gill Sans MT" charset="0"/>
                </a:rPr>
                <a:t>nodal</a:t>
              </a:r>
              <a:r>
                <a:rPr lang="en-US" altLang="zh-CN" dirty="0">
                  <a:solidFill>
                    <a:srgbClr val="000000"/>
                  </a:solidFill>
                  <a:latin typeface="Gill Sans MT" charset="0"/>
                </a:rPr>
                <a:t> = </a:t>
              </a:r>
              <a:r>
                <a:rPr lang="en-US" altLang="zh-CN" i="1" dirty="0" err="1">
                  <a:solidFill>
                    <a:srgbClr val="000000"/>
                  </a:solidFill>
                  <a:latin typeface="Gill Sans MT" charset="0"/>
                </a:rPr>
                <a:t>d</a:t>
              </a:r>
              <a:r>
                <a:rPr lang="en-US" altLang="zh-CN" baseline="-25000" dirty="0" err="1">
                  <a:solidFill>
                    <a:srgbClr val="000000"/>
                  </a:solidFill>
                  <a:latin typeface="Gill Sans MT" charset="0"/>
                </a:rPr>
                <a:t>proc</a:t>
              </a:r>
              <a:r>
                <a:rPr lang="en-US" altLang="zh-CN" dirty="0">
                  <a:solidFill>
                    <a:srgbClr val="000000"/>
                  </a:solidFill>
                  <a:latin typeface="Gill Sans MT" charset="0"/>
                </a:rPr>
                <a:t> + </a:t>
              </a:r>
              <a:r>
                <a:rPr lang="en-US" altLang="zh-CN" i="1" dirty="0" err="1">
                  <a:solidFill>
                    <a:srgbClr val="000000"/>
                  </a:solidFill>
                  <a:latin typeface="Gill Sans MT" charset="0"/>
                </a:rPr>
                <a:t>d</a:t>
              </a:r>
              <a:r>
                <a:rPr lang="en-US" altLang="zh-CN" baseline="-25000" dirty="0" err="1">
                  <a:solidFill>
                    <a:srgbClr val="000000"/>
                  </a:solidFill>
                  <a:latin typeface="Gill Sans MT" charset="0"/>
                </a:rPr>
                <a:t>queue</a:t>
              </a:r>
              <a:r>
                <a:rPr lang="en-US" altLang="zh-CN" dirty="0">
                  <a:solidFill>
                    <a:srgbClr val="000000"/>
                  </a:solidFill>
                  <a:latin typeface="Gill Sans MT" charset="0"/>
                </a:rPr>
                <a:t> + </a:t>
              </a:r>
              <a:r>
                <a:rPr lang="en-US" altLang="zh-CN" i="1" dirty="0" err="1">
                  <a:solidFill>
                    <a:srgbClr val="000000"/>
                  </a:solidFill>
                  <a:latin typeface="Gill Sans MT" charset="0"/>
                </a:rPr>
                <a:t>d</a:t>
              </a:r>
              <a:r>
                <a:rPr lang="en-US" altLang="zh-CN" baseline="-25000" dirty="0" err="1">
                  <a:solidFill>
                    <a:srgbClr val="000000"/>
                  </a:solidFill>
                  <a:latin typeface="Gill Sans MT" charset="0"/>
                </a:rPr>
                <a:t>trans</a:t>
              </a:r>
              <a:r>
                <a:rPr lang="en-US" altLang="zh-CN" dirty="0">
                  <a:solidFill>
                    <a:srgbClr val="000000"/>
                  </a:solidFill>
                  <a:latin typeface="Gill Sans MT" charset="0"/>
                </a:rPr>
                <a:t> +  </a:t>
              </a:r>
              <a:r>
                <a:rPr lang="en-US" altLang="zh-CN" i="1" dirty="0" err="1">
                  <a:solidFill>
                    <a:srgbClr val="000000"/>
                  </a:solidFill>
                  <a:latin typeface="Gill Sans MT" charset="0"/>
                </a:rPr>
                <a:t>d</a:t>
              </a:r>
              <a:r>
                <a:rPr lang="en-US" altLang="zh-CN" baseline="-25000" dirty="0" err="1">
                  <a:solidFill>
                    <a:srgbClr val="000000"/>
                  </a:solidFill>
                  <a:latin typeface="Gill Sans MT" charset="0"/>
                </a:rPr>
                <a:t>prop</a:t>
              </a:r>
              <a:endParaRPr lang="en-US" altLang="zh-CN" dirty="0">
                <a:solidFill>
                  <a:srgbClr val="000000"/>
                </a:solidFill>
                <a:latin typeface="Gill Sans MT" charset="0"/>
              </a:endParaRPr>
            </a:p>
          </p:txBody>
        </p:sp>
        <p:sp>
          <p:nvSpPr>
            <p:cNvPr id="22" name="Line 25"/>
            <p:cNvSpPr>
              <a:spLocks noChangeShapeType="1"/>
            </p:cNvSpPr>
            <p:nvPr/>
          </p:nvSpPr>
          <p:spPr bwMode="auto">
            <a:xfrm flipV="1">
              <a:off x="2619083" y="2397124"/>
              <a:ext cx="73530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32"/>
            <p:cNvSpPr>
              <a:spLocks noChangeArrowheads="1"/>
            </p:cNvSpPr>
            <p:nvPr/>
          </p:nvSpPr>
          <p:spPr bwMode="auto">
            <a:xfrm>
              <a:off x="3159125" y="2047875"/>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24" name="Line 33"/>
            <p:cNvSpPr>
              <a:spLocks noChangeShapeType="1"/>
            </p:cNvSpPr>
            <p:nvPr/>
          </p:nvSpPr>
          <p:spPr bwMode="auto">
            <a:xfrm>
              <a:off x="3109913" y="1984375"/>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36"/>
            <p:cNvSpPr txBox="1">
              <a:spLocks noChangeArrowheads="1"/>
            </p:cNvSpPr>
            <p:nvPr/>
          </p:nvSpPr>
          <p:spPr bwMode="auto">
            <a:xfrm>
              <a:off x="1743075" y="1541463"/>
              <a:ext cx="402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a:solidFill>
                    <a:srgbClr val="000000"/>
                  </a:solidFill>
                </a:rPr>
                <a:t>A</a:t>
              </a:r>
            </a:p>
          </p:txBody>
        </p:sp>
        <p:sp>
          <p:nvSpPr>
            <p:cNvPr id="26" name="Text Box 37"/>
            <p:cNvSpPr txBox="1">
              <a:spLocks noChangeArrowheads="1"/>
            </p:cNvSpPr>
            <p:nvPr/>
          </p:nvSpPr>
          <p:spPr bwMode="auto">
            <a:xfrm>
              <a:off x="1919288" y="24939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a:t>B</a:t>
              </a:r>
            </a:p>
          </p:txBody>
        </p:sp>
        <p:grpSp>
          <p:nvGrpSpPr>
            <p:cNvPr id="27" name="Group 66"/>
            <p:cNvGrpSpPr>
              <a:grpSpLocks/>
            </p:cNvGrpSpPr>
            <p:nvPr/>
          </p:nvGrpSpPr>
          <p:grpSpPr bwMode="auto">
            <a:xfrm>
              <a:off x="1893888" y="1541463"/>
              <a:ext cx="779462" cy="679450"/>
              <a:chOff x="-44" y="1473"/>
              <a:chExt cx="981" cy="1105"/>
            </a:xfrm>
          </p:grpSpPr>
          <p:pic>
            <p:nvPicPr>
              <p:cNvPr id="45" name="Picture 6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68"/>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28" name="Group 69"/>
            <p:cNvGrpSpPr>
              <a:grpSpLocks/>
            </p:cNvGrpSpPr>
            <p:nvPr/>
          </p:nvGrpSpPr>
          <p:grpSpPr bwMode="auto">
            <a:xfrm>
              <a:off x="1943685" y="2548431"/>
              <a:ext cx="779463" cy="679450"/>
              <a:chOff x="-44" y="1473"/>
              <a:chExt cx="981" cy="1105"/>
            </a:xfrm>
          </p:grpSpPr>
          <p:pic>
            <p:nvPicPr>
              <p:cNvPr id="43" name="Picture 7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71"/>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sp>
          <p:nvSpPr>
            <p:cNvPr id="29" name="Text Box 41"/>
            <p:cNvSpPr txBox="1">
              <a:spLocks noChangeArrowheads="1"/>
            </p:cNvSpPr>
            <p:nvPr/>
          </p:nvSpPr>
          <p:spPr bwMode="auto">
            <a:xfrm>
              <a:off x="2987675" y="1249363"/>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800">
                  <a:solidFill>
                    <a:srgbClr val="CC0000"/>
                  </a:solidFill>
                </a:rPr>
                <a:t>transmission</a:t>
              </a:r>
            </a:p>
          </p:txBody>
        </p:sp>
        <p:sp>
          <p:nvSpPr>
            <p:cNvPr id="30" name="Line 42"/>
            <p:cNvSpPr>
              <a:spLocks noChangeShapeType="1"/>
            </p:cNvSpPr>
            <p:nvPr/>
          </p:nvSpPr>
          <p:spPr bwMode="auto">
            <a:xfrm rot="10800000" flipH="1" flipV="1">
              <a:off x="4038600" y="1517650"/>
              <a:ext cx="528638"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 name="Group 347"/>
            <p:cNvGrpSpPr>
              <a:grpSpLocks/>
            </p:cNvGrpSpPr>
            <p:nvPr/>
          </p:nvGrpSpPr>
          <p:grpSpPr bwMode="auto">
            <a:xfrm>
              <a:off x="6474579" y="1949848"/>
              <a:ext cx="1162562" cy="715538"/>
              <a:chOff x="1871277" y="1576300"/>
              <a:chExt cx="1128371" cy="437861"/>
            </a:xfrm>
          </p:grpSpPr>
          <p:sp>
            <p:nvSpPr>
              <p:cNvPr id="34" name="Oval 9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5" name="Rectangle 100"/>
              <p:cNvSpPr/>
              <p:nvPr/>
            </p:nvSpPr>
            <p:spPr bwMode="auto">
              <a:xfrm>
                <a:off x="1871836" y="1739259"/>
                <a:ext cx="1127812" cy="1165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 name="Oval 10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7" name="Freeform 102"/>
              <p:cNvSpPr/>
              <p:nvPr/>
            </p:nvSpPr>
            <p:spPr bwMode="auto">
              <a:xfrm>
                <a:off x="2159951" y="1673201"/>
                <a:ext cx="548499" cy="16126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Freeform 10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9" name="Freeform 10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0" name="Freeform 10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1" name="Straight Connector 106"/>
              <p:cNvCxnSpPr>
                <a:cxnSpLocks noChangeShapeType="1"/>
                <a:endCxn id="3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 name="Straight Connector 10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32" name="Rectangle 31"/>
            <p:cNvSpPr>
              <a:spLocks noChangeArrowheads="1"/>
            </p:cNvSpPr>
            <p:nvPr/>
          </p:nvSpPr>
          <p:spPr bwMode="auto">
            <a:xfrm>
              <a:off x="2722387" y="2704007"/>
              <a:ext cx="139765" cy="185197"/>
            </a:xfrm>
            <a:prstGeom prst="rect">
              <a:avLst/>
            </a:prstGeom>
            <a:solidFill>
              <a:srgbClr val="FFFF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solidFill>
                  <a:srgbClr val="000000"/>
                </a:solidFill>
              </a:endParaRPr>
            </a:p>
          </p:txBody>
        </p:sp>
        <p:sp>
          <p:nvSpPr>
            <p:cNvPr id="33" name="Line 33"/>
            <p:cNvSpPr>
              <a:spLocks noChangeShapeType="1"/>
            </p:cNvSpPr>
            <p:nvPr/>
          </p:nvSpPr>
          <p:spPr bwMode="auto">
            <a:xfrm flipV="1">
              <a:off x="2897708" y="2673625"/>
              <a:ext cx="219668"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7" name="文本框 56"/>
          <p:cNvSpPr txBox="1"/>
          <p:nvPr/>
        </p:nvSpPr>
        <p:spPr>
          <a:xfrm>
            <a:off x="1154335" y="2369498"/>
            <a:ext cx="3996422" cy="1200329"/>
          </a:xfrm>
          <a:prstGeom prst="rect">
            <a:avLst/>
          </a:prstGeom>
          <a:noFill/>
        </p:spPr>
        <p:txBody>
          <a:bodyPr wrap="square" rtlCol="0">
            <a:spAutoFit/>
          </a:bodyPr>
          <a:lstStyle/>
          <a:p>
            <a:r>
              <a:rPr lang="en-US" altLang="zh-CN" i="1" dirty="0" err="1" smtClean="0">
                <a:solidFill>
                  <a:srgbClr val="CC0000"/>
                </a:solidFill>
              </a:rPr>
              <a:t>d</a:t>
            </a:r>
            <a:r>
              <a:rPr lang="en-US" altLang="zh-CN" baseline="-25000" dirty="0" err="1" smtClean="0">
                <a:solidFill>
                  <a:srgbClr val="CC0000"/>
                </a:solidFill>
              </a:rPr>
              <a:t>proc</a:t>
            </a:r>
            <a:r>
              <a:rPr lang="en-US" altLang="zh-CN" dirty="0">
                <a:solidFill>
                  <a:srgbClr val="CC0000"/>
                </a:solidFill>
              </a:rPr>
              <a:t> </a:t>
            </a:r>
            <a:r>
              <a:rPr lang="zh-CN" altLang="en-US" dirty="0" smtClean="0"/>
              <a:t>处理延迟： </a:t>
            </a:r>
            <a:r>
              <a:rPr lang="en-US" altLang="zh-CN" dirty="0" smtClean="0"/>
              <a:t>&lt;</a:t>
            </a:r>
            <a:r>
              <a:rPr lang="en-US" altLang="zh-CN" dirty="0" err="1" smtClean="0"/>
              <a:t>msec</a:t>
            </a:r>
            <a:r>
              <a:rPr lang="zh-CN" altLang="en-US" dirty="0" smtClean="0"/>
              <a:t> </a:t>
            </a:r>
            <a:endParaRPr lang="en-US" altLang="zh-CN" dirty="0" smtClean="0"/>
          </a:p>
          <a:p>
            <a:pPr marL="285750" indent="-285750">
              <a:buFont typeface="Arial" panose="020B0604020202020204" pitchFamily="34" charset="0"/>
              <a:buChar char="•"/>
            </a:pPr>
            <a:r>
              <a:rPr lang="zh-CN" altLang="en-US" dirty="0" smtClean="0"/>
              <a:t>分析头部</a:t>
            </a:r>
            <a:endParaRPr lang="en-US" altLang="zh-CN" dirty="0" smtClean="0"/>
          </a:p>
          <a:p>
            <a:pPr marL="285750" indent="-285750">
              <a:buFont typeface="Arial" panose="020B0604020202020204" pitchFamily="34" charset="0"/>
              <a:buChar char="•"/>
            </a:pPr>
            <a:r>
              <a:rPr lang="zh-CN" altLang="en-US" dirty="0" smtClean="0"/>
              <a:t>查找转发表</a:t>
            </a:r>
            <a:endParaRPr lang="en-US" altLang="zh-CN" dirty="0" smtClean="0"/>
          </a:p>
          <a:p>
            <a:pPr marL="285750" indent="-285750">
              <a:buFont typeface="Arial" panose="020B0604020202020204" pitchFamily="34" charset="0"/>
              <a:buChar char="•"/>
            </a:pPr>
            <a:r>
              <a:rPr lang="zh-CN" altLang="en-US" dirty="0" smtClean="0"/>
              <a:t>分组从输入端口交换到输出端口</a:t>
            </a:r>
            <a:endParaRPr lang="zh-CN" altLang="en-US" dirty="0"/>
          </a:p>
        </p:txBody>
      </p:sp>
      <p:sp>
        <p:nvSpPr>
          <p:cNvPr id="58" name="文本框 57"/>
          <p:cNvSpPr txBox="1"/>
          <p:nvPr/>
        </p:nvSpPr>
        <p:spPr>
          <a:xfrm>
            <a:off x="1112051" y="3758931"/>
            <a:ext cx="4410898" cy="923330"/>
          </a:xfrm>
          <a:prstGeom prst="rect">
            <a:avLst/>
          </a:prstGeom>
          <a:noFill/>
        </p:spPr>
        <p:txBody>
          <a:bodyPr wrap="square" rtlCol="0">
            <a:spAutoFit/>
          </a:bodyPr>
          <a:lstStyle/>
          <a:p>
            <a:r>
              <a:rPr lang="en-US" altLang="zh-CN" i="1" dirty="0" err="1" smtClean="0">
                <a:solidFill>
                  <a:srgbClr val="CC0000"/>
                </a:solidFill>
              </a:rPr>
              <a:t>d</a:t>
            </a:r>
            <a:r>
              <a:rPr lang="en-US" altLang="zh-CN" baseline="-25000" dirty="0" err="1" smtClean="0">
                <a:solidFill>
                  <a:srgbClr val="CC0000"/>
                </a:solidFill>
              </a:rPr>
              <a:t>pueue</a:t>
            </a:r>
            <a:r>
              <a:rPr lang="en-US" altLang="zh-CN" dirty="0" smtClean="0">
                <a:solidFill>
                  <a:srgbClr val="CC0000"/>
                </a:solidFill>
              </a:rPr>
              <a:t> </a:t>
            </a:r>
            <a:r>
              <a:rPr lang="zh-CN" altLang="en-US" dirty="0" smtClean="0"/>
              <a:t>排队延迟： </a:t>
            </a:r>
            <a:r>
              <a:rPr lang="en-US" altLang="zh-CN" dirty="0" smtClean="0"/>
              <a:t>[0,inf) </a:t>
            </a:r>
          </a:p>
          <a:p>
            <a:pPr marL="285750" indent="-285750">
              <a:buFont typeface="Arial" panose="020B0604020202020204" pitchFamily="34" charset="0"/>
              <a:buChar char="•"/>
            </a:pPr>
            <a:r>
              <a:rPr lang="zh-CN" altLang="en-US" dirty="0" smtClean="0"/>
              <a:t>排队等待开始传输</a:t>
            </a:r>
            <a:endParaRPr lang="en-US" altLang="zh-CN" dirty="0" smtClean="0"/>
          </a:p>
          <a:p>
            <a:pPr marL="285750" indent="-285750">
              <a:buFont typeface="Arial" panose="020B0604020202020204" pitchFamily="34" charset="0"/>
              <a:buChar char="•"/>
            </a:pPr>
            <a:r>
              <a:rPr lang="zh-CN" altLang="en-US" dirty="0" smtClean="0"/>
              <a:t>与路由器的队列长度（拥塞程度）相关</a:t>
            </a:r>
            <a:endParaRPr lang="zh-CN" altLang="en-US" dirty="0"/>
          </a:p>
        </p:txBody>
      </p:sp>
      <p:pic>
        <p:nvPicPr>
          <p:cNvPr id="5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212" y="4814053"/>
            <a:ext cx="1180299" cy="94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334" y="4817198"/>
            <a:ext cx="1173012" cy="88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60"/>
          <p:cNvSpPr txBox="1"/>
          <p:nvPr/>
        </p:nvSpPr>
        <p:spPr>
          <a:xfrm>
            <a:off x="4454191" y="5515217"/>
            <a:ext cx="3996422" cy="1200329"/>
          </a:xfrm>
          <a:prstGeom prst="rect">
            <a:avLst/>
          </a:prstGeom>
          <a:noFill/>
        </p:spPr>
        <p:txBody>
          <a:bodyPr wrap="square" rtlCol="0">
            <a:spAutoFit/>
          </a:bodyPr>
          <a:lstStyle/>
          <a:p>
            <a:r>
              <a:rPr lang="en-US" altLang="zh-CN" i="1" dirty="0" err="1" smtClean="0">
                <a:solidFill>
                  <a:srgbClr val="CC0000"/>
                </a:solidFill>
              </a:rPr>
              <a:t>d</a:t>
            </a:r>
            <a:r>
              <a:rPr lang="en-US" altLang="zh-CN" baseline="-25000" dirty="0" err="1" smtClean="0">
                <a:solidFill>
                  <a:srgbClr val="CC0000"/>
                </a:solidFill>
              </a:rPr>
              <a:t>trans</a:t>
            </a:r>
            <a:r>
              <a:rPr lang="en-US" altLang="zh-CN" dirty="0" smtClean="0">
                <a:solidFill>
                  <a:srgbClr val="CC0000"/>
                </a:solidFill>
              </a:rPr>
              <a:t> </a:t>
            </a:r>
            <a:r>
              <a:rPr lang="zh-CN" altLang="en-US" dirty="0" smtClean="0"/>
              <a:t>传输延迟：</a:t>
            </a:r>
            <a:endParaRPr lang="en-US" altLang="zh-CN" dirty="0" smtClean="0"/>
          </a:p>
          <a:p>
            <a:pPr marL="285750" indent="-285750">
              <a:buFont typeface="Arial" panose="020B0604020202020204" pitchFamily="34" charset="0"/>
              <a:buChar char="•"/>
            </a:pPr>
            <a:r>
              <a:rPr lang="en-US" altLang="zh-CN" dirty="0" smtClean="0"/>
              <a:t>L:</a:t>
            </a:r>
            <a:r>
              <a:rPr lang="zh-CN" altLang="en-US" dirty="0" smtClean="0"/>
              <a:t>分组长度</a:t>
            </a:r>
            <a:r>
              <a:rPr lang="en-US" altLang="zh-CN" dirty="0" smtClean="0"/>
              <a:t>(bit)</a:t>
            </a:r>
          </a:p>
          <a:p>
            <a:pPr marL="285750" indent="-285750">
              <a:buFont typeface="Arial" panose="020B0604020202020204" pitchFamily="34" charset="0"/>
              <a:buChar char="•"/>
            </a:pPr>
            <a:r>
              <a:rPr lang="en-US" altLang="zh-CN" dirty="0" smtClean="0"/>
              <a:t>R: </a:t>
            </a:r>
            <a:r>
              <a:rPr lang="zh-CN" altLang="en-US" dirty="0" smtClean="0"/>
              <a:t>链路带宽</a:t>
            </a:r>
            <a:r>
              <a:rPr lang="en-US" altLang="zh-CN" dirty="0" smtClean="0"/>
              <a:t>(bps)</a:t>
            </a:r>
          </a:p>
          <a:p>
            <a:pPr marL="285750" indent="-285750">
              <a:buFont typeface="Arial" panose="020B0604020202020204" pitchFamily="34" charset="0"/>
              <a:buChar char="•"/>
            </a:pPr>
            <a:r>
              <a:rPr lang="en-US" altLang="zh-CN" i="1" dirty="0" err="1">
                <a:solidFill>
                  <a:srgbClr val="CC0000"/>
                </a:solidFill>
                <a:latin typeface="Gill Sans MT" charset="0"/>
                <a:ea typeface="ＭＳ Ｐゴシック" charset="0"/>
                <a:cs typeface="ＭＳ Ｐゴシック" charset="0"/>
              </a:rPr>
              <a:t>d</a:t>
            </a:r>
            <a:r>
              <a:rPr lang="en-US" altLang="zh-CN" i="1" baseline="-25000" dirty="0" err="1">
                <a:solidFill>
                  <a:srgbClr val="CC0000"/>
                </a:solidFill>
                <a:latin typeface="Gill Sans MT" charset="0"/>
                <a:ea typeface="ＭＳ Ｐゴシック" charset="0"/>
                <a:cs typeface="ＭＳ Ｐゴシック" charset="0"/>
              </a:rPr>
              <a:t>trans</a:t>
            </a:r>
            <a:r>
              <a:rPr lang="en-US" altLang="zh-CN" i="1" dirty="0">
                <a:solidFill>
                  <a:srgbClr val="CC0000"/>
                </a:solidFill>
                <a:latin typeface="Gill Sans MT" charset="0"/>
                <a:ea typeface="ＭＳ Ｐゴシック" charset="0"/>
                <a:cs typeface="ＭＳ Ｐゴシック" charset="0"/>
              </a:rPr>
              <a:t> </a:t>
            </a:r>
            <a:r>
              <a:rPr lang="en-US" altLang="zh-CN" i="1" dirty="0">
                <a:solidFill>
                  <a:srgbClr val="000000"/>
                </a:solidFill>
                <a:latin typeface="Gill Sans MT" charset="0"/>
                <a:ea typeface="ＭＳ Ｐゴシック" charset="0"/>
                <a:cs typeface="ＭＳ Ｐゴシック" charset="0"/>
              </a:rPr>
              <a:t>= </a:t>
            </a:r>
            <a:r>
              <a:rPr lang="en-US" altLang="zh-CN" i="1" dirty="0" smtClean="0">
                <a:solidFill>
                  <a:srgbClr val="000000"/>
                </a:solidFill>
                <a:latin typeface="Gill Sans MT" charset="0"/>
                <a:ea typeface="ＭＳ Ｐゴシック" charset="0"/>
                <a:cs typeface="ＭＳ Ｐゴシック" charset="0"/>
              </a:rPr>
              <a:t>L/R</a:t>
            </a:r>
            <a:endParaRPr lang="en-US" altLang="zh-CN" dirty="0" smtClean="0"/>
          </a:p>
        </p:txBody>
      </p:sp>
      <p:sp>
        <p:nvSpPr>
          <p:cNvPr id="62" name="文本框 61"/>
          <p:cNvSpPr txBox="1"/>
          <p:nvPr/>
        </p:nvSpPr>
        <p:spPr>
          <a:xfrm>
            <a:off x="7673511" y="5546755"/>
            <a:ext cx="4410898" cy="1231106"/>
          </a:xfrm>
          <a:prstGeom prst="rect">
            <a:avLst/>
          </a:prstGeom>
          <a:noFill/>
        </p:spPr>
        <p:txBody>
          <a:bodyPr wrap="square" rtlCol="0">
            <a:spAutoFit/>
          </a:bodyPr>
          <a:lstStyle/>
          <a:p>
            <a:r>
              <a:rPr lang="en-US" altLang="zh-CN" i="1" dirty="0" err="1" smtClean="0">
                <a:solidFill>
                  <a:srgbClr val="CC0000"/>
                </a:solidFill>
              </a:rPr>
              <a:t>d</a:t>
            </a:r>
            <a:r>
              <a:rPr lang="en-US" altLang="zh-CN" baseline="-25000" dirty="0" err="1" smtClean="0">
                <a:solidFill>
                  <a:srgbClr val="CC0000"/>
                </a:solidFill>
              </a:rPr>
              <a:t>prop</a:t>
            </a:r>
            <a:r>
              <a:rPr lang="en-US" altLang="zh-CN" dirty="0" smtClean="0">
                <a:solidFill>
                  <a:srgbClr val="CC0000"/>
                </a:solidFill>
              </a:rPr>
              <a:t> </a:t>
            </a:r>
            <a:r>
              <a:rPr lang="zh-CN" altLang="en-US" dirty="0" smtClean="0"/>
              <a:t>传播延迟</a:t>
            </a:r>
            <a:r>
              <a:rPr lang="en-US" altLang="zh-CN" dirty="0" smtClean="0"/>
              <a:t> </a:t>
            </a:r>
          </a:p>
          <a:p>
            <a:pPr marL="285750" indent="-285750">
              <a:buFont typeface="Arial" panose="020B0604020202020204" pitchFamily="34" charset="0"/>
              <a:buChar char="•"/>
            </a:pPr>
            <a:r>
              <a:rPr lang="en-US" altLang="zh-CN" dirty="0" smtClean="0"/>
              <a:t>d: </a:t>
            </a:r>
            <a:r>
              <a:rPr lang="zh-CN" altLang="en-US" dirty="0" smtClean="0"/>
              <a:t>链路距离</a:t>
            </a:r>
            <a:endParaRPr lang="en-US" altLang="zh-CN" dirty="0" smtClean="0"/>
          </a:p>
          <a:p>
            <a:pPr marL="285750" indent="-285750">
              <a:buFont typeface="Arial" panose="020B0604020202020204" pitchFamily="34" charset="0"/>
              <a:buChar char="•"/>
            </a:pPr>
            <a:r>
              <a:rPr lang="en-US" altLang="zh-CN" dirty="0" smtClean="0"/>
              <a:t>s:</a:t>
            </a:r>
            <a:r>
              <a:rPr lang="zh-CN" altLang="en-US" dirty="0" smtClean="0"/>
              <a:t>信号传播速度</a:t>
            </a:r>
            <a:r>
              <a:rPr lang="en-US" altLang="zh-CN" dirty="0" smtClean="0"/>
              <a:t>(</a:t>
            </a:r>
            <a:r>
              <a:rPr lang="zh-CN" altLang="en-US" dirty="0" smtClean="0"/>
              <a:t>约</a:t>
            </a:r>
            <a:r>
              <a:rPr lang="en-US" altLang="zh-CN" dirty="0">
                <a:solidFill>
                  <a:srgbClr val="000000"/>
                </a:solidFill>
                <a:latin typeface="Gill Sans MT" charset="0"/>
                <a:ea typeface="ＭＳ Ｐゴシック" charset="0"/>
                <a:cs typeface="ＭＳ Ｐゴシック" charset="0"/>
              </a:rPr>
              <a:t>2x10</a:t>
            </a:r>
            <a:r>
              <a:rPr lang="en-US" altLang="zh-CN" baseline="30000" dirty="0">
                <a:solidFill>
                  <a:srgbClr val="000000"/>
                </a:solidFill>
                <a:latin typeface="Gill Sans MT" charset="0"/>
                <a:ea typeface="ＭＳ Ｐゴシック" charset="0"/>
                <a:cs typeface="ＭＳ Ｐゴシック" charset="0"/>
              </a:rPr>
              <a:t>8</a:t>
            </a:r>
            <a:r>
              <a:rPr lang="en-US" altLang="zh-CN" dirty="0">
                <a:solidFill>
                  <a:srgbClr val="000000"/>
                </a:solidFill>
                <a:latin typeface="Gill Sans MT" charset="0"/>
                <a:ea typeface="ＭＳ Ｐゴシック" charset="0"/>
                <a:cs typeface="ＭＳ Ｐゴシック" charset="0"/>
              </a:rPr>
              <a:t> </a:t>
            </a:r>
            <a:r>
              <a:rPr lang="en-US" altLang="zh-CN" dirty="0" smtClean="0">
                <a:solidFill>
                  <a:srgbClr val="000000"/>
                </a:solidFill>
                <a:latin typeface="Gill Sans MT" charset="0"/>
                <a:ea typeface="ＭＳ Ｐゴシック" charset="0"/>
                <a:cs typeface="ＭＳ Ｐゴシック" charset="0"/>
              </a:rPr>
              <a:t>m/sec)</a:t>
            </a:r>
          </a:p>
          <a:p>
            <a:pPr marL="285750" indent="-285750">
              <a:buFont typeface="Arial" panose="020B0604020202020204" pitchFamily="34" charset="0"/>
              <a:buChar char="•"/>
            </a:pPr>
            <a:r>
              <a:rPr lang="en-US" altLang="zh-CN" i="1" dirty="0" err="1">
                <a:solidFill>
                  <a:srgbClr val="CC0000"/>
                </a:solidFill>
                <a:latin typeface="Gill Sans MT" charset="0"/>
                <a:ea typeface="ＭＳ Ｐゴシック" charset="0"/>
                <a:cs typeface="ＭＳ Ｐゴシック" charset="0"/>
              </a:rPr>
              <a:t>d</a:t>
            </a:r>
            <a:r>
              <a:rPr lang="en-US" altLang="zh-CN" baseline="-25000" dirty="0" err="1">
                <a:solidFill>
                  <a:srgbClr val="CC0000"/>
                </a:solidFill>
                <a:latin typeface="Gill Sans MT" charset="0"/>
                <a:ea typeface="ＭＳ Ｐゴシック" charset="0"/>
                <a:cs typeface="ＭＳ Ｐゴシック" charset="0"/>
              </a:rPr>
              <a:t>prop</a:t>
            </a:r>
            <a:r>
              <a:rPr lang="en-US" altLang="zh-CN" dirty="0">
                <a:solidFill>
                  <a:srgbClr val="000000"/>
                </a:solidFill>
                <a:latin typeface="Gill Sans MT" charset="0"/>
                <a:ea typeface="ＭＳ Ｐゴシック" charset="0"/>
                <a:cs typeface="ＭＳ Ｐゴシック" charset="0"/>
              </a:rPr>
              <a:t> = </a:t>
            </a:r>
            <a:r>
              <a:rPr lang="en-US" altLang="zh-CN" i="1" dirty="0">
                <a:solidFill>
                  <a:srgbClr val="000000"/>
                </a:solidFill>
                <a:latin typeface="Gill Sans MT" charset="0"/>
                <a:ea typeface="ＭＳ Ｐゴシック" charset="0"/>
                <a:cs typeface="ＭＳ Ｐゴシック" charset="0"/>
              </a:rPr>
              <a:t>d</a:t>
            </a:r>
            <a:r>
              <a:rPr lang="en-US" altLang="zh-CN" dirty="0">
                <a:solidFill>
                  <a:srgbClr val="000000"/>
                </a:solidFill>
                <a:latin typeface="Gill Sans MT" charset="0"/>
                <a:ea typeface="ＭＳ Ｐゴシック" charset="0"/>
                <a:cs typeface="ＭＳ Ｐゴシック" charset="0"/>
              </a:rPr>
              <a:t>/</a:t>
            </a:r>
            <a:r>
              <a:rPr lang="en-US" altLang="zh-CN" i="1" dirty="0">
                <a:solidFill>
                  <a:srgbClr val="000000"/>
                </a:solidFill>
                <a:latin typeface="Gill Sans MT" charset="0"/>
                <a:ea typeface="ＭＳ Ｐゴシック" charset="0"/>
                <a:cs typeface="ＭＳ Ｐゴシック" charset="0"/>
              </a:rPr>
              <a:t>s</a:t>
            </a:r>
            <a:endParaRPr lang="zh-CN" altLang="en-US" dirty="0"/>
          </a:p>
        </p:txBody>
      </p:sp>
    </p:spTree>
    <p:extLst>
      <p:ext uri="{BB962C8B-B14F-4D97-AF65-F5344CB8AC3E}">
        <p14:creationId xmlns:p14="http://schemas.microsoft.com/office/powerpoint/2010/main" val="884923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255989" y="2584579"/>
            <a:ext cx="1055097" cy="498598"/>
          </a:xfrm>
          <a:prstGeom prst="rect">
            <a:avLst/>
          </a:prstGeom>
          <a:noFill/>
        </p:spPr>
        <p:txBody>
          <a:bodyPr wrap="none">
            <a:spAutoFit/>
          </a:bodyPr>
          <a:lstStyle/>
          <a:p>
            <a:pPr algn="l">
              <a:lnSpc>
                <a:spcPct val="120000"/>
              </a:lnSpc>
              <a:defRPr/>
            </a:pPr>
            <a:r>
              <a:rPr lang="en-US" sz="2200" dirty="0"/>
              <a:t>time=0</a:t>
            </a:r>
          </a:p>
        </p:txBody>
      </p:sp>
      <p:sp>
        <p:nvSpPr>
          <p:cNvPr id="18434" name="Title 1"/>
          <p:cNvSpPr>
            <a:spLocks noGrp="1"/>
          </p:cNvSpPr>
          <p:nvPr>
            <p:ph type="title"/>
          </p:nvPr>
        </p:nvSpPr>
        <p:spPr>
          <a:xfrm>
            <a:off x="1237129" y="180509"/>
            <a:ext cx="9202271" cy="1173162"/>
          </a:xfrm>
        </p:spPr>
        <p:txBody>
          <a:bodyPr>
            <a:normAutofit fontScale="90000"/>
          </a:bodyPr>
          <a:lstStyle/>
          <a:p>
            <a:pPr algn="ctr"/>
            <a:r>
              <a:rPr lang="zh-CN" altLang="en-US" dirty="0" smtClean="0">
                <a:latin typeface="Arial" charset="0"/>
                <a:ea typeface="ＭＳ Ｐゴシック" charset="0"/>
                <a:cs typeface="ＭＳ Ｐゴシック" charset="0"/>
              </a:rPr>
              <a:t>分组延迟</a:t>
            </a:r>
            <a:r>
              <a:rPr lang="en-US" dirty="0">
                <a:latin typeface="Arial" charset="0"/>
                <a:ea typeface="ＭＳ Ｐゴシック" charset="0"/>
                <a:cs typeface="ＭＳ Ｐゴシック" charset="0"/>
              </a:rPr>
              <a:t/>
            </a:r>
            <a:br>
              <a:rPr lang="en-US" dirty="0">
                <a:latin typeface="Arial" charset="0"/>
                <a:ea typeface="ＭＳ Ｐゴシック" charset="0"/>
                <a:cs typeface="ＭＳ Ｐゴシック" charset="0"/>
              </a:rPr>
            </a:br>
            <a:r>
              <a:rPr lang="en-US" altLang="zh-CN" dirty="0" smtClean="0">
                <a:latin typeface="Arial" charset="0"/>
                <a:ea typeface="ＭＳ Ｐゴシック" charset="0"/>
                <a:cs typeface="ＭＳ Ｐゴシック" charset="0"/>
              </a:rPr>
              <a:t>A</a:t>
            </a:r>
            <a:r>
              <a:rPr lang="zh-CN" altLang="en-US" dirty="0" smtClean="0">
                <a:latin typeface="Arial" charset="0"/>
                <a:ea typeface="ＭＳ Ｐゴシック" charset="0"/>
                <a:cs typeface="ＭＳ Ｐゴシック" charset="0"/>
              </a:rPr>
              <a:t>发送</a:t>
            </a:r>
            <a:r>
              <a:rPr lang="en-US" dirty="0" smtClean="0">
                <a:latin typeface="Arial" charset="0"/>
                <a:ea typeface="ＭＳ Ｐゴシック" charset="0"/>
                <a:cs typeface="ＭＳ Ｐゴシック" charset="0"/>
              </a:rPr>
              <a:t>100</a:t>
            </a:r>
            <a:r>
              <a:rPr lang="en-US" altLang="zh-CN" dirty="0" smtClean="0">
                <a:latin typeface="Arial" charset="0"/>
                <a:ea typeface="ＭＳ Ｐゴシック" charset="0"/>
                <a:cs typeface="ＭＳ Ｐゴシック" charset="0"/>
              </a:rPr>
              <a:t>B</a:t>
            </a:r>
            <a:r>
              <a:rPr lang="zh-CN" altLang="en-US" dirty="0" smtClean="0">
                <a:latin typeface="Arial" charset="0"/>
                <a:ea typeface="ＭＳ Ｐゴシック" charset="0"/>
                <a:cs typeface="ＭＳ Ｐゴシック" charset="0"/>
              </a:rPr>
              <a:t>分组给</a:t>
            </a:r>
            <a:r>
              <a:rPr lang="en-US" altLang="zh-CN" dirty="0" smtClean="0">
                <a:latin typeface="Arial" charset="0"/>
                <a:ea typeface="ＭＳ Ｐゴシック" charset="0"/>
                <a:cs typeface="ＭＳ Ｐゴシック" charset="0"/>
              </a:rPr>
              <a:t>B</a:t>
            </a:r>
            <a:r>
              <a:rPr lang="en-US" sz="3600" i="1" dirty="0">
                <a:latin typeface="Arial" charset="0"/>
                <a:ea typeface="ＭＳ Ｐゴシック" charset="0"/>
                <a:cs typeface="ＭＳ Ｐゴシック" charset="0"/>
              </a:rPr>
              <a:t>?</a:t>
            </a:r>
          </a:p>
        </p:txBody>
      </p:sp>
      <p:sp>
        <p:nvSpPr>
          <p:cNvPr id="33" name="Slide Number Placeholder 5"/>
          <p:cNvSpPr>
            <a:spLocks noGrp="1"/>
          </p:cNvSpPr>
          <p:nvPr>
            <p:ph type="sldNum" sz="quarter" idx="12"/>
          </p:nvPr>
        </p:nvSpPr>
        <p:spPr>
          <a:xfrm>
            <a:off x="8077200" y="5954474"/>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99BAB25A-E3B7-2F41-B0DC-6610089B4BA3}" type="slidenum">
              <a:rPr lang="en-US" smtClean="0"/>
              <a:pPr/>
              <a:t>17</a:t>
            </a:fld>
            <a:endParaRPr lang="en-US" dirty="0"/>
          </a:p>
        </p:txBody>
      </p:sp>
      <p:pic>
        <p:nvPicPr>
          <p:cNvPr id="1843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33927"/>
            <a:ext cx="901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32700" y="1733927"/>
            <a:ext cx="901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37" name="Straight Connector 6"/>
          <p:cNvCxnSpPr>
            <a:cxnSpLocks noChangeShapeType="1"/>
            <a:stCxn id="18435" idx="3"/>
            <a:endCxn id="18436" idx="1"/>
          </p:cNvCxnSpPr>
          <p:nvPr/>
        </p:nvCxnSpPr>
        <p:spPr bwMode="auto">
          <a:xfrm>
            <a:off x="4800600" y="2178427"/>
            <a:ext cx="28321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cxnSp>
      <p:sp>
        <p:nvSpPr>
          <p:cNvPr id="18438" name="TextBox 1"/>
          <p:cNvSpPr txBox="1">
            <a:spLocks noChangeArrowheads="1"/>
          </p:cNvSpPr>
          <p:nvPr/>
        </p:nvSpPr>
        <p:spPr bwMode="auto">
          <a:xfrm>
            <a:off x="4156075" y="1352927"/>
            <a:ext cx="3994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t>A</a:t>
            </a:r>
          </a:p>
        </p:txBody>
      </p:sp>
      <p:sp>
        <p:nvSpPr>
          <p:cNvPr id="18439" name="TextBox 12"/>
          <p:cNvSpPr txBox="1">
            <a:spLocks noChangeArrowheads="1"/>
          </p:cNvSpPr>
          <p:nvPr/>
        </p:nvSpPr>
        <p:spPr bwMode="auto">
          <a:xfrm>
            <a:off x="7842250" y="1352928"/>
            <a:ext cx="400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eaLnBrk="1" hangingPunct="1"/>
            <a:r>
              <a:rPr lang="en-US" sz="2800"/>
              <a:t>B</a:t>
            </a:r>
          </a:p>
        </p:txBody>
      </p:sp>
      <p:sp>
        <p:nvSpPr>
          <p:cNvPr id="11" name="AutoShape 17"/>
          <p:cNvSpPr>
            <a:spLocks noChangeArrowheads="1"/>
          </p:cNvSpPr>
          <p:nvPr/>
        </p:nvSpPr>
        <p:spPr bwMode="auto">
          <a:xfrm rot="5400000">
            <a:off x="5514182" y="1749009"/>
            <a:ext cx="1392237" cy="3886200"/>
          </a:xfrm>
          <a:prstGeom prst="parallelogram">
            <a:avLst>
              <a:gd name="adj" fmla="val 25000"/>
            </a:avLst>
          </a:prstGeom>
          <a:solidFill>
            <a:srgbClr val="CCFFFF"/>
          </a:solidFill>
          <a:ln w="12700">
            <a:solidFill>
              <a:schemeClr val="tx1"/>
            </a:solidFill>
            <a:miter lim="800000"/>
            <a:headEnd/>
            <a:tailEnd/>
          </a:ln>
        </p:spPr>
        <p:txBody>
          <a:bodyPr rot="10800000" vert="eaVert" wrap="none" lIns="182824" tIns="0" rIns="91405" bIns="45705" anchor="ctr"/>
          <a:lstStyle/>
          <a:p>
            <a:pPr algn="ctr">
              <a:spcBef>
                <a:spcPts val="1000"/>
              </a:spcBef>
              <a:spcAft>
                <a:spcPts val="1000"/>
              </a:spcAft>
            </a:pPr>
            <a:r>
              <a:rPr lang="en-US" altLang="zh-TW" sz="1400" dirty="0">
                <a:latin typeface="Arial" charset="0"/>
                <a:ea typeface="PMingLiU" charset="0"/>
                <a:cs typeface="PMingLiU" charset="0"/>
              </a:rPr>
              <a:t>100Byte packet</a:t>
            </a:r>
          </a:p>
        </p:txBody>
      </p:sp>
      <p:grpSp>
        <p:nvGrpSpPr>
          <p:cNvPr id="34" name="Group 33"/>
          <p:cNvGrpSpPr>
            <a:grpSpLocks/>
          </p:cNvGrpSpPr>
          <p:nvPr/>
        </p:nvGrpSpPr>
        <p:grpSpPr bwMode="auto">
          <a:xfrm>
            <a:off x="4267200" y="2635628"/>
            <a:ext cx="3886200" cy="3508375"/>
            <a:chOff x="2743200" y="3048000"/>
            <a:chExt cx="3886200" cy="3508375"/>
          </a:xfrm>
        </p:grpSpPr>
        <p:sp>
          <p:nvSpPr>
            <p:cNvPr id="18460" name="Line 18"/>
            <p:cNvSpPr>
              <a:spLocks noChangeShapeType="1"/>
            </p:cNvSpPr>
            <p:nvPr/>
          </p:nvSpPr>
          <p:spPr bwMode="auto">
            <a:xfrm>
              <a:off x="2743200" y="3048000"/>
              <a:ext cx="0" cy="3508375"/>
            </a:xfrm>
            <a:prstGeom prst="line">
              <a:avLst/>
            </a:prstGeom>
            <a:noFill/>
            <a:ln w="38100">
              <a:solidFill>
                <a:srgbClr val="000090"/>
              </a:solidFill>
              <a:round/>
              <a:headEnd/>
              <a:tailEn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18461" name="Line 18"/>
            <p:cNvSpPr>
              <a:spLocks noChangeShapeType="1"/>
            </p:cNvSpPr>
            <p:nvPr/>
          </p:nvSpPr>
          <p:spPr bwMode="auto">
            <a:xfrm>
              <a:off x="6629400" y="3048000"/>
              <a:ext cx="0" cy="3508375"/>
            </a:xfrm>
            <a:prstGeom prst="line">
              <a:avLst/>
            </a:prstGeom>
            <a:noFill/>
            <a:ln w="38100">
              <a:solidFill>
                <a:srgbClr val="000090"/>
              </a:solidFill>
              <a:round/>
              <a:headEnd/>
              <a:tailEn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3" name="TextBox 2"/>
            <p:cNvSpPr txBox="1"/>
            <p:nvPr/>
          </p:nvSpPr>
          <p:spPr>
            <a:xfrm>
              <a:off x="3998913" y="5386388"/>
              <a:ext cx="801687" cy="431800"/>
            </a:xfrm>
            <a:prstGeom prst="rect">
              <a:avLst/>
            </a:prstGeom>
            <a:noFill/>
            <a:ln>
              <a:noFill/>
            </a:ln>
          </p:spPr>
          <p:txBody>
            <a:bodyPr wrap="none">
              <a:spAutoFit/>
            </a:bodyPr>
            <a:lstStyle/>
            <a:p>
              <a:pPr algn="ctr">
                <a:defRPr/>
              </a:pPr>
              <a:r>
                <a:rPr lang="en-US" sz="2200" dirty="0">
                  <a:solidFill>
                    <a:srgbClr val="000090"/>
                  </a:solidFill>
                </a:rPr>
                <a:t>Time</a:t>
              </a:r>
            </a:p>
          </p:txBody>
        </p:sp>
        <p:cxnSp>
          <p:nvCxnSpPr>
            <p:cNvPr id="18463" name="Straight Arrow Connector 4"/>
            <p:cNvCxnSpPr>
              <a:cxnSpLocks noChangeShapeType="1"/>
            </p:cNvCxnSpPr>
            <p:nvPr/>
          </p:nvCxnSpPr>
          <p:spPr bwMode="auto">
            <a:xfrm>
              <a:off x="4439819" y="5867400"/>
              <a:ext cx="0" cy="609600"/>
            </a:xfrm>
            <a:prstGeom prst="straightConnector1">
              <a:avLst/>
            </a:prstGeom>
            <a:noFill/>
            <a:ln w="9525">
              <a:solidFill>
                <a:srgbClr val="000090"/>
              </a:solidFill>
              <a:round/>
              <a:headEnd/>
              <a:tailEnd type="arrow" w="med" len="med"/>
            </a:ln>
            <a:extLst>
              <a:ext uri="{909E8E84-426E-40DD-AFC4-6F175D3DCCD1}">
                <a14:hiddenFill xmlns:a14="http://schemas.microsoft.com/office/drawing/2010/main">
                  <a:noFill/>
                </a14:hiddenFill>
              </a:ext>
            </a:extLst>
          </p:spPr>
        </p:cxnSp>
      </p:grpSp>
      <p:sp>
        <p:nvSpPr>
          <p:cNvPr id="22" name="TextBox 21"/>
          <p:cNvSpPr txBox="1"/>
          <p:nvPr/>
        </p:nvSpPr>
        <p:spPr>
          <a:xfrm>
            <a:off x="5334000" y="1645027"/>
            <a:ext cx="1734770" cy="498598"/>
          </a:xfrm>
          <a:prstGeom prst="rect">
            <a:avLst/>
          </a:prstGeom>
          <a:noFill/>
        </p:spPr>
        <p:txBody>
          <a:bodyPr wrap="none">
            <a:spAutoFit/>
          </a:bodyPr>
          <a:lstStyle/>
          <a:p>
            <a:pPr algn="l">
              <a:lnSpc>
                <a:spcPct val="120000"/>
              </a:lnSpc>
              <a:defRPr/>
            </a:pPr>
            <a:r>
              <a:rPr lang="en-US" sz="2200" dirty="0"/>
              <a:t>1Mbps, 1ms </a:t>
            </a:r>
          </a:p>
        </p:txBody>
      </p:sp>
      <p:sp>
        <p:nvSpPr>
          <p:cNvPr id="32" name="Line 14"/>
          <p:cNvSpPr>
            <a:spLocks noChangeShapeType="1"/>
          </p:cNvSpPr>
          <p:nvPr/>
        </p:nvSpPr>
        <p:spPr bwMode="auto">
          <a:xfrm>
            <a:off x="4267200" y="3016628"/>
            <a:ext cx="3886200"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274731" tIns="45786" rIns="91570" bIns="228943" anchor="ctr"/>
          <a:lstStyle/>
          <a:p>
            <a:endParaRPr lang="en-US"/>
          </a:p>
        </p:txBody>
      </p:sp>
      <p:grpSp>
        <p:nvGrpSpPr>
          <p:cNvPr id="31" name="Group 30"/>
          <p:cNvGrpSpPr>
            <a:grpSpLocks/>
          </p:cNvGrpSpPr>
          <p:nvPr/>
        </p:nvGrpSpPr>
        <p:grpSpPr bwMode="auto">
          <a:xfrm>
            <a:off x="1641376" y="2584580"/>
            <a:ext cx="2188286" cy="755897"/>
            <a:chOff x="304800" y="2913586"/>
            <a:chExt cx="2438400" cy="735830"/>
          </a:xfrm>
          <a:solidFill>
            <a:schemeClr val="accent4">
              <a:lumMod val="20000"/>
              <a:lumOff val="80000"/>
            </a:schemeClr>
          </a:solidFill>
        </p:grpSpPr>
        <p:sp>
          <p:nvSpPr>
            <p:cNvPr id="18458" name="Rounded Rectangle 18"/>
            <p:cNvSpPr>
              <a:spLocks noChangeArrowheads="1"/>
            </p:cNvSpPr>
            <p:nvPr/>
          </p:nvSpPr>
          <p:spPr bwMode="auto">
            <a:xfrm>
              <a:off x="304800" y="2913586"/>
              <a:ext cx="1746920" cy="735830"/>
            </a:xfrm>
            <a:prstGeom prst="roundRect">
              <a:avLst>
                <a:gd name="adj" fmla="val 16667"/>
              </a:avLst>
            </a:prstGeom>
            <a:grpFill/>
            <a:ln w="9525">
              <a:solidFill>
                <a:schemeClr val="tx1"/>
              </a:solidFill>
              <a:round/>
              <a:headEnd/>
              <a:tailEnd/>
            </a:ln>
          </p:spPr>
          <p:txBody>
            <a:bodyPr wrap="none" anchor="ctr"/>
            <a:lstStyle/>
            <a:p>
              <a:pPr algn="ctr" eaLnBrk="0" hangingPunct="0">
                <a:spcBef>
                  <a:spcPct val="30000"/>
                </a:spcBef>
                <a:defRPr/>
              </a:pPr>
              <a:r>
                <a:rPr lang="zh-CN" altLang="en-US" dirty="0">
                  <a:cs typeface="Arial" charset="0"/>
                </a:rPr>
                <a:t>传输</a:t>
              </a:r>
              <a:r>
                <a:rPr lang="en-US" altLang="zh-CN" dirty="0">
                  <a:cs typeface="Arial" charset="0"/>
                </a:rPr>
                <a:t>1</a:t>
              </a:r>
              <a:r>
                <a:rPr lang="zh-CN" altLang="en-US" dirty="0">
                  <a:cs typeface="Arial" charset="0"/>
                </a:rPr>
                <a:t>比特</a:t>
              </a:r>
              <a:endParaRPr lang="en-US" altLang="zh-CN" dirty="0">
                <a:cs typeface="Arial" charset="0"/>
              </a:endParaRPr>
            </a:p>
            <a:p>
              <a:pPr algn="ctr" eaLnBrk="0" hangingPunct="0">
                <a:spcBef>
                  <a:spcPct val="30000"/>
                </a:spcBef>
                <a:defRPr/>
              </a:pPr>
              <a:r>
                <a:rPr lang="en-US" altLang="zh-CN" dirty="0">
                  <a:cs typeface="Arial" charset="0"/>
                </a:rPr>
                <a:t>1/10</a:t>
              </a:r>
              <a:r>
                <a:rPr lang="en-US" altLang="zh-CN" baseline="30000" dirty="0">
                  <a:cs typeface="Arial" charset="0"/>
                </a:rPr>
                <a:t>6</a:t>
              </a:r>
              <a:r>
                <a:rPr lang="en-US" altLang="zh-CN" dirty="0">
                  <a:cs typeface="Arial" charset="0"/>
                </a:rPr>
                <a:t>s</a:t>
              </a:r>
            </a:p>
          </p:txBody>
        </p:sp>
        <p:cxnSp>
          <p:nvCxnSpPr>
            <p:cNvPr id="18459" name="Straight Arrow Connector 26"/>
            <p:cNvCxnSpPr>
              <a:cxnSpLocks noChangeShapeType="1"/>
            </p:cNvCxnSpPr>
            <p:nvPr/>
          </p:nvCxnSpPr>
          <p:spPr bwMode="auto">
            <a:xfrm>
              <a:off x="2362200" y="3429000"/>
              <a:ext cx="381000" cy="0"/>
            </a:xfrm>
            <a:prstGeom prst="straightConnector1">
              <a:avLst/>
            </a:prstGeom>
            <a:grpFill/>
            <a:ln w="9525">
              <a:solidFill>
                <a:schemeClr val="tx1"/>
              </a:solidFill>
              <a:round/>
              <a:headEnd/>
              <a:tailEnd type="arrow" w="med" len="med"/>
            </a:ln>
            <a:extLst/>
          </p:spPr>
        </p:cxnSp>
      </p:grpSp>
      <p:grpSp>
        <p:nvGrpSpPr>
          <p:cNvPr id="37" name="Group 36"/>
          <p:cNvGrpSpPr>
            <a:grpSpLocks/>
          </p:cNvGrpSpPr>
          <p:nvPr/>
        </p:nvGrpSpPr>
        <p:grpSpPr bwMode="auto">
          <a:xfrm>
            <a:off x="1631504" y="3016627"/>
            <a:ext cx="2362200" cy="1295400"/>
            <a:chOff x="0" y="3581400"/>
            <a:chExt cx="2743200" cy="1219200"/>
          </a:xfrm>
          <a:solidFill>
            <a:schemeClr val="accent4">
              <a:lumMod val="20000"/>
              <a:lumOff val="80000"/>
            </a:schemeClr>
          </a:solidFill>
        </p:grpSpPr>
        <p:sp>
          <p:nvSpPr>
            <p:cNvPr id="18456" name="Rounded Rectangle 32"/>
            <p:cNvSpPr>
              <a:spLocks noChangeArrowheads="1"/>
            </p:cNvSpPr>
            <p:nvPr/>
          </p:nvSpPr>
          <p:spPr bwMode="auto">
            <a:xfrm>
              <a:off x="0" y="3886200"/>
              <a:ext cx="2438400" cy="914400"/>
            </a:xfrm>
            <a:prstGeom prst="roundRect">
              <a:avLst>
                <a:gd name="adj" fmla="val 16667"/>
              </a:avLst>
            </a:prstGeom>
            <a:grpFill/>
            <a:ln w="9525">
              <a:solidFill>
                <a:schemeClr val="tx1"/>
              </a:solidFill>
              <a:round/>
              <a:headEnd/>
              <a:tailEnd/>
            </a:ln>
          </p:spPr>
          <p:txBody>
            <a:bodyPr wrap="none" anchor="ctr"/>
            <a:lstStyle/>
            <a:p>
              <a:pPr algn="ctr"/>
              <a:r>
                <a:rPr lang="zh-CN" altLang="en-US" dirty="0">
                  <a:latin typeface="Arial" charset="0"/>
                  <a:cs typeface="Arial" charset="0"/>
                </a:rPr>
                <a:t>传输</a:t>
              </a:r>
              <a:r>
                <a:rPr lang="en-US" altLang="zh-CN" dirty="0">
                  <a:latin typeface="Arial" charset="0"/>
                  <a:cs typeface="Arial" charset="0"/>
                </a:rPr>
                <a:t>800</a:t>
              </a:r>
              <a:r>
                <a:rPr lang="zh-CN" altLang="en-US" dirty="0">
                  <a:latin typeface="Arial" charset="0"/>
                  <a:cs typeface="Arial" charset="0"/>
                </a:rPr>
                <a:t>比特</a:t>
              </a:r>
              <a:endParaRPr lang="en-US" altLang="zh-CN" dirty="0">
                <a:latin typeface="Arial" charset="0"/>
                <a:cs typeface="Arial" charset="0"/>
              </a:endParaRPr>
            </a:p>
            <a:p>
              <a:pPr algn="ctr"/>
              <a:r>
                <a:rPr lang="en-US" altLang="zh-CN" dirty="0">
                  <a:latin typeface="Arial" charset="0"/>
                  <a:cs typeface="Arial" charset="0"/>
                </a:rPr>
                <a:t>=</a:t>
              </a:r>
              <a:r>
                <a:rPr lang="en-US" dirty="0">
                  <a:latin typeface="Arial" charset="0"/>
                  <a:cs typeface="Arial" charset="0"/>
                </a:rPr>
                <a:t>800x1/10</a:t>
              </a:r>
              <a:r>
                <a:rPr lang="en-US" baseline="30000" dirty="0">
                  <a:latin typeface="Arial" charset="0"/>
                  <a:cs typeface="Arial" charset="0"/>
                </a:rPr>
                <a:t>6</a:t>
              </a:r>
              <a:r>
                <a:rPr lang="en-US" dirty="0">
                  <a:latin typeface="Arial" charset="0"/>
                  <a:cs typeface="Arial" charset="0"/>
                </a:rPr>
                <a:t>s</a:t>
              </a:r>
            </a:p>
          </p:txBody>
        </p:sp>
        <p:sp>
          <p:nvSpPr>
            <p:cNvPr id="18457" name="Left Brace 25"/>
            <p:cNvSpPr>
              <a:spLocks/>
            </p:cNvSpPr>
            <p:nvPr/>
          </p:nvSpPr>
          <p:spPr bwMode="auto">
            <a:xfrm>
              <a:off x="2362200" y="3581400"/>
              <a:ext cx="381000" cy="990600"/>
            </a:xfrm>
            <a:prstGeom prst="leftBrace">
              <a:avLst>
                <a:gd name="adj1" fmla="val 8330"/>
                <a:gd name="adj2" fmla="val 50000"/>
              </a:avLst>
            </a:prstGeom>
            <a:grpFill/>
            <a:ln w="9525">
              <a:solidFill>
                <a:schemeClr val="tx1"/>
              </a:solidFill>
              <a:round/>
              <a:headEnd/>
              <a:tailEnd/>
            </a:ln>
            <a:extLst/>
          </p:spPr>
          <p:txBody>
            <a:bodyPr wrap="none" anchor="ctr"/>
            <a:lstStyle/>
            <a:p>
              <a:endParaRPr lang="en-US"/>
            </a:p>
          </p:txBody>
        </p:sp>
      </p:grpSp>
      <p:grpSp>
        <p:nvGrpSpPr>
          <p:cNvPr id="36" name="Group 35"/>
          <p:cNvGrpSpPr>
            <a:grpSpLocks/>
          </p:cNvGrpSpPr>
          <p:nvPr/>
        </p:nvGrpSpPr>
        <p:grpSpPr bwMode="auto">
          <a:xfrm>
            <a:off x="5334000" y="2864227"/>
            <a:ext cx="5257800" cy="1295400"/>
            <a:chOff x="3810000" y="3276600"/>
            <a:chExt cx="5257800" cy="1295400"/>
          </a:xfrm>
          <a:solidFill>
            <a:schemeClr val="accent4">
              <a:lumMod val="20000"/>
              <a:lumOff val="80000"/>
            </a:schemeClr>
          </a:solidFill>
        </p:grpSpPr>
        <p:sp>
          <p:nvSpPr>
            <p:cNvPr id="18453" name="Rounded Rectangle 29"/>
            <p:cNvSpPr>
              <a:spLocks noChangeArrowheads="1"/>
            </p:cNvSpPr>
            <p:nvPr/>
          </p:nvSpPr>
          <p:spPr bwMode="auto">
            <a:xfrm>
              <a:off x="6934200" y="3276600"/>
              <a:ext cx="2133600" cy="1295400"/>
            </a:xfrm>
            <a:prstGeom prst="roundRect">
              <a:avLst>
                <a:gd name="adj" fmla="val 16667"/>
              </a:avLst>
            </a:prstGeom>
            <a:grpFill/>
            <a:ln w="9525">
              <a:solidFill>
                <a:schemeClr val="tx1"/>
              </a:solidFill>
              <a:round/>
              <a:headEnd/>
              <a:tailEnd/>
            </a:ln>
          </p:spPr>
          <p:txBody>
            <a:bodyPr wrap="none" anchor="ctr"/>
            <a:lstStyle/>
            <a:p>
              <a:pPr algn="ctr"/>
              <a:r>
                <a:rPr lang="zh-CN" altLang="en-US" dirty="0">
                  <a:latin typeface="Arial" charset="0"/>
                  <a:cs typeface="Arial" charset="0"/>
                </a:rPr>
                <a:t>到达</a:t>
              </a:r>
              <a:r>
                <a:rPr lang="en-US" altLang="zh-CN" dirty="0">
                  <a:latin typeface="Arial" charset="0"/>
                  <a:cs typeface="Arial" charset="0"/>
                </a:rPr>
                <a:t>B</a:t>
              </a:r>
              <a:r>
                <a:rPr lang="zh-CN" altLang="en-US" dirty="0">
                  <a:latin typeface="Arial" charset="0"/>
                  <a:cs typeface="Arial" charset="0"/>
                </a:rPr>
                <a:t>时刻</a:t>
              </a:r>
              <a:r>
                <a:rPr lang="en-US" dirty="0">
                  <a:latin typeface="Arial" charset="0"/>
                  <a:cs typeface="Arial" charset="0"/>
                </a:rPr>
                <a:t/>
              </a:r>
              <a:br>
                <a:rPr lang="en-US" dirty="0">
                  <a:latin typeface="Arial" charset="0"/>
                  <a:cs typeface="Arial" charset="0"/>
                </a:rPr>
              </a:br>
              <a:r>
                <a:rPr lang="en-US" dirty="0">
                  <a:latin typeface="Arial" charset="0"/>
                  <a:cs typeface="Arial" charset="0"/>
                </a:rPr>
                <a:t> = 1/10</a:t>
              </a:r>
              <a:r>
                <a:rPr lang="en-US" baseline="30000" dirty="0">
                  <a:latin typeface="Arial" charset="0"/>
                  <a:cs typeface="Arial" charset="0"/>
                </a:rPr>
                <a:t>6</a:t>
              </a:r>
              <a:r>
                <a:rPr lang="en-US" dirty="0">
                  <a:latin typeface="Arial" charset="0"/>
                  <a:cs typeface="Arial" charset="0"/>
                </a:rPr>
                <a:t>+1/10</a:t>
              </a:r>
              <a:r>
                <a:rPr lang="en-US" baseline="30000" dirty="0">
                  <a:latin typeface="Arial" charset="0"/>
                  <a:cs typeface="Arial" charset="0"/>
                </a:rPr>
                <a:t>3</a:t>
              </a:r>
              <a:r>
                <a:rPr lang="en-US" dirty="0">
                  <a:latin typeface="Arial" charset="0"/>
                  <a:cs typeface="Arial" charset="0"/>
                </a:rPr>
                <a:t>s</a:t>
              </a:r>
            </a:p>
          </p:txBody>
        </p:sp>
        <p:sp>
          <p:nvSpPr>
            <p:cNvPr id="18454" name="Right Brace 23"/>
            <p:cNvSpPr>
              <a:spLocks/>
            </p:cNvSpPr>
            <p:nvPr/>
          </p:nvSpPr>
          <p:spPr bwMode="auto">
            <a:xfrm>
              <a:off x="6705600" y="3352800"/>
              <a:ext cx="152400" cy="381000"/>
            </a:xfrm>
            <a:prstGeom prst="rightBrace">
              <a:avLst>
                <a:gd name="adj1" fmla="val 8333"/>
                <a:gd name="adj2" fmla="val 50000"/>
              </a:avLst>
            </a:prstGeom>
            <a:grpFill/>
            <a:ln w="9525">
              <a:solidFill>
                <a:schemeClr val="tx1"/>
              </a:solidFill>
              <a:round/>
              <a:headEnd/>
              <a:tailEnd/>
            </a:ln>
            <a:extLst/>
          </p:spPr>
          <p:txBody>
            <a:bodyPr wrap="none" anchor="ctr"/>
            <a:lstStyle/>
            <a:p>
              <a:endParaRPr lang="en-US"/>
            </a:p>
          </p:txBody>
        </p:sp>
        <p:cxnSp>
          <p:nvCxnSpPr>
            <p:cNvPr id="18455" name="Straight Connector 28"/>
            <p:cNvCxnSpPr>
              <a:cxnSpLocks noChangeShapeType="1"/>
            </p:cNvCxnSpPr>
            <p:nvPr/>
          </p:nvCxnSpPr>
          <p:spPr bwMode="auto">
            <a:xfrm flipH="1">
              <a:off x="3810000" y="3352800"/>
              <a:ext cx="2819400" cy="0"/>
            </a:xfrm>
            <a:prstGeom prst="line">
              <a:avLst/>
            </a:prstGeom>
            <a:grpFill/>
            <a:ln w="9525">
              <a:solidFill>
                <a:schemeClr val="tx1"/>
              </a:solidFill>
              <a:prstDash val="sysDash"/>
              <a:round/>
              <a:headEnd/>
              <a:tailEnd/>
            </a:ln>
            <a:extLst/>
          </p:spPr>
        </p:cxnSp>
      </p:grpSp>
      <p:grpSp>
        <p:nvGrpSpPr>
          <p:cNvPr id="40" name="Group 39"/>
          <p:cNvGrpSpPr>
            <a:grpSpLocks/>
          </p:cNvGrpSpPr>
          <p:nvPr/>
        </p:nvGrpSpPr>
        <p:grpSpPr bwMode="auto">
          <a:xfrm>
            <a:off x="8153400" y="4312027"/>
            <a:ext cx="2514600" cy="1676400"/>
            <a:chOff x="6629400" y="4724400"/>
            <a:chExt cx="2514600" cy="1676400"/>
          </a:xfrm>
          <a:solidFill>
            <a:schemeClr val="accent4">
              <a:lumMod val="20000"/>
              <a:lumOff val="80000"/>
            </a:schemeClr>
          </a:solidFill>
        </p:grpSpPr>
        <p:sp>
          <p:nvSpPr>
            <p:cNvPr id="18451" name="Rounded Rectangle 34"/>
            <p:cNvSpPr>
              <a:spLocks noChangeArrowheads="1"/>
            </p:cNvSpPr>
            <p:nvPr/>
          </p:nvSpPr>
          <p:spPr bwMode="auto">
            <a:xfrm>
              <a:off x="6934200" y="4724400"/>
              <a:ext cx="2209800" cy="1676400"/>
            </a:xfrm>
            <a:prstGeom prst="roundRect">
              <a:avLst>
                <a:gd name="adj" fmla="val 16667"/>
              </a:avLst>
            </a:prstGeom>
            <a:grpFill/>
            <a:ln w="9525">
              <a:solidFill>
                <a:schemeClr val="tx1"/>
              </a:solidFill>
              <a:round/>
              <a:headEnd/>
              <a:tailEnd/>
            </a:ln>
          </p:spPr>
          <p:txBody>
            <a:bodyPr wrap="none" anchor="ctr"/>
            <a:lstStyle/>
            <a:p>
              <a:pPr algn="ctr"/>
              <a:r>
                <a:rPr lang="zh-CN" altLang="en-US" dirty="0">
                  <a:latin typeface="Arial" charset="0"/>
                  <a:cs typeface="Arial" charset="0"/>
                </a:rPr>
                <a:t>最后一个比特到达</a:t>
              </a:r>
              <a:r>
                <a:rPr lang="en-US" altLang="zh-CN" dirty="0">
                  <a:latin typeface="Arial" charset="0"/>
                  <a:cs typeface="Arial" charset="0"/>
                </a:rPr>
                <a:t>B</a:t>
              </a:r>
              <a:r>
                <a:rPr lang="zh-CN" altLang="en-US" dirty="0">
                  <a:latin typeface="Arial" charset="0"/>
                  <a:cs typeface="Arial" charset="0"/>
                </a:rPr>
                <a:t>：</a:t>
              </a:r>
              <a:endParaRPr lang="en-US" dirty="0">
                <a:latin typeface="Arial" charset="0"/>
                <a:cs typeface="Arial" charset="0"/>
              </a:endParaRPr>
            </a:p>
            <a:p>
              <a:pPr algn="ctr"/>
              <a:r>
                <a:rPr lang="en-US" dirty="0">
                  <a:latin typeface="Arial" charset="0"/>
                  <a:cs typeface="Arial" charset="0"/>
                </a:rPr>
                <a:t>(800x1/10</a:t>
              </a:r>
              <a:r>
                <a:rPr lang="en-US" baseline="30000" dirty="0">
                  <a:latin typeface="Arial" charset="0"/>
                  <a:cs typeface="Arial" charset="0"/>
                </a:rPr>
                <a:t>6</a:t>
              </a:r>
              <a:r>
                <a:rPr lang="en-US" dirty="0">
                  <a:latin typeface="Arial" charset="0"/>
                  <a:cs typeface="Arial" charset="0"/>
                </a:rPr>
                <a:t>)+1/10</a:t>
              </a:r>
              <a:r>
                <a:rPr lang="en-US" baseline="30000" dirty="0">
                  <a:latin typeface="Arial" charset="0"/>
                  <a:cs typeface="Arial" charset="0"/>
                </a:rPr>
                <a:t>3</a:t>
              </a:r>
              <a:r>
                <a:rPr lang="en-US" dirty="0">
                  <a:latin typeface="Arial" charset="0"/>
                  <a:cs typeface="Arial" charset="0"/>
                </a:rPr>
                <a:t>s</a:t>
              </a:r>
            </a:p>
            <a:p>
              <a:pPr algn="ctr"/>
              <a:r>
                <a:rPr lang="en-US" dirty="0">
                  <a:latin typeface="Arial" charset="0"/>
                  <a:cs typeface="Arial" charset="0"/>
                </a:rPr>
                <a:t>= 1.8ms</a:t>
              </a:r>
            </a:p>
          </p:txBody>
        </p:sp>
        <p:cxnSp>
          <p:nvCxnSpPr>
            <p:cNvPr id="18452" name="Straight Arrow Connector 38"/>
            <p:cNvCxnSpPr>
              <a:cxnSpLocks noChangeShapeType="1"/>
            </p:cNvCxnSpPr>
            <p:nvPr/>
          </p:nvCxnSpPr>
          <p:spPr bwMode="auto">
            <a:xfrm>
              <a:off x="6629400" y="4800600"/>
              <a:ext cx="381000" cy="0"/>
            </a:xfrm>
            <a:prstGeom prst="straightConnector1">
              <a:avLst/>
            </a:prstGeom>
            <a:grpFill/>
            <a:ln w="9525">
              <a:solidFill>
                <a:schemeClr val="tx1"/>
              </a:solidFill>
              <a:round/>
              <a:headEnd/>
              <a:tailEnd type="arrow" w="med" len="med"/>
            </a:ln>
            <a:extLst/>
          </p:spPr>
        </p:cxnSp>
      </p:grpSp>
      <p:sp>
        <p:nvSpPr>
          <p:cNvPr id="48" name="Rounded Rectangle 47"/>
          <p:cNvSpPr>
            <a:spLocks noChangeArrowheads="1"/>
          </p:cNvSpPr>
          <p:nvPr/>
        </p:nvSpPr>
        <p:spPr bwMode="auto">
          <a:xfrm>
            <a:off x="540077" y="5722238"/>
            <a:ext cx="6579169" cy="1007553"/>
          </a:xfrm>
          <a:prstGeom prst="roundRect">
            <a:avLst>
              <a:gd name="adj" fmla="val 16667"/>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r>
              <a:rPr lang="en-US" sz="2200" b="1" dirty="0">
                <a:solidFill>
                  <a:srgbClr val="FF0000"/>
                </a:solidFill>
                <a:latin typeface="Arial" charset="0"/>
                <a:cs typeface="Arial" charset="0"/>
              </a:rPr>
              <a:t>Packet Delay = </a:t>
            </a:r>
          </a:p>
          <a:p>
            <a:pPr algn="ctr"/>
            <a:r>
              <a:rPr lang="en-US" sz="2200" b="1" dirty="0">
                <a:solidFill>
                  <a:srgbClr val="FF0000"/>
                </a:solidFill>
                <a:latin typeface="Arial" charset="0"/>
                <a:cs typeface="Arial" charset="0"/>
              </a:rPr>
              <a:t>(Packet Size ÷ Link Bandwidth) + Link Latency</a:t>
            </a:r>
          </a:p>
        </p:txBody>
      </p:sp>
      <p:cxnSp>
        <p:nvCxnSpPr>
          <p:cNvPr id="50" name="Straight Arrow Connector 49"/>
          <p:cNvCxnSpPr>
            <a:cxnSpLocks noChangeShapeType="1"/>
          </p:cNvCxnSpPr>
          <p:nvPr/>
        </p:nvCxnSpPr>
        <p:spPr bwMode="auto">
          <a:xfrm>
            <a:off x="3886200" y="3016627"/>
            <a:ext cx="3810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5208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22" presetClass="entr" presetSubtype="1" fill="hold" grpId="0" nodeType="withEffect">
                                  <p:stCondLst>
                                    <p:cond delay="10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50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1" grpId="0" animBg="1"/>
      <p:bldP spid="22" grpId="0"/>
      <p:bldP spid="32"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计算机网络的性能指标</a:t>
            </a:r>
            <a:r>
              <a:rPr lang="en-US" altLang="zh-CN" dirty="0" smtClean="0"/>
              <a:t>:BDP and RTT</a:t>
            </a:r>
            <a:endParaRPr lang="zh-CN" altLang="en-US" dirty="0"/>
          </a:p>
        </p:txBody>
      </p:sp>
      <p:sp>
        <p:nvSpPr>
          <p:cNvPr id="3" name="内容占位符 2"/>
          <p:cNvSpPr>
            <a:spLocks noGrp="1"/>
          </p:cNvSpPr>
          <p:nvPr>
            <p:ph idx="1"/>
          </p:nvPr>
        </p:nvSpPr>
        <p:spPr/>
        <p:txBody>
          <a:bodyPr/>
          <a:lstStyle/>
          <a:p>
            <a:pPr>
              <a:defRPr/>
            </a:pPr>
            <a:r>
              <a:rPr lang="zh-CN" altLang="en-US" sz="2400" dirty="0"/>
              <a:t>往返时间</a:t>
            </a:r>
            <a:r>
              <a:rPr lang="en-US" altLang="zh-CN" sz="2400" dirty="0"/>
              <a:t>RTT</a:t>
            </a:r>
            <a:r>
              <a:rPr lang="zh-CN" altLang="en-US" sz="2400" dirty="0"/>
              <a:t>（</a:t>
            </a:r>
            <a:r>
              <a:rPr lang="en-US" altLang="zh-CN" sz="2400" dirty="0"/>
              <a:t>Round-Trip Time</a:t>
            </a:r>
            <a:r>
              <a:rPr lang="zh-CN" altLang="en-US" sz="2400" dirty="0"/>
              <a:t>）</a:t>
            </a:r>
          </a:p>
          <a:p>
            <a:pPr lvl="1">
              <a:defRPr/>
            </a:pPr>
            <a:r>
              <a:rPr lang="en-US" altLang="zh-CN" sz="2000" dirty="0"/>
              <a:t>RTT</a:t>
            </a:r>
            <a:r>
              <a:rPr lang="zh-CN" altLang="en-US" sz="2000" dirty="0"/>
              <a:t>表示从发送方发送数据开始，到发送方收到来自接收方的确认（一般假设接收方收到数据后便立即发送确认），总共经历的时间</a:t>
            </a:r>
            <a:r>
              <a:rPr lang="zh-CN" altLang="en-US" sz="2000" dirty="0" smtClean="0"/>
              <a:t>。</a:t>
            </a:r>
            <a:endParaRPr lang="en-US" altLang="zh-CN" sz="2400" dirty="0" smtClean="0"/>
          </a:p>
          <a:p>
            <a:pPr>
              <a:defRPr/>
            </a:pPr>
            <a:r>
              <a:rPr lang="zh-CN" altLang="en-US" sz="2400" dirty="0" smtClean="0"/>
              <a:t>延迟</a:t>
            </a:r>
            <a:r>
              <a:rPr lang="zh-CN" altLang="en-US" sz="2400" dirty="0"/>
              <a:t>带宽乘积</a:t>
            </a:r>
            <a:r>
              <a:rPr lang="en-US" altLang="zh-CN" sz="2400" dirty="0"/>
              <a:t>(BDP)</a:t>
            </a:r>
            <a:endParaRPr lang="zh-CN" altLang="en-US" sz="2400" dirty="0"/>
          </a:p>
          <a:p>
            <a:pPr lvl="1">
              <a:defRPr/>
            </a:pPr>
            <a:r>
              <a:rPr lang="zh-CN" altLang="en-US" sz="2000" dirty="0" smtClean="0"/>
              <a:t>线路的传播</a:t>
            </a:r>
            <a:r>
              <a:rPr lang="zh-CN" altLang="en-US" sz="2000" dirty="0"/>
              <a:t>延迟</a:t>
            </a:r>
            <a:r>
              <a:rPr lang="zh-CN" altLang="en-US" sz="2000" dirty="0" smtClean="0"/>
              <a:t>和带宽的</a:t>
            </a:r>
            <a:r>
              <a:rPr lang="zh-CN" altLang="en-US" sz="2000" dirty="0" smtClean="0"/>
              <a:t>乘积，表示</a:t>
            </a:r>
            <a:r>
              <a:rPr lang="zh-CN" altLang="en-US" sz="2000" dirty="0"/>
              <a:t>了若发送端连续发送数据，则在发送的第一个比特即将到达终点时，发送端就已发送的数据量。它代表了线路</a:t>
            </a:r>
            <a:r>
              <a:rPr lang="zh-CN" altLang="en-US" sz="2000" dirty="0" smtClean="0"/>
              <a:t>的暂存容量。</a:t>
            </a:r>
            <a:endParaRPr lang="en-US" altLang="zh-CN" sz="2000" dirty="0" smtClean="0"/>
          </a:p>
          <a:p>
            <a:pPr lvl="1">
              <a:defRPr/>
            </a:pPr>
            <a:r>
              <a:rPr lang="zh-CN" altLang="en-US" sz="2000" dirty="0" smtClean="0"/>
              <a:t>在任意时刻，线路上可以容纳的最大负载大小</a:t>
            </a:r>
            <a:endParaRPr lang="en-US" altLang="zh-CN" sz="2000" dirty="0" smtClean="0"/>
          </a:p>
          <a:p>
            <a:pPr lvl="1">
              <a:defRPr/>
            </a:pPr>
            <a:r>
              <a:rPr lang="en-US" altLang="zh-CN" sz="2000" dirty="0" smtClean="0"/>
              <a:t>RTT * Bandwidth</a:t>
            </a:r>
            <a:r>
              <a:rPr lang="zh-CN" altLang="en-US" sz="2000" dirty="0" smtClean="0"/>
              <a:t>：发送方在收到确认之前可以连续发送的负载大小</a:t>
            </a:r>
            <a:endParaRPr lang="zh-CN" altLang="en-US" sz="2000" dirty="0"/>
          </a:p>
          <a:p>
            <a:endParaRPr lang="zh-CN" altLang="en-US" dirty="0"/>
          </a:p>
        </p:txBody>
      </p:sp>
    </p:spTree>
    <p:extLst>
      <p:ext uri="{BB962C8B-B14F-4D97-AF65-F5344CB8AC3E}">
        <p14:creationId xmlns:p14="http://schemas.microsoft.com/office/powerpoint/2010/main" val="2514046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电路交换、分组交换和报文交换的比较</a:t>
            </a:r>
            <a:endParaRPr lang="zh-CN" altLang="en-US" dirty="0"/>
          </a:p>
        </p:txBody>
      </p:sp>
      <p:graphicFrame>
        <p:nvGraphicFramePr>
          <p:cNvPr id="4" name="对象 2"/>
          <p:cNvGraphicFramePr>
            <a:graphicFrameLocks noChangeAspect="1"/>
          </p:cNvGraphicFramePr>
          <p:nvPr>
            <p:extLst>
              <p:ext uri="{D42A27DB-BD31-4B8C-83A1-F6EECF244321}">
                <p14:modId xmlns:p14="http://schemas.microsoft.com/office/powerpoint/2010/main" val="322335765"/>
              </p:ext>
            </p:extLst>
          </p:nvPr>
        </p:nvGraphicFramePr>
        <p:xfrm>
          <a:off x="4211638" y="1385888"/>
          <a:ext cx="7753350" cy="5472112"/>
        </p:xfrm>
        <a:graphic>
          <a:graphicData uri="http://schemas.openxmlformats.org/presentationml/2006/ole">
            <mc:AlternateContent xmlns:mc="http://schemas.openxmlformats.org/markup-compatibility/2006">
              <mc:Choice xmlns:v="urn:schemas-microsoft-com:vml" Requires="v">
                <p:oleObj spid="_x0000_s14406" name="Visio" r:id="rId4" imgW="8258088" imgH="5829183" progId="Visio.Drawing.11">
                  <p:embed/>
                </p:oleObj>
              </mc:Choice>
              <mc:Fallback>
                <p:oleObj name="Visio" r:id="rId4" imgW="8258088" imgH="5829183" progId="Visio.Drawing.11">
                  <p:embed/>
                  <p:pic>
                    <p:nvPicPr>
                      <p:cNvPr id="28678" name="对象 2"/>
                      <p:cNvPicPr>
                        <a:picLocks noChangeAspect="1" noChangeArrowheads="1"/>
                      </p:cNvPicPr>
                      <p:nvPr/>
                    </p:nvPicPr>
                    <p:blipFill>
                      <a:blip r:embed="rId5"/>
                      <a:srcRect/>
                      <a:stretch>
                        <a:fillRect/>
                      </a:stretch>
                    </p:blipFill>
                    <p:spPr bwMode="auto">
                      <a:xfrm>
                        <a:off x="4211638" y="1385888"/>
                        <a:ext cx="775335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p:cNvSpPr txBox="1">
            <a:spLocks noChangeArrowheads="1"/>
          </p:cNvSpPr>
          <p:nvPr/>
        </p:nvSpPr>
        <p:spPr bwMode="auto">
          <a:xfrm>
            <a:off x="101600" y="1846265"/>
            <a:ext cx="4216400" cy="421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marL="342900" indent="-342900" algn="just"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just"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just"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just"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just"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just"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just"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just"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just"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defRPr/>
            </a:pPr>
            <a:r>
              <a:rPr lang="zh-CN" altLang="en-US" sz="2400" dirty="0">
                <a:effectLst/>
                <a:latin typeface="宋体" pitchFamily="2" charset="-122"/>
              </a:rPr>
              <a:t>对于突发负载而言，链路利用率：电路</a:t>
            </a:r>
            <a:r>
              <a:rPr lang="en-US" altLang="zh-CN" sz="2400" dirty="0" smtClean="0">
                <a:effectLst/>
                <a:latin typeface="宋体" pitchFamily="2" charset="-122"/>
              </a:rPr>
              <a:t>&lt;</a:t>
            </a:r>
            <a:r>
              <a:rPr lang="zh-CN" altLang="en-US" sz="2400" dirty="0" smtClean="0">
                <a:effectLst/>
              </a:rPr>
              <a:t>报文</a:t>
            </a:r>
            <a:r>
              <a:rPr lang="en-US" altLang="zh-CN" sz="2400" dirty="0" smtClean="0">
                <a:effectLst/>
                <a:latin typeface="宋体" pitchFamily="2" charset="-122"/>
              </a:rPr>
              <a:t>&lt;</a:t>
            </a:r>
            <a:r>
              <a:rPr lang="zh-CN" altLang="en-US" sz="2400" dirty="0">
                <a:effectLst/>
                <a:latin typeface="宋体" pitchFamily="2" charset="-122"/>
              </a:rPr>
              <a:t>分组</a:t>
            </a:r>
          </a:p>
          <a:p>
            <a:pPr eaLnBrk="1" hangingPunct="1">
              <a:defRPr/>
            </a:pPr>
            <a:r>
              <a:rPr lang="zh-CN" altLang="en-US" sz="2400" dirty="0">
                <a:effectLst/>
                <a:latin typeface="宋体" pitchFamily="2" charset="-122"/>
              </a:rPr>
              <a:t>头部开销：电路</a:t>
            </a:r>
            <a:r>
              <a:rPr lang="en-US" altLang="zh-CN" sz="2400" dirty="0" smtClean="0">
                <a:effectLst/>
                <a:latin typeface="宋体" pitchFamily="2" charset="-122"/>
              </a:rPr>
              <a:t>&lt;</a:t>
            </a:r>
            <a:r>
              <a:rPr lang="zh-CN" altLang="en-US" sz="2400" dirty="0" smtClean="0">
                <a:effectLst/>
              </a:rPr>
              <a:t>报文</a:t>
            </a:r>
            <a:r>
              <a:rPr lang="en-US" altLang="zh-CN" sz="2400" dirty="0" smtClean="0">
                <a:effectLst/>
                <a:latin typeface="宋体" pitchFamily="2" charset="-122"/>
              </a:rPr>
              <a:t>&lt;</a:t>
            </a:r>
            <a:r>
              <a:rPr lang="zh-CN" altLang="en-US" sz="2400" dirty="0">
                <a:effectLst/>
                <a:latin typeface="宋体" pitchFamily="2" charset="-122"/>
              </a:rPr>
              <a:t>分组</a:t>
            </a:r>
          </a:p>
          <a:p>
            <a:pPr eaLnBrk="1" hangingPunct="1">
              <a:defRPr/>
            </a:pPr>
            <a:r>
              <a:rPr lang="zh-CN" altLang="en-US" sz="2400" dirty="0">
                <a:effectLst/>
                <a:latin typeface="宋体" pitchFamily="2" charset="-122"/>
              </a:rPr>
              <a:t>总延迟：</a:t>
            </a:r>
          </a:p>
          <a:p>
            <a:pPr lvl="1" eaLnBrk="1" hangingPunct="1">
              <a:defRPr/>
            </a:pPr>
            <a:r>
              <a:rPr lang="zh-CN" altLang="en-US" sz="2000" dirty="0">
                <a:effectLst/>
                <a:latin typeface="宋体" pitchFamily="2" charset="-122"/>
              </a:rPr>
              <a:t>长时间</a:t>
            </a:r>
            <a:r>
              <a:rPr lang="zh-CN" altLang="en-US" sz="2000" dirty="0" smtClean="0">
                <a:effectLst/>
                <a:latin typeface="宋体" pitchFamily="2" charset="-122"/>
              </a:rPr>
              <a:t>连续</a:t>
            </a:r>
            <a:r>
              <a:rPr lang="zh-CN" altLang="en-US" sz="2000" dirty="0" smtClean="0">
                <a:effectLst/>
                <a:latin typeface="宋体" pitchFamily="2" charset="-122"/>
              </a:rPr>
              <a:t>报文</a:t>
            </a:r>
            <a:endParaRPr lang="en-US" altLang="zh-CN" sz="2000" dirty="0" smtClean="0">
              <a:effectLst/>
              <a:latin typeface="宋体" pitchFamily="2" charset="-122"/>
            </a:endParaRPr>
          </a:p>
          <a:p>
            <a:pPr lvl="2" eaLnBrk="1" hangingPunct="1">
              <a:defRPr/>
            </a:pPr>
            <a:r>
              <a:rPr lang="zh-CN" altLang="en-US" sz="1800" dirty="0">
                <a:effectLst/>
                <a:latin typeface="宋体" pitchFamily="2" charset="-122"/>
              </a:rPr>
              <a:t>分组交换头部的开销</a:t>
            </a:r>
            <a:r>
              <a:rPr lang="en-US" altLang="zh-CN" sz="1800" dirty="0">
                <a:effectLst/>
                <a:latin typeface="宋体" pitchFamily="2" charset="-122"/>
              </a:rPr>
              <a:t>&gt;</a:t>
            </a:r>
            <a:r>
              <a:rPr lang="zh-CN" altLang="en-US" sz="1800" dirty="0">
                <a:effectLst/>
                <a:latin typeface="宋体" pitchFamily="2" charset="-122"/>
              </a:rPr>
              <a:t>报文无法分割带来的管道化的滞后 </a:t>
            </a:r>
          </a:p>
          <a:p>
            <a:pPr lvl="2" eaLnBrk="1" hangingPunct="1">
              <a:defRPr/>
            </a:pPr>
            <a:r>
              <a:rPr lang="zh-CN" altLang="en-US" sz="1800" dirty="0">
                <a:effectLst/>
                <a:latin typeface="宋体" pitchFamily="2" charset="-122"/>
              </a:rPr>
              <a:t>电路</a:t>
            </a:r>
            <a:r>
              <a:rPr lang="en-US" altLang="zh-CN" sz="1800" dirty="0" smtClean="0">
                <a:effectLst/>
                <a:latin typeface="宋体" pitchFamily="2" charset="-122"/>
              </a:rPr>
              <a:t>&lt;</a:t>
            </a:r>
            <a:r>
              <a:rPr lang="zh-CN" altLang="en-US" sz="1800" dirty="0" smtClean="0">
                <a:effectLst/>
              </a:rPr>
              <a:t>报文</a:t>
            </a:r>
            <a:r>
              <a:rPr lang="en-US" altLang="zh-CN" sz="1800" dirty="0" smtClean="0">
                <a:effectLst/>
                <a:latin typeface="宋体" pitchFamily="2" charset="-122"/>
              </a:rPr>
              <a:t>&lt;</a:t>
            </a:r>
            <a:r>
              <a:rPr lang="zh-CN" altLang="en-US" sz="1800" dirty="0">
                <a:effectLst/>
                <a:latin typeface="宋体" pitchFamily="2" charset="-122"/>
              </a:rPr>
              <a:t>分组</a:t>
            </a:r>
          </a:p>
          <a:p>
            <a:pPr lvl="1" eaLnBrk="1" hangingPunct="1">
              <a:defRPr/>
            </a:pPr>
            <a:r>
              <a:rPr lang="zh-CN" altLang="en-US" sz="2000" dirty="0">
                <a:effectLst/>
                <a:latin typeface="宋体" pitchFamily="2" charset="-122"/>
              </a:rPr>
              <a:t>短的突发负载</a:t>
            </a:r>
          </a:p>
          <a:p>
            <a:pPr lvl="2" eaLnBrk="1" hangingPunct="1">
              <a:defRPr/>
            </a:pPr>
            <a:r>
              <a:rPr lang="zh-CN" altLang="en-US" sz="1800" dirty="0">
                <a:effectLst/>
                <a:latin typeface="宋体" pitchFamily="2" charset="-122"/>
              </a:rPr>
              <a:t>分组</a:t>
            </a:r>
            <a:r>
              <a:rPr lang="en-US" altLang="zh-CN" sz="1800" dirty="0" smtClean="0">
                <a:effectLst/>
                <a:latin typeface="宋体" pitchFamily="2" charset="-122"/>
              </a:rPr>
              <a:t>&lt;</a:t>
            </a:r>
            <a:r>
              <a:rPr lang="zh-CN" altLang="en-US" sz="1800" dirty="0">
                <a:effectLst/>
              </a:rPr>
              <a:t>报文</a:t>
            </a:r>
            <a:r>
              <a:rPr lang="en-US" altLang="zh-CN" sz="1800" dirty="0" smtClean="0">
                <a:effectLst/>
                <a:latin typeface="宋体" pitchFamily="2" charset="-122"/>
              </a:rPr>
              <a:t>&lt;</a:t>
            </a:r>
            <a:r>
              <a:rPr lang="zh-CN" altLang="en-US" sz="1800" dirty="0">
                <a:effectLst/>
                <a:latin typeface="宋体" pitchFamily="2" charset="-122"/>
              </a:rPr>
              <a:t>电路</a:t>
            </a:r>
            <a:endParaRPr lang="en-US" altLang="zh-CN" sz="1800" dirty="0">
              <a:effectLst/>
              <a:latin typeface="宋体" pitchFamily="2" charset="-122"/>
            </a:endParaRPr>
          </a:p>
          <a:p>
            <a:pPr eaLnBrk="1" hangingPunct="1">
              <a:defRPr/>
            </a:pPr>
            <a:r>
              <a:rPr lang="zh-CN" altLang="en-US" sz="2600" dirty="0">
                <a:effectLst/>
                <a:latin typeface="宋体" pitchFamily="2" charset="-122"/>
              </a:rPr>
              <a:t>计算机网络的负载往往是大量突发的小</a:t>
            </a:r>
            <a:r>
              <a:rPr lang="zh-CN" altLang="en-US" sz="2600" dirty="0" smtClean="0">
                <a:effectLst/>
                <a:latin typeface="宋体" pitchFamily="2" charset="-122"/>
              </a:rPr>
              <a:t>数据</a:t>
            </a:r>
            <a:r>
              <a:rPr lang="zh-CN" altLang="en-US" sz="2600" dirty="0" smtClean="0">
                <a:effectLst/>
                <a:latin typeface="宋体" pitchFamily="2" charset="-122"/>
              </a:rPr>
              <a:t>，因此适合采用分组交换</a:t>
            </a:r>
            <a:endParaRPr lang="zh-CN" altLang="en-US" sz="2600" dirty="0">
              <a:effectLst/>
              <a:latin typeface="宋体" pitchFamily="2" charset="-122"/>
            </a:endParaRPr>
          </a:p>
        </p:txBody>
      </p:sp>
    </p:spTree>
    <p:extLst>
      <p:ext uri="{BB962C8B-B14F-4D97-AF65-F5344CB8AC3E}">
        <p14:creationId xmlns:p14="http://schemas.microsoft.com/office/powerpoint/2010/main" val="2885377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pPr>
              <a:defRPr/>
            </a:pPr>
            <a:r>
              <a:rPr lang="zh-CN" altLang="en-US" dirty="0"/>
              <a:t>计算机网络发展（</a:t>
            </a:r>
            <a:r>
              <a:rPr lang="en-US" altLang="zh-CN" dirty="0"/>
              <a:t>1.4</a:t>
            </a:r>
            <a:r>
              <a:rPr lang="zh-CN" altLang="en-US" dirty="0"/>
              <a:t>）</a:t>
            </a:r>
            <a:endParaRPr lang="en-US" altLang="zh-CN" dirty="0"/>
          </a:p>
          <a:p>
            <a:pPr>
              <a:defRPr/>
            </a:pPr>
            <a:r>
              <a:rPr lang="zh-CN" altLang="en-US" dirty="0" smtClean="0"/>
              <a:t>交换</a:t>
            </a:r>
            <a:r>
              <a:rPr lang="zh-CN" altLang="en-US" dirty="0"/>
              <a:t>技术（</a:t>
            </a:r>
            <a:r>
              <a:rPr lang="en-US" altLang="zh-CN" dirty="0"/>
              <a:t>1.2</a:t>
            </a:r>
            <a:r>
              <a:rPr lang="zh-CN" altLang="en-US" dirty="0" smtClean="0"/>
              <a:t>）</a:t>
            </a:r>
            <a:endParaRPr lang="en-US" altLang="zh-CN" dirty="0" smtClean="0"/>
          </a:p>
          <a:p>
            <a:pPr>
              <a:defRPr/>
            </a:pPr>
            <a:r>
              <a:rPr lang="zh-CN" altLang="en-US" dirty="0" smtClean="0"/>
              <a:t>计算机网络的度量</a:t>
            </a:r>
            <a:r>
              <a:rPr lang="en-US" altLang="zh-CN" dirty="0" smtClean="0"/>
              <a:t>(1.1.3)</a:t>
            </a:r>
            <a:endParaRPr lang="en-US" altLang="zh-CN" dirty="0"/>
          </a:p>
          <a:p>
            <a:pPr>
              <a:defRPr/>
            </a:pPr>
            <a:r>
              <a:rPr lang="zh-CN" altLang="en-US" dirty="0" smtClean="0"/>
              <a:t>计算机网络体系结构（</a:t>
            </a:r>
            <a:r>
              <a:rPr lang="en-US" altLang="zh-CN" dirty="0" smtClean="0"/>
              <a:t>1.3</a:t>
            </a:r>
            <a:r>
              <a:rPr lang="zh-CN" altLang="en-US" dirty="0" smtClean="0"/>
              <a:t>）</a:t>
            </a:r>
            <a:endParaRPr lang="en-US" altLang="zh-CN" dirty="0" smtClean="0"/>
          </a:p>
          <a:p>
            <a:pPr>
              <a:defRPr/>
            </a:pPr>
            <a:r>
              <a:rPr lang="en-US" altLang="zh-CN" dirty="0"/>
              <a:t>Internet</a:t>
            </a:r>
            <a:r>
              <a:rPr lang="zh-CN" altLang="en-US" dirty="0"/>
              <a:t>组成、发展历史、计算机网络定义和分类</a:t>
            </a:r>
            <a:r>
              <a:rPr lang="en-US" altLang="zh-CN" dirty="0"/>
              <a:t>(1.1.1/1.4.2/1.1.2)</a:t>
            </a:r>
          </a:p>
          <a:p>
            <a:pPr>
              <a:defRPr/>
            </a:pPr>
            <a:r>
              <a:rPr lang="zh-CN" altLang="en-US" dirty="0"/>
              <a:t>计算机网络</a:t>
            </a:r>
            <a:r>
              <a:rPr lang="zh-CN" altLang="en-US" dirty="0"/>
              <a:t>标准化组织（</a:t>
            </a:r>
            <a:r>
              <a:rPr lang="en-US" altLang="zh-CN" dirty="0"/>
              <a:t>1.5</a:t>
            </a:r>
            <a:r>
              <a:rPr lang="zh-CN" altLang="en-US" dirty="0"/>
              <a:t>）</a:t>
            </a:r>
          </a:p>
          <a:p>
            <a:endParaRPr lang="zh-CN" altLang="en-US" dirty="0"/>
          </a:p>
        </p:txBody>
      </p:sp>
    </p:spTree>
    <p:extLst>
      <p:ext uri="{BB962C8B-B14F-4D97-AF65-F5344CB8AC3E}">
        <p14:creationId xmlns:p14="http://schemas.microsoft.com/office/powerpoint/2010/main" val="4200827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pPr>
              <a:defRPr/>
            </a:pPr>
            <a:r>
              <a:rPr lang="zh-CN" altLang="en-US" dirty="0"/>
              <a:t>计算机网络发展（</a:t>
            </a:r>
            <a:r>
              <a:rPr lang="en-US" altLang="zh-CN" dirty="0"/>
              <a:t>1.4</a:t>
            </a:r>
            <a:r>
              <a:rPr lang="zh-CN" altLang="en-US" dirty="0"/>
              <a:t>）</a:t>
            </a:r>
            <a:endParaRPr lang="en-US" altLang="zh-CN" dirty="0"/>
          </a:p>
          <a:p>
            <a:pPr>
              <a:defRPr/>
            </a:pPr>
            <a:r>
              <a:rPr lang="zh-CN" altLang="en-US" dirty="0" smtClean="0"/>
              <a:t>交换</a:t>
            </a:r>
            <a:r>
              <a:rPr lang="zh-CN" altLang="en-US" dirty="0"/>
              <a:t>技术（</a:t>
            </a:r>
            <a:r>
              <a:rPr lang="en-US" altLang="zh-CN" dirty="0"/>
              <a:t>1.2</a:t>
            </a:r>
            <a:r>
              <a:rPr lang="zh-CN" altLang="en-US" dirty="0" smtClean="0"/>
              <a:t>）</a:t>
            </a:r>
            <a:endParaRPr lang="en-US" altLang="zh-CN" dirty="0" smtClean="0"/>
          </a:p>
          <a:p>
            <a:pPr>
              <a:defRPr/>
            </a:pPr>
            <a:r>
              <a:rPr lang="zh-CN" altLang="en-US" dirty="0" smtClean="0"/>
              <a:t>计算机网络的</a:t>
            </a:r>
            <a:r>
              <a:rPr lang="zh-CN" altLang="en-US" dirty="0" smtClean="0"/>
              <a:t>度量</a:t>
            </a:r>
            <a:r>
              <a:rPr lang="en-US" altLang="zh-CN" dirty="0" smtClean="0"/>
              <a:t>(1.1.3)</a:t>
            </a:r>
            <a:endParaRPr lang="en-US" altLang="zh-CN" dirty="0"/>
          </a:p>
          <a:p>
            <a:pPr>
              <a:defRPr/>
            </a:pPr>
            <a:r>
              <a:rPr lang="zh-CN" altLang="en-US" dirty="0" smtClean="0">
                <a:solidFill>
                  <a:srgbClr val="FF0000"/>
                </a:solidFill>
              </a:rPr>
              <a:t>计算机网络体系结构（</a:t>
            </a:r>
            <a:r>
              <a:rPr lang="en-US" altLang="zh-CN" dirty="0" smtClean="0">
                <a:solidFill>
                  <a:srgbClr val="FF0000"/>
                </a:solidFill>
              </a:rPr>
              <a:t>1.3</a:t>
            </a:r>
            <a:r>
              <a:rPr lang="zh-CN" altLang="en-US" dirty="0" smtClean="0">
                <a:solidFill>
                  <a:srgbClr val="FF0000"/>
                </a:solidFill>
              </a:rPr>
              <a:t>）</a:t>
            </a:r>
            <a:endParaRPr lang="en-US" altLang="zh-CN" dirty="0" smtClean="0">
              <a:solidFill>
                <a:srgbClr val="FF0000"/>
              </a:solidFill>
            </a:endParaRPr>
          </a:p>
          <a:p>
            <a:pPr>
              <a:defRPr/>
            </a:pPr>
            <a:r>
              <a:rPr lang="en-US" altLang="zh-CN" dirty="0"/>
              <a:t>Internet</a:t>
            </a:r>
            <a:r>
              <a:rPr lang="zh-CN" altLang="en-US" dirty="0"/>
              <a:t>组成、发展历史、计算机网络定义和分类</a:t>
            </a:r>
            <a:r>
              <a:rPr lang="en-US" altLang="zh-CN" dirty="0"/>
              <a:t>(1.1.1/1.4.2/1.1.2)</a:t>
            </a:r>
          </a:p>
          <a:p>
            <a:pPr>
              <a:defRPr/>
            </a:pPr>
            <a:r>
              <a:rPr lang="zh-CN" altLang="en-US" dirty="0"/>
              <a:t>计算机网络</a:t>
            </a:r>
            <a:r>
              <a:rPr lang="zh-CN" altLang="en-US" dirty="0"/>
              <a:t>标准化组织（</a:t>
            </a:r>
            <a:r>
              <a:rPr lang="en-US" altLang="zh-CN" dirty="0"/>
              <a:t>1.5</a:t>
            </a:r>
            <a:r>
              <a:rPr lang="zh-CN" altLang="en-US" dirty="0"/>
              <a:t>）</a:t>
            </a:r>
          </a:p>
          <a:p>
            <a:endParaRPr lang="zh-CN" altLang="en-US" dirty="0"/>
          </a:p>
        </p:txBody>
      </p:sp>
    </p:spTree>
    <p:extLst>
      <p:ext uri="{BB962C8B-B14F-4D97-AF65-F5344CB8AC3E}">
        <p14:creationId xmlns:p14="http://schemas.microsoft.com/office/powerpoint/2010/main" val="4151513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网络体系结构</a:t>
            </a:r>
            <a:endParaRPr lang="zh-CN" altLang="en-US" dirty="0"/>
          </a:p>
        </p:txBody>
      </p:sp>
      <p:sp>
        <p:nvSpPr>
          <p:cNvPr id="3" name="内容占位符 2"/>
          <p:cNvSpPr>
            <a:spLocks noGrp="1"/>
          </p:cNvSpPr>
          <p:nvPr>
            <p:ph idx="1"/>
          </p:nvPr>
        </p:nvSpPr>
        <p:spPr>
          <a:xfrm>
            <a:off x="838200" y="1825624"/>
            <a:ext cx="7962900" cy="4537075"/>
          </a:xfrm>
        </p:spPr>
        <p:txBody>
          <a:bodyPr>
            <a:noAutofit/>
          </a:bodyPr>
          <a:lstStyle/>
          <a:p>
            <a:pPr>
              <a:lnSpc>
                <a:spcPct val="100000"/>
              </a:lnSpc>
              <a:defRPr/>
            </a:pPr>
            <a:r>
              <a:rPr lang="zh-CN" altLang="en-US" sz="2000" dirty="0" smtClean="0"/>
              <a:t>层次模型：为什么</a:t>
            </a:r>
            <a:r>
              <a:rPr lang="zh-CN" altLang="en-US" sz="2000" dirty="0"/>
              <a:t>要分层？如何分层？</a:t>
            </a:r>
          </a:p>
          <a:p>
            <a:pPr lvl="1">
              <a:lnSpc>
                <a:spcPct val="100000"/>
              </a:lnSpc>
              <a:defRPr/>
            </a:pPr>
            <a:r>
              <a:rPr lang="zh-CN" altLang="en-US" sz="2000" dirty="0"/>
              <a:t>计算机网络非常复杂：</a:t>
            </a:r>
            <a:endParaRPr lang="en-US" altLang="zh-CN" sz="2000" dirty="0"/>
          </a:p>
          <a:p>
            <a:pPr lvl="2">
              <a:lnSpc>
                <a:spcPct val="100000"/>
              </a:lnSpc>
              <a:defRPr/>
            </a:pPr>
            <a:r>
              <a:rPr lang="zh-CN" altLang="en-US" dirty="0"/>
              <a:t>主机、路由器、各种物理链路、应用、协议、硬件、软件</a:t>
            </a:r>
            <a:endParaRPr lang="en-US" altLang="zh-CN" dirty="0"/>
          </a:p>
          <a:p>
            <a:pPr lvl="1">
              <a:lnSpc>
                <a:spcPct val="100000"/>
              </a:lnSpc>
              <a:defRPr/>
            </a:pPr>
            <a:r>
              <a:rPr lang="zh-CN" altLang="en-US" sz="2000" dirty="0"/>
              <a:t>把一个复杂的系统分解成多个可管理、好研究、相对独立的层次。</a:t>
            </a:r>
          </a:p>
          <a:p>
            <a:pPr lvl="2">
              <a:lnSpc>
                <a:spcPct val="100000"/>
              </a:lnSpc>
            </a:pPr>
            <a:r>
              <a:rPr lang="zh-CN" altLang="en-US" dirty="0"/>
              <a:t>层次结构允许定义复杂系统的各个部分以及它们之间的关系</a:t>
            </a:r>
          </a:p>
          <a:p>
            <a:pPr lvl="3">
              <a:lnSpc>
                <a:spcPct val="100000"/>
              </a:lnSpc>
            </a:pPr>
            <a:r>
              <a:rPr lang="zh-CN" altLang="en-US" dirty="0" smtClean="0">
                <a:effectLst/>
              </a:rPr>
              <a:t>灵活，易于交流、理解和标准化。</a:t>
            </a:r>
            <a:endParaRPr lang="en-US" altLang="zh-CN" dirty="0" smtClean="0">
              <a:effectLst/>
            </a:endParaRPr>
          </a:p>
          <a:p>
            <a:pPr lvl="3">
              <a:lnSpc>
                <a:spcPct val="100000"/>
              </a:lnSpc>
            </a:pPr>
            <a:r>
              <a:rPr lang="zh-CN" altLang="en-US" dirty="0" smtClean="0">
                <a:effectLst/>
              </a:rPr>
              <a:t>不同的厂商、研究者可以专注于不同层次的协议</a:t>
            </a:r>
          </a:p>
          <a:p>
            <a:pPr lvl="2">
              <a:lnSpc>
                <a:spcPct val="100000"/>
              </a:lnSpc>
              <a:defRPr/>
            </a:pPr>
            <a:r>
              <a:rPr lang="zh-CN" altLang="en-US" dirty="0"/>
              <a:t>通过接口透明地使用下层的服务，便于维护和更新</a:t>
            </a:r>
            <a:endParaRPr lang="en-US" altLang="zh-CN" dirty="0"/>
          </a:p>
          <a:p>
            <a:pPr lvl="3">
              <a:lnSpc>
                <a:spcPct val="100000"/>
              </a:lnSpc>
              <a:defRPr/>
            </a:pPr>
            <a:r>
              <a:rPr lang="zh-CN" altLang="en-US" dirty="0"/>
              <a:t>某一层的具体实现的更新对于系统的其他部分是透明</a:t>
            </a:r>
            <a:endParaRPr lang="en-US" altLang="zh-CN" dirty="0"/>
          </a:p>
          <a:p>
            <a:pPr>
              <a:lnSpc>
                <a:spcPct val="100000"/>
              </a:lnSpc>
            </a:pPr>
            <a:endParaRPr lang="zh-CN" altLang="en-US" dirty="0"/>
          </a:p>
        </p:txBody>
      </p:sp>
      <p:sp>
        <p:nvSpPr>
          <p:cNvPr id="9" name="文本框 8"/>
          <p:cNvSpPr txBox="1"/>
          <p:nvPr/>
        </p:nvSpPr>
        <p:spPr>
          <a:xfrm>
            <a:off x="9266144" y="4611685"/>
            <a:ext cx="2552700" cy="369332"/>
          </a:xfrm>
          <a:prstGeom prst="rect">
            <a:avLst/>
          </a:prstGeom>
          <a:noFill/>
        </p:spPr>
        <p:txBody>
          <a:bodyPr wrap="square" rtlCol="0">
            <a:spAutoFit/>
          </a:bodyPr>
          <a:lstStyle/>
          <a:p>
            <a:r>
              <a:rPr lang="zh-CN" altLang="en-US" dirty="0" smtClean="0"/>
              <a:t>计算机的洋葱层次模型</a:t>
            </a:r>
            <a:endParaRPr lang="zh-CN" altLang="en-US" dirty="0"/>
          </a:p>
        </p:txBody>
      </p:sp>
      <p:sp>
        <p:nvSpPr>
          <p:cNvPr id="4" name="椭圆 3"/>
          <p:cNvSpPr/>
          <p:nvPr/>
        </p:nvSpPr>
        <p:spPr>
          <a:xfrm>
            <a:off x="10004612" y="2402541"/>
            <a:ext cx="1165412" cy="109369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t>硬件</a:t>
            </a:r>
          </a:p>
        </p:txBody>
      </p:sp>
      <p:sp>
        <p:nvSpPr>
          <p:cNvPr id="11" name="椭圆 10"/>
          <p:cNvSpPr/>
          <p:nvPr/>
        </p:nvSpPr>
        <p:spPr>
          <a:xfrm>
            <a:off x="9592235" y="1972234"/>
            <a:ext cx="1972237" cy="188259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10022545" y="2097743"/>
            <a:ext cx="1134035" cy="369332"/>
          </a:xfrm>
          <a:prstGeom prst="rect">
            <a:avLst/>
          </a:prstGeom>
          <a:noFill/>
        </p:spPr>
        <p:txBody>
          <a:bodyPr wrap="square" rtlCol="0">
            <a:spAutoFit/>
          </a:bodyPr>
          <a:lstStyle/>
          <a:p>
            <a:r>
              <a:rPr lang="zh-CN" altLang="en-US" dirty="0" smtClean="0"/>
              <a:t>操作系统</a:t>
            </a:r>
            <a:endParaRPr lang="zh-CN" altLang="en-US" dirty="0"/>
          </a:p>
        </p:txBody>
      </p:sp>
      <p:sp>
        <p:nvSpPr>
          <p:cNvPr id="12" name="椭圆 11"/>
          <p:cNvSpPr/>
          <p:nvPr/>
        </p:nvSpPr>
        <p:spPr>
          <a:xfrm>
            <a:off x="9018494" y="1506071"/>
            <a:ext cx="3048000" cy="280081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13" name="文本框 12"/>
          <p:cNvSpPr txBox="1"/>
          <p:nvPr/>
        </p:nvSpPr>
        <p:spPr>
          <a:xfrm>
            <a:off x="9993406" y="1626154"/>
            <a:ext cx="1134035" cy="369332"/>
          </a:xfrm>
          <a:prstGeom prst="rect">
            <a:avLst/>
          </a:prstGeom>
          <a:noFill/>
        </p:spPr>
        <p:txBody>
          <a:bodyPr wrap="square" rtlCol="0">
            <a:spAutoFit/>
          </a:bodyPr>
          <a:lstStyle/>
          <a:p>
            <a:r>
              <a:rPr lang="zh-CN" altLang="en-US" dirty="0" smtClean="0"/>
              <a:t>应用程序</a:t>
            </a:r>
            <a:endParaRPr lang="zh-CN" altLang="en-US" dirty="0"/>
          </a:p>
        </p:txBody>
      </p:sp>
    </p:spTree>
    <p:extLst>
      <p:ext uri="{BB962C8B-B14F-4D97-AF65-F5344CB8AC3E}">
        <p14:creationId xmlns:p14="http://schemas.microsoft.com/office/powerpoint/2010/main" val="4159105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计算机网络的层次模型</a:t>
            </a:r>
            <a:endParaRPr lang="zh-CN" altLang="en-US" dirty="0"/>
          </a:p>
        </p:txBody>
      </p:sp>
      <p:sp>
        <p:nvSpPr>
          <p:cNvPr id="3" name="内容占位符 2"/>
          <p:cNvSpPr>
            <a:spLocks noGrp="1"/>
          </p:cNvSpPr>
          <p:nvPr>
            <p:ph idx="1"/>
          </p:nvPr>
        </p:nvSpPr>
        <p:spPr>
          <a:xfrm>
            <a:off x="838199" y="1558879"/>
            <a:ext cx="10506078" cy="1989098"/>
          </a:xfrm>
        </p:spPr>
        <p:txBody>
          <a:bodyPr>
            <a:normAutofit/>
          </a:bodyPr>
          <a:lstStyle/>
          <a:p>
            <a:r>
              <a:rPr lang="zh-CN" altLang="en-US" sz="2400" dirty="0" smtClean="0"/>
              <a:t>协议是水平的，层次是垂直的</a:t>
            </a:r>
            <a:endParaRPr lang="en-US" altLang="zh-CN" sz="2400" dirty="0" smtClean="0"/>
          </a:p>
          <a:p>
            <a:pPr lvl="1"/>
            <a:r>
              <a:rPr lang="zh-CN" altLang="en-US" sz="2000" dirty="0"/>
              <a:t>每</a:t>
            </a:r>
            <a:r>
              <a:rPr lang="zh-CN" altLang="en-US" sz="2000" dirty="0" smtClean="0"/>
              <a:t>层实现了一个协议，为上层提供服务（通过它们之间的接口）， 接口处提供服务的地方抽象为服务访问点（</a:t>
            </a:r>
            <a:r>
              <a:rPr lang="en-US" altLang="zh-CN" sz="2000" dirty="0" smtClean="0"/>
              <a:t>SAP</a:t>
            </a:r>
            <a:r>
              <a:rPr lang="zh-CN" altLang="en-US" sz="2000" dirty="0" smtClean="0"/>
              <a:t>）</a:t>
            </a:r>
            <a:endParaRPr lang="en-US" altLang="zh-CN" sz="2000" dirty="0" smtClean="0"/>
          </a:p>
          <a:p>
            <a:pPr lvl="1"/>
            <a:r>
              <a:rPr lang="zh-CN" altLang="en-US" sz="2000" dirty="0"/>
              <a:t>每</a:t>
            </a:r>
            <a:r>
              <a:rPr lang="zh-CN" altLang="en-US" sz="2000" dirty="0" smtClean="0"/>
              <a:t>层的协议依赖于其底层提供的服务</a:t>
            </a:r>
            <a:endParaRPr lang="en-US" altLang="zh-CN" sz="2000" dirty="0" smtClean="0"/>
          </a:p>
          <a:p>
            <a:pPr lvl="1"/>
            <a:r>
              <a:rPr lang="zh-CN" altLang="en-US" sz="2000" dirty="0" smtClean="0"/>
              <a:t>所</a:t>
            </a:r>
            <a:r>
              <a:rPr lang="zh-CN" altLang="en-US" sz="2000" dirty="0" smtClean="0"/>
              <a:t>使用的协议的集合称为协议栈（</a:t>
            </a:r>
            <a:r>
              <a:rPr lang="en-US" altLang="zh-CN" sz="2000" dirty="0" smtClean="0"/>
              <a:t>protocol stack</a:t>
            </a:r>
            <a:r>
              <a:rPr lang="zh-CN" altLang="en-US" sz="2000" dirty="0" smtClean="0"/>
              <a:t>）</a:t>
            </a:r>
            <a:endParaRPr lang="zh-CN" altLang="en-US" sz="2000" dirty="0"/>
          </a:p>
        </p:txBody>
      </p:sp>
      <p:grpSp>
        <p:nvGrpSpPr>
          <p:cNvPr id="79" name="Group 31"/>
          <p:cNvGrpSpPr>
            <a:grpSpLocks/>
          </p:cNvGrpSpPr>
          <p:nvPr/>
        </p:nvGrpSpPr>
        <p:grpSpPr bwMode="auto">
          <a:xfrm>
            <a:off x="5136748" y="3529316"/>
            <a:ext cx="6997700" cy="2717800"/>
            <a:chOff x="303" y="2393"/>
            <a:chExt cx="4408" cy="1712"/>
          </a:xfrm>
        </p:grpSpPr>
        <p:sp>
          <p:nvSpPr>
            <p:cNvPr id="80" name="Rectangle 5"/>
            <p:cNvSpPr>
              <a:spLocks noChangeArrowheads="1"/>
            </p:cNvSpPr>
            <p:nvPr/>
          </p:nvSpPr>
          <p:spPr bwMode="auto">
            <a:xfrm>
              <a:off x="1305" y="2627"/>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a:t>
              </a:r>
            </a:p>
          </p:txBody>
        </p:sp>
        <p:sp>
          <p:nvSpPr>
            <p:cNvPr id="81" name="Rectangle 6"/>
            <p:cNvSpPr>
              <a:spLocks noChangeArrowheads="1"/>
            </p:cNvSpPr>
            <p:nvPr/>
          </p:nvSpPr>
          <p:spPr bwMode="auto">
            <a:xfrm>
              <a:off x="1305" y="2846"/>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N</a:t>
              </a: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层</a:t>
              </a:r>
            </a:p>
          </p:txBody>
        </p:sp>
        <p:sp>
          <p:nvSpPr>
            <p:cNvPr id="82" name="Rectangle 7"/>
            <p:cNvSpPr>
              <a:spLocks noChangeArrowheads="1"/>
            </p:cNvSpPr>
            <p:nvPr/>
          </p:nvSpPr>
          <p:spPr bwMode="auto">
            <a:xfrm>
              <a:off x="1305" y="3065"/>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层</a:t>
              </a:r>
            </a:p>
          </p:txBody>
        </p:sp>
        <p:sp>
          <p:nvSpPr>
            <p:cNvPr id="83" name="Rectangle 8"/>
            <p:cNvSpPr>
              <a:spLocks noChangeArrowheads="1"/>
            </p:cNvSpPr>
            <p:nvPr/>
          </p:nvSpPr>
          <p:spPr bwMode="auto">
            <a:xfrm>
              <a:off x="1305" y="3284"/>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N-1</a:t>
              </a:r>
              <a:r>
                <a:rPr lang="zh-CN" altLang="en-US" b="1" dirty="0">
                  <a:ea typeface="宋体" panose="02010600030101010101" pitchFamily="2" charset="-122"/>
                </a:rPr>
                <a:t>层</a:t>
              </a:r>
            </a:p>
          </p:txBody>
        </p:sp>
        <p:sp>
          <p:nvSpPr>
            <p:cNvPr id="84" name="Rectangle 9"/>
            <p:cNvSpPr>
              <a:spLocks noChangeArrowheads="1"/>
            </p:cNvSpPr>
            <p:nvPr/>
          </p:nvSpPr>
          <p:spPr bwMode="auto">
            <a:xfrm>
              <a:off x="1305" y="3502"/>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85" name="Rectangle 10"/>
            <p:cNvSpPr>
              <a:spLocks noChangeArrowheads="1"/>
            </p:cNvSpPr>
            <p:nvPr/>
          </p:nvSpPr>
          <p:spPr bwMode="auto">
            <a:xfrm>
              <a:off x="1305" y="3722"/>
              <a:ext cx="3406" cy="383"/>
            </a:xfrm>
            <a:prstGeom prst="rect">
              <a:avLst/>
            </a:prstGeom>
            <a:solidFill>
              <a:schemeClr val="accent4">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dirty="0">
                <a:solidFill>
                  <a:schemeClr val="bg1"/>
                </a:solidFill>
                <a:ea typeface="宋体" panose="02010600030101010101" pitchFamily="2" charset="-122"/>
              </a:endParaRPr>
            </a:p>
            <a:p>
              <a:pPr algn="ctr"/>
              <a:r>
                <a:rPr lang="zh-CN" altLang="en-US" sz="2400" b="1" dirty="0">
                  <a:solidFill>
                    <a:srgbClr val="FF0000"/>
                  </a:solidFill>
                  <a:ea typeface="宋体" panose="02010600030101010101" pitchFamily="2" charset="-122"/>
                </a:rPr>
                <a:t>物理媒体</a:t>
              </a:r>
            </a:p>
          </p:txBody>
        </p:sp>
        <p:sp>
          <p:nvSpPr>
            <p:cNvPr id="86" name="Rectangle 11"/>
            <p:cNvSpPr>
              <a:spLocks noChangeArrowheads="1"/>
            </p:cNvSpPr>
            <p:nvPr/>
          </p:nvSpPr>
          <p:spPr bwMode="auto">
            <a:xfrm>
              <a:off x="348" y="3293"/>
              <a:ext cx="7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N-1</a:t>
              </a:r>
              <a:r>
                <a:rPr lang="zh-CN" altLang="en-US" b="1"/>
                <a:t>服务</a:t>
              </a:r>
            </a:p>
          </p:txBody>
        </p:sp>
        <p:sp>
          <p:nvSpPr>
            <p:cNvPr id="87" name="Rectangle 12"/>
            <p:cNvSpPr>
              <a:spLocks noChangeArrowheads="1"/>
            </p:cNvSpPr>
            <p:nvPr/>
          </p:nvSpPr>
          <p:spPr bwMode="auto">
            <a:xfrm>
              <a:off x="3755" y="2399"/>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a:ea typeface="宋体" panose="02010600030101010101" pitchFamily="2" charset="-122"/>
              </a:endParaRPr>
            </a:p>
          </p:txBody>
        </p:sp>
        <p:sp>
          <p:nvSpPr>
            <p:cNvPr id="88" name="Rectangle 13"/>
            <p:cNvSpPr>
              <a:spLocks noChangeArrowheads="1"/>
            </p:cNvSpPr>
            <p:nvPr/>
          </p:nvSpPr>
          <p:spPr bwMode="auto">
            <a:xfrm>
              <a:off x="3755" y="2618"/>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89" name="Rectangle 14"/>
            <p:cNvSpPr>
              <a:spLocks noChangeArrowheads="1"/>
            </p:cNvSpPr>
            <p:nvPr/>
          </p:nvSpPr>
          <p:spPr bwMode="auto">
            <a:xfrm>
              <a:off x="3755" y="2837"/>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a:t>
              </a:r>
              <a:r>
                <a:rPr lang="en-US" altLang="zh-CN" b="1">
                  <a:ea typeface="宋体" panose="02010600030101010101" pitchFamily="2" charset="-122"/>
                </a:rPr>
                <a:t>1</a:t>
              </a:r>
              <a:r>
                <a:rPr lang="zh-CN" altLang="en-US" b="1">
                  <a:ea typeface="宋体" panose="02010600030101010101" pitchFamily="2" charset="-122"/>
                </a:rPr>
                <a:t>层</a:t>
              </a:r>
            </a:p>
          </p:txBody>
        </p:sp>
        <p:sp>
          <p:nvSpPr>
            <p:cNvPr id="90" name="Rectangle 15"/>
            <p:cNvSpPr>
              <a:spLocks noChangeArrowheads="1"/>
            </p:cNvSpPr>
            <p:nvPr/>
          </p:nvSpPr>
          <p:spPr bwMode="auto">
            <a:xfrm>
              <a:off x="3755" y="3056"/>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层</a:t>
              </a:r>
            </a:p>
          </p:txBody>
        </p:sp>
        <p:sp>
          <p:nvSpPr>
            <p:cNvPr id="91" name="Rectangle 16"/>
            <p:cNvSpPr>
              <a:spLocks noChangeArrowheads="1"/>
            </p:cNvSpPr>
            <p:nvPr/>
          </p:nvSpPr>
          <p:spPr bwMode="auto">
            <a:xfrm>
              <a:off x="3755" y="3275"/>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N-1</a:t>
              </a:r>
              <a:r>
                <a:rPr lang="zh-CN" altLang="en-US" b="1">
                  <a:ea typeface="宋体" panose="02010600030101010101" pitchFamily="2" charset="-122"/>
                </a:rPr>
                <a:t>层</a:t>
              </a:r>
            </a:p>
          </p:txBody>
        </p:sp>
        <p:sp>
          <p:nvSpPr>
            <p:cNvPr id="92" name="Rectangle 17"/>
            <p:cNvSpPr>
              <a:spLocks noChangeArrowheads="1"/>
            </p:cNvSpPr>
            <p:nvPr/>
          </p:nvSpPr>
          <p:spPr bwMode="auto">
            <a:xfrm>
              <a:off x="3755" y="3493"/>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93" name="Line 18"/>
            <p:cNvSpPr>
              <a:spLocks noChangeShapeType="1"/>
            </p:cNvSpPr>
            <p:nvPr/>
          </p:nvSpPr>
          <p:spPr bwMode="auto">
            <a:xfrm>
              <a:off x="1670" y="3818"/>
              <a:ext cx="2649" cy="1"/>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9"/>
            <p:cNvSpPr>
              <a:spLocks noChangeShapeType="1"/>
            </p:cNvSpPr>
            <p:nvPr/>
          </p:nvSpPr>
          <p:spPr bwMode="auto">
            <a:xfrm>
              <a:off x="2221" y="2539"/>
              <a:ext cx="1546" cy="7"/>
            </a:xfrm>
            <a:prstGeom prst="line">
              <a:avLst/>
            </a:prstGeom>
            <a:noFill/>
            <a:ln w="508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20"/>
            <p:cNvSpPr>
              <a:spLocks noChangeShapeType="1"/>
            </p:cNvSpPr>
            <p:nvPr/>
          </p:nvSpPr>
          <p:spPr bwMode="auto">
            <a:xfrm>
              <a:off x="2221" y="3416"/>
              <a:ext cx="1546" cy="17"/>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Rectangle 21"/>
            <p:cNvSpPr>
              <a:spLocks noChangeArrowheads="1"/>
            </p:cNvSpPr>
            <p:nvPr/>
          </p:nvSpPr>
          <p:spPr bwMode="auto">
            <a:xfrm>
              <a:off x="303" y="3068"/>
              <a:ext cx="7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N-1/N</a:t>
              </a:r>
              <a:r>
                <a:rPr lang="zh-CN" altLang="en-US" b="1"/>
                <a:t>接口</a:t>
              </a:r>
            </a:p>
          </p:txBody>
        </p:sp>
        <p:sp>
          <p:nvSpPr>
            <p:cNvPr id="97" name="Rectangle 22"/>
            <p:cNvSpPr>
              <a:spLocks noChangeArrowheads="1"/>
            </p:cNvSpPr>
            <p:nvPr/>
          </p:nvSpPr>
          <p:spPr bwMode="auto">
            <a:xfrm>
              <a:off x="2521" y="3261"/>
              <a:ext cx="7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N-1</a:t>
              </a:r>
              <a:r>
                <a:rPr lang="zh-CN" altLang="en-US" b="1" dirty="0"/>
                <a:t>层协议</a:t>
              </a:r>
            </a:p>
          </p:txBody>
        </p:sp>
        <p:sp>
          <p:nvSpPr>
            <p:cNvPr id="98" name="Line 23"/>
            <p:cNvSpPr>
              <a:spLocks noChangeShapeType="1"/>
            </p:cNvSpPr>
            <p:nvPr/>
          </p:nvSpPr>
          <p:spPr bwMode="auto">
            <a:xfrm>
              <a:off x="2263" y="3160"/>
              <a:ext cx="1504" cy="4"/>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Rectangle 24"/>
            <p:cNvSpPr>
              <a:spLocks noChangeArrowheads="1"/>
            </p:cNvSpPr>
            <p:nvPr/>
          </p:nvSpPr>
          <p:spPr bwMode="auto">
            <a:xfrm>
              <a:off x="2602" y="2990"/>
              <a:ext cx="7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a:t>
              </a:r>
              <a:r>
                <a:rPr lang="zh-CN" altLang="en-US" b="1" dirty="0"/>
                <a:t>层协议</a:t>
              </a:r>
            </a:p>
          </p:txBody>
        </p:sp>
        <p:sp>
          <p:nvSpPr>
            <p:cNvPr id="100" name="Line 25"/>
            <p:cNvSpPr>
              <a:spLocks noChangeShapeType="1"/>
            </p:cNvSpPr>
            <p:nvPr/>
          </p:nvSpPr>
          <p:spPr bwMode="auto">
            <a:xfrm flipV="1">
              <a:off x="2263" y="2937"/>
              <a:ext cx="1504" cy="4"/>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Rectangle 26"/>
            <p:cNvSpPr>
              <a:spLocks noChangeArrowheads="1"/>
            </p:cNvSpPr>
            <p:nvPr/>
          </p:nvSpPr>
          <p:spPr bwMode="auto">
            <a:xfrm>
              <a:off x="2581" y="2747"/>
              <a:ext cx="7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N+1</a:t>
              </a:r>
              <a:r>
                <a:rPr lang="zh-CN" altLang="en-US" b="1" dirty="0"/>
                <a:t>层协议</a:t>
              </a:r>
            </a:p>
          </p:txBody>
        </p:sp>
        <p:sp>
          <p:nvSpPr>
            <p:cNvPr id="102" name="Rectangle 27"/>
            <p:cNvSpPr>
              <a:spLocks noChangeArrowheads="1"/>
            </p:cNvSpPr>
            <p:nvPr/>
          </p:nvSpPr>
          <p:spPr bwMode="auto">
            <a:xfrm>
              <a:off x="1305" y="2393"/>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a:ea typeface="宋体" panose="02010600030101010101" pitchFamily="2" charset="-122"/>
              </a:endParaRPr>
            </a:p>
          </p:txBody>
        </p:sp>
        <p:sp>
          <p:nvSpPr>
            <p:cNvPr id="103" name="Line 28"/>
            <p:cNvSpPr>
              <a:spLocks noChangeShapeType="1"/>
            </p:cNvSpPr>
            <p:nvPr/>
          </p:nvSpPr>
          <p:spPr bwMode="auto">
            <a:xfrm>
              <a:off x="438" y="3284"/>
              <a:ext cx="867" cy="0"/>
            </a:xfrm>
            <a:prstGeom prst="line">
              <a:avLst/>
            </a:prstGeom>
            <a:noFill/>
            <a:ln w="127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 name="Line 29"/>
            <p:cNvSpPr>
              <a:spLocks noChangeShapeType="1"/>
            </p:cNvSpPr>
            <p:nvPr/>
          </p:nvSpPr>
          <p:spPr bwMode="auto">
            <a:xfrm>
              <a:off x="1110" y="3014"/>
              <a:ext cx="0" cy="256"/>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5" name="Line 30"/>
            <p:cNvSpPr>
              <a:spLocks noChangeShapeType="1"/>
            </p:cNvSpPr>
            <p:nvPr/>
          </p:nvSpPr>
          <p:spPr bwMode="auto">
            <a:xfrm flipV="1">
              <a:off x="1229" y="3193"/>
              <a:ext cx="0" cy="223"/>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65" name="内容占位符 2"/>
          <p:cNvSpPr txBox="1">
            <a:spLocks/>
          </p:cNvSpPr>
          <p:nvPr/>
        </p:nvSpPr>
        <p:spPr>
          <a:xfrm>
            <a:off x="224634" y="3413790"/>
            <a:ext cx="4994276" cy="3424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000" dirty="0" smtClean="0"/>
              <a:t>分层原则</a:t>
            </a:r>
            <a:endParaRPr lang="en-US" altLang="zh-CN" sz="2000" dirty="0" smtClean="0"/>
          </a:p>
          <a:p>
            <a:pPr lvl="1">
              <a:defRPr/>
            </a:pPr>
            <a:r>
              <a:rPr lang="zh-CN" altLang="en-US" sz="2000" dirty="0" smtClean="0"/>
              <a:t>每层的功能应是明确的，并且相互独立的。</a:t>
            </a:r>
          </a:p>
          <a:p>
            <a:pPr lvl="1">
              <a:defRPr/>
            </a:pPr>
            <a:r>
              <a:rPr lang="zh-CN" altLang="en-US" sz="2000" dirty="0" smtClean="0"/>
              <a:t>层间接口清晰，跨越接口的信息量应尽可能少。</a:t>
            </a:r>
          </a:p>
          <a:p>
            <a:pPr lvl="1">
              <a:defRPr/>
            </a:pPr>
            <a:r>
              <a:rPr lang="zh-CN" altLang="en-US" sz="2000" dirty="0" smtClean="0"/>
              <a:t>层数应适中。</a:t>
            </a:r>
            <a:endParaRPr lang="en-US" altLang="zh-CN" sz="2000" dirty="0" smtClean="0"/>
          </a:p>
          <a:p>
            <a:pPr lvl="2">
              <a:defRPr/>
            </a:pPr>
            <a:r>
              <a:rPr lang="zh-CN" altLang="en-US" dirty="0" smtClean="0"/>
              <a:t>太少：每一层的协议太复杂。</a:t>
            </a:r>
            <a:endParaRPr lang="en-US" altLang="zh-CN" dirty="0" smtClean="0"/>
          </a:p>
          <a:p>
            <a:pPr lvl="2">
              <a:defRPr/>
            </a:pPr>
            <a:r>
              <a:rPr lang="zh-CN" altLang="en-US" dirty="0" smtClean="0"/>
              <a:t>太多：运行的开销会过大。</a:t>
            </a:r>
            <a:endParaRPr lang="en-US" altLang="zh-CN" dirty="0" smtClean="0"/>
          </a:p>
          <a:p>
            <a:pPr>
              <a:defRPr/>
            </a:pPr>
            <a:r>
              <a:rPr lang="zh-CN" altLang="en-US" sz="2000" dirty="0" smtClean="0"/>
              <a:t>分层并不总是好的，有的协议可能采用跨层设计（</a:t>
            </a:r>
            <a:r>
              <a:rPr lang="en-US" altLang="zh-CN" sz="2000" dirty="0" smtClean="0"/>
              <a:t>cross-layer</a:t>
            </a:r>
            <a:r>
              <a:rPr lang="zh-CN" altLang="en-US" sz="2000" dirty="0" smtClean="0"/>
              <a:t>）来优化性能</a:t>
            </a:r>
          </a:p>
          <a:p>
            <a:endParaRPr lang="zh-CN" altLang="en-US" sz="2000" dirty="0"/>
          </a:p>
        </p:txBody>
      </p:sp>
    </p:spTree>
    <p:extLst>
      <p:ext uri="{BB962C8B-B14F-4D97-AF65-F5344CB8AC3E}">
        <p14:creationId xmlns:p14="http://schemas.microsoft.com/office/powerpoint/2010/main" val="2268825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封装和解封装</a:t>
            </a:r>
            <a:endParaRPr lang="zh-CN" altLang="en-US" dirty="0"/>
          </a:p>
        </p:txBody>
      </p:sp>
      <p:sp>
        <p:nvSpPr>
          <p:cNvPr id="3" name="内容占位符 2"/>
          <p:cNvSpPr>
            <a:spLocks noGrp="1"/>
          </p:cNvSpPr>
          <p:nvPr>
            <p:ph idx="1"/>
          </p:nvPr>
        </p:nvSpPr>
        <p:spPr>
          <a:xfrm>
            <a:off x="354563" y="1558879"/>
            <a:ext cx="4614313" cy="4794210"/>
          </a:xfrm>
        </p:spPr>
        <p:txBody>
          <a:bodyPr>
            <a:normAutofit/>
          </a:bodyPr>
          <a:lstStyle/>
          <a:p>
            <a:r>
              <a:rPr lang="en-US" altLang="zh-CN" sz="2400" dirty="0" smtClean="0"/>
              <a:t>OSI</a:t>
            </a:r>
            <a:r>
              <a:rPr lang="zh-CN" altLang="en-US" sz="2400" dirty="0" smtClean="0"/>
              <a:t>术语：接口处交换的数据称为服务数据单元</a:t>
            </a:r>
            <a:r>
              <a:rPr lang="en-US" altLang="zh-CN" sz="2400" dirty="0" smtClean="0"/>
              <a:t>SDU</a:t>
            </a:r>
            <a:r>
              <a:rPr lang="zh-CN" altLang="en-US" sz="2400" dirty="0" smtClean="0"/>
              <a:t>，而与对等实体之间交换的是协议数据单元</a:t>
            </a:r>
            <a:r>
              <a:rPr lang="en-US" altLang="zh-CN" sz="2400" dirty="0" smtClean="0"/>
              <a:t>PDU</a:t>
            </a:r>
          </a:p>
          <a:p>
            <a:r>
              <a:rPr lang="zh-CN" altLang="en-US" sz="2400" dirty="0"/>
              <a:t>每一层从高层接收数据</a:t>
            </a:r>
            <a:r>
              <a:rPr lang="en-US" altLang="zh-CN" sz="2400" dirty="0"/>
              <a:t>SDU</a:t>
            </a:r>
            <a:r>
              <a:rPr lang="zh-CN" altLang="en-US" sz="2400" dirty="0"/>
              <a:t>（</a:t>
            </a:r>
            <a:r>
              <a:rPr lang="en-US" altLang="zh-CN" sz="2400" dirty="0"/>
              <a:t>Service Data Unit</a:t>
            </a:r>
            <a:r>
              <a:rPr lang="zh-CN" altLang="en-US" sz="2400" dirty="0"/>
              <a:t>）</a:t>
            </a:r>
          </a:p>
          <a:p>
            <a:pPr lvl="1"/>
            <a:r>
              <a:rPr lang="zh-CN" altLang="en-US" sz="2000" dirty="0"/>
              <a:t>添加头部信息来封装</a:t>
            </a:r>
            <a:r>
              <a:rPr lang="en-US" altLang="zh-CN" sz="2000" dirty="0"/>
              <a:t>(encapsulation) </a:t>
            </a:r>
            <a:r>
              <a:rPr lang="zh-CN" altLang="en-US" sz="2000" dirty="0"/>
              <a:t>成新的数据单元</a:t>
            </a:r>
            <a:r>
              <a:rPr lang="en-US" altLang="zh-CN" sz="2000" dirty="0"/>
              <a:t>PDU (Protocol Data Unit)</a:t>
            </a:r>
          </a:p>
          <a:p>
            <a:pPr lvl="1"/>
            <a:r>
              <a:rPr lang="zh-CN" altLang="en-US" sz="2000" dirty="0"/>
              <a:t>把新的数据单元通过服务接口传递给更低层</a:t>
            </a:r>
          </a:p>
          <a:p>
            <a:endParaRPr lang="en-US" altLang="zh-CN" sz="2400" dirty="0" smtClean="0"/>
          </a:p>
        </p:txBody>
      </p:sp>
      <p:grpSp>
        <p:nvGrpSpPr>
          <p:cNvPr id="51" name="组合 50"/>
          <p:cNvGrpSpPr/>
          <p:nvPr/>
        </p:nvGrpSpPr>
        <p:grpSpPr>
          <a:xfrm>
            <a:off x="5825332" y="3524446"/>
            <a:ext cx="6726748" cy="3223180"/>
            <a:chOff x="0" y="3018171"/>
            <a:chExt cx="6726748" cy="3223180"/>
          </a:xfrm>
        </p:grpSpPr>
        <p:sp>
          <p:nvSpPr>
            <p:cNvPr id="6" name="矩形 5"/>
            <p:cNvSpPr/>
            <p:nvPr/>
          </p:nvSpPr>
          <p:spPr>
            <a:xfrm>
              <a:off x="1384300" y="4937002"/>
              <a:ext cx="914400" cy="5118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Y</a:t>
              </a:r>
              <a:endParaRPr lang="zh-CN" altLang="en-US" b="1" dirty="0">
                <a:solidFill>
                  <a:schemeClr val="tx1"/>
                </a:solidFill>
              </a:endParaRPr>
            </a:p>
          </p:txBody>
        </p:sp>
        <p:cxnSp>
          <p:nvCxnSpPr>
            <p:cNvPr id="8" name="直接箭头连接符 7"/>
            <p:cNvCxnSpPr>
              <a:stCxn id="6" idx="2"/>
            </p:cNvCxnSpPr>
            <p:nvPr/>
          </p:nvCxnSpPr>
          <p:spPr>
            <a:xfrm>
              <a:off x="1841500" y="5448849"/>
              <a:ext cx="0" cy="3550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841500" y="4051300"/>
              <a:ext cx="0" cy="8857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384300" y="3532859"/>
              <a:ext cx="914400" cy="511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X</a:t>
              </a:r>
              <a:endParaRPr lang="zh-CN" altLang="en-US" b="1" dirty="0">
                <a:solidFill>
                  <a:schemeClr val="tx1"/>
                </a:solidFill>
              </a:endParaRPr>
            </a:p>
          </p:txBody>
        </p:sp>
        <p:cxnSp>
          <p:nvCxnSpPr>
            <p:cNvPr id="13" name="直接箭头连接符 12"/>
            <p:cNvCxnSpPr/>
            <p:nvPr/>
          </p:nvCxnSpPr>
          <p:spPr>
            <a:xfrm>
              <a:off x="1816100" y="3190508"/>
              <a:ext cx="0" cy="3550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49400" y="4382293"/>
              <a:ext cx="622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04851" y="3952728"/>
              <a:ext cx="749300" cy="369332"/>
            </a:xfrm>
            <a:prstGeom prst="rect">
              <a:avLst/>
            </a:prstGeom>
            <a:noFill/>
          </p:spPr>
          <p:txBody>
            <a:bodyPr wrap="square" rtlCol="0">
              <a:spAutoFit/>
            </a:bodyPr>
            <a:lstStyle/>
            <a:p>
              <a:r>
                <a:rPr lang="en-US" altLang="zh-CN" dirty="0" smtClean="0"/>
                <a:t>SAP</a:t>
              </a:r>
              <a:endParaRPr lang="zh-CN" altLang="en-US" dirty="0"/>
            </a:p>
          </p:txBody>
        </p:sp>
        <p:cxnSp>
          <p:nvCxnSpPr>
            <p:cNvPr id="18" name="直接箭头连接符 17"/>
            <p:cNvCxnSpPr/>
            <p:nvPr/>
          </p:nvCxnSpPr>
          <p:spPr>
            <a:xfrm>
              <a:off x="1187452" y="4109094"/>
              <a:ext cx="615948" cy="21956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0" name="文本框 19"/>
            <p:cNvSpPr txBox="1"/>
            <p:nvPr/>
          </p:nvSpPr>
          <p:spPr>
            <a:xfrm>
              <a:off x="1790700" y="4383182"/>
              <a:ext cx="1612900" cy="338554"/>
            </a:xfrm>
            <a:prstGeom prst="rect">
              <a:avLst/>
            </a:prstGeom>
            <a:noFill/>
          </p:spPr>
          <p:txBody>
            <a:bodyPr wrap="square" rtlCol="0">
              <a:spAutoFit/>
            </a:bodyPr>
            <a:lstStyle/>
            <a:p>
              <a:r>
                <a:rPr lang="zh-CN" altLang="en-US" sz="1600" dirty="0" smtClean="0"/>
                <a:t>协议</a:t>
              </a:r>
              <a:r>
                <a:rPr lang="en-US" altLang="zh-CN" sz="1600" dirty="0" smtClean="0"/>
                <a:t>Y</a:t>
              </a:r>
              <a:r>
                <a:rPr lang="zh-CN" altLang="en-US" sz="1600" dirty="0" smtClean="0"/>
                <a:t>提供服务</a:t>
              </a:r>
              <a:endParaRPr lang="zh-CN" altLang="en-US" sz="1600" dirty="0"/>
            </a:p>
          </p:txBody>
        </p:sp>
        <p:sp>
          <p:nvSpPr>
            <p:cNvPr id="21" name="文本框 20"/>
            <p:cNvSpPr txBox="1"/>
            <p:nvPr/>
          </p:nvSpPr>
          <p:spPr>
            <a:xfrm>
              <a:off x="0" y="4421481"/>
              <a:ext cx="2057400" cy="338554"/>
            </a:xfrm>
            <a:prstGeom prst="rect">
              <a:avLst/>
            </a:prstGeom>
            <a:noFill/>
          </p:spPr>
          <p:txBody>
            <a:bodyPr wrap="square" rtlCol="0">
              <a:spAutoFit/>
            </a:bodyPr>
            <a:lstStyle/>
            <a:p>
              <a:r>
                <a:rPr lang="zh-CN" altLang="en-US" sz="1600" dirty="0" smtClean="0"/>
                <a:t>协议</a:t>
              </a:r>
              <a:r>
                <a:rPr lang="en-US" altLang="zh-CN" sz="1600" dirty="0" smtClean="0"/>
                <a:t>X</a:t>
              </a:r>
              <a:r>
                <a:rPr lang="zh-CN" altLang="en-US" sz="1600" dirty="0" smtClean="0"/>
                <a:t>和</a:t>
              </a:r>
              <a:r>
                <a:rPr lang="en-US" altLang="zh-CN" sz="1600" dirty="0" smtClean="0"/>
                <a:t>Y</a:t>
              </a:r>
              <a:r>
                <a:rPr lang="zh-CN" altLang="en-US" sz="1600" dirty="0" smtClean="0"/>
                <a:t>间的接口</a:t>
              </a:r>
              <a:endParaRPr lang="zh-CN" altLang="en-US" sz="1600" dirty="0"/>
            </a:p>
          </p:txBody>
        </p:sp>
        <p:sp>
          <p:nvSpPr>
            <p:cNvPr id="22" name="文本框 21"/>
            <p:cNvSpPr txBox="1"/>
            <p:nvPr/>
          </p:nvSpPr>
          <p:spPr>
            <a:xfrm>
              <a:off x="95251" y="3494136"/>
              <a:ext cx="1397000" cy="584775"/>
            </a:xfrm>
            <a:prstGeom prst="rect">
              <a:avLst/>
            </a:prstGeom>
            <a:noFill/>
          </p:spPr>
          <p:txBody>
            <a:bodyPr wrap="square" rtlCol="0">
              <a:spAutoFit/>
            </a:bodyPr>
            <a:lstStyle/>
            <a:p>
              <a:r>
                <a:rPr lang="zh-CN" altLang="en-US" sz="1600" dirty="0" smtClean="0"/>
                <a:t>协议</a:t>
              </a:r>
              <a:r>
                <a:rPr lang="en-US" altLang="zh-CN" sz="1600" dirty="0" smtClean="0"/>
                <a:t>X</a:t>
              </a:r>
              <a:r>
                <a:rPr lang="zh-CN" altLang="en-US" sz="1600" dirty="0" smtClean="0"/>
                <a:t>的实例（实体）</a:t>
              </a:r>
              <a:endParaRPr lang="zh-CN" altLang="en-US" sz="1600" dirty="0"/>
            </a:p>
          </p:txBody>
        </p:sp>
        <p:sp>
          <p:nvSpPr>
            <p:cNvPr id="23" name="文本框 22"/>
            <p:cNvSpPr txBox="1"/>
            <p:nvPr/>
          </p:nvSpPr>
          <p:spPr>
            <a:xfrm>
              <a:off x="114301" y="4971571"/>
              <a:ext cx="1397000" cy="584775"/>
            </a:xfrm>
            <a:prstGeom prst="rect">
              <a:avLst/>
            </a:prstGeom>
            <a:noFill/>
          </p:spPr>
          <p:txBody>
            <a:bodyPr wrap="square" rtlCol="0">
              <a:spAutoFit/>
            </a:bodyPr>
            <a:lstStyle/>
            <a:p>
              <a:r>
                <a:rPr lang="zh-CN" altLang="en-US" sz="1600" dirty="0" smtClean="0"/>
                <a:t>协议</a:t>
              </a:r>
              <a:r>
                <a:rPr lang="en-US" altLang="zh-CN" sz="1600" dirty="0" smtClean="0"/>
                <a:t>Y</a:t>
              </a:r>
              <a:r>
                <a:rPr lang="zh-CN" altLang="en-US" sz="1600" dirty="0" smtClean="0"/>
                <a:t>的实例</a:t>
              </a:r>
              <a:r>
                <a:rPr lang="en-US" altLang="zh-CN" sz="1600" dirty="0" smtClean="0"/>
                <a:t>(</a:t>
              </a:r>
              <a:r>
                <a:rPr lang="zh-CN" altLang="en-US" sz="1600" dirty="0" smtClean="0"/>
                <a:t>实体）</a:t>
              </a:r>
              <a:endParaRPr lang="zh-CN" altLang="en-US" sz="1600" dirty="0"/>
            </a:p>
          </p:txBody>
        </p:sp>
        <p:cxnSp>
          <p:nvCxnSpPr>
            <p:cNvPr id="24" name="直接箭头连接符 23"/>
            <p:cNvCxnSpPr/>
            <p:nvPr/>
          </p:nvCxnSpPr>
          <p:spPr>
            <a:xfrm flipV="1">
              <a:off x="866777" y="4414887"/>
              <a:ext cx="558797" cy="6349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7" name="矩形 26"/>
            <p:cNvSpPr/>
            <p:nvPr/>
          </p:nvSpPr>
          <p:spPr>
            <a:xfrm>
              <a:off x="4308476" y="4971207"/>
              <a:ext cx="914400" cy="5118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Y</a:t>
              </a:r>
              <a:endParaRPr lang="zh-CN" altLang="en-US" b="1" dirty="0">
                <a:solidFill>
                  <a:schemeClr val="tx1"/>
                </a:solidFill>
              </a:endParaRPr>
            </a:p>
          </p:txBody>
        </p:sp>
        <p:cxnSp>
          <p:nvCxnSpPr>
            <p:cNvPr id="28" name="直接箭头连接符 27"/>
            <p:cNvCxnSpPr>
              <a:stCxn id="27" idx="2"/>
            </p:cNvCxnSpPr>
            <p:nvPr/>
          </p:nvCxnSpPr>
          <p:spPr>
            <a:xfrm>
              <a:off x="4765676" y="5483054"/>
              <a:ext cx="0" cy="3550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4765676" y="4085505"/>
              <a:ext cx="0" cy="8857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308476" y="3567064"/>
              <a:ext cx="914400" cy="5118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X</a:t>
              </a:r>
              <a:endParaRPr lang="zh-CN" altLang="en-US" b="1" dirty="0">
                <a:solidFill>
                  <a:schemeClr val="tx1"/>
                </a:solidFill>
              </a:endParaRPr>
            </a:p>
          </p:txBody>
        </p:sp>
        <p:cxnSp>
          <p:nvCxnSpPr>
            <p:cNvPr id="31" name="直接箭头连接符 30"/>
            <p:cNvCxnSpPr/>
            <p:nvPr/>
          </p:nvCxnSpPr>
          <p:spPr>
            <a:xfrm>
              <a:off x="4740276" y="3224713"/>
              <a:ext cx="0" cy="3550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1" idx="3"/>
            </p:cNvCxnSpPr>
            <p:nvPr/>
          </p:nvCxnSpPr>
          <p:spPr>
            <a:xfrm flipV="1">
              <a:off x="2298700" y="3786523"/>
              <a:ext cx="2009776" cy="226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2298700" y="5221262"/>
              <a:ext cx="2009776" cy="226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671706" y="3856251"/>
              <a:ext cx="1116580" cy="335511"/>
            </a:xfrm>
            <a:prstGeom prst="rect">
              <a:avLst/>
            </a:prstGeom>
            <a:noFill/>
          </p:spPr>
          <p:txBody>
            <a:bodyPr wrap="square" rtlCol="0">
              <a:spAutoFit/>
            </a:bodyPr>
            <a:lstStyle/>
            <a:p>
              <a:r>
                <a:rPr lang="zh-CN" altLang="en-US" sz="1600" dirty="0" smtClean="0"/>
                <a:t>协议</a:t>
              </a:r>
              <a:r>
                <a:rPr lang="en-US" altLang="zh-CN" sz="1600" dirty="0" smtClean="0"/>
                <a:t>X</a:t>
              </a:r>
              <a:endParaRPr lang="zh-CN" altLang="en-US" sz="1600" dirty="0"/>
            </a:p>
          </p:txBody>
        </p:sp>
        <p:sp>
          <p:nvSpPr>
            <p:cNvPr id="39" name="文本框 38"/>
            <p:cNvSpPr txBox="1"/>
            <p:nvPr/>
          </p:nvSpPr>
          <p:spPr>
            <a:xfrm>
              <a:off x="5329748" y="3552619"/>
              <a:ext cx="1397000" cy="584775"/>
            </a:xfrm>
            <a:prstGeom prst="rect">
              <a:avLst/>
            </a:prstGeom>
            <a:noFill/>
          </p:spPr>
          <p:txBody>
            <a:bodyPr wrap="square" rtlCol="0">
              <a:spAutoFit/>
            </a:bodyPr>
            <a:lstStyle/>
            <a:p>
              <a:r>
                <a:rPr lang="zh-CN" altLang="en-US" sz="1600" dirty="0" smtClean="0"/>
                <a:t>对等实例（实体）</a:t>
              </a:r>
              <a:endParaRPr lang="zh-CN" altLang="en-US" sz="1600" dirty="0"/>
            </a:p>
          </p:txBody>
        </p:sp>
        <p:sp>
          <p:nvSpPr>
            <p:cNvPr id="40" name="矩形 39"/>
            <p:cNvSpPr/>
            <p:nvPr/>
          </p:nvSpPr>
          <p:spPr>
            <a:xfrm>
              <a:off x="2958024" y="3374790"/>
              <a:ext cx="723899" cy="280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78624" y="3376578"/>
              <a:ext cx="279400" cy="2785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3465006" y="4873454"/>
              <a:ext cx="723899" cy="28034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185606" y="4875242"/>
              <a:ext cx="279400" cy="2785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906206" y="4875242"/>
              <a:ext cx="279400" cy="27855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40000"/>
                    <a:lumOff val="60000"/>
                  </a:schemeClr>
                </a:solidFill>
              </a:endParaRPr>
            </a:p>
          </p:txBody>
        </p:sp>
        <p:sp>
          <p:nvSpPr>
            <p:cNvPr id="45" name="文本框 44"/>
            <p:cNvSpPr txBox="1"/>
            <p:nvPr/>
          </p:nvSpPr>
          <p:spPr>
            <a:xfrm>
              <a:off x="2601885" y="3018171"/>
              <a:ext cx="1256222" cy="338554"/>
            </a:xfrm>
            <a:prstGeom prst="rect">
              <a:avLst/>
            </a:prstGeom>
            <a:noFill/>
          </p:spPr>
          <p:txBody>
            <a:bodyPr wrap="square" rtlCol="0">
              <a:spAutoFit/>
            </a:bodyPr>
            <a:lstStyle/>
            <a:p>
              <a:r>
                <a:rPr lang="zh-CN" altLang="en-US" sz="1600" dirty="0" smtClean="0"/>
                <a:t>协议</a:t>
              </a:r>
              <a:r>
                <a:rPr lang="en-US" altLang="zh-CN" sz="1600" dirty="0" smtClean="0"/>
                <a:t>X PDU</a:t>
              </a:r>
              <a:endParaRPr lang="zh-CN" altLang="en-US" sz="1600" dirty="0"/>
            </a:p>
          </p:txBody>
        </p:sp>
        <p:sp>
          <p:nvSpPr>
            <p:cNvPr id="46" name="文本框 45"/>
            <p:cNvSpPr txBox="1"/>
            <p:nvPr/>
          </p:nvSpPr>
          <p:spPr>
            <a:xfrm>
              <a:off x="3177102" y="4515469"/>
              <a:ext cx="1256222" cy="338554"/>
            </a:xfrm>
            <a:prstGeom prst="rect">
              <a:avLst/>
            </a:prstGeom>
            <a:noFill/>
          </p:spPr>
          <p:txBody>
            <a:bodyPr wrap="square" rtlCol="0">
              <a:spAutoFit/>
            </a:bodyPr>
            <a:lstStyle/>
            <a:p>
              <a:r>
                <a:rPr lang="zh-CN" altLang="en-US" sz="1600" dirty="0" smtClean="0"/>
                <a:t>协议</a:t>
              </a:r>
              <a:r>
                <a:rPr lang="en-US" altLang="zh-CN" sz="1600" dirty="0" smtClean="0"/>
                <a:t>Y PDU</a:t>
              </a:r>
              <a:endParaRPr lang="zh-CN" altLang="en-US" sz="1600" dirty="0"/>
            </a:p>
          </p:txBody>
        </p:sp>
        <p:sp>
          <p:nvSpPr>
            <p:cNvPr id="47" name="左大括号 46"/>
            <p:cNvSpPr/>
            <p:nvPr/>
          </p:nvSpPr>
          <p:spPr>
            <a:xfrm rot="16200000">
              <a:off x="3586065" y="4845583"/>
              <a:ext cx="246769" cy="9589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8" name="文本框 47"/>
            <p:cNvSpPr txBox="1"/>
            <p:nvPr/>
          </p:nvSpPr>
          <p:spPr>
            <a:xfrm>
              <a:off x="3192494" y="5598037"/>
              <a:ext cx="1256222" cy="338554"/>
            </a:xfrm>
            <a:prstGeom prst="rect">
              <a:avLst/>
            </a:prstGeom>
            <a:noFill/>
          </p:spPr>
          <p:txBody>
            <a:bodyPr wrap="square" rtlCol="0">
              <a:spAutoFit/>
            </a:bodyPr>
            <a:lstStyle/>
            <a:p>
              <a:r>
                <a:rPr lang="zh-CN" altLang="en-US" sz="1600" dirty="0" smtClean="0"/>
                <a:t>协议</a:t>
              </a:r>
              <a:r>
                <a:rPr lang="en-US" altLang="zh-CN" sz="1600" dirty="0" smtClean="0"/>
                <a:t>X SDU</a:t>
              </a:r>
              <a:endParaRPr lang="zh-CN" altLang="en-US" sz="1600" dirty="0"/>
            </a:p>
          </p:txBody>
        </p:sp>
        <p:sp>
          <p:nvSpPr>
            <p:cNvPr id="49" name="文本框 48"/>
            <p:cNvSpPr txBox="1"/>
            <p:nvPr/>
          </p:nvSpPr>
          <p:spPr>
            <a:xfrm>
              <a:off x="1441452" y="5902797"/>
              <a:ext cx="780595" cy="338554"/>
            </a:xfrm>
            <a:prstGeom prst="rect">
              <a:avLst/>
            </a:prstGeom>
            <a:noFill/>
          </p:spPr>
          <p:txBody>
            <a:bodyPr wrap="square" rtlCol="0">
              <a:spAutoFit/>
            </a:bodyPr>
            <a:lstStyle/>
            <a:p>
              <a:r>
                <a:rPr lang="zh-CN" altLang="en-US" sz="1600" dirty="0" smtClean="0"/>
                <a:t>节点</a:t>
              </a:r>
              <a:r>
                <a:rPr lang="en-US" altLang="zh-CN" sz="1600" dirty="0" smtClean="0"/>
                <a:t>A</a:t>
              </a:r>
              <a:endParaRPr lang="zh-CN" altLang="en-US" sz="1600" dirty="0"/>
            </a:p>
          </p:txBody>
        </p:sp>
        <p:sp>
          <p:nvSpPr>
            <p:cNvPr id="50" name="文本框 49"/>
            <p:cNvSpPr txBox="1"/>
            <p:nvPr/>
          </p:nvSpPr>
          <p:spPr>
            <a:xfrm>
              <a:off x="4365531" y="5902797"/>
              <a:ext cx="780595" cy="338554"/>
            </a:xfrm>
            <a:prstGeom prst="rect">
              <a:avLst/>
            </a:prstGeom>
            <a:noFill/>
          </p:spPr>
          <p:txBody>
            <a:bodyPr wrap="square" rtlCol="0">
              <a:spAutoFit/>
            </a:bodyPr>
            <a:lstStyle/>
            <a:p>
              <a:r>
                <a:rPr lang="zh-CN" altLang="en-US" sz="1600" dirty="0" smtClean="0"/>
                <a:t>节点</a:t>
              </a:r>
              <a:r>
                <a:rPr lang="en-US" altLang="zh-CN" sz="1600" dirty="0" smtClean="0"/>
                <a:t>B</a:t>
              </a:r>
              <a:endParaRPr lang="zh-CN" altLang="en-US" sz="1600" dirty="0"/>
            </a:p>
          </p:txBody>
        </p:sp>
      </p:grpSp>
      <p:grpSp>
        <p:nvGrpSpPr>
          <p:cNvPr id="79" name="Group 31"/>
          <p:cNvGrpSpPr>
            <a:grpSpLocks/>
          </p:cNvGrpSpPr>
          <p:nvPr/>
        </p:nvGrpSpPr>
        <p:grpSpPr bwMode="auto">
          <a:xfrm>
            <a:off x="5184776" y="679226"/>
            <a:ext cx="6997700" cy="2717800"/>
            <a:chOff x="303" y="2393"/>
            <a:chExt cx="4408" cy="1712"/>
          </a:xfrm>
        </p:grpSpPr>
        <p:sp>
          <p:nvSpPr>
            <p:cNvPr id="80" name="Rectangle 5"/>
            <p:cNvSpPr>
              <a:spLocks noChangeArrowheads="1"/>
            </p:cNvSpPr>
            <p:nvPr/>
          </p:nvSpPr>
          <p:spPr bwMode="auto">
            <a:xfrm>
              <a:off x="1305" y="2627"/>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a:t>
              </a:r>
            </a:p>
          </p:txBody>
        </p:sp>
        <p:sp>
          <p:nvSpPr>
            <p:cNvPr id="81" name="Rectangle 6"/>
            <p:cNvSpPr>
              <a:spLocks noChangeArrowheads="1"/>
            </p:cNvSpPr>
            <p:nvPr/>
          </p:nvSpPr>
          <p:spPr bwMode="auto">
            <a:xfrm>
              <a:off x="1305" y="2846"/>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N</a:t>
              </a: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层</a:t>
              </a:r>
            </a:p>
          </p:txBody>
        </p:sp>
        <p:sp>
          <p:nvSpPr>
            <p:cNvPr id="82" name="Rectangle 7"/>
            <p:cNvSpPr>
              <a:spLocks noChangeArrowheads="1"/>
            </p:cNvSpPr>
            <p:nvPr/>
          </p:nvSpPr>
          <p:spPr bwMode="auto">
            <a:xfrm>
              <a:off x="1305" y="3065"/>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层</a:t>
              </a:r>
            </a:p>
          </p:txBody>
        </p:sp>
        <p:sp>
          <p:nvSpPr>
            <p:cNvPr id="83" name="Rectangle 8"/>
            <p:cNvSpPr>
              <a:spLocks noChangeArrowheads="1"/>
            </p:cNvSpPr>
            <p:nvPr/>
          </p:nvSpPr>
          <p:spPr bwMode="auto">
            <a:xfrm>
              <a:off x="1305" y="3284"/>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dirty="0">
                  <a:ea typeface="宋体" panose="02010600030101010101" pitchFamily="2" charset="-122"/>
                </a:rPr>
                <a:t>N-1</a:t>
              </a:r>
              <a:r>
                <a:rPr lang="zh-CN" altLang="en-US" b="1" dirty="0">
                  <a:ea typeface="宋体" panose="02010600030101010101" pitchFamily="2" charset="-122"/>
                </a:rPr>
                <a:t>层</a:t>
              </a:r>
            </a:p>
          </p:txBody>
        </p:sp>
        <p:sp>
          <p:nvSpPr>
            <p:cNvPr id="84" name="Rectangle 9"/>
            <p:cNvSpPr>
              <a:spLocks noChangeArrowheads="1"/>
            </p:cNvSpPr>
            <p:nvPr/>
          </p:nvSpPr>
          <p:spPr bwMode="auto">
            <a:xfrm>
              <a:off x="1305" y="3502"/>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85" name="Rectangle 10"/>
            <p:cNvSpPr>
              <a:spLocks noChangeArrowheads="1"/>
            </p:cNvSpPr>
            <p:nvPr/>
          </p:nvSpPr>
          <p:spPr bwMode="auto">
            <a:xfrm>
              <a:off x="1305" y="3722"/>
              <a:ext cx="3406" cy="383"/>
            </a:xfrm>
            <a:prstGeom prst="rect">
              <a:avLst/>
            </a:prstGeom>
            <a:solidFill>
              <a:schemeClr val="accent4">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dirty="0">
                <a:solidFill>
                  <a:schemeClr val="bg1"/>
                </a:solidFill>
                <a:ea typeface="宋体" panose="02010600030101010101" pitchFamily="2" charset="-122"/>
              </a:endParaRPr>
            </a:p>
            <a:p>
              <a:pPr algn="ctr"/>
              <a:r>
                <a:rPr lang="zh-CN" altLang="en-US" sz="2400" b="1" dirty="0">
                  <a:solidFill>
                    <a:srgbClr val="FF0000"/>
                  </a:solidFill>
                  <a:ea typeface="宋体" panose="02010600030101010101" pitchFamily="2" charset="-122"/>
                </a:rPr>
                <a:t>物理媒体</a:t>
              </a:r>
            </a:p>
          </p:txBody>
        </p:sp>
        <p:sp>
          <p:nvSpPr>
            <p:cNvPr id="86" name="Rectangle 11"/>
            <p:cNvSpPr>
              <a:spLocks noChangeArrowheads="1"/>
            </p:cNvSpPr>
            <p:nvPr/>
          </p:nvSpPr>
          <p:spPr bwMode="auto">
            <a:xfrm>
              <a:off x="348" y="3293"/>
              <a:ext cx="79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N-1</a:t>
              </a:r>
              <a:r>
                <a:rPr lang="zh-CN" altLang="en-US" b="1"/>
                <a:t>服务</a:t>
              </a:r>
            </a:p>
          </p:txBody>
        </p:sp>
        <p:sp>
          <p:nvSpPr>
            <p:cNvPr id="87" name="Rectangle 12"/>
            <p:cNvSpPr>
              <a:spLocks noChangeArrowheads="1"/>
            </p:cNvSpPr>
            <p:nvPr/>
          </p:nvSpPr>
          <p:spPr bwMode="auto">
            <a:xfrm>
              <a:off x="3755" y="2399"/>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a:ea typeface="宋体" panose="02010600030101010101" pitchFamily="2" charset="-122"/>
              </a:endParaRPr>
            </a:p>
          </p:txBody>
        </p:sp>
        <p:sp>
          <p:nvSpPr>
            <p:cNvPr id="88" name="Rectangle 13"/>
            <p:cNvSpPr>
              <a:spLocks noChangeArrowheads="1"/>
            </p:cNvSpPr>
            <p:nvPr/>
          </p:nvSpPr>
          <p:spPr bwMode="auto">
            <a:xfrm>
              <a:off x="3755" y="2618"/>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89" name="Rectangle 14"/>
            <p:cNvSpPr>
              <a:spLocks noChangeArrowheads="1"/>
            </p:cNvSpPr>
            <p:nvPr/>
          </p:nvSpPr>
          <p:spPr bwMode="auto">
            <a:xfrm>
              <a:off x="3755" y="2837"/>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a:t>
              </a:r>
              <a:r>
                <a:rPr lang="en-US" altLang="zh-CN" b="1">
                  <a:ea typeface="宋体" panose="02010600030101010101" pitchFamily="2" charset="-122"/>
                </a:rPr>
                <a:t>1</a:t>
              </a:r>
              <a:r>
                <a:rPr lang="zh-CN" altLang="en-US" b="1">
                  <a:ea typeface="宋体" panose="02010600030101010101" pitchFamily="2" charset="-122"/>
                </a:rPr>
                <a:t>层</a:t>
              </a:r>
            </a:p>
          </p:txBody>
        </p:sp>
        <p:sp>
          <p:nvSpPr>
            <p:cNvPr id="90" name="Rectangle 15"/>
            <p:cNvSpPr>
              <a:spLocks noChangeArrowheads="1"/>
            </p:cNvSpPr>
            <p:nvPr/>
          </p:nvSpPr>
          <p:spPr bwMode="auto">
            <a:xfrm>
              <a:off x="3755" y="3056"/>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a:t>
              </a:r>
              <a:r>
                <a:rPr lang="zh-CN" altLang="en-US" b="1">
                  <a:ea typeface="宋体" panose="02010600030101010101" pitchFamily="2" charset="-122"/>
                </a:rPr>
                <a:t>层</a:t>
              </a:r>
            </a:p>
          </p:txBody>
        </p:sp>
        <p:sp>
          <p:nvSpPr>
            <p:cNvPr id="91" name="Rectangle 16"/>
            <p:cNvSpPr>
              <a:spLocks noChangeArrowheads="1"/>
            </p:cNvSpPr>
            <p:nvPr/>
          </p:nvSpPr>
          <p:spPr bwMode="auto">
            <a:xfrm>
              <a:off x="3755" y="3275"/>
              <a:ext cx="895" cy="206"/>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N-1</a:t>
              </a:r>
              <a:r>
                <a:rPr lang="zh-CN" altLang="en-US" b="1">
                  <a:ea typeface="宋体" panose="02010600030101010101" pitchFamily="2" charset="-122"/>
                </a:rPr>
                <a:t>层</a:t>
              </a:r>
            </a:p>
          </p:txBody>
        </p:sp>
        <p:sp>
          <p:nvSpPr>
            <p:cNvPr id="92" name="Rectangle 17"/>
            <p:cNvSpPr>
              <a:spLocks noChangeArrowheads="1"/>
            </p:cNvSpPr>
            <p:nvPr/>
          </p:nvSpPr>
          <p:spPr bwMode="auto">
            <a:xfrm>
              <a:off x="3755" y="3493"/>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ea typeface="宋体" panose="02010600030101010101" pitchFamily="2" charset="-122"/>
                </a:rPr>
                <a:t>…</a:t>
              </a:r>
            </a:p>
          </p:txBody>
        </p:sp>
        <p:sp>
          <p:nvSpPr>
            <p:cNvPr id="93" name="Line 18"/>
            <p:cNvSpPr>
              <a:spLocks noChangeShapeType="1"/>
            </p:cNvSpPr>
            <p:nvPr/>
          </p:nvSpPr>
          <p:spPr bwMode="auto">
            <a:xfrm>
              <a:off x="1670" y="3818"/>
              <a:ext cx="2649" cy="1"/>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19"/>
            <p:cNvSpPr>
              <a:spLocks noChangeShapeType="1"/>
            </p:cNvSpPr>
            <p:nvPr/>
          </p:nvSpPr>
          <p:spPr bwMode="auto">
            <a:xfrm>
              <a:off x="2221" y="2539"/>
              <a:ext cx="1546" cy="7"/>
            </a:xfrm>
            <a:prstGeom prst="line">
              <a:avLst/>
            </a:prstGeom>
            <a:noFill/>
            <a:ln w="508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20"/>
            <p:cNvSpPr>
              <a:spLocks noChangeShapeType="1"/>
            </p:cNvSpPr>
            <p:nvPr/>
          </p:nvSpPr>
          <p:spPr bwMode="auto">
            <a:xfrm>
              <a:off x="2221" y="3416"/>
              <a:ext cx="1546" cy="17"/>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Rectangle 21"/>
            <p:cNvSpPr>
              <a:spLocks noChangeArrowheads="1"/>
            </p:cNvSpPr>
            <p:nvPr/>
          </p:nvSpPr>
          <p:spPr bwMode="auto">
            <a:xfrm>
              <a:off x="303" y="3068"/>
              <a:ext cx="7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N-1/N</a:t>
              </a:r>
              <a:r>
                <a:rPr lang="zh-CN" altLang="en-US" b="1"/>
                <a:t>接口</a:t>
              </a:r>
            </a:p>
          </p:txBody>
        </p:sp>
        <p:sp>
          <p:nvSpPr>
            <p:cNvPr id="97" name="Rectangle 22"/>
            <p:cNvSpPr>
              <a:spLocks noChangeArrowheads="1"/>
            </p:cNvSpPr>
            <p:nvPr/>
          </p:nvSpPr>
          <p:spPr bwMode="auto">
            <a:xfrm>
              <a:off x="2521" y="3261"/>
              <a:ext cx="7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N-1</a:t>
              </a:r>
              <a:r>
                <a:rPr lang="zh-CN" altLang="en-US" b="1" dirty="0"/>
                <a:t>层协议</a:t>
              </a:r>
            </a:p>
          </p:txBody>
        </p:sp>
        <p:sp>
          <p:nvSpPr>
            <p:cNvPr id="98" name="Line 23"/>
            <p:cNvSpPr>
              <a:spLocks noChangeShapeType="1"/>
            </p:cNvSpPr>
            <p:nvPr/>
          </p:nvSpPr>
          <p:spPr bwMode="auto">
            <a:xfrm>
              <a:off x="2263" y="3160"/>
              <a:ext cx="1504" cy="4"/>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Rectangle 24"/>
            <p:cNvSpPr>
              <a:spLocks noChangeArrowheads="1"/>
            </p:cNvSpPr>
            <p:nvPr/>
          </p:nvSpPr>
          <p:spPr bwMode="auto">
            <a:xfrm>
              <a:off x="2602" y="2990"/>
              <a:ext cx="7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a:t>
              </a:r>
              <a:r>
                <a:rPr lang="zh-CN" altLang="en-US" b="1" dirty="0"/>
                <a:t>层协议</a:t>
              </a:r>
            </a:p>
          </p:txBody>
        </p:sp>
        <p:sp>
          <p:nvSpPr>
            <p:cNvPr id="100" name="Line 25"/>
            <p:cNvSpPr>
              <a:spLocks noChangeShapeType="1"/>
            </p:cNvSpPr>
            <p:nvPr/>
          </p:nvSpPr>
          <p:spPr bwMode="auto">
            <a:xfrm flipV="1">
              <a:off x="2263" y="2937"/>
              <a:ext cx="1504" cy="4"/>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Rectangle 26"/>
            <p:cNvSpPr>
              <a:spLocks noChangeArrowheads="1"/>
            </p:cNvSpPr>
            <p:nvPr/>
          </p:nvSpPr>
          <p:spPr bwMode="auto">
            <a:xfrm>
              <a:off x="2581" y="2747"/>
              <a:ext cx="7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dirty="0"/>
                <a:t>N+1</a:t>
              </a:r>
              <a:r>
                <a:rPr lang="zh-CN" altLang="en-US" b="1" dirty="0"/>
                <a:t>层协议</a:t>
              </a:r>
            </a:p>
          </p:txBody>
        </p:sp>
        <p:sp>
          <p:nvSpPr>
            <p:cNvPr id="102" name="Rectangle 27"/>
            <p:cNvSpPr>
              <a:spLocks noChangeArrowheads="1"/>
            </p:cNvSpPr>
            <p:nvPr/>
          </p:nvSpPr>
          <p:spPr bwMode="auto">
            <a:xfrm>
              <a:off x="1305" y="2393"/>
              <a:ext cx="895" cy="207"/>
            </a:xfrm>
            <a:prstGeom prst="rect">
              <a:avLst/>
            </a:prstGeom>
            <a:solidFill>
              <a:schemeClr val="accent6">
                <a:lumMod val="60000"/>
                <a:lumOff val="40000"/>
              </a:schemeClr>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b="1">
                <a:ea typeface="宋体" panose="02010600030101010101" pitchFamily="2" charset="-122"/>
              </a:endParaRPr>
            </a:p>
          </p:txBody>
        </p:sp>
        <p:sp>
          <p:nvSpPr>
            <p:cNvPr id="103" name="Line 28"/>
            <p:cNvSpPr>
              <a:spLocks noChangeShapeType="1"/>
            </p:cNvSpPr>
            <p:nvPr/>
          </p:nvSpPr>
          <p:spPr bwMode="auto">
            <a:xfrm>
              <a:off x="438" y="3284"/>
              <a:ext cx="867" cy="0"/>
            </a:xfrm>
            <a:prstGeom prst="line">
              <a:avLst/>
            </a:prstGeom>
            <a:noFill/>
            <a:ln w="127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 name="Line 29"/>
            <p:cNvSpPr>
              <a:spLocks noChangeShapeType="1"/>
            </p:cNvSpPr>
            <p:nvPr/>
          </p:nvSpPr>
          <p:spPr bwMode="auto">
            <a:xfrm>
              <a:off x="1110" y="3014"/>
              <a:ext cx="0" cy="256"/>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5" name="Line 30"/>
            <p:cNvSpPr>
              <a:spLocks noChangeShapeType="1"/>
            </p:cNvSpPr>
            <p:nvPr/>
          </p:nvSpPr>
          <p:spPr bwMode="auto">
            <a:xfrm flipV="1">
              <a:off x="1229" y="3193"/>
              <a:ext cx="0" cy="223"/>
            </a:xfrm>
            <a:prstGeom prst="line">
              <a:avLst/>
            </a:prstGeom>
            <a:noFill/>
            <a:ln w="57150">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0661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封装和解封装</a:t>
            </a:r>
            <a:endParaRPr lang="zh-CN" altLang="en-US" dirty="0"/>
          </a:p>
        </p:txBody>
      </p:sp>
      <p:sp>
        <p:nvSpPr>
          <p:cNvPr id="3" name="内容占位符 2"/>
          <p:cNvSpPr>
            <a:spLocks noGrp="1"/>
          </p:cNvSpPr>
          <p:nvPr>
            <p:ph idx="1"/>
          </p:nvPr>
        </p:nvSpPr>
        <p:spPr>
          <a:xfrm>
            <a:off x="838200" y="1825625"/>
            <a:ext cx="4484501" cy="3476625"/>
          </a:xfrm>
        </p:spPr>
        <p:txBody>
          <a:bodyPr/>
          <a:lstStyle/>
          <a:p>
            <a:r>
              <a:rPr lang="zh-CN" altLang="en-US" sz="2400" dirty="0" smtClean="0"/>
              <a:t>每一层从高层接收数据</a:t>
            </a:r>
            <a:r>
              <a:rPr lang="en-US" altLang="zh-CN" sz="2400" dirty="0" smtClean="0"/>
              <a:t>SDU</a:t>
            </a:r>
            <a:r>
              <a:rPr lang="zh-CN" altLang="en-US" sz="2400" dirty="0" smtClean="0"/>
              <a:t>（</a:t>
            </a:r>
            <a:r>
              <a:rPr lang="en-US" altLang="zh-CN" sz="2400" dirty="0" smtClean="0"/>
              <a:t>Service Data Unit</a:t>
            </a:r>
            <a:r>
              <a:rPr lang="zh-CN" altLang="en-US" sz="2400" dirty="0" smtClean="0"/>
              <a:t>）</a:t>
            </a:r>
          </a:p>
          <a:p>
            <a:pPr lvl="1"/>
            <a:r>
              <a:rPr lang="zh-CN" altLang="en-US" sz="2000" dirty="0" smtClean="0"/>
              <a:t>添加头部信息来封装</a:t>
            </a:r>
            <a:r>
              <a:rPr lang="en-US" altLang="zh-CN" sz="2000" dirty="0" smtClean="0"/>
              <a:t>(encapsulation) </a:t>
            </a:r>
            <a:r>
              <a:rPr lang="zh-CN" altLang="en-US" sz="2000" dirty="0" smtClean="0"/>
              <a:t>成新的数据单元</a:t>
            </a:r>
            <a:r>
              <a:rPr lang="en-US" altLang="zh-CN" sz="2000" dirty="0" smtClean="0"/>
              <a:t>PDU (Protocol Data Unit)</a:t>
            </a:r>
          </a:p>
          <a:p>
            <a:pPr lvl="1"/>
            <a:r>
              <a:rPr lang="zh-CN" altLang="en-US" sz="2000" dirty="0" smtClean="0"/>
              <a:t>把新的数据单元通过服务接口传递给更低层</a:t>
            </a:r>
          </a:p>
          <a:p>
            <a:endParaRPr lang="zh-CN" altLang="en-US" dirty="0"/>
          </a:p>
        </p:txBody>
      </p:sp>
      <p:grpSp>
        <p:nvGrpSpPr>
          <p:cNvPr id="4" name="Group 2"/>
          <p:cNvGrpSpPr>
            <a:grpSpLocks/>
          </p:cNvGrpSpPr>
          <p:nvPr/>
        </p:nvGrpSpPr>
        <p:grpSpPr bwMode="auto">
          <a:xfrm>
            <a:off x="5638800" y="1481138"/>
            <a:ext cx="5981700" cy="4926012"/>
            <a:chOff x="1697" y="1144"/>
            <a:chExt cx="3768" cy="3103"/>
          </a:xfrm>
        </p:grpSpPr>
        <p:sp>
          <p:nvSpPr>
            <p:cNvPr id="5" name="Freeform 3"/>
            <p:cNvSpPr>
              <a:spLocks/>
            </p:cNvSpPr>
            <p:nvPr/>
          </p:nvSpPr>
          <p:spPr bwMode="auto">
            <a:xfrm>
              <a:off x="1697" y="1414"/>
              <a:ext cx="3768" cy="2833"/>
            </a:xfrm>
            <a:custGeom>
              <a:avLst/>
              <a:gdLst>
                <a:gd name="T0" fmla="*/ 34396 w 1340"/>
                <a:gd name="T1" fmla="*/ 1346 h 1191"/>
                <a:gd name="T2" fmla="*/ 5140 w 1340"/>
                <a:gd name="T3" fmla="*/ 1924 h 1191"/>
                <a:gd name="T4" fmla="*/ 3622 w 1340"/>
                <a:gd name="T5" fmla="*/ 12866 h 1191"/>
                <a:gd name="T6" fmla="*/ 1755 w 1340"/>
                <a:gd name="T7" fmla="*/ 23056 h 1191"/>
                <a:gd name="T8" fmla="*/ 7005 w 1340"/>
                <a:gd name="T9" fmla="*/ 27842 h 1191"/>
                <a:gd name="T10" fmla="*/ 33636 w 1340"/>
                <a:gd name="T11" fmla="*/ 28047 h 1191"/>
                <a:gd name="T12" fmla="*/ 40017 w 1340"/>
                <a:gd name="T13" fmla="*/ 36111 h 1191"/>
                <a:gd name="T14" fmla="*/ 77148 w 1340"/>
                <a:gd name="T15" fmla="*/ 35154 h 1191"/>
                <a:gd name="T16" fmla="*/ 79775 w 1340"/>
                <a:gd name="T17" fmla="*/ 18247 h 1191"/>
                <a:gd name="T18" fmla="*/ 75281 w 1340"/>
                <a:gd name="T19" fmla="*/ 10954 h 1191"/>
                <a:gd name="T20" fmla="*/ 47513 w 1340"/>
                <a:gd name="T21" fmla="*/ 9217 h 1191"/>
                <a:gd name="T22" fmla="*/ 34396 w 1340"/>
                <a:gd name="T23" fmla="*/ 13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6" name="Group 4"/>
            <p:cNvGrpSpPr>
              <a:grpSpLocks/>
            </p:cNvGrpSpPr>
            <p:nvPr/>
          </p:nvGrpSpPr>
          <p:grpSpPr bwMode="auto">
            <a:xfrm>
              <a:off x="1955" y="1627"/>
              <a:ext cx="1480" cy="568"/>
              <a:chOff x="3552" y="246"/>
              <a:chExt cx="527" cy="248"/>
            </a:xfrm>
          </p:grpSpPr>
          <p:graphicFrame>
            <p:nvGraphicFramePr>
              <p:cNvPr id="102" name="Object 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694" name="ClipArt" r:id="rId4" imgW="1307263" imgH="1084139" progId="">
                      <p:embed/>
                    </p:oleObj>
                  </mc:Choice>
                  <mc:Fallback>
                    <p:oleObj name="ClipArt" r:id="rId4" imgW="1307263" imgH="1084139" progId="">
                      <p:embed/>
                      <p:pic>
                        <p:nvPicPr>
                          <p:cNvPr id="4003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 name="Object 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695" name="ClipArt" r:id="rId6" imgW="681706" imgH="480401" progId="">
                      <p:embed/>
                    </p:oleObj>
                  </mc:Choice>
                  <mc:Fallback>
                    <p:oleObj name="ClipArt" r:id="rId6" imgW="681706" imgH="480401" progId="">
                      <p:embed/>
                      <p:pic>
                        <p:nvPicPr>
                          <p:cNvPr id="4004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 name="Line 7"/>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
            <p:cNvGrpSpPr>
              <a:grpSpLocks/>
            </p:cNvGrpSpPr>
            <p:nvPr/>
          </p:nvGrpSpPr>
          <p:grpSpPr bwMode="auto">
            <a:xfrm>
              <a:off x="1955" y="2688"/>
              <a:ext cx="1480" cy="569"/>
              <a:chOff x="3552" y="246"/>
              <a:chExt cx="527" cy="248"/>
            </a:xfrm>
          </p:grpSpPr>
          <p:graphicFrame>
            <p:nvGraphicFramePr>
              <p:cNvPr id="99"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8696" name="ClipArt" r:id="rId8" imgW="1307263" imgH="1084139" progId="">
                      <p:embed/>
                    </p:oleObj>
                  </mc:Choice>
                  <mc:Fallback>
                    <p:oleObj name="ClipArt" r:id="rId8" imgW="1307263" imgH="1084139" progId="">
                      <p:embed/>
                      <p:pic>
                        <p:nvPicPr>
                          <p:cNvPr id="4003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8697" name="ClipArt" r:id="rId9" imgW="681706" imgH="480401" progId="">
                      <p:embed/>
                    </p:oleObj>
                  </mc:Choice>
                  <mc:Fallback>
                    <p:oleObj name="ClipArt" r:id="rId9" imgW="681706" imgH="480401" progId="">
                      <p:embed/>
                      <p:pic>
                        <p:nvPicPr>
                          <p:cNvPr id="4003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 name="Line 11"/>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12"/>
            <p:cNvGrpSpPr>
              <a:grpSpLocks/>
            </p:cNvGrpSpPr>
            <p:nvPr/>
          </p:nvGrpSpPr>
          <p:grpSpPr bwMode="auto">
            <a:xfrm>
              <a:off x="3033" y="2291"/>
              <a:ext cx="105" cy="382"/>
              <a:chOff x="3842" y="406"/>
              <a:chExt cx="51" cy="167"/>
            </a:xfrm>
          </p:grpSpPr>
          <p:sp>
            <p:nvSpPr>
              <p:cNvPr id="96" name="Oval 13"/>
              <p:cNvSpPr>
                <a:spLocks noChangeArrowheads="1"/>
              </p:cNvSpPr>
              <p:nvPr/>
            </p:nvSpPr>
            <p:spPr bwMode="auto">
              <a:xfrm>
                <a:off x="3842" y="40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7" name="Oval 14"/>
              <p:cNvSpPr>
                <a:spLocks noChangeArrowheads="1"/>
              </p:cNvSpPr>
              <p:nvPr/>
            </p:nvSpPr>
            <p:spPr bwMode="auto">
              <a:xfrm>
                <a:off x="3844" y="46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8" name="Oval 15"/>
              <p:cNvSpPr>
                <a:spLocks noChangeArrowheads="1"/>
              </p:cNvSpPr>
              <p:nvPr/>
            </p:nvSpPr>
            <p:spPr bwMode="auto">
              <a:xfrm>
                <a:off x="3846" y="52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grpSp>
        <p:grpSp>
          <p:nvGrpSpPr>
            <p:cNvPr id="9" name="Group 16"/>
            <p:cNvGrpSpPr>
              <a:grpSpLocks/>
            </p:cNvGrpSpPr>
            <p:nvPr/>
          </p:nvGrpSpPr>
          <p:grpSpPr bwMode="auto">
            <a:xfrm>
              <a:off x="3663" y="3206"/>
              <a:ext cx="423" cy="705"/>
              <a:chOff x="4180" y="783"/>
              <a:chExt cx="150" cy="307"/>
            </a:xfrm>
          </p:grpSpPr>
          <p:sp>
            <p:nvSpPr>
              <p:cNvPr id="88" name="AutoShape 17"/>
              <p:cNvSpPr>
                <a:spLocks noChangeArrowheads="1"/>
              </p:cNvSpPr>
              <p:nvPr/>
            </p:nvSpPr>
            <p:spPr bwMode="auto">
              <a:xfrm>
                <a:off x="4180" y="1019"/>
                <a:ext cx="150" cy="71"/>
              </a:xfrm>
              <a:prstGeom prst="parallelogram">
                <a:avLst>
                  <a:gd name="adj" fmla="val 81387"/>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9" name="Rectangle 18"/>
              <p:cNvSpPr>
                <a:spLocks noChangeArrowheads="1"/>
              </p:cNvSpPr>
              <p:nvPr/>
            </p:nvSpPr>
            <p:spPr bwMode="auto">
              <a:xfrm>
                <a:off x="4256" y="785"/>
                <a:ext cx="69" cy="2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0" name="Rectangle 19"/>
              <p:cNvSpPr>
                <a:spLocks noChangeArrowheads="1"/>
              </p:cNvSpPr>
              <p:nvPr/>
            </p:nvSpPr>
            <p:spPr bwMode="auto">
              <a:xfrm>
                <a:off x="4181" y="852"/>
                <a:ext cx="95" cy="236"/>
              </a:xfrm>
              <a:prstGeom prst="rect">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1" name="AutoShape 20"/>
              <p:cNvSpPr>
                <a:spLocks noChangeArrowheads="1"/>
              </p:cNvSpPr>
              <p:nvPr/>
            </p:nvSpPr>
            <p:spPr bwMode="auto">
              <a:xfrm>
                <a:off x="4180" y="783"/>
                <a:ext cx="150" cy="71"/>
              </a:xfrm>
              <a:prstGeom prst="parallelogram">
                <a:avLst>
                  <a:gd name="adj" fmla="val 81387"/>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2" name="Line 2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2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Rectangle 23"/>
              <p:cNvSpPr>
                <a:spLocks noChangeArrowheads="1"/>
              </p:cNvSpPr>
              <p:nvPr/>
            </p:nvSpPr>
            <p:spPr bwMode="auto">
              <a:xfrm>
                <a:off x="4193" y="883"/>
                <a:ext cx="63" cy="136"/>
              </a:xfrm>
              <a:prstGeom prst="rect">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95" name="Rectangle 24"/>
              <p:cNvSpPr>
                <a:spLocks noChangeArrowheads="1"/>
              </p:cNvSpPr>
              <p:nvPr/>
            </p:nvSpPr>
            <p:spPr bwMode="auto">
              <a:xfrm>
                <a:off x="4202" y="924"/>
                <a:ext cx="48" cy="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grpSp>
        <p:grpSp>
          <p:nvGrpSpPr>
            <p:cNvPr id="10" name="Group 25"/>
            <p:cNvGrpSpPr>
              <a:grpSpLocks/>
            </p:cNvGrpSpPr>
            <p:nvPr/>
          </p:nvGrpSpPr>
          <p:grpSpPr bwMode="auto">
            <a:xfrm rot="-5400000">
              <a:off x="4303" y="3317"/>
              <a:ext cx="145" cy="471"/>
              <a:chOff x="3842" y="406"/>
              <a:chExt cx="51" cy="167"/>
            </a:xfrm>
          </p:grpSpPr>
          <p:sp>
            <p:nvSpPr>
              <p:cNvPr id="85" name="Oval 26"/>
              <p:cNvSpPr>
                <a:spLocks noChangeArrowheads="1"/>
              </p:cNvSpPr>
              <p:nvPr/>
            </p:nvSpPr>
            <p:spPr bwMode="auto">
              <a:xfrm>
                <a:off x="3842" y="40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6" name="Oval 27"/>
              <p:cNvSpPr>
                <a:spLocks noChangeArrowheads="1"/>
              </p:cNvSpPr>
              <p:nvPr/>
            </p:nvSpPr>
            <p:spPr bwMode="auto">
              <a:xfrm>
                <a:off x="3844" y="46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7" name="Oval 28"/>
              <p:cNvSpPr>
                <a:spLocks noChangeArrowheads="1"/>
              </p:cNvSpPr>
              <p:nvPr/>
            </p:nvSpPr>
            <p:spPr bwMode="auto">
              <a:xfrm>
                <a:off x="3846" y="526"/>
                <a:ext cx="47" cy="47"/>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grpSp>
        <p:sp>
          <p:nvSpPr>
            <p:cNvPr id="11" name="Line 29"/>
            <p:cNvSpPr>
              <a:spLocks noChangeShapeType="1"/>
            </p:cNvSpPr>
            <p:nvPr/>
          </p:nvSpPr>
          <p:spPr bwMode="auto">
            <a:xfrm>
              <a:off x="3938" y="3042"/>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30"/>
            <p:cNvSpPr>
              <a:spLocks noChangeShapeType="1"/>
            </p:cNvSpPr>
            <p:nvPr/>
          </p:nvSpPr>
          <p:spPr bwMode="auto">
            <a:xfrm>
              <a:off x="3945" y="3036"/>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1"/>
            <p:cNvSpPr>
              <a:spLocks noChangeShapeType="1"/>
            </p:cNvSpPr>
            <p:nvPr/>
          </p:nvSpPr>
          <p:spPr bwMode="auto">
            <a:xfrm>
              <a:off x="4945" y="3033"/>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32"/>
            <p:cNvSpPr>
              <a:spLocks noChangeShapeType="1"/>
            </p:cNvSpPr>
            <p:nvPr/>
          </p:nvSpPr>
          <p:spPr bwMode="auto">
            <a:xfrm>
              <a:off x="3333" y="2079"/>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33"/>
            <p:cNvSpPr>
              <a:spLocks noChangeShapeType="1"/>
            </p:cNvSpPr>
            <p:nvPr/>
          </p:nvSpPr>
          <p:spPr bwMode="auto">
            <a:xfrm flipV="1">
              <a:off x="3358" y="2589"/>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4"/>
            <p:cNvSpPr>
              <a:spLocks noChangeShapeType="1"/>
            </p:cNvSpPr>
            <p:nvPr/>
          </p:nvSpPr>
          <p:spPr bwMode="auto">
            <a:xfrm flipV="1">
              <a:off x="4422" y="2742"/>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35"/>
            <p:cNvGrpSpPr>
              <a:grpSpLocks/>
            </p:cNvGrpSpPr>
            <p:nvPr/>
          </p:nvGrpSpPr>
          <p:grpSpPr bwMode="auto">
            <a:xfrm>
              <a:off x="4682" y="3183"/>
              <a:ext cx="423" cy="705"/>
              <a:chOff x="4180" y="783"/>
              <a:chExt cx="150" cy="307"/>
            </a:xfrm>
          </p:grpSpPr>
          <p:sp>
            <p:nvSpPr>
              <p:cNvPr id="77" name="AutoShape 36"/>
              <p:cNvSpPr>
                <a:spLocks noChangeArrowheads="1"/>
              </p:cNvSpPr>
              <p:nvPr/>
            </p:nvSpPr>
            <p:spPr bwMode="auto">
              <a:xfrm>
                <a:off x="4180" y="1019"/>
                <a:ext cx="150" cy="71"/>
              </a:xfrm>
              <a:prstGeom prst="parallelogram">
                <a:avLst>
                  <a:gd name="adj" fmla="val 81387"/>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78" name="Rectangle 37"/>
              <p:cNvSpPr>
                <a:spLocks noChangeArrowheads="1"/>
              </p:cNvSpPr>
              <p:nvPr/>
            </p:nvSpPr>
            <p:spPr bwMode="auto">
              <a:xfrm>
                <a:off x="4256" y="785"/>
                <a:ext cx="69" cy="2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79" name="Rectangle 38"/>
              <p:cNvSpPr>
                <a:spLocks noChangeArrowheads="1"/>
              </p:cNvSpPr>
              <p:nvPr/>
            </p:nvSpPr>
            <p:spPr bwMode="auto">
              <a:xfrm>
                <a:off x="4181" y="852"/>
                <a:ext cx="95" cy="236"/>
              </a:xfrm>
              <a:prstGeom prst="rect">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0" name="AutoShape 39"/>
              <p:cNvSpPr>
                <a:spLocks noChangeArrowheads="1"/>
              </p:cNvSpPr>
              <p:nvPr/>
            </p:nvSpPr>
            <p:spPr bwMode="auto">
              <a:xfrm>
                <a:off x="4180" y="783"/>
                <a:ext cx="150" cy="71"/>
              </a:xfrm>
              <a:prstGeom prst="parallelogram">
                <a:avLst>
                  <a:gd name="adj" fmla="val 81387"/>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1" name="Line 4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4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Rectangle 42"/>
              <p:cNvSpPr>
                <a:spLocks noChangeArrowheads="1"/>
              </p:cNvSpPr>
              <p:nvPr/>
            </p:nvSpPr>
            <p:spPr bwMode="auto">
              <a:xfrm>
                <a:off x="4193" y="883"/>
                <a:ext cx="63" cy="136"/>
              </a:xfrm>
              <a:prstGeom prst="rect">
                <a:avLst/>
              </a:prstGeom>
              <a:solidFill>
                <a:srgbClr val="00FFFF"/>
              </a:solidFill>
              <a:ln w="952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84" name="Rectangle 43"/>
              <p:cNvSpPr>
                <a:spLocks noChangeArrowheads="1"/>
              </p:cNvSpPr>
              <p:nvPr/>
            </p:nvSpPr>
            <p:spPr bwMode="auto">
              <a:xfrm>
                <a:off x="4202" y="924"/>
                <a:ext cx="48" cy="4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grpSp>
        <p:grpSp>
          <p:nvGrpSpPr>
            <p:cNvPr id="18" name="Group 44"/>
            <p:cNvGrpSpPr>
              <a:grpSpLocks/>
            </p:cNvGrpSpPr>
            <p:nvPr/>
          </p:nvGrpSpPr>
          <p:grpSpPr bwMode="auto">
            <a:xfrm>
              <a:off x="3887" y="2343"/>
              <a:ext cx="1013" cy="416"/>
              <a:chOff x="3600" y="219"/>
              <a:chExt cx="360" cy="175"/>
            </a:xfrm>
          </p:grpSpPr>
          <p:sp>
            <p:nvSpPr>
              <p:cNvPr id="64" name="Oval 45"/>
              <p:cNvSpPr>
                <a:spLocks noChangeArrowheads="1"/>
              </p:cNvSpPr>
              <p:nvPr/>
            </p:nvSpPr>
            <p:spPr bwMode="auto">
              <a:xfrm>
                <a:off x="3603" y="297"/>
                <a:ext cx="357" cy="97"/>
              </a:xfrm>
              <a:prstGeom prst="ellipse">
                <a:avLst/>
              </a:prstGeom>
              <a:solidFill>
                <a:srgbClr val="00FFFF"/>
              </a:solidFill>
              <a:ln w="12700">
                <a:solidFill>
                  <a:schemeClr val="tx1"/>
                </a:solidFill>
                <a:round/>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65" name="Line 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Rectangle 48"/>
              <p:cNvSpPr>
                <a:spLocks noChangeArrowheads="1"/>
              </p:cNvSpPr>
              <p:nvPr/>
            </p:nvSpPr>
            <p:spPr bwMode="auto">
              <a:xfrm>
                <a:off x="3603" y="289"/>
                <a:ext cx="354" cy="59"/>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endParaRPr lang="zh-CN" altLang="en-US" sz="2400">
                  <a:latin typeface="Times New Roman" panose="02020603050405020304" pitchFamily="18" charset="0"/>
                </a:endParaRPr>
              </a:p>
            </p:txBody>
          </p:sp>
          <p:sp>
            <p:nvSpPr>
              <p:cNvPr id="68" name="Oval 49"/>
              <p:cNvSpPr>
                <a:spLocks noChangeArrowheads="1"/>
              </p:cNvSpPr>
              <p:nvPr/>
            </p:nvSpPr>
            <p:spPr bwMode="auto">
              <a:xfrm>
                <a:off x="3600" y="219"/>
                <a:ext cx="357" cy="113"/>
              </a:xfrm>
              <a:prstGeom prst="ellipse">
                <a:avLst/>
              </a:prstGeom>
              <a:solidFill>
                <a:srgbClr val="00FFFF"/>
              </a:solidFill>
              <a:ln w="12700">
                <a:solidFill>
                  <a:schemeClr val="tx1"/>
                </a:solidFill>
                <a:round/>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grpSp>
            <p:nvGrpSpPr>
              <p:cNvPr id="69" name="Group 50"/>
              <p:cNvGrpSpPr>
                <a:grpSpLocks/>
              </p:cNvGrpSpPr>
              <p:nvPr/>
            </p:nvGrpSpPr>
            <p:grpSpPr bwMode="auto">
              <a:xfrm>
                <a:off x="3686" y="244"/>
                <a:ext cx="177" cy="66"/>
                <a:chOff x="2848" y="848"/>
                <a:chExt cx="140" cy="98"/>
              </a:xfrm>
            </p:grpSpPr>
            <p:sp>
              <p:nvSpPr>
                <p:cNvPr id="74" name="Line 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 name="Group 54"/>
              <p:cNvGrpSpPr>
                <a:grpSpLocks/>
              </p:cNvGrpSpPr>
              <p:nvPr/>
            </p:nvGrpSpPr>
            <p:grpSpPr bwMode="auto">
              <a:xfrm flipV="1">
                <a:off x="3686" y="243"/>
                <a:ext cx="177" cy="66"/>
                <a:chOff x="2848" y="848"/>
                <a:chExt cx="140" cy="98"/>
              </a:xfrm>
            </p:grpSpPr>
            <p:sp>
              <p:nvSpPr>
                <p:cNvPr id="71" name="Line 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9" name="Rectangle 58"/>
            <p:cNvSpPr>
              <a:spLocks noChangeArrowheads="1"/>
            </p:cNvSpPr>
            <p:nvPr/>
          </p:nvSpPr>
          <p:spPr bwMode="auto">
            <a:xfrm>
              <a:off x="2018" y="1251"/>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20" name="Rectangle 59"/>
            <p:cNvSpPr>
              <a:spLocks noChangeArrowheads="1"/>
            </p:cNvSpPr>
            <p:nvPr/>
          </p:nvSpPr>
          <p:spPr bwMode="auto">
            <a:xfrm>
              <a:off x="1988" y="1290"/>
              <a:ext cx="798" cy="90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21" name="Text Box 60"/>
            <p:cNvSpPr txBox="1">
              <a:spLocks noChangeArrowheads="1"/>
            </p:cNvSpPr>
            <p:nvPr/>
          </p:nvSpPr>
          <p:spPr bwMode="auto">
            <a:xfrm>
              <a:off x="1969" y="1281"/>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a:latin typeface="Comic Sans MS" panose="030F0702030302020204" pitchFamily="66" charset="0"/>
                </a:rPr>
                <a:t>application</a:t>
              </a:r>
            </a:p>
            <a:p>
              <a:pPr algn="ctr"/>
              <a:r>
                <a:rPr lang="en-US" altLang="zh-CN">
                  <a:latin typeface="Comic Sans MS" panose="030F0702030302020204" pitchFamily="66" charset="0"/>
                </a:rPr>
                <a:t>transport</a:t>
              </a:r>
            </a:p>
            <a:p>
              <a:pPr algn="ctr"/>
              <a:r>
                <a:rPr lang="en-US" altLang="zh-CN">
                  <a:latin typeface="Comic Sans MS" panose="030F0702030302020204" pitchFamily="66" charset="0"/>
                </a:rPr>
                <a:t>network</a:t>
              </a:r>
            </a:p>
            <a:p>
              <a:pPr algn="ctr"/>
              <a:r>
                <a:rPr lang="en-US" altLang="zh-CN">
                  <a:latin typeface="Comic Sans MS" panose="030F0702030302020204" pitchFamily="66" charset="0"/>
                </a:rPr>
                <a:t>link</a:t>
              </a:r>
            </a:p>
            <a:p>
              <a:pPr algn="ctr"/>
              <a:r>
                <a:rPr lang="en-US" altLang="zh-CN">
                  <a:latin typeface="Comic Sans MS" panose="030F0702030302020204" pitchFamily="66" charset="0"/>
                </a:rPr>
                <a:t>physical</a:t>
              </a:r>
            </a:p>
          </p:txBody>
        </p:sp>
        <p:sp>
          <p:nvSpPr>
            <p:cNvPr id="22" name="Line 61"/>
            <p:cNvSpPr>
              <a:spLocks noChangeShapeType="1"/>
            </p:cNvSpPr>
            <p:nvPr/>
          </p:nvSpPr>
          <p:spPr bwMode="auto">
            <a:xfrm flipV="1">
              <a:off x="1985" y="149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62"/>
            <p:cNvSpPr>
              <a:spLocks noChangeShapeType="1"/>
            </p:cNvSpPr>
            <p:nvPr/>
          </p:nvSpPr>
          <p:spPr bwMode="auto">
            <a:xfrm flipV="1">
              <a:off x="1997" y="167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63"/>
            <p:cNvSpPr>
              <a:spLocks noChangeShapeType="1"/>
            </p:cNvSpPr>
            <p:nvPr/>
          </p:nvSpPr>
          <p:spPr bwMode="auto">
            <a:xfrm flipV="1">
              <a:off x="1997" y="1833"/>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64"/>
            <p:cNvSpPr>
              <a:spLocks noChangeShapeType="1"/>
            </p:cNvSpPr>
            <p:nvPr/>
          </p:nvSpPr>
          <p:spPr bwMode="auto">
            <a:xfrm flipV="1">
              <a:off x="1982" y="2010"/>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Rectangle 65"/>
            <p:cNvSpPr>
              <a:spLocks noChangeArrowheads="1"/>
            </p:cNvSpPr>
            <p:nvPr/>
          </p:nvSpPr>
          <p:spPr bwMode="auto">
            <a:xfrm>
              <a:off x="1969" y="2339"/>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27" name="Rectangle 66"/>
            <p:cNvSpPr>
              <a:spLocks noChangeArrowheads="1"/>
            </p:cNvSpPr>
            <p:nvPr/>
          </p:nvSpPr>
          <p:spPr bwMode="auto">
            <a:xfrm>
              <a:off x="1939" y="2378"/>
              <a:ext cx="798" cy="90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28" name="Text Box 67"/>
            <p:cNvSpPr txBox="1">
              <a:spLocks noChangeArrowheads="1"/>
            </p:cNvSpPr>
            <p:nvPr/>
          </p:nvSpPr>
          <p:spPr bwMode="auto">
            <a:xfrm>
              <a:off x="1920" y="2369"/>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a:latin typeface="Comic Sans MS" panose="030F0702030302020204" pitchFamily="66" charset="0"/>
                </a:rPr>
                <a:t>application</a:t>
              </a:r>
            </a:p>
            <a:p>
              <a:pPr algn="ctr"/>
              <a:r>
                <a:rPr lang="en-US" altLang="zh-CN">
                  <a:latin typeface="Comic Sans MS" panose="030F0702030302020204" pitchFamily="66" charset="0"/>
                </a:rPr>
                <a:t>transport</a:t>
              </a:r>
            </a:p>
            <a:p>
              <a:pPr algn="ctr"/>
              <a:r>
                <a:rPr lang="en-US" altLang="zh-CN">
                  <a:latin typeface="Comic Sans MS" panose="030F0702030302020204" pitchFamily="66" charset="0"/>
                </a:rPr>
                <a:t>network</a:t>
              </a:r>
            </a:p>
            <a:p>
              <a:pPr algn="ctr"/>
              <a:r>
                <a:rPr lang="en-US" altLang="zh-CN">
                  <a:latin typeface="Comic Sans MS" panose="030F0702030302020204" pitchFamily="66" charset="0"/>
                </a:rPr>
                <a:t>link</a:t>
              </a:r>
            </a:p>
            <a:p>
              <a:pPr algn="ctr"/>
              <a:r>
                <a:rPr lang="en-US" altLang="zh-CN">
                  <a:latin typeface="Comic Sans MS" panose="030F0702030302020204" pitchFamily="66" charset="0"/>
                </a:rPr>
                <a:t>physical</a:t>
              </a:r>
            </a:p>
          </p:txBody>
        </p:sp>
        <p:sp>
          <p:nvSpPr>
            <p:cNvPr id="29" name="Line 68"/>
            <p:cNvSpPr>
              <a:spLocks noChangeShapeType="1"/>
            </p:cNvSpPr>
            <p:nvPr/>
          </p:nvSpPr>
          <p:spPr bwMode="auto">
            <a:xfrm flipV="1">
              <a:off x="1936" y="2579"/>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69"/>
            <p:cNvSpPr>
              <a:spLocks noChangeShapeType="1"/>
            </p:cNvSpPr>
            <p:nvPr/>
          </p:nvSpPr>
          <p:spPr bwMode="auto">
            <a:xfrm flipV="1">
              <a:off x="1948" y="2759"/>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70"/>
            <p:cNvSpPr>
              <a:spLocks noChangeShapeType="1"/>
            </p:cNvSpPr>
            <p:nvPr/>
          </p:nvSpPr>
          <p:spPr bwMode="auto">
            <a:xfrm flipV="1">
              <a:off x="1948" y="292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71"/>
            <p:cNvSpPr>
              <a:spLocks noChangeShapeType="1"/>
            </p:cNvSpPr>
            <p:nvPr/>
          </p:nvSpPr>
          <p:spPr bwMode="auto">
            <a:xfrm flipV="1">
              <a:off x="1933" y="3098"/>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72"/>
            <p:cNvSpPr>
              <a:spLocks noChangeArrowheads="1"/>
            </p:cNvSpPr>
            <p:nvPr/>
          </p:nvSpPr>
          <p:spPr bwMode="auto">
            <a:xfrm>
              <a:off x="3492" y="313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34" name="Rectangle 73"/>
            <p:cNvSpPr>
              <a:spLocks noChangeArrowheads="1"/>
            </p:cNvSpPr>
            <p:nvPr/>
          </p:nvSpPr>
          <p:spPr bwMode="auto">
            <a:xfrm>
              <a:off x="3462" y="3174"/>
              <a:ext cx="798" cy="90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35" name="Text Box 74"/>
            <p:cNvSpPr txBox="1">
              <a:spLocks noChangeArrowheads="1"/>
            </p:cNvSpPr>
            <p:nvPr/>
          </p:nvSpPr>
          <p:spPr bwMode="auto">
            <a:xfrm>
              <a:off x="3443" y="316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a:latin typeface="Comic Sans MS" panose="030F0702030302020204" pitchFamily="66" charset="0"/>
                </a:rPr>
                <a:t>application</a:t>
              </a:r>
            </a:p>
            <a:p>
              <a:pPr algn="ctr"/>
              <a:r>
                <a:rPr lang="en-US" altLang="zh-CN">
                  <a:latin typeface="Comic Sans MS" panose="030F0702030302020204" pitchFamily="66" charset="0"/>
                </a:rPr>
                <a:t>transport</a:t>
              </a:r>
            </a:p>
            <a:p>
              <a:pPr algn="ctr"/>
              <a:r>
                <a:rPr lang="en-US" altLang="zh-CN">
                  <a:latin typeface="Comic Sans MS" panose="030F0702030302020204" pitchFamily="66" charset="0"/>
                </a:rPr>
                <a:t>network</a:t>
              </a:r>
            </a:p>
            <a:p>
              <a:pPr algn="ctr"/>
              <a:r>
                <a:rPr lang="en-US" altLang="zh-CN">
                  <a:latin typeface="Comic Sans MS" panose="030F0702030302020204" pitchFamily="66" charset="0"/>
                </a:rPr>
                <a:t>link</a:t>
              </a:r>
            </a:p>
            <a:p>
              <a:pPr algn="ctr"/>
              <a:r>
                <a:rPr lang="en-US" altLang="zh-CN">
                  <a:latin typeface="Comic Sans MS" panose="030F0702030302020204" pitchFamily="66" charset="0"/>
                </a:rPr>
                <a:t>physical</a:t>
              </a:r>
            </a:p>
          </p:txBody>
        </p:sp>
        <p:sp>
          <p:nvSpPr>
            <p:cNvPr id="36" name="Line 75"/>
            <p:cNvSpPr>
              <a:spLocks noChangeShapeType="1"/>
            </p:cNvSpPr>
            <p:nvPr/>
          </p:nvSpPr>
          <p:spPr bwMode="auto">
            <a:xfrm flipV="1">
              <a:off x="3459" y="337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76"/>
            <p:cNvSpPr>
              <a:spLocks noChangeShapeType="1"/>
            </p:cNvSpPr>
            <p:nvPr/>
          </p:nvSpPr>
          <p:spPr bwMode="auto">
            <a:xfrm flipV="1">
              <a:off x="3471" y="355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77"/>
            <p:cNvSpPr>
              <a:spLocks noChangeShapeType="1"/>
            </p:cNvSpPr>
            <p:nvPr/>
          </p:nvSpPr>
          <p:spPr bwMode="auto">
            <a:xfrm flipV="1">
              <a:off x="3471" y="371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78"/>
            <p:cNvSpPr>
              <a:spLocks noChangeShapeType="1"/>
            </p:cNvSpPr>
            <p:nvPr/>
          </p:nvSpPr>
          <p:spPr bwMode="auto">
            <a:xfrm flipV="1">
              <a:off x="3456" y="389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Rectangle 79"/>
            <p:cNvSpPr>
              <a:spLocks noChangeArrowheads="1"/>
            </p:cNvSpPr>
            <p:nvPr/>
          </p:nvSpPr>
          <p:spPr bwMode="auto">
            <a:xfrm>
              <a:off x="4615" y="3131"/>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41" name="Rectangle 80"/>
            <p:cNvSpPr>
              <a:spLocks noChangeArrowheads="1"/>
            </p:cNvSpPr>
            <p:nvPr/>
          </p:nvSpPr>
          <p:spPr bwMode="auto">
            <a:xfrm>
              <a:off x="4585" y="3170"/>
              <a:ext cx="798" cy="90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42" name="Text Box 81"/>
            <p:cNvSpPr txBox="1">
              <a:spLocks noChangeArrowheads="1"/>
            </p:cNvSpPr>
            <p:nvPr/>
          </p:nvSpPr>
          <p:spPr bwMode="auto">
            <a:xfrm>
              <a:off x="4566" y="3161"/>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a:latin typeface="Comic Sans MS" panose="030F0702030302020204" pitchFamily="66" charset="0"/>
                </a:rPr>
                <a:t>application</a:t>
              </a:r>
            </a:p>
            <a:p>
              <a:pPr algn="ctr"/>
              <a:r>
                <a:rPr lang="en-US" altLang="zh-CN">
                  <a:latin typeface="Comic Sans MS" panose="030F0702030302020204" pitchFamily="66" charset="0"/>
                </a:rPr>
                <a:t>transport</a:t>
              </a:r>
            </a:p>
            <a:p>
              <a:pPr algn="ctr"/>
              <a:r>
                <a:rPr lang="en-US" altLang="zh-CN">
                  <a:latin typeface="Comic Sans MS" panose="030F0702030302020204" pitchFamily="66" charset="0"/>
                </a:rPr>
                <a:t>network</a:t>
              </a:r>
            </a:p>
            <a:p>
              <a:pPr algn="ctr"/>
              <a:r>
                <a:rPr lang="en-US" altLang="zh-CN">
                  <a:latin typeface="Comic Sans MS" panose="030F0702030302020204" pitchFamily="66" charset="0"/>
                </a:rPr>
                <a:t>link</a:t>
              </a:r>
            </a:p>
            <a:p>
              <a:pPr algn="ctr"/>
              <a:r>
                <a:rPr lang="en-US" altLang="zh-CN">
                  <a:latin typeface="Comic Sans MS" panose="030F0702030302020204" pitchFamily="66" charset="0"/>
                </a:rPr>
                <a:t>physical</a:t>
              </a:r>
            </a:p>
          </p:txBody>
        </p:sp>
        <p:sp>
          <p:nvSpPr>
            <p:cNvPr id="43" name="Line 82"/>
            <p:cNvSpPr>
              <a:spLocks noChangeShapeType="1"/>
            </p:cNvSpPr>
            <p:nvPr/>
          </p:nvSpPr>
          <p:spPr bwMode="auto">
            <a:xfrm flipV="1">
              <a:off x="4582" y="337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83"/>
            <p:cNvSpPr>
              <a:spLocks noChangeShapeType="1"/>
            </p:cNvSpPr>
            <p:nvPr/>
          </p:nvSpPr>
          <p:spPr bwMode="auto">
            <a:xfrm flipV="1">
              <a:off x="4594" y="355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84"/>
            <p:cNvSpPr>
              <a:spLocks noChangeShapeType="1"/>
            </p:cNvSpPr>
            <p:nvPr/>
          </p:nvSpPr>
          <p:spPr bwMode="auto">
            <a:xfrm flipV="1">
              <a:off x="4594" y="3713"/>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85"/>
            <p:cNvSpPr>
              <a:spLocks noChangeShapeType="1"/>
            </p:cNvSpPr>
            <p:nvPr/>
          </p:nvSpPr>
          <p:spPr bwMode="auto">
            <a:xfrm flipV="1">
              <a:off x="4579" y="3890"/>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Rectangle 86"/>
            <p:cNvSpPr>
              <a:spLocks noChangeArrowheads="1"/>
            </p:cNvSpPr>
            <p:nvPr/>
          </p:nvSpPr>
          <p:spPr bwMode="auto">
            <a:xfrm>
              <a:off x="4001" y="2169"/>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48" name="Rectangle 87"/>
            <p:cNvSpPr>
              <a:spLocks noChangeArrowheads="1"/>
            </p:cNvSpPr>
            <p:nvPr/>
          </p:nvSpPr>
          <p:spPr bwMode="auto">
            <a:xfrm>
              <a:off x="3967" y="2208"/>
              <a:ext cx="798" cy="563"/>
            </a:xfrm>
            <a:prstGeom prst="rect">
              <a:avLst/>
            </a:prstGeom>
            <a:solidFill>
              <a:schemeClr val="bg1"/>
            </a:solidFill>
            <a:ln w="28575">
              <a:solidFill>
                <a:schemeClr val="tx1"/>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49" name="Text Box 88"/>
            <p:cNvSpPr txBox="1">
              <a:spLocks noChangeArrowheads="1"/>
            </p:cNvSpPr>
            <p:nvPr/>
          </p:nvSpPr>
          <p:spPr bwMode="auto">
            <a:xfrm>
              <a:off x="4037" y="2199"/>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a:latin typeface="Comic Sans MS" panose="030F0702030302020204" pitchFamily="66" charset="0"/>
                </a:rPr>
                <a:t>network</a:t>
              </a:r>
            </a:p>
            <a:p>
              <a:pPr algn="ctr"/>
              <a:r>
                <a:rPr lang="en-US" altLang="zh-CN">
                  <a:latin typeface="Comic Sans MS" panose="030F0702030302020204" pitchFamily="66" charset="0"/>
                </a:rPr>
                <a:t>link</a:t>
              </a:r>
            </a:p>
            <a:p>
              <a:pPr algn="ctr"/>
              <a:r>
                <a:rPr lang="en-US" altLang="zh-CN">
                  <a:latin typeface="Comic Sans MS" panose="030F0702030302020204" pitchFamily="66" charset="0"/>
                </a:rPr>
                <a:t>physical</a:t>
              </a:r>
            </a:p>
          </p:txBody>
        </p:sp>
        <p:sp>
          <p:nvSpPr>
            <p:cNvPr id="50" name="Line 89"/>
            <p:cNvSpPr>
              <a:spLocks noChangeShapeType="1"/>
            </p:cNvSpPr>
            <p:nvPr/>
          </p:nvSpPr>
          <p:spPr bwMode="auto">
            <a:xfrm flipV="1">
              <a:off x="3968" y="2409"/>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90"/>
            <p:cNvSpPr>
              <a:spLocks noChangeShapeType="1"/>
            </p:cNvSpPr>
            <p:nvPr/>
          </p:nvSpPr>
          <p:spPr bwMode="auto">
            <a:xfrm flipV="1">
              <a:off x="3980" y="2589"/>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91"/>
            <p:cNvSpPr>
              <a:spLocks noChangeShapeType="1"/>
            </p:cNvSpPr>
            <p:nvPr/>
          </p:nvSpPr>
          <p:spPr bwMode="auto">
            <a:xfrm>
              <a:off x="2488" y="1384"/>
              <a:ext cx="4" cy="6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92"/>
            <p:cNvSpPr>
              <a:spLocks noChangeShapeType="1"/>
            </p:cNvSpPr>
            <p:nvPr/>
          </p:nvSpPr>
          <p:spPr bwMode="auto">
            <a:xfrm>
              <a:off x="4520" y="2272"/>
              <a:ext cx="4" cy="172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93"/>
            <p:cNvSpPr>
              <a:spLocks noChangeShapeType="1"/>
            </p:cNvSpPr>
            <p:nvPr/>
          </p:nvSpPr>
          <p:spPr bwMode="auto">
            <a:xfrm flipV="1">
              <a:off x="4132" y="2252"/>
              <a:ext cx="0" cy="3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94"/>
            <p:cNvSpPr>
              <a:spLocks noChangeShapeType="1"/>
            </p:cNvSpPr>
            <p:nvPr/>
          </p:nvSpPr>
          <p:spPr bwMode="auto">
            <a:xfrm>
              <a:off x="4128" y="2264"/>
              <a:ext cx="394" cy="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95"/>
            <p:cNvSpPr>
              <a:spLocks noChangeShapeType="1"/>
            </p:cNvSpPr>
            <p:nvPr/>
          </p:nvSpPr>
          <p:spPr bwMode="auto">
            <a:xfrm>
              <a:off x="4520" y="3984"/>
              <a:ext cx="496" cy="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96"/>
            <p:cNvSpPr>
              <a:spLocks noChangeShapeType="1"/>
            </p:cNvSpPr>
            <p:nvPr/>
          </p:nvSpPr>
          <p:spPr bwMode="auto">
            <a:xfrm flipV="1">
              <a:off x="5016" y="3254"/>
              <a:ext cx="8" cy="7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97"/>
            <p:cNvSpPr>
              <a:spLocks noChangeShapeType="1"/>
            </p:cNvSpPr>
            <p:nvPr/>
          </p:nvSpPr>
          <p:spPr bwMode="auto">
            <a:xfrm flipV="1">
              <a:off x="2508" y="2042"/>
              <a:ext cx="884" cy="1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98"/>
            <p:cNvSpPr>
              <a:spLocks noChangeShapeType="1"/>
            </p:cNvSpPr>
            <p:nvPr/>
          </p:nvSpPr>
          <p:spPr bwMode="auto">
            <a:xfrm>
              <a:off x="3374" y="2052"/>
              <a:ext cx="764" cy="60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Rectangle 99"/>
            <p:cNvSpPr>
              <a:spLocks noChangeArrowheads="1"/>
            </p:cNvSpPr>
            <p:nvPr/>
          </p:nvSpPr>
          <p:spPr bwMode="auto">
            <a:xfrm>
              <a:off x="4832" y="2984"/>
              <a:ext cx="444" cy="240"/>
            </a:xfrm>
            <a:prstGeom prst="rect">
              <a:avLst/>
            </a:prstGeom>
            <a:solidFill>
              <a:schemeClr val="bg1"/>
            </a:solidFill>
            <a:ln w="28575">
              <a:solidFill>
                <a:srgbClr val="FF0000"/>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61" name="Text Box 100"/>
            <p:cNvSpPr txBox="1">
              <a:spLocks noChangeArrowheads="1"/>
            </p:cNvSpPr>
            <p:nvPr/>
          </p:nvSpPr>
          <p:spPr bwMode="auto">
            <a:xfrm>
              <a:off x="4846" y="299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r>
                <a:rPr lang="en-US" altLang="zh-CN">
                  <a:solidFill>
                    <a:srgbClr val="FF0000"/>
                  </a:solidFill>
                  <a:latin typeface="Comic Sans MS" panose="030F0702030302020204" pitchFamily="66" charset="0"/>
                </a:rPr>
                <a:t>data</a:t>
              </a:r>
              <a:endParaRPr lang="en-US" altLang="zh-CN" sz="2400">
                <a:latin typeface="Times New Roman" panose="02020603050405020304" pitchFamily="18" charset="0"/>
              </a:endParaRPr>
            </a:p>
          </p:txBody>
        </p:sp>
        <p:sp>
          <p:nvSpPr>
            <p:cNvPr id="62" name="Rectangle 101"/>
            <p:cNvSpPr>
              <a:spLocks noChangeArrowheads="1"/>
            </p:cNvSpPr>
            <p:nvPr/>
          </p:nvSpPr>
          <p:spPr bwMode="auto">
            <a:xfrm>
              <a:off x="2280" y="1144"/>
              <a:ext cx="444" cy="240"/>
            </a:xfrm>
            <a:prstGeom prst="rect">
              <a:avLst/>
            </a:prstGeom>
            <a:solidFill>
              <a:schemeClr val="bg1"/>
            </a:solidFill>
            <a:ln w="28575">
              <a:solidFill>
                <a:srgbClr val="FF0000"/>
              </a:solidFill>
              <a:miter lim="800000"/>
              <a:headEnd/>
              <a:tailEnd/>
            </a:ln>
          </p:spPr>
          <p:txBody>
            <a:bodyPr wrap="none"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sp>
          <p:nvSpPr>
            <p:cNvPr id="63" name="Text Box 102"/>
            <p:cNvSpPr txBox="1">
              <a:spLocks noChangeArrowheads="1"/>
            </p:cNvSpPr>
            <p:nvPr/>
          </p:nvSpPr>
          <p:spPr bwMode="auto">
            <a:xfrm>
              <a:off x="2294" y="115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r>
                <a:rPr lang="en-US" altLang="zh-CN">
                  <a:solidFill>
                    <a:srgbClr val="FF0000"/>
                  </a:solidFill>
                  <a:latin typeface="Comic Sans MS" panose="030F0702030302020204" pitchFamily="66" charset="0"/>
                </a:rPr>
                <a:t>data</a:t>
              </a:r>
              <a:endParaRPr lang="en-US" altLang="zh-CN" sz="2400">
                <a:latin typeface="Times New Roman" panose="02020603050405020304" pitchFamily="18" charset="0"/>
              </a:endParaRPr>
            </a:p>
          </p:txBody>
        </p:sp>
      </p:grpSp>
      <p:sp>
        <p:nvSpPr>
          <p:cNvPr id="106" name="Rectangle 105"/>
          <p:cNvSpPr>
            <a:spLocks noChangeArrowheads="1"/>
          </p:cNvSpPr>
          <p:nvPr/>
        </p:nvSpPr>
        <p:spPr bwMode="auto">
          <a:xfrm>
            <a:off x="1211516" y="4318000"/>
            <a:ext cx="50466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20000"/>
              </a:spcBef>
              <a:buFont typeface="Arial" panose="020B0604020202020204" pitchFamily="34" charset="0"/>
              <a:buChar char="•"/>
            </a:pPr>
            <a:r>
              <a:rPr lang="en-US" altLang="zh-CN" sz="2000" b="1" dirty="0"/>
              <a:t>Application PDU: Message</a:t>
            </a:r>
          </a:p>
          <a:p>
            <a:pPr>
              <a:spcBef>
                <a:spcPct val="20000"/>
              </a:spcBef>
              <a:buFont typeface="Arial" panose="020B0604020202020204" pitchFamily="34" charset="0"/>
              <a:buChar char="•"/>
            </a:pPr>
            <a:r>
              <a:rPr lang="en-US" altLang="zh-CN" sz="2000" b="1" dirty="0"/>
              <a:t>Transport PDU: </a:t>
            </a:r>
            <a:r>
              <a:rPr lang="en-US" altLang="zh-CN" sz="2000" b="1" dirty="0" smtClean="0"/>
              <a:t>Segment/Datagram</a:t>
            </a:r>
            <a:endParaRPr lang="en-US" altLang="zh-CN" sz="2000" b="1" dirty="0"/>
          </a:p>
          <a:p>
            <a:pPr>
              <a:spcBef>
                <a:spcPct val="20000"/>
              </a:spcBef>
              <a:buFont typeface="Arial" panose="020B0604020202020204" pitchFamily="34" charset="0"/>
              <a:buChar char="•"/>
            </a:pPr>
            <a:r>
              <a:rPr lang="en-US" altLang="zh-CN" sz="2000" b="1" dirty="0"/>
              <a:t>Network PDU: Datagram/Packet</a:t>
            </a:r>
          </a:p>
          <a:p>
            <a:pPr>
              <a:spcBef>
                <a:spcPct val="20000"/>
              </a:spcBef>
              <a:buFont typeface="Arial" panose="020B0604020202020204" pitchFamily="34" charset="0"/>
              <a:buChar char="•"/>
            </a:pPr>
            <a:r>
              <a:rPr lang="en-US" altLang="zh-CN" sz="2000" b="1" dirty="0"/>
              <a:t>Link PDU: Frame</a:t>
            </a:r>
          </a:p>
          <a:p>
            <a:pPr>
              <a:spcBef>
                <a:spcPct val="20000"/>
              </a:spcBef>
              <a:buFont typeface="Arial" panose="020B0604020202020204" pitchFamily="34" charset="0"/>
              <a:buChar char="•"/>
            </a:pPr>
            <a:r>
              <a:rPr lang="en-US" altLang="zh-CN" sz="2000" b="1" dirty="0"/>
              <a:t>Physical PDU: bit</a:t>
            </a:r>
          </a:p>
          <a:p>
            <a:pPr>
              <a:spcBef>
                <a:spcPct val="20000"/>
              </a:spcBef>
              <a:buFont typeface="Symbol" panose="05050102010706020507" pitchFamily="18" charset="2"/>
              <a:buChar char="¨"/>
            </a:pPr>
            <a:endParaRPr lang="en-US" altLang="zh-CN" sz="2000" b="1" dirty="0">
              <a:solidFill>
                <a:schemeClr val="accent2"/>
              </a:solidFill>
            </a:endParaRPr>
          </a:p>
        </p:txBody>
      </p:sp>
    </p:spTree>
    <p:extLst>
      <p:ext uri="{BB962C8B-B14F-4D97-AF65-F5344CB8AC3E}">
        <p14:creationId xmlns:p14="http://schemas.microsoft.com/office/powerpoint/2010/main" val="1468762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封装和解封装</a:t>
            </a:r>
            <a:endParaRPr lang="zh-CN" altLang="en-US" dirty="0"/>
          </a:p>
        </p:txBody>
      </p:sp>
      <p:sp>
        <p:nvSpPr>
          <p:cNvPr id="3" name="内容占位符 2"/>
          <p:cNvSpPr>
            <a:spLocks noGrp="1"/>
          </p:cNvSpPr>
          <p:nvPr>
            <p:ph idx="1"/>
          </p:nvPr>
        </p:nvSpPr>
        <p:spPr>
          <a:xfrm>
            <a:off x="838199" y="1825625"/>
            <a:ext cx="4371975" cy="4092575"/>
          </a:xfrm>
        </p:spPr>
        <p:txBody>
          <a:bodyPr>
            <a:normAutofit/>
          </a:bodyPr>
          <a:lstStyle/>
          <a:p>
            <a:r>
              <a:rPr lang="zh-CN" altLang="en-US" sz="2400" dirty="0" smtClean="0"/>
              <a:t>注意：每层可能会有多个协议，这些协议复用（</a:t>
            </a:r>
            <a:r>
              <a:rPr lang="en-US" altLang="zh-CN" sz="2400" dirty="0" smtClean="0"/>
              <a:t>multiplexing</a:t>
            </a:r>
            <a:r>
              <a:rPr lang="zh-CN" altLang="en-US" sz="2400" dirty="0" smtClean="0"/>
              <a:t>）底层提供的服务</a:t>
            </a:r>
            <a:endParaRPr lang="en-US" altLang="zh-CN" sz="2400" dirty="0" smtClean="0"/>
          </a:p>
          <a:p>
            <a:r>
              <a:rPr lang="zh-CN" altLang="en-US" sz="2400" dirty="0" smtClean="0"/>
              <a:t>每一层从</a:t>
            </a:r>
            <a:r>
              <a:rPr lang="zh-CN" altLang="en-US" sz="2400" dirty="0"/>
              <a:t>底</a:t>
            </a:r>
            <a:r>
              <a:rPr lang="zh-CN" altLang="en-US" sz="2400" dirty="0" smtClean="0"/>
              <a:t>层接收到数据后，剥离该层协议所添加的头部，同时根据该头部给出的解复用关键字</a:t>
            </a:r>
            <a:r>
              <a:rPr lang="en-US" altLang="zh-CN" sz="2400" dirty="0" smtClean="0"/>
              <a:t>(</a:t>
            </a:r>
            <a:r>
              <a:rPr lang="en-US" altLang="zh-CN" sz="2400" dirty="0" err="1" smtClean="0"/>
              <a:t>demultiplexing</a:t>
            </a:r>
            <a:r>
              <a:rPr lang="en-US" altLang="zh-CN" sz="2400" dirty="0" smtClean="0"/>
              <a:t> key</a:t>
            </a:r>
            <a:r>
              <a:rPr lang="zh-CN" altLang="en-US" sz="2400" dirty="0" smtClean="0"/>
              <a:t>，或</a:t>
            </a:r>
            <a:r>
              <a:rPr lang="en-US" altLang="zh-CN" sz="2400" dirty="0" smtClean="0"/>
              <a:t>SAP)</a:t>
            </a:r>
            <a:r>
              <a:rPr lang="zh-CN" altLang="en-US" sz="2400" dirty="0" smtClean="0"/>
              <a:t>将解封装后的数据单元交给更高层 </a:t>
            </a:r>
            <a:endParaRPr lang="en-US" altLang="zh-CN" sz="2400" dirty="0" smtClean="0"/>
          </a:p>
        </p:txBody>
      </p:sp>
      <p:grpSp>
        <p:nvGrpSpPr>
          <p:cNvPr id="112" name="组合 111"/>
          <p:cNvGrpSpPr/>
          <p:nvPr/>
        </p:nvGrpSpPr>
        <p:grpSpPr>
          <a:xfrm>
            <a:off x="5562600" y="1966913"/>
            <a:ext cx="5981700" cy="3014286"/>
            <a:chOff x="5372100" y="1690688"/>
            <a:chExt cx="5981700" cy="3014286"/>
          </a:xfrm>
        </p:grpSpPr>
        <p:pic>
          <p:nvPicPr>
            <p:cNvPr id="107" name="图片 106"/>
            <p:cNvPicPr>
              <a:picLocks noChangeAspect="1"/>
            </p:cNvPicPr>
            <p:nvPr/>
          </p:nvPicPr>
          <p:blipFill>
            <a:blip r:embed="rId3"/>
            <a:stretch>
              <a:fillRect/>
            </a:stretch>
          </p:blipFill>
          <p:spPr>
            <a:xfrm>
              <a:off x="6657975" y="1690688"/>
              <a:ext cx="3928571" cy="3014286"/>
            </a:xfrm>
            <a:prstGeom prst="rect">
              <a:avLst/>
            </a:prstGeom>
          </p:spPr>
        </p:pic>
        <p:sp>
          <p:nvSpPr>
            <p:cNvPr id="108" name="文本框 107"/>
            <p:cNvSpPr txBox="1"/>
            <p:nvPr/>
          </p:nvSpPr>
          <p:spPr>
            <a:xfrm>
              <a:off x="10100771" y="3016251"/>
              <a:ext cx="1253029" cy="646331"/>
            </a:xfrm>
            <a:prstGeom prst="rect">
              <a:avLst/>
            </a:prstGeom>
            <a:noFill/>
          </p:spPr>
          <p:txBody>
            <a:bodyPr wrap="square" rtlCol="0">
              <a:spAutoFit/>
            </a:bodyPr>
            <a:lstStyle/>
            <a:p>
              <a:r>
                <a:rPr lang="zh-CN" altLang="en-US" dirty="0" smtClean="0"/>
                <a:t>接收到的以太网帧</a:t>
              </a:r>
              <a:endParaRPr lang="zh-CN" altLang="en-US" dirty="0"/>
            </a:p>
          </p:txBody>
        </p:sp>
        <p:sp>
          <p:nvSpPr>
            <p:cNvPr id="109" name="文本框 108"/>
            <p:cNvSpPr txBox="1"/>
            <p:nvPr/>
          </p:nvSpPr>
          <p:spPr>
            <a:xfrm>
              <a:off x="5776913" y="3261331"/>
              <a:ext cx="1042987" cy="646331"/>
            </a:xfrm>
            <a:prstGeom prst="rect">
              <a:avLst/>
            </a:prstGeom>
            <a:noFill/>
          </p:spPr>
          <p:txBody>
            <a:bodyPr wrap="square" rtlCol="0">
              <a:spAutoFit/>
            </a:bodyPr>
            <a:lstStyle/>
            <a:p>
              <a:r>
                <a:rPr lang="zh-CN" altLang="en-US" dirty="0" smtClean="0"/>
                <a:t>以太网帧类型</a:t>
              </a:r>
              <a:endParaRPr lang="zh-CN" altLang="en-US" dirty="0"/>
            </a:p>
          </p:txBody>
        </p:sp>
        <p:sp>
          <p:nvSpPr>
            <p:cNvPr id="110" name="文本框 109"/>
            <p:cNvSpPr txBox="1"/>
            <p:nvPr/>
          </p:nvSpPr>
          <p:spPr>
            <a:xfrm>
              <a:off x="5579269" y="2891999"/>
              <a:ext cx="1078706" cy="369332"/>
            </a:xfrm>
            <a:prstGeom prst="rect">
              <a:avLst/>
            </a:prstGeom>
            <a:noFill/>
          </p:spPr>
          <p:txBody>
            <a:bodyPr wrap="square" rtlCol="0">
              <a:spAutoFit/>
            </a:bodyPr>
            <a:lstStyle/>
            <a:p>
              <a:r>
                <a:rPr lang="en-US" altLang="zh-CN" dirty="0" smtClean="0"/>
                <a:t>IP</a:t>
              </a:r>
              <a:r>
                <a:rPr lang="zh-CN" altLang="en-US" dirty="0" smtClean="0"/>
                <a:t>协议号</a:t>
              </a:r>
              <a:endParaRPr lang="zh-CN" altLang="en-US" dirty="0"/>
            </a:p>
          </p:txBody>
        </p:sp>
        <p:sp>
          <p:nvSpPr>
            <p:cNvPr id="111" name="文本框 110"/>
            <p:cNvSpPr txBox="1"/>
            <p:nvPr/>
          </p:nvSpPr>
          <p:spPr>
            <a:xfrm>
              <a:off x="5372100" y="2338002"/>
              <a:ext cx="1285875" cy="369332"/>
            </a:xfrm>
            <a:prstGeom prst="rect">
              <a:avLst/>
            </a:prstGeom>
            <a:noFill/>
          </p:spPr>
          <p:txBody>
            <a:bodyPr wrap="square" rtlCol="0">
              <a:spAutoFit/>
            </a:bodyPr>
            <a:lstStyle/>
            <a:p>
              <a:r>
                <a:rPr lang="en-US" altLang="zh-CN" dirty="0" smtClean="0"/>
                <a:t>TCP</a:t>
              </a:r>
              <a:r>
                <a:rPr lang="zh-CN" altLang="en-US" dirty="0" smtClean="0"/>
                <a:t>端口号</a:t>
              </a:r>
              <a:endParaRPr lang="zh-CN" altLang="en-US" dirty="0"/>
            </a:p>
          </p:txBody>
        </p:sp>
      </p:grpSp>
      <p:sp>
        <p:nvSpPr>
          <p:cNvPr id="10" name="文本框 9"/>
          <p:cNvSpPr txBox="1"/>
          <p:nvPr/>
        </p:nvSpPr>
        <p:spPr>
          <a:xfrm>
            <a:off x="5709314" y="4422790"/>
            <a:ext cx="1285875" cy="646331"/>
          </a:xfrm>
          <a:prstGeom prst="rect">
            <a:avLst/>
          </a:prstGeom>
          <a:noFill/>
        </p:spPr>
        <p:txBody>
          <a:bodyPr wrap="square" rtlCol="0">
            <a:spAutoFit/>
          </a:bodyPr>
          <a:lstStyle/>
          <a:p>
            <a:pPr algn="ctr"/>
            <a:r>
              <a:rPr lang="zh-CN" altLang="en-US" b="1" dirty="0" smtClean="0"/>
              <a:t>基于</a:t>
            </a:r>
            <a:r>
              <a:rPr lang="en-US" altLang="zh-CN" b="1" dirty="0" smtClean="0"/>
              <a:t>SAP</a:t>
            </a:r>
            <a:r>
              <a:rPr lang="zh-CN" altLang="en-US" b="1" dirty="0" smtClean="0"/>
              <a:t>递交给高层</a:t>
            </a:r>
            <a:endParaRPr lang="zh-CN" altLang="en-US" b="1" dirty="0"/>
          </a:p>
        </p:txBody>
      </p:sp>
    </p:spTree>
    <p:extLst>
      <p:ext uri="{BB962C8B-B14F-4D97-AF65-F5344CB8AC3E}">
        <p14:creationId xmlns:p14="http://schemas.microsoft.com/office/powerpoint/2010/main" val="199269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endParaRPr lang="zh-CN" altLang="en-US" dirty="0"/>
          </a:p>
        </p:txBody>
      </p:sp>
      <p:sp>
        <p:nvSpPr>
          <p:cNvPr id="3" name="内容占位符 2"/>
          <p:cNvSpPr>
            <a:spLocks noGrp="1"/>
          </p:cNvSpPr>
          <p:nvPr>
            <p:ph idx="1"/>
          </p:nvPr>
        </p:nvSpPr>
        <p:spPr/>
        <p:txBody>
          <a:bodyPr/>
          <a:lstStyle/>
          <a:p>
            <a:r>
              <a:rPr lang="en-US" altLang="zh-CN" sz="2400" dirty="0" smtClean="0"/>
              <a:t>ISO(International Organization for Standardization) </a:t>
            </a:r>
            <a:r>
              <a:rPr lang="zh-CN" altLang="en-US" sz="2400" dirty="0" smtClean="0"/>
              <a:t>提出的</a:t>
            </a:r>
            <a:r>
              <a:rPr lang="en-US" altLang="zh-CN" sz="2400" dirty="0" smtClean="0"/>
              <a:t>Open System Interconnection Reference Model (OSI/RM)</a:t>
            </a:r>
          </a:p>
          <a:p>
            <a:pPr lvl="1"/>
            <a:r>
              <a:rPr lang="zh-CN" altLang="en-US" sz="2000" dirty="0" smtClean="0"/>
              <a:t>非常有影响力，但是实践中没有一个完整的实现 </a:t>
            </a:r>
            <a:endParaRPr lang="en-US" altLang="zh-CN" sz="2000" dirty="0" smtClean="0"/>
          </a:p>
        </p:txBody>
      </p:sp>
      <p:grpSp>
        <p:nvGrpSpPr>
          <p:cNvPr id="5" name="Group 4"/>
          <p:cNvGrpSpPr>
            <a:grpSpLocks/>
          </p:cNvGrpSpPr>
          <p:nvPr/>
        </p:nvGrpSpPr>
        <p:grpSpPr bwMode="auto">
          <a:xfrm>
            <a:off x="1422400" y="2989263"/>
            <a:ext cx="8648700" cy="3187700"/>
            <a:chOff x="144" y="2072"/>
            <a:chExt cx="5448" cy="2008"/>
          </a:xfrm>
        </p:grpSpPr>
        <p:sp>
          <p:nvSpPr>
            <p:cNvPr id="6" name="Rectangle 5"/>
            <p:cNvSpPr>
              <a:spLocks noChangeArrowheads="1"/>
            </p:cNvSpPr>
            <p:nvPr/>
          </p:nvSpPr>
          <p:spPr bwMode="auto">
            <a:xfrm>
              <a:off x="336" y="2084"/>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Application</a:t>
              </a:r>
            </a:p>
          </p:txBody>
        </p:sp>
        <p:sp>
          <p:nvSpPr>
            <p:cNvPr id="7" name="Rectangle 6"/>
            <p:cNvSpPr>
              <a:spLocks noChangeArrowheads="1"/>
            </p:cNvSpPr>
            <p:nvPr/>
          </p:nvSpPr>
          <p:spPr bwMode="auto">
            <a:xfrm>
              <a:off x="336" y="2372"/>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Presentation</a:t>
              </a:r>
            </a:p>
          </p:txBody>
        </p:sp>
        <p:sp>
          <p:nvSpPr>
            <p:cNvPr id="8" name="Rectangle 7"/>
            <p:cNvSpPr>
              <a:spLocks noChangeArrowheads="1"/>
            </p:cNvSpPr>
            <p:nvPr/>
          </p:nvSpPr>
          <p:spPr bwMode="auto">
            <a:xfrm>
              <a:off x="336" y="2659"/>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Session</a:t>
              </a:r>
            </a:p>
          </p:txBody>
        </p:sp>
        <p:sp>
          <p:nvSpPr>
            <p:cNvPr id="9" name="Rectangle 8"/>
            <p:cNvSpPr>
              <a:spLocks noChangeArrowheads="1"/>
            </p:cNvSpPr>
            <p:nvPr/>
          </p:nvSpPr>
          <p:spPr bwMode="auto">
            <a:xfrm>
              <a:off x="336" y="2947"/>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Transport</a:t>
              </a:r>
            </a:p>
          </p:txBody>
        </p:sp>
        <p:sp>
          <p:nvSpPr>
            <p:cNvPr id="10" name="Rectangle 9"/>
            <p:cNvSpPr>
              <a:spLocks noChangeArrowheads="1"/>
            </p:cNvSpPr>
            <p:nvPr/>
          </p:nvSpPr>
          <p:spPr bwMode="auto">
            <a:xfrm>
              <a:off x="336" y="3234"/>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Network</a:t>
              </a:r>
            </a:p>
          </p:txBody>
        </p:sp>
        <p:sp>
          <p:nvSpPr>
            <p:cNvPr id="11" name="Rectangle 10"/>
            <p:cNvSpPr>
              <a:spLocks noChangeArrowheads="1"/>
            </p:cNvSpPr>
            <p:nvPr/>
          </p:nvSpPr>
          <p:spPr bwMode="auto">
            <a:xfrm>
              <a:off x="336" y="3521"/>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Data link</a:t>
              </a:r>
            </a:p>
          </p:txBody>
        </p:sp>
        <p:sp>
          <p:nvSpPr>
            <p:cNvPr id="12" name="Rectangle 11"/>
            <p:cNvSpPr>
              <a:spLocks noChangeArrowheads="1"/>
            </p:cNvSpPr>
            <p:nvPr/>
          </p:nvSpPr>
          <p:spPr bwMode="auto">
            <a:xfrm>
              <a:off x="336" y="3809"/>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Physical</a:t>
              </a:r>
            </a:p>
          </p:txBody>
        </p:sp>
        <p:sp>
          <p:nvSpPr>
            <p:cNvPr id="13" name="Rectangle 12"/>
            <p:cNvSpPr>
              <a:spLocks noChangeArrowheads="1"/>
            </p:cNvSpPr>
            <p:nvPr/>
          </p:nvSpPr>
          <p:spPr bwMode="auto">
            <a:xfrm>
              <a:off x="3212" y="3234"/>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Network</a:t>
              </a:r>
            </a:p>
          </p:txBody>
        </p:sp>
        <p:sp>
          <p:nvSpPr>
            <p:cNvPr id="14" name="Rectangle 13"/>
            <p:cNvSpPr>
              <a:spLocks noChangeArrowheads="1"/>
            </p:cNvSpPr>
            <p:nvPr/>
          </p:nvSpPr>
          <p:spPr bwMode="auto">
            <a:xfrm>
              <a:off x="3212" y="3521"/>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Data link</a:t>
              </a:r>
            </a:p>
          </p:txBody>
        </p:sp>
        <p:sp>
          <p:nvSpPr>
            <p:cNvPr id="15" name="Rectangle 14"/>
            <p:cNvSpPr>
              <a:spLocks noChangeArrowheads="1"/>
            </p:cNvSpPr>
            <p:nvPr/>
          </p:nvSpPr>
          <p:spPr bwMode="auto">
            <a:xfrm>
              <a:off x="3212" y="3809"/>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Physical</a:t>
              </a:r>
            </a:p>
          </p:txBody>
        </p:sp>
        <p:sp>
          <p:nvSpPr>
            <p:cNvPr id="16" name="Rectangle 15"/>
            <p:cNvSpPr>
              <a:spLocks noChangeArrowheads="1"/>
            </p:cNvSpPr>
            <p:nvPr/>
          </p:nvSpPr>
          <p:spPr bwMode="auto">
            <a:xfrm>
              <a:off x="144" y="3865"/>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1</a:t>
              </a:r>
            </a:p>
          </p:txBody>
        </p:sp>
        <p:sp>
          <p:nvSpPr>
            <p:cNvPr id="17" name="Rectangle 16"/>
            <p:cNvSpPr>
              <a:spLocks noChangeArrowheads="1"/>
            </p:cNvSpPr>
            <p:nvPr/>
          </p:nvSpPr>
          <p:spPr bwMode="auto">
            <a:xfrm>
              <a:off x="144" y="3577"/>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2</a:t>
              </a:r>
            </a:p>
          </p:txBody>
        </p:sp>
        <p:sp>
          <p:nvSpPr>
            <p:cNvPr id="18" name="Rectangle 17"/>
            <p:cNvSpPr>
              <a:spLocks noChangeArrowheads="1"/>
            </p:cNvSpPr>
            <p:nvPr/>
          </p:nvSpPr>
          <p:spPr bwMode="auto">
            <a:xfrm>
              <a:off x="144" y="3290"/>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3</a:t>
              </a:r>
            </a:p>
          </p:txBody>
        </p:sp>
        <p:sp>
          <p:nvSpPr>
            <p:cNvPr id="19" name="Rectangle 18"/>
            <p:cNvSpPr>
              <a:spLocks noChangeArrowheads="1"/>
            </p:cNvSpPr>
            <p:nvPr/>
          </p:nvSpPr>
          <p:spPr bwMode="auto">
            <a:xfrm>
              <a:off x="144" y="3002"/>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4</a:t>
              </a:r>
            </a:p>
          </p:txBody>
        </p:sp>
        <p:sp>
          <p:nvSpPr>
            <p:cNvPr id="20" name="Rectangle 19"/>
            <p:cNvSpPr>
              <a:spLocks noChangeArrowheads="1"/>
            </p:cNvSpPr>
            <p:nvPr/>
          </p:nvSpPr>
          <p:spPr bwMode="auto">
            <a:xfrm>
              <a:off x="144" y="2715"/>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5</a:t>
              </a:r>
            </a:p>
          </p:txBody>
        </p:sp>
        <p:sp>
          <p:nvSpPr>
            <p:cNvPr id="21" name="Rectangle 20"/>
            <p:cNvSpPr>
              <a:spLocks noChangeArrowheads="1"/>
            </p:cNvSpPr>
            <p:nvPr/>
          </p:nvSpPr>
          <p:spPr bwMode="auto">
            <a:xfrm>
              <a:off x="144" y="2427"/>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6</a:t>
              </a:r>
            </a:p>
          </p:txBody>
        </p:sp>
        <p:sp>
          <p:nvSpPr>
            <p:cNvPr id="22" name="Rectangle 21"/>
            <p:cNvSpPr>
              <a:spLocks noChangeArrowheads="1"/>
            </p:cNvSpPr>
            <p:nvPr/>
          </p:nvSpPr>
          <p:spPr bwMode="auto">
            <a:xfrm>
              <a:off x="144" y="2140"/>
              <a:ext cx="16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nSpc>
                  <a:spcPct val="85000"/>
                </a:lnSpc>
              </a:pPr>
              <a:r>
                <a:rPr lang="en-US" altLang="zh-CN" b="1"/>
                <a:t>7</a:t>
              </a:r>
            </a:p>
          </p:txBody>
        </p:sp>
        <p:sp>
          <p:nvSpPr>
            <p:cNvPr id="23" name="Rectangle 22"/>
            <p:cNvSpPr>
              <a:spLocks noChangeArrowheads="1"/>
            </p:cNvSpPr>
            <p:nvPr/>
          </p:nvSpPr>
          <p:spPr bwMode="auto">
            <a:xfrm>
              <a:off x="4650" y="2072"/>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Application</a:t>
              </a:r>
            </a:p>
          </p:txBody>
        </p:sp>
        <p:sp>
          <p:nvSpPr>
            <p:cNvPr id="24" name="Rectangle 23"/>
            <p:cNvSpPr>
              <a:spLocks noChangeArrowheads="1"/>
            </p:cNvSpPr>
            <p:nvPr/>
          </p:nvSpPr>
          <p:spPr bwMode="auto">
            <a:xfrm>
              <a:off x="4650" y="2360"/>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Presentation</a:t>
              </a:r>
            </a:p>
          </p:txBody>
        </p:sp>
        <p:sp>
          <p:nvSpPr>
            <p:cNvPr id="25" name="Rectangle 24"/>
            <p:cNvSpPr>
              <a:spLocks noChangeArrowheads="1"/>
            </p:cNvSpPr>
            <p:nvPr/>
          </p:nvSpPr>
          <p:spPr bwMode="auto">
            <a:xfrm>
              <a:off x="4650" y="2647"/>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Session</a:t>
              </a:r>
            </a:p>
          </p:txBody>
        </p:sp>
        <p:sp>
          <p:nvSpPr>
            <p:cNvPr id="26" name="Rectangle 25"/>
            <p:cNvSpPr>
              <a:spLocks noChangeArrowheads="1"/>
            </p:cNvSpPr>
            <p:nvPr/>
          </p:nvSpPr>
          <p:spPr bwMode="auto">
            <a:xfrm>
              <a:off x="4650" y="2935"/>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Transport</a:t>
              </a:r>
            </a:p>
          </p:txBody>
        </p:sp>
        <p:sp>
          <p:nvSpPr>
            <p:cNvPr id="27" name="Rectangle 26"/>
            <p:cNvSpPr>
              <a:spLocks noChangeArrowheads="1"/>
            </p:cNvSpPr>
            <p:nvPr/>
          </p:nvSpPr>
          <p:spPr bwMode="auto">
            <a:xfrm>
              <a:off x="4650" y="3222"/>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Network</a:t>
              </a:r>
            </a:p>
          </p:txBody>
        </p:sp>
        <p:sp>
          <p:nvSpPr>
            <p:cNvPr id="28" name="Rectangle 27"/>
            <p:cNvSpPr>
              <a:spLocks noChangeArrowheads="1"/>
            </p:cNvSpPr>
            <p:nvPr/>
          </p:nvSpPr>
          <p:spPr bwMode="auto">
            <a:xfrm>
              <a:off x="4650" y="3509"/>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Data link</a:t>
              </a:r>
            </a:p>
          </p:txBody>
        </p:sp>
        <p:sp>
          <p:nvSpPr>
            <p:cNvPr id="29" name="Rectangle 28"/>
            <p:cNvSpPr>
              <a:spLocks noChangeArrowheads="1"/>
            </p:cNvSpPr>
            <p:nvPr/>
          </p:nvSpPr>
          <p:spPr bwMode="auto">
            <a:xfrm>
              <a:off x="4650" y="3797"/>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Physical</a:t>
              </a:r>
            </a:p>
          </p:txBody>
        </p:sp>
        <p:sp>
          <p:nvSpPr>
            <p:cNvPr id="30" name="Rectangle 29"/>
            <p:cNvSpPr>
              <a:spLocks noChangeArrowheads="1"/>
            </p:cNvSpPr>
            <p:nvPr/>
          </p:nvSpPr>
          <p:spPr bwMode="auto">
            <a:xfrm>
              <a:off x="1774" y="3509"/>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Data link</a:t>
              </a:r>
            </a:p>
          </p:txBody>
        </p:sp>
        <p:sp>
          <p:nvSpPr>
            <p:cNvPr id="31" name="Rectangle 30"/>
            <p:cNvSpPr>
              <a:spLocks noChangeArrowheads="1"/>
            </p:cNvSpPr>
            <p:nvPr/>
          </p:nvSpPr>
          <p:spPr bwMode="auto">
            <a:xfrm>
              <a:off x="1774" y="3797"/>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lgn="ctr"/>
              <a:r>
                <a:rPr lang="en-US" altLang="zh-CN" b="1">
                  <a:solidFill>
                    <a:schemeClr val="bg1"/>
                  </a:solidFill>
                  <a:ea typeface="宋体" panose="02010600030101010101" pitchFamily="2" charset="-122"/>
                </a:rPr>
                <a:t>Physical</a:t>
              </a:r>
            </a:p>
          </p:txBody>
        </p:sp>
        <p:sp>
          <p:nvSpPr>
            <p:cNvPr id="32" name="Line 31"/>
            <p:cNvSpPr>
              <a:spLocks noChangeShapeType="1"/>
            </p:cNvSpPr>
            <p:nvPr/>
          </p:nvSpPr>
          <p:spPr bwMode="auto">
            <a:xfrm>
              <a:off x="1302" y="3933"/>
              <a:ext cx="472"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2"/>
            <p:cNvSpPr>
              <a:spLocks noChangeShapeType="1"/>
            </p:cNvSpPr>
            <p:nvPr/>
          </p:nvSpPr>
          <p:spPr bwMode="auto">
            <a:xfrm>
              <a:off x="2732" y="3941"/>
              <a:ext cx="472"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3"/>
            <p:cNvSpPr>
              <a:spLocks noChangeShapeType="1"/>
            </p:cNvSpPr>
            <p:nvPr/>
          </p:nvSpPr>
          <p:spPr bwMode="auto">
            <a:xfrm>
              <a:off x="4162" y="3949"/>
              <a:ext cx="472" cy="0"/>
            </a:xfrm>
            <a:prstGeom prst="line">
              <a:avLst/>
            </a:prstGeom>
            <a:noFill/>
            <a:ln w="508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auto">
            <a:xfrm>
              <a:off x="1302" y="3645"/>
              <a:ext cx="472"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5"/>
            <p:cNvSpPr>
              <a:spLocks noChangeShapeType="1"/>
            </p:cNvSpPr>
            <p:nvPr/>
          </p:nvSpPr>
          <p:spPr bwMode="auto">
            <a:xfrm>
              <a:off x="1294" y="2216"/>
              <a:ext cx="3356" cy="0"/>
            </a:xfrm>
            <a:prstGeom prst="line">
              <a:avLst/>
            </a:prstGeom>
            <a:noFill/>
            <a:ln w="508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6"/>
            <p:cNvSpPr>
              <a:spLocks noChangeShapeType="1"/>
            </p:cNvSpPr>
            <p:nvPr/>
          </p:nvSpPr>
          <p:spPr bwMode="auto">
            <a:xfrm>
              <a:off x="2732" y="3653"/>
              <a:ext cx="472"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4162" y="3661"/>
              <a:ext cx="472"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8"/>
            <p:cNvSpPr>
              <a:spLocks noChangeShapeType="1"/>
            </p:cNvSpPr>
            <p:nvPr/>
          </p:nvSpPr>
          <p:spPr bwMode="auto">
            <a:xfrm>
              <a:off x="4162" y="3374"/>
              <a:ext cx="472"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9"/>
            <p:cNvSpPr>
              <a:spLocks noChangeShapeType="1"/>
            </p:cNvSpPr>
            <p:nvPr/>
          </p:nvSpPr>
          <p:spPr bwMode="auto">
            <a:xfrm>
              <a:off x="1294" y="2503"/>
              <a:ext cx="3356"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0"/>
            <p:cNvSpPr>
              <a:spLocks noChangeShapeType="1"/>
            </p:cNvSpPr>
            <p:nvPr/>
          </p:nvSpPr>
          <p:spPr bwMode="auto">
            <a:xfrm>
              <a:off x="1294" y="2791"/>
              <a:ext cx="3356"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1"/>
            <p:cNvSpPr>
              <a:spLocks noChangeShapeType="1"/>
            </p:cNvSpPr>
            <p:nvPr/>
          </p:nvSpPr>
          <p:spPr bwMode="auto">
            <a:xfrm>
              <a:off x="1294" y="3078"/>
              <a:ext cx="3356"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2"/>
            <p:cNvSpPr>
              <a:spLocks noChangeShapeType="1"/>
            </p:cNvSpPr>
            <p:nvPr/>
          </p:nvSpPr>
          <p:spPr bwMode="auto">
            <a:xfrm>
              <a:off x="1294" y="3366"/>
              <a:ext cx="1918" cy="0"/>
            </a:xfrm>
            <a:prstGeom prst="line">
              <a:avLst/>
            </a:prstGeom>
            <a:noFill/>
            <a:ln w="50800">
              <a:solidFill>
                <a:srgbClr val="969696"/>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Text Box 43"/>
          <p:cNvSpPr txBox="1">
            <a:spLocks noChangeArrowheads="1"/>
          </p:cNvSpPr>
          <p:nvPr/>
        </p:nvSpPr>
        <p:spPr bwMode="auto">
          <a:xfrm>
            <a:off x="4010025" y="6257131"/>
            <a:ext cx="1714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lang="en-US" altLang="zh-CN" b="1" dirty="0">
                <a:solidFill>
                  <a:srgbClr val="FF0066"/>
                </a:solidFill>
              </a:rPr>
              <a:t>Bridge/Switch</a:t>
            </a:r>
          </a:p>
        </p:txBody>
      </p:sp>
      <p:sp>
        <p:nvSpPr>
          <p:cNvPr id="45" name="Text Box 44"/>
          <p:cNvSpPr txBox="1">
            <a:spLocks noChangeArrowheads="1"/>
          </p:cNvSpPr>
          <p:nvPr/>
        </p:nvSpPr>
        <p:spPr bwMode="auto">
          <a:xfrm>
            <a:off x="6550450" y="6273005"/>
            <a:ext cx="1152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lang="en-US" altLang="zh-CN" b="1" dirty="0">
                <a:solidFill>
                  <a:srgbClr val="FF0066"/>
                </a:solidFill>
              </a:rPr>
              <a:t>Router</a:t>
            </a:r>
          </a:p>
        </p:txBody>
      </p:sp>
      <p:sp>
        <p:nvSpPr>
          <p:cNvPr id="46" name="Text Box 45"/>
          <p:cNvSpPr txBox="1">
            <a:spLocks noChangeArrowheads="1"/>
          </p:cNvSpPr>
          <p:nvPr/>
        </p:nvSpPr>
        <p:spPr bwMode="auto">
          <a:xfrm>
            <a:off x="1495425" y="6244431"/>
            <a:ext cx="210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lang="en-US" altLang="zh-CN" b="1">
                <a:solidFill>
                  <a:srgbClr val="FF0066"/>
                </a:solidFill>
              </a:rPr>
              <a:t>End System/Host</a:t>
            </a:r>
          </a:p>
        </p:txBody>
      </p:sp>
      <p:sp>
        <p:nvSpPr>
          <p:cNvPr id="47" name="Text Box 45"/>
          <p:cNvSpPr txBox="1">
            <a:spLocks noChangeArrowheads="1"/>
          </p:cNvSpPr>
          <p:nvPr/>
        </p:nvSpPr>
        <p:spPr bwMode="auto">
          <a:xfrm>
            <a:off x="8399464" y="6276974"/>
            <a:ext cx="210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lang="en-US" altLang="zh-CN" b="1" dirty="0">
                <a:solidFill>
                  <a:srgbClr val="FF0066"/>
                </a:solidFill>
              </a:rPr>
              <a:t>End System/Host</a:t>
            </a:r>
          </a:p>
        </p:txBody>
      </p:sp>
    </p:spTree>
    <p:extLst>
      <p:ext uri="{BB962C8B-B14F-4D97-AF65-F5344CB8AC3E}">
        <p14:creationId xmlns:p14="http://schemas.microsoft.com/office/powerpoint/2010/main" val="1315986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defRPr/>
            </a:pPr>
            <a:r>
              <a:rPr lang="zh-CN" altLang="en-US" sz="2400" dirty="0" smtClean="0"/>
              <a:t>物理层</a:t>
            </a:r>
            <a:r>
              <a:rPr lang="en-US" altLang="zh-CN" sz="2400" dirty="0" smtClean="0"/>
              <a:t>: RS232 </a:t>
            </a:r>
            <a:endParaRPr lang="en-US" altLang="zh-CN" sz="2400" dirty="0"/>
          </a:p>
          <a:p>
            <a:pPr lvl="1">
              <a:lnSpc>
                <a:spcPct val="120000"/>
              </a:lnSpc>
              <a:defRPr/>
            </a:pPr>
            <a:r>
              <a:rPr lang="zh-CN" altLang="en-US" sz="2000" dirty="0"/>
              <a:t>在物理媒体上</a:t>
            </a:r>
            <a:r>
              <a:rPr lang="zh-CN" altLang="en-US" sz="2000" dirty="0" smtClean="0"/>
              <a:t>传输比特</a:t>
            </a:r>
            <a:r>
              <a:rPr lang="en-US" altLang="zh-CN" sz="2000" dirty="0" smtClean="0"/>
              <a:t>(bit)</a:t>
            </a:r>
            <a:r>
              <a:rPr lang="zh-CN" altLang="en-US" sz="2000" dirty="0" smtClean="0"/>
              <a:t>流</a:t>
            </a:r>
            <a:endParaRPr lang="en-US" altLang="zh-CN" sz="2000" dirty="0" smtClean="0"/>
          </a:p>
          <a:p>
            <a:pPr lvl="1">
              <a:lnSpc>
                <a:spcPct val="120000"/>
              </a:lnSpc>
              <a:defRPr/>
            </a:pPr>
            <a:r>
              <a:rPr lang="zh-CN" altLang="en-US" sz="2000" dirty="0"/>
              <a:t>一</a:t>
            </a:r>
            <a:r>
              <a:rPr lang="zh-CN" altLang="en-US" sz="2000" dirty="0" smtClean="0"/>
              <a:t>个物理媒体上可以包含多条物理信道（</a:t>
            </a:r>
            <a:r>
              <a:rPr lang="en-US" altLang="zh-CN" sz="2000" dirty="0" smtClean="0"/>
              <a:t>channel</a:t>
            </a:r>
            <a:r>
              <a:rPr lang="zh-CN" altLang="en-US" sz="2000" dirty="0" smtClean="0"/>
              <a:t>），信道为传输一路信号的通道</a:t>
            </a:r>
            <a:endParaRPr lang="en-US" altLang="zh-CN" sz="2000" dirty="0" smtClean="0"/>
          </a:p>
          <a:p>
            <a:pPr lvl="1">
              <a:lnSpc>
                <a:spcPct val="120000"/>
              </a:lnSpc>
              <a:defRPr/>
            </a:pPr>
            <a:r>
              <a:rPr lang="zh-CN" altLang="en-US" sz="2000" dirty="0" smtClean="0"/>
              <a:t>为</a:t>
            </a:r>
            <a:r>
              <a:rPr lang="zh-CN" altLang="en-US" sz="2000" dirty="0"/>
              <a:t>在物理媒体上建立、维持和终止传输比特流的物理连接提供机械、电气、功能和过程的</a:t>
            </a:r>
            <a:r>
              <a:rPr lang="zh-CN" altLang="en-US" sz="2000" dirty="0" smtClean="0"/>
              <a:t>手段</a:t>
            </a:r>
            <a:endParaRPr lang="zh-CN" altLang="en-US" sz="2000" dirty="0"/>
          </a:p>
          <a:p>
            <a:pPr>
              <a:lnSpc>
                <a:spcPct val="120000"/>
              </a:lnSpc>
              <a:defRPr/>
            </a:pPr>
            <a:r>
              <a:rPr lang="zh-CN" altLang="en-US" sz="2400" dirty="0" smtClean="0"/>
              <a:t>数据链路层：</a:t>
            </a:r>
            <a:r>
              <a:rPr lang="en-US" altLang="zh-CN" sz="2400" dirty="0" smtClean="0"/>
              <a:t>Ethernet</a:t>
            </a:r>
            <a:r>
              <a:rPr lang="zh-CN" altLang="en-US" sz="2400" dirty="0" smtClean="0"/>
              <a:t>、</a:t>
            </a:r>
            <a:r>
              <a:rPr lang="en-US" altLang="zh-CN" sz="2400" dirty="0" smtClean="0"/>
              <a:t>802.11(</a:t>
            </a:r>
            <a:r>
              <a:rPr lang="en-US" altLang="zh-CN" sz="2400" dirty="0" err="1" smtClean="0"/>
              <a:t>WiFi</a:t>
            </a:r>
            <a:r>
              <a:rPr lang="en-US" altLang="zh-CN" sz="2400" dirty="0" smtClean="0"/>
              <a:t>)</a:t>
            </a:r>
            <a:r>
              <a:rPr lang="zh-CN" altLang="en-US" sz="2400" dirty="0" smtClean="0"/>
              <a:t>、</a:t>
            </a:r>
            <a:r>
              <a:rPr lang="en-US" altLang="zh-CN" sz="2400" dirty="0" smtClean="0"/>
              <a:t>HDLC</a:t>
            </a:r>
            <a:r>
              <a:rPr lang="zh-CN" altLang="en-US" sz="2400" dirty="0" smtClean="0"/>
              <a:t>、</a:t>
            </a:r>
            <a:r>
              <a:rPr lang="en-US" altLang="zh-CN" sz="2400" dirty="0" smtClean="0"/>
              <a:t>PPP</a:t>
            </a:r>
            <a:r>
              <a:rPr lang="zh-CN" altLang="en-US" sz="2400" dirty="0" smtClean="0"/>
              <a:t>等</a:t>
            </a:r>
            <a:endParaRPr lang="en-US" altLang="zh-CN" sz="2400" dirty="0" smtClean="0"/>
          </a:p>
          <a:p>
            <a:pPr lvl="1">
              <a:lnSpc>
                <a:spcPct val="120000"/>
              </a:lnSpc>
              <a:defRPr/>
            </a:pPr>
            <a:r>
              <a:rPr lang="zh-CN" altLang="en-US" sz="2000" dirty="0" smtClean="0"/>
              <a:t>考虑到链路上的可能的噪声干扰，提供差错检测</a:t>
            </a:r>
            <a:r>
              <a:rPr lang="zh-CN" altLang="en-US" sz="2000" dirty="0"/>
              <a:t>和（可选的）</a:t>
            </a:r>
            <a:r>
              <a:rPr lang="zh-CN" altLang="en-US" sz="2000" dirty="0" smtClean="0"/>
              <a:t>差错控制</a:t>
            </a:r>
            <a:endParaRPr lang="en-US" altLang="zh-CN" sz="2000" dirty="0"/>
          </a:p>
          <a:p>
            <a:pPr lvl="1">
              <a:lnSpc>
                <a:spcPct val="120000"/>
              </a:lnSpc>
              <a:defRPr/>
            </a:pPr>
            <a:r>
              <a:rPr lang="zh-CN" altLang="en-US" sz="2000" dirty="0"/>
              <a:t>帧同步：将比特组合成该层的</a:t>
            </a:r>
            <a:r>
              <a:rPr lang="zh-CN" altLang="en-US" sz="2000" dirty="0" smtClean="0"/>
              <a:t>协议数据单元</a:t>
            </a:r>
            <a:r>
              <a:rPr lang="en-US" altLang="zh-CN" sz="2000" strike="sngStrike" dirty="0"/>
              <a:t> </a:t>
            </a:r>
            <a:r>
              <a:rPr lang="en-US" altLang="zh-CN" sz="2000" strike="sngStrike" dirty="0" smtClean="0"/>
              <a:t>   </a:t>
            </a:r>
            <a:r>
              <a:rPr lang="zh-CN" altLang="en-US" sz="2000" dirty="0" smtClean="0"/>
              <a:t>数据帧</a:t>
            </a:r>
            <a:r>
              <a:rPr lang="zh-CN" altLang="en-US" sz="2000" dirty="0"/>
              <a:t>（</a:t>
            </a:r>
            <a:r>
              <a:rPr lang="en-US" altLang="zh-CN" sz="2000" dirty="0"/>
              <a:t>frame</a:t>
            </a:r>
            <a:r>
              <a:rPr lang="zh-CN" altLang="en-US" sz="2000" dirty="0"/>
              <a:t>）。</a:t>
            </a:r>
          </a:p>
          <a:p>
            <a:pPr lvl="1">
              <a:lnSpc>
                <a:spcPct val="120000"/>
              </a:lnSpc>
              <a:defRPr/>
            </a:pPr>
            <a:r>
              <a:rPr lang="zh-CN" altLang="en-US" sz="2000" dirty="0"/>
              <a:t>流量控制：防止发送方过快传输数据。</a:t>
            </a:r>
          </a:p>
          <a:p>
            <a:pPr lvl="1">
              <a:lnSpc>
                <a:spcPct val="120000"/>
              </a:lnSpc>
              <a:defRPr/>
            </a:pPr>
            <a:r>
              <a:rPr lang="zh-CN" altLang="en-US" sz="2000" dirty="0"/>
              <a:t>多路访问技术：链路上有多个节点时规范节点的访问</a:t>
            </a:r>
            <a:r>
              <a:rPr lang="zh-CN" altLang="en-US" sz="2000" dirty="0" smtClean="0"/>
              <a:t>。</a:t>
            </a:r>
            <a:endParaRPr lang="en-US" altLang="zh-CN" sz="2000" dirty="0" smtClean="0"/>
          </a:p>
          <a:p>
            <a:pPr>
              <a:lnSpc>
                <a:spcPct val="120000"/>
              </a:lnSpc>
              <a:spcBef>
                <a:spcPts val="300"/>
              </a:spcBef>
              <a:defRPr/>
            </a:pPr>
            <a:r>
              <a:rPr lang="zh-CN" altLang="en-US" sz="2400" dirty="0" smtClean="0"/>
              <a:t>网络层：</a:t>
            </a:r>
            <a:r>
              <a:rPr lang="en-US" altLang="zh-CN" sz="2400" dirty="0" smtClean="0"/>
              <a:t>IP</a:t>
            </a:r>
            <a:endParaRPr lang="en-US" altLang="zh-CN" sz="2400" dirty="0"/>
          </a:p>
          <a:p>
            <a:pPr lvl="1">
              <a:lnSpc>
                <a:spcPct val="120000"/>
              </a:lnSpc>
              <a:spcBef>
                <a:spcPts val="300"/>
              </a:spcBef>
              <a:defRPr/>
            </a:pPr>
            <a:r>
              <a:rPr lang="zh-CN" altLang="en-US" sz="2000" dirty="0"/>
              <a:t>路由：把分组</a:t>
            </a:r>
            <a:r>
              <a:rPr lang="en-US" altLang="zh-CN" sz="2000" dirty="0"/>
              <a:t>(packet)</a:t>
            </a:r>
            <a:r>
              <a:rPr lang="zh-CN" altLang="en-US" sz="2000" dirty="0"/>
              <a:t>从源节点经过多跳传送到目的节点</a:t>
            </a:r>
            <a:endParaRPr lang="en-US" altLang="zh-CN" sz="2000" dirty="0"/>
          </a:p>
          <a:p>
            <a:pPr lvl="1">
              <a:lnSpc>
                <a:spcPct val="120000"/>
              </a:lnSpc>
              <a:spcBef>
                <a:spcPts val="300"/>
              </a:spcBef>
              <a:defRPr/>
            </a:pPr>
            <a:r>
              <a:rPr lang="zh-CN" altLang="en-US" sz="2000" dirty="0"/>
              <a:t>拥塞</a:t>
            </a:r>
            <a:r>
              <a:rPr lang="en-US" altLang="zh-CN" sz="2000" dirty="0"/>
              <a:t>(congestion)</a:t>
            </a:r>
            <a:r>
              <a:rPr lang="zh-CN" altLang="en-US" sz="2000" dirty="0"/>
              <a:t>控制：网络中由于太多的分组到来而导致的局部的处理能力不足</a:t>
            </a:r>
          </a:p>
          <a:p>
            <a:pPr lvl="1">
              <a:lnSpc>
                <a:spcPct val="120000"/>
              </a:lnSpc>
              <a:spcBef>
                <a:spcPts val="300"/>
              </a:spcBef>
              <a:defRPr/>
            </a:pPr>
            <a:r>
              <a:rPr lang="zh-CN" altLang="en-US" sz="2000" dirty="0"/>
              <a:t>网际互连：多个通信子网之间的连接</a:t>
            </a:r>
            <a:endParaRPr lang="en-US" altLang="zh-CN" sz="2000" dirty="0"/>
          </a:p>
          <a:p>
            <a:pPr lvl="1">
              <a:lnSpc>
                <a:spcPct val="120000"/>
              </a:lnSpc>
              <a:defRPr/>
            </a:pPr>
            <a:endParaRPr lang="en-US" altLang="zh-CN" sz="2000" dirty="0"/>
          </a:p>
          <a:p>
            <a:pPr>
              <a:lnSpc>
                <a:spcPct val="120000"/>
              </a:lnSpc>
            </a:pPr>
            <a:endParaRPr lang="zh-CN" altLang="en-US" sz="2400" dirty="0"/>
          </a:p>
        </p:txBody>
      </p:sp>
    </p:spTree>
    <p:extLst>
      <p:ext uri="{BB962C8B-B14F-4D97-AF65-F5344CB8AC3E}">
        <p14:creationId xmlns:p14="http://schemas.microsoft.com/office/powerpoint/2010/main" val="19781298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endParaRPr lang="zh-CN" altLang="en-US" dirty="0"/>
          </a:p>
        </p:txBody>
      </p:sp>
      <p:sp>
        <p:nvSpPr>
          <p:cNvPr id="3" name="内容占位符 2"/>
          <p:cNvSpPr>
            <a:spLocks noGrp="1"/>
          </p:cNvSpPr>
          <p:nvPr>
            <p:ph idx="1"/>
          </p:nvPr>
        </p:nvSpPr>
        <p:spPr>
          <a:xfrm>
            <a:off x="431800" y="1840706"/>
            <a:ext cx="5334000" cy="4458494"/>
          </a:xfrm>
        </p:spPr>
        <p:txBody>
          <a:bodyPr>
            <a:noAutofit/>
          </a:bodyPr>
          <a:lstStyle/>
          <a:p>
            <a:pPr>
              <a:lnSpc>
                <a:spcPct val="120000"/>
              </a:lnSpc>
              <a:spcBef>
                <a:spcPts val="300"/>
              </a:spcBef>
              <a:defRPr/>
            </a:pPr>
            <a:r>
              <a:rPr lang="zh-CN" altLang="en-US" sz="1800" dirty="0" smtClean="0"/>
              <a:t>运输层</a:t>
            </a:r>
            <a:r>
              <a:rPr lang="en-US" altLang="zh-CN" sz="1800" dirty="0" smtClean="0"/>
              <a:t>: TCP</a:t>
            </a:r>
            <a:r>
              <a:rPr lang="zh-CN" altLang="en-US" sz="1800" dirty="0" smtClean="0"/>
              <a:t>和</a:t>
            </a:r>
            <a:r>
              <a:rPr lang="en-US" altLang="zh-CN" sz="1800" dirty="0" smtClean="0"/>
              <a:t>UDP</a:t>
            </a:r>
            <a:endParaRPr lang="en-US" altLang="zh-CN" sz="1800" dirty="0"/>
          </a:p>
          <a:p>
            <a:pPr lvl="1">
              <a:lnSpc>
                <a:spcPct val="120000"/>
              </a:lnSpc>
              <a:spcBef>
                <a:spcPts val="300"/>
              </a:spcBef>
              <a:defRPr/>
            </a:pPr>
            <a:r>
              <a:rPr lang="zh-CN" altLang="en-US" sz="1800" dirty="0"/>
              <a:t>第一个端到端（即主机到主机）的层次。</a:t>
            </a:r>
          </a:p>
          <a:p>
            <a:pPr lvl="1">
              <a:lnSpc>
                <a:spcPct val="120000"/>
              </a:lnSpc>
              <a:spcBef>
                <a:spcPts val="300"/>
              </a:spcBef>
              <a:defRPr/>
            </a:pPr>
            <a:r>
              <a:rPr lang="zh-CN" altLang="en-US" sz="1800" dirty="0"/>
              <a:t>为高层用户提供端到端的数据传输服务，屏蔽通信子网的存在。</a:t>
            </a:r>
          </a:p>
          <a:p>
            <a:pPr lvl="1">
              <a:lnSpc>
                <a:spcPct val="120000"/>
              </a:lnSpc>
              <a:spcBef>
                <a:spcPts val="300"/>
              </a:spcBef>
              <a:defRPr/>
            </a:pPr>
            <a:r>
              <a:rPr lang="zh-CN" altLang="en-US" sz="1800" dirty="0"/>
              <a:t>支持复用、分流</a:t>
            </a:r>
          </a:p>
          <a:p>
            <a:pPr lvl="2">
              <a:lnSpc>
                <a:spcPct val="120000"/>
              </a:lnSpc>
              <a:spcBef>
                <a:spcPts val="300"/>
              </a:spcBef>
              <a:defRPr/>
            </a:pPr>
            <a:r>
              <a:rPr lang="zh-CN" altLang="en-US" sz="1800" dirty="0"/>
              <a:t>分流：利用多条网络连接来支持一条运输连接。</a:t>
            </a:r>
          </a:p>
          <a:p>
            <a:pPr lvl="2">
              <a:lnSpc>
                <a:spcPct val="120000"/>
              </a:lnSpc>
              <a:spcBef>
                <a:spcPts val="300"/>
              </a:spcBef>
              <a:defRPr/>
            </a:pPr>
            <a:r>
              <a:rPr lang="zh-CN" altLang="en-US" sz="1800" dirty="0"/>
              <a:t>复用：多个运输连接合用一条网络连接。</a:t>
            </a:r>
          </a:p>
          <a:p>
            <a:pPr lvl="1">
              <a:lnSpc>
                <a:spcPct val="120000"/>
              </a:lnSpc>
              <a:spcBef>
                <a:spcPts val="300"/>
              </a:spcBef>
              <a:defRPr/>
            </a:pPr>
            <a:r>
              <a:rPr lang="zh-CN" altLang="en-US" sz="1800" dirty="0"/>
              <a:t>端到端的差错控制和流量控制。</a:t>
            </a:r>
          </a:p>
          <a:p>
            <a:pPr lvl="1">
              <a:lnSpc>
                <a:spcPct val="120000"/>
              </a:lnSpc>
              <a:spcBef>
                <a:spcPts val="300"/>
              </a:spcBef>
              <a:defRPr/>
            </a:pPr>
            <a:r>
              <a:rPr lang="zh-CN" altLang="en-US" sz="1800" dirty="0"/>
              <a:t>端系统的拥塞控制</a:t>
            </a:r>
            <a:r>
              <a:rPr lang="zh-CN" altLang="en-US" sz="1800" dirty="0" smtClean="0"/>
              <a:t>。</a:t>
            </a:r>
            <a:endParaRPr lang="en-US" altLang="zh-CN" sz="1800" dirty="0" smtClean="0"/>
          </a:p>
          <a:p>
            <a:pPr>
              <a:lnSpc>
                <a:spcPct val="120000"/>
              </a:lnSpc>
              <a:spcBef>
                <a:spcPts val="300"/>
              </a:spcBef>
              <a:defRPr/>
            </a:pPr>
            <a:endParaRPr lang="en-US" altLang="zh-CN" sz="1800" dirty="0"/>
          </a:p>
          <a:p>
            <a:pPr>
              <a:lnSpc>
                <a:spcPct val="120000"/>
              </a:lnSpc>
            </a:pPr>
            <a:endParaRPr lang="zh-CN" altLang="en-US" sz="1800" dirty="0"/>
          </a:p>
        </p:txBody>
      </p:sp>
      <p:sp>
        <p:nvSpPr>
          <p:cNvPr id="4" name="矩形 3"/>
          <p:cNvSpPr/>
          <p:nvPr/>
        </p:nvSpPr>
        <p:spPr>
          <a:xfrm>
            <a:off x="5842000" y="1891506"/>
            <a:ext cx="6096000" cy="4094967"/>
          </a:xfrm>
          <a:prstGeom prst="rect">
            <a:avLst/>
          </a:prstGeom>
        </p:spPr>
        <p:txBody>
          <a:bodyPr>
            <a:spAutoFit/>
          </a:bodyPr>
          <a:lstStyle/>
          <a:p>
            <a:pPr marL="342900" indent="-342900">
              <a:lnSpc>
                <a:spcPct val="120000"/>
              </a:lnSpc>
              <a:spcBef>
                <a:spcPts val="300"/>
              </a:spcBef>
              <a:buFont typeface="Arial" panose="020B0604020202020204" pitchFamily="34" charset="0"/>
              <a:buChar char="•"/>
              <a:defRPr/>
            </a:pPr>
            <a:r>
              <a:rPr lang="zh-CN" altLang="en-US" dirty="0"/>
              <a:t>会话层</a:t>
            </a:r>
            <a:r>
              <a:rPr lang="zh-CN" altLang="en-US" dirty="0" smtClean="0"/>
              <a:t>：如</a:t>
            </a:r>
            <a:r>
              <a:rPr lang="en-US" altLang="zh-CN" dirty="0"/>
              <a:t>RPC</a:t>
            </a:r>
            <a:r>
              <a:rPr lang="zh-CN" altLang="en-US" dirty="0"/>
              <a:t>、</a:t>
            </a:r>
            <a:r>
              <a:rPr lang="en-US" altLang="zh-CN" dirty="0" smtClean="0"/>
              <a:t>SOCKET</a:t>
            </a:r>
          </a:p>
          <a:p>
            <a:pPr marL="800100" lvl="1" indent="-342900">
              <a:lnSpc>
                <a:spcPct val="120000"/>
              </a:lnSpc>
              <a:spcBef>
                <a:spcPts val="300"/>
              </a:spcBef>
              <a:buFont typeface="Arial" panose="020B0604020202020204" pitchFamily="34" charset="0"/>
              <a:buChar char="•"/>
              <a:defRPr/>
            </a:pPr>
            <a:r>
              <a:rPr lang="zh-CN" altLang="en-US" dirty="0"/>
              <a:t>进程到进程之间的会话</a:t>
            </a:r>
            <a:r>
              <a:rPr lang="zh-CN" altLang="en-US" dirty="0" smtClean="0"/>
              <a:t>控制</a:t>
            </a:r>
            <a:endParaRPr lang="en-US" altLang="zh-CN" dirty="0" smtClean="0"/>
          </a:p>
          <a:p>
            <a:pPr marL="800100" lvl="1" indent="-342900">
              <a:lnSpc>
                <a:spcPct val="120000"/>
              </a:lnSpc>
              <a:spcBef>
                <a:spcPts val="300"/>
              </a:spcBef>
              <a:buFont typeface="Arial" panose="020B0604020202020204" pitchFamily="34" charset="0"/>
              <a:buChar char="•"/>
              <a:defRPr/>
            </a:pPr>
            <a:r>
              <a:rPr lang="zh-CN" altLang="en-US" dirty="0" smtClean="0"/>
              <a:t>插入同步点以及恢复会话</a:t>
            </a:r>
            <a:endParaRPr lang="zh-CN" altLang="en-US" dirty="0"/>
          </a:p>
          <a:p>
            <a:pPr marL="342900" indent="-342900">
              <a:lnSpc>
                <a:spcPct val="120000"/>
              </a:lnSpc>
              <a:spcBef>
                <a:spcPts val="300"/>
              </a:spcBef>
              <a:buFont typeface="Arial" panose="020B0604020202020204" pitchFamily="34" charset="0"/>
              <a:buChar char="•"/>
              <a:defRPr/>
            </a:pPr>
            <a:r>
              <a:rPr lang="zh-CN" altLang="en-US" dirty="0" smtClean="0"/>
              <a:t>表示层</a:t>
            </a:r>
            <a:r>
              <a:rPr lang="zh-CN" altLang="en-US" dirty="0"/>
              <a:t>：为高层用户提供统一的数据和信息的语法表示</a:t>
            </a:r>
            <a:r>
              <a:rPr lang="zh-CN" altLang="en-US" dirty="0" smtClean="0"/>
              <a:t>形式， 如</a:t>
            </a:r>
            <a:r>
              <a:rPr lang="en-US" altLang="zh-CN" dirty="0"/>
              <a:t>ASN.1</a:t>
            </a:r>
            <a:r>
              <a:rPr lang="zh-CN" altLang="en-US" dirty="0"/>
              <a:t>、</a:t>
            </a:r>
            <a:r>
              <a:rPr lang="en-US" altLang="zh-CN" dirty="0" smtClean="0"/>
              <a:t>XML</a:t>
            </a:r>
            <a:endParaRPr lang="zh-CN" altLang="en-US" dirty="0"/>
          </a:p>
          <a:p>
            <a:pPr marL="800100" lvl="1" indent="-342900">
              <a:lnSpc>
                <a:spcPct val="120000"/>
              </a:lnSpc>
              <a:spcBef>
                <a:spcPts val="300"/>
              </a:spcBef>
              <a:buFont typeface="Arial" panose="020B0604020202020204" pitchFamily="34" charset="0"/>
              <a:buChar char="•"/>
              <a:defRPr/>
            </a:pPr>
            <a:r>
              <a:rPr lang="zh-CN" altLang="en-US" dirty="0"/>
              <a:t>各种</a:t>
            </a:r>
            <a:r>
              <a:rPr lang="zh-CN" altLang="en-US" dirty="0" smtClean="0"/>
              <a:t>类型数据</a:t>
            </a:r>
            <a:r>
              <a:rPr lang="zh-CN" altLang="en-US" dirty="0"/>
              <a:t>在不同的计算机中表示方式各不</a:t>
            </a:r>
            <a:r>
              <a:rPr lang="zh-CN" altLang="en-US" dirty="0" smtClean="0"/>
              <a:t>相同</a:t>
            </a:r>
            <a:endParaRPr lang="zh-CN" altLang="en-US" dirty="0"/>
          </a:p>
          <a:p>
            <a:pPr marL="800100" lvl="1" indent="-342900">
              <a:lnSpc>
                <a:spcPct val="120000"/>
              </a:lnSpc>
              <a:spcBef>
                <a:spcPts val="300"/>
              </a:spcBef>
              <a:buFont typeface="Arial" panose="020B0604020202020204" pitchFamily="34" charset="0"/>
              <a:buChar char="•"/>
              <a:defRPr/>
            </a:pPr>
            <a:r>
              <a:rPr lang="zh-CN" altLang="en-US" dirty="0"/>
              <a:t>也包括数据压缩、数据加密。</a:t>
            </a:r>
            <a:endParaRPr lang="en-US" altLang="zh-CN" dirty="0"/>
          </a:p>
          <a:p>
            <a:pPr marL="800100" lvl="1" indent="-342900">
              <a:lnSpc>
                <a:spcPct val="120000"/>
              </a:lnSpc>
              <a:spcBef>
                <a:spcPts val="300"/>
              </a:spcBef>
              <a:buFont typeface="Arial" panose="020B0604020202020204" pitchFamily="34" charset="0"/>
              <a:buChar char="•"/>
              <a:defRPr/>
            </a:pPr>
            <a:endParaRPr lang="zh-CN" altLang="en-US" dirty="0"/>
          </a:p>
          <a:p>
            <a:pPr marL="342900" indent="-342900">
              <a:lnSpc>
                <a:spcPct val="120000"/>
              </a:lnSpc>
              <a:spcBef>
                <a:spcPts val="300"/>
              </a:spcBef>
              <a:buFont typeface="Arial" panose="020B0604020202020204" pitchFamily="34" charset="0"/>
              <a:buChar char="•"/>
              <a:defRPr/>
            </a:pPr>
            <a:r>
              <a:rPr lang="zh-CN" altLang="en-US" dirty="0"/>
              <a:t>应用层：如</a:t>
            </a:r>
            <a:r>
              <a:rPr lang="en-US" altLang="zh-CN" dirty="0"/>
              <a:t>TELNET</a:t>
            </a:r>
            <a:r>
              <a:rPr lang="zh-CN" altLang="en-US" dirty="0"/>
              <a:t>、</a:t>
            </a:r>
            <a:r>
              <a:rPr lang="en-US" altLang="zh-CN" dirty="0"/>
              <a:t>FTP</a:t>
            </a:r>
            <a:r>
              <a:rPr lang="zh-CN" altLang="en-US" dirty="0"/>
              <a:t>、</a:t>
            </a:r>
            <a:r>
              <a:rPr lang="en-US" altLang="zh-CN" dirty="0"/>
              <a:t>HTTP</a:t>
            </a:r>
            <a:r>
              <a:rPr lang="en-US" altLang="zh-CN" dirty="0" smtClean="0">
                <a:latin typeface="Arial"/>
              </a:rPr>
              <a:t>…</a:t>
            </a:r>
            <a:r>
              <a:rPr lang="zh-CN" altLang="en-US" dirty="0" smtClean="0"/>
              <a:t> </a:t>
            </a:r>
            <a:endParaRPr lang="en-US" altLang="zh-CN" dirty="0"/>
          </a:p>
          <a:p>
            <a:pPr marL="800100" lvl="1" indent="-342900">
              <a:lnSpc>
                <a:spcPct val="120000"/>
              </a:lnSpc>
              <a:spcBef>
                <a:spcPts val="300"/>
              </a:spcBef>
              <a:buFont typeface="Arial" panose="020B0604020202020204" pitchFamily="34" charset="0"/>
              <a:buChar char="•"/>
              <a:defRPr/>
            </a:pPr>
            <a:r>
              <a:rPr lang="zh-CN" altLang="en-US" dirty="0"/>
              <a:t>最高层</a:t>
            </a:r>
            <a:r>
              <a:rPr lang="zh-CN" altLang="en-US" dirty="0" smtClean="0"/>
              <a:t>，为用户提供网络应用</a:t>
            </a:r>
            <a:r>
              <a:rPr lang="zh-CN" altLang="en-US" dirty="0" smtClean="0"/>
              <a:t>服务</a:t>
            </a:r>
            <a:endParaRPr lang="en-US" altLang="zh-CN" dirty="0" smtClean="0"/>
          </a:p>
          <a:p>
            <a:pPr marL="800100" lvl="1" indent="-342900">
              <a:lnSpc>
                <a:spcPct val="120000"/>
              </a:lnSpc>
              <a:spcBef>
                <a:spcPts val="300"/>
              </a:spcBef>
              <a:buFont typeface="Arial" panose="020B0604020202020204" pitchFamily="34" charset="0"/>
              <a:buChar char="•"/>
              <a:defRPr/>
            </a:pPr>
            <a:r>
              <a:rPr lang="zh-CN" altLang="en-US" dirty="0" smtClean="0"/>
              <a:t>为一些常用的网络应用定义了通用的协议</a:t>
            </a:r>
            <a:endParaRPr lang="zh-CN" altLang="en-US" dirty="0"/>
          </a:p>
        </p:txBody>
      </p:sp>
    </p:spTree>
    <p:extLst>
      <p:ext uri="{BB962C8B-B14F-4D97-AF65-F5344CB8AC3E}">
        <p14:creationId xmlns:p14="http://schemas.microsoft.com/office/powerpoint/2010/main" val="91532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endParaRPr lang="zh-CN" altLang="en-US" dirty="0"/>
          </a:p>
        </p:txBody>
      </p:sp>
      <p:sp>
        <p:nvSpPr>
          <p:cNvPr id="3" name="内容占位符 2"/>
          <p:cNvSpPr>
            <a:spLocks noGrp="1"/>
          </p:cNvSpPr>
          <p:nvPr>
            <p:ph idx="1"/>
          </p:nvPr>
        </p:nvSpPr>
        <p:spPr/>
        <p:txBody>
          <a:bodyPr/>
          <a:lstStyle/>
          <a:p>
            <a:pPr>
              <a:defRPr/>
            </a:pPr>
            <a:r>
              <a:rPr lang="zh-CN" altLang="en-US" dirty="0"/>
              <a:t>物理层</a:t>
            </a:r>
            <a:r>
              <a:rPr lang="zh-CN" altLang="en-US" dirty="0" smtClean="0"/>
              <a:t>：如何传输比特</a:t>
            </a:r>
            <a:endParaRPr lang="zh-CN" altLang="en-US" dirty="0"/>
          </a:p>
          <a:p>
            <a:pPr>
              <a:defRPr/>
            </a:pPr>
            <a:r>
              <a:rPr lang="zh-CN" altLang="en-US" dirty="0"/>
              <a:t>数据链路层：</a:t>
            </a:r>
            <a:r>
              <a:rPr lang="zh-CN" altLang="en-US" dirty="0" smtClean="0"/>
              <a:t>如何在相邻节点间传输帧</a:t>
            </a:r>
            <a:endParaRPr lang="zh-CN" altLang="en-US" dirty="0"/>
          </a:p>
          <a:p>
            <a:pPr>
              <a:defRPr/>
            </a:pPr>
            <a:r>
              <a:rPr lang="zh-CN" altLang="en-US" dirty="0"/>
              <a:t>网络层：</a:t>
            </a:r>
            <a:r>
              <a:rPr lang="zh-CN" altLang="en-US" dirty="0" smtClean="0"/>
              <a:t>如何在节点间传输</a:t>
            </a:r>
            <a:r>
              <a:rPr lang="zh-CN" altLang="en-US" dirty="0"/>
              <a:t>分组（路由）</a:t>
            </a:r>
          </a:p>
          <a:p>
            <a:pPr>
              <a:defRPr/>
            </a:pPr>
            <a:r>
              <a:rPr lang="zh-CN" altLang="en-US" dirty="0"/>
              <a:t>运输层：如何在</a:t>
            </a:r>
            <a:r>
              <a:rPr lang="zh-CN" altLang="en-US" dirty="0" smtClean="0"/>
              <a:t>端系统间</a:t>
            </a:r>
            <a:r>
              <a:rPr lang="zh-CN" altLang="en-US" dirty="0"/>
              <a:t>发送</a:t>
            </a:r>
            <a:r>
              <a:rPr lang="zh-CN" altLang="en-US" dirty="0" smtClean="0"/>
              <a:t>分组</a:t>
            </a:r>
            <a:endParaRPr lang="zh-CN" altLang="en-US" dirty="0"/>
          </a:p>
          <a:p>
            <a:pPr>
              <a:defRPr/>
            </a:pPr>
            <a:r>
              <a:rPr lang="zh-CN" altLang="en-US" dirty="0"/>
              <a:t>会话层：如何把分组</a:t>
            </a:r>
            <a:r>
              <a:rPr lang="zh-CN" altLang="en-US" dirty="0" smtClean="0"/>
              <a:t>流联系</a:t>
            </a:r>
            <a:r>
              <a:rPr lang="zh-CN" altLang="en-US" dirty="0"/>
              <a:t>在</a:t>
            </a:r>
            <a:r>
              <a:rPr lang="zh-CN" altLang="en-US" dirty="0" smtClean="0"/>
              <a:t>一起</a:t>
            </a:r>
            <a:endParaRPr lang="zh-CN" altLang="en-US" dirty="0"/>
          </a:p>
          <a:p>
            <a:pPr>
              <a:defRPr/>
            </a:pPr>
            <a:r>
              <a:rPr lang="zh-CN" altLang="en-US" dirty="0"/>
              <a:t>表示层：信息表示形式、安全</a:t>
            </a:r>
            <a:r>
              <a:rPr lang="zh-CN" altLang="en-US" dirty="0" smtClean="0"/>
              <a:t>等</a:t>
            </a:r>
            <a:endParaRPr lang="zh-CN" altLang="en-US" dirty="0"/>
          </a:p>
          <a:p>
            <a:pPr>
              <a:defRPr/>
            </a:pPr>
            <a:r>
              <a:rPr lang="zh-CN" altLang="en-US" dirty="0"/>
              <a:t>应用层：如何实现某种类型的网络应用</a:t>
            </a:r>
          </a:p>
        </p:txBody>
      </p:sp>
    </p:spTree>
    <p:extLst>
      <p:ext uri="{BB962C8B-B14F-4D97-AF65-F5344CB8AC3E}">
        <p14:creationId xmlns:p14="http://schemas.microsoft.com/office/powerpoint/2010/main" val="64516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a:t>
            </a:r>
            <a:endParaRPr lang="zh-CN" altLang="en-US" dirty="0"/>
          </a:p>
        </p:txBody>
      </p:sp>
      <p:sp>
        <p:nvSpPr>
          <p:cNvPr id="3" name="内容占位符 2"/>
          <p:cNvSpPr>
            <a:spLocks noGrp="1"/>
          </p:cNvSpPr>
          <p:nvPr>
            <p:ph idx="1"/>
          </p:nvPr>
        </p:nvSpPr>
        <p:spPr/>
        <p:txBody>
          <a:bodyPr>
            <a:normAutofit/>
          </a:bodyPr>
          <a:lstStyle/>
          <a:p>
            <a:pPr>
              <a:defRPr/>
            </a:pPr>
            <a:r>
              <a:rPr lang="zh-CN" altLang="en-US" sz="2400" dirty="0"/>
              <a:t>计算机网络作为信息社会的基础设施已深入到人类社会工作、生活的各个角落、各个方面。</a:t>
            </a:r>
            <a:endParaRPr lang="en-US" altLang="zh-CN" sz="2400" dirty="0"/>
          </a:p>
          <a:p>
            <a:pPr>
              <a:defRPr/>
            </a:pPr>
            <a:r>
              <a:rPr lang="zh-CN" altLang="en-US" sz="2400" dirty="0"/>
              <a:t>计算机网络是信息技术（</a:t>
            </a:r>
            <a:r>
              <a:rPr lang="en-US" altLang="zh-CN" sz="2400" dirty="0"/>
              <a:t>IT</a:t>
            </a:r>
            <a:r>
              <a:rPr lang="zh-CN" altLang="en-US" sz="2400" dirty="0"/>
              <a:t>）和通信技术（</a:t>
            </a:r>
            <a:r>
              <a:rPr lang="en-US" altLang="zh-CN" sz="2400" dirty="0"/>
              <a:t>CT</a:t>
            </a:r>
            <a:r>
              <a:rPr lang="zh-CN" altLang="en-US" sz="2400" dirty="0"/>
              <a:t>）独立发展而又密切结合的产物（</a:t>
            </a:r>
            <a:r>
              <a:rPr lang="en-US" altLang="zh-CN" sz="2400" dirty="0"/>
              <a:t>ICT</a:t>
            </a:r>
            <a:r>
              <a:rPr lang="zh-CN" altLang="en-US" sz="2400" dirty="0"/>
              <a:t>），是通过各种通信</a:t>
            </a:r>
            <a:r>
              <a:rPr lang="zh-CN" altLang="en-US" sz="2400" dirty="0" smtClean="0"/>
              <a:t>手段</a:t>
            </a:r>
            <a:r>
              <a:rPr lang="en-US" altLang="zh-CN" sz="2400" dirty="0" smtClean="0"/>
              <a:t>(</a:t>
            </a:r>
            <a:r>
              <a:rPr lang="zh-CN" altLang="en-US" sz="2400" dirty="0" smtClean="0"/>
              <a:t>传输媒体、网络设备</a:t>
            </a:r>
            <a:r>
              <a:rPr lang="en-US" altLang="zh-CN" sz="2400" dirty="0" smtClean="0"/>
              <a:t>)</a:t>
            </a:r>
            <a:r>
              <a:rPr lang="zh-CN" altLang="en-US" sz="2400" dirty="0" smtClean="0"/>
              <a:t>相互</a:t>
            </a:r>
            <a:r>
              <a:rPr lang="zh-CN" altLang="en-US" sz="2400" dirty="0"/>
              <a:t>连接起来的计算机等组成的复合系统。</a:t>
            </a:r>
            <a:endParaRPr lang="en-US" altLang="zh-CN" sz="2400" dirty="0"/>
          </a:p>
          <a:p>
            <a:endParaRPr lang="zh-CN" altLang="en-US" sz="2400" dirty="0"/>
          </a:p>
        </p:txBody>
      </p:sp>
    </p:spTree>
    <p:extLst>
      <p:ext uri="{BB962C8B-B14F-4D97-AF65-F5344CB8AC3E}">
        <p14:creationId xmlns:p14="http://schemas.microsoft.com/office/powerpoint/2010/main" val="3832699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r>
              <a:rPr lang="zh-CN" altLang="en-US" dirty="0"/>
              <a:t>参考模型</a:t>
            </a:r>
          </a:p>
        </p:txBody>
      </p:sp>
      <p:sp>
        <p:nvSpPr>
          <p:cNvPr id="3" name="内容占位符 2"/>
          <p:cNvSpPr>
            <a:spLocks noGrp="1"/>
          </p:cNvSpPr>
          <p:nvPr>
            <p:ph idx="1"/>
          </p:nvPr>
        </p:nvSpPr>
        <p:spPr>
          <a:xfrm>
            <a:off x="838200" y="1825625"/>
            <a:ext cx="5143500" cy="3908425"/>
          </a:xfrm>
        </p:spPr>
        <p:txBody>
          <a:bodyPr>
            <a:normAutofit fontScale="92500" lnSpcReduction="20000"/>
          </a:bodyPr>
          <a:lstStyle/>
          <a:p>
            <a:r>
              <a:rPr lang="zh-CN" altLang="en-US" dirty="0" smtClean="0"/>
              <a:t>事实上的国际标准</a:t>
            </a:r>
            <a:endParaRPr lang="en-US" altLang="zh-CN" dirty="0" smtClean="0"/>
          </a:p>
          <a:p>
            <a:r>
              <a:rPr lang="zh-CN" altLang="en-US" dirty="0" smtClean="0"/>
              <a:t>也称为</a:t>
            </a:r>
            <a:r>
              <a:rPr lang="en-US" altLang="zh-CN" dirty="0" smtClean="0"/>
              <a:t>TCP/IP</a:t>
            </a:r>
            <a:r>
              <a:rPr lang="zh-CN" altLang="en-US" dirty="0" smtClean="0"/>
              <a:t>参考模型</a:t>
            </a:r>
            <a:endParaRPr lang="en-US" altLang="zh-CN" dirty="0" smtClean="0"/>
          </a:p>
          <a:p>
            <a:r>
              <a:rPr lang="zh-CN" altLang="en-US" dirty="0" smtClean="0"/>
              <a:t>缺少会话和表示层</a:t>
            </a:r>
            <a:endParaRPr lang="en-US" altLang="zh-CN" dirty="0" smtClean="0"/>
          </a:p>
          <a:p>
            <a:pPr lvl="1"/>
            <a:r>
              <a:rPr lang="zh-CN" altLang="en-US" dirty="0" smtClean="0"/>
              <a:t>如果需要这些功能，在应用里面实现</a:t>
            </a:r>
            <a:endParaRPr lang="en-US" altLang="zh-CN" dirty="0" smtClean="0"/>
          </a:p>
          <a:p>
            <a:r>
              <a:rPr lang="zh-CN" altLang="en-US" dirty="0" smtClean="0"/>
              <a:t>子网层对应</a:t>
            </a:r>
            <a:r>
              <a:rPr lang="en-US" altLang="zh-CN" dirty="0" smtClean="0"/>
              <a:t>OSI</a:t>
            </a:r>
            <a:r>
              <a:rPr lang="zh-CN" altLang="en-US" dirty="0" smtClean="0"/>
              <a:t>的链路层和物理层</a:t>
            </a:r>
            <a:endParaRPr lang="en-US" altLang="zh-CN" dirty="0" smtClean="0"/>
          </a:p>
          <a:p>
            <a:pPr lvl="1"/>
            <a:r>
              <a:rPr lang="zh-CN" altLang="en-US" dirty="0" smtClean="0"/>
              <a:t>下面两层一般用硬件（网卡</a:t>
            </a:r>
            <a:r>
              <a:rPr lang="en-US" altLang="zh-CN" dirty="0" smtClean="0"/>
              <a:t>NIC</a:t>
            </a:r>
            <a:r>
              <a:rPr lang="zh-CN" altLang="en-US" dirty="0" smtClean="0"/>
              <a:t>）实现</a:t>
            </a:r>
            <a:endParaRPr lang="en-US" altLang="zh-CN" dirty="0" smtClean="0"/>
          </a:p>
          <a:p>
            <a:pPr lvl="1"/>
            <a:r>
              <a:rPr lang="zh-CN" altLang="en-US" dirty="0" smtClean="0"/>
              <a:t>用户通过网卡驱动程序访问网卡</a:t>
            </a:r>
            <a:endParaRPr lang="en-US" altLang="zh-CN" dirty="0" smtClean="0"/>
          </a:p>
          <a:p>
            <a:pPr lvl="1"/>
            <a:r>
              <a:rPr lang="zh-CN" altLang="en-US" dirty="0" smtClean="0"/>
              <a:t>只需要能够简单的数据递交功能即可</a:t>
            </a:r>
            <a:endParaRPr lang="zh-CN" altLang="en-US" dirty="0"/>
          </a:p>
        </p:txBody>
      </p:sp>
      <p:sp>
        <p:nvSpPr>
          <p:cNvPr id="6" name="Rectangle 6"/>
          <p:cNvSpPr>
            <a:spLocks noChangeArrowheads="1"/>
          </p:cNvSpPr>
          <p:nvPr/>
        </p:nvSpPr>
        <p:spPr bwMode="auto">
          <a:xfrm>
            <a:off x="9486900" y="2374901"/>
            <a:ext cx="1879600" cy="2940049"/>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7" name="Text Box 7"/>
          <p:cNvSpPr txBox="1">
            <a:spLocks noChangeArrowheads="1"/>
          </p:cNvSpPr>
          <p:nvPr/>
        </p:nvSpPr>
        <p:spPr bwMode="auto">
          <a:xfrm>
            <a:off x="9584286" y="2471738"/>
            <a:ext cx="165942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zh-CN" dirty="0"/>
              <a:t>application</a:t>
            </a:r>
          </a:p>
          <a:p>
            <a:pPr algn="ctr"/>
            <a:endParaRPr lang="en-US" altLang="zh-CN" dirty="0"/>
          </a:p>
          <a:p>
            <a:pPr algn="ctr"/>
            <a:r>
              <a:rPr lang="en-US" altLang="zh-CN" dirty="0"/>
              <a:t>transport</a:t>
            </a:r>
          </a:p>
          <a:p>
            <a:pPr algn="ctr"/>
            <a:endParaRPr lang="en-US" altLang="zh-CN" dirty="0"/>
          </a:p>
          <a:p>
            <a:pPr algn="ctr"/>
            <a:r>
              <a:rPr lang="en-US" altLang="zh-CN" dirty="0"/>
              <a:t>network</a:t>
            </a:r>
          </a:p>
          <a:p>
            <a:pPr algn="ctr"/>
            <a:endParaRPr lang="en-US" altLang="zh-CN" dirty="0"/>
          </a:p>
          <a:p>
            <a:pPr algn="ctr"/>
            <a:r>
              <a:rPr lang="en-US" altLang="zh-CN" dirty="0" smtClean="0"/>
              <a:t>subnet</a:t>
            </a:r>
            <a:endParaRPr lang="en-US" altLang="zh-CN" dirty="0"/>
          </a:p>
        </p:txBody>
      </p:sp>
      <p:sp>
        <p:nvSpPr>
          <p:cNvPr id="8" name="Line 8"/>
          <p:cNvSpPr>
            <a:spLocks noChangeShapeType="1"/>
          </p:cNvSpPr>
          <p:nvPr/>
        </p:nvSpPr>
        <p:spPr bwMode="auto">
          <a:xfrm>
            <a:off x="9480550" y="3067051"/>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9480550" y="3771901"/>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9480550" y="4483101"/>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6"/>
          <p:cNvSpPr>
            <a:spLocks noChangeArrowheads="1"/>
          </p:cNvSpPr>
          <p:nvPr/>
        </p:nvSpPr>
        <p:spPr bwMode="auto">
          <a:xfrm>
            <a:off x="6505575" y="1862137"/>
            <a:ext cx="1892300" cy="3586163"/>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14" name="Text Box 7"/>
          <p:cNvSpPr txBox="1">
            <a:spLocks noChangeArrowheads="1"/>
          </p:cNvSpPr>
          <p:nvPr/>
        </p:nvSpPr>
        <p:spPr bwMode="auto">
          <a:xfrm>
            <a:off x="6462713" y="2033587"/>
            <a:ext cx="1982787"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70000"/>
              </a:lnSpc>
            </a:pPr>
            <a:r>
              <a:rPr lang="en-US" altLang="zh-CN" dirty="0"/>
              <a:t>application</a:t>
            </a:r>
          </a:p>
          <a:p>
            <a:pPr algn="ctr">
              <a:lnSpc>
                <a:spcPct val="70000"/>
              </a:lnSpc>
            </a:pPr>
            <a:endParaRPr lang="en-US" altLang="zh-CN" dirty="0"/>
          </a:p>
          <a:p>
            <a:pPr algn="ctr">
              <a:lnSpc>
                <a:spcPct val="70000"/>
              </a:lnSpc>
            </a:pPr>
            <a:r>
              <a:rPr lang="en-US" altLang="zh-CN" dirty="0"/>
              <a:t>presentation</a:t>
            </a:r>
          </a:p>
          <a:p>
            <a:pPr algn="ctr">
              <a:lnSpc>
                <a:spcPct val="70000"/>
              </a:lnSpc>
            </a:pPr>
            <a:endParaRPr lang="en-US" altLang="zh-CN" dirty="0"/>
          </a:p>
          <a:p>
            <a:pPr algn="ctr">
              <a:lnSpc>
                <a:spcPct val="70000"/>
              </a:lnSpc>
            </a:pPr>
            <a:r>
              <a:rPr lang="en-US" altLang="zh-CN" dirty="0"/>
              <a:t>session</a:t>
            </a:r>
          </a:p>
          <a:p>
            <a:pPr algn="ctr">
              <a:lnSpc>
                <a:spcPct val="70000"/>
              </a:lnSpc>
            </a:pPr>
            <a:endParaRPr lang="en-US" altLang="zh-CN" dirty="0"/>
          </a:p>
          <a:p>
            <a:pPr algn="ctr">
              <a:lnSpc>
                <a:spcPct val="70000"/>
              </a:lnSpc>
            </a:pPr>
            <a:r>
              <a:rPr lang="en-US" altLang="zh-CN" dirty="0"/>
              <a:t>transport</a:t>
            </a:r>
          </a:p>
          <a:p>
            <a:pPr algn="ctr">
              <a:lnSpc>
                <a:spcPct val="70000"/>
              </a:lnSpc>
            </a:pPr>
            <a:endParaRPr lang="en-US" altLang="zh-CN" dirty="0"/>
          </a:p>
          <a:p>
            <a:pPr algn="ctr">
              <a:lnSpc>
                <a:spcPct val="70000"/>
              </a:lnSpc>
            </a:pPr>
            <a:r>
              <a:rPr lang="en-US" altLang="zh-CN" dirty="0"/>
              <a:t>network</a:t>
            </a:r>
          </a:p>
          <a:p>
            <a:pPr algn="ctr">
              <a:lnSpc>
                <a:spcPct val="70000"/>
              </a:lnSpc>
            </a:pPr>
            <a:endParaRPr lang="en-US" altLang="zh-CN" dirty="0"/>
          </a:p>
          <a:p>
            <a:pPr algn="ctr">
              <a:lnSpc>
                <a:spcPct val="70000"/>
              </a:lnSpc>
            </a:pPr>
            <a:r>
              <a:rPr lang="en-US" altLang="zh-CN" dirty="0"/>
              <a:t>link</a:t>
            </a:r>
          </a:p>
          <a:p>
            <a:pPr algn="ctr">
              <a:lnSpc>
                <a:spcPct val="70000"/>
              </a:lnSpc>
            </a:pPr>
            <a:endParaRPr lang="en-US" altLang="zh-CN" dirty="0"/>
          </a:p>
          <a:p>
            <a:pPr algn="ctr">
              <a:lnSpc>
                <a:spcPct val="70000"/>
              </a:lnSpc>
            </a:pPr>
            <a:r>
              <a:rPr lang="en-US" altLang="zh-CN" dirty="0"/>
              <a:t>physical</a:t>
            </a:r>
          </a:p>
        </p:txBody>
      </p:sp>
      <p:sp>
        <p:nvSpPr>
          <p:cNvPr id="15" name="Line 8"/>
          <p:cNvSpPr>
            <a:spLocks noChangeShapeType="1"/>
          </p:cNvSpPr>
          <p:nvPr/>
        </p:nvSpPr>
        <p:spPr bwMode="auto">
          <a:xfrm>
            <a:off x="6484938" y="2454275"/>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9"/>
          <p:cNvSpPr>
            <a:spLocks noChangeShapeType="1"/>
          </p:cNvSpPr>
          <p:nvPr/>
        </p:nvSpPr>
        <p:spPr bwMode="auto">
          <a:xfrm>
            <a:off x="6499225" y="3430587"/>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0"/>
          <p:cNvSpPr>
            <a:spLocks noChangeShapeType="1"/>
          </p:cNvSpPr>
          <p:nvPr/>
        </p:nvSpPr>
        <p:spPr bwMode="auto">
          <a:xfrm>
            <a:off x="6499225" y="3970337"/>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1"/>
          <p:cNvSpPr>
            <a:spLocks noChangeShapeType="1"/>
          </p:cNvSpPr>
          <p:nvPr/>
        </p:nvSpPr>
        <p:spPr bwMode="auto">
          <a:xfrm>
            <a:off x="6500813" y="4986337"/>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2"/>
          <p:cNvSpPr>
            <a:spLocks noChangeShapeType="1"/>
          </p:cNvSpPr>
          <p:nvPr/>
        </p:nvSpPr>
        <p:spPr bwMode="auto">
          <a:xfrm>
            <a:off x="6484938" y="4503737"/>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3"/>
          <p:cNvSpPr>
            <a:spLocks noChangeShapeType="1"/>
          </p:cNvSpPr>
          <p:nvPr/>
        </p:nvSpPr>
        <p:spPr bwMode="auto">
          <a:xfrm>
            <a:off x="6483350" y="2973387"/>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72424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参考模型</a:t>
            </a:r>
            <a:r>
              <a:rPr lang="en-US" altLang="zh-CN" dirty="0" smtClean="0"/>
              <a:t>: hour-glass model</a:t>
            </a:r>
            <a:endParaRPr lang="zh-CN" altLang="en-US" dirty="0"/>
          </a:p>
        </p:txBody>
      </p:sp>
      <p:sp>
        <p:nvSpPr>
          <p:cNvPr id="3" name="内容占位符 2"/>
          <p:cNvSpPr>
            <a:spLocks noGrp="1"/>
          </p:cNvSpPr>
          <p:nvPr>
            <p:ph idx="1"/>
          </p:nvPr>
        </p:nvSpPr>
        <p:spPr>
          <a:xfrm>
            <a:off x="838200" y="1825625"/>
            <a:ext cx="10515600" cy="1488444"/>
          </a:xfrm>
        </p:spPr>
        <p:txBody>
          <a:bodyPr>
            <a:normAutofit fontScale="92500" lnSpcReduction="10000"/>
          </a:bodyPr>
          <a:lstStyle/>
          <a:p>
            <a:r>
              <a:rPr lang="zh-CN" altLang="en-US" dirty="0" smtClean="0"/>
              <a:t>核心部分为</a:t>
            </a:r>
            <a:r>
              <a:rPr lang="en-US" altLang="zh-CN" dirty="0" smtClean="0"/>
              <a:t>IP</a:t>
            </a:r>
            <a:r>
              <a:rPr lang="zh-CN" altLang="en-US" dirty="0" smtClean="0"/>
              <a:t>（小蛮腰）</a:t>
            </a:r>
            <a:endParaRPr lang="en-US" altLang="zh-CN" dirty="0" smtClean="0"/>
          </a:p>
          <a:p>
            <a:pPr lvl="1"/>
            <a:r>
              <a:rPr lang="zh-CN" altLang="en-US" dirty="0" smtClean="0"/>
              <a:t>无连接方式的尽力递交的数据传输服务</a:t>
            </a:r>
            <a:endParaRPr lang="en-US" altLang="zh-CN" dirty="0" smtClean="0"/>
          </a:p>
          <a:p>
            <a:pPr lvl="1"/>
            <a:r>
              <a:rPr lang="en-US" altLang="zh-CN" dirty="0" smtClean="0"/>
              <a:t>IP over anything: </a:t>
            </a:r>
            <a:r>
              <a:rPr lang="zh-CN" altLang="en-US" dirty="0" smtClean="0"/>
              <a:t>任何链路：以太网、宽带接入、移动数据等</a:t>
            </a:r>
            <a:endParaRPr lang="en-US" altLang="zh-CN" dirty="0" smtClean="0"/>
          </a:p>
          <a:p>
            <a:pPr lvl="1"/>
            <a:r>
              <a:rPr lang="en-US" altLang="zh-CN" dirty="0" smtClean="0"/>
              <a:t>Everything over IP: </a:t>
            </a:r>
            <a:r>
              <a:rPr lang="zh-CN" altLang="en-US" dirty="0" smtClean="0"/>
              <a:t>各种各样的应用，传输文本、音频、视频等</a:t>
            </a:r>
            <a:endParaRPr lang="zh-CN" altLang="en-US" dirty="0"/>
          </a:p>
        </p:txBody>
      </p:sp>
      <p:pic>
        <p:nvPicPr>
          <p:cNvPr id="9" name="图片 8"/>
          <p:cNvPicPr>
            <a:picLocks noChangeAspect="1"/>
          </p:cNvPicPr>
          <p:nvPr/>
        </p:nvPicPr>
        <p:blipFill>
          <a:blip r:embed="rId2"/>
          <a:stretch>
            <a:fillRect/>
          </a:stretch>
        </p:blipFill>
        <p:spPr>
          <a:xfrm>
            <a:off x="5885370" y="3278211"/>
            <a:ext cx="6158712" cy="3543931"/>
          </a:xfrm>
          <a:prstGeom prst="rect">
            <a:avLst/>
          </a:prstGeom>
        </p:spPr>
      </p:pic>
      <p:sp>
        <p:nvSpPr>
          <p:cNvPr id="10" name="内容占位符 2"/>
          <p:cNvSpPr txBox="1">
            <a:spLocks/>
          </p:cNvSpPr>
          <p:nvPr/>
        </p:nvSpPr>
        <p:spPr>
          <a:xfrm>
            <a:off x="838200" y="3582355"/>
            <a:ext cx="4509288" cy="2727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运输层提供两种通用的服务</a:t>
            </a:r>
            <a:endParaRPr lang="en-US" altLang="zh-CN" sz="2400" dirty="0" smtClean="0"/>
          </a:p>
          <a:p>
            <a:pPr lvl="1"/>
            <a:r>
              <a:rPr lang="en-US" altLang="zh-CN" sz="2000" dirty="0" smtClean="0"/>
              <a:t>TCP(Transport Control Protocol)</a:t>
            </a:r>
            <a:r>
              <a:rPr lang="zh-CN" altLang="en-US" sz="2000" dirty="0" smtClean="0"/>
              <a:t>提供可靠的数据传输</a:t>
            </a:r>
            <a:endParaRPr lang="en-US" altLang="zh-CN" sz="2000" dirty="0" smtClean="0"/>
          </a:p>
          <a:p>
            <a:pPr lvl="1"/>
            <a:r>
              <a:rPr lang="en-US" altLang="zh-CN" sz="2000" dirty="0" smtClean="0"/>
              <a:t>UDP(User Datagram Protocol)</a:t>
            </a:r>
            <a:r>
              <a:rPr lang="zh-CN" altLang="en-US" sz="2000" dirty="0" smtClean="0"/>
              <a:t>提供不可靠的数据传输</a:t>
            </a:r>
            <a:endParaRPr lang="en-US" altLang="zh-CN" sz="2000" dirty="0" smtClean="0"/>
          </a:p>
          <a:p>
            <a:endParaRPr lang="zh-CN" altLang="en-US" sz="2400" dirty="0"/>
          </a:p>
        </p:txBody>
      </p:sp>
    </p:spTree>
    <p:extLst>
      <p:ext uri="{BB962C8B-B14F-4D97-AF65-F5344CB8AC3E}">
        <p14:creationId xmlns:p14="http://schemas.microsoft.com/office/powerpoint/2010/main" val="3098434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a:t>
            </a:r>
            <a:r>
              <a:rPr lang="zh-CN" altLang="en-US" dirty="0"/>
              <a:t>和</a:t>
            </a:r>
            <a:r>
              <a:rPr lang="en-US" altLang="zh-CN" dirty="0"/>
              <a:t>Internet</a:t>
            </a:r>
            <a:r>
              <a:rPr lang="zh-CN" altLang="en-US" dirty="0"/>
              <a:t>模型的比较</a:t>
            </a:r>
          </a:p>
        </p:txBody>
      </p:sp>
      <p:sp>
        <p:nvSpPr>
          <p:cNvPr id="3" name="内容占位符 2"/>
          <p:cNvSpPr>
            <a:spLocks noGrp="1"/>
          </p:cNvSpPr>
          <p:nvPr>
            <p:ph idx="1"/>
          </p:nvPr>
        </p:nvSpPr>
        <p:spPr>
          <a:xfrm>
            <a:off x="228599" y="1373188"/>
            <a:ext cx="3962015" cy="1717675"/>
          </a:xfrm>
        </p:spPr>
        <p:txBody>
          <a:bodyPr>
            <a:noAutofit/>
          </a:bodyPr>
          <a:lstStyle/>
          <a:p>
            <a:pPr marL="0" indent="0">
              <a:buNone/>
              <a:defRPr/>
            </a:pPr>
            <a:r>
              <a:rPr lang="zh-CN" altLang="en-US" sz="2000" dirty="0"/>
              <a:t>共同点</a:t>
            </a:r>
            <a:endParaRPr lang="en-US" altLang="zh-CN" sz="2000" dirty="0" smtClean="0"/>
          </a:p>
          <a:p>
            <a:pPr>
              <a:defRPr/>
            </a:pPr>
            <a:r>
              <a:rPr lang="zh-CN" altLang="en-US" sz="2000" dirty="0" smtClean="0"/>
              <a:t>层次结构</a:t>
            </a:r>
            <a:r>
              <a:rPr lang="zh-CN" altLang="en-US" sz="2000" dirty="0"/>
              <a:t>；</a:t>
            </a:r>
          </a:p>
          <a:p>
            <a:pPr>
              <a:defRPr/>
            </a:pPr>
            <a:r>
              <a:rPr lang="zh-CN" altLang="en-US" sz="2000" dirty="0" smtClean="0"/>
              <a:t>第一</a:t>
            </a:r>
            <a:r>
              <a:rPr lang="zh-CN" altLang="en-US" sz="2000" dirty="0"/>
              <a:t>个端到</a:t>
            </a:r>
            <a:r>
              <a:rPr lang="zh-CN" altLang="en-US" sz="2000" dirty="0" smtClean="0"/>
              <a:t>端的层次为运输层</a:t>
            </a:r>
            <a:endParaRPr lang="en-US" altLang="zh-CN" sz="2000" dirty="0" smtClean="0"/>
          </a:p>
          <a:p>
            <a:pPr>
              <a:defRPr/>
            </a:pPr>
            <a:r>
              <a:rPr lang="zh-CN" altLang="en-US" sz="2000" dirty="0" smtClean="0"/>
              <a:t>最</a:t>
            </a:r>
            <a:r>
              <a:rPr lang="zh-CN" altLang="en-US" sz="2000" dirty="0"/>
              <a:t>高层为应用层</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025" y="1504087"/>
            <a:ext cx="7652136"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0" y="2982914"/>
            <a:ext cx="4610101" cy="1943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zh-CN" altLang="en-US" sz="2000" dirty="0" smtClean="0"/>
              <a:t>不同点</a:t>
            </a:r>
            <a:endParaRPr lang="en-US" altLang="zh-CN" sz="2000" dirty="0" smtClean="0"/>
          </a:p>
          <a:p>
            <a:pPr lvl="1">
              <a:defRPr/>
            </a:pPr>
            <a:r>
              <a:rPr lang="en-US" altLang="zh-CN" sz="2000" dirty="0" smtClean="0"/>
              <a:t>Internet</a:t>
            </a:r>
            <a:r>
              <a:rPr lang="zh-CN" altLang="en-US" sz="2000" dirty="0" smtClean="0"/>
              <a:t>没有表示和</a:t>
            </a:r>
            <a:r>
              <a:rPr lang="zh-CN" altLang="en-US" sz="2000" dirty="0"/>
              <a:t>会话层</a:t>
            </a:r>
            <a:r>
              <a:rPr lang="en-US" altLang="zh-CN" sz="2000" dirty="0" smtClean="0"/>
              <a:t>, Internet</a:t>
            </a:r>
            <a:r>
              <a:rPr lang="zh-CN" altLang="en-US" sz="2000" dirty="0"/>
              <a:t>没有明确规定子网</a:t>
            </a:r>
            <a:r>
              <a:rPr lang="zh-CN" altLang="en-US" sz="2000" dirty="0" smtClean="0"/>
              <a:t>层协议</a:t>
            </a:r>
            <a:endParaRPr lang="en-US" altLang="zh-CN" sz="2000" dirty="0" smtClean="0"/>
          </a:p>
          <a:p>
            <a:pPr lvl="1">
              <a:defRPr/>
            </a:pPr>
            <a:r>
              <a:rPr lang="en-US" altLang="zh-CN" sz="2000" dirty="0" smtClean="0"/>
              <a:t>Internet</a:t>
            </a:r>
            <a:r>
              <a:rPr lang="zh-CN" altLang="en-US" sz="2000" dirty="0"/>
              <a:t>强调互连网层：</a:t>
            </a:r>
            <a:r>
              <a:rPr lang="en-US" altLang="zh-CN" sz="2000" dirty="0"/>
              <a:t>IP</a:t>
            </a:r>
            <a:r>
              <a:rPr lang="zh-CN" altLang="en-US" sz="2000" dirty="0"/>
              <a:t>是其核心，只提供无连接的</a:t>
            </a:r>
            <a:r>
              <a:rPr lang="zh-CN" altLang="en-US" sz="2000" dirty="0" smtClean="0"/>
              <a:t>服务</a:t>
            </a:r>
            <a:endParaRPr lang="en-US" altLang="zh-CN" sz="2000" dirty="0" smtClean="0"/>
          </a:p>
          <a:p>
            <a:pPr lvl="1">
              <a:defRPr/>
            </a:pPr>
            <a:r>
              <a:rPr lang="en-US" altLang="zh-CN" sz="2000" dirty="0"/>
              <a:t>Internet</a:t>
            </a:r>
            <a:r>
              <a:rPr lang="zh-CN" altLang="en-US" sz="2000" dirty="0"/>
              <a:t>分层并不是非常</a:t>
            </a:r>
            <a:r>
              <a:rPr lang="zh-CN" altLang="en-US" sz="2000" dirty="0" smtClean="0"/>
              <a:t>严格</a:t>
            </a:r>
            <a:endParaRPr lang="en-US" altLang="zh-CN" sz="2000" dirty="0" smtClean="0"/>
          </a:p>
          <a:p>
            <a:pPr lvl="1">
              <a:defRPr/>
            </a:pPr>
            <a:r>
              <a:rPr lang="zh-CN" altLang="en-US" sz="2000" dirty="0" smtClean="0"/>
              <a:t>实现：</a:t>
            </a:r>
            <a:endParaRPr lang="en-US" altLang="zh-CN" sz="2000" dirty="0" smtClean="0"/>
          </a:p>
        </p:txBody>
      </p:sp>
      <p:sp>
        <p:nvSpPr>
          <p:cNvPr id="6" name="矩形 5"/>
          <p:cNvSpPr/>
          <p:nvPr/>
        </p:nvSpPr>
        <p:spPr>
          <a:xfrm>
            <a:off x="-266700" y="5245348"/>
            <a:ext cx="5257800" cy="1477328"/>
          </a:xfrm>
          <a:prstGeom prst="rect">
            <a:avLst/>
          </a:prstGeom>
        </p:spPr>
        <p:txBody>
          <a:bodyPr wrap="square">
            <a:spAutoFit/>
          </a:bodyPr>
          <a:lstStyle/>
          <a:p>
            <a:pPr marL="1200150" lvl="2" indent="-285750">
              <a:buFont typeface="Arial" panose="020B0604020202020204" pitchFamily="34" charset="0"/>
              <a:buChar char="•"/>
              <a:defRPr/>
            </a:pPr>
            <a:r>
              <a:rPr lang="en-US" altLang="zh-CN" dirty="0"/>
              <a:t>Internet</a:t>
            </a:r>
            <a:r>
              <a:rPr lang="zh-CN" altLang="en-US" dirty="0"/>
              <a:t>规范与实现几乎同步，要纳入</a:t>
            </a:r>
            <a:r>
              <a:rPr lang="en-US" altLang="zh-CN" dirty="0"/>
              <a:t>TCP/IP</a:t>
            </a:r>
            <a:r>
              <a:rPr lang="zh-CN" altLang="en-US" dirty="0"/>
              <a:t>协议簇，必须经过协议实现并得到普遍认同后加入</a:t>
            </a:r>
            <a:endParaRPr lang="en-US" altLang="zh-CN" dirty="0"/>
          </a:p>
          <a:p>
            <a:pPr marL="1200150" lvl="2" indent="-285750">
              <a:buFont typeface="Arial" panose="020B0604020202020204" pitchFamily="34" charset="0"/>
              <a:buChar char="•"/>
              <a:defRPr/>
            </a:pPr>
            <a:r>
              <a:rPr lang="en-US" altLang="zh-CN" dirty="0"/>
              <a:t>OSI</a:t>
            </a:r>
            <a:r>
              <a:rPr lang="zh-CN" altLang="en-US" dirty="0"/>
              <a:t>模型和协议是先制定的，由于过于庞大，没有一个完整的实现</a:t>
            </a:r>
          </a:p>
        </p:txBody>
      </p:sp>
    </p:spTree>
    <p:extLst>
      <p:ext uri="{BB962C8B-B14F-4D97-AF65-F5344CB8AC3E}">
        <p14:creationId xmlns:p14="http://schemas.microsoft.com/office/powerpoint/2010/main" val="39694267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采用</a:t>
            </a:r>
            <a:r>
              <a:rPr lang="en-US" altLang="en-US" dirty="0" err="1"/>
              <a:t>混合模型</a:t>
            </a:r>
            <a:r>
              <a:rPr lang="zh-CN" altLang="en-US" dirty="0"/>
              <a:t>教学</a:t>
            </a:r>
          </a:p>
        </p:txBody>
      </p:sp>
      <p:sp>
        <p:nvSpPr>
          <p:cNvPr id="3" name="内容占位符 2"/>
          <p:cNvSpPr>
            <a:spLocks noGrp="1"/>
          </p:cNvSpPr>
          <p:nvPr>
            <p:ph idx="1"/>
          </p:nvPr>
        </p:nvSpPr>
        <p:spPr/>
        <p:txBody>
          <a:bodyPr/>
          <a:lstStyle/>
          <a:p>
            <a:r>
              <a:rPr lang="en-US" altLang="zh-CN" dirty="0" smtClean="0"/>
              <a:t>OSI</a:t>
            </a:r>
            <a:r>
              <a:rPr lang="zh-CN" altLang="en-US" dirty="0" smtClean="0"/>
              <a:t>七层与</a:t>
            </a:r>
            <a:r>
              <a:rPr lang="en-US" altLang="zh-CN" dirty="0" smtClean="0"/>
              <a:t>Internet</a:t>
            </a:r>
            <a:r>
              <a:rPr lang="zh-CN" altLang="en-US" dirty="0" smtClean="0"/>
              <a:t>四层模型结合</a:t>
            </a:r>
            <a:endParaRPr lang="en-US" altLang="zh-CN" dirty="0" smtClean="0"/>
          </a:p>
          <a:p>
            <a:endParaRPr lang="zh-CN" altLang="en-US" dirty="0"/>
          </a:p>
        </p:txBody>
      </p:sp>
      <p:grpSp>
        <p:nvGrpSpPr>
          <p:cNvPr id="4" name="Group 110"/>
          <p:cNvGrpSpPr>
            <a:grpSpLocks/>
          </p:cNvGrpSpPr>
          <p:nvPr/>
        </p:nvGrpSpPr>
        <p:grpSpPr bwMode="auto">
          <a:xfrm>
            <a:off x="1991370" y="2669778"/>
            <a:ext cx="7364412" cy="3263900"/>
            <a:chOff x="168" y="1661"/>
            <a:chExt cx="4639" cy="2056"/>
          </a:xfrm>
        </p:grpSpPr>
        <p:sp>
          <p:nvSpPr>
            <p:cNvPr id="5" name="Rectangle 46"/>
            <p:cNvSpPr>
              <a:spLocks noChangeArrowheads="1"/>
            </p:cNvSpPr>
            <p:nvPr/>
          </p:nvSpPr>
          <p:spPr bwMode="auto">
            <a:xfrm>
              <a:off x="360" y="1661"/>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dirty="0">
                  <a:solidFill>
                    <a:schemeClr val="bg1"/>
                  </a:solidFill>
                </a:rPr>
                <a:t>Application</a:t>
              </a:r>
            </a:p>
          </p:txBody>
        </p:sp>
        <p:sp>
          <p:nvSpPr>
            <p:cNvPr id="6" name="Rectangle 47"/>
            <p:cNvSpPr>
              <a:spLocks noChangeArrowheads="1"/>
            </p:cNvSpPr>
            <p:nvPr/>
          </p:nvSpPr>
          <p:spPr bwMode="auto">
            <a:xfrm>
              <a:off x="360" y="1949"/>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dirty="0">
                  <a:solidFill>
                    <a:schemeClr val="bg1"/>
                  </a:solidFill>
                </a:rPr>
                <a:t>Presentation</a:t>
              </a:r>
            </a:p>
          </p:txBody>
        </p:sp>
        <p:sp>
          <p:nvSpPr>
            <p:cNvPr id="7" name="Rectangle 48"/>
            <p:cNvSpPr>
              <a:spLocks noChangeArrowheads="1"/>
            </p:cNvSpPr>
            <p:nvPr/>
          </p:nvSpPr>
          <p:spPr bwMode="auto">
            <a:xfrm>
              <a:off x="360" y="2236"/>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Session</a:t>
              </a:r>
            </a:p>
          </p:txBody>
        </p:sp>
        <p:sp>
          <p:nvSpPr>
            <p:cNvPr id="8" name="Rectangle 49"/>
            <p:cNvSpPr>
              <a:spLocks noChangeArrowheads="1"/>
            </p:cNvSpPr>
            <p:nvPr/>
          </p:nvSpPr>
          <p:spPr bwMode="auto">
            <a:xfrm>
              <a:off x="360" y="2524"/>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Transport</a:t>
              </a:r>
            </a:p>
          </p:txBody>
        </p:sp>
        <p:sp>
          <p:nvSpPr>
            <p:cNvPr id="9" name="Rectangle 50"/>
            <p:cNvSpPr>
              <a:spLocks noChangeArrowheads="1"/>
            </p:cNvSpPr>
            <p:nvPr/>
          </p:nvSpPr>
          <p:spPr bwMode="auto">
            <a:xfrm>
              <a:off x="360" y="2811"/>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Network</a:t>
              </a:r>
            </a:p>
          </p:txBody>
        </p:sp>
        <p:sp>
          <p:nvSpPr>
            <p:cNvPr id="10" name="Rectangle 51"/>
            <p:cNvSpPr>
              <a:spLocks noChangeArrowheads="1"/>
            </p:cNvSpPr>
            <p:nvPr/>
          </p:nvSpPr>
          <p:spPr bwMode="auto">
            <a:xfrm>
              <a:off x="360" y="3098"/>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Data link</a:t>
              </a:r>
            </a:p>
          </p:txBody>
        </p:sp>
        <p:sp>
          <p:nvSpPr>
            <p:cNvPr id="11" name="Rectangle 52"/>
            <p:cNvSpPr>
              <a:spLocks noChangeArrowheads="1"/>
            </p:cNvSpPr>
            <p:nvPr/>
          </p:nvSpPr>
          <p:spPr bwMode="auto">
            <a:xfrm>
              <a:off x="360" y="3386"/>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Physical</a:t>
              </a:r>
            </a:p>
          </p:txBody>
        </p:sp>
        <p:sp>
          <p:nvSpPr>
            <p:cNvPr id="12" name="Rectangle 56"/>
            <p:cNvSpPr>
              <a:spLocks noChangeArrowheads="1"/>
            </p:cNvSpPr>
            <p:nvPr/>
          </p:nvSpPr>
          <p:spPr bwMode="auto">
            <a:xfrm>
              <a:off x="168" y="3442"/>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1</a:t>
              </a:r>
            </a:p>
          </p:txBody>
        </p:sp>
        <p:sp>
          <p:nvSpPr>
            <p:cNvPr id="13" name="Rectangle 57"/>
            <p:cNvSpPr>
              <a:spLocks noChangeArrowheads="1"/>
            </p:cNvSpPr>
            <p:nvPr/>
          </p:nvSpPr>
          <p:spPr bwMode="auto">
            <a:xfrm>
              <a:off x="168" y="3154"/>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2</a:t>
              </a:r>
            </a:p>
          </p:txBody>
        </p:sp>
        <p:sp>
          <p:nvSpPr>
            <p:cNvPr id="14" name="Rectangle 58"/>
            <p:cNvSpPr>
              <a:spLocks noChangeArrowheads="1"/>
            </p:cNvSpPr>
            <p:nvPr/>
          </p:nvSpPr>
          <p:spPr bwMode="auto">
            <a:xfrm>
              <a:off x="168" y="2867"/>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3</a:t>
              </a:r>
            </a:p>
          </p:txBody>
        </p:sp>
        <p:sp>
          <p:nvSpPr>
            <p:cNvPr id="15" name="Rectangle 59"/>
            <p:cNvSpPr>
              <a:spLocks noChangeArrowheads="1"/>
            </p:cNvSpPr>
            <p:nvPr/>
          </p:nvSpPr>
          <p:spPr bwMode="auto">
            <a:xfrm>
              <a:off x="168" y="2579"/>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4</a:t>
              </a:r>
            </a:p>
          </p:txBody>
        </p:sp>
        <p:sp>
          <p:nvSpPr>
            <p:cNvPr id="16" name="Rectangle 60"/>
            <p:cNvSpPr>
              <a:spLocks noChangeArrowheads="1"/>
            </p:cNvSpPr>
            <p:nvPr/>
          </p:nvSpPr>
          <p:spPr bwMode="auto">
            <a:xfrm>
              <a:off x="168" y="2292"/>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5</a:t>
              </a:r>
            </a:p>
          </p:txBody>
        </p:sp>
        <p:sp>
          <p:nvSpPr>
            <p:cNvPr id="17" name="Rectangle 61"/>
            <p:cNvSpPr>
              <a:spLocks noChangeArrowheads="1"/>
            </p:cNvSpPr>
            <p:nvPr/>
          </p:nvSpPr>
          <p:spPr bwMode="auto">
            <a:xfrm>
              <a:off x="168" y="2004"/>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6</a:t>
              </a:r>
            </a:p>
          </p:txBody>
        </p:sp>
        <p:sp>
          <p:nvSpPr>
            <p:cNvPr id="18" name="Rectangle 62"/>
            <p:cNvSpPr>
              <a:spLocks noChangeArrowheads="1"/>
            </p:cNvSpPr>
            <p:nvPr/>
          </p:nvSpPr>
          <p:spPr bwMode="auto">
            <a:xfrm>
              <a:off x="168" y="1717"/>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7</a:t>
              </a:r>
            </a:p>
          </p:txBody>
        </p:sp>
        <p:sp>
          <p:nvSpPr>
            <p:cNvPr id="19" name="Rectangle 84"/>
            <p:cNvSpPr>
              <a:spLocks noChangeArrowheads="1"/>
            </p:cNvSpPr>
            <p:nvPr/>
          </p:nvSpPr>
          <p:spPr bwMode="auto">
            <a:xfrm>
              <a:off x="1860" y="2489"/>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Application</a:t>
              </a:r>
            </a:p>
          </p:txBody>
        </p:sp>
        <p:sp>
          <p:nvSpPr>
            <p:cNvPr id="20" name="Rectangle 87"/>
            <p:cNvSpPr>
              <a:spLocks noChangeArrowheads="1"/>
            </p:cNvSpPr>
            <p:nvPr/>
          </p:nvSpPr>
          <p:spPr bwMode="auto">
            <a:xfrm>
              <a:off x="1860" y="2812"/>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Transport</a:t>
              </a:r>
            </a:p>
          </p:txBody>
        </p:sp>
        <p:sp>
          <p:nvSpPr>
            <p:cNvPr id="21" name="Rectangle 88"/>
            <p:cNvSpPr>
              <a:spLocks noChangeArrowheads="1"/>
            </p:cNvSpPr>
            <p:nvPr/>
          </p:nvSpPr>
          <p:spPr bwMode="auto">
            <a:xfrm>
              <a:off x="1860" y="3099"/>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Network</a:t>
              </a:r>
            </a:p>
          </p:txBody>
        </p:sp>
        <p:sp>
          <p:nvSpPr>
            <p:cNvPr id="22" name="Rectangle 90"/>
            <p:cNvSpPr>
              <a:spLocks noChangeArrowheads="1"/>
            </p:cNvSpPr>
            <p:nvPr/>
          </p:nvSpPr>
          <p:spPr bwMode="auto">
            <a:xfrm>
              <a:off x="1860" y="3386"/>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Subnet</a:t>
              </a:r>
            </a:p>
          </p:txBody>
        </p:sp>
        <p:sp>
          <p:nvSpPr>
            <p:cNvPr id="23" name="Rectangle 91"/>
            <p:cNvSpPr>
              <a:spLocks noChangeArrowheads="1"/>
            </p:cNvSpPr>
            <p:nvPr/>
          </p:nvSpPr>
          <p:spPr bwMode="auto">
            <a:xfrm>
              <a:off x="1668" y="3442"/>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1</a:t>
              </a:r>
            </a:p>
          </p:txBody>
        </p:sp>
        <p:sp>
          <p:nvSpPr>
            <p:cNvPr id="24" name="Rectangle 92"/>
            <p:cNvSpPr>
              <a:spLocks noChangeArrowheads="1"/>
            </p:cNvSpPr>
            <p:nvPr/>
          </p:nvSpPr>
          <p:spPr bwMode="auto">
            <a:xfrm>
              <a:off x="1668" y="3154"/>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2</a:t>
              </a:r>
            </a:p>
          </p:txBody>
        </p:sp>
        <p:sp>
          <p:nvSpPr>
            <p:cNvPr id="25" name="Rectangle 93"/>
            <p:cNvSpPr>
              <a:spLocks noChangeArrowheads="1"/>
            </p:cNvSpPr>
            <p:nvPr/>
          </p:nvSpPr>
          <p:spPr bwMode="auto">
            <a:xfrm>
              <a:off x="1668" y="2867"/>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3</a:t>
              </a:r>
            </a:p>
          </p:txBody>
        </p:sp>
        <p:sp>
          <p:nvSpPr>
            <p:cNvPr id="26" name="Rectangle 94"/>
            <p:cNvSpPr>
              <a:spLocks noChangeArrowheads="1"/>
            </p:cNvSpPr>
            <p:nvPr/>
          </p:nvSpPr>
          <p:spPr bwMode="auto">
            <a:xfrm>
              <a:off x="1668" y="2579"/>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4</a:t>
              </a:r>
            </a:p>
          </p:txBody>
        </p:sp>
        <p:sp>
          <p:nvSpPr>
            <p:cNvPr id="27" name="Rectangle 98"/>
            <p:cNvSpPr>
              <a:spLocks noChangeArrowheads="1"/>
            </p:cNvSpPr>
            <p:nvPr/>
          </p:nvSpPr>
          <p:spPr bwMode="auto">
            <a:xfrm>
              <a:off x="3865" y="2205"/>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Application</a:t>
              </a:r>
            </a:p>
          </p:txBody>
        </p:sp>
        <p:sp>
          <p:nvSpPr>
            <p:cNvPr id="28" name="Rectangle 99"/>
            <p:cNvSpPr>
              <a:spLocks noChangeArrowheads="1"/>
            </p:cNvSpPr>
            <p:nvPr/>
          </p:nvSpPr>
          <p:spPr bwMode="auto">
            <a:xfrm>
              <a:off x="3865" y="2528"/>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Transport</a:t>
              </a:r>
            </a:p>
          </p:txBody>
        </p:sp>
        <p:sp>
          <p:nvSpPr>
            <p:cNvPr id="29" name="Rectangle 100"/>
            <p:cNvSpPr>
              <a:spLocks noChangeArrowheads="1"/>
            </p:cNvSpPr>
            <p:nvPr/>
          </p:nvSpPr>
          <p:spPr bwMode="auto">
            <a:xfrm>
              <a:off x="3865" y="2815"/>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dirty="0">
                  <a:solidFill>
                    <a:schemeClr val="bg1"/>
                  </a:solidFill>
                </a:rPr>
                <a:t>Network</a:t>
              </a:r>
            </a:p>
          </p:txBody>
        </p:sp>
        <p:sp>
          <p:nvSpPr>
            <p:cNvPr id="30" name="Rectangle 103"/>
            <p:cNvSpPr>
              <a:spLocks noChangeArrowheads="1"/>
            </p:cNvSpPr>
            <p:nvPr/>
          </p:nvSpPr>
          <p:spPr bwMode="auto">
            <a:xfrm>
              <a:off x="3693" y="2236"/>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5</a:t>
              </a:r>
            </a:p>
          </p:txBody>
        </p:sp>
        <p:sp>
          <p:nvSpPr>
            <p:cNvPr id="31" name="Rectangle 104"/>
            <p:cNvSpPr>
              <a:spLocks noChangeArrowheads="1"/>
            </p:cNvSpPr>
            <p:nvPr/>
          </p:nvSpPr>
          <p:spPr bwMode="auto">
            <a:xfrm>
              <a:off x="3673" y="2835"/>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3</a:t>
              </a:r>
            </a:p>
          </p:txBody>
        </p:sp>
        <p:sp>
          <p:nvSpPr>
            <p:cNvPr id="32" name="Rectangle 105"/>
            <p:cNvSpPr>
              <a:spLocks noChangeArrowheads="1"/>
            </p:cNvSpPr>
            <p:nvPr/>
          </p:nvSpPr>
          <p:spPr bwMode="auto">
            <a:xfrm>
              <a:off x="3673" y="2547"/>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4</a:t>
              </a:r>
            </a:p>
          </p:txBody>
        </p:sp>
        <p:sp>
          <p:nvSpPr>
            <p:cNvPr id="33" name="Rectangle 106"/>
            <p:cNvSpPr>
              <a:spLocks noChangeArrowheads="1"/>
            </p:cNvSpPr>
            <p:nvPr/>
          </p:nvSpPr>
          <p:spPr bwMode="auto">
            <a:xfrm>
              <a:off x="3865" y="3153"/>
              <a:ext cx="942" cy="272"/>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Data link</a:t>
              </a:r>
            </a:p>
          </p:txBody>
        </p:sp>
        <p:sp>
          <p:nvSpPr>
            <p:cNvPr id="34" name="Rectangle 107"/>
            <p:cNvSpPr>
              <a:spLocks noChangeArrowheads="1"/>
            </p:cNvSpPr>
            <p:nvPr/>
          </p:nvSpPr>
          <p:spPr bwMode="auto">
            <a:xfrm>
              <a:off x="3857" y="3446"/>
              <a:ext cx="942" cy="271"/>
            </a:xfrm>
            <a:prstGeom prst="rect">
              <a:avLst/>
            </a:prstGeom>
            <a:solidFill>
              <a:schemeClr val="tx2"/>
            </a:solidFill>
            <a:ln w="25400">
              <a:solidFill>
                <a:schemeClr val="bg1"/>
              </a:solidFill>
              <a:miter lim="800000"/>
              <a:headEnd/>
              <a:tailEnd/>
            </a:ln>
            <a:effectLst>
              <a:outerShdw dist="107763" dir="2700000" algn="ctr" rotWithShape="0">
                <a:schemeClr val="bg2"/>
              </a:outerShdw>
            </a:effectLst>
          </p:spPr>
          <p:txBody>
            <a:bodyPr wrap="none" lIns="90479" tIns="44446" rIns="90479" bIns="44446" anchor="ctr"/>
            <a:lstStyle/>
            <a:p>
              <a:pPr algn="ctr">
                <a:defRPr/>
              </a:pPr>
              <a:r>
                <a:rPr lang="en-US" altLang="zh-CN" sz="1600" b="1">
                  <a:solidFill>
                    <a:schemeClr val="bg1"/>
                  </a:solidFill>
                </a:rPr>
                <a:t>Physical</a:t>
              </a:r>
            </a:p>
          </p:txBody>
        </p:sp>
        <p:sp>
          <p:nvSpPr>
            <p:cNvPr id="35" name="Rectangle 108"/>
            <p:cNvSpPr>
              <a:spLocks noChangeArrowheads="1"/>
            </p:cNvSpPr>
            <p:nvPr/>
          </p:nvSpPr>
          <p:spPr bwMode="auto">
            <a:xfrm>
              <a:off x="3673" y="3497"/>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1</a:t>
              </a:r>
            </a:p>
          </p:txBody>
        </p:sp>
        <p:sp>
          <p:nvSpPr>
            <p:cNvPr id="36" name="Rectangle 109"/>
            <p:cNvSpPr>
              <a:spLocks noChangeArrowheads="1"/>
            </p:cNvSpPr>
            <p:nvPr/>
          </p:nvSpPr>
          <p:spPr bwMode="auto">
            <a:xfrm>
              <a:off x="3673" y="3209"/>
              <a:ext cx="1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93" tIns="25397" rIns="63493" bIns="25397">
              <a:spAutoFit/>
            </a:bodyPr>
            <a:lstStyle/>
            <a:p>
              <a:pPr>
                <a:lnSpc>
                  <a:spcPct val="85000"/>
                </a:lnSpc>
              </a:pPr>
              <a:r>
                <a:rPr lang="en-US" altLang="zh-CN" sz="1600" b="1">
                  <a:latin typeface="Cambria" pitchFamily="18" charset="0"/>
                  <a:ea typeface="华文楷体" pitchFamily="2" charset="-122"/>
                </a:rPr>
                <a:t>2</a:t>
              </a:r>
            </a:p>
          </p:txBody>
        </p:sp>
      </p:grpSp>
      <p:sp>
        <p:nvSpPr>
          <p:cNvPr id="37" name="右箭头 36"/>
          <p:cNvSpPr/>
          <p:nvPr/>
        </p:nvSpPr>
        <p:spPr>
          <a:xfrm>
            <a:off x="6615285" y="4663678"/>
            <a:ext cx="719138" cy="650875"/>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78720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网络互连设备</a:t>
            </a:r>
            <a:endParaRPr lang="zh-CN" altLang="en-US" dirty="0"/>
          </a:p>
        </p:txBody>
      </p:sp>
      <p:sp>
        <p:nvSpPr>
          <p:cNvPr id="3" name="内容占位符 2"/>
          <p:cNvSpPr>
            <a:spLocks noGrp="1"/>
          </p:cNvSpPr>
          <p:nvPr>
            <p:ph idx="1"/>
          </p:nvPr>
        </p:nvSpPr>
        <p:spPr>
          <a:xfrm>
            <a:off x="838200" y="1707473"/>
            <a:ext cx="9372600" cy="869397"/>
          </a:xfrm>
        </p:spPr>
        <p:txBody>
          <a:bodyPr/>
          <a:lstStyle/>
          <a:p>
            <a:r>
              <a:rPr lang="zh-CN" altLang="en-US" dirty="0" smtClean="0"/>
              <a:t>转发器</a:t>
            </a:r>
            <a:r>
              <a:rPr lang="en-US" altLang="zh-CN" dirty="0" smtClean="0"/>
              <a:t>(Repeater)</a:t>
            </a:r>
            <a:r>
              <a:rPr lang="zh-CN" altLang="en-US" dirty="0" smtClean="0"/>
              <a:t>、集线器</a:t>
            </a:r>
            <a:r>
              <a:rPr lang="en-US" altLang="zh-CN" dirty="0" smtClean="0"/>
              <a:t>(Hub)</a:t>
            </a:r>
            <a:endParaRPr lang="zh-CN" altLang="en-US" dirty="0"/>
          </a:p>
        </p:txBody>
      </p:sp>
      <p:grpSp>
        <p:nvGrpSpPr>
          <p:cNvPr id="34" name="组合 33"/>
          <p:cNvGrpSpPr/>
          <p:nvPr/>
        </p:nvGrpSpPr>
        <p:grpSpPr>
          <a:xfrm>
            <a:off x="6670675" y="1461413"/>
            <a:ext cx="3105150" cy="577850"/>
            <a:chOff x="6702425" y="1730377"/>
            <a:chExt cx="3105150" cy="577850"/>
          </a:xfrm>
        </p:grpSpPr>
        <p:sp>
          <p:nvSpPr>
            <p:cNvPr id="11" name="文本框 10"/>
            <p:cNvSpPr txBox="1"/>
            <p:nvPr/>
          </p:nvSpPr>
          <p:spPr>
            <a:xfrm>
              <a:off x="6931025" y="1730377"/>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sp>
          <p:nvSpPr>
            <p:cNvPr id="12" name="文本框 11"/>
            <p:cNvSpPr txBox="1"/>
            <p:nvPr/>
          </p:nvSpPr>
          <p:spPr>
            <a:xfrm>
              <a:off x="8226425" y="1730377"/>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cxnSp>
          <p:nvCxnSpPr>
            <p:cNvPr id="14" name="肘形连接符 13"/>
            <p:cNvCxnSpPr>
              <a:stCxn id="11" idx="2"/>
            </p:cNvCxnSpPr>
            <p:nvPr/>
          </p:nvCxnSpPr>
          <p:spPr>
            <a:xfrm rot="5400000">
              <a:off x="7036316" y="1765818"/>
              <a:ext cx="208518" cy="8763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2" idx="2"/>
            </p:cNvCxnSpPr>
            <p:nvPr/>
          </p:nvCxnSpPr>
          <p:spPr>
            <a:xfrm rot="16200000" flipH="1">
              <a:off x="9236591" y="1737243"/>
              <a:ext cx="208518" cy="9334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内容占位符 2"/>
          <p:cNvSpPr txBox="1">
            <a:spLocks/>
          </p:cNvSpPr>
          <p:nvPr/>
        </p:nvSpPr>
        <p:spPr>
          <a:xfrm>
            <a:off x="838200" y="2547844"/>
            <a:ext cx="9372600" cy="869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交换机</a:t>
            </a:r>
            <a:r>
              <a:rPr lang="en-US" altLang="zh-CN" dirty="0" smtClean="0"/>
              <a:t>(Switch)</a:t>
            </a:r>
            <a:r>
              <a:rPr lang="zh-CN" altLang="en-US" dirty="0" smtClean="0"/>
              <a:t>和网桥</a:t>
            </a:r>
            <a:r>
              <a:rPr lang="en-US" altLang="zh-CN" dirty="0" smtClean="0"/>
              <a:t>(Bridge)</a:t>
            </a:r>
            <a:endParaRPr lang="zh-CN" altLang="en-US" dirty="0"/>
          </a:p>
        </p:txBody>
      </p:sp>
      <p:grpSp>
        <p:nvGrpSpPr>
          <p:cNvPr id="35" name="组合 34"/>
          <p:cNvGrpSpPr/>
          <p:nvPr/>
        </p:nvGrpSpPr>
        <p:grpSpPr>
          <a:xfrm>
            <a:off x="6670675" y="2369472"/>
            <a:ext cx="3105150" cy="939800"/>
            <a:chOff x="6699250" y="2754870"/>
            <a:chExt cx="3105150" cy="939800"/>
          </a:xfrm>
        </p:grpSpPr>
        <p:sp>
          <p:nvSpPr>
            <p:cNvPr id="19" name="文本框 18"/>
            <p:cNvSpPr txBox="1"/>
            <p:nvPr/>
          </p:nvSpPr>
          <p:spPr>
            <a:xfrm>
              <a:off x="6927850" y="3116820"/>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sp>
          <p:nvSpPr>
            <p:cNvPr id="20" name="文本框 19"/>
            <p:cNvSpPr txBox="1"/>
            <p:nvPr/>
          </p:nvSpPr>
          <p:spPr>
            <a:xfrm>
              <a:off x="8223250" y="3116820"/>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cxnSp>
          <p:nvCxnSpPr>
            <p:cNvPr id="21" name="肘形连接符 20"/>
            <p:cNvCxnSpPr>
              <a:stCxn id="19" idx="2"/>
            </p:cNvCxnSpPr>
            <p:nvPr/>
          </p:nvCxnSpPr>
          <p:spPr>
            <a:xfrm rot="5400000">
              <a:off x="7033141" y="3152261"/>
              <a:ext cx="208518" cy="8763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0" idx="2"/>
            </p:cNvCxnSpPr>
            <p:nvPr/>
          </p:nvCxnSpPr>
          <p:spPr>
            <a:xfrm rot="16200000" flipH="1">
              <a:off x="9233416" y="3123686"/>
              <a:ext cx="208518" cy="9334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927850" y="2754870"/>
              <a:ext cx="1295400" cy="369332"/>
            </a:xfrm>
            <a:prstGeom prst="rect">
              <a:avLst/>
            </a:prstGeom>
            <a:noFill/>
            <a:ln>
              <a:solidFill>
                <a:schemeClr val="tx1"/>
              </a:solidFill>
            </a:ln>
          </p:spPr>
          <p:txBody>
            <a:bodyPr wrap="square" rtlCol="0">
              <a:spAutoFit/>
            </a:bodyPr>
            <a:lstStyle/>
            <a:p>
              <a:pPr algn="ctr"/>
              <a:r>
                <a:rPr lang="zh-CN" altLang="en-US" dirty="0"/>
                <a:t>链路</a:t>
              </a:r>
              <a:r>
                <a:rPr lang="zh-CN" altLang="en-US" dirty="0" smtClean="0"/>
                <a:t>层</a:t>
              </a:r>
              <a:endParaRPr lang="zh-CN" altLang="en-US" dirty="0"/>
            </a:p>
          </p:txBody>
        </p:sp>
        <p:sp>
          <p:nvSpPr>
            <p:cNvPr id="24" name="文本框 23"/>
            <p:cNvSpPr txBox="1"/>
            <p:nvPr/>
          </p:nvSpPr>
          <p:spPr>
            <a:xfrm>
              <a:off x="8223250" y="2754870"/>
              <a:ext cx="1295400" cy="369332"/>
            </a:xfrm>
            <a:prstGeom prst="rect">
              <a:avLst/>
            </a:prstGeom>
            <a:noFill/>
            <a:ln>
              <a:solidFill>
                <a:schemeClr val="tx1"/>
              </a:solidFill>
            </a:ln>
          </p:spPr>
          <p:txBody>
            <a:bodyPr wrap="square" rtlCol="0">
              <a:spAutoFit/>
            </a:bodyPr>
            <a:lstStyle/>
            <a:p>
              <a:pPr algn="ctr"/>
              <a:r>
                <a:rPr lang="zh-CN" altLang="en-US" dirty="0" smtClean="0"/>
                <a:t>链路层</a:t>
              </a:r>
              <a:endParaRPr lang="zh-CN" altLang="en-US" dirty="0"/>
            </a:p>
          </p:txBody>
        </p:sp>
      </p:grpSp>
      <p:grpSp>
        <p:nvGrpSpPr>
          <p:cNvPr id="44" name="组合 43"/>
          <p:cNvGrpSpPr/>
          <p:nvPr/>
        </p:nvGrpSpPr>
        <p:grpSpPr>
          <a:xfrm>
            <a:off x="1435100" y="4276213"/>
            <a:ext cx="3105150" cy="1301750"/>
            <a:chOff x="6699250" y="3974070"/>
            <a:chExt cx="3105150" cy="1301750"/>
          </a:xfrm>
        </p:grpSpPr>
        <p:sp>
          <p:nvSpPr>
            <p:cNvPr id="25" name="文本框 24"/>
            <p:cNvSpPr txBox="1"/>
            <p:nvPr/>
          </p:nvSpPr>
          <p:spPr>
            <a:xfrm>
              <a:off x="6927850" y="4697970"/>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sp>
          <p:nvSpPr>
            <p:cNvPr id="26" name="文本框 25"/>
            <p:cNvSpPr txBox="1"/>
            <p:nvPr/>
          </p:nvSpPr>
          <p:spPr>
            <a:xfrm>
              <a:off x="8223250" y="4697970"/>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cxnSp>
          <p:nvCxnSpPr>
            <p:cNvPr id="27" name="肘形连接符 26"/>
            <p:cNvCxnSpPr>
              <a:stCxn id="25" idx="2"/>
            </p:cNvCxnSpPr>
            <p:nvPr/>
          </p:nvCxnSpPr>
          <p:spPr>
            <a:xfrm rot="5400000">
              <a:off x="7033141" y="4733411"/>
              <a:ext cx="208518" cy="8763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6" idx="2"/>
            </p:cNvCxnSpPr>
            <p:nvPr/>
          </p:nvCxnSpPr>
          <p:spPr>
            <a:xfrm rot="16200000" flipH="1">
              <a:off x="9233416" y="4704836"/>
              <a:ext cx="208518" cy="9334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927850" y="4336020"/>
              <a:ext cx="1295400" cy="369332"/>
            </a:xfrm>
            <a:prstGeom prst="rect">
              <a:avLst/>
            </a:prstGeom>
            <a:noFill/>
            <a:ln>
              <a:solidFill>
                <a:schemeClr val="tx1"/>
              </a:solidFill>
            </a:ln>
          </p:spPr>
          <p:txBody>
            <a:bodyPr wrap="square" rtlCol="0">
              <a:spAutoFit/>
            </a:bodyPr>
            <a:lstStyle/>
            <a:p>
              <a:pPr algn="ctr"/>
              <a:r>
                <a:rPr lang="zh-CN" altLang="en-US" dirty="0"/>
                <a:t>链路</a:t>
              </a:r>
              <a:r>
                <a:rPr lang="zh-CN" altLang="en-US" dirty="0" smtClean="0"/>
                <a:t>层</a:t>
              </a:r>
              <a:endParaRPr lang="zh-CN" altLang="en-US" dirty="0"/>
            </a:p>
          </p:txBody>
        </p:sp>
        <p:sp>
          <p:nvSpPr>
            <p:cNvPr id="30" name="文本框 29"/>
            <p:cNvSpPr txBox="1"/>
            <p:nvPr/>
          </p:nvSpPr>
          <p:spPr>
            <a:xfrm>
              <a:off x="8223250" y="4336020"/>
              <a:ext cx="1295400" cy="369332"/>
            </a:xfrm>
            <a:prstGeom prst="rect">
              <a:avLst/>
            </a:prstGeom>
            <a:noFill/>
            <a:ln>
              <a:solidFill>
                <a:schemeClr val="tx1"/>
              </a:solidFill>
            </a:ln>
          </p:spPr>
          <p:txBody>
            <a:bodyPr wrap="square" rtlCol="0">
              <a:spAutoFit/>
            </a:bodyPr>
            <a:lstStyle/>
            <a:p>
              <a:pPr algn="ctr"/>
              <a:r>
                <a:rPr lang="zh-CN" altLang="en-US" dirty="0" smtClean="0"/>
                <a:t>链路层</a:t>
              </a:r>
              <a:endParaRPr lang="zh-CN" altLang="en-US" dirty="0"/>
            </a:p>
          </p:txBody>
        </p:sp>
        <p:sp>
          <p:nvSpPr>
            <p:cNvPr id="31" name="文本框 30"/>
            <p:cNvSpPr txBox="1"/>
            <p:nvPr/>
          </p:nvSpPr>
          <p:spPr>
            <a:xfrm>
              <a:off x="6927850" y="3974070"/>
              <a:ext cx="1295400" cy="369332"/>
            </a:xfrm>
            <a:prstGeom prst="rect">
              <a:avLst/>
            </a:prstGeom>
            <a:noFill/>
            <a:ln>
              <a:solidFill>
                <a:schemeClr val="tx1"/>
              </a:solidFill>
            </a:ln>
          </p:spPr>
          <p:txBody>
            <a:bodyPr wrap="square" rtlCol="0">
              <a:spAutoFit/>
            </a:bodyPr>
            <a:lstStyle/>
            <a:p>
              <a:pPr algn="ctr"/>
              <a:r>
                <a:rPr lang="zh-CN" altLang="en-US" dirty="0"/>
                <a:t>网络</a:t>
              </a:r>
              <a:r>
                <a:rPr lang="zh-CN" altLang="en-US" dirty="0" smtClean="0"/>
                <a:t>层</a:t>
              </a:r>
              <a:endParaRPr lang="zh-CN" altLang="en-US" dirty="0"/>
            </a:p>
          </p:txBody>
        </p:sp>
        <p:sp>
          <p:nvSpPr>
            <p:cNvPr id="32" name="文本框 31"/>
            <p:cNvSpPr txBox="1"/>
            <p:nvPr/>
          </p:nvSpPr>
          <p:spPr>
            <a:xfrm>
              <a:off x="8223250" y="3974070"/>
              <a:ext cx="1295400" cy="369332"/>
            </a:xfrm>
            <a:prstGeom prst="rect">
              <a:avLst/>
            </a:prstGeom>
            <a:noFill/>
            <a:ln>
              <a:solidFill>
                <a:schemeClr val="tx1"/>
              </a:solidFill>
            </a:ln>
          </p:spPr>
          <p:txBody>
            <a:bodyPr wrap="square" rtlCol="0">
              <a:spAutoFit/>
            </a:bodyPr>
            <a:lstStyle/>
            <a:p>
              <a:pPr algn="ctr"/>
              <a:r>
                <a:rPr lang="zh-CN" altLang="en-US" dirty="0" smtClean="0"/>
                <a:t>网络层</a:t>
              </a:r>
              <a:endParaRPr lang="zh-CN" altLang="en-US" dirty="0"/>
            </a:p>
          </p:txBody>
        </p:sp>
      </p:grpSp>
      <p:sp>
        <p:nvSpPr>
          <p:cNvPr id="33" name="内容占位符 2"/>
          <p:cNvSpPr txBox="1">
            <a:spLocks/>
          </p:cNvSpPr>
          <p:nvPr/>
        </p:nvSpPr>
        <p:spPr>
          <a:xfrm>
            <a:off x="844550" y="3505606"/>
            <a:ext cx="9372600" cy="8693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路由器</a:t>
            </a:r>
            <a:r>
              <a:rPr lang="en-US" altLang="zh-CN" dirty="0" smtClean="0"/>
              <a:t>(Router)</a:t>
            </a:r>
            <a:endParaRPr lang="zh-CN" altLang="en-US" dirty="0"/>
          </a:p>
        </p:txBody>
      </p:sp>
      <p:grpSp>
        <p:nvGrpSpPr>
          <p:cNvPr id="50" name="组合 49"/>
          <p:cNvGrpSpPr/>
          <p:nvPr/>
        </p:nvGrpSpPr>
        <p:grpSpPr>
          <a:xfrm>
            <a:off x="6613525" y="4495433"/>
            <a:ext cx="3105150" cy="2043670"/>
            <a:chOff x="6324600" y="4285603"/>
            <a:chExt cx="3105150" cy="2043670"/>
          </a:xfrm>
        </p:grpSpPr>
        <p:sp>
          <p:nvSpPr>
            <p:cNvPr id="36" name="文本框 35"/>
            <p:cNvSpPr txBox="1"/>
            <p:nvPr/>
          </p:nvSpPr>
          <p:spPr>
            <a:xfrm>
              <a:off x="6553200" y="5751423"/>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sp>
          <p:nvSpPr>
            <p:cNvPr id="37" name="文本框 36"/>
            <p:cNvSpPr txBox="1"/>
            <p:nvPr/>
          </p:nvSpPr>
          <p:spPr>
            <a:xfrm>
              <a:off x="7848600" y="5751423"/>
              <a:ext cx="1295400" cy="369332"/>
            </a:xfrm>
            <a:prstGeom prst="rect">
              <a:avLst/>
            </a:prstGeom>
            <a:noFill/>
            <a:ln>
              <a:solidFill>
                <a:schemeClr val="tx1"/>
              </a:solidFill>
            </a:ln>
          </p:spPr>
          <p:txBody>
            <a:bodyPr wrap="square" rtlCol="0">
              <a:spAutoFit/>
            </a:bodyPr>
            <a:lstStyle/>
            <a:p>
              <a:pPr algn="ctr"/>
              <a:r>
                <a:rPr lang="zh-CN" altLang="en-US" dirty="0" smtClean="0"/>
                <a:t>物理层</a:t>
              </a:r>
              <a:endParaRPr lang="zh-CN" altLang="en-US" dirty="0"/>
            </a:p>
          </p:txBody>
        </p:sp>
        <p:cxnSp>
          <p:nvCxnSpPr>
            <p:cNvPr id="38" name="肘形连接符 37"/>
            <p:cNvCxnSpPr>
              <a:stCxn id="36" idx="2"/>
            </p:cNvCxnSpPr>
            <p:nvPr/>
          </p:nvCxnSpPr>
          <p:spPr>
            <a:xfrm rot="5400000">
              <a:off x="6658491" y="5786864"/>
              <a:ext cx="208518" cy="8763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p:cNvCxnSpPr>
            <p:nvPr/>
          </p:nvCxnSpPr>
          <p:spPr>
            <a:xfrm rot="16200000" flipH="1">
              <a:off x="8858766" y="5758289"/>
              <a:ext cx="208518" cy="93345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553200" y="5389473"/>
              <a:ext cx="1295400" cy="369332"/>
            </a:xfrm>
            <a:prstGeom prst="rect">
              <a:avLst/>
            </a:prstGeom>
            <a:noFill/>
            <a:ln>
              <a:solidFill>
                <a:schemeClr val="tx1"/>
              </a:solidFill>
            </a:ln>
          </p:spPr>
          <p:txBody>
            <a:bodyPr wrap="square" rtlCol="0">
              <a:spAutoFit/>
            </a:bodyPr>
            <a:lstStyle/>
            <a:p>
              <a:pPr algn="ctr"/>
              <a:r>
                <a:rPr lang="zh-CN" altLang="en-US" dirty="0"/>
                <a:t>链路</a:t>
              </a:r>
              <a:r>
                <a:rPr lang="zh-CN" altLang="en-US" dirty="0" smtClean="0"/>
                <a:t>层</a:t>
              </a:r>
              <a:endParaRPr lang="zh-CN" altLang="en-US" dirty="0"/>
            </a:p>
          </p:txBody>
        </p:sp>
        <p:sp>
          <p:nvSpPr>
            <p:cNvPr id="41" name="文本框 40"/>
            <p:cNvSpPr txBox="1"/>
            <p:nvPr/>
          </p:nvSpPr>
          <p:spPr>
            <a:xfrm>
              <a:off x="7848600" y="5389473"/>
              <a:ext cx="1295400" cy="369332"/>
            </a:xfrm>
            <a:prstGeom prst="rect">
              <a:avLst/>
            </a:prstGeom>
            <a:noFill/>
            <a:ln>
              <a:solidFill>
                <a:schemeClr val="tx1"/>
              </a:solidFill>
            </a:ln>
          </p:spPr>
          <p:txBody>
            <a:bodyPr wrap="square" rtlCol="0">
              <a:spAutoFit/>
            </a:bodyPr>
            <a:lstStyle/>
            <a:p>
              <a:pPr algn="ctr"/>
              <a:r>
                <a:rPr lang="zh-CN" altLang="en-US" dirty="0" smtClean="0"/>
                <a:t>链路层</a:t>
              </a:r>
              <a:endParaRPr lang="zh-CN" altLang="en-US" dirty="0"/>
            </a:p>
          </p:txBody>
        </p:sp>
        <p:sp>
          <p:nvSpPr>
            <p:cNvPr id="42" name="文本框 41"/>
            <p:cNvSpPr txBox="1"/>
            <p:nvPr/>
          </p:nvSpPr>
          <p:spPr>
            <a:xfrm>
              <a:off x="6553200" y="5027523"/>
              <a:ext cx="1295400" cy="369332"/>
            </a:xfrm>
            <a:prstGeom prst="rect">
              <a:avLst/>
            </a:prstGeom>
            <a:noFill/>
            <a:ln>
              <a:solidFill>
                <a:schemeClr val="tx1"/>
              </a:solidFill>
            </a:ln>
          </p:spPr>
          <p:txBody>
            <a:bodyPr wrap="square" rtlCol="0">
              <a:spAutoFit/>
            </a:bodyPr>
            <a:lstStyle/>
            <a:p>
              <a:pPr algn="ctr"/>
              <a:r>
                <a:rPr lang="zh-CN" altLang="en-US" dirty="0"/>
                <a:t>网络</a:t>
              </a:r>
              <a:r>
                <a:rPr lang="zh-CN" altLang="en-US" dirty="0" smtClean="0"/>
                <a:t>层</a:t>
              </a:r>
              <a:endParaRPr lang="zh-CN" altLang="en-US" dirty="0"/>
            </a:p>
          </p:txBody>
        </p:sp>
        <p:sp>
          <p:nvSpPr>
            <p:cNvPr id="43" name="文本框 42"/>
            <p:cNvSpPr txBox="1"/>
            <p:nvPr/>
          </p:nvSpPr>
          <p:spPr>
            <a:xfrm>
              <a:off x="7848600" y="5027523"/>
              <a:ext cx="1295400" cy="369332"/>
            </a:xfrm>
            <a:prstGeom prst="rect">
              <a:avLst/>
            </a:prstGeom>
            <a:noFill/>
            <a:ln>
              <a:solidFill>
                <a:schemeClr val="tx1"/>
              </a:solidFill>
            </a:ln>
          </p:spPr>
          <p:txBody>
            <a:bodyPr wrap="square" rtlCol="0">
              <a:spAutoFit/>
            </a:bodyPr>
            <a:lstStyle/>
            <a:p>
              <a:pPr algn="ctr"/>
              <a:r>
                <a:rPr lang="zh-CN" altLang="en-US" dirty="0" smtClean="0"/>
                <a:t>网络层</a:t>
              </a:r>
              <a:endParaRPr lang="zh-CN" altLang="en-US" dirty="0"/>
            </a:p>
          </p:txBody>
        </p:sp>
        <p:sp>
          <p:nvSpPr>
            <p:cNvPr id="45" name="文本框 44"/>
            <p:cNvSpPr txBox="1"/>
            <p:nvPr/>
          </p:nvSpPr>
          <p:spPr>
            <a:xfrm>
              <a:off x="6553200" y="4647553"/>
              <a:ext cx="1295400" cy="369332"/>
            </a:xfrm>
            <a:prstGeom prst="rect">
              <a:avLst/>
            </a:prstGeom>
            <a:noFill/>
            <a:ln>
              <a:solidFill>
                <a:schemeClr val="tx1"/>
              </a:solidFill>
            </a:ln>
          </p:spPr>
          <p:txBody>
            <a:bodyPr wrap="square" rtlCol="0">
              <a:spAutoFit/>
            </a:bodyPr>
            <a:lstStyle/>
            <a:p>
              <a:pPr algn="ctr"/>
              <a:r>
                <a:rPr lang="zh-CN" altLang="en-US" dirty="0" smtClean="0"/>
                <a:t>运输层</a:t>
              </a:r>
              <a:endParaRPr lang="zh-CN" altLang="en-US" dirty="0"/>
            </a:p>
          </p:txBody>
        </p:sp>
        <p:sp>
          <p:nvSpPr>
            <p:cNvPr id="46" name="文本框 45"/>
            <p:cNvSpPr txBox="1"/>
            <p:nvPr/>
          </p:nvSpPr>
          <p:spPr>
            <a:xfrm>
              <a:off x="7848600" y="4647553"/>
              <a:ext cx="1295400" cy="369332"/>
            </a:xfrm>
            <a:prstGeom prst="rect">
              <a:avLst/>
            </a:prstGeom>
            <a:noFill/>
            <a:ln>
              <a:solidFill>
                <a:schemeClr val="tx1"/>
              </a:solidFill>
            </a:ln>
          </p:spPr>
          <p:txBody>
            <a:bodyPr wrap="square" rtlCol="0">
              <a:spAutoFit/>
            </a:bodyPr>
            <a:lstStyle/>
            <a:p>
              <a:pPr algn="ctr"/>
              <a:r>
                <a:rPr lang="zh-CN" altLang="en-US" dirty="0" smtClean="0"/>
                <a:t>运输层</a:t>
              </a:r>
              <a:endParaRPr lang="zh-CN" altLang="en-US" dirty="0"/>
            </a:p>
          </p:txBody>
        </p:sp>
        <p:sp>
          <p:nvSpPr>
            <p:cNvPr id="48" name="文本框 47"/>
            <p:cNvSpPr txBox="1"/>
            <p:nvPr/>
          </p:nvSpPr>
          <p:spPr>
            <a:xfrm>
              <a:off x="6553200" y="4285603"/>
              <a:ext cx="1295400" cy="369332"/>
            </a:xfrm>
            <a:prstGeom prst="rect">
              <a:avLst/>
            </a:prstGeom>
            <a:noFill/>
            <a:ln>
              <a:solidFill>
                <a:schemeClr val="tx1"/>
              </a:solidFill>
            </a:ln>
          </p:spPr>
          <p:txBody>
            <a:bodyPr wrap="square" rtlCol="0">
              <a:spAutoFit/>
            </a:bodyPr>
            <a:lstStyle/>
            <a:p>
              <a:pPr algn="ctr"/>
              <a:r>
                <a:rPr lang="zh-CN" altLang="en-US" dirty="0" smtClean="0"/>
                <a:t>应用层</a:t>
              </a:r>
              <a:endParaRPr lang="zh-CN" altLang="en-US" dirty="0"/>
            </a:p>
          </p:txBody>
        </p:sp>
        <p:sp>
          <p:nvSpPr>
            <p:cNvPr id="49" name="文本框 48"/>
            <p:cNvSpPr txBox="1"/>
            <p:nvPr/>
          </p:nvSpPr>
          <p:spPr>
            <a:xfrm>
              <a:off x="7848600" y="4285603"/>
              <a:ext cx="1295400" cy="369332"/>
            </a:xfrm>
            <a:prstGeom prst="rect">
              <a:avLst/>
            </a:prstGeom>
            <a:noFill/>
            <a:ln>
              <a:solidFill>
                <a:schemeClr val="tx1"/>
              </a:solidFill>
            </a:ln>
          </p:spPr>
          <p:txBody>
            <a:bodyPr wrap="square" rtlCol="0">
              <a:spAutoFit/>
            </a:bodyPr>
            <a:lstStyle/>
            <a:p>
              <a:pPr algn="ctr"/>
              <a:r>
                <a:rPr lang="zh-CN" altLang="en-US" dirty="0" smtClean="0"/>
                <a:t>应用层</a:t>
              </a:r>
              <a:endParaRPr lang="zh-CN" altLang="en-US" dirty="0"/>
            </a:p>
          </p:txBody>
        </p:sp>
      </p:grpSp>
      <p:sp>
        <p:nvSpPr>
          <p:cNvPr id="51" name="内容占位符 2"/>
          <p:cNvSpPr txBox="1">
            <a:spLocks/>
          </p:cNvSpPr>
          <p:nvPr/>
        </p:nvSpPr>
        <p:spPr>
          <a:xfrm>
            <a:off x="5032375" y="3828960"/>
            <a:ext cx="7159625" cy="594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代理</a:t>
            </a:r>
            <a:r>
              <a:rPr lang="en-US" altLang="zh-CN" sz="2400" dirty="0" smtClean="0"/>
              <a:t>(Proxy)</a:t>
            </a:r>
            <a:r>
              <a:rPr lang="zh-CN" altLang="en-US" sz="2400" dirty="0" smtClean="0"/>
              <a:t>、中间件</a:t>
            </a:r>
            <a:r>
              <a:rPr lang="en-US" altLang="zh-CN" sz="2400" dirty="0" smtClean="0"/>
              <a:t>(</a:t>
            </a:r>
            <a:r>
              <a:rPr lang="en-US" altLang="zh-CN" sz="2400" dirty="0" err="1" smtClean="0"/>
              <a:t>Middlebox</a:t>
            </a:r>
            <a:r>
              <a:rPr lang="en-US" altLang="zh-CN" sz="2400" dirty="0" smtClean="0"/>
              <a:t>)</a:t>
            </a:r>
            <a:r>
              <a:rPr lang="zh-CN" altLang="en-US" sz="2400" dirty="0" smtClean="0"/>
              <a:t>或网关</a:t>
            </a:r>
            <a:r>
              <a:rPr lang="en-US" altLang="zh-CN" sz="2400" dirty="0" smtClean="0"/>
              <a:t>(Gateway)</a:t>
            </a:r>
            <a:endParaRPr lang="zh-CN" altLang="en-US" sz="2400" dirty="0"/>
          </a:p>
        </p:txBody>
      </p:sp>
    </p:spTree>
    <p:extLst>
      <p:ext uri="{BB962C8B-B14F-4D97-AF65-F5344CB8AC3E}">
        <p14:creationId xmlns:p14="http://schemas.microsoft.com/office/powerpoint/2010/main" val="1007824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pPr>
              <a:defRPr/>
            </a:pPr>
            <a:r>
              <a:rPr lang="zh-CN" altLang="en-US" dirty="0"/>
              <a:t>计算机网络发展（</a:t>
            </a:r>
            <a:r>
              <a:rPr lang="en-US" altLang="zh-CN" dirty="0"/>
              <a:t>1.4</a:t>
            </a:r>
            <a:r>
              <a:rPr lang="zh-CN" altLang="en-US" dirty="0"/>
              <a:t>）</a:t>
            </a:r>
            <a:endParaRPr lang="en-US" altLang="zh-CN" dirty="0"/>
          </a:p>
          <a:p>
            <a:pPr>
              <a:defRPr/>
            </a:pPr>
            <a:r>
              <a:rPr lang="zh-CN" altLang="en-US" dirty="0" smtClean="0"/>
              <a:t>交换</a:t>
            </a:r>
            <a:r>
              <a:rPr lang="zh-CN" altLang="en-US" dirty="0"/>
              <a:t>技术（</a:t>
            </a:r>
            <a:r>
              <a:rPr lang="en-US" altLang="zh-CN" dirty="0"/>
              <a:t>1.2</a:t>
            </a:r>
            <a:r>
              <a:rPr lang="zh-CN" altLang="en-US" dirty="0" smtClean="0"/>
              <a:t>）</a:t>
            </a:r>
            <a:endParaRPr lang="en-US" altLang="zh-CN" dirty="0" smtClean="0"/>
          </a:p>
          <a:p>
            <a:pPr>
              <a:defRPr/>
            </a:pPr>
            <a:r>
              <a:rPr lang="zh-CN" altLang="en-US" dirty="0" smtClean="0"/>
              <a:t>计算机网络的</a:t>
            </a:r>
            <a:r>
              <a:rPr lang="zh-CN" altLang="en-US" dirty="0" smtClean="0"/>
              <a:t>度量</a:t>
            </a:r>
            <a:r>
              <a:rPr lang="en-US" altLang="zh-CN" dirty="0" smtClean="0"/>
              <a:t>(1.1.3)</a:t>
            </a:r>
            <a:endParaRPr lang="en-US" altLang="zh-CN" dirty="0"/>
          </a:p>
          <a:p>
            <a:pPr>
              <a:defRPr/>
            </a:pPr>
            <a:r>
              <a:rPr lang="zh-CN" altLang="en-US" dirty="0" smtClean="0"/>
              <a:t>计算机网络体系结构（</a:t>
            </a:r>
            <a:r>
              <a:rPr lang="en-US" altLang="zh-CN" dirty="0" smtClean="0"/>
              <a:t>1.3</a:t>
            </a:r>
            <a:r>
              <a:rPr lang="zh-CN" altLang="en-US" dirty="0" smtClean="0"/>
              <a:t>）</a:t>
            </a:r>
            <a:endParaRPr lang="en-US" altLang="zh-CN" dirty="0" smtClean="0"/>
          </a:p>
          <a:p>
            <a:pPr>
              <a:defRPr/>
            </a:pPr>
            <a:r>
              <a:rPr lang="en-US" altLang="zh-CN" dirty="0">
                <a:solidFill>
                  <a:srgbClr val="FF0000"/>
                </a:solidFill>
              </a:rPr>
              <a:t>Internet</a:t>
            </a:r>
            <a:r>
              <a:rPr lang="zh-CN" altLang="en-US" dirty="0" smtClean="0">
                <a:solidFill>
                  <a:srgbClr val="FF0000"/>
                </a:solidFill>
              </a:rPr>
              <a:t>组成、发展历史、计算机网络定义和分类</a:t>
            </a:r>
            <a:r>
              <a:rPr lang="en-US" altLang="zh-CN" dirty="0" smtClean="0">
                <a:solidFill>
                  <a:srgbClr val="FF0000"/>
                </a:solidFill>
              </a:rPr>
              <a:t>(1.1.1/1.4.2/1.1.2)</a:t>
            </a:r>
            <a:endParaRPr lang="en-US" altLang="zh-CN" dirty="0" smtClean="0">
              <a:solidFill>
                <a:srgbClr val="FF0000"/>
              </a:solidFill>
            </a:endParaRPr>
          </a:p>
          <a:p>
            <a:pPr>
              <a:defRPr/>
            </a:pPr>
            <a:r>
              <a:rPr lang="zh-CN" altLang="en-US" dirty="0" smtClean="0"/>
              <a:t>计算机网络</a:t>
            </a:r>
            <a:r>
              <a:rPr lang="zh-CN" altLang="en-US" dirty="0"/>
              <a:t>标准化组织（</a:t>
            </a:r>
            <a:r>
              <a:rPr lang="en-US" altLang="zh-CN" dirty="0"/>
              <a:t>1.5</a:t>
            </a:r>
            <a:r>
              <a:rPr lang="zh-CN" altLang="en-US" dirty="0"/>
              <a:t>）</a:t>
            </a:r>
          </a:p>
          <a:p>
            <a:endParaRPr lang="zh-CN" altLang="en-US" dirty="0"/>
          </a:p>
        </p:txBody>
      </p:sp>
    </p:spTree>
    <p:extLst>
      <p:ext uri="{BB962C8B-B14F-4D97-AF65-F5344CB8AC3E}">
        <p14:creationId xmlns:p14="http://schemas.microsoft.com/office/powerpoint/2010/main" val="2560646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Internet</a:t>
            </a:r>
            <a:endParaRPr lang="zh-CN" altLang="en-US" dirty="0"/>
          </a:p>
        </p:txBody>
      </p:sp>
      <p:sp>
        <p:nvSpPr>
          <p:cNvPr id="3" name="内容占位符 2"/>
          <p:cNvSpPr>
            <a:spLocks noGrp="1"/>
          </p:cNvSpPr>
          <p:nvPr>
            <p:ph idx="1"/>
          </p:nvPr>
        </p:nvSpPr>
        <p:spPr/>
        <p:txBody>
          <a:bodyPr/>
          <a:lstStyle/>
          <a:p>
            <a:pPr>
              <a:lnSpc>
                <a:spcPct val="100000"/>
              </a:lnSpc>
              <a:defRPr/>
            </a:pPr>
            <a:r>
              <a:rPr lang="en-US" altLang="zh-CN" dirty="0"/>
              <a:t>Internet</a:t>
            </a:r>
            <a:r>
              <a:rPr lang="zh-CN" altLang="en-US" dirty="0"/>
              <a:t>（首字母大写，或称因特网、互联网或全球互联网）是全球最大的计算机网络，它使全球上亿台计算机间进行连接，实现</a:t>
            </a:r>
            <a:r>
              <a:rPr lang="zh-CN" altLang="en-US" dirty="0" smtClean="0"/>
              <a:t>通信</a:t>
            </a:r>
            <a:endParaRPr lang="en-US" altLang="zh-CN" dirty="0"/>
          </a:p>
          <a:p>
            <a:pPr lvl="1">
              <a:lnSpc>
                <a:spcPct val="100000"/>
              </a:lnSpc>
              <a:defRPr/>
            </a:pPr>
            <a:r>
              <a:rPr lang="zh-CN" altLang="en-US" dirty="0"/>
              <a:t>一个基于</a:t>
            </a:r>
            <a:r>
              <a:rPr lang="en-US" altLang="zh-CN" b="1" dirty="0">
                <a:solidFill>
                  <a:srgbClr val="FF0000"/>
                </a:solidFill>
              </a:rPr>
              <a:t>TCP/IP</a:t>
            </a:r>
            <a:r>
              <a:rPr lang="zh-CN" altLang="en-US" b="1" dirty="0">
                <a:solidFill>
                  <a:srgbClr val="FF0000"/>
                </a:solidFill>
              </a:rPr>
              <a:t>协议簇</a:t>
            </a:r>
            <a:r>
              <a:rPr lang="zh-CN" altLang="en-US" dirty="0"/>
              <a:t>的全球计算机网络；</a:t>
            </a:r>
            <a:endParaRPr lang="en-US" altLang="zh-CN" dirty="0"/>
          </a:p>
          <a:p>
            <a:pPr lvl="1">
              <a:lnSpc>
                <a:spcPct val="100000"/>
              </a:lnSpc>
              <a:defRPr/>
            </a:pPr>
            <a:r>
              <a:rPr lang="zh-CN" altLang="en-US" dirty="0"/>
              <a:t>一个网络</a:t>
            </a:r>
            <a:r>
              <a:rPr lang="zh-CN" altLang="en-US" b="1" dirty="0">
                <a:solidFill>
                  <a:srgbClr val="FF0000"/>
                </a:solidFill>
              </a:rPr>
              <a:t>用户</a:t>
            </a:r>
            <a:r>
              <a:rPr lang="zh-CN" altLang="en-US" dirty="0"/>
              <a:t>的团体，用户使用网络资源，且为该网络的发展壮大贡献</a:t>
            </a:r>
            <a:r>
              <a:rPr lang="zh-CN" altLang="en-US" dirty="0" smtClean="0"/>
              <a:t>力量</a:t>
            </a:r>
            <a:endParaRPr lang="en-US" altLang="zh-CN" dirty="0"/>
          </a:p>
          <a:p>
            <a:pPr lvl="1">
              <a:lnSpc>
                <a:spcPct val="100000"/>
              </a:lnSpc>
              <a:defRPr/>
            </a:pPr>
            <a:r>
              <a:rPr lang="zh-CN" altLang="en-US" dirty="0"/>
              <a:t>所有可访问和可利用</a:t>
            </a:r>
            <a:r>
              <a:rPr lang="zh-CN" altLang="en-US" b="1" dirty="0">
                <a:solidFill>
                  <a:srgbClr val="FF0000"/>
                </a:solidFill>
              </a:rPr>
              <a:t>资源</a:t>
            </a:r>
            <a:r>
              <a:rPr lang="zh-CN" altLang="en-US" dirty="0"/>
              <a:t>的集合。</a:t>
            </a:r>
            <a:endParaRPr lang="en-US" altLang="zh-CN" dirty="0"/>
          </a:p>
          <a:p>
            <a:pPr>
              <a:lnSpc>
                <a:spcPct val="100000"/>
              </a:lnSpc>
              <a:defRPr/>
            </a:pPr>
            <a:r>
              <a:rPr lang="zh-CN" altLang="en-US" dirty="0"/>
              <a:t>简言之，如果计算机（或本地网络）能够访问</a:t>
            </a:r>
            <a:r>
              <a:rPr lang="en-US" altLang="zh-CN" dirty="0"/>
              <a:t>Internet</a:t>
            </a:r>
            <a:r>
              <a:rPr lang="zh-CN" altLang="en-US" dirty="0"/>
              <a:t>或能够被</a:t>
            </a:r>
            <a:r>
              <a:rPr lang="en-US" altLang="zh-CN" dirty="0"/>
              <a:t>Internet</a:t>
            </a:r>
            <a:r>
              <a:rPr lang="zh-CN" altLang="en-US" dirty="0"/>
              <a:t>访问，即实现</a:t>
            </a:r>
            <a:r>
              <a:rPr lang="en-US" altLang="zh-CN" dirty="0"/>
              <a:t>Internet</a:t>
            </a:r>
            <a:r>
              <a:rPr lang="zh-CN" altLang="en-US" dirty="0"/>
              <a:t>连接，则被认为是</a:t>
            </a:r>
            <a:r>
              <a:rPr lang="en-US" altLang="zh-CN" dirty="0"/>
              <a:t>Internet</a:t>
            </a:r>
            <a:r>
              <a:rPr lang="zh-CN" altLang="en-US" dirty="0"/>
              <a:t>的</a:t>
            </a:r>
            <a:r>
              <a:rPr lang="zh-CN" altLang="en-US" dirty="0" smtClean="0"/>
              <a:t>一部分</a:t>
            </a:r>
            <a:endParaRPr lang="zh-CN" altLang="en-US" dirty="0"/>
          </a:p>
        </p:txBody>
      </p:sp>
    </p:spTree>
    <p:extLst>
      <p:ext uri="{BB962C8B-B14F-4D97-AF65-F5344CB8AC3E}">
        <p14:creationId xmlns:p14="http://schemas.microsoft.com/office/powerpoint/2010/main" val="969788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endParaRPr lang="zh-CN" altLang="en-US" dirty="0"/>
          </a:p>
        </p:txBody>
      </p:sp>
      <p:sp>
        <p:nvSpPr>
          <p:cNvPr id="3" name="内容占位符 2"/>
          <p:cNvSpPr>
            <a:spLocks noGrp="1"/>
          </p:cNvSpPr>
          <p:nvPr>
            <p:ph idx="1"/>
          </p:nvPr>
        </p:nvSpPr>
        <p:spPr>
          <a:xfrm>
            <a:off x="838200" y="1825625"/>
            <a:ext cx="6915152" cy="4191124"/>
          </a:xfrm>
        </p:spPr>
        <p:txBody>
          <a:bodyPr>
            <a:normAutofit fontScale="85000" lnSpcReduction="10000"/>
          </a:bodyPr>
          <a:lstStyle/>
          <a:p>
            <a:pPr>
              <a:lnSpc>
                <a:spcPct val="110000"/>
              </a:lnSpc>
            </a:pPr>
            <a:r>
              <a:rPr lang="zh-CN" altLang="en-US" dirty="0" smtClean="0"/>
              <a:t>网络的边缘</a:t>
            </a:r>
            <a:r>
              <a:rPr lang="en-US" altLang="zh-CN" dirty="0" smtClean="0"/>
              <a:t>(Edge)</a:t>
            </a:r>
            <a:r>
              <a:rPr lang="zh-CN" altLang="en-US" dirty="0" smtClean="0"/>
              <a:t>：上以亿计</a:t>
            </a:r>
            <a:r>
              <a:rPr lang="zh-CN" altLang="en-US" dirty="0" smtClean="0"/>
              <a:t>的</a:t>
            </a:r>
            <a:r>
              <a:rPr lang="zh-CN" altLang="en-US" dirty="0"/>
              <a:t>联</a:t>
            </a:r>
            <a:r>
              <a:rPr lang="zh-CN" altLang="en-US" dirty="0" smtClean="0"/>
              <a:t>网</a:t>
            </a:r>
            <a:r>
              <a:rPr lang="zh-CN" altLang="en-US" dirty="0" smtClean="0"/>
              <a:t>的计算设备</a:t>
            </a:r>
            <a:endParaRPr lang="en-US" altLang="zh-CN" dirty="0" smtClean="0"/>
          </a:p>
          <a:p>
            <a:pPr lvl="1">
              <a:lnSpc>
                <a:spcPct val="110000"/>
              </a:lnSpc>
            </a:pPr>
            <a:r>
              <a:rPr lang="zh-CN" altLang="en-US" dirty="0" smtClean="0"/>
              <a:t>运行网络应用程序</a:t>
            </a:r>
            <a:endParaRPr lang="en-US" altLang="zh-CN" dirty="0" smtClean="0"/>
          </a:p>
          <a:p>
            <a:pPr lvl="1">
              <a:lnSpc>
                <a:spcPct val="110000"/>
              </a:lnSpc>
            </a:pPr>
            <a:r>
              <a:rPr lang="zh-CN" altLang="en-US" dirty="0" smtClean="0"/>
              <a:t>主机</a:t>
            </a:r>
            <a:r>
              <a:rPr lang="en-US" altLang="zh-CN" dirty="0" smtClean="0"/>
              <a:t>(Host)</a:t>
            </a:r>
            <a:r>
              <a:rPr lang="en-US" altLang="zh-CN" dirty="0"/>
              <a:t>=</a:t>
            </a:r>
            <a:r>
              <a:rPr lang="zh-CN" altLang="en-US" dirty="0" smtClean="0"/>
              <a:t>端系统</a:t>
            </a:r>
            <a:r>
              <a:rPr lang="en-US" altLang="zh-CN" dirty="0" smtClean="0"/>
              <a:t>(End System)</a:t>
            </a:r>
          </a:p>
          <a:p>
            <a:pPr lvl="1">
              <a:lnSpc>
                <a:spcPct val="110000"/>
              </a:lnSpc>
            </a:pPr>
            <a:r>
              <a:rPr lang="en-US" altLang="zh-CN" dirty="0" smtClean="0"/>
              <a:t>ICP(Internet Content Provider)</a:t>
            </a:r>
            <a:r>
              <a:rPr lang="zh-CN" altLang="en-US" dirty="0" smtClean="0"/>
              <a:t>为用户提供内容服务</a:t>
            </a:r>
            <a:r>
              <a:rPr lang="en-US" altLang="zh-CN" dirty="0" smtClean="0"/>
              <a:t>(</a:t>
            </a:r>
            <a:r>
              <a:rPr lang="zh-CN" altLang="en-US" dirty="0" smtClean="0"/>
              <a:t>网站、微</a:t>
            </a:r>
            <a:r>
              <a:rPr lang="zh-CN" altLang="en-US" dirty="0"/>
              <a:t>信</a:t>
            </a:r>
            <a:r>
              <a:rPr lang="zh-CN" altLang="en-US" dirty="0" smtClean="0"/>
              <a:t>公众号等）</a:t>
            </a:r>
            <a:endParaRPr lang="en-US" altLang="zh-CN" dirty="0" smtClean="0"/>
          </a:p>
          <a:p>
            <a:pPr>
              <a:lnSpc>
                <a:spcPct val="110000"/>
              </a:lnSpc>
            </a:pPr>
            <a:r>
              <a:rPr lang="zh-CN" altLang="en-US" dirty="0" smtClean="0"/>
              <a:t>接入网络</a:t>
            </a:r>
            <a:r>
              <a:rPr lang="en-US" altLang="zh-CN" dirty="0" smtClean="0"/>
              <a:t>(Access Network)</a:t>
            </a:r>
          </a:p>
          <a:p>
            <a:pPr lvl="1">
              <a:lnSpc>
                <a:spcPct val="110000"/>
              </a:lnSpc>
            </a:pPr>
            <a:r>
              <a:rPr lang="zh-CN" altLang="en-US" dirty="0" smtClean="0"/>
              <a:t>最后一公里</a:t>
            </a:r>
            <a:endParaRPr lang="en-US" altLang="zh-CN" dirty="0" smtClean="0"/>
          </a:p>
          <a:p>
            <a:pPr lvl="1">
              <a:lnSpc>
                <a:spcPct val="110000"/>
              </a:lnSpc>
            </a:pPr>
            <a:r>
              <a:rPr lang="zh-CN" altLang="en-US" dirty="0" smtClean="0"/>
              <a:t>连接资源子网（网络边缘</a:t>
            </a:r>
            <a:r>
              <a:rPr lang="en-US" altLang="zh-CN" dirty="0" smtClean="0"/>
              <a:t>)</a:t>
            </a:r>
            <a:r>
              <a:rPr lang="zh-CN" altLang="en-US" dirty="0" smtClean="0"/>
              <a:t>的主机到</a:t>
            </a:r>
            <a:r>
              <a:rPr lang="en-US" altLang="zh-CN" dirty="0" smtClean="0"/>
              <a:t>Internet</a:t>
            </a:r>
          </a:p>
          <a:p>
            <a:pPr>
              <a:lnSpc>
                <a:spcPct val="110000"/>
              </a:lnSpc>
            </a:pPr>
            <a:r>
              <a:rPr lang="zh-CN" altLang="en-US" dirty="0" smtClean="0"/>
              <a:t>网络核心</a:t>
            </a:r>
            <a:r>
              <a:rPr lang="en-US" altLang="zh-CN" dirty="0" smtClean="0"/>
              <a:t>(core)</a:t>
            </a:r>
            <a:r>
              <a:rPr lang="zh-CN" altLang="en-US" dirty="0" smtClean="0"/>
              <a:t>：</a:t>
            </a:r>
            <a:endParaRPr lang="en-US" altLang="zh-CN" dirty="0" smtClean="0"/>
          </a:p>
          <a:p>
            <a:pPr lvl="1">
              <a:lnSpc>
                <a:spcPct val="110000"/>
              </a:lnSpc>
            </a:pPr>
            <a:r>
              <a:rPr lang="zh-CN" altLang="en-US" dirty="0" smtClean="0"/>
              <a:t>许多</a:t>
            </a:r>
            <a:r>
              <a:rPr lang="en-US" altLang="zh-CN" dirty="0" smtClean="0"/>
              <a:t>ISP</a:t>
            </a:r>
            <a:r>
              <a:rPr lang="zh-CN" altLang="en-US" dirty="0" smtClean="0"/>
              <a:t>（</a:t>
            </a:r>
            <a:r>
              <a:rPr lang="en-US" altLang="zh-CN" dirty="0" smtClean="0"/>
              <a:t>Internet Service Provider</a:t>
            </a:r>
            <a:r>
              <a:rPr lang="zh-CN" altLang="en-US" dirty="0" smtClean="0"/>
              <a:t>）互连而成</a:t>
            </a:r>
            <a:endParaRPr lang="zh-CN" altLang="en-US" dirty="0"/>
          </a:p>
        </p:txBody>
      </p:sp>
      <p:grpSp>
        <p:nvGrpSpPr>
          <p:cNvPr id="4" name="Group 979"/>
          <p:cNvGrpSpPr>
            <a:grpSpLocks/>
          </p:cNvGrpSpPr>
          <p:nvPr/>
        </p:nvGrpSpPr>
        <p:grpSpPr bwMode="auto">
          <a:xfrm>
            <a:off x="7802563" y="1629569"/>
            <a:ext cx="3551237" cy="4612368"/>
            <a:chOff x="5202238" y="1384300"/>
            <a:chExt cx="3551237" cy="4612368"/>
          </a:xfrm>
        </p:grpSpPr>
        <p:sp>
          <p:nvSpPr>
            <p:cNvPr id="5" name="Freeform 416"/>
            <p:cNvSpPr>
              <a:spLocks/>
            </p:cNvSpPr>
            <p:nvPr/>
          </p:nvSpPr>
          <p:spPr bwMode="auto">
            <a:xfrm>
              <a:off x="7023100" y="2001838"/>
              <a:ext cx="1730375" cy="1125537"/>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415"/>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665"/>
            <p:cNvSpPr>
              <a:spLocks/>
            </p:cNvSpPr>
            <p:nvPr/>
          </p:nvSpPr>
          <p:spPr bwMode="auto">
            <a:xfrm>
              <a:off x="5202238" y="1712913"/>
              <a:ext cx="1736725" cy="1071562"/>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 name="Group 666"/>
            <p:cNvGrpSpPr>
              <a:grpSpLocks/>
            </p:cNvGrpSpPr>
            <p:nvPr/>
          </p:nvGrpSpPr>
          <p:grpSpPr bwMode="auto">
            <a:xfrm>
              <a:off x="5329977" y="2980450"/>
              <a:ext cx="1458912" cy="933450"/>
              <a:chOff x="2889" y="1631"/>
              <a:chExt cx="980" cy="743"/>
            </a:xfrm>
          </p:grpSpPr>
          <p:sp>
            <p:nvSpPr>
              <p:cNvPr id="615" name="Rectangle 667"/>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616" name="AutoShape 668"/>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00CCFF"/>
                  </a:solidFill>
                </a:endParaRPr>
              </a:p>
            </p:txBody>
          </p:sp>
        </p:grpSp>
        <p:sp>
          <p:nvSpPr>
            <p:cNvPr id="9" name="Freeform 669"/>
            <p:cNvSpPr>
              <a:spLocks/>
            </p:cNvSpPr>
            <p:nvPr/>
          </p:nvSpPr>
          <p:spPr bwMode="auto">
            <a:xfrm>
              <a:off x="5364163" y="4331380"/>
              <a:ext cx="3225800" cy="1665288"/>
            </a:xfrm>
            <a:custGeom>
              <a:avLst/>
              <a:gdLst>
                <a:gd name="T0" fmla="*/ 2147483647 w 2032"/>
                <a:gd name="T1" fmla="*/ 2147483647 h 1049"/>
                <a:gd name="T2" fmla="*/ 2147483647 w 2032"/>
                <a:gd name="T3" fmla="*/ 2147483647 h 1049"/>
                <a:gd name="T4" fmla="*/ 2147483647 w 2032"/>
                <a:gd name="T5" fmla="*/ 2147483647 h 1049"/>
                <a:gd name="T6" fmla="*/ 2147483647 w 2032"/>
                <a:gd name="T7" fmla="*/ 2147483647 h 1049"/>
                <a:gd name="T8" fmla="*/ 2147483647 w 2032"/>
                <a:gd name="T9" fmla="*/ 2147483647 h 1049"/>
                <a:gd name="T10" fmla="*/ 2147483647 w 2032"/>
                <a:gd name="T11" fmla="*/ 2147483647 h 1049"/>
                <a:gd name="T12" fmla="*/ 2147483647 w 2032"/>
                <a:gd name="T13" fmla="*/ 2147483647 h 1049"/>
                <a:gd name="T14" fmla="*/ 2147483647 w 2032"/>
                <a:gd name="T15" fmla="*/ 2147483647 h 1049"/>
                <a:gd name="T16" fmla="*/ 2147483647 w 2032"/>
                <a:gd name="T17" fmla="*/ 2147483647 h 1049"/>
                <a:gd name="T18" fmla="*/ 2147483647 w 2032"/>
                <a:gd name="T19" fmla="*/ 2147483647 h 1049"/>
                <a:gd name="T20" fmla="*/ 2147483647 w 2032"/>
                <a:gd name="T21" fmla="*/ 2147483647 h 1049"/>
                <a:gd name="T22" fmla="*/ 2147483647 w 2032"/>
                <a:gd name="T23" fmla="*/ 2147483647 h 1049"/>
                <a:gd name="T24" fmla="*/ 2147483647 w 2032"/>
                <a:gd name="T25" fmla="*/ 2147483647 h 1049"/>
                <a:gd name="T26" fmla="*/ 2147483647 w 2032"/>
                <a:gd name="T27" fmla="*/ 2147483647 h 1049"/>
                <a:gd name="T28" fmla="*/ 2147483647 w 2032"/>
                <a:gd name="T29" fmla="*/ 2147483647 h 1049"/>
                <a:gd name="T30" fmla="*/ 2147483647 w 2032"/>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Line 670"/>
            <p:cNvSpPr>
              <a:spLocks noChangeShapeType="1"/>
            </p:cNvSpPr>
            <p:nvPr/>
          </p:nvSpPr>
          <p:spPr bwMode="auto">
            <a:xfrm rot="-5400000">
              <a:off x="7845425" y="5162551"/>
              <a:ext cx="523875"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671"/>
            <p:cNvSpPr>
              <a:spLocks noChangeShapeType="1"/>
            </p:cNvSpPr>
            <p:nvPr/>
          </p:nvSpPr>
          <p:spPr bwMode="auto">
            <a:xfrm rot="5400000" flipV="1">
              <a:off x="7991475" y="5443538"/>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72"/>
            <p:cNvSpPr>
              <a:spLocks noChangeShapeType="1"/>
            </p:cNvSpPr>
            <p:nvPr/>
          </p:nvSpPr>
          <p:spPr bwMode="auto">
            <a:xfrm rot="-5400000">
              <a:off x="8177213" y="5116513"/>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74"/>
            <p:cNvSpPr>
              <a:spLocks noChangeShapeType="1"/>
            </p:cNvSpPr>
            <p:nvPr/>
          </p:nvSpPr>
          <p:spPr bwMode="auto">
            <a:xfrm>
              <a:off x="6100763" y="4776788"/>
              <a:ext cx="217487" cy="100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675"/>
            <p:cNvSpPr>
              <a:spLocks noChangeShapeType="1"/>
            </p:cNvSpPr>
            <p:nvPr/>
          </p:nvSpPr>
          <p:spPr bwMode="auto">
            <a:xfrm flipV="1">
              <a:off x="5842000" y="5038725"/>
              <a:ext cx="407988" cy="74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678"/>
            <p:cNvSpPr>
              <a:spLocks noChangeShapeType="1"/>
            </p:cNvSpPr>
            <p:nvPr/>
          </p:nvSpPr>
          <p:spPr bwMode="auto">
            <a:xfrm flipH="1">
              <a:off x="6267450" y="5102225"/>
              <a:ext cx="144463" cy="16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679"/>
            <p:cNvSpPr>
              <a:spLocks noChangeShapeType="1"/>
            </p:cNvSpPr>
            <p:nvPr/>
          </p:nvSpPr>
          <p:spPr bwMode="auto">
            <a:xfrm flipH="1" flipV="1">
              <a:off x="6586538" y="5110163"/>
              <a:ext cx="76200" cy="1635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680"/>
            <p:cNvSpPr>
              <a:spLocks noChangeShapeType="1"/>
            </p:cNvSpPr>
            <p:nvPr/>
          </p:nvSpPr>
          <p:spPr bwMode="auto">
            <a:xfrm>
              <a:off x="6743700" y="5056188"/>
              <a:ext cx="503238" cy="269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682"/>
            <p:cNvSpPr>
              <a:spLocks noChangeShapeType="1"/>
            </p:cNvSpPr>
            <p:nvPr/>
          </p:nvSpPr>
          <p:spPr bwMode="auto">
            <a:xfrm>
              <a:off x="6284913" y="3551238"/>
              <a:ext cx="0" cy="1063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683"/>
            <p:cNvSpPr>
              <a:spLocks noChangeShapeType="1"/>
            </p:cNvSpPr>
            <p:nvPr/>
          </p:nvSpPr>
          <p:spPr bwMode="auto">
            <a:xfrm flipV="1">
              <a:off x="5891213" y="3736975"/>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0" name="Picture 684"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88" y="3548063"/>
              <a:ext cx="3698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685"/>
            <p:cNvSpPr>
              <a:spLocks noChangeShapeType="1"/>
            </p:cNvSpPr>
            <p:nvPr/>
          </p:nvSpPr>
          <p:spPr bwMode="auto">
            <a:xfrm rot="5400000" flipV="1">
              <a:off x="7994650"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686"/>
            <p:cNvSpPr>
              <a:spLocks noChangeShapeType="1"/>
            </p:cNvSpPr>
            <p:nvPr/>
          </p:nvSpPr>
          <p:spPr bwMode="auto">
            <a:xfrm flipV="1">
              <a:off x="5894388" y="3733800"/>
              <a:ext cx="16827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3" name="Picture 70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975" y="3546475"/>
              <a:ext cx="3698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711"/>
            <p:cNvSpPr>
              <a:spLocks noChangeShapeType="1"/>
            </p:cNvSpPr>
            <p:nvPr/>
          </p:nvSpPr>
          <p:spPr bwMode="auto">
            <a:xfrm>
              <a:off x="7396163" y="3816350"/>
              <a:ext cx="163512" cy="1206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712"/>
            <p:cNvSpPr>
              <a:spLocks noChangeShapeType="1"/>
            </p:cNvSpPr>
            <p:nvPr/>
          </p:nvSpPr>
          <p:spPr bwMode="auto">
            <a:xfrm>
              <a:off x="7493000" y="3736975"/>
              <a:ext cx="279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713"/>
            <p:cNvSpPr>
              <a:spLocks noChangeShapeType="1"/>
            </p:cNvSpPr>
            <p:nvPr/>
          </p:nvSpPr>
          <p:spPr bwMode="auto">
            <a:xfrm flipV="1">
              <a:off x="7729538" y="3822700"/>
              <a:ext cx="134937" cy="1047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714"/>
            <p:cNvSpPr>
              <a:spLocks noChangeShapeType="1"/>
            </p:cNvSpPr>
            <p:nvPr/>
          </p:nvSpPr>
          <p:spPr bwMode="auto">
            <a:xfrm>
              <a:off x="6723063" y="2590800"/>
              <a:ext cx="509587"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715"/>
            <p:cNvSpPr>
              <a:spLocks noChangeShapeType="1"/>
            </p:cNvSpPr>
            <p:nvPr/>
          </p:nvSpPr>
          <p:spPr bwMode="auto">
            <a:xfrm>
              <a:off x="7358063" y="4700588"/>
              <a:ext cx="390525" cy="184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716"/>
            <p:cNvSpPr>
              <a:spLocks noChangeShapeType="1"/>
            </p:cNvSpPr>
            <p:nvPr/>
          </p:nvSpPr>
          <p:spPr bwMode="auto">
            <a:xfrm flipV="1">
              <a:off x="6737350" y="4687888"/>
              <a:ext cx="322263"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717"/>
            <p:cNvSpPr>
              <a:spLocks noChangeShapeType="1"/>
            </p:cNvSpPr>
            <p:nvPr/>
          </p:nvSpPr>
          <p:spPr bwMode="auto">
            <a:xfrm flipV="1">
              <a:off x="6780213" y="4979988"/>
              <a:ext cx="971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718"/>
            <p:cNvSpPr>
              <a:spLocks noChangeShapeType="1"/>
            </p:cNvSpPr>
            <p:nvPr/>
          </p:nvSpPr>
          <p:spPr bwMode="auto">
            <a:xfrm flipV="1">
              <a:off x="7577138" y="2495550"/>
              <a:ext cx="123825" cy="873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19"/>
            <p:cNvSpPr>
              <a:spLocks noChangeShapeType="1"/>
            </p:cNvSpPr>
            <p:nvPr/>
          </p:nvSpPr>
          <p:spPr bwMode="auto">
            <a:xfrm>
              <a:off x="7405688" y="2668588"/>
              <a:ext cx="0" cy="825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720"/>
            <p:cNvSpPr>
              <a:spLocks noChangeShapeType="1"/>
            </p:cNvSpPr>
            <p:nvPr/>
          </p:nvSpPr>
          <p:spPr bwMode="auto">
            <a:xfrm flipV="1">
              <a:off x="7577138" y="2565400"/>
              <a:ext cx="263525" cy="2889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721"/>
            <p:cNvSpPr>
              <a:spLocks noChangeShapeType="1"/>
            </p:cNvSpPr>
            <p:nvPr/>
          </p:nvSpPr>
          <p:spPr bwMode="auto">
            <a:xfrm>
              <a:off x="7942263" y="2563813"/>
              <a:ext cx="0" cy="1968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722"/>
            <p:cNvSpPr>
              <a:spLocks noChangeShapeType="1"/>
            </p:cNvSpPr>
            <p:nvPr/>
          </p:nvSpPr>
          <p:spPr bwMode="auto">
            <a:xfrm>
              <a:off x="7596188" y="2870200"/>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723"/>
            <p:cNvSpPr>
              <a:spLocks noChangeShapeType="1"/>
            </p:cNvSpPr>
            <p:nvPr/>
          </p:nvSpPr>
          <p:spPr bwMode="auto">
            <a:xfrm>
              <a:off x="8150225" y="2860675"/>
              <a:ext cx="1778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724"/>
            <p:cNvSpPr>
              <a:spLocks noChangeShapeType="1"/>
            </p:cNvSpPr>
            <p:nvPr/>
          </p:nvSpPr>
          <p:spPr bwMode="auto">
            <a:xfrm flipH="1">
              <a:off x="7296150" y="2936875"/>
              <a:ext cx="98425" cy="70485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725"/>
            <p:cNvSpPr>
              <a:spLocks noChangeShapeType="1"/>
            </p:cNvSpPr>
            <p:nvPr/>
          </p:nvSpPr>
          <p:spPr bwMode="auto">
            <a:xfrm flipH="1">
              <a:off x="7888288" y="2936875"/>
              <a:ext cx="111125" cy="7270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726"/>
            <p:cNvSpPr>
              <a:spLocks noChangeShapeType="1"/>
            </p:cNvSpPr>
            <p:nvPr/>
          </p:nvSpPr>
          <p:spPr bwMode="auto">
            <a:xfrm flipV="1">
              <a:off x="7272338" y="4078288"/>
              <a:ext cx="227012" cy="4365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727"/>
            <p:cNvSpPr>
              <a:spLocks noChangeShapeType="1"/>
            </p:cNvSpPr>
            <p:nvPr/>
          </p:nvSpPr>
          <p:spPr bwMode="auto">
            <a:xfrm>
              <a:off x="8345488" y="2859088"/>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728"/>
            <p:cNvSpPr>
              <a:spLocks noChangeShapeType="1"/>
            </p:cNvSpPr>
            <p:nvPr/>
          </p:nvSpPr>
          <p:spPr bwMode="auto">
            <a:xfrm>
              <a:off x="6289675" y="2406650"/>
              <a:ext cx="152400" cy="952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Oval 407"/>
            <p:cNvSpPr>
              <a:spLocks noChangeArrowheads="1"/>
            </p:cNvSpPr>
            <p:nvPr/>
          </p:nvSpPr>
          <p:spPr bwMode="auto">
            <a:xfrm>
              <a:off x="6354763" y="2565400"/>
              <a:ext cx="387350" cy="9525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43" name="Rectangle 410"/>
            <p:cNvSpPr>
              <a:spLocks noChangeArrowheads="1"/>
            </p:cNvSpPr>
            <p:nvPr/>
          </p:nvSpPr>
          <p:spPr bwMode="auto">
            <a:xfrm>
              <a:off x="6354763" y="2555875"/>
              <a:ext cx="388937" cy="58738"/>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44" name="Oval 411"/>
            <p:cNvSpPr>
              <a:spLocks noChangeArrowheads="1"/>
            </p:cNvSpPr>
            <p:nvPr/>
          </p:nvSpPr>
          <p:spPr bwMode="auto">
            <a:xfrm>
              <a:off x="6353175" y="2490788"/>
              <a:ext cx="387350" cy="111125"/>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45" name="Group 732"/>
            <p:cNvGrpSpPr>
              <a:grpSpLocks/>
            </p:cNvGrpSpPr>
            <p:nvPr/>
          </p:nvGrpSpPr>
          <p:grpSpPr bwMode="auto">
            <a:xfrm>
              <a:off x="6430963" y="2519363"/>
              <a:ext cx="219075" cy="52387"/>
              <a:chOff x="2468" y="1332"/>
              <a:chExt cx="310" cy="60"/>
            </a:xfrm>
          </p:grpSpPr>
          <p:sp>
            <p:nvSpPr>
              <p:cNvPr id="613" name="Freeform 7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614" name="Freeform 7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46" name="Line 735"/>
            <p:cNvSpPr>
              <a:spLocks noChangeShapeType="1"/>
            </p:cNvSpPr>
            <p:nvPr/>
          </p:nvSpPr>
          <p:spPr bwMode="auto">
            <a:xfrm>
              <a:off x="6354763" y="2543175"/>
              <a:ext cx="0" cy="74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736"/>
            <p:cNvSpPr>
              <a:spLocks noChangeShapeType="1"/>
            </p:cNvSpPr>
            <p:nvPr/>
          </p:nvSpPr>
          <p:spPr bwMode="auto">
            <a:xfrm>
              <a:off x="6740525" y="2546350"/>
              <a:ext cx="0" cy="730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 name="Group 737"/>
            <p:cNvGrpSpPr>
              <a:grpSpLocks/>
            </p:cNvGrpSpPr>
            <p:nvPr/>
          </p:nvGrpSpPr>
          <p:grpSpPr bwMode="auto">
            <a:xfrm>
              <a:off x="7202488" y="2493963"/>
              <a:ext cx="390525" cy="174625"/>
              <a:chOff x="4334" y="1470"/>
              <a:chExt cx="246" cy="107"/>
            </a:xfrm>
          </p:grpSpPr>
          <p:sp>
            <p:nvSpPr>
              <p:cNvPr id="6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6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6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608" name="Group 741"/>
              <p:cNvGrpSpPr>
                <a:grpSpLocks/>
              </p:cNvGrpSpPr>
              <p:nvPr/>
            </p:nvGrpSpPr>
            <p:grpSpPr bwMode="auto">
              <a:xfrm>
                <a:off x="4383" y="1488"/>
                <a:ext cx="138" cy="33"/>
                <a:chOff x="2468" y="1332"/>
                <a:chExt cx="310" cy="60"/>
              </a:xfrm>
            </p:grpSpPr>
            <p:sp>
              <p:nvSpPr>
                <p:cNvPr id="611" name="Freeform 74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612" name="Freeform 74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609" name="Line 744"/>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0" name="Line 745"/>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746"/>
            <p:cNvGrpSpPr>
              <a:grpSpLocks/>
            </p:cNvGrpSpPr>
            <p:nvPr/>
          </p:nvGrpSpPr>
          <p:grpSpPr bwMode="auto">
            <a:xfrm>
              <a:off x="7213600" y="2757488"/>
              <a:ext cx="390525" cy="174625"/>
              <a:chOff x="4334" y="1470"/>
              <a:chExt cx="246" cy="107"/>
            </a:xfrm>
          </p:grpSpPr>
          <p:sp>
            <p:nvSpPr>
              <p:cNvPr id="5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600" name="Group 750"/>
              <p:cNvGrpSpPr>
                <a:grpSpLocks/>
              </p:cNvGrpSpPr>
              <p:nvPr/>
            </p:nvGrpSpPr>
            <p:grpSpPr bwMode="auto">
              <a:xfrm>
                <a:off x="4383" y="1488"/>
                <a:ext cx="138" cy="33"/>
                <a:chOff x="2468" y="1332"/>
                <a:chExt cx="310" cy="60"/>
              </a:xfrm>
            </p:grpSpPr>
            <p:sp>
              <p:nvSpPr>
                <p:cNvPr id="603" name="Freeform 75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604" name="Freeform 75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601" name="Line 753"/>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2" name="Line 754"/>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764"/>
            <p:cNvGrpSpPr>
              <a:grpSpLocks/>
            </p:cNvGrpSpPr>
            <p:nvPr/>
          </p:nvGrpSpPr>
          <p:grpSpPr bwMode="auto">
            <a:xfrm>
              <a:off x="7689850" y="2393950"/>
              <a:ext cx="390525" cy="174625"/>
              <a:chOff x="4334" y="1470"/>
              <a:chExt cx="246" cy="107"/>
            </a:xfrm>
          </p:grpSpPr>
          <p:sp>
            <p:nvSpPr>
              <p:cNvPr id="5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592" name="Group 768"/>
              <p:cNvGrpSpPr>
                <a:grpSpLocks/>
              </p:cNvGrpSpPr>
              <p:nvPr/>
            </p:nvGrpSpPr>
            <p:grpSpPr bwMode="auto">
              <a:xfrm>
                <a:off x="4383" y="1488"/>
                <a:ext cx="138" cy="33"/>
                <a:chOff x="2468" y="1332"/>
                <a:chExt cx="310" cy="60"/>
              </a:xfrm>
            </p:grpSpPr>
            <p:sp>
              <p:nvSpPr>
                <p:cNvPr id="595" name="Freeform 76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596" name="Freeform 77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593" name="Line 771"/>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 name="Line 772"/>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Line 782"/>
            <p:cNvSpPr>
              <a:spLocks noChangeShapeType="1"/>
            </p:cNvSpPr>
            <p:nvPr/>
          </p:nvSpPr>
          <p:spPr bwMode="auto">
            <a:xfrm>
              <a:off x="6427788" y="3743325"/>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 name="Group 801"/>
            <p:cNvGrpSpPr>
              <a:grpSpLocks/>
            </p:cNvGrpSpPr>
            <p:nvPr/>
          </p:nvGrpSpPr>
          <p:grpSpPr bwMode="auto">
            <a:xfrm>
              <a:off x="7591425" y="4806950"/>
              <a:ext cx="622300" cy="244475"/>
              <a:chOff x="4334" y="1470"/>
              <a:chExt cx="246" cy="107"/>
            </a:xfrm>
          </p:grpSpPr>
          <p:sp>
            <p:nvSpPr>
              <p:cNvPr id="5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584" name="Group 805"/>
              <p:cNvGrpSpPr>
                <a:grpSpLocks/>
              </p:cNvGrpSpPr>
              <p:nvPr/>
            </p:nvGrpSpPr>
            <p:grpSpPr bwMode="auto">
              <a:xfrm>
                <a:off x="4383" y="1488"/>
                <a:ext cx="138" cy="33"/>
                <a:chOff x="2468" y="1332"/>
                <a:chExt cx="310" cy="60"/>
              </a:xfrm>
            </p:grpSpPr>
            <p:sp>
              <p:nvSpPr>
                <p:cNvPr id="587" name="Freeform 8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588" name="Freeform 8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585" name="Line 808"/>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 name="Line 809"/>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Group 810"/>
            <p:cNvGrpSpPr>
              <a:grpSpLocks/>
            </p:cNvGrpSpPr>
            <p:nvPr/>
          </p:nvGrpSpPr>
          <p:grpSpPr bwMode="auto">
            <a:xfrm>
              <a:off x="6965950" y="4508500"/>
              <a:ext cx="622300" cy="244475"/>
              <a:chOff x="4334" y="1470"/>
              <a:chExt cx="246" cy="107"/>
            </a:xfrm>
          </p:grpSpPr>
          <p:sp>
            <p:nvSpPr>
              <p:cNvPr id="5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576" name="Group 814"/>
              <p:cNvGrpSpPr>
                <a:grpSpLocks/>
              </p:cNvGrpSpPr>
              <p:nvPr/>
            </p:nvGrpSpPr>
            <p:grpSpPr bwMode="auto">
              <a:xfrm>
                <a:off x="4383" y="1488"/>
                <a:ext cx="138" cy="33"/>
                <a:chOff x="2468" y="1332"/>
                <a:chExt cx="310" cy="60"/>
              </a:xfrm>
            </p:grpSpPr>
            <p:sp>
              <p:nvSpPr>
                <p:cNvPr id="579" name="Freeform 8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580" name="Freeform 8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577" name="Line 817"/>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8" name="Line 818"/>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 name="Group 819"/>
            <p:cNvGrpSpPr>
              <a:grpSpLocks/>
            </p:cNvGrpSpPr>
            <p:nvPr/>
          </p:nvGrpSpPr>
          <p:grpSpPr bwMode="auto">
            <a:xfrm>
              <a:off x="6242050" y="4851400"/>
              <a:ext cx="622300" cy="244475"/>
              <a:chOff x="4334" y="1470"/>
              <a:chExt cx="246" cy="107"/>
            </a:xfrm>
          </p:grpSpPr>
          <p:sp>
            <p:nvSpPr>
              <p:cNvPr id="5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568" name="Group 823"/>
              <p:cNvGrpSpPr>
                <a:grpSpLocks/>
              </p:cNvGrpSpPr>
              <p:nvPr/>
            </p:nvGrpSpPr>
            <p:grpSpPr bwMode="auto">
              <a:xfrm>
                <a:off x="4383" y="1488"/>
                <a:ext cx="138" cy="33"/>
                <a:chOff x="2468" y="1332"/>
                <a:chExt cx="310" cy="60"/>
              </a:xfrm>
            </p:grpSpPr>
            <p:sp>
              <p:nvSpPr>
                <p:cNvPr id="571" name="Freeform 82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572" name="Freeform 82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569" name="Line 826"/>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0" name="Line 827"/>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828"/>
            <p:cNvGrpSpPr>
              <a:grpSpLocks/>
            </p:cNvGrpSpPr>
            <p:nvPr/>
          </p:nvGrpSpPr>
          <p:grpSpPr bwMode="auto">
            <a:xfrm>
              <a:off x="6051550" y="3644900"/>
              <a:ext cx="390525" cy="171450"/>
              <a:chOff x="4334" y="1470"/>
              <a:chExt cx="246" cy="107"/>
            </a:xfrm>
          </p:grpSpPr>
          <p:sp>
            <p:nvSpPr>
              <p:cNvPr id="55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55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55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560" name="Group 832"/>
              <p:cNvGrpSpPr>
                <a:grpSpLocks/>
              </p:cNvGrpSpPr>
              <p:nvPr/>
            </p:nvGrpSpPr>
            <p:grpSpPr bwMode="auto">
              <a:xfrm>
                <a:off x="4383" y="1488"/>
                <a:ext cx="138" cy="33"/>
                <a:chOff x="2468" y="1332"/>
                <a:chExt cx="310" cy="60"/>
              </a:xfrm>
            </p:grpSpPr>
            <p:sp>
              <p:nvSpPr>
                <p:cNvPr id="563" name="Freeform 8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564" name="Freeform 8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561" name="Line 835"/>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2" name="Line 836"/>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 name="Group 846"/>
            <p:cNvGrpSpPr>
              <a:grpSpLocks/>
            </p:cNvGrpSpPr>
            <p:nvPr/>
          </p:nvGrpSpPr>
          <p:grpSpPr bwMode="auto">
            <a:xfrm>
              <a:off x="6138863" y="1989138"/>
              <a:ext cx="282575" cy="477837"/>
              <a:chOff x="3748" y="1253"/>
              <a:chExt cx="178" cy="301"/>
            </a:xfrm>
          </p:grpSpPr>
          <p:sp>
            <p:nvSpPr>
              <p:cNvPr id="541" name="Line 270"/>
              <p:cNvSpPr>
                <a:spLocks noChangeShapeType="1"/>
              </p:cNvSpPr>
              <p:nvPr/>
            </p:nvSpPr>
            <p:spPr bwMode="auto">
              <a:xfrm flipH="1">
                <a:off x="3748" y="1276"/>
                <a:ext cx="89" cy="2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 name="Line 271"/>
              <p:cNvSpPr>
                <a:spLocks noChangeShapeType="1"/>
              </p:cNvSpPr>
              <p:nvPr/>
            </p:nvSpPr>
            <p:spPr bwMode="auto">
              <a:xfrm>
                <a:off x="3837" y="1276"/>
                <a:ext cx="89"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3" name="Line 272"/>
              <p:cNvSpPr>
                <a:spLocks noChangeShapeType="1"/>
              </p:cNvSpPr>
              <p:nvPr/>
            </p:nvSpPr>
            <p:spPr bwMode="auto">
              <a:xfrm>
                <a:off x="3748"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4" name="Line 273"/>
              <p:cNvSpPr>
                <a:spLocks noChangeShapeType="1"/>
              </p:cNvSpPr>
              <p:nvPr/>
            </p:nvSpPr>
            <p:spPr bwMode="auto">
              <a:xfrm flipH="1">
                <a:off x="3837" y="1527"/>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5" name="Line 274"/>
              <p:cNvSpPr>
                <a:spLocks noChangeShapeType="1"/>
              </p:cNvSpPr>
              <p:nvPr/>
            </p:nvSpPr>
            <p:spPr bwMode="auto">
              <a:xfrm>
                <a:off x="3837" y="1282"/>
                <a:ext cx="0"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6" name="Line 275"/>
              <p:cNvSpPr>
                <a:spLocks noChangeShapeType="1"/>
              </p:cNvSpPr>
              <p:nvPr/>
            </p:nvSpPr>
            <p:spPr bwMode="auto">
              <a:xfrm flipV="1">
                <a:off x="3748" y="1501"/>
                <a:ext cx="89"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7" name="Line 276"/>
              <p:cNvSpPr>
                <a:spLocks noChangeShapeType="1"/>
              </p:cNvSpPr>
              <p:nvPr/>
            </p:nvSpPr>
            <p:spPr bwMode="auto">
              <a:xfrm flipH="1" flipV="1">
                <a:off x="3837" y="1501"/>
                <a:ext cx="89" cy="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8" name="Line 277"/>
              <p:cNvSpPr>
                <a:spLocks noChangeShapeType="1"/>
              </p:cNvSpPr>
              <p:nvPr/>
            </p:nvSpPr>
            <p:spPr bwMode="auto">
              <a:xfrm>
                <a:off x="3786" y="1418"/>
                <a:ext cx="51"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9" name="Line 278"/>
              <p:cNvSpPr>
                <a:spLocks noChangeShapeType="1"/>
              </p:cNvSpPr>
              <p:nvPr/>
            </p:nvSpPr>
            <p:spPr bwMode="auto">
              <a:xfrm flipV="1">
                <a:off x="3837" y="1418"/>
                <a:ext cx="54"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0" name="Line 279"/>
              <p:cNvSpPr>
                <a:spLocks noChangeShapeType="1"/>
              </p:cNvSpPr>
              <p:nvPr/>
            </p:nvSpPr>
            <p:spPr bwMode="auto">
              <a:xfrm>
                <a:off x="3768" y="1455"/>
                <a:ext cx="66" cy="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1" name="Line 280"/>
              <p:cNvSpPr>
                <a:spLocks noChangeShapeType="1"/>
              </p:cNvSpPr>
              <p:nvPr/>
            </p:nvSpPr>
            <p:spPr bwMode="auto">
              <a:xfrm flipV="1">
                <a:off x="3837" y="1461"/>
                <a:ext cx="66" cy="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2" name="Line 281"/>
              <p:cNvSpPr>
                <a:spLocks noChangeShapeType="1"/>
              </p:cNvSpPr>
              <p:nvPr/>
            </p:nvSpPr>
            <p:spPr bwMode="auto">
              <a:xfrm flipV="1">
                <a:off x="3837" y="1381"/>
                <a:ext cx="34" cy="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 name="Line 282"/>
              <p:cNvSpPr>
                <a:spLocks noChangeShapeType="1"/>
              </p:cNvSpPr>
              <p:nvPr/>
            </p:nvSpPr>
            <p:spPr bwMode="auto">
              <a:xfrm flipV="1">
                <a:off x="3837" y="1329"/>
                <a:ext cx="21"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4" name="Line 283"/>
              <p:cNvSpPr>
                <a:spLocks noChangeShapeType="1"/>
              </p:cNvSpPr>
              <p:nvPr/>
            </p:nvSpPr>
            <p:spPr bwMode="auto">
              <a:xfrm>
                <a:off x="3798" y="1377"/>
                <a:ext cx="42" cy="1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5" name="Line 284"/>
              <p:cNvSpPr>
                <a:spLocks noChangeShapeType="1"/>
              </p:cNvSpPr>
              <p:nvPr/>
            </p:nvSpPr>
            <p:spPr bwMode="auto">
              <a:xfrm>
                <a:off x="3817" y="1327"/>
                <a:ext cx="24" cy="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6" name="Oval 862"/>
              <p:cNvSpPr>
                <a:spLocks noChangeArrowheads="1"/>
              </p:cNvSpPr>
              <p:nvPr/>
            </p:nvSpPr>
            <p:spPr bwMode="auto">
              <a:xfrm>
                <a:off x="3821" y="1253"/>
                <a:ext cx="30" cy="2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pic>
          <p:nvPicPr>
            <p:cNvPr id="57" name="Picture 915"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25" y="5056188"/>
              <a:ext cx="433388"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Line 918"/>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9" name="Group 919"/>
            <p:cNvGrpSpPr>
              <a:grpSpLocks/>
            </p:cNvGrpSpPr>
            <p:nvPr/>
          </p:nvGrpSpPr>
          <p:grpSpPr bwMode="auto">
            <a:xfrm flipH="1">
              <a:off x="5775325" y="4533900"/>
              <a:ext cx="414338" cy="373063"/>
              <a:chOff x="2839" y="3501"/>
              <a:chExt cx="755" cy="803"/>
            </a:xfrm>
          </p:grpSpPr>
          <p:pic>
            <p:nvPicPr>
              <p:cNvPr id="539" name="Picture 920"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0" name="Freeform 92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60" name="Group 922"/>
            <p:cNvGrpSpPr>
              <a:grpSpLocks/>
            </p:cNvGrpSpPr>
            <p:nvPr/>
          </p:nvGrpSpPr>
          <p:grpSpPr bwMode="auto">
            <a:xfrm flipH="1">
              <a:off x="5457825" y="4954588"/>
              <a:ext cx="482600" cy="406400"/>
              <a:chOff x="2839" y="3501"/>
              <a:chExt cx="755" cy="803"/>
            </a:xfrm>
          </p:grpSpPr>
          <p:pic>
            <p:nvPicPr>
              <p:cNvPr id="537" name="Picture 923"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8" name="Freeform 92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61" name="Group 925"/>
            <p:cNvGrpSpPr>
              <a:grpSpLocks/>
            </p:cNvGrpSpPr>
            <p:nvPr/>
          </p:nvGrpSpPr>
          <p:grpSpPr bwMode="auto">
            <a:xfrm flipH="1">
              <a:off x="5935663" y="5256213"/>
              <a:ext cx="427037" cy="349250"/>
              <a:chOff x="2839" y="3501"/>
              <a:chExt cx="755" cy="803"/>
            </a:xfrm>
          </p:grpSpPr>
          <p:pic>
            <p:nvPicPr>
              <p:cNvPr id="535" name="Picture 926" descr="desktop_computer_stylized_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6" name="Freeform 92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grpSp>
          <p:nvGrpSpPr>
            <p:cNvPr id="62" name="Group 928"/>
            <p:cNvGrpSpPr>
              <a:grpSpLocks/>
            </p:cNvGrpSpPr>
            <p:nvPr/>
          </p:nvGrpSpPr>
          <p:grpSpPr bwMode="auto">
            <a:xfrm>
              <a:off x="6550025" y="5238750"/>
              <a:ext cx="427038" cy="350838"/>
              <a:chOff x="2839" y="3501"/>
              <a:chExt cx="755" cy="803"/>
            </a:xfrm>
          </p:grpSpPr>
          <p:pic>
            <p:nvPicPr>
              <p:cNvPr id="533" name="Picture 9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4" name="Freeform 93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grpSp>
        <p:pic>
          <p:nvPicPr>
            <p:cNvPr id="63" name="Picture 933"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73010" y="1604047"/>
              <a:ext cx="136841" cy="32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558925"/>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936"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50577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938"/>
            <p:cNvGrpSpPr>
              <a:grpSpLocks/>
            </p:cNvGrpSpPr>
            <p:nvPr/>
          </p:nvGrpSpPr>
          <p:grpSpPr bwMode="auto">
            <a:xfrm>
              <a:off x="8240713" y="5002213"/>
              <a:ext cx="227012" cy="481012"/>
              <a:chOff x="4140" y="429"/>
              <a:chExt cx="1425" cy="2396"/>
            </a:xfrm>
          </p:grpSpPr>
          <p:sp>
            <p:nvSpPr>
              <p:cNvPr id="501" name="Freeform 939"/>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 name="Rectangle 940"/>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03" name="Freeform 941"/>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4" name="Freeform 942"/>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5" name="Rectangle 943"/>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506" name="Group 944"/>
              <p:cNvGrpSpPr>
                <a:grpSpLocks/>
              </p:cNvGrpSpPr>
              <p:nvPr/>
            </p:nvGrpSpPr>
            <p:grpSpPr bwMode="auto">
              <a:xfrm>
                <a:off x="4749" y="668"/>
                <a:ext cx="581" cy="145"/>
                <a:chOff x="614" y="2568"/>
                <a:chExt cx="725" cy="139"/>
              </a:xfrm>
            </p:grpSpPr>
            <p:sp>
              <p:nvSpPr>
                <p:cNvPr id="531" name="AutoShape 945"/>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32" name="AutoShape 946"/>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507" name="Rectangle 947"/>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508" name="Group 948"/>
              <p:cNvGrpSpPr>
                <a:grpSpLocks/>
              </p:cNvGrpSpPr>
              <p:nvPr/>
            </p:nvGrpSpPr>
            <p:grpSpPr bwMode="auto">
              <a:xfrm>
                <a:off x="4747" y="994"/>
                <a:ext cx="581" cy="134"/>
                <a:chOff x="614" y="2568"/>
                <a:chExt cx="725" cy="139"/>
              </a:xfrm>
            </p:grpSpPr>
            <p:sp>
              <p:nvSpPr>
                <p:cNvPr id="529" name="AutoShape 949"/>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30" name="AutoShape 950"/>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509" name="Rectangle 951"/>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10" name="Rectangle 952"/>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511" name="Group 953"/>
              <p:cNvGrpSpPr>
                <a:grpSpLocks/>
              </p:cNvGrpSpPr>
              <p:nvPr/>
            </p:nvGrpSpPr>
            <p:grpSpPr bwMode="auto">
              <a:xfrm>
                <a:off x="4735" y="1627"/>
                <a:ext cx="582" cy="151"/>
                <a:chOff x="614" y="2568"/>
                <a:chExt cx="725" cy="139"/>
              </a:xfrm>
            </p:grpSpPr>
            <p:sp>
              <p:nvSpPr>
                <p:cNvPr id="527" name="AutoShape 954"/>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8" name="AutoShape 955"/>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512" name="Freeform 956"/>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3" name="Group 957"/>
              <p:cNvGrpSpPr>
                <a:grpSpLocks/>
              </p:cNvGrpSpPr>
              <p:nvPr/>
            </p:nvGrpSpPr>
            <p:grpSpPr bwMode="auto">
              <a:xfrm>
                <a:off x="4739" y="1327"/>
                <a:ext cx="582" cy="139"/>
                <a:chOff x="614" y="2568"/>
                <a:chExt cx="725" cy="139"/>
              </a:xfrm>
            </p:grpSpPr>
            <p:sp>
              <p:nvSpPr>
                <p:cNvPr id="525" name="AutoShape 958"/>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6" name="AutoShape 959"/>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514" name="Rectangle 960"/>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15" name="Freeform 961"/>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 name="Freeform 962"/>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 name="Oval 963"/>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18" name="Freeform 964"/>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 name="AutoShape 965"/>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0" name="AutoShape 966"/>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1" name="Oval 967"/>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2" name="Oval 968"/>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523" name="Oval 969"/>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24" name="Rectangle 970"/>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grpSp>
          <p:nvGrpSpPr>
            <p:cNvPr id="67" name="Group 971"/>
            <p:cNvGrpSpPr>
              <a:grpSpLocks/>
            </p:cNvGrpSpPr>
            <p:nvPr/>
          </p:nvGrpSpPr>
          <p:grpSpPr bwMode="auto">
            <a:xfrm>
              <a:off x="7924800" y="5303838"/>
              <a:ext cx="227013" cy="481012"/>
              <a:chOff x="4140" y="429"/>
              <a:chExt cx="1425" cy="2396"/>
            </a:xfrm>
          </p:grpSpPr>
          <p:sp>
            <p:nvSpPr>
              <p:cNvPr id="469" name="Freeform 97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0" name="Rectangle 973"/>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1" name="Freeform 97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 name="Freeform 97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3" name="Rectangle 976"/>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474" name="Group 977"/>
              <p:cNvGrpSpPr>
                <a:grpSpLocks/>
              </p:cNvGrpSpPr>
              <p:nvPr/>
            </p:nvGrpSpPr>
            <p:grpSpPr bwMode="auto">
              <a:xfrm>
                <a:off x="4749" y="668"/>
                <a:ext cx="581" cy="145"/>
                <a:chOff x="614" y="2568"/>
                <a:chExt cx="725" cy="139"/>
              </a:xfrm>
            </p:grpSpPr>
            <p:sp>
              <p:nvSpPr>
                <p:cNvPr id="499" name="AutoShape 978"/>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500" name="AutoShape 979"/>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475" name="Rectangle 980"/>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476" name="Group 981"/>
              <p:cNvGrpSpPr>
                <a:grpSpLocks/>
              </p:cNvGrpSpPr>
              <p:nvPr/>
            </p:nvGrpSpPr>
            <p:grpSpPr bwMode="auto">
              <a:xfrm>
                <a:off x="4747" y="994"/>
                <a:ext cx="581" cy="134"/>
                <a:chOff x="614" y="2568"/>
                <a:chExt cx="725" cy="139"/>
              </a:xfrm>
            </p:grpSpPr>
            <p:sp>
              <p:nvSpPr>
                <p:cNvPr id="497" name="AutoShape 982"/>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8" name="AutoShape 983"/>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477" name="Rectangle 984"/>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78" name="Rectangle 985"/>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479" name="Group 986"/>
              <p:cNvGrpSpPr>
                <a:grpSpLocks/>
              </p:cNvGrpSpPr>
              <p:nvPr/>
            </p:nvGrpSpPr>
            <p:grpSpPr bwMode="auto">
              <a:xfrm>
                <a:off x="4735" y="1627"/>
                <a:ext cx="582" cy="151"/>
                <a:chOff x="614" y="2568"/>
                <a:chExt cx="725" cy="139"/>
              </a:xfrm>
            </p:grpSpPr>
            <p:sp>
              <p:nvSpPr>
                <p:cNvPr id="495" name="AutoShape 987"/>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6" name="AutoShape 988"/>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480" name="Freeform 98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81" name="Group 990"/>
              <p:cNvGrpSpPr>
                <a:grpSpLocks/>
              </p:cNvGrpSpPr>
              <p:nvPr/>
            </p:nvGrpSpPr>
            <p:grpSpPr bwMode="auto">
              <a:xfrm>
                <a:off x="4739" y="1327"/>
                <a:ext cx="582" cy="139"/>
                <a:chOff x="614" y="2568"/>
                <a:chExt cx="725" cy="139"/>
              </a:xfrm>
            </p:grpSpPr>
            <p:sp>
              <p:nvSpPr>
                <p:cNvPr id="493" name="AutoShape 991"/>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4" name="AutoShape 992"/>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sp>
            <p:nvSpPr>
              <p:cNvPr id="482" name="Rectangle 993"/>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83" name="Freeform 99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4" name="Freeform 99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5" name="Oval 996"/>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86" name="Freeform 99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7" name="AutoShape 998"/>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88" name="AutoShape 999"/>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89" name="Oval 1000"/>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0" name="Oval 1001"/>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zh-CN" sz="1800">
                  <a:solidFill>
                    <a:srgbClr val="FF0000"/>
                  </a:solidFill>
                </a:endParaRPr>
              </a:p>
            </p:txBody>
          </p:sp>
          <p:sp>
            <p:nvSpPr>
              <p:cNvPr id="491" name="Oval 1002"/>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92" name="Rectangle 1003"/>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pic>
          <p:nvPicPr>
            <p:cNvPr id="68"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02250" y="2043113"/>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006" descr="laptop_keyboar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09064" flipH="1">
              <a:off x="5327957" y="2291590"/>
              <a:ext cx="437222" cy="15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Freeform 1007"/>
            <p:cNvSpPr>
              <a:spLocks/>
            </p:cNvSpPr>
            <p:nvPr/>
          </p:nvSpPr>
          <p:spPr bwMode="auto">
            <a:xfrm>
              <a:off x="5472854" y="2136804"/>
              <a:ext cx="351920" cy="208166"/>
            </a:xfrm>
            <a:custGeom>
              <a:avLst/>
              <a:gdLst>
                <a:gd name="T0" fmla="*/ 118 w 2982"/>
                <a:gd name="T1" fmla="*/ 0 h 2442"/>
                <a:gd name="T2" fmla="*/ 0 w 2982"/>
                <a:gd name="T3" fmla="*/ 85 h 2442"/>
                <a:gd name="T4" fmla="*/ 472 w 2982"/>
                <a:gd name="T5" fmla="*/ 85 h 2442"/>
                <a:gd name="T6" fmla="*/ 472 w 2982"/>
                <a:gd name="T7" fmla="*/ 85 h 2442"/>
                <a:gd name="T8" fmla="*/ 118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1" name="Picture 1008" descr="scree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90187" y="2142157"/>
              <a:ext cx="319785" cy="189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1009"/>
            <p:cNvSpPr>
              <a:spLocks/>
            </p:cNvSpPr>
            <p:nvPr/>
          </p:nvSpPr>
          <p:spPr bwMode="auto">
            <a:xfrm>
              <a:off x="5536928" y="2130663"/>
              <a:ext cx="298168" cy="38736"/>
            </a:xfrm>
            <a:custGeom>
              <a:avLst/>
              <a:gdLst>
                <a:gd name="T0" fmla="*/ 118 w 2528"/>
                <a:gd name="T1" fmla="*/ 0 h 455"/>
                <a:gd name="T2" fmla="*/ 472 w 2528"/>
                <a:gd name="T3" fmla="*/ 85 h 455"/>
                <a:gd name="T4" fmla="*/ 472 w 2528"/>
                <a:gd name="T5" fmla="*/ 85 h 455"/>
                <a:gd name="T6" fmla="*/ 0 w 2528"/>
                <a:gd name="T7" fmla="*/ 85 h 455"/>
                <a:gd name="T8" fmla="*/ 11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1010"/>
            <p:cNvSpPr>
              <a:spLocks/>
            </p:cNvSpPr>
            <p:nvPr/>
          </p:nvSpPr>
          <p:spPr bwMode="auto">
            <a:xfrm>
              <a:off x="5469738" y="2130348"/>
              <a:ext cx="82770" cy="161242"/>
            </a:xfrm>
            <a:custGeom>
              <a:avLst/>
              <a:gdLst>
                <a:gd name="T0" fmla="*/ 118 w 702"/>
                <a:gd name="T1" fmla="*/ 0 h 1893"/>
                <a:gd name="T2" fmla="*/ 0 w 702"/>
                <a:gd name="T3" fmla="*/ 85 h 1893"/>
                <a:gd name="T4" fmla="*/ 118 w 702"/>
                <a:gd name="T5" fmla="*/ 85 h 1893"/>
                <a:gd name="T6" fmla="*/ 118 w 702"/>
                <a:gd name="T7" fmla="*/ 85 h 1893"/>
                <a:gd name="T8" fmla="*/ 118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1011"/>
            <p:cNvSpPr>
              <a:spLocks/>
            </p:cNvSpPr>
            <p:nvPr/>
          </p:nvSpPr>
          <p:spPr bwMode="auto">
            <a:xfrm>
              <a:off x="5743756" y="2159163"/>
              <a:ext cx="89197" cy="186121"/>
            </a:xfrm>
            <a:custGeom>
              <a:avLst/>
              <a:gdLst>
                <a:gd name="T0" fmla="*/ 118 w 756"/>
                <a:gd name="T1" fmla="*/ 0 h 2184"/>
                <a:gd name="T2" fmla="*/ 118 w 756"/>
                <a:gd name="T3" fmla="*/ 85 h 2184"/>
                <a:gd name="T4" fmla="*/ 0 w 756"/>
                <a:gd name="T5" fmla="*/ 85 h 2184"/>
                <a:gd name="T6" fmla="*/ 118 w 756"/>
                <a:gd name="T7" fmla="*/ 85 h 2184"/>
                <a:gd name="T8" fmla="*/ 11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1012"/>
            <p:cNvSpPr>
              <a:spLocks/>
            </p:cNvSpPr>
            <p:nvPr/>
          </p:nvSpPr>
          <p:spPr bwMode="auto">
            <a:xfrm>
              <a:off x="5468764" y="2283402"/>
              <a:ext cx="327186" cy="62828"/>
            </a:xfrm>
            <a:custGeom>
              <a:avLst/>
              <a:gdLst>
                <a:gd name="T0" fmla="*/ 118 w 2773"/>
                <a:gd name="T1" fmla="*/ 0 h 738"/>
                <a:gd name="T2" fmla="*/ 0 w 2773"/>
                <a:gd name="T3" fmla="*/ 85 h 738"/>
                <a:gd name="T4" fmla="*/ 472 w 2773"/>
                <a:gd name="T5" fmla="*/ 85 h 738"/>
                <a:gd name="T6" fmla="*/ 472 w 2773"/>
                <a:gd name="T7" fmla="*/ 85 h 738"/>
                <a:gd name="T8" fmla="*/ 11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1013"/>
            <p:cNvSpPr>
              <a:spLocks/>
            </p:cNvSpPr>
            <p:nvPr/>
          </p:nvSpPr>
          <p:spPr bwMode="auto">
            <a:xfrm>
              <a:off x="5753689" y="2160738"/>
              <a:ext cx="83549" cy="186909"/>
            </a:xfrm>
            <a:custGeom>
              <a:avLst/>
              <a:gdLst>
                <a:gd name="T0" fmla="*/ 393 w 637"/>
                <a:gd name="T1" fmla="*/ 0 h 1659"/>
                <a:gd name="T2" fmla="*/ 393 w 637"/>
                <a:gd name="T3" fmla="*/ 0 h 1659"/>
                <a:gd name="T4" fmla="*/ 131 w 637"/>
                <a:gd name="T5" fmla="*/ 2366 h 1659"/>
                <a:gd name="T6" fmla="*/ 0 w 637"/>
                <a:gd name="T7" fmla="*/ 2366 h 1659"/>
                <a:gd name="T8" fmla="*/ 39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1014"/>
            <p:cNvSpPr>
              <a:spLocks/>
            </p:cNvSpPr>
            <p:nvPr/>
          </p:nvSpPr>
          <p:spPr bwMode="auto">
            <a:xfrm>
              <a:off x="5469154" y="2291747"/>
              <a:ext cx="290962" cy="62040"/>
            </a:xfrm>
            <a:custGeom>
              <a:avLst/>
              <a:gdLst>
                <a:gd name="T0" fmla="*/ 0 w 2216"/>
                <a:gd name="T1" fmla="*/ 0 h 550"/>
                <a:gd name="T2" fmla="*/ 131 w 2216"/>
                <a:gd name="T3" fmla="*/ 113 h 550"/>
                <a:gd name="T4" fmla="*/ 1707 w 2216"/>
                <a:gd name="T5" fmla="*/ 790 h 550"/>
                <a:gd name="T6" fmla="*/ 1707 w 2216"/>
                <a:gd name="T7" fmla="*/ 67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8" name="Group 1015"/>
            <p:cNvGrpSpPr>
              <a:grpSpLocks/>
            </p:cNvGrpSpPr>
            <p:nvPr/>
          </p:nvGrpSpPr>
          <p:grpSpPr bwMode="auto">
            <a:xfrm>
              <a:off x="5464285" y="2358039"/>
              <a:ext cx="98740" cy="36846"/>
              <a:chOff x="1740" y="2642"/>
              <a:chExt cx="752" cy="327"/>
            </a:xfrm>
          </p:grpSpPr>
          <p:sp>
            <p:nvSpPr>
              <p:cNvPr id="463" name="Freeform 101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4" name="Freeform 101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5" name="Freeform 101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6" name="Freeform 101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7" name="Freeform 102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8" name="Freeform 102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9" name="Freeform 1022"/>
            <p:cNvSpPr>
              <a:spLocks/>
            </p:cNvSpPr>
            <p:nvPr/>
          </p:nvSpPr>
          <p:spPr bwMode="auto">
            <a:xfrm>
              <a:off x="5633331" y="2363550"/>
              <a:ext cx="119579" cy="80936"/>
            </a:xfrm>
            <a:custGeom>
              <a:avLst/>
              <a:gdLst>
                <a:gd name="T0" fmla="*/ 121 w 990"/>
                <a:gd name="T1" fmla="*/ 307 h 792"/>
                <a:gd name="T2" fmla="*/ 242 w 990"/>
                <a:gd name="T3" fmla="*/ 0 h 792"/>
                <a:gd name="T4" fmla="*/ 242 w 990"/>
                <a:gd name="T5" fmla="*/ 102 h 792"/>
                <a:gd name="T6" fmla="*/ 0 w 990"/>
                <a:gd name="T7" fmla="*/ 307 h 792"/>
                <a:gd name="T8" fmla="*/ 121 w 990"/>
                <a:gd name="T9" fmla="*/ 30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1023"/>
            <p:cNvSpPr>
              <a:spLocks/>
            </p:cNvSpPr>
            <p:nvPr/>
          </p:nvSpPr>
          <p:spPr bwMode="auto">
            <a:xfrm>
              <a:off x="5328152" y="2370006"/>
              <a:ext cx="305958" cy="73850"/>
            </a:xfrm>
            <a:custGeom>
              <a:avLst/>
              <a:gdLst>
                <a:gd name="T0" fmla="*/ 121 w 2532"/>
                <a:gd name="T1" fmla="*/ 0 h 723"/>
                <a:gd name="T2" fmla="*/ 121 w 2532"/>
                <a:gd name="T3" fmla="*/ 0 h 723"/>
                <a:gd name="T4" fmla="*/ 725 w 2532"/>
                <a:gd name="T5" fmla="*/ 306 h 723"/>
                <a:gd name="T6" fmla="*/ 725 w 2532"/>
                <a:gd name="T7" fmla="*/ 306 h 723"/>
                <a:gd name="T8" fmla="*/ 0 w 2532"/>
                <a:gd name="T9" fmla="*/ 102 h 723"/>
                <a:gd name="T10" fmla="*/ 12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1024"/>
            <p:cNvSpPr>
              <a:spLocks/>
            </p:cNvSpPr>
            <p:nvPr/>
          </p:nvSpPr>
          <p:spPr bwMode="auto">
            <a:xfrm>
              <a:off x="5328347" y="2356465"/>
              <a:ext cx="3311" cy="14959"/>
            </a:xfrm>
            <a:custGeom>
              <a:avLst/>
              <a:gdLst>
                <a:gd name="T0" fmla="*/ 127 w 26"/>
                <a:gd name="T1" fmla="*/ 102 h 147"/>
                <a:gd name="T2" fmla="*/ 127 w 26"/>
                <a:gd name="T3" fmla="*/ 102 h 147"/>
                <a:gd name="T4" fmla="*/ 0 w 26"/>
                <a:gd name="T5" fmla="*/ 102 h 147"/>
                <a:gd name="T6" fmla="*/ 127 w 26"/>
                <a:gd name="T7" fmla="*/ 0 h 147"/>
                <a:gd name="T8" fmla="*/ 127 w 26"/>
                <a:gd name="T9" fmla="*/ 102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1025"/>
            <p:cNvSpPr>
              <a:spLocks/>
            </p:cNvSpPr>
            <p:nvPr/>
          </p:nvSpPr>
          <p:spPr bwMode="auto">
            <a:xfrm>
              <a:off x="5328542" y="2295526"/>
              <a:ext cx="142170" cy="61883"/>
            </a:xfrm>
            <a:custGeom>
              <a:avLst/>
              <a:gdLst>
                <a:gd name="T0" fmla="*/ 242 w 1176"/>
                <a:gd name="T1" fmla="*/ 0 h 606"/>
                <a:gd name="T2" fmla="*/ 0 w 1176"/>
                <a:gd name="T3" fmla="*/ 204 h 606"/>
                <a:gd name="T4" fmla="*/ 121 w 1176"/>
                <a:gd name="T5" fmla="*/ 204 h 606"/>
                <a:gd name="T6" fmla="*/ 242 w 1176"/>
                <a:gd name="T7" fmla="*/ 102 h 606"/>
                <a:gd name="T8" fmla="*/ 24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Freeform 1026"/>
            <p:cNvSpPr>
              <a:spLocks/>
            </p:cNvSpPr>
            <p:nvPr/>
          </p:nvSpPr>
          <p:spPr bwMode="auto">
            <a:xfrm>
              <a:off x="5338085" y="2359614"/>
              <a:ext cx="290183" cy="71016"/>
            </a:xfrm>
            <a:custGeom>
              <a:avLst/>
              <a:gdLst>
                <a:gd name="T0" fmla="*/ 115 w 2532"/>
                <a:gd name="T1" fmla="*/ 0 h 723"/>
                <a:gd name="T2" fmla="*/ 115 w 2532"/>
                <a:gd name="T3" fmla="*/ 0 h 723"/>
                <a:gd name="T4" fmla="*/ 229 w 2532"/>
                <a:gd name="T5" fmla="*/ 98 h 723"/>
                <a:gd name="T6" fmla="*/ 229 w 2532"/>
                <a:gd name="T7" fmla="*/ 98 h 723"/>
                <a:gd name="T8" fmla="*/ 0 w 2532"/>
                <a:gd name="T9" fmla="*/ 98 h 723"/>
                <a:gd name="T10" fmla="*/ 11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1027"/>
            <p:cNvSpPr>
              <a:spLocks/>
            </p:cNvSpPr>
            <p:nvPr/>
          </p:nvSpPr>
          <p:spPr bwMode="auto">
            <a:xfrm flipV="1">
              <a:off x="5627878" y="2354575"/>
              <a:ext cx="118410" cy="73535"/>
            </a:xfrm>
            <a:custGeom>
              <a:avLst/>
              <a:gdLst>
                <a:gd name="T0" fmla="*/ 0 w 2532"/>
                <a:gd name="T1" fmla="*/ 0 h 723"/>
                <a:gd name="T2" fmla="*/ 0 w 2532"/>
                <a:gd name="T3" fmla="*/ 0 h 723"/>
                <a:gd name="T4" fmla="*/ 0 w 2532"/>
                <a:gd name="T5" fmla="*/ 305 h 723"/>
                <a:gd name="T6" fmla="*/ 0 w 2532"/>
                <a:gd name="T7" fmla="*/ 305 h 723"/>
                <a:gd name="T8" fmla="*/ 0 w 2532"/>
                <a:gd name="T9" fmla="*/ 102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85" name="Picture 1030"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6897688" y="57356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Freeform 1031"/>
            <p:cNvSpPr>
              <a:spLocks/>
            </p:cNvSpPr>
            <p:nvPr/>
          </p:nvSpPr>
          <p:spPr bwMode="auto">
            <a:xfrm>
              <a:off x="7026275" y="55800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87" name="Picture 1032"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2150" y="55848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Freeform 1033"/>
            <p:cNvSpPr>
              <a:spLocks/>
            </p:cNvSpPr>
            <p:nvPr/>
          </p:nvSpPr>
          <p:spPr bwMode="auto">
            <a:xfrm>
              <a:off x="7083425" y="55737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1034"/>
            <p:cNvSpPr>
              <a:spLocks/>
            </p:cNvSpPr>
            <p:nvPr/>
          </p:nvSpPr>
          <p:spPr bwMode="auto">
            <a:xfrm>
              <a:off x="7024688" y="55737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1035"/>
            <p:cNvSpPr>
              <a:spLocks/>
            </p:cNvSpPr>
            <p:nvPr/>
          </p:nvSpPr>
          <p:spPr bwMode="auto">
            <a:xfrm>
              <a:off x="7267575" y="56022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1036"/>
            <p:cNvSpPr>
              <a:spLocks/>
            </p:cNvSpPr>
            <p:nvPr/>
          </p:nvSpPr>
          <p:spPr bwMode="auto">
            <a:xfrm>
              <a:off x="7023100" y="57261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1037"/>
            <p:cNvSpPr>
              <a:spLocks/>
            </p:cNvSpPr>
            <p:nvPr/>
          </p:nvSpPr>
          <p:spPr bwMode="auto">
            <a:xfrm>
              <a:off x="7275513" y="56038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1038"/>
            <p:cNvSpPr>
              <a:spLocks/>
            </p:cNvSpPr>
            <p:nvPr/>
          </p:nvSpPr>
          <p:spPr bwMode="auto">
            <a:xfrm>
              <a:off x="7023100" y="57356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4" name="Group 1039"/>
            <p:cNvGrpSpPr>
              <a:grpSpLocks/>
            </p:cNvGrpSpPr>
            <p:nvPr/>
          </p:nvGrpSpPr>
          <p:grpSpPr bwMode="auto">
            <a:xfrm>
              <a:off x="7019925" y="5800725"/>
              <a:ext cx="87313" cy="38100"/>
              <a:chOff x="1740" y="2642"/>
              <a:chExt cx="752" cy="327"/>
            </a:xfrm>
          </p:grpSpPr>
          <p:sp>
            <p:nvSpPr>
              <p:cNvPr id="457" name="Freeform 104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8" name="Freeform 104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9" name="Freeform 104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0" name="Freeform 104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1" name="Freeform 104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2" name="Freeform 104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5" name="Freeform 1046"/>
            <p:cNvSpPr>
              <a:spLocks/>
            </p:cNvSpPr>
            <p:nvPr/>
          </p:nvSpPr>
          <p:spPr bwMode="auto">
            <a:xfrm>
              <a:off x="7169150" y="58070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47"/>
            <p:cNvSpPr>
              <a:spLocks/>
            </p:cNvSpPr>
            <p:nvPr/>
          </p:nvSpPr>
          <p:spPr bwMode="auto">
            <a:xfrm>
              <a:off x="6897688" y="58134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1048"/>
            <p:cNvSpPr>
              <a:spLocks/>
            </p:cNvSpPr>
            <p:nvPr/>
          </p:nvSpPr>
          <p:spPr bwMode="auto">
            <a:xfrm>
              <a:off x="6899275" y="57991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Freeform 1049"/>
            <p:cNvSpPr>
              <a:spLocks/>
            </p:cNvSpPr>
            <p:nvPr/>
          </p:nvSpPr>
          <p:spPr bwMode="auto">
            <a:xfrm>
              <a:off x="6899275" y="57388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9" name="Freeform 1050"/>
            <p:cNvSpPr>
              <a:spLocks/>
            </p:cNvSpPr>
            <p:nvPr/>
          </p:nvSpPr>
          <p:spPr bwMode="auto">
            <a:xfrm>
              <a:off x="6907213" y="58023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51"/>
            <p:cNvSpPr>
              <a:spLocks/>
            </p:cNvSpPr>
            <p:nvPr/>
          </p:nvSpPr>
          <p:spPr bwMode="auto">
            <a:xfrm flipV="1">
              <a:off x="7164388" y="57975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1" name="Group 2"/>
            <p:cNvGrpSpPr>
              <a:grpSpLocks/>
            </p:cNvGrpSpPr>
            <p:nvPr/>
          </p:nvGrpSpPr>
          <p:grpSpPr bwMode="auto">
            <a:xfrm>
              <a:off x="5607050" y="3182938"/>
              <a:ext cx="317500" cy="246062"/>
              <a:chOff x="5581650" y="3128963"/>
              <a:chExt cx="423863" cy="320675"/>
            </a:xfrm>
          </p:grpSpPr>
          <p:pic>
            <p:nvPicPr>
              <p:cNvPr id="435" name="Picture 1054" descr="laptop_keyboar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9064" flipH="1">
                <a:off x="5581650" y="3290888"/>
                <a:ext cx="363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 name="Freeform 1055"/>
              <p:cNvSpPr>
                <a:spLocks/>
              </p:cNvSpPr>
              <p:nvPr/>
            </p:nvSpPr>
            <p:spPr bwMode="auto">
              <a:xfrm>
                <a:off x="5702300" y="3135313"/>
                <a:ext cx="292100"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437" name="Picture 1056"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716588" y="3140075"/>
                <a:ext cx="2667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8" name="Freeform 1057"/>
              <p:cNvSpPr>
                <a:spLocks/>
              </p:cNvSpPr>
              <p:nvPr/>
            </p:nvSpPr>
            <p:spPr bwMode="auto">
              <a:xfrm>
                <a:off x="5756275" y="3128963"/>
                <a:ext cx="247650"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9" name="Freeform 1058"/>
              <p:cNvSpPr>
                <a:spLocks/>
              </p:cNvSpPr>
              <p:nvPr/>
            </p:nvSpPr>
            <p:spPr bwMode="auto">
              <a:xfrm>
                <a:off x="5700713" y="3128963"/>
                <a:ext cx="68262"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 name="Freeform 1059"/>
              <p:cNvSpPr>
                <a:spLocks/>
              </p:cNvSpPr>
              <p:nvPr/>
            </p:nvSpPr>
            <p:spPr bwMode="auto">
              <a:xfrm>
                <a:off x="5927725" y="3157538"/>
                <a:ext cx="74613"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 name="Freeform 1060"/>
              <p:cNvSpPr>
                <a:spLocks/>
              </p:cNvSpPr>
              <p:nvPr/>
            </p:nvSpPr>
            <p:spPr bwMode="auto">
              <a:xfrm>
                <a:off x="5699125" y="3281363"/>
                <a:ext cx="27146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2" name="Freeform 1061"/>
              <p:cNvSpPr>
                <a:spLocks/>
              </p:cNvSpPr>
              <p:nvPr/>
            </p:nvSpPr>
            <p:spPr bwMode="auto">
              <a:xfrm>
                <a:off x="5935663" y="3159125"/>
                <a:ext cx="69850"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3" name="Freeform 1062"/>
              <p:cNvSpPr>
                <a:spLocks/>
              </p:cNvSpPr>
              <p:nvPr/>
            </p:nvSpPr>
            <p:spPr bwMode="auto">
              <a:xfrm>
                <a:off x="5699125" y="3290888"/>
                <a:ext cx="242888"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44" name="Group 1063"/>
              <p:cNvGrpSpPr>
                <a:grpSpLocks/>
              </p:cNvGrpSpPr>
              <p:nvPr/>
            </p:nvGrpSpPr>
            <p:grpSpPr bwMode="auto">
              <a:xfrm>
                <a:off x="5695950" y="3355975"/>
                <a:ext cx="80963" cy="38100"/>
                <a:chOff x="1740" y="2642"/>
                <a:chExt cx="752" cy="327"/>
              </a:xfrm>
            </p:grpSpPr>
            <p:sp>
              <p:nvSpPr>
                <p:cNvPr id="451" name="Freeform 10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2" name="Freeform 10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3" name="Freeform 10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4" name="Freeform 10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5" name="Freeform 10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6" name="Freeform 10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45" name="Freeform 1070"/>
              <p:cNvSpPr>
                <a:spLocks/>
              </p:cNvSpPr>
              <p:nvPr/>
            </p:nvSpPr>
            <p:spPr bwMode="auto">
              <a:xfrm>
                <a:off x="5835650" y="3362325"/>
                <a:ext cx="10001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6" name="Freeform 1071"/>
              <p:cNvSpPr>
                <a:spLocks/>
              </p:cNvSpPr>
              <p:nvPr/>
            </p:nvSpPr>
            <p:spPr bwMode="auto">
              <a:xfrm>
                <a:off x="5583238" y="3368675"/>
                <a:ext cx="254000"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7" name="Freeform 1072"/>
              <p:cNvSpPr>
                <a:spLocks/>
              </p:cNvSpPr>
              <p:nvPr/>
            </p:nvSpPr>
            <p:spPr bwMode="auto">
              <a:xfrm>
                <a:off x="5583238" y="3354388"/>
                <a:ext cx="1587"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8" name="Freeform 1073"/>
              <p:cNvSpPr>
                <a:spLocks/>
              </p:cNvSpPr>
              <p:nvPr/>
            </p:nvSpPr>
            <p:spPr bwMode="auto">
              <a:xfrm>
                <a:off x="5583238" y="3294063"/>
                <a:ext cx="117475"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9" name="Freeform 1074"/>
              <p:cNvSpPr>
                <a:spLocks/>
              </p:cNvSpPr>
              <p:nvPr/>
            </p:nvSpPr>
            <p:spPr bwMode="auto">
              <a:xfrm>
                <a:off x="5591175" y="3357563"/>
                <a:ext cx="241300"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0" name="Freeform 1075"/>
              <p:cNvSpPr>
                <a:spLocks/>
              </p:cNvSpPr>
              <p:nvPr/>
            </p:nvSpPr>
            <p:spPr bwMode="auto">
              <a:xfrm flipV="1">
                <a:off x="5830888" y="3352800"/>
                <a:ext cx="9842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102" name="Picture 1077" descr="desktop_computer_stylized_med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6156325" y="3300413"/>
              <a:ext cx="342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1078"/>
            <p:cNvSpPr>
              <a:spLocks/>
            </p:cNvSpPr>
            <p:nvPr/>
          </p:nvSpPr>
          <p:spPr bwMode="auto">
            <a:xfrm flipH="1">
              <a:off x="6302568" y="3332533"/>
              <a:ext cx="161685" cy="153507"/>
            </a:xfrm>
            <a:custGeom>
              <a:avLst/>
              <a:gdLst>
                <a:gd name="T0" fmla="*/ 0 w 356"/>
                <a:gd name="T1" fmla="*/ 0 h 368"/>
                <a:gd name="T2" fmla="*/ 136251 w 356"/>
                <a:gd name="T3" fmla="*/ 5840 h 368"/>
                <a:gd name="T4" fmla="*/ 161685 w 356"/>
                <a:gd name="T5" fmla="*/ 122639 h 368"/>
                <a:gd name="T6" fmla="*/ 35425 w 356"/>
                <a:gd name="T7" fmla="*/ 15350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zh-CN" altLang="en-US"/>
            </a:p>
          </p:txBody>
        </p:sp>
        <p:pic>
          <p:nvPicPr>
            <p:cNvPr id="104" name="Picture 1081" descr="laptop_keyboar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rot="109064" flipH="1">
              <a:off x="7329488" y="5672138"/>
              <a:ext cx="38893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082"/>
            <p:cNvSpPr>
              <a:spLocks/>
            </p:cNvSpPr>
            <p:nvPr/>
          </p:nvSpPr>
          <p:spPr bwMode="auto">
            <a:xfrm>
              <a:off x="7458075" y="5516563"/>
              <a:ext cx="312738" cy="207962"/>
            </a:xfrm>
            <a:custGeom>
              <a:avLst/>
              <a:gdLst>
                <a:gd name="T0" fmla="*/ 2147483647 w 2982"/>
                <a:gd name="T1" fmla="*/ 0 h 2442"/>
                <a:gd name="T2" fmla="*/ 0 w 2982"/>
                <a:gd name="T3" fmla="*/ 2147483647 h 2442"/>
                <a:gd name="T4" fmla="*/ 2147483647 w 2982"/>
                <a:gd name="T5" fmla="*/ 2147483647 h 2442"/>
                <a:gd name="T6" fmla="*/ 2147483647 w 2982"/>
                <a:gd name="T7" fmla="*/ 2147483647 h 2442"/>
                <a:gd name="T8" fmla="*/ 214748364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06" name="Picture 1083" descr="scree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3950" y="5521325"/>
              <a:ext cx="2841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1084"/>
            <p:cNvSpPr>
              <a:spLocks/>
            </p:cNvSpPr>
            <p:nvPr/>
          </p:nvSpPr>
          <p:spPr bwMode="auto">
            <a:xfrm>
              <a:off x="7515225" y="5510213"/>
              <a:ext cx="265113" cy="39687"/>
            </a:xfrm>
            <a:custGeom>
              <a:avLst/>
              <a:gdLst>
                <a:gd name="T0" fmla="*/ 2147483647 w 2528"/>
                <a:gd name="T1" fmla="*/ 0 h 455"/>
                <a:gd name="T2" fmla="*/ 2147483647 w 2528"/>
                <a:gd name="T3" fmla="*/ 2147483647 h 455"/>
                <a:gd name="T4" fmla="*/ 2147483647 w 2528"/>
                <a:gd name="T5" fmla="*/ 2147483647 h 455"/>
                <a:gd name="T6" fmla="*/ 0 w 2528"/>
                <a:gd name="T7" fmla="*/ 2147483647 h 455"/>
                <a:gd name="T8" fmla="*/ 2147483647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085"/>
            <p:cNvSpPr>
              <a:spLocks/>
            </p:cNvSpPr>
            <p:nvPr/>
          </p:nvSpPr>
          <p:spPr bwMode="auto">
            <a:xfrm>
              <a:off x="7456488" y="5510213"/>
              <a:ext cx="73025" cy="161925"/>
            </a:xfrm>
            <a:custGeom>
              <a:avLst/>
              <a:gdLst>
                <a:gd name="T0" fmla="*/ 2147483647 w 702"/>
                <a:gd name="T1" fmla="*/ 0 h 1893"/>
                <a:gd name="T2" fmla="*/ 0 w 702"/>
                <a:gd name="T3" fmla="*/ 2147483647 h 1893"/>
                <a:gd name="T4" fmla="*/ 2147483647 w 702"/>
                <a:gd name="T5" fmla="*/ 2147483647 h 1893"/>
                <a:gd name="T6" fmla="*/ 2147483647 w 702"/>
                <a:gd name="T7" fmla="*/ 2147483647 h 1893"/>
                <a:gd name="T8" fmla="*/ 2147483647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086"/>
            <p:cNvSpPr>
              <a:spLocks/>
            </p:cNvSpPr>
            <p:nvPr/>
          </p:nvSpPr>
          <p:spPr bwMode="auto">
            <a:xfrm>
              <a:off x="7699375" y="5538788"/>
              <a:ext cx="79375" cy="185737"/>
            </a:xfrm>
            <a:custGeom>
              <a:avLst/>
              <a:gdLst>
                <a:gd name="T0" fmla="*/ 2147483647 w 756"/>
                <a:gd name="T1" fmla="*/ 0 h 2184"/>
                <a:gd name="T2" fmla="*/ 2147483647 w 756"/>
                <a:gd name="T3" fmla="*/ 2147483647 h 2184"/>
                <a:gd name="T4" fmla="*/ 0 w 756"/>
                <a:gd name="T5" fmla="*/ 2147483647 h 2184"/>
                <a:gd name="T6" fmla="*/ 2147483647 w 756"/>
                <a:gd name="T7" fmla="*/ 2147483647 h 2184"/>
                <a:gd name="T8" fmla="*/ 214748364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087"/>
            <p:cNvSpPr>
              <a:spLocks/>
            </p:cNvSpPr>
            <p:nvPr/>
          </p:nvSpPr>
          <p:spPr bwMode="auto">
            <a:xfrm>
              <a:off x="7454900" y="5662613"/>
              <a:ext cx="290513" cy="63500"/>
            </a:xfrm>
            <a:custGeom>
              <a:avLst/>
              <a:gdLst>
                <a:gd name="T0" fmla="*/ 2147483647 w 2773"/>
                <a:gd name="T1" fmla="*/ 0 h 738"/>
                <a:gd name="T2" fmla="*/ 0 w 2773"/>
                <a:gd name="T3" fmla="*/ 2147483647 h 738"/>
                <a:gd name="T4" fmla="*/ 2147483647 w 2773"/>
                <a:gd name="T5" fmla="*/ 2147483647 h 738"/>
                <a:gd name="T6" fmla="*/ 2147483647 w 2773"/>
                <a:gd name="T7" fmla="*/ 2147483647 h 738"/>
                <a:gd name="T8" fmla="*/ 2147483647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088"/>
            <p:cNvSpPr>
              <a:spLocks/>
            </p:cNvSpPr>
            <p:nvPr/>
          </p:nvSpPr>
          <p:spPr bwMode="auto">
            <a:xfrm>
              <a:off x="7707313" y="5540375"/>
              <a:ext cx="74612" cy="187325"/>
            </a:xfrm>
            <a:custGeom>
              <a:avLst/>
              <a:gdLst>
                <a:gd name="T0" fmla="*/ 2147483647 w 637"/>
                <a:gd name="T1" fmla="*/ 0 h 1659"/>
                <a:gd name="T2" fmla="*/ 2147483647 w 637"/>
                <a:gd name="T3" fmla="*/ 0 h 1659"/>
                <a:gd name="T4" fmla="*/ 2147483647 w 637"/>
                <a:gd name="T5" fmla="*/ 2147483647 h 1659"/>
                <a:gd name="T6" fmla="*/ 0 w 637"/>
                <a:gd name="T7" fmla="*/ 2147483647 h 1659"/>
                <a:gd name="T8" fmla="*/ 2147483647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089"/>
            <p:cNvSpPr>
              <a:spLocks/>
            </p:cNvSpPr>
            <p:nvPr/>
          </p:nvSpPr>
          <p:spPr bwMode="auto">
            <a:xfrm>
              <a:off x="7454900" y="5672138"/>
              <a:ext cx="258763" cy="61912"/>
            </a:xfrm>
            <a:custGeom>
              <a:avLst/>
              <a:gdLst>
                <a:gd name="T0" fmla="*/ 0 w 2216"/>
                <a:gd name="T1" fmla="*/ 0 h 550"/>
                <a:gd name="T2" fmla="*/ 2147483647 w 2216"/>
                <a:gd name="T3" fmla="*/ 2147483647 h 550"/>
                <a:gd name="T4" fmla="*/ 2147483647 w 2216"/>
                <a:gd name="T5" fmla="*/ 2147483647 h 550"/>
                <a:gd name="T6" fmla="*/ 2147483647 w 2216"/>
                <a:gd name="T7" fmla="*/ 2147483647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13" name="Group 1090"/>
            <p:cNvGrpSpPr>
              <a:grpSpLocks/>
            </p:cNvGrpSpPr>
            <p:nvPr/>
          </p:nvGrpSpPr>
          <p:grpSpPr bwMode="auto">
            <a:xfrm>
              <a:off x="7451725" y="5737225"/>
              <a:ext cx="87313" cy="38100"/>
              <a:chOff x="1740" y="2642"/>
              <a:chExt cx="752" cy="327"/>
            </a:xfrm>
          </p:grpSpPr>
          <p:sp>
            <p:nvSpPr>
              <p:cNvPr id="429" name="Freeform 109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0" name="Freeform 109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1" name="Freeform 109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2" name="Freeform 109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3" name="Freeform 109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4" name="Freeform 109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4" name="Freeform 1097"/>
            <p:cNvSpPr>
              <a:spLocks/>
            </p:cNvSpPr>
            <p:nvPr/>
          </p:nvSpPr>
          <p:spPr bwMode="auto">
            <a:xfrm>
              <a:off x="7600950" y="5743575"/>
              <a:ext cx="106363" cy="80963"/>
            </a:xfrm>
            <a:custGeom>
              <a:avLst/>
              <a:gdLst>
                <a:gd name="T0" fmla="*/ 2147483647 w 990"/>
                <a:gd name="T1" fmla="*/ 2147483647 h 792"/>
                <a:gd name="T2" fmla="*/ 2147483647 w 990"/>
                <a:gd name="T3" fmla="*/ 0 h 792"/>
                <a:gd name="T4" fmla="*/ 2147483647 w 990"/>
                <a:gd name="T5" fmla="*/ 2147483647 h 792"/>
                <a:gd name="T6" fmla="*/ 0 w 990"/>
                <a:gd name="T7" fmla="*/ 2147483647 h 792"/>
                <a:gd name="T8" fmla="*/ 2147483647 w 990"/>
                <a:gd name="T9" fmla="*/ 214748364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1098"/>
            <p:cNvSpPr>
              <a:spLocks/>
            </p:cNvSpPr>
            <p:nvPr/>
          </p:nvSpPr>
          <p:spPr bwMode="auto">
            <a:xfrm>
              <a:off x="7329488" y="5749925"/>
              <a:ext cx="271462" cy="73025"/>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099"/>
            <p:cNvSpPr>
              <a:spLocks/>
            </p:cNvSpPr>
            <p:nvPr/>
          </p:nvSpPr>
          <p:spPr bwMode="auto">
            <a:xfrm>
              <a:off x="7331075" y="5735638"/>
              <a:ext cx="1588" cy="15875"/>
            </a:xfrm>
            <a:custGeom>
              <a:avLst/>
              <a:gdLst>
                <a:gd name="T0" fmla="*/ 2147483647 w 26"/>
                <a:gd name="T1" fmla="*/ 2147483647 h 147"/>
                <a:gd name="T2" fmla="*/ 2147483647 w 26"/>
                <a:gd name="T3" fmla="*/ 2147483647 h 147"/>
                <a:gd name="T4" fmla="*/ 0 w 26"/>
                <a:gd name="T5" fmla="*/ 2147483647 h 147"/>
                <a:gd name="T6" fmla="*/ 2147483647 w 26"/>
                <a:gd name="T7" fmla="*/ 0 h 147"/>
                <a:gd name="T8" fmla="*/ 2147483647 w 26"/>
                <a:gd name="T9" fmla="*/ 2147483647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100"/>
            <p:cNvSpPr>
              <a:spLocks/>
            </p:cNvSpPr>
            <p:nvPr/>
          </p:nvSpPr>
          <p:spPr bwMode="auto">
            <a:xfrm>
              <a:off x="7331075" y="5675313"/>
              <a:ext cx="125413" cy="61912"/>
            </a:xfrm>
            <a:custGeom>
              <a:avLst/>
              <a:gdLst>
                <a:gd name="T0" fmla="*/ 2147483647 w 1176"/>
                <a:gd name="T1" fmla="*/ 0 h 606"/>
                <a:gd name="T2" fmla="*/ 0 w 1176"/>
                <a:gd name="T3" fmla="*/ 2147483647 h 606"/>
                <a:gd name="T4" fmla="*/ 2147483647 w 1176"/>
                <a:gd name="T5" fmla="*/ 2147483647 h 606"/>
                <a:gd name="T6" fmla="*/ 2147483647 w 1176"/>
                <a:gd name="T7" fmla="*/ 2147483647 h 606"/>
                <a:gd name="T8" fmla="*/ 2147483647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101"/>
            <p:cNvSpPr>
              <a:spLocks/>
            </p:cNvSpPr>
            <p:nvPr/>
          </p:nvSpPr>
          <p:spPr bwMode="auto">
            <a:xfrm>
              <a:off x="7339013" y="5738813"/>
              <a:ext cx="257175" cy="71437"/>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102"/>
            <p:cNvSpPr>
              <a:spLocks/>
            </p:cNvSpPr>
            <p:nvPr/>
          </p:nvSpPr>
          <p:spPr bwMode="auto">
            <a:xfrm flipV="1">
              <a:off x="7596188" y="5734050"/>
              <a:ext cx="104775" cy="74613"/>
            </a:xfrm>
            <a:custGeom>
              <a:avLst/>
              <a:gdLst>
                <a:gd name="T0" fmla="*/ 2147483647 w 2532"/>
                <a:gd name="T1" fmla="*/ 0 h 723"/>
                <a:gd name="T2" fmla="*/ 2147483647 w 2532"/>
                <a:gd name="T3" fmla="*/ 0 h 723"/>
                <a:gd name="T4" fmla="*/ 2147483647 w 2532"/>
                <a:gd name="T5" fmla="*/ 2147483647 h 723"/>
                <a:gd name="T6" fmla="*/ 2147483647 w 2532"/>
                <a:gd name="T7" fmla="*/ 2147483647 h 723"/>
                <a:gd name="T8" fmla="*/ 0 w 2532"/>
                <a:gd name="T9" fmla="*/ 2147483647 h 723"/>
                <a:gd name="T10" fmla="*/ 2147483647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0" name="Group 1103"/>
            <p:cNvGrpSpPr>
              <a:grpSpLocks/>
            </p:cNvGrpSpPr>
            <p:nvPr/>
          </p:nvGrpSpPr>
          <p:grpSpPr bwMode="auto">
            <a:xfrm>
              <a:off x="6351588" y="2493963"/>
              <a:ext cx="390525" cy="169862"/>
              <a:chOff x="4650" y="1129"/>
              <a:chExt cx="246" cy="95"/>
            </a:xfrm>
          </p:grpSpPr>
          <p:sp>
            <p:nvSpPr>
              <p:cNvPr id="42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42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42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424" name="Group 1107"/>
              <p:cNvGrpSpPr>
                <a:grpSpLocks/>
              </p:cNvGrpSpPr>
              <p:nvPr/>
            </p:nvGrpSpPr>
            <p:grpSpPr bwMode="auto">
              <a:xfrm>
                <a:off x="4699" y="1145"/>
                <a:ext cx="138" cy="29"/>
                <a:chOff x="2468" y="1332"/>
                <a:chExt cx="310" cy="60"/>
              </a:xfrm>
            </p:grpSpPr>
            <p:sp>
              <p:nvSpPr>
                <p:cNvPr id="427" name="Freeform 110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8" name="Freeform 110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5" name="Line 111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6" name="Line 111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 name="Group 1112"/>
            <p:cNvGrpSpPr>
              <a:grpSpLocks/>
            </p:cNvGrpSpPr>
            <p:nvPr/>
          </p:nvGrpSpPr>
          <p:grpSpPr bwMode="auto">
            <a:xfrm>
              <a:off x="6051550" y="3641725"/>
              <a:ext cx="390525" cy="169863"/>
              <a:chOff x="4650" y="1129"/>
              <a:chExt cx="246" cy="95"/>
            </a:xfrm>
          </p:grpSpPr>
          <p:sp>
            <p:nvSpPr>
              <p:cNvPr id="41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41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41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416" name="Group 1116"/>
              <p:cNvGrpSpPr>
                <a:grpSpLocks/>
              </p:cNvGrpSpPr>
              <p:nvPr/>
            </p:nvGrpSpPr>
            <p:grpSpPr bwMode="auto">
              <a:xfrm>
                <a:off x="4699" y="1145"/>
                <a:ext cx="138" cy="29"/>
                <a:chOff x="2468" y="1332"/>
                <a:chExt cx="310" cy="60"/>
              </a:xfrm>
            </p:grpSpPr>
            <p:sp>
              <p:nvSpPr>
                <p:cNvPr id="419" name="Freeform 11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 name="Freeform 11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7" name="Line 11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Line 11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2" name="Group 1121"/>
            <p:cNvGrpSpPr>
              <a:grpSpLocks/>
            </p:cNvGrpSpPr>
            <p:nvPr/>
          </p:nvGrpSpPr>
          <p:grpSpPr bwMode="auto">
            <a:xfrm>
              <a:off x="6248400" y="4852988"/>
              <a:ext cx="617538" cy="247650"/>
              <a:chOff x="2356" y="1300"/>
              <a:chExt cx="555" cy="194"/>
            </a:xfrm>
          </p:grpSpPr>
          <p:sp>
            <p:nvSpPr>
              <p:cNvPr id="40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40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40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408" name="Group 1125"/>
              <p:cNvGrpSpPr>
                <a:grpSpLocks/>
              </p:cNvGrpSpPr>
              <p:nvPr/>
            </p:nvGrpSpPr>
            <p:grpSpPr bwMode="auto">
              <a:xfrm>
                <a:off x="2468" y="1332"/>
                <a:ext cx="310" cy="60"/>
                <a:chOff x="2468" y="1332"/>
                <a:chExt cx="310" cy="60"/>
              </a:xfrm>
            </p:grpSpPr>
            <p:sp>
              <p:nvSpPr>
                <p:cNvPr id="411" name="Freeform 11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2" name="Freeform 11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 name="Line 1128"/>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 name="Line 1129"/>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 name="Group 1130"/>
            <p:cNvGrpSpPr>
              <a:grpSpLocks/>
            </p:cNvGrpSpPr>
            <p:nvPr/>
          </p:nvGrpSpPr>
          <p:grpSpPr bwMode="auto">
            <a:xfrm>
              <a:off x="6969125" y="4510088"/>
              <a:ext cx="617538" cy="247650"/>
              <a:chOff x="2356" y="1300"/>
              <a:chExt cx="555" cy="194"/>
            </a:xfrm>
          </p:grpSpPr>
          <p:sp>
            <p:nvSpPr>
              <p:cNvPr id="39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39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39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400" name="Group 1134"/>
              <p:cNvGrpSpPr>
                <a:grpSpLocks/>
              </p:cNvGrpSpPr>
              <p:nvPr/>
            </p:nvGrpSpPr>
            <p:grpSpPr bwMode="auto">
              <a:xfrm>
                <a:off x="2468" y="1332"/>
                <a:ext cx="310" cy="60"/>
                <a:chOff x="2468" y="1332"/>
                <a:chExt cx="310" cy="60"/>
              </a:xfrm>
            </p:grpSpPr>
            <p:sp>
              <p:nvSpPr>
                <p:cNvPr id="403" name="Freeform 11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4" name="Freeform 11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1" name="Line 1137"/>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2" name="Line 1138"/>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4" name="Group 1139"/>
            <p:cNvGrpSpPr>
              <a:grpSpLocks/>
            </p:cNvGrpSpPr>
            <p:nvPr/>
          </p:nvGrpSpPr>
          <p:grpSpPr bwMode="auto">
            <a:xfrm>
              <a:off x="7585075" y="4811713"/>
              <a:ext cx="617538" cy="247650"/>
              <a:chOff x="2356" y="1300"/>
              <a:chExt cx="555" cy="194"/>
            </a:xfrm>
          </p:grpSpPr>
          <p:sp>
            <p:nvSpPr>
              <p:cNvPr id="389"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390"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391"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392" name="Group 1143"/>
              <p:cNvGrpSpPr>
                <a:grpSpLocks/>
              </p:cNvGrpSpPr>
              <p:nvPr/>
            </p:nvGrpSpPr>
            <p:grpSpPr bwMode="auto">
              <a:xfrm>
                <a:off x="2468" y="1332"/>
                <a:ext cx="310" cy="60"/>
                <a:chOff x="2468" y="1332"/>
                <a:chExt cx="310" cy="60"/>
              </a:xfrm>
            </p:grpSpPr>
            <p:sp>
              <p:nvSpPr>
                <p:cNvPr id="395" name="Freeform 11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6" name="Freeform 11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93" name="Line 1146"/>
              <p:cNvSpPr>
                <a:spLocks noChangeShapeType="1"/>
              </p:cNvSpPr>
              <p:nvPr/>
            </p:nvSpPr>
            <p:spPr bwMode="auto">
              <a:xfrm>
                <a:off x="2357" y="1361"/>
                <a:ext cx="0" cy="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 name="Line 1147"/>
              <p:cNvSpPr>
                <a:spLocks noChangeShapeType="1"/>
              </p:cNvSpPr>
              <p:nvPr/>
            </p:nvSpPr>
            <p:spPr bwMode="auto">
              <a:xfrm>
                <a:off x="2907" y="1363"/>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5" name="Group 3"/>
            <p:cNvGrpSpPr>
              <a:grpSpLocks/>
            </p:cNvGrpSpPr>
            <p:nvPr/>
          </p:nvGrpSpPr>
          <p:grpSpPr bwMode="auto">
            <a:xfrm>
              <a:off x="5964238" y="3135313"/>
              <a:ext cx="314325" cy="334962"/>
              <a:chOff x="5974579" y="3105349"/>
              <a:chExt cx="347997" cy="396620"/>
            </a:xfrm>
          </p:grpSpPr>
          <p:pic>
            <p:nvPicPr>
              <p:cNvPr id="387" name="Picture 555" descr="fridge2.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074343" y="3164942"/>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8" name="Picture 1115" descr="antenna_stylize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974579" y="3105349"/>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6" name="Picture 603" descr="car_icon_small"/>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73813" y="1744663"/>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814" descr="light2.png"/>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H="1">
              <a:off x="6707188" y="2019300"/>
              <a:ext cx="920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11925" y="1946275"/>
              <a:ext cx="531813"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1017"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6538" y="1685925"/>
              <a:ext cx="530225"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 name="Group 347"/>
            <p:cNvGrpSpPr>
              <a:grpSpLocks/>
            </p:cNvGrpSpPr>
            <p:nvPr/>
          </p:nvGrpSpPr>
          <p:grpSpPr bwMode="auto">
            <a:xfrm>
              <a:off x="6220922" y="4838544"/>
              <a:ext cx="660165" cy="269566"/>
              <a:chOff x="1871277" y="1576300"/>
              <a:chExt cx="1128371" cy="437861"/>
            </a:xfrm>
          </p:grpSpPr>
          <p:sp>
            <p:nvSpPr>
              <p:cNvPr id="378" name="Oval 1353"/>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79" name="Rectangle 1354"/>
              <p:cNvSpPr/>
              <p:nvPr/>
            </p:nvSpPr>
            <p:spPr bwMode="auto">
              <a:xfrm>
                <a:off x="1872116" y="1739006"/>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0" name="Oval 135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81" name="Freeform 1356"/>
              <p:cNvSpPr/>
              <p:nvPr/>
            </p:nvSpPr>
            <p:spPr bwMode="auto">
              <a:xfrm>
                <a:off x="2159736" y="1674540"/>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2" name="Freeform 135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3" name="Freeform 135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84" name="Freeform 135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85" name="Straight Connector 1360"/>
              <p:cNvCxnSpPr>
                <a:cxnSpLocks noChangeShapeType="1"/>
                <a:endCxn id="3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6" name="Straight Connector 136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1" name="Group 347"/>
            <p:cNvGrpSpPr>
              <a:grpSpLocks/>
            </p:cNvGrpSpPr>
            <p:nvPr/>
          </p:nvGrpSpPr>
          <p:grpSpPr bwMode="auto">
            <a:xfrm>
              <a:off x="6933466" y="4503243"/>
              <a:ext cx="660165" cy="269566"/>
              <a:chOff x="1871277" y="1576300"/>
              <a:chExt cx="1128371" cy="437861"/>
            </a:xfrm>
          </p:grpSpPr>
          <p:sp>
            <p:nvSpPr>
              <p:cNvPr id="369" name="Oval 1344"/>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70" name="Rectangle 1345"/>
              <p:cNvSpPr/>
              <p:nvPr/>
            </p:nvSpPr>
            <p:spPr bwMode="auto">
              <a:xfrm>
                <a:off x="1872532" y="1739555"/>
                <a:ext cx="1126060" cy="11603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1" name="Oval 134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72" name="Freeform 1347"/>
              <p:cNvSpPr/>
              <p:nvPr/>
            </p:nvSpPr>
            <p:spPr bwMode="auto">
              <a:xfrm>
                <a:off x="2160152" y="1672512"/>
                <a:ext cx="548106" cy="16245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3" name="Freeform 134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4" name="Freeform 134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75" name="Freeform 135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76" name="Straight Connector 1351"/>
              <p:cNvCxnSpPr>
                <a:cxnSpLocks noChangeShapeType="1"/>
                <a:endCxn id="37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135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2" name="Group 347"/>
            <p:cNvGrpSpPr>
              <a:grpSpLocks/>
            </p:cNvGrpSpPr>
            <p:nvPr/>
          </p:nvGrpSpPr>
          <p:grpSpPr bwMode="auto">
            <a:xfrm>
              <a:off x="7563920" y="4800505"/>
              <a:ext cx="660165" cy="269566"/>
              <a:chOff x="1871277" y="1576300"/>
              <a:chExt cx="1128371" cy="437861"/>
            </a:xfrm>
          </p:grpSpPr>
          <p:sp>
            <p:nvSpPr>
              <p:cNvPr id="360" name="Oval 1335"/>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61" name="Rectangle 1336"/>
              <p:cNvSpPr/>
              <p:nvPr/>
            </p:nvSpPr>
            <p:spPr bwMode="auto">
              <a:xfrm>
                <a:off x="1872162" y="1738907"/>
                <a:ext cx="1128773" cy="1160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2" name="Oval 133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63" name="Freeform 1338"/>
              <p:cNvSpPr/>
              <p:nvPr/>
            </p:nvSpPr>
            <p:spPr bwMode="auto">
              <a:xfrm>
                <a:off x="2159782" y="1674441"/>
                <a:ext cx="548106" cy="15987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4" name="Freeform 133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5" name="Freeform 134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66" name="Freeform 134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67" name="Straight Connector 1342"/>
              <p:cNvCxnSpPr>
                <a:cxnSpLocks noChangeShapeType="1"/>
                <a:endCxn id="362"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8" name="Straight Connector 134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3" name="Group 347"/>
            <p:cNvGrpSpPr>
              <a:grpSpLocks/>
            </p:cNvGrpSpPr>
            <p:nvPr/>
          </p:nvGrpSpPr>
          <p:grpSpPr bwMode="auto">
            <a:xfrm>
              <a:off x="6050373" y="3620176"/>
              <a:ext cx="425094" cy="228319"/>
              <a:chOff x="1871277" y="1576300"/>
              <a:chExt cx="1128371" cy="437861"/>
            </a:xfrm>
          </p:grpSpPr>
          <p:sp>
            <p:nvSpPr>
              <p:cNvPr id="351" name="Oval 132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52" name="Rectangle 1327"/>
              <p:cNvSpPr/>
              <p:nvPr/>
            </p:nvSpPr>
            <p:spPr bwMode="auto">
              <a:xfrm>
                <a:off x="1870189" y="1739404"/>
                <a:ext cx="1129316"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3" name="Oval 132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54" name="Freeform 1329"/>
              <p:cNvSpPr/>
              <p:nvPr/>
            </p:nvSpPr>
            <p:spPr bwMode="auto">
              <a:xfrm>
                <a:off x="2160944" y="1672426"/>
                <a:ext cx="547803"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5" name="Freeform 133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6" name="Freeform 133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57" name="Freeform 133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58" name="Straight Connector 1333"/>
              <p:cNvCxnSpPr>
                <a:cxnSpLocks noChangeShapeType="1"/>
                <a:endCxn id="35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9" name="Straight Connector 133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4" name="Group 347"/>
            <p:cNvGrpSpPr>
              <a:grpSpLocks/>
            </p:cNvGrpSpPr>
            <p:nvPr/>
          </p:nvGrpSpPr>
          <p:grpSpPr bwMode="auto">
            <a:xfrm>
              <a:off x="6347637" y="2481965"/>
              <a:ext cx="403071" cy="202807"/>
              <a:chOff x="1871277" y="1576300"/>
              <a:chExt cx="1128371" cy="437861"/>
            </a:xfrm>
          </p:grpSpPr>
          <p:sp>
            <p:nvSpPr>
              <p:cNvPr id="342" name="Oval 131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43" name="Rectangle 1318"/>
              <p:cNvSpPr/>
              <p:nvPr/>
            </p:nvSpPr>
            <p:spPr bwMode="auto">
              <a:xfrm>
                <a:off x="1873449" y="1739300"/>
                <a:ext cx="1124357" cy="1165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4" name="Oval 131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45" name="Freeform 1320"/>
              <p:cNvSpPr/>
              <p:nvPr/>
            </p:nvSpPr>
            <p:spPr bwMode="auto">
              <a:xfrm>
                <a:off x="2162315" y="1670752"/>
                <a:ext cx="546626" cy="16108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6" name="Freeform 132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7" name="Freeform 132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8" name="Freeform 132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49" name="Straight Connector 1324"/>
              <p:cNvCxnSpPr>
                <a:cxnSpLocks noChangeShapeType="1"/>
                <a:endCxn id="34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0" name="Straight Connector 132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5" name="Group 1110"/>
            <p:cNvGrpSpPr>
              <a:grpSpLocks/>
            </p:cNvGrpSpPr>
            <p:nvPr/>
          </p:nvGrpSpPr>
          <p:grpSpPr bwMode="auto">
            <a:xfrm>
              <a:off x="7678804" y="2388750"/>
              <a:ext cx="418211" cy="189727"/>
              <a:chOff x="7913987" y="1515773"/>
              <a:chExt cx="625138" cy="276534"/>
            </a:xfrm>
          </p:grpSpPr>
          <p:sp>
            <p:nvSpPr>
              <p:cNvPr id="333" name="Oval 1308"/>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34" name="Rectangle 1309"/>
              <p:cNvSpPr/>
              <p:nvPr/>
            </p:nvSpPr>
            <p:spPr bwMode="auto">
              <a:xfrm>
                <a:off x="7913888" y="1622848"/>
                <a:ext cx="624093"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5" name="Oval 1310"/>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36" name="Freeform 1311"/>
              <p:cNvSpPr/>
              <p:nvPr/>
            </p:nvSpPr>
            <p:spPr bwMode="auto">
              <a:xfrm>
                <a:off x="8072877" y="1581199"/>
                <a:ext cx="303742"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7" name="Freeform 1312"/>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8" name="Freeform 1313"/>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9" name="Freeform 1314"/>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40" name="Straight Connector 1315"/>
              <p:cNvCxnSpPr>
                <a:cxnSpLocks noChangeShapeType="1"/>
                <a:endCxn id="335"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1" name="Straight Connector 1316"/>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6" name="Group 1111"/>
            <p:cNvGrpSpPr>
              <a:grpSpLocks/>
            </p:cNvGrpSpPr>
            <p:nvPr/>
          </p:nvGrpSpPr>
          <p:grpSpPr bwMode="auto">
            <a:xfrm>
              <a:off x="7187343" y="2485248"/>
              <a:ext cx="418211" cy="189727"/>
              <a:chOff x="7913987" y="1515773"/>
              <a:chExt cx="625138" cy="276534"/>
            </a:xfrm>
          </p:grpSpPr>
          <p:sp>
            <p:nvSpPr>
              <p:cNvPr id="324" name="Oval 1299"/>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25" name="Rectangle 1300"/>
              <p:cNvSpPr/>
              <p:nvPr/>
            </p:nvSpPr>
            <p:spPr bwMode="auto">
              <a:xfrm>
                <a:off x="7912896" y="1623342"/>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6" name="Oval 1301"/>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27" name="Freeform 1302"/>
              <p:cNvSpPr/>
              <p:nvPr/>
            </p:nvSpPr>
            <p:spPr bwMode="auto">
              <a:xfrm>
                <a:off x="8071885" y="1581693"/>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8" name="Freeform 1303"/>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9" name="Freeform 1304"/>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0" name="Freeform 1305"/>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31" name="Straight Connector 1306"/>
              <p:cNvCxnSpPr>
                <a:cxnSpLocks noChangeShapeType="1"/>
                <a:endCxn id="326"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2" name="Straight Connector 1307"/>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7" name="Group 1112"/>
            <p:cNvGrpSpPr>
              <a:grpSpLocks/>
            </p:cNvGrpSpPr>
            <p:nvPr/>
          </p:nvGrpSpPr>
          <p:grpSpPr bwMode="auto">
            <a:xfrm>
              <a:off x="7195275" y="2751878"/>
              <a:ext cx="418211" cy="189727"/>
              <a:chOff x="7913987" y="1515773"/>
              <a:chExt cx="625138" cy="276534"/>
            </a:xfrm>
          </p:grpSpPr>
          <p:sp>
            <p:nvSpPr>
              <p:cNvPr id="315" name="Oval 1290"/>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16" name="Rectangle 1291"/>
              <p:cNvSpPr/>
              <p:nvPr/>
            </p:nvSpPr>
            <p:spPr bwMode="auto">
              <a:xfrm>
                <a:off x="7912903" y="162113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7" name="Oval 1292"/>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18" name="Freeform 1293"/>
              <p:cNvSpPr/>
              <p:nvPr/>
            </p:nvSpPr>
            <p:spPr bwMode="auto">
              <a:xfrm>
                <a:off x="8071894" y="1579482"/>
                <a:ext cx="306114"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9" name="Freeform 1294"/>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0" name="Freeform 1295"/>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1" name="Freeform 1296"/>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22" name="Straight Connector 1297"/>
              <p:cNvCxnSpPr>
                <a:cxnSpLocks noChangeShapeType="1"/>
                <a:endCxn id="317"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1298"/>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8" name="Group 1113"/>
            <p:cNvGrpSpPr>
              <a:grpSpLocks/>
            </p:cNvGrpSpPr>
            <p:nvPr/>
          </p:nvGrpSpPr>
          <p:grpSpPr bwMode="auto">
            <a:xfrm>
              <a:off x="7088975" y="3633334"/>
              <a:ext cx="418211" cy="189727"/>
              <a:chOff x="7913987" y="1515773"/>
              <a:chExt cx="625138" cy="276534"/>
            </a:xfrm>
          </p:grpSpPr>
          <p:sp>
            <p:nvSpPr>
              <p:cNvPr id="306" name="Oval 1281"/>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07" name="Rectangle 1282"/>
              <p:cNvSpPr/>
              <p:nvPr/>
            </p:nvSpPr>
            <p:spPr bwMode="auto">
              <a:xfrm>
                <a:off x="7912811" y="1622871"/>
                <a:ext cx="626467" cy="71728"/>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08" name="Oval 1283"/>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09" name="Freeform 1284"/>
              <p:cNvSpPr/>
              <p:nvPr/>
            </p:nvSpPr>
            <p:spPr bwMode="auto">
              <a:xfrm>
                <a:off x="8071800" y="1581222"/>
                <a:ext cx="306115" cy="9949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0" name="Freeform 1285"/>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11" name="Freeform 1286"/>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12" name="Freeform 1287"/>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13" name="Straight Connector 1288"/>
              <p:cNvCxnSpPr>
                <a:cxnSpLocks noChangeShapeType="1"/>
                <a:endCxn id="308"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4" name="Straight Connector 1289"/>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9" name="Group 1114"/>
            <p:cNvGrpSpPr>
              <a:grpSpLocks/>
            </p:cNvGrpSpPr>
            <p:nvPr/>
          </p:nvGrpSpPr>
          <p:grpSpPr bwMode="auto">
            <a:xfrm>
              <a:off x="7748699" y="3641266"/>
              <a:ext cx="418211" cy="189727"/>
              <a:chOff x="7913987" y="1515773"/>
              <a:chExt cx="625138" cy="276534"/>
            </a:xfrm>
          </p:grpSpPr>
          <p:sp>
            <p:nvSpPr>
              <p:cNvPr id="297" name="Oval 1272"/>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98" name="Rectangle 1273"/>
              <p:cNvSpPr/>
              <p:nvPr/>
            </p:nvSpPr>
            <p:spPr bwMode="auto">
              <a:xfrm>
                <a:off x="7913821" y="1622879"/>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9" name="Oval 1274"/>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00" name="Freeform 1275"/>
              <p:cNvSpPr/>
              <p:nvPr/>
            </p:nvSpPr>
            <p:spPr bwMode="auto">
              <a:xfrm>
                <a:off x="8072810" y="1581230"/>
                <a:ext cx="306115" cy="9949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01" name="Freeform 1276"/>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02" name="Freeform 1277"/>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03" name="Freeform 1278"/>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04" name="Straight Connector 1279"/>
              <p:cNvCxnSpPr>
                <a:cxnSpLocks noChangeShapeType="1"/>
                <a:endCxn id="299"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05" name="Straight Connector 1280"/>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40" name="Group 1115"/>
            <p:cNvGrpSpPr>
              <a:grpSpLocks/>
            </p:cNvGrpSpPr>
            <p:nvPr/>
          </p:nvGrpSpPr>
          <p:grpSpPr bwMode="auto">
            <a:xfrm>
              <a:off x="7440813" y="3924693"/>
              <a:ext cx="418211" cy="189727"/>
              <a:chOff x="7913987" y="1515773"/>
              <a:chExt cx="625138" cy="276534"/>
            </a:xfrm>
          </p:grpSpPr>
          <p:sp>
            <p:nvSpPr>
              <p:cNvPr id="288" name="Oval 1263"/>
              <p:cNvSpPr>
                <a:spLocks noChangeArrowheads="1"/>
              </p:cNvSpPr>
              <p:nvPr/>
            </p:nvSpPr>
            <p:spPr bwMode="auto">
              <a:xfrm flipV="1">
                <a:off x="7915743" y="1593920"/>
                <a:ext cx="623382" cy="198387"/>
              </a:xfrm>
              <a:prstGeom prst="ellipse">
                <a:avLst/>
              </a:prstGeom>
              <a:gradFill rotWithShape="1">
                <a:gsLst>
                  <a:gs pos="0">
                    <a:srgbClr val="7F7F7F"/>
                  </a:gs>
                  <a:gs pos="53000">
                    <a:srgbClr val="D9D9D9"/>
                  </a:gs>
                  <a:gs pos="100000">
                    <a:srgbClr val="7F7F7F"/>
                  </a:gs>
                </a:gsLst>
                <a:lin ang="0" scaled="1"/>
              </a:gradFill>
              <a:ln w="6350">
                <a:solidFill>
                  <a:srgbClr val="7F7F7F"/>
                </a:solidFill>
                <a:round/>
                <a:headEnd/>
                <a:tailEnd/>
              </a:ln>
              <a:effectLst>
                <a:outerShdw blurRad="40000" dist="23000" dir="5400000" rotWithShape="0">
                  <a:srgbClr val="BFBFBF">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89" name="Rectangle 1264"/>
              <p:cNvSpPr/>
              <p:nvPr/>
            </p:nvSpPr>
            <p:spPr bwMode="auto">
              <a:xfrm>
                <a:off x="7913688" y="1621637"/>
                <a:ext cx="626467" cy="71730"/>
              </a:xfrm>
              <a:prstGeom prst="rect">
                <a:avLst/>
              </a:prstGeom>
              <a:gradFill>
                <a:gsLst>
                  <a:gs pos="0">
                    <a:schemeClr val="tx1">
                      <a:lumMod val="50000"/>
                      <a:lumOff val="50000"/>
                    </a:schemeClr>
                  </a:gs>
                  <a:gs pos="53000">
                    <a:schemeClr val="bg1">
                      <a:lumMod val="85000"/>
                    </a:schemeClr>
                  </a:gs>
                  <a:gs pos="100000">
                    <a:schemeClr val="tx1">
                      <a:lumMod val="50000"/>
                      <a:lumOff val="50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0" name="Oval 1265"/>
              <p:cNvSpPr>
                <a:spLocks noChangeArrowheads="1"/>
              </p:cNvSpPr>
              <p:nvPr/>
            </p:nvSpPr>
            <p:spPr bwMode="auto">
              <a:xfrm flipV="1">
                <a:off x="7914388" y="1515773"/>
                <a:ext cx="623381" cy="198387"/>
              </a:xfrm>
              <a:prstGeom prst="ellipse">
                <a:avLst/>
              </a:prstGeom>
              <a:solidFill>
                <a:srgbClr val="BFBFBF"/>
              </a:solidFill>
              <a:ln w="6350">
                <a:solidFill>
                  <a:srgbClr val="7F7F7F"/>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91" name="Freeform 1266"/>
              <p:cNvSpPr/>
              <p:nvPr/>
            </p:nvSpPr>
            <p:spPr bwMode="auto">
              <a:xfrm>
                <a:off x="8072677" y="1579988"/>
                <a:ext cx="306115" cy="10180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2" name="Freeform 1267"/>
              <p:cNvSpPr>
                <a:spLocks/>
              </p:cNvSpPr>
              <p:nvPr/>
            </p:nvSpPr>
            <p:spPr bwMode="auto">
              <a:xfrm>
                <a:off x="8042174" y="1555712"/>
                <a:ext cx="367006" cy="69068"/>
              </a:xfrm>
              <a:custGeom>
                <a:avLst/>
                <a:gdLst>
                  <a:gd name="T0" fmla="*/ 0 w 3723451"/>
                  <a:gd name="T1" fmla="*/ 16897 h 932950"/>
                  <a:gd name="T2" fmla="*/ 64577 w 3723451"/>
                  <a:gd name="T3" fmla="*/ 199 h 932950"/>
                  <a:gd name="T4" fmla="*/ 182917 w 3723451"/>
                  <a:gd name="T5" fmla="*/ 38538 h 932950"/>
                  <a:gd name="T6" fmla="*/ 295814 w 3723451"/>
                  <a:gd name="T7" fmla="*/ 0 h 932950"/>
                  <a:gd name="T8" fmla="*/ 367006 w 3723451"/>
                  <a:gd name="T9" fmla="*/ 15336 h 932950"/>
                  <a:gd name="T10" fmla="*/ 314039 w 3723451"/>
                  <a:gd name="T11" fmla="*/ 34193 h 932950"/>
                  <a:gd name="T12" fmla="*/ 296986 w 3723451"/>
                  <a:gd name="T13" fmla="*/ 29109 h 932950"/>
                  <a:gd name="T14" fmla="*/ 184996 w 3723451"/>
                  <a:gd name="T15" fmla="*/ 69068 h 932950"/>
                  <a:gd name="T16" fmla="*/ 70141 w 3723451"/>
                  <a:gd name="T17" fmla="*/ 30579 h 932950"/>
                  <a:gd name="T18" fmla="*/ 51571 w 3723451"/>
                  <a:gd name="T19" fmla="*/ 34733 h 932950"/>
                  <a:gd name="T20" fmla="*/ 0 w 3723451"/>
                  <a:gd name="T21" fmla="*/ 16897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93" name="Freeform 1268"/>
              <p:cNvSpPr>
                <a:spLocks/>
              </p:cNvSpPr>
              <p:nvPr/>
            </p:nvSpPr>
            <p:spPr bwMode="auto">
              <a:xfrm>
                <a:off x="8282748" y="1614494"/>
                <a:ext cx="135212" cy="60251"/>
              </a:xfrm>
              <a:custGeom>
                <a:avLst/>
                <a:gdLst>
                  <a:gd name="T0" fmla="*/ 0 w 1366596"/>
                  <a:gd name="T1" fmla="*/ 0 h 809868"/>
                  <a:gd name="T2" fmla="*/ 135212 w 1366596"/>
                  <a:gd name="T3" fmla="*/ 46558 h 809868"/>
                  <a:gd name="T4" fmla="*/ 85589 w 1366596"/>
                  <a:gd name="T5" fmla="*/ 60251 h 809868"/>
                  <a:gd name="T6" fmla="*/ 455 w 1366596"/>
                  <a:gd name="T7" fmla="*/ 3183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94" name="Freeform 1269"/>
              <p:cNvSpPr>
                <a:spLocks/>
              </p:cNvSpPr>
              <p:nvPr/>
            </p:nvSpPr>
            <p:spPr bwMode="auto">
              <a:xfrm>
                <a:off x="8035150" y="1615964"/>
                <a:ext cx="133456" cy="60250"/>
              </a:xfrm>
              <a:custGeom>
                <a:avLst/>
                <a:gdLst>
                  <a:gd name="T0" fmla="*/ 131634 w 1348191"/>
                  <a:gd name="T1" fmla="*/ 0 h 791462"/>
                  <a:gd name="T2" fmla="*/ 133456 w 1348191"/>
                  <a:gd name="T3" fmla="*/ 29074 h 791462"/>
                  <a:gd name="T4" fmla="*/ 48281 w 1348191"/>
                  <a:gd name="T5" fmla="*/ 60250 h 791462"/>
                  <a:gd name="T6" fmla="*/ 0 w 1348191"/>
                  <a:gd name="T7" fmla="*/ 46589 h 791462"/>
                  <a:gd name="T8" fmla="*/ 13163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59595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95" name="Straight Connector 1270"/>
              <p:cNvCxnSpPr>
                <a:cxnSpLocks noChangeShapeType="1"/>
                <a:endCxn id="290" idx="2"/>
              </p:cNvCxnSpPr>
              <p:nvPr/>
            </p:nvCxnSpPr>
            <p:spPr bwMode="auto">
              <a:xfrm flipH="1" flipV="1">
                <a:off x="7914388" y="1615701"/>
                <a:ext cx="1756"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96" name="Straight Connector 1271"/>
              <p:cNvCxnSpPr>
                <a:cxnSpLocks noChangeShapeType="1"/>
              </p:cNvCxnSpPr>
              <p:nvPr/>
            </p:nvCxnSpPr>
            <p:spPr bwMode="auto">
              <a:xfrm flipH="1" flipV="1">
                <a:off x="8537368" y="1618903"/>
                <a:ext cx="1757" cy="76416"/>
              </a:xfrm>
              <a:prstGeom prst="line">
                <a:avLst/>
              </a:prstGeom>
              <a:noFill/>
              <a:ln w="6350">
                <a:solidFill>
                  <a:srgbClr val="7F7F7F"/>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41" name="Line 421"/>
            <p:cNvSpPr>
              <a:spLocks noChangeShapeType="1"/>
            </p:cNvSpPr>
            <p:nvPr/>
          </p:nvSpPr>
          <p:spPr bwMode="auto">
            <a:xfrm>
              <a:off x="7396163" y="3813175"/>
              <a:ext cx="163512"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422"/>
            <p:cNvSpPr>
              <a:spLocks noChangeShapeType="1"/>
            </p:cNvSpPr>
            <p:nvPr/>
          </p:nvSpPr>
          <p:spPr bwMode="auto">
            <a:xfrm>
              <a:off x="7493000" y="3733800"/>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423"/>
            <p:cNvSpPr>
              <a:spLocks noChangeShapeType="1"/>
            </p:cNvSpPr>
            <p:nvPr/>
          </p:nvSpPr>
          <p:spPr bwMode="auto">
            <a:xfrm flipV="1">
              <a:off x="7729538" y="3819525"/>
              <a:ext cx="134937"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444"/>
            <p:cNvSpPr>
              <a:spLocks noChangeShapeType="1"/>
            </p:cNvSpPr>
            <p:nvPr/>
          </p:nvSpPr>
          <p:spPr bwMode="auto">
            <a:xfrm flipV="1">
              <a:off x="7577138" y="2492375"/>
              <a:ext cx="123825" cy="87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445"/>
            <p:cNvSpPr>
              <a:spLocks noChangeShapeType="1"/>
            </p:cNvSpPr>
            <p:nvPr/>
          </p:nvSpPr>
          <p:spPr bwMode="auto">
            <a:xfrm>
              <a:off x="7405688" y="2665413"/>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446"/>
            <p:cNvSpPr>
              <a:spLocks noChangeShapeType="1"/>
            </p:cNvSpPr>
            <p:nvPr/>
          </p:nvSpPr>
          <p:spPr bwMode="auto">
            <a:xfrm flipV="1">
              <a:off x="7577138" y="2562225"/>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447"/>
            <p:cNvSpPr>
              <a:spLocks noChangeShapeType="1"/>
            </p:cNvSpPr>
            <p:nvPr/>
          </p:nvSpPr>
          <p:spPr bwMode="auto">
            <a:xfrm>
              <a:off x="7942263" y="2560638"/>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448"/>
            <p:cNvSpPr>
              <a:spLocks noChangeShapeType="1"/>
            </p:cNvSpPr>
            <p:nvPr/>
          </p:nvSpPr>
          <p:spPr bwMode="auto">
            <a:xfrm>
              <a:off x="7596188" y="2867025"/>
              <a:ext cx="188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450"/>
            <p:cNvSpPr>
              <a:spLocks noChangeShapeType="1"/>
            </p:cNvSpPr>
            <p:nvPr/>
          </p:nvSpPr>
          <p:spPr bwMode="auto">
            <a:xfrm>
              <a:off x="8150225" y="2857500"/>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451"/>
            <p:cNvSpPr>
              <a:spLocks noChangeShapeType="1"/>
            </p:cNvSpPr>
            <p:nvPr/>
          </p:nvSpPr>
          <p:spPr bwMode="auto">
            <a:xfrm flipH="1">
              <a:off x="7296150" y="2933700"/>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452"/>
            <p:cNvSpPr>
              <a:spLocks noChangeShapeType="1"/>
            </p:cNvSpPr>
            <p:nvPr/>
          </p:nvSpPr>
          <p:spPr bwMode="auto">
            <a:xfrm flipH="1">
              <a:off x="7888288" y="2933700"/>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541"/>
            <p:cNvSpPr>
              <a:spLocks noChangeShapeType="1"/>
            </p:cNvSpPr>
            <p:nvPr/>
          </p:nvSpPr>
          <p:spPr bwMode="auto">
            <a:xfrm flipV="1">
              <a:off x="7272338" y="4075113"/>
              <a:ext cx="227012" cy="436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 name="Group 665"/>
            <p:cNvGrpSpPr>
              <a:grpSpLocks/>
            </p:cNvGrpSpPr>
            <p:nvPr/>
          </p:nvGrpSpPr>
          <p:grpSpPr bwMode="auto">
            <a:xfrm>
              <a:off x="7689850" y="2395538"/>
              <a:ext cx="390525" cy="169862"/>
              <a:chOff x="4650" y="1129"/>
              <a:chExt cx="246" cy="95"/>
            </a:xfrm>
          </p:grpSpPr>
          <p:sp>
            <p:nvSpPr>
              <p:cNvPr id="2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83" name="Group 659"/>
              <p:cNvGrpSpPr>
                <a:grpSpLocks/>
              </p:cNvGrpSpPr>
              <p:nvPr/>
            </p:nvGrpSpPr>
            <p:grpSpPr bwMode="auto">
              <a:xfrm>
                <a:off x="4699" y="1145"/>
                <a:ext cx="138" cy="29"/>
                <a:chOff x="2468" y="1332"/>
                <a:chExt cx="310" cy="60"/>
              </a:xfrm>
            </p:grpSpPr>
            <p:sp>
              <p:nvSpPr>
                <p:cNvPr id="286" name="Freeform 66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 name="Freeform 66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4" name="Line 66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Line 66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4" name="Group 675"/>
            <p:cNvGrpSpPr>
              <a:grpSpLocks/>
            </p:cNvGrpSpPr>
            <p:nvPr/>
          </p:nvGrpSpPr>
          <p:grpSpPr bwMode="auto">
            <a:xfrm>
              <a:off x="7204075" y="2493963"/>
              <a:ext cx="390525" cy="169862"/>
              <a:chOff x="4650" y="1129"/>
              <a:chExt cx="246" cy="95"/>
            </a:xfrm>
          </p:grpSpPr>
          <p:sp>
            <p:nvSpPr>
              <p:cNvPr id="2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75" name="Group 679"/>
              <p:cNvGrpSpPr>
                <a:grpSpLocks/>
              </p:cNvGrpSpPr>
              <p:nvPr/>
            </p:nvGrpSpPr>
            <p:grpSpPr bwMode="auto">
              <a:xfrm>
                <a:off x="4699" y="1145"/>
                <a:ext cx="138" cy="29"/>
                <a:chOff x="2468" y="1332"/>
                <a:chExt cx="310" cy="60"/>
              </a:xfrm>
            </p:grpSpPr>
            <p:sp>
              <p:nvSpPr>
                <p:cNvPr id="278" name="Freeform 6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9" name="Freeform 6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 name="Line 68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68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5" name="Group 684"/>
            <p:cNvGrpSpPr>
              <a:grpSpLocks/>
            </p:cNvGrpSpPr>
            <p:nvPr/>
          </p:nvGrpSpPr>
          <p:grpSpPr bwMode="auto">
            <a:xfrm>
              <a:off x="7215188" y="2757488"/>
              <a:ext cx="390525" cy="169862"/>
              <a:chOff x="4650" y="1129"/>
              <a:chExt cx="246" cy="95"/>
            </a:xfrm>
          </p:grpSpPr>
          <p:sp>
            <p:nvSpPr>
              <p:cNvPr id="2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67" name="Group 688"/>
              <p:cNvGrpSpPr>
                <a:grpSpLocks/>
              </p:cNvGrpSpPr>
              <p:nvPr/>
            </p:nvGrpSpPr>
            <p:grpSpPr bwMode="auto">
              <a:xfrm>
                <a:off x="4699" y="1145"/>
                <a:ext cx="138" cy="29"/>
                <a:chOff x="2468" y="1332"/>
                <a:chExt cx="310" cy="60"/>
              </a:xfrm>
            </p:grpSpPr>
            <p:sp>
              <p:nvSpPr>
                <p:cNvPr id="270" name="Freeform 6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1" name="Freeform 6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8" name="Line 69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 name="Line 69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 name="Line 693"/>
            <p:cNvSpPr>
              <a:spLocks noChangeShapeType="1"/>
            </p:cNvSpPr>
            <p:nvPr/>
          </p:nvSpPr>
          <p:spPr bwMode="auto">
            <a:xfrm>
              <a:off x="8345488" y="2855913"/>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7" name="Group 694"/>
            <p:cNvGrpSpPr>
              <a:grpSpLocks/>
            </p:cNvGrpSpPr>
            <p:nvPr/>
          </p:nvGrpSpPr>
          <p:grpSpPr bwMode="auto">
            <a:xfrm>
              <a:off x="7400925" y="3911600"/>
              <a:ext cx="485775" cy="203200"/>
              <a:chOff x="4650" y="1129"/>
              <a:chExt cx="246" cy="95"/>
            </a:xfrm>
          </p:grpSpPr>
          <p:sp>
            <p:nvSpPr>
              <p:cNvPr id="25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5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5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59" name="Group 698"/>
              <p:cNvGrpSpPr>
                <a:grpSpLocks/>
              </p:cNvGrpSpPr>
              <p:nvPr/>
            </p:nvGrpSpPr>
            <p:grpSpPr bwMode="auto">
              <a:xfrm>
                <a:off x="4699" y="1145"/>
                <a:ext cx="138" cy="29"/>
                <a:chOff x="2468" y="1332"/>
                <a:chExt cx="310" cy="60"/>
              </a:xfrm>
            </p:grpSpPr>
            <p:sp>
              <p:nvSpPr>
                <p:cNvPr id="262" name="Freeform 69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Freeform 70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60" name="Line 70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1" name="Line 70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8" name="Group 712"/>
            <p:cNvGrpSpPr>
              <a:grpSpLocks/>
            </p:cNvGrpSpPr>
            <p:nvPr/>
          </p:nvGrpSpPr>
          <p:grpSpPr bwMode="auto">
            <a:xfrm>
              <a:off x="7081838" y="3630613"/>
              <a:ext cx="485775" cy="203200"/>
              <a:chOff x="4650" y="1129"/>
              <a:chExt cx="246" cy="95"/>
            </a:xfrm>
          </p:grpSpPr>
          <p:sp>
            <p:nvSpPr>
              <p:cNvPr id="2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51" name="Group 716"/>
              <p:cNvGrpSpPr>
                <a:grpSpLocks/>
              </p:cNvGrpSpPr>
              <p:nvPr/>
            </p:nvGrpSpPr>
            <p:grpSpPr bwMode="auto">
              <a:xfrm>
                <a:off x="4699" y="1145"/>
                <a:ext cx="138" cy="29"/>
                <a:chOff x="2468" y="1332"/>
                <a:chExt cx="310" cy="60"/>
              </a:xfrm>
            </p:grpSpPr>
            <p:sp>
              <p:nvSpPr>
                <p:cNvPr id="254" name="Freeform 71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5" name="Freeform 71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2" name="Line 71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Line 72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9" name="Group 721"/>
            <p:cNvGrpSpPr>
              <a:grpSpLocks/>
            </p:cNvGrpSpPr>
            <p:nvPr/>
          </p:nvGrpSpPr>
          <p:grpSpPr bwMode="auto">
            <a:xfrm>
              <a:off x="7743825" y="3643313"/>
              <a:ext cx="485775" cy="203200"/>
              <a:chOff x="4650" y="1129"/>
              <a:chExt cx="246" cy="95"/>
            </a:xfrm>
          </p:grpSpPr>
          <p:sp>
            <p:nvSpPr>
              <p:cNvPr id="24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sp>
            <p:nvSpPr>
              <p:cNvPr id="24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latin typeface="Times New Roman" panose="02020603050405020304" pitchFamily="18" charset="0"/>
                </a:endParaRPr>
              </a:p>
            </p:txBody>
          </p:sp>
          <p:sp>
            <p:nvSpPr>
              <p:cNvPr id="24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latin typeface="Times New Roman" panose="02020603050405020304" pitchFamily="18" charset="0"/>
                </a:endParaRPr>
              </a:p>
            </p:txBody>
          </p:sp>
          <p:grpSp>
            <p:nvGrpSpPr>
              <p:cNvPr id="243" name="Group 725"/>
              <p:cNvGrpSpPr>
                <a:grpSpLocks/>
              </p:cNvGrpSpPr>
              <p:nvPr/>
            </p:nvGrpSpPr>
            <p:grpSpPr bwMode="auto">
              <a:xfrm>
                <a:off x="4699" y="1145"/>
                <a:ext cx="138" cy="29"/>
                <a:chOff x="2468" y="1332"/>
                <a:chExt cx="310" cy="60"/>
              </a:xfrm>
            </p:grpSpPr>
            <p:sp>
              <p:nvSpPr>
                <p:cNvPr id="246" name="Freeform 7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 name="Freeform 7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4" name="Line 72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72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0" name="Text Box 580"/>
            <p:cNvSpPr txBox="1">
              <a:spLocks noChangeArrowheads="1"/>
            </p:cNvSpPr>
            <p:nvPr/>
          </p:nvSpPr>
          <p:spPr bwMode="auto">
            <a:xfrm>
              <a:off x="5957888" y="13843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smtClean="0"/>
                <a:t>移动</a:t>
              </a:r>
              <a:r>
                <a:rPr lang="zh-CN" altLang="en-US" sz="1600" dirty="0"/>
                <a:t>网络</a:t>
              </a:r>
              <a:endParaRPr lang="en-US" altLang="zh-CN" sz="1600" dirty="0"/>
            </a:p>
          </p:txBody>
        </p:sp>
        <p:sp>
          <p:nvSpPr>
            <p:cNvPr id="161" name="Text Box 580"/>
            <p:cNvSpPr txBox="1">
              <a:spLocks noChangeArrowheads="1"/>
            </p:cNvSpPr>
            <p:nvPr/>
          </p:nvSpPr>
          <p:spPr bwMode="auto">
            <a:xfrm>
              <a:off x="7561263" y="2071688"/>
              <a:ext cx="9252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a:t>核心</a:t>
              </a:r>
              <a:r>
                <a:rPr lang="en-US" altLang="zh-CN" sz="1600" dirty="0" smtClean="0"/>
                <a:t>ISP</a:t>
              </a:r>
              <a:endParaRPr lang="en-US" altLang="zh-CN" sz="1600" dirty="0"/>
            </a:p>
          </p:txBody>
        </p:sp>
        <p:sp>
          <p:nvSpPr>
            <p:cNvPr id="162" name="Text Box 580"/>
            <p:cNvSpPr txBox="1">
              <a:spLocks noChangeArrowheads="1"/>
            </p:cNvSpPr>
            <p:nvPr/>
          </p:nvSpPr>
          <p:spPr bwMode="auto">
            <a:xfrm>
              <a:off x="7337425" y="3298825"/>
              <a:ext cx="9829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zh-CN" altLang="en-US" sz="1600" dirty="0" smtClean="0"/>
                <a:t>区域</a:t>
              </a:r>
              <a:r>
                <a:rPr lang="en-US" altLang="zh-CN" sz="1600" dirty="0" smtClean="0"/>
                <a:t> </a:t>
              </a:r>
              <a:r>
                <a:rPr lang="en-US" altLang="zh-CN" sz="1600" dirty="0"/>
                <a:t>ISP</a:t>
              </a:r>
            </a:p>
          </p:txBody>
        </p:sp>
        <p:sp>
          <p:nvSpPr>
            <p:cNvPr id="163" name="Text Box 580"/>
            <p:cNvSpPr txBox="1">
              <a:spLocks noChangeArrowheads="1"/>
            </p:cNvSpPr>
            <p:nvPr/>
          </p:nvSpPr>
          <p:spPr bwMode="auto">
            <a:xfrm>
              <a:off x="6324600" y="2963863"/>
              <a:ext cx="1005403"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0000"/>
                </a:lnSpc>
              </a:pPr>
              <a:r>
                <a:rPr lang="zh-CN" altLang="en-US" sz="1600" dirty="0" smtClean="0"/>
                <a:t>家庭网络</a:t>
              </a:r>
              <a:endParaRPr lang="en-US" altLang="zh-CN" sz="1600" dirty="0"/>
            </a:p>
          </p:txBody>
        </p:sp>
        <p:sp>
          <p:nvSpPr>
            <p:cNvPr id="164" name="Text Box 580"/>
            <p:cNvSpPr txBox="1">
              <a:spLocks noChangeArrowheads="1"/>
            </p:cNvSpPr>
            <p:nvPr/>
          </p:nvSpPr>
          <p:spPr bwMode="auto">
            <a:xfrm>
              <a:off x="5457825" y="5645150"/>
              <a:ext cx="1542772" cy="28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0000"/>
                </a:lnSpc>
              </a:pPr>
              <a:r>
                <a:rPr lang="zh-CN" altLang="en-US" sz="1600" dirty="0" smtClean="0"/>
                <a:t>校园（公司）网</a:t>
              </a:r>
              <a:endParaRPr lang="en-US" altLang="zh-CN" sz="1600" dirty="0"/>
            </a:p>
          </p:txBody>
        </p:sp>
        <p:pic>
          <p:nvPicPr>
            <p:cNvPr id="165" name="Picture 269" descr="cell_tower_radiation copy"/>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26149" y="1803400"/>
              <a:ext cx="518463" cy="41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 name="Group 347"/>
            <p:cNvGrpSpPr>
              <a:grpSpLocks/>
            </p:cNvGrpSpPr>
            <p:nvPr/>
          </p:nvGrpSpPr>
          <p:grpSpPr bwMode="auto">
            <a:xfrm>
              <a:off x="7077272" y="3621727"/>
              <a:ext cx="493804" cy="228319"/>
              <a:chOff x="1871277" y="1576300"/>
              <a:chExt cx="1128371" cy="437861"/>
            </a:xfrm>
          </p:grpSpPr>
          <p:sp>
            <p:nvSpPr>
              <p:cNvPr id="231" name="Oval 1206"/>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32" name="Rectangle 1207"/>
              <p:cNvSpPr/>
              <p:nvPr/>
            </p:nvSpPr>
            <p:spPr bwMode="auto">
              <a:xfrm>
                <a:off x="1870827" y="1739475"/>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3" name="Oval 120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34" name="Freeform 1209"/>
              <p:cNvSpPr/>
              <p:nvPr/>
            </p:nvSpPr>
            <p:spPr bwMode="auto">
              <a:xfrm>
                <a:off x="2157403" y="1672497"/>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35" name="Freeform 121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36" name="Freeform 121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37" name="Freeform 121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38" name="Straight Connector 1213"/>
              <p:cNvCxnSpPr>
                <a:cxnSpLocks noChangeShapeType="1"/>
                <a:endCxn id="233"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39" name="Straight Connector 121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67" name="Group 347"/>
            <p:cNvGrpSpPr>
              <a:grpSpLocks/>
            </p:cNvGrpSpPr>
            <p:nvPr/>
          </p:nvGrpSpPr>
          <p:grpSpPr bwMode="auto">
            <a:xfrm>
              <a:off x="7733157" y="3638864"/>
              <a:ext cx="493804" cy="228319"/>
              <a:chOff x="1871277" y="1576300"/>
              <a:chExt cx="1128371" cy="437861"/>
            </a:xfrm>
          </p:grpSpPr>
          <p:sp>
            <p:nvSpPr>
              <p:cNvPr id="222" name="Oval 1197"/>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23" name="Rectangle 1198"/>
              <p:cNvSpPr/>
              <p:nvPr/>
            </p:nvSpPr>
            <p:spPr bwMode="auto">
              <a:xfrm>
                <a:off x="1870262" y="1740098"/>
                <a:ext cx="1128161"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4" name="Oval 119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25" name="Freeform 1200"/>
              <p:cNvSpPr/>
              <p:nvPr/>
            </p:nvSpPr>
            <p:spPr bwMode="auto">
              <a:xfrm>
                <a:off x="2156836" y="1673120"/>
                <a:ext cx="551385" cy="161356"/>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26" name="Freeform 120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7" name="Freeform 120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8" name="Freeform 120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29" name="Straight Connector 1204"/>
              <p:cNvCxnSpPr>
                <a:cxnSpLocks noChangeShapeType="1"/>
                <a:endCxn id="22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30" name="Straight Connector 120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68" name="Group 347"/>
            <p:cNvGrpSpPr>
              <a:grpSpLocks/>
            </p:cNvGrpSpPr>
            <p:nvPr/>
          </p:nvGrpSpPr>
          <p:grpSpPr bwMode="auto">
            <a:xfrm>
              <a:off x="7397100" y="3903983"/>
              <a:ext cx="493804" cy="228319"/>
              <a:chOff x="1871277" y="1576300"/>
              <a:chExt cx="1128371" cy="437861"/>
            </a:xfrm>
          </p:grpSpPr>
          <p:sp>
            <p:nvSpPr>
              <p:cNvPr id="213" name="Oval 118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14" name="Rectangle 1189"/>
              <p:cNvSpPr/>
              <p:nvPr/>
            </p:nvSpPr>
            <p:spPr bwMode="auto">
              <a:xfrm>
                <a:off x="1872762" y="1740086"/>
                <a:ext cx="1128163" cy="115689"/>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5" name="Oval 119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16" name="Freeform 1191"/>
              <p:cNvSpPr/>
              <p:nvPr/>
            </p:nvSpPr>
            <p:spPr bwMode="auto">
              <a:xfrm>
                <a:off x="2159338" y="1673109"/>
                <a:ext cx="551385" cy="1613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17" name="Freeform 119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18" name="Freeform 119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19" name="Freeform 119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20" name="Straight Connector 1195"/>
              <p:cNvCxnSpPr>
                <a:cxnSpLocks noChangeShapeType="1"/>
                <a:endCxn id="2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21" name="Straight Connector 119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69" name="Group 347"/>
            <p:cNvGrpSpPr>
              <a:grpSpLocks/>
            </p:cNvGrpSpPr>
            <p:nvPr/>
          </p:nvGrpSpPr>
          <p:grpSpPr bwMode="auto">
            <a:xfrm>
              <a:off x="7195340" y="2756360"/>
              <a:ext cx="413310" cy="196874"/>
              <a:chOff x="1871277" y="1576300"/>
              <a:chExt cx="1128371" cy="437861"/>
            </a:xfrm>
          </p:grpSpPr>
          <p:sp>
            <p:nvSpPr>
              <p:cNvPr id="204" name="Oval 1179"/>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05" name="Rectangle 1180"/>
              <p:cNvSpPr/>
              <p:nvPr/>
            </p:nvSpPr>
            <p:spPr bwMode="auto">
              <a:xfrm>
                <a:off x="1869120" y="1737689"/>
                <a:ext cx="1131178"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06" name="Oval 118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07" name="Freeform 1182"/>
              <p:cNvSpPr/>
              <p:nvPr/>
            </p:nvSpPr>
            <p:spPr bwMode="auto">
              <a:xfrm>
                <a:off x="2159500" y="1670607"/>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08" name="Freeform 118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9" name="Freeform 118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10" name="Freeform 118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11" name="Straight Connector 1186"/>
              <p:cNvCxnSpPr>
                <a:cxnSpLocks noChangeShapeType="1"/>
                <a:endCxn id="20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12" name="Straight Connector 118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70" name="Group 347"/>
            <p:cNvGrpSpPr>
              <a:grpSpLocks/>
            </p:cNvGrpSpPr>
            <p:nvPr/>
          </p:nvGrpSpPr>
          <p:grpSpPr bwMode="auto">
            <a:xfrm>
              <a:off x="7677419" y="2378982"/>
              <a:ext cx="413310" cy="196874"/>
              <a:chOff x="1871277" y="1576300"/>
              <a:chExt cx="1128371" cy="437861"/>
            </a:xfrm>
          </p:grpSpPr>
          <p:sp>
            <p:nvSpPr>
              <p:cNvPr id="195" name="Oval 1170"/>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96" name="Rectangle 1171"/>
              <p:cNvSpPr/>
              <p:nvPr/>
            </p:nvSpPr>
            <p:spPr bwMode="auto">
              <a:xfrm>
                <a:off x="1870543" y="1740227"/>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7" name="Oval 117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98" name="Freeform 1173"/>
              <p:cNvSpPr/>
              <p:nvPr/>
            </p:nvSpPr>
            <p:spPr bwMode="auto">
              <a:xfrm>
                <a:off x="2160923" y="1673143"/>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9" name="Freeform 117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0" name="Freeform 117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01" name="Freeform 117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02" name="Straight Connector 1177"/>
              <p:cNvCxnSpPr>
                <a:cxnSpLocks noChangeShapeType="1"/>
                <a:endCxn id="1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03" name="Straight Connector 117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71" name="Group 347"/>
            <p:cNvGrpSpPr>
              <a:grpSpLocks/>
            </p:cNvGrpSpPr>
            <p:nvPr/>
          </p:nvGrpSpPr>
          <p:grpSpPr bwMode="auto">
            <a:xfrm>
              <a:off x="7186342" y="2486295"/>
              <a:ext cx="413310" cy="196874"/>
              <a:chOff x="1871277" y="1576300"/>
              <a:chExt cx="1128371" cy="437861"/>
            </a:xfrm>
          </p:grpSpPr>
          <p:sp>
            <p:nvSpPr>
              <p:cNvPr id="186" name="Oval 1161"/>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87" name="Rectangle 1162"/>
              <p:cNvSpPr/>
              <p:nvPr/>
            </p:nvSpPr>
            <p:spPr bwMode="auto">
              <a:xfrm>
                <a:off x="1872017" y="1738112"/>
                <a:ext cx="1126842" cy="11651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8" name="Oval 116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89" name="Freeform 1164"/>
              <p:cNvSpPr/>
              <p:nvPr/>
            </p:nvSpPr>
            <p:spPr bwMode="auto">
              <a:xfrm>
                <a:off x="2158061" y="1671030"/>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90" name="Freeform 116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91" name="Freeform 116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92" name="Freeform 116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93" name="Straight Connector 1168"/>
              <p:cNvCxnSpPr>
                <a:cxnSpLocks noChangeShapeType="1"/>
                <a:endCxn id="18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94" name="Straight Connector 116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72" name="Group 347"/>
            <p:cNvGrpSpPr>
              <a:grpSpLocks/>
            </p:cNvGrpSpPr>
            <p:nvPr/>
          </p:nvGrpSpPr>
          <p:grpSpPr bwMode="auto">
            <a:xfrm>
              <a:off x="7750914" y="2756819"/>
              <a:ext cx="413310" cy="196874"/>
              <a:chOff x="1871277" y="1576300"/>
              <a:chExt cx="1128371" cy="437861"/>
            </a:xfrm>
          </p:grpSpPr>
          <p:sp>
            <p:nvSpPr>
              <p:cNvPr id="177" name="Oval 1152"/>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78" name="Rectangle 1153"/>
              <p:cNvSpPr/>
              <p:nvPr/>
            </p:nvSpPr>
            <p:spPr bwMode="auto">
              <a:xfrm>
                <a:off x="1869259" y="1740200"/>
                <a:ext cx="1131178" cy="11651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9" name="Oval 115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80" name="Freeform 1155"/>
              <p:cNvSpPr/>
              <p:nvPr/>
            </p:nvSpPr>
            <p:spPr bwMode="auto">
              <a:xfrm>
                <a:off x="2159639" y="1673116"/>
                <a:ext cx="550418" cy="16241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1" name="Freeform 115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82" name="Freeform 115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83" name="Freeform 115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84" name="Straight Connector 1159"/>
              <p:cNvCxnSpPr>
                <a:cxnSpLocks noChangeShapeType="1"/>
                <a:endCxn id="1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85" name="Straight Connector 116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pic>
          <p:nvPicPr>
            <p:cNvPr id="173"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16100" y="309515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93951" y="5490536"/>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 name="Picture 1005" descr="antenna_styliz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65711" y="5438691"/>
              <a:ext cx="530703" cy="2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 name="Picture 934"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6052" y="5017186"/>
              <a:ext cx="415925" cy="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908746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应用模型</a:t>
            </a:r>
            <a:endParaRPr lang="zh-CN" altLang="en-US" dirty="0"/>
          </a:p>
        </p:txBody>
      </p:sp>
      <p:sp>
        <p:nvSpPr>
          <p:cNvPr id="3" name="内容占位符 2"/>
          <p:cNvSpPr>
            <a:spLocks noGrp="1"/>
          </p:cNvSpPr>
          <p:nvPr>
            <p:ph idx="1"/>
          </p:nvPr>
        </p:nvSpPr>
        <p:spPr/>
        <p:txBody>
          <a:bodyPr>
            <a:normAutofit/>
          </a:bodyPr>
          <a:lstStyle/>
          <a:p>
            <a:pPr>
              <a:lnSpc>
                <a:spcPct val="100000"/>
              </a:lnSpc>
              <a:defRPr/>
            </a:pPr>
            <a:r>
              <a:rPr lang="zh-CN" altLang="en-US" dirty="0"/>
              <a:t>客户</a:t>
            </a:r>
            <a:r>
              <a:rPr lang="en-US" altLang="zh-CN" dirty="0"/>
              <a:t>-</a:t>
            </a:r>
            <a:r>
              <a:rPr lang="zh-CN" altLang="en-US" dirty="0" smtClean="0"/>
              <a:t>服务器</a:t>
            </a:r>
            <a:r>
              <a:rPr lang="en-US" altLang="zh-CN" dirty="0" smtClean="0"/>
              <a:t>C/S(Client-Server)</a:t>
            </a:r>
            <a:r>
              <a:rPr lang="zh-CN" altLang="en-US" dirty="0" smtClean="0"/>
              <a:t>模型</a:t>
            </a:r>
            <a:endParaRPr lang="zh-CN" altLang="en-US" dirty="0"/>
          </a:p>
          <a:p>
            <a:pPr lvl="1">
              <a:lnSpc>
                <a:spcPct val="100000"/>
              </a:lnSpc>
              <a:defRPr/>
            </a:pPr>
            <a:r>
              <a:rPr lang="zh-CN" altLang="en-US" dirty="0" smtClean="0"/>
              <a:t>服务器监听在端口处等待客户发送请求，收到请求后提供服务</a:t>
            </a:r>
            <a:endParaRPr lang="en-US" altLang="zh-CN" dirty="0" smtClean="0"/>
          </a:p>
          <a:p>
            <a:pPr lvl="1">
              <a:lnSpc>
                <a:spcPct val="100000"/>
              </a:lnSpc>
              <a:defRPr/>
            </a:pPr>
            <a:r>
              <a:rPr lang="zh-CN" altLang="en-US" dirty="0" smtClean="0"/>
              <a:t>早期的应用中，服务器</a:t>
            </a:r>
            <a:r>
              <a:rPr lang="zh-CN" altLang="en-US" dirty="0" smtClean="0"/>
              <a:t>提供服务，客户方完成大部分应用逻辑</a:t>
            </a:r>
            <a:r>
              <a:rPr lang="en-US" altLang="zh-CN" dirty="0" smtClean="0">
                <a:sym typeface="Wingdings" panose="05000000000000000000" pitchFamily="2" charset="2"/>
              </a:rPr>
              <a:t></a:t>
            </a:r>
            <a:r>
              <a:rPr lang="zh-CN" altLang="en-US" dirty="0" smtClean="0"/>
              <a:t>胖</a:t>
            </a:r>
            <a:r>
              <a:rPr lang="zh-CN" altLang="en-US" dirty="0"/>
              <a:t>客户机</a:t>
            </a:r>
            <a:r>
              <a:rPr lang="en-US" altLang="zh-CN" dirty="0"/>
              <a:t>-</a:t>
            </a:r>
            <a:r>
              <a:rPr lang="zh-CN" altLang="en-US" dirty="0"/>
              <a:t>瘦服务器</a:t>
            </a:r>
            <a:r>
              <a:rPr lang="zh-CN" altLang="en-US" dirty="0" smtClean="0"/>
              <a:t>模型</a:t>
            </a:r>
            <a:endParaRPr lang="en-US" altLang="zh-CN" dirty="0" smtClean="0"/>
          </a:p>
          <a:p>
            <a:pPr lvl="1">
              <a:lnSpc>
                <a:spcPct val="100000"/>
              </a:lnSpc>
              <a:defRPr/>
            </a:pPr>
            <a:r>
              <a:rPr lang="zh-CN" altLang="en-US" dirty="0" smtClean="0"/>
              <a:t>后来浏览器充当统一的客户方，复杂逻辑放在服务方，称为</a:t>
            </a:r>
            <a:r>
              <a:rPr lang="en-US" altLang="zh-CN" dirty="0" smtClean="0"/>
              <a:t>BS(Browser Server</a:t>
            </a:r>
            <a:r>
              <a:rPr lang="zh-CN" altLang="en-US" dirty="0" smtClean="0"/>
              <a:t>模型，即瘦</a:t>
            </a:r>
            <a:r>
              <a:rPr lang="zh-CN" altLang="en-US" dirty="0"/>
              <a:t>客户机</a:t>
            </a:r>
            <a:r>
              <a:rPr lang="en-US" altLang="zh-CN" dirty="0"/>
              <a:t>-</a:t>
            </a:r>
            <a:r>
              <a:rPr lang="zh-CN" altLang="en-US" dirty="0"/>
              <a:t>胖服务器</a:t>
            </a:r>
            <a:r>
              <a:rPr lang="zh-CN" altLang="en-US" dirty="0" smtClean="0"/>
              <a:t>模型</a:t>
            </a:r>
            <a:endParaRPr lang="en-US" altLang="zh-CN" dirty="0" smtClean="0"/>
          </a:p>
          <a:p>
            <a:pPr>
              <a:lnSpc>
                <a:spcPct val="100000"/>
              </a:lnSpc>
              <a:defRPr/>
            </a:pPr>
            <a:r>
              <a:rPr lang="en-US" altLang="zh-CN" dirty="0" smtClean="0"/>
              <a:t>P2P</a:t>
            </a:r>
            <a:r>
              <a:rPr lang="zh-CN" altLang="en-US" dirty="0"/>
              <a:t>（</a:t>
            </a:r>
            <a:r>
              <a:rPr lang="en-US" altLang="zh-CN" dirty="0"/>
              <a:t>Peer-to-Peer</a:t>
            </a:r>
            <a:r>
              <a:rPr lang="zh-CN" altLang="en-US" dirty="0"/>
              <a:t>）模型（对等模型</a:t>
            </a:r>
            <a:r>
              <a:rPr lang="zh-CN" altLang="en-US" dirty="0" smtClean="0"/>
              <a:t>）</a:t>
            </a:r>
            <a:endParaRPr lang="en-US" altLang="zh-CN" dirty="0" smtClean="0"/>
          </a:p>
          <a:p>
            <a:pPr lvl="1">
              <a:lnSpc>
                <a:spcPct val="100000"/>
              </a:lnSpc>
              <a:defRPr/>
            </a:pPr>
            <a:r>
              <a:rPr lang="zh-CN" altLang="en-US" dirty="0" smtClean="0"/>
              <a:t>主机充当了客户和服务方的角色</a:t>
            </a:r>
            <a:endParaRPr lang="en-US" altLang="zh-CN" dirty="0" smtClean="0"/>
          </a:p>
          <a:p>
            <a:pPr>
              <a:lnSpc>
                <a:spcPct val="100000"/>
              </a:lnSpc>
              <a:defRPr/>
            </a:pPr>
            <a:r>
              <a:rPr lang="zh-CN" altLang="en-US" dirty="0" smtClean="0"/>
              <a:t>需要解决服务方位于内部网络中的问题</a:t>
            </a:r>
            <a:r>
              <a:rPr lang="en-US" altLang="zh-CN" dirty="0" smtClean="0"/>
              <a:t>(NAT</a:t>
            </a:r>
            <a:r>
              <a:rPr lang="zh-CN" altLang="en-US" dirty="0" smtClean="0"/>
              <a:t>穿越技术）</a:t>
            </a:r>
            <a:endParaRPr lang="zh-CN" altLang="en-US" dirty="0"/>
          </a:p>
          <a:p>
            <a:pPr>
              <a:lnSpc>
                <a:spcPct val="100000"/>
              </a:lnSpc>
              <a:defRPr/>
            </a:pPr>
            <a:endParaRPr lang="zh-CN" altLang="en-US" dirty="0"/>
          </a:p>
        </p:txBody>
      </p:sp>
    </p:spTree>
    <p:extLst>
      <p:ext uri="{BB962C8B-B14F-4D97-AF65-F5344CB8AC3E}">
        <p14:creationId xmlns:p14="http://schemas.microsoft.com/office/powerpoint/2010/main" val="1649181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的结构</a:t>
            </a:r>
            <a:endParaRPr lang="zh-CN" altLang="en-US" dirty="0"/>
          </a:p>
        </p:txBody>
      </p:sp>
      <p:sp>
        <p:nvSpPr>
          <p:cNvPr id="3" name="内容占位符 2"/>
          <p:cNvSpPr>
            <a:spLocks noGrp="1"/>
          </p:cNvSpPr>
          <p:nvPr>
            <p:ph idx="1"/>
          </p:nvPr>
        </p:nvSpPr>
        <p:spPr>
          <a:xfrm>
            <a:off x="838200" y="1825625"/>
            <a:ext cx="10877550" cy="1052512"/>
          </a:xfrm>
        </p:spPr>
        <p:txBody>
          <a:bodyPr>
            <a:normAutofit/>
          </a:bodyPr>
          <a:lstStyle/>
          <a:p>
            <a:r>
              <a:rPr lang="en-US" altLang="zh-CN" sz="2000" dirty="0" smtClean="0"/>
              <a:t>Internet</a:t>
            </a:r>
            <a:r>
              <a:rPr lang="zh-CN" altLang="en-US" sz="2000" dirty="0" smtClean="0"/>
              <a:t>由许多网络互连而成，即网络的网络</a:t>
            </a:r>
            <a:r>
              <a:rPr lang="en-US" altLang="zh-CN" sz="2000" dirty="0" smtClean="0"/>
              <a:t>(network of network)</a:t>
            </a:r>
          </a:p>
          <a:p>
            <a:r>
              <a:rPr lang="zh-CN" altLang="en-US" sz="2000" dirty="0" smtClean="0"/>
              <a:t>主机通过宽带接入、校园网、公司网等连接到接入</a:t>
            </a:r>
            <a:r>
              <a:rPr lang="en-US" altLang="zh-CN" sz="2000" dirty="0" smtClean="0"/>
              <a:t>ISP</a:t>
            </a:r>
            <a:r>
              <a:rPr lang="zh-CN" altLang="en-US" sz="2000" dirty="0" smtClean="0"/>
              <a:t>，接入</a:t>
            </a:r>
            <a:r>
              <a:rPr lang="en-US" altLang="zh-CN" sz="2000" dirty="0" smtClean="0"/>
              <a:t>ISP</a:t>
            </a:r>
            <a:r>
              <a:rPr lang="zh-CN" altLang="en-US" sz="2000" dirty="0" smtClean="0"/>
              <a:t>进一步怎么连接到</a:t>
            </a:r>
            <a:r>
              <a:rPr lang="en-US" altLang="zh-CN" sz="2000" dirty="0" smtClean="0"/>
              <a:t>Internet</a:t>
            </a:r>
            <a:r>
              <a:rPr lang="zh-CN" altLang="en-US" sz="2000" dirty="0" smtClean="0"/>
              <a:t>？ </a:t>
            </a:r>
            <a:endParaRPr lang="en-US" altLang="zh-CN" sz="2000" dirty="0" smtClean="0"/>
          </a:p>
        </p:txBody>
      </p:sp>
      <p:grpSp>
        <p:nvGrpSpPr>
          <p:cNvPr id="326" name="Group 5"/>
          <p:cNvGrpSpPr>
            <a:grpSpLocks/>
          </p:cNvGrpSpPr>
          <p:nvPr/>
        </p:nvGrpSpPr>
        <p:grpSpPr bwMode="auto">
          <a:xfrm>
            <a:off x="3667919" y="2482852"/>
            <a:ext cx="8437560" cy="4559304"/>
            <a:chOff x="154891" y="1905681"/>
            <a:chExt cx="8436427" cy="4559651"/>
          </a:xfrm>
        </p:grpSpPr>
        <p:grpSp>
          <p:nvGrpSpPr>
            <p:cNvPr id="327" name="Group 2"/>
            <p:cNvGrpSpPr>
              <a:grpSpLocks/>
            </p:cNvGrpSpPr>
            <p:nvPr/>
          </p:nvGrpSpPr>
          <p:grpSpPr bwMode="auto">
            <a:xfrm>
              <a:off x="1529396" y="2297655"/>
              <a:ext cx="648422" cy="418253"/>
              <a:chOff x="3053396" y="4304255"/>
              <a:chExt cx="648422" cy="418253"/>
            </a:xfrm>
          </p:grpSpPr>
          <p:sp>
            <p:nvSpPr>
              <p:cNvPr id="37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80"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28" name="Group 131"/>
            <p:cNvGrpSpPr>
              <a:grpSpLocks/>
            </p:cNvGrpSpPr>
            <p:nvPr/>
          </p:nvGrpSpPr>
          <p:grpSpPr bwMode="auto">
            <a:xfrm>
              <a:off x="373696" y="3097755"/>
              <a:ext cx="648422" cy="418253"/>
              <a:chOff x="3053396" y="4304255"/>
              <a:chExt cx="648422" cy="418253"/>
            </a:xfrm>
          </p:grpSpPr>
          <p:sp>
            <p:nvSpPr>
              <p:cNvPr id="37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8"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29" name="Group 135"/>
            <p:cNvGrpSpPr>
              <a:grpSpLocks/>
            </p:cNvGrpSpPr>
            <p:nvPr/>
          </p:nvGrpSpPr>
          <p:grpSpPr bwMode="auto">
            <a:xfrm>
              <a:off x="6037896" y="2551655"/>
              <a:ext cx="648422" cy="418253"/>
              <a:chOff x="3053396" y="4304255"/>
              <a:chExt cx="648422" cy="418253"/>
            </a:xfrm>
          </p:grpSpPr>
          <p:sp>
            <p:nvSpPr>
              <p:cNvPr id="37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6"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0" name="Group 138"/>
            <p:cNvGrpSpPr>
              <a:grpSpLocks/>
            </p:cNvGrpSpPr>
            <p:nvPr/>
          </p:nvGrpSpPr>
          <p:grpSpPr bwMode="auto">
            <a:xfrm>
              <a:off x="945196" y="5409155"/>
              <a:ext cx="648422" cy="418253"/>
              <a:chOff x="3053396" y="4304255"/>
              <a:chExt cx="648422" cy="418253"/>
            </a:xfrm>
          </p:grpSpPr>
          <p:sp>
            <p:nvSpPr>
              <p:cNvPr id="37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4"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1" name="Group 141"/>
            <p:cNvGrpSpPr>
              <a:grpSpLocks/>
            </p:cNvGrpSpPr>
            <p:nvPr/>
          </p:nvGrpSpPr>
          <p:grpSpPr bwMode="auto">
            <a:xfrm>
              <a:off x="526096" y="4786855"/>
              <a:ext cx="648422" cy="418253"/>
              <a:chOff x="3053396" y="4304255"/>
              <a:chExt cx="648422" cy="418253"/>
            </a:xfrm>
          </p:grpSpPr>
          <p:sp>
            <p:nvSpPr>
              <p:cNvPr id="37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2"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2" name="Group 144"/>
            <p:cNvGrpSpPr>
              <a:grpSpLocks/>
            </p:cNvGrpSpPr>
            <p:nvPr/>
          </p:nvGrpSpPr>
          <p:grpSpPr bwMode="auto">
            <a:xfrm>
              <a:off x="297496" y="4126455"/>
              <a:ext cx="648422" cy="418253"/>
              <a:chOff x="3053396" y="4304255"/>
              <a:chExt cx="648422" cy="418253"/>
            </a:xfrm>
          </p:grpSpPr>
          <p:sp>
            <p:nvSpPr>
              <p:cNvPr id="36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70"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3" name="Group 147"/>
            <p:cNvGrpSpPr>
              <a:grpSpLocks/>
            </p:cNvGrpSpPr>
            <p:nvPr/>
          </p:nvGrpSpPr>
          <p:grpSpPr bwMode="auto">
            <a:xfrm>
              <a:off x="6787196" y="2983455"/>
              <a:ext cx="648422" cy="418253"/>
              <a:chOff x="3053396" y="4304255"/>
              <a:chExt cx="648422" cy="418253"/>
            </a:xfrm>
          </p:grpSpPr>
          <p:sp>
            <p:nvSpPr>
              <p:cNvPr id="36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8"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4" name="Group 150"/>
            <p:cNvGrpSpPr>
              <a:grpSpLocks/>
            </p:cNvGrpSpPr>
            <p:nvPr/>
          </p:nvGrpSpPr>
          <p:grpSpPr bwMode="auto">
            <a:xfrm>
              <a:off x="3129596" y="2056355"/>
              <a:ext cx="648422" cy="418253"/>
              <a:chOff x="3053396" y="4304255"/>
              <a:chExt cx="648422" cy="418253"/>
            </a:xfrm>
          </p:grpSpPr>
          <p:sp>
            <p:nvSpPr>
              <p:cNvPr id="36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6"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5" name="Group 153"/>
            <p:cNvGrpSpPr>
              <a:grpSpLocks/>
            </p:cNvGrpSpPr>
            <p:nvPr/>
          </p:nvGrpSpPr>
          <p:grpSpPr bwMode="auto">
            <a:xfrm>
              <a:off x="754696" y="2704055"/>
              <a:ext cx="648422" cy="418253"/>
              <a:chOff x="3053396" y="4304255"/>
              <a:chExt cx="648422" cy="418253"/>
            </a:xfrm>
          </p:grpSpPr>
          <p:sp>
            <p:nvSpPr>
              <p:cNvPr id="36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4"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6" name="Group 156"/>
            <p:cNvGrpSpPr>
              <a:grpSpLocks/>
            </p:cNvGrpSpPr>
            <p:nvPr/>
          </p:nvGrpSpPr>
          <p:grpSpPr bwMode="auto">
            <a:xfrm>
              <a:off x="4043996" y="2030955"/>
              <a:ext cx="648422" cy="418253"/>
              <a:chOff x="3053396" y="4304255"/>
              <a:chExt cx="648422" cy="418253"/>
            </a:xfrm>
          </p:grpSpPr>
          <p:sp>
            <p:nvSpPr>
              <p:cNvPr id="36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2"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7" name="Group 160"/>
            <p:cNvGrpSpPr>
              <a:grpSpLocks/>
            </p:cNvGrpSpPr>
            <p:nvPr/>
          </p:nvGrpSpPr>
          <p:grpSpPr bwMode="auto">
            <a:xfrm>
              <a:off x="7104696" y="5663155"/>
              <a:ext cx="648422" cy="418253"/>
              <a:chOff x="3053396" y="4304255"/>
              <a:chExt cx="648422" cy="418253"/>
            </a:xfrm>
          </p:grpSpPr>
          <p:sp>
            <p:nvSpPr>
              <p:cNvPr id="35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0"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8" name="Group 163"/>
            <p:cNvGrpSpPr>
              <a:grpSpLocks/>
            </p:cNvGrpSpPr>
            <p:nvPr/>
          </p:nvGrpSpPr>
          <p:grpSpPr bwMode="auto">
            <a:xfrm>
              <a:off x="7942896" y="5015455"/>
              <a:ext cx="648422" cy="418253"/>
              <a:chOff x="3053396" y="4304255"/>
              <a:chExt cx="648422" cy="418253"/>
            </a:xfrm>
          </p:grpSpPr>
          <p:sp>
            <p:nvSpPr>
              <p:cNvPr id="35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8"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39" name="Group 166"/>
            <p:cNvGrpSpPr>
              <a:grpSpLocks/>
            </p:cNvGrpSpPr>
            <p:nvPr/>
          </p:nvGrpSpPr>
          <p:grpSpPr bwMode="auto">
            <a:xfrm>
              <a:off x="7714296" y="4101055"/>
              <a:ext cx="648422" cy="418253"/>
              <a:chOff x="3053396" y="4304255"/>
              <a:chExt cx="648422" cy="418253"/>
            </a:xfrm>
          </p:grpSpPr>
          <p:sp>
            <p:nvSpPr>
              <p:cNvPr id="35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6"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40" name="Group 169"/>
            <p:cNvGrpSpPr>
              <a:grpSpLocks/>
            </p:cNvGrpSpPr>
            <p:nvPr/>
          </p:nvGrpSpPr>
          <p:grpSpPr bwMode="auto">
            <a:xfrm>
              <a:off x="4869496" y="5904455"/>
              <a:ext cx="648422" cy="418253"/>
              <a:chOff x="3053396" y="4304255"/>
              <a:chExt cx="648422" cy="418253"/>
            </a:xfrm>
          </p:grpSpPr>
          <p:sp>
            <p:nvSpPr>
              <p:cNvPr id="35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4"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41" name="Group 172"/>
            <p:cNvGrpSpPr>
              <a:grpSpLocks/>
            </p:cNvGrpSpPr>
            <p:nvPr/>
          </p:nvGrpSpPr>
          <p:grpSpPr bwMode="auto">
            <a:xfrm>
              <a:off x="3992177" y="5753991"/>
              <a:ext cx="648807" cy="479493"/>
              <a:chOff x="3090477" y="4014091"/>
              <a:chExt cx="648807" cy="479493"/>
            </a:xfrm>
          </p:grpSpPr>
          <p:sp>
            <p:nvSpPr>
              <p:cNvPr id="351" name="Freeform 84"/>
              <p:cNvSpPr>
                <a:spLocks/>
              </p:cNvSpPr>
              <p:nvPr/>
            </p:nvSpPr>
            <p:spPr bwMode="auto">
              <a:xfrm>
                <a:off x="3090477" y="4075331"/>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2" name="TextBox 174"/>
              <p:cNvSpPr txBox="1">
                <a:spLocks noChangeArrowheads="1"/>
              </p:cNvSpPr>
              <p:nvPr/>
            </p:nvSpPr>
            <p:spPr bwMode="auto">
              <a:xfrm>
                <a:off x="3155495" y="4014091"/>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dirty="0"/>
                  <a:t>access</a:t>
                </a:r>
              </a:p>
              <a:p>
                <a:pPr algn="ctr">
                  <a:lnSpc>
                    <a:spcPts val="1000"/>
                  </a:lnSpc>
                </a:pPr>
                <a:r>
                  <a:rPr lang="en-US" altLang="zh-CN" sz="1000" dirty="0"/>
                  <a:t>net</a:t>
                </a:r>
              </a:p>
            </p:txBody>
          </p:sp>
        </p:grpSp>
        <p:grpSp>
          <p:nvGrpSpPr>
            <p:cNvPr id="342" name="Group 175"/>
            <p:cNvGrpSpPr>
              <a:grpSpLocks/>
            </p:cNvGrpSpPr>
            <p:nvPr/>
          </p:nvGrpSpPr>
          <p:grpSpPr bwMode="auto">
            <a:xfrm>
              <a:off x="2735896" y="5891755"/>
              <a:ext cx="648422" cy="418253"/>
              <a:chOff x="3053396" y="4304255"/>
              <a:chExt cx="648422" cy="418253"/>
            </a:xfrm>
          </p:grpSpPr>
          <p:sp>
            <p:nvSpPr>
              <p:cNvPr id="34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0"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000"/>
                  </a:lnSpc>
                </a:pPr>
                <a:r>
                  <a:rPr lang="en-US" altLang="zh-CN" sz="1000" dirty="0"/>
                  <a:t>access</a:t>
                </a:r>
              </a:p>
              <a:p>
                <a:pPr algn="ctr">
                  <a:lnSpc>
                    <a:spcPts val="1000"/>
                  </a:lnSpc>
                </a:pPr>
                <a:r>
                  <a:rPr lang="en-US" altLang="zh-CN" sz="1000" dirty="0"/>
                  <a:t>net</a:t>
                </a:r>
              </a:p>
            </p:txBody>
          </p:sp>
        </p:grpSp>
        <p:sp>
          <p:nvSpPr>
            <p:cNvPr id="343" name="TextBox 4"/>
            <p:cNvSpPr txBox="1">
              <a:spLocks noChangeArrowheads="1"/>
            </p:cNvSpPr>
            <p:nvPr/>
          </p:nvSpPr>
          <p:spPr bwMode="auto">
            <a:xfrm rot="1053502">
              <a:off x="5143500" y="19558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sp>
          <p:nvSpPr>
            <p:cNvPr id="344" name="TextBox 179"/>
            <p:cNvSpPr txBox="1">
              <a:spLocks noChangeArrowheads="1"/>
            </p:cNvSpPr>
            <p:nvPr/>
          </p:nvSpPr>
          <p:spPr bwMode="auto">
            <a:xfrm rot="2829263">
              <a:off x="7429500" y="3429000"/>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sp>
          <p:nvSpPr>
            <p:cNvPr id="345" name="TextBox 180"/>
            <p:cNvSpPr txBox="1">
              <a:spLocks noChangeArrowheads="1"/>
            </p:cNvSpPr>
            <p:nvPr/>
          </p:nvSpPr>
          <p:spPr bwMode="auto">
            <a:xfrm rot="9845918">
              <a:off x="6098241" y="5942112"/>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sp>
          <p:nvSpPr>
            <p:cNvPr id="346" name="TextBox 181"/>
            <p:cNvSpPr txBox="1">
              <a:spLocks noChangeArrowheads="1"/>
            </p:cNvSpPr>
            <p:nvPr/>
          </p:nvSpPr>
          <p:spPr bwMode="auto">
            <a:xfrm rot="-9948738">
              <a:off x="1730786" y="5845469"/>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sp>
          <p:nvSpPr>
            <p:cNvPr id="347" name="TextBox 182"/>
            <p:cNvSpPr txBox="1">
              <a:spLocks noChangeArrowheads="1"/>
            </p:cNvSpPr>
            <p:nvPr/>
          </p:nvSpPr>
          <p:spPr bwMode="auto">
            <a:xfrm rot="-4992697">
              <a:off x="144631" y="3539025"/>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sp>
          <p:nvSpPr>
            <p:cNvPr id="348" name="TextBox 183"/>
            <p:cNvSpPr txBox="1">
              <a:spLocks noChangeArrowheads="1"/>
            </p:cNvSpPr>
            <p:nvPr/>
          </p:nvSpPr>
          <p:spPr bwMode="auto">
            <a:xfrm rot="-1017263">
              <a:off x="2330376" y="190568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a:solidFill>
                    <a:srgbClr val="0000FF"/>
                  </a:solidFill>
                </a:rPr>
                <a:t>…</a:t>
              </a:r>
            </a:p>
          </p:txBody>
        </p:sp>
      </p:grpSp>
      <p:cxnSp>
        <p:nvCxnSpPr>
          <p:cNvPr id="422" name="Straight Connector 307"/>
          <p:cNvCxnSpPr>
            <a:cxnSpLocks noChangeShapeType="1"/>
          </p:cNvCxnSpPr>
          <p:nvPr/>
        </p:nvCxnSpPr>
        <p:spPr bwMode="auto">
          <a:xfrm>
            <a:off x="4383882" y="4894262"/>
            <a:ext cx="1971675" cy="211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3" name="Straight Connector 308"/>
          <p:cNvCxnSpPr>
            <a:cxnSpLocks noChangeShapeType="1"/>
          </p:cNvCxnSpPr>
          <p:nvPr/>
        </p:nvCxnSpPr>
        <p:spPr bwMode="auto">
          <a:xfrm flipV="1">
            <a:off x="4610894" y="5207000"/>
            <a:ext cx="1744663"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24" name="Straight Connector 309"/>
          <p:cNvCxnSpPr>
            <a:cxnSpLocks noChangeShapeType="1"/>
          </p:cNvCxnSpPr>
          <p:nvPr/>
        </p:nvCxnSpPr>
        <p:spPr bwMode="auto">
          <a:xfrm flipV="1">
            <a:off x="5014119" y="5256212"/>
            <a:ext cx="1431925"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5" name="Straight Connector 310"/>
          <p:cNvCxnSpPr>
            <a:cxnSpLocks noChangeShapeType="1"/>
            <a:stCxn id="350" idx="0"/>
          </p:cNvCxnSpPr>
          <p:nvPr/>
        </p:nvCxnSpPr>
        <p:spPr bwMode="auto">
          <a:xfrm flipV="1">
            <a:off x="6606381" y="5276850"/>
            <a:ext cx="57150" cy="1211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6" name="Straight Connector 311"/>
          <p:cNvCxnSpPr>
            <a:cxnSpLocks noChangeShapeType="1"/>
          </p:cNvCxnSpPr>
          <p:nvPr/>
        </p:nvCxnSpPr>
        <p:spPr bwMode="auto">
          <a:xfrm flipV="1">
            <a:off x="7816964" y="5505450"/>
            <a:ext cx="22904" cy="852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37" name="Straight Connector 312"/>
          <p:cNvCxnSpPr>
            <a:cxnSpLocks noChangeShapeType="1"/>
            <a:stCxn id="353" idx="1"/>
          </p:cNvCxnSpPr>
          <p:nvPr/>
        </p:nvCxnSpPr>
        <p:spPr bwMode="auto">
          <a:xfrm flipH="1" flipV="1">
            <a:off x="8141494" y="5454650"/>
            <a:ext cx="506413" cy="1058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8" name="Straight Connector 313"/>
          <p:cNvCxnSpPr>
            <a:cxnSpLocks noChangeShapeType="1"/>
            <a:endCxn id="452" idx="7"/>
          </p:cNvCxnSpPr>
          <p:nvPr/>
        </p:nvCxnSpPr>
        <p:spPr bwMode="auto">
          <a:xfrm flipH="1" flipV="1">
            <a:off x="9259093" y="5219701"/>
            <a:ext cx="1512888" cy="1082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49" name="Straight Connector 314"/>
          <p:cNvCxnSpPr>
            <a:cxnSpLocks noChangeShapeType="1"/>
          </p:cNvCxnSpPr>
          <p:nvPr/>
        </p:nvCxnSpPr>
        <p:spPr bwMode="auto">
          <a:xfrm flipH="1" flipV="1">
            <a:off x="9316244" y="5097462"/>
            <a:ext cx="2244725"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50" name="Straight Connector 315"/>
          <p:cNvCxnSpPr>
            <a:cxnSpLocks noChangeShapeType="1"/>
            <a:endCxn id="454" idx="5"/>
          </p:cNvCxnSpPr>
          <p:nvPr/>
        </p:nvCxnSpPr>
        <p:spPr bwMode="auto">
          <a:xfrm flipH="1">
            <a:off x="9257506" y="4792663"/>
            <a:ext cx="2076450" cy="193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61" name="Straight Connector 316"/>
          <p:cNvCxnSpPr>
            <a:cxnSpLocks noChangeShapeType="1"/>
          </p:cNvCxnSpPr>
          <p:nvPr/>
        </p:nvCxnSpPr>
        <p:spPr bwMode="auto">
          <a:xfrm flipH="1">
            <a:off x="9078118" y="3860801"/>
            <a:ext cx="1422400" cy="454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62" name="Straight Connector 317"/>
          <p:cNvCxnSpPr>
            <a:cxnSpLocks noChangeShapeType="1"/>
          </p:cNvCxnSpPr>
          <p:nvPr/>
        </p:nvCxnSpPr>
        <p:spPr bwMode="auto">
          <a:xfrm flipH="1">
            <a:off x="8901907" y="3436938"/>
            <a:ext cx="898525"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63" name="Straight Connector 318"/>
          <p:cNvCxnSpPr>
            <a:cxnSpLocks noChangeShapeType="1"/>
            <a:stCxn id="361" idx="9"/>
          </p:cNvCxnSpPr>
          <p:nvPr/>
        </p:nvCxnSpPr>
        <p:spPr bwMode="auto">
          <a:xfrm>
            <a:off x="8066882" y="3014662"/>
            <a:ext cx="555625"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4" name="Straight Connector 22"/>
          <p:cNvCxnSpPr>
            <a:cxnSpLocks noChangeShapeType="1"/>
          </p:cNvCxnSpPr>
          <p:nvPr/>
        </p:nvCxnSpPr>
        <p:spPr bwMode="auto">
          <a:xfrm>
            <a:off x="5579269" y="3211513"/>
            <a:ext cx="1230313" cy="796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5" name="Straight Connector 305"/>
          <p:cNvCxnSpPr>
            <a:cxnSpLocks noChangeShapeType="1"/>
          </p:cNvCxnSpPr>
          <p:nvPr/>
        </p:nvCxnSpPr>
        <p:spPr bwMode="auto">
          <a:xfrm>
            <a:off x="4834731" y="3543300"/>
            <a:ext cx="1885950" cy="519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76" name="Straight Connector 306"/>
          <p:cNvCxnSpPr>
            <a:cxnSpLocks noChangeShapeType="1"/>
          </p:cNvCxnSpPr>
          <p:nvPr/>
        </p:nvCxnSpPr>
        <p:spPr bwMode="auto">
          <a:xfrm>
            <a:off x="4447381" y="3911600"/>
            <a:ext cx="2273300" cy="260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488" name="组合 487"/>
          <p:cNvGrpSpPr/>
          <p:nvPr/>
        </p:nvGrpSpPr>
        <p:grpSpPr>
          <a:xfrm>
            <a:off x="5933282" y="3825876"/>
            <a:ext cx="3709987" cy="1862137"/>
            <a:chOff x="4161632" y="3825876"/>
            <a:chExt cx="3709987" cy="1862137"/>
          </a:xfrm>
        </p:grpSpPr>
        <p:sp>
          <p:nvSpPr>
            <p:cNvPr id="381" name="Oval 3"/>
            <p:cNvSpPr>
              <a:spLocks noChangeArrowheads="1"/>
            </p:cNvSpPr>
            <p:nvPr/>
          </p:nvSpPr>
          <p:spPr bwMode="auto">
            <a:xfrm>
              <a:off x="4161632" y="3825876"/>
              <a:ext cx="3709987" cy="1862137"/>
            </a:xfrm>
            <a:prstGeom prst="ellipse">
              <a:avLst/>
            </a:prstGeom>
            <a:solidFill>
              <a:schemeClr val="accent1"/>
            </a:solidFill>
            <a:ln w="9525">
              <a:solidFill>
                <a:schemeClr val="tx1"/>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cxnSp>
          <p:nvCxnSpPr>
            <p:cNvPr id="382" name="Straight Connector 10"/>
            <p:cNvCxnSpPr>
              <a:cxnSpLocks noChangeShapeType="1"/>
              <a:stCxn id="480" idx="7"/>
            </p:cNvCxnSpPr>
            <p:nvPr/>
          </p:nvCxnSpPr>
          <p:spPr bwMode="auto">
            <a:xfrm>
              <a:off x="5468144" y="4154487"/>
              <a:ext cx="1223963" cy="968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3" name="Straight Connector 297"/>
            <p:cNvCxnSpPr>
              <a:cxnSpLocks noChangeShapeType="1"/>
            </p:cNvCxnSpPr>
            <p:nvPr/>
          </p:nvCxnSpPr>
          <p:spPr bwMode="auto">
            <a:xfrm>
              <a:off x="6101556" y="4557713"/>
              <a:ext cx="139700" cy="1127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4" name="Straight Connector 298"/>
            <p:cNvCxnSpPr>
              <a:cxnSpLocks noChangeShapeType="1"/>
            </p:cNvCxnSpPr>
            <p:nvPr/>
          </p:nvCxnSpPr>
          <p:spPr bwMode="auto">
            <a:xfrm flipV="1">
              <a:off x="5871368" y="4833938"/>
              <a:ext cx="280988" cy="61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5" name="Straight Connector 299"/>
            <p:cNvCxnSpPr>
              <a:cxnSpLocks noChangeShapeType="1"/>
            </p:cNvCxnSpPr>
            <p:nvPr/>
          </p:nvCxnSpPr>
          <p:spPr bwMode="auto">
            <a:xfrm flipV="1">
              <a:off x="5528468" y="4595813"/>
              <a:ext cx="223838" cy="1492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6" name="Straight Connector 300"/>
            <p:cNvCxnSpPr>
              <a:cxnSpLocks noChangeShapeType="1"/>
              <a:stCxn id="428" idx="6"/>
            </p:cNvCxnSpPr>
            <p:nvPr/>
          </p:nvCxnSpPr>
          <p:spPr bwMode="auto">
            <a:xfrm flipV="1">
              <a:off x="5168107" y="5000625"/>
              <a:ext cx="238125" cy="1333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7" name="Straight Connector 301"/>
            <p:cNvCxnSpPr>
              <a:cxnSpLocks noChangeShapeType="1"/>
            </p:cNvCxnSpPr>
            <p:nvPr/>
          </p:nvCxnSpPr>
          <p:spPr bwMode="auto">
            <a:xfrm flipV="1">
              <a:off x="6120606" y="4900612"/>
              <a:ext cx="292100" cy="3429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8" name="Straight Connector 302"/>
            <p:cNvCxnSpPr>
              <a:cxnSpLocks noChangeShapeType="1"/>
            </p:cNvCxnSpPr>
            <p:nvPr/>
          </p:nvCxnSpPr>
          <p:spPr bwMode="auto">
            <a:xfrm flipH="1" flipV="1">
              <a:off x="6688931" y="4881563"/>
              <a:ext cx="412750" cy="1682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89" name="Straight Connector 303"/>
            <p:cNvCxnSpPr>
              <a:cxnSpLocks noChangeShapeType="1"/>
            </p:cNvCxnSpPr>
            <p:nvPr/>
          </p:nvCxnSpPr>
          <p:spPr bwMode="auto">
            <a:xfrm flipV="1">
              <a:off x="6673056" y="4410075"/>
              <a:ext cx="328612" cy="2667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390" name="Straight Connector 304"/>
            <p:cNvCxnSpPr>
              <a:cxnSpLocks noChangeShapeType="1"/>
              <a:endCxn id="478" idx="7"/>
            </p:cNvCxnSpPr>
            <p:nvPr/>
          </p:nvCxnSpPr>
          <p:spPr bwMode="auto">
            <a:xfrm flipH="1" flipV="1">
              <a:off x="5469732" y="4233863"/>
              <a:ext cx="261937" cy="11906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391" name="TextBox 39958"/>
            <p:cNvSpPr txBox="1">
              <a:spLocks noChangeArrowheads="1"/>
            </p:cNvSpPr>
            <p:nvPr/>
          </p:nvSpPr>
          <p:spPr bwMode="auto">
            <a:xfrm>
              <a:off x="4333081" y="4217988"/>
              <a:ext cx="100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t>global</a:t>
              </a:r>
              <a:br>
                <a:rPr lang="en-US" altLang="zh-CN" i="1" dirty="0"/>
              </a:br>
              <a:r>
                <a:rPr lang="en-US" altLang="zh-CN" i="1" dirty="0"/>
                <a:t>ISP</a:t>
              </a:r>
            </a:p>
          </p:txBody>
        </p:sp>
        <p:grpSp>
          <p:nvGrpSpPr>
            <p:cNvPr id="392" name="Group 347"/>
            <p:cNvGrpSpPr>
              <a:grpSpLocks/>
            </p:cNvGrpSpPr>
            <p:nvPr/>
          </p:nvGrpSpPr>
          <p:grpSpPr bwMode="auto">
            <a:xfrm>
              <a:off x="6107907" y="4627562"/>
              <a:ext cx="611187" cy="298450"/>
              <a:chOff x="1871277" y="1576300"/>
              <a:chExt cx="1128371" cy="437860"/>
            </a:xfrm>
          </p:grpSpPr>
          <p:sp>
            <p:nvSpPr>
              <p:cNvPr id="393" name="Oval 1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394" name="Rectangle 195"/>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395" name="Oval 1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396" name="Freeform 197"/>
              <p:cNvSpPr/>
              <p:nvPr/>
            </p:nvSpPr>
            <p:spPr bwMode="auto">
              <a:xfrm>
                <a:off x="2158499" y="1674120"/>
                <a:ext cx="550997" cy="16070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397" name="Freeform 1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8" name="Freeform 1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99" name="Freeform 2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00" name="Straight Connector 201"/>
              <p:cNvCxnSpPr>
                <a:cxnSpLocks noChangeShapeType="1"/>
                <a:endCxn id="39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01" name="Straight Connector 2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02" name="Group 347"/>
            <p:cNvGrpSpPr>
              <a:grpSpLocks/>
            </p:cNvGrpSpPr>
            <p:nvPr/>
          </p:nvGrpSpPr>
          <p:grpSpPr bwMode="auto">
            <a:xfrm>
              <a:off x="5553868" y="4327522"/>
              <a:ext cx="609600" cy="296861"/>
              <a:chOff x="1871277" y="1576300"/>
              <a:chExt cx="1128371" cy="437860"/>
            </a:xfrm>
          </p:grpSpPr>
          <p:sp>
            <p:nvSpPr>
              <p:cNvPr id="403" name="Oval 2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04" name="Rectangle 205"/>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05" name="Oval 2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06" name="Freeform 207"/>
              <p:cNvSpPr/>
              <p:nvPr/>
            </p:nvSpPr>
            <p:spPr bwMode="auto">
              <a:xfrm>
                <a:off x="2159247" y="1672301"/>
                <a:ext cx="549494"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07" name="Freeform 2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8" name="Freeform 2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09" name="Freeform 2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10" name="Straight Connector 211"/>
              <p:cNvCxnSpPr>
                <a:cxnSpLocks noChangeShapeType="1"/>
                <a:endCxn id="40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11" name="Straight Connector 2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12" name="Group 347"/>
            <p:cNvGrpSpPr>
              <a:grpSpLocks/>
            </p:cNvGrpSpPr>
            <p:nvPr/>
          </p:nvGrpSpPr>
          <p:grpSpPr bwMode="auto">
            <a:xfrm>
              <a:off x="5293518" y="4740275"/>
              <a:ext cx="611188" cy="298450"/>
              <a:chOff x="1871277" y="1576300"/>
              <a:chExt cx="1128371" cy="437860"/>
            </a:xfrm>
          </p:grpSpPr>
          <p:sp>
            <p:nvSpPr>
              <p:cNvPr id="413" name="Oval 21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14" name="Rectangle 215"/>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15" name="Oval 21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16" name="Freeform 217"/>
              <p:cNvSpPr/>
              <p:nvPr/>
            </p:nvSpPr>
            <p:spPr bwMode="auto">
              <a:xfrm>
                <a:off x="2158498" y="1674120"/>
                <a:ext cx="550996" cy="16070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17" name="Freeform 21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8" name="Freeform 21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19" name="Freeform 22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20" name="Straight Connector 221"/>
              <p:cNvCxnSpPr>
                <a:cxnSpLocks noChangeShapeType="1"/>
                <a:endCxn id="415"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21" name="Straight Connector 22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25" name="Group 347"/>
            <p:cNvGrpSpPr>
              <a:grpSpLocks/>
            </p:cNvGrpSpPr>
            <p:nvPr/>
          </p:nvGrpSpPr>
          <p:grpSpPr bwMode="auto">
            <a:xfrm>
              <a:off x="4558507" y="5024437"/>
              <a:ext cx="611187" cy="298450"/>
              <a:chOff x="1871277" y="1576300"/>
              <a:chExt cx="1128371" cy="437860"/>
            </a:xfrm>
          </p:grpSpPr>
          <p:sp>
            <p:nvSpPr>
              <p:cNvPr id="426" name="Oval 23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27" name="Rectangle 235"/>
              <p:cNvSpPr/>
              <p:nvPr/>
            </p:nvSpPr>
            <p:spPr bwMode="auto">
              <a:xfrm>
                <a:off x="1871277" y="1739333"/>
                <a:ext cx="1128371" cy="1164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28" name="Oval 23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29" name="Freeform 237"/>
              <p:cNvSpPr/>
              <p:nvPr/>
            </p:nvSpPr>
            <p:spPr bwMode="auto">
              <a:xfrm>
                <a:off x="2158499" y="1674120"/>
                <a:ext cx="550997" cy="16070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30" name="Freeform 23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1" name="Freeform 23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32" name="Freeform 24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33" name="Straight Connector 241"/>
              <p:cNvCxnSpPr>
                <a:cxnSpLocks noChangeShapeType="1"/>
                <a:endCxn id="42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4" name="Straight Connector 24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8" name="Group 347"/>
            <p:cNvGrpSpPr>
              <a:grpSpLocks/>
            </p:cNvGrpSpPr>
            <p:nvPr/>
          </p:nvGrpSpPr>
          <p:grpSpPr bwMode="auto">
            <a:xfrm>
              <a:off x="5877718" y="5219697"/>
              <a:ext cx="611188" cy="296861"/>
              <a:chOff x="1871277" y="1576300"/>
              <a:chExt cx="1128371" cy="437860"/>
            </a:xfrm>
          </p:grpSpPr>
          <p:sp>
            <p:nvSpPr>
              <p:cNvPr id="439" name="Oval 22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40" name="Rectangle 225"/>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41" name="Oval 22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42" name="Freeform 227"/>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43" name="Freeform 22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4" name="Freeform 22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5" name="Freeform 23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46" name="Straight Connector 231"/>
              <p:cNvCxnSpPr>
                <a:cxnSpLocks noChangeShapeType="1"/>
                <a:endCxn id="44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Connector 23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51" name="Group 347"/>
            <p:cNvGrpSpPr>
              <a:grpSpLocks/>
            </p:cNvGrpSpPr>
            <p:nvPr/>
          </p:nvGrpSpPr>
          <p:grpSpPr bwMode="auto">
            <a:xfrm>
              <a:off x="6966743" y="4954588"/>
              <a:ext cx="611188" cy="296863"/>
              <a:chOff x="1871277" y="1576300"/>
              <a:chExt cx="1128371" cy="437860"/>
            </a:xfrm>
          </p:grpSpPr>
          <p:sp>
            <p:nvSpPr>
              <p:cNvPr id="452" name="Oval 18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53" name="Rectangle 183"/>
              <p:cNvSpPr/>
              <p:nvPr/>
            </p:nvSpPr>
            <p:spPr bwMode="auto">
              <a:xfrm>
                <a:off x="1871277" y="1740205"/>
                <a:ext cx="1128371" cy="1147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54" name="Oval 18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55" name="Freeform 185"/>
              <p:cNvSpPr/>
              <p:nvPr/>
            </p:nvSpPr>
            <p:spPr bwMode="auto">
              <a:xfrm>
                <a:off x="2158498" y="1672302"/>
                <a:ext cx="550996" cy="16156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56" name="Freeform 18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7" name="Freeform 18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58" name="Freeform 18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59" name="Straight Connector 189"/>
              <p:cNvCxnSpPr>
                <a:cxnSpLocks noChangeShapeType="1"/>
                <a:endCxn id="454"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0" name="Straight Connector 19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64" name="Group 347"/>
            <p:cNvGrpSpPr>
              <a:grpSpLocks/>
            </p:cNvGrpSpPr>
            <p:nvPr/>
          </p:nvGrpSpPr>
          <p:grpSpPr bwMode="auto">
            <a:xfrm>
              <a:off x="6700043" y="4130672"/>
              <a:ext cx="611188" cy="296861"/>
              <a:chOff x="1871277" y="1576300"/>
              <a:chExt cx="1128371" cy="437860"/>
            </a:xfrm>
          </p:grpSpPr>
          <p:sp>
            <p:nvSpPr>
              <p:cNvPr id="465" name="Oval 17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66" name="Rectangle 173"/>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67" name="Oval 17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68" name="Freeform 175"/>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69" name="Freeform 17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0" name="Freeform 17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71" name="Freeform 17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72" name="Straight Connector 179"/>
              <p:cNvCxnSpPr>
                <a:cxnSpLocks noChangeShapeType="1"/>
                <a:endCxn id="46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73" name="Straight Connector 18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7" name="Group 347"/>
            <p:cNvGrpSpPr>
              <a:grpSpLocks/>
            </p:cNvGrpSpPr>
            <p:nvPr/>
          </p:nvGrpSpPr>
          <p:grpSpPr bwMode="auto">
            <a:xfrm>
              <a:off x="4947443" y="3968747"/>
              <a:ext cx="611188" cy="296861"/>
              <a:chOff x="1871277" y="1576300"/>
              <a:chExt cx="1128371" cy="437860"/>
            </a:xfrm>
          </p:grpSpPr>
          <p:sp>
            <p:nvSpPr>
              <p:cNvPr id="478" name="Oval 16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79" name="Rectangle 161"/>
              <p:cNvSpPr/>
              <p:nvPr/>
            </p:nvSpPr>
            <p:spPr bwMode="auto">
              <a:xfrm>
                <a:off x="1871277" y="1740205"/>
                <a:ext cx="1128371" cy="11473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80" name="Oval 16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zh-CN">
                  <a:solidFill>
                    <a:srgbClr val="FFFFFF"/>
                  </a:solidFill>
                  <a:latin typeface="Gill Sans MT" charset="0"/>
                </a:endParaRPr>
              </a:p>
            </p:txBody>
          </p:sp>
          <p:sp>
            <p:nvSpPr>
              <p:cNvPr id="481" name="Freeform 163"/>
              <p:cNvSpPr/>
              <p:nvPr/>
            </p:nvSpPr>
            <p:spPr bwMode="auto">
              <a:xfrm>
                <a:off x="2158498" y="1672301"/>
                <a:ext cx="550996" cy="16156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sp>
            <p:nvSpPr>
              <p:cNvPr id="482" name="Freeform 16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3" name="Freeform 16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84" name="Freeform 16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485" name="Straight Connector 167"/>
              <p:cNvCxnSpPr>
                <a:cxnSpLocks noChangeShapeType="1"/>
                <a:endCxn id="48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86" name="Straight Connector 16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581" name="内容占位符 2"/>
          <p:cNvSpPr txBox="1">
            <a:spLocks/>
          </p:cNvSpPr>
          <p:nvPr/>
        </p:nvSpPr>
        <p:spPr>
          <a:xfrm>
            <a:off x="341306" y="3176901"/>
            <a:ext cx="3008822" cy="2611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所有接入网连接到一个全局</a:t>
            </a:r>
            <a:r>
              <a:rPr lang="en-US" altLang="zh-CN" sz="2400" dirty="0" smtClean="0"/>
              <a:t>ISP</a:t>
            </a:r>
          </a:p>
          <a:p>
            <a:r>
              <a:rPr lang="zh-CN" altLang="en-US" sz="2400" dirty="0" smtClean="0"/>
              <a:t>每个接入网和</a:t>
            </a:r>
            <a:r>
              <a:rPr lang="en-US" altLang="zh-CN" sz="2400" dirty="0" smtClean="0"/>
              <a:t>ISP</a:t>
            </a:r>
            <a:r>
              <a:rPr lang="zh-CN" altLang="en-US" sz="2400" dirty="0" smtClean="0"/>
              <a:t>之间建立</a:t>
            </a:r>
            <a:r>
              <a:rPr lang="en-US" altLang="zh-CN" sz="2400" dirty="0" smtClean="0"/>
              <a:t>Internet</a:t>
            </a:r>
            <a:r>
              <a:rPr lang="zh-CN" altLang="en-US" sz="2400" dirty="0" smtClean="0"/>
              <a:t>接入的合约</a:t>
            </a:r>
            <a:endParaRPr lang="en-US" altLang="zh-CN" sz="2400" dirty="0"/>
          </a:p>
        </p:txBody>
      </p:sp>
    </p:spTree>
    <p:extLst>
      <p:ext uri="{BB962C8B-B14F-4D97-AF65-F5344CB8AC3E}">
        <p14:creationId xmlns:p14="http://schemas.microsoft.com/office/powerpoint/2010/main" val="105075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7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47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46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46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46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45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49"/>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44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437"/>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43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09714" y="2860675"/>
            <a:ext cx="7343775" cy="3273425"/>
            <a:chOff x="2424114" y="2593975"/>
            <a:chExt cx="7343775" cy="3273425"/>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2593975"/>
              <a:ext cx="7343775"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686610" y="5221069"/>
              <a:ext cx="2582823" cy="646331"/>
            </a:xfrm>
            <a:prstGeom prst="rect">
              <a:avLst/>
            </a:prstGeom>
          </p:spPr>
          <p:txBody>
            <a:bodyPr wrap="none">
              <a:spAutoFit/>
            </a:bodyPr>
            <a:lstStyle/>
            <a:p>
              <a:pPr algn="ctr"/>
              <a:r>
                <a:rPr lang="zh-CN" altLang="en-US" dirty="0">
                  <a:latin typeface="Arial" charset="0"/>
                </a:rPr>
                <a:t>终端控制</a:t>
              </a:r>
              <a:r>
                <a:rPr lang="zh-CN" altLang="en-US" dirty="0" smtClean="0">
                  <a:latin typeface="Arial" charset="0"/>
                </a:rPr>
                <a:t>器</a:t>
              </a:r>
              <a:endParaRPr lang="en-US" altLang="zh-CN" dirty="0" smtClean="0">
                <a:latin typeface="Arial" charset="0"/>
              </a:endParaRPr>
            </a:p>
            <a:p>
              <a:pPr algn="ctr"/>
              <a:r>
                <a:rPr lang="zh-CN" altLang="en-US" dirty="0" smtClean="0">
                  <a:latin typeface="Arial" charset="0"/>
                </a:rPr>
                <a:t>（</a:t>
              </a:r>
              <a:r>
                <a:rPr lang="en-US" altLang="zh-CN" dirty="0">
                  <a:latin typeface="Arial" charset="0"/>
                </a:rPr>
                <a:t>Terminal Controller</a:t>
              </a:r>
              <a:r>
                <a:rPr lang="zh-CN" altLang="en-US" dirty="0">
                  <a:latin typeface="Arial" charset="0"/>
                </a:rPr>
                <a:t>）</a:t>
              </a:r>
              <a:endParaRPr lang="en-US" altLang="zh-CN" dirty="0">
                <a:latin typeface="Arial" charset="0"/>
              </a:endParaRPr>
            </a:p>
          </p:txBody>
        </p:sp>
        <p:sp>
          <p:nvSpPr>
            <p:cNvPr id="7" name="矩形 6"/>
            <p:cNvSpPr/>
            <p:nvPr/>
          </p:nvSpPr>
          <p:spPr>
            <a:xfrm>
              <a:off x="5674633" y="4282896"/>
              <a:ext cx="2569934" cy="369332"/>
            </a:xfrm>
            <a:prstGeom prst="rect">
              <a:avLst/>
            </a:prstGeom>
          </p:spPr>
          <p:txBody>
            <a:bodyPr wrap="none">
              <a:spAutoFit/>
            </a:bodyPr>
            <a:lstStyle/>
            <a:p>
              <a:r>
                <a:rPr lang="zh-CN" altLang="en-US" dirty="0">
                  <a:latin typeface="Arial" charset="0"/>
                </a:rPr>
                <a:t>调制解调器（</a:t>
              </a:r>
              <a:r>
                <a:rPr lang="en-US" altLang="zh-CN" dirty="0">
                  <a:latin typeface="Arial" charset="0"/>
                </a:rPr>
                <a:t>Modem</a:t>
              </a:r>
              <a:r>
                <a:rPr lang="zh-CN" altLang="en-US" dirty="0">
                  <a:latin typeface="Arial" charset="0"/>
                </a:rPr>
                <a:t>）</a:t>
              </a:r>
              <a:endParaRPr lang="zh-CN" altLang="en-US" dirty="0"/>
            </a:p>
          </p:txBody>
        </p:sp>
        <p:sp>
          <p:nvSpPr>
            <p:cNvPr id="8" name="矩形 7"/>
            <p:cNvSpPr/>
            <p:nvPr/>
          </p:nvSpPr>
          <p:spPr>
            <a:xfrm>
              <a:off x="2962993" y="4766011"/>
              <a:ext cx="2762295" cy="646331"/>
            </a:xfrm>
            <a:prstGeom prst="rect">
              <a:avLst/>
            </a:prstGeom>
          </p:spPr>
          <p:txBody>
            <a:bodyPr wrap="none">
              <a:spAutoFit/>
            </a:bodyPr>
            <a:lstStyle/>
            <a:p>
              <a:pPr algn="ctr"/>
              <a:r>
                <a:rPr lang="zh-CN" altLang="en-US" dirty="0" smtClean="0">
                  <a:latin typeface="Arial" charset="0"/>
                </a:rPr>
                <a:t>前端处理机</a:t>
              </a:r>
              <a:endParaRPr lang="en-US" altLang="zh-CN" dirty="0" smtClean="0">
                <a:latin typeface="Arial" charset="0"/>
              </a:endParaRPr>
            </a:p>
            <a:p>
              <a:pPr algn="ctr"/>
              <a:r>
                <a:rPr lang="zh-CN" altLang="en-US" dirty="0" smtClean="0">
                  <a:latin typeface="Arial" charset="0"/>
                </a:rPr>
                <a:t>（</a:t>
              </a:r>
              <a:r>
                <a:rPr lang="en-US" altLang="zh-CN" dirty="0">
                  <a:latin typeface="Arial" charset="0"/>
                </a:rPr>
                <a:t>Front End Processor</a:t>
              </a:r>
              <a:r>
                <a:rPr lang="zh-CN" altLang="en-US" dirty="0">
                  <a:latin typeface="Arial" charset="0"/>
                </a:rPr>
                <a:t>）</a:t>
              </a:r>
              <a:endParaRPr lang="en-US" altLang="zh-CN" dirty="0">
                <a:latin typeface="Arial" charset="0"/>
              </a:endParaRPr>
            </a:p>
          </p:txBody>
        </p:sp>
      </p:grpSp>
      <p:sp>
        <p:nvSpPr>
          <p:cNvPr id="2" name="标题 1"/>
          <p:cNvSpPr>
            <a:spLocks noGrp="1"/>
          </p:cNvSpPr>
          <p:nvPr>
            <p:ph type="title"/>
          </p:nvPr>
        </p:nvSpPr>
        <p:spPr/>
        <p:txBody>
          <a:bodyPr/>
          <a:lstStyle/>
          <a:p>
            <a:r>
              <a:rPr lang="en-US" altLang="zh-CN" dirty="0" smtClean="0"/>
              <a:t>1.4 </a:t>
            </a:r>
            <a:r>
              <a:rPr lang="zh-CN" altLang="en-US" dirty="0" smtClean="0"/>
              <a:t>计算机网络</a:t>
            </a:r>
            <a:r>
              <a:rPr lang="zh-CN" altLang="en-US" dirty="0" smtClean="0"/>
              <a:t>的</a:t>
            </a:r>
            <a:r>
              <a:rPr lang="zh-CN" altLang="en-US" dirty="0"/>
              <a:t>萌芽</a:t>
            </a:r>
          </a:p>
        </p:txBody>
      </p:sp>
      <p:sp>
        <p:nvSpPr>
          <p:cNvPr id="3" name="内容占位符 2"/>
          <p:cNvSpPr>
            <a:spLocks noGrp="1"/>
          </p:cNvSpPr>
          <p:nvPr>
            <p:ph idx="1"/>
          </p:nvPr>
        </p:nvSpPr>
        <p:spPr/>
        <p:txBody>
          <a:bodyPr/>
          <a:lstStyle/>
          <a:p>
            <a:pPr>
              <a:defRPr/>
            </a:pPr>
            <a:r>
              <a:rPr lang="zh-CN" altLang="en-US" dirty="0"/>
              <a:t>面向终端的计算机网络（远程联机系统）</a:t>
            </a:r>
            <a:endParaRPr lang="en-US" altLang="zh-CN" dirty="0"/>
          </a:p>
          <a:p>
            <a:pPr lvl="1">
              <a:defRPr/>
            </a:pPr>
            <a:r>
              <a:rPr lang="en-US" altLang="zh-CN" dirty="0"/>
              <a:t>20</a:t>
            </a:r>
            <a:r>
              <a:rPr lang="zh-CN" altLang="en-US" dirty="0"/>
              <a:t>世纪</a:t>
            </a:r>
            <a:r>
              <a:rPr lang="en-US" altLang="zh-CN" dirty="0"/>
              <a:t>50</a:t>
            </a:r>
            <a:r>
              <a:rPr lang="zh-CN" altLang="en-US" dirty="0"/>
              <a:t>年代中至</a:t>
            </a:r>
            <a:r>
              <a:rPr lang="en-US" altLang="zh-CN" dirty="0"/>
              <a:t>60</a:t>
            </a:r>
            <a:r>
              <a:rPr lang="zh-CN" altLang="en-US" dirty="0"/>
              <a:t>年代中。</a:t>
            </a:r>
            <a:endParaRPr lang="en-US" altLang="zh-CN" dirty="0"/>
          </a:p>
          <a:p>
            <a:pPr lvl="1">
              <a:defRPr/>
            </a:pPr>
            <a:r>
              <a:rPr lang="zh-CN" altLang="en-US" dirty="0"/>
              <a:t>终端不能在和计算机断开的情况下独立自主工作。</a:t>
            </a:r>
          </a:p>
          <a:p>
            <a:endParaRPr lang="zh-CN" altLang="en-US" dirty="0"/>
          </a:p>
        </p:txBody>
      </p:sp>
    </p:spTree>
    <p:extLst>
      <p:ext uri="{BB962C8B-B14F-4D97-AF65-F5344CB8AC3E}">
        <p14:creationId xmlns:p14="http://schemas.microsoft.com/office/powerpoint/2010/main" val="835555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6" name="组合 355"/>
          <p:cNvGrpSpPr/>
          <p:nvPr/>
        </p:nvGrpSpPr>
        <p:grpSpPr>
          <a:xfrm>
            <a:off x="7910328" y="3631407"/>
            <a:ext cx="3219450" cy="1343025"/>
            <a:chOff x="329065" y="4754787"/>
            <a:chExt cx="3219450" cy="1343025"/>
          </a:xfrm>
        </p:grpSpPr>
        <p:sp>
          <p:nvSpPr>
            <p:cNvPr id="55" name="Oval 3"/>
            <p:cNvSpPr>
              <a:spLocks noChangeArrowheads="1"/>
            </p:cNvSpPr>
            <p:nvPr/>
          </p:nvSpPr>
          <p:spPr bwMode="auto">
            <a:xfrm>
              <a:off x="329065" y="4754787"/>
              <a:ext cx="3219450" cy="13430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66" name="Group 347"/>
            <p:cNvGrpSpPr>
              <a:grpSpLocks/>
            </p:cNvGrpSpPr>
            <p:nvPr/>
          </p:nvGrpSpPr>
          <p:grpSpPr bwMode="auto">
            <a:xfrm>
              <a:off x="1011691" y="4857974"/>
              <a:ext cx="530225" cy="214313"/>
              <a:chOff x="1871277" y="1576300"/>
              <a:chExt cx="1128371" cy="437860"/>
            </a:xfrm>
          </p:grpSpPr>
          <p:sp>
            <p:nvSpPr>
              <p:cNvPr id="67" name="Oval 59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68" name="Rectangle 597"/>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9" name="Oval 59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70" name="Freeform 599"/>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1" name="Freeform 60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72" name="Freeform 60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73" name="Freeform 60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74" name="Straight Connector 603"/>
              <p:cNvCxnSpPr>
                <a:cxnSpLocks noChangeShapeType="1"/>
                <a:endCxn id="6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75" name="Straight Connector 60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cxnSp>
          <p:nvCxnSpPr>
            <p:cNvPr id="56" name="Straight Connector 10"/>
            <p:cNvCxnSpPr>
              <a:cxnSpLocks noChangeShapeType="1"/>
              <a:stCxn id="69" idx="7"/>
            </p:cNvCxnSpPr>
            <p:nvPr/>
          </p:nvCxnSpPr>
          <p:spPr bwMode="auto">
            <a:xfrm>
              <a:off x="1462541" y="4991323"/>
              <a:ext cx="1062037" cy="698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7" name="Straight Connector 297"/>
            <p:cNvCxnSpPr>
              <a:cxnSpLocks noChangeShapeType="1"/>
            </p:cNvCxnSpPr>
            <p:nvPr/>
          </p:nvCxnSpPr>
          <p:spPr bwMode="auto">
            <a:xfrm>
              <a:off x="2013402" y="5281836"/>
              <a:ext cx="120650" cy="825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8" name="Straight Connector 298"/>
            <p:cNvCxnSpPr>
              <a:cxnSpLocks noChangeShapeType="1"/>
            </p:cNvCxnSpPr>
            <p:nvPr/>
          </p:nvCxnSpPr>
          <p:spPr bwMode="auto">
            <a:xfrm flipV="1">
              <a:off x="1813377" y="5481861"/>
              <a:ext cx="242888"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59" name="Straight Connector 299"/>
            <p:cNvCxnSpPr>
              <a:cxnSpLocks noChangeShapeType="1"/>
            </p:cNvCxnSpPr>
            <p:nvPr/>
          </p:nvCxnSpPr>
          <p:spPr bwMode="auto">
            <a:xfrm flipV="1">
              <a:off x="1514928" y="5310411"/>
              <a:ext cx="195263"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0" name="Straight Connector 300"/>
            <p:cNvCxnSpPr>
              <a:cxnSpLocks noChangeShapeType="1"/>
              <a:stCxn id="266" idx="6"/>
            </p:cNvCxnSpPr>
            <p:nvPr/>
          </p:nvCxnSpPr>
          <p:spPr bwMode="auto">
            <a:xfrm flipV="1">
              <a:off x="1202191" y="5602511"/>
              <a:ext cx="206375"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1" name="Straight Connector 301"/>
            <p:cNvCxnSpPr>
              <a:cxnSpLocks noChangeShapeType="1"/>
            </p:cNvCxnSpPr>
            <p:nvPr/>
          </p:nvCxnSpPr>
          <p:spPr bwMode="auto">
            <a:xfrm flipV="1">
              <a:off x="2029277" y="5529486"/>
              <a:ext cx="254000" cy="247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2" name="Straight Connector 302"/>
            <p:cNvCxnSpPr>
              <a:cxnSpLocks noChangeShapeType="1"/>
            </p:cNvCxnSpPr>
            <p:nvPr/>
          </p:nvCxnSpPr>
          <p:spPr bwMode="auto">
            <a:xfrm flipH="1" flipV="1">
              <a:off x="2492828" y="5508848"/>
              <a:ext cx="358775" cy="1206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3" name="Straight Connector 303"/>
            <p:cNvCxnSpPr>
              <a:cxnSpLocks noChangeShapeType="1"/>
            </p:cNvCxnSpPr>
            <p:nvPr/>
          </p:nvCxnSpPr>
          <p:spPr bwMode="auto">
            <a:xfrm flipV="1">
              <a:off x="2508702" y="5175473"/>
              <a:ext cx="285750" cy="19208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4" name="Straight Connector 304"/>
            <p:cNvCxnSpPr>
              <a:cxnSpLocks noChangeShapeType="1"/>
              <a:endCxn id="67" idx="7"/>
            </p:cNvCxnSpPr>
            <p:nvPr/>
          </p:nvCxnSpPr>
          <p:spPr bwMode="auto">
            <a:xfrm flipH="1" flipV="1">
              <a:off x="1464128" y="5048474"/>
              <a:ext cx="227013" cy="857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65" name="TextBox 39958"/>
            <p:cNvSpPr txBox="1">
              <a:spLocks noChangeArrowheads="1"/>
            </p:cNvSpPr>
            <p:nvPr/>
          </p:nvSpPr>
          <p:spPr bwMode="auto">
            <a:xfrm>
              <a:off x="478290" y="5088162"/>
              <a:ext cx="958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t>ISP B</a:t>
              </a:r>
            </a:p>
          </p:txBody>
        </p:sp>
        <p:grpSp>
          <p:nvGrpSpPr>
            <p:cNvPr id="76" name="Group 347"/>
            <p:cNvGrpSpPr>
              <a:grpSpLocks/>
            </p:cNvGrpSpPr>
            <p:nvPr/>
          </p:nvGrpSpPr>
          <p:grpSpPr bwMode="auto">
            <a:xfrm>
              <a:off x="2018166" y="5332636"/>
              <a:ext cx="530225" cy="214312"/>
              <a:chOff x="1871277" y="1576300"/>
              <a:chExt cx="1128371" cy="437860"/>
            </a:xfrm>
          </p:grpSpPr>
          <p:sp>
            <p:nvSpPr>
              <p:cNvPr id="77" name="Oval 56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78" name="Rectangle 570"/>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9" name="Oval 57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80" name="Freeform 572"/>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1" name="Freeform 57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82" name="Freeform 57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83" name="Freeform 57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84" name="Straight Connector 576"/>
              <p:cNvCxnSpPr>
                <a:cxnSpLocks noChangeShapeType="1"/>
                <a:endCxn id="7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85" name="Straight Connector 57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86" name="Group 347"/>
            <p:cNvGrpSpPr>
              <a:grpSpLocks/>
            </p:cNvGrpSpPr>
            <p:nvPr/>
          </p:nvGrpSpPr>
          <p:grpSpPr bwMode="auto">
            <a:xfrm>
              <a:off x="1537153" y="5116736"/>
              <a:ext cx="530225" cy="214312"/>
              <a:chOff x="1871277" y="1576300"/>
              <a:chExt cx="1128371" cy="437860"/>
            </a:xfrm>
          </p:grpSpPr>
          <p:sp>
            <p:nvSpPr>
              <p:cNvPr id="87" name="Oval 56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88" name="Rectangle 561"/>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9" name="Oval 56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90" name="Freeform 563"/>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1" name="Freeform 56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2" name="Freeform 56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93" name="Freeform 56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94" name="Straight Connector 567"/>
              <p:cNvCxnSpPr>
                <a:cxnSpLocks noChangeShapeType="1"/>
                <a:endCxn id="8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 name="Straight Connector 56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96" name="Group 347"/>
            <p:cNvGrpSpPr>
              <a:grpSpLocks/>
            </p:cNvGrpSpPr>
            <p:nvPr/>
          </p:nvGrpSpPr>
          <p:grpSpPr bwMode="auto">
            <a:xfrm>
              <a:off x="1311728" y="5415186"/>
              <a:ext cx="530225" cy="214312"/>
              <a:chOff x="1871277" y="1576300"/>
              <a:chExt cx="1128371" cy="437860"/>
            </a:xfrm>
          </p:grpSpPr>
          <p:sp>
            <p:nvSpPr>
              <p:cNvPr id="97" name="Oval 55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98" name="Rectangle 552"/>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9" name="Oval 55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00" name="Freeform 554"/>
              <p:cNvSpPr/>
              <p:nvPr/>
            </p:nvSpPr>
            <p:spPr bwMode="auto">
              <a:xfrm>
                <a:off x="2158438" y="1673602"/>
                <a:ext cx="550671"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1" name="Freeform 55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02" name="Freeform 55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03" name="Freeform 55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04" name="Straight Connector 558"/>
              <p:cNvCxnSpPr>
                <a:cxnSpLocks noChangeShapeType="1"/>
                <a:endCxn id="99"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5" name="Straight Connector 55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3" name="Group 347"/>
            <p:cNvGrpSpPr>
              <a:grpSpLocks/>
            </p:cNvGrpSpPr>
            <p:nvPr/>
          </p:nvGrpSpPr>
          <p:grpSpPr bwMode="auto">
            <a:xfrm>
              <a:off x="2532516" y="4973861"/>
              <a:ext cx="530225" cy="214312"/>
              <a:chOff x="1871277" y="1576300"/>
              <a:chExt cx="1128371" cy="437860"/>
            </a:xfrm>
          </p:grpSpPr>
          <p:sp>
            <p:nvSpPr>
              <p:cNvPr id="244" name="Oval 58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45" name="Rectangle 588"/>
              <p:cNvSpPr/>
              <p:nvPr/>
            </p:nvSpPr>
            <p:spPr bwMode="auto">
              <a:xfrm>
                <a:off x="1871277" y="1738471"/>
                <a:ext cx="1128371" cy="11676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46" name="Oval 58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47" name="Freeform 590"/>
              <p:cNvSpPr/>
              <p:nvPr/>
            </p:nvSpPr>
            <p:spPr bwMode="auto">
              <a:xfrm>
                <a:off x="2158436" y="1673602"/>
                <a:ext cx="550673" cy="162171"/>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48" name="Freeform 59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49" name="Freeform 59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50" name="Freeform 59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51" name="Straight Connector 594"/>
              <p:cNvCxnSpPr>
                <a:cxnSpLocks noChangeShapeType="1"/>
                <a:endCxn id="24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2" name="Straight Connector 59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3" name="Group 347"/>
            <p:cNvGrpSpPr>
              <a:grpSpLocks/>
            </p:cNvGrpSpPr>
            <p:nvPr/>
          </p:nvGrpSpPr>
          <p:grpSpPr bwMode="auto">
            <a:xfrm>
              <a:off x="2764291" y="5569174"/>
              <a:ext cx="530225" cy="214313"/>
              <a:chOff x="1871277" y="1576300"/>
              <a:chExt cx="1128371" cy="437860"/>
            </a:xfrm>
          </p:grpSpPr>
          <p:sp>
            <p:nvSpPr>
              <p:cNvPr id="254" name="Oval 57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55" name="Rectangle 579"/>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56" name="Oval 58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57" name="Freeform 581"/>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58" name="Freeform 58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59" name="Freeform 58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60" name="Freeform 58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61" name="Straight Connector 585"/>
              <p:cNvCxnSpPr>
                <a:cxnSpLocks noChangeShapeType="1"/>
                <a:endCxn id="25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2" name="Straight Connector 58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3" name="Group 347"/>
            <p:cNvGrpSpPr>
              <a:grpSpLocks/>
            </p:cNvGrpSpPr>
            <p:nvPr/>
          </p:nvGrpSpPr>
          <p:grpSpPr bwMode="auto">
            <a:xfrm>
              <a:off x="673553" y="5619974"/>
              <a:ext cx="530225" cy="214313"/>
              <a:chOff x="1871277" y="1576300"/>
              <a:chExt cx="1128371" cy="437860"/>
            </a:xfrm>
          </p:grpSpPr>
          <p:sp>
            <p:nvSpPr>
              <p:cNvPr id="264" name="Oval 53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65" name="Rectangle 534"/>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66" name="Oval 53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67" name="Freeform 536"/>
              <p:cNvSpPr/>
              <p:nvPr/>
            </p:nvSpPr>
            <p:spPr bwMode="auto">
              <a:xfrm>
                <a:off x="2158438" y="1673602"/>
                <a:ext cx="550671"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68" name="Freeform 53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69" name="Freeform 53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70" name="Freeform 53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71" name="Straight Connector 540"/>
              <p:cNvCxnSpPr>
                <a:cxnSpLocks noChangeShapeType="1"/>
                <a:endCxn id="266"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2" name="Straight Connector 54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34" name="Group 531"/>
            <p:cNvGrpSpPr>
              <a:grpSpLocks/>
            </p:cNvGrpSpPr>
            <p:nvPr/>
          </p:nvGrpSpPr>
          <p:grpSpPr bwMode="auto">
            <a:xfrm>
              <a:off x="1818141" y="5759674"/>
              <a:ext cx="530225" cy="214313"/>
              <a:chOff x="1871277" y="1576300"/>
              <a:chExt cx="1128371" cy="437860"/>
            </a:xfrm>
          </p:grpSpPr>
          <p:sp>
            <p:nvSpPr>
              <p:cNvPr id="335" name="Oval 54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36" name="Rectangle 543"/>
              <p:cNvSpPr/>
              <p:nvPr/>
            </p:nvSpPr>
            <p:spPr bwMode="auto">
              <a:xfrm>
                <a:off x="1871277" y="1738470"/>
                <a:ext cx="1128371" cy="11676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7" name="Oval 54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38" name="Freeform 545"/>
              <p:cNvSpPr/>
              <p:nvPr/>
            </p:nvSpPr>
            <p:spPr bwMode="auto">
              <a:xfrm>
                <a:off x="2158436" y="1673602"/>
                <a:ext cx="550673" cy="1621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9" name="Freeform 54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0" name="Freeform 54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41" name="Freeform 54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42" name="Straight Connector 549"/>
              <p:cNvCxnSpPr>
                <a:cxnSpLocks noChangeShapeType="1"/>
                <a:endCxn id="33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3" name="Straight Connector 55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55" name="组合 354"/>
          <p:cNvGrpSpPr/>
          <p:nvPr/>
        </p:nvGrpSpPr>
        <p:grpSpPr>
          <a:xfrm>
            <a:off x="4758170" y="4150842"/>
            <a:ext cx="2941638" cy="1323975"/>
            <a:chOff x="606032" y="2149475"/>
            <a:chExt cx="2941638" cy="1323975"/>
          </a:xfrm>
        </p:grpSpPr>
        <p:sp>
          <p:nvSpPr>
            <p:cNvPr id="4" name="Oval 3"/>
            <p:cNvSpPr>
              <a:spLocks noChangeArrowheads="1"/>
            </p:cNvSpPr>
            <p:nvPr/>
          </p:nvSpPr>
          <p:spPr bwMode="auto">
            <a:xfrm>
              <a:off x="606032" y="2149475"/>
              <a:ext cx="2941638" cy="132397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cxnSp>
          <p:nvCxnSpPr>
            <p:cNvPr id="5" name="Straight Connector 10"/>
            <p:cNvCxnSpPr>
              <a:cxnSpLocks noChangeShapeType="1"/>
              <a:stCxn id="277" idx="7"/>
            </p:cNvCxnSpPr>
            <p:nvPr/>
          </p:nvCxnSpPr>
          <p:spPr bwMode="auto">
            <a:xfrm>
              <a:off x="1641083" y="2382837"/>
              <a:ext cx="969963" cy="682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6" name="Straight Connector 297"/>
            <p:cNvCxnSpPr>
              <a:cxnSpLocks noChangeShapeType="1"/>
            </p:cNvCxnSpPr>
            <p:nvPr/>
          </p:nvCxnSpPr>
          <p:spPr bwMode="auto">
            <a:xfrm>
              <a:off x="2144321" y="2670175"/>
              <a:ext cx="109537" cy="793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298"/>
            <p:cNvCxnSpPr>
              <a:cxnSpLocks noChangeShapeType="1"/>
            </p:cNvCxnSpPr>
            <p:nvPr/>
          </p:nvCxnSpPr>
          <p:spPr bwMode="auto">
            <a:xfrm flipV="1">
              <a:off x="1961757" y="2865437"/>
              <a:ext cx="222250" cy="444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299"/>
            <p:cNvCxnSpPr>
              <a:cxnSpLocks noChangeShapeType="1"/>
            </p:cNvCxnSpPr>
            <p:nvPr/>
          </p:nvCxnSpPr>
          <p:spPr bwMode="auto">
            <a:xfrm flipV="1">
              <a:off x="1688707" y="2697162"/>
              <a:ext cx="177800" cy="1063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300"/>
            <p:cNvCxnSpPr>
              <a:cxnSpLocks noChangeShapeType="1"/>
              <a:stCxn id="307" idx="6"/>
            </p:cNvCxnSpPr>
            <p:nvPr/>
          </p:nvCxnSpPr>
          <p:spPr bwMode="auto">
            <a:xfrm flipV="1">
              <a:off x="1402958" y="2984499"/>
              <a:ext cx="188913" cy="9525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301"/>
            <p:cNvCxnSpPr>
              <a:cxnSpLocks noChangeShapeType="1"/>
            </p:cNvCxnSpPr>
            <p:nvPr/>
          </p:nvCxnSpPr>
          <p:spPr bwMode="auto">
            <a:xfrm flipV="1">
              <a:off x="2158608" y="2913063"/>
              <a:ext cx="231775" cy="24447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302"/>
            <p:cNvCxnSpPr>
              <a:cxnSpLocks noChangeShapeType="1"/>
            </p:cNvCxnSpPr>
            <p:nvPr/>
          </p:nvCxnSpPr>
          <p:spPr bwMode="auto">
            <a:xfrm flipH="1" flipV="1">
              <a:off x="2609458" y="2900362"/>
              <a:ext cx="327025" cy="11906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303"/>
            <p:cNvCxnSpPr>
              <a:cxnSpLocks noChangeShapeType="1"/>
            </p:cNvCxnSpPr>
            <p:nvPr/>
          </p:nvCxnSpPr>
          <p:spPr bwMode="auto">
            <a:xfrm flipV="1">
              <a:off x="2596757" y="2565400"/>
              <a:ext cx="260350" cy="1889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304"/>
            <p:cNvCxnSpPr>
              <a:cxnSpLocks noChangeShapeType="1"/>
              <a:endCxn id="275" idx="7"/>
            </p:cNvCxnSpPr>
            <p:nvPr/>
          </p:nvCxnSpPr>
          <p:spPr bwMode="auto">
            <a:xfrm flipH="1" flipV="1">
              <a:off x="1642670" y="2439988"/>
              <a:ext cx="207962"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14" name="TextBox 39958"/>
            <p:cNvSpPr txBox="1">
              <a:spLocks noChangeArrowheads="1"/>
            </p:cNvSpPr>
            <p:nvPr/>
          </p:nvSpPr>
          <p:spPr bwMode="auto">
            <a:xfrm>
              <a:off x="740970" y="2479675"/>
              <a:ext cx="9763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t>ISP C</a:t>
              </a:r>
            </a:p>
          </p:txBody>
        </p:sp>
        <p:grpSp>
          <p:nvGrpSpPr>
            <p:cNvPr id="15" name="Group 347"/>
            <p:cNvGrpSpPr>
              <a:grpSpLocks/>
            </p:cNvGrpSpPr>
            <p:nvPr/>
          </p:nvGrpSpPr>
          <p:grpSpPr bwMode="auto">
            <a:xfrm>
              <a:off x="2617396" y="2365374"/>
              <a:ext cx="485775" cy="211138"/>
              <a:chOff x="1871277" y="1576300"/>
              <a:chExt cx="1128371" cy="437860"/>
            </a:xfrm>
          </p:grpSpPr>
          <p:sp>
            <p:nvSpPr>
              <p:cNvPr id="16" name="Oval 49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7" name="Rectangle 496"/>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8" name="Oval 49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9" name="Freeform 498"/>
              <p:cNvSpPr/>
              <p:nvPr/>
            </p:nvSpPr>
            <p:spPr bwMode="auto">
              <a:xfrm>
                <a:off x="2158901" y="1671774"/>
                <a:ext cx="549434"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0" name="Freeform 49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1" name="Freeform 50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2" name="Freeform 50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3" name="Straight Connector 502"/>
              <p:cNvCxnSpPr>
                <a:cxnSpLocks noChangeShapeType="1"/>
                <a:endCxn id="1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4" name="Straight Connector 50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 name="Group 347"/>
            <p:cNvGrpSpPr>
              <a:grpSpLocks/>
            </p:cNvGrpSpPr>
            <p:nvPr/>
          </p:nvGrpSpPr>
          <p:grpSpPr bwMode="auto">
            <a:xfrm>
              <a:off x="2149082" y="2719388"/>
              <a:ext cx="484188" cy="211137"/>
              <a:chOff x="1871277" y="1576300"/>
              <a:chExt cx="1128371" cy="437860"/>
            </a:xfrm>
          </p:grpSpPr>
          <p:sp>
            <p:nvSpPr>
              <p:cNvPr id="26" name="Oval 47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7" name="Rectangle 478"/>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8" name="Oval 47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9" name="Freeform 480"/>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0" name="Freeform 48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1" name="Freeform 48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 name="Freeform 48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3" name="Straight Connector 484"/>
              <p:cNvCxnSpPr>
                <a:cxnSpLocks noChangeShapeType="1"/>
                <a:endCxn id="2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Connector 48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5" name="Group 347"/>
            <p:cNvGrpSpPr>
              <a:grpSpLocks/>
            </p:cNvGrpSpPr>
            <p:nvPr/>
          </p:nvGrpSpPr>
          <p:grpSpPr bwMode="auto">
            <a:xfrm>
              <a:off x="1709346" y="2506663"/>
              <a:ext cx="484187" cy="211137"/>
              <a:chOff x="1871277" y="1576300"/>
              <a:chExt cx="1128371" cy="437860"/>
            </a:xfrm>
          </p:grpSpPr>
          <p:sp>
            <p:nvSpPr>
              <p:cNvPr id="36" name="Oval 46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7" name="Rectangle 469"/>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 name="Oval 47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9" name="Freeform 471"/>
              <p:cNvSpPr/>
              <p:nvPr/>
            </p:nvSpPr>
            <p:spPr bwMode="auto">
              <a:xfrm>
                <a:off x="2159844" y="1671772"/>
                <a:ext cx="547538"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 name="Freeform 47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1" name="Freeform 47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42" name="Freeform 47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43" name="Straight Connector 475"/>
              <p:cNvCxnSpPr>
                <a:cxnSpLocks noChangeShapeType="1"/>
                <a:endCxn id="3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47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5" name="Group 347"/>
            <p:cNvGrpSpPr>
              <a:grpSpLocks/>
            </p:cNvGrpSpPr>
            <p:nvPr/>
          </p:nvGrpSpPr>
          <p:grpSpPr bwMode="auto">
            <a:xfrm>
              <a:off x="1502971" y="2800349"/>
              <a:ext cx="484187" cy="211138"/>
              <a:chOff x="1871277" y="1576300"/>
              <a:chExt cx="1128371" cy="437860"/>
            </a:xfrm>
          </p:grpSpPr>
          <p:sp>
            <p:nvSpPr>
              <p:cNvPr id="46" name="Oval 45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47" name="Rectangle 460"/>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8" name="Oval 46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49" name="Freeform 462"/>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0" name="Freeform 46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1" name="Freeform 46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52" name="Freeform 46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53" name="Straight Connector 466"/>
              <p:cNvCxnSpPr>
                <a:cxnSpLocks noChangeShapeType="1"/>
                <a:endCxn id="48"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 name="Straight Connector 46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4" name="Group 347"/>
            <p:cNvGrpSpPr>
              <a:grpSpLocks/>
            </p:cNvGrpSpPr>
            <p:nvPr/>
          </p:nvGrpSpPr>
          <p:grpSpPr bwMode="auto">
            <a:xfrm>
              <a:off x="1228332" y="2251074"/>
              <a:ext cx="484188" cy="211138"/>
              <a:chOff x="1871277" y="1576300"/>
              <a:chExt cx="1128371" cy="437860"/>
            </a:xfrm>
          </p:grpSpPr>
          <p:sp>
            <p:nvSpPr>
              <p:cNvPr id="275" name="Oval 50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76" name="Rectangle 505"/>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77" name="Oval 50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78" name="Freeform 507"/>
              <p:cNvSpPr/>
              <p:nvPr/>
            </p:nvSpPr>
            <p:spPr bwMode="auto">
              <a:xfrm>
                <a:off x="2159844" y="1671774"/>
                <a:ext cx="547537"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79" name="Freeform 50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80" name="Freeform 50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81" name="Freeform 51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82" name="Straight Connector 511"/>
              <p:cNvCxnSpPr>
                <a:cxnSpLocks noChangeShapeType="1"/>
                <a:endCxn id="27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3" name="Straight Connector 51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4" name="Group 347"/>
            <p:cNvGrpSpPr>
              <a:grpSpLocks/>
            </p:cNvGrpSpPr>
            <p:nvPr/>
          </p:nvGrpSpPr>
          <p:grpSpPr bwMode="auto">
            <a:xfrm>
              <a:off x="2830121" y="2952749"/>
              <a:ext cx="484187" cy="211138"/>
              <a:chOff x="1871277" y="1576300"/>
              <a:chExt cx="1128371" cy="437860"/>
            </a:xfrm>
          </p:grpSpPr>
          <p:sp>
            <p:nvSpPr>
              <p:cNvPr id="285" name="Oval 48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86" name="Rectangle 487"/>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87" name="Oval 48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88" name="Freeform 489"/>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89" name="Freeform 49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90" name="Freeform 49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291" name="Freeform 49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292" name="Straight Connector 493"/>
              <p:cNvCxnSpPr>
                <a:cxnSpLocks noChangeShapeType="1"/>
                <a:endCxn id="28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93" name="Straight Connector 49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94" name="Group 439"/>
            <p:cNvGrpSpPr>
              <a:grpSpLocks/>
            </p:cNvGrpSpPr>
            <p:nvPr/>
          </p:nvGrpSpPr>
          <p:grpSpPr bwMode="auto">
            <a:xfrm>
              <a:off x="1966521" y="3140074"/>
              <a:ext cx="484187" cy="211138"/>
              <a:chOff x="1871277" y="1576300"/>
              <a:chExt cx="1128371" cy="437860"/>
            </a:xfrm>
          </p:grpSpPr>
          <p:sp>
            <p:nvSpPr>
              <p:cNvPr id="295" name="Oval 450"/>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96" name="Rectangle 451"/>
              <p:cNvSpPr/>
              <p:nvPr/>
            </p:nvSpPr>
            <p:spPr bwMode="auto">
              <a:xfrm>
                <a:off x="1871277" y="1740909"/>
                <a:ext cx="1128371" cy="115227"/>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7" name="Oval 452"/>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298" name="Freeform 453"/>
              <p:cNvSpPr/>
              <p:nvPr/>
            </p:nvSpPr>
            <p:spPr bwMode="auto">
              <a:xfrm>
                <a:off x="2159844" y="1671774"/>
                <a:ext cx="547538" cy="16131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299" name="Freeform 454"/>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00" name="Freeform 455"/>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01" name="Freeform 456"/>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02" name="Straight Connector 457"/>
              <p:cNvCxnSpPr>
                <a:cxnSpLocks noChangeShapeType="1"/>
                <a:endCxn id="29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03" name="Straight Connector 458"/>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04" name="Group 347"/>
            <p:cNvGrpSpPr>
              <a:grpSpLocks/>
            </p:cNvGrpSpPr>
            <p:nvPr/>
          </p:nvGrpSpPr>
          <p:grpSpPr bwMode="auto">
            <a:xfrm>
              <a:off x="920357" y="3001963"/>
              <a:ext cx="484188" cy="211137"/>
              <a:chOff x="1871277" y="1576300"/>
              <a:chExt cx="1128371" cy="437860"/>
            </a:xfrm>
          </p:grpSpPr>
          <p:sp>
            <p:nvSpPr>
              <p:cNvPr id="305" name="Oval 441"/>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06" name="Rectangle 442"/>
              <p:cNvSpPr/>
              <p:nvPr/>
            </p:nvSpPr>
            <p:spPr bwMode="auto">
              <a:xfrm>
                <a:off x="1871277" y="1740909"/>
                <a:ext cx="1128371" cy="11522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07" name="Oval 443"/>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08" name="Freeform 444"/>
              <p:cNvSpPr/>
              <p:nvPr/>
            </p:nvSpPr>
            <p:spPr bwMode="auto">
              <a:xfrm>
                <a:off x="2159844" y="1671772"/>
                <a:ext cx="547537" cy="16131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09" name="Freeform 445"/>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10" name="Freeform 446"/>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11" name="Freeform 447"/>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12" name="Straight Connector 448"/>
              <p:cNvCxnSpPr>
                <a:cxnSpLocks noChangeShapeType="1"/>
                <a:endCxn id="30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3" name="Straight Connector 449"/>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2" name="标题 1"/>
          <p:cNvSpPr>
            <a:spLocks noGrp="1"/>
          </p:cNvSpPr>
          <p:nvPr>
            <p:ph type="title"/>
          </p:nvPr>
        </p:nvSpPr>
        <p:spPr/>
        <p:txBody>
          <a:bodyPr/>
          <a:lstStyle/>
          <a:p>
            <a:r>
              <a:rPr lang="en-US" altLang="zh-CN" dirty="0" smtClean="0"/>
              <a:t>Internet</a:t>
            </a:r>
            <a:r>
              <a:rPr lang="zh-CN" altLang="en-US" dirty="0" smtClean="0"/>
              <a:t>的结构</a:t>
            </a:r>
            <a:endParaRPr lang="zh-CN" altLang="en-US" dirty="0"/>
          </a:p>
        </p:txBody>
      </p:sp>
      <p:sp>
        <p:nvSpPr>
          <p:cNvPr id="3" name="内容占位符 2"/>
          <p:cNvSpPr>
            <a:spLocks noGrp="1"/>
          </p:cNvSpPr>
          <p:nvPr>
            <p:ph idx="1"/>
          </p:nvPr>
        </p:nvSpPr>
        <p:spPr>
          <a:xfrm>
            <a:off x="400394" y="1917698"/>
            <a:ext cx="3139928" cy="4471947"/>
          </a:xfrm>
        </p:spPr>
        <p:txBody>
          <a:bodyPr>
            <a:normAutofit lnSpcReduction="10000"/>
          </a:bodyPr>
          <a:lstStyle/>
          <a:p>
            <a:r>
              <a:rPr lang="zh-CN" altLang="en-US" sz="2400" dirty="0" smtClean="0"/>
              <a:t>引入多个全局</a:t>
            </a:r>
            <a:r>
              <a:rPr lang="en-US" altLang="zh-CN" sz="2400" dirty="0" smtClean="0"/>
              <a:t>ISP</a:t>
            </a:r>
            <a:r>
              <a:rPr lang="zh-CN" altLang="en-US" sz="2400" dirty="0" smtClean="0"/>
              <a:t>，避免垄断</a:t>
            </a:r>
            <a:endParaRPr lang="en-US" altLang="zh-CN" sz="2400" dirty="0" smtClean="0"/>
          </a:p>
          <a:p>
            <a:r>
              <a:rPr lang="en-US" altLang="zh-CN" sz="2400" dirty="0" smtClean="0"/>
              <a:t>ISP</a:t>
            </a:r>
            <a:r>
              <a:rPr lang="zh-CN" altLang="en-US" sz="2400" dirty="0" smtClean="0"/>
              <a:t>之间建立</a:t>
            </a:r>
            <a:r>
              <a:rPr lang="en-US" altLang="zh-CN" sz="2400" dirty="0" smtClean="0"/>
              <a:t>peer</a:t>
            </a:r>
            <a:r>
              <a:rPr lang="zh-CN" altLang="en-US" sz="2400" dirty="0" smtClean="0"/>
              <a:t>关系，提供捷径</a:t>
            </a:r>
            <a:endParaRPr lang="en-US" altLang="zh-CN" sz="2400" dirty="0" smtClean="0"/>
          </a:p>
          <a:p>
            <a:r>
              <a:rPr lang="zh-CN" altLang="en-US" sz="2400" dirty="0" smtClean="0"/>
              <a:t>引入</a:t>
            </a:r>
            <a:r>
              <a:rPr lang="en-US" altLang="zh-CN" sz="2400" dirty="0" smtClean="0"/>
              <a:t>Internet</a:t>
            </a:r>
            <a:r>
              <a:rPr lang="zh-CN" altLang="en-US" sz="2400" dirty="0" smtClean="0"/>
              <a:t>交换中心，更有效建立</a:t>
            </a:r>
            <a:r>
              <a:rPr lang="en-US" altLang="zh-CN" sz="2400" dirty="0" smtClean="0"/>
              <a:t>peer</a:t>
            </a:r>
            <a:r>
              <a:rPr lang="zh-CN" altLang="en-US" sz="2400" dirty="0" smtClean="0"/>
              <a:t>关系</a:t>
            </a:r>
            <a:endParaRPr lang="en-US" altLang="zh-CN" sz="2400" dirty="0" smtClean="0"/>
          </a:p>
          <a:p>
            <a:r>
              <a:rPr lang="zh-CN" altLang="en-US" sz="2400" dirty="0" smtClean="0"/>
              <a:t>引入区域</a:t>
            </a:r>
            <a:r>
              <a:rPr lang="en-US" altLang="zh-CN" sz="2400" dirty="0" smtClean="0"/>
              <a:t>ISP</a:t>
            </a:r>
            <a:r>
              <a:rPr lang="zh-CN" altLang="en-US" sz="2400" dirty="0" smtClean="0"/>
              <a:t>将接入网汇聚到全局</a:t>
            </a:r>
            <a:r>
              <a:rPr lang="en-US" altLang="zh-CN" sz="2400" dirty="0" smtClean="0"/>
              <a:t>ISP</a:t>
            </a:r>
          </a:p>
          <a:p>
            <a:r>
              <a:rPr lang="en-US" altLang="zh-CN" sz="2400" dirty="0" smtClean="0"/>
              <a:t>CDN</a:t>
            </a:r>
            <a:r>
              <a:rPr lang="zh-CN" altLang="en-US" sz="2400" dirty="0" smtClean="0"/>
              <a:t>网络</a:t>
            </a:r>
            <a:r>
              <a:rPr lang="en-US" altLang="zh-CN" sz="2400" dirty="0" smtClean="0"/>
              <a:t>(Akamai</a:t>
            </a:r>
            <a:r>
              <a:rPr lang="zh-CN" altLang="en-US" sz="2400" dirty="0" smtClean="0"/>
              <a:t>等）将</a:t>
            </a:r>
            <a:r>
              <a:rPr lang="en-US" altLang="zh-CN" sz="2400" dirty="0" smtClean="0"/>
              <a:t>ICP</a:t>
            </a:r>
            <a:r>
              <a:rPr lang="zh-CN" altLang="en-US" sz="2400" dirty="0" smtClean="0"/>
              <a:t>的内容发布到离用户更近的地方</a:t>
            </a:r>
            <a:r>
              <a:rPr lang="en-US" altLang="zh-CN" sz="2400" dirty="0" smtClean="0"/>
              <a:t> </a:t>
            </a:r>
            <a:endParaRPr lang="zh-CN" altLang="en-US" sz="2400" dirty="0"/>
          </a:p>
        </p:txBody>
      </p:sp>
      <p:grpSp>
        <p:nvGrpSpPr>
          <p:cNvPr id="177" name="Group 2"/>
          <p:cNvGrpSpPr>
            <a:grpSpLocks/>
          </p:cNvGrpSpPr>
          <p:nvPr/>
        </p:nvGrpSpPr>
        <p:grpSpPr bwMode="auto">
          <a:xfrm>
            <a:off x="5026025" y="2241551"/>
            <a:ext cx="647700" cy="417513"/>
            <a:chOff x="3053396" y="4304255"/>
            <a:chExt cx="648422" cy="418253"/>
          </a:xfrm>
        </p:grpSpPr>
        <p:sp>
          <p:nvSpPr>
            <p:cNvPr id="17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9" name="TextBox 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80" name="Group 131"/>
          <p:cNvGrpSpPr>
            <a:grpSpLocks/>
          </p:cNvGrpSpPr>
          <p:nvPr/>
        </p:nvGrpSpPr>
        <p:grpSpPr bwMode="auto">
          <a:xfrm>
            <a:off x="3870325" y="3041651"/>
            <a:ext cx="647700" cy="417513"/>
            <a:chOff x="3053396" y="4304255"/>
            <a:chExt cx="648422" cy="418253"/>
          </a:xfrm>
        </p:grpSpPr>
        <p:sp>
          <p:nvSpPr>
            <p:cNvPr id="18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2" name="TextBox 13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83" name="Group 135"/>
          <p:cNvGrpSpPr>
            <a:grpSpLocks/>
          </p:cNvGrpSpPr>
          <p:nvPr/>
        </p:nvGrpSpPr>
        <p:grpSpPr bwMode="auto">
          <a:xfrm>
            <a:off x="9534525" y="2495551"/>
            <a:ext cx="649288" cy="417513"/>
            <a:chOff x="3053396" y="4304255"/>
            <a:chExt cx="648422" cy="418253"/>
          </a:xfrm>
        </p:grpSpPr>
        <p:sp>
          <p:nvSpPr>
            <p:cNvPr id="18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 name="TextBox 13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86" name="Group 138"/>
          <p:cNvGrpSpPr>
            <a:grpSpLocks/>
          </p:cNvGrpSpPr>
          <p:nvPr/>
        </p:nvGrpSpPr>
        <p:grpSpPr bwMode="auto">
          <a:xfrm>
            <a:off x="4441825" y="5353051"/>
            <a:ext cx="647700" cy="417513"/>
            <a:chOff x="3053396" y="4304255"/>
            <a:chExt cx="648422" cy="418253"/>
          </a:xfrm>
        </p:grpSpPr>
        <p:sp>
          <p:nvSpPr>
            <p:cNvPr id="18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TextBox 140"/>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89" name="Group 141"/>
          <p:cNvGrpSpPr>
            <a:grpSpLocks/>
          </p:cNvGrpSpPr>
          <p:nvPr/>
        </p:nvGrpSpPr>
        <p:grpSpPr bwMode="auto">
          <a:xfrm>
            <a:off x="4022725" y="4730751"/>
            <a:ext cx="647700" cy="417513"/>
            <a:chOff x="3053396" y="4304255"/>
            <a:chExt cx="648422" cy="418253"/>
          </a:xfrm>
        </p:grpSpPr>
        <p:sp>
          <p:nvSpPr>
            <p:cNvPr id="19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TextBox 143"/>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92" name="Group 144"/>
          <p:cNvGrpSpPr>
            <a:grpSpLocks/>
          </p:cNvGrpSpPr>
          <p:nvPr/>
        </p:nvGrpSpPr>
        <p:grpSpPr bwMode="auto">
          <a:xfrm>
            <a:off x="3794125" y="4070351"/>
            <a:ext cx="647700" cy="417513"/>
            <a:chOff x="3053396" y="4304255"/>
            <a:chExt cx="648422" cy="418253"/>
          </a:xfrm>
        </p:grpSpPr>
        <p:sp>
          <p:nvSpPr>
            <p:cNvPr id="193"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TextBox 146"/>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95" name="Group 147"/>
          <p:cNvGrpSpPr>
            <a:grpSpLocks/>
          </p:cNvGrpSpPr>
          <p:nvPr/>
        </p:nvGrpSpPr>
        <p:grpSpPr bwMode="auto">
          <a:xfrm>
            <a:off x="10283825" y="2927351"/>
            <a:ext cx="649288" cy="417513"/>
            <a:chOff x="3053396" y="4304255"/>
            <a:chExt cx="648422" cy="418253"/>
          </a:xfrm>
        </p:grpSpPr>
        <p:sp>
          <p:nvSpPr>
            <p:cNvPr id="19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7" name="TextBox 149"/>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198" name="Group 150"/>
          <p:cNvGrpSpPr>
            <a:grpSpLocks/>
          </p:cNvGrpSpPr>
          <p:nvPr/>
        </p:nvGrpSpPr>
        <p:grpSpPr bwMode="auto">
          <a:xfrm>
            <a:off x="6626225" y="2000251"/>
            <a:ext cx="649288" cy="417513"/>
            <a:chOff x="3053396" y="4304255"/>
            <a:chExt cx="648422" cy="418253"/>
          </a:xfrm>
        </p:grpSpPr>
        <p:sp>
          <p:nvSpPr>
            <p:cNvPr id="199"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TextBox 15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01" name="Group 153"/>
          <p:cNvGrpSpPr>
            <a:grpSpLocks/>
          </p:cNvGrpSpPr>
          <p:nvPr/>
        </p:nvGrpSpPr>
        <p:grpSpPr bwMode="auto">
          <a:xfrm>
            <a:off x="4251325" y="2647951"/>
            <a:ext cx="647700" cy="417513"/>
            <a:chOff x="3053396" y="4304255"/>
            <a:chExt cx="648422" cy="418253"/>
          </a:xfrm>
        </p:grpSpPr>
        <p:sp>
          <p:nvSpPr>
            <p:cNvPr id="202"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 name="TextBox 15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04" name="Group 156"/>
          <p:cNvGrpSpPr>
            <a:grpSpLocks/>
          </p:cNvGrpSpPr>
          <p:nvPr/>
        </p:nvGrpSpPr>
        <p:grpSpPr bwMode="auto">
          <a:xfrm>
            <a:off x="7540625" y="1974851"/>
            <a:ext cx="649288" cy="417513"/>
            <a:chOff x="3053396" y="4304255"/>
            <a:chExt cx="648422" cy="418253"/>
          </a:xfrm>
        </p:grpSpPr>
        <p:sp>
          <p:nvSpPr>
            <p:cNvPr id="205"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 name="TextBox 15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07" name="Group 160"/>
          <p:cNvGrpSpPr>
            <a:grpSpLocks/>
          </p:cNvGrpSpPr>
          <p:nvPr/>
        </p:nvGrpSpPr>
        <p:grpSpPr bwMode="auto">
          <a:xfrm>
            <a:off x="10601325" y="5607051"/>
            <a:ext cx="649288" cy="417513"/>
            <a:chOff x="3053396" y="4304255"/>
            <a:chExt cx="648422" cy="418253"/>
          </a:xfrm>
        </p:grpSpPr>
        <p:sp>
          <p:nvSpPr>
            <p:cNvPr id="208"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TextBox 162"/>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10" name="Group 163"/>
          <p:cNvGrpSpPr>
            <a:grpSpLocks/>
          </p:cNvGrpSpPr>
          <p:nvPr/>
        </p:nvGrpSpPr>
        <p:grpSpPr bwMode="auto">
          <a:xfrm>
            <a:off x="11439525" y="4959351"/>
            <a:ext cx="649288" cy="417513"/>
            <a:chOff x="3053396" y="4304255"/>
            <a:chExt cx="648422" cy="418253"/>
          </a:xfrm>
        </p:grpSpPr>
        <p:sp>
          <p:nvSpPr>
            <p:cNvPr id="211"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TextBox 165"/>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13" name="Group 169"/>
          <p:cNvGrpSpPr>
            <a:grpSpLocks/>
          </p:cNvGrpSpPr>
          <p:nvPr/>
        </p:nvGrpSpPr>
        <p:grpSpPr bwMode="auto">
          <a:xfrm>
            <a:off x="9434143" y="6018213"/>
            <a:ext cx="649288" cy="417513"/>
            <a:chOff x="3053396" y="4304255"/>
            <a:chExt cx="648422" cy="418253"/>
          </a:xfrm>
        </p:grpSpPr>
        <p:sp>
          <p:nvSpPr>
            <p:cNvPr id="21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TextBox 171"/>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dirty="0"/>
                <a:t>access</a:t>
              </a:r>
            </a:p>
            <a:p>
              <a:pPr algn="ctr">
                <a:lnSpc>
                  <a:spcPts val="1000"/>
                </a:lnSpc>
              </a:pPr>
              <a:r>
                <a:rPr lang="en-US" altLang="zh-CN" sz="1000" dirty="0"/>
                <a:t>net</a:t>
              </a:r>
            </a:p>
          </p:txBody>
        </p:sp>
      </p:grpSp>
      <p:grpSp>
        <p:nvGrpSpPr>
          <p:cNvPr id="216" name="Group 172"/>
          <p:cNvGrpSpPr>
            <a:grpSpLocks/>
          </p:cNvGrpSpPr>
          <p:nvPr/>
        </p:nvGrpSpPr>
        <p:grpSpPr bwMode="auto">
          <a:xfrm>
            <a:off x="7451725" y="5988051"/>
            <a:ext cx="649288" cy="417513"/>
            <a:chOff x="3053396" y="4304255"/>
            <a:chExt cx="648422" cy="418253"/>
          </a:xfrm>
        </p:grpSpPr>
        <p:sp>
          <p:nvSpPr>
            <p:cNvPr id="217"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219" name="Group 175"/>
          <p:cNvGrpSpPr>
            <a:grpSpLocks/>
          </p:cNvGrpSpPr>
          <p:nvPr/>
        </p:nvGrpSpPr>
        <p:grpSpPr bwMode="auto">
          <a:xfrm>
            <a:off x="6232525" y="5835651"/>
            <a:ext cx="649288" cy="417513"/>
            <a:chOff x="3053396" y="4304255"/>
            <a:chExt cx="648422" cy="418253"/>
          </a:xfrm>
        </p:grpSpPr>
        <p:sp>
          <p:nvSpPr>
            <p:cNvPr id="22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1" name="TextBox 177"/>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sp>
        <p:nvSpPr>
          <p:cNvPr id="222" name="TextBox 4"/>
          <p:cNvSpPr txBox="1">
            <a:spLocks noChangeArrowheads="1"/>
          </p:cNvSpPr>
          <p:nvPr/>
        </p:nvSpPr>
        <p:spPr bwMode="auto">
          <a:xfrm rot="1053502">
            <a:off x="8640764" y="1900239"/>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solidFill>
                  <a:srgbClr val="0000FF"/>
                </a:solidFill>
              </a:rPr>
              <a:t>…</a:t>
            </a:r>
          </a:p>
        </p:txBody>
      </p:sp>
      <p:sp>
        <p:nvSpPr>
          <p:cNvPr id="224" name="TextBox 180"/>
          <p:cNvSpPr txBox="1">
            <a:spLocks noChangeArrowheads="1"/>
          </p:cNvSpPr>
          <p:nvPr/>
        </p:nvSpPr>
        <p:spPr bwMode="auto">
          <a:xfrm rot="9845918">
            <a:off x="9993723" y="5853389"/>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solidFill>
                  <a:srgbClr val="0000FF"/>
                </a:solidFill>
              </a:rPr>
              <a:t>…</a:t>
            </a:r>
          </a:p>
        </p:txBody>
      </p:sp>
      <p:sp>
        <p:nvSpPr>
          <p:cNvPr id="225" name="TextBox 181"/>
          <p:cNvSpPr txBox="1">
            <a:spLocks noChangeArrowheads="1"/>
          </p:cNvSpPr>
          <p:nvPr/>
        </p:nvSpPr>
        <p:spPr bwMode="auto">
          <a:xfrm rot="11651262">
            <a:off x="5227639" y="5789614"/>
            <a:ext cx="542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solidFill>
                  <a:srgbClr val="0000FF"/>
                </a:solidFill>
              </a:rPr>
              <a:t>…</a:t>
            </a:r>
          </a:p>
        </p:txBody>
      </p:sp>
      <p:sp>
        <p:nvSpPr>
          <p:cNvPr id="226" name="TextBox 182"/>
          <p:cNvSpPr txBox="1">
            <a:spLocks noChangeArrowheads="1"/>
          </p:cNvSpPr>
          <p:nvPr/>
        </p:nvSpPr>
        <p:spPr bwMode="auto">
          <a:xfrm rot="16607303">
            <a:off x="3640932" y="3482182"/>
            <a:ext cx="544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dirty="0">
                <a:solidFill>
                  <a:srgbClr val="0000FF"/>
                </a:solidFill>
              </a:rPr>
              <a:t>…</a:t>
            </a:r>
          </a:p>
        </p:txBody>
      </p:sp>
      <p:sp>
        <p:nvSpPr>
          <p:cNvPr id="227" name="TextBox 183"/>
          <p:cNvSpPr txBox="1">
            <a:spLocks noChangeArrowheads="1"/>
          </p:cNvSpPr>
          <p:nvPr/>
        </p:nvSpPr>
        <p:spPr bwMode="auto">
          <a:xfrm rot="20582737">
            <a:off x="5827714" y="1849439"/>
            <a:ext cx="54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a:solidFill>
                  <a:srgbClr val="0000FF"/>
                </a:solidFill>
              </a:rPr>
              <a:t>…</a:t>
            </a:r>
          </a:p>
        </p:txBody>
      </p:sp>
      <p:cxnSp>
        <p:nvCxnSpPr>
          <p:cNvPr id="229" name="Straight Connector 500"/>
          <p:cNvCxnSpPr>
            <a:cxnSpLocks noChangeShapeType="1"/>
          </p:cNvCxnSpPr>
          <p:nvPr/>
        </p:nvCxnSpPr>
        <p:spPr bwMode="auto">
          <a:xfrm>
            <a:off x="4684251" y="2858294"/>
            <a:ext cx="831850" cy="61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0" name="Straight Connector 501"/>
          <p:cNvCxnSpPr>
            <a:cxnSpLocks noChangeShapeType="1"/>
          </p:cNvCxnSpPr>
          <p:nvPr/>
        </p:nvCxnSpPr>
        <p:spPr bwMode="auto">
          <a:xfrm flipV="1">
            <a:off x="4435475" y="2973388"/>
            <a:ext cx="1303338" cy="277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2" name="Straight Connector 503"/>
          <p:cNvCxnSpPr>
            <a:cxnSpLocks noChangeShapeType="1"/>
          </p:cNvCxnSpPr>
          <p:nvPr/>
        </p:nvCxnSpPr>
        <p:spPr bwMode="auto">
          <a:xfrm flipH="1">
            <a:off x="7471902" y="2397920"/>
            <a:ext cx="384175" cy="579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3" name="Straight Connector 504"/>
          <p:cNvCxnSpPr>
            <a:cxnSpLocks noChangeShapeType="1"/>
          </p:cNvCxnSpPr>
          <p:nvPr/>
        </p:nvCxnSpPr>
        <p:spPr bwMode="auto">
          <a:xfrm>
            <a:off x="9971088" y="2900363"/>
            <a:ext cx="215900" cy="1046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6" name="Straight Connector 509"/>
          <p:cNvCxnSpPr>
            <a:cxnSpLocks noChangeShapeType="1"/>
            <a:stCxn id="214" idx="0"/>
          </p:cNvCxnSpPr>
          <p:nvPr/>
        </p:nvCxnSpPr>
        <p:spPr bwMode="auto">
          <a:xfrm flipH="1" flipV="1">
            <a:off x="9588131" y="4864100"/>
            <a:ext cx="285750" cy="1160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7" name="Straight Connector 510"/>
          <p:cNvCxnSpPr>
            <a:cxnSpLocks noChangeShapeType="1"/>
          </p:cNvCxnSpPr>
          <p:nvPr/>
        </p:nvCxnSpPr>
        <p:spPr bwMode="auto">
          <a:xfrm flipH="1" flipV="1">
            <a:off x="7269164" y="5045075"/>
            <a:ext cx="371475" cy="973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8" name="Straight Connector 511"/>
          <p:cNvCxnSpPr>
            <a:cxnSpLocks noChangeShapeType="1"/>
            <a:stCxn id="221" idx="0"/>
          </p:cNvCxnSpPr>
          <p:nvPr/>
        </p:nvCxnSpPr>
        <p:spPr bwMode="auto">
          <a:xfrm flipH="1" flipV="1">
            <a:off x="6345239" y="5192714"/>
            <a:ext cx="244475" cy="661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1" name="Straight Connector 514"/>
          <p:cNvCxnSpPr>
            <a:cxnSpLocks noChangeShapeType="1"/>
          </p:cNvCxnSpPr>
          <p:nvPr/>
        </p:nvCxnSpPr>
        <p:spPr bwMode="auto">
          <a:xfrm>
            <a:off x="4356100" y="4376738"/>
            <a:ext cx="99695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3" name="Straight Connector 508"/>
          <p:cNvCxnSpPr>
            <a:cxnSpLocks noChangeShapeType="1"/>
          </p:cNvCxnSpPr>
          <p:nvPr/>
        </p:nvCxnSpPr>
        <p:spPr bwMode="auto">
          <a:xfrm flipH="1" flipV="1">
            <a:off x="9696450" y="4722814"/>
            <a:ext cx="1047750" cy="966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9" name="Straight Connector 512"/>
          <p:cNvCxnSpPr>
            <a:cxnSpLocks noChangeShapeType="1"/>
          </p:cNvCxnSpPr>
          <p:nvPr/>
        </p:nvCxnSpPr>
        <p:spPr bwMode="auto">
          <a:xfrm flipV="1">
            <a:off x="4976172" y="5124371"/>
            <a:ext cx="401638"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0" name="Straight Connector 513"/>
          <p:cNvCxnSpPr>
            <a:cxnSpLocks noChangeShapeType="1"/>
          </p:cNvCxnSpPr>
          <p:nvPr/>
        </p:nvCxnSpPr>
        <p:spPr bwMode="auto">
          <a:xfrm>
            <a:off x="4569772" y="4981497"/>
            <a:ext cx="450850"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8" name="Straight Connector 12"/>
          <p:cNvCxnSpPr>
            <a:cxnSpLocks noChangeShapeType="1"/>
          </p:cNvCxnSpPr>
          <p:nvPr/>
        </p:nvCxnSpPr>
        <p:spPr bwMode="auto">
          <a:xfrm>
            <a:off x="5428790" y="2618581"/>
            <a:ext cx="2381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1" name="Straight Connector 502"/>
          <p:cNvCxnSpPr>
            <a:cxnSpLocks noChangeShapeType="1"/>
          </p:cNvCxnSpPr>
          <p:nvPr/>
        </p:nvCxnSpPr>
        <p:spPr bwMode="auto">
          <a:xfrm>
            <a:off x="6962315" y="2420145"/>
            <a:ext cx="307975" cy="573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359" name="组合 358"/>
          <p:cNvGrpSpPr/>
          <p:nvPr/>
        </p:nvGrpSpPr>
        <p:grpSpPr>
          <a:xfrm>
            <a:off x="4933950" y="2725739"/>
            <a:ext cx="3475038" cy="1381125"/>
            <a:chOff x="4933950" y="2725739"/>
            <a:chExt cx="3475038" cy="1381125"/>
          </a:xfrm>
        </p:grpSpPr>
        <p:sp>
          <p:nvSpPr>
            <p:cNvPr id="106" name="Oval 3"/>
            <p:cNvSpPr>
              <a:spLocks noChangeArrowheads="1"/>
            </p:cNvSpPr>
            <p:nvPr/>
          </p:nvSpPr>
          <p:spPr bwMode="auto">
            <a:xfrm>
              <a:off x="4933950" y="2725739"/>
              <a:ext cx="3475038" cy="1381125"/>
            </a:xfrm>
            <a:prstGeom prst="ellipse">
              <a:avLst/>
            </a:prstGeom>
            <a:solidFill>
              <a:schemeClr val="accent1"/>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grpSp>
          <p:nvGrpSpPr>
            <p:cNvPr id="358" name="组合 357"/>
            <p:cNvGrpSpPr/>
            <p:nvPr/>
          </p:nvGrpSpPr>
          <p:grpSpPr>
            <a:xfrm>
              <a:off x="4936330" y="2877666"/>
              <a:ext cx="3040062" cy="1147763"/>
              <a:chOff x="403406" y="2039857"/>
              <a:chExt cx="3040062" cy="1147763"/>
            </a:xfrm>
          </p:grpSpPr>
          <p:cxnSp>
            <p:nvCxnSpPr>
              <p:cNvPr id="107" name="Straight Connector 10"/>
              <p:cNvCxnSpPr>
                <a:cxnSpLocks noChangeShapeType="1"/>
                <a:stCxn id="317" idx="7"/>
              </p:cNvCxnSpPr>
              <p:nvPr/>
            </p:nvCxnSpPr>
            <p:spPr bwMode="auto">
              <a:xfrm>
                <a:off x="1467031" y="2176382"/>
                <a:ext cx="1146175" cy="730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8" name="Straight Connector 297"/>
              <p:cNvCxnSpPr>
                <a:cxnSpLocks noChangeShapeType="1"/>
              </p:cNvCxnSpPr>
              <p:nvPr/>
            </p:nvCxnSpPr>
            <p:spPr bwMode="auto">
              <a:xfrm>
                <a:off x="2060756" y="2476420"/>
                <a:ext cx="130175" cy="841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09" name="Straight Connector 298"/>
              <p:cNvCxnSpPr>
                <a:cxnSpLocks noChangeShapeType="1"/>
              </p:cNvCxnSpPr>
              <p:nvPr/>
            </p:nvCxnSpPr>
            <p:spPr bwMode="auto">
              <a:xfrm flipV="1">
                <a:off x="1844856" y="2681206"/>
                <a:ext cx="263525" cy="460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0" name="Straight Connector 299"/>
              <p:cNvCxnSpPr>
                <a:cxnSpLocks noChangeShapeType="1"/>
              </p:cNvCxnSpPr>
              <p:nvPr/>
            </p:nvCxnSpPr>
            <p:spPr bwMode="auto">
              <a:xfrm flipV="1">
                <a:off x="1524180" y="2504995"/>
                <a:ext cx="209550" cy="109537"/>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300"/>
              <p:cNvCxnSpPr>
                <a:cxnSpLocks noChangeShapeType="1"/>
                <a:stCxn id="170" idx="6"/>
              </p:cNvCxnSpPr>
              <p:nvPr/>
            </p:nvCxnSpPr>
            <p:spPr bwMode="auto">
              <a:xfrm flipV="1">
                <a:off x="1186042" y="2805032"/>
                <a:ext cx="222250" cy="9842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301"/>
              <p:cNvCxnSpPr>
                <a:cxnSpLocks noChangeShapeType="1"/>
              </p:cNvCxnSpPr>
              <p:nvPr/>
            </p:nvCxnSpPr>
            <p:spPr bwMode="auto">
              <a:xfrm flipV="1">
                <a:off x="2078217" y="2730419"/>
                <a:ext cx="273050" cy="25400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302"/>
              <p:cNvCxnSpPr>
                <a:cxnSpLocks noChangeShapeType="1"/>
              </p:cNvCxnSpPr>
              <p:nvPr/>
            </p:nvCxnSpPr>
            <p:spPr bwMode="auto">
              <a:xfrm flipH="1" flipV="1">
                <a:off x="2610030" y="2716132"/>
                <a:ext cx="387350" cy="1254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303"/>
              <p:cNvCxnSpPr>
                <a:cxnSpLocks noChangeShapeType="1"/>
              </p:cNvCxnSpPr>
              <p:nvPr/>
            </p:nvCxnSpPr>
            <p:spPr bwMode="auto">
              <a:xfrm flipV="1">
                <a:off x="2595743" y="2366881"/>
                <a:ext cx="307975" cy="19843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304"/>
              <p:cNvCxnSpPr>
                <a:cxnSpLocks noChangeShapeType="1"/>
                <a:endCxn id="315" idx="7"/>
              </p:cNvCxnSpPr>
              <p:nvPr/>
            </p:nvCxnSpPr>
            <p:spPr bwMode="auto">
              <a:xfrm flipH="1" flipV="1">
                <a:off x="1468618" y="2236707"/>
                <a:ext cx="246063" cy="87313"/>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cxnSp>
          <p:sp>
            <p:nvSpPr>
              <p:cNvPr id="116" name="TextBox 39958"/>
              <p:cNvSpPr txBox="1">
                <a:spLocks noChangeArrowheads="1"/>
              </p:cNvSpPr>
              <p:nvPr/>
            </p:nvSpPr>
            <p:spPr bwMode="auto">
              <a:xfrm>
                <a:off x="403406" y="2277982"/>
                <a:ext cx="947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a:t>ISP A</a:t>
                </a:r>
              </a:p>
            </p:txBody>
          </p:sp>
          <p:grpSp>
            <p:nvGrpSpPr>
              <p:cNvPr id="117" name="Group 347"/>
              <p:cNvGrpSpPr>
                <a:grpSpLocks/>
              </p:cNvGrpSpPr>
              <p:nvPr/>
            </p:nvGrpSpPr>
            <p:grpSpPr bwMode="auto">
              <a:xfrm>
                <a:off x="2870381" y="2770107"/>
                <a:ext cx="573087" cy="220663"/>
                <a:chOff x="1871277" y="1576300"/>
                <a:chExt cx="1128371" cy="437860"/>
              </a:xfrm>
            </p:grpSpPr>
            <p:sp>
              <p:nvSpPr>
                <p:cNvPr id="118" name="Oval 394"/>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19" name="Rectangle 395"/>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0" name="Oval 396"/>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21" name="Freeform 397"/>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2" name="Freeform 398"/>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23" name="Freeform 399"/>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24" name="Freeform 400"/>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25" name="Straight Connector 401"/>
                <p:cNvCxnSpPr>
                  <a:cxnSpLocks noChangeShapeType="1"/>
                  <a:endCxn id="12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26" name="Straight Connector 402"/>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27" name="Group 347"/>
              <p:cNvGrpSpPr>
                <a:grpSpLocks/>
              </p:cNvGrpSpPr>
              <p:nvPr/>
            </p:nvGrpSpPr>
            <p:grpSpPr bwMode="auto">
              <a:xfrm>
                <a:off x="2067105" y="2528807"/>
                <a:ext cx="571500" cy="220663"/>
                <a:chOff x="1871277" y="1576300"/>
                <a:chExt cx="1128371" cy="437860"/>
              </a:xfrm>
            </p:grpSpPr>
            <p:sp>
              <p:nvSpPr>
                <p:cNvPr id="128" name="Oval 385"/>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29" name="Rectangle 386"/>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0" name="Oval 387"/>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31" name="Freeform 388"/>
                <p:cNvSpPr/>
                <p:nvPr/>
              </p:nvSpPr>
              <p:spPr bwMode="auto">
                <a:xfrm>
                  <a:off x="2159638" y="1673953"/>
                  <a:ext cx="548513"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2" name="Freeform 389"/>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33" name="Freeform 390"/>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34" name="Freeform 391"/>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35" name="Straight Connector 392"/>
                <p:cNvCxnSpPr>
                  <a:cxnSpLocks noChangeShapeType="1"/>
                  <a:endCxn id="13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36" name="Straight Connector 393"/>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37" name="Group 347"/>
              <p:cNvGrpSpPr>
                <a:grpSpLocks/>
              </p:cNvGrpSpPr>
              <p:nvPr/>
            </p:nvGrpSpPr>
            <p:grpSpPr bwMode="auto">
              <a:xfrm>
                <a:off x="1546406" y="2306557"/>
                <a:ext cx="573087" cy="219075"/>
                <a:chOff x="1871277" y="1576300"/>
                <a:chExt cx="1128371" cy="437860"/>
              </a:xfrm>
            </p:grpSpPr>
            <p:sp>
              <p:nvSpPr>
                <p:cNvPr id="138" name="Oval 376"/>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39" name="Rectangle 377"/>
                <p:cNvSpPr/>
                <p:nvPr/>
              </p:nvSpPr>
              <p:spPr bwMode="auto">
                <a:xfrm>
                  <a:off x="1871277" y="1738119"/>
                  <a:ext cx="1128371" cy="11739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0" name="Oval 378"/>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41" name="Freeform 379"/>
                <p:cNvSpPr/>
                <p:nvPr/>
              </p:nvSpPr>
              <p:spPr bwMode="auto">
                <a:xfrm>
                  <a:off x="2158840" y="1674661"/>
                  <a:ext cx="550120"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2" name="Freeform 380"/>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43" name="Freeform 381"/>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44" name="Freeform 382"/>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45" name="Straight Connector 383"/>
                <p:cNvCxnSpPr>
                  <a:cxnSpLocks noChangeShapeType="1"/>
                  <a:endCxn id="14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46" name="Straight Connector 384"/>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47" name="Group 347"/>
              <p:cNvGrpSpPr>
                <a:grpSpLocks/>
              </p:cNvGrpSpPr>
              <p:nvPr/>
            </p:nvGrpSpPr>
            <p:grpSpPr bwMode="auto">
              <a:xfrm>
                <a:off x="1303517" y="2612945"/>
                <a:ext cx="573088" cy="219075"/>
                <a:chOff x="1871277" y="1576300"/>
                <a:chExt cx="1128371" cy="437860"/>
              </a:xfrm>
            </p:grpSpPr>
            <p:sp>
              <p:nvSpPr>
                <p:cNvPr id="148" name="Oval 367"/>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49" name="Rectangle 368"/>
                <p:cNvSpPr/>
                <p:nvPr/>
              </p:nvSpPr>
              <p:spPr bwMode="auto">
                <a:xfrm>
                  <a:off x="1871277" y="1738117"/>
                  <a:ext cx="1128371" cy="117398"/>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0" name="Oval 369"/>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51" name="Freeform 370"/>
                <p:cNvSpPr/>
                <p:nvPr/>
              </p:nvSpPr>
              <p:spPr bwMode="auto">
                <a:xfrm>
                  <a:off x="2158839" y="1674659"/>
                  <a:ext cx="550119" cy="15864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52" name="Freeform 371"/>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53" name="Freeform 372"/>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54" name="Freeform 373"/>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55" name="Straight Connector 374"/>
                <p:cNvCxnSpPr>
                  <a:cxnSpLocks noChangeShapeType="1"/>
                  <a:endCxn id="15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56" name="Straight Connector 375"/>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57" name="Group 347"/>
              <p:cNvGrpSpPr>
                <a:grpSpLocks/>
              </p:cNvGrpSpPr>
              <p:nvPr/>
            </p:nvGrpSpPr>
            <p:grpSpPr bwMode="auto">
              <a:xfrm>
                <a:off x="1851206" y="2966957"/>
                <a:ext cx="573087" cy="220663"/>
                <a:chOff x="1871277" y="1576300"/>
                <a:chExt cx="1128371" cy="437860"/>
              </a:xfrm>
            </p:grpSpPr>
            <p:sp>
              <p:nvSpPr>
                <p:cNvPr id="158" name="Oval 358"/>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59" name="Rectangle 359"/>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0" name="Oval 36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61" name="Freeform 361"/>
                <p:cNvSpPr/>
                <p:nvPr/>
              </p:nvSpPr>
              <p:spPr bwMode="auto">
                <a:xfrm>
                  <a:off x="2158840" y="1673953"/>
                  <a:ext cx="550120"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2" name="Freeform 36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63" name="Freeform 36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64" name="Freeform 36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65" name="Straight Connector 365"/>
                <p:cNvCxnSpPr>
                  <a:cxnSpLocks noChangeShapeType="1"/>
                  <a:endCxn id="16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66" name="Straight Connector 36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67" name="Group 347"/>
              <p:cNvGrpSpPr>
                <a:grpSpLocks/>
              </p:cNvGrpSpPr>
              <p:nvPr/>
            </p:nvGrpSpPr>
            <p:grpSpPr bwMode="auto">
              <a:xfrm>
                <a:off x="614542" y="2822494"/>
                <a:ext cx="573088" cy="220662"/>
                <a:chOff x="1871277" y="1576300"/>
                <a:chExt cx="1128371" cy="437860"/>
              </a:xfrm>
            </p:grpSpPr>
            <p:sp>
              <p:nvSpPr>
                <p:cNvPr id="168" name="Oval 349"/>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69" name="Rectangle 350"/>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0" name="Oval 351"/>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171" name="Freeform 352"/>
                <p:cNvSpPr/>
                <p:nvPr/>
              </p:nvSpPr>
              <p:spPr bwMode="auto">
                <a:xfrm>
                  <a:off x="2158839" y="1673951"/>
                  <a:ext cx="550119"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2" name="Freeform 353"/>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73" name="Freeform 354"/>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174" name="Freeform 355"/>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175" name="Straight Connector 356"/>
                <p:cNvCxnSpPr>
                  <a:cxnSpLocks noChangeShapeType="1"/>
                  <a:endCxn id="170"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76" name="Straight Connector 357"/>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14" name="Group 347"/>
              <p:cNvGrpSpPr>
                <a:grpSpLocks/>
              </p:cNvGrpSpPr>
              <p:nvPr/>
            </p:nvGrpSpPr>
            <p:grpSpPr bwMode="auto">
              <a:xfrm>
                <a:off x="979667" y="2039857"/>
                <a:ext cx="571500" cy="220663"/>
                <a:chOff x="1871277" y="1576300"/>
                <a:chExt cx="1128371" cy="437860"/>
              </a:xfrm>
            </p:grpSpPr>
            <p:sp>
              <p:nvSpPr>
                <p:cNvPr id="315" name="Oval 412"/>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16" name="Rectangle 413"/>
                <p:cNvSpPr/>
                <p:nvPr/>
              </p:nvSpPr>
              <p:spPr bwMode="auto">
                <a:xfrm>
                  <a:off x="1871277" y="1740103"/>
                  <a:ext cx="1128371" cy="11655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7" name="Oval 414"/>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18" name="Freeform 415"/>
                <p:cNvSpPr/>
                <p:nvPr/>
              </p:nvSpPr>
              <p:spPr bwMode="auto">
                <a:xfrm>
                  <a:off x="2159638" y="1673953"/>
                  <a:ext cx="548515" cy="16065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19" name="Freeform 416"/>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0" name="Freeform 417"/>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21" name="Freeform 418"/>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22" name="Straight Connector 419"/>
                <p:cNvCxnSpPr>
                  <a:cxnSpLocks noChangeShapeType="1"/>
                  <a:endCxn id="31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420"/>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324" name="Group 347"/>
              <p:cNvGrpSpPr>
                <a:grpSpLocks/>
              </p:cNvGrpSpPr>
              <p:nvPr/>
            </p:nvGrpSpPr>
            <p:grpSpPr bwMode="auto">
              <a:xfrm>
                <a:off x="2621142" y="2158919"/>
                <a:ext cx="571500" cy="220662"/>
                <a:chOff x="1871277" y="1576300"/>
                <a:chExt cx="1128371" cy="437860"/>
              </a:xfrm>
            </p:grpSpPr>
            <p:sp>
              <p:nvSpPr>
                <p:cNvPr id="325" name="Oval 403"/>
                <p:cNvSpPr>
                  <a:spLocks noChangeArrowheads="1"/>
                </p:cNvSpPr>
                <p:nvPr/>
              </p:nvSpPr>
              <p:spPr bwMode="auto">
                <a:xfrm flipV="1">
                  <a:off x="1874446" y="1694640"/>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26" name="Rectangle 404"/>
                <p:cNvSpPr/>
                <p:nvPr/>
              </p:nvSpPr>
              <p:spPr bwMode="auto">
                <a:xfrm>
                  <a:off x="1871277" y="1740104"/>
                  <a:ext cx="1128371" cy="11655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7" name="Oval 405"/>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zh-CN" altLang="zh-CN">
                    <a:solidFill>
                      <a:srgbClr val="FFFFFF"/>
                    </a:solidFill>
                    <a:latin typeface="Gill Sans MT" charset="0"/>
                  </a:endParaRPr>
                </a:p>
              </p:txBody>
            </p:sp>
            <p:sp>
              <p:nvSpPr>
                <p:cNvPr id="328" name="Freeform 406"/>
                <p:cNvSpPr/>
                <p:nvPr/>
              </p:nvSpPr>
              <p:spPr bwMode="auto">
                <a:xfrm>
                  <a:off x="2159638" y="1673951"/>
                  <a:ext cx="548515" cy="16065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29" name="Freeform 407"/>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0" name="Freeform 408"/>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sp>
              <p:nvSpPr>
                <p:cNvPr id="331" name="Freeform 409"/>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zh-CN" altLang="en-US"/>
                </a:p>
              </p:txBody>
            </p:sp>
            <p:cxnSp>
              <p:nvCxnSpPr>
                <p:cNvPr id="332" name="Straight Connector 410"/>
                <p:cNvCxnSpPr>
                  <a:cxnSpLocks noChangeShapeType="1"/>
                  <a:endCxn id="327"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411"/>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sp>
        <p:nvSpPr>
          <p:cNvPr id="223" name="TextBox 179"/>
          <p:cNvSpPr txBox="1">
            <a:spLocks noChangeArrowheads="1"/>
          </p:cNvSpPr>
          <p:nvPr/>
        </p:nvSpPr>
        <p:spPr bwMode="auto">
          <a:xfrm rot="2829263">
            <a:off x="3726315" y="4421411"/>
            <a:ext cx="54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800" dirty="0">
                <a:solidFill>
                  <a:srgbClr val="0000FF"/>
                </a:solidFill>
              </a:rPr>
              <a:t>…</a:t>
            </a:r>
          </a:p>
        </p:txBody>
      </p:sp>
      <p:cxnSp>
        <p:nvCxnSpPr>
          <p:cNvPr id="234" name="Straight Connector 505"/>
          <p:cNvCxnSpPr>
            <a:cxnSpLocks noChangeShapeType="1"/>
          </p:cNvCxnSpPr>
          <p:nvPr/>
        </p:nvCxnSpPr>
        <p:spPr bwMode="auto">
          <a:xfrm flipH="1">
            <a:off x="10355195" y="3250649"/>
            <a:ext cx="24130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5" name="Straight Connector 507"/>
          <p:cNvCxnSpPr>
            <a:cxnSpLocks noChangeShapeType="1"/>
          </p:cNvCxnSpPr>
          <p:nvPr/>
        </p:nvCxnSpPr>
        <p:spPr bwMode="auto">
          <a:xfrm flipH="1" flipV="1">
            <a:off x="10672696" y="4573037"/>
            <a:ext cx="796925"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4" name="Straight Connector 506"/>
          <p:cNvCxnSpPr>
            <a:cxnSpLocks noChangeShapeType="1"/>
          </p:cNvCxnSpPr>
          <p:nvPr/>
        </p:nvCxnSpPr>
        <p:spPr bwMode="auto">
          <a:xfrm flipH="1">
            <a:off x="10783820" y="4311099"/>
            <a:ext cx="541338" cy="249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345" name="Group 166"/>
          <p:cNvGrpSpPr>
            <a:grpSpLocks/>
          </p:cNvGrpSpPr>
          <p:nvPr/>
        </p:nvGrpSpPr>
        <p:grpSpPr bwMode="auto">
          <a:xfrm>
            <a:off x="11210925" y="4044951"/>
            <a:ext cx="649288" cy="417513"/>
            <a:chOff x="3053396" y="4304255"/>
            <a:chExt cx="648422" cy="418253"/>
          </a:xfrm>
        </p:grpSpPr>
        <p:sp>
          <p:nvSpPr>
            <p:cNvPr id="346"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7" name="TextBox 168"/>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grpSp>
        <p:nvGrpSpPr>
          <p:cNvPr id="360" name="Group 39939"/>
          <p:cNvGrpSpPr>
            <a:grpSpLocks/>
          </p:cNvGrpSpPr>
          <p:nvPr/>
        </p:nvGrpSpPr>
        <p:grpSpPr bwMode="auto">
          <a:xfrm>
            <a:off x="5602989" y="3745359"/>
            <a:ext cx="3154071" cy="1231320"/>
            <a:chOff x="2577005" y="3739651"/>
            <a:chExt cx="3152523" cy="1233210"/>
          </a:xfrm>
        </p:grpSpPr>
        <p:cxnSp>
          <p:nvCxnSpPr>
            <p:cNvPr id="361" name="Straight Connector 7"/>
            <p:cNvCxnSpPr>
              <a:cxnSpLocks noChangeShapeType="1"/>
              <a:stCxn id="120" idx="7"/>
              <a:endCxn id="71" idx="4"/>
            </p:cNvCxnSpPr>
            <p:nvPr/>
          </p:nvCxnSpPr>
          <p:spPr bwMode="auto">
            <a:xfrm>
              <a:off x="4863983" y="3739651"/>
              <a:ext cx="865545" cy="1850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362" name="Straight Connector 415"/>
            <p:cNvCxnSpPr>
              <a:cxnSpLocks noChangeShapeType="1"/>
            </p:cNvCxnSpPr>
            <p:nvPr/>
          </p:nvCxnSpPr>
          <p:spPr bwMode="auto">
            <a:xfrm flipH="1">
              <a:off x="2577005" y="3804357"/>
              <a:ext cx="19911" cy="47755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363" name="Straight Connector 523"/>
            <p:cNvCxnSpPr>
              <a:cxnSpLocks noChangeShapeType="1"/>
              <a:stCxn id="287" idx="5"/>
              <a:endCxn id="270" idx="1"/>
            </p:cNvCxnSpPr>
            <p:nvPr/>
          </p:nvCxnSpPr>
          <p:spPr bwMode="auto">
            <a:xfrm flipV="1">
              <a:off x="4367514" y="4570268"/>
              <a:ext cx="982949" cy="40259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sp>
        <p:nvSpPr>
          <p:cNvPr id="368" name="TextBox 39940"/>
          <p:cNvSpPr txBox="1">
            <a:spLocks noChangeArrowheads="1"/>
          </p:cNvSpPr>
          <p:nvPr/>
        </p:nvSpPr>
        <p:spPr bwMode="auto">
          <a:xfrm>
            <a:off x="8039112" y="5141372"/>
            <a:ext cx="1762094" cy="4617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solidFill>
                  <a:srgbClr val="CC0000"/>
                </a:solidFill>
              </a:rPr>
              <a:t>peering link</a:t>
            </a:r>
          </a:p>
        </p:txBody>
      </p:sp>
      <p:cxnSp>
        <p:nvCxnSpPr>
          <p:cNvPr id="369" name="Straight Connector 39943"/>
          <p:cNvCxnSpPr>
            <a:cxnSpLocks noChangeShapeType="1"/>
          </p:cNvCxnSpPr>
          <p:nvPr/>
        </p:nvCxnSpPr>
        <p:spPr bwMode="auto">
          <a:xfrm>
            <a:off x="7905734" y="4768025"/>
            <a:ext cx="266757" cy="41937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nvGrpSpPr>
          <p:cNvPr id="370" name="Group 20"/>
          <p:cNvGrpSpPr>
            <a:grpSpLocks/>
          </p:cNvGrpSpPr>
          <p:nvPr/>
        </p:nvGrpSpPr>
        <p:grpSpPr bwMode="auto">
          <a:xfrm>
            <a:off x="7856078" y="2797096"/>
            <a:ext cx="2176764" cy="1082675"/>
            <a:chOff x="4653675" y="2871032"/>
            <a:chExt cx="2177034" cy="1082781"/>
          </a:xfrm>
        </p:grpSpPr>
        <p:grpSp>
          <p:nvGrpSpPr>
            <p:cNvPr id="371" name="Group 16"/>
            <p:cNvGrpSpPr>
              <a:grpSpLocks/>
            </p:cNvGrpSpPr>
            <p:nvPr/>
          </p:nvGrpSpPr>
          <p:grpSpPr bwMode="auto">
            <a:xfrm>
              <a:off x="5677190" y="2871032"/>
              <a:ext cx="530938" cy="338554"/>
              <a:chOff x="5573768" y="2726239"/>
              <a:chExt cx="530938" cy="338554"/>
            </a:xfrm>
          </p:grpSpPr>
          <p:sp>
            <p:nvSpPr>
              <p:cNvPr id="374" name="Oval 14"/>
              <p:cNvSpPr>
                <a:spLocks noChangeArrowheads="1"/>
              </p:cNvSpPr>
              <p:nvPr/>
            </p:nvSpPr>
            <p:spPr bwMode="auto">
              <a:xfrm>
                <a:off x="5573768" y="2751297"/>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75" name="TextBox 15"/>
              <p:cNvSpPr txBox="1">
                <a:spLocks noChangeArrowheads="1"/>
              </p:cNvSpPr>
              <p:nvPr/>
            </p:nvSpPr>
            <p:spPr bwMode="auto">
              <a:xfrm>
                <a:off x="5593027" y="27262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chemeClr val="bg1"/>
                    </a:solidFill>
                  </a:rPr>
                  <a:t>IXP</a:t>
                </a:r>
              </a:p>
            </p:txBody>
          </p:sp>
        </p:grpSp>
        <p:cxnSp>
          <p:nvCxnSpPr>
            <p:cNvPr id="372" name="Straight Connector 18"/>
            <p:cNvCxnSpPr>
              <a:cxnSpLocks noChangeShapeType="1"/>
            </p:cNvCxnSpPr>
            <p:nvPr/>
          </p:nvCxnSpPr>
          <p:spPr bwMode="auto">
            <a:xfrm flipV="1">
              <a:off x="4653675" y="3077448"/>
              <a:ext cx="1023516" cy="1190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373" name="Straight Connector 516"/>
            <p:cNvCxnSpPr>
              <a:cxnSpLocks noChangeShapeType="1"/>
            </p:cNvCxnSpPr>
            <p:nvPr/>
          </p:nvCxnSpPr>
          <p:spPr bwMode="auto">
            <a:xfrm>
              <a:off x="6137159" y="3146857"/>
              <a:ext cx="693550" cy="80695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376" name="Group 39937"/>
          <p:cNvGrpSpPr>
            <a:grpSpLocks/>
          </p:cNvGrpSpPr>
          <p:nvPr/>
        </p:nvGrpSpPr>
        <p:grpSpPr bwMode="auto">
          <a:xfrm>
            <a:off x="6955604" y="3885280"/>
            <a:ext cx="1625995" cy="612975"/>
            <a:chOff x="3716105" y="3678690"/>
            <a:chExt cx="1624917" cy="612286"/>
          </a:xfrm>
        </p:grpSpPr>
        <p:cxnSp>
          <p:nvCxnSpPr>
            <p:cNvPr id="377" name="Straight Connector 515"/>
            <p:cNvCxnSpPr>
              <a:cxnSpLocks noChangeShapeType="1"/>
              <a:stCxn id="18" idx="7"/>
            </p:cNvCxnSpPr>
            <p:nvPr/>
          </p:nvCxnSpPr>
          <p:spPr bwMode="auto">
            <a:xfrm flipV="1">
              <a:off x="3943354" y="4166419"/>
              <a:ext cx="317295" cy="12455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nvGrpSpPr>
            <p:cNvPr id="378" name="Group 518"/>
            <p:cNvGrpSpPr>
              <a:grpSpLocks/>
            </p:cNvGrpSpPr>
            <p:nvPr/>
          </p:nvGrpSpPr>
          <p:grpSpPr bwMode="auto">
            <a:xfrm>
              <a:off x="3993651" y="3824925"/>
              <a:ext cx="549165" cy="360218"/>
              <a:chOff x="5634518" y="2616953"/>
              <a:chExt cx="549165" cy="360218"/>
            </a:xfrm>
          </p:grpSpPr>
          <p:sp>
            <p:nvSpPr>
              <p:cNvPr id="381" name="Oval 521"/>
              <p:cNvSpPr>
                <a:spLocks noChangeArrowheads="1"/>
              </p:cNvSpPr>
              <p:nvPr/>
            </p:nvSpPr>
            <p:spPr bwMode="auto">
              <a:xfrm>
                <a:off x="5634518" y="2672371"/>
                <a:ext cx="528092" cy="304800"/>
              </a:xfrm>
              <a:prstGeom prst="ellipse">
                <a:avLst/>
              </a:prstGeom>
              <a:solidFill>
                <a:srgbClr val="0000FF"/>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82" name="TextBox 522"/>
              <p:cNvSpPr txBox="1">
                <a:spLocks noChangeArrowheads="1"/>
              </p:cNvSpPr>
              <p:nvPr/>
            </p:nvSpPr>
            <p:spPr bwMode="auto">
              <a:xfrm>
                <a:off x="5672004" y="2616953"/>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1600">
                    <a:solidFill>
                      <a:schemeClr val="bg1"/>
                    </a:solidFill>
                  </a:rPr>
                  <a:t>IXP</a:t>
                </a:r>
              </a:p>
            </p:txBody>
          </p:sp>
        </p:grpSp>
        <p:cxnSp>
          <p:nvCxnSpPr>
            <p:cNvPr id="379" name="Straight Connector 519"/>
            <p:cNvCxnSpPr>
              <a:cxnSpLocks noChangeShapeType="1"/>
              <a:stCxn id="381" idx="6"/>
            </p:cNvCxnSpPr>
            <p:nvPr/>
          </p:nvCxnSpPr>
          <p:spPr bwMode="auto">
            <a:xfrm flipV="1">
              <a:off x="4521743" y="3687971"/>
              <a:ext cx="819279" cy="34477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cxnSp>
          <p:nvCxnSpPr>
            <p:cNvPr id="380" name="Straight Connector 520"/>
            <p:cNvCxnSpPr>
              <a:cxnSpLocks noChangeShapeType="1"/>
              <a:stCxn id="160" idx="6"/>
            </p:cNvCxnSpPr>
            <p:nvPr/>
          </p:nvCxnSpPr>
          <p:spPr bwMode="auto">
            <a:xfrm>
              <a:off x="3716105" y="3678690"/>
              <a:ext cx="546571" cy="20087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cxnSp>
      </p:grpSp>
      <p:grpSp>
        <p:nvGrpSpPr>
          <p:cNvPr id="385" name="Group 39950"/>
          <p:cNvGrpSpPr>
            <a:grpSpLocks/>
          </p:cNvGrpSpPr>
          <p:nvPr/>
        </p:nvGrpSpPr>
        <p:grpSpPr bwMode="auto">
          <a:xfrm>
            <a:off x="8752319" y="1493988"/>
            <a:ext cx="3478213" cy="1169659"/>
            <a:chOff x="5478036" y="1702129"/>
            <a:chExt cx="3477123" cy="1168903"/>
          </a:xfrm>
        </p:grpSpPr>
        <p:sp>
          <p:nvSpPr>
            <p:cNvPr id="386" name="TextBox 39946"/>
            <p:cNvSpPr txBox="1">
              <a:spLocks noChangeArrowheads="1"/>
            </p:cNvSpPr>
            <p:nvPr/>
          </p:nvSpPr>
          <p:spPr bwMode="auto">
            <a:xfrm>
              <a:off x="5478036" y="1702129"/>
              <a:ext cx="3477123" cy="46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solidFill>
                    <a:srgbClr val="CC0000"/>
                  </a:solidFill>
                </a:rPr>
                <a:t>Internet exchange point </a:t>
              </a:r>
            </a:p>
          </p:txBody>
        </p:sp>
        <p:cxnSp>
          <p:nvCxnSpPr>
            <p:cNvPr id="387" name="Straight Connector 39948"/>
            <p:cNvCxnSpPr>
              <a:cxnSpLocks noChangeShapeType="1"/>
            </p:cNvCxnSpPr>
            <p:nvPr/>
          </p:nvCxnSpPr>
          <p:spPr bwMode="auto">
            <a:xfrm flipH="1">
              <a:off x="5952289" y="2159000"/>
              <a:ext cx="219911" cy="71203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cxnSp>
      </p:grpSp>
      <p:sp>
        <p:nvSpPr>
          <p:cNvPr id="391" name="Oval 6"/>
          <p:cNvSpPr>
            <a:spLocks noChangeArrowheads="1"/>
          </p:cNvSpPr>
          <p:nvPr/>
        </p:nvSpPr>
        <p:spPr bwMode="auto">
          <a:xfrm>
            <a:off x="6502013" y="5435450"/>
            <a:ext cx="2044700" cy="381000"/>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392" name="TextBox 9"/>
          <p:cNvSpPr txBox="1">
            <a:spLocks noChangeArrowheads="1"/>
          </p:cNvSpPr>
          <p:nvPr/>
        </p:nvSpPr>
        <p:spPr bwMode="auto">
          <a:xfrm>
            <a:off x="6717913" y="5410050"/>
            <a:ext cx="15247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sz="2000" i="1" dirty="0"/>
              <a:t>regional net</a:t>
            </a:r>
          </a:p>
        </p:txBody>
      </p:sp>
      <p:grpSp>
        <p:nvGrpSpPr>
          <p:cNvPr id="393" name="Group 172"/>
          <p:cNvGrpSpPr>
            <a:grpSpLocks/>
          </p:cNvGrpSpPr>
          <p:nvPr/>
        </p:nvGrpSpPr>
        <p:grpSpPr bwMode="auto">
          <a:xfrm>
            <a:off x="8462467" y="5988050"/>
            <a:ext cx="649288" cy="417513"/>
            <a:chOff x="3053396" y="4304255"/>
            <a:chExt cx="648422" cy="418253"/>
          </a:xfrm>
        </p:grpSpPr>
        <p:sp>
          <p:nvSpPr>
            <p:cNvPr id="394"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5"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cxnSp>
        <p:nvCxnSpPr>
          <p:cNvPr id="396" name="Straight Connector 509"/>
          <p:cNvCxnSpPr>
            <a:cxnSpLocks noChangeShapeType="1"/>
            <a:stCxn id="395" idx="0"/>
          </p:cNvCxnSpPr>
          <p:nvPr/>
        </p:nvCxnSpPr>
        <p:spPr bwMode="auto">
          <a:xfrm flipH="1" flipV="1">
            <a:off x="8083084" y="5779251"/>
            <a:ext cx="736387" cy="227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399" name="Group 172"/>
          <p:cNvGrpSpPr>
            <a:grpSpLocks/>
          </p:cNvGrpSpPr>
          <p:nvPr/>
        </p:nvGrpSpPr>
        <p:grpSpPr bwMode="auto">
          <a:xfrm>
            <a:off x="8538915" y="1930222"/>
            <a:ext cx="649288" cy="417513"/>
            <a:chOff x="3053396" y="4304255"/>
            <a:chExt cx="648422" cy="418253"/>
          </a:xfrm>
        </p:grpSpPr>
        <p:sp>
          <p:nvSpPr>
            <p:cNvPr id="400" name="Freeform 84"/>
            <p:cNvSpPr>
              <a:spLocks/>
            </p:cNvSpPr>
            <p:nvPr/>
          </p:nvSpPr>
          <p:spPr bwMode="auto">
            <a:xfrm>
              <a:off x="3053396" y="4304255"/>
              <a:ext cx="596988" cy="41825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1" name="TextBox 174"/>
            <p:cNvSpPr txBox="1">
              <a:spLocks noChangeArrowheads="1"/>
            </p:cNvSpPr>
            <p:nvPr/>
          </p:nvSpPr>
          <p:spPr bwMode="auto">
            <a:xfrm>
              <a:off x="3118029" y="4323258"/>
              <a:ext cx="583789" cy="3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1000"/>
                </a:lnSpc>
              </a:pPr>
              <a:r>
                <a:rPr lang="en-US" altLang="zh-CN" sz="1000"/>
                <a:t>access</a:t>
              </a:r>
            </a:p>
            <a:p>
              <a:pPr algn="ctr">
                <a:lnSpc>
                  <a:spcPts val="1000"/>
                </a:lnSpc>
              </a:pPr>
              <a:r>
                <a:rPr lang="en-US" altLang="zh-CN" sz="1000"/>
                <a:t>net</a:t>
              </a:r>
            </a:p>
          </p:txBody>
        </p:sp>
      </p:grpSp>
      <p:cxnSp>
        <p:nvCxnSpPr>
          <p:cNvPr id="402" name="Straight Connector 509"/>
          <p:cNvCxnSpPr>
            <a:cxnSpLocks noChangeShapeType="1"/>
            <a:stCxn id="403" idx="7"/>
          </p:cNvCxnSpPr>
          <p:nvPr/>
        </p:nvCxnSpPr>
        <p:spPr bwMode="auto">
          <a:xfrm flipV="1">
            <a:off x="8568891" y="2293163"/>
            <a:ext cx="295129" cy="1724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03" name="Oval 6"/>
          <p:cNvSpPr>
            <a:spLocks noChangeArrowheads="1"/>
          </p:cNvSpPr>
          <p:nvPr/>
        </p:nvSpPr>
        <p:spPr bwMode="auto">
          <a:xfrm>
            <a:off x="7169923" y="2424344"/>
            <a:ext cx="1638993" cy="281529"/>
          </a:xfrm>
          <a:prstGeom prst="ellipse">
            <a:avLst/>
          </a:prstGeom>
          <a:solidFill>
            <a:srgbClr val="FFFF00"/>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05" name="Oval 11"/>
          <p:cNvSpPr>
            <a:spLocks noChangeArrowheads="1"/>
          </p:cNvSpPr>
          <p:nvPr/>
        </p:nvSpPr>
        <p:spPr bwMode="auto">
          <a:xfrm>
            <a:off x="5669949" y="3371924"/>
            <a:ext cx="4414964" cy="552472"/>
          </a:xfrm>
          <a:prstGeom prst="ellipse">
            <a:avLst/>
          </a:prstGeom>
          <a:solidFill>
            <a:srgbClr val="FF6600">
              <a:alpha val="70195"/>
            </a:srgbClr>
          </a:solidFill>
          <a:ln w="9525">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zh-CN" altLang="zh-CN"/>
          </a:p>
        </p:txBody>
      </p:sp>
      <p:sp>
        <p:nvSpPr>
          <p:cNvPr id="406" name="TextBox 13"/>
          <p:cNvSpPr txBox="1">
            <a:spLocks noChangeArrowheads="1"/>
          </p:cNvSpPr>
          <p:nvPr/>
        </p:nvSpPr>
        <p:spPr bwMode="auto">
          <a:xfrm>
            <a:off x="6161062" y="3351213"/>
            <a:ext cx="3677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zh-CN" i="1" dirty="0">
                <a:solidFill>
                  <a:schemeClr val="bg1"/>
                </a:solidFill>
              </a:rPr>
              <a:t>Content </a:t>
            </a:r>
            <a:r>
              <a:rPr lang="en-US" altLang="zh-CN" i="1" dirty="0" smtClean="0">
                <a:solidFill>
                  <a:schemeClr val="bg1"/>
                </a:solidFill>
              </a:rPr>
              <a:t>Delivery Network</a:t>
            </a:r>
            <a:endParaRPr lang="en-US" altLang="zh-CN" i="1" dirty="0">
              <a:solidFill>
                <a:schemeClr val="bg1"/>
              </a:solidFill>
            </a:endParaRPr>
          </a:p>
        </p:txBody>
      </p:sp>
    </p:spTree>
    <p:extLst>
      <p:ext uri="{BB962C8B-B14F-4D97-AF65-F5344CB8AC3E}">
        <p14:creationId xmlns:p14="http://schemas.microsoft.com/office/powerpoint/2010/main" val="1842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60"/>
                                        </p:tgtEl>
                                        <p:attrNameLst>
                                          <p:attrName>style.visibility</p:attrName>
                                        </p:attrNameLst>
                                      </p:cBhvr>
                                      <p:to>
                                        <p:strVal val="visible"/>
                                      </p:to>
                                    </p:set>
                                    <p:animEffect transition="in" filter="dissolve">
                                      <p:cBhvr>
                                        <p:cTn id="49" dur="500"/>
                                        <p:tgtEl>
                                          <p:spTgt spid="3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6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70"/>
                                        </p:tgtEl>
                                        <p:attrNameLst>
                                          <p:attrName>style.visibility</p:attrName>
                                        </p:attrNameLst>
                                      </p:cBhvr>
                                      <p:to>
                                        <p:strVal val="visible"/>
                                      </p:to>
                                    </p:set>
                                    <p:animEffect transition="in" filter="dissolve">
                                      <p:cBhvr>
                                        <p:cTn id="60" dur="500"/>
                                        <p:tgtEl>
                                          <p:spTgt spid="370"/>
                                        </p:tgtEl>
                                      </p:cBhvr>
                                    </p:animEffect>
                                  </p:childTnLst>
                                </p:cTn>
                              </p:par>
                              <p:par>
                                <p:cTn id="61" presetID="9" presetClass="entr" presetSubtype="0" fill="hold" nodeType="withEffect">
                                  <p:stCondLst>
                                    <p:cond delay="0"/>
                                  </p:stCondLst>
                                  <p:childTnLst>
                                    <p:set>
                                      <p:cBhvr>
                                        <p:cTn id="62" dur="1" fill="hold">
                                          <p:stCondLst>
                                            <p:cond delay="0"/>
                                          </p:stCondLst>
                                        </p:cTn>
                                        <p:tgtEl>
                                          <p:spTgt spid="376"/>
                                        </p:tgtEl>
                                        <p:attrNameLst>
                                          <p:attrName>style.visibility</p:attrName>
                                        </p:attrNameLst>
                                      </p:cBhvr>
                                      <p:to>
                                        <p:strVal val="visible"/>
                                      </p:to>
                                    </p:set>
                                    <p:animEffect transition="in" filter="dissolve">
                                      <p:cBhvr>
                                        <p:cTn id="63" dur="500"/>
                                        <p:tgtEl>
                                          <p:spTgt spid="376"/>
                                        </p:tgtEl>
                                      </p:cBhvr>
                                    </p:animEffect>
                                  </p:childTnLst>
                                </p:cTn>
                              </p:par>
                              <p:par>
                                <p:cTn id="64" presetID="9" presetClass="entr" presetSubtype="0" fill="hold" nodeType="withEffect">
                                  <p:stCondLst>
                                    <p:cond delay="0"/>
                                  </p:stCondLst>
                                  <p:childTnLst>
                                    <p:set>
                                      <p:cBhvr>
                                        <p:cTn id="65" dur="1" fill="hold">
                                          <p:stCondLst>
                                            <p:cond delay="0"/>
                                          </p:stCondLst>
                                        </p:cTn>
                                        <p:tgtEl>
                                          <p:spTgt spid="385"/>
                                        </p:tgtEl>
                                        <p:attrNameLst>
                                          <p:attrName>style.visibility</p:attrName>
                                        </p:attrNameLst>
                                      </p:cBhvr>
                                      <p:to>
                                        <p:strVal val="visible"/>
                                      </p:to>
                                    </p:set>
                                    <p:animEffect transition="in" filter="dissolve">
                                      <p:cBhvr>
                                        <p:cTn id="66" dur="500"/>
                                        <p:tgtEl>
                                          <p:spTgt spid="38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9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0" animBg="1"/>
      <p:bldP spid="391" grpId="0" animBg="1"/>
      <p:bldP spid="392" grpId="0"/>
      <p:bldP spid="403" grpId="0" animBg="1"/>
      <p:bldP spid="405" grpId="0" animBg="1"/>
      <p:bldP spid="40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的结构</a:t>
            </a:r>
            <a:endParaRPr lang="zh-CN" altLang="en-US" dirty="0"/>
          </a:p>
        </p:txBody>
      </p:sp>
      <p:sp>
        <p:nvSpPr>
          <p:cNvPr id="3" name="内容占位符 2"/>
          <p:cNvSpPr>
            <a:spLocks noGrp="1"/>
          </p:cNvSpPr>
          <p:nvPr>
            <p:ph idx="1"/>
          </p:nvPr>
        </p:nvSpPr>
        <p:spPr>
          <a:xfrm>
            <a:off x="838200" y="1825624"/>
            <a:ext cx="4533900" cy="4498975"/>
          </a:xfrm>
        </p:spPr>
        <p:txBody>
          <a:bodyPr/>
          <a:lstStyle/>
          <a:p>
            <a:r>
              <a:rPr lang="zh-CN" altLang="en-US" dirty="0" smtClean="0"/>
              <a:t>核心（</a:t>
            </a:r>
            <a:r>
              <a:rPr lang="en-US" altLang="zh-CN" dirty="0" smtClean="0"/>
              <a:t>Tier-1</a:t>
            </a:r>
            <a:r>
              <a:rPr lang="zh-CN" altLang="en-US" dirty="0" smtClean="0"/>
              <a:t>）</a:t>
            </a:r>
            <a:r>
              <a:rPr lang="en-US" altLang="zh-CN" dirty="0" smtClean="0"/>
              <a:t>ISP: </a:t>
            </a:r>
          </a:p>
          <a:p>
            <a:pPr lvl="1"/>
            <a:r>
              <a:rPr lang="zh-CN" altLang="en-US" dirty="0" smtClean="0"/>
              <a:t>少数几个互相连接的跨越国家和国际的</a:t>
            </a:r>
            <a:r>
              <a:rPr lang="en-US" altLang="zh-CN" dirty="0" smtClean="0"/>
              <a:t>ISP</a:t>
            </a:r>
            <a:r>
              <a:rPr lang="zh-CN" altLang="en-US" dirty="0" smtClean="0"/>
              <a:t>（</a:t>
            </a:r>
            <a:r>
              <a:rPr lang="en-US" altLang="zh-CN" dirty="0" smtClean="0"/>
              <a:t>Sprint</a:t>
            </a:r>
            <a:r>
              <a:rPr lang="zh-CN" altLang="en-US" dirty="0" smtClean="0"/>
              <a:t>、</a:t>
            </a:r>
            <a:r>
              <a:rPr lang="en-US" altLang="zh-CN" dirty="0" smtClean="0"/>
              <a:t>AT&amp;T</a:t>
            </a:r>
            <a:r>
              <a:rPr lang="zh-CN" altLang="en-US" dirty="0" smtClean="0"/>
              <a:t>、</a:t>
            </a:r>
            <a:r>
              <a:rPr lang="en-US" altLang="zh-CN" dirty="0" smtClean="0"/>
              <a:t>NTT</a:t>
            </a:r>
            <a:r>
              <a:rPr lang="zh-CN" altLang="en-US" dirty="0" smtClean="0"/>
              <a:t>等）</a:t>
            </a:r>
            <a:endParaRPr lang="en-US" altLang="zh-CN" dirty="0" smtClean="0"/>
          </a:p>
          <a:p>
            <a:r>
              <a:rPr lang="zh-CN" altLang="en-US" dirty="0" smtClean="0"/>
              <a:t>汇聚</a:t>
            </a:r>
            <a:r>
              <a:rPr lang="en-US" altLang="zh-CN" dirty="0" smtClean="0"/>
              <a:t>(convergence)</a:t>
            </a:r>
            <a:r>
              <a:rPr lang="zh-CN" altLang="en-US" dirty="0" smtClean="0"/>
              <a:t>或区域</a:t>
            </a:r>
            <a:r>
              <a:rPr lang="en-US" altLang="zh-CN" dirty="0" smtClean="0"/>
              <a:t>(regional)ISP</a:t>
            </a:r>
          </a:p>
          <a:p>
            <a:pPr lvl="1"/>
            <a:r>
              <a:rPr lang="zh-CN" altLang="en-US" dirty="0" smtClean="0"/>
              <a:t>将接入</a:t>
            </a:r>
            <a:r>
              <a:rPr lang="en-US" altLang="zh-CN" dirty="0" smtClean="0"/>
              <a:t>ISP</a:t>
            </a:r>
            <a:r>
              <a:rPr lang="zh-CN" altLang="en-US" dirty="0" smtClean="0"/>
              <a:t>汇聚到核心</a:t>
            </a:r>
            <a:r>
              <a:rPr lang="en-US" altLang="zh-CN" dirty="0" smtClean="0"/>
              <a:t>ISP</a:t>
            </a:r>
          </a:p>
          <a:p>
            <a:r>
              <a:rPr lang="zh-CN" altLang="en-US" dirty="0" smtClean="0"/>
              <a:t>接入</a:t>
            </a:r>
            <a:r>
              <a:rPr lang="en-US" altLang="zh-CN" dirty="0" smtClean="0"/>
              <a:t>ISP</a:t>
            </a:r>
            <a:r>
              <a:rPr lang="zh-CN" altLang="en-US" dirty="0" smtClean="0"/>
              <a:t>：为主机提供</a:t>
            </a:r>
            <a:r>
              <a:rPr lang="en-US" altLang="zh-CN" dirty="0" smtClean="0"/>
              <a:t>Internet</a:t>
            </a:r>
            <a:r>
              <a:rPr lang="zh-CN" altLang="en-US" dirty="0" smtClean="0"/>
              <a:t>接入服务</a:t>
            </a:r>
            <a:endParaRPr lang="zh-CN" altLang="en-US" dirty="0"/>
          </a:p>
        </p:txBody>
      </p:sp>
      <p:graphicFrame>
        <p:nvGraphicFramePr>
          <p:cNvPr id="4" name="对象 2"/>
          <p:cNvGraphicFramePr>
            <a:graphicFrameLocks noChangeAspect="1"/>
          </p:cNvGraphicFramePr>
          <p:nvPr>
            <p:extLst>
              <p:ext uri="{D42A27DB-BD31-4B8C-83A1-F6EECF244321}">
                <p14:modId xmlns:p14="http://schemas.microsoft.com/office/powerpoint/2010/main" val="104227421"/>
              </p:ext>
            </p:extLst>
          </p:nvPr>
        </p:nvGraphicFramePr>
        <p:xfrm>
          <a:off x="5422900" y="803274"/>
          <a:ext cx="6769100" cy="5521325"/>
        </p:xfrm>
        <a:graphic>
          <a:graphicData uri="http://schemas.openxmlformats.org/presentationml/2006/ole">
            <mc:AlternateContent xmlns:mc="http://schemas.openxmlformats.org/markup-compatibility/2006">
              <mc:Choice xmlns:v="urn:schemas-microsoft-com:vml" Requires="v">
                <p:oleObj spid="_x0000_s20527" name="Visio" r:id="rId4" imgW="8907364" imgH="7270020" progId="Visio.Drawing.11">
                  <p:embed/>
                </p:oleObj>
              </mc:Choice>
              <mc:Fallback>
                <p:oleObj name="Visio" r:id="rId4" imgW="8907364" imgH="7270020" progId="Visio.Drawing.11">
                  <p:embed/>
                  <p:pic>
                    <p:nvPicPr>
                      <p:cNvPr id="15368"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900" y="803274"/>
                        <a:ext cx="6769100"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4943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的发展历史</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00000"/>
              </a:lnSpc>
              <a:defRPr/>
            </a:pPr>
            <a:r>
              <a:rPr lang="zh-CN" altLang="en-US" dirty="0" smtClean="0"/>
              <a:t>经历了军用、</a:t>
            </a:r>
            <a:r>
              <a:rPr lang="zh-CN" altLang="en-US" dirty="0"/>
              <a:t>科研</a:t>
            </a:r>
            <a:r>
              <a:rPr lang="en-US" altLang="zh-CN" dirty="0"/>
              <a:t>/</a:t>
            </a:r>
            <a:r>
              <a:rPr lang="zh-CN" altLang="en-US" dirty="0"/>
              <a:t>民用、</a:t>
            </a:r>
            <a:r>
              <a:rPr lang="zh-CN" altLang="en-US" dirty="0" smtClean="0"/>
              <a:t>商用等三</a:t>
            </a:r>
            <a:r>
              <a:rPr lang="zh-CN" altLang="en-US" dirty="0"/>
              <a:t>个阶段发展过程</a:t>
            </a:r>
            <a:endParaRPr lang="en-US" altLang="zh-CN" dirty="0"/>
          </a:p>
          <a:p>
            <a:pPr lvl="1">
              <a:lnSpc>
                <a:spcPct val="100000"/>
              </a:lnSpc>
              <a:defRPr/>
            </a:pPr>
            <a:r>
              <a:rPr lang="zh-CN" altLang="en-US" dirty="0" smtClean="0"/>
              <a:t>早期分组交换网</a:t>
            </a:r>
            <a:r>
              <a:rPr lang="en-US" altLang="zh-CN" dirty="0" smtClean="0"/>
              <a:t>ARPANET</a:t>
            </a:r>
            <a:r>
              <a:rPr lang="zh-CN" altLang="en-US" dirty="0"/>
              <a:t> （</a:t>
            </a:r>
            <a:r>
              <a:rPr lang="en-US" altLang="zh-CN" dirty="0"/>
              <a:t>1961-1972</a:t>
            </a:r>
            <a:r>
              <a:rPr lang="zh-CN" altLang="en-US" dirty="0"/>
              <a:t>）</a:t>
            </a:r>
            <a:endParaRPr lang="en-US" altLang="zh-CN" dirty="0" smtClean="0"/>
          </a:p>
          <a:p>
            <a:pPr lvl="2">
              <a:lnSpc>
                <a:spcPct val="100000"/>
              </a:lnSpc>
              <a:defRPr/>
            </a:pPr>
            <a:r>
              <a:rPr lang="zh-CN" altLang="en-US" dirty="0" smtClean="0"/>
              <a:t>美国国防部的</a:t>
            </a:r>
            <a:r>
              <a:rPr lang="en-US" altLang="zh-CN" dirty="0" smtClean="0"/>
              <a:t>DARPA</a:t>
            </a:r>
            <a:r>
              <a:rPr lang="zh-CN" altLang="en-US" dirty="0" smtClean="0"/>
              <a:t>资助</a:t>
            </a:r>
            <a:endParaRPr lang="en-US" altLang="zh-CN" dirty="0"/>
          </a:p>
          <a:p>
            <a:pPr lvl="2">
              <a:lnSpc>
                <a:spcPct val="100000"/>
              </a:lnSpc>
              <a:defRPr/>
            </a:pPr>
            <a:r>
              <a:rPr lang="en-US" altLang="zh-CN" sz="2400" dirty="0"/>
              <a:t>1969</a:t>
            </a:r>
            <a:r>
              <a:rPr lang="zh-CN" altLang="en-US" sz="2400" dirty="0"/>
              <a:t>年</a:t>
            </a:r>
            <a:r>
              <a:rPr lang="en-US" altLang="zh-CN" sz="2400" dirty="0"/>
              <a:t>12</a:t>
            </a:r>
            <a:r>
              <a:rPr lang="zh-CN" altLang="en-US" sz="2400" dirty="0" smtClean="0"/>
              <a:t>月建立</a:t>
            </a:r>
            <a:r>
              <a:rPr lang="zh-CN" altLang="en-US" sz="2400" dirty="0"/>
              <a:t>连接</a:t>
            </a:r>
            <a:r>
              <a:rPr lang="en-US" altLang="zh-CN" sz="2400" dirty="0" smtClean="0">
                <a:solidFill>
                  <a:srgbClr val="FF0066"/>
                </a:solidFill>
              </a:rPr>
              <a:t>4</a:t>
            </a:r>
            <a:r>
              <a:rPr lang="zh-CN" altLang="en-US" sz="2400" dirty="0">
                <a:solidFill>
                  <a:srgbClr val="FF0066"/>
                </a:solidFill>
              </a:rPr>
              <a:t>个</a:t>
            </a:r>
            <a:r>
              <a:rPr lang="zh-CN" altLang="en-US" sz="2400" dirty="0" smtClean="0">
                <a:solidFill>
                  <a:srgbClr val="FF0066"/>
                </a:solidFill>
              </a:rPr>
              <a:t>节点</a:t>
            </a:r>
            <a:r>
              <a:rPr lang="en-US" altLang="zh-CN" sz="2400" dirty="0" smtClean="0">
                <a:solidFill>
                  <a:srgbClr val="FF0066"/>
                </a:solidFill>
              </a:rPr>
              <a:t>(</a:t>
            </a:r>
            <a:r>
              <a:rPr lang="en-US" altLang="zh-CN" sz="2400" dirty="0" err="1" smtClean="0">
                <a:solidFill>
                  <a:srgbClr val="FF0066"/>
                </a:solidFill>
              </a:rPr>
              <a:t>UCLA,SRI,UCSB,Utah</a:t>
            </a:r>
            <a:r>
              <a:rPr lang="en-US" altLang="zh-CN" sz="2400" dirty="0" smtClean="0">
                <a:solidFill>
                  <a:srgbClr val="FF0066"/>
                </a:solidFill>
              </a:rPr>
              <a:t>)</a:t>
            </a:r>
            <a:r>
              <a:rPr lang="zh-CN" altLang="en-US" sz="2400" dirty="0" smtClean="0">
                <a:solidFill>
                  <a:srgbClr val="FF0066"/>
                </a:solidFill>
              </a:rPr>
              <a:t>的</a:t>
            </a:r>
            <a:r>
              <a:rPr lang="en-US" altLang="zh-CN" sz="2400" dirty="0">
                <a:solidFill>
                  <a:srgbClr val="FF0066"/>
                </a:solidFill>
              </a:rPr>
              <a:t>ARPANET</a:t>
            </a:r>
            <a:r>
              <a:rPr lang="zh-CN" altLang="en-US" sz="2400" dirty="0" smtClean="0">
                <a:solidFill>
                  <a:srgbClr val="FF0066"/>
                </a:solidFill>
              </a:rPr>
              <a:t>：</a:t>
            </a:r>
            <a:endParaRPr lang="zh-CN" altLang="en-US" sz="2100" dirty="0"/>
          </a:p>
          <a:p>
            <a:pPr lvl="1">
              <a:lnSpc>
                <a:spcPct val="100000"/>
              </a:lnSpc>
              <a:defRPr/>
            </a:pPr>
            <a:r>
              <a:rPr lang="en-US" altLang="zh-CN" dirty="0">
                <a:solidFill>
                  <a:srgbClr val="FF0066"/>
                </a:solidFill>
              </a:rPr>
              <a:t>1972-1981</a:t>
            </a:r>
            <a:r>
              <a:rPr lang="zh-CN" altLang="en-US" dirty="0">
                <a:solidFill>
                  <a:srgbClr val="FF0066"/>
                </a:solidFill>
              </a:rPr>
              <a:t>：网络互连</a:t>
            </a:r>
            <a:r>
              <a:rPr lang="en-US" altLang="zh-CN" dirty="0">
                <a:solidFill>
                  <a:srgbClr val="FF0066"/>
                </a:solidFill>
              </a:rPr>
              <a:t>internetworking</a:t>
            </a:r>
          </a:p>
          <a:p>
            <a:pPr lvl="2">
              <a:lnSpc>
                <a:spcPct val="100000"/>
              </a:lnSpc>
              <a:defRPr/>
            </a:pPr>
            <a:r>
              <a:rPr lang="en-US" altLang="zh-CN" sz="2400" dirty="0">
                <a:solidFill>
                  <a:srgbClr val="FF0066"/>
                </a:solidFill>
              </a:rPr>
              <a:t>1981</a:t>
            </a:r>
            <a:r>
              <a:rPr lang="zh-CN" altLang="en-US" sz="2400" dirty="0">
                <a:solidFill>
                  <a:srgbClr val="FF0066"/>
                </a:solidFill>
              </a:rPr>
              <a:t>年发布了</a:t>
            </a:r>
            <a:r>
              <a:rPr lang="en-US" altLang="zh-CN" sz="2400" dirty="0">
                <a:solidFill>
                  <a:srgbClr val="FF0066"/>
                </a:solidFill>
              </a:rPr>
              <a:t>IP</a:t>
            </a:r>
            <a:r>
              <a:rPr lang="zh-CN" altLang="en-US" sz="2400" dirty="0">
                <a:solidFill>
                  <a:srgbClr val="FF0066"/>
                </a:solidFill>
              </a:rPr>
              <a:t>协议和</a:t>
            </a:r>
            <a:r>
              <a:rPr lang="en-US" altLang="zh-CN" sz="2400" dirty="0">
                <a:solidFill>
                  <a:srgbClr val="FF0066"/>
                </a:solidFill>
              </a:rPr>
              <a:t>TCP</a:t>
            </a:r>
            <a:r>
              <a:rPr lang="zh-CN" altLang="en-US" sz="2400" dirty="0">
                <a:solidFill>
                  <a:srgbClr val="FF0066"/>
                </a:solidFill>
              </a:rPr>
              <a:t>协议</a:t>
            </a:r>
            <a:r>
              <a:rPr lang="zh-CN" altLang="en-US" sz="2400" dirty="0"/>
              <a:t>：</a:t>
            </a:r>
            <a:r>
              <a:rPr lang="en-US" altLang="zh-CN" sz="2400" dirty="0"/>
              <a:t>RFC791</a:t>
            </a:r>
            <a:r>
              <a:rPr lang="zh-CN" altLang="en-US" sz="2400" dirty="0"/>
              <a:t>和</a:t>
            </a:r>
            <a:r>
              <a:rPr lang="en-US" altLang="zh-CN" sz="2400" dirty="0"/>
              <a:t>RFC793</a:t>
            </a:r>
          </a:p>
          <a:p>
            <a:pPr lvl="1">
              <a:lnSpc>
                <a:spcPct val="100000"/>
              </a:lnSpc>
              <a:defRPr/>
            </a:pPr>
            <a:r>
              <a:rPr lang="en-US" altLang="zh-CN" dirty="0">
                <a:solidFill>
                  <a:srgbClr val="FF0066"/>
                </a:solidFill>
              </a:rPr>
              <a:t>1980-1990</a:t>
            </a:r>
            <a:r>
              <a:rPr lang="zh-CN" altLang="en-US" dirty="0">
                <a:solidFill>
                  <a:srgbClr val="FF0066"/>
                </a:solidFill>
              </a:rPr>
              <a:t>：</a:t>
            </a:r>
            <a:r>
              <a:rPr lang="en-US" altLang="zh-CN" dirty="0">
                <a:solidFill>
                  <a:srgbClr val="FF0066"/>
                </a:solidFill>
              </a:rPr>
              <a:t>Internet</a:t>
            </a:r>
            <a:r>
              <a:rPr lang="zh-CN" altLang="en-US" dirty="0">
                <a:solidFill>
                  <a:srgbClr val="FF0066"/>
                </a:solidFill>
              </a:rPr>
              <a:t>的膨胀</a:t>
            </a:r>
            <a:endParaRPr lang="en-US" altLang="zh-CN" dirty="0">
              <a:solidFill>
                <a:srgbClr val="FF0066"/>
              </a:solidFill>
            </a:endParaRPr>
          </a:p>
          <a:p>
            <a:pPr lvl="2">
              <a:lnSpc>
                <a:spcPct val="100000"/>
              </a:lnSpc>
            </a:pPr>
            <a:r>
              <a:rPr lang="en-US" altLang="zh-CN" sz="2100" dirty="0" smtClean="0"/>
              <a:t>1986</a:t>
            </a:r>
            <a:r>
              <a:rPr lang="zh-CN" altLang="en-US" sz="2100" dirty="0" smtClean="0"/>
              <a:t>年由</a:t>
            </a:r>
            <a:r>
              <a:rPr lang="en-US" altLang="zh-CN" sz="2100" dirty="0" smtClean="0"/>
              <a:t>NSF</a:t>
            </a:r>
            <a:r>
              <a:rPr lang="zh-CN" altLang="en-US" sz="2100" dirty="0" smtClean="0"/>
              <a:t>资助的</a:t>
            </a:r>
            <a:r>
              <a:rPr lang="en-US" altLang="zh-CN" sz="2100" dirty="0" smtClean="0">
                <a:solidFill>
                  <a:srgbClr val="FF0066"/>
                </a:solidFill>
              </a:rPr>
              <a:t>NSFNET</a:t>
            </a:r>
            <a:r>
              <a:rPr lang="zh-CN" altLang="en-US" sz="2100" dirty="0" smtClean="0">
                <a:solidFill>
                  <a:srgbClr val="FF0066"/>
                </a:solidFill>
              </a:rPr>
              <a:t>建立</a:t>
            </a:r>
            <a:r>
              <a:rPr lang="zh-CN" altLang="en-US" sz="2100" dirty="0" smtClean="0"/>
              <a:t>，通过</a:t>
            </a:r>
            <a:r>
              <a:rPr lang="en-US" altLang="zh-CN" sz="2100" dirty="0" smtClean="0"/>
              <a:t>56kbps</a:t>
            </a:r>
            <a:r>
              <a:rPr lang="zh-CN" altLang="en-US" sz="2100" dirty="0" smtClean="0"/>
              <a:t>链路连接全美</a:t>
            </a:r>
            <a:r>
              <a:rPr lang="en-US" altLang="zh-CN" sz="2100" dirty="0" smtClean="0"/>
              <a:t>6</a:t>
            </a:r>
            <a:r>
              <a:rPr lang="zh-CN" altLang="en-US" sz="2100" dirty="0" smtClean="0"/>
              <a:t>个超级计算机中心</a:t>
            </a:r>
          </a:p>
          <a:p>
            <a:pPr lvl="2">
              <a:lnSpc>
                <a:spcPct val="100000"/>
              </a:lnSpc>
            </a:pPr>
            <a:r>
              <a:rPr lang="en-US" altLang="zh-CN" sz="2100" dirty="0" smtClean="0"/>
              <a:t>1987</a:t>
            </a:r>
            <a:r>
              <a:rPr lang="zh-CN" altLang="en-US" sz="2100" dirty="0" smtClean="0"/>
              <a:t>年</a:t>
            </a:r>
            <a:r>
              <a:rPr lang="en-US" altLang="zh-CN" sz="2100" dirty="0" smtClean="0"/>
              <a:t>NSF</a:t>
            </a:r>
            <a:r>
              <a:rPr lang="zh-CN" altLang="en-US" sz="2100" dirty="0" smtClean="0"/>
              <a:t>与</a:t>
            </a:r>
            <a:r>
              <a:rPr lang="en-US" altLang="zh-CN" sz="2100" dirty="0" smtClean="0"/>
              <a:t>Merit</a:t>
            </a:r>
            <a:r>
              <a:rPr lang="zh-CN" altLang="en-US" sz="2100" dirty="0" smtClean="0"/>
              <a:t>网络公司（</a:t>
            </a:r>
            <a:r>
              <a:rPr lang="en-US" altLang="zh-CN" sz="2100" dirty="0" smtClean="0"/>
              <a:t>IBM</a:t>
            </a:r>
            <a:r>
              <a:rPr lang="zh-CN" altLang="en-US" sz="2100" dirty="0" smtClean="0"/>
              <a:t>和</a:t>
            </a:r>
            <a:r>
              <a:rPr lang="en-US" altLang="zh-CN" sz="2100" dirty="0" smtClean="0"/>
              <a:t>MCI</a:t>
            </a:r>
            <a:r>
              <a:rPr lang="zh-CN" altLang="en-US" sz="2100" dirty="0" smtClean="0"/>
              <a:t>也参与其中）签署合作协议来管理</a:t>
            </a:r>
            <a:r>
              <a:rPr lang="en-US" altLang="zh-CN" sz="2100" dirty="0" smtClean="0"/>
              <a:t>NSFNET</a:t>
            </a:r>
            <a:r>
              <a:rPr lang="zh-CN" altLang="en-US" sz="2100" dirty="0" smtClean="0"/>
              <a:t>主干</a:t>
            </a:r>
            <a:endParaRPr lang="en-US" altLang="zh-CN" sz="2100" dirty="0" smtClean="0"/>
          </a:p>
          <a:p>
            <a:pPr lvl="2">
              <a:lnSpc>
                <a:spcPct val="100000"/>
              </a:lnSpc>
              <a:defRPr/>
            </a:pPr>
            <a:r>
              <a:rPr lang="en-US" altLang="zh-CN" sz="2400" dirty="0">
                <a:solidFill>
                  <a:srgbClr val="FF3300"/>
                </a:solidFill>
              </a:rPr>
              <a:t>1988</a:t>
            </a:r>
            <a:r>
              <a:rPr lang="zh-CN" altLang="en-US" sz="2400" dirty="0">
                <a:solidFill>
                  <a:srgbClr val="FF3300"/>
                </a:solidFill>
              </a:rPr>
              <a:t>年</a:t>
            </a:r>
            <a:r>
              <a:rPr lang="en-US" altLang="zh-CN" sz="2400" dirty="0">
                <a:solidFill>
                  <a:srgbClr val="FF3300"/>
                </a:solidFill>
              </a:rPr>
              <a:t>,NFSNET</a:t>
            </a:r>
            <a:r>
              <a:rPr lang="zh-CN" altLang="en-US" sz="2400" dirty="0">
                <a:solidFill>
                  <a:srgbClr val="FF3300"/>
                </a:solidFill>
              </a:rPr>
              <a:t>主干升级为</a:t>
            </a:r>
            <a:r>
              <a:rPr lang="en-US" altLang="zh-CN" sz="2400" dirty="0">
                <a:solidFill>
                  <a:srgbClr val="FF3300"/>
                </a:solidFill>
              </a:rPr>
              <a:t>T1</a:t>
            </a:r>
            <a:r>
              <a:rPr lang="zh-CN" altLang="en-US" sz="2400" dirty="0">
                <a:solidFill>
                  <a:srgbClr val="FF3300"/>
                </a:solidFill>
              </a:rPr>
              <a:t>（</a:t>
            </a:r>
            <a:r>
              <a:rPr lang="en-US" altLang="zh-CN" sz="2400" dirty="0">
                <a:solidFill>
                  <a:srgbClr val="FF3300"/>
                </a:solidFill>
              </a:rPr>
              <a:t>1.544Mbps</a:t>
            </a:r>
            <a:r>
              <a:rPr lang="zh-CN" altLang="en-US" sz="2400" dirty="0">
                <a:solidFill>
                  <a:srgbClr val="FF3300"/>
                </a:solidFill>
              </a:rPr>
              <a:t>）</a:t>
            </a:r>
            <a:endParaRPr lang="en-US" altLang="zh-CN" sz="2400" dirty="0">
              <a:solidFill>
                <a:srgbClr val="FF3300"/>
              </a:solidFill>
            </a:endParaRPr>
          </a:p>
          <a:p>
            <a:pPr lvl="2">
              <a:lnSpc>
                <a:spcPct val="100000"/>
              </a:lnSpc>
              <a:defRPr/>
            </a:pPr>
            <a:r>
              <a:rPr lang="en-US" altLang="zh-CN" dirty="0"/>
              <a:t>1989</a:t>
            </a:r>
            <a:r>
              <a:rPr lang="zh-CN" altLang="en-US" dirty="0"/>
              <a:t>年连接的主机突破</a:t>
            </a:r>
            <a:r>
              <a:rPr lang="en-US" altLang="zh-CN" dirty="0">
                <a:sym typeface="Wingdings" pitchFamily="2" charset="2"/>
              </a:rPr>
              <a:t>10</a:t>
            </a:r>
            <a:r>
              <a:rPr lang="zh-CN" altLang="en-US" dirty="0">
                <a:sym typeface="Wingdings" pitchFamily="2" charset="2"/>
              </a:rPr>
              <a:t>万台</a:t>
            </a:r>
            <a:endParaRPr lang="en-US" altLang="zh-CN" sz="2400" dirty="0">
              <a:solidFill>
                <a:srgbClr val="FF3300"/>
              </a:solidFill>
            </a:endParaRPr>
          </a:p>
          <a:p>
            <a:pPr lvl="2">
              <a:lnSpc>
                <a:spcPct val="100000"/>
              </a:lnSpc>
              <a:defRPr/>
            </a:pPr>
            <a:r>
              <a:rPr lang="en-US" altLang="zh-CN" sz="2400" dirty="0">
                <a:sym typeface="Wingdings" pitchFamily="2" charset="2"/>
              </a:rPr>
              <a:t>1990</a:t>
            </a:r>
            <a:r>
              <a:rPr lang="zh-CN" altLang="en-US" sz="2400" dirty="0">
                <a:sym typeface="Wingdings" pitchFamily="2" charset="2"/>
              </a:rPr>
              <a:t>年</a:t>
            </a:r>
            <a:r>
              <a:rPr lang="en-US" altLang="zh-CN" sz="2400" dirty="0">
                <a:solidFill>
                  <a:srgbClr val="FF0066"/>
                </a:solidFill>
                <a:sym typeface="Wingdings" pitchFamily="2" charset="2"/>
              </a:rPr>
              <a:t>ARAPNET</a:t>
            </a:r>
            <a:r>
              <a:rPr lang="zh-CN" altLang="en-US" sz="2400" dirty="0">
                <a:solidFill>
                  <a:srgbClr val="FF0066"/>
                </a:solidFill>
                <a:sym typeface="Wingdings" pitchFamily="2" charset="2"/>
              </a:rPr>
              <a:t>退出历史舞台</a:t>
            </a:r>
            <a:endParaRPr lang="en-US" altLang="zh-CN" sz="2400" dirty="0">
              <a:solidFill>
                <a:srgbClr val="FF0066"/>
              </a:solidFill>
              <a:sym typeface="Wingdings" pitchFamily="2" charset="2"/>
            </a:endParaRPr>
          </a:p>
          <a:p>
            <a:pPr lvl="2">
              <a:lnSpc>
                <a:spcPct val="100000"/>
              </a:lnSpc>
              <a:defRPr/>
            </a:pPr>
            <a:endParaRPr lang="en-US" altLang="zh-CN" sz="2400" dirty="0">
              <a:solidFill>
                <a:srgbClr val="FF0066"/>
              </a:solidFill>
              <a:sym typeface="Wingdings" pitchFamily="2" charset="2"/>
            </a:endParaRPr>
          </a:p>
          <a:p>
            <a:pPr lvl="1">
              <a:lnSpc>
                <a:spcPct val="100000"/>
              </a:lnSpc>
              <a:defRPr/>
            </a:pPr>
            <a:endParaRPr lang="en-US" altLang="zh-CN" dirty="0"/>
          </a:p>
          <a:p>
            <a:pPr>
              <a:lnSpc>
                <a:spcPct val="100000"/>
              </a:lnSpc>
            </a:pPr>
            <a:endParaRPr lang="zh-CN" altLang="en-US" dirty="0"/>
          </a:p>
        </p:txBody>
      </p:sp>
    </p:spTree>
    <p:extLst>
      <p:ext uri="{BB962C8B-B14F-4D97-AF65-F5344CB8AC3E}">
        <p14:creationId xmlns:p14="http://schemas.microsoft.com/office/powerpoint/2010/main" val="29105237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的发展历史</a:t>
            </a:r>
            <a:endParaRPr lang="zh-CN" altLang="en-US" dirty="0"/>
          </a:p>
        </p:txBody>
      </p:sp>
      <p:sp>
        <p:nvSpPr>
          <p:cNvPr id="3" name="内容占位符 2"/>
          <p:cNvSpPr>
            <a:spLocks noGrp="1"/>
          </p:cNvSpPr>
          <p:nvPr>
            <p:ph idx="1"/>
          </p:nvPr>
        </p:nvSpPr>
        <p:spPr/>
        <p:txBody>
          <a:bodyPr>
            <a:normAutofit fontScale="32500" lnSpcReduction="20000"/>
          </a:bodyPr>
          <a:lstStyle/>
          <a:p>
            <a:pPr>
              <a:lnSpc>
                <a:spcPct val="120000"/>
              </a:lnSpc>
              <a:defRPr/>
            </a:pPr>
            <a:r>
              <a:rPr lang="en-US" altLang="zh-CN" sz="4900" dirty="0">
                <a:solidFill>
                  <a:srgbClr val="FF0066"/>
                </a:solidFill>
              </a:rPr>
              <a:t>1990</a:t>
            </a:r>
            <a:r>
              <a:rPr lang="zh-CN" altLang="en-US" sz="4900" dirty="0">
                <a:solidFill>
                  <a:srgbClr val="FF0066"/>
                </a:solidFill>
              </a:rPr>
              <a:t>～</a:t>
            </a:r>
            <a:r>
              <a:rPr lang="en-US" altLang="zh-CN" sz="4900" dirty="0">
                <a:solidFill>
                  <a:srgbClr val="FF0066"/>
                </a:solidFill>
              </a:rPr>
              <a:t>2003</a:t>
            </a:r>
            <a:r>
              <a:rPr lang="zh-CN" altLang="en-US" sz="4900" dirty="0">
                <a:solidFill>
                  <a:srgbClr val="FF0066"/>
                </a:solidFill>
              </a:rPr>
              <a:t>  </a:t>
            </a:r>
            <a:r>
              <a:rPr lang="en-US" altLang="zh-CN" sz="4900" dirty="0">
                <a:solidFill>
                  <a:srgbClr val="FF0066"/>
                </a:solidFill>
              </a:rPr>
              <a:t>Internet</a:t>
            </a:r>
            <a:r>
              <a:rPr lang="zh-CN" altLang="en-US" sz="4900" dirty="0">
                <a:solidFill>
                  <a:srgbClr val="FF0066"/>
                </a:solidFill>
              </a:rPr>
              <a:t>商业化 </a:t>
            </a:r>
            <a:r>
              <a:rPr lang="en-US" altLang="zh-CN" sz="4900" dirty="0">
                <a:solidFill>
                  <a:srgbClr val="FF0066"/>
                </a:solidFill>
              </a:rPr>
              <a:t>Web 1.0</a:t>
            </a:r>
          </a:p>
          <a:p>
            <a:pPr lvl="1">
              <a:lnSpc>
                <a:spcPct val="120000"/>
              </a:lnSpc>
              <a:defRPr/>
            </a:pPr>
            <a:r>
              <a:rPr lang="en-US" altLang="zh-CN" sz="4900" dirty="0">
                <a:solidFill>
                  <a:srgbClr val="FF3300"/>
                </a:solidFill>
              </a:rPr>
              <a:t>1990</a:t>
            </a:r>
            <a:r>
              <a:rPr lang="zh-CN" altLang="en-US" sz="4900" dirty="0">
                <a:solidFill>
                  <a:srgbClr val="FF3300"/>
                </a:solidFill>
              </a:rPr>
              <a:t>年，</a:t>
            </a:r>
            <a:r>
              <a:rPr lang="en-US" altLang="zh-CN" sz="4900" dirty="0">
                <a:solidFill>
                  <a:srgbClr val="FF3300"/>
                </a:solidFill>
              </a:rPr>
              <a:t>Merit</a:t>
            </a:r>
            <a:r>
              <a:rPr lang="zh-CN" altLang="en-US" sz="4900" dirty="0">
                <a:solidFill>
                  <a:srgbClr val="FF3300"/>
                </a:solidFill>
              </a:rPr>
              <a:t>、</a:t>
            </a:r>
            <a:r>
              <a:rPr lang="en-US" altLang="zh-CN" sz="4900" dirty="0">
                <a:solidFill>
                  <a:srgbClr val="FF3300"/>
                </a:solidFill>
              </a:rPr>
              <a:t>IBM</a:t>
            </a:r>
            <a:r>
              <a:rPr lang="zh-CN" altLang="en-US" sz="4900" dirty="0">
                <a:solidFill>
                  <a:srgbClr val="FF3300"/>
                </a:solidFill>
              </a:rPr>
              <a:t>和</a:t>
            </a:r>
            <a:r>
              <a:rPr lang="en-US" altLang="zh-CN" sz="4900" dirty="0">
                <a:solidFill>
                  <a:srgbClr val="FF3300"/>
                </a:solidFill>
              </a:rPr>
              <a:t>MCI</a:t>
            </a:r>
            <a:r>
              <a:rPr lang="zh-CN" altLang="en-US" sz="4900" dirty="0">
                <a:solidFill>
                  <a:srgbClr val="FF3300"/>
                </a:solidFill>
              </a:rPr>
              <a:t>成立了非盈利的</a:t>
            </a:r>
            <a:r>
              <a:rPr lang="en-US" altLang="zh-CN" sz="4900" dirty="0">
                <a:solidFill>
                  <a:srgbClr val="FF3300"/>
                </a:solidFill>
              </a:rPr>
              <a:t>ANS</a:t>
            </a:r>
            <a:r>
              <a:rPr lang="zh-CN" altLang="en-US" sz="4900" dirty="0"/>
              <a:t>（</a:t>
            </a:r>
            <a:r>
              <a:rPr lang="en-US" altLang="zh-CN" sz="4900" dirty="0"/>
              <a:t>Advanced Networks and Services</a:t>
            </a:r>
            <a:r>
              <a:rPr lang="zh-CN" altLang="en-US" sz="4900" dirty="0"/>
              <a:t>）</a:t>
            </a:r>
            <a:r>
              <a:rPr lang="zh-CN" altLang="en-US" sz="4900" dirty="0">
                <a:solidFill>
                  <a:srgbClr val="FF3300"/>
                </a:solidFill>
              </a:rPr>
              <a:t>公司来管理</a:t>
            </a:r>
            <a:r>
              <a:rPr lang="en-US" altLang="zh-CN" sz="4900" dirty="0">
                <a:solidFill>
                  <a:srgbClr val="FF3300"/>
                </a:solidFill>
              </a:rPr>
              <a:t>NSFNET</a:t>
            </a:r>
          </a:p>
          <a:p>
            <a:pPr lvl="1">
              <a:lnSpc>
                <a:spcPct val="120000"/>
              </a:lnSpc>
              <a:defRPr/>
            </a:pPr>
            <a:r>
              <a:rPr lang="en-US" altLang="zh-CN" sz="4900" dirty="0">
                <a:solidFill>
                  <a:srgbClr val="FF3300"/>
                </a:solidFill>
              </a:rPr>
              <a:t>1991</a:t>
            </a:r>
            <a:r>
              <a:rPr lang="zh-CN" altLang="en-US" sz="4900" dirty="0">
                <a:solidFill>
                  <a:srgbClr val="FF3300"/>
                </a:solidFill>
              </a:rPr>
              <a:t>年</a:t>
            </a:r>
            <a:r>
              <a:rPr lang="en-US" altLang="zh-CN" sz="4900" dirty="0">
                <a:solidFill>
                  <a:srgbClr val="FF3300"/>
                </a:solidFill>
              </a:rPr>
              <a:t>,NFSNET</a:t>
            </a:r>
            <a:r>
              <a:rPr lang="zh-CN" altLang="en-US" sz="4900" dirty="0">
                <a:solidFill>
                  <a:srgbClr val="FF3300"/>
                </a:solidFill>
              </a:rPr>
              <a:t>主干升级为</a:t>
            </a:r>
            <a:r>
              <a:rPr lang="en-US" altLang="zh-CN" sz="4900" dirty="0">
                <a:solidFill>
                  <a:srgbClr val="FF3300"/>
                </a:solidFill>
              </a:rPr>
              <a:t>T3</a:t>
            </a:r>
            <a:r>
              <a:rPr lang="zh-CN" altLang="en-US" sz="4900" dirty="0">
                <a:solidFill>
                  <a:srgbClr val="FF3300"/>
                </a:solidFill>
              </a:rPr>
              <a:t>（</a:t>
            </a:r>
            <a:r>
              <a:rPr lang="en-US" altLang="zh-CN" sz="4900" dirty="0">
                <a:solidFill>
                  <a:srgbClr val="FF3300"/>
                </a:solidFill>
              </a:rPr>
              <a:t>44.736Mbps</a:t>
            </a:r>
            <a:r>
              <a:rPr lang="zh-CN" altLang="en-US" sz="4900" dirty="0">
                <a:solidFill>
                  <a:srgbClr val="FF3300"/>
                </a:solidFill>
              </a:rPr>
              <a:t>），更名为</a:t>
            </a:r>
            <a:r>
              <a:rPr lang="en-US" altLang="zh-CN" sz="4900" dirty="0">
                <a:solidFill>
                  <a:srgbClr val="FF3300"/>
                </a:solidFill>
              </a:rPr>
              <a:t>ANSNET</a:t>
            </a:r>
          </a:p>
          <a:p>
            <a:pPr lvl="1">
              <a:lnSpc>
                <a:spcPct val="120000"/>
              </a:lnSpc>
              <a:defRPr/>
            </a:pPr>
            <a:r>
              <a:rPr lang="en-US" altLang="zh-CN" sz="4900" dirty="0">
                <a:solidFill>
                  <a:srgbClr val="FF0000"/>
                </a:solidFill>
              </a:rPr>
              <a:t>1991</a:t>
            </a:r>
            <a:r>
              <a:rPr lang="zh-CN" altLang="en-US" sz="4900" dirty="0">
                <a:solidFill>
                  <a:srgbClr val="FF0000"/>
                </a:solidFill>
              </a:rPr>
              <a:t>年第一个</a:t>
            </a:r>
            <a:r>
              <a:rPr lang="en-US" altLang="zh-CN" sz="4900" dirty="0">
                <a:solidFill>
                  <a:srgbClr val="FF0000"/>
                </a:solidFill>
              </a:rPr>
              <a:t>Web</a:t>
            </a:r>
            <a:r>
              <a:rPr lang="zh-CN" altLang="en-US" sz="4900" dirty="0">
                <a:solidFill>
                  <a:srgbClr val="FF0000"/>
                </a:solidFill>
              </a:rPr>
              <a:t>服务器</a:t>
            </a:r>
            <a:r>
              <a:rPr lang="en-US" altLang="zh-CN" sz="4900" dirty="0">
                <a:solidFill>
                  <a:srgbClr val="FF0000"/>
                </a:solidFill>
              </a:rPr>
              <a:t>info.cern.ch</a:t>
            </a:r>
          </a:p>
          <a:p>
            <a:pPr lvl="1">
              <a:lnSpc>
                <a:spcPct val="120000"/>
              </a:lnSpc>
              <a:defRPr/>
            </a:pPr>
            <a:r>
              <a:rPr lang="en-US" altLang="zh-CN" sz="4900" dirty="0"/>
              <a:t>1992</a:t>
            </a:r>
            <a:r>
              <a:rPr lang="zh-CN" altLang="en-US" sz="4900" dirty="0"/>
              <a:t>年，主机突破</a:t>
            </a:r>
            <a:r>
              <a:rPr lang="en-US" altLang="zh-CN" sz="4900" dirty="0"/>
              <a:t>100</a:t>
            </a:r>
            <a:r>
              <a:rPr lang="zh-CN" altLang="en-US" sz="4900" dirty="0"/>
              <a:t>万</a:t>
            </a:r>
            <a:endParaRPr lang="en-US" altLang="zh-CN" sz="4900" dirty="0"/>
          </a:p>
          <a:p>
            <a:pPr lvl="1">
              <a:lnSpc>
                <a:spcPct val="120000"/>
              </a:lnSpc>
              <a:defRPr/>
            </a:pPr>
            <a:r>
              <a:rPr lang="en-US" altLang="zh-CN" sz="4900" dirty="0"/>
              <a:t>1993</a:t>
            </a:r>
            <a:r>
              <a:rPr lang="zh-CN" altLang="en-US" sz="4900" dirty="0"/>
              <a:t>年</a:t>
            </a:r>
            <a:r>
              <a:rPr lang="en-US" altLang="zh-CN" sz="4900" dirty="0"/>
              <a:t>NCSA</a:t>
            </a:r>
            <a:r>
              <a:rPr lang="zh-CN" altLang="en-US" sz="4900" dirty="0"/>
              <a:t>的</a:t>
            </a:r>
            <a:r>
              <a:rPr lang="en-US" altLang="zh-CN" sz="4900" dirty="0"/>
              <a:t>Andreessen</a:t>
            </a:r>
            <a:r>
              <a:rPr lang="zh-CN" altLang="en-US" sz="4900" dirty="0"/>
              <a:t>等开发了浏览器</a:t>
            </a:r>
            <a:r>
              <a:rPr lang="en-US" altLang="zh-CN" sz="4900" dirty="0"/>
              <a:t>Mosaic</a:t>
            </a:r>
            <a:r>
              <a:rPr lang="zh-CN" altLang="en-US" sz="4900" dirty="0"/>
              <a:t>，后来</a:t>
            </a:r>
            <a:r>
              <a:rPr lang="en-US" altLang="zh-CN" sz="4900" dirty="0"/>
              <a:t>Andreessen</a:t>
            </a:r>
            <a:r>
              <a:rPr lang="zh-CN" altLang="en-US" sz="4900" dirty="0"/>
              <a:t>离开</a:t>
            </a:r>
            <a:r>
              <a:rPr lang="en-US" altLang="zh-CN" sz="4900" dirty="0"/>
              <a:t>NCSA</a:t>
            </a:r>
            <a:r>
              <a:rPr lang="zh-CN" altLang="en-US" sz="4900" dirty="0"/>
              <a:t>创建</a:t>
            </a:r>
            <a:r>
              <a:rPr lang="en-US" altLang="zh-CN" sz="4900" dirty="0"/>
              <a:t>Netscape</a:t>
            </a:r>
            <a:r>
              <a:rPr lang="zh-CN" altLang="en-US" sz="4900" dirty="0"/>
              <a:t>公司</a:t>
            </a:r>
          </a:p>
          <a:p>
            <a:pPr lvl="1">
              <a:lnSpc>
                <a:spcPct val="120000"/>
              </a:lnSpc>
              <a:defRPr/>
            </a:pPr>
            <a:r>
              <a:rPr lang="en-US" altLang="zh-CN" sz="4900" dirty="0">
                <a:solidFill>
                  <a:srgbClr val="FF0000"/>
                </a:solidFill>
              </a:rPr>
              <a:t>1994</a:t>
            </a:r>
            <a:r>
              <a:rPr lang="zh-CN" altLang="en-US" sz="4900" dirty="0">
                <a:solidFill>
                  <a:srgbClr val="FF0000"/>
                </a:solidFill>
              </a:rPr>
              <a:t>年中国连接到</a:t>
            </a:r>
            <a:r>
              <a:rPr lang="en-US" altLang="zh-CN" sz="4900" dirty="0">
                <a:solidFill>
                  <a:srgbClr val="FF0000"/>
                </a:solidFill>
              </a:rPr>
              <a:t>NSFNET</a:t>
            </a:r>
            <a:endParaRPr lang="en-US" altLang="zh-CN" sz="4900" dirty="0"/>
          </a:p>
          <a:p>
            <a:pPr lvl="1">
              <a:lnSpc>
                <a:spcPct val="120000"/>
              </a:lnSpc>
            </a:pPr>
            <a:r>
              <a:rPr lang="en-US" altLang="zh-CN" sz="4900" dirty="0" smtClean="0"/>
              <a:t>1995</a:t>
            </a:r>
            <a:r>
              <a:rPr lang="zh-CN" altLang="en-US" sz="4900" dirty="0" smtClean="0"/>
              <a:t>年，主干为</a:t>
            </a:r>
            <a:r>
              <a:rPr lang="en-US" altLang="zh-CN" sz="4900" dirty="0" smtClean="0"/>
              <a:t>T3</a:t>
            </a:r>
            <a:r>
              <a:rPr lang="zh-CN" altLang="en-US" sz="4900" dirty="0" smtClean="0"/>
              <a:t>（</a:t>
            </a:r>
            <a:r>
              <a:rPr lang="en-US" altLang="zh-CN" sz="4900" dirty="0" smtClean="0"/>
              <a:t>45Mbps</a:t>
            </a:r>
            <a:r>
              <a:rPr lang="zh-CN" altLang="en-US" sz="4900" dirty="0" smtClean="0"/>
              <a:t>）链路的</a:t>
            </a:r>
            <a:r>
              <a:rPr lang="en-US" altLang="zh-CN" sz="4900" dirty="0" smtClean="0"/>
              <a:t>21</a:t>
            </a:r>
            <a:r>
              <a:rPr lang="zh-CN" altLang="en-US" sz="4900" dirty="0" smtClean="0"/>
              <a:t>节点的</a:t>
            </a:r>
            <a:r>
              <a:rPr lang="en-US" altLang="zh-CN" sz="4900" dirty="0" smtClean="0">
                <a:solidFill>
                  <a:srgbClr val="FF0066"/>
                </a:solidFill>
              </a:rPr>
              <a:t>NSFNET</a:t>
            </a:r>
            <a:r>
              <a:rPr lang="zh-CN" altLang="en-US" sz="4900" dirty="0" smtClean="0">
                <a:solidFill>
                  <a:srgbClr val="FF0066"/>
                </a:solidFill>
              </a:rPr>
              <a:t>结束</a:t>
            </a:r>
          </a:p>
          <a:p>
            <a:pPr lvl="2">
              <a:lnSpc>
                <a:spcPct val="120000"/>
              </a:lnSpc>
            </a:pPr>
            <a:r>
              <a:rPr lang="en-US" altLang="zh-CN" sz="4900" dirty="0" smtClean="0"/>
              <a:t>Internet</a:t>
            </a:r>
            <a:r>
              <a:rPr lang="zh-CN" altLang="en-US" sz="4900" dirty="0" smtClean="0"/>
              <a:t>主干网完全被</a:t>
            </a:r>
            <a:r>
              <a:rPr lang="en-US" altLang="zh-CN" sz="4900" dirty="0" smtClean="0"/>
              <a:t>ISP</a:t>
            </a:r>
            <a:r>
              <a:rPr lang="zh-CN" altLang="en-US" sz="4900" dirty="0" smtClean="0"/>
              <a:t>运营的多个主干网所替代，允许传输商业信息</a:t>
            </a:r>
            <a:endParaRPr lang="en-US" altLang="zh-CN" sz="4900" dirty="0" smtClean="0"/>
          </a:p>
          <a:p>
            <a:pPr lvl="2">
              <a:lnSpc>
                <a:spcPct val="120000"/>
              </a:lnSpc>
            </a:pPr>
            <a:r>
              <a:rPr lang="zh-CN" altLang="en-US" sz="4900" dirty="0" smtClean="0"/>
              <a:t>电子商务逐步开展</a:t>
            </a:r>
            <a:endParaRPr lang="en-US" altLang="zh-CN" sz="4900" dirty="0" smtClean="0"/>
          </a:p>
          <a:p>
            <a:pPr lvl="1">
              <a:lnSpc>
                <a:spcPct val="120000"/>
              </a:lnSpc>
            </a:pPr>
            <a:r>
              <a:rPr lang="en-US" altLang="zh-CN" sz="4900" b="1" dirty="0" smtClean="0">
                <a:solidFill>
                  <a:srgbClr val="FF0000"/>
                </a:solidFill>
              </a:rPr>
              <a:t>1995</a:t>
            </a:r>
            <a:r>
              <a:rPr lang="zh-CN" altLang="en-US" sz="4900" b="1" dirty="0" smtClean="0">
                <a:solidFill>
                  <a:srgbClr val="FF0000"/>
                </a:solidFill>
              </a:rPr>
              <a:t>年域名开始收费</a:t>
            </a:r>
            <a:endParaRPr lang="en-US" altLang="zh-CN" sz="4900" b="1" dirty="0" smtClean="0">
              <a:solidFill>
                <a:srgbClr val="FF0000"/>
              </a:solidFill>
            </a:endParaRPr>
          </a:p>
          <a:p>
            <a:pPr lvl="1">
              <a:lnSpc>
                <a:spcPct val="120000"/>
              </a:lnSpc>
            </a:pPr>
            <a:r>
              <a:rPr lang="en-US" altLang="zh-CN" sz="4900" b="1" dirty="0" smtClean="0">
                <a:solidFill>
                  <a:srgbClr val="FF0000"/>
                </a:solidFill>
              </a:rPr>
              <a:t>1998</a:t>
            </a:r>
            <a:r>
              <a:rPr lang="zh-CN" altLang="en-US" sz="4900" b="1" dirty="0" smtClean="0">
                <a:solidFill>
                  <a:srgbClr val="FF0000"/>
                </a:solidFill>
              </a:rPr>
              <a:t>年提出</a:t>
            </a:r>
            <a:r>
              <a:rPr lang="en-US" altLang="zh-CN" sz="4900" b="1" dirty="0" smtClean="0">
                <a:solidFill>
                  <a:srgbClr val="FF0000"/>
                </a:solidFill>
              </a:rPr>
              <a:t>IPv6</a:t>
            </a:r>
            <a:r>
              <a:rPr lang="zh-CN" altLang="en-US" sz="4900" b="1" dirty="0" smtClean="0">
                <a:solidFill>
                  <a:srgbClr val="FF0000"/>
                </a:solidFill>
              </a:rPr>
              <a:t>协议</a:t>
            </a:r>
            <a:endParaRPr lang="en-US" altLang="zh-CN" sz="4900" dirty="0" smtClean="0"/>
          </a:p>
          <a:p>
            <a:pPr lvl="1">
              <a:lnSpc>
                <a:spcPct val="120000"/>
              </a:lnSpc>
            </a:pPr>
            <a:r>
              <a:rPr lang="en-US" altLang="zh-CN" sz="4900" b="1" dirty="0" smtClean="0">
                <a:solidFill>
                  <a:srgbClr val="FF0000"/>
                </a:solidFill>
              </a:rPr>
              <a:t>1999</a:t>
            </a:r>
            <a:r>
              <a:rPr lang="zh-CN" altLang="en-US" sz="4900" b="1" dirty="0" smtClean="0">
                <a:solidFill>
                  <a:srgbClr val="FF0000"/>
                </a:solidFill>
              </a:rPr>
              <a:t>年主干网升级为</a:t>
            </a:r>
            <a:r>
              <a:rPr lang="en-US" altLang="zh-CN" sz="4900" b="1" dirty="0" smtClean="0">
                <a:solidFill>
                  <a:srgbClr val="FF0000"/>
                </a:solidFill>
              </a:rPr>
              <a:t>2.5Gbps</a:t>
            </a:r>
          </a:p>
          <a:p>
            <a:pPr lvl="2">
              <a:lnSpc>
                <a:spcPct val="80000"/>
              </a:lnSpc>
            </a:pPr>
            <a:endParaRPr lang="en-US" altLang="zh-CN" sz="2400" dirty="0" smtClean="0"/>
          </a:p>
          <a:p>
            <a:endParaRPr lang="zh-CN" altLang="en-US" dirty="0"/>
          </a:p>
        </p:txBody>
      </p:sp>
    </p:spTree>
    <p:extLst>
      <p:ext uri="{BB962C8B-B14F-4D97-AF65-F5344CB8AC3E}">
        <p14:creationId xmlns:p14="http://schemas.microsoft.com/office/powerpoint/2010/main" val="2609437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smtClean="0"/>
              <a:t>的发展历史</a:t>
            </a:r>
            <a:endParaRPr lang="zh-CN" altLang="en-US" dirty="0"/>
          </a:p>
        </p:txBody>
      </p:sp>
      <p:sp>
        <p:nvSpPr>
          <p:cNvPr id="3" name="内容占位符 2"/>
          <p:cNvSpPr>
            <a:spLocks noGrp="1"/>
          </p:cNvSpPr>
          <p:nvPr>
            <p:ph idx="1"/>
          </p:nvPr>
        </p:nvSpPr>
        <p:spPr>
          <a:xfrm>
            <a:off x="838200" y="1825625"/>
            <a:ext cx="10382250" cy="3089275"/>
          </a:xfrm>
        </p:spPr>
        <p:txBody>
          <a:bodyPr>
            <a:normAutofit/>
          </a:bodyPr>
          <a:lstStyle/>
          <a:p>
            <a:pPr>
              <a:lnSpc>
                <a:spcPct val="120000"/>
              </a:lnSpc>
              <a:defRPr/>
            </a:pPr>
            <a:r>
              <a:rPr lang="en-US" altLang="zh-CN" sz="2000" dirty="0">
                <a:solidFill>
                  <a:srgbClr val="FF0066"/>
                </a:solidFill>
              </a:rPr>
              <a:t>2004</a:t>
            </a:r>
            <a:r>
              <a:rPr lang="zh-CN" altLang="en-US" sz="2000" dirty="0">
                <a:solidFill>
                  <a:srgbClr val="FF0066"/>
                </a:solidFill>
              </a:rPr>
              <a:t>～  </a:t>
            </a:r>
            <a:r>
              <a:rPr lang="en-US" altLang="zh-CN" sz="2000" dirty="0">
                <a:solidFill>
                  <a:srgbClr val="FF0066"/>
                </a:solidFill>
              </a:rPr>
              <a:t>Web 2.0</a:t>
            </a:r>
            <a:r>
              <a:rPr lang="zh-CN" altLang="en-US" sz="2000" dirty="0">
                <a:solidFill>
                  <a:srgbClr val="FF0066"/>
                </a:solidFill>
              </a:rPr>
              <a:t>和移动互联网</a:t>
            </a:r>
            <a:endParaRPr lang="en-US" altLang="zh-CN" sz="2000" dirty="0">
              <a:solidFill>
                <a:srgbClr val="FF0066"/>
              </a:solidFill>
            </a:endParaRPr>
          </a:p>
          <a:p>
            <a:pPr lvl="1">
              <a:lnSpc>
                <a:spcPct val="120000"/>
              </a:lnSpc>
            </a:pPr>
            <a:r>
              <a:rPr lang="en-US" altLang="zh-CN" sz="2000" dirty="0" smtClean="0"/>
              <a:t>2004</a:t>
            </a:r>
            <a:r>
              <a:rPr lang="zh-CN" altLang="en-US" sz="2000" dirty="0" smtClean="0"/>
              <a:t>年第一次</a:t>
            </a:r>
            <a:r>
              <a:rPr lang="en-US" altLang="zh-CN" sz="2000" dirty="0" smtClean="0"/>
              <a:t>Web 2.0</a:t>
            </a:r>
            <a:r>
              <a:rPr lang="zh-CN" altLang="en-US" sz="2000" dirty="0" smtClean="0"/>
              <a:t>大会，强调用户产生内容的交互，而不是仅仅浏览</a:t>
            </a:r>
            <a:endParaRPr lang="en-US" altLang="zh-CN" sz="2000" dirty="0" smtClean="0"/>
          </a:p>
          <a:p>
            <a:pPr lvl="1">
              <a:lnSpc>
                <a:spcPct val="120000"/>
              </a:lnSpc>
            </a:pPr>
            <a:r>
              <a:rPr lang="en-US" altLang="zh-CN" sz="2000" dirty="0" smtClean="0"/>
              <a:t>Web 2.0</a:t>
            </a:r>
            <a:r>
              <a:rPr lang="zh-CN" altLang="en-US" sz="2000" dirty="0" smtClean="0"/>
              <a:t>应用包括</a:t>
            </a:r>
            <a:r>
              <a:rPr lang="en-US" altLang="zh-CN" sz="2000" dirty="0" smtClean="0"/>
              <a:t>RSS</a:t>
            </a:r>
            <a:r>
              <a:rPr lang="zh-CN" altLang="en-US" sz="2000" dirty="0" smtClean="0"/>
              <a:t>（简单信息聚合，</a:t>
            </a:r>
            <a:r>
              <a:rPr lang="en-US" altLang="zh-CN" sz="2000" dirty="0" smtClean="0"/>
              <a:t> Really Simple Syndication </a:t>
            </a:r>
            <a:r>
              <a:rPr lang="zh-CN" altLang="en-US" sz="2000" dirty="0" smtClean="0"/>
              <a:t>）、博客（</a:t>
            </a:r>
            <a:r>
              <a:rPr lang="en-US" altLang="zh-CN" sz="2000" dirty="0" smtClean="0"/>
              <a:t>blog</a:t>
            </a:r>
            <a:r>
              <a:rPr lang="zh-CN" altLang="en-US" sz="2000" dirty="0" smtClean="0"/>
              <a:t>）、维基（</a:t>
            </a:r>
            <a:r>
              <a:rPr lang="en-US" altLang="zh-CN" sz="2000" dirty="0" smtClean="0"/>
              <a:t>Wiki</a:t>
            </a:r>
            <a:r>
              <a:rPr lang="zh-CN" altLang="en-US" sz="2000" dirty="0" smtClean="0"/>
              <a:t>）、视频共享（</a:t>
            </a:r>
            <a:r>
              <a:rPr lang="en-US" altLang="zh-CN" sz="2000" dirty="0" err="1" smtClean="0"/>
              <a:t>Youtube</a:t>
            </a:r>
            <a:r>
              <a:rPr lang="zh-CN" altLang="en-US" sz="2000" dirty="0" smtClean="0"/>
              <a:t>、</a:t>
            </a:r>
            <a:r>
              <a:rPr lang="en-US" altLang="zh-CN" sz="2000" dirty="0" err="1" smtClean="0"/>
              <a:t>Tudou</a:t>
            </a:r>
            <a:r>
              <a:rPr lang="zh-CN" altLang="en-US" sz="2000" dirty="0" smtClean="0"/>
              <a:t>、</a:t>
            </a:r>
            <a:r>
              <a:rPr lang="en-US" altLang="zh-CN" sz="2000" dirty="0" err="1" smtClean="0"/>
              <a:t>Youku</a:t>
            </a:r>
            <a:r>
              <a:rPr lang="zh-CN" altLang="en-US" sz="2000" dirty="0" smtClean="0"/>
              <a:t>、</a:t>
            </a:r>
            <a:r>
              <a:rPr lang="en-US" altLang="zh-CN" sz="2000" dirty="0" err="1" smtClean="0"/>
              <a:t>iqiyi</a:t>
            </a:r>
            <a:r>
              <a:rPr lang="en-US" altLang="zh-CN" sz="2000" dirty="0" smtClean="0"/>
              <a:t>…</a:t>
            </a:r>
            <a:r>
              <a:rPr lang="zh-CN" altLang="en-US" sz="2000" dirty="0" smtClean="0"/>
              <a:t>）、社交网络（</a:t>
            </a:r>
            <a:r>
              <a:rPr lang="en-US" altLang="zh-CN" sz="2000" dirty="0" smtClean="0"/>
              <a:t>Facebook</a:t>
            </a:r>
            <a:r>
              <a:rPr lang="zh-CN" altLang="en-US" sz="2000" dirty="0" smtClean="0"/>
              <a:t>、</a:t>
            </a:r>
            <a:r>
              <a:rPr lang="en-US" altLang="zh-CN" sz="2000" dirty="0" smtClean="0"/>
              <a:t>Twitter</a:t>
            </a:r>
            <a:r>
              <a:rPr lang="zh-CN" altLang="en-US" sz="2000" dirty="0" smtClean="0"/>
              <a:t>、微博、微信）等</a:t>
            </a:r>
            <a:endParaRPr lang="en-US" altLang="zh-CN" sz="2000" dirty="0" smtClean="0"/>
          </a:p>
          <a:p>
            <a:pPr lvl="1">
              <a:lnSpc>
                <a:spcPct val="120000"/>
              </a:lnSpc>
            </a:pPr>
            <a:r>
              <a:rPr lang="en-US" altLang="zh-CN" sz="2000" dirty="0" smtClean="0"/>
              <a:t>2008</a:t>
            </a:r>
            <a:r>
              <a:rPr lang="zh-CN" altLang="en-US" sz="2000" dirty="0" smtClean="0"/>
              <a:t>年</a:t>
            </a:r>
            <a:r>
              <a:rPr lang="en-US" altLang="zh-CN" sz="2000" dirty="0" smtClean="0"/>
              <a:t>Apple</a:t>
            </a:r>
            <a:r>
              <a:rPr lang="zh-CN" altLang="en-US" sz="2000" dirty="0" smtClean="0"/>
              <a:t>开放</a:t>
            </a:r>
            <a:r>
              <a:rPr lang="en-US" altLang="zh-CN" sz="2000" dirty="0" smtClean="0"/>
              <a:t>iOS App store</a:t>
            </a:r>
            <a:r>
              <a:rPr lang="zh-CN" altLang="en-US" sz="2000" dirty="0" smtClean="0"/>
              <a:t>，</a:t>
            </a:r>
            <a:r>
              <a:rPr lang="en-US" altLang="zh-CN" sz="2000" dirty="0" err="1" smtClean="0"/>
              <a:t>Goole</a:t>
            </a:r>
            <a:r>
              <a:rPr lang="en-US" altLang="zh-CN" sz="2000" dirty="0" smtClean="0"/>
              <a:t> Play</a:t>
            </a:r>
            <a:r>
              <a:rPr lang="zh-CN" altLang="en-US" sz="2000" dirty="0" smtClean="0"/>
              <a:t>也在同年开放，移动互联网得到了迅速发展。 </a:t>
            </a:r>
            <a:endParaRPr lang="en-US" altLang="zh-CN" sz="2000" dirty="0" smtClean="0"/>
          </a:p>
          <a:p>
            <a:endParaRPr lang="zh-CN" altLang="en-US" sz="2000" dirty="0"/>
          </a:p>
        </p:txBody>
      </p:sp>
      <p:sp>
        <p:nvSpPr>
          <p:cNvPr id="4" name="内容占位符 2"/>
          <p:cNvSpPr txBox="1">
            <a:spLocks/>
          </p:cNvSpPr>
          <p:nvPr/>
        </p:nvSpPr>
        <p:spPr>
          <a:xfrm>
            <a:off x="838200" y="4892675"/>
            <a:ext cx="10382250" cy="1431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smtClean="0"/>
              <a:t>电子商务、数字城市、物联网、社交和视频共享、自媒体应用、移动互联网、云计算和大数据应用正改变我们的生活方式</a:t>
            </a:r>
            <a:endParaRPr lang="zh-CN" altLang="en-US" sz="3200" dirty="0"/>
          </a:p>
        </p:txBody>
      </p:sp>
    </p:spTree>
    <p:extLst>
      <p:ext uri="{BB962C8B-B14F-4D97-AF65-F5344CB8AC3E}">
        <p14:creationId xmlns:p14="http://schemas.microsoft.com/office/powerpoint/2010/main" val="24322305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计算机网络的定义</a:t>
            </a:r>
            <a:endParaRPr lang="zh-CN" altLang="en-US" dirty="0"/>
          </a:p>
        </p:txBody>
      </p:sp>
      <p:sp>
        <p:nvSpPr>
          <p:cNvPr id="3" name="内容占位符 2"/>
          <p:cNvSpPr>
            <a:spLocks noGrp="1"/>
          </p:cNvSpPr>
          <p:nvPr>
            <p:ph idx="1"/>
          </p:nvPr>
        </p:nvSpPr>
        <p:spPr/>
        <p:txBody>
          <a:bodyPr>
            <a:normAutofit/>
          </a:bodyPr>
          <a:lstStyle/>
          <a:p>
            <a:pPr>
              <a:defRPr/>
            </a:pPr>
            <a:r>
              <a:rPr lang="zh-CN" altLang="en-US" sz="3200" dirty="0"/>
              <a:t>计算机网络：由各自具有自主功能而又通过各种通信手段相互连接起来以便进行信息交换、资源共享或协同工作的</a:t>
            </a:r>
            <a:r>
              <a:rPr lang="zh-CN" altLang="en-US" sz="3200" dirty="0" smtClean="0"/>
              <a:t>计算设备组成</a:t>
            </a:r>
            <a:r>
              <a:rPr lang="zh-CN" altLang="en-US" sz="3200" dirty="0"/>
              <a:t>的复合系统。</a:t>
            </a:r>
            <a:endParaRPr lang="en-US" altLang="zh-CN" sz="3200" dirty="0"/>
          </a:p>
          <a:p>
            <a:pPr lvl="1">
              <a:defRPr/>
            </a:pPr>
            <a:r>
              <a:rPr lang="zh-CN" altLang="en-US" sz="2800" dirty="0"/>
              <a:t>计算机网络中包含了多台具有</a:t>
            </a:r>
            <a:r>
              <a:rPr lang="zh-CN" altLang="en-US" sz="2800" u="sng" dirty="0"/>
              <a:t>自主功能</a:t>
            </a:r>
            <a:r>
              <a:rPr lang="zh-CN" altLang="en-US" sz="2800" dirty="0"/>
              <a:t>的</a:t>
            </a:r>
            <a:r>
              <a:rPr lang="zh-CN" altLang="en-US" sz="2800" dirty="0" smtClean="0"/>
              <a:t>计算设备（计算机、移动设备、家用电器、传感器等）</a:t>
            </a:r>
            <a:endParaRPr lang="en-US" altLang="zh-CN" sz="2800" dirty="0"/>
          </a:p>
          <a:p>
            <a:pPr lvl="1">
              <a:defRPr/>
            </a:pPr>
            <a:r>
              <a:rPr lang="zh-CN" altLang="en-US" sz="2800" dirty="0" smtClean="0"/>
              <a:t>节点之间</a:t>
            </a:r>
            <a:r>
              <a:rPr lang="zh-CN" altLang="en-US" sz="2800" dirty="0"/>
              <a:t>是通过各种传输媒体、各种手段</a:t>
            </a:r>
            <a:r>
              <a:rPr lang="zh-CN" altLang="en-US" sz="2800" u="sng" dirty="0"/>
              <a:t>相互连接</a:t>
            </a:r>
            <a:r>
              <a:rPr lang="zh-CN" altLang="en-US" sz="2800" dirty="0"/>
              <a:t>的；（松散连接）</a:t>
            </a:r>
            <a:endParaRPr lang="en-US" altLang="zh-CN" sz="2800" dirty="0"/>
          </a:p>
          <a:p>
            <a:pPr lvl="1">
              <a:defRPr/>
            </a:pPr>
            <a:r>
              <a:rPr lang="zh-CN" altLang="en-US" sz="2800" dirty="0"/>
              <a:t>互连的目的是为了进行</a:t>
            </a:r>
            <a:r>
              <a:rPr lang="zh-CN" altLang="en-US" sz="2800" u="sng" dirty="0"/>
              <a:t>信息交换</a:t>
            </a:r>
            <a:r>
              <a:rPr lang="zh-CN" altLang="en-US" sz="2800" dirty="0"/>
              <a:t>、</a:t>
            </a:r>
            <a:r>
              <a:rPr lang="zh-CN" altLang="en-US" sz="2800" u="sng" dirty="0"/>
              <a:t>资源共享</a:t>
            </a:r>
            <a:r>
              <a:rPr lang="zh-CN" altLang="en-US" sz="2800" dirty="0"/>
              <a:t>或</a:t>
            </a:r>
            <a:r>
              <a:rPr lang="zh-CN" altLang="en-US" sz="2800" u="sng" dirty="0"/>
              <a:t>协同工作</a:t>
            </a:r>
            <a:endParaRPr lang="zh-CN" altLang="en-US" sz="2800" dirty="0"/>
          </a:p>
        </p:txBody>
      </p:sp>
    </p:spTree>
    <p:extLst>
      <p:ext uri="{BB962C8B-B14F-4D97-AF65-F5344CB8AC3E}">
        <p14:creationId xmlns:p14="http://schemas.microsoft.com/office/powerpoint/2010/main" val="872558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计算机网络的分类</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不同角度来区分计算机网络</a:t>
            </a:r>
            <a:endParaRPr lang="en-US" altLang="zh-CN" sz="3200" dirty="0" smtClean="0"/>
          </a:p>
          <a:p>
            <a:pPr lvl="1">
              <a:defRPr/>
            </a:pPr>
            <a:r>
              <a:rPr lang="zh-CN" altLang="en-US" sz="2800" dirty="0"/>
              <a:t>从拓扑角度：不规则网形</a:t>
            </a:r>
            <a:r>
              <a:rPr lang="en-US" altLang="zh-CN" sz="2800" dirty="0"/>
              <a:t>(mesh)</a:t>
            </a:r>
            <a:r>
              <a:rPr lang="zh-CN" altLang="en-US" sz="2800" dirty="0"/>
              <a:t>、星形（树形）、总线形、环形网络</a:t>
            </a:r>
            <a:endParaRPr lang="en-US" altLang="zh-CN" sz="2800" dirty="0"/>
          </a:p>
          <a:p>
            <a:pPr lvl="1">
              <a:defRPr/>
            </a:pPr>
            <a:r>
              <a:rPr lang="zh-CN" altLang="en-US" sz="2800" dirty="0"/>
              <a:t>从传输媒体角度：同轴电缆网</a:t>
            </a:r>
            <a:r>
              <a:rPr lang="en-US" altLang="zh-CN" sz="2800" dirty="0"/>
              <a:t>/</a:t>
            </a:r>
            <a:r>
              <a:rPr lang="zh-CN" altLang="en-US" sz="2800" dirty="0"/>
              <a:t>双绞线网</a:t>
            </a:r>
            <a:r>
              <a:rPr lang="en-US" altLang="zh-CN" sz="2800" dirty="0"/>
              <a:t>/</a:t>
            </a:r>
            <a:r>
              <a:rPr lang="zh-CN" altLang="en-US" sz="2800" dirty="0"/>
              <a:t>光纤网或无线网等</a:t>
            </a:r>
            <a:endParaRPr lang="en-US" altLang="zh-CN" sz="2800" dirty="0"/>
          </a:p>
          <a:p>
            <a:pPr lvl="1">
              <a:defRPr/>
            </a:pPr>
            <a:r>
              <a:rPr lang="zh-CN" altLang="en-US" sz="2800" dirty="0"/>
              <a:t>从传输技术角度：点对点网络</a:t>
            </a:r>
            <a:r>
              <a:rPr lang="en-US" altLang="zh-CN" sz="2800" dirty="0"/>
              <a:t>/</a:t>
            </a:r>
            <a:r>
              <a:rPr lang="zh-CN" altLang="en-US" sz="2800" dirty="0"/>
              <a:t>共享信道网络</a:t>
            </a:r>
            <a:r>
              <a:rPr lang="zh-CN" altLang="en-US" sz="2800" dirty="0" smtClean="0"/>
              <a:t>等</a:t>
            </a:r>
            <a:endParaRPr lang="en-US" altLang="zh-CN" sz="2800" dirty="0"/>
          </a:p>
          <a:p>
            <a:pPr lvl="1">
              <a:defRPr/>
            </a:pPr>
            <a:r>
              <a:rPr lang="zh-CN" altLang="en-US" sz="2800" dirty="0" smtClean="0"/>
              <a:t>从使用范围：公用</a:t>
            </a:r>
            <a:r>
              <a:rPr lang="zh-CN" altLang="en-US" sz="2800" dirty="0"/>
              <a:t>和</a:t>
            </a:r>
            <a:r>
              <a:rPr lang="zh-CN" altLang="en-US" sz="2800" dirty="0" smtClean="0"/>
              <a:t>专用网</a:t>
            </a:r>
            <a:endParaRPr lang="en-US" altLang="zh-CN" sz="2800" dirty="0" smtClean="0"/>
          </a:p>
          <a:p>
            <a:pPr lvl="1">
              <a:defRPr/>
            </a:pPr>
            <a:r>
              <a:rPr lang="zh-CN" altLang="en-US" sz="2800" dirty="0" smtClean="0"/>
              <a:t>从功能</a:t>
            </a:r>
            <a:r>
              <a:rPr lang="zh-CN" altLang="en-US" sz="2800" dirty="0"/>
              <a:t>和</a:t>
            </a:r>
            <a:r>
              <a:rPr lang="zh-CN" altLang="en-US" sz="2800" dirty="0" smtClean="0"/>
              <a:t>角色角度：接入</a:t>
            </a:r>
            <a:r>
              <a:rPr lang="zh-CN" altLang="en-US" sz="2800" dirty="0"/>
              <a:t>、汇聚和</a:t>
            </a:r>
            <a:r>
              <a:rPr lang="zh-CN" altLang="en-US" sz="2800" dirty="0" smtClean="0"/>
              <a:t>核心</a:t>
            </a:r>
            <a:endParaRPr lang="en-US" altLang="zh-CN" sz="2800" dirty="0" smtClean="0"/>
          </a:p>
          <a:p>
            <a:pPr lvl="1">
              <a:defRPr/>
            </a:pPr>
            <a:r>
              <a:rPr lang="zh-CN" altLang="en-US" sz="2800" dirty="0" smtClean="0"/>
              <a:t>从业务工作角度：军事</a:t>
            </a:r>
            <a:r>
              <a:rPr lang="zh-CN" altLang="en-US" sz="2800" dirty="0"/>
              <a:t>指挥、政务信息、教育科研、电力调度网络</a:t>
            </a:r>
            <a:r>
              <a:rPr lang="zh-CN" altLang="en-US" sz="2800" dirty="0" smtClean="0"/>
              <a:t>等</a:t>
            </a:r>
            <a:endParaRPr lang="en-US" altLang="zh-CN" sz="2800" dirty="0"/>
          </a:p>
          <a:p>
            <a:pPr lvl="1">
              <a:defRPr/>
            </a:pPr>
            <a:endParaRPr lang="en-US" altLang="zh-CN" sz="2800" dirty="0" smtClean="0"/>
          </a:p>
          <a:p>
            <a:pPr lvl="1">
              <a:defRPr/>
            </a:pPr>
            <a:endParaRPr lang="en-US" altLang="zh-CN" sz="2800" dirty="0"/>
          </a:p>
          <a:p>
            <a:pPr lvl="1"/>
            <a:endParaRPr lang="zh-CN" altLang="en-US" sz="2800" dirty="0"/>
          </a:p>
        </p:txBody>
      </p:sp>
    </p:spTree>
    <p:extLst>
      <p:ext uri="{BB962C8B-B14F-4D97-AF65-F5344CB8AC3E}">
        <p14:creationId xmlns:p14="http://schemas.microsoft.com/office/powerpoint/2010/main" val="1447359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计算机网络的分类：覆盖范围</a:t>
            </a:r>
            <a:endParaRPr lang="zh-CN" altLang="en-US" dirty="0"/>
          </a:p>
        </p:txBody>
      </p:sp>
      <p:sp>
        <p:nvSpPr>
          <p:cNvPr id="3" name="内容占位符 2"/>
          <p:cNvSpPr>
            <a:spLocks noGrp="1"/>
          </p:cNvSpPr>
          <p:nvPr>
            <p:ph idx="1"/>
          </p:nvPr>
        </p:nvSpPr>
        <p:spPr>
          <a:xfrm>
            <a:off x="190500" y="4992721"/>
            <a:ext cx="10229850" cy="1499399"/>
          </a:xfrm>
        </p:spPr>
        <p:txBody>
          <a:bodyPr>
            <a:noAutofit/>
          </a:bodyPr>
          <a:lstStyle/>
          <a:p>
            <a:pPr>
              <a:defRPr/>
            </a:pPr>
            <a:r>
              <a:rPr lang="zh-CN" altLang="en-US" sz="2400" dirty="0" smtClean="0"/>
              <a:t>体域网 </a:t>
            </a:r>
            <a:r>
              <a:rPr lang="en-US" altLang="zh-CN" sz="2400" dirty="0" smtClean="0"/>
              <a:t>BAN(Body Area Network) : </a:t>
            </a:r>
            <a:r>
              <a:rPr lang="zh-CN" altLang="en-US" sz="2400" dirty="0" smtClean="0"/>
              <a:t>植入体内的传感器设备之间构建的网络</a:t>
            </a:r>
            <a:endParaRPr lang="en-US" altLang="zh-CN" sz="2400" dirty="0" smtClean="0"/>
          </a:p>
          <a:p>
            <a:pPr>
              <a:defRPr/>
            </a:pPr>
            <a:r>
              <a:rPr lang="zh-CN" altLang="en-US" sz="2400" dirty="0" smtClean="0"/>
              <a:t>校园或园区网</a:t>
            </a:r>
            <a:r>
              <a:rPr lang="en-US" altLang="zh-CN" sz="2400" dirty="0" smtClean="0"/>
              <a:t>CAN(Campus Area Network):</a:t>
            </a:r>
            <a:r>
              <a:rPr lang="zh-CN" altLang="en-US" sz="2400" dirty="0" smtClean="0"/>
              <a:t>多栋大楼或者多个分部之间构建的网络</a:t>
            </a:r>
            <a:endParaRPr lang="zh-CN" altLang="en-US" sz="2400" dirty="0"/>
          </a:p>
          <a:p>
            <a:pPr>
              <a:defRPr/>
            </a:pPr>
            <a:r>
              <a:rPr lang="zh-CN" altLang="en-US" sz="2400" dirty="0" smtClean="0"/>
              <a:t>存储</a:t>
            </a:r>
            <a:r>
              <a:rPr lang="zh-CN" altLang="en-US" sz="2400" dirty="0"/>
              <a:t>区域</a:t>
            </a:r>
            <a:r>
              <a:rPr lang="zh-CN" altLang="en-US" sz="2400" dirty="0" smtClean="0"/>
              <a:t>网</a:t>
            </a:r>
            <a:r>
              <a:rPr lang="en-US" altLang="zh-CN" sz="2400" dirty="0" smtClean="0"/>
              <a:t>SAN(Storage Area Network)</a:t>
            </a:r>
            <a:r>
              <a:rPr lang="zh-CN" altLang="en-US" sz="2400" dirty="0" smtClean="0"/>
              <a:t>：连接存储设备的网络</a:t>
            </a: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331178457"/>
              </p:ext>
            </p:extLst>
          </p:nvPr>
        </p:nvGraphicFramePr>
        <p:xfrm>
          <a:off x="590550" y="1497371"/>
          <a:ext cx="9023349" cy="2594569"/>
        </p:xfrm>
        <a:graphic>
          <a:graphicData uri="http://schemas.openxmlformats.org/drawingml/2006/table">
            <a:tbl>
              <a:tblPr firstRow="1" bandRow="1">
                <a:tableStyleId>{5C22544A-7EE6-4342-B048-85BDC9FD1C3A}</a:tableStyleId>
              </a:tblPr>
              <a:tblGrid>
                <a:gridCol w="4067557">
                  <a:extLst>
                    <a:ext uri="{9D8B030D-6E8A-4147-A177-3AD203B41FA5}">
                      <a16:colId xmlns:a16="http://schemas.microsoft.com/office/drawing/2014/main" val="814467755"/>
                    </a:ext>
                  </a:extLst>
                </a:gridCol>
                <a:gridCol w="2685857">
                  <a:extLst>
                    <a:ext uri="{9D8B030D-6E8A-4147-A177-3AD203B41FA5}">
                      <a16:colId xmlns:a16="http://schemas.microsoft.com/office/drawing/2014/main" val="1901571309"/>
                    </a:ext>
                  </a:extLst>
                </a:gridCol>
                <a:gridCol w="2269935">
                  <a:extLst>
                    <a:ext uri="{9D8B030D-6E8A-4147-A177-3AD203B41FA5}">
                      <a16:colId xmlns:a16="http://schemas.microsoft.com/office/drawing/2014/main" val="1714125617"/>
                    </a:ext>
                  </a:extLst>
                </a:gridCol>
              </a:tblGrid>
              <a:tr h="379266">
                <a:tc>
                  <a:txBody>
                    <a:bodyPr/>
                    <a:lstStyle/>
                    <a:p>
                      <a:r>
                        <a:rPr lang="zh-CN" altLang="en-US" sz="2000" dirty="0" smtClean="0"/>
                        <a:t>类型</a:t>
                      </a:r>
                      <a:endParaRPr lang="zh-CN" altLang="en-US" sz="2000" dirty="0"/>
                    </a:p>
                  </a:txBody>
                  <a:tcPr/>
                </a:tc>
                <a:tc>
                  <a:txBody>
                    <a:bodyPr/>
                    <a:lstStyle/>
                    <a:p>
                      <a:r>
                        <a:rPr lang="zh-CN" altLang="en-US" sz="2000" dirty="0" smtClean="0"/>
                        <a:t>范围</a:t>
                      </a:r>
                      <a:endParaRPr lang="zh-CN" altLang="en-US" sz="2000" dirty="0"/>
                    </a:p>
                  </a:txBody>
                  <a:tcPr/>
                </a:tc>
                <a:tc>
                  <a:txBody>
                    <a:bodyPr/>
                    <a:lstStyle/>
                    <a:p>
                      <a:r>
                        <a:rPr lang="zh-CN" altLang="en-US" sz="2000" dirty="0" smtClean="0"/>
                        <a:t>示例</a:t>
                      </a:r>
                      <a:endParaRPr lang="zh-CN" altLang="en-US" sz="2000" dirty="0"/>
                    </a:p>
                  </a:txBody>
                  <a:tcPr/>
                </a:tc>
                <a:extLst>
                  <a:ext uri="{0D108BD9-81ED-4DB2-BD59-A6C34878D82A}">
                    <a16:rowId xmlns:a16="http://schemas.microsoft.com/office/drawing/2014/main" val="1300750670"/>
                  </a:ext>
                </a:extLst>
              </a:tr>
              <a:tr h="468589">
                <a:tc>
                  <a:txBody>
                    <a:bodyPr/>
                    <a:lstStyle/>
                    <a:p>
                      <a:r>
                        <a:rPr lang="zh-CN" altLang="en-US" sz="2000" dirty="0" smtClean="0"/>
                        <a:t>个人区域网</a:t>
                      </a:r>
                      <a:r>
                        <a:rPr lang="en-US" altLang="zh-CN" sz="2000" dirty="0" smtClean="0"/>
                        <a:t>(Personal Area Network)</a:t>
                      </a:r>
                      <a:endParaRPr lang="zh-CN" altLang="en-US" sz="2000" dirty="0"/>
                    </a:p>
                  </a:txBody>
                  <a:tcPr/>
                </a:tc>
                <a:tc>
                  <a:txBody>
                    <a:bodyPr/>
                    <a:lstStyle/>
                    <a:p>
                      <a:r>
                        <a:rPr lang="en-US" altLang="zh-CN" sz="2000" dirty="0" smtClean="0"/>
                        <a:t>&lt;10</a:t>
                      </a:r>
                      <a:r>
                        <a:rPr lang="zh-CN" altLang="en-US" sz="2000" dirty="0" smtClean="0"/>
                        <a:t>米，个人附近</a:t>
                      </a:r>
                      <a:endParaRPr lang="zh-CN" altLang="en-US" sz="2000" dirty="0"/>
                    </a:p>
                  </a:txBody>
                  <a:tcPr/>
                </a:tc>
                <a:tc>
                  <a:txBody>
                    <a:bodyPr/>
                    <a:lstStyle/>
                    <a:p>
                      <a:r>
                        <a:rPr lang="zh-CN" altLang="en-US" sz="2000" dirty="0" smtClean="0"/>
                        <a:t>蓝牙</a:t>
                      </a:r>
                      <a:endParaRPr lang="zh-CN" altLang="en-US" sz="2000" dirty="0"/>
                    </a:p>
                  </a:txBody>
                  <a:tcPr/>
                </a:tc>
                <a:extLst>
                  <a:ext uri="{0D108BD9-81ED-4DB2-BD59-A6C34878D82A}">
                    <a16:rowId xmlns:a16="http://schemas.microsoft.com/office/drawing/2014/main" val="223800815"/>
                  </a:ext>
                </a:extLst>
              </a:tr>
              <a:tr h="379266">
                <a:tc>
                  <a:txBody>
                    <a:bodyPr/>
                    <a:lstStyle/>
                    <a:p>
                      <a:r>
                        <a:rPr lang="zh-CN" altLang="en-US" sz="2000" dirty="0" smtClean="0"/>
                        <a:t>局域网</a:t>
                      </a:r>
                      <a:r>
                        <a:rPr lang="en-US" altLang="zh-CN" sz="2000" dirty="0" smtClean="0"/>
                        <a:t>(Local</a:t>
                      </a:r>
                      <a:r>
                        <a:rPr lang="en-US" altLang="zh-CN" sz="2000" baseline="0" dirty="0" smtClean="0"/>
                        <a:t> Area Network)</a:t>
                      </a:r>
                      <a:endParaRPr lang="zh-CN" altLang="en-US" sz="2000" dirty="0"/>
                    </a:p>
                  </a:txBody>
                  <a:tcPr/>
                </a:tc>
                <a:tc>
                  <a:txBody>
                    <a:bodyPr/>
                    <a:lstStyle/>
                    <a:p>
                      <a:r>
                        <a:rPr lang="en-US" altLang="zh-CN" sz="2000" dirty="0" smtClean="0"/>
                        <a:t>&lt;100</a:t>
                      </a:r>
                      <a:r>
                        <a:rPr lang="zh-CN" altLang="en-US" sz="2000" dirty="0" smtClean="0"/>
                        <a:t>米，大楼范围</a:t>
                      </a:r>
                      <a:endParaRPr lang="zh-CN" altLang="en-US" sz="2000" dirty="0"/>
                    </a:p>
                  </a:txBody>
                  <a:tcPr/>
                </a:tc>
                <a:tc>
                  <a:txBody>
                    <a:bodyPr/>
                    <a:lstStyle/>
                    <a:p>
                      <a:r>
                        <a:rPr lang="en-US" altLang="zh-CN" sz="2000" dirty="0" err="1" smtClean="0"/>
                        <a:t>WiFi</a:t>
                      </a:r>
                      <a:r>
                        <a:rPr lang="en-US" altLang="zh-CN" sz="2000" dirty="0" smtClean="0"/>
                        <a:t>, Ethernet</a:t>
                      </a:r>
                      <a:endParaRPr lang="zh-CN" altLang="en-US" sz="2000" dirty="0"/>
                    </a:p>
                  </a:txBody>
                  <a:tcPr/>
                </a:tc>
                <a:extLst>
                  <a:ext uri="{0D108BD9-81ED-4DB2-BD59-A6C34878D82A}">
                    <a16:rowId xmlns:a16="http://schemas.microsoft.com/office/drawing/2014/main" val="1172300421"/>
                  </a:ext>
                </a:extLst>
              </a:tr>
              <a:tr h="499110">
                <a:tc>
                  <a:txBody>
                    <a:bodyPr/>
                    <a:lstStyle/>
                    <a:p>
                      <a:r>
                        <a:rPr lang="zh-CN" altLang="en-US" sz="2000" dirty="0" smtClean="0"/>
                        <a:t>城域网</a:t>
                      </a:r>
                      <a:r>
                        <a:rPr lang="en-US" altLang="zh-CN" sz="2000" dirty="0" smtClean="0"/>
                        <a:t>(Metropolitan Area Network)</a:t>
                      </a:r>
                      <a:endParaRPr lang="zh-CN" altLang="en-US" sz="2000" dirty="0"/>
                    </a:p>
                  </a:txBody>
                  <a:tcPr/>
                </a:tc>
                <a:tc>
                  <a:txBody>
                    <a:bodyPr/>
                    <a:lstStyle/>
                    <a:p>
                      <a:r>
                        <a:rPr lang="en-US" altLang="zh-CN" sz="2000" dirty="0" smtClean="0"/>
                        <a:t>&lt;10km</a:t>
                      </a:r>
                      <a:r>
                        <a:rPr lang="zh-CN" altLang="en-US" sz="2000" dirty="0" smtClean="0"/>
                        <a:t>，城市范围</a:t>
                      </a:r>
                      <a:endParaRPr lang="zh-CN" altLang="en-US" sz="2000" dirty="0"/>
                    </a:p>
                  </a:txBody>
                  <a:tcPr/>
                </a:tc>
                <a:tc>
                  <a:txBody>
                    <a:bodyPr/>
                    <a:lstStyle/>
                    <a:p>
                      <a:r>
                        <a:rPr lang="zh-CN" altLang="en-US" sz="2000" dirty="0" smtClean="0"/>
                        <a:t>有线通、</a:t>
                      </a:r>
                      <a:r>
                        <a:rPr lang="en-US" altLang="zh-CN" sz="2000" dirty="0" smtClean="0"/>
                        <a:t>DSL</a:t>
                      </a:r>
                      <a:r>
                        <a:rPr lang="zh-CN" altLang="en-US" sz="2000" dirty="0" smtClean="0"/>
                        <a:t>等</a:t>
                      </a:r>
                      <a:endParaRPr lang="zh-CN" altLang="en-US" sz="2000" dirty="0"/>
                    </a:p>
                  </a:txBody>
                  <a:tcPr/>
                </a:tc>
                <a:extLst>
                  <a:ext uri="{0D108BD9-81ED-4DB2-BD59-A6C34878D82A}">
                    <a16:rowId xmlns:a16="http://schemas.microsoft.com/office/drawing/2014/main" val="1315161468"/>
                  </a:ext>
                </a:extLst>
              </a:tr>
              <a:tr h="438150">
                <a:tc>
                  <a:txBody>
                    <a:bodyPr/>
                    <a:lstStyle/>
                    <a:p>
                      <a:r>
                        <a:rPr lang="zh-CN" altLang="en-US" sz="2000" dirty="0" smtClean="0"/>
                        <a:t>广域网</a:t>
                      </a:r>
                      <a:r>
                        <a:rPr lang="en-US" altLang="zh-CN" sz="2000" dirty="0" smtClean="0"/>
                        <a:t>(Wide Area Network)</a:t>
                      </a:r>
                      <a:endParaRPr lang="zh-CN" altLang="en-US" sz="2000" dirty="0"/>
                    </a:p>
                  </a:txBody>
                  <a:tcPr/>
                </a:tc>
                <a:tc>
                  <a:txBody>
                    <a:bodyPr/>
                    <a:lstStyle/>
                    <a:p>
                      <a:r>
                        <a:rPr lang="en-US" altLang="zh-CN" sz="2000" dirty="0" smtClean="0"/>
                        <a:t>&lt;1000km</a:t>
                      </a:r>
                      <a:r>
                        <a:rPr lang="zh-CN" altLang="en-US" sz="2000" dirty="0" smtClean="0"/>
                        <a:t>，国家范围</a:t>
                      </a:r>
                      <a:endParaRPr lang="zh-CN" altLang="en-US" sz="2000" dirty="0"/>
                    </a:p>
                  </a:txBody>
                  <a:tcPr/>
                </a:tc>
                <a:tc>
                  <a:txBody>
                    <a:bodyPr/>
                    <a:lstStyle/>
                    <a:p>
                      <a:r>
                        <a:rPr lang="zh-CN" altLang="en-US" sz="2000" dirty="0" smtClean="0"/>
                        <a:t>大的</a:t>
                      </a:r>
                      <a:r>
                        <a:rPr lang="en-US" altLang="zh-CN" sz="2000" dirty="0" smtClean="0"/>
                        <a:t>ISP</a:t>
                      </a:r>
                      <a:endParaRPr lang="zh-CN" altLang="en-US" sz="2000" dirty="0"/>
                    </a:p>
                  </a:txBody>
                  <a:tcPr/>
                </a:tc>
                <a:extLst>
                  <a:ext uri="{0D108BD9-81ED-4DB2-BD59-A6C34878D82A}">
                    <a16:rowId xmlns:a16="http://schemas.microsoft.com/office/drawing/2014/main" val="3482415508"/>
                  </a:ext>
                </a:extLst>
              </a:tr>
              <a:tr h="379266">
                <a:tc>
                  <a:txBody>
                    <a:bodyPr/>
                    <a:lstStyle/>
                    <a:p>
                      <a:r>
                        <a:rPr lang="zh-CN" altLang="en-US" sz="2000" dirty="0" smtClean="0"/>
                        <a:t>全球网</a:t>
                      </a:r>
                      <a:r>
                        <a:rPr lang="en-US" altLang="zh-CN" sz="2000" dirty="0" smtClean="0"/>
                        <a:t>(Global Area Network)</a:t>
                      </a:r>
                      <a:endParaRPr lang="zh-CN" altLang="en-US" sz="2000" dirty="0"/>
                    </a:p>
                  </a:txBody>
                  <a:tcPr/>
                </a:tc>
                <a:tc>
                  <a:txBody>
                    <a:bodyPr/>
                    <a:lstStyle/>
                    <a:p>
                      <a:r>
                        <a:rPr lang="zh-CN" altLang="en-US" sz="2000" dirty="0" smtClean="0"/>
                        <a:t>星球范围</a:t>
                      </a:r>
                      <a:endParaRPr lang="zh-CN" altLang="en-US" sz="2000" dirty="0"/>
                    </a:p>
                  </a:txBody>
                  <a:tcPr/>
                </a:tc>
                <a:tc>
                  <a:txBody>
                    <a:bodyPr/>
                    <a:lstStyle/>
                    <a:p>
                      <a:r>
                        <a:rPr lang="en-US" altLang="zh-CN" sz="2000" dirty="0" smtClean="0"/>
                        <a:t>Internet</a:t>
                      </a:r>
                      <a:endParaRPr lang="zh-CN" altLang="en-US" sz="2000" dirty="0"/>
                    </a:p>
                  </a:txBody>
                  <a:tcPr/>
                </a:tc>
                <a:extLst>
                  <a:ext uri="{0D108BD9-81ED-4DB2-BD59-A6C34878D82A}">
                    <a16:rowId xmlns:a16="http://schemas.microsoft.com/office/drawing/2014/main" val="734696653"/>
                  </a:ext>
                </a:extLst>
              </a:tr>
            </a:tbl>
          </a:graphicData>
        </a:graphic>
      </p:graphicFrame>
      <p:sp>
        <p:nvSpPr>
          <p:cNvPr id="5" name="矩形 4"/>
          <p:cNvSpPr/>
          <p:nvPr/>
        </p:nvSpPr>
        <p:spPr>
          <a:xfrm>
            <a:off x="4324350" y="4201259"/>
            <a:ext cx="6096000" cy="646331"/>
          </a:xfrm>
          <a:prstGeom prst="rect">
            <a:avLst/>
          </a:prstGeom>
          <a:solidFill>
            <a:schemeClr val="accent4">
              <a:lumMod val="60000"/>
              <a:lumOff val="40000"/>
            </a:schemeClr>
          </a:solidFill>
        </p:spPr>
        <p:txBody>
          <a:bodyPr>
            <a:spAutoFit/>
          </a:bodyPr>
          <a:lstStyle/>
          <a:p>
            <a:pPr>
              <a:defRPr/>
            </a:pPr>
            <a:r>
              <a:rPr lang="zh-CN" altLang="en-US" dirty="0"/>
              <a:t>局域网：侧重快速交换，第二层（数据链路层）交换。</a:t>
            </a:r>
            <a:endParaRPr lang="en-US" altLang="zh-CN" dirty="0"/>
          </a:p>
          <a:p>
            <a:pPr>
              <a:defRPr/>
            </a:pPr>
            <a:r>
              <a:rPr lang="zh-CN" altLang="en-US" dirty="0"/>
              <a:t>广域网：侧重精确路由，第三层（网络层）交换</a:t>
            </a:r>
          </a:p>
        </p:txBody>
      </p:sp>
    </p:spTree>
    <p:extLst>
      <p:ext uri="{BB962C8B-B14F-4D97-AF65-F5344CB8AC3E}">
        <p14:creationId xmlns:p14="http://schemas.microsoft.com/office/powerpoint/2010/main" val="435716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pPr>
              <a:defRPr/>
            </a:pPr>
            <a:r>
              <a:rPr lang="zh-CN" altLang="en-US" dirty="0"/>
              <a:t>计算机网络发展（</a:t>
            </a:r>
            <a:r>
              <a:rPr lang="en-US" altLang="zh-CN" dirty="0"/>
              <a:t>1.4</a:t>
            </a:r>
            <a:r>
              <a:rPr lang="zh-CN" altLang="en-US" dirty="0"/>
              <a:t>）</a:t>
            </a:r>
            <a:endParaRPr lang="en-US" altLang="zh-CN" dirty="0"/>
          </a:p>
          <a:p>
            <a:pPr>
              <a:defRPr/>
            </a:pPr>
            <a:r>
              <a:rPr lang="zh-CN" altLang="en-US" dirty="0" smtClean="0"/>
              <a:t>交换</a:t>
            </a:r>
            <a:r>
              <a:rPr lang="zh-CN" altLang="en-US" dirty="0"/>
              <a:t>技术（</a:t>
            </a:r>
            <a:r>
              <a:rPr lang="en-US" altLang="zh-CN" dirty="0"/>
              <a:t>1.2</a:t>
            </a:r>
            <a:r>
              <a:rPr lang="zh-CN" altLang="en-US" dirty="0" smtClean="0"/>
              <a:t>）</a:t>
            </a:r>
            <a:endParaRPr lang="en-US" altLang="zh-CN" dirty="0" smtClean="0"/>
          </a:p>
          <a:p>
            <a:pPr>
              <a:defRPr/>
            </a:pPr>
            <a:r>
              <a:rPr lang="zh-CN" altLang="en-US" dirty="0" smtClean="0"/>
              <a:t>计算机网络的</a:t>
            </a:r>
            <a:r>
              <a:rPr lang="zh-CN" altLang="en-US" dirty="0" smtClean="0"/>
              <a:t>度量</a:t>
            </a:r>
            <a:r>
              <a:rPr lang="en-US" altLang="zh-CN" dirty="0" smtClean="0"/>
              <a:t>(1.1.3)</a:t>
            </a:r>
            <a:endParaRPr lang="en-US" altLang="zh-CN" dirty="0"/>
          </a:p>
          <a:p>
            <a:pPr>
              <a:defRPr/>
            </a:pPr>
            <a:r>
              <a:rPr lang="zh-CN" altLang="en-US" dirty="0" smtClean="0"/>
              <a:t>计算机网络体系结构（</a:t>
            </a:r>
            <a:r>
              <a:rPr lang="en-US" altLang="zh-CN" dirty="0" smtClean="0"/>
              <a:t>1.3</a:t>
            </a:r>
            <a:r>
              <a:rPr lang="zh-CN" altLang="en-US" dirty="0" smtClean="0"/>
              <a:t>）</a:t>
            </a:r>
            <a:endParaRPr lang="en-US" altLang="zh-CN" dirty="0" smtClean="0"/>
          </a:p>
          <a:p>
            <a:pPr>
              <a:defRPr/>
            </a:pPr>
            <a:r>
              <a:rPr lang="en-US" altLang="zh-CN" dirty="0"/>
              <a:t>Internet</a:t>
            </a:r>
            <a:r>
              <a:rPr lang="zh-CN" altLang="en-US" dirty="0"/>
              <a:t>组成、发展历史、计算机网络定义和分类</a:t>
            </a:r>
            <a:r>
              <a:rPr lang="en-US" altLang="zh-CN" dirty="0"/>
              <a:t>(1.1.1/1.4.2/1.1.2)</a:t>
            </a:r>
          </a:p>
          <a:p>
            <a:pPr>
              <a:defRPr/>
            </a:pPr>
            <a:r>
              <a:rPr lang="zh-CN" altLang="en-US" dirty="0" smtClean="0">
                <a:solidFill>
                  <a:srgbClr val="FF0000"/>
                </a:solidFill>
              </a:rPr>
              <a:t>计算机网络</a:t>
            </a:r>
            <a:r>
              <a:rPr lang="zh-CN" altLang="en-US" dirty="0">
                <a:solidFill>
                  <a:srgbClr val="FF0000"/>
                </a:solidFill>
              </a:rPr>
              <a:t>标准化组织（</a:t>
            </a:r>
            <a:r>
              <a:rPr lang="en-US" altLang="zh-CN" dirty="0">
                <a:solidFill>
                  <a:srgbClr val="FF0000"/>
                </a:solidFill>
              </a:rPr>
              <a:t>1.5</a:t>
            </a:r>
            <a:r>
              <a:rPr lang="zh-CN" altLang="en-US" dirty="0">
                <a:solidFill>
                  <a:srgbClr val="FF0000"/>
                </a:solidFill>
              </a:rPr>
              <a:t>）</a:t>
            </a:r>
          </a:p>
          <a:p>
            <a:endParaRPr lang="zh-CN" altLang="en-US" dirty="0"/>
          </a:p>
        </p:txBody>
      </p:sp>
    </p:spTree>
    <p:extLst>
      <p:ext uri="{BB962C8B-B14F-4D97-AF65-F5344CB8AC3E}">
        <p14:creationId xmlns:p14="http://schemas.microsoft.com/office/powerpoint/2010/main" val="82333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计算机网络标准化组织</a:t>
            </a:r>
          </a:p>
        </p:txBody>
      </p:sp>
      <p:sp>
        <p:nvSpPr>
          <p:cNvPr id="3" name="内容占位符 2"/>
          <p:cNvSpPr>
            <a:spLocks noGrp="1"/>
          </p:cNvSpPr>
          <p:nvPr>
            <p:ph idx="1"/>
          </p:nvPr>
        </p:nvSpPr>
        <p:spPr/>
        <p:txBody>
          <a:bodyPr>
            <a:noAutofit/>
          </a:bodyPr>
          <a:lstStyle/>
          <a:p>
            <a:pPr>
              <a:lnSpc>
                <a:spcPct val="110000"/>
              </a:lnSpc>
              <a:defRPr/>
            </a:pPr>
            <a:r>
              <a:rPr lang="zh-CN" altLang="en-US" sz="2000" dirty="0">
                <a:latin typeface="Times New Roman" pitchFamily="18" charset="0"/>
              </a:rPr>
              <a:t>为什么有许多标准化组织？</a:t>
            </a:r>
          </a:p>
          <a:p>
            <a:pPr lvl="1">
              <a:lnSpc>
                <a:spcPct val="110000"/>
              </a:lnSpc>
              <a:defRPr/>
            </a:pPr>
            <a:r>
              <a:rPr lang="zh-CN" altLang="en-US" sz="2000" dirty="0">
                <a:latin typeface="Times New Roman" pitchFamily="18" charset="0"/>
              </a:rPr>
              <a:t>不同国家、不同制造商、不同性能的</a:t>
            </a:r>
            <a:r>
              <a:rPr lang="zh-CN" altLang="en-US" sz="2000" dirty="0" smtClean="0">
                <a:latin typeface="Times New Roman" pitchFamily="18" charset="0"/>
              </a:rPr>
              <a:t>设备要能够互连，离不开统一的标准</a:t>
            </a:r>
            <a:r>
              <a:rPr lang="zh-CN" altLang="en-US" sz="2000" dirty="0">
                <a:latin typeface="Times New Roman" pitchFamily="18" charset="0"/>
              </a:rPr>
              <a:t>。</a:t>
            </a:r>
            <a:endParaRPr lang="en-US" altLang="zh-CN" sz="2000" dirty="0">
              <a:latin typeface="Times New Roman" pitchFamily="18" charset="0"/>
            </a:endParaRPr>
          </a:p>
          <a:p>
            <a:pPr lvl="1">
              <a:lnSpc>
                <a:spcPct val="110000"/>
              </a:lnSpc>
              <a:defRPr/>
            </a:pPr>
            <a:r>
              <a:rPr lang="zh-CN" altLang="en-US" sz="2000" dirty="0">
                <a:latin typeface="Times New Roman" pitchFamily="18" charset="0"/>
              </a:rPr>
              <a:t>不同的技术、不同的利益团体。</a:t>
            </a:r>
            <a:endParaRPr lang="en-US" altLang="zh-CN" sz="2000" dirty="0">
              <a:latin typeface="Times New Roman" pitchFamily="18" charset="0"/>
            </a:endParaRPr>
          </a:p>
          <a:p>
            <a:pPr lvl="1">
              <a:lnSpc>
                <a:spcPct val="110000"/>
              </a:lnSpc>
              <a:defRPr/>
            </a:pPr>
            <a:r>
              <a:rPr lang="zh-CN" altLang="en-US" sz="2000" dirty="0">
                <a:latin typeface="Times New Roman" pitchFamily="18" charset="0"/>
              </a:rPr>
              <a:t>着重点不一样或者历史的原因</a:t>
            </a:r>
            <a:r>
              <a:rPr lang="zh-CN" altLang="en-US" sz="2000" dirty="0" smtClean="0">
                <a:latin typeface="Times New Roman" pitchFamily="18" charset="0"/>
              </a:rPr>
              <a:t>。</a:t>
            </a:r>
            <a:endParaRPr lang="en-US" altLang="zh-CN" sz="2000" dirty="0" smtClean="0">
              <a:latin typeface="Times New Roman" pitchFamily="18" charset="0"/>
            </a:endParaRPr>
          </a:p>
          <a:p>
            <a:pPr>
              <a:lnSpc>
                <a:spcPct val="110000"/>
              </a:lnSpc>
              <a:defRPr/>
            </a:pPr>
            <a:r>
              <a:rPr lang="zh-CN" altLang="en-US" sz="2000" dirty="0">
                <a:latin typeface="Times New Roman" pitchFamily="18" charset="0"/>
              </a:rPr>
              <a:t>国际标准化组织</a:t>
            </a:r>
            <a:r>
              <a:rPr lang="en-US" altLang="zh-CN" sz="2000" dirty="0">
                <a:latin typeface="Times New Roman" pitchFamily="18" charset="0"/>
              </a:rPr>
              <a:t>ISO (International Standard Organization</a:t>
            </a:r>
            <a:r>
              <a:rPr lang="zh-CN" altLang="en-US" sz="2000" dirty="0">
                <a:latin typeface="Times New Roman" pitchFamily="18" charset="0"/>
              </a:rPr>
              <a:t>）</a:t>
            </a:r>
            <a:endParaRPr lang="en-US" altLang="zh-CN" sz="2000" dirty="0">
              <a:latin typeface="Times New Roman" pitchFamily="18" charset="0"/>
            </a:endParaRPr>
          </a:p>
          <a:p>
            <a:pPr lvl="1">
              <a:lnSpc>
                <a:spcPct val="110000"/>
              </a:lnSpc>
              <a:defRPr/>
            </a:pPr>
            <a:r>
              <a:rPr lang="zh-CN" altLang="en-US" sz="2000" dirty="0">
                <a:latin typeface="Times New Roman" pitchFamily="18" charset="0"/>
              </a:rPr>
              <a:t>各国家标准化机构组成的官方组织，除电工标准以外的各领域。</a:t>
            </a:r>
            <a:endParaRPr lang="en-US" altLang="zh-CN" sz="2000" dirty="0">
              <a:latin typeface="Times New Roman" pitchFamily="18" charset="0"/>
            </a:endParaRPr>
          </a:p>
          <a:p>
            <a:pPr>
              <a:defRPr/>
            </a:pPr>
            <a:r>
              <a:rPr lang="zh-CN" altLang="en-US" sz="2000" dirty="0">
                <a:latin typeface="Times New Roman" pitchFamily="18" charset="0"/>
              </a:rPr>
              <a:t>国际电工委员会</a:t>
            </a:r>
            <a:r>
              <a:rPr lang="en-US" altLang="zh-CN" sz="2000" dirty="0">
                <a:latin typeface="Times New Roman" pitchFamily="18" charset="0"/>
              </a:rPr>
              <a:t>IEC</a:t>
            </a:r>
            <a:r>
              <a:rPr lang="zh-CN" altLang="en-US" sz="2000" dirty="0">
                <a:latin typeface="Times New Roman" pitchFamily="18" charset="0"/>
              </a:rPr>
              <a:t>（</a:t>
            </a:r>
            <a:r>
              <a:rPr lang="en-US" altLang="zh-CN" sz="2000" dirty="0">
                <a:latin typeface="Times New Roman" pitchFamily="18" charset="0"/>
              </a:rPr>
              <a:t>International </a:t>
            </a:r>
            <a:r>
              <a:rPr lang="en-US" altLang="zh-CN" sz="2000" dirty="0" err="1">
                <a:latin typeface="Times New Roman" pitchFamily="18" charset="0"/>
              </a:rPr>
              <a:t>Electrotechnical</a:t>
            </a:r>
            <a:r>
              <a:rPr lang="en-US" altLang="zh-CN" sz="2000" dirty="0">
                <a:latin typeface="Times New Roman" pitchFamily="18" charset="0"/>
              </a:rPr>
              <a:t> Commission</a:t>
            </a:r>
            <a:r>
              <a:rPr lang="zh-CN" altLang="en-US" sz="2000" dirty="0">
                <a:latin typeface="Times New Roman" pitchFamily="18" charset="0"/>
              </a:rPr>
              <a:t>）</a:t>
            </a:r>
            <a:endParaRPr lang="en-US" altLang="zh-CN" sz="2000" dirty="0">
              <a:latin typeface="Times New Roman" pitchFamily="18" charset="0"/>
            </a:endParaRPr>
          </a:p>
          <a:p>
            <a:pPr lvl="1">
              <a:defRPr/>
            </a:pPr>
            <a:r>
              <a:rPr lang="zh-CN" altLang="en-US" sz="2000" dirty="0">
                <a:latin typeface="Times New Roman" pitchFamily="18" charset="0"/>
              </a:rPr>
              <a:t>世界上成立最早的一个标准化国际机构（</a:t>
            </a:r>
            <a:r>
              <a:rPr lang="en-US" altLang="zh-CN" sz="2000" dirty="0">
                <a:latin typeface="Times New Roman" pitchFamily="18" charset="0"/>
              </a:rPr>
              <a:t>1906</a:t>
            </a:r>
            <a:r>
              <a:rPr lang="zh-CN" altLang="en-US" sz="2000" dirty="0">
                <a:latin typeface="Times New Roman" pitchFamily="18" charset="0"/>
              </a:rPr>
              <a:t>年），与</a:t>
            </a:r>
            <a:r>
              <a:rPr lang="en-US" altLang="zh-CN" sz="2000" dirty="0">
                <a:latin typeface="Times New Roman" pitchFamily="18" charset="0"/>
              </a:rPr>
              <a:t>ISO</a:t>
            </a:r>
            <a:r>
              <a:rPr lang="zh-CN" altLang="en-US" sz="2000" dirty="0">
                <a:latin typeface="Times New Roman" pitchFamily="18" charset="0"/>
              </a:rPr>
              <a:t>联合协调工作</a:t>
            </a:r>
            <a:endParaRPr lang="en-US" altLang="zh-CN" sz="2000" dirty="0" smtClean="0">
              <a:latin typeface="Times New Roman" pitchFamily="18" charset="0"/>
            </a:endParaRPr>
          </a:p>
          <a:p>
            <a:pPr>
              <a:lnSpc>
                <a:spcPct val="110000"/>
              </a:lnSpc>
              <a:defRPr/>
            </a:pPr>
            <a:r>
              <a:rPr lang="zh-CN" altLang="en-US" sz="2000" dirty="0" smtClean="0">
                <a:latin typeface="Times New Roman" pitchFamily="18" charset="0"/>
              </a:rPr>
              <a:t>国际</a:t>
            </a:r>
            <a:r>
              <a:rPr lang="zh-CN" altLang="en-US" sz="2000" dirty="0">
                <a:latin typeface="Times New Roman" pitchFamily="18" charset="0"/>
              </a:rPr>
              <a:t>电信联盟</a:t>
            </a:r>
            <a:r>
              <a:rPr lang="en-US" altLang="zh-CN" sz="2000" dirty="0">
                <a:latin typeface="Times New Roman" pitchFamily="18" charset="0"/>
              </a:rPr>
              <a:t>ITU</a:t>
            </a:r>
            <a:r>
              <a:rPr lang="zh-CN" altLang="en-US" sz="2000" dirty="0">
                <a:latin typeface="Times New Roman" pitchFamily="18" charset="0"/>
              </a:rPr>
              <a:t>（</a:t>
            </a:r>
            <a:r>
              <a:rPr lang="en-US" altLang="zh-CN" sz="2000" dirty="0">
                <a:latin typeface="Times New Roman" pitchFamily="18" charset="0"/>
              </a:rPr>
              <a:t>International Telecommunication Union</a:t>
            </a:r>
            <a:r>
              <a:rPr lang="zh-CN" altLang="en-US" sz="2000" dirty="0">
                <a:latin typeface="Times New Roman" pitchFamily="18" charset="0"/>
              </a:rPr>
              <a:t>）</a:t>
            </a:r>
          </a:p>
          <a:p>
            <a:pPr lvl="1">
              <a:lnSpc>
                <a:spcPct val="110000"/>
              </a:lnSpc>
              <a:defRPr/>
            </a:pPr>
            <a:r>
              <a:rPr lang="zh-CN" altLang="en-US" sz="2000" dirty="0">
                <a:latin typeface="Times New Roman" pitchFamily="18" charset="0"/>
              </a:rPr>
              <a:t>联合国</a:t>
            </a:r>
            <a:r>
              <a:rPr lang="zh-CN" altLang="en-US" sz="2000" dirty="0" smtClean="0">
                <a:latin typeface="Times New Roman" pitchFamily="18" charset="0"/>
              </a:rPr>
              <a:t>下属，前身为</a:t>
            </a:r>
            <a:r>
              <a:rPr lang="zh-CN" altLang="en-US" sz="2000" dirty="0">
                <a:latin typeface="Times New Roman" pitchFamily="18" charset="0"/>
              </a:rPr>
              <a:t>国际电话与电报顾问委员会</a:t>
            </a:r>
            <a:r>
              <a:rPr lang="en-US" altLang="zh-CN" sz="2000" dirty="0">
                <a:latin typeface="Times New Roman" pitchFamily="18" charset="0"/>
              </a:rPr>
              <a:t>CCITT</a:t>
            </a:r>
            <a:r>
              <a:rPr lang="zh-CN" altLang="en-US" sz="2000" dirty="0">
                <a:latin typeface="Times New Roman" pitchFamily="18" charset="0"/>
              </a:rPr>
              <a:t>（</a:t>
            </a:r>
            <a:r>
              <a:rPr lang="en-US" altLang="zh-CN" sz="2000" dirty="0">
                <a:latin typeface="Times New Roman" pitchFamily="18" charset="0"/>
              </a:rPr>
              <a:t>International Telephone and Telegraph Consultative Committee</a:t>
            </a:r>
            <a:r>
              <a:rPr lang="zh-CN" altLang="en-US" sz="2000" dirty="0" smtClean="0">
                <a:latin typeface="Times New Roman" pitchFamily="18" charset="0"/>
              </a:rPr>
              <a:t>）</a:t>
            </a:r>
            <a:endParaRPr lang="en-US" altLang="zh-CN" sz="2000" dirty="0">
              <a:latin typeface="Times New Roman" pitchFamily="18" charset="0"/>
            </a:endParaRPr>
          </a:p>
          <a:p>
            <a:pPr lvl="1">
              <a:lnSpc>
                <a:spcPct val="110000"/>
              </a:lnSpc>
              <a:defRPr/>
            </a:pPr>
            <a:r>
              <a:rPr lang="zh-CN" altLang="en-US" sz="2000" dirty="0">
                <a:latin typeface="Times New Roman" pitchFamily="18" charset="0"/>
              </a:rPr>
              <a:t>涵盖</a:t>
            </a:r>
            <a:r>
              <a:rPr lang="zh-CN" altLang="en-US" sz="2000" dirty="0" smtClean="0">
                <a:latin typeface="Times New Roman" pitchFamily="18" charset="0"/>
              </a:rPr>
              <a:t>无线电通信</a:t>
            </a:r>
            <a:r>
              <a:rPr lang="en-US" altLang="zh-CN" sz="2000" dirty="0">
                <a:latin typeface="Times New Roman" pitchFamily="18" charset="0"/>
              </a:rPr>
              <a:t>ITU-R/</a:t>
            </a:r>
            <a:r>
              <a:rPr lang="zh-CN" altLang="en-US" sz="2000" dirty="0">
                <a:latin typeface="Times New Roman" pitchFamily="18" charset="0"/>
              </a:rPr>
              <a:t>开发</a:t>
            </a:r>
            <a:r>
              <a:rPr lang="en-US" altLang="zh-CN" sz="2000" dirty="0">
                <a:latin typeface="Times New Roman" pitchFamily="18" charset="0"/>
              </a:rPr>
              <a:t>ITU-D/</a:t>
            </a:r>
            <a:r>
              <a:rPr lang="zh-CN" altLang="en-US" sz="2000" dirty="0">
                <a:latin typeface="Times New Roman" pitchFamily="18" charset="0"/>
              </a:rPr>
              <a:t>电信</a:t>
            </a:r>
            <a:r>
              <a:rPr lang="en-US" altLang="zh-CN" sz="2000" dirty="0" smtClean="0">
                <a:latin typeface="Times New Roman" pitchFamily="18" charset="0"/>
              </a:rPr>
              <a:t>ITU-T</a:t>
            </a:r>
          </a:p>
          <a:p>
            <a:pPr>
              <a:defRPr/>
            </a:pPr>
            <a:endParaRPr lang="en-US" altLang="zh-CN" sz="2000" dirty="0">
              <a:latin typeface="Times New Roman" pitchFamily="18" charset="0"/>
            </a:endParaRPr>
          </a:p>
          <a:p>
            <a:pPr>
              <a:lnSpc>
                <a:spcPct val="110000"/>
              </a:lnSpc>
              <a:defRPr/>
            </a:pPr>
            <a:endParaRPr lang="zh-CN" altLang="en-US" sz="2000" dirty="0">
              <a:latin typeface="Times New Roman" pitchFamily="18" charset="0"/>
            </a:endParaRPr>
          </a:p>
          <a:p>
            <a:pPr>
              <a:lnSpc>
                <a:spcPct val="110000"/>
              </a:lnSpc>
            </a:pPr>
            <a:endParaRPr lang="zh-CN" altLang="en-US" sz="2000" dirty="0">
              <a:latin typeface="Times New Roman" pitchFamily="18" charset="0"/>
            </a:endParaRPr>
          </a:p>
        </p:txBody>
      </p:sp>
    </p:spTree>
    <p:extLst>
      <p:ext uri="{BB962C8B-B14F-4D97-AF65-F5344CB8AC3E}">
        <p14:creationId xmlns:p14="http://schemas.microsoft.com/office/powerpoint/2010/main" val="2938312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39"/>
          <p:cNvGrpSpPr>
            <a:grpSpLocks/>
          </p:cNvGrpSpPr>
          <p:nvPr/>
        </p:nvGrpSpPr>
        <p:grpSpPr bwMode="auto">
          <a:xfrm>
            <a:off x="8224393" y="2783935"/>
            <a:ext cx="3870661" cy="2733347"/>
            <a:chOff x="4033838" y="3263900"/>
            <a:chExt cx="4878387" cy="345077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3263900"/>
              <a:ext cx="4284662"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18"/>
            <p:cNvSpPr txBox="1">
              <a:spLocks noChangeArrowheads="1"/>
            </p:cNvSpPr>
            <p:nvPr/>
          </p:nvSpPr>
          <p:spPr bwMode="auto">
            <a:xfrm>
              <a:off x="5472304" y="5912631"/>
              <a:ext cx="1616483" cy="4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kumimoji="1" lang="zh-CN" altLang="en-US" dirty="0">
                  <a:solidFill>
                    <a:srgbClr val="FF0000"/>
                  </a:solidFill>
                  <a:latin typeface="Times New Roman" panose="02020603050405020304" pitchFamily="18" charset="0"/>
                </a:rPr>
                <a:t>通信子网</a:t>
              </a:r>
            </a:p>
          </p:txBody>
        </p:sp>
        <p:cxnSp>
          <p:nvCxnSpPr>
            <p:cNvPr id="33" name="直接箭头连接符 7"/>
            <p:cNvCxnSpPr>
              <a:cxnSpLocks noChangeShapeType="1"/>
            </p:cNvCxnSpPr>
            <p:nvPr/>
          </p:nvCxnSpPr>
          <p:spPr bwMode="auto">
            <a:xfrm rot="5400000" flipH="1" flipV="1">
              <a:off x="5997185" y="5534416"/>
              <a:ext cx="578631" cy="177800"/>
            </a:xfrm>
            <a:prstGeom prst="straightConnector1">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36" name="Text Box 18"/>
            <p:cNvSpPr txBox="1">
              <a:spLocks noChangeArrowheads="1"/>
            </p:cNvSpPr>
            <p:nvPr/>
          </p:nvSpPr>
          <p:spPr bwMode="auto">
            <a:xfrm>
              <a:off x="6680200" y="6248399"/>
              <a:ext cx="1511104" cy="4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a:spcBef>
                  <a:spcPct val="50000"/>
                </a:spcBef>
              </a:pPr>
              <a:r>
                <a:rPr kumimoji="1" lang="zh-CN" altLang="en-US" dirty="0">
                  <a:solidFill>
                    <a:srgbClr val="FF0000"/>
                  </a:solidFill>
                  <a:latin typeface="Times New Roman" panose="02020603050405020304" pitchFamily="18" charset="0"/>
                </a:rPr>
                <a:t>资源子网</a:t>
              </a:r>
            </a:p>
          </p:txBody>
        </p:sp>
        <p:cxnSp>
          <p:nvCxnSpPr>
            <p:cNvPr id="42" name="直接箭头连接符 9"/>
            <p:cNvCxnSpPr>
              <a:cxnSpLocks noChangeShapeType="1"/>
            </p:cNvCxnSpPr>
            <p:nvPr/>
          </p:nvCxnSpPr>
          <p:spPr bwMode="auto">
            <a:xfrm rot="5400000" flipH="1" flipV="1">
              <a:off x="7116179" y="5959084"/>
              <a:ext cx="578632" cy="1"/>
            </a:xfrm>
            <a:prstGeom prst="straightConnector1">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44" name="直接箭头连接符 12"/>
            <p:cNvCxnSpPr>
              <a:cxnSpLocks noChangeShapeType="1"/>
            </p:cNvCxnSpPr>
            <p:nvPr/>
          </p:nvCxnSpPr>
          <p:spPr bwMode="auto">
            <a:xfrm rot="5400000" flipH="1" flipV="1">
              <a:off x="7448551" y="4946650"/>
              <a:ext cx="1511299" cy="1092200"/>
            </a:xfrm>
            <a:prstGeom prst="straightConnector1">
              <a:avLst/>
            </a:prstGeom>
            <a:noFill/>
            <a:ln w="12700"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grpSp>
          <p:nvGrpSpPr>
            <p:cNvPr id="45" name="组合 20"/>
            <p:cNvGrpSpPr>
              <a:grpSpLocks/>
            </p:cNvGrpSpPr>
            <p:nvPr/>
          </p:nvGrpSpPr>
          <p:grpSpPr bwMode="auto">
            <a:xfrm>
              <a:off x="4627563" y="4305301"/>
              <a:ext cx="622300" cy="184161"/>
              <a:chOff x="3581400" y="5912632"/>
              <a:chExt cx="622300" cy="184161"/>
            </a:xfrm>
          </p:grpSpPr>
          <p:sp>
            <p:nvSpPr>
              <p:cNvPr id="78" name="矩形 14"/>
              <p:cNvSpPr>
                <a:spLocks noChangeArrowheads="1"/>
              </p:cNvSpPr>
              <p:nvPr/>
            </p:nvSpPr>
            <p:spPr bwMode="auto">
              <a:xfrm>
                <a:off x="3581400" y="5912632"/>
                <a:ext cx="622300" cy="183368"/>
              </a:xfrm>
              <a:prstGeom prst="rect">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cxnSp>
            <p:nvCxnSpPr>
              <p:cNvPr id="79" name="直接连接符 16"/>
              <p:cNvCxnSpPr>
                <a:cxnSpLocks noChangeShapeType="1"/>
              </p:cNvCxnSpPr>
              <p:nvPr/>
            </p:nvCxnSpPr>
            <p:spPr bwMode="auto">
              <a:xfrm rot="5400000">
                <a:off x="36437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0" name="直接连接符 18"/>
              <p:cNvCxnSpPr>
                <a:cxnSpLocks noChangeShapeType="1"/>
              </p:cNvCxnSpPr>
              <p:nvPr/>
            </p:nvCxnSpPr>
            <p:spPr bwMode="auto">
              <a:xfrm rot="5400000">
                <a:off x="37961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1" name="直接连接符 19"/>
              <p:cNvCxnSpPr>
                <a:cxnSpLocks noChangeShapeType="1"/>
              </p:cNvCxnSpPr>
              <p:nvPr/>
            </p:nvCxnSpPr>
            <p:spPr bwMode="auto">
              <a:xfrm rot="5400000">
                <a:off x="39485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46" name="组合 21"/>
            <p:cNvGrpSpPr>
              <a:grpSpLocks/>
            </p:cNvGrpSpPr>
            <p:nvPr/>
          </p:nvGrpSpPr>
          <p:grpSpPr bwMode="auto">
            <a:xfrm>
              <a:off x="5008563" y="4711701"/>
              <a:ext cx="622300" cy="184161"/>
              <a:chOff x="3581400" y="5912632"/>
              <a:chExt cx="622300" cy="184161"/>
            </a:xfrm>
          </p:grpSpPr>
          <p:sp>
            <p:nvSpPr>
              <p:cNvPr id="66" name="矩形 22"/>
              <p:cNvSpPr>
                <a:spLocks noChangeArrowheads="1"/>
              </p:cNvSpPr>
              <p:nvPr/>
            </p:nvSpPr>
            <p:spPr bwMode="auto">
              <a:xfrm>
                <a:off x="3581400" y="5912632"/>
                <a:ext cx="622300" cy="183368"/>
              </a:xfrm>
              <a:prstGeom prst="rect">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cxnSp>
            <p:nvCxnSpPr>
              <p:cNvPr id="67" name="直接连接符 23"/>
              <p:cNvCxnSpPr>
                <a:cxnSpLocks noChangeShapeType="1"/>
              </p:cNvCxnSpPr>
              <p:nvPr/>
            </p:nvCxnSpPr>
            <p:spPr bwMode="auto">
              <a:xfrm rot="5400000">
                <a:off x="36437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8" name="直接连接符 24"/>
              <p:cNvCxnSpPr>
                <a:cxnSpLocks noChangeShapeType="1"/>
              </p:cNvCxnSpPr>
              <p:nvPr/>
            </p:nvCxnSpPr>
            <p:spPr bwMode="auto">
              <a:xfrm rot="5400000">
                <a:off x="37961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7" name="直接连接符 25"/>
              <p:cNvCxnSpPr>
                <a:cxnSpLocks noChangeShapeType="1"/>
              </p:cNvCxnSpPr>
              <p:nvPr/>
            </p:nvCxnSpPr>
            <p:spPr bwMode="auto">
              <a:xfrm rot="5400000">
                <a:off x="39485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47" name="组合 26"/>
            <p:cNvGrpSpPr>
              <a:grpSpLocks/>
            </p:cNvGrpSpPr>
            <p:nvPr/>
          </p:nvGrpSpPr>
          <p:grpSpPr bwMode="auto">
            <a:xfrm>
              <a:off x="6248400" y="4802988"/>
              <a:ext cx="622300" cy="184161"/>
              <a:chOff x="3581400" y="5912632"/>
              <a:chExt cx="622300" cy="184161"/>
            </a:xfrm>
          </p:grpSpPr>
          <p:sp>
            <p:nvSpPr>
              <p:cNvPr id="58" name="矩形 27"/>
              <p:cNvSpPr>
                <a:spLocks noChangeArrowheads="1"/>
              </p:cNvSpPr>
              <p:nvPr/>
            </p:nvSpPr>
            <p:spPr bwMode="auto">
              <a:xfrm>
                <a:off x="3581400" y="5912632"/>
                <a:ext cx="622300" cy="183368"/>
              </a:xfrm>
              <a:prstGeom prst="rect">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cxnSp>
            <p:nvCxnSpPr>
              <p:cNvPr id="59" name="直接连接符 28"/>
              <p:cNvCxnSpPr>
                <a:cxnSpLocks noChangeShapeType="1"/>
              </p:cNvCxnSpPr>
              <p:nvPr/>
            </p:nvCxnSpPr>
            <p:spPr bwMode="auto">
              <a:xfrm rot="5400000">
                <a:off x="36437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1" name="直接连接符 29"/>
              <p:cNvCxnSpPr>
                <a:cxnSpLocks noChangeShapeType="1"/>
              </p:cNvCxnSpPr>
              <p:nvPr/>
            </p:nvCxnSpPr>
            <p:spPr bwMode="auto">
              <a:xfrm rot="5400000">
                <a:off x="37961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62" name="直接连接符 30"/>
              <p:cNvCxnSpPr>
                <a:cxnSpLocks noChangeShapeType="1"/>
              </p:cNvCxnSpPr>
              <p:nvPr/>
            </p:nvCxnSpPr>
            <p:spPr bwMode="auto">
              <a:xfrm rot="5400000">
                <a:off x="39485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49" name="组合 31"/>
            <p:cNvGrpSpPr>
              <a:grpSpLocks/>
            </p:cNvGrpSpPr>
            <p:nvPr/>
          </p:nvGrpSpPr>
          <p:grpSpPr bwMode="auto">
            <a:xfrm>
              <a:off x="6783194" y="4365620"/>
              <a:ext cx="622300" cy="184161"/>
              <a:chOff x="3581400" y="5912632"/>
              <a:chExt cx="622300" cy="184161"/>
            </a:xfrm>
          </p:grpSpPr>
          <p:sp>
            <p:nvSpPr>
              <p:cNvPr id="54" name="矩形 32"/>
              <p:cNvSpPr>
                <a:spLocks noChangeArrowheads="1"/>
              </p:cNvSpPr>
              <p:nvPr/>
            </p:nvSpPr>
            <p:spPr bwMode="auto">
              <a:xfrm>
                <a:off x="3581400" y="5912632"/>
                <a:ext cx="622300" cy="183368"/>
              </a:xfrm>
              <a:prstGeom prst="rect">
                <a:avLst/>
              </a:prstGeom>
              <a:solidFill>
                <a:schemeClr val="accent1"/>
              </a:solidFill>
              <a:ln w="12700" algn="ctr">
                <a:solidFill>
                  <a:schemeClr val="tx1"/>
                </a:solidFill>
                <a:round/>
                <a:headEnd type="none" w="sm" len="sm"/>
                <a:tailEnd type="none" w="sm" len="sm"/>
              </a:ln>
            </p:spPr>
            <p:txBody>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endParaRPr lang="zh-CN" altLang="en-US"/>
              </a:p>
            </p:txBody>
          </p:sp>
          <p:cxnSp>
            <p:nvCxnSpPr>
              <p:cNvPr id="55" name="直接连接符 33"/>
              <p:cNvCxnSpPr>
                <a:cxnSpLocks noChangeShapeType="1"/>
              </p:cNvCxnSpPr>
              <p:nvPr/>
            </p:nvCxnSpPr>
            <p:spPr bwMode="auto">
              <a:xfrm rot="5400000">
                <a:off x="36437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6" name="直接连接符 34"/>
              <p:cNvCxnSpPr>
                <a:cxnSpLocks noChangeShapeType="1"/>
              </p:cNvCxnSpPr>
              <p:nvPr/>
            </p:nvCxnSpPr>
            <p:spPr bwMode="auto">
              <a:xfrm rot="5400000">
                <a:off x="37961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 name="直接连接符 35"/>
              <p:cNvCxnSpPr>
                <a:cxnSpLocks noChangeShapeType="1"/>
              </p:cNvCxnSpPr>
              <p:nvPr/>
            </p:nvCxnSpPr>
            <p:spPr bwMode="auto">
              <a:xfrm rot="5400000">
                <a:off x="3948504" y="6004315"/>
                <a:ext cx="183369" cy="158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0" name="TextBox 36"/>
            <p:cNvSpPr txBox="1">
              <a:spLocks noChangeArrowheads="1"/>
            </p:cNvSpPr>
            <p:nvPr/>
          </p:nvSpPr>
          <p:spPr bwMode="auto">
            <a:xfrm>
              <a:off x="4033838" y="5164951"/>
              <a:ext cx="1439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r>
                <a:rPr lang="zh-CN" altLang="en-US" dirty="0"/>
                <a:t>分组</a:t>
              </a:r>
              <a:r>
                <a:rPr lang="en-US" altLang="zh-CN" dirty="0"/>
                <a:t>(packet)</a:t>
              </a:r>
              <a:endParaRPr lang="zh-CN" altLang="en-US" dirty="0"/>
            </a:p>
          </p:txBody>
        </p:sp>
        <p:cxnSp>
          <p:nvCxnSpPr>
            <p:cNvPr id="53" name="直接箭头连接符 37"/>
            <p:cNvCxnSpPr>
              <a:cxnSpLocks noChangeShapeType="1"/>
            </p:cNvCxnSpPr>
            <p:nvPr/>
          </p:nvCxnSpPr>
          <p:spPr bwMode="auto">
            <a:xfrm rot="5400000" flipH="1" flipV="1">
              <a:off x="4423368" y="4718662"/>
              <a:ext cx="650487" cy="242093"/>
            </a:xfrm>
            <a:prstGeom prst="straightConnector1">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grpSp>
      <p:sp>
        <p:nvSpPr>
          <p:cNvPr id="2" name="标题 1"/>
          <p:cNvSpPr>
            <a:spLocks noGrp="1"/>
          </p:cNvSpPr>
          <p:nvPr>
            <p:ph type="title"/>
          </p:nvPr>
        </p:nvSpPr>
        <p:spPr/>
        <p:txBody>
          <a:bodyPr/>
          <a:lstStyle/>
          <a:p>
            <a:r>
              <a:rPr lang="zh-CN" altLang="en-US" dirty="0" smtClean="0"/>
              <a:t>计算机网络的出现：分组交换网</a:t>
            </a:r>
            <a:endParaRPr lang="zh-CN" altLang="en-US" dirty="0"/>
          </a:p>
        </p:txBody>
      </p:sp>
      <p:sp>
        <p:nvSpPr>
          <p:cNvPr id="3" name="内容占位符 2"/>
          <p:cNvSpPr>
            <a:spLocks noGrp="1"/>
          </p:cNvSpPr>
          <p:nvPr>
            <p:ph idx="1"/>
          </p:nvPr>
        </p:nvSpPr>
        <p:spPr>
          <a:xfrm>
            <a:off x="869950" y="1583114"/>
            <a:ext cx="7596401" cy="4231695"/>
          </a:xfrm>
        </p:spPr>
        <p:txBody>
          <a:bodyPr>
            <a:normAutofit/>
          </a:bodyPr>
          <a:lstStyle/>
          <a:p>
            <a:pPr>
              <a:defRPr/>
            </a:pPr>
            <a:r>
              <a:rPr lang="en-US" altLang="zh-CN" sz="1800" dirty="0"/>
              <a:t>20</a:t>
            </a:r>
            <a:r>
              <a:rPr lang="zh-CN" altLang="en-US" sz="1800" dirty="0"/>
              <a:t>世纪</a:t>
            </a:r>
            <a:r>
              <a:rPr lang="en-US" altLang="zh-CN" sz="1800" dirty="0"/>
              <a:t>60</a:t>
            </a:r>
            <a:r>
              <a:rPr lang="zh-CN" altLang="en-US" sz="1800" dirty="0"/>
              <a:t>年代末至</a:t>
            </a:r>
            <a:r>
              <a:rPr lang="en-US" altLang="zh-CN" sz="1800" dirty="0"/>
              <a:t>70</a:t>
            </a:r>
            <a:r>
              <a:rPr lang="zh-CN" altLang="en-US" sz="1800" dirty="0"/>
              <a:t>年代</a:t>
            </a:r>
            <a:r>
              <a:rPr lang="zh-CN" altLang="en-US" sz="1800" dirty="0" smtClean="0"/>
              <a:t>末</a:t>
            </a:r>
            <a:endParaRPr lang="en-US" altLang="zh-CN" sz="2400" dirty="0" smtClean="0"/>
          </a:p>
          <a:p>
            <a:pPr>
              <a:defRPr/>
            </a:pPr>
            <a:r>
              <a:rPr lang="zh-CN" altLang="en-US" sz="1800" dirty="0"/>
              <a:t>大规模集成电路</a:t>
            </a:r>
            <a:r>
              <a:rPr lang="zh-CN" altLang="en-US" sz="1800" dirty="0"/>
              <a:t>带来的计算机的发展</a:t>
            </a:r>
            <a:r>
              <a:rPr lang="en-US" altLang="zh-CN" sz="1800" dirty="0">
                <a:sym typeface="Wingdings" panose="05000000000000000000" pitchFamily="2" charset="2"/>
              </a:rPr>
              <a:t></a:t>
            </a:r>
            <a:r>
              <a:rPr lang="zh-CN" altLang="en-US" sz="1800" dirty="0">
                <a:sym typeface="Wingdings" panose="05000000000000000000" pitchFamily="2" charset="2"/>
              </a:rPr>
              <a:t>计算机和计算机之间的连接</a:t>
            </a:r>
            <a:endParaRPr lang="en-US" altLang="zh-CN" sz="1800" dirty="0"/>
          </a:p>
          <a:p>
            <a:pPr marL="228600" lvl="1">
              <a:spcBef>
                <a:spcPts val="1000"/>
              </a:spcBef>
              <a:defRPr/>
            </a:pPr>
            <a:r>
              <a:rPr lang="en-US" altLang="zh-CN" sz="1800" kern="0" dirty="0" smtClean="0"/>
              <a:t>1969</a:t>
            </a:r>
            <a:r>
              <a:rPr lang="zh-CN" altLang="en-US" sz="1800" kern="0" dirty="0" smtClean="0"/>
              <a:t>年</a:t>
            </a:r>
            <a:r>
              <a:rPr lang="en-US" altLang="zh-CN" sz="1800" kern="0" dirty="0" smtClean="0"/>
              <a:t>12</a:t>
            </a:r>
            <a:r>
              <a:rPr lang="zh-CN" altLang="en-US" sz="1800" kern="0" dirty="0" smtClean="0"/>
              <a:t>月，美国国防部的</a:t>
            </a:r>
            <a:r>
              <a:rPr lang="en-US" altLang="zh-CN" sz="1800" kern="0" dirty="0" smtClean="0"/>
              <a:t>DARPA</a:t>
            </a:r>
            <a:r>
              <a:rPr lang="zh-CN" altLang="en-US" sz="1800" kern="0" dirty="0" smtClean="0"/>
              <a:t>资助下，</a:t>
            </a:r>
            <a:r>
              <a:rPr lang="en-US" altLang="zh-CN" sz="1800" kern="0" dirty="0" smtClean="0"/>
              <a:t>4</a:t>
            </a:r>
            <a:r>
              <a:rPr lang="zh-CN" altLang="en-US" sz="1800" kern="0" dirty="0" smtClean="0"/>
              <a:t>个节点的</a:t>
            </a:r>
            <a:r>
              <a:rPr lang="en-US" altLang="zh-CN" sz="1800" kern="0" dirty="0" smtClean="0"/>
              <a:t>ARPANET</a:t>
            </a:r>
            <a:r>
              <a:rPr lang="zh-CN" altLang="en-US" sz="1800" kern="0" dirty="0" smtClean="0"/>
              <a:t>正式运行，第一个真正的计算机网络</a:t>
            </a:r>
            <a:endParaRPr lang="en-US" altLang="zh-CN" sz="1800" kern="0" dirty="0" smtClean="0"/>
          </a:p>
          <a:p>
            <a:pPr marL="685800" lvl="2">
              <a:spcBef>
                <a:spcPts val="1000"/>
              </a:spcBef>
              <a:defRPr/>
            </a:pPr>
            <a:r>
              <a:rPr lang="zh-CN" altLang="en-US" sz="1600" kern="0" dirty="0" smtClean="0"/>
              <a:t>协议公开，采用单一分组格式和统一编制机制，</a:t>
            </a:r>
            <a:r>
              <a:rPr lang="en-US" altLang="zh-CN" sz="1600" kern="0" dirty="0" smtClean="0"/>
              <a:t>Internet</a:t>
            </a:r>
            <a:r>
              <a:rPr lang="zh-CN" altLang="en-US" sz="1600" kern="0" dirty="0" smtClean="0"/>
              <a:t>的前身</a:t>
            </a:r>
            <a:endParaRPr lang="en-US" altLang="zh-CN" sz="1600" kern="0" dirty="0" smtClean="0"/>
          </a:p>
          <a:p>
            <a:pPr marL="685800" lvl="2">
              <a:spcBef>
                <a:spcPts val="1000"/>
              </a:spcBef>
              <a:defRPr/>
            </a:pPr>
            <a:r>
              <a:rPr lang="zh-CN" altLang="en-US" sz="1600" kern="0" dirty="0" smtClean="0"/>
              <a:t>协议</a:t>
            </a:r>
            <a:r>
              <a:rPr lang="en-US" altLang="zh-CN" sz="1600" kern="0" dirty="0" smtClean="0"/>
              <a:t>(protocol)</a:t>
            </a:r>
            <a:r>
              <a:rPr lang="zh-CN" altLang="en-US" sz="1600" kern="0" dirty="0" smtClean="0"/>
              <a:t>：</a:t>
            </a:r>
            <a:r>
              <a:rPr lang="zh-CN" altLang="en-US" sz="1600" dirty="0"/>
              <a:t>计算机（节点）通信时对信息内容、信息表示以及交换过程</a:t>
            </a:r>
            <a:r>
              <a:rPr lang="zh-CN" altLang="en-US" sz="1600" dirty="0" smtClean="0"/>
              <a:t>遵循</a:t>
            </a:r>
            <a:r>
              <a:rPr lang="zh-CN" altLang="en-US" sz="1600" dirty="0"/>
              <a:t>的</a:t>
            </a:r>
            <a:r>
              <a:rPr lang="zh-CN" altLang="en-US" sz="1600" dirty="0" smtClean="0"/>
              <a:t>共同约定</a:t>
            </a:r>
            <a:endParaRPr lang="en-US" altLang="zh-CN" sz="1600" dirty="0" smtClean="0"/>
          </a:p>
          <a:p>
            <a:pPr marL="685800" lvl="2">
              <a:spcBef>
                <a:spcPts val="1000"/>
              </a:spcBef>
              <a:defRPr/>
            </a:pPr>
            <a:r>
              <a:rPr lang="zh-CN" altLang="en-US" sz="1600" kern="0" dirty="0" smtClean="0"/>
              <a:t>体系结构：</a:t>
            </a:r>
            <a:r>
              <a:rPr lang="zh-CN" altLang="en-US" sz="1600" dirty="0"/>
              <a:t>协议一般被分成多个层次，如何分层以及各层采用的协议总和称为</a:t>
            </a:r>
            <a:r>
              <a:rPr lang="zh-CN" altLang="en-US" sz="1600" dirty="0" smtClean="0"/>
              <a:t>体系结构</a:t>
            </a:r>
            <a:endParaRPr lang="en-US" altLang="zh-CN" sz="1600" dirty="0" smtClean="0"/>
          </a:p>
          <a:p>
            <a:pPr marL="685800" lvl="2">
              <a:spcBef>
                <a:spcPts val="1000"/>
              </a:spcBef>
              <a:defRPr/>
            </a:pPr>
            <a:r>
              <a:rPr lang="zh-CN" altLang="en-US" sz="1600" kern="0" dirty="0" smtClean="0"/>
              <a:t>引入资源子网和通信子网的概念： </a:t>
            </a:r>
            <a:endParaRPr lang="en-US" altLang="zh-CN" sz="1600" kern="0" dirty="0" smtClean="0"/>
          </a:p>
          <a:p>
            <a:pPr>
              <a:defRPr/>
            </a:pPr>
            <a:endParaRPr lang="en-US" altLang="zh-CN" dirty="0" smtClean="0"/>
          </a:p>
          <a:p>
            <a:pPr lvl="1">
              <a:defRPr/>
            </a:pPr>
            <a:endParaRPr lang="en-US" altLang="zh-CN" dirty="0"/>
          </a:p>
          <a:p>
            <a:endParaRPr lang="zh-CN" altLang="en-US" dirty="0"/>
          </a:p>
        </p:txBody>
      </p:sp>
      <p:sp>
        <p:nvSpPr>
          <p:cNvPr id="29" name="Rectangle 5"/>
          <p:cNvSpPr>
            <a:spLocks noChangeArrowheads="1"/>
          </p:cNvSpPr>
          <p:nvPr/>
        </p:nvSpPr>
        <p:spPr bwMode="auto">
          <a:xfrm>
            <a:off x="1540677" y="4727263"/>
            <a:ext cx="9114982" cy="2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mbria" panose="02040503050406030204" pitchFamily="18" charset="0"/>
                <a:ea typeface="华文楷体" panose="02010600040101010101" pitchFamily="2" charset="-122"/>
              </a:defRPr>
            </a:lvl1pPr>
            <a:lvl2pPr marL="742950" indent="-285750">
              <a:defRPr>
                <a:solidFill>
                  <a:schemeClr val="tx1"/>
                </a:solidFill>
                <a:latin typeface="Cambria" panose="02040503050406030204" pitchFamily="18" charset="0"/>
                <a:ea typeface="华文楷体" panose="02010600040101010101" pitchFamily="2" charset="-122"/>
              </a:defRPr>
            </a:lvl2pPr>
            <a:lvl3pPr marL="1143000" indent="-228600">
              <a:defRPr>
                <a:solidFill>
                  <a:schemeClr val="tx1"/>
                </a:solidFill>
                <a:latin typeface="Cambria" panose="02040503050406030204" pitchFamily="18" charset="0"/>
                <a:ea typeface="华文楷体" panose="02010600040101010101" pitchFamily="2" charset="-122"/>
              </a:defRPr>
            </a:lvl3pPr>
            <a:lvl4pPr marL="1600200" indent="-228600">
              <a:defRPr>
                <a:solidFill>
                  <a:schemeClr val="tx1"/>
                </a:solidFill>
                <a:latin typeface="Cambria" panose="02040503050406030204" pitchFamily="18" charset="0"/>
                <a:ea typeface="华文楷体" panose="02010600040101010101" pitchFamily="2" charset="-122"/>
              </a:defRPr>
            </a:lvl4pPr>
            <a:lvl5pPr marL="2057400" indent="-228600">
              <a:defRPr>
                <a:solidFill>
                  <a:schemeClr val="tx1"/>
                </a:solidFill>
                <a:latin typeface="Cambria" panose="02040503050406030204" pitchFamily="18" charset="0"/>
                <a:ea typeface="华文楷体" panose="02010600040101010101" pitchFamily="2" charset="-122"/>
              </a:defRPr>
            </a:lvl5pPr>
            <a:lvl6pPr marL="25146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6pPr>
            <a:lvl7pPr marL="29718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7pPr>
            <a:lvl8pPr marL="34290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8pPr>
            <a:lvl9pPr marL="3886200" indent="-228600" fontAlgn="base">
              <a:spcBef>
                <a:spcPct val="0"/>
              </a:spcBef>
              <a:spcAft>
                <a:spcPct val="0"/>
              </a:spcAft>
              <a:defRPr>
                <a:solidFill>
                  <a:schemeClr val="tx1"/>
                </a:solidFill>
                <a:latin typeface="Cambria" panose="02040503050406030204" pitchFamily="18" charset="0"/>
                <a:ea typeface="华文楷体" panose="02010600040101010101" pitchFamily="2" charset="-122"/>
              </a:defRPr>
            </a:lvl9pPr>
          </a:lstStyle>
          <a:p>
            <a:pPr marL="285750" indent="-285750">
              <a:spcBef>
                <a:spcPct val="20000"/>
              </a:spcBef>
              <a:buFont typeface="Arial" panose="020B0604020202020204" pitchFamily="34" charset="0"/>
              <a:buChar char="•"/>
            </a:pPr>
            <a:r>
              <a:rPr lang="zh-CN" altLang="en-US" sz="1600" kern="0" dirty="0" smtClean="0">
                <a:latin typeface="+mn-lt"/>
                <a:ea typeface="+mn-ea"/>
              </a:rPr>
              <a:t>通信子网：网络的核心，</a:t>
            </a:r>
            <a:endParaRPr lang="en-US" altLang="zh-CN" sz="1600" kern="0" dirty="0" smtClean="0">
              <a:latin typeface="+mn-lt"/>
              <a:ea typeface="+mn-ea"/>
            </a:endParaRPr>
          </a:p>
          <a:p>
            <a:pPr marL="685800" lvl="1">
              <a:spcBef>
                <a:spcPct val="20000"/>
              </a:spcBef>
              <a:buFont typeface="Arial" panose="020B0604020202020204" pitchFamily="34" charset="0"/>
              <a:buChar char="•"/>
            </a:pPr>
            <a:r>
              <a:rPr lang="zh-CN" altLang="en-US" sz="1600" kern="0" dirty="0" smtClean="0">
                <a:latin typeface="+mn-lt"/>
                <a:ea typeface="+mn-ea"/>
              </a:rPr>
              <a:t>提供</a:t>
            </a:r>
            <a:r>
              <a:rPr lang="zh-CN" altLang="en-US" sz="1600" kern="0" dirty="0">
                <a:latin typeface="+mn-lt"/>
                <a:ea typeface="+mn-ea"/>
              </a:rPr>
              <a:t>信息的</a:t>
            </a:r>
            <a:r>
              <a:rPr lang="zh-CN" altLang="en-US" sz="1600" kern="0" dirty="0" smtClean="0">
                <a:latin typeface="+mn-lt"/>
                <a:ea typeface="+mn-ea"/>
              </a:rPr>
              <a:t>传输</a:t>
            </a:r>
            <a:endParaRPr lang="en-US" altLang="zh-CN" sz="1600" kern="0" dirty="0" smtClean="0">
              <a:latin typeface="+mn-lt"/>
              <a:ea typeface="+mn-ea"/>
            </a:endParaRPr>
          </a:p>
          <a:p>
            <a:pPr marL="685800" lvl="1">
              <a:spcBef>
                <a:spcPct val="20000"/>
              </a:spcBef>
              <a:buFont typeface="Arial" panose="020B0604020202020204" pitchFamily="34" charset="0"/>
              <a:buChar char="•"/>
            </a:pPr>
            <a:r>
              <a:rPr lang="zh-CN" altLang="en-US" sz="1600" kern="0" dirty="0" smtClean="0">
                <a:latin typeface="+mn-lt"/>
                <a:ea typeface="+mn-ea"/>
              </a:rPr>
              <a:t>由</a:t>
            </a:r>
            <a:r>
              <a:rPr lang="zh-CN" altLang="en-US" sz="1600" kern="0" dirty="0">
                <a:latin typeface="+mn-lt"/>
                <a:ea typeface="+mn-ea"/>
              </a:rPr>
              <a:t>传输媒体以及转发器、集线器、网桥、交换机、路由器等网络互联设备</a:t>
            </a:r>
            <a:r>
              <a:rPr lang="zh-CN" altLang="en-US" sz="1600" kern="0" dirty="0" smtClean="0">
                <a:latin typeface="+mn-lt"/>
                <a:ea typeface="+mn-ea"/>
              </a:rPr>
              <a:t>组成</a:t>
            </a:r>
            <a:endParaRPr lang="en-US" altLang="zh-CN" sz="1600" kern="0" dirty="0" smtClean="0">
              <a:latin typeface="+mn-lt"/>
              <a:ea typeface="+mn-ea"/>
            </a:endParaRPr>
          </a:p>
          <a:p>
            <a:pPr marL="285750">
              <a:spcBef>
                <a:spcPct val="20000"/>
              </a:spcBef>
              <a:buFont typeface="Arial" panose="020B0604020202020204" pitchFamily="34" charset="0"/>
              <a:buChar char="•"/>
            </a:pPr>
            <a:r>
              <a:rPr lang="zh-CN" altLang="en-US" sz="1600" kern="0" dirty="0" smtClean="0">
                <a:latin typeface="+mn-lt"/>
                <a:ea typeface="+mn-ea"/>
              </a:rPr>
              <a:t>资源子网：网络的边缘</a:t>
            </a:r>
            <a:endParaRPr lang="en-US" altLang="zh-CN" sz="1600" kern="0" dirty="0" smtClean="0">
              <a:latin typeface="+mn-lt"/>
              <a:ea typeface="+mn-ea"/>
            </a:endParaRPr>
          </a:p>
          <a:p>
            <a:pPr marL="685800" lvl="1">
              <a:spcBef>
                <a:spcPct val="20000"/>
              </a:spcBef>
              <a:buFont typeface="Arial" panose="020B0604020202020204" pitchFamily="34" charset="0"/>
              <a:buChar char="•"/>
            </a:pPr>
            <a:r>
              <a:rPr lang="zh-CN" altLang="en-US" sz="1600" kern="0" dirty="0" smtClean="0">
                <a:latin typeface="+mn-lt"/>
                <a:ea typeface="+mn-ea"/>
              </a:rPr>
              <a:t>提供信息的处理和共享</a:t>
            </a:r>
            <a:endParaRPr lang="en-US" altLang="zh-CN" sz="1600" kern="0" dirty="0" smtClean="0">
              <a:latin typeface="+mn-lt"/>
              <a:ea typeface="+mn-ea"/>
            </a:endParaRPr>
          </a:p>
          <a:p>
            <a:pPr marL="685800" lvl="1">
              <a:spcBef>
                <a:spcPct val="20000"/>
              </a:spcBef>
              <a:buFont typeface="Arial" panose="020B0604020202020204" pitchFamily="34" charset="0"/>
              <a:buChar char="•"/>
            </a:pPr>
            <a:r>
              <a:rPr lang="zh-CN" altLang="en-US" sz="1600" kern="0" dirty="0" smtClean="0">
                <a:latin typeface="+mn-lt"/>
                <a:ea typeface="+mn-ea"/>
              </a:rPr>
              <a:t>由运行网络应用程序的主机（端系统）等组成</a:t>
            </a:r>
            <a:endParaRPr lang="en-US" altLang="zh-CN" sz="1600" kern="0" dirty="0" smtClean="0">
              <a:latin typeface="+mn-lt"/>
              <a:ea typeface="+mn-ea"/>
            </a:endParaRPr>
          </a:p>
          <a:p>
            <a:pPr marL="285750">
              <a:spcBef>
                <a:spcPct val="20000"/>
              </a:spcBef>
              <a:buFont typeface="Arial" panose="020B0604020202020204" pitchFamily="34" charset="0"/>
              <a:buChar char="•"/>
            </a:pPr>
            <a:r>
              <a:rPr lang="zh-CN" altLang="en-US" sz="1600" kern="0" dirty="0">
                <a:latin typeface="+mn-lt"/>
                <a:ea typeface="+mn-ea"/>
              </a:rPr>
              <a:t>局部范围内可能同时管理通信和资源子网，但广域范围内通信子网通常由电信公司拥有与管理</a:t>
            </a:r>
            <a:endParaRPr lang="en-US" altLang="zh-CN" sz="1600" kern="0" dirty="0">
              <a:latin typeface="+mn-lt"/>
              <a:ea typeface="+mn-ea"/>
            </a:endParaRPr>
          </a:p>
        </p:txBody>
      </p:sp>
      <p:sp>
        <p:nvSpPr>
          <p:cNvPr id="4" name="矩形 3"/>
          <p:cNvSpPr/>
          <p:nvPr/>
        </p:nvSpPr>
        <p:spPr>
          <a:xfrm>
            <a:off x="8183713" y="1313501"/>
            <a:ext cx="3911341" cy="1328569"/>
          </a:xfrm>
          <a:prstGeom prst="rect">
            <a:avLst/>
          </a:prstGeom>
        </p:spPr>
        <p:txBody>
          <a:bodyPr wrap="square">
            <a:spAutoFit/>
          </a:bodyPr>
          <a:lstStyle/>
          <a:p>
            <a:pPr marL="514350" lvl="1" indent="-285750">
              <a:spcBef>
                <a:spcPts val="1000"/>
              </a:spcBef>
              <a:buFont typeface="Arial" panose="020B0604020202020204" pitchFamily="34" charset="0"/>
              <a:buChar char="•"/>
              <a:defRPr/>
            </a:pPr>
            <a:r>
              <a:rPr lang="zh-CN" altLang="en-US" kern="0" dirty="0"/>
              <a:t>其他研究机构以及产业界推出了相应的网络，包括</a:t>
            </a:r>
            <a:r>
              <a:rPr lang="en-US" altLang="zh-CN" kern="0" dirty="0"/>
              <a:t>IBM</a:t>
            </a:r>
            <a:r>
              <a:rPr lang="zh-CN" altLang="en-US" kern="0" dirty="0"/>
              <a:t>的</a:t>
            </a:r>
            <a:r>
              <a:rPr lang="en-US" altLang="zh-CN" kern="0" dirty="0"/>
              <a:t>SNA</a:t>
            </a:r>
            <a:r>
              <a:rPr lang="zh-CN" altLang="en-US" kern="0" dirty="0"/>
              <a:t>和</a:t>
            </a:r>
            <a:r>
              <a:rPr lang="en-US" altLang="zh-CN" kern="0" dirty="0"/>
              <a:t>DEC</a:t>
            </a:r>
            <a:r>
              <a:rPr lang="zh-CN" altLang="en-US" kern="0" dirty="0"/>
              <a:t>的</a:t>
            </a:r>
            <a:r>
              <a:rPr lang="en-US" altLang="zh-CN" kern="0" dirty="0"/>
              <a:t>DNA</a:t>
            </a:r>
            <a:r>
              <a:rPr lang="zh-CN" altLang="en-US" kern="0" dirty="0"/>
              <a:t>等</a:t>
            </a:r>
            <a:endParaRPr lang="en-US" altLang="zh-CN" kern="0" dirty="0"/>
          </a:p>
          <a:p>
            <a:pPr marL="514350" lvl="1" indent="-285750">
              <a:spcBef>
                <a:spcPts val="1000"/>
              </a:spcBef>
              <a:buFont typeface="Arial" panose="020B0604020202020204" pitchFamily="34" charset="0"/>
              <a:buChar char="•"/>
              <a:defRPr/>
            </a:pPr>
            <a:r>
              <a:rPr lang="zh-CN" altLang="en-US" kern="0" dirty="0"/>
              <a:t>各自为政</a:t>
            </a:r>
            <a:r>
              <a:rPr lang="zh-CN" altLang="en-US" kern="0" dirty="0" smtClean="0"/>
              <a:t>，无统一网络体系结构</a:t>
            </a:r>
            <a:r>
              <a:rPr lang="zh-CN" altLang="en-US" kern="0" dirty="0"/>
              <a:t>。</a:t>
            </a:r>
            <a:endParaRPr lang="en-US" altLang="zh-CN" kern="0" dirty="0"/>
          </a:p>
        </p:txBody>
      </p:sp>
    </p:spTree>
    <p:extLst>
      <p:ext uri="{BB962C8B-B14F-4D97-AF65-F5344CB8AC3E}">
        <p14:creationId xmlns:p14="http://schemas.microsoft.com/office/powerpoint/2010/main" val="28178374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计算机网络标准化组织</a:t>
            </a:r>
            <a:endParaRPr lang="zh-CN" altLang="en-US" dirty="0"/>
          </a:p>
        </p:txBody>
      </p:sp>
      <p:sp>
        <p:nvSpPr>
          <p:cNvPr id="3" name="内容占位符 2"/>
          <p:cNvSpPr>
            <a:spLocks noGrp="1"/>
          </p:cNvSpPr>
          <p:nvPr>
            <p:ph idx="1"/>
          </p:nvPr>
        </p:nvSpPr>
        <p:spPr/>
        <p:txBody>
          <a:bodyPr>
            <a:normAutofit/>
          </a:bodyPr>
          <a:lstStyle/>
          <a:p>
            <a:pPr>
              <a:defRPr/>
            </a:pPr>
            <a:r>
              <a:rPr lang="zh-CN" altLang="en-US" dirty="0">
                <a:latin typeface="Times New Roman" pitchFamily="18" charset="0"/>
              </a:rPr>
              <a:t>电气电子工程师学会</a:t>
            </a:r>
            <a:r>
              <a:rPr lang="en-US" altLang="zh-CN" dirty="0">
                <a:latin typeface="Times New Roman" pitchFamily="18" charset="0"/>
              </a:rPr>
              <a:t>IEEE</a:t>
            </a:r>
            <a:r>
              <a:rPr lang="zh-CN" altLang="en-US" sz="2400" dirty="0">
                <a:latin typeface="Times New Roman" pitchFamily="18" charset="0"/>
              </a:rPr>
              <a:t>（</a:t>
            </a:r>
            <a:r>
              <a:rPr lang="en-US" altLang="zh-CN" sz="2400" dirty="0">
                <a:latin typeface="Times New Roman" pitchFamily="18" charset="0"/>
              </a:rPr>
              <a:t>Institute of Electrical and Electronic Engineers</a:t>
            </a:r>
            <a:r>
              <a:rPr lang="zh-CN" altLang="en-US" sz="2400" dirty="0">
                <a:latin typeface="Times New Roman" pitchFamily="18" charset="0"/>
              </a:rPr>
              <a:t>）</a:t>
            </a:r>
            <a:endParaRPr lang="en-US" altLang="zh-CN" dirty="0">
              <a:latin typeface="Times New Roman" pitchFamily="18" charset="0"/>
            </a:endParaRPr>
          </a:p>
          <a:p>
            <a:pPr lvl="1">
              <a:defRPr/>
            </a:pPr>
            <a:r>
              <a:rPr lang="en-US" altLang="zh-CN" dirty="0">
                <a:latin typeface="Times New Roman" pitchFamily="18" charset="0"/>
              </a:rPr>
              <a:t>IEEE 802</a:t>
            </a:r>
            <a:r>
              <a:rPr lang="zh-CN" altLang="en-US" dirty="0">
                <a:latin typeface="Times New Roman" pitchFamily="18" charset="0"/>
              </a:rPr>
              <a:t>局域网标准，</a:t>
            </a:r>
            <a:r>
              <a:rPr lang="en-US" altLang="zh-CN" dirty="0">
                <a:latin typeface="Times New Roman" pitchFamily="18" charset="0"/>
              </a:rPr>
              <a:t>ISO</a:t>
            </a:r>
            <a:r>
              <a:rPr lang="zh-CN" altLang="en-US" dirty="0">
                <a:latin typeface="Times New Roman" pitchFamily="18" charset="0"/>
              </a:rPr>
              <a:t>采纳为</a:t>
            </a:r>
            <a:r>
              <a:rPr lang="en-US" altLang="zh-CN" dirty="0">
                <a:latin typeface="Times New Roman" pitchFamily="18" charset="0"/>
              </a:rPr>
              <a:t>ISO8802</a:t>
            </a:r>
            <a:r>
              <a:rPr lang="zh-CN" altLang="en-US" dirty="0">
                <a:latin typeface="Times New Roman" pitchFamily="18" charset="0"/>
              </a:rPr>
              <a:t>。</a:t>
            </a:r>
            <a:endParaRPr lang="en-US" altLang="zh-CN" dirty="0">
              <a:latin typeface="Times New Roman" pitchFamily="18" charset="0"/>
            </a:endParaRPr>
          </a:p>
          <a:p>
            <a:pPr>
              <a:defRPr/>
            </a:pPr>
            <a:r>
              <a:rPr lang="zh-CN" altLang="en-US" dirty="0">
                <a:latin typeface="Times New Roman" pitchFamily="18" charset="0"/>
                <a:sym typeface="Wingdings" pitchFamily="2" charset="2"/>
              </a:rPr>
              <a:t>美国电子工业协会</a:t>
            </a:r>
            <a:r>
              <a:rPr lang="en-US" altLang="zh-CN" dirty="0">
                <a:latin typeface="Times New Roman" pitchFamily="18" charset="0"/>
                <a:sym typeface="Wingdings" pitchFamily="2" charset="2"/>
              </a:rPr>
              <a:t>EIA</a:t>
            </a:r>
            <a:r>
              <a:rPr lang="zh-CN" altLang="en-US" sz="2400" dirty="0">
                <a:latin typeface="Times New Roman" pitchFamily="18" charset="0"/>
                <a:sym typeface="Wingdings" pitchFamily="2" charset="2"/>
              </a:rPr>
              <a:t>（</a:t>
            </a:r>
            <a:r>
              <a:rPr lang="en-US" altLang="zh-CN" sz="2400" dirty="0">
                <a:latin typeface="Times New Roman" pitchFamily="18" charset="0"/>
              </a:rPr>
              <a:t>Electronic Industries </a:t>
            </a:r>
            <a:r>
              <a:rPr lang="en-US" altLang="zh-CN" sz="2400" dirty="0" smtClean="0">
                <a:latin typeface="Times New Roman" pitchFamily="18" charset="0"/>
              </a:rPr>
              <a:t>Association</a:t>
            </a:r>
            <a:r>
              <a:rPr lang="zh-CN" altLang="en-US" sz="2400" dirty="0" smtClean="0">
                <a:latin typeface="Times New Roman" pitchFamily="18" charset="0"/>
              </a:rPr>
              <a:t>）： </a:t>
            </a:r>
            <a:r>
              <a:rPr lang="en-US" altLang="zh-CN" dirty="0" smtClean="0">
                <a:latin typeface="Times New Roman" pitchFamily="18" charset="0"/>
              </a:rPr>
              <a:t>RS232</a:t>
            </a:r>
            <a:endParaRPr lang="en-US" altLang="zh-CN" dirty="0">
              <a:latin typeface="Times New Roman" pitchFamily="18" charset="0"/>
            </a:endParaRPr>
          </a:p>
          <a:p>
            <a:pPr>
              <a:defRPr/>
            </a:pPr>
            <a:r>
              <a:rPr lang="zh-CN" altLang="en-US" dirty="0">
                <a:latin typeface="Times New Roman" pitchFamily="18" charset="0"/>
              </a:rPr>
              <a:t>美国国家标准协会</a:t>
            </a:r>
            <a:r>
              <a:rPr lang="en-US" altLang="zh-CN" dirty="0">
                <a:latin typeface="Times New Roman" pitchFamily="18" charset="0"/>
              </a:rPr>
              <a:t>ANSI</a:t>
            </a:r>
            <a:r>
              <a:rPr lang="zh-CN" altLang="en-US" sz="2400" dirty="0">
                <a:latin typeface="Times New Roman" pitchFamily="18" charset="0"/>
              </a:rPr>
              <a:t>（</a:t>
            </a:r>
            <a:r>
              <a:rPr lang="en-US" altLang="zh-CN" sz="2400" dirty="0">
                <a:latin typeface="Times New Roman" pitchFamily="18" charset="0"/>
              </a:rPr>
              <a:t>American National Standard Institute</a:t>
            </a:r>
            <a:r>
              <a:rPr lang="zh-CN" altLang="en-US" sz="2400" dirty="0" smtClean="0">
                <a:latin typeface="Times New Roman" pitchFamily="18" charset="0"/>
              </a:rPr>
              <a:t>）和</a:t>
            </a:r>
            <a:r>
              <a:rPr lang="zh-CN" altLang="en-US" dirty="0" smtClean="0">
                <a:latin typeface="Times New Roman" pitchFamily="18" charset="0"/>
              </a:rPr>
              <a:t>欧洲</a:t>
            </a:r>
            <a:r>
              <a:rPr lang="zh-CN" altLang="en-US" dirty="0">
                <a:latin typeface="Times New Roman" pitchFamily="18" charset="0"/>
              </a:rPr>
              <a:t>电信标准化协会</a:t>
            </a:r>
            <a:r>
              <a:rPr lang="en-US" altLang="zh-CN" dirty="0">
                <a:latin typeface="Times New Roman" pitchFamily="18" charset="0"/>
              </a:rPr>
              <a:t>ETSI</a:t>
            </a:r>
            <a:r>
              <a:rPr lang="zh-CN" altLang="en-US" sz="2400" dirty="0">
                <a:latin typeface="Times New Roman" pitchFamily="18" charset="0"/>
              </a:rPr>
              <a:t>（</a:t>
            </a:r>
            <a:r>
              <a:rPr lang="en-US" altLang="zh-CN" sz="2400" dirty="0">
                <a:latin typeface="Times New Roman" pitchFamily="18" charset="0"/>
              </a:rPr>
              <a:t>European Telecommunications Standards Institute</a:t>
            </a:r>
            <a:r>
              <a:rPr lang="zh-CN" altLang="en-US" sz="2400" dirty="0">
                <a:latin typeface="Times New Roman" pitchFamily="18" charset="0"/>
              </a:rPr>
              <a:t>）</a:t>
            </a:r>
            <a:endParaRPr lang="zh-CN" altLang="en-US" dirty="0">
              <a:latin typeface="Times New Roman" pitchFamily="18" charset="0"/>
            </a:endParaRPr>
          </a:p>
          <a:p>
            <a:pPr>
              <a:defRPr/>
            </a:pPr>
            <a:r>
              <a:rPr lang="zh-CN" altLang="en-US" dirty="0" smtClean="0">
                <a:latin typeface="Times New Roman" pitchFamily="18" charset="0"/>
              </a:rPr>
              <a:t>移动通信领域：</a:t>
            </a:r>
            <a:endParaRPr lang="en-US" altLang="zh-CN" dirty="0" smtClean="0">
              <a:latin typeface="Times New Roman" pitchFamily="18" charset="0"/>
            </a:endParaRPr>
          </a:p>
          <a:p>
            <a:pPr lvl="1">
              <a:defRPr/>
            </a:pPr>
            <a:r>
              <a:rPr lang="en-US" altLang="zh-CN" dirty="0" smtClean="0">
                <a:latin typeface="Times New Roman" pitchFamily="18" charset="0"/>
              </a:rPr>
              <a:t>3GPP</a:t>
            </a:r>
            <a:r>
              <a:rPr lang="zh-CN" altLang="en-US" dirty="0">
                <a:latin typeface="Times New Roman" pitchFamily="18" charset="0"/>
              </a:rPr>
              <a:t>（</a:t>
            </a:r>
            <a:r>
              <a:rPr lang="en-US" altLang="zh-CN" dirty="0">
                <a:latin typeface="Times New Roman" pitchFamily="18" charset="0"/>
              </a:rPr>
              <a:t>3rd Generation Partnership Project</a:t>
            </a:r>
            <a:r>
              <a:rPr lang="zh-CN" altLang="en-US" dirty="0">
                <a:latin typeface="Times New Roman" pitchFamily="18" charset="0"/>
              </a:rPr>
              <a:t>）</a:t>
            </a:r>
            <a:r>
              <a:rPr lang="en-US" altLang="zh-CN" dirty="0">
                <a:latin typeface="Times New Roman" pitchFamily="18" charset="0"/>
              </a:rPr>
              <a:t>: </a:t>
            </a:r>
            <a:r>
              <a:rPr lang="zh-CN" altLang="en-US" dirty="0">
                <a:latin typeface="Times New Roman" pitchFamily="18" charset="0"/>
              </a:rPr>
              <a:t>欧洲</a:t>
            </a:r>
            <a:r>
              <a:rPr lang="zh-CN" altLang="en-US" dirty="0" smtClean="0">
                <a:latin typeface="Times New Roman" pitchFamily="18" charset="0"/>
              </a:rPr>
              <a:t>主导的</a:t>
            </a:r>
            <a:r>
              <a:rPr lang="en-US" altLang="zh-CN" dirty="0" smtClean="0">
                <a:latin typeface="Times New Roman" pitchFamily="18" charset="0"/>
              </a:rPr>
              <a:t>3G(</a:t>
            </a:r>
            <a:r>
              <a:rPr lang="zh-CN" altLang="en-US" dirty="0" smtClean="0">
                <a:latin typeface="Times New Roman" pitchFamily="18" charset="0"/>
              </a:rPr>
              <a:t>也包括</a:t>
            </a:r>
            <a:r>
              <a:rPr lang="en-US" altLang="zh-CN" dirty="0" smtClean="0">
                <a:latin typeface="Times New Roman" pitchFamily="18" charset="0"/>
              </a:rPr>
              <a:t>4G</a:t>
            </a:r>
            <a:r>
              <a:rPr lang="zh-CN" altLang="en-US" dirty="0" smtClean="0">
                <a:latin typeface="Times New Roman" pitchFamily="18" charset="0"/>
              </a:rPr>
              <a:t>、</a:t>
            </a:r>
            <a:r>
              <a:rPr lang="en-US" altLang="zh-CN" dirty="0" smtClean="0">
                <a:latin typeface="Times New Roman" pitchFamily="18" charset="0"/>
              </a:rPr>
              <a:t>5G)</a:t>
            </a:r>
            <a:r>
              <a:rPr lang="zh-CN" altLang="en-US" dirty="0" smtClean="0">
                <a:latin typeface="Times New Roman" pitchFamily="18" charset="0"/>
              </a:rPr>
              <a:t>标准化组织</a:t>
            </a:r>
            <a:endParaRPr lang="en-US" altLang="zh-CN" dirty="0" smtClean="0">
              <a:latin typeface="Times New Roman" pitchFamily="18" charset="0"/>
            </a:endParaRPr>
          </a:p>
          <a:p>
            <a:pPr lvl="1">
              <a:defRPr/>
            </a:pPr>
            <a:r>
              <a:rPr lang="en-US" altLang="zh-CN" dirty="0" smtClean="0">
                <a:latin typeface="Times New Roman" pitchFamily="18" charset="0"/>
              </a:rPr>
              <a:t>3GPP2</a:t>
            </a:r>
            <a:r>
              <a:rPr lang="zh-CN" altLang="en-US" dirty="0">
                <a:latin typeface="Times New Roman" pitchFamily="18" charset="0"/>
              </a:rPr>
              <a:t>：以北美</a:t>
            </a:r>
            <a:r>
              <a:rPr lang="zh-CN" altLang="en-US" dirty="0" smtClean="0">
                <a:latin typeface="Times New Roman" pitchFamily="18" charset="0"/>
              </a:rPr>
              <a:t>主导的</a:t>
            </a:r>
            <a:r>
              <a:rPr lang="en-US" altLang="zh-CN" dirty="0">
                <a:latin typeface="Times New Roman" pitchFamily="18" charset="0"/>
              </a:rPr>
              <a:t>3G</a:t>
            </a:r>
            <a:r>
              <a:rPr lang="zh-CN" altLang="en-US" dirty="0">
                <a:latin typeface="Times New Roman" pitchFamily="18" charset="0"/>
              </a:rPr>
              <a:t>标准化</a:t>
            </a:r>
            <a:r>
              <a:rPr lang="zh-CN" altLang="en-US" dirty="0" smtClean="0">
                <a:latin typeface="Times New Roman" pitchFamily="18" charset="0"/>
              </a:rPr>
              <a:t>组织</a:t>
            </a:r>
            <a:r>
              <a:rPr lang="zh-CN" altLang="en-US" dirty="0" smtClean="0">
                <a:latin typeface="Times New Roman" pitchFamily="18" charset="0"/>
              </a:rPr>
              <a:t>，不再活跃</a:t>
            </a:r>
            <a:endParaRPr lang="zh-CN" altLang="en-US" dirty="0"/>
          </a:p>
        </p:txBody>
      </p:sp>
    </p:spTree>
    <p:extLst>
      <p:ext uri="{BB962C8B-B14F-4D97-AF65-F5344CB8AC3E}">
        <p14:creationId xmlns:p14="http://schemas.microsoft.com/office/powerpoint/2010/main" val="2035868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Internet</a:t>
            </a:r>
            <a:r>
              <a:rPr lang="zh-CN" altLang="en-US" dirty="0"/>
              <a:t>标准</a:t>
            </a:r>
          </a:p>
        </p:txBody>
      </p:sp>
      <p:sp>
        <p:nvSpPr>
          <p:cNvPr id="3" name="内容占位符 2"/>
          <p:cNvSpPr>
            <a:spLocks noGrp="1"/>
          </p:cNvSpPr>
          <p:nvPr>
            <p:ph idx="1"/>
          </p:nvPr>
        </p:nvSpPr>
        <p:spPr>
          <a:xfrm>
            <a:off x="443753" y="1718662"/>
            <a:ext cx="3644153" cy="1889125"/>
          </a:xfrm>
        </p:spPr>
        <p:txBody>
          <a:bodyPr/>
          <a:lstStyle/>
          <a:p>
            <a:r>
              <a:rPr lang="en-US" altLang="zh-CN" dirty="0" smtClean="0"/>
              <a:t>Internet</a:t>
            </a:r>
            <a:r>
              <a:rPr lang="zh-CN" altLang="en-US" dirty="0" smtClean="0"/>
              <a:t>参数和名字的管理： </a:t>
            </a:r>
            <a:endParaRPr lang="en-US" altLang="zh-CN" dirty="0" smtClean="0"/>
          </a:p>
          <a:p>
            <a:pPr lvl="1"/>
            <a:r>
              <a:rPr lang="zh-CN" altLang="en-US" dirty="0" smtClean="0"/>
              <a:t>协议号、端口号等协议参数</a:t>
            </a:r>
            <a:endParaRPr lang="en-US" altLang="zh-CN" dirty="0" smtClean="0"/>
          </a:p>
          <a:p>
            <a:pPr lvl="1"/>
            <a:r>
              <a:rPr lang="en-US" altLang="zh-CN" dirty="0" smtClean="0"/>
              <a:t>IP</a:t>
            </a:r>
            <a:r>
              <a:rPr lang="zh-CN" altLang="en-US" dirty="0" smtClean="0"/>
              <a:t>地址、</a:t>
            </a:r>
            <a:r>
              <a:rPr lang="en-US" altLang="zh-CN" dirty="0" smtClean="0"/>
              <a:t>AS</a:t>
            </a:r>
            <a:r>
              <a:rPr lang="zh-CN" altLang="en-US" dirty="0" smtClean="0"/>
              <a:t>编号</a:t>
            </a:r>
            <a:endParaRPr lang="en-US" altLang="zh-CN" dirty="0" smtClean="0"/>
          </a:p>
          <a:p>
            <a:pPr lvl="1"/>
            <a:r>
              <a:rPr lang="zh-CN" altLang="en-US" dirty="0" smtClean="0"/>
              <a:t>域名</a:t>
            </a:r>
            <a:endParaRPr lang="zh-CN" altLang="en-US" dirty="0"/>
          </a:p>
        </p:txBody>
      </p:sp>
      <p:sp>
        <p:nvSpPr>
          <p:cNvPr id="5" name="矩形 4"/>
          <p:cNvSpPr/>
          <p:nvPr/>
        </p:nvSpPr>
        <p:spPr>
          <a:xfrm>
            <a:off x="3809310" y="13985"/>
            <a:ext cx="6840760" cy="646331"/>
          </a:xfrm>
          <a:prstGeom prst="rect">
            <a:avLst/>
          </a:prstGeom>
        </p:spPr>
        <p:txBody>
          <a:bodyPr wrap="square">
            <a:spAutoFit/>
          </a:bodyPr>
          <a:lstStyle/>
          <a:p>
            <a:r>
              <a:rPr lang="en-US" altLang="zh-CN" dirty="0"/>
              <a:t>The Tao of the IETF: </a:t>
            </a:r>
            <a:r>
              <a:rPr lang="en-US" altLang="zh-CN" dirty="0">
                <a:hlinkClick r:id="rId2"/>
              </a:rPr>
              <a:t>http://www.ietf.org/tao.html</a:t>
            </a:r>
            <a:endParaRPr lang="en-US" altLang="zh-CN" dirty="0"/>
          </a:p>
          <a:p>
            <a:r>
              <a:rPr lang="zh-CN" altLang="en-US" dirty="0"/>
              <a:t>中文版本：</a:t>
            </a:r>
            <a:r>
              <a:rPr lang="en-US" altLang="zh-CN" dirty="0"/>
              <a:t> http://www.ietf.org/documents/Tao-Chinese.pdf</a:t>
            </a:r>
            <a:endParaRPr lang="zh-CN" altLang="en-US" dirty="0"/>
          </a:p>
        </p:txBody>
      </p:sp>
      <p:sp>
        <p:nvSpPr>
          <p:cNvPr id="6" name="内容占位符 2"/>
          <p:cNvSpPr txBox="1">
            <a:spLocks/>
          </p:cNvSpPr>
          <p:nvPr/>
        </p:nvSpPr>
        <p:spPr>
          <a:xfrm>
            <a:off x="443753" y="4550399"/>
            <a:ext cx="8987118" cy="2971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IETF: </a:t>
            </a:r>
          </a:p>
          <a:p>
            <a:pPr lvl="1"/>
            <a:r>
              <a:rPr lang="en-US" altLang="zh-CN" dirty="0" smtClean="0"/>
              <a:t>Internet</a:t>
            </a:r>
            <a:r>
              <a:rPr lang="zh-CN" altLang="en-US" dirty="0" smtClean="0"/>
              <a:t>近期的工程问题，协议的开发和标准化</a:t>
            </a:r>
            <a:endParaRPr lang="en-US" altLang="zh-CN" dirty="0" smtClean="0"/>
          </a:p>
          <a:p>
            <a:pPr lvl="1"/>
            <a:r>
              <a:rPr lang="zh-CN" altLang="en-US" dirty="0" smtClean="0"/>
              <a:t>下设工作组完成具体专题的开发</a:t>
            </a:r>
            <a:endParaRPr lang="en-US" altLang="zh-CN" dirty="0" smtClean="0"/>
          </a:p>
          <a:p>
            <a:pPr lvl="1"/>
            <a:r>
              <a:rPr lang="zh-CN" altLang="en-US" dirty="0" smtClean="0"/>
              <a:t>文档以</a:t>
            </a:r>
            <a:r>
              <a:rPr lang="en-US" altLang="zh-CN" dirty="0" smtClean="0"/>
              <a:t>RFC</a:t>
            </a:r>
            <a:r>
              <a:rPr lang="zh-CN" altLang="en-US" dirty="0" smtClean="0"/>
              <a:t>方式发布</a:t>
            </a:r>
            <a:endParaRPr lang="en-US" altLang="zh-CN" dirty="0" smtClean="0"/>
          </a:p>
          <a:p>
            <a:r>
              <a:rPr lang="en-US" altLang="zh-CN" dirty="0" smtClean="0"/>
              <a:t>IRTF</a:t>
            </a:r>
            <a:r>
              <a:rPr lang="zh-CN" altLang="en-US" dirty="0" smtClean="0"/>
              <a:t>：</a:t>
            </a:r>
            <a:r>
              <a:rPr lang="en-US" altLang="zh-CN" dirty="0" smtClean="0"/>
              <a:t>Internet</a:t>
            </a:r>
            <a:r>
              <a:rPr lang="zh-CN" altLang="en-US" dirty="0" smtClean="0"/>
              <a:t>长期发展方向</a:t>
            </a:r>
            <a:r>
              <a:rPr lang="en-US" altLang="zh-CN" dirty="0" smtClean="0"/>
              <a:t> </a:t>
            </a:r>
            <a:endParaRPr lang="zh-CN" altLang="en-US" dirty="0"/>
          </a:p>
        </p:txBody>
      </p:sp>
      <p:pic>
        <p:nvPicPr>
          <p:cNvPr id="8" name="图片 7"/>
          <p:cNvPicPr>
            <a:picLocks noChangeAspect="1"/>
          </p:cNvPicPr>
          <p:nvPr/>
        </p:nvPicPr>
        <p:blipFill>
          <a:blip r:embed="rId3"/>
          <a:stretch>
            <a:fillRect/>
          </a:stretch>
        </p:blipFill>
        <p:spPr>
          <a:xfrm>
            <a:off x="4087906" y="902298"/>
            <a:ext cx="7898596" cy="4436491"/>
          </a:xfrm>
          <a:prstGeom prst="rect">
            <a:avLst/>
          </a:prstGeom>
        </p:spPr>
      </p:pic>
    </p:spTree>
    <p:extLst>
      <p:ext uri="{BB962C8B-B14F-4D97-AF65-F5344CB8AC3E}">
        <p14:creationId xmlns:p14="http://schemas.microsoft.com/office/powerpoint/2010/main" val="32106008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RFC</a:t>
            </a:r>
            <a:r>
              <a:rPr lang="zh-CN" altLang="en-US" dirty="0" smtClean="0">
                <a:latin typeface="Times New Roman" pitchFamily="18" charset="0"/>
              </a:rPr>
              <a:t> </a:t>
            </a:r>
            <a:r>
              <a:rPr lang="en-US" altLang="zh-CN" dirty="0" smtClean="0">
                <a:latin typeface="Times New Roman" pitchFamily="18" charset="0"/>
              </a:rPr>
              <a:t>(Request For Comments</a:t>
            </a:r>
            <a:r>
              <a:rPr lang="en-US" altLang="zh-CN" dirty="0">
                <a:latin typeface="Times New Roman" pitchFamily="18" charset="0"/>
              </a:rPr>
              <a:t>)</a:t>
            </a:r>
            <a:r>
              <a:rPr lang="zh-CN" altLang="en-US" dirty="0" smtClean="0">
                <a:latin typeface="Times New Roman" pitchFamily="18" charset="0"/>
              </a:rPr>
              <a:t>请求评注</a:t>
            </a:r>
            <a:endParaRPr lang="zh-CN" altLang="en-US" dirty="0"/>
          </a:p>
        </p:txBody>
      </p:sp>
      <p:sp>
        <p:nvSpPr>
          <p:cNvPr id="3" name="内容占位符 2"/>
          <p:cNvSpPr>
            <a:spLocks noGrp="1"/>
          </p:cNvSpPr>
          <p:nvPr>
            <p:ph idx="1"/>
          </p:nvPr>
        </p:nvSpPr>
        <p:spPr>
          <a:xfrm>
            <a:off x="838200" y="1467644"/>
            <a:ext cx="10515600" cy="1247775"/>
          </a:xfrm>
        </p:spPr>
        <p:txBody>
          <a:bodyPr>
            <a:noAutofit/>
          </a:bodyPr>
          <a:lstStyle/>
          <a:p>
            <a:r>
              <a:rPr lang="en-US" altLang="zh-CN" sz="2400" dirty="0" smtClean="0"/>
              <a:t>RFC</a:t>
            </a:r>
            <a:r>
              <a:rPr lang="zh-CN" altLang="en-US" sz="2400" dirty="0" smtClean="0"/>
              <a:t>文档包括</a:t>
            </a:r>
            <a:r>
              <a:rPr lang="en-US" altLang="zh-CN" sz="2400" dirty="0" smtClean="0"/>
              <a:t>Internet</a:t>
            </a:r>
            <a:r>
              <a:rPr lang="zh-CN" altLang="en-US" sz="2400" dirty="0" smtClean="0"/>
              <a:t>标准，也包括其他文档，甚至是</a:t>
            </a:r>
            <a:r>
              <a:rPr lang="en-US" altLang="zh-CN" sz="2400" dirty="0" smtClean="0"/>
              <a:t>BCP</a:t>
            </a:r>
            <a:r>
              <a:rPr lang="zh-CN" altLang="en-US" sz="2400" dirty="0" smtClean="0"/>
              <a:t>（</a:t>
            </a:r>
            <a:r>
              <a:rPr lang="en-US" altLang="zh-CN" sz="2400" dirty="0" smtClean="0"/>
              <a:t>Best Current Practice</a:t>
            </a:r>
            <a:r>
              <a:rPr lang="zh-CN" altLang="en-US" sz="2400" dirty="0" smtClean="0"/>
              <a:t>）、</a:t>
            </a:r>
            <a:r>
              <a:rPr lang="en-US" altLang="zh-CN" sz="2400" dirty="0" smtClean="0"/>
              <a:t>FYI</a:t>
            </a:r>
            <a:r>
              <a:rPr lang="zh-CN" altLang="en-US" sz="2400" dirty="0" smtClean="0"/>
              <a:t>等</a:t>
            </a:r>
            <a:endParaRPr lang="en-US" altLang="zh-CN" sz="2400" dirty="0" smtClean="0"/>
          </a:p>
          <a:p>
            <a:pPr lvl="1"/>
            <a:r>
              <a:rPr lang="en-US" altLang="zh-CN" sz="2000" dirty="0" smtClean="0"/>
              <a:t>rfc2026: The Internet Standards Process</a:t>
            </a:r>
            <a:r>
              <a:rPr lang="zh-CN" altLang="en-US" sz="2000" dirty="0" smtClean="0"/>
              <a:t>属于</a:t>
            </a:r>
            <a:r>
              <a:rPr lang="en-US" altLang="zh-CN" sz="2000" dirty="0" smtClean="0"/>
              <a:t>BCP</a:t>
            </a:r>
          </a:p>
          <a:p>
            <a:pPr lvl="1"/>
            <a:r>
              <a:rPr lang="zh-CN" altLang="en-US" sz="2000" dirty="0" smtClean="0"/>
              <a:t>按照先后顺序对</a:t>
            </a:r>
            <a:r>
              <a:rPr lang="en-US" altLang="zh-CN" sz="2000" dirty="0" err="1" smtClean="0"/>
              <a:t>rfc</a:t>
            </a:r>
            <a:r>
              <a:rPr lang="zh-CN" altLang="en-US" sz="2000" dirty="0" smtClean="0"/>
              <a:t>文档编号</a:t>
            </a:r>
            <a:endParaRPr lang="en-US" altLang="zh-CN" sz="2000" dirty="0" smtClean="0"/>
          </a:p>
          <a:p>
            <a:pPr lvl="1"/>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2793207"/>
            <a:ext cx="72009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矩形 4"/>
          <p:cNvSpPr/>
          <p:nvPr/>
        </p:nvSpPr>
        <p:spPr>
          <a:xfrm>
            <a:off x="3118188" y="6380718"/>
            <a:ext cx="247184" cy="369332"/>
          </a:xfrm>
          <a:prstGeom prst="rect">
            <a:avLst/>
          </a:prstGeom>
        </p:spPr>
        <p:txBody>
          <a:bodyPr wrap="none">
            <a:spAutoFit/>
          </a:bodyPr>
          <a:lstStyle/>
          <a:p>
            <a:r>
              <a:rPr lang="en-US" altLang="zh-CN" dirty="0" smtClean="0"/>
              <a:t> </a:t>
            </a:r>
          </a:p>
        </p:txBody>
      </p:sp>
      <p:sp>
        <p:nvSpPr>
          <p:cNvPr id="6" name="内容占位符 2"/>
          <p:cNvSpPr>
            <a:spLocks noGrp="1"/>
          </p:cNvSpPr>
          <p:nvPr/>
        </p:nvSpPr>
        <p:spPr>
          <a:xfrm>
            <a:off x="152400" y="3073400"/>
            <a:ext cx="4838700" cy="36496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IETF</a:t>
            </a:r>
            <a:r>
              <a:rPr lang="zh-CN" altLang="en-US" sz="2400" dirty="0" smtClean="0"/>
              <a:t>工作组的文档为</a:t>
            </a:r>
            <a:r>
              <a:rPr lang="en-US" altLang="zh-CN" sz="2400" dirty="0" smtClean="0"/>
              <a:t>Internet</a:t>
            </a:r>
            <a:r>
              <a:rPr lang="zh-CN" altLang="en-US" sz="2400" dirty="0" smtClean="0"/>
              <a:t>草案</a:t>
            </a:r>
            <a:r>
              <a:rPr lang="en-US" altLang="zh-CN" sz="2400" dirty="0" smtClean="0"/>
              <a:t>Internet-Drafts</a:t>
            </a:r>
            <a:r>
              <a:rPr lang="zh-CN" altLang="en-US" sz="2400" dirty="0" smtClean="0"/>
              <a:t>，一般</a:t>
            </a:r>
            <a:r>
              <a:rPr lang="en-US" altLang="zh-CN" sz="2400" dirty="0" smtClean="0"/>
              <a:t>6</a:t>
            </a:r>
            <a:r>
              <a:rPr lang="zh-CN" altLang="en-US" sz="2400" dirty="0" smtClean="0"/>
              <a:t>个月生命期</a:t>
            </a:r>
            <a:r>
              <a:rPr lang="en-US" altLang="zh-CN" sz="2400" dirty="0" smtClean="0"/>
              <a:t>(</a:t>
            </a:r>
            <a:r>
              <a:rPr lang="en-US" altLang="zh-CN" sz="2400" dirty="0" smtClean="0">
                <a:hlinkClick r:id="rId3"/>
              </a:rPr>
              <a:t>http</a:t>
            </a:r>
            <a:r>
              <a:rPr lang="en-US" altLang="zh-CN" sz="2400" dirty="0">
                <a:hlinkClick r:id="rId3"/>
              </a:rPr>
              <a:t>://</a:t>
            </a:r>
            <a:r>
              <a:rPr lang="en-US" altLang="zh-CN" sz="2400" dirty="0" smtClean="0">
                <a:hlinkClick r:id="rId3"/>
              </a:rPr>
              <a:t>www.ietf.org/id-info</a:t>
            </a:r>
            <a:r>
              <a:rPr lang="en-US" altLang="zh-CN" sz="2400" dirty="0" smtClean="0"/>
              <a:t>)</a:t>
            </a:r>
          </a:p>
          <a:p>
            <a:r>
              <a:rPr lang="zh-CN" altLang="en-US" sz="2400" dirty="0" smtClean="0"/>
              <a:t>进入</a:t>
            </a:r>
            <a:r>
              <a:rPr lang="en-US" altLang="zh-CN" sz="2400" dirty="0" smtClean="0"/>
              <a:t>Internet</a:t>
            </a:r>
            <a:r>
              <a:rPr lang="zh-CN" altLang="en-US" sz="2400" dirty="0" smtClean="0"/>
              <a:t>标准化过程成为建议标准</a:t>
            </a:r>
            <a:r>
              <a:rPr lang="en-US" altLang="zh-CN" sz="2400" dirty="0" smtClean="0"/>
              <a:t>(proposed standard)</a:t>
            </a:r>
          </a:p>
          <a:p>
            <a:r>
              <a:rPr lang="zh-CN" altLang="en-US" sz="2400" dirty="0" smtClean="0"/>
              <a:t>至少</a:t>
            </a:r>
            <a:r>
              <a:rPr lang="en-US" altLang="zh-CN" sz="2400" dirty="0" smtClean="0"/>
              <a:t>6</a:t>
            </a:r>
            <a:r>
              <a:rPr lang="zh-CN" altLang="en-US" sz="2400" dirty="0" smtClean="0"/>
              <a:t>个月之后，如果有两个互连独立的实现，进入草案标准</a:t>
            </a:r>
            <a:r>
              <a:rPr lang="en-US" altLang="zh-CN" sz="2400" dirty="0" smtClean="0"/>
              <a:t>draft standard</a:t>
            </a:r>
          </a:p>
          <a:p>
            <a:r>
              <a:rPr lang="zh-CN" altLang="en-US" sz="2400" dirty="0" smtClean="0"/>
              <a:t>至少</a:t>
            </a:r>
            <a:r>
              <a:rPr lang="en-US" altLang="zh-CN" sz="2400" dirty="0" smtClean="0"/>
              <a:t>4</a:t>
            </a:r>
            <a:r>
              <a:rPr lang="zh-CN" altLang="en-US" sz="2400" dirty="0" smtClean="0"/>
              <a:t>个月之后，成为</a:t>
            </a:r>
            <a:r>
              <a:rPr lang="en-US" altLang="zh-CN" sz="2400" dirty="0" smtClean="0"/>
              <a:t>Internet Standard</a:t>
            </a:r>
            <a:r>
              <a:rPr lang="zh-CN" altLang="en-US" sz="2400" dirty="0" smtClean="0"/>
              <a:t>，赋予标准号</a:t>
            </a:r>
            <a:r>
              <a:rPr lang="en-US" altLang="zh-CN" sz="2400" dirty="0" smtClean="0"/>
              <a:t>STD</a:t>
            </a:r>
          </a:p>
          <a:p>
            <a:pPr lvl="1"/>
            <a:endParaRPr lang="zh-CN" altLang="en-US" sz="2000" dirty="0"/>
          </a:p>
        </p:txBody>
      </p:sp>
    </p:spTree>
    <p:extLst>
      <p:ext uri="{BB962C8B-B14F-4D97-AF65-F5344CB8AC3E}">
        <p14:creationId xmlns:p14="http://schemas.microsoft.com/office/powerpoint/2010/main" val="4045698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pPr>
              <a:defRPr/>
            </a:pPr>
            <a:r>
              <a:rPr lang="en-US" altLang="zh-CN" dirty="0"/>
              <a:t>1.9</a:t>
            </a:r>
          </a:p>
          <a:p>
            <a:pPr>
              <a:defRPr/>
            </a:pPr>
            <a:r>
              <a:rPr lang="en-US" altLang="zh-CN" dirty="0" smtClean="0"/>
              <a:t>1.18</a:t>
            </a:r>
            <a:endParaRPr lang="en-US" altLang="zh-CN" dirty="0"/>
          </a:p>
          <a:p>
            <a:pPr>
              <a:defRPr/>
            </a:pPr>
            <a:r>
              <a:rPr lang="en-US" altLang="zh-CN" dirty="0"/>
              <a:t>1.22</a:t>
            </a:r>
          </a:p>
          <a:p>
            <a:endParaRPr lang="zh-CN" altLang="en-US" dirty="0"/>
          </a:p>
        </p:txBody>
      </p:sp>
      <p:sp>
        <p:nvSpPr>
          <p:cNvPr id="4" name="Rectangle 1"/>
          <p:cNvSpPr>
            <a:spLocks noChangeArrowheads="1"/>
          </p:cNvSpPr>
          <p:nvPr/>
        </p:nvSpPr>
        <p:spPr bwMode="auto">
          <a:xfrm>
            <a:off x="1079500" y="3591053"/>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en-US" sz="2000" b="0" i="0" u="none" strike="noStrike" cap="none" normalizeH="0" baseline="0" dirty="0" smtClean="0">
                <a:ln>
                  <a:noFill/>
                </a:ln>
                <a:solidFill>
                  <a:schemeClr val="tx1"/>
                </a:solidFill>
                <a:effectLst/>
                <a:latin typeface="+mn-ea"/>
              </a:rPr>
              <a:t>补</a:t>
            </a:r>
            <a:r>
              <a:rPr kumimoji="0" lang="en-US" altLang="zh-CN" sz="2000" b="0" i="0" u="none" strike="noStrike" cap="none" normalizeH="0" baseline="0" dirty="0" smtClean="0">
                <a:ln>
                  <a:noFill/>
                </a:ln>
                <a:solidFill>
                  <a:schemeClr val="tx1"/>
                </a:solidFill>
                <a:effectLst/>
                <a:latin typeface="+mn-ea"/>
              </a:rPr>
              <a:t>1. </a:t>
            </a:r>
            <a:r>
              <a:rPr kumimoji="0" lang="zh-CN" altLang="zh-CN" sz="2000" b="0" i="0" u="none" strike="noStrike" cap="none" normalizeH="0" baseline="0" dirty="0" smtClean="0">
                <a:ln>
                  <a:noFill/>
                </a:ln>
                <a:solidFill>
                  <a:schemeClr val="tx1"/>
                </a:solidFill>
                <a:effectLst/>
                <a:latin typeface="+mn-ea"/>
              </a:rPr>
              <a:t>如下图所示，图中包括</a:t>
            </a:r>
            <a:r>
              <a:rPr kumimoji="0" lang="en-US" altLang="zh-CN" sz="2000" b="0" i="0" u="none" strike="noStrike" cap="none" normalizeH="0" baseline="0" dirty="0" smtClean="0">
                <a:ln>
                  <a:noFill/>
                </a:ln>
                <a:solidFill>
                  <a:schemeClr val="tx1"/>
                </a:solidFill>
                <a:effectLst/>
                <a:latin typeface="+mn-ea"/>
              </a:rPr>
              <a:t>3</a:t>
            </a:r>
            <a:r>
              <a:rPr kumimoji="0" lang="zh-CN" altLang="en-US" sz="2000" b="0" i="0" u="none" strike="noStrike" cap="none" normalizeH="0" baseline="0" dirty="0" smtClean="0">
                <a:ln>
                  <a:noFill/>
                </a:ln>
                <a:solidFill>
                  <a:schemeClr val="tx1"/>
                </a:solidFill>
                <a:effectLst/>
                <a:latin typeface="+mn-ea"/>
              </a:rPr>
              <a:t>条链路，这些链路的数据速率和距离已经标在上面，假设</a:t>
            </a:r>
            <a:r>
              <a:rPr lang="zh-CN" altLang="en-US" sz="2000" dirty="0">
                <a:latin typeface="+mn-ea"/>
              </a:rPr>
              <a:t>中间</a:t>
            </a:r>
            <a:r>
              <a:rPr kumimoji="0" lang="zh-CN" altLang="en-US" sz="2000" b="0" i="0" u="none" strike="noStrike" cap="none" normalizeH="0" baseline="0" dirty="0" smtClean="0">
                <a:ln>
                  <a:noFill/>
                </a:ln>
                <a:solidFill>
                  <a:schemeClr val="tx1"/>
                </a:solidFill>
                <a:effectLst/>
                <a:latin typeface="+mn-ea"/>
              </a:rPr>
              <a:t>两个路由器的处理延迟分别为</a:t>
            </a:r>
            <a:r>
              <a:rPr kumimoji="0" lang="en-US" altLang="zh-CN" sz="2000" b="0" i="0" u="none" strike="noStrike" cap="none" normalizeH="0" baseline="0" dirty="0" smtClean="0">
                <a:ln>
                  <a:noFill/>
                </a:ln>
                <a:solidFill>
                  <a:schemeClr val="tx1"/>
                </a:solidFill>
                <a:effectLst/>
                <a:latin typeface="+mn-ea"/>
              </a:rPr>
              <a:t>3</a:t>
            </a:r>
            <a:r>
              <a:rPr kumimoji="0" lang="el-GR" altLang="zh-CN" sz="2000" b="0" i="0" u="none" strike="noStrike" cap="none" normalizeH="0" baseline="0" dirty="0" smtClean="0">
                <a:ln>
                  <a:noFill/>
                </a:ln>
                <a:solidFill>
                  <a:schemeClr val="tx1"/>
                </a:solidFill>
                <a:effectLst/>
                <a:latin typeface="+mn-ea"/>
              </a:rPr>
              <a:t>μ</a:t>
            </a:r>
            <a:r>
              <a:rPr kumimoji="0" lang="en-US" altLang="zh-CN" sz="2000" b="0" i="0" u="none" strike="noStrike" cap="none" normalizeH="0" baseline="0" dirty="0" smtClean="0">
                <a:ln>
                  <a:noFill/>
                </a:ln>
                <a:solidFill>
                  <a:schemeClr val="tx1"/>
                </a:solidFill>
                <a:effectLst/>
                <a:latin typeface="+mn-ea"/>
              </a:rPr>
              <a:t>s</a:t>
            </a:r>
            <a:r>
              <a:rPr kumimoji="0" lang="zh-CN" altLang="en-US" sz="2000" b="0" i="0" u="none" strike="noStrike" cap="none" normalizeH="0" baseline="0" dirty="0" smtClean="0">
                <a:ln>
                  <a:noFill/>
                </a:ln>
                <a:solidFill>
                  <a:schemeClr val="tx1"/>
                </a:solidFill>
                <a:effectLst/>
                <a:latin typeface="+mn-ea"/>
              </a:rPr>
              <a:t>和</a:t>
            </a:r>
            <a:r>
              <a:rPr lang="en-US" altLang="zh-CN" sz="2000" dirty="0">
                <a:latin typeface="+mn-ea"/>
              </a:rPr>
              <a:t>5</a:t>
            </a:r>
            <a:r>
              <a:rPr kumimoji="0" lang="el-GR" altLang="zh-CN" sz="2000" b="0" i="0" u="none" strike="noStrike" cap="none" normalizeH="0" baseline="0" dirty="0" smtClean="0">
                <a:ln>
                  <a:noFill/>
                </a:ln>
                <a:solidFill>
                  <a:schemeClr val="tx1"/>
                </a:solidFill>
                <a:effectLst/>
                <a:latin typeface="+mn-ea"/>
              </a:rPr>
              <a:t>μ</a:t>
            </a:r>
            <a:r>
              <a:rPr kumimoji="0" lang="en-US" altLang="zh-CN" sz="2000" b="0" i="0" u="none" strike="noStrike" cap="none" normalizeH="0" baseline="0" dirty="0" smtClean="0">
                <a:ln>
                  <a:noFill/>
                </a:ln>
                <a:solidFill>
                  <a:schemeClr val="tx1"/>
                </a:solidFill>
                <a:effectLst/>
                <a:latin typeface="+mn-ea"/>
              </a:rPr>
              <a:t>s </a:t>
            </a:r>
            <a:r>
              <a:rPr kumimoji="0" lang="zh-CN" altLang="en-US" sz="2000" b="0" i="0" u="none" strike="noStrike" cap="none" normalizeH="0" baseline="0" dirty="0" smtClean="0">
                <a:ln>
                  <a:noFill/>
                </a:ln>
                <a:solidFill>
                  <a:schemeClr val="tx1"/>
                </a:solidFill>
                <a:effectLst/>
                <a:latin typeface="+mn-ea"/>
              </a:rPr>
              <a:t>，忽略排队延迟，请问从最左边的主机开始传输一个长度为</a:t>
            </a:r>
            <a:r>
              <a:rPr kumimoji="0" lang="en-US" altLang="zh-CN" sz="2000" b="0" i="0" u="none" strike="noStrike" cap="none" normalizeH="0" baseline="0" dirty="0" smtClean="0">
                <a:ln>
                  <a:noFill/>
                </a:ln>
                <a:solidFill>
                  <a:schemeClr val="tx1"/>
                </a:solidFill>
                <a:effectLst/>
                <a:latin typeface="+mn-ea"/>
              </a:rPr>
              <a:t>12000</a:t>
            </a:r>
            <a:r>
              <a:rPr kumimoji="0" lang="zh-CN" altLang="en-US" sz="2000" b="0" i="0" u="none" strike="noStrike" cap="none" normalizeH="0" baseline="0" dirty="0" smtClean="0">
                <a:ln>
                  <a:noFill/>
                </a:ln>
                <a:solidFill>
                  <a:schemeClr val="tx1"/>
                </a:solidFill>
                <a:effectLst/>
                <a:latin typeface="+mn-ea"/>
              </a:rPr>
              <a:t>比特的帧到最终该帧全部到达右边的服务器，总共需要多少</a:t>
            </a:r>
            <a:r>
              <a:rPr kumimoji="0" lang="en-US" altLang="zh-CN" sz="2000" b="0" i="0" u="none" strike="noStrike" cap="none" normalizeH="0" baseline="0" dirty="0" err="1" smtClean="0">
                <a:ln>
                  <a:noFill/>
                </a:ln>
                <a:solidFill>
                  <a:schemeClr val="tx1"/>
                </a:solidFill>
                <a:effectLst/>
                <a:latin typeface="+mn-ea"/>
              </a:rPr>
              <a:t>ms</a:t>
            </a:r>
            <a:r>
              <a:rPr kumimoji="0" lang="zh-CN" altLang="en-US" sz="2000" b="0" i="0" u="none" strike="noStrike" cap="none" normalizeH="0" baseline="0" dirty="0" smtClean="0">
                <a:ln>
                  <a:noFill/>
                </a:ln>
                <a:solidFill>
                  <a:schemeClr val="tx1"/>
                </a:solidFill>
                <a:effectLst/>
                <a:latin typeface="+mn-ea"/>
              </a:rPr>
              <a:t>？ 假设信号的传播速度为</a:t>
            </a:r>
            <a:r>
              <a:rPr kumimoji="0" lang="en-US" altLang="zh-CN" sz="2000" b="0" i="0" u="none" strike="noStrike" cap="none" normalizeH="0" baseline="0" dirty="0" smtClean="0">
                <a:ln>
                  <a:noFill/>
                </a:ln>
                <a:solidFill>
                  <a:srgbClr val="064F24"/>
                </a:solidFill>
                <a:effectLst/>
                <a:latin typeface="+mn-ea"/>
              </a:rPr>
              <a:t>3x10**8 m/sec</a:t>
            </a:r>
            <a:endParaRPr kumimoji="0" lang="en-US" altLang="zh-CN" sz="20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rPr>
              <a:t>  </a:t>
            </a:r>
          </a:p>
        </p:txBody>
      </p:sp>
      <p:pic>
        <p:nvPicPr>
          <p:cNvPr id="21506" name="Picture 2" descr="计算机生成了可选文字:&#10;客 量 100Mbps &#10;离 · 3km &#10;容 量 1Mbps &#10;鉅 离 1 凹 Okm &#10;客 1000Mbps &#10;距 离 2km &#10;“ 链 路 3 ·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5166922"/>
            <a:ext cx="54864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520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统一的网络体系结构：</a:t>
            </a:r>
            <a:r>
              <a:rPr lang="en-US" altLang="zh-CN" dirty="0"/>
              <a:t>OSI</a:t>
            </a:r>
            <a:r>
              <a:rPr lang="zh-CN" altLang="en-US" dirty="0"/>
              <a:t>和</a:t>
            </a:r>
            <a:r>
              <a:rPr lang="en-US" altLang="zh-CN" dirty="0"/>
              <a:t>Internet</a:t>
            </a:r>
            <a:endParaRPr lang="zh-CN" altLang="en-US" dirty="0"/>
          </a:p>
        </p:txBody>
      </p:sp>
      <p:sp>
        <p:nvSpPr>
          <p:cNvPr id="3" name="内容占位符 2"/>
          <p:cNvSpPr>
            <a:spLocks noGrp="1"/>
          </p:cNvSpPr>
          <p:nvPr>
            <p:ph idx="1"/>
          </p:nvPr>
        </p:nvSpPr>
        <p:spPr/>
        <p:txBody>
          <a:bodyPr>
            <a:noAutofit/>
          </a:bodyPr>
          <a:lstStyle/>
          <a:p>
            <a:pPr>
              <a:defRPr/>
            </a:pPr>
            <a:r>
              <a:rPr lang="zh-CN" altLang="en-US" sz="2000" dirty="0"/>
              <a:t>开放式标准化的</a:t>
            </a:r>
            <a:r>
              <a:rPr lang="zh-CN" altLang="en-US" sz="2000" dirty="0" smtClean="0"/>
              <a:t>计算机网络</a:t>
            </a:r>
            <a:r>
              <a:rPr lang="zh-CN" altLang="en-US" sz="2000" dirty="0"/>
              <a:t>：</a:t>
            </a:r>
            <a:r>
              <a:rPr lang="en-US" altLang="zh-CN" sz="2000" dirty="0" smtClean="0"/>
              <a:t>20</a:t>
            </a:r>
            <a:r>
              <a:rPr lang="zh-CN" altLang="en-US" sz="2000" dirty="0"/>
              <a:t>世纪</a:t>
            </a:r>
            <a:r>
              <a:rPr lang="en-US" altLang="zh-CN" sz="2000" dirty="0"/>
              <a:t>80</a:t>
            </a:r>
            <a:r>
              <a:rPr lang="zh-CN" altLang="en-US" sz="2000" dirty="0"/>
              <a:t>年代初至</a:t>
            </a:r>
            <a:r>
              <a:rPr lang="en-US" altLang="zh-CN" sz="2000" dirty="0"/>
              <a:t>90</a:t>
            </a:r>
            <a:r>
              <a:rPr lang="zh-CN" altLang="en-US" sz="2000" dirty="0"/>
              <a:t>年代</a:t>
            </a:r>
            <a:r>
              <a:rPr lang="zh-CN" altLang="en-US" sz="2000" dirty="0" smtClean="0"/>
              <a:t>初</a:t>
            </a:r>
            <a:endParaRPr lang="en-US" altLang="zh-CN" sz="2000" dirty="0" smtClean="0"/>
          </a:p>
          <a:p>
            <a:pPr>
              <a:defRPr/>
            </a:pPr>
            <a:r>
              <a:rPr lang="en-US" altLang="zh-CN" sz="2000" dirty="0" smtClean="0"/>
              <a:t>OSI</a:t>
            </a:r>
            <a:r>
              <a:rPr lang="zh-CN" altLang="en-US" sz="2000" dirty="0" smtClean="0"/>
              <a:t>参考模型：</a:t>
            </a:r>
            <a:endParaRPr lang="en-US" altLang="zh-CN" sz="2000" dirty="0"/>
          </a:p>
          <a:p>
            <a:pPr lvl="1">
              <a:defRPr/>
            </a:pPr>
            <a:r>
              <a:rPr lang="zh-CN" altLang="en-US" sz="2000" dirty="0" smtClean="0"/>
              <a:t>国际标准化组织</a:t>
            </a:r>
            <a:r>
              <a:rPr lang="en-US" altLang="zh-CN" sz="2000" dirty="0" smtClean="0"/>
              <a:t>ISO</a:t>
            </a:r>
            <a:r>
              <a:rPr lang="en-US" altLang="zh-CN" sz="2000" dirty="0"/>
              <a:t>(</a:t>
            </a:r>
            <a:r>
              <a:rPr lang="en-US" altLang="zh-CN" sz="2000" b="1" dirty="0" smtClean="0"/>
              <a:t>International </a:t>
            </a:r>
            <a:r>
              <a:rPr lang="en-US" altLang="zh-CN" sz="2000" b="1" dirty="0"/>
              <a:t>Organization for </a:t>
            </a:r>
            <a:r>
              <a:rPr lang="en-US" altLang="zh-CN" sz="2000" b="1" dirty="0" smtClean="0"/>
              <a:t>Standardization)</a:t>
            </a:r>
            <a:r>
              <a:rPr lang="zh-CN" altLang="en-US" sz="2000" dirty="0" smtClean="0"/>
              <a:t>是一个由国家标准化机构组成的世界性组织，在世界范围内促进国际标准的制定</a:t>
            </a:r>
            <a:endParaRPr lang="en-US" altLang="zh-CN" sz="2000" dirty="0" smtClean="0"/>
          </a:p>
          <a:p>
            <a:pPr lvl="1"/>
            <a:r>
              <a:rPr lang="en-US" altLang="zh-CN" sz="2000" dirty="0"/>
              <a:t>ISO</a:t>
            </a:r>
            <a:r>
              <a:rPr lang="zh-CN" altLang="en-US" sz="2000" dirty="0"/>
              <a:t>与国际电报电话咨询委员会</a:t>
            </a:r>
            <a:r>
              <a:rPr lang="en-US" altLang="zh-CN" sz="2000" dirty="0"/>
              <a:t>CCITT(International </a:t>
            </a:r>
            <a:r>
              <a:rPr lang="en-US" altLang="zh-CN" sz="2000" dirty="0"/>
              <a:t>Telegraph and Telephone </a:t>
            </a:r>
            <a:r>
              <a:rPr lang="en-US" altLang="zh-CN" sz="2000" dirty="0" err="1"/>
              <a:t>ConsultativeCommittee</a:t>
            </a:r>
            <a:r>
              <a:rPr lang="zh-CN" altLang="en-US" sz="2000" dirty="0"/>
              <a:t>，现在是当前电信标准化组织</a:t>
            </a:r>
            <a:r>
              <a:rPr lang="en-US" altLang="zh-CN" sz="2000" dirty="0" smtClean="0"/>
              <a:t>Telecommunications </a:t>
            </a:r>
            <a:r>
              <a:rPr lang="en-US" altLang="zh-CN" sz="2000" dirty="0"/>
              <a:t>Standardization </a:t>
            </a:r>
            <a:r>
              <a:rPr lang="en-US" altLang="zh-CN" sz="2000" dirty="0"/>
              <a:t>Sector of the International Telecommunication </a:t>
            </a:r>
            <a:r>
              <a:rPr lang="en-US" altLang="zh-CN" sz="2000" dirty="0"/>
              <a:t>Union: ITU-T)</a:t>
            </a:r>
            <a:r>
              <a:rPr lang="zh-CN" altLang="en-US" sz="2000" dirty="0"/>
              <a:t>合作开展信息互连领域的工作</a:t>
            </a:r>
            <a:endParaRPr lang="en-US" altLang="zh-CN" sz="2000" dirty="0"/>
          </a:p>
          <a:p>
            <a:pPr lvl="1"/>
            <a:r>
              <a:rPr lang="en-US" altLang="zh-CN" sz="2000" dirty="0"/>
              <a:t>1984</a:t>
            </a:r>
            <a:r>
              <a:rPr lang="zh-CN" altLang="en-US" sz="2000" dirty="0"/>
              <a:t>年</a:t>
            </a:r>
            <a:r>
              <a:rPr lang="en-US" altLang="zh-CN" sz="2000" dirty="0"/>
              <a:t>OSI</a:t>
            </a:r>
            <a:r>
              <a:rPr lang="zh-CN" altLang="en-US" sz="2000" dirty="0"/>
              <a:t>发布标准</a:t>
            </a:r>
            <a:r>
              <a:rPr lang="en-US" altLang="zh-CN" sz="2000" dirty="0"/>
              <a:t>ISO 7498</a:t>
            </a:r>
            <a:r>
              <a:rPr lang="zh-CN" altLang="en-US" sz="2000" dirty="0"/>
              <a:t>：</a:t>
            </a:r>
            <a:r>
              <a:rPr lang="en-US" altLang="zh-CN" sz="2000" dirty="0"/>
              <a:t>Open </a:t>
            </a:r>
            <a:r>
              <a:rPr lang="en-US" altLang="zh-CN" sz="2000" dirty="0"/>
              <a:t>Systems Interconnection Reference </a:t>
            </a:r>
            <a:r>
              <a:rPr lang="en-US" altLang="zh-CN" sz="2000" dirty="0"/>
              <a:t>Model</a:t>
            </a:r>
            <a:r>
              <a:rPr lang="zh-CN" altLang="en-US" sz="2000" dirty="0"/>
              <a:t>，称为</a:t>
            </a:r>
            <a:r>
              <a:rPr lang="en-US" altLang="zh-CN" sz="2000" dirty="0"/>
              <a:t>OSI</a:t>
            </a:r>
            <a:r>
              <a:rPr lang="zh-CN" altLang="en-US" sz="2000" dirty="0"/>
              <a:t>参考模型或者</a:t>
            </a:r>
            <a:r>
              <a:rPr lang="en-US" altLang="zh-CN" sz="2000" dirty="0"/>
              <a:t>OSI</a:t>
            </a:r>
            <a:r>
              <a:rPr lang="zh-CN" altLang="en-US" sz="2000" dirty="0"/>
              <a:t>模型。</a:t>
            </a:r>
            <a:endParaRPr lang="en-US" altLang="zh-CN" sz="2000" dirty="0"/>
          </a:p>
          <a:p>
            <a:pPr lvl="1"/>
            <a:r>
              <a:rPr lang="en-US" altLang="zh-CN" sz="2000" dirty="0" smtClean="0"/>
              <a:t>CCITT</a:t>
            </a:r>
            <a:r>
              <a:rPr lang="zh-CN" altLang="en-US" sz="2000" dirty="0"/>
              <a:t>参照</a:t>
            </a:r>
            <a:r>
              <a:rPr lang="en-US" altLang="zh-CN" sz="2000" dirty="0"/>
              <a:t>OSI</a:t>
            </a:r>
            <a:r>
              <a:rPr lang="zh-CN" altLang="en-US" sz="2000" dirty="0"/>
              <a:t>模型，开发了</a:t>
            </a:r>
            <a:r>
              <a:rPr lang="en-US" altLang="zh-CN" sz="2000" dirty="0"/>
              <a:t>X</a:t>
            </a:r>
            <a:r>
              <a:rPr lang="zh-CN" altLang="en-US" sz="2000" dirty="0"/>
              <a:t>系列建议，各国遵循</a:t>
            </a:r>
            <a:r>
              <a:rPr lang="en-US" altLang="zh-CN" sz="2000" dirty="0"/>
              <a:t>X</a:t>
            </a:r>
            <a:r>
              <a:rPr lang="zh-CN" altLang="en-US" sz="2000" dirty="0"/>
              <a:t>系列建议组建公用数据网（</a:t>
            </a:r>
            <a:r>
              <a:rPr lang="en-US" altLang="zh-CN" sz="2000" dirty="0"/>
              <a:t>PDN</a:t>
            </a:r>
            <a:r>
              <a:rPr lang="zh-CN" altLang="en-US" sz="2000" dirty="0" smtClean="0"/>
              <a:t>）</a:t>
            </a:r>
            <a:endParaRPr lang="en-US" altLang="zh-CN" sz="2000" dirty="0" smtClean="0"/>
          </a:p>
          <a:p>
            <a:r>
              <a:rPr lang="en-US" altLang="zh-CN" sz="2000" dirty="0"/>
              <a:t>Internet</a:t>
            </a:r>
            <a:r>
              <a:rPr lang="zh-CN" altLang="en-US" sz="2000" dirty="0" smtClean="0"/>
              <a:t>：</a:t>
            </a:r>
            <a:endParaRPr lang="en-US" altLang="zh-CN" sz="2000" dirty="0" smtClean="0"/>
          </a:p>
          <a:p>
            <a:pPr lvl="1"/>
            <a:r>
              <a:rPr lang="zh-CN" altLang="en-US" sz="2000" dirty="0" smtClean="0"/>
              <a:t>在</a:t>
            </a:r>
            <a:r>
              <a:rPr lang="en-US" altLang="zh-CN" sz="2000" dirty="0" smtClean="0"/>
              <a:t>ARPANET</a:t>
            </a:r>
            <a:r>
              <a:rPr lang="zh-CN" altLang="en-US" sz="2000" dirty="0" smtClean="0"/>
              <a:t>基础上发展起来，</a:t>
            </a:r>
            <a:r>
              <a:rPr lang="en-US" altLang="zh-CN" sz="2000" dirty="0"/>
              <a:t> 1989</a:t>
            </a:r>
            <a:r>
              <a:rPr lang="zh-CN" altLang="en-US" sz="2000" dirty="0"/>
              <a:t>年连接的主机突破</a:t>
            </a:r>
            <a:r>
              <a:rPr lang="en-US" altLang="zh-CN" sz="2000" dirty="0">
                <a:sym typeface="Wingdings" pitchFamily="2" charset="2"/>
              </a:rPr>
              <a:t>10</a:t>
            </a:r>
            <a:r>
              <a:rPr lang="zh-CN" altLang="en-US" sz="2000" dirty="0">
                <a:sym typeface="Wingdings" pitchFamily="2" charset="2"/>
              </a:rPr>
              <a:t>万台</a:t>
            </a:r>
            <a:endParaRPr lang="en-US" altLang="zh-CN" sz="2000" dirty="0"/>
          </a:p>
          <a:p>
            <a:pPr lvl="1"/>
            <a:r>
              <a:rPr lang="zh-CN" altLang="en-US" sz="2000" dirty="0" smtClean="0"/>
              <a:t>其所采用的</a:t>
            </a:r>
            <a:r>
              <a:rPr lang="en-US" altLang="zh-CN" sz="2000" dirty="0" smtClean="0"/>
              <a:t>TCP/IP</a:t>
            </a:r>
            <a:r>
              <a:rPr lang="zh-CN" altLang="en-US" sz="2000" dirty="0" smtClean="0"/>
              <a:t>体系结构逐渐称为事实上</a:t>
            </a:r>
            <a:r>
              <a:rPr lang="zh-CN" altLang="en-US" sz="2000" dirty="0"/>
              <a:t>的国际标准。</a:t>
            </a:r>
            <a:endParaRPr lang="en-US" altLang="zh-CN" sz="2000" dirty="0" smtClean="0"/>
          </a:p>
          <a:p>
            <a:endParaRPr lang="en-US" altLang="zh-CN" sz="2000" dirty="0"/>
          </a:p>
          <a:p>
            <a:pPr lvl="1">
              <a:defRPr/>
            </a:pPr>
            <a:endParaRPr lang="zh-CN" altLang="en-US" sz="2000" dirty="0"/>
          </a:p>
        </p:txBody>
      </p:sp>
    </p:spTree>
    <p:extLst>
      <p:ext uri="{BB962C8B-B14F-4D97-AF65-F5344CB8AC3E}">
        <p14:creationId xmlns:p14="http://schemas.microsoft.com/office/powerpoint/2010/main" val="162999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计算机网络的发展：信息基础设施</a:t>
            </a:r>
            <a:endParaRPr lang="zh-CN" altLang="en-US" dirty="0"/>
          </a:p>
        </p:txBody>
      </p:sp>
      <p:sp>
        <p:nvSpPr>
          <p:cNvPr id="3" name="内容占位符 2"/>
          <p:cNvSpPr>
            <a:spLocks noGrp="1"/>
          </p:cNvSpPr>
          <p:nvPr>
            <p:ph idx="1"/>
          </p:nvPr>
        </p:nvSpPr>
        <p:spPr/>
        <p:txBody>
          <a:bodyPr/>
          <a:lstStyle/>
          <a:p>
            <a:r>
              <a:rPr lang="zh-CN" altLang="en-US" dirty="0" smtClean="0"/>
              <a:t>计算机网络进入网络计算的时代，</a:t>
            </a:r>
            <a:r>
              <a:rPr lang="en-US" altLang="zh-CN" dirty="0" smtClean="0"/>
              <a:t>20</a:t>
            </a:r>
            <a:r>
              <a:rPr lang="zh-CN" altLang="en-US" dirty="0" smtClean="0"/>
              <a:t>世纪</a:t>
            </a:r>
            <a:r>
              <a:rPr lang="en-US" altLang="zh-CN" dirty="0" smtClean="0"/>
              <a:t>90</a:t>
            </a:r>
            <a:r>
              <a:rPr lang="zh-CN" altLang="en-US" dirty="0" smtClean="0"/>
              <a:t>年代至今</a:t>
            </a:r>
            <a:endParaRPr lang="en-US" altLang="zh-CN" dirty="0" smtClean="0"/>
          </a:p>
          <a:p>
            <a:pPr lvl="1"/>
            <a:r>
              <a:rPr lang="zh-CN" altLang="en-US" dirty="0" smtClean="0"/>
              <a:t>各国政府将计算机网络提升到与高速公路等相当的基础设施的高度</a:t>
            </a:r>
            <a:endParaRPr lang="en-US" altLang="zh-CN" dirty="0" smtClean="0"/>
          </a:p>
          <a:p>
            <a:pPr lvl="1"/>
            <a:r>
              <a:rPr lang="zh-CN" altLang="en-US" dirty="0" smtClean="0"/>
              <a:t>计算机网络的速度更快，局域网从</a:t>
            </a:r>
            <a:r>
              <a:rPr lang="en-US" altLang="zh-CN" dirty="0" smtClean="0"/>
              <a:t>10Mbps</a:t>
            </a:r>
            <a:r>
              <a:rPr lang="zh-CN" altLang="en-US" dirty="0" smtClean="0"/>
              <a:t>提高到现在</a:t>
            </a:r>
            <a:r>
              <a:rPr lang="en-US" altLang="zh-CN" dirty="0" smtClean="0"/>
              <a:t>10Gbps</a:t>
            </a:r>
            <a:r>
              <a:rPr lang="zh-CN" altLang="en-US" dirty="0" smtClean="0"/>
              <a:t>甚至更高的速度，广域网从早期的</a:t>
            </a:r>
            <a:r>
              <a:rPr lang="en-US" altLang="zh-CN" dirty="0" smtClean="0"/>
              <a:t>64kbps</a:t>
            </a:r>
            <a:r>
              <a:rPr lang="zh-CN" altLang="en-US" dirty="0" smtClean="0"/>
              <a:t>到现在可以的</a:t>
            </a:r>
            <a:r>
              <a:rPr lang="en-US" altLang="zh-CN" dirty="0" err="1" smtClean="0"/>
              <a:t>Gbps</a:t>
            </a:r>
            <a:r>
              <a:rPr lang="zh-CN" altLang="en-US" dirty="0"/>
              <a:t>甚至</a:t>
            </a:r>
            <a:r>
              <a:rPr lang="en-US" altLang="zh-CN" dirty="0" err="1" smtClean="0"/>
              <a:t>Tbps</a:t>
            </a:r>
            <a:r>
              <a:rPr lang="zh-CN" altLang="en-US" dirty="0" smtClean="0"/>
              <a:t>，接入网从早期拨号上网的</a:t>
            </a:r>
            <a:r>
              <a:rPr lang="en-US" altLang="zh-CN" dirty="0" smtClean="0"/>
              <a:t>9.6kbps</a:t>
            </a:r>
            <a:r>
              <a:rPr lang="zh-CN" altLang="en-US" dirty="0" smtClean="0"/>
              <a:t>到现在</a:t>
            </a:r>
            <a:r>
              <a:rPr lang="en-US" altLang="zh-CN" dirty="0" err="1" smtClean="0"/>
              <a:t>Gbps</a:t>
            </a:r>
            <a:r>
              <a:rPr lang="zh-CN" altLang="en-US" dirty="0" smtClean="0"/>
              <a:t>的速度</a:t>
            </a:r>
            <a:endParaRPr lang="en-US" altLang="zh-CN" dirty="0" smtClean="0"/>
          </a:p>
          <a:p>
            <a:pPr lvl="1"/>
            <a:r>
              <a:rPr lang="zh-CN" altLang="en-US" dirty="0" smtClean="0"/>
              <a:t>计算机网络覆盖的范围更广，可以通过有线、无线接入，可以接入计算机、手机、生活电器、各种传感设备，接入的节点数目达上亿个</a:t>
            </a:r>
            <a:endParaRPr lang="en-US" altLang="zh-CN" dirty="0" smtClean="0"/>
          </a:p>
          <a:p>
            <a:pPr lvl="1"/>
            <a:r>
              <a:rPr lang="zh-CN" altLang="en-US" dirty="0" smtClean="0"/>
              <a:t>计算机网络上传输各种类型的数据，包括文本、图片、视频等</a:t>
            </a:r>
            <a:endParaRPr lang="en-US" altLang="zh-CN" dirty="0" smtClean="0"/>
          </a:p>
          <a:p>
            <a:pPr lvl="1"/>
            <a:r>
              <a:rPr lang="zh-CN" altLang="en-US" dirty="0" smtClean="0"/>
              <a:t>计算机网络深入到生活中的各个方面，人类已经离不开计算机网络</a:t>
            </a:r>
            <a:r>
              <a:rPr lang="en-US" altLang="zh-CN" dirty="0" smtClean="0"/>
              <a:t>! </a:t>
            </a:r>
            <a:endParaRPr lang="zh-CN" altLang="en-US" dirty="0"/>
          </a:p>
        </p:txBody>
      </p:sp>
    </p:spTree>
    <p:extLst>
      <p:ext uri="{BB962C8B-B14F-4D97-AF65-F5344CB8AC3E}">
        <p14:creationId xmlns:p14="http://schemas.microsoft.com/office/powerpoint/2010/main" val="280777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pPr>
              <a:defRPr/>
            </a:pPr>
            <a:r>
              <a:rPr lang="zh-CN" altLang="en-US" dirty="0"/>
              <a:t>计算机网络发展（</a:t>
            </a:r>
            <a:r>
              <a:rPr lang="en-US" altLang="zh-CN" dirty="0"/>
              <a:t>1.4</a:t>
            </a:r>
            <a:r>
              <a:rPr lang="zh-CN" altLang="en-US" dirty="0"/>
              <a:t>）</a:t>
            </a:r>
            <a:endParaRPr lang="en-US" altLang="zh-CN" dirty="0"/>
          </a:p>
          <a:p>
            <a:pPr>
              <a:defRPr/>
            </a:pPr>
            <a:r>
              <a:rPr lang="zh-CN" altLang="en-US" dirty="0" smtClean="0">
                <a:solidFill>
                  <a:srgbClr val="FF0000"/>
                </a:solidFill>
              </a:rPr>
              <a:t>交换</a:t>
            </a:r>
            <a:r>
              <a:rPr lang="zh-CN" altLang="en-US" dirty="0">
                <a:solidFill>
                  <a:srgbClr val="FF0000"/>
                </a:solidFill>
              </a:rPr>
              <a:t>技术（</a:t>
            </a:r>
            <a:r>
              <a:rPr lang="en-US" altLang="zh-CN" dirty="0">
                <a:solidFill>
                  <a:srgbClr val="FF0000"/>
                </a:solidFill>
              </a:rPr>
              <a:t>1.2</a:t>
            </a:r>
            <a:r>
              <a:rPr lang="zh-CN" altLang="en-US" dirty="0" smtClean="0">
                <a:solidFill>
                  <a:srgbClr val="FF0000"/>
                </a:solidFill>
              </a:rPr>
              <a:t>）</a:t>
            </a:r>
            <a:endParaRPr lang="en-US" altLang="zh-CN" dirty="0" smtClean="0">
              <a:solidFill>
                <a:srgbClr val="FF0000"/>
              </a:solidFill>
            </a:endParaRPr>
          </a:p>
          <a:p>
            <a:pPr>
              <a:defRPr/>
            </a:pPr>
            <a:r>
              <a:rPr lang="zh-CN" altLang="en-US" dirty="0" smtClean="0"/>
              <a:t>计算机网络的度量</a:t>
            </a:r>
            <a:r>
              <a:rPr lang="en-US" altLang="zh-CN" dirty="0" smtClean="0"/>
              <a:t>(1.1.3)</a:t>
            </a:r>
            <a:endParaRPr lang="en-US" altLang="zh-CN" dirty="0"/>
          </a:p>
          <a:p>
            <a:pPr>
              <a:defRPr/>
            </a:pPr>
            <a:r>
              <a:rPr lang="zh-CN" altLang="en-US" dirty="0" smtClean="0"/>
              <a:t>计算机网络体系结构（</a:t>
            </a:r>
            <a:r>
              <a:rPr lang="en-US" altLang="zh-CN" dirty="0" smtClean="0"/>
              <a:t>1.3</a:t>
            </a:r>
            <a:r>
              <a:rPr lang="zh-CN" altLang="en-US" dirty="0" smtClean="0"/>
              <a:t>）</a:t>
            </a:r>
            <a:endParaRPr lang="en-US" altLang="zh-CN" dirty="0" smtClean="0"/>
          </a:p>
          <a:p>
            <a:pPr>
              <a:defRPr/>
            </a:pPr>
            <a:r>
              <a:rPr lang="en-US" altLang="zh-CN" dirty="0"/>
              <a:t>Internet</a:t>
            </a:r>
            <a:r>
              <a:rPr lang="zh-CN" altLang="en-US" dirty="0"/>
              <a:t>组成、发展历史、计算机网络定义和分类</a:t>
            </a:r>
            <a:r>
              <a:rPr lang="en-US" altLang="zh-CN" dirty="0"/>
              <a:t>(1.1.1/1.4.2/1.1.2)</a:t>
            </a:r>
          </a:p>
          <a:p>
            <a:pPr>
              <a:defRPr/>
            </a:pPr>
            <a:r>
              <a:rPr lang="zh-CN" altLang="en-US" dirty="0"/>
              <a:t>计算机网络</a:t>
            </a:r>
            <a:r>
              <a:rPr lang="zh-CN" altLang="en-US" dirty="0"/>
              <a:t>标准化组织（</a:t>
            </a:r>
            <a:r>
              <a:rPr lang="en-US" altLang="zh-CN" dirty="0"/>
              <a:t>1.5</a:t>
            </a:r>
            <a:r>
              <a:rPr lang="zh-CN" altLang="en-US" dirty="0"/>
              <a:t>）</a:t>
            </a:r>
          </a:p>
          <a:p>
            <a:endParaRPr lang="zh-CN" altLang="en-US" dirty="0"/>
          </a:p>
        </p:txBody>
      </p:sp>
    </p:spTree>
    <p:extLst>
      <p:ext uri="{BB962C8B-B14F-4D97-AF65-F5344CB8AC3E}">
        <p14:creationId xmlns:p14="http://schemas.microsoft.com/office/powerpoint/2010/main" val="301959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交换技术</a:t>
            </a:r>
            <a:endParaRPr lang="zh-CN" altLang="en-US" dirty="0"/>
          </a:p>
        </p:txBody>
      </p:sp>
      <p:sp>
        <p:nvSpPr>
          <p:cNvPr id="3" name="内容占位符 2"/>
          <p:cNvSpPr>
            <a:spLocks noGrp="1"/>
          </p:cNvSpPr>
          <p:nvPr>
            <p:ph idx="1"/>
          </p:nvPr>
        </p:nvSpPr>
        <p:spPr>
          <a:xfrm>
            <a:off x="869950" y="1690688"/>
            <a:ext cx="10515600" cy="4351338"/>
          </a:xfrm>
        </p:spPr>
        <p:txBody>
          <a:bodyPr>
            <a:normAutofit/>
          </a:bodyPr>
          <a:lstStyle/>
          <a:p>
            <a:pPr>
              <a:defRPr/>
            </a:pPr>
            <a:r>
              <a:rPr lang="zh-CN" altLang="en-US" sz="3200" dirty="0" smtClean="0">
                <a:sym typeface="Wingdings" panose="05000000000000000000" pitchFamily="2" charset="2"/>
              </a:rPr>
              <a:t>计算机</a:t>
            </a:r>
            <a:r>
              <a:rPr lang="zh-CN" altLang="en-US" sz="3200" dirty="0" smtClean="0">
                <a:sym typeface="Wingdings" panose="05000000000000000000" pitchFamily="2" charset="2"/>
              </a:rPr>
              <a:t>和计算机之间的连接</a:t>
            </a:r>
            <a:endParaRPr lang="en-US" altLang="zh-CN" sz="3200" dirty="0" smtClean="0">
              <a:sym typeface="Wingdings" panose="05000000000000000000" pitchFamily="2" charset="2"/>
            </a:endParaRPr>
          </a:p>
          <a:p>
            <a:pPr lvl="1">
              <a:defRPr/>
            </a:pPr>
            <a:r>
              <a:rPr lang="zh-CN" altLang="en-US" sz="2800" dirty="0" smtClean="0">
                <a:sym typeface="Wingdings" panose="05000000000000000000" pitchFamily="2" charset="2"/>
              </a:rPr>
              <a:t>链路</a:t>
            </a:r>
            <a:r>
              <a:rPr lang="en-US" altLang="zh-CN" sz="2800" dirty="0" smtClean="0">
                <a:sym typeface="Wingdings" panose="05000000000000000000" pitchFamily="2" charset="2"/>
              </a:rPr>
              <a:t>(link)</a:t>
            </a:r>
            <a:r>
              <a:rPr lang="zh-CN" altLang="en-US" sz="2800" dirty="0" smtClean="0">
                <a:sym typeface="Wingdings" panose="05000000000000000000" pitchFamily="2" charset="2"/>
              </a:rPr>
              <a:t>：用于连接相邻的节点</a:t>
            </a:r>
            <a:r>
              <a:rPr lang="en-US" altLang="zh-CN" sz="2800" dirty="0" smtClean="0">
                <a:sym typeface="Wingdings" panose="05000000000000000000" pitchFamily="2" charset="2"/>
              </a:rPr>
              <a:t>(node)</a:t>
            </a:r>
          </a:p>
          <a:p>
            <a:pPr lvl="2">
              <a:defRPr/>
            </a:pPr>
            <a:r>
              <a:rPr lang="zh-CN" altLang="en-US" sz="2400" dirty="0" smtClean="0">
                <a:sym typeface="Wingdings" panose="05000000000000000000" pitchFamily="2" charset="2"/>
              </a:rPr>
              <a:t>点到点链路：链路两端各有一个节点</a:t>
            </a:r>
            <a:r>
              <a:rPr lang="en-US" altLang="zh-CN" sz="2400" dirty="0" smtClean="0">
                <a:sym typeface="Wingdings" panose="05000000000000000000" pitchFamily="2" charset="2"/>
              </a:rPr>
              <a:t> </a:t>
            </a:r>
            <a:r>
              <a:rPr lang="zh-CN" altLang="en-US" sz="2400" dirty="0" smtClean="0">
                <a:sym typeface="Wingdings" panose="05000000000000000000" pitchFamily="2" charset="2"/>
              </a:rPr>
              <a:t>差错控制和流量控制</a:t>
            </a:r>
            <a:endParaRPr lang="en-US" altLang="zh-CN" sz="2400" dirty="0" smtClean="0">
              <a:sym typeface="Wingdings" panose="05000000000000000000" pitchFamily="2" charset="2"/>
            </a:endParaRPr>
          </a:p>
          <a:p>
            <a:pPr lvl="2">
              <a:defRPr/>
            </a:pPr>
            <a:r>
              <a:rPr lang="zh-CN" altLang="en-US" sz="2400" dirty="0" smtClean="0">
                <a:sym typeface="Wingdings" panose="05000000000000000000" pitchFamily="2" charset="2"/>
              </a:rPr>
              <a:t>点到多点链路：链路一方为一个节点，另一方连接多个节点 </a:t>
            </a:r>
            <a:endParaRPr lang="en-US" altLang="zh-CN" sz="2400" dirty="0" smtClean="0">
              <a:sym typeface="Wingdings" panose="05000000000000000000" pitchFamily="2" charset="2"/>
            </a:endParaRPr>
          </a:p>
          <a:p>
            <a:pPr lvl="2">
              <a:defRPr/>
            </a:pPr>
            <a:r>
              <a:rPr lang="zh-CN" altLang="en-US" sz="2400" dirty="0" smtClean="0">
                <a:sym typeface="Wingdings" panose="05000000000000000000" pitchFamily="2" charset="2"/>
              </a:rPr>
              <a:t>多路访问链路：多个节点连接在上面，需要规范节点的发送</a:t>
            </a:r>
            <a:r>
              <a:rPr lang="en-US" altLang="zh-CN" sz="2400" dirty="0" smtClean="0">
                <a:sym typeface="Wingdings" panose="05000000000000000000" pitchFamily="2" charset="2"/>
              </a:rPr>
              <a:t>MAC</a:t>
            </a:r>
          </a:p>
          <a:p>
            <a:pPr lvl="1">
              <a:defRPr/>
            </a:pPr>
            <a:endParaRPr lang="en-US" altLang="zh-CN" sz="2800" dirty="0"/>
          </a:p>
          <a:p>
            <a:endParaRPr lang="zh-CN" altLang="en-US" sz="3200" dirty="0"/>
          </a:p>
        </p:txBody>
      </p:sp>
      <p:grpSp>
        <p:nvGrpSpPr>
          <p:cNvPr id="76" name="组合 75"/>
          <p:cNvGrpSpPr/>
          <p:nvPr/>
        </p:nvGrpSpPr>
        <p:grpSpPr>
          <a:xfrm>
            <a:off x="869950" y="4999993"/>
            <a:ext cx="1701800" cy="304800"/>
            <a:chOff x="869950" y="5367536"/>
            <a:chExt cx="1701800" cy="304800"/>
          </a:xfrm>
        </p:grpSpPr>
        <p:sp>
          <p:nvSpPr>
            <p:cNvPr id="34" name="Rectangle 36"/>
            <p:cNvSpPr>
              <a:spLocks noChangeArrowheads="1"/>
            </p:cNvSpPr>
            <p:nvPr/>
          </p:nvSpPr>
          <p:spPr bwMode="auto">
            <a:xfrm>
              <a:off x="869950" y="5367536"/>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35" name="Rectangle 36"/>
            <p:cNvSpPr>
              <a:spLocks noChangeArrowheads="1"/>
            </p:cNvSpPr>
            <p:nvPr/>
          </p:nvSpPr>
          <p:spPr bwMode="auto">
            <a:xfrm>
              <a:off x="2266950" y="536753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37" name="直接连接符 36"/>
            <p:cNvCxnSpPr>
              <a:stCxn id="34" idx="3"/>
              <a:endCxn id="35" idx="1"/>
            </p:cNvCxnSpPr>
            <p:nvPr/>
          </p:nvCxnSpPr>
          <p:spPr>
            <a:xfrm>
              <a:off x="1174750" y="5519936"/>
              <a:ext cx="1092200" cy="0"/>
            </a:xfrm>
            <a:prstGeom prst="line">
              <a:avLst/>
            </a:prstGeom>
          </p:spPr>
          <p:style>
            <a:lnRef idx="1">
              <a:schemeClr val="dk1"/>
            </a:lnRef>
            <a:fillRef idx="0">
              <a:schemeClr val="dk1"/>
            </a:fillRef>
            <a:effectRef idx="0">
              <a:schemeClr val="dk1"/>
            </a:effectRef>
            <a:fontRef idx="minor">
              <a:schemeClr val="tx1"/>
            </a:fontRef>
          </p:style>
        </p:cxnSp>
      </p:grpSp>
      <p:grpSp>
        <p:nvGrpSpPr>
          <p:cNvPr id="75" name="组合 74"/>
          <p:cNvGrpSpPr/>
          <p:nvPr/>
        </p:nvGrpSpPr>
        <p:grpSpPr>
          <a:xfrm>
            <a:off x="3663950" y="4593593"/>
            <a:ext cx="2232024" cy="1270000"/>
            <a:chOff x="3663950" y="4935736"/>
            <a:chExt cx="2232024" cy="1270000"/>
          </a:xfrm>
        </p:grpSpPr>
        <p:sp>
          <p:nvSpPr>
            <p:cNvPr id="38" name="Rectangle 36"/>
            <p:cNvSpPr>
              <a:spLocks noChangeArrowheads="1"/>
            </p:cNvSpPr>
            <p:nvPr/>
          </p:nvSpPr>
          <p:spPr bwMode="auto">
            <a:xfrm>
              <a:off x="3663950" y="5367536"/>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39" name="Rectangle 36"/>
            <p:cNvSpPr>
              <a:spLocks noChangeArrowheads="1"/>
            </p:cNvSpPr>
            <p:nvPr/>
          </p:nvSpPr>
          <p:spPr bwMode="auto">
            <a:xfrm>
              <a:off x="5565774" y="536753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40" name="直接连接符 39"/>
            <p:cNvCxnSpPr>
              <a:stCxn id="38" idx="3"/>
              <a:endCxn id="39" idx="1"/>
            </p:cNvCxnSpPr>
            <p:nvPr/>
          </p:nvCxnSpPr>
          <p:spPr>
            <a:xfrm>
              <a:off x="3968750" y="5519936"/>
              <a:ext cx="1597024"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endCxn id="51" idx="1"/>
            </p:cNvCxnSpPr>
            <p:nvPr/>
          </p:nvCxnSpPr>
          <p:spPr>
            <a:xfrm flipV="1">
              <a:off x="4514851" y="6053336"/>
              <a:ext cx="1076323" cy="14090"/>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flipH="1" flipV="1">
              <a:off x="4483100" y="5062736"/>
              <a:ext cx="31751" cy="1004690"/>
            </a:xfrm>
            <a:prstGeom prst="line">
              <a:avLst/>
            </a:prstGeom>
          </p:spPr>
          <p:style>
            <a:lnRef idx="1">
              <a:schemeClr val="dk1"/>
            </a:lnRef>
            <a:fillRef idx="0">
              <a:schemeClr val="dk1"/>
            </a:fillRef>
            <a:effectRef idx="0">
              <a:schemeClr val="dk1"/>
            </a:effectRef>
            <a:fontRef idx="minor">
              <a:schemeClr val="tx1"/>
            </a:fontRef>
          </p:style>
        </p:cxnSp>
        <p:sp>
          <p:nvSpPr>
            <p:cNvPr id="48" name="Rectangle 36"/>
            <p:cNvSpPr>
              <a:spLocks noChangeArrowheads="1"/>
            </p:cNvSpPr>
            <p:nvPr/>
          </p:nvSpPr>
          <p:spPr bwMode="auto">
            <a:xfrm>
              <a:off x="5565774" y="4935736"/>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51" name="Rectangle 36"/>
            <p:cNvSpPr>
              <a:spLocks noChangeArrowheads="1"/>
            </p:cNvSpPr>
            <p:nvPr/>
          </p:nvSpPr>
          <p:spPr bwMode="auto">
            <a:xfrm>
              <a:off x="5591174" y="590093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52" name="直接连接符 51"/>
            <p:cNvCxnSpPr>
              <a:endCxn id="48" idx="1"/>
            </p:cNvCxnSpPr>
            <p:nvPr/>
          </p:nvCxnSpPr>
          <p:spPr>
            <a:xfrm>
              <a:off x="4489449" y="5088136"/>
              <a:ext cx="1076325" cy="0"/>
            </a:xfrm>
            <a:prstGeom prst="line">
              <a:avLst/>
            </a:prstGeom>
          </p:spPr>
          <p:style>
            <a:lnRef idx="1">
              <a:schemeClr val="dk1"/>
            </a:lnRef>
            <a:fillRef idx="0">
              <a:schemeClr val="dk1"/>
            </a:fillRef>
            <a:effectRef idx="0">
              <a:schemeClr val="dk1"/>
            </a:effectRef>
            <a:fontRef idx="minor">
              <a:schemeClr val="tx1"/>
            </a:fontRef>
          </p:style>
        </p:cxnSp>
      </p:grpSp>
      <p:grpSp>
        <p:nvGrpSpPr>
          <p:cNvPr id="74" name="组合 73"/>
          <p:cNvGrpSpPr/>
          <p:nvPr/>
        </p:nvGrpSpPr>
        <p:grpSpPr>
          <a:xfrm>
            <a:off x="7245350" y="4424029"/>
            <a:ext cx="2559050" cy="1631454"/>
            <a:chOff x="7245350" y="4791572"/>
            <a:chExt cx="2559050" cy="1631454"/>
          </a:xfrm>
        </p:grpSpPr>
        <p:cxnSp>
          <p:nvCxnSpPr>
            <p:cNvPr id="60" name="直接连接符 59"/>
            <p:cNvCxnSpPr/>
            <p:nvPr/>
          </p:nvCxnSpPr>
          <p:spPr>
            <a:xfrm>
              <a:off x="7245350" y="5598617"/>
              <a:ext cx="2559050" cy="0"/>
            </a:xfrm>
            <a:prstGeom prst="line">
              <a:avLst/>
            </a:prstGeom>
          </p:spPr>
          <p:style>
            <a:lnRef idx="1">
              <a:schemeClr val="dk1"/>
            </a:lnRef>
            <a:fillRef idx="0">
              <a:schemeClr val="dk1"/>
            </a:fillRef>
            <a:effectRef idx="0">
              <a:schemeClr val="dk1"/>
            </a:effectRef>
            <a:fontRef idx="minor">
              <a:schemeClr val="tx1"/>
            </a:fontRef>
          </p:style>
        </p:cxnSp>
        <p:sp>
          <p:nvSpPr>
            <p:cNvPr id="63" name="Rectangle 36"/>
            <p:cNvSpPr>
              <a:spLocks noChangeArrowheads="1"/>
            </p:cNvSpPr>
            <p:nvPr/>
          </p:nvSpPr>
          <p:spPr bwMode="auto">
            <a:xfrm>
              <a:off x="8128001" y="4791572"/>
              <a:ext cx="304800" cy="304800"/>
            </a:xfrm>
            <a:prstGeom prst="rect">
              <a:avLst/>
            </a:prstGeom>
            <a:solidFill>
              <a:srgbClr val="000090"/>
            </a:solidFill>
            <a:ln w="9525">
              <a:solidFill>
                <a:schemeClr val="tx1"/>
              </a:solidFill>
              <a:round/>
              <a:headEnd/>
              <a:tailEnd/>
            </a:ln>
          </p:spPr>
          <p:txBody>
            <a:bodyPr wrap="none" anchor="ctr"/>
            <a:lstStyle/>
            <a:p>
              <a:endParaRPr lang="en-US"/>
            </a:p>
          </p:txBody>
        </p:sp>
        <p:sp>
          <p:nvSpPr>
            <p:cNvPr id="64" name="Rectangle 36"/>
            <p:cNvSpPr>
              <a:spLocks noChangeArrowheads="1"/>
            </p:cNvSpPr>
            <p:nvPr/>
          </p:nvSpPr>
          <p:spPr bwMode="auto">
            <a:xfrm>
              <a:off x="7648575" y="609282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65" name="直接连接符 64"/>
            <p:cNvCxnSpPr/>
            <p:nvPr/>
          </p:nvCxnSpPr>
          <p:spPr>
            <a:xfrm flipH="1" flipV="1">
              <a:off x="7772400" y="5598616"/>
              <a:ext cx="3175" cy="502247"/>
            </a:xfrm>
            <a:prstGeom prst="line">
              <a:avLst/>
            </a:prstGeom>
          </p:spPr>
          <p:style>
            <a:lnRef idx="1">
              <a:schemeClr val="dk1"/>
            </a:lnRef>
            <a:fillRef idx="0">
              <a:schemeClr val="dk1"/>
            </a:fillRef>
            <a:effectRef idx="0">
              <a:schemeClr val="dk1"/>
            </a:effectRef>
            <a:fontRef idx="minor">
              <a:schemeClr val="tx1"/>
            </a:fontRef>
          </p:style>
        </p:cxnSp>
        <p:sp>
          <p:nvSpPr>
            <p:cNvPr id="69" name="Rectangle 36"/>
            <p:cNvSpPr>
              <a:spLocks noChangeArrowheads="1"/>
            </p:cNvSpPr>
            <p:nvPr/>
          </p:nvSpPr>
          <p:spPr bwMode="auto">
            <a:xfrm>
              <a:off x="8486775" y="611822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70" name="直接连接符 69"/>
            <p:cNvCxnSpPr/>
            <p:nvPr/>
          </p:nvCxnSpPr>
          <p:spPr>
            <a:xfrm flipH="1" flipV="1">
              <a:off x="8610600" y="5624016"/>
              <a:ext cx="3175" cy="502247"/>
            </a:xfrm>
            <a:prstGeom prst="line">
              <a:avLst/>
            </a:prstGeom>
          </p:spPr>
          <p:style>
            <a:lnRef idx="1">
              <a:schemeClr val="dk1"/>
            </a:lnRef>
            <a:fillRef idx="0">
              <a:schemeClr val="dk1"/>
            </a:fillRef>
            <a:effectRef idx="0">
              <a:schemeClr val="dk1"/>
            </a:effectRef>
            <a:fontRef idx="minor">
              <a:schemeClr val="tx1"/>
            </a:fontRef>
          </p:style>
        </p:cxnSp>
        <p:sp>
          <p:nvSpPr>
            <p:cNvPr id="71" name="Rectangle 36"/>
            <p:cNvSpPr>
              <a:spLocks noChangeArrowheads="1"/>
            </p:cNvSpPr>
            <p:nvPr/>
          </p:nvSpPr>
          <p:spPr bwMode="auto">
            <a:xfrm>
              <a:off x="9274175" y="6118226"/>
              <a:ext cx="304800" cy="304800"/>
            </a:xfrm>
            <a:prstGeom prst="rect">
              <a:avLst/>
            </a:prstGeom>
            <a:solidFill>
              <a:srgbClr val="000090"/>
            </a:solidFill>
            <a:ln w="9525">
              <a:solidFill>
                <a:schemeClr val="tx1"/>
              </a:solidFill>
              <a:round/>
              <a:headEnd/>
              <a:tailEnd/>
            </a:ln>
          </p:spPr>
          <p:txBody>
            <a:bodyPr wrap="none" anchor="ctr"/>
            <a:lstStyle/>
            <a:p>
              <a:endParaRPr lang="en-US"/>
            </a:p>
          </p:txBody>
        </p:sp>
        <p:cxnSp>
          <p:nvCxnSpPr>
            <p:cNvPr id="72" name="直接连接符 71"/>
            <p:cNvCxnSpPr/>
            <p:nvPr/>
          </p:nvCxnSpPr>
          <p:spPr>
            <a:xfrm flipH="1" flipV="1">
              <a:off x="9398000" y="5624016"/>
              <a:ext cx="3175" cy="50224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flipH="1" flipV="1">
              <a:off x="8280400" y="5065216"/>
              <a:ext cx="3175" cy="50224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99939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3258</TotalTime>
  <Words>5682</Words>
  <Application>Microsoft Office PowerPoint</Application>
  <PresentationFormat>宽屏</PresentationFormat>
  <Paragraphs>860</Paragraphs>
  <Slides>53</Slides>
  <Notes>26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2" baseType="lpstr">
      <vt:lpstr>Gill Sans MT</vt:lpstr>
      <vt:lpstr>ＭＳ Ｐゴシック</vt:lpstr>
      <vt:lpstr>PMingLiU</vt:lpstr>
      <vt:lpstr>等线</vt:lpstr>
      <vt:lpstr>等线 Light</vt:lpstr>
      <vt:lpstr>华文楷体</vt:lpstr>
      <vt:lpstr>宋体</vt:lpstr>
      <vt:lpstr>Arial</vt:lpstr>
      <vt:lpstr>Cambria</vt:lpstr>
      <vt:lpstr>Cambria Math</vt:lpstr>
      <vt:lpstr>Comic Sans MS</vt:lpstr>
      <vt:lpstr>Courier New</vt:lpstr>
      <vt:lpstr>Symbol</vt:lpstr>
      <vt:lpstr>Times New Roman</vt:lpstr>
      <vt:lpstr>Wingdings</vt:lpstr>
      <vt:lpstr>Office 主题​​</vt:lpstr>
      <vt:lpstr>Visio</vt:lpstr>
      <vt:lpstr>Microsoft Visio 2003-2010 绘图</vt:lpstr>
      <vt:lpstr>ClipArt</vt:lpstr>
      <vt:lpstr>计算机网络  第1章 概述</vt:lpstr>
      <vt:lpstr>大纲</vt:lpstr>
      <vt:lpstr>计算机网络</vt:lpstr>
      <vt:lpstr>1.4 计算机网络的萌芽</vt:lpstr>
      <vt:lpstr>计算机网络的出现：分组交换网</vt:lpstr>
      <vt:lpstr>统一的网络体系结构：OSI和Internet</vt:lpstr>
      <vt:lpstr>计算机网络的发展：信息基础设施</vt:lpstr>
      <vt:lpstr>大纲</vt:lpstr>
      <vt:lpstr>1.2 交换技术</vt:lpstr>
      <vt:lpstr>交换技术</vt:lpstr>
      <vt:lpstr>电路交换</vt:lpstr>
      <vt:lpstr>分组交换</vt:lpstr>
      <vt:lpstr>分组交换</vt:lpstr>
      <vt:lpstr>分组交换</vt:lpstr>
      <vt:lpstr>1.1.3 计算机网络的性能指标:数据速率</vt:lpstr>
      <vt:lpstr>计算机网络的性能指标:延迟</vt:lpstr>
      <vt:lpstr>分组延迟 A发送100B分组给B?</vt:lpstr>
      <vt:lpstr>计算机网络的性能指标:BDP and RTT</vt:lpstr>
      <vt:lpstr>电路交换、分组交换和报文交换的比较</vt:lpstr>
      <vt:lpstr>大纲</vt:lpstr>
      <vt:lpstr>1.3 网络体系结构</vt:lpstr>
      <vt:lpstr>计算机网络的层次模型</vt:lpstr>
      <vt:lpstr>封装和解封装</vt:lpstr>
      <vt:lpstr>封装和解封装</vt:lpstr>
      <vt:lpstr>封装和解封装</vt:lpstr>
      <vt:lpstr>OSI参考模型</vt:lpstr>
      <vt:lpstr>OSI参考模型</vt:lpstr>
      <vt:lpstr>OSI参考模型</vt:lpstr>
      <vt:lpstr>OSI参考模型</vt:lpstr>
      <vt:lpstr>Internet参考模型</vt:lpstr>
      <vt:lpstr>Internet参考模型: hour-glass model</vt:lpstr>
      <vt:lpstr>OSI和Internet模型的比较</vt:lpstr>
      <vt:lpstr>采用混合模型教学</vt:lpstr>
      <vt:lpstr>网络互连设备</vt:lpstr>
      <vt:lpstr>大纲</vt:lpstr>
      <vt:lpstr>Internet</vt:lpstr>
      <vt:lpstr>Internet</vt:lpstr>
      <vt:lpstr>Internet应用模型</vt:lpstr>
      <vt:lpstr>Internet的结构</vt:lpstr>
      <vt:lpstr>Internet的结构</vt:lpstr>
      <vt:lpstr>Internet的结构</vt:lpstr>
      <vt:lpstr>Internet的发展历史</vt:lpstr>
      <vt:lpstr>Internet的发展历史</vt:lpstr>
      <vt:lpstr>Internet的发展历史</vt:lpstr>
      <vt:lpstr>计算机网络的定义</vt:lpstr>
      <vt:lpstr>计算机网络的分类</vt:lpstr>
      <vt:lpstr>计算机网络的分类：覆盖范围</vt:lpstr>
      <vt:lpstr>大纲</vt:lpstr>
      <vt:lpstr>计算机网络标准化组织</vt:lpstr>
      <vt:lpstr>计算机网络标准化组织</vt:lpstr>
      <vt:lpstr>Internet标准</vt:lpstr>
      <vt:lpstr>RFC (Request For Comments)请求评注</vt:lpstr>
      <vt:lpstr>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数据通信与计算机网络 Data Communication and Computer Network  第1章 概述</dc:title>
  <dc:creator>Dilin Mao</dc:creator>
  <cp:lastModifiedBy>Dilin Mao</cp:lastModifiedBy>
  <cp:revision>144</cp:revision>
  <dcterms:created xsi:type="dcterms:W3CDTF">2016-09-07T04:14:22Z</dcterms:created>
  <dcterms:modified xsi:type="dcterms:W3CDTF">2017-09-14T11:59:07Z</dcterms:modified>
</cp:coreProperties>
</file>