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59" r:id="rId4"/>
    <p:sldId id="260" r:id="rId5"/>
    <p:sldId id="331" r:id="rId6"/>
    <p:sldId id="261" r:id="rId7"/>
    <p:sldId id="263" r:id="rId8"/>
    <p:sldId id="264" r:id="rId9"/>
    <p:sldId id="265" r:id="rId10"/>
    <p:sldId id="267" r:id="rId11"/>
    <p:sldId id="268" r:id="rId12"/>
    <p:sldId id="324" r:id="rId13"/>
    <p:sldId id="325" r:id="rId14"/>
    <p:sldId id="326" r:id="rId15"/>
    <p:sldId id="327" r:id="rId16"/>
    <p:sldId id="272" r:id="rId17"/>
    <p:sldId id="275" r:id="rId18"/>
    <p:sldId id="276" r:id="rId19"/>
    <p:sldId id="277" r:id="rId20"/>
    <p:sldId id="278" r:id="rId21"/>
    <p:sldId id="279" r:id="rId22"/>
    <p:sldId id="280" r:id="rId23"/>
    <p:sldId id="281" r:id="rId24"/>
    <p:sldId id="282" r:id="rId25"/>
    <p:sldId id="283" r:id="rId26"/>
    <p:sldId id="330" r:id="rId27"/>
    <p:sldId id="285" r:id="rId28"/>
    <p:sldId id="286" r:id="rId29"/>
    <p:sldId id="287" r:id="rId30"/>
    <p:sldId id="288" r:id="rId31"/>
    <p:sldId id="289" r:id="rId32"/>
    <p:sldId id="290"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72137" autoAdjust="0"/>
  </p:normalViewPr>
  <p:slideViewPr>
    <p:cSldViewPr snapToGrid="0">
      <p:cViewPr varScale="1">
        <p:scale>
          <a:sx n="45" d="100"/>
          <a:sy n="45" d="100"/>
        </p:scale>
        <p:origin x="16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17D09-B8EC-450B-A6A0-5A408EE58A67}"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CA01C-AC4D-4FF8-AC89-7047BFCAACC5}" type="slidenum">
              <a:rPr lang="zh-CN" altLang="en-US" smtClean="0"/>
              <a:t>‹#›</a:t>
            </a:fld>
            <a:endParaRPr lang="zh-CN" altLang="en-US"/>
          </a:p>
        </p:txBody>
      </p:sp>
    </p:spTree>
    <p:extLst>
      <p:ext uri="{BB962C8B-B14F-4D97-AF65-F5344CB8AC3E}">
        <p14:creationId xmlns:p14="http://schemas.microsoft.com/office/powerpoint/2010/main" val="283639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aike.baidu.com/view/1052684.htm"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baike.baidu.com/view/1128790.ht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给出了接下来的内容，首先是传输媒体，然后传输媒体的限制数据速率，接下来就是具体的信号编码方式。 </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a:t>
            </a:fld>
            <a:endParaRPr lang="zh-CN" altLang="en-US"/>
          </a:p>
        </p:txBody>
      </p:sp>
    </p:spTree>
    <p:extLst>
      <p:ext uri="{BB962C8B-B14F-4D97-AF65-F5344CB8AC3E}">
        <p14:creationId xmlns:p14="http://schemas.microsoft.com/office/powerpoint/2010/main" val="266087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Very Small Aperture Terminal</a:t>
            </a:r>
          </a:p>
          <a:p>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18</a:t>
            </a:fld>
            <a:endParaRPr lang="zh-CN" altLang="en-US"/>
          </a:p>
        </p:txBody>
      </p:sp>
    </p:spTree>
    <p:extLst>
      <p:ext uri="{BB962C8B-B14F-4D97-AF65-F5344CB8AC3E}">
        <p14:creationId xmlns:p14="http://schemas.microsoft.com/office/powerpoint/2010/main" val="328673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F3CA8F8D-DAB6-44F3-8FFD-AF1F88D5786C}" type="slidenum">
              <a:rPr lang="zh-TW" altLang="en-US" smtClean="0"/>
              <a:pPr>
                <a:defRPr/>
              </a:pPr>
              <a:t>22</a:t>
            </a:fld>
            <a:endParaRPr lang="en-US" altLang="zh-TW"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173987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3C7AB4E6-226E-43EB-AA73-3ED7077872B2}" type="slidenum">
              <a:rPr lang="zh-TW" altLang="en-US" smtClean="0"/>
              <a:pPr>
                <a:defRPr/>
              </a:pPr>
              <a:t>23</a:t>
            </a:fld>
            <a:endParaRPr lang="en-US" altLang="zh-TW"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pPr eaLnBrk="1" hangingPunct="1"/>
            <a:r>
              <a:rPr lang="en-US" altLang="zh-CN" dirty="0" smtClean="0"/>
              <a:t> C = H S/</a:t>
            </a:r>
            <a:r>
              <a:rPr lang="en-US" altLang="zh-CN" dirty="0" err="1" smtClean="0"/>
              <a:t>N_db</a:t>
            </a:r>
            <a:r>
              <a:rPr lang="en-US" altLang="zh-CN" baseline="0" dirty="0" smtClean="0"/>
              <a:t>  /10 log_10 2  = 1/3 * H * S/N _</a:t>
            </a:r>
            <a:r>
              <a:rPr lang="en-US" altLang="zh-CN" baseline="0" dirty="0" err="1" smtClean="0"/>
              <a:t>db</a:t>
            </a:r>
            <a:r>
              <a:rPr lang="en-US" altLang="zh-CN" baseline="0" dirty="0" smtClean="0"/>
              <a:t> </a:t>
            </a:r>
          </a:p>
          <a:p>
            <a:pPr eaLnBrk="1" hangingPunct="1"/>
            <a:endParaRPr lang="en-US" altLang="zh-CN" baseline="0" dirty="0" smtClean="0"/>
          </a:p>
          <a:p>
            <a:pPr eaLnBrk="1" hangingPunct="1"/>
            <a:r>
              <a:rPr lang="en-US" altLang="zh-CN" baseline="0" dirty="0" smtClean="0"/>
              <a:t>36dB   C = 12 * H  </a:t>
            </a:r>
          </a:p>
          <a:p>
            <a:pPr eaLnBrk="1" hangingPunct="1"/>
            <a:endParaRPr lang="en-US" altLang="zh-CN" baseline="0" dirty="0" smtClean="0"/>
          </a:p>
          <a:p>
            <a:pPr eaLnBrk="1" hangingPunct="1"/>
            <a:r>
              <a:rPr lang="en-US" altLang="zh-CN" dirty="0" err="1" smtClean="0"/>
              <a:t>nyquist</a:t>
            </a:r>
            <a:r>
              <a:rPr lang="en-US" altLang="zh-CN" baseline="0" dirty="0" smtClean="0"/>
              <a:t> </a:t>
            </a:r>
            <a:r>
              <a:rPr lang="zh-CN" altLang="en-US" baseline="0" dirty="0" smtClean="0"/>
              <a:t>信号传输可以达到的限制      </a:t>
            </a:r>
            <a:r>
              <a:rPr lang="en-US" altLang="zh-CN" baseline="0" dirty="0" smtClean="0"/>
              <a:t>H </a:t>
            </a:r>
            <a:r>
              <a:rPr lang="en-US" altLang="zh-CN" baseline="0" dirty="0" smtClean="0">
                <a:sym typeface="Wingdings" panose="05000000000000000000" pitchFamily="2" charset="2"/>
              </a:rPr>
              <a:t> </a:t>
            </a:r>
            <a:r>
              <a:rPr lang="zh-CN" altLang="en-US" baseline="0" dirty="0" smtClean="0">
                <a:sym typeface="Wingdings" panose="05000000000000000000" pitchFamily="2" charset="2"/>
              </a:rPr>
              <a:t>最大数据速率。    </a:t>
            </a:r>
            <a:r>
              <a:rPr lang="en-US" altLang="zh-CN" baseline="0" dirty="0" smtClean="0">
                <a:sym typeface="Wingdings" panose="05000000000000000000" pitchFamily="2" charset="2"/>
              </a:rPr>
              <a:t>C  H </a:t>
            </a:r>
            <a:r>
              <a:rPr lang="zh-CN" altLang="en-US" baseline="0" dirty="0" smtClean="0">
                <a:sym typeface="Wingdings" panose="05000000000000000000" pitchFamily="2" charset="2"/>
              </a:rPr>
              <a:t>最小带宽要求　，与信号单元的单位相关，模拟信号容易定义，数字信号的信号单元是什么？　</a:t>
            </a:r>
            <a:endParaRPr lang="en-US" altLang="zh-CN" baseline="0" dirty="0" smtClean="0">
              <a:sym typeface="Wingdings" panose="05000000000000000000" pitchFamily="2" charset="2"/>
            </a:endParaRPr>
          </a:p>
          <a:p>
            <a:pPr eaLnBrk="1" hangingPunct="1"/>
            <a:endParaRPr lang="en-US" altLang="zh-CN" baseline="0" dirty="0" smtClean="0"/>
          </a:p>
          <a:p>
            <a:pPr eaLnBrk="1" hangingPunct="1"/>
            <a:r>
              <a:rPr lang="en-US" altLang="zh-CN" baseline="0" dirty="0" smtClean="0"/>
              <a:t>Shannon </a:t>
            </a:r>
            <a:r>
              <a:rPr lang="zh-CN" altLang="en-US" baseline="0" dirty="0" smtClean="0"/>
              <a:t>信道本身可以达到的限制 </a:t>
            </a:r>
            <a:endParaRPr lang="en-US" altLang="zh-CN" baseline="0" dirty="0" smtClean="0"/>
          </a:p>
          <a:p>
            <a:pPr eaLnBrk="1" hangingPunct="1"/>
            <a:endParaRPr lang="en-US" altLang="zh-CN" baseline="0" dirty="0" smtClean="0"/>
          </a:p>
          <a:p>
            <a:pPr eaLnBrk="1" hangingPunct="1"/>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1997949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B7AFF1B4-0257-438B-BA62-7B061479800C}" type="slidenum">
              <a:rPr lang="zh-TW" altLang="en-US" smtClean="0"/>
              <a:pPr>
                <a:defRPr/>
              </a:pPr>
              <a:t>24</a:t>
            </a:fld>
            <a:endParaRPr lang="en-US" altLang="zh-TW"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297521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Noise</a:t>
            </a:r>
            <a:r>
              <a:rPr lang="zh-CN" altLang="en-US" dirty="0" smtClean="0"/>
              <a:t>无法控制，信号太大发射功率大</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25</a:t>
            </a:fld>
            <a:endParaRPr lang="zh-CN" altLang="en-US"/>
          </a:p>
        </p:txBody>
      </p:sp>
    </p:spTree>
    <p:extLst>
      <p:ext uri="{BB962C8B-B14F-4D97-AF65-F5344CB8AC3E}">
        <p14:creationId xmlns:p14="http://schemas.microsoft.com/office/powerpoint/2010/main" val="4247377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10^0.3 </a:t>
            </a:r>
            <a:r>
              <a:rPr lang="en-US" altLang="zh-CN" baseline="0" dirty="0" smtClean="0"/>
              <a:t> = </a:t>
            </a:r>
            <a:r>
              <a:rPr lang="en-US" altLang="zh-CN" dirty="0" smtClean="0"/>
              <a:t> 2 </a:t>
            </a:r>
          </a:p>
          <a:p>
            <a:endParaRPr lang="en-US" altLang="zh-CN" dirty="0" smtClean="0"/>
          </a:p>
          <a:p>
            <a:r>
              <a:rPr lang="en-US" altLang="zh-CN" dirty="0" err="1" smtClean="0"/>
              <a:t>dBm</a:t>
            </a:r>
            <a:r>
              <a:rPr lang="zh-CN" altLang="en-US" dirty="0" smtClean="0"/>
              <a:t>是一个考征功率绝对值的值，计算公式为：</a:t>
            </a:r>
            <a:r>
              <a:rPr lang="en-US" altLang="zh-CN" dirty="0" smtClean="0"/>
              <a:t>10lg</a:t>
            </a:r>
            <a:r>
              <a:rPr lang="zh-CN" altLang="en-US" dirty="0" smtClean="0"/>
              <a:t>（功率值</a:t>
            </a:r>
            <a:r>
              <a:rPr lang="en-US" altLang="zh-CN" dirty="0" smtClean="0"/>
              <a:t>/1mw</a:t>
            </a:r>
            <a:r>
              <a:rPr lang="zh-CN" altLang="en-US" dirty="0" smtClean="0"/>
              <a:t>）  即</a:t>
            </a:r>
            <a:r>
              <a:rPr lang="en-US" altLang="zh-CN" dirty="0" smtClean="0"/>
              <a:t>0dBm = 1mw  </a:t>
            </a:r>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26</a:t>
            </a:fld>
            <a:endParaRPr lang="zh-CN" altLang="en-US"/>
          </a:p>
        </p:txBody>
      </p:sp>
    </p:spTree>
    <p:extLst>
      <p:ext uri="{BB962C8B-B14F-4D97-AF65-F5344CB8AC3E}">
        <p14:creationId xmlns:p14="http://schemas.microsoft.com/office/powerpoint/2010/main" val="357077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数字数据直接在数字信号上传输，称为基带传输 </a:t>
            </a:r>
            <a:endParaRPr lang="en-US" altLang="zh-CN" dirty="0" smtClean="0"/>
          </a:p>
          <a:p>
            <a:r>
              <a:rPr lang="en-US" altLang="zh-CN" dirty="0" smtClean="0"/>
              <a:t>Baseband transmission of a digital signal that preserves the shape of the digital signal is</a:t>
            </a:r>
          </a:p>
          <a:p>
            <a:r>
              <a:rPr lang="en-US" altLang="zh-CN" dirty="0" smtClean="0"/>
              <a:t>possible only if we have a low-pass channel </a:t>
            </a:r>
            <a:r>
              <a:rPr lang="zh-CN" altLang="en-US" dirty="0" smtClean="0"/>
              <a:t>（带宽从</a:t>
            </a:r>
            <a:r>
              <a:rPr lang="en-US" altLang="zh-CN" dirty="0" smtClean="0"/>
              <a:t>0</a:t>
            </a:r>
            <a:r>
              <a:rPr lang="zh-CN" altLang="en-US" dirty="0" smtClean="0"/>
              <a:t>开始</a:t>
            </a:r>
            <a:r>
              <a:rPr lang="en-US" altLang="zh-CN" dirty="0" smtClean="0"/>
              <a:t>)  with an infinite or very wide bandwidth.</a:t>
            </a:r>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27</a:t>
            </a:fld>
            <a:endParaRPr lang="zh-CN" altLang="en-US"/>
          </a:p>
        </p:txBody>
      </p:sp>
    </p:spTree>
    <p:extLst>
      <p:ext uri="{BB962C8B-B14F-4D97-AF65-F5344CB8AC3E}">
        <p14:creationId xmlns:p14="http://schemas.microsoft.com/office/powerpoint/2010/main" val="3517515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7BE5F54A-F87B-42F7-B306-F32558D56AFA}" type="slidenum">
              <a:rPr lang="zh-TW" altLang="en-US" smtClean="0"/>
              <a:pPr>
                <a:defRPr/>
              </a:pPr>
              <a:t>28</a:t>
            </a:fld>
            <a:endParaRPr lang="en-US" altLang="zh-TW"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171388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FC867314-DE0C-43A4-9A1D-C033D3DA77BF}" type="slidenum">
              <a:rPr lang="zh-TW" altLang="en-US" smtClean="0"/>
              <a:pPr>
                <a:defRPr/>
              </a:pPr>
              <a:t>29</a:t>
            </a:fld>
            <a:endParaRPr lang="en-US" altLang="zh-TW"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738930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smtClean="0">
                <a:solidFill>
                  <a:schemeClr val="tx1"/>
                </a:solidFill>
                <a:latin typeface="+mn-lt"/>
                <a:ea typeface="+mn-ea"/>
                <a:cs typeface="+mn-cs"/>
              </a:rPr>
              <a:t>Bipolar-AMI   </a:t>
            </a:r>
            <a:r>
              <a:rPr lang="zh-CN" altLang="en-US" sz="1200" b="1" i="0" u="none" strike="noStrike" kern="1200" baseline="0" dirty="0" smtClean="0">
                <a:solidFill>
                  <a:schemeClr val="tx1"/>
                </a:solidFill>
                <a:latin typeface="+mn-lt"/>
                <a:ea typeface="+mn-ea"/>
                <a:cs typeface="+mn-cs"/>
              </a:rPr>
              <a:t>每秒</a:t>
            </a:r>
            <a:r>
              <a:rPr lang="en-US" altLang="zh-CN" sz="1200" b="1" i="0" u="none" strike="noStrike" kern="1200" baseline="0" dirty="0" smtClean="0">
                <a:solidFill>
                  <a:schemeClr val="tx1"/>
                </a:solidFill>
                <a:latin typeface="+mn-lt"/>
                <a:ea typeface="+mn-ea"/>
                <a:cs typeface="+mn-cs"/>
              </a:rPr>
              <a:t>100Mbit  </a:t>
            </a:r>
            <a:r>
              <a:rPr lang="en-US" altLang="zh-CN" sz="1200" b="1" i="0" u="none" strike="noStrike" kern="1200" baseline="0" dirty="0" smtClean="0">
                <a:solidFill>
                  <a:schemeClr val="tx1"/>
                </a:solidFill>
                <a:latin typeface="+mn-lt"/>
                <a:ea typeface="+mn-ea"/>
                <a:cs typeface="+mn-cs"/>
                <a:sym typeface="Wingdings" panose="05000000000000000000" pitchFamily="2" charset="2"/>
              </a:rPr>
              <a:t> </a:t>
            </a:r>
            <a:r>
              <a:rPr lang="en-US" altLang="zh-CN" sz="1200" b="1" i="0" u="none" strike="noStrike" kern="1200" baseline="0" dirty="0" smtClean="0">
                <a:solidFill>
                  <a:schemeClr val="tx1"/>
                </a:solidFill>
                <a:latin typeface="+mn-lt"/>
                <a:ea typeface="+mn-ea"/>
                <a:cs typeface="+mn-cs"/>
              </a:rPr>
              <a:t>125M</a:t>
            </a:r>
            <a:r>
              <a:rPr lang="zh-CN" altLang="en-US" sz="1200" b="1" i="0" u="none" strike="noStrike" kern="1200" baseline="0" dirty="0" smtClean="0">
                <a:solidFill>
                  <a:schemeClr val="tx1"/>
                </a:solidFill>
                <a:latin typeface="+mn-lt"/>
                <a:ea typeface="+mn-ea"/>
                <a:cs typeface="+mn-cs"/>
              </a:rPr>
              <a:t>比特 </a:t>
            </a:r>
            <a:endParaRPr lang="en-US" altLang="zh-CN" sz="1200" b="1" i="0" u="none" strike="noStrike" kern="1200" baseline="0" dirty="0" smtClean="0">
              <a:solidFill>
                <a:schemeClr val="tx1"/>
              </a:solidFill>
              <a:latin typeface="+mn-lt"/>
              <a:ea typeface="+mn-ea"/>
              <a:cs typeface="+mn-cs"/>
            </a:endParaRPr>
          </a:p>
          <a:p>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初看起来  </a:t>
            </a:r>
            <a:r>
              <a:rPr lang="en-US" altLang="zh-CN" sz="1200" b="1" i="0" u="none" strike="noStrike" kern="1200" baseline="0" dirty="0" smtClean="0">
                <a:solidFill>
                  <a:schemeClr val="tx1"/>
                </a:solidFill>
                <a:latin typeface="+mn-lt"/>
                <a:ea typeface="+mn-ea"/>
                <a:cs typeface="+mn-cs"/>
              </a:rPr>
              <a:t>C = B log_2  L    </a:t>
            </a:r>
            <a:r>
              <a:rPr lang="en-US" altLang="zh-CN" sz="1200" b="1" i="0" u="none" strike="noStrike" kern="1200" baseline="0" dirty="0" err="1" smtClean="0">
                <a:solidFill>
                  <a:schemeClr val="tx1"/>
                </a:solidFill>
                <a:latin typeface="+mn-lt"/>
                <a:ea typeface="+mn-ea"/>
                <a:cs typeface="+mn-cs"/>
              </a:rPr>
              <a:t>L</a:t>
            </a:r>
            <a:r>
              <a:rPr lang="en-US" altLang="zh-CN" sz="1200" b="1" i="0" u="none" strike="noStrike" kern="1200" baseline="0" dirty="0" smtClean="0">
                <a:solidFill>
                  <a:schemeClr val="tx1"/>
                </a:solidFill>
                <a:latin typeface="+mn-lt"/>
                <a:ea typeface="+mn-ea"/>
                <a:cs typeface="+mn-cs"/>
              </a:rPr>
              <a:t> = 3,     C = B * 1.585</a:t>
            </a:r>
            <a:r>
              <a:rPr lang="zh-CN" altLang="en-US" sz="1200" b="1" i="0" u="none" strike="noStrike" kern="1200" baseline="0" dirty="0" smtClean="0">
                <a:solidFill>
                  <a:schemeClr val="tx1"/>
                </a:solidFill>
                <a:latin typeface="+mn-lt"/>
                <a:ea typeface="+mn-ea"/>
                <a:cs typeface="+mn-cs"/>
              </a:rPr>
              <a:t>，但是在这里考虑不同条件下的波特率的不同。在最坏情况下，传输的连续</a:t>
            </a:r>
            <a:r>
              <a:rPr lang="en-US" altLang="zh-CN" sz="1200" b="1" i="0" u="none" strike="noStrike" kern="1200" baseline="0" dirty="0" smtClean="0">
                <a:solidFill>
                  <a:schemeClr val="tx1"/>
                </a:solidFill>
                <a:latin typeface="+mn-lt"/>
                <a:ea typeface="+mn-ea"/>
                <a:cs typeface="+mn-cs"/>
              </a:rPr>
              <a:t>4</a:t>
            </a:r>
            <a:r>
              <a:rPr lang="zh-CN" altLang="en-US" sz="1200" b="1" i="0" u="none" strike="noStrike" kern="1200" baseline="0" dirty="0" smtClean="0">
                <a:solidFill>
                  <a:schemeClr val="tx1"/>
                </a:solidFill>
                <a:latin typeface="+mn-lt"/>
                <a:ea typeface="+mn-ea"/>
                <a:cs typeface="+mn-cs"/>
              </a:rPr>
              <a:t>个</a:t>
            </a:r>
            <a:r>
              <a:rPr lang="en-US" altLang="zh-CN" sz="1200" b="1" i="0" u="none" strike="noStrike" kern="1200" baseline="0" dirty="0" smtClean="0">
                <a:solidFill>
                  <a:schemeClr val="tx1"/>
                </a:solidFill>
                <a:latin typeface="+mn-lt"/>
                <a:ea typeface="+mn-ea"/>
                <a:cs typeface="+mn-cs"/>
              </a:rPr>
              <a:t>1</a:t>
            </a:r>
            <a:r>
              <a:rPr lang="zh-CN" altLang="en-US" sz="1200" b="1" i="0" u="none" strike="noStrike" kern="1200" baseline="0" dirty="0" smtClean="0">
                <a:solidFill>
                  <a:schemeClr val="tx1"/>
                </a:solidFill>
                <a:latin typeface="+mn-lt"/>
                <a:ea typeface="+mn-ea"/>
                <a:cs typeface="+mn-cs"/>
              </a:rPr>
              <a:t>时，信号的波特率为数据速率的</a:t>
            </a:r>
            <a:r>
              <a:rPr lang="en-US" altLang="zh-CN" sz="1200" b="1" i="0" u="none" strike="noStrike" kern="1200" baseline="0" dirty="0" smtClean="0">
                <a:solidFill>
                  <a:schemeClr val="tx1"/>
                </a:solidFill>
                <a:latin typeface="+mn-lt"/>
                <a:ea typeface="+mn-ea"/>
                <a:cs typeface="+mn-cs"/>
              </a:rPr>
              <a:t>1/4 </a:t>
            </a:r>
          </a:p>
          <a:p>
            <a:endParaRPr lang="en-US" altLang="zh-CN" sz="1200" b="1"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 </a:t>
            </a:r>
            <a:endParaRPr lang="en-US" altLang="zh-CN" sz="1200" b="1" i="0" u="none" strike="noStrike" kern="1200" baseline="0" dirty="0" smtClean="0">
              <a:solidFill>
                <a:schemeClr val="tx1"/>
              </a:solidFill>
              <a:latin typeface="+mn-lt"/>
              <a:ea typeface="+mn-ea"/>
              <a:cs typeface="+mn-cs"/>
            </a:endParaRPr>
          </a:p>
          <a:p>
            <a:endParaRPr lang="en-US" altLang="zh-CN" sz="1200" b="1"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31</a:t>
            </a:fld>
            <a:endParaRPr lang="zh-CN" altLang="en-US"/>
          </a:p>
        </p:txBody>
      </p:sp>
    </p:spTree>
    <p:extLst>
      <p:ext uri="{BB962C8B-B14F-4D97-AF65-F5344CB8AC3E}">
        <p14:creationId xmlns:p14="http://schemas.microsoft.com/office/powerpoint/2010/main" val="2605779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27FA9E8-606E-4340-9139-5892C7FA8BA1}" type="slidenum">
              <a:rPr lang="zh-CN" altLang="en-US" smtClean="0"/>
              <a:pPr>
                <a:defRPr/>
              </a:pPr>
              <a:t>7</a:t>
            </a:fld>
            <a:endParaRPr lang="zh-CN" altLang="en-US"/>
          </a:p>
        </p:txBody>
      </p:sp>
    </p:spTree>
    <p:extLst>
      <p:ext uri="{BB962C8B-B14F-4D97-AF65-F5344CB8AC3E}">
        <p14:creationId xmlns:p14="http://schemas.microsoft.com/office/powerpoint/2010/main" val="4196153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32</a:t>
            </a:fld>
            <a:endParaRPr lang="zh-CN" altLang="en-US"/>
          </a:p>
        </p:txBody>
      </p:sp>
    </p:spTree>
    <p:extLst>
      <p:ext uri="{BB962C8B-B14F-4D97-AF65-F5344CB8AC3E}">
        <p14:creationId xmlns:p14="http://schemas.microsoft.com/office/powerpoint/2010/main" val="1148222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34</a:t>
            </a:fld>
            <a:endParaRPr lang="zh-CN" altLang="en-US"/>
          </a:p>
        </p:txBody>
      </p:sp>
    </p:spTree>
    <p:extLst>
      <p:ext uri="{BB962C8B-B14F-4D97-AF65-F5344CB8AC3E}">
        <p14:creationId xmlns:p14="http://schemas.microsoft.com/office/powerpoint/2010/main" val="1502840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B23ADDF1-B729-480E-B92E-C31924D012C3}" type="slidenum">
              <a:rPr lang="zh-TW" altLang="en-US" smtClean="0"/>
              <a:pPr>
                <a:defRPr/>
              </a:pPr>
              <a:t>35</a:t>
            </a:fld>
            <a:endParaRPr lang="en-US" altLang="zh-TW"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2449529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设从</a:t>
            </a:r>
            <a:r>
              <a:rPr lang="zh-CN" altLang="en-US" sz="1200" b="0" i="0" u="none" strike="noStrike" kern="1200" dirty="0" smtClean="0">
                <a:solidFill>
                  <a:schemeClr val="tx1"/>
                </a:solidFill>
                <a:effectLst/>
                <a:latin typeface="+mn-lt"/>
                <a:ea typeface="+mn-ea"/>
                <a:cs typeface="+mn-cs"/>
                <a:hlinkClick r:id="rId3"/>
              </a:rPr>
              <a:t>均值</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μ</a:t>
            </a:r>
            <a:r>
              <a:rPr lang="zh-CN" altLang="en-US" sz="1200" b="0" i="0" kern="1200" dirty="0" smtClean="0">
                <a:solidFill>
                  <a:schemeClr val="tx1"/>
                </a:solidFill>
                <a:effectLst/>
                <a:latin typeface="+mn-lt"/>
                <a:ea typeface="+mn-ea"/>
                <a:cs typeface="+mn-cs"/>
              </a:rPr>
              <a:t>、方差为</a:t>
            </a:r>
            <a:r>
              <a:rPr lang="en-US" altLang="zh-CN" sz="1200" b="0" i="0" kern="1200" dirty="0" smtClean="0">
                <a:solidFill>
                  <a:schemeClr val="tx1"/>
                </a:solidFill>
                <a:effectLst/>
                <a:latin typeface="+mn-lt"/>
                <a:ea typeface="+mn-ea"/>
                <a:cs typeface="+mn-cs"/>
              </a:rPr>
              <a:t>σ^2;</a:t>
            </a:r>
            <a:r>
              <a:rPr lang="zh-CN" altLang="en-US" sz="1200" b="0" i="0" kern="1200" dirty="0" smtClean="0">
                <a:solidFill>
                  <a:schemeClr val="tx1"/>
                </a:solidFill>
                <a:effectLst/>
                <a:latin typeface="+mn-lt"/>
                <a:ea typeface="+mn-ea"/>
                <a:cs typeface="+mn-cs"/>
              </a:rPr>
              <a:t>（有限）的任意一个总体中抽取样本量为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的样本，当</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充分大时，</a:t>
            </a:r>
            <a:r>
              <a:rPr lang="zh-CN" altLang="en-US" sz="1200" b="0" i="0" u="none" strike="noStrike" kern="1200" dirty="0" smtClean="0">
                <a:solidFill>
                  <a:schemeClr val="tx1"/>
                </a:solidFill>
                <a:effectLst/>
                <a:latin typeface="+mn-lt"/>
                <a:ea typeface="+mn-ea"/>
                <a:cs typeface="+mn-cs"/>
                <a:hlinkClick r:id="rId4"/>
              </a:rPr>
              <a:t>样本均值的抽样分布</a:t>
            </a:r>
            <a:r>
              <a:rPr lang="zh-CN" altLang="en-US" sz="1200" b="0" i="0" kern="1200" dirty="0" smtClean="0">
                <a:solidFill>
                  <a:schemeClr val="tx1"/>
                </a:solidFill>
                <a:effectLst/>
                <a:latin typeface="+mn-lt"/>
                <a:ea typeface="+mn-ea"/>
                <a:cs typeface="+mn-cs"/>
              </a:rPr>
              <a:t>近似服从均值为</a:t>
            </a:r>
            <a:r>
              <a:rPr lang="en-US" altLang="zh-CN" sz="1200" b="0" i="0" kern="1200" dirty="0" smtClean="0">
                <a:solidFill>
                  <a:schemeClr val="tx1"/>
                </a:solidFill>
                <a:effectLst/>
                <a:latin typeface="+mn-lt"/>
                <a:ea typeface="+mn-ea"/>
                <a:cs typeface="+mn-cs"/>
              </a:rPr>
              <a:t>μ</a:t>
            </a:r>
            <a:r>
              <a:rPr lang="zh-CN" altLang="en-US" sz="1200" b="0" i="0" kern="1200" dirty="0" smtClean="0">
                <a:solidFill>
                  <a:schemeClr val="tx1"/>
                </a:solidFill>
                <a:effectLst/>
                <a:latin typeface="+mn-lt"/>
                <a:ea typeface="+mn-ea"/>
                <a:cs typeface="+mn-cs"/>
              </a:rPr>
              <a:t>、方差为</a:t>
            </a:r>
            <a:r>
              <a:rPr lang="en-US" altLang="zh-CN" sz="1200" b="0" i="0" kern="1200" dirty="0" smtClean="0">
                <a:solidFill>
                  <a:schemeClr val="tx1"/>
                </a:solidFill>
                <a:effectLst/>
                <a:latin typeface="+mn-lt"/>
                <a:ea typeface="+mn-ea"/>
                <a:cs typeface="+mn-cs"/>
              </a:rPr>
              <a:t>σ^2/n </a:t>
            </a:r>
            <a:r>
              <a:rPr lang="zh-CN" altLang="en-US" sz="1200" b="0" i="0" kern="1200" dirty="0" smtClean="0">
                <a:solidFill>
                  <a:schemeClr val="tx1"/>
                </a:solidFill>
                <a:effectLst/>
                <a:latin typeface="+mn-lt"/>
                <a:ea typeface="+mn-ea"/>
                <a:cs typeface="+mn-cs"/>
              </a:rPr>
              <a:t>的正态分布</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42</a:t>
            </a:fld>
            <a:endParaRPr lang="zh-CN" altLang="en-US"/>
          </a:p>
        </p:txBody>
      </p:sp>
    </p:spTree>
    <p:extLst>
      <p:ext uri="{BB962C8B-B14F-4D97-AF65-F5344CB8AC3E}">
        <p14:creationId xmlns:p14="http://schemas.microsoft.com/office/powerpoint/2010/main" val="2946974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a:t>
            </a:r>
            <a:r>
              <a:rPr lang="en-US" altLang="zh-CN" dirty="0" smtClean="0"/>
              <a:t>50Mbps</a:t>
            </a:r>
            <a:r>
              <a:rPr lang="zh-CN" altLang="en-US" dirty="0" smtClean="0"/>
              <a:t>左右</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47</a:t>
            </a:fld>
            <a:endParaRPr lang="zh-CN" altLang="en-US"/>
          </a:p>
        </p:txBody>
      </p:sp>
    </p:spTree>
    <p:extLst>
      <p:ext uri="{BB962C8B-B14F-4D97-AF65-F5344CB8AC3E}">
        <p14:creationId xmlns:p14="http://schemas.microsoft.com/office/powerpoint/2010/main" val="3430641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a:t>
            </a:r>
            <a:r>
              <a:rPr lang="zh-CN" altLang="en-US" smtClean="0"/>
              <a:t>万个</a:t>
            </a:r>
            <a:endParaRPr lang="zh-CN" altLang="en-US"/>
          </a:p>
        </p:txBody>
      </p:sp>
      <p:sp>
        <p:nvSpPr>
          <p:cNvPr id="4" name="灯片编号占位符 3"/>
          <p:cNvSpPr>
            <a:spLocks noGrp="1"/>
          </p:cNvSpPr>
          <p:nvPr>
            <p:ph type="sldNum" sz="quarter" idx="10"/>
          </p:nvPr>
        </p:nvSpPr>
        <p:spPr/>
        <p:txBody>
          <a:bodyPr/>
          <a:lstStyle/>
          <a:p>
            <a:fld id="{EB72CAC6-4215-4A4F-AB6C-5B9177C450C8}" type="slidenum">
              <a:rPr lang="zh-CN" altLang="en-US" smtClean="0"/>
              <a:t>48</a:t>
            </a:fld>
            <a:endParaRPr lang="zh-CN" altLang="en-US"/>
          </a:p>
        </p:txBody>
      </p:sp>
    </p:spTree>
    <p:extLst>
      <p:ext uri="{BB962C8B-B14F-4D97-AF65-F5344CB8AC3E}">
        <p14:creationId xmlns:p14="http://schemas.microsoft.com/office/powerpoint/2010/main" val="595222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２＾５／　２＾８　＝１／２＾３　＝　　１／８</a:t>
            </a:r>
            <a:endParaRPr lang="en-US" altLang="zh-CN" dirty="0" smtClean="0"/>
          </a:p>
          <a:p>
            <a:pPr marL="171450" indent="-171450">
              <a:buFont typeface="Wingdings" panose="05000000000000000000" pitchFamily="2" charset="2"/>
              <a:buChar char="à"/>
            </a:pPr>
            <a:r>
              <a:rPr lang="zh-CN" altLang="en-US" dirty="0" smtClean="0">
                <a:sym typeface="Wingdings" panose="05000000000000000000" pitchFamily="2" charset="2"/>
              </a:rPr>
              <a:t>１／１６　</a:t>
            </a:r>
            <a:endParaRPr lang="en-US" altLang="zh-CN" dirty="0" smtClean="0">
              <a:sym typeface="Wingdings" panose="05000000000000000000" pitchFamily="2" charset="2"/>
            </a:endParaRPr>
          </a:p>
          <a:p>
            <a:pPr marL="171450" indent="-171450">
              <a:buFont typeface="Wingdings" panose="05000000000000000000" pitchFamily="2" charset="2"/>
              <a:buChar char="à"/>
            </a:pPr>
            <a:endParaRPr lang="en-US" altLang="zh-CN" dirty="0" smtClean="0">
              <a:sym typeface="Wingdings" panose="05000000000000000000" pitchFamily="2" charset="2"/>
            </a:endParaRPr>
          </a:p>
          <a:p>
            <a:pPr marL="0" indent="0">
              <a:buFont typeface="Wingdings" panose="05000000000000000000" pitchFamily="2" charset="2"/>
              <a:buNone/>
            </a:pPr>
            <a:endParaRPr lang="en-US" altLang="zh-CN" dirty="0" smtClean="0">
              <a:sym typeface="Wingdings" panose="05000000000000000000" pitchFamily="2" charset="2"/>
            </a:endParaRPr>
          </a:p>
          <a:p>
            <a:pPr marL="0" indent="0">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51</a:t>
            </a:fld>
            <a:endParaRPr lang="zh-CN" altLang="en-US"/>
          </a:p>
        </p:txBody>
      </p:sp>
    </p:spTree>
    <p:extLst>
      <p:ext uri="{BB962C8B-B14F-4D97-AF65-F5344CB8AC3E}">
        <p14:creationId xmlns:p14="http://schemas.microsoft.com/office/powerpoint/2010/main" val="803574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ＳＮＲ　：　　ｌｏｗ　ｓｉｇｎａｌ，　ｌｏｗ　ｎｏｉｓｅ　</a:t>
            </a:r>
            <a:endParaRPr lang="en-US" altLang="zh-CN" dirty="0" smtClean="0"/>
          </a:p>
          <a:p>
            <a:r>
              <a:rPr lang="zh-CN" altLang="en-US" dirty="0" smtClean="0"/>
              <a:t>ｈｉｇｈ　ｓｉｇｎａｌ　ｈｉｇｈ　ｎｏｉｓｅ　</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52</a:t>
            </a:fld>
            <a:endParaRPr lang="zh-CN" altLang="en-US"/>
          </a:p>
        </p:txBody>
      </p:sp>
    </p:spTree>
    <p:extLst>
      <p:ext uri="{BB962C8B-B14F-4D97-AF65-F5344CB8AC3E}">
        <p14:creationId xmlns:p14="http://schemas.microsoft.com/office/powerpoint/2010/main" val="4168060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57</a:t>
            </a:fld>
            <a:endParaRPr lang="zh-CN" altLang="en-US"/>
          </a:p>
        </p:txBody>
      </p:sp>
    </p:spTree>
    <p:extLst>
      <p:ext uri="{BB962C8B-B14F-4D97-AF65-F5344CB8AC3E}">
        <p14:creationId xmlns:p14="http://schemas.microsoft.com/office/powerpoint/2010/main" val="1856988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http://zh.wikipedia.org/zh-cn/3GPP2</a:t>
            </a:r>
          </a:p>
          <a:p>
            <a:endParaRPr lang="en-US" altLang="zh-CN" dirty="0" smtClean="0"/>
          </a:p>
          <a:p>
            <a:r>
              <a:rPr lang="en-US" altLang="zh-CN" dirty="0" err="1" smtClean="0"/>
              <a:t>Advanced:International</a:t>
            </a:r>
            <a:r>
              <a:rPr lang="en-US" altLang="zh-CN" dirty="0" smtClean="0"/>
              <a:t> Mobile Telecommunications</a:t>
            </a: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59</a:t>
            </a:fld>
            <a:endParaRPr lang="zh-CN" altLang="en-US"/>
          </a:p>
        </p:txBody>
      </p:sp>
    </p:spTree>
    <p:extLst>
      <p:ext uri="{BB962C8B-B14F-4D97-AF65-F5344CB8AC3E}">
        <p14:creationId xmlns:p14="http://schemas.microsoft.com/office/powerpoint/2010/main" val="103929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carrier band: </a:t>
            </a:r>
            <a:r>
              <a:rPr lang="zh-CN" altLang="en-US" dirty="0" smtClean="0"/>
              <a:t>基带不适合远距离传输，这样变成模拟信号之后传输，即</a:t>
            </a:r>
            <a:r>
              <a:rPr lang="zh-CN" altLang="en-US" sz="1200" b="0" i="0" kern="1200" dirty="0" smtClean="0">
                <a:solidFill>
                  <a:schemeClr val="tx1"/>
                </a:solidFill>
                <a:effectLst/>
                <a:latin typeface="+mn-lt"/>
                <a:ea typeface="+mn-ea"/>
                <a:cs typeface="+mn-cs"/>
              </a:rPr>
              <a:t>基带信号调制载波后</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在信道上传输调制后的载波信号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这就是载带传输</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27FA9E8-606E-4340-9139-5892C7FA8BA1}" type="slidenum">
              <a:rPr lang="zh-CN" altLang="en-US" smtClean="0"/>
              <a:pPr>
                <a:defRPr/>
              </a:pPr>
              <a:t>8</a:t>
            </a:fld>
            <a:endParaRPr lang="zh-CN" altLang="en-US"/>
          </a:p>
        </p:txBody>
      </p:sp>
    </p:spTree>
    <p:extLst>
      <p:ext uri="{BB962C8B-B14F-4D97-AF65-F5344CB8AC3E}">
        <p14:creationId xmlns:p14="http://schemas.microsoft.com/office/powerpoint/2010/main" val="3440337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61</a:t>
            </a:fld>
            <a:endParaRPr lang="zh-CN" altLang="en-US"/>
          </a:p>
        </p:txBody>
      </p:sp>
    </p:spTree>
    <p:extLst>
      <p:ext uri="{BB962C8B-B14F-4D97-AF65-F5344CB8AC3E}">
        <p14:creationId xmlns:p14="http://schemas.microsoft.com/office/powerpoint/2010/main" val="283128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core/cladding/jacket(</a:t>
            </a:r>
            <a:r>
              <a:rPr lang="zh-CN" altLang="en-US" dirty="0" smtClean="0"/>
              <a:t>塑料涂覆层）</a:t>
            </a:r>
            <a:endParaRPr lang="en-US" altLang="zh-CN" dirty="0" smtClean="0"/>
          </a:p>
          <a:p>
            <a:endParaRPr lang="en-US" altLang="zh-CN" dirty="0" smtClean="0"/>
          </a:p>
          <a:p>
            <a:r>
              <a:rPr lang="zh-CN" altLang="en-US" dirty="0" smtClean="0"/>
              <a:t>光缆中心为中心加强件：承受拉伸负荷</a:t>
            </a:r>
            <a:endParaRPr lang="en-US" altLang="zh-CN" dirty="0" smtClean="0"/>
          </a:p>
          <a:p>
            <a:r>
              <a:rPr lang="zh-CN" altLang="en-US" dirty="0" smtClean="0"/>
              <a:t>防潮层</a:t>
            </a:r>
            <a:endParaRPr lang="en-US" altLang="zh-CN" dirty="0" smtClean="0"/>
          </a:p>
          <a:p>
            <a:r>
              <a:rPr lang="zh-CN" altLang="en-US" dirty="0" smtClean="0"/>
              <a:t>填料</a:t>
            </a:r>
            <a:endParaRPr lang="en-US" altLang="zh-CN" dirty="0" smtClean="0"/>
          </a:p>
          <a:p>
            <a:r>
              <a:rPr lang="zh-CN" altLang="en-US" dirty="0" smtClean="0"/>
              <a:t>铠装层：增强光缆机械强度</a:t>
            </a:r>
            <a:endParaRPr lang="zh-CN" altLang="en-US" dirty="0"/>
          </a:p>
        </p:txBody>
      </p:sp>
      <p:sp>
        <p:nvSpPr>
          <p:cNvPr id="4" name="灯片编号占位符 3"/>
          <p:cNvSpPr>
            <a:spLocks noGrp="1"/>
          </p:cNvSpPr>
          <p:nvPr>
            <p:ph type="sldNum" sz="quarter" idx="10"/>
          </p:nvPr>
        </p:nvSpPr>
        <p:spPr/>
        <p:txBody>
          <a:bodyPr/>
          <a:lstStyle/>
          <a:p>
            <a:pPr>
              <a:defRPr/>
            </a:pPr>
            <a:fld id="{427FA9E8-606E-4340-9139-5892C7FA8BA1}" type="slidenum">
              <a:rPr lang="zh-CN" altLang="en-US" smtClean="0"/>
              <a:pPr>
                <a:defRPr/>
              </a:pPr>
              <a:t>9</a:t>
            </a:fld>
            <a:endParaRPr lang="zh-CN" altLang="en-US"/>
          </a:p>
        </p:txBody>
      </p:sp>
    </p:spTree>
    <p:extLst>
      <p:ext uri="{BB962C8B-B14F-4D97-AF65-F5344CB8AC3E}">
        <p14:creationId xmlns:p14="http://schemas.microsoft.com/office/powerpoint/2010/main" val="267483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20BD71A2-3DB9-45E2-A132-321D6C48E967}" type="slidenum">
              <a:rPr lang="zh-TW" altLang="en-US" smtClean="0"/>
              <a:pPr>
                <a:defRPr/>
              </a:pPr>
              <a:t>10</a:t>
            </a:fld>
            <a:endParaRPr lang="en-US" altLang="zh-TW"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406961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impairment  </a:t>
            </a:r>
          </a:p>
          <a:p>
            <a:endParaRPr lang="en-US" altLang="zh-CN" dirty="0" smtClean="0"/>
          </a:p>
          <a:p>
            <a:r>
              <a:rPr lang="zh-CN" altLang="en-US" dirty="0" smtClean="0"/>
              <a:t>距离越长，损耗越大，  频率越高，损耗越大</a:t>
            </a:r>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13</a:t>
            </a:fld>
            <a:endParaRPr lang="zh-CN" altLang="en-US"/>
          </a:p>
        </p:txBody>
      </p:sp>
    </p:spTree>
    <p:extLst>
      <p:ext uri="{BB962C8B-B14F-4D97-AF65-F5344CB8AC3E}">
        <p14:creationId xmlns:p14="http://schemas.microsoft.com/office/powerpoint/2010/main" val="314767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当传输的信号遇到一个相对于该信号的波长更大的障碍物（比如大多数建筑物、悬崖、大的玻璃窗等）的表面时就会发生</a:t>
            </a:r>
            <a:r>
              <a:rPr lang="zh-CN" altLang="zh-CN" sz="1200" b="1" kern="1200" dirty="0" smtClean="0">
                <a:solidFill>
                  <a:schemeClr val="tx1"/>
                </a:solidFill>
                <a:effectLst/>
                <a:latin typeface="+mn-lt"/>
                <a:ea typeface="+mn-ea"/>
                <a:cs typeface="+mn-cs"/>
              </a:rPr>
              <a:t>反射（</a:t>
            </a:r>
            <a:r>
              <a:rPr lang="da-DK" altLang="zh-CN" sz="1200" b="1" kern="1200" dirty="0" smtClean="0">
                <a:solidFill>
                  <a:schemeClr val="tx1"/>
                </a:solidFill>
                <a:effectLst/>
                <a:latin typeface="+mn-lt"/>
                <a:ea typeface="+mn-ea"/>
                <a:cs typeface="+mn-cs"/>
              </a:rPr>
              <a:t>reflection</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，当传输的信号正好遇到一个比较大的物体的不规则的边缘处时会以此边界作为源向不同的方向</a:t>
            </a:r>
            <a:r>
              <a:rPr lang="zh-CN" altLang="zh-CN" sz="1200" b="1" kern="1200" dirty="0" smtClean="0">
                <a:solidFill>
                  <a:schemeClr val="tx1"/>
                </a:solidFill>
                <a:effectLst/>
                <a:latin typeface="+mn-lt"/>
                <a:ea typeface="+mn-ea"/>
                <a:cs typeface="+mn-cs"/>
              </a:rPr>
              <a:t>衍射（</a:t>
            </a:r>
            <a:r>
              <a:rPr lang="da-DK" altLang="zh-CN" sz="1200" b="1" kern="1200" dirty="0" smtClean="0">
                <a:solidFill>
                  <a:schemeClr val="tx1"/>
                </a:solidFill>
                <a:effectLst/>
                <a:latin typeface="+mn-lt"/>
                <a:ea typeface="+mn-ea"/>
                <a:cs typeface="+mn-cs"/>
              </a:rPr>
              <a:t>Diffraction</a:t>
            </a:r>
            <a:r>
              <a:rPr lang="zh-CN" altLang="zh-CN" sz="1200" kern="1200" dirty="0" smtClean="0">
                <a:solidFill>
                  <a:schemeClr val="tx1"/>
                </a:solidFill>
                <a:effectLst/>
                <a:latin typeface="+mn-lt"/>
                <a:ea typeface="+mn-ea"/>
                <a:cs typeface="+mn-cs"/>
              </a:rPr>
              <a:t>），如果传输的信号遇到一个相对于该信号的波长而言要更小些的障碍物时，比如电线杆和交通标志等，一个信号就被</a:t>
            </a:r>
            <a:r>
              <a:rPr lang="zh-CN" altLang="zh-CN" sz="1200" b="1" kern="1200" dirty="0" smtClean="0">
                <a:solidFill>
                  <a:schemeClr val="tx1"/>
                </a:solidFill>
                <a:effectLst/>
                <a:latin typeface="+mn-lt"/>
                <a:ea typeface="+mn-ea"/>
                <a:cs typeface="+mn-cs"/>
              </a:rPr>
              <a:t>散射（</a:t>
            </a:r>
            <a:r>
              <a:rPr lang="da-DK" altLang="zh-CN" sz="1200" b="1" kern="1200" dirty="0" smtClean="0">
                <a:solidFill>
                  <a:schemeClr val="tx1"/>
                </a:solidFill>
                <a:effectLst/>
                <a:latin typeface="+mn-lt"/>
                <a:ea typeface="+mn-ea"/>
                <a:cs typeface="+mn-cs"/>
              </a:rPr>
              <a:t>Scattering</a:t>
            </a:r>
            <a:r>
              <a:rPr lang="zh-CN" altLang="zh-CN" sz="1200" b="1"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为多路信号</a:t>
            </a:r>
            <a:endParaRPr lang="en-US" altLang="zh-CN" sz="1200" kern="1200" dirty="0" smtClean="0">
              <a:solidFill>
                <a:schemeClr val="tx1"/>
              </a:solidFill>
              <a:effectLst/>
              <a:latin typeface="+mn-lt"/>
              <a:ea typeface="+mn-ea"/>
              <a:cs typeface="+mn-cs"/>
            </a:endParaRPr>
          </a:p>
          <a:p>
            <a:endParaRPr lang="en-US" altLang="zh-CN" dirty="0" smtClean="0"/>
          </a:p>
          <a:p>
            <a:endParaRPr lang="en-US" altLang="zh-CN" dirty="0" smtClean="0"/>
          </a:p>
          <a:p>
            <a:r>
              <a:rPr lang="en-US" altLang="zh-CN" dirty="0" smtClean="0"/>
              <a:t>Three causes of impairment are attenuation</a:t>
            </a:r>
            <a:r>
              <a:rPr lang="zh-CN" altLang="en-US" dirty="0" smtClean="0"/>
              <a:t>（传播特性带来的衰减）</a:t>
            </a:r>
            <a:r>
              <a:rPr lang="en-US" altLang="zh-CN" dirty="0" smtClean="0"/>
              <a:t>, distortion, and noise   </a:t>
            </a:r>
          </a:p>
          <a:p>
            <a:endParaRPr lang="en-US" altLang="zh-CN" dirty="0" smtClean="0"/>
          </a:p>
          <a:p>
            <a:r>
              <a:rPr lang="en-US" altLang="zh-CN" dirty="0" smtClean="0"/>
              <a:t>Distortion means that the signal changes its form or shape. Distortion can occur in a composite signal made of different frequencies</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14</a:t>
            </a:fld>
            <a:endParaRPr lang="zh-CN" altLang="en-US"/>
          </a:p>
        </p:txBody>
      </p:sp>
    </p:spTree>
    <p:extLst>
      <p:ext uri="{BB962C8B-B14F-4D97-AF65-F5344CB8AC3E}">
        <p14:creationId xmlns:p14="http://schemas.microsoft.com/office/powerpoint/2010/main" val="41032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\lambda = c /f ,</a:t>
            </a:r>
            <a:r>
              <a:rPr lang="en-US" altLang="zh-CN" baseline="0" dirty="0" smtClean="0"/>
              <a:t>  1MHz  </a:t>
            </a:r>
            <a:r>
              <a:rPr lang="en-US" altLang="zh-CN" baseline="0" dirty="0" smtClean="0">
                <a:sym typeface="Wingdings" panose="05000000000000000000" pitchFamily="2" charset="2"/>
              </a:rPr>
              <a:t> 300m </a:t>
            </a:r>
            <a:endParaRPr lang="zh-CN" altLang="en-US" dirty="0"/>
          </a:p>
        </p:txBody>
      </p:sp>
      <p:sp>
        <p:nvSpPr>
          <p:cNvPr id="4" name="灯片编号占位符 3"/>
          <p:cNvSpPr>
            <a:spLocks noGrp="1"/>
          </p:cNvSpPr>
          <p:nvPr>
            <p:ph type="sldNum" sz="quarter" idx="10"/>
          </p:nvPr>
        </p:nvSpPr>
        <p:spPr/>
        <p:txBody>
          <a:bodyPr/>
          <a:lstStyle/>
          <a:p>
            <a:fld id="{B5ACA01C-AC4D-4FF8-AC89-7047BFCAACC5}" type="slidenum">
              <a:rPr lang="zh-CN" altLang="en-US" smtClean="0"/>
              <a:t>16</a:t>
            </a:fld>
            <a:endParaRPr lang="zh-CN" altLang="en-US"/>
          </a:p>
        </p:txBody>
      </p:sp>
    </p:spTree>
    <p:extLst>
      <p:ext uri="{BB962C8B-B14F-4D97-AF65-F5344CB8AC3E}">
        <p14:creationId xmlns:p14="http://schemas.microsoft.com/office/powerpoint/2010/main" val="50871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30946579-BD7C-47E9-84A1-C53637377C38}" type="slidenum">
              <a:rPr lang="zh-TW" altLang="en-US" smtClean="0"/>
              <a:pPr>
                <a:defRPr/>
              </a:pPr>
              <a:t>17</a:t>
            </a:fld>
            <a:endParaRPr lang="en-US" altLang="zh-TW"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51420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27761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209724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344970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36446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64067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44056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419721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195237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358420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241586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58B376-DE0D-4ACB-A727-0466462E617C}" type="datetimeFigureOut">
              <a:rPr lang="zh-CN" altLang="en-US" smtClean="0"/>
              <a:t>2018/1/4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141789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8B376-DE0D-4ACB-A727-0466462E617C}" type="datetimeFigureOut">
              <a:rPr lang="zh-CN" altLang="en-US" smtClean="0"/>
              <a:t>2018/1/4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229DC-D3E4-45AC-B94B-6E4FF9998F2A}" type="slidenum">
              <a:rPr lang="zh-CN" altLang="en-US" smtClean="0"/>
              <a:t>‹#›</a:t>
            </a:fld>
            <a:endParaRPr lang="zh-CN" altLang="en-US"/>
          </a:p>
        </p:txBody>
      </p:sp>
    </p:spTree>
    <p:extLst>
      <p:ext uri="{BB962C8B-B14F-4D97-AF65-F5344CB8AC3E}">
        <p14:creationId xmlns:p14="http://schemas.microsoft.com/office/powerpoint/2010/main" val="171380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lmao@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8.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2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5.wmf"/><Relationship Id="rId10" Type="http://schemas.openxmlformats.org/officeDocument/2006/relationships/image" Target="../media/image27.wmf"/><Relationship Id="rId4" Type="http://schemas.openxmlformats.org/officeDocument/2006/relationships/oleObject" Target="../embeddings/oleObject17.bin"/><Relationship Id="rId9"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7.emf"/><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a:t>
            </a:r>
            <a:r>
              <a:rPr lang="zh-CN" altLang="en-US" dirty="0" smtClean="0"/>
              <a:t>章 物理层 </a:t>
            </a:r>
            <a:endParaRPr lang="zh-CN" altLang="en-US" dirty="0"/>
          </a:p>
        </p:txBody>
      </p:sp>
      <p:sp>
        <p:nvSpPr>
          <p:cNvPr id="3" name="副标题 2"/>
          <p:cNvSpPr>
            <a:spLocks noGrp="1"/>
          </p:cNvSpPr>
          <p:nvPr>
            <p:ph type="subTitle" idx="1"/>
          </p:nvPr>
        </p:nvSpPr>
        <p:spPr/>
        <p:txBody>
          <a:bodyPr/>
          <a:lstStyle/>
          <a:p>
            <a:r>
              <a:rPr lang="zh-CN" altLang="en-US" dirty="0" smtClean="0"/>
              <a:t>毛迪林 </a:t>
            </a:r>
            <a:r>
              <a:rPr lang="en-US" altLang="zh-CN" dirty="0" smtClean="0">
                <a:hlinkClick r:id="rId2"/>
              </a:rPr>
              <a:t>dlmao@fudan.edu.cn</a:t>
            </a:r>
            <a:r>
              <a:rPr lang="en-US" altLang="zh-CN" dirty="0" smtClean="0"/>
              <a:t> </a:t>
            </a:r>
          </a:p>
          <a:p>
            <a:endParaRPr lang="zh-CN" altLang="en-US" dirty="0"/>
          </a:p>
        </p:txBody>
      </p:sp>
    </p:spTree>
    <p:extLst>
      <p:ext uri="{BB962C8B-B14F-4D97-AF65-F5344CB8AC3E}">
        <p14:creationId xmlns:p14="http://schemas.microsoft.com/office/powerpoint/2010/main" val="69224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光纤类型和光纤的特点</a:t>
            </a:r>
            <a:endParaRPr lang="en-US" altLang="zh-CN" dirty="0" smtClean="0"/>
          </a:p>
        </p:txBody>
      </p:sp>
      <p:sp>
        <p:nvSpPr>
          <p:cNvPr id="22531" name="Rectangle 3"/>
          <p:cNvSpPr>
            <a:spLocks noGrp="1" noChangeArrowheads="1"/>
          </p:cNvSpPr>
          <p:nvPr>
            <p:ph type="body" idx="1"/>
          </p:nvPr>
        </p:nvSpPr>
        <p:spPr/>
        <p:txBody>
          <a:bodyPr>
            <a:noAutofit/>
          </a:bodyPr>
          <a:lstStyle/>
          <a:p>
            <a:pPr>
              <a:lnSpc>
                <a:spcPct val="110000"/>
              </a:lnSpc>
            </a:pPr>
            <a:r>
              <a:rPr lang="zh-CN" altLang="en-US" sz="2400" dirty="0" smtClean="0"/>
              <a:t>根据</a:t>
            </a:r>
            <a:r>
              <a:rPr lang="zh-CN" altLang="en-US" sz="2400" b="1" dirty="0">
                <a:solidFill>
                  <a:srgbClr val="FF0000"/>
                </a:solidFill>
              </a:rPr>
              <a:t>给定角速度进入光纤的一束</a:t>
            </a:r>
            <a:r>
              <a:rPr lang="zh-CN" altLang="en-US" sz="2400" b="1" dirty="0" smtClean="0">
                <a:solidFill>
                  <a:srgbClr val="FF0000"/>
                </a:solidFill>
              </a:rPr>
              <a:t>光（模）</a:t>
            </a:r>
            <a:r>
              <a:rPr lang="zh-CN" altLang="en-US" sz="2400" b="1" dirty="0" smtClean="0"/>
              <a:t>的情况分为： </a:t>
            </a:r>
            <a:endParaRPr lang="en-US" altLang="zh-CN" sz="2400" b="1" dirty="0" smtClean="0"/>
          </a:p>
          <a:p>
            <a:pPr lvl="1">
              <a:lnSpc>
                <a:spcPct val="110000"/>
              </a:lnSpc>
            </a:pPr>
            <a:r>
              <a:rPr lang="zh-CN" altLang="en-US" dirty="0" smtClean="0"/>
              <a:t>多模光纤： 直径较大</a:t>
            </a:r>
            <a:r>
              <a:rPr lang="en-US" altLang="zh-CN" dirty="0" smtClean="0"/>
              <a:t> (62.5 </a:t>
            </a:r>
            <a:r>
              <a:rPr lang="zh-CN" altLang="en-US" dirty="0" smtClean="0"/>
              <a:t>微米</a:t>
            </a:r>
            <a:r>
              <a:rPr lang="en-US" altLang="zh-CN" dirty="0" smtClean="0"/>
              <a:t>)</a:t>
            </a:r>
            <a:r>
              <a:rPr lang="zh-CN" altLang="en-US" dirty="0" smtClean="0"/>
              <a:t>，</a:t>
            </a:r>
            <a:r>
              <a:rPr lang="en-US" altLang="zh-CN" dirty="0" smtClean="0"/>
              <a:t>LED</a:t>
            </a:r>
            <a:r>
              <a:rPr lang="zh-CN" altLang="en-US" dirty="0" smtClean="0"/>
              <a:t>作为光源，</a:t>
            </a:r>
            <a:r>
              <a:rPr lang="zh-CN" altLang="en-US" dirty="0" smtClean="0">
                <a:sym typeface="Wingdings" pitchFamily="2" charset="2"/>
              </a:rPr>
              <a:t>数据速率要低一些</a:t>
            </a:r>
            <a:endParaRPr lang="zh-CN" altLang="en-US" dirty="0" smtClean="0"/>
          </a:p>
          <a:p>
            <a:pPr lvl="1">
              <a:lnSpc>
                <a:spcPct val="110000"/>
              </a:lnSpc>
            </a:pPr>
            <a:r>
              <a:rPr lang="zh-CN" altLang="en-US" dirty="0" smtClean="0"/>
              <a:t>单模光纤： 直径较小</a:t>
            </a:r>
            <a:r>
              <a:rPr lang="en-US" altLang="zh-CN" dirty="0" smtClean="0"/>
              <a:t>(12.5</a:t>
            </a:r>
            <a:r>
              <a:rPr lang="zh-CN" altLang="en-US" dirty="0" smtClean="0"/>
              <a:t>微米</a:t>
            </a:r>
            <a:r>
              <a:rPr lang="en-US" altLang="zh-CN" dirty="0" smtClean="0"/>
              <a:t>)</a:t>
            </a:r>
            <a:r>
              <a:rPr lang="zh-CN" altLang="en-US" dirty="0" smtClean="0"/>
              <a:t>，采用激光作为光源，价格也更贵，损耗小，支持更长距离和更高数据速率</a:t>
            </a:r>
            <a:endParaRPr lang="en-US" altLang="zh-CN" dirty="0" smtClean="0"/>
          </a:p>
          <a:p>
            <a:pPr>
              <a:lnSpc>
                <a:spcPct val="110000"/>
              </a:lnSpc>
            </a:pPr>
            <a:r>
              <a:rPr lang="zh-CN" altLang="en-US" sz="2400" dirty="0" smtClean="0"/>
              <a:t>轻便</a:t>
            </a:r>
            <a:r>
              <a:rPr lang="zh-CN" altLang="en-US" sz="2400" dirty="0"/>
              <a:t>，重量和容积小</a:t>
            </a:r>
          </a:p>
          <a:p>
            <a:pPr>
              <a:lnSpc>
                <a:spcPct val="110000"/>
              </a:lnSpc>
            </a:pPr>
            <a:r>
              <a:rPr lang="zh-CN" altLang="en-US" sz="2400" dirty="0"/>
              <a:t>化学性质稳定，耐腐蚀</a:t>
            </a:r>
          </a:p>
          <a:p>
            <a:pPr>
              <a:lnSpc>
                <a:spcPct val="110000"/>
              </a:lnSpc>
            </a:pPr>
            <a:r>
              <a:rPr lang="zh-CN" altLang="en-US" sz="2400" dirty="0"/>
              <a:t>大容量</a:t>
            </a:r>
            <a:r>
              <a:rPr lang="en-US" altLang="zh-CN" sz="2400" dirty="0"/>
              <a:t>(THz)</a:t>
            </a:r>
          </a:p>
          <a:p>
            <a:pPr>
              <a:lnSpc>
                <a:spcPct val="110000"/>
              </a:lnSpc>
            </a:pPr>
            <a:r>
              <a:rPr lang="zh-CN" altLang="en-US" sz="2400" dirty="0"/>
              <a:t>低衰减</a:t>
            </a:r>
          </a:p>
          <a:p>
            <a:pPr>
              <a:lnSpc>
                <a:spcPct val="110000"/>
              </a:lnSpc>
            </a:pPr>
            <a:r>
              <a:rPr lang="zh-CN" altLang="en-US" sz="2400" dirty="0"/>
              <a:t>电磁隔离，不受外部影响，不辐射电磁场</a:t>
            </a:r>
            <a:endParaRPr lang="en-US" altLang="zh-CN" sz="2400" dirty="0"/>
          </a:p>
          <a:p>
            <a:pPr>
              <a:lnSpc>
                <a:spcPct val="110000"/>
              </a:lnSpc>
            </a:pPr>
            <a:r>
              <a:rPr lang="zh-CN" altLang="en-US" sz="2400" dirty="0">
                <a:solidFill>
                  <a:srgbClr val="CC0099"/>
                </a:solidFill>
              </a:rPr>
              <a:t>连接不易，抽头分支困难</a:t>
            </a:r>
          </a:p>
        </p:txBody>
      </p:sp>
    </p:spTree>
    <p:extLst>
      <p:ext uri="{BB962C8B-B14F-4D97-AF65-F5344CB8AC3E}">
        <p14:creationId xmlns:p14="http://schemas.microsoft.com/office/powerpoint/2010/main" val="27287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电力线通信</a:t>
            </a:r>
            <a:r>
              <a:rPr lang="en-US" altLang="zh-CN" b="1" dirty="0"/>
              <a:t>PLC</a:t>
            </a:r>
            <a:r>
              <a:rPr lang="zh-CN" altLang="zh-CN" dirty="0"/>
              <a:t>（</a:t>
            </a:r>
            <a:r>
              <a:rPr lang="en-US" altLang="zh-CN" dirty="0"/>
              <a:t>Power Line Carrier</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11</a:t>
            </a:fld>
            <a:endParaRPr lang="zh-CN" altLang="en-US" dirty="0"/>
          </a:p>
        </p:txBody>
      </p:sp>
      <p:sp>
        <p:nvSpPr>
          <p:cNvPr id="4" name="内容占位符 3"/>
          <p:cNvSpPr>
            <a:spLocks noGrp="1"/>
          </p:cNvSpPr>
          <p:nvPr>
            <p:ph sz="quarter" idx="1"/>
          </p:nvPr>
        </p:nvSpPr>
        <p:spPr/>
        <p:txBody>
          <a:bodyPr>
            <a:normAutofit/>
          </a:bodyPr>
          <a:lstStyle/>
          <a:p>
            <a:pPr>
              <a:lnSpc>
                <a:spcPct val="100000"/>
              </a:lnSpc>
            </a:pPr>
            <a:r>
              <a:rPr lang="zh-CN" altLang="zh-CN" sz="2400" dirty="0" smtClean="0"/>
              <a:t>通过</a:t>
            </a:r>
            <a:r>
              <a:rPr lang="zh-CN" altLang="zh-CN" sz="2400" dirty="0"/>
              <a:t>电力线路进行话音或者数据</a:t>
            </a:r>
            <a:r>
              <a:rPr lang="zh-CN" altLang="zh-CN" sz="2400" dirty="0" smtClean="0"/>
              <a:t>传输。</a:t>
            </a:r>
            <a:endParaRPr lang="en-US" altLang="zh-CN" sz="2400" dirty="0" smtClean="0"/>
          </a:p>
          <a:p>
            <a:pPr lvl="1">
              <a:lnSpc>
                <a:spcPct val="100000"/>
              </a:lnSpc>
            </a:pPr>
            <a:r>
              <a:rPr lang="zh-CN" altLang="zh-CN" dirty="0" smtClean="0"/>
              <a:t>在</a:t>
            </a:r>
            <a:r>
              <a:rPr lang="zh-CN" altLang="zh-CN" dirty="0"/>
              <a:t>发送时，采用合适的调制技术（如</a:t>
            </a:r>
            <a:r>
              <a:rPr lang="en-US" altLang="zh-CN" dirty="0"/>
              <a:t>GMSK</a:t>
            </a:r>
            <a:r>
              <a:rPr lang="zh-CN" altLang="zh-CN" dirty="0"/>
              <a:t>或</a:t>
            </a:r>
            <a:r>
              <a:rPr lang="en-US" altLang="zh-CN" dirty="0"/>
              <a:t>OFDM</a:t>
            </a:r>
            <a:r>
              <a:rPr lang="zh-CN" altLang="zh-CN" dirty="0"/>
              <a:t>）将要传输的数据进行调制转换成高频</a:t>
            </a:r>
            <a:r>
              <a:rPr lang="zh-CN" altLang="zh-CN" dirty="0" smtClean="0"/>
              <a:t>信号</a:t>
            </a:r>
            <a:r>
              <a:rPr lang="zh-CN" altLang="en-US" dirty="0" smtClean="0"/>
              <a:t>，</a:t>
            </a:r>
            <a:r>
              <a:rPr lang="zh-CN" altLang="zh-CN" dirty="0" smtClean="0"/>
              <a:t>采用</a:t>
            </a:r>
            <a:r>
              <a:rPr lang="zh-CN" altLang="zh-CN" dirty="0"/>
              <a:t>耦合器将信号耦合到电力线上进行</a:t>
            </a:r>
            <a:r>
              <a:rPr lang="zh-CN" altLang="zh-CN" dirty="0" smtClean="0"/>
              <a:t>传输</a:t>
            </a:r>
            <a:endParaRPr lang="en-US" altLang="zh-CN" dirty="0" smtClean="0"/>
          </a:p>
          <a:p>
            <a:pPr lvl="1">
              <a:lnSpc>
                <a:spcPct val="100000"/>
              </a:lnSpc>
            </a:pPr>
            <a:r>
              <a:rPr lang="zh-CN" altLang="zh-CN" dirty="0" smtClean="0"/>
              <a:t>组建</a:t>
            </a:r>
            <a:r>
              <a:rPr lang="zh-CN" altLang="zh-CN" dirty="0"/>
              <a:t>成本低、覆盖范围广</a:t>
            </a:r>
            <a:r>
              <a:rPr lang="zh-CN" altLang="en-US" dirty="0"/>
              <a:t>，</a:t>
            </a:r>
            <a:r>
              <a:rPr lang="zh-CN" altLang="zh-CN" dirty="0"/>
              <a:t>不需要重新建设。</a:t>
            </a:r>
            <a:endParaRPr lang="zh-CN" altLang="en-US" dirty="0"/>
          </a:p>
          <a:p>
            <a:pPr lvl="1">
              <a:lnSpc>
                <a:spcPct val="100000"/>
              </a:lnSpc>
            </a:pPr>
            <a:r>
              <a:rPr lang="zh-CN" altLang="en-US" dirty="0"/>
              <a:t>电力线</a:t>
            </a:r>
            <a:r>
              <a:rPr lang="zh-CN" altLang="zh-CN" dirty="0"/>
              <a:t>传输容易受到周围环境和电力负荷变化的影响，不是非常稳定</a:t>
            </a:r>
            <a:endParaRPr lang="en-US" altLang="zh-CN" dirty="0"/>
          </a:p>
          <a:p>
            <a:pPr lvl="1">
              <a:lnSpc>
                <a:spcPct val="100000"/>
              </a:lnSpc>
            </a:pPr>
            <a:r>
              <a:rPr lang="en-US" altLang="zh-CN" dirty="0" smtClean="0"/>
              <a:t>10kbps</a:t>
            </a:r>
            <a:r>
              <a:rPr lang="zh-CN" altLang="zh-CN" dirty="0"/>
              <a:t>左右的低速</a:t>
            </a:r>
            <a:r>
              <a:rPr lang="en-US" altLang="zh-CN" dirty="0"/>
              <a:t>PLC</a:t>
            </a:r>
            <a:r>
              <a:rPr lang="zh-CN" altLang="zh-CN" dirty="0"/>
              <a:t>使用</a:t>
            </a:r>
            <a:r>
              <a:rPr lang="en-US" altLang="zh-CN" dirty="0"/>
              <a:t>0</a:t>
            </a:r>
            <a:r>
              <a:rPr lang="zh-CN" altLang="zh-CN" dirty="0"/>
              <a:t>到</a:t>
            </a:r>
            <a:r>
              <a:rPr lang="en-US" altLang="zh-CN" dirty="0"/>
              <a:t>500kHz</a:t>
            </a:r>
            <a:r>
              <a:rPr lang="zh-CN" altLang="zh-CN" dirty="0"/>
              <a:t>范围的频率，主要用于电力系统本身的调度、远程控制和</a:t>
            </a:r>
            <a:r>
              <a:rPr lang="zh-CN" altLang="zh-CN" dirty="0" smtClean="0"/>
              <a:t>测量</a:t>
            </a:r>
            <a:endParaRPr lang="en-US" altLang="zh-CN" dirty="0" smtClean="0"/>
          </a:p>
          <a:p>
            <a:pPr lvl="1">
              <a:lnSpc>
                <a:spcPct val="100000"/>
              </a:lnSpc>
            </a:pPr>
            <a:r>
              <a:rPr lang="zh-CN" altLang="zh-CN" dirty="0" smtClean="0"/>
              <a:t>高速</a:t>
            </a:r>
            <a:r>
              <a:rPr lang="en-US" altLang="zh-CN" dirty="0" smtClean="0"/>
              <a:t>PLC</a:t>
            </a:r>
            <a:r>
              <a:rPr lang="zh-CN" altLang="zh-CN" dirty="0"/>
              <a:t>工作在低压</a:t>
            </a:r>
            <a:r>
              <a:rPr lang="zh-CN" altLang="zh-CN" dirty="0" smtClean="0"/>
              <a:t>电力线</a:t>
            </a:r>
            <a:r>
              <a:rPr lang="zh-CN" altLang="en-US" dirty="0" smtClean="0"/>
              <a:t>，</a:t>
            </a:r>
            <a:r>
              <a:rPr lang="zh-CN" altLang="zh-CN" dirty="0" smtClean="0"/>
              <a:t>采用</a:t>
            </a:r>
            <a:r>
              <a:rPr lang="zh-CN" altLang="zh-CN" dirty="0"/>
              <a:t>的频率范围为</a:t>
            </a:r>
            <a:r>
              <a:rPr lang="en-US" altLang="zh-CN" dirty="0"/>
              <a:t>1</a:t>
            </a:r>
            <a:r>
              <a:rPr lang="zh-CN" altLang="zh-CN" dirty="0"/>
              <a:t>到</a:t>
            </a:r>
            <a:r>
              <a:rPr lang="en-US" altLang="zh-CN" dirty="0"/>
              <a:t>30MHz</a:t>
            </a:r>
            <a:r>
              <a:rPr lang="zh-CN" altLang="zh-CN" dirty="0"/>
              <a:t>，可以达到</a:t>
            </a:r>
            <a:r>
              <a:rPr lang="en-US" altLang="zh-CN" dirty="0"/>
              <a:t>45Mbps</a:t>
            </a:r>
            <a:r>
              <a:rPr lang="zh-CN" altLang="zh-CN" dirty="0"/>
              <a:t>甚至</a:t>
            </a:r>
            <a:r>
              <a:rPr lang="en-US" altLang="zh-CN" dirty="0"/>
              <a:t>150Mbps</a:t>
            </a:r>
            <a:r>
              <a:rPr lang="zh-CN" altLang="zh-CN" dirty="0"/>
              <a:t>的数据速率</a:t>
            </a:r>
            <a:r>
              <a:rPr lang="zh-CN" altLang="zh-CN" dirty="0" smtClean="0"/>
              <a:t>。</a:t>
            </a:r>
            <a:endParaRPr lang="en-US" altLang="zh-CN" dirty="0" smtClean="0"/>
          </a:p>
          <a:p>
            <a:pPr lvl="2">
              <a:lnSpc>
                <a:spcPct val="100000"/>
              </a:lnSpc>
            </a:pPr>
            <a:r>
              <a:rPr lang="zh-CN" altLang="en-US" sz="2400" dirty="0" smtClean="0"/>
              <a:t>可以用于家庭联网</a:t>
            </a:r>
            <a:r>
              <a:rPr lang="en-US" altLang="zh-CN" sz="2400" dirty="0" smtClean="0"/>
              <a:t>(Last-inch access, In-house Network)</a:t>
            </a:r>
            <a:endParaRPr lang="zh-CN" altLang="zh-CN" sz="2400" dirty="0"/>
          </a:p>
        </p:txBody>
      </p:sp>
    </p:spTree>
    <p:extLst>
      <p:ext uri="{BB962C8B-B14F-4D97-AF65-F5344CB8AC3E}">
        <p14:creationId xmlns:p14="http://schemas.microsoft.com/office/powerpoint/2010/main" val="1875384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无线媒体：无线电波段</a:t>
            </a:r>
          </a:p>
        </p:txBody>
      </p:sp>
      <p:sp>
        <p:nvSpPr>
          <p:cNvPr id="3" name="内容占位符 2"/>
          <p:cNvSpPr>
            <a:spLocks noGrp="1"/>
          </p:cNvSpPr>
          <p:nvPr>
            <p:ph idx="1"/>
          </p:nvPr>
        </p:nvSpPr>
        <p:spPr/>
        <p:txBody>
          <a:bodyPr>
            <a:normAutofit/>
          </a:bodyPr>
          <a:lstStyle/>
          <a:p>
            <a:r>
              <a:rPr lang="zh-CN" altLang="en-US" sz="2400" dirty="0"/>
              <a:t>波长（</a:t>
            </a:r>
            <a:r>
              <a:rPr lang="en-US" altLang="zh-CN" sz="2400" dirty="0"/>
              <a:t>wavelength）</a:t>
            </a:r>
            <a:r>
              <a:rPr lang="zh-CN" altLang="en-US" sz="2400" dirty="0"/>
              <a:t>为一个周期内</a:t>
            </a:r>
            <a:r>
              <a:rPr lang="zh-CN" altLang="en-US" sz="2400" dirty="0" smtClean="0"/>
              <a:t>信号传播（真空中光速</a:t>
            </a:r>
            <a:r>
              <a:rPr lang="en-US" altLang="zh-CN" sz="2400" dirty="0" smtClean="0"/>
              <a:t>C</a:t>
            </a:r>
            <a:r>
              <a:rPr lang="zh-CN" altLang="en-US" sz="2400" dirty="0" smtClean="0"/>
              <a:t>，电缆中大约光速的</a:t>
            </a:r>
            <a:r>
              <a:rPr lang="en-US" altLang="zh-CN" sz="2400" dirty="0" smtClean="0"/>
              <a:t>2/3</a:t>
            </a:r>
            <a:r>
              <a:rPr lang="zh-CN" altLang="en-US" sz="2400" dirty="0" smtClean="0"/>
              <a:t>）的</a:t>
            </a:r>
            <a:r>
              <a:rPr lang="zh-CN" altLang="en-US" sz="2400" dirty="0"/>
              <a:t>距离</a:t>
            </a:r>
            <a:r>
              <a:rPr lang="zh-CN" altLang="en-US" sz="2400" dirty="0" smtClean="0"/>
              <a:t>。</a:t>
            </a:r>
            <a:endParaRPr lang="en-US" altLang="zh-CN" sz="2400" dirty="0"/>
          </a:p>
          <a:p>
            <a:pPr lvl="0"/>
            <a:r>
              <a:rPr lang="zh-CN" altLang="en-US" sz="2400" dirty="0"/>
              <a:t>频谱（</a:t>
            </a:r>
            <a:r>
              <a:rPr lang="en-US" altLang="zh-CN" sz="2400" dirty="0"/>
              <a:t>spectrum）：</a:t>
            </a:r>
            <a:r>
              <a:rPr lang="zh-CN" altLang="en-US" sz="2400" dirty="0"/>
              <a:t>频率范围，按波长划分被称为波段</a:t>
            </a:r>
          </a:p>
          <a:p>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298017469"/>
              </p:ext>
            </p:extLst>
          </p:nvPr>
        </p:nvGraphicFramePr>
        <p:xfrm>
          <a:off x="2899859" y="3143201"/>
          <a:ext cx="1447800" cy="809625"/>
        </p:xfrm>
        <a:graphic>
          <a:graphicData uri="http://schemas.openxmlformats.org/presentationml/2006/ole">
            <mc:AlternateContent xmlns:mc="http://schemas.openxmlformats.org/markup-compatibility/2006">
              <mc:Choice xmlns:v="urn:schemas-microsoft-com:vml" Requires="v">
                <p:oleObj spid="_x0000_s12382" name="Equation" r:id="rId3" imgW="749300" imgH="419100" progId="Equation.3">
                  <p:embed/>
                </p:oleObj>
              </mc:Choice>
              <mc:Fallback>
                <p:oleObj name="Equation" r:id="rId3" imgW="749300" imgH="419100" progId="Equation.3">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859" y="3143201"/>
                        <a:ext cx="1447800" cy="809625"/>
                      </a:xfrm>
                      <a:prstGeom prst="rect">
                        <a:avLst/>
                      </a:prstGeom>
                      <a:solidFill>
                        <a:schemeClr val="accent2">
                          <a:lumMod val="40000"/>
                          <a:lumOff val="60000"/>
                        </a:schemeClr>
                      </a:solid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35463232"/>
              </p:ext>
            </p:extLst>
          </p:nvPr>
        </p:nvGraphicFramePr>
        <p:xfrm>
          <a:off x="5107529" y="3352750"/>
          <a:ext cx="1828800" cy="390525"/>
        </p:xfrm>
        <a:graphic>
          <a:graphicData uri="http://schemas.openxmlformats.org/presentationml/2006/ole">
            <mc:AlternateContent xmlns:mc="http://schemas.openxmlformats.org/markup-compatibility/2006">
              <mc:Choice xmlns:v="urn:schemas-microsoft-com:vml" Requires="v">
                <p:oleObj spid="_x0000_s12383" name="Equation" r:id="rId5" imgW="952087" imgH="203112" progId="Equation.3">
                  <p:embed/>
                </p:oleObj>
              </mc:Choice>
              <mc:Fallback>
                <p:oleObj name="Equation" r:id="rId5" imgW="952087" imgH="203112" progId="Equation.3">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7529" y="3352750"/>
                        <a:ext cx="1828800" cy="390525"/>
                      </a:xfrm>
                      <a:prstGeom prst="rect">
                        <a:avLst/>
                      </a:prstGeom>
                      <a:solidFill>
                        <a:schemeClr val="accent2">
                          <a:lumMod val="40000"/>
                          <a:lumOff val="60000"/>
                        </a:schemeClr>
                      </a:solidFill>
                      <a:ln>
                        <a:noFill/>
                      </a:ln>
                      <a:extLst/>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123919103"/>
              </p:ext>
            </p:extLst>
          </p:nvPr>
        </p:nvGraphicFramePr>
        <p:xfrm>
          <a:off x="573156" y="4158907"/>
          <a:ext cx="10437240" cy="2537306"/>
        </p:xfrm>
        <a:graphic>
          <a:graphicData uri="http://schemas.openxmlformats.org/drawingml/2006/table">
            <a:tbl>
              <a:tblPr firstRow="1" firstCol="1" bandRow="1">
                <a:tableStyleId>{5C22544A-7EE6-4342-B048-85BDC9FD1C3A}</a:tableStyleId>
              </a:tblPr>
              <a:tblGrid>
                <a:gridCol w="1298840">
                  <a:extLst>
                    <a:ext uri="{9D8B030D-6E8A-4147-A177-3AD203B41FA5}">
                      <a16:colId xmlns:a16="http://schemas.microsoft.com/office/drawing/2014/main" val="20000"/>
                    </a:ext>
                  </a:extLst>
                </a:gridCol>
                <a:gridCol w="4780595">
                  <a:extLst>
                    <a:ext uri="{9D8B030D-6E8A-4147-A177-3AD203B41FA5}">
                      <a16:colId xmlns:a16="http://schemas.microsoft.com/office/drawing/2014/main" val="20001"/>
                    </a:ext>
                  </a:extLst>
                </a:gridCol>
                <a:gridCol w="2558742">
                  <a:extLst>
                    <a:ext uri="{9D8B030D-6E8A-4147-A177-3AD203B41FA5}">
                      <a16:colId xmlns:a16="http://schemas.microsoft.com/office/drawing/2014/main" val="20002"/>
                    </a:ext>
                  </a:extLst>
                </a:gridCol>
                <a:gridCol w="1799063">
                  <a:extLst>
                    <a:ext uri="{9D8B030D-6E8A-4147-A177-3AD203B41FA5}">
                      <a16:colId xmlns:a16="http://schemas.microsoft.com/office/drawing/2014/main" val="20003"/>
                    </a:ext>
                  </a:extLst>
                </a:gridCol>
              </a:tblGrid>
              <a:tr h="258413">
                <a:tc>
                  <a:txBody>
                    <a:bodyPr/>
                    <a:lstStyle/>
                    <a:p>
                      <a:pPr algn="just">
                        <a:spcAft>
                          <a:spcPts val="0"/>
                        </a:spcAft>
                      </a:pPr>
                      <a:r>
                        <a:rPr lang="zh-CN" sz="2000" kern="100" dirty="0">
                          <a:effectLst/>
                        </a:rPr>
                        <a:t>波段</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频段</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sz="2000" kern="100">
                          <a:effectLst/>
                        </a:rPr>
                        <a:t>频率范围</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000" kern="100">
                          <a:effectLst/>
                        </a:rPr>
                        <a:t>波长范围</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258413">
                <a:tc>
                  <a:txBody>
                    <a:bodyPr/>
                    <a:lstStyle/>
                    <a:p>
                      <a:pPr algn="l">
                        <a:spcAft>
                          <a:spcPts val="0"/>
                        </a:spcAft>
                      </a:pPr>
                      <a:r>
                        <a:rPr lang="zh-CN" sz="2000" kern="100">
                          <a:effectLst/>
                        </a:rPr>
                        <a:t>长波</a:t>
                      </a:r>
                      <a:endParaRPr lang="zh-CN" sz="2000" kern="100">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低频</a:t>
                      </a:r>
                      <a:r>
                        <a:rPr lang="en-US" sz="2000" kern="100" dirty="0">
                          <a:effectLst/>
                        </a:rPr>
                        <a:t>LF</a:t>
                      </a:r>
                      <a:r>
                        <a:rPr lang="zh-CN" sz="2000" kern="100" dirty="0">
                          <a:effectLst/>
                        </a:rPr>
                        <a:t>（</a:t>
                      </a:r>
                      <a:r>
                        <a:rPr lang="en-US" sz="2000" kern="100" dirty="0">
                          <a:effectLst/>
                        </a:rPr>
                        <a:t>Low Frequency</a:t>
                      </a:r>
                      <a:r>
                        <a:rPr lang="zh-CN" sz="2000" kern="100" dirty="0">
                          <a:effectLst/>
                        </a:rPr>
                        <a:t>）</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2000" u="sng" kern="100" dirty="0" smtClean="0">
                          <a:effectLst/>
                        </a:rPr>
                        <a:t>30</a:t>
                      </a:r>
                      <a:r>
                        <a:rPr lang="en-US" altLang="zh-CN" sz="2000" u="sng" kern="100" dirty="0" smtClean="0">
                          <a:effectLst/>
                        </a:rPr>
                        <a:t>k</a:t>
                      </a:r>
                      <a:r>
                        <a:rPr lang="zh-CN" sz="2000" u="sng" kern="100" dirty="0" smtClean="0">
                          <a:effectLst/>
                        </a:rPr>
                        <a:t>Hz</a:t>
                      </a:r>
                      <a:r>
                        <a:rPr lang="zh-CN" sz="2000" kern="0" dirty="0">
                          <a:effectLst/>
                        </a:rPr>
                        <a:t>～</a:t>
                      </a:r>
                      <a:r>
                        <a:rPr lang="zh-CN" sz="2000" kern="100" dirty="0">
                          <a:effectLst/>
                        </a:rPr>
                        <a:t>300</a:t>
                      </a:r>
                      <a:r>
                        <a:rPr lang="en-US" sz="2000" kern="100" dirty="0">
                          <a:effectLst/>
                        </a:rPr>
                        <a:t>k Hz</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en-US" sz="2000" u="sng" kern="100" dirty="0" smtClean="0">
                          <a:effectLst/>
                        </a:rPr>
                        <a:t>10km</a:t>
                      </a:r>
                      <a:r>
                        <a:rPr lang="zh-CN" sz="2000" kern="100" dirty="0">
                          <a:effectLst/>
                        </a:rPr>
                        <a:t>～</a:t>
                      </a:r>
                      <a:r>
                        <a:rPr lang="en-US" sz="2000" kern="100" dirty="0">
                          <a:effectLst/>
                        </a:rPr>
                        <a:t>1km</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336198">
                <a:tc>
                  <a:txBody>
                    <a:bodyPr/>
                    <a:lstStyle/>
                    <a:p>
                      <a:pPr algn="l">
                        <a:spcAft>
                          <a:spcPts val="0"/>
                        </a:spcAft>
                      </a:pPr>
                      <a:r>
                        <a:rPr lang="zh-CN" sz="2000" kern="100" dirty="0">
                          <a:effectLst/>
                        </a:rPr>
                        <a:t>中波</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中频</a:t>
                      </a:r>
                      <a:r>
                        <a:rPr lang="en-US" sz="2000" kern="100" dirty="0">
                          <a:effectLst/>
                        </a:rPr>
                        <a:t>MF</a:t>
                      </a:r>
                      <a:r>
                        <a:rPr lang="zh-CN" sz="2000" kern="100" dirty="0">
                          <a:effectLst/>
                        </a:rPr>
                        <a:t>（</a:t>
                      </a:r>
                      <a:r>
                        <a:rPr lang="en-US" sz="2000" kern="100" dirty="0">
                          <a:effectLst/>
                        </a:rPr>
                        <a:t>Medium Frequency</a:t>
                      </a:r>
                      <a:r>
                        <a:rPr lang="zh-CN" sz="2000" kern="100" dirty="0">
                          <a:effectLst/>
                        </a:rPr>
                        <a:t>）</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300k</a:t>
                      </a:r>
                      <a:r>
                        <a:rPr lang="zh-CN" sz="2000" kern="0" dirty="0">
                          <a:effectLst/>
                        </a:rPr>
                        <a:t>～</a:t>
                      </a:r>
                      <a:r>
                        <a:rPr lang="zh-CN" sz="2000" kern="100" dirty="0">
                          <a:effectLst/>
                        </a:rPr>
                        <a:t>3000</a:t>
                      </a:r>
                      <a:r>
                        <a:rPr lang="en-US" sz="2000" kern="100" dirty="0">
                          <a:effectLst/>
                        </a:rPr>
                        <a:t>k </a:t>
                      </a:r>
                      <a:r>
                        <a:rPr lang="en-US" sz="2000" kern="100" dirty="0" smtClean="0">
                          <a:effectLst/>
                        </a:rPr>
                        <a:t>Hz</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2000" kern="100">
                          <a:effectLst/>
                        </a:rPr>
                        <a:t>1000m～100</a:t>
                      </a:r>
                      <a:r>
                        <a:rPr lang="en-US" sz="2000" kern="100">
                          <a:effectLst/>
                        </a:rPr>
                        <a:t>m</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372308">
                <a:tc>
                  <a:txBody>
                    <a:bodyPr/>
                    <a:lstStyle/>
                    <a:p>
                      <a:pPr algn="l">
                        <a:spcAft>
                          <a:spcPts val="0"/>
                        </a:spcAft>
                      </a:pPr>
                      <a:r>
                        <a:rPr lang="zh-CN" sz="2000" kern="100" dirty="0" smtClean="0">
                          <a:effectLst/>
                        </a:rPr>
                        <a:t>短波</a:t>
                      </a:r>
                      <a:endParaRPr lang="zh-CN" sz="2000" kern="100" dirty="0">
                        <a:effectLst/>
                      </a:endParaRPr>
                    </a:p>
                  </a:txBody>
                  <a:tcPr marL="68580" marR="68580" marT="0" marB="0"/>
                </a:tc>
                <a:tc>
                  <a:txBody>
                    <a:bodyPr/>
                    <a:lstStyle/>
                    <a:p>
                      <a:pPr algn="l">
                        <a:spcAft>
                          <a:spcPts val="0"/>
                        </a:spcAft>
                      </a:pPr>
                      <a:r>
                        <a:rPr lang="zh-CN" sz="2000" kern="100" dirty="0">
                          <a:effectLst/>
                        </a:rPr>
                        <a:t>高频</a:t>
                      </a:r>
                      <a:r>
                        <a:rPr lang="en-US" sz="2000" kern="100" dirty="0">
                          <a:effectLst/>
                        </a:rPr>
                        <a:t>HF</a:t>
                      </a:r>
                      <a:r>
                        <a:rPr lang="zh-CN" sz="2000" kern="100" dirty="0">
                          <a:effectLst/>
                        </a:rPr>
                        <a:t>（</a:t>
                      </a:r>
                      <a:r>
                        <a:rPr lang="en-US" sz="2000" kern="100" dirty="0">
                          <a:effectLst/>
                        </a:rPr>
                        <a:t>High Frequency</a:t>
                      </a:r>
                      <a:r>
                        <a:rPr lang="zh-CN" sz="2000" kern="100" dirty="0" smtClean="0">
                          <a:effectLst/>
                        </a:rPr>
                        <a:t>）</a:t>
                      </a:r>
                      <a:endParaRPr lang="zh-CN" sz="2000" kern="100" dirty="0">
                        <a:effectLst/>
                      </a:endParaRPr>
                    </a:p>
                  </a:txBody>
                  <a:tcPr marL="68580" marR="68580" marT="0" marB="0"/>
                </a:tc>
                <a:tc>
                  <a:txBody>
                    <a:bodyPr/>
                    <a:lstStyle/>
                    <a:p>
                      <a:pPr algn="l">
                        <a:spcAft>
                          <a:spcPts val="0"/>
                        </a:spcAft>
                      </a:pPr>
                      <a:r>
                        <a:rPr lang="zh-CN" sz="2000" kern="100" dirty="0">
                          <a:effectLst/>
                        </a:rPr>
                        <a:t>3M</a:t>
                      </a:r>
                      <a:r>
                        <a:rPr lang="zh-CN" sz="2000" kern="0" dirty="0">
                          <a:effectLst/>
                        </a:rPr>
                        <a:t>～</a:t>
                      </a:r>
                      <a:r>
                        <a:rPr lang="zh-CN" sz="2000" kern="100" dirty="0">
                          <a:effectLst/>
                        </a:rPr>
                        <a:t>30</a:t>
                      </a:r>
                      <a:r>
                        <a:rPr lang="en-US" sz="2000" kern="100" dirty="0">
                          <a:effectLst/>
                        </a:rPr>
                        <a:t>M </a:t>
                      </a:r>
                      <a:r>
                        <a:rPr lang="en-US" sz="2000" kern="100" dirty="0" smtClean="0">
                          <a:effectLst/>
                        </a:rPr>
                        <a:t>Hz</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2000" kern="100" dirty="0">
                          <a:effectLst/>
                        </a:rPr>
                        <a:t>100m～10</a:t>
                      </a:r>
                      <a:r>
                        <a:rPr lang="en-US" sz="2000" kern="100" dirty="0">
                          <a:effectLst/>
                        </a:rPr>
                        <a:t>m</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258413">
                <a:tc>
                  <a:txBody>
                    <a:bodyPr/>
                    <a:lstStyle/>
                    <a:p>
                      <a:pPr algn="l">
                        <a:spcAft>
                          <a:spcPts val="0"/>
                        </a:spcAft>
                      </a:pPr>
                      <a:r>
                        <a:rPr lang="zh-CN" sz="2000" kern="100">
                          <a:effectLst/>
                        </a:rPr>
                        <a:t>超短波</a:t>
                      </a:r>
                      <a:endParaRPr lang="zh-CN" sz="2000" kern="100">
                        <a:effectLst/>
                        <a:latin typeface="Calibri"/>
                        <a:ea typeface="宋体"/>
                        <a:cs typeface="Times New Roman"/>
                      </a:endParaRPr>
                    </a:p>
                  </a:txBody>
                  <a:tcPr marL="68580" marR="68580" marT="0" marB="0"/>
                </a:tc>
                <a:tc>
                  <a:txBody>
                    <a:bodyPr/>
                    <a:lstStyle/>
                    <a:p>
                      <a:pPr algn="l">
                        <a:spcAft>
                          <a:spcPts val="0"/>
                        </a:spcAft>
                      </a:pPr>
                      <a:r>
                        <a:rPr lang="zh-CN" sz="2000" kern="100">
                          <a:effectLst/>
                        </a:rPr>
                        <a:t>甚高频</a:t>
                      </a:r>
                      <a:r>
                        <a:rPr lang="en-US" sz="2000" kern="100">
                          <a:effectLst/>
                        </a:rPr>
                        <a:t>VHF</a:t>
                      </a:r>
                      <a:r>
                        <a:rPr lang="zh-CN" sz="2000" kern="100">
                          <a:effectLst/>
                        </a:rPr>
                        <a:t>（</a:t>
                      </a:r>
                      <a:r>
                        <a:rPr lang="en-US" sz="2000" kern="100">
                          <a:effectLst/>
                        </a:rPr>
                        <a:t>Very High Frequency</a:t>
                      </a:r>
                      <a:r>
                        <a:rPr lang="zh-CN" sz="2000" kern="100">
                          <a:effectLst/>
                        </a:rPr>
                        <a:t>）</a:t>
                      </a:r>
                      <a:endParaRPr lang="zh-CN" sz="2000" kern="100">
                        <a:effectLst/>
                        <a:latin typeface="Calibri"/>
                        <a:ea typeface="宋体"/>
                        <a:cs typeface="Times New Roman"/>
                      </a:endParaRPr>
                    </a:p>
                  </a:txBody>
                  <a:tcPr marL="68580" marR="68580" marT="0" marB="0"/>
                </a:tc>
                <a:tc>
                  <a:txBody>
                    <a:bodyPr/>
                    <a:lstStyle/>
                    <a:p>
                      <a:pPr algn="l">
                        <a:spcAft>
                          <a:spcPts val="0"/>
                        </a:spcAft>
                      </a:pPr>
                      <a:r>
                        <a:rPr lang="zh-CN" sz="2000" kern="100">
                          <a:effectLst/>
                        </a:rPr>
                        <a:t>30M</a:t>
                      </a:r>
                      <a:r>
                        <a:rPr lang="zh-CN" sz="2000" kern="0">
                          <a:effectLst/>
                        </a:rPr>
                        <a:t>～</a:t>
                      </a:r>
                      <a:r>
                        <a:rPr lang="zh-CN" sz="2000" kern="100">
                          <a:effectLst/>
                        </a:rPr>
                        <a:t>300</a:t>
                      </a:r>
                      <a:r>
                        <a:rPr lang="en-US" sz="2000" kern="100">
                          <a:effectLst/>
                        </a:rPr>
                        <a:t>M Hz</a:t>
                      </a:r>
                      <a:endParaRPr lang="zh-CN" sz="2000" kern="100">
                        <a:effectLst/>
                        <a:latin typeface="Calibri"/>
                        <a:ea typeface="宋体"/>
                        <a:cs typeface="Times New Roman"/>
                      </a:endParaRPr>
                    </a:p>
                  </a:txBody>
                  <a:tcPr marL="68580" marR="68580" marT="0" marB="0"/>
                </a:tc>
                <a:tc>
                  <a:txBody>
                    <a:bodyPr/>
                    <a:lstStyle/>
                    <a:p>
                      <a:pPr algn="l">
                        <a:spcAft>
                          <a:spcPts val="0"/>
                        </a:spcAft>
                      </a:pPr>
                      <a:r>
                        <a:rPr lang="zh-CN" sz="2000" kern="100">
                          <a:effectLst/>
                        </a:rPr>
                        <a:t>10m～1</a:t>
                      </a:r>
                      <a:r>
                        <a:rPr lang="en-US" sz="2000" kern="100">
                          <a:effectLst/>
                        </a:rPr>
                        <a:t>m</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258413">
                <a:tc rowSpan="3">
                  <a:txBody>
                    <a:bodyPr/>
                    <a:lstStyle/>
                    <a:p>
                      <a:pPr algn="l">
                        <a:spcAft>
                          <a:spcPts val="0"/>
                        </a:spcAft>
                      </a:pPr>
                      <a:r>
                        <a:rPr lang="en-US" sz="2000" kern="0" dirty="0">
                          <a:effectLst/>
                        </a:rPr>
                        <a:t> </a:t>
                      </a:r>
                      <a:endParaRPr lang="zh-CN" sz="2000" kern="100" dirty="0">
                        <a:effectLst/>
                      </a:endParaRPr>
                    </a:p>
                    <a:p>
                      <a:pPr algn="l">
                        <a:spcAft>
                          <a:spcPts val="0"/>
                        </a:spcAft>
                      </a:pPr>
                      <a:r>
                        <a:rPr lang="zh-CN" sz="2000" kern="0" dirty="0">
                          <a:effectLst/>
                        </a:rPr>
                        <a:t>微波</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zh-CN" sz="2000" kern="100" dirty="0">
                          <a:solidFill>
                            <a:srgbClr val="FF0000"/>
                          </a:solidFill>
                          <a:effectLst/>
                        </a:rPr>
                        <a:t>超高频</a:t>
                      </a:r>
                      <a:r>
                        <a:rPr lang="en-US" sz="2000" kern="100" dirty="0">
                          <a:solidFill>
                            <a:srgbClr val="FF0000"/>
                          </a:solidFill>
                          <a:effectLst/>
                        </a:rPr>
                        <a:t>UHF</a:t>
                      </a:r>
                      <a:r>
                        <a:rPr lang="zh-CN" sz="2000" kern="100" dirty="0">
                          <a:solidFill>
                            <a:srgbClr val="FF0000"/>
                          </a:solidFill>
                          <a:effectLst/>
                        </a:rPr>
                        <a:t>（</a:t>
                      </a:r>
                      <a:r>
                        <a:rPr lang="en-US" sz="2000" kern="100" dirty="0">
                          <a:solidFill>
                            <a:srgbClr val="FF0000"/>
                          </a:solidFill>
                          <a:effectLst/>
                        </a:rPr>
                        <a:t>Ultra High Frequency</a:t>
                      </a:r>
                      <a:r>
                        <a:rPr lang="zh-CN" sz="2000" kern="100" dirty="0">
                          <a:solidFill>
                            <a:srgbClr val="FF0000"/>
                          </a:solidFill>
                          <a:effectLst/>
                        </a:rPr>
                        <a:t>）</a:t>
                      </a:r>
                      <a:endParaRPr lang="zh-CN" sz="2000" kern="100" dirty="0">
                        <a:solidFill>
                          <a:srgbClr val="FF0000"/>
                        </a:solidFill>
                        <a:effectLst/>
                        <a:latin typeface="Calibri"/>
                        <a:ea typeface="宋体"/>
                        <a:cs typeface="Times New Roman"/>
                      </a:endParaRPr>
                    </a:p>
                  </a:txBody>
                  <a:tcPr marL="68580" marR="68580" marT="0" marB="0"/>
                </a:tc>
                <a:tc>
                  <a:txBody>
                    <a:bodyPr/>
                    <a:lstStyle/>
                    <a:p>
                      <a:pPr algn="l">
                        <a:spcAft>
                          <a:spcPts val="0"/>
                        </a:spcAft>
                      </a:pPr>
                      <a:r>
                        <a:rPr lang="en-US" sz="2000" kern="0" dirty="0">
                          <a:solidFill>
                            <a:srgbClr val="FF0000"/>
                          </a:solidFill>
                          <a:effectLst/>
                        </a:rPr>
                        <a:t>300M</a:t>
                      </a:r>
                      <a:r>
                        <a:rPr lang="zh-CN" sz="2000" kern="0" dirty="0">
                          <a:solidFill>
                            <a:srgbClr val="FF0000"/>
                          </a:solidFill>
                          <a:effectLst/>
                        </a:rPr>
                        <a:t>～</a:t>
                      </a:r>
                      <a:r>
                        <a:rPr lang="en-US" sz="2000" kern="0" dirty="0">
                          <a:solidFill>
                            <a:srgbClr val="FF0000"/>
                          </a:solidFill>
                          <a:effectLst/>
                        </a:rPr>
                        <a:t>3000M Hz</a:t>
                      </a:r>
                      <a:endParaRPr lang="zh-CN" sz="2000" kern="100" dirty="0">
                        <a:solidFill>
                          <a:srgbClr val="FF0000"/>
                        </a:solidFill>
                        <a:effectLst/>
                        <a:latin typeface="Calibri"/>
                        <a:ea typeface="宋体"/>
                        <a:cs typeface="Times New Roman"/>
                      </a:endParaRPr>
                    </a:p>
                  </a:txBody>
                  <a:tcPr marL="68580" marR="68580" marT="0" marB="0"/>
                </a:tc>
                <a:tc>
                  <a:txBody>
                    <a:bodyPr/>
                    <a:lstStyle/>
                    <a:p>
                      <a:pPr algn="l">
                        <a:spcAft>
                          <a:spcPts val="0"/>
                        </a:spcAft>
                      </a:pPr>
                      <a:r>
                        <a:rPr lang="en-US" sz="2000" kern="0" dirty="0">
                          <a:solidFill>
                            <a:srgbClr val="FF0000"/>
                          </a:solidFill>
                          <a:effectLst/>
                        </a:rPr>
                        <a:t>100cm</a:t>
                      </a:r>
                      <a:r>
                        <a:rPr lang="zh-CN" sz="2000" kern="0" dirty="0">
                          <a:solidFill>
                            <a:srgbClr val="FF0000"/>
                          </a:solidFill>
                          <a:effectLst/>
                        </a:rPr>
                        <a:t>～</a:t>
                      </a:r>
                      <a:r>
                        <a:rPr lang="en-US" sz="2000" kern="0" dirty="0">
                          <a:solidFill>
                            <a:srgbClr val="FF0000"/>
                          </a:solidFill>
                          <a:effectLst/>
                        </a:rPr>
                        <a:t>10cm</a:t>
                      </a:r>
                      <a:endParaRPr lang="zh-CN" sz="2000" kern="100" dirty="0">
                        <a:solidFill>
                          <a:srgbClr val="FF0000"/>
                        </a:solidFill>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r h="258413">
                <a:tc vMerge="1">
                  <a:txBody>
                    <a:bodyPr/>
                    <a:lstStyle/>
                    <a:p>
                      <a:endParaRPr lang="zh-CN" altLang="en-US"/>
                    </a:p>
                  </a:txBody>
                  <a:tcPr/>
                </a:tc>
                <a:tc>
                  <a:txBody>
                    <a:bodyPr/>
                    <a:lstStyle/>
                    <a:p>
                      <a:pPr algn="l">
                        <a:spcAft>
                          <a:spcPts val="0"/>
                        </a:spcAft>
                      </a:pPr>
                      <a:r>
                        <a:rPr lang="zh-CN" sz="2000" kern="100">
                          <a:effectLst/>
                        </a:rPr>
                        <a:t>特高频</a:t>
                      </a:r>
                      <a:r>
                        <a:rPr lang="en-US" sz="2000" kern="100">
                          <a:effectLst/>
                        </a:rPr>
                        <a:t>SHF</a:t>
                      </a:r>
                      <a:r>
                        <a:rPr lang="zh-CN" sz="2000" kern="100">
                          <a:effectLst/>
                        </a:rPr>
                        <a:t>（</a:t>
                      </a:r>
                      <a:r>
                        <a:rPr lang="en-US" sz="2000" kern="100">
                          <a:effectLst/>
                        </a:rPr>
                        <a:t>Super High Frequency</a:t>
                      </a:r>
                      <a:r>
                        <a:rPr lang="zh-CN" sz="2000" kern="100">
                          <a:effectLst/>
                        </a:rPr>
                        <a:t>）</a:t>
                      </a:r>
                      <a:endParaRPr lang="zh-CN" sz="2000" kern="100">
                        <a:effectLst/>
                        <a:latin typeface="Calibri"/>
                        <a:ea typeface="宋体"/>
                        <a:cs typeface="Times New Roman"/>
                      </a:endParaRPr>
                    </a:p>
                  </a:txBody>
                  <a:tcPr marL="68580" marR="68580" marT="0" marB="0"/>
                </a:tc>
                <a:tc>
                  <a:txBody>
                    <a:bodyPr/>
                    <a:lstStyle/>
                    <a:p>
                      <a:pPr algn="l">
                        <a:spcAft>
                          <a:spcPts val="0"/>
                        </a:spcAft>
                      </a:pPr>
                      <a:r>
                        <a:rPr lang="en-US" sz="2000" kern="0">
                          <a:effectLst/>
                        </a:rPr>
                        <a:t>3G</a:t>
                      </a:r>
                      <a:r>
                        <a:rPr lang="zh-CN" sz="2000" kern="0">
                          <a:effectLst/>
                        </a:rPr>
                        <a:t>～</a:t>
                      </a:r>
                      <a:r>
                        <a:rPr lang="en-US" sz="2000" kern="0">
                          <a:effectLst/>
                        </a:rPr>
                        <a:t>30G Hz</a:t>
                      </a:r>
                      <a:endParaRPr lang="zh-CN" sz="2000" kern="100">
                        <a:effectLst/>
                        <a:latin typeface="Calibri"/>
                        <a:ea typeface="宋体"/>
                        <a:cs typeface="Times New Roman"/>
                      </a:endParaRPr>
                    </a:p>
                  </a:txBody>
                  <a:tcPr marL="68580" marR="68580" marT="0" marB="0"/>
                </a:tc>
                <a:tc>
                  <a:txBody>
                    <a:bodyPr/>
                    <a:lstStyle/>
                    <a:p>
                      <a:pPr algn="l">
                        <a:spcAft>
                          <a:spcPts val="0"/>
                        </a:spcAft>
                      </a:pPr>
                      <a:r>
                        <a:rPr lang="en-US" sz="2000" kern="0">
                          <a:effectLst/>
                        </a:rPr>
                        <a:t>10cm</a:t>
                      </a:r>
                      <a:r>
                        <a:rPr lang="zh-CN" sz="2000" kern="0">
                          <a:effectLst/>
                        </a:rPr>
                        <a:t>～</a:t>
                      </a:r>
                      <a:r>
                        <a:rPr lang="en-US" sz="2000" kern="0">
                          <a:effectLst/>
                        </a:rPr>
                        <a:t>1cm</a:t>
                      </a:r>
                      <a:endParaRPr lang="zh-CN" sz="2000" kern="10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58413">
                <a:tc vMerge="1">
                  <a:txBody>
                    <a:bodyPr/>
                    <a:lstStyle/>
                    <a:p>
                      <a:endParaRPr lang="zh-CN" altLang="en-US"/>
                    </a:p>
                  </a:txBody>
                  <a:tcPr/>
                </a:tc>
                <a:tc>
                  <a:txBody>
                    <a:bodyPr/>
                    <a:lstStyle/>
                    <a:p>
                      <a:pPr algn="l">
                        <a:spcAft>
                          <a:spcPts val="0"/>
                        </a:spcAft>
                      </a:pPr>
                      <a:r>
                        <a:rPr lang="zh-CN" sz="2000" kern="100" dirty="0">
                          <a:effectLst/>
                        </a:rPr>
                        <a:t>极高频</a:t>
                      </a:r>
                      <a:r>
                        <a:rPr lang="en-US" sz="2000" kern="100" dirty="0">
                          <a:effectLst/>
                        </a:rPr>
                        <a:t>EHF</a:t>
                      </a:r>
                      <a:r>
                        <a:rPr lang="zh-CN" sz="2000" kern="100" dirty="0">
                          <a:effectLst/>
                        </a:rPr>
                        <a:t>（</a:t>
                      </a:r>
                      <a:r>
                        <a:rPr lang="en-US" sz="2000" kern="100" dirty="0">
                          <a:effectLst/>
                        </a:rPr>
                        <a:t>Extremely High Frequency</a:t>
                      </a:r>
                      <a:r>
                        <a:rPr lang="zh-CN" sz="2000" kern="100" dirty="0">
                          <a:effectLst/>
                        </a:rPr>
                        <a:t>）</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en-US" sz="2000" kern="0" dirty="0">
                          <a:effectLst/>
                        </a:rPr>
                        <a:t>30G</a:t>
                      </a:r>
                      <a:r>
                        <a:rPr lang="zh-CN" sz="2000" kern="0" dirty="0">
                          <a:effectLst/>
                        </a:rPr>
                        <a:t>～</a:t>
                      </a:r>
                      <a:r>
                        <a:rPr lang="en-US" sz="2000" kern="0" dirty="0">
                          <a:effectLst/>
                        </a:rPr>
                        <a:t>300GHz</a:t>
                      </a:r>
                      <a:endParaRPr lang="zh-CN" sz="2000" kern="100" dirty="0">
                        <a:effectLst/>
                        <a:latin typeface="Calibri"/>
                        <a:ea typeface="宋体"/>
                        <a:cs typeface="Times New Roman"/>
                      </a:endParaRPr>
                    </a:p>
                  </a:txBody>
                  <a:tcPr marL="68580" marR="68580" marT="0" marB="0"/>
                </a:tc>
                <a:tc>
                  <a:txBody>
                    <a:bodyPr/>
                    <a:lstStyle/>
                    <a:p>
                      <a:pPr algn="l">
                        <a:spcAft>
                          <a:spcPts val="0"/>
                        </a:spcAft>
                      </a:pPr>
                      <a:r>
                        <a:rPr lang="en-US" sz="2000" kern="0" dirty="0">
                          <a:effectLst/>
                        </a:rPr>
                        <a:t>10mm</a:t>
                      </a:r>
                      <a:r>
                        <a:rPr lang="zh-CN" sz="2000" kern="0" dirty="0">
                          <a:effectLst/>
                        </a:rPr>
                        <a:t>～</a:t>
                      </a:r>
                      <a:r>
                        <a:rPr lang="en-US" sz="2000" kern="0" dirty="0">
                          <a:effectLst/>
                        </a:rPr>
                        <a:t>1mm</a:t>
                      </a:r>
                      <a:endParaRPr lang="zh-CN" sz="20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18635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无线媒体的影响因素：无线信号的传输衰减</a:t>
            </a:r>
            <a:endParaRPr lang="zh-CN" altLang="en-US" sz="4000"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13</a:t>
            </a:fld>
            <a:endParaRPr lang="zh-CN" altLang="en-US" dirty="0"/>
          </a:p>
        </p:txBody>
      </p:sp>
      <p:sp>
        <p:nvSpPr>
          <p:cNvPr id="4" name="内容占位符 3"/>
          <p:cNvSpPr>
            <a:spLocks noGrp="1"/>
          </p:cNvSpPr>
          <p:nvPr>
            <p:ph sz="quarter" idx="1"/>
          </p:nvPr>
        </p:nvSpPr>
        <p:spPr>
          <a:xfrm>
            <a:off x="838200" y="1690688"/>
            <a:ext cx="10515600" cy="4351338"/>
          </a:xfrm>
        </p:spPr>
        <p:txBody>
          <a:bodyPr>
            <a:normAutofit/>
          </a:bodyPr>
          <a:lstStyle/>
          <a:p>
            <a:pPr>
              <a:lnSpc>
                <a:spcPct val="100000"/>
              </a:lnSpc>
            </a:pPr>
            <a:r>
              <a:rPr lang="zh-CN" altLang="zh-CN" b="1" dirty="0" smtClean="0"/>
              <a:t>衰减</a:t>
            </a:r>
            <a:r>
              <a:rPr lang="en-US" altLang="zh-CN" b="1" dirty="0"/>
              <a:t>(</a:t>
            </a:r>
            <a:r>
              <a:rPr lang="en-US" altLang="zh-CN" b="1" dirty="0" smtClean="0"/>
              <a:t>attenuation)</a:t>
            </a:r>
            <a:r>
              <a:rPr lang="zh-CN" altLang="zh-CN" dirty="0" smtClean="0"/>
              <a:t>指</a:t>
            </a:r>
            <a:r>
              <a:rPr lang="zh-CN" altLang="zh-CN" dirty="0"/>
              <a:t>信号的强度随着其传输的距离增加而降低的</a:t>
            </a:r>
            <a:r>
              <a:rPr lang="zh-CN" altLang="zh-CN" dirty="0" smtClean="0"/>
              <a:t>现象</a:t>
            </a:r>
            <a:r>
              <a:rPr lang="zh-CN" altLang="en-US" dirty="0" smtClean="0"/>
              <a:t>。</a:t>
            </a:r>
            <a:endParaRPr lang="en-US" altLang="zh-CN" dirty="0" smtClean="0"/>
          </a:p>
          <a:p>
            <a:pPr lvl="1">
              <a:lnSpc>
                <a:spcPct val="100000"/>
              </a:lnSpc>
            </a:pPr>
            <a:r>
              <a:rPr lang="zh-CN" altLang="zh-CN" dirty="0" smtClean="0"/>
              <a:t>导向媒体</a:t>
            </a:r>
            <a:r>
              <a:rPr lang="zh-CN" altLang="en-US" dirty="0" smtClean="0"/>
              <a:t>中</a:t>
            </a:r>
            <a:r>
              <a:rPr lang="zh-CN" altLang="zh-CN" dirty="0" smtClean="0"/>
              <a:t>衰减</a:t>
            </a:r>
            <a:r>
              <a:rPr lang="zh-CN" altLang="zh-CN" dirty="0"/>
              <a:t>一般是一个相对固定的</a:t>
            </a:r>
            <a:r>
              <a:rPr lang="zh-CN" altLang="zh-CN" dirty="0" smtClean="0"/>
              <a:t>值</a:t>
            </a:r>
            <a:endParaRPr lang="en-US" altLang="zh-CN" dirty="0" smtClean="0"/>
          </a:p>
          <a:p>
            <a:pPr lvl="1">
              <a:lnSpc>
                <a:spcPct val="100000"/>
              </a:lnSpc>
            </a:pPr>
            <a:r>
              <a:rPr lang="zh-CN" altLang="zh-CN" dirty="0" smtClean="0"/>
              <a:t>无线媒体更加</a:t>
            </a:r>
            <a:r>
              <a:rPr lang="zh-CN" altLang="zh-CN" dirty="0"/>
              <a:t>容易受到噪声和多径传输而带来的干扰，从而使得信号的衰减更加难以描述</a:t>
            </a:r>
            <a:r>
              <a:rPr lang="zh-CN" altLang="zh-CN" dirty="0" smtClean="0"/>
              <a:t>。</a:t>
            </a:r>
            <a:endParaRPr lang="en-US" altLang="zh-CN" dirty="0" smtClean="0"/>
          </a:p>
          <a:p>
            <a:pPr>
              <a:lnSpc>
                <a:spcPct val="100000"/>
              </a:lnSpc>
            </a:pPr>
            <a:r>
              <a:rPr lang="zh-CN" altLang="zh-CN" dirty="0"/>
              <a:t>无线信号本身的传输</a:t>
            </a:r>
            <a:r>
              <a:rPr lang="zh-CN" altLang="zh-CN" dirty="0" smtClean="0"/>
              <a:t>特性</a:t>
            </a:r>
            <a:r>
              <a:rPr lang="zh-CN" altLang="en-US" dirty="0" smtClean="0"/>
              <a:t>：</a:t>
            </a:r>
            <a:r>
              <a:rPr lang="zh-CN" altLang="zh-CN" dirty="0" smtClean="0"/>
              <a:t>信号</a:t>
            </a:r>
            <a:r>
              <a:rPr lang="zh-CN" altLang="zh-CN" dirty="0"/>
              <a:t>在无线媒体传输时随着距离越远，接收到的信号的强度会越低</a:t>
            </a:r>
            <a:r>
              <a:rPr lang="zh-CN" altLang="zh-CN" dirty="0" smtClean="0"/>
              <a:t>。</a:t>
            </a:r>
            <a:endParaRPr lang="en-US" altLang="zh-CN" dirty="0" smtClean="0"/>
          </a:p>
          <a:p>
            <a:pPr lvl="1">
              <a:lnSpc>
                <a:spcPct val="100000"/>
              </a:lnSpc>
            </a:pPr>
            <a:r>
              <a:rPr lang="zh-CN" altLang="zh-CN" dirty="0" smtClean="0"/>
              <a:t>自由空间</a:t>
            </a:r>
            <a:r>
              <a:rPr lang="zh-CN" altLang="zh-CN" dirty="0"/>
              <a:t>传播</a:t>
            </a:r>
            <a:r>
              <a:rPr lang="zh-CN" altLang="zh-CN" dirty="0" smtClean="0"/>
              <a:t>模型给</a:t>
            </a:r>
            <a:r>
              <a:rPr lang="zh-CN" altLang="zh-CN" dirty="0"/>
              <a:t>出了在理想条件</a:t>
            </a:r>
            <a:r>
              <a:rPr lang="zh-CN" altLang="zh-CN" dirty="0" smtClean="0"/>
              <a:t>下两</a:t>
            </a:r>
            <a:r>
              <a:rPr lang="zh-CN" altLang="zh-CN" dirty="0"/>
              <a:t>点</a:t>
            </a:r>
            <a:r>
              <a:rPr lang="zh-CN" altLang="zh-CN" dirty="0" smtClean="0"/>
              <a:t>间</a:t>
            </a:r>
            <a:r>
              <a:rPr lang="zh-CN" altLang="en-US" dirty="0" smtClean="0"/>
              <a:t>视线</a:t>
            </a:r>
            <a:r>
              <a:rPr lang="zh-CN" altLang="zh-CN" dirty="0" smtClean="0"/>
              <a:t>传播的</a:t>
            </a:r>
            <a:r>
              <a:rPr lang="zh-CN" altLang="zh-CN" dirty="0"/>
              <a:t>信号</a:t>
            </a:r>
            <a:r>
              <a:rPr lang="zh-CN" altLang="zh-CN" dirty="0" smtClean="0"/>
              <a:t>衰减</a:t>
            </a:r>
            <a:r>
              <a:rPr lang="zh-CN" altLang="en-US" dirty="0" smtClean="0"/>
              <a:t>：</a:t>
            </a:r>
            <a:r>
              <a:rPr lang="zh-CN" altLang="zh-CN" dirty="0" smtClean="0"/>
              <a:t>其</a:t>
            </a:r>
            <a:r>
              <a:rPr lang="zh-CN" altLang="zh-CN" dirty="0"/>
              <a:t>损耗与频率</a:t>
            </a:r>
            <a:r>
              <a:rPr lang="da-DK" altLang="zh-CN" dirty="0"/>
              <a:t>f</a:t>
            </a:r>
            <a:r>
              <a:rPr lang="zh-CN" altLang="zh-CN" dirty="0"/>
              <a:t>（波长λ）和距离</a:t>
            </a:r>
            <a:r>
              <a:rPr lang="en-US" altLang="zh-CN" dirty="0"/>
              <a:t>d</a:t>
            </a:r>
            <a:r>
              <a:rPr lang="zh-CN" altLang="zh-CN" dirty="0" smtClean="0"/>
              <a:t>有关。</a:t>
            </a:r>
            <a:endParaRPr lang="zh-CN" altLang="zh-CN" dirty="0"/>
          </a:p>
        </p:txBody>
      </p:sp>
      <mc:AlternateContent xmlns:mc="http://schemas.openxmlformats.org/markup-compatibility/2006" xmlns:a14="http://schemas.microsoft.com/office/drawing/2010/main">
        <mc:Choice Requires="a14">
          <p:sp>
            <p:nvSpPr>
              <p:cNvPr id="5" name="矩形 4"/>
              <p:cNvSpPr/>
              <p:nvPr/>
            </p:nvSpPr>
            <p:spPr>
              <a:xfrm>
                <a:off x="2514600" y="5616891"/>
                <a:ext cx="6096000" cy="124110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f>
                        <m:fPr>
                          <m:ctrlPr>
                            <a:rPr lang="zh-CN" altLang="zh-CN" sz="2400" i="1">
                              <a:latin typeface="Cambria Math" panose="02040503050406030204" pitchFamily="18" charset="0"/>
                            </a:rPr>
                          </m:ctrlPr>
                        </m:fPr>
                        <m:num>
                          <m:r>
                            <a:rPr lang="zh-CN" altLang="zh-CN" sz="2400">
                              <a:latin typeface="Cambria Math"/>
                            </a:rPr>
                            <m:t>发送功率</m:t>
                          </m:r>
                        </m:num>
                        <m:den>
                          <m:r>
                            <a:rPr lang="zh-CN" altLang="zh-CN" sz="2400">
                              <a:latin typeface="Cambria Math"/>
                            </a:rPr>
                            <m:t>接收功率</m:t>
                          </m:r>
                        </m:den>
                      </m:f>
                      <m:r>
                        <a:rPr lang="en-US" altLang="zh-CN" sz="2400" i="1">
                          <a:latin typeface="Cambria Math"/>
                        </a:rPr>
                        <m:t>=</m:t>
                      </m:r>
                      <m:sSup>
                        <m:sSupPr>
                          <m:ctrlPr>
                            <a:rPr lang="zh-CN" altLang="zh-CN" sz="2400" i="1">
                              <a:latin typeface="Cambria Math" panose="02040503050406030204" pitchFamily="18" charset="0"/>
                            </a:rPr>
                          </m:ctrlPr>
                        </m:sSupPr>
                        <m:e>
                          <m:r>
                            <a:rPr lang="zh-CN" altLang="zh-CN" sz="2400">
                              <a:latin typeface="Cambria Math"/>
                            </a:rPr>
                            <m:t>（</m:t>
                          </m:r>
                          <m:f>
                            <m:fPr>
                              <m:ctrlPr>
                                <a:rPr lang="zh-CN" altLang="zh-CN" sz="2400" i="1">
                                  <a:latin typeface="Cambria Math" panose="02040503050406030204" pitchFamily="18" charset="0"/>
                                </a:rPr>
                              </m:ctrlPr>
                            </m:fPr>
                            <m:num>
                              <m:r>
                                <a:rPr lang="en-US" altLang="zh-CN" sz="2400" i="1">
                                  <a:latin typeface="Cambria Math"/>
                                </a:rPr>
                                <m:t>4</m:t>
                              </m:r>
                              <m:r>
                                <a:rPr lang="en-US" altLang="zh-CN" sz="2400" i="1">
                                  <a:latin typeface="Cambria Math"/>
                                </a:rPr>
                                <m:t>𝜋</m:t>
                              </m:r>
                              <m:r>
                                <m:rPr>
                                  <m:sty m:val="p"/>
                                </m:rPr>
                                <a:rPr lang="en-US" altLang="zh-CN" sz="2400">
                                  <a:latin typeface="Cambria Math"/>
                                </a:rPr>
                                <m:t>d</m:t>
                              </m:r>
                            </m:num>
                            <m:den>
                              <m:r>
                                <a:rPr lang="en-US" altLang="zh-CN" sz="2400" i="1">
                                  <a:latin typeface="Cambria Math"/>
                                </a:rPr>
                                <m:t>𝜆</m:t>
                              </m:r>
                            </m:den>
                          </m:f>
                          <m:r>
                            <a:rPr lang="zh-CN" altLang="zh-CN" sz="2400">
                              <a:latin typeface="Cambria Math"/>
                            </a:rPr>
                            <m:t>）</m:t>
                          </m:r>
                        </m:e>
                        <m:sup>
                          <m:r>
                            <a:rPr lang="en-US" altLang="zh-CN" sz="2400">
                              <a:latin typeface="Cambria Math"/>
                            </a:rPr>
                            <m:t>2</m:t>
                          </m:r>
                        </m:sup>
                      </m:sSup>
                    </m:oMath>
                  </m:oMathPara>
                </a14:m>
                <a:endParaRPr lang="zh-CN" altLang="zh-CN" sz="2400" dirty="0"/>
              </a:p>
              <a:p>
                <a:pPr>
                  <a:lnSpc>
                    <a:spcPct val="100000"/>
                  </a:lnSpc>
                </a:pP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514600" y="5616891"/>
                <a:ext cx="6096000" cy="1241109"/>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5496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无线媒体的影响因素</a:t>
            </a:r>
            <a:r>
              <a:rPr lang="zh-CN" altLang="en-US" dirty="0" smtClean="0"/>
              <a:t>：多噪声和多径干扰</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14</a:t>
            </a:fld>
            <a:endParaRPr lang="zh-CN" altLang="en-US" dirty="0"/>
          </a:p>
        </p:txBody>
      </p:sp>
      <p:sp>
        <p:nvSpPr>
          <p:cNvPr id="4" name="内容占位符 3"/>
          <p:cNvSpPr>
            <a:spLocks noGrp="1"/>
          </p:cNvSpPr>
          <p:nvPr>
            <p:ph sz="quarter" idx="1"/>
          </p:nvPr>
        </p:nvSpPr>
        <p:spPr/>
        <p:txBody>
          <a:bodyPr>
            <a:normAutofit/>
          </a:bodyPr>
          <a:lstStyle/>
          <a:p>
            <a:pPr>
              <a:lnSpc>
                <a:spcPct val="100000"/>
              </a:lnSpc>
            </a:pPr>
            <a:r>
              <a:rPr lang="zh-CN" altLang="en-US" sz="2400" dirty="0"/>
              <a:t>多</a:t>
            </a:r>
            <a:r>
              <a:rPr lang="zh-CN" altLang="en-US" sz="2400" dirty="0" smtClean="0"/>
              <a:t>噪声：</a:t>
            </a:r>
            <a:r>
              <a:rPr lang="zh-CN" altLang="zh-CN" sz="2400" dirty="0"/>
              <a:t>影响两个无线节点间信号的视线传播而导致衰减和失真的</a:t>
            </a:r>
            <a:r>
              <a:rPr lang="zh-CN" altLang="zh-CN" sz="2400" dirty="0" smtClean="0"/>
              <a:t>因素</a:t>
            </a:r>
            <a:endParaRPr lang="en-US" altLang="zh-CN" sz="2400" dirty="0" smtClean="0"/>
          </a:p>
          <a:p>
            <a:pPr lvl="1">
              <a:lnSpc>
                <a:spcPct val="100000"/>
              </a:lnSpc>
            </a:pPr>
            <a:r>
              <a:rPr lang="zh-CN" altLang="zh-CN" sz="2000" dirty="0"/>
              <a:t>信道本身固有的</a:t>
            </a:r>
            <a:r>
              <a:rPr lang="zh-CN" altLang="zh-CN" sz="2000" b="1" dirty="0" smtClean="0"/>
              <a:t>热噪声</a:t>
            </a:r>
            <a:endParaRPr lang="en-US" altLang="zh-CN" sz="2000" b="1" dirty="0" smtClean="0"/>
          </a:p>
          <a:p>
            <a:pPr lvl="1">
              <a:lnSpc>
                <a:spcPct val="100000"/>
              </a:lnSpc>
            </a:pPr>
            <a:r>
              <a:rPr lang="zh-CN" altLang="zh-CN" sz="2000" dirty="0" smtClean="0"/>
              <a:t>由于</a:t>
            </a:r>
            <a:r>
              <a:rPr lang="zh-CN" altLang="zh-CN" sz="2000" dirty="0"/>
              <a:t>多个不同频率或者相同频率的信号同时进行传播时出现非线性因素时而导致的</a:t>
            </a:r>
            <a:r>
              <a:rPr lang="zh-CN" altLang="zh-CN" sz="2000" b="1" dirty="0"/>
              <a:t>互调</a:t>
            </a:r>
            <a:r>
              <a:rPr lang="zh-CN" altLang="zh-CN" sz="2000" b="1" dirty="0" smtClean="0"/>
              <a:t>噪声</a:t>
            </a:r>
            <a:endParaRPr lang="en-US" altLang="zh-CN" sz="2000" b="1" dirty="0" smtClean="0"/>
          </a:p>
          <a:p>
            <a:pPr lvl="1">
              <a:lnSpc>
                <a:spcPct val="100000"/>
              </a:lnSpc>
            </a:pPr>
            <a:r>
              <a:rPr lang="zh-CN" altLang="zh-CN" sz="2000" dirty="0" smtClean="0"/>
              <a:t>信号</a:t>
            </a:r>
            <a:r>
              <a:rPr lang="zh-CN" altLang="zh-CN" sz="2000" dirty="0"/>
              <a:t>传输路径上其他无关信号而产生的</a:t>
            </a:r>
            <a:r>
              <a:rPr lang="zh-CN" altLang="zh-CN" sz="2000" b="1" dirty="0" smtClean="0"/>
              <a:t>串扰</a:t>
            </a:r>
            <a:endParaRPr lang="en-US" altLang="zh-CN" sz="2000" b="1" dirty="0" smtClean="0"/>
          </a:p>
          <a:p>
            <a:pPr lvl="1">
              <a:lnSpc>
                <a:spcPct val="100000"/>
              </a:lnSpc>
            </a:pPr>
            <a:r>
              <a:rPr lang="zh-CN" altLang="zh-CN" sz="2000" dirty="0" smtClean="0"/>
              <a:t>周围</a:t>
            </a:r>
            <a:r>
              <a:rPr lang="zh-CN" altLang="zh-CN" sz="2000" dirty="0"/>
              <a:t>环境因素而导致短时期的</a:t>
            </a:r>
            <a:r>
              <a:rPr lang="zh-CN" altLang="zh-CN" sz="2000" b="1" dirty="0" smtClean="0"/>
              <a:t>突发噪声</a:t>
            </a:r>
            <a:r>
              <a:rPr lang="zh-CN" altLang="zh-CN" sz="2000" dirty="0" smtClean="0"/>
              <a:t>。</a:t>
            </a:r>
            <a:endParaRPr lang="en-US" altLang="zh-CN" sz="2000" dirty="0" smtClean="0"/>
          </a:p>
          <a:p>
            <a:pPr>
              <a:lnSpc>
                <a:spcPct val="100000"/>
              </a:lnSpc>
            </a:pPr>
            <a:r>
              <a:rPr lang="zh-CN" altLang="en-US" sz="2400" dirty="0"/>
              <a:t>多</a:t>
            </a:r>
            <a:r>
              <a:rPr lang="zh-CN" altLang="en-US" sz="2400" dirty="0" smtClean="0"/>
              <a:t>径干扰</a:t>
            </a:r>
            <a:endParaRPr lang="en-US" altLang="zh-CN" sz="2400" dirty="0" smtClean="0"/>
          </a:p>
          <a:p>
            <a:pPr lvl="1">
              <a:lnSpc>
                <a:spcPct val="100000"/>
              </a:lnSpc>
            </a:pPr>
            <a:r>
              <a:rPr lang="zh-CN" altLang="zh-CN" sz="2000" dirty="0" smtClean="0"/>
              <a:t>由于</a:t>
            </a:r>
            <a:r>
              <a:rPr lang="zh-CN" altLang="zh-CN" sz="2000" dirty="0"/>
              <a:t>障碍物和其他因素的影响还可能会出现反射、散射和衍射等多径</a:t>
            </a:r>
            <a:r>
              <a:rPr lang="zh-CN" altLang="zh-CN" sz="2000" dirty="0" smtClean="0"/>
              <a:t>传输</a:t>
            </a:r>
            <a:endParaRPr lang="en-US" altLang="zh-CN" sz="2000" dirty="0" smtClean="0"/>
          </a:p>
          <a:p>
            <a:pPr lvl="1">
              <a:lnSpc>
                <a:spcPct val="100000"/>
              </a:lnSpc>
            </a:pPr>
            <a:r>
              <a:rPr lang="zh-CN" altLang="zh-CN" sz="2000" dirty="0" smtClean="0"/>
              <a:t>接收</a:t>
            </a:r>
            <a:r>
              <a:rPr lang="zh-CN" altLang="zh-CN" sz="2000" dirty="0"/>
              <a:t>方会接收到具有不同延迟的信号的多个副本，迟来的上一个信号单元的多径分量会对当前分量造成</a:t>
            </a:r>
            <a:r>
              <a:rPr lang="zh-CN" altLang="zh-CN" sz="2000" b="1" dirty="0"/>
              <a:t>多径干扰</a:t>
            </a:r>
            <a:r>
              <a:rPr lang="zh-CN" altLang="zh-CN" sz="2000" dirty="0" smtClean="0"/>
              <a:t>。</a:t>
            </a:r>
            <a:endParaRPr lang="en-US" altLang="zh-CN" sz="2000" dirty="0" smtClean="0"/>
          </a:p>
        </p:txBody>
      </p:sp>
    </p:spTree>
    <p:extLst>
      <p:ext uri="{BB962C8B-B14F-4D97-AF65-F5344CB8AC3E}">
        <p14:creationId xmlns:p14="http://schemas.microsoft.com/office/powerpoint/2010/main" val="265785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无线媒体：无线电波段的传输特性</a:t>
            </a:r>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sz="2400" dirty="0"/>
              <a:t>低频、中频波段 （</a:t>
            </a:r>
            <a:r>
              <a:rPr lang="en-US" altLang="zh-CN" sz="2400" dirty="0"/>
              <a:t>Ground-wave propagation)</a:t>
            </a:r>
          </a:p>
          <a:p>
            <a:pPr lvl="1">
              <a:lnSpc>
                <a:spcPct val="110000"/>
              </a:lnSpc>
            </a:pPr>
            <a:r>
              <a:rPr lang="zh-CN" altLang="en-US" sz="2000" dirty="0"/>
              <a:t>波长较长，可轻易通过障碍物，沿地表传播，称为</a:t>
            </a:r>
            <a:r>
              <a:rPr lang="zh-CN" altLang="en-US" sz="2000" dirty="0">
                <a:solidFill>
                  <a:srgbClr val="0070C0"/>
                </a:solidFill>
              </a:rPr>
              <a:t>地波传播</a:t>
            </a:r>
          </a:p>
          <a:p>
            <a:pPr lvl="1">
              <a:lnSpc>
                <a:spcPct val="110000"/>
              </a:lnSpc>
            </a:pPr>
            <a:r>
              <a:rPr lang="zh-CN" altLang="en-US" sz="2000" dirty="0"/>
              <a:t>能量随着与信号源距离的增大而急剧减少，</a:t>
            </a:r>
            <a:r>
              <a:rPr lang="zh-CN" altLang="en-US" sz="2000" dirty="0">
                <a:solidFill>
                  <a:srgbClr val="0070C0"/>
                </a:solidFill>
              </a:rPr>
              <a:t>频率越高，损失越大</a:t>
            </a:r>
          </a:p>
          <a:p>
            <a:pPr>
              <a:lnSpc>
                <a:spcPct val="110000"/>
              </a:lnSpc>
            </a:pPr>
            <a:r>
              <a:rPr lang="zh-CN" altLang="en-US" sz="2400" dirty="0"/>
              <a:t>高频、甚高频（短波和超短波） </a:t>
            </a:r>
            <a:r>
              <a:rPr lang="en-US" altLang="zh-CN" sz="2400" dirty="0"/>
              <a:t>(Sky-wave</a:t>
            </a:r>
            <a:r>
              <a:rPr lang="zh-CN" altLang="en-US" sz="2400" dirty="0"/>
              <a:t>传播）</a:t>
            </a:r>
          </a:p>
          <a:p>
            <a:pPr lvl="1">
              <a:lnSpc>
                <a:spcPct val="110000"/>
              </a:lnSpc>
            </a:pPr>
            <a:r>
              <a:rPr lang="zh-CN" altLang="en-US" sz="2000" dirty="0"/>
              <a:t>沿地表传播时会被地球吸收，但可通过电离层反射，从而可达到更远的距离，称为</a:t>
            </a:r>
            <a:r>
              <a:rPr lang="zh-CN" altLang="en-US" sz="2000" dirty="0">
                <a:solidFill>
                  <a:srgbClr val="0070C0"/>
                </a:solidFill>
              </a:rPr>
              <a:t>天波传播</a:t>
            </a:r>
          </a:p>
          <a:p>
            <a:pPr lvl="1">
              <a:lnSpc>
                <a:spcPct val="110000"/>
              </a:lnSpc>
            </a:pPr>
            <a:r>
              <a:rPr lang="zh-CN" altLang="en-US" sz="2000" dirty="0"/>
              <a:t>波长越短，吸收的也越少，反射的也越多。由于电离层受天气和昼夜的影响，不是很稳定。</a:t>
            </a:r>
            <a:endParaRPr lang="en-US" altLang="zh-CN" sz="2000" dirty="0"/>
          </a:p>
          <a:p>
            <a:pPr lvl="1">
              <a:lnSpc>
                <a:spcPct val="110000"/>
              </a:lnSpc>
            </a:pPr>
            <a:r>
              <a:rPr lang="zh-CN" altLang="en-US" sz="2000" dirty="0"/>
              <a:t>一般微波会穿越电离层，而长波则几乎完全吸收。</a:t>
            </a:r>
            <a:endParaRPr lang="en-US" altLang="zh-CN" sz="2000" dirty="0"/>
          </a:p>
          <a:p>
            <a:pPr>
              <a:lnSpc>
                <a:spcPct val="110000"/>
              </a:lnSpc>
            </a:pPr>
            <a:r>
              <a:rPr lang="zh-CN" altLang="en-US" sz="2400" dirty="0"/>
              <a:t>超高频以上（微波）（</a:t>
            </a:r>
            <a:r>
              <a:rPr lang="en-US" altLang="zh-CN" sz="2400" dirty="0"/>
              <a:t>Line-of-Sight</a:t>
            </a:r>
            <a:r>
              <a:rPr lang="zh-CN" altLang="en-US" sz="2400" dirty="0"/>
              <a:t>传播</a:t>
            </a:r>
            <a:r>
              <a:rPr lang="zh-CN" altLang="en-US" sz="2400" dirty="0" smtClean="0"/>
              <a:t>）</a:t>
            </a:r>
            <a:endParaRPr lang="en-US" altLang="zh-CN" sz="2400" dirty="0" smtClean="0"/>
          </a:p>
          <a:p>
            <a:pPr lvl="1">
              <a:lnSpc>
                <a:spcPct val="110000"/>
              </a:lnSpc>
            </a:pPr>
            <a:r>
              <a:rPr lang="zh-CN" altLang="en-US" sz="2000" dirty="0"/>
              <a:t>若采用地波传播的话衰减会更大，而采用天波传播时其电波则会穿越电离层，难以把信号反射</a:t>
            </a:r>
            <a:r>
              <a:rPr lang="zh-CN" altLang="en-US" sz="2000" dirty="0" smtClean="0"/>
              <a:t>回来</a:t>
            </a:r>
            <a:endParaRPr lang="en-US" altLang="zh-CN" sz="2000" dirty="0" smtClean="0"/>
          </a:p>
          <a:p>
            <a:pPr lvl="1">
              <a:lnSpc>
                <a:spcPct val="110000"/>
              </a:lnSpc>
            </a:pPr>
            <a:r>
              <a:rPr lang="zh-CN" altLang="en-US" sz="2000" dirty="0"/>
              <a:t>一般都采用空间波（视线）传播</a:t>
            </a:r>
          </a:p>
          <a:p>
            <a:pPr lvl="1">
              <a:lnSpc>
                <a:spcPct val="110000"/>
              </a:lnSpc>
            </a:pPr>
            <a:r>
              <a:rPr lang="zh-CN" altLang="en-US" sz="2000" dirty="0"/>
              <a:t>卫星微波：通过卫星</a:t>
            </a:r>
            <a:r>
              <a:rPr lang="zh-CN" altLang="en-US" sz="2000" dirty="0" smtClean="0"/>
              <a:t>中转</a:t>
            </a:r>
            <a:endParaRPr lang="en-US" altLang="zh-CN" sz="2000" dirty="0" smtClean="0"/>
          </a:p>
          <a:p>
            <a:pPr lvl="1">
              <a:lnSpc>
                <a:spcPct val="110000"/>
              </a:lnSpc>
            </a:pPr>
            <a:r>
              <a:rPr lang="zh-CN" altLang="en-US" sz="2000" dirty="0"/>
              <a:t>地面微波：采用较高的微波定向天线</a:t>
            </a:r>
            <a:r>
              <a:rPr lang="zh-CN" altLang="en-US" sz="2000" dirty="0" smtClean="0"/>
              <a:t>中转</a:t>
            </a:r>
            <a:endParaRPr lang="en-US" altLang="zh-CN" sz="2400" dirty="0"/>
          </a:p>
          <a:p>
            <a:pPr marL="525780" indent="-342900">
              <a:lnSpc>
                <a:spcPct val="110000"/>
              </a:lnSpc>
              <a:spcBef>
                <a:spcPct val="20000"/>
              </a:spcBef>
            </a:pPr>
            <a:endParaRPr lang="en-US" altLang="zh-CN" sz="2400" dirty="0"/>
          </a:p>
        </p:txBody>
      </p:sp>
    </p:spTree>
    <p:extLst>
      <p:ext uri="{BB962C8B-B14F-4D97-AF65-F5344CB8AC3E}">
        <p14:creationId xmlns:p14="http://schemas.microsoft.com/office/powerpoint/2010/main" val="2585440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无线媒体：天线</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16</a:t>
            </a:fld>
            <a:endParaRPr lang="zh-CN" altLang="en-US" dirty="0"/>
          </a:p>
        </p:txBody>
      </p:sp>
      <p:sp>
        <p:nvSpPr>
          <p:cNvPr id="4" name="内容占位符 3"/>
          <p:cNvSpPr>
            <a:spLocks noGrp="1"/>
          </p:cNvSpPr>
          <p:nvPr>
            <p:ph sz="quarter" idx="1"/>
          </p:nvPr>
        </p:nvSpPr>
        <p:spPr/>
        <p:txBody>
          <a:bodyPr>
            <a:normAutofit/>
          </a:bodyPr>
          <a:lstStyle/>
          <a:p>
            <a:r>
              <a:rPr lang="zh-CN" altLang="en-US" dirty="0"/>
              <a:t>无线媒体的发送和接收是通过天线实现的</a:t>
            </a:r>
          </a:p>
          <a:p>
            <a:pPr lvl="1"/>
            <a:r>
              <a:rPr lang="zh-CN" altLang="en-US" dirty="0"/>
              <a:t>全向天线</a:t>
            </a:r>
          </a:p>
          <a:p>
            <a:pPr lvl="2"/>
            <a:r>
              <a:rPr lang="zh-CN" altLang="en-US" dirty="0"/>
              <a:t>信号从天线发射后沿所有方向</a:t>
            </a:r>
            <a:r>
              <a:rPr lang="zh-CN" altLang="en-US" dirty="0" smtClean="0"/>
              <a:t>传播，各个方向辐射出的功率相等</a:t>
            </a:r>
            <a:endParaRPr lang="zh-CN" altLang="en-US" dirty="0"/>
          </a:p>
          <a:p>
            <a:pPr lvl="2"/>
            <a:r>
              <a:rPr lang="zh-CN" altLang="en-US" dirty="0"/>
              <a:t>低频信号通常为全向传播</a:t>
            </a:r>
            <a:endParaRPr lang="en-US" altLang="zh-CN" dirty="0"/>
          </a:p>
          <a:p>
            <a:pPr lvl="1"/>
            <a:r>
              <a:rPr lang="zh-CN" altLang="en-US" dirty="0"/>
              <a:t>定向天线</a:t>
            </a:r>
          </a:p>
          <a:p>
            <a:pPr lvl="2"/>
            <a:r>
              <a:rPr lang="zh-CN" altLang="en-US" dirty="0"/>
              <a:t>发射天线将电磁波聚集成波束后发射出去</a:t>
            </a:r>
            <a:r>
              <a:rPr lang="zh-CN" altLang="en-US" dirty="0" smtClean="0"/>
              <a:t>，故收发</a:t>
            </a:r>
            <a:r>
              <a:rPr lang="zh-CN" altLang="en-US" dirty="0"/>
              <a:t>天线必须校准</a:t>
            </a:r>
          </a:p>
          <a:p>
            <a:pPr lvl="2"/>
            <a:r>
              <a:rPr lang="zh-CN" altLang="en-US" dirty="0"/>
              <a:t>频率较高时才能聚集成</a:t>
            </a:r>
            <a:r>
              <a:rPr lang="zh-CN" altLang="en-US" dirty="0" smtClean="0"/>
              <a:t>束</a:t>
            </a:r>
            <a:endParaRPr lang="en-US" altLang="zh-CN" dirty="0" smtClean="0"/>
          </a:p>
          <a:p>
            <a:pPr lvl="2"/>
            <a:r>
              <a:rPr lang="zh-CN" altLang="en-US" dirty="0" smtClean="0"/>
              <a:t>天线增益</a:t>
            </a:r>
            <a:r>
              <a:rPr lang="zh-CN" altLang="en-US" sz="2400" dirty="0"/>
              <a:t>：</a:t>
            </a:r>
            <a:endParaRPr lang="en-US" altLang="zh-CN" sz="2400" dirty="0"/>
          </a:p>
          <a:p>
            <a:pPr lvl="3"/>
            <a:r>
              <a:rPr lang="zh-CN" altLang="zh-CN" dirty="0" smtClean="0"/>
              <a:t>特定</a:t>
            </a:r>
            <a:r>
              <a:rPr lang="zh-CN" altLang="zh-CN" dirty="0"/>
              <a:t>方向上的输出</a:t>
            </a:r>
            <a:r>
              <a:rPr lang="zh-CN" altLang="zh-CN" dirty="0" smtClean="0"/>
              <a:t>功率</a:t>
            </a:r>
            <a:r>
              <a:rPr lang="zh-CN" altLang="en-US" dirty="0" smtClean="0"/>
              <a:t>相比理想情况下的全向天线功率</a:t>
            </a:r>
            <a:r>
              <a:rPr lang="zh-CN" altLang="zh-CN" dirty="0" smtClean="0"/>
              <a:t>的增加</a:t>
            </a:r>
            <a:endParaRPr lang="en-US" altLang="zh-CN" dirty="0" smtClean="0"/>
          </a:p>
          <a:p>
            <a:pPr lvl="3"/>
            <a:r>
              <a:rPr lang="zh-CN" altLang="zh-CN" dirty="0"/>
              <a:t>与采用的无线信号的频率、天线的有效面积</a:t>
            </a:r>
            <a:r>
              <a:rPr lang="zh-CN" altLang="zh-CN" dirty="0" smtClean="0"/>
              <a:t>相关</a:t>
            </a:r>
            <a:endParaRPr lang="en-US" altLang="zh-CN" dirty="0" smtClean="0"/>
          </a:p>
          <a:p>
            <a:pPr lvl="3"/>
            <a:r>
              <a:rPr lang="zh-CN" altLang="zh-CN" dirty="0"/>
              <a:t>天线的直径要求为无线信号的波长的</a:t>
            </a:r>
            <a:r>
              <a:rPr lang="en-US" altLang="zh-CN" dirty="0" smtClean="0">
                <a:solidFill>
                  <a:srgbClr val="0070C0"/>
                </a:solidFill>
              </a:rPr>
              <a:t>1/10</a:t>
            </a:r>
            <a:r>
              <a:rPr lang="zh-CN" altLang="en-US" dirty="0" smtClean="0"/>
              <a:t>。</a:t>
            </a:r>
            <a:r>
              <a:rPr lang="en-US" altLang="zh-CN" dirty="0"/>
              <a:t> </a:t>
            </a:r>
            <a:r>
              <a:rPr lang="zh-CN" altLang="en-US" dirty="0" smtClean="0"/>
              <a:t>比如</a:t>
            </a:r>
            <a:r>
              <a:rPr lang="en-US" altLang="zh-CN" dirty="0" smtClean="0"/>
              <a:t>AM</a:t>
            </a:r>
            <a:r>
              <a:rPr lang="zh-CN" altLang="zh-CN" dirty="0"/>
              <a:t>无线电台的载波频率为</a:t>
            </a:r>
            <a:r>
              <a:rPr lang="en-US" altLang="zh-CN" dirty="0"/>
              <a:t>1MHz</a:t>
            </a:r>
            <a:r>
              <a:rPr lang="zh-CN" altLang="zh-CN" dirty="0"/>
              <a:t>，那么天线最少为</a:t>
            </a:r>
            <a:r>
              <a:rPr lang="en-US" altLang="zh-CN" dirty="0"/>
              <a:t>30</a:t>
            </a:r>
            <a:r>
              <a:rPr lang="zh-CN" altLang="zh-CN" dirty="0"/>
              <a:t>米</a:t>
            </a:r>
            <a:endParaRPr lang="en-US" altLang="zh-CN" dirty="0" smtClean="0"/>
          </a:p>
        </p:txBody>
      </p:sp>
    </p:spTree>
    <p:extLst>
      <p:ext uri="{BB962C8B-B14F-4D97-AF65-F5344CB8AC3E}">
        <p14:creationId xmlns:p14="http://schemas.microsoft.com/office/powerpoint/2010/main" val="2922186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无线媒体：无线电和微波通信</a:t>
            </a:r>
            <a:endParaRPr lang="en-US" altLang="zh-CN" dirty="0" smtClean="0"/>
          </a:p>
        </p:txBody>
      </p:sp>
      <p:sp>
        <p:nvSpPr>
          <p:cNvPr id="25603" name="Rectangle 3"/>
          <p:cNvSpPr>
            <a:spLocks noGrp="1" noChangeArrowheads="1"/>
          </p:cNvSpPr>
          <p:nvPr>
            <p:ph type="body" idx="1"/>
          </p:nvPr>
        </p:nvSpPr>
        <p:spPr/>
        <p:txBody>
          <a:bodyPr>
            <a:noAutofit/>
          </a:bodyPr>
          <a:lstStyle/>
          <a:p>
            <a:pPr>
              <a:lnSpc>
                <a:spcPct val="110000"/>
              </a:lnSpc>
            </a:pPr>
            <a:r>
              <a:rPr lang="zh-CN" altLang="en-US" sz="1800" dirty="0"/>
              <a:t>无线电（</a:t>
            </a:r>
            <a:r>
              <a:rPr lang="en-US" altLang="zh-CN" sz="1800" dirty="0"/>
              <a:t>Radio)</a:t>
            </a:r>
            <a:r>
              <a:rPr lang="zh-CN" altLang="en-US" sz="1800" dirty="0" smtClean="0"/>
              <a:t>通信</a:t>
            </a:r>
            <a:r>
              <a:rPr lang="en-US" altLang="zh-CN" sz="1800" dirty="0" smtClean="0"/>
              <a:t>:  </a:t>
            </a:r>
            <a:r>
              <a:rPr lang="zh-CN" altLang="zh-CN" sz="1800" dirty="0" smtClean="0"/>
              <a:t>使用</a:t>
            </a:r>
            <a:r>
              <a:rPr lang="en-US" altLang="zh-CN" sz="1800" dirty="0"/>
              <a:t>3kHz</a:t>
            </a:r>
            <a:r>
              <a:rPr lang="zh-CN" altLang="zh-CN" sz="1800" dirty="0"/>
              <a:t>到</a:t>
            </a:r>
            <a:r>
              <a:rPr lang="en-US" altLang="zh-CN" sz="1800" dirty="0"/>
              <a:t>1GHz</a:t>
            </a:r>
            <a:r>
              <a:rPr lang="zh-CN" altLang="zh-CN" sz="1800" dirty="0"/>
              <a:t>的频段，受到无线电管制</a:t>
            </a:r>
            <a:endParaRPr lang="en-US" altLang="zh-CN" sz="1800" dirty="0" smtClean="0"/>
          </a:p>
          <a:p>
            <a:pPr lvl="1">
              <a:lnSpc>
                <a:spcPct val="110000"/>
              </a:lnSpc>
            </a:pPr>
            <a:r>
              <a:rPr lang="zh-CN" altLang="en-US" sz="1800" dirty="0" smtClean="0"/>
              <a:t>采用地波和天波传播方式</a:t>
            </a:r>
            <a:endParaRPr lang="en-US" altLang="zh-CN" sz="1800" dirty="0" smtClean="0"/>
          </a:p>
          <a:p>
            <a:pPr lvl="1">
              <a:lnSpc>
                <a:spcPct val="110000"/>
              </a:lnSpc>
            </a:pPr>
            <a:r>
              <a:rPr lang="zh-CN" altLang="en-US" sz="1800" dirty="0" smtClean="0"/>
              <a:t>一般采用全向传播，适于组播或者广播方式的应用，比如无线电广播和电视广播</a:t>
            </a:r>
            <a:endParaRPr lang="en-US" altLang="zh-CN" sz="1800" dirty="0" smtClean="0"/>
          </a:p>
          <a:p>
            <a:pPr>
              <a:lnSpc>
                <a:spcPct val="110000"/>
              </a:lnSpc>
            </a:pPr>
            <a:r>
              <a:rPr lang="zh-CN" altLang="en-US" sz="1800" dirty="0" smtClean="0"/>
              <a:t>微波</a:t>
            </a:r>
            <a:r>
              <a:rPr lang="zh-CN" altLang="en-US" sz="1800" dirty="0"/>
              <a:t>（</a:t>
            </a:r>
            <a:r>
              <a:rPr lang="en-US" altLang="zh-CN" sz="1800" dirty="0"/>
              <a:t>microwave）</a:t>
            </a:r>
            <a:r>
              <a:rPr lang="zh-CN" altLang="en-US" sz="1800" dirty="0" smtClean="0"/>
              <a:t>通信</a:t>
            </a:r>
            <a:r>
              <a:rPr lang="en-US" altLang="zh-CN" sz="1800" dirty="0" smtClean="0"/>
              <a:t>: </a:t>
            </a:r>
            <a:r>
              <a:rPr lang="zh-CN" altLang="en-US" sz="1800" dirty="0" smtClean="0"/>
              <a:t>使用</a:t>
            </a:r>
            <a:r>
              <a:rPr lang="en-US" altLang="zh-CN" sz="1800" dirty="0"/>
              <a:t>1GHz</a:t>
            </a:r>
            <a:r>
              <a:rPr lang="zh-CN" altLang="zh-CN" sz="1800" dirty="0"/>
              <a:t>到</a:t>
            </a:r>
            <a:r>
              <a:rPr lang="en-US" altLang="zh-CN" sz="1800" dirty="0"/>
              <a:t>300GHz</a:t>
            </a:r>
            <a:r>
              <a:rPr lang="zh-CN" altLang="zh-CN" sz="1800" dirty="0"/>
              <a:t>的频段，大多数应用一般使用</a:t>
            </a:r>
            <a:r>
              <a:rPr lang="en-US" altLang="zh-CN" sz="1800" dirty="0"/>
              <a:t>1GHz</a:t>
            </a:r>
            <a:r>
              <a:rPr lang="zh-CN" altLang="zh-CN" sz="1800" dirty="0"/>
              <a:t>到</a:t>
            </a:r>
            <a:r>
              <a:rPr lang="en-US" altLang="zh-CN" sz="1800" dirty="0"/>
              <a:t>40GHz</a:t>
            </a:r>
            <a:r>
              <a:rPr lang="zh-CN" altLang="zh-CN" sz="1800" dirty="0"/>
              <a:t>的</a:t>
            </a:r>
            <a:r>
              <a:rPr lang="zh-CN" altLang="en-US" sz="1800" dirty="0"/>
              <a:t>频段</a:t>
            </a:r>
            <a:endParaRPr lang="en-US" altLang="zh-CN" sz="1800" dirty="0"/>
          </a:p>
          <a:p>
            <a:pPr lvl="1">
              <a:lnSpc>
                <a:spcPct val="110000"/>
              </a:lnSpc>
            </a:pPr>
            <a:r>
              <a:rPr lang="zh-CN" altLang="en-US" sz="2000" dirty="0"/>
              <a:t>一般受到无线电管制，需要申请</a:t>
            </a:r>
            <a:r>
              <a:rPr lang="zh-CN" altLang="en-US" sz="2000" dirty="0" smtClean="0"/>
              <a:t>执照</a:t>
            </a:r>
            <a:r>
              <a:rPr lang="en-US" altLang="zh-CN" sz="2000" dirty="0" smtClean="0"/>
              <a:t>(</a:t>
            </a:r>
            <a:r>
              <a:rPr lang="zh-CN" altLang="en-US" sz="2000" dirty="0" smtClean="0"/>
              <a:t>许可证</a:t>
            </a:r>
            <a:r>
              <a:rPr lang="en-US" altLang="zh-CN" sz="2000" dirty="0" smtClean="0"/>
              <a:t>)</a:t>
            </a:r>
            <a:endParaRPr lang="en-US" altLang="zh-CN" sz="2000" dirty="0"/>
          </a:p>
          <a:p>
            <a:pPr lvl="1">
              <a:lnSpc>
                <a:spcPct val="110000"/>
              </a:lnSpc>
            </a:pPr>
            <a:r>
              <a:rPr lang="en-US" altLang="zh-CN" sz="2000" dirty="0"/>
              <a:t>ISM</a:t>
            </a:r>
            <a:r>
              <a:rPr lang="zh-CN" altLang="zh-CN" sz="2000" dirty="0"/>
              <a:t> （</a:t>
            </a:r>
            <a:r>
              <a:rPr lang="en-US" altLang="zh-CN" sz="2000" dirty="0" err="1"/>
              <a:t>industrial,scientific,and</a:t>
            </a:r>
            <a:r>
              <a:rPr lang="en-US" altLang="zh-CN" sz="2000" dirty="0"/>
              <a:t> medical</a:t>
            </a:r>
            <a:r>
              <a:rPr lang="zh-CN" altLang="zh-CN" sz="2000" dirty="0"/>
              <a:t>）</a:t>
            </a:r>
            <a:r>
              <a:rPr lang="zh-CN" altLang="en-US" sz="2000" dirty="0"/>
              <a:t>波段无需申请执照，</a:t>
            </a:r>
            <a:r>
              <a:rPr lang="zh-CN" altLang="zh-CN" sz="2000" dirty="0"/>
              <a:t>如</a:t>
            </a:r>
            <a:r>
              <a:rPr lang="en-US" altLang="zh-CN" sz="2000" dirty="0"/>
              <a:t>2.4GHz</a:t>
            </a:r>
            <a:r>
              <a:rPr lang="zh-CN" altLang="zh-CN" sz="2000" dirty="0"/>
              <a:t>和</a:t>
            </a:r>
            <a:r>
              <a:rPr lang="en-US" altLang="zh-CN" sz="2000" dirty="0"/>
              <a:t>5GHz</a:t>
            </a:r>
            <a:r>
              <a:rPr lang="zh-CN" altLang="en-US" sz="2000" dirty="0"/>
              <a:t>等</a:t>
            </a:r>
            <a:endParaRPr lang="en-US" altLang="zh-CN" sz="2200" dirty="0"/>
          </a:p>
          <a:p>
            <a:pPr lvl="1">
              <a:lnSpc>
                <a:spcPct val="110000"/>
              </a:lnSpc>
            </a:pPr>
            <a:r>
              <a:rPr lang="zh-CN" altLang="zh-CN" sz="1800" dirty="0"/>
              <a:t>微波通信可以使用全向天线，通过地波和天波方式传播，只是信号所能传播的距离相比无线电通信更短，而且也更容易受到噪声和多径传输的干扰</a:t>
            </a:r>
            <a:r>
              <a:rPr lang="en-US" altLang="zh-CN" sz="1800" dirty="0">
                <a:sym typeface="Wingdings" pitchFamily="2" charset="2"/>
              </a:rPr>
              <a:t></a:t>
            </a:r>
            <a:r>
              <a:rPr lang="zh-CN" altLang="en-US" sz="1800" dirty="0">
                <a:sym typeface="Wingdings" pitchFamily="2" charset="2"/>
              </a:rPr>
              <a:t>频率重用</a:t>
            </a:r>
            <a:endParaRPr lang="en-US" altLang="zh-CN" sz="1800" dirty="0">
              <a:sym typeface="Wingdings" pitchFamily="2" charset="2"/>
            </a:endParaRPr>
          </a:p>
          <a:p>
            <a:pPr lvl="1">
              <a:lnSpc>
                <a:spcPct val="110000"/>
              </a:lnSpc>
            </a:pPr>
            <a:r>
              <a:rPr lang="zh-CN" altLang="en-US" sz="1800" dirty="0" smtClean="0"/>
              <a:t>地面微波采用定向天线支持视线传播</a:t>
            </a:r>
            <a:endParaRPr lang="en-US" altLang="zh-CN" sz="1800" dirty="0" smtClean="0"/>
          </a:p>
          <a:p>
            <a:pPr lvl="2">
              <a:lnSpc>
                <a:spcPct val="110000"/>
              </a:lnSpc>
            </a:pPr>
            <a:r>
              <a:rPr lang="zh-CN" altLang="en-US" sz="1800" dirty="0" smtClean="0"/>
              <a:t>发射和接收天线必须精确对准</a:t>
            </a:r>
            <a:endParaRPr lang="en-US" altLang="zh-CN" sz="1800" dirty="0" smtClean="0"/>
          </a:p>
          <a:p>
            <a:pPr lvl="2">
              <a:lnSpc>
                <a:spcPct val="110000"/>
              </a:lnSpc>
            </a:pPr>
            <a:r>
              <a:rPr lang="zh-CN" altLang="en-US" sz="1800" dirty="0" smtClean="0"/>
              <a:t>长距离时需要使用微波中继站</a:t>
            </a:r>
            <a:endParaRPr lang="en-US" altLang="zh-CN" sz="1800" dirty="0" smtClean="0"/>
          </a:p>
          <a:p>
            <a:pPr lvl="2">
              <a:lnSpc>
                <a:spcPct val="110000"/>
              </a:lnSpc>
            </a:pPr>
            <a:r>
              <a:rPr lang="zh-CN" altLang="en-US" sz="1800" dirty="0" smtClean="0"/>
              <a:t>频率越高，支持数据速率越高。如</a:t>
            </a:r>
            <a:r>
              <a:rPr lang="en-US" altLang="zh-CN" sz="1800" dirty="0" smtClean="0"/>
              <a:t>6GHz</a:t>
            </a:r>
            <a:r>
              <a:rPr lang="zh-CN" altLang="en-US" sz="1800" dirty="0" smtClean="0"/>
              <a:t>微波带宽为</a:t>
            </a:r>
            <a:r>
              <a:rPr lang="en-US" altLang="zh-CN" sz="1800" dirty="0" smtClean="0"/>
              <a:t>30MHz</a:t>
            </a:r>
            <a:r>
              <a:rPr lang="zh-CN" altLang="en-US" sz="1800" dirty="0" smtClean="0"/>
              <a:t>，速率</a:t>
            </a:r>
            <a:r>
              <a:rPr lang="en-US" altLang="zh-CN" sz="1800" dirty="0" smtClean="0"/>
              <a:t>90Mbps</a:t>
            </a:r>
            <a:r>
              <a:rPr lang="zh-CN" altLang="en-US" sz="1800" dirty="0" smtClean="0"/>
              <a:t>，而</a:t>
            </a:r>
            <a:r>
              <a:rPr lang="en-US" altLang="zh-CN" sz="1800" dirty="0" smtClean="0"/>
              <a:t>18GHz</a:t>
            </a:r>
            <a:r>
              <a:rPr lang="zh-CN" altLang="en-US" sz="1800" dirty="0" smtClean="0"/>
              <a:t>微波带宽</a:t>
            </a:r>
            <a:r>
              <a:rPr lang="en-US" altLang="zh-CN" sz="1800" dirty="0" smtClean="0"/>
              <a:t>220MHz</a:t>
            </a:r>
            <a:r>
              <a:rPr lang="zh-CN" altLang="en-US" sz="1800" dirty="0" smtClean="0"/>
              <a:t>，速率</a:t>
            </a:r>
            <a:r>
              <a:rPr lang="en-US" altLang="zh-CN" sz="1800" dirty="0" smtClean="0"/>
              <a:t>274Mbps</a:t>
            </a:r>
            <a:endParaRPr lang="zh-CN" altLang="en-US" sz="1800" dirty="0" smtClean="0"/>
          </a:p>
        </p:txBody>
      </p:sp>
    </p:spTree>
    <p:extLst>
      <p:ext uri="{BB962C8B-B14F-4D97-AF65-F5344CB8AC3E}">
        <p14:creationId xmlns:p14="http://schemas.microsoft.com/office/powerpoint/2010/main" val="1463568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无线媒体：卫星通信</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18</a:t>
            </a:fld>
            <a:endParaRPr lang="zh-CN" altLang="en-US" dirty="0"/>
          </a:p>
        </p:txBody>
      </p:sp>
      <p:sp>
        <p:nvSpPr>
          <p:cNvPr id="4" name="内容占位符 3"/>
          <p:cNvSpPr>
            <a:spLocks noGrp="1"/>
          </p:cNvSpPr>
          <p:nvPr>
            <p:ph sz="quarter" idx="1"/>
          </p:nvPr>
        </p:nvSpPr>
        <p:spPr/>
        <p:txBody>
          <a:bodyPr>
            <a:noAutofit/>
          </a:bodyPr>
          <a:lstStyle/>
          <a:p>
            <a:pPr>
              <a:lnSpc>
                <a:spcPct val="110000"/>
              </a:lnSpc>
            </a:pPr>
            <a:r>
              <a:rPr lang="zh-CN" altLang="en-US" sz="1800" dirty="0"/>
              <a:t>利用地球同步卫星为中继转发微波信号</a:t>
            </a:r>
          </a:p>
          <a:p>
            <a:pPr>
              <a:lnSpc>
                <a:spcPct val="110000"/>
              </a:lnSpc>
            </a:pPr>
            <a:r>
              <a:rPr lang="zh-CN" altLang="en-US" sz="1800" dirty="0"/>
              <a:t>地面发射的信号沿上行信道到达卫星，转发器放大和变换后沿下行信道到地面接收站</a:t>
            </a:r>
          </a:p>
          <a:p>
            <a:pPr>
              <a:lnSpc>
                <a:spcPct val="110000"/>
              </a:lnSpc>
            </a:pPr>
            <a:r>
              <a:rPr lang="zh-CN" altLang="en-US" sz="1800" dirty="0"/>
              <a:t>无距离限制，但传播延时较长：270</a:t>
            </a:r>
            <a:r>
              <a:rPr lang="en-US" altLang="zh-CN" sz="1800" dirty="0" err="1"/>
              <a:t>ms</a:t>
            </a:r>
            <a:endParaRPr lang="en-US" altLang="zh-CN" sz="1800" dirty="0"/>
          </a:p>
          <a:p>
            <a:pPr lvl="1">
              <a:lnSpc>
                <a:spcPct val="110000"/>
              </a:lnSpc>
            </a:pPr>
            <a:r>
              <a:rPr lang="zh-CN" altLang="en-US" sz="1800" dirty="0"/>
              <a:t>微波的传播延迟约3</a:t>
            </a:r>
            <a:r>
              <a:rPr lang="zh-CN" altLang="en-US" sz="1800" dirty="0">
                <a:sym typeface="Symbol" pitchFamily="18" charset="2"/>
              </a:rPr>
              <a:t></a:t>
            </a:r>
            <a:r>
              <a:rPr lang="en-US" altLang="zh-CN" sz="1800" dirty="0">
                <a:sym typeface="Symbol" pitchFamily="18" charset="2"/>
              </a:rPr>
              <a:t>s/km</a:t>
            </a:r>
          </a:p>
          <a:p>
            <a:pPr lvl="1">
              <a:lnSpc>
                <a:spcPct val="110000"/>
              </a:lnSpc>
            </a:pPr>
            <a:r>
              <a:rPr lang="zh-CN" altLang="en-US" sz="1800" dirty="0"/>
              <a:t>同轴电缆或光纤的传播延迟约53</a:t>
            </a:r>
            <a:r>
              <a:rPr lang="zh-CN" altLang="en-US" sz="1800" dirty="0">
                <a:sym typeface="Symbol" pitchFamily="18" charset="2"/>
              </a:rPr>
              <a:t></a:t>
            </a:r>
            <a:r>
              <a:rPr lang="en-US" altLang="zh-CN" sz="1800" dirty="0">
                <a:sym typeface="Symbol" pitchFamily="18" charset="2"/>
              </a:rPr>
              <a:t>s/km</a:t>
            </a:r>
            <a:endParaRPr lang="en-US" altLang="zh-CN" sz="1800" dirty="0"/>
          </a:p>
          <a:p>
            <a:pPr>
              <a:lnSpc>
                <a:spcPct val="110000"/>
              </a:lnSpc>
            </a:pPr>
            <a:r>
              <a:rPr lang="zh-CN" altLang="en-US" sz="1800" dirty="0"/>
              <a:t>甚小口径终端</a:t>
            </a:r>
            <a:r>
              <a:rPr lang="en-US" altLang="zh-CN" sz="1800" dirty="0"/>
              <a:t>VSAT：</a:t>
            </a:r>
            <a:r>
              <a:rPr lang="zh-CN" altLang="en-US" sz="1800" dirty="0"/>
              <a:t>考虑地面站昂贵</a:t>
            </a:r>
          </a:p>
          <a:p>
            <a:pPr lvl="1">
              <a:lnSpc>
                <a:spcPct val="110000"/>
              </a:lnSpc>
            </a:pPr>
            <a:r>
              <a:rPr lang="zh-CN" altLang="en-US" sz="1800" dirty="0"/>
              <a:t>卫星通信中，只要地面发送或者接收方中任</a:t>
            </a:r>
            <a:r>
              <a:rPr lang="zh-CN" altLang="en-US" sz="1800" dirty="0" smtClean="0"/>
              <a:t>一方有大天线</a:t>
            </a:r>
            <a:r>
              <a:rPr lang="zh-CN" altLang="en-US" sz="1800" dirty="0"/>
              <a:t>和</a:t>
            </a:r>
            <a:r>
              <a:rPr lang="zh-CN" altLang="en-US" sz="1800" dirty="0" smtClean="0"/>
              <a:t>大功率</a:t>
            </a:r>
            <a:endParaRPr lang="en-US" altLang="zh-CN" sz="1800" dirty="0" smtClean="0"/>
          </a:p>
          <a:p>
            <a:pPr marL="457200" lvl="1" indent="0">
              <a:lnSpc>
                <a:spcPct val="110000"/>
              </a:lnSpc>
              <a:buNone/>
            </a:pPr>
            <a:r>
              <a:rPr lang="en-US" altLang="zh-CN" sz="1800" dirty="0"/>
              <a:t> </a:t>
            </a:r>
            <a:r>
              <a:rPr lang="en-US" altLang="zh-CN" sz="1800" dirty="0" smtClean="0"/>
              <a:t>   </a:t>
            </a:r>
            <a:r>
              <a:rPr lang="zh-CN" altLang="en-US" sz="1800" dirty="0" smtClean="0"/>
              <a:t>放大器</a:t>
            </a:r>
            <a:r>
              <a:rPr lang="zh-CN" altLang="en-US" sz="1800" dirty="0"/>
              <a:t>，则另一方可以采用1</a:t>
            </a:r>
            <a:r>
              <a:rPr lang="en-US" altLang="zh-CN" sz="1800" dirty="0" smtClean="0"/>
              <a:t>m</a:t>
            </a:r>
            <a:r>
              <a:rPr lang="zh-CN" altLang="en-US" sz="1800" dirty="0" smtClean="0"/>
              <a:t>的小</a:t>
            </a:r>
            <a:r>
              <a:rPr lang="zh-CN" altLang="en-US" sz="1800" dirty="0"/>
              <a:t>天线</a:t>
            </a:r>
          </a:p>
          <a:p>
            <a:pPr lvl="1">
              <a:lnSpc>
                <a:spcPct val="110000"/>
              </a:lnSpc>
            </a:pPr>
            <a:r>
              <a:rPr lang="en-US" altLang="zh-CN" sz="1800" dirty="0"/>
              <a:t>VSAT</a:t>
            </a:r>
            <a:r>
              <a:rPr lang="zh-CN" altLang="en-US" sz="1800" dirty="0"/>
              <a:t>终端利用小天线通过中心站转接，中心站</a:t>
            </a:r>
            <a:r>
              <a:rPr lang="zh-CN" altLang="en-US" sz="1800" dirty="0" smtClean="0"/>
              <a:t>有大天线</a:t>
            </a:r>
            <a:r>
              <a:rPr lang="zh-CN" altLang="en-US" sz="1800" dirty="0"/>
              <a:t>和大功率放大器</a:t>
            </a:r>
          </a:p>
          <a:p>
            <a:pPr lvl="1">
              <a:lnSpc>
                <a:spcPct val="110000"/>
              </a:lnSpc>
            </a:pPr>
            <a:r>
              <a:rPr lang="zh-CN" altLang="en-US" sz="1800" dirty="0"/>
              <a:t>两个</a:t>
            </a:r>
            <a:r>
              <a:rPr lang="en-US" altLang="zh-CN" sz="1800" dirty="0"/>
              <a:t>VSAT</a:t>
            </a:r>
            <a:r>
              <a:rPr lang="zh-CN" altLang="en-US" sz="1800" dirty="0"/>
              <a:t>终端间通过一个中心站</a:t>
            </a:r>
            <a:r>
              <a:rPr lang="en-US" altLang="zh-CN" sz="1800" dirty="0"/>
              <a:t>Hub</a:t>
            </a:r>
            <a:r>
              <a:rPr lang="zh-CN" altLang="en-US" sz="1800" dirty="0"/>
              <a:t>通信，</a:t>
            </a:r>
            <a:r>
              <a:rPr lang="zh-CN" altLang="en-US" sz="1800" dirty="0" smtClean="0"/>
              <a:t>传播延时</a:t>
            </a:r>
            <a:r>
              <a:rPr lang="zh-CN" altLang="en-US" sz="1800" dirty="0"/>
              <a:t>为540</a:t>
            </a:r>
            <a:r>
              <a:rPr lang="en-US" altLang="zh-CN" sz="1800" dirty="0" err="1"/>
              <a:t>ms</a:t>
            </a:r>
            <a:endParaRPr lang="zh-CN" altLang="en-US" sz="1800" dirty="0"/>
          </a:p>
        </p:txBody>
      </p:sp>
      <p:pic>
        <p:nvPicPr>
          <p:cNvPr id="5" name="Picture 4"/>
          <p:cNvPicPr>
            <a:picLocks noChangeAspect="1" noChangeArrowheads="1"/>
          </p:cNvPicPr>
          <p:nvPr/>
        </p:nvPicPr>
        <p:blipFill>
          <a:blip r:embed="rId3" cstate="print"/>
          <a:srcRect/>
          <a:stretch>
            <a:fillRect/>
          </a:stretch>
        </p:blipFill>
        <p:spPr bwMode="auto">
          <a:xfrm>
            <a:off x="8939418" y="2722309"/>
            <a:ext cx="1609725" cy="1495425"/>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8896349" y="4531392"/>
            <a:ext cx="2171700" cy="1876425"/>
          </a:xfrm>
          <a:prstGeom prst="rect">
            <a:avLst/>
          </a:prstGeom>
          <a:noFill/>
          <a:ln w="9525">
            <a:noFill/>
            <a:miter lim="800000"/>
            <a:headEnd/>
            <a:tailEnd/>
          </a:ln>
        </p:spPr>
      </p:pic>
    </p:spTree>
    <p:extLst>
      <p:ext uri="{BB962C8B-B14F-4D97-AF65-F5344CB8AC3E}">
        <p14:creationId xmlns:p14="http://schemas.microsoft.com/office/powerpoint/2010/main" val="1282375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无线媒体</a:t>
            </a:r>
            <a:r>
              <a:rPr lang="zh-CN" altLang="en-US" dirty="0" smtClean="0"/>
              <a:t>：红外线和激光</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19</a:t>
            </a:fld>
            <a:endParaRPr lang="zh-CN" altLang="en-US" dirty="0"/>
          </a:p>
        </p:txBody>
      </p:sp>
      <p:sp>
        <p:nvSpPr>
          <p:cNvPr id="4" name="内容占位符 3"/>
          <p:cNvSpPr>
            <a:spLocks noGrp="1"/>
          </p:cNvSpPr>
          <p:nvPr>
            <p:ph sz="quarter" idx="1"/>
          </p:nvPr>
        </p:nvSpPr>
        <p:spPr/>
        <p:txBody>
          <a:bodyPr>
            <a:normAutofit fontScale="70000" lnSpcReduction="20000"/>
          </a:bodyPr>
          <a:lstStyle/>
          <a:p>
            <a:pPr>
              <a:lnSpc>
                <a:spcPct val="120000"/>
              </a:lnSpc>
            </a:pPr>
            <a:r>
              <a:rPr lang="zh-CN" altLang="en-US" dirty="0"/>
              <a:t>红外通信（</a:t>
            </a:r>
            <a:r>
              <a:rPr lang="en-US" altLang="zh-CN" dirty="0"/>
              <a:t>Infrared）</a:t>
            </a:r>
          </a:p>
          <a:p>
            <a:pPr lvl="1">
              <a:lnSpc>
                <a:spcPct val="120000"/>
              </a:lnSpc>
            </a:pPr>
            <a:r>
              <a:rPr lang="zh-CN" altLang="en-US" dirty="0"/>
              <a:t>短距离的利用红外线的通信，波长为</a:t>
            </a:r>
            <a:r>
              <a:rPr lang="en-US" altLang="zh-CN" dirty="0"/>
              <a:t>850~950nm</a:t>
            </a:r>
            <a:endParaRPr lang="zh-CN" altLang="en-US" dirty="0"/>
          </a:p>
          <a:p>
            <a:pPr lvl="1">
              <a:lnSpc>
                <a:spcPct val="120000"/>
              </a:lnSpc>
            </a:pPr>
            <a:r>
              <a:rPr lang="zh-CN" altLang="en-US" dirty="0"/>
              <a:t>要求一定的方向性，也</a:t>
            </a:r>
            <a:r>
              <a:rPr lang="zh-CN" altLang="en-US" dirty="0" smtClean="0"/>
              <a:t>可使用相对</a:t>
            </a:r>
            <a:r>
              <a:rPr lang="zh-CN" altLang="en-US" dirty="0"/>
              <a:t>不聚焦</a:t>
            </a:r>
            <a:r>
              <a:rPr lang="en-US" altLang="zh-CN" dirty="0"/>
              <a:t>(</a:t>
            </a:r>
            <a:r>
              <a:rPr lang="zh-CN" altLang="en-US" dirty="0"/>
              <a:t>漫射</a:t>
            </a:r>
            <a:r>
              <a:rPr lang="en-US" altLang="zh-CN" dirty="0"/>
              <a:t>)</a:t>
            </a:r>
            <a:r>
              <a:rPr lang="zh-CN" altLang="en-US" dirty="0"/>
              <a:t>的红外装置来构成无线局域网</a:t>
            </a:r>
          </a:p>
          <a:p>
            <a:pPr lvl="1">
              <a:lnSpc>
                <a:spcPct val="120000"/>
              </a:lnSpc>
            </a:pPr>
            <a:r>
              <a:rPr lang="zh-CN" altLang="en-US" dirty="0"/>
              <a:t>红外线的发送与接收装置硬件相对便宜而容易制造，无需</a:t>
            </a:r>
            <a:r>
              <a:rPr lang="zh-CN" altLang="en-US" dirty="0" smtClean="0"/>
              <a:t>天线</a:t>
            </a:r>
            <a:endParaRPr lang="en-US" altLang="zh-CN" dirty="0" smtClean="0"/>
          </a:p>
          <a:p>
            <a:pPr lvl="1">
              <a:lnSpc>
                <a:spcPct val="120000"/>
              </a:lnSpc>
            </a:pPr>
            <a:r>
              <a:rPr lang="zh-CN" altLang="en-US" dirty="0"/>
              <a:t>不需要申请执照</a:t>
            </a:r>
          </a:p>
          <a:p>
            <a:pPr lvl="1">
              <a:lnSpc>
                <a:spcPct val="120000"/>
              </a:lnSpc>
            </a:pPr>
            <a:r>
              <a:rPr lang="zh-CN" altLang="en-US" dirty="0"/>
              <a:t>不能穿过建筑物</a:t>
            </a:r>
          </a:p>
          <a:p>
            <a:pPr>
              <a:lnSpc>
                <a:spcPct val="120000"/>
              </a:lnSpc>
            </a:pPr>
            <a:r>
              <a:rPr lang="zh-CN" altLang="en-US" dirty="0" smtClean="0"/>
              <a:t>激光通信</a:t>
            </a:r>
            <a:r>
              <a:rPr lang="zh-CN" altLang="en-US" dirty="0"/>
              <a:t>（</a:t>
            </a:r>
            <a:r>
              <a:rPr lang="en-US" altLang="zh-CN" dirty="0"/>
              <a:t>laser）</a:t>
            </a:r>
          </a:p>
          <a:p>
            <a:pPr lvl="1">
              <a:lnSpc>
                <a:spcPct val="120000"/>
              </a:lnSpc>
            </a:pPr>
            <a:r>
              <a:rPr lang="zh-CN" altLang="en-US" dirty="0"/>
              <a:t>利用光波通信</a:t>
            </a:r>
          </a:p>
          <a:p>
            <a:pPr lvl="1">
              <a:lnSpc>
                <a:spcPct val="120000"/>
              </a:lnSpc>
            </a:pPr>
            <a:r>
              <a:rPr lang="zh-CN" altLang="en-US" dirty="0"/>
              <a:t>定向特性</a:t>
            </a:r>
          </a:p>
          <a:p>
            <a:pPr lvl="1">
              <a:lnSpc>
                <a:spcPct val="120000"/>
              </a:lnSpc>
            </a:pPr>
            <a:r>
              <a:rPr lang="zh-CN" altLang="en-US" dirty="0"/>
              <a:t>无需申请执照</a:t>
            </a:r>
          </a:p>
          <a:p>
            <a:pPr lvl="1">
              <a:lnSpc>
                <a:spcPct val="120000"/>
              </a:lnSpc>
            </a:pPr>
            <a:r>
              <a:rPr lang="zh-CN" altLang="en-US" dirty="0"/>
              <a:t>不能穿过障碍物，受天气（雨雾）影响</a:t>
            </a:r>
            <a:endParaRPr lang="en-US" altLang="zh-CN" dirty="0"/>
          </a:p>
          <a:p>
            <a:pPr lvl="1">
              <a:lnSpc>
                <a:spcPct val="120000"/>
              </a:lnSpc>
            </a:pPr>
            <a:r>
              <a:rPr lang="zh-CN" altLang="en-US" dirty="0"/>
              <a:t>相比红外可支持更长的距离</a:t>
            </a:r>
            <a:endParaRPr lang="zh-CN" altLang="en-US" sz="3200" dirty="0"/>
          </a:p>
        </p:txBody>
      </p:sp>
    </p:spTree>
    <p:extLst>
      <p:ext uri="{BB962C8B-B14F-4D97-AF65-F5344CB8AC3E}">
        <p14:creationId xmlns:p14="http://schemas.microsoft.com/office/powerpoint/2010/main" val="3273945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2</a:t>
            </a:fld>
            <a:endParaRPr lang="en-US" altLang="zh-CN"/>
          </a:p>
        </p:txBody>
      </p:sp>
      <p:sp>
        <p:nvSpPr>
          <p:cNvPr id="3" name="内容占位符 2"/>
          <p:cNvSpPr>
            <a:spLocks noGrp="1"/>
          </p:cNvSpPr>
          <p:nvPr>
            <p:ph sz="quarter" idx="1"/>
          </p:nvPr>
        </p:nvSpPr>
        <p:spPr/>
        <p:txBody>
          <a:bodyPr/>
          <a:lstStyle/>
          <a:p>
            <a:r>
              <a:rPr lang="en-US" altLang="zh-CN" dirty="0"/>
              <a:t>2.1 </a:t>
            </a:r>
            <a:r>
              <a:rPr lang="zh-CN" altLang="en-US" dirty="0" smtClean="0"/>
              <a:t>传输媒体：双绞线、同轴电缆、光纤、电力线、无线传输媒体</a:t>
            </a:r>
            <a:endParaRPr lang="en-US" altLang="zh-CN" dirty="0"/>
          </a:p>
          <a:p>
            <a:r>
              <a:rPr lang="en-US" altLang="zh-CN" dirty="0" smtClean="0"/>
              <a:t>2.2 </a:t>
            </a:r>
            <a:r>
              <a:rPr lang="zh-CN" altLang="en-US" dirty="0" smtClean="0"/>
              <a:t>信道</a:t>
            </a:r>
            <a:r>
              <a:rPr lang="zh-CN" altLang="en-US" dirty="0"/>
              <a:t>的最大数据</a:t>
            </a:r>
            <a:r>
              <a:rPr lang="zh-CN" altLang="en-US" dirty="0" smtClean="0"/>
              <a:t>速率</a:t>
            </a:r>
            <a:endParaRPr lang="en-US" altLang="zh-CN" dirty="0" smtClean="0"/>
          </a:p>
          <a:p>
            <a:r>
              <a:rPr lang="en-US" altLang="zh-CN" dirty="0" smtClean="0"/>
              <a:t>2.3 </a:t>
            </a:r>
            <a:r>
              <a:rPr lang="zh-CN" altLang="en-US" dirty="0" smtClean="0"/>
              <a:t>数字编码</a:t>
            </a:r>
            <a:endParaRPr lang="en-US" altLang="zh-CN" dirty="0"/>
          </a:p>
          <a:p>
            <a:r>
              <a:rPr lang="en-US" altLang="zh-CN" dirty="0" smtClean="0"/>
              <a:t>2.4 </a:t>
            </a:r>
            <a:r>
              <a:rPr lang="zh-CN" altLang="en-US" dirty="0" smtClean="0"/>
              <a:t>数字调制</a:t>
            </a:r>
            <a:endParaRPr lang="en-US" altLang="zh-CN" dirty="0"/>
          </a:p>
          <a:p>
            <a:r>
              <a:rPr lang="en-US" altLang="zh-CN" dirty="0" smtClean="0"/>
              <a:t>2.5 </a:t>
            </a:r>
            <a:r>
              <a:rPr lang="zh-CN" altLang="en-US" dirty="0" smtClean="0"/>
              <a:t>多路复用技术</a:t>
            </a:r>
            <a:endParaRPr lang="en-US" altLang="zh-CN" dirty="0"/>
          </a:p>
          <a:p>
            <a:r>
              <a:rPr lang="en-US" altLang="zh-CN" dirty="0" smtClean="0"/>
              <a:t>2.6 </a:t>
            </a:r>
            <a:r>
              <a:rPr lang="zh-CN" altLang="en-US" dirty="0" smtClean="0"/>
              <a:t>接</a:t>
            </a:r>
            <a:r>
              <a:rPr lang="zh-CN" altLang="en-US" dirty="0"/>
              <a:t>入网</a:t>
            </a:r>
            <a:r>
              <a:rPr lang="zh-CN" altLang="en-US" dirty="0" smtClean="0"/>
              <a:t>技术：</a:t>
            </a:r>
            <a:r>
              <a:rPr lang="en-US" altLang="zh-CN" dirty="0" smtClean="0"/>
              <a:t>HFC</a:t>
            </a:r>
            <a:r>
              <a:rPr lang="zh-CN" altLang="en-US" dirty="0" smtClean="0"/>
              <a:t>、电话网络、光纤</a:t>
            </a:r>
            <a:r>
              <a:rPr lang="zh-CN" altLang="en-US" dirty="0"/>
              <a:t>到</a:t>
            </a:r>
            <a:r>
              <a:rPr lang="zh-CN" altLang="en-US" dirty="0" smtClean="0"/>
              <a:t>户、无线接入</a:t>
            </a:r>
            <a:endParaRPr lang="en-US" altLang="zh-CN" dirty="0"/>
          </a:p>
          <a:p>
            <a:r>
              <a:rPr lang="zh-CN" altLang="en-US" dirty="0"/>
              <a:t>热点讨论：</a:t>
            </a:r>
            <a:r>
              <a:rPr lang="en-US" altLang="zh-CN" dirty="0"/>
              <a:t>4G</a:t>
            </a:r>
            <a:r>
              <a:rPr lang="zh-CN" altLang="en-US" dirty="0" smtClean="0"/>
              <a:t>技术</a:t>
            </a:r>
            <a:endParaRPr lang="zh-CN" altLang="en-US" dirty="0"/>
          </a:p>
        </p:txBody>
      </p:sp>
    </p:spTree>
    <p:extLst>
      <p:ext uri="{BB962C8B-B14F-4D97-AF65-F5344CB8AC3E}">
        <p14:creationId xmlns:p14="http://schemas.microsoft.com/office/powerpoint/2010/main" val="2323189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无线媒体：水声通信</a:t>
            </a:r>
            <a:r>
              <a:rPr lang="zh-CN" altLang="zh-CN" dirty="0"/>
              <a:t>（</a:t>
            </a:r>
            <a:r>
              <a:rPr lang="en-US" altLang="zh-CN" dirty="0"/>
              <a:t>underwater acoustic communication</a:t>
            </a:r>
            <a:r>
              <a:rPr lang="zh-CN" altLang="zh-CN" dirty="0"/>
              <a:t>）</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20</a:t>
            </a:fld>
            <a:endParaRPr lang="en-US" altLang="zh-CN"/>
          </a:p>
        </p:txBody>
      </p:sp>
      <p:sp>
        <p:nvSpPr>
          <p:cNvPr id="3" name="内容占位符 2"/>
          <p:cNvSpPr>
            <a:spLocks noGrp="1"/>
          </p:cNvSpPr>
          <p:nvPr>
            <p:ph sz="quarter" idx="1"/>
          </p:nvPr>
        </p:nvSpPr>
        <p:spPr/>
        <p:txBody>
          <a:bodyPr>
            <a:normAutofit fontScale="92500" lnSpcReduction="10000"/>
          </a:bodyPr>
          <a:lstStyle/>
          <a:p>
            <a:r>
              <a:rPr lang="zh-CN" altLang="en-US" dirty="0"/>
              <a:t>采用</a:t>
            </a:r>
            <a:r>
              <a:rPr lang="zh-CN" altLang="zh-CN" dirty="0" smtClean="0"/>
              <a:t>声波</a:t>
            </a:r>
            <a:r>
              <a:rPr lang="zh-CN" altLang="zh-CN" dirty="0"/>
              <a:t>在水</a:t>
            </a:r>
            <a:r>
              <a:rPr lang="zh-CN" altLang="zh-CN" dirty="0" smtClean="0"/>
              <a:t>中传播</a:t>
            </a:r>
            <a:endParaRPr lang="en-US" altLang="zh-CN" dirty="0" smtClean="0"/>
          </a:p>
          <a:p>
            <a:r>
              <a:rPr lang="zh-CN" altLang="en-US" dirty="0" smtClean="0"/>
              <a:t>声波传播</a:t>
            </a:r>
            <a:r>
              <a:rPr lang="zh-CN" altLang="zh-CN" dirty="0" smtClean="0"/>
              <a:t>速度</a:t>
            </a:r>
            <a:r>
              <a:rPr lang="zh-CN" altLang="zh-CN" dirty="0"/>
              <a:t>只有大约每秒</a:t>
            </a:r>
            <a:r>
              <a:rPr lang="en-US" altLang="zh-CN" dirty="0"/>
              <a:t>1500m</a:t>
            </a:r>
            <a:r>
              <a:rPr lang="zh-CN" altLang="zh-CN" dirty="0" smtClean="0"/>
              <a:t>，延迟</a:t>
            </a:r>
            <a:r>
              <a:rPr lang="zh-CN" altLang="zh-CN" dirty="0"/>
              <a:t>比较大</a:t>
            </a:r>
            <a:r>
              <a:rPr lang="zh-CN" altLang="zh-CN" dirty="0" smtClean="0"/>
              <a:t>。</a:t>
            </a:r>
            <a:endParaRPr lang="en-US" altLang="zh-CN" dirty="0" smtClean="0"/>
          </a:p>
          <a:p>
            <a:r>
              <a:rPr lang="zh-CN" altLang="zh-CN" dirty="0"/>
              <a:t>水声通信一般采用较低的</a:t>
            </a:r>
            <a:r>
              <a:rPr lang="zh-CN" altLang="zh-CN" dirty="0" smtClean="0"/>
              <a:t>频率</a:t>
            </a:r>
            <a:r>
              <a:rPr lang="zh-CN" altLang="en-US" dirty="0" smtClean="0"/>
              <a:t>，相对</a:t>
            </a:r>
            <a:r>
              <a:rPr lang="zh-CN" altLang="zh-CN" dirty="0" smtClean="0"/>
              <a:t>衰减</a:t>
            </a:r>
            <a:r>
              <a:rPr lang="zh-CN" altLang="zh-CN" dirty="0"/>
              <a:t>较少，可以传播较长的</a:t>
            </a:r>
            <a:r>
              <a:rPr lang="zh-CN" altLang="zh-CN" dirty="0" smtClean="0"/>
              <a:t>距离</a:t>
            </a:r>
            <a:r>
              <a:rPr lang="en-US" altLang="zh-CN" dirty="0" smtClean="0"/>
              <a:t>(</a:t>
            </a:r>
            <a:r>
              <a:rPr lang="zh-CN" altLang="en-US" dirty="0" smtClean="0"/>
              <a:t>几十千米）</a:t>
            </a:r>
            <a:endParaRPr lang="en-US" altLang="zh-CN" dirty="0" smtClean="0"/>
          </a:p>
          <a:p>
            <a:r>
              <a:rPr lang="zh-CN" altLang="zh-CN" dirty="0" smtClean="0"/>
              <a:t>声波</a:t>
            </a:r>
            <a:r>
              <a:rPr lang="zh-CN" altLang="zh-CN" dirty="0"/>
              <a:t>的衰减在不同的</a:t>
            </a:r>
            <a:r>
              <a:rPr lang="zh-CN" altLang="zh-CN" dirty="0" smtClean="0"/>
              <a:t>海域</a:t>
            </a:r>
            <a:r>
              <a:rPr lang="zh-CN" altLang="en-US" dirty="0" smtClean="0"/>
              <a:t>（</a:t>
            </a:r>
            <a:r>
              <a:rPr lang="zh-CN" altLang="zh-CN" dirty="0"/>
              <a:t>压力、温度、密度和海水盐度</a:t>
            </a:r>
            <a:r>
              <a:rPr lang="zh-CN" altLang="en-US" dirty="0" smtClean="0"/>
              <a:t>）</a:t>
            </a:r>
            <a:r>
              <a:rPr lang="zh-CN" altLang="zh-CN" dirty="0" smtClean="0"/>
              <a:t>有</a:t>
            </a:r>
            <a:r>
              <a:rPr lang="zh-CN" altLang="zh-CN" dirty="0"/>
              <a:t>不同的</a:t>
            </a:r>
            <a:r>
              <a:rPr lang="zh-CN" altLang="zh-CN" dirty="0" smtClean="0"/>
              <a:t>特性</a:t>
            </a:r>
            <a:endParaRPr lang="en-US" altLang="zh-CN" dirty="0" smtClean="0"/>
          </a:p>
          <a:p>
            <a:r>
              <a:rPr lang="zh-CN" altLang="en-US" dirty="0" smtClean="0"/>
              <a:t>会有大量的</a:t>
            </a:r>
            <a:r>
              <a:rPr lang="zh-CN" altLang="zh-CN" dirty="0" smtClean="0"/>
              <a:t>海洋环境噪声。</a:t>
            </a:r>
            <a:endParaRPr lang="en-US" altLang="zh-CN" dirty="0" smtClean="0"/>
          </a:p>
          <a:p>
            <a:r>
              <a:rPr lang="zh-CN" altLang="zh-CN" dirty="0" smtClean="0"/>
              <a:t>海水</a:t>
            </a:r>
            <a:r>
              <a:rPr lang="zh-CN" altLang="zh-CN" dirty="0"/>
              <a:t>是一种不均匀的非理想介质</a:t>
            </a:r>
            <a:r>
              <a:rPr lang="zh-CN" altLang="zh-CN" dirty="0" smtClean="0"/>
              <a:t>，声波</a:t>
            </a:r>
            <a:r>
              <a:rPr lang="zh-CN" altLang="zh-CN" dirty="0"/>
              <a:t>在水中传播时会有多条</a:t>
            </a:r>
            <a:r>
              <a:rPr lang="zh-CN" altLang="zh-CN" dirty="0" smtClean="0"/>
              <a:t>路径</a:t>
            </a:r>
            <a:r>
              <a:rPr lang="zh-CN" altLang="en-US" dirty="0" smtClean="0"/>
              <a:t>。</a:t>
            </a:r>
            <a:r>
              <a:rPr lang="zh-CN" altLang="zh-CN" dirty="0" smtClean="0"/>
              <a:t>有限的</a:t>
            </a:r>
            <a:r>
              <a:rPr lang="zh-CN" altLang="zh-CN" dirty="0"/>
              <a:t>信道带宽和多径传播会造成非常严重的码间干扰</a:t>
            </a:r>
            <a:r>
              <a:rPr lang="zh-CN" altLang="zh-CN" dirty="0" smtClean="0"/>
              <a:t>。</a:t>
            </a:r>
            <a:endParaRPr lang="en-US" altLang="zh-CN" dirty="0" smtClean="0"/>
          </a:p>
          <a:p>
            <a:r>
              <a:rPr lang="zh-CN" altLang="zh-CN" dirty="0" smtClean="0"/>
              <a:t>水声</a:t>
            </a:r>
            <a:r>
              <a:rPr lang="zh-CN" altLang="zh-CN" dirty="0"/>
              <a:t>通信</a:t>
            </a:r>
            <a:r>
              <a:rPr lang="zh-CN" altLang="zh-CN" dirty="0" smtClean="0"/>
              <a:t>可采用</a:t>
            </a:r>
            <a:r>
              <a:rPr lang="en-US" altLang="zh-CN" dirty="0" smtClean="0"/>
              <a:t>OFDM</a:t>
            </a:r>
            <a:r>
              <a:rPr lang="zh-CN" altLang="zh-CN" dirty="0"/>
              <a:t>和</a:t>
            </a:r>
            <a:r>
              <a:rPr lang="en-US" altLang="zh-CN" dirty="0"/>
              <a:t>MIMO</a:t>
            </a:r>
            <a:r>
              <a:rPr lang="zh-CN" altLang="zh-CN" dirty="0"/>
              <a:t>技术，提供</a:t>
            </a:r>
            <a:r>
              <a:rPr lang="en-US" altLang="zh-CN" dirty="0"/>
              <a:t>10kbps</a:t>
            </a:r>
            <a:r>
              <a:rPr lang="zh-CN" altLang="zh-CN" dirty="0"/>
              <a:t>甚至更</a:t>
            </a:r>
            <a:r>
              <a:rPr lang="zh-CN" altLang="zh-CN" dirty="0" smtClean="0"/>
              <a:t>高数据</a:t>
            </a:r>
            <a:r>
              <a:rPr lang="zh-CN" altLang="zh-CN" dirty="0"/>
              <a:t>速率。</a:t>
            </a:r>
          </a:p>
          <a:p>
            <a:endParaRPr lang="zh-CN" altLang="en-US" dirty="0"/>
          </a:p>
        </p:txBody>
      </p:sp>
    </p:spTree>
    <p:extLst>
      <p:ext uri="{BB962C8B-B14F-4D97-AF65-F5344CB8AC3E}">
        <p14:creationId xmlns:p14="http://schemas.microsoft.com/office/powerpoint/2010/main" val="160319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信道的最大数据</a:t>
            </a:r>
            <a:r>
              <a:rPr lang="zh-CN" altLang="zh-CN" dirty="0" smtClean="0"/>
              <a:t>速率</a:t>
            </a:r>
            <a:r>
              <a:rPr lang="zh-CN" altLang="en-US" dirty="0" smtClean="0"/>
              <a:t>：谐波</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21</a:t>
            </a:fld>
            <a:endParaRPr lang="zh-CN" altLang="en-US" dirty="0"/>
          </a:p>
        </p:txBody>
      </p:sp>
      <p:sp>
        <p:nvSpPr>
          <p:cNvPr id="4" name="内容占位符 3"/>
          <p:cNvSpPr>
            <a:spLocks noGrp="1"/>
          </p:cNvSpPr>
          <p:nvPr>
            <p:ph sz="quarter" idx="1"/>
          </p:nvPr>
        </p:nvSpPr>
        <p:spPr/>
        <p:txBody>
          <a:bodyPr>
            <a:normAutofit/>
          </a:bodyPr>
          <a:lstStyle/>
          <a:p>
            <a:r>
              <a:rPr lang="zh-CN" altLang="zh-CN" sz="2400" dirty="0"/>
              <a:t>信道</a:t>
            </a:r>
            <a:r>
              <a:rPr lang="zh-CN" altLang="en-US" sz="2400" dirty="0"/>
              <a:t>允许一定频率范围的信号通过，其</a:t>
            </a:r>
            <a:r>
              <a:rPr lang="zh-CN" altLang="zh-CN" sz="2400" dirty="0"/>
              <a:t>带宽由传输媒体和有关的附加设备与电路的频率特性综合决定的</a:t>
            </a:r>
            <a:endParaRPr lang="en-US" altLang="zh-CN" sz="2400" dirty="0"/>
          </a:p>
          <a:p>
            <a:pPr marL="274320" lvl="2" indent="-274320">
              <a:spcBef>
                <a:spcPts val="600"/>
              </a:spcBef>
              <a:buClr>
                <a:schemeClr val="accent1"/>
              </a:buClr>
            </a:pPr>
            <a:r>
              <a:rPr lang="zh-CN" altLang="en-US" sz="2400" dirty="0"/>
              <a:t>数字信号的带宽是无限的。具有有限持续时间</a:t>
            </a:r>
            <a:r>
              <a:rPr lang="en-US" altLang="zh-CN" sz="2400" dirty="0"/>
              <a:t>T</a:t>
            </a:r>
            <a:r>
              <a:rPr lang="zh-CN" altLang="en-US" sz="2400" dirty="0"/>
              <a:t>的</a:t>
            </a:r>
            <a:r>
              <a:rPr lang="zh-CN" altLang="en-US" sz="2400" dirty="0">
                <a:solidFill>
                  <a:srgbClr val="FF0000"/>
                </a:solidFill>
              </a:rPr>
              <a:t>数字信号</a:t>
            </a:r>
            <a:r>
              <a:rPr lang="zh-CN" altLang="en-US" sz="2400" dirty="0"/>
              <a:t>可看作以</a:t>
            </a:r>
            <a:r>
              <a:rPr lang="en-US" altLang="zh-CN" sz="2400" b="1" dirty="0">
                <a:solidFill>
                  <a:srgbClr val="FF0000"/>
                </a:solidFill>
              </a:rPr>
              <a:t>T(=1/f)</a:t>
            </a:r>
            <a:r>
              <a:rPr lang="zh-CN" altLang="en-US" sz="2400" b="1" dirty="0">
                <a:solidFill>
                  <a:srgbClr val="FF0000"/>
                </a:solidFill>
              </a:rPr>
              <a:t>为周期</a:t>
            </a:r>
            <a:r>
              <a:rPr lang="zh-CN" altLang="en-US" sz="2400" dirty="0"/>
              <a:t>的函数，由（无限个）正弦和余弦的多次</a:t>
            </a:r>
            <a:r>
              <a:rPr lang="zh-CN" altLang="en-US" sz="2400" b="1" dirty="0">
                <a:solidFill>
                  <a:srgbClr val="FF0000"/>
                </a:solidFill>
              </a:rPr>
              <a:t>谐波</a:t>
            </a:r>
            <a:r>
              <a:rPr lang="zh-CN" altLang="en-US" sz="2400" dirty="0"/>
              <a:t>组成：</a:t>
            </a:r>
            <a:endParaRPr lang="en-US" altLang="zh-CN" sz="2400" dirty="0"/>
          </a:p>
          <a:p>
            <a:pPr marL="274320" lvl="2" indent="-274320">
              <a:spcBef>
                <a:spcPts val="600"/>
              </a:spcBef>
              <a:buClr>
                <a:schemeClr val="accent1"/>
              </a:buClr>
            </a:pPr>
            <a:endParaRPr lang="en-US" altLang="zh-CN" sz="2400" dirty="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886299378"/>
              </p:ext>
            </p:extLst>
          </p:nvPr>
        </p:nvGraphicFramePr>
        <p:xfrm>
          <a:off x="1644756" y="3484096"/>
          <a:ext cx="4965302" cy="1368152"/>
        </p:xfrm>
        <a:graphic>
          <a:graphicData uri="http://schemas.openxmlformats.org/presentationml/2006/ole">
            <mc:AlternateContent xmlns:mc="http://schemas.openxmlformats.org/markup-compatibility/2006">
              <mc:Choice xmlns:v="urn:schemas-microsoft-com:vml" Requires="v">
                <p:oleObj spid="_x0000_s3290" name="公式" r:id="rId3" imgW="3301920" imgH="888840" progId="Equation.3">
                  <p:embed/>
                </p:oleObj>
              </mc:Choice>
              <mc:Fallback>
                <p:oleObj name="公式" r:id="rId3" imgW="3301920" imgH="888840" progId="Equation.3">
                  <p:embed/>
                  <p:pic>
                    <p:nvPicPr>
                      <p:cNvPr id="5" name="对象 4"/>
                      <p:cNvPicPr>
                        <a:picLocks noChangeAspect="1" noChangeArrowheads="1"/>
                      </p:cNvPicPr>
                      <p:nvPr/>
                    </p:nvPicPr>
                    <p:blipFill>
                      <a:blip r:embed="rId4"/>
                      <a:srcRect/>
                      <a:stretch>
                        <a:fillRect/>
                      </a:stretch>
                    </p:blipFill>
                    <p:spPr bwMode="auto">
                      <a:xfrm>
                        <a:off x="1644756" y="3484096"/>
                        <a:ext cx="4965302" cy="1368152"/>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27785446"/>
              </p:ext>
            </p:extLst>
          </p:nvPr>
        </p:nvGraphicFramePr>
        <p:xfrm>
          <a:off x="6756127" y="3173353"/>
          <a:ext cx="3336925" cy="2070100"/>
        </p:xfrm>
        <a:graphic>
          <a:graphicData uri="http://schemas.openxmlformats.org/presentationml/2006/ole">
            <mc:AlternateContent xmlns:mc="http://schemas.openxmlformats.org/markup-compatibility/2006">
              <mc:Choice xmlns:v="urn:schemas-microsoft-com:vml" Requires="v">
                <p:oleObj spid="_x0000_s3291" name="公式" r:id="rId5" imgW="1942920" imgH="1257120" progId="Equation.3">
                  <p:embed/>
                </p:oleObj>
              </mc:Choice>
              <mc:Fallback>
                <p:oleObj name="公式" r:id="rId5" imgW="1942920" imgH="1257120" progId="Equation.3">
                  <p:embed/>
                  <p:pic>
                    <p:nvPicPr>
                      <p:cNvPr id="6" name="对象 5"/>
                      <p:cNvPicPr>
                        <a:picLocks noChangeAspect="1" noChangeArrowheads="1"/>
                      </p:cNvPicPr>
                      <p:nvPr/>
                    </p:nvPicPr>
                    <p:blipFill>
                      <a:blip r:embed="rId6"/>
                      <a:srcRect/>
                      <a:stretch>
                        <a:fillRect/>
                      </a:stretch>
                    </p:blipFill>
                    <p:spPr bwMode="auto">
                      <a:xfrm>
                        <a:off x="6756127" y="3173353"/>
                        <a:ext cx="3336925" cy="207010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67280706"/>
              </p:ext>
            </p:extLst>
          </p:nvPr>
        </p:nvGraphicFramePr>
        <p:xfrm>
          <a:off x="1644756" y="4896664"/>
          <a:ext cx="4233615" cy="880189"/>
        </p:xfrm>
        <a:graphic>
          <a:graphicData uri="http://schemas.openxmlformats.org/presentationml/2006/ole">
            <mc:AlternateContent xmlns:mc="http://schemas.openxmlformats.org/markup-compatibility/2006">
              <mc:Choice xmlns:v="urn:schemas-microsoft-com:vml" Requires="v">
                <p:oleObj spid="_x0000_s3292" name="公式" r:id="rId7" imgW="2323800" imgH="444240" progId="Equation.3">
                  <p:embed/>
                </p:oleObj>
              </mc:Choice>
              <mc:Fallback>
                <p:oleObj name="公式" r:id="rId7" imgW="2323800" imgH="444240" progId="Equation.3">
                  <p:embed/>
                  <p:pic>
                    <p:nvPicPr>
                      <p:cNvPr id="7" name="对象 6"/>
                      <p:cNvPicPr>
                        <a:picLocks noChangeAspect="1" noChangeArrowheads="1"/>
                      </p:cNvPicPr>
                      <p:nvPr/>
                    </p:nvPicPr>
                    <p:blipFill>
                      <a:blip r:embed="rId8"/>
                      <a:srcRect/>
                      <a:stretch>
                        <a:fillRect/>
                      </a:stretch>
                    </p:blipFill>
                    <p:spPr bwMode="auto">
                      <a:xfrm>
                        <a:off x="1644756" y="4896664"/>
                        <a:ext cx="4233615" cy="880189"/>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43148576"/>
              </p:ext>
            </p:extLst>
          </p:nvPr>
        </p:nvGraphicFramePr>
        <p:xfrm>
          <a:off x="6756127" y="5243453"/>
          <a:ext cx="2232248" cy="1252857"/>
        </p:xfrm>
        <a:graphic>
          <a:graphicData uri="http://schemas.openxmlformats.org/presentationml/2006/ole">
            <mc:AlternateContent xmlns:mc="http://schemas.openxmlformats.org/markup-compatibility/2006">
              <mc:Choice xmlns:v="urn:schemas-microsoft-com:vml" Requires="v">
                <p:oleObj spid="_x0000_s3293" name="Equation" r:id="rId9" imgW="1028700" imgH="736600" progId="Equation.3">
                  <p:embed/>
                </p:oleObj>
              </mc:Choice>
              <mc:Fallback>
                <p:oleObj name="Equation" r:id="rId9" imgW="1028700" imgH="736600" progId="Equation.3">
                  <p:embed/>
                  <p:pic>
                    <p:nvPicPr>
                      <p:cNvPr id="8"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6127" y="5243453"/>
                        <a:ext cx="2232248" cy="1252857"/>
                      </a:xfrm>
                      <a:prstGeom prst="rect">
                        <a:avLst/>
                      </a:prstGeom>
                      <a:noFill/>
                      <a:ln>
                        <a:noFill/>
                      </a:ln>
                    </p:spPr>
                  </p:pic>
                </p:oleObj>
              </mc:Fallback>
            </mc:AlternateContent>
          </a:graphicData>
        </a:graphic>
      </p:graphicFrame>
      <p:sp>
        <p:nvSpPr>
          <p:cNvPr id="9" name="矩形 8"/>
          <p:cNvSpPr/>
          <p:nvPr/>
        </p:nvSpPr>
        <p:spPr>
          <a:xfrm>
            <a:off x="1847528" y="5967463"/>
            <a:ext cx="3384376" cy="400110"/>
          </a:xfrm>
          <a:prstGeom prst="rect">
            <a:avLst/>
          </a:prstGeom>
        </p:spPr>
        <p:txBody>
          <a:bodyPr wrap="square">
            <a:spAutoFit/>
          </a:bodyPr>
          <a:lstStyle/>
          <a:p>
            <a:pPr marL="0" lvl="2" fontAlgn="base">
              <a:spcBef>
                <a:spcPct val="20000"/>
              </a:spcBef>
              <a:spcAft>
                <a:spcPct val="0"/>
              </a:spcAft>
              <a:buClr>
                <a:schemeClr val="accent1"/>
              </a:buClr>
              <a:buSzPct val="50000"/>
              <a:defRPr/>
            </a:pPr>
            <a:r>
              <a:rPr lang="zh-CN" altLang="en-US" sz="2000" dirty="0"/>
              <a:t>傅里叶级数的振幅</a:t>
            </a:r>
            <a:r>
              <a:rPr lang="en-US" altLang="zh-CN" sz="2000" dirty="0"/>
              <a:t>-</a:t>
            </a:r>
            <a:r>
              <a:rPr lang="zh-CN" altLang="en-US" sz="2000" dirty="0"/>
              <a:t>相位表示</a:t>
            </a:r>
          </a:p>
        </p:txBody>
      </p:sp>
      <p:sp>
        <p:nvSpPr>
          <p:cNvPr id="10" name="矩形 9"/>
          <p:cNvSpPr/>
          <p:nvPr/>
        </p:nvSpPr>
        <p:spPr>
          <a:xfrm>
            <a:off x="6702388" y="6448503"/>
            <a:ext cx="3816424" cy="400110"/>
          </a:xfrm>
          <a:prstGeom prst="rect">
            <a:avLst/>
          </a:prstGeom>
        </p:spPr>
        <p:txBody>
          <a:bodyPr wrap="square">
            <a:spAutoFit/>
          </a:bodyPr>
          <a:lstStyle/>
          <a:p>
            <a:pPr marL="0" lvl="2" fontAlgn="base">
              <a:spcBef>
                <a:spcPct val="20000"/>
              </a:spcBef>
              <a:spcAft>
                <a:spcPct val="0"/>
              </a:spcAft>
              <a:buClr>
                <a:schemeClr val="accent1"/>
              </a:buClr>
              <a:buSzPct val="50000"/>
              <a:defRPr/>
            </a:pPr>
            <a:r>
              <a:rPr lang="en-US" altLang="zh-CN" sz="2000" dirty="0"/>
              <a:t>f</a:t>
            </a:r>
            <a:r>
              <a:rPr lang="zh-CN" altLang="en-US" sz="2000" dirty="0"/>
              <a:t>为基波频率，</a:t>
            </a:r>
            <a:r>
              <a:rPr lang="en-US" altLang="zh-CN" sz="2000" dirty="0"/>
              <a:t>c/2</a:t>
            </a:r>
            <a:r>
              <a:rPr lang="zh-CN" altLang="en-US" sz="2000" dirty="0"/>
              <a:t>为直流分量</a:t>
            </a:r>
          </a:p>
        </p:txBody>
      </p:sp>
    </p:spTree>
    <p:extLst>
      <p:ext uri="{BB962C8B-B14F-4D97-AF65-F5344CB8AC3E}">
        <p14:creationId xmlns:p14="http://schemas.microsoft.com/office/powerpoint/2010/main" val="1586945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cstate="print"/>
          <a:srcRect/>
          <a:stretch>
            <a:fillRect/>
          </a:stretch>
        </p:blipFill>
        <p:spPr bwMode="auto">
          <a:xfrm>
            <a:off x="5843504" y="3157756"/>
            <a:ext cx="5337176" cy="3519885"/>
          </a:xfrm>
          <a:prstGeom prst="rect">
            <a:avLst/>
          </a:prstGeom>
          <a:noFill/>
          <a:ln w="9525">
            <a:noFill/>
            <a:miter lim="800000"/>
            <a:headEnd/>
            <a:tailEnd/>
          </a:ln>
        </p:spPr>
      </p:pic>
      <p:sp>
        <p:nvSpPr>
          <p:cNvPr id="17410" name="Rectangle 2"/>
          <p:cNvSpPr>
            <a:spLocks noGrp="1" noChangeArrowheads="1"/>
          </p:cNvSpPr>
          <p:nvPr>
            <p:ph type="title"/>
          </p:nvPr>
        </p:nvSpPr>
        <p:spPr/>
        <p:txBody>
          <a:bodyPr>
            <a:normAutofit/>
          </a:bodyPr>
          <a:lstStyle/>
          <a:p>
            <a:r>
              <a:rPr lang="zh-CN" altLang="zh-CN" sz="4000" dirty="0"/>
              <a:t>信道的最大数据速率</a:t>
            </a:r>
            <a:r>
              <a:rPr lang="zh-CN" altLang="en-US" sz="4000" dirty="0"/>
              <a:t>：信道</a:t>
            </a:r>
            <a:r>
              <a:rPr lang="zh-CN" altLang="en-US" sz="4000" dirty="0" smtClean="0"/>
              <a:t>带宽与信号失真</a:t>
            </a:r>
            <a:endParaRPr lang="en-US" altLang="zh-CN" sz="4000" dirty="0" smtClean="0"/>
          </a:p>
        </p:txBody>
      </p:sp>
      <p:sp>
        <p:nvSpPr>
          <p:cNvPr id="8" name="Rectangle 6"/>
          <p:cNvSpPr>
            <a:spLocks noChangeArrowheads="1"/>
          </p:cNvSpPr>
          <p:nvPr/>
        </p:nvSpPr>
        <p:spPr bwMode="auto">
          <a:xfrm>
            <a:off x="2024035" y="1142985"/>
            <a:ext cx="7394601" cy="1717689"/>
          </a:xfrm>
          <a:prstGeom prst="rect">
            <a:avLst/>
          </a:prstGeom>
          <a:noFill/>
          <a:ln w="9525">
            <a:noFill/>
            <a:miter lim="800000"/>
            <a:headEnd/>
            <a:tailEnd/>
          </a:ln>
        </p:spPr>
        <p:txBody>
          <a:bodyPr/>
          <a:lstStyle/>
          <a:p>
            <a:pPr marL="742950" lvl="1" indent="-285750">
              <a:spcBef>
                <a:spcPct val="20000"/>
              </a:spcBef>
              <a:buClr>
                <a:schemeClr val="accent1"/>
              </a:buClr>
              <a:buFont typeface="Wingdings" pitchFamily="2" charset="2"/>
              <a:buChar char="Ø"/>
            </a:pPr>
            <a:endParaRPr lang="en-US" altLang="zh-CN" sz="2800" dirty="0"/>
          </a:p>
        </p:txBody>
      </p:sp>
      <p:sp>
        <p:nvSpPr>
          <p:cNvPr id="9" name="Rectangle 3"/>
          <p:cNvSpPr txBox="1">
            <a:spLocks noChangeArrowheads="1"/>
          </p:cNvSpPr>
          <p:nvPr/>
        </p:nvSpPr>
        <p:spPr bwMode="auto">
          <a:xfrm>
            <a:off x="1170717" y="1530963"/>
            <a:ext cx="10332169" cy="16138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SzPct val="50000"/>
              <a:buFont typeface="Arial" panose="020B0604020202020204" pitchFamily="34" charset="0"/>
              <a:buChar char="•"/>
            </a:pPr>
            <a:r>
              <a:rPr lang="zh-CN" altLang="en-US" sz="2000" dirty="0"/>
              <a:t>实际信道的带宽限制了通过的</a:t>
            </a:r>
            <a:r>
              <a:rPr lang="zh-CN" altLang="en-US" sz="2000" dirty="0">
                <a:solidFill>
                  <a:srgbClr val="FF0000"/>
                </a:solidFill>
              </a:rPr>
              <a:t>谐波的次数</a:t>
            </a:r>
          </a:p>
          <a:p>
            <a:pPr marL="342900" indent="-342900">
              <a:spcBef>
                <a:spcPct val="20000"/>
              </a:spcBef>
              <a:buClr>
                <a:schemeClr val="accent1"/>
              </a:buClr>
              <a:buSzPct val="50000"/>
              <a:buFont typeface="Arial" panose="020B0604020202020204" pitchFamily="34" charset="0"/>
              <a:buChar char="•"/>
            </a:pPr>
            <a:r>
              <a:rPr lang="zh-CN" altLang="en-US" sz="2000" dirty="0"/>
              <a:t>信道的带宽越小，通过谐波次数越少，信号越容易失真</a:t>
            </a:r>
            <a:endParaRPr lang="en-US" altLang="zh-CN" sz="2000" dirty="0"/>
          </a:p>
          <a:p>
            <a:pPr marL="342900" indent="-342900">
              <a:spcBef>
                <a:spcPct val="20000"/>
              </a:spcBef>
              <a:buClr>
                <a:schemeClr val="accent1"/>
              </a:buClr>
              <a:buSzPct val="50000"/>
              <a:buFont typeface="Arial" panose="020B0604020202020204" pitchFamily="34" charset="0"/>
              <a:buChar char="•"/>
            </a:pPr>
            <a:r>
              <a:rPr lang="zh-CN" altLang="en-US" sz="2000" dirty="0"/>
              <a:t>假设信道带宽为</a:t>
            </a:r>
            <a:r>
              <a:rPr lang="en-US" altLang="zh-CN" sz="2000" dirty="0"/>
              <a:t>H Hz</a:t>
            </a:r>
            <a:r>
              <a:rPr lang="zh-CN" altLang="en-US" sz="2000" dirty="0"/>
              <a:t>，调制时以</a:t>
            </a:r>
            <a:r>
              <a:rPr lang="en-US" altLang="zh-CN" sz="2000" dirty="0"/>
              <a:t>S</a:t>
            </a:r>
            <a:r>
              <a:rPr lang="zh-CN" altLang="en-US" sz="2000" dirty="0"/>
              <a:t>（</a:t>
            </a:r>
            <a:r>
              <a:rPr lang="en-US" altLang="zh-CN" sz="2000" dirty="0"/>
              <a:t>=8</a:t>
            </a:r>
            <a:r>
              <a:rPr lang="zh-CN" altLang="en-US" sz="2000" dirty="0"/>
              <a:t>）比特数据为一个信号单元（符号，</a:t>
            </a:r>
            <a:r>
              <a:rPr lang="en-US" altLang="zh-CN" sz="2000" dirty="0"/>
              <a:t>Symbol</a:t>
            </a:r>
            <a:r>
              <a:rPr lang="zh-CN" altLang="en-US" sz="2000" dirty="0"/>
              <a:t>），数据速率为</a:t>
            </a:r>
            <a:r>
              <a:rPr lang="en-US" altLang="zh-CN" sz="2000" dirty="0"/>
              <a:t>C bps</a:t>
            </a:r>
            <a:r>
              <a:rPr lang="zh-CN" altLang="en-US" sz="2000" dirty="0"/>
              <a:t>，则允许通过谐波次数为：</a:t>
            </a:r>
            <a:r>
              <a:rPr lang="en-US" altLang="zh-CN" sz="2000" dirty="0"/>
              <a:t>n </a:t>
            </a:r>
            <a:r>
              <a:rPr lang="en-US" altLang="zh-CN" sz="2000" dirty="0" smtClean="0"/>
              <a:t>=H/f = H*S/C=H*8/C</a:t>
            </a:r>
            <a:endParaRPr lang="zh-CN" altLang="en-US" sz="2000" dirty="0"/>
          </a:p>
          <a:p>
            <a:pPr marL="342900" indent="-342900">
              <a:spcBef>
                <a:spcPct val="20000"/>
              </a:spcBef>
              <a:buClr>
                <a:schemeClr val="accent1"/>
              </a:buClr>
              <a:buSzPct val="50000"/>
              <a:buFont typeface="Arial" panose="020B0604020202020204" pitchFamily="34" charset="0"/>
              <a:buChar char="•"/>
            </a:pPr>
            <a:endParaRPr lang="zh-CN" altLang="en-US" sz="2000" dirty="0"/>
          </a:p>
        </p:txBody>
      </p:sp>
      <p:sp>
        <p:nvSpPr>
          <p:cNvPr id="7" name="内容占位符 6"/>
          <p:cNvSpPr>
            <a:spLocks noGrp="1"/>
          </p:cNvSpPr>
          <p:nvPr>
            <p:ph idx="1"/>
          </p:nvPr>
        </p:nvSpPr>
        <p:spPr>
          <a:xfrm>
            <a:off x="400644" y="3574441"/>
            <a:ext cx="5046000" cy="2489539"/>
          </a:xfrm>
        </p:spPr>
        <p:txBody>
          <a:bodyPr>
            <a:noAutofit/>
          </a:bodyPr>
          <a:lstStyle/>
          <a:p>
            <a:r>
              <a:rPr lang="zh-CN" altLang="en-US" sz="2400" dirty="0"/>
              <a:t>如果带宽</a:t>
            </a:r>
            <a:r>
              <a:rPr lang="en-US" altLang="zh-CN" sz="2400" dirty="0"/>
              <a:t>H=3k Hz</a:t>
            </a:r>
          </a:p>
          <a:p>
            <a:pPr lvl="1"/>
            <a:r>
              <a:rPr lang="en-US" altLang="zh-CN" sz="2000" dirty="0"/>
              <a:t>C=2.4kbps</a:t>
            </a:r>
            <a:r>
              <a:rPr lang="zh-CN" altLang="en-US" sz="2000" dirty="0"/>
              <a:t>时，可以通过</a:t>
            </a:r>
            <a:r>
              <a:rPr lang="en-US" altLang="zh-CN" sz="2000" dirty="0"/>
              <a:t>10</a:t>
            </a:r>
            <a:r>
              <a:rPr lang="zh-CN" altLang="en-US" sz="2000" dirty="0"/>
              <a:t>次谐波</a:t>
            </a:r>
          </a:p>
          <a:p>
            <a:pPr lvl="1"/>
            <a:r>
              <a:rPr lang="en-US" altLang="zh-CN" sz="2000" dirty="0"/>
              <a:t>C=9.6kbps</a:t>
            </a:r>
            <a:r>
              <a:rPr lang="zh-CN" altLang="en-US" sz="2000" dirty="0"/>
              <a:t>时，最多通过</a:t>
            </a:r>
            <a:r>
              <a:rPr lang="en-US" altLang="zh-CN" sz="2000" dirty="0"/>
              <a:t>2</a:t>
            </a:r>
            <a:r>
              <a:rPr lang="zh-CN" altLang="en-US" sz="2000" dirty="0"/>
              <a:t>次谐波</a:t>
            </a:r>
          </a:p>
          <a:p>
            <a:pPr lvl="1"/>
            <a:r>
              <a:rPr lang="en-US" altLang="zh-CN" sz="2000" dirty="0"/>
              <a:t>C=19.2kbps</a:t>
            </a:r>
            <a:r>
              <a:rPr lang="zh-CN" altLang="en-US" sz="2000" dirty="0"/>
              <a:t>时，最多通过</a:t>
            </a:r>
            <a:r>
              <a:rPr lang="en-US" altLang="zh-CN" sz="2000" dirty="0"/>
              <a:t>1</a:t>
            </a:r>
            <a:r>
              <a:rPr lang="zh-CN" altLang="en-US" sz="2000" dirty="0"/>
              <a:t>次谐波</a:t>
            </a:r>
          </a:p>
          <a:p>
            <a:pPr lvl="1"/>
            <a:r>
              <a:rPr lang="en-US" altLang="zh-CN" sz="2000" dirty="0"/>
              <a:t>C=38.4kbps</a:t>
            </a:r>
            <a:r>
              <a:rPr lang="zh-CN" altLang="en-US" sz="2000" dirty="0"/>
              <a:t>时，最多通过谐波的次数为</a:t>
            </a:r>
            <a:r>
              <a:rPr lang="en-US" altLang="zh-CN" sz="2000" dirty="0"/>
              <a:t>0</a:t>
            </a:r>
          </a:p>
          <a:p>
            <a:endParaRPr lang="zh-CN" altLang="en-US" sz="2400" dirty="0"/>
          </a:p>
        </p:txBody>
      </p:sp>
    </p:spTree>
    <p:extLst>
      <p:ext uri="{BB962C8B-B14F-4D97-AF65-F5344CB8AC3E}">
        <p14:creationId xmlns:p14="http://schemas.microsoft.com/office/powerpoint/2010/main" val="4180815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normAutofit/>
          </a:bodyPr>
          <a:lstStyle/>
          <a:p>
            <a:r>
              <a:rPr lang="zh-CN" altLang="en-US" sz="4000" dirty="0" smtClean="0"/>
              <a:t>信道的最大数据速率</a:t>
            </a:r>
            <a:r>
              <a:rPr lang="en-US" altLang="zh-CN" sz="4000" dirty="0" err="1" smtClean="0"/>
              <a:t>Nyquist</a:t>
            </a:r>
            <a:r>
              <a:rPr lang="zh-CN" altLang="en-US" sz="4000" dirty="0" smtClean="0"/>
              <a:t>和</a:t>
            </a:r>
            <a:r>
              <a:rPr lang="en-US" altLang="zh-CN" sz="4000" dirty="0" smtClean="0"/>
              <a:t>Shannon</a:t>
            </a:r>
            <a:r>
              <a:rPr lang="zh-CN" altLang="en-US" sz="4000" dirty="0" smtClean="0"/>
              <a:t>定理</a:t>
            </a:r>
            <a:endParaRPr lang="en-US" altLang="zh-CN" sz="4000" dirty="0" smtClean="0"/>
          </a:p>
        </p:txBody>
      </p:sp>
      <p:sp>
        <p:nvSpPr>
          <p:cNvPr id="3079" name="Rectangle 3"/>
          <p:cNvSpPr>
            <a:spLocks noGrp="1" noChangeArrowheads="1"/>
          </p:cNvSpPr>
          <p:nvPr>
            <p:ph type="body" idx="1"/>
          </p:nvPr>
        </p:nvSpPr>
        <p:spPr/>
        <p:txBody>
          <a:bodyPr/>
          <a:lstStyle/>
          <a:p>
            <a:pPr eaLnBrk="1" hangingPunct="1"/>
            <a:r>
              <a:rPr lang="en-US" altLang="zh-CN" sz="2000" dirty="0" err="1"/>
              <a:t>Nyquist</a:t>
            </a:r>
            <a:r>
              <a:rPr lang="zh-CN" altLang="en-US" sz="2000" dirty="0"/>
              <a:t>定理：给出了有限带宽为</a:t>
            </a:r>
            <a:r>
              <a:rPr lang="en-US" altLang="zh-CN" sz="2000" dirty="0"/>
              <a:t>H</a:t>
            </a:r>
            <a:r>
              <a:rPr lang="zh-CN" altLang="en-US" sz="2000" dirty="0"/>
              <a:t>的</a:t>
            </a:r>
            <a:r>
              <a:rPr lang="zh-CN" altLang="en-US" sz="2000" b="1" dirty="0">
                <a:solidFill>
                  <a:srgbClr val="FF0000"/>
                </a:solidFill>
              </a:rPr>
              <a:t>无噪声</a:t>
            </a:r>
            <a:r>
              <a:rPr lang="zh-CN" altLang="en-US" sz="2000" dirty="0"/>
              <a:t>信道的最大数据速率</a:t>
            </a:r>
            <a:endParaRPr lang="en-US" altLang="zh-CN" sz="2000" dirty="0"/>
          </a:p>
          <a:p>
            <a:pPr lvl="1"/>
            <a:r>
              <a:rPr lang="en-US" altLang="zh-CN" sz="2000" dirty="0"/>
              <a:t>Sample Theorem: </a:t>
            </a:r>
            <a:r>
              <a:rPr lang="zh-CN" altLang="zh-CN" sz="2000" dirty="0"/>
              <a:t>只需要以每秒</a:t>
            </a:r>
            <a:r>
              <a:rPr lang="en-US" altLang="zh-CN" sz="2000" dirty="0"/>
              <a:t>2H</a:t>
            </a:r>
            <a:r>
              <a:rPr lang="zh-CN" altLang="zh-CN" sz="2000" dirty="0"/>
              <a:t>次的频率采样就能够完整地重构原有的波形</a:t>
            </a:r>
            <a:endParaRPr lang="en-US" altLang="zh-CN" sz="2000" dirty="0"/>
          </a:p>
          <a:p>
            <a:pPr marL="617220" lvl="1" indent="-342900">
              <a:spcBef>
                <a:spcPct val="20000"/>
              </a:spcBef>
              <a:buFont typeface="Symbol" pitchFamily="18" charset="2"/>
              <a:buChar char="¨"/>
            </a:pPr>
            <a:r>
              <a:rPr lang="zh-CN" altLang="en-US" sz="2000" dirty="0"/>
              <a:t>波特率（码元速率</a:t>
            </a:r>
            <a:r>
              <a:rPr lang="en-US" altLang="zh-CN" sz="2000" dirty="0"/>
              <a:t>/</a:t>
            </a:r>
            <a:r>
              <a:rPr lang="zh-CN" altLang="en-US" sz="2000" dirty="0"/>
              <a:t>调制速率</a:t>
            </a:r>
            <a:r>
              <a:rPr lang="en-US" altLang="zh-CN" sz="2000" dirty="0"/>
              <a:t>)</a:t>
            </a:r>
            <a:r>
              <a:rPr lang="zh-CN" altLang="en-US" sz="2000" dirty="0"/>
              <a:t>和数据速率</a:t>
            </a:r>
          </a:p>
          <a:p>
            <a:pPr marL="1017270" lvl="2" indent="-285750">
              <a:spcBef>
                <a:spcPct val="20000"/>
              </a:spcBef>
              <a:buClr>
                <a:schemeClr val="accent1"/>
              </a:buClr>
              <a:buFont typeface="Wingdings" pitchFamily="2" charset="2"/>
              <a:buChar char="Ø"/>
            </a:pPr>
            <a:r>
              <a:rPr lang="zh-CN" altLang="en-US" dirty="0">
                <a:solidFill>
                  <a:schemeClr val="tx2"/>
                </a:solidFill>
              </a:rPr>
              <a:t>波特率</a:t>
            </a:r>
            <a:r>
              <a:rPr lang="en-US" altLang="zh-CN" dirty="0">
                <a:solidFill>
                  <a:schemeClr val="tx2"/>
                </a:solidFill>
              </a:rPr>
              <a:t>B</a:t>
            </a:r>
            <a:r>
              <a:rPr lang="zh-CN" altLang="en-US" dirty="0">
                <a:solidFill>
                  <a:schemeClr val="tx2"/>
                </a:solidFill>
              </a:rPr>
              <a:t>：每秒信号状态变化的</a:t>
            </a:r>
            <a:r>
              <a:rPr lang="zh-CN" altLang="en-US" dirty="0" smtClean="0">
                <a:solidFill>
                  <a:schemeClr val="tx2"/>
                </a:solidFill>
              </a:rPr>
              <a:t>次数，以波特为单位</a:t>
            </a:r>
            <a:r>
              <a:rPr lang="en-US" altLang="zh-CN" dirty="0" smtClean="0">
                <a:solidFill>
                  <a:schemeClr val="tx2"/>
                </a:solidFill>
                <a:sym typeface="Wingdings" pitchFamily="2" charset="2"/>
              </a:rPr>
              <a:t> B = 2H</a:t>
            </a:r>
            <a:endParaRPr lang="zh-CN" altLang="en-US" dirty="0">
              <a:solidFill>
                <a:schemeClr val="tx2"/>
              </a:solidFill>
            </a:endParaRPr>
          </a:p>
          <a:p>
            <a:pPr marL="1017270" lvl="2" indent="-285750">
              <a:spcBef>
                <a:spcPct val="20000"/>
              </a:spcBef>
              <a:buClr>
                <a:schemeClr val="accent1"/>
              </a:buClr>
              <a:buFont typeface="Wingdings" pitchFamily="2" charset="2"/>
              <a:buChar char="Ø"/>
            </a:pPr>
            <a:r>
              <a:rPr lang="zh-CN" altLang="en-US" dirty="0">
                <a:solidFill>
                  <a:schemeClr val="tx2"/>
                </a:solidFill>
              </a:rPr>
              <a:t>数据速率</a:t>
            </a:r>
            <a:r>
              <a:rPr lang="en-US" altLang="zh-CN" dirty="0">
                <a:solidFill>
                  <a:schemeClr val="tx2"/>
                </a:solidFill>
              </a:rPr>
              <a:t>C</a:t>
            </a:r>
            <a:r>
              <a:rPr lang="zh-CN" altLang="en-US" dirty="0">
                <a:solidFill>
                  <a:schemeClr val="tx2"/>
                </a:solidFill>
              </a:rPr>
              <a:t>：每秒传输的比特数</a:t>
            </a:r>
          </a:p>
          <a:p>
            <a:pPr marL="617220" lvl="1" indent="-342900">
              <a:spcBef>
                <a:spcPct val="20000"/>
              </a:spcBef>
              <a:buFont typeface="Symbol" pitchFamily="18" charset="2"/>
              <a:buChar char="¨"/>
            </a:pPr>
            <a:r>
              <a:rPr lang="zh-CN" altLang="en-US" sz="2000" dirty="0"/>
              <a:t>波特率和数据速率两者之间的关系：</a:t>
            </a:r>
          </a:p>
          <a:p>
            <a:pPr marL="1017270" lvl="2" indent="-285750">
              <a:spcBef>
                <a:spcPct val="20000"/>
              </a:spcBef>
              <a:buClr>
                <a:schemeClr val="accent1"/>
              </a:buClr>
              <a:buFont typeface="Wingdings" pitchFamily="2" charset="2"/>
              <a:buChar char="Ø"/>
            </a:pPr>
            <a:r>
              <a:rPr lang="en-US" altLang="zh-CN" dirty="0" smtClean="0">
                <a:solidFill>
                  <a:schemeClr val="tx2"/>
                </a:solidFill>
              </a:rPr>
              <a:t>L</a:t>
            </a:r>
            <a:r>
              <a:rPr lang="zh-CN" altLang="en-US" dirty="0">
                <a:solidFill>
                  <a:schemeClr val="tx2"/>
                </a:solidFill>
              </a:rPr>
              <a:t>为信号可取的离散值的个数</a:t>
            </a:r>
          </a:p>
          <a:p>
            <a:pPr lvl="1"/>
            <a:endParaRPr lang="zh-CN" altLang="en-US" sz="2000" dirty="0"/>
          </a:p>
          <a:p>
            <a:pPr eaLnBrk="1" hangingPunct="1">
              <a:buFont typeface="Symbol" pitchFamily="18" charset="2"/>
              <a:buNone/>
            </a:pPr>
            <a:endParaRPr lang="zh-CN" altLang="en-US" sz="2400" dirty="0"/>
          </a:p>
          <a:p>
            <a:pPr eaLnBrk="1" hangingPunct="1"/>
            <a:r>
              <a:rPr lang="en-US" altLang="zh-CN" sz="2000" dirty="0"/>
              <a:t>Shannon</a:t>
            </a:r>
            <a:r>
              <a:rPr lang="zh-CN" altLang="en-US" sz="2000" dirty="0"/>
              <a:t>定理：</a:t>
            </a:r>
            <a:r>
              <a:rPr lang="zh-CN" altLang="en-US" sz="2400" dirty="0"/>
              <a:t>受噪声干扰的信道中最大数据速率</a:t>
            </a:r>
          </a:p>
          <a:p>
            <a:pPr lvl="1" eaLnBrk="1" hangingPunct="1"/>
            <a:r>
              <a:rPr lang="zh-CN" altLang="en-US" sz="2000" dirty="0"/>
              <a:t>信噪比</a:t>
            </a:r>
            <a:r>
              <a:rPr lang="en-US" altLang="zh-CN" sz="2000" dirty="0"/>
              <a:t>SNR</a:t>
            </a:r>
            <a:r>
              <a:rPr lang="zh-CN" altLang="en-US" sz="2000" dirty="0"/>
              <a:t>常常用分贝</a:t>
            </a:r>
            <a:r>
              <a:rPr lang="en-US" altLang="zh-CN" sz="2000" dirty="0"/>
              <a:t>dB</a:t>
            </a:r>
            <a:r>
              <a:rPr lang="zh-CN" altLang="en-US" sz="2000" dirty="0"/>
              <a:t>为单位来表示</a:t>
            </a:r>
          </a:p>
        </p:txBody>
      </p:sp>
      <p:graphicFrame>
        <p:nvGraphicFramePr>
          <p:cNvPr id="3074" name="Object 4"/>
          <p:cNvGraphicFramePr>
            <a:graphicFrameLocks noChangeAspect="1"/>
          </p:cNvGraphicFramePr>
          <p:nvPr>
            <p:extLst>
              <p:ext uri="{D42A27DB-BD31-4B8C-83A1-F6EECF244321}">
                <p14:modId xmlns:p14="http://schemas.microsoft.com/office/powerpoint/2010/main" val="676559320"/>
              </p:ext>
            </p:extLst>
          </p:nvPr>
        </p:nvGraphicFramePr>
        <p:xfrm>
          <a:off x="2338333" y="4265546"/>
          <a:ext cx="5184576" cy="594292"/>
        </p:xfrm>
        <a:graphic>
          <a:graphicData uri="http://schemas.openxmlformats.org/presentationml/2006/ole">
            <mc:AlternateContent xmlns:mc="http://schemas.openxmlformats.org/markup-compatibility/2006">
              <mc:Choice xmlns:v="urn:schemas-microsoft-com:vml" Requires="v">
                <p:oleObj spid="_x0000_s4318" name="公式" r:id="rId4" imgW="2171520" imgH="228600" progId="Equation.3">
                  <p:embed/>
                </p:oleObj>
              </mc:Choice>
              <mc:Fallback>
                <p:oleObj name="公式" r:id="rId4" imgW="2171520" imgH="228600" progId="Equation.3">
                  <p:embed/>
                  <p:pic>
                    <p:nvPicPr>
                      <p:cNvPr id="3074" name="Object 4"/>
                      <p:cNvPicPr>
                        <a:picLocks noChangeAspect="1" noChangeArrowheads="1"/>
                      </p:cNvPicPr>
                      <p:nvPr/>
                    </p:nvPicPr>
                    <p:blipFill>
                      <a:blip r:embed="rId5"/>
                      <a:srcRect/>
                      <a:stretch>
                        <a:fillRect/>
                      </a:stretch>
                    </p:blipFill>
                    <p:spPr bwMode="auto">
                      <a:xfrm>
                        <a:off x="2338333" y="4265546"/>
                        <a:ext cx="5184576" cy="594292"/>
                      </a:xfrm>
                      <a:prstGeom prst="rect">
                        <a:avLst/>
                      </a:prstGeom>
                      <a:solidFill>
                        <a:schemeClr val="accent5">
                          <a:lumMod val="40000"/>
                          <a:lumOff val="60000"/>
                        </a:schemeClr>
                      </a:solidFill>
                    </p:spPr>
                  </p:pic>
                </p:oleObj>
              </mc:Fallback>
            </mc:AlternateContent>
          </a:graphicData>
        </a:graphic>
      </p:graphicFrame>
      <p:graphicFrame>
        <p:nvGraphicFramePr>
          <p:cNvPr id="3076" name="Object 6"/>
          <p:cNvGraphicFramePr>
            <a:graphicFrameLocks noChangeAspect="1"/>
          </p:cNvGraphicFramePr>
          <p:nvPr>
            <p:extLst>
              <p:ext uri="{D42A27DB-BD31-4B8C-83A1-F6EECF244321}">
                <p14:modId xmlns:p14="http://schemas.microsoft.com/office/powerpoint/2010/main" val="1833279077"/>
              </p:ext>
            </p:extLst>
          </p:nvPr>
        </p:nvGraphicFramePr>
        <p:xfrm>
          <a:off x="1855788" y="5892800"/>
          <a:ext cx="5532437" cy="838200"/>
        </p:xfrm>
        <a:graphic>
          <a:graphicData uri="http://schemas.openxmlformats.org/presentationml/2006/ole">
            <mc:AlternateContent xmlns:mc="http://schemas.openxmlformats.org/markup-compatibility/2006">
              <mc:Choice xmlns:v="urn:schemas-microsoft-com:vml" Requires="v">
                <p:oleObj spid="_x0000_s4319" name="公式" r:id="rId6" imgW="1701720" imgH="228600" progId="Equation.3">
                  <p:embed/>
                </p:oleObj>
              </mc:Choice>
              <mc:Fallback>
                <p:oleObj name="公式" r:id="rId6" imgW="1701720" imgH="228600" progId="Equation.3">
                  <p:embed/>
                  <p:pic>
                    <p:nvPicPr>
                      <p:cNvPr id="3076" name="Object 6"/>
                      <p:cNvPicPr>
                        <a:picLocks noChangeAspect="1" noChangeArrowheads="1"/>
                      </p:cNvPicPr>
                      <p:nvPr/>
                    </p:nvPicPr>
                    <p:blipFill>
                      <a:blip r:embed="rId7"/>
                      <a:srcRect/>
                      <a:stretch>
                        <a:fillRect/>
                      </a:stretch>
                    </p:blipFill>
                    <p:spPr bwMode="auto">
                      <a:xfrm>
                        <a:off x="1855788" y="5892800"/>
                        <a:ext cx="5532437" cy="838200"/>
                      </a:xfrm>
                      <a:prstGeom prst="rect">
                        <a:avLst/>
                      </a:prstGeom>
                      <a:solidFill>
                        <a:schemeClr val="accent5">
                          <a:lumMod val="40000"/>
                          <a:lumOff val="60000"/>
                        </a:schemeClr>
                      </a:solidFill>
                    </p:spPr>
                  </p:pic>
                </p:oleObj>
              </mc:Fallback>
            </mc:AlternateContent>
          </a:graphicData>
        </a:graphic>
      </p:graphicFrame>
      <p:graphicFrame>
        <p:nvGraphicFramePr>
          <p:cNvPr id="3077" name="Object 7"/>
          <p:cNvGraphicFramePr>
            <a:graphicFrameLocks noChangeAspect="1"/>
          </p:cNvGraphicFramePr>
          <p:nvPr>
            <p:extLst>
              <p:ext uri="{D42A27DB-BD31-4B8C-83A1-F6EECF244321}">
                <p14:modId xmlns:p14="http://schemas.microsoft.com/office/powerpoint/2010/main" val="1101733238"/>
              </p:ext>
            </p:extLst>
          </p:nvPr>
        </p:nvGraphicFramePr>
        <p:xfrm>
          <a:off x="7973767" y="5397451"/>
          <a:ext cx="2752725" cy="519112"/>
        </p:xfrm>
        <a:graphic>
          <a:graphicData uri="http://schemas.openxmlformats.org/presentationml/2006/ole">
            <mc:AlternateContent xmlns:mc="http://schemas.openxmlformats.org/markup-compatibility/2006">
              <mc:Choice xmlns:v="urn:schemas-microsoft-com:vml" Requires="v">
                <p:oleObj spid="_x0000_s4320" name="Equation" r:id="rId8" imgW="1117440" imgH="228600" progId="Equation.3">
                  <p:embed/>
                </p:oleObj>
              </mc:Choice>
              <mc:Fallback>
                <p:oleObj name="Equation" r:id="rId8" imgW="1117440" imgH="228600" progId="Equation.3">
                  <p:embed/>
                  <p:pic>
                    <p:nvPicPr>
                      <p:cNvPr id="307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73767" y="5397451"/>
                        <a:ext cx="2752725" cy="519112"/>
                      </a:xfrm>
                      <a:prstGeom prst="rect">
                        <a:avLst/>
                      </a:prstGeom>
                      <a:solidFill>
                        <a:schemeClr val="accent5">
                          <a:lumMod val="40000"/>
                          <a:lumOff val="60000"/>
                        </a:schemeClr>
                      </a:solid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52926607"/>
              </p:ext>
            </p:extLst>
          </p:nvPr>
        </p:nvGraphicFramePr>
        <p:xfrm>
          <a:off x="8105530" y="3405560"/>
          <a:ext cx="2489200" cy="671512"/>
        </p:xfrm>
        <a:graphic>
          <a:graphicData uri="http://schemas.openxmlformats.org/presentationml/2006/ole">
            <mc:AlternateContent xmlns:mc="http://schemas.openxmlformats.org/markup-compatibility/2006">
              <mc:Choice xmlns:v="urn:schemas-microsoft-com:vml" Requires="v">
                <p:oleObj spid="_x0000_s4321" name="Equation" r:id="rId10" imgW="799753" imgH="215806" progId="Equation.3">
                  <p:embed/>
                </p:oleObj>
              </mc:Choice>
              <mc:Fallback>
                <p:oleObj name="Equation" r:id="rId10" imgW="799753" imgH="215806" progId="Equation.3">
                  <p:embed/>
                  <p:pic>
                    <p:nvPicPr>
                      <p:cNvPr id="2"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05530" y="3405560"/>
                        <a:ext cx="2489200" cy="671512"/>
                      </a:xfrm>
                      <a:prstGeom prst="rect">
                        <a:avLst/>
                      </a:prstGeom>
                      <a:solidFill>
                        <a:schemeClr val="accent5">
                          <a:lumMod val="40000"/>
                          <a:lumOff val="60000"/>
                        </a:schemeClr>
                      </a:solidFill>
                      <a:ln>
                        <a:noFill/>
                      </a:ln>
                    </p:spPr>
                  </p:pic>
                </p:oleObj>
              </mc:Fallback>
            </mc:AlternateContent>
          </a:graphicData>
        </a:graphic>
      </p:graphicFrame>
    </p:spTree>
    <p:extLst>
      <p:ext uri="{BB962C8B-B14F-4D97-AF65-F5344CB8AC3E}">
        <p14:creationId xmlns:p14="http://schemas.microsoft.com/office/powerpoint/2010/main" val="3906541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zh-CN" altLang="en-US" dirty="0" smtClean="0"/>
              <a:t>信道的最大数据速率：一个例子</a:t>
            </a:r>
          </a:p>
        </p:txBody>
      </p:sp>
      <p:sp>
        <p:nvSpPr>
          <p:cNvPr id="4102" name="Rectangle 3"/>
          <p:cNvSpPr>
            <a:spLocks noGrp="1" noChangeArrowheads="1"/>
          </p:cNvSpPr>
          <p:nvPr>
            <p:ph type="body" idx="1"/>
          </p:nvPr>
        </p:nvSpPr>
        <p:spPr>
          <a:xfrm>
            <a:off x="1285190" y="1575888"/>
            <a:ext cx="8680450" cy="1543050"/>
          </a:xfrm>
        </p:spPr>
        <p:txBody>
          <a:bodyPr/>
          <a:lstStyle/>
          <a:p>
            <a:pPr eaLnBrk="1" hangingPunct="1"/>
            <a:r>
              <a:rPr lang="zh-CN" altLang="en-US" dirty="0"/>
              <a:t>信道带宽为</a:t>
            </a:r>
            <a:r>
              <a:rPr lang="en-US" altLang="zh-CN" dirty="0"/>
              <a:t>4kHz</a:t>
            </a:r>
            <a:r>
              <a:rPr lang="zh-CN" altLang="en-US" dirty="0"/>
              <a:t>，信号有</a:t>
            </a:r>
            <a:r>
              <a:rPr lang="en-US" altLang="zh-CN" dirty="0"/>
              <a:t>4</a:t>
            </a:r>
            <a:r>
              <a:rPr lang="zh-CN" altLang="en-US" dirty="0"/>
              <a:t>种取值，信噪比为</a:t>
            </a:r>
            <a:r>
              <a:rPr lang="en-US" altLang="zh-CN" dirty="0"/>
              <a:t>30dB</a:t>
            </a:r>
            <a:r>
              <a:rPr lang="zh-CN" altLang="en-US" dirty="0"/>
              <a:t>，请问其最大数据速率是多少？</a:t>
            </a:r>
            <a:endParaRPr lang="en-US" altLang="zh-CN" dirty="0"/>
          </a:p>
        </p:txBody>
      </p:sp>
      <p:graphicFrame>
        <p:nvGraphicFramePr>
          <p:cNvPr id="4098" name="Object 7"/>
          <p:cNvGraphicFramePr>
            <a:graphicFrameLocks noChangeAspect="1"/>
          </p:cNvGraphicFramePr>
          <p:nvPr>
            <p:extLst>
              <p:ext uri="{D42A27DB-BD31-4B8C-83A1-F6EECF244321}">
                <p14:modId xmlns:p14="http://schemas.microsoft.com/office/powerpoint/2010/main" val="752430654"/>
              </p:ext>
            </p:extLst>
          </p:nvPr>
        </p:nvGraphicFramePr>
        <p:xfrm>
          <a:off x="3634028" y="2785494"/>
          <a:ext cx="4562492" cy="645138"/>
        </p:xfrm>
        <a:graphic>
          <a:graphicData uri="http://schemas.openxmlformats.org/presentationml/2006/ole">
            <mc:AlternateContent xmlns:mc="http://schemas.openxmlformats.org/markup-compatibility/2006">
              <mc:Choice xmlns:v="urn:schemas-microsoft-com:vml" Requires="v">
                <p:oleObj spid="_x0000_s5232" name="Equation" r:id="rId4" imgW="1625400" imgH="215640" progId="Equation.3">
                  <p:embed/>
                </p:oleObj>
              </mc:Choice>
              <mc:Fallback>
                <p:oleObj name="Equation" r:id="rId4" imgW="1625400" imgH="215640" progId="Equation.3">
                  <p:embed/>
                  <p:pic>
                    <p:nvPicPr>
                      <p:cNvPr id="409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4028" y="2785494"/>
                        <a:ext cx="4562492" cy="645138"/>
                      </a:xfrm>
                      <a:prstGeom prst="rect">
                        <a:avLst/>
                      </a:prstGeom>
                      <a:solidFill>
                        <a:schemeClr val="accent5">
                          <a:lumMod val="40000"/>
                          <a:lumOff val="60000"/>
                        </a:schemeClr>
                      </a:solidFill>
                    </p:spPr>
                  </p:pic>
                </p:oleObj>
              </mc:Fallback>
            </mc:AlternateContent>
          </a:graphicData>
        </a:graphic>
      </p:graphicFrame>
      <p:graphicFrame>
        <p:nvGraphicFramePr>
          <p:cNvPr id="4099" name="Object 11"/>
          <p:cNvGraphicFramePr>
            <a:graphicFrameLocks noChangeAspect="1"/>
          </p:cNvGraphicFramePr>
          <p:nvPr>
            <p:extLst>
              <p:ext uri="{D42A27DB-BD31-4B8C-83A1-F6EECF244321}">
                <p14:modId xmlns:p14="http://schemas.microsoft.com/office/powerpoint/2010/main" val="1882833290"/>
              </p:ext>
            </p:extLst>
          </p:nvPr>
        </p:nvGraphicFramePr>
        <p:xfrm>
          <a:off x="3634028" y="3742326"/>
          <a:ext cx="4648200" cy="587375"/>
        </p:xfrm>
        <a:graphic>
          <a:graphicData uri="http://schemas.openxmlformats.org/presentationml/2006/ole">
            <mc:AlternateContent xmlns:mc="http://schemas.openxmlformats.org/markup-compatibility/2006">
              <mc:Choice xmlns:v="urn:schemas-microsoft-com:vml" Requires="v">
                <p:oleObj spid="_x0000_s5233" name="Equation" r:id="rId6" imgW="2019240" imgH="228600" progId="Equation.3">
                  <p:embed/>
                </p:oleObj>
              </mc:Choice>
              <mc:Fallback>
                <p:oleObj name="Equation" r:id="rId6" imgW="2019240" imgH="228600" progId="Equation.3">
                  <p:embed/>
                  <p:pic>
                    <p:nvPicPr>
                      <p:cNvPr id="409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4028" y="3742326"/>
                        <a:ext cx="4648200" cy="587375"/>
                      </a:xfrm>
                      <a:prstGeom prst="rect">
                        <a:avLst/>
                      </a:prstGeom>
                      <a:solidFill>
                        <a:schemeClr val="accent5">
                          <a:lumMod val="40000"/>
                          <a:lumOff val="60000"/>
                        </a:schemeClr>
                      </a:solidFill>
                      <a:ln>
                        <a:solidFill>
                          <a:schemeClr val="accent5">
                            <a:lumMod val="40000"/>
                            <a:lumOff val="60000"/>
                          </a:schemeClr>
                        </a:solidFill>
                      </a:ln>
                    </p:spPr>
                  </p:pic>
                </p:oleObj>
              </mc:Fallback>
            </mc:AlternateContent>
          </a:graphicData>
        </a:graphic>
      </p:graphicFrame>
      <p:sp>
        <p:nvSpPr>
          <p:cNvPr id="2" name="文本框 1"/>
          <p:cNvSpPr txBox="1"/>
          <p:nvPr/>
        </p:nvSpPr>
        <p:spPr>
          <a:xfrm>
            <a:off x="1974574" y="4784035"/>
            <a:ext cx="6029739" cy="523220"/>
          </a:xfrm>
          <a:prstGeom prst="rect">
            <a:avLst/>
          </a:prstGeom>
          <a:noFill/>
        </p:spPr>
        <p:txBody>
          <a:bodyPr wrap="square" rtlCol="0">
            <a:spAutoFit/>
          </a:bodyPr>
          <a:lstStyle/>
          <a:p>
            <a:r>
              <a:rPr lang="zh-CN" altLang="en-US" sz="2800" dirty="0" smtClean="0"/>
              <a:t>最大数据速率</a:t>
            </a:r>
            <a:r>
              <a:rPr lang="en-US" altLang="zh-CN" sz="2800" dirty="0" smtClean="0"/>
              <a:t>=min(16,40) = 16 kbps</a:t>
            </a:r>
            <a:endParaRPr lang="zh-CN" altLang="en-US" sz="2800" dirty="0"/>
          </a:p>
        </p:txBody>
      </p:sp>
    </p:spTree>
    <p:extLst>
      <p:ext uri="{BB962C8B-B14F-4D97-AF65-F5344CB8AC3E}">
        <p14:creationId xmlns:p14="http://schemas.microsoft.com/office/powerpoint/2010/main" val="4208753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信道的最大数据速率：扩频理论基础</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25</a:t>
            </a:fld>
            <a:endParaRPr lang="zh-CN" altLang="en-US" dirty="0"/>
          </a:p>
        </p:txBody>
      </p:sp>
      <p:sp>
        <p:nvSpPr>
          <p:cNvPr id="4" name="内容占位符 3"/>
          <p:cNvSpPr>
            <a:spLocks noGrp="1"/>
          </p:cNvSpPr>
          <p:nvPr>
            <p:ph sz="quarter" idx="1"/>
          </p:nvPr>
        </p:nvSpPr>
        <p:spPr/>
        <p:txBody>
          <a:bodyPr/>
          <a:lstStyle/>
          <a:p>
            <a:r>
              <a:rPr lang="zh-CN" altLang="en-US" dirty="0" smtClean="0"/>
              <a:t>为获得更高数据速率</a:t>
            </a:r>
            <a:endParaRPr lang="en-US" altLang="zh-CN" dirty="0" smtClean="0"/>
          </a:p>
          <a:p>
            <a:pPr lvl="1"/>
            <a:r>
              <a:rPr lang="zh-CN" altLang="en-US" dirty="0" smtClean="0"/>
              <a:t>增大信噪比</a:t>
            </a:r>
            <a:endParaRPr lang="en-US" altLang="zh-CN" dirty="0" smtClean="0"/>
          </a:p>
          <a:p>
            <a:pPr lvl="1"/>
            <a:r>
              <a:rPr lang="zh-CN" altLang="en-US" dirty="0" smtClean="0"/>
              <a:t>采用扩频技术来增加带宽</a:t>
            </a:r>
            <a:r>
              <a:rPr lang="zh-CN" altLang="en-US" dirty="0"/>
              <a:t>，但</a:t>
            </a:r>
            <a:r>
              <a:rPr lang="zh-CN" altLang="en-US" dirty="0">
                <a:sym typeface="Wingdings" pitchFamily="2" charset="2"/>
              </a:rPr>
              <a:t>无法通过</a:t>
            </a:r>
            <a:r>
              <a:rPr lang="zh-CN" altLang="en-US" dirty="0" smtClean="0">
                <a:sym typeface="Wingdings" pitchFamily="2" charset="2"/>
              </a:rPr>
              <a:t>无限制地增加</a:t>
            </a:r>
            <a:r>
              <a:rPr lang="zh-CN" altLang="en-US" dirty="0">
                <a:sym typeface="Wingdings" pitchFamily="2" charset="2"/>
              </a:rPr>
              <a:t>信道带宽来获得很高的数据</a:t>
            </a:r>
            <a:r>
              <a:rPr lang="zh-CN" altLang="en-US" dirty="0" smtClean="0">
                <a:sym typeface="Wingdings" pitchFamily="2" charset="2"/>
              </a:rPr>
              <a:t>速率</a:t>
            </a:r>
            <a:endParaRPr lang="en-US" altLang="zh-CN" dirty="0" smtClean="0">
              <a:sym typeface="Wingdings" pitchFamily="2" charset="2"/>
            </a:endParaRPr>
          </a:p>
          <a:p>
            <a:pPr lvl="2"/>
            <a:r>
              <a:rPr lang="zh-CN" altLang="en-US" dirty="0">
                <a:sym typeface="Wingdings" pitchFamily="2" charset="2"/>
              </a:rPr>
              <a:t>当</a:t>
            </a:r>
            <a:r>
              <a:rPr lang="en-US" altLang="zh-CN" dirty="0">
                <a:sym typeface="Wingdings" pitchFamily="2" charset="2"/>
              </a:rPr>
              <a:t>H</a:t>
            </a:r>
            <a:r>
              <a:rPr lang="en-US" altLang="zh-TW" dirty="0">
                <a:sym typeface="Wingdings" pitchFamily="2" charset="2"/>
              </a:rPr>
              <a:t> </a:t>
            </a:r>
            <a:r>
              <a:rPr lang="en-US" altLang="zh-TW" dirty="0">
                <a:sym typeface="Symbol" pitchFamily="18" charset="2"/>
              </a:rPr>
              <a:t></a:t>
            </a:r>
            <a:r>
              <a:rPr lang="zh-CN" altLang="en-US" dirty="0">
                <a:sym typeface="Symbol" pitchFamily="18" charset="2"/>
              </a:rPr>
              <a:t>时，信道噪声也同样增加 </a:t>
            </a:r>
            <a:r>
              <a:rPr lang="en-US" altLang="zh-CN" dirty="0">
                <a:sym typeface="Symbol" pitchFamily="18" charset="2"/>
              </a:rPr>
              <a:t>N= </a:t>
            </a:r>
            <a:r>
              <a:rPr lang="en-US" altLang="zh-TW" dirty="0">
                <a:sym typeface="Symbol" pitchFamily="18" charset="2"/>
              </a:rPr>
              <a:t></a:t>
            </a:r>
            <a:r>
              <a:rPr lang="en-US" altLang="zh-CN" dirty="0">
                <a:sym typeface="Symbol" pitchFamily="18" charset="2"/>
              </a:rPr>
              <a:t>H </a:t>
            </a:r>
            <a:r>
              <a:rPr lang="zh-CN" altLang="en-US" dirty="0">
                <a:sym typeface="Symbol" pitchFamily="18" charset="2"/>
              </a:rPr>
              <a:t>其中</a:t>
            </a:r>
            <a:r>
              <a:rPr lang="en-US" altLang="zh-TW" dirty="0">
                <a:sym typeface="Symbol" pitchFamily="18" charset="2"/>
              </a:rPr>
              <a:t></a:t>
            </a:r>
            <a:r>
              <a:rPr lang="zh-CN" altLang="en-US" dirty="0">
                <a:sym typeface="Symbol" pitchFamily="18" charset="2"/>
              </a:rPr>
              <a:t>称为噪声功率谱密度</a:t>
            </a:r>
            <a:endParaRPr lang="en-US" altLang="zh-CN" dirty="0"/>
          </a:p>
          <a:p>
            <a:pPr lvl="1"/>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2567608" y="3717032"/>
                <a:ext cx="7166064" cy="2820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2400" i="1">
                              <a:latin typeface="Cambria Math" panose="02040503050406030204" pitchFamily="18" charset="0"/>
                            </a:rPr>
                          </m:ctrlPr>
                        </m:mPr>
                        <m:mr>
                          <m:e>
                            <m:sSub>
                              <m:sSubPr>
                                <m:ctrlPr>
                                  <a:rPr lang="zh-CN" altLang="zh-CN" sz="2400" i="1">
                                    <a:latin typeface="Cambria Math" panose="02040503050406030204" pitchFamily="18" charset="0"/>
                                  </a:rPr>
                                </m:ctrlPr>
                              </m:sSubPr>
                              <m:e>
                                <m:r>
                                  <a:rPr lang="en-US" altLang="zh-CN" sz="2400" i="1">
                                    <a:latin typeface="Cambria Math"/>
                                  </a:rPr>
                                  <m:t>𝐶</m:t>
                                </m:r>
                              </m:e>
                              <m:sub>
                                <m:r>
                                  <a:rPr lang="en-US" altLang="zh-CN" sz="2400" i="1">
                                    <a:latin typeface="Cambria Math"/>
                                  </a:rPr>
                                  <m:t>𝑚𝑎𝑥</m:t>
                                </m:r>
                              </m:sub>
                            </m:sSub>
                            <m:r>
                              <a:rPr lang="en-US" altLang="zh-CN" sz="2400" i="1">
                                <a:latin typeface="Cambria Math"/>
                              </a:rPr>
                              <m:t>=</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a:rPr>
                                      <m:t>lim</m:t>
                                    </m:r>
                                  </m:e>
                                  <m:lim>
                                    <m:r>
                                      <a:rPr lang="en-US" altLang="zh-CN" sz="2400" i="1">
                                        <a:latin typeface="Cambria Math"/>
                                      </a:rPr>
                                      <m:t>𝐻</m:t>
                                    </m:r>
                                    <m:r>
                                      <a:rPr lang="en-US" altLang="zh-CN" sz="2400" i="1">
                                        <a:latin typeface="Cambria Math"/>
                                      </a:rPr>
                                      <m:t>→∞</m:t>
                                    </m:r>
                                  </m:lim>
                                </m:limLow>
                              </m:fName>
                              <m:e>
                                <m:r>
                                  <a:rPr lang="en-US" altLang="zh-CN" sz="2400" i="1">
                                    <a:latin typeface="Cambria Math"/>
                                  </a:rPr>
                                  <m:t>𝐻</m:t>
                                </m:r>
                                <m:func>
                                  <m:funcPr>
                                    <m:ctrlPr>
                                      <a:rPr lang="zh-CN" altLang="zh-CN" sz="2400" i="1">
                                        <a:latin typeface="Cambria Math" panose="02040503050406030204" pitchFamily="18" charset="0"/>
                                      </a:rPr>
                                    </m:ctrlPr>
                                  </m:funcPr>
                                  <m:fName>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i="1">
                                            <a:latin typeface="Cambria Math"/>
                                          </a:rPr>
                                          <m:t>2</m:t>
                                        </m:r>
                                      </m:sub>
                                    </m:sSub>
                                  </m:fName>
                                  <m:e>
                                    <m:d>
                                      <m:dPr>
                                        <m:ctrlPr>
                                          <a:rPr lang="zh-CN" altLang="zh-CN" sz="2400" i="1">
                                            <a:latin typeface="Cambria Math" panose="02040503050406030204" pitchFamily="18" charset="0"/>
                                          </a:rPr>
                                        </m:ctrlPr>
                                      </m:dPr>
                                      <m:e>
                                        <m:r>
                                          <a:rPr lang="en-US" altLang="zh-CN" sz="2400" i="1">
                                            <a:latin typeface="Cambria Math"/>
                                          </a:rPr>
                                          <m:t>1+</m:t>
                                        </m:r>
                                        <m:f>
                                          <m:fPr>
                                            <m:ctrlPr>
                                              <a:rPr lang="zh-CN" altLang="zh-CN" sz="2400" i="1">
                                                <a:latin typeface="Cambria Math" panose="02040503050406030204" pitchFamily="18" charset="0"/>
                                              </a:rPr>
                                            </m:ctrlPr>
                                          </m:fPr>
                                          <m:num>
                                            <m:r>
                                              <a:rPr lang="en-US" altLang="zh-CN" sz="2400" i="1">
                                                <a:latin typeface="Cambria Math"/>
                                              </a:rPr>
                                              <m:t>𝑆</m:t>
                                            </m:r>
                                          </m:num>
                                          <m:den>
                                            <m:r>
                                              <a:rPr lang="en-US" altLang="zh-CN" sz="2400" i="1">
                                                <a:latin typeface="Cambria Math"/>
                                              </a:rPr>
                                              <m:t>𝑁</m:t>
                                            </m:r>
                                          </m:den>
                                        </m:f>
                                      </m:e>
                                    </m:d>
                                  </m:e>
                                </m:func>
                              </m:e>
                            </m:func>
                            <m:r>
                              <a:rPr lang="en-US" altLang="zh-CN" sz="2400" i="1">
                                <a:latin typeface="Cambria Math"/>
                              </a:rPr>
                              <m:t>=</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a:rPr>
                                      <m:t>lim</m:t>
                                    </m:r>
                                  </m:e>
                                  <m:lim>
                                    <m:r>
                                      <a:rPr lang="en-US" altLang="zh-CN" sz="2400" i="1">
                                        <a:latin typeface="Cambria Math"/>
                                      </a:rPr>
                                      <m:t>𝐻</m:t>
                                    </m:r>
                                    <m:r>
                                      <a:rPr lang="en-US" altLang="zh-CN" sz="2400" i="1">
                                        <a:latin typeface="Cambria Math"/>
                                      </a:rPr>
                                      <m:t>→∞</m:t>
                                    </m:r>
                                  </m:lim>
                                </m:limLow>
                              </m:fName>
                              <m:e>
                                <m:r>
                                  <a:rPr lang="en-US" altLang="zh-CN" sz="2400" i="1">
                                    <a:latin typeface="Cambria Math"/>
                                  </a:rPr>
                                  <m:t>𝐻</m:t>
                                </m:r>
                                <m:func>
                                  <m:funcPr>
                                    <m:ctrlPr>
                                      <a:rPr lang="zh-CN" altLang="zh-CN" sz="2400" i="1">
                                        <a:latin typeface="Cambria Math" panose="02040503050406030204" pitchFamily="18" charset="0"/>
                                      </a:rPr>
                                    </m:ctrlPr>
                                  </m:funcPr>
                                  <m:fName>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i="1">
                                            <a:latin typeface="Cambria Math"/>
                                          </a:rPr>
                                          <m:t>2</m:t>
                                        </m:r>
                                      </m:sub>
                                    </m:sSub>
                                  </m:fName>
                                  <m:e>
                                    <m:d>
                                      <m:dPr>
                                        <m:ctrlPr>
                                          <a:rPr lang="zh-CN" altLang="zh-CN" sz="2400" i="1">
                                            <a:latin typeface="Cambria Math" panose="02040503050406030204" pitchFamily="18" charset="0"/>
                                          </a:rPr>
                                        </m:ctrlPr>
                                      </m:dPr>
                                      <m:e>
                                        <m:r>
                                          <a:rPr lang="en-US" altLang="zh-CN" sz="2400" i="1">
                                            <a:latin typeface="Cambria Math"/>
                                          </a:rPr>
                                          <m:t>1+</m:t>
                                        </m:r>
                                        <m:f>
                                          <m:fPr>
                                            <m:ctrlPr>
                                              <a:rPr lang="zh-CN" altLang="zh-CN" sz="2400" i="1">
                                                <a:latin typeface="Cambria Math" panose="02040503050406030204" pitchFamily="18" charset="0"/>
                                              </a:rPr>
                                            </m:ctrlPr>
                                          </m:fPr>
                                          <m:num>
                                            <m:r>
                                              <a:rPr lang="en-US" altLang="zh-CN" sz="2400" i="1">
                                                <a:latin typeface="Cambria Math"/>
                                              </a:rPr>
                                              <m:t>𝑆</m:t>
                                            </m:r>
                                          </m:num>
                                          <m:den>
                                            <m:r>
                                              <a:rPr lang="en-US" altLang="zh-CN" sz="2400" i="1">
                                                <a:latin typeface="Cambria Math"/>
                                              </a:rPr>
                                              <m:t>𝜂</m:t>
                                            </m:r>
                                            <m:r>
                                              <a:rPr lang="en-US" altLang="zh-CN" sz="2400" i="1">
                                                <a:latin typeface="Cambria Math"/>
                                              </a:rPr>
                                              <m:t>𝐻</m:t>
                                            </m:r>
                                          </m:den>
                                        </m:f>
                                      </m:e>
                                    </m:d>
                                  </m:e>
                                </m:func>
                              </m:e>
                            </m:func>
                          </m:e>
                        </m:mr>
                        <m:mr>
                          <m:e>
                            <m:r>
                              <a:rPr lang="en-US" altLang="zh-CN" sz="2400" i="1">
                                <a:latin typeface="Cambria Math"/>
                              </a:rPr>
                              <m:t>= </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400">
                                        <a:latin typeface="Cambria Math"/>
                                      </a:rPr>
                                      <m:t>lim</m:t>
                                    </m:r>
                                  </m:e>
                                  <m:lim>
                                    <m:r>
                                      <a:rPr lang="en-US" altLang="zh-CN" sz="2400" i="1">
                                        <a:latin typeface="Cambria Math"/>
                                      </a:rPr>
                                      <m:t>𝐻</m:t>
                                    </m:r>
                                    <m:r>
                                      <a:rPr lang="en-US" altLang="zh-CN" sz="2400" i="1">
                                        <a:latin typeface="Cambria Math"/>
                                      </a:rPr>
                                      <m:t>→∞</m:t>
                                    </m:r>
                                  </m:lim>
                                </m:limLow>
                              </m:fName>
                              <m:e>
                                <m:f>
                                  <m:fPr>
                                    <m:ctrlPr>
                                      <a:rPr lang="zh-CN" altLang="zh-CN" sz="2400" i="1">
                                        <a:latin typeface="Cambria Math" panose="02040503050406030204" pitchFamily="18" charset="0"/>
                                      </a:rPr>
                                    </m:ctrlPr>
                                  </m:fPr>
                                  <m:num>
                                    <m:r>
                                      <a:rPr lang="en-US" altLang="zh-CN" sz="2400" i="1">
                                        <a:latin typeface="Cambria Math"/>
                                      </a:rPr>
                                      <m:t>𝑆</m:t>
                                    </m:r>
                                  </m:num>
                                  <m:den>
                                    <m:r>
                                      <a:rPr lang="en-US" altLang="zh-CN" sz="2400" i="1">
                                        <a:latin typeface="Cambria Math"/>
                                      </a:rPr>
                                      <m:t>𝜂</m:t>
                                    </m:r>
                                  </m:den>
                                </m:f>
                                <m:func>
                                  <m:funcPr>
                                    <m:ctrlPr>
                                      <a:rPr lang="zh-CN" altLang="zh-CN" sz="2400" i="1">
                                        <a:latin typeface="Cambria Math" panose="02040503050406030204" pitchFamily="18" charset="0"/>
                                      </a:rPr>
                                    </m:ctrlPr>
                                  </m:funcPr>
                                  <m:fName>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i="1">
                                            <a:latin typeface="Cambria Math"/>
                                          </a:rPr>
                                          <m:t>2</m:t>
                                        </m:r>
                                      </m:sub>
                                    </m:sSub>
                                  </m:fName>
                                  <m:e>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r>
                                              <a:rPr lang="en-US" altLang="zh-CN" sz="2400" i="1">
                                                <a:latin typeface="Cambria Math"/>
                                              </a:rPr>
                                              <m:t>1+</m:t>
                                            </m:r>
                                            <m:f>
                                              <m:fPr>
                                                <m:ctrlPr>
                                                  <a:rPr lang="zh-CN" altLang="zh-CN" sz="2400" i="1">
                                                    <a:latin typeface="Cambria Math" panose="02040503050406030204" pitchFamily="18" charset="0"/>
                                                  </a:rPr>
                                                </m:ctrlPr>
                                              </m:fPr>
                                              <m:num>
                                                <m:r>
                                                  <a:rPr lang="en-US" altLang="zh-CN" sz="2400" i="1">
                                                    <a:latin typeface="Cambria Math"/>
                                                  </a:rPr>
                                                  <m:t>𝑆</m:t>
                                                </m:r>
                                              </m:num>
                                              <m:den>
                                                <m:r>
                                                  <a:rPr lang="en-US" altLang="zh-CN" sz="2400" i="1">
                                                    <a:latin typeface="Cambria Math"/>
                                                  </a:rPr>
                                                  <m:t>𝜂</m:t>
                                                </m:r>
                                                <m:r>
                                                  <a:rPr lang="en-US" altLang="zh-CN" sz="2400" i="1">
                                                    <a:latin typeface="Cambria Math"/>
                                                  </a:rPr>
                                                  <m:t>𝐻</m:t>
                                                </m:r>
                                              </m:den>
                                            </m:f>
                                          </m:e>
                                        </m:d>
                                      </m:e>
                                      <m:sup>
                                        <m:f>
                                          <m:fPr>
                                            <m:ctrlPr>
                                              <a:rPr lang="zh-CN" altLang="zh-CN" sz="2400" i="1">
                                                <a:latin typeface="Cambria Math" panose="02040503050406030204" pitchFamily="18" charset="0"/>
                                              </a:rPr>
                                            </m:ctrlPr>
                                          </m:fPr>
                                          <m:num>
                                            <m:r>
                                              <a:rPr lang="en-US" altLang="zh-CN" sz="2400" i="1">
                                                <a:latin typeface="Cambria Math"/>
                                              </a:rPr>
                                              <m:t>𝜂</m:t>
                                            </m:r>
                                            <m:r>
                                              <a:rPr lang="en-US" altLang="zh-CN" sz="2400" i="1">
                                                <a:latin typeface="Cambria Math"/>
                                              </a:rPr>
                                              <m:t>𝐻</m:t>
                                            </m:r>
                                          </m:num>
                                          <m:den>
                                            <m:r>
                                              <a:rPr lang="en-US" altLang="zh-CN" sz="2400" i="1">
                                                <a:latin typeface="Cambria Math"/>
                                              </a:rPr>
                                              <m:t>𝑆</m:t>
                                            </m:r>
                                          </m:den>
                                        </m:f>
                                      </m:sup>
                                    </m:sSup>
                                  </m:e>
                                </m:func>
                              </m:e>
                            </m:func>
                          </m:e>
                        </m:mr>
                        <m:mr>
                          <m:e>
                            <m:r>
                              <a:rPr lang="en-US" altLang="zh-CN" sz="2400" i="1">
                                <a:latin typeface="Cambria Math"/>
                              </a:rPr>
                              <m:t>=</m:t>
                            </m:r>
                            <m:f>
                              <m:fPr>
                                <m:ctrlPr>
                                  <a:rPr lang="zh-CN" altLang="zh-CN" sz="2400" i="1">
                                    <a:latin typeface="Cambria Math" panose="02040503050406030204" pitchFamily="18" charset="0"/>
                                  </a:rPr>
                                </m:ctrlPr>
                              </m:fPr>
                              <m:num>
                                <m:r>
                                  <a:rPr lang="en-US" altLang="zh-CN" sz="2400" i="1">
                                    <a:latin typeface="Cambria Math"/>
                                  </a:rPr>
                                  <m:t>𝑆</m:t>
                                </m:r>
                              </m:num>
                              <m:den>
                                <m:r>
                                  <a:rPr lang="en-US" altLang="zh-CN" sz="2400" i="1">
                                    <a:latin typeface="Cambria Math"/>
                                  </a:rPr>
                                  <m:t>𝜂</m:t>
                                </m:r>
                              </m:den>
                            </m:f>
                            <m:func>
                              <m:funcPr>
                                <m:ctrlPr>
                                  <a:rPr lang="zh-CN" altLang="zh-CN" sz="2400" i="1">
                                    <a:latin typeface="Cambria Math" panose="02040503050406030204" pitchFamily="18" charset="0"/>
                                  </a:rPr>
                                </m:ctrlPr>
                              </m:funcPr>
                              <m:fName>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i="1">
                                        <a:latin typeface="Cambria Math"/>
                                      </a:rPr>
                                      <m:t>2</m:t>
                                    </m:r>
                                  </m:sub>
                                </m:sSub>
                              </m:fName>
                              <m:e>
                                <m:r>
                                  <a:rPr lang="en-US" altLang="zh-CN" sz="2400" i="1">
                                    <a:latin typeface="Cambria Math"/>
                                  </a:rPr>
                                  <m:t>𝑒</m:t>
                                </m:r>
                              </m:e>
                            </m:func>
                            <m:r>
                              <a:rPr lang="en-US" altLang="zh-CN" sz="2400" i="1">
                                <a:latin typeface="Cambria Math"/>
                              </a:rPr>
                              <m:t>=1.44</m:t>
                            </m:r>
                            <m:f>
                              <m:fPr>
                                <m:ctrlPr>
                                  <a:rPr lang="zh-CN" altLang="zh-CN" sz="2400" i="1">
                                    <a:latin typeface="Cambria Math" panose="02040503050406030204" pitchFamily="18" charset="0"/>
                                  </a:rPr>
                                </m:ctrlPr>
                              </m:fPr>
                              <m:num>
                                <m:r>
                                  <a:rPr lang="en-US" altLang="zh-CN" sz="2400" i="1">
                                    <a:latin typeface="Cambria Math"/>
                                  </a:rPr>
                                  <m:t>𝑆</m:t>
                                </m:r>
                              </m:num>
                              <m:den>
                                <m:r>
                                  <a:rPr lang="en-US" altLang="zh-CN" sz="2400" i="1">
                                    <a:latin typeface="Cambria Math"/>
                                  </a:rPr>
                                  <m:t>𝜂</m:t>
                                </m:r>
                              </m:den>
                            </m:f>
                          </m:e>
                        </m:mr>
                      </m:m>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2567608" y="3717032"/>
                <a:ext cx="7166064" cy="282051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968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信道的最大数据速率：分贝和信号强度</a:t>
            </a:r>
          </a:p>
        </p:txBody>
      </p:sp>
      <p:sp>
        <p:nvSpPr>
          <p:cNvPr id="3" name="内容占位符 2"/>
          <p:cNvSpPr>
            <a:spLocks noGrp="1"/>
          </p:cNvSpPr>
          <p:nvPr>
            <p:ph idx="1"/>
          </p:nvPr>
        </p:nvSpPr>
        <p:spPr/>
        <p:txBody>
          <a:bodyPr>
            <a:normAutofit/>
          </a:bodyPr>
          <a:lstStyle/>
          <a:p>
            <a:r>
              <a:rPr lang="zh-CN" altLang="en-US" sz="2400" dirty="0"/>
              <a:t>分贝常表示增益、损耗以及信号强度的相对值：</a:t>
            </a:r>
          </a:p>
          <a:p>
            <a:pPr lvl="1"/>
            <a:r>
              <a:rPr lang="zh-CN" altLang="en-US" sz="2000" dirty="0"/>
              <a:t>信号沿传输媒体传播，其信号强度会有损耗或者衰减（</a:t>
            </a:r>
            <a:r>
              <a:rPr lang="en-US" altLang="zh-CN" sz="2000" dirty="0"/>
              <a:t>loss</a:t>
            </a:r>
            <a:r>
              <a:rPr lang="zh-CN" altLang="en-US" sz="2000" dirty="0"/>
              <a:t>），同时途中的放大器会放大信号强度，从而获得一个增益（</a:t>
            </a:r>
            <a:r>
              <a:rPr lang="en-US" altLang="zh-CN" sz="2000" dirty="0"/>
              <a:t>gain</a:t>
            </a:r>
            <a:r>
              <a:rPr lang="zh-CN" altLang="en-US" sz="2000" dirty="0"/>
              <a:t>）</a:t>
            </a:r>
          </a:p>
          <a:p>
            <a:pPr lvl="1"/>
            <a:r>
              <a:rPr lang="zh-CN" altLang="en-US" sz="2000" dirty="0"/>
              <a:t>信号强度通常以指数形式下降，因此适合用对数形式的分贝表示损耗</a:t>
            </a:r>
          </a:p>
          <a:p>
            <a:r>
              <a:rPr lang="zh-CN" altLang="en-US" sz="2400" dirty="0"/>
              <a:t>在一个串联而成的传输通道上，净增益或损耗</a:t>
            </a:r>
            <a:r>
              <a:rPr lang="zh-CN" altLang="en-US" sz="2400" dirty="0" smtClean="0"/>
              <a:t>可通过</a:t>
            </a:r>
            <a:r>
              <a:rPr lang="zh-CN" altLang="en-US" sz="2400" dirty="0"/>
              <a:t>简单的加减运算来进行</a:t>
            </a:r>
          </a:p>
          <a:p>
            <a:pPr lvl="1"/>
            <a:r>
              <a:rPr lang="zh-CN" altLang="en-US" sz="2000" dirty="0"/>
              <a:t>考虑一个信号到目的地经过一个放大器，第一段媒体的损耗为</a:t>
            </a:r>
            <a:r>
              <a:rPr lang="en-US" altLang="zh-CN" sz="2000" dirty="0"/>
              <a:t>12dB</a:t>
            </a:r>
            <a:r>
              <a:rPr lang="zh-CN" altLang="en-US" sz="2000" dirty="0"/>
              <a:t>，放大器的增益为</a:t>
            </a:r>
            <a:r>
              <a:rPr lang="en-US" altLang="zh-CN" sz="2000" dirty="0"/>
              <a:t>35dB</a:t>
            </a:r>
            <a:r>
              <a:rPr lang="zh-CN" altLang="en-US" sz="2000" dirty="0"/>
              <a:t>，第二段媒体的损耗为</a:t>
            </a:r>
            <a:r>
              <a:rPr lang="en-US" altLang="zh-CN" sz="2000" dirty="0"/>
              <a:t>10dB</a:t>
            </a:r>
            <a:r>
              <a:rPr lang="zh-CN" altLang="en-US" sz="2000" dirty="0"/>
              <a:t>，这样净增益</a:t>
            </a:r>
            <a:r>
              <a:rPr lang="en-US" altLang="zh-CN" sz="2000" dirty="0"/>
              <a:t>=-12+35-10=13dB</a:t>
            </a:r>
            <a:endParaRPr lang="zh-CN" altLang="en-US" sz="2000" dirty="0"/>
          </a:p>
        </p:txBody>
      </p:sp>
      <p:graphicFrame>
        <p:nvGraphicFramePr>
          <p:cNvPr id="4" name="Object 4"/>
          <p:cNvGraphicFramePr>
            <a:graphicFrameLocks noChangeAspect="1"/>
          </p:cNvGraphicFramePr>
          <p:nvPr>
            <p:extLst>
              <p:ext uri="{D42A27DB-BD31-4B8C-83A1-F6EECF244321}">
                <p14:modId xmlns:p14="http://schemas.microsoft.com/office/powerpoint/2010/main" val="2568562034"/>
              </p:ext>
            </p:extLst>
          </p:nvPr>
        </p:nvGraphicFramePr>
        <p:xfrm>
          <a:off x="2644291" y="4446611"/>
          <a:ext cx="4413250" cy="555625"/>
        </p:xfrm>
        <a:graphic>
          <a:graphicData uri="http://schemas.openxmlformats.org/presentationml/2006/ole">
            <mc:AlternateContent xmlns:mc="http://schemas.openxmlformats.org/markup-compatibility/2006">
              <mc:Choice xmlns:v="urn:schemas-microsoft-com:vml" Requires="v">
                <p:oleObj spid="_x0000_s13345" name="公式" r:id="rId4" imgW="1815840" imgH="228600" progId="Equation.3">
                  <p:embed/>
                </p:oleObj>
              </mc:Choice>
              <mc:Fallback>
                <p:oleObj name="公式" r:id="rId4" imgW="1815840" imgH="228600" progId="Equation.3">
                  <p:embed/>
                  <p:pic>
                    <p:nvPicPr>
                      <p:cNvPr id="5122" name="Object 4"/>
                      <p:cNvPicPr>
                        <a:picLocks noChangeAspect="1" noChangeArrowheads="1"/>
                      </p:cNvPicPr>
                      <p:nvPr/>
                    </p:nvPicPr>
                    <p:blipFill>
                      <a:blip r:embed="rId5"/>
                      <a:srcRect/>
                      <a:stretch>
                        <a:fillRect/>
                      </a:stretch>
                    </p:blipFill>
                    <p:spPr bwMode="auto">
                      <a:xfrm>
                        <a:off x="2644291" y="4446611"/>
                        <a:ext cx="4413250" cy="555625"/>
                      </a:xfrm>
                      <a:prstGeom prst="rect">
                        <a:avLst/>
                      </a:prstGeom>
                      <a:solidFill>
                        <a:schemeClr val="accent6">
                          <a:lumMod val="20000"/>
                          <a:lumOff val="80000"/>
                        </a:schemeClr>
                      </a:solidFill>
                    </p:spPr>
                  </p:pic>
                </p:oleObj>
              </mc:Fallback>
            </mc:AlternateContent>
          </a:graphicData>
        </a:graphic>
      </p:graphicFrame>
      <p:sp>
        <p:nvSpPr>
          <p:cNvPr id="5" name="矩形 4"/>
          <p:cNvSpPr/>
          <p:nvPr/>
        </p:nvSpPr>
        <p:spPr>
          <a:xfrm>
            <a:off x="1130212" y="5347517"/>
            <a:ext cx="9931575" cy="707886"/>
          </a:xfrm>
          <a:prstGeom prst="rect">
            <a:avLst/>
          </a:prstGeom>
        </p:spPr>
        <p:txBody>
          <a:bodyPr wrap="square">
            <a:spAutoFit/>
          </a:bodyPr>
          <a:lstStyle/>
          <a:p>
            <a:r>
              <a:rPr lang="zh-CN" altLang="en-US" sz="2000" b="1" dirty="0">
                <a:solidFill>
                  <a:srgbClr val="0070C0"/>
                </a:solidFill>
              </a:rPr>
              <a:t>分贝表示的信号强度的相对值，从</a:t>
            </a:r>
            <a:r>
              <a:rPr lang="en-US" altLang="zh-CN" sz="2000" b="1" dirty="0">
                <a:solidFill>
                  <a:srgbClr val="0070C0"/>
                </a:solidFill>
              </a:rPr>
              <a:t>10mW</a:t>
            </a:r>
            <a:r>
              <a:rPr lang="zh-CN" altLang="en-US" sz="2000" b="1" dirty="0">
                <a:solidFill>
                  <a:srgbClr val="0070C0"/>
                </a:solidFill>
              </a:rPr>
              <a:t>到</a:t>
            </a:r>
            <a:r>
              <a:rPr lang="en-US" altLang="zh-CN" sz="2000" b="1" dirty="0">
                <a:solidFill>
                  <a:srgbClr val="0070C0"/>
                </a:solidFill>
              </a:rPr>
              <a:t>5mW</a:t>
            </a:r>
            <a:r>
              <a:rPr lang="zh-CN" altLang="en-US" sz="2000" b="1" dirty="0">
                <a:solidFill>
                  <a:srgbClr val="0070C0"/>
                </a:solidFill>
              </a:rPr>
              <a:t>与从</a:t>
            </a:r>
            <a:r>
              <a:rPr lang="en-US" altLang="zh-CN" sz="2000" b="1" dirty="0">
                <a:solidFill>
                  <a:srgbClr val="0070C0"/>
                </a:solidFill>
              </a:rPr>
              <a:t>1000mW</a:t>
            </a:r>
            <a:r>
              <a:rPr lang="zh-CN" altLang="en-US" sz="2000" b="1" dirty="0">
                <a:solidFill>
                  <a:srgbClr val="0070C0"/>
                </a:solidFill>
              </a:rPr>
              <a:t>到</a:t>
            </a:r>
            <a:r>
              <a:rPr lang="en-US" altLang="zh-CN" sz="2000" b="1" dirty="0">
                <a:solidFill>
                  <a:srgbClr val="0070C0"/>
                </a:solidFill>
              </a:rPr>
              <a:t>500mW</a:t>
            </a:r>
            <a:r>
              <a:rPr lang="zh-CN" altLang="en-US" sz="2000" b="1" dirty="0">
                <a:solidFill>
                  <a:srgbClr val="0070C0"/>
                </a:solidFill>
              </a:rPr>
              <a:t>的损耗都是一样的，都为</a:t>
            </a:r>
            <a:r>
              <a:rPr lang="en-US" altLang="zh-CN" sz="2000" b="1" dirty="0">
                <a:solidFill>
                  <a:srgbClr val="0070C0"/>
                </a:solidFill>
              </a:rPr>
              <a:t>3dB</a:t>
            </a:r>
            <a:endParaRPr lang="zh-CN" altLang="en-US" sz="2000" b="1" dirty="0">
              <a:solidFill>
                <a:srgbClr val="0070C0"/>
              </a:solidFill>
            </a:endParaRPr>
          </a:p>
        </p:txBody>
      </p:sp>
    </p:spTree>
    <p:extLst>
      <p:ext uri="{BB962C8B-B14F-4D97-AF65-F5344CB8AC3E}">
        <p14:creationId xmlns:p14="http://schemas.microsoft.com/office/powerpoint/2010/main" val="3995839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数字编码：数字数据</a:t>
            </a:r>
            <a:r>
              <a:rPr lang="en-US" altLang="zh-CN" sz="3200" dirty="0" smtClean="0">
                <a:sym typeface="Wingdings" panose="05000000000000000000" pitchFamily="2" charset="2"/>
              </a:rPr>
              <a:t></a:t>
            </a:r>
            <a:r>
              <a:rPr lang="zh-CN" altLang="en-US" sz="3200" dirty="0" smtClean="0">
                <a:sym typeface="Wingdings" panose="05000000000000000000" pitchFamily="2" charset="2"/>
              </a:rPr>
              <a:t>数字信号</a:t>
            </a:r>
            <a:r>
              <a:rPr lang="en-US" altLang="zh-CN" sz="3200" dirty="0" smtClean="0">
                <a:sym typeface="Wingdings" panose="05000000000000000000" pitchFamily="2" charset="2"/>
              </a:rPr>
              <a:t/>
            </a:r>
            <a:br>
              <a:rPr lang="en-US" altLang="zh-CN" sz="3200" dirty="0" smtClean="0">
                <a:sym typeface="Wingdings" panose="05000000000000000000" pitchFamily="2" charset="2"/>
              </a:rPr>
            </a:br>
            <a:r>
              <a:rPr lang="en-US" altLang="zh-CN" sz="2000" dirty="0" smtClean="0"/>
              <a:t>NRZ</a:t>
            </a:r>
            <a:r>
              <a:rPr lang="zh-CN" altLang="en-US" sz="2000" dirty="0" smtClean="0"/>
              <a:t>和</a:t>
            </a:r>
            <a:r>
              <a:rPr lang="en-US" altLang="zh-CN" sz="2000" dirty="0" smtClean="0"/>
              <a:t>NRZI</a:t>
            </a:r>
            <a:endParaRPr lang="zh-CN" altLang="en-US" sz="2000"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27</a:t>
            </a:fld>
            <a:endParaRPr lang="zh-CN" altLang="en-US" dirty="0"/>
          </a:p>
        </p:txBody>
      </p:sp>
      <p:sp>
        <p:nvSpPr>
          <p:cNvPr id="4" name="内容占位符 3"/>
          <p:cNvSpPr>
            <a:spLocks noGrp="1"/>
          </p:cNvSpPr>
          <p:nvPr>
            <p:ph sz="quarter" idx="1"/>
          </p:nvPr>
        </p:nvSpPr>
        <p:spPr/>
        <p:txBody>
          <a:bodyPr>
            <a:normAutofit/>
          </a:bodyPr>
          <a:lstStyle/>
          <a:p>
            <a:pPr>
              <a:lnSpc>
                <a:spcPct val="80000"/>
              </a:lnSpc>
            </a:pPr>
            <a:r>
              <a:rPr lang="zh-CN" altLang="zh-CN" dirty="0"/>
              <a:t>数字形式的数据以数字信号方式在信道上传输</a:t>
            </a:r>
            <a:endParaRPr lang="zh-CN" altLang="en-US" dirty="0">
              <a:sym typeface="Wingdings" pitchFamily="2" charset="2"/>
            </a:endParaRPr>
          </a:p>
          <a:p>
            <a:pPr lvl="1">
              <a:lnSpc>
                <a:spcPct val="80000"/>
              </a:lnSpc>
            </a:pPr>
            <a:r>
              <a:rPr lang="en-US" altLang="zh-CN" dirty="0">
                <a:sym typeface="Wingdings" pitchFamily="2" charset="2"/>
              </a:rPr>
              <a:t>NRZ(Non-Return-Zero</a:t>
            </a:r>
            <a:r>
              <a:rPr lang="zh-CN" altLang="en-US" dirty="0">
                <a:sym typeface="Wingdings" pitchFamily="2" charset="2"/>
              </a:rPr>
              <a:t>）编码</a:t>
            </a:r>
            <a:endParaRPr lang="en-US" altLang="zh-CN" dirty="0">
              <a:sym typeface="Wingdings" pitchFamily="2" charset="2"/>
            </a:endParaRPr>
          </a:p>
          <a:p>
            <a:pPr lvl="2">
              <a:lnSpc>
                <a:spcPct val="80000"/>
              </a:lnSpc>
            </a:pPr>
            <a:r>
              <a:rPr lang="zh-CN" altLang="en-US" dirty="0">
                <a:latin typeface="宋体" pitchFamily="2" charset="-122"/>
                <a:sym typeface="Wingdings" pitchFamily="2" charset="2"/>
              </a:rPr>
              <a:t>一种信号状态（正电压）代表</a:t>
            </a:r>
            <a:r>
              <a:rPr lang="en-US" altLang="zh-CN" dirty="0">
                <a:sym typeface="Wingdings" pitchFamily="2" charset="2"/>
              </a:rPr>
              <a:t>1</a:t>
            </a:r>
            <a:r>
              <a:rPr lang="zh-CN" altLang="en-US" dirty="0">
                <a:latin typeface="宋体" pitchFamily="2" charset="-122"/>
                <a:sym typeface="Wingdings" pitchFamily="2" charset="2"/>
              </a:rPr>
              <a:t>，另一种信号状态（负电压）代表</a:t>
            </a:r>
            <a:r>
              <a:rPr lang="en-US" altLang="zh-CN" dirty="0">
                <a:sym typeface="Wingdings" pitchFamily="2" charset="2"/>
              </a:rPr>
              <a:t>0 </a:t>
            </a:r>
          </a:p>
          <a:p>
            <a:pPr lvl="2">
              <a:lnSpc>
                <a:spcPct val="80000"/>
              </a:lnSpc>
            </a:pPr>
            <a:r>
              <a:rPr lang="zh-CN" altLang="en-US" dirty="0">
                <a:sym typeface="Wingdings" pitchFamily="2" charset="2"/>
              </a:rPr>
              <a:t>没有中间状态（零电压），而归零编码时每个脉冲之间会返回到零电压状态</a:t>
            </a:r>
          </a:p>
          <a:p>
            <a:pPr lvl="1">
              <a:lnSpc>
                <a:spcPct val="80000"/>
              </a:lnSpc>
            </a:pPr>
            <a:r>
              <a:rPr lang="zh-CN" altLang="en-US" dirty="0" smtClean="0">
                <a:sym typeface="Wingdings" pitchFamily="2" charset="2"/>
              </a:rPr>
              <a:t>数字编码要解决的两个问题</a:t>
            </a:r>
            <a:endParaRPr lang="en-US" altLang="zh-CN" dirty="0" smtClean="0">
              <a:sym typeface="Wingdings" pitchFamily="2" charset="2"/>
            </a:endParaRPr>
          </a:p>
          <a:p>
            <a:pPr lvl="2">
              <a:lnSpc>
                <a:spcPct val="80000"/>
              </a:lnSpc>
            </a:pPr>
            <a:r>
              <a:rPr lang="zh-CN" altLang="en-US" dirty="0" smtClean="0">
                <a:sym typeface="Wingdings" pitchFamily="2" charset="2"/>
              </a:rPr>
              <a:t>时钟恢复：</a:t>
            </a:r>
            <a:r>
              <a:rPr lang="zh-CN" altLang="en-US" dirty="0">
                <a:sym typeface="Wingdings" pitchFamily="2" charset="2"/>
              </a:rPr>
              <a:t>根据跳变来恢复时钟，可能长时间无跳变，从而接收和发送端之间很难进行比特同步</a:t>
            </a:r>
          </a:p>
          <a:p>
            <a:pPr lvl="2">
              <a:lnSpc>
                <a:spcPct val="80000"/>
              </a:lnSpc>
            </a:pPr>
            <a:r>
              <a:rPr lang="zh-CN" altLang="en-US" dirty="0" smtClean="0">
                <a:sym typeface="Wingdings" pitchFamily="2" charset="2"/>
              </a:rPr>
              <a:t>基线漂移：</a:t>
            </a:r>
            <a:r>
              <a:rPr lang="zh-CN" altLang="en-US" dirty="0">
                <a:sym typeface="Wingdings" pitchFamily="2" charset="2"/>
              </a:rPr>
              <a:t>接收者一般怎么确定信号是高电平还是低电平呢？记录收到的信号的平均值（基线），然后与这个平均值进行比较。连续的</a:t>
            </a:r>
            <a:r>
              <a:rPr lang="en-US" altLang="zh-CN" dirty="0">
                <a:sym typeface="Wingdings" pitchFamily="2" charset="2"/>
              </a:rPr>
              <a:t>1</a:t>
            </a:r>
            <a:r>
              <a:rPr lang="zh-CN" altLang="en-US" dirty="0">
                <a:sym typeface="Wingdings" pitchFamily="2" charset="2"/>
              </a:rPr>
              <a:t>或者</a:t>
            </a:r>
            <a:r>
              <a:rPr lang="en-US" altLang="zh-CN" dirty="0">
                <a:sym typeface="Wingdings" pitchFamily="2" charset="2"/>
              </a:rPr>
              <a:t>0</a:t>
            </a:r>
            <a:r>
              <a:rPr lang="zh-CN" altLang="en-US" dirty="0">
                <a:sym typeface="Wingdings" pitchFamily="2" charset="2"/>
              </a:rPr>
              <a:t>就会改变这个平均值。</a:t>
            </a:r>
          </a:p>
          <a:p>
            <a:pPr lvl="1">
              <a:lnSpc>
                <a:spcPct val="80000"/>
              </a:lnSpc>
            </a:pPr>
            <a:r>
              <a:rPr lang="en-US" altLang="zh-CN" dirty="0">
                <a:sym typeface="Wingdings" pitchFamily="2" charset="2"/>
              </a:rPr>
              <a:t>NRZI(NRZ Inverted on ones)</a:t>
            </a:r>
            <a:r>
              <a:rPr lang="zh-CN" altLang="en-US" dirty="0">
                <a:sym typeface="Wingdings" pitchFamily="2" charset="2"/>
              </a:rPr>
              <a:t>编码：差分编码</a:t>
            </a:r>
          </a:p>
          <a:p>
            <a:pPr lvl="2">
              <a:lnSpc>
                <a:spcPct val="80000"/>
              </a:lnSpc>
            </a:pPr>
            <a:r>
              <a:rPr lang="zh-CN" altLang="en-US" dirty="0">
                <a:sym typeface="Wingdings" pitchFamily="2" charset="2"/>
              </a:rPr>
              <a:t>比较相邻的信号单元而不是仅仅根据目前的信号</a:t>
            </a:r>
          </a:p>
          <a:p>
            <a:pPr lvl="2">
              <a:lnSpc>
                <a:spcPct val="80000"/>
              </a:lnSpc>
            </a:pPr>
            <a:r>
              <a:rPr lang="zh-CN" altLang="en-US" b="1" dirty="0" smtClean="0">
                <a:solidFill>
                  <a:srgbClr val="FF0000"/>
                </a:solidFill>
                <a:sym typeface="Wingdings" pitchFamily="2" charset="2"/>
              </a:rPr>
              <a:t>用</a:t>
            </a:r>
            <a:r>
              <a:rPr lang="zh-CN" altLang="en-US" b="1" dirty="0">
                <a:solidFill>
                  <a:srgbClr val="FF0000"/>
                </a:solidFill>
                <a:sym typeface="Wingdings" pitchFamily="2" charset="2"/>
              </a:rPr>
              <a:t>信号的跳变来表示</a:t>
            </a:r>
            <a:r>
              <a:rPr lang="en-US" altLang="zh-CN" b="1" dirty="0">
                <a:solidFill>
                  <a:srgbClr val="FF0000"/>
                </a:solidFill>
                <a:sym typeface="Wingdings" pitchFamily="2" charset="2"/>
              </a:rPr>
              <a:t>1</a:t>
            </a:r>
            <a:r>
              <a:rPr lang="zh-CN" altLang="en-US" dirty="0">
                <a:sym typeface="Wingdings" pitchFamily="2" charset="2"/>
              </a:rPr>
              <a:t>，无跳变表示</a:t>
            </a:r>
            <a:r>
              <a:rPr lang="en-US" altLang="zh-CN" dirty="0">
                <a:sym typeface="Wingdings" pitchFamily="2" charset="2"/>
              </a:rPr>
              <a:t>0</a:t>
            </a:r>
          </a:p>
          <a:p>
            <a:pPr lvl="2">
              <a:lnSpc>
                <a:spcPct val="80000"/>
              </a:lnSpc>
            </a:pPr>
            <a:r>
              <a:rPr lang="zh-CN" altLang="en-US" b="1" dirty="0">
                <a:solidFill>
                  <a:srgbClr val="FF0000"/>
                </a:solidFill>
                <a:sym typeface="Wingdings" pitchFamily="2" charset="2"/>
              </a:rPr>
              <a:t>解决了连续</a:t>
            </a:r>
            <a:r>
              <a:rPr lang="en-US" altLang="zh-CN" b="1" dirty="0">
                <a:solidFill>
                  <a:srgbClr val="FF0000"/>
                </a:solidFill>
                <a:sym typeface="Wingdings" pitchFamily="2" charset="2"/>
              </a:rPr>
              <a:t>1</a:t>
            </a:r>
            <a:r>
              <a:rPr lang="zh-CN" altLang="en-US" dirty="0">
                <a:sym typeface="Wingdings" pitchFamily="2" charset="2"/>
              </a:rPr>
              <a:t>的问题，但是对于连续</a:t>
            </a:r>
            <a:r>
              <a:rPr lang="en-US" altLang="zh-CN" dirty="0">
                <a:sym typeface="Wingdings" pitchFamily="2" charset="2"/>
              </a:rPr>
              <a:t>0</a:t>
            </a:r>
            <a:r>
              <a:rPr lang="zh-CN" altLang="en-US" dirty="0">
                <a:sym typeface="Wingdings" pitchFamily="2" charset="2"/>
              </a:rPr>
              <a:t>的问题无能为力</a:t>
            </a:r>
          </a:p>
          <a:p>
            <a:endParaRPr lang="zh-CN" altLang="en-US" dirty="0"/>
          </a:p>
        </p:txBody>
      </p:sp>
    </p:spTree>
    <p:extLst>
      <p:ext uri="{BB962C8B-B14F-4D97-AF65-F5344CB8AC3E}">
        <p14:creationId xmlns:p14="http://schemas.microsoft.com/office/powerpoint/2010/main" val="3670196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p:txBody>
          <a:bodyPr>
            <a:normAutofit/>
          </a:bodyPr>
          <a:lstStyle/>
          <a:p>
            <a:pPr>
              <a:lnSpc>
                <a:spcPct val="80000"/>
              </a:lnSpc>
            </a:pPr>
            <a:r>
              <a:rPr lang="zh-CN" altLang="en-US" sz="2700" dirty="0">
                <a:sym typeface="Wingdings" pitchFamily="2" charset="2"/>
              </a:rPr>
              <a:t>曼彻斯特编码</a:t>
            </a:r>
          </a:p>
          <a:p>
            <a:pPr lvl="1">
              <a:lnSpc>
                <a:spcPct val="80000"/>
              </a:lnSpc>
            </a:pPr>
            <a:r>
              <a:rPr lang="zh-CN" altLang="en-US" dirty="0">
                <a:sym typeface="Wingdings" pitchFamily="2" charset="2"/>
              </a:rPr>
              <a:t>可以看作时钟和</a:t>
            </a:r>
            <a:r>
              <a:rPr lang="en-US" altLang="zh-CN" dirty="0">
                <a:sym typeface="Wingdings" pitchFamily="2" charset="2"/>
              </a:rPr>
              <a:t>NRZ</a:t>
            </a:r>
            <a:r>
              <a:rPr lang="zh-CN" altLang="en-US" dirty="0">
                <a:sym typeface="Wingdings" pitchFamily="2" charset="2"/>
              </a:rPr>
              <a:t>编码</a:t>
            </a:r>
            <a:r>
              <a:rPr lang="zh-CN" altLang="en-US" b="1" dirty="0">
                <a:solidFill>
                  <a:srgbClr val="FF0000"/>
                </a:solidFill>
                <a:sym typeface="Wingdings" pitchFamily="2" charset="2"/>
              </a:rPr>
              <a:t>异或</a:t>
            </a:r>
            <a:r>
              <a:rPr lang="zh-CN" altLang="en-US" dirty="0">
                <a:sym typeface="Wingdings" pitchFamily="2" charset="2"/>
              </a:rPr>
              <a:t>而成</a:t>
            </a:r>
          </a:p>
          <a:p>
            <a:pPr lvl="1">
              <a:lnSpc>
                <a:spcPct val="80000"/>
              </a:lnSpc>
            </a:pPr>
            <a:r>
              <a:rPr lang="zh-CN" altLang="en-US" dirty="0">
                <a:sym typeface="Wingdings" pitchFamily="2" charset="2"/>
              </a:rPr>
              <a:t>每个比特的传输都有电平的跳变，一个比特时间</a:t>
            </a:r>
            <a:r>
              <a:rPr lang="en-US" altLang="zh-CN" dirty="0">
                <a:sym typeface="Wingdings" pitchFamily="2" charset="2"/>
              </a:rPr>
              <a:t>T</a:t>
            </a:r>
            <a:r>
              <a:rPr lang="zh-CN" altLang="en-US" dirty="0">
                <a:sym typeface="Wingdings" pitchFamily="2" charset="2"/>
              </a:rPr>
              <a:t>分为两半：高电平低电平为</a:t>
            </a:r>
            <a:r>
              <a:rPr lang="en-US" altLang="zh-CN" dirty="0">
                <a:sym typeface="Wingdings" pitchFamily="2" charset="2"/>
              </a:rPr>
              <a:t>1</a:t>
            </a:r>
            <a:r>
              <a:rPr lang="zh-CN" altLang="en-US" dirty="0">
                <a:sym typeface="Wingdings" pitchFamily="2" charset="2"/>
              </a:rPr>
              <a:t>，低电平高电平为</a:t>
            </a:r>
            <a:r>
              <a:rPr lang="en-US" altLang="zh-CN" dirty="0">
                <a:sym typeface="Wingdings" pitchFamily="2" charset="2"/>
              </a:rPr>
              <a:t>0</a:t>
            </a:r>
            <a:endParaRPr lang="en-US" altLang="zh-CN" sz="3100" dirty="0">
              <a:sym typeface="Wingdings" pitchFamily="2" charset="2"/>
            </a:endParaRPr>
          </a:p>
          <a:p>
            <a:pPr eaLnBrk="1" hangingPunct="1">
              <a:lnSpc>
                <a:spcPct val="90000"/>
              </a:lnSpc>
            </a:pPr>
            <a:r>
              <a:rPr lang="zh-CN" altLang="en-US" dirty="0">
                <a:sym typeface="Wingdings" pitchFamily="2" charset="2"/>
              </a:rPr>
              <a:t>差分曼彻斯特编码</a:t>
            </a:r>
          </a:p>
          <a:p>
            <a:pPr lvl="1">
              <a:lnSpc>
                <a:spcPct val="90000"/>
              </a:lnSpc>
            </a:pPr>
            <a:r>
              <a:rPr lang="zh-CN" altLang="en-US" b="1" dirty="0">
                <a:solidFill>
                  <a:srgbClr val="FF0000"/>
                </a:solidFill>
                <a:sym typeface="Wingdings" pitchFamily="2" charset="2"/>
              </a:rPr>
              <a:t>比特时间的开始处</a:t>
            </a:r>
            <a:r>
              <a:rPr lang="zh-CN" altLang="en-US" dirty="0">
                <a:sym typeface="Wingdings" pitchFamily="2" charset="2"/>
              </a:rPr>
              <a:t>的跳变有无来表示</a:t>
            </a:r>
            <a:r>
              <a:rPr lang="en-US" altLang="zh-CN" dirty="0">
                <a:sym typeface="Wingdings" pitchFamily="2" charset="2"/>
              </a:rPr>
              <a:t>0</a:t>
            </a:r>
            <a:r>
              <a:rPr lang="zh-CN" altLang="en-US" dirty="0">
                <a:sym typeface="Wingdings" pitchFamily="2" charset="2"/>
              </a:rPr>
              <a:t>或者</a:t>
            </a:r>
            <a:r>
              <a:rPr lang="en-US" altLang="zh-CN" dirty="0">
                <a:sym typeface="Wingdings" pitchFamily="2" charset="2"/>
              </a:rPr>
              <a:t>1</a:t>
            </a:r>
            <a:r>
              <a:rPr lang="zh-CN" altLang="en-US" dirty="0">
                <a:sym typeface="Wingdings" pitchFamily="2" charset="2"/>
              </a:rPr>
              <a:t>：有跳变表示</a:t>
            </a:r>
            <a:r>
              <a:rPr lang="en-US" altLang="zh-CN" dirty="0">
                <a:sym typeface="Wingdings" pitchFamily="2" charset="2"/>
              </a:rPr>
              <a:t>0</a:t>
            </a:r>
            <a:r>
              <a:rPr lang="zh-CN" altLang="en-US" dirty="0">
                <a:sym typeface="Wingdings" pitchFamily="2" charset="2"/>
              </a:rPr>
              <a:t>，没有跳变表示</a:t>
            </a:r>
            <a:r>
              <a:rPr lang="en-US" altLang="zh-CN" dirty="0">
                <a:sym typeface="Wingdings" pitchFamily="2" charset="2"/>
              </a:rPr>
              <a:t>1</a:t>
            </a:r>
          </a:p>
          <a:p>
            <a:pPr lvl="1" eaLnBrk="1" hangingPunct="1">
              <a:lnSpc>
                <a:spcPct val="90000"/>
              </a:lnSpc>
            </a:pPr>
            <a:r>
              <a:rPr lang="zh-CN" altLang="en-US" dirty="0">
                <a:sym typeface="Wingdings" pitchFamily="2" charset="2"/>
              </a:rPr>
              <a:t>每个比特时间仍然有一个跳变，用来同步</a:t>
            </a:r>
          </a:p>
          <a:p>
            <a:pPr lvl="1" eaLnBrk="1" hangingPunct="1">
              <a:lnSpc>
                <a:spcPct val="90000"/>
              </a:lnSpc>
            </a:pPr>
            <a:r>
              <a:rPr lang="zh-CN" altLang="en-US" dirty="0">
                <a:sym typeface="Wingdings" pitchFamily="2" charset="2"/>
              </a:rPr>
              <a:t>需要更复杂的设备，更好的抗干扰性</a:t>
            </a:r>
          </a:p>
          <a:p>
            <a:pPr eaLnBrk="1" hangingPunct="1">
              <a:lnSpc>
                <a:spcPct val="90000"/>
              </a:lnSpc>
            </a:pPr>
            <a:r>
              <a:rPr lang="zh-CN" altLang="en-US" dirty="0">
                <a:sym typeface="Wingdings" pitchFamily="2" charset="2"/>
              </a:rPr>
              <a:t>曼彻斯特编码的波特率和比特率的关系？</a:t>
            </a:r>
            <a:r>
              <a:rPr lang="en-US" altLang="zh-CN" dirty="0">
                <a:sym typeface="Wingdings" pitchFamily="2" charset="2"/>
              </a:rPr>
              <a:t>50%!</a:t>
            </a:r>
          </a:p>
          <a:p>
            <a:pPr eaLnBrk="1" hangingPunct="1">
              <a:lnSpc>
                <a:spcPct val="90000"/>
              </a:lnSpc>
            </a:pPr>
            <a:endParaRPr lang="en-US" altLang="zh-CN" sz="2400" dirty="0"/>
          </a:p>
          <a:p>
            <a:pPr eaLnBrk="1" hangingPunct="1">
              <a:lnSpc>
                <a:spcPct val="90000"/>
              </a:lnSpc>
            </a:pPr>
            <a:endParaRPr lang="en-US" altLang="zh-CN" dirty="0">
              <a:sym typeface="Wingdings" pitchFamily="2" charset="2"/>
            </a:endParaRPr>
          </a:p>
          <a:p>
            <a:pPr lvl="1" eaLnBrk="1" hangingPunct="1">
              <a:lnSpc>
                <a:spcPct val="90000"/>
              </a:lnSpc>
            </a:pPr>
            <a:endParaRPr lang="zh-CN" altLang="en-US" dirty="0">
              <a:sym typeface="Wingdings" pitchFamily="2" charset="2"/>
            </a:endParaRPr>
          </a:p>
          <a:p>
            <a:pPr eaLnBrk="1" hangingPunct="1">
              <a:lnSpc>
                <a:spcPct val="90000"/>
              </a:lnSpc>
            </a:pPr>
            <a:endParaRPr lang="zh-CN" altLang="en-US" dirty="0" smtClean="0">
              <a:sym typeface="Wingdings" pitchFamily="2" charset="2"/>
            </a:endParaRPr>
          </a:p>
        </p:txBody>
      </p:sp>
      <p:sp>
        <p:nvSpPr>
          <p:cNvPr id="41987" name="Rectangle 3"/>
          <p:cNvSpPr>
            <a:spLocks noGrp="1" noChangeArrowheads="1"/>
          </p:cNvSpPr>
          <p:nvPr>
            <p:ph type="title"/>
          </p:nvPr>
        </p:nvSpPr>
        <p:spPr/>
        <p:txBody>
          <a:bodyPr/>
          <a:lstStyle/>
          <a:p>
            <a:pPr eaLnBrk="1" hangingPunct="1"/>
            <a:r>
              <a:rPr lang="zh-CN" altLang="en-US" dirty="0" smtClean="0"/>
              <a:t>数字编码：曼彻斯特编码</a:t>
            </a:r>
          </a:p>
        </p:txBody>
      </p:sp>
    </p:spTree>
    <p:extLst>
      <p:ext uri="{BB962C8B-B14F-4D97-AF65-F5344CB8AC3E}">
        <p14:creationId xmlns:p14="http://schemas.microsoft.com/office/powerpoint/2010/main" val="1754196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3467100" y="1652588"/>
            <a:ext cx="9144000" cy="369332"/>
          </a:xfrm>
          <a:prstGeom prst="rect">
            <a:avLst/>
          </a:prstGeom>
          <a:noFill/>
          <a:ln w="9525">
            <a:noFill/>
            <a:miter lim="800000"/>
            <a:headEnd/>
            <a:tailEnd/>
          </a:ln>
        </p:spPr>
        <p:txBody>
          <a:bodyPr>
            <a:spAutoFit/>
          </a:bodyPr>
          <a:lstStyle/>
          <a:p>
            <a:endParaRPr lang="zh-CN" altLang="en-US"/>
          </a:p>
        </p:txBody>
      </p:sp>
      <p:sp>
        <p:nvSpPr>
          <p:cNvPr id="2"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1847528" y="404665"/>
          <a:ext cx="8424936" cy="6409609"/>
        </p:xfrm>
        <a:graphic>
          <a:graphicData uri="http://schemas.openxmlformats.org/presentationml/2006/ole">
            <mc:AlternateContent xmlns:mc="http://schemas.openxmlformats.org/markup-compatibility/2006">
              <mc:Choice xmlns:v="urn:schemas-microsoft-com:vml" Requires="v">
                <p:oleObj spid="_x0000_s7224" name="Picture" r:id="rId4" imgW="5254560" imgH="3984480" progId="Word.Picture.8">
                  <p:embed/>
                </p:oleObj>
              </mc:Choice>
              <mc:Fallback>
                <p:oleObj name="Picture" r:id="rId4" imgW="5254560" imgH="3984480" progId="Word.Picture.8">
                  <p:embed/>
                  <p:pic>
                    <p:nvPicPr>
                      <p:cNvPr id="3" name="对象 2"/>
                      <p:cNvPicPr>
                        <a:picLocks noChangeAspect="1" noChangeArrowheads="1"/>
                      </p:cNvPicPr>
                      <p:nvPr/>
                    </p:nvPicPr>
                    <p:blipFill>
                      <a:blip r:embed="rId5"/>
                      <a:srcRect/>
                      <a:stretch>
                        <a:fillRect/>
                      </a:stretch>
                    </p:blipFill>
                    <p:spPr bwMode="auto">
                      <a:xfrm>
                        <a:off x="1847528" y="404665"/>
                        <a:ext cx="8424936" cy="6409609"/>
                      </a:xfrm>
                      <a:prstGeom prst="rect">
                        <a:avLst/>
                      </a:prstGeom>
                      <a:noFill/>
                    </p:spPr>
                  </p:pic>
                </p:oleObj>
              </mc:Fallback>
            </mc:AlternateContent>
          </a:graphicData>
        </a:graphic>
      </p:graphicFrame>
    </p:spTree>
    <p:extLst>
      <p:ext uri="{BB962C8B-B14F-4D97-AF65-F5344CB8AC3E}">
        <p14:creationId xmlns:p14="http://schemas.microsoft.com/office/powerpoint/2010/main" val="220535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物理层</a:t>
            </a:r>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3</a:t>
            </a:fld>
            <a:endParaRPr lang="en-US" altLang="zh-CN"/>
          </a:p>
        </p:txBody>
      </p:sp>
      <p:sp>
        <p:nvSpPr>
          <p:cNvPr id="3" name="内容占位符 2"/>
          <p:cNvSpPr>
            <a:spLocks noGrp="1"/>
          </p:cNvSpPr>
          <p:nvPr>
            <p:ph sz="quarter" idx="1"/>
          </p:nvPr>
        </p:nvSpPr>
        <p:spPr/>
        <p:txBody>
          <a:bodyPr>
            <a:normAutofit/>
          </a:bodyPr>
          <a:lstStyle/>
          <a:p>
            <a:r>
              <a:rPr lang="zh-CN" altLang="zh-CN" sz="3200" dirty="0"/>
              <a:t>两个相邻的节点之间如何传递信息</a:t>
            </a:r>
            <a:r>
              <a:rPr lang="en-US" altLang="zh-CN" sz="3200" dirty="0"/>
              <a:t>?</a:t>
            </a:r>
          </a:p>
          <a:p>
            <a:pPr lvl="1"/>
            <a:r>
              <a:rPr lang="zh-CN" altLang="zh-CN" sz="2800" b="1" dirty="0">
                <a:solidFill>
                  <a:srgbClr val="0070C0"/>
                </a:solidFill>
              </a:rPr>
              <a:t>传输媒体</a:t>
            </a:r>
            <a:r>
              <a:rPr lang="zh-CN" altLang="zh-CN" sz="2800" dirty="0"/>
              <a:t>（</a:t>
            </a:r>
            <a:r>
              <a:rPr lang="en-US" altLang="zh-CN" sz="2800" dirty="0"/>
              <a:t>Transmission Medium</a:t>
            </a:r>
            <a:r>
              <a:rPr lang="zh-CN" altLang="zh-CN" sz="2800" dirty="0"/>
              <a:t>）</a:t>
            </a:r>
            <a:r>
              <a:rPr lang="en-US" altLang="zh-CN" sz="2800" dirty="0"/>
              <a:t>:</a:t>
            </a:r>
            <a:r>
              <a:rPr lang="zh-CN" altLang="zh-CN" sz="2800" dirty="0"/>
              <a:t>相邻节点间实际传送信息的物理载体</a:t>
            </a:r>
            <a:endParaRPr lang="en-US" altLang="zh-CN" sz="2800" dirty="0"/>
          </a:p>
          <a:p>
            <a:pPr lvl="2"/>
            <a:r>
              <a:rPr lang="zh-CN" altLang="zh-CN" sz="2800" dirty="0"/>
              <a:t>传输媒体具有不同的带宽和抗干扰能力，限制了在其上传输的信息所能获得的最大数据速率</a:t>
            </a:r>
            <a:endParaRPr lang="en-US" altLang="zh-CN" sz="2800" dirty="0"/>
          </a:p>
          <a:p>
            <a:pPr lvl="1"/>
            <a:r>
              <a:rPr lang="zh-CN" altLang="zh-CN" sz="2800" dirty="0"/>
              <a:t>传递的</a:t>
            </a:r>
            <a:r>
              <a:rPr lang="zh-CN" altLang="zh-CN" sz="3600" b="1" dirty="0">
                <a:solidFill>
                  <a:srgbClr val="0070C0"/>
                </a:solidFill>
              </a:rPr>
              <a:t>信息</a:t>
            </a:r>
            <a:r>
              <a:rPr lang="zh-CN" altLang="zh-CN" sz="2800" dirty="0"/>
              <a:t>可能采用模拟</a:t>
            </a:r>
            <a:r>
              <a:rPr lang="zh-CN" altLang="en-US" sz="2800" dirty="0"/>
              <a:t>（连续变化）</a:t>
            </a:r>
            <a:r>
              <a:rPr lang="zh-CN" altLang="zh-CN" sz="2800" dirty="0"/>
              <a:t>或者数字</a:t>
            </a:r>
            <a:r>
              <a:rPr lang="zh-CN" altLang="en-US" sz="2800" dirty="0"/>
              <a:t>（离散变化）</a:t>
            </a:r>
            <a:r>
              <a:rPr lang="zh-CN" altLang="zh-CN" sz="2800" dirty="0"/>
              <a:t>形式来表示</a:t>
            </a:r>
            <a:endParaRPr lang="en-US" altLang="zh-CN" sz="2800" dirty="0"/>
          </a:p>
          <a:p>
            <a:pPr lvl="1"/>
            <a:r>
              <a:rPr lang="zh-CN" altLang="zh-CN" sz="2800" dirty="0"/>
              <a:t>信息在传输媒体中以</a:t>
            </a:r>
            <a:r>
              <a:rPr lang="zh-CN" altLang="zh-CN" sz="3600" b="1" dirty="0">
                <a:solidFill>
                  <a:srgbClr val="0070C0"/>
                </a:solidFill>
              </a:rPr>
              <a:t>信号</a:t>
            </a:r>
            <a:r>
              <a:rPr lang="zh-CN" altLang="zh-CN" sz="2800" dirty="0"/>
              <a:t>的形式来传输，信号也可以是模拟或者数字的</a:t>
            </a:r>
            <a:endParaRPr lang="en-US" altLang="zh-CN" sz="2800" dirty="0"/>
          </a:p>
          <a:p>
            <a:endParaRPr lang="zh-CN" altLang="en-US" sz="3200" dirty="0"/>
          </a:p>
        </p:txBody>
      </p:sp>
    </p:spTree>
    <p:extLst>
      <p:ext uri="{BB962C8B-B14F-4D97-AF65-F5344CB8AC3E}">
        <p14:creationId xmlns:p14="http://schemas.microsoft.com/office/powerpoint/2010/main" val="4072785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数字编码</a:t>
            </a:r>
            <a:r>
              <a:rPr lang="zh-CN" altLang="en-US" dirty="0" smtClean="0"/>
              <a:t>：</a:t>
            </a:r>
            <a:r>
              <a:rPr lang="en-US" altLang="zh-CN" dirty="0" smtClean="0"/>
              <a:t>4B5B</a:t>
            </a:r>
            <a:r>
              <a:rPr lang="zh-CN" altLang="en-US" dirty="0"/>
              <a:t>编码</a:t>
            </a:r>
          </a:p>
        </p:txBody>
      </p:sp>
      <p:sp>
        <p:nvSpPr>
          <p:cNvPr id="3" name="灯片编号占位符 2"/>
          <p:cNvSpPr>
            <a:spLocks noGrp="1"/>
          </p:cNvSpPr>
          <p:nvPr>
            <p:ph type="sldNum" sz="quarter" idx="12"/>
          </p:nvPr>
        </p:nvSpPr>
        <p:spPr/>
        <p:txBody>
          <a:bodyPr/>
          <a:lstStyle/>
          <a:p>
            <a:fld id="{3C40872B-571A-4F56-8A4E-7221158C17B4}" type="slidenum">
              <a:rPr lang="zh-CN" altLang="en-US" smtClean="0"/>
              <a:t>30</a:t>
            </a:fld>
            <a:endParaRPr lang="zh-CN" altLang="en-US" dirty="0"/>
          </a:p>
        </p:txBody>
      </p:sp>
      <p:sp>
        <p:nvSpPr>
          <p:cNvPr id="4" name="内容占位符 3"/>
          <p:cNvSpPr>
            <a:spLocks noGrp="1"/>
          </p:cNvSpPr>
          <p:nvPr>
            <p:ph sz="quarter" idx="1"/>
          </p:nvPr>
        </p:nvSpPr>
        <p:spPr>
          <a:xfrm>
            <a:off x="838200" y="1526971"/>
            <a:ext cx="10515600" cy="4351338"/>
          </a:xfrm>
        </p:spPr>
        <p:txBody>
          <a:bodyPr>
            <a:normAutofit/>
          </a:bodyPr>
          <a:lstStyle/>
          <a:p>
            <a:pPr>
              <a:lnSpc>
                <a:spcPct val="90000"/>
              </a:lnSpc>
            </a:pPr>
            <a:r>
              <a:rPr lang="en-US" altLang="zh-CN" sz="2400" dirty="0"/>
              <a:t>4</a:t>
            </a:r>
            <a:r>
              <a:rPr lang="zh-CN" altLang="en-US" sz="2400" dirty="0"/>
              <a:t>比特的数据用</a:t>
            </a:r>
            <a:r>
              <a:rPr lang="en-US" altLang="zh-CN" sz="2400" dirty="0"/>
              <a:t>5</a:t>
            </a:r>
            <a:r>
              <a:rPr lang="zh-CN" altLang="en-US" sz="2400" dirty="0"/>
              <a:t>比特的码组来编码</a:t>
            </a:r>
          </a:p>
          <a:p>
            <a:pPr lvl="1">
              <a:lnSpc>
                <a:spcPct val="90000"/>
              </a:lnSpc>
            </a:pPr>
            <a:r>
              <a:rPr lang="zh-CN" altLang="en-US" sz="2000" dirty="0"/>
              <a:t>保证码组</a:t>
            </a:r>
            <a:r>
              <a:rPr lang="zh-CN" altLang="en-US" sz="2000" dirty="0" smtClean="0"/>
              <a:t>前面没有</a:t>
            </a:r>
            <a:r>
              <a:rPr lang="zh-CN" altLang="en-US" sz="2000" dirty="0"/>
              <a:t>多于</a:t>
            </a:r>
            <a:r>
              <a:rPr lang="en-US" altLang="zh-CN" sz="2000" dirty="0"/>
              <a:t>1</a:t>
            </a:r>
            <a:r>
              <a:rPr lang="zh-CN" altLang="en-US" sz="2000" dirty="0"/>
              <a:t>个“</a:t>
            </a:r>
            <a:r>
              <a:rPr lang="en-US" altLang="zh-CN" sz="2000" dirty="0"/>
              <a:t>0”</a:t>
            </a:r>
            <a:r>
              <a:rPr lang="zh-CN" altLang="en-US" sz="2000" dirty="0"/>
              <a:t>，尾部没有多于</a:t>
            </a:r>
            <a:r>
              <a:rPr lang="en-US" altLang="zh-CN" sz="2000" dirty="0"/>
              <a:t>2</a:t>
            </a:r>
            <a:r>
              <a:rPr lang="zh-CN" altLang="en-US" sz="2000" dirty="0"/>
              <a:t>个“</a:t>
            </a:r>
            <a:r>
              <a:rPr lang="en-US" altLang="zh-CN" sz="2000" dirty="0"/>
              <a:t>0</a:t>
            </a:r>
            <a:r>
              <a:rPr lang="en-US" altLang="zh-CN" sz="2000" dirty="0" smtClean="0"/>
              <a:t>”</a:t>
            </a:r>
          </a:p>
          <a:p>
            <a:pPr lvl="1">
              <a:lnSpc>
                <a:spcPct val="90000"/>
              </a:lnSpc>
            </a:pPr>
            <a:r>
              <a:rPr lang="zh-CN" altLang="en-US" sz="2000" dirty="0" smtClean="0"/>
              <a:t>采用</a:t>
            </a:r>
            <a:r>
              <a:rPr lang="en-US" altLang="zh-CN" sz="2000" dirty="0"/>
              <a:t>4B5B</a:t>
            </a:r>
            <a:r>
              <a:rPr lang="zh-CN" altLang="en-US" sz="2000" dirty="0"/>
              <a:t>编码的码组流不会出现超过连续</a:t>
            </a:r>
            <a:r>
              <a:rPr lang="en-US" altLang="zh-CN" sz="2000" dirty="0"/>
              <a:t>3</a:t>
            </a:r>
            <a:r>
              <a:rPr lang="zh-CN" altLang="en-US" sz="2000" dirty="0"/>
              <a:t>个“</a:t>
            </a:r>
            <a:r>
              <a:rPr lang="en-US" altLang="zh-CN" sz="2000" dirty="0"/>
              <a:t>0</a:t>
            </a:r>
            <a:r>
              <a:rPr lang="en-US" altLang="zh-CN" sz="2000" dirty="0" smtClean="0"/>
              <a:t>”</a:t>
            </a:r>
            <a:endParaRPr lang="en-US" altLang="zh-CN" sz="2000" dirty="0"/>
          </a:p>
          <a:p>
            <a:pPr>
              <a:lnSpc>
                <a:spcPct val="90000"/>
              </a:lnSpc>
            </a:pPr>
            <a:r>
              <a:rPr lang="en-US" altLang="zh-CN" sz="2400" dirty="0"/>
              <a:t>5</a:t>
            </a:r>
            <a:r>
              <a:rPr lang="zh-CN" altLang="en-US" sz="2400" dirty="0"/>
              <a:t>比特的码组再用</a:t>
            </a:r>
            <a:r>
              <a:rPr lang="en-US" altLang="zh-CN" sz="2400" dirty="0"/>
              <a:t>NRZI</a:t>
            </a:r>
            <a:r>
              <a:rPr lang="zh-CN" altLang="en-US" sz="2400" dirty="0"/>
              <a:t>编码（有跳变表示</a:t>
            </a:r>
            <a:r>
              <a:rPr lang="en-US" altLang="zh-CN" sz="2400" dirty="0"/>
              <a:t>1</a:t>
            </a:r>
            <a:r>
              <a:rPr lang="zh-CN" altLang="en-US" sz="2400" dirty="0"/>
              <a:t>）</a:t>
            </a:r>
          </a:p>
          <a:p>
            <a:pPr lvl="1">
              <a:lnSpc>
                <a:spcPct val="90000"/>
              </a:lnSpc>
            </a:pPr>
            <a:r>
              <a:rPr lang="zh-CN" altLang="en-US" sz="2000" dirty="0"/>
              <a:t>每个</a:t>
            </a:r>
            <a:r>
              <a:rPr lang="en-US" altLang="zh-CN" sz="2000" dirty="0"/>
              <a:t>5</a:t>
            </a:r>
            <a:r>
              <a:rPr lang="zh-CN" altLang="en-US" sz="2000" dirty="0"/>
              <a:t>比特的码组至少有</a:t>
            </a:r>
            <a:r>
              <a:rPr lang="en-US" altLang="zh-CN" sz="2000" dirty="0"/>
              <a:t>2</a:t>
            </a:r>
            <a:r>
              <a:rPr lang="zh-CN" altLang="en-US" sz="2000" dirty="0"/>
              <a:t>个“</a:t>
            </a:r>
            <a:r>
              <a:rPr lang="en-US" altLang="zh-CN" sz="2000" dirty="0"/>
              <a:t>1”</a:t>
            </a:r>
            <a:r>
              <a:rPr lang="zh-CN" altLang="en-US" sz="2000" dirty="0"/>
              <a:t>，也就是有</a:t>
            </a:r>
            <a:r>
              <a:rPr lang="en-US" altLang="zh-CN" sz="2000" dirty="0"/>
              <a:t>2</a:t>
            </a:r>
            <a:r>
              <a:rPr lang="zh-CN" altLang="en-US" sz="2000" dirty="0"/>
              <a:t>次跳变</a:t>
            </a:r>
            <a:endParaRPr lang="en-US" altLang="zh-CN" sz="2000" dirty="0"/>
          </a:p>
          <a:p>
            <a:pPr>
              <a:lnSpc>
                <a:spcPct val="90000"/>
              </a:lnSpc>
            </a:pPr>
            <a:r>
              <a:rPr lang="en-US" altLang="zh-CN" sz="2400" dirty="0"/>
              <a:t>4B5B</a:t>
            </a:r>
            <a:r>
              <a:rPr lang="zh-CN" altLang="en-US" sz="2400" dirty="0"/>
              <a:t>的效率是多少？ </a:t>
            </a:r>
            <a:r>
              <a:rPr lang="en-US" altLang="zh-CN" sz="2400" dirty="0"/>
              <a:t>80%!</a:t>
            </a:r>
            <a:endParaRPr lang="zh-CN" altLang="en-US" sz="2400" dirty="0"/>
          </a:p>
        </p:txBody>
      </p:sp>
      <p:graphicFrame>
        <p:nvGraphicFramePr>
          <p:cNvPr id="164" name="表格 163"/>
          <p:cNvGraphicFramePr>
            <a:graphicFrameLocks noGrp="1"/>
          </p:cNvGraphicFramePr>
          <p:nvPr>
            <p:extLst>
              <p:ext uri="{D42A27DB-BD31-4B8C-83A1-F6EECF244321}">
                <p14:modId xmlns:p14="http://schemas.microsoft.com/office/powerpoint/2010/main" val="1409337046"/>
              </p:ext>
            </p:extLst>
          </p:nvPr>
        </p:nvGraphicFramePr>
        <p:xfrm>
          <a:off x="1550233" y="3856383"/>
          <a:ext cx="3816424" cy="3001617"/>
        </p:xfrm>
        <a:graphic>
          <a:graphicData uri="http://schemas.openxmlformats.org/drawingml/2006/table">
            <a:tbl>
              <a:tblPr firstRow="1" bandRow="1">
                <a:tableStyleId>{2D5ABB26-0587-4C30-8999-92F81FD0307C}</a:tableStyleId>
              </a:tblPr>
              <a:tblGrid>
                <a:gridCol w="100811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tblGrid>
              <a:tr h="405737">
                <a:tc>
                  <a:txBody>
                    <a:bodyPr/>
                    <a:lstStyle/>
                    <a:p>
                      <a:r>
                        <a:rPr kumimoji="1" lang="zh-CN" altLang="en-US" sz="1800" b="1" i="0" dirty="0" smtClean="0">
                          <a:solidFill>
                            <a:srgbClr val="FF3300"/>
                          </a:solidFill>
                          <a:latin typeface="Times New Roman" pitchFamily="18" charset="0"/>
                        </a:rPr>
                        <a:t>数据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eaLnBrk="1" hangingPunct="1"/>
                      <a:r>
                        <a:rPr kumimoji="1" lang="en-US" altLang="zh-CN" sz="1800" b="1" i="0" dirty="0" smtClean="0">
                          <a:solidFill>
                            <a:srgbClr val="FF3300"/>
                          </a:solidFill>
                          <a:latin typeface="Times New Roman" pitchFamily="18" charset="0"/>
                        </a:rPr>
                        <a:t>4</a:t>
                      </a:r>
                      <a:r>
                        <a:rPr kumimoji="1" lang="zh-CN" altLang="en-US" sz="1800" b="1" i="0" dirty="0" smtClean="0">
                          <a:solidFill>
                            <a:srgbClr val="FF3300"/>
                          </a:solidFill>
                          <a:latin typeface="Times New Roman" pitchFamily="18" charset="0"/>
                        </a:rPr>
                        <a:t>比特输入</a:t>
                      </a:r>
                      <a:endParaRPr kumimoji="1" lang="zh-CN" altLang="en-US" sz="1800" b="1" i="0" dirty="0">
                        <a:solidFill>
                          <a:srgbClr val="FF3300"/>
                        </a:solidFill>
                        <a:latin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800" b="1" i="0" dirty="0" smtClean="0">
                          <a:solidFill>
                            <a:srgbClr val="FF3300"/>
                          </a:solidFill>
                          <a:latin typeface="Times New Roman" pitchFamily="18" charset="0"/>
                        </a:rPr>
                        <a:t>5</a:t>
                      </a:r>
                      <a:r>
                        <a:rPr kumimoji="1" lang="zh-CN" altLang="en-US" sz="1800" b="1" i="0" dirty="0" smtClean="0">
                          <a:solidFill>
                            <a:srgbClr val="FF3300"/>
                          </a:solidFill>
                          <a:latin typeface="Times New Roman" pitchFamily="18" charset="0"/>
                        </a:rPr>
                        <a:t>比特的码组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00000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11110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0001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01001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01010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0101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0110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01110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65" name="表格 164"/>
          <p:cNvGraphicFramePr>
            <a:graphicFrameLocks noGrp="1"/>
          </p:cNvGraphicFramePr>
          <p:nvPr>
            <p:extLst>
              <p:ext uri="{D42A27DB-BD31-4B8C-83A1-F6EECF244321}">
                <p14:modId xmlns:p14="http://schemas.microsoft.com/office/powerpoint/2010/main" val="3849396091"/>
              </p:ext>
            </p:extLst>
          </p:nvPr>
        </p:nvGraphicFramePr>
        <p:xfrm>
          <a:off x="6452016" y="3520440"/>
          <a:ext cx="3816424" cy="3337560"/>
        </p:xfrm>
        <a:graphic>
          <a:graphicData uri="http://schemas.openxmlformats.org/drawingml/2006/table">
            <a:tbl>
              <a:tblPr firstRow="1" bandRow="1">
                <a:tableStyleId>{2D5ABB26-0587-4C30-8999-92F81FD0307C}</a:tableStyleId>
              </a:tblPr>
              <a:tblGrid>
                <a:gridCol w="100811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tblGrid>
              <a:tr h="370840">
                <a:tc>
                  <a:txBody>
                    <a:bodyPr/>
                    <a:lstStyle/>
                    <a:p>
                      <a:r>
                        <a:rPr kumimoji="0" lang="en-US" altLang="zh-CN" kern="1200" dirty="0" smtClean="0">
                          <a:solidFill>
                            <a:schemeClr val="tx1"/>
                          </a:solidFill>
                          <a:latin typeface="+mn-lt"/>
                          <a:ea typeface="+mn-ea"/>
                          <a:cs typeface="+mn-cs"/>
                        </a:rPr>
                        <a:t>7</a:t>
                      </a:r>
                      <a:endParaRPr kumimoji="0" lang="zh-CN" altLang="en-US"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eaLnBrk="1" hangingPunct="1"/>
                      <a:r>
                        <a:rPr kumimoji="0" lang="en-US" altLang="zh-CN" kern="1200" dirty="0" smtClean="0">
                          <a:solidFill>
                            <a:schemeClr val="tx1"/>
                          </a:solidFill>
                          <a:latin typeface="+mn-lt"/>
                          <a:ea typeface="+mn-ea"/>
                          <a:cs typeface="+mn-cs"/>
                        </a:rPr>
                        <a:t>0111</a:t>
                      </a:r>
                      <a:endParaRPr kumimoji="0" lang="zh-CN" altLang="en-US"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kern="1200" dirty="0" smtClean="0">
                          <a:solidFill>
                            <a:schemeClr val="tx1"/>
                          </a:solidFill>
                          <a:latin typeface="+mn-lt"/>
                          <a:ea typeface="+mn-ea"/>
                          <a:cs typeface="+mn-cs"/>
                        </a:rPr>
                        <a:t>01111</a:t>
                      </a:r>
                      <a:endParaRPr kumimoji="0" lang="zh-CN" altLang="en-US"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smtClean="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dirty="0" smtClean="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11010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11011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11101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07868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数字编码：多级传输</a:t>
            </a:r>
            <a:r>
              <a:rPr lang="en-US" altLang="zh-CN" dirty="0" smtClean="0"/>
              <a:t>MLT-3</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31</a:t>
            </a:fld>
            <a:endParaRPr lang="zh-CN" altLang="en-US" dirty="0"/>
          </a:p>
        </p:txBody>
      </p:sp>
      <p:sp>
        <p:nvSpPr>
          <p:cNvPr id="4" name="内容占位符 3"/>
          <p:cNvSpPr>
            <a:spLocks noGrp="1"/>
          </p:cNvSpPr>
          <p:nvPr>
            <p:ph sz="quarter" idx="1"/>
          </p:nvPr>
        </p:nvSpPr>
        <p:spPr/>
        <p:txBody>
          <a:bodyPr>
            <a:normAutofit fontScale="85000" lnSpcReduction="10000"/>
          </a:bodyPr>
          <a:lstStyle/>
          <a:p>
            <a:r>
              <a:rPr lang="en-US" altLang="zh-CN" dirty="0" smtClean="0"/>
              <a:t>4B/5B</a:t>
            </a:r>
            <a:r>
              <a:rPr lang="zh-CN" altLang="en-US" dirty="0" smtClean="0"/>
              <a:t>编码用于</a:t>
            </a:r>
            <a:r>
              <a:rPr lang="en-US" altLang="zh-CN" dirty="0" smtClean="0"/>
              <a:t>100Mbps</a:t>
            </a:r>
            <a:r>
              <a:rPr lang="zh-CN" altLang="en-US" dirty="0" smtClean="0"/>
              <a:t>以太网时，产生</a:t>
            </a:r>
            <a:r>
              <a:rPr lang="en-US" altLang="zh-CN" dirty="0" smtClean="0"/>
              <a:t>125M</a:t>
            </a:r>
            <a:r>
              <a:rPr lang="zh-CN" altLang="en-US" dirty="0" smtClean="0"/>
              <a:t>波特的信号，超过双绞线的</a:t>
            </a:r>
            <a:r>
              <a:rPr lang="en-US" altLang="zh-CN" dirty="0" smtClean="0"/>
              <a:t>100MHz</a:t>
            </a:r>
            <a:r>
              <a:rPr lang="zh-CN" altLang="en-US" dirty="0" smtClean="0"/>
              <a:t>的带宽</a:t>
            </a:r>
            <a:endParaRPr lang="en-US" altLang="zh-CN" dirty="0" smtClean="0"/>
          </a:p>
          <a:p>
            <a:r>
              <a:rPr lang="en-US" altLang="zh-CN" dirty="0" smtClean="0"/>
              <a:t>MLT-3</a:t>
            </a:r>
            <a:r>
              <a:rPr lang="zh-CN" altLang="en-US" dirty="0" smtClean="0"/>
              <a:t>采用三种电压：</a:t>
            </a:r>
            <a:r>
              <a:rPr lang="zh-CN" altLang="zh-CN" dirty="0" smtClean="0"/>
              <a:t>正</a:t>
            </a:r>
            <a:r>
              <a:rPr lang="zh-CN" altLang="zh-CN" dirty="0"/>
              <a:t>电压</a:t>
            </a:r>
            <a:r>
              <a:rPr lang="en-US" altLang="zh-CN" dirty="0"/>
              <a:t>(+V)</a:t>
            </a:r>
            <a:r>
              <a:rPr lang="zh-CN" altLang="zh-CN" dirty="0"/>
              <a:t>、负电压</a:t>
            </a:r>
            <a:r>
              <a:rPr lang="en-US" altLang="zh-CN" dirty="0"/>
              <a:t>(</a:t>
            </a:r>
            <a:r>
              <a:rPr lang="zh-CN" altLang="zh-CN" dirty="0"/>
              <a:t>－</a:t>
            </a:r>
            <a:r>
              <a:rPr lang="en-US" altLang="zh-CN" dirty="0"/>
              <a:t>V)</a:t>
            </a:r>
            <a:r>
              <a:rPr lang="zh-CN" altLang="zh-CN" dirty="0"/>
              <a:t>和零电压</a:t>
            </a:r>
            <a:r>
              <a:rPr lang="en-US" altLang="zh-CN" dirty="0"/>
              <a:t>(</a:t>
            </a:r>
            <a:r>
              <a:rPr lang="en-US" altLang="zh-CN" dirty="0" smtClean="0"/>
              <a:t>0)</a:t>
            </a:r>
          </a:p>
          <a:p>
            <a:r>
              <a:rPr lang="zh-CN" altLang="zh-CN" dirty="0" smtClean="0"/>
              <a:t>采用</a:t>
            </a:r>
            <a:r>
              <a:rPr lang="zh-CN" altLang="zh-CN" dirty="0"/>
              <a:t>差分编码，</a:t>
            </a:r>
            <a:r>
              <a:rPr lang="zh-CN" altLang="zh-CN" dirty="0" smtClean="0"/>
              <a:t>保证</a:t>
            </a:r>
            <a:r>
              <a:rPr lang="zh-CN" altLang="en-US" dirty="0" smtClean="0"/>
              <a:t>传输比特</a:t>
            </a:r>
            <a:r>
              <a:rPr lang="en-US" altLang="zh-CN" dirty="0" smtClean="0"/>
              <a:t>1</a:t>
            </a:r>
            <a:r>
              <a:rPr lang="zh-CN" altLang="en-US" dirty="0" smtClean="0"/>
              <a:t>时</a:t>
            </a:r>
            <a:r>
              <a:rPr lang="zh-CN" altLang="zh-CN" dirty="0" smtClean="0"/>
              <a:t>都</a:t>
            </a:r>
            <a:r>
              <a:rPr lang="zh-CN" altLang="zh-CN" dirty="0"/>
              <a:t>有一次跳变，而比特</a:t>
            </a:r>
            <a:r>
              <a:rPr lang="en-US" altLang="zh-CN" dirty="0"/>
              <a:t>0</a:t>
            </a:r>
            <a:r>
              <a:rPr lang="zh-CN" altLang="zh-CN" dirty="0"/>
              <a:t>则没有跳变</a:t>
            </a:r>
            <a:r>
              <a:rPr lang="zh-CN" altLang="zh-CN" dirty="0" smtClean="0"/>
              <a:t>。</a:t>
            </a:r>
            <a:endParaRPr lang="en-US" altLang="zh-CN" dirty="0" smtClean="0"/>
          </a:p>
          <a:p>
            <a:pPr lvl="1"/>
            <a:r>
              <a:rPr lang="zh-CN" altLang="zh-CN" dirty="0" smtClean="0"/>
              <a:t>如果</a:t>
            </a:r>
            <a:r>
              <a:rPr lang="zh-CN" altLang="zh-CN" dirty="0"/>
              <a:t>要传输</a:t>
            </a:r>
            <a:r>
              <a:rPr lang="en-US" altLang="zh-CN" dirty="0"/>
              <a:t>0</a:t>
            </a:r>
            <a:r>
              <a:rPr lang="zh-CN" altLang="zh-CN" dirty="0"/>
              <a:t>，则采用和上一信号单元一样的电压</a:t>
            </a:r>
            <a:r>
              <a:rPr lang="zh-CN" altLang="zh-CN" dirty="0" smtClean="0"/>
              <a:t>。</a:t>
            </a:r>
            <a:endParaRPr lang="en-US" altLang="zh-CN" dirty="0" smtClean="0"/>
          </a:p>
          <a:p>
            <a:pPr lvl="1"/>
            <a:r>
              <a:rPr lang="zh-CN" altLang="zh-CN" dirty="0" smtClean="0"/>
              <a:t>如果</a:t>
            </a:r>
            <a:r>
              <a:rPr lang="zh-CN" altLang="zh-CN" dirty="0"/>
              <a:t>传输</a:t>
            </a:r>
            <a:r>
              <a:rPr lang="en-US" altLang="zh-CN" dirty="0"/>
              <a:t>1</a:t>
            </a:r>
            <a:r>
              <a:rPr lang="zh-CN" altLang="zh-CN" dirty="0"/>
              <a:t>，则要考虑上一信号单元的</a:t>
            </a:r>
            <a:r>
              <a:rPr lang="zh-CN" altLang="zh-CN" dirty="0" smtClean="0"/>
              <a:t>电压</a:t>
            </a:r>
            <a:endParaRPr lang="en-US" altLang="zh-CN" dirty="0" smtClean="0"/>
          </a:p>
          <a:p>
            <a:pPr lvl="2"/>
            <a:r>
              <a:rPr lang="zh-CN" altLang="zh-CN" dirty="0" smtClean="0"/>
              <a:t>如果</a:t>
            </a:r>
            <a:r>
              <a:rPr lang="zh-CN" altLang="zh-CN" dirty="0"/>
              <a:t>为＋</a:t>
            </a:r>
            <a:r>
              <a:rPr lang="en-US" altLang="zh-CN" dirty="0"/>
              <a:t>V</a:t>
            </a:r>
            <a:r>
              <a:rPr lang="zh-CN" altLang="zh-CN" dirty="0"/>
              <a:t>或－</a:t>
            </a:r>
            <a:r>
              <a:rPr lang="en-US" altLang="zh-CN" dirty="0"/>
              <a:t>V</a:t>
            </a:r>
            <a:r>
              <a:rPr lang="zh-CN" altLang="zh-CN" dirty="0"/>
              <a:t>，则跳变为</a:t>
            </a:r>
            <a:r>
              <a:rPr lang="en-US" altLang="zh-CN" dirty="0"/>
              <a:t>0</a:t>
            </a:r>
            <a:r>
              <a:rPr lang="zh-CN" altLang="zh-CN" dirty="0" smtClean="0"/>
              <a:t>；</a:t>
            </a:r>
            <a:endParaRPr lang="en-US" altLang="zh-CN" dirty="0" smtClean="0"/>
          </a:p>
          <a:p>
            <a:pPr lvl="2"/>
            <a:r>
              <a:rPr lang="zh-CN" altLang="zh-CN" dirty="0" smtClean="0"/>
              <a:t>如果</a:t>
            </a:r>
            <a:r>
              <a:rPr lang="zh-CN" altLang="zh-CN" dirty="0"/>
              <a:t>为</a:t>
            </a:r>
            <a:r>
              <a:rPr lang="en-US" altLang="zh-CN" dirty="0"/>
              <a:t>0</a:t>
            </a:r>
            <a:r>
              <a:rPr lang="zh-CN" altLang="zh-CN" dirty="0"/>
              <a:t>，则跳变为</a:t>
            </a:r>
            <a:r>
              <a:rPr lang="en-US" altLang="zh-CN" dirty="0"/>
              <a:t>+V</a:t>
            </a:r>
            <a:r>
              <a:rPr lang="zh-CN" altLang="zh-CN" dirty="0"/>
              <a:t>或者</a:t>
            </a:r>
            <a:r>
              <a:rPr lang="en-US" altLang="zh-CN" dirty="0"/>
              <a:t>-V</a:t>
            </a:r>
            <a:r>
              <a:rPr lang="zh-CN" altLang="zh-CN" dirty="0"/>
              <a:t>，具体哪个还要考虑前面的最后一个</a:t>
            </a:r>
            <a:r>
              <a:rPr lang="zh-CN" altLang="zh-CN" sz="2400" dirty="0">
                <a:solidFill>
                  <a:srgbClr val="0070C0"/>
                </a:solidFill>
              </a:rPr>
              <a:t>非</a:t>
            </a:r>
            <a:r>
              <a:rPr lang="en-US" altLang="zh-CN" sz="2400" dirty="0">
                <a:solidFill>
                  <a:srgbClr val="0070C0"/>
                </a:solidFill>
              </a:rPr>
              <a:t>0</a:t>
            </a:r>
            <a:r>
              <a:rPr lang="zh-CN" altLang="zh-CN" sz="2400" dirty="0">
                <a:solidFill>
                  <a:srgbClr val="0070C0"/>
                </a:solidFill>
              </a:rPr>
              <a:t>电压</a:t>
            </a:r>
            <a:r>
              <a:rPr lang="zh-CN" altLang="zh-CN" dirty="0"/>
              <a:t>是什么，跳变为该非</a:t>
            </a:r>
            <a:r>
              <a:rPr lang="en-US" altLang="zh-CN" dirty="0"/>
              <a:t>0</a:t>
            </a:r>
            <a:r>
              <a:rPr lang="zh-CN" altLang="zh-CN" dirty="0"/>
              <a:t>电压的</a:t>
            </a:r>
            <a:r>
              <a:rPr lang="zh-CN" altLang="zh-CN" dirty="0" smtClean="0"/>
              <a:t>反。</a:t>
            </a:r>
            <a:endParaRPr lang="en-US" altLang="zh-CN" dirty="0" smtClean="0"/>
          </a:p>
          <a:p>
            <a:pPr lvl="1"/>
            <a:r>
              <a:rPr lang="en-US" altLang="zh-CN" dirty="0" smtClean="0"/>
              <a:t>MLT-3</a:t>
            </a:r>
            <a:r>
              <a:rPr lang="zh-CN" altLang="zh-CN" dirty="0"/>
              <a:t>的电压跳变过程是沿着</a:t>
            </a:r>
            <a:r>
              <a:rPr lang="en-US" altLang="zh-CN" dirty="0"/>
              <a:t>-V</a:t>
            </a:r>
            <a:r>
              <a:rPr lang="zh-CN" altLang="zh-CN" dirty="0"/>
              <a:t>、</a:t>
            </a:r>
            <a:r>
              <a:rPr lang="en-US" altLang="zh-CN" dirty="0"/>
              <a:t>0</a:t>
            </a:r>
            <a:r>
              <a:rPr lang="zh-CN" altLang="zh-CN" dirty="0"/>
              <a:t>、</a:t>
            </a:r>
            <a:r>
              <a:rPr lang="en-US" altLang="zh-CN" dirty="0"/>
              <a:t>+V</a:t>
            </a:r>
            <a:r>
              <a:rPr lang="zh-CN" altLang="zh-CN" dirty="0"/>
              <a:t>、</a:t>
            </a:r>
            <a:r>
              <a:rPr lang="en-US" altLang="zh-CN" dirty="0"/>
              <a:t>0</a:t>
            </a:r>
            <a:r>
              <a:rPr lang="zh-CN" altLang="zh-CN" dirty="0"/>
              <a:t>来循环的，即</a:t>
            </a:r>
            <a:r>
              <a:rPr lang="en-US" altLang="zh-CN" dirty="0"/>
              <a:t>4</a:t>
            </a:r>
            <a:r>
              <a:rPr lang="zh-CN" altLang="zh-CN" dirty="0"/>
              <a:t>个比特对应着一个信号模式（信号单元），在最坏的情况下，信号的波特率为数据速率的</a:t>
            </a:r>
            <a:r>
              <a:rPr lang="en-US" altLang="zh-CN" dirty="0"/>
              <a:t>1/4</a:t>
            </a:r>
            <a:r>
              <a:rPr lang="zh-CN" altLang="zh-CN" dirty="0" smtClean="0"/>
              <a:t>。</a:t>
            </a:r>
            <a:endParaRPr lang="en-US" altLang="zh-CN" dirty="0" smtClean="0"/>
          </a:p>
          <a:p>
            <a:pPr lvl="1"/>
            <a:r>
              <a:rPr lang="en-US" altLang="zh-CN" dirty="0" smtClean="0"/>
              <a:t>100BASE-TX</a:t>
            </a:r>
            <a:r>
              <a:rPr lang="zh-CN" altLang="zh-CN" dirty="0"/>
              <a:t>采用</a:t>
            </a:r>
            <a:r>
              <a:rPr lang="en-US" altLang="zh-CN" dirty="0"/>
              <a:t>4B/5B</a:t>
            </a:r>
            <a:r>
              <a:rPr lang="zh-CN" altLang="zh-CN" dirty="0"/>
              <a:t>和</a:t>
            </a:r>
            <a:r>
              <a:rPr lang="en-US" altLang="zh-CN" dirty="0"/>
              <a:t>MLT-3</a:t>
            </a:r>
            <a:r>
              <a:rPr lang="zh-CN" altLang="zh-CN" dirty="0"/>
              <a:t>结合的</a:t>
            </a:r>
            <a:r>
              <a:rPr lang="zh-CN" altLang="zh-CN" dirty="0" smtClean="0"/>
              <a:t>编码方案</a:t>
            </a:r>
            <a:endParaRPr lang="en-US" altLang="zh-CN" dirty="0" smtClean="0"/>
          </a:p>
          <a:p>
            <a:pPr lvl="2"/>
            <a:r>
              <a:rPr lang="en-US" altLang="zh-CN" dirty="0" smtClean="0"/>
              <a:t>4B5B/NRZI</a:t>
            </a:r>
            <a:r>
              <a:rPr lang="zh-CN" altLang="zh-CN" dirty="0"/>
              <a:t>编码后的信号再经过扰频技术产生一个更一致的频谱</a:t>
            </a:r>
            <a:r>
              <a:rPr lang="zh-CN" altLang="zh-CN" dirty="0" smtClean="0"/>
              <a:t>分布</a:t>
            </a:r>
            <a:r>
              <a:rPr lang="zh-CN" altLang="en-US" dirty="0" smtClean="0"/>
              <a:t>，</a:t>
            </a:r>
            <a:r>
              <a:rPr lang="zh-CN" altLang="zh-CN" dirty="0" smtClean="0"/>
              <a:t>最后</a:t>
            </a:r>
            <a:r>
              <a:rPr lang="zh-CN" altLang="zh-CN" dirty="0"/>
              <a:t>采用</a:t>
            </a:r>
            <a:r>
              <a:rPr lang="en-US" altLang="zh-CN" dirty="0"/>
              <a:t>MLT-3</a:t>
            </a:r>
            <a:r>
              <a:rPr lang="zh-CN" altLang="zh-CN" dirty="0" smtClean="0"/>
              <a:t>编码</a:t>
            </a:r>
            <a:endParaRPr lang="en-US" altLang="zh-CN" dirty="0" smtClean="0"/>
          </a:p>
          <a:p>
            <a:pPr lvl="2"/>
            <a:r>
              <a:rPr lang="zh-CN" altLang="zh-CN" dirty="0" smtClean="0"/>
              <a:t>传输</a:t>
            </a:r>
            <a:r>
              <a:rPr lang="zh-CN" altLang="zh-CN" dirty="0"/>
              <a:t>信号的能量集中在</a:t>
            </a:r>
            <a:r>
              <a:rPr lang="en-US" altLang="zh-CN" dirty="0"/>
              <a:t>31.25 MHz</a:t>
            </a:r>
            <a:r>
              <a:rPr lang="zh-CN" altLang="zh-CN" dirty="0"/>
              <a:t>以下，从而可以用于五类双绞线。</a:t>
            </a:r>
            <a:endParaRPr lang="zh-CN" altLang="en-US" dirty="0"/>
          </a:p>
        </p:txBody>
      </p:sp>
    </p:spTree>
    <p:extLst>
      <p:ext uri="{BB962C8B-B14F-4D97-AF65-F5344CB8AC3E}">
        <p14:creationId xmlns:p14="http://schemas.microsoft.com/office/powerpoint/2010/main" val="673373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数字调制</a:t>
            </a:r>
            <a:r>
              <a:rPr lang="en-US" altLang="zh-CN" dirty="0" smtClean="0"/>
              <a:t>: </a:t>
            </a:r>
            <a:r>
              <a:rPr lang="zh-CN" altLang="en-US" dirty="0" smtClean="0"/>
              <a:t>模拟信号</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32</a:t>
            </a:fld>
            <a:endParaRPr lang="zh-CN" altLang="en-US" dirty="0"/>
          </a:p>
        </p:txBody>
      </p:sp>
      <p:sp>
        <p:nvSpPr>
          <p:cNvPr id="4" name="内容占位符 3"/>
          <p:cNvSpPr>
            <a:spLocks noGrp="1"/>
          </p:cNvSpPr>
          <p:nvPr>
            <p:ph sz="quarter" idx="1"/>
          </p:nvPr>
        </p:nvSpPr>
        <p:spPr/>
        <p:txBody>
          <a:bodyPr>
            <a:normAutofit fontScale="92500" lnSpcReduction="10000"/>
          </a:bodyPr>
          <a:lstStyle/>
          <a:p>
            <a:r>
              <a:rPr lang="zh-CN" altLang="en-US" dirty="0" smtClean="0"/>
              <a:t>数字调制：</a:t>
            </a:r>
            <a:r>
              <a:rPr lang="zh-CN" altLang="zh-CN" dirty="0" smtClean="0"/>
              <a:t>将</a:t>
            </a:r>
            <a:r>
              <a:rPr lang="zh-CN" altLang="zh-CN" dirty="0"/>
              <a:t>数字数据以模拟信号方式</a:t>
            </a:r>
            <a:r>
              <a:rPr lang="zh-CN" altLang="zh-CN" dirty="0" smtClean="0"/>
              <a:t>传输</a:t>
            </a:r>
            <a:endParaRPr lang="en-US" altLang="zh-CN" dirty="0" smtClean="0"/>
          </a:p>
          <a:p>
            <a:pPr lvl="1"/>
            <a:r>
              <a:rPr lang="zh-CN" altLang="zh-CN" b="1" dirty="0" smtClean="0"/>
              <a:t>基带</a:t>
            </a:r>
            <a:r>
              <a:rPr lang="zh-CN" altLang="en-US" b="1" dirty="0" smtClean="0"/>
              <a:t>（</a:t>
            </a:r>
            <a:r>
              <a:rPr lang="zh-CN" altLang="zh-CN" b="1" dirty="0"/>
              <a:t>调制</a:t>
            </a:r>
            <a:r>
              <a:rPr lang="zh-CN" altLang="en-US" b="1" dirty="0" smtClean="0"/>
              <a:t>）</a:t>
            </a:r>
            <a:r>
              <a:rPr lang="zh-CN" altLang="zh-CN" b="1" dirty="0" smtClean="0"/>
              <a:t>信号</a:t>
            </a:r>
            <a:r>
              <a:rPr lang="zh-CN" altLang="zh-CN" dirty="0" smtClean="0"/>
              <a:t>（</a:t>
            </a:r>
            <a:r>
              <a:rPr lang="zh-CN" altLang="zh-CN" dirty="0"/>
              <a:t>实际上是被调制的信号</a:t>
            </a:r>
            <a:r>
              <a:rPr lang="zh-CN" altLang="zh-CN" dirty="0" smtClean="0"/>
              <a:t>）</a:t>
            </a:r>
            <a:r>
              <a:rPr lang="zh-CN" altLang="en-US" dirty="0" smtClean="0"/>
              <a:t>：</a:t>
            </a:r>
            <a:r>
              <a:rPr lang="zh-CN" altLang="zh-CN" dirty="0" smtClean="0"/>
              <a:t>要</a:t>
            </a:r>
            <a:r>
              <a:rPr lang="zh-CN" altLang="zh-CN" dirty="0"/>
              <a:t>传输的原始数字</a:t>
            </a:r>
            <a:r>
              <a:rPr lang="zh-CN" altLang="zh-CN" dirty="0" smtClean="0"/>
              <a:t>电信号</a:t>
            </a:r>
            <a:endParaRPr lang="en-US" altLang="zh-CN" dirty="0" smtClean="0"/>
          </a:p>
          <a:p>
            <a:pPr lvl="1"/>
            <a:r>
              <a:rPr lang="zh-CN" altLang="zh-CN" b="1" dirty="0"/>
              <a:t>载波</a:t>
            </a:r>
            <a:r>
              <a:rPr lang="zh-CN" altLang="zh-CN" b="1" dirty="0" smtClean="0"/>
              <a:t>信号</a:t>
            </a:r>
            <a:r>
              <a:rPr lang="zh-CN" altLang="en-US" b="1" dirty="0" smtClean="0"/>
              <a:t>：</a:t>
            </a:r>
            <a:r>
              <a:rPr lang="zh-CN" altLang="zh-CN" dirty="0" smtClean="0"/>
              <a:t>信道</a:t>
            </a:r>
            <a:r>
              <a:rPr lang="zh-CN" altLang="zh-CN" dirty="0"/>
              <a:t>上的</a:t>
            </a:r>
            <a:r>
              <a:rPr lang="zh-CN" altLang="zh-CN" dirty="0" smtClean="0"/>
              <a:t>模拟信号</a:t>
            </a:r>
            <a:endParaRPr lang="en-US" altLang="zh-CN" dirty="0" smtClean="0"/>
          </a:p>
          <a:p>
            <a:pPr lvl="1"/>
            <a:r>
              <a:rPr lang="zh-CN" altLang="en-US" dirty="0"/>
              <a:t>数字</a:t>
            </a:r>
            <a:r>
              <a:rPr lang="zh-CN" altLang="zh-CN" dirty="0" smtClean="0"/>
              <a:t>调制实际上</a:t>
            </a:r>
            <a:r>
              <a:rPr lang="zh-CN" altLang="zh-CN" dirty="0"/>
              <a:t>是</a:t>
            </a:r>
            <a:r>
              <a:rPr lang="zh-CN" altLang="zh-CN" dirty="0" smtClean="0"/>
              <a:t>按基带信号的</a:t>
            </a:r>
            <a:r>
              <a:rPr lang="zh-CN" altLang="zh-CN" dirty="0"/>
              <a:t>变化规律去改变载波信号某些参数的过程</a:t>
            </a:r>
            <a:r>
              <a:rPr lang="zh-CN" altLang="zh-CN" dirty="0" smtClean="0"/>
              <a:t>。</a:t>
            </a:r>
            <a:endParaRPr lang="en-US" altLang="zh-CN" dirty="0" smtClean="0"/>
          </a:p>
          <a:p>
            <a:pPr lvl="1"/>
            <a:r>
              <a:rPr lang="zh-CN" altLang="zh-CN" dirty="0" smtClean="0"/>
              <a:t>一般</a:t>
            </a:r>
            <a:r>
              <a:rPr lang="zh-CN" altLang="zh-CN" dirty="0"/>
              <a:t>通信是双向的</a:t>
            </a:r>
            <a:r>
              <a:rPr lang="zh-CN" altLang="zh-CN" dirty="0" smtClean="0"/>
              <a:t>，</a:t>
            </a:r>
            <a:r>
              <a:rPr lang="zh-CN" altLang="en-US" dirty="0" smtClean="0"/>
              <a:t>数字调制的</a:t>
            </a:r>
            <a:r>
              <a:rPr lang="zh-CN" altLang="zh-CN" dirty="0" smtClean="0"/>
              <a:t>设备</a:t>
            </a:r>
            <a:r>
              <a:rPr lang="zh-CN" altLang="zh-CN" dirty="0"/>
              <a:t>称为调制解调器（</a:t>
            </a:r>
            <a:r>
              <a:rPr lang="en-US" altLang="zh-CN" dirty="0"/>
              <a:t>Modem</a:t>
            </a:r>
            <a:r>
              <a:rPr lang="zh-CN" altLang="zh-CN" dirty="0"/>
              <a:t>）</a:t>
            </a:r>
            <a:r>
              <a:rPr lang="zh-CN" altLang="zh-CN" dirty="0" smtClean="0"/>
              <a:t>。</a:t>
            </a:r>
            <a:endParaRPr lang="en-US" altLang="zh-CN" dirty="0" smtClean="0"/>
          </a:p>
          <a:p>
            <a:pPr lvl="1"/>
            <a:r>
              <a:rPr lang="zh-CN" altLang="zh-CN" dirty="0" smtClean="0"/>
              <a:t>在</a:t>
            </a:r>
            <a:r>
              <a:rPr lang="zh-CN" altLang="zh-CN" dirty="0"/>
              <a:t>实践中，数字编码一般在有线媒体上使用，而数字调制一般在无线媒体中使用</a:t>
            </a:r>
            <a:r>
              <a:rPr lang="zh-CN" altLang="zh-CN" dirty="0" smtClean="0"/>
              <a:t>。</a:t>
            </a:r>
            <a:endParaRPr lang="en-US" altLang="zh-CN" dirty="0" smtClean="0"/>
          </a:p>
          <a:p>
            <a:r>
              <a:rPr lang="zh-CN" altLang="zh-CN" b="1" dirty="0"/>
              <a:t>模拟</a:t>
            </a:r>
            <a:r>
              <a:rPr lang="zh-CN" altLang="zh-CN" b="1" dirty="0" smtClean="0"/>
              <a:t>调制</a:t>
            </a:r>
            <a:r>
              <a:rPr lang="zh-CN" altLang="en-US" b="1" dirty="0" smtClean="0"/>
              <a:t>：</a:t>
            </a:r>
            <a:r>
              <a:rPr lang="zh-CN" altLang="zh-CN" dirty="0" smtClean="0"/>
              <a:t>将</a:t>
            </a:r>
            <a:r>
              <a:rPr lang="zh-CN" altLang="en-US" dirty="0" smtClean="0"/>
              <a:t>模拟数据</a:t>
            </a:r>
            <a:r>
              <a:rPr lang="zh-CN" altLang="zh-CN" dirty="0" smtClean="0"/>
              <a:t>转换</a:t>
            </a:r>
            <a:r>
              <a:rPr lang="zh-CN" altLang="zh-CN" dirty="0"/>
              <a:t>为适合于信道中传输的</a:t>
            </a:r>
            <a:r>
              <a:rPr lang="zh-CN" altLang="zh-CN" dirty="0" smtClean="0"/>
              <a:t>模拟信号</a:t>
            </a:r>
            <a:endParaRPr lang="en-US" altLang="zh-CN" dirty="0" smtClean="0"/>
          </a:p>
          <a:p>
            <a:pPr lvl="1"/>
            <a:r>
              <a:rPr lang="zh-CN" altLang="zh-CN" dirty="0"/>
              <a:t>调制信号一般为低频</a:t>
            </a:r>
            <a:r>
              <a:rPr lang="zh-CN" altLang="zh-CN" dirty="0" smtClean="0"/>
              <a:t>信号</a:t>
            </a:r>
            <a:r>
              <a:rPr lang="zh-CN" altLang="en-US" dirty="0"/>
              <a:t>，需要较大的</a:t>
            </a:r>
            <a:r>
              <a:rPr lang="zh-CN" altLang="en-US" dirty="0" smtClean="0"/>
              <a:t>天线，</a:t>
            </a:r>
            <a:r>
              <a:rPr lang="zh-CN" altLang="zh-CN" dirty="0" smtClean="0"/>
              <a:t>不</a:t>
            </a:r>
            <a:r>
              <a:rPr lang="zh-CN" altLang="zh-CN" dirty="0"/>
              <a:t>适合远距离的</a:t>
            </a:r>
            <a:r>
              <a:rPr lang="zh-CN" altLang="zh-CN" dirty="0" smtClean="0"/>
              <a:t>传输</a:t>
            </a:r>
            <a:endParaRPr lang="en-US" altLang="zh-CN" dirty="0" smtClean="0"/>
          </a:p>
          <a:p>
            <a:pPr lvl="1"/>
            <a:r>
              <a:rPr lang="zh-CN" altLang="zh-CN" dirty="0" smtClean="0"/>
              <a:t>载波</a:t>
            </a:r>
            <a:r>
              <a:rPr lang="zh-CN" altLang="zh-CN" dirty="0"/>
              <a:t>模拟信号占据与模拟调制信号相同的带宽，一般经过频率迁移技术将调制信号迁移到对应的频段上</a:t>
            </a:r>
            <a:r>
              <a:rPr lang="zh-CN" altLang="zh-CN" dirty="0" smtClean="0"/>
              <a:t>。</a:t>
            </a:r>
            <a:endParaRPr lang="en-US" altLang="zh-CN" dirty="0" smtClean="0"/>
          </a:p>
          <a:p>
            <a:pPr lvl="1"/>
            <a:r>
              <a:rPr lang="zh-CN" altLang="zh-CN" dirty="0" smtClean="0"/>
              <a:t>传输媒体</a:t>
            </a:r>
            <a:r>
              <a:rPr lang="zh-CN" altLang="zh-CN" dirty="0"/>
              <a:t>的信道一般被分成多个不同频谱的子</a:t>
            </a:r>
            <a:r>
              <a:rPr lang="zh-CN" altLang="zh-CN" dirty="0" smtClean="0"/>
              <a:t>信道。无线电广播</a:t>
            </a:r>
            <a:r>
              <a:rPr lang="zh-CN" altLang="en-US" dirty="0" smtClean="0"/>
              <a:t>采用</a:t>
            </a:r>
            <a:r>
              <a:rPr lang="zh-CN" altLang="zh-CN" dirty="0" smtClean="0"/>
              <a:t>模拟</a:t>
            </a:r>
            <a:r>
              <a:rPr lang="zh-CN" altLang="zh-CN" dirty="0"/>
              <a:t>调制技术。</a:t>
            </a:r>
            <a:endParaRPr lang="zh-CN" altLang="en-US" dirty="0"/>
          </a:p>
        </p:txBody>
      </p:sp>
    </p:spTree>
    <p:extLst>
      <p:ext uri="{BB962C8B-B14F-4D97-AF65-F5344CB8AC3E}">
        <p14:creationId xmlns:p14="http://schemas.microsoft.com/office/powerpoint/2010/main" val="1309438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数字调制：载波</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33</a:t>
            </a:fld>
            <a:endParaRPr lang="zh-CN" altLang="en-US" dirty="0"/>
          </a:p>
        </p:txBody>
      </p:sp>
      <p:sp>
        <p:nvSpPr>
          <p:cNvPr id="4" name="内容占位符 3"/>
          <p:cNvSpPr>
            <a:spLocks noGrp="1"/>
          </p:cNvSpPr>
          <p:nvPr>
            <p:ph sz="quarter" idx="1"/>
          </p:nvPr>
        </p:nvSpPr>
        <p:spPr/>
        <p:txBody>
          <a:bodyPr/>
          <a:lstStyle/>
          <a:p>
            <a:r>
              <a:rPr lang="zh-CN" altLang="en-US" dirty="0" smtClean="0"/>
              <a:t>脉冲调制</a:t>
            </a:r>
            <a:r>
              <a:rPr lang="en-US" altLang="zh-CN" dirty="0" smtClean="0"/>
              <a:t>:</a:t>
            </a:r>
            <a:r>
              <a:rPr lang="zh-CN" altLang="en-US" dirty="0" smtClean="0"/>
              <a:t>载波为时间上离散的脉冲串，载波参数包括幅度</a:t>
            </a:r>
            <a:r>
              <a:rPr lang="zh-CN" altLang="en-US" dirty="0"/>
              <a:t>、宽度、时间</a:t>
            </a:r>
            <a:r>
              <a:rPr lang="zh-CN" altLang="en-US" dirty="0" smtClean="0"/>
              <a:t>位置</a:t>
            </a:r>
            <a:endParaRPr lang="en-US" altLang="zh-CN" dirty="0"/>
          </a:p>
          <a:p>
            <a:pPr lvl="1"/>
            <a:r>
              <a:rPr lang="zh-CN" altLang="en-US" dirty="0"/>
              <a:t>脉幅调制</a:t>
            </a:r>
            <a:r>
              <a:rPr lang="en-US" altLang="zh-CN" dirty="0"/>
              <a:t>(PAM)</a:t>
            </a:r>
            <a:r>
              <a:rPr lang="zh-CN" altLang="en-US" dirty="0"/>
              <a:t>、脉宽调制</a:t>
            </a:r>
            <a:r>
              <a:rPr lang="en-US" altLang="zh-CN" dirty="0"/>
              <a:t>(PDM)</a:t>
            </a:r>
            <a:r>
              <a:rPr lang="zh-CN" altLang="en-US" dirty="0"/>
              <a:t>和脉位调制</a:t>
            </a:r>
            <a:r>
              <a:rPr lang="en-US" altLang="zh-CN" dirty="0"/>
              <a:t>(PPM)</a:t>
            </a:r>
          </a:p>
          <a:p>
            <a:r>
              <a:rPr lang="zh-CN" altLang="en-US" dirty="0"/>
              <a:t>正弦波</a:t>
            </a:r>
            <a:r>
              <a:rPr lang="zh-CN" altLang="en-US" dirty="0" smtClean="0"/>
              <a:t>调制：</a:t>
            </a:r>
            <a:r>
              <a:rPr lang="zh-CN" altLang="en-US" b="1" dirty="0" smtClean="0">
                <a:solidFill>
                  <a:srgbClr val="FF0000"/>
                </a:solidFill>
              </a:rPr>
              <a:t>载波为正弦波</a:t>
            </a:r>
            <a:r>
              <a:rPr lang="zh-CN" altLang="en-US" dirty="0"/>
              <a:t>，参数包括幅度、频率、相位</a:t>
            </a:r>
          </a:p>
          <a:p>
            <a:pPr lvl="1"/>
            <a:r>
              <a:rPr lang="zh-CN" altLang="en-US" dirty="0"/>
              <a:t>三种基本调制方法</a:t>
            </a:r>
            <a:r>
              <a:rPr lang="zh-CN" altLang="en-US" dirty="0" smtClean="0"/>
              <a:t>：调幅、调频和调相</a:t>
            </a:r>
            <a:endParaRPr lang="en-US" altLang="zh-CN" dirty="0" smtClean="0"/>
          </a:p>
          <a:p>
            <a:pPr lvl="1"/>
            <a:r>
              <a:rPr lang="zh-CN" altLang="en-US" dirty="0" smtClean="0"/>
              <a:t>幅移键控</a:t>
            </a:r>
            <a:r>
              <a:rPr lang="en-US" altLang="zh-CN" dirty="0"/>
              <a:t>ASK/</a:t>
            </a:r>
            <a:r>
              <a:rPr lang="zh-CN" altLang="en-US" dirty="0"/>
              <a:t>频移键控</a:t>
            </a:r>
            <a:r>
              <a:rPr lang="en-US" altLang="zh-CN" dirty="0"/>
              <a:t>FSK/</a:t>
            </a:r>
            <a:r>
              <a:rPr lang="zh-CN" altLang="en-US" dirty="0"/>
              <a:t>相移键控</a:t>
            </a:r>
            <a:r>
              <a:rPr lang="en-US" altLang="zh-CN" dirty="0" smtClean="0"/>
              <a:t>PSK</a:t>
            </a:r>
            <a:r>
              <a:rPr lang="zh-CN" altLang="en-US" dirty="0" smtClean="0"/>
              <a:t>：用数字电路开关来调制</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918096816"/>
              </p:ext>
            </p:extLst>
          </p:nvPr>
        </p:nvGraphicFramePr>
        <p:xfrm>
          <a:off x="2365375" y="4721225"/>
          <a:ext cx="7348538" cy="973138"/>
        </p:xfrm>
        <a:graphic>
          <a:graphicData uri="http://schemas.openxmlformats.org/presentationml/2006/ole">
            <mc:AlternateContent xmlns:mc="http://schemas.openxmlformats.org/markup-compatibility/2006">
              <mc:Choice xmlns:v="urn:schemas-microsoft-com:vml" Requires="v">
                <p:oleObj spid="_x0000_s8248" name="公式" r:id="rId3" imgW="3085920" imgH="406080" progId="Equation.3">
                  <p:embed/>
                </p:oleObj>
              </mc:Choice>
              <mc:Fallback>
                <p:oleObj name="公式" r:id="rId3" imgW="3085920" imgH="406080" progId="Equation.3">
                  <p:embed/>
                  <p:pic>
                    <p:nvPicPr>
                      <p:cNvPr id="5" name="对象 4"/>
                      <p:cNvPicPr>
                        <a:picLocks noChangeAspect="1" noChangeArrowheads="1"/>
                      </p:cNvPicPr>
                      <p:nvPr/>
                    </p:nvPicPr>
                    <p:blipFill>
                      <a:blip r:embed="rId4"/>
                      <a:srcRect/>
                      <a:stretch>
                        <a:fillRect/>
                      </a:stretch>
                    </p:blipFill>
                    <p:spPr bwMode="auto">
                      <a:xfrm>
                        <a:off x="2365375" y="4721225"/>
                        <a:ext cx="7348538" cy="9731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857989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数字调制：调制方法</a:t>
            </a:r>
            <a:endParaRPr lang="zh-CN" altLang="en-US" dirty="0"/>
          </a:p>
        </p:txBody>
      </p:sp>
      <p:sp>
        <p:nvSpPr>
          <p:cNvPr id="4" name="灯片编号占位符 3"/>
          <p:cNvSpPr>
            <a:spLocks noGrp="1"/>
          </p:cNvSpPr>
          <p:nvPr>
            <p:ph type="sldNum" sz="quarter" idx="12"/>
          </p:nvPr>
        </p:nvSpPr>
        <p:spPr/>
        <p:txBody>
          <a:bodyPr/>
          <a:lstStyle/>
          <a:p>
            <a:fld id="{CBD0A36D-B37A-4D83-8528-A0EB221AC040}" type="slidenum">
              <a:rPr lang="zh-CN" altLang="en-US" smtClean="0"/>
              <a:pPr/>
              <a:t>34</a:t>
            </a:fld>
            <a:endParaRPr lang="zh-CN" altLang="en-US" dirty="0"/>
          </a:p>
        </p:txBody>
      </p:sp>
      <p:sp>
        <p:nvSpPr>
          <p:cNvPr id="8" name="灯片编号占位符 5"/>
          <p:cNvSpPr txBox="1">
            <a:spLocks/>
          </p:cNvSpPr>
          <p:nvPr/>
        </p:nvSpPr>
        <p:spPr>
          <a:xfrm>
            <a:off x="8077200" y="6356351"/>
            <a:ext cx="2133600" cy="365125"/>
          </a:xfrm>
          <a:prstGeom prst="rect">
            <a:avLst/>
          </a:prstGeom>
        </p:spPr>
        <p:txBody>
          <a:bodyPr vert="horz" rtlCol="0" anchor="ctr"/>
          <a:lstStyle/>
          <a:p>
            <a:pPr algn="r">
              <a:defRPr/>
            </a:pPr>
            <a:fld id="{CBD0A36D-B37A-4D83-8528-A0EB221AC040}" type="slidenum">
              <a:rPr lang="zh-CN" altLang="en-US" sz="1200">
                <a:solidFill>
                  <a:schemeClr val="tx1">
                    <a:tint val="75000"/>
                  </a:schemeClr>
                </a:solidFill>
              </a:rPr>
              <a:pPr algn="r">
                <a:defRPr/>
              </a:pPr>
              <a:t>34</a:t>
            </a:fld>
            <a:endParaRPr lang="zh-CN" altLang="en-US" sz="1200" dirty="0">
              <a:solidFill>
                <a:schemeClr val="tx1">
                  <a:tint val="75000"/>
                </a:schemeClr>
              </a:solidFill>
            </a:endParaRPr>
          </a:p>
        </p:txBody>
      </p:sp>
      <p:graphicFrame>
        <p:nvGraphicFramePr>
          <p:cNvPr id="9" name="Object 8"/>
          <p:cNvGraphicFramePr>
            <a:graphicFrameLocks noChangeAspect="1"/>
          </p:cNvGraphicFramePr>
          <p:nvPr>
            <p:extLst/>
          </p:nvPr>
        </p:nvGraphicFramePr>
        <p:xfrm>
          <a:off x="3452795" y="2071679"/>
          <a:ext cx="2911475" cy="760413"/>
        </p:xfrm>
        <a:graphic>
          <a:graphicData uri="http://schemas.openxmlformats.org/presentationml/2006/ole">
            <mc:AlternateContent xmlns:mc="http://schemas.openxmlformats.org/markup-compatibility/2006">
              <mc:Choice xmlns:v="urn:schemas-microsoft-com:vml" Requires="v">
                <p:oleObj spid="_x0000_s9386" name="Equation" r:id="rId4" imgW="1752480" imgH="457200" progId="Equation.3">
                  <p:embed/>
                </p:oleObj>
              </mc:Choice>
              <mc:Fallback>
                <p:oleObj name="Equation" r:id="rId4" imgW="1752480" imgH="457200" progId="Equation.3">
                  <p:embed/>
                  <p:pic>
                    <p:nvPicPr>
                      <p:cNvPr id="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795" y="2071679"/>
                        <a:ext cx="2911475" cy="760413"/>
                      </a:xfrm>
                      <a:prstGeom prst="rect">
                        <a:avLst/>
                      </a:prstGeom>
                      <a:solidFill>
                        <a:schemeClr val="accent5">
                          <a:lumMod val="40000"/>
                          <a:lumOff val="60000"/>
                        </a:schemeClr>
                      </a:solidFill>
                    </p:spPr>
                  </p:pic>
                </p:oleObj>
              </mc:Fallback>
            </mc:AlternateContent>
          </a:graphicData>
        </a:graphic>
      </p:graphicFrame>
      <p:graphicFrame>
        <p:nvGraphicFramePr>
          <p:cNvPr id="10" name="Object 9"/>
          <p:cNvGraphicFramePr>
            <a:graphicFrameLocks noChangeAspect="1"/>
          </p:cNvGraphicFramePr>
          <p:nvPr>
            <p:extLst/>
          </p:nvPr>
        </p:nvGraphicFramePr>
        <p:xfrm>
          <a:off x="2738438" y="3143251"/>
          <a:ext cx="3694112" cy="747713"/>
        </p:xfrm>
        <a:graphic>
          <a:graphicData uri="http://schemas.openxmlformats.org/presentationml/2006/ole">
            <mc:AlternateContent xmlns:mc="http://schemas.openxmlformats.org/markup-compatibility/2006">
              <mc:Choice xmlns:v="urn:schemas-microsoft-com:vml" Requires="v">
                <p:oleObj spid="_x0000_s9387" name="公式" r:id="rId6" imgW="2387520" imgH="482400" progId="Equation.3">
                  <p:embed/>
                </p:oleObj>
              </mc:Choice>
              <mc:Fallback>
                <p:oleObj name="公式" r:id="rId6" imgW="2387520" imgH="482400" progId="Equation.3">
                  <p:embed/>
                  <p:pic>
                    <p:nvPicPr>
                      <p:cNvPr id="1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8438" y="3143251"/>
                        <a:ext cx="3694112" cy="747713"/>
                      </a:xfrm>
                      <a:prstGeom prst="rect">
                        <a:avLst/>
                      </a:prstGeom>
                      <a:solidFill>
                        <a:schemeClr val="accent5">
                          <a:lumMod val="40000"/>
                          <a:lumOff val="60000"/>
                        </a:schemeClr>
                      </a:solidFill>
                    </p:spPr>
                  </p:pic>
                </p:oleObj>
              </mc:Fallback>
            </mc:AlternateContent>
          </a:graphicData>
        </a:graphic>
      </p:graphicFrame>
      <p:sp>
        <p:nvSpPr>
          <p:cNvPr id="12" name="Text Box 14"/>
          <p:cNvSpPr txBox="1">
            <a:spLocks noChangeArrowheads="1"/>
          </p:cNvSpPr>
          <p:nvPr/>
        </p:nvSpPr>
        <p:spPr bwMode="auto">
          <a:xfrm>
            <a:off x="1881158" y="2214554"/>
            <a:ext cx="1331912" cy="457200"/>
          </a:xfrm>
          <a:prstGeom prst="rect">
            <a:avLst/>
          </a:prstGeom>
          <a:noFill/>
          <a:ln w="12700">
            <a:noFill/>
            <a:miter lim="800000"/>
            <a:headEnd type="none" w="sm" len="sm"/>
            <a:tailEnd type="none" w="sm" len="sm"/>
          </a:ln>
        </p:spPr>
        <p:txBody>
          <a:bodyPr>
            <a:spAutoFit/>
          </a:bodyPr>
          <a:lstStyle/>
          <a:p>
            <a:pPr>
              <a:spcBef>
                <a:spcPct val="50000"/>
              </a:spcBef>
            </a:pPr>
            <a:r>
              <a:rPr lang="zh-CN" altLang="en-US" sz="2400" b="1" dirty="0"/>
              <a:t>调幅</a:t>
            </a:r>
          </a:p>
        </p:txBody>
      </p:sp>
      <p:sp>
        <p:nvSpPr>
          <p:cNvPr id="13" name="Text Box 15"/>
          <p:cNvSpPr txBox="1">
            <a:spLocks noChangeArrowheads="1"/>
          </p:cNvSpPr>
          <p:nvPr/>
        </p:nvSpPr>
        <p:spPr bwMode="auto">
          <a:xfrm>
            <a:off x="1835130" y="3357562"/>
            <a:ext cx="1331912" cy="457200"/>
          </a:xfrm>
          <a:prstGeom prst="rect">
            <a:avLst/>
          </a:prstGeom>
          <a:noFill/>
          <a:ln w="12700">
            <a:noFill/>
            <a:miter lim="800000"/>
            <a:headEnd type="none" w="sm" len="sm"/>
            <a:tailEnd type="none" w="sm" len="sm"/>
          </a:ln>
        </p:spPr>
        <p:txBody>
          <a:bodyPr>
            <a:spAutoFit/>
          </a:bodyPr>
          <a:lstStyle/>
          <a:p>
            <a:pPr>
              <a:spcBef>
                <a:spcPct val="50000"/>
              </a:spcBef>
            </a:pPr>
            <a:r>
              <a:rPr lang="zh-CN" altLang="en-US" sz="2400" b="1" dirty="0"/>
              <a:t>调频</a:t>
            </a:r>
          </a:p>
        </p:txBody>
      </p:sp>
      <p:sp>
        <p:nvSpPr>
          <p:cNvPr id="14" name="Text Box 16"/>
          <p:cNvSpPr txBox="1">
            <a:spLocks noChangeArrowheads="1"/>
          </p:cNvSpPr>
          <p:nvPr/>
        </p:nvSpPr>
        <p:spPr bwMode="auto">
          <a:xfrm>
            <a:off x="1906568" y="4500570"/>
            <a:ext cx="1331912" cy="457200"/>
          </a:xfrm>
          <a:prstGeom prst="rect">
            <a:avLst/>
          </a:prstGeom>
          <a:noFill/>
          <a:ln w="12700">
            <a:noFill/>
            <a:miter lim="800000"/>
            <a:headEnd type="none" w="sm" len="sm"/>
            <a:tailEnd type="none" w="sm" len="sm"/>
          </a:ln>
        </p:spPr>
        <p:txBody>
          <a:bodyPr>
            <a:spAutoFit/>
          </a:bodyPr>
          <a:lstStyle/>
          <a:p>
            <a:pPr>
              <a:spcBef>
                <a:spcPct val="50000"/>
              </a:spcBef>
            </a:pPr>
            <a:r>
              <a:rPr lang="zh-CN" altLang="en-US" sz="2400" b="1" dirty="0"/>
              <a:t>调相</a:t>
            </a:r>
          </a:p>
        </p:txBody>
      </p:sp>
      <p:sp>
        <p:nvSpPr>
          <p:cNvPr id="16" name="Rectangle 3"/>
          <p:cNvSpPr txBox="1">
            <a:spLocks noChangeArrowheads="1"/>
          </p:cNvSpPr>
          <p:nvPr/>
        </p:nvSpPr>
        <p:spPr bwMode="auto">
          <a:xfrm>
            <a:off x="838200" y="5155320"/>
            <a:ext cx="8258204" cy="15716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chemeClr val="accent1"/>
              </a:buClr>
              <a:buSzPct val="50000"/>
              <a:buFont typeface="Wingdings 2" pitchFamily="18" charset="2"/>
              <a:buChar char=""/>
              <a:defRPr/>
            </a:pPr>
            <a:r>
              <a:rPr lang="zh-CN" altLang="en-US" sz="2400" dirty="0"/>
              <a:t>调相可以采用差分方法</a:t>
            </a:r>
            <a:r>
              <a:rPr lang="en-US" altLang="zh-CN" sz="2400" dirty="0"/>
              <a:t>: </a:t>
            </a:r>
            <a:r>
              <a:rPr lang="en-US" altLang="zh-CN" sz="2400" dirty="0" smtClean="0"/>
              <a:t>D(B/Q)PSK,  D=Differential </a:t>
            </a:r>
            <a:endParaRPr lang="zh-CN" altLang="en-US" sz="2400" dirty="0"/>
          </a:p>
          <a:p>
            <a:pPr marL="742950" lvl="1" indent="-285750" fontAlgn="base">
              <a:spcBef>
                <a:spcPct val="20000"/>
              </a:spcBef>
              <a:spcAft>
                <a:spcPct val="0"/>
              </a:spcAft>
              <a:buClr>
                <a:schemeClr val="accent2"/>
              </a:buClr>
              <a:buSzPct val="50000"/>
              <a:buFont typeface="Wingdings 2" pitchFamily="18" charset="2"/>
              <a:buChar char="³"/>
              <a:defRPr/>
            </a:pPr>
            <a:r>
              <a:rPr lang="zh-CN" altLang="en-US" sz="2000" dirty="0"/>
              <a:t>用相位差为</a:t>
            </a:r>
            <a:r>
              <a:rPr lang="en-US" altLang="zh-CN" sz="2000" dirty="0"/>
              <a:t>180</a:t>
            </a:r>
            <a:r>
              <a:rPr lang="zh-CN" altLang="en-US" sz="2000" dirty="0"/>
              <a:t>表示有跳变，用相位不变表示无跳变</a:t>
            </a:r>
          </a:p>
          <a:p>
            <a:pPr marL="742950" lvl="1" indent="-285750" fontAlgn="base">
              <a:spcBef>
                <a:spcPct val="20000"/>
              </a:spcBef>
              <a:spcAft>
                <a:spcPct val="0"/>
              </a:spcAft>
              <a:buClr>
                <a:schemeClr val="accent2"/>
              </a:buClr>
              <a:buSzPct val="50000"/>
              <a:buFont typeface="Wingdings 2" pitchFamily="18" charset="2"/>
              <a:buChar char="³"/>
              <a:defRPr/>
            </a:pPr>
            <a:r>
              <a:rPr lang="zh-CN" altLang="en-US" sz="2000" dirty="0"/>
              <a:t>为防止连续相位无变化而导致时钟同步出现问题，避免采取相位差为</a:t>
            </a:r>
            <a:r>
              <a:rPr lang="en-US" altLang="zh-CN" sz="2000" dirty="0"/>
              <a:t>0</a:t>
            </a:r>
            <a:r>
              <a:rPr lang="zh-CN" altLang="en-US" sz="2000" dirty="0"/>
              <a:t>，比如</a:t>
            </a:r>
            <a:r>
              <a:rPr lang="en-US" altLang="zh-CN" sz="2000" dirty="0"/>
              <a:t>0</a:t>
            </a:r>
            <a:r>
              <a:rPr lang="zh-CN" altLang="en-US" sz="2000" dirty="0"/>
              <a:t>、</a:t>
            </a:r>
            <a:r>
              <a:rPr lang="en-US" altLang="zh-CN" sz="2000" dirty="0"/>
              <a:t>90</a:t>
            </a:r>
            <a:r>
              <a:rPr lang="zh-CN" altLang="en-US" sz="2000" dirty="0"/>
              <a:t>、</a:t>
            </a:r>
            <a:r>
              <a:rPr lang="en-US" altLang="zh-CN" sz="2000" dirty="0"/>
              <a:t>180</a:t>
            </a:r>
            <a:r>
              <a:rPr lang="zh-CN" altLang="en-US" sz="2000" dirty="0"/>
              <a:t>、</a:t>
            </a:r>
            <a:r>
              <a:rPr lang="en-US" altLang="zh-CN" sz="2000" dirty="0"/>
              <a:t>270</a:t>
            </a:r>
            <a:r>
              <a:rPr lang="en-US" altLang="zh-CN" sz="2000" dirty="0">
                <a:sym typeface="Wingdings" pitchFamily="2" charset="2"/>
              </a:rPr>
              <a:t></a:t>
            </a:r>
            <a:r>
              <a:rPr lang="en-US" altLang="zh-CN" sz="2000" dirty="0"/>
              <a:t>45</a:t>
            </a:r>
            <a:r>
              <a:rPr lang="zh-CN" altLang="en-US" sz="2000" dirty="0"/>
              <a:t>、</a:t>
            </a:r>
            <a:r>
              <a:rPr lang="en-US" altLang="zh-CN" sz="2000" dirty="0"/>
              <a:t>135</a:t>
            </a:r>
            <a:r>
              <a:rPr lang="zh-CN" altLang="en-US" sz="2000" dirty="0"/>
              <a:t>、</a:t>
            </a:r>
            <a:r>
              <a:rPr lang="en-US" altLang="zh-CN" sz="2000" dirty="0"/>
              <a:t>225</a:t>
            </a:r>
            <a:r>
              <a:rPr lang="zh-CN" altLang="en-US" sz="2000" dirty="0"/>
              <a:t>、</a:t>
            </a:r>
            <a:r>
              <a:rPr lang="en-US" altLang="zh-CN" sz="2000" dirty="0"/>
              <a:t>315</a:t>
            </a:r>
          </a:p>
          <a:p>
            <a:pPr marL="742950" lvl="1" indent="-285750" fontAlgn="base">
              <a:spcBef>
                <a:spcPct val="20000"/>
              </a:spcBef>
              <a:spcAft>
                <a:spcPct val="0"/>
              </a:spcAft>
              <a:buClr>
                <a:schemeClr val="accent2"/>
              </a:buClr>
              <a:buSzPct val="50000"/>
              <a:buFont typeface="Wingdings 2" pitchFamily="18" charset="2"/>
              <a:buChar char="³"/>
              <a:defRPr/>
            </a:pPr>
            <a:endParaRPr lang="en-US" altLang="zh-CN" sz="2000" dirty="0"/>
          </a:p>
        </p:txBody>
      </p:sp>
      <p:pic>
        <p:nvPicPr>
          <p:cNvPr id="17" name="图片 16"/>
          <p:cNvPicPr/>
          <p:nvPr/>
        </p:nvPicPr>
        <p:blipFill>
          <a:blip r:embed="rId8">
            <a:extLst>
              <a:ext uri="{28A0092B-C50C-407E-A947-70E740481C1C}">
                <a14:useLocalDpi xmlns:a14="http://schemas.microsoft.com/office/drawing/2010/main" val="0"/>
              </a:ext>
            </a:extLst>
          </a:blip>
          <a:srcRect/>
          <a:stretch>
            <a:fillRect/>
          </a:stretch>
        </p:blipFill>
        <p:spPr bwMode="auto">
          <a:xfrm>
            <a:off x="6821335" y="588875"/>
            <a:ext cx="4211960" cy="4518101"/>
          </a:xfrm>
          <a:prstGeom prst="rect">
            <a:avLst/>
          </a:prstGeom>
          <a:noFill/>
          <a:ln>
            <a:noFill/>
          </a:ln>
        </p:spPr>
      </p:pic>
      <p:sp>
        <p:nvSpPr>
          <p:cNvPr id="2"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2751524" y="4311016"/>
          <a:ext cx="3672408" cy="630153"/>
        </p:xfrm>
        <a:graphic>
          <a:graphicData uri="http://schemas.openxmlformats.org/presentationml/2006/ole">
            <mc:AlternateContent xmlns:mc="http://schemas.openxmlformats.org/markup-compatibility/2006">
              <mc:Choice xmlns:v="urn:schemas-microsoft-com:vml" Requires="v">
                <p:oleObj spid="_x0000_s9388" name="公式" r:id="rId9" imgW="2666880" imgH="457200" progId="Equation.3">
                  <p:embed/>
                </p:oleObj>
              </mc:Choice>
              <mc:Fallback>
                <p:oleObj name="公式" r:id="rId9" imgW="2666880" imgH="457200" progId="Equation.3">
                  <p:embed/>
                  <p:pic>
                    <p:nvPicPr>
                      <p:cNvPr id="5" name="对象 4"/>
                      <p:cNvPicPr>
                        <a:picLocks noChangeAspect="1" noChangeArrowheads="1"/>
                      </p:cNvPicPr>
                      <p:nvPr/>
                    </p:nvPicPr>
                    <p:blipFill>
                      <a:blip r:embed="rId10"/>
                      <a:srcRect/>
                      <a:stretch>
                        <a:fillRect/>
                      </a:stretch>
                    </p:blipFill>
                    <p:spPr bwMode="auto">
                      <a:xfrm>
                        <a:off x="2751524" y="4311016"/>
                        <a:ext cx="3672408" cy="630153"/>
                      </a:xfrm>
                      <a:prstGeom prst="rect">
                        <a:avLst/>
                      </a:prstGeom>
                      <a:solidFill>
                        <a:schemeClr val="accent5">
                          <a:lumMod val="40000"/>
                          <a:lumOff val="60000"/>
                        </a:schemeClr>
                      </a:solidFill>
                      <a:ln>
                        <a:noFill/>
                      </a:ln>
                    </p:spPr>
                  </p:pic>
                </p:oleObj>
              </mc:Fallback>
            </mc:AlternateContent>
          </a:graphicData>
        </a:graphic>
      </p:graphicFrame>
      <p:sp>
        <p:nvSpPr>
          <p:cNvPr id="3" name="文本框 2"/>
          <p:cNvSpPr txBox="1"/>
          <p:nvPr/>
        </p:nvSpPr>
        <p:spPr>
          <a:xfrm>
            <a:off x="11159055" y="4737644"/>
            <a:ext cx="689114" cy="369332"/>
          </a:xfrm>
          <a:prstGeom prst="rect">
            <a:avLst/>
          </a:prstGeom>
          <a:noFill/>
        </p:spPr>
        <p:txBody>
          <a:bodyPr wrap="square" rtlCol="0">
            <a:spAutoFit/>
          </a:bodyPr>
          <a:lstStyle/>
          <a:p>
            <a:r>
              <a:rPr lang="en-US" altLang="zh-CN" dirty="0" smtClean="0"/>
              <a:t>BPSK</a:t>
            </a:r>
            <a:endParaRPr lang="zh-CN" altLang="en-US" dirty="0"/>
          </a:p>
        </p:txBody>
      </p:sp>
      <p:sp>
        <p:nvSpPr>
          <p:cNvPr id="18" name="文本框 17"/>
          <p:cNvSpPr txBox="1"/>
          <p:nvPr/>
        </p:nvSpPr>
        <p:spPr>
          <a:xfrm>
            <a:off x="11086141" y="3357562"/>
            <a:ext cx="689114" cy="369332"/>
          </a:xfrm>
          <a:prstGeom prst="rect">
            <a:avLst/>
          </a:prstGeom>
          <a:noFill/>
        </p:spPr>
        <p:txBody>
          <a:bodyPr wrap="square" rtlCol="0">
            <a:spAutoFit/>
          </a:bodyPr>
          <a:lstStyle/>
          <a:p>
            <a:r>
              <a:rPr lang="en-US" altLang="zh-CN" dirty="0" smtClean="0"/>
              <a:t>BFSK</a:t>
            </a:r>
            <a:endParaRPr lang="zh-CN" altLang="en-US" dirty="0"/>
          </a:p>
        </p:txBody>
      </p:sp>
    </p:spTree>
    <p:extLst>
      <p:ext uri="{BB962C8B-B14F-4D97-AF65-F5344CB8AC3E}">
        <p14:creationId xmlns:p14="http://schemas.microsoft.com/office/powerpoint/2010/main" val="180195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smtClean="0"/>
              <a:t>数字调制：调相和调幅结合</a:t>
            </a:r>
          </a:p>
        </p:txBody>
      </p:sp>
      <p:pic>
        <p:nvPicPr>
          <p:cNvPr id="31750" name="Picture 7"/>
          <p:cNvPicPr>
            <a:picLocks noChangeAspect="1" noChangeArrowheads="1"/>
          </p:cNvPicPr>
          <p:nvPr/>
        </p:nvPicPr>
        <p:blipFill>
          <a:blip r:embed="rId3" cstate="print"/>
          <a:srcRect/>
          <a:stretch>
            <a:fillRect/>
          </a:stretch>
        </p:blipFill>
        <p:spPr bwMode="auto">
          <a:xfrm>
            <a:off x="8890947" y="3457736"/>
            <a:ext cx="2714644" cy="2330270"/>
          </a:xfrm>
          <a:prstGeom prst="rect">
            <a:avLst/>
          </a:prstGeom>
          <a:noFill/>
          <a:ln w="9525">
            <a:noFill/>
            <a:miter lim="800000"/>
            <a:headEnd/>
            <a:tailEnd/>
          </a:ln>
        </p:spPr>
      </p:pic>
      <p:sp>
        <p:nvSpPr>
          <p:cNvPr id="7" name="内容占位符 6"/>
          <p:cNvSpPr>
            <a:spLocks noGrp="1"/>
          </p:cNvSpPr>
          <p:nvPr>
            <p:ph idx="1"/>
          </p:nvPr>
        </p:nvSpPr>
        <p:spPr/>
        <p:txBody>
          <a:bodyPr/>
          <a:lstStyle/>
          <a:p>
            <a:r>
              <a:rPr lang="en-US" altLang="zh-CN" dirty="0" smtClean="0"/>
              <a:t>16-QAM</a:t>
            </a:r>
            <a:r>
              <a:rPr lang="zh-CN" altLang="en-US" dirty="0" smtClean="0"/>
              <a:t>：正交调制</a:t>
            </a:r>
            <a:r>
              <a:rPr lang="en-US" altLang="zh-CN" dirty="0" smtClean="0"/>
              <a:t>Quadrature Amplitude Modulation</a:t>
            </a:r>
            <a:r>
              <a:rPr lang="zh-CN" altLang="en-US" dirty="0" smtClean="0"/>
              <a:t>，星座图表示</a:t>
            </a:r>
            <a:endParaRPr lang="en-US" altLang="zh-CN" dirty="0" smtClean="0"/>
          </a:p>
          <a:p>
            <a:pPr lvl="1"/>
            <a:r>
              <a:rPr lang="en-US" altLang="zh-CN" dirty="0" smtClean="0"/>
              <a:t>30</a:t>
            </a:r>
            <a:r>
              <a:rPr lang="zh-CN" altLang="en-US" dirty="0" smtClean="0"/>
              <a:t>度相位偏移（</a:t>
            </a:r>
            <a:r>
              <a:rPr lang="en-US" altLang="zh-CN" dirty="0" smtClean="0"/>
              <a:t>15/45/75/115/...</a:t>
            </a:r>
            <a:r>
              <a:rPr lang="zh-CN" altLang="en-US" dirty="0" smtClean="0"/>
              <a:t>）</a:t>
            </a:r>
          </a:p>
          <a:p>
            <a:pPr lvl="1"/>
            <a:r>
              <a:rPr lang="en-US" altLang="zh-CN" dirty="0" smtClean="0"/>
              <a:t>45/135/225</a:t>
            </a:r>
            <a:r>
              <a:rPr lang="zh-CN" altLang="en-US" dirty="0" smtClean="0"/>
              <a:t>和</a:t>
            </a:r>
            <a:r>
              <a:rPr lang="en-US" altLang="zh-CN" dirty="0" smtClean="0"/>
              <a:t>315</a:t>
            </a:r>
            <a:r>
              <a:rPr lang="zh-CN" altLang="en-US" dirty="0" smtClean="0"/>
              <a:t>度的相位允许有</a:t>
            </a:r>
            <a:r>
              <a:rPr lang="en-US" altLang="zh-CN" dirty="0" smtClean="0"/>
              <a:t>2</a:t>
            </a:r>
            <a:r>
              <a:rPr lang="zh-CN" altLang="en-US" dirty="0" smtClean="0"/>
              <a:t>个幅度取值</a:t>
            </a:r>
          </a:p>
          <a:p>
            <a:pPr lvl="1"/>
            <a:r>
              <a:rPr lang="zh-CN" altLang="en-US" dirty="0" smtClean="0"/>
              <a:t>其余</a:t>
            </a:r>
            <a:r>
              <a:rPr lang="en-US" altLang="zh-CN" dirty="0" smtClean="0"/>
              <a:t>8</a:t>
            </a:r>
            <a:r>
              <a:rPr lang="zh-CN" altLang="en-US" dirty="0" smtClean="0"/>
              <a:t>个相位有</a:t>
            </a:r>
            <a:r>
              <a:rPr lang="en-US" altLang="zh-CN" dirty="0" smtClean="0"/>
              <a:t>1</a:t>
            </a:r>
            <a:r>
              <a:rPr lang="zh-CN" altLang="en-US" dirty="0" smtClean="0"/>
              <a:t>个幅度取值</a:t>
            </a:r>
          </a:p>
          <a:p>
            <a:pPr lvl="1"/>
            <a:r>
              <a:rPr lang="en-US" altLang="zh-CN" dirty="0" smtClean="0"/>
              <a:t>8+4*2 = 16 = 4bit</a:t>
            </a:r>
            <a:r>
              <a:rPr lang="zh-CN" altLang="en-US" dirty="0" smtClean="0"/>
              <a:t>编码</a:t>
            </a:r>
          </a:p>
          <a:p>
            <a:pPr lvl="1"/>
            <a:r>
              <a:rPr lang="en-US" altLang="zh-CN" dirty="0" smtClean="0"/>
              <a:t>2400</a:t>
            </a:r>
            <a:r>
              <a:rPr lang="zh-CN" altLang="en-US" dirty="0" smtClean="0"/>
              <a:t>波特率</a:t>
            </a:r>
            <a:r>
              <a:rPr lang="en-US" altLang="zh-CN" dirty="0" smtClean="0">
                <a:sym typeface="Wingdings" pitchFamily="2" charset="2"/>
              </a:rPr>
              <a:t>2400*4=</a:t>
            </a:r>
            <a:r>
              <a:rPr lang="en-US" altLang="zh-CN" dirty="0" smtClean="0"/>
              <a:t>9600bps</a:t>
            </a:r>
          </a:p>
          <a:p>
            <a:endParaRPr lang="en-US" altLang="zh-CN" dirty="0" smtClean="0"/>
          </a:p>
          <a:p>
            <a:endParaRPr lang="zh-CN" altLang="en-US" dirty="0"/>
          </a:p>
        </p:txBody>
      </p:sp>
    </p:spTree>
    <p:extLst>
      <p:ext uri="{BB962C8B-B14F-4D97-AF65-F5344CB8AC3E}">
        <p14:creationId xmlns:p14="http://schemas.microsoft.com/office/powerpoint/2010/main" val="21020782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常用的数字调制技术</a:t>
            </a:r>
            <a:endParaRPr lang="zh-CN" altLang="en-US" dirty="0"/>
          </a:p>
        </p:txBody>
      </p:sp>
      <p:sp>
        <p:nvSpPr>
          <p:cNvPr id="3" name="内容占位符 2"/>
          <p:cNvSpPr>
            <a:spLocks noGrp="1"/>
          </p:cNvSpPr>
          <p:nvPr>
            <p:ph idx="1"/>
          </p:nvPr>
        </p:nvSpPr>
        <p:spPr/>
        <p:txBody>
          <a:bodyPr>
            <a:normAutofit/>
          </a:bodyPr>
          <a:lstStyle/>
          <a:p>
            <a:r>
              <a:rPr lang="en-US" altLang="zh-CN" dirty="0"/>
              <a:t>GSM </a:t>
            </a:r>
            <a:r>
              <a:rPr lang="zh-CN" altLang="en-US" dirty="0"/>
              <a:t>采用</a:t>
            </a:r>
            <a:r>
              <a:rPr lang="en-US" altLang="zh-CN" dirty="0"/>
              <a:t>GMSK</a:t>
            </a:r>
            <a:r>
              <a:rPr lang="zh-CN" altLang="en-US" dirty="0"/>
              <a:t>（高斯最小频移键控）</a:t>
            </a:r>
          </a:p>
          <a:p>
            <a:r>
              <a:rPr lang="en-US" altLang="zh-CN" dirty="0"/>
              <a:t>W-CDMA </a:t>
            </a:r>
            <a:r>
              <a:rPr lang="zh-CN" altLang="en-US" dirty="0"/>
              <a:t>采用</a:t>
            </a:r>
            <a:r>
              <a:rPr lang="en-US" altLang="zh-CN" dirty="0"/>
              <a:t>QPSK</a:t>
            </a:r>
            <a:r>
              <a:rPr lang="zh-CN" altLang="en-US" dirty="0"/>
              <a:t>（</a:t>
            </a:r>
            <a:r>
              <a:rPr lang="en-US" altLang="zh-CN" dirty="0"/>
              <a:t>4</a:t>
            </a:r>
            <a:r>
              <a:rPr lang="zh-CN" altLang="en-US" dirty="0"/>
              <a:t>相相移键控）和</a:t>
            </a:r>
            <a:r>
              <a:rPr lang="en-US" altLang="zh-CN" dirty="0"/>
              <a:t>BPSK</a:t>
            </a:r>
          </a:p>
          <a:p>
            <a:r>
              <a:rPr lang="en-US" altLang="zh-CN" dirty="0"/>
              <a:t>TD-SCDMA </a:t>
            </a:r>
            <a:r>
              <a:rPr lang="zh-CN" altLang="en-US" dirty="0"/>
              <a:t>采用</a:t>
            </a:r>
            <a:r>
              <a:rPr lang="en-US" altLang="zh-CN" dirty="0"/>
              <a:t>QPSK </a:t>
            </a:r>
            <a:r>
              <a:rPr lang="zh-CN" altLang="en-US" dirty="0"/>
              <a:t>和</a:t>
            </a:r>
            <a:r>
              <a:rPr lang="en-US" altLang="zh-CN" dirty="0"/>
              <a:t>8PSK</a:t>
            </a:r>
          </a:p>
          <a:p>
            <a:r>
              <a:rPr lang="en-US" altLang="zh-CN" dirty="0"/>
              <a:t>CDMA2000 </a:t>
            </a:r>
            <a:r>
              <a:rPr lang="zh-CN" altLang="en-US" dirty="0"/>
              <a:t>采用</a:t>
            </a:r>
            <a:r>
              <a:rPr lang="en-US" altLang="zh-CN" dirty="0"/>
              <a:t>QPSK </a:t>
            </a:r>
            <a:r>
              <a:rPr lang="zh-CN" altLang="en-US" dirty="0"/>
              <a:t>和</a:t>
            </a:r>
            <a:r>
              <a:rPr lang="en-US" altLang="zh-CN" dirty="0"/>
              <a:t>BPSK</a:t>
            </a:r>
          </a:p>
          <a:p>
            <a:r>
              <a:rPr lang="zh-CN" altLang="en-US" dirty="0"/>
              <a:t>蓝牙</a:t>
            </a:r>
            <a:r>
              <a:rPr lang="en-US" altLang="zh-CN" dirty="0"/>
              <a:t>1.0 </a:t>
            </a:r>
            <a:r>
              <a:rPr lang="zh-CN" altLang="en-US" dirty="0"/>
              <a:t>采用</a:t>
            </a:r>
            <a:r>
              <a:rPr lang="en-US" altLang="zh-CN" dirty="0"/>
              <a:t>GFSK</a:t>
            </a:r>
            <a:r>
              <a:rPr lang="zh-CN" altLang="en-US" dirty="0"/>
              <a:t>，而蓝牙</a:t>
            </a:r>
            <a:r>
              <a:rPr lang="en-US" altLang="zh-CN" dirty="0"/>
              <a:t>2.0 </a:t>
            </a:r>
            <a:r>
              <a:rPr lang="zh-CN" altLang="en-US" dirty="0"/>
              <a:t>采用</a:t>
            </a:r>
            <a:r>
              <a:rPr lang="en-US" altLang="zh-CN" dirty="0"/>
              <a:t>4-DQPSK </a:t>
            </a:r>
            <a:r>
              <a:rPr lang="zh-CN" altLang="en-US" dirty="0"/>
              <a:t>和</a:t>
            </a:r>
            <a:r>
              <a:rPr lang="en-US" altLang="zh-CN" dirty="0"/>
              <a:t>8-DPSK</a:t>
            </a:r>
          </a:p>
          <a:p>
            <a:r>
              <a:rPr lang="zh-CN" altLang="en-US" dirty="0"/>
              <a:t>无线局域网</a:t>
            </a:r>
            <a:r>
              <a:rPr lang="en-US" altLang="zh-CN" dirty="0"/>
              <a:t>802.11</a:t>
            </a:r>
            <a:r>
              <a:rPr lang="zh-CN" altLang="en-US" dirty="0"/>
              <a:t>，采用</a:t>
            </a:r>
            <a:r>
              <a:rPr lang="en-US" altLang="zh-CN" dirty="0"/>
              <a:t>DBPSK </a:t>
            </a:r>
            <a:r>
              <a:rPr lang="zh-CN" altLang="en-US" dirty="0"/>
              <a:t>支持</a:t>
            </a:r>
            <a:r>
              <a:rPr lang="en-US" altLang="zh-CN" dirty="0"/>
              <a:t>1Mbps</a:t>
            </a:r>
            <a:r>
              <a:rPr lang="zh-CN" altLang="en-US" dirty="0"/>
              <a:t>，采用</a:t>
            </a:r>
            <a:r>
              <a:rPr lang="en-US" altLang="zh-CN" dirty="0"/>
              <a:t>DQPSK </a:t>
            </a:r>
            <a:r>
              <a:rPr lang="zh-CN" altLang="en-US" dirty="0"/>
              <a:t>支持</a:t>
            </a:r>
            <a:r>
              <a:rPr lang="en-US" altLang="zh-CN" dirty="0"/>
              <a:t>2Mbps</a:t>
            </a:r>
            <a:r>
              <a:rPr lang="zh-CN" altLang="en-US" dirty="0"/>
              <a:t>，采用</a:t>
            </a:r>
            <a:r>
              <a:rPr lang="en-US" altLang="zh-CN" dirty="0"/>
              <a:t>QPSK </a:t>
            </a:r>
            <a:r>
              <a:rPr lang="zh-CN" altLang="en-US" dirty="0"/>
              <a:t>和</a:t>
            </a:r>
            <a:r>
              <a:rPr lang="en-US" altLang="zh-CN" dirty="0"/>
              <a:t>CCK </a:t>
            </a:r>
            <a:r>
              <a:rPr lang="zh-CN" altLang="en-US" dirty="0"/>
              <a:t>支持最高</a:t>
            </a:r>
            <a:r>
              <a:rPr lang="en-US" altLang="zh-CN" dirty="0"/>
              <a:t>11Mbps</a:t>
            </a:r>
          </a:p>
          <a:p>
            <a:r>
              <a:rPr lang="zh-CN" altLang="en-US" dirty="0"/>
              <a:t>无线局域网</a:t>
            </a:r>
            <a:r>
              <a:rPr lang="en-US" altLang="zh-CN" dirty="0"/>
              <a:t>802.11g</a:t>
            </a:r>
            <a:r>
              <a:rPr lang="zh-CN" altLang="en-US" dirty="0"/>
              <a:t>，采用</a:t>
            </a:r>
            <a:r>
              <a:rPr lang="en-US" altLang="zh-CN" dirty="0"/>
              <a:t>OFDM </a:t>
            </a:r>
            <a:r>
              <a:rPr lang="zh-CN" altLang="en-US" dirty="0"/>
              <a:t>和</a:t>
            </a:r>
            <a:r>
              <a:rPr lang="en-US" altLang="zh-CN" dirty="0"/>
              <a:t>BPSK </a:t>
            </a:r>
            <a:r>
              <a:rPr lang="zh-CN" altLang="en-US" dirty="0"/>
              <a:t>或</a:t>
            </a:r>
            <a:r>
              <a:rPr lang="en-US" altLang="zh-CN" dirty="0"/>
              <a:t>QPSK </a:t>
            </a:r>
            <a:r>
              <a:rPr lang="zh-CN" altLang="en-US" dirty="0"/>
              <a:t>支持</a:t>
            </a:r>
            <a:r>
              <a:rPr lang="en-US" altLang="zh-CN" dirty="0"/>
              <a:t>18Mbps</a:t>
            </a:r>
            <a:r>
              <a:rPr lang="zh-CN" altLang="en-US" dirty="0"/>
              <a:t>，更高的速率采用</a:t>
            </a:r>
            <a:r>
              <a:rPr lang="en-US" altLang="zh-CN" dirty="0"/>
              <a:t>OFDM</a:t>
            </a:r>
            <a:r>
              <a:rPr lang="zh-CN" altLang="en-US" dirty="0"/>
              <a:t>和</a:t>
            </a:r>
            <a:r>
              <a:rPr lang="en-US" altLang="zh-CN" dirty="0"/>
              <a:t>QAM</a:t>
            </a:r>
            <a:endParaRPr lang="zh-CN" altLang="en-US"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36</a:t>
            </a:fld>
            <a:endParaRPr lang="zh-CN" altLang="en-US" dirty="0"/>
          </a:p>
        </p:txBody>
      </p:sp>
    </p:spTree>
    <p:extLst>
      <p:ext uri="{BB962C8B-B14F-4D97-AF65-F5344CB8AC3E}">
        <p14:creationId xmlns:p14="http://schemas.microsoft.com/office/powerpoint/2010/main" val="2270006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多跳传输方式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37</a:t>
            </a:fld>
            <a:endParaRPr lang="zh-CN" altLang="en-US" dirty="0"/>
          </a:p>
        </p:txBody>
      </p:sp>
      <p:sp>
        <p:nvSpPr>
          <p:cNvPr id="4" name="内容占位符 3"/>
          <p:cNvSpPr>
            <a:spLocks noGrp="1"/>
          </p:cNvSpPr>
          <p:nvPr>
            <p:ph sz="quarter" idx="1"/>
          </p:nvPr>
        </p:nvSpPr>
        <p:spPr/>
        <p:txBody>
          <a:bodyPr>
            <a:normAutofit/>
          </a:bodyPr>
          <a:lstStyle/>
          <a:p>
            <a:pPr>
              <a:lnSpc>
                <a:spcPct val="90000"/>
              </a:lnSpc>
            </a:pPr>
            <a:r>
              <a:rPr lang="zh-CN" altLang="en-US" dirty="0"/>
              <a:t>数据信号通过</a:t>
            </a:r>
            <a:r>
              <a:rPr lang="zh-CN" altLang="en-US" dirty="0">
                <a:solidFill>
                  <a:srgbClr val="FF0000"/>
                </a:solidFill>
              </a:rPr>
              <a:t>多跳</a:t>
            </a:r>
            <a:r>
              <a:rPr lang="zh-CN" altLang="en-US" dirty="0"/>
              <a:t>信道传输的方式</a:t>
            </a:r>
            <a:endParaRPr lang="en-US" altLang="zh-CN" dirty="0"/>
          </a:p>
          <a:p>
            <a:pPr lvl="1">
              <a:lnSpc>
                <a:spcPct val="90000"/>
              </a:lnSpc>
            </a:pPr>
            <a:r>
              <a:rPr lang="zh-CN" altLang="en-US" dirty="0"/>
              <a:t>模拟传输：</a:t>
            </a:r>
          </a:p>
          <a:p>
            <a:pPr lvl="2">
              <a:lnSpc>
                <a:spcPct val="90000"/>
              </a:lnSpc>
            </a:pPr>
            <a:r>
              <a:rPr lang="zh-CN" altLang="en-US" sz="2400" b="1" dirty="0">
                <a:solidFill>
                  <a:srgbClr val="FF0000"/>
                </a:solidFill>
              </a:rPr>
              <a:t>模拟信号</a:t>
            </a:r>
            <a:r>
              <a:rPr lang="zh-CN" altLang="en-US" sz="2400" dirty="0"/>
              <a:t>传输的方式，</a:t>
            </a:r>
            <a:r>
              <a:rPr lang="zh-CN" altLang="en-US" sz="2400" b="1" dirty="0">
                <a:solidFill>
                  <a:srgbClr val="FF0000"/>
                </a:solidFill>
              </a:rPr>
              <a:t>不关心</a:t>
            </a:r>
            <a:r>
              <a:rPr lang="zh-CN" altLang="en-US" sz="2400" dirty="0"/>
              <a:t>携带的</a:t>
            </a:r>
            <a:r>
              <a:rPr lang="zh-CN" altLang="en-US" sz="2400" b="1" dirty="0">
                <a:solidFill>
                  <a:srgbClr val="FF0000"/>
                </a:solidFill>
              </a:rPr>
              <a:t>数据信号的内容</a:t>
            </a:r>
            <a:r>
              <a:rPr lang="zh-CN" altLang="en-US" sz="2400" dirty="0"/>
              <a:t>（模拟数据或者数字数据）</a:t>
            </a:r>
          </a:p>
          <a:p>
            <a:pPr lvl="2">
              <a:lnSpc>
                <a:spcPct val="90000"/>
              </a:lnSpc>
            </a:pPr>
            <a:r>
              <a:rPr lang="zh-CN" altLang="en-US" sz="2400" dirty="0"/>
              <a:t>信号的畸变和衰减：</a:t>
            </a:r>
            <a:r>
              <a:rPr lang="zh-CN" altLang="en-US" sz="2400" b="1" dirty="0">
                <a:solidFill>
                  <a:srgbClr val="FF0000"/>
                </a:solidFill>
              </a:rPr>
              <a:t>放大器</a:t>
            </a:r>
            <a:r>
              <a:rPr lang="zh-CN" altLang="en-US" sz="2400" dirty="0"/>
              <a:t>也会放大噪声信号</a:t>
            </a:r>
          </a:p>
          <a:p>
            <a:pPr lvl="1">
              <a:lnSpc>
                <a:spcPct val="90000"/>
              </a:lnSpc>
            </a:pPr>
            <a:r>
              <a:rPr lang="zh-CN" altLang="en-US" dirty="0"/>
              <a:t>数字传输：广泛用于长距离通信中</a:t>
            </a:r>
          </a:p>
          <a:p>
            <a:pPr lvl="2">
              <a:lnSpc>
                <a:spcPct val="90000"/>
              </a:lnSpc>
            </a:pPr>
            <a:r>
              <a:rPr lang="zh-CN" altLang="en-US" sz="2400" dirty="0"/>
              <a:t>关心信号的内容，需要能还原为</a:t>
            </a:r>
            <a:r>
              <a:rPr lang="zh-CN" altLang="en-US" sz="2400" b="1" dirty="0">
                <a:solidFill>
                  <a:srgbClr val="FF0000"/>
                </a:solidFill>
              </a:rPr>
              <a:t>数字数据</a:t>
            </a:r>
            <a:endParaRPr lang="en-US" altLang="zh-CN" sz="2400" b="1" dirty="0">
              <a:solidFill>
                <a:srgbClr val="FF0000"/>
              </a:solidFill>
            </a:endParaRPr>
          </a:p>
          <a:p>
            <a:pPr lvl="2">
              <a:lnSpc>
                <a:spcPct val="90000"/>
              </a:lnSpc>
            </a:pPr>
            <a:r>
              <a:rPr lang="zh-CN" altLang="en-US" sz="2400" dirty="0"/>
              <a:t>信道上可以是：</a:t>
            </a:r>
            <a:endParaRPr lang="en-US" altLang="zh-CN" sz="2400" dirty="0"/>
          </a:p>
          <a:p>
            <a:pPr lvl="3">
              <a:lnSpc>
                <a:spcPct val="90000"/>
              </a:lnSpc>
            </a:pPr>
            <a:r>
              <a:rPr lang="zh-CN" altLang="en-US" sz="2000" dirty="0"/>
              <a:t>数字信号：一系列的0和1：可能是数字数据或者经过编码的模拟数据。</a:t>
            </a:r>
          </a:p>
          <a:p>
            <a:pPr lvl="3">
              <a:lnSpc>
                <a:spcPct val="90000"/>
              </a:lnSpc>
            </a:pPr>
            <a:r>
              <a:rPr lang="zh-CN" altLang="en-US" sz="2000" dirty="0"/>
              <a:t>模拟信号：代表数字数据</a:t>
            </a:r>
          </a:p>
          <a:p>
            <a:pPr lvl="2">
              <a:lnSpc>
                <a:spcPct val="90000"/>
              </a:lnSpc>
            </a:pPr>
            <a:r>
              <a:rPr lang="zh-CN" altLang="en-US" sz="2400" b="1" dirty="0">
                <a:solidFill>
                  <a:srgbClr val="FF0000"/>
                </a:solidFill>
              </a:rPr>
              <a:t>转发器（</a:t>
            </a:r>
            <a:r>
              <a:rPr lang="en-US" altLang="zh-CN" sz="2400" b="1" dirty="0">
                <a:solidFill>
                  <a:srgbClr val="FF0000"/>
                </a:solidFill>
              </a:rPr>
              <a:t>Repeater</a:t>
            </a:r>
            <a:r>
              <a:rPr lang="zh-CN" altLang="en-US" sz="2400" b="1" dirty="0">
                <a:solidFill>
                  <a:srgbClr val="FF0000"/>
                </a:solidFill>
              </a:rPr>
              <a:t>）</a:t>
            </a:r>
            <a:r>
              <a:rPr lang="zh-CN" altLang="en-US" sz="2400" dirty="0"/>
              <a:t>：恢复为数字数据，然后重新生成</a:t>
            </a:r>
            <a:r>
              <a:rPr lang="zh-CN" altLang="en-US" sz="2400" dirty="0" smtClean="0"/>
              <a:t>相应信号</a:t>
            </a:r>
            <a:r>
              <a:rPr lang="zh-CN" altLang="en-US" sz="2400" dirty="0"/>
              <a:t>传递</a:t>
            </a:r>
          </a:p>
          <a:p>
            <a:pPr>
              <a:lnSpc>
                <a:spcPct val="90000"/>
              </a:lnSpc>
            </a:pPr>
            <a:endParaRPr lang="zh-CN" altLang="en-US" dirty="0"/>
          </a:p>
          <a:p>
            <a:endParaRPr lang="zh-CN" altLang="en-US" dirty="0"/>
          </a:p>
        </p:txBody>
      </p:sp>
    </p:spTree>
    <p:extLst>
      <p:ext uri="{BB962C8B-B14F-4D97-AF65-F5344CB8AC3E}">
        <p14:creationId xmlns:p14="http://schemas.microsoft.com/office/powerpoint/2010/main" val="2660260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a:t>
            </a:r>
            <a:r>
              <a:rPr lang="zh-CN" altLang="zh-CN" dirty="0" smtClean="0"/>
              <a:t>路复用</a:t>
            </a:r>
            <a:r>
              <a:rPr lang="zh-CN" altLang="zh-CN" dirty="0"/>
              <a:t>（</a:t>
            </a:r>
            <a:r>
              <a:rPr lang="en-US" altLang="zh-CN" dirty="0"/>
              <a:t>Multiplexing</a:t>
            </a:r>
            <a:r>
              <a:rPr lang="zh-CN" altLang="zh-CN" dirty="0" smtClean="0"/>
              <a:t>）</a:t>
            </a:r>
            <a:r>
              <a:rPr lang="zh-CN" altLang="en-US" dirty="0" smtClean="0"/>
              <a:t>：信道访问</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38</a:t>
            </a:fld>
            <a:endParaRPr lang="zh-CN" altLang="en-US" dirty="0"/>
          </a:p>
        </p:txBody>
      </p:sp>
      <p:sp>
        <p:nvSpPr>
          <p:cNvPr id="4" name="内容占位符 3"/>
          <p:cNvSpPr>
            <a:spLocks noGrp="1"/>
          </p:cNvSpPr>
          <p:nvPr>
            <p:ph sz="quarter" idx="1"/>
          </p:nvPr>
        </p:nvSpPr>
        <p:spPr/>
        <p:txBody>
          <a:bodyPr>
            <a:normAutofit/>
          </a:bodyPr>
          <a:lstStyle/>
          <a:p>
            <a:r>
              <a:rPr lang="zh-CN" altLang="en-US" sz="3200" dirty="0"/>
              <a:t>传</a:t>
            </a:r>
            <a:r>
              <a:rPr lang="zh-CN" altLang="zh-CN" sz="3200" dirty="0"/>
              <a:t>输媒体的带宽或容量</a:t>
            </a:r>
            <a:r>
              <a:rPr lang="zh-CN" altLang="en-US" sz="3200" dirty="0"/>
              <a:t>常</a:t>
            </a:r>
            <a:r>
              <a:rPr lang="zh-CN" altLang="zh-CN" sz="3200" dirty="0"/>
              <a:t>超过传输单一数据信号的需求</a:t>
            </a:r>
            <a:r>
              <a:rPr lang="zh-CN" altLang="en-US" sz="3200" dirty="0"/>
              <a:t>，</a:t>
            </a:r>
            <a:r>
              <a:rPr lang="zh-CN" altLang="zh-CN" sz="3200" dirty="0"/>
              <a:t>多个发送者共享信道</a:t>
            </a:r>
            <a:r>
              <a:rPr lang="en-US" altLang="zh-CN" sz="3200" dirty="0">
                <a:sym typeface="Wingdings" pitchFamily="2" charset="2"/>
              </a:rPr>
              <a:t></a:t>
            </a:r>
            <a:r>
              <a:rPr lang="zh-CN" altLang="zh-CN" sz="3200" dirty="0"/>
              <a:t>信道访问机制</a:t>
            </a:r>
            <a:endParaRPr lang="en-US" altLang="zh-CN" sz="3200" dirty="0"/>
          </a:p>
          <a:p>
            <a:pPr lvl="1"/>
            <a:r>
              <a:rPr lang="zh-CN" altLang="zh-CN" sz="2800" b="1" dirty="0"/>
              <a:t>多路复用</a:t>
            </a:r>
            <a:r>
              <a:rPr lang="zh-CN" altLang="en-US" sz="2800" b="1" dirty="0"/>
              <a:t>：</a:t>
            </a:r>
            <a:r>
              <a:rPr lang="zh-CN" altLang="zh-CN" sz="2800" dirty="0"/>
              <a:t>属于物理层，如何把两路或多路信号组合起来在一个物理信道上进行传输</a:t>
            </a:r>
            <a:endParaRPr lang="en-US" altLang="zh-CN" sz="2800" dirty="0"/>
          </a:p>
          <a:p>
            <a:pPr lvl="1"/>
            <a:r>
              <a:rPr lang="zh-CN" altLang="zh-CN" sz="2800" dirty="0"/>
              <a:t>多路访问</a:t>
            </a:r>
            <a:r>
              <a:rPr lang="zh-CN" altLang="en-US" sz="2800" dirty="0"/>
              <a:t>：</a:t>
            </a:r>
            <a:r>
              <a:rPr lang="zh-CN" altLang="zh-CN" sz="2800" dirty="0"/>
              <a:t>属于链路层，在物理层的多路复用技术的基础上怎样规范对于共享信道的访问使得多个用户可以同时共享信道</a:t>
            </a:r>
            <a:endParaRPr lang="en-US" altLang="zh-CN" sz="2800" dirty="0"/>
          </a:p>
          <a:p>
            <a:pPr lvl="1"/>
            <a:r>
              <a:rPr lang="zh-CN" altLang="zh-CN" sz="2800" dirty="0"/>
              <a:t>双工模式指的是一个全双工的通信系统中如何分配正向和反向信道以支持全双工的通信。</a:t>
            </a:r>
            <a:endParaRPr lang="en-US" altLang="zh-CN" sz="2800" dirty="0"/>
          </a:p>
          <a:p>
            <a:pPr marL="0" indent="0">
              <a:buNone/>
            </a:pPr>
            <a:endParaRPr lang="zh-CN" altLang="en-US" sz="3200" dirty="0"/>
          </a:p>
        </p:txBody>
      </p:sp>
    </p:spTree>
    <p:extLst>
      <p:ext uri="{BB962C8B-B14F-4D97-AF65-F5344CB8AC3E}">
        <p14:creationId xmlns:p14="http://schemas.microsoft.com/office/powerpoint/2010/main" val="37728498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a:t>
            </a:r>
            <a:r>
              <a:rPr lang="zh-CN" altLang="zh-CN" dirty="0" smtClean="0"/>
              <a:t>路复用</a:t>
            </a:r>
            <a:r>
              <a:rPr lang="en-US" altLang="zh-CN" dirty="0" smtClean="0"/>
              <a:t>:</a:t>
            </a:r>
            <a:r>
              <a:rPr lang="zh-CN" altLang="zh-CN" b="1" dirty="0"/>
              <a:t>频分</a:t>
            </a:r>
            <a:r>
              <a:rPr lang="zh-CN" altLang="zh-CN" b="1" dirty="0" smtClean="0"/>
              <a:t>多路复用</a:t>
            </a:r>
            <a:r>
              <a:rPr lang="zh-CN" altLang="zh-CN" dirty="0" smtClean="0"/>
              <a:t>（</a:t>
            </a:r>
            <a:r>
              <a:rPr lang="en-US" altLang="zh-CN" dirty="0" smtClean="0"/>
              <a:t>Frequency </a:t>
            </a:r>
            <a:r>
              <a:rPr lang="en-US" altLang="zh-CN" dirty="0"/>
              <a:t>Division Multiplexing</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39</a:t>
            </a:fld>
            <a:endParaRPr lang="zh-CN" altLang="en-US" dirty="0"/>
          </a:p>
        </p:txBody>
      </p:sp>
      <p:sp>
        <p:nvSpPr>
          <p:cNvPr id="4" name="内容占位符 3"/>
          <p:cNvSpPr>
            <a:spLocks noGrp="1"/>
          </p:cNvSpPr>
          <p:nvPr>
            <p:ph sz="quarter" idx="1"/>
          </p:nvPr>
        </p:nvSpPr>
        <p:spPr/>
        <p:txBody>
          <a:bodyPr>
            <a:normAutofit lnSpcReduction="10000"/>
          </a:bodyPr>
          <a:lstStyle/>
          <a:p>
            <a:r>
              <a:rPr lang="zh-CN" altLang="zh-CN" dirty="0"/>
              <a:t>物理信道的总带宽分割成若干个和传输的单个信号带宽相同（或略为宽一点）的子</a:t>
            </a:r>
            <a:r>
              <a:rPr lang="zh-CN" altLang="zh-CN" dirty="0" smtClean="0"/>
              <a:t>信道</a:t>
            </a:r>
            <a:endParaRPr lang="en-US" altLang="zh-CN" dirty="0" smtClean="0"/>
          </a:p>
          <a:p>
            <a:r>
              <a:rPr lang="zh-CN" altLang="zh-CN" dirty="0" smtClean="0"/>
              <a:t>每</a:t>
            </a:r>
            <a:r>
              <a:rPr lang="zh-CN" altLang="zh-CN" dirty="0"/>
              <a:t>个子信道传输一路</a:t>
            </a:r>
            <a:r>
              <a:rPr lang="zh-CN" altLang="zh-CN" dirty="0" smtClean="0"/>
              <a:t>信号</a:t>
            </a:r>
            <a:endParaRPr lang="en-US" altLang="zh-CN" dirty="0" smtClean="0"/>
          </a:p>
          <a:p>
            <a:r>
              <a:rPr lang="zh-CN" altLang="zh-CN" dirty="0" smtClean="0"/>
              <a:t>通过</a:t>
            </a:r>
            <a:r>
              <a:rPr lang="zh-CN" altLang="zh-CN" dirty="0"/>
              <a:t>频谱搬移技术，将各路信号的频谱搬移到物理信道频谱的不同频段</a:t>
            </a:r>
            <a:r>
              <a:rPr lang="zh-CN" altLang="zh-CN" dirty="0" smtClean="0"/>
              <a:t>上</a:t>
            </a:r>
            <a:endParaRPr lang="en-US" altLang="zh-CN" dirty="0" smtClean="0"/>
          </a:p>
          <a:p>
            <a:pPr lvl="1"/>
            <a:r>
              <a:rPr lang="zh-CN" altLang="zh-CN" dirty="0" smtClean="0"/>
              <a:t>频率调制</a:t>
            </a:r>
            <a:r>
              <a:rPr lang="zh-CN" altLang="zh-CN" dirty="0"/>
              <a:t>时采用不同的</a:t>
            </a:r>
            <a:r>
              <a:rPr lang="zh-CN" altLang="zh-CN" dirty="0" smtClean="0"/>
              <a:t>载波</a:t>
            </a:r>
            <a:endParaRPr lang="en-US" altLang="zh-CN" dirty="0" smtClean="0"/>
          </a:p>
          <a:p>
            <a:r>
              <a:rPr lang="zh-CN" altLang="en-US" dirty="0" smtClean="0"/>
              <a:t>早期电话系统、</a:t>
            </a:r>
            <a:r>
              <a:rPr lang="zh-CN" altLang="zh-CN" dirty="0" smtClean="0"/>
              <a:t>无线电</a:t>
            </a:r>
            <a:r>
              <a:rPr lang="zh-CN" altLang="zh-CN" dirty="0"/>
              <a:t>广播和</a:t>
            </a:r>
            <a:r>
              <a:rPr lang="zh-CN" altLang="zh-CN" dirty="0" smtClean="0"/>
              <a:t>有线电视采用</a:t>
            </a:r>
            <a:r>
              <a:rPr lang="en-US" altLang="zh-CN" dirty="0"/>
              <a:t>FDM</a:t>
            </a:r>
            <a:r>
              <a:rPr lang="zh-CN" altLang="zh-CN" dirty="0" smtClean="0"/>
              <a:t>技术</a:t>
            </a:r>
            <a:endParaRPr lang="en-US" altLang="zh-CN" dirty="0" smtClean="0"/>
          </a:p>
          <a:p>
            <a:r>
              <a:rPr lang="zh-CN" altLang="zh-CN" dirty="0" smtClean="0"/>
              <a:t>为了</a:t>
            </a:r>
            <a:r>
              <a:rPr lang="zh-CN" altLang="zh-CN" dirty="0"/>
              <a:t>防止相邻频道之间的串扰会增加保护</a:t>
            </a:r>
            <a:r>
              <a:rPr lang="zh-CN" altLang="zh-CN" dirty="0" smtClean="0"/>
              <a:t>频带</a:t>
            </a:r>
            <a:endParaRPr lang="en-US" altLang="zh-CN" dirty="0" smtClean="0"/>
          </a:p>
          <a:p>
            <a:pPr lvl="1"/>
            <a:r>
              <a:rPr lang="en-US" altLang="zh-CN" dirty="0" smtClean="0"/>
              <a:t>FDM</a:t>
            </a:r>
            <a:r>
              <a:rPr lang="zh-CN" altLang="zh-CN" dirty="0"/>
              <a:t>频率利用率不</a:t>
            </a:r>
            <a:r>
              <a:rPr lang="zh-CN" altLang="zh-CN" dirty="0" smtClean="0"/>
              <a:t>高</a:t>
            </a:r>
            <a:endParaRPr lang="en-US" altLang="zh-CN" dirty="0" smtClean="0"/>
          </a:p>
          <a:p>
            <a:pPr lvl="1"/>
            <a:r>
              <a:rPr lang="zh-CN" altLang="zh-CN" dirty="0" smtClean="0"/>
              <a:t>由于</a:t>
            </a:r>
            <a:r>
              <a:rPr lang="zh-CN" altLang="zh-CN" dirty="0"/>
              <a:t>放大器的非线性因素，仍然可能产生互调噪声。</a:t>
            </a:r>
          </a:p>
          <a:p>
            <a:endParaRPr lang="zh-CN" altLang="en-US" dirty="0"/>
          </a:p>
        </p:txBody>
      </p:sp>
    </p:spTree>
    <p:extLst>
      <p:ext uri="{BB962C8B-B14F-4D97-AF65-F5344CB8AC3E}">
        <p14:creationId xmlns:p14="http://schemas.microsoft.com/office/powerpoint/2010/main" val="297152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传输媒体</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4</a:t>
            </a:fld>
            <a:endParaRPr lang="en-US" altLang="zh-CN"/>
          </a:p>
        </p:txBody>
      </p:sp>
      <p:sp>
        <p:nvSpPr>
          <p:cNvPr id="3" name="内容占位符 2"/>
          <p:cNvSpPr>
            <a:spLocks noGrp="1"/>
          </p:cNvSpPr>
          <p:nvPr>
            <p:ph sz="quarter" idx="1"/>
          </p:nvPr>
        </p:nvSpPr>
        <p:spPr>
          <a:xfrm>
            <a:off x="1357576" y="3748071"/>
            <a:ext cx="9794128" cy="2973404"/>
          </a:xfrm>
        </p:spPr>
        <p:txBody>
          <a:bodyPr>
            <a:normAutofit/>
          </a:bodyPr>
          <a:lstStyle/>
          <a:p>
            <a:r>
              <a:rPr lang="zh-CN" altLang="zh-CN" b="1" dirty="0">
                <a:solidFill>
                  <a:srgbClr val="0070C0"/>
                </a:solidFill>
              </a:rPr>
              <a:t>物理信道</a:t>
            </a:r>
            <a:r>
              <a:rPr lang="zh-CN" altLang="zh-CN" sz="2400" dirty="0"/>
              <a:t>常指从变换器输出到反变换器输入</a:t>
            </a:r>
            <a:r>
              <a:rPr lang="zh-CN" altLang="en-US" sz="2400" dirty="0"/>
              <a:t>之间的</a:t>
            </a:r>
            <a:r>
              <a:rPr lang="zh-CN" altLang="zh-CN" sz="2400" dirty="0"/>
              <a:t>部分，除了实际载体之外，还包括</a:t>
            </a:r>
            <a:r>
              <a:rPr lang="zh-CN" altLang="zh-CN" sz="2400" b="1" dirty="0">
                <a:solidFill>
                  <a:srgbClr val="0070C0"/>
                </a:solidFill>
              </a:rPr>
              <a:t>天线</a:t>
            </a:r>
            <a:r>
              <a:rPr lang="zh-CN" altLang="zh-CN" sz="2400" dirty="0"/>
              <a:t>、滤波器以及功率放大器或者转发器等</a:t>
            </a:r>
            <a:r>
              <a:rPr lang="zh-CN" altLang="zh-CN" sz="2400" b="1" dirty="0">
                <a:solidFill>
                  <a:srgbClr val="0070C0"/>
                </a:solidFill>
              </a:rPr>
              <a:t>通信设备</a:t>
            </a:r>
            <a:r>
              <a:rPr lang="zh-CN" altLang="zh-CN" sz="2400" dirty="0"/>
              <a:t>。</a:t>
            </a:r>
            <a:endParaRPr lang="en-US" altLang="zh-CN" sz="2400" dirty="0"/>
          </a:p>
          <a:p>
            <a:r>
              <a:rPr lang="zh-CN" altLang="en-US" sz="2400" dirty="0"/>
              <a:t>基于传输媒体上的信号在传播过程的方向性</a:t>
            </a:r>
            <a:endParaRPr lang="en-US" altLang="zh-CN" sz="2400" dirty="0"/>
          </a:p>
          <a:p>
            <a:pPr lvl="1"/>
            <a:r>
              <a:rPr lang="zh-CN" altLang="en-US" sz="2800" b="1" dirty="0">
                <a:solidFill>
                  <a:srgbClr val="0070C0"/>
                </a:solidFill>
              </a:rPr>
              <a:t>导向媒体</a:t>
            </a:r>
            <a:r>
              <a:rPr lang="zh-CN" altLang="en-US" sz="2000" dirty="0"/>
              <a:t>：</a:t>
            </a:r>
            <a:r>
              <a:rPr lang="zh-CN" altLang="zh-CN" sz="2000" dirty="0"/>
              <a:t>实际的物理线缆限制了信号传播的路径</a:t>
            </a:r>
            <a:r>
              <a:rPr lang="zh-CN" altLang="en-US" sz="2000" dirty="0"/>
              <a:t>，包括</a:t>
            </a:r>
            <a:r>
              <a:rPr lang="zh-CN" altLang="zh-CN" sz="2000" dirty="0"/>
              <a:t>双绞线、同轴电缆和光纤</a:t>
            </a:r>
            <a:r>
              <a:rPr lang="zh-CN" altLang="en-US" sz="2000" dirty="0"/>
              <a:t>以及</a:t>
            </a:r>
            <a:r>
              <a:rPr lang="zh-CN" altLang="zh-CN" sz="2000" dirty="0"/>
              <a:t>电力线</a:t>
            </a:r>
            <a:r>
              <a:rPr lang="zh-CN" altLang="en-US" sz="2000" dirty="0"/>
              <a:t>等</a:t>
            </a:r>
            <a:endParaRPr lang="en-US" altLang="zh-CN" sz="2000" dirty="0"/>
          </a:p>
          <a:p>
            <a:pPr lvl="1"/>
            <a:r>
              <a:rPr lang="zh-CN" altLang="en-US" sz="2800" b="1" dirty="0">
                <a:solidFill>
                  <a:srgbClr val="0070C0"/>
                </a:solidFill>
              </a:rPr>
              <a:t>非导向媒体</a:t>
            </a:r>
            <a:r>
              <a:rPr lang="zh-CN" altLang="en-US" sz="2000" dirty="0"/>
              <a:t>：</a:t>
            </a:r>
            <a:r>
              <a:rPr lang="zh-CN" altLang="zh-CN" sz="2000" dirty="0"/>
              <a:t>信号通过空气、水等无形的载体进行传播，包括无线电通信、微波通信、红外通信、激光通信、卫星通信</a:t>
            </a:r>
            <a:r>
              <a:rPr lang="zh-CN" altLang="en-US" sz="2000" dirty="0"/>
              <a:t>、</a:t>
            </a:r>
            <a:r>
              <a:rPr lang="zh-CN" altLang="zh-CN" sz="2000" dirty="0"/>
              <a:t>水声通信</a:t>
            </a:r>
            <a:endParaRPr lang="zh-CN" altLang="en-US" sz="2000" dirty="0"/>
          </a:p>
        </p:txBody>
      </p:sp>
      <p:grpSp>
        <p:nvGrpSpPr>
          <p:cNvPr id="5" name="Group 19"/>
          <p:cNvGrpSpPr>
            <a:grpSpLocks/>
          </p:cNvGrpSpPr>
          <p:nvPr/>
        </p:nvGrpSpPr>
        <p:grpSpPr bwMode="auto">
          <a:xfrm>
            <a:off x="1703512" y="1988840"/>
            <a:ext cx="8877300" cy="1555750"/>
            <a:chOff x="104" y="1347"/>
            <a:chExt cx="5592" cy="980"/>
          </a:xfrm>
        </p:grpSpPr>
        <p:sp>
          <p:nvSpPr>
            <p:cNvPr id="6" name="Text Box 4"/>
            <p:cNvSpPr txBox="1">
              <a:spLocks noChangeArrowheads="1"/>
            </p:cNvSpPr>
            <p:nvPr/>
          </p:nvSpPr>
          <p:spPr bwMode="auto">
            <a:xfrm>
              <a:off x="104" y="1347"/>
              <a:ext cx="768" cy="291"/>
            </a:xfrm>
            <a:prstGeom prst="rect">
              <a:avLst/>
            </a:prstGeom>
            <a:noFill/>
            <a:ln w="28575">
              <a:solidFill>
                <a:srgbClr val="00B0F0"/>
              </a:solidFill>
              <a:miter lim="800000"/>
              <a:headEnd type="none" w="sm" len="sm"/>
              <a:tailEnd type="none" w="sm" len="sm"/>
            </a:ln>
          </p:spPr>
          <p:txBody>
            <a:bodyPr>
              <a:spAutoFit/>
            </a:bodyPr>
            <a:lstStyle/>
            <a:p>
              <a:pPr algn="ctr">
                <a:spcBef>
                  <a:spcPct val="50000"/>
                </a:spcBef>
              </a:pPr>
              <a:r>
                <a:rPr lang="zh-CN" altLang="en-US" sz="2400" b="1" dirty="0"/>
                <a:t>信源</a:t>
              </a:r>
            </a:p>
          </p:txBody>
        </p:sp>
        <p:cxnSp>
          <p:nvCxnSpPr>
            <p:cNvPr id="7" name="AutoShape 5"/>
            <p:cNvCxnSpPr>
              <a:cxnSpLocks noChangeShapeType="1"/>
              <a:stCxn id="6" idx="3"/>
              <a:endCxn id="8" idx="1"/>
            </p:cNvCxnSpPr>
            <p:nvPr/>
          </p:nvCxnSpPr>
          <p:spPr bwMode="auto">
            <a:xfrm>
              <a:off x="872" y="1493"/>
              <a:ext cx="257" cy="3"/>
            </a:xfrm>
            <a:prstGeom prst="straightConnector1">
              <a:avLst/>
            </a:prstGeom>
            <a:noFill/>
            <a:ln w="28575">
              <a:solidFill>
                <a:srgbClr val="0070C0"/>
              </a:solidFill>
              <a:round/>
              <a:headEnd type="none" w="sm" len="sm"/>
              <a:tailEnd type="triangle" w="med" len="med"/>
            </a:ln>
          </p:spPr>
        </p:cxnSp>
        <p:sp>
          <p:nvSpPr>
            <p:cNvPr id="8" name="Text Box 6"/>
            <p:cNvSpPr txBox="1">
              <a:spLocks noChangeArrowheads="1"/>
            </p:cNvSpPr>
            <p:nvPr/>
          </p:nvSpPr>
          <p:spPr bwMode="auto">
            <a:xfrm>
              <a:off x="1129" y="1350"/>
              <a:ext cx="895" cy="291"/>
            </a:xfrm>
            <a:prstGeom prst="rect">
              <a:avLst/>
            </a:prstGeom>
            <a:noFill/>
            <a:ln w="28575">
              <a:solidFill>
                <a:srgbClr val="00B0F0"/>
              </a:solidFill>
              <a:miter lim="800000"/>
              <a:headEnd type="none" w="sm" len="sm"/>
              <a:tailEnd type="none" w="sm" len="sm"/>
            </a:ln>
          </p:spPr>
          <p:txBody>
            <a:bodyPr>
              <a:spAutoFit/>
            </a:bodyPr>
            <a:lstStyle/>
            <a:p>
              <a:pPr algn="ctr">
                <a:spcBef>
                  <a:spcPct val="50000"/>
                </a:spcBef>
              </a:pPr>
              <a:r>
                <a:rPr lang="zh-CN" altLang="en-US" sz="2400" b="1" dirty="0"/>
                <a:t>变换器</a:t>
              </a:r>
            </a:p>
          </p:txBody>
        </p:sp>
        <p:sp>
          <p:nvSpPr>
            <p:cNvPr id="9" name="Text Box 7"/>
            <p:cNvSpPr txBox="1">
              <a:spLocks noChangeArrowheads="1"/>
            </p:cNvSpPr>
            <p:nvPr/>
          </p:nvSpPr>
          <p:spPr bwMode="auto">
            <a:xfrm>
              <a:off x="2275" y="1347"/>
              <a:ext cx="1032" cy="291"/>
            </a:xfrm>
            <a:prstGeom prst="rect">
              <a:avLst/>
            </a:prstGeom>
            <a:noFill/>
            <a:ln w="28575">
              <a:solidFill>
                <a:srgbClr val="00B0F0"/>
              </a:solidFill>
              <a:miter lim="800000"/>
              <a:headEnd type="none" w="sm" len="sm"/>
              <a:tailEnd type="none" w="sm" len="sm"/>
            </a:ln>
          </p:spPr>
          <p:txBody>
            <a:bodyPr wrap="square">
              <a:spAutoFit/>
            </a:bodyPr>
            <a:lstStyle/>
            <a:p>
              <a:pPr algn="ctr">
                <a:spcBef>
                  <a:spcPct val="50000"/>
                </a:spcBef>
              </a:pPr>
              <a:r>
                <a:rPr lang="zh-CN" altLang="en-US" sz="2400" b="1" dirty="0"/>
                <a:t>传输媒体</a:t>
              </a:r>
            </a:p>
          </p:txBody>
        </p:sp>
        <p:cxnSp>
          <p:nvCxnSpPr>
            <p:cNvPr id="10" name="AutoShape 8"/>
            <p:cNvCxnSpPr>
              <a:cxnSpLocks noChangeShapeType="1"/>
              <a:stCxn id="9" idx="3"/>
              <a:endCxn id="11" idx="1"/>
            </p:cNvCxnSpPr>
            <p:nvPr/>
          </p:nvCxnSpPr>
          <p:spPr bwMode="auto">
            <a:xfrm>
              <a:off x="3307" y="1493"/>
              <a:ext cx="195" cy="10"/>
            </a:xfrm>
            <a:prstGeom prst="straightConnector1">
              <a:avLst/>
            </a:prstGeom>
            <a:noFill/>
            <a:ln w="28575">
              <a:solidFill>
                <a:srgbClr val="0070C0"/>
              </a:solidFill>
              <a:round/>
              <a:headEnd type="none" w="sm" len="sm"/>
              <a:tailEnd type="triangle" w="med" len="med"/>
            </a:ln>
          </p:spPr>
        </p:cxnSp>
        <p:sp>
          <p:nvSpPr>
            <p:cNvPr id="11" name="Text Box 9"/>
            <p:cNvSpPr txBox="1">
              <a:spLocks noChangeArrowheads="1"/>
            </p:cNvSpPr>
            <p:nvPr/>
          </p:nvSpPr>
          <p:spPr bwMode="auto">
            <a:xfrm>
              <a:off x="3502" y="1357"/>
              <a:ext cx="1027" cy="291"/>
            </a:xfrm>
            <a:prstGeom prst="rect">
              <a:avLst/>
            </a:prstGeom>
            <a:noFill/>
            <a:ln w="28575">
              <a:solidFill>
                <a:srgbClr val="00B0F0"/>
              </a:solidFill>
              <a:miter lim="800000"/>
              <a:headEnd type="none" w="sm" len="sm"/>
              <a:tailEnd type="none" w="sm" len="sm"/>
            </a:ln>
          </p:spPr>
          <p:txBody>
            <a:bodyPr>
              <a:spAutoFit/>
            </a:bodyPr>
            <a:lstStyle/>
            <a:p>
              <a:pPr algn="ctr">
                <a:spcBef>
                  <a:spcPct val="50000"/>
                </a:spcBef>
              </a:pPr>
              <a:r>
                <a:rPr lang="zh-CN" altLang="en-US" sz="2400" b="1"/>
                <a:t>反变换器</a:t>
              </a:r>
            </a:p>
          </p:txBody>
        </p:sp>
        <p:cxnSp>
          <p:nvCxnSpPr>
            <p:cNvPr id="12" name="AutoShape 10"/>
            <p:cNvCxnSpPr>
              <a:cxnSpLocks noChangeShapeType="1"/>
              <a:stCxn id="11" idx="3"/>
              <a:endCxn id="13" idx="1"/>
            </p:cNvCxnSpPr>
            <p:nvPr/>
          </p:nvCxnSpPr>
          <p:spPr bwMode="auto">
            <a:xfrm flipV="1">
              <a:off x="4529" y="1499"/>
              <a:ext cx="482" cy="4"/>
            </a:xfrm>
            <a:prstGeom prst="straightConnector1">
              <a:avLst/>
            </a:prstGeom>
            <a:noFill/>
            <a:ln w="28575">
              <a:solidFill>
                <a:srgbClr val="0070C0"/>
              </a:solidFill>
              <a:round/>
              <a:headEnd type="none" w="sm" len="sm"/>
              <a:tailEnd type="triangle" w="med" len="med"/>
            </a:ln>
          </p:spPr>
        </p:cxnSp>
        <p:sp>
          <p:nvSpPr>
            <p:cNvPr id="13" name="Text Box 11"/>
            <p:cNvSpPr txBox="1">
              <a:spLocks noChangeArrowheads="1"/>
            </p:cNvSpPr>
            <p:nvPr/>
          </p:nvSpPr>
          <p:spPr bwMode="auto">
            <a:xfrm>
              <a:off x="5011" y="1353"/>
              <a:ext cx="685" cy="291"/>
            </a:xfrm>
            <a:prstGeom prst="rect">
              <a:avLst/>
            </a:prstGeom>
            <a:noFill/>
            <a:ln w="28575">
              <a:solidFill>
                <a:schemeClr val="accent5">
                  <a:lumMod val="20000"/>
                  <a:lumOff val="80000"/>
                </a:schemeClr>
              </a:solidFill>
              <a:miter lim="800000"/>
              <a:headEnd type="none" w="sm" len="sm"/>
              <a:tailEnd type="none" w="sm" len="sm"/>
            </a:ln>
          </p:spPr>
          <p:txBody>
            <a:bodyPr>
              <a:spAutoFit/>
            </a:bodyPr>
            <a:lstStyle/>
            <a:p>
              <a:pPr algn="ctr">
                <a:spcBef>
                  <a:spcPct val="50000"/>
                </a:spcBef>
              </a:pPr>
              <a:r>
                <a:rPr lang="zh-CN" altLang="en-US" sz="2400" b="1"/>
                <a:t>信宿</a:t>
              </a:r>
            </a:p>
          </p:txBody>
        </p:sp>
        <p:cxnSp>
          <p:nvCxnSpPr>
            <p:cNvPr id="14" name="AutoShape 12"/>
            <p:cNvCxnSpPr>
              <a:cxnSpLocks noChangeShapeType="1"/>
              <a:endCxn id="9" idx="1"/>
            </p:cNvCxnSpPr>
            <p:nvPr/>
          </p:nvCxnSpPr>
          <p:spPr bwMode="auto">
            <a:xfrm>
              <a:off x="2024" y="1490"/>
              <a:ext cx="251" cy="3"/>
            </a:xfrm>
            <a:prstGeom prst="straightConnector1">
              <a:avLst/>
            </a:prstGeom>
            <a:noFill/>
            <a:ln w="28575">
              <a:solidFill>
                <a:srgbClr val="0070C0"/>
              </a:solidFill>
              <a:round/>
              <a:headEnd type="none" w="sm" len="sm"/>
              <a:tailEnd type="triangle" w="med" len="med"/>
            </a:ln>
          </p:spPr>
        </p:cxnSp>
        <p:sp>
          <p:nvSpPr>
            <p:cNvPr id="15" name="AutoShape 13"/>
            <p:cNvSpPr>
              <a:spLocks/>
            </p:cNvSpPr>
            <p:nvPr/>
          </p:nvSpPr>
          <p:spPr bwMode="auto">
            <a:xfrm rot="-5400000">
              <a:off x="746" y="1313"/>
              <a:ext cx="286" cy="1025"/>
            </a:xfrm>
            <a:prstGeom prst="leftBrace">
              <a:avLst>
                <a:gd name="adj1" fmla="val 29866"/>
                <a:gd name="adj2" fmla="val 50000"/>
              </a:avLst>
            </a:prstGeom>
            <a:noFill/>
            <a:ln w="12700">
              <a:solidFill>
                <a:schemeClr val="tx1"/>
              </a:solidFill>
              <a:round/>
              <a:headEnd type="none" w="sm" len="sm"/>
              <a:tailEnd type="none" w="sm" len="sm"/>
            </a:ln>
          </p:spPr>
          <p:txBody>
            <a:bodyPr wrap="none" anchor="ctr"/>
            <a:lstStyle/>
            <a:p>
              <a:endParaRPr lang="zh-CN" altLang="en-US"/>
            </a:p>
          </p:txBody>
        </p:sp>
        <p:sp>
          <p:nvSpPr>
            <p:cNvPr id="16" name="AutoShape 14"/>
            <p:cNvSpPr>
              <a:spLocks/>
            </p:cNvSpPr>
            <p:nvPr/>
          </p:nvSpPr>
          <p:spPr bwMode="auto">
            <a:xfrm rot="-5400000">
              <a:off x="4664" y="1313"/>
              <a:ext cx="286" cy="1025"/>
            </a:xfrm>
            <a:prstGeom prst="leftBrace">
              <a:avLst>
                <a:gd name="adj1" fmla="val 29866"/>
                <a:gd name="adj2" fmla="val 50000"/>
              </a:avLst>
            </a:prstGeom>
            <a:noFill/>
            <a:ln w="12700">
              <a:solidFill>
                <a:schemeClr val="tx1"/>
              </a:solidFill>
              <a:round/>
              <a:headEnd type="none" w="sm" len="sm"/>
              <a:tailEnd type="none" w="sm" len="sm"/>
            </a:ln>
          </p:spPr>
          <p:txBody>
            <a:bodyPr wrap="none" anchor="ctr"/>
            <a:lstStyle/>
            <a:p>
              <a:endParaRPr lang="zh-CN" altLang="en-US"/>
            </a:p>
          </p:txBody>
        </p:sp>
        <p:sp>
          <p:nvSpPr>
            <p:cNvPr id="17" name="Text Box 15"/>
            <p:cNvSpPr txBox="1">
              <a:spLocks noChangeArrowheads="1"/>
            </p:cNvSpPr>
            <p:nvPr/>
          </p:nvSpPr>
          <p:spPr bwMode="auto">
            <a:xfrm>
              <a:off x="2334" y="2021"/>
              <a:ext cx="986" cy="291"/>
            </a:xfrm>
            <a:prstGeom prst="rect">
              <a:avLst/>
            </a:prstGeom>
            <a:noFill/>
            <a:ln w="28575">
              <a:noFill/>
              <a:miter lim="800000"/>
              <a:headEnd type="none" w="sm" len="sm"/>
              <a:tailEnd type="none" w="sm" len="sm"/>
            </a:ln>
          </p:spPr>
          <p:txBody>
            <a:bodyPr>
              <a:spAutoFit/>
            </a:bodyPr>
            <a:lstStyle/>
            <a:p>
              <a:pPr algn="ctr">
                <a:spcBef>
                  <a:spcPct val="50000"/>
                </a:spcBef>
              </a:pPr>
              <a:r>
                <a:rPr lang="zh-CN" altLang="en-US" sz="2400" b="1" dirty="0"/>
                <a:t>噪声</a:t>
              </a:r>
            </a:p>
          </p:txBody>
        </p:sp>
        <p:cxnSp>
          <p:nvCxnSpPr>
            <p:cNvPr id="18" name="AutoShape 16"/>
            <p:cNvCxnSpPr>
              <a:cxnSpLocks noChangeShapeType="1"/>
              <a:stCxn id="17" idx="0"/>
              <a:endCxn id="9" idx="2"/>
            </p:cNvCxnSpPr>
            <p:nvPr/>
          </p:nvCxnSpPr>
          <p:spPr bwMode="auto">
            <a:xfrm flipH="1" flipV="1">
              <a:off x="2791" y="1638"/>
              <a:ext cx="36" cy="383"/>
            </a:xfrm>
            <a:prstGeom prst="straightConnector1">
              <a:avLst/>
            </a:prstGeom>
            <a:noFill/>
            <a:ln w="28575">
              <a:solidFill>
                <a:srgbClr val="0070C0"/>
              </a:solidFill>
              <a:round/>
              <a:headEnd type="none" w="sm" len="sm"/>
              <a:tailEnd type="triangle" w="med" len="med"/>
            </a:ln>
          </p:spPr>
        </p:cxnSp>
        <p:sp>
          <p:nvSpPr>
            <p:cNvPr id="19" name="Text Box 17"/>
            <p:cNvSpPr txBox="1">
              <a:spLocks noChangeArrowheads="1"/>
            </p:cNvSpPr>
            <p:nvPr/>
          </p:nvSpPr>
          <p:spPr bwMode="auto">
            <a:xfrm>
              <a:off x="415" y="2004"/>
              <a:ext cx="986" cy="288"/>
            </a:xfrm>
            <a:prstGeom prst="rect">
              <a:avLst/>
            </a:prstGeom>
            <a:noFill/>
            <a:ln w="28575">
              <a:noFill/>
              <a:miter lim="800000"/>
              <a:headEnd type="none" w="sm" len="sm"/>
              <a:tailEnd type="none" w="sm" len="sm"/>
            </a:ln>
          </p:spPr>
          <p:txBody>
            <a:bodyPr>
              <a:spAutoFit/>
            </a:bodyPr>
            <a:lstStyle/>
            <a:p>
              <a:pPr algn="ctr">
                <a:spcBef>
                  <a:spcPct val="50000"/>
                </a:spcBef>
              </a:pPr>
              <a:r>
                <a:rPr lang="zh-CN" altLang="en-US" sz="2400" b="1"/>
                <a:t>发送端</a:t>
              </a:r>
            </a:p>
          </p:txBody>
        </p:sp>
        <p:sp>
          <p:nvSpPr>
            <p:cNvPr id="20" name="Text Box 18"/>
            <p:cNvSpPr txBox="1">
              <a:spLocks noChangeArrowheads="1"/>
            </p:cNvSpPr>
            <p:nvPr/>
          </p:nvSpPr>
          <p:spPr bwMode="auto">
            <a:xfrm>
              <a:off x="4333" y="2039"/>
              <a:ext cx="986" cy="288"/>
            </a:xfrm>
            <a:prstGeom prst="rect">
              <a:avLst/>
            </a:prstGeom>
            <a:noFill/>
            <a:ln w="28575">
              <a:noFill/>
              <a:miter lim="800000"/>
              <a:headEnd type="none" w="sm" len="sm"/>
              <a:tailEnd type="none" w="sm" len="sm"/>
            </a:ln>
          </p:spPr>
          <p:txBody>
            <a:bodyPr>
              <a:spAutoFit/>
            </a:bodyPr>
            <a:lstStyle/>
            <a:p>
              <a:pPr algn="ctr">
                <a:spcBef>
                  <a:spcPct val="50000"/>
                </a:spcBef>
              </a:pPr>
              <a:r>
                <a:rPr lang="zh-CN" altLang="en-US" sz="2400" b="1"/>
                <a:t>接收端</a:t>
              </a:r>
            </a:p>
          </p:txBody>
        </p:sp>
      </p:grpSp>
      <p:sp>
        <p:nvSpPr>
          <p:cNvPr id="27" name="TextBox 26"/>
          <p:cNvSpPr txBox="1"/>
          <p:nvPr/>
        </p:nvSpPr>
        <p:spPr>
          <a:xfrm>
            <a:off x="5120333" y="2506273"/>
            <a:ext cx="2216622" cy="369332"/>
          </a:xfrm>
          <a:prstGeom prst="rect">
            <a:avLst/>
          </a:prstGeom>
          <a:noFill/>
        </p:spPr>
        <p:txBody>
          <a:bodyPr wrap="square" rtlCol="0">
            <a:spAutoFit/>
          </a:bodyPr>
          <a:lstStyle/>
          <a:p>
            <a:r>
              <a:rPr lang="zh-CN" altLang="en-US" dirty="0"/>
              <a:t>物理信道（</a:t>
            </a:r>
            <a:r>
              <a:rPr lang="en-US" altLang="zh-CN" dirty="0"/>
              <a:t>channel</a:t>
            </a:r>
            <a:r>
              <a:rPr lang="zh-CN" altLang="en-US" dirty="0"/>
              <a:t>）</a:t>
            </a:r>
          </a:p>
        </p:txBody>
      </p:sp>
      <p:sp>
        <p:nvSpPr>
          <p:cNvPr id="28" name="TextBox 27"/>
          <p:cNvSpPr txBox="1"/>
          <p:nvPr/>
        </p:nvSpPr>
        <p:spPr>
          <a:xfrm>
            <a:off x="1847528" y="1340768"/>
            <a:ext cx="2104430" cy="369332"/>
          </a:xfrm>
          <a:prstGeom prst="rect">
            <a:avLst/>
          </a:prstGeom>
          <a:noFill/>
        </p:spPr>
        <p:txBody>
          <a:bodyPr wrap="square" rtlCol="0">
            <a:spAutoFit/>
          </a:bodyPr>
          <a:lstStyle/>
          <a:p>
            <a:r>
              <a:rPr lang="zh-CN" altLang="en-US" dirty="0"/>
              <a:t>信息（电信号表示）</a:t>
            </a:r>
          </a:p>
        </p:txBody>
      </p:sp>
      <p:sp>
        <p:nvSpPr>
          <p:cNvPr id="29" name="TextBox 28"/>
          <p:cNvSpPr txBox="1"/>
          <p:nvPr/>
        </p:nvSpPr>
        <p:spPr>
          <a:xfrm>
            <a:off x="4655841" y="1403484"/>
            <a:ext cx="2863179" cy="369332"/>
          </a:xfrm>
          <a:prstGeom prst="rect">
            <a:avLst/>
          </a:prstGeom>
          <a:noFill/>
        </p:spPr>
        <p:txBody>
          <a:bodyPr wrap="square" rtlCol="0">
            <a:spAutoFit/>
          </a:bodyPr>
          <a:lstStyle/>
          <a:p>
            <a:r>
              <a:rPr lang="en-US" altLang="zh-CN" dirty="0"/>
              <a:t>(</a:t>
            </a:r>
            <a:r>
              <a:rPr lang="zh-CN" altLang="en-US" dirty="0"/>
              <a:t>电磁波、光、声音）信号</a:t>
            </a:r>
          </a:p>
        </p:txBody>
      </p:sp>
      <p:sp>
        <p:nvSpPr>
          <p:cNvPr id="30" name="TextBox 29"/>
          <p:cNvSpPr txBox="1"/>
          <p:nvPr/>
        </p:nvSpPr>
        <p:spPr>
          <a:xfrm>
            <a:off x="9586281" y="1403484"/>
            <a:ext cx="792088" cy="369332"/>
          </a:xfrm>
          <a:prstGeom prst="rect">
            <a:avLst/>
          </a:prstGeom>
          <a:noFill/>
        </p:spPr>
        <p:txBody>
          <a:bodyPr wrap="square" rtlCol="0">
            <a:spAutoFit/>
          </a:bodyPr>
          <a:lstStyle/>
          <a:p>
            <a:r>
              <a:rPr lang="zh-CN" altLang="en-US" dirty="0"/>
              <a:t>信息</a:t>
            </a:r>
          </a:p>
        </p:txBody>
      </p:sp>
      <p:cxnSp>
        <p:nvCxnSpPr>
          <p:cNvPr id="32" name="直接箭头连接符 31"/>
          <p:cNvCxnSpPr>
            <a:endCxn id="29" idx="1"/>
          </p:cNvCxnSpPr>
          <p:nvPr/>
        </p:nvCxnSpPr>
        <p:spPr>
          <a:xfrm>
            <a:off x="4041106" y="1588150"/>
            <a:ext cx="614734"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741197" y="1556792"/>
            <a:ext cx="1369591"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888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多</a:t>
            </a:r>
            <a:r>
              <a:rPr lang="zh-CN" altLang="zh-CN" dirty="0"/>
              <a:t>路复用</a:t>
            </a:r>
            <a:r>
              <a:rPr lang="en-US" altLang="zh-CN" dirty="0" smtClean="0"/>
              <a:t>:</a:t>
            </a:r>
            <a:r>
              <a:rPr lang="zh-CN" altLang="zh-CN" b="1" dirty="0"/>
              <a:t>正交频分复用</a:t>
            </a:r>
            <a:r>
              <a:rPr lang="en-US" altLang="zh-CN" b="1" dirty="0"/>
              <a:t>OFDM</a:t>
            </a:r>
            <a:r>
              <a:rPr lang="zh-CN" altLang="zh-CN" b="1" dirty="0"/>
              <a:t>（</a:t>
            </a:r>
            <a:r>
              <a:rPr lang="en-US" altLang="zh-CN" b="1" dirty="0"/>
              <a:t>Orthogonal Frequency Division Multiplexing</a:t>
            </a:r>
            <a:r>
              <a:rPr lang="zh-CN" altLang="zh-CN" b="1"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40</a:t>
            </a:fld>
            <a:endParaRPr lang="zh-CN" altLang="en-US" dirty="0"/>
          </a:p>
        </p:txBody>
      </p:sp>
      <p:sp>
        <p:nvSpPr>
          <p:cNvPr id="4" name="内容占位符 3"/>
          <p:cNvSpPr>
            <a:spLocks noGrp="1"/>
          </p:cNvSpPr>
          <p:nvPr>
            <p:ph sz="quarter" idx="1"/>
          </p:nvPr>
        </p:nvSpPr>
        <p:spPr/>
        <p:txBody>
          <a:bodyPr>
            <a:normAutofit/>
          </a:bodyPr>
          <a:lstStyle/>
          <a:p>
            <a:r>
              <a:rPr lang="zh-CN" altLang="zh-CN" dirty="0"/>
              <a:t>多径传输信道上的高速数据传输很容易由于多径传输的影响而造成</a:t>
            </a:r>
            <a:r>
              <a:rPr lang="zh-CN" altLang="zh-CN" dirty="0" smtClean="0"/>
              <a:t>码间干扰</a:t>
            </a:r>
            <a:endParaRPr lang="en-US" altLang="zh-CN" dirty="0" smtClean="0"/>
          </a:p>
          <a:p>
            <a:pPr lvl="1"/>
            <a:r>
              <a:rPr lang="zh-CN" altLang="zh-CN" dirty="0"/>
              <a:t>信道的</a:t>
            </a:r>
            <a:r>
              <a:rPr lang="zh-CN" altLang="zh-CN" b="1" dirty="0"/>
              <a:t>多径（时延）</a:t>
            </a:r>
            <a:r>
              <a:rPr lang="zh-CN" altLang="zh-CN" b="1" dirty="0" smtClean="0"/>
              <a:t>扩展</a:t>
            </a:r>
            <a:r>
              <a:rPr lang="zh-CN" altLang="en-US" b="1" dirty="0"/>
              <a:t>：</a:t>
            </a:r>
            <a:r>
              <a:rPr lang="zh-CN" altLang="zh-CN" dirty="0" smtClean="0"/>
              <a:t>接收</a:t>
            </a:r>
            <a:r>
              <a:rPr lang="zh-CN" altLang="zh-CN" dirty="0"/>
              <a:t>方收到的第一个和最后一个到达的多径分量间的</a:t>
            </a:r>
            <a:r>
              <a:rPr lang="zh-CN" altLang="zh-CN" dirty="0" smtClean="0"/>
              <a:t>时间间隔。</a:t>
            </a:r>
            <a:endParaRPr lang="en-US" altLang="zh-CN" dirty="0" smtClean="0"/>
          </a:p>
          <a:p>
            <a:pPr lvl="1"/>
            <a:r>
              <a:rPr lang="zh-CN" altLang="en-US" dirty="0"/>
              <a:t>信道的</a:t>
            </a:r>
            <a:r>
              <a:rPr lang="zh-CN" altLang="zh-CN" b="1" dirty="0"/>
              <a:t>相干带宽</a:t>
            </a:r>
            <a:r>
              <a:rPr lang="zh-CN" altLang="zh-CN" dirty="0"/>
              <a:t>（</a:t>
            </a:r>
            <a:r>
              <a:rPr lang="da-DK" altLang="zh-CN" dirty="0"/>
              <a:t>Coherence Bandwidth</a:t>
            </a:r>
            <a:r>
              <a:rPr lang="zh-CN" altLang="zh-CN" dirty="0"/>
              <a:t>）</a:t>
            </a:r>
            <a:r>
              <a:rPr lang="zh-CN" altLang="en-US" dirty="0"/>
              <a:t>：</a:t>
            </a:r>
            <a:r>
              <a:rPr lang="zh-CN" altLang="zh-CN" dirty="0"/>
              <a:t>多径扩展的倒数。</a:t>
            </a:r>
            <a:endParaRPr lang="en-US" altLang="zh-CN" dirty="0" smtClean="0"/>
          </a:p>
          <a:p>
            <a:pPr lvl="1"/>
            <a:r>
              <a:rPr lang="zh-CN" altLang="zh-CN" b="1" dirty="0" smtClean="0"/>
              <a:t>码间干扰</a:t>
            </a:r>
            <a:r>
              <a:rPr lang="en-US" altLang="zh-CN" b="1" dirty="0" smtClean="0"/>
              <a:t>ISI</a:t>
            </a:r>
            <a:r>
              <a:rPr lang="zh-CN" altLang="zh-CN" dirty="0" smtClean="0"/>
              <a:t>（</a:t>
            </a:r>
            <a:r>
              <a:rPr lang="da-DK" altLang="zh-CN" dirty="0" smtClean="0"/>
              <a:t>Intersymbol interference</a:t>
            </a:r>
            <a:r>
              <a:rPr lang="zh-CN" altLang="en-US" dirty="0" smtClean="0"/>
              <a:t>）：</a:t>
            </a:r>
            <a:r>
              <a:rPr lang="zh-CN" altLang="zh-CN" dirty="0" smtClean="0"/>
              <a:t>时延扩展超过</a:t>
            </a:r>
            <a:r>
              <a:rPr lang="zh-CN" altLang="zh-CN" dirty="0"/>
              <a:t>了一个比特的传输时间，传输了某个比特的信号的多径分量可能会和包含了前一个比特的信号的多径分量同时</a:t>
            </a:r>
            <a:r>
              <a:rPr lang="zh-CN" altLang="zh-CN" dirty="0" smtClean="0"/>
              <a:t>到达</a:t>
            </a:r>
            <a:endParaRPr lang="en-US" altLang="zh-CN" dirty="0" smtClean="0"/>
          </a:p>
          <a:p>
            <a:pPr lvl="1"/>
            <a:r>
              <a:rPr lang="zh-CN" altLang="zh-CN" b="1" dirty="0" smtClean="0"/>
              <a:t>频率</a:t>
            </a:r>
            <a:r>
              <a:rPr lang="zh-CN" altLang="zh-CN" b="1" dirty="0"/>
              <a:t>选择性</a:t>
            </a:r>
            <a:r>
              <a:rPr lang="zh-CN" altLang="zh-CN" b="1" dirty="0" smtClean="0"/>
              <a:t>信道</a:t>
            </a:r>
            <a:r>
              <a:rPr lang="zh-CN" altLang="en-US" b="1" dirty="0" smtClean="0"/>
              <a:t>：</a:t>
            </a:r>
            <a:endParaRPr lang="en-US" altLang="zh-CN" b="1" dirty="0" smtClean="0"/>
          </a:p>
          <a:p>
            <a:pPr lvl="2"/>
            <a:r>
              <a:rPr lang="zh-CN" altLang="zh-CN" dirty="0" smtClean="0"/>
              <a:t>如果</a:t>
            </a:r>
            <a:r>
              <a:rPr lang="zh-CN" altLang="zh-CN" dirty="0"/>
              <a:t>传输信号的带宽超过了信道的相干</a:t>
            </a:r>
            <a:r>
              <a:rPr lang="zh-CN" altLang="zh-CN" dirty="0" smtClean="0"/>
              <a:t>带宽，</a:t>
            </a:r>
            <a:r>
              <a:rPr lang="zh-CN" altLang="zh-CN" dirty="0"/>
              <a:t>大于相干带宽的信号</a:t>
            </a:r>
            <a:r>
              <a:rPr lang="zh-CN" altLang="zh-CN" dirty="0" smtClean="0"/>
              <a:t>频率</a:t>
            </a:r>
            <a:r>
              <a:rPr lang="zh-CN" altLang="en-US" dirty="0" smtClean="0"/>
              <a:t>会</a:t>
            </a:r>
            <a:r>
              <a:rPr lang="zh-CN" altLang="zh-CN" dirty="0" smtClean="0"/>
              <a:t>大量衰退</a:t>
            </a:r>
            <a:r>
              <a:rPr lang="zh-CN" altLang="en-US" dirty="0" smtClean="0"/>
              <a:t>，而</a:t>
            </a:r>
            <a:r>
              <a:rPr lang="zh-CN" altLang="zh-CN" dirty="0" smtClean="0"/>
              <a:t>另外</a:t>
            </a:r>
            <a:r>
              <a:rPr lang="zh-CN" altLang="zh-CN" dirty="0"/>
              <a:t>一些频率分量的衰退要弱得</a:t>
            </a:r>
            <a:r>
              <a:rPr lang="zh-CN" altLang="zh-CN" dirty="0" smtClean="0"/>
              <a:t>多</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392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a:t>
            </a:r>
            <a:r>
              <a:rPr lang="zh-CN" altLang="zh-CN" dirty="0"/>
              <a:t>路复用</a:t>
            </a:r>
            <a:r>
              <a:rPr lang="en-US" altLang="zh-CN" dirty="0" smtClean="0"/>
              <a:t>:</a:t>
            </a:r>
            <a:r>
              <a:rPr lang="zh-CN" altLang="zh-CN" b="1" dirty="0"/>
              <a:t>正交频分复用</a:t>
            </a:r>
            <a:r>
              <a:rPr lang="en-US" altLang="zh-CN" b="1" dirty="0" smtClean="0"/>
              <a:t>OFDM</a:t>
            </a:r>
            <a:r>
              <a:rPr lang="zh-CN" altLang="en-US" b="1" dirty="0" smtClean="0"/>
              <a:t>（续）</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41</a:t>
            </a:fld>
            <a:endParaRPr lang="zh-CN" altLang="en-US" dirty="0"/>
          </a:p>
        </p:txBody>
      </p:sp>
      <p:sp>
        <p:nvSpPr>
          <p:cNvPr id="4" name="内容占位符 3"/>
          <p:cNvSpPr>
            <a:spLocks noGrp="1"/>
          </p:cNvSpPr>
          <p:nvPr>
            <p:ph sz="quarter" idx="1"/>
          </p:nvPr>
        </p:nvSpPr>
        <p:spPr/>
        <p:txBody>
          <a:bodyPr>
            <a:normAutofit/>
          </a:bodyPr>
          <a:lstStyle/>
          <a:p>
            <a:r>
              <a:rPr lang="zh-CN" altLang="en-US" dirty="0"/>
              <a:t>多载波技术：</a:t>
            </a:r>
            <a:r>
              <a:rPr lang="zh-CN" altLang="zh-CN" dirty="0" smtClean="0"/>
              <a:t>把</a:t>
            </a:r>
            <a:r>
              <a:rPr lang="zh-CN" altLang="zh-CN" dirty="0"/>
              <a:t>一个高速的数据流分解成许多低速率的子数据流</a:t>
            </a:r>
            <a:r>
              <a:rPr lang="zh-CN" altLang="zh-CN" dirty="0" smtClean="0"/>
              <a:t>，</a:t>
            </a:r>
            <a:r>
              <a:rPr lang="zh-CN" altLang="en-US" dirty="0" smtClean="0"/>
              <a:t>然后</a:t>
            </a:r>
            <a:r>
              <a:rPr lang="zh-CN" altLang="zh-CN" dirty="0" smtClean="0"/>
              <a:t>以</a:t>
            </a:r>
            <a:r>
              <a:rPr lang="zh-CN" altLang="zh-CN" dirty="0"/>
              <a:t>并行方式在多个子信道上</a:t>
            </a:r>
            <a:r>
              <a:rPr lang="zh-CN" altLang="zh-CN" dirty="0" smtClean="0"/>
              <a:t>传输</a:t>
            </a:r>
            <a:endParaRPr lang="en-US" altLang="zh-CN" dirty="0" smtClean="0"/>
          </a:p>
          <a:p>
            <a:pPr lvl="1"/>
            <a:r>
              <a:rPr lang="zh-CN" altLang="zh-CN" dirty="0" smtClean="0"/>
              <a:t>子</a:t>
            </a:r>
            <a:r>
              <a:rPr lang="zh-CN" altLang="zh-CN" dirty="0"/>
              <a:t>载波的</a:t>
            </a:r>
            <a:r>
              <a:rPr lang="zh-CN" altLang="zh-CN" dirty="0" smtClean="0"/>
              <a:t>频率必须</a:t>
            </a:r>
            <a:r>
              <a:rPr lang="zh-CN" altLang="zh-CN" dirty="0"/>
              <a:t>相互</a:t>
            </a:r>
            <a:r>
              <a:rPr lang="zh-CN" altLang="zh-CN" sz="2800" dirty="0" smtClean="0">
                <a:solidFill>
                  <a:srgbClr val="0070C0"/>
                </a:solidFill>
              </a:rPr>
              <a:t>正交</a:t>
            </a:r>
            <a:r>
              <a:rPr lang="zh-CN" altLang="en-US" dirty="0" smtClean="0"/>
              <a:t>：</a:t>
            </a:r>
            <a:r>
              <a:rPr lang="zh-CN" altLang="zh-CN" dirty="0" smtClean="0"/>
              <a:t>避免载波</a:t>
            </a:r>
            <a:r>
              <a:rPr lang="zh-CN" altLang="zh-CN" dirty="0"/>
              <a:t>信号间互相</a:t>
            </a:r>
            <a:r>
              <a:rPr lang="zh-CN" altLang="zh-CN" dirty="0" smtClean="0"/>
              <a:t>干扰</a:t>
            </a:r>
            <a:endParaRPr lang="en-US" altLang="zh-CN" dirty="0" smtClean="0"/>
          </a:p>
          <a:p>
            <a:pPr lvl="1"/>
            <a:r>
              <a:rPr lang="zh-CN" altLang="zh-CN" dirty="0" smtClean="0"/>
              <a:t>子</a:t>
            </a:r>
            <a:r>
              <a:rPr lang="zh-CN" altLang="zh-CN" dirty="0"/>
              <a:t>信道之间并不需要有保护频带，而是将信道等分成多个子</a:t>
            </a:r>
            <a:r>
              <a:rPr lang="zh-CN" altLang="zh-CN" dirty="0" smtClean="0"/>
              <a:t>信道</a:t>
            </a:r>
            <a:endParaRPr lang="en-US" altLang="zh-CN" dirty="0" smtClean="0"/>
          </a:p>
          <a:p>
            <a:pPr lvl="1"/>
            <a:r>
              <a:rPr lang="zh-CN" altLang="zh-CN" dirty="0" smtClean="0"/>
              <a:t>每</a:t>
            </a:r>
            <a:r>
              <a:rPr lang="zh-CN" altLang="zh-CN" dirty="0"/>
              <a:t>个子信道</a:t>
            </a:r>
            <a:r>
              <a:rPr lang="zh-CN" altLang="zh-CN" dirty="0" smtClean="0"/>
              <a:t>上码元</a:t>
            </a:r>
            <a:r>
              <a:rPr lang="zh-CN" altLang="zh-CN" dirty="0"/>
              <a:t>持续时间比信道的时延</a:t>
            </a:r>
            <a:r>
              <a:rPr lang="zh-CN" altLang="zh-CN" dirty="0" smtClean="0"/>
              <a:t>扩展</a:t>
            </a:r>
            <a:r>
              <a:rPr lang="zh-CN" altLang="en-US" u="sng" dirty="0" smtClean="0">
                <a:solidFill>
                  <a:srgbClr val="FF0000"/>
                </a:solidFill>
              </a:rPr>
              <a:t>长</a:t>
            </a:r>
            <a:r>
              <a:rPr lang="zh-CN" altLang="zh-CN" dirty="0" smtClean="0"/>
              <a:t>，消除</a:t>
            </a:r>
            <a:r>
              <a:rPr lang="zh-CN" altLang="zh-CN" dirty="0"/>
              <a:t>码间干扰</a:t>
            </a:r>
            <a:r>
              <a:rPr lang="zh-CN" altLang="zh-CN" dirty="0" smtClean="0"/>
              <a:t>。</a:t>
            </a:r>
            <a:endParaRPr lang="en-US" altLang="zh-CN" dirty="0" smtClean="0"/>
          </a:p>
          <a:p>
            <a:r>
              <a:rPr lang="zh-CN" altLang="zh-CN" dirty="0" smtClean="0"/>
              <a:t>采用</a:t>
            </a:r>
            <a:r>
              <a:rPr lang="zh-CN" altLang="zh-CN" dirty="0"/>
              <a:t>快速傅里叶变换</a:t>
            </a:r>
            <a:r>
              <a:rPr lang="en-US" altLang="zh-CN" dirty="0"/>
              <a:t>FFT</a:t>
            </a:r>
            <a:r>
              <a:rPr lang="zh-CN" altLang="zh-CN" dirty="0"/>
              <a:t>来联合调制多个子载波来产生子信道上的</a:t>
            </a:r>
            <a:r>
              <a:rPr lang="zh-CN" altLang="zh-CN" dirty="0" smtClean="0"/>
              <a:t>信号</a:t>
            </a:r>
            <a:endParaRPr lang="en-US" altLang="zh-CN" dirty="0" smtClean="0"/>
          </a:p>
          <a:p>
            <a:r>
              <a:rPr lang="zh-CN" altLang="zh-CN" dirty="0" smtClean="0"/>
              <a:t>广泛</a:t>
            </a:r>
            <a:r>
              <a:rPr lang="zh-CN" altLang="en-US" dirty="0" smtClean="0"/>
              <a:t>应用于</a:t>
            </a:r>
            <a:r>
              <a:rPr lang="zh-CN" altLang="zh-CN" dirty="0" smtClean="0"/>
              <a:t>数字</a:t>
            </a:r>
            <a:r>
              <a:rPr lang="zh-CN" altLang="zh-CN" dirty="0"/>
              <a:t>电视广播</a:t>
            </a:r>
            <a:r>
              <a:rPr lang="en-US" altLang="zh-CN" dirty="0"/>
              <a:t>DVB</a:t>
            </a:r>
            <a:r>
              <a:rPr lang="zh-CN" altLang="zh-CN" dirty="0"/>
              <a:t>、</a:t>
            </a:r>
            <a:r>
              <a:rPr lang="en-US" altLang="zh-CN" dirty="0"/>
              <a:t>DSL</a:t>
            </a:r>
            <a:r>
              <a:rPr lang="zh-CN" altLang="zh-CN" dirty="0"/>
              <a:t>、</a:t>
            </a:r>
            <a:r>
              <a:rPr lang="en-US" altLang="zh-CN" dirty="0"/>
              <a:t>802.11</a:t>
            </a:r>
            <a:r>
              <a:rPr lang="zh-CN" altLang="zh-CN" dirty="0"/>
              <a:t>、移动通信以及电力线和水声通信中。</a:t>
            </a:r>
          </a:p>
          <a:p>
            <a:endParaRPr lang="en-US" altLang="zh-CN" dirty="0" smtClean="0"/>
          </a:p>
          <a:p>
            <a:endParaRPr lang="zh-CN" altLang="en-US" dirty="0"/>
          </a:p>
        </p:txBody>
      </p:sp>
    </p:spTree>
    <p:extLst>
      <p:ext uri="{BB962C8B-B14F-4D97-AF65-F5344CB8AC3E}">
        <p14:creationId xmlns:p14="http://schemas.microsoft.com/office/powerpoint/2010/main" val="41114179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a:t>
            </a:r>
            <a:r>
              <a:rPr lang="zh-CN" altLang="zh-CN" dirty="0" smtClean="0"/>
              <a:t>路复用</a:t>
            </a:r>
            <a:r>
              <a:rPr lang="zh-CN" altLang="en-US" dirty="0"/>
              <a:t>：</a:t>
            </a:r>
            <a:r>
              <a:rPr lang="zh-CN" altLang="zh-CN" b="1" dirty="0" smtClean="0"/>
              <a:t>时分</a:t>
            </a:r>
            <a:r>
              <a:rPr lang="zh-CN" altLang="zh-CN" b="1" dirty="0"/>
              <a:t>多路复用</a:t>
            </a:r>
            <a:r>
              <a:rPr lang="en-US" altLang="zh-CN" b="1" dirty="0"/>
              <a:t>TDM</a:t>
            </a:r>
            <a:r>
              <a:rPr lang="zh-CN" altLang="zh-CN" dirty="0"/>
              <a:t>（</a:t>
            </a:r>
            <a:r>
              <a:rPr lang="en-US" altLang="zh-CN" dirty="0"/>
              <a:t>Time Division Multiplexing</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42</a:t>
            </a:fld>
            <a:endParaRPr lang="zh-CN" altLang="en-US" dirty="0"/>
          </a:p>
        </p:txBody>
      </p:sp>
      <p:sp>
        <p:nvSpPr>
          <p:cNvPr id="4" name="内容占位符 3"/>
          <p:cNvSpPr>
            <a:spLocks noGrp="1"/>
          </p:cNvSpPr>
          <p:nvPr>
            <p:ph sz="quarter" idx="1"/>
          </p:nvPr>
        </p:nvSpPr>
        <p:spPr/>
        <p:txBody>
          <a:bodyPr>
            <a:normAutofit/>
          </a:bodyPr>
          <a:lstStyle/>
          <a:p>
            <a:r>
              <a:rPr lang="zh-CN" altLang="zh-CN" dirty="0"/>
              <a:t>将一条物理信道按时间分成一系列的</a:t>
            </a:r>
            <a:r>
              <a:rPr lang="en-US" altLang="zh-CN" dirty="0"/>
              <a:t>TDM</a:t>
            </a:r>
            <a:r>
              <a:rPr lang="zh-CN" altLang="zh-CN" dirty="0" smtClean="0"/>
              <a:t>帧</a:t>
            </a:r>
            <a:endParaRPr lang="en-US" altLang="zh-CN" dirty="0" smtClean="0"/>
          </a:p>
          <a:p>
            <a:pPr lvl="1"/>
            <a:r>
              <a:rPr lang="en-US" altLang="zh-CN" dirty="0" smtClean="0"/>
              <a:t>TDM</a:t>
            </a:r>
            <a:r>
              <a:rPr lang="zh-CN" altLang="zh-CN" dirty="0"/>
              <a:t>帧由若干时间片或者时槽</a:t>
            </a:r>
            <a:r>
              <a:rPr lang="zh-CN" altLang="zh-CN" dirty="0" smtClean="0"/>
              <a:t>组成</a:t>
            </a:r>
            <a:endParaRPr lang="en-US" altLang="zh-CN" dirty="0" smtClean="0"/>
          </a:p>
          <a:p>
            <a:pPr lvl="1"/>
            <a:r>
              <a:rPr lang="zh-CN" altLang="zh-CN" dirty="0" smtClean="0"/>
              <a:t>每</a:t>
            </a:r>
            <a:r>
              <a:rPr lang="zh-CN" altLang="zh-CN" dirty="0"/>
              <a:t>个子信道在固定的某个或者多个时槽处</a:t>
            </a:r>
            <a:r>
              <a:rPr lang="zh-CN" altLang="zh-CN" dirty="0" smtClean="0"/>
              <a:t>传输，</a:t>
            </a:r>
            <a:r>
              <a:rPr lang="zh-CN" altLang="zh-CN" dirty="0"/>
              <a:t>称为同步</a:t>
            </a:r>
            <a:r>
              <a:rPr lang="en-US" altLang="zh-CN" dirty="0"/>
              <a:t>TDM</a:t>
            </a:r>
            <a:r>
              <a:rPr lang="zh-CN" altLang="zh-CN" dirty="0" smtClean="0"/>
              <a:t>。</a:t>
            </a:r>
            <a:endParaRPr lang="en-US" altLang="zh-CN" dirty="0" smtClean="0"/>
          </a:p>
          <a:p>
            <a:pPr lvl="1"/>
            <a:r>
              <a:rPr lang="zh-CN" altLang="zh-CN" dirty="0" smtClean="0"/>
              <a:t>如果</a:t>
            </a:r>
            <a:r>
              <a:rPr lang="zh-CN" altLang="zh-CN" dirty="0"/>
              <a:t>时槽的分配是动态</a:t>
            </a:r>
            <a:r>
              <a:rPr lang="zh-CN" altLang="zh-CN" dirty="0" smtClean="0"/>
              <a:t>的</a:t>
            </a:r>
            <a:r>
              <a:rPr lang="zh-CN" altLang="en-US" dirty="0" smtClean="0"/>
              <a:t>，</a:t>
            </a:r>
            <a:r>
              <a:rPr lang="zh-CN" altLang="zh-CN" dirty="0" smtClean="0"/>
              <a:t>称为</a:t>
            </a:r>
            <a:r>
              <a:rPr lang="zh-CN" altLang="zh-CN" b="1" dirty="0"/>
              <a:t>统计时分多路复用</a:t>
            </a:r>
            <a:r>
              <a:rPr lang="en-US" altLang="zh-CN" b="1" dirty="0"/>
              <a:t>STDM</a:t>
            </a:r>
            <a:r>
              <a:rPr lang="zh-CN" altLang="zh-CN" dirty="0"/>
              <a:t>（</a:t>
            </a:r>
            <a:r>
              <a:rPr lang="en-US" altLang="zh-CN" dirty="0"/>
              <a:t>Statistical Time Division Multiplexing</a:t>
            </a:r>
            <a:r>
              <a:rPr lang="zh-CN" altLang="zh-CN" dirty="0" smtClean="0"/>
              <a:t>），能够</a:t>
            </a:r>
            <a:r>
              <a:rPr lang="zh-CN" altLang="zh-CN" dirty="0"/>
              <a:t>有效地利用信道的带宽</a:t>
            </a:r>
            <a:r>
              <a:rPr lang="zh-CN" altLang="zh-CN" dirty="0" smtClean="0"/>
              <a:t>。</a:t>
            </a:r>
            <a:endParaRPr lang="en-US" altLang="zh-CN" dirty="0" smtClean="0"/>
          </a:p>
          <a:p>
            <a:pPr marL="548640" lvl="2">
              <a:spcBef>
                <a:spcPts val="600"/>
              </a:spcBef>
              <a:buClr>
                <a:schemeClr val="accent1"/>
              </a:buClr>
            </a:pPr>
            <a:r>
              <a:rPr lang="en-US" altLang="zh-CN" sz="2300" dirty="0">
                <a:solidFill>
                  <a:schemeClr val="tx2"/>
                </a:solidFill>
              </a:rPr>
              <a:t>TDM</a:t>
            </a:r>
            <a:r>
              <a:rPr lang="zh-CN" altLang="zh-CN" sz="2300" dirty="0">
                <a:solidFill>
                  <a:schemeClr val="tx2"/>
                </a:solidFill>
              </a:rPr>
              <a:t>只适合于传输数字数据，</a:t>
            </a:r>
            <a:r>
              <a:rPr lang="en-US" altLang="zh-CN" sz="2300" dirty="0">
                <a:solidFill>
                  <a:schemeClr val="tx2"/>
                </a:solidFill>
              </a:rPr>
              <a:t>FDM</a:t>
            </a:r>
            <a:r>
              <a:rPr lang="zh-CN" altLang="zh-CN" sz="2300" dirty="0">
                <a:solidFill>
                  <a:schemeClr val="tx2"/>
                </a:solidFill>
              </a:rPr>
              <a:t>可传输模拟和数字数据。</a:t>
            </a:r>
          </a:p>
          <a:p>
            <a:r>
              <a:rPr lang="zh-CN" altLang="en-US" dirty="0" smtClean="0"/>
              <a:t>如何</a:t>
            </a:r>
            <a:r>
              <a:rPr lang="zh-CN" altLang="zh-CN" dirty="0" smtClean="0"/>
              <a:t>解决</a:t>
            </a:r>
            <a:r>
              <a:rPr lang="zh-CN" altLang="zh-CN" dirty="0"/>
              <a:t>发送方和接收方时钟同步的</a:t>
            </a:r>
            <a:r>
              <a:rPr lang="zh-CN" altLang="zh-CN" dirty="0" smtClean="0"/>
              <a:t>问题</a:t>
            </a:r>
            <a:r>
              <a:rPr lang="zh-CN" altLang="en-US" dirty="0" smtClean="0"/>
              <a:t>？</a:t>
            </a:r>
            <a:endParaRPr lang="en-US" altLang="zh-CN" dirty="0" smtClean="0"/>
          </a:p>
          <a:p>
            <a:pPr lvl="1"/>
            <a:r>
              <a:rPr lang="zh-CN" altLang="zh-CN" dirty="0"/>
              <a:t>每个</a:t>
            </a:r>
            <a:r>
              <a:rPr lang="en-US" altLang="zh-CN" dirty="0"/>
              <a:t>TDM</a:t>
            </a:r>
            <a:r>
              <a:rPr lang="zh-CN" altLang="zh-CN" dirty="0"/>
              <a:t>帧之前添加相应的同步</a:t>
            </a:r>
            <a:r>
              <a:rPr lang="zh-CN" altLang="zh-CN" dirty="0" smtClean="0"/>
              <a:t>比特</a:t>
            </a:r>
            <a:endParaRPr lang="en-US" altLang="zh-CN" dirty="0"/>
          </a:p>
          <a:p>
            <a:pPr lvl="1"/>
            <a:r>
              <a:rPr lang="zh-CN" altLang="zh-CN" dirty="0" smtClean="0"/>
              <a:t>在</a:t>
            </a:r>
            <a:r>
              <a:rPr lang="zh-CN" altLang="zh-CN" dirty="0"/>
              <a:t>每个时槽之间</a:t>
            </a:r>
            <a:r>
              <a:rPr lang="zh-CN" altLang="zh-CN" dirty="0" smtClean="0"/>
              <a:t>加上</a:t>
            </a:r>
            <a:r>
              <a:rPr lang="zh-CN" altLang="zh-CN" dirty="0"/>
              <a:t>保护</a:t>
            </a:r>
            <a:r>
              <a:rPr lang="zh-CN" altLang="zh-CN" dirty="0" smtClean="0"/>
              <a:t>时间</a:t>
            </a:r>
            <a:r>
              <a:rPr lang="zh-CN" altLang="en-US" dirty="0" smtClean="0"/>
              <a:t>（</a:t>
            </a:r>
            <a:r>
              <a:rPr lang="zh-CN" altLang="zh-CN" dirty="0" smtClean="0"/>
              <a:t>类似于</a:t>
            </a:r>
            <a:r>
              <a:rPr lang="en-US" altLang="zh-CN" dirty="0"/>
              <a:t>FDM</a:t>
            </a:r>
            <a:r>
              <a:rPr lang="zh-CN" altLang="zh-CN" dirty="0"/>
              <a:t>的保护</a:t>
            </a:r>
            <a:r>
              <a:rPr lang="zh-CN" altLang="zh-CN" dirty="0" smtClean="0"/>
              <a:t>频带</a:t>
            </a:r>
            <a:r>
              <a:rPr lang="zh-CN" altLang="en-US" dirty="0"/>
              <a:t>）</a:t>
            </a:r>
            <a:endParaRPr lang="en-US" altLang="zh-CN" dirty="0" smtClean="0"/>
          </a:p>
          <a:p>
            <a:pPr lvl="1"/>
            <a:r>
              <a:rPr lang="zh-CN" altLang="zh-CN" dirty="0" smtClean="0"/>
              <a:t>使用</a:t>
            </a:r>
            <a:r>
              <a:rPr lang="zh-CN" altLang="zh-CN" dirty="0"/>
              <a:t>原子时钟保证发送方和接收方时钟精确的</a:t>
            </a:r>
            <a:r>
              <a:rPr lang="zh-CN" altLang="zh-CN" dirty="0" smtClean="0"/>
              <a:t>同步</a:t>
            </a:r>
            <a:endParaRPr lang="en-US" altLang="zh-CN" dirty="0" smtClean="0"/>
          </a:p>
          <a:p>
            <a:pPr lvl="1"/>
            <a:endParaRPr lang="zh-CN" altLang="en-US" dirty="0"/>
          </a:p>
        </p:txBody>
      </p:sp>
    </p:spTree>
    <p:extLst>
      <p:ext uri="{BB962C8B-B14F-4D97-AF65-F5344CB8AC3E}">
        <p14:creationId xmlns:p14="http://schemas.microsoft.com/office/powerpoint/2010/main" val="3200654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多路复用：</a:t>
            </a:r>
            <a:r>
              <a:rPr lang="en-US" altLang="zh-CN" dirty="0" smtClean="0"/>
              <a:t>T1/E1</a:t>
            </a:r>
            <a:r>
              <a:rPr lang="zh-CN" altLang="en-US" dirty="0" smtClean="0"/>
              <a:t>信道</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43</a:t>
            </a:fld>
            <a:endParaRPr lang="zh-CN" altLang="en-US" dirty="0"/>
          </a:p>
        </p:txBody>
      </p:sp>
      <p:sp>
        <p:nvSpPr>
          <p:cNvPr id="4" name="内容占位符 3"/>
          <p:cNvSpPr>
            <a:spLocks noGrp="1"/>
          </p:cNvSpPr>
          <p:nvPr>
            <p:ph sz="quarter" idx="1"/>
          </p:nvPr>
        </p:nvSpPr>
        <p:spPr/>
        <p:txBody>
          <a:bodyPr>
            <a:normAutofit fontScale="85000" lnSpcReduction="20000"/>
          </a:bodyPr>
          <a:lstStyle/>
          <a:p>
            <a:r>
              <a:rPr lang="en-US" altLang="zh-CN" sz="2400" dirty="0"/>
              <a:t>T1</a:t>
            </a:r>
            <a:r>
              <a:rPr lang="zh-CN" altLang="en-US" sz="2400" dirty="0"/>
              <a:t>信道：用于传输</a:t>
            </a:r>
            <a:r>
              <a:rPr lang="en-US" altLang="zh-CN" sz="2400" dirty="0"/>
              <a:t>24</a:t>
            </a:r>
            <a:r>
              <a:rPr lang="zh-CN" altLang="en-US" sz="2400" dirty="0"/>
              <a:t>路话音，即</a:t>
            </a:r>
            <a:r>
              <a:rPr lang="en-US" altLang="zh-CN" sz="2400" dirty="0"/>
              <a:t>24</a:t>
            </a:r>
            <a:r>
              <a:rPr lang="zh-CN" altLang="en-US" sz="2400" dirty="0"/>
              <a:t>个子信道</a:t>
            </a:r>
            <a:endParaRPr lang="en-US" altLang="zh-CN" sz="2400" dirty="0"/>
          </a:p>
          <a:p>
            <a:pPr lvl="1"/>
            <a:r>
              <a:rPr lang="zh-CN" altLang="en-US" sz="2000" dirty="0"/>
              <a:t>每</a:t>
            </a:r>
            <a:r>
              <a:rPr lang="en-US" altLang="zh-CN" sz="2000" dirty="0"/>
              <a:t>125 </a:t>
            </a:r>
            <a:r>
              <a:rPr lang="en-US" altLang="zh-CN" sz="2000" dirty="0" err="1"/>
              <a:t>μs</a:t>
            </a:r>
            <a:r>
              <a:rPr lang="zh-CN" altLang="en-US" sz="2000" dirty="0"/>
              <a:t>采样一次</a:t>
            </a:r>
            <a:endParaRPr lang="en-US" altLang="zh-CN" sz="2000" dirty="0"/>
          </a:p>
          <a:p>
            <a:pPr lvl="2"/>
            <a:r>
              <a:rPr lang="zh-CN" altLang="en-US" sz="1800" dirty="0"/>
              <a:t>模拟音频信道的带宽为</a:t>
            </a:r>
            <a:r>
              <a:rPr lang="en-US" altLang="zh-CN" sz="1800" dirty="0"/>
              <a:t>4KHz(300~3300Hz</a:t>
            </a:r>
            <a:r>
              <a:rPr lang="zh-CN" altLang="en-US" sz="1800" dirty="0"/>
              <a:t>再加上各</a:t>
            </a:r>
            <a:r>
              <a:rPr lang="en-US" altLang="zh-CN" sz="1800" dirty="0"/>
              <a:t>500Hz</a:t>
            </a:r>
            <a:r>
              <a:rPr lang="zh-CN" altLang="en-US" sz="1800" dirty="0"/>
              <a:t>保护频带）</a:t>
            </a:r>
            <a:endParaRPr lang="en-US" altLang="zh-CN" sz="1800" dirty="0"/>
          </a:p>
          <a:p>
            <a:pPr lvl="2"/>
            <a:r>
              <a:rPr lang="zh-CN" altLang="en-US" sz="1800" dirty="0"/>
              <a:t>每个样本</a:t>
            </a:r>
            <a:r>
              <a:rPr lang="en-US" altLang="zh-CN" sz="1800" dirty="0"/>
              <a:t>7</a:t>
            </a:r>
            <a:r>
              <a:rPr lang="zh-CN" altLang="en-US" sz="1800" dirty="0"/>
              <a:t>比特</a:t>
            </a:r>
            <a:endParaRPr lang="en-US" altLang="zh-CN" sz="1800" dirty="0"/>
          </a:p>
          <a:p>
            <a:pPr lvl="1"/>
            <a:r>
              <a:rPr lang="zh-CN" altLang="en-US" sz="2000" dirty="0"/>
              <a:t>子信道有</a:t>
            </a:r>
            <a:r>
              <a:rPr lang="en-US" altLang="zh-CN" sz="2000" dirty="0"/>
              <a:t>8</a:t>
            </a:r>
            <a:r>
              <a:rPr lang="zh-CN" altLang="en-US" sz="2000" dirty="0"/>
              <a:t>比特，其中一个比特用于传输控制信号</a:t>
            </a:r>
            <a:endParaRPr lang="en-US" altLang="zh-CN" sz="2000" dirty="0"/>
          </a:p>
          <a:p>
            <a:pPr lvl="1"/>
            <a:r>
              <a:rPr lang="zh-CN" altLang="en-US" sz="2000" dirty="0"/>
              <a:t>每</a:t>
            </a:r>
            <a:r>
              <a:rPr lang="en-US" altLang="zh-CN" sz="2000" dirty="0"/>
              <a:t>TDM</a:t>
            </a:r>
            <a:r>
              <a:rPr lang="zh-CN" altLang="en-US" sz="2000" dirty="0"/>
              <a:t>帧还有一个比特用于</a:t>
            </a:r>
            <a:r>
              <a:rPr lang="zh-CN" altLang="en-US" sz="2000" dirty="0">
                <a:solidFill>
                  <a:srgbClr val="0070C0"/>
                </a:solidFill>
              </a:rPr>
              <a:t>帧的边界</a:t>
            </a:r>
            <a:r>
              <a:rPr lang="zh-CN" altLang="en-US" sz="2000" dirty="0"/>
              <a:t>，连续的</a:t>
            </a:r>
            <a:r>
              <a:rPr lang="en-US" altLang="zh-CN" sz="2000" dirty="0"/>
              <a:t>TMD</a:t>
            </a:r>
            <a:r>
              <a:rPr lang="zh-CN" altLang="en-US" sz="2000" dirty="0"/>
              <a:t>帧中的该位一直要保持</a:t>
            </a:r>
            <a:r>
              <a:rPr lang="en-US" altLang="zh-CN" sz="2000" dirty="0"/>
              <a:t>01010101……</a:t>
            </a:r>
            <a:r>
              <a:rPr lang="zh-CN" altLang="en-US" sz="2000" dirty="0"/>
              <a:t>的模式 </a:t>
            </a:r>
            <a:endParaRPr lang="en-US" altLang="zh-CN" sz="2000" dirty="0"/>
          </a:p>
          <a:p>
            <a:pPr marL="342900" indent="-342900">
              <a:spcBef>
                <a:spcPct val="20000"/>
              </a:spcBef>
              <a:buFont typeface="Symbol" pitchFamily="18" charset="2"/>
              <a:buChar char="¨"/>
            </a:pPr>
            <a:endParaRPr lang="en-US" altLang="zh-CN" sz="2400" dirty="0"/>
          </a:p>
          <a:p>
            <a:pPr marL="342900" indent="-342900">
              <a:spcBef>
                <a:spcPct val="20000"/>
              </a:spcBef>
              <a:buFont typeface="Symbol" pitchFamily="18" charset="2"/>
              <a:buChar char="¨"/>
            </a:pPr>
            <a:r>
              <a:rPr lang="en-US" altLang="zh-CN" sz="2400" dirty="0"/>
              <a:t>E1</a:t>
            </a:r>
            <a:r>
              <a:rPr lang="zh-CN" altLang="en-US" sz="2400" dirty="0"/>
              <a:t>信道：传输</a:t>
            </a:r>
            <a:r>
              <a:rPr lang="en-US" altLang="zh-CN" sz="2400" dirty="0"/>
              <a:t>30</a:t>
            </a:r>
            <a:r>
              <a:rPr lang="zh-CN" altLang="en-US" sz="2400" dirty="0"/>
              <a:t>路话音</a:t>
            </a:r>
            <a:endParaRPr lang="en-US" altLang="zh-CN" sz="2400" dirty="0"/>
          </a:p>
          <a:p>
            <a:pPr marL="617220" lvl="1" indent="-342900">
              <a:spcBef>
                <a:spcPct val="20000"/>
              </a:spcBef>
              <a:buFont typeface="Symbol" pitchFamily="18" charset="2"/>
              <a:buChar char="¨"/>
            </a:pPr>
            <a:r>
              <a:rPr lang="zh-CN" altLang="en-US" dirty="0"/>
              <a:t>总共</a:t>
            </a:r>
            <a:r>
              <a:rPr lang="en-US" altLang="zh-CN" dirty="0"/>
              <a:t>32</a:t>
            </a:r>
            <a:r>
              <a:rPr lang="zh-CN" altLang="en-US" dirty="0"/>
              <a:t>个子信道，</a:t>
            </a:r>
            <a:r>
              <a:rPr lang="en-US" altLang="zh-CN" dirty="0"/>
              <a:t>2</a:t>
            </a:r>
            <a:r>
              <a:rPr lang="zh-CN" altLang="en-US" dirty="0"/>
              <a:t>个子信道传输控制信号、同步</a:t>
            </a:r>
            <a:endParaRPr lang="en-US" altLang="zh-CN" dirty="0"/>
          </a:p>
          <a:p>
            <a:pPr marL="617220" lvl="1" indent="-342900">
              <a:spcBef>
                <a:spcPct val="20000"/>
              </a:spcBef>
              <a:buFont typeface="Symbol" pitchFamily="18" charset="2"/>
              <a:buChar char="¨"/>
            </a:pPr>
            <a:r>
              <a:rPr lang="en-US" altLang="zh-CN" dirty="0"/>
              <a:t>30</a:t>
            </a:r>
            <a:r>
              <a:rPr lang="zh-CN" altLang="en-US" dirty="0"/>
              <a:t>路子信道传输话音，每个样本</a:t>
            </a:r>
            <a:r>
              <a:rPr lang="en-US" altLang="zh-CN" dirty="0"/>
              <a:t>8</a:t>
            </a:r>
            <a:r>
              <a:rPr lang="zh-CN" altLang="en-US" dirty="0"/>
              <a:t>比特</a:t>
            </a:r>
            <a:endParaRPr lang="en-US" altLang="zh-CN" dirty="0"/>
          </a:p>
          <a:p>
            <a:pPr marL="342900" indent="-342900">
              <a:spcBef>
                <a:spcPct val="20000"/>
              </a:spcBef>
              <a:buFont typeface="Symbol" pitchFamily="18" charset="2"/>
              <a:buChar char="¨"/>
            </a:pPr>
            <a:endParaRPr lang="en-US" altLang="zh-CN" sz="2400" dirty="0"/>
          </a:p>
          <a:p>
            <a:pPr marL="342900" indent="-342900">
              <a:spcBef>
                <a:spcPct val="20000"/>
              </a:spcBef>
              <a:buFont typeface="Symbol" pitchFamily="18" charset="2"/>
              <a:buChar char="¨"/>
            </a:pPr>
            <a:r>
              <a:rPr lang="zh-CN" altLang="zh-CN" sz="2400" dirty="0"/>
              <a:t>同步光纤网</a:t>
            </a:r>
            <a:r>
              <a:rPr lang="en-US" altLang="zh-CN" sz="2400" dirty="0"/>
              <a:t>SONET(Synchronous Optical Network)</a:t>
            </a:r>
          </a:p>
          <a:p>
            <a:pPr marL="617220" lvl="1" indent="-342900">
              <a:spcBef>
                <a:spcPct val="20000"/>
              </a:spcBef>
              <a:buFont typeface="Symbol" pitchFamily="18" charset="2"/>
              <a:buChar char="¨"/>
            </a:pPr>
            <a:r>
              <a:rPr lang="zh-CN" altLang="en-US" sz="2100" dirty="0"/>
              <a:t>使用原子时钟，不需要同步比特或者保护时间</a:t>
            </a:r>
            <a:endParaRPr lang="en-US" altLang="zh-CN" sz="2100" dirty="0"/>
          </a:p>
          <a:p>
            <a:pPr marL="617220" lvl="1" indent="-342900">
              <a:spcBef>
                <a:spcPct val="20000"/>
              </a:spcBef>
              <a:buFont typeface="Symbol" pitchFamily="18" charset="2"/>
              <a:buChar char="¨"/>
            </a:pPr>
            <a:r>
              <a:rPr lang="zh-CN" altLang="en-US" sz="2000" dirty="0"/>
              <a:t>复用基本单元为</a:t>
            </a:r>
            <a:r>
              <a:rPr lang="en-US" altLang="zh-CN" sz="2000" dirty="0"/>
              <a:t>51.84 Mb/</a:t>
            </a:r>
            <a:r>
              <a:rPr lang="zh-CN" altLang="zh-CN" sz="2000" dirty="0"/>
              <a:t>的</a:t>
            </a:r>
            <a:r>
              <a:rPr lang="en-US" altLang="zh-CN" sz="2000" dirty="0"/>
              <a:t>OC-1</a:t>
            </a:r>
            <a:r>
              <a:rPr lang="zh-CN" altLang="zh-CN" sz="2000" dirty="0"/>
              <a:t>信号</a:t>
            </a:r>
            <a:endParaRPr lang="en-US" altLang="zh-CN" sz="2000" dirty="0"/>
          </a:p>
          <a:p>
            <a:pPr marL="617220" lvl="1" indent="-342900">
              <a:spcBef>
                <a:spcPct val="20000"/>
              </a:spcBef>
              <a:buFont typeface="Symbol" pitchFamily="18" charset="2"/>
              <a:buChar char="¨"/>
            </a:pPr>
            <a:r>
              <a:rPr lang="en-US" altLang="zh-CN" sz="2000" dirty="0"/>
              <a:t>OC-48</a:t>
            </a:r>
            <a:r>
              <a:rPr lang="zh-CN" altLang="en-US" sz="2000" dirty="0"/>
              <a:t>的</a:t>
            </a:r>
            <a:r>
              <a:rPr lang="zh-CN" altLang="zh-CN" sz="2000" dirty="0"/>
              <a:t>数据速率为</a:t>
            </a:r>
            <a:r>
              <a:rPr lang="en-US" altLang="zh-CN" sz="2000" dirty="0"/>
              <a:t> 48*51.84=2488.32M b/s</a:t>
            </a:r>
          </a:p>
          <a:p>
            <a:pPr marL="617220" lvl="1" indent="-342900">
              <a:spcBef>
                <a:spcPct val="20000"/>
              </a:spcBef>
              <a:buFont typeface="Symbol" pitchFamily="18" charset="2"/>
              <a:buChar char="¨"/>
            </a:pPr>
            <a:r>
              <a:rPr lang="en-US" altLang="zh-CN" sz="2000" dirty="0"/>
              <a:t>OC-192</a:t>
            </a:r>
            <a:r>
              <a:rPr lang="zh-CN" altLang="en-US" sz="2000" dirty="0"/>
              <a:t>将</a:t>
            </a:r>
            <a:r>
              <a:rPr lang="zh-CN" altLang="zh-CN" sz="2000" dirty="0"/>
              <a:t>为</a:t>
            </a:r>
            <a:r>
              <a:rPr lang="en-US" altLang="zh-CN" sz="2000" dirty="0"/>
              <a:t>192</a:t>
            </a:r>
            <a:r>
              <a:rPr lang="zh-CN" altLang="zh-CN" sz="2000" dirty="0"/>
              <a:t>路</a:t>
            </a:r>
            <a:r>
              <a:rPr lang="en-US" altLang="zh-CN" sz="2000" dirty="0"/>
              <a:t>OC-1</a:t>
            </a:r>
            <a:r>
              <a:rPr lang="zh-CN" altLang="zh-CN" sz="2000" dirty="0"/>
              <a:t>信号复用在一起，提供</a:t>
            </a:r>
            <a:r>
              <a:rPr lang="en-US" altLang="zh-CN" sz="2000" dirty="0"/>
              <a:t>9953.28Mbps</a:t>
            </a:r>
            <a:r>
              <a:rPr lang="zh-CN" altLang="zh-CN" sz="2000" dirty="0"/>
              <a:t>的数据速率。 </a:t>
            </a:r>
          </a:p>
          <a:p>
            <a:pPr marL="617220" lvl="1" indent="-342900">
              <a:spcBef>
                <a:spcPct val="20000"/>
              </a:spcBef>
              <a:buFont typeface="Symbol" pitchFamily="18" charset="2"/>
              <a:buChar char="¨"/>
            </a:pPr>
            <a:endParaRPr lang="zh-CN" altLang="en-US" sz="2100" dirty="0"/>
          </a:p>
          <a:p>
            <a:pPr marL="342900" indent="-342900">
              <a:spcBef>
                <a:spcPct val="20000"/>
              </a:spcBef>
              <a:buFont typeface="Symbol" pitchFamily="18" charset="2"/>
              <a:buChar char="¨"/>
            </a:pPr>
            <a:endParaRPr lang="zh-CN" altLang="en-US" sz="2400" dirty="0"/>
          </a:p>
          <a:p>
            <a:endParaRPr lang="en-US" altLang="zh-CN" sz="2400" dirty="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220617673"/>
              </p:ext>
            </p:extLst>
          </p:nvPr>
        </p:nvGraphicFramePr>
        <p:xfrm>
          <a:off x="8066248" y="1457083"/>
          <a:ext cx="2945613" cy="720080"/>
        </p:xfrm>
        <a:graphic>
          <a:graphicData uri="http://schemas.openxmlformats.org/presentationml/2006/ole">
            <mc:AlternateContent xmlns:mc="http://schemas.openxmlformats.org/markup-compatibility/2006">
              <mc:Choice xmlns:v="urn:schemas-microsoft-com:vml" Requires="v">
                <p:oleObj spid="_x0000_s10352" name="Equation" r:id="rId3" imgW="1714500" imgH="419100" progId="Equation.3">
                  <p:embed/>
                </p:oleObj>
              </mc:Choice>
              <mc:Fallback>
                <p:oleObj name="Equation" r:id="rId3" imgW="1714500" imgH="419100" progId="Equation.3">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6248" y="1457083"/>
                        <a:ext cx="2945613" cy="720080"/>
                      </a:xfrm>
                      <a:prstGeom prst="rect">
                        <a:avLst/>
                      </a:prstGeom>
                      <a:solidFill>
                        <a:schemeClr val="accent5">
                          <a:lumMod val="40000"/>
                          <a:lumOff val="60000"/>
                        </a:schemeClr>
                      </a:solidFill>
                      <a:ln w="9525">
                        <a:solidFill>
                          <a:srgbClr val="FF3300"/>
                        </a:solidFill>
                        <a:miter lim="800000"/>
                        <a:headEnd/>
                        <a:tailEnd/>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4694304"/>
              </p:ext>
            </p:extLst>
          </p:nvPr>
        </p:nvGraphicFramePr>
        <p:xfrm>
          <a:off x="7624398" y="3797829"/>
          <a:ext cx="2357802" cy="648072"/>
        </p:xfrm>
        <a:graphic>
          <a:graphicData uri="http://schemas.openxmlformats.org/presentationml/2006/ole">
            <mc:AlternateContent xmlns:mc="http://schemas.openxmlformats.org/markup-compatibility/2006">
              <mc:Choice xmlns:v="urn:schemas-microsoft-com:vml" Requires="v">
                <p:oleObj spid="_x0000_s10353" name="Equation" r:id="rId5" imgW="1524000" imgH="419100" progId="Equation.3">
                  <p:embed/>
                </p:oleObj>
              </mc:Choice>
              <mc:Fallback>
                <p:oleObj name="Equation" r:id="rId5" imgW="1524000" imgH="419100" progId="Equation.3">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398" y="3797829"/>
                        <a:ext cx="2357802" cy="648072"/>
                      </a:xfrm>
                      <a:prstGeom prst="rect">
                        <a:avLst/>
                      </a:prstGeom>
                      <a:solidFill>
                        <a:schemeClr val="accent5">
                          <a:lumMod val="40000"/>
                          <a:lumOff val="60000"/>
                        </a:schemeClr>
                      </a:solidFill>
                      <a:ln w="9525">
                        <a:solidFill>
                          <a:srgbClr val="FF3300"/>
                        </a:solidFill>
                        <a:miter lim="800000"/>
                        <a:headEnd/>
                        <a:tailEnd/>
                      </a:ln>
                    </p:spPr>
                  </p:pic>
                </p:oleObj>
              </mc:Fallback>
            </mc:AlternateContent>
          </a:graphicData>
        </a:graphic>
      </p:graphicFrame>
    </p:spTree>
    <p:extLst>
      <p:ext uri="{BB962C8B-B14F-4D97-AF65-F5344CB8AC3E}">
        <p14:creationId xmlns:p14="http://schemas.microsoft.com/office/powerpoint/2010/main" val="1655452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多路复用：波</a:t>
            </a:r>
            <a:r>
              <a:rPr lang="zh-CN" altLang="en-US" dirty="0"/>
              <a:t>分多路复用</a:t>
            </a:r>
            <a:r>
              <a:rPr lang="en-US" altLang="zh-CN" dirty="0" smtClean="0"/>
              <a:t>WDM</a:t>
            </a:r>
            <a:r>
              <a:rPr lang="zh-CN" altLang="zh-CN" dirty="0"/>
              <a:t> （</a:t>
            </a:r>
            <a:r>
              <a:rPr lang="en-US" altLang="zh-CN" dirty="0"/>
              <a:t>Wavelength Division Multiplexing</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44</a:t>
            </a:fld>
            <a:endParaRPr lang="zh-CN" altLang="en-US" dirty="0"/>
          </a:p>
        </p:txBody>
      </p:sp>
      <p:sp>
        <p:nvSpPr>
          <p:cNvPr id="4" name="内容占位符 3"/>
          <p:cNvSpPr>
            <a:spLocks noGrp="1"/>
          </p:cNvSpPr>
          <p:nvPr>
            <p:ph sz="quarter" idx="1"/>
          </p:nvPr>
        </p:nvSpPr>
        <p:spPr/>
        <p:txBody>
          <a:bodyPr/>
          <a:lstStyle/>
          <a:p>
            <a:pPr>
              <a:lnSpc>
                <a:spcPct val="90000"/>
              </a:lnSpc>
            </a:pPr>
            <a:r>
              <a:rPr lang="zh-CN" altLang="en-US" dirty="0"/>
              <a:t>光波位于统一电磁频谱的高频段，支持高带宽</a:t>
            </a:r>
          </a:p>
          <a:p>
            <a:pPr>
              <a:lnSpc>
                <a:spcPct val="90000"/>
              </a:lnSpc>
            </a:pPr>
            <a:r>
              <a:rPr lang="zh-CN" altLang="en-US" dirty="0" smtClean="0"/>
              <a:t>不同波长的多</a:t>
            </a:r>
            <a:r>
              <a:rPr lang="zh-CN" altLang="en-US" dirty="0"/>
              <a:t>个光波信号</a:t>
            </a:r>
            <a:r>
              <a:rPr lang="zh-CN" altLang="en-US" dirty="0" smtClean="0"/>
              <a:t>通过合波器（无源</a:t>
            </a:r>
            <a:r>
              <a:rPr lang="zh-CN" altLang="en-US" dirty="0"/>
              <a:t>的棱柱或</a:t>
            </a:r>
            <a:r>
              <a:rPr lang="zh-CN" altLang="en-US" dirty="0" smtClean="0"/>
              <a:t>衍射光栅）复用</a:t>
            </a:r>
            <a:r>
              <a:rPr lang="zh-CN" altLang="en-US" dirty="0"/>
              <a:t>到一</a:t>
            </a:r>
            <a:r>
              <a:rPr lang="zh-CN" altLang="en-US" dirty="0" smtClean="0"/>
              <a:t>根光纤上，接收方通过分波器将其分离</a:t>
            </a:r>
            <a:endParaRPr lang="zh-CN" altLang="en-US" dirty="0"/>
          </a:p>
          <a:p>
            <a:pPr lvl="1">
              <a:lnSpc>
                <a:spcPct val="90000"/>
              </a:lnSpc>
            </a:pPr>
            <a:r>
              <a:rPr lang="zh-CN" altLang="en-US" dirty="0"/>
              <a:t>若一路光波信号可达</a:t>
            </a:r>
            <a:r>
              <a:rPr lang="en-US" altLang="zh-CN" dirty="0"/>
              <a:t>10G b/s</a:t>
            </a:r>
            <a:r>
              <a:rPr lang="zh-CN" altLang="en-US" dirty="0"/>
              <a:t>，采用</a:t>
            </a:r>
            <a:r>
              <a:rPr lang="en-US" altLang="zh-CN" dirty="0"/>
              <a:t>DWDM</a:t>
            </a:r>
            <a:r>
              <a:rPr lang="zh-CN" altLang="en-US" dirty="0"/>
              <a:t>将</a:t>
            </a:r>
            <a:r>
              <a:rPr lang="en-US" altLang="zh-CN" dirty="0"/>
              <a:t>64</a:t>
            </a:r>
            <a:r>
              <a:rPr lang="zh-CN" altLang="en-US" dirty="0"/>
              <a:t>路光波信号波分多路复用一根光纤，则数据速率高达</a:t>
            </a:r>
            <a:r>
              <a:rPr lang="en-US" altLang="zh-CN" dirty="0"/>
              <a:t>640G bps </a:t>
            </a:r>
            <a:endParaRPr lang="zh-CN" altLang="en-US" dirty="0"/>
          </a:p>
          <a:p>
            <a:pPr>
              <a:lnSpc>
                <a:spcPct val="90000"/>
              </a:lnSpc>
            </a:pPr>
            <a:r>
              <a:rPr lang="zh-CN" altLang="en-US" dirty="0" smtClean="0"/>
              <a:t>支持</a:t>
            </a:r>
            <a:r>
              <a:rPr lang="zh-CN" altLang="en-US" dirty="0"/>
              <a:t>光交换，将一根光纤上输入的光信号向多条光纤</a:t>
            </a:r>
            <a:r>
              <a:rPr lang="zh-CN" altLang="en-US" dirty="0" smtClean="0"/>
              <a:t>转发</a:t>
            </a:r>
            <a:endParaRPr lang="en-US" altLang="zh-CN" dirty="0" smtClean="0"/>
          </a:p>
          <a:p>
            <a:pPr>
              <a:lnSpc>
                <a:spcPct val="90000"/>
              </a:lnSpc>
            </a:pPr>
            <a:r>
              <a:rPr lang="zh-CN" altLang="en-US" dirty="0"/>
              <a:t>波长与频率为一一对应的关系，因此</a:t>
            </a:r>
            <a:r>
              <a:rPr lang="en-US" altLang="zh-CN" dirty="0"/>
              <a:t>WDM</a:t>
            </a:r>
            <a:r>
              <a:rPr lang="zh-CN" altLang="en-US" dirty="0"/>
              <a:t>实际上是频分多路复用的一种变种</a:t>
            </a:r>
          </a:p>
        </p:txBody>
      </p:sp>
    </p:spTree>
    <p:extLst>
      <p:ext uri="{BB962C8B-B14F-4D97-AF65-F5344CB8AC3E}">
        <p14:creationId xmlns:p14="http://schemas.microsoft.com/office/powerpoint/2010/main" val="758476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多路复用：</a:t>
            </a:r>
            <a:r>
              <a:rPr lang="zh-CN" altLang="zh-CN" b="1" dirty="0" smtClean="0"/>
              <a:t>空</a:t>
            </a:r>
            <a:r>
              <a:rPr lang="zh-CN" altLang="zh-CN" b="1" dirty="0"/>
              <a:t>分多路复用</a:t>
            </a:r>
            <a:r>
              <a:rPr lang="en-US" altLang="zh-CN" b="1" dirty="0"/>
              <a:t>SDM</a:t>
            </a:r>
            <a:r>
              <a:rPr lang="zh-CN" altLang="zh-CN" dirty="0"/>
              <a:t>（</a:t>
            </a:r>
            <a:r>
              <a:rPr lang="en-US" altLang="zh-CN" dirty="0"/>
              <a:t>Space Division Multiplexing</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45</a:t>
            </a:fld>
            <a:endParaRPr lang="zh-CN" altLang="en-US" dirty="0"/>
          </a:p>
        </p:txBody>
      </p:sp>
      <p:sp>
        <p:nvSpPr>
          <p:cNvPr id="4" name="内容占位符 3"/>
          <p:cNvSpPr>
            <a:spLocks noGrp="1"/>
          </p:cNvSpPr>
          <p:nvPr>
            <p:ph sz="quarter" idx="1"/>
          </p:nvPr>
        </p:nvSpPr>
        <p:spPr/>
        <p:txBody>
          <a:bodyPr>
            <a:noAutofit/>
          </a:bodyPr>
          <a:lstStyle/>
          <a:p>
            <a:r>
              <a:rPr lang="zh-CN" altLang="zh-CN" sz="2400" dirty="0"/>
              <a:t>从空间的角度将多个线缆或者多个信号复用在一起，多个数据流通过多个线缆或者天线并行传输。</a:t>
            </a:r>
            <a:endParaRPr lang="en-US" altLang="zh-CN" sz="2400" dirty="0"/>
          </a:p>
          <a:p>
            <a:pPr lvl="1"/>
            <a:r>
              <a:rPr lang="zh-CN" altLang="zh-CN" sz="2000" dirty="0"/>
              <a:t>有线媒体</a:t>
            </a:r>
            <a:r>
              <a:rPr lang="zh-CN" altLang="en-US" sz="2000" dirty="0"/>
              <a:t>中的</a:t>
            </a:r>
            <a:r>
              <a:rPr lang="zh-CN" altLang="zh-CN" sz="2000" b="1" dirty="0"/>
              <a:t>空分多路复用</a:t>
            </a:r>
            <a:r>
              <a:rPr lang="zh-CN" altLang="zh-CN" sz="2000" dirty="0"/>
              <a:t>很多时候指多对铜线或者光纤共用一条电缆或者光缆</a:t>
            </a:r>
            <a:endParaRPr lang="en-US" altLang="zh-CN" sz="2000" dirty="0"/>
          </a:p>
          <a:p>
            <a:pPr lvl="1"/>
            <a:r>
              <a:rPr lang="zh-CN" altLang="en-US" sz="2000" dirty="0"/>
              <a:t>在</a:t>
            </a:r>
            <a:r>
              <a:rPr lang="zh-CN" altLang="zh-CN" sz="2000" dirty="0"/>
              <a:t>无线媒体</a:t>
            </a:r>
            <a:r>
              <a:rPr lang="zh-CN" altLang="en-US" sz="2000" dirty="0"/>
              <a:t>中</a:t>
            </a:r>
            <a:r>
              <a:rPr lang="zh-CN" altLang="zh-CN" sz="2000" dirty="0"/>
              <a:t>，</a:t>
            </a:r>
            <a:r>
              <a:rPr lang="en-US" altLang="zh-CN" sz="2000" dirty="0"/>
              <a:t>SDM</a:t>
            </a:r>
            <a:r>
              <a:rPr lang="zh-CN" altLang="zh-CN" sz="2000" dirty="0"/>
              <a:t>指的是采用多天线来发送多个信号的技术</a:t>
            </a:r>
            <a:r>
              <a:rPr lang="zh-CN" altLang="en-US" sz="2000" dirty="0"/>
              <a:t>。</a:t>
            </a:r>
            <a:endParaRPr lang="en-US" altLang="zh-CN" sz="2000" dirty="0"/>
          </a:p>
          <a:p>
            <a:pPr lvl="1"/>
            <a:r>
              <a:rPr lang="zh-CN" altLang="en-US" sz="2000" dirty="0"/>
              <a:t>基于</a:t>
            </a:r>
            <a:r>
              <a:rPr lang="zh-CN" altLang="zh-CN" sz="2000" dirty="0"/>
              <a:t>发送方和接收方使用的天线的数目，可以分为</a:t>
            </a:r>
            <a:endParaRPr lang="en-US" altLang="zh-CN" sz="2000" dirty="0"/>
          </a:p>
          <a:p>
            <a:pPr lvl="2"/>
            <a:r>
              <a:rPr lang="zh-CN" altLang="zh-CN" sz="1800" dirty="0"/>
              <a:t>单入多出</a:t>
            </a:r>
            <a:r>
              <a:rPr lang="en-US" altLang="zh-CN" sz="1800" dirty="0"/>
              <a:t>SIMO</a:t>
            </a:r>
            <a:r>
              <a:rPr lang="zh-CN" altLang="zh-CN" sz="1800" dirty="0"/>
              <a:t>（</a:t>
            </a:r>
            <a:r>
              <a:rPr lang="en-US" altLang="zh-CN" sz="1800" dirty="0"/>
              <a:t>single-input and multiple-output</a:t>
            </a:r>
            <a:r>
              <a:rPr lang="zh-CN" altLang="zh-CN" sz="1800" dirty="0"/>
              <a:t>）</a:t>
            </a:r>
            <a:endParaRPr lang="en-US" altLang="zh-CN" sz="1800" dirty="0"/>
          </a:p>
          <a:p>
            <a:pPr lvl="2"/>
            <a:r>
              <a:rPr lang="zh-CN" altLang="zh-CN" sz="1800" dirty="0"/>
              <a:t>多入单出</a:t>
            </a:r>
            <a:r>
              <a:rPr lang="en-US" altLang="zh-CN" sz="1800" dirty="0"/>
              <a:t>MISO</a:t>
            </a:r>
            <a:r>
              <a:rPr lang="zh-CN" altLang="zh-CN" sz="1800" dirty="0"/>
              <a:t>（</a:t>
            </a:r>
            <a:r>
              <a:rPr lang="en-US" altLang="zh-CN" sz="1800" dirty="0"/>
              <a:t>multiple-input and single-output</a:t>
            </a:r>
            <a:r>
              <a:rPr lang="zh-CN" altLang="zh-CN" sz="1800" dirty="0"/>
              <a:t>）</a:t>
            </a:r>
            <a:endParaRPr lang="en-US" altLang="zh-CN" sz="1800" dirty="0"/>
          </a:p>
          <a:p>
            <a:pPr lvl="2"/>
            <a:r>
              <a:rPr lang="zh-CN" altLang="zh-CN" sz="1800" dirty="0"/>
              <a:t>多入多出</a:t>
            </a:r>
            <a:r>
              <a:rPr lang="en-US" altLang="zh-CN" sz="1800" dirty="0"/>
              <a:t>MIMO</a:t>
            </a:r>
            <a:r>
              <a:rPr lang="zh-CN" altLang="zh-CN" sz="1800" dirty="0"/>
              <a:t>（</a:t>
            </a:r>
            <a:r>
              <a:rPr lang="en-US" altLang="zh-CN" sz="1800" dirty="0"/>
              <a:t>Multiple-Input and Multiple-Output</a:t>
            </a:r>
            <a:r>
              <a:rPr lang="zh-CN" altLang="zh-CN" sz="1800" dirty="0"/>
              <a:t>）</a:t>
            </a:r>
            <a:endParaRPr lang="en-US" altLang="zh-CN" sz="1800" dirty="0"/>
          </a:p>
          <a:p>
            <a:pPr lvl="1"/>
            <a:r>
              <a:rPr lang="en-US" altLang="zh-CN" sz="2000" dirty="0"/>
              <a:t>MIMO</a:t>
            </a:r>
            <a:r>
              <a:rPr lang="zh-CN" altLang="zh-CN" sz="2000" dirty="0"/>
              <a:t>允许多个天线同时发送和接收</a:t>
            </a:r>
            <a:endParaRPr lang="en-US" altLang="zh-CN" sz="2000" dirty="0"/>
          </a:p>
          <a:p>
            <a:pPr lvl="2"/>
            <a:r>
              <a:rPr lang="zh-CN" altLang="zh-CN" sz="1800" dirty="0"/>
              <a:t>要传输的数据流首先经过时空编码形成多个子数据流，然后经过多个天线发送出去，经过空间信道后由多个天线接收再解码。</a:t>
            </a:r>
            <a:endParaRPr lang="en-US" altLang="zh-CN" sz="1800" dirty="0"/>
          </a:p>
          <a:p>
            <a:pPr lvl="2"/>
            <a:r>
              <a:rPr lang="zh-CN" altLang="zh-CN" sz="1800" dirty="0"/>
              <a:t>提高了信道的容量，提高</a:t>
            </a:r>
            <a:r>
              <a:rPr lang="zh-CN" altLang="en-US" sz="1800" dirty="0"/>
              <a:t>了</a:t>
            </a:r>
            <a:r>
              <a:rPr lang="zh-CN" altLang="zh-CN" sz="1800" dirty="0"/>
              <a:t>信道的可靠性，降低误码率。</a:t>
            </a:r>
            <a:endParaRPr lang="en-US" altLang="zh-CN" sz="1800" dirty="0"/>
          </a:p>
          <a:p>
            <a:pPr lvl="2"/>
            <a:r>
              <a:rPr lang="zh-CN" altLang="zh-CN" sz="1800" dirty="0"/>
              <a:t>广泛</a:t>
            </a:r>
            <a:r>
              <a:rPr lang="zh-CN" altLang="en-US" sz="1800" dirty="0"/>
              <a:t>应用于</a:t>
            </a:r>
            <a:r>
              <a:rPr lang="zh-CN" altLang="zh-CN" sz="1800" dirty="0"/>
              <a:t>新一代的无线网络中，包括</a:t>
            </a:r>
            <a:r>
              <a:rPr lang="en-US" altLang="zh-CN" sz="1800" dirty="0"/>
              <a:t>4G</a:t>
            </a:r>
            <a:r>
              <a:rPr lang="zh-CN" altLang="zh-CN" sz="1800" dirty="0"/>
              <a:t>移动通信、</a:t>
            </a:r>
            <a:r>
              <a:rPr lang="en-US" altLang="zh-CN" sz="1800" dirty="0"/>
              <a:t>802.11n</a:t>
            </a:r>
            <a:r>
              <a:rPr lang="zh-CN" altLang="zh-CN" sz="1800" dirty="0"/>
              <a:t>等</a:t>
            </a:r>
            <a:r>
              <a:rPr lang="zh-CN" altLang="en-US" sz="1800" dirty="0"/>
              <a:t>。</a:t>
            </a:r>
            <a:r>
              <a:rPr lang="en-US" altLang="zh-CN" sz="1800" dirty="0"/>
              <a:t>MIMO</a:t>
            </a:r>
            <a:r>
              <a:rPr lang="zh-CN" altLang="zh-CN" sz="1800" dirty="0"/>
              <a:t>也可以用于有线网络，如</a:t>
            </a:r>
            <a:r>
              <a:rPr lang="en-US" altLang="zh-CN" sz="1800" dirty="0"/>
              <a:t>DSL</a:t>
            </a:r>
            <a:r>
              <a:rPr lang="zh-CN" altLang="zh-CN" sz="1800" dirty="0"/>
              <a:t>技术。</a:t>
            </a:r>
          </a:p>
          <a:p>
            <a:endParaRPr lang="zh-CN" altLang="en-US" sz="2400" dirty="0"/>
          </a:p>
        </p:txBody>
      </p:sp>
    </p:spTree>
    <p:extLst>
      <p:ext uri="{BB962C8B-B14F-4D97-AF65-F5344CB8AC3E}">
        <p14:creationId xmlns:p14="http://schemas.microsoft.com/office/powerpoint/2010/main" val="2413661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多路复用</a:t>
            </a:r>
            <a:r>
              <a:rPr lang="zh-CN" altLang="en-US" b="1" dirty="0"/>
              <a:t>：</a:t>
            </a:r>
            <a:r>
              <a:rPr lang="zh-CN" altLang="zh-CN" b="1" dirty="0" smtClean="0"/>
              <a:t>码</a:t>
            </a:r>
            <a:r>
              <a:rPr lang="zh-CN" altLang="zh-CN" b="1" dirty="0"/>
              <a:t>分多路复用</a:t>
            </a:r>
            <a:r>
              <a:rPr lang="en-US" altLang="zh-CN" b="1" dirty="0"/>
              <a:t>CDM</a:t>
            </a:r>
            <a:r>
              <a:rPr lang="zh-CN" altLang="zh-CN" dirty="0"/>
              <a:t>（</a:t>
            </a:r>
            <a:r>
              <a:rPr lang="en-US" altLang="zh-CN" dirty="0"/>
              <a:t>Code Division Multiplexing</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46</a:t>
            </a:fld>
            <a:endParaRPr lang="zh-CN" altLang="en-US" dirty="0"/>
          </a:p>
        </p:txBody>
      </p:sp>
      <p:sp>
        <p:nvSpPr>
          <p:cNvPr id="4" name="内容占位符 3"/>
          <p:cNvSpPr>
            <a:spLocks noGrp="1"/>
          </p:cNvSpPr>
          <p:nvPr>
            <p:ph sz="quarter" idx="1"/>
          </p:nvPr>
        </p:nvSpPr>
        <p:spPr/>
        <p:txBody>
          <a:bodyPr>
            <a:normAutofit/>
          </a:bodyPr>
          <a:lstStyle/>
          <a:p>
            <a:r>
              <a:rPr lang="zh-CN" altLang="zh-CN" sz="3200" dirty="0"/>
              <a:t>允许</a:t>
            </a:r>
            <a:r>
              <a:rPr lang="zh-CN" altLang="en-US" sz="3200" dirty="0"/>
              <a:t>多个</a:t>
            </a:r>
            <a:r>
              <a:rPr lang="zh-CN" altLang="zh-CN" sz="3200" dirty="0"/>
              <a:t>站点在同一时间同一频带的公共信道上传输不同的信息</a:t>
            </a:r>
            <a:endParaRPr lang="en-US" altLang="zh-CN" sz="3200" dirty="0"/>
          </a:p>
          <a:p>
            <a:pPr lvl="1"/>
            <a:r>
              <a:rPr lang="zh-CN" altLang="zh-CN" sz="2800" dirty="0"/>
              <a:t>每个站点分配一种经过特殊挑选的</a:t>
            </a:r>
            <a:r>
              <a:rPr lang="zh-CN" altLang="en-US" sz="2800" dirty="0"/>
              <a:t>相互正交的</a:t>
            </a:r>
            <a:r>
              <a:rPr lang="zh-CN" altLang="zh-CN" sz="2800" dirty="0"/>
              <a:t>编码序列</a:t>
            </a:r>
            <a:r>
              <a:rPr lang="en-US" altLang="zh-CN" sz="2800" dirty="0"/>
              <a:t>—</a:t>
            </a:r>
            <a:r>
              <a:rPr lang="zh-CN" altLang="zh-CN" sz="2800" dirty="0"/>
              <a:t>码片序列</a:t>
            </a:r>
            <a:endParaRPr lang="en-US" altLang="zh-CN" sz="2800" dirty="0"/>
          </a:p>
          <a:p>
            <a:pPr lvl="1"/>
            <a:r>
              <a:rPr lang="zh-CN" altLang="zh-CN" sz="2800" dirty="0"/>
              <a:t>不同的站点可以同时传输，只要知道某一站点的码片序列，就可从收到的信号中检测到该站点信息，并将其分离出来</a:t>
            </a:r>
            <a:endParaRPr lang="en-US" altLang="zh-CN" sz="2800" dirty="0"/>
          </a:p>
          <a:p>
            <a:pPr lvl="1"/>
            <a:r>
              <a:rPr lang="zh-CN" altLang="zh-CN" sz="2800" dirty="0"/>
              <a:t>第三代移动通信技术采用</a:t>
            </a:r>
            <a:r>
              <a:rPr lang="en-US" altLang="zh-CN" sz="2800" dirty="0"/>
              <a:t>CDMA</a:t>
            </a:r>
            <a:r>
              <a:rPr lang="zh-CN" altLang="zh-CN" sz="2800" dirty="0"/>
              <a:t>，另外一个重要的应用是全球定位系统</a:t>
            </a:r>
            <a:r>
              <a:rPr lang="en-US" altLang="zh-CN" sz="2800" dirty="0"/>
              <a:t>GPS</a:t>
            </a:r>
            <a:r>
              <a:rPr lang="zh-CN" altLang="zh-CN" sz="2800" dirty="0"/>
              <a:t>（</a:t>
            </a:r>
            <a:r>
              <a:rPr lang="en-US" altLang="zh-CN" sz="2800" dirty="0"/>
              <a:t>Global Positioning System</a:t>
            </a:r>
            <a:r>
              <a:rPr lang="zh-CN" altLang="zh-CN" sz="2800" dirty="0"/>
              <a:t>）。</a:t>
            </a:r>
          </a:p>
          <a:p>
            <a:endParaRPr lang="zh-CN" altLang="en-US" sz="3200" dirty="0"/>
          </a:p>
        </p:txBody>
      </p:sp>
    </p:spTree>
    <p:extLst>
      <p:ext uri="{BB962C8B-B14F-4D97-AF65-F5344CB8AC3E}">
        <p14:creationId xmlns:p14="http://schemas.microsoft.com/office/powerpoint/2010/main" val="3284838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接入</a:t>
            </a:r>
            <a:r>
              <a:rPr lang="zh-CN" altLang="zh-CN" dirty="0" smtClean="0"/>
              <a:t>网</a:t>
            </a:r>
            <a:r>
              <a:rPr lang="zh-CN" altLang="zh-CN" dirty="0"/>
              <a:t>技术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47</a:t>
            </a:fld>
            <a:endParaRPr lang="zh-CN" altLang="en-US" dirty="0"/>
          </a:p>
        </p:txBody>
      </p:sp>
      <p:sp>
        <p:nvSpPr>
          <p:cNvPr id="4" name="内容占位符 3"/>
          <p:cNvSpPr>
            <a:spLocks noGrp="1"/>
          </p:cNvSpPr>
          <p:nvPr>
            <p:ph sz="quarter" idx="1"/>
          </p:nvPr>
        </p:nvSpPr>
        <p:spPr/>
        <p:txBody>
          <a:bodyPr/>
          <a:lstStyle/>
          <a:p>
            <a:r>
              <a:rPr lang="zh-CN" altLang="zh-CN" dirty="0"/>
              <a:t>接入网是网络的边缘</a:t>
            </a:r>
            <a:r>
              <a:rPr lang="zh-CN" altLang="zh-CN" dirty="0" smtClean="0"/>
              <a:t>部分</a:t>
            </a:r>
            <a:r>
              <a:rPr lang="zh-CN" altLang="en-US" dirty="0" smtClean="0"/>
              <a:t>，也称为</a:t>
            </a:r>
            <a:r>
              <a:rPr lang="zh-CN" altLang="zh-CN" dirty="0"/>
              <a:t>最后一</a:t>
            </a:r>
            <a:r>
              <a:rPr lang="zh-CN" altLang="zh-CN" dirty="0" smtClean="0"/>
              <a:t>公里</a:t>
            </a:r>
            <a:r>
              <a:rPr lang="zh-CN" altLang="en-US" dirty="0" smtClean="0"/>
              <a:t>或第</a:t>
            </a:r>
            <a:r>
              <a:rPr lang="zh-CN" altLang="zh-CN" dirty="0" smtClean="0"/>
              <a:t>一公里</a:t>
            </a:r>
            <a:endParaRPr lang="en-US" altLang="zh-CN" dirty="0" smtClean="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46434699"/>
              </p:ext>
            </p:extLst>
          </p:nvPr>
        </p:nvGraphicFramePr>
        <p:xfrm>
          <a:off x="1388502" y="2350473"/>
          <a:ext cx="8712968" cy="4507527"/>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3168352">
                  <a:extLst>
                    <a:ext uri="{9D8B030D-6E8A-4147-A177-3AD203B41FA5}">
                      <a16:colId xmlns:a16="http://schemas.microsoft.com/office/drawing/2014/main" val="20004"/>
                    </a:ext>
                  </a:extLst>
                </a:gridCol>
              </a:tblGrid>
              <a:tr h="330685">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tc>
                <a:tc gridSpan="2">
                  <a:txBody>
                    <a:bodyPr/>
                    <a:lstStyle/>
                    <a:p>
                      <a:pPr algn="ctr">
                        <a:spcAft>
                          <a:spcPts val="0"/>
                        </a:spcAft>
                      </a:pPr>
                      <a:r>
                        <a:rPr lang="zh-CN" sz="1800" kern="100">
                          <a:effectLst/>
                        </a:rPr>
                        <a:t>有线</a:t>
                      </a:r>
                      <a:endParaRPr lang="zh-CN" sz="1800" kern="100">
                        <a:effectLst/>
                        <a:latin typeface="Calibri"/>
                        <a:ea typeface="宋体"/>
                        <a:cs typeface="Times New Roman"/>
                      </a:endParaRPr>
                    </a:p>
                  </a:txBody>
                  <a:tcPr marL="68580" marR="68580" marT="0" marB="0"/>
                </a:tc>
                <a:tc hMerge="1">
                  <a:txBody>
                    <a:bodyPr/>
                    <a:lstStyle/>
                    <a:p>
                      <a:endParaRPr lang="zh-CN" altLang="en-US"/>
                    </a:p>
                  </a:txBody>
                  <a:tcPr/>
                </a:tc>
                <a:tc gridSpan="2">
                  <a:txBody>
                    <a:bodyPr/>
                    <a:lstStyle/>
                    <a:p>
                      <a:pPr algn="ctr">
                        <a:spcAft>
                          <a:spcPts val="0"/>
                        </a:spcAft>
                      </a:pPr>
                      <a:r>
                        <a:rPr lang="zh-CN" sz="1800" kern="100">
                          <a:effectLst/>
                        </a:rPr>
                        <a:t>无线</a:t>
                      </a:r>
                      <a:endParaRPr lang="zh-CN" sz="1800" kern="100">
                        <a:effectLst/>
                        <a:latin typeface="Calibri"/>
                        <a:ea typeface="宋体"/>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548450">
                <a:tc>
                  <a:txBody>
                    <a:bodyPr/>
                    <a:lstStyle/>
                    <a:p>
                      <a:pPr algn="just">
                        <a:spcAft>
                          <a:spcPts val="0"/>
                        </a:spcAft>
                      </a:pPr>
                      <a:r>
                        <a:rPr lang="zh-CN" sz="1800" kern="100">
                          <a:effectLst/>
                        </a:rPr>
                        <a:t>本地</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双绞线以太网</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smtClean="0">
                          <a:effectLst/>
                        </a:rPr>
                        <a:t>10Mbps-10Gbps</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a:effectLst/>
                        </a:rPr>
                        <a:t>WLAN</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smtClean="0">
                          <a:effectLst/>
                        </a:rPr>
                        <a:t>2Mbps</a:t>
                      </a:r>
                      <a:r>
                        <a:rPr lang="en-US" altLang="zh-CN" sz="1800" kern="100" dirty="0" smtClean="0">
                          <a:effectLst/>
                        </a:rPr>
                        <a:t>-</a:t>
                      </a:r>
                      <a:r>
                        <a:rPr lang="en-US" sz="1800" kern="100" dirty="0" smtClean="0">
                          <a:effectLst/>
                        </a:rPr>
                        <a:t>600Mbps</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548450">
                <a:tc rowSpan="4">
                  <a:txBody>
                    <a:bodyPr/>
                    <a:lstStyle/>
                    <a:p>
                      <a:pPr algn="just">
                        <a:spcAft>
                          <a:spcPts val="0"/>
                        </a:spcAft>
                      </a:pPr>
                      <a:r>
                        <a:rPr lang="en-US" sz="1800" kern="100">
                          <a:effectLst/>
                        </a:rPr>
                        <a:t> </a:t>
                      </a:r>
                      <a:endParaRPr lang="zh-CN" sz="1800" kern="100">
                        <a:effectLst/>
                      </a:endParaRPr>
                    </a:p>
                    <a:p>
                      <a:pPr algn="just">
                        <a:spcAft>
                          <a:spcPts val="0"/>
                        </a:spcAft>
                      </a:pPr>
                      <a:r>
                        <a:rPr lang="zh-CN" sz="1800" kern="100">
                          <a:effectLst/>
                        </a:rPr>
                        <a:t>最后一公里</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ADSL</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16kbps-24Mbps</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GPRS</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128kbps</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330685">
                <a:tc vMerge="1">
                  <a:txBody>
                    <a:bodyPr/>
                    <a:lstStyle/>
                    <a:p>
                      <a:endParaRPr lang="zh-CN" altLang="en-US"/>
                    </a:p>
                  </a:txBody>
                  <a:tcPr/>
                </a:tc>
                <a:tc rowSpan="2">
                  <a:txBody>
                    <a:bodyPr/>
                    <a:lstStyle/>
                    <a:p>
                      <a:pPr algn="just">
                        <a:spcAft>
                          <a:spcPts val="0"/>
                        </a:spcAft>
                      </a:pPr>
                      <a:r>
                        <a:rPr lang="en-US" sz="1800" kern="100" dirty="0" smtClean="0">
                          <a:effectLst/>
                        </a:rPr>
                        <a:t>HFC</a:t>
                      </a:r>
                      <a:endParaRPr lang="zh-CN" sz="1800" kern="100" dirty="0" smtClean="0">
                        <a:effectLst/>
                        <a:latin typeface="Calibri"/>
                        <a:ea typeface="宋体"/>
                        <a:cs typeface="Times New Roman"/>
                      </a:endParaRPr>
                    </a:p>
                  </a:txBody>
                  <a:tcPr marL="68580" marR="68580" marT="0" marB="0"/>
                </a:tc>
                <a:tc rowSpan="2">
                  <a:txBody>
                    <a:bodyPr/>
                    <a:lstStyle/>
                    <a:p>
                      <a:pPr algn="just">
                        <a:spcAft>
                          <a:spcPts val="0"/>
                        </a:spcAft>
                      </a:pPr>
                      <a:r>
                        <a:rPr lang="en-US" sz="1800" kern="100" dirty="0" smtClean="0">
                          <a:effectLst/>
                        </a:rPr>
                        <a:t>55.62Mbps</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3G</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384kbps-14Mbps</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330685">
                <a:tc vMerge="1">
                  <a:txBody>
                    <a:bodyPr/>
                    <a:lstStyle/>
                    <a:p>
                      <a:endParaRPr lang="zh-CN" altLang="en-US"/>
                    </a:p>
                  </a:txBody>
                  <a:tcPr/>
                </a:tc>
                <a:tc vMerge="1">
                  <a:txBody>
                    <a:bodyPr/>
                    <a:lstStyle/>
                    <a:p>
                      <a:pPr algn="just">
                        <a:spcAft>
                          <a:spcPts val="0"/>
                        </a:spcAft>
                      </a:pPr>
                      <a:endParaRPr lang="zh-CN" sz="1800" kern="100" dirty="0">
                        <a:effectLst/>
                        <a:latin typeface="Calibri"/>
                        <a:ea typeface="宋体"/>
                        <a:cs typeface="Times New Roman"/>
                      </a:endParaRPr>
                    </a:p>
                  </a:txBody>
                  <a:tcPr marL="68580" marR="68580" marT="0" marB="0"/>
                </a:tc>
                <a:tc vMerge="1">
                  <a:txBody>
                    <a:bodyPr/>
                    <a:lstStyle/>
                    <a:p>
                      <a:pPr algn="just">
                        <a:spcAft>
                          <a:spcPts val="0"/>
                        </a:spcAft>
                      </a:pP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altLang="zh-CN" sz="1800" kern="100" dirty="0" smtClean="0">
                          <a:effectLst/>
                          <a:latin typeface="Calibri"/>
                          <a:ea typeface="宋体"/>
                          <a:cs typeface="Times New Roman"/>
                        </a:rPr>
                        <a:t>4G</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zh-CN" altLang="en-US" sz="1800" kern="100" dirty="0" smtClean="0">
                          <a:effectLst/>
                          <a:latin typeface="Calibri"/>
                          <a:ea typeface="宋体"/>
                          <a:cs typeface="Times New Roman"/>
                        </a:rPr>
                        <a:t>下行</a:t>
                      </a:r>
                      <a:r>
                        <a:rPr lang="en-US" altLang="zh-CN" sz="1800" kern="100" dirty="0" smtClean="0">
                          <a:effectLst/>
                          <a:latin typeface="Calibri"/>
                          <a:ea typeface="宋体"/>
                          <a:cs typeface="Times New Roman"/>
                        </a:rPr>
                        <a:t>100Mbps</a:t>
                      </a:r>
                      <a:r>
                        <a:rPr lang="zh-CN" altLang="en-US" sz="1800" kern="100" dirty="0" smtClean="0">
                          <a:effectLst/>
                          <a:latin typeface="Calibri"/>
                          <a:ea typeface="宋体"/>
                          <a:cs typeface="Times New Roman"/>
                        </a:rPr>
                        <a:t>，上行</a:t>
                      </a:r>
                      <a:r>
                        <a:rPr lang="en-US" altLang="zh-CN" sz="1800" kern="100" dirty="0" smtClean="0">
                          <a:effectLst/>
                          <a:latin typeface="Calibri"/>
                          <a:ea typeface="宋体"/>
                          <a:cs typeface="Times New Roman"/>
                        </a:rPr>
                        <a:t>40Mbps</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330685">
                <a:tc vMerge="1">
                  <a:txBody>
                    <a:bodyPr/>
                    <a:lstStyle/>
                    <a:p>
                      <a:endParaRPr lang="zh-CN" altLang="en-US"/>
                    </a:p>
                  </a:txBody>
                  <a:tcPr/>
                </a:tc>
                <a:tc>
                  <a:txBody>
                    <a:bodyPr/>
                    <a:lstStyle/>
                    <a:p>
                      <a:pPr algn="just">
                        <a:spcAft>
                          <a:spcPts val="0"/>
                        </a:spcAft>
                      </a:pPr>
                      <a:r>
                        <a:rPr lang="en-US" sz="1800" kern="100" dirty="0">
                          <a:effectLst/>
                        </a:rPr>
                        <a:t>FTTH</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smtClean="0">
                          <a:effectLst/>
                        </a:rPr>
                        <a:t>10Mbps</a:t>
                      </a:r>
                      <a:r>
                        <a:rPr lang="zh-CN" altLang="en-US" sz="1800" kern="100" dirty="0" smtClean="0">
                          <a:effectLst/>
                        </a:rPr>
                        <a:t>以上</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a:effectLst/>
                        </a:rPr>
                        <a:t>WiMAX</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40Mbps</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r h="330685">
                <a:tc rowSpan="5">
                  <a:txBody>
                    <a:bodyPr/>
                    <a:lstStyle/>
                    <a:p>
                      <a:pPr algn="just">
                        <a:spcAft>
                          <a:spcPts val="0"/>
                        </a:spcAft>
                      </a:pPr>
                      <a:r>
                        <a:rPr lang="en-US" sz="1800" kern="100" dirty="0">
                          <a:effectLst/>
                        </a:rPr>
                        <a:t> </a:t>
                      </a:r>
                      <a:endParaRPr lang="zh-CN" sz="1800" kern="100" dirty="0">
                        <a:effectLst/>
                      </a:endParaRPr>
                    </a:p>
                    <a:p>
                      <a:pPr algn="just">
                        <a:spcAft>
                          <a:spcPts val="0"/>
                        </a:spcAft>
                      </a:pPr>
                      <a:r>
                        <a:rPr lang="en-US" sz="1800" kern="100" dirty="0">
                          <a:effectLst/>
                        </a:rPr>
                        <a:t> </a:t>
                      </a:r>
                      <a:endParaRPr lang="zh-CN" sz="1800" kern="100" dirty="0">
                        <a:effectLst/>
                      </a:endParaRPr>
                    </a:p>
                    <a:p>
                      <a:pPr algn="just">
                        <a:spcAft>
                          <a:spcPts val="0"/>
                        </a:spcAft>
                      </a:pPr>
                      <a:r>
                        <a:rPr lang="zh-CN" sz="1800" kern="100" dirty="0">
                          <a:effectLst/>
                        </a:rPr>
                        <a:t>专线</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a:effectLst/>
                        </a:rPr>
                        <a:t>T1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1.544Mbps</a:t>
                      </a:r>
                      <a:endParaRPr lang="zh-CN" sz="1800" kern="100">
                        <a:effectLst/>
                        <a:latin typeface="Calibri"/>
                        <a:ea typeface="宋体"/>
                        <a:cs typeface="Times New Roman"/>
                      </a:endParaRPr>
                    </a:p>
                  </a:txBody>
                  <a:tcPr marL="68580" marR="68580" marT="0" marB="0"/>
                </a:tc>
                <a:tc rowSpan="5" gridSpan="2">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tc>
                <a:tc rowSpan="5" hMerge="1">
                  <a:txBody>
                    <a:bodyPr/>
                    <a:lstStyle/>
                    <a:p>
                      <a:endParaRPr lang="zh-CN" altLang="en-US"/>
                    </a:p>
                  </a:txBody>
                  <a:tcPr/>
                </a:tc>
                <a:extLst>
                  <a:ext uri="{0D108BD9-81ED-4DB2-BD59-A6C34878D82A}">
                    <a16:rowId xmlns:a16="http://schemas.microsoft.com/office/drawing/2014/main" val="10006"/>
                  </a:ext>
                </a:extLst>
              </a:tr>
              <a:tr h="330685">
                <a:tc vMerge="1">
                  <a:txBody>
                    <a:bodyPr/>
                    <a:lstStyle/>
                    <a:p>
                      <a:endParaRPr lang="zh-CN" altLang="en-US"/>
                    </a:p>
                  </a:txBody>
                  <a:tcPr/>
                </a:tc>
                <a:tc>
                  <a:txBody>
                    <a:bodyPr/>
                    <a:lstStyle/>
                    <a:p>
                      <a:pPr algn="just">
                        <a:spcAft>
                          <a:spcPts val="0"/>
                        </a:spcAft>
                      </a:pPr>
                      <a:r>
                        <a:rPr lang="en-US" sz="1800" kern="100">
                          <a:effectLst/>
                        </a:rPr>
                        <a:t>T3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44.736Mbps</a:t>
                      </a:r>
                      <a:endParaRPr lang="zh-CN" sz="1800" kern="100">
                        <a:effectLst/>
                        <a:latin typeface="Calibri"/>
                        <a:ea typeface="宋体"/>
                        <a:cs typeface="Times New Roman"/>
                      </a:endParaRPr>
                    </a:p>
                  </a:txBody>
                  <a:tcPr marL="68580" marR="68580"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7"/>
                  </a:ext>
                </a:extLst>
              </a:tr>
              <a:tr h="330685">
                <a:tc vMerge="1">
                  <a:txBody>
                    <a:bodyPr/>
                    <a:lstStyle/>
                    <a:p>
                      <a:endParaRPr lang="zh-CN" altLang="en-US"/>
                    </a:p>
                  </a:txBody>
                  <a:tcPr/>
                </a:tc>
                <a:tc>
                  <a:txBody>
                    <a:bodyPr/>
                    <a:lstStyle/>
                    <a:p>
                      <a:pPr algn="just">
                        <a:spcAft>
                          <a:spcPts val="0"/>
                        </a:spcAft>
                      </a:pPr>
                      <a:r>
                        <a:rPr lang="en-US" sz="1800" kern="100">
                          <a:effectLst/>
                        </a:rPr>
                        <a:t>OC-3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155.250Mbps</a:t>
                      </a:r>
                      <a:endParaRPr lang="zh-CN" sz="1800" kern="100">
                        <a:effectLst/>
                        <a:latin typeface="Calibri"/>
                        <a:ea typeface="宋体"/>
                        <a:cs typeface="Times New Roman"/>
                      </a:endParaRPr>
                    </a:p>
                  </a:txBody>
                  <a:tcPr marL="68580" marR="68580"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8"/>
                  </a:ext>
                </a:extLst>
              </a:tr>
              <a:tr h="547726">
                <a:tc vMerge="1">
                  <a:txBody>
                    <a:bodyPr/>
                    <a:lstStyle/>
                    <a:p>
                      <a:endParaRPr lang="zh-CN" altLang="en-US"/>
                    </a:p>
                  </a:txBody>
                  <a:tcPr/>
                </a:tc>
                <a:tc>
                  <a:txBody>
                    <a:bodyPr/>
                    <a:lstStyle/>
                    <a:p>
                      <a:pPr algn="just">
                        <a:spcAft>
                          <a:spcPts val="0"/>
                        </a:spcAft>
                      </a:pPr>
                      <a:r>
                        <a:rPr lang="en-US" sz="1800" kern="100">
                          <a:effectLst/>
                        </a:rPr>
                        <a:t>OC-48</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2.488320Gbps</a:t>
                      </a:r>
                      <a:endParaRPr lang="zh-CN" sz="1800" kern="100">
                        <a:effectLst/>
                        <a:latin typeface="Calibri"/>
                        <a:ea typeface="宋体"/>
                        <a:cs typeface="Times New Roman"/>
                      </a:endParaRPr>
                    </a:p>
                  </a:txBody>
                  <a:tcPr marL="68580" marR="68580"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9"/>
                  </a:ext>
                </a:extLst>
              </a:tr>
              <a:tr h="547726">
                <a:tc vMerge="1">
                  <a:txBody>
                    <a:bodyPr/>
                    <a:lstStyle/>
                    <a:p>
                      <a:endParaRPr lang="zh-CN" altLang="en-US"/>
                    </a:p>
                  </a:txBody>
                  <a:tcPr/>
                </a:tc>
                <a:tc>
                  <a:txBody>
                    <a:bodyPr/>
                    <a:lstStyle/>
                    <a:p>
                      <a:pPr algn="just">
                        <a:spcAft>
                          <a:spcPts val="0"/>
                        </a:spcAft>
                      </a:pPr>
                      <a:r>
                        <a:rPr lang="en-US" sz="1800" kern="100">
                          <a:effectLst/>
                        </a:rPr>
                        <a:t>OC-192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9.953280Gbps</a:t>
                      </a:r>
                      <a:endParaRPr lang="zh-CN" sz="1800" kern="100" dirty="0">
                        <a:effectLst/>
                        <a:latin typeface="Calibri"/>
                        <a:ea typeface="宋体"/>
                        <a:cs typeface="Times New Roman"/>
                      </a:endParaRPr>
                    </a:p>
                  </a:txBody>
                  <a:tcPr marL="68580" marR="68580"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578112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接入网：</a:t>
            </a:r>
            <a:r>
              <a:rPr lang="zh-CN" altLang="zh-CN" dirty="0" smtClean="0"/>
              <a:t>混合</a:t>
            </a:r>
            <a:r>
              <a:rPr lang="zh-CN" altLang="zh-CN" dirty="0"/>
              <a:t>光纤同轴电缆</a:t>
            </a:r>
            <a:r>
              <a:rPr lang="en-US" altLang="zh-CN" dirty="0"/>
              <a:t>HFC</a:t>
            </a:r>
            <a:r>
              <a:rPr lang="zh-CN" altLang="zh-CN" dirty="0"/>
              <a:t>（</a:t>
            </a:r>
            <a:r>
              <a:rPr lang="en-US" altLang="zh-CN" dirty="0"/>
              <a:t>Hybrid Fiber Coax</a:t>
            </a:r>
            <a:r>
              <a:rPr lang="zh-CN" altLang="zh-CN"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48</a:t>
            </a:fld>
            <a:endParaRPr lang="zh-CN" altLang="en-US" dirty="0"/>
          </a:p>
        </p:txBody>
      </p:sp>
      <p:sp>
        <p:nvSpPr>
          <p:cNvPr id="4" name="内容占位符 3"/>
          <p:cNvSpPr>
            <a:spLocks noGrp="1"/>
          </p:cNvSpPr>
          <p:nvPr>
            <p:ph sz="quarter" idx="1"/>
          </p:nvPr>
        </p:nvSpPr>
        <p:spPr>
          <a:xfrm>
            <a:off x="1064772" y="1616273"/>
            <a:ext cx="10515600" cy="4351338"/>
          </a:xfrm>
        </p:spPr>
        <p:txBody>
          <a:bodyPr>
            <a:normAutofit/>
          </a:bodyPr>
          <a:lstStyle/>
          <a:p>
            <a:r>
              <a:rPr lang="zh-CN" altLang="zh-CN" sz="2000" dirty="0"/>
              <a:t>有线通</a:t>
            </a:r>
            <a:r>
              <a:rPr lang="zh-CN" altLang="en-US" sz="2000" dirty="0"/>
              <a:t>：</a:t>
            </a:r>
            <a:endParaRPr lang="en-US" altLang="zh-CN" sz="2000" dirty="0"/>
          </a:p>
          <a:p>
            <a:pPr lvl="1"/>
            <a:r>
              <a:rPr lang="zh-CN" altLang="en-US" sz="1800" dirty="0"/>
              <a:t>干线采用光纤，而从光节点到用户为宽带同轴电缆</a:t>
            </a:r>
            <a:endParaRPr lang="en-US" altLang="zh-CN" sz="1800" dirty="0"/>
          </a:p>
          <a:p>
            <a:pPr lvl="1"/>
            <a:r>
              <a:rPr lang="zh-CN" altLang="en-US" sz="1800" dirty="0"/>
              <a:t>头端通过</a:t>
            </a:r>
            <a:r>
              <a:rPr lang="en-US" altLang="zh-CN" sz="1800" dirty="0"/>
              <a:t>CMTS</a:t>
            </a:r>
            <a:r>
              <a:rPr lang="zh-CN" altLang="en-US" sz="1800" dirty="0"/>
              <a:t>接入</a:t>
            </a:r>
            <a:r>
              <a:rPr lang="en-US" altLang="zh-CN" sz="1800" dirty="0"/>
              <a:t>Internet</a:t>
            </a:r>
            <a:r>
              <a:rPr lang="zh-CN" altLang="en-US" sz="1800" dirty="0"/>
              <a:t>，将</a:t>
            </a:r>
            <a:r>
              <a:rPr lang="en-US" altLang="zh-CN" sz="1800" dirty="0"/>
              <a:t>IP</a:t>
            </a:r>
            <a:r>
              <a:rPr lang="zh-CN" altLang="en-US" sz="1800" dirty="0"/>
              <a:t>负载与电视信号通过混合器频分复用。</a:t>
            </a:r>
            <a:endParaRPr lang="en-US" altLang="zh-CN" sz="1800" dirty="0"/>
          </a:p>
          <a:p>
            <a:pPr lvl="1"/>
            <a:r>
              <a:rPr lang="zh-CN" altLang="en-US" sz="1800" dirty="0"/>
              <a:t>用户通过</a:t>
            </a:r>
            <a:r>
              <a:rPr lang="en-US" altLang="zh-CN" sz="1800" dirty="0"/>
              <a:t>CM</a:t>
            </a:r>
            <a:r>
              <a:rPr lang="zh-CN" altLang="en-US" sz="1800" dirty="0"/>
              <a:t>接入到</a:t>
            </a:r>
            <a:r>
              <a:rPr lang="en-US" altLang="zh-CN" sz="1800" dirty="0"/>
              <a:t>HFC</a:t>
            </a:r>
            <a:r>
              <a:rPr lang="zh-CN" altLang="en-US" sz="1800" dirty="0"/>
              <a:t>网络</a:t>
            </a:r>
            <a:endParaRPr lang="en-US" altLang="zh-CN" sz="1800" dirty="0"/>
          </a:p>
          <a:p>
            <a:pPr lvl="1"/>
            <a:r>
              <a:rPr lang="zh-CN" altLang="en-US" sz="1800" dirty="0"/>
              <a:t>一个</a:t>
            </a:r>
            <a:r>
              <a:rPr lang="en-US" altLang="zh-CN" sz="1800" dirty="0"/>
              <a:t>CMTS</a:t>
            </a:r>
            <a:r>
              <a:rPr lang="zh-CN" altLang="en-US" sz="1800" dirty="0"/>
              <a:t>可以支持</a:t>
            </a:r>
            <a:r>
              <a:rPr lang="en-US" altLang="zh-CN" sz="1800" dirty="0"/>
              <a:t>4000</a:t>
            </a:r>
            <a:r>
              <a:rPr lang="zh-CN" altLang="en-US" sz="1800" dirty="0"/>
              <a:t>到</a:t>
            </a:r>
            <a:r>
              <a:rPr lang="en-US" altLang="zh-CN" sz="1800" dirty="0"/>
              <a:t>150,000</a:t>
            </a:r>
            <a:r>
              <a:rPr lang="zh-CN" altLang="en-US" sz="1800" dirty="0"/>
              <a:t>个</a:t>
            </a:r>
            <a:r>
              <a:rPr lang="en-US" altLang="zh-CN" sz="1800" dirty="0"/>
              <a:t>CM</a:t>
            </a:r>
            <a:r>
              <a:rPr lang="zh-CN" altLang="en-US" sz="1800" dirty="0"/>
              <a:t>（用户）</a:t>
            </a:r>
          </a:p>
        </p:txBody>
      </p:sp>
      <p:grpSp>
        <p:nvGrpSpPr>
          <p:cNvPr id="63" name="画布 143"/>
          <p:cNvGrpSpPr/>
          <p:nvPr/>
        </p:nvGrpSpPr>
        <p:grpSpPr>
          <a:xfrm>
            <a:off x="1729031" y="3224405"/>
            <a:ext cx="6707939" cy="3526197"/>
            <a:chOff x="0" y="0"/>
            <a:chExt cx="5257800" cy="3269615"/>
          </a:xfrm>
        </p:grpSpPr>
        <p:sp>
          <p:nvSpPr>
            <p:cNvPr id="64" name="矩形 63"/>
            <p:cNvSpPr/>
            <p:nvPr/>
          </p:nvSpPr>
          <p:spPr>
            <a:xfrm>
              <a:off x="0" y="0"/>
              <a:ext cx="5257800" cy="3269615"/>
            </a:xfrm>
            <a:prstGeom prst="rect">
              <a:avLst/>
            </a:prstGeom>
            <a:noFill/>
            <a:ln w="9525" cap="flat" cmpd="sng" algn="ctr">
              <a:solidFill>
                <a:srgbClr val="000000"/>
              </a:solidFill>
              <a:prstDash val="solid"/>
              <a:miter lim="800000"/>
              <a:headEnd type="none" w="med" len="med"/>
              <a:tailEnd type="none" w="med" len="med"/>
            </a:ln>
          </p:spPr>
        </p:sp>
        <p:sp>
          <p:nvSpPr>
            <p:cNvPr id="65" name="文本框 5"/>
            <p:cNvSpPr txBox="1"/>
            <p:nvPr/>
          </p:nvSpPr>
          <p:spPr>
            <a:xfrm>
              <a:off x="114649" y="2593181"/>
              <a:ext cx="1713897" cy="47214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b="1" kern="100">
                  <a:ea typeface="宋体"/>
                  <a:cs typeface="Times New Roman"/>
                </a:rPr>
                <a:t>CMTS:</a:t>
              </a:r>
              <a:r>
                <a:rPr lang="zh-CN" altLang="en-US" sz="1400" b="1" kern="100">
                  <a:ea typeface="宋体"/>
                  <a:cs typeface="Times New Roman"/>
                </a:rPr>
                <a:t>有线电视终端系统</a:t>
              </a:r>
              <a:endParaRPr lang="zh-CN" altLang="en-US" sz="1400" kern="100">
                <a:ea typeface="宋体"/>
                <a:cs typeface="Times New Roman"/>
              </a:endParaRPr>
            </a:p>
            <a:p>
              <a:pPr algn="just"/>
              <a:r>
                <a:rPr lang="en-US" sz="1400" b="1" kern="100">
                  <a:ea typeface="宋体"/>
                  <a:cs typeface="Times New Roman"/>
                </a:rPr>
                <a:t>CM:</a:t>
              </a:r>
              <a:r>
                <a:rPr lang="zh-CN" altLang="en-US" sz="1400" b="1" kern="100">
                  <a:ea typeface="宋体"/>
                  <a:cs typeface="Times New Roman"/>
                </a:rPr>
                <a:t>电缆调制解调器</a:t>
              </a:r>
              <a:endParaRPr lang="zh-CN" altLang="en-US" sz="1400" kern="100">
                <a:ea typeface="宋体"/>
                <a:cs typeface="Times New Roman"/>
              </a:endParaRPr>
            </a:p>
          </p:txBody>
        </p:sp>
        <p:sp>
          <p:nvSpPr>
            <p:cNvPr id="66" name="Rectangle 89"/>
            <p:cNvSpPr>
              <a:spLocks noChangeArrowheads="1"/>
            </p:cNvSpPr>
            <p:nvPr/>
          </p:nvSpPr>
          <p:spPr bwMode="auto">
            <a:xfrm>
              <a:off x="4686014" y="1386888"/>
              <a:ext cx="342487" cy="2975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1100" kern="100">
                  <a:latin typeface="Calibri"/>
                  <a:ea typeface="宋体"/>
                  <a:cs typeface="Times New Roman"/>
                </a:rPr>
                <a:t>CM</a:t>
              </a:r>
              <a:endParaRPr lang="zh-CN" altLang="en-US" sz="1400" kern="100">
                <a:latin typeface="Calibri"/>
                <a:ea typeface="宋体"/>
                <a:cs typeface="Times New Roman"/>
              </a:endParaRPr>
            </a:p>
          </p:txBody>
        </p:sp>
        <p:sp>
          <p:nvSpPr>
            <p:cNvPr id="67" name="Rectangle 90"/>
            <p:cNvSpPr>
              <a:spLocks noChangeArrowheads="1"/>
            </p:cNvSpPr>
            <p:nvPr/>
          </p:nvSpPr>
          <p:spPr bwMode="auto">
            <a:xfrm>
              <a:off x="1142841" y="754695"/>
              <a:ext cx="571786" cy="19833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dirty="0">
                  <a:latin typeface="Calibri"/>
                  <a:ea typeface="宋体"/>
                  <a:cs typeface="Times New Roman"/>
                </a:rPr>
                <a:t>调制器</a:t>
              </a:r>
              <a:endParaRPr lang="zh-CN" altLang="en-US" sz="1400" kern="100" dirty="0">
                <a:latin typeface="Calibri"/>
                <a:ea typeface="宋体"/>
                <a:cs typeface="Times New Roman"/>
              </a:endParaRPr>
            </a:p>
          </p:txBody>
        </p:sp>
        <p:sp>
          <p:nvSpPr>
            <p:cNvPr id="68" name="Rectangle 91"/>
            <p:cNvSpPr>
              <a:spLocks noChangeArrowheads="1"/>
            </p:cNvSpPr>
            <p:nvPr/>
          </p:nvSpPr>
          <p:spPr bwMode="auto">
            <a:xfrm>
              <a:off x="1142841" y="1151365"/>
              <a:ext cx="571786" cy="199064"/>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a:latin typeface="Calibri"/>
                  <a:ea typeface="宋体"/>
                  <a:cs typeface="Times New Roman"/>
                </a:rPr>
                <a:t>调制器</a:t>
              </a:r>
              <a:endParaRPr lang="zh-CN" altLang="en-US" sz="1400" kern="100">
                <a:latin typeface="Calibri"/>
                <a:ea typeface="宋体"/>
                <a:cs typeface="Times New Roman"/>
              </a:endParaRPr>
            </a:p>
          </p:txBody>
        </p:sp>
        <p:sp>
          <p:nvSpPr>
            <p:cNvPr id="69" name="Rectangle 92"/>
            <p:cNvSpPr>
              <a:spLocks noChangeArrowheads="1"/>
            </p:cNvSpPr>
            <p:nvPr/>
          </p:nvSpPr>
          <p:spPr bwMode="auto">
            <a:xfrm>
              <a:off x="1142841" y="953030"/>
              <a:ext cx="571786" cy="19833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a:latin typeface="Calibri"/>
                  <a:ea typeface="宋体"/>
                  <a:cs typeface="Times New Roman"/>
                </a:rPr>
                <a:t>调制器</a:t>
              </a:r>
              <a:endParaRPr lang="zh-CN" altLang="en-US" sz="1400" kern="100">
                <a:latin typeface="Calibri"/>
                <a:ea typeface="宋体"/>
                <a:cs typeface="Times New Roman"/>
              </a:endParaRPr>
            </a:p>
          </p:txBody>
        </p:sp>
        <p:sp>
          <p:nvSpPr>
            <p:cNvPr id="70" name="Rectangle 93"/>
            <p:cNvSpPr>
              <a:spLocks noChangeArrowheads="1"/>
            </p:cNvSpPr>
            <p:nvPr/>
          </p:nvSpPr>
          <p:spPr bwMode="auto">
            <a:xfrm>
              <a:off x="57666" y="779409"/>
              <a:ext cx="914273" cy="19833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r>
                <a:rPr lang="zh-CN" altLang="en-US" sz="1100" kern="100">
                  <a:latin typeface="Calibri"/>
                  <a:ea typeface="宋体"/>
                  <a:cs typeface="Times New Roman"/>
                </a:rPr>
                <a:t>地面卫星接收站</a:t>
              </a:r>
              <a:endParaRPr lang="zh-CN" altLang="en-US" sz="1400" kern="100">
                <a:latin typeface="Calibri"/>
                <a:ea typeface="宋体"/>
                <a:cs typeface="Times New Roman"/>
              </a:endParaRPr>
            </a:p>
          </p:txBody>
        </p:sp>
        <p:sp>
          <p:nvSpPr>
            <p:cNvPr id="71" name="Rectangle 94"/>
            <p:cNvSpPr>
              <a:spLocks noChangeArrowheads="1"/>
            </p:cNvSpPr>
            <p:nvPr/>
          </p:nvSpPr>
          <p:spPr bwMode="auto">
            <a:xfrm>
              <a:off x="114649" y="1151365"/>
              <a:ext cx="571056" cy="19760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a:latin typeface="Calibri"/>
                  <a:ea typeface="宋体"/>
                  <a:cs typeface="Times New Roman"/>
                </a:rPr>
                <a:t>自办节目</a:t>
              </a:r>
              <a:endParaRPr lang="zh-CN" altLang="en-US" sz="1400" kern="100">
                <a:latin typeface="Calibri"/>
                <a:ea typeface="宋体"/>
                <a:cs typeface="Times New Roman"/>
              </a:endParaRPr>
            </a:p>
          </p:txBody>
        </p:sp>
        <p:sp>
          <p:nvSpPr>
            <p:cNvPr id="72" name="Rectangle 95"/>
            <p:cNvSpPr>
              <a:spLocks noChangeArrowheads="1"/>
            </p:cNvSpPr>
            <p:nvPr/>
          </p:nvSpPr>
          <p:spPr bwMode="auto">
            <a:xfrm>
              <a:off x="2057114" y="891779"/>
              <a:ext cx="115380" cy="3952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2800"/>
            </a:p>
          </p:txBody>
        </p:sp>
        <p:sp>
          <p:nvSpPr>
            <p:cNvPr id="73" name="Rectangle 96"/>
            <p:cNvSpPr>
              <a:spLocks noChangeArrowheads="1"/>
            </p:cNvSpPr>
            <p:nvPr/>
          </p:nvSpPr>
          <p:spPr bwMode="auto">
            <a:xfrm>
              <a:off x="1142841" y="2080333"/>
              <a:ext cx="571786" cy="39667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r>
                <a:rPr lang="en-US" sz="1400" kern="100">
                  <a:latin typeface="Calibri"/>
                  <a:ea typeface="宋体"/>
                  <a:cs typeface="Times New Roman"/>
                </a:rPr>
                <a:t>CMTS</a:t>
              </a:r>
              <a:endParaRPr lang="zh-CN" altLang="en-US" sz="1400" kern="100">
                <a:latin typeface="Calibri"/>
                <a:ea typeface="宋体"/>
                <a:cs typeface="Times New Roman"/>
              </a:endParaRPr>
            </a:p>
          </p:txBody>
        </p:sp>
        <p:sp>
          <p:nvSpPr>
            <p:cNvPr id="74" name="Rectangle 97"/>
            <p:cNvSpPr>
              <a:spLocks noChangeArrowheads="1"/>
            </p:cNvSpPr>
            <p:nvPr/>
          </p:nvSpPr>
          <p:spPr bwMode="auto">
            <a:xfrm rot="5400000">
              <a:off x="1911942" y="884331"/>
              <a:ext cx="1189282" cy="21250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a:latin typeface="Calibri"/>
                  <a:ea typeface="宋体"/>
                  <a:cs typeface="Times New Roman"/>
                </a:rPr>
                <a:t>正向光发射机</a:t>
              </a:r>
              <a:endParaRPr lang="zh-CN" altLang="en-US" sz="1400" kern="100">
                <a:latin typeface="Calibri"/>
                <a:ea typeface="宋体"/>
                <a:cs typeface="Times New Roman"/>
              </a:endParaRPr>
            </a:p>
          </p:txBody>
        </p:sp>
        <p:sp>
          <p:nvSpPr>
            <p:cNvPr id="75" name="Rectangle 98"/>
            <p:cNvSpPr>
              <a:spLocks noChangeArrowheads="1"/>
            </p:cNvSpPr>
            <p:nvPr/>
          </p:nvSpPr>
          <p:spPr bwMode="auto">
            <a:xfrm rot="5400000">
              <a:off x="2826215" y="884331"/>
              <a:ext cx="1190012" cy="21250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a:latin typeface="Calibri"/>
                  <a:ea typeface="宋体"/>
                  <a:cs typeface="Times New Roman"/>
                </a:rPr>
                <a:t>正向光接收机</a:t>
              </a:r>
              <a:endParaRPr lang="zh-CN" altLang="en-US" sz="1400" kern="100">
                <a:latin typeface="Calibri"/>
                <a:ea typeface="宋体"/>
                <a:cs typeface="Times New Roman"/>
              </a:endParaRPr>
            </a:p>
          </p:txBody>
        </p:sp>
        <p:sp>
          <p:nvSpPr>
            <p:cNvPr id="76" name="Rectangle 99"/>
            <p:cNvSpPr>
              <a:spLocks noChangeArrowheads="1"/>
            </p:cNvSpPr>
            <p:nvPr/>
          </p:nvSpPr>
          <p:spPr bwMode="auto">
            <a:xfrm rot="5400000">
              <a:off x="1911942" y="2172781"/>
              <a:ext cx="1189282" cy="21250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a:latin typeface="Calibri"/>
                  <a:ea typeface="宋体"/>
                  <a:cs typeface="Times New Roman"/>
                </a:rPr>
                <a:t>反向光接收机</a:t>
              </a:r>
              <a:endParaRPr lang="zh-CN" altLang="en-US" sz="1400" kern="100">
                <a:latin typeface="Calibri"/>
                <a:ea typeface="宋体"/>
                <a:cs typeface="Times New Roman"/>
              </a:endParaRPr>
            </a:p>
          </p:txBody>
        </p:sp>
        <p:sp>
          <p:nvSpPr>
            <p:cNvPr id="77" name="Rectangle 100"/>
            <p:cNvSpPr>
              <a:spLocks noChangeArrowheads="1"/>
            </p:cNvSpPr>
            <p:nvPr/>
          </p:nvSpPr>
          <p:spPr bwMode="auto">
            <a:xfrm rot="5400000">
              <a:off x="2826215" y="2172781"/>
              <a:ext cx="1190012" cy="21250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zh-CN" altLang="en-US" sz="1100" kern="100">
                  <a:latin typeface="Calibri"/>
                  <a:ea typeface="宋体"/>
                  <a:cs typeface="Times New Roman"/>
                </a:rPr>
                <a:t>反向光发射机</a:t>
              </a:r>
              <a:endParaRPr lang="zh-CN" altLang="en-US" sz="1400" kern="100">
                <a:latin typeface="Calibri"/>
                <a:ea typeface="宋体"/>
                <a:cs typeface="Times New Roman"/>
              </a:endParaRPr>
            </a:p>
          </p:txBody>
        </p:sp>
        <p:sp>
          <p:nvSpPr>
            <p:cNvPr id="78" name="Rectangle 101"/>
            <p:cNvSpPr>
              <a:spLocks noChangeArrowheads="1"/>
            </p:cNvSpPr>
            <p:nvPr/>
          </p:nvSpPr>
          <p:spPr bwMode="auto">
            <a:xfrm>
              <a:off x="4000310" y="792612"/>
              <a:ext cx="114649" cy="3952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2800"/>
            </a:p>
          </p:txBody>
        </p:sp>
        <p:sp>
          <p:nvSpPr>
            <p:cNvPr id="79" name="Rectangle 102"/>
            <p:cNvSpPr>
              <a:spLocks noChangeArrowheads="1"/>
            </p:cNvSpPr>
            <p:nvPr/>
          </p:nvSpPr>
          <p:spPr bwMode="auto">
            <a:xfrm>
              <a:off x="3771741" y="792612"/>
              <a:ext cx="114649" cy="3952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2800"/>
            </a:p>
          </p:txBody>
        </p:sp>
        <p:sp>
          <p:nvSpPr>
            <p:cNvPr id="80" name="Rectangle 103"/>
            <p:cNvSpPr>
              <a:spLocks noChangeArrowheads="1"/>
            </p:cNvSpPr>
            <p:nvPr/>
          </p:nvSpPr>
          <p:spPr bwMode="auto">
            <a:xfrm>
              <a:off x="4572095" y="792612"/>
              <a:ext cx="342487" cy="296774"/>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en-US" sz="1100" kern="100">
                  <a:latin typeface="Calibri"/>
                  <a:ea typeface="宋体"/>
                  <a:cs typeface="Times New Roman"/>
                </a:rPr>
                <a:t>TV</a:t>
              </a:r>
              <a:endParaRPr lang="zh-CN" altLang="en-US" sz="1400" kern="100">
                <a:latin typeface="Calibri"/>
                <a:ea typeface="宋体"/>
                <a:cs typeface="Times New Roman"/>
              </a:endParaRPr>
            </a:p>
          </p:txBody>
        </p:sp>
        <p:sp>
          <p:nvSpPr>
            <p:cNvPr id="81" name="Rectangle 104"/>
            <p:cNvSpPr>
              <a:spLocks noChangeArrowheads="1"/>
            </p:cNvSpPr>
            <p:nvPr/>
          </p:nvSpPr>
          <p:spPr bwMode="auto">
            <a:xfrm>
              <a:off x="4572095" y="1881997"/>
              <a:ext cx="342487" cy="29750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r>
                <a:rPr lang="en-US" sz="1100" kern="100">
                  <a:latin typeface="Calibri"/>
                  <a:ea typeface="宋体"/>
                  <a:cs typeface="Times New Roman"/>
                </a:rPr>
                <a:t>PC</a:t>
              </a:r>
              <a:endParaRPr lang="zh-CN" altLang="en-US" sz="1400" kern="100">
                <a:latin typeface="Calibri"/>
                <a:ea typeface="宋体"/>
                <a:cs typeface="Times New Roman"/>
              </a:endParaRPr>
            </a:p>
          </p:txBody>
        </p:sp>
        <p:cxnSp>
          <p:nvCxnSpPr>
            <p:cNvPr id="82" name="Line 105"/>
            <p:cNvCxnSpPr/>
            <p:nvPr/>
          </p:nvCxnSpPr>
          <p:spPr bwMode="auto">
            <a:xfrm flipH="1">
              <a:off x="4114959" y="891779"/>
              <a:ext cx="457137" cy="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3" name="Line 106"/>
            <p:cNvCxnSpPr/>
            <p:nvPr/>
          </p:nvCxnSpPr>
          <p:spPr bwMode="auto">
            <a:xfrm>
              <a:off x="4114959" y="1089386"/>
              <a:ext cx="342487" cy="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4" name="Line 107"/>
            <p:cNvCxnSpPr/>
            <p:nvPr/>
          </p:nvCxnSpPr>
          <p:spPr bwMode="auto">
            <a:xfrm>
              <a:off x="4457446" y="1089386"/>
              <a:ext cx="730" cy="2975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5" name="Line 108"/>
            <p:cNvCxnSpPr/>
            <p:nvPr/>
          </p:nvCxnSpPr>
          <p:spPr bwMode="auto">
            <a:xfrm>
              <a:off x="4457446" y="1386888"/>
              <a:ext cx="228568" cy="7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6" name="Line 109"/>
            <p:cNvCxnSpPr/>
            <p:nvPr/>
          </p:nvCxnSpPr>
          <p:spPr bwMode="auto">
            <a:xfrm>
              <a:off x="4686014" y="1386888"/>
              <a:ext cx="730" cy="198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7" name="Line 110"/>
            <p:cNvCxnSpPr/>
            <p:nvPr/>
          </p:nvCxnSpPr>
          <p:spPr bwMode="auto">
            <a:xfrm>
              <a:off x="4686014" y="1684391"/>
              <a:ext cx="730" cy="19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 name="Line 111"/>
            <p:cNvCxnSpPr/>
            <p:nvPr/>
          </p:nvCxnSpPr>
          <p:spPr bwMode="auto">
            <a:xfrm>
              <a:off x="3543173" y="891779"/>
              <a:ext cx="2285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9" name="Line 112"/>
            <p:cNvCxnSpPr/>
            <p:nvPr/>
          </p:nvCxnSpPr>
          <p:spPr bwMode="auto">
            <a:xfrm>
              <a:off x="3543173" y="2278668"/>
              <a:ext cx="1146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 name="Line 113"/>
            <p:cNvCxnSpPr/>
            <p:nvPr/>
          </p:nvCxnSpPr>
          <p:spPr bwMode="auto">
            <a:xfrm flipV="1">
              <a:off x="3657822" y="1089386"/>
              <a:ext cx="0" cy="1189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1" name="Line 114"/>
            <p:cNvCxnSpPr/>
            <p:nvPr/>
          </p:nvCxnSpPr>
          <p:spPr bwMode="auto">
            <a:xfrm>
              <a:off x="3657822" y="1089386"/>
              <a:ext cx="1139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2" name="Line 115"/>
            <p:cNvCxnSpPr/>
            <p:nvPr/>
          </p:nvCxnSpPr>
          <p:spPr bwMode="auto">
            <a:xfrm>
              <a:off x="3886391" y="990947"/>
              <a:ext cx="1139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3" name="Rectangle 116"/>
            <p:cNvSpPr>
              <a:spLocks noChangeArrowheads="1"/>
            </p:cNvSpPr>
            <p:nvPr/>
          </p:nvSpPr>
          <p:spPr bwMode="auto">
            <a:xfrm>
              <a:off x="4572095" y="1585224"/>
              <a:ext cx="342487" cy="9916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2800"/>
            </a:p>
          </p:txBody>
        </p:sp>
        <p:sp>
          <p:nvSpPr>
            <p:cNvPr id="94" name="Text Box 117"/>
            <p:cNvSpPr txBox="1">
              <a:spLocks noChangeArrowheads="1"/>
            </p:cNvSpPr>
            <p:nvPr/>
          </p:nvSpPr>
          <p:spPr bwMode="auto">
            <a:xfrm>
              <a:off x="2000519" y="258128"/>
              <a:ext cx="228568" cy="49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0" tIns="0" rIns="0" bIns="0" anchor="t" anchorCtr="0" upright="1">
              <a:noAutofit/>
            </a:bodyPr>
            <a:lstStyle/>
            <a:p>
              <a:pPr algn="ctr"/>
              <a:r>
                <a:rPr lang="zh-CN" altLang="en-US" sz="1200" kern="100" dirty="0">
                  <a:latin typeface="Calibri"/>
                  <a:ea typeface="宋体"/>
                  <a:cs typeface="Times New Roman"/>
                </a:rPr>
                <a:t>混合器</a:t>
              </a:r>
            </a:p>
          </p:txBody>
        </p:sp>
        <p:sp>
          <p:nvSpPr>
            <p:cNvPr id="95" name="Text Box 118"/>
            <p:cNvSpPr txBox="1">
              <a:spLocks noChangeArrowheads="1"/>
            </p:cNvSpPr>
            <p:nvPr/>
          </p:nvSpPr>
          <p:spPr bwMode="auto">
            <a:xfrm>
              <a:off x="3731817" y="265038"/>
              <a:ext cx="227838" cy="49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0" tIns="0" rIns="0" bIns="0" anchor="t" anchorCtr="0" upright="1">
              <a:noAutofit/>
            </a:bodyPr>
            <a:lstStyle/>
            <a:p>
              <a:pPr algn="ctr"/>
              <a:r>
                <a:rPr lang="zh-CN" altLang="en-US" sz="1400" kern="100" dirty="0">
                  <a:latin typeface="Calibri"/>
                  <a:ea typeface="宋体"/>
                  <a:cs typeface="Times New Roman"/>
                </a:rPr>
                <a:t>分配器</a:t>
              </a:r>
            </a:p>
          </p:txBody>
        </p:sp>
        <p:sp>
          <p:nvSpPr>
            <p:cNvPr id="96" name="Text Box 119"/>
            <p:cNvSpPr txBox="1">
              <a:spLocks noChangeArrowheads="1"/>
            </p:cNvSpPr>
            <p:nvPr/>
          </p:nvSpPr>
          <p:spPr bwMode="auto">
            <a:xfrm>
              <a:off x="3957582" y="258128"/>
              <a:ext cx="227838" cy="49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0" tIns="0" rIns="0" bIns="0" anchor="t" anchorCtr="0" upright="1">
              <a:noAutofit/>
            </a:bodyPr>
            <a:lstStyle/>
            <a:p>
              <a:pPr algn="ctr"/>
              <a:r>
                <a:rPr lang="zh-CN" altLang="en-US" sz="1400" kern="100" dirty="0">
                  <a:latin typeface="Calibri"/>
                  <a:ea typeface="宋体"/>
                  <a:cs typeface="Times New Roman"/>
                </a:rPr>
                <a:t>分配器</a:t>
              </a:r>
            </a:p>
          </p:txBody>
        </p:sp>
        <p:cxnSp>
          <p:nvCxnSpPr>
            <p:cNvPr id="97" name="Line 120"/>
            <p:cNvCxnSpPr/>
            <p:nvPr/>
          </p:nvCxnSpPr>
          <p:spPr bwMode="auto">
            <a:xfrm>
              <a:off x="1714627" y="1089386"/>
              <a:ext cx="3424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8" name="Line 121"/>
            <p:cNvCxnSpPr/>
            <p:nvPr/>
          </p:nvCxnSpPr>
          <p:spPr bwMode="auto">
            <a:xfrm>
              <a:off x="1714627" y="2179500"/>
              <a:ext cx="1139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9" name="Line 122"/>
            <p:cNvCxnSpPr/>
            <p:nvPr/>
          </p:nvCxnSpPr>
          <p:spPr bwMode="auto">
            <a:xfrm flipV="1">
              <a:off x="1828546" y="1188553"/>
              <a:ext cx="0" cy="9909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0" name="Line 123"/>
            <p:cNvCxnSpPr/>
            <p:nvPr/>
          </p:nvCxnSpPr>
          <p:spPr bwMode="auto">
            <a:xfrm>
              <a:off x="1828546" y="1188553"/>
              <a:ext cx="2285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1" name="Line 124"/>
            <p:cNvCxnSpPr/>
            <p:nvPr/>
          </p:nvCxnSpPr>
          <p:spPr bwMode="auto">
            <a:xfrm>
              <a:off x="1714627" y="2377836"/>
              <a:ext cx="6857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2" name="Line 125"/>
            <p:cNvCxnSpPr/>
            <p:nvPr/>
          </p:nvCxnSpPr>
          <p:spPr bwMode="auto">
            <a:xfrm>
              <a:off x="2628900" y="2377836"/>
              <a:ext cx="6857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3" name="Line 126"/>
            <p:cNvCxnSpPr/>
            <p:nvPr/>
          </p:nvCxnSpPr>
          <p:spPr bwMode="auto">
            <a:xfrm>
              <a:off x="2171764" y="1089386"/>
              <a:ext cx="2285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4" name="Line 127"/>
            <p:cNvCxnSpPr/>
            <p:nvPr/>
          </p:nvCxnSpPr>
          <p:spPr bwMode="auto">
            <a:xfrm>
              <a:off x="2628900" y="1089386"/>
              <a:ext cx="6857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05" name="Group 128"/>
            <p:cNvGrpSpPr>
              <a:grpSpLocks/>
            </p:cNvGrpSpPr>
            <p:nvPr/>
          </p:nvGrpSpPr>
          <p:grpSpPr bwMode="auto">
            <a:xfrm flipH="1">
              <a:off x="2857468" y="2179500"/>
              <a:ext cx="342487" cy="395941"/>
              <a:chOff x="3267" y="4467"/>
              <a:chExt cx="782" cy="815"/>
            </a:xfrm>
          </p:grpSpPr>
          <p:sp>
            <p:nvSpPr>
              <p:cNvPr id="119" name="Oval 129"/>
              <p:cNvSpPr>
                <a:spLocks noChangeArrowheads="1"/>
              </p:cNvSpPr>
              <p:nvPr/>
            </p:nvSpPr>
            <p:spPr bwMode="auto">
              <a:xfrm>
                <a:off x="3267" y="4467"/>
                <a:ext cx="782" cy="81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zh-CN" altLang="en-US" sz="2800"/>
              </a:p>
            </p:txBody>
          </p:sp>
          <p:cxnSp>
            <p:nvCxnSpPr>
              <p:cNvPr id="120" name="Line 130"/>
              <p:cNvCxnSpPr/>
              <p:nvPr/>
            </p:nvCxnSpPr>
            <p:spPr bwMode="auto">
              <a:xfrm flipV="1">
                <a:off x="3423" y="4603"/>
                <a:ext cx="157"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1" name="Line 131"/>
              <p:cNvCxnSpPr/>
              <p:nvPr/>
            </p:nvCxnSpPr>
            <p:spPr bwMode="auto">
              <a:xfrm flipV="1">
                <a:off x="3580" y="4739"/>
                <a:ext cx="156"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06" name="Group 132"/>
            <p:cNvGrpSpPr>
              <a:grpSpLocks/>
            </p:cNvGrpSpPr>
            <p:nvPr/>
          </p:nvGrpSpPr>
          <p:grpSpPr bwMode="auto">
            <a:xfrm>
              <a:off x="2857468" y="891779"/>
              <a:ext cx="342487" cy="395941"/>
              <a:chOff x="3267" y="4467"/>
              <a:chExt cx="782" cy="815"/>
            </a:xfrm>
          </p:grpSpPr>
          <p:sp>
            <p:nvSpPr>
              <p:cNvPr id="116" name="Oval 133"/>
              <p:cNvSpPr>
                <a:spLocks noChangeArrowheads="1"/>
              </p:cNvSpPr>
              <p:nvPr/>
            </p:nvSpPr>
            <p:spPr bwMode="auto">
              <a:xfrm>
                <a:off x="3267" y="4467"/>
                <a:ext cx="782" cy="815"/>
              </a:xfrm>
              <a:prstGeom prst="ellipse">
                <a:avLst/>
              </a:prstGeom>
              <a:solidFill>
                <a:srgbClr val="FFFFFF"/>
              </a:solidFill>
              <a:ln w="9525">
                <a:solidFill>
                  <a:srgbClr val="000000"/>
                </a:solidFill>
                <a:round/>
                <a:headEnd/>
                <a:tailEnd/>
              </a:ln>
            </p:spPr>
            <p:txBody>
              <a:bodyPr rot="0" vert="horz" wrap="square" lIns="0" tIns="0" rIns="0" bIns="0" anchor="t" anchorCtr="0" upright="1">
                <a:noAutofit/>
              </a:bodyPr>
              <a:lstStyle/>
              <a:p>
                <a:endParaRPr lang="zh-CN" altLang="en-US" sz="2800"/>
              </a:p>
            </p:txBody>
          </p:sp>
          <p:cxnSp>
            <p:nvCxnSpPr>
              <p:cNvPr id="117" name="Line 134"/>
              <p:cNvCxnSpPr/>
              <p:nvPr/>
            </p:nvCxnSpPr>
            <p:spPr bwMode="auto">
              <a:xfrm flipV="1">
                <a:off x="3423" y="4603"/>
                <a:ext cx="157"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 name="Line 135"/>
              <p:cNvCxnSpPr/>
              <p:nvPr/>
            </p:nvCxnSpPr>
            <p:spPr bwMode="auto">
              <a:xfrm flipV="1">
                <a:off x="3580" y="4739"/>
                <a:ext cx="156"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07" name="Line 136"/>
            <p:cNvCxnSpPr/>
            <p:nvPr/>
          </p:nvCxnSpPr>
          <p:spPr bwMode="auto">
            <a:xfrm>
              <a:off x="971939" y="891779"/>
              <a:ext cx="1709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8" name="Line 137"/>
            <p:cNvCxnSpPr/>
            <p:nvPr/>
          </p:nvCxnSpPr>
          <p:spPr bwMode="auto">
            <a:xfrm>
              <a:off x="685705" y="1287721"/>
              <a:ext cx="457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9" name="Line 138"/>
            <p:cNvCxnSpPr/>
            <p:nvPr/>
          </p:nvCxnSpPr>
          <p:spPr bwMode="auto">
            <a:xfrm flipH="1">
              <a:off x="914273" y="2278668"/>
              <a:ext cx="2285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0" name="Rectangle 139"/>
            <p:cNvSpPr>
              <a:spLocks noChangeArrowheads="1"/>
            </p:cNvSpPr>
            <p:nvPr/>
          </p:nvSpPr>
          <p:spPr bwMode="auto">
            <a:xfrm>
              <a:off x="343218" y="2179500"/>
              <a:ext cx="571056" cy="2975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en-US" sz="1100" kern="100">
                  <a:latin typeface="Calibri"/>
                  <a:ea typeface="宋体"/>
                  <a:cs typeface="Times New Roman"/>
                </a:rPr>
                <a:t>Internet</a:t>
              </a:r>
              <a:endParaRPr lang="zh-CN" altLang="en-US" sz="1400" kern="100">
                <a:latin typeface="Calibri"/>
                <a:ea typeface="宋体"/>
                <a:cs typeface="Times New Roman"/>
              </a:endParaRPr>
            </a:p>
          </p:txBody>
        </p:sp>
        <p:cxnSp>
          <p:nvCxnSpPr>
            <p:cNvPr id="111" name="Line 140"/>
            <p:cNvCxnSpPr/>
            <p:nvPr/>
          </p:nvCxnSpPr>
          <p:spPr bwMode="auto">
            <a:xfrm>
              <a:off x="2285683" y="2872944"/>
              <a:ext cx="0" cy="296774"/>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cxnSp>
        <p:cxnSp>
          <p:nvCxnSpPr>
            <p:cNvPr id="112" name="Line 141"/>
            <p:cNvCxnSpPr/>
            <p:nvPr/>
          </p:nvCxnSpPr>
          <p:spPr bwMode="auto">
            <a:xfrm>
              <a:off x="3657822" y="2872944"/>
              <a:ext cx="730" cy="297503"/>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cxnSp>
        <p:sp>
          <p:nvSpPr>
            <p:cNvPr id="113" name="Rectangle 142"/>
            <p:cNvSpPr>
              <a:spLocks noChangeArrowheads="1"/>
            </p:cNvSpPr>
            <p:nvPr/>
          </p:nvSpPr>
          <p:spPr bwMode="auto">
            <a:xfrm>
              <a:off x="1486058" y="2872944"/>
              <a:ext cx="571056" cy="2975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altLang="en-US" sz="1100" kern="100">
                  <a:latin typeface="Calibri"/>
                  <a:ea typeface="宋体"/>
                  <a:cs typeface="Times New Roman"/>
                </a:rPr>
                <a:t>头端</a:t>
              </a:r>
              <a:endParaRPr lang="zh-CN" altLang="en-US" sz="1400" kern="100">
                <a:latin typeface="Calibri"/>
                <a:ea typeface="宋体"/>
                <a:cs typeface="Times New Roman"/>
              </a:endParaRPr>
            </a:p>
          </p:txBody>
        </p:sp>
        <p:sp>
          <p:nvSpPr>
            <p:cNvPr id="114" name="Rectangle 143"/>
            <p:cNvSpPr>
              <a:spLocks noChangeArrowheads="1"/>
            </p:cNvSpPr>
            <p:nvPr/>
          </p:nvSpPr>
          <p:spPr bwMode="auto">
            <a:xfrm>
              <a:off x="4228878" y="2872944"/>
              <a:ext cx="571056" cy="2975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altLang="en-US" sz="1100" kern="100">
                  <a:latin typeface="Calibri"/>
                  <a:ea typeface="宋体"/>
                  <a:cs typeface="Times New Roman"/>
                </a:rPr>
                <a:t>分配网</a:t>
              </a:r>
              <a:endParaRPr lang="zh-CN" altLang="en-US" sz="1400" kern="100">
                <a:latin typeface="Calibri"/>
                <a:ea typeface="宋体"/>
                <a:cs typeface="Times New Roman"/>
              </a:endParaRPr>
            </a:p>
          </p:txBody>
        </p:sp>
        <p:sp>
          <p:nvSpPr>
            <p:cNvPr id="115" name="Rectangle 144"/>
            <p:cNvSpPr>
              <a:spLocks noChangeArrowheads="1"/>
            </p:cNvSpPr>
            <p:nvPr/>
          </p:nvSpPr>
          <p:spPr bwMode="auto">
            <a:xfrm>
              <a:off x="2628900" y="2872944"/>
              <a:ext cx="571786" cy="2975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r>
                <a:rPr lang="zh-CN" altLang="en-US" sz="1100" kern="100">
                  <a:latin typeface="Calibri"/>
                  <a:ea typeface="宋体"/>
                  <a:cs typeface="Times New Roman"/>
                </a:rPr>
                <a:t>干线</a:t>
              </a:r>
              <a:endParaRPr lang="zh-CN" altLang="en-US" sz="1400" kern="100">
                <a:latin typeface="Calibri"/>
                <a:ea typeface="宋体"/>
                <a:cs typeface="Times New Roman"/>
              </a:endParaRPr>
            </a:p>
          </p:txBody>
        </p:sp>
      </p:grpSp>
    </p:spTree>
    <p:extLst>
      <p:ext uri="{BB962C8B-B14F-4D97-AF65-F5344CB8AC3E}">
        <p14:creationId xmlns:p14="http://schemas.microsoft.com/office/powerpoint/2010/main" val="794508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接入网</a:t>
            </a:r>
            <a:r>
              <a:rPr lang="zh-CN" altLang="en-US" dirty="0" smtClean="0"/>
              <a:t>：</a:t>
            </a:r>
            <a:r>
              <a:rPr lang="en-US" altLang="zh-CN" dirty="0" smtClean="0"/>
              <a:t>DOCSIS</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49</a:t>
            </a:fld>
            <a:endParaRPr lang="zh-CN" altLang="en-US" dirty="0"/>
          </a:p>
        </p:txBody>
      </p:sp>
      <p:sp>
        <p:nvSpPr>
          <p:cNvPr id="4" name="内容占位符 3"/>
          <p:cNvSpPr>
            <a:spLocks noGrp="1"/>
          </p:cNvSpPr>
          <p:nvPr>
            <p:ph sz="quarter" idx="1"/>
          </p:nvPr>
        </p:nvSpPr>
        <p:spPr/>
        <p:txBody>
          <a:bodyPr>
            <a:normAutofit/>
          </a:bodyPr>
          <a:lstStyle/>
          <a:p>
            <a:r>
              <a:rPr lang="en-US" altLang="zh-CN" dirty="0" smtClean="0"/>
              <a:t>CMTS</a:t>
            </a:r>
            <a:r>
              <a:rPr lang="zh-CN" altLang="en-US" dirty="0" smtClean="0"/>
              <a:t>与</a:t>
            </a:r>
            <a:r>
              <a:rPr lang="en-US" altLang="zh-CN" dirty="0" smtClean="0"/>
              <a:t>CM</a:t>
            </a:r>
            <a:r>
              <a:rPr lang="zh-CN" altLang="en-US" dirty="0" smtClean="0"/>
              <a:t>之间的通信遵循</a:t>
            </a:r>
            <a:r>
              <a:rPr lang="en-US" altLang="zh-CN" dirty="0"/>
              <a:t>DOCSIS</a:t>
            </a:r>
            <a:r>
              <a:rPr lang="zh-CN" altLang="zh-CN" dirty="0"/>
              <a:t>（</a:t>
            </a:r>
            <a:r>
              <a:rPr lang="en-US" altLang="zh-CN" b="1" dirty="0"/>
              <a:t>Data Over Cable Service Interface Specification</a:t>
            </a:r>
            <a:r>
              <a:rPr lang="zh-CN" altLang="zh-CN" dirty="0" smtClean="0"/>
              <a:t>）</a:t>
            </a:r>
            <a:endParaRPr lang="en-US" altLang="zh-CN" dirty="0" smtClean="0"/>
          </a:p>
          <a:p>
            <a:pPr lvl="1"/>
            <a:r>
              <a:rPr lang="zh-CN" altLang="en-US" dirty="0" smtClean="0"/>
              <a:t>下行信道：</a:t>
            </a:r>
            <a:endParaRPr lang="en-US" altLang="zh-CN" dirty="0" smtClean="0"/>
          </a:p>
          <a:p>
            <a:pPr lvl="2"/>
            <a:r>
              <a:rPr lang="en-US" altLang="zh-CN" dirty="0" smtClean="0"/>
              <a:t>IP</a:t>
            </a:r>
            <a:r>
              <a:rPr lang="zh-CN" altLang="zh-CN" dirty="0"/>
              <a:t>分组封装成一个</a:t>
            </a:r>
            <a:r>
              <a:rPr lang="en-US" altLang="zh-CN" dirty="0"/>
              <a:t>DOCSIS</a:t>
            </a:r>
            <a:r>
              <a:rPr lang="zh-CN" altLang="zh-CN" dirty="0"/>
              <a:t>帧</a:t>
            </a:r>
            <a:r>
              <a:rPr lang="zh-CN" altLang="zh-CN" dirty="0" smtClean="0"/>
              <a:t>，然后</a:t>
            </a:r>
            <a:r>
              <a:rPr lang="zh-CN" altLang="zh-CN" dirty="0"/>
              <a:t>采用</a:t>
            </a:r>
            <a:r>
              <a:rPr lang="en-US" altLang="zh-CN" dirty="0"/>
              <a:t>64-QAM</a:t>
            </a:r>
            <a:r>
              <a:rPr lang="zh-CN" altLang="zh-CN" dirty="0"/>
              <a:t>或者</a:t>
            </a:r>
            <a:r>
              <a:rPr lang="en-US" altLang="zh-CN" dirty="0"/>
              <a:t>256-QAM</a:t>
            </a:r>
            <a:r>
              <a:rPr lang="zh-CN" altLang="zh-CN" dirty="0"/>
              <a:t>调制成载波信号</a:t>
            </a:r>
            <a:r>
              <a:rPr lang="zh-CN" altLang="zh-CN" dirty="0" smtClean="0"/>
              <a:t>，</a:t>
            </a:r>
            <a:r>
              <a:rPr lang="zh-CN" altLang="en-US" dirty="0"/>
              <a:t>再</a:t>
            </a:r>
            <a:r>
              <a:rPr lang="zh-CN" altLang="zh-CN" dirty="0" smtClean="0"/>
              <a:t>通过</a:t>
            </a:r>
            <a:r>
              <a:rPr lang="zh-CN" altLang="zh-CN" dirty="0"/>
              <a:t>混合器频分复用后进入</a:t>
            </a:r>
            <a:r>
              <a:rPr lang="en-US" altLang="zh-CN" dirty="0"/>
              <a:t>HFC</a:t>
            </a:r>
            <a:r>
              <a:rPr lang="zh-CN" altLang="zh-CN" dirty="0" smtClean="0"/>
              <a:t>网络。</a:t>
            </a:r>
            <a:endParaRPr lang="en-US" altLang="zh-CN" dirty="0" smtClean="0"/>
          </a:p>
          <a:p>
            <a:pPr lvl="1"/>
            <a:r>
              <a:rPr lang="zh-CN" altLang="en-US" dirty="0" smtClean="0"/>
              <a:t>上行信道：</a:t>
            </a:r>
            <a:endParaRPr lang="en-US" altLang="zh-CN" dirty="0" smtClean="0"/>
          </a:p>
          <a:p>
            <a:pPr lvl="2"/>
            <a:r>
              <a:rPr lang="zh-CN" altLang="zh-CN" dirty="0"/>
              <a:t>一个光节点下面的</a:t>
            </a:r>
            <a:r>
              <a:rPr lang="en-US" altLang="zh-CN" dirty="0"/>
              <a:t>CM</a:t>
            </a:r>
            <a:r>
              <a:rPr lang="zh-CN" altLang="zh-CN" dirty="0"/>
              <a:t>是通过树形拓扑结构的宽带同轴电缆</a:t>
            </a:r>
            <a:r>
              <a:rPr lang="zh-CN" altLang="zh-CN" dirty="0" smtClean="0"/>
              <a:t>连接</a:t>
            </a:r>
            <a:endParaRPr lang="en-US" altLang="zh-CN" dirty="0" smtClean="0"/>
          </a:p>
          <a:p>
            <a:pPr lvl="2"/>
            <a:r>
              <a:rPr lang="en-US" altLang="zh-CN" dirty="0"/>
              <a:t>DOCSIS 1.0</a:t>
            </a:r>
            <a:r>
              <a:rPr lang="zh-CN" altLang="zh-CN" dirty="0"/>
              <a:t>采用</a:t>
            </a:r>
            <a:r>
              <a:rPr lang="en-US" altLang="zh-CN" dirty="0"/>
              <a:t>CDMA</a:t>
            </a:r>
            <a:r>
              <a:rPr lang="zh-CN" altLang="zh-CN" dirty="0"/>
              <a:t>，而</a:t>
            </a:r>
            <a:r>
              <a:rPr lang="en-US" altLang="zh-CN" dirty="0"/>
              <a:t>DOCSIS 2.0</a:t>
            </a:r>
            <a:r>
              <a:rPr lang="zh-CN" altLang="zh-CN" dirty="0"/>
              <a:t>和</a:t>
            </a:r>
            <a:r>
              <a:rPr lang="en-US" altLang="zh-CN" dirty="0"/>
              <a:t>3.0</a:t>
            </a:r>
            <a:r>
              <a:rPr lang="zh-CN" altLang="zh-CN" dirty="0"/>
              <a:t>则采用</a:t>
            </a:r>
            <a:r>
              <a:rPr lang="en-US" altLang="zh-CN" dirty="0"/>
              <a:t>TDMA</a:t>
            </a:r>
            <a:r>
              <a:rPr lang="zh-CN" altLang="zh-CN" dirty="0"/>
              <a:t>和</a:t>
            </a:r>
            <a:r>
              <a:rPr lang="en-US" altLang="zh-CN" dirty="0"/>
              <a:t>S-CDMA</a:t>
            </a:r>
            <a:r>
              <a:rPr lang="zh-CN" altLang="zh-CN" dirty="0"/>
              <a:t>。</a:t>
            </a:r>
            <a:endParaRPr lang="en-US" altLang="zh-CN" dirty="0"/>
          </a:p>
          <a:p>
            <a:pPr lvl="2"/>
            <a:r>
              <a:rPr lang="zh-CN" altLang="zh-CN" dirty="0" smtClean="0"/>
              <a:t>上行</a:t>
            </a:r>
            <a:r>
              <a:rPr lang="zh-CN" altLang="zh-CN" dirty="0"/>
              <a:t>数据由</a:t>
            </a:r>
            <a:r>
              <a:rPr lang="en-US" altLang="zh-CN" dirty="0"/>
              <a:t>CM</a:t>
            </a:r>
            <a:r>
              <a:rPr lang="zh-CN" altLang="zh-CN" dirty="0"/>
              <a:t>封装成</a:t>
            </a:r>
            <a:r>
              <a:rPr lang="en-US" altLang="zh-CN" dirty="0"/>
              <a:t>DOCSIS</a:t>
            </a:r>
            <a:r>
              <a:rPr lang="zh-CN" altLang="zh-CN" dirty="0"/>
              <a:t>帧，然后采用</a:t>
            </a:r>
            <a:r>
              <a:rPr lang="en-US" altLang="zh-CN" dirty="0"/>
              <a:t>QPSK</a:t>
            </a:r>
            <a:r>
              <a:rPr lang="zh-CN" altLang="zh-CN" dirty="0"/>
              <a:t>、</a:t>
            </a:r>
            <a:r>
              <a:rPr lang="en-US" altLang="zh-CN" dirty="0"/>
              <a:t>16-QAM</a:t>
            </a:r>
            <a:r>
              <a:rPr lang="zh-CN" altLang="zh-CN" dirty="0"/>
              <a:t>等调制成载波</a:t>
            </a:r>
            <a:r>
              <a:rPr lang="zh-CN" altLang="zh-CN" dirty="0" smtClean="0"/>
              <a:t>信号</a:t>
            </a:r>
            <a:endParaRPr lang="en-US" altLang="zh-CN" dirty="0" smtClean="0"/>
          </a:p>
          <a:p>
            <a:pPr lvl="2"/>
            <a:r>
              <a:rPr lang="en-US" altLang="zh-CN" dirty="0" smtClean="0"/>
              <a:t>CM</a:t>
            </a:r>
            <a:r>
              <a:rPr lang="zh-CN" altLang="zh-CN" dirty="0" smtClean="0"/>
              <a:t>之间无法</a:t>
            </a:r>
            <a:r>
              <a:rPr lang="zh-CN" altLang="zh-CN" dirty="0"/>
              <a:t>直接通信，而必须通过</a:t>
            </a:r>
            <a:r>
              <a:rPr lang="en-US" altLang="zh-CN" dirty="0"/>
              <a:t>CMTS</a:t>
            </a:r>
            <a:r>
              <a:rPr lang="zh-CN" altLang="zh-CN" dirty="0"/>
              <a:t>再发送到其他</a:t>
            </a:r>
            <a:r>
              <a:rPr lang="en-US" altLang="zh-CN" dirty="0"/>
              <a:t>CM</a:t>
            </a:r>
            <a:r>
              <a:rPr lang="zh-CN" altLang="zh-CN" dirty="0" smtClean="0"/>
              <a:t>。</a:t>
            </a:r>
            <a:endParaRPr lang="en-US" altLang="zh-CN" dirty="0" smtClean="0"/>
          </a:p>
          <a:p>
            <a:pPr lvl="1"/>
            <a:endParaRPr lang="zh-CN" altLang="en-US" dirty="0"/>
          </a:p>
        </p:txBody>
      </p:sp>
    </p:spTree>
    <p:extLst>
      <p:ext uri="{BB962C8B-B14F-4D97-AF65-F5344CB8AC3E}">
        <p14:creationId xmlns:p14="http://schemas.microsoft.com/office/powerpoint/2010/main" val="2609356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通信系统： 双工方式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a:t>
            </a:fld>
            <a:endParaRPr lang="zh-CN" altLang="en-US" dirty="0"/>
          </a:p>
        </p:txBody>
      </p:sp>
      <p:sp>
        <p:nvSpPr>
          <p:cNvPr id="4" name="内容占位符 3"/>
          <p:cNvSpPr>
            <a:spLocks noGrp="1"/>
          </p:cNvSpPr>
          <p:nvPr>
            <p:ph sz="quarter" idx="1"/>
          </p:nvPr>
        </p:nvSpPr>
        <p:spPr/>
        <p:txBody>
          <a:bodyPr/>
          <a:lstStyle/>
          <a:p>
            <a:r>
              <a:rPr lang="zh-CN" altLang="zh-CN" b="1" dirty="0"/>
              <a:t>单工</a:t>
            </a:r>
            <a:r>
              <a:rPr lang="en-US" altLang="zh-CN" dirty="0"/>
              <a:t>(simplex)</a:t>
            </a:r>
            <a:r>
              <a:rPr lang="zh-CN" altLang="zh-CN" dirty="0" smtClean="0"/>
              <a:t>通信</a:t>
            </a:r>
            <a:r>
              <a:rPr lang="zh-CN" altLang="en-US" dirty="0" smtClean="0"/>
              <a:t>：</a:t>
            </a:r>
            <a:r>
              <a:rPr lang="zh-CN" altLang="zh-CN" dirty="0" smtClean="0"/>
              <a:t>系统只有</a:t>
            </a:r>
            <a:r>
              <a:rPr lang="zh-CN" altLang="zh-CN" dirty="0"/>
              <a:t>一端可以发送，另一端只能</a:t>
            </a:r>
            <a:r>
              <a:rPr lang="zh-CN" altLang="zh-CN" dirty="0" smtClean="0"/>
              <a:t>接收</a:t>
            </a:r>
            <a:endParaRPr lang="en-US" altLang="zh-CN" dirty="0" smtClean="0"/>
          </a:p>
          <a:p>
            <a:r>
              <a:rPr lang="zh-CN" altLang="zh-CN" b="1" dirty="0"/>
              <a:t>双工</a:t>
            </a:r>
            <a:r>
              <a:rPr lang="en-US" altLang="zh-CN" dirty="0"/>
              <a:t>(duplex)</a:t>
            </a:r>
            <a:r>
              <a:rPr lang="zh-CN" altLang="zh-CN" dirty="0" smtClean="0"/>
              <a:t>通信</a:t>
            </a:r>
            <a:r>
              <a:rPr lang="zh-CN" altLang="en-US" dirty="0" smtClean="0"/>
              <a:t>：</a:t>
            </a:r>
            <a:r>
              <a:rPr lang="zh-CN" altLang="zh-CN" dirty="0" smtClean="0"/>
              <a:t>信道</a:t>
            </a:r>
            <a:r>
              <a:rPr lang="zh-CN" altLang="zh-CN" dirty="0"/>
              <a:t>的两端都可以发送和</a:t>
            </a:r>
            <a:r>
              <a:rPr lang="zh-CN" altLang="zh-CN" dirty="0" smtClean="0"/>
              <a:t>接收</a:t>
            </a:r>
            <a:endParaRPr lang="en-US" altLang="zh-CN" dirty="0" smtClean="0"/>
          </a:p>
          <a:p>
            <a:pPr lvl="1"/>
            <a:r>
              <a:rPr lang="zh-CN" altLang="zh-CN" b="1" dirty="0"/>
              <a:t>全双工</a:t>
            </a:r>
            <a:r>
              <a:rPr lang="en-US" altLang="zh-CN" dirty="0"/>
              <a:t>(full duplex)</a:t>
            </a:r>
            <a:r>
              <a:rPr lang="zh-CN" altLang="zh-CN" dirty="0" smtClean="0"/>
              <a:t>通信</a:t>
            </a:r>
            <a:r>
              <a:rPr lang="zh-CN" altLang="en-US" dirty="0" smtClean="0"/>
              <a:t>：</a:t>
            </a:r>
            <a:r>
              <a:rPr lang="zh-CN" altLang="zh-CN" dirty="0" smtClean="0"/>
              <a:t>任何</a:t>
            </a:r>
            <a:r>
              <a:rPr lang="zh-CN" altLang="zh-CN" dirty="0"/>
              <a:t>时刻在两个方向上可以同时进行</a:t>
            </a:r>
            <a:r>
              <a:rPr lang="zh-CN" altLang="zh-CN" dirty="0" smtClean="0"/>
              <a:t>通信</a:t>
            </a:r>
            <a:endParaRPr lang="en-US" altLang="zh-CN" dirty="0" smtClean="0"/>
          </a:p>
          <a:p>
            <a:pPr lvl="1"/>
            <a:r>
              <a:rPr lang="zh-CN" altLang="zh-CN" b="1" dirty="0"/>
              <a:t>半双工</a:t>
            </a:r>
            <a:r>
              <a:rPr lang="en-US" altLang="zh-CN" dirty="0"/>
              <a:t>(half duplex) </a:t>
            </a:r>
            <a:r>
              <a:rPr lang="zh-CN" altLang="zh-CN" dirty="0" smtClean="0"/>
              <a:t>通信</a:t>
            </a:r>
            <a:r>
              <a:rPr lang="zh-CN" altLang="en-US" dirty="0" smtClean="0"/>
              <a:t>：</a:t>
            </a:r>
            <a:r>
              <a:rPr lang="zh-CN" altLang="zh-CN" dirty="0" smtClean="0"/>
              <a:t>在</a:t>
            </a:r>
            <a:r>
              <a:rPr lang="zh-CN" altLang="zh-CN" dirty="0"/>
              <a:t>两个方向上都可以进行通信，但在任何给定时刻只能在一个方向上进行</a:t>
            </a:r>
            <a:r>
              <a:rPr lang="zh-CN" altLang="zh-CN" dirty="0" smtClean="0"/>
              <a:t>通信。</a:t>
            </a:r>
            <a:endParaRPr lang="zh-CN" altLang="zh-CN" dirty="0"/>
          </a:p>
          <a:p>
            <a:endParaRPr lang="zh-CN" altLang="en-US" dirty="0"/>
          </a:p>
        </p:txBody>
      </p:sp>
      <p:sp>
        <p:nvSpPr>
          <p:cNvPr id="5" name="文本框 4"/>
          <p:cNvSpPr txBox="1"/>
          <p:nvPr/>
        </p:nvSpPr>
        <p:spPr>
          <a:xfrm>
            <a:off x="6824870" y="1027906"/>
            <a:ext cx="2941982" cy="369332"/>
          </a:xfrm>
          <a:prstGeom prst="rect">
            <a:avLst/>
          </a:prstGeom>
          <a:noFill/>
        </p:spPr>
        <p:txBody>
          <a:bodyPr wrap="square" rtlCol="0">
            <a:spAutoFit/>
          </a:bodyPr>
          <a:lstStyle/>
          <a:p>
            <a:r>
              <a:rPr lang="zh-CN" altLang="en-US" u="sng" dirty="0" smtClean="0">
                <a:solidFill>
                  <a:srgbClr val="0070C0"/>
                </a:solidFill>
              </a:rPr>
              <a:t>对应教材上的</a:t>
            </a:r>
            <a:r>
              <a:rPr lang="en-US" altLang="zh-CN" u="sng" dirty="0" smtClean="0">
                <a:solidFill>
                  <a:srgbClr val="0070C0"/>
                </a:solidFill>
              </a:rPr>
              <a:t>2.4 P59</a:t>
            </a:r>
            <a:r>
              <a:rPr lang="zh-CN" altLang="en-US" u="sng" dirty="0" smtClean="0">
                <a:solidFill>
                  <a:srgbClr val="0070C0"/>
                </a:solidFill>
              </a:rPr>
              <a:t>页</a:t>
            </a:r>
            <a:endParaRPr lang="zh-CN" altLang="en-US" u="sng" dirty="0">
              <a:solidFill>
                <a:srgbClr val="0070C0"/>
              </a:solidFill>
            </a:endParaRPr>
          </a:p>
        </p:txBody>
      </p:sp>
    </p:spTree>
    <p:extLst>
      <p:ext uri="{BB962C8B-B14F-4D97-AF65-F5344CB8AC3E}">
        <p14:creationId xmlns:p14="http://schemas.microsoft.com/office/powerpoint/2010/main" val="29106406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接入网：电话网络结构</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50</a:t>
            </a:fld>
            <a:endParaRPr lang="zh-CN" altLang="en-US" dirty="0"/>
          </a:p>
        </p:txBody>
      </p:sp>
      <p:sp>
        <p:nvSpPr>
          <p:cNvPr id="4" name="内容占位符 3"/>
          <p:cNvSpPr>
            <a:spLocks noGrp="1"/>
          </p:cNvSpPr>
          <p:nvPr>
            <p:ph sz="quarter" idx="1"/>
          </p:nvPr>
        </p:nvSpPr>
        <p:spPr/>
        <p:txBody>
          <a:bodyPr>
            <a:normAutofit/>
          </a:bodyPr>
          <a:lstStyle/>
          <a:p>
            <a:r>
              <a:rPr lang="zh-CN" altLang="zh-CN" sz="2400" dirty="0"/>
              <a:t>公用电话交换网</a:t>
            </a:r>
            <a:r>
              <a:rPr lang="en-US" altLang="zh-CN" sz="2400" dirty="0"/>
              <a:t>PSTN</a:t>
            </a:r>
            <a:r>
              <a:rPr lang="zh-CN" altLang="zh-CN" sz="2400" dirty="0"/>
              <a:t>（</a:t>
            </a:r>
            <a:r>
              <a:rPr lang="en-US" altLang="zh-CN" sz="2400" dirty="0"/>
              <a:t>Public Switched Telephone Network</a:t>
            </a:r>
            <a:r>
              <a:rPr lang="zh-CN" altLang="zh-CN" sz="2400" dirty="0"/>
              <a:t>）</a:t>
            </a:r>
            <a:endParaRPr lang="en-US" altLang="zh-CN" sz="2400" dirty="0"/>
          </a:p>
          <a:p>
            <a:pPr lvl="1"/>
            <a:r>
              <a:rPr lang="en-US" altLang="zh-CN" sz="2000" dirty="0"/>
              <a:t>1878</a:t>
            </a:r>
            <a:r>
              <a:rPr lang="zh-CN" altLang="zh-CN" sz="2000" dirty="0"/>
              <a:t>年美国的贝尔开办了第一个电话端局</a:t>
            </a:r>
            <a:endParaRPr lang="en-US" altLang="zh-CN" sz="2000" dirty="0"/>
          </a:p>
          <a:p>
            <a:pPr lvl="1"/>
            <a:r>
              <a:rPr lang="zh-CN" altLang="en-US" sz="2000" dirty="0"/>
              <a:t>采</a:t>
            </a:r>
            <a:r>
              <a:rPr lang="zh-CN" altLang="zh-CN" sz="2000" dirty="0"/>
              <a:t>用一个高可靠、高冗余、多层次的分层结构，采用电路交换方式</a:t>
            </a:r>
            <a:endParaRPr lang="en-US" altLang="zh-CN" sz="2000" dirty="0"/>
          </a:p>
          <a:p>
            <a:pPr lvl="1"/>
            <a:r>
              <a:rPr lang="zh-CN" altLang="en-US" sz="2000" dirty="0"/>
              <a:t>本地回路：</a:t>
            </a:r>
            <a:endParaRPr lang="en-US" altLang="zh-CN" sz="2000" dirty="0"/>
          </a:p>
          <a:p>
            <a:pPr lvl="2"/>
            <a:r>
              <a:rPr lang="zh-CN" altLang="en-US" sz="1800" dirty="0"/>
              <a:t>用户（</a:t>
            </a:r>
            <a:r>
              <a:rPr lang="en-US" altLang="zh-CN" sz="1800" dirty="0"/>
              <a:t>subscriber</a:t>
            </a:r>
            <a:r>
              <a:rPr lang="zh-CN" altLang="en-US" sz="1800" dirty="0"/>
              <a:t>）到端局（</a:t>
            </a:r>
            <a:r>
              <a:rPr lang="en-US" altLang="zh-CN" sz="1800" dirty="0"/>
              <a:t>End Office</a:t>
            </a:r>
            <a:r>
              <a:rPr lang="zh-CN" altLang="en-US" sz="1800" dirty="0"/>
              <a:t>）之间采用双绞线连接</a:t>
            </a:r>
            <a:endParaRPr lang="en-US" altLang="zh-CN" sz="1800" dirty="0"/>
          </a:p>
          <a:p>
            <a:pPr lvl="2"/>
            <a:r>
              <a:rPr lang="zh-CN" altLang="zh-CN" sz="1800" dirty="0"/>
              <a:t>低通滤波器来限制本地回路允许通过的频率范围</a:t>
            </a:r>
            <a:r>
              <a:rPr lang="zh-CN" altLang="en-US" sz="1800" dirty="0"/>
              <a:t>（</a:t>
            </a:r>
            <a:r>
              <a:rPr lang="en-US" altLang="zh-CN" sz="1800" dirty="0"/>
              <a:t>4KHz</a:t>
            </a:r>
            <a:r>
              <a:rPr lang="zh-CN" altLang="en-US" sz="1800" dirty="0"/>
              <a:t>的话音）</a:t>
            </a:r>
            <a:endParaRPr lang="en-US" altLang="zh-CN" sz="1800" dirty="0"/>
          </a:p>
          <a:p>
            <a:pPr lvl="1"/>
            <a:r>
              <a:rPr lang="zh-CN" altLang="en-US" sz="2000" dirty="0"/>
              <a:t>中</a:t>
            </a:r>
            <a:r>
              <a:rPr lang="zh-CN" altLang="zh-CN" sz="2000" dirty="0"/>
              <a:t>国的电话网由四级长途交换中心和一级本地网端局组成。</a:t>
            </a:r>
            <a:endParaRPr lang="en-US" altLang="zh-CN" sz="2000" dirty="0"/>
          </a:p>
          <a:p>
            <a:pPr lvl="2"/>
            <a:r>
              <a:rPr lang="zh-CN" altLang="zh-CN" sz="1600" dirty="0"/>
              <a:t>一、二、三、四级的长途交换中心构成长途电话网</a:t>
            </a:r>
            <a:endParaRPr lang="en-US" altLang="zh-CN" sz="1600" dirty="0"/>
          </a:p>
          <a:p>
            <a:pPr lvl="2"/>
            <a:r>
              <a:rPr lang="zh-CN" altLang="zh-CN" sz="1600" dirty="0"/>
              <a:t>由本地网端局和按需要设置的汇接局组成本地电话网。</a:t>
            </a:r>
            <a:endParaRPr lang="zh-CN" altLang="en-US" sz="1600" dirty="0"/>
          </a:p>
        </p:txBody>
      </p:sp>
      <p:grpSp>
        <p:nvGrpSpPr>
          <p:cNvPr id="39" name="组合 38"/>
          <p:cNvGrpSpPr/>
          <p:nvPr/>
        </p:nvGrpSpPr>
        <p:grpSpPr>
          <a:xfrm>
            <a:off x="2687280" y="5267335"/>
            <a:ext cx="6817440" cy="1024339"/>
            <a:chOff x="1210945" y="5501005"/>
            <a:chExt cx="5273040" cy="687705"/>
          </a:xfrm>
        </p:grpSpPr>
        <p:sp>
          <p:nvSpPr>
            <p:cNvPr id="5" name="圆角矩形 4"/>
            <p:cNvSpPr>
              <a:spLocks/>
            </p:cNvSpPr>
            <p:nvPr/>
          </p:nvSpPr>
          <p:spPr>
            <a:xfrm>
              <a:off x="3433445" y="5509895"/>
              <a:ext cx="584835" cy="3124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p>
          </p:txBody>
        </p:sp>
        <p:grpSp>
          <p:nvGrpSpPr>
            <p:cNvPr id="6" name="组合 5"/>
            <p:cNvGrpSpPr>
              <a:grpSpLocks/>
            </p:cNvGrpSpPr>
            <p:nvPr/>
          </p:nvGrpSpPr>
          <p:grpSpPr>
            <a:xfrm>
              <a:off x="1210945" y="5502910"/>
              <a:ext cx="617220" cy="313055"/>
              <a:chOff x="0" y="0"/>
              <a:chExt cx="617220" cy="313038"/>
            </a:xfrm>
          </p:grpSpPr>
          <p:sp>
            <p:nvSpPr>
              <p:cNvPr id="7" name="圆角矩形 6"/>
              <p:cNvSpPr/>
              <p:nvPr/>
            </p:nvSpPr>
            <p:spPr>
              <a:xfrm>
                <a:off x="0" y="0"/>
                <a:ext cx="444843" cy="3130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p>
            </p:txBody>
          </p:sp>
          <p:sp>
            <p:nvSpPr>
              <p:cNvPr id="8" name="文本框 158"/>
              <p:cNvSpPr txBox="1"/>
              <p:nvPr/>
            </p:nvSpPr>
            <p:spPr>
              <a:xfrm>
                <a:off x="0" y="8238"/>
                <a:ext cx="617220" cy="263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电话</a:t>
                </a:r>
              </a:p>
            </p:txBody>
          </p:sp>
        </p:grpSp>
        <p:grpSp>
          <p:nvGrpSpPr>
            <p:cNvPr id="9" name="组合 8"/>
            <p:cNvGrpSpPr>
              <a:grpSpLocks/>
            </p:cNvGrpSpPr>
            <p:nvPr/>
          </p:nvGrpSpPr>
          <p:grpSpPr>
            <a:xfrm>
              <a:off x="1925955" y="5501005"/>
              <a:ext cx="633095" cy="320040"/>
              <a:chOff x="0" y="0"/>
              <a:chExt cx="633696" cy="320658"/>
            </a:xfrm>
          </p:grpSpPr>
          <p:sp>
            <p:nvSpPr>
              <p:cNvPr id="10" name="圆角矩形 9"/>
              <p:cNvSpPr/>
              <p:nvPr/>
            </p:nvSpPr>
            <p:spPr>
              <a:xfrm>
                <a:off x="0" y="8238"/>
                <a:ext cx="444500" cy="3124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p>
            </p:txBody>
          </p:sp>
          <p:sp>
            <p:nvSpPr>
              <p:cNvPr id="11" name="文本框 159"/>
              <p:cNvSpPr txBox="1"/>
              <p:nvPr/>
            </p:nvSpPr>
            <p:spPr>
              <a:xfrm>
                <a:off x="16476" y="0"/>
                <a:ext cx="617220" cy="263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端局</a:t>
                </a:r>
              </a:p>
            </p:txBody>
          </p:sp>
        </p:grpSp>
        <p:sp>
          <p:nvSpPr>
            <p:cNvPr id="12" name="文本框 1007617"/>
            <p:cNvSpPr txBox="1">
              <a:spLocks/>
            </p:cNvSpPr>
            <p:nvPr/>
          </p:nvSpPr>
          <p:spPr>
            <a:xfrm>
              <a:off x="3371850" y="5549900"/>
              <a:ext cx="864235" cy="263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dirty="0">
                  <a:ea typeface="宋体"/>
                  <a:cs typeface="Times New Roman"/>
                </a:rPr>
                <a:t>交换中心</a:t>
              </a:r>
            </a:p>
          </p:txBody>
        </p:sp>
        <p:grpSp>
          <p:nvGrpSpPr>
            <p:cNvPr id="13" name="组合 12"/>
            <p:cNvGrpSpPr>
              <a:grpSpLocks/>
            </p:cNvGrpSpPr>
            <p:nvPr/>
          </p:nvGrpSpPr>
          <p:grpSpPr>
            <a:xfrm>
              <a:off x="2625090" y="5502275"/>
              <a:ext cx="617220" cy="312420"/>
              <a:chOff x="0" y="0"/>
              <a:chExt cx="617220" cy="312420"/>
            </a:xfrm>
          </p:grpSpPr>
          <p:sp>
            <p:nvSpPr>
              <p:cNvPr id="14" name="圆角矩形 13"/>
              <p:cNvSpPr/>
              <p:nvPr/>
            </p:nvSpPr>
            <p:spPr>
              <a:xfrm>
                <a:off x="41189" y="0"/>
                <a:ext cx="494030" cy="3124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p>
            </p:txBody>
          </p:sp>
          <p:sp>
            <p:nvSpPr>
              <p:cNvPr id="15" name="文本框 1007616"/>
              <p:cNvSpPr txBox="1"/>
              <p:nvPr/>
            </p:nvSpPr>
            <p:spPr>
              <a:xfrm>
                <a:off x="0" y="32951"/>
                <a:ext cx="617220" cy="263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汇接局</a:t>
                </a:r>
              </a:p>
            </p:txBody>
          </p:sp>
        </p:grpSp>
        <p:grpSp>
          <p:nvGrpSpPr>
            <p:cNvPr id="16" name="组合 15"/>
            <p:cNvGrpSpPr>
              <a:grpSpLocks/>
            </p:cNvGrpSpPr>
            <p:nvPr/>
          </p:nvGrpSpPr>
          <p:grpSpPr>
            <a:xfrm>
              <a:off x="4284980" y="5506085"/>
              <a:ext cx="617220" cy="312420"/>
              <a:chOff x="0" y="0"/>
              <a:chExt cx="617220" cy="312420"/>
            </a:xfrm>
          </p:grpSpPr>
          <p:sp>
            <p:nvSpPr>
              <p:cNvPr id="17" name="圆角矩形 16"/>
              <p:cNvSpPr/>
              <p:nvPr/>
            </p:nvSpPr>
            <p:spPr>
              <a:xfrm>
                <a:off x="41189" y="0"/>
                <a:ext cx="494030" cy="3124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p>
            </p:txBody>
          </p:sp>
          <p:sp>
            <p:nvSpPr>
              <p:cNvPr id="18" name="文本框 1007641"/>
              <p:cNvSpPr txBox="1"/>
              <p:nvPr/>
            </p:nvSpPr>
            <p:spPr>
              <a:xfrm>
                <a:off x="0" y="32951"/>
                <a:ext cx="617220" cy="263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汇接局</a:t>
                </a:r>
              </a:p>
            </p:txBody>
          </p:sp>
        </p:grpSp>
        <p:grpSp>
          <p:nvGrpSpPr>
            <p:cNvPr id="19" name="组合 18"/>
            <p:cNvGrpSpPr>
              <a:grpSpLocks/>
            </p:cNvGrpSpPr>
            <p:nvPr/>
          </p:nvGrpSpPr>
          <p:grpSpPr>
            <a:xfrm>
              <a:off x="5866765" y="5505450"/>
              <a:ext cx="617220" cy="312420"/>
              <a:chOff x="0" y="0"/>
              <a:chExt cx="617220" cy="313038"/>
            </a:xfrm>
          </p:grpSpPr>
          <p:sp>
            <p:nvSpPr>
              <p:cNvPr id="20" name="圆角矩形 19"/>
              <p:cNvSpPr/>
              <p:nvPr/>
            </p:nvSpPr>
            <p:spPr>
              <a:xfrm>
                <a:off x="0" y="0"/>
                <a:ext cx="444843" cy="3130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p>
            </p:txBody>
          </p:sp>
          <p:sp>
            <p:nvSpPr>
              <p:cNvPr id="21" name="文本框 1007644"/>
              <p:cNvSpPr txBox="1"/>
              <p:nvPr/>
            </p:nvSpPr>
            <p:spPr>
              <a:xfrm>
                <a:off x="0" y="8238"/>
                <a:ext cx="617220" cy="263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电话</a:t>
                </a:r>
              </a:p>
            </p:txBody>
          </p:sp>
        </p:grpSp>
        <p:grpSp>
          <p:nvGrpSpPr>
            <p:cNvPr id="22" name="组合 21"/>
            <p:cNvGrpSpPr>
              <a:grpSpLocks/>
            </p:cNvGrpSpPr>
            <p:nvPr/>
          </p:nvGrpSpPr>
          <p:grpSpPr>
            <a:xfrm>
              <a:off x="5168265" y="5513070"/>
              <a:ext cx="633095" cy="320040"/>
              <a:chOff x="0" y="0"/>
              <a:chExt cx="633696" cy="320658"/>
            </a:xfrm>
          </p:grpSpPr>
          <p:sp>
            <p:nvSpPr>
              <p:cNvPr id="23" name="圆角矩形 22"/>
              <p:cNvSpPr/>
              <p:nvPr/>
            </p:nvSpPr>
            <p:spPr>
              <a:xfrm>
                <a:off x="0" y="8238"/>
                <a:ext cx="444500" cy="3124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p>
            </p:txBody>
          </p:sp>
          <p:sp>
            <p:nvSpPr>
              <p:cNvPr id="24" name="文本框 1007647"/>
              <p:cNvSpPr txBox="1"/>
              <p:nvPr/>
            </p:nvSpPr>
            <p:spPr>
              <a:xfrm>
                <a:off x="16476" y="0"/>
                <a:ext cx="617220" cy="2635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端局</a:t>
                </a:r>
              </a:p>
            </p:txBody>
          </p:sp>
        </p:grpSp>
        <p:cxnSp>
          <p:nvCxnSpPr>
            <p:cNvPr id="25" name="直接箭头连接符 24"/>
            <p:cNvCxnSpPr>
              <a:cxnSpLocks/>
            </p:cNvCxnSpPr>
            <p:nvPr/>
          </p:nvCxnSpPr>
          <p:spPr>
            <a:xfrm>
              <a:off x="1656080" y="5666740"/>
              <a:ext cx="27178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p:cNvCxnSpPr>
            <p:nvPr/>
          </p:nvCxnSpPr>
          <p:spPr>
            <a:xfrm>
              <a:off x="2372360" y="5666740"/>
              <a:ext cx="296545"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cxnSpLocks/>
            </p:cNvCxnSpPr>
            <p:nvPr/>
          </p:nvCxnSpPr>
          <p:spPr>
            <a:xfrm>
              <a:off x="3166745" y="5670550"/>
              <a:ext cx="27178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p:cNvCxnSpPr>
            <p:nvPr/>
          </p:nvCxnSpPr>
          <p:spPr>
            <a:xfrm>
              <a:off x="4020185" y="5666740"/>
              <a:ext cx="30480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cxnSpLocks/>
            </p:cNvCxnSpPr>
            <p:nvPr/>
          </p:nvCxnSpPr>
          <p:spPr>
            <a:xfrm>
              <a:off x="4819015" y="5666740"/>
              <a:ext cx="34544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cxnSpLocks/>
            </p:cNvCxnSpPr>
            <p:nvPr/>
          </p:nvCxnSpPr>
          <p:spPr>
            <a:xfrm>
              <a:off x="5592445" y="5666105"/>
              <a:ext cx="27178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文本框 1007654"/>
            <p:cNvSpPr txBox="1">
              <a:spLocks/>
            </p:cNvSpPr>
            <p:nvPr/>
          </p:nvSpPr>
          <p:spPr>
            <a:xfrm>
              <a:off x="1449070" y="5856605"/>
              <a:ext cx="782320" cy="2965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dirty="0">
                  <a:ea typeface="宋体"/>
                  <a:cs typeface="Times New Roman"/>
                </a:rPr>
                <a:t>本地回路</a:t>
              </a:r>
            </a:p>
          </p:txBody>
        </p:sp>
        <p:sp>
          <p:nvSpPr>
            <p:cNvPr id="32" name="文本框 1007655"/>
            <p:cNvSpPr txBox="1">
              <a:spLocks/>
            </p:cNvSpPr>
            <p:nvPr/>
          </p:nvSpPr>
          <p:spPr>
            <a:xfrm>
              <a:off x="2165985" y="5862955"/>
              <a:ext cx="994324" cy="3213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dirty="0">
                  <a:ea typeface="宋体"/>
                  <a:cs typeface="Times New Roman"/>
                </a:rPr>
                <a:t>准长途干线</a:t>
              </a:r>
            </a:p>
          </p:txBody>
        </p:sp>
        <p:sp>
          <p:nvSpPr>
            <p:cNvPr id="33" name="文本框 1007656"/>
            <p:cNvSpPr txBox="1">
              <a:spLocks/>
            </p:cNvSpPr>
            <p:nvPr/>
          </p:nvSpPr>
          <p:spPr>
            <a:xfrm>
              <a:off x="2967990" y="5868035"/>
              <a:ext cx="873125" cy="3206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长途干线</a:t>
              </a:r>
            </a:p>
          </p:txBody>
        </p:sp>
        <p:cxnSp>
          <p:nvCxnSpPr>
            <p:cNvPr id="34" name="直接箭头连接符 33"/>
            <p:cNvCxnSpPr>
              <a:cxnSpLocks/>
            </p:cNvCxnSpPr>
            <p:nvPr/>
          </p:nvCxnSpPr>
          <p:spPr>
            <a:xfrm flipH="1" flipV="1">
              <a:off x="1771015" y="5667375"/>
              <a:ext cx="57150" cy="247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p:cNvCxnSpPr>
            <p:nvPr/>
          </p:nvCxnSpPr>
          <p:spPr>
            <a:xfrm flipH="1" flipV="1">
              <a:off x="2507615" y="5662930"/>
              <a:ext cx="56515" cy="247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cxnSpLocks/>
            </p:cNvCxnSpPr>
            <p:nvPr/>
          </p:nvCxnSpPr>
          <p:spPr>
            <a:xfrm flipH="1" flipV="1">
              <a:off x="3316605" y="5662930"/>
              <a:ext cx="56515" cy="247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7" name="Rectangle 3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4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23580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接入网</a:t>
            </a:r>
            <a:r>
              <a:rPr lang="zh-CN" altLang="en-US" dirty="0" smtClean="0"/>
              <a:t>：</a:t>
            </a:r>
            <a:r>
              <a:rPr lang="zh-CN" altLang="zh-CN" b="1" dirty="0"/>
              <a:t>脉码调制</a:t>
            </a:r>
            <a:r>
              <a:rPr lang="en-US" altLang="zh-CN" b="1" dirty="0"/>
              <a:t>PCM</a:t>
            </a:r>
            <a:r>
              <a:rPr lang="en-US" altLang="zh-CN" dirty="0"/>
              <a:t>(Pulse Code Modulation)</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51</a:t>
            </a:fld>
            <a:endParaRPr lang="zh-CN" altLang="en-US" dirty="0"/>
          </a:p>
        </p:txBody>
      </p:sp>
      <p:sp>
        <p:nvSpPr>
          <p:cNvPr id="4" name="内容占位符 3"/>
          <p:cNvSpPr>
            <a:spLocks noGrp="1"/>
          </p:cNvSpPr>
          <p:nvPr>
            <p:ph sz="quarter" idx="1"/>
          </p:nvPr>
        </p:nvSpPr>
        <p:spPr/>
        <p:txBody>
          <a:bodyPr>
            <a:normAutofit lnSpcReduction="10000"/>
          </a:bodyPr>
          <a:lstStyle/>
          <a:p>
            <a:r>
              <a:rPr lang="zh-CN" altLang="zh-CN" dirty="0"/>
              <a:t>将从本地回路来</a:t>
            </a:r>
            <a:r>
              <a:rPr lang="zh-CN" altLang="zh-CN" dirty="0" smtClean="0"/>
              <a:t>的</a:t>
            </a:r>
            <a:r>
              <a:rPr lang="zh-CN" altLang="en-US" dirty="0" smtClean="0"/>
              <a:t>模拟信号（</a:t>
            </a:r>
            <a:r>
              <a:rPr lang="zh-CN" altLang="zh-CN" dirty="0" smtClean="0"/>
              <a:t>话音信号</a:t>
            </a:r>
            <a:r>
              <a:rPr lang="zh-CN" altLang="en-US" dirty="0" smtClean="0"/>
              <a:t>）</a:t>
            </a:r>
            <a:r>
              <a:rPr lang="zh-CN" altLang="zh-CN" dirty="0" smtClean="0"/>
              <a:t>编码</a:t>
            </a:r>
            <a:r>
              <a:rPr lang="zh-CN" altLang="zh-CN" dirty="0"/>
              <a:t>成</a:t>
            </a:r>
            <a:r>
              <a:rPr lang="zh-CN" altLang="zh-CN" dirty="0" smtClean="0"/>
              <a:t>数字信号</a:t>
            </a:r>
            <a:r>
              <a:rPr lang="zh-CN" altLang="en-US" dirty="0" smtClean="0"/>
              <a:t>以及反之，采用设备称为</a:t>
            </a:r>
            <a:r>
              <a:rPr lang="zh-CN" altLang="zh-CN" b="1" dirty="0"/>
              <a:t>编码解码器</a:t>
            </a:r>
            <a:r>
              <a:rPr lang="zh-CN" altLang="zh-CN" dirty="0"/>
              <a:t>（</a:t>
            </a:r>
            <a:r>
              <a:rPr lang="en-US" altLang="zh-CN" dirty="0"/>
              <a:t>Codec</a:t>
            </a:r>
            <a:r>
              <a:rPr lang="zh-CN" altLang="zh-CN" dirty="0" smtClean="0"/>
              <a:t>）</a:t>
            </a:r>
            <a:endParaRPr lang="en-US" altLang="zh-CN" dirty="0" smtClean="0"/>
          </a:p>
          <a:p>
            <a:pPr lvl="1"/>
            <a:r>
              <a:rPr lang="zh-CN" altLang="zh-CN" b="1" dirty="0" smtClean="0"/>
              <a:t>采样</a:t>
            </a:r>
            <a:r>
              <a:rPr lang="zh-CN" altLang="en-US" b="1" dirty="0" smtClean="0"/>
              <a:t>：</a:t>
            </a:r>
            <a:endParaRPr lang="en-US" altLang="zh-CN" b="1" dirty="0" smtClean="0"/>
          </a:p>
          <a:p>
            <a:pPr lvl="2"/>
            <a:r>
              <a:rPr lang="zh-CN" altLang="en-US" b="1" dirty="0" smtClean="0"/>
              <a:t>基于</a:t>
            </a:r>
            <a:r>
              <a:rPr lang="zh-CN" altLang="zh-CN" dirty="0"/>
              <a:t>奈奎斯特定</a:t>
            </a:r>
            <a:r>
              <a:rPr lang="zh-CN" altLang="zh-CN" dirty="0" smtClean="0"/>
              <a:t>理</a:t>
            </a:r>
            <a:r>
              <a:rPr lang="zh-CN" altLang="en-US" dirty="0" smtClean="0"/>
              <a:t>，</a:t>
            </a:r>
            <a:r>
              <a:rPr lang="zh-CN" altLang="zh-CN" dirty="0" smtClean="0"/>
              <a:t>按照</a:t>
            </a:r>
            <a:r>
              <a:rPr lang="en-US" altLang="zh-CN" dirty="0" smtClean="0"/>
              <a:t>2</a:t>
            </a:r>
            <a:r>
              <a:rPr lang="zh-CN" altLang="en-US" dirty="0" smtClean="0"/>
              <a:t>倍模拟信号带宽</a:t>
            </a:r>
            <a:r>
              <a:rPr lang="zh-CN" altLang="zh-CN" dirty="0" smtClean="0"/>
              <a:t>的频率采样</a:t>
            </a:r>
            <a:endParaRPr lang="en-US" altLang="zh-CN" dirty="0" smtClean="0"/>
          </a:p>
          <a:p>
            <a:pPr lvl="2"/>
            <a:r>
              <a:rPr lang="zh-CN" altLang="en-US" dirty="0" smtClean="0"/>
              <a:t>对于</a:t>
            </a:r>
            <a:r>
              <a:rPr lang="en-US" altLang="zh-CN" dirty="0" smtClean="0"/>
              <a:t>4k </a:t>
            </a:r>
            <a:r>
              <a:rPr lang="en-US" altLang="zh-CN" dirty="0"/>
              <a:t>Hz</a:t>
            </a:r>
            <a:r>
              <a:rPr lang="zh-CN" altLang="zh-CN" dirty="0" smtClean="0"/>
              <a:t>话音，</a:t>
            </a:r>
            <a:r>
              <a:rPr lang="zh-CN" altLang="zh-CN" dirty="0"/>
              <a:t>采样频率为每秒</a:t>
            </a:r>
            <a:r>
              <a:rPr lang="en-US" altLang="zh-CN" dirty="0"/>
              <a:t>8k</a:t>
            </a:r>
            <a:r>
              <a:rPr lang="zh-CN" altLang="zh-CN" dirty="0"/>
              <a:t>次，即每</a:t>
            </a:r>
            <a:r>
              <a:rPr lang="en-US" altLang="zh-CN" dirty="0"/>
              <a:t>125</a:t>
            </a:r>
            <a:r>
              <a:rPr lang="zh-CN" altLang="zh-CN" dirty="0"/>
              <a:t>微秒采样一</a:t>
            </a:r>
            <a:r>
              <a:rPr lang="zh-CN" altLang="zh-CN" dirty="0" smtClean="0"/>
              <a:t>次</a:t>
            </a:r>
            <a:endParaRPr lang="en-US" altLang="zh-CN" dirty="0"/>
          </a:p>
          <a:p>
            <a:pPr lvl="1"/>
            <a:r>
              <a:rPr lang="zh-CN" altLang="zh-CN" b="1" dirty="0" smtClean="0"/>
              <a:t>量化</a:t>
            </a:r>
            <a:r>
              <a:rPr lang="zh-CN" altLang="en-US" b="1" dirty="0" smtClean="0"/>
              <a:t>：</a:t>
            </a:r>
            <a:r>
              <a:rPr lang="zh-CN" altLang="zh-CN" dirty="0" smtClean="0"/>
              <a:t>将</a:t>
            </a:r>
            <a:r>
              <a:rPr lang="zh-CN" altLang="en-US" dirty="0" smtClean="0"/>
              <a:t>采</a:t>
            </a:r>
            <a:r>
              <a:rPr lang="zh-CN" altLang="zh-CN" dirty="0" smtClean="0"/>
              <a:t>样点</a:t>
            </a:r>
            <a:r>
              <a:rPr lang="zh-CN" altLang="zh-CN" dirty="0"/>
              <a:t>处测得的信号幅值分级取</a:t>
            </a:r>
            <a:r>
              <a:rPr lang="zh-CN" altLang="zh-CN" dirty="0" smtClean="0"/>
              <a:t>整</a:t>
            </a:r>
            <a:endParaRPr lang="en-US" altLang="zh-CN" dirty="0" smtClean="0"/>
          </a:p>
          <a:p>
            <a:pPr lvl="2"/>
            <a:r>
              <a:rPr lang="zh-CN" altLang="zh-CN" dirty="0"/>
              <a:t>等分</a:t>
            </a:r>
            <a:r>
              <a:rPr lang="zh-CN" altLang="zh-CN" dirty="0" smtClean="0"/>
              <a:t>量化</a:t>
            </a:r>
            <a:r>
              <a:rPr lang="zh-CN" altLang="en-US" dirty="0" smtClean="0"/>
              <a:t>：</a:t>
            </a:r>
            <a:endParaRPr lang="en-US" altLang="zh-CN" dirty="0" smtClean="0"/>
          </a:p>
          <a:p>
            <a:pPr lvl="3"/>
            <a:r>
              <a:rPr lang="zh-CN" altLang="zh-CN" dirty="0"/>
              <a:t>将模拟信号的最大可能幅值等分为若干级（通常为</a:t>
            </a:r>
            <a:r>
              <a:rPr lang="en-US" altLang="zh-CN" dirty="0"/>
              <a:t>2</a:t>
            </a:r>
            <a:r>
              <a:rPr lang="en-US" altLang="zh-CN" baseline="30000" dirty="0"/>
              <a:t>n</a:t>
            </a:r>
            <a:r>
              <a:rPr lang="zh-CN" altLang="zh-CN" dirty="0"/>
              <a:t>级</a:t>
            </a:r>
            <a:r>
              <a:rPr lang="zh-CN" altLang="zh-CN" dirty="0" smtClean="0"/>
              <a:t>）</a:t>
            </a:r>
            <a:endParaRPr lang="en-US" altLang="zh-CN" dirty="0" smtClean="0"/>
          </a:p>
          <a:p>
            <a:pPr lvl="3"/>
            <a:r>
              <a:rPr lang="zh-CN" altLang="zh-CN" dirty="0"/>
              <a:t>测量得到的幅值按此分级舍入取</a:t>
            </a:r>
            <a:r>
              <a:rPr lang="zh-CN" altLang="zh-CN" dirty="0" smtClean="0"/>
              <a:t>整</a:t>
            </a:r>
            <a:endParaRPr lang="en-US" altLang="zh-CN" dirty="0" smtClean="0"/>
          </a:p>
          <a:p>
            <a:pPr lvl="4"/>
            <a:r>
              <a:rPr lang="zh-CN" altLang="en-US" b="1" dirty="0" smtClean="0"/>
              <a:t>比如假设最大幅值为</a:t>
            </a:r>
            <a:r>
              <a:rPr lang="en-US" altLang="zh-CN" b="1" dirty="0" smtClean="0"/>
              <a:t>256</a:t>
            </a:r>
            <a:r>
              <a:rPr lang="zh-CN" altLang="en-US" b="1" dirty="0" smtClean="0"/>
              <a:t>，分为</a:t>
            </a:r>
            <a:r>
              <a:rPr lang="en-US" altLang="zh-CN" b="1" dirty="0" smtClean="0"/>
              <a:t>8</a:t>
            </a:r>
            <a:r>
              <a:rPr lang="zh-CN" altLang="en-US" b="1" dirty="0" smtClean="0"/>
              <a:t>级，则幅值等级为</a:t>
            </a:r>
            <a:r>
              <a:rPr lang="en-US" altLang="zh-CN" b="1" dirty="0" smtClean="0"/>
              <a:t>[0,32)</a:t>
            </a:r>
            <a:r>
              <a:rPr lang="zh-CN" altLang="en-US" b="1" dirty="0" smtClean="0"/>
              <a:t>、</a:t>
            </a:r>
            <a:r>
              <a:rPr lang="en-US" altLang="zh-CN" b="1" dirty="0" smtClean="0"/>
              <a:t>[32,64)</a:t>
            </a:r>
            <a:r>
              <a:rPr lang="zh-CN" altLang="en-US" b="1" dirty="0" smtClean="0"/>
              <a:t>、</a:t>
            </a:r>
            <a:r>
              <a:rPr lang="en-US" altLang="zh-CN" b="1" dirty="0" smtClean="0"/>
              <a:t>[64,96</a:t>
            </a:r>
            <a:r>
              <a:rPr lang="en-US" altLang="zh-CN" b="1" dirty="0"/>
              <a:t>)</a:t>
            </a:r>
            <a:r>
              <a:rPr lang="zh-CN" altLang="en-US" b="1" dirty="0" smtClean="0"/>
              <a:t>、</a:t>
            </a:r>
            <a:r>
              <a:rPr lang="en-US" altLang="zh-CN" b="1" dirty="0" smtClean="0"/>
              <a:t>[96,128)</a:t>
            </a:r>
            <a:r>
              <a:rPr lang="zh-CN" altLang="en-US" b="1" dirty="0" smtClean="0"/>
              <a:t>、</a:t>
            </a:r>
            <a:r>
              <a:rPr lang="en-US" altLang="zh-CN" b="1" dirty="0"/>
              <a:t> </a:t>
            </a:r>
            <a:r>
              <a:rPr lang="en-US" altLang="zh-CN" b="1" dirty="0" smtClean="0"/>
              <a:t>[128,160)</a:t>
            </a:r>
            <a:r>
              <a:rPr lang="zh-CN" altLang="en-US" b="1" dirty="0"/>
              <a:t>、</a:t>
            </a:r>
            <a:r>
              <a:rPr lang="en-US" altLang="zh-CN" b="1" dirty="0" smtClean="0"/>
              <a:t>[160,192)</a:t>
            </a:r>
            <a:r>
              <a:rPr lang="zh-CN" altLang="en-US" b="1" dirty="0"/>
              <a:t>、</a:t>
            </a:r>
            <a:r>
              <a:rPr lang="en-US" altLang="zh-CN" b="1" dirty="0" smtClean="0"/>
              <a:t>[192,224)</a:t>
            </a:r>
            <a:r>
              <a:rPr lang="zh-CN" altLang="en-US" b="1" dirty="0"/>
              <a:t>、</a:t>
            </a:r>
            <a:r>
              <a:rPr lang="en-US" altLang="zh-CN" b="1" dirty="0" smtClean="0"/>
              <a:t>[224,256)</a:t>
            </a:r>
            <a:r>
              <a:rPr lang="zh-CN" altLang="en-US" b="1" dirty="0" smtClean="0"/>
              <a:t>，误差为</a:t>
            </a:r>
            <a:r>
              <a:rPr lang="en-US" altLang="zh-CN" b="1" dirty="0" smtClean="0"/>
              <a:t>32</a:t>
            </a:r>
          </a:p>
          <a:p>
            <a:pPr lvl="3"/>
            <a:r>
              <a:rPr lang="zh-CN" altLang="en-US" b="1" dirty="0" smtClean="0"/>
              <a:t>取整时</a:t>
            </a:r>
            <a:r>
              <a:rPr lang="zh-CN" altLang="zh-CN" dirty="0"/>
              <a:t>采用四舍五入的</a:t>
            </a:r>
            <a:r>
              <a:rPr lang="zh-CN" altLang="zh-CN" dirty="0" smtClean="0"/>
              <a:t>办法</a:t>
            </a:r>
            <a:r>
              <a:rPr lang="zh-CN" altLang="en-US" dirty="0" smtClean="0"/>
              <a:t>可</a:t>
            </a:r>
            <a:r>
              <a:rPr lang="zh-CN" altLang="zh-CN" dirty="0" smtClean="0"/>
              <a:t>使</a:t>
            </a:r>
            <a:r>
              <a:rPr lang="zh-CN" altLang="zh-CN" dirty="0"/>
              <a:t>误差再缩小</a:t>
            </a:r>
            <a:r>
              <a:rPr lang="zh-CN" altLang="zh-CN" dirty="0" smtClean="0"/>
              <a:t>一半</a:t>
            </a:r>
            <a:endParaRPr lang="en-US" altLang="zh-CN" b="1" dirty="0" smtClean="0"/>
          </a:p>
          <a:p>
            <a:pPr lvl="1"/>
            <a:r>
              <a:rPr lang="zh-CN" altLang="zh-CN" b="1" dirty="0" smtClean="0"/>
              <a:t>编码</a:t>
            </a:r>
            <a:r>
              <a:rPr lang="zh-CN" altLang="en-US" b="1" dirty="0" smtClean="0"/>
              <a:t>：</a:t>
            </a:r>
            <a:r>
              <a:rPr lang="zh-CN" altLang="zh-CN" dirty="0"/>
              <a:t>将量化后的等级值用二进制数来表示</a:t>
            </a:r>
            <a:endParaRPr lang="en-US" altLang="zh-CN" b="1" dirty="0" smtClean="0"/>
          </a:p>
          <a:p>
            <a:pPr lvl="1"/>
            <a:endParaRPr lang="zh-CN" altLang="en-US" dirty="0"/>
          </a:p>
        </p:txBody>
      </p:sp>
    </p:spTree>
    <p:extLst>
      <p:ext uri="{BB962C8B-B14F-4D97-AF65-F5344CB8AC3E}">
        <p14:creationId xmlns:p14="http://schemas.microsoft.com/office/powerpoint/2010/main" val="11309740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接入网：</a:t>
            </a:r>
            <a:r>
              <a:rPr lang="en-US" altLang="zh-CN" dirty="0" smtClean="0"/>
              <a:t>G.711</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52</a:t>
            </a:fld>
            <a:endParaRPr lang="zh-CN" altLang="en-US" dirty="0"/>
          </a:p>
        </p:txBody>
      </p:sp>
      <p:sp>
        <p:nvSpPr>
          <p:cNvPr id="4" name="内容占位符 3"/>
          <p:cNvSpPr>
            <a:spLocks noGrp="1"/>
          </p:cNvSpPr>
          <p:nvPr>
            <p:ph sz="quarter" idx="1"/>
          </p:nvPr>
        </p:nvSpPr>
        <p:spPr>
          <a:xfrm>
            <a:off x="838200" y="1473044"/>
            <a:ext cx="8147248" cy="1081548"/>
          </a:xfrm>
        </p:spPr>
        <p:txBody>
          <a:bodyPr>
            <a:noAutofit/>
          </a:bodyPr>
          <a:lstStyle/>
          <a:p>
            <a:r>
              <a:rPr lang="zh-CN" altLang="en-US" sz="2000" dirty="0"/>
              <a:t>等分为</a:t>
            </a:r>
            <a:r>
              <a:rPr lang="en-US" altLang="zh-CN" sz="2000" dirty="0"/>
              <a:t>16</a:t>
            </a:r>
            <a:r>
              <a:rPr lang="zh-CN" altLang="en-US" sz="2000" dirty="0"/>
              <a:t>级，数据速率 </a:t>
            </a:r>
            <a:r>
              <a:rPr lang="en-US" altLang="zh-CN" sz="2000" dirty="0"/>
              <a:t>8k</a:t>
            </a:r>
            <a:r>
              <a:rPr lang="zh-CN" altLang="zh-CN" sz="2000" dirty="0"/>
              <a:t>×</a:t>
            </a:r>
            <a:r>
              <a:rPr lang="en-US" altLang="zh-CN" sz="2000" dirty="0"/>
              <a:t>4=32k bps</a:t>
            </a:r>
          </a:p>
          <a:p>
            <a:r>
              <a:rPr lang="zh-CN" altLang="en-US" sz="2000" dirty="0"/>
              <a:t>量化后的比特串：</a:t>
            </a:r>
            <a:r>
              <a:rPr lang="en-US" altLang="zh-CN" sz="2000" dirty="0"/>
              <a:t>00101000111111000101001101000101</a:t>
            </a:r>
          </a:p>
          <a:p>
            <a:r>
              <a:rPr lang="zh-CN" altLang="zh-CN" sz="2000" dirty="0"/>
              <a:t>等分量化</a:t>
            </a:r>
            <a:r>
              <a:rPr lang="zh-CN" altLang="en-US" sz="2000" dirty="0"/>
              <a:t>中</a:t>
            </a:r>
            <a:r>
              <a:rPr lang="zh-CN" altLang="zh-CN" sz="2000" dirty="0"/>
              <a:t>每个样本取整量化的绝对误差是相同的</a:t>
            </a:r>
            <a:endParaRPr lang="en-US" altLang="zh-CN" sz="2000" dirty="0"/>
          </a:p>
          <a:p>
            <a:pPr lvl="1"/>
            <a:r>
              <a:rPr lang="zh-CN" altLang="zh-CN" sz="1600" dirty="0"/>
              <a:t>在低幅值的地方相对误差大，信噪比小</a:t>
            </a:r>
            <a:endParaRPr lang="en-US" altLang="zh-CN" sz="1600" dirty="0"/>
          </a:p>
          <a:p>
            <a:pPr lvl="1"/>
            <a:r>
              <a:rPr lang="zh-CN" altLang="zh-CN" sz="1600" dirty="0"/>
              <a:t>高幅值的地方相对误差小，信噪比</a:t>
            </a:r>
            <a:r>
              <a:rPr lang="zh-CN" altLang="zh-CN" sz="1600" dirty="0" smtClean="0"/>
              <a:t>大</a:t>
            </a:r>
            <a:endParaRPr lang="zh-CN" altLang="en-US" sz="1600"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7504719" y="2763283"/>
            <a:ext cx="4302967" cy="3292960"/>
          </a:xfrm>
          <a:prstGeom prst="rect">
            <a:avLst/>
          </a:prstGeom>
          <a:noFill/>
          <a:ln>
            <a:noFill/>
          </a:ln>
        </p:spPr>
      </p:pic>
      <p:sp>
        <p:nvSpPr>
          <p:cNvPr id="6" name="内容占位符 3"/>
          <p:cNvSpPr txBox="1">
            <a:spLocks/>
          </p:cNvSpPr>
          <p:nvPr/>
        </p:nvSpPr>
        <p:spPr>
          <a:xfrm>
            <a:off x="838200" y="3372017"/>
            <a:ext cx="6370983" cy="2856505"/>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ü"/>
            </a:pPr>
            <a:r>
              <a:rPr lang="zh-CN" altLang="zh-CN" sz="1800" dirty="0"/>
              <a:t>非均匀</a:t>
            </a:r>
            <a:r>
              <a:rPr lang="zh-CN" altLang="en-US" sz="1800" dirty="0"/>
              <a:t>（</a:t>
            </a:r>
            <a:r>
              <a:rPr lang="zh-CN" altLang="zh-CN" sz="1800" dirty="0"/>
              <a:t>非线性</a:t>
            </a:r>
            <a:r>
              <a:rPr lang="zh-CN" altLang="en-US" sz="1800" dirty="0"/>
              <a:t>）</a:t>
            </a:r>
            <a:r>
              <a:rPr lang="zh-CN" altLang="zh-CN" sz="1800" dirty="0"/>
              <a:t>量化的</a:t>
            </a:r>
            <a:r>
              <a:rPr lang="en-US" altLang="zh-CN" sz="1800" dirty="0"/>
              <a:t>PCM</a:t>
            </a:r>
            <a:r>
              <a:rPr lang="zh-CN" altLang="zh-CN" sz="1800" dirty="0"/>
              <a:t>标准</a:t>
            </a:r>
            <a:r>
              <a:rPr lang="en-US" altLang="zh-CN" sz="1800" dirty="0"/>
              <a:t>G.711</a:t>
            </a:r>
          </a:p>
          <a:p>
            <a:pPr lvl="1">
              <a:buFont typeface="Wingdings" panose="05000000000000000000" pitchFamily="2" charset="2"/>
              <a:buChar char="ü"/>
            </a:pPr>
            <a:r>
              <a:rPr lang="zh-CN" altLang="en-US" sz="1800" dirty="0">
                <a:solidFill>
                  <a:schemeClr val="tx1"/>
                </a:solidFill>
              </a:rPr>
              <a:t>引入对数函数，</a:t>
            </a:r>
            <a:r>
              <a:rPr lang="zh-CN" altLang="zh-CN" sz="1800" dirty="0">
                <a:solidFill>
                  <a:schemeClr val="tx1"/>
                </a:solidFill>
              </a:rPr>
              <a:t>低幅区使用较小的量化间隔，高幅区使用更大的量化间隔</a:t>
            </a:r>
            <a:endParaRPr lang="en-US" altLang="zh-CN" sz="1800" dirty="0">
              <a:solidFill>
                <a:schemeClr val="tx1"/>
              </a:solidFill>
            </a:endParaRPr>
          </a:p>
          <a:p>
            <a:pPr lvl="1">
              <a:buFont typeface="Wingdings" panose="05000000000000000000" pitchFamily="2" charset="2"/>
              <a:buChar char="ü"/>
            </a:pPr>
            <a:r>
              <a:rPr lang="zh-CN" altLang="zh-CN" sz="1800" dirty="0">
                <a:solidFill>
                  <a:schemeClr val="tx1"/>
                </a:solidFill>
              </a:rPr>
              <a:t>编码成</a:t>
            </a:r>
            <a:r>
              <a:rPr lang="en-US" altLang="zh-CN" sz="1800" dirty="0">
                <a:solidFill>
                  <a:schemeClr val="tx1"/>
                </a:solidFill>
              </a:rPr>
              <a:t>8</a:t>
            </a:r>
            <a:r>
              <a:rPr lang="zh-CN" altLang="zh-CN" sz="1800" dirty="0">
                <a:solidFill>
                  <a:schemeClr val="tx1"/>
                </a:solidFill>
              </a:rPr>
              <a:t>个比特，数据速率为</a:t>
            </a:r>
            <a:r>
              <a:rPr lang="en-US" altLang="zh-CN" sz="1800" dirty="0">
                <a:solidFill>
                  <a:schemeClr val="tx1"/>
                </a:solidFill>
              </a:rPr>
              <a:t>64kbps</a:t>
            </a:r>
          </a:p>
          <a:p>
            <a:pPr lvl="1">
              <a:buFont typeface="Wingdings" panose="05000000000000000000" pitchFamily="2" charset="2"/>
              <a:buChar char="ü"/>
            </a:pPr>
            <a:r>
              <a:rPr lang="zh-CN" altLang="zh-CN" sz="1800" dirty="0">
                <a:solidFill>
                  <a:schemeClr val="tx1"/>
                </a:solidFill>
              </a:rPr>
              <a:t>欧洲和中国</a:t>
            </a:r>
            <a:r>
              <a:rPr lang="zh-CN" altLang="en-US" sz="1800" dirty="0">
                <a:solidFill>
                  <a:schemeClr val="tx1"/>
                </a:solidFill>
              </a:rPr>
              <a:t>采用</a:t>
            </a:r>
            <a:r>
              <a:rPr lang="en-US" altLang="zh-CN" sz="1800" dirty="0">
                <a:solidFill>
                  <a:schemeClr val="tx1"/>
                </a:solidFill>
              </a:rPr>
              <a:t>A-law(A=87.7)</a:t>
            </a:r>
            <a:r>
              <a:rPr lang="zh-CN" altLang="zh-CN" sz="1800" dirty="0">
                <a:solidFill>
                  <a:schemeClr val="tx1"/>
                </a:solidFill>
              </a:rPr>
              <a:t>将</a:t>
            </a:r>
            <a:r>
              <a:rPr lang="en-US" altLang="zh-CN" sz="1800" dirty="0">
                <a:solidFill>
                  <a:schemeClr val="tx1"/>
                </a:solidFill>
              </a:rPr>
              <a:t>12</a:t>
            </a:r>
            <a:r>
              <a:rPr lang="zh-CN" altLang="zh-CN" sz="1800" dirty="0">
                <a:solidFill>
                  <a:schemeClr val="tx1"/>
                </a:solidFill>
              </a:rPr>
              <a:t>比特的采样值（前面</a:t>
            </a:r>
            <a:r>
              <a:rPr lang="en-US" altLang="zh-CN" sz="1800" dirty="0">
                <a:solidFill>
                  <a:schemeClr val="tx1"/>
                </a:solidFill>
              </a:rPr>
              <a:t>4</a:t>
            </a:r>
            <a:r>
              <a:rPr lang="zh-CN" altLang="zh-CN" sz="1800" dirty="0">
                <a:solidFill>
                  <a:schemeClr val="tx1"/>
                </a:solidFill>
              </a:rPr>
              <a:t>个比特不变，后面</a:t>
            </a:r>
            <a:r>
              <a:rPr lang="en-US" altLang="zh-CN" sz="1800" dirty="0">
                <a:solidFill>
                  <a:schemeClr val="tx1"/>
                </a:solidFill>
              </a:rPr>
              <a:t>8</a:t>
            </a:r>
            <a:r>
              <a:rPr lang="zh-CN" altLang="zh-CN" sz="1800" dirty="0">
                <a:solidFill>
                  <a:schemeClr val="tx1"/>
                </a:solidFill>
              </a:rPr>
              <a:t>个比特利用对数函数压缩成</a:t>
            </a:r>
            <a:r>
              <a:rPr lang="en-US" altLang="zh-CN" sz="1800" dirty="0">
                <a:solidFill>
                  <a:schemeClr val="tx1"/>
                </a:solidFill>
              </a:rPr>
              <a:t>4</a:t>
            </a:r>
            <a:r>
              <a:rPr lang="zh-CN" altLang="zh-CN" sz="1800" dirty="0">
                <a:solidFill>
                  <a:schemeClr val="tx1"/>
                </a:solidFill>
              </a:rPr>
              <a:t>个比特）压缩成</a:t>
            </a:r>
            <a:r>
              <a:rPr lang="en-US" altLang="zh-CN" sz="1800" dirty="0">
                <a:solidFill>
                  <a:schemeClr val="tx1"/>
                </a:solidFill>
              </a:rPr>
              <a:t>8</a:t>
            </a:r>
            <a:r>
              <a:rPr lang="zh-CN" altLang="zh-CN" sz="1800" dirty="0">
                <a:solidFill>
                  <a:schemeClr val="tx1"/>
                </a:solidFill>
              </a:rPr>
              <a:t>比特</a:t>
            </a:r>
            <a:endParaRPr lang="en-US" altLang="zh-CN" sz="1800" dirty="0">
              <a:solidFill>
                <a:schemeClr val="tx1"/>
              </a:solidFill>
            </a:endParaRPr>
          </a:p>
          <a:p>
            <a:pPr lvl="1">
              <a:buFont typeface="Wingdings" panose="05000000000000000000" pitchFamily="2" charset="2"/>
              <a:buChar char="ü"/>
            </a:pPr>
            <a:r>
              <a:rPr lang="zh-CN" altLang="en-US" sz="1800" dirty="0">
                <a:solidFill>
                  <a:schemeClr val="tx1"/>
                </a:solidFill>
              </a:rPr>
              <a:t>美国采用</a:t>
            </a:r>
            <a:r>
              <a:rPr lang="el-GR" altLang="zh-CN" sz="1800" dirty="0">
                <a:solidFill>
                  <a:schemeClr val="tx1"/>
                </a:solidFill>
              </a:rPr>
              <a:t>μ</a:t>
            </a:r>
            <a:r>
              <a:rPr lang="en-US" altLang="zh-CN" sz="1800" dirty="0">
                <a:solidFill>
                  <a:schemeClr val="tx1"/>
                </a:solidFill>
              </a:rPr>
              <a:t>-law</a:t>
            </a:r>
            <a:r>
              <a:rPr lang="zh-CN" altLang="zh-CN" sz="1800" dirty="0">
                <a:solidFill>
                  <a:schemeClr val="tx1"/>
                </a:solidFill>
              </a:rPr>
              <a:t>（</a:t>
            </a:r>
            <a:r>
              <a:rPr lang="el-GR" altLang="zh-CN" sz="1800" dirty="0">
                <a:solidFill>
                  <a:schemeClr val="tx1"/>
                </a:solidFill>
              </a:rPr>
              <a:t>μ</a:t>
            </a:r>
            <a:r>
              <a:rPr lang="en-US" altLang="zh-CN" sz="1800" dirty="0">
                <a:solidFill>
                  <a:schemeClr val="tx1"/>
                </a:solidFill>
              </a:rPr>
              <a:t>=255</a:t>
            </a:r>
            <a:r>
              <a:rPr lang="zh-CN" altLang="zh-CN" sz="1800" dirty="0">
                <a:solidFill>
                  <a:schemeClr val="tx1"/>
                </a:solidFill>
              </a:rPr>
              <a:t>），</a:t>
            </a:r>
            <a:r>
              <a:rPr lang="en-US" altLang="zh-CN" sz="1800" dirty="0">
                <a:solidFill>
                  <a:schemeClr val="tx1"/>
                </a:solidFill>
              </a:rPr>
              <a:t>13</a:t>
            </a:r>
            <a:r>
              <a:rPr lang="zh-CN" altLang="zh-CN" sz="1800" dirty="0">
                <a:solidFill>
                  <a:schemeClr val="tx1"/>
                </a:solidFill>
              </a:rPr>
              <a:t>个比特采样值前面</a:t>
            </a:r>
            <a:r>
              <a:rPr lang="en-US" altLang="zh-CN" sz="1800" dirty="0">
                <a:solidFill>
                  <a:schemeClr val="tx1"/>
                </a:solidFill>
              </a:rPr>
              <a:t>5</a:t>
            </a:r>
            <a:r>
              <a:rPr lang="zh-CN" altLang="zh-CN" sz="1800" dirty="0">
                <a:solidFill>
                  <a:schemeClr val="tx1"/>
                </a:solidFill>
              </a:rPr>
              <a:t>个比特不变，后面</a:t>
            </a:r>
            <a:r>
              <a:rPr lang="en-US" altLang="zh-CN" sz="1800" dirty="0">
                <a:solidFill>
                  <a:schemeClr val="tx1"/>
                </a:solidFill>
              </a:rPr>
              <a:t>8</a:t>
            </a:r>
            <a:r>
              <a:rPr lang="zh-CN" altLang="zh-CN" sz="1800" dirty="0">
                <a:solidFill>
                  <a:schemeClr val="tx1"/>
                </a:solidFill>
              </a:rPr>
              <a:t>个比特使用对数函数压缩成</a:t>
            </a:r>
            <a:r>
              <a:rPr lang="en-US" altLang="zh-CN" sz="1800" dirty="0">
                <a:solidFill>
                  <a:schemeClr val="tx1"/>
                </a:solidFill>
              </a:rPr>
              <a:t>3</a:t>
            </a:r>
            <a:r>
              <a:rPr lang="zh-CN" altLang="zh-CN" sz="1800" dirty="0">
                <a:solidFill>
                  <a:schemeClr val="tx1"/>
                </a:solidFill>
              </a:rPr>
              <a:t>个比特。 </a:t>
            </a:r>
            <a:endParaRPr lang="zh-CN" altLang="en-US" sz="1800" dirty="0">
              <a:solidFill>
                <a:schemeClr val="tx1"/>
              </a:solidFill>
            </a:endParaRPr>
          </a:p>
        </p:txBody>
      </p:sp>
    </p:spTree>
    <p:extLst>
      <p:ext uri="{BB962C8B-B14F-4D97-AF65-F5344CB8AC3E}">
        <p14:creationId xmlns:p14="http://schemas.microsoft.com/office/powerpoint/2010/main" val="987206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Wingdings" pitchFamily="2" charset="2"/>
              </a:rPr>
              <a:t>接入网：</a:t>
            </a:r>
            <a:r>
              <a:rPr lang="en-US" altLang="zh-CN" dirty="0">
                <a:sym typeface="Wingdings" pitchFamily="2" charset="2"/>
              </a:rPr>
              <a:t>PCM</a:t>
            </a:r>
            <a:r>
              <a:rPr lang="zh-CN" altLang="en-US" dirty="0">
                <a:sym typeface="Wingdings" pitchFamily="2" charset="2"/>
              </a:rPr>
              <a:t>变种</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53</a:t>
            </a:fld>
            <a:endParaRPr lang="zh-CN" altLang="en-US" dirty="0"/>
          </a:p>
        </p:txBody>
      </p:sp>
      <p:sp>
        <p:nvSpPr>
          <p:cNvPr id="4" name="内容占位符 3"/>
          <p:cNvSpPr>
            <a:spLocks noGrp="1"/>
          </p:cNvSpPr>
          <p:nvPr>
            <p:ph sz="quarter" idx="1"/>
          </p:nvPr>
        </p:nvSpPr>
        <p:spPr>
          <a:xfrm>
            <a:off x="838200" y="1690688"/>
            <a:ext cx="10515600" cy="4351338"/>
          </a:xfrm>
        </p:spPr>
        <p:txBody>
          <a:bodyPr>
            <a:normAutofit/>
          </a:bodyPr>
          <a:lstStyle/>
          <a:p>
            <a:r>
              <a:rPr lang="zh-CN" altLang="en-US" dirty="0"/>
              <a:t>差分</a:t>
            </a:r>
            <a:r>
              <a:rPr lang="en-US" altLang="zh-CN" dirty="0"/>
              <a:t>DPCM</a:t>
            </a:r>
            <a:r>
              <a:rPr lang="zh-CN" altLang="en-US" dirty="0"/>
              <a:t>：</a:t>
            </a:r>
          </a:p>
          <a:p>
            <a:pPr lvl="1"/>
            <a:r>
              <a:rPr lang="zh-CN" altLang="en-US" dirty="0"/>
              <a:t>量化幅度之间的间隔（当前值与前一个值之差）</a:t>
            </a:r>
          </a:p>
          <a:p>
            <a:pPr lvl="1"/>
            <a:r>
              <a:rPr lang="zh-CN" altLang="en-US" dirty="0"/>
              <a:t>基于模拟信号的幅度不可能大幅度的跳变</a:t>
            </a:r>
          </a:p>
          <a:p>
            <a:pPr lvl="1"/>
            <a:r>
              <a:rPr lang="zh-CN" altLang="en-US" dirty="0"/>
              <a:t>比如如果假设相邻样点间的跳变不可能超过</a:t>
            </a:r>
            <a:r>
              <a:rPr lang="en-US" altLang="zh-CN" dirty="0"/>
              <a:t>+16</a:t>
            </a:r>
            <a:r>
              <a:rPr lang="zh-CN" altLang="en-US" dirty="0"/>
              <a:t>，则可用</a:t>
            </a:r>
            <a:r>
              <a:rPr lang="en-US" altLang="zh-CN" dirty="0"/>
              <a:t>4</a:t>
            </a:r>
            <a:r>
              <a:rPr lang="zh-CN" altLang="en-US" dirty="0"/>
              <a:t>比特编码</a:t>
            </a:r>
          </a:p>
          <a:p>
            <a:r>
              <a:rPr lang="zh-CN" altLang="en-US" dirty="0"/>
              <a:t>增量（</a:t>
            </a:r>
            <a:r>
              <a:rPr lang="en-US" altLang="zh-CN" dirty="0"/>
              <a:t>delta</a:t>
            </a:r>
            <a:r>
              <a:rPr lang="zh-CN" altLang="en-US" dirty="0"/>
              <a:t>）调制：</a:t>
            </a:r>
          </a:p>
          <a:p>
            <a:pPr lvl="1"/>
            <a:r>
              <a:rPr lang="zh-CN" altLang="en-US" dirty="0"/>
              <a:t>假设前后采样样本值相差</a:t>
            </a:r>
            <a:r>
              <a:rPr lang="en-US" altLang="zh-CN" dirty="0"/>
              <a:t>1</a:t>
            </a:r>
          </a:p>
          <a:p>
            <a:pPr lvl="1"/>
            <a:r>
              <a:rPr lang="en-US" altLang="zh-CN" dirty="0"/>
              <a:t>1</a:t>
            </a:r>
            <a:r>
              <a:rPr lang="zh-CN" altLang="en-US" dirty="0"/>
              <a:t>个比特编码就可以</a:t>
            </a:r>
          </a:p>
          <a:p>
            <a:r>
              <a:rPr lang="zh-CN" altLang="en-US" dirty="0"/>
              <a:t>预测编码：</a:t>
            </a:r>
          </a:p>
          <a:p>
            <a:pPr lvl="1"/>
            <a:r>
              <a:rPr lang="zh-CN" altLang="en-US" dirty="0"/>
              <a:t>预测样本值，对实际采样值和预测之间的幅度差进行量化。</a:t>
            </a:r>
          </a:p>
          <a:p>
            <a:endParaRPr lang="zh-CN" altLang="en-US" dirty="0"/>
          </a:p>
        </p:txBody>
      </p:sp>
    </p:spTree>
    <p:extLst>
      <p:ext uri="{BB962C8B-B14F-4D97-AF65-F5344CB8AC3E}">
        <p14:creationId xmlns:p14="http://schemas.microsoft.com/office/powerpoint/2010/main" val="72301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接入网：电话网络的</a:t>
            </a:r>
            <a:r>
              <a:rPr lang="zh-CN" altLang="zh-CN" dirty="0" smtClean="0"/>
              <a:t>数字信号复用</a:t>
            </a:r>
            <a:r>
              <a:rPr lang="zh-CN" altLang="en-US" dirty="0" smtClean="0"/>
              <a:t>标准</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54</a:t>
            </a:fld>
            <a:endParaRPr lang="zh-CN" altLang="en-US" dirty="0"/>
          </a:p>
        </p:txBody>
      </p:sp>
      <p:sp>
        <p:nvSpPr>
          <p:cNvPr id="4" name="内容占位符 3"/>
          <p:cNvSpPr>
            <a:spLocks noGrp="1"/>
          </p:cNvSpPr>
          <p:nvPr>
            <p:ph sz="quarter" idx="1"/>
          </p:nvPr>
        </p:nvSpPr>
        <p:spPr/>
        <p:txBody>
          <a:bodyPr>
            <a:normAutofit/>
          </a:bodyPr>
          <a:lstStyle/>
          <a:p>
            <a:r>
              <a:rPr lang="zh-CN" altLang="en-US" sz="1600" dirty="0"/>
              <a:t>同轴电缆上</a:t>
            </a:r>
            <a:r>
              <a:rPr lang="zh-CN" altLang="zh-CN" sz="1600" dirty="0"/>
              <a:t>的数字系列称为准同步数字系列</a:t>
            </a:r>
            <a:r>
              <a:rPr lang="en-US" altLang="zh-CN" sz="1600" dirty="0"/>
              <a:t>PDH</a:t>
            </a:r>
            <a:r>
              <a:rPr lang="zh-CN" altLang="zh-CN" sz="1600" dirty="0"/>
              <a:t>（</a:t>
            </a:r>
            <a:r>
              <a:rPr lang="en-US" altLang="zh-CN" sz="1600" dirty="0" err="1"/>
              <a:t>Plesiochronous</a:t>
            </a:r>
            <a:r>
              <a:rPr lang="en-US" altLang="zh-CN" sz="1600" dirty="0"/>
              <a:t> Digital Hierarchy</a:t>
            </a:r>
            <a:r>
              <a:rPr lang="zh-CN" altLang="zh-CN" sz="1600" dirty="0"/>
              <a:t>）。</a:t>
            </a:r>
            <a:endParaRPr lang="en-US" altLang="zh-CN" sz="1600" dirty="0"/>
          </a:p>
          <a:p>
            <a:pPr lvl="1"/>
            <a:r>
              <a:rPr lang="zh-CN" altLang="zh-CN" sz="1600" dirty="0"/>
              <a:t>最基本的复用单元是</a:t>
            </a:r>
            <a:r>
              <a:rPr lang="en-US" altLang="zh-CN" sz="1600" dirty="0"/>
              <a:t>DS0</a:t>
            </a:r>
            <a:r>
              <a:rPr lang="zh-CN" altLang="zh-CN" sz="1600" dirty="0"/>
              <a:t>（</a:t>
            </a:r>
            <a:r>
              <a:rPr lang="en-US" altLang="zh-CN" sz="1600" dirty="0"/>
              <a:t>Digital Signal 0</a:t>
            </a:r>
            <a:r>
              <a:rPr lang="zh-CN" altLang="zh-CN" sz="1600" dirty="0"/>
              <a:t>）对应着一路话音信号</a:t>
            </a:r>
            <a:endParaRPr lang="en-US" altLang="zh-CN" sz="1600" dirty="0"/>
          </a:p>
          <a:p>
            <a:pPr lvl="1"/>
            <a:r>
              <a:rPr lang="en-US" altLang="zh-CN" sz="1600" dirty="0"/>
              <a:t>24</a:t>
            </a:r>
            <a:r>
              <a:rPr lang="zh-CN" altLang="zh-CN" sz="1600" dirty="0"/>
              <a:t>路</a:t>
            </a:r>
            <a:r>
              <a:rPr lang="en-US" altLang="zh-CN" sz="1600" dirty="0"/>
              <a:t>DS0</a:t>
            </a:r>
            <a:r>
              <a:rPr lang="zh-CN" altLang="zh-CN" sz="1600" dirty="0"/>
              <a:t>复用成</a:t>
            </a:r>
            <a:r>
              <a:rPr lang="en-US" altLang="zh-CN" sz="1600" dirty="0"/>
              <a:t>DS1</a:t>
            </a:r>
            <a:r>
              <a:rPr lang="zh-CN" altLang="zh-CN" sz="1600" dirty="0"/>
              <a:t>，</a:t>
            </a:r>
            <a:r>
              <a:rPr lang="en-US" altLang="zh-CN" sz="1600" dirty="0"/>
              <a:t>DS1</a:t>
            </a:r>
            <a:r>
              <a:rPr lang="zh-CN" altLang="zh-CN" sz="1600" dirty="0"/>
              <a:t>信号在同轴电缆传输就称为</a:t>
            </a:r>
            <a:r>
              <a:rPr lang="en-US" altLang="zh-CN" sz="1600" dirty="0"/>
              <a:t>T1</a:t>
            </a:r>
            <a:r>
              <a:rPr lang="zh-CN" altLang="zh-CN" sz="1600" dirty="0"/>
              <a:t>载波，对应的信道称为</a:t>
            </a:r>
            <a:r>
              <a:rPr lang="en-US" altLang="zh-CN" sz="1600" dirty="0"/>
              <a:t>T1</a:t>
            </a:r>
            <a:r>
              <a:rPr lang="zh-CN" altLang="zh-CN" sz="1600" dirty="0"/>
              <a:t>信道。</a:t>
            </a:r>
            <a:endParaRPr lang="en-US" altLang="zh-CN" sz="1600" dirty="0"/>
          </a:p>
          <a:p>
            <a:pPr lvl="1"/>
            <a:r>
              <a:rPr lang="zh-CN" altLang="zh-CN" sz="1600" dirty="0"/>
              <a:t>中国的电话网络采用欧洲的标准</a:t>
            </a:r>
            <a:endParaRPr lang="en-US" altLang="zh-CN" sz="1600" dirty="0"/>
          </a:p>
          <a:p>
            <a:r>
              <a:rPr lang="zh-CN" altLang="en-US" sz="1600" dirty="0"/>
              <a:t>光纤上的同步数字系列</a:t>
            </a:r>
            <a:r>
              <a:rPr lang="en-US" altLang="zh-CN" sz="1600" dirty="0"/>
              <a:t>SDH(Synchronous Digital Hierarchy)</a:t>
            </a:r>
          </a:p>
          <a:p>
            <a:pPr lvl="1"/>
            <a:r>
              <a:rPr lang="zh-CN" altLang="zh-CN" sz="1600" dirty="0"/>
              <a:t>美国在</a:t>
            </a:r>
            <a:r>
              <a:rPr lang="en-US" altLang="zh-CN" sz="1600" dirty="0"/>
              <a:t>1988</a:t>
            </a:r>
            <a:r>
              <a:rPr lang="zh-CN" altLang="zh-CN" sz="1600" dirty="0"/>
              <a:t>年推出了同步光纤网</a:t>
            </a:r>
            <a:r>
              <a:rPr lang="en-US" altLang="zh-CN" sz="1600" dirty="0"/>
              <a:t>SONET(Synchronous Optical Network) </a:t>
            </a:r>
            <a:r>
              <a:rPr lang="zh-CN" altLang="zh-CN" sz="1600" dirty="0"/>
              <a:t>的数字传输标准，并为</a:t>
            </a:r>
            <a:r>
              <a:rPr lang="en-US" altLang="zh-CN" sz="1600" dirty="0"/>
              <a:t>ITU-T</a:t>
            </a:r>
            <a:r>
              <a:rPr lang="zh-CN" altLang="zh-CN" sz="1600" dirty="0"/>
              <a:t>接受</a:t>
            </a:r>
            <a:r>
              <a:rPr lang="zh-CN" altLang="en-US" sz="1600" dirty="0"/>
              <a:t>为</a:t>
            </a:r>
            <a:r>
              <a:rPr lang="en-US" altLang="zh-CN" sz="1600" dirty="0"/>
              <a:t>SDH</a:t>
            </a:r>
          </a:p>
          <a:p>
            <a:pPr lvl="1"/>
            <a:r>
              <a:rPr lang="zh-CN" altLang="zh-CN" sz="1600" dirty="0"/>
              <a:t>采用原子时针同步，不需要同步比特，因此复用后的载波带宽为被复用载波带宽的倍数。</a:t>
            </a:r>
            <a:endParaRPr lang="en-US" altLang="zh-CN" sz="1600" dirty="0"/>
          </a:p>
          <a:p>
            <a:pPr lvl="1"/>
            <a:r>
              <a:rPr lang="zh-CN" altLang="zh-CN" sz="1600" dirty="0"/>
              <a:t>吸取了原来</a:t>
            </a:r>
            <a:r>
              <a:rPr lang="en-US" altLang="zh-CN" sz="1600" dirty="0"/>
              <a:t>PDH</a:t>
            </a:r>
            <a:r>
              <a:rPr lang="zh-CN" altLang="zh-CN" sz="1600" dirty="0"/>
              <a:t>各国标准不一致带来的互连问题，</a:t>
            </a:r>
            <a:r>
              <a:rPr lang="en-US" altLang="zh-CN" sz="1600" dirty="0"/>
              <a:t>SONET</a:t>
            </a:r>
            <a:r>
              <a:rPr lang="zh-CN" altLang="zh-CN" sz="1600" dirty="0"/>
              <a:t>和</a:t>
            </a:r>
            <a:r>
              <a:rPr lang="en-US" altLang="zh-CN" sz="1600" dirty="0"/>
              <a:t>SDH</a:t>
            </a:r>
            <a:r>
              <a:rPr lang="zh-CN" altLang="zh-CN" sz="1600" dirty="0"/>
              <a:t>的复用标准是相同的，只是采用了不同的术语和使用不同的复用基本单元。</a:t>
            </a:r>
            <a:endParaRPr lang="zh-CN" altLang="en-US" sz="1600" dirty="0"/>
          </a:p>
        </p:txBody>
      </p:sp>
      <p:pic>
        <p:nvPicPr>
          <p:cNvPr id="5" name="图片 4"/>
          <p:cNvPicPr/>
          <p:nvPr/>
        </p:nvPicPr>
        <p:blipFill>
          <a:blip r:embed="rId2"/>
          <a:stretch>
            <a:fillRect/>
          </a:stretch>
        </p:blipFill>
        <p:spPr>
          <a:xfrm>
            <a:off x="2939031" y="4719637"/>
            <a:ext cx="5290570" cy="2001838"/>
          </a:xfrm>
          <a:prstGeom prst="rect">
            <a:avLst/>
          </a:prstGeom>
        </p:spPr>
      </p:pic>
    </p:spTree>
    <p:extLst>
      <p:ext uri="{BB962C8B-B14F-4D97-AF65-F5344CB8AC3E}">
        <p14:creationId xmlns:p14="http://schemas.microsoft.com/office/powerpoint/2010/main" val="36029687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接入网：</a:t>
            </a:r>
            <a:r>
              <a:rPr lang="en-US" altLang="zh-CN" dirty="0" smtClean="0"/>
              <a:t>ADSL</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55</a:t>
            </a:fld>
            <a:endParaRPr lang="zh-CN" altLang="en-US" dirty="0"/>
          </a:p>
        </p:txBody>
      </p:sp>
      <p:sp>
        <p:nvSpPr>
          <p:cNvPr id="4" name="内容占位符 3"/>
          <p:cNvSpPr>
            <a:spLocks noGrp="1"/>
          </p:cNvSpPr>
          <p:nvPr>
            <p:ph sz="quarter" idx="1"/>
          </p:nvPr>
        </p:nvSpPr>
        <p:spPr/>
        <p:txBody>
          <a:bodyPr/>
          <a:lstStyle/>
          <a:p>
            <a:r>
              <a:rPr lang="zh-CN" altLang="zh-CN" dirty="0"/>
              <a:t>数字用户线</a:t>
            </a:r>
            <a:r>
              <a:rPr lang="en-US" altLang="zh-CN" dirty="0"/>
              <a:t>DSL</a:t>
            </a:r>
            <a:r>
              <a:rPr lang="zh-CN" altLang="zh-CN" dirty="0"/>
              <a:t>（</a:t>
            </a:r>
            <a:r>
              <a:rPr lang="en-US" altLang="zh-CN" dirty="0"/>
              <a:t>Digital subscriber line</a:t>
            </a:r>
            <a:r>
              <a:rPr lang="zh-CN" altLang="zh-CN" dirty="0" smtClean="0"/>
              <a:t>）</a:t>
            </a:r>
            <a:endParaRPr lang="en-US" altLang="zh-CN" dirty="0" smtClean="0"/>
          </a:p>
          <a:p>
            <a:pPr lvl="1"/>
            <a:r>
              <a:rPr lang="zh-CN" altLang="en-US" dirty="0" smtClean="0"/>
              <a:t>本地回路的</a:t>
            </a:r>
            <a:r>
              <a:rPr lang="zh-CN" altLang="zh-CN" dirty="0"/>
              <a:t>双绞线</a:t>
            </a:r>
            <a:r>
              <a:rPr lang="zh-CN" altLang="zh-CN" dirty="0" smtClean="0"/>
              <a:t>媒体</a:t>
            </a:r>
            <a:r>
              <a:rPr lang="zh-CN" altLang="en-US" dirty="0" smtClean="0"/>
              <a:t>带宽</a:t>
            </a:r>
            <a:r>
              <a:rPr lang="en-US" altLang="zh-CN" dirty="0" smtClean="0"/>
              <a:t>16MHz</a:t>
            </a:r>
          </a:p>
          <a:p>
            <a:pPr lvl="1"/>
            <a:r>
              <a:rPr lang="zh-CN" altLang="zh-CN" dirty="0" smtClean="0"/>
              <a:t>电话话音</a:t>
            </a:r>
            <a:r>
              <a:rPr lang="zh-CN" altLang="en-US" dirty="0" smtClean="0"/>
              <a:t>在本地回路传输</a:t>
            </a:r>
            <a:r>
              <a:rPr lang="zh-CN" altLang="zh-CN" dirty="0" smtClean="0"/>
              <a:t>时</a:t>
            </a:r>
            <a:r>
              <a:rPr lang="zh-CN" altLang="zh-CN" dirty="0"/>
              <a:t>端局那方通过低通滤波器限制其带宽为</a:t>
            </a:r>
            <a:r>
              <a:rPr lang="en-US" altLang="zh-CN" dirty="0" smtClean="0"/>
              <a:t>4KHz</a:t>
            </a:r>
          </a:p>
          <a:p>
            <a:pPr lvl="2"/>
            <a:r>
              <a:rPr lang="zh-CN" altLang="en-US" dirty="0" smtClean="0"/>
              <a:t>拨号上网支持最高</a:t>
            </a:r>
            <a:r>
              <a:rPr lang="en-US" altLang="zh-CN" dirty="0" smtClean="0"/>
              <a:t>33.6kbps</a:t>
            </a:r>
          </a:p>
          <a:p>
            <a:pPr lvl="2"/>
            <a:r>
              <a:rPr lang="zh-CN" altLang="en-US" dirty="0" smtClean="0"/>
              <a:t>采用</a:t>
            </a:r>
            <a:r>
              <a:rPr lang="zh-CN" altLang="zh-CN" dirty="0" smtClean="0"/>
              <a:t>非对称</a:t>
            </a:r>
            <a:r>
              <a:rPr lang="en-US" altLang="zh-CN" dirty="0"/>
              <a:t>V.90 </a:t>
            </a:r>
            <a:r>
              <a:rPr lang="en-US" altLang="zh-CN" dirty="0" smtClean="0"/>
              <a:t>Modem</a:t>
            </a:r>
            <a:r>
              <a:rPr lang="zh-CN" altLang="en-US" dirty="0" smtClean="0"/>
              <a:t>，下行最高</a:t>
            </a:r>
            <a:r>
              <a:rPr lang="en-US" altLang="zh-CN" dirty="0" smtClean="0"/>
              <a:t>56kbps</a:t>
            </a:r>
          </a:p>
          <a:p>
            <a:pPr lvl="1"/>
            <a:r>
              <a:rPr lang="zh-CN" altLang="en-US" dirty="0" smtClean="0"/>
              <a:t>包括</a:t>
            </a:r>
            <a:r>
              <a:rPr lang="en-US" altLang="zh-CN" dirty="0" smtClean="0"/>
              <a:t>ADSL</a:t>
            </a:r>
            <a:r>
              <a:rPr lang="zh-CN" altLang="en-US" dirty="0" smtClean="0"/>
              <a:t>、</a:t>
            </a:r>
            <a:r>
              <a:rPr lang="en-US" altLang="zh-CN" dirty="0"/>
              <a:t> VDSL</a:t>
            </a:r>
            <a:r>
              <a:rPr lang="zh-CN" altLang="zh-CN" dirty="0"/>
              <a:t>（</a:t>
            </a:r>
            <a:r>
              <a:rPr lang="en-US" altLang="zh-CN" dirty="0"/>
              <a:t>Very high-speed DSL</a:t>
            </a:r>
            <a:r>
              <a:rPr lang="zh-CN" altLang="zh-CN" dirty="0"/>
              <a:t>）、</a:t>
            </a:r>
            <a:r>
              <a:rPr lang="en-US" altLang="zh-CN" dirty="0"/>
              <a:t>SHDSL</a:t>
            </a:r>
            <a:r>
              <a:rPr lang="zh-CN" altLang="zh-CN" dirty="0"/>
              <a:t>（</a:t>
            </a:r>
            <a:r>
              <a:rPr lang="en-US" altLang="zh-CN" dirty="0"/>
              <a:t>symmetric high-speed </a:t>
            </a:r>
            <a:r>
              <a:rPr lang="en-US" altLang="zh-CN" dirty="0" smtClean="0"/>
              <a:t>DSL, Single-Pair High-speed DSL</a:t>
            </a:r>
            <a:r>
              <a:rPr lang="zh-CN" altLang="zh-CN" dirty="0" smtClean="0"/>
              <a:t>）</a:t>
            </a:r>
            <a:r>
              <a:rPr lang="zh-CN" altLang="en-US" dirty="0" smtClean="0"/>
              <a:t>等</a:t>
            </a:r>
            <a:endParaRPr lang="en-US" altLang="zh-CN" dirty="0" smtClean="0"/>
          </a:p>
          <a:p>
            <a:pPr lvl="1"/>
            <a:endParaRPr lang="zh-CN" altLang="en-US" dirty="0"/>
          </a:p>
        </p:txBody>
      </p:sp>
    </p:spTree>
    <p:extLst>
      <p:ext uri="{BB962C8B-B14F-4D97-AF65-F5344CB8AC3E}">
        <p14:creationId xmlns:p14="http://schemas.microsoft.com/office/powerpoint/2010/main" val="28969948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248400" y="3586584"/>
            <a:ext cx="5105400" cy="2952328"/>
            <a:chOff x="4038600" y="3789040"/>
            <a:chExt cx="5105400" cy="2952328"/>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789040"/>
              <a:ext cx="51054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076056" y="6095037"/>
              <a:ext cx="1872208" cy="646331"/>
            </a:xfrm>
            <a:prstGeom prst="rect">
              <a:avLst/>
            </a:prstGeom>
          </p:spPr>
          <p:txBody>
            <a:bodyPr wrap="square">
              <a:spAutoFit/>
            </a:bodyPr>
            <a:lstStyle/>
            <a:p>
              <a:r>
                <a:rPr lang="en-US" altLang="zh-CN" b="1" dirty="0"/>
                <a:t>DSL access multiplexer</a:t>
              </a:r>
              <a:endParaRPr lang="zh-CN" altLang="en-US" b="1" dirty="0"/>
            </a:p>
          </p:txBody>
        </p:sp>
      </p:grpSp>
      <p:sp>
        <p:nvSpPr>
          <p:cNvPr id="2" name="标题 1"/>
          <p:cNvSpPr>
            <a:spLocks noGrp="1"/>
          </p:cNvSpPr>
          <p:nvPr>
            <p:ph type="title"/>
          </p:nvPr>
        </p:nvSpPr>
        <p:spPr/>
        <p:txBody>
          <a:bodyPr>
            <a:normAutofit/>
          </a:bodyPr>
          <a:lstStyle/>
          <a:p>
            <a:r>
              <a:rPr lang="zh-CN" altLang="en-US" sz="3600" dirty="0"/>
              <a:t>接入网</a:t>
            </a:r>
            <a:r>
              <a:rPr lang="zh-CN" altLang="en-US" sz="3600" dirty="0" smtClean="0"/>
              <a:t>：</a:t>
            </a:r>
            <a:r>
              <a:rPr lang="zh-CN" altLang="zh-CN" sz="3600" dirty="0"/>
              <a:t>非对称数字用户线</a:t>
            </a:r>
            <a:r>
              <a:rPr lang="en-US" altLang="zh-CN" sz="3600" dirty="0"/>
              <a:t>ADSL</a:t>
            </a:r>
            <a:r>
              <a:rPr lang="zh-CN" altLang="zh-CN" sz="3600" dirty="0"/>
              <a:t>（</a:t>
            </a:r>
            <a:r>
              <a:rPr lang="en-US" altLang="zh-CN" sz="3600" dirty="0"/>
              <a:t>Asymmetric DSL</a:t>
            </a:r>
            <a:r>
              <a:rPr lang="zh-CN" altLang="zh-CN" sz="3600" dirty="0" smtClean="0"/>
              <a:t>）</a:t>
            </a:r>
            <a:endParaRPr lang="zh-CN" altLang="en-US" sz="3600"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56</a:t>
            </a:fld>
            <a:endParaRPr lang="zh-CN" altLang="en-US" dirty="0"/>
          </a:p>
        </p:txBody>
      </p:sp>
      <p:sp>
        <p:nvSpPr>
          <p:cNvPr id="4" name="内容占位符 3"/>
          <p:cNvSpPr>
            <a:spLocks noGrp="1"/>
          </p:cNvSpPr>
          <p:nvPr>
            <p:ph sz="quarter" idx="1"/>
          </p:nvPr>
        </p:nvSpPr>
        <p:spPr>
          <a:xfrm>
            <a:off x="838200" y="1580795"/>
            <a:ext cx="10929730" cy="2113417"/>
          </a:xfrm>
        </p:spPr>
        <p:txBody>
          <a:bodyPr>
            <a:normAutofit/>
          </a:bodyPr>
          <a:lstStyle/>
          <a:p>
            <a:r>
              <a:rPr lang="en-US" altLang="zh-CN" sz="2000" dirty="0"/>
              <a:t>ADSL</a:t>
            </a:r>
            <a:r>
              <a:rPr lang="zh-CN" altLang="zh-CN" sz="2000" dirty="0"/>
              <a:t>支持两种频分复用方式，分别是</a:t>
            </a:r>
            <a:r>
              <a:rPr lang="zh-CN" altLang="en-US" sz="2000" dirty="0"/>
              <a:t>无载波幅度相位</a:t>
            </a:r>
            <a:r>
              <a:rPr lang="en-US" altLang="zh-CN" sz="2000" dirty="0"/>
              <a:t>CAP</a:t>
            </a:r>
            <a:r>
              <a:rPr lang="zh-CN" altLang="zh-CN" sz="2000" dirty="0"/>
              <a:t>（</a:t>
            </a:r>
            <a:r>
              <a:rPr lang="en-US" altLang="zh-CN" sz="2000" dirty="0" err="1"/>
              <a:t>Carrierless</a:t>
            </a:r>
            <a:r>
              <a:rPr lang="en-US" altLang="zh-CN" sz="2000" dirty="0"/>
              <a:t> Amplitude Phase</a:t>
            </a:r>
            <a:r>
              <a:rPr lang="zh-CN" altLang="zh-CN" sz="2000" dirty="0"/>
              <a:t>）和</a:t>
            </a:r>
            <a:r>
              <a:rPr lang="zh-CN" altLang="en-US" sz="2000" dirty="0"/>
              <a:t>离散多音</a:t>
            </a:r>
            <a:r>
              <a:rPr lang="en-US" altLang="zh-CN" sz="2000" dirty="0"/>
              <a:t>DMT</a:t>
            </a:r>
            <a:r>
              <a:rPr lang="zh-CN" altLang="zh-CN" sz="2000" dirty="0"/>
              <a:t>（</a:t>
            </a:r>
            <a:r>
              <a:rPr lang="en-US" altLang="zh-CN" sz="2000" dirty="0"/>
              <a:t>Discrete Multi Tone</a:t>
            </a:r>
            <a:r>
              <a:rPr lang="zh-CN" altLang="zh-CN" sz="2000" dirty="0"/>
              <a:t>）</a:t>
            </a:r>
            <a:r>
              <a:rPr lang="zh-CN" altLang="en-US" sz="2000" dirty="0"/>
              <a:t>。</a:t>
            </a:r>
            <a:r>
              <a:rPr lang="zh-CN" altLang="zh-CN" sz="1800" dirty="0"/>
              <a:t>实践中一般采用</a:t>
            </a:r>
            <a:r>
              <a:rPr lang="en-US" altLang="zh-CN" sz="1800" dirty="0"/>
              <a:t>DMT</a:t>
            </a:r>
            <a:r>
              <a:rPr lang="zh-CN" altLang="en-US" sz="1800" dirty="0"/>
              <a:t>（即</a:t>
            </a:r>
            <a:r>
              <a:rPr lang="en-US" altLang="zh-CN" sz="1800" dirty="0"/>
              <a:t>OFDM</a:t>
            </a:r>
            <a:r>
              <a:rPr lang="zh-CN" altLang="en-US" sz="1800" dirty="0"/>
              <a:t>）</a:t>
            </a:r>
            <a:endParaRPr lang="en-US" altLang="zh-CN" sz="1700" dirty="0"/>
          </a:p>
          <a:p>
            <a:pPr lvl="1"/>
            <a:r>
              <a:rPr lang="en-US" altLang="zh-CN" sz="1700" dirty="0"/>
              <a:t>1.104MHz</a:t>
            </a:r>
            <a:r>
              <a:rPr lang="zh-CN" altLang="zh-CN" sz="1700" dirty="0"/>
              <a:t>的带宽分成分成</a:t>
            </a:r>
            <a:r>
              <a:rPr lang="en-US" altLang="zh-CN" sz="1700" dirty="0"/>
              <a:t>256</a:t>
            </a:r>
            <a:r>
              <a:rPr lang="zh-CN" altLang="zh-CN" sz="1700" dirty="0"/>
              <a:t>个</a:t>
            </a:r>
            <a:r>
              <a:rPr lang="en-US" altLang="zh-CN" sz="1700" dirty="0"/>
              <a:t>4312.5Hz</a:t>
            </a:r>
            <a:r>
              <a:rPr lang="zh-CN" altLang="zh-CN" sz="1700" dirty="0"/>
              <a:t>信道</a:t>
            </a:r>
            <a:endParaRPr lang="en-US" altLang="zh-CN" sz="1700" dirty="0"/>
          </a:p>
          <a:p>
            <a:pPr lvl="2"/>
            <a:r>
              <a:rPr lang="zh-CN" altLang="zh-CN" sz="1400" dirty="0"/>
              <a:t>信道</a:t>
            </a:r>
            <a:r>
              <a:rPr lang="en-US" altLang="zh-CN" sz="1400" dirty="0"/>
              <a:t>1-6</a:t>
            </a:r>
            <a:r>
              <a:rPr lang="zh-CN" altLang="zh-CN" sz="1400" dirty="0"/>
              <a:t>保留为话音使用（目前普通电话采用信道</a:t>
            </a:r>
            <a:r>
              <a:rPr lang="en-US" altLang="zh-CN" sz="1400" dirty="0"/>
              <a:t>1</a:t>
            </a:r>
            <a:r>
              <a:rPr lang="zh-CN" altLang="zh-CN" sz="1400" dirty="0"/>
              <a:t>）</a:t>
            </a:r>
            <a:endParaRPr lang="en-US" altLang="zh-CN" sz="1400" dirty="0"/>
          </a:p>
          <a:p>
            <a:pPr lvl="2"/>
            <a:r>
              <a:rPr lang="zh-CN" altLang="zh-CN" sz="1400" dirty="0"/>
              <a:t>信道</a:t>
            </a:r>
            <a:r>
              <a:rPr lang="en-US" altLang="zh-CN" sz="1400" dirty="0"/>
              <a:t>7-38</a:t>
            </a:r>
            <a:r>
              <a:rPr lang="zh-CN" altLang="zh-CN" sz="1400" dirty="0"/>
              <a:t>用于上行</a:t>
            </a:r>
            <a:endParaRPr lang="en-US" altLang="zh-CN" sz="1400" dirty="0"/>
          </a:p>
          <a:p>
            <a:pPr lvl="2"/>
            <a:r>
              <a:rPr lang="zh-CN" altLang="zh-CN" sz="1400" dirty="0"/>
              <a:t>其他信道用于下行。</a:t>
            </a:r>
            <a:endParaRPr lang="en-US" altLang="zh-CN" sz="1400" dirty="0"/>
          </a:p>
          <a:p>
            <a:pPr lvl="1"/>
            <a:r>
              <a:rPr lang="zh-CN" altLang="zh-CN" sz="1700" dirty="0"/>
              <a:t>上行和下行信道采用</a:t>
            </a:r>
            <a:r>
              <a:rPr lang="en-US" altLang="zh-CN" sz="1700" dirty="0"/>
              <a:t>QAM</a:t>
            </a:r>
            <a:r>
              <a:rPr lang="zh-CN" altLang="zh-CN" sz="1700" dirty="0"/>
              <a:t>调制，然后与话音信号一起通过</a:t>
            </a:r>
            <a:r>
              <a:rPr lang="en-US" altLang="zh-CN" sz="1700" dirty="0"/>
              <a:t>DMT</a:t>
            </a:r>
            <a:r>
              <a:rPr lang="zh-CN" altLang="zh-CN" sz="1700" dirty="0"/>
              <a:t>复用后传输到双绞线上。</a:t>
            </a:r>
          </a:p>
          <a:p>
            <a:endParaRPr lang="en-US" altLang="zh-CN" sz="2000" dirty="0"/>
          </a:p>
        </p:txBody>
      </p:sp>
      <p:sp>
        <p:nvSpPr>
          <p:cNvPr id="8" name="内容占位符 3"/>
          <p:cNvSpPr txBox="1">
            <a:spLocks/>
          </p:cNvSpPr>
          <p:nvPr/>
        </p:nvSpPr>
        <p:spPr>
          <a:xfrm>
            <a:off x="1017711" y="3897052"/>
            <a:ext cx="4256653" cy="2556757"/>
          </a:xfrm>
          <a:prstGeom prst="rect">
            <a:avLst/>
          </a:prstGeom>
          <a:solidFill>
            <a:schemeClr val="bg1"/>
          </a:solidFill>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1800" dirty="0"/>
              <a:t>ADSL</a:t>
            </a:r>
            <a:r>
              <a:rPr lang="zh-CN" altLang="zh-CN" sz="1800" dirty="0"/>
              <a:t>设备定期对电话线路进行测试来决定所有信道的信噪比</a:t>
            </a:r>
            <a:r>
              <a:rPr lang="zh-CN" altLang="en-US" sz="1800" dirty="0"/>
              <a:t>，从而选择信道和相应的数据速率</a:t>
            </a:r>
            <a:endParaRPr lang="en-US" altLang="zh-CN" sz="1800" dirty="0"/>
          </a:p>
          <a:p>
            <a:r>
              <a:rPr lang="en-US" altLang="zh-CN" sz="1800" dirty="0"/>
              <a:t>ADSL</a:t>
            </a:r>
            <a:r>
              <a:rPr lang="zh-CN" altLang="en-US" sz="1800" dirty="0"/>
              <a:t>在</a:t>
            </a:r>
            <a:r>
              <a:rPr lang="en-US" altLang="zh-CN" sz="1800" dirty="0"/>
              <a:t>5-6</a:t>
            </a:r>
            <a:r>
              <a:rPr lang="zh-CN" altLang="zh-CN" sz="1800" dirty="0"/>
              <a:t>公里距离提供最高</a:t>
            </a:r>
            <a:r>
              <a:rPr lang="en-US" altLang="zh-CN" sz="1800" dirty="0"/>
              <a:t>12Mbps</a:t>
            </a:r>
            <a:r>
              <a:rPr lang="zh-CN" altLang="zh-CN" sz="1800" dirty="0"/>
              <a:t>的下行速率和</a:t>
            </a:r>
            <a:r>
              <a:rPr lang="en-US" altLang="zh-CN" sz="1800" dirty="0"/>
              <a:t>1.3Mbps</a:t>
            </a:r>
            <a:r>
              <a:rPr lang="zh-CN" altLang="zh-CN" sz="1800" dirty="0"/>
              <a:t>的上行速率</a:t>
            </a:r>
            <a:endParaRPr lang="en-US" altLang="zh-CN" sz="1800" dirty="0"/>
          </a:p>
          <a:p>
            <a:r>
              <a:rPr lang="en-US" altLang="zh-CN" sz="1800" dirty="0"/>
              <a:t>ADSL2+</a:t>
            </a:r>
            <a:r>
              <a:rPr lang="zh-CN" altLang="zh-CN" sz="1800" dirty="0"/>
              <a:t>使用</a:t>
            </a:r>
            <a:r>
              <a:rPr lang="en-US" altLang="zh-CN" sz="1800" dirty="0"/>
              <a:t>2.2MHz</a:t>
            </a:r>
            <a:r>
              <a:rPr lang="zh-CN" altLang="zh-CN" sz="1800" dirty="0"/>
              <a:t>的带宽，下行速率最高可达</a:t>
            </a:r>
            <a:r>
              <a:rPr lang="en-US" altLang="zh-CN" sz="1800" dirty="0"/>
              <a:t>24Mbps</a:t>
            </a:r>
            <a:r>
              <a:rPr lang="zh-CN" altLang="zh-CN" sz="1800" dirty="0"/>
              <a:t>，上行可到</a:t>
            </a:r>
            <a:r>
              <a:rPr lang="en-US" altLang="zh-CN" sz="1800" dirty="0"/>
              <a:t>3.3Mbps</a:t>
            </a:r>
          </a:p>
        </p:txBody>
      </p:sp>
    </p:spTree>
    <p:extLst>
      <p:ext uri="{BB962C8B-B14F-4D97-AF65-F5344CB8AC3E}">
        <p14:creationId xmlns:p14="http://schemas.microsoft.com/office/powerpoint/2010/main" val="1781547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接入网：</a:t>
            </a:r>
            <a:r>
              <a:rPr lang="zh-CN" altLang="zh-CN" sz="4000" dirty="0"/>
              <a:t>光纤到户</a:t>
            </a:r>
            <a:r>
              <a:rPr lang="en-US" altLang="zh-CN" sz="4000" dirty="0"/>
              <a:t>FTTH</a:t>
            </a:r>
            <a:r>
              <a:rPr lang="zh-CN" altLang="zh-CN" sz="4000" dirty="0"/>
              <a:t>（</a:t>
            </a:r>
            <a:r>
              <a:rPr lang="en-US" altLang="zh-CN" sz="4000" dirty="0"/>
              <a:t>Fiber To The Home</a:t>
            </a:r>
            <a:r>
              <a:rPr lang="zh-CN" altLang="zh-CN" sz="4000" dirty="0"/>
              <a:t>）</a:t>
            </a:r>
            <a:endParaRPr lang="zh-CN" altLang="en-US" sz="4000"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57</a:t>
            </a:fld>
            <a:endParaRPr lang="zh-CN" altLang="en-US" dirty="0"/>
          </a:p>
        </p:txBody>
      </p:sp>
      <p:sp>
        <p:nvSpPr>
          <p:cNvPr id="6" name="内容占位符 3"/>
          <p:cNvSpPr txBox="1">
            <a:spLocks/>
          </p:cNvSpPr>
          <p:nvPr/>
        </p:nvSpPr>
        <p:spPr>
          <a:xfrm>
            <a:off x="1066799" y="4941168"/>
            <a:ext cx="5282953" cy="1780307"/>
          </a:xfrm>
          <a:prstGeom prst="rect">
            <a:avLst/>
          </a:prstGeom>
          <a:solidFill>
            <a:schemeClr val="bg1"/>
          </a:solidFill>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sz="1800" dirty="0"/>
              <a:t>采用</a:t>
            </a:r>
            <a:r>
              <a:rPr lang="en-US" altLang="zh-CN" sz="1800" dirty="0"/>
              <a:t>WDM</a:t>
            </a:r>
            <a:r>
              <a:rPr lang="zh-CN" altLang="en-US" sz="1800" dirty="0"/>
              <a:t>，全双工方式</a:t>
            </a:r>
            <a:endParaRPr lang="en-US" altLang="zh-CN" sz="1800" dirty="0"/>
          </a:p>
          <a:p>
            <a:pPr lvl="1"/>
            <a:r>
              <a:rPr lang="zh-CN" altLang="zh-CN" sz="1600" dirty="0"/>
              <a:t>下行方向采用</a:t>
            </a:r>
            <a:r>
              <a:rPr lang="en-US" altLang="zh-CN" sz="1600" dirty="0"/>
              <a:t>1490nm</a:t>
            </a:r>
            <a:r>
              <a:rPr lang="zh-CN" altLang="zh-CN" sz="1600" dirty="0"/>
              <a:t>，</a:t>
            </a:r>
            <a:r>
              <a:rPr lang="zh-CN" altLang="en-US" sz="1600" dirty="0"/>
              <a:t>广播方式</a:t>
            </a:r>
            <a:endParaRPr lang="en-US" altLang="zh-CN" sz="1600" dirty="0"/>
          </a:p>
          <a:p>
            <a:pPr lvl="1"/>
            <a:r>
              <a:rPr lang="zh-CN" altLang="zh-CN" sz="1600" dirty="0"/>
              <a:t>上行方向采用</a:t>
            </a:r>
            <a:r>
              <a:rPr lang="en-US" altLang="zh-CN" sz="1600" dirty="0"/>
              <a:t>1310nm</a:t>
            </a:r>
            <a:r>
              <a:rPr lang="zh-CN" altLang="zh-CN" sz="1600" dirty="0"/>
              <a:t>，</a:t>
            </a:r>
            <a:r>
              <a:rPr lang="zh-CN" altLang="en-US" sz="1600" dirty="0"/>
              <a:t>采用</a:t>
            </a:r>
            <a:r>
              <a:rPr lang="en-US" altLang="zh-CN" sz="1600" dirty="0"/>
              <a:t>TDMA</a:t>
            </a:r>
            <a:r>
              <a:rPr lang="zh-CN" altLang="en-US" sz="1600" dirty="0"/>
              <a:t>，由</a:t>
            </a:r>
            <a:r>
              <a:rPr lang="en-US" altLang="zh-CN" sz="1600" dirty="0"/>
              <a:t>OLT</a:t>
            </a:r>
            <a:r>
              <a:rPr lang="zh-CN" altLang="en-US" sz="1600" dirty="0"/>
              <a:t>控制哪个</a:t>
            </a:r>
            <a:r>
              <a:rPr lang="en-US" altLang="zh-CN" sz="1600" dirty="0"/>
              <a:t>ONU</a:t>
            </a:r>
            <a:r>
              <a:rPr lang="zh-CN" altLang="en-US" sz="1600" dirty="0"/>
              <a:t>传输</a:t>
            </a:r>
            <a:r>
              <a:rPr lang="en-US" altLang="zh-CN" sz="1600" dirty="0"/>
              <a:t> </a:t>
            </a:r>
          </a:p>
          <a:p>
            <a:pPr lvl="1"/>
            <a:r>
              <a:rPr lang="en-US" altLang="zh-CN" sz="1600" dirty="0"/>
              <a:t>1550nm</a:t>
            </a:r>
            <a:r>
              <a:rPr lang="zh-CN" altLang="zh-CN" sz="1600" dirty="0"/>
              <a:t>保留可选，用于转发</a:t>
            </a:r>
            <a:r>
              <a:rPr lang="en-US" altLang="zh-CN" sz="1600" dirty="0"/>
              <a:t>RF</a:t>
            </a:r>
            <a:r>
              <a:rPr lang="zh-CN" altLang="zh-CN" sz="1600" dirty="0"/>
              <a:t>模拟电视信号</a:t>
            </a:r>
            <a:endParaRPr lang="zh-CN" altLang="en-US" sz="1600" dirty="0"/>
          </a:p>
        </p:txBody>
      </p:sp>
      <p:sp>
        <p:nvSpPr>
          <p:cNvPr id="4" name="内容占位符 3"/>
          <p:cNvSpPr>
            <a:spLocks noGrp="1"/>
          </p:cNvSpPr>
          <p:nvPr>
            <p:ph sz="quarter" idx="1"/>
          </p:nvPr>
        </p:nvSpPr>
        <p:spPr>
          <a:xfrm>
            <a:off x="1066799" y="1497496"/>
            <a:ext cx="10422835" cy="3366052"/>
          </a:xfrm>
        </p:spPr>
        <p:txBody>
          <a:bodyPr>
            <a:normAutofit lnSpcReduction="10000"/>
          </a:bodyPr>
          <a:lstStyle/>
          <a:p>
            <a:r>
              <a:rPr lang="zh-CN" altLang="zh-CN" sz="1800" dirty="0"/>
              <a:t>最后一公里采用光纤</a:t>
            </a:r>
            <a:r>
              <a:rPr lang="zh-CN" altLang="en-US" sz="1800" dirty="0"/>
              <a:t>到用户</a:t>
            </a:r>
            <a:endParaRPr lang="en-US" altLang="zh-CN" sz="1800" dirty="0"/>
          </a:p>
          <a:p>
            <a:pPr lvl="1"/>
            <a:r>
              <a:rPr lang="zh-CN" altLang="zh-CN" sz="1600" dirty="0"/>
              <a:t>通过点到点的直连光纤（</a:t>
            </a:r>
            <a:r>
              <a:rPr lang="en-US" altLang="zh-CN" sz="1600" dirty="0"/>
              <a:t>Direct Fiber</a:t>
            </a:r>
            <a:r>
              <a:rPr lang="zh-CN" altLang="zh-CN" sz="1600" dirty="0"/>
              <a:t>）</a:t>
            </a:r>
            <a:endParaRPr lang="en-US" altLang="zh-CN" sz="1600" dirty="0"/>
          </a:p>
          <a:p>
            <a:pPr lvl="1"/>
            <a:r>
              <a:rPr lang="zh-CN" altLang="zh-CN" sz="1600" dirty="0"/>
              <a:t>采用光</a:t>
            </a:r>
            <a:r>
              <a:rPr lang="zh-CN" altLang="en-US" sz="1600" dirty="0"/>
              <a:t>分配</a:t>
            </a:r>
            <a:r>
              <a:rPr lang="zh-CN" altLang="zh-CN" sz="1600" dirty="0"/>
              <a:t>网</a:t>
            </a:r>
            <a:r>
              <a:rPr lang="en-US" altLang="zh-CN" sz="1600" dirty="0"/>
              <a:t>ODN</a:t>
            </a:r>
            <a:r>
              <a:rPr lang="zh-CN" altLang="zh-CN" sz="1600" dirty="0"/>
              <a:t>（</a:t>
            </a:r>
            <a:r>
              <a:rPr lang="en-US" altLang="zh-CN" sz="1600" dirty="0"/>
              <a:t>optical distribution network</a:t>
            </a:r>
            <a:r>
              <a:rPr lang="zh-CN" altLang="zh-CN" sz="1600" dirty="0"/>
              <a:t>）</a:t>
            </a:r>
            <a:endParaRPr lang="en-US" altLang="zh-CN" sz="1600" dirty="0"/>
          </a:p>
          <a:p>
            <a:pPr lvl="2"/>
            <a:r>
              <a:rPr lang="zh-CN" altLang="zh-CN" sz="1400" dirty="0"/>
              <a:t>主动光网络</a:t>
            </a:r>
            <a:r>
              <a:rPr lang="en-US" altLang="zh-CN" sz="1400" dirty="0"/>
              <a:t>AON</a:t>
            </a:r>
            <a:r>
              <a:rPr lang="zh-CN" altLang="zh-CN" sz="1400" dirty="0"/>
              <a:t>（</a:t>
            </a:r>
            <a:r>
              <a:rPr lang="en-US" altLang="zh-CN" sz="1400" dirty="0"/>
              <a:t>Active Optical Network</a:t>
            </a:r>
            <a:r>
              <a:rPr lang="zh-CN" altLang="zh-CN" sz="1400" dirty="0"/>
              <a:t>）</a:t>
            </a:r>
            <a:endParaRPr lang="en-US" altLang="zh-CN" sz="1400" dirty="0"/>
          </a:p>
          <a:p>
            <a:pPr lvl="2"/>
            <a:r>
              <a:rPr lang="zh-CN" altLang="zh-CN" sz="1400" dirty="0"/>
              <a:t>被动光网络</a:t>
            </a:r>
            <a:r>
              <a:rPr lang="en-US" altLang="zh-CN" sz="1400" dirty="0"/>
              <a:t>PON</a:t>
            </a:r>
            <a:r>
              <a:rPr lang="zh-CN" altLang="zh-CN" sz="1400" dirty="0"/>
              <a:t>（</a:t>
            </a:r>
            <a:r>
              <a:rPr lang="en-US" altLang="zh-CN" sz="1400" dirty="0"/>
              <a:t>Passive Optical Network</a:t>
            </a:r>
            <a:r>
              <a:rPr lang="zh-CN" altLang="zh-CN" sz="1400" dirty="0"/>
              <a:t>）</a:t>
            </a:r>
            <a:r>
              <a:rPr lang="zh-CN" altLang="en-US" sz="1400" dirty="0"/>
              <a:t>：光节点无需电源</a:t>
            </a:r>
            <a:endParaRPr lang="en-US" altLang="zh-CN" sz="1400" dirty="0"/>
          </a:p>
          <a:p>
            <a:r>
              <a:rPr lang="zh-CN" altLang="en-US" sz="1800" dirty="0"/>
              <a:t>其他</a:t>
            </a:r>
            <a:r>
              <a:rPr lang="en-US" altLang="zh-CN" sz="1800" dirty="0" err="1"/>
              <a:t>FTTx</a:t>
            </a:r>
            <a:r>
              <a:rPr lang="zh-CN" altLang="en-US" sz="1800" dirty="0"/>
              <a:t>包括</a:t>
            </a:r>
            <a:r>
              <a:rPr lang="zh-CN" altLang="zh-CN" sz="1800" dirty="0"/>
              <a:t>光纤到大楼</a:t>
            </a:r>
            <a:r>
              <a:rPr lang="en-US" altLang="zh-CN" sz="1800" dirty="0"/>
              <a:t>FTTB</a:t>
            </a:r>
            <a:r>
              <a:rPr lang="zh-CN" altLang="zh-CN" sz="1800" dirty="0"/>
              <a:t>（</a:t>
            </a:r>
            <a:r>
              <a:rPr lang="en-US" altLang="zh-CN" sz="1800" dirty="0"/>
              <a:t>Fiber To the Building</a:t>
            </a:r>
            <a:r>
              <a:rPr lang="zh-CN" altLang="zh-CN" sz="1800" dirty="0"/>
              <a:t>）和光纤到</a:t>
            </a:r>
            <a:r>
              <a:rPr lang="zh-CN" altLang="en-US" sz="1800" dirty="0"/>
              <a:t>路边</a:t>
            </a:r>
            <a:r>
              <a:rPr lang="en-US" altLang="zh-CN" sz="1800" dirty="0"/>
              <a:t>FTTC</a:t>
            </a:r>
            <a:r>
              <a:rPr lang="zh-CN" altLang="zh-CN" sz="1800" dirty="0"/>
              <a:t>（</a:t>
            </a:r>
            <a:r>
              <a:rPr lang="en-US" altLang="zh-CN" sz="1800" dirty="0"/>
              <a:t>Fiber To the Curb</a:t>
            </a:r>
            <a:r>
              <a:rPr lang="zh-CN" altLang="zh-CN" sz="1800" dirty="0"/>
              <a:t>）</a:t>
            </a:r>
            <a:r>
              <a:rPr lang="zh-CN" altLang="en-US" sz="1800" dirty="0"/>
              <a:t>等，然后双绞线、同轴电缆到户</a:t>
            </a:r>
            <a:endParaRPr lang="en-US" altLang="zh-CN" sz="1800" dirty="0"/>
          </a:p>
          <a:p>
            <a:r>
              <a:rPr lang="en-US" altLang="zh-CN" sz="1800" dirty="0"/>
              <a:t>PON</a:t>
            </a:r>
            <a:r>
              <a:rPr lang="zh-CN" altLang="en-US" sz="1800" dirty="0"/>
              <a:t>采用点到多点结构，包括</a:t>
            </a:r>
            <a:r>
              <a:rPr lang="en-US" altLang="zh-CN" sz="1800" dirty="0"/>
              <a:t>EPON</a:t>
            </a:r>
            <a:r>
              <a:rPr lang="zh-CN" altLang="en-US" sz="1800" dirty="0"/>
              <a:t>和</a:t>
            </a:r>
            <a:r>
              <a:rPr lang="en-US" altLang="zh-CN" sz="1800" dirty="0"/>
              <a:t>GPON</a:t>
            </a:r>
            <a:r>
              <a:rPr lang="zh-CN" altLang="en-US" sz="1800" dirty="0"/>
              <a:t>技术，目前</a:t>
            </a:r>
            <a:r>
              <a:rPr lang="en-US" altLang="zh-CN" sz="1800" dirty="0"/>
              <a:t>EPON</a:t>
            </a:r>
            <a:r>
              <a:rPr lang="zh-CN" altLang="en-US" sz="1800" dirty="0"/>
              <a:t>占据主导地位</a:t>
            </a:r>
            <a:endParaRPr lang="en-US" altLang="zh-CN" sz="1800" dirty="0"/>
          </a:p>
          <a:p>
            <a:pPr lvl="1"/>
            <a:r>
              <a:rPr lang="zh-CN" altLang="zh-CN" sz="1600" dirty="0"/>
              <a:t>中心节点被称为光纤线路终端</a:t>
            </a:r>
            <a:r>
              <a:rPr lang="en-US" altLang="zh-CN" sz="1600" dirty="0"/>
              <a:t>OLT</a:t>
            </a:r>
            <a:r>
              <a:rPr lang="zh-CN" altLang="zh-CN" sz="1600" dirty="0"/>
              <a:t>（</a:t>
            </a:r>
            <a:r>
              <a:rPr lang="en-US" altLang="zh-CN" sz="1600" dirty="0"/>
              <a:t>optical line terminal</a:t>
            </a:r>
            <a:r>
              <a:rPr lang="zh-CN" altLang="zh-CN" sz="1600" dirty="0"/>
              <a:t>）</a:t>
            </a:r>
            <a:endParaRPr lang="en-US" altLang="zh-CN" sz="1600" dirty="0"/>
          </a:p>
          <a:p>
            <a:pPr lvl="1"/>
            <a:r>
              <a:rPr lang="zh-CN" altLang="zh-CN" sz="1600" dirty="0"/>
              <a:t>用户节点称为光网络单元</a:t>
            </a:r>
            <a:r>
              <a:rPr lang="en-US" altLang="zh-CN" sz="1600" dirty="0"/>
              <a:t>ONU</a:t>
            </a:r>
            <a:r>
              <a:rPr lang="zh-CN" altLang="zh-CN" sz="1600" dirty="0"/>
              <a:t>（</a:t>
            </a:r>
            <a:r>
              <a:rPr lang="en-US" altLang="zh-CN" sz="1600" dirty="0"/>
              <a:t>optical network units</a:t>
            </a:r>
            <a:r>
              <a:rPr lang="zh-CN" altLang="zh-CN" sz="1600" dirty="0"/>
              <a:t>），</a:t>
            </a:r>
            <a:endParaRPr lang="en-US" altLang="zh-CN" sz="1600" dirty="0"/>
          </a:p>
          <a:p>
            <a:pPr lvl="1"/>
            <a:r>
              <a:rPr lang="en-US" altLang="zh-CN" sz="1800" dirty="0"/>
              <a:t>OLT</a:t>
            </a:r>
            <a:r>
              <a:rPr lang="zh-CN" altLang="en-US" sz="1800" dirty="0"/>
              <a:t>和</a:t>
            </a:r>
            <a:r>
              <a:rPr lang="en-US" altLang="zh-CN" sz="1800" dirty="0"/>
              <a:t>ONU</a:t>
            </a:r>
            <a:r>
              <a:rPr lang="zh-CN" altLang="en-US" sz="1800" dirty="0"/>
              <a:t>之间通过</a:t>
            </a:r>
            <a:r>
              <a:rPr lang="zh-CN" altLang="zh-CN" sz="1800" dirty="0"/>
              <a:t>光纤和无源光合／分路器连接</a:t>
            </a:r>
            <a:endParaRPr lang="en-US" altLang="zh-CN" sz="1800" dirty="0"/>
          </a:p>
          <a:p>
            <a:r>
              <a:rPr lang="en-US" altLang="zh-CN" sz="1800" dirty="0"/>
              <a:t>1</a:t>
            </a:r>
            <a:r>
              <a:rPr lang="zh-CN" altLang="zh-CN" sz="1800" dirty="0"/>
              <a:t>个</a:t>
            </a:r>
            <a:r>
              <a:rPr lang="en-US" altLang="zh-CN" sz="1800" dirty="0"/>
              <a:t>PON</a:t>
            </a:r>
            <a:r>
              <a:rPr lang="zh-CN" altLang="zh-CN" sz="1800" dirty="0"/>
              <a:t>网络一般可支持</a:t>
            </a:r>
            <a:r>
              <a:rPr lang="en-US" altLang="zh-CN" sz="1800" dirty="0"/>
              <a:t>128</a:t>
            </a:r>
            <a:r>
              <a:rPr lang="zh-CN" altLang="zh-CN" sz="1800" dirty="0"/>
              <a:t>个用户</a:t>
            </a:r>
            <a:r>
              <a:rPr lang="zh-CN" altLang="en-US" sz="1800" dirty="0"/>
              <a:t>，实践中为</a:t>
            </a:r>
            <a:r>
              <a:rPr lang="en-US" altLang="zh-CN" sz="1800" dirty="0"/>
              <a:t>32</a:t>
            </a:r>
            <a:r>
              <a:rPr lang="zh-CN" altLang="en-US" sz="1800" dirty="0"/>
              <a:t>或</a:t>
            </a:r>
            <a:r>
              <a:rPr lang="en-US" altLang="zh-CN" sz="1800" dirty="0"/>
              <a:t>64</a:t>
            </a:r>
          </a:p>
          <a:p>
            <a:endParaRPr lang="zh-CN" altLang="en-US" sz="1800"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6714185" y="4738404"/>
            <a:ext cx="5004048" cy="1743090"/>
          </a:xfrm>
          <a:prstGeom prst="rect">
            <a:avLst/>
          </a:prstGeom>
          <a:noFill/>
          <a:ln>
            <a:noFill/>
          </a:ln>
        </p:spPr>
      </p:pic>
    </p:spTree>
    <p:extLst>
      <p:ext uri="{BB962C8B-B14F-4D97-AF65-F5344CB8AC3E}">
        <p14:creationId xmlns:p14="http://schemas.microsoft.com/office/powerpoint/2010/main" val="33892940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接入网：蜂窝复用</a:t>
            </a:r>
            <a:endParaRPr lang="zh-CN" altLang="en-US" dirty="0"/>
          </a:p>
        </p:txBody>
      </p:sp>
      <p:sp>
        <p:nvSpPr>
          <p:cNvPr id="4" name="内容占位符 3"/>
          <p:cNvSpPr>
            <a:spLocks noGrp="1"/>
          </p:cNvSpPr>
          <p:nvPr>
            <p:ph sz="quarter" idx="1"/>
          </p:nvPr>
        </p:nvSpPr>
        <p:spPr/>
        <p:txBody>
          <a:bodyPr>
            <a:normAutofit/>
          </a:bodyPr>
          <a:lstStyle/>
          <a:p>
            <a:r>
              <a:rPr lang="en-US" altLang="zh-CN" dirty="0"/>
              <a:t>WIFI</a:t>
            </a:r>
            <a:r>
              <a:rPr lang="zh-CN" altLang="zh-CN" dirty="0" smtClean="0"/>
              <a:t>热点是</a:t>
            </a:r>
            <a:r>
              <a:rPr lang="zh-CN" altLang="zh-CN" dirty="0"/>
              <a:t>原有有线或者无线宽带接入的一个有益</a:t>
            </a:r>
            <a:r>
              <a:rPr lang="zh-CN" altLang="zh-CN" dirty="0" smtClean="0"/>
              <a:t>补充</a:t>
            </a:r>
            <a:endParaRPr lang="en-US" altLang="zh-CN" dirty="0" smtClean="0"/>
          </a:p>
          <a:p>
            <a:r>
              <a:rPr lang="zh-CN" altLang="en-US" dirty="0" smtClean="0"/>
              <a:t>移动通信的</a:t>
            </a:r>
            <a:r>
              <a:rPr lang="zh-CN" altLang="zh-CN" dirty="0"/>
              <a:t>蜂窝</a:t>
            </a:r>
            <a:r>
              <a:rPr lang="zh-CN" altLang="zh-CN" dirty="0" smtClean="0"/>
              <a:t>复用</a:t>
            </a:r>
            <a:r>
              <a:rPr lang="zh-CN" altLang="en-US" dirty="0" smtClean="0"/>
              <a:t>技术：</a:t>
            </a:r>
            <a:endParaRPr lang="en-US" altLang="zh-CN" dirty="0" smtClean="0"/>
          </a:p>
          <a:p>
            <a:pPr lvl="1"/>
            <a:r>
              <a:rPr lang="zh-CN" altLang="zh-CN" dirty="0"/>
              <a:t>无线信号在空气中传播会随着距离的增加而</a:t>
            </a:r>
            <a:r>
              <a:rPr lang="zh-CN" altLang="zh-CN" dirty="0" smtClean="0"/>
              <a:t>衰减</a:t>
            </a:r>
            <a:r>
              <a:rPr lang="zh-CN" altLang="en-US" dirty="0" smtClean="0"/>
              <a:t>，</a:t>
            </a:r>
            <a:r>
              <a:rPr lang="zh-CN" altLang="zh-CN" dirty="0" smtClean="0"/>
              <a:t>相对</a:t>
            </a:r>
            <a:r>
              <a:rPr lang="zh-CN" altLang="zh-CN" dirty="0"/>
              <a:t>距离较远的小区可以使用相同的频率</a:t>
            </a:r>
            <a:r>
              <a:rPr lang="zh-CN" altLang="zh-CN" dirty="0" smtClean="0"/>
              <a:t>。</a:t>
            </a:r>
            <a:endParaRPr lang="en-US" altLang="zh-CN" dirty="0" smtClean="0"/>
          </a:p>
          <a:p>
            <a:pPr lvl="1"/>
            <a:r>
              <a:rPr lang="zh-CN" altLang="en-US" dirty="0" smtClean="0"/>
              <a:t>每个小区由一个</a:t>
            </a:r>
            <a:r>
              <a:rPr lang="zh-CN" altLang="zh-CN" dirty="0" smtClean="0"/>
              <a:t>小</a:t>
            </a:r>
            <a:r>
              <a:rPr lang="zh-CN" altLang="zh-CN" dirty="0"/>
              <a:t>功率的基</a:t>
            </a:r>
            <a:r>
              <a:rPr lang="zh-CN" altLang="zh-CN" dirty="0" smtClean="0"/>
              <a:t>站</a:t>
            </a:r>
            <a:r>
              <a:rPr lang="zh-CN" altLang="en-US" dirty="0" smtClean="0"/>
              <a:t>控制</a:t>
            </a:r>
            <a:r>
              <a:rPr lang="zh-CN" altLang="zh-CN" dirty="0" smtClean="0"/>
              <a:t>，使用</a:t>
            </a:r>
            <a:r>
              <a:rPr lang="zh-CN" altLang="zh-CN" dirty="0"/>
              <a:t>总频谱的</a:t>
            </a:r>
            <a:r>
              <a:rPr lang="zh-CN" altLang="zh-CN" dirty="0" smtClean="0"/>
              <a:t>一部分</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7950966" y="4101820"/>
            <a:ext cx="3260373" cy="2636911"/>
          </a:xfrm>
          <a:prstGeom prst="rect">
            <a:avLst/>
          </a:prstGeom>
          <a:noFill/>
          <a:ln>
            <a:noFill/>
          </a:ln>
        </p:spPr>
      </p:pic>
      <p:sp>
        <p:nvSpPr>
          <p:cNvPr id="6" name="内容占位符 3"/>
          <p:cNvSpPr txBox="1">
            <a:spLocks/>
          </p:cNvSpPr>
          <p:nvPr/>
        </p:nvSpPr>
        <p:spPr>
          <a:xfrm>
            <a:off x="1493560" y="3789040"/>
            <a:ext cx="5904656" cy="280831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zh-CN" altLang="zh-CN" dirty="0"/>
              <a:t>一组小区组成</a:t>
            </a:r>
            <a:r>
              <a:rPr lang="zh-CN" altLang="zh-CN" b="1" dirty="0"/>
              <a:t>区群</a:t>
            </a:r>
            <a:endParaRPr lang="en-US" altLang="zh-CN" b="1" dirty="0"/>
          </a:p>
          <a:p>
            <a:pPr lvl="2"/>
            <a:r>
              <a:rPr lang="zh-CN" altLang="zh-CN" dirty="0"/>
              <a:t>一个区群中小区的数量称为</a:t>
            </a:r>
            <a:r>
              <a:rPr lang="zh-CN" altLang="zh-CN" b="1" dirty="0"/>
              <a:t>区群大小</a:t>
            </a:r>
            <a:r>
              <a:rPr lang="zh-CN" altLang="zh-CN" dirty="0"/>
              <a:t>或</a:t>
            </a:r>
            <a:r>
              <a:rPr lang="zh-CN" altLang="zh-CN" b="1" dirty="0"/>
              <a:t>频率复用因子。</a:t>
            </a:r>
            <a:endParaRPr lang="en-US" altLang="zh-CN" dirty="0"/>
          </a:p>
          <a:p>
            <a:pPr lvl="2"/>
            <a:r>
              <a:rPr lang="zh-CN" altLang="zh-CN" dirty="0"/>
              <a:t>整个频带被分成多个频率组</a:t>
            </a:r>
            <a:endParaRPr lang="en-US" altLang="zh-CN" dirty="0"/>
          </a:p>
          <a:p>
            <a:pPr lvl="2"/>
            <a:r>
              <a:rPr lang="zh-CN" altLang="zh-CN" dirty="0"/>
              <a:t>每个区群中可以使用所有频带，不过其中的每个小区使用不同的频率组</a:t>
            </a:r>
            <a:r>
              <a:rPr lang="zh-CN" altLang="en-US" dirty="0"/>
              <a:t>，保证相邻小区不会使用同一个频率组</a:t>
            </a:r>
            <a:r>
              <a:rPr lang="zh-CN" altLang="zh-CN" dirty="0"/>
              <a:t>。</a:t>
            </a:r>
            <a:endParaRPr lang="en-US" altLang="zh-CN" dirty="0"/>
          </a:p>
        </p:txBody>
      </p:sp>
    </p:spTree>
    <p:extLst>
      <p:ext uri="{BB962C8B-B14F-4D97-AF65-F5344CB8AC3E}">
        <p14:creationId xmlns:p14="http://schemas.microsoft.com/office/powerpoint/2010/main" val="39149775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a:t>
            </a:r>
            <a:r>
              <a:rPr lang="zh-CN" altLang="en-US" dirty="0" smtClean="0"/>
              <a:t>入网：移动网络</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59</a:t>
            </a:fld>
            <a:endParaRPr lang="zh-CN" altLang="en-US" dirty="0"/>
          </a:p>
        </p:txBody>
      </p:sp>
      <p:sp>
        <p:nvSpPr>
          <p:cNvPr id="4" name="内容占位符 3"/>
          <p:cNvSpPr>
            <a:spLocks noGrp="1"/>
          </p:cNvSpPr>
          <p:nvPr>
            <p:ph sz="quarter" idx="1"/>
          </p:nvPr>
        </p:nvSpPr>
        <p:spPr/>
        <p:txBody>
          <a:bodyPr>
            <a:noAutofit/>
          </a:bodyPr>
          <a:lstStyle/>
          <a:p>
            <a:r>
              <a:rPr lang="zh-CN" altLang="zh-CN" sz="1600" b="1" dirty="0"/>
              <a:t>第一代（</a:t>
            </a:r>
            <a:r>
              <a:rPr lang="en-US" altLang="zh-CN" sz="1600" b="1" dirty="0"/>
              <a:t>1G</a:t>
            </a:r>
            <a:r>
              <a:rPr lang="zh-CN" altLang="zh-CN" sz="1600" b="1" dirty="0"/>
              <a:t>）移动网络为</a:t>
            </a:r>
            <a:r>
              <a:rPr lang="zh-CN" altLang="zh-CN" sz="1600" dirty="0"/>
              <a:t>采用</a:t>
            </a:r>
            <a:r>
              <a:rPr lang="en-US" altLang="zh-CN" sz="1600" dirty="0"/>
              <a:t>FDMA</a:t>
            </a:r>
            <a:r>
              <a:rPr lang="zh-CN" altLang="zh-CN" sz="1600" dirty="0"/>
              <a:t>和模拟传输技术</a:t>
            </a:r>
            <a:endParaRPr lang="en-US" altLang="zh-CN" sz="1600" dirty="0"/>
          </a:p>
          <a:p>
            <a:r>
              <a:rPr lang="en-US" altLang="zh-CN" sz="1600" b="1" dirty="0"/>
              <a:t>2G</a:t>
            </a:r>
            <a:r>
              <a:rPr lang="zh-CN" altLang="zh-CN" sz="1600" dirty="0"/>
              <a:t>采用数字传输技术，欧洲提出的</a:t>
            </a:r>
            <a:r>
              <a:rPr lang="zh-CN" altLang="zh-CN" sz="1600" b="1" dirty="0"/>
              <a:t>全球移动通信系统</a:t>
            </a:r>
            <a:r>
              <a:rPr lang="en-US" altLang="zh-CN" sz="1600" b="1" dirty="0"/>
              <a:t>GSM</a:t>
            </a:r>
            <a:r>
              <a:rPr lang="en-US" altLang="zh-CN" sz="1600" dirty="0"/>
              <a:t>(Global System for Mobile communication)</a:t>
            </a:r>
            <a:r>
              <a:rPr lang="zh-CN" altLang="en-US" sz="1600" dirty="0"/>
              <a:t>和美国提出的</a:t>
            </a:r>
            <a:r>
              <a:rPr lang="en-US" altLang="zh-CN" sz="1600" dirty="0" err="1"/>
              <a:t>CdmaOne</a:t>
            </a:r>
            <a:r>
              <a:rPr lang="en-US" altLang="zh-CN" sz="1600" dirty="0"/>
              <a:t>(IS-95)</a:t>
            </a:r>
          </a:p>
          <a:p>
            <a:r>
              <a:rPr lang="en-US" altLang="zh-CN" sz="1600" dirty="0"/>
              <a:t>2G</a:t>
            </a:r>
            <a:r>
              <a:rPr lang="zh-CN" altLang="en-US" sz="1600" dirty="0"/>
              <a:t>的过渡：</a:t>
            </a:r>
            <a:endParaRPr lang="en-US" altLang="zh-CN" sz="1600" dirty="0"/>
          </a:p>
          <a:p>
            <a:pPr lvl="1"/>
            <a:r>
              <a:rPr lang="en-US" altLang="zh-CN" sz="1600" dirty="0"/>
              <a:t>GSM</a:t>
            </a:r>
            <a:r>
              <a:rPr lang="zh-CN" altLang="en-US" sz="1600" dirty="0"/>
              <a:t>的过渡（</a:t>
            </a:r>
            <a:r>
              <a:rPr lang="en-US" altLang="zh-CN" sz="1600" dirty="0"/>
              <a:t>2.5</a:t>
            </a:r>
            <a:r>
              <a:rPr lang="zh-CN" altLang="en-US" sz="1600" dirty="0"/>
              <a:t>、</a:t>
            </a:r>
            <a:r>
              <a:rPr lang="en-US" altLang="zh-CN" sz="1600" dirty="0"/>
              <a:t>2.75G</a:t>
            </a:r>
            <a:r>
              <a:rPr lang="zh-CN" altLang="en-US" sz="1600" dirty="0"/>
              <a:t>）</a:t>
            </a:r>
            <a:endParaRPr lang="en-US" altLang="zh-CN" sz="1600" dirty="0"/>
          </a:p>
          <a:p>
            <a:pPr lvl="2"/>
            <a:r>
              <a:rPr lang="zh-CN" altLang="zh-CN" sz="1600" dirty="0"/>
              <a:t>通用分组无线业务</a:t>
            </a:r>
            <a:r>
              <a:rPr lang="en-US" altLang="zh-CN" sz="1600" dirty="0"/>
              <a:t>GPRS</a:t>
            </a:r>
            <a:r>
              <a:rPr lang="zh-CN" altLang="zh-CN" sz="1600" dirty="0"/>
              <a:t>（ </a:t>
            </a:r>
            <a:r>
              <a:rPr lang="en-US" altLang="zh-CN" sz="1600" dirty="0"/>
              <a:t>General Packet Radio Service</a:t>
            </a:r>
            <a:r>
              <a:rPr lang="zh-CN" altLang="zh-CN" sz="1600" dirty="0"/>
              <a:t>）</a:t>
            </a:r>
            <a:r>
              <a:rPr lang="zh-CN" altLang="en-US" sz="1600" dirty="0"/>
              <a:t>：理论上最高</a:t>
            </a:r>
            <a:r>
              <a:rPr lang="en-US" altLang="zh-CN" sz="1600" dirty="0"/>
              <a:t>171kbps</a:t>
            </a:r>
          </a:p>
          <a:p>
            <a:pPr lvl="2"/>
            <a:r>
              <a:rPr lang="zh-CN" altLang="zh-CN" sz="1600" u="sng" dirty="0">
                <a:solidFill>
                  <a:srgbClr val="FF0000"/>
                </a:solidFill>
              </a:rPr>
              <a:t>增强型数据速率</a:t>
            </a:r>
            <a:r>
              <a:rPr lang="en-US" altLang="zh-CN" sz="1600" u="sng" dirty="0">
                <a:solidFill>
                  <a:srgbClr val="FF0000"/>
                </a:solidFill>
              </a:rPr>
              <a:t>GSM</a:t>
            </a:r>
            <a:r>
              <a:rPr lang="zh-CN" altLang="zh-CN" sz="1600" u="sng" dirty="0">
                <a:solidFill>
                  <a:srgbClr val="FF0000"/>
                </a:solidFill>
              </a:rPr>
              <a:t>演进</a:t>
            </a:r>
            <a:r>
              <a:rPr lang="en-US" altLang="zh-CN" sz="1600" u="sng" dirty="0">
                <a:solidFill>
                  <a:srgbClr val="FF0000"/>
                </a:solidFill>
              </a:rPr>
              <a:t>EDGE</a:t>
            </a:r>
            <a:r>
              <a:rPr lang="zh-CN" altLang="zh-CN" sz="1600" u="sng" dirty="0"/>
              <a:t>（</a:t>
            </a:r>
            <a:r>
              <a:rPr lang="en-US" altLang="zh-CN" sz="1600" u="sng" dirty="0"/>
              <a:t>Enhanced Data rate for GSM Evolution</a:t>
            </a:r>
            <a:r>
              <a:rPr lang="zh-CN" altLang="zh-CN" sz="1600" u="sng" dirty="0"/>
              <a:t>）</a:t>
            </a:r>
            <a:r>
              <a:rPr lang="zh-CN" altLang="en-US" sz="1600" u="sng" dirty="0"/>
              <a:t>，也称为</a:t>
            </a:r>
            <a:r>
              <a:rPr lang="en-US" altLang="zh-CN" sz="1600" u="sng" dirty="0"/>
              <a:t>EGPRS</a:t>
            </a:r>
            <a:r>
              <a:rPr lang="zh-CN" altLang="en-US" sz="1600" u="sng" dirty="0"/>
              <a:t>：最高</a:t>
            </a:r>
            <a:r>
              <a:rPr lang="en-US" altLang="zh-CN" sz="1600" u="sng" dirty="0"/>
              <a:t>384kbps</a:t>
            </a:r>
          </a:p>
          <a:p>
            <a:pPr lvl="2"/>
            <a:r>
              <a:rPr lang="en-US" altLang="zh-CN" sz="1600" dirty="0"/>
              <a:t>EDGE</a:t>
            </a:r>
            <a:r>
              <a:rPr lang="zh-CN" altLang="en-US" sz="1600" dirty="0"/>
              <a:t>演进（</a:t>
            </a:r>
            <a:r>
              <a:rPr lang="en-US" altLang="zh-CN" sz="1600" dirty="0"/>
              <a:t>EDGE Evolution</a:t>
            </a:r>
            <a:r>
              <a:rPr lang="zh-CN" altLang="en-US" sz="1600" dirty="0"/>
              <a:t>）：最高</a:t>
            </a:r>
            <a:r>
              <a:rPr lang="en-US" altLang="zh-CN" sz="1600" dirty="0"/>
              <a:t>1Mbps</a:t>
            </a:r>
          </a:p>
          <a:p>
            <a:pPr lvl="1"/>
            <a:r>
              <a:rPr lang="en-US" altLang="zh-CN" sz="1600" dirty="0"/>
              <a:t>CDMA</a:t>
            </a:r>
            <a:r>
              <a:rPr lang="zh-CN" altLang="en-US" sz="1600" dirty="0"/>
              <a:t>的过渡：</a:t>
            </a:r>
            <a:r>
              <a:rPr lang="en-US" altLang="zh-CN" sz="1600" u="sng" dirty="0">
                <a:solidFill>
                  <a:srgbClr val="FF0000"/>
                </a:solidFill>
              </a:rPr>
              <a:t>CDMA2000 1xRTT</a:t>
            </a:r>
            <a:r>
              <a:rPr lang="zh-CN" altLang="en-US" sz="1600" u="sng" dirty="0">
                <a:solidFill>
                  <a:srgbClr val="FF0000"/>
                </a:solidFill>
              </a:rPr>
              <a:t>，最高</a:t>
            </a:r>
            <a:r>
              <a:rPr lang="en-US" altLang="zh-CN" sz="1600" u="sng" dirty="0">
                <a:solidFill>
                  <a:srgbClr val="FF0000"/>
                </a:solidFill>
              </a:rPr>
              <a:t>153.6kbps</a:t>
            </a:r>
            <a:r>
              <a:rPr lang="en-US" altLang="zh-CN" sz="1600" dirty="0">
                <a:solidFill>
                  <a:srgbClr val="FF0000"/>
                </a:solidFill>
              </a:rPr>
              <a:t>          </a:t>
            </a:r>
          </a:p>
          <a:p>
            <a:r>
              <a:rPr lang="en-US" altLang="zh-CN" sz="1600" dirty="0"/>
              <a:t>3G(IMT-2000</a:t>
            </a:r>
            <a:r>
              <a:rPr lang="zh-CN" altLang="en-US" sz="1600" dirty="0"/>
              <a:t>标准）：要求车载</a:t>
            </a:r>
            <a:r>
              <a:rPr lang="en-US" altLang="zh-CN" sz="1600" dirty="0"/>
              <a:t>144kbps</a:t>
            </a:r>
            <a:r>
              <a:rPr lang="zh-CN" altLang="en-US" sz="1600" dirty="0"/>
              <a:t>、步行</a:t>
            </a:r>
            <a:r>
              <a:rPr lang="en-US" altLang="zh-CN" sz="1600" dirty="0"/>
              <a:t>384kbps</a:t>
            </a:r>
            <a:r>
              <a:rPr lang="zh-CN" altLang="en-US" sz="1600" dirty="0"/>
              <a:t>，静止</a:t>
            </a:r>
            <a:r>
              <a:rPr lang="en-US" altLang="zh-CN" sz="1600" dirty="0"/>
              <a:t>2M bps</a:t>
            </a:r>
          </a:p>
          <a:p>
            <a:pPr lvl="1"/>
            <a:r>
              <a:rPr lang="en-US" altLang="zh-CN" sz="1600" dirty="0"/>
              <a:t>3GPP</a:t>
            </a:r>
            <a:r>
              <a:rPr lang="zh-CN" altLang="en-US" sz="1600" dirty="0"/>
              <a:t>家族的通</a:t>
            </a:r>
            <a:r>
              <a:rPr lang="zh-CN" altLang="zh-CN" sz="1600" dirty="0"/>
              <a:t>用移动电话系统</a:t>
            </a:r>
            <a:r>
              <a:rPr lang="en-US" altLang="zh-CN" sz="1600" dirty="0"/>
              <a:t>UMTS </a:t>
            </a:r>
            <a:r>
              <a:rPr lang="zh-CN" altLang="zh-CN" sz="1600" dirty="0"/>
              <a:t>（</a:t>
            </a:r>
            <a:r>
              <a:rPr lang="en-US" altLang="zh-CN" sz="1600" dirty="0"/>
              <a:t>Universal Mobile Telephone System</a:t>
            </a:r>
            <a:r>
              <a:rPr lang="zh-CN" altLang="zh-CN" sz="1600" dirty="0"/>
              <a:t>）</a:t>
            </a:r>
            <a:endParaRPr lang="en-US" altLang="zh-CN" sz="1600" dirty="0"/>
          </a:p>
          <a:p>
            <a:pPr lvl="2"/>
            <a:r>
              <a:rPr lang="zh-CN" altLang="en-US" sz="1600" dirty="0"/>
              <a:t>核心网以</a:t>
            </a:r>
            <a:r>
              <a:rPr lang="en-US" altLang="zh-CN" sz="1600" dirty="0"/>
              <a:t>GSM</a:t>
            </a:r>
            <a:r>
              <a:rPr lang="zh-CN" altLang="en-US" sz="1600" dirty="0"/>
              <a:t>原有架构为基础，后来发展为全</a:t>
            </a:r>
            <a:r>
              <a:rPr lang="en-US" altLang="zh-CN" sz="1600" dirty="0"/>
              <a:t>IP</a:t>
            </a:r>
            <a:r>
              <a:rPr lang="zh-CN" altLang="en-US" sz="1600" dirty="0"/>
              <a:t>核心网</a:t>
            </a:r>
            <a:endParaRPr lang="en-US" altLang="zh-CN" sz="1600" dirty="0"/>
          </a:p>
          <a:p>
            <a:pPr lvl="2"/>
            <a:r>
              <a:rPr lang="zh-CN" altLang="en-US" sz="1600" dirty="0"/>
              <a:t>空中接口：</a:t>
            </a:r>
            <a:endParaRPr lang="en-US" altLang="zh-CN" sz="1600" dirty="0"/>
          </a:p>
          <a:p>
            <a:pPr lvl="3"/>
            <a:r>
              <a:rPr lang="en-US" altLang="zh-CN" sz="1600" dirty="0"/>
              <a:t>W-CDMA</a:t>
            </a:r>
            <a:r>
              <a:rPr lang="zh-CN" altLang="en-US" sz="1600" dirty="0"/>
              <a:t>（</a:t>
            </a:r>
            <a:r>
              <a:rPr lang="en-US" altLang="zh-CN" sz="1600" dirty="0"/>
              <a:t>Wideband CDMA</a:t>
            </a:r>
            <a:r>
              <a:rPr lang="zh-CN" altLang="en-US" sz="1600" dirty="0"/>
              <a:t>）：中国联通部署</a:t>
            </a:r>
            <a:endParaRPr lang="en-US" altLang="zh-CN" sz="1600" dirty="0"/>
          </a:p>
          <a:p>
            <a:pPr lvl="3"/>
            <a:r>
              <a:rPr lang="en-US" altLang="zh-CN" sz="1600" dirty="0"/>
              <a:t>TD-SCDMA</a:t>
            </a:r>
            <a:r>
              <a:rPr lang="zh-CN" altLang="en-US" sz="1600" dirty="0"/>
              <a:t>（</a:t>
            </a:r>
            <a:r>
              <a:rPr lang="en-US" altLang="zh-CN" sz="1600" dirty="0"/>
              <a:t>Time Division-Synchronous</a:t>
            </a:r>
            <a:r>
              <a:rPr lang="zh-CN" altLang="en-US" sz="1600" dirty="0"/>
              <a:t>）：中国提出，中国移动部署</a:t>
            </a:r>
            <a:endParaRPr lang="en-US" altLang="zh-CN" sz="1600" dirty="0"/>
          </a:p>
          <a:p>
            <a:pPr lvl="1"/>
            <a:r>
              <a:rPr lang="en-US" altLang="zh-CN" sz="1600" dirty="0"/>
              <a:t>3GPP2</a:t>
            </a:r>
            <a:r>
              <a:rPr lang="zh-CN" altLang="en-US" sz="1600" dirty="0"/>
              <a:t>家族的</a:t>
            </a:r>
            <a:r>
              <a:rPr lang="en-US" altLang="zh-CN" sz="1600" dirty="0"/>
              <a:t>CDMA2000 1xEV-DO</a:t>
            </a:r>
            <a:r>
              <a:rPr lang="zh-CN" altLang="en-US" sz="1600" dirty="0"/>
              <a:t>：最高</a:t>
            </a:r>
            <a:r>
              <a:rPr lang="en-US" altLang="zh-CN" sz="1600" dirty="0"/>
              <a:t>2.4Mbps</a:t>
            </a:r>
            <a:r>
              <a:rPr lang="zh-CN" altLang="en-US" sz="1600" dirty="0"/>
              <a:t>，中国电信部署</a:t>
            </a:r>
            <a:r>
              <a:rPr lang="en-US" altLang="zh-CN" sz="1600" dirty="0"/>
              <a:t> </a:t>
            </a:r>
          </a:p>
          <a:p>
            <a:pPr lvl="1"/>
            <a:endParaRPr lang="zh-CN" altLang="zh-CN" sz="1600" dirty="0"/>
          </a:p>
        </p:txBody>
      </p:sp>
      <p:sp>
        <p:nvSpPr>
          <p:cNvPr id="5" name="TextBox 4"/>
          <p:cNvSpPr txBox="1"/>
          <p:nvPr/>
        </p:nvSpPr>
        <p:spPr>
          <a:xfrm>
            <a:off x="6774396" y="1323072"/>
            <a:ext cx="4579404" cy="646331"/>
          </a:xfrm>
          <a:prstGeom prst="rect">
            <a:avLst/>
          </a:prstGeom>
          <a:noFill/>
        </p:spPr>
        <p:txBody>
          <a:bodyPr wrap="square" rtlCol="0">
            <a:spAutoFit/>
          </a:bodyPr>
          <a:lstStyle/>
          <a:p>
            <a:r>
              <a:rPr lang="en-US" altLang="zh-CN" dirty="0"/>
              <a:t>EDGE/CDMA2000 1xRTT</a:t>
            </a:r>
            <a:r>
              <a:rPr lang="zh-CN" altLang="en-US" dirty="0"/>
              <a:t>在</a:t>
            </a:r>
            <a:r>
              <a:rPr lang="en-US" altLang="zh-CN" dirty="0"/>
              <a:t>3G</a:t>
            </a:r>
            <a:r>
              <a:rPr lang="zh-CN" altLang="en-US" dirty="0"/>
              <a:t>标准中定义，但一般认为为</a:t>
            </a:r>
            <a:r>
              <a:rPr lang="en-US" altLang="zh-CN" u="sng" dirty="0"/>
              <a:t>2.75G</a:t>
            </a:r>
            <a:endParaRPr lang="zh-CN" altLang="en-US" u="sng" dirty="0"/>
          </a:p>
        </p:txBody>
      </p:sp>
    </p:spTree>
    <p:extLst>
      <p:ext uri="{BB962C8B-B14F-4D97-AF65-F5344CB8AC3E}">
        <p14:creationId xmlns:p14="http://schemas.microsoft.com/office/powerpoint/2010/main" val="2660216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双绞线</a:t>
            </a:r>
            <a:r>
              <a:rPr lang="zh-CN" altLang="en-US" dirty="0"/>
              <a:t>（</a:t>
            </a:r>
            <a:r>
              <a:rPr lang="en-US" altLang="zh-CN" dirty="0"/>
              <a:t>Twisted Pair</a:t>
            </a:r>
            <a:r>
              <a:rPr lang="zh-CN" altLang="en-US" dirty="0"/>
              <a:t>）</a:t>
            </a:r>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6</a:t>
            </a:fld>
            <a:endParaRPr lang="en-US" altLang="zh-CN"/>
          </a:p>
        </p:txBody>
      </p:sp>
      <p:sp>
        <p:nvSpPr>
          <p:cNvPr id="3" name="内容占位符 2"/>
          <p:cNvSpPr>
            <a:spLocks noGrp="1"/>
          </p:cNvSpPr>
          <p:nvPr>
            <p:ph sz="quarter" idx="1"/>
          </p:nvPr>
        </p:nvSpPr>
        <p:spPr/>
        <p:txBody>
          <a:bodyPr>
            <a:normAutofit fontScale="77500" lnSpcReduction="20000"/>
          </a:bodyPr>
          <a:lstStyle/>
          <a:p>
            <a:pPr eaLnBrk="1" hangingPunct="1">
              <a:lnSpc>
                <a:spcPct val="120000"/>
              </a:lnSpc>
            </a:pPr>
            <a:r>
              <a:rPr lang="zh-CN" altLang="en-US" sz="3200" dirty="0"/>
              <a:t>最常用的传输媒体（</a:t>
            </a:r>
            <a:r>
              <a:rPr lang="en-US" altLang="zh-CN" sz="3200" dirty="0"/>
              <a:t>LAN</a:t>
            </a:r>
            <a:r>
              <a:rPr lang="zh-CN" altLang="en-US" sz="3200" dirty="0"/>
              <a:t>连接、电话）</a:t>
            </a:r>
          </a:p>
          <a:p>
            <a:pPr eaLnBrk="1" hangingPunct="1">
              <a:lnSpc>
                <a:spcPct val="120000"/>
              </a:lnSpc>
            </a:pPr>
            <a:r>
              <a:rPr lang="zh-CN" altLang="en-US" sz="3200" dirty="0"/>
              <a:t>一根电缆常常包括多（</a:t>
            </a:r>
            <a:r>
              <a:rPr lang="en-US" altLang="zh-CN" sz="3200" dirty="0"/>
              <a:t>4</a:t>
            </a:r>
            <a:r>
              <a:rPr lang="zh-CN" altLang="en-US" sz="3200" dirty="0"/>
              <a:t>）对</a:t>
            </a:r>
            <a:r>
              <a:rPr lang="zh-CN" altLang="en-US" sz="3200" dirty="0" smtClean="0"/>
              <a:t>双绞线</a:t>
            </a:r>
            <a:endParaRPr lang="en-US" altLang="zh-CN" sz="3200" dirty="0" smtClean="0"/>
          </a:p>
          <a:p>
            <a:pPr eaLnBrk="1" hangingPunct="1">
              <a:lnSpc>
                <a:spcPct val="120000"/>
              </a:lnSpc>
            </a:pPr>
            <a:r>
              <a:rPr lang="zh-CN" altLang="en-US" sz="3200" dirty="0"/>
              <a:t>综合</a:t>
            </a:r>
            <a:r>
              <a:rPr lang="zh-CN" altLang="en-US" sz="3200" dirty="0" smtClean="0"/>
              <a:t>布线系统中用于配线架之间干线连接的大对数电缆可能包括几十甚至上百对双绞线</a:t>
            </a:r>
            <a:endParaRPr lang="zh-CN" altLang="en-US" sz="3200" dirty="0"/>
          </a:p>
          <a:p>
            <a:pPr eaLnBrk="1" hangingPunct="1">
              <a:lnSpc>
                <a:spcPct val="120000"/>
              </a:lnSpc>
            </a:pPr>
            <a:r>
              <a:rPr lang="zh-CN" altLang="en-US" sz="3200" dirty="0"/>
              <a:t>双绞线减少相互间的干扰，单位距离上的旋绞次数越多，带宽越高</a:t>
            </a:r>
            <a:endParaRPr lang="en-US" altLang="zh-CN" sz="3200" dirty="0"/>
          </a:p>
          <a:p>
            <a:pPr eaLnBrk="1" hangingPunct="1">
              <a:lnSpc>
                <a:spcPct val="120000"/>
              </a:lnSpc>
            </a:pPr>
            <a:r>
              <a:rPr lang="zh-CN" altLang="en-US" sz="3200" dirty="0"/>
              <a:t>非屏蔽双绞线</a:t>
            </a:r>
            <a:r>
              <a:rPr lang="en-US" altLang="zh-CN" sz="3200" dirty="0"/>
              <a:t>UTP</a:t>
            </a:r>
            <a:r>
              <a:rPr lang="zh-CN" altLang="en-US" sz="3200" dirty="0"/>
              <a:t>：没有屏蔽，细、轻，容易安装，用于电话线和以太网</a:t>
            </a:r>
            <a:r>
              <a:rPr lang="zh-CN" altLang="en-US" sz="3200" dirty="0" smtClean="0"/>
              <a:t>连接</a:t>
            </a:r>
            <a:endParaRPr lang="en-US" altLang="zh-CN" sz="3200" dirty="0" smtClean="0"/>
          </a:p>
          <a:p>
            <a:pPr>
              <a:lnSpc>
                <a:spcPct val="120000"/>
              </a:lnSpc>
            </a:pPr>
            <a:r>
              <a:rPr lang="zh-CN" altLang="en-US" sz="3200" dirty="0" smtClean="0"/>
              <a:t>屏蔽双绞线</a:t>
            </a:r>
            <a:r>
              <a:rPr lang="en-US" altLang="zh-CN" sz="3200" dirty="0" smtClean="0"/>
              <a:t>STP</a:t>
            </a:r>
            <a:r>
              <a:rPr lang="zh-CN" altLang="en-US" sz="3200" dirty="0" smtClean="0"/>
              <a:t>：每对双绞线外（</a:t>
            </a:r>
            <a:r>
              <a:rPr lang="en-US" altLang="zh-CN" sz="3200" dirty="0" smtClean="0"/>
              <a:t>Shielded</a:t>
            </a:r>
            <a:r>
              <a:rPr lang="zh-CN" altLang="en-US" sz="3200" dirty="0" smtClean="0"/>
              <a:t>）以及所有双绞线外（</a:t>
            </a:r>
            <a:r>
              <a:rPr lang="en-US" altLang="zh-CN" sz="3200" dirty="0" smtClean="0"/>
              <a:t>Screened</a:t>
            </a:r>
            <a:r>
              <a:rPr lang="zh-CN" altLang="en-US" sz="3200" dirty="0" smtClean="0"/>
              <a:t>）都可能增加金属包层</a:t>
            </a:r>
            <a:endParaRPr lang="en-US" altLang="zh-CN" sz="2800" dirty="0"/>
          </a:p>
          <a:p>
            <a:pPr lvl="1" eaLnBrk="1" hangingPunct="1">
              <a:lnSpc>
                <a:spcPct val="120000"/>
              </a:lnSpc>
            </a:pPr>
            <a:endParaRPr lang="zh-CN" altLang="en-US" sz="2800" dirty="0"/>
          </a:p>
        </p:txBody>
      </p:sp>
      <p:pic>
        <p:nvPicPr>
          <p:cNvPr id="5" name="Picture 4" descr="file:///C:/Documents%20and%20Settings/wuchang.CSE/Desktop/twisted.gif"/>
          <p:cNvPicPr>
            <a:picLocks noChangeAspect="1" noChangeArrowheads="1"/>
          </p:cNvPicPr>
          <p:nvPr/>
        </p:nvPicPr>
        <p:blipFill>
          <a:blip r:embed="rId2" cstate="print"/>
          <a:srcRect/>
          <a:stretch>
            <a:fillRect/>
          </a:stretch>
        </p:blipFill>
        <p:spPr bwMode="auto">
          <a:xfrm>
            <a:off x="7670662" y="360258"/>
            <a:ext cx="3387914" cy="1568658"/>
          </a:xfrm>
          <a:prstGeom prst="rect">
            <a:avLst/>
          </a:prstGeom>
          <a:noFill/>
          <a:ln w="9525">
            <a:noFill/>
            <a:miter lim="800000"/>
            <a:headEnd/>
            <a:tailEnd/>
          </a:ln>
        </p:spPr>
      </p:pic>
    </p:spTree>
    <p:extLst>
      <p:ext uri="{BB962C8B-B14F-4D97-AF65-F5344CB8AC3E}">
        <p14:creationId xmlns:p14="http://schemas.microsoft.com/office/powerpoint/2010/main" val="234478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接入网：移动网络（</a:t>
            </a:r>
            <a:r>
              <a:rPr lang="en-US" altLang="zh-CN" dirty="0" smtClean="0"/>
              <a:t>2</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60</a:t>
            </a:fld>
            <a:endParaRPr lang="zh-CN" altLang="en-US" dirty="0"/>
          </a:p>
        </p:txBody>
      </p:sp>
      <p:sp>
        <p:nvSpPr>
          <p:cNvPr id="4" name="内容占位符 3"/>
          <p:cNvSpPr>
            <a:spLocks noGrp="1"/>
          </p:cNvSpPr>
          <p:nvPr>
            <p:ph sz="quarter" idx="1"/>
          </p:nvPr>
        </p:nvSpPr>
        <p:spPr>
          <a:xfrm>
            <a:off x="419100" y="1506648"/>
            <a:ext cx="11353800" cy="4351338"/>
          </a:xfrm>
        </p:spPr>
        <p:txBody>
          <a:bodyPr>
            <a:noAutofit/>
          </a:bodyPr>
          <a:lstStyle/>
          <a:p>
            <a:r>
              <a:rPr lang="en-US" altLang="zh-CN" sz="1800" dirty="0" smtClean="0"/>
              <a:t>3G</a:t>
            </a:r>
            <a:r>
              <a:rPr lang="zh-CN" altLang="en-US" sz="1800" dirty="0" smtClean="0"/>
              <a:t>的过渡（</a:t>
            </a:r>
            <a:r>
              <a:rPr lang="en-US" altLang="zh-CN" sz="1800" dirty="0" smtClean="0"/>
              <a:t>3.5G</a:t>
            </a:r>
            <a:r>
              <a:rPr lang="zh-CN" altLang="en-US" sz="1800" dirty="0" smtClean="0"/>
              <a:t>、</a:t>
            </a:r>
            <a:r>
              <a:rPr lang="en-US" altLang="zh-CN" sz="1800" dirty="0" smtClean="0"/>
              <a:t>3.75G</a:t>
            </a:r>
            <a:r>
              <a:rPr lang="zh-CN" altLang="en-US" sz="1800" dirty="0" smtClean="0"/>
              <a:t>、</a:t>
            </a:r>
            <a:r>
              <a:rPr lang="en-US" altLang="zh-CN" sz="1800" dirty="0" smtClean="0"/>
              <a:t>3.9G</a:t>
            </a:r>
            <a:r>
              <a:rPr lang="zh-CN" altLang="en-US" sz="1800" dirty="0" smtClean="0"/>
              <a:t>）</a:t>
            </a:r>
            <a:endParaRPr lang="en-US" altLang="zh-CN" sz="1800" dirty="0" smtClean="0"/>
          </a:p>
          <a:p>
            <a:pPr lvl="1"/>
            <a:r>
              <a:rPr lang="en-US" altLang="zh-CN" sz="1800" dirty="0" smtClean="0"/>
              <a:t>3GPP</a:t>
            </a:r>
            <a:r>
              <a:rPr lang="zh-CN" altLang="en-US" sz="1800" dirty="0" smtClean="0"/>
              <a:t>家族：</a:t>
            </a:r>
            <a:r>
              <a:rPr lang="en-US" altLang="zh-CN" sz="1800" dirty="0" smtClean="0"/>
              <a:t>HSUPA/HSPA+</a:t>
            </a:r>
            <a:r>
              <a:rPr lang="zh-CN" altLang="en-US" sz="1800" dirty="0" smtClean="0"/>
              <a:t>也被称为</a:t>
            </a:r>
            <a:r>
              <a:rPr lang="en-US" altLang="zh-CN" sz="1800" dirty="0" smtClean="0"/>
              <a:t>3.75G</a:t>
            </a:r>
          </a:p>
          <a:p>
            <a:pPr lvl="2"/>
            <a:r>
              <a:rPr lang="zh-CN" altLang="zh-CN" sz="1800" b="1" dirty="0" smtClean="0"/>
              <a:t>高速下行分组接入</a:t>
            </a:r>
            <a:r>
              <a:rPr lang="en-US" altLang="zh-CN" sz="1800" b="1" dirty="0" smtClean="0"/>
              <a:t>HSDPA </a:t>
            </a:r>
            <a:r>
              <a:rPr lang="zh-CN" altLang="zh-CN" sz="1800" b="1" dirty="0" smtClean="0"/>
              <a:t>（</a:t>
            </a:r>
            <a:r>
              <a:rPr lang="en-US" altLang="zh-CN" sz="1800" b="1" dirty="0" smtClean="0"/>
              <a:t>High Speed Downlink Packet Access</a:t>
            </a:r>
            <a:r>
              <a:rPr lang="zh-CN" altLang="zh-CN" sz="1800" b="1" dirty="0" smtClean="0"/>
              <a:t>）</a:t>
            </a:r>
            <a:r>
              <a:rPr lang="zh-CN" altLang="en-US" sz="1800" b="1" dirty="0" smtClean="0"/>
              <a:t>：下行</a:t>
            </a:r>
            <a:r>
              <a:rPr lang="en-US" altLang="zh-CN" sz="1800" b="1" dirty="0" smtClean="0"/>
              <a:t>14Mbps</a:t>
            </a:r>
          </a:p>
          <a:p>
            <a:pPr lvl="2"/>
            <a:r>
              <a:rPr lang="zh-CN" altLang="zh-CN" sz="1800" b="1" dirty="0" smtClean="0"/>
              <a:t>高速上行分组接入</a:t>
            </a:r>
            <a:r>
              <a:rPr lang="en-US" altLang="zh-CN" sz="1800" b="1" dirty="0" smtClean="0"/>
              <a:t>HSUPA</a:t>
            </a:r>
            <a:r>
              <a:rPr lang="zh-CN" altLang="zh-CN" sz="1800" b="1" dirty="0" smtClean="0"/>
              <a:t>（</a:t>
            </a:r>
            <a:r>
              <a:rPr lang="en-US" altLang="zh-CN" sz="1800" b="1" dirty="0" smtClean="0"/>
              <a:t>High Speed Uplink Packet Access</a:t>
            </a:r>
            <a:r>
              <a:rPr lang="zh-CN" altLang="zh-CN" sz="1800" b="1" dirty="0" smtClean="0"/>
              <a:t>）</a:t>
            </a:r>
            <a:r>
              <a:rPr lang="zh-CN" altLang="en-US" sz="1800" b="1" dirty="0" smtClean="0"/>
              <a:t>：上行最高</a:t>
            </a:r>
            <a:r>
              <a:rPr lang="en-US" altLang="zh-CN" sz="1800" b="1" dirty="0" smtClean="0"/>
              <a:t>5.7Mbps</a:t>
            </a:r>
          </a:p>
          <a:p>
            <a:pPr lvl="2"/>
            <a:r>
              <a:rPr lang="zh-CN" altLang="en-US" sz="1800" b="1" dirty="0" smtClean="0"/>
              <a:t>高速分组接入演进</a:t>
            </a:r>
            <a:r>
              <a:rPr lang="en-US" altLang="zh-CN" sz="1800" b="1" dirty="0" smtClean="0"/>
              <a:t>HSPA+</a:t>
            </a:r>
            <a:r>
              <a:rPr lang="zh-CN" altLang="zh-CN" sz="1800" dirty="0" smtClean="0"/>
              <a:t>（</a:t>
            </a:r>
            <a:r>
              <a:rPr lang="en-US" altLang="zh-CN" sz="1800" b="1" dirty="0" smtClean="0"/>
              <a:t>Evolved High-Speed Packet Access</a:t>
            </a:r>
            <a:r>
              <a:rPr lang="zh-CN" altLang="zh-CN" sz="1800" dirty="0" smtClean="0"/>
              <a:t>）</a:t>
            </a:r>
            <a:r>
              <a:rPr lang="zh-CN" altLang="en-US" sz="1800" dirty="0" smtClean="0"/>
              <a:t>：下行</a:t>
            </a:r>
            <a:r>
              <a:rPr lang="en-US" altLang="zh-CN" sz="1800" dirty="0" smtClean="0"/>
              <a:t>28Mbps</a:t>
            </a:r>
            <a:r>
              <a:rPr lang="zh-CN" altLang="en-US" sz="1800" dirty="0" smtClean="0"/>
              <a:t>、上行</a:t>
            </a:r>
            <a:r>
              <a:rPr lang="en-US" altLang="zh-CN" sz="1800" dirty="0" smtClean="0"/>
              <a:t>11Mbps</a:t>
            </a:r>
            <a:endParaRPr lang="en-US" altLang="zh-CN" sz="1800" b="1" dirty="0" smtClean="0"/>
          </a:p>
          <a:p>
            <a:pPr lvl="2"/>
            <a:r>
              <a:rPr lang="zh-CN" altLang="zh-CN" sz="1800" b="1" u="sng" dirty="0" smtClean="0"/>
              <a:t>长期演进技术</a:t>
            </a:r>
            <a:r>
              <a:rPr lang="en-US" altLang="zh-CN" sz="1800" b="1" u="sng" dirty="0" smtClean="0"/>
              <a:t>LTE</a:t>
            </a:r>
            <a:r>
              <a:rPr lang="zh-CN" altLang="zh-CN" sz="1800" u="sng" dirty="0" smtClean="0"/>
              <a:t>（</a:t>
            </a:r>
            <a:r>
              <a:rPr lang="en-US" altLang="zh-CN" sz="1800" u="sng" dirty="0" smtClean="0"/>
              <a:t>Long Term Evolution)</a:t>
            </a:r>
            <a:r>
              <a:rPr lang="zh-CN" altLang="zh-CN" sz="1800" u="sng" dirty="0" smtClean="0"/>
              <a:t>，</a:t>
            </a:r>
            <a:r>
              <a:rPr lang="zh-CN" altLang="en-US" sz="1800" u="sng" dirty="0" smtClean="0">
                <a:solidFill>
                  <a:srgbClr val="FF0000"/>
                </a:solidFill>
              </a:rPr>
              <a:t>下</a:t>
            </a:r>
            <a:r>
              <a:rPr lang="zh-CN" altLang="zh-CN" sz="1800" u="sng" dirty="0" smtClean="0">
                <a:solidFill>
                  <a:srgbClr val="FF0000"/>
                </a:solidFill>
              </a:rPr>
              <a:t>行</a:t>
            </a:r>
            <a:r>
              <a:rPr lang="zh-CN" altLang="zh-CN" sz="1800" u="sng" dirty="0" smtClean="0"/>
              <a:t>最高</a:t>
            </a:r>
            <a:r>
              <a:rPr lang="en-US" altLang="zh-CN" sz="1800" u="sng" dirty="0" smtClean="0"/>
              <a:t>100Mbps,</a:t>
            </a:r>
            <a:r>
              <a:rPr lang="zh-CN" altLang="en-US" sz="1800" u="sng" dirty="0" smtClean="0">
                <a:solidFill>
                  <a:srgbClr val="FF0000"/>
                </a:solidFill>
              </a:rPr>
              <a:t>上</a:t>
            </a:r>
            <a:r>
              <a:rPr lang="zh-CN" altLang="zh-CN" sz="1800" u="sng" dirty="0" smtClean="0">
                <a:solidFill>
                  <a:srgbClr val="FF0000"/>
                </a:solidFill>
              </a:rPr>
              <a:t>行</a:t>
            </a:r>
            <a:r>
              <a:rPr lang="zh-CN" altLang="zh-CN" sz="1800" u="sng" dirty="0" smtClean="0"/>
              <a:t>最高</a:t>
            </a:r>
            <a:r>
              <a:rPr lang="en-US" altLang="zh-CN" sz="1800" u="sng" dirty="0" smtClean="0"/>
              <a:t>50Mbps</a:t>
            </a:r>
            <a:r>
              <a:rPr lang="zh-CN" altLang="en-US" sz="1800" u="sng" dirty="0" smtClean="0"/>
              <a:t>，属于</a:t>
            </a:r>
            <a:r>
              <a:rPr lang="en-US" altLang="zh-CN" sz="1800" u="sng" dirty="0" smtClean="0"/>
              <a:t>4G</a:t>
            </a:r>
            <a:r>
              <a:rPr lang="zh-CN" altLang="en-US" sz="1800" u="sng" dirty="0" smtClean="0"/>
              <a:t>标准，但一般认为为</a:t>
            </a:r>
            <a:r>
              <a:rPr lang="en-US" altLang="zh-CN" sz="1800" u="sng" dirty="0" smtClean="0"/>
              <a:t>3.9G</a:t>
            </a:r>
          </a:p>
          <a:p>
            <a:pPr lvl="1"/>
            <a:r>
              <a:rPr lang="en-US" altLang="zh-CN" sz="1800" dirty="0" smtClean="0"/>
              <a:t>3GPP2</a:t>
            </a:r>
            <a:r>
              <a:rPr lang="zh-CN" altLang="en-US" sz="1800" dirty="0" smtClean="0"/>
              <a:t>家族：</a:t>
            </a:r>
            <a:endParaRPr lang="en-US" altLang="zh-CN" sz="1800" dirty="0" smtClean="0"/>
          </a:p>
          <a:p>
            <a:pPr lvl="2"/>
            <a:r>
              <a:rPr lang="en-US" altLang="zh-CN" sz="1800" dirty="0" smtClean="0"/>
              <a:t>CDMA2000 1xEV-DO Rev A/</a:t>
            </a:r>
            <a:r>
              <a:rPr lang="en-US" altLang="zh-CN" sz="1800" dirty="0" err="1" smtClean="0"/>
              <a:t>RevB</a:t>
            </a:r>
            <a:r>
              <a:rPr lang="zh-CN" altLang="en-US" sz="1800" dirty="0" smtClean="0"/>
              <a:t>：下行</a:t>
            </a:r>
            <a:r>
              <a:rPr lang="en-US" altLang="zh-CN" sz="1800" dirty="0" smtClean="0"/>
              <a:t>3.1Mbps/9.3Mbps</a:t>
            </a:r>
          </a:p>
          <a:p>
            <a:pPr lvl="1"/>
            <a:r>
              <a:rPr lang="en-US" altLang="zh-CN" sz="1800" u="sng" dirty="0" smtClean="0"/>
              <a:t>WiMAX(IEEE 802.16e-2005)</a:t>
            </a:r>
            <a:r>
              <a:rPr lang="zh-CN" altLang="en-US" sz="1800" u="sng" dirty="0" smtClean="0"/>
              <a:t>：下行</a:t>
            </a:r>
            <a:r>
              <a:rPr lang="en-US" altLang="zh-CN" sz="1800" u="sng" dirty="0" smtClean="0"/>
              <a:t>128Mbps</a:t>
            </a:r>
            <a:r>
              <a:rPr lang="zh-CN" altLang="en-US" sz="1800" u="sng" dirty="0" smtClean="0"/>
              <a:t>，上行</a:t>
            </a:r>
            <a:r>
              <a:rPr lang="en-US" altLang="zh-CN" sz="1800" u="sng" dirty="0" smtClean="0"/>
              <a:t>56Mbps</a:t>
            </a:r>
            <a:r>
              <a:rPr lang="zh-CN" altLang="en-US" sz="1800" u="sng" dirty="0" smtClean="0"/>
              <a:t>，属于</a:t>
            </a:r>
            <a:r>
              <a:rPr lang="en-US" altLang="zh-CN" sz="1800" u="sng" dirty="0" smtClean="0"/>
              <a:t>4G</a:t>
            </a:r>
            <a:r>
              <a:rPr lang="zh-CN" altLang="en-US" sz="1800" u="sng" dirty="0" smtClean="0"/>
              <a:t>标准，但一般认为为</a:t>
            </a:r>
            <a:r>
              <a:rPr lang="en-US" altLang="zh-CN" sz="1800" u="sng" dirty="0" smtClean="0"/>
              <a:t>3.9G</a:t>
            </a:r>
          </a:p>
          <a:p>
            <a:r>
              <a:rPr lang="en-US" altLang="zh-CN" sz="1800" dirty="0" smtClean="0"/>
              <a:t>4G(IMT-Advanced</a:t>
            </a:r>
            <a:r>
              <a:rPr lang="zh-CN" altLang="en-US" sz="1800" dirty="0" smtClean="0"/>
              <a:t>标准</a:t>
            </a:r>
            <a:r>
              <a:rPr lang="en-US" altLang="zh-CN" sz="1800" dirty="0" smtClean="0"/>
              <a:t>):</a:t>
            </a:r>
            <a:r>
              <a:rPr lang="zh-CN" altLang="en-US" sz="1800" dirty="0" smtClean="0"/>
              <a:t>移动环境</a:t>
            </a:r>
            <a:r>
              <a:rPr lang="en-US" altLang="zh-CN" sz="1800" dirty="0" smtClean="0"/>
              <a:t>100Mbps</a:t>
            </a:r>
            <a:r>
              <a:rPr lang="zh-CN" altLang="en-US" sz="1800" dirty="0" smtClean="0"/>
              <a:t>，步行和静止</a:t>
            </a:r>
            <a:r>
              <a:rPr lang="en-US" altLang="zh-CN" sz="1800" dirty="0" smtClean="0"/>
              <a:t>1Gbps</a:t>
            </a:r>
          </a:p>
          <a:p>
            <a:pPr lvl="1"/>
            <a:r>
              <a:rPr lang="en-US" altLang="zh-CN" sz="1800" dirty="0" smtClean="0"/>
              <a:t>3GPP</a:t>
            </a:r>
            <a:r>
              <a:rPr lang="zh-CN" altLang="en-US" sz="1800" dirty="0" smtClean="0"/>
              <a:t>家族的</a:t>
            </a:r>
            <a:r>
              <a:rPr lang="en-US" altLang="zh-CN" sz="1800" dirty="0" smtClean="0"/>
              <a:t>LTE-Advanced</a:t>
            </a:r>
            <a:r>
              <a:rPr lang="zh-CN" altLang="en-US" sz="1800" dirty="0" smtClean="0"/>
              <a:t>（</a:t>
            </a:r>
            <a:r>
              <a:rPr lang="en-US" altLang="zh-CN" sz="1800" dirty="0" smtClean="0"/>
              <a:t>LTE-A</a:t>
            </a:r>
            <a:r>
              <a:rPr lang="zh-CN" altLang="en-US" sz="1800" dirty="0" smtClean="0"/>
              <a:t>）：上行</a:t>
            </a:r>
            <a:r>
              <a:rPr lang="en-US" altLang="zh-CN" sz="1800" dirty="0" smtClean="0"/>
              <a:t>500Mbps</a:t>
            </a:r>
            <a:r>
              <a:rPr lang="zh-CN" altLang="en-US" sz="1800" dirty="0" smtClean="0"/>
              <a:t>，下行</a:t>
            </a:r>
            <a:r>
              <a:rPr lang="en-US" altLang="zh-CN" sz="1800" dirty="0" smtClean="0"/>
              <a:t>1Gbps</a:t>
            </a:r>
          </a:p>
          <a:p>
            <a:pPr lvl="1"/>
            <a:r>
              <a:rPr lang="en-US" altLang="zh-CN" sz="1800" dirty="0" smtClean="0"/>
              <a:t>WiMAX</a:t>
            </a:r>
            <a:r>
              <a:rPr lang="zh-CN" altLang="en-US" sz="1800" dirty="0" smtClean="0"/>
              <a:t>的</a:t>
            </a:r>
            <a:r>
              <a:rPr lang="en-US" altLang="zh-CN" sz="1800" dirty="0" smtClean="0"/>
              <a:t>IEEE 802.16m</a:t>
            </a:r>
            <a:r>
              <a:rPr lang="zh-CN" altLang="en-US" sz="1800" dirty="0" smtClean="0"/>
              <a:t>：上行和下行</a:t>
            </a:r>
            <a:r>
              <a:rPr lang="en-US" altLang="zh-CN" sz="1800" dirty="0" smtClean="0"/>
              <a:t>1Gbps</a:t>
            </a:r>
          </a:p>
          <a:p>
            <a:pPr lvl="1"/>
            <a:r>
              <a:rPr lang="en-US" altLang="zh-CN" sz="1800" dirty="0" smtClean="0"/>
              <a:t>3G</a:t>
            </a:r>
            <a:r>
              <a:rPr lang="zh-CN" altLang="en-US" sz="1800" dirty="0" smtClean="0"/>
              <a:t>的</a:t>
            </a:r>
            <a:r>
              <a:rPr lang="en-US" altLang="zh-CN" sz="1800" dirty="0" smtClean="0"/>
              <a:t>CDMA</a:t>
            </a:r>
            <a:r>
              <a:rPr lang="zh-CN" altLang="en-US" sz="1800" dirty="0" smtClean="0"/>
              <a:t>代替以</a:t>
            </a:r>
            <a:r>
              <a:rPr lang="en-US" altLang="zh-CN" sz="1800" dirty="0" smtClean="0"/>
              <a:t>4G</a:t>
            </a:r>
            <a:r>
              <a:rPr lang="zh-CN" altLang="en-US" sz="1800" dirty="0" smtClean="0"/>
              <a:t>的</a:t>
            </a:r>
            <a:r>
              <a:rPr lang="en-US" altLang="zh-CN" sz="1800" dirty="0" smtClean="0"/>
              <a:t>OFDM</a:t>
            </a:r>
            <a:r>
              <a:rPr lang="zh-CN" altLang="en-US" sz="1800" dirty="0" smtClean="0"/>
              <a:t>和</a:t>
            </a:r>
            <a:r>
              <a:rPr lang="en-US" altLang="zh-CN" sz="1800" dirty="0" smtClean="0"/>
              <a:t>MIMO</a:t>
            </a:r>
            <a:r>
              <a:rPr lang="zh-CN" altLang="en-US" sz="1800" dirty="0" smtClean="0"/>
              <a:t>技术。</a:t>
            </a:r>
            <a:endParaRPr lang="en-US" altLang="zh-CN" sz="1800" dirty="0" smtClean="0"/>
          </a:p>
          <a:p>
            <a:r>
              <a:rPr lang="en-US" altLang="zh-CN" sz="1800" dirty="0" smtClean="0"/>
              <a:t>5G: </a:t>
            </a:r>
            <a:r>
              <a:rPr lang="zh-CN" altLang="en-US" sz="1800" dirty="0" smtClean="0"/>
              <a:t>研究阶段，支持</a:t>
            </a:r>
            <a:r>
              <a:rPr lang="en-US" altLang="zh-CN" sz="1800" dirty="0" smtClean="0"/>
              <a:t>10Gbps</a:t>
            </a:r>
            <a:r>
              <a:rPr lang="zh-CN" altLang="en-US" sz="1800" dirty="0" smtClean="0"/>
              <a:t>以上</a:t>
            </a:r>
            <a:endParaRPr lang="en-US" altLang="zh-CN" sz="1800" dirty="0" smtClean="0"/>
          </a:p>
          <a:p>
            <a:pPr lvl="1"/>
            <a:r>
              <a:rPr lang="en-US" altLang="zh-CN" sz="1800" dirty="0" smtClean="0"/>
              <a:t>2018 </a:t>
            </a:r>
            <a:r>
              <a:rPr lang="zh-CN" altLang="en-US" sz="1800" dirty="0" smtClean="0"/>
              <a:t>年完成 </a:t>
            </a:r>
            <a:r>
              <a:rPr lang="en-US" altLang="zh-CN" sz="1800" dirty="0" smtClean="0"/>
              <a:t>5G </a:t>
            </a:r>
            <a:r>
              <a:rPr lang="zh-CN" altLang="en-US" sz="1800" dirty="0" smtClean="0"/>
              <a:t>第一阶段规范，</a:t>
            </a:r>
            <a:r>
              <a:rPr lang="en-US" altLang="zh-CN" sz="1800" dirty="0" smtClean="0"/>
              <a:t>2019 </a:t>
            </a:r>
            <a:r>
              <a:rPr lang="zh-CN" altLang="en-US" sz="1800" dirty="0" smtClean="0"/>
              <a:t>年将会实现 </a:t>
            </a:r>
            <a:r>
              <a:rPr lang="en-US" altLang="zh-CN" sz="1800" dirty="0" smtClean="0"/>
              <a:t>5G NR </a:t>
            </a:r>
            <a:r>
              <a:rPr lang="zh-CN" altLang="en-US" sz="1800" dirty="0" smtClean="0"/>
              <a:t>的大规模预商用部署，</a:t>
            </a:r>
            <a:r>
              <a:rPr lang="en-US" altLang="zh-CN" sz="1800" dirty="0" smtClean="0"/>
              <a:t>2020 </a:t>
            </a:r>
            <a:r>
              <a:rPr lang="zh-CN" altLang="en-US" sz="1800" dirty="0" smtClean="0"/>
              <a:t>年实现正式商用</a:t>
            </a:r>
            <a:endParaRPr lang="zh-CN" altLang="en-US" sz="1800" dirty="0"/>
          </a:p>
        </p:txBody>
      </p:sp>
    </p:spTree>
    <p:extLst>
      <p:ext uri="{BB962C8B-B14F-4D97-AF65-F5344CB8AC3E}">
        <p14:creationId xmlns:p14="http://schemas.microsoft.com/office/powerpoint/2010/main" val="20283209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接入网：</a:t>
            </a:r>
            <a:r>
              <a:rPr lang="en-US" altLang="zh-CN" dirty="0" smtClean="0"/>
              <a:t>GSM</a:t>
            </a:r>
            <a:r>
              <a:rPr lang="zh-CN" altLang="en-US" dirty="0" smtClean="0"/>
              <a:t>体系结构</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61</a:t>
            </a:fld>
            <a:endParaRPr lang="zh-CN" altLang="en-US" dirty="0"/>
          </a:p>
        </p:txBody>
      </p:sp>
      <p:sp>
        <p:nvSpPr>
          <p:cNvPr id="4" name="内容占位符 3"/>
          <p:cNvSpPr>
            <a:spLocks noGrp="1"/>
          </p:cNvSpPr>
          <p:nvPr>
            <p:ph sz="quarter" idx="1"/>
          </p:nvPr>
        </p:nvSpPr>
        <p:spPr>
          <a:xfrm>
            <a:off x="974035" y="1490948"/>
            <a:ext cx="9773478" cy="1578012"/>
          </a:xfrm>
        </p:spPr>
        <p:txBody>
          <a:bodyPr>
            <a:noAutofit/>
          </a:bodyPr>
          <a:lstStyle/>
          <a:p>
            <a:r>
              <a:rPr lang="zh-CN" altLang="zh-CN" sz="1800" dirty="0"/>
              <a:t>移动台</a:t>
            </a:r>
            <a:r>
              <a:rPr lang="da-DK" altLang="zh-CN" sz="1800" dirty="0"/>
              <a:t>MS</a:t>
            </a:r>
            <a:r>
              <a:rPr lang="zh-CN" altLang="zh-CN" sz="1800" dirty="0"/>
              <a:t>是</a:t>
            </a:r>
            <a:r>
              <a:rPr lang="da-DK" altLang="zh-CN" sz="1800" dirty="0"/>
              <a:t>GSM</a:t>
            </a:r>
            <a:r>
              <a:rPr lang="zh-CN" altLang="zh-CN" sz="1800" dirty="0"/>
              <a:t>系统的移动用户设备</a:t>
            </a:r>
            <a:endParaRPr lang="en-US" altLang="zh-CN" sz="1800" dirty="0"/>
          </a:p>
          <a:p>
            <a:pPr lvl="1"/>
            <a:r>
              <a:rPr lang="zh-CN" altLang="zh-CN" sz="1600" dirty="0"/>
              <a:t>移动设备（手机）</a:t>
            </a:r>
            <a:r>
              <a:rPr lang="zh-CN" altLang="en-US" sz="1600" dirty="0"/>
              <a:t>，通过</a:t>
            </a:r>
            <a:r>
              <a:rPr lang="zh-CN" altLang="zh-CN" sz="1600" dirty="0"/>
              <a:t>国际移动设备标识（</a:t>
            </a:r>
            <a:r>
              <a:rPr lang="da-DK" altLang="zh-CN" sz="1600" dirty="0"/>
              <a:t>International Mobile Equipment Identity</a:t>
            </a:r>
            <a:r>
              <a:rPr lang="zh-CN" altLang="zh-CN" sz="1600" dirty="0"/>
              <a:t>，</a:t>
            </a:r>
            <a:r>
              <a:rPr lang="da-DK" altLang="zh-CN" sz="1600" dirty="0"/>
              <a:t>IMEI</a:t>
            </a:r>
            <a:r>
              <a:rPr lang="zh-CN" altLang="zh-CN" sz="1600" dirty="0"/>
              <a:t>）唯一标识</a:t>
            </a:r>
            <a:endParaRPr lang="en-US" altLang="zh-CN" sz="1600" dirty="0"/>
          </a:p>
          <a:p>
            <a:pPr lvl="1"/>
            <a:r>
              <a:rPr lang="zh-CN" altLang="zh-CN" sz="1600" dirty="0"/>
              <a:t>用户识别模块</a:t>
            </a:r>
            <a:r>
              <a:rPr lang="da-DK" altLang="zh-CN" sz="1600" dirty="0"/>
              <a:t>SIM</a:t>
            </a:r>
            <a:r>
              <a:rPr lang="zh-CN" altLang="zh-CN" sz="1600" dirty="0"/>
              <a:t>卡（</a:t>
            </a:r>
            <a:r>
              <a:rPr lang="da-DK" altLang="zh-CN" sz="1600" dirty="0"/>
              <a:t>Subscriber Identity Module</a:t>
            </a:r>
            <a:r>
              <a:rPr lang="zh-CN" altLang="zh-CN" sz="1600" dirty="0"/>
              <a:t>）</a:t>
            </a:r>
            <a:r>
              <a:rPr lang="zh-CN" altLang="en-US" sz="1600" dirty="0"/>
              <a:t>，</a:t>
            </a:r>
            <a:r>
              <a:rPr lang="zh-CN" altLang="zh-CN" sz="1600" dirty="0"/>
              <a:t>存储国际移动用户标识（</a:t>
            </a:r>
            <a:r>
              <a:rPr lang="da-DK" altLang="zh-CN" sz="1600" dirty="0"/>
              <a:t>International Mobile Subscriber Identity</a:t>
            </a:r>
            <a:r>
              <a:rPr lang="zh-CN" altLang="zh-CN" sz="1600" dirty="0"/>
              <a:t>，</a:t>
            </a:r>
            <a:r>
              <a:rPr lang="da-DK" altLang="zh-CN" sz="1600" dirty="0"/>
              <a:t>IMSI</a:t>
            </a:r>
            <a:r>
              <a:rPr lang="zh-CN" altLang="zh-CN" sz="1600" dirty="0"/>
              <a:t>）、密钥、用户信息以及用于当前的网络接入的相关信息等。</a:t>
            </a:r>
            <a:endParaRPr lang="en-US" altLang="zh-CN" sz="1600"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99026546"/>
              </p:ext>
            </p:extLst>
          </p:nvPr>
        </p:nvGraphicFramePr>
        <p:xfrm>
          <a:off x="7134133" y="2698266"/>
          <a:ext cx="5286375" cy="4152900"/>
        </p:xfrm>
        <a:graphic>
          <a:graphicData uri="http://schemas.openxmlformats.org/presentationml/2006/ole">
            <mc:AlternateContent xmlns:mc="http://schemas.openxmlformats.org/markup-compatibility/2006">
              <mc:Choice xmlns:v="urn:schemas-microsoft-com:vml" Requires="v">
                <p:oleObj spid="_x0000_s11321" name="Visio" r:id="rId4" imgW="5693323" imgH="4480627" progId="Visio.Drawing.11">
                  <p:embed/>
                </p:oleObj>
              </mc:Choice>
              <mc:Fallback>
                <p:oleObj name="Visio" r:id="rId4" imgW="5693323" imgH="4480627" progId="Visio.Drawing.11">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4133" y="2698266"/>
                        <a:ext cx="5286375" cy="415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3"/>
          <p:cNvSpPr txBox="1">
            <a:spLocks/>
          </p:cNvSpPr>
          <p:nvPr/>
        </p:nvSpPr>
        <p:spPr>
          <a:xfrm>
            <a:off x="839415" y="3010520"/>
            <a:ext cx="5905941" cy="3443289"/>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zh-CN" sz="1800" dirty="0"/>
              <a:t>基站收发站</a:t>
            </a:r>
            <a:r>
              <a:rPr lang="en-US" altLang="zh-CN" sz="1800" dirty="0"/>
              <a:t>BTS</a:t>
            </a:r>
            <a:r>
              <a:rPr lang="zh-CN" altLang="en-US" sz="1800" dirty="0"/>
              <a:t>或基站</a:t>
            </a:r>
            <a:r>
              <a:rPr lang="zh-CN" altLang="zh-CN" sz="1800" dirty="0"/>
              <a:t>（</a:t>
            </a:r>
            <a:r>
              <a:rPr lang="da-DK" altLang="zh-CN" sz="1800" dirty="0"/>
              <a:t>Base Transceiver Station</a:t>
            </a:r>
            <a:r>
              <a:rPr lang="zh-CN" altLang="zh-CN" sz="1800" dirty="0"/>
              <a:t>）对应着一个小区</a:t>
            </a:r>
            <a:r>
              <a:rPr lang="zh-CN" altLang="en-US" sz="1800" dirty="0"/>
              <a:t>，</a:t>
            </a:r>
            <a:r>
              <a:rPr lang="zh-CN" altLang="zh-CN" sz="1800" dirty="0"/>
              <a:t>提供与移动台之间的无线空中接口</a:t>
            </a:r>
            <a:endParaRPr lang="en-US" altLang="zh-CN" sz="1800" dirty="0"/>
          </a:p>
          <a:p>
            <a:r>
              <a:rPr lang="zh-CN" altLang="zh-CN" sz="1800" dirty="0"/>
              <a:t>基站控制器</a:t>
            </a:r>
            <a:r>
              <a:rPr lang="en-US" altLang="zh-CN" sz="1800" dirty="0"/>
              <a:t>BSC</a:t>
            </a:r>
            <a:r>
              <a:rPr lang="zh-CN" altLang="zh-CN" sz="1800" dirty="0"/>
              <a:t>（</a:t>
            </a:r>
            <a:r>
              <a:rPr lang="da-DK" altLang="zh-CN" sz="1800" dirty="0"/>
              <a:t>Base Station Controller</a:t>
            </a:r>
            <a:r>
              <a:rPr lang="zh-CN" altLang="zh-CN" sz="1800" dirty="0"/>
              <a:t>）控制一个或多个</a:t>
            </a:r>
            <a:r>
              <a:rPr lang="da-DK" altLang="zh-CN" sz="1800" dirty="0"/>
              <a:t>BTS</a:t>
            </a:r>
            <a:r>
              <a:rPr lang="zh-CN" altLang="zh-CN" sz="1800" dirty="0"/>
              <a:t>，</a:t>
            </a:r>
            <a:r>
              <a:rPr lang="zh-CN" altLang="en-US" sz="1800" dirty="0"/>
              <a:t>进行</a:t>
            </a:r>
            <a:r>
              <a:rPr lang="zh-CN" altLang="zh-CN" sz="1800" dirty="0"/>
              <a:t>小区参数配置、信道资源管理、功率控制、控制的小区间的越区切换等</a:t>
            </a:r>
            <a:endParaRPr lang="en-US" altLang="zh-CN" sz="1800" dirty="0"/>
          </a:p>
          <a:p>
            <a:r>
              <a:rPr lang="zh-CN" altLang="zh-CN" sz="1800" dirty="0"/>
              <a:t>移动交换中心（</a:t>
            </a:r>
            <a:r>
              <a:rPr lang="da-DK" altLang="zh-CN" sz="1800" dirty="0"/>
              <a:t>Mobile Switching Center</a:t>
            </a:r>
            <a:r>
              <a:rPr lang="zh-CN" altLang="zh-CN" sz="1800" dirty="0"/>
              <a:t>，</a:t>
            </a:r>
            <a:r>
              <a:rPr lang="da-DK" altLang="zh-CN" sz="1800" dirty="0"/>
              <a:t>MSC</a:t>
            </a:r>
            <a:r>
              <a:rPr lang="zh-CN" altLang="zh-CN" sz="1800" dirty="0"/>
              <a:t>）</a:t>
            </a:r>
            <a:r>
              <a:rPr lang="zh-CN" altLang="en-US" sz="1800" dirty="0"/>
              <a:t>控制</a:t>
            </a:r>
            <a:r>
              <a:rPr lang="en-US" altLang="zh-CN" sz="1800" dirty="0"/>
              <a:t>BSC</a:t>
            </a:r>
            <a:r>
              <a:rPr lang="zh-CN" altLang="en-US" sz="1800" dirty="0"/>
              <a:t>，提供与其他公用通信网之间的接口</a:t>
            </a:r>
            <a:endParaRPr lang="en-US" altLang="zh-CN" sz="1800" dirty="0"/>
          </a:p>
          <a:p>
            <a:r>
              <a:rPr lang="zh-CN" altLang="zh-CN" sz="1800" b="1" dirty="0"/>
              <a:t>本地位置寄存器</a:t>
            </a:r>
            <a:r>
              <a:rPr lang="en-US" altLang="zh-CN" sz="1800" b="1" dirty="0"/>
              <a:t>HLR</a:t>
            </a:r>
            <a:r>
              <a:rPr lang="zh-CN" altLang="zh-CN" sz="1800" b="1" dirty="0"/>
              <a:t>（</a:t>
            </a:r>
            <a:r>
              <a:rPr lang="da-DK" altLang="zh-CN" sz="1800" b="1" dirty="0"/>
              <a:t>Home Location Register</a:t>
            </a:r>
            <a:r>
              <a:rPr lang="zh-CN" altLang="zh-CN" sz="1800" b="1" dirty="0"/>
              <a:t>）</a:t>
            </a:r>
            <a:r>
              <a:rPr lang="en-US" altLang="zh-CN" sz="1800" dirty="0"/>
              <a:t>HLR</a:t>
            </a:r>
            <a:r>
              <a:rPr lang="zh-CN" altLang="en-US" sz="1800" dirty="0"/>
              <a:t>：用户</a:t>
            </a:r>
            <a:r>
              <a:rPr lang="zh-CN" altLang="en-US" sz="1800" dirty="0" smtClean="0"/>
              <a:t>参数</a:t>
            </a:r>
            <a:r>
              <a:rPr lang="zh-CN" altLang="en-US" sz="1800" dirty="0"/>
              <a:t>以及</a:t>
            </a:r>
            <a:r>
              <a:rPr lang="zh-CN" altLang="en-US" sz="1800" dirty="0" smtClean="0"/>
              <a:t>可用</a:t>
            </a:r>
            <a:r>
              <a:rPr lang="zh-CN" altLang="en-US" sz="1800" dirty="0"/>
              <a:t>服务，用户目前所在的</a:t>
            </a:r>
            <a:r>
              <a:rPr lang="en-US" altLang="zh-CN" sz="1800" dirty="0"/>
              <a:t>MSC</a:t>
            </a:r>
          </a:p>
          <a:p>
            <a:r>
              <a:rPr lang="zh-CN" altLang="zh-CN" sz="1600" b="1" dirty="0"/>
              <a:t>到访位置寄存器</a:t>
            </a:r>
            <a:r>
              <a:rPr lang="en-US" altLang="zh-CN" sz="1600" b="1" dirty="0"/>
              <a:t>VLR</a:t>
            </a:r>
            <a:r>
              <a:rPr lang="zh-CN" altLang="zh-CN" sz="1600" b="1" dirty="0"/>
              <a:t>（</a:t>
            </a:r>
            <a:r>
              <a:rPr lang="da-DK" altLang="zh-CN" sz="1600" b="1" dirty="0"/>
              <a:t>Visitor Location Register</a:t>
            </a:r>
            <a:r>
              <a:rPr lang="zh-CN" altLang="zh-CN" sz="1600" b="1" dirty="0"/>
              <a:t>）</a:t>
            </a:r>
            <a:r>
              <a:rPr lang="zh-CN" altLang="en-US" sz="1600" b="1" dirty="0"/>
              <a:t>：</a:t>
            </a:r>
            <a:r>
              <a:rPr lang="zh-CN" altLang="en-US" sz="1600" dirty="0"/>
              <a:t>为到访用户提供服务所需的用户所在位置区域号及向用户提供服务等临时信息</a:t>
            </a:r>
            <a:endParaRPr lang="zh-CN" altLang="en-US" sz="1800" dirty="0"/>
          </a:p>
        </p:txBody>
      </p:sp>
    </p:spTree>
    <p:extLst>
      <p:ext uri="{BB962C8B-B14F-4D97-AF65-F5344CB8AC3E}">
        <p14:creationId xmlns:p14="http://schemas.microsoft.com/office/powerpoint/2010/main" val="1852534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双绞线：双绞线等级</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7</a:t>
            </a:fld>
            <a:endParaRPr lang="en-US" altLang="zh-CN"/>
          </a:p>
        </p:txBody>
      </p:sp>
      <p:sp>
        <p:nvSpPr>
          <p:cNvPr id="3" name="内容占位符 2"/>
          <p:cNvSpPr>
            <a:spLocks noGrp="1"/>
          </p:cNvSpPr>
          <p:nvPr>
            <p:ph sz="quarter" idx="1"/>
          </p:nvPr>
        </p:nvSpPr>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43832191"/>
              </p:ext>
            </p:extLst>
          </p:nvPr>
        </p:nvGraphicFramePr>
        <p:xfrm>
          <a:off x="1519333" y="2066598"/>
          <a:ext cx="9075779" cy="3758818"/>
        </p:xfrm>
        <a:graphic>
          <a:graphicData uri="http://schemas.openxmlformats.org/drawingml/2006/table">
            <a:tbl>
              <a:tblPr firstRow="1" bandRow="1">
                <a:tableStyleId>{2D5ABB26-0587-4C30-8999-92F81FD0307C}</a:tableStyleId>
              </a:tblPr>
              <a:tblGrid>
                <a:gridCol w="2593080">
                  <a:extLst>
                    <a:ext uri="{9D8B030D-6E8A-4147-A177-3AD203B41FA5}">
                      <a16:colId xmlns:a16="http://schemas.microsoft.com/office/drawing/2014/main" val="20000"/>
                    </a:ext>
                  </a:extLst>
                </a:gridCol>
                <a:gridCol w="1863776">
                  <a:extLst>
                    <a:ext uri="{9D8B030D-6E8A-4147-A177-3AD203B41FA5}">
                      <a16:colId xmlns:a16="http://schemas.microsoft.com/office/drawing/2014/main" val="20001"/>
                    </a:ext>
                  </a:extLst>
                </a:gridCol>
                <a:gridCol w="1863776">
                  <a:extLst>
                    <a:ext uri="{9D8B030D-6E8A-4147-A177-3AD203B41FA5}">
                      <a16:colId xmlns:a16="http://schemas.microsoft.com/office/drawing/2014/main" val="20002"/>
                    </a:ext>
                  </a:extLst>
                </a:gridCol>
                <a:gridCol w="2755147">
                  <a:extLst>
                    <a:ext uri="{9D8B030D-6E8A-4147-A177-3AD203B41FA5}">
                      <a16:colId xmlns:a16="http://schemas.microsoft.com/office/drawing/2014/main" val="20003"/>
                    </a:ext>
                  </a:extLst>
                </a:gridCol>
              </a:tblGrid>
              <a:tr h="590466">
                <a:tc>
                  <a:txBody>
                    <a:bodyPr/>
                    <a:lstStyle/>
                    <a:p>
                      <a:r>
                        <a:rPr lang="zh-CN" altLang="en-US" sz="2000" dirty="0" smtClean="0"/>
                        <a:t>等级</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zh-CN" altLang="en-US" sz="2000" dirty="0" smtClean="0"/>
                        <a:t>带宽</a:t>
                      </a:r>
                      <a:r>
                        <a:rPr lang="en-US" altLang="zh-CN" sz="2000" dirty="0" smtClean="0"/>
                        <a:t>(Hz)</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zh-CN" altLang="en-US" sz="2000" dirty="0" smtClean="0"/>
                        <a:t>数据速率</a:t>
                      </a:r>
                      <a:r>
                        <a:rPr lang="en-US" altLang="zh-CN" sz="2000" dirty="0" smtClean="0"/>
                        <a:t>(bps)</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zh-CN" altLang="en-US" sz="2000" dirty="0" smtClean="0"/>
                        <a:t>说明</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460851">
                <a:tc>
                  <a:txBody>
                    <a:bodyPr/>
                    <a:lstStyle/>
                    <a:p>
                      <a:r>
                        <a:rPr lang="en-US" altLang="zh-CN" sz="2000" dirty="0" smtClean="0">
                          <a:solidFill>
                            <a:srgbClr val="FF0000"/>
                          </a:solidFill>
                        </a:rPr>
                        <a:t>Cat3 UTP</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solidFill>
                            <a:srgbClr val="FF0000"/>
                          </a:solidFill>
                        </a:rPr>
                        <a:t>16M</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solidFill>
                            <a:srgbClr val="FF0000"/>
                          </a:solidFill>
                        </a:rPr>
                        <a:t>10Mbps</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zh-CN" altLang="en-US" sz="2000" dirty="0" smtClean="0">
                          <a:solidFill>
                            <a:srgbClr val="FF0000"/>
                          </a:solidFill>
                        </a:rPr>
                        <a:t>电话网</a:t>
                      </a:r>
                      <a:r>
                        <a:rPr lang="en-US" altLang="zh-CN" sz="2000" dirty="0" smtClean="0">
                          <a:solidFill>
                            <a:srgbClr val="FF0000"/>
                          </a:solidFill>
                        </a:rPr>
                        <a:t>/</a:t>
                      </a:r>
                      <a:r>
                        <a:rPr lang="zh-CN" altLang="en-US" sz="2000" dirty="0" smtClean="0">
                          <a:solidFill>
                            <a:srgbClr val="FF0000"/>
                          </a:solidFill>
                        </a:rPr>
                        <a:t>以太网</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1"/>
                  </a:ext>
                </a:extLst>
              </a:tr>
              <a:tr h="432048">
                <a:tc>
                  <a:txBody>
                    <a:bodyPr/>
                    <a:lstStyle/>
                    <a:p>
                      <a:r>
                        <a:rPr lang="en-US" altLang="zh-CN" sz="2000" dirty="0" smtClean="0"/>
                        <a:t>Cat5 UTP</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100M</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100M</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zh-CN" altLang="en-US" sz="2000" dirty="0" smtClean="0"/>
                        <a:t>以太网</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2"/>
                  </a:ext>
                </a:extLst>
              </a:tr>
              <a:tr h="576064">
                <a:tc>
                  <a:txBody>
                    <a:bodyPr/>
                    <a:lstStyle/>
                    <a:p>
                      <a:r>
                        <a:rPr lang="en-US" altLang="zh-CN" sz="2000" dirty="0" smtClean="0">
                          <a:solidFill>
                            <a:srgbClr val="FF0000"/>
                          </a:solidFill>
                        </a:rPr>
                        <a:t>Cat5e</a:t>
                      </a:r>
                      <a:r>
                        <a:rPr lang="en-US" altLang="zh-CN" sz="2000" baseline="0" dirty="0" smtClean="0">
                          <a:solidFill>
                            <a:srgbClr val="FF0000"/>
                          </a:solidFill>
                        </a:rPr>
                        <a:t> UTP</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solidFill>
                            <a:srgbClr val="FF0000"/>
                          </a:solidFill>
                        </a:rPr>
                        <a:t>100M</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solidFill>
                            <a:srgbClr val="FF0000"/>
                          </a:solidFill>
                        </a:rPr>
                        <a:t>1000M</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zh-CN" altLang="en-US" sz="2000" dirty="0" smtClean="0">
                          <a:solidFill>
                            <a:srgbClr val="FF0000"/>
                          </a:solidFill>
                        </a:rPr>
                        <a:t>以太网</a:t>
                      </a:r>
                      <a:endParaRPr lang="zh-CN" altLang="en-US" sz="2000" dirty="0">
                        <a:solidFill>
                          <a:srgbClr val="FF0000"/>
                        </a:solidFill>
                      </a:endParaRPr>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r h="576064">
                <a:tc>
                  <a:txBody>
                    <a:bodyPr/>
                    <a:lstStyle/>
                    <a:p>
                      <a:r>
                        <a:rPr lang="en-US" altLang="zh-CN" sz="2000" dirty="0" smtClean="0"/>
                        <a:t>Cat6 UTP</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250M</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10G</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4"/>
                  </a:ext>
                </a:extLst>
              </a:tr>
              <a:tr h="547261">
                <a:tc>
                  <a:txBody>
                    <a:bodyPr/>
                    <a:lstStyle/>
                    <a:p>
                      <a:r>
                        <a:rPr lang="en-US" altLang="zh-CN" sz="2000" dirty="0" smtClean="0"/>
                        <a:t>Cat6a UTP</a:t>
                      </a:r>
                      <a:r>
                        <a:rPr lang="zh-CN" altLang="en-US" sz="2000" dirty="0" smtClean="0"/>
                        <a:t>或</a:t>
                      </a:r>
                      <a:r>
                        <a:rPr lang="en-US" altLang="zh-CN" sz="2000" dirty="0" smtClean="0"/>
                        <a:t>FTP</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500M</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10G</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5"/>
                  </a:ext>
                </a:extLst>
              </a:tr>
              <a:tr h="576064">
                <a:tc>
                  <a:txBody>
                    <a:bodyPr/>
                    <a:lstStyle/>
                    <a:p>
                      <a:r>
                        <a:rPr lang="en-US" altLang="zh-CN" sz="2000" dirty="0" smtClean="0"/>
                        <a:t>Cat7/Cat7e S/STP</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600M/1000M</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10G</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r>
                        <a:rPr lang="en-US" altLang="zh-CN" sz="2000" dirty="0" smtClean="0"/>
                        <a:t>ISO11801</a:t>
                      </a:r>
                      <a:r>
                        <a:rPr lang="en-US" altLang="zh-CN" sz="2000" baseline="0" dirty="0" smtClean="0"/>
                        <a:t> F</a:t>
                      </a:r>
                      <a:r>
                        <a:rPr lang="zh-CN" altLang="en-US" sz="2000" baseline="0" dirty="0" smtClean="0"/>
                        <a:t>类电缆</a:t>
                      </a:r>
                      <a:endParaRPr lang="zh-CN" altLang="en-US" sz="2000" dirty="0"/>
                    </a:p>
                  </a:txBody>
                  <a:tcP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9948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同轴电缆</a:t>
            </a:r>
            <a:r>
              <a:rPr lang="zh-CN" altLang="zh-CN" dirty="0">
                <a:effectLst/>
              </a:rPr>
              <a:t>（</a:t>
            </a:r>
            <a:r>
              <a:rPr lang="en-US" altLang="zh-CN" dirty="0">
                <a:effectLst/>
              </a:rPr>
              <a:t>coaxial cable</a:t>
            </a:r>
            <a:r>
              <a:rPr lang="zh-CN" altLang="zh-CN" dirty="0">
                <a:effectLst/>
              </a:rPr>
              <a:t>）</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8</a:t>
            </a:fld>
            <a:endParaRPr lang="en-US" altLang="zh-CN"/>
          </a:p>
        </p:txBody>
      </p:sp>
      <p:sp>
        <p:nvSpPr>
          <p:cNvPr id="3" name="内容占位符 2"/>
          <p:cNvSpPr>
            <a:spLocks noGrp="1"/>
          </p:cNvSpPr>
          <p:nvPr>
            <p:ph sz="quarter" idx="1"/>
          </p:nvPr>
        </p:nvSpPr>
        <p:spPr/>
        <p:txBody>
          <a:bodyPr>
            <a:normAutofit/>
          </a:bodyPr>
          <a:lstStyle/>
          <a:p>
            <a:pPr eaLnBrk="1" hangingPunct="1">
              <a:lnSpc>
                <a:spcPct val="100000"/>
              </a:lnSpc>
            </a:pPr>
            <a:r>
              <a:rPr lang="zh-CN" altLang="en-US" dirty="0"/>
              <a:t>从里到外依次为铜芯、绝缘材料、网状导体、塑料外皮</a:t>
            </a:r>
          </a:p>
          <a:p>
            <a:pPr>
              <a:lnSpc>
                <a:spcPct val="100000"/>
              </a:lnSpc>
            </a:pPr>
            <a:r>
              <a:rPr lang="zh-CN" altLang="en-US" dirty="0" smtClean="0"/>
              <a:t>相比</a:t>
            </a:r>
            <a:r>
              <a:rPr lang="zh-CN" altLang="en-US" dirty="0"/>
              <a:t>双绞线屏蔽更好，带宽更高（</a:t>
            </a:r>
            <a:r>
              <a:rPr lang="en-US" altLang="zh-CN" dirty="0"/>
              <a:t>600M</a:t>
            </a:r>
            <a:r>
              <a:rPr lang="zh-CN" altLang="zh-CN" dirty="0"/>
              <a:t>到</a:t>
            </a:r>
            <a:r>
              <a:rPr lang="en-US" altLang="zh-CN" dirty="0"/>
              <a:t>3GHz</a:t>
            </a:r>
            <a:r>
              <a:rPr lang="zh-CN" altLang="zh-CN" dirty="0"/>
              <a:t>甚至更高</a:t>
            </a:r>
            <a:r>
              <a:rPr lang="zh-CN" altLang="en-US" dirty="0"/>
              <a:t>）速度更高，距离更远</a:t>
            </a:r>
          </a:p>
          <a:p>
            <a:pPr eaLnBrk="1" hangingPunct="1">
              <a:lnSpc>
                <a:spcPct val="100000"/>
              </a:lnSpc>
            </a:pPr>
            <a:r>
              <a:rPr lang="zh-CN" altLang="en-US" dirty="0"/>
              <a:t>基带电缆（50欧姆）：传输离散变化的数字信号，根据直径的不同可以分为粗缆和细缆</a:t>
            </a:r>
          </a:p>
          <a:p>
            <a:pPr eaLnBrk="1" hangingPunct="1">
              <a:lnSpc>
                <a:spcPct val="100000"/>
              </a:lnSpc>
            </a:pPr>
            <a:r>
              <a:rPr lang="zh-CN" altLang="en-US" dirty="0"/>
              <a:t>宽带电缆（75欧姆） ：传输连续变化的模拟信号，经常采用</a:t>
            </a:r>
            <a:r>
              <a:rPr lang="en-US" altLang="zh-CN" dirty="0"/>
              <a:t>FDM</a:t>
            </a:r>
            <a:r>
              <a:rPr lang="zh-CN" altLang="en-US" dirty="0"/>
              <a:t>方式来传输多路信号，在</a:t>
            </a:r>
            <a:r>
              <a:rPr lang="en-US" altLang="zh-CN" dirty="0"/>
              <a:t>CATV</a:t>
            </a:r>
            <a:r>
              <a:rPr lang="zh-CN" altLang="en-US" dirty="0"/>
              <a:t>中使用。</a:t>
            </a:r>
          </a:p>
          <a:p>
            <a:pPr lvl="1" eaLnBrk="1" hangingPunct="1">
              <a:lnSpc>
                <a:spcPct val="100000"/>
              </a:lnSpc>
            </a:pPr>
            <a:r>
              <a:rPr lang="zh-CN" altLang="en-US" dirty="0"/>
              <a:t>早期以太网支持宽带同轴电缆选项，采用载带传输：虽然传输模拟信号，但是一路模拟信号占用了全部信道</a:t>
            </a:r>
            <a:r>
              <a:rPr lang="zh-CN" altLang="en-US" dirty="0" smtClean="0"/>
              <a:t>带宽</a:t>
            </a:r>
            <a:endParaRPr lang="zh-CN" altLang="en-US" sz="2800" dirty="0"/>
          </a:p>
          <a:p>
            <a:pPr>
              <a:lnSpc>
                <a:spcPct val="100000"/>
              </a:lnSpc>
            </a:pPr>
            <a:endParaRPr lang="zh-CN" altLang="en-US" dirty="0"/>
          </a:p>
        </p:txBody>
      </p:sp>
      <p:pic>
        <p:nvPicPr>
          <p:cNvPr id="5" name="Picture 4" descr="file:///C:/Documents%20and%20Settings/wuchang.CSE/Desktop/coaxial.gif"/>
          <p:cNvPicPr>
            <a:picLocks noChangeAspect="1" noChangeArrowheads="1"/>
          </p:cNvPicPr>
          <p:nvPr/>
        </p:nvPicPr>
        <p:blipFill>
          <a:blip r:embed="rId3" cstate="print"/>
          <a:srcRect/>
          <a:stretch>
            <a:fillRect/>
          </a:stretch>
        </p:blipFill>
        <p:spPr bwMode="auto">
          <a:xfrm>
            <a:off x="7156443" y="685847"/>
            <a:ext cx="3600400" cy="684118"/>
          </a:xfrm>
          <a:prstGeom prst="rect">
            <a:avLst/>
          </a:prstGeom>
          <a:noFill/>
          <a:ln w="9525">
            <a:noFill/>
            <a:miter lim="800000"/>
            <a:headEnd/>
            <a:tailEnd/>
          </a:ln>
        </p:spPr>
      </p:pic>
    </p:spTree>
    <p:extLst>
      <p:ext uri="{BB962C8B-B14F-4D97-AF65-F5344CB8AC3E}">
        <p14:creationId xmlns:p14="http://schemas.microsoft.com/office/powerpoint/2010/main" val="3279464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8"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6095" y="144790"/>
            <a:ext cx="2665487" cy="1564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光纤（</a:t>
            </a:r>
            <a:r>
              <a:rPr lang="en-US" altLang="zh-CN" dirty="0" smtClean="0"/>
              <a:t>Fiber</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9</a:t>
            </a:fld>
            <a:endParaRPr lang="en-US" altLang="zh-CN"/>
          </a:p>
        </p:txBody>
      </p:sp>
      <p:sp>
        <p:nvSpPr>
          <p:cNvPr id="3" name="内容占位符 2"/>
          <p:cNvSpPr>
            <a:spLocks noGrp="1"/>
          </p:cNvSpPr>
          <p:nvPr>
            <p:ph sz="quarter" idx="1"/>
          </p:nvPr>
        </p:nvSpPr>
        <p:spPr/>
        <p:txBody>
          <a:bodyPr/>
          <a:lstStyle/>
          <a:p>
            <a:r>
              <a:rPr lang="zh-CN" altLang="en-US" sz="2400" dirty="0"/>
              <a:t>光纤是一根很细的可传导光线的纤维媒体，由超纯硅、合成玻璃或者塑料制作而成，每根光纤（</a:t>
            </a:r>
            <a:r>
              <a:rPr lang="zh-CN" altLang="zh-CN" sz="2400" dirty="0"/>
              <a:t>高折射率的</a:t>
            </a:r>
            <a:r>
              <a:rPr lang="zh-CN" altLang="en-US" sz="2400" dirty="0"/>
              <a:t>纤丝</a:t>
            </a:r>
            <a:r>
              <a:rPr lang="en-US" altLang="zh-CN" sz="2400" dirty="0"/>
              <a:t>core）</a:t>
            </a:r>
            <a:r>
              <a:rPr lang="zh-CN" altLang="en-US" sz="2400" dirty="0"/>
              <a:t>都有自己的</a:t>
            </a:r>
            <a:r>
              <a:rPr lang="zh-CN" altLang="zh-CN" sz="2400" dirty="0"/>
              <a:t>低折射率</a:t>
            </a:r>
            <a:r>
              <a:rPr lang="zh-CN" altLang="en-US" sz="2400" dirty="0"/>
              <a:t>的包层（</a:t>
            </a:r>
            <a:r>
              <a:rPr lang="en-US" altLang="zh-CN" sz="2400" dirty="0"/>
              <a:t>cladding），cladding</a:t>
            </a:r>
            <a:r>
              <a:rPr lang="zh-CN" altLang="en-US" sz="2400" dirty="0"/>
              <a:t>用于增加全反射作用强度。</a:t>
            </a:r>
            <a:endParaRPr lang="en-US" altLang="zh-CN" sz="2400" dirty="0"/>
          </a:p>
          <a:p>
            <a:pPr lvl="1"/>
            <a:r>
              <a:rPr lang="zh-CN" altLang="zh-CN" sz="2000" dirty="0"/>
              <a:t>光从核心入射到包层的角度大于临界角，在光纤内部传递的光会被包层反射过来，反射过去地沿</a:t>
            </a:r>
            <a:r>
              <a:rPr lang="en-US" altLang="zh-CN" sz="2000" dirty="0"/>
              <a:t>“</a:t>
            </a:r>
            <a:r>
              <a:rPr lang="zh-CN" altLang="zh-CN" sz="2000" dirty="0"/>
              <a:t>之</a:t>
            </a:r>
            <a:r>
              <a:rPr lang="en-US" altLang="zh-CN" sz="2000" dirty="0"/>
              <a:t>”</a:t>
            </a:r>
            <a:r>
              <a:rPr lang="zh-CN" altLang="zh-CN" sz="2000" dirty="0"/>
              <a:t>字形向前传播，</a:t>
            </a:r>
            <a:endParaRPr lang="zh-CN" altLang="en-US" sz="2000" dirty="0"/>
          </a:p>
          <a:p>
            <a:pPr eaLnBrk="1" hangingPunct="1"/>
            <a:r>
              <a:rPr lang="zh-CN" altLang="en-US" sz="2400" dirty="0"/>
              <a:t>一根或者多根光纤通过一层绝缘材料被包裹在塑胶外套里面而构成光缆</a:t>
            </a:r>
            <a:endParaRPr lang="en-US" altLang="zh-CN" sz="2400" dirty="0"/>
          </a:p>
          <a:p>
            <a:pPr eaLnBrk="1" hangingPunct="1"/>
            <a:r>
              <a:rPr lang="zh-CN" altLang="en-US" sz="2400" dirty="0"/>
              <a:t>光纤传送电信号的过程</a:t>
            </a:r>
          </a:p>
          <a:p>
            <a:pPr eaLnBrk="1" hangingPunct="1"/>
            <a:endParaRPr lang="zh-CN" altLang="en-US" sz="2400" dirty="0"/>
          </a:p>
          <a:p>
            <a:endParaRPr lang="zh-CN" altLang="en-US" dirty="0"/>
          </a:p>
        </p:txBody>
      </p:sp>
      <p:pic>
        <p:nvPicPr>
          <p:cNvPr id="5" name="Picture 4" descr="fiberop"/>
          <p:cNvPicPr>
            <a:picLocks noChangeAspect="1" noChangeArrowheads="1"/>
          </p:cNvPicPr>
          <p:nvPr/>
        </p:nvPicPr>
        <p:blipFill>
          <a:blip r:embed="rId5" cstate="print"/>
          <a:srcRect/>
          <a:stretch>
            <a:fillRect/>
          </a:stretch>
        </p:blipFill>
        <p:spPr bwMode="auto">
          <a:xfrm>
            <a:off x="6384032" y="3861049"/>
            <a:ext cx="3257550" cy="777875"/>
          </a:xfrm>
          <a:prstGeom prst="rect">
            <a:avLst/>
          </a:prstGeom>
          <a:noFill/>
          <a:ln w="9525">
            <a:noFill/>
            <a:miter lim="800000"/>
            <a:headEnd/>
            <a:tailEnd/>
          </a:ln>
        </p:spPr>
      </p:pic>
      <p:graphicFrame>
        <p:nvGraphicFramePr>
          <p:cNvPr id="6" name="Object 7"/>
          <p:cNvGraphicFramePr>
            <a:graphicFrameLocks noChangeAspect="1"/>
          </p:cNvGraphicFramePr>
          <p:nvPr>
            <p:extLst>
              <p:ext uri="{D42A27DB-BD31-4B8C-83A1-F6EECF244321}">
                <p14:modId xmlns:p14="http://schemas.microsoft.com/office/powerpoint/2010/main" val="3167978451"/>
              </p:ext>
            </p:extLst>
          </p:nvPr>
        </p:nvGraphicFramePr>
        <p:xfrm>
          <a:off x="1653309" y="4619544"/>
          <a:ext cx="6810551" cy="2054804"/>
        </p:xfrm>
        <a:graphic>
          <a:graphicData uri="http://schemas.openxmlformats.org/presentationml/2006/ole">
            <mc:AlternateContent xmlns:mc="http://schemas.openxmlformats.org/markup-compatibility/2006">
              <mc:Choice xmlns:v="urn:schemas-microsoft-com:vml" Requires="v">
                <p:oleObj spid="_x0000_s1080" name="Picture2" r:id="rId6" imgW="4911840" imgH="1480680" progId="Word.Picture.8">
                  <p:embed/>
                </p:oleObj>
              </mc:Choice>
              <mc:Fallback>
                <p:oleObj name="Picture2" r:id="rId6" imgW="4911840" imgH="1480680" progId="Word.Picture.8">
                  <p:embed/>
                  <p:pic>
                    <p:nvPicPr>
                      <p:cNvPr id="6"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3309" y="4619544"/>
                        <a:ext cx="6810551" cy="2054804"/>
                      </a:xfrm>
                      <a:prstGeom prst="rect">
                        <a:avLst/>
                      </a:prstGeom>
                      <a:solidFill>
                        <a:schemeClr val="accent4">
                          <a:lumMod val="60000"/>
                          <a:lumOff val="40000"/>
                        </a:schemeClr>
                      </a:solidFill>
                    </p:spPr>
                  </p:pic>
                </p:oleObj>
              </mc:Fallback>
            </mc:AlternateContent>
          </a:graphicData>
        </a:graphic>
      </p:graphicFrame>
      <p:sp>
        <p:nvSpPr>
          <p:cNvPr id="7" name="矩形 6"/>
          <p:cNvSpPr/>
          <p:nvPr/>
        </p:nvSpPr>
        <p:spPr>
          <a:xfrm>
            <a:off x="9329172" y="4614406"/>
            <a:ext cx="1159316" cy="923330"/>
          </a:xfrm>
          <a:prstGeom prst="rect">
            <a:avLst/>
          </a:prstGeom>
        </p:spPr>
        <p:txBody>
          <a:bodyPr wrap="square">
            <a:spAutoFit/>
          </a:bodyPr>
          <a:lstStyle/>
          <a:p>
            <a:r>
              <a:rPr lang="zh-CN" altLang="en-US" dirty="0"/>
              <a:t>中心加强件</a:t>
            </a:r>
            <a:r>
              <a:rPr lang="en-US" altLang="zh-CN" dirty="0"/>
              <a:t>:</a:t>
            </a:r>
            <a:r>
              <a:rPr lang="zh-CN" altLang="en-US" dirty="0"/>
              <a:t>承受拉伸负荷</a:t>
            </a:r>
          </a:p>
        </p:txBody>
      </p:sp>
      <p:cxnSp>
        <p:nvCxnSpPr>
          <p:cNvPr id="9" name="直接箭头连接符 8"/>
          <p:cNvCxnSpPr>
            <a:stCxn id="7" idx="0"/>
          </p:cNvCxnSpPr>
          <p:nvPr/>
        </p:nvCxnSpPr>
        <p:spPr>
          <a:xfrm flipH="1" flipV="1">
            <a:off x="9480376" y="4360724"/>
            <a:ext cx="428454" cy="2536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5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2403</TotalTime>
  <Words>8155</Words>
  <Application>Microsoft Office PowerPoint</Application>
  <PresentationFormat>宽屏</PresentationFormat>
  <Paragraphs>842</Paragraphs>
  <Slides>61</Slides>
  <Notes>30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61</vt:i4>
      </vt:variant>
    </vt:vector>
  </HeadingPairs>
  <TitlesOfParts>
    <vt:vector size="79" baseType="lpstr">
      <vt:lpstr>新細明體</vt:lpstr>
      <vt:lpstr>等线</vt:lpstr>
      <vt:lpstr>等线 Light</vt:lpstr>
      <vt:lpstr>宋体</vt:lpstr>
      <vt:lpstr>Arial</vt:lpstr>
      <vt:lpstr>Calibri</vt:lpstr>
      <vt:lpstr>Cambria Math</vt:lpstr>
      <vt:lpstr>Symbol</vt:lpstr>
      <vt:lpstr>Times New Roman</vt:lpstr>
      <vt:lpstr>Wingdings</vt:lpstr>
      <vt:lpstr>Wingdings 2</vt:lpstr>
      <vt:lpstr>Wingdings 3</vt:lpstr>
      <vt:lpstr>Office 主题​​</vt:lpstr>
      <vt:lpstr>Picture2</vt:lpstr>
      <vt:lpstr>Equation</vt:lpstr>
      <vt:lpstr>公式</vt:lpstr>
      <vt:lpstr>Picture</vt:lpstr>
      <vt:lpstr>Visio</vt:lpstr>
      <vt:lpstr>第2章 物理层 </vt:lpstr>
      <vt:lpstr>主要内容</vt:lpstr>
      <vt:lpstr>物理层</vt:lpstr>
      <vt:lpstr>传输媒体</vt:lpstr>
      <vt:lpstr>通信系统： 双工方式</vt:lpstr>
      <vt:lpstr>双绞线（Twisted Pair）</vt:lpstr>
      <vt:lpstr>双绞线：双绞线等级</vt:lpstr>
      <vt:lpstr>同轴电缆（coaxial cable）</vt:lpstr>
      <vt:lpstr>光纤（Fiber）</vt:lpstr>
      <vt:lpstr>光纤类型和光纤的特点</vt:lpstr>
      <vt:lpstr>电力线通信PLC（Power Line Carrier）</vt:lpstr>
      <vt:lpstr>无线媒体：无线电波段</vt:lpstr>
      <vt:lpstr>无线媒体的影响因素：无线信号的传输衰减</vt:lpstr>
      <vt:lpstr>无线媒体的影响因素：多噪声和多径干扰</vt:lpstr>
      <vt:lpstr>无线媒体：无线电波段的传输特性</vt:lpstr>
      <vt:lpstr>无线媒体：天线</vt:lpstr>
      <vt:lpstr>无线媒体：无线电和微波通信</vt:lpstr>
      <vt:lpstr>无线媒体：卫星通信</vt:lpstr>
      <vt:lpstr>无线媒体：红外线和激光</vt:lpstr>
      <vt:lpstr>无线媒体：水声通信（underwater acoustic communication）</vt:lpstr>
      <vt:lpstr>信道的最大数据速率：谐波</vt:lpstr>
      <vt:lpstr>信道的最大数据速率：信道带宽与信号失真</vt:lpstr>
      <vt:lpstr>信道的最大数据速率Nyquist和Shannon定理</vt:lpstr>
      <vt:lpstr>信道的最大数据速率：一个例子</vt:lpstr>
      <vt:lpstr>信道的最大数据速率：扩频理论基础</vt:lpstr>
      <vt:lpstr>信道的最大数据速率：分贝和信号强度</vt:lpstr>
      <vt:lpstr>数字编码：数字数据数字信号 NRZ和NRZI</vt:lpstr>
      <vt:lpstr>数字编码：曼彻斯特编码</vt:lpstr>
      <vt:lpstr>PowerPoint 演示文稿</vt:lpstr>
      <vt:lpstr>数字编码：4B5B编码</vt:lpstr>
      <vt:lpstr>数字编码：多级传输MLT-3</vt:lpstr>
      <vt:lpstr>数字调制: 模拟信号</vt:lpstr>
      <vt:lpstr>数字调制：载波</vt:lpstr>
      <vt:lpstr>数字调制：调制方法</vt:lpstr>
      <vt:lpstr>数字调制：调相和调幅结合</vt:lpstr>
      <vt:lpstr>常用的数字调制技术</vt:lpstr>
      <vt:lpstr>多跳传输方式</vt:lpstr>
      <vt:lpstr>多路复用（Multiplexing）：信道访问</vt:lpstr>
      <vt:lpstr>多路复用:频分多路复用（Frequency Division Multiplexing）</vt:lpstr>
      <vt:lpstr>多路复用:正交频分复用OFDM（Orthogonal Frequency Division Multiplexing）</vt:lpstr>
      <vt:lpstr>多路复用:正交频分复用OFDM（续）</vt:lpstr>
      <vt:lpstr>多路复用：时分多路复用TDM（Time Division Multiplexing）</vt:lpstr>
      <vt:lpstr>多路复用：T1/E1信道</vt:lpstr>
      <vt:lpstr>多路复用：波分多路复用WDM （Wavelength Division Multiplexing）</vt:lpstr>
      <vt:lpstr>多路复用：空分多路复用SDM（Space Division Multiplexing）</vt:lpstr>
      <vt:lpstr>多路复用：码分多路复用CDM（Code Division Multiplexing）</vt:lpstr>
      <vt:lpstr>接入网技术</vt:lpstr>
      <vt:lpstr>接入网：混合光纤同轴电缆HFC（Hybrid Fiber Coax）</vt:lpstr>
      <vt:lpstr>接入网：DOCSIS</vt:lpstr>
      <vt:lpstr>接入网：电话网络结构</vt:lpstr>
      <vt:lpstr>接入网：脉码调制PCM(Pulse Code Modulation)</vt:lpstr>
      <vt:lpstr>接入网：G.711</vt:lpstr>
      <vt:lpstr>接入网：PCM变种</vt:lpstr>
      <vt:lpstr>接入网：电话网络的数字信号复用标准</vt:lpstr>
      <vt:lpstr>接入网：ADSL</vt:lpstr>
      <vt:lpstr>接入网：非对称数字用户线ADSL（Asymmetric DSL）</vt:lpstr>
      <vt:lpstr>接入网：光纤到户FTTH（Fiber To The Home）</vt:lpstr>
      <vt:lpstr>接入网：蜂窝复用</vt:lpstr>
      <vt:lpstr>接入网：移动网络</vt:lpstr>
      <vt:lpstr>接入网：移动网络（2）</vt:lpstr>
      <vt:lpstr>接入网：GSM体系结构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物理层 </dc:title>
  <dc:creator>Dilin Mao</dc:creator>
  <cp:lastModifiedBy>Dilin Mao</cp:lastModifiedBy>
  <cp:revision>62</cp:revision>
  <dcterms:created xsi:type="dcterms:W3CDTF">2016-09-13T01:11:37Z</dcterms:created>
  <dcterms:modified xsi:type="dcterms:W3CDTF">2018-01-04T15:34:47Z</dcterms:modified>
</cp:coreProperties>
</file>