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37" r:id="rId3"/>
    <p:sldId id="339" r:id="rId4"/>
    <p:sldId id="340" r:id="rId5"/>
    <p:sldId id="341" r:id="rId6"/>
    <p:sldId id="261" r:id="rId7"/>
    <p:sldId id="262" r:id="rId8"/>
    <p:sldId id="263" r:id="rId9"/>
    <p:sldId id="264" r:id="rId10"/>
    <p:sldId id="265" r:id="rId11"/>
    <p:sldId id="266" r:id="rId12"/>
    <p:sldId id="267" r:id="rId13"/>
    <p:sldId id="268" r:id="rId14"/>
    <p:sldId id="269" r:id="rId15"/>
    <p:sldId id="270" r:id="rId16"/>
    <p:sldId id="362" r:id="rId17"/>
    <p:sldId id="345" r:id="rId18"/>
    <p:sldId id="342" r:id="rId19"/>
    <p:sldId id="346" r:id="rId20"/>
    <p:sldId id="347" r:id="rId21"/>
    <p:sldId id="352" r:id="rId22"/>
    <p:sldId id="349" r:id="rId23"/>
    <p:sldId id="353" r:id="rId24"/>
    <p:sldId id="356" r:id="rId25"/>
    <p:sldId id="358" r:id="rId26"/>
    <p:sldId id="348" r:id="rId27"/>
    <p:sldId id="355" r:id="rId28"/>
    <p:sldId id="359" r:id="rId29"/>
    <p:sldId id="271" r:id="rId30"/>
    <p:sldId id="360" r:id="rId31"/>
    <p:sldId id="294" r:id="rId32"/>
    <p:sldId id="295" r:id="rId33"/>
    <p:sldId id="274" r:id="rId34"/>
    <p:sldId id="275" r:id="rId35"/>
    <p:sldId id="361" r:id="rId36"/>
    <p:sldId id="276" r:id="rId37"/>
    <p:sldId id="278" r:id="rId38"/>
    <p:sldId id="279" r:id="rId39"/>
    <p:sldId id="280" r:id="rId40"/>
    <p:sldId id="281" r:id="rId41"/>
    <p:sldId id="287" r:id="rId42"/>
    <p:sldId id="288" r:id="rId43"/>
    <p:sldId id="289" r:id="rId44"/>
    <p:sldId id="290" r:id="rId45"/>
    <p:sldId id="291" r:id="rId46"/>
    <p:sldId id="292" r:id="rId47"/>
    <p:sldId id="343" r:id="rId48"/>
    <p:sldId id="34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82249" autoAdjust="0"/>
  </p:normalViewPr>
  <p:slideViewPr>
    <p:cSldViewPr snapToGrid="0">
      <p:cViewPr varScale="1">
        <p:scale>
          <a:sx n="56" d="100"/>
          <a:sy n="56"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871A-BAA6-46D4-A5B5-3B30ED7198E7}"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7C37-8899-4CB5-BFE5-C5E346F16B30}" type="slidenum">
              <a:rPr lang="zh-CN" altLang="en-US" smtClean="0"/>
              <a:t>‹#›</a:t>
            </a:fld>
            <a:endParaRPr lang="zh-CN" altLang="en-US"/>
          </a:p>
        </p:txBody>
      </p:sp>
    </p:spTree>
    <p:extLst>
      <p:ext uri="{BB962C8B-B14F-4D97-AF65-F5344CB8AC3E}">
        <p14:creationId xmlns:p14="http://schemas.microsoft.com/office/powerpoint/2010/main" val="29088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7</a:t>
            </a:fld>
            <a:endParaRPr lang="zh-CN" altLang="en-US"/>
          </a:p>
        </p:txBody>
      </p:sp>
    </p:spTree>
    <p:extLst>
      <p:ext uri="{BB962C8B-B14F-4D97-AF65-F5344CB8AC3E}">
        <p14:creationId xmlns:p14="http://schemas.microsoft.com/office/powerpoint/2010/main" val="185713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27</a:t>
            </a:fld>
            <a:endParaRPr lang="zh-CN" altLang="en-US"/>
          </a:p>
        </p:txBody>
      </p:sp>
    </p:spTree>
    <p:extLst>
      <p:ext uri="{BB962C8B-B14F-4D97-AF65-F5344CB8AC3E}">
        <p14:creationId xmlns:p14="http://schemas.microsoft.com/office/powerpoint/2010/main" val="288591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en-US" altLang="zh-CN" dirty="0" smtClean="0">
                <a:solidFill>
                  <a:srgbClr val="FF3300"/>
                </a:solidFill>
              </a:rPr>
              <a:t>80/20</a:t>
            </a:r>
            <a:r>
              <a:rPr lang="zh-CN" altLang="en-US" dirty="0" smtClean="0">
                <a:solidFill>
                  <a:srgbClr val="FF3300"/>
                </a:solidFill>
              </a:rPr>
              <a:t>原则</a:t>
            </a:r>
          </a:p>
          <a:p>
            <a:pPr lvl="1">
              <a:lnSpc>
                <a:spcPct val="80000"/>
              </a:lnSpc>
            </a:pPr>
            <a:r>
              <a:rPr lang="zh-CN" altLang="en-US" sz="2100" dirty="0" smtClean="0"/>
              <a:t>站点间的负载的</a:t>
            </a:r>
            <a:r>
              <a:rPr lang="en-US" altLang="zh-CN" sz="2100" dirty="0" smtClean="0"/>
              <a:t>80%</a:t>
            </a:r>
            <a:r>
              <a:rPr lang="zh-CN" altLang="en-US" sz="2100" dirty="0" smtClean="0"/>
              <a:t>不需要通过网桥转发，只有</a:t>
            </a:r>
            <a:r>
              <a:rPr lang="en-US" altLang="zh-CN" sz="2100" dirty="0" smtClean="0"/>
              <a:t>20%</a:t>
            </a:r>
            <a:r>
              <a:rPr lang="zh-CN" altLang="en-US" sz="2100" dirty="0" smtClean="0"/>
              <a:t>的负载是跨端口的。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28</a:t>
            </a:fld>
            <a:endParaRPr lang="zh-CN" altLang="en-US"/>
          </a:p>
        </p:txBody>
      </p:sp>
    </p:spTree>
    <p:extLst>
      <p:ext uri="{BB962C8B-B14F-4D97-AF65-F5344CB8AC3E}">
        <p14:creationId xmlns:p14="http://schemas.microsoft.com/office/powerpoint/2010/main" val="169642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en-US" altLang="zh-CN" dirty="0" smtClean="0">
                <a:solidFill>
                  <a:srgbClr val="FF3300"/>
                </a:solidFill>
              </a:rPr>
              <a:t>80/20</a:t>
            </a:r>
            <a:r>
              <a:rPr lang="zh-CN" altLang="en-US" dirty="0" smtClean="0">
                <a:solidFill>
                  <a:srgbClr val="FF3300"/>
                </a:solidFill>
              </a:rPr>
              <a:t>原则</a:t>
            </a:r>
          </a:p>
          <a:p>
            <a:pPr lvl="1">
              <a:lnSpc>
                <a:spcPct val="80000"/>
              </a:lnSpc>
            </a:pPr>
            <a:r>
              <a:rPr lang="zh-CN" altLang="en-US" sz="2100" dirty="0" smtClean="0"/>
              <a:t>站点间的负载的</a:t>
            </a:r>
            <a:r>
              <a:rPr lang="en-US" altLang="zh-CN" sz="2100" dirty="0" smtClean="0"/>
              <a:t>80%</a:t>
            </a:r>
            <a:r>
              <a:rPr lang="zh-CN" altLang="en-US" sz="2100" dirty="0" smtClean="0"/>
              <a:t>不需要通过网桥转发，只有</a:t>
            </a:r>
            <a:r>
              <a:rPr lang="en-US" altLang="zh-CN" sz="2100" dirty="0" smtClean="0"/>
              <a:t>20%</a:t>
            </a:r>
            <a:r>
              <a:rPr lang="zh-CN" altLang="en-US" sz="2100" dirty="0" smtClean="0"/>
              <a:t>的负载是跨端口的。</a:t>
            </a:r>
            <a:endParaRPr lang="en-US" altLang="zh-CN" dirty="0" smtClean="0"/>
          </a:p>
          <a:p>
            <a:endParaRPr lang="en-US" altLang="zh-CN" dirty="0" smtClean="0"/>
          </a:p>
          <a:p>
            <a:r>
              <a:rPr lang="zh-CN" altLang="en-US" sz="1200" dirty="0" smtClean="0"/>
              <a:t>在数据链路层扩展局域网是使用</a:t>
            </a:r>
            <a:r>
              <a:rPr lang="zh-CN" altLang="en-US" sz="1200" dirty="0" smtClean="0">
                <a:solidFill>
                  <a:schemeClr val="hlink"/>
                </a:solidFill>
              </a:rPr>
              <a:t>网桥</a:t>
            </a:r>
            <a:r>
              <a:rPr lang="zh-CN" altLang="en-US" sz="1200" dirty="0" smtClean="0"/>
              <a:t>。</a:t>
            </a:r>
          </a:p>
          <a:p>
            <a:r>
              <a:rPr lang="zh-CN" altLang="en-US" sz="1200" dirty="0" smtClean="0"/>
              <a:t>网桥工作在数据链路层，它根据 </a:t>
            </a:r>
            <a:r>
              <a:rPr lang="en-US" altLang="zh-CN" sz="1200" dirty="0" smtClean="0"/>
              <a:t>MAC </a:t>
            </a:r>
            <a:r>
              <a:rPr lang="zh-CN" altLang="en-US" sz="1200" dirty="0" smtClean="0"/>
              <a:t>帧的目的地址对收到的帧进行转发。</a:t>
            </a:r>
          </a:p>
          <a:p>
            <a:r>
              <a:rPr lang="zh-CN" altLang="en-US" sz="1200" dirty="0" smtClean="0"/>
              <a:t>网桥具有过滤帧的功能。当网桥收到一个帧时，并不是向所有的接口转发此帧，而是先检查此帧的目的 </a:t>
            </a:r>
            <a:r>
              <a:rPr lang="en-US" altLang="zh-CN" sz="1200" dirty="0" smtClean="0"/>
              <a:t>MAC </a:t>
            </a:r>
            <a:r>
              <a:rPr lang="zh-CN" altLang="en-US" sz="1200" dirty="0" smtClean="0"/>
              <a:t>地址，然后再确定将该帧转发到哪一个接口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29</a:t>
            </a:fld>
            <a:endParaRPr lang="zh-CN" altLang="en-US"/>
          </a:p>
        </p:txBody>
      </p:sp>
    </p:spTree>
    <p:extLst>
      <p:ext uri="{BB962C8B-B14F-4D97-AF65-F5344CB8AC3E}">
        <p14:creationId xmlns:p14="http://schemas.microsoft.com/office/powerpoint/2010/main" val="161178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en-US" altLang="zh-CN" dirty="0" smtClean="0">
                <a:solidFill>
                  <a:srgbClr val="FF3300"/>
                </a:solidFill>
              </a:rPr>
              <a:t>80/20</a:t>
            </a:r>
            <a:r>
              <a:rPr lang="zh-CN" altLang="en-US" dirty="0" smtClean="0">
                <a:solidFill>
                  <a:srgbClr val="FF3300"/>
                </a:solidFill>
              </a:rPr>
              <a:t>原则</a:t>
            </a:r>
          </a:p>
          <a:p>
            <a:pPr lvl="1">
              <a:lnSpc>
                <a:spcPct val="80000"/>
              </a:lnSpc>
            </a:pPr>
            <a:r>
              <a:rPr lang="zh-CN" altLang="en-US" sz="2100" dirty="0" smtClean="0"/>
              <a:t>站点间的负载的</a:t>
            </a:r>
            <a:r>
              <a:rPr lang="en-US" altLang="zh-CN" sz="2100" dirty="0" smtClean="0"/>
              <a:t>80%</a:t>
            </a:r>
            <a:r>
              <a:rPr lang="zh-CN" altLang="en-US" sz="2100" dirty="0" smtClean="0"/>
              <a:t>不需要通过网桥转发，只有</a:t>
            </a:r>
            <a:r>
              <a:rPr lang="en-US" altLang="zh-CN" sz="2100" dirty="0" smtClean="0"/>
              <a:t>20%</a:t>
            </a:r>
            <a:r>
              <a:rPr lang="zh-CN" altLang="en-US" sz="2100" dirty="0" smtClean="0"/>
              <a:t>的负载是跨端口的。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30</a:t>
            </a:fld>
            <a:endParaRPr lang="zh-CN" altLang="en-US"/>
          </a:p>
        </p:txBody>
      </p:sp>
    </p:spTree>
    <p:extLst>
      <p:ext uri="{BB962C8B-B14F-4D97-AF65-F5344CB8AC3E}">
        <p14:creationId xmlns:p14="http://schemas.microsoft.com/office/powerpoint/2010/main" val="125519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31</a:t>
            </a:fld>
            <a:endParaRPr lang="zh-CN" altLang="en-US"/>
          </a:p>
        </p:txBody>
      </p:sp>
    </p:spTree>
    <p:extLst>
      <p:ext uri="{BB962C8B-B14F-4D97-AF65-F5344CB8AC3E}">
        <p14:creationId xmlns:p14="http://schemas.microsoft.com/office/powerpoint/2010/main" val="2492160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32</a:t>
            </a:fld>
            <a:endParaRPr lang="zh-CN" altLang="en-US"/>
          </a:p>
        </p:txBody>
      </p:sp>
    </p:spTree>
    <p:extLst>
      <p:ext uri="{BB962C8B-B14F-4D97-AF65-F5344CB8AC3E}">
        <p14:creationId xmlns:p14="http://schemas.microsoft.com/office/powerpoint/2010/main" val="2526277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80=TCN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35</a:t>
            </a:fld>
            <a:endParaRPr lang="zh-CN" altLang="en-US"/>
          </a:p>
        </p:txBody>
      </p:sp>
    </p:spTree>
    <p:extLst>
      <p:ext uri="{BB962C8B-B14F-4D97-AF65-F5344CB8AC3E}">
        <p14:creationId xmlns:p14="http://schemas.microsoft.com/office/powerpoint/2010/main" val="1315584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判断</a:t>
            </a:r>
            <a:r>
              <a:rPr lang="zh-CN" altLang="en-US" dirty="0" smtClean="0"/>
              <a:t>是否选取端口，如果是，看根端口是否有变化，即通过该端口的路径花费与目前自身的根路径花费比较，如果新的更短，</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36</a:t>
            </a:fld>
            <a:endParaRPr lang="zh-CN" altLang="en-US"/>
          </a:p>
        </p:txBody>
      </p:sp>
    </p:spTree>
    <p:extLst>
      <p:ext uri="{BB962C8B-B14F-4D97-AF65-F5344CB8AC3E}">
        <p14:creationId xmlns:p14="http://schemas.microsoft.com/office/powerpoint/2010/main" val="1452281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39</a:t>
            </a:fld>
            <a:endParaRPr lang="zh-CN" altLang="en-US"/>
          </a:p>
        </p:txBody>
      </p:sp>
    </p:spTree>
    <p:extLst>
      <p:ext uri="{BB962C8B-B14F-4D97-AF65-F5344CB8AC3E}">
        <p14:creationId xmlns:p14="http://schemas.microsoft.com/office/powerpoint/2010/main" val="1347305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40</a:t>
            </a:fld>
            <a:endParaRPr lang="zh-CN" altLang="en-US"/>
          </a:p>
        </p:txBody>
      </p:sp>
    </p:spTree>
    <p:extLst>
      <p:ext uri="{BB962C8B-B14F-4D97-AF65-F5344CB8AC3E}">
        <p14:creationId xmlns:p14="http://schemas.microsoft.com/office/powerpoint/2010/main" val="153784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13</a:t>
            </a:fld>
            <a:endParaRPr lang="zh-CN" altLang="en-US"/>
          </a:p>
        </p:txBody>
      </p:sp>
    </p:spTree>
    <p:extLst>
      <p:ext uri="{BB962C8B-B14F-4D97-AF65-F5344CB8AC3E}">
        <p14:creationId xmlns:p14="http://schemas.microsoft.com/office/powerpoint/2010/main" val="1401532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虽然有过滤机制，但是在不了解站点位置时的扩散容易进行攻击 </a:t>
            </a:r>
            <a:endParaRPr lang="en-US" altLang="zh-CN" dirty="0" smtClean="0"/>
          </a:p>
          <a:p>
            <a:endParaRPr lang="en-US" altLang="zh-CN" dirty="0" smtClean="0"/>
          </a:p>
          <a:p>
            <a:r>
              <a:rPr lang="en-US" altLang="zh-CN" dirty="0" smtClean="0"/>
              <a:t>VLAN</a:t>
            </a:r>
            <a:r>
              <a:rPr lang="zh-CN" altLang="en-US" dirty="0" smtClean="0"/>
              <a:t>间的帧转发要依赖于路由或者第三层交换</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41</a:t>
            </a:fld>
            <a:endParaRPr lang="zh-CN" altLang="en-US"/>
          </a:p>
        </p:txBody>
      </p:sp>
    </p:spTree>
    <p:extLst>
      <p:ext uri="{BB962C8B-B14F-4D97-AF65-F5344CB8AC3E}">
        <p14:creationId xmlns:p14="http://schemas.microsoft.com/office/powerpoint/2010/main" val="362582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5935414E-C2A7-480B-BF35-4F2802734E89}" type="slidenum">
              <a:rPr lang="zh-TW" altLang="en-US" smtClean="0">
                <a:latin typeface="Arial" charset="0"/>
              </a:rPr>
              <a:pPr/>
              <a:t>42</a:t>
            </a:fld>
            <a:endParaRPr lang="en-US" altLang="zh-TW" smtClean="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1516518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Drop Eligibility Indicator </a:t>
            </a:r>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43</a:t>
            </a:fld>
            <a:endParaRPr lang="zh-CN" altLang="en-US"/>
          </a:p>
        </p:txBody>
      </p:sp>
    </p:spTree>
    <p:extLst>
      <p:ext uri="{BB962C8B-B14F-4D97-AF65-F5344CB8AC3E}">
        <p14:creationId xmlns:p14="http://schemas.microsoft.com/office/powerpoint/2010/main" val="3613228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626C30D-F812-4993-9794-BBBF21C951BC}" type="slidenum">
              <a:rPr lang="zh-TW" altLang="en-US" smtClean="0">
                <a:latin typeface="Arial" charset="0"/>
              </a:rPr>
              <a:pPr/>
              <a:t>44</a:t>
            </a:fld>
            <a:endParaRPr lang="en-US" altLang="zh-TW" smtClean="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2318637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3089966-A8C2-4C12-9106-0DDE78F78618}" type="slidenum">
              <a:rPr lang="zh-TW" altLang="en-US" smtClean="0">
                <a:latin typeface="Arial" charset="0"/>
              </a:rPr>
              <a:pPr/>
              <a:t>45</a:t>
            </a:fld>
            <a:endParaRPr lang="en-US" altLang="zh-TW"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218055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EC4059F-CF92-41B2-A606-6B91AE8ACDD5}" type="slidenum">
              <a:rPr lang="zh-TW" altLang="en-US" smtClean="0">
                <a:latin typeface="Arial" charset="0"/>
              </a:rPr>
              <a:pPr/>
              <a:t>46</a:t>
            </a:fld>
            <a:endParaRPr lang="en-US" altLang="zh-TW" smtClean="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3941985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首先简单介绍物理层转发器的问题 。。。 然后介绍网桥和路由器的共同点： 端口隔离和分组交换。 </a:t>
            </a:r>
            <a:endParaRPr lang="en-US" altLang="zh-CN" dirty="0" smtClean="0"/>
          </a:p>
          <a:p>
            <a:endParaRPr lang="en-US" altLang="zh-CN" dirty="0" smtClean="0"/>
          </a:p>
          <a:p>
            <a:r>
              <a:rPr lang="zh-CN" altLang="en-US" dirty="0" smtClean="0"/>
              <a:t>后面的东西以后再展开</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47</a:t>
            </a:fld>
            <a:endParaRPr lang="zh-CN" altLang="en-US"/>
          </a:p>
        </p:txBody>
      </p:sp>
    </p:spTree>
    <p:extLst>
      <p:ext uri="{BB962C8B-B14F-4D97-AF65-F5344CB8AC3E}">
        <p14:creationId xmlns:p14="http://schemas.microsoft.com/office/powerpoint/2010/main" val="114590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控制平面后面的内容一般在三层以上互连设备中</a:t>
            </a:r>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48</a:t>
            </a:fld>
            <a:endParaRPr lang="zh-CN" altLang="en-US"/>
          </a:p>
        </p:txBody>
      </p:sp>
    </p:spTree>
    <p:extLst>
      <p:ext uri="{BB962C8B-B14F-4D97-AF65-F5344CB8AC3E}">
        <p14:creationId xmlns:p14="http://schemas.microsoft.com/office/powerpoint/2010/main" val="75426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2880" indent="0">
              <a:spcBef>
                <a:spcPct val="20000"/>
              </a:spcBef>
              <a:buFont typeface="Wingdings" pitchFamily="2" charset="2"/>
              <a:buNone/>
            </a:pPr>
            <a:endParaRPr lang="zh-CN" altLang="en-US" sz="1200" b="1" dirty="0" smtClean="0">
              <a:solidFill>
                <a:schemeClr val="accent2"/>
              </a:solidFill>
            </a:endParaRPr>
          </a:p>
          <a:p>
            <a:pPr marL="468630" indent="-285750">
              <a:spcBef>
                <a:spcPct val="20000"/>
              </a:spcBef>
              <a:buFont typeface="Wingdings" pitchFamily="2" charset="2"/>
              <a:buChar char="Ø"/>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14</a:t>
            </a:fld>
            <a:endParaRPr lang="zh-CN" altLang="en-US"/>
          </a:p>
        </p:txBody>
      </p:sp>
    </p:spTree>
    <p:extLst>
      <p:ext uri="{BB962C8B-B14F-4D97-AF65-F5344CB8AC3E}">
        <p14:creationId xmlns:p14="http://schemas.microsoft.com/office/powerpoint/2010/main" val="420024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19</a:t>
            </a:fld>
            <a:endParaRPr lang="zh-CN" altLang="en-US"/>
          </a:p>
        </p:txBody>
      </p:sp>
    </p:spTree>
    <p:extLst>
      <p:ext uri="{BB962C8B-B14F-4D97-AF65-F5344CB8AC3E}">
        <p14:creationId xmlns:p14="http://schemas.microsoft.com/office/powerpoint/2010/main" val="14100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138A5F6-D762-4F17-8F1F-CF93083AFAF4}" type="slidenum">
              <a:rPr lang="zh-TW" altLang="en-US" smtClean="0">
                <a:latin typeface="Arial" charset="0"/>
              </a:rPr>
              <a:pPr/>
              <a:t>20</a:t>
            </a:fld>
            <a:endParaRPr lang="en-US" altLang="zh-TW"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eaLnBrk="1" hangingPunct="1"/>
            <a:endParaRPr lang="zh-CN" altLang="en-US" smtClean="0"/>
          </a:p>
        </p:txBody>
      </p:sp>
    </p:spTree>
    <p:extLst>
      <p:ext uri="{BB962C8B-B14F-4D97-AF65-F5344CB8AC3E}">
        <p14:creationId xmlns:p14="http://schemas.microsoft.com/office/powerpoint/2010/main" val="253616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A7C37-8899-4CB5-BFE5-C5E346F16B30}" type="slidenum">
              <a:rPr lang="zh-CN" altLang="en-US" smtClean="0"/>
              <a:t>21</a:t>
            </a:fld>
            <a:endParaRPr lang="zh-CN" altLang="en-US"/>
          </a:p>
        </p:txBody>
      </p:sp>
    </p:spTree>
    <p:extLst>
      <p:ext uri="{BB962C8B-B14F-4D97-AF65-F5344CB8AC3E}">
        <p14:creationId xmlns:p14="http://schemas.microsoft.com/office/powerpoint/2010/main" val="154259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DIX</a:t>
            </a:r>
            <a:r>
              <a:rPr lang="zh-CN" altLang="en-US" dirty="0" smtClean="0"/>
              <a:t>格式的帧中的</a:t>
            </a:r>
            <a:r>
              <a:rPr lang="en-US" altLang="zh-CN" dirty="0" smtClean="0"/>
              <a:t>16</a:t>
            </a:r>
            <a:r>
              <a:rPr lang="zh-CN" altLang="en-US" dirty="0" smtClean="0"/>
              <a:t>比特的长度字段对应</a:t>
            </a:r>
            <a:r>
              <a:rPr lang="en-US" altLang="zh-CN" dirty="0" smtClean="0"/>
              <a:t>IEEE 802.3</a:t>
            </a:r>
            <a:r>
              <a:rPr lang="zh-CN" altLang="en-US" dirty="0" smtClean="0"/>
              <a:t>帧中的</a:t>
            </a:r>
            <a:r>
              <a:rPr lang="en-US" altLang="zh-CN" dirty="0" smtClean="0"/>
              <a:t>16</a:t>
            </a:r>
            <a:r>
              <a:rPr lang="zh-CN" altLang="en-US" dirty="0" smtClean="0"/>
              <a:t>比特的类型字段。</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22</a:t>
            </a:fld>
            <a:endParaRPr lang="zh-CN" altLang="en-US"/>
          </a:p>
        </p:txBody>
      </p:sp>
    </p:spTree>
    <p:extLst>
      <p:ext uri="{BB962C8B-B14F-4D97-AF65-F5344CB8AC3E}">
        <p14:creationId xmlns:p14="http://schemas.microsoft.com/office/powerpoint/2010/main" val="116480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DIX</a:t>
            </a:r>
            <a:r>
              <a:rPr lang="zh-CN" altLang="en-US" dirty="0" smtClean="0"/>
              <a:t>格式的帧中的</a:t>
            </a:r>
            <a:r>
              <a:rPr lang="en-US" altLang="zh-CN" dirty="0" smtClean="0"/>
              <a:t>16</a:t>
            </a:r>
            <a:r>
              <a:rPr lang="zh-CN" altLang="en-US" dirty="0" smtClean="0"/>
              <a:t>比特的长度字段对应</a:t>
            </a:r>
            <a:r>
              <a:rPr lang="en-US" altLang="zh-CN" dirty="0" smtClean="0"/>
              <a:t>IEEE 802.3</a:t>
            </a:r>
            <a:r>
              <a:rPr lang="zh-CN" altLang="en-US" dirty="0" smtClean="0"/>
              <a:t>帧中的</a:t>
            </a:r>
            <a:r>
              <a:rPr lang="en-US" altLang="zh-CN" dirty="0" smtClean="0"/>
              <a:t>16</a:t>
            </a:r>
            <a:r>
              <a:rPr lang="zh-CN" altLang="en-US" dirty="0" smtClean="0"/>
              <a:t>比特的类型字段。</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23</a:t>
            </a:fld>
            <a:endParaRPr lang="zh-CN" altLang="en-US"/>
          </a:p>
        </p:txBody>
      </p:sp>
    </p:spTree>
    <p:extLst>
      <p:ext uri="{BB962C8B-B14F-4D97-AF65-F5344CB8AC3E}">
        <p14:creationId xmlns:p14="http://schemas.microsoft.com/office/powerpoint/2010/main" val="80032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eaLnBrk="1" hangingPunct="1">
              <a:spcBef>
                <a:spcPct val="20000"/>
              </a:spcBef>
              <a:buFont typeface="Symbol" pitchFamily="18" charset="2"/>
              <a:buChar char="¨"/>
              <a:defRPr/>
            </a:pPr>
            <a:endParaRPr lang="zh-CN" altLang="en-US" sz="2000" b="1" i="0" dirty="0" smtClean="0">
              <a:solidFill>
                <a:schemeClr val="accent2"/>
              </a:solidFill>
              <a:latin typeface="Arial" pitchFamily="34" charset="0"/>
              <a:ea typeface="宋体" pitchFamily="2" charset="-122"/>
            </a:endParaRPr>
          </a:p>
          <a:p>
            <a:endParaRPr lang="zh-CN" altLang="en-US" sz="2000" dirty="0" smtClean="0"/>
          </a:p>
          <a:p>
            <a:pPr eaLnBrk="1" hangingPunct="1"/>
            <a:r>
              <a:rPr lang="zh-CN" altLang="en-US" sz="2400" dirty="0" smtClean="0"/>
              <a:t>最早的协议类型字段为</a:t>
            </a:r>
            <a:r>
              <a:rPr lang="en-US" altLang="zh-CN" sz="2400" dirty="0" smtClean="0"/>
              <a:t>2</a:t>
            </a:r>
            <a:r>
              <a:rPr lang="zh-CN" altLang="en-US" sz="2400" dirty="0" smtClean="0"/>
              <a:t>个八位组</a:t>
            </a:r>
          </a:p>
          <a:p>
            <a:pPr lvl="1" eaLnBrk="1" hangingPunct="1"/>
            <a:r>
              <a:rPr lang="en-US" altLang="zh-CN" sz="2000" dirty="0" smtClean="0"/>
              <a:t>IEEE 802</a:t>
            </a:r>
            <a:r>
              <a:rPr lang="zh-CN" altLang="en-US" sz="2000" dirty="0" smtClean="0"/>
              <a:t>帧的报头包含了奇数</a:t>
            </a:r>
            <a:r>
              <a:rPr lang="en-US" altLang="zh-CN" sz="2000" dirty="0" smtClean="0"/>
              <a:t>(3)</a:t>
            </a:r>
            <a:r>
              <a:rPr lang="zh-CN" altLang="en-US" sz="2000" dirty="0" smtClean="0"/>
              <a:t>个八位组，协议类型为奇数字节保证头部长度为偶数</a:t>
            </a:r>
          </a:p>
          <a:p>
            <a:pPr lvl="1"/>
            <a:r>
              <a:rPr lang="zh-CN" altLang="en-US" sz="2000" dirty="0" smtClean="0"/>
              <a:t>标准将协议类型字段设为</a:t>
            </a:r>
            <a:r>
              <a:rPr lang="en-US" altLang="zh-CN" sz="2000" dirty="0" smtClean="0"/>
              <a:t>5</a:t>
            </a:r>
            <a:r>
              <a:rPr lang="zh-CN" altLang="en-US" sz="2000" dirty="0" smtClean="0"/>
              <a:t>个八位组长（</a:t>
            </a:r>
            <a:r>
              <a:rPr lang="en-US" altLang="zh-CN" sz="2000" dirty="0" smtClean="0"/>
              <a:t>40</a:t>
            </a:r>
            <a:r>
              <a:rPr lang="zh-CN" altLang="en-US" sz="2000" dirty="0" smtClean="0"/>
              <a:t>比特）</a:t>
            </a:r>
            <a:r>
              <a:rPr lang="en-US" altLang="zh-CN" sz="2000" dirty="0" smtClean="0"/>
              <a:t>:24b</a:t>
            </a:r>
            <a:r>
              <a:rPr lang="zh-CN" altLang="en-US" sz="2000" dirty="0" smtClean="0"/>
              <a:t>的</a:t>
            </a:r>
            <a:r>
              <a:rPr lang="en-US" altLang="zh-CN" sz="2000" dirty="0" smtClean="0"/>
              <a:t>OUI</a:t>
            </a:r>
            <a:r>
              <a:rPr lang="zh-CN" altLang="en-US" sz="2000" dirty="0" smtClean="0"/>
              <a:t>和</a:t>
            </a:r>
            <a:r>
              <a:rPr lang="en-US" altLang="zh-CN" sz="2000" dirty="0" smtClean="0"/>
              <a:t>16b</a:t>
            </a:r>
            <a:r>
              <a:rPr lang="zh-CN" altLang="en-US" sz="2000" dirty="0" smtClean="0"/>
              <a:t>的</a:t>
            </a:r>
            <a:r>
              <a:rPr lang="en-US" altLang="zh-CN" sz="2000" dirty="0" smtClean="0"/>
              <a:t>Type</a:t>
            </a:r>
          </a:p>
          <a:p>
            <a:pPr lvl="1"/>
            <a:endParaRPr lang="zh-CN" altLang="en-US" b="1" i="0" dirty="0" smtClean="0">
              <a:solidFill>
                <a:schemeClr val="accent2"/>
              </a:solidFill>
              <a:latin typeface="Arial" pitchFamily="34" charset="0"/>
              <a:ea typeface="宋体" pitchFamily="2" charset="-122"/>
            </a:endParaRP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26</a:t>
            </a:fld>
            <a:endParaRPr lang="zh-CN" altLang="en-US"/>
          </a:p>
        </p:txBody>
      </p:sp>
    </p:spTree>
    <p:extLst>
      <p:ext uri="{BB962C8B-B14F-4D97-AF65-F5344CB8AC3E}">
        <p14:creationId xmlns:p14="http://schemas.microsoft.com/office/powerpoint/2010/main" val="180752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37594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241124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10259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31990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9250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99522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2197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73930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198968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86910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E307B23-25EA-4EC1-9BB6-5D264260B18E}"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413839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07B23-25EA-4EC1-9BB6-5D264260B18E}" type="datetimeFigureOut">
              <a:rPr lang="zh-CN" altLang="en-US" smtClean="0"/>
              <a:t>2017/11/1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9E36F-F09E-40DD-AC2B-36279B91E7C0}" type="slidenum">
              <a:rPr lang="zh-CN" altLang="en-US" smtClean="0"/>
              <a:t>‹#›</a:t>
            </a:fld>
            <a:endParaRPr lang="zh-CN" altLang="en-US"/>
          </a:p>
        </p:txBody>
      </p:sp>
    </p:spTree>
    <p:extLst>
      <p:ext uri="{BB962C8B-B14F-4D97-AF65-F5344CB8AC3E}">
        <p14:creationId xmlns:p14="http://schemas.microsoft.com/office/powerpoint/2010/main" val="99496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hyperlink" Target="http://standards.ieee.org/regauth/oui/index.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emf"/><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emf"/><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e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t>第</a:t>
            </a:r>
            <a:r>
              <a:rPr lang="en-US" altLang="zh-CN" sz="4800" dirty="0" smtClean="0"/>
              <a:t>5</a:t>
            </a:r>
            <a:r>
              <a:rPr lang="zh-CN" altLang="en-US" sz="4800" dirty="0" smtClean="0"/>
              <a:t>章 网络互连</a:t>
            </a:r>
            <a:r>
              <a:rPr lang="en-US" altLang="zh-CN" sz="4800" dirty="0" smtClean="0"/>
              <a:t>-</a:t>
            </a:r>
            <a:r>
              <a:rPr lang="zh-CN" altLang="en-US" sz="4800" dirty="0" smtClean="0"/>
              <a:t>交换机</a:t>
            </a:r>
            <a:endParaRPr lang="zh-CN" altLang="en-US" sz="48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67601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源路由：严格和松散源路由</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10</a:t>
            </a:fld>
            <a:endParaRPr lang="zh-CN" altLang="en-US" dirty="0"/>
          </a:p>
        </p:txBody>
      </p:sp>
      <p:sp>
        <p:nvSpPr>
          <p:cNvPr id="4" name="内容占位符 3"/>
          <p:cNvSpPr>
            <a:spLocks noGrp="1"/>
          </p:cNvSpPr>
          <p:nvPr>
            <p:ph sz="quarter" idx="1"/>
          </p:nvPr>
        </p:nvSpPr>
        <p:spPr/>
        <p:txBody>
          <a:bodyPr>
            <a:normAutofit/>
          </a:bodyPr>
          <a:lstStyle/>
          <a:p>
            <a:r>
              <a:rPr lang="zh-CN" altLang="en-US" sz="2400" dirty="0" smtClean="0"/>
              <a:t>严格源路由：发送方给出路径上</a:t>
            </a:r>
            <a:r>
              <a:rPr lang="zh-CN" altLang="en-US" sz="2400" u="sng" dirty="0" smtClean="0">
                <a:solidFill>
                  <a:srgbClr val="FF0000"/>
                </a:solidFill>
              </a:rPr>
              <a:t>每个节点</a:t>
            </a:r>
            <a:r>
              <a:rPr lang="zh-CN" altLang="en-US" sz="2400" dirty="0" smtClean="0"/>
              <a:t>列表，即下一跳必须是邻居节点</a:t>
            </a:r>
            <a:endParaRPr lang="en-US" altLang="zh-CN" sz="2400" dirty="0" smtClean="0"/>
          </a:p>
          <a:p>
            <a:r>
              <a:rPr lang="zh-CN" altLang="en-US" sz="2400" dirty="0" smtClean="0"/>
              <a:t>松散源路由：给出路径上</a:t>
            </a:r>
            <a:r>
              <a:rPr lang="zh-CN" altLang="en-US" sz="2400" u="sng" dirty="0" smtClean="0">
                <a:solidFill>
                  <a:srgbClr val="FF0000"/>
                </a:solidFill>
              </a:rPr>
              <a:t>需要途经的节点</a:t>
            </a:r>
            <a:r>
              <a:rPr lang="zh-CN" altLang="en-US" sz="2400" dirty="0" smtClean="0"/>
              <a:t>列表，允许通过不在列表中的节点</a:t>
            </a:r>
            <a:endParaRPr lang="en-US" altLang="zh-CN" sz="2400" dirty="0" smtClean="0"/>
          </a:p>
          <a:p>
            <a:r>
              <a:rPr lang="zh-CN" altLang="en-US" sz="2400" dirty="0" smtClean="0"/>
              <a:t>可结合在一起，通过位图来说明哪一段为严格或松散源路由</a:t>
            </a:r>
            <a:endParaRPr lang="zh-CN" altLang="en-US" sz="2400"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3181589"/>
              </p:ext>
            </p:extLst>
          </p:nvPr>
        </p:nvGraphicFramePr>
        <p:xfrm>
          <a:off x="3040302" y="3645024"/>
          <a:ext cx="6224051" cy="3168352"/>
        </p:xfrm>
        <a:graphic>
          <a:graphicData uri="http://schemas.openxmlformats.org/presentationml/2006/ole">
            <mc:AlternateContent xmlns:mc="http://schemas.openxmlformats.org/markup-compatibility/2006">
              <mc:Choice xmlns:v="urn:schemas-microsoft-com:vml" Requires="v">
                <p:oleObj spid="_x0000_s1095" name="Visio" r:id="rId3" imgW="4438368" imgH="2261234" progId="Visio.Drawing.11">
                  <p:embed/>
                </p:oleObj>
              </mc:Choice>
              <mc:Fallback>
                <p:oleObj name="Visio" r:id="rId3" imgW="4438368" imgH="2261234"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302" y="3645024"/>
                        <a:ext cx="6224051" cy="3168352"/>
                      </a:xfrm>
                      <a:prstGeom prst="rect">
                        <a:avLst/>
                      </a:prstGeom>
                      <a:noFill/>
                    </p:spPr>
                  </p:pic>
                </p:oleObj>
              </mc:Fallback>
            </mc:AlternateContent>
          </a:graphicData>
        </a:graphic>
      </p:graphicFrame>
      <p:grpSp>
        <p:nvGrpSpPr>
          <p:cNvPr id="10" name="组合 9"/>
          <p:cNvGrpSpPr/>
          <p:nvPr/>
        </p:nvGrpSpPr>
        <p:grpSpPr>
          <a:xfrm>
            <a:off x="2214562" y="4486277"/>
            <a:ext cx="1400176" cy="742923"/>
            <a:chOff x="2214562" y="4486277"/>
            <a:chExt cx="1400176" cy="742923"/>
          </a:xfrm>
        </p:grpSpPr>
        <p:sp>
          <p:nvSpPr>
            <p:cNvPr id="7" name="文本框 6"/>
            <p:cNvSpPr txBox="1"/>
            <p:nvPr/>
          </p:nvSpPr>
          <p:spPr>
            <a:xfrm>
              <a:off x="2214562" y="4486277"/>
              <a:ext cx="1385888" cy="369332"/>
            </a:xfrm>
            <a:prstGeom prst="rect">
              <a:avLst/>
            </a:prstGeom>
            <a:noFill/>
          </p:spPr>
          <p:txBody>
            <a:bodyPr wrap="square" rtlCol="0">
              <a:spAutoFit/>
            </a:bodyPr>
            <a:lstStyle/>
            <a:p>
              <a:r>
                <a:rPr lang="zh-CN" altLang="en-US" dirty="0" smtClean="0">
                  <a:solidFill>
                    <a:srgbClr val="FF0000"/>
                  </a:solidFill>
                </a:rPr>
                <a:t>严格源路由</a:t>
              </a:r>
              <a:endParaRPr lang="zh-CN" altLang="en-US" dirty="0">
                <a:solidFill>
                  <a:srgbClr val="FF0000"/>
                </a:solidFill>
              </a:endParaRPr>
            </a:p>
          </p:txBody>
        </p:sp>
        <p:cxnSp>
          <p:nvCxnSpPr>
            <p:cNvPr id="9" name="直接箭头连接符 8"/>
            <p:cNvCxnSpPr>
              <a:stCxn id="7" idx="2"/>
            </p:cNvCxnSpPr>
            <p:nvPr/>
          </p:nvCxnSpPr>
          <p:spPr>
            <a:xfrm>
              <a:off x="2907506" y="4855609"/>
              <a:ext cx="707232" cy="3735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5300663" y="5772150"/>
            <a:ext cx="1652587" cy="653349"/>
            <a:chOff x="1947863" y="4202260"/>
            <a:chExt cx="1652587" cy="653349"/>
          </a:xfrm>
        </p:grpSpPr>
        <p:sp>
          <p:nvSpPr>
            <p:cNvPr id="16" name="文本框 15"/>
            <p:cNvSpPr txBox="1"/>
            <p:nvPr/>
          </p:nvSpPr>
          <p:spPr>
            <a:xfrm>
              <a:off x="2214562" y="4486277"/>
              <a:ext cx="1385888" cy="369332"/>
            </a:xfrm>
            <a:prstGeom prst="rect">
              <a:avLst/>
            </a:prstGeom>
            <a:noFill/>
          </p:spPr>
          <p:txBody>
            <a:bodyPr wrap="square" rtlCol="0">
              <a:spAutoFit/>
            </a:bodyPr>
            <a:lstStyle/>
            <a:p>
              <a:r>
                <a:rPr lang="zh-CN" altLang="en-US" dirty="0">
                  <a:solidFill>
                    <a:srgbClr val="FF0000"/>
                  </a:solidFill>
                </a:rPr>
                <a:t>松散</a:t>
              </a:r>
              <a:r>
                <a:rPr lang="zh-CN" altLang="en-US" dirty="0" smtClean="0">
                  <a:solidFill>
                    <a:srgbClr val="FF0000"/>
                  </a:solidFill>
                </a:rPr>
                <a:t>源路由</a:t>
              </a:r>
              <a:endParaRPr lang="zh-CN" altLang="en-US" dirty="0">
                <a:solidFill>
                  <a:srgbClr val="FF0000"/>
                </a:solidFill>
              </a:endParaRPr>
            </a:p>
          </p:txBody>
        </p:sp>
        <p:cxnSp>
          <p:nvCxnSpPr>
            <p:cNvPr id="17" name="直接箭头连接符 16"/>
            <p:cNvCxnSpPr/>
            <p:nvPr/>
          </p:nvCxnSpPr>
          <p:spPr>
            <a:xfrm flipH="1" flipV="1">
              <a:off x="1947863" y="4202260"/>
              <a:ext cx="441721" cy="3077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254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逐跳路由</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11</a:t>
            </a:fld>
            <a:endParaRPr lang="zh-CN" altLang="en-US" dirty="0"/>
          </a:p>
        </p:txBody>
      </p:sp>
      <p:sp>
        <p:nvSpPr>
          <p:cNvPr id="4" name="内容占位符 3"/>
          <p:cNvSpPr>
            <a:spLocks noGrp="1"/>
          </p:cNvSpPr>
          <p:nvPr>
            <p:ph sz="quarter" idx="1"/>
          </p:nvPr>
        </p:nvSpPr>
        <p:spPr/>
        <p:txBody>
          <a:bodyPr>
            <a:normAutofit lnSpcReduction="10000"/>
          </a:bodyPr>
          <a:lstStyle/>
          <a:p>
            <a:r>
              <a:rPr lang="zh-CN" altLang="en-US" sz="2400" dirty="0" smtClean="0"/>
              <a:t>每个节点维护到目的地的下一跳节点，路径由途中的多段组成</a:t>
            </a:r>
            <a:endParaRPr lang="en-US" altLang="zh-CN" sz="2400" dirty="0" smtClean="0"/>
          </a:p>
          <a:p>
            <a:pPr lvl="1"/>
            <a:r>
              <a:rPr lang="zh-CN" altLang="en-US" dirty="0" smtClean="0"/>
              <a:t>单播路由：单个目的节点</a:t>
            </a:r>
            <a:endParaRPr lang="en-US" altLang="zh-CN" dirty="0" smtClean="0"/>
          </a:p>
          <a:p>
            <a:pPr lvl="1"/>
            <a:r>
              <a:rPr lang="zh-CN" altLang="en-US" dirty="0"/>
              <a:t>多</a:t>
            </a:r>
            <a:r>
              <a:rPr lang="zh-CN" altLang="en-US" dirty="0" smtClean="0"/>
              <a:t>播（组播）路由：一个或者多个源发送分组给多个目的节点，维护一棵多播树</a:t>
            </a:r>
            <a:endParaRPr lang="en-US" altLang="zh-CN" dirty="0" smtClean="0"/>
          </a:p>
          <a:p>
            <a:r>
              <a:rPr lang="zh-CN" altLang="en-US" sz="2400" dirty="0" smtClean="0"/>
              <a:t>路由算法的要求：</a:t>
            </a:r>
            <a:endParaRPr lang="en-US" altLang="zh-CN" sz="2400" dirty="0" smtClean="0"/>
          </a:p>
          <a:p>
            <a:pPr lvl="1"/>
            <a:r>
              <a:rPr lang="zh-CN" altLang="en-US" dirty="0" smtClean="0"/>
              <a:t>效率：有效利用网络资源</a:t>
            </a:r>
            <a:endParaRPr lang="en-US" altLang="zh-CN" dirty="0" smtClean="0"/>
          </a:p>
          <a:p>
            <a:pPr lvl="1"/>
            <a:r>
              <a:rPr lang="zh-CN" altLang="en-US" dirty="0" smtClean="0"/>
              <a:t>稳定：能够找到一条或多条稳定的路由，拓扑变化时能够较快地收敛</a:t>
            </a:r>
            <a:endParaRPr lang="en-US" altLang="zh-CN" dirty="0" smtClean="0"/>
          </a:p>
          <a:p>
            <a:pPr lvl="1"/>
            <a:r>
              <a:rPr lang="zh-CN" altLang="en-US" dirty="0" smtClean="0"/>
              <a:t>健壮：局部的故障不会影响整个网络，避免路由回路</a:t>
            </a:r>
            <a:endParaRPr lang="en-US" altLang="zh-CN" dirty="0" smtClean="0"/>
          </a:p>
          <a:p>
            <a:pPr lvl="1"/>
            <a:r>
              <a:rPr lang="zh-CN" altLang="en-US" dirty="0" smtClean="0"/>
              <a:t>公平：节点获得同等待遇，要在全局效率和局部公平间权衡</a:t>
            </a:r>
            <a:endParaRPr lang="en-US" altLang="zh-CN" dirty="0" smtClean="0"/>
          </a:p>
          <a:p>
            <a:pPr lvl="1"/>
            <a:r>
              <a:rPr lang="zh-CN" altLang="en-US" dirty="0" smtClean="0"/>
              <a:t>伸缩性：适应不同的网络规模</a:t>
            </a:r>
            <a:endParaRPr lang="zh-CN" altLang="en-US" dirty="0"/>
          </a:p>
        </p:txBody>
      </p:sp>
    </p:spTree>
    <p:extLst>
      <p:ext uri="{BB962C8B-B14F-4D97-AF65-F5344CB8AC3E}">
        <p14:creationId xmlns:p14="http://schemas.microsoft.com/office/powerpoint/2010/main" val="285028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逐跳路由：性能度量和如何了解路径信息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12</a:t>
            </a:fld>
            <a:endParaRPr lang="zh-CN" altLang="en-US" dirty="0"/>
          </a:p>
        </p:txBody>
      </p:sp>
      <p:sp>
        <p:nvSpPr>
          <p:cNvPr id="4" name="内容占位符 3"/>
          <p:cNvSpPr>
            <a:spLocks noGrp="1"/>
          </p:cNvSpPr>
          <p:nvPr>
            <p:ph sz="quarter" idx="1"/>
          </p:nvPr>
        </p:nvSpPr>
        <p:spPr>
          <a:xfrm>
            <a:off x="852488" y="1624014"/>
            <a:ext cx="10515600" cy="4351338"/>
          </a:xfrm>
        </p:spPr>
        <p:txBody>
          <a:bodyPr>
            <a:noAutofit/>
          </a:bodyPr>
          <a:lstStyle/>
          <a:p>
            <a:r>
              <a:rPr lang="zh-CN" altLang="en-US" sz="2000" dirty="0" smtClean="0"/>
              <a:t>性能度量：</a:t>
            </a:r>
            <a:endParaRPr lang="en-US" altLang="zh-CN" sz="2000" dirty="0" smtClean="0"/>
          </a:p>
          <a:p>
            <a:pPr lvl="1"/>
            <a:r>
              <a:rPr lang="zh-CN" altLang="en-US" sz="2000" dirty="0" smtClean="0"/>
              <a:t>最小花费路由：路径花费最少的路径</a:t>
            </a:r>
            <a:endParaRPr lang="en-US" altLang="zh-CN" sz="2000" dirty="0" smtClean="0"/>
          </a:p>
          <a:p>
            <a:pPr lvl="2"/>
            <a:r>
              <a:rPr lang="zh-CN" altLang="en-US" dirty="0" smtClean="0"/>
              <a:t>可以是跳段数</a:t>
            </a:r>
            <a:endParaRPr lang="en-US" altLang="zh-CN" dirty="0" smtClean="0"/>
          </a:p>
          <a:p>
            <a:pPr lvl="2"/>
            <a:r>
              <a:rPr lang="zh-CN" altLang="en-US" dirty="0" smtClean="0"/>
              <a:t>可以考虑链路的数据速率、延迟、可靠性等</a:t>
            </a:r>
            <a:endParaRPr lang="en-US" altLang="zh-CN" dirty="0" smtClean="0"/>
          </a:p>
          <a:p>
            <a:pPr lvl="1"/>
            <a:r>
              <a:rPr lang="zh-CN" altLang="en-US" sz="2000" dirty="0" smtClean="0"/>
              <a:t>策略路由：策略方面的因素，比如要求经过哪些或者绕过哪些区域，多种选择下如何选择等</a:t>
            </a:r>
            <a:endParaRPr lang="en-US" altLang="zh-CN" sz="2000" dirty="0" smtClean="0"/>
          </a:p>
          <a:p>
            <a:r>
              <a:rPr lang="zh-CN" altLang="en-US" sz="2000" dirty="0" smtClean="0"/>
              <a:t>如何了解路径信息：</a:t>
            </a:r>
            <a:endParaRPr lang="en-US" altLang="zh-CN" sz="2000" dirty="0" smtClean="0"/>
          </a:p>
          <a:p>
            <a:pPr lvl="1"/>
            <a:r>
              <a:rPr lang="zh-CN" altLang="en-US" sz="2000" dirty="0" smtClean="0"/>
              <a:t>静态路由：按照预先定义好的静态信息来选择</a:t>
            </a:r>
            <a:endParaRPr lang="en-US" altLang="zh-CN" sz="2000" dirty="0" smtClean="0"/>
          </a:p>
          <a:p>
            <a:pPr lvl="2"/>
            <a:r>
              <a:rPr lang="zh-CN" altLang="en-US" dirty="0" smtClean="0"/>
              <a:t>人工配置或者路由信息中心集中配置后分发</a:t>
            </a:r>
            <a:endParaRPr lang="en-US" altLang="zh-CN" dirty="0" smtClean="0"/>
          </a:p>
          <a:p>
            <a:pPr lvl="2"/>
            <a:r>
              <a:rPr lang="zh-CN" altLang="en-US" dirty="0" smtClean="0"/>
              <a:t>拓扑变化无法及时响应</a:t>
            </a:r>
            <a:endParaRPr lang="en-US" altLang="zh-CN" dirty="0" smtClean="0"/>
          </a:p>
          <a:p>
            <a:pPr lvl="2"/>
            <a:r>
              <a:rPr lang="zh-CN" altLang="en-US" dirty="0" smtClean="0"/>
              <a:t>仅适合于规模较小且拓扑稳定的网络</a:t>
            </a:r>
            <a:endParaRPr lang="en-US" altLang="zh-CN" dirty="0" smtClean="0"/>
          </a:p>
          <a:p>
            <a:pPr lvl="1"/>
            <a:r>
              <a:rPr lang="zh-CN" altLang="en-US" sz="2000" dirty="0" smtClean="0"/>
              <a:t>动态路由：自适应路由</a:t>
            </a:r>
            <a:endParaRPr lang="en-US" altLang="zh-CN" sz="2000" dirty="0" smtClean="0"/>
          </a:p>
          <a:p>
            <a:pPr lvl="2"/>
            <a:r>
              <a:rPr lang="zh-CN" altLang="zh-CN" dirty="0"/>
              <a:t>根据网络的当前状态信息来决</a:t>
            </a:r>
            <a:r>
              <a:rPr lang="zh-CN" altLang="en-US" dirty="0"/>
              <a:t>定</a:t>
            </a:r>
            <a:endParaRPr lang="en-US" altLang="zh-CN" dirty="0" smtClean="0"/>
          </a:p>
          <a:p>
            <a:pPr lvl="2"/>
            <a:r>
              <a:rPr lang="zh-CN" altLang="en-US" dirty="0" smtClean="0"/>
              <a:t>根据本地信息、路由器之间交换路由信息（定期交换或者有变化时交换、有数据传输时交换）</a:t>
            </a:r>
            <a:endParaRPr lang="zh-CN" altLang="en-US" dirty="0"/>
          </a:p>
        </p:txBody>
      </p:sp>
    </p:spTree>
    <p:extLst>
      <p:ext uri="{BB962C8B-B14F-4D97-AF65-F5344CB8AC3E}">
        <p14:creationId xmlns:p14="http://schemas.microsoft.com/office/powerpoint/2010/main" val="2721277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动态路由：扩散法（</a:t>
            </a:r>
            <a:r>
              <a:rPr lang="en-US" altLang="zh-CN" dirty="0" smtClean="0"/>
              <a:t>Flooding</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13</a:t>
            </a:fld>
            <a:endParaRPr lang="zh-CN" altLang="en-US" dirty="0"/>
          </a:p>
        </p:txBody>
      </p:sp>
      <p:sp>
        <p:nvSpPr>
          <p:cNvPr id="4" name="内容占位符 3"/>
          <p:cNvSpPr>
            <a:spLocks noGrp="1"/>
          </p:cNvSpPr>
          <p:nvPr>
            <p:ph sz="quarter" idx="1"/>
          </p:nvPr>
        </p:nvSpPr>
        <p:spPr/>
        <p:txBody>
          <a:bodyPr/>
          <a:lstStyle/>
          <a:p>
            <a:r>
              <a:rPr lang="zh-CN" altLang="en-US" dirty="0" smtClean="0"/>
              <a:t>根据本地信息选择路由：</a:t>
            </a:r>
            <a:endParaRPr lang="en-US" altLang="zh-CN" dirty="0" smtClean="0"/>
          </a:p>
          <a:p>
            <a:pPr lvl="1"/>
            <a:r>
              <a:rPr lang="zh-CN" altLang="en-US" dirty="0" smtClean="0"/>
              <a:t>将收到的分组向除到来链路外的</a:t>
            </a:r>
            <a:r>
              <a:rPr lang="zh-CN" altLang="en-US" u="sng" dirty="0" smtClean="0">
                <a:solidFill>
                  <a:srgbClr val="FF0000"/>
                </a:solidFill>
              </a:rPr>
              <a:t>所有其他链路</a:t>
            </a:r>
            <a:r>
              <a:rPr lang="zh-CN" altLang="en-US" dirty="0" smtClean="0"/>
              <a:t>转发</a:t>
            </a:r>
            <a:endParaRPr lang="en-US" altLang="zh-CN" dirty="0" smtClean="0"/>
          </a:p>
          <a:p>
            <a:pPr lvl="1"/>
            <a:r>
              <a:rPr lang="zh-CN" altLang="en-US" dirty="0" smtClean="0"/>
              <a:t>扩散法会将分组沿着各种可能的路径转发到所有节点</a:t>
            </a:r>
            <a:endParaRPr lang="en-US" altLang="zh-CN" dirty="0" smtClean="0"/>
          </a:p>
          <a:p>
            <a:pPr lvl="1"/>
            <a:r>
              <a:rPr lang="zh-CN" altLang="en-US" dirty="0" smtClean="0"/>
              <a:t>可用于：</a:t>
            </a:r>
            <a:endParaRPr lang="en-US" altLang="zh-CN" dirty="0" smtClean="0"/>
          </a:p>
          <a:p>
            <a:pPr lvl="2"/>
            <a:r>
              <a:rPr lang="zh-CN" altLang="en-US" dirty="0"/>
              <a:t>健壮</a:t>
            </a:r>
            <a:r>
              <a:rPr lang="zh-CN" altLang="en-US" dirty="0" smtClean="0"/>
              <a:t>性要求较高的场合，比如战地网络等</a:t>
            </a:r>
            <a:endParaRPr lang="en-US" altLang="zh-CN" dirty="0" smtClean="0"/>
          </a:p>
          <a:p>
            <a:pPr lvl="2"/>
            <a:r>
              <a:rPr lang="zh-CN" altLang="en-US" dirty="0" smtClean="0"/>
              <a:t>判断可达性：只要连通则一定可达</a:t>
            </a:r>
            <a:endParaRPr lang="en-US" altLang="zh-CN" dirty="0" smtClean="0"/>
          </a:p>
          <a:p>
            <a:pPr lvl="2"/>
            <a:r>
              <a:rPr lang="zh-CN" altLang="en-US" dirty="0" smtClean="0"/>
              <a:t>信息的分发：比如链路状态分组的扩散</a:t>
            </a:r>
            <a:endParaRPr lang="en-US" altLang="zh-CN" dirty="0" smtClean="0"/>
          </a:p>
          <a:p>
            <a:pPr lvl="2"/>
            <a:r>
              <a:rPr lang="zh-CN" altLang="en-US" dirty="0" smtClean="0"/>
              <a:t>寻找节点间的最短路由：最早到达目的节点的路径</a:t>
            </a:r>
            <a:endParaRPr lang="en-US" altLang="zh-CN" dirty="0" smtClean="0"/>
          </a:p>
          <a:p>
            <a:pPr lvl="1"/>
            <a:endParaRPr lang="zh-CN" altLang="en-US" dirty="0"/>
          </a:p>
        </p:txBody>
      </p:sp>
      <p:pic>
        <p:nvPicPr>
          <p:cNvPr id="5" name="Picture 4"/>
          <p:cNvPicPr>
            <a:picLocks noChangeAspect="1" noChangeArrowheads="1"/>
          </p:cNvPicPr>
          <p:nvPr/>
        </p:nvPicPr>
        <p:blipFill>
          <a:blip r:embed="rId3"/>
          <a:srcRect/>
          <a:stretch>
            <a:fillRect/>
          </a:stretch>
        </p:blipFill>
        <p:spPr bwMode="auto">
          <a:xfrm>
            <a:off x="6179841" y="4912024"/>
            <a:ext cx="4124325" cy="1655762"/>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1404611" y="4897736"/>
            <a:ext cx="4162425" cy="1655762"/>
          </a:xfrm>
          <a:prstGeom prst="rect">
            <a:avLst/>
          </a:prstGeom>
          <a:noFill/>
          <a:ln w="9525">
            <a:noFill/>
            <a:miter lim="800000"/>
            <a:headEnd/>
            <a:tailEnd/>
          </a:ln>
        </p:spPr>
      </p:pic>
    </p:spTree>
    <p:extLst>
      <p:ext uri="{BB962C8B-B14F-4D97-AF65-F5344CB8AC3E}">
        <p14:creationId xmlns:p14="http://schemas.microsoft.com/office/powerpoint/2010/main" val="1785495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扩散法：抑制重复分组</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14</a:t>
            </a:fld>
            <a:endParaRPr lang="zh-CN" altLang="en-US" dirty="0"/>
          </a:p>
        </p:txBody>
      </p:sp>
      <p:sp>
        <p:nvSpPr>
          <p:cNvPr id="4" name="内容占位符 3"/>
          <p:cNvSpPr>
            <a:spLocks noGrp="1"/>
          </p:cNvSpPr>
          <p:nvPr>
            <p:ph sz="quarter" idx="1"/>
          </p:nvPr>
        </p:nvSpPr>
        <p:spPr/>
        <p:txBody>
          <a:bodyPr/>
          <a:lstStyle/>
          <a:p>
            <a:r>
              <a:rPr lang="zh-CN" altLang="en-US" dirty="0"/>
              <a:t>站点</a:t>
            </a:r>
            <a:r>
              <a:rPr lang="zh-CN" altLang="en-US" dirty="0" smtClean="0"/>
              <a:t>计数器</a:t>
            </a:r>
            <a:r>
              <a:rPr lang="en-US" altLang="zh-CN" dirty="0" smtClean="0"/>
              <a:t>:</a:t>
            </a:r>
          </a:p>
          <a:p>
            <a:pPr lvl="1"/>
            <a:r>
              <a:rPr lang="zh-CN" altLang="en-US" dirty="0" smtClean="0"/>
              <a:t>每</a:t>
            </a:r>
            <a:r>
              <a:rPr lang="zh-CN" altLang="en-US" dirty="0"/>
              <a:t>到达一个节点减</a:t>
            </a:r>
            <a:r>
              <a:rPr lang="en-US" altLang="zh-CN" dirty="0"/>
              <a:t>1</a:t>
            </a:r>
            <a:r>
              <a:rPr lang="zh-CN" altLang="en-US" dirty="0"/>
              <a:t>，为</a:t>
            </a:r>
            <a:r>
              <a:rPr lang="en-US" altLang="zh-CN" dirty="0"/>
              <a:t>0</a:t>
            </a:r>
            <a:r>
              <a:rPr lang="zh-CN" altLang="en-US" dirty="0"/>
              <a:t>时</a:t>
            </a:r>
            <a:r>
              <a:rPr lang="zh-CN" altLang="en-US" dirty="0" smtClean="0"/>
              <a:t>丢弃</a:t>
            </a:r>
            <a:endParaRPr lang="en-US" altLang="zh-CN" dirty="0" smtClean="0"/>
          </a:p>
          <a:p>
            <a:pPr lvl="1"/>
            <a:r>
              <a:rPr lang="zh-CN" altLang="en-US" dirty="0" smtClean="0"/>
              <a:t>可设置为网络的直径</a:t>
            </a:r>
            <a:endParaRPr lang="en-US" altLang="zh-CN" dirty="0"/>
          </a:p>
          <a:p>
            <a:r>
              <a:rPr lang="zh-CN" altLang="en-US" dirty="0"/>
              <a:t>记录分组扩散的</a:t>
            </a:r>
            <a:r>
              <a:rPr lang="zh-CN" altLang="en-US" dirty="0" smtClean="0"/>
              <a:t>路径</a:t>
            </a:r>
            <a:endParaRPr lang="en-US" altLang="zh-CN" dirty="0" smtClean="0"/>
          </a:p>
          <a:p>
            <a:pPr marL="914400" lvl="1" indent="-457200">
              <a:buFont typeface="+mj-lt"/>
              <a:buAutoNum type="arabicPeriod"/>
            </a:pPr>
            <a:r>
              <a:rPr lang="zh-CN" altLang="en-US" u="sng" dirty="0" smtClean="0">
                <a:solidFill>
                  <a:srgbClr val="FF0000"/>
                </a:solidFill>
              </a:rPr>
              <a:t>分组头部给出（纪录）</a:t>
            </a:r>
            <a:r>
              <a:rPr lang="zh-CN" altLang="en-US" dirty="0" smtClean="0"/>
              <a:t>目前经过的节点列表</a:t>
            </a:r>
            <a:endParaRPr lang="en-US" altLang="zh-CN" dirty="0" smtClean="0"/>
          </a:p>
          <a:p>
            <a:pPr marL="914400" lvl="1" indent="-457200">
              <a:buFont typeface="+mj-lt"/>
              <a:buAutoNum type="arabicPeriod"/>
            </a:pPr>
            <a:r>
              <a:rPr lang="zh-CN" altLang="en-US" dirty="0" smtClean="0"/>
              <a:t>分组头部包含源节点和顺序号，</a:t>
            </a:r>
            <a:r>
              <a:rPr lang="zh-CN" altLang="en-US" u="sng" dirty="0" smtClean="0">
                <a:solidFill>
                  <a:srgbClr val="FF0000"/>
                </a:solidFill>
              </a:rPr>
              <a:t>途中节点记录</a:t>
            </a:r>
            <a:r>
              <a:rPr lang="zh-CN" altLang="en-US" dirty="0" smtClean="0"/>
              <a:t>收到的分组的源节点和顺序号字段</a:t>
            </a:r>
            <a:endParaRPr lang="en-US" altLang="zh-CN" dirty="0"/>
          </a:p>
          <a:p>
            <a:r>
              <a:rPr lang="zh-CN" altLang="en-US" dirty="0"/>
              <a:t>选择扩散：选择可能向目的节点的方向</a:t>
            </a:r>
          </a:p>
        </p:txBody>
      </p:sp>
    </p:spTree>
    <p:extLst>
      <p:ext uri="{BB962C8B-B14F-4D97-AF65-F5344CB8AC3E}">
        <p14:creationId xmlns:p14="http://schemas.microsoft.com/office/powerpoint/2010/main" val="2853760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动态路由：逆向学习法（</a:t>
            </a:r>
            <a:r>
              <a:rPr lang="en-US" altLang="zh-CN" dirty="0" smtClean="0"/>
              <a:t>backward learning</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15</a:t>
            </a:fld>
            <a:endParaRPr lang="zh-CN" altLang="en-US" dirty="0"/>
          </a:p>
        </p:txBody>
      </p:sp>
      <p:sp>
        <p:nvSpPr>
          <p:cNvPr id="4" name="内容占位符 3"/>
          <p:cNvSpPr>
            <a:spLocks noGrp="1"/>
          </p:cNvSpPr>
          <p:nvPr>
            <p:ph sz="quarter" idx="1"/>
          </p:nvPr>
        </p:nvSpPr>
        <p:spPr/>
        <p:txBody>
          <a:bodyPr/>
          <a:lstStyle/>
          <a:p>
            <a:r>
              <a:rPr lang="zh-CN" altLang="en-US" dirty="0" smtClean="0"/>
              <a:t>仅仅根据本地信息选择</a:t>
            </a:r>
            <a:endParaRPr lang="en-US" altLang="zh-CN" dirty="0" smtClean="0"/>
          </a:p>
          <a:p>
            <a:r>
              <a:rPr lang="zh-CN" altLang="en-US" dirty="0" smtClean="0"/>
              <a:t>每个分组中包含源节点和节点计数器</a:t>
            </a:r>
            <a:endParaRPr lang="en-US" altLang="zh-CN" dirty="0" smtClean="0"/>
          </a:p>
          <a:p>
            <a:r>
              <a:rPr lang="zh-CN" altLang="en-US" dirty="0" smtClean="0"/>
              <a:t>接收到分组时了解到到源节点方向的路径花费，经过一段时间学习到最短路径</a:t>
            </a:r>
            <a:endParaRPr lang="en-US" altLang="zh-CN" dirty="0" smtClean="0"/>
          </a:p>
          <a:p>
            <a:r>
              <a:rPr lang="zh-CN" altLang="en-US" dirty="0" smtClean="0"/>
              <a:t>节点仅纪录较好路径的变化，原有最短路径上的节点或者链路崩溃时无法了解到，需要刷新每个节点对当前网络的了解</a:t>
            </a:r>
            <a:endParaRPr lang="en-US" altLang="zh-CN" dirty="0" smtClean="0"/>
          </a:p>
          <a:p>
            <a:pPr lvl="1"/>
            <a:r>
              <a:rPr lang="zh-CN" altLang="en-US" dirty="0" smtClean="0"/>
              <a:t>频繁刷新</a:t>
            </a:r>
            <a:r>
              <a:rPr lang="en-US" altLang="zh-CN" dirty="0" smtClean="0">
                <a:sym typeface="Wingdings" pitchFamily="2" charset="2"/>
              </a:rPr>
              <a:t></a:t>
            </a:r>
            <a:r>
              <a:rPr lang="zh-CN" altLang="en-US" dirty="0" smtClean="0">
                <a:sym typeface="Wingdings" pitchFamily="2" charset="2"/>
              </a:rPr>
              <a:t>学习到最短路径需要一段时间，从而可能使用不确定的路径</a:t>
            </a:r>
            <a:endParaRPr lang="en-US" altLang="zh-CN" dirty="0" smtClean="0">
              <a:sym typeface="Wingdings" pitchFamily="2" charset="2"/>
            </a:endParaRPr>
          </a:p>
          <a:p>
            <a:pPr lvl="1"/>
            <a:r>
              <a:rPr lang="zh-CN" altLang="en-US" dirty="0" smtClean="0">
                <a:sym typeface="Wingdings" pitchFamily="2" charset="2"/>
              </a:rPr>
              <a:t>周期过长</a:t>
            </a:r>
            <a:r>
              <a:rPr lang="en-US" altLang="zh-CN" dirty="0" smtClean="0">
                <a:sym typeface="Wingdings" pitchFamily="2" charset="2"/>
              </a:rPr>
              <a:t></a:t>
            </a:r>
            <a:r>
              <a:rPr lang="zh-CN" altLang="en-US" dirty="0" smtClean="0">
                <a:sym typeface="Wingdings" pitchFamily="2" charset="2"/>
              </a:rPr>
              <a:t>网络变化的反应太慢</a:t>
            </a:r>
            <a:endParaRPr lang="zh-CN" altLang="en-US" dirty="0"/>
          </a:p>
        </p:txBody>
      </p:sp>
    </p:spTree>
    <p:extLst>
      <p:ext uri="{BB962C8B-B14F-4D97-AF65-F5344CB8AC3E}">
        <p14:creationId xmlns:p14="http://schemas.microsoft.com/office/powerpoint/2010/main" val="104645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16</a:t>
            </a:fld>
            <a:endParaRPr lang="en-US" altLang="zh-CN" dirty="0"/>
          </a:p>
        </p:txBody>
      </p:sp>
      <p:sp>
        <p:nvSpPr>
          <p:cNvPr id="5" name="内容占位符 2"/>
          <p:cNvSpPr txBox="1">
            <a:spLocks/>
          </p:cNvSpPr>
          <p:nvPr/>
        </p:nvSpPr>
        <p:spPr>
          <a:xfrm>
            <a:off x="613913" y="1571715"/>
            <a:ext cx="915478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400" b="1" dirty="0" smtClean="0">
                <a:solidFill>
                  <a:srgbClr val="0070C0"/>
                </a:solidFill>
              </a:rPr>
              <a:t>协议封装回顾</a:t>
            </a:r>
            <a:r>
              <a:rPr lang="en-US" altLang="zh-CN" sz="2400" b="1" dirty="0" smtClean="0">
                <a:solidFill>
                  <a:srgbClr val="0070C0"/>
                </a:solidFill>
              </a:rPr>
              <a:t>: IP</a:t>
            </a:r>
            <a:r>
              <a:rPr lang="zh-CN" altLang="en-US" sz="2400" b="1" dirty="0" smtClean="0">
                <a:solidFill>
                  <a:srgbClr val="0070C0"/>
                </a:solidFill>
              </a:rPr>
              <a:t>分组经过多跳传输最终到达目的地</a:t>
            </a:r>
            <a:endParaRPr lang="en-US" altLang="zh-CN" sz="2400" b="1" dirty="0" smtClean="0">
              <a:solidFill>
                <a:srgbClr val="0070C0"/>
              </a:solidFill>
            </a:endParaRPr>
          </a:p>
          <a:p>
            <a:pPr marL="0" indent="0">
              <a:lnSpc>
                <a:spcPct val="120000"/>
              </a:lnSpc>
              <a:buNone/>
            </a:pPr>
            <a:r>
              <a:rPr lang="en-US" altLang="zh-CN" sz="2400" dirty="0" smtClean="0"/>
              <a:t>5.1 </a:t>
            </a:r>
            <a:r>
              <a:rPr lang="zh-CN" altLang="en-US" sz="2400" dirty="0" smtClean="0"/>
              <a:t>交换和路由：</a:t>
            </a:r>
            <a:r>
              <a:rPr lang="en-US" altLang="zh-CN" sz="2400" dirty="0" smtClean="0"/>
              <a:t>internet</a:t>
            </a:r>
            <a:r>
              <a:rPr lang="zh-CN" altLang="en-US" sz="2400" dirty="0" smtClean="0"/>
              <a:t>的</a:t>
            </a:r>
            <a:r>
              <a:rPr lang="zh-CN" altLang="en-US" sz="2400" dirty="0"/>
              <a:t>工作</a:t>
            </a:r>
            <a:r>
              <a:rPr lang="zh-CN" altLang="en-US" sz="2400" dirty="0" smtClean="0"/>
              <a:t>方式（虚电路和数据报）</a:t>
            </a:r>
            <a:endParaRPr lang="en-US" altLang="zh-CN" sz="2400" dirty="0" smtClean="0"/>
          </a:p>
          <a:p>
            <a:pPr marL="0" indent="0">
              <a:lnSpc>
                <a:spcPct val="120000"/>
              </a:lnSpc>
              <a:buNone/>
            </a:pPr>
            <a:r>
              <a:rPr lang="en-US" altLang="zh-CN" sz="2400" dirty="0" smtClean="0"/>
              <a:t>5.1</a:t>
            </a:r>
            <a:r>
              <a:rPr lang="zh-CN" altLang="en-US" sz="2400" dirty="0"/>
              <a:t>交换和</a:t>
            </a:r>
            <a:r>
              <a:rPr lang="zh-CN" altLang="en-US" sz="2400" dirty="0" smtClean="0"/>
              <a:t>路由</a:t>
            </a:r>
            <a:r>
              <a:rPr lang="zh-CN" altLang="en-US" sz="2400" dirty="0"/>
              <a:t>：</a:t>
            </a:r>
            <a:r>
              <a:rPr lang="zh-CN" altLang="en-US" sz="2400" dirty="0" smtClean="0"/>
              <a:t>路由方式</a:t>
            </a:r>
            <a:endParaRPr lang="en-US" altLang="zh-CN" sz="2400" dirty="0"/>
          </a:p>
          <a:p>
            <a:pPr lvl="1">
              <a:lnSpc>
                <a:spcPct val="120000"/>
              </a:lnSpc>
            </a:pPr>
            <a:r>
              <a:rPr lang="zh-CN" altLang="en-US" sz="1800" dirty="0" smtClean="0"/>
              <a:t>源路由和逐跳路由</a:t>
            </a:r>
            <a:endParaRPr lang="en-US" altLang="zh-CN" sz="1800" dirty="0" smtClean="0"/>
          </a:p>
          <a:p>
            <a:pPr lvl="1">
              <a:lnSpc>
                <a:spcPct val="120000"/>
              </a:lnSpc>
            </a:pPr>
            <a:r>
              <a:rPr lang="zh-CN" altLang="en-US" sz="1800" dirty="0"/>
              <a:t>扩散</a:t>
            </a:r>
            <a:r>
              <a:rPr lang="zh-CN" altLang="en-US" sz="1800" dirty="0" smtClean="0"/>
              <a:t>放</a:t>
            </a:r>
            <a:endParaRPr lang="en-US" altLang="zh-CN" sz="1800" dirty="0" smtClean="0"/>
          </a:p>
          <a:p>
            <a:pPr lvl="1">
              <a:lnSpc>
                <a:spcPct val="120000"/>
              </a:lnSpc>
            </a:pPr>
            <a:r>
              <a:rPr lang="zh-CN" altLang="en-US" sz="1800" dirty="0" smtClean="0"/>
              <a:t>逆向学习法</a:t>
            </a:r>
            <a:endParaRPr lang="en-US" altLang="zh-CN" sz="1800" dirty="0"/>
          </a:p>
          <a:p>
            <a:pPr>
              <a:lnSpc>
                <a:spcPct val="120000"/>
              </a:lnSpc>
            </a:pPr>
            <a:r>
              <a:rPr lang="zh-CN" altLang="en-US" sz="2400" b="1" dirty="0" smtClean="0">
                <a:solidFill>
                  <a:srgbClr val="FF0000"/>
                </a:solidFill>
              </a:rPr>
              <a:t>局域网体系结构：</a:t>
            </a:r>
            <a:endParaRPr lang="en-US" altLang="zh-CN" sz="2400" b="1" dirty="0" smtClean="0">
              <a:solidFill>
                <a:srgbClr val="FF0000"/>
              </a:solidFill>
            </a:endParaRPr>
          </a:p>
          <a:p>
            <a:pPr lvl="1">
              <a:lnSpc>
                <a:spcPct val="120000"/>
              </a:lnSpc>
            </a:pPr>
            <a:r>
              <a:rPr lang="en-US" altLang="zh-CN" sz="1800" b="1" dirty="0" smtClean="0">
                <a:solidFill>
                  <a:srgbClr val="0070C0"/>
                </a:solidFill>
              </a:rPr>
              <a:t>LLC</a:t>
            </a:r>
            <a:r>
              <a:rPr lang="zh-CN" altLang="en-US" sz="1800" b="1" dirty="0" smtClean="0">
                <a:solidFill>
                  <a:srgbClr val="0070C0"/>
                </a:solidFill>
              </a:rPr>
              <a:t>和</a:t>
            </a:r>
            <a:r>
              <a:rPr lang="en-US" altLang="zh-CN" sz="1800" b="1" dirty="0" smtClean="0">
                <a:solidFill>
                  <a:srgbClr val="0070C0"/>
                </a:solidFill>
              </a:rPr>
              <a:t>MAC</a:t>
            </a:r>
          </a:p>
          <a:p>
            <a:pPr lvl="1">
              <a:lnSpc>
                <a:spcPct val="120000"/>
              </a:lnSpc>
            </a:pPr>
            <a:r>
              <a:rPr lang="en-US" altLang="zh-CN" sz="1800" b="1" dirty="0" smtClean="0">
                <a:solidFill>
                  <a:srgbClr val="0070C0"/>
                </a:solidFill>
              </a:rPr>
              <a:t>MAC</a:t>
            </a:r>
            <a:r>
              <a:rPr lang="zh-CN" altLang="en-US" sz="1800" b="1" dirty="0" smtClean="0">
                <a:solidFill>
                  <a:srgbClr val="0070C0"/>
                </a:solidFill>
              </a:rPr>
              <a:t>地址</a:t>
            </a:r>
            <a:endParaRPr lang="en-US" altLang="zh-CN" sz="1800" b="1" dirty="0" smtClean="0">
              <a:solidFill>
                <a:srgbClr val="0070C0"/>
              </a:solidFill>
            </a:endParaRPr>
          </a:p>
          <a:p>
            <a:pPr lvl="1">
              <a:lnSpc>
                <a:spcPct val="120000"/>
              </a:lnSpc>
            </a:pPr>
            <a:r>
              <a:rPr lang="en-US" altLang="zh-CN" sz="1800" b="1" dirty="0" smtClean="0">
                <a:solidFill>
                  <a:srgbClr val="0070C0"/>
                </a:solidFill>
              </a:rPr>
              <a:t>MAC</a:t>
            </a:r>
            <a:r>
              <a:rPr lang="zh-CN" altLang="en-US" sz="1800" b="1" dirty="0" smtClean="0">
                <a:solidFill>
                  <a:srgbClr val="0070C0"/>
                </a:solidFill>
              </a:rPr>
              <a:t>帧和</a:t>
            </a:r>
            <a:r>
              <a:rPr lang="en-US" altLang="zh-CN" sz="1800" b="1" dirty="0" smtClean="0">
                <a:solidFill>
                  <a:srgbClr val="0070C0"/>
                </a:solidFill>
              </a:rPr>
              <a:t>LLC</a:t>
            </a:r>
            <a:r>
              <a:rPr lang="zh-CN" altLang="en-US" sz="1800" b="1" dirty="0">
                <a:solidFill>
                  <a:srgbClr val="0070C0"/>
                </a:solidFill>
              </a:rPr>
              <a:t> </a:t>
            </a:r>
            <a:r>
              <a:rPr lang="en-US" altLang="zh-CN" sz="1800" b="1" dirty="0" smtClean="0">
                <a:solidFill>
                  <a:srgbClr val="0070C0"/>
                </a:solidFill>
              </a:rPr>
              <a:t>PDU</a:t>
            </a:r>
            <a:r>
              <a:rPr lang="zh-CN" altLang="en-US" sz="1800" b="1" dirty="0" smtClean="0">
                <a:solidFill>
                  <a:srgbClr val="0070C0"/>
                </a:solidFill>
              </a:rPr>
              <a:t>格式</a:t>
            </a:r>
            <a:endParaRPr lang="en-US" altLang="zh-CN" sz="1800" b="1" dirty="0" smtClean="0">
              <a:solidFill>
                <a:srgbClr val="0070C0"/>
              </a:solidFill>
            </a:endParaRPr>
          </a:p>
          <a:p>
            <a:pPr marL="0" indent="0">
              <a:lnSpc>
                <a:spcPct val="120000"/>
              </a:lnSpc>
              <a:buNone/>
            </a:pPr>
            <a:r>
              <a:rPr lang="en-US" altLang="zh-CN" sz="2400" dirty="0" smtClean="0"/>
              <a:t>5.2 </a:t>
            </a:r>
            <a:r>
              <a:rPr lang="zh-CN" altLang="en-US" sz="2400" dirty="0"/>
              <a:t>网桥</a:t>
            </a:r>
            <a:endParaRPr lang="en-US" altLang="zh-CN" sz="2400" dirty="0"/>
          </a:p>
        </p:txBody>
      </p:sp>
    </p:spTree>
    <p:extLst>
      <p:ext uri="{BB962C8B-B14F-4D97-AF65-F5344CB8AC3E}">
        <p14:creationId xmlns:p14="http://schemas.microsoft.com/office/powerpoint/2010/main" val="281417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3"/>
          <a:stretch>
            <a:fillRect/>
          </a:stretch>
        </p:blipFill>
        <p:spPr>
          <a:xfrm>
            <a:off x="527538" y="223180"/>
            <a:ext cx="524792" cy="435930"/>
          </a:xfrm>
          <a:prstGeom prst="rect">
            <a:avLst/>
          </a:prstGeom>
        </p:spPr>
      </p:pic>
      <p:pic>
        <p:nvPicPr>
          <p:cNvPr id="6" name="图片 5"/>
          <p:cNvPicPr>
            <a:picLocks noChangeAspect="1"/>
          </p:cNvPicPr>
          <p:nvPr/>
        </p:nvPicPr>
        <p:blipFill>
          <a:blip r:embed="rId4"/>
          <a:stretch>
            <a:fillRect/>
          </a:stretch>
        </p:blipFill>
        <p:spPr>
          <a:xfrm>
            <a:off x="1204516" y="671765"/>
            <a:ext cx="862433" cy="315654"/>
          </a:xfrm>
          <a:prstGeom prst="rect">
            <a:avLst/>
          </a:prstGeom>
        </p:spPr>
      </p:pic>
      <p:grpSp>
        <p:nvGrpSpPr>
          <p:cNvPr id="7" name="Group 248"/>
          <p:cNvGrpSpPr>
            <a:grpSpLocks/>
          </p:cNvGrpSpPr>
          <p:nvPr/>
        </p:nvGrpSpPr>
        <p:grpSpPr bwMode="auto">
          <a:xfrm>
            <a:off x="3477849" y="5587633"/>
            <a:ext cx="396950" cy="634466"/>
            <a:chOff x="4140" y="429"/>
            <a:chExt cx="1425" cy="2396"/>
          </a:xfrm>
        </p:grpSpPr>
        <p:sp>
          <p:nvSpPr>
            <p:cNvPr id="8" name="Freeform 148"/>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0" name="Freeform 150"/>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51"/>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3" name="Group 153"/>
            <p:cNvGrpSpPr>
              <a:grpSpLocks/>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5" name="Group 157"/>
            <p:cNvGrpSpPr>
              <a:grpSpLocks/>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8" name="Group 162"/>
            <p:cNvGrpSpPr>
              <a:grpSpLocks/>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9" name="Freeform 165"/>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166"/>
            <p:cNvGrpSpPr>
              <a:grpSpLocks/>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2" name="Freeform 170"/>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171"/>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5" name="Freeform 173"/>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FF0000"/>
                </a:solidFill>
                <a:latin typeface="Comic Sans MS" charset="0"/>
                <a:ea typeface="ＭＳ Ｐゴシック" charset="0"/>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pic>
        <p:nvPicPr>
          <p:cNvPr id="40" name="图片 39"/>
          <p:cNvPicPr>
            <a:picLocks noChangeAspect="1"/>
          </p:cNvPicPr>
          <p:nvPr/>
        </p:nvPicPr>
        <p:blipFill>
          <a:blip r:embed="rId3"/>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r>
              <a:rPr lang="en-US" altLang="zh-CN" b="1" dirty="0" smtClean="0"/>
              <a:t>…</a:t>
            </a:r>
            <a:endParaRPr lang="zh-CN" altLang="en-US" b="1" dirty="0"/>
          </a:p>
        </p:txBody>
      </p:sp>
      <p:pic>
        <p:nvPicPr>
          <p:cNvPr id="52" name="图片 51"/>
          <p:cNvPicPr>
            <a:picLocks noChangeAspect="1"/>
          </p:cNvPicPr>
          <p:nvPr/>
        </p:nvPicPr>
        <p:blipFill>
          <a:blip r:embed="rId2">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r>
              <a:rPr lang="en-US" altLang="zh-CN" b="1" dirty="0" err="1" smtClean="0"/>
              <a:t>Fudan</a:t>
            </a:r>
            <a:endParaRPr lang="zh-CN" altLang="en-US" b="1" dirty="0"/>
          </a:p>
        </p:txBody>
      </p:sp>
      <p:sp>
        <p:nvSpPr>
          <p:cNvPr id="59" name="文本框 58"/>
          <p:cNvSpPr txBox="1"/>
          <p:nvPr/>
        </p:nvSpPr>
        <p:spPr>
          <a:xfrm>
            <a:off x="207255" y="217502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片 60"/>
          <p:cNvPicPr>
            <a:picLocks noChangeAspect="1"/>
          </p:cNvPicPr>
          <p:nvPr/>
        </p:nvPicPr>
        <p:blipFill>
          <a:blip r:embed="rId2">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2">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r>
              <a:rPr lang="en-US" altLang="zh-CN" b="1" dirty="0" smtClean="0"/>
              <a:t>ISP</a:t>
            </a:r>
            <a:endParaRPr lang="zh-CN" altLang="en-US" b="1" dirty="0"/>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 name="图片 77"/>
          <p:cNvPicPr>
            <a:picLocks noChangeAspect="1"/>
          </p:cNvPicPr>
          <p:nvPr/>
        </p:nvPicPr>
        <p:blipFill>
          <a:blip r:embed="rId2">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2">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r>
              <a:rPr lang="en-US" altLang="zh-CN" b="1" dirty="0" smtClean="0"/>
              <a:t>Tsinghua</a:t>
            </a:r>
            <a:endParaRPr lang="zh-CN" altLang="en-US" b="1" dirty="0"/>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2">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3"/>
          <a:stretch>
            <a:fillRect/>
          </a:stretch>
        </p:blipFill>
        <p:spPr>
          <a:xfrm>
            <a:off x="895981" y="5758501"/>
            <a:ext cx="524792" cy="435930"/>
          </a:xfrm>
          <a:prstGeom prst="rect">
            <a:avLst/>
          </a:prstGeom>
        </p:spPr>
      </p:pic>
      <p:pic>
        <p:nvPicPr>
          <p:cNvPr id="125" name="图片 124"/>
          <p:cNvPicPr>
            <a:picLocks noChangeAspect="1"/>
          </p:cNvPicPr>
          <p:nvPr/>
        </p:nvPicPr>
        <p:blipFill>
          <a:blip r:embed="rId4"/>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2">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0" name="Group 88"/>
          <p:cNvGrpSpPr>
            <a:grpSpLocks/>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3"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65"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6" name="Group 88"/>
          <p:cNvGrpSpPr>
            <a:grpSpLocks/>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9"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71"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 name="文本框 185"/>
          <p:cNvSpPr txBox="1"/>
          <p:nvPr/>
        </p:nvSpPr>
        <p:spPr>
          <a:xfrm>
            <a:off x="4737802" y="4877582"/>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87" name="文本框 186"/>
          <p:cNvSpPr txBox="1"/>
          <p:nvPr/>
        </p:nvSpPr>
        <p:spPr>
          <a:xfrm>
            <a:off x="4734960" y="5212169"/>
            <a:ext cx="4363972" cy="369332"/>
          </a:xfrm>
          <a:prstGeom prst="rect">
            <a:avLst/>
          </a:prstGeom>
          <a:noFill/>
        </p:spPr>
        <p:txBody>
          <a:bodyPr wrap="square" rtlCol="0">
            <a:spAutoFit/>
          </a:bodyPr>
          <a:lstStyle/>
          <a:p>
            <a:r>
              <a:rPr lang="en-US" altLang="zh-CN" dirty="0" smtClean="0"/>
              <a:t>TCP: &lt;port: 1234</a:t>
            </a:r>
            <a:r>
              <a:rPr lang="en-US" altLang="zh-CN" dirty="0" smtClean="0">
                <a:sym typeface="Wingdings" panose="05000000000000000000" pitchFamily="2" charset="2"/>
              </a:rPr>
              <a:t>80&gt;,  </a:t>
            </a:r>
            <a:r>
              <a:rPr lang="en-US" altLang="zh-CN" dirty="0" smtClean="0">
                <a:solidFill>
                  <a:srgbClr val="FF0000"/>
                </a:solidFill>
              </a:rPr>
              <a:t>HTTP: GET / … </a:t>
            </a:r>
            <a:endParaRPr lang="zh-CN" altLang="en-US" dirty="0">
              <a:solidFill>
                <a:srgbClr val="FF0000"/>
              </a:solidFill>
            </a:endParaRPr>
          </a:p>
        </p:txBody>
      </p:sp>
      <p:sp>
        <p:nvSpPr>
          <p:cNvPr id="188" name="文本框 187"/>
          <p:cNvSpPr txBox="1"/>
          <p:nvPr/>
        </p:nvSpPr>
        <p:spPr>
          <a:xfrm>
            <a:off x="4765097" y="5576931"/>
            <a:ext cx="5951620" cy="646331"/>
          </a:xfrm>
          <a:prstGeom prst="rect">
            <a:avLst/>
          </a:prstGeom>
          <a:noFill/>
        </p:spPr>
        <p:txBody>
          <a:bodyPr wrap="square" rtlCol="0">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 </a:t>
            </a:r>
            <a:r>
              <a:rPr lang="en-US" altLang="zh-CN" dirty="0" smtClean="0">
                <a:solidFill>
                  <a:srgbClr val="FF0000"/>
                </a:solidFill>
              </a:rPr>
              <a:t> </a:t>
            </a:r>
            <a:r>
              <a:rPr lang="en-US" altLang="zh-CN" dirty="0" smtClean="0">
                <a:solidFill>
                  <a:srgbClr val="FF0000"/>
                </a:solidFill>
              </a:rPr>
              <a:t>&lt;port: 1234</a:t>
            </a:r>
            <a:r>
              <a:rPr lang="en-US" altLang="zh-CN" dirty="0" smtClean="0">
                <a:solidFill>
                  <a:srgbClr val="FF0000"/>
                </a:solidFill>
                <a:sym typeface="Wingdings" panose="05000000000000000000" pitchFamily="2" charset="2"/>
              </a:rPr>
              <a:t>80&gt; HTTP GET…</a:t>
            </a:r>
            <a:endParaRPr lang="zh-CN" altLang="en-US" dirty="0" smtClean="0">
              <a:solidFill>
                <a:srgbClr val="FF0000"/>
              </a:solidFill>
            </a:endParaRPr>
          </a:p>
          <a:p>
            <a:endParaRPr lang="zh-CN" altLang="en-US" dirty="0">
              <a:solidFill>
                <a:srgbClr val="FF0000"/>
              </a:solidFill>
            </a:endParaRPr>
          </a:p>
        </p:txBody>
      </p:sp>
      <p:sp>
        <p:nvSpPr>
          <p:cNvPr id="191" name="文本框 190"/>
          <p:cNvSpPr txBox="1"/>
          <p:nvPr/>
        </p:nvSpPr>
        <p:spPr>
          <a:xfrm>
            <a:off x="6237732" y="34899"/>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92" name="文本框 191"/>
          <p:cNvSpPr txBox="1"/>
          <p:nvPr/>
        </p:nvSpPr>
        <p:spPr>
          <a:xfrm>
            <a:off x="6234890" y="369486"/>
            <a:ext cx="4363972" cy="369332"/>
          </a:xfrm>
          <a:prstGeom prst="rect">
            <a:avLst/>
          </a:prstGeom>
          <a:noFill/>
        </p:spPr>
        <p:txBody>
          <a:bodyPr wrap="square" rtlCol="0">
            <a:spAutoFit/>
          </a:bodyPr>
          <a:lstStyle/>
          <a:p>
            <a:r>
              <a:rPr lang="en-US" altLang="zh-CN" dirty="0" smtClean="0"/>
              <a:t>TCP: &lt;port: 1234</a:t>
            </a:r>
            <a:r>
              <a:rPr lang="en-US" altLang="zh-CN" dirty="0" smtClean="0">
                <a:sym typeface="Wingdings" panose="05000000000000000000" pitchFamily="2" charset="2"/>
              </a:rPr>
              <a:t>80&gt;,  </a:t>
            </a:r>
            <a:r>
              <a:rPr lang="en-US" altLang="zh-CN" dirty="0" smtClean="0">
                <a:solidFill>
                  <a:srgbClr val="FF0000"/>
                </a:solidFill>
              </a:rPr>
              <a:t>HTTP: GET / … </a:t>
            </a:r>
            <a:endParaRPr lang="zh-CN" altLang="en-US" dirty="0">
              <a:solidFill>
                <a:srgbClr val="FF0000"/>
              </a:solidFill>
            </a:endParaRPr>
          </a:p>
        </p:txBody>
      </p:sp>
      <p:sp>
        <p:nvSpPr>
          <p:cNvPr id="193" name="文本框 192"/>
          <p:cNvSpPr txBox="1"/>
          <p:nvPr/>
        </p:nvSpPr>
        <p:spPr>
          <a:xfrm>
            <a:off x="6265027" y="734248"/>
            <a:ext cx="5951620" cy="646331"/>
          </a:xfrm>
          <a:prstGeom prst="rect">
            <a:avLst/>
          </a:prstGeom>
          <a:noFill/>
        </p:spPr>
        <p:txBody>
          <a:bodyPr wrap="square" rtlCol="0">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 </a:t>
            </a:r>
            <a:r>
              <a:rPr lang="en-US" altLang="zh-CN" dirty="0" smtClean="0">
                <a:solidFill>
                  <a:srgbClr val="FF0000"/>
                </a:solidFill>
              </a:rPr>
              <a:t> </a:t>
            </a:r>
            <a:r>
              <a:rPr lang="en-US" altLang="zh-CN" dirty="0" smtClean="0">
                <a:solidFill>
                  <a:srgbClr val="FF0000"/>
                </a:solidFill>
              </a:rPr>
              <a:t>&lt;port: 1234</a:t>
            </a:r>
            <a:r>
              <a:rPr lang="en-US" altLang="zh-CN" dirty="0" smtClean="0">
                <a:solidFill>
                  <a:srgbClr val="FF0000"/>
                </a:solidFill>
                <a:sym typeface="Wingdings" panose="05000000000000000000" pitchFamily="2" charset="2"/>
              </a:rPr>
              <a:t>80&gt; HTTP GET…</a:t>
            </a:r>
            <a:endParaRPr lang="zh-CN" altLang="en-US" dirty="0" smtClean="0">
              <a:solidFill>
                <a:srgbClr val="FF0000"/>
              </a:solidFill>
            </a:endParaRPr>
          </a:p>
          <a:p>
            <a:endParaRPr lang="zh-CN" altLang="en-US" dirty="0">
              <a:solidFill>
                <a:srgbClr val="FF0000"/>
              </a:solidFill>
            </a:endParaRPr>
          </a:p>
        </p:txBody>
      </p:sp>
      <p:sp>
        <p:nvSpPr>
          <p:cNvPr id="194" name="下箭头 193"/>
          <p:cNvSpPr/>
          <p:nvPr/>
        </p:nvSpPr>
        <p:spPr>
          <a:xfrm>
            <a:off x="6036520" y="60144"/>
            <a:ext cx="128030" cy="927275"/>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上箭头 194"/>
          <p:cNvSpPr/>
          <p:nvPr/>
        </p:nvSpPr>
        <p:spPr>
          <a:xfrm>
            <a:off x="10451883" y="5127934"/>
            <a:ext cx="211015" cy="790629"/>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p:cNvSpPr txBox="1"/>
          <p:nvPr/>
        </p:nvSpPr>
        <p:spPr>
          <a:xfrm>
            <a:off x="3260218" y="911451"/>
            <a:ext cx="547893" cy="369332"/>
          </a:xfrm>
          <a:prstGeom prst="rect">
            <a:avLst/>
          </a:prstGeom>
          <a:noFill/>
        </p:spPr>
        <p:txBody>
          <a:bodyPr wrap="square" rtlCol="0">
            <a:spAutoFit/>
          </a:bodyPr>
          <a:lstStyle/>
          <a:p>
            <a:r>
              <a:rPr lang="en-US" altLang="zh-CN" b="1" dirty="0" smtClean="0"/>
              <a:t>R1</a:t>
            </a:r>
            <a:endParaRPr lang="zh-CN" altLang="en-US" b="1" dirty="0"/>
          </a:p>
        </p:txBody>
      </p:sp>
      <p:sp>
        <p:nvSpPr>
          <p:cNvPr id="197" name="文本框 196"/>
          <p:cNvSpPr txBox="1"/>
          <p:nvPr/>
        </p:nvSpPr>
        <p:spPr>
          <a:xfrm>
            <a:off x="3794016" y="1742136"/>
            <a:ext cx="547893" cy="369332"/>
          </a:xfrm>
          <a:prstGeom prst="rect">
            <a:avLst/>
          </a:prstGeom>
          <a:noFill/>
        </p:spPr>
        <p:txBody>
          <a:bodyPr wrap="square" rtlCol="0">
            <a:spAutoFit/>
          </a:bodyPr>
          <a:lstStyle/>
          <a:p>
            <a:r>
              <a:rPr lang="en-US" altLang="zh-CN" b="1" dirty="0" smtClean="0"/>
              <a:t>R2</a:t>
            </a:r>
            <a:endParaRPr lang="zh-CN" altLang="en-US" b="1" dirty="0"/>
          </a:p>
        </p:txBody>
      </p:sp>
      <p:sp>
        <p:nvSpPr>
          <p:cNvPr id="201" name="文本框 200"/>
          <p:cNvSpPr txBox="1"/>
          <p:nvPr/>
        </p:nvSpPr>
        <p:spPr>
          <a:xfrm>
            <a:off x="4516749" y="2964822"/>
            <a:ext cx="547893" cy="369332"/>
          </a:xfrm>
          <a:prstGeom prst="rect">
            <a:avLst/>
          </a:prstGeom>
          <a:noFill/>
        </p:spPr>
        <p:txBody>
          <a:bodyPr wrap="square" rtlCol="0">
            <a:spAutoFit/>
          </a:bodyPr>
          <a:lstStyle/>
          <a:p>
            <a:r>
              <a:rPr lang="en-US" altLang="zh-CN" b="1" dirty="0" smtClean="0"/>
              <a:t>R3</a:t>
            </a:r>
            <a:endParaRPr lang="zh-CN" altLang="en-US" b="1" dirty="0"/>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R4</a:t>
            </a:r>
            <a:endParaRPr lang="zh-CN" altLang="en-US" b="1" dirty="0"/>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R5</a:t>
            </a:r>
            <a:endParaRPr lang="zh-CN" altLang="en-US" b="1" dirty="0"/>
          </a:p>
        </p:txBody>
      </p:sp>
      <p:sp>
        <p:nvSpPr>
          <p:cNvPr id="205" name="直角上箭头 204"/>
          <p:cNvSpPr/>
          <p:nvPr/>
        </p:nvSpPr>
        <p:spPr>
          <a:xfrm>
            <a:off x="6997069" y="2400562"/>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直角上箭头 206"/>
          <p:cNvSpPr/>
          <p:nvPr/>
        </p:nvSpPr>
        <p:spPr>
          <a:xfrm rot="5400000">
            <a:off x="5830295" y="1288484"/>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上弧形箭头 209"/>
          <p:cNvSpPr/>
          <p:nvPr/>
        </p:nvSpPr>
        <p:spPr>
          <a:xfrm>
            <a:off x="7230801" y="1984182"/>
            <a:ext cx="1856934" cy="344942"/>
          </a:xfrm>
          <a:prstGeom prst="curvedDownArrow">
            <a:avLst>
              <a:gd name="adj1" fmla="val 25000"/>
              <a:gd name="adj2" fmla="val 50000"/>
              <a:gd name="adj3" fmla="val 22035"/>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1" name="矩形 210"/>
          <p:cNvSpPr/>
          <p:nvPr/>
        </p:nvSpPr>
        <p:spPr>
          <a:xfrm>
            <a:off x="9586476" y="1950595"/>
            <a:ext cx="2597186" cy="369332"/>
          </a:xfrm>
          <a:prstGeom prst="rect">
            <a:avLst/>
          </a:prstGeom>
        </p:spPr>
        <p:txBody>
          <a:bodyPr wrap="none">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a:t>
            </a:r>
            <a:endParaRPr lang="zh-CN" altLang="en-US" dirty="0"/>
          </a:p>
        </p:txBody>
      </p:sp>
      <p:sp>
        <p:nvSpPr>
          <p:cNvPr id="212" name="直角上箭头 211"/>
          <p:cNvSpPr/>
          <p:nvPr/>
        </p:nvSpPr>
        <p:spPr>
          <a:xfrm rot="5400000">
            <a:off x="8725985" y="2593290"/>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直角上箭头 212"/>
          <p:cNvSpPr/>
          <p:nvPr/>
        </p:nvSpPr>
        <p:spPr>
          <a:xfrm>
            <a:off x="8459970" y="4060226"/>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直角上箭头 213"/>
          <p:cNvSpPr/>
          <p:nvPr/>
        </p:nvSpPr>
        <p:spPr>
          <a:xfrm rot="5400000">
            <a:off x="10151224" y="4309605"/>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上弧形箭头 214"/>
          <p:cNvSpPr/>
          <p:nvPr/>
        </p:nvSpPr>
        <p:spPr>
          <a:xfrm>
            <a:off x="8658009" y="3659261"/>
            <a:ext cx="1856934" cy="344942"/>
          </a:xfrm>
          <a:prstGeom prst="curvedDownArrow">
            <a:avLst>
              <a:gd name="adj1" fmla="val 25000"/>
              <a:gd name="adj2" fmla="val 50000"/>
              <a:gd name="adj3" fmla="val 22035"/>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6" name="直角上箭头 215"/>
          <p:cNvSpPr/>
          <p:nvPr/>
        </p:nvSpPr>
        <p:spPr>
          <a:xfrm>
            <a:off x="10301084" y="5958356"/>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p:cNvSpPr/>
          <p:nvPr/>
        </p:nvSpPr>
        <p:spPr>
          <a:xfrm>
            <a:off x="5915418" y="3765931"/>
            <a:ext cx="2597186" cy="369332"/>
          </a:xfrm>
          <a:prstGeom prst="rect">
            <a:avLst/>
          </a:prstGeom>
        </p:spPr>
        <p:txBody>
          <a:bodyPr wrap="none">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a:t>
            </a:r>
            <a:endParaRPr lang="zh-CN" altLang="en-US" dirty="0"/>
          </a:p>
        </p:txBody>
      </p:sp>
      <p:sp>
        <p:nvSpPr>
          <p:cNvPr id="218" name="左右箭头 217"/>
          <p:cNvSpPr/>
          <p:nvPr/>
        </p:nvSpPr>
        <p:spPr>
          <a:xfrm rot="2145213" flipV="1">
            <a:off x="5518152" y="1739708"/>
            <a:ext cx="2279313" cy="19755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左右箭头 218"/>
          <p:cNvSpPr/>
          <p:nvPr/>
        </p:nvSpPr>
        <p:spPr>
          <a:xfrm rot="4450720" flipV="1">
            <a:off x="7799275" y="3249558"/>
            <a:ext cx="2029860" cy="2485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左右箭头 219"/>
          <p:cNvSpPr/>
          <p:nvPr/>
        </p:nvSpPr>
        <p:spPr>
          <a:xfrm rot="3624964" flipV="1">
            <a:off x="9328056" y="5068556"/>
            <a:ext cx="2203186" cy="21543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48395" y="1217886"/>
            <a:ext cx="4118786" cy="646331"/>
          </a:xfrm>
          <a:prstGeom prst="rect">
            <a:avLst/>
          </a:prstGeom>
          <a:noFill/>
        </p:spPr>
        <p:txBody>
          <a:bodyPr wrap="square" rtlCol="0">
            <a:spAutoFit/>
          </a:bodyPr>
          <a:lstStyle/>
          <a:p>
            <a:r>
              <a:rPr lang="zh-CN" altLang="en-US" dirty="0" smtClean="0"/>
              <a:t>路由器：从网卡收到一个</a:t>
            </a:r>
            <a:r>
              <a:rPr lang="en-US" altLang="zh-CN" dirty="0" smtClean="0"/>
              <a:t>IP</a:t>
            </a:r>
            <a:r>
              <a:rPr lang="zh-CN" altLang="en-US" dirty="0" smtClean="0"/>
              <a:t>分组后查找转发表，决定下一跳交给谁 </a:t>
            </a:r>
            <a:endParaRPr lang="zh-CN" altLang="en-US" dirty="0"/>
          </a:p>
        </p:txBody>
      </p:sp>
      <p:graphicFrame>
        <p:nvGraphicFramePr>
          <p:cNvPr id="3" name="表格 2"/>
          <p:cNvGraphicFramePr>
            <a:graphicFrameLocks noGrp="1"/>
          </p:cNvGraphicFramePr>
          <p:nvPr/>
        </p:nvGraphicFramePr>
        <p:xfrm>
          <a:off x="9435019" y="2402012"/>
          <a:ext cx="2412794" cy="1112520"/>
        </p:xfrm>
        <a:graphic>
          <a:graphicData uri="http://schemas.openxmlformats.org/drawingml/2006/table">
            <a:tbl>
              <a:tblPr firstRow="1" bandRow="1">
                <a:tableStyleId>{2D5ABB26-0587-4C30-8999-92F81FD0307C}</a:tableStyleId>
              </a:tblPr>
              <a:tblGrid>
                <a:gridCol w="1502869">
                  <a:extLst>
                    <a:ext uri="{9D8B030D-6E8A-4147-A177-3AD203B41FA5}">
                      <a16:colId xmlns:a16="http://schemas.microsoft.com/office/drawing/2014/main" val="726203606"/>
                    </a:ext>
                  </a:extLst>
                </a:gridCol>
                <a:gridCol w="909925">
                  <a:extLst>
                    <a:ext uri="{9D8B030D-6E8A-4147-A177-3AD203B41FA5}">
                      <a16:colId xmlns:a16="http://schemas.microsoft.com/office/drawing/2014/main" val="2070776269"/>
                    </a:ext>
                  </a:extLst>
                </a:gridCol>
              </a:tblGrid>
              <a:tr h="370840">
                <a:tc gridSpan="2">
                  <a:txBody>
                    <a:bodyPr/>
                    <a:lstStyle/>
                    <a:p>
                      <a:pPr algn="ctr"/>
                      <a:r>
                        <a:rPr lang="zh-CN" altLang="en-US" dirty="0" smtClean="0"/>
                        <a:t>转发表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243548"/>
                  </a:ext>
                </a:extLst>
              </a:tr>
              <a:tr h="370840">
                <a:tc>
                  <a:txBody>
                    <a:bodyPr/>
                    <a:lstStyle/>
                    <a:p>
                      <a:r>
                        <a:rPr lang="zh-CN" altLang="en-US" dirty="0" smtClean="0"/>
                        <a:t>目的网络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dirty="0" smtClean="0"/>
                        <a:t>下一跳</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27523222"/>
                  </a:ext>
                </a:extLst>
              </a:tr>
              <a:tr h="370840">
                <a:tc>
                  <a:txBody>
                    <a:bodyPr/>
                    <a:lstStyle/>
                    <a:p>
                      <a:r>
                        <a:rPr lang="en-US" altLang="zh-CN" sz="1800" dirty="0" smtClean="0">
                          <a:solidFill>
                            <a:srgbClr val="FF0000"/>
                          </a:solidFill>
                        </a:rPr>
                        <a:t>166.111.0/16 </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dirty="0" smtClean="0">
                          <a:solidFill>
                            <a:srgbClr val="FF0000"/>
                          </a:solidFill>
                        </a:rPr>
                        <a:t>R3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5962513"/>
                  </a:ext>
                </a:extLst>
              </a:tr>
            </a:tbl>
          </a:graphicData>
        </a:graphic>
      </p:graphicFrame>
    </p:spTree>
    <p:extLst>
      <p:ext uri="{BB962C8B-B14F-4D97-AF65-F5344CB8AC3E}">
        <p14:creationId xmlns:p14="http://schemas.microsoft.com/office/powerpoint/2010/main" val="2327909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数据链路层</a:t>
            </a:r>
            <a:endParaRPr lang="zh-CN" altLang="en-US" dirty="0"/>
          </a:p>
        </p:txBody>
      </p:sp>
      <p:sp>
        <p:nvSpPr>
          <p:cNvPr id="3" name="内容占位符 2"/>
          <p:cNvSpPr>
            <a:spLocks noGrp="1"/>
          </p:cNvSpPr>
          <p:nvPr>
            <p:ph idx="1"/>
          </p:nvPr>
        </p:nvSpPr>
        <p:spPr/>
        <p:txBody>
          <a:bodyPr>
            <a:normAutofit/>
          </a:bodyPr>
          <a:lstStyle/>
          <a:p>
            <a:r>
              <a:rPr lang="zh-CN" altLang="en-US" sz="2000" dirty="0"/>
              <a:t>在物理层提供的比特流传输</a:t>
            </a:r>
            <a:r>
              <a:rPr lang="zh-CN" altLang="en-US" sz="2000" dirty="0" smtClean="0"/>
              <a:t>服务</a:t>
            </a:r>
            <a:r>
              <a:rPr lang="zh-CN" altLang="en-US" sz="2000" dirty="0"/>
              <a:t>的</a:t>
            </a:r>
            <a:r>
              <a:rPr lang="zh-CN" altLang="en-US" sz="2000" dirty="0" smtClean="0"/>
              <a:t>基础</a:t>
            </a:r>
            <a:r>
              <a:rPr lang="zh-CN" altLang="en-US" sz="2000" dirty="0"/>
              <a:t>上把高（网络）层来的数据沿一条</a:t>
            </a:r>
            <a:r>
              <a:rPr lang="zh-CN" altLang="en-US" sz="2000" dirty="0" smtClean="0"/>
              <a:t>链路</a:t>
            </a:r>
            <a:r>
              <a:rPr lang="en-US" altLang="zh-CN" sz="2000" dirty="0" smtClean="0"/>
              <a:t>(link)</a:t>
            </a:r>
            <a:r>
              <a:rPr lang="zh-CN" altLang="en-US" sz="2000" dirty="0" smtClean="0"/>
              <a:t>传递</a:t>
            </a:r>
            <a:r>
              <a:rPr lang="zh-CN" altLang="en-US" sz="2000" dirty="0"/>
              <a:t>给相邻的</a:t>
            </a:r>
            <a:r>
              <a:rPr lang="zh-CN" altLang="en-US" sz="2000" dirty="0" smtClean="0"/>
              <a:t>节点</a:t>
            </a:r>
            <a:r>
              <a:rPr lang="en-US" altLang="zh-CN" sz="2000" dirty="0" smtClean="0"/>
              <a:t>(node)</a:t>
            </a:r>
          </a:p>
          <a:p>
            <a:pPr>
              <a:lnSpc>
                <a:spcPct val="110000"/>
              </a:lnSpc>
            </a:pPr>
            <a:r>
              <a:rPr lang="zh-CN" altLang="en-US" sz="2000" dirty="0" smtClean="0"/>
              <a:t>节点之间的链路可以是： </a:t>
            </a:r>
            <a:endParaRPr lang="en-US" altLang="zh-CN" sz="2000" dirty="0" smtClean="0"/>
          </a:p>
          <a:p>
            <a:pPr lvl="1">
              <a:lnSpc>
                <a:spcPct val="110000"/>
              </a:lnSpc>
            </a:pPr>
            <a:r>
              <a:rPr lang="zh-CN" altLang="en-US" sz="2000" dirty="0" smtClean="0"/>
              <a:t>点</a:t>
            </a:r>
            <a:r>
              <a:rPr lang="zh-CN" altLang="en-US" sz="2000" dirty="0"/>
              <a:t>到点的</a:t>
            </a:r>
            <a:r>
              <a:rPr lang="zh-CN" altLang="en-US" sz="2000" dirty="0" smtClean="0"/>
              <a:t>链路：一个方向上只有一个发送者和接收者</a:t>
            </a:r>
            <a:endParaRPr lang="en-US" altLang="zh-CN" sz="2000" dirty="0"/>
          </a:p>
          <a:p>
            <a:pPr lvl="1">
              <a:lnSpc>
                <a:spcPct val="110000"/>
              </a:lnSpc>
            </a:pPr>
            <a:r>
              <a:rPr lang="zh-CN" altLang="en-US" sz="2000" dirty="0"/>
              <a:t>广播或者多路访问</a:t>
            </a:r>
            <a:r>
              <a:rPr lang="en-US" altLang="zh-CN" sz="2000" dirty="0"/>
              <a:t>(Multiple Access)</a:t>
            </a:r>
            <a:r>
              <a:rPr lang="zh-CN" altLang="en-US" sz="2000" dirty="0"/>
              <a:t>链路</a:t>
            </a:r>
            <a:r>
              <a:rPr lang="zh-CN" altLang="en-US" sz="2000" dirty="0" smtClean="0"/>
              <a:t>：</a:t>
            </a:r>
            <a:r>
              <a:rPr lang="zh-CN" altLang="en-US" sz="1800" dirty="0" smtClean="0"/>
              <a:t>多</a:t>
            </a:r>
            <a:r>
              <a:rPr lang="zh-CN" altLang="en-US" sz="1800" dirty="0"/>
              <a:t>个节点</a:t>
            </a:r>
            <a:r>
              <a:rPr lang="zh-CN" altLang="en-US" sz="1800" dirty="0"/>
              <a:t>共享该链路，有多个</a:t>
            </a:r>
            <a:r>
              <a:rPr lang="zh-CN" altLang="en-US" sz="1800" dirty="0" smtClean="0"/>
              <a:t>接收者</a:t>
            </a:r>
            <a:endParaRPr lang="en-US" altLang="zh-CN" sz="1800" dirty="0" smtClean="0"/>
          </a:p>
          <a:p>
            <a:pPr lvl="2">
              <a:lnSpc>
                <a:spcPct val="110000"/>
              </a:lnSpc>
            </a:pPr>
            <a:r>
              <a:rPr lang="zh-CN" altLang="en-US" sz="1800" dirty="0" smtClean="0"/>
              <a:t>每个节点应该有一个不同的地址来区分</a:t>
            </a:r>
            <a:endParaRPr lang="en-US" altLang="zh-CN" sz="1800" dirty="0" smtClean="0"/>
          </a:p>
          <a:p>
            <a:pPr>
              <a:lnSpc>
                <a:spcPct val="110000"/>
              </a:lnSpc>
            </a:pPr>
            <a:r>
              <a:rPr lang="zh-CN" altLang="en-US" sz="2000" dirty="0"/>
              <a:t>媒体访问控制</a:t>
            </a:r>
            <a:r>
              <a:rPr lang="en-US" altLang="zh-CN" sz="2000" dirty="0"/>
              <a:t>(Medium Access Control</a:t>
            </a:r>
            <a:r>
              <a:rPr lang="en-US" altLang="zh-CN" sz="2000" dirty="0" smtClean="0"/>
              <a:t>)</a:t>
            </a:r>
            <a:r>
              <a:rPr lang="zh-CN" altLang="en-US" sz="2000" dirty="0" smtClean="0"/>
              <a:t>：</a:t>
            </a:r>
            <a:endParaRPr lang="en-US" altLang="zh-CN" sz="2000" dirty="0" smtClean="0"/>
          </a:p>
          <a:p>
            <a:pPr lvl="1">
              <a:lnSpc>
                <a:spcPct val="110000"/>
              </a:lnSpc>
            </a:pPr>
            <a:r>
              <a:rPr lang="zh-CN" altLang="en-US" sz="1800" dirty="0" smtClean="0"/>
              <a:t>规范</a:t>
            </a:r>
            <a:r>
              <a:rPr lang="zh-CN" altLang="en-US" sz="1800" dirty="0"/>
              <a:t>对于媒体的</a:t>
            </a:r>
            <a:r>
              <a:rPr lang="zh-CN" altLang="en-US" sz="1800" dirty="0" smtClean="0"/>
              <a:t>访问，对于点到点链路而言，相对比较简单</a:t>
            </a:r>
            <a:endParaRPr lang="en-US" altLang="zh-CN" sz="1800" dirty="0" smtClean="0"/>
          </a:p>
          <a:p>
            <a:pPr lvl="1">
              <a:lnSpc>
                <a:spcPct val="110000"/>
              </a:lnSpc>
            </a:pPr>
            <a:r>
              <a:rPr lang="zh-CN" altLang="en-US" sz="1800" dirty="0" smtClean="0"/>
              <a:t>可以有多种媒体访问控制技术，当前的以太网采用竞争机制</a:t>
            </a:r>
            <a:endParaRPr lang="en-US" altLang="zh-CN" sz="1800" dirty="0" smtClean="0"/>
          </a:p>
          <a:p>
            <a:pPr>
              <a:lnSpc>
                <a:spcPct val="110000"/>
              </a:lnSpc>
            </a:pPr>
            <a:r>
              <a:rPr lang="zh-CN" altLang="en-US" sz="2200" dirty="0"/>
              <a:t>广</a:t>
            </a:r>
            <a:r>
              <a:rPr lang="zh-CN" altLang="en-US" sz="2200" dirty="0" smtClean="0"/>
              <a:t>域范围的节点之间一般采用点到点链路相连</a:t>
            </a:r>
            <a:endParaRPr lang="en-US" altLang="zh-CN" sz="2200" dirty="0" smtClean="0"/>
          </a:p>
          <a:p>
            <a:pPr>
              <a:lnSpc>
                <a:spcPct val="110000"/>
              </a:lnSpc>
            </a:pPr>
            <a:r>
              <a:rPr lang="zh-CN" altLang="en-US" sz="2200" dirty="0" smtClean="0"/>
              <a:t>局域网范围的节点之间则有可能采用点到点链路或者广播链路相连</a:t>
            </a:r>
            <a:endParaRPr lang="zh-CN" altLang="en-US" sz="2200" dirty="0"/>
          </a:p>
          <a:p>
            <a:endParaRPr lang="zh-CN" altLang="en-US" sz="2000" dirty="0"/>
          </a:p>
          <a:p>
            <a:endParaRPr lang="zh-CN" altLang="en-US" sz="2000" dirty="0"/>
          </a:p>
        </p:txBody>
      </p:sp>
    </p:spTree>
    <p:extLst>
      <p:ext uri="{BB962C8B-B14F-4D97-AF65-F5344CB8AC3E}">
        <p14:creationId xmlns:p14="http://schemas.microsoft.com/office/powerpoint/2010/main" val="419279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局域网</a:t>
            </a:r>
            <a:r>
              <a:rPr lang="zh-CN" altLang="en-US" dirty="0" smtClean="0"/>
              <a:t>体系结构</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19</a:t>
            </a:fld>
            <a:endParaRPr lang="zh-CN" altLang="en-US" dirty="0"/>
          </a:p>
        </p:txBody>
      </p:sp>
      <p:sp>
        <p:nvSpPr>
          <p:cNvPr id="4" name="内容占位符 3"/>
          <p:cNvSpPr>
            <a:spLocks noGrp="1"/>
          </p:cNvSpPr>
          <p:nvPr>
            <p:ph sz="quarter" idx="1"/>
          </p:nvPr>
        </p:nvSpPr>
        <p:spPr/>
        <p:txBody>
          <a:bodyPr>
            <a:normAutofit fontScale="92500" lnSpcReduction="10000"/>
          </a:bodyPr>
          <a:lstStyle/>
          <a:p>
            <a:pPr>
              <a:lnSpc>
                <a:spcPct val="110000"/>
              </a:lnSpc>
            </a:pPr>
            <a:r>
              <a:rPr lang="en-US" altLang="zh-CN" sz="2000" dirty="0" smtClean="0"/>
              <a:t>IEEE</a:t>
            </a:r>
            <a:r>
              <a:rPr lang="zh-CN" altLang="zh-CN" sz="2000" dirty="0"/>
              <a:t>于</a:t>
            </a:r>
            <a:r>
              <a:rPr lang="en-US" altLang="zh-CN" sz="2000" dirty="0"/>
              <a:t>1980</a:t>
            </a:r>
            <a:r>
              <a:rPr lang="zh-CN" altLang="zh-CN" sz="2000" dirty="0"/>
              <a:t>年</a:t>
            </a:r>
            <a:r>
              <a:rPr lang="zh-CN" altLang="zh-CN" sz="2000" dirty="0" smtClean="0"/>
              <a:t>成立</a:t>
            </a:r>
            <a:r>
              <a:rPr lang="en-US" altLang="zh-CN" sz="2000" dirty="0" smtClean="0"/>
              <a:t>802</a:t>
            </a:r>
            <a:r>
              <a:rPr lang="zh-CN" altLang="zh-CN" sz="2000" dirty="0" smtClean="0"/>
              <a:t>委员会</a:t>
            </a:r>
            <a:r>
              <a:rPr lang="zh-CN" altLang="en-US" sz="2000" dirty="0" smtClean="0"/>
              <a:t>制定局域网标准，</a:t>
            </a:r>
            <a:r>
              <a:rPr lang="zh-CN" altLang="zh-CN" sz="2000" dirty="0" smtClean="0"/>
              <a:t>使得</a:t>
            </a:r>
            <a:r>
              <a:rPr lang="zh-CN" altLang="zh-CN" sz="2000" dirty="0"/>
              <a:t>不同厂商生产的设备间能够相互</a:t>
            </a:r>
            <a:r>
              <a:rPr lang="zh-CN" altLang="zh-CN" sz="2000" dirty="0" smtClean="0"/>
              <a:t>通信</a:t>
            </a:r>
            <a:endParaRPr lang="en-US" altLang="zh-CN" sz="2000" dirty="0" smtClean="0"/>
          </a:p>
          <a:p>
            <a:pPr>
              <a:lnSpc>
                <a:spcPct val="110000"/>
              </a:lnSpc>
            </a:pPr>
            <a:r>
              <a:rPr lang="en-US" altLang="zh-CN" sz="2000" dirty="0" smtClean="0"/>
              <a:t>1985</a:t>
            </a:r>
            <a:r>
              <a:rPr lang="zh-CN" altLang="zh-CN" sz="2000" dirty="0"/>
              <a:t>年被美国标准化协会</a:t>
            </a:r>
            <a:r>
              <a:rPr lang="en-US" altLang="zh-CN" sz="2000" dirty="0"/>
              <a:t>ANSI</a:t>
            </a:r>
            <a:r>
              <a:rPr lang="zh-CN" altLang="zh-CN" sz="2000" dirty="0"/>
              <a:t>采用成为美国</a:t>
            </a:r>
            <a:r>
              <a:rPr lang="zh-CN" altLang="zh-CN" sz="2000" dirty="0" smtClean="0"/>
              <a:t>国家标准</a:t>
            </a:r>
            <a:endParaRPr lang="en-US" altLang="zh-CN" sz="2000" dirty="0" smtClean="0"/>
          </a:p>
          <a:p>
            <a:pPr>
              <a:lnSpc>
                <a:spcPct val="110000"/>
              </a:lnSpc>
            </a:pPr>
            <a:r>
              <a:rPr lang="en-US" altLang="zh-CN" sz="2000" dirty="0" smtClean="0"/>
              <a:t>1987</a:t>
            </a:r>
            <a:r>
              <a:rPr lang="zh-CN" altLang="en-US" sz="2000" dirty="0" smtClean="0"/>
              <a:t>年</a:t>
            </a:r>
            <a:r>
              <a:rPr lang="en-US" altLang="zh-CN" sz="2000" dirty="0" smtClean="0"/>
              <a:t>ISO</a:t>
            </a:r>
            <a:r>
              <a:rPr lang="zh-CN" altLang="zh-CN" sz="2000" dirty="0" smtClean="0"/>
              <a:t>修改并</a:t>
            </a:r>
            <a:r>
              <a:rPr lang="zh-CN" altLang="en-US" sz="2000" dirty="0" smtClean="0"/>
              <a:t>发布为</a:t>
            </a:r>
            <a:r>
              <a:rPr lang="en-US" altLang="zh-CN" sz="2000" dirty="0" smtClean="0"/>
              <a:t>ISO 8802</a:t>
            </a:r>
            <a:r>
              <a:rPr lang="zh-CN" altLang="en-US" sz="2000" dirty="0" smtClean="0"/>
              <a:t>标准</a:t>
            </a:r>
            <a:r>
              <a:rPr lang="zh-CN" altLang="zh-CN" sz="2000" dirty="0" smtClean="0"/>
              <a:t>。</a:t>
            </a:r>
            <a:endParaRPr lang="en-US" altLang="zh-CN" sz="2000" dirty="0" smtClean="0"/>
          </a:p>
          <a:p>
            <a:pPr>
              <a:lnSpc>
                <a:spcPct val="110000"/>
              </a:lnSpc>
            </a:pPr>
            <a:r>
              <a:rPr lang="en-US" altLang="zh-CN" sz="2000" dirty="0" smtClean="0"/>
              <a:t>IEEE 802</a:t>
            </a:r>
            <a:r>
              <a:rPr lang="zh-CN" altLang="en-US" sz="2000" dirty="0" smtClean="0"/>
              <a:t>委员会制定了多个局域网技术标准</a:t>
            </a:r>
            <a:endParaRPr lang="en-US" altLang="zh-CN" sz="2000" dirty="0" smtClean="0"/>
          </a:p>
          <a:p>
            <a:pPr lvl="1">
              <a:lnSpc>
                <a:spcPct val="110000"/>
              </a:lnSpc>
            </a:pPr>
            <a:r>
              <a:rPr lang="en-US" altLang="zh-CN" sz="2000" dirty="0"/>
              <a:t>802.1:</a:t>
            </a:r>
            <a:r>
              <a:rPr lang="zh-CN" altLang="en-US" sz="2000" dirty="0"/>
              <a:t>体系结构</a:t>
            </a:r>
          </a:p>
          <a:p>
            <a:pPr lvl="1">
              <a:lnSpc>
                <a:spcPct val="110000"/>
              </a:lnSpc>
            </a:pPr>
            <a:r>
              <a:rPr lang="en-US" altLang="zh-CN" sz="2000" dirty="0"/>
              <a:t>802.2: LLC</a:t>
            </a:r>
          </a:p>
          <a:p>
            <a:pPr lvl="1">
              <a:lnSpc>
                <a:spcPct val="110000"/>
              </a:lnSpc>
            </a:pPr>
            <a:r>
              <a:rPr lang="en-US" altLang="zh-CN" sz="2000" dirty="0"/>
              <a:t>802.3: Ethernet</a:t>
            </a:r>
          </a:p>
          <a:p>
            <a:pPr lvl="1">
              <a:lnSpc>
                <a:spcPct val="110000"/>
              </a:lnSpc>
            </a:pPr>
            <a:r>
              <a:rPr lang="en-US" altLang="zh-CN" sz="2000" dirty="0"/>
              <a:t>802.11: </a:t>
            </a:r>
            <a:r>
              <a:rPr lang="en-US" altLang="zh-CN" sz="2000" dirty="0" smtClean="0"/>
              <a:t>WLAN(</a:t>
            </a:r>
            <a:r>
              <a:rPr lang="en-US" altLang="zh-CN" sz="2000" dirty="0" err="1" smtClean="0"/>
              <a:t>WiFi</a:t>
            </a:r>
            <a:r>
              <a:rPr lang="en-US" altLang="zh-CN" sz="2000" dirty="0" smtClean="0"/>
              <a:t>)</a:t>
            </a:r>
            <a:endParaRPr lang="en-US" altLang="zh-CN" sz="2000" dirty="0"/>
          </a:p>
          <a:p>
            <a:pPr lvl="1">
              <a:lnSpc>
                <a:spcPct val="110000"/>
              </a:lnSpc>
            </a:pPr>
            <a:r>
              <a:rPr lang="en-US" altLang="zh-CN" sz="2000" dirty="0"/>
              <a:t>802.15: </a:t>
            </a:r>
            <a:r>
              <a:rPr lang="en-US" altLang="zh-CN" sz="2000" dirty="0" smtClean="0"/>
              <a:t>WPAN(Wireless Personal Area Network)</a:t>
            </a:r>
            <a:r>
              <a:rPr lang="zh-CN" altLang="en-US" sz="2000" dirty="0" smtClean="0"/>
              <a:t>，包括蓝牙、</a:t>
            </a:r>
            <a:r>
              <a:rPr lang="en-US" altLang="zh-CN" sz="2000" dirty="0" err="1" smtClean="0"/>
              <a:t>Zigbee</a:t>
            </a:r>
            <a:r>
              <a:rPr lang="zh-CN" altLang="en-US" sz="2000" dirty="0" smtClean="0"/>
              <a:t>等</a:t>
            </a:r>
            <a:endParaRPr lang="en-US" altLang="zh-CN" sz="2000" dirty="0"/>
          </a:p>
          <a:p>
            <a:pPr lvl="1">
              <a:lnSpc>
                <a:spcPct val="110000"/>
              </a:lnSpc>
            </a:pPr>
            <a:r>
              <a:rPr lang="en-US" altLang="zh-CN" sz="2000" dirty="0"/>
              <a:t>802.16: </a:t>
            </a:r>
            <a:r>
              <a:rPr lang="en-US" altLang="zh-CN" sz="2000" dirty="0" smtClean="0"/>
              <a:t>WMAN(Wireless Metropolitan  Network)</a:t>
            </a:r>
            <a:r>
              <a:rPr lang="zh-CN" altLang="en-US" sz="2000" dirty="0" smtClean="0"/>
              <a:t>，包括</a:t>
            </a:r>
            <a:r>
              <a:rPr lang="en-US" altLang="zh-CN" sz="2000" dirty="0" smtClean="0"/>
              <a:t>WiMAX</a:t>
            </a:r>
            <a:r>
              <a:rPr lang="zh-CN" altLang="en-US" sz="2000" dirty="0" smtClean="0"/>
              <a:t>等</a:t>
            </a:r>
            <a:endParaRPr lang="en-US" altLang="zh-CN" sz="2000" dirty="0"/>
          </a:p>
          <a:p>
            <a:pPr marL="457200" lvl="1" indent="0">
              <a:lnSpc>
                <a:spcPct val="110000"/>
              </a:lnSpc>
              <a:buNone/>
            </a:pPr>
            <a:endParaRPr lang="zh-CN" altLang="en-US" sz="2000" dirty="0"/>
          </a:p>
        </p:txBody>
      </p:sp>
    </p:spTree>
    <p:extLst>
      <p:ext uri="{BB962C8B-B14F-4D97-AF65-F5344CB8AC3E}">
        <p14:creationId xmlns:p14="http://schemas.microsoft.com/office/powerpoint/2010/main" val="357859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a:t>
            </a:fld>
            <a:endParaRPr lang="en-US" altLang="zh-CN" dirty="0"/>
          </a:p>
        </p:txBody>
      </p:sp>
      <p:sp>
        <p:nvSpPr>
          <p:cNvPr id="3" name="内容占位符 2"/>
          <p:cNvSpPr>
            <a:spLocks noGrp="1"/>
          </p:cNvSpPr>
          <p:nvPr>
            <p:ph sz="quarter" idx="1"/>
          </p:nvPr>
        </p:nvSpPr>
        <p:spPr>
          <a:xfrm>
            <a:off x="838200" y="1825625"/>
            <a:ext cx="5165785" cy="4351338"/>
          </a:xfrm>
        </p:spPr>
        <p:txBody>
          <a:bodyPr>
            <a:normAutofit/>
          </a:bodyPr>
          <a:lstStyle/>
          <a:p>
            <a:pPr marL="0" indent="0">
              <a:buNone/>
            </a:pPr>
            <a:r>
              <a:rPr lang="en-US" altLang="zh-CN" b="1" dirty="0" smtClean="0">
                <a:solidFill>
                  <a:srgbClr val="0070C0"/>
                </a:solidFill>
              </a:rPr>
              <a:t>5.1 </a:t>
            </a:r>
            <a:r>
              <a:rPr lang="zh-CN" altLang="en-US" b="1" dirty="0" smtClean="0">
                <a:solidFill>
                  <a:srgbClr val="0070C0"/>
                </a:solidFill>
              </a:rPr>
              <a:t>交换和路由</a:t>
            </a:r>
            <a:endParaRPr lang="en-US" altLang="zh-CN" b="1" dirty="0" smtClean="0">
              <a:solidFill>
                <a:srgbClr val="0070C0"/>
              </a:solidFill>
            </a:endParaRPr>
          </a:p>
          <a:p>
            <a:pPr marL="0" indent="0">
              <a:buNone/>
            </a:pPr>
            <a:r>
              <a:rPr lang="en-US" altLang="zh-CN" b="1" dirty="0" smtClean="0">
                <a:solidFill>
                  <a:srgbClr val="0070C0"/>
                </a:solidFill>
              </a:rPr>
              <a:t>5.2 </a:t>
            </a:r>
            <a:r>
              <a:rPr lang="zh-CN" altLang="en-US" b="1" dirty="0" smtClean="0">
                <a:solidFill>
                  <a:srgbClr val="0070C0"/>
                </a:solidFill>
              </a:rPr>
              <a:t>网桥</a:t>
            </a:r>
            <a:endParaRPr lang="en-US" altLang="zh-CN" b="1" dirty="0" smtClean="0">
              <a:solidFill>
                <a:srgbClr val="0070C0"/>
              </a:solidFill>
            </a:endParaRPr>
          </a:p>
          <a:p>
            <a:pPr marL="0" indent="0">
              <a:buNone/>
            </a:pPr>
            <a:r>
              <a:rPr lang="en-US" altLang="zh-CN" dirty="0"/>
              <a:t>5.3 Internet</a:t>
            </a:r>
            <a:r>
              <a:rPr lang="zh-CN" altLang="en-US" dirty="0"/>
              <a:t>网络层</a:t>
            </a:r>
            <a:endParaRPr lang="en-US" altLang="zh-CN" dirty="0"/>
          </a:p>
          <a:p>
            <a:pPr marL="0" indent="0">
              <a:buNone/>
            </a:pPr>
            <a:r>
              <a:rPr lang="en-US" altLang="zh-CN" dirty="0" smtClean="0"/>
              <a:t>5.4 </a:t>
            </a:r>
            <a:r>
              <a:rPr lang="zh-CN" altLang="en-US" dirty="0" smtClean="0"/>
              <a:t>路由协议</a:t>
            </a:r>
            <a:endParaRPr lang="en-US" altLang="zh-CN" dirty="0" smtClean="0"/>
          </a:p>
          <a:p>
            <a:pPr marL="0" indent="0">
              <a:buNone/>
            </a:pPr>
            <a:r>
              <a:rPr lang="en-US" altLang="zh-CN" dirty="0" smtClean="0"/>
              <a:t>5.5 IP</a:t>
            </a:r>
            <a:r>
              <a:rPr lang="zh-CN" altLang="en-US" dirty="0" smtClean="0"/>
              <a:t>组播</a:t>
            </a:r>
            <a:endParaRPr lang="en-US" altLang="zh-CN" dirty="0" smtClean="0"/>
          </a:p>
          <a:p>
            <a:pPr marL="0" indent="0">
              <a:buNone/>
            </a:pPr>
            <a:r>
              <a:rPr lang="en-US" altLang="zh-CN" dirty="0" smtClean="0"/>
              <a:t>5.6 </a:t>
            </a:r>
            <a:r>
              <a:rPr lang="zh-CN" altLang="en-US" dirty="0" smtClean="0"/>
              <a:t>移动节点的路由</a:t>
            </a:r>
            <a:endParaRPr lang="en-US" altLang="zh-CN" dirty="0" smtClean="0"/>
          </a:p>
          <a:p>
            <a:pPr marL="0" indent="0">
              <a:buNone/>
            </a:pPr>
            <a:r>
              <a:rPr lang="en-US" altLang="zh-CN" dirty="0" smtClean="0"/>
              <a:t>5.7 </a:t>
            </a:r>
            <a:r>
              <a:rPr lang="zh-CN" altLang="en-US" dirty="0" smtClean="0"/>
              <a:t>移动自组网的路由</a:t>
            </a:r>
            <a:endParaRPr lang="en-US" altLang="zh-CN" dirty="0" smtClean="0"/>
          </a:p>
          <a:p>
            <a:pPr marL="0" indent="0">
              <a:buNone/>
            </a:pPr>
            <a:r>
              <a:rPr lang="en-US" altLang="zh-CN" dirty="0" smtClean="0"/>
              <a:t>5.8 IPv6</a:t>
            </a:r>
          </a:p>
          <a:p>
            <a:pPr marL="0" indent="0">
              <a:buNone/>
            </a:pPr>
            <a:r>
              <a:rPr lang="zh-CN" altLang="en-US" dirty="0" smtClean="0"/>
              <a:t>热点讨论：数据中心网络</a:t>
            </a:r>
            <a:endParaRPr lang="zh-CN" altLang="en-US" dirty="0"/>
          </a:p>
        </p:txBody>
      </p:sp>
      <p:sp>
        <p:nvSpPr>
          <p:cNvPr id="5" name="内容占位符 2"/>
          <p:cNvSpPr txBox="1">
            <a:spLocks/>
          </p:cNvSpPr>
          <p:nvPr/>
        </p:nvSpPr>
        <p:spPr>
          <a:xfrm>
            <a:off x="5458364" y="1847850"/>
            <a:ext cx="6269966"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b="1" dirty="0" smtClean="0">
                <a:solidFill>
                  <a:srgbClr val="0070C0"/>
                </a:solidFill>
              </a:rPr>
              <a:t>协议封装回顾</a:t>
            </a:r>
            <a:r>
              <a:rPr lang="en-US" altLang="zh-CN" b="1" dirty="0" smtClean="0">
                <a:solidFill>
                  <a:srgbClr val="0070C0"/>
                </a:solidFill>
              </a:rPr>
              <a:t>: IP</a:t>
            </a:r>
            <a:r>
              <a:rPr lang="zh-CN" altLang="en-US" b="1" dirty="0" smtClean="0">
                <a:solidFill>
                  <a:srgbClr val="0070C0"/>
                </a:solidFill>
              </a:rPr>
              <a:t>分组经过多跳传输最终到达目的地</a:t>
            </a:r>
            <a:endParaRPr lang="en-US" altLang="zh-CN" b="1" dirty="0" smtClean="0">
              <a:solidFill>
                <a:srgbClr val="0070C0"/>
              </a:solidFill>
            </a:endParaRPr>
          </a:p>
          <a:p>
            <a:pPr marL="0" indent="0">
              <a:lnSpc>
                <a:spcPct val="120000"/>
              </a:lnSpc>
              <a:buNone/>
            </a:pPr>
            <a:r>
              <a:rPr lang="en-US" altLang="zh-CN" dirty="0" smtClean="0"/>
              <a:t>5.1 </a:t>
            </a:r>
            <a:r>
              <a:rPr lang="zh-CN" altLang="en-US" dirty="0" smtClean="0"/>
              <a:t>交换和路由：</a:t>
            </a:r>
            <a:r>
              <a:rPr lang="en-US" altLang="zh-CN" dirty="0" smtClean="0"/>
              <a:t>internet</a:t>
            </a:r>
            <a:r>
              <a:rPr lang="zh-CN" altLang="en-US" dirty="0" smtClean="0"/>
              <a:t>的</a:t>
            </a:r>
            <a:r>
              <a:rPr lang="zh-CN" altLang="en-US" dirty="0"/>
              <a:t>工作</a:t>
            </a:r>
            <a:r>
              <a:rPr lang="zh-CN" altLang="en-US" dirty="0" smtClean="0"/>
              <a:t>方式（虚电路和数据报）</a:t>
            </a:r>
            <a:endParaRPr lang="en-US" altLang="zh-CN" dirty="0" smtClean="0"/>
          </a:p>
          <a:p>
            <a:pPr marL="0" indent="0">
              <a:lnSpc>
                <a:spcPct val="120000"/>
              </a:lnSpc>
              <a:buNone/>
            </a:pPr>
            <a:r>
              <a:rPr lang="en-US" altLang="zh-CN" dirty="0" smtClean="0"/>
              <a:t>5.1</a:t>
            </a:r>
            <a:r>
              <a:rPr lang="zh-CN" altLang="en-US" dirty="0"/>
              <a:t>交换和</a:t>
            </a:r>
            <a:r>
              <a:rPr lang="zh-CN" altLang="en-US" dirty="0" smtClean="0"/>
              <a:t>路由</a:t>
            </a:r>
            <a:r>
              <a:rPr lang="zh-CN" altLang="en-US" dirty="0"/>
              <a:t>：</a:t>
            </a:r>
            <a:r>
              <a:rPr lang="zh-CN" altLang="en-US" dirty="0" smtClean="0"/>
              <a:t>路由方式</a:t>
            </a:r>
            <a:endParaRPr lang="en-US" altLang="zh-CN" dirty="0"/>
          </a:p>
          <a:p>
            <a:pPr lvl="1">
              <a:lnSpc>
                <a:spcPct val="120000"/>
              </a:lnSpc>
            </a:pPr>
            <a:r>
              <a:rPr lang="zh-CN" altLang="en-US" dirty="0" smtClean="0"/>
              <a:t>源路由和逐跳路由</a:t>
            </a:r>
            <a:endParaRPr lang="en-US" altLang="zh-CN" dirty="0" smtClean="0"/>
          </a:p>
          <a:p>
            <a:pPr lvl="1">
              <a:lnSpc>
                <a:spcPct val="120000"/>
              </a:lnSpc>
            </a:pPr>
            <a:r>
              <a:rPr lang="zh-CN" altLang="en-US" dirty="0"/>
              <a:t>扩散</a:t>
            </a:r>
            <a:r>
              <a:rPr lang="zh-CN" altLang="en-US" dirty="0" smtClean="0"/>
              <a:t>放</a:t>
            </a:r>
            <a:endParaRPr lang="en-US" altLang="zh-CN" dirty="0" smtClean="0"/>
          </a:p>
          <a:p>
            <a:pPr lvl="1">
              <a:lnSpc>
                <a:spcPct val="120000"/>
              </a:lnSpc>
            </a:pPr>
            <a:r>
              <a:rPr lang="zh-CN" altLang="en-US" dirty="0" smtClean="0"/>
              <a:t>逆向学习法</a:t>
            </a:r>
            <a:endParaRPr lang="en-US" altLang="zh-CN" dirty="0"/>
          </a:p>
          <a:p>
            <a:pPr>
              <a:lnSpc>
                <a:spcPct val="120000"/>
              </a:lnSpc>
            </a:pPr>
            <a:r>
              <a:rPr lang="zh-CN" altLang="en-US" b="1" dirty="0" smtClean="0">
                <a:solidFill>
                  <a:srgbClr val="0070C0"/>
                </a:solidFill>
              </a:rPr>
              <a:t>局域网体系结构：</a:t>
            </a:r>
            <a:endParaRPr lang="en-US" altLang="zh-CN" b="1" dirty="0" smtClean="0">
              <a:solidFill>
                <a:srgbClr val="0070C0"/>
              </a:solidFill>
            </a:endParaRPr>
          </a:p>
          <a:p>
            <a:pPr lvl="1">
              <a:lnSpc>
                <a:spcPct val="120000"/>
              </a:lnSpc>
            </a:pPr>
            <a:r>
              <a:rPr lang="en-US" altLang="zh-CN" b="1" dirty="0" smtClean="0">
                <a:solidFill>
                  <a:srgbClr val="0070C0"/>
                </a:solidFill>
              </a:rPr>
              <a:t>LLC</a:t>
            </a:r>
            <a:r>
              <a:rPr lang="zh-CN" altLang="en-US" b="1" dirty="0" smtClean="0">
                <a:solidFill>
                  <a:srgbClr val="0070C0"/>
                </a:solidFill>
              </a:rPr>
              <a:t>和</a:t>
            </a:r>
            <a:r>
              <a:rPr lang="en-US" altLang="zh-CN" b="1" dirty="0" smtClean="0">
                <a:solidFill>
                  <a:srgbClr val="0070C0"/>
                </a:solidFill>
              </a:rPr>
              <a:t>MAC</a:t>
            </a:r>
          </a:p>
          <a:p>
            <a:pPr lvl="1">
              <a:lnSpc>
                <a:spcPct val="120000"/>
              </a:lnSpc>
            </a:pPr>
            <a:r>
              <a:rPr lang="en-US" altLang="zh-CN" b="1" dirty="0" smtClean="0">
                <a:solidFill>
                  <a:srgbClr val="0070C0"/>
                </a:solidFill>
              </a:rPr>
              <a:t>MAC</a:t>
            </a:r>
            <a:r>
              <a:rPr lang="zh-CN" altLang="en-US" b="1" dirty="0" smtClean="0">
                <a:solidFill>
                  <a:srgbClr val="0070C0"/>
                </a:solidFill>
              </a:rPr>
              <a:t>地址</a:t>
            </a:r>
            <a:endParaRPr lang="en-US" altLang="zh-CN" b="1" dirty="0" smtClean="0">
              <a:solidFill>
                <a:srgbClr val="0070C0"/>
              </a:solidFill>
            </a:endParaRPr>
          </a:p>
          <a:p>
            <a:pPr lvl="1">
              <a:lnSpc>
                <a:spcPct val="120000"/>
              </a:lnSpc>
            </a:pPr>
            <a:r>
              <a:rPr lang="en-US" altLang="zh-CN" b="1" dirty="0" smtClean="0">
                <a:solidFill>
                  <a:srgbClr val="0070C0"/>
                </a:solidFill>
              </a:rPr>
              <a:t>MAC</a:t>
            </a:r>
            <a:r>
              <a:rPr lang="zh-CN" altLang="en-US" b="1" dirty="0" smtClean="0">
                <a:solidFill>
                  <a:srgbClr val="0070C0"/>
                </a:solidFill>
              </a:rPr>
              <a:t>帧和</a:t>
            </a:r>
            <a:r>
              <a:rPr lang="en-US" altLang="zh-CN" b="1" dirty="0" smtClean="0">
                <a:solidFill>
                  <a:srgbClr val="0070C0"/>
                </a:solidFill>
              </a:rPr>
              <a:t>LLC</a:t>
            </a:r>
            <a:r>
              <a:rPr lang="zh-CN" altLang="en-US" b="1" dirty="0">
                <a:solidFill>
                  <a:srgbClr val="0070C0"/>
                </a:solidFill>
              </a:rPr>
              <a:t> </a:t>
            </a:r>
            <a:r>
              <a:rPr lang="en-US" altLang="zh-CN" b="1" dirty="0" smtClean="0">
                <a:solidFill>
                  <a:srgbClr val="0070C0"/>
                </a:solidFill>
              </a:rPr>
              <a:t>PDU</a:t>
            </a:r>
            <a:r>
              <a:rPr lang="zh-CN" altLang="en-US" b="1" dirty="0" smtClean="0">
                <a:solidFill>
                  <a:srgbClr val="0070C0"/>
                </a:solidFill>
              </a:rPr>
              <a:t>格式</a:t>
            </a:r>
            <a:endParaRPr lang="en-US" altLang="zh-CN" b="1" dirty="0" smtClean="0">
              <a:solidFill>
                <a:srgbClr val="0070C0"/>
              </a:solidFill>
            </a:endParaRPr>
          </a:p>
          <a:p>
            <a:pPr marL="0" indent="0">
              <a:lnSpc>
                <a:spcPct val="120000"/>
              </a:lnSpc>
              <a:buNone/>
            </a:pPr>
            <a:r>
              <a:rPr lang="en-US" altLang="zh-CN" dirty="0" smtClean="0"/>
              <a:t>5.2 </a:t>
            </a:r>
            <a:r>
              <a:rPr lang="zh-CN" altLang="en-US" dirty="0"/>
              <a:t>网桥</a:t>
            </a:r>
            <a:endParaRPr lang="en-US" altLang="zh-CN" dirty="0"/>
          </a:p>
        </p:txBody>
      </p:sp>
    </p:spTree>
    <p:extLst>
      <p:ext uri="{BB962C8B-B14F-4D97-AF65-F5344CB8AC3E}">
        <p14:creationId xmlns:p14="http://schemas.microsoft.com/office/powerpoint/2010/main" val="214353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66910" y="214290"/>
            <a:ext cx="6786610" cy="571504"/>
          </a:xfrm>
        </p:spPr>
        <p:txBody>
          <a:bodyPr>
            <a:normAutofit fontScale="90000"/>
          </a:bodyPr>
          <a:lstStyle/>
          <a:p>
            <a:pPr algn="l" eaLnBrk="1" hangingPunct="1"/>
            <a:r>
              <a:rPr lang="zh-CN" altLang="en-US" dirty="0" smtClean="0"/>
              <a:t> 局域网体系结构</a:t>
            </a:r>
            <a:endParaRPr lang="en-US" altLang="zh-CN" dirty="0" smtClean="0"/>
          </a:p>
        </p:txBody>
      </p:sp>
      <p:sp>
        <p:nvSpPr>
          <p:cNvPr id="16388" name="Text Box 4"/>
          <p:cNvSpPr txBox="1">
            <a:spLocks noChangeArrowheads="1"/>
          </p:cNvSpPr>
          <p:nvPr/>
        </p:nvSpPr>
        <p:spPr bwMode="auto">
          <a:xfrm>
            <a:off x="657683" y="1687041"/>
            <a:ext cx="105568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应用层</a:t>
            </a:r>
          </a:p>
        </p:txBody>
      </p:sp>
      <p:sp>
        <p:nvSpPr>
          <p:cNvPr id="16389" name="Text Box 5"/>
          <p:cNvSpPr txBox="1">
            <a:spLocks noChangeArrowheads="1"/>
          </p:cNvSpPr>
          <p:nvPr/>
        </p:nvSpPr>
        <p:spPr bwMode="auto">
          <a:xfrm>
            <a:off x="657683" y="2223616"/>
            <a:ext cx="105568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表示层</a:t>
            </a:r>
          </a:p>
        </p:txBody>
      </p:sp>
      <p:sp>
        <p:nvSpPr>
          <p:cNvPr id="16390" name="Text Box 6"/>
          <p:cNvSpPr txBox="1">
            <a:spLocks noChangeArrowheads="1"/>
          </p:cNvSpPr>
          <p:nvPr/>
        </p:nvSpPr>
        <p:spPr bwMode="auto">
          <a:xfrm>
            <a:off x="657683" y="2760191"/>
            <a:ext cx="105568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会话层</a:t>
            </a:r>
          </a:p>
        </p:txBody>
      </p:sp>
      <p:sp>
        <p:nvSpPr>
          <p:cNvPr id="16391" name="Text Box 7"/>
          <p:cNvSpPr txBox="1">
            <a:spLocks noChangeArrowheads="1"/>
          </p:cNvSpPr>
          <p:nvPr/>
        </p:nvSpPr>
        <p:spPr bwMode="auto">
          <a:xfrm>
            <a:off x="657683" y="3296766"/>
            <a:ext cx="105568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运输层</a:t>
            </a:r>
          </a:p>
        </p:txBody>
      </p:sp>
      <p:sp>
        <p:nvSpPr>
          <p:cNvPr id="16392" name="Text Box 8"/>
          <p:cNvSpPr txBox="1">
            <a:spLocks noChangeArrowheads="1"/>
          </p:cNvSpPr>
          <p:nvPr/>
        </p:nvSpPr>
        <p:spPr bwMode="auto">
          <a:xfrm>
            <a:off x="657683" y="3833341"/>
            <a:ext cx="105568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网络层</a:t>
            </a:r>
          </a:p>
        </p:txBody>
      </p:sp>
      <p:sp>
        <p:nvSpPr>
          <p:cNvPr id="16393" name="Text Box 9"/>
          <p:cNvSpPr txBox="1">
            <a:spLocks noChangeArrowheads="1"/>
          </p:cNvSpPr>
          <p:nvPr/>
        </p:nvSpPr>
        <p:spPr bwMode="auto">
          <a:xfrm>
            <a:off x="483059" y="4549303"/>
            <a:ext cx="1406525"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数据链路层</a:t>
            </a:r>
          </a:p>
        </p:txBody>
      </p:sp>
      <p:sp>
        <p:nvSpPr>
          <p:cNvPr id="16394" name="Text Box 10"/>
          <p:cNvSpPr txBox="1">
            <a:spLocks noChangeArrowheads="1"/>
          </p:cNvSpPr>
          <p:nvPr/>
        </p:nvSpPr>
        <p:spPr bwMode="auto">
          <a:xfrm>
            <a:off x="657683" y="5503391"/>
            <a:ext cx="1055688" cy="534987"/>
          </a:xfrm>
          <a:prstGeom prst="rect">
            <a:avLst/>
          </a:prstGeom>
          <a:noFill/>
          <a:ln w="9525">
            <a:noFill/>
            <a:miter lim="800000"/>
            <a:headEnd/>
            <a:tailEnd/>
          </a:ln>
        </p:spPr>
        <p:txBody>
          <a:bodyPr/>
          <a:lstStyle/>
          <a:p>
            <a:pPr algn="just" eaLnBrk="1" hangingPunct="1"/>
            <a:r>
              <a:rPr kumimoji="1" lang="zh-CN" altLang="en-US" dirty="0">
                <a:latin typeface="Times New Roman" pitchFamily="18" charset="0"/>
              </a:rPr>
              <a:t>物理层</a:t>
            </a:r>
          </a:p>
        </p:txBody>
      </p:sp>
      <p:sp>
        <p:nvSpPr>
          <p:cNvPr id="16395" name="Rectangle 11"/>
          <p:cNvSpPr>
            <a:spLocks noChangeArrowheads="1"/>
          </p:cNvSpPr>
          <p:nvPr/>
        </p:nvSpPr>
        <p:spPr bwMode="auto">
          <a:xfrm>
            <a:off x="483059" y="1687041"/>
            <a:ext cx="1406525" cy="4471987"/>
          </a:xfrm>
          <a:prstGeom prst="rect">
            <a:avLst/>
          </a:prstGeom>
          <a:noFill/>
          <a:ln w="9525">
            <a:solidFill>
              <a:srgbClr val="000000"/>
            </a:solidFill>
            <a:miter lim="800000"/>
            <a:headEnd/>
            <a:tailEnd/>
          </a:ln>
        </p:spPr>
        <p:txBody>
          <a:bodyPr/>
          <a:lstStyle/>
          <a:p>
            <a:endParaRPr lang="zh-CN" altLang="en-US"/>
          </a:p>
        </p:txBody>
      </p:sp>
      <p:sp>
        <p:nvSpPr>
          <p:cNvPr id="16396" name="Line 12"/>
          <p:cNvSpPr>
            <a:spLocks noChangeShapeType="1"/>
          </p:cNvSpPr>
          <p:nvPr/>
        </p:nvSpPr>
        <p:spPr bwMode="auto">
          <a:xfrm>
            <a:off x="483059" y="2163290"/>
            <a:ext cx="1406525" cy="0"/>
          </a:xfrm>
          <a:prstGeom prst="line">
            <a:avLst/>
          </a:prstGeom>
          <a:noFill/>
          <a:ln w="9525">
            <a:solidFill>
              <a:srgbClr val="000000"/>
            </a:solidFill>
            <a:round/>
            <a:headEnd/>
            <a:tailEnd/>
          </a:ln>
        </p:spPr>
        <p:txBody>
          <a:bodyPr/>
          <a:lstStyle/>
          <a:p>
            <a:endParaRPr lang="zh-CN" altLang="en-US"/>
          </a:p>
        </p:txBody>
      </p:sp>
      <p:sp>
        <p:nvSpPr>
          <p:cNvPr id="16397" name="Line 13"/>
          <p:cNvSpPr>
            <a:spLocks noChangeShapeType="1"/>
          </p:cNvSpPr>
          <p:nvPr/>
        </p:nvSpPr>
        <p:spPr bwMode="auto">
          <a:xfrm>
            <a:off x="483059" y="2701452"/>
            <a:ext cx="1406525" cy="0"/>
          </a:xfrm>
          <a:prstGeom prst="line">
            <a:avLst/>
          </a:prstGeom>
          <a:noFill/>
          <a:ln w="9525">
            <a:solidFill>
              <a:srgbClr val="000000"/>
            </a:solidFill>
            <a:round/>
            <a:headEnd/>
            <a:tailEnd/>
          </a:ln>
        </p:spPr>
        <p:txBody>
          <a:bodyPr/>
          <a:lstStyle/>
          <a:p>
            <a:endParaRPr lang="zh-CN" altLang="en-US"/>
          </a:p>
        </p:txBody>
      </p:sp>
      <p:sp>
        <p:nvSpPr>
          <p:cNvPr id="16398" name="Line 14"/>
          <p:cNvSpPr>
            <a:spLocks noChangeShapeType="1"/>
          </p:cNvSpPr>
          <p:nvPr/>
        </p:nvSpPr>
        <p:spPr bwMode="auto">
          <a:xfrm>
            <a:off x="483059" y="3236440"/>
            <a:ext cx="1406525" cy="0"/>
          </a:xfrm>
          <a:prstGeom prst="line">
            <a:avLst/>
          </a:prstGeom>
          <a:noFill/>
          <a:ln w="9525">
            <a:solidFill>
              <a:srgbClr val="000000"/>
            </a:solidFill>
            <a:round/>
            <a:headEnd/>
            <a:tailEnd/>
          </a:ln>
        </p:spPr>
        <p:txBody>
          <a:bodyPr/>
          <a:lstStyle/>
          <a:p>
            <a:endParaRPr lang="zh-CN" altLang="en-US"/>
          </a:p>
        </p:txBody>
      </p:sp>
      <p:sp>
        <p:nvSpPr>
          <p:cNvPr id="16399" name="Line 15"/>
          <p:cNvSpPr>
            <a:spLocks noChangeShapeType="1"/>
          </p:cNvSpPr>
          <p:nvPr/>
        </p:nvSpPr>
        <p:spPr bwMode="auto">
          <a:xfrm>
            <a:off x="483059" y="3773015"/>
            <a:ext cx="1406525" cy="0"/>
          </a:xfrm>
          <a:prstGeom prst="line">
            <a:avLst/>
          </a:prstGeom>
          <a:noFill/>
          <a:ln w="9525">
            <a:solidFill>
              <a:srgbClr val="000000"/>
            </a:solidFill>
            <a:round/>
            <a:headEnd/>
            <a:tailEnd/>
          </a:ln>
        </p:spPr>
        <p:txBody>
          <a:bodyPr/>
          <a:lstStyle/>
          <a:p>
            <a:endParaRPr lang="zh-CN" altLang="en-US"/>
          </a:p>
        </p:txBody>
      </p:sp>
      <p:sp>
        <p:nvSpPr>
          <p:cNvPr id="16400" name="Line 16"/>
          <p:cNvSpPr>
            <a:spLocks noChangeShapeType="1"/>
          </p:cNvSpPr>
          <p:nvPr/>
        </p:nvSpPr>
        <p:spPr bwMode="auto">
          <a:xfrm>
            <a:off x="483059" y="4369915"/>
            <a:ext cx="1406525" cy="0"/>
          </a:xfrm>
          <a:prstGeom prst="line">
            <a:avLst/>
          </a:prstGeom>
          <a:noFill/>
          <a:ln w="9525">
            <a:solidFill>
              <a:srgbClr val="000000"/>
            </a:solidFill>
            <a:round/>
            <a:headEnd/>
            <a:tailEnd/>
          </a:ln>
        </p:spPr>
        <p:txBody>
          <a:bodyPr/>
          <a:lstStyle/>
          <a:p>
            <a:endParaRPr lang="zh-CN" altLang="en-US"/>
          </a:p>
        </p:txBody>
      </p:sp>
      <p:sp>
        <p:nvSpPr>
          <p:cNvPr id="16401" name="Line 17"/>
          <p:cNvSpPr>
            <a:spLocks noChangeShapeType="1"/>
          </p:cNvSpPr>
          <p:nvPr/>
        </p:nvSpPr>
        <p:spPr bwMode="auto">
          <a:xfrm>
            <a:off x="483059" y="5443065"/>
            <a:ext cx="1406525" cy="0"/>
          </a:xfrm>
          <a:prstGeom prst="line">
            <a:avLst/>
          </a:prstGeom>
          <a:noFill/>
          <a:ln w="9525">
            <a:solidFill>
              <a:srgbClr val="000000"/>
            </a:solidFill>
            <a:round/>
            <a:headEnd/>
            <a:tailEnd/>
          </a:ln>
        </p:spPr>
        <p:txBody>
          <a:bodyPr/>
          <a:lstStyle/>
          <a:p>
            <a:endParaRPr lang="zh-CN" altLang="en-US"/>
          </a:p>
        </p:txBody>
      </p:sp>
      <p:sp>
        <p:nvSpPr>
          <p:cNvPr id="16402" name="Text Box 18"/>
          <p:cNvSpPr txBox="1">
            <a:spLocks noChangeArrowheads="1"/>
          </p:cNvSpPr>
          <p:nvPr/>
        </p:nvSpPr>
        <p:spPr bwMode="auto">
          <a:xfrm>
            <a:off x="483058" y="1150466"/>
            <a:ext cx="1581150" cy="536575"/>
          </a:xfrm>
          <a:prstGeom prst="rect">
            <a:avLst/>
          </a:prstGeom>
          <a:noFill/>
          <a:ln w="9525">
            <a:noFill/>
            <a:miter lim="800000"/>
            <a:headEnd/>
            <a:tailEnd/>
          </a:ln>
        </p:spPr>
        <p:txBody>
          <a:bodyPr/>
          <a:lstStyle/>
          <a:p>
            <a:pPr algn="just" eaLnBrk="1" hangingPunct="1"/>
            <a:r>
              <a:rPr kumimoji="1" lang="en-US" altLang="zh-CN">
                <a:latin typeface="Times New Roman" pitchFamily="18" charset="0"/>
              </a:rPr>
              <a:t>OSI</a:t>
            </a:r>
            <a:r>
              <a:rPr kumimoji="1" lang="zh-CN" altLang="en-US">
                <a:latin typeface="Times New Roman" pitchFamily="18" charset="0"/>
              </a:rPr>
              <a:t>参考模型</a:t>
            </a:r>
          </a:p>
        </p:txBody>
      </p:sp>
      <p:sp>
        <p:nvSpPr>
          <p:cNvPr id="16403" name="Rectangle 19"/>
          <p:cNvSpPr>
            <a:spLocks noChangeArrowheads="1"/>
          </p:cNvSpPr>
          <p:nvPr/>
        </p:nvSpPr>
        <p:spPr bwMode="auto">
          <a:xfrm>
            <a:off x="130633" y="6159028"/>
            <a:ext cx="2109788" cy="53657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404" name="Text Box 20"/>
          <p:cNvSpPr txBox="1">
            <a:spLocks noChangeArrowheads="1"/>
          </p:cNvSpPr>
          <p:nvPr/>
        </p:nvSpPr>
        <p:spPr bwMode="auto">
          <a:xfrm>
            <a:off x="833896" y="6159028"/>
            <a:ext cx="703262"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媒体</a:t>
            </a:r>
          </a:p>
        </p:txBody>
      </p:sp>
      <p:sp>
        <p:nvSpPr>
          <p:cNvPr id="16405" name="Rectangle 21"/>
          <p:cNvSpPr>
            <a:spLocks noChangeArrowheads="1"/>
          </p:cNvSpPr>
          <p:nvPr/>
        </p:nvSpPr>
        <p:spPr bwMode="auto">
          <a:xfrm>
            <a:off x="2629358" y="6159028"/>
            <a:ext cx="2109788" cy="536575"/>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406" name="Text Box 22"/>
          <p:cNvSpPr txBox="1">
            <a:spLocks noChangeArrowheads="1"/>
          </p:cNvSpPr>
          <p:nvPr/>
        </p:nvSpPr>
        <p:spPr bwMode="auto">
          <a:xfrm>
            <a:off x="3332621" y="6159028"/>
            <a:ext cx="703262"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媒体</a:t>
            </a:r>
          </a:p>
        </p:txBody>
      </p:sp>
      <p:sp>
        <p:nvSpPr>
          <p:cNvPr id="16407" name="Line 23"/>
          <p:cNvSpPr>
            <a:spLocks noChangeShapeType="1"/>
          </p:cNvSpPr>
          <p:nvPr/>
        </p:nvSpPr>
        <p:spPr bwMode="auto">
          <a:xfrm flipV="1">
            <a:off x="2980196" y="3296765"/>
            <a:ext cx="0" cy="2862262"/>
          </a:xfrm>
          <a:prstGeom prst="line">
            <a:avLst/>
          </a:prstGeom>
          <a:noFill/>
          <a:ln w="9525">
            <a:solidFill>
              <a:srgbClr val="000000"/>
            </a:solidFill>
            <a:round/>
            <a:headEnd/>
            <a:tailEnd/>
          </a:ln>
        </p:spPr>
        <p:txBody>
          <a:bodyPr/>
          <a:lstStyle/>
          <a:p>
            <a:endParaRPr lang="zh-CN" altLang="en-US"/>
          </a:p>
        </p:txBody>
      </p:sp>
      <p:sp>
        <p:nvSpPr>
          <p:cNvPr id="16408" name="Freeform 24"/>
          <p:cNvSpPr>
            <a:spLocks/>
          </p:cNvSpPr>
          <p:nvPr/>
        </p:nvSpPr>
        <p:spPr bwMode="auto">
          <a:xfrm>
            <a:off x="4381959" y="3298353"/>
            <a:ext cx="4763" cy="2862263"/>
          </a:xfrm>
          <a:custGeom>
            <a:avLst/>
            <a:gdLst>
              <a:gd name="T0" fmla="*/ 7562057 w 3"/>
              <a:gd name="T1" fmla="*/ 2147483647 h 1803"/>
              <a:gd name="T2" fmla="*/ 0 w 3"/>
              <a:gd name="T3" fmla="*/ 2147483647 h 1803"/>
              <a:gd name="T4" fmla="*/ 7562057 w 3"/>
              <a:gd name="T5" fmla="*/ 0 h 1803"/>
              <a:gd name="T6" fmla="*/ 0 60000 65536"/>
              <a:gd name="T7" fmla="*/ 0 60000 65536"/>
              <a:gd name="T8" fmla="*/ 0 60000 65536"/>
              <a:gd name="T9" fmla="*/ 0 w 3"/>
              <a:gd name="T10" fmla="*/ 0 h 1803"/>
              <a:gd name="T11" fmla="*/ 3 w 3"/>
              <a:gd name="T12" fmla="*/ 1803 h 1803"/>
            </a:gdLst>
            <a:ahLst/>
            <a:cxnLst>
              <a:cxn ang="T6">
                <a:pos x="T0" y="T1"/>
              </a:cxn>
              <a:cxn ang="T7">
                <a:pos x="T2" y="T3"/>
              </a:cxn>
              <a:cxn ang="T8">
                <a:pos x="T4" y="T5"/>
              </a:cxn>
            </a:cxnLst>
            <a:rect l="T9" t="T10" r="T11" b="T12"/>
            <a:pathLst>
              <a:path w="3" h="1803">
                <a:moveTo>
                  <a:pt x="3" y="1803"/>
                </a:moveTo>
                <a:lnTo>
                  <a:pt x="0" y="1528"/>
                </a:lnTo>
                <a:lnTo>
                  <a:pt x="3" y="0"/>
                </a:lnTo>
              </a:path>
            </a:pathLst>
          </a:custGeom>
          <a:noFill/>
          <a:ln w="9525">
            <a:solidFill>
              <a:srgbClr val="000000"/>
            </a:solidFill>
            <a:round/>
            <a:headEnd/>
            <a:tailEnd/>
          </a:ln>
        </p:spPr>
        <p:txBody>
          <a:bodyPr/>
          <a:lstStyle/>
          <a:p>
            <a:endParaRPr lang="zh-CN" altLang="en-US"/>
          </a:p>
        </p:txBody>
      </p:sp>
      <p:sp>
        <p:nvSpPr>
          <p:cNvPr id="16409" name="Line 25"/>
          <p:cNvSpPr>
            <a:spLocks noChangeShapeType="1"/>
          </p:cNvSpPr>
          <p:nvPr/>
        </p:nvSpPr>
        <p:spPr bwMode="auto">
          <a:xfrm>
            <a:off x="1889584" y="5443065"/>
            <a:ext cx="1757363" cy="0"/>
          </a:xfrm>
          <a:prstGeom prst="line">
            <a:avLst/>
          </a:prstGeom>
          <a:noFill/>
          <a:ln w="9525">
            <a:solidFill>
              <a:srgbClr val="000000"/>
            </a:solidFill>
            <a:prstDash val="sysDot"/>
            <a:round/>
            <a:headEnd/>
            <a:tailEnd/>
          </a:ln>
        </p:spPr>
        <p:txBody>
          <a:bodyPr/>
          <a:lstStyle/>
          <a:p>
            <a:endParaRPr lang="zh-CN" altLang="en-US"/>
          </a:p>
        </p:txBody>
      </p:sp>
      <p:sp>
        <p:nvSpPr>
          <p:cNvPr id="16410" name="Text Box 26"/>
          <p:cNvSpPr txBox="1">
            <a:spLocks noChangeArrowheads="1"/>
          </p:cNvSpPr>
          <p:nvPr/>
        </p:nvSpPr>
        <p:spPr bwMode="auto">
          <a:xfrm>
            <a:off x="3156408" y="5622453"/>
            <a:ext cx="105568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物理层</a:t>
            </a:r>
          </a:p>
        </p:txBody>
      </p:sp>
      <p:sp>
        <p:nvSpPr>
          <p:cNvPr id="16411" name="Line 27"/>
          <p:cNvSpPr>
            <a:spLocks noChangeShapeType="1"/>
          </p:cNvSpPr>
          <p:nvPr/>
        </p:nvSpPr>
        <p:spPr bwMode="auto">
          <a:xfrm>
            <a:off x="2980197" y="5443065"/>
            <a:ext cx="1406525" cy="0"/>
          </a:xfrm>
          <a:prstGeom prst="line">
            <a:avLst/>
          </a:prstGeom>
          <a:noFill/>
          <a:ln w="9525">
            <a:solidFill>
              <a:srgbClr val="000000"/>
            </a:solidFill>
            <a:round/>
            <a:headEnd/>
            <a:tailEnd/>
          </a:ln>
        </p:spPr>
        <p:txBody>
          <a:bodyPr/>
          <a:lstStyle/>
          <a:p>
            <a:endParaRPr lang="zh-CN" altLang="en-US"/>
          </a:p>
        </p:txBody>
      </p:sp>
      <p:sp>
        <p:nvSpPr>
          <p:cNvPr id="16412" name="Text Box 28"/>
          <p:cNvSpPr txBox="1">
            <a:spLocks noChangeArrowheads="1"/>
          </p:cNvSpPr>
          <p:nvPr/>
        </p:nvSpPr>
        <p:spPr bwMode="auto">
          <a:xfrm>
            <a:off x="2907627" y="4921005"/>
            <a:ext cx="1582737" cy="536575"/>
          </a:xfrm>
          <a:prstGeom prst="rect">
            <a:avLst/>
          </a:prstGeom>
          <a:noFill/>
          <a:ln w="9525">
            <a:noFill/>
            <a:miter lim="800000"/>
            <a:headEnd/>
            <a:tailEnd/>
          </a:ln>
        </p:spPr>
        <p:txBody>
          <a:bodyPr/>
          <a:lstStyle/>
          <a:p>
            <a:pPr algn="just" eaLnBrk="1" hangingPunct="1"/>
            <a:r>
              <a:rPr kumimoji="1" lang="zh-CN" altLang="en-US" dirty="0">
                <a:latin typeface="Times New Roman" pitchFamily="18" charset="0"/>
              </a:rPr>
              <a:t>媒体访问控制</a:t>
            </a:r>
          </a:p>
        </p:txBody>
      </p:sp>
      <p:sp>
        <p:nvSpPr>
          <p:cNvPr id="16413" name="Text Box 29"/>
          <p:cNvSpPr txBox="1">
            <a:spLocks noChangeArrowheads="1"/>
          </p:cNvSpPr>
          <p:nvPr/>
        </p:nvSpPr>
        <p:spPr bwMode="auto">
          <a:xfrm>
            <a:off x="2907627" y="4442486"/>
            <a:ext cx="1582737" cy="536575"/>
          </a:xfrm>
          <a:prstGeom prst="rect">
            <a:avLst/>
          </a:prstGeom>
          <a:noFill/>
          <a:ln w="9525">
            <a:noFill/>
            <a:miter lim="800000"/>
            <a:headEnd/>
            <a:tailEnd/>
          </a:ln>
        </p:spPr>
        <p:txBody>
          <a:bodyPr/>
          <a:lstStyle/>
          <a:p>
            <a:pPr algn="just" eaLnBrk="1" hangingPunct="1"/>
            <a:r>
              <a:rPr kumimoji="1" lang="zh-CN" altLang="en-US" dirty="0">
                <a:latin typeface="Times New Roman" pitchFamily="18" charset="0"/>
              </a:rPr>
              <a:t>逻辑链路控制</a:t>
            </a:r>
          </a:p>
        </p:txBody>
      </p:sp>
      <p:sp>
        <p:nvSpPr>
          <p:cNvPr id="16414" name="Line 30"/>
          <p:cNvSpPr>
            <a:spLocks noChangeShapeType="1"/>
          </p:cNvSpPr>
          <p:nvPr/>
        </p:nvSpPr>
        <p:spPr bwMode="auto">
          <a:xfrm>
            <a:off x="2980197" y="4906490"/>
            <a:ext cx="1406525" cy="0"/>
          </a:xfrm>
          <a:prstGeom prst="line">
            <a:avLst/>
          </a:prstGeom>
          <a:noFill/>
          <a:ln w="9525">
            <a:solidFill>
              <a:srgbClr val="000000"/>
            </a:solidFill>
            <a:round/>
            <a:headEnd/>
            <a:tailEnd/>
          </a:ln>
        </p:spPr>
        <p:txBody>
          <a:bodyPr/>
          <a:lstStyle/>
          <a:p>
            <a:endParaRPr lang="zh-CN" altLang="en-US"/>
          </a:p>
        </p:txBody>
      </p:sp>
      <p:sp>
        <p:nvSpPr>
          <p:cNvPr id="16415" name="Line 31"/>
          <p:cNvSpPr>
            <a:spLocks noChangeShapeType="1"/>
          </p:cNvSpPr>
          <p:nvPr/>
        </p:nvSpPr>
        <p:spPr bwMode="auto">
          <a:xfrm>
            <a:off x="2980197" y="4369915"/>
            <a:ext cx="1406525" cy="0"/>
          </a:xfrm>
          <a:prstGeom prst="line">
            <a:avLst/>
          </a:prstGeom>
          <a:noFill/>
          <a:ln w="9525">
            <a:solidFill>
              <a:srgbClr val="000000"/>
            </a:solidFill>
            <a:round/>
            <a:headEnd/>
            <a:tailEnd/>
          </a:ln>
        </p:spPr>
        <p:txBody>
          <a:bodyPr/>
          <a:lstStyle/>
          <a:p>
            <a:endParaRPr lang="zh-CN" altLang="en-US"/>
          </a:p>
        </p:txBody>
      </p:sp>
      <p:sp>
        <p:nvSpPr>
          <p:cNvPr id="16416" name="Text Box 32"/>
          <p:cNvSpPr txBox="1">
            <a:spLocks noChangeArrowheads="1"/>
          </p:cNvSpPr>
          <p:nvPr/>
        </p:nvSpPr>
        <p:spPr bwMode="auto">
          <a:xfrm>
            <a:off x="3156408" y="3653953"/>
            <a:ext cx="1582738" cy="53657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高层协议</a:t>
            </a:r>
          </a:p>
        </p:txBody>
      </p:sp>
      <p:sp>
        <p:nvSpPr>
          <p:cNvPr id="16417" name="Line 33"/>
          <p:cNvSpPr>
            <a:spLocks noChangeShapeType="1"/>
          </p:cNvSpPr>
          <p:nvPr/>
        </p:nvSpPr>
        <p:spPr bwMode="auto">
          <a:xfrm flipH="1">
            <a:off x="3683459" y="3773015"/>
            <a:ext cx="879475" cy="417512"/>
          </a:xfrm>
          <a:prstGeom prst="line">
            <a:avLst/>
          </a:prstGeom>
          <a:noFill/>
          <a:ln w="9525">
            <a:solidFill>
              <a:srgbClr val="000000"/>
            </a:solidFill>
            <a:round/>
            <a:headEnd/>
            <a:tailEnd type="triangle" w="med" len="med"/>
          </a:ln>
        </p:spPr>
        <p:txBody>
          <a:bodyPr/>
          <a:lstStyle/>
          <a:p>
            <a:endParaRPr lang="zh-CN" altLang="en-US"/>
          </a:p>
        </p:txBody>
      </p:sp>
      <p:sp>
        <p:nvSpPr>
          <p:cNvPr id="16418" name="Line 34"/>
          <p:cNvSpPr>
            <a:spLocks noChangeShapeType="1"/>
          </p:cNvSpPr>
          <p:nvPr/>
        </p:nvSpPr>
        <p:spPr bwMode="auto">
          <a:xfrm>
            <a:off x="1889584" y="4369915"/>
            <a:ext cx="1757363" cy="0"/>
          </a:xfrm>
          <a:prstGeom prst="line">
            <a:avLst/>
          </a:prstGeom>
          <a:noFill/>
          <a:ln w="9525">
            <a:solidFill>
              <a:srgbClr val="000000"/>
            </a:solidFill>
            <a:prstDash val="sysDot"/>
            <a:round/>
            <a:headEnd/>
            <a:tailEnd/>
          </a:ln>
        </p:spPr>
        <p:txBody>
          <a:bodyPr/>
          <a:lstStyle/>
          <a:p>
            <a:endParaRPr lang="zh-CN" altLang="en-US"/>
          </a:p>
        </p:txBody>
      </p:sp>
      <p:sp>
        <p:nvSpPr>
          <p:cNvPr id="16419" name="Text Box 35"/>
          <p:cNvSpPr txBox="1">
            <a:spLocks noChangeArrowheads="1"/>
          </p:cNvSpPr>
          <p:nvPr/>
        </p:nvSpPr>
        <p:spPr bwMode="auto">
          <a:xfrm>
            <a:off x="2805572" y="2580803"/>
            <a:ext cx="2109787" cy="536575"/>
          </a:xfrm>
          <a:prstGeom prst="rect">
            <a:avLst/>
          </a:prstGeom>
          <a:noFill/>
          <a:ln w="9525">
            <a:noFill/>
            <a:miter lim="800000"/>
            <a:headEnd/>
            <a:tailEnd/>
          </a:ln>
        </p:spPr>
        <p:txBody>
          <a:bodyPr/>
          <a:lstStyle/>
          <a:p>
            <a:pPr algn="just" eaLnBrk="1" hangingPunct="1"/>
            <a:r>
              <a:rPr kumimoji="1" lang="en-US" altLang="zh-CN">
                <a:latin typeface="Times New Roman" pitchFamily="18" charset="0"/>
              </a:rPr>
              <a:t>IEEE 802</a:t>
            </a:r>
            <a:r>
              <a:rPr kumimoji="1" lang="zh-CN" altLang="en-US">
                <a:latin typeface="Times New Roman" pitchFamily="18" charset="0"/>
              </a:rPr>
              <a:t>参考模型</a:t>
            </a:r>
          </a:p>
        </p:txBody>
      </p:sp>
      <p:sp>
        <p:nvSpPr>
          <p:cNvPr id="16420" name="Text Box 36"/>
          <p:cNvSpPr txBox="1">
            <a:spLocks noChangeArrowheads="1"/>
          </p:cNvSpPr>
          <p:nvPr/>
        </p:nvSpPr>
        <p:spPr bwMode="auto">
          <a:xfrm>
            <a:off x="3610434" y="3312640"/>
            <a:ext cx="2659063" cy="715962"/>
          </a:xfrm>
          <a:prstGeom prst="rect">
            <a:avLst/>
          </a:prstGeom>
          <a:noFill/>
          <a:ln w="9525">
            <a:noFill/>
            <a:miter lim="800000"/>
            <a:headEnd/>
            <a:tailEnd/>
          </a:ln>
        </p:spPr>
        <p:txBody>
          <a:bodyPr/>
          <a:lstStyle/>
          <a:p>
            <a:pPr algn="just" eaLnBrk="1" hangingPunct="1"/>
            <a:r>
              <a:rPr kumimoji="1" lang="en-US" altLang="zh-CN">
                <a:latin typeface="Times New Roman" pitchFamily="18" charset="0"/>
              </a:rPr>
              <a:t>LLC</a:t>
            </a:r>
            <a:r>
              <a:rPr kumimoji="1" lang="zh-CN" altLang="en-US">
                <a:latin typeface="Times New Roman" pitchFamily="18" charset="0"/>
              </a:rPr>
              <a:t>服务访问点（</a:t>
            </a:r>
            <a:r>
              <a:rPr kumimoji="1" lang="en-US" altLang="zh-CN">
                <a:latin typeface="Times New Roman" pitchFamily="18" charset="0"/>
              </a:rPr>
              <a:t>SAP</a:t>
            </a:r>
            <a:r>
              <a:rPr kumimoji="1" lang="zh-CN" altLang="en-US">
                <a:latin typeface="Times New Roman" pitchFamily="18" charset="0"/>
              </a:rPr>
              <a:t>）</a:t>
            </a:r>
          </a:p>
        </p:txBody>
      </p:sp>
      <p:sp>
        <p:nvSpPr>
          <p:cNvPr id="16421" name="Text Box 37"/>
          <p:cNvSpPr txBox="1">
            <a:spLocks noChangeArrowheads="1"/>
          </p:cNvSpPr>
          <p:nvPr/>
        </p:nvSpPr>
        <p:spPr bwMode="auto">
          <a:xfrm>
            <a:off x="4193046" y="5235103"/>
            <a:ext cx="2462212" cy="536575"/>
          </a:xfrm>
          <a:prstGeom prst="rect">
            <a:avLst/>
          </a:prstGeom>
          <a:noFill/>
          <a:ln w="9525">
            <a:noFill/>
            <a:miter lim="800000"/>
            <a:headEnd/>
            <a:tailEnd/>
          </a:ln>
        </p:spPr>
        <p:txBody>
          <a:bodyPr/>
          <a:lstStyle/>
          <a:p>
            <a:pPr algn="ctr" eaLnBrk="1" hangingPunct="1"/>
            <a:r>
              <a:rPr kumimoji="1" lang="en-US" altLang="zh-CN">
                <a:latin typeface="Times New Roman" pitchFamily="18" charset="0"/>
              </a:rPr>
              <a:t>IEEE 802</a:t>
            </a:r>
            <a:r>
              <a:rPr kumimoji="1" lang="zh-CN" altLang="en-US">
                <a:latin typeface="Times New Roman" pitchFamily="18" charset="0"/>
              </a:rPr>
              <a:t>标准的范围</a:t>
            </a:r>
          </a:p>
        </p:txBody>
      </p:sp>
      <p:sp>
        <p:nvSpPr>
          <p:cNvPr id="16422" name="Line 38"/>
          <p:cNvSpPr>
            <a:spLocks noChangeShapeType="1"/>
          </p:cNvSpPr>
          <p:nvPr/>
        </p:nvSpPr>
        <p:spPr bwMode="auto">
          <a:xfrm flipV="1">
            <a:off x="5156658" y="4293715"/>
            <a:ext cx="0" cy="893762"/>
          </a:xfrm>
          <a:prstGeom prst="line">
            <a:avLst/>
          </a:prstGeom>
          <a:noFill/>
          <a:ln w="9525">
            <a:solidFill>
              <a:srgbClr val="000000"/>
            </a:solidFill>
            <a:round/>
            <a:headEnd/>
            <a:tailEnd type="triangle" w="med" len="lg"/>
          </a:ln>
        </p:spPr>
        <p:txBody>
          <a:bodyPr/>
          <a:lstStyle/>
          <a:p>
            <a:endParaRPr lang="zh-CN" altLang="en-US"/>
          </a:p>
        </p:txBody>
      </p:sp>
      <p:sp>
        <p:nvSpPr>
          <p:cNvPr id="16423" name="Line 39"/>
          <p:cNvSpPr>
            <a:spLocks noChangeShapeType="1"/>
          </p:cNvSpPr>
          <p:nvPr/>
        </p:nvSpPr>
        <p:spPr bwMode="auto">
          <a:xfrm>
            <a:off x="5156658" y="5724052"/>
            <a:ext cx="0" cy="895350"/>
          </a:xfrm>
          <a:prstGeom prst="line">
            <a:avLst/>
          </a:prstGeom>
          <a:noFill/>
          <a:ln w="9525">
            <a:solidFill>
              <a:srgbClr val="000000"/>
            </a:solidFill>
            <a:round/>
            <a:headEnd/>
            <a:tailEnd type="triangle" w="med" len="med"/>
          </a:ln>
        </p:spPr>
        <p:txBody>
          <a:bodyPr/>
          <a:lstStyle/>
          <a:p>
            <a:endParaRPr lang="zh-CN" altLang="en-US"/>
          </a:p>
        </p:txBody>
      </p:sp>
      <p:sp>
        <p:nvSpPr>
          <p:cNvPr id="16424" name="AutoShape 40"/>
          <p:cNvSpPr>
            <a:spLocks noChangeArrowheads="1"/>
          </p:cNvSpPr>
          <p:nvPr/>
        </p:nvSpPr>
        <p:spPr bwMode="auto">
          <a:xfrm>
            <a:off x="3156409" y="4190527"/>
            <a:ext cx="176213" cy="179388"/>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16425" name="AutoShape 41"/>
          <p:cNvSpPr>
            <a:spLocks noChangeArrowheads="1"/>
          </p:cNvSpPr>
          <p:nvPr/>
        </p:nvSpPr>
        <p:spPr bwMode="auto">
          <a:xfrm>
            <a:off x="3508834" y="4190527"/>
            <a:ext cx="174625" cy="179388"/>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16426" name="AutoShape 42"/>
          <p:cNvSpPr>
            <a:spLocks noChangeArrowheads="1"/>
          </p:cNvSpPr>
          <p:nvPr/>
        </p:nvSpPr>
        <p:spPr bwMode="auto">
          <a:xfrm>
            <a:off x="3859671" y="4190527"/>
            <a:ext cx="176212" cy="179388"/>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9" name="Text Box 10"/>
          <p:cNvSpPr txBox="1">
            <a:spLocks noChangeArrowheads="1"/>
          </p:cNvSpPr>
          <p:nvPr/>
        </p:nvSpPr>
        <p:spPr bwMode="auto">
          <a:xfrm>
            <a:off x="5701178" y="6166984"/>
            <a:ext cx="928694" cy="357190"/>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PMD</a:t>
            </a:r>
            <a:endParaRPr kumimoji="1" lang="zh-CN" altLang="en-US" dirty="0">
              <a:latin typeface="Times New Roman" pitchFamily="18" charset="0"/>
            </a:endParaRPr>
          </a:p>
        </p:txBody>
      </p:sp>
      <p:sp>
        <p:nvSpPr>
          <p:cNvPr id="50" name="Text Box 10"/>
          <p:cNvSpPr txBox="1">
            <a:spLocks noChangeArrowheads="1"/>
          </p:cNvSpPr>
          <p:nvPr/>
        </p:nvSpPr>
        <p:spPr bwMode="auto">
          <a:xfrm>
            <a:off x="5701178" y="5738356"/>
            <a:ext cx="928694" cy="357190"/>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PMA</a:t>
            </a:r>
            <a:endParaRPr kumimoji="1" lang="zh-CN" altLang="en-US" dirty="0">
              <a:latin typeface="Times New Roman" pitchFamily="18" charset="0"/>
            </a:endParaRPr>
          </a:p>
        </p:txBody>
      </p:sp>
      <p:sp>
        <p:nvSpPr>
          <p:cNvPr id="51" name="Text Box 10"/>
          <p:cNvSpPr txBox="1">
            <a:spLocks noChangeArrowheads="1"/>
          </p:cNvSpPr>
          <p:nvPr/>
        </p:nvSpPr>
        <p:spPr bwMode="auto">
          <a:xfrm>
            <a:off x="5701178" y="5452604"/>
            <a:ext cx="928694" cy="357190"/>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PCS</a:t>
            </a:r>
            <a:endParaRPr kumimoji="1" lang="zh-CN" altLang="en-US" dirty="0">
              <a:latin typeface="Times New Roman" pitchFamily="18" charset="0"/>
            </a:endParaRPr>
          </a:p>
        </p:txBody>
      </p:sp>
      <p:sp>
        <p:nvSpPr>
          <p:cNvPr id="52" name="Text Box 10"/>
          <p:cNvSpPr txBox="1">
            <a:spLocks noChangeArrowheads="1"/>
          </p:cNvSpPr>
          <p:nvPr/>
        </p:nvSpPr>
        <p:spPr bwMode="auto">
          <a:xfrm>
            <a:off x="2486468" y="952010"/>
            <a:ext cx="4071966" cy="928694"/>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PMD: Physical Medium Dependent</a:t>
            </a:r>
          </a:p>
          <a:p>
            <a:pPr algn="just"/>
            <a:r>
              <a:rPr kumimoji="1" lang="en-US" altLang="zh-CN" dirty="0">
                <a:latin typeface="Times New Roman" pitchFamily="18" charset="0"/>
              </a:rPr>
              <a:t>PMI: Physical Medium Independent</a:t>
            </a:r>
          </a:p>
          <a:p>
            <a:pPr algn="just"/>
            <a:r>
              <a:rPr kumimoji="1" lang="en-US" altLang="zh-CN" dirty="0">
                <a:latin typeface="Times New Roman" pitchFamily="18" charset="0"/>
              </a:rPr>
              <a:t>PCS: Physical Coding </a:t>
            </a:r>
            <a:r>
              <a:rPr kumimoji="1" lang="en-US" altLang="zh-CN" dirty="0" err="1">
                <a:latin typeface="Times New Roman" pitchFamily="18" charset="0"/>
              </a:rPr>
              <a:t>Sublayer</a:t>
            </a:r>
            <a:endParaRPr kumimoji="1" lang="en-US" altLang="zh-CN" dirty="0">
              <a:latin typeface="Times New Roman" pitchFamily="18" charset="0"/>
            </a:endParaRPr>
          </a:p>
          <a:p>
            <a:pPr algn="just"/>
            <a:r>
              <a:rPr kumimoji="1" lang="en-US" altLang="zh-CN" dirty="0">
                <a:latin typeface="Times New Roman" pitchFamily="18" charset="0"/>
              </a:rPr>
              <a:t>PMA: Physical Medium Attachment</a:t>
            </a:r>
          </a:p>
          <a:p>
            <a:pPr algn="just" eaLnBrk="1" hangingPunct="1"/>
            <a:endParaRPr kumimoji="1" lang="en-US" altLang="zh-CN" dirty="0">
              <a:latin typeface="Times New Roman" pitchFamily="18" charset="0"/>
            </a:endParaRPr>
          </a:p>
          <a:p>
            <a:pPr algn="just" eaLnBrk="1" hangingPunct="1"/>
            <a:endParaRPr kumimoji="1" lang="zh-CN" altLang="en-US" dirty="0">
              <a:latin typeface="Times New Roman" pitchFamily="18" charset="0"/>
            </a:endParaRPr>
          </a:p>
        </p:txBody>
      </p:sp>
      <p:sp>
        <p:nvSpPr>
          <p:cNvPr id="53" name="Text Box 10"/>
          <p:cNvSpPr txBox="1">
            <a:spLocks noChangeArrowheads="1"/>
          </p:cNvSpPr>
          <p:nvPr/>
        </p:nvSpPr>
        <p:spPr bwMode="auto">
          <a:xfrm>
            <a:off x="5119694" y="5595480"/>
            <a:ext cx="785818" cy="357190"/>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PMI</a:t>
            </a:r>
            <a:endParaRPr kumimoji="1" lang="zh-CN" altLang="en-US" dirty="0">
              <a:latin typeface="Times New Roman" pitchFamily="18" charset="0"/>
            </a:endParaRPr>
          </a:p>
        </p:txBody>
      </p:sp>
      <p:sp>
        <p:nvSpPr>
          <p:cNvPr id="54" name="左大括号 53"/>
          <p:cNvSpPr/>
          <p:nvPr/>
        </p:nvSpPr>
        <p:spPr>
          <a:xfrm>
            <a:off x="5701179" y="5595480"/>
            <a:ext cx="45719" cy="42862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p:cNvSpPr/>
          <p:nvPr/>
        </p:nvSpPr>
        <p:spPr>
          <a:xfrm>
            <a:off x="6126173" y="518692"/>
            <a:ext cx="5922503" cy="5262979"/>
          </a:xfrm>
          <a:prstGeom prst="rect">
            <a:avLst/>
          </a:prstGeom>
        </p:spPr>
        <p:txBody>
          <a:bodyPr wrap="square">
            <a:spAutoFit/>
          </a:bodyPr>
          <a:lstStyle/>
          <a:p>
            <a:pPr marL="285750" indent="-285750">
              <a:buFont typeface="Arial" panose="020B0604020202020204" pitchFamily="34" charset="0"/>
              <a:buChar char="•"/>
            </a:pPr>
            <a:r>
              <a:rPr lang="en-US" altLang="zh-CN" sz="2400" dirty="0" smtClean="0"/>
              <a:t>IEEE 802.1</a:t>
            </a:r>
            <a:r>
              <a:rPr lang="zh-CN" altLang="en-US" sz="2400" dirty="0" smtClean="0"/>
              <a:t>标准定义了局域网的参考模型</a:t>
            </a:r>
            <a:endParaRPr lang="en-US" altLang="zh-CN" sz="2400" dirty="0" smtClean="0"/>
          </a:p>
          <a:p>
            <a:pPr marL="742950" lvl="1" indent="-285750">
              <a:buFont typeface="Arial" panose="020B0604020202020204" pitchFamily="34" charset="0"/>
              <a:buChar char="•"/>
            </a:pPr>
            <a:r>
              <a:rPr lang="zh-CN" altLang="en-US" sz="2400" dirty="0" smtClean="0"/>
              <a:t>媒体和拓扑结构的不同，可有多种访问控制</a:t>
            </a:r>
            <a:endParaRPr lang="en-US" altLang="zh-CN" sz="2400" dirty="0" smtClean="0"/>
          </a:p>
          <a:p>
            <a:pPr marL="1200150" lvl="2" indent="-285750">
              <a:buFont typeface="Arial" panose="020B0604020202020204" pitchFamily="34" charset="0"/>
              <a:buChar char="•"/>
            </a:pPr>
            <a:r>
              <a:rPr lang="zh-CN" altLang="en-US" sz="2400" dirty="0" smtClean="0"/>
              <a:t>逻辑链路控制</a:t>
            </a:r>
            <a:r>
              <a:rPr lang="en-US" altLang="zh-CN" sz="2400" dirty="0" smtClean="0"/>
              <a:t>LLC</a:t>
            </a:r>
            <a:r>
              <a:rPr lang="zh-CN" altLang="en-US" sz="2400" dirty="0" smtClean="0"/>
              <a:t>：隐藏下层媒体访问控制的细节，为高层提供统一的接口</a:t>
            </a:r>
            <a:endParaRPr lang="en-US" altLang="zh-CN" sz="2400" dirty="0" smtClean="0"/>
          </a:p>
          <a:p>
            <a:pPr marL="1200150" lvl="2" indent="-285750">
              <a:buFont typeface="Arial" panose="020B0604020202020204" pitchFamily="34" charset="0"/>
              <a:buChar char="•"/>
            </a:pPr>
            <a:r>
              <a:rPr lang="zh-CN" altLang="en-US" sz="2400" dirty="0" smtClean="0"/>
              <a:t>媒体访问控制</a:t>
            </a:r>
            <a:r>
              <a:rPr lang="en-US" altLang="zh-CN" sz="2400" dirty="0" smtClean="0"/>
              <a:t>MAC</a:t>
            </a:r>
            <a:r>
              <a:rPr lang="zh-CN" altLang="en-US" sz="2400" dirty="0" smtClean="0"/>
              <a:t>：规范对媒体的访问，提供节点间帧的传输</a:t>
            </a:r>
            <a:endParaRPr lang="en-US" altLang="zh-CN" sz="2400" dirty="0" smtClean="0"/>
          </a:p>
          <a:p>
            <a:pPr marL="742950" lvl="1" indent="-285750">
              <a:buFont typeface="Arial" panose="020B0604020202020204" pitchFamily="34" charset="0"/>
              <a:buChar char="•"/>
            </a:pPr>
            <a:r>
              <a:rPr lang="zh-CN" altLang="en-US" sz="2400" dirty="0" smtClean="0"/>
              <a:t>物理层：</a:t>
            </a:r>
            <a:endParaRPr lang="en-US" altLang="zh-CN" sz="2400" dirty="0" smtClean="0"/>
          </a:p>
          <a:p>
            <a:pPr marL="1200150" lvl="2" indent="-285750">
              <a:buFont typeface="Arial" panose="020B0604020202020204" pitchFamily="34" charset="0"/>
              <a:buChar char="•"/>
            </a:pPr>
            <a:r>
              <a:rPr lang="zh-CN" altLang="en-US" sz="2400" dirty="0" smtClean="0"/>
              <a:t>媒体无关子层</a:t>
            </a:r>
            <a:r>
              <a:rPr lang="en-US" altLang="zh-CN" sz="2400" dirty="0" smtClean="0"/>
              <a:t>PMI</a:t>
            </a:r>
            <a:r>
              <a:rPr lang="zh-CN" altLang="en-US" sz="2400" dirty="0" smtClean="0"/>
              <a:t>：信号编码方式、时钟同步以及媒体间通用的功能</a:t>
            </a:r>
            <a:endParaRPr lang="en-US" altLang="zh-CN" sz="2400" dirty="0" smtClean="0"/>
          </a:p>
          <a:p>
            <a:pPr marL="1200150" lvl="2" indent="-285750">
              <a:buFont typeface="Arial" panose="020B0604020202020204" pitchFamily="34" charset="0"/>
              <a:buChar char="•"/>
            </a:pPr>
            <a:r>
              <a:rPr lang="zh-CN" altLang="en-US" sz="2400" dirty="0" smtClean="0"/>
              <a:t>媒体相关子层</a:t>
            </a:r>
            <a:r>
              <a:rPr lang="en-US" altLang="zh-CN" sz="2400" dirty="0" smtClean="0"/>
              <a:t>PMD</a:t>
            </a:r>
            <a:r>
              <a:rPr lang="zh-CN" altLang="en-US" sz="2400" dirty="0" smtClean="0"/>
              <a:t>：传输媒体和拓扑结构的说明，包括电气和机械定义等</a:t>
            </a:r>
            <a:endParaRPr lang="en-US" altLang="zh-CN" sz="2400" dirty="0" smtClean="0"/>
          </a:p>
        </p:txBody>
      </p:sp>
    </p:spTree>
    <p:extLst>
      <p:ext uri="{BB962C8B-B14F-4D97-AF65-F5344CB8AC3E}">
        <p14:creationId xmlns:p14="http://schemas.microsoft.com/office/powerpoint/2010/main" val="1340536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逻辑链路控制</a:t>
            </a:r>
            <a:r>
              <a:rPr lang="en-US" altLang="zh-CN" dirty="0"/>
              <a:t>LLC</a:t>
            </a:r>
            <a:endParaRPr lang="zh-CN" altLang="en-US" dirty="0"/>
          </a:p>
        </p:txBody>
      </p:sp>
      <p:sp>
        <p:nvSpPr>
          <p:cNvPr id="3" name="内容占位符 2"/>
          <p:cNvSpPr>
            <a:spLocks noGrp="1"/>
          </p:cNvSpPr>
          <p:nvPr>
            <p:ph idx="1"/>
          </p:nvPr>
        </p:nvSpPr>
        <p:spPr>
          <a:xfrm>
            <a:off x="203200" y="1632632"/>
            <a:ext cx="7431314" cy="3497942"/>
          </a:xfrm>
        </p:spPr>
        <p:txBody>
          <a:bodyPr>
            <a:normAutofit/>
          </a:bodyPr>
          <a:lstStyle/>
          <a:p>
            <a:pPr>
              <a:lnSpc>
                <a:spcPct val="100000"/>
              </a:lnSpc>
            </a:pPr>
            <a:r>
              <a:rPr lang="en-US" altLang="zh-CN" sz="1800" dirty="0"/>
              <a:t>LLC</a:t>
            </a:r>
            <a:r>
              <a:rPr lang="zh-CN" altLang="en-US" sz="1800" dirty="0"/>
              <a:t>层基于</a:t>
            </a:r>
            <a:r>
              <a:rPr lang="en-US" altLang="zh-CN" sz="1800" dirty="0"/>
              <a:t>HDLC</a:t>
            </a:r>
            <a:r>
              <a:rPr lang="zh-CN" altLang="en-US" sz="1800" dirty="0"/>
              <a:t>协议，为上层用户提供三种类型的服务以供选择</a:t>
            </a:r>
          </a:p>
          <a:p>
            <a:pPr lvl="1">
              <a:lnSpc>
                <a:spcPct val="100000"/>
              </a:lnSpc>
            </a:pPr>
            <a:r>
              <a:rPr lang="zh-CN" altLang="en-US" sz="1800" u="sng" dirty="0">
                <a:solidFill>
                  <a:srgbClr val="FF0000"/>
                </a:solidFill>
              </a:rPr>
              <a:t>无确认无连接服务</a:t>
            </a:r>
            <a:r>
              <a:rPr lang="zh-CN" altLang="en-US" sz="1800" dirty="0"/>
              <a:t>：支持单播、组播以及广播；无需流量控制和差错控制机制</a:t>
            </a:r>
          </a:p>
          <a:p>
            <a:pPr lvl="1">
              <a:lnSpc>
                <a:spcPct val="100000"/>
              </a:lnSpc>
            </a:pPr>
            <a:r>
              <a:rPr lang="zh-CN" altLang="en-US" sz="1800" dirty="0"/>
              <a:t>有连接服务：交换数据前必须建立一条逻辑连接，提供相应的流量控制、顺序和差错控制机制，数据传输结束释放连接；只支持单播，没有组播和广播方式。</a:t>
            </a:r>
          </a:p>
          <a:p>
            <a:pPr lvl="1">
              <a:lnSpc>
                <a:spcPct val="100000"/>
              </a:lnSpc>
            </a:pPr>
            <a:r>
              <a:rPr lang="zh-CN" altLang="en-US" sz="1800" dirty="0"/>
              <a:t>有确认无连接服务：数据传输前无需建立逻辑连接，但是提供确认机制</a:t>
            </a:r>
          </a:p>
          <a:p>
            <a:pPr>
              <a:lnSpc>
                <a:spcPct val="100000"/>
              </a:lnSpc>
            </a:pPr>
            <a:r>
              <a:rPr lang="zh-CN" altLang="en-US" sz="1800" dirty="0"/>
              <a:t>对于</a:t>
            </a:r>
            <a:r>
              <a:rPr lang="zh-CN" altLang="en-US" sz="1800" dirty="0" smtClean="0"/>
              <a:t>主机而言，一般不包括逻辑链路控制子层</a:t>
            </a:r>
            <a:endParaRPr lang="en-US" altLang="zh-CN" sz="1800" dirty="0" smtClean="0"/>
          </a:p>
          <a:p>
            <a:pPr>
              <a:lnSpc>
                <a:spcPct val="100000"/>
              </a:lnSpc>
            </a:pPr>
            <a:r>
              <a:rPr lang="en-US" altLang="zh-CN" sz="1800" dirty="0" smtClean="0"/>
              <a:t>IEEE 802</a:t>
            </a:r>
            <a:r>
              <a:rPr lang="zh-CN" altLang="en-US" sz="1800" dirty="0" smtClean="0"/>
              <a:t>标准中自己定义的协议，比如网桥，有时会建立在</a:t>
            </a:r>
            <a:r>
              <a:rPr lang="en-US" altLang="zh-CN" sz="1800" dirty="0" smtClean="0"/>
              <a:t>LLC</a:t>
            </a:r>
            <a:r>
              <a:rPr lang="zh-CN" altLang="en-US" sz="1800" dirty="0" smtClean="0"/>
              <a:t>之上</a:t>
            </a:r>
            <a:endParaRPr lang="en-US" altLang="zh-CN" sz="1800" dirty="0" smtClean="0"/>
          </a:p>
        </p:txBody>
      </p:sp>
      <p:graphicFrame>
        <p:nvGraphicFramePr>
          <p:cNvPr id="4" name="表格 3"/>
          <p:cNvGraphicFramePr>
            <a:graphicFrameLocks noGrp="1"/>
          </p:cNvGraphicFramePr>
          <p:nvPr>
            <p:extLst>
              <p:ext uri="{D42A27DB-BD31-4B8C-83A1-F6EECF244321}">
                <p14:modId xmlns:p14="http://schemas.microsoft.com/office/powerpoint/2010/main" val="3889875719"/>
              </p:ext>
            </p:extLst>
          </p:nvPr>
        </p:nvGraphicFramePr>
        <p:xfrm>
          <a:off x="8109857" y="365125"/>
          <a:ext cx="4241800" cy="1483360"/>
        </p:xfrm>
        <a:graphic>
          <a:graphicData uri="http://schemas.openxmlformats.org/drawingml/2006/table">
            <a:tbl>
              <a:tblPr firstRow="1" bandRow="1">
                <a:tableStyleId>{2D5ABB26-0587-4C30-8999-92F81FD0307C}</a:tableStyleId>
              </a:tblPr>
              <a:tblGrid>
                <a:gridCol w="3153229">
                  <a:extLst>
                    <a:ext uri="{9D8B030D-6E8A-4147-A177-3AD203B41FA5}">
                      <a16:colId xmlns:a16="http://schemas.microsoft.com/office/drawing/2014/main" val="1010285762"/>
                    </a:ext>
                  </a:extLst>
                </a:gridCol>
                <a:gridCol w="1088571">
                  <a:extLst>
                    <a:ext uri="{9D8B030D-6E8A-4147-A177-3AD203B41FA5}">
                      <a16:colId xmlns:a16="http://schemas.microsoft.com/office/drawing/2014/main" val="3668691899"/>
                    </a:ext>
                  </a:extLst>
                </a:gridCol>
              </a:tblGrid>
              <a:tr h="370840">
                <a:tc>
                  <a:txBody>
                    <a:bodyPr/>
                    <a:lstStyle/>
                    <a:p>
                      <a:pPr algn="ctr"/>
                      <a:r>
                        <a:rPr lang="zh-CN" altLang="en-US" dirty="0" smtClean="0"/>
                        <a:t>高层协议</a:t>
                      </a:r>
                      <a:r>
                        <a:rPr lang="en-US" altLang="zh-CN" dirty="0" smtClean="0"/>
                        <a:t>(IP/</a:t>
                      </a:r>
                      <a:r>
                        <a:rPr lang="zh-CN" altLang="en-US" dirty="0" smtClean="0"/>
                        <a:t>网桥协议实体</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2600739"/>
                  </a:ext>
                </a:extLst>
              </a:tr>
              <a:tr h="370840">
                <a:tc>
                  <a:txBody>
                    <a:bodyPr/>
                    <a:lstStyle/>
                    <a:p>
                      <a:pPr algn="ctr"/>
                      <a:r>
                        <a:rPr lang="zh-CN" altLang="en-US" dirty="0" smtClean="0"/>
                        <a:t>逻辑链路控制</a:t>
                      </a:r>
                      <a:r>
                        <a:rPr lang="en-US" altLang="zh-CN" dirty="0" smtClean="0"/>
                        <a:t>(LLC)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2">
                  <a:txBody>
                    <a:bodyPr/>
                    <a:lstStyle/>
                    <a:p>
                      <a:pPr algn="ctr"/>
                      <a:r>
                        <a:rPr lang="zh-CN" altLang="en-US" dirty="0" smtClean="0"/>
                        <a:t>链路层</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4132407"/>
                  </a:ext>
                </a:extLst>
              </a:tr>
              <a:tr h="370840">
                <a:tc>
                  <a:txBody>
                    <a:bodyPr/>
                    <a:lstStyle/>
                    <a:p>
                      <a:pPr algn="ctr"/>
                      <a:r>
                        <a:rPr lang="zh-CN" altLang="en-US" dirty="0" smtClean="0"/>
                        <a:t>媒体访问控制</a:t>
                      </a:r>
                      <a:r>
                        <a:rPr lang="en-US" altLang="zh-CN" dirty="0" smtClean="0"/>
                        <a:t>(MAC)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016289"/>
                  </a:ext>
                </a:extLst>
              </a:tr>
              <a:tr h="370840">
                <a:tc>
                  <a:txBody>
                    <a:bodyPr/>
                    <a:lstStyle/>
                    <a:p>
                      <a:pPr algn="ctr"/>
                      <a:r>
                        <a:rPr lang="zh-CN" altLang="en-US" dirty="0" smtClean="0"/>
                        <a:t>物理层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65178146"/>
                  </a:ext>
                </a:extLst>
              </a:tr>
            </a:tbl>
          </a:graphicData>
        </a:graphic>
      </p:graphicFrame>
      <p:sp>
        <p:nvSpPr>
          <p:cNvPr id="5" name="右大括号 4"/>
          <p:cNvSpPr/>
          <p:nvPr/>
        </p:nvSpPr>
        <p:spPr>
          <a:xfrm>
            <a:off x="11350172" y="769257"/>
            <a:ext cx="45719" cy="68217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519111504"/>
              </p:ext>
            </p:extLst>
          </p:nvPr>
        </p:nvGraphicFramePr>
        <p:xfrm>
          <a:off x="9227457" y="2796268"/>
          <a:ext cx="2509275" cy="1854200"/>
        </p:xfrm>
        <a:graphic>
          <a:graphicData uri="http://schemas.openxmlformats.org/drawingml/2006/table">
            <a:tbl>
              <a:tblPr firstRow="1" bandRow="1">
                <a:tableStyleId>{2D5ABB26-0587-4C30-8999-92F81FD0307C}</a:tableStyleId>
              </a:tblPr>
              <a:tblGrid>
                <a:gridCol w="2509275">
                  <a:extLst>
                    <a:ext uri="{9D8B030D-6E8A-4147-A177-3AD203B41FA5}">
                      <a16:colId xmlns:a16="http://schemas.microsoft.com/office/drawing/2014/main" val="1010285762"/>
                    </a:ext>
                  </a:extLst>
                </a:gridCol>
              </a:tblGrid>
              <a:tr h="370840">
                <a:tc>
                  <a:txBody>
                    <a:bodyPr/>
                    <a:lstStyle/>
                    <a:p>
                      <a:pPr algn="ctr"/>
                      <a:r>
                        <a:rPr lang="zh-CN" altLang="en-US" dirty="0" smtClean="0"/>
                        <a:t>应用层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112983"/>
                  </a:ext>
                </a:extLst>
              </a:tr>
              <a:tr h="370840">
                <a:tc>
                  <a:txBody>
                    <a:bodyPr/>
                    <a:lstStyle/>
                    <a:p>
                      <a:pPr algn="ctr"/>
                      <a:r>
                        <a:rPr lang="en-US" altLang="zh-CN" dirty="0" smtClean="0"/>
                        <a:t>TCP/UDP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3335058"/>
                  </a:ext>
                </a:extLst>
              </a:tr>
              <a:tr h="370840">
                <a:tc>
                  <a:txBody>
                    <a:bodyPr/>
                    <a:lstStyle/>
                    <a:p>
                      <a:pPr algn="ctr"/>
                      <a:r>
                        <a:rPr lang="en-US" altLang="zh-CN" dirty="0" smtClean="0"/>
                        <a:t>IP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600739"/>
                  </a:ext>
                </a:extLst>
              </a:tr>
              <a:tr h="370840">
                <a:tc>
                  <a:txBody>
                    <a:bodyPr/>
                    <a:lstStyle/>
                    <a:p>
                      <a:pPr algn="ctr"/>
                      <a:r>
                        <a:rPr lang="zh-CN" altLang="en-US" dirty="0" smtClean="0"/>
                        <a:t>媒体访问控制</a:t>
                      </a:r>
                      <a:r>
                        <a:rPr lang="en-US" altLang="zh-CN" dirty="0" smtClean="0"/>
                        <a:t>(MAC)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93016289"/>
                  </a:ext>
                </a:extLst>
              </a:tr>
              <a:tr h="370840">
                <a:tc>
                  <a:txBody>
                    <a:bodyPr/>
                    <a:lstStyle/>
                    <a:p>
                      <a:pPr algn="ctr"/>
                      <a:r>
                        <a:rPr lang="zh-CN" altLang="en-US" dirty="0" smtClean="0"/>
                        <a:t>物理层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178146"/>
                  </a:ext>
                </a:extLst>
              </a:tr>
            </a:tbl>
          </a:graphicData>
        </a:graphic>
      </p:graphicFrame>
      <p:sp>
        <p:nvSpPr>
          <p:cNvPr id="7" name="文本框 6"/>
          <p:cNvSpPr txBox="1"/>
          <p:nvPr/>
        </p:nvSpPr>
        <p:spPr>
          <a:xfrm>
            <a:off x="7315197" y="3947886"/>
            <a:ext cx="1988457" cy="369332"/>
          </a:xfrm>
          <a:prstGeom prst="rect">
            <a:avLst/>
          </a:prstGeom>
          <a:noFill/>
        </p:spPr>
        <p:txBody>
          <a:bodyPr wrap="square" rtlCol="0">
            <a:spAutoFit/>
          </a:bodyPr>
          <a:lstStyle/>
          <a:p>
            <a:r>
              <a:rPr lang="en-US" altLang="zh-CN" dirty="0" smtClean="0"/>
              <a:t>Ethernet-II</a:t>
            </a:r>
            <a:r>
              <a:rPr lang="zh-CN" altLang="en-US" dirty="0" smtClean="0"/>
              <a:t>帧格式</a:t>
            </a:r>
            <a:endParaRPr lang="zh-CN" altLang="en-US" dirty="0"/>
          </a:p>
        </p:txBody>
      </p:sp>
      <p:sp>
        <p:nvSpPr>
          <p:cNvPr id="8" name="文本框 7"/>
          <p:cNvSpPr txBox="1"/>
          <p:nvPr/>
        </p:nvSpPr>
        <p:spPr>
          <a:xfrm>
            <a:off x="6696528" y="1082097"/>
            <a:ext cx="1413329" cy="369332"/>
          </a:xfrm>
          <a:prstGeom prst="rect">
            <a:avLst/>
          </a:prstGeom>
          <a:noFill/>
        </p:spPr>
        <p:txBody>
          <a:bodyPr wrap="square" rtlCol="0">
            <a:spAutoFit/>
          </a:bodyPr>
          <a:lstStyle/>
          <a:p>
            <a:r>
              <a:rPr lang="en-US" altLang="zh-CN" dirty="0" smtClean="0"/>
              <a:t>802.3</a:t>
            </a:r>
            <a:r>
              <a:rPr lang="zh-CN" altLang="en-US" dirty="0" smtClean="0"/>
              <a:t>帧格式</a:t>
            </a:r>
            <a:endParaRPr lang="zh-CN" altLang="en-US" dirty="0"/>
          </a:p>
        </p:txBody>
      </p:sp>
    </p:spTree>
    <p:extLst>
      <p:ext uri="{BB962C8B-B14F-4D97-AF65-F5344CB8AC3E}">
        <p14:creationId xmlns:p14="http://schemas.microsoft.com/office/powerpoint/2010/main" val="1284762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以太网：帧格式</a:t>
            </a:r>
            <a:endParaRPr lang="zh-CN" altLang="en-US" dirty="0"/>
          </a:p>
        </p:txBody>
      </p:sp>
      <p:sp>
        <p:nvSpPr>
          <p:cNvPr id="4" name="内容占位符 3"/>
          <p:cNvSpPr>
            <a:spLocks noGrp="1"/>
          </p:cNvSpPr>
          <p:nvPr>
            <p:ph sz="quarter" idx="1"/>
          </p:nvPr>
        </p:nvSpPr>
        <p:spPr>
          <a:xfrm>
            <a:off x="620485" y="1690688"/>
            <a:ext cx="11310257" cy="2151289"/>
          </a:xfrm>
        </p:spPr>
        <p:txBody>
          <a:bodyPr>
            <a:noAutofit/>
          </a:bodyPr>
          <a:lstStyle/>
          <a:p>
            <a:r>
              <a:rPr lang="zh-CN" altLang="en-US" sz="2000" dirty="0"/>
              <a:t>以太网是目前最为广泛使用的局域网技术。</a:t>
            </a:r>
          </a:p>
          <a:p>
            <a:pPr lvl="1"/>
            <a:r>
              <a:rPr lang="en-US" altLang="zh-CN" sz="2000" dirty="0"/>
              <a:t>1973</a:t>
            </a:r>
            <a:r>
              <a:rPr lang="zh-CN" altLang="en-US" sz="2000" dirty="0"/>
              <a:t>年</a:t>
            </a:r>
            <a:r>
              <a:rPr lang="en-US" altLang="zh-CN" sz="2000" dirty="0"/>
              <a:t>Robert Metcalfe</a:t>
            </a:r>
            <a:r>
              <a:rPr lang="zh-CN" altLang="en-US" sz="2000" dirty="0"/>
              <a:t>在博士论文中描述了其对局域网技术的研究，毕业之后加入</a:t>
            </a:r>
            <a:r>
              <a:rPr lang="en-US" altLang="zh-CN" sz="2000" dirty="0"/>
              <a:t>Xerox</a:t>
            </a:r>
            <a:r>
              <a:rPr lang="zh-CN" altLang="en-US" sz="2000" dirty="0"/>
              <a:t>公司参与以太网的工作</a:t>
            </a:r>
          </a:p>
          <a:p>
            <a:pPr lvl="1"/>
            <a:r>
              <a:rPr lang="en-US" altLang="zh-CN" sz="2000" dirty="0"/>
              <a:t>1980</a:t>
            </a:r>
            <a:r>
              <a:rPr lang="zh-CN" altLang="en-US" sz="2000" dirty="0"/>
              <a:t>年，</a:t>
            </a:r>
            <a:r>
              <a:rPr lang="en-US" altLang="zh-CN" sz="2000" dirty="0"/>
              <a:t>Xerox</a:t>
            </a:r>
            <a:r>
              <a:rPr lang="zh-CN" altLang="en-US" sz="2000" dirty="0"/>
              <a:t>、</a:t>
            </a:r>
            <a:r>
              <a:rPr lang="en-US" altLang="zh-CN" sz="2000" dirty="0"/>
              <a:t>Intel</a:t>
            </a:r>
            <a:r>
              <a:rPr lang="zh-CN" altLang="en-US" sz="2000" dirty="0"/>
              <a:t>、</a:t>
            </a:r>
            <a:r>
              <a:rPr lang="en-US" altLang="zh-CN" sz="2000" dirty="0"/>
              <a:t>DEC</a:t>
            </a:r>
            <a:r>
              <a:rPr lang="zh-CN" altLang="en-US" sz="2000" dirty="0"/>
              <a:t>联合开发以太网的基带版本</a:t>
            </a:r>
            <a:r>
              <a:rPr lang="en-US" altLang="zh-CN" sz="2000" dirty="0">
                <a:solidFill>
                  <a:srgbClr val="FF3300"/>
                </a:solidFill>
              </a:rPr>
              <a:t>DIX</a:t>
            </a:r>
            <a:r>
              <a:rPr lang="zh-CN" altLang="en-US" sz="2000" dirty="0"/>
              <a:t>，并在</a:t>
            </a:r>
            <a:r>
              <a:rPr lang="en-US" altLang="zh-CN" sz="2000" dirty="0"/>
              <a:t>1985</a:t>
            </a:r>
            <a:r>
              <a:rPr lang="zh-CN" altLang="en-US" sz="2000" dirty="0"/>
              <a:t>年发布了以太网的增强</a:t>
            </a:r>
            <a:r>
              <a:rPr lang="zh-CN" altLang="en-US" sz="2000" dirty="0" smtClean="0"/>
              <a:t>版本</a:t>
            </a:r>
            <a:r>
              <a:rPr lang="en-US" altLang="zh-CN" sz="2000" dirty="0" smtClean="0"/>
              <a:t>(Ethernet-II)</a:t>
            </a:r>
            <a:r>
              <a:rPr lang="zh-CN" altLang="en-US" sz="2000" dirty="0" smtClean="0"/>
              <a:t>。</a:t>
            </a:r>
            <a:endParaRPr lang="zh-CN" altLang="en-US" sz="2000" dirty="0"/>
          </a:p>
          <a:p>
            <a:pPr lvl="1"/>
            <a:r>
              <a:rPr lang="en-US" altLang="zh-CN" sz="2000" dirty="0"/>
              <a:t>IEEE 802.3</a:t>
            </a:r>
            <a:r>
              <a:rPr lang="zh-CN" altLang="en-US" sz="2000" dirty="0"/>
              <a:t>委员会以以太网为基础，制定了</a:t>
            </a:r>
            <a:r>
              <a:rPr lang="en-US" altLang="zh-CN" sz="2000" dirty="0">
                <a:solidFill>
                  <a:srgbClr val="FF3300"/>
                </a:solidFill>
              </a:rPr>
              <a:t>IEEE 802.3</a:t>
            </a:r>
            <a:r>
              <a:rPr lang="zh-CN" altLang="en-US" sz="2000" dirty="0"/>
              <a:t>局域网规范，两个版本的整体</a:t>
            </a:r>
            <a:r>
              <a:rPr lang="zh-CN" altLang="en-US" sz="2000" dirty="0" smtClean="0"/>
              <a:t>技术一致</a:t>
            </a:r>
            <a:endParaRPr lang="en-US" altLang="zh-CN" sz="2000" dirty="0" smtClean="0"/>
          </a:p>
          <a:p>
            <a:r>
              <a:rPr lang="zh-CN" altLang="en-US" sz="2000" dirty="0" smtClean="0"/>
              <a:t>以太网向上层提供无连接方式的不可靠的数据传输服务</a:t>
            </a:r>
            <a:endParaRPr lang="en-US" altLang="zh-CN" sz="2000" dirty="0" smtClean="0"/>
          </a:p>
          <a:p>
            <a:pPr lvl="1"/>
            <a:r>
              <a:rPr lang="zh-CN" altLang="en-US" sz="2000" dirty="0" smtClean="0"/>
              <a:t>传输的数据单元称为帧</a:t>
            </a:r>
            <a:r>
              <a:rPr lang="en-US" altLang="zh-CN" sz="2000" dirty="0" smtClean="0"/>
              <a:t>(Frame)</a:t>
            </a:r>
            <a:r>
              <a:rPr lang="zh-CN" altLang="en-US" sz="2000" dirty="0" smtClean="0"/>
              <a:t>，给出了发送者和接收者的网卡地址、数据部分的长度、高层协议类型以及检验和</a:t>
            </a:r>
            <a:endParaRPr lang="en-US" altLang="zh-CN" sz="2000" dirty="0" smtClean="0"/>
          </a:p>
          <a:p>
            <a:pPr lvl="1"/>
            <a:r>
              <a:rPr lang="zh-CN" altLang="en-US" sz="2000" dirty="0" smtClean="0"/>
              <a:t>每个帧有一个最小帧长和最大帧长限制</a:t>
            </a:r>
            <a:endParaRPr lang="en-US" altLang="zh-CN" sz="2000" dirty="0" smtClean="0"/>
          </a:p>
          <a:p>
            <a:pPr lvl="2"/>
            <a:r>
              <a:rPr lang="zh-CN" altLang="en-US" dirty="0" smtClean="0"/>
              <a:t>最小帧长：以太网帧长度最少必须为</a:t>
            </a:r>
            <a:r>
              <a:rPr lang="en-US" altLang="zh-CN" dirty="0" smtClean="0"/>
              <a:t>64</a:t>
            </a:r>
            <a:r>
              <a:rPr lang="zh-CN" altLang="en-US" dirty="0" smtClean="0"/>
              <a:t>字节（</a:t>
            </a:r>
            <a:r>
              <a:rPr lang="en-US" altLang="zh-CN" dirty="0" smtClean="0"/>
              <a:t>512</a:t>
            </a:r>
            <a:r>
              <a:rPr lang="zh-CN" altLang="en-US" dirty="0" smtClean="0"/>
              <a:t>比特），采用</a:t>
            </a:r>
            <a:r>
              <a:rPr lang="en-US" altLang="zh-CN" dirty="0" smtClean="0"/>
              <a:t>CSMA/CD</a:t>
            </a:r>
            <a:r>
              <a:rPr lang="zh-CN" altLang="en-US" dirty="0" smtClean="0"/>
              <a:t>媒体访问控制技术的限制</a:t>
            </a:r>
            <a:endParaRPr lang="en-US" altLang="zh-CN" dirty="0" smtClean="0"/>
          </a:p>
          <a:p>
            <a:pPr lvl="2"/>
            <a:r>
              <a:rPr lang="zh-CN" altLang="en-US" dirty="0" smtClean="0"/>
              <a:t>最大帧长：以太网帧携带的用户数据部分最长为</a:t>
            </a:r>
            <a:r>
              <a:rPr lang="en-US" altLang="zh-CN" dirty="0" smtClean="0"/>
              <a:t>1500</a:t>
            </a:r>
            <a:r>
              <a:rPr lang="zh-CN" altLang="en-US" dirty="0" smtClean="0"/>
              <a:t>字节，即最大帧长为</a:t>
            </a:r>
            <a:r>
              <a:rPr lang="en-US" altLang="zh-CN" dirty="0" smtClean="0"/>
              <a:t>(1518</a:t>
            </a:r>
            <a:r>
              <a:rPr lang="zh-CN" altLang="en-US" dirty="0" smtClean="0"/>
              <a:t>字节），采用竞争机制，避免节点获得媒体访问权之后独占</a:t>
            </a:r>
            <a:endParaRPr lang="zh-CN" altLang="en-US" dirty="0"/>
          </a:p>
        </p:txBody>
      </p:sp>
    </p:spTree>
    <p:extLst>
      <p:ext uri="{BB962C8B-B14F-4D97-AF65-F5344CB8AC3E}">
        <p14:creationId xmlns:p14="http://schemas.microsoft.com/office/powerpoint/2010/main" val="3186802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以太网：帧格式</a:t>
            </a:r>
            <a:endParaRPr lang="zh-CN" altLang="en-US" dirty="0"/>
          </a:p>
        </p:txBody>
      </p:sp>
      <p:graphicFrame>
        <p:nvGraphicFramePr>
          <p:cNvPr id="6" name="对象 5"/>
          <p:cNvGraphicFramePr>
            <a:graphicFrameLocks noChangeAspect="1"/>
          </p:cNvGraphicFramePr>
          <p:nvPr>
            <p:extLst/>
          </p:nvPr>
        </p:nvGraphicFramePr>
        <p:xfrm>
          <a:off x="1955423" y="3867395"/>
          <a:ext cx="9813244" cy="3423260"/>
        </p:xfrm>
        <a:graphic>
          <a:graphicData uri="http://schemas.openxmlformats.org/presentationml/2006/ole">
            <mc:AlternateContent xmlns:mc="http://schemas.openxmlformats.org/markup-compatibility/2006">
              <mc:Choice xmlns:v="urn:schemas-microsoft-com:vml" Requires="v">
                <p:oleObj spid="_x0000_s9234" name="Picture" r:id="rId4" imgW="5769000" imgH="2021760" progId="Word.Picture.8">
                  <p:embed/>
                </p:oleObj>
              </mc:Choice>
              <mc:Fallback>
                <p:oleObj name="Picture" r:id="rId4" imgW="5769000" imgH="2021760" progId="Word.Picture.8">
                  <p:embed/>
                  <p:pic>
                    <p:nvPicPr>
                      <p:cNvPr id="6" name="对象 5"/>
                      <p:cNvPicPr>
                        <a:picLocks noChangeAspect="1" noChangeArrowheads="1"/>
                      </p:cNvPicPr>
                      <p:nvPr/>
                    </p:nvPicPr>
                    <p:blipFill>
                      <a:blip r:embed="rId5"/>
                      <a:srcRect/>
                      <a:stretch>
                        <a:fillRect/>
                      </a:stretch>
                    </p:blipFill>
                    <p:spPr bwMode="auto">
                      <a:xfrm>
                        <a:off x="1955423" y="3867395"/>
                        <a:ext cx="9813244" cy="3423260"/>
                      </a:xfrm>
                      <a:prstGeom prst="rect">
                        <a:avLst/>
                      </a:prstGeom>
                      <a:noFill/>
                      <a:ln>
                        <a:noFill/>
                      </a:ln>
                      <a:extLst/>
                    </p:spPr>
                  </p:pic>
                </p:oleObj>
              </mc:Fallback>
            </mc:AlternateContent>
          </a:graphicData>
        </a:graphic>
      </p:graphicFrame>
      <p:sp>
        <p:nvSpPr>
          <p:cNvPr id="7" name="Rectangle 5"/>
          <p:cNvSpPr>
            <a:spLocks noChangeArrowheads="1"/>
          </p:cNvSpPr>
          <p:nvPr/>
        </p:nvSpPr>
        <p:spPr bwMode="auto">
          <a:xfrm>
            <a:off x="4612386" y="5207512"/>
            <a:ext cx="6552728" cy="371513"/>
          </a:xfrm>
          <a:prstGeom prst="rect">
            <a:avLst/>
          </a:prstGeom>
          <a:noFill/>
          <a:ln w="28575">
            <a:solidFill>
              <a:srgbClr val="FF3300"/>
            </a:solidFill>
            <a:miter lim="800000"/>
            <a:headEnd/>
            <a:tailEnd/>
          </a:ln>
        </p:spPr>
        <p:txBody>
          <a:bodyPr wrap="square" lIns="90000" tIns="46800" rIns="90000" bIns="46800">
            <a:spAutoFit/>
          </a:bodyPr>
          <a:lstStyle/>
          <a:p>
            <a:r>
              <a:rPr lang="en-US" altLang="zh-CN" b="1" dirty="0">
                <a:solidFill>
                  <a:srgbClr val="FF0000"/>
                </a:solidFill>
              </a:rPr>
              <a:t>32</a:t>
            </a:r>
            <a:r>
              <a:rPr lang="zh-CN" altLang="en-US" b="1" dirty="0">
                <a:solidFill>
                  <a:srgbClr val="FF0000"/>
                </a:solidFill>
              </a:rPr>
              <a:t>比特的</a:t>
            </a:r>
            <a:r>
              <a:rPr lang="en-US" altLang="zh-CN" b="1" dirty="0">
                <a:solidFill>
                  <a:srgbClr val="FF0000"/>
                </a:solidFill>
              </a:rPr>
              <a:t>CRC</a:t>
            </a:r>
            <a:r>
              <a:rPr lang="zh-CN" altLang="en-US" b="1" dirty="0">
                <a:solidFill>
                  <a:srgbClr val="FF0000"/>
                </a:solidFill>
              </a:rPr>
              <a:t>检验和，用于检测帧传输过程中可能出现的错误</a:t>
            </a:r>
          </a:p>
        </p:txBody>
      </p:sp>
      <p:sp>
        <p:nvSpPr>
          <p:cNvPr id="8" name="矩形 7"/>
          <p:cNvSpPr/>
          <p:nvPr/>
        </p:nvSpPr>
        <p:spPr>
          <a:xfrm>
            <a:off x="85465" y="5213370"/>
            <a:ext cx="3046027" cy="1508105"/>
          </a:xfrm>
          <a:prstGeom prst="rect">
            <a:avLst/>
          </a:prstGeom>
        </p:spPr>
        <p:txBody>
          <a:bodyPr wrap="none">
            <a:spAutoFit/>
          </a:bodyPr>
          <a:lstStyle/>
          <a:p>
            <a:r>
              <a:rPr lang="zh-CN" altLang="en-US" u="sng" dirty="0" smtClean="0">
                <a:solidFill>
                  <a:srgbClr val="FF0000"/>
                </a:solidFill>
              </a:rPr>
              <a:t>类型</a:t>
            </a:r>
            <a:r>
              <a:rPr lang="en-US" altLang="zh-CN" u="sng" dirty="0" smtClean="0">
                <a:solidFill>
                  <a:srgbClr val="FF0000"/>
                </a:solidFill>
              </a:rPr>
              <a:t>Type</a:t>
            </a:r>
            <a:r>
              <a:rPr lang="en-US" altLang="zh-CN" dirty="0" smtClean="0"/>
              <a:t>: </a:t>
            </a:r>
            <a:r>
              <a:rPr lang="zh-CN" altLang="en-US" dirty="0">
                <a:solidFill>
                  <a:srgbClr val="FF0000"/>
                </a:solidFill>
              </a:rPr>
              <a:t>≥</a:t>
            </a:r>
            <a:r>
              <a:rPr lang="en-US" altLang="zh-CN" dirty="0">
                <a:solidFill>
                  <a:srgbClr val="FF0000"/>
                </a:solidFill>
              </a:rPr>
              <a:t>0x0600(=1536</a:t>
            </a:r>
            <a:r>
              <a:rPr lang="en-US" altLang="zh-CN" dirty="0" smtClean="0">
                <a:solidFill>
                  <a:srgbClr val="FF0000"/>
                </a:solidFill>
              </a:rPr>
              <a:t>)</a:t>
            </a:r>
            <a:endParaRPr lang="en-US" altLang="zh-CN" dirty="0" smtClean="0"/>
          </a:p>
          <a:p>
            <a:endParaRPr lang="en-US" altLang="zh-CN" sz="200" dirty="0" smtClean="0"/>
          </a:p>
          <a:p>
            <a:r>
              <a:rPr lang="en-US" altLang="zh-CN" dirty="0" smtClean="0"/>
              <a:t>0x0800    IP</a:t>
            </a:r>
          </a:p>
          <a:p>
            <a:r>
              <a:rPr lang="en-US" altLang="zh-CN" dirty="0" smtClean="0"/>
              <a:t>0x0806    ARP</a:t>
            </a:r>
          </a:p>
          <a:p>
            <a:endParaRPr lang="en-US" altLang="zh-CN" dirty="0"/>
          </a:p>
          <a:p>
            <a:r>
              <a:rPr lang="en-US" altLang="zh-CN" u="sng" dirty="0">
                <a:solidFill>
                  <a:srgbClr val="FF0000"/>
                </a:solidFill>
              </a:rPr>
              <a:t>(</a:t>
            </a:r>
            <a:r>
              <a:rPr lang="zh-CN" altLang="en-US" u="sng" dirty="0">
                <a:solidFill>
                  <a:srgbClr val="FF0000"/>
                </a:solidFill>
              </a:rPr>
              <a:t>数据</a:t>
            </a:r>
            <a:r>
              <a:rPr lang="en-US" altLang="zh-CN" u="sng" dirty="0">
                <a:solidFill>
                  <a:srgbClr val="FF0000"/>
                </a:solidFill>
              </a:rPr>
              <a:t>)</a:t>
            </a:r>
            <a:r>
              <a:rPr lang="zh-CN" altLang="en-US" u="sng" dirty="0" smtClean="0">
                <a:solidFill>
                  <a:srgbClr val="FF0000"/>
                </a:solidFill>
              </a:rPr>
              <a:t>长度：</a:t>
            </a:r>
            <a:r>
              <a:rPr lang="zh-CN" altLang="en-US" dirty="0" smtClean="0">
                <a:solidFill>
                  <a:srgbClr val="FF0000"/>
                </a:solidFill>
              </a:rPr>
              <a:t>≤</a:t>
            </a:r>
            <a:r>
              <a:rPr lang="en-US" altLang="zh-CN" dirty="0">
                <a:solidFill>
                  <a:srgbClr val="FF0000"/>
                </a:solidFill>
              </a:rPr>
              <a:t>1500</a:t>
            </a:r>
            <a:endParaRPr lang="en-US" altLang="zh-CN" dirty="0" smtClean="0"/>
          </a:p>
        </p:txBody>
      </p:sp>
      <p:sp>
        <p:nvSpPr>
          <p:cNvPr id="3" name="内容占位符 2"/>
          <p:cNvSpPr>
            <a:spLocks noGrp="1"/>
          </p:cNvSpPr>
          <p:nvPr>
            <p:ph idx="1"/>
          </p:nvPr>
        </p:nvSpPr>
        <p:spPr>
          <a:xfrm>
            <a:off x="85465" y="1721248"/>
            <a:ext cx="8944429" cy="1875518"/>
          </a:xfrm>
        </p:spPr>
        <p:txBody>
          <a:bodyPr>
            <a:noAutofit/>
          </a:bodyPr>
          <a:lstStyle/>
          <a:p>
            <a:pPr>
              <a:lnSpc>
                <a:spcPct val="100000"/>
              </a:lnSpc>
            </a:pPr>
            <a:r>
              <a:rPr lang="zh-CN" altLang="en-US" sz="1800" dirty="0" smtClean="0"/>
              <a:t>填充部分用于保证帧的长度至少为</a:t>
            </a:r>
            <a:r>
              <a:rPr lang="en-US" altLang="zh-CN" sz="1800" dirty="0" smtClean="0"/>
              <a:t>64</a:t>
            </a:r>
            <a:r>
              <a:rPr lang="zh-CN" altLang="en-US" sz="1800" dirty="0" smtClean="0"/>
              <a:t>字节（</a:t>
            </a:r>
            <a:r>
              <a:rPr lang="en-US" altLang="zh-CN" sz="1800" dirty="0" smtClean="0"/>
              <a:t>46+18</a:t>
            </a:r>
            <a:r>
              <a:rPr lang="zh-CN" altLang="en-US" sz="1800" dirty="0" smtClean="0"/>
              <a:t>字节的头部和尾部，不包括前导）</a:t>
            </a:r>
            <a:endParaRPr lang="en-US" altLang="zh-CN" sz="1800" dirty="0" smtClean="0"/>
          </a:p>
          <a:p>
            <a:pPr>
              <a:lnSpc>
                <a:spcPct val="100000"/>
              </a:lnSpc>
            </a:pPr>
            <a:r>
              <a:rPr lang="en-US" altLang="zh-CN" sz="1800" dirty="0" smtClean="0"/>
              <a:t>16</a:t>
            </a:r>
            <a:r>
              <a:rPr lang="zh-CN" altLang="en-US" sz="1800" dirty="0"/>
              <a:t>比特的类型</a:t>
            </a:r>
            <a:r>
              <a:rPr lang="en-US" altLang="zh-CN" sz="1800" dirty="0"/>
              <a:t>/</a:t>
            </a:r>
            <a:r>
              <a:rPr lang="zh-CN" altLang="en-US" sz="1800" dirty="0"/>
              <a:t>长度字段：</a:t>
            </a:r>
          </a:p>
          <a:p>
            <a:pPr lvl="1">
              <a:lnSpc>
                <a:spcPct val="100000"/>
              </a:lnSpc>
            </a:pPr>
            <a:r>
              <a:rPr lang="zh-CN" altLang="en-US" sz="1800" dirty="0" smtClean="0"/>
              <a:t>作为长度字段时，表示携带</a:t>
            </a:r>
            <a:r>
              <a:rPr lang="zh-CN" altLang="en-US" sz="1800" dirty="0"/>
              <a:t>的用户数据的</a:t>
            </a:r>
            <a:r>
              <a:rPr lang="zh-CN" altLang="en-US" sz="1800" dirty="0" smtClean="0"/>
              <a:t>长度</a:t>
            </a:r>
            <a:r>
              <a:rPr lang="en-US" altLang="zh-CN" sz="1800" dirty="0" smtClean="0"/>
              <a:t>(&lt;=1500)</a:t>
            </a:r>
          </a:p>
          <a:p>
            <a:pPr lvl="1">
              <a:lnSpc>
                <a:spcPct val="100000"/>
              </a:lnSpc>
            </a:pPr>
            <a:r>
              <a:rPr lang="zh-CN" altLang="en-US" sz="1800" dirty="0" smtClean="0"/>
              <a:t>作为类型字段时，标识哪一个高层协议，类型字段的取值大于</a:t>
            </a:r>
            <a:r>
              <a:rPr lang="zh-CN" altLang="en-US" sz="1800" dirty="0"/>
              <a:t>等于</a:t>
            </a:r>
            <a:r>
              <a:rPr lang="en-US" altLang="zh-CN" sz="1800" dirty="0"/>
              <a:t>0x0600(=1536</a:t>
            </a:r>
            <a:r>
              <a:rPr lang="en-US" altLang="zh-CN" sz="1800" dirty="0" smtClean="0"/>
              <a:t>)</a:t>
            </a:r>
            <a:endParaRPr lang="en-US" altLang="zh-CN" sz="1800" dirty="0"/>
          </a:p>
          <a:p>
            <a:pPr lvl="1">
              <a:lnSpc>
                <a:spcPct val="100000"/>
              </a:lnSpc>
            </a:pPr>
            <a:r>
              <a:rPr lang="zh-CN" altLang="en-US" sz="1800" dirty="0" smtClean="0"/>
              <a:t>网卡可根据</a:t>
            </a:r>
            <a:r>
              <a:rPr lang="zh-CN" altLang="en-US" sz="1800" dirty="0"/>
              <a:t>该字段的取值范围来确定该帧是哪种类型的帧。</a:t>
            </a:r>
          </a:p>
          <a:p>
            <a:pPr lvl="1">
              <a:lnSpc>
                <a:spcPct val="100000"/>
              </a:lnSpc>
            </a:pPr>
            <a:r>
              <a:rPr lang="zh-CN" altLang="en-US" sz="1800" dirty="0"/>
              <a:t>实际的环境中，大多数</a:t>
            </a:r>
            <a:r>
              <a:rPr lang="zh-CN" altLang="en-US" sz="1800" dirty="0">
                <a:solidFill>
                  <a:srgbClr val="FF3300"/>
                </a:solidFill>
              </a:rPr>
              <a:t>主机</a:t>
            </a:r>
            <a:r>
              <a:rPr lang="zh-CN" altLang="en-US" sz="1800" dirty="0"/>
              <a:t>都采用</a:t>
            </a:r>
            <a:r>
              <a:rPr lang="en-US" altLang="zh-CN" sz="1800" dirty="0"/>
              <a:t>DIX</a:t>
            </a:r>
            <a:r>
              <a:rPr lang="zh-CN" altLang="en-US" sz="1800" dirty="0"/>
              <a:t>帧格式，而不是</a:t>
            </a:r>
            <a:r>
              <a:rPr lang="en-US" altLang="zh-CN" sz="1800" dirty="0"/>
              <a:t>IEEE 802.3</a:t>
            </a:r>
            <a:r>
              <a:rPr lang="zh-CN" altLang="en-US" sz="1800" dirty="0"/>
              <a:t>帧格式</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1949233"/>
              </p:ext>
            </p:extLst>
          </p:nvPr>
        </p:nvGraphicFramePr>
        <p:xfrm>
          <a:off x="9343161" y="158322"/>
          <a:ext cx="2323906" cy="3708400"/>
        </p:xfrm>
        <a:graphic>
          <a:graphicData uri="http://schemas.openxmlformats.org/drawingml/2006/table">
            <a:tbl>
              <a:tblPr firstRow="1" bandRow="1">
                <a:tableStyleId>{2D5ABB26-0587-4C30-8999-92F81FD0307C}</a:tableStyleId>
              </a:tblPr>
              <a:tblGrid>
                <a:gridCol w="919708">
                  <a:extLst>
                    <a:ext uri="{9D8B030D-6E8A-4147-A177-3AD203B41FA5}">
                      <a16:colId xmlns:a16="http://schemas.microsoft.com/office/drawing/2014/main" val="1715730238"/>
                    </a:ext>
                  </a:extLst>
                </a:gridCol>
                <a:gridCol w="1404198">
                  <a:extLst>
                    <a:ext uri="{9D8B030D-6E8A-4147-A177-3AD203B41FA5}">
                      <a16:colId xmlns:a16="http://schemas.microsoft.com/office/drawing/2014/main" val="3496283483"/>
                    </a:ext>
                  </a:extLst>
                </a:gridCol>
              </a:tblGrid>
              <a:tr h="370840">
                <a:tc>
                  <a:txBody>
                    <a:bodyPr/>
                    <a:lstStyle/>
                    <a:p>
                      <a:r>
                        <a:rPr lang="zh-CN" altLang="en-US" dirty="0" smtClean="0"/>
                        <a:t>类型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协议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63169"/>
                  </a:ext>
                </a:extLst>
              </a:tr>
              <a:tr h="370840">
                <a:tc>
                  <a:txBody>
                    <a:bodyPr/>
                    <a:lstStyle/>
                    <a:p>
                      <a:r>
                        <a:rPr lang="en-US" altLang="zh-CN" dirty="0" smtClean="0"/>
                        <a:t>0800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IPv4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629388"/>
                  </a:ext>
                </a:extLst>
              </a:tr>
              <a:tr h="370840">
                <a:tc>
                  <a:txBody>
                    <a:bodyPr/>
                    <a:lstStyle/>
                    <a:p>
                      <a:r>
                        <a:rPr lang="en-US" altLang="zh-CN" dirty="0" smtClean="0"/>
                        <a:t>0806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ARP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025415"/>
                  </a:ext>
                </a:extLst>
              </a:tr>
              <a:tr h="370840">
                <a:tc>
                  <a:txBody>
                    <a:bodyPr/>
                    <a:lstStyle/>
                    <a:p>
                      <a:r>
                        <a:rPr lang="en-US" altLang="zh-CN" dirty="0" smtClean="0"/>
                        <a:t>8100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VLAN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382658"/>
                  </a:ext>
                </a:extLst>
              </a:tr>
              <a:tr h="370840">
                <a:tc>
                  <a:txBody>
                    <a:bodyPr/>
                    <a:lstStyle/>
                    <a:p>
                      <a:r>
                        <a:rPr lang="en-US" altLang="zh-CN" dirty="0" smtClean="0"/>
                        <a:t>8137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IPX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917467"/>
                  </a:ext>
                </a:extLst>
              </a:tr>
              <a:tr h="370840">
                <a:tc>
                  <a:txBody>
                    <a:bodyPr/>
                    <a:lstStyle/>
                    <a:p>
                      <a:r>
                        <a:rPr lang="en-US" altLang="zh-CN" dirty="0" smtClean="0"/>
                        <a:t>86dd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IPv6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8487009"/>
                  </a:ext>
                </a:extLst>
              </a:tr>
              <a:tr h="370840">
                <a:tc>
                  <a:txBody>
                    <a:bodyPr/>
                    <a:lstStyle/>
                    <a:p>
                      <a:r>
                        <a:rPr lang="en-US" altLang="zh-CN" dirty="0" smtClean="0"/>
                        <a:t>8808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MAC</a:t>
                      </a:r>
                      <a:r>
                        <a:rPr lang="zh-CN" altLang="en-US" dirty="0" smtClean="0"/>
                        <a:t>控制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104146"/>
                  </a:ext>
                </a:extLst>
              </a:tr>
              <a:tr h="370840">
                <a:tc>
                  <a:txBody>
                    <a:bodyPr/>
                    <a:lstStyle/>
                    <a:p>
                      <a:r>
                        <a:rPr lang="en-US" altLang="zh-CN" dirty="0" smtClean="0"/>
                        <a:t>8863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PPPoE</a:t>
                      </a:r>
                      <a:r>
                        <a:rPr lang="zh-CN" altLang="en-US" dirty="0" smtClean="0"/>
                        <a:t>发现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76244"/>
                  </a:ext>
                </a:extLst>
              </a:tr>
              <a:tr h="370840">
                <a:tc>
                  <a:txBody>
                    <a:bodyPr/>
                    <a:lstStyle/>
                    <a:p>
                      <a:r>
                        <a:rPr lang="en-US" altLang="zh-CN" dirty="0" smtClean="0"/>
                        <a:t>8864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err="1" smtClean="0"/>
                        <a:t>PPPoE</a:t>
                      </a:r>
                      <a:r>
                        <a:rPr lang="zh-CN" altLang="en-US" dirty="0" smtClean="0"/>
                        <a:t>会话</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8283159"/>
                  </a:ext>
                </a:extLst>
              </a:tr>
              <a:tr h="370840">
                <a:tc>
                  <a:txBody>
                    <a:bodyPr/>
                    <a:lstStyle/>
                    <a:p>
                      <a:r>
                        <a:rPr lang="en-US" altLang="zh-CN" dirty="0" smtClean="0"/>
                        <a:t>88CC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LLDP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228316"/>
                  </a:ext>
                </a:extLst>
              </a:tr>
            </a:tbl>
          </a:graphicData>
        </a:graphic>
      </p:graphicFrame>
    </p:spTree>
    <p:extLst>
      <p:ext uri="{BB962C8B-B14F-4D97-AF65-F5344CB8AC3E}">
        <p14:creationId xmlns:p14="http://schemas.microsoft.com/office/powerpoint/2010/main" val="552139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844936" cy="701585"/>
          </a:xfrm>
        </p:spPr>
        <p:txBody>
          <a:bodyPr/>
          <a:lstStyle/>
          <a:p>
            <a:r>
              <a:rPr lang="en-US" altLang="zh-CN" dirty="0" smtClean="0"/>
              <a:t>MAC</a:t>
            </a:r>
            <a:r>
              <a:rPr lang="zh-CN" altLang="en-US" dirty="0" smtClean="0"/>
              <a:t>地址</a:t>
            </a:r>
            <a:endParaRPr lang="zh-CN" altLang="en-US" dirty="0"/>
          </a:p>
        </p:txBody>
      </p:sp>
      <p:sp>
        <p:nvSpPr>
          <p:cNvPr id="3" name="内容占位符 2"/>
          <p:cNvSpPr>
            <a:spLocks noGrp="1"/>
          </p:cNvSpPr>
          <p:nvPr>
            <p:ph idx="1"/>
          </p:nvPr>
        </p:nvSpPr>
        <p:spPr>
          <a:xfrm>
            <a:off x="189630" y="1327501"/>
            <a:ext cx="12002369" cy="2758468"/>
          </a:xfrm>
        </p:spPr>
        <p:txBody>
          <a:bodyPr>
            <a:noAutofit/>
          </a:bodyPr>
          <a:lstStyle/>
          <a:p>
            <a:r>
              <a:rPr lang="zh-CN" altLang="en-US" sz="2000" dirty="0" smtClean="0"/>
              <a:t>网卡地址、硬件地址、</a:t>
            </a:r>
            <a:r>
              <a:rPr lang="en-US" altLang="zh-CN" sz="2000" dirty="0" smtClean="0"/>
              <a:t>MAC</a:t>
            </a:r>
            <a:r>
              <a:rPr lang="zh-CN" altLang="en-US" sz="2000" dirty="0" smtClean="0"/>
              <a:t>地址一般表示同一概念</a:t>
            </a:r>
            <a:endParaRPr lang="en-US" altLang="zh-CN" sz="2000" dirty="0" smtClean="0"/>
          </a:p>
          <a:p>
            <a:r>
              <a:rPr lang="en-US" altLang="zh-CN" sz="2000" dirty="0" smtClean="0"/>
              <a:t>MAC</a:t>
            </a:r>
            <a:r>
              <a:rPr lang="zh-CN" altLang="en-US" sz="2000" dirty="0" smtClean="0"/>
              <a:t>地址用来区分局域网中的接收者</a:t>
            </a:r>
            <a:endParaRPr lang="en-US" altLang="zh-CN" sz="2000" dirty="0" smtClean="0"/>
          </a:p>
          <a:p>
            <a:pPr lvl="1"/>
            <a:r>
              <a:rPr lang="zh-CN" altLang="en-US" sz="2000" dirty="0" smtClean="0"/>
              <a:t>每个接口都有一</a:t>
            </a:r>
            <a:r>
              <a:rPr lang="zh-CN" altLang="en-US" sz="2000" dirty="0"/>
              <a:t>个唯一</a:t>
            </a:r>
            <a:r>
              <a:rPr lang="zh-CN" altLang="en-US" sz="2000" dirty="0" smtClean="0"/>
              <a:t>的</a:t>
            </a:r>
            <a:r>
              <a:rPr lang="en-US" altLang="zh-CN" sz="2000" dirty="0" smtClean="0"/>
              <a:t>MAC</a:t>
            </a:r>
            <a:r>
              <a:rPr lang="zh-CN" altLang="en-US" sz="2000" dirty="0" smtClean="0"/>
              <a:t>地址，</a:t>
            </a:r>
            <a:r>
              <a:rPr lang="zh-CN" altLang="en-US" sz="2000" dirty="0"/>
              <a:t>采用</a:t>
            </a:r>
            <a:r>
              <a:rPr lang="zh-CN" altLang="en-US" sz="2000" u="sng" dirty="0">
                <a:solidFill>
                  <a:srgbClr val="FF0000"/>
                </a:solidFill>
              </a:rPr>
              <a:t>平坦</a:t>
            </a:r>
            <a:r>
              <a:rPr lang="zh-CN" altLang="en-US" sz="2000" u="sng" dirty="0" smtClean="0">
                <a:solidFill>
                  <a:srgbClr val="FF0000"/>
                </a:solidFill>
              </a:rPr>
              <a:t>地址空间，</a:t>
            </a:r>
            <a:r>
              <a:rPr lang="zh-CN" altLang="en-US" sz="2000" dirty="0"/>
              <a:t>在世界上唯一</a:t>
            </a:r>
            <a:endParaRPr lang="zh-CN" altLang="en-US" sz="2000" dirty="0"/>
          </a:p>
          <a:p>
            <a:pPr lvl="1"/>
            <a:r>
              <a:rPr lang="en-US" altLang="zh-CN" sz="2000" dirty="0" smtClean="0"/>
              <a:t>MAC</a:t>
            </a:r>
            <a:r>
              <a:rPr lang="zh-CN" altLang="en-US" sz="2000" dirty="0" smtClean="0"/>
              <a:t>地址为</a:t>
            </a:r>
            <a:r>
              <a:rPr lang="en-US" altLang="zh-CN" sz="2000" dirty="0" smtClean="0"/>
              <a:t>6</a:t>
            </a:r>
            <a:r>
              <a:rPr lang="zh-CN" altLang="en-US" sz="2000" dirty="0"/>
              <a:t>个字节</a:t>
            </a:r>
            <a:r>
              <a:rPr lang="en-US" altLang="zh-CN" sz="2000" dirty="0"/>
              <a:t>(48</a:t>
            </a:r>
            <a:r>
              <a:rPr lang="zh-CN" altLang="en-US" sz="2000" dirty="0"/>
              <a:t>比特</a:t>
            </a:r>
            <a:r>
              <a:rPr lang="en-US" altLang="zh-CN" sz="2000" dirty="0" smtClean="0"/>
              <a:t>)</a:t>
            </a:r>
            <a:r>
              <a:rPr lang="zh-CN" altLang="en-US" sz="2000" dirty="0" smtClean="0"/>
              <a:t>，其中前面</a:t>
            </a:r>
            <a:r>
              <a:rPr lang="en-US" altLang="zh-CN" sz="2000" dirty="0" smtClean="0"/>
              <a:t>24</a:t>
            </a:r>
            <a:r>
              <a:rPr lang="zh-CN" altLang="en-US" sz="2000" dirty="0" smtClean="0"/>
              <a:t>个比特分配给某个厂商或机构</a:t>
            </a:r>
            <a:r>
              <a:rPr lang="en-US" altLang="zh-CN" sz="2000" dirty="0" smtClean="0"/>
              <a:t>(</a:t>
            </a:r>
            <a:r>
              <a:rPr lang="en-US" altLang="zh-CN" sz="2000" dirty="0" smtClean="0">
                <a:hlinkClick r:id="rId2"/>
              </a:rPr>
              <a:t>http</a:t>
            </a:r>
            <a:r>
              <a:rPr lang="en-US" altLang="zh-CN" sz="2000" dirty="0">
                <a:hlinkClick r:id="rId2"/>
              </a:rPr>
              <a:t>://</a:t>
            </a:r>
            <a:r>
              <a:rPr lang="en-US" altLang="zh-CN" sz="2000" dirty="0" smtClean="0">
                <a:hlinkClick r:id="rId2"/>
              </a:rPr>
              <a:t>standards.ieee.org/regauth/oui/index.shtml</a:t>
            </a:r>
            <a:r>
              <a:rPr lang="en-US" altLang="zh-CN" sz="2000" dirty="0" smtClean="0"/>
              <a:t>), </a:t>
            </a:r>
            <a:r>
              <a:rPr lang="zh-CN" altLang="en-US" sz="2000" dirty="0" smtClean="0"/>
              <a:t>由其保证在同一机构名下的网卡地址</a:t>
            </a:r>
            <a:r>
              <a:rPr lang="zh-CN" altLang="en-US" sz="2000" dirty="0"/>
              <a:t>的</a:t>
            </a:r>
            <a:r>
              <a:rPr lang="zh-CN" altLang="en-US" sz="2000" dirty="0" smtClean="0"/>
              <a:t>不同</a:t>
            </a:r>
            <a:endParaRPr lang="en-US" altLang="zh-CN" sz="2000" dirty="0" smtClean="0"/>
          </a:p>
          <a:p>
            <a:pPr lvl="1"/>
            <a:r>
              <a:rPr lang="en-US" altLang="zh-CN" sz="2000" dirty="0" smtClean="0"/>
              <a:t>MAC</a:t>
            </a:r>
            <a:r>
              <a:rPr lang="zh-CN" altLang="en-US" sz="2000" dirty="0" smtClean="0"/>
              <a:t>地址常</a:t>
            </a:r>
            <a:r>
              <a:rPr lang="zh-CN" altLang="en-US" sz="2000" dirty="0"/>
              <a:t>以易于阅读的方式来表示，</a:t>
            </a:r>
            <a:r>
              <a:rPr lang="zh-CN" altLang="en-US" sz="2000" dirty="0" smtClean="0"/>
              <a:t>即每个字节用</a:t>
            </a:r>
            <a:r>
              <a:rPr lang="en-US" altLang="zh-CN" sz="2000" dirty="0" smtClean="0"/>
              <a:t>16</a:t>
            </a:r>
            <a:r>
              <a:rPr lang="zh-CN" altLang="en-US" sz="2000" dirty="0" smtClean="0"/>
              <a:t>进制表示，之间通过冒号或者横向</a:t>
            </a:r>
            <a:r>
              <a:rPr lang="en-US" altLang="zh-CN" sz="2000" dirty="0" smtClean="0"/>
              <a:t>(-)</a:t>
            </a:r>
            <a:r>
              <a:rPr lang="zh-CN" altLang="en-US" sz="2000" dirty="0" smtClean="0"/>
              <a:t>隔开</a:t>
            </a:r>
            <a:endParaRPr lang="zh-CN" altLang="en-US" sz="2000" dirty="0"/>
          </a:p>
          <a:p>
            <a:r>
              <a:rPr lang="zh-CN" altLang="en-US" sz="2000" dirty="0" smtClean="0"/>
              <a:t>第一个字节的最低两位有特殊的含义：</a:t>
            </a:r>
            <a:endParaRPr lang="en-US" altLang="zh-CN" sz="2000" dirty="0" smtClean="0"/>
          </a:p>
          <a:p>
            <a:pPr lvl="1"/>
            <a:r>
              <a:rPr lang="zh-CN" altLang="en-US" sz="2000" dirty="0" smtClean="0"/>
              <a:t>最低位为</a:t>
            </a:r>
            <a:r>
              <a:rPr lang="en-US" altLang="zh-CN" sz="2000" dirty="0" smtClean="0"/>
              <a:t>I/G</a:t>
            </a:r>
            <a:r>
              <a:rPr lang="zh-CN" altLang="en-US" sz="2000" dirty="0" smtClean="0"/>
              <a:t>，表示是单播还是组播地址</a:t>
            </a:r>
            <a:endParaRPr lang="en-US" altLang="zh-CN" sz="2000" dirty="0" smtClean="0"/>
          </a:p>
          <a:p>
            <a:pPr lvl="1"/>
            <a:r>
              <a:rPr lang="zh-CN" altLang="en-US" sz="2000" dirty="0" smtClean="0"/>
              <a:t>次低位为</a:t>
            </a:r>
            <a:r>
              <a:rPr lang="en-US" altLang="zh-CN" sz="2000" dirty="0" smtClean="0"/>
              <a:t>U/L: </a:t>
            </a:r>
            <a:r>
              <a:rPr lang="zh-CN" altLang="en-US" sz="2000" dirty="0" smtClean="0"/>
              <a:t>表示是全局还是本地管理地址</a:t>
            </a:r>
            <a:endParaRPr lang="en-US" altLang="zh-CN" sz="2000" dirty="0" smtClean="0"/>
          </a:p>
          <a:p>
            <a:endParaRPr lang="zh-CN" altLang="en-US" sz="2000" dirty="0"/>
          </a:p>
        </p:txBody>
      </p:sp>
      <p:sp>
        <p:nvSpPr>
          <p:cNvPr id="4" name="Rectangle 5"/>
          <p:cNvSpPr>
            <a:spLocks noChangeArrowheads="1"/>
          </p:cNvSpPr>
          <p:nvPr/>
        </p:nvSpPr>
        <p:spPr bwMode="auto">
          <a:xfrm>
            <a:off x="6388850" y="1197765"/>
            <a:ext cx="5556250" cy="710067"/>
          </a:xfrm>
          <a:prstGeom prst="rect">
            <a:avLst/>
          </a:prstGeom>
          <a:noFill/>
          <a:ln w="28575">
            <a:noFill/>
            <a:miter lim="800000"/>
            <a:headEnd/>
            <a:tailEnd/>
          </a:ln>
        </p:spPr>
        <p:txBody>
          <a:bodyPr lIns="90000" tIns="46800" rIns="90000" bIns="46800">
            <a:spAutoFit/>
          </a:bodyPr>
          <a:lstStyle/>
          <a:p>
            <a:r>
              <a:rPr lang="en-US" altLang="zh-CN" sz="2000" b="1" dirty="0">
                <a:solidFill>
                  <a:srgbClr val="FF3300"/>
                </a:solidFill>
              </a:rPr>
              <a:t>IEEE 802</a:t>
            </a:r>
            <a:r>
              <a:rPr lang="zh-CN" altLang="en-US" sz="2000" b="1" dirty="0">
                <a:solidFill>
                  <a:srgbClr val="FF3300"/>
                </a:solidFill>
              </a:rPr>
              <a:t>标准中</a:t>
            </a:r>
            <a:r>
              <a:rPr lang="en-US" altLang="zh-CN" sz="2000" b="1" dirty="0">
                <a:solidFill>
                  <a:srgbClr val="FF3300"/>
                </a:solidFill>
              </a:rPr>
              <a:t>LAN</a:t>
            </a:r>
            <a:r>
              <a:rPr lang="zh-CN" altLang="en-US" sz="2000" b="1" dirty="0">
                <a:solidFill>
                  <a:srgbClr val="FF3300"/>
                </a:solidFill>
              </a:rPr>
              <a:t>地址采用最低位在前的顺序（即按照在链路上传输的顺序）</a:t>
            </a:r>
            <a:endParaRPr lang="en-US" altLang="zh-CN" sz="2000" b="1" dirty="0">
              <a:solidFill>
                <a:srgbClr val="FF3300"/>
              </a:solidFill>
            </a:endParaRPr>
          </a:p>
        </p:txBody>
      </p:sp>
      <p:sp>
        <p:nvSpPr>
          <p:cNvPr id="38" name="Rectangle 6"/>
          <p:cNvSpPr>
            <a:spLocks noChangeArrowheads="1"/>
          </p:cNvSpPr>
          <p:nvPr/>
        </p:nvSpPr>
        <p:spPr bwMode="auto">
          <a:xfrm>
            <a:off x="351158" y="5976641"/>
            <a:ext cx="10775824" cy="402291"/>
          </a:xfrm>
          <a:prstGeom prst="rect">
            <a:avLst/>
          </a:prstGeom>
          <a:noFill/>
          <a:ln w="28575">
            <a:noFill/>
            <a:miter lim="800000"/>
            <a:headEnd/>
            <a:tailEnd/>
          </a:ln>
        </p:spPr>
        <p:txBody>
          <a:bodyPr wrap="square" lIns="90000" tIns="46800" rIns="90000" bIns="46800">
            <a:spAutoFit/>
          </a:bodyPr>
          <a:lstStyle/>
          <a:p>
            <a:r>
              <a:rPr lang="zh-CN" altLang="en-US" sz="2000" b="1" dirty="0">
                <a:solidFill>
                  <a:schemeClr val="tx2"/>
                </a:solidFill>
              </a:rPr>
              <a:t>地址</a:t>
            </a:r>
            <a:r>
              <a:rPr lang="en-US" altLang="zh-CN" sz="2000" b="1" dirty="0">
                <a:solidFill>
                  <a:schemeClr val="tx2"/>
                </a:solidFill>
              </a:rPr>
              <a:t>a2:41:42:59:31:51</a:t>
            </a:r>
            <a:r>
              <a:rPr lang="zh-CN" altLang="en-US" sz="2000" b="1" dirty="0">
                <a:solidFill>
                  <a:schemeClr val="tx2"/>
                </a:solidFill>
              </a:rPr>
              <a:t>不是一个组播地址</a:t>
            </a:r>
            <a:r>
              <a:rPr lang="zh-CN" altLang="en-US" sz="2000" b="1" dirty="0" smtClean="0">
                <a:solidFill>
                  <a:schemeClr val="tx2"/>
                </a:solidFill>
              </a:rPr>
              <a:t>，其第一个字节（</a:t>
            </a:r>
            <a:r>
              <a:rPr lang="en-US" altLang="zh-CN" sz="2000" b="1" dirty="0">
                <a:solidFill>
                  <a:schemeClr val="tx2"/>
                </a:solidFill>
              </a:rPr>
              <a:t>a2</a:t>
            </a:r>
            <a:r>
              <a:rPr lang="zh-CN" altLang="en-US" sz="2000" b="1" dirty="0">
                <a:solidFill>
                  <a:schemeClr val="tx2"/>
                </a:solidFill>
              </a:rPr>
              <a:t>，</a:t>
            </a:r>
            <a:r>
              <a:rPr lang="en-US" altLang="zh-CN" sz="2000" b="1" dirty="0">
                <a:solidFill>
                  <a:schemeClr val="tx2"/>
                </a:solidFill>
              </a:rPr>
              <a:t>10100010</a:t>
            </a:r>
            <a:r>
              <a:rPr lang="zh-CN" altLang="en-US" sz="2000" b="1" dirty="0">
                <a:solidFill>
                  <a:schemeClr val="tx2"/>
                </a:solidFill>
              </a:rPr>
              <a:t>）的最低位是</a:t>
            </a:r>
            <a:r>
              <a:rPr lang="en-US" altLang="zh-CN" sz="2000" b="1" dirty="0">
                <a:solidFill>
                  <a:schemeClr val="tx2"/>
                </a:solidFill>
              </a:rPr>
              <a:t>0 </a:t>
            </a:r>
            <a:endParaRPr lang="zh-CN" altLang="en-US" sz="2000" b="1" dirty="0">
              <a:solidFill>
                <a:schemeClr val="tx2"/>
              </a:solidFill>
            </a:endParaRPr>
          </a:p>
        </p:txBody>
      </p:sp>
      <p:sp>
        <p:nvSpPr>
          <p:cNvPr id="39" name="矩形 38"/>
          <p:cNvSpPr/>
          <p:nvPr/>
        </p:nvSpPr>
        <p:spPr>
          <a:xfrm>
            <a:off x="189630" y="4516325"/>
            <a:ext cx="10928313"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t>以太网支持三种数据传输模式：</a:t>
            </a:r>
            <a:endParaRPr lang="en-US" altLang="zh-CN" sz="2000" dirty="0"/>
          </a:p>
          <a:p>
            <a:pPr marL="800100" lvl="1" indent="-342900">
              <a:buFont typeface="Arial" panose="020B0604020202020204" pitchFamily="34" charset="0"/>
              <a:buChar char="•"/>
            </a:pPr>
            <a:r>
              <a:rPr lang="zh-CN" altLang="en-US" sz="2000" dirty="0"/>
              <a:t>单播： 发送帧给指定的接收者</a:t>
            </a:r>
            <a:endParaRPr lang="en-US" altLang="zh-CN" sz="2000" dirty="0"/>
          </a:p>
          <a:p>
            <a:pPr marL="800100" lvl="1" indent="-342900">
              <a:buFont typeface="Arial" panose="020B0604020202020204" pitchFamily="34" charset="0"/>
              <a:buChar char="•"/>
            </a:pPr>
            <a:r>
              <a:rPr lang="zh-CN" altLang="en-US" sz="2000" dirty="0"/>
              <a:t>广播：发送帧给链路上的所有</a:t>
            </a:r>
            <a:r>
              <a:rPr lang="zh-CN" altLang="en-US" sz="2000" dirty="0" smtClean="0"/>
              <a:t>接收者，广播帧的目的地址为全</a:t>
            </a:r>
            <a:r>
              <a:rPr lang="en-US" altLang="zh-CN" sz="2000" dirty="0" smtClean="0"/>
              <a:t>1</a:t>
            </a:r>
            <a:r>
              <a:rPr lang="zh-CN" altLang="en-US" sz="2000" dirty="0" smtClean="0"/>
              <a:t>，即</a:t>
            </a:r>
            <a:r>
              <a:rPr lang="en-US" altLang="zh-CN" sz="2000" dirty="0" smtClean="0"/>
              <a:t>FF:FF:FF:FF:FF:FF</a:t>
            </a:r>
            <a:endParaRPr lang="en-US" altLang="zh-CN" sz="2000" dirty="0"/>
          </a:p>
          <a:p>
            <a:pPr marL="800100" lvl="1" indent="-342900">
              <a:buFont typeface="Arial" panose="020B0604020202020204" pitchFamily="34" charset="0"/>
              <a:buChar char="•"/>
            </a:pPr>
            <a:r>
              <a:rPr lang="zh-CN" altLang="en-US" sz="2000" dirty="0"/>
              <a:t>组播：发送帧给链路上的某些</a:t>
            </a:r>
            <a:r>
              <a:rPr lang="zh-CN" altLang="en-US" sz="2000" dirty="0" smtClean="0"/>
              <a:t>接收者，组播地址中的最低位为</a:t>
            </a:r>
            <a:r>
              <a:rPr lang="en-US" altLang="zh-CN" sz="2000" dirty="0" smtClean="0"/>
              <a:t>1</a:t>
            </a:r>
            <a:endParaRPr lang="en-US" altLang="zh-CN" sz="2000" dirty="0"/>
          </a:p>
        </p:txBody>
      </p:sp>
      <p:grpSp>
        <p:nvGrpSpPr>
          <p:cNvPr id="40" name="组合 39"/>
          <p:cNvGrpSpPr/>
          <p:nvPr/>
        </p:nvGrpSpPr>
        <p:grpSpPr>
          <a:xfrm>
            <a:off x="4869633" y="0"/>
            <a:ext cx="5840590" cy="1510626"/>
            <a:chOff x="0" y="100965"/>
            <a:chExt cx="4649637" cy="1291590"/>
          </a:xfrm>
        </p:grpSpPr>
        <p:sp>
          <p:nvSpPr>
            <p:cNvPr id="41" name="Rectangle 148"/>
            <p:cNvSpPr>
              <a:spLocks noChangeArrowheads="1"/>
            </p:cNvSpPr>
            <p:nvPr/>
          </p:nvSpPr>
          <p:spPr bwMode="auto">
            <a:xfrm>
              <a:off x="830045" y="398780"/>
              <a:ext cx="1803010" cy="304492"/>
            </a:xfrm>
            <a:prstGeom prst="rect">
              <a:avLst/>
            </a:prstGeom>
            <a:noFill/>
            <a:ln w="14">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2800"/>
            </a:p>
          </p:txBody>
        </p:sp>
        <p:sp>
          <p:nvSpPr>
            <p:cNvPr id="42" name="Rectangle 149"/>
            <p:cNvSpPr>
              <a:spLocks noChangeArrowheads="1"/>
            </p:cNvSpPr>
            <p:nvPr/>
          </p:nvSpPr>
          <p:spPr bwMode="auto">
            <a:xfrm>
              <a:off x="867080" y="451345"/>
              <a:ext cx="1765976" cy="2071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dirty="0">
                  <a:solidFill>
                    <a:srgbClr val="000000"/>
                  </a:solidFill>
                  <a:latin typeface="Calibri"/>
                  <a:ea typeface="宋体"/>
                  <a:cs typeface="Times New Roman"/>
                </a:rPr>
                <a:t>Organizationally Unique Identifier</a:t>
              </a:r>
              <a:endParaRPr lang="zh-CN" altLang="en-US" sz="1400" kern="100" dirty="0">
                <a:latin typeface="Calibri"/>
                <a:ea typeface="宋体"/>
                <a:cs typeface="Times New Roman"/>
              </a:endParaRPr>
            </a:p>
          </p:txBody>
        </p:sp>
        <p:sp>
          <p:nvSpPr>
            <p:cNvPr id="43" name="Rectangle 150"/>
            <p:cNvSpPr>
              <a:spLocks noChangeArrowheads="1"/>
            </p:cNvSpPr>
            <p:nvPr/>
          </p:nvSpPr>
          <p:spPr bwMode="auto">
            <a:xfrm>
              <a:off x="2795905" y="476250"/>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sp>
          <p:nvSpPr>
            <p:cNvPr id="44" name="Rectangle 151"/>
            <p:cNvSpPr>
              <a:spLocks noChangeArrowheads="1"/>
            </p:cNvSpPr>
            <p:nvPr/>
          </p:nvSpPr>
          <p:spPr bwMode="auto">
            <a:xfrm>
              <a:off x="2633056" y="401011"/>
              <a:ext cx="2016581" cy="302260"/>
            </a:xfrm>
            <a:prstGeom prst="rect">
              <a:avLst/>
            </a:prstGeom>
            <a:noFill/>
            <a:ln w="14">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2800"/>
            </a:p>
          </p:txBody>
        </p:sp>
        <p:sp>
          <p:nvSpPr>
            <p:cNvPr id="45" name="Rectangle 152"/>
            <p:cNvSpPr>
              <a:spLocks noChangeArrowheads="1"/>
            </p:cNvSpPr>
            <p:nvPr/>
          </p:nvSpPr>
          <p:spPr bwMode="auto">
            <a:xfrm>
              <a:off x="2696693" y="467503"/>
              <a:ext cx="1901208" cy="19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400" kern="100" dirty="0">
                  <a:latin typeface="Calibri"/>
                  <a:ea typeface="宋体"/>
                  <a:cs typeface="Times New Roman"/>
                </a:rPr>
                <a:t>Organizationally Unique Address</a:t>
              </a:r>
              <a:endParaRPr lang="zh-CN" altLang="en-US" sz="1400" kern="100" dirty="0">
                <a:latin typeface="Calibri"/>
                <a:ea typeface="宋体"/>
                <a:cs typeface="Times New Roman"/>
              </a:endParaRPr>
            </a:p>
          </p:txBody>
        </p:sp>
        <p:sp>
          <p:nvSpPr>
            <p:cNvPr id="46" name="Rectangle 154"/>
            <p:cNvSpPr>
              <a:spLocks noChangeArrowheads="1"/>
            </p:cNvSpPr>
            <p:nvPr/>
          </p:nvSpPr>
          <p:spPr bwMode="auto">
            <a:xfrm>
              <a:off x="114300" y="398780"/>
              <a:ext cx="462915" cy="30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47" name="Rectangle 155"/>
            <p:cNvSpPr>
              <a:spLocks noChangeArrowheads="1"/>
            </p:cNvSpPr>
            <p:nvPr/>
          </p:nvSpPr>
          <p:spPr bwMode="auto">
            <a:xfrm>
              <a:off x="206351" y="467239"/>
              <a:ext cx="161290"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a:solidFill>
                    <a:srgbClr val="000000"/>
                  </a:solidFill>
                  <a:latin typeface="Calibri"/>
                  <a:ea typeface="宋体"/>
                  <a:cs typeface="Times New Roman"/>
                </a:rPr>
                <a:t>I/G</a:t>
              </a:r>
              <a:endParaRPr lang="zh-CN" altLang="en-US" sz="1400" kern="100">
                <a:latin typeface="Calibri"/>
                <a:ea typeface="宋体"/>
                <a:cs typeface="Times New Roman"/>
              </a:endParaRPr>
            </a:p>
          </p:txBody>
        </p:sp>
        <p:sp>
          <p:nvSpPr>
            <p:cNvPr id="48" name="Rectangle 156"/>
            <p:cNvSpPr>
              <a:spLocks noChangeArrowheads="1"/>
            </p:cNvSpPr>
            <p:nvPr/>
          </p:nvSpPr>
          <p:spPr bwMode="auto">
            <a:xfrm>
              <a:off x="380365" y="467360"/>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sp>
          <p:nvSpPr>
            <p:cNvPr id="49" name="Rectangle 157"/>
            <p:cNvSpPr>
              <a:spLocks noChangeArrowheads="1"/>
            </p:cNvSpPr>
            <p:nvPr/>
          </p:nvSpPr>
          <p:spPr bwMode="auto">
            <a:xfrm>
              <a:off x="114300" y="398780"/>
              <a:ext cx="710565" cy="302260"/>
            </a:xfrm>
            <a:prstGeom prst="rect">
              <a:avLst/>
            </a:prstGeom>
            <a:noFill/>
            <a:ln w="14">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2800"/>
            </a:p>
          </p:txBody>
        </p:sp>
        <p:sp>
          <p:nvSpPr>
            <p:cNvPr id="50" name="Rectangle 158"/>
            <p:cNvSpPr>
              <a:spLocks noChangeArrowheads="1"/>
            </p:cNvSpPr>
            <p:nvPr/>
          </p:nvSpPr>
          <p:spPr bwMode="auto">
            <a:xfrm>
              <a:off x="458470" y="398780"/>
              <a:ext cx="366395" cy="30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51" name="Rectangle 159"/>
            <p:cNvSpPr>
              <a:spLocks noChangeArrowheads="1"/>
            </p:cNvSpPr>
            <p:nvPr/>
          </p:nvSpPr>
          <p:spPr bwMode="auto">
            <a:xfrm>
              <a:off x="549847" y="467239"/>
              <a:ext cx="184150"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a:solidFill>
                    <a:srgbClr val="000000"/>
                  </a:solidFill>
                  <a:latin typeface="Calibri"/>
                  <a:ea typeface="宋体"/>
                  <a:cs typeface="Times New Roman"/>
                </a:rPr>
                <a:t>U/L</a:t>
              </a:r>
              <a:endParaRPr lang="zh-CN" altLang="en-US" sz="1400" kern="100">
                <a:latin typeface="Calibri"/>
                <a:ea typeface="宋体"/>
                <a:cs typeface="Times New Roman"/>
              </a:endParaRPr>
            </a:p>
          </p:txBody>
        </p:sp>
        <p:sp>
          <p:nvSpPr>
            <p:cNvPr id="52" name="Rectangle 160"/>
            <p:cNvSpPr>
              <a:spLocks noChangeArrowheads="1"/>
            </p:cNvSpPr>
            <p:nvPr/>
          </p:nvSpPr>
          <p:spPr bwMode="auto">
            <a:xfrm>
              <a:off x="760730" y="467360"/>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cxnSp>
          <p:nvCxnSpPr>
            <p:cNvPr id="53" name="Line 161"/>
            <p:cNvCxnSpPr/>
            <p:nvPr/>
          </p:nvCxnSpPr>
          <p:spPr bwMode="auto">
            <a:xfrm>
              <a:off x="467096" y="398780"/>
              <a:ext cx="0" cy="297180"/>
            </a:xfrm>
            <a:prstGeom prst="line">
              <a:avLst/>
            </a:prstGeom>
            <a:noFill/>
            <a:ln w="14">
              <a:solidFill>
                <a:srgbClr val="000000"/>
              </a:solidFill>
              <a:prstDash val="solid"/>
              <a:round/>
              <a:headEnd/>
              <a:tailEnd/>
            </a:ln>
            <a:extLst>
              <a:ext uri="{909E8E84-426E-40DD-AFC4-6F175D3DCCD1}">
                <a14:hiddenFill xmlns:a14="http://schemas.microsoft.com/office/drawing/2010/main">
                  <a:noFill/>
                </a14:hiddenFill>
              </a:ext>
            </a:extLst>
          </p:spPr>
        </p:cxnSp>
        <p:sp>
          <p:nvSpPr>
            <p:cNvPr id="54" name="Rectangle 162"/>
            <p:cNvSpPr>
              <a:spLocks noChangeArrowheads="1"/>
            </p:cNvSpPr>
            <p:nvPr/>
          </p:nvSpPr>
          <p:spPr bwMode="auto">
            <a:xfrm>
              <a:off x="229235" y="100965"/>
              <a:ext cx="462915" cy="30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55" name="Rectangle 163"/>
            <p:cNvSpPr>
              <a:spLocks noChangeArrowheads="1"/>
            </p:cNvSpPr>
            <p:nvPr/>
          </p:nvSpPr>
          <p:spPr bwMode="auto">
            <a:xfrm>
              <a:off x="260293" y="169545"/>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a:solidFill>
                    <a:srgbClr val="000000"/>
                  </a:solidFill>
                  <a:latin typeface="Calibri"/>
                  <a:ea typeface="宋体"/>
                  <a:cs typeface="Times New Roman"/>
                </a:rPr>
                <a:t>1</a:t>
              </a:r>
              <a:endParaRPr lang="zh-CN" altLang="en-US" sz="1400" kern="100">
                <a:latin typeface="Calibri"/>
                <a:ea typeface="宋体"/>
                <a:cs typeface="Times New Roman"/>
              </a:endParaRPr>
            </a:p>
          </p:txBody>
        </p:sp>
        <p:sp>
          <p:nvSpPr>
            <p:cNvPr id="56" name="Rectangle 164"/>
            <p:cNvSpPr>
              <a:spLocks noChangeArrowheads="1"/>
            </p:cNvSpPr>
            <p:nvPr/>
          </p:nvSpPr>
          <p:spPr bwMode="auto">
            <a:xfrm>
              <a:off x="384810" y="169545"/>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sp>
          <p:nvSpPr>
            <p:cNvPr id="57" name="Rectangle 165"/>
            <p:cNvSpPr>
              <a:spLocks noChangeArrowheads="1"/>
            </p:cNvSpPr>
            <p:nvPr/>
          </p:nvSpPr>
          <p:spPr bwMode="auto">
            <a:xfrm>
              <a:off x="572770" y="100965"/>
              <a:ext cx="462915" cy="30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58" name="Rectangle 166"/>
            <p:cNvSpPr>
              <a:spLocks noChangeArrowheads="1"/>
            </p:cNvSpPr>
            <p:nvPr/>
          </p:nvSpPr>
          <p:spPr bwMode="auto">
            <a:xfrm>
              <a:off x="664845" y="169545"/>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a:solidFill>
                    <a:srgbClr val="000000"/>
                  </a:solidFill>
                  <a:latin typeface="Calibri"/>
                  <a:ea typeface="宋体"/>
                  <a:cs typeface="Times New Roman"/>
                </a:rPr>
                <a:t>1</a:t>
              </a:r>
              <a:endParaRPr lang="zh-CN" altLang="en-US" sz="1400" kern="100">
                <a:latin typeface="Calibri"/>
                <a:ea typeface="宋体"/>
                <a:cs typeface="Times New Roman"/>
              </a:endParaRPr>
            </a:p>
          </p:txBody>
        </p:sp>
        <p:sp>
          <p:nvSpPr>
            <p:cNvPr id="59" name="Rectangle 167"/>
            <p:cNvSpPr>
              <a:spLocks noChangeArrowheads="1"/>
            </p:cNvSpPr>
            <p:nvPr/>
          </p:nvSpPr>
          <p:spPr bwMode="auto">
            <a:xfrm>
              <a:off x="728980" y="169545"/>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sp>
          <p:nvSpPr>
            <p:cNvPr id="60" name="Rectangle 168"/>
            <p:cNvSpPr>
              <a:spLocks noChangeArrowheads="1"/>
            </p:cNvSpPr>
            <p:nvPr/>
          </p:nvSpPr>
          <p:spPr bwMode="auto">
            <a:xfrm>
              <a:off x="1604010" y="100965"/>
              <a:ext cx="462915" cy="30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61" name="Rectangle 169"/>
            <p:cNvSpPr>
              <a:spLocks noChangeArrowheads="1"/>
            </p:cNvSpPr>
            <p:nvPr/>
          </p:nvSpPr>
          <p:spPr bwMode="auto">
            <a:xfrm>
              <a:off x="1669379" y="169501"/>
              <a:ext cx="239888"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a:solidFill>
                    <a:srgbClr val="000000"/>
                  </a:solidFill>
                  <a:latin typeface="Calibri"/>
                  <a:ea typeface="宋体"/>
                  <a:cs typeface="Times New Roman"/>
                </a:rPr>
                <a:t>22</a:t>
              </a:r>
              <a:endParaRPr lang="zh-CN" altLang="en-US" sz="1400" kern="100">
                <a:latin typeface="Calibri"/>
                <a:ea typeface="宋体"/>
                <a:cs typeface="Times New Roman"/>
              </a:endParaRPr>
            </a:p>
          </p:txBody>
        </p:sp>
        <p:sp>
          <p:nvSpPr>
            <p:cNvPr id="62" name="Rectangle 171"/>
            <p:cNvSpPr>
              <a:spLocks noChangeArrowheads="1"/>
            </p:cNvSpPr>
            <p:nvPr/>
          </p:nvSpPr>
          <p:spPr bwMode="auto">
            <a:xfrm>
              <a:off x="3666490" y="100965"/>
              <a:ext cx="462915" cy="30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63" name="Rectangle 172"/>
            <p:cNvSpPr>
              <a:spLocks noChangeArrowheads="1"/>
            </p:cNvSpPr>
            <p:nvPr/>
          </p:nvSpPr>
          <p:spPr bwMode="auto">
            <a:xfrm>
              <a:off x="3567746" y="178125"/>
              <a:ext cx="323940"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a:solidFill>
                    <a:srgbClr val="000000"/>
                  </a:solidFill>
                  <a:latin typeface="Calibri"/>
                  <a:ea typeface="宋体"/>
                  <a:cs typeface="Times New Roman"/>
                </a:rPr>
                <a:t>24</a:t>
              </a:r>
              <a:endParaRPr lang="zh-CN" altLang="en-US" sz="1400" kern="100">
                <a:latin typeface="Calibri"/>
                <a:ea typeface="宋体"/>
                <a:cs typeface="Times New Roman"/>
              </a:endParaRPr>
            </a:p>
          </p:txBody>
        </p:sp>
        <p:sp>
          <p:nvSpPr>
            <p:cNvPr id="64" name="Rectangle 174"/>
            <p:cNvSpPr>
              <a:spLocks noChangeArrowheads="1"/>
            </p:cNvSpPr>
            <p:nvPr/>
          </p:nvSpPr>
          <p:spPr bwMode="auto">
            <a:xfrm>
              <a:off x="0" y="792480"/>
              <a:ext cx="321246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sz="2800"/>
            </a:p>
          </p:txBody>
        </p:sp>
        <p:sp>
          <p:nvSpPr>
            <p:cNvPr id="65" name="Rectangle 175"/>
            <p:cNvSpPr>
              <a:spLocks noChangeArrowheads="1"/>
            </p:cNvSpPr>
            <p:nvPr/>
          </p:nvSpPr>
          <p:spPr bwMode="auto">
            <a:xfrm>
              <a:off x="91417" y="745885"/>
              <a:ext cx="550249" cy="22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kern="0" dirty="0">
                  <a:solidFill>
                    <a:srgbClr val="000000"/>
                  </a:solidFill>
                  <a:latin typeface="Calibri"/>
                  <a:ea typeface="宋体"/>
                  <a:cs typeface="Times New Roman"/>
                </a:rPr>
                <a:t>I(0)/G(1)</a:t>
              </a:r>
              <a:r>
                <a:rPr lang="zh-CN" altLang="en-US" sz="1200" kern="0" dirty="0">
                  <a:solidFill>
                    <a:srgbClr val="000000"/>
                  </a:solidFill>
                  <a:latin typeface="Calibri"/>
                  <a:ea typeface="宋体"/>
                  <a:cs typeface="Times New Roman"/>
                </a:rPr>
                <a:t>：</a:t>
              </a:r>
              <a:endParaRPr lang="zh-CN" altLang="en-US" sz="1400" kern="100" dirty="0">
                <a:latin typeface="Calibri"/>
                <a:ea typeface="宋体"/>
                <a:cs typeface="Times New Roman"/>
              </a:endParaRPr>
            </a:p>
          </p:txBody>
        </p:sp>
        <p:sp>
          <p:nvSpPr>
            <p:cNvPr id="66" name="Rectangle 176"/>
            <p:cNvSpPr>
              <a:spLocks noChangeArrowheads="1"/>
            </p:cNvSpPr>
            <p:nvPr/>
          </p:nvSpPr>
          <p:spPr bwMode="auto">
            <a:xfrm>
              <a:off x="297781" y="869725"/>
              <a:ext cx="1149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400" kern="100">
                  <a:latin typeface="Calibri"/>
                  <a:ea typeface="宋体"/>
                  <a:cs typeface="Times New Roman"/>
                </a:rPr>
                <a:t> </a:t>
              </a:r>
              <a:endParaRPr lang="zh-CN" altLang="en-US" sz="1400" kern="100">
                <a:latin typeface="Calibri"/>
                <a:ea typeface="宋体"/>
                <a:cs typeface="Times New Roman"/>
              </a:endParaRPr>
            </a:p>
          </p:txBody>
        </p:sp>
        <p:sp>
          <p:nvSpPr>
            <p:cNvPr id="67" name="Rectangle 178"/>
            <p:cNvSpPr>
              <a:spLocks noChangeArrowheads="1"/>
            </p:cNvSpPr>
            <p:nvPr/>
          </p:nvSpPr>
          <p:spPr bwMode="auto">
            <a:xfrm>
              <a:off x="747008" y="751096"/>
              <a:ext cx="10166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dirty="0">
                  <a:solidFill>
                    <a:srgbClr val="000000"/>
                  </a:solidFill>
                  <a:latin typeface="Calibri"/>
                  <a:ea typeface="宋体"/>
                  <a:cs typeface="宋体"/>
                </a:rPr>
                <a:t>单播还是组播地址</a:t>
              </a:r>
              <a:endParaRPr lang="zh-CN" altLang="en-US" sz="1400" kern="100" dirty="0">
                <a:latin typeface="Calibri"/>
                <a:ea typeface="宋体"/>
                <a:cs typeface="Times New Roman"/>
              </a:endParaRPr>
            </a:p>
          </p:txBody>
        </p:sp>
        <p:sp>
          <p:nvSpPr>
            <p:cNvPr id="68" name="Rectangle 179"/>
            <p:cNvSpPr>
              <a:spLocks noChangeArrowheads="1"/>
            </p:cNvSpPr>
            <p:nvPr/>
          </p:nvSpPr>
          <p:spPr bwMode="auto">
            <a:xfrm>
              <a:off x="1590040" y="865505"/>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sp>
          <p:nvSpPr>
            <p:cNvPr id="69" name="Rectangle 180"/>
            <p:cNvSpPr>
              <a:spLocks noChangeArrowheads="1"/>
            </p:cNvSpPr>
            <p:nvPr/>
          </p:nvSpPr>
          <p:spPr bwMode="auto">
            <a:xfrm>
              <a:off x="91429" y="942908"/>
              <a:ext cx="458417" cy="31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en-US" sz="1200" u="sng" kern="0" dirty="0">
                  <a:solidFill>
                    <a:srgbClr val="FF0000"/>
                  </a:solidFill>
                  <a:latin typeface="Calibri"/>
                  <a:ea typeface="宋体"/>
                  <a:cs typeface="Times New Roman"/>
                </a:rPr>
                <a:t>U(0)</a:t>
              </a:r>
              <a:r>
                <a:rPr lang="en-US" sz="1200" kern="0" dirty="0">
                  <a:solidFill>
                    <a:srgbClr val="000000"/>
                  </a:solidFill>
                  <a:latin typeface="Calibri"/>
                  <a:ea typeface="宋体"/>
                  <a:cs typeface="Times New Roman"/>
                </a:rPr>
                <a:t>/L(1)</a:t>
              </a:r>
              <a:endParaRPr lang="zh-CN" altLang="en-US" sz="1400" kern="100" dirty="0">
                <a:latin typeface="Calibri"/>
                <a:ea typeface="宋体"/>
                <a:cs typeface="Times New Roman"/>
              </a:endParaRPr>
            </a:p>
          </p:txBody>
        </p:sp>
        <p:sp>
          <p:nvSpPr>
            <p:cNvPr id="70" name="Rectangle 181"/>
            <p:cNvSpPr>
              <a:spLocks noChangeArrowheads="1"/>
            </p:cNvSpPr>
            <p:nvPr/>
          </p:nvSpPr>
          <p:spPr bwMode="auto">
            <a:xfrm>
              <a:off x="594685" y="948264"/>
              <a:ext cx="1398258" cy="19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dirty="0">
                  <a:solidFill>
                    <a:srgbClr val="000000"/>
                  </a:solidFill>
                  <a:latin typeface="Calibri"/>
                  <a:ea typeface="宋体"/>
                  <a:cs typeface="宋体"/>
                </a:rPr>
                <a:t>：全局还是本地管理地址</a:t>
              </a:r>
              <a:endParaRPr lang="zh-CN" altLang="en-US" sz="1400" kern="100" dirty="0">
                <a:latin typeface="Calibri"/>
                <a:ea typeface="宋体"/>
                <a:cs typeface="Times New Roman"/>
              </a:endParaRPr>
            </a:p>
          </p:txBody>
        </p:sp>
        <p:sp>
          <p:nvSpPr>
            <p:cNvPr id="71" name="Rectangle 183"/>
            <p:cNvSpPr>
              <a:spLocks noChangeArrowheads="1"/>
            </p:cNvSpPr>
            <p:nvPr/>
          </p:nvSpPr>
          <p:spPr bwMode="auto">
            <a:xfrm>
              <a:off x="2062480" y="1062355"/>
              <a:ext cx="641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algn="just"/>
              <a:r>
                <a:rPr lang="zh-CN" altLang="en-US" sz="1200" kern="0">
                  <a:solidFill>
                    <a:srgbClr val="000000"/>
                  </a:solidFill>
                  <a:latin typeface="Calibri"/>
                  <a:ea typeface="宋体"/>
                  <a:cs typeface="Times New Roman"/>
                </a:rPr>
                <a:t> </a:t>
              </a:r>
              <a:endParaRPr lang="zh-CN" altLang="en-US" sz="1400" kern="100">
                <a:latin typeface="Calibri"/>
                <a:ea typeface="宋体"/>
                <a:cs typeface="Times New Roman"/>
              </a:endParaRPr>
            </a:p>
          </p:txBody>
        </p:sp>
      </p:grpSp>
      <p:sp>
        <p:nvSpPr>
          <p:cNvPr id="72" name="矩形 71"/>
          <p:cNvSpPr/>
          <p:nvPr/>
        </p:nvSpPr>
        <p:spPr>
          <a:xfrm>
            <a:off x="254802" y="10209"/>
            <a:ext cx="5118709" cy="369332"/>
          </a:xfrm>
          <a:prstGeom prst="rect">
            <a:avLst/>
          </a:prstGeom>
        </p:spPr>
        <p:txBody>
          <a:bodyPr wrap="none">
            <a:spAutoFit/>
          </a:bodyPr>
          <a:lstStyle/>
          <a:p>
            <a:r>
              <a:rPr lang="zh-CN" altLang="en-US" dirty="0" smtClean="0"/>
              <a:t>也称为</a:t>
            </a:r>
            <a:r>
              <a:rPr lang="en-US" altLang="zh-CN" dirty="0" smtClean="0"/>
              <a:t>EUI-48</a:t>
            </a:r>
            <a:r>
              <a:rPr lang="zh-CN" altLang="en-US" dirty="0" smtClean="0"/>
              <a:t>地址（</a:t>
            </a:r>
            <a:r>
              <a:rPr lang="en-US" altLang="zh-CN" dirty="0" smtClean="0"/>
              <a:t>Extended </a:t>
            </a:r>
            <a:r>
              <a:rPr lang="en-US" altLang="zh-CN" dirty="0"/>
              <a:t>Unique </a:t>
            </a:r>
            <a:r>
              <a:rPr lang="en-US" altLang="zh-CN" dirty="0" smtClean="0"/>
              <a:t>Identifier</a:t>
            </a:r>
            <a:r>
              <a:rPr lang="zh-CN" altLang="en-US" dirty="0" smtClean="0"/>
              <a:t>）</a:t>
            </a:r>
            <a:endParaRPr lang="zh-CN" altLang="en-US" dirty="0"/>
          </a:p>
        </p:txBody>
      </p:sp>
    </p:spTree>
    <p:extLst>
      <p:ext uri="{BB962C8B-B14F-4D97-AF65-F5344CB8AC3E}">
        <p14:creationId xmlns:p14="http://schemas.microsoft.com/office/powerpoint/2010/main" val="2804350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a:t>
            </a:r>
            <a:r>
              <a:rPr lang="zh-CN" altLang="en-US" dirty="0"/>
              <a:t>地址</a:t>
            </a:r>
          </a:p>
        </p:txBody>
      </p:sp>
      <p:sp>
        <p:nvSpPr>
          <p:cNvPr id="3" name="内容占位符 2"/>
          <p:cNvSpPr>
            <a:spLocks noGrp="1"/>
          </p:cNvSpPr>
          <p:nvPr>
            <p:ph idx="1"/>
          </p:nvPr>
        </p:nvSpPr>
        <p:spPr/>
        <p:txBody>
          <a:bodyPr>
            <a:normAutofit/>
          </a:bodyPr>
          <a:lstStyle/>
          <a:p>
            <a:r>
              <a:rPr lang="zh-CN" altLang="en-US" sz="2400" dirty="0" smtClean="0"/>
              <a:t>节点</a:t>
            </a:r>
            <a:r>
              <a:rPr lang="en-US" altLang="zh-CN" sz="2400" dirty="0" smtClean="0"/>
              <a:t>(</a:t>
            </a:r>
            <a:r>
              <a:rPr lang="zh-CN" altLang="en-US" sz="2400" dirty="0" smtClean="0"/>
              <a:t>网卡</a:t>
            </a:r>
            <a:r>
              <a:rPr lang="en-US" altLang="zh-CN" sz="2400" dirty="0" smtClean="0"/>
              <a:t>)</a:t>
            </a:r>
            <a:r>
              <a:rPr lang="zh-CN" altLang="en-US" sz="2400" dirty="0" smtClean="0"/>
              <a:t>从链路上收到</a:t>
            </a:r>
            <a:r>
              <a:rPr lang="zh-CN" altLang="en-US" sz="2400" dirty="0"/>
              <a:t>一个单播帧之后，进行</a:t>
            </a:r>
            <a:r>
              <a:rPr lang="zh-CN" altLang="en-US" sz="2400" u="sng" dirty="0">
                <a:solidFill>
                  <a:srgbClr val="FF0000"/>
                </a:solidFill>
              </a:rPr>
              <a:t>过滤</a:t>
            </a:r>
          </a:p>
          <a:p>
            <a:pPr marL="742950" lvl="1" indent="-285750"/>
            <a:r>
              <a:rPr lang="zh-CN" altLang="en-US" dirty="0"/>
              <a:t>如果帧的目的地址和节点</a:t>
            </a:r>
            <a:r>
              <a:rPr lang="zh-CN" altLang="en-US" dirty="0" smtClean="0"/>
              <a:t>的</a:t>
            </a:r>
            <a:r>
              <a:rPr lang="en-US" altLang="zh-CN" dirty="0" smtClean="0"/>
              <a:t>MAC</a:t>
            </a:r>
            <a:r>
              <a:rPr lang="zh-CN" altLang="en-US" dirty="0" smtClean="0"/>
              <a:t>地址</a:t>
            </a:r>
            <a:r>
              <a:rPr lang="zh-CN" altLang="en-US" dirty="0"/>
              <a:t>匹配，</a:t>
            </a:r>
            <a:r>
              <a:rPr lang="zh-CN" altLang="en-US" dirty="0" smtClean="0"/>
              <a:t>则其递交给高层</a:t>
            </a:r>
            <a:endParaRPr lang="en-US" altLang="zh-CN" dirty="0" smtClean="0"/>
          </a:p>
          <a:p>
            <a:pPr marL="742950" lvl="1" indent="-285750"/>
            <a:r>
              <a:rPr lang="zh-CN" altLang="en-US" dirty="0" smtClean="0"/>
              <a:t>如果</a:t>
            </a:r>
            <a:r>
              <a:rPr lang="zh-CN" altLang="en-US" dirty="0"/>
              <a:t>不匹配，则丢弃该帧</a:t>
            </a:r>
          </a:p>
          <a:p>
            <a:pPr marL="285750" indent="-285750"/>
            <a:r>
              <a:rPr lang="zh-CN" altLang="en-US" sz="2400" dirty="0" smtClean="0"/>
              <a:t>网卡可设置为混杂</a:t>
            </a:r>
            <a:r>
              <a:rPr lang="zh-CN" altLang="en-US" sz="2400" dirty="0"/>
              <a:t>模式：所有收到的帧都交给高层</a:t>
            </a:r>
          </a:p>
          <a:p>
            <a:r>
              <a:rPr lang="zh-CN" altLang="en-US" sz="2400" dirty="0"/>
              <a:t>收到广播帧时接收并递交给高层</a:t>
            </a:r>
            <a:endParaRPr lang="en-US" altLang="zh-CN" sz="2400" dirty="0"/>
          </a:p>
          <a:p>
            <a:r>
              <a:rPr lang="zh-CN" altLang="en-US" sz="2400" dirty="0"/>
              <a:t>收到组播帧时：</a:t>
            </a:r>
            <a:endParaRPr lang="en-US" altLang="zh-CN" sz="2400" dirty="0"/>
          </a:p>
          <a:p>
            <a:pPr marL="742950" lvl="1" indent="-285750"/>
            <a:r>
              <a:rPr lang="zh-CN" altLang="en-US" sz="2000" dirty="0" smtClean="0"/>
              <a:t>网卡要接收某些组播帧，必须通知网卡</a:t>
            </a:r>
            <a:endParaRPr lang="en-US" altLang="zh-CN" sz="2000" dirty="0" smtClean="0"/>
          </a:p>
          <a:p>
            <a:pPr marL="742950" lvl="1" indent="-285750"/>
            <a:r>
              <a:rPr lang="zh-CN" altLang="en-US" sz="2000" dirty="0" smtClean="0"/>
              <a:t>网卡</a:t>
            </a:r>
            <a:r>
              <a:rPr lang="zh-CN" altLang="en-US" sz="2000" dirty="0"/>
              <a:t>维护少数几个</a:t>
            </a:r>
            <a:r>
              <a:rPr lang="zh-CN" altLang="en-US" sz="2000" dirty="0">
                <a:solidFill>
                  <a:srgbClr val="FF0000"/>
                </a:solidFill>
              </a:rPr>
              <a:t>感兴趣的组播地址列表</a:t>
            </a:r>
            <a:endParaRPr lang="en-US" altLang="zh-CN" sz="2000" dirty="0">
              <a:solidFill>
                <a:srgbClr val="FF0000"/>
              </a:solidFill>
            </a:endParaRPr>
          </a:p>
          <a:p>
            <a:pPr marL="742950" lvl="1" indent="-285750"/>
            <a:r>
              <a:rPr lang="zh-CN" altLang="en-US" sz="2000" dirty="0"/>
              <a:t>网卡还可纪录多个</a:t>
            </a:r>
            <a:r>
              <a:rPr lang="zh-CN" altLang="en-US" sz="2000" dirty="0">
                <a:solidFill>
                  <a:srgbClr val="FF0000"/>
                </a:solidFill>
              </a:rPr>
              <a:t>感兴趣的组播地址的散列值</a:t>
            </a:r>
            <a:endParaRPr lang="en-US" altLang="zh-CN" sz="2000" dirty="0">
              <a:solidFill>
                <a:srgbClr val="FF0000"/>
              </a:solidFill>
            </a:endParaRPr>
          </a:p>
          <a:p>
            <a:pPr marL="742950" lvl="1" indent="-285750"/>
            <a:r>
              <a:rPr lang="zh-CN" altLang="en-US" sz="2000" dirty="0" smtClean="0"/>
              <a:t>首先将帧中的</a:t>
            </a:r>
            <a:r>
              <a:rPr lang="zh-CN" altLang="en-US" sz="2000" u="sng" dirty="0" smtClean="0"/>
              <a:t>目的</a:t>
            </a:r>
            <a:r>
              <a:rPr lang="zh-CN" altLang="en-US" sz="2000" u="sng" dirty="0"/>
              <a:t>组播</a:t>
            </a:r>
            <a:r>
              <a:rPr lang="zh-CN" altLang="en-US" sz="2000" u="sng" dirty="0" smtClean="0"/>
              <a:t>地址</a:t>
            </a:r>
            <a:r>
              <a:rPr lang="zh-CN" altLang="en-US" sz="2000" dirty="0" smtClean="0"/>
              <a:t>与</a:t>
            </a:r>
            <a:r>
              <a:rPr lang="zh-CN" altLang="en-US" sz="2000" u="sng" dirty="0" smtClean="0"/>
              <a:t>匹配感兴趣</a:t>
            </a:r>
            <a:r>
              <a:rPr lang="zh-CN" altLang="en-US" sz="2000" u="sng" dirty="0"/>
              <a:t>的</a:t>
            </a:r>
            <a:r>
              <a:rPr lang="zh-CN" altLang="en-US" sz="2000" u="sng" dirty="0" smtClean="0"/>
              <a:t>组播</a:t>
            </a:r>
            <a:r>
              <a:rPr lang="zh-CN" altLang="en-US" sz="2000" u="sng" dirty="0"/>
              <a:t>地址</a:t>
            </a:r>
            <a:r>
              <a:rPr lang="zh-CN" altLang="en-US" sz="2000" u="sng" dirty="0" smtClean="0"/>
              <a:t>列表</a:t>
            </a:r>
            <a:r>
              <a:rPr lang="zh-CN" altLang="en-US" sz="2000" dirty="0"/>
              <a:t>；</a:t>
            </a:r>
            <a:r>
              <a:rPr lang="zh-CN" altLang="en-US" sz="2000" dirty="0" smtClean="0"/>
              <a:t>如果</a:t>
            </a:r>
            <a:r>
              <a:rPr lang="zh-CN" altLang="en-US" sz="2000" dirty="0"/>
              <a:t>不匹配时，</a:t>
            </a:r>
            <a:r>
              <a:rPr lang="zh-CN" altLang="en-US" sz="2000" dirty="0" smtClean="0"/>
              <a:t>计算</a:t>
            </a:r>
            <a:r>
              <a:rPr lang="zh-CN" altLang="en-US" sz="2000" u="sng" dirty="0" smtClean="0"/>
              <a:t>目的组播地址</a:t>
            </a:r>
            <a:r>
              <a:rPr lang="zh-CN" altLang="en-US" sz="2000" u="sng" dirty="0"/>
              <a:t>的散列</a:t>
            </a:r>
            <a:r>
              <a:rPr lang="zh-CN" altLang="en-US" sz="2000" u="sng" dirty="0" smtClean="0"/>
              <a:t>值</a:t>
            </a:r>
            <a:r>
              <a:rPr lang="en-US" altLang="zh-CN" sz="2000" dirty="0" smtClean="0"/>
              <a:t>, </a:t>
            </a:r>
            <a:r>
              <a:rPr lang="zh-CN" altLang="en-US" sz="2000" dirty="0" smtClean="0"/>
              <a:t>然后</a:t>
            </a:r>
            <a:r>
              <a:rPr lang="zh-CN" altLang="en-US" sz="2000" dirty="0"/>
              <a:t>与</a:t>
            </a:r>
            <a:r>
              <a:rPr lang="zh-CN" altLang="en-US" sz="2000" dirty="0"/>
              <a:t>保存</a:t>
            </a:r>
            <a:r>
              <a:rPr lang="zh-CN" altLang="en-US" sz="2000" dirty="0"/>
              <a:t>的散列值</a:t>
            </a:r>
            <a:r>
              <a:rPr lang="zh-CN" altLang="en-US" sz="2000" dirty="0" smtClean="0"/>
              <a:t>比较，如果</a:t>
            </a:r>
            <a:r>
              <a:rPr lang="zh-CN" altLang="en-US" sz="2000" dirty="0"/>
              <a:t>匹配，则接收并递交给高层</a:t>
            </a:r>
            <a:endParaRPr lang="en-US" altLang="zh-CN" sz="2000" dirty="0"/>
          </a:p>
          <a:p>
            <a:endParaRPr lang="zh-CN" altLang="en-US" sz="2400" dirty="0"/>
          </a:p>
        </p:txBody>
      </p:sp>
    </p:spTree>
    <p:extLst>
      <p:ext uri="{BB962C8B-B14F-4D97-AF65-F5344CB8AC3E}">
        <p14:creationId xmlns:p14="http://schemas.microsoft.com/office/powerpoint/2010/main" val="1982166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188" y="298639"/>
            <a:ext cx="3640393" cy="774291"/>
          </a:xfrm>
        </p:spPr>
        <p:txBody>
          <a:bodyPr>
            <a:normAutofit/>
          </a:bodyPr>
          <a:lstStyle/>
          <a:p>
            <a:r>
              <a:rPr lang="zh-CN" altLang="en-US" sz="3600" dirty="0" smtClean="0"/>
              <a:t>逻辑链路控制</a:t>
            </a:r>
            <a:r>
              <a:rPr lang="en-US" altLang="zh-CN" sz="3600" dirty="0" smtClean="0"/>
              <a:t>LLC</a:t>
            </a:r>
            <a:endParaRPr lang="zh-CN" altLang="en-US" sz="3600" dirty="0"/>
          </a:p>
        </p:txBody>
      </p:sp>
      <p:sp>
        <p:nvSpPr>
          <p:cNvPr id="3" name="内容占位符 2"/>
          <p:cNvSpPr>
            <a:spLocks noGrp="1"/>
          </p:cNvSpPr>
          <p:nvPr>
            <p:ph idx="1"/>
          </p:nvPr>
        </p:nvSpPr>
        <p:spPr>
          <a:xfrm>
            <a:off x="239376" y="1434235"/>
            <a:ext cx="10713724" cy="1013336"/>
          </a:xfrm>
        </p:spPr>
        <p:txBody>
          <a:bodyPr>
            <a:noAutofit/>
          </a:bodyPr>
          <a:lstStyle/>
          <a:p>
            <a:r>
              <a:rPr lang="en-US" altLang="zh-CN" sz="2000" dirty="0" smtClean="0"/>
              <a:t>LLC </a:t>
            </a:r>
            <a:r>
              <a:rPr lang="en-US" altLang="zh-CN" sz="2000" dirty="0" smtClean="0"/>
              <a:t>PDU: </a:t>
            </a:r>
          </a:p>
          <a:p>
            <a:pPr lvl="1"/>
            <a:r>
              <a:rPr lang="zh-CN" altLang="en-US" sz="2000" dirty="0" smtClean="0"/>
              <a:t>目的</a:t>
            </a:r>
            <a:r>
              <a:rPr lang="en-US" altLang="zh-CN" sz="2000" dirty="0" smtClean="0"/>
              <a:t>SAP</a:t>
            </a:r>
            <a:r>
              <a:rPr lang="zh-CN" altLang="en-US" sz="2000" dirty="0" smtClean="0"/>
              <a:t>（</a:t>
            </a:r>
            <a:r>
              <a:rPr lang="en-US" altLang="zh-CN" sz="2000" dirty="0" smtClean="0"/>
              <a:t>Service Access Point</a:t>
            </a:r>
            <a:r>
              <a:rPr lang="zh-CN" altLang="en-US" sz="2000" dirty="0" smtClean="0"/>
              <a:t>）和源</a:t>
            </a:r>
            <a:r>
              <a:rPr lang="en-US" altLang="zh-CN" sz="2000" dirty="0" smtClean="0"/>
              <a:t>SAP</a:t>
            </a:r>
            <a:r>
              <a:rPr lang="zh-CN" altLang="en-US" sz="2000" dirty="0" smtClean="0"/>
              <a:t>再加上节点地址（在</a:t>
            </a:r>
            <a:r>
              <a:rPr lang="en-US" altLang="zh-CN" sz="2000" dirty="0" smtClean="0"/>
              <a:t>MAC</a:t>
            </a:r>
            <a:r>
              <a:rPr lang="zh-CN" altLang="en-US" sz="2000" dirty="0" smtClean="0"/>
              <a:t>帧中的头部中包括）一起标识了正在进行通信的两个</a:t>
            </a:r>
            <a:r>
              <a:rPr lang="en-US" altLang="zh-CN" sz="2000" dirty="0" smtClean="0"/>
              <a:t>LLC</a:t>
            </a:r>
            <a:r>
              <a:rPr lang="zh-CN" altLang="en-US" sz="2000" dirty="0" smtClean="0"/>
              <a:t>用户</a:t>
            </a:r>
            <a:endParaRPr lang="en-US" altLang="zh-CN" sz="2000" dirty="0" smtClean="0"/>
          </a:p>
          <a:p>
            <a:pPr lvl="1"/>
            <a:r>
              <a:rPr lang="en-US" altLang="zh-CN" sz="2000" dirty="0" smtClean="0"/>
              <a:t>Control</a:t>
            </a:r>
            <a:r>
              <a:rPr lang="zh-CN" altLang="en-US" sz="2000" dirty="0" smtClean="0"/>
              <a:t>字段用于标识</a:t>
            </a:r>
            <a:r>
              <a:rPr lang="en-US" altLang="zh-CN" sz="2000" dirty="0" smtClean="0"/>
              <a:t>PDU</a:t>
            </a:r>
            <a:r>
              <a:rPr lang="zh-CN" altLang="en-US" sz="2000" dirty="0" smtClean="0"/>
              <a:t>的类型</a:t>
            </a:r>
            <a:r>
              <a:rPr lang="en-US" altLang="zh-CN" sz="2000" dirty="0" smtClean="0"/>
              <a:t>(</a:t>
            </a:r>
            <a:r>
              <a:rPr lang="zh-CN" altLang="en-US" sz="2000" dirty="0" smtClean="0"/>
              <a:t>无编号信息帧</a:t>
            </a:r>
            <a:r>
              <a:rPr lang="en-US" altLang="zh-CN" sz="2000" dirty="0" smtClean="0"/>
              <a:t>UI=0x03)</a:t>
            </a:r>
            <a:endParaRPr lang="zh-CN" altLang="en-US" sz="2000" dirty="0" smtClean="0"/>
          </a:p>
          <a:p>
            <a:endParaRPr lang="zh-CN" altLang="en-US" sz="2000" dirty="0"/>
          </a:p>
        </p:txBody>
      </p:sp>
      <p:sp>
        <p:nvSpPr>
          <p:cNvPr id="40" name="Rectangle 54"/>
          <p:cNvSpPr>
            <a:spLocks noChangeArrowheads="1"/>
          </p:cNvSpPr>
          <p:nvPr/>
        </p:nvSpPr>
        <p:spPr bwMode="auto">
          <a:xfrm>
            <a:off x="8754573" y="3558391"/>
            <a:ext cx="3348675" cy="859210"/>
          </a:xfrm>
          <a:prstGeom prst="rect">
            <a:avLst/>
          </a:prstGeom>
          <a:noFill/>
          <a:ln w="12700">
            <a:solidFill>
              <a:schemeClr val="tx2"/>
            </a:solidFill>
            <a:miter lim="800000"/>
            <a:headEnd/>
            <a:tailEnd/>
          </a:ln>
        </p:spPr>
        <p:txBody>
          <a:bodyPr wrap="none" lIns="90488" tIns="44450" rIns="90488" bIns="44450">
            <a:spAutoFit/>
          </a:bodyPr>
          <a:lstStyle/>
          <a:p>
            <a:r>
              <a:rPr lang="en-US" altLang="zh-CN" sz="1600" dirty="0"/>
              <a:t>I/G = Individual(0) or group address</a:t>
            </a:r>
          </a:p>
          <a:p>
            <a:r>
              <a:rPr lang="en-US" altLang="zh-CN" sz="1600" dirty="0"/>
              <a:t>C/R = Command or response frame</a:t>
            </a:r>
          </a:p>
          <a:p>
            <a:r>
              <a:rPr lang="en-US" altLang="zh-CN" sz="1600" dirty="0"/>
              <a:t>G/L = Global(1)/Local address</a:t>
            </a:r>
          </a:p>
        </p:txBody>
      </p:sp>
      <p:sp>
        <p:nvSpPr>
          <p:cNvPr id="41" name="Rectangle 97"/>
          <p:cNvSpPr>
            <a:spLocks noChangeArrowheads="1"/>
          </p:cNvSpPr>
          <p:nvPr/>
        </p:nvSpPr>
        <p:spPr bwMode="auto">
          <a:xfrm>
            <a:off x="8758353" y="4564354"/>
            <a:ext cx="3375058" cy="1567096"/>
          </a:xfrm>
          <a:prstGeom prst="rect">
            <a:avLst/>
          </a:prstGeom>
          <a:noFill/>
          <a:ln w="12700">
            <a:solidFill>
              <a:schemeClr val="tx2"/>
            </a:solidFill>
            <a:miter lim="800000"/>
            <a:headEnd/>
            <a:tailEnd/>
          </a:ln>
        </p:spPr>
        <p:txBody>
          <a:bodyPr wrap="square" lIns="90488" tIns="44450" rIns="90488" bIns="44450">
            <a:spAutoFit/>
          </a:bodyPr>
          <a:lstStyle/>
          <a:p>
            <a:pPr marL="342900" indent="-342900"/>
            <a:r>
              <a:rPr lang="en-US" altLang="zh-CN" sz="1600" dirty="0" smtClean="0"/>
              <a:t>SAP</a:t>
            </a:r>
            <a:r>
              <a:rPr lang="zh-CN" altLang="en-US" sz="1600" dirty="0" smtClean="0"/>
              <a:t>取值： </a:t>
            </a:r>
            <a:endParaRPr lang="en-US" altLang="zh-CN" sz="1600" dirty="0" smtClean="0"/>
          </a:p>
          <a:p>
            <a:pPr marL="342900" indent="-342900"/>
            <a:r>
              <a:rPr lang="en-US" altLang="zh-CN" sz="1600" dirty="0" smtClean="0"/>
              <a:t>06</a:t>
            </a:r>
            <a:r>
              <a:rPr lang="en-US" altLang="zh-CN" sz="1600" dirty="0"/>
              <a:t>	  IP packet</a:t>
            </a:r>
          </a:p>
          <a:p>
            <a:pPr marL="342900" indent="-342900"/>
            <a:r>
              <a:rPr lang="en-US" altLang="zh-CN" sz="1600" dirty="0" smtClean="0"/>
              <a:t>42    BPDU </a:t>
            </a:r>
          </a:p>
          <a:p>
            <a:pPr marL="342900" indent="-342900"/>
            <a:r>
              <a:rPr lang="en-US" altLang="zh-CN" sz="1600" dirty="0" smtClean="0"/>
              <a:t>AA</a:t>
            </a:r>
            <a:r>
              <a:rPr lang="en-US" altLang="zh-CN" sz="1600" dirty="0"/>
              <a:t>	  </a:t>
            </a:r>
            <a:r>
              <a:rPr lang="en-US" altLang="zh-CN" sz="1600" dirty="0" err="1"/>
              <a:t>SubNetwork</a:t>
            </a:r>
            <a:r>
              <a:rPr lang="en-US" altLang="zh-CN" sz="1600" dirty="0"/>
              <a:t> Access protocol (SNAP</a:t>
            </a:r>
            <a:r>
              <a:rPr lang="en-US" altLang="zh-CN" sz="1600" dirty="0" smtClean="0"/>
              <a:t>)</a:t>
            </a:r>
          </a:p>
          <a:p>
            <a:pPr marL="342900" indent="-342900"/>
            <a:endParaRPr lang="en-US" altLang="zh-CN" sz="1600" dirty="0"/>
          </a:p>
        </p:txBody>
      </p:sp>
      <p:grpSp>
        <p:nvGrpSpPr>
          <p:cNvPr id="102" name="组合 101"/>
          <p:cNvGrpSpPr/>
          <p:nvPr/>
        </p:nvGrpSpPr>
        <p:grpSpPr>
          <a:xfrm>
            <a:off x="239376" y="3804245"/>
            <a:ext cx="8485004" cy="1874872"/>
            <a:chOff x="185628" y="5003498"/>
            <a:chExt cx="8485004" cy="1874872"/>
          </a:xfrm>
        </p:grpSpPr>
        <p:sp>
          <p:nvSpPr>
            <p:cNvPr id="5" name="Rectangle 31"/>
            <p:cNvSpPr>
              <a:spLocks noChangeArrowheads="1"/>
            </p:cNvSpPr>
            <p:nvPr/>
          </p:nvSpPr>
          <p:spPr bwMode="auto">
            <a:xfrm>
              <a:off x="191978" y="5034552"/>
              <a:ext cx="8455025" cy="307777"/>
            </a:xfrm>
            <a:prstGeom prst="rect">
              <a:avLst/>
            </a:prstGeom>
            <a:solidFill>
              <a:schemeClr val="hlink"/>
            </a:solidFill>
            <a:ln w="12700" algn="ctr">
              <a:solidFill>
                <a:schemeClr val="tx1"/>
              </a:solidFill>
              <a:miter lim="800000"/>
              <a:headEnd/>
              <a:tailEnd/>
            </a:ln>
          </p:spPr>
          <p:txBody>
            <a:bodyPr anchor="ctr">
              <a:spAutoFit/>
            </a:bodyPr>
            <a:lstStyle/>
            <a:p>
              <a:endParaRPr lang="zh-CN" altLang="en-US" sz="1400"/>
            </a:p>
          </p:txBody>
        </p:sp>
        <p:sp>
          <p:nvSpPr>
            <p:cNvPr id="6" name="Rectangle 33"/>
            <p:cNvSpPr>
              <a:spLocks noChangeArrowheads="1"/>
            </p:cNvSpPr>
            <p:nvPr/>
          </p:nvSpPr>
          <p:spPr bwMode="auto">
            <a:xfrm>
              <a:off x="2205381" y="5042490"/>
              <a:ext cx="1854200" cy="307777"/>
            </a:xfrm>
            <a:prstGeom prst="rect">
              <a:avLst/>
            </a:prstGeom>
            <a:solidFill>
              <a:schemeClr val="accent1"/>
            </a:solidFill>
            <a:ln w="12700" algn="ctr">
              <a:noFill/>
              <a:miter lim="800000"/>
              <a:headEnd/>
              <a:tailEnd/>
            </a:ln>
          </p:spPr>
          <p:txBody>
            <a:bodyPr anchor="ctr">
              <a:spAutoFit/>
            </a:bodyPr>
            <a:lstStyle/>
            <a:p>
              <a:endParaRPr lang="zh-CN" altLang="en-US" sz="1400"/>
            </a:p>
          </p:txBody>
        </p:sp>
        <p:sp>
          <p:nvSpPr>
            <p:cNvPr id="8" name="Rectangle 35"/>
            <p:cNvSpPr>
              <a:spLocks noChangeArrowheads="1"/>
            </p:cNvSpPr>
            <p:nvPr/>
          </p:nvSpPr>
          <p:spPr bwMode="auto">
            <a:xfrm>
              <a:off x="2432776" y="5038050"/>
              <a:ext cx="1267977" cy="366767"/>
            </a:xfrm>
            <a:prstGeom prst="rect">
              <a:avLst/>
            </a:prstGeom>
            <a:noFill/>
            <a:ln w="12700">
              <a:noFill/>
              <a:miter lim="800000"/>
              <a:headEnd/>
              <a:tailEnd/>
            </a:ln>
          </p:spPr>
          <p:txBody>
            <a:bodyPr wrap="none" lIns="90488" tIns="44450" rIns="90488" bIns="44450">
              <a:spAutoFit/>
            </a:bodyPr>
            <a:lstStyle/>
            <a:p>
              <a:r>
                <a:rPr lang="zh-CN" altLang="en-US" dirty="0" smtClean="0"/>
                <a:t>源</a:t>
              </a:r>
              <a:r>
                <a:rPr lang="en-US" altLang="zh-CN" dirty="0" smtClean="0"/>
                <a:t>SAP</a:t>
              </a:r>
              <a:r>
                <a:rPr lang="zh-CN" altLang="en-US" dirty="0" smtClean="0"/>
                <a:t>地址</a:t>
              </a:r>
              <a:endParaRPr lang="en-US" altLang="zh-CN" dirty="0"/>
            </a:p>
          </p:txBody>
        </p:sp>
        <p:sp>
          <p:nvSpPr>
            <p:cNvPr id="9" name="Line 36"/>
            <p:cNvSpPr>
              <a:spLocks noChangeShapeType="1"/>
            </p:cNvSpPr>
            <p:nvPr/>
          </p:nvSpPr>
          <p:spPr bwMode="auto">
            <a:xfrm flipH="1">
              <a:off x="4069559" y="5042490"/>
              <a:ext cx="1" cy="327776"/>
            </a:xfrm>
            <a:prstGeom prst="line">
              <a:avLst/>
            </a:prstGeom>
            <a:noFill/>
            <a:ln w="12700">
              <a:solidFill>
                <a:schemeClr val="tx1"/>
              </a:solidFill>
              <a:round/>
              <a:headEnd/>
              <a:tailEnd/>
            </a:ln>
          </p:spPr>
          <p:txBody>
            <a:bodyPr wrap="none" anchor="ctr"/>
            <a:lstStyle/>
            <a:p>
              <a:endParaRPr lang="zh-CN" altLang="en-US" sz="1400"/>
            </a:p>
          </p:txBody>
        </p:sp>
        <p:sp>
          <p:nvSpPr>
            <p:cNvPr id="10" name="Line 37"/>
            <p:cNvSpPr>
              <a:spLocks noChangeShapeType="1"/>
            </p:cNvSpPr>
            <p:nvPr/>
          </p:nvSpPr>
          <p:spPr bwMode="auto">
            <a:xfrm>
              <a:off x="5243856" y="5042490"/>
              <a:ext cx="0" cy="299839"/>
            </a:xfrm>
            <a:prstGeom prst="line">
              <a:avLst/>
            </a:prstGeom>
            <a:noFill/>
            <a:ln w="12700">
              <a:solidFill>
                <a:schemeClr val="tx1"/>
              </a:solidFill>
              <a:round/>
              <a:headEnd/>
              <a:tailEnd/>
            </a:ln>
          </p:spPr>
          <p:txBody>
            <a:bodyPr wrap="none" anchor="ctr"/>
            <a:lstStyle/>
            <a:p>
              <a:endParaRPr lang="zh-CN" altLang="en-US" sz="1400"/>
            </a:p>
          </p:txBody>
        </p:sp>
        <p:sp>
          <p:nvSpPr>
            <p:cNvPr id="11" name="Rectangle 38"/>
            <p:cNvSpPr>
              <a:spLocks noChangeArrowheads="1"/>
            </p:cNvSpPr>
            <p:nvPr/>
          </p:nvSpPr>
          <p:spPr bwMode="auto">
            <a:xfrm>
              <a:off x="6110631" y="5003498"/>
              <a:ext cx="1864294" cy="366767"/>
            </a:xfrm>
            <a:prstGeom prst="rect">
              <a:avLst/>
            </a:prstGeom>
            <a:noFill/>
            <a:ln w="12700">
              <a:noFill/>
              <a:miter lim="800000"/>
              <a:headEnd/>
              <a:tailEnd/>
            </a:ln>
          </p:spPr>
          <p:txBody>
            <a:bodyPr wrap="none" lIns="90488" tIns="44450" rIns="90488" bIns="44450">
              <a:spAutoFit/>
            </a:bodyPr>
            <a:lstStyle/>
            <a:p>
              <a:r>
                <a:rPr lang="zh-CN" altLang="en-US" dirty="0" smtClean="0"/>
                <a:t>信息 </a:t>
              </a:r>
              <a:r>
                <a:rPr lang="en-US" altLang="zh-CN" dirty="0" smtClean="0"/>
                <a:t>Information</a:t>
              </a:r>
              <a:endParaRPr lang="en-US" altLang="zh-CN" dirty="0"/>
            </a:p>
          </p:txBody>
        </p:sp>
        <p:sp>
          <p:nvSpPr>
            <p:cNvPr id="12" name="Rectangle 39"/>
            <p:cNvSpPr>
              <a:spLocks noChangeArrowheads="1"/>
            </p:cNvSpPr>
            <p:nvPr/>
          </p:nvSpPr>
          <p:spPr bwMode="auto">
            <a:xfrm>
              <a:off x="2602304" y="5371009"/>
              <a:ext cx="758825" cy="305212"/>
            </a:xfrm>
            <a:prstGeom prst="rect">
              <a:avLst/>
            </a:prstGeom>
            <a:noFill/>
            <a:ln w="12700">
              <a:noFill/>
              <a:miter lim="800000"/>
              <a:headEnd/>
              <a:tailEnd/>
            </a:ln>
          </p:spPr>
          <p:txBody>
            <a:bodyPr lIns="90488" tIns="44450" rIns="90488" bIns="44450">
              <a:spAutoFit/>
            </a:bodyPr>
            <a:lstStyle/>
            <a:p>
              <a:r>
                <a:rPr lang="en-US" altLang="zh-CN" sz="1400" dirty="0"/>
                <a:t>1byte</a:t>
              </a:r>
            </a:p>
          </p:txBody>
        </p:sp>
        <p:sp>
          <p:nvSpPr>
            <p:cNvPr id="13" name="Rectangle 40"/>
            <p:cNvSpPr>
              <a:spLocks noChangeArrowheads="1"/>
            </p:cNvSpPr>
            <p:nvPr/>
          </p:nvSpPr>
          <p:spPr bwMode="auto">
            <a:xfrm>
              <a:off x="4194519" y="5003498"/>
              <a:ext cx="921728" cy="366767"/>
            </a:xfrm>
            <a:prstGeom prst="rect">
              <a:avLst/>
            </a:prstGeom>
            <a:noFill/>
            <a:ln w="12700">
              <a:noFill/>
              <a:miter lim="800000"/>
              <a:headEnd/>
              <a:tailEnd/>
            </a:ln>
          </p:spPr>
          <p:txBody>
            <a:bodyPr wrap="none" lIns="90488" tIns="44450" rIns="90488" bIns="44450">
              <a:spAutoFit/>
            </a:bodyPr>
            <a:lstStyle/>
            <a:p>
              <a:r>
                <a:rPr lang="en-US" altLang="zh-CN" dirty="0"/>
                <a:t>Control</a:t>
              </a:r>
            </a:p>
          </p:txBody>
        </p:sp>
        <p:sp>
          <p:nvSpPr>
            <p:cNvPr id="14" name="Rectangle 41"/>
            <p:cNvSpPr>
              <a:spLocks noChangeArrowheads="1"/>
            </p:cNvSpPr>
            <p:nvPr/>
          </p:nvSpPr>
          <p:spPr bwMode="auto">
            <a:xfrm>
              <a:off x="4428308" y="5331684"/>
              <a:ext cx="737382" cy="305212"/>
            </a:xfrm>
            <a:prstGeom prst="rect">
              <a:avLst/>
            </a:prstGeom>
            <a:noFill/>
            <a:ln w="12700">
              <a:noFill/>
              <a:miter lim="800000"/>
              <a:headEnd/>
              <a:tailEnd/>
            </a:ln>
          </p:spPr>
          <p:txBody>
            <a:bodyPr wrap="none" lIns="90488" tIns="44450" rIns="90488" bIns="44450">
              <a:spAutoFit/>
            </a:bodyPr>
            <a:lstStyle/>
            <a:p>
              <a:r>
                <a:rPr lang="en-US" altLang="zh-CN" sz="1400" dirty="0"/>
                <a:t>1 bytes</a:t>
              </a:r>
            </a:p>
          </p:txBody>
        </p:sp>
        <p:sp>
          <p:nvSpPr>
            <p:cNvPr id="15" name="Rectangle 56"/>
            <p:cNvSpPr>
              <a:spLocks noChangeArrowheads="1"/>
            </p:cNvSpPr>
            <p:nvPr/>
          </p:nvSpPr>
          <p:spPr bwMode="auto">
            <a:xfrm>
              <a:off x="217605" y="5042490"/>
              <a:ext cx="1965325" cy="307777"/>
            </a:xfrm>
            <a:prstGeom prst="rect">
              <a:avLst/>
            </a:prstGeom>
            <a:solidFill>
              <a:schemeClr val="accent5">
                <a:lumMod val="20000"/>
                <a:lumOff val="80000"/>
              </a:schemeClr>
            </a:solidFill>
            <a:ln w="12700" algn="ctr">
              <a:noFill/>
              <a:miter lim="800000"/>
              <a:headEnd/>
              <a:tailEnd/>
            </a:ln>
          </p:spPr>
          <p:txBody>
            <a:bodyPr anchor="ctr">
              <a:spAutoFit/>
            </a:bodyPr>
            <a:lstStyle/>
            <a:p>
              <a:endParaRPr lang="zh-CN" altLang="en-US" sz="1400"/>
            </a:p>
          </p:txBody>
        </p:sp>
        <p:sp>
          <p:nvSpPr>
            <p:cNvPr id="16" name="Rectangle 59"/>
            <p:cNvSpPr>
              <a:spLocks noChangeArrowheads="1"/>
            </p:cNvSpPr>
            <p:nvPr/>
          </p:nvSpPr>
          <p:spPr bwMode="auto">
            <a:xfrm>
              <a:off x="457843" y="5024568"/>
              <a:ext cx="1498809" cy="366767"/>
            </a:xfrm>
            <a:prstGeom prst="rect">
              <a:avLst/>
            </a:prstGeom>
            <a:noFill/>
            <a:ln w="12700">
              <a:noFill/>
              <a:miter lim="800000"/>
              <a:headEnd/>
              <a:tailEnd/>
            </a:ln>
          </p:spPr>
          <p:txBody>
            <a:bodyPr wrap="none" lIns="90488" tIns="44450" rIns="90488" bIns="44450">
              <a:spAutoFit/>
            </a:bodyPr>
            <a:lstStyle/>
            <a:p>
              <a:r>
                <a:rPr lang="zh-CN" altLang="en-US" dirty="0" smtClean="0"/>
                <a:t>目的</a:t>
              </a:r>
              <a:r>
                <a:rPr lang="en-US" altLang="zh-CN" dirty="0" smtClean="0"/>
                <a:t>SAP</a:t>
              </a:r>
              <a:r>
                <a:rPr lang="zh-CN" altLang="en-US" dirty="0" smtClean="0"/>
                <a:t>地址</a:t>
              </a:r>
              <a:endParaRPr lang="en-US" altLang="zh-CN" dirty="0"/>
            </a:p>
          </p:txBody>
        </p:sp>
        <p:sp>
          <p:nvSpPr>
            <p:cNvPr id="17" name="Rectangle 60"/>
            <p:cNvSpPr>
              <a:spLocks noChangeArrowheads="1"/>
            </p:cNvSpPr>
            <p:nvPr/>
          </p:nvSpPr>
          <p:spPr bwMode="auto">
            <a:xfrm>
              <a:off x="482467" y="5328890"/>
              <a:ext cx="663644" cy="305212"/>
            </a:xfrm>
            <a:prstGeom prst="rect">
              <a:avLst/>
            </a:prstGeom>
            <a:noFill/>
            <a:ln w="12700">
              <a:noFill/>
              <a:miter lim="800000"/>
              <a:headEnd/>
              <a:tailEnd/>
            </a:ln>
          </p:spPr>
          <p:txBody>
            <a:bodyPr wrap="none" lIns="90488" tIns="44450" rIns="90488" bIns="44450">
              <a:spAutoFit/>
            </a:bodyPr>
            <a:lstStyle/>
            <a:p>
              <a:r>
                <a:rPr lang="en-US" altLang="zh-CN" sz="1400" dirty="0"/>
                <a:t>1 byte</a:t>
              </a:r>
            </a:p>
          </p:txBody>
        </p:sp>
        <p:sp>
          <p:nvSpPr>
            <p:cNvPr id="18" name="Rectangle 29"/>
            <p:cNvSpPr>
              <a:spLocks noChangeArrowheads="1"/>
            </p:cNvSpPr>
            <p:nvPr/>
          </p:nvSpPr>
          <p:spPr bwMode="auto">
            <a:xfrm>
              <a:off x="206719" y="6139785"/>
              <a:ext cx="8453437" cy="359951"/>
            </a:xfrm>
            <a:prstGeom prst="rect">
              <a:avLst/>
            </a:prstGeom>
            <a:solidFill>
              <a:schemeClr val="accent1"/>
            </a:solidFill>
            <a:ln w="12700">
              <a:solidFill>
                <a:schemeClr val="tx1"/>
              </a:solidFill>
              <a:miter lim="800000"/>
              <a:headEnd/>
              <a:tailEnd/>
            </a:ln>
          </p:spPr>
          <p:txBody>
            <a:bodyPr wrap="none" anchor="ctr"/>
            <a:lstStyle/>
            <a:p>
              <a:endParaRPr lang="zh-CN" altLang="en-US" sz="1400"/>
            </a:p>
          </p:txBody>
        </p:sp>
        <p:sp>
          <p:nvSpPr>
            <p:cNvPr id="19" name="Rectangle 30"/>
            <p:cNvSpPr>
              <a:spLocks noChangeArrowheads="1"/>
            </p:cNvSpPr>
            <p:nvPr/>
          </p:nvSpPr>
          <p:spPr bwMode="auto">
            <a:xfrm>
              <a:off x="227356" y="6176963"/>
              <a:ext cx="3813175" cy="307777"/>
            </a:xfrm>
            <a:prstGeom prst="rect">
              <a:avLst/>
            </a:prstGeom>
            <a:solidFill>
              <a:schemeClr val="accent5">
                <a:lumMod val="20000"/>
                <a:lumOff val="80000"/>
              </a:schemeClr>
            </a:solidFill>
            <a:ln w="12700" algn="ctr">
              <a:noFill/>
              <a:miter lim="800000"/>
              <a:headEnd/>
              <a:tailEnd/>
            </a:ln>
          </p:spPr>
          <p:txBody>
            <a:bodyPr anchor="ctr">
              <a:spAutoFit/>
            </a:bodyPr>
            <a:lstStyle/>
            <a:p>
              <a:endParaRPr lang="zh-CN" altLang="en-US" sz="1400"/>
            </a:p>
          </p:txBody>
        </p:sp>
        <p:sp>
          <p:nvSpPr>
            <p:cNvPr id="20" name="Rectangle 32"/>
            <p:cNvSpPr>
              <a:spLocks noChangeArrowheads="1"/>
            </p:cNvSpPr>
            <p:nvPr/>
          </p:nvSpPr>
          <p:spPr bwMode="auto">
            <a:xfrm>
              <a:off x="1623503" y="6139779"/>
              <a:ext cx="2408413" cy="359957"/>
            </a:xfrm>
            <a:prstGeom prst="rect">
              <a:avLst/>
            </a:prstGeom>
            <a:pattFill prst="narHorz">
              <a:fgClr>
                <a:schemeClr val="accent2"/>
              </a:fgClr>
              <a:bgClr>
                <a:srgbClr val="FFFFFF"/>
              </a:bgClr>
            </a:pattFill>
            <a:ln w="12700" algn="ctr">
              <a:solidFill>
                <a:schemeClr val="tx1"/>
              </a:solidFill>
              <a:miter lim="800000"/>
              <a:headEnd/>
              <a:tailEnd/>
            </a:ln>
          </p:spPr>
          <p:txBody>
            <a:bodyPr wrap="none" anchor="ctr"/>
            <a:lstStyle/>
            <a:p>
              <a:endParaRPr lang="zh-CN" altLang="en-US" sz="1400"/>
            </a:p>
          </p:txBody>
        </p:sp>
        <p:sp>
          <p:nvSpPr>
            <p:cNvPr id="24" name="Rectangle 45"/>
            <p:cNvSpPr>
              <a:spLocks noChangeArrowheads="1"/>
            </p:cNvSpPr>
            <p:nvPr/>
          </p:nvSpPr>
          <p:spPr bwMode="auto">
            <a:xfrm>
              <a:off x="990944" y="6179017"/>
              <a:ext cx="333375" cy="436562"/>
            </a:xfrm>
            <a:prstGeom prst="rect">
              <a:avLst/>
            </a:prstGeom>
            <a:noFill/>
            <a:ln w="12700">
              <a:noFill/>
              <a:miter lim="800000"/>
              <a:headEnd/>
              <a:tailEnd/>
            </a:ln>
          </p:spPr>
          <p:txBody>
            <a:bodyPr wrap="none" anchor="ctr"/>
            <a:lstStyle/>
            <a:p>
              <a:endParaRPr lang="zh-CN" altLang="en-US" sz="1400"/>
            </a:p>
          </p:txBody>
        </p:sp>
        <p:sp>
          <p:nvSpPr>
            <p:cNvPr id="25" name="Rectangle 46"/>
            <p:cNvSpPr>
              <a:spLocks noChangeArrowheads="1"/>
            </p:cNvSpPr>
            <p:nvPr/>
          </p:nvSpPr>
          <p:spPr bwMode="auto">
            <a:xfrm>
              <a:off x="342362" y="6180016"/>
              <a:ext cx="416782" cy="305212"/>
            </a:xfrm>
            <a:prstGeom prst="rect">
              <a:avLst/>
            </a:prstGeom>
            <a:noFill/>
            <a:ln w="12700">
              <a:noFill/>
              <a:miter lim="800000"/>
              <a:headEnd/>
              <a:tailEnd/>
            </a:ln>
          </p:spPr>
          <p:txBody>
            <a:bodyPr wrap="none" lIns="90488" tIns="44450" rIns="90488" bIns="44450">
              <a:spAutoFit/>
            </a:bodyPr>
            <a:lstStyle/>
            <a:p>
              <a:r>
                <a:rPr lang="en-US" altLang="zh-CN" sz="1400" dirty="0"/>
                <a:t>I/G</a:t>
              </a:r>
            </a:p>
          </p:txBody>
        </p:sp>
        <p:sp>
          <p:nvSpPr>
            <p:cNvPr id="27" name="Rectangle 48"/>
            <p:cNvSpPr>
              <a:spLocks noChangeArrowheads="1"/>
            </p:cNvSpPr>
            <p:nvPr/>
          </p:nvSpPr>
          <p:spPr bwMode="auto">
            <a:xfrm>
              <a:off x="2266740" y="6527154"/>
              <a:ext cx="601128" cy="305212"/>
            </a:xfrm>
            <a:prstGeom prst="rect">
              <a:avLst/>
            </a:prstGeom>
            <a:noFill/>
            <a:ln w="12700">
              <a:noFill/>
              <a:miter lim="800000"/>
              <a:headEnd/>
              <a:tailEnd/>
            </a:ln>
          </p:spPr>
          <p:txBody>
            <a:bodyPr wrap="none" lIns="90488" tIns="44450" rIns="90488" bIns="44450">
              <a:spAutoFit/>
            </a:bodyPr>
            <a:lstStyle/>
            <a:p>
              <a:r>
                <a:rPr lang="en-US" altLang="zh-CN" sz="1400" dirty="0" smtClean="0"/>
                <a:t>6 </a:t>
              </a:r>
              <a:r>
                <a:rPr lang="en-US" altLang="zh-CN" sz="1400" dirty="0"/>
                <a:t>bits</a:t>
              </a:r>
            </a:p>
          </p:txBody>
        </p:sp>
        <p:sp>
          <p:nvSpPr>
            <p:cNvPr id="28" name="Rectangle 49"/>
            <p:cNvSpPr>
              <a:spLocks noChangeArrowheads="1"/>
            </p:cNvSpPr>
            <p:nvPr/>
          </p:nvSpPr>
          <p:spPr bwMode="auto">
            <a:xfrm>
              <a:off x="398945" y="6490215"/>
              <a:ext cx="277321" cy="305212"/>
            </a:xfrm>
            <a:prstGeom prst="rect">
              <a:avLst/>
            </a:prstGeom>
            <a:noFill/>
            <a:ln w="12700">
              <a:noFill/>
              <a:miter lim="800000"/>
              <a:headEnd/>
              <a:tailEnd/>
            </a:ln>
          </p:spPr>
          <p:txBody>
            <a:bodyPr wrap="none" lIns="90488" tIns="44450" rIns="90488" bIns="44450">
              <a:spAutoFit/>
            </a:bodyPr>
            <a:lstStyle/>
            <a:p>
              <a:r>
                <a:rPr lang="en-US" altLang="zh-CN" sz="1400" dirty="0"/>
                <a:t>1</a:t>
              </a:r>
            </a:p>
          </p:txBody>
        </p:sp>
        <p:sp>
          <p:nvSpPr>
            <p:cNvPr id="29" name="Line 50"/>
            <p:cNvSpPr>
              <a:spLocks noChangeShapeType="1"/>
            </p:cNvSpPr>
            <p:nvPr/>
          </p:nvSpPr>
          <p:spPr bwMode="auto">
            <a:xfrm>
              <a:off x="5378044" y="6125187"/>
              <a:ext cx="0" cy="604838"/>
            </a:xfrm>
            <a:prstGeom prst="line">
              <a:avLst/>
            </a:prstGeom>
            <a:noFill/>
            <a:ln w="12700">
              <a:solidFill>
                <a:schemeClr val="tx1"/>
              </a:solidFill>
              <a:round/>
              <a:headEnd/>
              <a:tailEnd/>
            </a:ln>
          </p:spPr>
          <p:txBody>
            <a:bodyPr wrap="none" anchor="ctr"/>
            <a:lstStyle/>
            <a:p>
              <a:endParaRPr lang="zh-CN" altLang="en-US" sz="1400"/>
            </a:p>
          </p:txBody>
        </p:sp>
        <p:sp>
          <p:nvSpPr>
            <p:cNvPr id="30" name="Rectangle 51"/>
            <p:cNvSpPr>
              <a:spLocks noChangeArrowheads="1"/>
            </p:cNvSpPr>
            <p:nvPr/>
          </p:nvSpPr>
          <p:spPr bwMode="auto">
            <a:xfrm>
              <a:off x="4143037" y="6169035"/>
              <a:ext cx="464872" cy="305212"/>
            </a:xfrm>
            <a:prstGeom prst="rect">
              <a:avLst/>
            </a:prstGeom>
            <a:noFill/>
            <a:ln w="12700">
              <a:noFill/>
              <a:miter lim="800000"/>
              <a:headEnd/>
              <a:tailEnd/>
            </a:ln>
          </p:spPr>
          <p:txBody>
            <a:bodyPr wrap="none" lIns="90488" tIns="44450" rIns="90488" bIns="44450">
              <a:spAutoFit/>
            </a:bodyPr>
            <a:lstStyle/>
            <a:p>
              <a:r>
                <a:rPr lang="en-US" altLang="zh-CN" sz="1400" dirty="0"/>
                <a:t>C/R</a:t>
              </a:r>
            </a:p>
          </p:txBody>
        </p:sp>
        <p:sp>
          <p:nvSpPr>
            <p:cNvPr id="31" name="Rectangle 52"/>
            <p:cNvSpPr>
              <a:spLocks noChangeArrowheads="1"/>
            </p:cNvSpPr>
            <p:nvPr/>
          </p:nvSpPr>
          <p:spPr bwMode="auto">
            <a:xfrm>
              <a:off x="6415123" y="6573158"/>
              <a:ext cx="551434" cy="305212"/>
            </a:xfrm>
            <a:prstGeom prst="rect">
              <a:avLst/>
            </a:prstGeom>
            <a:noFill/>
            <a:ln w="12700">
              <a:noFill/>
              <a:miter lim="800000"/>
              <a:headEnd/>
              <a:tailEnd/>
            </a:ln>
          </p:spPr>
          <p:txBody>
            <a:bodyPr wrap="none" lIns="90488" tIns="44450" rIns="90488" bIns="44450">
              <a:spAutoFit/>
            </a:bodyPr>
            <a:lstStyle/>
            <a:p>
              <a:r>
                <a:rPr lang="en-US" altLang="zh-CN" sz="1400" dirty="0"/>
                <a:t>6</a:t>
              </a:r>
              <a:r>
                <a:rPr lang="en-US" altLang="zh-CN" sz="1400" dirty="0" smtClean="0"/>
                <a:t>bits</a:t>
              </a:r>
              <a:endParaRPr lang="en-US" altLang="zh-CN" sz="1400" dirty="0"/>
            </a:p>
          </p:txBody>
        </p:sp>
        <p:sp>
          <p:nvSpPr>
            <p:cNvPr id="32" name="Rectangle 53"/>
            <p:cNvSpPr>
              <a:spLocks noChangeArrowheads="1"/>
            </p:cNvSpPr>
            <p:nvPr/>
          </p:nvSpPr>
          <p:spPr bwMode="auto">
            <a:xfrm>
              <a:off x="4816775" y="6515077"/>
              <a:ext cx="277321" cy="305212"/>
            </a:xfrm>
            <a:prstGeom prst="rect">
              <a:avLst/>
            </a:prstGeom>
            <a:noFill/>
            <a:ln w="12700">
              <a:noFill/>
              <a:miter lim="800000"/>
              <a:headEnd/>
              <a:tailEnd/>
            </a:ln>
          </p:spPr>
          <p:txBody>
            <a:bodyPr wrap="none" lIns="90488" tIns="44450" rIns="90488" bIns="44450">
              <a:spAutoFit/>
            </a:bodyPr>
            <a:lstStyle/>
            <a:p>
              <a:r>
                <a:rPr lang="en-US" altLang="zh-CN" sz="1400" dirty="0"/>
                <a:t>1</a:t>
              </a:r>
            </a:p>
          </p:txBody>
        </p:sp>
        <p:sp>
          <p:nvSpPr>
            <p:cNvPr id="33" name="Line 55"/>
            <p:cNvSpPr>
              <a:spLocks noChangeShapeType="1"/>
            </p:cNvSpPr>
            <p:nvPr/>
          </p:nvSpPr>
          <p:spPr bwMode="auto">
            <a:xfrm flipH="1">
              <a:off x="185628" y="5297023"/>
              <a:ext cx="14288" cy="1422400"/>
            </a:xfrm>
            <a:prstGeom prst="line">
              <a:avLst/>
            </a:prstGeom>
            <a:noFill/>
            <a:ln w="12700">
              <a:solidFill>
                <a:schemeClr val="tx1"/>
              </a:solidFill>
              <a:prstDash val="dash"/>
              <a:round/>
              <a:headEnd/>
              <a:tailEnd/>
            </a:ln>
          </p:spPr>
          <p:txBody>
            <a:bodyPr wrap="none" lIns="90488" tIns="44450" rIns="90488" bIns="44450" anchor="ctr"/>
            <a:lstStyle/>
            <a:p>
              <a:endParaRPr lang="zh-CN" altLang="en-US" sz="1400"/>
            </a:p>
          </p:txBody>
        </p:sp>
        <p:sp>
          <p:nvSpPr>
            <p:cNvPr id="34" name="Line 57"/>
            <p:cNvSpPr>
              <a:spLocks noChangeShapeType="1"/>
            </p:cNvSpPr>
            <p:nvPr/>
          </p:nvSpPr>
          <p:spPr bwMode="auto">
            <a:xfrm>
              <a:off x="4045858" y="5376582"/>
              <a:ext cx="4614298" cy="755266"/>
            </a:xfrm>
            <a:prstGeom prst="line">
              <a:avLst/>
            </a:prstGeom>
            <a:noFill/>
            <a:ln w="12700">
              <a:solidFill>
                <a:schemeClr val="tx1"/>
              </a:solidFill>
              <a:prstDash val="dash"/>
              <a:round/>
              <a:headEnd/>
              <a:tailEnd/>
            </a:ln>
          </p:spPr>
          <p:txBody>
            <a:bodyPr wrap="none" lIns="90488" tIns="44450" rIns="90488" bIns="44450" anchor="ctr"/>
            <a:lstStyle/>
            <a:p>
              <a:endParaRPr lang="zh-CN" altLang="en-US" sz="1400"/>
            </a:p>
          </p:txBody>
        </p:sp>
        <p:sp>
          <p:nvSpPr>
            <p:cNvPr id="35" name="Line 58"/>
            <p:cNvSpPr>
              <a:spLocks noChangeShapeType="1"/>
            </p:cNvSpPr>
            <p:nvPr/>
          </p:nvSpPr>
          <p:spPr bwMode="auto">
            <a:xfrm>
              <a:off x="2186488" y="5355310"/>
              <a:ext cx="1854200" cy="839019"/>
            </a:xfrm>
            <a:prstGeom prst="line">
              <a:avLst/>
            </a:prstGeom>
            <a:noFill/>
            <a:ln w="12700">
              <a:solidFill>
                <a:schemeClr val="tx1"/>
              </a:solidFill>
              <a:prstDash val="dash"/>
              <a:round/>
              <a:headEnd/>
              <a:tailEnd/>
            </a:ln>
          </p:spPr>
          <p:txBody>
            <a:bodyPr wrap="none" lIns="90488" tIns="44450" rIns="90488" bIns="44450" anchor="ctr"/>
            <a:lstStyle/>
            <a:p>
              <a:endParaRPr lang="zh-CN" altLang="en-US" sz="1400"/>
            </a:p>
          </p:txBody>
        </p:sp>
        <p:sp>
          <p:nvSpPr>
            <p:cNvPr id="36" name="Rectangle 61" descr="Narrow horizontal"/>
            <p:cNvSpPr>
              <a:spLocks noChangeArrowheads="1"/>
            </p:cNvSpPr>
            <p:nvPr/>
          </p:nvSpPr>
          <p:spPr bwMode="auto">
            <a:xfrm>
              <a:off x="5388996" y="6139785"/>
              <a:ext cx="3281636" cy="359951"/>
            </a:xfrm>
            <a:prstGeom prst="rect">
              <a:avLst/>
            </a:prstGeom>
            <a:pattFill prst="narHorz">
              <a:fgClr>
                <a:schemeClr val="accent1"/>
              </a:fgClr>
              <a:bgClr>
                <a:srgbClr val="FFFFFF"/>
              </a:bgClr>
            </a:pattFill>
            <a:ln w="12700" algn="ctr">
              <a:solidFill>
                <a:schemeClr val="tx1"/>
              </a:solidFill>
              <a:miter lim="800000"/>
              <a:headEnd/>
              <a:tailEnd/>
            </a:ln>
          </p:spPr>
          <p:txBody>
            <a:bodyPr wrap="none" anchor="ctr"/>
            <a:lstStyle/>
            <a:p>
              <a:endParaRPr lang="zh-CN" altLang="en-US" sz="1400"/>
            </a:p>
          </p:txBody>
        </p:sp>
        <p:sp>
          <p:nvSpPr>
            <p:cNvPr id="37" name="Rectangle 46"/>
            <p:cNvSpPr>
              <a:spLocks noChangeArrowheads="1"/>
            </p:cNvSpPr>
            <p:nvPr/>
          </p:nvSpPr>
          <p:spPr bwMode="auto">
            <a:xfrm>
              <a:off x="996271" y="6172512"/>
              <a:ext cx="455254" cy="305212"/>
            </a:xfrm>
            <a:prstGeom prst="rect">
              <a:avLst/>
            </a:prstGeom>
            <a:noFill/>
            <a:ln w="12700">
              <a:noFill/>
              <a:miter lim="800000"/>
              <a:headEnd/>
              <a:tailEnd/>
            </a:ln>
          </p:spPr>
          <p:txBody>
            <a:bodyPr wrap="none" lIns="90488" tIns="44450" rIns="90488" bIns="44450">
              <a:spAutoFit/>
            </a:bodyPr>
            <a:lstStyle/>
            <a:p>
              <a:r>
                <a:rPr lang="en-US" altLang="zh-CN" sz="1400" dirty="0">
                  <a:solidFill>
                    <a:srgbClr val="FF0000"/>
                  </a:solidFill>
                </a:rPr>
                <a:t>G/L</a:t>
              </a:r>
            </a:p>
          </p:txBody>
        </p:sp>
        <p:sp>
          <p:nvSpPr>
            <p:cNvPr id="39" name="Rectangle 51"/>
            <p:cNvSpPr>
              <a:spLocks noChangeArrowheads="1"/>
            </p:cNvSpPr>
            <p:nvPr/>
          </p:nvSpPr>
          <p:spPr bwMode="auto">
            <a:xfrm>
              <a:off x="4768757" y="6165236"/>
              <a:ext cx="455254" cy="305212"/>
            </a:xfrm>
            <a:prstGeom prst="rect">
              <a:avLst/>
            </a:prstGeom>
            <a:noFill/>
            <a:ln w="12700">
              <a:noFill/>
              <a:miter lim="800000"/>
              <a:headEnd/>
              <a:tailEnd/>
            </a:ln>
          </p:spPr>
          <p:txBody>
            <a:bodyPr wrap="none" lIns="90488" tIns="44450" rIns="90488" bIns="44450">
              <a:spAutoFit/>
            </a:bodyPr>
            <a:lstStyle/>
            <a:p>
              <a:r>
                <a:rPr lang="en-US" altLang="zh-CN" sz="1400" dirty="0">
                  <a:solidFill>
                    <a:srgbClr val="FF0000"/>
                  </a:solidFill>
                </a:rPr>
                <a:t>G/L</a:t>
              </a:r>
            </a:p>
          </p:txBody>
        </p:sp>
        <p:sp>
          <p:nvSpPr>
            <p:cNvPr id="43" name="Line 36"/>
            <p:cNvSpPr>
              <a:spLocks noChangeShapeType="1"/>
            </p:cNvSpPr>
            <p:nvPr/>
          </p:nvSpPr>
          <p:spPr bwMode="auto">
            <a:xfrm flipH="1">
              <a:off x="2175440" y="5035233"/>
              <a:ext cx="1" cy="327776"/>
            </a:xfrm>
            <a:prstGeom prst="line">
              <a:avLst/>
            </a:prstGeom>
            <a:noFill/>
            <a:ln w="12700">
              <a:solidFill>
                <a:schemeClr val="tx1"/>
              </a:solidFill>
              <a:round/>
              <a:headEnd/>
              <a:tailEnd/>
            </a:ln>
          </p:spPr>
          <p:txBody>
            <a:bodyPr wrap="none" anchor="ctr"/>
            <a:lstStyle/>
            <a:p>
              <a:endParaRPr lang="zh-CN" altLang="en-US" sz="1400"/>
            </a:p>
          </p:txBody>
        </p:sp>
        <p:sp>
          <p:nvSpPr>
            <p:cNvPr id="77" name="Line 36"/>
            <p:cNvSpPr>
              <a:spLocks noChangeShapeType="1"/>
            </p:cNvSpPr>
            <p:nvPr/>
          </p:nvSpPr>
          <p:spPr bwMode="auto">
            <a:xfrm flipH="1">
              <a:off x="863087" y="6147011"/>
              <a:ext cx="1" cy="327776"/>
            </a:xfrm>
            <a:prstGeom prst="line">
              <a:avLst/>
            </a:prstGeom>
            <a:noFill/>
            <a:ln w="12700">
              <a:solidFill>
                <a:schemeClr val="tx1"/>
              </a:solidFill>
              <a:round/>
              <a:headEnd/>
              <a:tailEnd/>
            </a:ln>
          </p:spPr>
          <p:txBody>
            <a:bodyPr wrap="none" anchor="ctr"/>
            <a:lstStyle/>
            <a:p>
              <a:endParaRPr lang="zh-CN" altLang="en-US" sz="1400"/>
            </a:p>
          </p:txBody>
        </p:sp>
        <p:sp>
          <p:nvSpPr>
            <p:cNvPr id="78" name="Line 50"/>
            <p:cNvSpPr>
              <a:spLocks noChangeShapeType="1"/>
            </p:cNvSpPr>
            <p:nvPr/>
          </p:nvSpPr>
          <p:spPr bwMode="auto">
            <a:xfrm>
              <a:off x="1626162" y="6161556"/>
              <a:ext cx="0" cy="604838"/>
            </a:xfrm>
            <a:prstGeom prst="line">
              <a:avLst/>
            </a:prstGeom>
            <a:noFill/>
            <a:ln w="12700">
              <a:solidFill>
                <a:schemeClr val="tx1"/>
              </a:solidFill>
              <a:round/>
              <a:headEnd/>
              <a:tailEnd/>
            </a:ln>
          </p:spPr>
          <p:txBody>
            <a:bodyPr wrap="none" anchor="ctr"/>
            <a:lstStyle/>
            <a:p>
              <a:endParaRPr lang="zh-CN" altLang="en-US" sz="1400"/>
            </a:p>
          </p:txBody>
        </p:sp>
        <p:sp>
          <p:nvSpPr>
            <p:cNvPr id="80" name="Rectangle 53"/>
            <p:cNvSpPr>
              <a:spLocks noChangeArrowheads="1"/>
            </p:cNvSpPr>
            <p:nvPr/>
          </p:nvSpPr>
          <p:spPr bwMode="auto">
            <a:xfrm>
              <a:off x="4231569" y="6515077"/>
              <a:ext cx="277321" cy="305212"/>
            </a:xfrm>
            <a:prstGeom prst="rect">
              <a:avLst/>
            </a:prstGeom>
            <a:noFill/>
            <a:ln w="12700">
              <a:noFill/>
              <a:miter lim="800000"/>
              <a:headEnd/>
              <a:tailEnd/>
            </a:ln>
          </p:spPr>
          <p:txBody>
            <a:bodyPr wrap="none" lIns="90488" tIns="44450" rIns="90488" bIns="44450">
              <a:spAutoFit/>
            </a:bodyPr>
            <a:lstStyle/>
            <a:p>
              <a:r>
                <a:rPr lang="en-US" altLang="zh-CN" sz="1400" dirty="0"/>
                <a:t>1</a:t>
              </a:r>
            </a:p>
          </p:txBody>
        </p:sp>
        <p:sp>
          <p:nvSpPr>
            <p:cNvPr id="81" name="Rectangle 49"/>
            <p:cNvSpPr>
              <a:spLocks noChangeArrowheads="1"/>
            </p:cNvSpPr>
            <p:nvPr/>
          </p:nvSpPr>
          <p:spPr bwMode="auto">
            <a:xfrm>
              <a:off x="995081" y="6504849"/>
              <a:ext cx="277321" cy="305212"/>
            </a:xfrm>
            <a:prstGeom prst="rect">
              <a:avLst/>
            </a:prstGeom>
            <a:noFill/>
            <a:ln w="12700">
              <a:noFill/>
              <a:miter lim="800000"/>
              <a:headEnd/>
              <a:tailEnd/>
            </a:ln>
          </p:spPr>
          <p:txBody>
            <a:bodyPr wrap="none" lIns="90488" tIns="44450" rIns="90488" bIns="44450">
              <a:spAutoFit/>
            </a:bodyPr>
            <a:lstStyle/>
            <a:p>
              <a:r>
                <a:rPr lang="en-US" altLang="zh-CN" sz="1400" dirty="0"/>
                <a:t>1</a:t>
              </a:r>
            </a:p>
          </p:txBody>
        </p:sp>
        <p:sp>
          <p:nvSpPr>
            <p:cNvPr id="42" name="TextBox 2"/>
            <p:cNvSpPr txBox="1"/>
            <p:nvPr/>
          </p:nvSpPr>
          <p:spPr>
            <a:xfrm>
              <a:off x="6020457" y="5415751"/>
              <a:ext cx="2628083" cy="369332"/>
            </a:xfrm>
            <a:prstGeom prst="rect">
              <a:avLst/>
            </a:prstGeom>
            <a:noFill/>
          </p:spPr>
          <p:txBody>
            <a:bodyPr wrap="square" rtlCol="0">
              <a:spAutoFit/>
            </a:bodyPr>
            <a:lstStyle/>
            <a:p>
              <a:r>
                <a:rPr lang="en-US" altLang="zh-CN" b="1" dirty="0">
                  <a:solidFill>
                    <a:srgbClr val="FF0000"/>
                  </a:solidFill>
                </a:rPr>
                <a:t>IEEE</a:t>
              </a:r>
              <a:r>
                <a:rPr lang="zh-CN" altLang="en-US" b="1" dirty="0">
                  <a:solidFill>
                    <a:srgbClr val="FF0000"/>
                  </a:solidFill>
                </a:rPr>
                <a:t>格式：最低位在前</a:t>
              </a:r>
            </a:p>
          </p:txBody>
        </p:sp>
        <p:sp>
          <p:nvSpPr>
            <p:cNvPr id="79" name="Line 36"/>
            <p:cNvSpPr>
              <a:spLocks noChangeShapeType="1"/>
            </p:cNvSpPr>
            <p:nvPr/>
          </p:nvSpPr>
          <p:spPr bwMode="auto">
            <a:xfrm flipH="1">
              <a:off x="4702121" y="6168782"/>
              <a:ext cx="1" cy="327776"/>
            </a:xfrm>
            <a:prstGeom prst="line">
              <a:avLst/>
            </a:prstGeom>
            <a:noFill/>
            <a:ln w="12700">
              <a:solidFill>
                <a:schemeClr val="tx1"/>
              </a:solidFill>
              <a:round/>
              <a:headEnd/>
              <a:tailEnd/>
            </a:ln>
          </p:spPr>
          <p:txBody>
            <a:bodyPr wrap="none" anchor="ctr"/>
            <a:lstStyle/>
            <a:p>
              <a:endParaRPr lang="zh-CN" altLang="en-US" sz="1400"/>
            </a:p>
          </p:txBody>
        </p:sp>
      </p:grpSp>
      <p:sp>
        <p:nvSpPr>
          <p:cNvPr id="4" name="矩形 3"/>
          <p:cNvSpPr/>
          <p:nvPr/>
        </p:nvSpPr>
        <p:spPr>
          <a:xfrm>
            <a:off x="727592" y="2799287"/>
            <a:ext cx="9430303" cy="769441"/>
          </a:xfrm>
          <a:prstGeom prst="rect">
            <a:avLst/>
          </a:prstGeom>
        </p:spPr>
        <p:txBody>
          <a:bodyPr wrap="square">
            <a:spAutoFit/>
          </a:bodyPr>
          <a:lstStyle/>
          <a:p>
            <a:pPr marL="342900" indent="-342900">
              <a:spcBef>
                <a:spcPct val="20000"/>
              </a:spcBef>
              <a:buClr>
                <a:schemeClr val="accent1"/>
              </a:buClr>
              <a:buFont typeface="Arial" panose="020B0604020202020204" pitchFamily="34" charset="0"/>
              <a:buChar char="•"/>
              <a:defRPr/>
            </a:pPr>
            <a:r>
              <a:rPr lang="zh-CN" altLang="en-US" sz="2000" dirty="0"/>
              <a:t>“组</a:t>
            </a:r>
            <a:r>
              <a:rPr lang="en-US" altLang="zh-CN" sz="2000" dirty="0"/>
              <a:t>/</a:t>
            </a:r>
            <a:r>
              <a:rPr lang="zh-CN" altLang="en-US" sz="2000" dirty="0"/>
              <a:t>个体”比特</a:t>
            </a:r>
            <a:r>
              <a:rPr lang="en-US" altLang="zh-CN" sz="2000" dirty="0"/>
              <a:t>(</a:t>
            </a:r>
            <a:r>
              <a:rPr lang="zh-CN" altLang="en-US" sz="2000" dirty="0"/>
              <a:t>最低位</a:t>
            </a:r>
            <a:r>
              <a:rPr lang="en-US" altLang="zh-CN" sz="2000" dirty="0"/>
              <a:t>)</a:t>
            </a:r>
            <a:r>
              <a:rPr lang="zh-CN" altLang="en-US" sz="2000" dirty="0"/>
              <a:t>用来标识该</a:t>
            </a:r>
            <a:r>
              <a:rPr lang="en-US" altLang="zh-CN" sz="2000" dirty="0"/>
              <a:t>SAP</a:t>
            </a:r>
            <a:r>
              <a:rPr lang="zh-CN" altLang="en-US" sz="2000" dirty="0"/>
              <a:t>指定了一组高层协议还是一个高层</a:t>
            </a:r>
            <a:r>
              <a:rPr lang="zh-CN" altLang="en-US" sz="2000" dirty="0" smtClean="0"/>
              <a:t>协议</a:t>
            </a:r>
            <a:endParaRPr lang="en-US" altLang="zh-CN" sz="2000" dirty="0"/>
          </a:p>
          <a:p>
            <a:pPr marL="342900" indent="-342900">
              <a:spcBef>
                <a:spcPct val="20000"/>
              </a:spcBef>
              <a:buClr>
                <a:schemeClr val="accent1"/>
              </a:buClr>
              <a:buFont typeface="Arial" panose="020B0604020202020204" pitchFamily="34" charset="0"/>
              <a:buChar char="•"/>
              <a:defRPr/>
            </a:pPr>
            <a:r>
              <a:rPr lang="zh-CN" altLang="en-US" sz="2000" dirty="0"/>
              <a:t>“全局</a:t>
            </a:r>
            <a:r>
              <a:rPr lang="en-US" altLang="zh-CN" sz="2000" dirty="0"/>
              <a:t>/</a:t>
            </a:r>
            <a:r>
              <a:rPr lang="zh-CN" altLang="en-US" sz="2000" dirty="0"/>
              <a:t>本地”（</a:t>
            </a:r>
            <a:r>
              <a:rPr lang="en-US" altLang="zh-CN" sz="2000" dirty="0"/>
              <a:t>Global/Local</a:t>
            </a:r>
            <a:r>
              <a:rPr lang="zh-CN" altLang="en-US" sz="2000" dirty="0"/>
              <a:t>）比特：由</a:t>
            </a:r>
            <a:r>
              <a:rPr lang="en-US" altLang="zh-CN" sz="2000" dirty="0"/>
              <a:t>802</a:t>
            </a:r>
            <a:r>
              <a:rPr lang="zh-CN" altLang="en-US" sz="2000" dirty="0"/>
              <a:t>委员会</a:t>
            </a:r>
            <a:r>
              <a:rPr lang="zh-CN" altLang="en-US" sz="2000" dirty="0" smtClean="0"/>
              <a:t>分配还是</a:t>
            </a:r>
            <a:r>
              <a:rPr lang="zh-CN" altLang="en-US" sz="2000" dirty="0"/>
              <a:t>由</a:t>
            </a:r>
            <a:r>
              <a:rPr lang="zh-CN" altLang="en-US" sz="2000" dirty="0" smtClean="0"/>
              <a:t>本地分配</a:t>
            </a:r>
            <a:endParaRPr lang="zh-CN" altLang="en-US" sz="2000" dirty="0"/>
          </a:p>
        </p:txBody>
      </p:sp>
      <p:graphicFrame>
        <p:nvGraphicFramePr>
          <p:cNvPr id="61" name="表格 60"/>
          <p:cNvGraphicFramePr>
            <a:graphicFrameLocks noGrp="1"/>
          </p:cNvGraphicFramePr>
          <p:nvPr>
            <p:extLst>
              <p:ext uri="{D42A27DB-BD31-4B8C-83A1-F6EECF244321}">
                <p14:modId xmlns:p14="http://schemas.microsoft.com/office/powerpoint/2010/main" val="308701769"/>
              </p:ext>
            </p:extLst>
          </p:nvPr>
        </p:nvGraphicFramePr>
        <p:xfrm>
          <a:off x="7891611" y="135488"/>
          <a:ext cx="4241800" cy="1483360"/>
        </p:xfrm>
        <a:graphic>
          <a:graphicData uri="http://schemas.openxmlformats.org/drawingml/2006/table">
            <a:tbl>
              <a:tblPr firstRow="1" bandRow="1">
                <a:tableStyleId>{2D5ABB26-0587-4C30-8999-92F81FD0307C}</a:tableStyleId>
              </a:tblPr>
              <a:tblGrid>
                <a:gridCol w="3153229">
                  <a:extLst>
                    <a:ext uri="{9D8B030D-6E8A-4147-A177-3AD203B41FA5}">
                      <a16:colId xmlns:a16="http://schemas.microsoft.com/office/drawing/2014/main" val="1010285762"/>
                    </a:ext>
                  </a:extLst>
                </a:gridCol>
                <a:gridCol w="1088571">
                  <a:extLst>
                    <a:ext uri="{9D8B030D-6E8A-4147-A177-3AD203B41FA5}">
                      <a16:colId xmlns:a16="http://schemas.microsoft.com/office/drawing/2014/main" val="3668691899"/>
                    </a:ext>
                  </a:extLst>
                </a:gridCol>
              </a:tblGrid>
              <a:tr h="370840">
                <a:tc>
                  <a:txBody>
                    <a:bodyPr/>
                    <a:lstStyle/>
                    <a:p>
                      <a:pPr algn="ctr"/>
                      <a:r>
                        <a:rPr lang="zh-CN" altLang="en-US" dirty="0" smtClean="0"/>
                        <a:t>高层协议</a:t>
                      </a:r>
                      <a:r>
                        <a:rPr lang="en-US" altLang="zh-CN" dirty="0" smtClean="0"/>
                        <a:t>(IP/</a:t>
                      </a:r>
                      <a:r>
                        <a:rPr lang="zh-CN" altLang="en-US" dirty="0" smtClean="0"/>
                        <a:t>网桥协议实体</a:t>
                      </a: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2600739"/>
                  </a:ext>
                </a:extLst>
              </a:tr>
              <a:tr h="370840">
                <a:tc>
                  <a:txBody>
                    <a:bodyPr/>
                    <a:lstStyle/>
                    <a:p>
                      <a:pPr algn="ctr"/>
                      <a:r>
                        <a:rPr lang="zh-CN" altLang="en-US" dirty="0" smtClean="0"/>
                        <a:t>逻辑链路控制</a:t>
                      </a:r>
                      <a:r>
                        <a:rPr lang="en-US" altLang="zh-CN" dirty="0" smtClean="0"/>
                        <a:t>(LLC)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rowSpan="2">
                  <a:txBody>
                    <a:bodyPr/>
                    <a:lstStyle/>
                    <a:p>
                      <a:pPr algn="ctr"/>
                      <a:r>
                        <a:rPr lang="zh-CN" altLang="en-US" dirty="0" smtClean="0"/>
                        <a:t>链路层</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24132407"/>
                  </a:ext>
                </a:extLst>
              </a:tr>
              <a:tr h="370840">
                <a:tc>
                  <a:txBody>
                    <a:bodyPr/>
                    <a:lstStyle/>
                    <a:p>
                      <a:pPr algn="ctr"/>
                      <a:r>
                        <a:rPr lang="zh-CN" altLang="en-US" dirty="0" smtClean="0"/>
                        <a:t>媒体访问控制</a:t>
                      </a:r>
                      <a:r>
                        <a:rPr lang="en-US" altLang="zh-CN" dirty="0" smtClean="0"/>
                        <a:t>(MAC)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016289"/>
                  </a:ext>
                </a:extLst>
              </a:tr>
              <a:tr h="370840">
                <a:tc>
                  <a:txBody>
                    <a:bodyPr/>
                    <a:lstStyle/>
                    <a:p>
                      <a:pPr algn="ctr"/>
                      <a:r>
                        <a:rPr lang="zh-CN" altLang="en-US" dirty="0" smtClean="0"/>
                        <a:t>物理层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6517814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71740492"/>
              </p:ext>
            </p:extLst>
          </p:nvPr>
        </p:nvGraphicFramePr>
        <p:xfrm>
          <a:off x="3973357" y="383023"/>
          <a:ext cx="3245761" cy="1112520"/>
        </p:xfrm>
        <a:graphic>
          <a:graphicData uri="http://schemas.openxmlformats.org/drawingml/2006/table">
            <a:tbl>
              <a:tblPr firstRow="1" bandRow="1">
                <a:tableStyleId>{2D5ABB26-0587-4C30-8999-92F81FD0307C}</a:tableStyleId>
              </a:tblPr>
              <a:tblGrid>
                <a:gridCol w="799758">
                  <a:extLst>
                    <a:ext uri="{9D8B030D-6E8A-4147-A177-3AD203B41FA5}">
                      <a16:colId xmlns:a16="http://schemas.microsoft.com/office/drawing/2014/main" val="512813075"/>
                    </a:ext>
                  </a:extLst>
                </a:gridCol>
                <a:gridCol w="856343">
                  <a:extLst>
                    <a:ext uri="{9D8B030D-6E8A-4147-A177-3AD203B41FA5}">
                      <a16:colId xmlns:a16="http://schemas.microsoft.com/office/drawing/2014/main" val="3047944657"/>
                    </a:ext>
                  </a:extLst>
                </a:gridCol>
                <a:gridCol w="452523">
                  <a:extLst>
                    <a:ext uri="{9D8B030D-6E8A-4147-A177-3AD203B41FA5}">
                      <a16:colId xmlns:a16="http://schemas.microsoft.com/office/drawing/2014/main" val="2931349426"/>
                    </a:ext>
                  </a:extLst>
                </a:gridCol>
                <a:gridCol w="1137137">
                  <a:extLst>
                    <a:ext uri="{9D8B030D-6E8A-4147-A177-3AD203B41FA5}">
                      <a16:colId xmlns:a16="http://schemas.microsoft.com/office/drawing/2014/main" val="3477300233"/>
                    </a:ext>
                  </a:extLst>
                </a:gridCol>
              </a:tblGrid>
              <a:tr h="370840">
                <a:tc gridSpan="2">
                  <a:txBody>
                    <a:bodyPr/>
                    <a:lstStyle/>
                    <a:p>
                      <a:r>
                        <a:rPr lang="zh-CN" altLang="en-US" dirty="0" smtClean="0"/>
                        <a:t>目的</a:t>
                      </a:r>
                      <a:r>
                        <a:rPr lang="en-US" altLang="zh-CN" dirty="0" smtClean="0"/>
                        <a:t>MAC</a:t>
                      </a:r>
                      <a:r>
                        <a:rPr lang="zh-CN" altLang="en-US" dirty="0" smtClean="0"/>
                        <a:t>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gridSpan="2">
                  <a:txBody>
                    <a:bodyPr/>
                    <a:lstStyle/>
                    <a:p>
                      <a:r>
                        <a:rPr lang="zh-CN" altLang="en-US" dirty="0" smtClean="0"/>
                        <a:t>源</a:t>
                      </a:r>
                      <a:r>
                        <a:rPr lang="en-US" altLang="zh-CN" dirty="0" smtClean="0"/>
                        <a:t>MAC</a:t>
                      </a:r>
                      <a:r>
                        <a:rPr lang="zh-CN" altLang="en-US" dirty="0" smtClean="0"/>
                        <a:t>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3106598923"/>
                  </a:ext>
                </a:extLst>
              </a:tr>
              <a:tr h="370840">
                <a:tc>
                  <a:txBody>
                    <a:bodyPr/>
                    <a:lstStyle/>
                    <a:p>
                      <a:r>
                        <a:rPr lang="zh-CN" altLang="en-US" dirty="0" smtClean="0"/>
                        <a:t>长度</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dirty="0" smtClean="0"/>
                        <a:t>数据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3133579847"/>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数据</a:t>
                      </a:r>
                      <a:r>
                        <a:rPr lang="en-US" altLang="zh-CN" dirty="0" smtClean="0"/>
                        <a:t>+ </a:t>
                      </a:r>
                      <a:r>
                        <a:rPr lang="zh-CN" altLang="en-US" dirty="0" smtClean="0"/>
                        <a:t>填充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r>
                        <a:rPr lang="zh-CN" altLang="en-US" dirty="0" smtClean="0"/>
                        <a:t>检验和</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701913"/>
                  </a:ext>
                </a:extLst>
              </a:tr>
            </a:tbl>
          </a:graphicData>
        </a:graphic>
      </p:graphicFrame>
      <p:sp>
        <p:nvSpPr>
          <p:cNvPr id="21" name="任意多边形 20"/>
          <p:cNvSpPr/>
          <p:nvPr/>
        </p:nvSpPr>
        <p:spPr>
          <a:xfrm>
            <a:off x="7199086" y="362857"/>
            <a:ext cx="711200" cy="1161143"/>
          </a:xfrm>
          <a:custGeom>
            <a:avLst/>
            <a:gdLst>
              <a:gd name="connsiteX0" fmla="*/ 14514 w 711200"/>
              <a:gd name="connsiteY0" fmla="*/ 0 h 1161143"/>
              <a:gd name="connsiteX1" fmla="*/ 14514 w 711200"/>
              <a:gd name="connsiteY1" fmla="*/ 0 h 1161143"/>
              <a:gd name="connsiteX2" fmla="*/ 116114 w 711200"/>
              <a:gd name="connsiteY2" fmla="*/ 87086 h 1161143"/>
              <a:gd name="connsiteX3" fmla="*/ 188685 w 711200"/>
              <a:gd name="connsiteY3" fmla="*/ 159657 h 1161143"/>
              <a:gd name="connsiteX4" fmla="*/ 246743 w 711200"/>
              <a:gd name="connsiteY4" fmla="*/ 232229 h 1161143"/>
              <a:gd name="connsiteX5" fmla="*/ 261257 w 711200"/>
              <a:gd name="connsiteY5" fmla="*/ 275772 h 1161143"/>
              <a:gd name="connsiteX6" fmla="*/ 304800 w 711200"/>
              <a:gd name="connsiteY6" fmla="*/ 319314 h 1161143"/>
              <a:gd name="connsiteX7" fmla="*/ 333828 w 711200"/>
              <a:gd name="connsiteY7" fmla="*/ 362857 h 1161143"/>
              <a:gd name="connsiteX8" fmla="*/ 420914 w 711200"/>
              <a:gd name="connsiteY8" fmla="*/ 420914 h 1161143"/>
              <a:gd name="connsiteX9" fmla="*/ 464457 w 711200"/>
              <a:gd name="connsiteY9" fmla="*/ 449943 h 1161143"/>
              <a:gd name="connsiteX10" fmla="*/ 551543 w 711200"/>
              <a:gd name="connsiteY10" fmla="*/ 478972 h 1161143"/>
              <a:gd name="connsiteX11" fmla="*/ 638628 w 711200"/>
              <a:gd name="connsiteY11" fmla="*/ 508000 h 1161143"/>
              <a:gd name="connsiteX12" fmla="*/ 682171 w 711200"/>
              <a:gd name="connsiteY12" fmla="*/ 508000 h 1161143"/>
              <a:gd name="connsiteX13" fmla="*/ 711200 w 711200"/>
              <a:gd name="connsiteY13" fmla="*/ 899886 h 1161143"/>
              <a:gd name="connsiteX14" fmla="*/ 0 w 711200"/>
              <a:gd name="connsiteY14" fmla="*/ 1161143 h 1161143"/>
              <a:gd name="connsiteX15" fmla="*/ 43543 w 711200"/>
              <a:gd name="connsiteY15" fmla="*/ 43543 h 1161143"/>
              <a:gd name="connsiteX16" fmla="*/ 43543 w 711200"/>
              <a:gd name="connsiteY16" fmla="*/ 43543 h 1161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1200" h="1161143">
                <a:moveTo>
                  <a:pt x="14514" y="0"/>
                </a:moveTo>
                <a:lnTo>
                  <a:pt x="14514" y="0"/>
                </a:lnTo>
                <a:cubicBezTo>
                  <a:pt x="48381" y="29029"/>
                  <a:pt x="84573" y="55545"/>
                  <a:pt x="116114" y="87086"/>
                </a:cubicBezTo>
                <a:cubicBezTo>
                  <a:pt x="212875" y="183847"/>
                  <a:pt x="72575" y="82250"/>
                  <a:pt x="188685" y="159657"/>
                </a:cubicBezTo>
                <a:cubicBezTo>
                  <a:pt x="225170" y="269106"/>
                  <a:pt x="171711" y="138438"/>
                  <a:pt x="246743" y="232229"/>
                </a:cubicBezTo>
                <a:cubicBezTo>
                  <a:pt x="256300" y="244176"/>
                  <a:pt x="252770" y="263042"/>
                  <a:pt x="261257" y="275772"/>
                </a:cubicBezTo>
                <a:cubicBezTo>
                  <a:pt x="272643" y="292851"/>
                  <a:pt x="291659" y="303545"/>
                  <a:pt x="304800" y="319314"/>
                </a:cubicBezTo>
                <a:cubicBezTo>
                  <a:pt x="315967" y="332715"/>
                  <a:pt x="320700" y="351370"/>
                  <a:pt x="333828" y="362857"/>
                </a:cubicBezTo>
                <a:cubicBezTo>
                  <a:pt x="360084" y="385831"/>
                  <a:pt x="391885" y="401562"/>
                  <a:pt x="420914" y="420914"/>
                </a:cubicBezTo>
                <a:cubicBezTo>
                  <a:pt x="435428" y="430590"/>
                  <a:pt x="447908" y="444427"/>
                  <a:pt x="464457" y="449943"/>
                </a:cubicBezTo>
                <a:lnTo>
                  <a:pt x="551543" y="478972"/>
                </a:lnTo>
                <a:cubicBezTo>
                  <a:pt x="551545" y="478973"/>
                  <a:pt x="638627" y="508000"/>
                  <a:pt x="638628" y="508000"/>
                </a:cubicBezTo>
                <a:lnTo>
                  <a:pt x="682171" y="508000"/>
                </a:lnTo>
                <a:lnTo>
                  <a:pt x="711200" y="899886"/>
                </a:lnTo>
                <a:lnTo>
                  <a:pt x="0" y="1161143"/>
                </a:lnTo>
                <a:lnTo>
                  <a:pt x="43543" y="43543"/>
                </a:lnTo>
                <a:lnTo>
                  <a:pt x="43543" y="43543"/>
                </a:ln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4638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逻辑链路控制</a:t>
            </a:r>
            <a:r>
              <a:rPr lang="en-US" altLang="zh-CN" dirty="0" smtClean="0"/>
              <a:t>LLC</a:t>
            </a:r>
            <a:r>
              <a:rPr lang="zh-CN" altLang="en-US" dirty="0" smtClean="0"/>
              <a:t>： </a:t>
            </a:r>
            <a:r>
              <a:rPr lang="en-US" altLang="zh-CN" dirty="0" smtClean="0"/>
              <a:t>SNAP</a:t>
            </a:r>
            <a:endParaRPr lang="zh-CN" altLang="en-US" dirty="0"/>
          </a:p>
        </p:txBody>
      </p:sp>
      <p:sp>
        <p:nvSpPr>
          <p:cNvPr id="3" name="内容占位符 2"/>
          <p:cNvSpPr>
            <a:spLocks noGrp="1"/>
          </p:cNvSpPr>
          <p:nvPr>
            <p:ph idx="1"/>
          </p:nvPr>
        </p:nvSpPr>
        <p:spPr/>
        <p:txBody>
          <a:bodyPr/>
          <a:lstStyle/>
          <a:p>
            <a:r>
              <a:rPr lang="en-US" altLang="zh-CN" dirty="0" smtClean="0"/>
              <a:t>LLC PDU</a:t>
            </a:r>
            <a:r>
              <a:rPr lang="zh-CN" altLang="en-US" dirty="0" smtClean="0"/>
              <a:t>中</a:t>
            </a:r>
            <a:r>
              <a:rPr lang="en-US" altLang="zh-CN" dirty="0" smtClean="0"/>
              <a:t>SAP</a:t>
            </a:r>
            <a:r>
              <a:rPr lang="zh-CN" altLang="en-US" dirty="0" smtClean="0"/>
              <a:t>字段为</a:t>
            </a:r>
            <a:r>
              <a:rPr lang="en-US" altLang="zh-CN" dirty="0" smtClean="0"/>
              <a:t>8</a:t>
            </a:r>
            <a:r>
              <a:rPr lang="zh-CN" altLang="en-US" dirty="0" smtClean="0"/>
              <a:t>比特，且前</a:t>
            </a:r>
            <a:r>
              <a:rPr lang="en-US" altLang="zh-CN" dirty="0" smtClean="0"/>
              <a:t>2</a:t>
            </a:r>
            <a:r>
              <a:rPr lang="zh-CN" altLang="en-US" dirty="0"/>
              <a:t>位具有特殊的含义</a:t>
            </a:r>
          </a:p>
          <a:p>
            <a:pPr lvl="1"/>
            <a:r>
              <a:rPr lang="zh-CN" altLang="en-US" dirty="0"/>
              <a:t>有效的</a:t>
            </a:r>
            <a:r>
              <a:rPr lang="en-US" altLang="zh-CN" dirty="0"/>
              <a:t>SAP</a:t>
            </a:r>
            <a:r>
              <a:rPr lang="zh-CN" altLang="en-US" dirty="0"/>
              <a:t>编号只有</a:t>
            </a:r>
            <a:r>
              <a:rPr lang="en-US" altLang="zh-CN" dirty="0"/>
              <a:t>(6)</a:t>
            </a:r>
            <a:r>
              <a:rPr lang="zh-CN" altLang="en-US" dirty="0"/>
              <a:t>位，全局的</a:t>
            </a:r>
            <a:r>
              <a:rPr lang="en-US" altLang="zh-CN" dirty="0"/>
              <a:t>SAP</a:t>
            </a:r>
            <a:r>
              <a:rPr lang="zh-CN" altLang="en-US" dirty="0"/>
              <a:t>编号</a:t>
            </a:r>
            <a:r>
              <a:rPr lang="en-US" altLang="zh-CN" dirty="0"/>
              <a:t>(6</a:t>
            </a:r>
            <a:r>
              <a:rPr lang="zh-CN" altLang="en-US" dirty="0"/>
              <a:t>位）非常有限</a:t>
            </a:r>
          </a:p>
          <a:p>
            <a:pPr lvl="1"/>
            <a:r>
              <a:rPr lang="zh-CN" altLang="en-US" dirty="0"/>
              <a:t>可以使用本地分配的</a:t>
            </a:r>
            <a:r>
              <a:rPr lang="en-US" altLang="zh-CN" dirty="0"/>
              <a:t>SAP</a:t>
            </a:r>
            <a:r>
              <a:rPr lang="zh-CN" altLang="en-US" dirty="0"/>
              <a:t>编号，但这要求预先知道对方机器的</a:t>
            </a:r>
            <a:r>
              <a:rPr lang="en-US" altLang="zh-CN" dirty="0"/>
              <a:t>SAP</a:t>
            </a:r>
            <a:r>
              <a:rPr lang="zh-CN" altLang="en-US" dirty="0" smtClean="0"/>
              <a:t>编号</a:t>
            </a:r>
            <a:endParaRPr lang="en-US" altLang="zh-CN" dirty="0" smtClean="0"/>
          </a:p>
          <a:p>
            <a:r>
              <a:rPr lang="en-US" altLang="zh-CN" sz="2400" dirty="0" smtClean="0"/>
              <a:t>SNAP</a:t>
            </a:r>
            <a:r>
              <a:rPr lang="zh-CN" altLang="en-US" sz="2400" dirty="0" smtClean="0"/>
              <a:t>扩展：</a:t>
            </a:r>
            <a:endParaRPr lang="en-US" altLang="zh-CN" sz="2400" dirty="0" smtClean="0"/>
          </a:p>
          <a:p>
            <a:pPr lvl="1"/>
            <a:r>
              <a:rPr lang="zh-CN" altLang="en-US" sz="2000" dirty="0" smtClean="0"/>
              <a:t>增加了</a:t>
            </a:r>
            <a:r>
              <a:rPr lang="en-US" altLang="zh-CN" sz="2000" dirty="0" smtClean="0"/>
              <a:t>5</a:t>
            </a:r>
            <a:r>
              <a:rPr lang="zh-CN" altLang="en-US" sz="2000" dirty="0" smtClean="0"/>
              <a:t>个字节的协议部分，包括</a:t>
            </a:r>
            <a:r>
              <a:rPr lang="en-US" altLang="zh-CN" sz="2000" dirty="0" smtClean="0"/>
              <a:t>24</a:t>
            </a:r>
            <a:r>
              <a:rPr lang="zh-CN" altLang="en-US" sz="2000" dirty="0" smtClean="0"/>
              <a:t>个比特的</a:t>
            </a:r>
            <a:r>
              <a:rPr lang="en-US" altLang="zh-CN" sz="2000" dirty="0" smtClean="0"/>
              <a:t>OUI</a:t>
            </a:r>
            <a:r>
              <a:rPr lang="zh-CN" altLang="en-US" sz="2000" dirty="0" smtClean="0"/>
              <a:t>和</a:t>
            </a:r>
            <a:r>
              <a:rPr lang="en-US" altLang="zh-CN" sz="2000" dirty="0" smtClean="0"/>
              <a:t>16</a:t>
            </a:r>
            <a:r>
              <a:rPr lang="zh-CN" altLang="en-US" sz="2000" dirty="0" smtClean="0"/>
              <a:t>字节的协议类型</a:t>
            </a:r>
            <a:endParaRPr lang="en-US" altLang="zh-CN" sz="2000" dirty="0" smtClean="0"/>
          </a:p>
          <a:p>
            <a:pPr lvl="1"/>
            <a:r>
              <a:rPr lang="en-US" altLang="zh-CN" sz="2000" dirty="0" smtClean="0"/>
              <a:t>LLC</a:t>
            </a:r>
            <a:r>
              <a:rPr lang="zh-CN" altLang="en-US" sz="2000" dirty="0"/>
              <a:t> </a:t>
            </a:r>
            <a:r>
              <a:rPr lang="en-US" altLang="zh-CN" sz="2000" dirty="0" smtClean="0"/>
              <a:t>SNAP</a:t>
            </a:r>
            <a:r>
              <a:rPr lang="zh-CN" altLang="en-US" sz="2000" dirty="0" smtClean="0"/>
              <a:t>头部长度为偶数个字节，同时与</a:t>
            </a:r>
            <a:r>
              <a:rPr lang="en-US" altLang="zh-CN" sz="2000" dirty="0" smtClean="0"/>
              <a:t>Ethernet-II</a:t>
            </a:r>
            <a:r>
              <a:rPr lang="zh-CN" altLang="en-US" sz="2000" dirty="0" smtClean="0"/>
              <a:t>格式中的类型字段一致</a:t>
            </a:r>
            <a:endParaRPr lang="en-US" altLang="zh-CN" sz="2000" dirty="0"/>
          </a:p>
          <a:p>
            <a:endParaRPr lang="zh-CN" altLang="en-US" dirty="0"/>
          </a:p>
          <a:p>
            <a:endParaRPr lang="zh-CN" altLang="en-US" dirty="0"/>
          </a:p>
        </p:txBody>
      </p:sp>
      <p:sp>
        <p:nvSpPr>
          <p:cNvPr id="4" name="Rectangle 54"/>
          <p:cNvSpPr>
            <a:spLocks noChangeArrowheads="1"/>
          </p:cNvSpPr>
          <p:nvPr/>
        </p:nvSpPr>
        <p:spPr bwMode="auto">
          <a:xfrm>
            <a:off x="8813162" y="4734046"/>
            <a:ext cx="3348675" cy="859210"/>
          </a:xfrm>
          <a:prstGeom prst="rect">
            <a:avLst/>
          </a:prstGeom>
          <a:noFill/>
          <a:ln w="12700">
            <a:solidFill>
              <a:schemeClr val="tx2"/>
            </a:solidFill>
            <a:miter lim="800000"/>
            <a:headEnd/>
            <a:tailEnd/>
          </a:ln>
        </p:spPr>
        <p:txBody>
          <a:bodyPr wrap="none" lIns="90488" tIns="44450" rIns="90488" bIns="44450">
            <a:spAutoFit/>
          </a:bodyPr>
          <a:lstStyle/>
          <a:p>
            <a:r>
              <a:rPr lang="en-US" altLang="zh-CN" sz="1600" dirty="0"/>
              <a:t>I/G = Individual(0) or group address</a:t>
            </a:r>
          </a:p>
          <a:p>
            <a:r>
              <a:rPr lang="en-US" altLang="zh-CN" sz="1600" dirty="0"/>
              <a:t>C/R = Command or response frame</a:t>
            </a:r>
          </a:p>
          <a:p>
            <a:r>
              <a:rPr lang="en-US" altLang="zh-CN" sz="1600" dirty="0"/>
              <a:t>G/L = Global(1)/Local address</a:t>
            </a:r>
          </a:p>
        </p:txBody>
      </p:sp>
      <p:sp>
        <p:nvSpPr>
          <p:cNvPr id="5" name="Rectangle 97"/>
          <p:cNvSpPr>
            <a:spLocks noChangeArrowheads="1"/>
          </p:cNvSpPr>
          <p:nvPr/>
        </p:nvSpPr>
        <p:spPr bwMode="auto">
          <a:xfrm>
            <a:off x="8816942" y="5740009"/>
            <a:ext cx="3375058" cy="1074653"/>
          </a:xfrm>
          <a:prstGeom prst="rect">
            <a:avLst/>
          </a:prstGeom>
          <a:noFill/>
          <a:ln w="12700">
            <a:solidFill>
              <a:schemeClr val="tx2"/>
            </a:solidFill>
            <a:miter lim="800000"/>
            <a:headEnd/>
            <a:tailEnd/>
          </a:ln>
        </p:spPr>
        <p:txBody>
          <a:bodyPr wrap="square" lIns="90488" tIns="44450" rIns="90488" bIns="44450">
            <a:spAutoFit/>
          </a:bodyPr>
          <a:lstStyle/>
          <a:p>
            <a:pPr marL="342900" indent="-342900"/>
            <a:r>
              <a:rPr lang="en-US" altLang="zh-CN" sz="1600" dirty="0" smtClean="0"/>
              <a:t>SAP</a:t>
            </a:r>
            <a:r>
              <a:rPr lang="zh-CN" altLang="en-US" sz="1600" dirty="0" smtClean="0"/>
              <a:t>取值： </a:t>
            </a:r>
            <a:endParaRPr lang="en-US" altLang="zh-CN" sz="1600" dirty="0" smtClean="0"/>
          </a:p>
          <a:p>
            <a:pPr marL="342900" indent="-342900"/>
            <a:r>
              <a:rPr lang="en-US" altLang="zh-CN" sz="1600" dirty="0" smtClean="0"/>
              <a:t>06</a:t>
            </a:r>
            <a:r>
              <a:rPr lang="en-US" altLang="zh-CN" sz="1600" dirty="0"/>
              <a:t>	  IP packet</a:t>
            </a:r>
          </a:p>
          <a:p>
            <a:pPr marL="342900" indent="-342900"/>
            <a:r>
              <a:rPr lang="en-US" altLang="zh-CN" sz="1600" dirty="0" smtClean="0"/>
              <a:t>AA</a:t>
            </a:r>
            <a:r>
              <a:rPr lang="en-US" altLang="zh-CN" sz="1600" dirty="0"/>
              <a:t>	  </a:t>
            </a:r>
            <a:r>
              <a:rPr lang="en-US" altLang="zh-CN" sz="1600" dirty="0" err="1"/>
              <a:t>SubNetwork</a:t>
            </a:r>
            <a:r>
              <a:rPr lang="en-US" altLang="zh-CN" sz="1600" dirty="0"/>
              <a:t> Access protocol (SNAP)</a:t>
            </a:r>
          </a:p>
        </p:txBody>
      </p:sp>
      <p:grpSp>
        <p:nvGrpSpPr>
          <p:cNvPr id="6" name="组合 5"/>
          <p:cNvGrpSpPr/>
          <p:nvPr/>
        </p:nvGrpSpPr>
        <p:grpSpPr>
          <a:xfrm>
            <a:off x="250567" y="4434669"/>
            <a:ext cx="8491310" cy="2761477"/>
            <a:chOff x="191978" y="3854102"/>
            <a:chExt cx="8491310" cy="2761477"/>
          </a:xfrm>
        </p:grpSpPr>
        <p:sp>
          <p:nvSpPr>
            <p:cNvPr id="7" name="Rectangle 31"/>
            <p:cNvSpPr>
              <a:spLocks noChangeArrowheads="1"/>
            </p:cNvSpPr>
            <p:nvPr/>
          </p:nvSpPr>
          <p:spPr bwMode="auto">
            <a:xfrm>
              <a:off x="191978" y="5034552"/>
              <a:ext cx="8455025" cy="307777"/>
            </a:xfrm>
            <a:prstGeom prst="rect">
              <a:avLst/>
            </a:prstGeom>
            <a:solidFill>
              <a:schemeClr val="hlink"/>
            </a:solidFill>
            <a:ln w="12700" algn="ctr">
              <a:solidFill>
                <a:schemeClr val="tx1"/>
              </a:solidFill>
              <a:miter lim="800000"/>
              <a:headEnd/>
              <a:tailEnd/>
            </a:ln>
          </p:spPr>
          <p:txBody>
            <a:bodyPr anchor="ctr">
              <a:spAutoFit/>
            </a:bodyPr>
            <a:lstStyle/>
            <a:p>
              <a:endParaRPr lang="zh-CN" altLang="en-US" sz="1400"/>
            </a:p>
          </p:txBody>
        </p:sp>
        <p:sp>
          <p:nvSpPr>
            <p:cNvPr id="8" name="Rectangle 33"/>
            <p:cNvSpPr>
              <a:spLocks noChangeArrowheads="1"/>
            </p:cNvSpPr>
            <p:nvPr/>
          </p:nvSpPr>
          <p:spPr bwMode="auto">
            <a:xfrm>
              <a:off x="2205381" y="5042490"/>
              <a:ext cx="1854200" cy="307777"/>
            </a:xfrm>
            <a:prstGeom prst="rect">
              <a:avLst/>
            </a:prstGeom>
            <a:solidFill>
              <a:schemeClr val="accent1"/>
            </a:solidFill>
            <a:ln w="12700" algn="ctr">
              <a:noFill/>
              <a:miter lim="800000"/>
              <a:headEnd/>
              <a:tailEnd/>
            </a:ln>
          </p:spPr>
          <p:txBody>
            <a:bodyPr anchor="ctr">
              <a:spAutoFit/>
            </a:bodyPr>
            <a:lstStyle/>
            <a:p>
              <a:endParaRPr lang="zh-CN" altLang="en-US" sz="1400"/>
            </a:p>
          </p:txBody>
        </p:sp>
        <p:sp>
          <p:nvSpPr>
            <p:cNvPr id="9" name="Rectangle 35"/>
            <p:cNvSpPr>
              <a:spLocks noChangeArrowheads="1"/>
            </p:cNvSpPr>
            <p:nvPr/>
          </p:nvSpPr>
          <p:spPr bwMode="auto">
            <a:xfrm>
              <a:off x="2432776" y="5038050"/>
              <a:ext cx="1267977" cy="366767"/>
            </a:xfrm>
            <a:prstGeom prst="rect">
              <a:avLst/>
            </a:prstGeom>
            <a:noFill/>
            <a:ln w="12700">
              <a:noFill/>
              <a:miter lim="800000"/>
              <a:headEnd/>
              <a:tailEnd/>
            </a:ln>
          </p:spPr>
          <p:txBody>
            <a:bodyPr wrap="none" lIns="90488" tIns="44450" rIns="90488" bIns="44450">
              <a:spAutoFit/>
            </a:bodyPr>
            <a:lstStyle/>
            <a:p>
              <a:r>
                <a:rPr lang="zh-CN" altLang="en-US" dirty="0" smtClean="0"/>
                <a:t>源</a:t>
              </a:r>
              <a:r>
                <a:rPr lang="en-US" altLang="zh-CN" dirty="0" smtClean="0"/>
                <a:t>SAP</a:t>
              </a:r>
              <a:r>
                <a:rPr lang="zh-CN" altLang="en-US" dirty="0" smtClean="0"/>
                <a:t>地址</a:t>
              </a:r>
              <a:endParaRPr lang="en-US" altLang="zh-CN" dirty="0"/>
            </a:p>
          </p:txBody>
        </p:sp>
        <p:sp>
          <p:nvSpPr>
            <p:cNvPr id="10" name="Line 36"/>
            <p:cNvSpPr>
              <a:spLocks noChangeShapeType="1"/>
            </p:cNvSpPr>
            <p:nvPr/>
          </p:nvSpPr>
          <p:spPr bwMode="auto">
            <a:xfrm flipH="1">
              <a:off x="4069559" y="5042490"/>
              <a:ext cx="1" cy="327776"/>
            </a:xfrm>
            <a:prstGeom prst="line">
              <a:avLst/>
            </a:prstGeom>
            <a:noFill/>
            <a:ln w="12700">
              <a:solidFill>
                <a:schemeClr val="tx1"/>
              </a:solidFill>
              <a:round/>
              <a:headEnd/>
              <a:tailEnd/>
            </a:ln>
          </p:spPr>
          <p:txBody>
            <a:bodyPr wrap="none" anchor="ctr"/>
            <a:lstStyle/>
            <a:p>
              <a:endParaRPr lang="zh-CN" altLang="en-US" sz="1400"/>
            </a:p>
          </p:txBody>
        </p:sp>
        <p:sp>
          <p:nvSpPr>
            <p:cNvPr id="11" name="Line 37"/>
            <p:cNvSpPr>
              <a:spLocks noChangeShapeType="1"/>
            </p:cNvSpPr>
            <p:nvPr/>
          </p:nvSpPr>
          <p:spPr bwMode="auto">
            <a:xfrm>
              <a:off x="5243856" y="5042490"/>
              <a:ext cx="0" cy="299839"/>
            </a:xfrm>
            <a:prstGeom prst="line">
              <a:avLst/>
            </a:prstGeom>
            <a:noFill/>
            <a:ln w="12700">
              <a:solidFill>
                <a:schemeClr val="tx1"/>
              </a:solidFill>
              <a:round/>
              <a:headEnd/>
              <a:tailEnd/>
            </a:ln>
          </p:spPr>
          <p:txBody>
            <a:bodyPr wrap="none" anchor="ctr"/>
            <a:lstStyle/>
            <a:p>
              <a:endParaRPr lang="zh-CN" altLang="en-US" sz="1400"/>
            </a:p>
          </p:txBody>
        </p:sp>
        <p:sp>
          <p:nvSpPr>
            <p:cNvPr id="12" name="Rectangle 38"/>
            <p:cNvSpPr>
              <a:spLocks noChangeArrowheads="1"/>
            </p:cNvSpPr>
            <p:nvPr/>
          </p:nvSpPr>
          <p:spPr bwMode="auto">
            <a:xfrm>
              <a:off x="6110631" y="5003498"/>
              <a:ext cx="1864294" cy="366767"/>
            </a:xfrm>
            <a:prstGeom prst="rect">
              <a:avLst/>
            </a:prstGeom>
            <a:noFill/>
            <a:ln w="12700">
              <a:noFill/>
              <a:miter lim="800000"/>
              <a:headEnd/>
              <a:tailEnd/>
            </a:ln>
          </p:spPr>
          <p:txBody>
            <a:bodyPr wrap="none" lIns="90488" tIns="44450" rIns="90488" bIns="44450">
              <a:spAutoFit/>
            </a:bodyPr>
            <a:lstStyle/>
            <a:p>
              <a:r>
                <a:rPr lang="zh-CN" altLang="en-US" dirty="0" smtClean="0"/>
                <a:t>信息 </a:t>
              </a:r>
              <a:r>
                <a:rPr lang="en-US" altLang="zh-CN" dirty="0" smtClean="0"/>
                <a:t>Information</a:t>
              </a:r>
              <a:endParaRPr lang="en-US" altLang="zh-CN" dirty="0"/>
            </a:p>
          </p:txBody>
        </p:sp>
        <p:sp>
          <p:nvSpPr>
            <p:cNvPr id="13" name="Rectangle 39"/>
            <p:cNvSpPr>
              <a:spLocks noChangeArrowheads="1"/>
            </p:cNvSpPr>
            <p:nvPr/>
          </p:nvSpPr>
          <p:spPr bwMode="auto">
            <a:xfrm>
              <a:off x="2602304" y="5371009"/>
              <a:ext cx="758825" cy="305212"/>
            </a:xfrm>
            <a:prstGeom prst="rect">
              <a:avLst/>
            </a:prstGeom>
            <a:noFill/>
            <a:ln w="12700">
              <a:noFill/>
              <a:miter lim="800000"/>
              <a:headEnd/>
              <a:tailEnd/>
            </a:ln>
          </p:spPr>
          <p:txBody>
            <a:bodyPr lIns="90488" tIns="44450" rIns="90488" bIns="44450">
              <a:spAutoFit/>
            </a:bodyPr>
            <a:lstStyle/>
            <a:p>
              <a:r>
                <a:rPr lang="en-US" altLang="zh-CN" sz="1400" dirty="0"/>
                <a:t>1byte</a:t>
              </a:r>
            </a:p>
          </p:txBody>
        </p:sp>
        <p:sp>
          <p:nvSpPr>
            <p:cNvPr id="14" name="Rectangle 40"/>
            <p:cNvSpPr>
              <a:spLocks noChangeArrowheads="1"/>
            </p:cNvSpPr>
            <p:nvPr/>
          </p:nvSpPr>
          <p:spPr bwMode="auto">
            <a:xfrm>
              <a:off x="4194519" y="5003498"/>
              <a:ext cx="921728" cy="366767"/>
            </a:xfrm>
            <a:prstGeom prst="rect">
              <a:avLst/>
            </a:prstGeom>
            <a:noFill/>
            <a:ln w="12700">
              <a:noFill/>
              <a:miter lim="800000"/>
              <a:headEnd/>
              <a:tailEnd/>
            </a:ln>
          </p:spPr>
          <p:txBody>
            <a:bodyPr wrap="none" lIns="90488" tIns="44450" rIns="90488" bIns="44450">
              <a:spAutoFit/>
            </a:bodyPr>
            <a:lstStyle/>
            <a:p>
              <a:r>
                <a:rPr lang="en-US" altLang="zh-CN" dirty="0"/>
                <a:t>Control</a:t>
              </a:r>
            </a:p>
          </p:txBody>
        </p:sp>
        <p:sp>
          <p:nvSpPr>
            <p:cNvPr id="15" name="Rectangle 41"/>
            <p:cNvSpPr>
              <a:spLocks noChangeArrowheads="1"/>
            </p:cNvSpPr>
            <p:nvPr/>
          </p:nvSpPr>
          <p:spPr bwMode="auto">
            <a:xfrm>
              <a:off x="4428308" y="5331684"/>
              <a:ext cx="737382" cy="305212"/>
            </a:xfrm>
            <a:prstGeom prst="rect">
              <a:avLst/>
            </a:prstGeom>
            <a:noFill/>
            <a:ln w="12700">
              <a:noFill/>
              <a:miter lim="800000"/>
              <a:headEnd/>
              <a:tailEnd/>
            </a:ln>
          </p:spPr>
          <p:txBody>
            <a:bodyPr wrap="none" lIns="90488" tIns="44450" rIns="90488" bIns="44450">
              <a:spAutoFit/>
            </a:bodyPr>
            <a:lstStyle/>
            <a:p>
              <a:r>
                <a:rPr lang="en-US" altLang="zh-CN" sz="1400" dirty="0"/>
                <a:t>1 bytes</a:t>
              </a:r>
            </a:p>
          </p:txBody>
        </p:sp>
        <p:sp>
          <p:nvSpPr>
            <p:cNvPr id="16" name="Rectangle 56"/>
            <p:cNvSpPr>
              <a:spLocks noChangeArrowheads="1"/>
            </p:cNvSpPr>
            <p:nvPr/>
          </p:nvSpPr>
          <p:spPr bwMode="auto">
            <a:xfrm>
              <a:off x="217605" y="5042490"/>
              <a:ext cx="1965325" cy="307777"/>
            </a:xfrm>
            <a:prstGeom prst="rect">
              <a:avLst/>
            </a:prstGeom>
            <a:solidFill>
              <a:schemeClr val="accent2"/>
            </a:solidFill>
            <a:ln w="12700" algn="ctr">
              <a:noFill/>
              <a:miter lim="800000"/>
              <a:headEnd/>
              <a:tailEnd/>
            </a:ln>
          </p:spPr>
          <p:txBody>
            <a:bodyPr anchor="ctr">
              <a:spAutoFit/>
            </a:bodyPr>
            <a:lstStyle/>
            <a:p>
              <a:endParaRPr lang="zh-CN" altLang="en-US" sz="1400"/>
            </a:p>
          </p:txBody>
        </p:sp>
        <p:sp>
          <p:nvSpPr>
            <p:cNvPr id="17" name="Rectangle 59"/>
            <p:cNvSpPr>
              <a:spLocks noChangeArrowheads="1"/>
            </p:cNvSpPr>
            <p:nvPr/>
          </p:nvSpPr>
          <p:spPr bwMode="auto">
            <a:xfrm>
              <a:off x="457843" y="5039082"/>
              <a:ext cx="1498809" cy="366767"/>
            </a:xfrm>
            <a:prstGeom prst="rect">
              <a:avLst/>
            </a:prstGeom>
            <a:noFill/>
            <a:ln w="12700">
              <a:noFill/>
              <a:miter lim="800000"/>
              <a:headEnd/>
              <a:tailEnd/>
            </a:ln>
          </p:spPr>
          <p:txBody>
            <a:bodyPr wrap="none" lIns="90488" tIns="44450" rIns="90488" bIns="44450">
              <a:spAutoFit/>
            </a:bodyPr>
            <a:lstStyle/>
            <a:p>
              <a:r>
                <a:rPr lang="zh-CN" altLang="en-US" dirty="0" smtClean="0"/>
                <a:t>目的</a:t>
              </a:r>
              <a:r>
                <a:rPr lang="en-US" altLang="zh-CN" dirty="0" smtClean="0"/>
                <a:t>SAP</a:t>
              </a:r>
              <a:r>
                <a:rPr lang="zh-CN" altLang="en-US" dirty="0" smtClean="0"/>
                <a:t>地址</a:t>
              </a:r>
              <a:endParaRPr lang="en-US" altLang="zh-CN" dirty="0"/>
            </a:p>
          </p:txBody>
        </p:sp>
        <p:sp>
          <p:nvSpPr>
            <p:cNvPr id="18" name="Rectangle 60"/>
            <p:cNvSpPr>
              <a:spLocks noChangeArrowheads="1"/>
            </p:cNvSpPr>
            <p:nvPr/>
          </p:nvSpPr>
          <p:spPr bwMode="auto">
            <a:xfrm>
              <a:off x="482467" y="5328890"/>
              <a:ext cx="663644" cy="305212"/>
            </a:xfrm>
            <a:prstGeom prst="rect">
              <a:avLst/>
            </a:prstGeom>
            <a:noFill/>
            <a:ln w="12700">
              <a:noFill/>
              <a:miter lim="800000"/>
              <a:headEnd/>
              <a:tailEnd/>
            </a:ln>
          </p:spPr>
          <p:txBody>
            <a:bodyPr wrap="none" lIns="90488" tIns="44450" rIns="90488" bIns="44450">
              <a:spAutoFit/>
            </a:bodyPr>
            <a:lstStyle/>
            <a:p>
              <a:r>
                <a:rPr lang="en-US" altLang="zh-CN" sz="1400" dirty="0"/>
                <a:t>1 byte</a:t>
              </a:r>
            </a:p>
          </p:txBody>
        </p:sp>
        <p:sp>
          <p:nvSpPr>
            <p:cNvPr id="19" name="Rectangle 45"/>
            <p:cNvSpPr>
              <a:spLocks noChangeArrowheads="1"/>
            </p:cNvSpPr>
            <p:nvPr/>
          </p:nvSpPr>
          <p:spPr bwMode="auto">
            <a:xfrm>
              <a:off x="990944" y="6179017"/>
              <a:ext cx="333375" cy="436562"/>
            </a:xfrm>
            <a:prstGeom prst="rect">
              <a:avLst/>
            </a:prstGeom>
            <a:noFill/>
            <a:ln w="12700">
              <a:noFill/>
              <a:miter lim="800000"/>
              <a:headEnd/>
              <a:tailEnd/>
            </a:ln>
          </p:spPr>
          <p:txBody>
            <a:bodyPr wrap="none" anchor="ctr"/>
            <a:lstStyle/>
            <a:p>
              <a:endParaRPr lang="zh-CN" altLang="en-US" sz="1400"/>
            </a:p>
          </p:txBody>
        </p:sp>
        <p:sp>
          <p:nvSpPr>
            <p:cNvPr id="20" name="Line 36"/>
            <p:cNvSpPr>
              <a:spLocks noChangeShapeType="1"/>
            </p:cNvSpPr>
            <p:nvPr/>
          </p:nvSpPr>
          <p:spPr bwMode="auto">
            <a:xfrm flipH="1">
              <a:off x="2175440" y="5035233"/>
              <a:ext cx="1" cy="327776"/>
            </a:xfrm>
            <a:prstGeom prst="line">
              <a:avLst/>
            </a:prstGeom>
            <a:noFill/>
            <a:ln w="12700">
              <a:solidFill>
                <a:schemeClr val="tx1"/>
              </a:solidFill>
              <a:round/>
              <a:headEnd/>
              <a:tailEnd/>
            </a:ln>
          </p:spPr>
          <p:txBody>
            <a:bodyPr wrap="none" anchor="ctr"/>
            <a:lstStyle/>
            <a:p>
              <a:endParaRPr lang="zh-CN" altLang="en-US" sz="1400"/>
            </a:p>
          </p:txBody>
        </p:sp>
        <p:sp>
          <p:nvSpPr>
            <p:cNvPr id="21" name="Rectangle 31"/>
            <p:cNvSpPr>
              <a:spLocks noChangeArrowheads="1"/>
            </p:cNvSpPr>
            <p:nvPr/>
          </p:nvSpPr>
          <p:spPr bwMode="auto">
            <a:xfrm>
              <a:off x="228263" y="4287069"/>
              <a:ext cx="8455025" cy="307777"/>
            </a:xfrm>
            <a:prstGeom prst="rect">
              <a:avLst/>
            </a:prstGeom>
            <a:solidFill>
              <a:schemeClr val="hlink"/>
            </a:solidFill>
            <a:ln w="12700" algn="ctr">
              <a:solidFill>
                <a:schemeClr val="tx1"/>
              </a:solidFill>
              <a:miter lim="800000"/>
              <a:headEnd/>
              <a:tailEnd/>
            </a:ln>
          </p:spPr>
          <p:txBody>
            <a:bodyPr anchor="ctr">
              <a:spAutoFit/>
            </a:bodyPr>
            <a:lstStyle/>
            <a:p>
              <a:endParaRPr lang="zh-CN" altLang="en-US" sz="1400"/>
            </a:p>
          </p:txBody>
        </p:sp>
        <p:sp>
          <p:nvSpPr>
            <p:cNvPr id="22" name="Rectangle 33"/>
            <p:cNvSpPr>
              <a:spLocks noChangeArrowheads="1"/>
            </p:cNvSpPr>
            <p:nvPr/>
          </p:nvSpPr>
          <p:spPr bwMode="auto">
            <a:xfrm>
              <a:off x="2212638" y="4295007"/>
              <a:ext cx="1854200" cy="307777"/>
            </a:xfrm>
            <a:prstGeom prst="rect">
              <a:avLst/>
            </a:prstGeom>
            <a:solidFill>
              <a:schemeClr val="accent1"/>
            </a:solidFill>
            <a:ln w="12700" algn="ctr">
              <a:noFill/>
              <a:miter lim="800000"/>
              <a:headEnd/>
              <a:tailEnd/>
            </a:ln>
          </p:spPr>
          <p:txBody>
            <a:bodyPr anchor="ctr">
              <a:spAutoFit/>
            </a:bodyPr>
            <a:lstStyle/>
            <a:p>
              <a:endParaRPr lang="zh-CN" altLang="en-US" sz="1400"/>
            </a:p>
          </p:txBody>
        </p:sp>
        <p:sp>
          <p:nvSpPr>
            <p:cNvPr id="23" name="Line 36"/>
            <p:cNvSpPr>
              <a:spLocks noChangeShapeType="1"/>
            </p:cNvSpPr>
            <p:nvPr/>
          </p:nvSpPr>
          <p:spPr bwMode="auto">
            <a:xfrm flipH="1">
              <a:off x="4047788" y="4295007"/>
              <a:ext cx="1" cy="327776"/>
            </a:xfrm>
            <a:prstGeom prst="line">
              <a:avLst/>
            </a:prstGeom>
            <a:noFill/>
            <a:ln w="12700">
              <a:solidFill>
                <a:schemeClr val="tx1"/>
              </a:solidFill>
              <a:round/>
              <a:headEnd/>
              <a:tailEnd/>
            </a:ln>
          </p:spPr>
          <p:txBody>
            <a:bodyPr wrap="none" anchor="ctr"/>
            <a:lstStyle/>
            <a:p>
              <a:endParaRPr lang="zh-CN" altLang="en-US" sz="1400"/>
            </a:p>
          </p:txBody>
        </p:sp>
        <p:sp>
          <p:nvSpPr>
            <p:cNvPr id="24" name="Line 37"/>
            <p:cNvSpPr>
              <a:spLocks noChangeShapeType="1"/>
            </p:cNvSpPr>
            <p:nvPr/>
          </p:nvSpPr>
          <p:spPr bwMode="auto">
            <a:xfrm>
              <a:off x="5251113" y="4295007"/>
              <a:ext cx="0" cy="299839"/>
            </a:xfrm>
            <a:prstGeom prst="line">
              <a:avLst/>
            </a:prstGeom>
            <a:noFill/>
            <a:ln w="12700">
              <a:solidFill>
                <a:schemeClr val="tx1"/>
              </a:solidFill>
              <a:round/>
              <a:headEnd/>
              <a:tailEnd/>
            </a:ln>
          </p:spPr>
          <p:txBody>
            <a:bodyPr wrap="none" anchor="ctr"/>
            <a:lstStyle/>
            <a:p>
              <a:endParaRPr lang="zh-CN" altLang="en-US" sz="1400"/>
            </a:p>
          </p:txBody>
        </p:sp>
        <p:sp>
          <p:nvSpPr>
            <p:cNvPr id="25" name="Rectangle 56"/>
            <p:cNvSpPr>
              <a:spLocks noChangeArrowheads="1"/>
            </p:cNvSpPr>
            <p:nvPr/>
          </p:nvSpPr>
          <p:spPr bwMode="auto">
            <a:xfrm>
              <a:off x="239376" y="4295007"/>
              <a:ext cx="1965325" cy="307777"/>
            </a:xfrm>
            <a:prstGeom prst="rect">
              <a:avLst/>
            </a:prstGeom>
            <a:solidFill>
              <a:schemeClr val="accent2"/>
            </a:solidFill>
            <a:ln w="12700" algn="ctr">
              <a:noFill/>
              <a:miter lim="800000"/>
              <a:headEnd/>
              <a:tailEnd/>
            </a:ln>
          </p:spPr>
          <p:txBody>
            <a:bodyPr anchor="ctr">
              <a:spAutoFit/>
            </a:bodyPr>
            <a:lstStyle/>
            <a:p>
              <a:endParaRPr lang="zh-CN" altLang="en-US" sz="1400"/>
            </a:p>
          </p:txBody>
        </p:sp>
        <p:sp>
          <p:nvSpPr>
            <p:cNvPr id="26" name="Rectangle 59"/>
            <p:cNvSpPr>
              <a:spLocks noChangeArrowheads="1"/>
            </p:cNvSpPr>
            <p:nvPr/>
          </p:nvSpPr>
          <p:spPr bwMode="auto">
            <a:xfrm>
              <a:off x="725912" y="4262588"/>
              <a:ext cx="700514" cy="366767"/>
            </a:xfrm>
            <a:prstGeom prst="rect">
              <a:avLst/>
            </a:prstGeom>
            <a:noFill/>
            <a:ln w="12700">
              <a:noFill/>
              <a:miter lim="800000"/>
              <a:headEnd/>
              <a:tailEnd/>
            </a:ln>
          </p:spPr>
          <p:txBody>
            <a:bodyPr wrap="none" lIns="90488" tIns="44450" rIns="90488" bIns="44450">
              <a:spAutoFit/>
            </a:bodyPr>
            <a:lstStyle/>
            <a:p>
              <a:pPr algn="ctr"/>
              <a:r>
                <a:rPr lang="en-US" altLang="zh-CN" dirty="0" smtClean="0"/>
                <a:t>0xAA</a:t>
              </a:r>
              <a:endParaRPr lang="en-US" altLang="zh-CN" dirty="0"/>
            </a:p>
          </p:txBody>
        </p:sp>
        <p:sp>
          <p:nvSpPr>
            <p:cNvPr id="27" name="Line 36"/>
            <p:cNvSpPr>
              <a:spLocks noChangeShapeType="1"/>
            </p:cNvSpPr>
            <p:nvPr/>
          </p:nvSpPr>
          <p:spPr bwMode="auto">
            <a:xfrm flipH="1">
              <a:off x="2182697" y="4287750"/>
              <a:ext cx="1" cy="327776"/>
            </a:xfrm>
            <a:prstGeom prst="line">
              <a:avLst/>
            </a:prstGeom>
            <a:noFill/>
            <a:ln w="12700">
              <a:solidFill>
                <a:schemeClr val="tx1"/>
              </a:solidFill>
              <a:round/>
              <a:headEnd/>
              <a:tailEnd/>
            </a:ln>
          </p:spPr>
          <p:txBody>
            <a:bodyPr wrap="none" anchor="ctr"/>
            <a:lstStyle/>
            <a:p>
              <a:endParaRPr lang="zh-CN" altLang="en-US" sz="1400"/>
            </a:p>
          </p:txBody>
        </p:sp>
        <p:sp>
          <p:nvSpPr>
            <p:cNvPr id="28" name="Rectangle 59"/>
            <p:cNvSpPr>
              <a:spLocks noChangeArrowheads="1"/>
            </p:cNvSpPr>
            <p:nvPr/>
          </p:nvSpPr>
          <p:spPr bwMode="auto">
            <a:xfrm>
              <a:off x="2663363" y="4269057"/>
              <a:ext cx="700514" cy="366767"/>
            </a:xfrm>
            <a:prstGeom prst="rect">
              <a:avLst/>
            </a:prstGeom>
            <a:noFill/>
            <a:ln w="12700">
              <a:noFill/>
              <a:miter lim="800000"/>
              <a:headEnd/>
              <a:tailEnd/>
            </a:ln>
          </p:spPr>
          <p:txBody>
            <a:bodyPr wrap="none" lIns="90488" tIns="44450" rIns="90488" bIns="44450">
              <a:spAutoFit/>
            </a:bodyPr>
            <a:lstStyle/>
            <a:p>
              <a:pPr algn="ctr"/>
              <a:r>
                <a:rPr lang="en-US" altLang="zh-CN" dirty="0" smtClean="0"/>
                <a:t>0xAA</a:t>
              </a:r>
              <a:endParaRPr lang="en-US" altLang="zh-CN" dirty="0"/>
            </a:p>
          </p:txBody>
        </p:sp>
        <p:sp>
          <p:nvSpPr>
            <p:cNvPr id="29" name="Rectangle 59"/>
            <p:cNvSpPr>
              <a:spLocks noChangeArrowheads="1"/>
            </p:cNvSpPr>
            <p:nvPr/>
          </p:nvSpPr>
          <p:spPr bwMode="auto">
            <a:xfrm>
              <a:off x="4239698" y="4249322"/>
              <a:ext cx="649218" cy="366767"/>
            </a:xfrm>
            <a:prstGeom prst="rect">
              <a:avLst/>
            </a:prstGeom>
            <a:noFill/>
            <a:ln w="12700">
              <a:noFill/>
              <a:miter lim="800000"/>
              <a:headEnd/>
              <a:tailEnd/>
            </a:ln>
          </p:spPr>
          <p:txBody>
            <a:bodyPr wrap="none" lIns="90488" tIns="44450" rIns="90488" bIns="44450">
              <a:spAutoFit/>
            </a:bodyPr>
            <a:lstStyle/>
            <a:p>
              <a:pPr algn="ctr"/>
              <a:r>
                <a:rPr lang="en-US" altLang="zh-CN" dirty="0" smtClean="0"/>
                <a:t>0x03</a:t>
              </a:r>
              <a:endParaRPr lang="en-US" altLang="zh-CN" dirty="0"/>
            </a:p>
          </p:txBody>
        </p:sp>
        <p:sp>
          <p:nvSpPr>
            <p:cNvPr id="30" name="Rectangle 56"/>
            <p:cNvSpPr>
              <a:spLocks noChangeArrowheads="1"/>
            </p:cNvSpPr>
            <p:nvPr/>
          </p:nvSpPr>
          <p:spPr bwMode="auto">
            <a:xfrm>
              <a:off x="5273830" y="4284673"/>
              <a:ext cx="1141293" cy="307777"/>
            </a:xfrm>
            <a:prstGeom prst="rect">
              <a:avLst/>
            </a:prstGeom>
            <a:solidFill>
              <a:srgbClr val="00B050"/>
            </a:solidFill>
            <a:ln w="12700" algn="ctr">
              <a:solidFill>
                <a:schemeClr val="tx2"/>
              </a:solidFill>
              <a:miter lim="800000"/>
              <a:headEnd/>
              <a:tailEnd/>
            </a:ln>
          </p:spPr>
          <p:txBody>
            <a:bodyPr wrap="square" anchor="ctr">
              <a:spAutoFit/>
            </a:bodyPr>
            <a:lstStyle/>
            <a:p>
              <a:pPr algn="ctr"/>
              <a:endParaRPr lang="zh-CN" altLang="en-US" sz="1400" dirty="0"/>
            </a:p>
          </p:txBody>
        </p:sp>
        <p:sp>
          <p:nvSpPr>
            <p:cNvPr id="31" name="Rectangle 38"/>
            <p:cNvSpPr>
              <a:spLocks noChangeArrowheads="1"/>
            </p:cNvSpPr>
            <p:nvPr/>
          </p:nvSpPr>
          <p:spPr bwMode="auto">
            <a:xfrm>
              <a:off x="5467027" y="4273025"/>
              <a:ext cx="663644" cy="366767"/>
            </a:xfrm>
            <a:prstGeom prst="rect">
              <a:avLst/>
            </a:prstGeom>
            <a:noFill/>
            <a:ln w="12700">
              <a:noFill/>
              <a:miter lim="800000"/>
              <a:headEnd/>
              <a:tailEnd/>
            </a:ln>
          </p:spPr>
          <p:txBody>
            <a:bodyPr wrap="none" lIns="90488" tIns="44450" rIns="90488" bIns="44450">
              <a:spAutoFit/>
            </a:bodyPr>
            <a:lstStyle/>
            <a:p>
              <a:r>
                <a:rPr lang="zh-CN" altLang="en-US" dirty="0" smtClean="0"/>
                <a:t>协议</a:t>
              </a:r>
              <a:endParaRPr lang="en-US" altLang="zh-CN" dirty="0"/>
            </a:p>
          </p:txBody>
        </p:sp>
        <p:sp>
          <p:nvSpPr>
            <p:cNvPr id="32" name="Rectangle 56"/>
            <p:cNvSpPr>
              <a:spLocks noChangeArrowheads="1"/>
            </p:cNvSpPr>
            <p:nvPr/>
          </p:nvSpPr>
          <p:spPr bwMode="auto">
            <a:xfrm>
              <a:off x="6396645" y="4301583"/>
              <a:ext cx="2283238" cy="289752"/>
            </a:xfrm>
            <a:prstGeom prst="rect">
              <a:avLst/>
            </a:prstGeom>
            <a:solidFill>
              <a:srgbClr val="FFFF00"/>
            </a:solidFill>
            <a:ln w="12700" algn="ctr">
              <a:solidFill>
                <a:schemeClr val="tx2"/>
              </a:solidFill>
              <a:miter lim="800000"/>
              <a:headEnd/>
              <a:tailEnd/>
            </a:ln>
          </p:spPr>
          <p:txBody>
            <a:bodyPr wrap="square" anchor="ctr">
              <a:spAutoFit/>
            </a:bodyPr>
            <a:lstStyle/>
            <a:p>
              <a:pPr algn="ctr"/>
              <a:endParaRPr lang="zh-CN" altLang="en-US" sz="1400" dirty="0"/>
            </a:p>
          </p:txBody>
        </p:sp>
        <p:sp>
          <p:nvSpPr>
            <p:cNvPr id="33" name="Rectangle 38"/>
            <p:cNvSpPr>
              <a:spLocks noChangeArrowheads="1"/>
            </p:cNvSpPr>
            <p:nvPr/>
          </p:nvSpPr>
          <p:spPr bwMode="auto">
            <a:xfrm>
              <a:off x="7163255" y="4287069"/>
              <a:ext cx="644408" cy="366767"/>
            </a:xfrm>
            <a:prstGeom prst="rect">
              <a:avLst/>
            </a:prstGeom>
            <a:noFill/>
            <a:ln w="12700">
              <a:noFill/>
              <a:miter lim="800000"/>
              <a:headEnd/>
              <a:tailEnd/>
            </a:ln>
          </p:spPr>
          <p:txBody>
            <a:bodyPr wrap="none" lIns="90488" tIns="44450" rIns="90488" bIns="44450">
              <a:spAutoFit/>
            </a:bodyPr>
            <a:lstStyle/>
            <a:p>
              <a:r>
                <a:rPr lang="zh-CN" altLang="en-US" dirty="0" smtClean="0"/>
                <a:t>数据</a:t>
              </a:r>
              <a:endParaRPr lang="en-US" altLang="zh-CN" dirty="0"/>
            </a:p>
          </p:txBody>
        </p:sp>
        <p:sp>
          <p:nvSpPr>
            <p:cNvPr id="34" name="Line 36"/>
            <p:cNvSpPr>
              <a:spLocks noChangeShapeType="1"/>
            </p:cNvSpPr>
            <p:nvPr/>
          </p:nvSpPr>
          <p:spPr bwMode="auto">
            <a:xfrm flipH="1">
              <a:off x="6380010" y="4272355"/>
              <a:ext cx="1" cy="327776"/>
            </a:xfrm>
            <a:prstGeom prst="line">
              <a:avLst/>
            </a:prstGeom>
            <a:noFill/>
            <a:ln w="12700">
              <a:solidFill>
                <a:schemeClr val="tx1"/>
              </a:solidFill>
              <a:round/>
              <a:headEnd/>
              <a:tailEnd/>
            </a:ln>
          </p:spPr>
          <p:txBody>
            <a:bodyPr wrap="none" anchor="ctr"/>
            <a:lstStyle/>
            <a:p>
              <a:endParaRPr lang="zh-CN" altLang="en-US" sz="1400"/>
            </a:p>
          </p:txBody>
        </p:sp>
        <p:sp>
          <p:nvSpPr>
            <p:cNvPr id="35" name="Rectangle 52"/>
            <p:cNvSpPr>
              <a:spLocks noChangeArrowheads="1"/>
            </p:cNvSpPr>
            <p:nvPr/>
          </p:nvSpPr>
          <p:spPr bwMode="auto">
            <a:xfrm>
              <a:off x="5469023" y="3975092"/>
              <a:ext cx="686086" cy="305212"/>
            </a:xfrm>
            <a:prstGeom prst="rect">
              <a:avLst/>
            </a:prstGeom>
            <a:noFill/>
            <a:ln w="12700">
              <a:noFill/>
              <a:miter lim="800000"/>
              <a:headEnd/>
              <a:tailEnd/>
            </a:ln>
          </p:spPr>
          <p:txBody>
            <a:bodyPr wrap="none" lIns="90488" tIns="44450" rIns="90488" bIns="44450">
              <a:spAutoFit/>
            </a:bodyPr>
            <a:lstStyle/>
            <a:p>
              <a:r>
                <a:rPr lang="en-US" altLang="zh-CN" sz="1400" dirty="0" smtClean="0"/>
                <a:t>5Bytes</a:t>
              </a:r>
              <a:endParaRPr lang="en-US" altLang="zh-CN" sz="1400" dirty="0"/>
            </a:p>
          </p:txBody>
        </p:sp>
        <p:sp>
          <p:nvSpPr>
            <p:cNvPr id="36" name="矩形 35"/>
            <p:cNvSpPr/>
            <p:nvPr/>
          </p:nvSpPr>
          <p:spPr>
            <a:xfrm>
              <a:off x="248486" y="3854102"/>
              <a:ext cx="3793026" cy="369332"/>
            </a:xfrm>
            <a:prstGeom prst="rect">
              <a:avLst/>
            </a:prstGeom>
          </p:spPr>
          <p:txBody>
            <a:bodyPr wrap="none">
              <a:spAutoFit/>
            </a:bodyPr>
            <a:lstStyle/>
            <a:p>
              <a:r>
                <a:rPr lang="en-US" altLang="zh-CN" u="sng" dirty="0" err="1">
                  <a:solidFill>
                    <a:srgbClr val="FF0000"/>
                  </a:solidFill>
                </a:rPr>
                <a:t>SubNetwork</a:t>
              </a:r>
              <a:r>
                <a:rPr lang="en-US" altLang="zh-CN" u="sng" dirty="0">
                  <a:solidFill>
                    <a:srgbClr val="FF0000"/>
                  </a:solidFill>
                </a:rPr>
                <a:t> Access protocol (SNAP)</a:t>
              </a:r>
              <a:endParaRPr lang="zh-CN" altLang="en-US" u="sng" dirty="0">
                <a:solidFill>
                  <a:srgbClr val="FF0000"/>
                </a:solidFill>
              </a:endParaRPr>
            </a:p>
          </p:txBody>
        </p:sp>
        <p:sp>
          <p:nvSpPr>
            <p:cNvPr id="37" name="Rectangle 38"/>
            <p:cNvSpPr>
              <a:spLocks noChangeArrowheads="1"/>
            </p:cNvSpPr>
            <p:nvPr/>
          </p:nvSpPr>
          <p:spPr bwMode="auto">
            <a:xfrm>
              <a:off x="4936847" y="4604145"/>
              <a:ext cx="2216980" cy="366767"/>
            </a:xfrm>
            <a:prstGeom prst="rect">
              <a:avLst/>
            </a:prstGeom>
            <a:noFill/>
            <a:ln w="12700">
              <a:noFill/>
              <a:miter lim="800000"/>
              <a:headEnd/>
              <a:tailEnd/>
            </a:ln>
          </p:spPr>
          <p:txBody>
            <a:bodyPr wrap="square" lIns="90488" tIns="44450" rIns="90488" bIns="44450">
              <a:spAutoFit/>
            </a:bodyPr>
            <a:lstStyle/>
            <a:p>
              <a:r>
                <a:rPr lang="en-US" altLang="zh-CN" dirty="0" smtClean="0">
                  <a:solidFill>
                    <a:srgbClr val="FF0000"/>
                  </a:solidFill>
                </a:rPr>
                <a:t>OUI(3B) + Type(2B)</a:t>
              </a:r>
              <a:endParaRPr lang="en-US" altLang="zh-CN" dirty="0">
                <a:solidFill>
                  <a:srgbClr val="FF0000"/>
                </a:solidFill>
              </a:endParaRPr>
            </a:p>
          </p:txBody>
        </p:sp>
      </p:grpSp>
    </p:spTree>
    <p:extLst>
      <p:ext uri="{BB962C8B-B14F-4D97-AF65-F5344CB8AC3E}">
        <p14:creationId xmlns:p14="http://schemas.microsoft.com/office/powerpoint/2010/main" val="102908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网桥概述</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28</a:t>
            </a:fld>
            <a:endParaRPr lang="zh-CN" altLang="en-US" dirty="0"/>
          </a:p>
        </p:txBody>
      </p:sp>
      <p:sp>
        <p:nvSpPr>
          <p:cNvPr id="4" name="内容占位符 3"/>
          <p:cNvSpPr>
            <a:spLocks noGrp="1"/>
          </p:cNvSpPr>
          <p:nvPr>
            <p:ph sz="quarter" idx="1"/>
          </p:nvPr>
        </p:nvSpPr>
        <p:spPr>
          <a:xfrm>
            <a:off x="501469" y="1433739"/>
            <a:ext cx="10515600" cy="4351338"/>
          </a:xfrm>
        </p:spPr>
        <p:txBody>
          <a:bodyPr>
            <a:noAutofit/>
          </a:bodyPr>
          <a:lstStyle/>
          <a:p>
            <a:r>
              <a:rPr lang="zh-CN" altLang="en-US" sz="2000" dirty="0" smtClean="0"/>
              <a:t>对于使用多路访问（广播）媒体的局域网而言： </a:t>
            </a:r>
            <a:endParaRPr lang="en-US" altLang="zh-CN" sz="2000" dirty="0" smtClean="0"/>
          </a:p>
          <a:p>
            <a:pPr lvl="1"/>
            <a:r>
              <a:rPr lang="zh-CN" altLang="en-US" sz="2000" dirty="0" smtClean="0"/>
              <a:t>信号在传播过程中会衰减，可以通过物理层</a:t>
            </a:r>
            <a:r>
              <a:rPr lang="zh-CN" altLang="en-US" sz="2000" dirty="0"/>
              <a:t>的</a:t>
            </a:r>
            <a:r>
              <a:rPr lang="zh-CN" altLang="en-US" sz="2000" dirty="0" smtClean="0"/>
              <a:t>转发器或者集线器（</a:t>
            </a:r>
            <a:r>
              <a:rPr lang="zh-CN" altLang="en-US" sz="2000" dirty="0"/>
              <a:t>暂时</a:t>
            </a:r>
            <a:r>
              <a:rPr lang="zh-CN" altLang="en-US" sz="2000" dirty="0" smtClean="0"/>
              <a:t>不展开）来传播更远的距离</a:t>
            </a:r>
            <a:endParaRPr lang="en-US" altLang="zh-CN" sz="2000" dirty="0" smtClean="0"/>
          </a:p>
          <a:p>
            <a:pPr lvl="1"/>
            <a:r>
              <a:rPr lang="zh-CN" altLang="en-US" sz="2000" dirty="0" smtClean="0"/>
              <a:t>通过集线器连接</a:t>
            </a:r>
            <a:r>
              <a:rPr lang="zh-CN" altLang="en-US" sz="2000" dirty="0"/>
              <a:t>起来的局域网属于同一个冲突</a:t>
            </a:r>
            <a:r>
              <a:rPr lang="zh-CN" altLang="en-US" sz="2000" dirty="0" smtClean="0"/>
              <a:t>域： </a:t>
            </a:r>
            <a:endParaRPr lang="en-US" altLang="zh-CN" sz="2000" dirty="0" smtClean="0"/>
          </a:p>
          <a:p>
            <a:pPr lvl="2"/>
            <a:r>
              <a:rPr lang="zh-CN" altLang="en-US" dirty="0" smtClean="0"/>
              <a:t>如果多个节点同时传输，则会遇到冲突，在同一时刻允许最多一个节点传输</a:t>
            </a:r>
            <a:endParaRPr lang="en-US" altLang="zh-CN" dirty="0"/>
          </a:p>
          <a:p>
            <a:pPr lvl="2"/>
            <a:r>
              <a:rPr lang="zh-CN" altLang="en-US" dirty="0" smtClean="0"/>
              <a:t>为了避免冲突，要采用</a:t>
            </a:r>
            <a:r>
              <a:rPr lang="en-US" altLang="zh-CN" dirty="0" smtClean="0"/>
              <a:t>MAC</a:t>
            </a:r>
            <a:r>
              <a:rPr lang="zh-CN" altLang="en-US" dirty="0" smtClean="0"/>
              <a:t>协议来规范，从而导致： </a:t>
            </a:r>
            <a:endParaRPr lang="en-US" altLang="zh-CN" dirty="0" smtClean="0"/>
          </a:p>
          <a:p>
            <a:pPr lvl="3"/>
            <a:r>
              <a:rPr lang="zh-CN" altLang="en-US" sz="2000" dirty="0" smtClean="0"/>
              <a:t>连接</a:t>
            </a:r>
            <a:r>
              <a:rPr lang="zh-CN" altLang="en-US" sz="2000" dirty="0"/>
              <a:t>的节点数目有限制：以太网的节点最多</a:t>
            </a:r>
            <a:r>
              <a:rPr lang="en-US" altLang="zh-CN" sz="2000" dirty="0"/>
              <a:t>1024</a:t>
            </a:r>
            <a:r>
              <a:rPr lang="zh-CN" altLang="en-US" sz="2000" dirty="0"/>
              <a:t>个</a:t>
            </a:r>
            <a:endParaRPr lang="en-US" altLang="zh-CN" sz="2000" dirty="0"/>
          </a:p>
          <a:p>
            <a:pPr lvl="3"/>
            <a:r>
              <a:rPr lang="zh-CN" altLang="en-US" sz="2000" dirty="0"/>
              <a:t>覆盖的范围受</a:t>
            </a:r>
            <a:r>
              <a:rPr lang="zh-CN" altLang="en-US" sz="2000" dirty="0" smtClean="0"/>
              <a:t>限</a:t>
            </a:r>
            <a:endParaRPr lang="en-US" altLang="zh-CN" sz="2000" dirty="0" smtClean="0"/>
          </a:p>
          <a:p>
            <a:pPr lvl="2"/>
            <a:r>
              <a:rPr lang="zh-CN" altLang="en-US" dirty="0" smtClean="0"/>
              <a:t>每个节点发送的帧，会被其他所有节点看到</a:t>
            </a:r>
            <a:endParaRPr lang="en-US" altLang="zh-CN" dirty="0"/>
          </a:p>
          <a:p>
            <a:r>
              <a:rPr lang="zh-CN" altLang="en-US" sz="2000" dirty="0" smtClean="0"/>
              <a:t>数据链路层的网络互连设备：网桥</a:t>
            </a:r>
            <a:r>
              <a:rPr lang="zh-CN" altLang="en-US" sz="2000" dirty="0"/>
              <a:t>和</a:t>
            </a:r>
            <a:r>
              <a:rPr lang="zh-CN" altLang="en-US" sz="2000" dirty="0" smtClean="0"/>
              <a:t>交换机</a:t>
            </a:r>
            <a:endParaRPr lang="en-US" altLang="zh-CN" sz="2000" dirty="0"/>
          </a:p>
          <a:p>
            <a:pPr lvl="1"/>
            <a:r>
              <a:rPr lang="zh-CN" altLang="en-US" sz="2000" dirty="0" smtClean="0"/>
              <a:t>一般用于连接</a:t>
            </a:r>
            <a:r>
              <a:rPr lang="zh-CN" altLang="en-US" sz="2000" dirty="0"/>
              <a:t>采用相同或者类似数据链路层协议的</a:t>
            </a:r>
            <a:r>
              <a:rPr lang="zh-CN" altLang="en-US" sz="2000" dirty="0" smtClean="0"/>
              <a:t>链路</a:t>
            </a:r>
            <a:endParaRPr lang="en-US" altLang="zh-CN" sz="2000" dirty="0" smtClean="0"/>
          </a:p>
          <a:p>
            <a:pPr lvl="1"/>
            <a:r>
              <a:rPr lang="zh-CN" altLang="en-US" sz="2000" dirty="0" smtClean="0"/>
              <a:t>不同的端口属于不同的冲突域，从而支持更多的节点和更广的覆盖</a:t>
            </a:r>
            <a:endParaRPr lang="en-US" altLang="zh-CN" sz="2000" dirty="0" smtClean="0"/>
          </a:p>
          <a:p>
            <a:pPr lvl="1"/>
            <a:r>
              <a:rPr lang="zh-CN" altLang="en-US" sz="2000" dirty="0" smtClean="0"/>
              <a:t>网桥提供</a:t>
            </a:r>
            <a:r>
              <a:rPr lang="zh-CN" altLang="en-US" sz="2000" dirty="0"/>
              <a:t>端口</a:t>
            </a:r>
            <a:r>
              <a:rPr lang="zh-CN" altLang="en-US" sz="2000" dirty="0" smtClean="0"/>
              <a:t>间</a:t>
            </a:r>
            <a:r>
              <a:rPr lang="zh-CN" altLang="en-US" sz="2000" dirty="0"/>
              <a:t>的隔离</a:t>
            </a:r>
            <a:r>
              <a:rPr lang="zh-CN" altLang="en-US" sz="2000" dirty="0" smtClean="0"/>
              <a:t>功能，进行过滤和转发，把收到的帧转发到合适的方向直到最终到达接收者</a:t>
            </a:r>
            <a:endParaRPr lang="en-US" altLang="zh-CN" sz="2000" dirty="0"/>
          </a:p>
          <a:p>
            <a:pPr lvl="1"/>
            <a:r>
              <a:rPr lang="zh-CN" altLang="en-US" sz="2000" dirty="0"/>
              <a:t>属于同一个广播域</a:t>
            </a:r>
            <a:r>
              <a:rPr lang="en-US" altLang="zh-CN" sz="2000" dirty="0"/>
              <a:t>: </a:t>
            </a:r>
            <a:r>
              <a:rPr lang="zh-CN" altLang="en-US" sz="2000" dirty="0"/>
              <a:t>广播帧发送到所有节点</a:t>
            </a:r>
            <a:endParaRPr lang="en-US" altLang="zh-CN" sz="2000" dirty="0"/>
          </a:p>
          <a:p>
            <a:pPr lvl="1"/>
            <a:r>
              <a:rPr lang="zh-CN" altLang="en-US" sz="2000" dirty="0" smtClean="0"/>
              <a:t>网桥和交换机的主要区别在于交换机通过交换</a:t>
            </a:r>
            <a:r>
              <a:rPr lang="zh-CN" altLang="en-US" sz="2000" dirty="0"/>
              <a:t>硬件电路来实现快速的转发</a:t>
            </a:r>
            <a:endParaRPr lang="en-US" altLang="zh-CN" sz="2000" dirty="0"/>
          </a:p>
          <a:p>
            <a:pPr marL="0" indent="0">
              <a:lnSpc>
                <a:spcPct val="80000"/>
              </a:lnSpc>
              <a:buNone/>
            </a:pPr>
            <a:endParaRPr lang="en-US" altLang="zh-CN" sz="2000" dirty="0" smtClean="0"/>
          </a:p>
        </p:txBody>
      </p:sp>
    </p:spTree>
    <p:extLst>
      <p:ext uri="{BB962C8B-B14F-4D97-AF65-F5344CB8AC3E}">
        <p14:creationId xmlns:p14="http://schemas.microsoft.com/office/powerpoint/2010/main" val="531329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240" y="365125"/>
            <a:ext cx="2440707" cy="1215305"/>
          </a:xfrm>
        </p:spPr>
        <p:txBody>
          <a:bodyPr/>
          <a:lstStyle/>
          <a:p>
            <a:r>
              <a:rPr lang="zh-CN" altLang="en-US" dirty="0" smtClean="0"/>
              <a:t>网桥概述</a:t>
            </a:r>
            <a:endParaRPr lang="zh-CN" altLang="en-US" dirty="0"/>
          </a:p>
        </p:txBody>
      </p:sp>
      <p:pic>
        <p:nvPicPr>
          <p:cNvPr id="5" name="图片 4"/>
          <p:cNvPicPr>
            <a:picLocks noChangeAspect="1"/>
          </p:cNvPicPr>
          <p:nvPr/>
        </p:nvPicPr>
        <p:blipFill>
          <a:blip r:embed="rId3"/>
          <a:stretch>
            <a:fillRect/>
          </a:stretch>
        </p:blipFill>
        <p:spPr>
          <a:xfrm>
            <a:off x="4542180" y="5360605"/>
            <a:ext cx="524792" cy="435930"/>
          </a:xfrm>
          <a:prstGeom prst="rect">
            <a:avLst/>
          </a:prstGeom>
        </p:spPr>
      </p:pic>
      <p:pic>
        <p:nvPicPr>
          <p:cNvPr id="6" name="图片 5"/>
          <p:cNvPicPr>
            <a:picLocks noChangeAspect="1"/>
          </p:cNvPicPr>
          <p:nvPr/>
        </p:nvPicPr>
        <p:blipFill>
          <a:blip r:embed="rId4"/>
          <a:stretch>
            <a:fillRect/>
          </a:stretch>
        </p:blipFill>
        <p:spPr>
          <a:xfrm>
            <a:off x="3748229" y="4040064"/>
            <a:ext cx="862433" cy="315654"/>
          </a:xfrm>
          <a:prstGeom prst="rect">
            <a:avLst/>
          </a:prstGeom>
        </p:spPr>
      </p:pic>
      <p:pic>
        <p:nvPicPr>
          <p:cNvPr id="7" name="图片 6"/>
          <p:cNvPicPr>
            <a:picLocks noChangeAspect="1"/>
          </p:cNvPicPr>
          <p:nvPr/>
        </p:nvPicPr>
        <p:blipFill>
          <a:blip r:embed="rId3"/>
          <a:stretch>
            <a:fillRect/>
          </a:stretch>
        </p:blipFill>
        <p:spPr>
          <a:xfrm>
            <a:off x="2666905" y="5360605"/>
            <a:ext cx="524792" cy="435930"/>
          </a:xfrm>
          <a:prstGeom prst="rect">
            <a:avLst/>
          </a:prstGeom>
        </p:spPr>
      </p:pic>
      <p:pic>
        <p:nvPicPr>
          <p:cNvPr id="8" name="图片 7"/>
          <p:cNvPicPr>
            <a:picLocks noChangeAspect="1"/>
          </p:cNvPicPr>
          <p:nvPr/>
        </p:nvPicPr>
        <p:blipFill>
          <a:blip r:embed="rId4"/>
          <a:stretch>
            <a:fillRect/>
          </a:stretch>
        </p:blipFill>
        <p:spPr>
          <a:xfrm>
            <a:off x="5672074" y="2474108"/>
            <a:ext cx="862433" cy="315654"/>
          </a:xfrm>
          <a:prstGeom prst="rect">
            <a:avLst/>
          </a:prstGeom>
        </p:spPr>
      </p:pic>
      <p:pic>
        <p:nvPicPr>
          <p:cNvPr id="9" name="图片 8"/>
          <p:cNvPicPr>
            <a:picLocks noChangeAspect="1"/>
          </p:cNvPicPr>
          <p:nvPr/>
        </p:nvPicPr>
        <p:blipFill>
          <a:blip r:embed="rId4"/>
          <a:stretch>
            <a:fillRect/>
          </a:stretch>
        </p:blipFill>
        <p:spPr>
          <a:xfrm>
            <a:off x="7779923" y="4040064"/>
            <a:ext cx="862433" cy="315654"/>
          </a:xfrm>
          <a:prstGeom prst="rect">
            <a:avLst/>
          </a:prstGeom>
        </p:spPr>
      </p:pic>
      <p:pic>
        <p:nvPicPr>
          <p:cNvPr id="10" name="图片 9"/>
          <p:cNvPicPr>
            <a:picLocks noChangeAspect="1"/>
          </p:cNvPicPr>
          <p:nvPr/>
        </p:nvPicPr>
        <p:blipFill>
          <a:blip r:embed="rId3"/>
          <a:stretch>
            <a:fillRect/>
          </a:stretch>
        </p:blipFill>
        <p:spPr>
          <a:xfrm>
            <a:off x="5997110" y="3761961"/>
            <a:ext cx="524792" cy="435930"/>
          </a:xfrm>
          <a:prstGeom prst="rect">
            <a:avLst/>
          </a:prstGeom>
        </p:spPr>
      </p:pic>
      <p:pic>
        <p:nvPicPr>
          <p:cNvPr id="11" name="图片 10"/>
          <p:cNvPicPr>
            <a:picLocks noChangeAspect="1"/>
          </p:cNvPicPr>
          <p:nvPr/>
        </p:nvPicPr>
        <p:blipFill>
          <a:blip r:embed="rId3"/>
          <a:stretch>
            <a:fillRect/>
          </a:stretch>
        </p:blipFill>
        <p:spPr>
          <a:xfrm>
            <a:off x="6947305" y="5360605"/>
            <a:ext cx="524792" cy="435930"/>
          </a:xfrm>
          <a:prstGeom prst="rect">
            <a:avLst/>
          </a:prstGeom>
        </p:spPr>
      </p:pic>
      <p:pic>
        <p:nvPicPr>
          <p:cNvPr id="12" name="图片 11"/>
          <p:cNvPicPr>
            <a:picLocks noChangeAspect="1"/>
          </p:cNvPicPr>
          <p:nvPr/>
        </p:nvPicPr>
        <p:blipFill>
          <a:blip r:embed="rId3"/>
          <a:stretch>
            <a:fillRect/>
          </a:stretch>
        </p:blipFill>
        <p:spPr>
          <a:xfrm>
            <a:off x="9217182" y="5360605"/>
            <a:ext cx="524792" cy="435930"/>
          </a:xfrm>
          <a:prstGeom prst="rect">
            <a:avLst/>
          </a:prstGeom>
        </p:spPr>
      </p:pic>
      <p:cxnSp>
        <p:nvCxnSpPr>
          <p:cNvPr id="13" name="直接连接符 12"/>
          <p:cNvCxnSpPr>
            <a:stCxn id="7" idx="0"/>
            <a:endCxn id="6" idx="2"/>
          </p:cNvCxnSpPr>
          <p:nvPr/>
        </p:nvCxnSpPr>
        <p:spPr>
          <a:xfrm flipV="1">
            <a:off x="2929301" y="4355718"/>
            <a:ext cx="1250145" cy="1004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0"/>
            <a:endCxn id="6" idx="2"/>
          </p:cNvCxnSpPr>
          <p:nvPr/>
        </p:nvCxnSpPr>
        <p:spPr>
          <a:xfrm flipH="1" flipV="1">
            <a:off x="4179446" y="4355718"/>
            <a:ext cx="625130" cy="1004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0"/>
            <a:endCxn id="8" idx="2"/>
          </p:cNvCxnSpPr>
          <p:nvPr/>
        </p:nvCxnSpPr>
        <p:spPr>
          <a:xfrm flipV="1">
            <a:off x="4179446" y="2789762"/>
            <a:ext cx="1923845" cy="1250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2"/>
            <a:endCxn id="9" idx="0"/>
          </p:cNvCxnSpPr>
          <p:nvPr/>
        </p:nvCxnSpPr>
        <p:spPr>
          <a:xfrm>
            <a:off x="6103291" y="2789762"/>
            <a:ext cx="2107849" cy="1250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9" idx="2"/>
          </p:cNvCxnSpPr>
          <p:nvPr/>
        </p:nvCxnSpPr>
        <p:spPr>
          <a:xfrm flipV="1">
            <a:off x="7209701" y="4355718"/>
            <a:ext cx="1001439" cy="1004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0"/>
            <a:endCxn id="9" idx="2"/>
          </p:cNvCxnSpPr>
          <p:nvPr/>
        </p:nvCxnSpPr>
        <p:spPr>
          <a:xfrm flipH="1" flipV="1">
            <a:off x="8211140" y="4355718"/>
            <a:ext cx="1268438" cy="1004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0"/>
            <a:endCxn id="8" idx="2"/>
          </p:cNvCxnSpPr>
          <p:nvPr/>
        </p:nvCxnSpPr>
        <p:spPr>
          <a:xfrm flipH="1" flipV="1">
            <a:off x="6103291" y="2789762"/>
            <a:ext cx="156215" cy="972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table"/>
          <p:cNvPicPr>
            <a:picLocks noChangeAspect="1"/>
          </p:cNvPicPr>
          <p:nvPr/>
        </p:nvPicPr>
        <p:blipFill>
          <a:blip r:embed="rId5"/>
          <a:stretch>
            <a:fillRect/>
          </a:stretch>
        </p:blipFill>
        <p:spPr>
          <a:xfrm>
            <a:off x="2336296" y="5994652"/>
            <a:ext cx="1186010" cy="741680"/>
          </a:xfrm>
          <a:prstGeom prst="rect">
            <a:avLst/>
          </a:prstGeom>
        </p:spPr>
      </p:pic>
      <p:pic>
        <p:nvPicPr>
          <p:cNvPr id="21" name="table"/>
          <p:cNvPicPr>
            <a:picLocks noChangeAspect="1"/>
          </p:cNvPicPr>
          <p:nvPr/>
        </p:nvPicPr>
        <p:blipFill>
          <a:blip r:embed="rId6"/>
          <a:stretch>
            <a:fillRect/>
          </a:stretch>
        </p:blipFill>
        <p:spPr>
          <a:xfrm>
            <a:off x="2326865" y="2765852"/>
            <a:ext cx="2224206" cy="1112520"/>
          </a:xfrm>
          <a:prstGeom prst="rect">
            <a:avLst/>
          </a:prstGeom>
        </p:spPr>
      </p:pic>
      <p:pic>
        <p:nvPicPr>
          <p:cNvPr id="22" name="table"/>
          <p:cNvPicPr>
            <a:picLocks noChangeAspect="1"/>
          </p:cNvPicPr>
          <p:nvPr/>
        </p:nvPicPr>
        <p:blipFill>
          <a:blip r:embed="rId7"/>
          <a:stretch>
            <a:fillRect/>
          </a:stretch>
        </p:blipFill>
        <p:spPr>
          <a:xfrm>
            <a:off x="10155011" y="5654668"/>
            <a:ext cx="1186010" cy="741680"/>
          </a:xfrm>
          <a:prstGeom prst="rect">
            <a:avLst/>
          </a:prstGeom>
        </p:spPr>
      </p:pic>
      <p:cxnSp>
        <p:nvCxnSpPr>
          <p:cNvPr id="23" name="直接箭头连接符 22"/>
          <p:cNvCxnSpPr/>
          <p:nvPr/>
        </p:nvCxnSpPr>
        <p:spPr>
          <a:xfrm>
            <a:off x="3412700" y="6025508"/>
            <a:ext cx="0" cy="8088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472624" y="2930208"/>
            <a:ext cx="1" cy="8666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上弧形箭头 24"/>
          <p:cNvSpPr/>
          <p:nvPr/>
        </p:nvSpPr>
        <p:spPr>
          <a:xfrm>
            <a:off x="2573446" y="2639433"/>
            <a:ext cx="1605999" cy="290775"/>
          </a:xfrm>
          <a:prstGeom prst="curved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cxnSp>
        <p:nvCxnSpPr>
          <p:cNvPr id="26" name="直接箭头连接符 25"/>
          <p:cNvCxnSpPr/>
          <p:nvPr/>
        </p:nvCxnSpPr>
        <p:spPr>
          <a:xfrm>
            <a:off x="4450194" y="3071395"/>
            <a:ext cx="0" cy="8088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table"/>
          <p:cNvPicPr>
            <a:picLocks noChangeAspect="1"/>
          </p:cNvPicPr>
          <p:nvPr/>
        </p:nvPicPr>
        <p:blipFill>
          <a:blip r:embed="rId8"/>
          <a:stretch>
            <a:fillRect/>
          </a:stretch>
        </p:blipFill>
        <p:spPr>
          <a:xfrm>
            <a:off x="6809830" y="1707430"/>
            <a:ext cx="2224206" cy="1112520"/>
          </a:xfrm>
          <a:prstGeom prst="rect">
            <a:avLst/>
          </a:prstGeom>
        </p:spPr>
      </p:pic>
      <p:cxnSp>
        <p:nvCxnSpPr>
          <p:cNvPr id="28" name="直接箭头连接符 27"/>
          <p:cNvCxnSpPr/>
          <p:nvPr/>
        </p:nvCxnSpPr>
        <p:spPr>
          <a:xfrm flipV="1">
            <a:off x="6955589" y="1871786"/>
            <a:ext cx="1" cy="8666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上弧形箭头 28"/>
          <p:cNvSpPr/>
          <p:nvPr/>
        </p:nvSpPr>
        <p:spPr>
          <a:xfrm>
            <a:off x="7056411" y="1581011"/>
            <a:ext cx="1605999" cy="290775"/>
          </a:xfrm>
          <a:prstGeom prst="curved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cxnSp>
        <p:nvCxnSpPr>
          <p:cNvPr id="30" name="直接箭头连接符 29"/>
          <p:cNvCxnSpPr/>
          <p:nvPr/>
        </p:nvCxnSpPr>
        <p:spPr>
          <a:xfrm>
            <a:off x="8933159" y="2012973"/>
            <a:ext cx="0" cy="8088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table"/>
          <p:cNvPicPr>
            <a:picLocks noChangeAspect="1"/>
          </p:cNvPicPr>
          <p:nvPr/>
        </p:nvPicPr>
        <p:blipFill>
          <a:blip r:embed="rId9"/>
          <a:stretch>
            <a:fillRect/>
          </a:stretch>
        </p:blipFill>
        <p:spPr>
          <a:xfrm>
            <a:off x="2581730" y="1388362"/>
            <a:ext cx="1844296" cy="1112520"/>
          </a:xfrm>
          <a:prstGeom prst="rect">
            <a:avLst/>
          </a:prstGeom>
        </p:spPr>
      </p:pic>
      <p:sp>
        <p:nvSpPr>
          <p:cNvPr id="32" name="文本框 56"/>
          <p:cNvSpPr txBox="1"/>
          <p:nvPr/>
        </p:nvSpPr>
        <p:spPr>
          <a:xfrm>
            <a:off x="3625134" y="4320548"/>
            <a:ext cx="27530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a:t>
            </a:r>
            <a:endParaRPr lang="zh-CN" altLang="en-US" dirty="0"/>
          </a:p>
        </p:txBody>
      </p:sp>
      <p:sp>
        <p:nvSpPr>
          <p:cNvPr id="33" name="文本框 57"/>
          <p:cNvSpPr txBox="1"/>
          <p:nvPr/>
        </p:nvSpPr>
        <p:spPr>
          <a:xfrm>
            <a:off x="4340242" y="4314683"/>
            <a:ext cx="27530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2</a:t>
            </a:r>
            <a:endParaRPr lang="zh-CN" altLang="en-US" dirty="0"/>
          </a:p>
        </p:txBody>
      </p:sp>
      <p:sp>
        <p:nvSpPr>
          <p:cNvPr id="34" name="文本框 58"/>
          <p:cNvSpPr txBox="1"/>
          <p:nvPr/>
        </p:nvSpPr>
        <p:spPr>
          <a:xfrm flipH="1">
            <a:off x="4580378" y="3664052"/>
            <a:ext cx="48934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a:t>
            </a:r>
            <a:endParaRPr lang="zh-CN" altLang="en-US" dirty="0"/>
          </a:p>
        </p:txBody>
      </p:sp>
      <p:sp>
        <p:nvSpPr>
          <p:cNvPr id="35" name="文本框 56"/>
          <p:cNvSpPr txBox="1"/>
          <p:nvPr/>
        </p:nvSpPr>
        <p:spPr>
          <a:xfrm>
            <a:off x="9744343" y="5175939"/>
            <a:ext cx="6095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H2</a:t>
            </a:r>
            <a:endParaRPr lang="zh-CN" altLang="en-US" dirty="0"/>
          </a:p>
        </p:txBody>
      </p:sp>
      <p:sp>
        <p:nvSpPr>
          <p:cNvPr id="36" name="文本框 56"/>
          <p:cNvSpPr txBox="1"/>
          <p:nvPr/>
        </p:nvSpPr>
        <p:spPr>
          <a:xfrm>
            <a:off x="2218589" y="5360605"/>
            <a:ext cx="60952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H1</a:t>
            </a:r>
            <a:endParaRPr lang="zh-CN" altLang="en-US" dirty="0"/>
          </a:p>
        </p:txBody>
      </p:sp>
      <p:pic>
        <p:nvPicPr>
          <p:cNvPr id="37" name="table"/>
          <p:cNvPicPr>
            <a:picLocks noChangeAspect="1"/>
          </p:cNvPicPr>
          <p:nvPr/>
        </p:nvPicPr>
        <p:blipFill>
          <a:blip r:embed="rId10"/>
          <a:stretch>
            <a:fillRect/>
          </a:stretch>
        </p:blipFill>
        <p:spPr>
          <a:xfrm>
            <a:off x="8769695" y="3351617"/>
            <a:ext cx="2224206" cy="1112520"/>
          </a:xfrm>
          <a:prstGeom prst="rect">
            <a:avLst/>
          </a:prstGeom>
        </p:spPr>
      </p:pic>
      <p:cxnSp>
        <p:nvCxnSpPr>
          <p:cNvPr id="38" name="直接箭头连接符 37"/>
          <p:cNvCxnSpPr/>
          <p:nvPr/>
        </p:nvCxnSpPr>
        <p:spPr>
          <a:xfrm flipV="1">
            <a:off x="8915454" y="3515973"/>
            <a:ext cx="1" cy="8666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上弧形箭头 38"/>
          <p:cNvSpPr/>
          <p:nvPr/>
        </p:nvSpPr>
        <p:spPr>
          <a:xfrm>
            <a:off x="9016276" y="3225198"/>
            <a:ext cx="1605999" cy="290775"/>
          </a:xfrm>
          <a:prstGeom prst="curved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cxnSp>
        <p:nvCxnSpPr>
          <p:cNvPr id="40" name="直接箭头连接符 39"/>
          <p:cNvCxnSpPr/>
          <p:nvPr/>
        </p:nvCxnSpPr>
        <p:spPr>
          <a:xfrm>
            <a:off x="10893024" y="3657160"/>
            <a:ext cx="0" cy="8088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0285637" y="5499278"/>
            <a:ext cx="1" cy="8666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70"/>
          <p:cNvSpPr txBox="1"/>
          <p:nvPr/>
        </p:nvSpPr>
        <p:spPr>
          <a:xfrm>
            <a:off x="3825738" y="6009969"/>
            <a:ext cx="1618624" cy="369332"/>
          </a:xfrm>
          <a:prstGeom prst="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smtClean="0"/>
              <a:t>H1</a:t>
            </a:r>
            <a:r>
              <a:rPr lang="en-US" altLang="zh-CN" dirty="0" smtClean="0">
                <a:sym typeface="Wingdings" panose="05000000000000000000" pitchFamily="2" charset="2"/>
              </a:rPr>
              <a:t>H2  Data</a:t>
            </a:r>
            <a:endParaRPr lang="zh-CN" altLang="en-US" dirty="0"/>
          </a:p>
        </p:txBody>
      </p:sp>
      <p:sp>
        <p:nvSpPr>
          <p:cNvPr id="43" name="文本框 71"/>
          <p:cNvSpPr txBox="1"/>
          <p:nvPr/>
        </p:nvSpPr>
        <p:spPr>
          <a:xfrm>
            <a:off x="2041151" y="4009360"/>
            <a:ext cx="1618624" cy="369332"/>
          </a:xfrm>
          <a:prstGeom prst="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smtClean="0"/>
              <a:t>H1</a:t>
            </a:r>
            <a:r>
              <a:rPr lang="en-US" altLang="zh-CN" dirty="0" smtClean="0">
                <a:sym typeface="Wingdings" panose="05000000000000000000" pitchFamily="2" charset="2"/>
              </a:rPr>
              <a:t>H2  Data</a:t>
            </a:r>
            <a:endParaRPr lang="zh-CN" altLang="en-US" dirty="0"/>
          </a:p>
        </p:txBody>
      </p:sp>
      <p:sp>
        <p:nvSpPr>
          <p:cNvPr id="44" name="文本框 72"/>
          <p:cNvSpPr txBox="1"/>
          <p:nvPr/>
        </p:nvSpPr>
        <p:spPr>
          <a:xfrm>
            <a:off x="5013326" y="1934331"/>
            <a:ext cx="1618624" cy="369332"/>
          </a:xfrm>
          <a:prstGeom prst="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smtClean="0"/>
              <a:t>H1</a:t>
            </a:r>
            <a:r>
              <a:rPr lang="en-US" altLang="zh-CN" dirty="0" smtClean="0">
                <a:sym typeface="Wingdings" panose="05000000000000000000" pitchFamily="2" charset="2"/>
              </a:rPr>
              <a:t>H2  Data</a:t>
            </a:r>
            <a:endParaRPr lang="zh-CN" altLang="en-US" dirty="0"/>
          </a:p>
        </p:txBody>
      </p:sp>
      <p:sp>
        <p:nvSpPr>
          <p:cNvPr id="45" name="文本框 73"/>
          <p:cNvSpPr txBox="1"/>
          <p:nvPr/>
        </p:nvSpPr>
        <p:spPr>
          <a:xfrm>
            <a:off x="6857705" y="3471735"/>
            <a:ext cx="1618624" cy="369332"/>
          </a:xfrm>
          <a:prstGeom prst="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smtClean="0"/>
              <a:t>H1</a:t>
            </a:r>
            <a:r>
              <a:rPr lang="en-US" altLang="zh-CN" dirty="0" smtClean="0">
                <a:sym typeface="Wingdings" panose="05000000000000000000" pitchFamily="2" charset="2"/>
              </a:rPr>
              <a:t>H2  Data</a:t>
            </a:r>
            <a:endParaRPr lang="zh-CN" altLang="en-US" dirty="0"/>
          </a:p>
        </p:txBody>
      </p:sp>
      <p:sp>
        <p:nvSpPr>
          <p:cNvPr id="46" name="文本框 74"/>
          <p:cNvSpPr txBox="1"/>
          <p:nvPr/>
        </p:nvSpPr>
        <p:spPr>
          <a:xfrm>
            <a:off x="8232955" y="5981201"/>
            <a:ext cx="1618624" cy="369332"/>
          </a:xfrm>
          <a:prstGeom prst="rect">
            <a:avLst/>
          </a:prstGeom>
          <a:solidFill>
            <a:schemeClr val="accent4">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dirty="0" smtClean="0"/>
              <a:t>H1</a:t>
            </a:r>
            <a:r>
              <a:rPr lang="en-US" altLang="zh-CN" dirty="0" smtClean="0">
                <a:sym typeface="Wingdings" panose="05000000000000000000" pitchFamily="2" charset="2"/>
              </a:rPr>
              <a:t>H2  Data</a:t>
            </a:r>
            <a:endParaRPr lang="zh-CN" altLang="en-US" dirty="0"/>
          </a:p>
        </p:txBody>
      </p:sp>
      <p:sp>
        <p:nvSpPr>
          <p:cNvPr id="47" name="矩形 46"/>
          <p:cNvSpPr/>
          <p:nvPr/>
        </p:nvSpPr>
        <p:spPr>
          <a:xfrm>
            <a:off x="2950109" y="73000"/>
            <a:ext cx="7523385"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t>网桥工作在</a:t>
            </a:r>
            <a:r>
              <a:rPr lang="zh-CN" altLang="en-US" sz="2400" dirty="0" smtClean="0"/>
              <a:t>数据链路层，根据 </a:t>
            </a:r>
            <a:r>
              <a:rPr lang="en-US" altLang="zh-CN" sz="2400" dirty="0"/>
              <a:t>MAC </a:t>
            </a:r>
            <a:r>
              <a:rPr lang="zh-CN" altLang="en-US" sz="2400" dirty="0"/>
              <a:t>帧的</a:t>
            </a:r>
            <a:r>
              <a:rPr lang="zh-CN" altLang="en-US" sz="2400" dirty="0" smtClean="0"/>
              <a:t>目的地址，对</a:t>
            </a:r>
            <a:r>
              <a:rPr lang="zh-CN" altLang="en-US" sz="2400" dirty="0"/>
              <a:t>收到的帧进行</a:t>
            </a:r>
            <a:r>
              <a:rPr lang="zh-CN" altLang="en-US" sz="2400" dirty="0" smtClean="0"/>
              <a:t>转发</a:t>
            </a:r>
            <a:endParaRPr lang="en-US" altLang="zh-CN" sz="2400" dirty="0" smtClean="0"/>
          </a:p>
          <a:p>
            <a:pPr marL="285750" indent="-285750">
              <a:buFont typeface="Arial" panose="020B0604020202020204" pitchFamily="34" charset="0"/>
              <a:buChar char="•"/>
            </a:pPr>
            <a:r>
              <a:rPr lang="zh-CN" altLang="en-US" sz="2400" dirty="0" smtClean="0"/>
              <a:t>网桥在转发时不会改变</a:t>
            </a:r>
            <a:r>
              <a:rPr lang="en-US" altLang="zh-CN" sz="2400" dirty="0" smtClean="0"/>
              <a:t>MAC</a:t>
            </a:r>
            <a:r>
              <a:rPr lang="zh-CN" altLang="en-US" sz="2400" dirty="0" smtClean="0"/>
              <a:t>帧的内容</a:t>
            </a:r>
            <a:endParaRPr lang="zh-CN" altLang="en-US" sz="2400" dirty="0"/>
          </a:p>
        </p:txBody>
      </p:sp>
    </p:spTree>
    <p:extLst>
      <p:ext uri="{BB962C8B-B14F-4D97-AF65-F5344CB8AC3E}">
        <p14:creationId xmlns:p14="http://schemas.microsoft.com/office/powerpoint/2010/main" val="103800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3"/>
          <a:stretch>
            <a:fillRect/>
          </a:stretch>
        </p:blipFill>
        <p:spPr>
          <a:xfrm>
            <a:off x="527538" y="223180"/>
            <a:ext cx="524792" cy="435930"/>
          </a:xfrm>
          <a:prstGeom prst="rect">
            <a:avLst/>
          </a:prstGeom>
        </p:spPr>
      </p:pic>
      <p:pic>
        <p:nvPicPr>
          <p:cNvPr id="6" name="图片 5"/>
          <p:cNvPicPr>
            <a:picLocks noChangeAspect="1"/>
          </p:cNvPicPr>
          <p:nvPr/>
        </p:nvPicPr>
        <p:blipFill>
          <a:blip r:embed="rId4"/>
          <a:stretch>
            <a:fillRect/>
          </a:stretch>
        </p:blipFill>
        <p:spPr>
          <a:xfrm>
            <a:off x="1204516" y="671765"/>
            <a:ext cx="862433" cy="315654"/>
          </a:xfrm>
          <a:prstGeom prst="rect">
            <a:avLst/>
          </a:prstGeom>
        </p:spPr>
      </p:pic>
      <p:grpSp>
        <p:nvGrpSpPr>
          <p:cNvPr id="7" name="Group 248"/>
          <p:cNvGrpSpPr>
            <a:grpSpLocks/>
          </p:cNvGrpSpPr>
          <p:nvPr/>
        </p:nvGrpSpPr>
        <p:grpSpPr bwMode="auto">
          <a:xfrm>
            <a:off x="3477849" y="5587633"/>
            <a:ext cx="396950" cy="634466"/>
            <a:chOff x="4140" y="429"/>
            <a:chExt cx="1425" cy="2396"/>
          </a:xfrm>
        </p:grpSpPr>
        <p:sp>
          <p:nvSpPr>
            <p:cNvPr id="8" name="Freeform 148"/>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0" name="Freeform 150"/>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51"/>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3" name="Group 153"/>
            <p:cNvGrpSpPr>
              <a:grpSpLocks/>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5" name="Group 157"/>
            <p:cNvGrpSpPr>
              <a:grpSpLocks/>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8" name="Group 162"/>
            <p:cNvGrpSpPr>
              <a:grpSpLocks/>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9" name="Freeform 165"/>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166"/>
            <p:cNvGrpSpPr>
              <a:grpSpLocks/>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2" name="Freeform 170"/>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171"/>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5" name="Freeform 173"/>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FF0000"/>
                </a:solidFill>
                <a:latin typeface="Comic Sans MS" charset="0"/>
                <a:ea typeface="ＭＳ Ｐゴシック" charset="0"/>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pic>
        <p:nvPicPr>
          <p:cNvPr id="40" name="图片 39"/>
          <p:cNvPicPr>
            <a:picLocks noChangeAspect="1"/>
          </p:cNvPicPr>
          <p:nvPr/>
        </p:nvPicPr>
        <p:blipFill>
          <a:blip r:embed="rId3"/>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r>
              <a:rPr lang="en-US" altLang="zh-CN" b="1" dirty="0" smtClean="0"/>
              <a:t>…</a:t>
            </a:r>
            <a:endParaRPr lang="zh-CN" altLang="en-US" b="1" dirty="0"/>
          </a:p>
        </p:txBody>
      </p:sp>
      <p:pic>
        <p:nvPicPr>
          <p:cNvPr id="52" name="图片 51"/>
          <p:cNvPicPr>
            <a:picLocks noChangeAspect="1"/>
          </p:cNvPicPr>
          <p:nvPr/>
        </p:nvPicPr>
        <p:blipFill>
          <a:blip r:embed="rId2">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r>
              <a:rPr lang="en-US" altLang="zh-CN" b="1" dirty="0" err="1" smtClean="0"/>
              <a:t>Fudan</a:t>
            </a:r>
            <a:endParaRPr lang="zh-CN" altLang="en-US" b="1" dirty="0"/>
          </a:p>
        </p:txBody>
      </p:sp>
      <p:sp>
        <p:nvSpPr>
          <p:cNvPr id="59" name="文本框 58"/>
          <p:cNvSpPr txBox="1"/>
          <p:nvPr/>
        </p:nvSpPr>
        <p:spPr>
          <a:xfrm>
            <a:off x="207255" y="217502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片 60"/>
          <p:cNvPicPr>
            <a:picLocks noChangeAspect="1"/>
          </p:cNvPicPr>
          <p:nvPr/>
        </p:nvPicPr>
        <p:blipFill>
          <a:blip r:embed="rId2">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2">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r>
              <a:rPr lang="en-US" altLang="zh-CN" b="1" dirty="0" smtClean="0"/>
              <a:t>ISP</a:t>
            </a:r>
            <a:endParaRPr lang="zh-CN" altLang="en-US" b="1" dirty="0"/>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 name="图片 77"/>
          <p:cNvPicPr>
            <a:picLocks noChangeAspect="1"/>
          </p:cNvPicPr>
          <p:nvPr/>
        </p:nvPicPr>
        <p:blipFill>
          <a:blip r:embed="rId2">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2">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r>
              <a:rPr lang="en-US" altLang="zh-CN" b="1" dirty="0" smtClean="0"/>
              <a:t>Tsinghua</a:t>
            </a:r>
            <a:endParaRPr lang="zh-CN" altLang="en-US" b="1" dirty="0"/>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2">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3"/>
          <a:stretch>
            <a:fillRect/>
          </a:stretch>
        </p:blipFill>
        <p:spPr>
          <a:xfrm>
            <a:off x="895981" y="5758501"/>
            <a:ext cx="524792" cy="435930"/>
          </a:xfrm>
          <a:prstGeom prst="rect">
            <a:avLst/>
          </a:prstGeom>
        </p:spPr>
      </p:pic>
      <p:pic>
        <p:nvPicPr>
          <p:cNvPr id="125" name="图片 124"/>
          <p:cNvPicPr>
            <a:picLocks noChangeAspect="1"/>
          </p:cNvPicPr>
          <p:nvPr/>
        </p:nvPicPr>
        <p:blipFill>
          <a:blip r:embed="rId4"/>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2">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0" name="Group 88"/>
          <p:cNvGrpSpPr>
            <a:grpSpLocks/>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3"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65"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6" name="Group 88"/>
          <p:cNvGrpSpPr>
            <a:grpSpLocks/>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9"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71"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 name="文本框 185"/>
          <p:cNvSpPr txBox="1"/>
          <p:nvPr/>
        </p:nvSpPr>
        <p:spPr>
          <a:xfrm>
            <a:off x="8408141" y="5092067"/>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91" name="文本框 190"/>
          <p:cNvSpPr txBox="1"/>
          <p:nvPr/>
        </p:nvSpPr>
        <p:spPr>
          <a:xfrm>
            <a:off x="6237732" y="34899"/>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94" name="下箭头 193"/>
          <p:cNvSpPr/>
          <p:nvPr/>
        </p:nvSpPr>
        <p:spPr>
          <a:xfrm>
            <a:off x="6036520" y="60145"/>
            <a:ext cx="120249" cy="388938"/>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上箭头 194"/>
          <p:cNvSpPr/>
          <p:nvPr/>
        </p:nvSpPr>
        <p:spPr>
          <a:xfrm>
            <a:off x="10507866" y="5043816"/>
            <a:ext cx="137145" cy="299524"/>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p:cNvSpPr txBox="1"/>
          <p:nvPr/>
        </p:nvSpPr>
        <p:spPr>
          <a:xfrm>
            <a:off x="3260218" y="911451"/>
            <a:ext cx="547893" cy="369332"/>
          </a:xfrm>
          <a:prstGeom prst="rect">
            <a:avLst/>
          </a:prstGeom>
          <a:noFill/>
        </p:spPr>
        <p:txBody>
          <a:bodyPr wrap="square" rtlCol="0">
            <a:spAutoFit/>
          </a:bodyPr>
          <a:lstStyle/>
          <a:p>
            <a:r>
              <a:rPr lang="en-US" altLang="zh-CN" b="1" dirty="0" smtClean="0"/>
              <a:t>R1</a:t>
            </a:r>
            <a:endParaRPr lang="zh-CN" altLang="en-US" b="1" dirty="0"/>
          </a:p>
        </p:txBody>
      </p:sp>
      <p:sp>
        <p:nvSpPr>
          <p:cNvPr id="197" name="文本框 196"/>
          <p:cNvSpPr txBox="1"/>
          <p:nvPr/>
        </p:nvSpPr>
        <p:spPr>
          <a:xfrm>
            <a:off x="3794016" y="1742136"/>
            <a:ext cx="547893" cy="369332"/>
          </a:xfrm>
          <a:prstGeom prst="rect">
            <a:avLst/>
          </a:prstGeom>
          <a:noFill/>
        </p:spPr>
        <p:txBody>
          <a:bodyPr wrap="square" rtlCol="0">
            <a:spAutoFit/>
          </a:bodyPr>
          <a:lstStyle/>
          <a:p>
            <a:r>
              <a:rPr lang="en-US" altLang="zh-CN" b="1" dirty="0" smtClean="0"/>
              <a:t>R2</a:t>
            </a:r>
            <a:endParaRPr lang="zh-CN" altLang="en-US" b="1" dirty="0"/>
          </a:p>
        </p:txBody>
      </p:sp>
      <p:sp>
        <p:nvSpPr>
          <p:cNvPr id="201" name="文本框 200"/>
          <p:cNvSpPr txBox="1"/>
          <p:nvPr/>
        </p:nvSpPr>
        <p:spPr>
          <a:xfrm>
            <a:off x="4516749" y="2964822"/>
            <a:ext cx="547893" cy="369332"/>
          </a:xfrm>
          <a:prstGeom prst="rect">
            <a:avLst/>
          </a:prstGeom>
          <a:noFill/>
        </p:spPr>
        <p:txBody>
          <a:bodyPr wrap="square" rtlCol="0">
            <a:spAutoFit/>
          </a:bodyPr>
          <a:lstStyle/>
          <a:p>
            <a:r>
              <a:rPr lang="en-US" altLang="zh-CN" b="1" dirty="0" smtClean="0"/>
              <a:t>R3</a:t>
            </a:r>
            <a:endParaRPr lang="zh-CN" altLang="en-US" b="1" dirty="0"/>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R4</a:t>
            </a:r>
            <a:endParaRPr lang="zh-CN" altLang="en-US" b="1" dirty="0"/>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R5</a:t>
            </a:r>
            <a:endParaRPr lang="zh-CN" altLang="en-US" b="1" dirty="0"/>
          </a:p>
        </p:txBody>
      </p:sp>
      <p:sp>
        <p:nvSpPr>
          <p:cNvPr id="41" name="左右箭头 40"/>
          <p:cNvSpPr/>
          <p:nvPr/>
        </p:nvSpPr>
        <p:spPr>
          <a:xfrm rot="2727781">
            <a:off x="4746105" y="3012425"/>
            <a:ext cx="7060986" cy="2490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308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透明网桥</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30</a:t>
            </a:fld>
            <a:endParaRPr lang="zh-CN" altLang="en-US" dirty="0"/>
          </a:p>
        </p:txBody>
      </p:sp>
      <p:sp>
        <p:nvSpPr>
          <p:cNvPr id="4" name="内容占位符 3"/>
          <p:cNvSpPr>
            <a:spLocks noGrp="1"/>
          </p:cNvSpPr>
          <p:nvPr>
            <p:ph sz="quarter" idx="1"/>
          </p:nvPr>
        </p:nvSpPr>
        <p:spPr/>
        <p:txBody>
          <a:bodyPr>
            <a:noAutofit/>
          </a:bodyPr>
          <a:lstStyle/>
          <a:p>
            <a:pPr marL="0" indent="0">
              <a:lnSpc>
                <a:spcPct val="100000"/>
              </a:lnSpc>
              <a:buNone/>
            </a:pPr>
            <a:r>
              <a:rPr lang="zh-CN" altLang="en-US" sz="2000" dirty="0" smtClean="0"/>
              <a:t>网桥如何</a:t>
            </a:r>
            <a:r>
              <a:rPr lang="zh-CN" altLang="en-US" sz="2000" dirty="0" smtClean="0"/>
              <a:t>决定路由？</a:t>
            </a:r>
            <a:endParaRPr lang="en-US" altLang="zh-CN" sz="2000" dirty="0" smtClean="0"/>
          </a:p>
          <a:p>
            <a:pPr>
              <a:lnSpc>
                <a:spcPct val="100000"/>
              </a:lnSpc>
            </a:pPr>
            <a:r>
              <a:rPr lang="zh-CN" altLang="en-US" sz="2000" dirty="0" smtClean="0"/>
              <a:t>源</a:t>
            </a:r>
            <a:r>
              <a:rPr lang="zh-CN" altLang="en-US" sz="2000" dirty="0"/>
              <a:t>路由网桥：源节点发现到目的节点的</a:t>
            </a:r>
            <a:r>
              <a:rPr lang="zh-CN" altLang="en-US" sz="2000" dirty="0" smtClean="0"/>
              <a:t>路由，网桥按照源节点指出的路径进行转发</a:t>
            </a:r>
            <a:endParaRPr lang="en-US" altLang="zh-CN" sz="2000" dirty="0"/>
          </a:p>
          <a:p>
            <a:pPr>
              <a:lnSpc>
                <a:spcPct val="100000"/>
              </a:lnSpc>
            </a:pPr>
            <a:r>
              <a:rPr lang="zh-CN" altLang="en-US" sz="2000" dirty="0"/>
              <a:t>透明网桥</a:t>
            </a:r>
            <a:r>
              <a:rPr lang="zh-CN" altLang="en-US" sz="2000" dirty="0" smtClean="0"/>
              <a:t>：</a:t>
            </a:r>
            <a:r>
              <a:rPr lang="zh-CN" altLang="en-US" sz="2000" dirty="0">
                <a:solidFill>
                  <a:srgbClr val="FF3300"/>
                </a:solidFill>
              </a:rPr>
              <a:t>实现</a:t>
            </a:r>
            <a:r>
              <a:rPr lang="en-US" altLang="zh-CN" sz="2000" dirty="0">
                <a:solidFill>
                  <a:srgbClr val="FF3300"/>
                </a:solidFill>
              </a:rPr>
              <a:t>MAC</a:t>
            </a:r>
            <a:r>
              <a:rPr lang="zh-CN" altLang="en-US" sz="2000" dirty="0">
                <a:solidFill>
                  <a:srgbClr val="FF3300"/>
                </a:solidFill>
              </a:rPr>
              <a:t>子层的连接，对于遵循</a:t>
            </a:r>
            <a:r>
              <a:rPr lang="en-US" altLang="zh-CN" sz="2000" dirty="0">
                <a:solidFill>
                  <a:srgbClr val="FF3300"/>
                </a:solidFill>
              </a:rPr>
              <a:t>802</a:t>
            </a:r>
            <a:r>
              <a:rPr lang="zh-CN" altLang="en-US" sz="2000" dirty="0">
                <a:solidFill>
                  <a:srgbClr val="FF3300"/>
                </a:solidFill>
              </a:rPr>
              <a:t>标准的</a:t>
            </a:r>
            <a:r>
              <a:rPr lang="en-US" altLang="zh-CN" sz="2000" dirty="0">
                <a:solidFill>
                  <a:srgbClr val="FF3300"/>
                </a:solidFill>
              </a:rPr>
              <a:t>LAN</a:t>
            </a:r>
            <a:r>
              <a:rPr lang="zh-CN" altLang="en-US" sz="2000" dirty="0" smtClean="0">
                <a:solidFill>
                  <a:srgbClr val="FF3300"/>
                </a:solidFill>
              </a:rPr>
              <a:t>透明，在</a:t>
            </a:r>
            <a:r>
              <a:rPr lang="en-US" altLang="zh-CN" sz="2000" dirty="0" smtClean="0">
                <a:solidFill>
                  <a:srgbClr val="FF3300"/>
                </a:solidFill>
              </a:rPr>
              <a:t>IEEE 802.1D</a:t>
            </a:r>
            <a:r>
              <a:rPr lang="zh-CN" altLang="en-US" sz="2000" dirty="0" smtClean="0">
                <a:solidFill>
                  <a:srgbClr val="FF3300"/>
                </a:solidFill>
              </a:rPr>
              <a:t>中定义</a:t>
            </a:r>
            <a:endParaRPr lang="en-US" altLang="zh-CN" sz="2000" dirty="0" smtClean="0"/>
          </a:p>
          <a:p>
            <a:pPr lvl="1">
              <a:lnSpc>
                <a:spcPct val="100000"/>
              </a:lnSpc>
            </a:pPr>
            <a:r>
              <a:rPr lang="zh-CN" altLang="en-US" sz="2000" dirty="0" smtClean="0"/>
              <a:t>通过透明网桥连接的</a:t>
            </a:r>
            <a:r>
              <a:rPr lang="en-US" altLang="zh-CN" sz="2000" dirty="0" smtClean="0"/>
              <a:t>LAN</a:t>
            </a:r>
            <a:r>
              <a:rPr lang="zh-CN" altLang="en-US" sz="2000" dirty="0" smtClean="0"/>
              <a:t>对于节点来说相当于一</a:t>
            </a:r>
            <a:r>
              <a:rPr lang="zh-CN" altLang="en-US" sz="2000" dirty="0"/>
              <a:t>个扩展的大</a:t>
            </a:r>
            <a:r>
              <a:rPr lang="en-US" altLang="zh-CN" sz="2000" dirty="0" smtClean="0"/>
              <a:t>LAN</a:t>
            </a:r>
            <a:r>
              <a:rPr lang="zh-CN" altLang="en-US" sz="2000" dirty="0" smtClean="0"/>
              <a:t>，属于同一个广播域</a:t>
            </a:r>
            <a:endParaRPr lang="en-US" altLang="zh-CN" sz="2000" dirty="0"/>
          </a:p>
          <a:p>
            <a:pPr lvl="1">
              <a:lnSpc>
                <a:spcPct val="100000"/>
              </a:lnSpc>
            </a:pPr>
            <a:r>
              <a:rPr lang="zh-CN" altLang="en-US" sz="2000" dirty="0"/>
              <a:t>节点不需要进行任何的</a:t>
            </a:r>
            <a:r>
              <a:rPr lang="zh-CN" altLang="en-US" sz="2000" dirty="0" smtClean="0"/>
              <a:t>改变，其甚至都觉察不到网桥的存在</a:t>
            </a:r>
            <a:endParaRPr lang="en-US" altLang="zh-CN" sz="2000" dirty="0" smtClean="0"/>
          </a:p>
          <a:p>
            <a:pPr lvl="1">
              <a:lnSpc>
                <a:spcPct val="100000"/>
              </a:lnSpc>
            </a:pPr>
            <a:r>
              <a:rPr lang="zh-CN" altLang="en-US" sz="2000" dirty="0" smtClean="0"/>
              <a:t>在</a:t>
            </a:r>
            <a:r>
              <a:rPr lang="zh-CN" altLang="en-US" sz="2000" dirty="0"/>
              <a:t>不是复杂的网络拓扑中，网桥也可不进行任何配置</a:t>
            </a:r>
            <a:endParaRPr lang="en-US" altLang="zh-CN" sz="2000" dirty="0"/>
          </a:p>
          <a:p>
            <a:pPr>
              <a:lnSpc>
                <a:spcPct val="100000"/>
              </a:lnSpc>
            </a:pPr>
            <a:r>
              <a:rPr lang="zh-CN" altLang="en-US" sz="2000" dirty="0"/>
              <a:t>透明</a:t>
            </a:r>
            <a:r>
              <a:rPr lang="zh-CN" altLang="en-US" sz="2000" dirty="0" smtClean="0"/>
              <a:t>网桥</a:t>
            </a:r>
            <a:r>
              <a:rPr lang="zh-CN" altLang="en-US" sz="2000" dirty="0"/>
              <a:t>基于扩散法和逆向</a:t>
            </a:r>
            <a:r>
              <a:rPr lang="zh-CN" altLang="en-US" sz="2000" dirty="0" smtClean="0"/>
              <a:t>学习法来</a:t>
            </a:r>
            <a:r>
              <a:rPr lang="zh-CN" altLang="en-US" sz="2000" dirty="0"/>
              <a:t>维护一个转发表，记录节点在哪个端口上</a:t>
            </a:r>
            <a:endParaRPr lang="en-US" altLang="zh-CN" sz="2000" dirty="0"/>
          </a:p>
          <a:p>
            <a:pPr lvl="1">
              <a:lnSpc>
                <a:spcPct val="100000"/>
              </a:lnSpc>
            </a:pPr>
            <a:r>
              <a:rPr lang="zh-CN" altLang="en-US" sz="2000" dirty="0"/>
              <a:t>基于收到分组的源地址了解到节点可通过该端口到达</a:t>
            </a:r>
            <a:endParaRPr lang="en-US" altLang="zh-CN" sz="2000" dirty="0"/>
          </a:p>
          <a:p>
            <a:pPr lvl="1">
              <a:lnSpc>
                <a:spcPct val="100000"/>
              </a:lnSpc>
            </a:pPr>
            <a:r>
              <a:rPr lang="zh-CN" altLang="en-US" sz="2000" dirty="0"/>
              <a:t>如果收到分组目的节点在转发表中找不到，则进行扩散</a:t>
            </a:r>
            <a:endParaRPr lang="en-US" altLang="zh-CN" sz="2000" dirty="0"/>
          </a:p>
          <a:p>
            <a:pPr lvl="1">
              <a:lnSpc>
                <a:spcPct val="100000"/>
              </a:lnSpc>
            </a:pPr>
            <a:r>
              <a:rPr lang="zh-CN" altLang="en-US" sz="2000" dirty="0"/>
              <a:t>如果目的节点所在的端口与到来端口相同，则不转发</a:t>
            </a:r>
            <a:endParaRPr lang="en-US" altLang="zh-CN" sz="2000" dirty="0"/>
          </a:p>
          <a:p>
            <a:pPr lvl="1">
              <a:lnSpc>
                <a:spcPct val="100000"/>
              </a:lnSpc>
            </a:pPr>
            <a:r>
              <a:rPr lang="zh-CN" altLang="en-US" sz="2000" dirty="0"/>
              <a:t>否则转发到目的节点所在的端口</a:t>
            </a:r>
            <a:r>
              <a:rPr lang="zh-CN" altLang="en-US" sz="2000" dirty="0" smtClean="0"/>
              <a:t>上</a:t>
            </a:r>
          </a:p>
        </p:txBody>
      </p:sp>
    </p:spTree>
    <p:extLst>
      <p:ext uri="{BB962C8B-B14F-4D97-AF65-F5344CB8AC3E}">
        <p14:creationId xmlns:p14="http://schemas.microsoft.com/office/powerpoint/2010/main" val="1731305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透明网桥</a:t>
            </a:r>
            <a:r>
              <a:rPr lang="zh-CN" altLang="en-US" dirty="0" smtClean="0"/>
              <a:t>的基本工作方式</a:t>
            </a:r>
            <a:endParaRPr lang="zh-CN" altLang="en-US" dirty="0"/>
          </a:p>
        </p:txBody>
      </p:sp>
      <p:sp>
        <p:nvSpPr>
          <p:cNvPr id="3" name="内容占位符 2"/>
          <p:cNvSpPr>
            <a:spLocks noGrp="1"/>
          </p:cNvSpPr>
          <p:nvPr>
            <p:ph idx="1"/>
          </p:nvPr>
        </p:nvSpPr>
        <p:spPr>
          <a:xfrm>
            <a:off x="838200" y="1360820"/>
            <a:ext cx="10515600" cy="2613578"/>
          </a:xfrm>
        </p:spPr>
        <p:txBody>
          <a:bodyPr>
            <a:normAutofit/>
          </a:bodyPr>
          <a:lstStyle/>
          <a:p>
            <a:r>
              <a:rPr lang="zh-CN" altLang="en-US" sz="2000" dirty="0" smtClean="0"/>
              <a:t>学习：站点</a:t>
            </a:r>
            <a:r>
              <a:rPr lang="en-US" altLang="zh-CN" sz="2000" dirty="0" smtClean="0"/>
              <a:t>A</a:t>
            </a:r>
            <a:r>
              <a:rPr lang="zh-CN" altLang="en-US" sz="2000" dirty="0" smtClean="0"/>
              <a:t>给</a:t>
            </a:r>
            <a:r>
              <a:rPr lang="en-US" altLang="zh-CN" sz="2000" dirty="0" smtClean="0"/>
              <a:t>B</a:t>
            </a:r>
            <a:r>
              <a:rPr lang="zh-CN" altLang="en-US" sz="2000" dirty="0" smtClean="0"/>
              <a:t>发送数据，转发表加入</a:t>
            </a:r>
            <a:r>
              <a:rPr lang="en-US" altLang="zh-CN" sz="2000" dirty="0" smtClean="0"/>
              <a:t>&lt;A,1&gt;</a:t>
            </a:r>
            <a:r>
              <a:rPr lang="zh-CN" altLang="en-US" sz="2000" dirty="0" smtClean="0"/>
              <a:t>。</a:t>
            </a:r>
          </a:p>
          <a:p>
            <a:r>
              <a:rPr lang="zh-CN" altLang="en-US" sz="2000" dirty="0" smtClean="0"/>
              <a:t>扩散：帧向所有其它端口（即端口</a:t>
            </a:r>
            <a:r>
              <a:rPr lang="en-US" altLang="zh-CN" sz="2000" dirty="0" smtClean="0"/>
              <a:t>2</a:t>
            </a:r>
            <a:r>
              <a:rPr lang="zh-CN" altLang="en-US" sz="2000" dirty="0" smtClean="0"/>
              <a:t>和</a:t>
            </a:r>
            <a:r>
              <a:rPr lang="en-US" altLang="zh-CN" sz="2000" dirty="0" smtClean="0"/>
              <a:t>3</a:t>
            </a:r>
            <a:r>
              <a:rPr lang="zh-CN" altLang="en-US" sz="2000" dirty="0" smtClean="0"/>
              <a:t>）扩散。</a:t>
            </a:r>
          </a:p>
          <a:p>
            <a:r>
              <a:rPr lang="zh-CN" altLang="en-US" sz="2000" dirty="0" smtClean="0"/>
              <a:t>转发：</a:t>
            </a:r>
            <a:r>
              <a:rPr lang="en-US" altLang="zh-CN" sz="2000" dirty="0" smtClean="0"/>
              <a:t>B</a:t>
            </a:r>
            <a:r>
              <a:rPr lang="zh-CN" altLang="en-US" sz="2000" dirty="0" smtClean="0"/>
              <a:t>发送数据给</a:t>
            </a:r>
            <a:r>
              <a:rPr lang="en-US" altLang="zh-CN" sz="2000" dirty="0" smtClean="0"/>
              <a:t>A</a:t>
            </a:r>
            <a:r>
              <a:rPr lang="zh-CN" altLang="en-US" sz="2000" dirty="0" smtClean="0"/>
              <a:t>，学习到</a:t>
            </a:r>
            <a:r>
              <a:rPr lang="en-US" altLang="zh-CN" sz="2000" dirty="0" smtClean="0"/>
              <a:t>&lt;B,2&gt;</a:t>
            </a:r>
            <a:r>
              <a:rPr lang="zh-CN" altLang="en-US" sz="2000" dirty="0" smtClean="0"/>
              <a:t>，转发到端口</a:t>
            </a:r>
            <a:r>
              <a:rPr lang="en-US" altLang="zh-CN" sz="2000" dirty="0" smtClean="0"/>
              <a:t>1</a:t>
            </a:r>
          </a:p>
          <a:p>
            <a:r>
              <a:rPr lang="zh-CN" altLang="en-US" sz="2000" dirty="0" smtClean="0"/>
              <a:t>过滤：</a:t>
            </a:r>
            <a:r>
              <a:rPr lang="en-US" altLang="zh-CN" sz="2000" dirty="0" smtClean="0"/>
              <a:t>C</a:t>
            </a:r>
            <a:r>
              <a:rPr lang="zh-CN" altLang="en-US" sz="2000" dirty="0" smtClean="0"/>
              <a:t>发送数据给</a:t>
            </a:r>
            <a:r>
              <a:rPr lang="en-US" altLang="zh-CN" sz="2000" dirty="0" smtClean="0"/>
              <a:t>A</a:t>
            </a:r>
            <a:r>
              <a:rPr lang="zh-CN" altLang="en-US" sz="2000" dirty="0" smtClean="0"/>
              <a:t>，学习到</a:t>
            </a:r>
            <a:r>
              <a:rPr lang="en-US" altLang="zh-CN" sz="2000" dirty="0" smtClean="0"/>
              <a:t>&lt;C,1&gt;</a:t>
            </a:r>
            <a:r>
              <a:rPr lang="zh-CN" altLang="en-US" sz="2000" dirty="0" smtClean="0"/>
              <a:t>，过滤（不转发）该帧</a:t>
            </a:r>
          </a:p>
          <a:p>
            <a:r>
              <a:rPr lang="zh-CN" altLang="en-US" sz="2000" dirty="0" smtClean="0"/>
              <a:t>老化：转发表表项的</a:t>
            </a:r>
            <a:r>
              <a:rPr lang="en-US" altLang="zh-CN" sz="2000" dirty="0" smtClean="0"/>
              <a:t>TTL</a:t>
            </a:r>
            <a:r>
              <a:rPr lang="zh-CN" altLang="en-US" sz="2000" dirty="0" smtClean="0"/>
              <a:t>每秒都减少，为</a:t>
            </a:r>
            <a:r>
              <a:rPr lang="en-US" altLang="zh-CN" sz="2000" dirty="0" smtClean="0"/>
              <a:t>0</a:t>
            </a:r>
            <a:r>
              <a:rPr lang="zh-CN" altLang="en-US" sz="2000" dirty="0" smtClean="0"/>
              <a:t>时从转发表中清除，一般初始</a:t>
            </a:r>
            <a:r>
              <a:rPr lang="en-US" altLang="zh-CN" sz="2000" dirty="0" smtClean="0"/>
              <a:t>TL</a:t>
            </a:r>
            <a:r>
              <a:rPr lang="zh-CN" altLang="en-US" sz="2000" dirty="0" smtClean="0"/>
              <a:t>设置为</a:t>
            </a:r>
            <a:r>
              <a:rPr lang="en-US" altLang="zh-CN" sz="2000" dirty="0" smtClean="0"/>
              <a:t>300</a:t>
            </a:r>
            <a:r>
              <a:rPr lang="zh-CN" altLang="en-US" sz="2000" dirty="0" smtClean="0"/>
              <a:t>秒</a:t>
            </a:r>
            <a:r>
              <a:rPr lang="zh-CN" altLang="en-US" sz="2000" dirty="0" smtClean="0"/>
              <a:t>。</a:t>
            </a:r>
            <a:endParaRPr lang="en-US" altLang="zh-CN" sz="2000" dirty="0" smtClean="0"/>
          </a:p>
          <a:p>
            <a:r>
              <a:rPr lang="zh-CN" altLang="en-US" sz="2000" dirty="0" smtClean="0"/>
              <a:t>缓冲：网桥的各个端口的数据速率允许不一样，多个端口来的数据可能要转发到同一个端口，网桥有足够的缓冲区，并且采取合适的流量控制技术</a:t>
            </a:r>
            <a:endParaRPr lang="zh-CN" altLang="en-US" sz="2000" dirty="0" smtClean="0"/>
          </a:p>
          <a:p>
            <a:endParaRPr lang="zh-CN" altLang="en-US" sz="2000" dirty="0" smtClean="0"/>
          </a:p>
          <a:p>
            <a:endParaRPr lang="zh-CN" altLang="en-US" sz="2000" dirty="0"/>
          </a:p>
        </p:txBody>
      </p:sp>
      <p:graphicFrame>
        <p:nvGraphicFramePr>
          <p:cNvPr id="4" name="内容占位符 7"/>
          <p:cNvGraphicFramePr>
            <a:graphicFrameLocks/>
          </p:cNvGraphicFramePr>
          <p:nvPr>
            <p:extLst>
              <p:ext uri="{D42A27DB-BD31-4B8C-83A1-F6EECF244321}">
                <p14:modId xmlns:p14="http://schemas.microsoft.com/office/powerpoint/2010/main" val="1064609281"/>
              </p:ext>
            </p:extLst>
          </p:nvPr>
        </p:nvGraphicFramePr>
        <p:xfrm>
          <a:off x="5518720" y="4756281"/>
          <a:ext cx="3528391" cy="1635760"/>
        </p:xfrm>
        <a:graphic>
          <a:graphicData uri="http://schemas.openxmlformats.org/drawingml/2006/table">
            <a:tbl>
              <a:tblPr firstRow="1" firstCol="1" bandRow="1">
                <a:tableStyleId>{2D5ABB26-0587-4C30-8999-92F81FD0307C}</a:tableStyleId>
              </a:tblPr>
              <a:tblGrid>
                <a:gridCol w="1298448">
                  <a:extLst>
                    <a:ext uri="{9D8B030D-6E8A-4147-A177-3AD203B41FA5}">
                      <a16:colId xmlns:a16="http://schemas.microsoft.com/office/drawing/2014/main" val="20000"/>
                    </a:ext>
                  </a:extLst>
                </a:gridCol>
                <a:gridCol w="1191812">
                  <a:extLst>
                    <a:ext uri="{9D8B030D-6E8A-4147-A177-3AD203B41FA5}">
                      <a16:colId xmlns:a16="http://schemas.microsoft.com/office/drawing/2014/main" val="20001"/>
                    </a:ext>
                  </a:extLst>
                </a:gridCol>
                <a:gridCol w="1038131">
                  <a:extLst>
                    <a:ext uri="{9D8B030D-6E8A-4147-A177-3AD203B41FA5}">
                      <a16:colId xmlns:a16="http://schemas.microsoft.com/office/drawing/2014/main" val="20002"/>
                    </a:ext>
                  </a:extLst>
                </a:gridCol>
              </a:tblGrid>
              <a:tr h="362064">
                <a:tc>
                  <a:txBody>
                    <a:bodyPr/>
                    <a:lstStyle/>
                    <a:p>
                      <a:pPr algn="ctr">
                        <a:lnSpc>
                          <a:spcPct val="150000"/>
                        </a:lnSpc>
                        <a:spcAft>
                          <a:spcPts val="0"/>
                        </a:spcAft>
                      </a:pPr>
                      <a:r>
                        <a:rPr lang="en-US" sz="2000" kern="100" dirty="0">
                          <a:effectLst/>
                        </a:rPr>
                        <a:t>MAC</a:t>
                      </a:r>
                      <a:r>
                        <a:rPr lang="zh-CN" sz="2000" kern="100" dirty="0">
                          <a:effectLst/>
                        </a:rPr>
                        <a:t>地址</a:t>
                      </a:r>
                      <a:endParaRPr lang="zh-CN" sz="20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2000" kern="100">
                          <a:effectLst/>
                        </a:rPr>
                        <a:t>端口号</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a:effectLst/>
                        </a:rPr>
                        <a:t>TTL</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4714">
                <a:tc>
                  <a:txBody>
                    <a:bodyPr/>
                    <a:lstStyle/>
                    <a:p>
                      <a:pPr algn="ctr">
                        <a:lnSpc>
                          <a:spcPct val="150000"/>
                        </a:lnSpc>
                        <a:spcAft>
                          <a:spcPts val="0"/>
                        </a:spcAft>
                      </a:pPr>
                      <a:r>
                        <a:rPr lang="en-US" sz="2000" kern="100" dirty="0">
                          <a:effectLst/>
                        </a:rPr>
                        <a:t>A</a:t>
                      </a:r>
                      <a:endParaRPr lang="zh-CN" sz="20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a:effectLst/>
                        </a:rPr>
                        <a:t>1</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a:effectLst/>
                        </a:rPr>
                        <a:t>300</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1625">
                <a:tc>
                  <a:txBody>
                    <a:bodyPr/>
                    <a:lstStyle/>
                    <a:p>
                      <a:pPr algn="ctr">
                        <a:lnSpc>
                          <a:spcPct val="150000"/>
                        </a:lnSpc>
                        <a:spcAft>
                          <a:spcPts val="0"/>
                        </a:spcAft>
                      </a:pPr>
                      <a:r>
                        <a:rPr lang="en-US" sz="2000" kern="100">
                          <a:effectLst/>
                        </a:rPr>
                        <a:t>B</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a:effectLst/>
                        </a:rPr>
                        <a:t>2</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a:effectLst/>
                        </a:rPr>
                        <a:t>300</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1757">
                <a:tc>
                  <a:txBody>
                    <a:bodyPr/>
                    <a:lstStyle/>
                    <a:p>
                      <a:pPr algn="ctr">
                        <a:lnSpc>
                          <a:spcPct val="150000"/>
                        </a:lnSpc>
                        <a:spcAft>
                          <a:spcPts val="0"/>
                        </a:spcAft>
                      </a:pPr>
                      <a:r>
                        <a:rPr lang="en-US" sz="2000" kern="100" dirty="0">
                          <a:effectLst/>
                        </a:rPr>
                        <a:t>C</a:t>
                      </a:r>
                      <a:endParaRPr lang="zh-CN" sz="20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a:effectLst/>
                        </a:rPr>
                        <a:t>1</a:t>
                      </a:r>
                      <a:endParaRPr lang="zh-CN" sz="20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000" kern="100" dirty="0">
                          <a:effectLst/>
                        </a:rPr>
                        <a:t>300</a:t>
                      </a:r>
                      <a:endParaRPr lang="zh-CN" sz="20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32885245"/>
              </p:ext>
            </p:extLst>
          </p:nvPr>
        </p:nvGraphicFramePr>
        <p:xfrm>
          <a:off x="838200" y="3974398"/>
          <a:ext cx="4680520" cy="2908714"/>
        </p:xfrm>
        <a:graphic>
          <a:graphicData uri="http://schemas.openxmlformats.org/presentationml/2006/ole">
            <mc:AlternateContent xmlns:mc="http://schemas.openxmlformats.org/markup-compatibility/2006">
              <mc:Choice xmlns:v="urn:schemas-microsoft-com:vml" Requires="v">
                <p:oleObj spid="_x0000_s6205" name="Visio" r:id="rId4" imgW="7191495" imgH="4442567" progId="Visio.Drawing.11">
                  <p:embed/>
                </p:oleObj>
              </mc:Choice>
              <mc:Fallback>
                <p:oleObj name="Visio" r:id="rId4" imgW="7191495" imgH="4442567" progId="Visio.Drawing.11">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974398"/>
                        <a:ext cx="4680520" cy="2908714"/>
                      </a:xfrm>
                      <a:prstGeom prst="rect">
                        <a:avLst/>
                      </a:prstGeom>
                      <a:noFill/>
                    </p:spPr>
                  </p:pic>
                </p:oleObj>
              </mc:Fallback>
            </mc:AlternateContent>
          </a:graphicData>
        </a:graphic>
      </p:graphicFrame>
      <p:sp>
        <p:nvSpPr>
          <p:cNvPr id="6" name="文本框 5"/>
          <p:cNvSpPr txBox="1"/>
          <p:nvPr/>
        </p:nvSpPr>
        <p:spPr>
          <a:xfrm>
            <a:off x="9408160" y="4258878"/>
            <a:ext cx="2560320"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网桥如果连接的是不同的局域网，需要进行了帧格式之间的转换</a:t>
            </a:r>
            <a:endParaRPr lang="zh-CN" altLang="en-US" sz="2400" dirty="0"/>
          </a:p>
        </p:txBody>
      </p:sp>
    </p:spTree>
    <p:extLst>
      <p:ext uri="{BB962C8B-B14F-4D97-AF65-F5344CB8AC3E}">
        <p14:creationId xmlns:p14="http://schemas.microsoft.com/office/powerpoint/2010/main" val="1020819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生成树算法：路由回路带来的问题</a:t>
            </a:r>
            <a:endParaRPr lang="zh-CN" altLang="en-US" dirty="0"/>
          </a:p>
        </p:txBody>
      </p:sp>
      <p:sp>
        <p:nvSpPr>
          <p:cNvPr id="3" name="内容占位符 2"/>
          <p:cNvSpPr>
            <a:spLocks noGrp="1"/>
          </p:cNvSpPr>
          <p:nvPr>
            <p:ph idx="1"/>
          </p:nvPr>
        </p:nvSpPr>
        <p:spPr>
          <a:xfrm>
            <a:off x="269240" y="1546729"/>
            <a:ext cx="10053320" cy="1833450"/>
          </a:xfrm>
        </p:spPr>
        <p:txBody>
          <a:bodyPr>
            <a:normAutofit/>
          </a:bodyPr>
          <a:lstStyle/>
          <a:p>
            <a:r>
              <a:rPr lang="zh-CN" altLang="en-US" sz="2000" dirty="0" smtClean="0"/>
              <a:t>扩散时产生重复分组</a:t>
            </a:r>
            <a:endParaRPr lang="en-US" altLang="zh-CN" sz="2000" dirty="0" smtClean="0"/>
          </a:p>
          <a:p>
            <a:pPr lvl="1"/>
            <a:r>
              <a:rPr lang="en-US" altLang="zh-CN" sz="2000" dirty="0" smtClean="0"/>
              <a:t>W</a:t>
            </a:r>
            <a:r>
              <a:rPr lang="zh-CN" altLang="en-US" sz="2000" dirty="0" smtClean="0"/>
              <a:t>发送广播</a:t>
            </a:r>
            <a:r>
              <a:rPr lang="zh-CN" altLang="en-US" sz="2000" dirty="0" smtClean="0"/>
              <a:t>帧</a:t>
            </a:r>
            <a:r>
              <a:rPr lang="en-US" altLang="zh-CN" sz="2000" dirty="0" smtClean="0"/>
              <a:t>(f1),</a:t>
            </a:r>
            <a:r>
              <a:rPr lang="zh-CN" altLang="en-US" sz="2000" dirty="0" smtClean="0"/>
              <a:t>除</a:t>
            </a:r>
            <a:r>
              <a:rPr lang="en-US" altLang="zh-CN" sz="2000" dirty="0" smtClean="0"/>
              <a:t>B1</a:t>
            </a:r>
            <a:r>
              <a:rPr lang="zh-CN" altLang="en-US" sz="2000" dirty="0" smtClean="0"/>
              <a:t>扩散外，</a:t>
            </a:r>
            <a:r>
              <a:rPr lang="en-US" altLang="zh-CN" sz="2000" dirty="0" smtClean="0"/>
              <a:t>B3</a:t>
            </a:r>
            <a:r>
              <a:rPr lang="zh-CN" altLang="en-US" sz="2000" dirty="0" smtClean="0"/>
              <a:t>和</a:t>
            </a:r>
            <a:r>
              <a:rPr lang="en-US" altLang="zh-CN" sz="2000" dirty="0" smtClean="0"/>
              <a:t>B4</a:t>
            </a:r>
            <a:r>
              <a:rPr lang="zh-CN" altLang="en-US" sz="2000" dirty="0" smtClean="0"/>
              <a:t>扩散到</a:t>
            </a:r>
            <a:r>
              <a:rPr lang="en-US" altLang="zh-CN" sz="2000" dirty="0" smtClean="0"/>
              <a:t>LAN5</a:t>
            </a:r>
            <a:r>
              <a:rPr lang="zh-CN" altLang="en-US" sz="2000" dirty="0" smtClean="0"/>
              <a:t>（</a:t>
            </a:r>
            <a:r>
              <a:rPr lang="en-US" altLang="zh-CN" sz="2000" dirty="0" smtClean="0"/>
              <a:t>f2,f3)</a:t>
            </a:r>
            <a:r>
              <a:rPr lang="zh-CN" altLang="en-US" sz="2000" dirty="0" smtClean="0"/>
              <a:t>，</a:t>
            </a:r>
            <a:r>
              <a:rPr lang="en-US" altLang="zh-CN" sz="2000" dirty="0" smtClean="0"/>
              <a:t>B4</a:t>
            </a:r>
            <a:r>
              <a:rPr lang="zh-CN" altLang="en-US" sz="2000" dirty="0" smtClean="0"/>
              <a:t>和</a:t>
            </a:r>
            <a:r>
              <a:rPr lang="en-US" altLang="zh-CN" sz="2000" dirty="0" smtClean="0"/>
              <a:t>B3</a:t>
            </a:r>
            <a:r>
              <a:rPr lang="zh-CN" altLang="en-US" sz="2000" dirty="0" smtClean="0"/>
              <a:t>扩散到</a:t>
            </a:r>
            <a:r>
              <a:rPr lang="en-US" altLang="zh-CN" sz="2000" dirty="0" smtClean="0"/>
              <a:t>LAN 2… </a:t>
            </a:r>
          </a:p>
          <a:p>
            <a:pPr lvl="1"/>
            <a:r>
              <a:rPr lang="zh-CN" altLang="en-US" sz="2000" dirty="0" smtClean="0"/>
              <a:t>单播帧在不知道目的节点位置时有同样的情形</a:t>
            </a:r>
            <a:endParaRPr lang="en-US" altLang="zh-CN" sz="2000" dirty="0" smtClean="0"/>
          </a:p>
          <a:p>
            <a:r>
              <a:rPr lang="zh-CN" altLang="en-US" sz="2000" dirty="0" smtClean="0"/>
              <a:t>逆向学习时出现错误学习和重复转发</a:t>
            </a:r>
          </a:p>
          <a:p>
            <a:endParaRPr lang="zh-CN" altLang="en-US" sz="2000" dirty="0"/>
          </a:p>
        </p:txBody>
      </p:sp>
      <p:grpSp>
        <p:nvGrpSpPr>
          <p:cNvPr id="8" name="组合 7"/>
          <p:cNvGrpSpPr/>
          <p:nvPr/>
        </p:nvGrpSpPr>
        <p:grpSpPr>
          <a:xfrm>
            <a:off x="8517262" y="2379003"/>
            <a:ext cx="5673076" cy="4011245"/>
            <a:chOff x="8816807" y="2727325"/>
            <a:chExt cx="5309389" cy="3600400"/>
          </a:xfrm>
        </p:grpSpPr>
        <p:sp>
          <p:nvSpPr>
            <p:cNvPr id="6" name="椭圆 5"/>
            <p:cNvSpPr/>
            <p:nvPr/>
          </p:nvSpPr>
          <p:spPr>
            <a:xfrm>
              <a:off x="8816807" y="3525889"/>
              <a:ext cx="677635" cy="711199"/>
            </a:xfrm>
            <a:prstGeom prst="ellips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064218" y="5415965"/>
              <a:ext cx="677635" cy="711199"/>
            </a:xfrm>
            <a:prstGeom prst="ellips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840058256"/>
                </p:ext>
              </p:extLst>
            </p:nvPr>
          </p:nvGraphicFramePr>
          <p:xfrm>
            <a:off x="8816807" y="2727325"/>
            <a:ext cx="5309389" cy="3600400"/>
          </p:xfrm>
          <a:graphic>
            <a:graphicData uri="http://schemas.openxmlformats.org/presentationml/2006/ole">
              <mc:AlternateContent xmlns:mc="http://schemas.openxmlformats.org/markup-compatibility/2006">
                <mc:Choice xmlns:v="urn:schemas-microsoft-com:vml" Requires="v">
                  <p:oleObj spid="_x0000_s7231" name="Visio" r:id="rId4" imgW="6657763" imgH="4505413" progId="Visio.Drawing.11">
                    <p:embed/>
                  </p:oleObj>
                </mc:Choice>
                <mc:Fallback>
                  <p:oleObj name="Visio" r:id="rId4" imgW="6657763" imgH="4505413" progId="Visio.Drawing.11">
                    <p:embed/>
                    <p:pic>
                      <p:nvPicPr>
                        <p:cNvPr id="10" name="对象 9"/>
                        <p:cNvPicPr>
                          <a:picLocks noChangeAspect="1" noChangeArrowheads="1"/>
                        </p:cNvPicPr>
                        <p:nvPr/>
                      </p:nvPicPr>
                      <p:blipFill>
                        <a:blip r:embed="rId5"/>
                        <a:srcRect/>
                        <a:stretch>
                          <a:fillRect/>
                        </a:stretch>
                      </p:blipFill>
                      <p:spPr bwMode="auto">
                        <a:xfrm>
                          <a:off x="8816807" y="2727325"/>
                          <a:ext cx="5309389" cy="3600400"/>
                        </a:xfrm>
                        <a:prstGeom prst="rect">
                          <a:avLst/>
                        </a:prstGeom>
                        <a:noFill/>
                      </p:spPr>
                    </p:pic>
                  </p:oleObj>
                </mc:Fallback>
              </mc:AlternateContent>
            </a:graphicData>
          </a:graphic>
        </p:graphicFrame>
      </p:grpSp>
      <p:sp>
        <p:nvSpPr>
          <p:cNvPr id="5" name="矩形 4"/>
          <p:cNvSpPr/>
          <p:nvPr/>
        </p:nvSpPr>
        <p:spPr>
          <a:xfrm>
            <a:off x="-232802" y="3217397"/>
            <a:ext cx="6205386" cy="1938992"/>
          </a:xfrm>
          <a:prstGeom prst="rect">
            <a:avLst/>
          </a:prstGeom>
        </p:spPr>
        <p:txBody>
          <a:bodyPr wrap="square">
            <a:spAutoFit/>
          </a:bodyPr>
          <a:lstStyle/>
          <a:p>
            <a:pPr lvl="1"/>
            <a:r>
              <a:rPr lang="zh-CN" altLang="en-US" sz="2000" dirty="0" smtClean="0"/>
              <a:t>考虑节点</a:t>
            </a:r>
            <a:r>
              <a:rPr lang="en-US" altLang="zh-CN" sz="2000" dirty="0" smtClean="0"/>
              <a:t>W</a:t>
            </a:r>
            <a:r>
              <a:rPr lang="zh-CN" altLang="en-US" sz="2000" dirty="0" smtClean="0"/>
              <a:t>发送帧</a:t>
            </a:r>
            <a:r>
              <a:rPr lang="en-US" altLang="zh-CN" sz="2000" dirty="0" smtClean="0"/>
              <a:t>f</a:t>
            </a:r>
            <a:r>
              <a:rPr lang="zh-CN" altLang="en-US" sz="2000" dirty="0" smtClean="0"/>
              <a:t>到节点</a:t>
            </a:r>
            <a:r>
              <a:rPr lang="en-US" altLang="zh-CN" sz="2000" dirty="0" smtClean="0"/>
              <a:t>Z</a:t>
            </a:r>
            <a:r>
              <a:rPr lang="zh-CN" altLang="en-US" sz="2000" dirty="0" smtClean="0"/>
              <a:t>，</a:t>
            </a:r>
            <a:r>
              <a:rPr lang="en-US" altLang="zh-CN" sz="2000" dirty="0" smtClean="0"/>
              <a:t>W</a:t>
            </a:r>
            <a:r>
              <a:rPr lang="zh-CN" altLang="en-US" sz="2000" dirty="0" smtClean="0"/>
              <a:t>和</a:t>
            </a:r>
            <a:r>
              <a:rPr lang="en-US" altLang="zh-CN" sz="2000" dirty="0" smtClean="0"/>
              <a:t>Z</a:t>
            </a:r>
            <a:r>
              <a:rPr lang="zh-CN" altLang="en-US" sz="2000" dirty="0" smtClean="0"/>
              <a:t>的位置已知</a:t>
            </a:r>
          </a:p>
          <a:p>
            <a:pPr marL="742950" lvl="1" indent="-285750">
              <a:buFont typeface="Arial" panose="020B0604020202020204" pitchFamily="34" charset="0"/>
              <a:buChar char="•"/>
            </a:pPr>
            <a:r>
              <a:rPr lang="en-US" altLang="zh-CN" sz="2000" dirty="0" smtClean="0"/>
              <a:t>B3</a:t>
            </a:r>
            <a:r>
              <a:rPr lang="zh-CN" altLang="en-US" sz="2000" dirty="0" smtClean="0"/>
              <a:t>和</a:t>
            </a:r>
            <a:r>
              <a:rPr lang="en-US" altLang="zh-CN" sz="2000" dirty="0" smtClean="0"/>
              <a:t>B4</a:t>
            </a:r>
            <a:r>
              <a:rPr lang="zh-CN" altLang="en-US" sz="2000" dirty="0" smtClean="0"/>
              <a:t>收到</a:t>
            </a:r>
            <a:r>
              <a:rPr lang="en-US" altLang="zh-CN" sz="2000" dirty="0" smtClean="0"/>
              <a:t>f</a:t>
            </a:r>
            <a:r>
              <a:rPr lang="zh-CN" altLang="en-US" sz="2000" dirty="0" smtClean="0"/>
              <a:t>后转发到</a:t>
            </a:r>
            <a:r>
              <a:rPr lang="en-US" altLang="zh-CN" sz="2000" dirty="0" smtClean="0"/>
              <a:t>LAN 5</a:t>
            </a:r>
            <a:r>
              <a:rPr lang="zh-CN" altLang="en-US" sz="2000" dirty="0" smtClean="0"/>
              <a:t>（</a:t>
            </a:r>
            <a:r>
              <a:rPr lang="en-US" altLang="zh-CN" sz="2000" dirty="0" smtClean="0"/>
              <a:t>f1</a:t>
            </a:r>
            <a:r>
              <a:rPr lang="zh-CN" altLang="en-US" sz="2000" dirty="0" smtClean="0"/>
              <a:t>和</a:t>
            </a:r>
            <a:r>
              <a:rPr lang="en-US" altLang="zh-CN" sz="2000" dirty="0" smtClean="0"/>
              <a:t>f2</a:t>
            </a:r>
            <a:r>
              <a:rPr lang="zh-CN" altLang="en-US" sz="2000" dirty="0" smtClean="0"/>
              <a:t>）</a:t>
            </a:r>
          </a:p>
          <a:p>
            <a:pPr marL="742950" lvl="1" indent="-285750">
              <a:buFont typeface="Arial" panose="020B0604020202020204" pitchFamily="34" charset="0"/>
              <a:buChar char="•"/>
            </a:pPr>
            <a:r>
              <a:rPr lang="en-US" altLang="zh-CN" sz="2000" b="1" dirty="0" smtClean="0">
                <a:solidFill>
                  <a:schemeClr val="accent5"/>
                </a:solidFill>
              </a:rPr>
              <a:t>B3</a:t>
            </a:r>
            <a:r>
              <a:rPr lang="zh-CN" altLang="en-US" sz="2000" b="1" dirty="0" smtClean="0">
                <a:solidFill>
                  <a:schemeClr val="accent5"/>
                </a:solidFill>
              </a:rPr>
              <a:t>发送的</a:t>
            </a:r>
            <a:r>
              <a:rPr lang="en-US" altLang="zh-CN" sz="2000" b="1" dirty="0" smtClean="0">
                <a:solidFill>
                  <a:schemeClr val="accent5"/>
                </a:solidFill>
              </a:rPr>
              <a:t>f1</a:t>
            </a:r>
            <a:r>
              <a:rPr lang="zh-CN" altLang="en-US" sz="2000" b="1" dirty="0" smtClean="0">
                <a:solidFill>
                  <a:schemeClr val="accent5"/>
                </a:solidFill>
              </a:rPr>
              <a:t>被</a:t>
            </a:r>
            <a:r>
              <a:rPr lang="en-US" altLang="zh-CN" sz="2000" b="1" dirty="0" smtClean="0">
                <a:solidFill>
                  <a:schemeClr val="accent5"/>
                </a:solidFill>
              </a:rPr>
              <a:t>B4</a:t>
            </a:r>
            <a:r>
              <a:rPr lang="zh-CN" altLang="en-US" sz="2000" b="1" dirty="0" smtClean="0">
                <a:solidFill>
                  <a:schemeClr val="accent5"/>
                </a:solidFill>
              </a:rPr>
              <a:t>收到，</a:t>
            </a:r>
            <a:r>
              <a:rPr lang="en-US" altLang="zh-CN" sz="2000" b="1" dirty="0" smtClean="0">
                <a:solidFill>
                  <a:schemeClr val="accent5"/>
                </a:solidFill>
              </a:rPr>
              <a:t>B4</a:t>
            </a:r>
            <a:r>
              <a:rPr lang="zh-CN" altLang="en-US" sz="2000" b="1" dirty="0" smtClean="0">
                <a:solidFill>
                  <a:schemeClr val="accent5"/>
                </a:solidFill>
              </a:rPr>
              <a:t>学习到</a:t>
            </a:r>
            <a:r>
              <a:rPr lang="en-US" altLang="zh-CN" sz="2000" b="1" dirty="0" smtClean="0">
                <a:solidFill>
                  <a:schemeClr val="accent5"/>
                </a:solidFill>
              </a:rPr>
              <a:t>W</a:t>
            </a:r>
            <a:r>
              <a:rPr lang="zh-CN" altLang="en-US" sz="2000" b="1" dirty="0" smtClean="0">
                <a:solidFill>
                  <a:schemeClr val="accent5"/>
                </a:solidFill>
              </a:rPr>
              <a:t>在</a:t>
            </a:r>
            <a:r>
              <a:rPr lang="en-US" altLang="zh-CN" sz="2000" b="1" dirty="0" smtClean="0">
                <a:solidFill>
                  <a:schemeClr val="accent5"/>
                </a:solidFill>
              </a:rPr>
              <a:t>LAN 5 </a:t>
            </a:r>
          </a:p>
          <a:p>
            <a:pPr marL="742950" lvl="1" indent="-285750">
              <a:buFont typeface="Arial" panose="020B0604020202020204" pitchFamily="34" charset="0"/>
              <a:buChar char="•"/>
            </a:pPr>
            <a:r>
              <a:rPr lang="en-US" altLang="zh-CN" sz="2000" b="1" dirty="0" smtClean="0">
                <a:solidFill>
                  <a:schemeClr val="accent5"/>
                </a:solidFill>
              </a:rPr>
              <a:t>B4</a:t>
            </a:r>
            <a:r>
              <a:rPr lang="zh-CN" altLang="en-US" sz="2000" b="1" dirty="0" smtClean="0">
                <a:solidFill>
                  <a:schemeClr val="accent5"/>
                </a:solidFill>
              </a:rPr>
              <a:t>发送的</a:t>
            </a:r>
            <a:r>
              <a:rPr lang="en-US" altLang="zh-CN" sz="2000" b="1" dirty="0" smtClean="0">
                <a:solidFill>
                  <a:schemeClr val="accent5"/>
                </a:solidFill>
              </a:rPr>
              <a:t>f2</a:t>
            </a:r>
            <a:r>
              <a:rPr lang="zh-CN" altLang="en-US" sz="2000" b="1" dirty="0" smtClean="0">
                <a:solidFill>
                  <a:schemeClr val="accent5"/>
                </a:solidFill>
              </a:rPr>
              <a:t>被</a:t>
            </a:r>
            <a:r>
              <a:rPr lang="en-US" altLang="zh-CN" sz="2000" b="1" dirty="0" smtClean="0">
                <a:solidFill>
                  <a:schemeClr val="accent5"/>
                </a:solidFill>
              </a:rPr>
              <a:t>B3</a:t>
            </a:r>
            <a:r>
              <a:rPr lang="zh-CN" altLang="en-US" sz="2000" b="1" dirty="0" smtClean="0">
                <a:solidFill>
                  <a:schemeClr val="accent5"/>
                </a:solidFill>
              </a:rPr>
              <a:t>收到，</a:t>
            </a:r>
            <a:r>
              <a:rPr lang="en-US" altLang="zh-CN" sz="2000" b="1" dirty="0" smtClean="0">
                <a:solidFill>
                  <a:schemeClr val="accent5"/>
                </a:solidFill>
              </a:rPr>
              <a:t>B3</a:t>
            </a:r>
            <a:r>
              <a:rPr lang="zh-CN" altLang="en-US" sz="2000" b="1" dirty="0" smtClean="0">
                <a:solidFill>
                  <a:schemeClr val="accent5"/>
                </a:solidFill>
              </a:rPr>
              <a:t>学习到</a:t>
            </a:r>
            <a:r>
              <a:rPr lang="en-US" altLang="zh-CN" sz="2000" b="1" dirty="0" smtClean="0">
                <a:solidFill>
                  <a:schemeClr val="accent5"/>
                </a:solidFill>
              </a:rPr>
              <a:t>W</a:t>
            </a:r>
            <a:r>
              <a:rPr lang="zh-CN" altLang="en-US" sz="2000" b="1" dirty="0" smtClean="0">
                <a:solidFill>
                  <a:schemeClr val="accent5"/>
                </a:solidFill>
              </a:rPr>
              <a:t>在</a:t>
            </a:r>
            <a:r>
              <a:rPr lang="en-US" altLang="zh-CN" sz="2000" b="1" dirty="0" smtClean="0">
                <a:solidFill>
                  <a:schemeClr val="accent5"/>
                </a:solidFill>
              </a:rPr>
              <a:t>LAN 5 </a:t>
            </a:r>
          </a:p>
          <a:p>
            <a:pPr marL="742950" lvl="1" indent="-285750">
              <a:buFont typeface="Arial" panose="020B0604020202020204" pitchFamily="34" charset="0"/>
              <a:buChar char="•"/>
            </a:pPr>
            <a:r>
              <a:rPr lang="zh-CN" altLang="en-US" sz="2000" dirty="0" smtClean="0"/>
              <a:t>节点</a:t>
            </a:r>
            <a:r>
              <a:rPr lang="en-US" altLang="zh-CN" sz="2000" dirty="0" smtClean="0"/>
              <a:t>Z</a:t>
            </a:r>
            <a:r>
              <a:rPr lang="zh-CN" altLang="en-US" sz="2000" dirty="0" smtClean="0"/>
              <a:t>收到</a:t>
            </a:r>
            <a:r>
              <a:rPr lang="en-US" altLang="zh-CN" sz="2000" dirty="0" smtClean="0"/>
              <a:t>f1</a:t>
            </a:r>
            <a:r>
              <a:rPr lang="zh-CN" altLang="en-US" sz="2000" dirty="0" smtClean="0"/>
              <a:t>和</a:t>
            </a:r>
            <a:r>
              <a:rPr lang="en-US" altLang="zh-CN" sz="2000" dirty="0" smtClean="0"/>
              <a:t>f2</a:t>
            </a:r>
          </a:p>
          <a:p>
            <a:pPr marL="742950" lvl="1" indent="-285750">
              <a:buFont typeface="Arial" panose="020B0604020202020204" pitchFamily="34" charset="0"/>
              <a:buChar char="•"/>
            </a:pPr>
            <a:r>
              <a:rPr lang="zh-CN" altLang="en-US" sz="2000" dirty="0" smtClean="0"/>
              <a:t>节点</a:t>
            </a:r>
            <a:r>
              <a:rPr lang="en-US" altLang="zh-CN" sz="2000" dirty="0" smtClean="0"/>
              <a:t>Z</a:t>
            </a:r>
            <a:r>
              <a:rPr lang="zh-CN" altLang="en-US" sz="2000" dirty="0" smtClean="0"/>
              <a:t>发送帧给</a:t>
            </a:r>
            <a:r>
              <a:rPr lang="en-US" altLang="zh-CN" sz="2000" dirty="0" smtClean="0"/>
              <a:t>W</a:t>
            </a:r>
            <a:r>
              <a:rPr lang="zh-CN" altLang="en-US" sz="2000" dirty="0" smtClean="0"/>
              <a:t>时</a:t>
            </a:r>
            <a:r>
              <a:rPr lang="zh-CN" altLang="en-US" sz="2000" dirty="0" smtClean="0"/>
              <a:t>，</a:t>
            </a:r>
            <a:r>
              <a:rPr lang="en-US" altLang="zh-CN" sz="2000" dirty="0" smtClean="0"/>
              <a:t>B3</a:t>
            </a:r>
            <a:r>
              <a:rPr lang="zh-CN" altLang="en-US" sz="2000" dirty="0" smtClean="0"/>
              <a:t>和</a:t>
            </a:r>
            <a:r>
              <a:rPr lang="en-US" altLang="zh-CN" sz="2000" dirty="0" smtClean="0"/>
              <a:t>B4</a:t>
            </a:r>
            <a:r>
              <a:rPr lang="zh-CN" altLang="en-US" sz="2000" dirty="0" smtClean="0"/>
              <a:t>不会转发该帧</a:t>
            </a:r>
          </a:p>
        </p:txBody>
      </p:sp>
      <p:graphicFrame>
        <p:nvGraphicFramePr>
          <p:cNvPr id="14" name="表格 13"/>
          <p:cNvGraphicFramePr>
            <a:graphicFrameLocks noGrp="1"/>
          </p:cNvGraphicFramePr>
          <p:nvPr>
            <p:extLst>
              <p:ext uri="{D42A27DB-BD31-4B8C-83A1-F6EECF244321}">
                <p14:modId xmlns:p14="http://schemas.microsoft.com/office/powerpoint/2010/main" val="578383801"/>
              </p:ext>
            </p:extLst>
          </p:nvPr>
        </p:nvGraphicFramePr>
        <p:xfrm>
          <a:off x="5978924" y="4906888"/>
          <a:ext cx="1844296" cy="1483360"/>
        </p:xfrm>
        <a:graphic>
          <a:graphicData uri="http://schemas.openxmlformats.org/drawingml/2006/table">
            <a:tbl>
              <a:tblPr firstRow="1" bandRow="1">
                <a:tableStyleId>{2D5ABB26-0587-4C30-8999-92F81FD0307C}</a:tableStyleId>
              </a:tblPr>
              <a:tblGrid>
                <a:gridCol w="922148">
                  <a:extLst>
                    <a:ext uri="{9D8B030D-6E8A-4147-A177-3AD203B41FA5}">
                      <a16:colId xmlns:a16="http://schemas.microsoft.com/office/drawing/2014/main" val="726203606"/>
                    </a:ext>
                  </a:extLst>
                </a:gridCol>
                <a:gridCol w="922148">
                  <a:extLst>
                    <a:ext uri="{9D8B030D-6E8A-4147-A177-3AD203B41FA5}">
                      <a16:colId xmlns:a16="http://schemas.microsoft.com/office/drawing/2014/main" val="2070776269"/>
                    </a:ext>
                  </a:extLst>
                </a:gridCol>
              </a:tblGrid>
              <a:tr h="370840">
                <a:tc gridSpan="2">
                  <a:txBody>
                    <a:bodyPr/>
                    <a:lstStyle/>
                    <a:p>
                      <a:pPr algn="ctr"/>
                      <a:r>
                        <a:rPr lang="en-US" altLang="zh-CN" dirty="0" smtClean="0"/>
                        <a:t>B3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243548"/>
                  </a:ext>
                </a:extLst>
              </a:tr>
              <a:tr h="370840">
                <a:tc>
                  <a:txBody>
                    <a:bodyPr/>
                    <a:lstStyle/>
                    <a:p>
                      <a:pPr algn="ctr"/>
                      <a:r>
                        <a:rPr lang="zh-CN" altLang="en-US" dirty="0" smtClean="0"/>
                        <a:t>节点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zh-CN" altLang="en-US" dirty="0" smtClean="0"/>
                        <a:t>端口</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27523222"/>
                  </a:ext>
                </a:extLst>
              </a:tr>
              <a:tr h="370840">
                <a:tc>
                  <a:txBody>
                    <a:bodyPr/>
                    <a:lstStyle/>
                    <a:p>
                      <a:pPr algn="ctr"/>
                      <a:r>
                        <a:rPr lang="en-US" altLang="zh-CN" sz="1800" dirty="0" smtClean="0">
                          <a:solidFill>
                            <a:srgbClr val="FF0000"/>
                          </a:solidFill>
                        </a:rPr>
                        <a:t>W </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smtClean="0">
                          <a:solidFill>
                            <a:srgbClr val="FF0000"/>
                          </a:solidFill>
                        </a:rPr>
                        <a:t>LAN2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5962513"/>
                  </a:ext>
                </a:extLst>
              </a:tr>
              <a:tr h="370840">
                <a:tc>
                  <a:txBody>
                    <a:bodyPr/>
                    <a:lstStyle/>
                    <a:p>
                      <a:pPr algn="ctr"/>
                      <a:r>
                        <a:rPr lang="en-US" altLang="zh-CN" dirty="0" smtClean="0">
                          <a:solidFill>
                            <a:srgbClr val="FF0000"/>
                          </a:solidFill>
                        </a:rPr>
                        <a:t>Z</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smtClean="0">
                          <a:solidFill>
                            <a:srgbClr val="FF0000"/>
                          </a:solidFill>
                        </a:rPr>
                        <a:t>LAN5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06145178"/>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747333407"/>
              </p:ext>
            </p:extLst>
          </p:nvPr>
        </p:nvGraphicFramePr>
        <p:xfrm>
          <a:off x="5969289" y="3071424"/>
          <a:ext cx="1844296" cy="1483360"/>
        </p:xfrm>
        <a:graphic>
          <a:graphicData uri="http://schemas.openxmlformats.org/drawingml/2006/table">
            <a:tbl>
              <a:tblPr firstRow="1" bandRow="1">
                <a:tableStyleId>{2D5ABB26-0587-4C30-8999-92F81FD0307C}</a:tableStyleId>
              </a:tblPr>
              <a:tblGrid>
                <a:gridCol w="922148">
                  <a:extLst>
                    <a:ext uri="{9D8B030D-6E8A-4147-A177-3AD203B41FA5}">
                      <a16:colId xmlns:a16="http://schemas.microsoft.com/office/drawing/2014/main" val="726203606"/>
                    </a:ext>
                  </a:extLst>
                </a:gridCol>
                <a:gridCol w="922148">
                  <a:extLst>
                    <a:ext uri="{9D8B030D-6E8A-4147-A177-3AD203B41FA5}">
                      <a16:colId xmlns:a16="http://schemas.microsoft.com/office/drawing/2014/main" val="2070776269"/>
                    </a:ext>
                  </a:extLst>
                </a:gridCol>
              </a:tblGrid>
              <a:tr h="370840">
                <a:tc gridSpan="2">
                  <a:txBody>
                    <a:bodyPr/>
                    <a:lstStyle/>
                    <a:p>
                      <a:pPr algn="ctr"/>
                      <a:r>
                        <a:rPr lang="en-US" altLang="zh-CN" dirty="0" smtClean="0"/>
                        <a:t>B4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243548"/>
                  </a:ext>
                </a:extLst>
              </a:tr>
              <a:tr h="370840">
                <a:tc>
                  <a:txBody>
                    <a:bodyPr/>
                    <a:lstStyle/>
                    <a:p>
                      <a:pPr algn="ctr"/>
                      <a:r>
                        <a:rPr lang="zh-CN" altLang="en-US" dirty="0" smtClean="0"/>
                        <a:t>节点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zh-CN" altLang="en-US" dirty="0" smtClean="0"/>
                        <a:t>端口</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27523222"/>
                  </a:ext>
                </a:extLst>
              </a:tr>
              <a:tr h="370840">
                <a:tc>
                  <a:txBody>
                    <a:bodyPr/>
                    <a:lstStyle/>
                    <a:p>
                      <a:pPr algn="ctr"/>
                      <a:r>
                        <a:rPr lang="en-US" altLang="zh-CN" sz="1800" dirty="0" smtClean="0">
                          <a:solidFill>
                            <a:srgbClr val="FF0000"/>
                          </a:solidFill>
                        </a:rPr>
                        <a:t>W </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smtClean="0">
                          <a:solidFill>
                            <a:srgbClr val="FF0000"/>
                          </a:solidFill>
                        </a:rPr>
                        <a:t>LAN2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5962513"/>
                  </a:ext>
                </a:extLst>
              </a:tr>
              <a:tr h="370840">
                <a:tc>
                  <a:txBody>
                    <a:bodyPr/>
                    <a:lstStyle/>
                    <a:p>
                      <a:pPr algn="ctr"/>
                      <a:r>
                        <a:rPr lang="en-US" altLang="zh-CN" dirty="0" smtClean="0">
                          <a:solidFill>
                            <a:srgbClr val="FF0000"/>
                          </a:solidFill>
                        </a:rPr>
                        <a:t>Z</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dirty="0" smtClean="0">
                          <a:solidFill>
                            <a:srgbClr val="FF0000"/>
                          </a:solidFill>
                        </a:rPr>
                        <a:t>LAN5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06145178"/>
                  </a:ext>
                </a:extLst>
              </a:tr>
            </a:tbl>
          </a:graphicData>
        </a:graphic>
      </p:graphicFrame>
      <p:cxnSp>
        <p:nvCxnSpPr>
          <p:cNvPr id="24" name="曲线连接符 23"/>
          <p:cNvCxnSpPr/>
          <p:nvPr/>
        </p:nvCxnSpPr>
        <p:spPr>
          <a:xfrm>
            <a:off x="9241314" y="3433048"/>
            <a:ext cx="737378" cy="340912"/>
          </a:xfrm>
          <a:prstGeom prst="curvedConnector3">
            <a:avLst>
              <a:gd name="adj1" fmla="val 50000"/>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9340948" y="3776705"/>
            <a:ext cx="141866" cy="5692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226631" y="3683514"/>
            <a:ext cx="201792" cy="4807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9461712" y="4683390"/>
            <a:ext cx="371605" cy="6758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10156782" y="4371582"/>
            <a:ext cx="394880" cy="9876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p:nvPr/>
        </p:nvCxnSpPr>
        <p:spPr>
          <a:xfrm rot="5400000" flipH="1" flipV="1">
            <a:off x="9845992" y="4693028"/>
            <a:ext cx="1192760" cy="575954"/>
          </a:xfrm>
          <a:prstGeom prst="curvedConnector3">
            <a:avLst>
              <a:gd name="adj1" fmla="val 21694"/>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p:nvPr/>
        </p:nvCxnSpPr>
        <p:spPr>
          <a:xfrm rot="10800000">
            <a:off x="9105527" y="4779901"/>
            <a:ext cx="692683" cy="688899"/>
          </a:xfrm>
          <a:prstGeom prst="curvedConnector3">
            <a:avLst>
              <a:gd name="adj1" fmla="val 9671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495171817"/>
              </p:ext>
            </p:extLst>
          </p:nvPr>
        </p:nvGraphicFramePr>
        <p:xfrm>
          <a:off x="5955209" y="3813104"/>
          <a:ext cx="1844296" cy="370840"/>
        </p:xfrm>
        <a:graphic>
          <a:graphicData uri="http://schemas.openxmlformats.org/drawingml/2006/table">
            <a:tbl>
              <a:tblPr firstRow="1" bandRow="1">
                <a:tableStyleId>{2D5ABB26-0587-4C30-8999-92F81FD0307C}</a:tableStyleId>
              </a:tblPr>
              <a:tblGrid>
                <a:gridCol w="922148">
                  <a:extLst>
                    <a:ext uri="{9D8B030D-6E8A-4147-A177-3AD203B41FA5}">
                      <a16:colId xmlns:a16="http://schemas.microsoft.com/office/drawing/2014/main" val="2651597889"/>
                    </a:ext>
                  </a:extLst>
                </a:gridCol>
                <a:gridCol w="922148">
                  <a:extLst>
                    <a:ext uri="{9D8B030D-6E8A-4147-A177-3AD203B41FA5}">
                      <a16:colId xmlns:a16="http://schemas.microsoft.com/office/drawing/2014/main" val="1712454961"/>
                    </a:ext>
                  </a:extLst>
                </a:gridCol>
              </a:tblGrid>
              <a:tr h="370840">
                <a:tc>
                  <a:txBody>
                    <a:bodyPr/>
                    <a:lstStyle/>
                    <a:p>
                      <a:pPr algn="ctr"/>
                      <a:r>
                        <a:rPr lang="en-US" altLang="zh-CN" dirty="0" smtClean="0">
                          <a:solidFill>
                            <a:srgbClr val="FF0000"/>
                          </a:solidFill>
                        </a:rPr>
                        <a:t>W</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dirty="0" smtClean="0">
                          <a:solidFill>
                            <a:srgbClr val="FF0000"/>
                          </a:solidFill>
                        </a:rPr>
                        <a:t>LAN5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40994863"/>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2739776709"/>
              </p:ext>
            </p:extLst>
          </p:nvPr>
        </p:nvGraphicFramePr>
        <p:xfrm>
          <a:off x="5978924" y="5648568"/>
          <a:ext cx="1844296" cy="370840"/>
        </p:xfrm>
        <a:graphic>
          <a:graphicData uri="http://schemas.openxmlformats.org/drawingml/2006/table">
            <a:tbl>
              <a:tblPr firstRow="1" bandRow="1">
                <a:tableStyleId>{2D5ABB26-0587-4C30-8999-92F81FD0307C}</a:tableStyleId>
              </a:tblPr>
              <a:tblGrid>
                <a:gridCol w="922148">
                  <a:extLst>
                    <a:ext uri="{9D8B030D-6E8A-4147-A177-3AD203B41FA5}">
                      <a16:colId xmlns:a16="http://schemas.microsoft.com/office/drawing/2014/main" val="2651597889"/>
                    </a:ext>
                  </a:extLst>
                </a:gridCol>
                <a:gridCol w="922148">
                  <a:extLst>
                    <a:ext uri="{9D8B030D-6E8A-4147-A177-3AD203B41FA5}">
                      <a16:colId xmlns:a16="http://schemas.microsoft.com/office/drawing/2014/main" val="1712454961"/>
                    </a:ext>
                  </a:extLst>
                </a:gridCol>
              </a:tblGrid>
              <a:tr h="370840">
                <a:tc>
                  <a:txBody>
                    <a:bodyPr/>
                    <a:lstStyle/>
                    <a:p>
                      <a:pPr algn="ctr"/>
                      <a:r>
                        <a:rPr lang="en-US" altLang="zh-CN" dirty="0" smtClean="0">
                          <a:solidFill>
                            <a:srgbClr val="FF0000"/>
                          </a:solidFill>
                        </a:rPr>
                        <a:t>W</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altLang="zh-CN" dirty="0" smtClean="0">
                          <a:solidFill>
                            <a:srgbClr val="FF0000"/>
                          </a:solidFill>
                        </a:rPr>
                        <a:t>LAN5</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40994863"/>
                  </a:ext>
                </a:extLst>
              </a:tr>
            </a:tbl>
          </a:graphicData>
        </a:graphic>
      </p:graphicFrame>
    </p:spTree>
    <p:extLst>
      <p:ext uri="{BB962C8B-B14F-4D97-AF65-F5344CB8AC3E}">
        <p14:creationId xmlns:p14="http://schemas.microsoft.com/office/powerpoint/2010/main" val="228611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生成树算法：概述</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33</a:t>
            </a:fld>
            <a:endParaRPr lang="zh-CN" altLang="en-US" dirty="0"/>
          </a:p>
        </p:txBody>
      </p:sp>
      <p:sp>
        <p:nvSpPr>
          <p:cNvPr id="5" name="内容占位符 4"/>
          <p:cNvSpPr>
            <a:spLocks noGrp="1"/>
          </p:cNvSpPr>
          <p:nvPr>
            <p:ph sz="quarter" idx="1"/>
          </p:nvPr>
        </p:nvSpPr>
        <p:spPr/>
        <p:txBody>
          <a:bodyPr>
            <a:noAutofit/>
          </a:bodyPr>
          <a:lstStyle/>
          <a:p>
            <a:r>
              <a:rPr lang="zh-CN" altLang="en-US" sz="2000" dirty="0"/>
              <a:t>路由回路不可能完全避免</a:t>
            </a:r>
            <a:endParaRPr lang="en-US" altLang="zh-CN" sz="2000" dirty="0"/>
          </a:p>
          <a:p>
            <a:pPr lvl="1"/>
            <a:r>
              <a:rPr lang="zh-CN" altLang="en-US" sz="2000" dirty="0"/>
              <a:t>复杂的网络很容易错误配置导致回路出现</a:t>
            </a:r>
            <a:endParaRPr lang="en-US" altLang="zh-CN" sz="2000" dirty="0"/>
          </a:p>
          <a:p>
            <a:pPr lvl="1"/>
            <a:r>
              <a:rPr lang="zh-CN" altLang="en-US" sz="2000" dirty="0"/>
              <a:t>多条路径存在可以提供冗余以提高可靠性</a:t>
            </a:r>
            <a:endParaRPr lang="en-US" altLang="zh-CN" sz="2000" dirty="0"/>
          </a:p>
          <a:p>
            <a:r>
              <a:rPr lang="zh-CN" altLang="en-US" sz="2000" dirty="0"/>
              <a:t>通过网桥连接的互联网可看成一个图，图中的节点是网桥和局域网，而网桥和局域网连接的端口为图中的边</a:t>
            </a:r>
            <a:endParaRPr lang="en-US" altLang="zh-CN" sz="2000" dirty="0"/>
          </a:p>
          <a:p>
            <a:pPr lvl="1"/>
            <a:r>
              <a:rPr lang="zh-CN" altLang="en-US" sz="2000" dirty="0"/>
              <a:t>构建一颗生成树来覆盖所有</a:t>
            </a:r>
            <a:r>
              <a:rPr lang="zh-CN" altLang="en-US" sz="2000" dirty="0" smtClean="0"/>
              <a:t>局域网，生成树的根为某个网桥</a:t>
            </a:r>
            <a:endParaRPr lang="en-US" altLang="zh-CN" sz="2000" dirty="0"/>
          </a:p>
          <a:p>
            <a:pPr lvl="2"/>
            <a:r>
              <a:rPr lang="zh-CN" altLang="en-US" dirty="0"/>
              <a:t>主要目标为避免路由回路而不考虑性能方面的因素</a:t>
            </a:r>
            <a:endParaRPr lang="en-US" altLang="zh-CN" dirty="0"/>
          </a:p>
          <a:p>
            <a:pPr lvl="1"/>
            <a:r>
              <a:rPr lang="zh-CN" altLang="en-US" sz="2000" dirty="0"/>
              <a:t>扩散和转发都限制在生成树上</a:t>
            </a:r>
            <a:endParaRPr lang="en-US" altLang="zh-CN" sz="2000" dirty="0"/>
          </a:p>
          <a:p>
            <a:r>
              <a:rPr lang="zh-CN" altLang="en-US" sz="2000" dirty="0" smtClean="0"/>
              <a:t>每个网桥配置：</a:t>
            </a:r>
            <a:endParaRPr lang="en-US" altLang="zh-CN" sz="2000" dirty="0" smtClean="0"/>
          </a:p>
          <a:p>
            <a:pPr lvl="1"/>
            <a:r>
              <a:rPr lang="zh-CN" altLang="en-US" sz="2000" dirty="0" smtClean="0"/>
              <a:t>网桥</a:t>
            </a:r>
            <a:r>
              <a:rPr lang="en-US" altLang="zh-CN" sz="2000" dirty="0" smtClean="0"/>
              <a:t>ID</a:t>
            </a:r>
            <a:r>
              <a:rPr lang="zh-CN" altLang="en-US" sz="2000" dirty="0" smtClean="0"/>
              <a:t>（</a:t>
            </a:r>
            <a:r>
              <a:rPr lang="en-US" altLang="zh-CN" sz="2000" dirty="0" smtClean="0"/>
              <a:t>BID</a:t>
            </a:r>
            <a:r>
              <a:rPr lang="zh-CN" altLang="en-US" sz="2000" dirty="0" smtClean="0"/>
              <a:t>）：</a:t>
            </a:r>
            <a:r>
              <a:rPr lang="en-US" altLang="zh-CN" sz="2000" dirty="0" smtClean="0"/>
              <a:t>2</a:t>
            </a:r>
            <a:r>
              <a:rPr lang="zh-CN" altLang="en-US" sz="2000" dirty="0" smtClean="0"/>
              <a:t>字节的优先级</a:t>
            </a:r>
            <a:r>
              <a:rPr lang="en-US" altLang="zh-CN" sz="2000" dirty="0" smtClean="0"/>
              <a:t>+6</a:t>
            </a:r>
            <a:r>
              <a:rPr lang="zh-CN" altLang="en-US" sz="2000" dirty="0" smtClean="0"/>
              <a:t>字节的</a:t>
            </a:r>
            <a:r>
              <a:rPr lang="en-US" altLang="zh-CN" sz="2000" dirty="0" smtClean="0"/>
              <a:t>MAC</a:t>
            </a:r>
            <a:r>
              <a:rPr lang="zh-CN" altLang="en-US" sz="2000" dirty="0" smtClean="0"/>
              <a:t>地址</a:t>
            </a:r>
            <a:endParaRPr lang="en-US" altLang="zh-CN" sz="2000" dirty="0" smtClean="0"/>
          </a:p>
          <a:p>
            <a:pPr lvl="1"/>
            <a:r>
              <a:rPr lang="zh-CN" altLang="en-US" sz="2000" dirty="0" smtClean="0"/>
              <a:t>每个端口分配</a:t>
            </a:r>
            <a:r>
              <a:rPr lang="en-US" altLang="zh-CN" sz="2000" dirty="0" smtClean="0"/>
              <a:t>16</a:t>
            </a:r>
            <a:r>
              <a:rPr lang="zh-CN" altLang="en-US" sz="2000" dirty="0" smtClean="0"/>
              <a:t>比特的端口号以及端口花费</a:t>
            </a:r>
            <a:endParaRPr lang="en-US" altLang="zh-CN" sz="2000" dirty="0" smtClean="0"/>
          </a:p>
          <a:p>
            <a:r>
              <a:rPr lang="zh-CN" altLang="en-US" sz="2000" dirty="0" smtClean="0"/>
              <a:t>网桥之间：</a:t>
            </a:r>
            <a:endParaRPr lang="en-US" altLang="zh-CN" sz="2000" dirty="0" smtClean="0"/>
          </a:p>
          <a:p>
            <a:pPr lvl="1"/>
            <a:r>
              <a:rPr lang="zh-CN" altLang="en-US" sz="2000" dirty="0" smtClean="0"/>
              <a:t>通过</a:t>
            </a:r>
            <a:r>
              <a:rPr lang="en-US" altLang="zh-CN" sz="2000" dirty="0" smtClean="0"/>
              <a:t>BPDU(Bridge Protocol Data Unit)</a:t>
            </a:r>
            <a:r>
              <a:rPr lang="zh-CN" altLang="en-US" sz="2000" dirty="0" smtClean="0"/>
              <a:t>消息</a:t>
            </a:r>
            <a:r>
              <a:rPr lang="zh-CN" altLang="en-US" sz="2000" dirty="0" smtClean="0"/>
              <a:t>的交换来构造生成树</a:t>
            </a:r>
            <a:endParaRPr lang="en-US" altLang="zh-CN" sz="2000" dirty="0" smtClean="0"/>
          </a:p>
          <a:p>
            <a:pPr lvl="1"/>
            <a:r>
              <a:rPr lang="zh-CN" altLang="en-US" sz="2000" dirty="0" smtClean="0"/>
              <a:t>新网桥加入或者故障时自动发现拓扑变化，重新生成新的生成树</a:t>
            </a:r>
            <a:endParaRPr lang="zh-CN" altLang="en-US" sz="2000" dirty="0"/>
          </a:p>
        </p:txBody>
      </p:sp>
    </p:spTree>
    <p:extLst>
      <p:ext uri="{BB962C8B-B14F-4D97-AF65-F5344CB8AC3E}">
        <p14:creationId xmlns:p14="http://schemas.microsoft.com/office/powerpoint/2010/main" val="1458917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生成树算法：根桥、根端口和选取端口</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34</a:t>
            </a:fld>
            <a:endParaRPr lang="zh-CN" altLang="en-US" dirty="0"/>
          </a:p>
        </p:txBody>
      </p:sp>
      <p:sp>
        <p:nvSpPr>
          <p:cNvPr id="4" name="内容占位符 3"/>
          <p:cNvSpPr>
            <a:spLocks noGrp="1"/>
          </p:cNvSpPr>
          <p:nvPr>
            <p:ph sz="quarter" idx="1"/>
          </p:nvPr>
        </p:nvSpPr>
        <p:spPr>
          <a:xfrm>
            <a:off x="838200" y="1539875"/>
            <a:ext cx="10515600" cy="4351338"/>
          </a:xfrm>
        </p:spPr>
        <p:txBody>
          <a:bodyPr>
            <a:noAutofit/>
          </a:bodyPr>
          <a:lstStyle/>
          <a:p>
            <a:r>
              <a:rPr lang="zh-CN" altLang="en-US" sz="2000" u="sng" dirty="0" smtClean="0">
                <a:solidFill>
                  <a:srgbClr val="FF0000"/>
                </a:solidFill>
              </a:rPr>
              <a:t>生成树的根桥</a:t>
            </a:r>
            <a:r>
              <a:rPr lang="zh-CN" altLang="en-US" sz="2000" dirty="0" smtClean="0"/>
              <a:t>为</a:t>
            </a:r>
            <a:r>
              <a:rPr lang="en-US" altLang="zh-CN" sz="2000" dirty="0"/>
              <a:t>BID(2</a:t>
            </a:r>
            <a:r>
              <a:rPr lang="zh-CN" altLang="en-US" sz="2000" dirty="0"/>
              <a:t>字节的优先级</a:t>
            </a:r>
            <a:r>
              <a:rPr lang="en-US" altLang="zh-CN" sz="2000" dirty="0"/>
              <a:t>+6</a:t>
            </a:r>
            <a:r>
              <a:rPr lang="zh-CN" altLang="en-US" sz="2000" dirty="0"/>
              <a:t>字节的</a:t>
            </a:r>
            <a:r>
              <a:rPr lang="en-US" altLang="zh-CN" sz="2000" dirty="0"/>
              <a:t>MAC</a:t>
            </a:r>
            <a:r>
              <a:rPr lang="zh-CN" altLang="en-US" sz="2000" dirty="0" smtClean="0"/>
              <a:t>地址</a:t>
            </a:r>
            <a:r>
              <a:rPr lang="en-US" altLang="zh-CN" sz="2000" dirty="0" smtClean="0"/>
              <a:t>)</a:t>
            </a:r>
            <a:r>
              <a:rPr lang="zh-CN" altLang="en-US" sz="2000" dirty="0" smtClean="0"/>
              <a:t>最小</a:t>
            </a:r>
            <a:r>
              <a:rPr lang="zh-CN" altLang="en-US" sz="2000" dirty="0" smtClean="0"/>
              <a:t>的网桥</a:t>
            </a:r>
            <a:endParaRPr lang="en-US" altLang="zh-CN" sz="2000" dirty="0" smtClean="0"/>
          </a:p>
          <a:p>
            <a:pPr lvl="1"/>
            <a:r>
              <a:rPr lang="zh-CN" altLang="en-US" sz="2000" dirty="0" smtClean="0"/>
              <a:t>优先级越低，越有可能成为根桥，相同时比较</a:t>
            </a:r>
            <a:r>
              <a:rPr lang="en-US" altLang="zh-CN" sz="2000" dirty="0" smtClean="0"/>
              <a:t>MAC</a:t>
            </a:r>
            <a:r>
              <a:rPr lang="zh-CN" altLang="en-US" sz="2000" dirty="0" smtClean="0"/>
              <a:t>地址</a:t>
            </a:r>
            <a:endParaRPr lang="en-US" altLang="zh-CN" sz="2000" dirty="0" smtClean="0"/>
          </a:p>
          <a:p>
            <a:r>
              <a:rPr lang="zh-CN" altLang="en-US" sz="2000" dirty="0" smtClean="0"/>
              <a:t>每个网桥可以了解</a:t>
            </a:r>
            <a:r>
              <a:rPr lang="zh-CN" altLang="en-US" sz="2000" u="sng" dirty="0" smtClean="0">
                <a:solidFill>
                  <a:srgbClr val="FF0000"/>
                </a:solidFill>
              </a:rPr>
              <a:t>到根桥方向的路径花费</a:t>
            </a:r>
            <a:endParaRPr lang="en-US" altLang="zh-CN" sz="2000" u="sng" dirty="0" smtClean="0">
              <a:solidFill>
                <a:srgbClr val="FF0000"/>
              </a:solidFill>
            </a:endParaRPr>
          </a:p>
          <a:p>
            <a:pPr lvl="1"/>
            <a:r>
              <a:rPr lang="zh-CN" altLang="en-US" sz="2000" dirty="0" smtClean="0"/>
              <a:t>等于路径上经过的那些连接到另外一个网桥的端口花费之和</a:t>
            </a:r>
            <a:endParaRPr lang="en-US" altLang="zh-CN" sz="2000" dirty="0" smtClean="0"/>
          </a:p>
          <a:p>
            <a:pPr lvl="1"/>
            <a:r>
              <a:rPr lang="zh-CN" altLang="en-US" sz="2000" dirty="0" smtClean="0"/>
              <a:t>网桥到根桥具有最少花费的路径上的第一个跳段所使用的端口为根端口，路径花费为根路径花费</a:t>
            </a:r>
            <a:endParaRPr lang="en-US" altLang="zh-CN" sz="2000" dirty="0" smtClean="0"/>
          </a:p>
          <a:p>
            <a:pPr lvl="2"/>
            <a:r>
              <a:rPr lang="zh-CN" altLang="en-US" dirty="0" smtClean="0"/>
              <a:t>如果有多条最少花费路径时，具有更低端口号的端口为根端口</a:t>
            </a:r>
            <a:endParaRPr lang="en-US" altLang="zh-CN" dirty="0" smtClean="0"/>
          </a:p>
          <a:p>
            <a:pPr lvl="2"/>
            <a:r>
              <a:rPr lang="zh-CN" altLang="en-US" dirty="0"/>
              <a:t>根</a:t>
            </a:r>
            <a:r>
              <a:rPr lang="zh-CN" altLang="en-US" dirty="0" smtClean="0"/>
              <a:t>桥没有根端口</a:t>
            </a:r>
            <a:endParaRPr lang="en-US" altLang="zh-CN" dirty="0" smtClean="0"/>
          </a:p>
          <a:p>
            <a:pPr lvl="1"/>
            <a:r>
              <a:rPr lang="zh-CN" altLang="en-US" sz="2000" dirty="0" smtClean="0"/>
              <a:t>每个局域网上到根桥的根路径花费最少（</a:t>
            </a:r>
            <a:r>
              <a:rPr lang="zh-CN" altLang="en-US" sz="2000" u="sng" dirty="0" smtClean="0">
                <a:solidFill>
                  <a:srgbClr val="FF0000"/>
                </a:solidFill>
              </a:rPr>
              <a:t>最靠近根桥</a:t>
            </a:r>
            <a:r>
              <a:rPr lang="zh-CN" altLang="en-US" sz="2000" dirty="0" smtClean="0"/>
              <a:t>）的那个网桥为</a:t>
            </a:r>
            <a:r>
              <a:rPr lang="zh-CN" altLang="en-US" sz="2000" u="sng" dirty="0" smtClean="0">
                <a:solidFill>
                  <a:srgbClr val="FF0000"/>
                </a:solidFill>
              </a:rPr>
              <a:t>选取桥</a:t>
            </a:r>
            <a:endParaRPr lang="en-US" altLang="zh-CN" sz="2000" u="sng" dirty="0" smtClean="0">
              <a:solidFill>
                <a:srgbClr val="FF0000"/>
              </a:solidFill>
            </a:endParaRPr>
          </a:p>
          <a:p>
            <a:pPr lvl="2"/>
            <a:r>
              <a:rPr lang="zh-CN" altLang="en-US" dirty="0" smtClean="0"/>
              <a:t>如果有多个可选的网桥时</a:t>
            </a:r>
            <a:r>
              <a:rPr lang="en-US" altLang="zh-CN" dirty="0" smtClean="0"/>
              <a:t>BID</a:t>
            </a:r>
            <a:r>
              <a:rPr lang="zh-CN" altLang="en-US" dirty="0" smtClean="0"/>
              <a:t>最低的为选取桥</a:t>
            </a:r>
            <a:endParaRPr lang="en-US" altLang="zh-CN" dirty="0" smtClean="0"/>
          </a:p>
          <a:p>
            <a:pPr lvl="2"/>
            <a:r>
              <a:rPr lang="zh-CN" altLang="en-US" dirty="0"/>
              <a:t>选取</a:t>
            </a:r>
            <a:r>
              <a:rPr lang="zh-CN" altLang="en-US" dirty="0" smtClean="0"/>
              <a:t>桥连接到该局域网上的端口为选取端口</a:t>
            </a:r>
            <a:endParaRPr lang="en-US" altLang="zh-CN" dirty="0" smtClean="0"/>
          </a:p>
          <a:p>
            <a:pPr lvl="3"/>
            <a:r>
              <a:rPr lang="zh-CN" altLang="en-US" sz="2000" dirty="0" smtClean="0"/>
              <a:t>如果有多个端口连接到同一个局域网上，端口号最低的端口为选取端口</a:t>
            </a:r>
            <a:endParaRPr lang="en-US" altLang="zh-CN" sz="2000" dirty="0" smtClean="0"/>
          </a:p>
          <a:p>
            <a:r>
              <a:rPr lang="zh-CN" altLang="en-US" sz="2000" dirty="0"/>
              <a:t>生成</a:t>
            </a:r>
            <a:r>
              <a:rPr lang="zh-CN" altLang="en-US" sz="2000" dirty="0" smtClean="0"/>
              <a:t>树由所有</a:t>
            </a:r>
            <a:r>
              <a:rPr lang="zh-CN" altLang="en-US" sz="2000" u="sng" dirty="0" smtClean="0">
                <a:solidFill>
                  <a:srgbClr val="FF0000"/>
                </a:solidFill>
              </a:rPr>
              <a:t>局域网和网桥</a:t>
            </a:r>
            <a:r>
              <a:rPr lang="zh-CN" altLang="en-US" sz="2000" dirty="0" smtClean="0"/>
              <a:t>以及所有网桥的</a:t>
            </a:r>
            <a:r>
              <a:rPr lang="zh-CN" altLang="en-US" sz="2000" u="sng" dirty="0" smtClean="0">
                <a:solidFill>
                  <a:srgbClr val="FF0000"/>
                </a:solidFill>
              </a:rPr>
              <a:t>根端口和选取端口</a:t>
            </a:r>
            <a:r>
              <a:rPr lang="zh-CN" altLang="en-US" sz="2000" dirty="0" smtClean="0"/>
              <a:t>组成</a:t>
            </a:r>
            <a:endParaRPr lang="en-US" altLang="zh-CN" sz="2000" dirty="0" smtClean="0"/>
          </a:p>
          <a:p>
            <a:pPr lvl="1"/>
            <a:r>
              <a:rPr lang="zh-CN" altLang="en-US" sz="2000" dirty="0" smtClean="0"/>
              <a:t>根端口和选取端口为转发状态</a:t>
            </a:r>
            <a:endParaRPr lang="en-US" altLang="zh-CN" sz="2000" dirty="0" smtClean="0"/>
          </a:p>
          <a:p>
            <a:pPr lvl="1"/>
            <a:r>
              <a:rPr lang="zh-CN" altLang="en-US" sz="2000" dirty="0" smtClean="0"/>
              <a:t>其他端口为阻塞状态，不允许往该端口转发也不会转发来自于该端口的帧</a:t>
            </a:r>
            <a:endParaRPr lang="en-US" altLang="zh-CN" sz="2000" dirty="0" smtClean="0"/>
          </a:p>
          <a:p>
            <a:pPr lvl="1"/>
            <a:endParaRPr lang="zh-CN" altLang="en-US" sz="2000" dirty="0"/>
          </a:p>
        </p:txBody>
      </p:sp>
    </p:spTree>
    <p:extLst>
      <p:ext uri="{BB962C8B-B14F-4D97-AF65-F5344CB8AC3E}">
        <p14:creationId xmlns:p14="http://schemas.microsoft.com/office/powerpoint/2010/main" val="2012916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BPDU</a:t>
            </a:r>
            <a:r>
              <a:rPr lang="zh-CN" altLang="en-US" dirty="0"/>
              <a:t>消息</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90559146"/>
              </p:ext>
            </p:extLst>
          </p:nvPr>
        </p:nvGraphicFramePr>
        <p:xfrm>
          <a:off x="443667" y="2324399"/>
          <a:ext cx="2130083" cy="2966720"/>
        </p:xfrm>
        <a:graphic>
          <a:graphicData uri="http://schemas.openxmlformats.org/drawingml/2006/table">
            <a:tbl>
              <a:tblPr firstRow="1" bandRow="1">
                <a:tableStyleId>{2D5ABB26-0587-4C30-8999-92F81FD0307C}</a:tableStyleId>
              </a:tblPr>
              <a:tblGrid>
                <a:gridCol w="2130083">
                  <a:extLst>
                    <a:ext uri="{9D8B030D-6E8A-4147-A177-3AD203B41FA5}">
                      <a16:colId xmlns:a16="http://schemas.microsoft.com/office/drawing/2014/main" val="1447042756"/>
                    </a:ext>
                  </a:extLst>
                </a:gridCol>
              </a:tblGrid>
              <a:tr h="370840">
                <a:tc>
                  <a:txBody>
                    <a:bodyPr/>
                    <a:lstStyle/>
                    <a:p>
                      <a:pPr algn="ctr"/>
                      <a:r>
                        <a:rPr lang="en-US" altLang="zh-CN" dirty="0" smtClean="0"/>
                        <a:t>0x42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585185"/>
                  </a:ext>
                </a:extLst>
              </a:tr>
              <a:tr h="370840">
                <a:tc>
                  <a:txBody>
                    <a:bodyPr/>
                    <a:lstStyle/>
                    <a:p>
                      <a:pPr algn="ctr"/>
                      <a:r>
                        <a:rPr lang="en-US" altLang="zh-CN" dirty="0" smtClean="0"/>
                        <a:t>0x42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007761"/>
                  </a:ext>
                </a:extLst>
              </a:tr>
              <a:tr h="370840">
                <a:tc>
                  <a:txBody>
                    <a:bodyPr/>
                    <a:lstStyle/>
                    <a:p>
                      <a:pPr algn="ctr"/>
                      <a:r>
                        <a:rPr lang="en-US" altLang="zh-CN" dirty="0" smtClean="0"/>
                        <a:t>0x03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553141"/>
                  </a:ext>
                </a:extLst>
              </a:tr>
              <a:tr h="370840">
                <a:tc>
                  <a:txBody>
                    <a:bodyPr/>
                    <a:lstStyle/>
                    <a:p>
                      <a:pPr algn="ctr"/>
                      <a:r>
                        <a:rPr lang="zh-CN" altLang="en-US" dirty="0" smtClean="0"/>
                        <a:t>端口</a:t>
                      </a:r>
                      <a:r>
                        <a:rPr lang="en-US" altLang="zh-CN" dirty="0" smtClean="0"/>
                        <a:t>MAC</a:t>
                      </a:r>
                      <a:r>
                        <a:rPr lang="zh-CN" altLang="en-US" dirty="0" smtClean="0"/>
                        <a:t>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709417"/>
                  </a:ext>
                </a:extLst>
              </a:tr>
              <a:tr h="370840">
                <a:tc>
                  <a:txBody>
                    <a:bodyPr/>
                    <a:lstStyle/>
                    <a:p>
                      <a:pPr algn="ctr"/>
                      <a:r>
                        <a:rPr lang="en-US" altLang="zh-CN" dirty="0" smtClean="0"/>
                        <a:t>01:80:C2:00:00:00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4712671"/>
                  </a:ext>
                </a:extLst>
              </a:tr>
              <a:tr h="370840">
                <a:tc>
                  <a:txBody>
                    <a:bodyPr/>
                    <a:lstStyle/>
                    <a:p>
                      <a:pPr algn="ctr"/>
                      <a:r>
                        <a:rPr lang="zh-CN" altLang="en-US" dirty="0" smtClean="0"/>
                        <a:t>长度</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526736"/>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921188"/>
                  </a:ext>
                </a:extLst>
              </a:tr>
              <a:tr h="370840">
                <a:tc>
                  <a:txBody>
                    <a:bodyPr/>
                    <a:lstStyle/>
                    <a:p>
                      <a:pPr algn="ctr"/>
                      <a:r>
                        <a:rPr lang="zh-CN" altLang="en-US" dirty="0" smtClean="0"/>
                        <a:t>检验和</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996857"/>
                  </a:ext>
                </a:extLst>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1804979728"/>
              </p:ext>
            </p:extLst>
          </p:nvPr>
        </p:nvGraphicFramePr>
        <p:xfrm>
          <a:off x="4102264" y="1582719"/>
          <a:ext cx="7829739" cy="4450080"/>
        </p:xfrm>
        <a:graphic>
          <a:graphicData uri="http://schemas.openxmlformats.org/drawingml/2006/table">
            <a:tbl>
              <a:tblPr firstRow="1" bandRow="1">
                <a:tableStyleId>{2D5ABB26-0587-4C30-8999-92F81FD0307C}</a:tableStyleId>
              </a:tblPr>
              <a:tblGrid>
                <a:gridCol w="2243481">
                  <a:extLst>
                    <a:ext uri="{9D8B030D-6E8A-4147-A177-3AD203B41FA5}">
                      <a16:colId xmlns:a16="http://schemas.microsoft.com/office/drawing/2014/main" val="1447042756"/>
                    </a:ext>
                  </a:extLst>
                </a:gridCol>
                <a:gridCol w="5586258">
                  <a:extLst>
                    <a:ext uri="{9D8B030D-6E8A-4147-A177-3AD203B41FA5}">
                      <a16:colId xmlns:a16="http://schemas.microsoft.com/office/drawing/2014/main" val="597783836"/>
                    </a:ext>
                  </a:extLst>
                </a:gridCol>
              </a:tblGrid>
              <a:tr h="370840">
                <a:tc>
                  <a:txBody>
                    <a:bodyPr/>
                    <a:lstStyle/>
                    <a:p>
                      <a:pPr algn="ctr"/>
                      <a:r>
                        <a:rPr lang="zh-CN" altLang="en-US" dirty="0" smtClean="0"/>
                        <a:t>协议</a:t>
                      </a:r>
                      <a:r>
                        <a:rPr lang="en-US" altLang="zh-CN" dirty="0" smtClean="0"/>
                        <a:t>ID(0)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3585185"/>
                  </a:ext>
                </a:extLst>
              </a:tr>
              <a:tr h="370840">
                <a:tc>
                  <a:txBody>
                    <a:bodyPr/>
                    <a:lstStyle/>
                    <a:p>
                      <a:pPr algn="ctr"/>
                      <a:r>
                        <a:rPr lang="zh-CN" altLang="en-US" dirty="0" smtClean="0"/>
                        <a:t>版本号</a:t>
                      </a:r>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3007761"/>
                  </a:ext>
                </a:extLst>
              </a:tr>
              <a:tr h="370840">
                <a:tc>
                  <a:txBody>
                    <a:bodyPr/>
                    <a:lstStyle/>
                    <a:p>
                      <a:pPr algn="ctr"/>
                      <a:r>
                        <a:rPr lang="zh-CN" altLang="en-US" dirty="0" smtClean="0"/>
                        <a:t>消息类型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0=</a:t>
                      </a:r>
                      <a:r>
                        <a:rPr lang="zh-CN" altLang="en-US" dirty="0" smtClean="0"/>
                        <a:t>配置</a:t>
                      </a:r>
                      <a:r>
                        <a:rPr lang="en-US" altLang="zh-CN" dirty="0" smtClean="0"/>
                        <a:t>BPDU</a:t>
                      </a:r>
                      <a:r>
                        <a:rPr lang="zh-CN" altLang="en-US" dirty="0" smtClean="0"/>
                        <a:t>，最低位为拓扑变化位，</a:t>
                      </a:r>
                      <a:r>
                        <a:rPr lang="en-US" altLang="zh-CN" dirty="0" smtClean="0"/>
                        <a:t>80</a:t>
                      </a:r>
                      <a:r>
                        <a:rPr lang="zh-CN" altLang="en-US" dirty="0" smtClean="0"/>
                        <a:t>表示</a:t>
                      </a:r>
                      <a:r>
                        <a:rPr lang="en-US" altLang="zh-CN" dirty="0" smtClean="0"/>
                        <a:t>TCN</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553141"/>
                  </a:ext>
                </a:extLst>
              </a:tr>
              <a:tr h="370840">
                <a:tc>
                  <a:txBody>
                    <a:bodyPr/>
                    <a:lstStyle/>
                    <a:p>
                      <a:pPr algn="ctr"/>
                      <a:r>
                        <a:rPr lang="en-US" altLang="zh-CN" dirty="0" smtClean="0"/>
                        <a:t>Flags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3709417"/>
                  </a:ext>
                </a:extLst>
              </a:tr>
              <a:tr h="370840">
                <a:tc>
                  <a:txBody>
                    <a:bodyPr/>
                    <a:lstStyle/>
                    <a:p>
                      <a:pPr algn="ctr"/>
                      <a:r>
                        <a:rPr lang="zh-CN" altLang="en-US" dirty="0" smtClean="0"/>
                        <a:t>根桥</a:t>
                      </a:r>
                      <a:r>
                        <a:rPr lang="en-US" altLang="zh-CN" dirty="0" smtClean="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4712671"/>
                  </a:ext>
                </a:extLst>
              </a:tr>
              <a:tr h="370840">
                <a:tc>
                  <a:txBody>
                    <a:bodyPr/>
                    <a:lstStyle/>
                    <a:p>
                      <a:pPr algn="ctr"/>
                      <a:r>
                        <a:rPr lang="zh-CN" altLang="en-US" dirty="0" smtClean="0"/>
                        <a:t>根路径花费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smtClean="0"/>
                        <a:t>发送该消息的网桥到根桥的最短路径花费</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5526736"/>
                  </a:ext>
                </a:extLst>
              </a:tr>
              <a:tr h="370840">
                <a:tc>
                  <a:txBody>
                    <a:bodyPr/>
                    <a:lstStyle/>
                    <a:p>
                      <a:pPr algn="ctr"/>
                      <a:r>
                        <a:rPr lang="zh-CN" altLang="en-US" dirty="0" smtClean="0"/>
                        <a:t>发送者</a:t>
                      </a:r>
                      <a:r>
                        <a:rPr lang="en-US" altLang="zh-CN" dirty="0" smtClean="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9921188"/>
                  </a:ext>
                </a:extLst>
              </a:tr>
              <a:tr h="370840">
                <a:tc>
                  <a:txBody>
                    <a:bodyPr/>
                    <a:lstStyle/>
                    <a:p>
                      <a:pPr algn="ctr"/>
                      <a:r>
                        <a:rPr lang="zh-CN" altLang="en-US" dirty="0" smtClean="0"/>
                        <a:t>端口</a:t>
                      </a:r>
                      <a:r>
                        <a:rPr lang="en-US" altLang="zh-CN" dirty="0" smtClean="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996857"/>
                  </a:ext>
                </a:extLst>
              </a:tr>
              <a:tr h="370840">
                <a:tc>
                  <a:txBody>
                    <a:bodyPr/>
                    <a:lstStyle/>
                    <a:p>
                      <a:pPr algn="ctr"/>
                      <a:r>
                        <a:rPr lang="zh-CN" altLang="en-US" dirty="0" smtClean="0"/>
                        <a:t>消息</a:t>
                      </a:r>
                      <a:r>
                        <a:rPr lang="en-US" altLang="zh-CN" dirty="0" smtClean="0"/>
                        <a:t>age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smtClean="0"/>
                        <a:t>根桥最初发送与本消息相关的</a:t>
                      </a:r>
                      <a:r>
                        <a:rPr lang="en-US" altLang="zh-CN" dirty="0" smtClean="0"/>
                        <a:t>BPDU</a:t>
                      </a:r>
                      <a:r>
                        <a:rPr lang="zh-CN" altLang="en-US" dirty="0" smtClean="0"/>
                        <a:t>开始到现在的时间</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455779"/>
                  </a:ext>
                </a:extLst>
              </a:tr>
              <a:tr h="370840">
                <a:tc>
                  <a:txBody>
                    <a:bodyPr/>
                    <a:lstStyle/>
                    <a:p>
                      <a:pPr algn="ctr"/>
                      <a:r>
                        <a:rPr lang="zh-CN" altLang="en-US" dirty="0" smtClean="0"/>
                        <a:t>最大</a:t>
                      </a:r>
                      <a:r>
                        <a:rPr lang="en-US" altLang="zh-CN" dirty="0" smtClean="0"/>
                        <a:t>age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smtClean="0"/>
                        <a:t>BPDU</a:t>
                      </a:r>
                      <a:r>
                        <a:rPr lang="zh-CN" altLang="en-US" dirty="0" smtClean="0"/>
                        <a:t>消息的最大生命期，缺省</a:t>
                      </a:r>
                      <a:r>
                        <a:rPr lang="en-US" altLang="zh-CN" dirty="0" smtClean="0"/>
                        <a:t>20</a:t>
                      </a:r>
                      <a:r>
                        <a:rPr lang="zh-CN" altLang="en-US" dirty="0" smtClean="0"/>
                        <a:t>秒</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8519951"/>
                  </a:ext>
                </a:extLst>
              </a:tr>
              <a:tr h="370840">
                <a:tc>
                  <a:txBody>
                    <a:bodyPr/>
                    <a:lstStyle/>
                    <a:p>
                      <a:pPr algn="ctr"/>
                      <a:r>
                        <a:rPr lang="en-US" altLang="zh-CN" dirty="0" smtClean="0"/>
                        <a:t>Hello</a:t>
                      </a:r>
                      <a:r>
                        <a:rPr lang="zh-CN" altLang="en-US" dirty="0" smtClean="0"/>
                        <a:t>时间</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dirty="0" smtClean="0"/>
                        <a:t>根桥定期发送</a:t>
                      </a:r>
                      <a:r>
                        <a:rPr lang="en-US" altLang="zh-CN" dirty="0" smtClean="0"/>
                        <a:t>BPDU</a:t>
                      </a:r>
                      <a:r>
                        <a:rPr lang="zh-CN" altLang="en-US" dirty="0" smtClean="0"/>
                        <a:t>消息的间隔，缺省</a:t>
                      </a:r>
                      <a:r>
                        <a:rPr lang="en-US" altLang="zh-CN" dirty="0" smtClean="0"/>
                        <a:t>2</a:t>
                      </a:r>
                      <a:r>
                        <a:rPr lang="zh-CN" altLang="en-US" dirty="0" smtClean="0"/>
                        <a:t>秒</a:t>
                      </a: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412725"/>
                  </a:ext>
                </a:extLst>
              </a:tr>
              <a:tr h="370840">
                <a:tc>
                  <a:txBody>
                    <a:bodyPr/>
                    <a:lstStyle/>
                    <a:p>
                      <a:pPr algn="ctr"/>
                      <a:r>
                        <a:rPr lang="zh-CN" altLang="en-US" dirty="0" smtClean="0"/>
                        <a:t>转发延迟</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0766862"/>
                  </a:ext>
                </a:extLst>
              </a:tr>
            </a:tbl>
          </a:graphicData>
        </a:graphic>
      </p:graphicFrame>
      <p:sp>
        <p:nvSpPr>
          <p:cNvPr id="9" name="任意多边形 8"/>
          <p:cNvSpPr/>
          <p:nvPr/>
        </p:nvSpPr>
        <p:spPr>
          <a:xfrm>
            <a:off x="2566778" y="1573347"/>
            <a:ext cx="1548581" cy="4468762"/>
          </a:xfrm>
          <a:custGeom>
            <a:avLst/>
            <a:gdLst>
              <a:gd name="connsiteX0" fmla="*/ 0 w 1548581"/>
              <a:gd name="connsiteY0" fmla="*/ 3347884 h 4468762"/>
              <a:gd name="connsiteX1" fmla="*/ 1548581 w 1548581"/>
              <a:gd name="connsiteY1" fmla="*/ 4468762 h 4468762"/>
              <a:gd name="connsiteX2" fmla="*/ 1533832 w 1548581"/>
              <a:gd name="connsiteY2" fmla="*/ 0 h 4468762"/>
              <a:gd name="connsiteX3" fmla="*/ 14748 w 1548581"/>
              <a:gd name="connsiteY3" fmla="*/ 2964426 h 4468762"/>
              <a:gd name="connsiteX4" fmla="*/ 14748 w 1548581"/>
              <a:gd name="connsiteY4" fmla="*/ 2964426 h 4468762"/>
              <a:gd name="connsiteX5" fmla="*/ 14748 w 1548581"/>
              <a:gd name="connsiteY5" fmla="*/ 2964426 h 446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81" h="4468762">
                <a:moveTo>
                  <a:pt x="0" y="3347884"/>
                </a:moveTo>
                <a:lnTo>
                  <a:pt x="1548581" y="4468762"/>
                </a:lnTo>
                <a:cubicBezTo>
                  <a:pt x="1543665" y="2979175"/>
                  <a:pt x="1538748" y="1489587"/>
                  <a:pt x="1533832" y="0"/>
                </a:cubicBezTo>
                <a:lnTo>
                  <a:pt x="14748" y="2964426"/>
                </a:lnTo>
                <a:lnTo>
                  <a:pt x="14748" y="2964426"/>
                </a:lnTo>
                <a:lnTo>
                  <a:pt x="14748" y="2964426"/>
                </a:lnTo>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1980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生成树算法：</a:t>
            </a:r>
            <a:r>
              <a:rPr lang="en-US" altLang="zh-CN" dirty="0" smtClean="0"/>
              <a:t>BPDU</a:t>
            </a:r>
            <a:r>
              <a:rPr lang="zh-CN" altLang="en-US" dirty="0" smtClean="0"/>
              <a:t>消息</a:t>
            </a:r>
            <a:endParaRPr lang="zh-CN" altLang="en-US" dirty="0"/>
          </a:p>
        </p:txBody>
      </p:sp>
      <p:sp>
        <p:nvSpPr>
          <p:cNvPr id="4" name="内容占位符 3"/>
          <p:cNvSpPr>
            <a:spLocks noGrp="1"/>
          </p:cNvSpPr>
          <p:nvPr>
            <p:ph sz="quarter" idx="1"/>
          </p:nvPr>
        </p:nvSpPr>
        <p:spPr>
          <a:xfrm>
            <a:off x="838200" y="1675932"/>
            <a:ext cx="10515600" cy="4351338"/>
          </a:xfrm>
        </p:spPr>
        <p:txBody>
          <a:bodyPr>
            <a:normAutofit/>
          </a:bodyPr>
          <a:lstStyle/>
          <a:p>
            <a:r>
              <a:rPr lang="zh-CN" altLang="zh-CN" sz="2000" dirty="0" smtClean="0"/>
              <a:t>从</a:t>
            </a:r>
            <a:r>
              <a:rPr lang="zh-CN" altLang="zh-CN" sz="2000" dirty="0"/>
              <a:t>端口收到一个</a:t>
            </a:r>
            <a:r>
              <a:rPr lang="en-US" altLang="zh-CN" sz="2000" dirty="0"/>
              <a:t>BPDU</a:t>
            </a:r>
            <a:r>
              <a:rPr lang="zh-CN" altLang="zh-CN" sz="2000" dirty="0"/>
              <a:t>消息都会和自身准备发送的</a:t>
            </a:r>
            <a:r>
              <a:rPr lang="en-US" altLang="zh-CN" sz="2000" dirty="0"/>
              <a:t>BPDU</a:t>
            </a:r>
            <a:r>
              <a:rPr lang="zh-CN" altLang="zh-CN" sz="2000" dirty="0"/>
              <a:t>消息比较，判断是否是收到一个</a:t>
            </a:r>
            <a:r>
              <a:rPr lang="en-US" altLang="zh-CN" sz="2000" dirty="0"/>
              <a:t>“</a:t>
            </a:r>
            <a:r>
              <a:rPr lang="zh-CN" altLang="zh-CN" sz="2000" dirty="0"/>
              <a:t>更好</a:t>
            </a:r>
            <a:r>
              <a:rPr lang="en-US" altLang="zh-CN" sz="2000" dirty="0"/>
              <a:t>”</a:t>
            </a:r>
            <a:r>
              <a:rPr lang="zh-CN" altLang="zh-CN" sz="2000" dirty="0"/>
              <a:t>的</a:t>
            </a:r>
            <a:r>
              <a:rPr lang="en-US" altLang="zh-CN" sz="2000" dirty="0"/>
              <a:t>BPDU</a:t>
            </a:r>
            <a:r>
              <a:rPr lang="zh-CN" altLang="zh-CN" sz="2000" dirty="0"/>
              <a:t>消息</a:t>
            </a:r>
            <a:r>
              <a:rPr lang="zh-CN" altLang="en-US" sz="2000" dirty="0"/>
              <a:t>：</a:t>
            </a:r>
            <a:endParaRPr lang="en-US" altLang="zh-CN" sz="2000" dirty="0"/>
          </a:p>
          <a:p>
            <a:pPr lvl="1"/>
            <a:r>
              <a:rPr lang="zh-CN" altLang="zh-CN" sz="2000" dirty="0"/>
              <a:t>收到的</a:t>
            </a:r>
            <a:r>
              <a:rPr lang="en-US" altLang="zh-CN" sz="2000" dirty="0"/>
              <a:t>BPDU</a:t>
            </a:r>
            <a:r>
              <a:rPr lang="zh-CN" altLang="zh-CN" sz="2000" dirty="0"/>
              <a:t>标识一个具有更小</a:t>
            </a:r>
            <a:r>
              <a:rPr lang="en-US" altLang="zh-CN" sz="2000" dirty="0"/>
              <a:t>BID</a:t>
            </a:r>
            <a:r>
              <a:rPr lang="zh-CN" altLang="zh-CN" sz="2000" dirty="0"/>
              <a:t>的根</a:t>
            </a:r>
            <a:r>
              <a:rPr lang="zh-CN" altLang="zh-CN" sz="2000" dirty="0" smtClean="0"/>
              <a:t>桥</a:t>
            </a:r>
            <a:endParaRPr lang="zh-CN" altLang="zh-CN" sz="2000" dirty="0"/>
          </a:p>
          <a:p>
            <a:pPr lvl="1"/>
            <a:r>
              <a:rPr lang="zh-CN" altLang="zh-CN" sz="2000" dirty="0"/>
              <a:t>收到的</a:t>
            </a:r>
            <a:r>
              <a:rPr lang="en-US" altLang="zh-CN" sz="2000" dirty="0"/>
              <a:t>BPDU</a:t>
            </a:r>
            <a:r>
              <a:rPr lang="zh-CN" altLang="zh-CN" sz="2000" dirty="0"/>
              <a:t>标识同一个根桥，但是具有更小的根路径</a:t>
            </a:r>
            <a:r>
              <a:rPr lang="zh-CN" altLang="zh-CN" sz="2000" dirty="0" smtClean="0"/>
              <a:t>花费</a:t>
            </a:r>
            <a:endParaRPr lang="zh-CN" altLang="zh-CN" sz="2000" dirty="0"/>
          </a:p>
          <a:p>
            <a:pPr lvl="1"/>
            <a:r>
              <a:rPr lang="zh-CN" altLang="zh-CN" sz="2000" dirty="0"/>
              <a:t>收到的</a:t>
            </a:r>
            <a:r>
              <a:rPr lang="en-US" altLang="zh-CN" sz="2000" dirty="0"/>
              <a:t>BPDU</a:t>
            </a:r>
            <a:r>
              <a:rPr lang="zh-CN" altLang="zh-CN" sz="2000" dirty="0"/>
              <a:t>的根桥</a:t>
            </a:r>
            <a:r>
              <a:rPr lang="en-US" altLang="zh-CN" sz="2000" dirty="0"/>
              <a:t>BID</a:t>
            </a:r>
            <a:r>
              <a:rPr lang="zh-CN" altLang="zh-CN" sz="2000" dirty="0"/>
              <a:t>和路径花费相同，但是发送该</a:t>
            </a:r>
            <a:r>
              <a:rPr lang="en-US" altLang="zh-CN" sz="2000" dirty="0"/>
              <a:t>BPDU</a:t>
            </a:r>
            <a:r>
              <a:rPr lang="zh-CN" altLang="zh-CN" sz="2000" dirty="0"/>
              <a:t>的桥</a:t>
            </a:r>
            <a:r>
              <a:rPr lang="en-US" altLang="zh-CN" sz="2000" dirty="0"/>
              <a:t>BID</a:t>
            </a:r>
            <a:r>
              <a:rPr lang="zh-CN" altLang="zh-CN" sz="2000" dirty="0"/>
              <a:t>更</a:t>
            </a:r>
            <a:r>
              <a:rPr lang="zh-CN" altLang="zh-CN" sz="2000" dirty="0" smtClean="0"/>
              <a:t>小</a:t>
            </a:r>
            <a:endParaRPr lang="zh-CN" altLang="zh-CN" sz="2000" dirty="0"/>
          </a:p>
          <a:p>
            <a:pPr lvl="1"/>
            <a:r>
              <a:rPr lang="zh-CN" altLang="zh-CN" sz="2000" dirty="0"/>
              <a:t>收到的</a:t>
            </a:r>
            <a:r>
              <a:rPr lang="en-US" altLang="zh-CN" sz="2000" dirty="0"/>
              <a:t>BPDU</a:t>
            </a:r>
            <a:r>
              <a:rPr lang="zh-CN" altLang="zh-CN" sz="2000" dirty="0"/>
              <a:t>的根桥</a:t>
            </a:r>
            <a:r>
              <a:rPr lang="en-US" altLang="zh-CN" sz="2000" dirty="0"/>
              <a:t>BID</a:t>
            </a:r>
            <a:r>
              <a:rPr lang="zh-CN" altLang="zh-CN" sz="2000" dirty="0"/>
              <a:t>、路径花费和发送消息的桥</a:t>
            </a:r>
            <a:r>
              <a:rPr lang="en-US" altLang="zh-CN" sz="2000" dirty="0"/>
              <a:t>BID</a:t>
            </a:r>
            <a:r>
              <a:rPr lang="zh-CN" altLang="zh-CN" sz="2000" dirty="0"/>
              <a:t>相同，但是端口号更</a:t>
            </a:r>
            <a:r>
              <a:rPr lang="zh-CN" altLang="zh-CN" sz="2000" dirty="0" smtClean="0"/>
              <a:t>小</a:t>
            </a:r>
            <a:endParaRPr lang="zh-CN" altLang="en-US" sz="2000" dirty="0"/>
          </a:p>
          <a:p>
            <a:r>
              <a:rPr lang="zh-CN" altLang="zh-CN" sz="2000" dirty="0" smtClean="0"/>
              <a:t>如果</a:t>
            </a:r>
            <a:r>
              <a:rPr lang="zh-CN" altLang="en-US" sz="2000" dirty="0" smtClean="0"/>
              <a:t>收到</a:t>
            </a:r>
            <a:r>
              <a:rPr lang="zh-CN" altLang="zh-CN" sz="2000" dirty="0" smtClean="0"/>
              <a:t>一</a:t>
            </a:r>
            <a:r>
              <a:rPr lang="zh-CN" altLang="zh-CN" sz="2000" dirty="0"/>
              <a:t>个</a:t>
            </a:r>
            <a:r>
              <a:rPr lang="en-US" altLang="zh-CN" sz="2000" dirty="0"/>
              <a:t>“</a:t>
            </a:r>
            <a:r>
              <a:rPr lang="zh-CN" altLang="zh-CN" sz="2000" dirty="0"/>
              <a:t>更好</a:t>
            </a:r>
            <a:r>
              <a:rPr lang="en-US" altLang="zh-CN" sz="2000" dirty="0"/>
              <a:t>”</a:t>
            </a:r>
            <a:r>
              <a:rPr lang="zh-CN" altLang="zh-CN" sz="2000" dirty="0"/>
              <a:t>的</a:t>
            </a:r>
            <a:r>
              <a:rPr lang="zh-CN" altLang="zh-CN" sz="2000" dirty="0" smtClean="0"/>
              <a:t>消息</a:t>
            </a:r>
            <a:endParaRPr lang="en-US" altLang="zh-CN" sz="2000" dirty="0" smtClean="0"/>
          </a:p>
          <a:p>
            <a:pPr lvl="1"/>
            <a:r>
              <a:rPr lang="zh-CN" altLang="en-US" sz="2000" dirty="0" smtClean="0"/>
              <a:t>说明</a:t>
            </a:r>
            <a:r>
              <a:rPr lang="zh-CN" altLang="en-US" sz="2000" dirty="0" smtClean="0"/>
              <a:t>对应的</a:t>
            </a:r>
            <a:r>
              <a:rPr lang="zh-CN" altLang="en-US" sz="2000" u="sng" dirty="0" smtClean="0">
                <a:solidFill>
                  <a:srgbClr val="FF0000"/>
                </a:solidFill>
              </a:rPr>
              <a:t>端口不是选取</a:t>
            </a:r>
            <a:r>
              <a:rPr lang="zh-CN" altLang="en-US" sz="2000" u="sng" dirty="0" smtClean="0">
                <a:solidFill>
                  <a:srgbClr val="FF0000"/>
                </a:solidFill>
              </a:rPr>
              <a:t>端口</a:t>
            </a:r>
            <a:endParaRPr lang="en-US" altLang="zh-CN" sz="2000" dirty="0"/>
          </a:p>
          <a:p>
            <a:pPr lvl="1"/>
            <a:r>
              <a:rPr lang="zh-CN" altLang="en-US" sz="2000" dirty="0" smtClean="0"/>
              <a:t>检查该端口是否</a:t>
            </a:r>
            <a:r>
              <a:rPr lang="zh-CN" altLang="en-US" sz="2000" dirty="0" smtClean="0"/>
              <a:t>为根端口？ 如果是根端口，则</a:t>
            </a:r>
            <a:r>
              <a:rPr lang="zh-CN" altLang="zh-CN" sz="2000" u="sng" dirty="0" smtClean="0">
                <a:solidFill>
                  <a:srgbClr val="FF0000"/>
                </a:solidFill>
              </a:rPr>
              <a:t>更新</a:t>
            </a:r>
            <a:r>
              <a:rPr lang="zh-CN" altLang="zh-CN" sz="2000" u="sng" dirty="0">
                <a:solidFill>
                  <a:srgbClr val="FF0000"/>
                </a:solidFill>
              </a:rPr>
              <a:t>自身的</a:t>
            </a:r>
            <a:r>
              <a:rPr lang="en-US" altLang="zh-CN" sz="2000" u="sng" dirty="0">
                <a:solidFill>
                  <a:srgbClr val="FF0000"/>
                </a:solidFill>
              </a:rPr>
              <a:t>BPDU</a:t>
            </a:r>
            <a:r>
              <a:rPr lang="zh-CN" altLang="zh-CN" sz="2000" u="sng" dirty="0">
                <a:solidFill>
                  <a:srgbClr val="FF0000"/>
                </a:solidFill>
              </a:rPr>
              <a:t>消息</a:t>
            </a:r>
            <a:r>
              <a:rPr lang="zh-CN" altLang="zh-CN" sz="2000" dirty="0"/>
              <a:t>，相应的根路径花费等于</a:t>
            </a:r>
            <a:r>
              <a:rPr lang="en-US" altLang="zh-CN" sz="2000" dirty="0"/>
              <a:t>BPDU</a:t>
            </a:r>
            <a:r>
              <a:rPr lang="zh-CN" altLang="zh-CN" sz="2000" dirty="0"/>
              <a:t>消息中的路径花费加上端口的路径</a:t>
            </a:r>
            <a:r>
              <a:rPr lang="zh-CN" altLang="zh-CN" sz="2000" dirty="0" smtClean="0"/>
              <a:t>花费</a:t>
            </a:r>
            <a:endParaRPr lang="en-US" altLang="zh-CN" sz="2000" dirty="0" smtClean="0"/>
          </a:p>
          <a:p>
            <a:endParaRPr lang="zh-CN" altLang="zh-CN" sz="2400" dirty="0"/>
          </a:p>
        </p:txBody>
      </p:sp>
      <p:grpSp>
        <p:nvGrpSpPr>
          <p:cNvPr id="14" name="组合 13"/>
          <p:cNvGrpSpPr/>
          <p:nvPr/>
        </p:nvGrpSpPr>
        <p:grpSpPr>
          <a:xfrm>
            <a:off x="7844273" y="4850533"/>
            <a:ext cx="3927510" cy="1755330"/>
            <a:chOff x="4716016" y="2555612"/>
            <a:chExt cx="3927510" cy="1755330"/>
          </a:xfrm>
        </p:grpSpPr>
        <p:sp>
          <p:nvSpPr>
            <p:cNvPr id="6" name="TextBox 5"/>
            <p:cNvSpPr txBox="1"/>
            <p:nvPr/>
          </p:nvSpPr>
          <p:spPr>
            <a:xfrm>
              <a:off x="4716016" y="2555612"/>
              <a:ext cx="1872208" cy="369332"/>
            </a:xfrm>
            <a:prstGeom prst="rect">
              <a:avLst/>
            </a:prstGeom>
            <a:solidFill>
              <a:schemeClr val="bg2">
                <a:lumMod val="90000"/>
              </a:schemeClr>
            </a:solidFill>
            <a:ln>
              <a:solidFill>
                <a:schemeClr val="tx1"/>
              </a:solidFill>
            </a:ln>
          </p:spPr>
          <p:txBody>
            <a:bodyPr wrap="square" rtlCol="0">
              <a:spAutoFit/>
            </a:bodyPr>
            <a:lstStyle/>
            <a:p>
              <a:r>
                <a:rPr lang="en-US" altLang="zh-CN" dirty="0"/>
                <a:t>Root BID</a:t>
              </a:r>
              <a:endParaRPr lang="zh-CN" altLang="en-US" dirty="0"/>
            </a:p>
          </p:txBody>
        </p:sp>
        <p:sp>
          <p:nvSpPr>
            <p:cNvPr id="7" name="TextBox 6"/>
            <p:cNvSpPr txBox="1"/>
            <p:nvPr/>
          </p:nvSpPr>
          <p:spPr>
            <a:xfrm>
              <a:off x="4716016" y="2915652"/>
              <a:ext cx="1872208" cy="369332"/>
            </a:xfrm>
            <a:prstGeom prst="rect">
              <a:avLst/>
            </a:prstGeom>
            <a:solidFill>
              <a:schemeClr val="bg2">
                <a:lumMod val="90000"/>
              </a:schemeClr>
            </a:solidFill>
            <a:ln>
              <a:solidFill>
                <a:schemeClr val="tx1"/>
              </a:solidFill>
            </a:ln>
          </p:spPr>
          <p:txBody>
            <a:bodyPr wrap="square" rtlCol="0">
              <a:spAutoFit/>
            </a:bodyPr>
            <a:lstStyle/>
            <a:p>
              <a:r>
                <a:rPr lang="en-US" altLang="zh-CN" dirty="0"/>
                <a:t>Root Path Cost</a:t>
              </a:r>
              <a:endParaRPr lang="zh-CN" altLang="en-US" dirty="0"/>
            </a:p>
          </p:txBody>
        </p:sp>
        <p:sp>
          <p:nvSpPr>
            <p:cNvPr id="8" name="TextBox 7"/>
            <p:cNvSpPr txBox="1"/>
            <p:nvPr/>
          </p:nvSpPr>
          <p:spPr>
            <a:xfrm>
              <a:off x="4716016" y="3284984"/>
              <a:ext cx="1872208" cy="369332"/>
            </a:xfrm>
            <a:prstGeom prst="rect">
              <a:avLst/>
            </a:prstGeom>
            <a:solidFill>
              <a:schemeClr val="bg2">
                <a:lumMod val="90000"/>
              </a:schemeClr>
            </a:solidFill>
            <a:ln>
              <a:solidFill>
                <a:schemeClr val="tx1"/>
              </a:solidFill>
            </a:ln>
          </p:spPr>
          <p:txBody>
            <a:bodyPr wrap="square" rtlCol="0">
              <a:spAutoFit/>
            </a:bodyPr>
            <a:lstStyle/>
            <a:p>
              <a:r>
                <a:rPr lang="en-US" altLang="zh-CN" dirty="0"/>
                <a:t>Sender BID</a:t>
              </a:r>
              <a:endParaRPr lang="zh-CN" altLang="en-US" dirty="0"/>
            </a:p>
          </p:txBody>
        </p:sp>
        <p:sp>
          <p:nvSpPr>
            <p:cNvPr id="9" name="TextBox 8"/>
            <p:cNvSpPr txBox="1"/>
            <p:nvPr/>
          </p:nvSpPr>
          <p:spPr>
            <a:xfrm>
              <a:off x="4716016" y="3654316"/>
              <a:ext cx="1872208" cy="369332"/>
            </a:xfrm>
            <a:prstGeom prst="rect">
              <a:avLst/>
            </a:prstGeom>
            <a:solidFill>
              <a:schemeClr val="bg2">
                <a:lumMod val="90000"/>
              </a:schemeClr>
            </a:solidFill>
            <a:ln>
              <a:solidFill>
                <a:schemeClr val="tx1"/>
              </a:solidFill>
            </a:ln>
          </p:spPr>
          <p:txBody>
            <a:bodyPr wrap="square" rtlCol="0">
              <a:spAutoFit/>
            </a:bodyPr>
            <a:lstStyle/>
            <a:p>
              <a:r>
                <a:rPr lang="en-US" altLang="zh-CN" dirty="0"/>
                <a:t>Port ID</a:t>
              </a:r>
              <a:endParaRPr lang="zh-CN" altLang="en-US" dirty="0"/>
            </a:p>
          </p:txBody>
        </p:sp>
        <p:sp>
          <p:nvSpPr>
            <p:cNvPr id="10" name="TextBox 9"/>
            <p:cNvSpPr txBox="1"/>
            <p:nvPr/>
          </p:nvSpPr>
          <p:spPr>
            <a:xfrm>
              <a:off x="6804248" y="2555612"/>
              <a:ext cx="1224136" cy="369332"/>
            </a:xfrm>
            <a:prstGeom prst="rect">
              <a:avLst/>
            </a:prstGeom>
            <a:noFill/>
          </p:spPr>
          <p:txBody>
            <a:bodyPr wrap="square" rtlCol="0">
              <a:spAutoFit/>
            </a:bodyPr>
            <a:lstStyle/>
            <a:p>
              <a:r>
                <a:rPr lang="zh-CN" altLang="en-US" dirty="0"/>
                <a:t>谁是根桥</a:t>
              </a:r>
              <a:r>
                <a:rPr lang="en-US" altLang="zh-CN" dirty="0"/>
                <a:t>?</a:t>
              </a:r>
              <a:endParaRPr lang="zh-CN" altLang="en-US" dirty="0"/>
            </a:p>
          </p:txBody>
        </p:sp>
        <p:sp>
          <p:nvSpPr>
            <p:cNvPr id="11" name="TextBox 10"/>
            <p:cNvSpPr txBox="1"/>
            <p:nvPr/>
          </p:nvSpPr>
          <p:spPr>
            <a:xfrm>
              <a:off x="6805354" y="2925947"/>
              <a:ext cx="1583070" cy="369332"/>
            </a:xfrm>
            <a:prstGeom prst="rect">
              <a:avLst/>
            </a:prstGeom>
            <a:noFill/>
          </p:spPr>
          <p:txBody>
            <a:bodyPr wrap="square" rtlCol="0">
              <a:spAutoFit/>
            </a:bodyPr>
            <a:lstStyle/>
            <a:p>
              <a:r>
                <a:rPr lang="zh-CN" altLang="en-US" dirty="0"/>
                <a:t>到根桥的距离</a:t>
              </a:r>
              <a:r>
                <a:rPr lang="en-US" altLang="zh-CN" dirty="0"/>
                <a:t>?</a:t>
              </a:r>
              <a:endParaRPr lang="zh-CN" altLang="en-US" dirty="0"/>
            </a:p>
          </p:txBody>
        </p:sp>
        <p:sp>
          <p:nvSpPr>
            <p:cNvPr id="12" name="TextBox 11"/>
            <p:cNvSpPr txBox="1"/>
            <p:nvPr/>
          </p:nvSpPr>
          <p:spPr>
            <a:xfrm>
              <a:off x="6805354" y="3295279"/>
              <a:ext cx="1838172" cy="369332"/>
            </a:xfrm>
            <a:prstGeom prst="rect">
              <a:avLst/>
            </a:prstGeom>
            <a:noFill/>
          </p:spPr>
          <p:txBody>
            <a:bodyPr wrap="square" rtlCol="0">
              <a:spAutoFit/>
            </a:bodyPr>
            <a:lstStyle/>
            <a:p>
              <a:r>
                <a:rPr lang="zh-CN" altLang="en-US" dirty="0"/>
                <a:t>谁发送的</a:t>
              </a:r>
              <a:r>
                <a:rPr lang="en-US" altLang="zh-CN" dirty="0"/>
                <a:t>BPDU?</a:t>
              </a:r>
              <a:endParaRPr lang="zh-CN" altLang="en-US" dirty="0"/>
            </a:p>
          </p:txBody>
        </p:sp>
        <p:sp>
          <p:nvSpPr>
            <p:cNvPr id="13" name="TextBox 12"/>
            <p:cNvSpPr txBox="1"/>
            <p:nvPr/>
          </p:nvSpPr>
          <p:spPr>
            <a:xfrm>
              <a:off x="6817890" y="3664611"/>
              <a:ext cx="1583070" cy="646331"/>
            </a:xfrm>
            <a:prstGeom prst="rect">
              <a:avLst/>
            </a:prstGeom>
            <a:noFill/>
          </p:spPr>
          <p:txBody>
            <a:bodyPr wrap="square" rtlCol="0">
              <a:spAutoFit/>
            </a:bodyPr>
            <a:lstStyle/>
            <a:p>
              <a:r>
                <a:rPr lang="zh-CN" altLang="en-US" dirty="0"/>
                <a:t>通过</a:t>
              </a:r>
              <a:r>
                <a:rPr lang="en-US" altLang="zh-CN" dirty="0"/>
                <a:t>Sender</a:t>
              </a:r>
              <a:r>
                <a:rPr lang="zh-CN" altLang="en-US" dirty="0"/>
                <a:t>的哪个端口发送？</a:t>
              </a:r>
            </a:p>
          </p:txBody>
        </p:sp>
      </p:grpSp>
      <p:sp>
        <p:nvSpPr>
          <p:cNvPr id="5" name="矩形 4"/>
          <p:cNvSpPr/>
          <p:nvPr/>
        </p:nvSpPr>
        <p:spPr>
          <a:xfrm>
            <a:off x="355377" y="5126671"/>
            <a:ext cx="6763507" cy="1631216"/>
          </a:xfrm>
          <a:prstGeom prst="rect">
            <a:avLst/>
          </a:prstGeom>
        </p:spPr>
        <p:txBody>
          <a:bodyPr wrap="square">
            <a:spAutoFit/>
          </a:bodyPr>
          <a:lstStyle/>
          <a:p>
            <a:pPr marL="285750" indent="-285750">
              <a:buFont typeface="Arial" panose="020B0604020202020204" pitchFamily="34" charset="0"/>
              <a:buChar char="•"/>
            </a:pPr>
            <a:r>
              <a:rPr lang="zh-CN" altLang="en-US" sz="2000" dirty="0"/>
              <a:t>根</a:t>
            </a:r>
            <a:r>
              <a:rPr lang="zh-CN" altLang="en-US" sz="2000" dirty="0" smtClean="0"/>
              <a:t>桥定期（每隔</a:t>
            </a:r>
            <a:r>
              <a:rPr lang="en-US" altLang="zh-CN" sz="2000" dirty="0" smtClean="0"/>
              <a:t>2</a:t>
            </a:r>
            <a:r>
              <a:rPr lang="zh-CN" altLang="en-US" sz="2000" dirty="0" smtClean="0"/>
              <a:t>秒）生成新的</a:t>
            </a:r>
            <a:r>
              <a:rPr lang="en-US" altLang="zh-CN" sz="2000" dirty="0" smtClean="0"/>
              <a:t>BPDU</a:t>
            </a:r>
            <a:r>
              <a:rPr lang="zh-CN" altLang="en-US" sz="2000" dirty="0" smtClean="0"/>
              <a:t>消息</a:t>
            </a:r>
            <a:endParaRPr lang="en-US" altLang="zh-CN" sz="2000" dirty="0" smtClean="0"/>
          </a:p>
          <a:p>
            <a:pPr marL="285750" indent="-285750">
              <a:buFont typeface="Arial" panose="020B0604020202020204" pitchFamily="34" charset="0"/>
              <a:buChar char="•"/>
            </a:pPr>
            <a:r>
              <a:rPr lang="zh-CN" altLang="en-US" sz="2000" dirty="0" smtClean="0"/>
              <a:t>网桥</a:t>
            </a:r>
            <a:r>
              <a:rPr lang="zh-CN" altLang="en-US" sz="2000" dirty="0"/>
              <a:t>从根端口接收</a:t>
            </a:r>
            <a:r>
              <a:rPr lang="en-US" altLang="zh-CN" sz="2000" dirty="0"/>
              <a:t>BPDU</a:t>
            </a:r>
            <a:r>
              <a:rPr lang="zh-CN" altLang="en-US" sz="2000" dirty="0"/>
              <a:t>消息后更新自身的</a:t>
            </a:r>
            <a:r>
              <a:rPr lang="en-US" altLang="zh-CN" sz="2000" dirty="0"/>
              <a:t>BPDU</a:t>
            </a:r>
            <a:r>
              <a:rPr lang="zh-CN" altLang="en-US" sz="2000" dirty="0"/>
              <a:t>消息</a:t>
            </a:r>
            <a:r>
              <a:rPr lang="zh-CN" altLang="en-US" sz="2000" dirty="0" smtClean="0"/>
              <a:t>，然后往选取端口发送自身的</a:t>
            </a:r>
            <a:r>
              <a:rPr lang="en-US" altLang="zh-CN" sz="2000" dirty="0" smtClean="0"/>
              <a:t>BPDU</a:t>
            </a:r>
            <a:r>
              <a:rPr lang="zh-CN" altLang="en-US" sz="2000" dirty="0" smtClean="0"/>
              <a:t>消息</a:t>
            </a:r>
            <a:endParaRPr lang="en-US" altLang="zh-CN" sz="2000" dirty="0" smtClean="0"/>
          </a:p>
          <a:p>
            <a:pPr marL="285750" indent="-285750">
              <a:buFont typeface="Arial" panose="020B0604020202020204" pitchFamily="34" charset="0"/>
              <a:buChar char="•"/>
            </a:pPr>
            <a:r>
              <a:rPr lang="zh-CN" altLang="en-US" sz="2000" dirty="0" smtClean="0"/>
              <a:t>网桥保存的</a:t>
            </a:r>
            <a:r>
              <a:rPr lang="en-US" altLang="zh-CN" sz="2000" dirty="0" smtClean="0"/>
              <a:t>BPDU</a:t>
            </a:r>
            <a:r>
              <a:rPr lang="zh-CN" altLang="en-US" sz="2000" dirty="0" smtClean="0"/>
              <a:t>消息的</a:t>
            </a:r>
            <a:r>
              <a:rPr lang="en-US" altLang="zh-CN" sz="2000" dirty="0" smtClean="0"/>
              <a:t>age</a:t>
            </a:r>
            <a:r>
              <a:rPr lang="zh-CN" altLang="en-US" sz="2000" dirty="0" smtClean="0"/>
              <a:t>随着时间的增加而增加，如果到达最大生命期，则宣称自己是根桥，重新计算</a:t>
            </a:r>
            <a:endParaRPr lang="en-US" altLang="zh-CN" sz="2000" dirty="0" smtClean="0"/>
          </a:p>
        </p:txBody>
      </p:sp>
    </p:spTree>
    <p:extLst>
      <p:ext uri="{BB962C8B-B14F-4D97-AF65-F5344CB8AC3E}">
        <p14:creationId xmlns:p14="http://schemas.microsoft.com/office/powerpoint/2010/main" val="3205102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290248" cy="1277938"/>
          </a:xfrm>
        </p:spPr>
        <p:txBody>
          <a:bodyPr/>
          <a:lstStyle/>
          <a:p>
            <a:r>
              <a:rPr lang="zh-CN" altLang="en-US" dirty="0" smtClean="0"/>
              <a:t>生成树算法：例子</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37</a:t>
            </a:fld>
            <a:endParaRPr lang="zh-CN" altLang="en-US" dirty="0"/>
          </a:p>
        </p:txBody>
      </p:sp>
      <p:sp>
        <p:nvSpPr>
          <p:cNvPr id="4" name="内容占位符 3"/>
          <p:cNvSpPr>
            <a:spLocks noGrp="1"/>
          </p:cNvSpPr>
          <p:nvPr>
            <p:ph sz="quarter" idx="1"/>
          </p:nvPr>
        </p:nvSpPr>
        <p:spPr>
          <a:xfrm>
            <a:off x="283154" y="1802261"/>
            <a:ext cx="5303259" cy="2497832"/>
          </a:xfrm>
        </p:spPr>
        <p:txBody>
          <a:bodyPr>
            <a:noAutofit/>
          </a:bodyPr>
          <a:lstStyle/>
          <a:p>
            <a:pPr>
              <a:lnSpc>
                <a:spcPct val="120000"/>
              </a:lnSpc>
            </a:pPr>
            <a:r>
              <a:rPr lang="en-US" altLang="zh-CN" sz="2000" dirty="0"/>
              <a:t>BPDU</a:t>
            </a:r>
            <a:r>
              <a:rPr lang="zh-CN" altLang="en-US" sz="2000" dirty="0"/>
              <a:t>消息</a:t>
            </a:r>
            <a:r>
              <a:rPr lang="en-US" altLang="zh-CN" sz="2000" dirty="0"/>
              <a:t>(</a:t>
            </a:r>
            <a:r>
              <a:rPr lang="zh-CN" altLang="zh-CN" sz="2000" dirty="0"/>
              <a:t>根桥，花费，发送者</a:t>
            </a:r>
            <a:r>
              <a:rPr lang="en-US" altLang="zh-CN" sz="2000" dirty="0"/>
              <a:t>)</a:t>
            </a:r>
            <a:r>
              <a:rPr lang="zh-CN" altLang="zh-CN" sz="2000" dirty="0"/>
              <a:t>表示是哪个网桥发送的，其中到根桥的花费为多少。</a:t>
            </a:r>
            <a:endParaRPr lang="en-US" altLang="zh-CN" sz="2000" dirty="0"/>
          </a:p>
          <a:p>
            <a:pPr lvl="1">
              <a:lnSpc>
                <a:spcPct val="120000"/>
              </a:lnSpc>
            </a:pPr>
            <a:r>
              <a:rPr lang="en-US" altLang="zh-CN" sz="2000" dirty="0"/>
              <a:t>B1</a:t>
            </a:r>
            <a:r>
              <a:rPr lang="zh-CN" altLang="en-US" sz="2000" dirty="0"/>
              <a:t>为根桥</a:t>
            </a:r>
            <a:endParaRPr lang="en-US" altLang="zh-CN" sz="2000" dirty="0"/>
          </a:p>
          <a:p>
            <a:pPr lvl="1">
              <a:lnSpc>
                <a:spcPct val="120000"/>
              </a:lnSpc>
            </a:pPr>
            <a:r>
              <a:rPr lang="en-US" altLang="zh-CN" sz="2000" dirty="0"/>
              <a:t>RP</a:t>
            </a:r>
            <a:r>
              <a:rPr lang="zh-CN" altLang="en-US" sz="2000" dirty="0"/>
              <a:t>表示网桥的根端口</a:t>
            </a:r>
            <a:endParaRPr lang="en-US" altLang="zh-CN" sz="2000" dirty="0"/>
          </a:p>
          <a:p>
            <a:pPr lvl="1">
              <a:lnSpc>
                <a:spcPct val="120000"/>
              </a:lnSpc>
            </a:pPr>
            <a:r>
              <a:rPr lang="en-US" altLang="zh-CN" sz="2000" dirty="0"/>
              <a:t>DP</a:t>
            </a:r>
            <a:r>
              <a:rPr lang="zh-CN" altLang="en-US" sz="2000" dirty="0"/>
              <a:t>表示局域网上的选取桥的选取端口</a:t>
            </a:r>
          </a:p>
        </p:txBody>
      </p:sp>
      <p:graphicFrame>
        <p:nvGraphicFramePr>
          <p:cNvPr id="5" name="对象 4"/>
          <p:cNvGraphicFramePr>
            <a:graphicFrameLocks noChangeAspect="1"/>
          </p:cNvGraphicFramePr>
          <p:nvPr>
            <p:extLst>
              <p:ext uri="{D42A27DB-BD31-4B8C-83A1-F6EECF244321}">
                <p14:modId xmlns:p14="http://schemas.microsoft.com/office/powerpoint/2010/main" val="1559874872"/>
              </p:ext>
            </p:extLst>
          </p:nvPr>
        </p:nvGraphicFramePr>
        <p:xfrm>
          <a:off x="5586413" y="0"/>
          <a:ext cx="6342068" cy="4300093"/>
        </p:xfrm>
        <a:graphic>
          <a:graphicData uri="http://schemas.openxmlformats.org/presentationml/2006/ole">
            <mc:AlternateContent xmlns:mc="http://schemas.openxmlformats.org/markup-compatibility/2006">
              <mc:Choice xmlns:v="urn:schemas-microsoft-com:vml" Requires="v">
                <p:oleObj spid="_x0000_s4169" name="Visio" r:id="rId3" imgW="6676987" imgH="4521118" progId="Visio.Drawing.11">
                  <p:embed/>
                </p:oleObj>
              </mc:Choice>
              <mc:Fallback>
                <p:oleObj name="Visio" r:id="rId3" imgW="6676987" imgH="4521118" progId="Visio.Drawing.11">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13" y="0"/>
                        <a:ext cx="6342068" cy="4300093"/>
                      </a:xfrm>
                      <a:prstGeom prst="rect">
                        <a:avLst/>
                      </a:prstGeom>
                      <a:noFill/>
                      <a:ln>
                        <a:noFill/>
                      </a:ln>
                      <a:extLst/>
                    </p:spPr>
                  </p:pic>
                </p:oleObj>
              </mc:Fallback>
            </mc:AlternateContent>
          </a:graphicData>
        </a:graphic>
      </p:graphicFrame>
      <p:sp>
        <p:nvSpPr>
          <p:cNvPr id="6" name="内容占位符 3"/>
          <p:cNvSpPr txBox="1">
            <a:spLocks/>
          </p:cNvSpPr>
          <p:nvPr/>
        </p:nvSpPr>
        <p:spPr>
          <a:xfrm>
            <a:off x="283154" y="4243871"/>
            <a:ext cx="11167814" cy="213779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sz="2400" dirty="0"/>
              <a:t>稳定状态下单播帧和广播帧的扩散和转发沿着生成树进行</a:t>
            </a:r>
            <a:r>
              <a:rPr lang="zh-CN" altLang="en-US" sz="2400" dirty="0" smtClean="0"/>
              <a:t>：</a:t>
            </a:r>
            <a:endParaRPr lang="en-US" altLang="zh-CN" sz="2400" dirty="0" smtClean="0"/>
          </a:p>
          <a:p>
            <a:pPr lvl="1"/>
            <a:r>
              <a:rPr lang="zh-CN" altLang="en-US" sz="2100" dirty="0" smtClean="0"/>
              <a:t>节点</a:t>
            </a:r>
            <a:r>
              <a:rPr lang="en-US" altLang="zh-CN" sz="2100" dirty="0"/>
              <a:t>Z</a:t>
            </a:r>
            <a:r>
              <a:rPr lang="zh-CN" altLang="en-US" sz="2100" dirty="0"/>
              <a:t>发送帧到节点</a:t>
            </a:r>
            <a:r>
              <a:rPr lang="en-US" altLang="zh-CN" sz="2100" dirty="0"/>
              <a:t>W</a:t>
            </a:r>
            <a:r>
              <a:rPr lang="zh-CN" altLang="en-US" sz="2100" dirty="0" smtClean="0"/>
              <a:t>，</a:t>
            </a:r>
            <a:r>
              <a:rPr lang="zh-CN" altLang="en-US" sz="2100" dirty="0" smtClean="0"/>
              <a:t>会沿着生成树发送到所有链路</a:t>
            </a:r>
            <a:endParaRPr lang="en-US" altLang="zh-CN" sz="2100" dirty="0" smtClean="0"/>
          </a:p>
          <a:p>
            <a:pPr lvl="1"/>
            <a:r>
              <a:rPr lang="zh-CN" altLang="en-US" sz="2100" dirty="0" smtClean="0"/>
              <a:t>节点</a:t>
            </a:r>
            <a:r>
              <a:rPr lang="en-US" altLang="zh-CN" sz="2100" dirty="0"/>
              <a:t>W</a:t>
            </a:r>
            <a:r>
              <a:rPr lang="zh-CN" altLang="en-US" sz="2100" dirty="0"/>
              <a:t>发送帧到节点</a:t>
            </a:r>
            <a:r>
              <a:rPr lang="en-US" altLang="zh-CN" sz="2100" dirty="0" smtClean="0"/>
              <a:t>Z</a:t>
            </a:r>
            <a:r>
              <a:rPr lang="zh-CN" altLang="en-US" sz="2100" dirty="0" smtClean="0"/>
              <a:t>时，由于已经学习到</a:t>
            </a:r>
            <a:r>
              <a:rPr lang="en-US" altLang="zh-CN" sz="2100" dirty="0" smtClean="0"/>
              <a:t>Z</a:t>
            </a:r>
            <a:r>
              <a:rPr lang="zh-CN" altLang="en-US" sz="2100" dirty="0" smtClean="0"/>
              <a:t>的位置，</a:t>
            </a:r>
            <a:r>
              <a:rPr lang="en-US" altLang="zh-CN" sz="2100" dirty="0" smtClean="0"/>
              <a:t>W</a:t>
            </a:r>
            <a:r>
              <a:rPr lang="en-US" altLang="zh-CN" sz="2100" dirty="0" smtClean="0">
                <a:sym typeface="Wingdings" panose="05000000000000000000" pitchFamily="2" charset="2"/>
              </a:rPr>
              <a:t>B4Z</a:t>
            </a:r>
            <a:endParaRPr lang="en-US" altLang="zh-CN" sz="2100" dirty="0"/>
          </a:p>
          <a:p>
            <a:r>
              <a:rPr lang="zh-CN" altLang="en-US" sz="2400" dirty="0"/>
              <a:t>组播帧可以进一步优化：</a:t>
            </a:r>
            <a:endParaRPr lang="en-US" altLang="zh-CN" sz="2400" dirty="0"/>
          </a:p>
          <a:p>
            <a:pPr lvl="1"/>
            <a:r>
              <a:rPr lang="zh-CN" altLang="en-US" sz="2400" dirty="0"/>
              <a:t>通过</a:t>
            </a:r>
            <a:r>
              <a:rPr lang="en-US" altLang="zh-CN" sz="2400" dirty="0"/>
              <a:t>GMRP</a:t>
            </a:r>
            <a:r>
              <a:rPr lang="zh-CN" altLang="en-US" sz="2400" dirty="0"/>
              <a:t>协议使得网桥了解到端口方向是否有组成员</a:t>
            </a:r>
            <a:endParaRPr lang="en-US" altLang="zh-CN" sz="2400" dirty="0"/>
          </a:p>
          <a:p>
            <a:pPr lvl="1"/>
            <a:r>
              <a:rPr lang="zh-CN" altLang="en-US" sz="2400" dirty="0"/>
              <a:t>通用属性登记协议</a:t>
            </a:r>
            <a:r>
              <a:rPr lang="en-US" altLang="zh-CN" sz="2400" dirty="0"/>
              <a:t>GARP</a:t>
            </a:r>
            <a:r>
              <a:rPr lang="zh-CN" altLang="en-US" sz="2400" dirty="0"/>
              <a:t>（</a:t>
            </a:r>
            <a:r>
              <a:rPr lang="en-US" altLang="zh-CN" sz="2400" dirty="0"/>
              <a:t>Generic attribute registration protocol</a:t>
            </a:r>
            <a:r>
              <a:rPr lang="zh-CN" altLang="en-US" sz="2400" dirty="0"/>
              <a:t>）</a:t>
            </a:r>
            <a:endParaRPr lang="en-US" altLang="zh-CN" sz="2400" dirty="0"/>
          </a:p>
          <a:p>
            <a:endParaRPr lang="zh-CN" altLang="en-US" sz="2400" dirty="0"/>
          </a:p>
        </p:txBody>
      </p:sp>
    </p:spTree>
    <p:extLst>
      <p:ext uri="{BB962C8B-B14F-4D97-AF65-F5344CB8AC3E}">
        <p14:creationId xmlns:p14="http://schemas.microsoft.com/office/powerpoint/2010/main" val="2136704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生成树算法</a:t>
            </a:r>
            <a:r>
              <a:rPr lang="zh-CN" altLang="en-US" dirty="0" smtClean="0"/>
              <a:t>：拓扑变化</a:t>
            </a:r>
            <a:endParaRPr lang="zh-CN" altLang="en-US" dirty="0"/>
          </a:p>
        </p:txBody>
      </p:sp>
      <p:sp>
        <p:nvSpPr>
          <p:cNvPr id="4" name="内容占位符 3"/>
          <p:cNvSpPr>
            <a:spLocks noGrp="1"/>
          </p:cNvSpPr>
          <p:nvPr>
            <p:ph sz="quarter" idx="1"/>
          </p:nvPr>
        </p:nvSpPr>
        <p:spPr>
          <a:xfrm>
            <a:off x="96767" y="1413686"/>
            <a:ext cx="9047672" cy="4351338"/>
          </a:xfrm>
        </p:spPr>
        <p:txBody>
          <a:bodyPr>
            <a:noAutofit/>
          </a:bodyPr>
          <a:lstStyle/>
          <a:p>
            <a:r>
              <a:rPr lang="zh-CN" altLang="en-US" sz="2000" dirty="0" smtClean="0"/>
              <a:t>生成树收敛过程中新旧拓扑混合在一起：</a:t>
            </a:r>
            <a:endParaRPr lang="en-US" altLang="zh-CN" sz="2000" dirty="0" smtClean="0"/>
          </a:p>
          <a:p>
            <a:pPr lvl="1"/>
            <a:r>
              <a:rPr lang="zh-CN" altLang="zh-CN" sz="2000" dirty="0"/>
              <a:t>原来属于转发状态的端口经过计算后发现不是转发状态，在这段重新计算的时间内可能出现网络分割。</a:t>
            </a:r>
            <a:endParaRPr lang="en-US" altLang="zh-CN" sz="2000" dirty="0" smtClean="0"/>
          </a:p>
          <a:p>
            <a:pPr lvl="1"/>
            <a:r>
              <a:rPr lang="zh-CN" altLang="zh-CN" sz="2000" dirty="0" smtClean="0"/>
              <a:t>原来</a:t>
            </a:r>
            <a:r>
              <a:rPr lang="zh-CN" altLang="zh-CN" sz="2000" dirty="0"/>
              <a:t>不是转发状态的端口在新的拓扑中要变为转发状态时可能会出现路由</a:t>
            </a:r>
            <a:r>
              <a:rPr lang="zh-CN" altLang="zh-CN" sz="2000" dirty="0" smtClean="0"/>
              <a:t>回路</a:t>
            </a:r>
            <a:endParaRPr lang="en-US" altLang="zh-CN" sz="2000" dirty="0" smtClean="0"/>
          </a:p>
          <a:p>
            <a:pPr lvl="1"/>
            <a:r>
              <a:rPr lang="zh-CN" altLang="en-US" sz="2000" dirty="0" smtClean="0"/>
              <a:t>避免出现路由回路：</a:t>
            </a:r>
            <a:endParaRPr lang="en-US" altLang="zh-CN" sz="2000" dirty="0" smtClean="0"/>
          </a:p>
          <a:p>
            <a:pPr lvl="2"/>
            <a:r>
              <a:rPr lang="zh-CN" altLang="en-US" dirty="0" smtClean="0"/>
              <a:t>阻塞状态到转发状态时不是立即迁移，而是等待足够时间（</a:t>
            </a:r>
            <a:r>
              <a:rPr lang="en-US" altLang="zh-CN" dirty="0"/>
              <a:t>BPDU</a:t>
            </a:r>
            <a:r>
              <a:rPr lang="zh-CN" altLang="en-US" dirty="0"/>
              <a:t>消息传遍网络时间的一倍</a:t>
            </a:r>
            <a:r>
              <a:rPr lang="zh-CN" altLang="en-US" dirty="0" smtClean="0"/>
              <a:t>），保证新拓扑信息传遍所有局域网</a:t>
            </a:r>
            <a:endParaRPr lang="en-US" altLang="zh-CN" dirty="0" smtClean="0"/>
          </a:p>
          <a:p>
            <a:pPr lvl="3"/>
            <a:r>
              <a:rPr lang="zh-CN" altLang="en-US" sz="2000" dirty="0" smtClean="0"/>
              <a:t>考虑老拓扑中根桥</a:t>
            </a:r>
            <a:r>
              <a:rPr lang="en-US" altLang="zh-CN" sz="2000" dirty="0" smtClean="0"/>
              <a:t>B</a:t>
            </a:r>
            <a:r>
              <a:rPr lang="zh-CN" altLang="en-US" sz="2000" dirty="0" smtClean="0"/>
              <a:t>附近故障，经过</a:t>
            </a:r>
            <a:r>
              <a:rPr lang="en-US" altLang="zh-CN" sz="2000" dirty="0" smtClean="0"/>
              <a:t>T</a:t>
            </a:r>
            <a:r>
              <a:rPr lang="zh-CN" altLang="en-US" sz="2000" dirty="0" smtClean="0"/>
              <a:t>到达最远的地方</a:t>
            </a:r>
            <a:r>
              <a:rPr lang="en-US" altLang="zh-CN" sz="2000" dirty="0" smtClean="0"/>
              <a:t>A</a:t>
            </a:r>
            <a:r>
              <a:rPr lang="zh-CN" altLang="en-US" sz="2000" dirty="0" smtClean="0"/>
              <a:t>，而新拓扑的根桥为</a:t>
            </a:r>
            <a:r>
              <a:rPr lang="en-US" altLang="zh-CN" sz="2000" dirty="0" smtClean="0"/>
              <a:t>A</a:t>
            </a:r>
            <a:r>
              <a:rPr lang="zh-CN" altLang="en-US" sz="2000" dirty="0" smtClean="0"/>
              <a:t>，新的拓扑信息经过</a:t>
            </a:r>
            <a:r>
              <a:rPr lang="en-US" altLang="zh-CN" sz="2000" dirty="0" smtClean="0"/>
              <a:t>T</a:t>
            </a:r>
            <a:r>
              <a:rPr lang="zh-CN" altLang="en-US" sz="2000" dirty="0" smtClean="0"/>
              <a:t>到达</a:t>
            </a:r>
            <a:r>
              <a:rPr lang="en-US" altLang="zh-CN" sz="2000" dirty="0" smtClean="0"/>
              <a:t>B</a:t>
            </a:r>
            <a:r>
              <a:rPr lang="zh-CN" altLang="en-US" sz="2000" dirty="0" smtClean="0"/>
              <a:t>。</a:t>
            </a:r>
            <a:endParaRPr lang="en-US" altLang="zh-CN" sz="2000" dirty="0" smtClean="0"/>
          </a:p>
          <a:p>
            <a:pPr lvl="3"/>
            <a:r>
              <a:rPr lang="zh-CN" altLang="en-US" sz="2000" dirty="0" smtClean="0"/>
              <a:t>转发延迟</a:t>
            </a:r>
            <a:r>
              <a:rPr lang="en-US" altLang="zh-CN" sz="2000" dirty="0" smtClean="0"/>
              <a:t>=BPDU</a:t>
            </a:r>
            <a:r>
              <a:rPr lang="zh-CN" altLang="en-US" sz="2000" dirty="0" smtClean="0"/>
              <a:t>消息传遍网络的时间，缺省</a:t>
            </a:r>
            <a:r>
              <a:rPr lang="en-US" altLang="zh-CN" sz="2000" dirty="0" smtClean="0"/>
              <a:t>15</a:t>
            </a:r>
            <a:r>
              <a:rPr lang="zh-CN" altLang="en-US" sz="2000" dirty="0" smtClean="0"/>
              <a:t>秒</a:t>
            </a:r>
            <a:endParaRPr lang="en-US" altLang="zh-CN" sz="2000" dirty="0" smtClean="0"/>
          </a:p>
          <a:p>
            <a:pPr lvl="2"/>
            <a:r>
              <a:rPr lang="zh-CN" altLang="en-US" dirty="0" smtClean="0"/>
              <a:t>引入两个新的状态：监听和学习状态，转发延迟后迁移到下一状态</a:t>
            </a:r>
            <a:endParaRPr lang="en-US" altLang="zh-CN" dirty="0" smtClean="0"/>
          </a:p>
          <a:p>
            <a:pPr lvl="3"/>
            <a:r>
              <a:rPr lang="zh-CN" altLang="en-US" sz="2000" dirty="0" smtClean="0"/>
              <a:t>监听状态：不转发帧</a:t>
            </a:r>
            <a:r>
              <a:rPr lang="zh-CN" altLang="en-US" sz="2000" dirty="0"/>
              <a:t>，转发</a:t>
            </a:r>
            <a:r>
              <a:rPr lang="en-US" altLang="zh-CN" sz="2000" dirty="0"/>
              <a:t>BPDU</a:t>
            </a:r>
            <a:r>
              <a:rPr lang="zh-CN" altLang="en-US" sz="2000" dirty="0" smtClean="0"/>
              <a:t>消息，不</a:t>
            </a:r>
            <a:r>
              <a:rPr lang="zh-CN" altLang="en-US" sz="2000" dirty="0" smtClean="0"/>
              <a:t>学习节点</a:t>
            </a:r>
            <a:r>
              <a:rPr lang="zh-CN" altLang="en-US" sz="2000" dirty="0" smtClean="0"/>
              <a:t>位置</a:t>
            </a:r>
            <a:endParaRPr lang="en-US" altLang="zh-CN" sz="2000" dirty="0" smtClean="0"/>
          </a:p>
          <a:p>
            <a:pPr lvl="3"/>
            <a:r>
              <a:rPr lang="zh-CN" altLang="en-US" sz="2000" dirty="0" smtClean="0"/>
              <a:t>学习状态：不转发帧</a:t>
            </a:r>
            <a:r>
              <a:rPr lang="zh-CN" altLang="en-US" sz="2000" dirty="0"/>
              <a:t>，转发</a:t>
            </a:r>
            <a:r>
              <a:rPr lang="en-US" altLang="zh-CN" sz="2000" dirty="0"/>
              <a:t>BPDU</a:t>
            </a:r>
            <a:r>
              <a:rPr lang="zh-CN" altLang="en-US" sz="2000" dirty="0" smtClean="0"/>
              <a:t>消息，学习</a:t>
            </a:r>
            <a:r>
              <a:rPr lang="zh-CN" altLang="en-US" sz="2000" dirty="0" smtClean="0"/>
              <a:t>节点</a:t>
            </a:r>
            <a:r>
              <a:rPr lang="zh-CN" altLang="en-US" sz="2000" dirty="0" smtClean="0"/>
              <a:t>位置</a:t>
            </a:r>
            <a:endParaRPr lang="en-US" altLang="zh-CN" sz="2000" dirty="0" smtClean="0"/>
          </a:p>
          <a:p>
            <a:pPr lvl="3"/>
            <a:r>
              <a:rPr lang="zh-CN" altLang="en-US" sz="2000" dirty="0" smtClean="0"/>
              <a:t>关闭状态：该端口关闭，不使用</a:t>
            </a:r>
            <a:endParaRPr lang="en-US" altLang="zh-CN" sz="2000" dirty="0" smtClean="0"/>
          </a:p>
          <a:p>
            <a:pPr lvl="2"/>
            <a:endParaRPr lang="zh-CN" altLang="en-US" dirty="0"/>
          </a:p>
        </p:txBody>
      </p:sp>
      <p:pic>
        <p:nvPicPr>
          <p:cNvPr id="5" name="图片 4"/>
          <p:cNvPicPr>
            <a:picLocks noChangeAspect="1"/>
          </p:cNvPicPr>
          <p:nvPr/>
        </p:nvPicPr>
        <p:blipFill>
          <a:blip r:embed="rId2"/>
          <a:stretch>
            <a:fillRect/>
          </a:stretch>
        </p:blipFill>
        <p:spPr>
          <a:xfrm>
            <a:off x="9904832" y="3700833"/>
            <a:ext cx="862433" cy="315654"/>
          </a:xfrm>
          <a:prstGeom prst="rect">
            <a:avLst/>
          </a:prstGeom>
        </p:spPr>
      </p:pic>
      <p:pic>
        <p:nvPicPr>
          <p:cNvPr id="6" name="图片 5"/>
          <p:cNvPicPr>
            <a:picLocks noChangeAspect="1"/>
          </p:cNvPicPr>
          <p:nvPr/>
        </p:nvPicPr>
        <p:blipFill>
          <a:blip r:embed="rId2"/>
          <a:stretch>
            <a:fillRect/>
          </a:stretch>
        </p:blipFill>
        <p:spPr>
          <a:xfrm>
            <a:off x="9854033" y="1091883"/>
            <a:ext cx="862433" cy="315654"/>
          </a:xfrm>
          <a:prstGeom prst="rect">
            <a:avLst/>
          </a:prstGeom>
        </p:spPr>
      </p:pic>
      <p:sp>
        <p:nvSpPr>
          <p:cNvPr id="7" name="左弧形箭头 6"/>
          <p:cNvSpPr/>
          <p:nvPr/>
        </p:nvSpPr>
        <p:spPr>
          <a:xfrm>
            <a:off x="9744562" y="714393"/>
            <a:ext cx="591486" cy="2986440"/>
          </a:xfrm>
          <a:prstGeom prst="curvedRightArrow">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10808040" y="3647155"/>
            <a:ext cx="1023811" cy="369332"/>
          </a:xfrm>
          <a:prstGeom prst="rect">
            <a:avLst/>
          </a:prstGeom>
          <a:solidFill>
            <a:schemeClr val="accent6">
              <a:lumMod val="60000"/>
              <a:lumOff val="40000"/>
            </a:schemeClr>
          </a:solidFill>
        </p:spPr>
        <p:txBody>
          <a:bodyPr wrap="square" rtlCol="0">
            <a:spAutoFit/>
          </a:bodyPr>
          <a:lstStyle/>
          <a:p>
            <a:r>
              <a:rPr lang="zh-CN" altLang="en-US" dirty="0"/>
              <a:t>新</a:t>
            </a:r>
            <a:r>
              <a:rPr lang="zh-CN" altLang="en-US" dirty="0" smtClean="0"/>
              <a:t>根桥</a:t>
            </a:r>
            <a:endParaRPr lang="zh-CN" altLang="en-US" dirty="0"/>
          </a:p>
        </p:txBody>
      </p:sp>
      <p:pic>
        <p:nvPicPr>
          <p:cNvPr id="9" name="图片 8"/>
          <p:cNvPicPr>
            <a:picLocks noChangeAspect="1"/>
          </p:cNvPicPr>
          <p:nvPr/>
        </p:nvPicPr>
        <p:blipFill>
          <a:blip r:embed="rId2"/>
          <a:stretch>
            <a:fillRect/>
          </a:stretch>
        </p:blipFill>
        <p:spPr>
          <a:xfrm>
            <a:off x="10172790" y="507000"/>
            <a:ext cx="862433" cy="315654"/>
          </a:xfrm>
          <a:prstGeom prst="rect">
            <a:avLst/>
          </a:prstGeom>
        </p:spPr>
      </p:pic>
      <p:cxnSp>
        <p:nvCxnSpPr>
          <p:cNvPr id="10" name="直接连接符 9"/>
          <p:cNvCxnSpPr>
            <a:endCxn id="9" idx="2"/>
          </p:cNvCxnSpPr>
          <p:nvPr/>
        </p:nvCxnSpPr>
        <p:spPr>
          <a:xfrm flipV="1">
            <a:off x="10336048" y="822654"/>
            <a:ext cx="267959" cy="386471"/>
          </a:xfrm>
          <a:prstGeom prst="line">
            <a:avLst/>
          </a:prstGeom>
          <a:ln w="28575"/>
        </p:spPr>
        <p:style>
          <a:lnRef idx="1">
            <a:schemeClr val="dk1"/>
          </a:lnRef>
          <a:fillRef idx="0">
            <a:schemeClr val="dk1"/>
          </a:fillRef>
          <a:effectRef idx="0">
            <a:schemeClr val="dk1"/>
          </a:effectRef>
          <a:fontRef idx="minor">
            <a:schemeClr val="tx1"/>
          </a:fontRef>
        </p:style>
      </p:cxnSp>
      <p:sp>
        <p:nvSpPr>
          <p:cNvPr id="11" name="左弧形箭头 10"/>
          <p:cNvSpPr/>
          <p:nvPr/>
        </p:nvSpPr>
        <p:spPr>
          <a:xfrm rot="10489335">
            <a:off x="10469239" y="708706"/>
            <a:ext cx="1103319" cy="2894570"/>
          </a:xfrm>
          <a:prstGeom prst="curvedRightArrow">
            <a:avLst>
              <a:gd name="adj1" fmla="val 25000"/>
              <a:gd name="adj2" fmla="val 50000"/>
              <a:gd name="adj3" fmla="val 2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乘号 11"/>
          <p:cNvSpPr/>
          <p:nvPr/>
        </p:nvSpPr>
        <p:spPr>
          <a:xfrm>
            <a:off x="9969840" y="875479"/>
            <a:ext cx="630817" cy="672245"/>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0880761" y="262940"/>
            <a:ext cx="1023811" cy="369332"/>
          </a:xfrm>
          <a:prstGeom prst="rect">
            <a:avLst/>
          </a:prstGeom>
          <a:noFill/>
        </p:spPr>
        <p:txBody>
          <a:bodyPr wrap="square" rtlCol="0">
            <a:spAutoFit/>
          </a:bodyPr>
          <a:lstStyle/>
          <a:p>
            <a:r>
              <a:rPr lang="zh-CN" altLang="en-US" dirty="0" smtClean="0"/>
              <a:t>老根桥</a:t>
            </a:r>
            <a:endParaRPr lang="zh-CN" altLang="en-US" dirty="0"/>
          </a:p>
        </p:txBody>
      </p:sp>
      <p:sp>
        <p:nvSpPr>
          <p:cNvPr id="17" name="矩形 16"/>
          <p:cNvSpPr/>
          <p:nvPr/>
        </p:nvSpPr>
        <p:spPr>
          <a:xfrm>
            <a:off x="8951918" y="4545549"/>
            <a:ext cx="2972574"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dirty="0"/>
              <a:t>收敛</a:t>
            </a:r>
            <a:r>
              <a:rPr lang="zh-CN" altLang="en-US" sz="2000" dirty="0" smtClean="0"/>
              <a:t>速度最坏需要</a:t>
            </a:r>
            <a:r>
              <a:rPr lang="en-US" altLang="zh-CN" sz="2000" dirty="0" smtClean="0"/>
              <a:t>50</a:t>
            </a:r>
            <a:r>
              <a:rPr lang="zh-CN" altLang="en-US" sz="2000" dirty="0" smtClean="0"/>
              <a:t>秒</a:t>
            </a:r>
            <a:endParaRPr lang="en-US" altLang="zh-CN" sz="2000" dirty="0"/>
          </a:p>
          <a:p>
            <a:pPr marL="285750" indent="-285750">
              <a:buFont typeface="Arial" panose="020B0604020202020204" pitchFamily="34" charset="0"/>
              <a:buChar char="•"/>
            </a:pPr>
            <a:r>
              <a:rPr lang="zh-CN" altLang="en-US" sz="2000" dirty="0"/>
              <a:t>判断需要重新计算：</a:t>
            </a:r>
            <a:r>
              <a:rPr lang="en-US" altLang="zh-CN" sz="2000" dirty="0"/>
              <a:t>BPDU</a:t>
            </a:r>
            <a:r>
              <a:rPr lang="zh-CN" altLang="en-US" sz="2000" dirty="0"/>
              <a:t>消息超时（</a:t>
            </a:r>
            <a:r>
              <a:rPr lang="en-US" altLang="zh-CN" sz="2000" dirty="0"/>
              <a:t>20s)</a:t>
            </a:r>
          </a:p>
          <a:p>
            <a:pPr marL="285750" indent="-285750">
              <a:buFont typeface="Arial" panose="020B0604020202020204" pitchFamily="34" charset="0"/>
              <a:buChar char="•"/>
            </a:pPr>
            <a:r>
              <a:rPr lang="zh-CN" altLang="en-US" sz="2000" dirty="0"/>
              <a:t>端口状态从阻塞到转发状态（</a:t>
            </a:r>
            <a:r>
              <a:rPr lang="en-US" altLang="zh-CN" sz="2000" dirty="0"/>
              <a:t>2*15s</a:t>
            </a:r>
            <a:r>
              <a:rPr lang="zh-CN" altLang="en-US" sz="2000" dirty="0"/>
              <a:t>）</a:t>
            </a:r>
            <a:endParaRPr lang="en-US" altLang="zh-CN" sz="2000" dirty="0"/>
          </a:p>
        </p:txBody>
      </p:sp>
      <p:sp>
        <p:nvSpPr>
          <p:cNvPr id="18" name="文本框 17"/>
          <p:cNvSpPr txBox="1"/>
          <p:nvPr/>
        </p:nvSpPr>
        <p:spPr>
          <a:xfrm>
            <a:off x="9828403" y="1928380"/>
            <a:ext cx="1012663" cy="369332"/>
          </a:xfrm>
          <a:prstGeom prst="rect">
            <a:avLst/>
          </a:prstGeom>
          <a:noFill/>
        </p:spPr>
        <p:txBody>
          <a:bodyPr wrap="square" rtlCol="0">
            <a:spAutoFit/>
          </a:bodyPr>
          <a:lstStyle/>
          <a:p>
            <a:r>
              <a:rPr lang="en-US" altLang="zh-CN" dirty="0" smtClean="0"/>
              <a:t>T=15</a:t>
            </a:r>
            <a:r>
              <a:rPr lang="zh-CN" altLang="en-US" dirty="0" smtClean="0"/>
              <a:t>秒</a:t>
            </a:r>
            <a:endParaRPr lang="zh-CN" altLang="en-US" dirty="0"/>
          </a:p>
        </p:txBody>
      </p:sp>
    </p:spTree>
    <p:extLst>
      <p:ext uri="{BB962C8B-B14F-4D97-AF65-F5344CB8AC3E}">
        <p14:creationId xmlns:p14="http://schemas.microsoft.com/office/powerpoint/2010/main" val="209383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生成树算法：拓扑</a:t>
            </a:r>
            <a:r>
              <a:rPr lang="zh-CN" altLang="en-US" dirty="0" smtClean="0"/>
              <a:t>变化通知</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39</a:t>
            </a:fld>
            <a:endParaRPr lang="zh-CN" altLang="en-US" dirty="0"/>
          </a:p>
        </p:txBody>
      </p:sp>
      <p:sp>
        <p:nvSpPr>
          <p:cNvPr id="4" name="内容占位符 3"/>
          <p:cNvSpPr>
            <a:spLocks noGrp="1"/>
          </p:cNvSpPr>
          <p:nvPr>
            <p:ph sz="quarter" idx="1"/>
          </p:nvPr>
        </p:nvSpPr>
        <p:spPr>
          <a:xfrm>
            <a:off x="278201" y="1813255"/>
            <a:ext cx="11635597" cy="4351338"/>
          </a:xfrm>
        </p:spPr>
        <p:txBody>
          <a:bodyPr>
            <a:noAutofit/>
          </a:bodyPr>
          <a:lstStyle/>
          <a:p>
            <a:r>
              <a:rPr lang="zh-CN" altLang="en-US" sz="2400" dirty="0"/>
              <a:t>生成</a:t>
            </a:r>
            <a:r>
              <a:rPr lang="zh-CN" altLang="en-US" sz="2400" dirty="0" smtClean="0"/>
              <a:t>树算法构造生成树，帧沿着生成树过滤和转发，通过源地址学习来构造转发表</a:t>
            </a:r>
            <a:endParaRPr lang="en-US" altLang="zh-CN" sz="2400" dirty="0" smtClean="0"/>
          </a:p>
          <a:p>
            <a:pPr lvl="1"/>
            <a:r>
              <a:rPr lang="zh-CN" altLang="en-US" dirty="0" smtClean="0"/>
              <a:t>转发</a:t>
            </a:r>
            <a:r>
              <a:rPr lang="zh-CN" altLang="en-US" dirty="0" smtClean="0"/>
              <a:t>表的超时为</a:t>
            </a:r>
            <a:r>
              <a:rPr lang="en-US" altLang="zh-CN" dirty="0" smtClean="0"/>
              <a:t>300</a:t>
            </a:r>
            <a:r>
              <a:rPr lang="zh-CN" altLang="en-US" dirty="0" smtClean="0"/>
              <a:t>秒（</a:t>
            </a:r>
            <a:r>
              <a:rPr lang="en-US" altLang="zh-CN" dirty="0" smtClean="0"/>
              <a:t>5</a:t>
            </a:r>
            <a:r>
              <a:rPr lang="zh-CN" altLang="en-US" dirty="0" smtClean="0"/>
              <a:t>分钟）</a:t>
            </a:r>
            <a:endParaRPr lang="en-US" altLang="zh-CN" dirty="0" smtClean="0"/>
          </a:p>
          <a:p>
            <a:pPr lvl="1"/>
            <a:r>
              <a:rPr lang="zh-CN" altLang="en-US" dirty="0" smtClean="0"/>
              <a:t>拓扑变化后按照新的生成树来转发，原有转发表的表项不再适用，需要移走这些老的表项</a:t>
            </a:r>
            <a:endParaRPr lang="en-US" altLang="zh-CN" dirty="0" smtClean="0"/>
          </a:p>
          <a:p>
            <a:r>
              <a:rPr lang="zh-CN" altLang="en-US" sz="2400" dirty="0" smtClean="0"/>
              <a:t>网桥检测到拓扑</a:t>
            </a:r>
            <a:r>
              <a:rPr lang="zh-CN" altLang="en-US" sz="2400" dirty="0"/>
              <a:t>变化，</a:t>
            </a:r>
            <a:r>
              <a:rPr lang="zh-CN" altLang="en-US" sz="2400" dirty="0" smtClean="0"/>
              <a:t>即转发</a:t>
            </a:r>
            <a:r>
              <a:rPr lang="zh-CN" altLang="en-US" sz="2400" dirty="0"/>
              <a:t>状态的</a:t>
            </a:r>
            <a:r>
              <a:rPr lang="zh-CN" altLang="en-US" sz="2400" dirty="0" smtClean="0"/>
              <a:t>端口变为</a:t>
            </a:r>
            <a:r>
              <a:rPr lang="zh-CN" altLang="en-US" sz="2400" dirty="0"/>
              <a:t>阻塞状态，或阻塞</a:t>
            </a:r>
            <a:r>
              <a:rPr lang="zh-CN" altLang="en-US" sz="2400" dirty="0" smtClean="0"/>
              <a:t>端口变为</a:t>
            </a:r>
            <a:r>
              <a:rPr lang="zh-CN" altLang="en-US" sz="2400" dirty="0"/>
              <a:t>转发状态</a:t>
            </a:r>
            <a:endParaRPr lang="en-US" altLang="zh-CN" sz="2400" dirty="0"/>
          </a:p>
          <a:p>
            <a:pPr lvl="1"/>
            <a:r>
              <a:rPr lang="zh-CN" altLang="en-US" dirty="0" smtClean="0"/>
              <a:t>发送拓扑变化通知（</a:t>
            </a:r>
            <a:r>
              <a:rPr lang="en-US" altLang="zh-CN" dirty="0" smtClean="0"/>
              <a:t>TCN</a:t>
            </a:r>
            <a:r>
              <a:rPr lang="zh-CN" altLang="en-US" dirty="0" smtClean="0"/>
              <a:t>）消息给根桥</a:t>
            </a:r>
            <a:endParaRPr lang="en-US" altLang="zh-CN" dirty="0" smtClean="0"/>
          </a:p>
          <a:p>
            <a:pPr lvl="2"/>
            <a:r>
              <a:rPr lang="zh-CN" altLang="en-US" sz="2400" dirty="0" smtClean="0"/>
              <a:t>途中选取桥发送拓扑变化通知确认（</a:t>
            </a:r>
            <a:r>
              <a:rPr lang="en-US" altLang="zh-CN" sz="2400" dirty="0" smtClean="0"/>
              <a:t>TCA</a:t>
            </a:r>
            <a:r>
              <a:rPr lang="zh-CN" altLang="en-US" sz="2400" dirty="0" smtClean="0"/>
              <a:t>）给下游网桥，并且转发到上游网桥</a:t>
            </a:r>
            <a:endParaRPr lang="en-US" altLang="zh-CN" sz="2400" dirty="0" smtClean="0"/>
          </a:p>
          <a:p>
            <a:pPr lvl="1"/>
            <a:r>
              <a:rPr lang="zh-CN" altLang="en-US" dirty="0"/>
              <a:t>根</a:t>
            </a:r>
            <a:r>
              <a:rPr lang="zh-CN" altLang="en-US" dirty="0" smtClean="0"/>
              <a:t>桥定期发送的</a:t>
            </a:r>
            <a:r>
              <a:rPr lang="en-US" altLang="zh-CN" dirty="0" smtClean="0"/>
              <a:t>BPDU</a:t>
            </a:r>
            <a:r>
              <a:rPr lang="zh-CN" altLang="en-US" dirty="0" smtClean="0"/>
              <a:t>消息中设置拓扑变化（</a:t>
            </a:r>
            <a:r>
              <a:rPr lang="en-US" altLang="zh-CN" dirty="0" smtClean="0"/>
              <a:t>TC</a:t>
            </a:r>
            <a:r>
              <a:rPr lang="zh-CN" altLang="en-US" dirty="0" smtClean="0"/>
              <a:t>）比特为</a:t>
            </a:r>
            <a:r>
              <a:rPr lang="en-US" altLang="zh-CN" dirty="0" smtClean="0"/>
              <a:t>1</a:t>
            </a:r>
          </a:p>
          <a:p>
            <a:pPr lvl="2"/>
            <a:r>
              <a:rPr lang="zh-CN" altLang="en-US" sz="2400" dirty="0" smtClean="0"/>
              <a:t>这个过程</a:t>
            </a:r>
            <a:r>
              <a:rPr lang="zh-CN" altLang="en-US" sz="2400" dirty="0" smtClean="0"/>
              <a:t>持续</a:t>
            </a:r>
            <a:r>
              <a:rPr lang="en-US" altLang="zh-CN" sz="2400" dirty="0"/>
              <a:t>35</a:t>
            </a:r>
            <a:r>
              <a:rPr lang="zh-CN" altLang="en-US" sz="2400" dirty="0"/>
              <a:t>秒</a:t>
            </a:r>
            <a:r>
              <a:rPr lang="zh-CN" altLang="en-US" sz="2400" dirty="0" smtClean="0"/>
              <a:t>时间</a:t>
            </a:r>
            <a:r>
              <a:rPr lang="en-US" altLang="zh-CN" sz="2400" dirty="0" smtClean="0"/>
              <a:t>=</a:t>
            </a:r>
            <a:r>
              <a:rPr lang="zh-CN" altLang="en-US" sz="2400" dirty="0" smtClean="0"/>
              <a:t>最大</a:t>
            </a:r>
            <a:r>
              <a:rPr lang="zh-CN" altLang="en-US" sz="2400" dirty="0" smtClean="0"/>
              <a:t>生命期</a:t>
            </a:r>
            <a:r>
              <a:rPr lang="en-US" altLang="zh-CN" sz="2400" dirty="0" smtClean="0"/>
              <a:t>(20s)+</a:t>
            </a:r>
            <a:r>
              <a:rPr lang="zh-CN" altLang="en-US" sz="2400" dirty="0" smtClean="0"/>
              <a:t>转发延迟</a:t>
            </a:r>
            <a:r>
              <a:rPr lang="en-US" altLang="zh-CN" sz="2400" dirty="0" smtClean="0"/>
              <a:t>(15s</a:t>
            </a:r>
            <a:r>
              <a:rPr lang="en-US" altLang="zh-CN" sz="2400" dirty="0" smtClean="0"/>
              <a:t>)</a:t>
            </a:r>
          </a:p>
          <a:p>
            <a:pPr lvl="2"/>
            <a:r>
              <a:rPr lang="zh-CN" altLang="en-US" sz="2400" dirty="0" smtClean="0"/>
              <a:t>网桥</a:t>
            </a:r>
            <a:r>
              <a:rPr lang="zh-CN" altLang="en-US" sz="2400" dirty="0" smtClean="0"/>
              <a:t>收到拓扑变化</a:t>
            </a:r>
            <a:r>
              <a:rPr lang="en-US" altLang="zh-CN" sz="2400" dirty="0" smtClean="0"/>
              <a:t>BPDU</a:t>
            </a:r>
            <a:r>
              <a:rPr lang="zh-CN" altLang="en-US" sz="2400" dirty="0" smtClean="0"/>
              <a:t>消息后将</a:t>
            </a:r>
            <a:r>
              <a:rPr lang="zh-CN" altLang="en-US" sz="2400" u="sng" dirty="0" smtClean="0">
                <a:solidFill>
                  <a:srgbClr val="FF0000"/>
                </a:solidFill>
              </a:rPr>
              <a:t>转发表表项设置为较小的值</a:t>
            </a:r>
            <a:r>
              <a:rPr lang="zh-CN" altLang="en-US" sz="2400" dirty="0" smtClean="0"/>
              <a:t>（</a:t>
            </a:r>
            <a:r>
              <a:rPr lang="en-US" altLang="zh-CN" sz="2400" dirty="0" smtClean="0"/>
              <a:t>15</a:t>
            </a:r>
            <a:r>
              <a:rPr lang="zh-CN" altLang="en-US" sz="2400" dirty="0" smtClean="0"/>
              <a:t>秒的转发延迟）</a:t>
            </a:r>
            <a:endParaRPr lang="zh-CN" altLang="en-US" sz="2400" dirty="0"/>
          </a:p>
        </p:txBody>
      </p:sp>
    </p:spTree>
    <p:extLst>
      <p:ext uri="{BB962C8B-B14F-4D97-AF65-F5344CB8AC3E}">
        <p14:creationId xmlns:p14="http://schemas.microsoft.com/office/powerpoint/2010/main" val="3277285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3"/>
          <a:stretch>
            <a:fillRect/>
          </a:stretch>
        </p:blipFill>
        <p:spPr>
          <a:xfrm>
            <a:off x="527538" y="223180"/>
            <a:ext cx="524792" cy="435930"/>
          </a:xfrm>
          <a:prstGeom prst="rect">
            <a:avLst/>
          </a:prstGeom>
        </p:spPr>
      </p:pic>
      <p:pic>
        <p:nvPicPr>
          <p:cNvPr id="6" name="图片 5"/>
          <p:cNvPicPr>
            <a:picLocks noChangeAspect="1"/>
          </p:cNvPicPr>
          <p:nvPr/>
        </p:nvPicPr>
        <p:blipFill>
          <a:blip r:embed="rId4"/>
          <a:stretch>
            <a:fillRect/>
          </a:stretch>
        </p:blipFill>
        <p:spPr>
          <a:xfrm>
            <a:off x="1204516" y="671765"/>
            <a:ext cx="862433" cy="315654"/>
          </a:xfrm>
          <a:prstGeom prst="rect">
            <a:avLst/>
          </a:prstGeom>
        </p:spPr>
      </p:pic>
      <p:grpSp>
        <p:nvGrpSpPr>
          <p:cNvPr id="7" name="Group 248"/>
          <p:cNvGrpSpPr>
            <a:grpSpLocks/>
          </p:cNvGrpSpPr>
          <p:nvPr/>
        </p:nvGrpSpPr>
        <p:grpSpPr bwMode="auto">
          <a:xfrm>
            <a:off x="3477849" y="5587633"/>
            <a:ext cx="396950" cy="634466"/>
            <a:chOff x="4140" y="429"/>
            <a:chExt cx="1425" cy="2396"/>
          </a:xfrm>
        </p:grpSpPr>
        <p:sp>
          <p:nvSpPr>
            <p:cNvPr id="8" name="Freeform 148"/>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0" name="Freeform 150"/>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51"/>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3" name="Group 153"/>
            <p:cNvGrpSpPr>
              <a:grpSpLocks/>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5" name="Group 157"/>
            <p:cNvGrpSpPr>
              <a:grpSpLocks/>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8" name="Group 162"/>
            <p:cNvGrpSpPr>
              <a:grpSpLocks/>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9" name="Freeform 165"/>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166"/>
            <p:cNvGrpSpPr>
              <a:grpSpLocks/>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2" name="Freeform 170"/>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171"/>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5" name="Freeform 173"/>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FF0000"/>
                </a:solidFill>
                <a:latin typeface="Comic Sans MS" charset="0"/>
                <a:ea typeface="ＭＳ Ｐゴシック" charset="0"/>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pic>
        <p:nvPicPr>
          <p:cNvPr id="40" name="图片 39"/>
          <p:cNvPicPr>
            <a:picLocks noChangeAspect="1"/>
          </p:cNvPicPr>
          <p:nvPr/>
        </p:nvPicPr>
        <p:blipFill>
          <a:blip r:embed="rId3"/>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r>
              <a:rPr lang="en-US" altLang="zh-CN" b="1" dirty="0" smtClean="0"/>
              <a:t>…</a:t>
            </a:r>
            <a:endParaRPr lang="zh-CN" altLang="en-US" b="1" dirty="0"/>
          </a:p>
        </p:txBody>
      </p:sp>
      <p:pic>
        <p:nvPicPr>
          <p:cNvPr id="52" name="图片 51"/>
          <p:cNvPicPr>
            <a:picLocks noChangeAspect="1"/>
          </p:cNvPicPr>
          <p:nvPr/>
        </p:nvPicPr>
        <p:blipFill>
          <a:blip r:embed="rId2">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r>
              <a:rPr lang="en-US" altLang="zh-CN" b="1" dirty="0" err="1" smtClean="0"/>
              <a:t>Fudan</a:t>
            </a:r>
            <a:endParaRPr lang="zh-CN" altLang="en-US" b="1" dirty="0"/>
          </a:p>
        </p:txBody>
      </p:sp>
      <p:sp>
        <p:nvSpPr>
          <p:cNvPr id="59" name="文本框 58"/>
          <p:cNvSpPr txBox="1"/>
          <p:nvPr/>
        </p:nvSpPr>
        <p:spPr>
          <a:xfrm>
            <a:off x="207255" y="217502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片 60"/>
          <p:cNvPicPr>
            <a:picLocks noChangeAspect="1"/>
          </p:cNvPicPr>
          <p:nvPr/>
        </p:nvPicPr>
        <p:blipFill>
          <a:blip r:embed="rId2">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2">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r>
              <a:rPr lang="en-US" altLang="zh-CN" b="1" dirty="0" smtClean="0"/>
              <a:t>ISP</a:t>
            </a:r>
            <a:endParaRPr lang="zh-CN" altLang="en-US" b="1" dirty="0"/>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 name="图片 77"/>
          <p:cNvPicPr>
            <a:picLocks noChangeAspect="1"/>
          </p:cNvPicPr>
          <p:nvPr/>
        </p:nvPicPr>
        <p:blipFill>
          <a:blip r:embed="rId2">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2">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r>
              <a:rPr lang="en-US" altLang="zh-CN" b="1" dirty="0" smtClean="0"/>
              <a:t>Tsinghua</a:t>
            </a:r>
            <a:endParaRPr lang="zh-CN" altLang="en-US" b="1" dirty="0"/>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2">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3"/>
          <a:stretch>
            <a:fillRect/>
          </a:stretch>
        </p:blipFill>
        <p:spPr>
          <a:xfrm>
            <a:off x="895981" y="5758501"/>
            <a:ext cx="524792" cy="435930"/>
          </a:xfrm>
          <a:prstGeom prst="rect">
            <a:avLst/>
          </a:prstGeom>
        </p:spPr>
      </p:pic>
      <p:pic>
        <p:nvPicPr>
          <p:cNvPr id="125" name="图片 124"/>
          <p:cNvPicPr>
            <a:picLocks noChangeAspect="1"/>
          </p:cNvPicPr>
          <p:nvPr/>
        </p:nvPicPr>
        <p:blipFill>
          <a:blip r:embed="rId4"/>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2">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0" name="Group 88"/>
          <p:cNvGrpSpPr>
            <a:grpSpLocks/>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3"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65"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6" name="Group 88"/>
          <p:cNvGrpSpPr>
            <a:grpSpLocks/>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9"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71"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 name="文本框 185"/>
          <p:cNvSpPr txBox="1"/>
          <p:nvPr/>
        </p:nvSpPr>
        <p:spPr>
          <a:xfrm>
            <a:off x="6140723" y="5104703"/>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91" name="文本框 190"/>
          <p:cNvSpPr txBox="1"/>
          <p:nvPr/>
        </p:nvSpPr>
        <p:spPr>
          <a:xfrm>
            <a:off x="6237732" y="34899"/>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94" name="下箭头 193"/>
          <p:cNvSpPr/>
          <p:nvPr/>
        </p:nvSpPr>
        <p:spPr>
          <a:xfrm>
            <a:off x="6036520" y="60145"/>
            <a:ext cx="120249" cy="388938"/>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上箭头 194"/>
          <p:cNvSpPr/>
          <p:nvPr/>
        </p:nvSpPr>
        <p:spPr>
          <a:xfrm>
            <a:off x="10451883" y="5099799"/>
            <a:ext cx="137145" cy="299524"/>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p:cNvSpPr txBox="1"/>
          <p:nvPr/>
        </p:nvSpPr>
        <p:spPr>
          <a:xfrm>
            <a:off x="3260218" y="911451"/>
            <a:ext cx="547893" cy="369332"/>
          </a:xfrm>
          <a:prstGeom prst="rect">
            <a:avLst/>
          </a:prstGeom>
          <a:noFill/>
        </p:spPr>
        <p:txBody>
          <a:bodyPr wrap="square" rtlCol="0">
            <a:spAutoFit/>
          </a:bodyPr>
          <a:lstStyle/>
          <a:p>
            <a:r>
              <a:rPr lang="en-US" altLang="zh-CN" b="1" dirty="0" smtClean="0"/>
              <a:t>R1</a:t>
            </a:r>
            <a:endParaRPr lang="zh-CN" altLang="en-US" b="1" dirty="0"/>
          </a:p>
        </p:txBody>
      </p:sp>
      <p:sp>
        <p:nvSpPr>
          <p:cNvPr id="197" name="文本框 196"/>
          <p:cNvSpPr txBox="1"/>
          <p:nvPr/>
        </p:nvSpPr>
        <p:spPr>
          <a:xfrm>
            <a:off x="3794016" y="1742136"/>
            <a:ext cx="547893" cy="369332"/>
          </a:xfrm>
          <a:prstGeom prst="rect">
            <a:avLst/>
          </a:prstGeom>
          <a:noFill/>
        </p:spPr>
        <p:txBody>
          <a:bodyPr wrap="square" rtlCol="0">
            <a:spAutoFit/>
          </a:bodyPr>
          <a:lstStyle/>
          <a:p>
            <a:r>
              <a:rPr lang="en-US" altLang="zh-CN" b="1" dirty="0" smtClean="0"/>
              <a:t>R2</a:t>
            </a:r>
            <a:endParaRPr lang="zh-CN" altLang="en-US" b="1" dirty="0"/>
          </a:p>
        </p:txBody>
      </p:sp>
      <p:sp>
        <p:nvSpPr>
          <p:cNvPr id="201" name="文本框 200"/>
          <p:cNvSpPr txBox="1"/>
          <p:nvPr/>
        </p:nvSpPr>
        <p:spPr>
          <a:xfrm>
            <a:off x="4516749" y="2964822"/>
            <a:ext cx="547893" cy="369332"/>
          </a:xfrm>
          <a:prstGeom prst="rect">
            <a:avLst/>
          </a:prstGeom>
          <a:noFill/>
        </p:spPr>
        <p:txBody>
          <a:bodyPr wrap="square" rtlCol="0">
            <a:spAutoFit/>
          </a:bodyPr>
          <a:lstStyle/>
          <a:p>
            <a:r>
              <a:rPr lang="en-US" altLang="zh-CN" b="1" dirty="0" smtClean="0"/>
              <a:t>R3</a:t>
            </a:r>
            <a:endParaRPr lang="zh-CN" altLang="en-US" b="1" dirty="0"/>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R4</a:t>
            </a:r>
            <a:endParaRPr lang="zh-CN" altLang="en-US" b="1" dirty="0"/>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R5</a:t>
            </a:r>
            <a:endParaRPr lang="zh-CN" altLang="en-US" b="1" dirty="0"/>
          </a:p>
        </p:txBody>
      </p:sp>
      <p:sp>
        <p:nvSpPr>
          <p:cNvPr id="41" name="左右箭头 40"/>
          <p:cNvSpPr/>
          <p:nvPr/>
        </p:nvSpPr>
        <p:spPr>
          <a:xfrm rot="2611815">
            <a:off x="4658165" y="3346033"/>
            <a:ext cx="7197240" cy="15668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p:cNvSpPr txBox="1"/>
          <p:nvPr/>
        </p:nvSpPr>
        <p:spPr>
          <a:xfrm>
            <a:off x="6130497" y="5409887"/>
            <a:ext cx="4363972" cy="369332"/>
          </a:xfrm>
          <a:prstGeom prst="rect">
            <a:avLst/>
          </a:prstGeom>
          <a:noFill/>
        </p:spPr>
        <p:txBody>
          <a:bodyPr wrap="square" rtlCol="0">
            <a:spAutoFit/>
          </a:bodyPr>
          <a:lstStyle/>
          <a:p>
            <a:r>
              <a:rPr lang="en-US" altLang="zh-CN" dirty="0" smtClean="0"/>
              <a:t>TCP: &lt;port: 1234</a:t>
            </a:r>
            <a:r>
              <a:rPr lang="en-US" altLang="zh-CN" dirty="0" smtClean="0">
                <a:sym typeface="Wingdings" panose="05000000000000000000" pitchFamily="2" charset="2"/>
              </a:rPr>
              <a:t>80&gt;,  </a:t>
            </a:r>
            <a:r>
              <a:rPr lang="en-US" altLang="zh-CN" dirty="0" smtClean="0">
                <a:solidFill>
                  <a:srgbClr val="FF0000"/>
                </a:solidFill>
              </a:rPr>
              <a:t>HTTP: GET / … </a:t>
            </a:r>
            <a:endParaRPr lang="zh-CN" altLang="en-US" dirty="0">
              <a:solidFill>
                <a:srgbClr val="FF0000"/>
              </a:solidFill>
            </a:endParaRPr>
          </a:p>
        </p:txBody>
      </p:sp>
      <p:sp>
        <p:nvSpPr>
          <p:cNvPr id="115" name="文本框 114"/>
          <p:cNvSpPr txBox="1"/>
          <p:nvPr/>
        </p:nvSpPr>
        <p:spPr>
          <a:xfrm>
            <a:off x="6234890" y="369486"/>
            <a:ext cx="4363972" cy="369332"/>
          </a:xfrm>
          <a:prstGeom prst="rect">
            <a:avLst/>
          </a:prstGeom>
          <a:noFill/>
        </p:spPr>
        <p:txBody>
          <a:bodyPr wrap="square" rtlCol="0">
            <a:spAutoFit/>
          </a:bodyPr>
          <a:lstStyle/>
          <a:p>
            <a:r>
              <a:rPr lang="en-US" altLang="zh-CN" dirty="0" smtClean="0"/>
              <a:t>TCP: &lt;port: 1234</a:t>
            </a:r>
            <a:r>
              <a:rPr lang="en-US" altLang="zh-CN" dirty="0" smtClean="0">
                <a:sym typeface="Wingdings" panose="05000000000000000000" pitchFamily="2" charset="2"/>
              </a:rPr>
              <a:t>80&gt;,  </a:t>
            </a:r>
            <a:r>
              <a:rPr lang="en-US" altLang="zh-CN" dirty="0" smtClean="0">
                <a:solidFill>
                  <a:srgbClr val="FF0000"/>
                </a:solidFill>
              </a:rPr>
              <a:t>HTTP: GET / … </a:t>
            </a:r>
            <a:endParaRPr lang="zh-CN" altLang="en-US" dirty="0">
              <a:solidFill>
                <a:srgbClr val="FF0000"/>
              </a:solidFill>
            </a:endParaRPr>
          </a:p>
        </p:txBody>
      </p:sp>
    </p:spTree>
    <p:extLst>
      <p:ext uri="{BB962C8B-B14F-4D97-AF65-F5344CB8AC3E}">
        <p14:creationId xmlns:p14="http://schemas.microsoft.com/office/powerpoint/2010/main" val="19408472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371"/>
          <p:cNvGrpSpPr>
            <a:grpSpLocks/>
          </p:cNvGrpSpPr>
          <p:nvPr/>
        </p:nvGrpSpPr>
        <p:grpSpPr bwMode="auto">
          <a:xfrm>
            <a:off x="1388193" y="1027906"/>
            <a:ext cx="9415614" cy="4297637"/>
            <a:chOff x="1296" y="6744"/>
            <a:chExt cx="11330" cy="3376"/>
          </a:xfrm>
        </p:grpSpPr>
        <p:pic>
          <p:nvPicPr>
            <p:cNvPr id="372" name="Picture 3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 y="6744"/>
              <a:ext cx="4140" cy="2642"/>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3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 y="6900"/>
              <a:ext cx="4140" cy="253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346"/>
            <p:cNvSpPr txBox="1">
              <a:spLocks noChangeArrowheads="1"/>
            </p:cNvSpPr>
            <p:nvPr/>
          </p:nvSpPr>
          <p:spPr bwMode="auto">
            <a:xfrm>
              <a:off x="1296" y="9552"/>
              <a:ext cx="4284" cy="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zh-CN" altLang="en-US" dirty="0">
                  <a:latin typeface="Calibri" pitchFamily="34" charset="0"/>
                  <a:ea typeface="宋体" pitchFamily="2" charset="-122"/>
                  <a:cs typeface="宋体" pitchFamily="2" charset="-122"/>
                </a:rPr>
                <a:t>（</a:t>
              </a:r>
              <a:r>
                <a:rPr lang="en-US" altLang="zh-CN" dirty="0">
                  <a:latin typeface="Calibri" pitchFamily="34" charset="0"/>
                  <a:ea typeface="宋体" pitchFamily="2" charset="-122"/>
                  <a:cs typeface="宋体" pitchFamily="2" charset="-122"/>
                </a:rPr>
                <a:t>a</a:t>
              </a:r>
              <a:r>
                <a:rPr lang="zh-CN" altLang="en-US" dirty="0">
                  <a:latin typeface="Calibri" pitchFamily="34" charset="0"/>
                  <a:ea typeface="宋体" pitchFamily="2" charset="-122"/>
                  <a:cs typeface="宋体" pitchFamily="2" charset="-122"/>
                </a:rPr>
                <a:t>）网桥发送</a:t>
              </a:r>
              <a:r>
                <a:rPr lang="en-US" altLang="zh-CN" dirty="0">
                  <a:latin typeface="Calibri" pitchFamily="34" charset="0"/>
                  <a:ea typeface="宋体" pitchFamily="2" charset="-122"/>
                  <a:cs typeface="宋体" pitchFamily="2" charset="-122"/>
                </a:rPr>
                <a:t>TCN</a:t>
              </a:r>
              <a:r>
                <a:rPr lang="zh-CN" altLang="en-US" dirty="0">
                  <a:latin typeface="Calibri" pitchFamily="34" charset="0"/>
                  <a:ea typeface="宋体" pitchFamily="2" charset="-122"/>
                  <a:cs typeface="宋体" pitchFamily="2" charset="-122"/>
                </a:rPr>
                <a:t>给根桥</a:t>
              </a:r>
              <a:endParaRPr lang="zh-CN" altLang="en-US" sz="4000" dirty="0">
                <a:latin typeface="Arial" pitchFamily="34" charset="0"/>
                <a:ea typeface="宋体" pitchFamily="2" charset="-122"/>
                <a:cs typeface="宋体" pitchFamily="2" charset="-122"/>
              </a:endParaRPr>
            </a:p>
          </p:txBody>
        </p:sp>
        <p:sp>
          <p:nvSpPr>
            <p:cNvPr id="7" name="Text Box 347"/>
            <p:cNvSpPr txBox="1">
              <a:spLocks noChangeArrowheads="1"/>
            </p:cNvSpPr>
            <p:nvPr/>
          </p:nvSpPr>
          <p:spPr bwMode="auto">
            <a:xfrm>
              <a:off x="5580" y="9552"/>
              <a:ext cx="7046"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zh-CN" altLang="en-US" dirty="0">
                  <a:latin typeface="Calibri" pitchFamily="34" charset="0"/>
                  <a:ea typeface="宋体" pitchFamily="2" charset="-122"/>
                  <a:cs typeface="宋体" pitchFamily="2" charset="-122"/>
                </a:rPr>
                <a:t>（</a:t>
              </a:r>
              <a:r>
                <a:rPr lang="en-US" altLang="zh-CN" dirty="0">
                  <a:latin typeface="Calibri" pitchFamily="34" charset="0"/>
                  <a:ea typeface="宋体" pitchFamily="2" charset="-122"/>
                  <a:cs typeface="宋体" pitchFamily="2" charset="-122"/>
                </a:rPr>
                <a:t>b</a:t>
              </a:r>
              <a:r>
                <a:rPr lang="zh-CN" altLang="en-US" dirty="0">
                  <a:latin typeface="Calibri" pitchFamily="34" charset="0"/>
                  <a:ea typeface="宋体" pitchFamily="2" charset="-122"/>
                  <a:cs typeface="宋体" pitchFamily="2" charset="-122"/>
                </a:rPr>
                <a:t>）根桥在其发送的配置</a:t>
              </a:r>
              <a:r>
                <a:rPr lang="en-US" altLang="zh-CN" dirty="0">
                  <a:latin typeface="Calibri" pitchFamily="34" charset="0"/>
                  <a:ea typeface="宋体" pitchFamily="2" charset="-122"/>
                  <a:cs typeface="宋体" pitchFamily="2" charset="-122"/>
                </a:rPr>
                <a:t>BPDU</a:t>
              </a:r>
              <a:r>
                <a:rPr lang="zh-CN" altLang="en-US" dirty="0">
                  <a:latin typeface="Calibri" pitchFamily="34" charset="0"/>
                  <a:ea typeface="宋体" pitchFamily="2" charset="-122"/>
                  <a:cs typeface="宋体" pitchFamily="2" charset="-122"/>
                </a:rPr>
                <a:t>消息中将</a:t>
              </a:r>
              <a:r>
                <a:rPr lang="en-US" altLang="zh-CN" dirty="0">
                  <a:latin typeface="Calibri" pitchFamily="34" charset="0"/>
                  <a:ea typeface="宋体" pitchFamily="2" charset="-122"/>
                  <a:cs typeface="宋体" pitchFamily="2" charset="-122"/>
                </a:rPr>
                <a:t>TC</a:t>
              </a:r>
              <a:r>
                <a:rPr lang="zh-CN" altLang="en-US" dirty="0" smtClean="0">
                  <a:latin typeface="Calibri" pitchFamily="34" charset="0"/>
                  <a:ea typeface="宋体" pitchFamily="2" charset="-122"/>
                  <a:cs typeface="宋体" pitchFamily="2" charset="-122"/>
                </a:rPr>
                <a:t>置位</a:t>
              </a:r>
              <a:endParaRPr lang="zh-CN" altLang="en-US" sz="4000" dirty="0">
                <a:latin typeface="Arial" pitchFamily="34" charset="0"/>
                <a:ea typeface="宋体" pitchFamily="2" charset="-122"/>
                <a:cs typeface="宋体" pitchFamily="2" charset="-122"/>
              </a:endParaRPr>
            </a:p>
          </p:txBody>
        </p:sp>
      </p:grpSp>
      <p:sp>
        <p:nvSpPr>
          <p:cNvPr id="2" name="标题 1"/>
          <p:cNvSpPr>
            <a:spLocks noGrp="1"/>
          </p:cNvSpPr>
          <p:nvPr>
            <p:ph type="title"/>
          </p:nvPr>
        </p:nvSpPr>
        <p:spPr>
          <a:xfrm>
            <a:off x="288207" y="0"/>
            <a:ext cx="10515600" cy="1325563"/>
          </a:xfrm>
        </p:spPr>
        <p:txBody>
          <a:bodyPr/>
          <a:lstStyle/>
          <a:p>
            <a:r>
              <a:rPr lang="zh-CN" altLang="en-US" dirty="0"/>
              <a:t>生成树算法：拓扑变化</a:t>
            </a:r>
            <a:r>
              <a:rPr lang="zh-CN" altLang="en-US" dirty="0" smtClean="0"/>
              <a:t>通知（</a:t>
            </a:r>
            <a:r>
              <a:rPr lang="en-US" altLang="zh-CN" dirty="0" smtClean="0"/>
              <a:t>2</a:t>
            </a:r>
            <a:r>
              <a:rPr lang="zh-CN" altLang="en-US" dirty="0" smtClean="0"/>
              <a:t>）</a:t>
            </a:r>
            <a:endParaRPr lang="zh-CN" altLang="en-US" dirty="0"/>
          </a:p>
        </p:txBody>
      </p:sp>
      <p:sp>
        <p:nvSpPr>
          <p:cNvPr id="9" name="矩形 8"/>
          <p:cNvSpPr/>
          <p:nvPr/>
        </p:nvSpPr>
        <p:spPr>
          <a:xfrm>
            <a:off x="142431" y="4973527"/>
            <a:ext cx="9105086" cy="163121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t>传统</a:t>
            </a:r>
            <a:r>
              <a:rPr lang="en-US" altLang="zh-CN" sz="2000" dirty="0" smtClean="0"/>
              <a:t>STP</a:t>
            </a:r>
          </a:p>
          <a:p>
            <a:pPr marL="285750" indent="-285750">
              <a:buFont typeface="Arial" panose="020B0604020202020204" pitchFamily="34" charset="0"/>
              <a:buChar char="•"/>
            </a:pPr>
            <a:r>
              <a:rPr lang="zh-CN" altLang="en-US" sz="2000" dirty="0" smtClean="0"/>
              <a:t>收敛速度较慢：</a:t>
            </a:r>
            <a:endParaRPr lang="en-US" altLang="zh-CN" sz="2000" dirty="0" smtClean="0"/>
          </a:p>
          <a:p>
            <a:pPr marL="742950" lvl="1" indent="-285750">
              <a:buFont typeface="Arial" panose="020B0604020202020204" pitchFamily="34" charset="0"/>
              <a:buChar char="•"/>
            </a:pPr>
            <a:r>
              <a:rPr lang="zh-CN" altLang="en-US" sz="2000" dirty="0" smtClean="0"/>
              <a:t>判断需要重新计算：</a:t>
            </a:r>
            <a:r>
              <a:rPr lang="en-US" altLang="zh-CN" sz="2000" dirty="0" smtClean="0"/>
              <a:t>BPDU</a:t>
            </a:r>
            <a:r>
              <a:rPr lang="zh-CN" altLang="en-US" sz="2000" dirty="0" smtClean="0"/>
              <a:t>消息超时（</a:t>
            </a:r>
            <a:r>
              <a:rPr lang="en-US" altLang="zh-CN" sz="2000" dirty="0" smtClean="0"/>
              <a:t>20s)</a:t>
            </a:r>
          </a:p>
          <a:p>
            <a:pPr marL="742950" lvl="1" indent="-285750">
              <a:buFont typeface="Arial" panose="020B0604020202020204" pitchFamily="34" charset="0"/>
              <a:buChar char="•"/>
            </a:pPr>
            <a:r>
              <a:rPr lang="zh-CN" altLang="en-US" sz="2000" dirty="0" smtClean="0"/>
              <a:t>端口状态从阻塞到转发状态（</a:t>
            </a:r>
            <a:r>
              <a:rPr lang="en-US" altLang="zh-CN" sz="2000" dirty="0" smtClean="0"/>
              <a:t>2*15s</a:t>
            </a:r>
            <a:r>
              <a:rPr lang="zh-CN" altLang="en-US" sz="2000" dirty="0" smtClean="0"/>
              <a:t>）</a:t>
            </a:r>
            <a:endParaRPr lang="en-US" altLang="zh-CN" sz="2000" dirty="0" smtClean="0"/>
          </a:p>
          <a:p>
            <a:pPr marL="285750" indent="-285750">
              <a:buFont typeface="Arial" panose="020B0604020202020204" pitchFamily="34" charset="0"/>
              <a:buChar char="•"/>
            </a:pPr>
            <a:r>
              <a:rPr lang="zh-CN" altLang="en-US" sz="2000" dirty="0" smtClean="0"/>
              <a:t>拓扑变化时由根桥发送</a:t>
            </a:r>
            <a:r>
              <a:rPr lang="en-US" altLang="zh-CN" sz="2000" dirty="0" smtClean="0"/>
              <a:t>TC=1</a:t>
            </a:r>
            <a:r>
              <a:rPr lang="zh-CN" altLang="en-US" sz="2000" dirty="0" smtClean="0"/>
              <a:t>的</a:t>
            </a:r>
            <a:r>
              <a:rPr lang="en-US" altLang="zh-CN" sz="2000" dirty="0" smtClean="0"/>
              <a:t>BPDU</a:t>
            </a:r>
            <a:r>
              <a:rPr lang="zh-CN" altLang="en-US" sz="2000" dirty="0" smtClean="0"/>
              <a:t>消息，网桥再将</a:t>
            </a:r>
            <a:r>
              <a:rPr lang="zh-CN" altLang="en-US" sz="2000" dirty="0" smtClean="0"/>
              <a:t>转发</a:t>
            </a:r>
            <a:r>
              <a:rPr lang="zh-CN" altLang="en-US" sz="2000" dirty="0" smtClean="0"/>
              <a:t>表项</a:t>
            </a:r>
            <a:r>
              <a:rPr lang="zh-CN" altLang="en-US" sz="2000" dirty="0" smtClean="0"/>
              <a:t>超时减少</a:t>
            </a:r>
            <a:r>
              <a:rPr lang="zh-CN" altLang="en-US" sz="2000" dirty="0" smtClean="0"/>
              <a:t>为</a:t>
            </a:r>
            <a:r>
              <a:rPr lang="en-US" altLang="zh-CN" sz="2000" dirty="0" smtClean="0"/>
              <a:t>15s</a:t>
            </a:r>
            <a:endParaRPr lang="zh-CN" altLang="en-US" sz="2000" dirty="0"/>
          </a:p>
        </p:txBody>
      </p:sp>
      <p:sp>
        <p:nvSpPr>
          <p:cNvPr id="4" name="矩形 3"/>
          <p:cNvSpPr/>
          <p:nvPr/>
        </p:nvSpPr>
        <p:spPr>
          <a:xfrm>
            <a:off x="6876093" y="5325543"/>
            <a:ext cx="474284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smtClean="0"/>
              <a:t>引入了快速</a:t>
            </a:r>
            <a:r>
              <a:rPr lang="zh-CN" altLang="en-US" dirty="0"/>
              <a:t>生成树协议（</a:t>
            </a:r>
            <a:r>
              <a:rPr lang="en-US" altLang="zh-CN" dirty="0"/>
              <a:t>Rapid Spanning Tree Protocol</a:t>
            </a:r>
            <a:r>
              <a:rPr lang="zh-CN" altLang="en-US" dirty="0" smtClean="0"/>
              <a:t>）来解决</a:t>
            </a:r>
            <a:r>
              <a:rPr lang="en-US" altLang="zh-CN" dirty="0" smtClean="0"/>
              <a:t>STP</a:t>
            </a:r>
            <a:r>
              <a:rPr lang="zh-CN" altLang="en-US" dirty="0" smtClean="0"/>
              <a:t>算法的一些问题</a:t>
            </a:r>
            <a:endParaRPr lang="zh-CN" altLang="en-US" dirty="0"/>
          </a:p>
        </p:txBody>
      </p:sp>
    </p:spTree>
    <p:extLst>
      <p:ext uri="{BB962C8B-B14F-4D97-AF65-F5344CB8AC3E}">
        <p14:creationId xmlns:p14="http://schemas.microsoft.com/office/powerpoint/2010/main" val="3916424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网桥：虚拟局域网（</a:t>
            </a:r>
            <a:r>
              <a:rPr lang="en-US" altLang="zh-CN" dirty="0" smtClean="0"/>
              <a:t>Virtual LAN</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41</a:t>
            </a:fld>
            <a:endParaRPr lang="zh-CN" altLang="en-US" dirty="0"/>
          </a:p>
        </p:txBody>
      </p:sp>
      <p:sp>
        <p:nvSpPr>
          <p:cNvPr id="4" name="内容占位符 3"/>
          <p:cNvSpPr>
            <a:spLocks noGrp="1"/>
          </p:cNvSpPr>
          <p:nvPr>
            <p:ph sz="quarter" idx="1"/>
          </p:nvPr>
        </p:nvSpPr>
        <p:spPr/>
        <p:txBody>
          <a:bodyPr>
            <a:noAutofit/>
          </a:bodyPr>
          <a:lstStyle/>
          <a:p>
            <a:pPr>
              <a:lnSpc>
                <a:spcPct val="100000"/>
              </a:lnSpc>
            </a:pPr>
            <a:r>
              <a:rPr lang="zh-CN" altLang="en-US" sz="2000" dirty="0"/>
              <a:t>网桥连接成一个大的“扩展”的局域网</a:t>
            </a:r>
          </a:p>
          <a:p>
            <a:pPr lvl="1">
              <a:lnSpc>
                <a:spcPct val="100000"/>
              </a:lnSpc>
            </a:pPr>
            <a:r>
              <a:rPr lang="zh-CN" altLang="en-US" sz="2000" dirty="0"/>
              <a:t>广播帧表示发送给局域网的所有主机，扩散到所有局域网</a:t>
            </a:r>
            <a:r>
              <a:rPr lang="en-US" altLang="zh-CN" sz="2000" dirty="0">
                <a:sym typeface="Wingdings" pitchFamily="2" charset="2"/>
              </a:rPr>
              <a:t></a:t>
            </a:r>
            <a:r>
              <a:rPr lang="zh-CN" altLang="en-US" sz="2000" dirty="0"/>
              <a:t>广播帧占用相当大的带宽</a:t>
            </a:r>
            <a:endParaRPr lang="en-US" altLang="zh-CN" sz="2000" dirty="0"/>
          </a:p>
          <a:p>
            <a:pPr lvl="1">
              <a:lnSpc>
                <a:spcPct val="100000"/>
              </a:lnSpc>
            </a:pPr>
            <a:r>
              <a:rPr lang="zh-CN" altLang="en-US" sz="2000" dirty="0" smtClean="0"/>
              <a:t>帧</a:t>
            </a:r>
            <a:r>
              <a:rPr lang="zh-CN" altLang="en-US" sz="2000" dirty="0" smtClean="0"/>
              <a:t>在不知道目的节点的位置时扩散，</a:t>
            </a:r>
            <a:r>
              <a:rPr lang="zh-CN" altLang="en-US" sz="2000" dirty="0" smtClean="0"/>
              <a:t>可能</a:t>
            </a:r>
            <a:r>
              <a:rPr lang="zh-CN" altLang="en-US" sz="2000" dirty="0"/>
              <a:t>带来安全方面的问题（比如</a:t>
            </a:r>
            <a:r>
              <a:rPr lang="en-US" altLang="zh-CN" sz="2000" dirty="0" smtClean="0"/>
              <a:t>ARP</a:t>
            </a:r>
            <a:r>
              <a:rPr lang="zh-CN" altLang="en-US" sz="2000" dirty="0" smtClean="0"/>
              <a:t>伪装攻击）</a:t>
            </a:r>
            <a:endParaRPr lang="zh-CN" altLang="en-US" sz="2000" dirty="0"/>
          </a:p>
          <a:p>
            <a:pPr>
              <a:lnSpc>
                <a:spcPct val="100000"/>
              </a:lnSpc>
            </a:pPr>
            <a:r>
              <a:rPr lang="en-US" altLang="zh-CN" sz="2000" dirty="0"/>
              <a:t>802.1Q</a:t>
            </a:r>
            <a:r>
              <a:rPr lang="zh-CN" altLang="en-US" sz="2000" dirty="0"/>
              <a:t>提出了</a:t>
            </a:r>
            <a:r>
              <a:rPr lang="en-US" altLang="zh-CN" sz="2000" dirty="0"/>
              <a:t>VLAN</a:t>
            </a:r>
            <a:r>
              <a:rPr lang="zh-CN" altLang="en-US" sz="2000" dirty="0"/>
              <a:t>的思想</a:t>
            </a:r>
          </a:p>
          <a:p>
            <a:pPr lvl="1">
              <a:lnSpc>
                <a:spcPct val="100000"/>
              </a:lnSpc>
            </a:pPr>
            <a:r>
              <a:rPr lang="zh-CN" altLang="en-US" sz="2000" dirty="0"/>
              <a:t>一个扩展的</a:t>
            </a:r>
            <a:r>
              <a:rPr lang="en-US" altLang="zh-CN" sz="2000" dirty="0"/>
              <a:t>LAN</a:t>
            </a:r>
            <a:r>
              <a:rPr lang="zh-CN" altLang="en-US" sz="2000" dirty="0"/>
              <a:t>可以被分割成几个逻辑上处于不同位置的虚拟局域网，每个虚拟局域网被分配一个标识</a:t>
            </a:r>
          </a:p>
          <a:p>
            <a:pPr lvl="1">
              <a:lnSpc>
                <a:spcPct val="100000"/>
              </a:lnSpc>
            </a:pPr>
            <a:r>
              <a:rPr lang="zh-CN" altLang="en-US" sz="2000" dirty="0"/>
              <a:t>帧只在具有相同</a:t>
            </a:r>
            <a:r>
              <a:rPr lang="en-US" altLang="zh-CN" sz="2000" dirty="0"/>
              <a:t>VLAN</a:t>
            </a:r>
            <a:r>
              <a:rPr lang="zh-CN" altLang="en-US" sz="2000" dirty="0"/>
              <a:t>标识的网段间转发</a:t>
            </a:r>
            <a:endParaRPr lang="en-US" altLang="zh-CN" sz="2000" dirty="0"/>
          </a:p>
          <a:p>
            <a:pPr lvl="2">
              <a:lnSpc>
                <a:spcPct val="100000"/>
              </a:lnSpc>
            </a:pPr>
            <a:r>
              <a:rPr lang="zh-CN" altLang="en-US" dirty="0"/>
              <a:t>限制广播帧的扩散的范围。</a:t>
            </a:r>
            <a:endParaRPr lang="en-US" altLang="zh-CN" dirty="0"/>
          </a:p>
          <a:p>
            <a:pPr lvl="2">
              <a:lnSpc>
                <a:spcPct val="100000"/>
              </a:lnSpc>
            </a:pPr>
            <a:r>
              <a:rPr lang="zh-CN" altLang="en-US" dirty="0"/>
              <a:t>单播帧也只在相同</a:t>
            </a:r>
            <a:r>
              <a:rPr lang="en-US" altLang="zh-CN" dirty="0"/>
              <a:t>ID</a:t>
            </a:r>
            <a:r>
              <a:rPr lang="zh-CN" altLang="en-US" dirty="0"/>
              <a:t>的</a:t>
            </a:r>
            <a:r>
              <a:rPr lang="en-US" altLang="zh-CN" dirty="0"/>
              <a:t>VLAN</a:t>
            </a:r>
            <a:r>
              <a:rPr lang="zh-CN" altLang="en-US" dirty="0"/>
              <a:t>中</a:t>
            </a:r>
            <a:r>
              <a:rPr lang="zh-CN" altLang="en-US" dirty="0" smtClean="0"/>
              <a:t>转发</a:t>
            </a:r>
            <a:endParaRPr lang="en-US" altLang="zh-CN" dirty="0" smtClean="0"/>
          </a:p>
          <a:p>
            <a:pPr lvl="1">
              <a:lnSpc>
                <a:spcPct val="100000"/>
              </a:lnSpc>
            </a:pPr>
            <a:r>
              <a:rPr lang="zh-CN" altLang="en-US" sz="2000" dirty="0" smtClean="0"/>
              <a:t>不同</a:t>
            </a:r>
            <a:r>
              <a:rPr lang="en-US" altLang="zh-CN" sz="2000" dirty="0" smtClean="0"/>
              <a:t>VLAN</a:t>
            </a:r>
            <a:r>
              <a:rPr lang="zh-CN" altLang="en-US" sz="2000" dirty="0" smtClean="0"/>
              <a:t>中的节点之间的数据传输要</a:t>
            </a:r>
            <a:r>
              <a:rPr lang="zh-CN" altLang="en-US" sz="2000" dirty="0"/>
              <a:t>依赖于路由或者第三层</a:t>
            </a:r>
            <a:r>
              <a:rPr lang="zh-CN" altLang="en-US" sz="2000" dirty="0" smtClean="0"/>
              <a:t>交换</a:t>
            </a:r>
            <a:endParaRPr lang="en-US" altLang="zh-CN" sz="2000" dirty="0"/>
          </a:p>
        </p:txBody>
      </p:sp>
    </p:spTree>
    <p:extLst>
      <p:ext uri="{BB962C8B-B14F-4D97-AF65-F5344CB8AC3E}">
        <p14:creationId xmlns:p14="http://schemas.microsoft.com/office/powerpoint/2010/main" val="35511979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smtClean="0"/>
              <a:t>VLAN</a:t>
            </a:r>
            <a:r>
              <a:rPr lang="zh-CN" altLang="en-US" dirty="0" smtClean="0"/>
              <a:t>：逻辑上的分割</a:t>
            </a:r>
          </a:p>
        </p:txBody>
      </p:sp>
      <p:sp>
        <p:nvSpPr>
          <p:cNvPr id="62467" name="Rectangle 3"/>
          <p:cNvSpPr>
            <a:spLocks noGrp="1" noChangeArrowheads="1"/>
          </p:cNvSpPr>
          <p:nvPr>
            <p:ph type="body" idx="1"/>
          </p:nvPr>
        </p:nvSpPr>
        <p:spPr/>
        <p:txBody>
          <a:bodyPr>
            <a:normAutofit fontScale="92500"/>
          </a:bodyPr>
          <a:lstStyle/>
          <a:p>
            <a:pPr>
              <a:lnSpc>
                <a:spcPct val="80000"/>
              </a:lnSpc>
              <a:buClr>
                <a:schemeClr val="tx1"/>
              </a:buClr>
            </a:pPr>
            <a:r>
              <a:rPr lang="zh-CN" altLang="en-US" sz="2700" dirty="0"/>
              <a:t>基于端口的</a:t>
            </a:r>
            <a:r>
              <a:rPr lang="en-US" altLang="zh-CN" sz="2700" dirty="0"/>
              <a:t>VLAN</a:t>
            </a:r>
            <a:r>
              <a:rPr lang="zh-CN" altLang="en-US" sz="2700" dirty="0"/>
              <a:t>：根据局域网交换机的端口来进行分割</a:t>
            </a:r>
          </a:p>
          <a:p>
            <a:pPr lvl="1">
              <a:lnSpc>
                <a:spcPct val="80000"/>
              </a:lnSpc>
            </a:pPr>
            <a:r>
              <a:rPr lang="zh-CN" altLang="en-US" sz="2300" dirty="0" smtClean="0"/>
              <a:t>交换机根据</a:t>
            </a:r>
            <a:r>
              <a:rPr lang="zh-CN" altLang="en-US" sz="2300" dirty="0"/>
              <a:t>是从哪个端口收到帧来判断这个帧是属于哪个</a:t>
            </a:r>
            <a:r>
              <a:rPr lang="en-US" altLang="zh-CN" sz="2300" dirty="0"/>
              <a:t>VLAN</a:t>
            </a:r>
            <a:r>
              <a:rPr lang="zh-CN" altLang="en-US" sz="2300" dirty="0"/>
              <a:t>的</a:t>
            </a:r>
          </a:p>
          <a:p>
            <a:pPr lvl="1">
              <a:lnSpc>
                <a:spcPct val="80000"/>
              </a:lnSpc>
            </a:pPr>
            <a:r>
              <a:rPr lang="zh-CN" altLang="en-US" sz="2300" dirty="0"/>
              <a:t>节点移动位置，只需重新配置交换机的相应端口的</a:t>
            </a:r>
            <a:r>
              <a:rPr lang="en-US" altLang="zh-CN" sz="2300" dirty="0"/>
              <a:t>VLAN</a:t>
            </a:r>
            <a:r>
              <a:rPr lang="zh-CN" altLang="en-US" sz="2300" dirty="0"/>
              <a:t>设置</a:t>
            </a:r>
          </a:p>
          <a:p>
            <a:pPr lvl="1">
              <a:lnSpc>
                <a:spcPct val="80000"/>
              </a:lnSpc>
            </a:pPr>
            <a:r>
              <a:rPr lang="zh-CN" altLang="en-US" sz="2300" dirty="0"/>
              <a:t>连接到交换机的一个端口</a:t>
            </a:r>
            <a:r>
              <a:rPr lang="zh-CN" altLang="en-US" sz="2300" dirty="0" smtClean="0"/>
              <a:t>上的所有</a:t>
            </a:r>
            <a:r>
              <a:rPr lang="zh-CN" altLang="en-US" sz="2300" dirty="0"/>
              <a:t>节点都必须属于同一个</a:t>
            </a:r>
            <a:r>
              <a:rPr lang="en-US" altLang="zh-CN" sz="2300" dirty="0"/>
              <a:t>VLAN</a:t>
            </a:r>
            <a:r>
              <a:rPr lang="zh-CN" altLang="en-US" sz="2300" dirty="0"/>
              <a:t>中</a:t>
            </a:r>
          </a:p>
          <a:p>
            <a:pPr>
              <a:lnSpc>
                <a:spcPct val="80000"/>
              </a:lnSpc>
              <a:buClr>
                <a:schemeClr val="tx1"/>
              </a:buClr>
            </a:pPr>
            <a:r>
              <a:rPr lang="zh-CN" altLang="en-US" sz="2700" dirty="0"/>
              <a:t>基于</a:t>
            </a:r>
            <a:r>
              <a:rPr lang="en-US" altLang="zh-CN" sz="2700" dirty="0"/>
              <a:t>MAC</a:t>
            </a:r>
            <a:r>
              <a:rPr lang="zh-CN" altLang="en-US" sz="2700" dirty="0"/>
              <a:t>地址的</a:t>
            </a:r>
            <a:r>
              <a:rPr lang="en-US" altLang="zh-CN" sz="2700" dirty="0"/>
              <a:t>VLAN</a:t>
            </a:r>
            <a:r>
              <a:rPr lang="zh-CN" altLang="en-US" sz="2700" dirty="0"/>
              <a:t>：根据帧的源</a:t>
            </a:r>
            <a:r>
              <a:rPr lang="en-US" altLang="zh-CN" sz="2700" dirty="0"/>
              <a:t>MAC</a:t>
            </a:r>
            <a:r>
              <a:rPr lang="zh-CN" altLang="en-US" sz="2700" dirty="0" smtClean="0"/>
              <a:t>或目的</a:t>
            </a:r>
            <a:r>
              <a:rPr lang="en-US" altLang="zh-CN" sz="2700" dirty="0"/>
              <a:t>MAC</a:t>
            </a:r>
            <a:r>
              <a:rPr lang="zh-CN" altLang="en-US" sz="2700" dirty="0"/>
              <a:t>地址来确定属于哪一个</a:t>
            </a:r>
            <a:r>
              <a:rPr lang="en-US" altLang="zh-CN" sz="2700" dirty="0"/>
              <a:t>VLAN</a:t>
            </a:r>
          </a:p>
          <a:p>
            <a:pPr lvl="1">
              <a:lnSpc>
                <a:spcPct val="80000"/>
              </a:lnSpc>
            </a:pPr>
            <a:r>
              <a:rPr lang="zh-CN" altLang="en-US" sz="2300" dirty="0"/>
              <a:t>交换机维护了一个</a:t>
            </a:r>
            <a:r>
              <a:rPr lang="en-US" altLang="zh-CN" sz="2300" dirty="0"/>
              <a:t>MAC</a:t>
            </a:r>
            <a:r>
              <a:rPr lang="zh-CN" altLang="en-US" sz="2300" dirty="0"/>
              <a:t>地址和对应</a:t>
            </a:r>
            <a:r>
              <a:rPr lang="en-US" altLang="zh-CN" sz="2300" dirty="0"/>
              <a:t>VLAN</a:t>
            </a:r>
            <a:r>
              <a:rPr lang="zh-CN" altLang="en-US" sz="2300" dirty="0"/>
              <a:t>的表</a:t>
            </a:r>
          </a:p>
          <a:p>
            <a:pPr lvl="1">
              <a:lnSpc>
                <a:spcPct val="80000"/>
              </a:lnSpc>
            </a:pPr>
            <a:r>
              <a:rPr lang="zh-CN" altLang="en-US" sz="2300" dirty="0"/>
              <a:t>表的维护是一项繁琐的工作</a:t>
            </a:r>
          </a:p>
          <a:p>
            <a:pPr lvl="1">
              <a:lnSpc>
                <a:spcPct val="80000"/>
              </a:lnSpc>
            </a:pPr>
            <a:r>
              <a:rPr lang="zh-CN" altLang="en-US" sz="2300" dirty="0"/>
              <a:t>节点的移动无需进行重新配置</a:t>
            </a:r>
            <a:endParaRPr lang="en-US" altLang="zh-CN" sz="2300" dirty="0"/>
          </a:p>
          <a:p>
            <a:pPr>
              <a:lnSpc>
                <a:spcPct val="80000"/>
              </a:lnSpc>
              <a:buClr>
                <a:schemeClr val="tx1"/>
              </a:buClr>
            </a:pPr>
            <a:r>
              <a:rPr lang="zh-CN" altLang="en-US" sz="2700" dirty="0"/>
              <a:t>基于协议的</a:t>
            </a:r>
            <a:r>
              <a:rPr lang="en-US" altLang="zh-CN" sz="2700" dirty="0"/>
              <a:t>VLAN</a:t>
            </a:r>
            <a:r>
              <a:rPr lang="zh-CN" altLang="en-US" sz="2700" dirty="0"/>
              <a:t>：</a:t>
            </a:r>
          </a:p>
          <a:p>
            <a:pPr lvl="1">
              <a:lnSpc>
                <a:spcPct val="80000"/>
              </a:lnSpc>
            </a:pPr>
            <a:r>
              <a:rPr lang="zh-CN" altLang="en-US" sz="2300" dirty="0"/>
              <a:t>根据第三层（网络层）的协议和第三层地址来判断属于哪一个</a:t>
            </a:r>
            <a:r>
              <a:rPr lang="en-US" altLang="zh-CN" sz="2300" dirty="0"/>
              <a:t>VLAN</a:t>
            </a:r>
          </a:p>
          <a:p>
            <a:pPr lvl="1">
              <a:lnSpc>
                <a:spcPct val="80000"/>
              </a:lnSpc>
            </a:pPr>
            <a:r>
              <a:rPr lang="zh-CN" altLang="en-US" sz="2300" dirty="0"/>
              <a:t>要求交换机支持第三层的</a:t>
            </a:r>
            <a:r>
              <a:rPr lang="zh-CN" altLang="en-US" sz="2300" dirty="0" smtClean="0"/>
              <a:t>交换</a:t>
            </a:r>
            <a:endParaRPr lang="zh-CN" altLang="en-US" sz="2300" dirty="0"/>
          </a:p>
          <a:p>
            <a:pPr eaLnBrk="1" hangingPunct="1">
              <a:lnSpc>
                <a:spcPct val="80000"/>
              </a:lnSpc>
              <a:buFont typeface="Symbol" pitchFamily="18" charset="2"/>
              <a:buNone/>
            </a:pPr>
            <a:endParaRPr lang="zh-CN" altLang="en-US" dirty="0"/>
          </a:p>
          <a:p>
            <a:pPr eaLnBrk="1" hangingPunct="1">
              <a:lnSpc>
                <a:spcPct val="80000"/>
              </a:lnSpc>
            </a:pPr>
            <a:endParaRPr lang="zh-CN" altLang="en-US" dirty="0"/>
          </a:p>
        </p:txBody>
      </p:sp>
    </p:spTree>
    <p:extLst>
      <p:ext uri="{BB962C8B-B14F-4D97-AF65-F5344CB8AC3E}">
        <p14:creationId xmlns:p14="http://schemas.microsoft.com/office/powerpoint/2010/main" val="3317580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VLAN</a:t>
            </a:r>
            <a:r>
              <a:rPr lang="zh-CN" altLang="en-US" dirty="0" smtClean="0"/>
              <a:t>帧</a:t>
            </a:r>
            <a:endParaRPr lang="zh-CN" altLang="en-US" dirty="0"/>
          </a:p>
        </p:txBody>
      </p:sp>
      <p:sp>
        <p:nvSpPr>
          <p:cNvPr id="3" name="内容占位符 2"/>
          <p:cNvSpPr>
            <a:spLocks noGrp="1"/>
          </p:cNvSpPr>
          <p:nvPr>
            <p:ph idx="1"/>
          </p:nvPr>
        </p:nvSpPr>
        <p:spPr>
          <a:xfrm>
            <a:off x="2928347" y="38472"/>
            <a:ext cx="8157073" cy="1777752"/>
          </a:xfrm>
        </p:spPr>
        <p:txBody>
          <a:bodyPr>
            <a:noAutofit/>
          </a:bodyPr>
          <a:lstStyle/>
          <a:p>
            <a:pPr marL="0" indent="0">
              <a:buNone/>
            </a:pPr>
            <a:r>
              <a:rPr lang="zh-CN" altLang="en-US" sz="2000" dirty="0"/>
              <a:t>干线（</a:t>
            </a:r>
            <a:r>
              <a:rPr lang="en-US" altLang="zh-CN" sz="2000" dirty="0"/>
              <a:t>Trunk</a:t>
            </a:r>
            <a:r>
              <a:rPr lang="zh-CN" altLang="en-US" sz="2000" dirty="0"/>
              <a:t>）链路上</a:t>
            </a:r>
            <a:r>
              <a:rPr lang="zh-CN" altLang="en-US" sz="2000" dirty="0" smtClean="0"/>
              <a:t>传输</a:t>
            </a:r>
            <a:r>
              <a:rPr lang="en-US" altLang="zh-CN" sz="2000" dirty="0" smtClean="0"/>
              <a:t>802.1Q VLAN</a:t>
            </a:r>
            <a:r>
              <a:rPr lang="zh-CN" altLang="en-US" sz="2000" dirty="0"/>
              <a:t>帧：</a:t>
            </a:r>
            <a:endParaRPr lang="en-US" altLang="zh-CN" sz="2000" dirty="0"/>
          </a:p>
          <a:p>
            <a:pPr lvl="1"/>
            <a:r>
              <a:rPr lang="en-US" altLang="zh-CN" sz="2000" dirty="0"/>
              <a:t>TPID=0x8100</a:t>
            </a:r>
            <a:r>
              <a:rPr lang="zh-CN" altLang="en-US" sz="2000" dirty="0"/>
              <a:t>表示</a:t>
            </a:r>
            <a:r>
              <a:rPr lang="en-US" altLang="zh-CN" sz="2000" dirty="0"/>
              <a:t>VLAN</a:t>
            </a:r>
            <a:r>
              <a:rPr lang="zh-CN" altLang="en-US" sz="2000" dirty="0" smtClean="0"/>
              <a:t>帧</a:t>
            </a:r>
            <a:endParaRPr lang="en-US" altLang="zh-CN" sz="2000" dirty="0" smtClean="0"/>
          </a:p>
          <a:p>
            <a:pPr lvl="1"/>
            <a:r>
              <a:rPr lang="en-US" altLang="zh-CN" sz="2000" dirty="0"/>
              <a:t>3</a:t>
            </a:r>
            <a:r>
              <a:rPr lang="zh-CN" altLang="en-US" sz="2000" dirty="0"/>
              <a:t>比特</a:t>
            </a:r>
            <a:r>
              <a:rPr lang="zh-CN" altLang="en-US" sz="2000" dirty="0" smtClean="0"/>
              <a:t>优先级</a:t>
            </a:r>
            <a:r>
              <a:rPr lang="en-US" altLang="zh-CN" sz="2000" dirty="0" smtClean="0"/>
              <a:t>(0-7)</a:t>
            </a:r>
            <a:r>
              <a:rPr lang="zh-CN" altLang="en-US" sz="2000" dirty="0" smtClean="0"/>
              <a:t>，其中</a:t>
            </a:r>
            <a:r>
              <a:rPr lang="en-US" altLang="zh-CN" sz="2000" dirty="0" smtClean="0"/>
              <a:t>7</a:t>
            </a:r>
            <a:r>
              <a:rPr lang="zh-CN" altLang="en-US" sz="2000" dirty="0" smtClean="0"/>
              <a:t>最高，决定在节点内部排队时的优先级，</a:t>
            </a:r>
            <a:r>
              <a:rPr lang="en-US" altLang="zh-CN" sz="2000" dirty="0" smtClean="0"/>
              <a:t>802.1p</a:t>
            </a:r>
            <a:r>
              <a:rPr lang="zh-CN" altLang="en-US" sz="2000" dirty="0" smtClean="0"/>
              <a:t>中定义</a:t>
            </a:r>
            <a:endParaRPr lang="en-US" altLang="zh-CN" sz="2000" dirty="0"/>
          </a:p>
          <a:p>
            <a:pPr lvl="1"/>
            <a:r>
              <a:rPr lang="en-US" altLang="zh-CN" sz="2000" dirty="0"/>
              <a:t>DEI</a:t>
            </a:r>
            <a:r>
              <a:rPr lang="zh-CN" altLang="en-US" sz="2000" dirty="0"/>
              <a:t>（以前为</a:t>
            </a:r>
            <a:r>
              <a:rPr lang="en-US" altLang="zh-CN" sz="2000" dirty="0"/>
              <a:t>CFI</a:t>
            </a:r>
            <a:r>
              <a:rPr lang="zh-CN" altLang="en-US" sz="2000" dirty="0"/>
              <a:t>）可丢弃指示（</a:t>
            </a:r>
            <a:r>
              <a:rPr lang="en-US" altLang="zh-CN" sz="2000" dirty="0"/>
              <a:t>Drop Eligibility Indicator </a:t>
            </a:r>
            <a:r>
              <a:rPr lang="zh-CN" altLang="en-US" sz="2000" dirty="0"/>
              <a:t>）</a:t>
            </a:r>
            <a:endParaRPr lang="en-US" altLang="zh-CN" sz="2000" dirty="0"/>
          </a:p>
          <a:p>
            <a:pPr lvl="1"/>
            <a:r>
              <a:rPr lang="en-US" altLang="zh-CN" sz="2000" dirty="0"/>
              <a:t>VLAN ID</a:t>
            </a:r>
            <a:r>
              <a:rPr lang="zh-CN" altLang="en-US" sz="2000" dirty="0" smtClean="0"/>
              <a:t>：</a:t>
            </a:r>
            <a:r>
              <a:rPr lang="zh-CN" altLang="en-US" dirty="0" smtClean="0"/>
              <a:t>为</a:t>
            </a:r>
            <a:r>
              <a:rPr lang="en-US" altLang="zh-CN" dirty="0"/>
              <a:t>0</a:t>
            </a:r>
            <a:r>
              <a:rPr lang="zh-CN" altLang="en-US" dirty="0"/>
              <a:t>表示未知</a:t>
            </a:r>
            <a:r>
              <a:rPr lang="en-US" altLang="zh-CN" dirty="0" smtClean="0"/>
              <a:t>VLAN</a:t>
            </a:r>
            <a:endParaRPr lang="en-US" altLang="zh-CN" dirty="0"/>
          </a:p>
          <a:p>
            <a:pPr lvl="1"/>
            <a:endParaRPr lang="en-US" altLang="zh-CN" sz="2000" dirty="0"/>
          </a:p>
          <a:p>
            <a:pPr lvl="2"/>
            <a:endParaRPr lang="en-US" altLang="zh-CN" dirty="0"/>
          </a:p>
          <a:p>
            <a:pPr marL="0" indent="0">
              <a:buNone/>
            </a:pPr>
            <a:endParaRPr lang="zh-CN" altLang="en-US" sz="2000" dirty="0"/>
          </a:p>
        </p:txBody>
      </p:sp>
      <p:sp>
        <p:nvSpPr>
          <p:cNvPr id="6" name="灯片编号占位符 5"/>
          <p:cNvSpPr>
            <a:spLocks noGrp="1"/>
          </p:cNvSpPr>
          <p:nvPr>
            <p:ph type="sldNum" sz="quarter" idx="12"/>
          </p:nvPr>
        </p:nvSpPr>
        <p:spPr>
          <a:xfrm>
            <a:off x="9448800" y="6492875"/>
            <a:ext cx="2743200" cy="365125"/>
          </a:xfrm>
        </p:spPr>
        <p:txBody>
          <a:bodyPr/>
          <a:lstStyle/>
          <a:p>
            <a:pPr>
              <a:defRPr/>
            </a:pPr>
            <a:fld id="{CBD0A36D-B37A-4D83-8528-A0EB221AC040}" type="slidenum">
              <a:rPr lang="zh-CN" altLang="en-US" smtClean="0"/>
              <a:pPr>
                <a:defRPr/>
              </a:pPr>
              <a:t>43</a:t>
            </a:fld>
            <a:endParaRPr lang="zh-CN" altLang="en-US" dirty="0"/>
          </a:p>
        </p:txBody>
      </p:sp>
      <p:sp>
        <p:nvSpPr>
          <p:cNvPr id="7"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57185765"/>
              </p:ext>
            </p:extLst>
          </p:nvPr>
        </p:nvGraphicFramePr>
        <p:xfrm>
          <a:off x="4791840" y="2031611"/>
          <a:ext cx="7225235" cy="4799434"/>
        </p:xfrm>
        <a:graphic>
          <a:graphicData uri="http://schemas.openxmlformats.org/presentationml/2006/ole">
            <mc:AlternateContent xmlns:mc="http://schemas.openxmlformats.org/markup-compatibility/2006">
              <mc:Choice xmlns:v="urn:schemas-microsoft-com:vml" Requires="v">
                <p:oleObj spid="_x0000_s5193" name="Visio" r:id="rId4" imgW="10182047" imgH="6753430" progId="Visio.Drawing.11">
                  <p:embed/>
                </p:oleObj>
              </mc:Choice>
              <mc:Fallback>
                <p:oleObj name="Visio" r:id="rId4" imgW="10182047" imgH="6753430" progId="Visio.Drawing.11">
                  <p:embed/>
                  <p:pic>
                    <p:nvPicPr>
                      <p:cNvPr id="8" name="对象 7"/>
                      <p:cNvPicPr>
                        <a:picLocks noChangeAspect="1" noChangeArrowheads="1"/>
                      </p:cNvPicPr>
                      <p:nvPr/>
                    </p:nvPicPr>
                    <p:blipFill>
                      <a:blip r:embed="rId5"/>
                      <a:srcRect/>
                      <a:stretch>
                        <a:fillRect/>
                      </a:stretch>
                    </p:blipFill>
                    <p:spPr bwMode="auto">
                      <a:xfrm>
                        <a:off x="4791840" y="2031611"/>
                        <a:ext cx="7225235" cy="4799434"/>
                      </a:xfrm>
                      <a:prstGeom prst="rect">
                        <a:avLst/>
                      </a:prstGeom>
                      <a:noFill/>
                    </p:spPr>
                  </p:pic>
                </p:oleObj>
              </mc:Fallback>
            </mc:AlternateContent>
          </a:graphicData>
        </a:graphic>
      </p:graphicFrame>
      <p:sp>
        <p:nvSpPr>
          <p:cNvPr id="4" name="文本框 3"/>
          <p:cNvSpPr txBox="1"/>
          <p:nvPr/>
        </p:nvSpPr>
        <p:spPr>
          <a:xfrm>
            <a:off x="301556" y="1996683"/>
            <a:ext cx="4490284" cy="4093428"/>
          </a:xfrm>
          <a:prstGeom prst="rect">
            <a:avLst/>
          </a:prstGeom>
          <a:noFill/>
        </p:spPr>
        <p:txBody>
          <a:bodyPr wrap="square" rtlCol="0">
            <a:spAutoFit/>
          </a:bodyPr>
          <a:lstStyle/>
          <a:p>
            <a:r>
              <a:rPr lang="zh-CN" altLang="en-US" sz="2000" dirty="0" smtClean="0"/>
              <a:t>三种类型的帧：</a:t>
            </a:r>
            <a:endParaRPr lang="en-US" altLang="zh-CN" sz="2000" dirty="0" smtClean="0"/>
          </a:p>
          <a:p>
            <a:pPr marL="285750" indent="-285750">
              <a:buFont typeface="Arial" panose="020B0604020202020204" pitchFamily="34" charset="0"/>
              <a:buChar char="•"/>
            </a:pPr>
            <a:r>
              <a:rPr lang="en-US" altLang="zh-CN" sz="2000" dirty="0" smtClean="0"/>
              <a:t>VLAN</a:t>
            </a:r>
            <a:r>
              <a:rPr lang="zh-CN" altLang="en-US" sz="2000" dirty="0" smtClean="0"/>
              <a:t>帧</a:t>
            </a:r>
            <a:endParaRPr lang="en-US" altLang="zh-CN" sz="2000" dirty="0" smtClean="0"/>
          </a:p>
          <a:p>
            <a:pPr marL="285750" indent="-285750">
              <a:buFont typeface="Arial" panose="020B0604020202020204" pitchFamily="34" charset="0"/>
              <a:buChar char="•"/>
            </a:pPr>
            <a:r>
              <a:rPr lang="en-US" altLang="zh-CN" sz="2000" dirty="0" smtClean="0"/>
              <a:t>VID=0</a:t>
            </a:r>
            <a:r>
              <a:rPr lang="zh-CN" altLang="en-US" sz="2000" dirty="0" smtClean="0"/>
              <a:t>的优先级标记帧</a:t>
            </a:r>
            <a:endParaRPr lang="en-US" altLang="zh-CN" sz="2000" dirty="0" smtClean="0"/>
          </a:p>
          <a:p>
            <a:pPr marL="285750" indent="-285750">
              <a:buFont typeface="Arial" panose="020B0604020202020204" pitchFamily="34" charset="0"/>
              <a:buChar char="•"/>
            </a:pPr>
            <a:r>
              <a:rPr lang="zh-CN" altLang="en-US" sz="2000" dirty="0" smtClean="0"/>
              <a:t>传统以太网帧</a:t>
            </a:r>
            <a:endParaRPr lang="en-US" altLang="zh-CN" sz="2000" dirty="0" smtClean="0"/>
          </a:p>
          <a:p>
            <a:r>
              <a:rPr lang="zh-CN" altLang="en-US" sz="2000" dirty="0" smtClean="0"/>
              <a:t>三种链路：</a:t>
            </a:r>
            <a:endParaRPr lang="en-US" altLang="zh-CN" sz="2000" dirty="0" smtClean="0"/>
          </a:p>
          <a:p>
            <a:pPr marL="342900" indent="-342900">
              <a:buFont typeface="Arial" panose="020B0604020202020204" pitchFamily="34" charset="0"/>
              <a:buChar char="•"/>
            </a:pPr>
            <a:r>
              <a:rPr lang="zh-CN" altLang="en-US" sz="2000" dirty="0" smtClean="0"/>
              <a:t>干线链路：传输</a:t>
            </a:r>
            <a:r>
              <a:rPr lang="en-US" altLang="zh-CN" sz="2000" dirty="0" smtClean="0"/>
              <a:t>VLAN</a:t>
            </a:r>
            <a:r>
              <a:rPr lang="zh-CN" altLang="en-US" sz="2000" dirty="0" smtClean="0"/>
              <a:t>帧，连接的为</a:t>
            </a:r>
            <a:r>
              <a:rPr lang="en-US" altLang="zh-CN" sz="2000" dirty="0" smtClean="0"/>
              <a:t>VLAN</a:t>
            </a:r>
            <a:r>
              <a:rPr lang="zh-CN" altLang="en-US" sz="2000" dirty="0" smtClean="0"/>
              <a:t>设备</a:t>
            </a:r>
            <a:endParaRPr lang="en-US" altLang="zh-CN" sz="2000" dirty="0" smtClean="0"/>
          </a:p>
          <a:p>
            <a:pPr marL="342900" indent="-342900">
              <a:buFont typeface="Arial" panose="020B0604020202020204" pitchFamily="34" charset="0"/>
              <a:buChar char="•"/>
            </a:pPr>
            <a:r>
              <a:rPr lang="en-US" altLang="zh-CN" sz="2000" dirty="0" smtClean="0"/>
              <a:t>Access</a:t>
            </a:r>
            <a:r>
              <a:rPr lang="zh-CN" altLang="en-US" sz="2000" dirty="0" smtClean="0"/>
              <a:t>链路：传输以太网帧，连接传统以太网设备</a:t>
            </a:r>
            <a:endParaRPr lang="en-US" altLang="zh-CN" sz="2000" dirty="0" smtClean="0"/>
          </a:p>
          <a:p>
            <a:pPr marL="342900" indent="-342900">
              <a:buFont typeface="Arial" panose="020B0604020202020204" pitchFamily="34" charset="0"/>
              <a:buChar char="•"/>
            </a:pPr>
            <a:r>
              <a:rPr lang="en-US" altLang="zh-CN" sz="2000" dirty="0" smtClean="0"/>
              <a:t>Hybrid</a:t>
            </a:r>
            <a:r>
              <a:rPr lang="zh-CN" altLang="en-US" sz="2000" dirty="0" smtClean="0"/>
              <a:t>链路：连接传统以太网或</a:t>
            </a:r>
            <a:r>
              <a:rPr lang="en-US" altLang="zh-CN" sz="2000" dirty="0" smtClean="0"/>
              <a:t>VLAN</a:t>
            </a:r>
            <a:r>
              <a:rPr lang="zh-CN" altLang="en-US" sz="2000" dirty="0" smtClean="0"/>
              <a:t>设备，可传输以太网和</a:t>
            </a:r>
            <a:r>
              <a:rPr lang="en-US" altLang="zh-CN" sz="2000" dirty="0" smtClean="0"/>
              <a:t>802.1Q</a:t>
            </a:r>
            <a:r>
              <a:rPr lang="zh-CN" altLang="en-US" sz="2000" dirty="0" smtClean="0"/>
              <a:t>帧，但是该链路上属于同一个</a:t>
            </a:r>
            <a:r>
              <a:rPr lang="en-US" altLang="zh-CN" sz="2000" dirty="0" smtClean="0"/>
              <a:t>VLAN</a:t>
            </a:r>
            <a:r>
              <a:rPr lang="zh-CN" altLang="en-US" sz="2000" dirty="0" smtClean="0"/>
              <a:t>的节点应该支持同一种类型的帧</a:t>
            </a:r>
            <a:endParaRPr lang="zh-CN" altLang="en-US" sz="2000" dirty="0"/>
          </a:p>
        </p:txBody>
      </p:sp>
    </p:spTree>
    <p:extLst>
      <p:ext uri="{BB962C8B-B14F-4D97-AF65-F5344CB8AC3E}">
        <p14:creationId xmlns:p14="http://schemas.microsoft.com/office/powerpoint/2010/main" val="29894528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t>局域网交换机</a:t>
            </a:r>
          </a:p>
        </p:txBody>
      </p:sp>
      <p:sp>
        <p:nvSpPr>
          <p:cNvPr id="58371" name="Rectangle 3"/>
          <p:cNvSpPr>
            <a:spLocks noGrp="1" noChangeArrowheads="1"/>
          </p:cNvSpPr>
          <p:nvPr>
            <p:ph type="body" idx="1"/>
          </p:nvPr>
        </p:nvSpPr>
        <p:spPr/>
        <p:txBody>
          <a:bodyPr/>
          <a:lstStyle/>
          <a:p>
            <a:pPr eaLnBrk="1" hangingPunct="1">
              <a:lnSpc>
                <a:spcPct val="90000"/>
              </a:lnSpc>
            </a:pPr>
            <a:r>
              <a:rPr lang="zh-CN" altLang="en-US" dirty="0"/>
              <a:t>局域网交换机实际上是一种高性能的多端口网桥。</a:t>
            </a:r>
          </a:p>
          <a:p>
            <a:pPr lvl="1" eaLnBrk="1" hangingPunct="1">
              <a:lnSpc>
                <a:spcPct val="90000"/>
              </a:lnSpc>
            </a:pPr>
            <a:r>
              <a:rPr lang="zh-CN" altLang="en-US" dirty="0"/>
              <a:t>和网桥一样，它从一个端口接收以太网帧，然后向另外一个端口转发</a:t>
            </a:r>
          </a:p>
          <a:p>
            <a:pPr lvl="1" eaLnBrk="1" hangingPunct="1">
              <a:lnSpc>
                <a:spcPct val="90000"/>
              </a:lnSpc>
            </a:pPr>
            <a:r>
              <a:rPr lang="zh-CN" altLang="en-US" dirty="0"/>
              <a:t>也具有通过自学习来构建转发表的功能。 </a:t>
            </a:r>
          </a:p>
          <a:p>
            <a:pPr eaLnBrk="1" hangingPunct="1">
              <a:lnSpc>
                <a:spcPct val="90000"/>
              </a:lnSpc>
            </a:pPr>
            <a:r>
              <a:rPr lang="zh-CN" altLang="en-US" dirty="0"/>
              <a:t>局域网交换机和网桥的主要区别：</a:t>
            </a:r>
          </a:p>
          <a:p>
            <a:pPr lvl="1" eaLnBrk="1" hangingPunct="1">
              <a:lnSpc>
                <a:spcPct val="90000"/>
              </a:lnSpc>
            </a:pPr>
            <a:r>
              <a:rPr lang="zh-CN" altLang="en-US" dirty="0"/>
              <a:t>网桥一般只有少数几个接口，而局域网交换机则可能</a:t>
            </a:r>
            <a:r>
              <a:rPr lang="zh-CN" altLang="en-US" dirty="0" smtClean="0"/>
              <a:t>有十几甚至几十</a:t>
            </a:r>
            <a:r>
              <a:rPr lang="zh-CN" altLang="en-US" dirty="0"/>
              <a:t>个</a:t>
            </a:r>
            <a:r>
              <a:rPr lang="zh-CN" altLang="en-US" dirty="0" smtClean="0"/>
              <a:t>端口</a:t>
            </a:r>
            <a:endParaRPr lang="zh-CN" altLang="en-US" dirty="0"/>
          </a:p>
          <a:p>
            <a:pPr lvl="1" eaLnBrk="1" hangingPunct="1">
              <a:lnSpc>
                <a:spcPct val="90000"/>
              </a:lnSpc>
            </a:pPr>
            <a:r>
              <a:rPr lang="zh-CN" altLang="en-US" dirty="0"/>
              <a:t>局域网交换机中帧的转发</a:t>
            </a:r>
            <a:r>
              <a:rPr lang="zh-CN" altLang="en-US" dirty="0" smtClean="0"/>
              <a:t>采用高效</a:t>
            </a:r>
            <a:r>
              <a:rPr lang="zh-CN" altLang="en-US" dirty="0"/>
              <a:t>的交换逻辑来实现</a:t>
            </a:r>
          </a:p>
          <a:p>
            <a:pPr lvl="1" eaLnBrk="1" hangingPunct="1">
              <a:lnSpc>
                <a:spcPct val="90000"/>
              </a:lnSpc>
            </a:pPr>
            <a:r>
              <a:rPr lang="zh-CN" altLang="en-US" dirty="0"/>
              <a:t>许多交换机都支持全双工模式，吞吐量是原来的</a:t>
            </a:r>
            <a:r>
              <a:rPr lang="zh-CN" altLang="en-US" dirty="0" smtClean="0"/>
              <a:t>一倍</a:t>
            </a:r>
            <a:endParaRPr lang="zh-CN" altLang="en-US" dirty="0"/>
          </a:p>
          <a:p>
            <a:pPr eaLnBrk="1" hangingPunct="1">
              <a:lnSpc>
                <a:spcPct val="90000"/>
              </a:lnSpc>
            </a:pPr>
            <a:endParaRPr lang="zh-CN" altLang="en-US" dirty="0"/>
          </a:p>
        </p:txBody>
      </p:sp>
    </p:spTree>
    <p:extLst>
      <p:ext uri="{BB962C8B-B14F-4D97-AF65-F5344CB8AC3E}">
        <p14:creationId xmlns:p14="http://schemas.microsoft.com/office/powerpoint/2010/main" val="2649663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局域网交换机的逻辑结构</a:t>
            </a:r>
          </a:p>
        </p:txBody>
      </p:sp>
      <p:sp>
        <p:nvSpPr>
          <p:cNvPr id="59395" name="Rectangle 3"/>
          <p:cNvSpPr>
            <a:spLocks noGrp="1" noChangeArrowheads="1"/>
          </p:cNvSpPr>
          <p:nvPr>
            <p:ph type="body" idx="1"/>
          </p:nvPr>
        </p:nvSpPr>
        <p:spPr/>
        <p:txBody>
          <a:bodyPr/>
          <a:lstStyle/>
          <a:p>
            <a:pPr eaLnBrk="1" hangingPunct="1"/>
            <a:r>
              <a:rPr lang="zh-CN" altLang="en-US" sz="2000"/>
              <a:t>局域网交换机的逻辑结构：每个端口都有一个发送和接收侧，端口的接收侧接收</a:t>
            </a:r>
            <a:r>
              <a:rPr lang="en-US" altLang="zh-CN" sz="2000"/>
              <a:t>MAC</a:t>
            </a:r>
            <a:r>
              <a:rPr lang="zh-CN" altLang="en-US" sz="2000"/>
              <a:t>帧，然后根据目的地址来决定往哪个端口的发送侧转发。每个端口的发送和接收侧连接到一个纵横开关上。 </a:t>
            </a:r>
          </a:p>
        </p:txBody>
      </p:sp>
      <p:grpSp>
        <p:nvGrpSpPr>
          <p:cNvPr id="2" name="Group 4"/>
          <p:cNvGrpSpPr>
            <a:grpSpLocks/>
          </p:cNvGrpSpPr>
          <p:nvPr/>
        </p:nvGrpSpPr>
        <p:grpSpPr bwMode="auto">
          <a:xfrm>
            <a:off x="2619377" y="2570163"/>
            <a:ext cx="6624637" cy="3960812"/>
            <a:chOff x="2160" y="3312"/>
            <a:chExt cx="8880" cy="4161"/>
          </a:xfrm>
        </p:grpSpPr>
        <p:pic>
          <p:nvPicPr>
            <p:cNvPr id="59397" name="Picture 5"/>
            <p:cNvPicPr>
              <a:picLocks noChangeAspect="1" noChangeArrowheads="1"/>
            </p:cNvPicPr>
            <p:nvPr/>
          </p:nvPicPr>
          <p:blipFill>
            <a:blip r:embed="rId3" cstate="print"/>
            <a:srcRect/>
            <a:stretch>
              <a:fillRect/>
            </a:stretch>
          </p:blipFill>
          <p:spPr bwMode="auto">
            <a:xfrm>
              <a:off x="2160" y="3468"/>
              <a:ext cx="4560" cy="4005"/>
            </a:xfrm>
            <a:prstGeom prst="rect">
              <a:avLst/>
            </a:prstGeom>
            <a:noFill/>
            <a:ln w="9525">
              <a:noFill/>
              <a:miter lim="800000"/>
              <a:headEnd/>
              <a:tailEnd/>
            </a:ln>
          </p:spPr>
        </p:pic>
        <p:pic>
          <p:nvPicPr>
            <p:cNvPr id="59398" name="Picture 6"/>
            <p:cNvPicPr>
              <a:picLocks noChangeAspect="1" noChangeArrowheads="1"/>
            </p:cNvPicPr>
            <p:nvPr/>
          </p:nvPicPr>
          <p:blipFill>
            <a:blip r:embed="rId4" cstate="print"/>
            <a:srcRect/>
            <a:stretch>
              <a:fillRect/>
            </a:stretch>
          </p:blipFill>
          <p:spPr bwMode="auto">
            <a:xfrm>
              <a:off x="6480" y="3312"/>
              <a:ext cx="4560" cy="4028"/>
            </a:xfrm>
            <a:prstGeom prst="rect">
              <a:avLst/>
            </a:prstGeom>
            <a:noFill/>
            <a:ln w="9525">
              <a:noFill/>
              <a:miter lim="800000"/>
              <a:headEnd/>
              <a:tailEnd/>
            </a:ln>
          </p:spPr>
        </p:pic>
      </p:grpSp>
    </p:spTree>
    <p:extLst>
      <p:ext uri="{BB962C8B-B14F-4D97-AF65-F5344CB8AC3E}">
        <p14:creationId xmlns:p14="http://schemas.microsoft.com/office/powerpoint/2010/main" val="42556323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smtClean="0"/>
              <a:t>局域网交换机：帧转发方式</a:t>
            </a:r>
          </a:p>
        </p:txBody>
      </p:sp>
      <p:sp>
        <p:nvSpPr>
          <p:cNvPr id="60419" name="Rectangle 3"/>
          <p:cNvSpPr>
            <a:spLocks noGrp="1" noChangeArrowheads="1"/>
          </p:cNvSpPr>
          <p:nvPr>
            <p:ph type="body" idx="1"/>
          </p:nvPr>
        </p:nvSpPr>
        <p:spPr/>
        <p:txBody>
          <a:bodyPr>
            <a:noAutofit/>
          </a:bodyPr>
          <a:lstStyle/>
          <a:p>
            <a:pPr>
              <a:lnSpc>
                <a:spcPct val="80000"/>
              </a:lnSpc>
            </a:pPr>
            <a:r>
              <a:rPr lang="zh-CN" altLang="en-US" sz="2000" dirty="0"/>
              <a:t>存储转发（</a:t>
            </a:r>
            <a:r>
              <a:rPr lang="en-US" altLang="zh-CN" sz="2000" dirty="0"/>
              <a:t>Store and Forward</a:t>
            </a:r>
            <a:r>
              <a:rPr lang="zh-CN" altLang="en-US" sz="2000" dirty="0"/>
              <a:t>）</a:t>
            </a:r>
          </a:p>
          <a:p>
            <a:pPr lvl="1">
              <a:lnSpc>
                <a:spcPct val="80000"/>
              </a:lnSpc>
            </a:pPr>
            <a:r>
              <a:rPr lang="zh-CN" altLang="en-US" sz="2000" dirty="0"/>
              <a:t>在完全接收到帧并存放入输入缓存后再转发至目的端口</a:t>
            </a:r>
          </a:p>
          <a:p>
            <a:pPr lvl="1">
              <a:lnSpc>
                <a:spcPct val="80000"/>
              </a:lnSpc>
            </a:pPr>
            <a:r>
              <a:rPr lang="zh-CN" altLang="en-US" sz="2000" dirty="0"/>
              <a:t>在转发帧之前可以首先进行差错检测，把那些出错的帧丢弃掉</a:t>
            </a:r>
          </a:p>
          <a:p>
            <a:pPr lvl="1">
              <a:lnSpc>
                <a:spcPct val="80000"/>
              </a:lnSpc>
            </a:pPr>
            <a:r>
              <a:rPr lang="zh-CN" altLang="en-US" sz="2000" dirty="0"/>
              <a:t>但由于要等到接收完一个完整的帧后再输出到交换逻辑来进行转发</a:t>
            </a:r>
            <a:r>
              <a:rPr lang="zh-CN" altLang="en-US" sz="2000" dirty="0" smtClean="0"/>
              <a:t>，转发</a:t>
            </a:r>
            <a:r>
              <a:rPr lang="zh-CN" altLang="en-US" sz="2000" dirty="0"/>
              <a:t>延迟比较长。</a:t>
            </a:r>
          </a:p>
          <a:p>
            <a:pPr>
              <a:lnSpc>
                <a:spcPct val="80000"/>
              </a:lnSpc>
            </a:pPr>
            <a:r>
              <a:rPr lang="zh-CN" altLang="en-US" sz="2000" dirty="0"/>
              <a:t>直通（</a:t>
            </a:r>
            <a:r>
              <a:rPr lang="en-US" altLang="zh-CN" sz="2000" dirty="0"/>
              <a:t>Cut Through</a:t>
            </a:r>
            <a:r>
              <a:rPr lang="zh-CN" altLang="en-US" sz="2000" dirty="0"/>
              <a:t>）</a:t>
            </a:r>
          </a:p>
          <a:p>
            <a:pPr lvl="1">
              <a:lnSpc>
                <a:spcPct val="80000"/>
              </a:lnSpc>
            </a:pPr>
            <a:r>
              <a:rPr lang="zh-CN" altLang="en-US" sz="2000" dirty="0" smtClean="0"/>
              <a:t>在</a:t>
            </a:r>
            <a:r>
              <a:rPr lang="zh-CN" altLang="en-US" sz="2000" dirty="0"/>
              <a:t>收到帧中的目的地址字段后</a:t>
            </a:r>
            <a:r>
              <a:rPr lang="zh-CN" altLang="en-US" sz="2000" dirty="0" smtClean="0"/>
              <a:t>就查找转发表，找到后直接</a:t>
            </a:r>
            <a:r>
              <a:rPr lang="zh-CN" altLang="en-US" sz="2000" dirty="0"/>
              <a:t>将信息帧发送到目的端口</a:t>
            </a:r>
          </a:p>
          <a:p>
            <a:pPr lvl="1">
              <a:lnSpc>
                <a:spcPct val="80000"/>
              </a:lnSpc>
            </a:pPr>
            <a:r>
              <a:rPr lang="zh-CN" altLang="en-US" sz="2000" dirty="0"/>
              <a:t>转发延迟相比存储转发要小一些</a:t>
            </a:r>
          </a:p>
          <a:p>
            <a:pPr lvl="1">
              <a:lnSpc>
                <a:spcPct val="80000"/>
              </a:lnSpc>
            </a:pPr>
            <a:r>
              <a:rPr lang="zh-CN" altLang="en-US" sz="2000" dirty="0" smtClean="0"/>
              <a:t>没有</a:t>
            </a:r>
            <a:r>
              <a:rPr lang="zh-CN" altLang="en-US" sz="2000" dirty="0"/>
              <a:t>差错检测机制，从而可能把坏帧也转发出去，会浪费一部分的</a:t>
            </a:r>
            <a:r>
              <a:rPr lang="zh-CN" altLang="en-US" sz="2000" dirty="0" smtClean="0"/>
              <a:t>带宽</a:t>
            </a:r>
            <a:endParaRPr lang="zh-CN" altLang="en-US" sz="2000" dirty="0"/>
          </a:p>
          <a:p>
            <a:pPr>
              <a:lnSpc>
                <a:spcPct val="80000"/>
              </a:lnSpc>
            </a:pPr>
            <a:r>
              <a:rPr lang="zh-CN" altLang="en-US" sz="2000" dirty="0"/>
              <a:t>无残帧（</a:t>
            </a:r>
            <a:r>
              <a:rPr lang="en-US" altLang="zh-CN" sz="2000" dirty="0"/>
              <a:t>Fragment Free</a:t>
            </a:r>
            <a:r>
              <a:rPr lang="zh-CN" altLang="en-US" sz="2000" dirty="0"/>
              <a:t>）</a:t>
            </a:r>
          </a:p>
          <a:p>
            <a:pPr lvl="1">
              <a:lnSpc>
                <a:spcPct val="80000"/>
              </a:lnSpc>
            </a:pPr>
            <a:r>
              <a:rPr lang="zh-CN" altLang="en-US" sz="2000" dirty="0"/>
              <a:t>无残帧技术和直通类似，在收到</a:t>
            </a:r>
            <a:r>
              <a:rPr lang="en-US" altLang="zh-CN" sz="2000" dirty="0"/>
              <a:t>64</a:t>
            </a:r>
            <a:r>
              <a:rPr lang="zh-CN" altLang="en-US" sz="2000" dirty="0"/>
              <a:t>个字节的数据后才开始转发</a:t>
            </a:r>
          </a:p>
          <a:p>
            <a:pPr lvl="1">
              <a:lnSpc>
                <a:spcPct val="80000"/>
              </a:lnSpc>
            </a:pPr>
            <a:r>
              <a:rPr lang="zh-CN" altLang="en-US" sz="2000" dirty="0"/>
              <a:t>考虑到大多数错误和冲突（所有正常的冲突）出现在帧的前面</a:t>
            </a:r>
            <a:r>
              <a:rPr lang="en-US" altLang="zh-CN" sz="2000" dirty="0"/>
              <a:t>64</a:t>
            </a:r>
            <a:r>
              <a:rPr lang="zh-CN" altLang="en-US" sz="2000" dirty="0"/>
              <a:t>个</a:t>
            </a:r>
            <a:r>
              <a:rPr lang="zh-CN" altLang="en-US" sz="2000" dirty="0" smtClean="0"/>
              <a:t>字节</a:t>
            </a:r>
            <a:endParaRPr lang="zh-CN" altLang="en-US" sz="2000" dirty="0"/>
          </a:p>
          <a:p>
            <a:pPr>
              <a:lnSpc>
                <a:spcPct val="80000"/>
              </a:lnSpc>
            </a:pPr>
            <a:r>
              <a:rPr lang="zh-CN" altLang="en-US" sz="2000" dirty="0"/>
              <a:t>自适应交换机</a:t>
            </a:r>
            <a:r>
              <a:rPr lang="zh-CN" altLang="en-US" sz="2000" dirty="0" smtClean="0"/>
              <a:t>：网络</a:t>
            </a:r>
            <a:r>
              <a:rPr lang="zh-CN" altLang="en-US" sz="2000" dirty="0"/>
              <a:t>误码率较低时使用</a:t>
            </a:r>
            <a:r>
              <a:rPr lang="zh-CN" altLang="en-US" sz="2000" dirty="0" smtClean="0"/>
              <a:t>直通，当</a:t>
            </a:r>
            <a:r>
              <a:rPr lang="zh-CN" altLang="en-US" sz="2000" dirty="0"/>
              <a:t>网络误码率较高时则采用存储转发技术。</a:t>
            </a:r>
          </a:p>
          <a:p>
            <a:pPr lvl="1" eaLnBrk="1" hangingPunct="1">
              <a:lnSpc>
                <a:spcPct val="80000"/>
              </a:lnSpc>
            </a:pPr>
            <a:endParaRPr lang="zh-CN" altLang="en-US" sz="2000" dirty="0"/>
          </a:p>
        </p:txBody>
      </p:sp>
    </p:spTree>
    <p:extLst>
      <p:ext uri="{BB962C8B-B14F-4D97-AF65-F5344CB8AC3E}">
        <p14:creationId xmlns:p14="http://schemas.microsoft.com/office/powerpoint/2010/main" val="5706080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a:t>
            </a:r>
            <a:r>
              <a:rPr lang="en-US" altLang="zh-CN" dirty="0" smtClean="0"/>
              <a:t>(</a:t>
            </a:r>
            <a:r>
              <a:rPr lang="zh-CN" altLang="en-US" dirty="0" smtClean="0"/>
              <a:t>转发</a:t>
            </a:r>
            <a:r>
              <a:rPr lang="en-US" altLang="zh-CN" dirty="0" smtClean="0"/>
              <a:t>)</a:t>
            </a:r>
            <a:r>
              <a:rPr lang="zh-CN" altLang="en-US" dirty="0" smtClean="0"/>
              <a:t>和</a:t>
            </a:r>
            <a:r>
              <a:rPr lang="zh-CN" altLang="en-US" dirty="0" smtClean="0"/>
              <a:t>路由</a:t>
            </a:r>
            <a:endParaRPr lang="zh-CN" altLang="en-US" dirty="0"/>
          </a:p>
        </p:txBody>
      </p:sp>
      <p:sp>
        <p:nvSpPr>
          <p:cNvPr id="3" name="内容占位符 2"/>
          <p:cNvSpPr>
            <a:spLocks noGrp="1"/>
          </p:cNvSpPr>
          <p:nvPr>
            <p:ph idx="1"/>
          </p:nvPr>
        </p:nvSpPr>
        <p:spPr>
          <a:xfrm>
            <a:off x="665672" y="1690688"/>
            <a:ext cx="10515600" cy="4351338"/>
          </a:xfrm>
        </p:spPr>
        <p:txBody>
          <a:bodyPr>
            <a:noAutofit/>
          </a:bodyPr>
          <a:lstStyle/>
          <a:p>
            <a:r>
              <a:rPr lang="zh-CN" altLang="en-US" sz="1800" dirty="0" smtClean="0"/>
              <a:t>网络互连设备：用于多跳连接的中间节点</a:t>
            </a:r>
            <a:endParaRPr lang="en-US" altLang="zh-CN" sz="2000" dirty="0" smtClean="0"/>
          </a:p>
          <a:p>
            <a:pPr lvl="1"/>
            <a:r>
              <a:rPr lang="zh-CN" altLang="en-US" sz="1800" dirty="0" smtClean="0"/>
              <a:t>物理层的转发器（暂时不管）</a:t>
            </a:r>
            <a:endParaRPr lang="en-US" altLang="zh-CN" sz="1800" dirty="0" smtClean="0"/>
          </a:p>
          <a:p>
            <a:pPr lvl="2"/>
            <a:r>
              <a:rPr lang="zh-CN" altLang="en-US" sz="1600" dirty="0" smtClean="0"/>
              <a:t>连接起来的局域网属于同一个冲突域</a:t>
            </a:r>
            <a:endParaRPr lang="en-US" altLang="zh-CN" sz="1600" dirty="0" smtClean="0"/>
          </a:p>
          <a:p>
            <a:pPr lvl="2"/>
            <a:r>
              <a:rPr lang="zh-CN" altLang="en-US" sz="1600" dirty="0" smtClean="0"/>
              <a:t>连接的节点数目有限制：以太网的节点最多</a:t>
            </a:r>
            <a:r>
              <a:rPr lang="en-US" altLang="zh-CN" sz="1600" dirty="0" smtClean="0"/>
              <a:t>1024</a:t>
            </a:r>
            <a:r>
              <a:rPr lang="zh-CN" altLang="en-US" sz="1600" dirty="0" smtClean="0"/>
              <a:t>个</a:t>
            </a:r>
            <a:endParaRPr lang="en-US" altLang="zh-CN" sz="1600" dirty="0" smtClean="0"/>
          </a:p>
          <a:p>
            <a:pPr lvl="2"/>
            <a:r>
              <a:rPr lang="zh-CN" altLang="en-US" sz="1600" dirty="0" smtClean="0"/>
              <a:t>覆盖的范围受限</a:t>
            </a:r>
            <a:endParaRPr lang="en-US" altLang="zh-CN" sz="1600" dirty="0" smtClean="0"/>
          </a:p>
          <a:p>
            <a:pPr lvl="1"/>
            <a:r>
              <a:rPr lang="zh-CN" altLang="en-US" sz="1800" dirty="0" smtClean="0"/>
              <a:t>数据链路层的网桥和交换机：</a:t>
            </a:r>
            <a:endParaRPr lang="en-US" altLang="zh-CN" sz="1800" dirty="0" smtClean="0"/>
          </a:p>
          <a:p>
            <a:pPr lvl="2"/>
            <a:r>
              <a:rPr lang="zh-CN" altLang="en-US" sz="1600" dirty="0" smtClean="0"/>
              <a:t>连接采用相同或者类似数据链路层协议的链路</a:t>
            </a:r>
            <a:endParaRPr lang="en-US" altLang="zh-CN" sz="1600" dirty="0" smtClean="0"/>
          </a:p>
          <a:p>
            <a:pPr lvl="2"/>
            <a:r>
              <a:rPr lang="zh-CN" altLang="en-US" sz="1600" dirty="0" smtClean="0"/>
              <a:t>属于同一个广播域</a:t>
            </a:r>
            <a:r>
              <a:rPr lang="en-US" altLang="zh-CN" sz="1600" dirty="0" smtClean="0"/>
              <a:t>: </a:t>
            </a:r>
            <a:r>
              <a:rPr lang="zh-CN" altLang="en-US" sz="1600" dirty="0" smtClean="0"/>
              <a:t>广播帧发送到所有节点</a:t>
            </a:r>
            <a:endParaRPr lang="en-US" altLang="zh-CN" sz="1600" dirty="0" smtClean="0"/>
          </a:p>
          <a:p>
            <a:pPr lvl="2"/>
            <a:r>
              <a:rPr lang="zh-CN" altLang="en-US" sz="1600" dirty="0" smtClean="0"/>
              <a:t>交换机：交换硬件电路来实现快速的转发</a:t>
            </a:r>
            <a:endParaRPr lang="en-US" altLang="zh-CN" sz="1600" dirty="0" smtClean="0"/>
          </a:p>
          <a:p>
            <a:pPr lvl="1"/>
            <a:r>
              <a:rPr lang="zh-CN" altLang="en-US" sz="1800" dirty="0" smtClean="0"/>
              <a:t>网络层的路由器：</a:t>
            </a:r>
            <a:endParaRPr lang="en-US" altLang="zh-CN" sz="1800" dirty="0" smtClean="0"/>
          </a:p>
          <a:p>
            <a:pPr lvl="2"/>
            <a:r>
              <a:rPr lang="zh-CN" altLang="en-US" sz="1600" dirty="0" smtClean="0"/>
              <a:t>连接各种不同类型的链路</a:t>
            </a:r>
            <a:endParaRPr lang="en-US" altLang="zh-CN" sz="1600" dirty="0" smtClean="0"/>
          </a:p>
          <a:p>
            <a:pPr lvl="1"/>
            <a:r>
              <a:rPr lang="zh-CN" altLang="en-US" sz="1800" dirty="0" smtClean="0"/>
              <a:t>网桥和路由器等网络互连设备：</a:t>
            </a:r>
            <a:endParaRPr lang="en-US" altLang="zh-CN" sz="1800" dirty="0" smtClean="0"/>
          </a:p>
          <a:p>
            <a:pPr lvl="2"/>
            <a:r>
              <a:rPr lang="zh-CN" altLang="en-US" sz="1600" dirty="0" smtClean="0"/>
              <a:t>端口隔离</a:t>
            </a:r>
            <a:endParaRPr lang="en-US" altLang="zh-CN" sz="1600" dirty="0" smtClean="0"/>
          </a:p>
          <a:p>
            <a:pPr lvl="2"/>
            <a:r>
              <a:rPr lang="zh-CN" altLang="en-US" sz="1600" dirty="0" smtClean="0"/>
              <a:t>分组交换</a:t>
            </a:r>
            <a:endParaRPr lang="en-US" altLang="zh-CN" sz="1600" dirty="0" smtClean="0"/>
          </a:p>
          <a:p>
            <a:pPr lvl="1"/>
            <a:r>
              <a:rPr lang="zh-CN" altLang="en-US" sz="1800" dirty="0" smtClean="0"/>
              <a:t>第三层、第四层、第七层交换机：基于相应层次信息决定输出端口，采用交换电路硬件进行交换</a:t>
            </a:r>
            <a:endParaRPr lang="en-US" altLang="zh-CN" sz="1800" dirty="0" smtClean="0"/>
          </a:p>
        </p:txBody>
      </p:sp>
    </p:spTree>
    <p:extLst>
      <p:ext uri="{BB962C8B-B14F-4D97-AF65-F5344CB8AC3E}">
        <p14:creationId xmlns:p14="http://schemas.microsoft.com/office/powerpoint/2010/main" val="2534567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第二层和第三层网络互连设备的两个平面</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48</a:t>
            </a:fld>
            <a:endParaRPr lang="zh-CN" altLang="en-US" dirty="0"/>
          </a:p>
        </p:txBody>
      </p:sp>
      <p:sp>
        <p:nvSpPr>
          <p:cNvPr id="4" name="内容占位符 3"/>
          <p:cNvSpPr>
            <a:spLocks noGrp="1"/>
          </p:cNvSpPr>
          <p:nvPr>
            <p:ph sz="quarter" idx="1"/>
          </p:nvPr>
        </p:nvSpPr>
        <p:spPr/>
        <p:txBody>
          <a:bodyPr>
            <a:normAutofit lnSpcReduction="10000"/>
          </a:bodyPr>
          <a:lstStyle/>
          <a:p>
            <a:r>
              <a:rPr lang="zh-CN" altLang="en-US" dirty="0" smtClean="0"/>
              <a:t>数据平面：如何转发分组</a:t>
            </a:r>
            <a:endParaRPr lang="en-US" altLang="zh-CN" dirty="0" smtClean="0"/>
          </a:p>
          <a:p>
            <a:pPr lvl="1"/>
            <a:r>
              <a:rPr lang="zh-CN" altLang="en-US" dirty="0" smtClean="0"/>
              <a:t>查找转发表</a:t>
            </a:r>
            <a:endParaRPr lang="en-US" altLang="zh-CN" dirty="0" smtClean="0"/>
          </a:p>
          <a:p>
            <a:pPr lvl="1"/>
            <a:r>
              <a:rPr lang="zh-CN" altLang="en-US" dirty="0" smtClean="0"/>
              <a:t>分组转发：交换电路</a:t>
            </a:r>
            <a:endParaRPr lang="en-US" altLang="zh-CN" dirty="0" smtClean="0"/>
          </a:p>
          <a:p>
            <a:pPr lvl="1"/>
            <a:r>
              <a:rPr lang="zh-CN" altLang="en-US" dirty="0" smtClean="0"/>
              <a:t>性能要求：几个微秒的转发延迟</a:t>
            </a:r>
            <a:endParaRPr lang="en-US" altLang="zh-CN" dirty="0" smtClean="0"/>
          </a:p>
          <a:p>
            <a:r>
              <a:rPr lang="zh-CN" altLang="en-US" dirty="0" smtClean="0"/>
              <a:t>控制平面：为分组转发提供支持</a:t>
            </a:r>
            <a:endParaRPr lang="en-US" altLang="zh-CN" dirty="0" smtClean="0"/>
          </a:p>
          <a:p>
            <a:pPr lvl="1"/>
            <a:r>
              <a:rPr lang="zh-CN" altLang="en-US" dirty="0" smtClean="0"/>
              <a:t>路由：构建转发表</a:t>
            </a:r>
            <a:endParaRPr lang="en-US" altLang="zh-CN" dirty="0" smtClean="0"/>
          </a:p>
          <a:p>
            <a:pPr lvl="1"/>
            <a:r>
              <a:rPr lang="zh-CN" altLang="en-US" dirty="0" smtClean="0"/>
              <a:t>性能要求：几秒甚至几十秒的收敛时间</a:t>
            </a:r>
            <a:endParaRPr lang="en-US" altLang="zh-CN" dirty="0" smtClean="0"/>
          </a:p>
          <a:p>
            <a:pPr lvl="1"/>
            <a:r>
              <a:rPr lang="zh-CN" altLang="en-US" dirty="0" smtClean="0"/>
              <a:t>编址：通过互连设备连接的节点的标识</a:t>
            </a:r>
            <a:endParaRPr lang="en-US" altLang="zh-CN" dirty="0" smtClean="0"/>
          </a:p>
          <a:p>
            <a:pPr lvl="1"/>
            <a:r>
              <a:rPr lang="zh-CN" altLang="en-US" u="sng" dirty="0" smtClean="0">
                <a:solidFill>
                  <a:srgbClr val="FF0000"/>
                </a:solidFill>
              </a:rPr>
              <a:t>地址解析</a:t>
            </a:r>
            <a:r>
              <a:rPr lang="zh-CN" altLang="en-US" dirty="0" smtClean="0"/>
              <a:t>：网络层</a:t>
            </a:r>
            <a:r>
              <a:rPr lang="en-US" altLang="zh-CN" dirty="0" smtClean="0"/>
              <a:t>IP</a:t>
            </a:r>
            <a:r>
              <a:rPr lang="zh-CN" altLang="en-US" dirty="0" smtClean="0"/>
              <a:t>地址和数据链路层</a:t>
            </a:r>
            <a:r>
              <a:rPr lang="en-US" altLang="zh-CN" dirty="0" smtClean="0"/>
              <a:t>MAC</a:t>
            </a:r>
            <a:r>
              <a:rPr lang="zh-CN" altLang="en-US" dirty="0" smtClean="0"/>
              <a:t>地址空间的映射</a:t>
            </a:r>
            <a:endParaRPr lang="en-US" altLang="zh-CN" dirty="0" smtClean="0"/>
          </a:p>
          <a:p>
            <a:pPr lvl="1"/>
            <a:r>
              <a:rPr lang="zh-CN" altLang="en-US" u="sng" dirty="0" smtClean="0">
                <a:solidFill>
                  <a:srgbClr val="FF0000"/>
                </a:solidFill>
              </a:rPr>
              <a:t>网络地址转换</a:t>
            </a:r>
            <a:r>
              <a:rPr lang="en-US" altLang="zh-CN" u="sng" dirty="0" smtClean="0">
                <a:solidFill>
                  <a:srgbClr val="FF0000"/>
                </a:solidFill>
              </a:rPr>
              <a:t>NAT</a:t>
            </a:r>
            <a:r>
              <a:rPr lang="zh-CN" altLang="en-US" dirty="0" smtClean="0"/>
              <a:t>：内部网络和外部网络地址之间的转换</a:t>
            </a:r>
            <a:endParaRPr lang="en-US" altLang="zh-CN" dirty="0" smtClean="0"/>
          </a:p>
          <a:p>
            <a:pPr lvl="1"/>
            <a:r>
              <a:rPr lang="zh-CN" altLang="en-US" u="sng" dirty="0" smtClean="0">
                <a:solidFill>
                  <a:srgbClr val="FF0000"/>
                </a:solidFill>
              </a:rPr>
              <a:t>差错报告</a:t>
            </a:r>
            <a:r>
              <a:rPr lang="zh-CN" altLang="en-US" dirty="0" smtClean="0"/>
              <a:t>：分组丢失或网络拥塞时通知相应节点</a:t>
            </a:r>
            <a:endParaRPr lang="en-US" altLang="zh-CN" dirty="0" smtClean="0"/>
          </a:p>
          <a:p>
            <a:pPr lvl="1"/>
            <a:r>
              <a:rPr lang="zh-CN" altLang="en-US" u="sng" dirty="0" smtClean="0">
                <a:solidFill>
                  <a:srgbClr val="FF0000"/>
                </a:solidFill>
              </a:rPr>
              <a:t>信令协议</a:t>
            </a:r>
            <a:r>
              <a:rPr lang="zh-CN" altLang="en-US" dirty="0" smtClean="0"/>
              <a:t>：预先建立数据传输的通道和预约相应资源</a:t>
            </a:r>
            <a:endParaRPr lang="zh-CN" altLang="en-US" dirty="0"/>
          </a:p>
        </p:txBody>
      </p:sp>
    </p:spTree>
    <p:extLst>
      <p:ext uri="{BB962C8B-B14F-4D97-AF65-F5344CB8AC3E}">
        <p14:creationId xmlns:p14="http://schemas.microsoft.com/office/powerpoint/2010/main" val="3941465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203622" y="5427458"/>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89912" y="169553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40662" y="123089"/>
            <a:ext cx="4149969" cy="13118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duotone>
              <a:prstClr val="black"/>
              <a:schemeClr val="accent1">
                <a:tint val="45000"/>
                <a:satMod val="400000"/>
              </a:schemeClr>
            </a:duotone>
          </a:blip>
          <a:stretch>
            <a:fillRect/>
          </a:stretch>
        </p:blipFill>
        <p:spPr>
          <a:xfrm>
            <a:off x="3004818" y="1903224"/>
            <a:ext cx="807788" cy="435699"/>
          </a:xfrm>
          <a:prstGeom prst="rect">
            <a:avLst/>
          </a:prstGeom>
        </p:spPr>
      </p:pic>
      <p:pic>
        <p:nvPicPr>
          <p:cNvPr id="5" name="图片 4"/>
          <p:cNvPicPr>
            <a:picLocks noChangeAspect="1"/>
          </p:cNvPicPr>
          <p:nvPr/>
        </p:nvPicPr>
        <p:blipFill>
          <a:blip r:embed="rId3"/>
          <a:stretch>
            <a:fillRect/>
          </a:stretch>
        </p:blipFill>
        <p:spPr>
          <a:xfrm>
            <a:off x="527538" y="223180"/>
            <a:ext cx="524792" cy="435930"/>
          </a:xfrm>
          <a:prstGeom prst="rect">
            <a:avLst/>
          </a:prstGeom>
        </p:spPr>
      </p:pic>
      <p:pic>
        <p:nvPicPr>
          <p:cNvPr id="6" name="图片 5"/>
          <p:cNvPicPr>
            <a:picLocks noChangeAspect="1"/>
          </p:cNvPicPr>
          <p:nvPr/>
        </p:nvPicPr>
        <p:blipFill>
          <a:blip r:embed="rId4"/>
          <a:stretch>
            <a:fillRect/>
          </a:stretch>
        </p:blipFill>
        <p:spPr>
          <a:xfrm>
            <a:off x="1204516" y="671765"/>
            <a:ext cx="862433" cy="315654"/>
          </a:xfrm>
          <a:prstGeom prst="rect">
            <a:avLst/>
          </a:prstGeom>
        </p:spPr>
      </p:pic>
      <p:grpSp>
        <p:nvGrpSpPr>
          <p:cNvPr id="7" name="Group 248"/>
          <p:cNvGrpSpPr>
            <a:grpSpLocks/>
          </p:cNvGrpSpPr>
          <p:nvPr/>
        </p:nvGrpSpPr>
        <p:grpSpPr bwMode="auto">
          <a:xfrm>
            <a:off x="3477849" y="5587633"/>
            <a:ext cx="396950" cy="634466"/>
            <a:chOff x="4140" y="429"/>
            <a:chExt cx="1425" cy="2396"/>
          </a:xfrm>
        </p:grpSpPr>
        <p:sp>
          <p:nvSpPr>
            <p:cNvPr id="8" name="Freeform 148"/>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0" name="Freeform 150"/>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51"/>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3" name="Group 153"/>
            <p:cNvGrpSpPr>
              <a:grpSpLocks/>
            </p:cNvGrpSpPr>
            <p:nvPr/>
          </p:nvGrpSpPr>
          <p:grpSpPr bwMode="auto">
            <a:xfrm>
              <a:off x="4749" y="668"/>
              <a:ext cx="581" cy="145"/>
              <a:chOff x="614" y="2568"/>
              <a:chExt cx="725" cy="139"/>
            </a:xfrm>
          </p:grpSpPr>
          <p:sp>
            <p:nvSpPr>
              <p:cNvPr id="38"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4"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5" name="Group 157"/>
            <p:cNvGrpSpPr>
              <a:grpSpLocks/>
            </p:cNvGrpSpPr>
            <p:nvPr/>
          </p:nvGrpSpPr>
          <p:grpSpPr bwMode="auto">
            <a:xfrm>
              <a:off x="4747" y="994"/>
              <a:ext cx="581" cy="134"/>
              <a:chOff x="614" y="2568"/>
              <a:chExt cx="725" cy="139"/>
            </a:xfrm>
          </p:grpSpPr>
          <p:sp>
            <p:nvSpPr>
              <p:cNvPr id="36"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6"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7"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8" name="Group 162"/>
            <p:cNvGrpSpPr>
              <a:grpSpLocks/>
            </p:cNvGrpSpPr>
            <p:nvPr/>
          </p:nvGrpSpPr>
          <p:grpSpPr bwMode="auto">
            <a:xfrm>
              <a:off x="4735" y="1627"/>
              <a:ext cx="582" cy="151"/>
              <a:chOff x="614" y="2568"/>
              <a:chExt cx="725" cy="139"/>
            </a:xfrm>
          </p:grpSpPr>
          <p:sp>
            <p:nvSpPr>
              <p:cNvPr id="34"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19" name="Freeform 165"/>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166"/>
            <p:cNvGrpSpPr>
              <a:grpSpLocks/>
            </p:cNvGrpSpPr>
            <p:nvPr/>
          </p:nvGrpSpPr>
          <p:grpSpPr bwMode="auto">
            <a:xfrm>
              <a:off x="4739" y="1327"/>
              <a:ext cx="582" cy="139"/>
              <a:chOff x="614" y="2568"/>
              <a:chExt cx="725" cy="139"/>
            </a:xfrm>
          </p:grpSpPr>
          <p:sp>
            <p:nvSpPr>
              <p:cNvPr id="32"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sp>
          <p:nvSpPr>
            <p:cNvPr id="2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2" name="Freeform 170"/>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171"/>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5" name="Freeform 173"/>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7"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8"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29"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rgbClr val="FF0000"/>
                </a:solidFill>
                <a:latin typeface="Comic Sans MS" charset="0"/>
                <a:ea typeface="ＭＳ Ｐゴシック" charset="0"/>
              </a:endParaRPr>
            </a:p>
          </p:txBody>
        </p:sp>
        <p:sp>
          <p:nvSpPr>
            <p:cNvPr id="30"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31"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pic>
        <p:nvPicPr>
          <p:cNvPr id="40" name="图片 39"/>
          <p:cNvPicPr>
            <a:picLocks noChangeAspect="1"/>
          </p:cNvPicPr>
          <p:nvPr/>
        </p:nvPicPr>
        <p:blipFill>
          <a:blip r:embed="rId3"/>
          <a:stretch>
            <a:fillRect/>
          </a:stretch>
        </p:blipFill>
        <p:spPr>
          <a:xfrm>
            <a:off x="2137322" y="193275"/>
            <a:ext cx="524792" cy="435930"/>
          </a:xfrm>
          <a:prstGeom prst="rect">
            <a:avLst/>
          </a:prstGeom>
        </p:spPr>
      </p:pic>
      <p:cxnSp>
        <p:nvCxnSpPr>
          <p:cNvPr id="42" name="肘形连接符 41"/>
          <p:cNvCxnSpPr>
            <a:stCxn id="5" idx="2"/>
            <a:endCxn id="6" idx="1"/>
          </p:cNvCxnSpPr>
          <p:nvPr/>
        </p:nvCxnSpPr>
        <p:spPr>
          <a:xfrm rot="16200000" flipH="1">
            <a:off x="911984" y="537060"/>
            <a:ext cx="170482" cy="41458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肘形连接符 46"/>
          <p:cNvCxnSpPr>
            <a:stCxn id="40" idx="2"/>
            <a:endCxn id="6" idx="3"/>
          </p:cNvCxnSpPr>
          <p:nvPr/>
        </p:nvCxnSpPr>
        <p:spPr>
          <a:xfrm rot="5400000">
            <a:off x="2133141" y="563014"/>
            <a:ext cx="200387" cy="33276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89548" y="254467"/>
            <a:ext cx="492370" cy="369332"/>
          </a:xfrm>
          <a:prstGeom prst="rect">
            <a:avLst/>
          </a:prstGeom>
          <a:noFill/>
        </p:spPr>
        <p:txBody>
          <a:bodyPr wrap="square" rtlCol="0">
            <a:spAutoFit/>
          </a:bodyPr>
          <a:lstStyle/>
          <a:p>
            <a:r>
              <a:rPr lang="en-US" altLang="zh-CN" b="1" dirty="0" smtClean="0"/>
              <a:t>…</a:t>
            </a:r>
            <a:endParaRPr lang="zh-CN" altLang="en-US" b="1" dirty="0"/>
          </a:p>
        </p:txBody>
      </p:sp>
      <p:pic>
        <p:nvPicPr>
          <p:cNvPr id="52" name="图片 51"/>
          <p:cNvPicPr>
            <a:picLocks noChangeAspect="1"/>
          </p:cNvPicPr>
          <p:nvPr/>
        </p:nvPicPr>
        <p:blipFill>
          <a:blip r:embed="rId2">
            <a:duotone>
              <a:prstClr val="black"/>
              <a:schemeClr val="accent1">
                <a:tint val="45000"/>
                <a:satMod val="400000"/>
              </a:schemeClr>
            </a:duotone>
          </a:blip>
          <a:stretch>
            <a:fillRect/>
          </a:stretch>
        </p:blipFill>
        <p:spPr>
          <a:xfrm>
            <a:off x="1246130" y="1903224"/>
            <a:ext cx="772569" cy="416703"/>
          </a:xfrm>
          <a:prstGeom prst="rect">
            <a:avLst/>
          </a:prstGeom>
        </p:spPr>
      </p:pic>
      <p:cxnSp>
        <p:nvCxnSpPr>
          <p:cNvPr id="54" name="直接连接符 53"/>
          <p:cNvCxnSpPr>
            <a:stCxn id="4" idx="1"/>
            <a:endCxn id="52" idx="3"/>
          </p:cNvCxnSpPr>
          <p:nvPr/>
        </p:nvCxnSpPr>
        <p:spPr>
          <a:xfrm flipH="1" flipV="1">
            <a:off x="2018699" y="2111576"/>
            <a:ext cx="986119" cy="94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9" idx="2"/>
            <a:endCxn id="4" idx="0"/>
          </p:cNvCxnSpPr>
          <p:nvPr/>
        </p:nvCxnSpPr>
        <p:spPr>
          <a:xfrm>
            <a:off x="2936498" y="1339705"/>
            <a:ext cx="472214" cy="563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11954" y="1024612"/>
            <a:ext cx="828039" cy="369332"/>
          </a:xfrm>
          <a:prstGeom prst="rect">
            <a:avLst/>
          </a:prstGeom>
          <a:noFill/>
        </p:spPr>
        <p:txBody>
          <a:bodyPr wrap="square" rtlCol="0">
            <a:spAutoFit/>
          </a:bodyPr>
          <a:lstStyle/>
          <a:p>
            <a:r>
              <a:rPr lang="en-US" altLang="zh-CN" b="1" dirty="0" err="1" smtClean="0"/>
              <a:t>Fudan</a:t>
            </a:r>
            <a:endParaRPr lang="zh-CN" altLang="en-US" b="1" dirty="0"/>
          </a:p>
        </p:txBody>
      </p:sp>
      <p:sp>
        <p:nvSpPr>
          <p:cNvPr id="59" name="文本框 58"/>
          <p:cNvSpPr txBox="1"/>
          <p:nvPr/>
        </p:nvSpPr>
        <p:spPr>
          <a:xfrm>
            <a:off x="207255" y="217502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sp>
        <p:nvSpPr>
          <p:cNvPr id="60" name="矩形 59"/>
          <p:cNvSpPr/>
          <p:nvPr/>
        </p:nvSpPr>
        <p:spPr>
          <a:xfrm>
            <a:off x="655312" y="2948725"/>
            <a:ext cx="4347591" cy="9585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片 60"/>
          <p:cNvPicPr>
            <a:picLocks noChangeAspect="1"/>
          </p:cNvPicPr>
          <p:nvPr/>
        </p:nvPicPr>
        <p:blipFill>
          <a:blip r:embed="rId2">
            <a:duotone>
              <a:prstClr val="black"/>
              <a:schemeClr val="accent1">
                <a:tint val="45000"/>
                <a:satMod val="400000"/>
              </a:schemeClr>
            </a:duotone>
          </a:blip>
          <a:stretch>
            <a:fillRect/>
          </a:stretch>
        </p:blipFill>
        <p:spPr>
          <a:xfrm>
            <a:off x="3716414" y="3156419"/>
            <a:ext cx="846296" cy="456469"/>
          </a:xfrm>
          <a:prstGeom prst="rect">
            <a:avLst/>
          </a:prstGeom>
        </p:spPr>
      </p:pic>
      <p:pic>
        <p:nvPicPr>
          <p:cNvPr id="62" name="图片 61"/>
          <p:cNvPicPr>
            <a:picLocks noChangeAspect="1"/>
          </p:cNvPicPr>
          <p:nvPr/>
        </p:nvPicPr>
        <p:blipFill>
          <a:blip r:embed="rId2">
            <a:duotone>
              <a:prstClr val="black"/>
              <a:schemeClr val="accent1">
                <a:tint val="45000"/>
                <a:satMod val="400000"/>
              </a:schemeClr>
            </a:duotone>
          </a:blip>
          <a:stretch>
            <a:fillRect/>
          </a:stretch>
        </p:blipFill>
        <p:spPr>
          <a:xfrm>
            <a:off x="1957726" y="3156419"/>
            <a:ext cx="846296" cy="456469"/>
          </a:xfrm>
          <a:prstGeom prst="rect">
            <a:avLst/>
          </a:prstGeom>
        </p:spPr>
      </p:pic>
      <p:cxnSp>
        <p:nvCxnSpPr>
          <p:cNvPr id="63" name="直接连接符 62"/>
          <p:cNvCxnSpPr>
            <a:stCxn id="61" idx="1"/>
            <a:endCxn id="62" idx="3"/>
          </p:cNvCxnSpPr>
          <p:nvPr/>
        </p:nvCxnSpPr>
        <p:spPr>
          <a:xfrm flipH="1">
            <a:off x="2804022" y="3384654"/>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69736" y="3483458"/>
            <a:ext cx="1593238" cy="369332"/>
          </a:xfrm>
          <a:prstGeom prst="rect">
            <a:avLst/>
          </a:prstGeom>
          <a:noFill/>
        </p:spPr>
        <p:txBody>
          <a:bodyPr wrap="square" rtlCol="0">
            <a:spAutoFit/>
          </a:bodyPr>
          <a:lstStyle/>
          <a:p>
            <a:r>
              <a:rPr lang="en-US" altLang="zh-CN" b="1" dirty="0" smtClean="0"/>
              <a:t>ISP</a:t>
            </a:r>
            <a:endParaRPr lang="zh-CN" altLang="en-US" b="1" dirty="0"/>
          </a:p>
        </p:txBody>
      </p:sp>
      <p:cxnSp>
        <p:nvCxnSpPr>
          <p:cNvPr id="65" name="直接连接符 64"/>
          <p:cNvCxnSpPr/>
          <p:nvPr/>
        </p:nvCxnSpPr>
        <p:spPr>
          <a:xfrm flipH="1">
            <a:off x="-115851" y="211544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3249478" y="211544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 idx="2"/>
            <a:endCxn id="61" idx="0"/>
          </p:cNvCxnSpPr>
          <p:nvPr/>
        </p:nvCxnSpPr>
        <p:spPr>
          <a:xfrm>
            <a:off x="3408712" y="2338923"/>
            <a:ext cx="730850" cy="8174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1"/>
          </p:cNvCxnSpPr>
          <p:nvPr/>
        </p:nvCxnSpPr>
        <p:spPr>
          <a:xfrm flipH="1">
            <a:off x="268769" y="3384654"/>
            <a:ext cx="1688957" cy="443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61" idx="3"/>
          </p:cNvCxnSpPr>
          <p:nvPr/>
        </p:nvCxnSpPr>
        <p:spPr>
          <a:xfrm flipH="1">
            <a:off x="4562710" y="3383968"/>
            <a:ext cx="912392" cy="6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08542" y="4232400"/>
            <a:ext cx="4396145" cy="88413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 name="图片 77"/>
          <p:cNvPicPr>
            <a:picLocks noChangeAspect="1"/>
          </p:cNvPicPr>
          <p:nvPr/>
        </p:nvPicPr>
        <p:blipFill>
          <a:blip r:embed="rId2">
            <a:duotone>
              <a:prstClr val="black"/>
              <a:schemeClr val="accent1">
                <a:tint val="45000"/>
                <a:satMod val="400000"/>
              </a:schemeClr>
            </a:duotone>
          </a:blip>
          <a:stretch>
            <a:fillRect/>
          </a:stretch>
        </p:blipFill>
        <p:spPr>
          <a:xfrm>
            <a:off x="3723448" y="4440094"/>
            <a:ext cx="846296" cy="456469"/>
          </a:xfrm>
          <a:prstGeom prst="rect">
            <a:avLst/>
          </a:prstGeom>
        </p:spPr>
      </p:pic>
      <p:pic>
        <p:nvPicPr>
          <p:cNvPr id="79" name="图片 78"/>
          <p:cNvPicPr>
            <a:picLocks noChangeAspect="1"/>
          </p:cNvPicPr>
          <p:nvPr/>
        </p:nvPicPr>
        <p:blipFill>
          <a:blip r:embed="rId2">
            <a:duotone>
              <a:prstClr val="black"/>
              <a:schemeClr val="accent1">
                <a:tint val="45000"/>
                <a:satMod val="400000"/>
              </a:schemeClr>
            </a:duotone>
          </a:blip>
          <a:stretch>
            <a:fillRect/>
          </a:stretch>
        </p:blipFill>
        <p:spPr>
          <a:xfrm>
            <a:off x="1964760" y="4440094"/>
            <a:ext cx="846296" cy="456469"/>
          </a:xfrm>
          <a:prstGeom prst="rect">
            <a:avLst/>
          </a:prstGeom>
        </p:spPr>
      </p:pic>
      <p:cxnSp>
        <p:nvCxnSpPr>
          <p:cNvPr id="80" name="直接连接符 79"/>
          <p:cNvCxnSpPr>
            <a:stCxn id="78" idx="1"/>
            <a:endCxn id="79" idx="3"/>
          </p:cNvCxnSpPr>
          <p:nvPr/>
        </p:nvCxnSpPr>
        <p:spPr>
          <a:xfrm flipH="1">
            <a:off x="2811056" y="4668329"/>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5885" y="4711897"/>
            <a:ext cx="1038875" cy="369332"/>
          </a:xfrm>
          <a:prstGeom prst="rect">
            <a:avLst/>
          </a:prstGeom>
          <a:noFill/>
        </p:spPr>
        <p:txBody>
          <a:bodyPr wrap="square" rtlCol="0">
            <a:spAutoFit/>
          </a:bodyPr>
          <a:lstStyle/>
          <a:p>
            <a:r>
              <a:rPr lang="zh-CN" altLang="en-US" b="1" dirty="0" smtClean="0"/>
              <a:t>接入</a:t>
            </a:r>
            <a:r>
              <a:rPr lang="en-US" altLang="zh-CN" b="1" dirty="0" smtClean="0"/>
              <a:t>ISP</a:t>
            </a:r>
            <a:endParaRPr lang="zh-CN" altLang="en-US" b="1" dirty="0"/>
          </a:p>
        </p:txBody>
      </p:sp>
      <p:cxnSp>
        <p:nvCxnSpPr>
          <p:cNvPr id="82" name="直接连接符 81"/>
          <p:cNvCxnSpPr/>
          <p:nvPr/>
        </p:nvCxnSpPr>
        <p:spPr>
          <a:xfrm flipH="1">
            <a:off x="602779" y="4652318"/>
            <a:ext cx="1413958" cy="16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4516749" y="4652318"/>
            <a:ext cx="9123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161043" y="6369942"/>
            <a:ext cx="1132234" cy="369332"/>
          </a:xfrm>
          <a:prstGeom prst="rect">
            <a:avLst/>
          </a:prstGeom>
          <a:noFill/>
        </p:spPr>
        <p:txBody>
          <a:bodyPr wrap="square" rtlCol="0">
            <a:spAutoFit/>
          </a:bodyPr>
          <a:lstStyle/>
          <a:p>
            <a:r>
              <a:rPr lang="en-US" altLang="zh-CN" b="1" dirty="0" smtClean="0"/>
              <a:t>Tsinghua</a:t>
            </a:r>
            <a:endParaRPr lang="zh-CN" altLang="en-US" b="1" dirty="0"/>
          </a:p>
        </p:txBody>
      </p:sp>
      <p:cxnSp>
        <p:nvCxnSpPr>
          <p:cNvPr id="92" name="直接连接符 91"/>
          <p:cNvCxnSpPr>
            <a:stCxn id="61" idx="2"/>
            <a:endCxn id="78" idx="0"/>
          </p:cNvCxnSpPr>
          <p:nvPr/>
        </p:nvCxnSpPr>
        <p:spPr>
          <a:xfrm>
            <a:off x="4139562" y="3612888"/>
            <a:ext cx="7034" cy="8272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9" name="图片 98"/>
          <p:cNvPicPr>
            <a:picLocks noChangeAspect="1"/>
          </p:cNvPicPr>
          <p:nvPr/>
        </p:nvPicPr>
        <p:blipFill>
          <a:blip r:embed="rId2">
            <a:duotone>
              <a:prstClr val="black"/>
              <a:schemeClr val="accent1">
                <a:tint val="45000"/>
                <a:satMod val="400000"/>
              </a:schemeClr>
            </a:duotone>
          </a:blip>
          <a:stretch>
            <a:fillRect/>
          </a:stretch>
        </p:blipFill>
        <p:spPr>
          <a:xfrm>
            <a:off x="2639979" y="1019836"/>
            <a:ext cx="593038" cy="319869"/>
          </a:xfrm>
          <a:prstGeom prst="rect">
            <a:avLst/>
          </a:prstGeom>
        </p:spPr>
      </p:pic>
      <p:cxnSp>
        <p:nvCxnSpPr>
          <p:cNvPr id="109" name="肘形连接符 108"/>
          <p:cNvCxnSpPr>
            <a:stCxn id="99" idx="1"/>
            <a:endCxn id="6" idx="2"/>
          </p:cNvCxnSpPr>
          <p:nvPr/>
        </p:nvCxnSpPr>
        <p:spPr>
          <a:xfrm rot="10800000">
            <a:off x="1635733" y="987419"/>
            <a:ext cx="1004246" cy="19235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4" name="图片 123"/>
          <p:cNvPicPr>
            <a:picLocks noChangeAspect="1"/>
          </p:cNvPicPr>
          <p:nvPr/>
        </p:nvPicPr>
        <p:blipFill>
          <a:blip r:embed="rId3"/>
          <a:stretch>
            <a:fillRect/>
          </a:stretch>
        </p:blipFill>
        <p:spPr>
          <a:xfrm>
            <a:off x="895981" y="5758501"/>
            <a:ext cx="524792" cy="435930"/>
          </a:xfrm>
          <a:prstGeom prst="rect">
            <a:avLst/>
          </a:prstGeom>
        </p:spPr>
      </p:pic>
      <p:pic>
        <p:nvPicPr>
          <p:cNvPr id="125" name="图片 124"/>
          <p:cNvPicPr>
            <a:picLocks noChangeAspect="1"/>
          </p:cNvPicPr>
          <p:nvPr/>
        </p:nvPicPr>
        <p:blipFill>
          <a:blip r:embed="rId4"/>
          <a:stretch>
            <a:fillRect/>
          </a:stretch>
        </p:blipFill>
        <p:spPr>
          <a:xfrm>
            <a:off x="2201972" y="6207411"/>
            <a:ext cx="862433" cy="315654"/>
          </a:xfrm>
          <a:prstGeom prst="rect">
            <a:avLst/>
          </a:prstGeom>
        </p:spPr>
      </p:pic>
      <p:cxnSp>
        <p:nvCxnSpPr>
          <p:cNvPr id="127" name="肘形连接符 126"/>
          <p:cNvCxnSpPr>
            <a:stCxn id="124" idx="2"/>
            <a:endCxn id="125" idx="1"/>
          </p:cNvCxnSpPr>
          <p:nvPr/>
        </p:nvCxnSpPr>
        <p:spPr>
          <a:xfrm rot="16200000" flipH="1">
            <a:off x="1594771" y="5758036"/>
            <a:ext cx="170807" cy="1043595"/>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肘形连接符 127"/>
          <p:cNvCxnSpPr>
            <a:stCxn id="27" idx="2"/>
            <a:endCxn id="125" idx="3"/>
          </p:cNvCxnSpPr>
          <p:nvPr/>
        </p:nvCxnSpPr>
        <p:spPr>
          <a:xfrm rot="5400000">
            <a:off x="3278882" y="5999413"/>
            <a:ext cx="151348" cy="58030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1" name="图片 130"/>
          <p:cNvPicPr>
            <a:picLocks noChangeAspect="1"/>
          </p:cNvPicPr>
          <p:nvPr/>
        </p:nvPicPr>
        <p:blipFill>
          <a:blip r:embed="rId2">
            <a:duotone>
              <a:prstClr val="black"/>
              <a:schemeClr val="accent1">
                <a:tint val="45000"/>
                <a:satMod val="400000"/>
              </a:schemeClr>
            </a:duotone>
          </a:blip>
          <a:stretch>
            <a:fillRect/>
          </a:stretch>
        </p:blipFill>
        <p:spPr>
          <a:xfrm>
            <a:off x="1751664" y="5541467"/>
            <a:ext cx="593038" cy="319869"/>
          </a:xfrm>
          <a:prstGeom prst="rect">
            <a:avLst/>
          </a:prstGeom>
        </p:spPr>
      </p:pic>
      <p:cxnSp>
        <p:nvCxnSpPr>
          <p:cNvPr id="132" name="肘形连接符 131"/>
          <p:cNvCxnSpPr>
            <a:stCxn id="131" idx="2"/>
            <a:endCxn id="125" idx="0"/>
          </p:cNvCxnSpPr>
          <p:nvPr/>
        </p:nvCxnSpPr>
        <p:spPr>
          <a:xfrm>
            <a:off x="2048183" y="5861336"/>
            <a:ext cx="585006" cy="346075"/>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78" idx="2"/>
          </p:cNvCxnSpPr>
          <p:nvPr/>
        </p:nvCxnSpPr>
        <p:spPr>
          <a:xfrm flipH="1">
            <a:off x="2201972" y="4896563"/>
            <a:ext cx="1944624" cy="67287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3" name="Rectangle 23"/>
          <p:cNvSpPr>
            <a:spLocks noChangeArrowheads="1"/>
          </p:cNvSpPr>
          <p:nvPr/>
        </p:nvSpPr>
        <p:spPr bwMode="auto">
          <a:xfrm>
            <a:off x="4669192" y="6014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4" name="Rectangle 24"/>
          <p:cNvSpPr>
            <a:spLocks noChangeArrowheads="1"/>
          </p:cNvSpPr>
          <p:nvPr/>
        </p:nvSpPr>
        <p:spPr bwMode="auto">
          <a:xfrm>
            <a:off x="4621567" y="13158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55" name="Line 25"/>
          <p:cNvSpPr>
            <a:spLocks noChangeShapeType="1"/>
          </p:cNvSpPr>
          <p:nvPr/>
        </p:nvSpPr>
        <p:spPr bwMode="auto">
          <a:xfrm>
            <a:off x="4621567" y="44908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Text Box 26"/>
          <p:cNvSpPr txBox="1">
            <a:spLocks noChangeArrowheads="1"/>
          </p:cNvSpPr>
          <p:nvPr/>
        </p:nvSpPr>
        <p:spPr bwMode="auto">
          <a:xfrm>
            <a:off x="4578705" y="9824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57" name="Line 27"/>
          <p:cNvSpPr>
            <a:spLocks noChangeShapeType="1"/>
          </p:cNvSpPr>
          <p:nvPr/>
        </p:nvSpPr>
        <p:spPr bwMode="auto">
          <a:xfrm>
            <a:off x="4629505" y="76975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28"/>
          <p:cNvSpPr>
            <a:spLocks noChangeShapeType="1"/>
          </p:cNvSpPr>
          <p:nvPr/>
        </p:nvSpPr>
        <p:spPr bwMode="auto">
          <a:xfrm>
            <a:off x="4634267" y="105074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29"/>
          <p:cNvSpPr>
            <a:spLocks noChangeShapeType="1"/>
          </p:cNvSpPr>
          <p:nvPr/>
        </p:nvSpPr>
        <p:spPr bwMode="auto">
          <a:xfrm>
            <a:off x="4634267" y="132696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0" name="Group 88"/>
          <p:cNvGrpSpPr>
            <a:grpSpLocks/>
          </p:cNvGrpSpPr>
          <p:nvPr/>
        </p:nvGrpSpPr>
        <p:grpSpPr bwMode="auto">
          <a:xfrm>
            <a:off x="7370119" y="1985286"/>
            <a:ext cx="1387475" cy="1035050"/>
            <a:chOff x="3601" y="168"/>
            <a:chExt cx="874" cy="652"/>
          </a:xfrm>
        </p:grpSpPr>
        <p:sp>
          <p:nvSpPr>
            <p:cNvPr id="161"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2"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3"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65"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6" name="Group 88"/>
          <p:cNvGrpSpPr>
            <a:grpSpLocks/>
          </p:cNvGrpSpPr>
          <p:nvPr/>
        </p:nvGrpSpPr>
        <p:grpSpPr bwMode="auto">
          <a:xfrm>
            <a:off x="8881728" y="3703246"/>
            <a:ext cx="1387475" cy="1035050"/>
            <a:chOff x="3601" y="168"/>
            <a:chExt cx="874" cy="652"/>
          </a:xfrm>
        </p:grpSpPr>
        <p:sp>
          <p:nvSpPr>
            <p:cNvPr id="167" name="Rectangle 89"/>
            <p:cNvSpPr>
              <a:spLocks noChangeArrowheads="1"/>
            </p:cNvSpPr>
            <p:nvPr/>
          </p:nvSpPr>
          <p:spPr bwMode="auto">
            <a:xfrm>
              <a:off x="3658" y="168"/>
              <a:ext cx="817" cy="59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8"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9"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71"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8" name="Rectangle 23"/>
          <p:cNvSpPr>
            <a:spLocks noChangeArrowheads="1"/>
          </p:cNvSpPr>
          <p:nvPr/>
        </p:nvSpPr>
        <p:spPr bwMode="auto">
          <a:xfrm>
            <a:off x="10749365" y="5014434"/>
            <a:ext cx="1296988" cy="15462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9" name="Rectangle 24"/>
          <p:cNvSpPr>
            <a:spLocks noChangeArrowheads="1"/>
          </p:cNvSpPr>
          <p:nvPr/>
        </p:nvSpPr>
        <p:spPr bwMode="auto">
          <a:xfrm>
            <a:off x="10701740" y="5085872"/>
            <a:ext cx="1273175" cy="1536700"/>
          </a:xfrm>
          <a:prstGeom prst="rect">
            <a:avLst/>
          </a:prstGeom>
          <a:solidFill>
            <a:schemeClr val="bg1"/>
          </a:solidFill>
          <a:ln w="2857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0" name="Line 25"/>
          <p:cNvSpPr>
            <a:spLocks noChangeShapeType="1"/>
          </p:cNvSpPr>
          <p:nvPr/>
        </p:nvSpPr>
        <p:spPr bwMode="auto">
          <a:xfrm>
            <a:off x="10701740" y="540337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Text Box 26"/>
          <p:cNvSpPr txBox="1">
            <a:spLocks noChangeArrowheads="1"/>
          </p:cNvSpPr>
          <p:nvPr/>
        </p:nvSpPr>
        <p:spPr bwMode="auto">
          <a:xfrm>
            <a:off x="10658878" y="505253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10000"/>
              </a:lnSpc>
            </a:pPr>
            <a:r>
              <a:rPr lang="en-US" altLang="zh-CN" sz="1800" dirty="0"/>
              <a:t>application</a:t>
            </a:r>
          </a:p>
          <a:p>
            <a:pPr algn="ctr">
              <a:lnSpc>
                <a:spcPct val="110000"/>
              </a:lnSpc>
            </a:pPr>
            <a:r>
              <a:rPr lang="en-US" altLang="zh-CN" sz="1800" dirty="0"/>
              <a:t>transport</a:t>
            </a:r>
          </a:p>
          <a:p>
            <a:pPr algn="ctr">
              <a:lnSpc>
                <a:spcPct val="110000"/>
              </a:lnSpc>
            </a:pPr>
            <a:r>
              <a:rPr lang="en-US" altLang="zh-CN" sz="1800" dirty="0"/>
              <a:t>network</a:t>
            </a:r>
          </a:p>
          <a:p>
            <a:pPr algn="ctr">
              <a:lnSpc>
                <a:spcPct val="110000"/>
              </a:lnSpc>
            </a:pPr>
            <a:r>
              <a:rPr lang="en-US" altLang="zh-CN" sz="1800" dirty="0"/>
              <a:t>link</a:t>
            </a:r>
          </a:p>
          <a:p>
            <a:pPr algn="ctr">
              <a:lnSpc>
                <a:spcPct val="110000"/>
              </a:lnSpc>
            </a:pPr>
            <a:r>
              <a:rPr lang="en-US" altLang="zh-CN" sz="1800" dirty="0"/>
              <a:t>physical</a:t>
            </a:r>
          </a:p>
        </p:txBody>
      </p:sp>
      <p:sp>
        <p:nvSpPr>
          <p:cNvPr id="182" name="Line 27"/>
          <p:cNvSpPr>
            <a:spLocks noChangeShapeType="1"/>
          </p:cNvSpPr>
          <p:nvPr/>
        </p:nvSpPr>
        <p:spPr bwMode="auto">
          <a:xfrm>
            <a:off x="10709678" y="572404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Line 28"/>
          <p:cNvSpPr>
            <a:spLocks noChangeShapeType="1"/>
          </p:cNvSpPr>
          <p:nvPr/>
        </p:nvSpPr>
        <p:spPr bwMode="auto">
          <a:xfrm>
            <a:off x="10714440" y="600503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 name="Line 29"/>
          <p:cNvSpPr>
            <a:spLocks noChangeShapeType="1"/>
          </p:cNvSpPr>
          <p:nvPr/>
        </p:nvSpPr>
        <p:spPr bwMode="auto">
          <a:xfrm>
            <a:off x="10714440" y="628125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6" name="文本框 185"/>
          <p:cNvSpPr txBox="1"/>
          <p:nvPr/>
        </p:nvSpPr>
        <p:spPr>
          <a:xfrm>
            <a:off x="4737802" y="4877582"/>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87" name="文本框 186"/>
          <p:cNvSpPr txBox="1"/>
          <p:nvPr/>
        </p:nvSpPr>
        <p:spPr>
          <a:xfrm>
            <a:off x="4734960" y="5212169"/>
            <a:ext cx="4363972" cy="369332"/>
          </a:xfrm>
          <a:prstGeom prst="rect">
            <a:avLst/>
          </a:prstGeom>
          <a:noFill/>
        </p:spPr>
        <p:txBody>
          <a:bodyPr wrap="square" rtlCol="0">
            <a:spAutoFit/>
          </a:bodyPr>
          <a:lstStyle/>
          <a:p>
            <a:r>
              <a:rPr lang="en-US" altLang="zh-CN" dirty="0" smtClean="0"/>
              <a:t>TCP: &lt;port: 1234</a:t>
            </a:r>
            <a:r>
              <a:rPr lang="en-US" altLang="zh-CN" dirty="0" smtClean="0">
                <a:sym typeface="Wingdings" panose="05000000000000000000" pitchFamily="2" charset="2"/>
              </a:rPr>
              <a:t>80&gt;,  </a:t>
            </a:r>
            <a:r>
              <a:rPr lang="en-US" altLang="zh-CN" dirty="0" smtClean="0">
                <a:solidFill>
                  <a:srgbClr val="FF0000"/>
                </a:solidFill>
              </a:rPr>
              <a:t>HTTP: GET / … </a:t>
            </a:r>
            <a:endParaRPr lang="zh-CN" altLang="en-US" dirty="0">
              <a:solidFill>
                <a:srgbClr val="FF0000"/>
              </a:solidFill>
            </a:endParaRPr>
          </a:p>
        </p:txBody>
      </p:sp>
      <p:sp>
        <p:nvSpPr>
          <p:cNvPr id="188" name="文本框 187"/>
          <p:cNvSpPr txBox="1"/>
          <p:nvPr/>
        </p:nvSpPr>
        <p:spPr>
          <a:xfrm>
            <a:off x="4765097" y="5576931"/>
            <a:ext cx="5951620" cy="646331"/>
          </a:xfrm>
          <a:prstGeom prst="rect">
            <a:avLst/>
          </a:prstGeom>
          <a:noFill/>
        </p:spPr>
        <p:txBody>
          <a:bodyPr wrap="square" rtlCol="0">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 </a:t>
            </a:r>
            <a:r>
              <a:rPr lang="en-US" altLang="zh-CN" dirty="0" smtClean="0">
                <a:solidFill>
                  <a:srgbClr val="FF0000"/>
                </a:solidFill>
              </a:rPr>
              <a:t> </a:t>
            </a:r>
            <a:r>
              <a:rPr lang="en-US" altLang="zh-CN" dirty="0" smtClean="0">
                <a:solidFill>
                  <a:srgbClr val="FF0000"/>
                </a:solidFill>
              </a:rPr>
              <a:t>&lt;port: 1234</a:t>
            </a:r>
            <a:r>
              <a:rPr lang="en-US" altLang="zh-CN" dirty="0" smtClean="0">
                <a:solidFill>
                  <a:srgbClr val="FF0000"/>
                </a:solidFill>
                <a:sym typeface="Wingdings" panose="05000000000000000000" pitchFamily="2" charset="2"/>
              </a:rPr>
              <a:t>80&gt; HTTP GET…</a:t>
            </a:r>
            <a:endParaRPr lang="zh-CN" altLang="en-US" dirty="0" smtClean="0">
              <a:solidFill>
                <a:srgbClr val="FF0000"/>
              </a:solidFill>
            </a:endParaRPr>
          </a:p>
          <a:p>
            <a:endParaRPr lang="zh-CN" altLang="en-US" dirty="0">
              <a:solidFill>
                <a:srgbClr val="FF0000"/>
              </a:solidFill>
            </a:endParaRPr>
          </a:p>
        </p:txBody>
      </p:sp>
      <p:sp>
        <p:nvSpPr>
          <p:cNvPr id="191" name="文本框 190"/>
          <p:cNvSpPr txBox="1"/>
          <p:nvPr/>
        </p:nvSpPr>
        <p:spPr>
          <a:xfrm>
            <a:off x="6237732" y="34899"/>
            <a:ext cx="1706790" cy="369332"/>
          </a:xfrm>
          <a:prstGeom prst="rect">
            <a:avLst/>
          </a:prstGeom>
          <a:noFill/>
        </p:spPr>
        <p:txBody>
          <a:bodyPr wrap="square" rtlCol="0">
            <a:spAutoFit/>
          </a:bodyPr>
          <a:lstStyle/>
          <a:p>
            <a:r>
              <a:rPr lang="en-US" altLang="zh-CN" dirty="0" smtClean="0"/>
              <a:t>HTTP: GET / … </a:t>
            </a:r>
            <a:endParaRPr lang="zh-CN" altLang="en-US" dirty="0"/>
          </a:p>
        </p:txBody>
      </p:sp>
      <p:sp>
        <p:nvSpPr>
          <p:cNvPr id="192" name="文本框 191"/>
          <p:cNvSpPr txBox="1"/>
          <p:nvPr/>
        </p:nvSpPr>
        <p:spPr>
          <a:xfrm>
            <a:off x="6234890" y="369486"/>
            <a:ext cx="4363972" cy="369332"/>
          </a:xfrm>
          <a:prstGeom prst="rect">
            <a:avLst/>
          </a:prstGeom>
          <a:noFill/>
        </p:spPr>
        <p:txBody>
          <a:bodyPr wrap="square" rtlCol="0">
            <a:spAutoFit/>
          </a:bodyPr>
          <a:lstStyle/>
          <a:p>
            <a:r>
              <a:rPr lang="en-US" altLang="zh-CN" dirty="0" smtClean="0"/>
              <a:t>TCP: &lt;port: 1234</a:t>
            </a:r>
            <a:r>
              <a:rPr lang="en-US" altLang="zh-CN" dirty="0" smtClean="0">
                <a:sym typeface="Wingdings" panose="05000000000000000000" pitchFamily="2" charset="2"/>
              </a:rPr>
              <a:t>80&gt;,  </a:t>
            </a:r>
            <a:r>
              <a:rPr lang="en-US" altLang="zh-CN" dirty="0" smtClean="0">
                <a:solidFill>
                  <a:srgbClr val="FF0000"/>
                </a:solidFill>
              </a:rPr>
              <a:t>HTTP: GET / … </a:t>
            </a:r>
            <a:endParaRPr lang="zh-CN" altLang="en-US" dirty="0">
              <a:solidFill>
                <a:srgbClr val="FF0000"/>
              </a:solidFill>
            </a:endParaRPr>
          </a:p>
        </p:txBody>
      </p:sp>
      <p:sp>
        <p:nvSpPr>
          <p:cNvPr id="193" name="文本框 192"/>
          <p:cNvSpPr txBox="1"/>
          <p:nvPr/>
        </p:nvSpPr>
        <p:spPr>
          <a:xfrm>
            <a:off x="6265027" y="734248"/>
            <a:ext cx="5951620" cy="646331"/>
          </a:xfrm>
          <a:prstGeom prst="rect">
            <a:avLst/>
          </a:prstGeom>
          <a:noFill/>
        </p:spPr>
        <p:txBody>
          <a:bodyPr wrap="square" rtlCol="0">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 </a:t>
            </a:r>
            <a:r>
              <a:rPr lang="en-US" altLang="zh-CN" dirty="0" smtClean="0">
                <a:solidFill>
                  <a:srgbClr val="FF0000"/>
                </a:solidFill>
              </a:rPr>
              <a:t> </a:t>
            </a:r>
            <a:r>
              <a:rPr lang="en-US" altLang="zh-CN" dirty="0" smtClean="0">
                <a:solidFill>
                  <a:srgbClr val="FF0000"/>
                </a:solidFill>
              </a:rPr>
              <a:t>&lt;port: 1234</a:t>
            </a:r>
            <a:r>
              <a:rPr lang="en-US" altLang="zh-CN" dirty="0" smtClean="0">
                <a:solidFill>
                  <a:srgbClr val="FF0000"/>
                </a:solidFill>
                <a:sym typeface="Wingdings" panose="05000000000000000000" pitchFamily="2" charset="2"/>
              </a:rPr>
              <a:t>80&gt; HTTP GET…</a:t>
            </a:r>
            <a:endParaRPr lang="zh-CN" altLang="en-US" dirty="0" smtClean="0">
              <a:solidFill>
                <a:srgbClr val="FF0000"/>
              </a:solidFill>
            </a:endParaRPr>
          </a:p>
          <a:p>
            <a:endParaRPr lang="zh-CN" altLang="en-US" dirty="0">
              <a:solidFill>
                <a:srgbClr val="FF0000"/>
              </a:solidFill>
            </a:endParaRPr>
          </a:p>
        </p:txBody>
      </p:sp>
      <p:sp>
        <p:nvSpPr>
          <p:cNvPr id="194" name="下箭头 193"/>
          <p:cNvSpPr/>
          <p:nvPr/>
        </p:nvSpPr>
        <p:spPr>
          <a:xfrm>
            <a:off x="6036520" y="60144"/>
            <a:ext cx="128030" cy="927275"/>
          </a:xfrm>
          <a:prstGeom prst="down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上箭头 194"/>
          <p:cNvSpPr/>
          <p:nvPr/>
        </p:nvSpPr>
        <p:spPr>
          <a:xfrm>
            <a:off x="10451883" y="5127934"/>
            <a:ext cx="211015" cy="790629"/>
          </a:xfrm>
          <a:prstGeom prst="upArrow">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文本框 195"/>
          <p:cNvSpPr txBox="1"/>
          <p:nvPr/>
        </p:nvSpPr>
        <p:spPr>
          <a:xfrm>
            <a:off x="3260218" y="911451"/>
            <a:ext cx="547893" cy="369332"/>
          </a:xfrm>
          <a:prstGeom prst="rect">
            <a:avLst/>
          </a:prstGeom>
          <a:noFill/>
        </p:spPr>
        <p:txBody>
          <a:bodyPr wrap="square" rtlCol="0">
            <a:spAutoFit/>
          </a:bodyPr>
          <a:lstStyle/>
          <a:p>
            <a:r>
              <a:rPr lang="en-US" altLang="zh-CN" b="1" dirty="0" smtClean="0"/>
              <a:t>R1</a:t>
            </a:r>
            <a:endParaRPr lang="zh-CN" altLang="en-US" b="1" dirty="0"/>
          </a:p>
        </p:txBody>
      </p:sp>
      <p:sp>
        <p:nvSpPr>
          <p:cNvPr id="197" name="文本框 196"/>
          <p:cNvSpPr txBox="1"/>
          <p:nvPr/>
        </p:nvSpPr>
        <p:spPr>
          <a:xfrm>
            <a:off x="3794016" y="1742136"/>
            <a:ext cx="547893" cy="369332"/>
          </a:xfrm>
          <a:prstGeom prst="rect">
            <a:avLst/>
          </a:prstGeom>
          <a:noFill/>
        </p:spPr>
        <p:txBody>
          <a:bodyPr wrap="square" rtlCol="0">
            <a:spAutoFit/>
          </a:bodyPr>
          <a:lstStyle/>
          <a:p>
            <a:r>
              <a:rPr lang="en-US" altLang="zh-CN" b="1" dirty="0" smtClean="0"/>
              <a:t>R2</a:t>
            </a:r>
            <a:endParaRPr lang="zh-CN" altLang="en-US" b="1" dirty="0"/>
          </a:p>
        </p:txBody>
      </p:sp>
      <p:sp>
        <p:nvSpPr>
          <p:cNvPr id="201" name="文本框 200"/>
          <p:cNvSpPr txBox="1"/>
          <p:nvPr/>
        </p:nvSpPr>
        <p:spPr>
          <a:xfrm>
            <a:off x="4516749" y="2964822"/>
            <a:ext cx="547893" cy="369332"/>
          </a:xfrm>
          <a:prstGeom prst="rect">
            <a:avLst/>
          </a:prstGeom>
          <a:noFill/>
        </p:spPr>
        <p:txBody>
          <a:bodyPr wrap="square" rtlCol="0">
            <a:spAutoFit/>
          </a:bodyPr>
          <a:lstStyle/>
          <a:p>
            <a:r>
              <a:rPr lang="en-US" altLang="zh-CN" b="1" dirty="0" smtClean="0"/>
              <a:t>R3</a:t>
            </a:r>
            <a:endParaRPr lang="zh-CN" altLang="en-US" b="1" dirty="0"/>
          </a:p>
        </p:txBody>
      </p:sp>
      <p:sp>
        <p:nvSpPr>
          <p:cNvPr id="202" name="文本框 196"/>
          <p:cNvSpPr txBox="1"/>
          <p:nvPr/>
        </p:nvSpPr>
        <p:spPr>
          <a:xfrm>
            <a:off x="4503855" y="4284195"/>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R4</a:t>
            </a:r>
            <a:endParaRPr lang="zh-CN" altLang="en-US" b="1" dirty="0"/>
          </a:p>
        </p:txBody>
      </p:sp>
      <p:sp>
        <p:nvSpPr>
          <p:cNvPr id="203" name="文本框 196"/>
          <p:cNvSpPr txBox="1"/>
          <p:nvPr/>
        </p:nvSpPr>
        <p:spPr>
          <a:xfrm>
            <a:off x="1318571" y="5412272"/>
            <a:ext cx="5478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R5</a:t>
            </a:r>
            <a:endParaRPr lang="zh-CN" altLang="en-US" b="1" dirty="0"/>
          </a:p>
        </p:txBody>
      </p:sp>
      <p:sp>
        <p:nvSpPr>
          <p:cNvPr id="205" name="直角上箭头 204"/>
          <p:cNvSpPr/>
          <p:nvPr/>
        </p:nvSpPr>
        <p:spPr>
          <a:xfrm>
            <a:off x="6997069" y="2400562"/>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直角上箭头 206"/>
          <p:cNvSpPr/>
          <p:nvPr/>
        </p:nvSpPr>
        <p:spPr>
          <a:xfrm rot="5400000">
            <a:off x="5830295" y="1288484"/>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上弧形箭头 209"/>
          <p:cNvSpPr/>
          <p:nvPr/>
        </p:nvSpPr>
        <p:spPr>
          <a:xfrm>
            <a:off x="7230801" y="1984182"/>
            <a:ext cx="1856934" cy="344942"/>
          </a:xfrm>
          <a:prstGeom prst="curvedDownArrow">
            <a:avLst>
              <a:gd name="adj1" fmla="val 25000"/>
              <a:gd name="adj2" fmla="val 50000"/>
              <a:gd name="adj3" fmla="val 22035"/>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1" name="矩形 210"/>
          <p:cNvSpPr/>
          <p:nvPr/>
        </p:nvSpPr>
        <p:spPr>
          <a:xfrm>
            <a:off x="9586476" y="1950595"/>
            <a:ext cx="2597186" cy="369332"/>
          </a:xfrm>
          <a:prstGeom prst="rect">
            <a:avLst/>
          </a:prstGeom>
        </p:spPr>
        <p:txBody>
          <a:bodyPr wrap="none">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a:t>
            </a:r>
            <a:endParaRPr lang="zh-CN" altLang="en-US" dirty="0"/>
          </a:p>
        </p:txBody>
      </p:sp>
      <p:sp>
        <p:nvSpPr>
          <p:cNvPr id="212" name="直角上箭头 211"/>
          <p:cNvSpPr/>
          <p:nvPr/>
        </p:nvSpPr>
        <p:spPr>
          <a:xfrm rot="5400000">
            <a:off x="8725985" y="2593290"/>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直角上箭头 212"/>
          <p:cNvSpPr/>
          <p:nvPr/>
        </p:nvSpPr>
        <p:spPr>
          <a:xfrm>
            <a:off x="8459970" y="4060226"/>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直角上箭头 213"/>
          <p:cNvSpPr/>
          <p:nvPr/>
        </p:nvSpPr>
        <p:spPr>
          <a:xfrm rot="5400000">
            <a:off x="10151224" y="4309605"/>
            <a:ext cx="789799" cy="342373"/>
          </a:xfrm>
          <a:prstGeom prst="bentUpArrow">
            <a:avLst>
              <a:gd name="adj1" fmla="val 25000"/>
              <a:gd name="adj2" fmla="val 237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上弧形箭头 214"/>
          <p:cNvSpPr/>
          <p:nvPr/>
        </p:nvSpPr>
        <p:spPr>
          <a:xfrm>
            <a:off x="8658009" y="3659261"/>
            <a:ext cx="1856934" cy="344942"/>
          </a:xfrm>
          <a:prstGeom prst="curvedDownArrow">
            <a:avLst>
              <a:gd name="adj1" fmla="val 25000"/>
              <a:gd name="adj2" fmla="val 50000"/>
              <a:gd name="adj3" fmla="val 22035"/>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6" name="直角上箭头 215"/>
          <p:cNvSpPr/>
          <p:nvPr/>
        </p:nvSpPr>
        <p:spPr>
          <a:xfrm>
            <a:off x="10301084" y="5958356"/>
            <a:ext cx="340332" cy="7702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p:cNvSpPr/>
          <p:nvPr/>
        </p:nvSpPr>
        <p:spPr>
          <a:xfrm>
            <a:off x="5915418" y="3765931"/>
            <a:ext cx="2597186" cy="369332"/>
          </a:xfrm>
          <a:prstGeom prst="rect">
            <a:avLst/>
          </a:prstGeom>
        </p:spPr>
        <p:txBody>
          <a:bodyPr wrap="none">
            <a:spAutoFit/>
          </a:bodyPr>
          <a:lstStyle/>
          <a:p>
            <a:r>
              <a:rPr lang="en-US" altLang="zh-CN" dirty="0" smtClean="0"/>
              <a:t>IP</a:t>
            </a:r>
            <a:r>
              <a:rPr lang="zh-CN" altLang="en-US" dirty="0" smtClean="0"/>
              <a:t>：</a:t>
            </a:r>
            <a:r>
              <a:rPr lang="en-US" altLang="zh-CN" dirty="0" smtClean="0"/>
              <a:t>&lt;</a:t>
            </a:r>
            <a:r>
              <a:rPr lang="en-US" altLang="zh-CN" dirty="0" err="1" smtClean="0"/>
              <a:t>fudan</a:t>
            </a:r>
            <a:r>
              <a:rPr lang="en-US" altLang="zh-CN" dirty="0" err="1" smtClean="0">
                <a:sym typeface="Wingdings" panose="05000000000000000000" pitchFamily="2" charset="2"/>
              </a:rPr>
              <a:t>Tsinghua</a:t>
            </a:r>
            <a:r>
              <a:rPr lang="en-US" altLang="zh-CN" dirty="0" smtClean="0">
                <a:sym typeface="Wingdings" panose="05000000000000000000" pitchFamily="2" charset="2"/>
              </a:rPr>
              <a:t>&gt;</a:t>
            </a:r>
            <a:endParaRPr lang="zh-CN" altLang="en-US" dirty="0"/>
          </a:p>
        </p:txBody>
      </p:sp>
      <p:sp>
        <p:nvSpPr>
          <p:cNvPr id="218" name="左右箭头 217"/>
          <p:cNvSpPr/>
          <p:nvPr/>
        </p:nvSpPr>
        <p:spPr>
          <a:xfrm rot="2145213" flipV="1">
            <a:off x="5518152" y="1739708"/>
            <a:ext cx="2279313" cy="19755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左右箭头 218"/>
          <p:cNvSpPr/>
          <p:nvPr/>
        </p:nvSpPr>
        <p:spPr>
          <a:xfrm rot="4450720" flipV="1">
            <a:off x="7799275" y="3249558"/>
            <a:ext cx="2029860" cy="24853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左右箭头 219"/>
          <p:cNvSpPr/>
          <p:nvPr/>
        </p:nvSpPr>
        <p:spPr>
          <a:xfrm rot="3624964" flipV="1">
            <a:off x="9328056" y="5068556"/>
            <a:ext cx="2203186" cy="21543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48395" y="1217886"/>
            <a:ext cx="4118786" cy="646331"/>
          </a:xfrm>
          <a:prstGeom prst="rect">
            <a:avLst/>
          </a:prstGeom>
          <a:noFill/>
        </p:spPr>
        <p:txBody>
          <a:bodyPr wrap="square" rtlCol="0">
            <a:spAutoFit/>
          </a:bodyPr>
          <a:lstStyle/>
          <a:p>
            <a:r>
              <a:rPr lang="zh-CN" altLang="en-US" dirty="0" smtClean="0"/>
              <a:t>路由器：从网卡收到一个</a:t>
            </a:r>
            <a:r>
              <a:rPr lang="en-US" altLang="zh-CN" dirty="0" smtClean="0"/>
              <a:t>IP</a:t>
            </a:r>
            <a:r>
              <a:rPr lang="zh-CN" altLang="en-US" dirty="0" smtClean="0"/>
              <a:t>分组后查找转发表，决定下一跳交给谁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55491520"/>
              </p:ext>
            </p:extLst>
          </p:nvPr>
        </p:nvGraphicFramePr>
        <p:xfrm>
          <a:off x="9435019" y="2402012"/>
          <a:ext cx="2412794" cy="1112520"/>
        </p:xfrm>
        <a:graphic>
          <a:graphicData uri="http://schemas.openxmlformats.org/drawingml/2006/table">
            <a:tbl>
              <a:tblPr firstRow="1" bandRow="1">
                <a:tableStyleId>{2D5ABB26-0587-4C30-8999-92F81FD0307C}</a:tableStyleId>
              </a:tblPr>
              <a:tblGrid>
                <a:gridCol w="1502869">
                  <a:extLst>
                    <a:ext uri="{9D8B030D-6E8A-4147-A177-3AD203B41FA5}">
                      <a16:colId xmlns:a16="http://schemas.microsoft.com/office/drawing/2014/main" val="726203606"/>
                    </a:ext>
                  </a:extLst>
                </a:gridCol>
                <a:gridCol w="909925">
                  <a:extLst>
                    <a:ext uri="{9D8B030D-6E8A-4147-A177-3AD203B41FA5}">
                      <a16:colId xmlns:a16="http://schemas.microsoft.com/office/drawing/2014/main" val="2070776269"/>
                    </a:ext>
                  </a:extLst>
                </a:gridCol>
              </a:tblGrid>
              <a:tr h="370840">
                <a:tc gridSpan="2">
                  <a:txBody>
                    <a:bodyPr/>
                    <a:lstStyle/>
                    <a:p>
                      <a:pPr algn="ctr"/>
                      <a:r>
                        <a:rPr lang="zh-CN" altLang="en-US" dirty="0" smtClean="0"/>
                        <a:t>转发表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243548"/>
                  </a:ext>
                </a:extLst>
              </a:tr>
              <a:tr h="370840">
                <a:tc>
                  <a:txBody>
                    <a:bodyPr/>
                    <a:lstStyle/>
                    <a:p>
                      <a:r>
                        <a:rPr lang="zh-CN" altLang="en-US" dirty="0" smtClean="0"/>
                        <a:t>目的网络</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dirty="0" smtClean="0"/>
                        <a:t>下一跳</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27523222"/>
                  </a:ext>
                </a:extLst>
              </a:tr>
              <a:tr h="370840">
                <a:tc>
                  <a:txBody>
                    <a:bodyPr/>
                    <a:lstStyle/>
                    <a:p>
                      <a:r>
                        <a:rPr lang="en-US" altLang="zh-CN" sz="1800" dirty="0" smtClean="0">
                          <a:solidFill>
                            <a:srgbClr val="FF0000"/>
                          </a:solidFill>
                        </a:rPr>
                        <a:t>166.111.0/16 </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altLang="zh-CN" dirty="0" smtClean="0">
                          <a:solidFill>
                            <a:srgbClr val="FF0000"/>
                          </a:solidFill>
                        </a:rPr>
                        <a:t>R3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55962513"/>
                  </a:ext>
                </a:extLst>
              </a:tr>
            </a:tbl>
          </a:graphicData>
        </a:graphic>
      </p:graphicFrame>
    </p:spTree>
    <p:extLst>
      <p:ext uri="{BB962C8B-B14F-4D97-AF65-F5344CB8AC3E}">
        <p14:creationId xmlns:p14="http://schemas.microsoft.com/office/powerpoint/2010/main" val="413547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a:t>
            </a:r>
            <a:r>
              <a:rPr lang="en-US" altLang="zh-CN" dirty="0" smtClean="0"/>
              <a:t>(internet)</a:t>
            </a:r>
            <a:r>
              <a:rPr lang="zh-CN" altLang="en-US" dirty="0" smtClean="0"/>
              <a:t>的工作方式：虚电路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a:t>
            </a:fld>
            <a:endParaRPr lang="zh-CN" altLang="en-US" dirty="0"/>
          </a:p>
        </p:txBody>
      </p:sp>
      <p:sp>
        <p:nvSpPr>
          <p:cNvPr id="4" name="内容占位符 3"/>
          <p:cNvSpPr>
            <a:spLocks noGrp="1"/>
          </p:cNvSpPr>
          <p:nvPr>
            <p:ph sz="quarter" idx="1"/>
          </p:nvPr>
        </p:nvSpPr>
        <p:spPr>
          <a:xfrm>
            <a:off x="838200" y="1690688"/>
            <a:ext cx="10515600" cy="4351338"/>
          </a:xfrm>
        </p:spPr>
        <p:txBody>
          <a:bodyPr>
            <a:noAutofit/>
          </a:bodyPr>
          <a:lstStyle/>
          <a:p>
            <a:r>
              <a:rPr lang="zh-CN" altLang="en-US" sz="1800" dirty="0" smtClean="0"/>
              <a:t>网络</a:t>
            </a:r>
            <a:r>
              <a:rPr lang="zh-CN" altLang="en-US" sz="1800" dirty="0" smtClean="0"/>
              <a:t>设备</a:t>
            </a:r>
            <a:r>
              <a:rPr lang="en-US" altLang="zh-CN" sz="1800" dirty="0" smtClean="0"/>
              <a:t>(</a:t>
            </a:r>
            <a:r>
              <a:rPr lang="zh-CN" altLang="en-US" sz="1800" dirty="0" smtClean="0"/>
              <a:t>路由器</a:t>
            </a:r>
            <a:r>
              <a:rPr lang="en-US" altLang="zh-CN" sz="1800" dirty="0" smtClean="0"/>
              <a:t>)</a:t>
            </a:r>
            <a:r>
              <a:rPr lang="zh-CN" altLang="en-US" sz="1800" dirty="0" smtClean="0"/>
              <a:t>连接</a:t>
            </a:r>
            <a:r>
              <a:rPr lang="zh-CN" altLang="en-US" sz="1800" dirty="0" smtClean="0"/>
              <a:t>的互联网根据何时决定路由，分为虚电路和数据报方式</a:t>
            </a:r>
            <a:endParaRPr lang="en-US" altLang="zh-CN" sz="1800" dirty="0" smtClean="0"/>
          </a:p>
          <a:p>
            <a:r>
              <a:rPr lang="zh-CN" altLang="en-US" sz="1800" dirty="0" smtClean="0"/>
              <a:t>虚电路方式：面向连接的方式：连接建立、数据传输和连接释放</a:t>
            </a:r>
            <a:endParaRPr lang="en-US" altLang="zh-CN" sz="1800" dirty="0" smtClean="0"/>
          </a:p>
          <a:p>
            <a:pPr lvl="1"/>
            <a:r>
              <a:rPr lang="zh-CN" altLang="en-US" sz="1800" dirty="0" smtClean="0"/>
              <a:t>仅仅在连接建立时进行一次路由选择</a:t>
            </a:r>
            <a:endParaRPr lang="en-US" altLang="zh-CN" sz="1800" dirty="0" smtClean="0"/>
          </a:p>
          <a:p>
            <a:pPr lvl="1"/>
            <a:r>
              <a:rPr lang="zh-CN" altLang="en-US" sz="1800" dirty="0" smtClean="0"/>
              <a:t>仍然采用分组交换方式，因此称为虚电路</a:t>
            </a:r>
            <a:endParaRPr lang="en-US" altLang="zh-CN" sz="1800" dirty="0" smtClean="0"/>
          </a:p>
          <a:p>
            <a:r>
              <a:rPr lang="zh-CN" altLang="en-US" sz="1800" dirty="0"/>
              <a:t>虚电路</a:t>
            </a:r>
            <a:r>
              <a:rPr lang="zh-CN" altLang="en-US" sz="1800" dirty="0" smtClean="0"/>
              <a:t>表包含：</a:t>
            </a:r>
            <a:endParaRPr lang="en-US" altLang="zh-CN" sz="1800" dirty="0" smtClean="0"/>
          </a:p>
          <a:p>
            <a:pPr lvl="1"/>
            <a:r>
              <a:rPr lang="zh-CN" altLang="en-US" sz="1800" dirty="0" smtClean="0"/>
              <a:t>路由信息维护：前一个节点和后一个节点的标识</a:t>
            </a:r>
            <a:endParaRPr lang="en-US" altLang="zh-CN" sz="1800" dirty="0" smtClean="0"/>
          </a:p>
          <a:p>
            <a:pPr lvl="1"/>
            <a:r>
              <a:rPr lang="zh-CN" altLang="en-US" sz="1800" dirty="0" smtClean="0"/>
              <a:t>虚电路号：全局或者动态虚电路</a:t>
            </a:r>
            <a:endParaRPr lang="en-US" altLang="zh-CN" sz="1800" dirty="0" smtClean="0"/>
          </a:p>
          <a:p>
            <a:pPr lvl="2"/>
            <a:r>
              <a:rPr lang="zh-CN" altLang="en-US" sz="1800" dirty="0" smtClean="0"/>
              <a:t>全局唯一：</a:t>
            </a:r>
            <a:endParaRPr lang="en-US" altLang="zh-CN" sz="1800" dirty="0" smtClean="0"/>
          </a:p>
          <a:p>
            <a:pPr lvl="3"/>
            <a:r>
              <a:rPr lang="zh-CN" altLang="en-US" dirty="0" smtClean="0"/>
              <a:t>节点之间要交换信息以知道哪些虚电路号可用</a:t>
            </a:r>
            <a:endParaRPr lang="en-US" altLang="zh-CN" dirty="0" smtClean="0"/>
          </a:p>
          <a:p>
            <a:pPr lvl="3"/>
            <a:r>
              <a:rPr lang="zh-CN" altLang="en-US" dirty="0" smtClean="0"/>
              <a:t>永久虚电路（</a:t>
            </a:r>
            <a:r>
              <a:rPr lang="en-US" altLang="zh-CN" dirty="0" smtClean="0"/>
              <a:t>PVC</a:t>
            </a:r>
            <a:r>
              <a:rPr lang="zh-CN" altLang="en-US" dirty="0" smtClean="0"/>
              <a:t>）：预先配置好</a:t>
            </a:r>
            <a:endParaRPr lang="en-US" altLang="zh-CN" dirty="0" smtClean="0"/>
          </a:p>
          <a:p>
            <a:pPr lvl="2"/>
            <a:r>
              <a:rPr lang="zh-CN" altLang="en-US" sz="1800" dirty="0" smtClean="0"/>
              <a:t>链路唯一：区分经过该链路上不同虚电路中的分组</a:t>
            </a:r>
            <a:endParaRPr lang="en-US" altLang="zh-CN" sz="1800" dirty="0" smtClean="0"/>
          </a:p>
          <a:p>
            <a:pPr lvl="3"/>
            <a:r>
              <a:rPr lang="zh-CN" altLang="en-US" dirty="0" smtClean="0"/>
              <a:t>要考虑：虚电路的数据传输为双向</a:t>
            </a:r>
            <a:endParaRPr lang="en-US" altLang="zh-CN" dirty="0" smtClean="0"/>
          </a:p>
          <a:p>
            <a:pPr lvl="3"/>
            <a:r>
              <a:rPr lang="zh-CN" altLang="en-US" dirty="0" smtClean="0"/>
              <a:t>记录：到上一个节点的链路所使用（上一节点选取）的虚电路号和到下一个节点的链路（本节点选取）使用的虚电路号</a:t>
            </a:r>
            <a:endParaRPr lang="en-US" altLang="zh-CN" dirty="0" smtClean="0"/>
          </a:p>
          <a:p>
            <a:pPr lvl="3"/>
            <a:r>
              <a:rPr lang="zh-CN" altLang="en-US" dirty="0"/>
              <a:t>交换虚电路（</a:t>
            </a:r>
            <a:r>
              <a:rPr lang="en-US" altLang="zh-CN" dirty="0" smtClean="0"/>
              <a:t>SVC)</a:t>
            </a:r>
            <a:r>
              <a:rPr lang="zh-CN" altLang="en-US" dirty="0" smtClean="0"/>
              <a:t>： </a:t>
            </a:r>
            <a:r>
              <a:rPr lang="zh-CN" altLang="en-US" dirty="0"/>
              <a:t>通过</a:t>
            </a:r>
            <a:r>
              <a:rPr lang="zh-CN" altLang="en-US" dirty="0" smtClean="0"/>
              <a:t>信令协议建立</a:t>
            </a:r>
            <a:r>
              <a:rPr lang="zh-CN" altLang="en-US" dirty="0"/>
              <a:t>虚电路</a:t>
            </a:r>
          </a:p>
          <a:p>
            <a:pPr lvl="3"/>
            <a:endParaRPr lang="en-US" altLang="zh-CN" dirty="0" smtClean="0"/>
          </a:p>
          <a:p>
            <a:endParaRPr lang="zh-CN" altLang="en-US" sz="1800" dirty="0"/>
          </a:p>
        </p:txBody>
      </p:sp>
    </p:spTree>
    <p:extLst>
      <p:ext uri="{BB962C8B-B14F-4D97-AF65-F5344CB8AC3E}">
        <p14:creationId xmlns:p14="http://schemas.microsoft.com/office/powerpoint/2010/main" val="151882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5464234" y="5779335"/>
            <a:ext cx="598516" cy="3491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196342" y="5735782"/>
            <a:ext cx="598516" cy="3491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动态虚电路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7</a:t>
            </a:fld>
            <a:endParaRPr lang="zh-CN" altLang="en-US" dirty="0"/>
          </a:p>
        </p:txBody>
      </p:sp>
      <p:sp>
        <p:nvSpPr>
          <p:cNvPr id="4" name="内容占位符 3"/>
          <p:cNvSpPr>
            <a:spLocks noGrp="1"/>
          </p:cNvSpPr>
          <p:nvPr>
            <p:ph sz="quarter" idx="1"/>
          </p:nvPr>
        </p:nvSpPr>
        <p:spPr>
          <a:xfrm>
            <a:off x="471488" y="1825625"/>
            <a:ext cx="6502275" cy="2091804"/>
          </a:xfrm>
        </p:spPr>
        <p:txBody>
          <a:bodyPr>
            <a:normAutofit/>
          </a:bodyPr>
          <a:lstStyle/>
          <a:p>
            <a:r>
              <a:rPr lang="zh-CN" altLang="en-US" sz="2000" dirty="0" smtClean="0"/>
              <a:t>每个节点处将虚电路号替换为新的虚电路号</a:t>
            </a:r>
            <a:endParaRPr lang="en-US" altLang="zh-CN" sz="2000" dirty="0" smtClean="0"/>
          </a:p>
          <a:p>
            <a:pPr lvl="1"/>
            <a:r>
              <a:rPr lang="zh-CN" altLang="en-US" sz="2000" dirty="0" smtClean="0"/>
              <a:t>虚电路号在链路上唯一</a:t>
            </a:r>
            <a:endParaRPr lang="en-US" altLang="zh-CN" sz="2000" dirty="0" smtClean="0"/>
          </a:p>
          <a:p>
            <a:pPr lvl="1"/>
            <a:r>
              <a:rPr lang="zh-CN" altLang="en-US" sz="2000" dirty="0" smtClean="0"/>
              <a:t>由于双向数据传输，节点</a:t>
            </a:r>
            <a:r>
              <a:rPr lang="en-US" altLang="zh-CN" sz="2000" dirty="0" err="1" smtClean="0"/>
              <a:t>i</a:t>
            </a:r>
            <a:r>
              <a:rPr lang="zh-CN" altLang="en-US" sz="2000" dirty="0" smtClean="0"/>
              <a:t>为外出链路</a:t>
            </a:r>
            <a:r>
              <a:rPr lang="en-US" altLang="zh-CN" sz="2000" dirty="0" err="1" smtClean="0"/>
              <a:t>ij</a:t>
            </a:r>
            <a:r>
              <a:rPr lang="zh-CN" altLang="en-US" sz="2000" dirty="0" smtClean="0"/>
              <a:t>选择虚电路号要考虑：</a:t>
            </a:r>
            <a:endParaRPr lang="en-US" altLang="zh-CN" sz="2000" dirty="0" smtClean="0"/>
          </a:p>
          <a:p>
            <a:pPr lvl="2"/>
            <a:r>
              <a:rPr lang="zh-CN" altLang="en-US" dirty="0" smtClean="0"/>
              <a:t>本节点在对应的外出链路</a:t>
            </a:r>
            <a:r>
              <a:rPr lang="en-US" altLang="zh-CN" dirty="0" err="1" smtClean="0"/>
              <a:t>ij</a:t>
            </a:r>
            <a:r>
              <a:rPr lang="zh-CN" altLang="en-US" dirty="0" smtClean="0"/>
              <a:t>上用过的虚电路号</a:t>
            </a:r>
            <a:endParaRPr lang="en-US" altLang="zh-CN" dirty="0" smtClean="0"/>
          </a:p>
          <a:p>
            <a:pPr lvl="2"/>
            <a:r>
              <a:rPr lang="zh-CN" altLang="en-US" dirty="0" smtClean="0"/>
              <a:t>到来链路</a:t>
            </a:r>
            <a:r>
              <a:rPr lang="en-US" altLang="zh-CN" dirty="0" err="1" smtClean="0"/>
              <a:t>ji</a:t>
            </a:r>
            <a:r>
              <a:rPr lang="zh-CN" altLang="en-US" dirty="0" smtClean="0"/>
              <a:t>上邻居节点</a:t>
            </a:r>
            <a:r>
              <a:rPr lang="en-US" altLang="zh-CN" dirty="0" smtClean="0"/>
              <a:t>j</a:t>
            </a:r>
            <a:r>
              <a:rPr lang="zh-CN" altLang="en-US" dirty="0" smtClean="0"/>
              <a:t>选择的虚电路电路号</a:t>
            </a:r>
            <a:endParaRPr lang="en-US" altLang="zh-CN" dirty="0" smtClean="0"/>
          </a:p>
        </p:txBody>
      </p:sp>
      <p:grpSp>
        <p:nvGrpSpPr>
          <p:cNvPr id="5" name="Group 41"/>
          <p:cNvGrpSpPr>
            <a:grpSpLocks/>
          </p:cNvGrpSpPr>
          <p:nvPr/>
        </p:nvGrpSpPr>
        <p:grpSpPr bwMode="auto">
          <a:xfrm>
            <a:off x="6780088" y="1225029"/>
            <a:ext cx="4413250" cy="3140075"/>
            <a:chOff x="2977" y="673"/>
            <a:chExt cx="2780" cy="1978"/>
          </a:xfrm>
        </p:grpSpPr>
        <p:sp>
          <p:nvSpPr>
            <p:cNvPr id="6" name="Freeform 5"/>
            <p:cNvSpPr>
              <a:spLocks/>
            </p:cNvSpPr>
            <p:nvPr/>
          </p:nvSpPr>
          <p:spPr bwMode="auto">
            <a:xfrm>
              <a:off x="3271" y="1084"/>
              <a:ext cx="2110" cy="1567"/>
            </a:xfrm>
            <a:custGeom>
              <a:avLst/>
              <a:gdLst>
                <a:gd name="T0" fmla="*/ 106 w 5685"/>
                <a:gd name="T1" fmla="*/ 131 h 3744"/>
                <a:gd name="T2" fmla="*/ 267 w 5685"/>
                <a:gd name="T3" fmla="*/ 11 h 3744"/>
                <a:gd name="T4" fmla="*/ 457 w 5685"/>
                <a:gd name="T5" fmla="*/ 55 h 3744"/>
                <a:gd name="T6" fmla="*/ 640 w 5685"/>
                <a:gd name="T7" fmla="*/ 0 h 3744"/>
                <a:gd name="T8" fmla="*/ 1175 w 5685"/>
                <a:gd name="T9" fmla="*/ 0 h 3744"/>
                <a:gd name="T10" fmla="*/ 1776 w 5685"/>
                <a:gd name="T11" fmla="*/ 65 h 3744"/>
                <a:gd name="T12" fmla="*/ 1976 w 5685"/>
                <a:gd name="T13" fmla="*/ 392 h 3744"/>
                <a:gd name="T14" fmla="*/ 2043 w 5685"/>
                <a:gd name="T15" fmla="*/ 718 h 3744"/>
                <a:gd name="T16" fmla="*/ 2110 w 5685"/>
                <a:gd name="T17" fmla="*/ 1110 h 3744"/>
                <a:gd name="T18" fmla="*/ 1976 w 5685"/>
                <a:gd name="T19" fmla="*/ 1371 h 3744"/>
                <a:gd name="T20" fmla="*/ 1576 w 5685"/>
                <a:gd name="T21" fmla="*/ 1436 h 3744"/>
                <a:gd name="T22" fmla="*/ 1108 w 5685"/>
                <a:gd name="T23" fmla="*/ 1567 h 3744"/>
                <a:gd name="T24" fmla="*/ 640 w 5685"/>
                <a:gd name="T25" fmla="*/ 1502 h 3744"/>
                <a:gd name="T26" fmla="*/ 239 w 5685"/>
                <a:gd name="T27" fmla="*/ 1502 h 3744"/>
                <a:gd name="T28" fmla="*/ 106 w 5685"/>
                <a:gd name="T29" fmla="*/ 1251 h 3744"/>
                <a:gd name="T30" fmla="*/ 22 w 5685"/>
                <a:gd name="T31" fmla="*/ 949 h 3744"/>
                <a:gd name="T32" fmla="*/ 39 w 5685"/>
                <a:gd name="T33" fmla="*/ 653 h 3744"/>
                <a:gd name="T34" fmla="*/ 0 w 5685"/>
                <a:gd name="T35" fmla="*/ 394 h 3744"/>
                <a:gd name="T36" fmla="*/ 28 w 5685"/>
                <a:gd name="T37" fmla="*/ 225 h 3744"/>
                <a:gd name="T38" fmla="*/ 106 w 5685"/>
                <a:gd name="T39" fmla="*/ 131 h 37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85"/>
                <a:gd name="T61" fmla="*/ 0 h 3744"/>
                <a:gd name="T62" fmla="*/ 5685 w 5685"/>
                <a:gd name="T63" fmla="*/ 3744 h 37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85" h="3744">
                  <a:moveTo>
                    <a:pt x="285" y="312"/>
                  </a:moveTo>
                  <a:lnTo>
                    <a:pt x="720" y="27"/>
                  </a:lnTo>
                  <a:lnTo>
                    <a:pt x="1230" y="132"/>
                  </a:lnTo>
                  <a:lnTo>
                    <a:pt x="1725" y="0"/>
                  </a:lnTo>
                  <a:lnTo>
                    <a:pt x="3165" y="0"/>
                  </a:lnTo>
                  <a:lnTo>
                    <a:pt x="4785" y="156"/>
                  </a:lnTo>
                  <a:lnTo>
                    <a:pt x="5325" y="936"/>
                  </a:lnTo>
                  <a:lnTo>
                    <a:pt x="5505" y="1716"/>
                  </a:lnTo>
                  <a:lnTo>
                    <a:pt x="5685" y="2652"/>
                  </a:lnTo>
                  <a:lnTo>
                    <a:pt x="5325" y="3276"/>
                  </a:lnTo>
                  <a:lnTo>
                    <a:pt x="4245" y="3432"/>
                  </a:lnTo>
                  <a:lnTo>
                    <a:pt x="2985" y="3744"/>
                  </a:lnTo>
                  <a:cubicBezTo>
                    <a:pt x="2985" y="3744"/>
                    <a:pt x="2115" y="3614"/>
                    <a:pt x="1725" y="3588"/>
                  </a:cubicBezTo>
                  <a:cubicBezTo>
                    <a:pt x="1335" y="3562"/>
                    <a:pt x="885" y="3688"/>
                    <a:pt x="645" y="3588"/>
                  </a:cubicBezTo>
                  <a:lnTo>
                    <a:pt x="285" y="2988"/>
                  </a:lnTo>
                  <a:cubicBezTo>
                    <a:pt x="188" y="2768"/>
                    <a:pt x="90" y="2506"/>
                    <a:pt x="60" y="2268"/>
                  </a:cubicBezTo>
                  <a:cubicBezTo>
                    <a:pt x="30" y="2030"/>
                    <a:pt x="115" y="1781"/>
                    <a:pt x="105" y="1560"/>
                  </a:cubicBezTo>
                  <a:lnTo>
                    <a:pt x="0" y="942"/>
                  </a:lnTo>
                  <a:lnTo>
                    <a:pt x="75" y="537"/>
                  </a:lnTo>
                  <a:lnTo>
                    <a:pt x="285" y="312"/>
                  </a:lnTo>
                  <a:close/>
                </a:path>
              </a:pathLst>
            </a:custGeom>
            <a:solidFill>
              <a:srgbClr val="C0C0C0"/>
            </a:solidFill>
            <a:ln w="9525">
              <a:solidFill>
                <a:srgbClr val="000000"/>
              </a:solidFill>
              <a:round/>
              <a:headEnd/>
              <a:tailEnd/>
            </a:ln>
          </p:spPr>
          <p:txBody>
            <a:bodyPr/>
            <a:lstStyle/>
            <a:p>
              <a:endParaRPr lang="zh-CN" altLang="en-US"/>
            </a:p>
          </p:txBody>
        </p:sp>
        <p:sp>
          <p:nvSpPr>
            <p:cNvPr id="7" name="Text Box 6"/>
            <p:cNvSpPr txBox="1">
              <a:spLocks noChangeArrowheads="1"/>
            </p:cNvSpPr>
            <p:nvPr/>
          </p:nvSpPr>
          <p:spPr bwMode="auto">
            <a:xfrm>
              <a:off x="4552" y="673"/>
              <a:ext cx="285" cy="253"/>
            </a:xfrm>
            <a:prstGeom prst="rect">
              <a:avLst/>
            </a:prstGeom>
            <a:solidFill>
              <a:srgbClr val="FFFFFF"/>
            </a:solidFill>
            <a:ln w="9525">
              <a:solidFill>
                <a:srgbClr val="000000"/>
              </a:solidFill>
              <a:miter lim="800000"/>
              <a:headEnd/>
              <a:tailEnd/>
            </a:ln>
          </p:spPr>
          <p:txBody>
            <a:bodyPr/>
            <a:lstStyle/>
            <a:p>
              <a:pPr algn="ctr"/>
              <a:r>
                <a:rPr lang="en-US" altLang="zh-CN" sz="1400">
                  <a:latin typeface="Times New Roman" pitchFamily="18" charset="0"/>
                </a:rPr>
                <a:t>C</a:t>
              </a:r>
            </a:p>
          </p:txBody>
        </p:sp>
        <p:sp>
          <p:nvSpPr>
            <p:cNvPr id="8" name="Oval 7"/>
            <p:cNvSpPr>
              <a:spLocks noChangeArrowheads="1"/>
            </p:cNvSpPr>
            <p:nvPr/>
          </p:nvSpPr>
          <p:spPr bwMode="auto">
            <a:xfrm>
              <a:off x="3962" y="1245"/>
              <a:ext cx="285" cy="252"/>
            </a:xfrm>
            <a:prstGeom prst="ellipse">
              <a:avLst/>
            </a:prstGeom>
            <a:solidFill>
              <a:srgbClr val="FFFFFF"/>
            </a:solidFill>
            <a:ln w="9525">
              <a:solidFill>
                <a:srgbClr val="000000"/>
              </a:solidFill>
              <a:round/>
              <a:headEnd/>
              <a:tailEnd/>
            </a:ln>
          </p:spPr>
          <p:txBody>
            <a:bodyPr/>
            <a:lstStyle/>
            <a:p>
              <a:pPr algn="ctr"/>
              <a:r>
                <a:rPr lang="en-US" altLang="zh-CN" sz="1400">
                  <a:latin typeface="Times New Roman" pitchFamily="18" charset="0"/>
                </a:rPr>
                <a:t>2</a:t>
              </a:r>
            </a:p>
          </p:txBody>
        </p:sp>
        <p:sp>
          <p:nvSpPr>
            <p:cNvPr id="9" name="Text Box 8"/>
            <p:cNvSpPr txBox="1">
              <a:spLocks noChangeArrowheads="1"/>
            </p:cNvSpPr>
            <p:nvPr/>
          </p:nvSpPr>
          <p:spPr bwMode="auto">
            <a:xfrm>
              <a:off x="5200" y="1109"/>
              <a:ext cx="286" cy="253"/>
            </a:xfrm>
            <a:prstGeom prst="rect">
              <a:avLst/>
            </a:prstGeom>
            <a:solidFill>
              <a:srgbClr val="FFFFFF"/>
            </a:solidFill>
            <a:ln w="9525">
              <a:solidFill>
                <a:srgbClr val="000000"/>
              </a:solidFill>
              <a:miter lim="800000"/>
              <a:headEnd/>
              <a:tailEnd/>
            </a:ln>
          </p:spPr>
          <p:txBody>
            <a:bodyPr/>
            <a:lstStyle/>
            <a:p>
              <a:pPr algn="ctr"/>
              <a:r>
                <a:rPr lang="en-US" altLang="zh-CN" sz="1400">
                  <a:latin typeface="Times New Roman" pitchFamily="18" charset="0"/>
                </a:rPr>
                <a:t>D</a:t>
              </a:r>
            </a:p>
          </p:txBody>
        </p:sp>
        <p:sp>
          <p:nvSpPr>
            <p:cNvPr id="10" name="Text Box 9"/>
            <p:cNvSpPr txBox="1">
              <a:spLocks noChangeArrowheads="1"/>
            </p:cNvSpPr>
            <p:nvPr/>
          </p:nvSpPr>
          <p:spPr bwMode="auto">
            <a:xfrm>
              <a:off x="5427" y="1607"/>
              <a:ext cx="285" cy="253"/>
            </a:xfrm>
            <a:prstGeom prst="rect">
              <a:avLst/>
            </a:prstGeom>
            <a:solidFill>
              <a:srgbClr val="FFFFFF"/>
            </a:solidFill>
            <a:ln w="9525">
              <a:solidFill>
                <a:srgbClr val="000000"/>
              </a:solidFill>
              <a:miter lim="800000"/>
              <a:headEnd/>
              <a:tailEnd/>
            </a:ln>
          </p:spPr>
          <p:txBody>
            <a:bodyPr/>
            <a:lstStyle/>
            <a:p>
              <a:pPr algn="ctr"/>
              <a:r>
                <a:rPr lang="en-US" altLang="zh-CN" sz="1400">
                  <a:latin typeface="Times New Roman" pitchFamily="18" charset="0"/>
                </a:rPr>
                <a:t>E</a:t>
              </a:r>
            </a:p>
          </p:txBody>
        </p:sp>
        <p:sp>
          <p:nvSpPr>
            <p:cNvPr id="11" name="Text Box 10"/>
            <p:cNvSpPr txBox="1">
              <a:spLocks noChangeArrowheads="1"/>
            </p:cNvSpPr>
            <p:nvPr/>
          </p:nvSpPr>
          <p:spPr bwMode="auto">
            <a:xfrm>
              <a:off x="5472" y="2016"/>
              <a:ext cx="285" cy="252"/>
            </a:xfrm>
            <a:prstGeom prst="rect">
              <a:avLst/>
            </a:prstGeom>
            <a:solidFill>
              <a:srgbClr val="FFFFFF"/>
            </a:solidFill>
            <a:ln w="9525">
              <a:solidFill>
                <a:srgbClr val="000000"/>
              </a:solidFill>
              <a:miter lim="800000"/>
              <a:headEnd/>
              <a:tailEnd/>
            </a:ln>
          </p:spPr>
          <p:txBody>
            <a:bodyPr/>
            <a:lstStyle/>
            <a:p>
              <a:pPr algn="ctr"/>
              <a:r>
                <a:rPr lang="en-US" altLang="zh-CN" sz="1400">
                  <a:latin typeface="Times New Roman" pitchFamily="18" charset="0"/>
                </a:rPr>
                <a:t>F</a:t>
              </a:r>
            </a:p>
          </p:txBody>
        </p:sp>
        <p:sp>
          <p:nvSpPr>
            <p:cNvPr id="12" name="Oval 11"/>
            <p:cNvSpPr>
              <a:spLocks noChangeArrowheads="1"/>
            </p:cNvSpPr>
            <p:nvPr/>
          </p:nvSpPr>
          <p:spPr bwMode="auto">
            <a:xfrm>
              <a:off x="4746" y="1245"/>
              <a:ext cx="286" cy="253"/>
            </a:xfrm>
            <a:prstGeom prst="ellipse">
              <a:avLst/>
            </a:prstGeom>
            <a:solidFill>
              <a:srgbClr val="FFFFFF"/>
            </a:solidFill>
            <a:ln w="9525">
              <a:solidFill>
                <a:srgbClr val="000000"/>
              </a:solidFill>
              <a:round/>
              <a:headEnd/>
              <a:tailEnd/>
            </a:ln>
          </p:spPr>
          <p:txBody>
            <a:bodyPr/>
            <a:lstStyle/>
            <a:p>
              <a:pPr algn="ctr"/>
              <a:r>
                <a:rPr lang="en-US" altLang="zh-CN" sz="1400">
                  <a:latin typeface="Times New Roman" pitchFamily="18" charset="0"/>
                </a:rPr>
                <a:t>3</a:t>
              </a:r>
            </a:p>
          </p:txBody>
        </p:sp>
        <p:sp>
          <p:nvSpPr>
            <p:cNvPr id="13" name="Oval 12"/>
            <p:cNvSpPr>
              <a:spLocks noChangeArrowheads="1"/>
            </p:cNvSpPr>
            <p:nvPr/>
          </p:nvSpPr>
          <p:spPr bwMode="auto">
            <a:xfrm>
              <a:off x="3375" y="1284"/>
              <a:ext cx="286" cy="253"/>
            </a:xfrm>
            <a:prstGeom prst="ellipse">
              <a:avLst/>
            </a:prstGeom>
            <a:solidFill>
              <a:srgbClr val="FFFFFF"/>
            </a:solidFill>
            <a:ln w="9525">
              <a:solidFill>
                <a:srgbClr val="000000"/>
              </a:solidFill>
              <a:round/>
              <a:headEnd/>
              <a:tailEnd/>
            </a:ln>
          </p:spPr>
          <p:txBody>
            <a:bodyPr/>
            <a:lstStyle/>
            <a:p>
              <a:pPr algn="ctr"/>
              <a:r>
                <a:rPr lang="en-US" altLang="zh-CN" sz="1400">
                  <a:latin typeface="Times New Roman" pitchFamily="18" charset="0"/>
                </a:rPr>
                <a:t>1</a:t>
              </a:r>
            </a:p>
          </p:txBody>
        </p:sp>
        <p:sp>
          <p:nvSpPr>
            <p:cNvPr id="14" name="Oval 13"/>
            <p:cNvSpPr>
              <a:spLocks noChangeArrowheads="1"/>
            </p:cNvSpPr>
            <p:nvPr/>
          </p:nvSpPr>
          <p:spPr bwMode="auto">
            <a:xfrm>
              <a:off x="3385" y="1880"/>
              <a:ext cx="286" cy="253"/>
            </a:xfrm>
            <a:prstGeom prst="ellipse">
              <a:avLst/>
            </a:prstGeom>
            <a:solidFill>
              <a:schemeClr val="accent2"/>
            </a:solidFill>
            <a:ln w="9525">
              <a:solidFill>
                <a:srgbClr val="000000"/>
              </a:solidFill>
              <a:round/>
              <a:headEnd/>
              <a:tailEnd/>
            </a:ln>
          </p:spPr>
          <p:txBody>
            <a:bodyPr/>
            <a:lstStyle/>
            <a:p>
              <a:pPr algn="ctr"/>
              <a:r>
                <a:rPr lang="en-US" altLang="zh-CN" sz="1400" dirty="0">
                  <a:latin typeface="Times New Roman" pitchFamily="18" charset="0"/>
                </a:rPr>
                <a:t>4</a:t>
              </a:r>
            </a:p>
          </p:txBody>
        </p:sp>
        <p:sp>
          <p:nvSpPr>
            <p:cNvPr id="15" name="Oval 14"/>
            <p:cNvSpPr>
              <a:spLocks noChangeArrowheads="1"/>
            </p:cNvSpPr>
            <p:nvPr/>
          </p:nvSpPr>
          <p:spPr bwMode="auto">
            <a:xfrm>
              <a:off x="4837" y="2153"/>
              <a:ext cx="286" cy="253"/>
            </a:xfrm>
            <a:prstGeom prst="ellipse">
              <a:avLst/>
            </a:prstGeom>
            <a:solidFill>
              <a:srgbClr val="FFFFFF"/>
            </a:solidFill>
            <a:ln w="9525">
              <a:solidFill>
                <a:srgbClr val="000000"/>
              </a:solidFill>
              <a:round/>
              <a:headEnd/>
              <a:tailEnd/>
            </a:ln>
          </p:spPr>
          <p:txBody>
            <a:bodyPr/>
            <a:lstStyle/>
            <a:p>
              <a:pPr algn="ctr"/>
              <a:r>
                <a:rPr lang="en-US" altLang="zh-CN" sz="1400">
                  <a:latin typeface="Times New Roman" pitchFamily="18" charset="0"/>
                </a:rPr>
                <a:t>6</a:t>
              </a:r>
            </a:p>
          </p:txBody>
        </p:sp>
        <p:sp>
          <p:nvSpPr>
            <p:cNvPr id="16" name="Oval 15"/>
            <p:cNvSpPr>
              <a:spLocks noChangeArrowheads="1"/>
            </p:cNvSpPr>
            <p:nvPr/>
          </p:nvSpPr>
          <p:spPr bwMode="auto">
            <a:xfrm>
              <a:off x="4111" y="1699"/>
              <a:ext cx="286" cy="253"/>
            </a:xfrm>
            <a:prstGeom prst="ellipse">
              <a:avLst/>
            </a:prstGeom>
            <a:solidFill>
              <a:srgbClr val="FFFFFF"/>
            </a:solidFill>
            <a:ln w="9525">
              <a:solidFill>
                <a:srgbClr val="000000"/>
              </a:solidFill>
              <a:round/>
              <a:headEnd/>
              <a:tailEnd/>
            </a:ln>
          </p:spPr>
          <p:txBody>
            <a:bodyPr/>
            <a:lstStyle/>
            <a:p>
              <a:pPr algn="ctr"/>
              <a:r>
                <a:rPr lang="en-US" altLang="zh-CN" sz="1400">
                  <a:latin typeface="Times New Roman" pitchFamily="18" charset="0"/>
                </a:rPr>
                <a:t>5</a:t>
              </a:r>
            </a:p>
          </p:txBody>
        </p:sp>
        <p:sp>
          <p:nvSpPr>
            <p:cNvPr id="17" name="Oval 16"/>
            <p:cNvSpPr>
              <a:spLocks noChangeArrowheads="1"/>
            </p:cNvSpPr>
            <p:nvPr/>
          </p:nvSpPr>
          <p:spPr bwMode="auto">
            <a:xfrm>
              <a:off x="3930" y="2153"/>
              <a:ext cx="285" cy="252"/>
            </a:xfrm>
            <a:prstGeom prst="ellipse">
              <a:avLst/>
            </a:prstGeom>
            <a:solidFill>
              <a:srgbClr val="FFFFFF"/>
            </a:solidFill>
            <a:ln w="9525">
              <a:solidFill>
                <a:srgbClr val="000000"/>
              </a:solidFill>
              <a:round/>
              <a:headEnd/>
              <a:tailEnd/>
            </a:ln>
          </p:spPr>
          <p:txBody>
            <a:bodyPr/>
            <a:lstStyle/>
            <a:p>
              <a:pPr algn="ctr"/>
              <a:r>
                <a:rPr lang="en-US" altLang="zh-CN" sz="1400">
                  <a:latin typeface="Times New Roman" pitchFamily="18" charset="0"/>
                </a:rPr>
                <a:t>7</a:t>
              </a:r>
            </a:p>
          </p:txBody>
        </p:sp>
        <p:sp>
          <p:nvSpPr>
            <p:cNvPr id="18" name="Text Box 17"/>
            <p:cNvSpPr txBox="1">
              <a:spLocks noChangeArrowheads="1"/>
            </p:cNvSpPr>
            <p:nvPr/>
          </p:nvSpPr>
          <p:spPr bwMode="auto">
            <a:xfrm>
              <a:off x="3074" y="983"/>
              <a:ext cx="285" cy="252"/>
            </a:xfrm>
            <a:prstGeom prst="rect">
              <a:avLst/>
            </a:prstGeom>
            <a:solidFill>
              <a:srgbClr val="FFFFFF"/>
            </a:solidFill>
            <a:ln w="9525">
              <a:solidFill>
                <a:srgbClr val="000000"/>
              </a:solidFill>
              <a:miter lim="800000"/>
              <a:headEnd/>
              <a:tailEnd/>
            </a:ln>
          </p:spPr>
          <p:txBody>
            <a:bodyPr/>
            <a:lstStyle/>
            <a:p>
              <a:pPr algn="ctr"/>
              <a:r>
                <a:rPr lang="en-US" altLang="zh-CN" sz="1400">
                  <a:latin typeface="Times New Roman" pitchFamily="18" charset="0"/>
                </a:rPr>
                <a:t>B</a:t>
              </a:r>
            </a:p>
          </p:txBody>
        </p:sp>
        <p:sp>
          <p:nvSpPr>
            <p:cNvPr id="19" name="Text Box 18"/>
            <p:cNvSpPr txBox="1">
              <a:spLocks noChangeArrowheads="1"/>
            </p:cNvSpPr>
            <p:nvPr/>
          </p:nvSpPr>
          <p:spPr bwMode="auto">
            <a:xfrm>
              <a:off x="2977" y="2198"/>
              <a:ext cx="285" cy="253"/>
            </a:xfrm>
            <a:prstGeom prst="rect">
              <a:avLst/>
            </a:prstGeom>
            <a:solidFill>
              <a:srgbClr val="FFFFFF"/>
            </a:solidFill>
            <a:ln w="9525">
              <a:solidFill>
                <a:srgbClr val="000000"/>
              </a:solidFill>
              <a:miter lim="800000"/>
              <a:headEnd/>
              <a:tailEnd/>
            </a:ln>
          </p:spPr>
          <p:txBody>
            <a:bodyPr/>
            <a:lstStyle/>
            <a:p>
              <a:pPr algn="ctr"/>
              <a:r>
                <a:rPr lang="en-US" altLang="zh-CN" sz="1400">
                  <a:latin typeface="Times New Roman" pitchFamily="18" charset="0"/>
                </a:rPr>
                <a:t>A</a:t>
              </a:r>
            </a:p>
          </p:txBody>
        </p:sp>
        <p:cxnSp>
          <p:nvCxnSpPr>
            <p:cNvPr id="20" name="AutoShape 19"/>
            <p:cNvCxnSpPr>
              <a:cxnSpLocks noChangeShapeType="1"/>
              <a:stCxn id="13" idx="6"/>
              <a:endCxn id="8" idx="2"/>
            </p:cNvCxnSpPr>
            <p:nvPr/>
          </p:nvCxnSpPr>
          <p:spPr bwMode="auto">
            <a:xfrm flipV="1">
              <a:off x="3661" y="1371"/>
              <a:ext cx="301" cy="40"/>
            </a:xfrm>
            <a:prstGeom prst="straightConnector1">
              <a:avLst/>
            </a:prstGeom>
            <a:noFill/>
            <a:ln w="9525">
              <a:solidFill>
                <a:schemeClr val="tx1"/>
              </a:solidFill>
              <a:round/>
              <a:headEnd/>
              <a:tailEnd/>
            </a:ln>
          </p:spPr>
        </p:cxnSp>
        <p:cxnSp>
          <p:nvCxnSpPr>
            <p:cNvPr id="21" name="AutoShape 20"/>
            <p:cNvCxnSpPr>
              <a:cxnSpLocks noChangeShapeType="1"/>
              <a:stCxn id="18" idx="3"/>
              <a:endCxn id="13" idx="2"/>
            </p:cNvCxnSpPr>
            <p:nvPr/>
          </p:nvCxnSpPr>
          <p:spPr bwMode="auto">
            <a:xfrm>
              <a:off x="3359" y="1109"/>
              <a:ext cx="16" cy="302"/>
            </a:xfrm>
            <a:prstGeom prst="straightConnector1">
              <a:avLst/>
            </a:prstGeom>
            <a:noFill/>
            <a:ln w="9525">
              <a:solidFill>
                <a:schemeClr val="tx1"/>
              </a:solidFill>
              <a:round/>
              <a:headEnd/>
              <a:tailEnd/>
            </a:ln>
          </p:spPr>
        </p:cxnSp>
        <p:cxnSp>
          <p:nvCxnSpPr>
            <p:cNvPr id="22" name="AutoShape 21"/>
            <p:cNvCxnSpPr>
              <a:cxnSpLocks noChangeShapeType="1"/>
              <a:stCxn id="13" idx="4"/>
              <a:endCxn id="14" idx="0"/>
            </p:cNvCxnSpPr>
            <p:nvPr/>
          </p:nvCxnSpPr>
          <p:spPr bwMode="auto">
            <a:xfrm>
              <a:off x="3518" y="1537"/>
              <a:ext cx="10" cy="343"/>
            </a:xfrm>
            <a:prstGeom prst="straightConnector1">
              <a:avLst/>
            </a:prstGeom>
            <a:noFill/>
            <a:ln w="9525">
              <a:solidFill>
                <a:schemeClr val="tx1"/>
              </a:solidFill>
              <a:round/>
              <a:headEnd/>
              <a:tailEnd/>
            </a:ln>
          </p:spPr>
        </p:cxnSp>
        <p:cxnSp>
          <p:nvCxnSpPr>
            <p:cNvPr id="23" name="AutoShape 22"/>
            <p:cNvCxnSpPr>
              <a:cxnSpLocks noChangeShapeType="1"/>
              <a:stCxn id="14" idx="0"/>
              <a:endCxn id="16" idx="1"/>
            </p:cNvCxnSpPr>
            <p:nvPr/>
          </p:nvCxnSpPr>
          <p:spPr bwMode="auto">
            <a:xfrm flipV="1">
              <a:off x="3528" y="1736"/>
              <a:ext cx="625" cy="144"/>
            </a:xfrm>
            <a:prstGeom prst="straightConnector1">
              <a:avLst/>
            </a:prstGeom>
            <a:noFill/>
            <a:ln w="9525">
              <a:solidFill>
                <a:srgbClr val="FF0000"/>
              </a:solidFill>
              <a:round/>
              <a:headEnd type="triangle" w="med" len="med"/>
              <a:tailEnd type="triangle" w="med" len="med"/>
            </a:ln>
          </p:spPr>
        </p:cxnSp>
        <p:cxnSp>
          <p:nvCxnSpPr>
            <p:cNvPr id="24" name="AutoShape 23"/>
            <p:cNvCxnSpPr>
              <a:cxnSpLocks noChangeShapeType="1"/>
              <a:endCxn id="16" idx="3"/>
            </p:cNvCxnSpPr>
            <p:nvPr/>
          </p:nvCxnSpPr>
          <p:spPr bwMode="auto">
            <a:xfrm flipV="1">
              <a:off x="3638" y="1915"/>
              <a:ext cx="515" cy="101"/>
            </a:xfrm>
            <a:prstGeom prst="straightConnector1">
              <a:avLst/>
            </a:prstGeom>
            <a:noFill/>
            <a:ln w="9525">
              <a:solidFill>
                <a:srgbClr val="0000FF"/>
              </a:solidFill>
              <a:round/>
              <a:headEnd type="triangle" w="med" len="med"/>
              <a:tailEnd type="triangle" w="med" len="med"/>
            </a:ln>
          </p:spPr>
        </p:cxnSp>
        <p:cxnSp>
          <p:nvCxnSpPr>
            <p:cNvPr id="25" name="AutoShape 24"/>
            <p:cNvCxnSpPr>
              <a:cxnSpLocks noChangeShapeType="1"/>
              <a:stCxn id="16" idx="2"/>
              <a:endCxn id="14" idx="7"/>
            </p:cNvCxnSpPr>
            <p:nvPr/>
          </p:nvCxnSpPr>
          <p:spPr bwMode="auto">
            <a:xfrm flipH="1">
              <a:off x="3629" y="1826"/>
              <a:ext cx="482" cy="91"/>
            </a:xfrm>
            <a:prstGeom prst="straightConnector1">
              <a:avLst/>
            </a:prstGeom>
            <a:noFill/>
            <a:ln w="9525">
              <a:solidFill>
                <a:schemeClr val="tx1"/>
              </a:solidFill>
              <a:round/>
              <a:headEnd/>
              <a:tailEnd/>
            </a:ln>
          </p:spPr>
        </p:cxnSp>
        <p:cxnSp>
          <p:nvCxnSpPr>
            <p:cNvPr id="26" name="AutoShape 25"/>
            <p:cNvCxnSpPr>
              <a:cxnSpLocks noChangeShapeType="1"/>
              <a:stCxn id="16" idx="7"/>
              <a:endCxn id="12" idx="2"/>
            </p:cNvCxnSpPr>
            <p:nvPr/>
          </p:nvCxnSpPr>
          <p:spPr bwMode="auto">
            <a:xfrm flipV="1">
              <a:off x="4355" y="1372"/>
              <a:ext cx="391" cy="364"/>
            </a:xfrm>
            <a:prstGeom prst="straightConnector1">
              <a:avLst/>
            </a:prstGeom>
            <a:noFill/>
            <a:ln w="9525">
              <a:solidFill>
                <a:srgbClr val="FF0000"/>
              </a:solidFill>
              <a:round/>
              <a:headEnd type="triangle" w="med" len="med"/>
              <a:tailEnd type="triangle" w="med" len="med"/>
            </a:ln>
          </p:spPr>
        </p:cxnSp>
        <p:cxnSp>
          <p:nvCxnSpPr>
            <p:cNvPr id="27" name="AutoShape 26"/>
            <p:cNvCxnSpPr>
              <a:cxnSpLocks noChangeShapeType="1"/>
              <a:stCxn id="16" idx="5"/>
              <a:endCxn id="15" idx="2"/>
            </p:cNvCxnSpPr>
            <p:nvPr/>
          </p:nvCxnSpPr>
          <p:spPr bwMode="auto">
            <a:xfrm>
              <a:off x="4355" y="1915"/>
              <a:ext cx="482" cy="365"/>
            </a:xfrm>
            <a:prstGeom prst="straightConnector1">
              <a:avLst/>
            </a:prstGeom>
            <a:noFill/>
            <a:ln w="9525">
              <a:solidFill>
                <a:srgbClr val="0000FF"/>
              </a:solidFill>
              <a:round/>
              <a:headEnd type="triangle" w="med" len="med"/>
              <a:tailEnd type="triangle" w="med" len="med"/>
            </a:ln>
          </p:spPr>
        </p:cxnSp>
        <p:cxnSp>
          <p:nvCxnSpPr>
            <p:cNvPr id="28" name="AutoShape 27"/>
            <p:cNvCxnSpPr>
              <a:cxnSpLocks noChangeShapeType="1"/>
              <a:stCxn id="8" idx="7"/>
              <a:endCxn id="7" idx="2"/>
            </p:cNvCxnSpPr>
            <p:nvPr/>
          </p:nvCxnSpPr>
          <p:spPr bwMode="auto">
            <a:xfrm flipV="1">
              <a:off x="4205" y="926"/>
              <a:ext cx="490" cy="356"/>
            </a:xfrm>
            <a:prstGeom prst="straightConnector1">
              <a:avLst/>
            </a:prstGeom>
            <a:noFill/>
            <a:ln w="9525">
              <a:solidFill>
                <a:schemeClr val="tx1"/>
              </a:solidFill>
              <a:round/>
              <a:headEnd/>
              <a:tailEnd/>
            </a:ln>
          </p:spPr>
        </p:cxnSp>
        <p:cxnSp>
          <p:nvCxnSpPr>
            <p:cNvPr id="29" name="AutoShape 28"/>
            <p:cNvCxnSpPr>
              <a:cxnSpLocks noChangeShapeType="1"/>
              <a:stCxn id="8" idx="6"/>
              <a:endCxn id="12" idx="1"/>
            </p:cNvCxnSpPr>
            <p:nvPr/>
          </p:nvCxnSpPr>
          <p:spPr bwMode="auto">
            <a:xfrm flipV="1">
              <a:off x="4247" y="1282"/>
              <a:ext cx="541" cy="89"/>
            </a:xfrm>
            <a:prstGeom prst="straightConnector1">
              <a:avLst/>
            </a:prstGeom>
            <a:noFill/>
            <a:ln w="9525">
              <a:solidFill>
                <a:schemeClr val="tx1"/>
              </a:solidFill>
              <a:round/>
              <a:headEnd/>
              <a:tailEnd/>
            </a:ln>
          </p:spPr>
        </p:cxnSp>
        <p:cxnSp>
          <p:nvCxnSpPr>
            <p:cNvPr id="30" name="AutoShape 29"/>
            <p:cNvCxnSpPr>
              <a:cxnSpLocks noChangeShapeType="1"/>
              <a:stCxn id="16" idx="6"/>
              <a:endCxn id="12" idx="3"/>
            </p:cNvCxnSpPr>
            <p:nvPr/>
          </p:nvCxnSpPr>
          <p:spPr bwMode="auto">
            <a:xfrm flipV="1">
              <a:off x="4397" y="1461"/>
              <a:ext cx="391" cy="365"/>
            </a:xfrm>
            <a:prstGeom prst="straightConnector1">
              <a:avLst/>
            </a:prstGeom>
            <a:noFill/>
            <a:ln w="9525">
              <a:solidFill>
                <a:schemeClr val="tx1"/>
              </a:solidFill>
              <a:round/>
              <a:headEnd/>
              <a:tailEnd/>
            </a:ln>
          </p:spPr>
        </p:cxnSp>
        <p:cxnSp>
          <p:nvCxnSpPr>
            <p:cNvPr id="31" name="AutoShape 30"/>
            <p:cNvCxnSpPr>
              <a:cxnSpLocks noChangeShapeType="1"/>
              <a:stCxn id="14" idx="5"/>
              <a:endCxn id="17" idx="2"/>
            </p:cNvCxnSpPr>
            <p:nvPr/>
          </p:nvCxnSpPr>
          <p:spPr bwMode="auto">
            <a:xfrm>
              <a:off x="3629" y="2096"/>
              <a:ext cx="301" cy="183"/>
            </a:xfrm>
            <a:prstGeom prst="straightConnector1">
              <a:avLst/>
            </a:prstGeom>
            <a:noFill/>
            <a:ln w="9525">
              <a:solidFill>
                <a:schemeClr val="tx1"/>
              </a:solidFill>
              <a:round/>
              <a:headEnd/>
              <a:tailEnd/>
            </a:ln>
          </p:spPr>
        </p:cxnSp>
        <p:cxnSp>
          <p:nvCxnSpPr>
            <p:cNvPr id="32" name="AutoShape 31"/>
            <p:cNvCxnSpPr>
              <a:cxnSpLocks noChangeShapeType="1"/>
              <a:stCxn id="17" idx="6"/>
              <a:endCxn id="15" idx="3"/>
            </p:cNvCxnSpPr>
            <p:nvPr/>
          </p:nvCxnSpPr>
          <p:spPr bwMode="auto">
            <a:xfrm>
              <a:off x="4215" y="2279"/>
              <a:ext cx="664" cy="90"/>
            </a:xfrm>
            <a:prstGeom prst="straightConnector1">
              <a:avLst/>
            </a:prstGeom>
            <a:noFill/>
            <a:ln w="9525">
              <a:solidFill>
                <a:schemeClr val="tx1"/>
              </a:solidFill>
              <a:round/>
              <a:headEnd/>
              <a:tailEnd/>
            </a:ln>
          </p:spPr>
        </p:cxnSp>
        <p:cxnSp>
          <p:nvCxnSpPr>
            <p:cNvPr id="33" name="AutoShape 32"/>
            <p:cNvCxnSpPr>
              <a:cxnSpLocks noChangeShapeType="1"/>
            </p:cNvCxnSpPr>
            <p:nvPr/>
          </p:nvCxnSpPr>
          <p:spPr bwMode="auto">
            <a:xfrm>
              <a:off x="4397" y="1859"/>
              <a:ext cx="482" cy="364"/>
            </a:xfrm>
            <a:prstGeom prst="straightConnector1">
              <a:avLst/>
            </a:prstGeom>
            <a:noFill/>
            <a:ln w="9525">
              <a:solidFill>
                <a:schemeClr val="tx1"/>
              </a:solidFill>
              <a:round/>
              <a:headEnd/>
              <a:tailEnd/>
            </a:ln>
          </p:spPr>
        </p:cxnSp>
        <p:cxnSp>
          <p:nvCxnSpPr>
            <p:cNvPr id="34" name="AutoShape 33"/>
            <p:cNvCxnSpPr>
              <a:cxnSpLocks noChangeShapeType="1"/>
              <a:stCxn id="12" idx="6"/>
              <a:endCxn id="9" idx="1"/>
            </p:cNvCxnSpPr>
            <p:nvPr/>
          </p:nvCxnSpPr>
          <p:spPr bwMode="auto">
            <a:xfrm flipV="1">
              <a:off x="5032" y="1236"/>
              <a:ext cx="168" cy="136"/>
            </a:xfrm>
            <a:prstGeom prst="straightConnector1">
              <a:avLst/>
            </a:prstGeom>
            <a:noFill/>
            <a:ln w="9525">
              <a:solidFill>
                <a:schemeClr val="tx1"/>
              </a:solidFill>
              <a:round/>
              <a:headEnd/>
              <a:tailEnd/>
            </a:ln>
          </p:spPr>
        </p:cxnSp>
        <p:cxnSp>
          <p:nvCxnSpPr>
            <p:cNvPr id="35" name="AutoShape 34"/>
            <p:cNvCxnSpPr>
              <a:cxnSpLocks noChangeShapeType="1"/>
              <a:stCxn id="15" idx="7"/>
              <a:endCxn id="10" idx="1"/>
            </p:cNvCxnSpPr>
            <p:nvPr/>
          </p:nvCxnSpPr>
          <p:spPr bwMode="auto">
            <a:xfrm flipV="1">
              <a:off x="5081" y="1734"/>
              <a:ext cx="346" cy="456"/>
            </a:xfrm>
            <a:prstGeom prst="straightConnector1">
              <a:avLst/>
            </a:prstGeom>
            <a:noFill/>
            <a:ln w="9525">
              <a:solidFill>
                <a:schemeClr val="tx1"/>
              </a:solidFill>
              <a:round/>
              <a:headEnd/>
              <a:tailEnd/>
            </a:ln>
          </p:spPr>
        </p:cxnSp>
        <p:cxnSp>
          <p:nvCxnSpPr>
            <p:cNvPr id="36" name="AutoShape 35"/>
            <p:cNvCxnSpPr>
              <a:cxnSpLocks noChangeShapeType="1"/>
              <a:stCxn id="15" idx="6"/>
              <a:endCxn id="11" idx="1"/>
            </p:cNvCxnSpPr>
            <p:nvPr/>
          </p:nvCxnSpPr>
          <p:spPr bwMode="auto">
            <a:xfrm flipV="1">
              <a:off x="5123" y="2142"/>
              <a:ext cx="349" cy="138"/>
            </a:xfrm>
            <a:prstGeom prst="straightConnector1">
              <a:avLst/>
            </a:prstGeom>
            <a:noFill/>
            <a:ln w="9525">
              <a:solidFill>
                <a:schemeClr val="tx1"/>
              </a:solidFill>
              <a:round/>
              <a:headEnd/>
              <a:tailEnd/>
            </a:ln>
          </p:spPr>
        </p:cxnSp>
        <p:cxnSp>
          <p:nvCxnSpPr>
            <p:cNvPr id="37" name="AutoShape 36"/>
            <p:cNvCxnSpPr>
              <a:cxnSpLocks noChangeShapeType="1"/>
              <a:stCxn id="19" idx="3"/>
              <a:endCxn id="14" idx="2"/>
            </p:cNvCxnSpPr>
            <p:nvPr/>
          </p:nvCxnSpPr>
          <p:spPr bwMode="auto">
            <a:xfrm flipV="1">
              <a:off x="3262" y="2007"/>
              <a:ext cx="123" cy="318"/>
            </a:xfrm>
            <a:prstGeom prst="straightConnector1">
              <a:avLst/>
            </a:prstGeom>
            <a:noFill/>
            <a:ln w="9525">
              <a:solidFill>
                <a:schemeClr val="tx1"/>
              </a:solidFill>
              <a:round/>
              <a:headEnd/>
              <a:tailEnd/>
            </a:ln>
          </p:spPr>
        </p:cxnSp>
      </p:grpSp>
      <p:sp>
        <p:nvSpPr>
          <p:cNvPr id="40" name="椭圆 39"/>
          <p:cNvSpPr/>
          <p:nvPr/>
        </p:nvSpPr>
        <p:spPr>
          <a:xfrm>
            <a:off x="3607724" y="5386647"/>
            <a:ext cx="598516" cy="3491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646863" y="5428210"/>
            <a:ext cx="598516" cy="349135"/>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8" name="表格 37"/>
          <p:cNvGraphicFramePr>
            <a:graphicFrameLocks noGrp="1"/>
          </p:cNvGraphicFramePr>
          <p:nvPr>
            <p:extLst>
              <p:ext uri="{D42A27DB-BD31-4B8C-83A1-F6EECF244321}">
                <p14:modId xmlns:p14="http://schemas.microsoft.com/office/powerpoint/2010/main" val="533935416"/>
              </p:ext>
            </p:extLst>
          </p:nvPr>
        </p:nvGraphicFramePr>
        <p:xfrm>
          <a:off x="1793652" y="4804353"/>
          <a:ext cx="8742461" cy="1315892"/>
        </p:xfrm>
        <a:graphic>
          <a:graphicData uri="http://schemas.openxmlformats.org/drawingml/2006/table">
            <a:tbl>
              <a:tblPr firstRow="1" firstCol="1" bandRow="1">
                <a:tableStyleId>{0E3FDE45-AF77-4B5C-9715-49D594BDF05E}</a:tableStyleId>
              </a:tblPr>
              <a:tblGrid>
                <a:gridCol w="1274130">
                  <a:extLst>
                    <a:ext uri="{9D8B030D-6E8A-4147-A177-3AD203B41FA5}">
                      <a16:colId xmlns:a16="http://schemas.microsoft.com/office/drawing/2014/main" val="20000"/>
                    </a:ext>
                  </a:extLst>
                </a:gridCol>
                <a:gridCol w="1454683">
                  <a:extLst>
                    <a:ext uri="{9D8B030D-6E8A-4147-A177-3AD203B41FA5}">
                      <a16:colId xmlns:a16="http://schemas.microsoft.com/office/drawing/2014/main" val="20001"/>
                    </a:ext>
                  </a:extLst>
                </a:gridCol>
                <a:gridCol w="2180999">
                  <a:extLst>
                    <a:ext uri="{9D8B030D-6E8A-4147-A177-3AD203B41FA5}">
                      <a16:colId xmlns:a16="http://schemas.microsoft.com/office/drawing/2014/main" val="20002"/>
                    </a:ext>
                  </a:extLst>
                </a:gridCol>
                <a:gridCol w="2180999">
                  <a:extLst>
                    <a:ext uri="{9D8B030D-6E8A-4147-A177-3AD203B41FA5}">
                      <a16:colId xmlns:a16="http://schemas.microsoft.com/office/drawing/2014/main" val="20003"/>
                    </a:ext>
                  </a:extLst>
                </a:gridCol>
                <a:gridCol w="1651650">
                  <a:extLst>
                    <a:ext uri="{9D8B030D-6E8A-4147-A177-3AD203B41FA5}">
                      <a16:colId xmlns:a16="http://schemas.microsoft.com/office/drawing/2014/main" val="20004"/>
                    </a:ext>
                  </a:extLst>
                </a:gridCol>
              </a:tblGrid>
              <a:tr h="548532">
                <a:tc>
                  <a:txBody>
                    <a:bodyPr/>
                    <a:lstStyle/>
                    <a:p>
                      <a:pPr indent="266700" algn="ctr">
                        <a:lnSpc>
                          <a:spcPct val="150000"/>
                        </a:lnSpc>
                        <a:spcAft>
                          <a:spcPts val="0"/>
                        </a:spcAft>
                      </a:pPr>
                      <a:r>
                        <a:rPr lang="zh-CN" sz="1400" kern="100" dirty="0">
                          <a:effectLst/>
                        </a:rPr>
                        <a:t>前一节点</a:t>
                      </a:r>
                      <a:endParaRPr lang="zh-CN" sz="1400" kern="100" dirty="0">
                        <a:effectLst/>
                        <a:latin typeface="宋体"/>
                        <a:cs typeface="Times New Roman"/>
                      </a:endParaRPr>
                    </a:p>
                  </a:txBody>
                  <a:tcPr marL="68580" marR="68580" marT="0" marB="0"/>
                </a:tc>
                <a:tc>
                  <a:txBody>
                    <a:bodyPr/>
                    <a:lstStyle/>
                    <a:p>
                      <a:pPr indent="266700" algn="ctr">
                        <a:lnSpc>
                          <a:spcPct val="150000"/>
                        </a:lnSpc>
                        <a:spcAft>
                          <a:spcPts val="0"/>
                        </a:spcAft>
                      </a:pPr>
                      <a:r>
                        <a:rPr lang="zh-CN" sz="1400" kern="100" dirty="0">
                          <a:effectLst/>
                        </a:rPr>
                        <a:t>下一节点</a:t>
                      </a:r>
                      <a:endParaRPr lang="zh-CN" sz="1400" kern="100" dirty="0">
                        <a:effectLst/>
                        <a:latin typeface="宋体"/>
                        <a:cs typeface="Times New Roman"/>
                      </a:endParaRPr>
                    </a:p>
                  </a:txBody>
                  <a:tcPr marL="68580" marR="68580" marT="0" marB="0"/>
                </a:tc>
                <a:tc>
                  <a:txBody>
                    <a:bodyPr/>
                    <a:lstStyle/>
                    <a:p>
                      <a:pPr indent="266700" algn="ctr">
                        <a:lnSpc>
                          <a:spcPct val="150000"/>
                        </a:lnSpc>
                        <a:spcAft>
                          <a:spcPts val="0"/>
                        </a:spcAft>
                      </a:pPr>
                      <a:r>
                        <a:rPr lang="zh-CN" sz="1400" kern="100" dirty="0">
                          <a:effectLst/>
                        </a:rPr>
                        <a:t>到来链路的虚电路号</a:t>
                      </a:r>
                      <a:endParaRPr lang="zh-CN" sz="1400" kern="100" dirty="0">
                        <a:effectLst/>
                        <a:latin typeface="宋体"/>
                        <a:cs typeface="Times New Roman"/>
                      </a:endParaRPr>
                    </a:p>
                  </a:txBody>
                  <a:tcPr marL="68580" marR="68580" marT="0" marB="0"/>
                </a:tc>
                <a:tc>
                  <a:txBody>
                    <a:bodyPr/>
                    <a:lstStyle/>
                    <a:p>
                      <a:pPr indent="266700" algn="ctr">
                        <a:lnSpc>
                          <a:spcPct val="150000"/>
                        </a:lnSpc>
                        <a:spcAft>
                          <a:spcPts val="0"/>
                        </a:spcAft>
                      </a:pPr>
                      <a:r>
                        <a:rPr lang="zh-CN" sz="1400" kern="100" dirty="0">
                          <a:effectLst/>
                        </a:rPr>
                        <a:t>外出链路的虚电路号</a:t>
                      </a:r>
                      <a:endParaRPr lang="zh-CN" sz="1400" kern="100" dirty="0">
                        <a:effectLst/>
                        <a:latin typeface="宋体"/>
                        <a:cs typeface="Times New Roman"/>
                      </a:endParaRPr>
                    </a:p>
                  </a:txBody>
                  <a:tcPr marL="68580" marR="68580" marT="0" marB="0"/>
                </a:tc>
                <a:tc>
                  <a:txBody>
                    <a:bodyPr/>
                    <a:lstStyle/>
                    <a:p>
                      <a:pPr indent="266700" algn="ctr">
                        <a:lnSpc>
                          <a:spcPct val="150000"/>
                        </a:lnSpc>
                        <a:spcAft>
                          <a:spcPts val="0"/>
                        </a:spcAft>
                      </a:pPr>
                      <a:r>
                        <a:rPr lang="zh-CN" sz="1400" kern="100" dirty="0">
                          <a:effectLst/>
                        </a:rPr>
                        <a:t>对应的虚电路</a:t>
                      </a:r>
                      <a:endParaRPr lang="zh-CN" sz="1400" kern="100" dirty="0">
                        <a:effectLst/>
                        <a:latin typeface="宋体"/>
                        <a:cs typeface="Times New Roman"/>
                      </a:endParaRPr>
                    </a:p>
                  </a:txBody>
                  <a:tcPr marL="68580" marR="68580" marT="0" marB="0"/>
                </a:tc>
                <a:extLst>
                  <a:ext uri="{0D108BD9-81ED-4DB2-BD59-A6C34878D82A}">
                    <a16:rowId xmlns:a16="http://schemas.microsoft.com/office/drawing/2014/main" val="10000"/>
                  </a:ext>
                </a:extLst>
              </a:tr>
              <a:tr h="383680">
                <a:tc>
                  <a:txBody>
                    <a:bodyPr/>
                    <a:lstStyle/>
                    <a:p>
                      <a:pPr indent="266700" algn="ctr">
                        <a:lnSpc>
                          <a:spcPct val="150000"/>
                        </a:lnSpc>
                        <a:spcAft>
                          <a:spcPts val="0"/>
                        </a:spcAft>
                      </a:pPr>
                      <a:r>
                        <a:rPr lang="en-US" sz="1600" kern="100" dirty="0">
                          <a:solidFill>
                            <a:srgbClr val="0070C0"/>
                          </a:solidFill>
                          <a:effectLst/>
                        </a:rPr>
                        <a:t>A</a:t>
                      </a:r>
                      <a:endParaRPr lang="zh-CN" sz="1600" kern="100" dirty="0">
                        <a:solidFill>
                          <a:srgbClr val="0070C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kern="100" dirty="0">
                          <a:solidFill>
                            <a:srgbClr val="0070C0"/>
                          </a:solidFill>
                          <a:effectLst/>
                        </a:rPr>
                        <a:t>5</a:t>
                      </a:r>
                      <a:endParaRPr lang="zh-CN" sz="1600" kern="100" dirty="0">
                        <a:solidFill>
                          <a:srgbClr val="0070C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b="1" i="1" u="sng" kern="100" dirty="0">
                          <a:solidFill>
                            <a:srgbClr val="0070C0"/>
                          </a:solidFill>
                          <a:effectLst/>
                        </a:rPr>
                        <a:t>100</a:t>
                      </a:r>
                      <a:endParaRPr lang="zh-CN" sz="1600" b="1" i="1" u="sng" kern="100" dirty="0">
                        <a:solidFill>
                          <a:srgbClr val="0070C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u="sng" kern="100" dirty="0">
                          <a:solidFill>
                            <a:srgbClr val="0070C0"/>
                          </a:solidFill>
                          <a:effectLst/>
                        </a:rPr>
                        <a:t>200</a:t>
                      </a:r>
                      <a:endParaRPr lang="zh-CN" sz="1600" u="sng" kern="100" dirty="0">
                        <a:solidFill>
                          <a:srgbClr val="0070C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kern="100" dirty="0">
                          <a:solidFill>
                            <a:srgbClr val="0070C0"/>
                          </a:solidFill>
                          <a:effectLst/>
                        </a:rPr>
                        <a:t>A-4-5-6-F</a:t>
                      </a:r>
                      <a:endParaRPr lang="zh-CN" sz="1600" kern="100" dirty="0">
                        <a:solidFill>
                          <a:srgbClr val="0070C0"/>
                        </a:solidFill>
                        <a:effectLst/>
                        <a:latin typeface="宋体"/>
                        <a:cs typeface="Times New Roman"/>
                      </a:endParaRPr>
                    </a:p>
                  </a:txBody>
                  <a:tcPr marL="68580" marR="68580" marT="0" marB="0"/>
                </a:tc>
                <a:extLst>
                  <a:ext uri="{0D108BD9-81ED-4DB2-BD59-A6C34878D82A}">
                    <a16:rowId xmlns:a16="http://schemas.microsoft.com/office/drawing/2014/main" val="10001"/>
                  </a:ext>
                </a:extLst>
              </a:tr>
              <a:tr h="383680">
                <a:tc>
                  <a:txBody>
                    <a:bodyPr/>
                    <a:lstStyle/>
                    <a:p>
                      <a:pPr indent="266700" algn="ctr">
                        <a:lnSpc>
                          <a:spcPct val="150000"/>
                        </a:lnSpc>
                        <a:spcAft>
                          <a:spcPts val="0"/>
                        </a:spcAft>
                      </a:pPr>
                      <a:r>
                        <a:rPr lang="en-US" sz="1600" kern="100" dirty="0">
                          <a:solidFill>
                            <a:srgbClr val="FF0000"/>
                          </a:solidFill>
                          <a:effectLst/>
                        </a:rPr>
                        <a:t>5</a:t>
                      </a:r>
                      <a:endParaRPr lang="zh-CN" sz="1600" kern="100" dirty="0">
                        <a:solidFill>
                          <a:srgbClr val="FF000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kern="100" dirty="0">
                          <a:solidFill>
                            <a:srgbClr val="FF0000"/>
                          </a:solidFill>
                          <a:effectLst/>
                        </a:rPr>
                        <a:t>A</a:t>
                      </a:r>
                      <a:endParaRPr lang="zh-CN" sz="1600" kern="100" dirty="0">
                        <a:solidFill>
                          <a:srgbClr val="FF000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u="sng" kern="100" dirty="0">
                          <a:solidFill>
                            <a:srgbClr val="FF0000"/>
                          </a:solidFill>
                          <a:effectLst/>
                        </a:rPr>
                        <a:t>201</a:t>
                      </a:r>
                      <a:endParaRPr lang="zh-CN" sz="1600" u="sng" kern="100" dirty="0">
                        <a:solidFill>
                          <a:srgbClr val="FF000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b="1" i="1" u="sng" kern="100" dirty="0">
                          <a:solidFill>
                            <a:srgbClr val="FF0000"/>
                          </a:solidFill>
                          <a:effectLst/>
                        </a:rPr>
                        <a:t>101</a:t>
                      </a:r>
                      <a:endParaRPr lang="zh-CN" sz="1600" b="1" i="1" u="sng" kern="100" dirty="0">
                        <a:solidFill>
                          <a:srgbClr val="FF0000"/>
                        </a:solidFill>
                        <a:effectLst/>
                        <a:latin typeface="宋体"/>
                        <a:cs typeface="Times New Roman"/>
                      </a:endParaRPr>
                    </a:p>
                  </a:txBody>
                  <a:tcPr marL="68580" marR="68580" marT="0" marB="0"/>
                </a:tc>
                <a:tc>
                  <a:txBody>
                    <a:bodyPr/>
                    <a:lstStyle/>
                    <a:p>
                      <a:pPr indent="266700" algn="ctr">
                        <a:lnSpc>
                          <a:spcPct val="150000"/>
                        </a:lnSpc>
                        <a:spcAft>
                          <a:spcPts val="0"/>
                        </a:spcAft>
                      </a:pPr>
                      <a:r>
                        <a:rPr lang="en-US" sz="1600" kern="100" dirty="0">
                          <a:solidFill>
                            <a:srgbClr val="FF0000"/>
                          </a:solidFill>
                          <a:effectLst/>
                        </a:rPr>
                        <a:t>D-3-5-4-A</a:t>
                      </a:r>
                      <a:endParaRPr lang="zh-CN" sz="1600" kern="100" dirty="0">
                        <a:solidFill>
                          <a:srgbClr val="FF0000"/>
                        </a:solidFill>
                        <a:effectLst/>
                        <a:latin typeface="宋体"/>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39" name="TextBox 38"/>
          <p:cNvSpPr txBox="1"/>
          <p:nvPr/>
        </p:nvSpPr>
        <p:spPr>
          <a:xfrm>
            <a:off x="1611362" y="4365104"/>
            <a:ext cx="884238" cy="369332"/>
          </a:xfrm>
          <a:prstGeom prst="rect">
            <a:avLst/>
          </a:prstGeom>
          <a:solidFill>
            <a:schemeClr val="accent2"/>
          </a:solidFill>
        </p:spPr>
        <p:txBody>
          <a:bodyPr wrap="square" rtlCol="0">
            <a:spAutoFit/>
          </a:bodyPr>
          <a:lstStyle/>
          <a:p>
            <a:r>
              <a:rPr lang="zh-CN" altLang="en-US" b="1" dirty="0">
                <a:latin typeface="微软雅黑" pitchFamily="34" charset="-122"/>
                <a:ea typeface="微软雅黑" pitchFamily="34" charset="-122"/>
              </a:rPr>
              <a:t>节点</a:t>
            </a:r>
            <a:r>
              <a:rPr lang="en-US" altLang="zh-CN" b="1" dirty="0">
                <a:latin typeface="微软雅黑" pitchFamily="34" charset="-122"/>
                <a:ea typeface="微软雅黑" pitchFamily="34" charset="-122"/>
              </a:rPr>
              <a:t>4</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832679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数据报</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8</a:t>
            </a:fld>
            <a:endParaRPr lang="zh-CN" altLang="en-US" dirty="0"/>
          </a:p>
        </p:txBody>
      </p:sp>
      <p:sp>
        <p:nvSpPr>
          <p:cNvPr id="4" name="内容占位符 3"/>
          <p:cNvSpPr>
            <a:spLocks noGrp="1"/>
          </p:cNvSpPr>
          <p:nvPr>
            <p:ph sz="quarter" idx="1"/>
          </p:nvPr>
        </p:nvSpPr>
        <p:spPr/>
        <p:txBody>
          <a:bodyPr/>
          <a:lstStyle/>
          <a:p>
            <a:r>
              <a:rPr lang="zh-CN" altLang="en-US" dirty="0" smtClean="0"/>
              <a:t>无连接方式：无需建立连接，在数据传输时决定路由</a:t>
            </a:r>
            <a:endParaRPr lang="zh-CN" altLang="en-US" dirty="0"/>
          </a:p>
          <a:p>
            <a:pPr lvl="1"/>
            <a:r>
              <a:rPr lang="zh-CN" altLang="en-US" dirty="0"/>
              <a:t>每个分组根据头部包括的目的地址等控制信息来独立决定路由</a:t>
            </a:r>
          </a:p>
          <a:p>
            <a:pPr lvl="1"/>
            <a:r>
              <a:rPr lang="zh-CN" altLang="en-US" dirty="0"/>
              <a:t>分组</a:t>
            </a:r>
            <a:r>
              <a:rPr lang="zh-CN" altLang="en-US" dirty="0" smtClean="0"/>
              <a:t>经过路径</a:t>
            </a:r>
            <a:r>
              <a:rPr lang="zh-CN" altLang="en-US" dirty="0"/>
              <a:t>可能会各不相同，可能会丢失、延迟、失序</a:t>
            </a:r>
          </a:p>
          <a:p>
            <a:endParaRPr lang="zh-CN" altLang="en-US" dirty="0"/>
          </a:p>
        </p:txBody>
      </p:sp>
      <p:graphicFrame>
        <p:nvGraphicFramePr>
          <p:cNvPr id="5" name="Group 4"/>
          <p:cNvGraphicFramePr>
            <a:graphicFrameLocks/>
          </p:cNvGraphicFramePr>
          <p:nvPr>
            <p:extLst>
              <p:ext uri="{D42A27DB-BD31-4B8C-83A1-F6EECF244321}">
                <p14:modId xmlns:p14="http://schemas.microsoft.com/office/powerpoint/2010/main" val="389968172"/>
              </p:ext>
            </p:extLst>
          </p:nvPr>
        </p:nvGraphicFramePr>
        <p:xfrm>
          <a:off x="966788" y="3265700"/>
          <a:ext cx="10515601" cy="3398623"/>
        </p:xfrm>
        <a:graphic>
          <a:graphicData uri="http://schemas.openxmlformats.org/drawingml/2006/table">
            <a:tbl>
              <a:tblPr/>
              <a:tblGrid>
                <a:gridCol w="1704975">
                  <a:extLst>
                    <a:ext uri="{9D8B030D-6E8A-4147-A177-3AD203B41FA5}">
                      <a16:colId xmlns:a16="http://schemas.microsoft.com/office/drawing/2014/main" val="20000"/>
                    </a:ext>
                  </a:extLst>
                </a:gridCol>
                <a:gridCol w="3871913">
                  <a:extLst>
                    <a:ext uri="{9D8B030D-6E8A-4147-A177-3AD203B41FA5}">
                      <a16:colId xmlns:a16="http://schemas.microsoft.com/office/drawing/2014/main" val="20001"/>
                    </a:ext>
                  </a:extLst>
                </a:gridCol>
                <a:gridCol w="4938713">
                  <a:extLst>
                    <a:ext uri="{9D8B030D-6E8A-4147-A177-3AD203B41FA5}">
                      <a16:colId xmlns:a16="http://schemas.microsoft.com/office/drawing/2014/main" val="20002"/>
                    </a:ext>
                  </a:extLst>
                </a:gridCol>
              </a:tblGrid>
              <a:tr h="366357">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600" b="1" i="0" u="none" strike="noStrike" cap="none" normalizeH="0" baseline="0" dirty="0" smtClean="0">
                        <a:ln>
                          <a:noFill/>
                        </a:ln>
                        <a:solidFill>
                          <a:schemeClr val="accent2"/>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2000" kern="1200" dirty="0" smtClean="0">
                          <a:solidFill>
                            <a:schemeClr val="tx2"/>
                          </a:solidFill>
                          <a:latin typeface="+mn-lt"/>
                          <a:ea typeface="+mn-ea"/>
                          <a:cs typeface="+mn-cs"/>
                        </a:rPr>
                        <a:t>数据报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400" b="1" i="0" u="none" strike="noStrike" cap="none" normalizeH="0" baseline="0" dirty="0" smtClean="0">
                          <a:ln>
                            <a:noFill/>
                          </a:ln>
                          <a:solidFill>
                            <a:schemeClr val="tx2"/>
                          </a:solidFill>
                          <a:effectLst/>
                          <a:latin typeface="Arial" charset="0"/>
                          <a:ea typeface="宋体" pitchFamily="2" charset="-122"/>
                        </a:rPr>
                        <a:t>虚电路</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994">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延时</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分组传输延时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smtClean="0">
                          <a:ln>
                            <a:noFill/>
                          </a:ln>
                          <a:solidFill>
                            <a:schemeClr val="tx2"/>
                          </a:solidFill>
                          <a:effectLst/>
                          <a:latin typeface="Arial" charset="0"/>
                          <a:ea typeface="宋体" pitchFamily="2" charset="-122"/>
                        </a:rPr>
                        <a:t>电路建立，分组传输延时</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531">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smtClean="0">
                          <a:ln>
                            <a:noFill/>
                          </a:ln>
                          <a:solidFill>
                            <a:schemeClr val="tx2"/>
                          </a:solidFill>
                          <a:effectLst/>
                          <a:latin typeface="Arial" charset="0"/>
                          <a:ea typeface="宋体" pitchFamily="2" charset="-122"/>
                        </a:rPr>
                        <a:t>路由选择</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每个分组单独选择路由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kern="1200" cap="none" normalizeH="0" baseline="0" dirty="0" smtClean="0">
                          <a:ln>
                            <a:noFill/>
                          </a:ln>
                          <a:solidFill>
                            <a:schemeClr val="tx2"/>
                          </a:solidFill>
                          <a:effectLst/>
                          <a:latin typeface="Arial" charset="0"/>
                          <a:ea typeface="宋体" pitchFamily="2" charset="-122"/>
                          <a:cs typeface="+mn-cs"/>
                        </a:rPr>
                        <a:t>建立虚电路时选择路由，以后所有分组都使用该路由</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531">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状态信息</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子网无需保存状态信息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每个节点要保存一张虚电路表</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6531">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地址</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每个分组包括源端和目的端的完整地址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每个分组含有一个短的虚电路号</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8755">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节点失败的影响</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cs typeface="Times New Roman" pitchFamily="18" charset="0"/>
                        </a:rPr>
                        <a:t>除了在崩溃时正在由该节点</a:t>
                      </a:r>
                    </a:p>
                    <a:p>
                      <a:pPr marL="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cs typeface="Times New Roman" pitchFamily="18" charset="0"/>
                        </a:rPr>
                        <a:t>处理的分组会丢失，其他分组无影响</a:t>
                      </a:r>
                      <a:endParaRPr kumimoji="0" lang="zh-CN" altLang="en-US" sz="1600" b="1" i="0" u="none" strike="noStrike" cap="none" normalizeH="0" baseline="0" dirty="0" smtClean="0">
                        <a:ln>
                          <a:noFill/>
                        </a:ln>
                        <a:solidFill>
                          <a:schemeClr val="tx2"/>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所有经过失效节点的虚电路都要被终止</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8755">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拥塞控制和</a:t>
                      </a:r>
                      <a:r>
                        <a:rPr kumimoji="0" lang="en-US" altLang="zh-CN" sz="1600" b="1" i="0" u="none" strike="noStrike" cap="none" normalizeH="0" baseline="0" dirty="0" err="1" smtClean="0">
                          <a:ln>
                            <a:noFill/>
                          </a:ln>
                          <a:solidFill>
                            <a:schemeClr val="tx2"/>
                          </a:solidFill>
                          <a:effectLst/>
                          <a:latin typeface="Arial" charset="0"/>
                          <a:ea typeface="宋体" pitchFamily="2" charset="-122"/>
                        </a:rPr>
                        <a:t>QoS</a:t>
                      </a:r>
                      <a:endParaRPr kumimoji="0" lang="zh-CN" altLang="en-US" sz="1600" b="1" i="0" u="none" strike="noStrike" cap="none" normalizeH="0" baseline="0" dirty="0" smtClean="0">
                        <a:ln>
                          <a:noFill/>
                        </a:ln>
                        <a:solidFill>
                          <a:schemeClr val="tx2"/>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 typeface="Symbol" pitchFamily="18" charset="2"/>
                        <a:buNone/>
                        <a:tabLst/>
                      </a:pPr>
                      <a:r>
                        <a:rPr kumimoji="0" lang="zh-CN" altLang="en-US" sz="1600" b="1" i="0" u="none" strike="noStrike" cap="none" normalizeH="0" baseline="0" dirty="0" smtClean="0">
                          <a:ln>
                            <a:noFill/>
                          </a:ln>
                          <a:solidFill>
                            <a:schemeClr val="tx2"/>
                          </a:solidFill>
                          <a:effectLst/>
                          <a:latin typeface="Arial" charset="0"/>
                          <a:ea typeface="宋体" pitchFamily="2" charset="-122"/>
                        </a:rPr>
                        <a:t>可进行准入控制，可进行差错和流量控制</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572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路由方式：源路由</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9</a:t>
            </a:fld>
            <a:endParaRPr lang="zh-CN" altLang="en-US" dirty="0"/>
          </a:p>
        </p:txBody>
      </p:sp>
      <p:sp>
        <p:nvSpPr>
          <p:cNvPr id="4" name="内容占位符 3"/>
          <p:cNvSpPr>
            <a:spLocks noGrp="1"/>
          </p:cNvSpPr>
          <p:nvPr>
            <p:ph sz="quarter" idx="1"/>
          </p:nvPr>
        </p:nvSpPr>
        <p:spPr/>
        <p:txBody>
          <a:bodyPr>
            <a:noAutofit/>
          </a:bodyPr>
          <a:lstStyle/>
          <a:p>
            <a:r>
              <a:rPr lang="zh-CN" altLang="en-US" sz="3200" dirty="0"/>
              <a:t>路由方式可以分为：</a:t>
            </a:r>
            <a:endParaRPr lang="en-US" altLang="zh-CN" sz="3200" dirty="0"/>
          </a:p>
          <a:p>
            <a:pPr lvl="1"/>
            <a:r>
              <a:rPr lang="zh-CN" altLang="en-US" sz="2800" dirty="0"/>
              <a:t>逐跳路由：每个节点仅知道路径上的下一跳节点</a:t>
            </a:r>
            <a:endParaRPr lang="en-US" altLang="zh-CN" sz="2800" dirty="0"/>
          </a:p>
          <a:p>
            <a:pPr lvl="1"/>
            <a:r>
              <a:rPr lang="zh-CN" altLang="en-US" sz="2800" dirty="0"/>
              <a:t>源路由：</a:t>
            </a:r>
            <a:endParaRPr lang="en-US" altLang="zh-CN" sz="2800" dirty="0"/>
          </a:p>
          <a:p>
            <a:pPr lvl="2"/>
            <a:r>
              <a:rPr lang="zh-CN" altLang="en-US" sz="2800" dirty="0"/>
              <a:t>发送者决定途中经过的节点，并将其记录在分组头部</a:t>
            </a:r>
            <a:endParaRPr lang="en-US" altLang="zh-CN" sz="2800" dirty="0"/>
          </a:p>
          <a:p>
            <a:pPr lvl="3"/>
            <a:r>
              <a:rPr lang="zh-CN" altLang="en-US" sz="2400" dirty="0"/>
              <a:t>第三方（如人工配置）获得网络的拓扑来决定路径</a:t>
            </a:r>
            <a:endParaRPr lang="en-US" altLang="zh-CN" sz="2400" dirty="0"/>
          </a:p>
          <a:p>
            <a:pPr lvl="3"/>
            <a:r>
              <a:rPr lang="zh-CN" altLang="en-US" sz="2400" dirty="0" smtClean="0"/>
              <a:t>或</a:t>
            </a:r>
            <a:r>
              <a:rPr lang="zh-CN" altLang="en-US" sz="2400" dirty="0"/>
              <a:t>通过</a:t>
            </a:r>
            <a:r>
              <a:rPr lang="zh-CN" altLang="en-US" sz="2400" dirty="0" smtClean="0"/>
              <a:t>扩散</a:t>
            </a:r>
            <a:r>
              <a:rPr lang="zh-CN" altLang="en-US" sz="2400" dirty="0"/>
              <a:t>等动态发现协议了解路径</a:t>
            </a:r>
            <a:endParaRPr lang="en-US" altLang="zh-CN" sz="2400" dirty="0"/>
          </a:p>
          <a:p>
            <a:pPr lvl="3"/>
            <a:r>
              <a:rPr lang="zh-CN" altLang="en-US" sz="2400" dirty="0"/>
              <a:t>分组头部长度限制了源路由的规模</a:t>
            </a:r>
            <a:endParaRPr lang="en-US" altLang="zh-CN" sz="2400" dirty="0"/>
          </a:p>
          <a:p>
            <a:pPr lvl="2"/>
            <a:r>
              <a:rPr lang="zh-CN" altLang="en-US" sz="2800" dirty="0"/>
              <a:t>途中节点根据源路由信息获得下一跳节点</a:t>
            </a:r>
            <a:endParaRPr lang="en-US" altLang="zh-CN" sz="2800" dirty="0"/>
          </a:p>
          <a:p>
            <a:pPr lvl="2"/>
            <a:r>
              <a:rPr lang="zh-CN" altLang="en-US" sz="2800" dirty="0"/>
              <a:t>源路由可用于数据报和虚电路网络等，适合流量工程</a:t>
            </a:r>
            <a:endParaRPr lang="en-US" altLang="zh-CN" sz="2800" dirty="0"/>
          </a:p>
          <a:p>
            <a:endParaRPr lang="en-US" altLang="zh-CN" sz="3200" dirty="0"/>
          </a:p>
          <a:p>
            <a:pPr lvl="2"/>
            <a:endParaRPr lang="en-US" altLang="zh-CN" sz="2800" dirty="0"/>
          </a:p>
          <a:p>
            <a:endParaRPr lang="zh-CN" altLang="en-US" sz="3200" dirty="0"/>
          </a:p>
        </p:txBody>
      </p:sp>
    </p:spTree>
    <p:extLst>
      <p:ext uri="{BB962C8B-B14F-4D97-AF65-F5344CB8AC3E}">
        <p14:creationId xmlns:p14="http://schemas.microsoft.com/office/powerpoint/2010/main" val="1393608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8868</TotalTime>
  <Words>7058</Words>
  <Application>Microsoft Office PowerPoint</Application>
  <PresentationFormat>宽屏</PresentationFormat>
  <Paragraphs>931</Paragraphs>
  <Slides>48</Slides>
  <Notes>27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6" baseType="lpstr">
      <vt:lpstr>MS PGothic</vt:lpstr>
      <vt:lpstr>MS PGothic</vt:lpstr>
      <vt:lpstr>新細明體</vt:lpstr>
      <vt:lpstr>等线</vt:lpstr>
      <vt:lpstr>等线 Light</vt:lpstr>
      <vt:lpstr>宋体</vt:lpstr>
      <vt:lpstr>微软雅黑</vt:lpstr>
      <vt:lpstr>Arial</vt:lpstr>
      <vt:lpstr>Calibri</vt:lpstr>
      <vt:lpstr>Comic Sans MS</vt:lpstr>
      <vt:lpstr>Symbol</vt:lpstr>
      <vt:lpstr>Times New Roman</vt:lpstr>
      <vt:lpstr>Wingdings</vt:lpstr>
      <vt:lpstr>Wingdings 3</vt:lpstr>
      <vt:lpstr>Office 主题​​</vt:lpstr>
      <vt:lpstr>Visio</vt:lpstr>
      <vt:lpstr>Microsoft Visio 2003-2010 绘图</vt:lpstr>
      <vt:lpstr>Picture</vt:lpstr>
      <vt:lpstr>第5章 网络互连-交换机</vt:lpstr>
      <vt:lpstr>主要内容</vt:lpstr>
      <vt:lpstr>PowerPoint 演示文稿</vt:lpstr>
      <vt:lpstr>PowerPoint 演示文稿</vt:lpstr>
      <vt:lpstr>PowerPoint 演示文稿</vt:lpstr>
      <vt:lpstr>互联网(internet)的工作方式：虚电路</vt:lpstr>
      <vt:lpstr>动态虚电路</vt:lpstr>
      <vt:lpstr>数据报</vt:lpstr>
      <vt:lpstr>路由方式：源路由</vt:lpstr>
      <vt:lpstr>源路由：严格和松散源路由</vt:lpstr>
      <vt:lpstr>逐跳路由</vt:lpstr>
      <vt:lpstr>逐跳路由：性能度量和如何了解路径信息</vt:lpstr>
      <vt:lpstr>动态路由：扩散法（Flooding）</vt:lpstr>
      <vt:lpstr>扩散法：抑制重复分组</vt:lpstr>
      <vt:lpstr>动态路由：逆向学习法（backward learning）</vt:lpstr>
      <vt:lpstr>主要内容</vt:lpstr>
      <vt:lpstr>PowerPoint 演示文稿</vt:lpstr>
      <vt:lpstr>数据链路层</vt:lpstr>
      <vt:lpstr>局域网体系结构</vt:lpstr>
      <vt:lpstr> 局域网体系结构</vt:lpstr>
      <vt:lpstr>逻辑链路控制LLC</vt:lpstr>
      <vt:lpstr>以太网：帧格式</vt:lpstr>
      <vt:lpstr>以太网：帧格式</vt:lpstr>
      <vt:lpstr>MAC地址</vt:lpstr>
      <vt:lpstr>MAC地址</vt:lpstr>
      <vt:lpstr>逻辑链路控制LLC</vt:lpstr>
      <vt:lpstr>逻辑链路控制LLC： SNAP</vt:lpstr>
      <vt:lpstr>网桥概述</vt:lpstr>
      <vt:lpstr>网桥概述</vt:lpstr>
      <vt:lpstr>透明网桥</vt:lpstr>
      <vt:lpstr>透明网桥的基本工作方式</vt:lpstr>
      <vt:lpstr>生成树算法：路由回路带来的问题</vt:lpstr>
      <vt:lpstr>生成树算法：概述</vt:lpstr>
      <vt:lpstr>生成树算法：根桥、根端口和选取端口</vt:lpstr>
      <vt:lpstr>BPDU消息</vt:lpstr>
      <vt:lpstr>生成树算法：BPDU消息</vt:lpstr>
      <vt:lpstr>生成树算法：例子</vt:lpstr>
      <vt:lpstr>生成树算法：拓扑变化</vt:lpstr>
      <vt:lpstr>生成树算法：拓扑变化通知</vt:lpstr>
      <vt:lpstr>生成树算法：拓扑变化通知（2）</vt:lpstr>
      <vt:lpstr>网桥：虚拟局域网（Virtual LAN）</vt:lpstr>
      <vt:lpstr>VLAN：逻辑上的分割</vt:lpstr>
      <vt:lpstr>VLAN帧</vt:lpstr>
      <vt:lpstr>局域网交换机</vt:lpstr>
      <vt:lpstr>局域网交换机的逻辑结构</vt:lpstr>
      <vt:lpstr>局域网交换机：帧转发方式</vt:lpstr>
      <vt:lpstr>交换(转发)和路由</vt:lpstr>
      <vt:lpstr>第二层和第三层网络互连设备的两个平面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网络互连-交换机</dc:title>
  <dc:creator>dlmao</dc:creator>
  <cp:lastModifiedBy>Dilin Mao</cp:lastModifiedBy>
  <cp:revision>115</cp:revision>
  <dcterms:created xsi:type="dcterms:W3CDTF">2016-11-14T15:23:31Z</dcterms:created>
  <dcterms:modified xsi:type="dcterms:W3CDTF">2017-11-03T00:00:26Z</dcterms:modified>
</cp:coreProperties>
</file>