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37" r:id="rId3"/>
    <p:sldId id="325" r:id="rId4"/>
    <p:sldId id="326" r:id="rId5"/>
    <p:sldId id="327" r:id="rId6"/>
    <p:sldId id="328" r:id="rId7"/>
    <p:sldId id="329" r:id="rId8"/>
    <p:sldId id="339" r:id="rId9"/>
    <p:sldId id="341" r:id="rId10"/>
    <p:sldId id="342" r:id="rId11"/>
    <p:sldId id="343" r:id="rId12"/>
    <p:sldId id="344" r:id="rId13"/>
    <p:sldId id="346" r:id="rId14"/>
    <p:sldId id="338" r:id="rId15"/>
    <p:sldId id="332" r:id="rId16"/>
    <p:sldId id="333" r:id="rId17"/>
    <p:sldId id="347" r:id="rId18"/>
    <p:sldId id="334" r:id="rId19"/>
    <p:sldId id="335" r:id="rId20"/>
    <p:sldId id="33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5641" autoAdjust="0"/>
  </p:normalViewPr>
  <p:slideViewPr>
    <p:cSldViewPr snapToGrid="0">
      <p:cViewPr>
        <p:scale>
          <a:sx n="75" d="100"/>
          <a:sy n="75"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871A-BAA6-46D4-A5B5-3B30ED7198E7}"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7C37-8899-4CB5-BFE5-C5E346F16B30}" type="slidenum">
              <a:rPr lang="zh-CN" altLang="en-US" smtClean="0"/>
              <a:t>‹#›</a:t>
            </a:fld>
            <a:endParaRPr lang="zh-CN" altLang="en-US"/>
          </a:p>
        </p:txBody>
      </p:sp>
    </p:spTree>
    <p:extLst>
      <p:ext uri="{BB962C8B-B14F-4D97-AF65-F5344CB8AC3E}">
        <p14:creationId xmlns:p14="http://schemas.microsoft.com/office/powerpoint/2010/main" val="29088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di’cline</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a:t>
            </a:fld>
            <a:endParaRPr lang="zh-CN" altLang="en-US"/>
          </a:p>
        </p:txBody>
      </p:sp>
    </p:spTree>
    <p:extLst>
      <p:ext uri="{BB962C8B-B14F-4D97-AF65-F5344CB8AC3E}">
        <p14:creationId xmlns:p14="http://schemas.microsoft.com/office/powerpoint/2010/main" val="1553376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20</a:t>
            </a:fld>
            <a:endParaRPr lang="zh-CN" altLang="en-US"/>
          </a:p>
        </p:txBody>
      </p:sp>
    </p:spTree>
    <p:extLst>
      <p:ext uri="{BB962C8B-B14F-4D97-AF65-F5344CB8AC3E}">
        <p14:creationId xmlns:p14="http://schemas.microsoft.com/office/powerpoint/2010/main" val="394268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6</a:t>
            </a:fld>
            <a:endParaRPr lang="zh-CN" altLang="en-US"/>
          </a:p>
        </p:txBody>
      </p:sp>
    </p:spTree>
    <p:extLst>
      <p:ext uri="{BB962C8B-B14F-4D97-AF65-F5344CB8AC3E}">
        <p14:creationId xmlns:p14="http://schemas.microsoft.com/office/powerpoint/2010/main" val="13907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7</a:t>
            </a:fld>
            <a:endParaRPr lang="zh-CN" altLang="en-US"/>
          </a:p>
        </p:txBody>
      </p:sp>
    </p:spTree>
    <p:extLst>
      <p:ext uri="{BB962C8B-B14F-4D97-AF65-F5344CB8AC3E}">
        <p14:creationId xmlns:p14="http://schemas.microsoft.com/office/powerpoint/2010/main" val="351417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 </a:t>
            </a:r>
            <a:r>
              <a:rPr lang="zh-CN" altLang="en-US" dirty="0" smtClean="0"/>
              <a:t>不解析名字</a:t>
            </a:r>
            <a:endParaRPr lang="en-US" altLang="zh-CN" dirty="0" smtClean="0"/>
          </a:p>
          <a:p>
            <a:r>
              <a:rPr lang="en-US" altLang="zh-CN" dirty="0" smtClean="0"/>
              <a:t>-v verbose</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10</a:t>
            </a:fld>
            <a:endParaRPr lang="zh-CN" altLang="en-US"/>
          </a:p>
        </p:txBody>
      </p:sp>
    </p:spTree>
    <p:extLst>
      <p:ext uri="{BB962C8B-B14F-4D97-AF65-F5344CB8AC3E}">
        <p14:creationId xmlns:p14="http://schemas.microsoft.com/office/powerpoint/2010/main" val="99160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、以逗号隔开的地址列表 </a:t>
            </a:r>
            <a:endParaRPr lang="en-US" altLang="zh-CN" sz="1200" dirty="0" smtClean="0"/>
          </a:p>
          <a:p>
            <a:r>
              <a:rPr lang="zh-CN" altLang="en-US" sz="1200" dirty="0" smtClean="0"/>
              <a:t>，也可是端口列表</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11</a:t>
            </a:fld>
            <a:endParaRPr lang="zh-CN" altLang="en-US"/>
          </a:p>
        </p:txBody>
      </p:sp>
    </p:spTree>
    <p:extLst>
      <p:ext uri="{BB962C8B-B14F-4D97-AF65-F5344CB8AC3E}">
        <p14:creationId xmlns:p14="http://schemas.microsoft.com/office/powerpoint/2010/main" val="11489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13</a:t>
            </a:fld>
            <a:endParaRPr lang="zh-CN" altLang="en-US"/>
          </a:p>
        </p:txBody>
      </p:sp>
    </p:spTree>
    <p:extLst>
      <p:ext uri="{BB962C8B-B14F-4D97-AF65-F5344CB8AC3E}">
        <p14:creationId xmlns:p14="http://schemas.microsoft.com/office/powerpoint/2010/main" val="244870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14</a:t>
            </a:fld>
            <a:endParaRPr lang="zh-CN" altLang="en-US"/>
          </a:p>
        </p:txBody>
      </p:sp>
    </p:spTree>
    <p:extLst>
      <p:ext uri="{BB962C8B-B14F-4D97-AF65-F5344CB8AC3E}">
        <p14:creationId xmlns:p14="http://schemas.microsoft.com/office/powerpoint/2010/main" val="110204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err="1" smtClean="0"/>
              <a:t>Orig</a:t>
            </a:r>
            <a:r>
              <a:rPr lang="en-US" altLang="zh-CN" dirty="0" smtClean="0"/>
              <a:t>-IP</a:t>
            </a:r>
            <a:r>
              <a:rPr lang="en-US" altLang="zh-CN" baseline="0" dirty="0" smtClean="0"/>
              <a:t> ( public </a:t>
            </a:r>
            <a:r>
              <a:rPr lang="en-US" altLang="zh-CN" baseline="0" dirty="0" err="1" smtClean="0"/>
              <a:t>ip</a:t>
            </a:r>
            <a:r>
              <a:rPr lang="en-US" altLang="zh-CN" baseline="0" dirty="0" smtClean="0"/>
              <a:t> address): </a:t>
            </a:r>
            <a:r>
              <a:rPr lang="zh-CN" altLang="en-US" baseline="0" dirty="0" smtClean="0"/>
              <a:t>现在归还给</a:t>
            </a:r>
            <a:r>
              <a:rPr lang="en-US" altLang="zh-CN" baseline="0" dirty="0" smtClean="0"/>
              <a:t>ISP</a:t>
            </a:r>
            <a:r>
              <a:rPr lang="zh-CN" altLang="en-US" baseline="0" dirty="0" smtClean="0"/>
              <a:t>，但是内部仍有主机使用 </a:t>
            </a:r>
            <a:r>
              <a:rPr lang="en-US" altLang="zh-CN" baseline="0" dirty="0" err="1" smtClean="0"/>
              <a:t>Orig</a:t>
            </a:r>
            <a:r>
              <a:rPr lang="en-US" altLang="zh-CN" baseline="0" dirty="0" smtClean="0"/>
              <a:t>-IP </a:t>
            </a:r>
          </a:p>
          <a:p>
            <a:endParaRPr lang="en-US" altLang="zh-CN" baseline="0" dirty="0" smtClean="0"/>
          </a:p>
          <a:p>
            <a:r>
              <a:rPr lang="en-US" altLang="zh-CN" baseline="0" dirty="0" err="1" smtClean="0"/>
              <a:t>Orig</a:t>
            </a:r>
            <a:r>
              <a:rPr lang="en-US" altLang="zh-CN" baseline="0" dirty="0" smtClean="0"/>
              <a:t>-IP-internal  ---</a:t>
            </a:r>
            <a:r>
              <a:rPr lang="en-US" altLang="zh-CN" baseline="0" dirty="0" smtClean="0">
                <a:sym typeface="Wingdings" panose="05000000000000000000" pitchFamily="2" charset="2"/>
              </a:rPr>
              <a:t>  google.com         </a:t>
            </a:r>
          </a:p>
          <a:p>
            <a:endParaRPr lang="en-US" altLang="zh-CN" baseline="0" dirty="0" smtClean="0">
              <a:sym typeface="Wingdings" panose="05000000000000000000" pitchFamily="2" charset="2"/>
            </a:endParaRPr>
          </a:p>
          <a:p>
            <a:r>
              <a:rPr lang="zh-CN" altLang="en-US" baseline="0" dirty="0" smtClean="0">
                <a:sym typeface="Wingdings" panose="05000000000000000000" pitchFamily="2" charset="2"/>
              </a:rPr>
              <a:t>目的地址为</a:t>
            </a:r>
            <a:r>
              <a:rPr lang="en-US" altLang="zh-CN" baseline="0" dirty="0" smtClean="0">
                <a:sym typeface="Wingdings" panose="05000000000000000000" pitchFamily="2" charset="2"/>
              </a:rPr>
              <a:t> </a:t>
            </a:r>
            <a:r>
              <a:rPr lang="en-US" altLang="zh-CN" baseline="0" dirty="0" err="1" smtClean="0">
                <a:sym typeface="Wingdings" panose="05000000000000000000" pitchFamily="2" charset="2"/>
              </a:rPr>
              <a:t>Orig</a:t>
            </a:r>
            <a:r>
              <a:rPr lang="en-US" altLang="zh-CN" baseline="0" dirty="0" smtClean="0">
                <a:sym typeface="Wingdings" panose="05000000000000000000" pitchFamily="2" charset="2"/>
              </a:rPr>
              <a:t>-IP</a:t>
            </a:r>
            <a:r>
              <a:rPr lang="zh-CN" altLang="en-US" baseline="0" dirty="0" smtClean="0">
                <a:sym typeface="Wingdings" panose="05000000000000000000" pitchFamily="2" charset="2"/>
              </a:rPr>
              <a:t>时，需要进行映射到另外一个地址  </a:t>
            </a:r>
            <a:r>
              <a:rPr lang="en-US" altLang="zh-CN" baseline="0" dirty="0" smtClean="0">
                <a:sym typeface="Wingdings" panose="05000000000000000000" pitchFamily="2" charset="2"/>
              </a:rPr>
              <a:t>internal  </a:t>
            </a:r>
            <a:r>
              <a:rPr lang="en-US" altLang="zh-CN" baseline="0" dirty="0" err="1" smtClean="0">
                <a:sym typeface="Wingdings" panose="05000000000000000000" pitchFamily="2" charset="2"/>
              </a:rPr>
              <a:t>Orig</a:t>
            </a:r>
            <a:r>
              <a:rPr lang="en-US" altLang="zh-CN" baseline="0" dirty="0" smtClean="0">
                <a:sym typeface="Wingdings" panose="05000000000000000000" pitchFamily="2" charset="2"/>
              </a:rPr>
              <a:t>-IP </a:t>
            </a:r>
          </a:p>
          <a:p>
            <a:endParaRPr lang="en-US" altLang="zh-CN" baseline="0" dirty="0" smtClean="0">
              <a:sym typeface="Wingdings" panose="05000000000000000000" pitchFamily="2" charset="2"/>
            </a:endParaRPr>
          </a:p>
          <a:p>
            <a:r>
              <a:rPr lang="en-US" altLang="zh-CN" baseline="0" dirty="0" smtClean="0">
                <a:sym typeface="Wingdings" panose="05000000000000000000" pitchFamily="2" charset="2"/>
              </a:rPr>
              <a:t>inside local     --------    inside global :    </a:t>
            </a:r>
            <a:r>
              <a:rPr lang="zh-CN" altLang="en-US" baseline="0" dirty="0" smtClean="0">
                <a:sym typeface="Wingdings" panose="05000000000000000000" pitchFamily="2" charset="2"/>
              </a:rPr>
              <a:t>内部网络的地址映射为</a:t>
            </a:r>
            <a:r>
              <a:rPr lang="en-US" altLang="zh-CN" baseline="0" dirty="0" smtClean="0">
                <a:sym typeface="Wingdings" panose="05000000000000000000" pitchFamily="2" charset="2"/>
              </a:rPr>
              <a:t>Internet</a:t>
            </a:r>
            <a:r>
              <a:rPr lang="zh-CN" altLang="en-US" baseline="0" dirty="0" smtClean="0">
                <a:sym typeface="Wingdings" panose="05000000000000000000" pitchFamily="2" charset="2"/>
              </a:rPr>
              <a:t>的地址（</a:t>
            </a:r>
            <a:r>
              <a:rPr lang="en-US" altLang="zh-CN" baseline="0" dirty="0" smtClean="0">
                <a:sym typeface="Wingdings" panose="05000000000000000000" pitchFamily="2" charset="2"/>
              </a:rPr>
              <a:t>pool</a:t>
            </a:r>
            <a:r>
              <a:rPr lang="zh-CN" altLang="en-US" baseline="0" dirty="0" smtClean="0">
                <a:sym typeface="Wingdings" panose="05000000000000000000" pitchFamily="2" charset="2"/>
              </a:rPr>
              <a:t>里面选取）称为</a:t>
            </a:r>
            <a:r>
              <a:rPr lang="en-US" altLang="zh-CN" baseline="0" dirty="0" smtClean="0">
                <a:sym typeface="Wingdings" panose="05000000000000000000" pitchFamily="2" charset="2"/>
              </a:rPr>
              <a:t>SNAT </a:t>
            </a:r>
          </a:p>
          <a:p>
            <a:r>
              <a:rPr lang="en-US" altLang="zh-CN" baseline="0" dirty="0" smtClean="0">
                <a:sym typeface="Wingdings" panose="05000000000000000000" pitchFamily="2" charset="2"/>
              </a:rPr>
              <a:t>outside local  --------    outside global:    </a:t>
            </a:r>
            <a:r>
              <a:rPr lang="zh-CN" altLang="en-US" baseline="0" dirty="0" smtClean="0">
                <a:sym typeface="Wingdings" panose="05000000000000000000" pitchFamily="2" charset="2"/>
              </a:rPr>
              <a:t>当外部网络和内部网络中的地址</a:t>
            </a:r>
            <a:r>
              <a:rPr lang="en-US" altLang="zh-CN" baseline="0" dirty="0" smtClean="0">
                <a:sym typeface="Wingdings" panose="05000000000000000000" pitchFamily="2" charset="2"/>
              </a:rPr>
              <a:t>overlap</a:t>
            </a:r>
            <a:r>
              <a:rPr lang="zh-CN" altLang="en-US" baseline="0" dirty="0" smtClean="0">
                <a:sym typeface="Wingdings" panose="05000000000000000000" pitchFamily="2" charset="2"/>
              </a:rPr>
              <a:t>时，</a:t>
            </a:r>
            <a:r>
              <a:rPr lang="en-US" altLang="zh-CN" baseline="0" dirty="0" smtClean="0">
                <a:sym typeface="Wingdings" panose="05000000000000000000" pitchFamily="2" charset="2"/>
              </a:rPr>
              <a:t> outside global</a:t>
            </a:r>
            <a:r>
              <a:rPr lang="zh-CN" altLang="en-US" baseline="0" dirty="0" smtClean="0">
                <a:sym typeface="Wingdings" panose="05000000000000000000" pitchFamily="2" charset="2"/>
              </a:rPr>
              <a:t>地址进入内部网络时必须映射为内部网络中的某个地址池中的地址，成为</a:t>
            </a:r>
            <a:r>
              <a:rPr lang="en-US" altLang="zh-CN" baseline="0" dirty="0" smtClean="0">
                <a:sym typeface="Wingdings" panose="05000000000000000000" pitchFamily="2" charset="2"/>
              </a:rPr>
              <a:t>DNAT</a:t>
            </a:r>
            <a:r>
              <a:rPr lang="zh-CN" altLang="en-US" baseline="0" dirty="0" smtClean="0">
                <a:sym typeface="Wingdings" panose="05000000000000000000" pitchFamily="2" charset="2"/>
              </a:rPr>
              <a:t>，可以静态配置也可以通过</a:t>
            </a:r>
            <a:r>
              <a:rPr lang="en-US" altLang="zh-CN" baseline="0" dirty="0" smtClean="0">
                <a:sym typeface="Wingdings" panose="05000000000000000000" pitchFamily="2" charset="2"/>
              </a:rPr>
              <a:t>NAT ALG</a:t>
            </a:r>
            <a:r>
              <a:rPr lang="zh-CN" altLang="en-US" baseline="0" dirty="0" smtClean="0">
                <a:sym typeface="Wingdings" panose="05000000000000000000" pitchFamily="2" charset="2"/>
              </a:rPr>
              <a:t>在内部网络中的主机访问重叠地址中的某个主机，在</a:t>
            </a:r>
            <a:r>
              <a:rPr lang="en-US" altLang="zh-CN" baseline="0" dirty="0" smtClean="0">
                <a:sym typeface="Wingdings" panose="05000000000000000000" pitchFamily="2" charset="2"/>
              </a:rPr>
              <a:t>DNS</a:t>
            </a:r>
            <a:r>
              <a:rPr lang="zh-CN" altLang="en-US" baseline="0" dirty="0" smtClean="0">
                <a:sym typeface="Wingdings" panose="05000000000000000000" pitchFamily="2" charset="2"/>
              </a:rPr>
              <a:t>响应经过</a:t>
            </a:r>
            <a:r>
              <a:rPr lang="en-US" altLang="zh-CN" baseline="0" dirty="0" smtClean="0">
                <a:sym typeface="Wingdings" panose="05000000000000000000" pitchFamily="2" charset="2"/>
              </a:rPr>
              <a:t>NAT</a:t>
            </a:r>
            <a:r>
              <a:rPr lang="zh-CN" altLang="en-US" baseline="0" dirty="0" smtClean="0">
                <a:sym typeface="Wingdings" panose="05000000000000000000" pitchFamily="2" charset="2"/>
              </a:rPr>
              <a:t>时添加映射。 </a:t>
            </a:r>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Linux</a:t>
            </a:r>
            <a:r>
              <a:rPr lang="zh-CN" altLang="en-US" sz="1200" dirty="0" smtClean="0"/>
              <a:t>需要通过</a:t>
            </a:r>
            <a:r>
              <a:rPr lang="en-US" altLang="zh-CN" sz="1200" dirty="0" smtClean="0"/>
              <a:t>double NAT</a:t>
            </a:r>
            <a:r>
              <a:rPr lang="zh-CN" altLang="en-US" sz="1200" dirty="0" smtClean="0"/>
              <a:t>方式来实现</a:t>
            </a:r>
            <a:endParaRPr lang="en-US" altLang="zh-CN" sz="1200" dirty="0" smtClean="0"/>
          </a:p>
          <a:p>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r>
              <a:rPr lang="zh-CN" altLang="en-US" baseline="0" dirty="0" smtClean="0">
                <a:sym typeface="Wingdings" panose="05000000000000000000" pitchFamily="2" charset="2"/>
              </a:rPr>
              <a:t>原来</a:t>
            </a:r>
            <a:r>
              <a:rPr lang="en-US" altLang="zh-CN" baseline="0" dirty="0" smtClean="0">
                <a:sym typeface="Wingdings" panose="05000000000000000000" pitchFamily="2" charset="2"/>
              </a:rPr>
              <a:t>NAT</a:t>
            </a:r>
            <a:r>
              <a:rPr lang="zh-CN" altLang="en-US" baseline="0" dirty="0" smtClean="0">
                <a:sym typeface="Wingdings" panose="05000000000000000000" pitchFamily="2" charset="2"/>
              </a:rPr>
              <a:t>设备 ，出去时 源地址映射，  进入时 目的地址映射 </a:t>
            </a:r>
            <a:endParaRPr lang="en-US" altLang="zh-CN" baseline="0" dirty="0" smtClean="0">
              <a:sym typeface="Wingdings" panose="05000000000000000000" pitchFamily="2" charset="2"/>
            </a:endParaRPr>
          </a:p>
          <a:p>
            <a:r>
              <a:rPr lang="zh-CN" altLang="en-US" baseline="0" dirty="0" smtClean="0">
                <a:sym typeface="Wingdings" panose="05000000000000000000" pitchFamily="2" charset="2"/>
              </a:rPr>
              <a:t>现在两次</a:t>
            </a:r>
            <a:r>
              <a:rPr lang="en-US" altLang="zh-CN" baseline="0" dirty="0" smtClean="0">
                <a:sym typeface="Wingdings" panose="05000000000000000000" pitchFamily="2" charset="2"/>
              </a:rPr>
              <a:t>NAT</a:t>
            </a:r>
            <a:r>
              <a:rPr lang="zh-CN" altLang="en-US" baseline="0" dirty="0" smtClean="0">
                <a:sym typeface="Wingdings" panose="05000000000000000000" pitchFamily="2" charset="2"/>
              </a:rPr>
              <a:t>， 出去时  源地址映射 </a:t>
            </a:r>
            <a:r>
              <a:rPr lang="en-US" altLang="zh-CN" baseline="0" dirty="0" smtClean="0">
                <a:sym typeface="Wingdings" panose="05000000000000000000" pitchFamily="2" charset="2"/>
              </a:rPr>
              <a:t>+ </a:t>
            </a:r>
            <a:r>
              <a:rPr lang="zh-CN" altLang="en-US" baseline="0" dirty="0" smtClean="0">
                <a:sym typeface="Wingdings" panose="05000000000000000000" pitchFamily="2" charset="2"/>
              </a:rPr>
              <a:t>目的地址（到</a:t>
            </a:r>
            <a:r>
              <a:rPr lang="en-US" altLang="zh-CN" baseline="0" dirty="0" smtClean="0">
                <a:sym typeface="Wingdings" panose="05000000000000000000" pitchFamily="2" charset="2"/>
              </a:rPr>
              <a:t>overlap</a:t>
            </a:r>
            <a:r>
              <a:rPr lang="zh-CN" altLang="en-US" baseline="0" dirty="0" smtClean="0">
                <a:sym typeface="Wingdings" panose="05000000000000000000" pitchFamily="2" charset="2"/>
              </a:rPr>
              <a:t>地址时）映射 ，   进入时 目的地址映射 </a:t>
            </a:r>
            <a:r>
              <a:rPr lang="en-US" altLang="zh-CN" baseline="0" dirty="0" smtClean="0">
                <a:sym typeface="Wingdings" panose="05000000000000000000" pitchFamily="2" charset="2"/>
              </a:rPr>
              <a:t>+ </a:t>
            </a:r>
            <a:r>
              <a:rPr lang="zh-CN" altLang="en-US" baseline="0" dirty="0" smtClean="0">
                <a:sym typeface="Wingdings" panose="05000000000000000000" pitchFamily="2" charset="2"/>
              </a:rPr>
              <a:t>源地址（</a:t>
            </a:r>
            <a:r>
              <a:rPr lang="en-US" altLang="zh-CN" baseline="0" dirty="0" smtClean="0">
                <a:sym typeface="Wingdings" panose="05000000000000000000" pitchFamily="2" charset="2"/>
              </a:rPr>
              <a:t>overlap</a:t>
            </a:r>
            <a:r>
              <a:rPr lang="zh-CN" altLang="en-US" baseline="0" dirty="0" smtClean="0">
                <a:sym typeface="Wingdings" panose="05000000000000000000" pitchFamily="2" charset="2"/>
              </a:rPr>
              <a:t>地址）</a:t>
            </a:r>
            <a:endParaRPr lang="en-US" altLang="zh-CN" baseline="0" dirty="0" smtClean="0">
              <a:sym typeface="Wingdings" panose="05000000000000000000" pitchFamily="2" charset="2"/>
            </a:endParaRPr>
          </a:p>
          <a:p>
            <a:endParaRPr lang="en-US" altLang="zh-CN" baseline="0" dirty="0" smtClean="0">
              <a:sym typeface="Wingdings" panose="05000000000000000000" pitchFamily="2" charset="2"/>
            </a:endParaRPr>
          </a:p>
          <a:p>
            <a:r>
              <a:rPr lang="zh-CN" altLang="en-US" baseline="0" dirty="0" smtClean="0">
                <a:sym typeface="Wingdings" panose="05000000000000000000" pitchFamily="2" charset="2"/>
              </a:rPr>
              <a:t>  </a:t>
            </a:r>
            <a:endParaRPr lang="en-US" altLang="zh-CN" baseline="0" dirty="0" smtClean="0">
              <a:sym typeface="Wingdings" panose="05000000000000000000" pitchFamily="2" charset="2"/>
            </a:endParaRP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15</a:t>
            </a:fld>
            <a:endParaRPr lang="zh-CN" altLang="en-US"/>
          </a:p>
        </p:txBody>
      </p:sp>
    </p:spTree>
    <p:extLst>
      <p:ext uri="{BB962C8B-B14F-4D97-AF65-F5344CB8AC3E}">
        <p14:creationId xmlns:p14="http://schemas.microsoft.com/office/powerpoint/2010/main" val="19990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iptunnel</a:t>
            </a:r>
            <a:r>
              <a:rPr lang="en-US" altLang="zh-CN" sz="1200" b="0" i="0" kern="1200" dirty="0" smtClean="0">
                <a:solidFill>
                  <a:schemeClr val="tx1"/>
                </a:solidFill>
                <a:effectLst/>
                <a:latin typeface="+mn-lt"/>
                <a:ea typeface="+mn-ea"/>
                <a:cs typeface="+mn-cs"/>
              </a:rPr>
              <a:t> add vpn1 mode </a:t>
            </a:r>
            <a:r>
              <a:rPr lang="en-US" altLang="zh-CN" sz="1200" b="0" i="0" kern="1200" dirty="0" err="1" smtClean="0">
                <a:solidFill>
                  <a:schemeClr val="tx1"/>
                </a:solidFill>
                <a:effectLst/>
                <a:latin typeface="+mn-lt"/>
                <a:ea typeface="+mn-ea"/>
                <a:cs typeface="+mn-cs"/>
              </a:rPr>
              <a:t>gre</a:t>
            </a:r>
            <a:r>
              <a:rPr lang="en-US" altLang="zh-CN" sz="1200" b="0" i="0" kern="1200" dirty="0" smtClean="0">
                <a:solidFill>
                  <a:schemeClr val="tx1"/>
                </a:solidFill>
                <a:effectLst/>
                <a:latin typeface="+mn-lt"/>
                <a:ea typeface="+mn-ea"/>
                <a:cs typeface="+mn-cs"/>
              </a:rPr>
              <a:t> remote 1.2.8.1 local 1.2.7.1 key 8132912</a:t>
            </a:r>
          </a:p>
          <a:p>
            <a:r>
              <a:rPr lang="en-US" altLang="zh-CN" sz="1200" b="0" i="0" kern="1200" dirty="0" err="1" smtClean="0">
                <a:solidFill>
                  <a:schemeClr val="tx1"/>
                </a:solidFill>
                <a:effectLst/>
                <a:latin typeface="+mn-lt"/>
                <a:ea typeface="+mn-ea"/>
                <a:cs typeface="+mn-cs"/>
              </a:rPr>
              <a:t>ifconfig</a:t>
            </a:r>
            <a:r>
              <a:rPr lang="en-US" altLang="zh-CN" sz="1200" b="0" i="0" kern="1200" dirty="0" smtClean="0">
                <a:solidFill>
                  <a:schemeClr val="tx1"/>
                </a:solidFill>
                <a:effectLst/>
                <a:latin typeface="+mn-lt"/>
                <a:ea typeface="+mn-ea"/>
                <a:cs typeface="+mn-cs"/>
              </a:rPr>
              <a:t> vpn1 10.10.10.1 </a:t>
            </a:r>
            <a:r>
              <a:rPr lang="en-US" altLang="zh-CN" sz="1200" b="0" i="0" kern="1200" dirty="0" err="1" smtClean="0">
                <a:solidFill>
                  <a:schemeClr val="tx1"/>
                </a:solidFill>
                <a:effectLst/>
                <a:latin typeface="+mn-lt"/>
                <a:ea typeface="+mn-ea"/>
                <a:cs typeface="+mn-cs"/>
              </a:rPr>
              <a:t>pointopoint</a:t>
            </a:r>
            <a:r>
              <a:rPr lang="en-US" altLang="zh-CN" sz="1200" b="0" i="0" kern="1200" dirty="0" smtClean="0">
                <a:solidFill>
                  <a:schemeClr val="tx1"/>
                </a:solidFill>
                <a:effectLst/>
                <a:latin typeface="+mn-lt"/>
                <a:ea typeface="+mn-ea"/>
                <a:cs typeface="+mn-cs"/>
              </a:rPr>
              <a:t> 10.10.10.2 </a:t>
            </a:r>
            <a:r>
              <a:rPr lang="en-US" altLang="zh-CN" sz="1200" b="0" i="0" kern="1200" dirty="0" err="1" smtClean="0">
                <a:solidFill>
                  <a:schemeClr val="tx1"/>
                </a:solidFill>
                <a:effectLst/>
                <a:latin typeface="+mn-lt"/>
                <a:ea typeface="+mn-ea"/>
                <a:cs typeface="+mn-cs"/>
              </a:rPr>
              <a:t>netmask</a:t>
            </a:r>
            <a:r>
              <a:rPr lang="en-US" altLang="zh-CN" sz="1200" b="0" i="0" kern="1200" dirty="0" smtClean="0">
                <a:solidFill>
                  <a:schemeClr val="tx1"/>
                </a:solidFill>
                <a:effectLst/>
                <a:latin typeface="+mn-lt"/>
                <a:ea typeface="+mn-ea"/>
                <a:cs typeface="+mn-cs"/>
              </a:rPr>
              <a:t> 255.255.255.252</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19</a:t>
            </a:fld>
            <a:endParaRPr lang="zh-CN" altLang="en-US"/>
          </a:p>
        </p:txBody>
      </p:sp>
    </p:spTree>
    <p:extLst>
      <p:ext uri="{BB962C8B-B14F-4D97-AF65-F5344CB8AC3E}">
        <p14:creationId xmlns:p14="http://schemas.microsoft.com/office/powerpoint/2010/main" val="36903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37594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241124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10259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31990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9250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952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219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73930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8968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6910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41383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7B23-25EA-4EC1-9BB6-5D264260B18E}" type="datetimeFigureOut">
              <a:rPr lang="zh-CN" altLang="en-US" smtClean="0"/>
              <a:t>2017/11/16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99496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t>第</a:t>
            </a:r>
            <a:r>
              <a:rPr lang="en-US" altLang="zh-CN" sz="4800" dirty="0" smtClean="0"/>
              <a:t>5</a:t>
            </a:r>
            <a:r>
              <a:rPr lang="zh-CN" altLang="en-US" sz="4800" dirty="0" smtClean="0"/>
              <a:t>章 网络互连</a:t>
            </a:r>
            <a:r>
              <a:rPr lang="en-US" altLang="zh-CN" sz="4800" dirty="0" smtClean="0"/>
              <a:t>-DHCP</a:t>
            </a:r>
            <a:r>
              <a:rPr lang="zh-CN" altLang="en-US" sz="4800" dirty="0" smtClean="0"/>
              <a:t>和</a:t>
            </a:r>
            <a:r>
              <a:rPr lang="en-US" altLang="zh-CN" sz="4800" dirty="0" smtClean="0"/>
              <a:t>NAT</a:t>
            </a:r>
            <a:endParaRPr lang="zh-CN" altLang="en-US" sz="48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7601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Chain</a:t>
            </a:r>
            <a:r>
              <a:rPr lang="zh-CN" altLang="en-US" dirty="0" smtClean="0"/>
              <a:t>的操作</a:t>
            </a:r>
            <a:endParaRPr lang="zh-CN" altLang="en-US" dirty="0"/>
          </a:p>
        </p:txBody>
      </p:sp>
      <p:sp>
        <p:nvSpPr>
          <p:cNvPr id="3" name="内容占位符 2"/>
          <p:cNvSpPr>
            <a:spLocks noGrp="1"/>
          </p:cNvSpPr>
          <p:nvPr>
            <p:ph idx="1"/>
          </p:nvPr>
        </p:nvSpPr>
        <p:spPr>
          <a:xfrm>
            <a:off x="562429" y="1477282"/>
            <a:ext cx="10207171" cy="1048204"/>
          </a:xfrm>
        </p:spPr>
        <p:txBody>
          <a:bodyPr>
            <a:normAutofit/>
          </a:bodyPr>
          <a:lstStyle/>
          <a:p>
            <a:pPr marL="0" indent="0">
              <a:buNone/>
            </a:pPr>
            <a:r>
              <a:rPr lang="en-US" altLang="zh-CN" sz="2000" dirty="0" err="1" smtClean="0"/>
              <a:t>iptables</a:t>
            </a:r>
            <a:r>
              <a:rPr lang="zh-CN" altLang="en-US" sz="2000" dirty="0" smtClean="0"/>
              <a:t>命令用于查看和设置</a:t>
            </a:r>
            <a:r>
              <a:rPr lang="en-US" altLang="zh-CN" sz="2000" dirty="0" err="1" smtClean="0"/>
              <a:t>netfilter</a:t>
            </a:r>
            <a:r>
              <a:rPr lang="zh-CN" altLang="en-US" sz="2000" dirty="0" smtClean="0"/>
              <a:t>要使用的规则</a:t>
            </a:r>
            <a:endParaRPr lang="en-US" altLang="zh-CN" sz="2000" dirty="0" smtClean="0"/>
          </a:p>
          <a:p>
            <a:r>
              <a:rPr lang="zh-CN" altLang="en-US" sz="2000" dirty="0" smtClean="0"/>
              <a:t>对于</a:t>
            </a:r>
            <a:r>
              <a:rPr lang="en-US" altLang="zh-CN" sz="2000" dirty="0" smtClean="0"/>
              <a:t>chain</a:t>
            </a:r>
            <a:r>
              <a:rPr lang="zh-CN" altLang="en-US" sz="2000" dirty="0" smtClean="0"/>
              <a:t>的操作</a:t>
            </a:r>
            <a:endParaRPr lang="en-US" altLang="zh-CN" sz="2000" dirty="0" smtClean="0"/>
          </a:p>
          <a:p>
            <a:pPr lvl="1"/>
            <a:r>
              <a:rPr lang="en-US" altLang="zh-CN" sz="1800" dirty="0" smtClean="0"/>
              <a:t>-L </a:t>
            </a:r>
            <a:r>
              <a:rPr lang="zh-CN" altLang="en-US" sz="1800" dirty="0" smtClean="0"/>
              <a:t>列出某个</a:t>
            </a:r>
            <a:r>
              <a:rPr lang="en-US" altLang="zh-CN" sz="1800" dirty="0" smtClean="0"/>
              <a:t>Table</a:t>
            </a:r>
            <a:r>
              <a:rPr lang="zh-CN" altLang="en-US" sz="1800" dirty="0" smtClean="0"/>
              <a:t>的</a:t>
            </a:r>
            <a:r>
              <a:rPr lang="en-US" altLang="zh-CN" sz="1800" dirty="0" smtClean="0"/>
              <a:t>Chain</a:t>
            </a:r>
            <a:r>
              <a:rPr lang="zh-CN" altLang="en-US" sz="1800" dirty="0" smtClean="0"/>
              <a:t>中的规则。如果不指定</a:t>
            </a:r>
            <a:r>
              <a:rPr lang="en-US" altLang="zh-CN" sz="1800" dirty="0" smtClean="0"/>
              <a:t>Table</a:t>
            </a:r>
            <a:r>
              <a:rPr lang="zh-CN" altLang="en-US" sz="1800" dirty="0" smtClean="0"/>
              <a:t>，缺省为</a:t>
            </a:r>
            <a:r>
              <a:rPr lang="en-US" altLang="zh-CN" sz="1800" dirty="0" smtClean="0"/>
              <a:t>filter</a:t>
            </a:r>
            <a:r>
              <a:rPr lang="zh-CN" altLang="en-US" sz="1800" dirty="0" smtClean="0"/>
              <a:t>。如果不指定</a:t>
            </a:r>
            <a:r>
              <a:rPr lang="en-US" altLang="zh-CN" sz="1800" dirty="0" smtClean="0"/>
              <a:t>chain</a:t>
            </a:r>
            <a:r>
              <a:rPr lang="zh-CN" altLang="en-US" sz="1800" dirty="0" smtClean="0"/>
              <a:t>，列出所有</a:t>
            </a:r>
            <a:r>
              <a:rPr lang="en-US" altLang="zh-CN" sz="1800" dirty="0" smtClean="0"/>
              <a:t>chain </a:t>
            </a:r>
          </a:p>
          <a:p>
            <a:pPr lvl="1"/>
            <a:r>
              <a:rPr lang="en-US" altLang="zh-CN" sz="1800" dirty="0" smtClean="0"/>
              <a:t>-S </a:t>
            </a:r>
            <a:r>
              <a:rPr lang="zh-CN" altLang="en-US" sz="1800" dirty="0" smtClean="0"/>
              <a:t>与</a:t>
            </a:r>
            <a:r>
              <a:rPr lang="en-US" altLang="zh-CN" sz="1800" dirty="0" smtClean="0"/>
              <a:t>L</a:t>
            </a:r>
            <a:r>
              <a:rPr lang="zh-CN" altLang="en-US" sz="1800" dirty="0" smtClean="0"/>
              <a:t>类似，只是以</a:t>
            </a:r>
            <a:r>
              <a:rPr lang="en-US" altLang="zh-CN" sz="1800" dirty="0" err="1" smtClean="0"/>
              <a:t>iptables</a:t>
            </a:r>
            <a:r>
              <a:rPr lang="zh-CN" altLang="en-US" sz="1800" dirty="0" smtClean="0"/>
              <a:t>命令的形式输出</a:t>
            </a:r>
            <a:endParaRPr lang="en-US" altLang="zh-CN" sz="1800" dirty="0" smtClean="0"/>
          </a:p>
          <a:p>
            <a:pPr lvl="1"/>
            <a:r>
              <a:rPr lang="en-US" altLang="zh-CN" sz="1800" dirty="0" smtClean="0"/>
              <a:t>-F </a:t>
            </a:r>
            <a:r>
              <a:rPr lang="zh-CN" altLang="en-US" sz="1800" dirty="0" smtClean="0"/>
              <a:t>清除对应</a:t>
            </a:r>
            <a:r>
              <a:rPr lang="en-US" altLang="zh-CN" sz="1800" dirty="0" smtClean="0"/>
              <a:t>chain</a:t>
            </a:r>
            <a:r>
              <a:rPr lang="zh-CN" altLang="en-US" sz="1800" dirty="0" smtClean="0"/>
              <a:t>中的所有规则</a:t>
            </a:r>
            <a:endParaRPr lang="en-US" altLang="zh-CN" sz="1800" dirty="0" smtClean="0"/>
          </a:p>
          <a:p>
            <a:pPr lvl="1"/>
            <a:r>
              <a:rPr lang="en-US" altLang="zh-CN" sz="1800" dirty="0" smtClean="0"/>
              <a:t>-P </a:t>
            </a:r>
            <a:r>
              <a:rPr lang="zh-CN" altLang="en-US" sz="1800" dirty="0" smtClean="0"/>
              <a:t>设置对应</a:t>
            </a:r>
            <a:r>
              <a:rPr lang="en-US" altLang="zh-CN" sz="1800" dirty="0" smtClean="0"/>
              <a:t>chain</a:t>
            </a:r>
            <a:r>
              <a:rPr lang="zh-CN" altLang="en-US" sz="1800" dirty="0" smtClean="0"/>
              <a:t>的缺省</a:t>
            </a:r>
            <a:r>
              <a:rPr lang="en-US" altLang="zh-CN" sz="1800" dirty="0" smtClean="0"/>
              <a:t>policy(</a:t>
            </a:r>
            <a:r>
              <a:rPr lang="zh-CN" altLang="en-US" sz="1800" dirty="0" smtClean="0"/>
              <a:t>即</a:t>
            </a:r>
            <a:r>
              <a:rPr lang="en-US" altLang="zh-CN" sz="1800" dirty="0" smtClean="0"/>
              <a:t>target</a:t>
            </a:r>
            <a:r>
              <a:rPr lang="zh-CN" altLang="en-US" sz="1800" dirty="0" smtClean="0"/>
              <a:t>，比如</a:t>
            </a:r>
            <a:r>
              <a:rPr lang="en-GB" altLang="zh-CN" sz="1800" dirty="0" smtClean="0">
                <a:ea typeface="宋体" pitchFamily="2" charset="-122"/>
              </a:rPr>
              <a:t>DROP</a:t>
            </a:r>
            <a:r>
              <a:rPr lang="en-GB" altLang="zh-CN" sz="1800" dirty="0">
                <a:ea typeface="宋体" pitchFamily="2" charset="-122"/>
              </a:rPr>
              <a:t>, ACCEPT, </a:t>
            </a:r>
            <a:r>
              <a:rPr lang="en-GB" altLang="zh-CN" sz="1800" dirty="0" smtClean="0">
                <a:ea typeface="宋体" pitchFamily="2" charset="-122"/>
              </a:rPr>
              <a:t>REJECT</a:t>
            </a:r>
            <a:r>
              <a:rPr lang="zh-CN" altLang="en-US" sz="1800" dirty="0" smtClean="0">
                <a:ea typeface="宋体" pitchFamily="2" charset="-122"/>
              </a:rPr>
              <a:t>等）</a:t>
            </a:r>
            <a:endParaRPr lang="en-US" altLang="zh-CN" sz="1800" dirty="0" smtClean="0">
              <a:ea typeface="宋体" pitchFamily="2" charset="-122"/>
            </a:endParaRPr>
          </a:p>
          <a:p>
            <a:endParaRPr lang="en-US" altLang="zh-CN" sz="2000" dirty="0" smtClean="0"/>
          </a:p>
          <a:p>
            <a:endParaRPr lang="zh-CN" altLang="en-US" sz="2000" dirty="0"/>
          </a:p>
        </p:txBody>
      </p:sp>
      <p:sp>
        <p:nvSpPr>
          <p:cNvPr id="4" name="矩形 3"/>
          <p:cNvSpPr/>
          <p:nvPr/>
        </p:nvSpPr>
        <p:spPr>
          <a:xfrm>
            <a:off x="5475514" y="4065402"/>
            <a:ext cx="6090557"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634643" algn="l"/>
                <a:tab pos="1269286" algn="l"/>
                <a:tab pos="1903929" algn="l"/>
                <a:tab pos="2538573" algn="l"/>
                <a:tab pos="3173216" algn="l"/>
                <a:tab pos="3807859" algn="l"/>
                <a:tab pos="4442502" algn="l"/>
                <a:tab pos="5077145" algn="l"/>
                <a:tab pos="5711788" algn="l"/>
                <a:tab pos="6346431" algn="l"/>
                <a:tab pos="6981074" algn="l"/>
              </a:tabLst>
            </a:pPr>
            <a:r>
              <a:rPr lang="en-GB" altLang="zh-CN" dirty="0" smtClean="0">
                <a:ea typeface="宋体" pitchFamily="2" charset="-122"/>
              </a:rPr>
              <a:t>iptables </a:t>
            </a:r>
            <a:r>
              <a:rPr lang="en-GB" altLang="zh-CN" dirty="0">
                <a:ea typeface="宋体" pitchFamily="2" charset="-122"/>
              </a:rPr>
              <a:t>-L </a:t>
            </a:r>
            <a:r>
              <a:rPr lang="en-GB" altLang="zh-CN" dirty="0" smtClean="0">
                <a:ea typeface="宋体" pitchFamily="2" charset="-122"/>
              </a:rPr>
              <a:t>OUTPUT  </a:t>
            </a:r>
            <a:r>
              <a:rPr lang="zh-CN" altLang="en-US" dirty="0" smtClean="0">
                <a:ea typeface="宋体" pitchFamily="2" charset="-122"/>
              </a:rPr>
              <a:t>查看</a:t>
            </a:r>
            <a:r>
              <a:rPr lang="en-US" altLang="zh-CN" dirty="0" smtClean="0">
                <a:ea typeface="宋体" pitchFamily="2" charset="-122"/>
              </a:rPr>
              <a:t>filter</a:t>
            </a:r>
            <a:r>
              <a:rPr lang="zh-CN" altLang="en-US" dirty="0" smtClean="0">
                <a:ea typeface="宋体" pitchFamily="2" charset="-122"/>
              </a:rPr>
              <a:t>的</a:t>
            </a:r>
            <a:r>
              <a:rPr lang="en-US" altLang="zh-CN" dirty="0" smtClean="0">
                <a:ea typeface="宋体" pitchFamily="2" charset="-122"/>
              </a:rPr>
              <a:t>OUTPUT</a:t>
            </a:r>
            <a:r>
              <a:rPr lang="zh-CN" altLang="en-US" dirty="0" smtClean="0">
                <a:ea typeface="宋体" pitchFamily="2" charset="-122"/>
              </a:rPr>
              <a:t>链的规则</a:t>
            </a:r>
            <a:endParaRPr lang="en-GB" altLang="zh-CN" dirty="0">
              <a:ea typeface="宋体" pitchFamily="2" charset="-122"/>
            </a:endParaRPr>
          </a:p>
          <a:p>
            <a:pPr>
              <a:tabLst>
                <a:tab pos="634643" algn="l"/>
                <a:tab pos="1269286" algn="l"/>
                <a:tab pos="1903929" algn="l"/>
                <a:tab pos="2538573" algn="l"/>
                <a:tab pos="3173216" algn="l"/>
                <a:tab pos="3807859" algn="l"/>
                <a:tab pos="4442502" algn="l"/>
                <a:tab pos="5077145" algn="l"/>
                <a:tab pos="5711788" algn="l"/>
                <a:tab pos="6346431" algn="l"/>
                <a:tab pos="6981074" algn="l"/>
              </a:tabLst>
            </a:pPr>
            <a:r>
              <a:rPr lang="en-GB" altLang="zh-CN" dirty="0" smtClean="0">
                <a:ea typeface="宋体" pitchFamily="2" charset="-122"/>
              </a:rPr>
              <a:t>iptables –t </a:t>
            </a:r>
            <a:r>
              <a:rPr lang="en-GB" altLang="zh-CN" dirty="0" err="1" smtClean="0">
                <a:ea typeface="宋体" pitchFamily="2" charset="-122"/>
              </a:rPr>
              <a:t>nat</a:t>
            </a:r>
            <a:r>
              <a:rPr lang="en-GB" altLang="zh-CN" dirty="0" smtClean="0">
                <a:ea typeface="宋体" pitchFamily="2" charset="-122"/>
              </a:rPr>
              <a:t> </a:t>
            </a:r>
            <a:r>
              <a:rPr lang="en-GB" altLang="zh-CN" dirty="0">
                <a:ea typeface="宋体" pitchFamily="2" charset="-122"/>
              </a:rPr>
              <a:t>–</a:t>
            </a:r>
            <a:r>
              <a:rPr lang="en-GB" altLang="zh-CN" dirty="0" smtClean="0">
                <a:ea typeface="宋体" pitchFamily="2" charset="-122"/>
              </a:rPr>
              <a:t>L </a:t>
            </a:r>
            <a:r>
              <a:rPr lang="zh-CN" altLang="en-US" dirty="0" smtClean="0">
                <a:ea typeface="宋体" pitchFamily="2" charset="-122"/>
              </a:rPr>
              <a:t>查看</a:t>
            </a:r>
            <a:r>
              <a:rPr lang="en-US" altLang="zh-CN" dirty="0" err="1" smtClean="0">
                <a:ea typeface="宋体" pitchFamily="2" charset="-122"/>
              </a:rPr>
              <a:t>nat</a:t>
            </a:r>
            <a:r>
              <a:rPr lang="zh-CN" altLang="en-US" dirty="0" smtClean="0">
                <a:ea typeface="宋体" pitchFamily="2" charset="-122"/>
              </a:rPr>
              <a:t>的所有</a:t>
            </a:r>
            <a:r>
              <a:rPr lang="en-US" altLang="zh-CN" dirty="0" smtClean="0">
                <a:ea typeface="宋体" pitchFamily="2" charset="-122"/>
              </a:rPr>
              <a:t>chain</a:t>
            </a:r>
            <a:r>
              <a:rPr lang="zh-CN" altLang="en-US" dirty="0" smtClean="0">
                <a:ea typeface="宋体" pitchFamily="2" charset="-122"/>
              </a:rPr>
              <a:t>的规则</a:t>
            </a:r>
            <a:endParaRPr lang="en-GB" altLang="zh-CN" dirty="0" smtClean="0">
              <a:ea typeface="宋体" pitchFamily="2" charset="-122"/>
            </a:endParaRPr>
          </a:p>
          <a:p>
            <a:pPr>
              <a:tabLst>
                <a:tab pos="634643" algn="l"/>
                <a:tab pos="1269286" algn="l"/>
                <a:tab pos="1903929" algn="l"/>
                <a:tab pos="2538573" algn="l"/>
                <a:tab pos="3173216" algn="l"/>
                <a:tab pos="3807859" algn="l"/>
                <a:tab pos="4442502" algn="l"/>
                <a:tab pos="5077145" algn="l"/>
                <a:tab pos="5711788" algn="l"/>
                <a:tab pos="6346431" algn="l"/>
                <a:tab pos="6981074" algn="l"/>
              </a:tabLst>
            </a:pPr>
            <a:r>
              <a:rPr lang="en-GB" altLang="zh-CN" dirty="0" smtClean="0">
                <a:ea typeface="宋体" pitchFamily="2" charset="-122"/>
              </a:rPr>
              <a:t>iptables –t </a:t>
            </a:r>
            <a:r>
              <a:rPr lang="en-GB" altLang="zh-CN" dirty="0" err="1" smtClean="0">
                <a:ea typeface="宋体" pitchFamily="2" charset="-122"/>
              </a:rPr>
              <a:t>nat</a:t>
            </a:r>
            <a:r>
              <a:rPr lang="en-GB" altLang="zh-CN" dirty="0" smtClean="0">
                <a:ea typeface="宋体" pitchFamily="2" charset="-122"/>
              </a:rPr>
              <a:t> –F </a:t>
            </a:r>
            <a:r>
              <a:rPr lang="en-US" altLang="zh-CN" dirty="0" smtClean="0">
                <a:ea typeface="宋体" pitchFamily="2" charset="-122"/>
              </a:rPr>
              <a:t>POSTROUTING </a:t>
            </a:r>
            <a:r>
              <a:rPr lang="zh-CN" altLang="en-US" dirty="0" smtClean="0">
                <a:ea typeface="宋体" pitchFamily="2" charset="-122"/>
              </a:rPr>
              <a:t>查看</a:t>
            </a:r>
            <a:r>
              <a:rPr lang="en-US" altLang="zh-CN" dirty="0" err="1" smtClean="0">
                <a:ea typeface="宋体" pitchFamily="2" charset="-122"/>
              </a:rPr>
              <a:t>nat</a:t>
            </a:r>
            <a:r>
              <a:rPr lang="zh-CN" altLang="en-US" dirty="0" smtClean="0">
                <a:ea typeface="宋体" pitchFamily="2" charset="-122"/>
              </a:rPr>
              <a:t>的</a:t>
            </a:r>
            <a:r>
              <a:rPr lang="en-US" altLang="zh-CN" dirty="0" smtClean="0">
                <a:ea typeface="宋体" pitchFamily="2" charset="-122"/>
              </a:rPr>
              <a:t>POSTROUTING</a:t>
            </a:r>
            <a:r>
              <a:rPr lang="zh-CN" altLang="en-US" dirty="0" smtClean="0">
                <a:ea typeface="宋体" pitchFamily="2" charset="-122"/>
              </a:rPr>
              <a:t>链的规则</a:t>
            </a:r>
            <a:endParaRPr lang="en-GB" altLang="zh-CN" dirty="0" smtClean="0">
              <a:ea typeface="宋体" pitchFamily="2" charset="-122"/>
            </a:endParaRPr>
          </a:p>
          <a:p>
            <a:pPr>
              <a:tabLst>
                <a:tab pos="634643" algn="l"/>
                <a:tab pos="1269286" algn="l"/>
                <a:tab pos="1903929" algn="l"/>
                <a:tab pos="2538573" algn="l"/>
                <a:tab pos="3173216" algn="l"/>
                <a:tab pos="3807859" algn="l"/>
                <a:tab pos="4442502" algn="l"/>
                <a:tab pos="5077145" algn="l"/>
                <a:tab pos="5711788" algn="l"/>
                <a:tab pos="6346431" algn="l"/>
                <a:tab pos="6981074" algn="l"/>
              </a:tabLst>
            </a:pPr>
            <a:r>
              <a:rPr lang="en-GB" altLang="zh-CN" dirty="0" smtClean="0">
                <a:ea typeface="宋体" pitchFamily="2" charset="-122"/>
              </a:rPr>
              <a:t>iptables –t </a:t>
            </a:r>
            <a:r>
              <a:rPr lang="en-GB" altLang="zh-CN" dirty="0" err="1" smtClean="0">
                <a:ea typeface="宋体" pitchFamily="2" charset="-122"/>
              </a:rPr>
              <a:t>nat</a:t>
            </a:r>
            <a:r>
              <a:rPr lang="en-GB" altLang="zh-CN" dirty="0" smtClean="0">
                <a:ea typeface="宋体" pitchFamily="2" charset="-122"/>
              </a:rPr>
              <a:t> –P </a:t>
            </a:r>
            <a:r>
              <a:rPr lang="en-US" altLang="zh-CN" dirty="0" smtClean="0">
                <a:ea typeface="宋体" pitchFamily="2" charset="-122"/>
              </a:rPr>
              <a:t>PREROUTING DROP</a:t>
            </a:r>
            <a:r>
              <a:rPr lang="en-GB" altLang="zh-CN" dirty="0" smtClean="0">
                <a:ea typeface="宋体" pitchFamily="2" charset="-122"/>
              </a:rPr>
              <a:t> </a:t>
            </a:r>
            <a:r>
              <a:rPr lang="zh-CN" altLang="en-US" dirty="0" smtClean="0">
                <a:ea typeface="宋体" pitchFamily="2" charset="-122"/>
              </a:rPr>
              <a:t>设置</a:t>
            </a:r>
            <a:r>
              <a:rPr lang="en-US" altLang="zh-CN" dirty="0" smtClean="0">
                <a:ea typeface="宋体" pitchFamily="2" charset="-122"/>
              </a:rPr>
              <a:t>NAT</a:t>
            </a:r>
            <a:r>
              <a:rPr lang="zh-CN" altLang="en-US" dirty="0" smtClean="0">
                <a:ea typeface="宋体" pitchFamily="2" charset="-122"/>
              </a:rPr>
              <a:t>的</a:t>
            </a:r>
            <a:r>
              <a:rPr lang="en-US" altLang="zh-CN" dirty="0" smtClean="0">
                <a:ea typeface="宋体" pitchFamily="2" charset="-122"/>
              </a:rPr>
              <a:t>PREROUTING</a:t>
            </a:r>
            <a:r>
              <a:rPr lang="zh-CN" altLang="en-US" dirty="0" smtClean="0">
                <a:ea typeface="宋体" pitchFamily="2" charset="-122"/>
              </a:rPr>
              <a:t>链的策略缺省为丢弃所有分组</a:t>
            </a:r>
            <a:endParaRPr lang="en-US" altLang="zh-CN" dirty="0" smtClean="0">
              <a:ea typeface="宋体" pitchFamily="2" charset="-122"/>
            </a:endParaRPr>
          </a:p>
        </p:txBody>
      </p:sp>
      <p:sp>
        <p:nvSpPr>
          <p:cNvPr id="5" name="矩形 4"/>
          <p:cNvSpPr/>
          <p:nvPr/>
        </p:nvSpPr>
        <p:spPr>
          <a:xfrm>
            <a:off x="377372" y="4261552"/>
            <a:ext cx="5288642" cy="1323439"/>
          </a:xfrm>
          <a:prstGeom prst="rect">
            <a:avLst/>
          </a:prstGeom>
        </p:spPr>
        <p:txBody>
          <a:bodyPr wrap="square">
            <a:spAutoFit/>
          </a:bodyPr>
          <a:lstStyle/>
          <a:p>
            <a:pPr>
              <a:tabLst>
                <a:tab pos="634643" algn="l"/>
                <a:tab pos="1269286" algn="l"/>
                <a:tab pos="1903929" algn="l"/>
                <a:tab pos="2538573" algn="l"/>
                <a:tab pos="3173216" algn="l"/>
                <a:tab pos="3807859" algn="l"/>
                <a:tab pos="4442502" algn="l"/>
                <a:tab pos="5077145" algn="l"/>
                <a:tab pos="5711788" algn="l"/>
                <a:tab pos="6346431" algn="l"/>
                <a:tab pos="6981074" algn="l"/>
              </a:tabLst>
            </a:pPr>
            <a:r>
              <a:rPr lang="zh-CN" altLang="en-US" sz="2000" dirty="0"/>
              <a:t>可以自定义</a:t>
            </a:r>
            <a:r>
              <a:rPr lang="en-US" altLang="zh-CN" sz="2000" dirty="0"/>
              <a:t>chain</a:t>
            </a:r>
          </a:p>
          <a:p>
            <a:pPr marL="285750" indent="-285750">
              <a:buFont typeface="Arial" panose="020B0604020202020204" pitchFamily="34" charset="0"/>
              <a:buChar char="•"/>
              <a:tabLst>
                <a:tab pos="634643" algn="l"/>
                <a:tab pos="1269286" algn="l"/>
                <a:tab pos="1903929" algn="l"/>
                <a:tab pos="2538573" algn="l"/>
                <a:tab pos="3173216" algn="l"/>
                <a:tab pos="3807859" algn="l"/>
                <a:tab pos="4442502" algn="l"/>
                <a:tab pos="5077145" algn="l"/>
                <a:tab pos="5711788" algn="l"/>
                <a:tab pos="6346431" algn="l"/>
                <a:tab pos="6981074" algn="l"/>
              </a:tabLst>
            </a:pPr>
            <a:r>
              <a:rPr lang="zh-CN" altLang="en-US" sz="2000" dirty="0"/>
              <a:t>创建一个</a:t>
            </a:r>
            <a:r>
              <a:rPr lang="en-US" altLang="zh-CN" sz="2000" dirty="0"/>
              <a:t>chain:  </a:t>
            </a:r>
            <a:r>
              <a:rPr lang="en-GB" altLang="zh-CN" sz="2000" dirty="0"/>
              <a:t>iptables -t table -N chain</a:t>
            </a:r>
          </a:p>
          <a:p>
            <a:pPr marL="285750" indent="-285750">
              <a:buFont typeface="Arial" panose="020B0604020202020204" pitchFamily="34" charset="0"/>
              <a:buChar char="•"/>
              <a:tabLst>
                <a:tab pos="634643" algn="l"/>
                <a:tab pos="1269286" algn="l"/>
                <a:tab pos="1903929" algn="l"/>
                <a:tab pos="2538573" algn="l"/>
                <a:tab pos="3173216" algn="l"/>
                <a:tab pos="3807859" algn="l"/>
                <a:tab pos="4442502" algn="l"/>
                <a:tab pos="5077145" algn="l"/>
                <a:tab pos="5711788" algn="l"/>
                <a:tab pos="6346431" algn="l"/>
                <a:tab pos="6981074" algn="l"/>
              </a:tabLst>
            </a:pPr>
            <a:r>
              <a:rPr lang="zh-CN" altLang="en-US" sz="2000" dirty="0"/>
              <a:t>删除一个</a:t>
            </a:r>
            <a:r>
              <a:rPr lang="en-US" altLang="zh-CN" sz="2000" dirty="0"/>
              <a:t>chain:  </a:t>
            </a:r>
            <a:r>
              <a:rPr lang="en-GB" altLang="zh-CN" sz="2000" dirty="0"/>
              <a:t>iptables -t table -X chain</a:t>
            </a:r>
          </a:p>
          <a:p>
            <a:pPr marL="285750" indent="-285750">
              <a:buFont typeface="Arial" panose="020B0604020202020204" pitchFamily="34" charset="0"/>
              <a:buChar char="•"/>
              <a:tabLst>
                <a:tab pos="634643" algn="l"/>
                <a:tab pos="1269286" algn="l"/>
                <a:tab pos="1903929" algn="l"/>
                <a:tab pos="2538573" algn="l"/>
                <a:tab pos="3173216" algn="l"/>
                <a:tab pos="3807859" algn="l"/>
                <a:tab pos="4442502" algn="l"/>
                <a:tab pos="5077145" algn="l"/>
                <a:tab pos="5711788" algn="l"/>
                <a:tab pos="6346431" algn="l"/>
                <a:tab pos="6981074" algn="l"/>
              </a:tabLst>
            </a:pPr>
            <a:r>
              <a:rPr lang="zh-CN" altLang="en-US" sz="2000" dirty="0"/>
              <a:t>改名</a:t>
            </a:r>
            <a:r>
              <a:rPr lang="en-US" altLang="zh-CN" sz="2000" dirty="0"/>
              <a:t>chain</a:t>
            </a:r>
            <a:r>
              <a:rPr lang="zh-CN" altLang="en-US" sz="2000" dirty="0"/>
              <a:t>： </a:t>
            </a:r>
            <a:r>
              <a:rPr lang="en-GB" altLang="zh-CN" sz="2000" dirty="0"/>
              <a:t>iptables -t table -E old new</a:t>
            </a:r>
          </a:p>
        </p:txBody>
      </p:sp>
    </p:spTree>
    <p:extLst>
      <p:ext uri="{BB962C8B-B14F-4D97-AF65-F5344CB8AC3E}">
        <p14:creationId xmlns:p14="http://schemas.microsoft.com/office/powerpoint/2010/main" val="158903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chain</a:t>
            </a:r>
            <a:r>
              <a:rPr lang="zh-CN" altLang="en-US" dirty="0" smtClean="0"/>
              <a:t>中的规则</a:t>
            </a:r>
            <a:endParaRPr lang="zh-CN" altLang="en-US" dirty="0"/>
          </a:p>
        </p:txBody>
      </p:sp>
      <p:sp>
        <p:nvSpPr>
          <p:cNvPr id="3" name="内容占位符 2"/>
          <p:cNvSpPr>
            <a:spLocks noGrp="1"/>
          </p:cNvSpPr>
          <p:nvPr>
            <p:ph idx="1"/>
          </p:nvPr>
        </p:nvSpPr>
        <p:spPr>
          <a:xfrm>
            <a:off x="285750" y="1482725"/>
            <a:ext cx="11068050" cy="4351338"/>
          </a:xfrm>
        </p:spPr>
        <p:txBody>
          <a:bodyPr>
            <a:noAutofit/>
          </a:bodyPr>
          <a:lstStyle/>
          <a:p>
            <a:pPr marL="0" indent="0">
              <a:buNone/>
            </a:pPr>
            <a:r>
              <a:rPr lang="zh-CN" altLang="en-US" sz="1600" dirty="0" smtClean="0"/>
              <a:t>每个规则指出： </a:t>
            </a:r>
            <a:endParaRPr lang="en-US" altLang="zh-CN" sz="1600" dirty="0" smtClean="0"/>
          </a:p>
          <a:p>
            <a:pPr lvl="1"/>
            <a:r>
              <a:rPr lang="zh-CN" altLang="en-US" sz="1600" dirty="0" smtClean="0"/>
              <a:t>匹配什么</a:t>
            </a:r>
            <a:endParaRPr lang="en-US" altLang="zh-CN" sz="1600" dirty="0" smtClean="0"/>
          </a:p>
          <a:p>
            <a:pPr lvl="2"/>
            <a:r>
              <a:rPr lang="en-US" altLang="zh-CN" sz="1600" dirty="0" smtClean="0"/>
              <a:t>IP</a:t>
            </a:r>
            <a:r>
              <a:rPr lang="zh-CN" altLang="en-US" sz="1600" dirty="0" smtClean="0"/>
              <a:t>地址： </a:t>
            </a:r>
            <a:r>
              <a:rPr lang="en-US" altLang="zh-CN" sz="1600" dirty="0" smtClean="0"/>
              <a:t>-s </a:t>
            </a:r>
            <a:r>
              <a:rPr lang="en-US" altLang="zh-CN" sz="1600" dirty="0" err="1" smtClean="0"/>
              <a:t>addr</a:t>
            </a:r>
            <a:r>
              <a:rPr lang="zh-CN" altLang="en-US" sz="1600" dirty="0" smtClean="0"/>
              <a:t>和</a:t>
            </a:r>
            <a:r>
              <a:rPr lang="en-US" altLang="zh-CN" sz="1600" dirty="0" smtClean="0"/>
              <a:t>-d </a:t>
            </a:r>
            <a:r>
              <a:rPr lang="en-US" altLang="zh-CN" sz="1600" dirty="0" err="1" smtClean="0"/>
              <a:t>addr</a:t>
            </a:r>
            <a:r>
              <a:rPr lang="zh-CN" altLang="en-US" sz="1600" dirty="0" smtClean="0"/>
              <a:t>，指出源或目的</a:t>
            </a:r>
            <a:r>
              <a:rPr lang="en-US" altLang="zh-CN" sz="1600" dirty="0" smtClean="0"/>
              <a:t>IP</a:t>
            </a:r>
            <a:r>
              <a:rPr lang="zh-CN" altLang="en-US" sz="1600" dirty="0" smtClean="0"/>
              <a:t>地址为</a:t>
            </a:r>
            <a:r>
              <a:rPr lang="en-US" altLang="zh-CN" sz="1600" dirty="0" err="1" smtClean="0"/>
              <a:t>addr</a:t>
            </a:r>
            <a:r>
              <a:rPr lang="en-US" altLang="zh-CN" sz="1600" dirty="0" smtClean="0"/>
              <a:t>(</a:t>
            </a:r>
            <a:r>
              <a:rPr lang="zh-CN" altLang="en-US" sz="1600" dirty="0" smtClean="0"/>
              <a:t>某个地址或地址块等</a:t>
            </a:r>
            <a:r>
              <a:rPr lang="en-US" altLang="zh-CN" sz="1600" dirty="0" smtClean="0"/>
              <a:t>)</a:t>
            </a:r>
            <a:r>
              <a:rPr lang="zh-CN" altLang="en-US" sz="1600" dirty="0" smtClean="0"/>
              <a:t>时匹配</a:t>
            </a:r>
            <a:endParaRPr lang="en-US" altLang="zh-CN" sz="1600" dirty="0" smtClean="0"/>
          </a:p>
          <a:p>
            <a:pPr lvl="2"/>
            <a:r>
              <a:rPr lang="zh-CN" altLang="en-US" sz="1600" dirty="0" smtClean="0"/>
              <a:t>协议： </a:t>
            </a:r>
            <a:r>
              <a:rPr lang="en-US" altLang="zh-CN" sz="1600" dirty="0" smtClean="0"/>
              <a:t>-p protocol</a:t>
            </a:r>
            <a:r>
              <a:rPr lang="zh-CN" altLang="en-US" sz="1600" dirty="0" smtClean="0"/>
              <a:t>，指出要匹配的</a:t>
            </a:r>
            <a:r>
              <a:rPr lang="en-US" altLang="zh-CN" sz="1600" dirty="0" smtClean="0"/>
              <a:t>IP</a:t>
            </a:r>
            <a:r>
              <a:rPr lang="zh-CN" altLang="en-US" sz="1600" dirty="0" smtClean="0"/>
              <a:t>分组头部的协议</a:t>
            </a:r>
            <a:r>
              <a:rPr lang="en-US" altLang="zh-CN" sz="1600" dirty="0" smtClean="0"/>
              <a:t>(</a:t>
            </a:r>
            <a:r>
              <a:rPr lang="en-US" altLang="zh-CN" sz="1600" dirty="0" err="1" smtClean="0"/>
              <a:t>tcp</a:t>
            </a:r>
            <a:r>
              <a:rPr lang="en-US" altLang="zh-CN" sz="1600" dirty="0" smtClean="0"/>
              <a:t>/</a:t>
            </a:r>
            <a:r>
              <a:rPr lang="en-US" altLang="zh-CN" sz="1600" dirty="0" err="1" smtClean="0"/>
              <a:t>udp</a:t>
            </a:r>
            <a:r>
              <a:rPr lang="en-US" altLang="zh-CN" sz="1600" dirty="0" smtClean="0"/>
              <a:t>/</a:t>
            </a:r>
            <a:r>
              <a:rPr lang="en-US" altLang="zh-CN" sz="1600" dirty="0" err="1" smtClean="0"/>
              <a:t>icmp</a:t>
            </a:r>
            <a:r>
              <a:rPr lang="zh-CN" altLang="en-US" sz="1600" dirty="0" smtClean="0"/>
              <a:t>等</a:t>
            </a:r>
            <a:r>
              <a:rPr lang="en-US" altLang="zh-CN" sz="1600" dirty="0" smtClean="0"/>
              <a:t>)</a:t>
            </a:r>
            <a:r>
              <a:rPr lang="zh-CN" altLang="en-US" sz="1600" dirty="0" smtClean="0"/>
              <a:t>，每个协议进一步有自己的匹配选项</a:t>
            </a:r>
            <a:endParaRPr lang="en-US" altLang="zh-CN" sz="1600" dirty="0" smtClean="0"/>
          </a:p>
          <a:p>
            <a:pPr lvl="3"/>
            <a:r>
              <a:rPr lang="en-US" altLang="zh-CN" sz="1600" dirty="0" smtClean="0"/>
              <a:t>--sport port</a:t>
            </a:r>
            <a:r>
              <a:rPr lang="zh-CN" altLang="en-US" sz="1600" dirty="0" smtClean="0"/>
              <a:t>或</a:t>
            </a:r>
            <a:r>
              <a:rPr lang="en-US" altLang="zh-CN" sz="1600" dirty="0" smtClean="0"/>
              <a:t>--</a:t>
            </a:r>
            <a:r>
              <a:rPr lang="en-US" altLang="zh-CN" sz="1600" dirty="0" err="1" smtClean="0"/>
              <a:t>dport</a:t>
            </a:r>
            <a:r>
              <a:rPr lang="en-US" altLang="zh-CN" sz="1600" dirty="0"/>
              <a:t> </a:t>
            </a:r>
            <a:r>
              <a:rPr lang="en-US" altLang="zh-CN" sz="1600" dirty="0" smtClean="0"/>
              <a:t>port</a:t>
            </a:r>
            <a:r>
              <a:rPr lang="zh-CN" altLang="en-US" sz="1600" dirty="0" smtClean="0"/>
              <a:t>：指定</a:t>
            </a:r>
            <a:r>
              <a:rPr lang="en-US" altLang="zh-CN" sz="1600" dirty="0" smtClean="0"/>
              <a:t>TCP/UDP</a:t>
            </a:r>
            <a:r>
              <a:rPr lang="zh-CN" altLang="en-US" sz="1600" dirty="0" smtClean="0"/>
              <a:t>协议中的源和目的端口，后面的</a:t>
            </a:r>
            <a:r>
              <a:rPr lang="en-US" altLang="zh-CN" sz="1600" dirty="0" smtClean="0"/>
              <a:t>port</a:t>
            </a:r>
            <a:r>
              <a:rPr lang="zh-CN" altLang="en-US" sz="1600" dirty="0" smtClean="0"/>
              <a:t>可以是某个端口，也可以是端口范围</a:t>
            </a:r>
            <a:r>
              <a:rPr lang="en-US" altLang="zh-CN" sz="1600" dirty="0" smtClean="0"/>
              <a:t>(1000-2000)</a:t>
            </a:r>
          </a:p>
          <a:p>
            <a:pPr lvl="3"/>
            <a:r>
              <a:rPr lang="en-US" altLang="zh-CN" sz="1600" dirty="0" smtClean="0"/>
              <a:t>--</a:t>
            </a:r>
            <a:r>
              <a:rPr lang="en-US" altLang="zh-CN" sz="1600" dirty="0" err="1" smtClean="0"/>
              <a:t>tcp</a:t>
            </a:r>
            <a:r>
              <a:rPr lang="en-US" altLang="zh-CN" sz="1600" dirty="0" smtClean="0"/>
              <a:t>-flags mask comp  </a:t>
            </a:r>
            <a:r>
              <a:rPr lang="zh-CN" altLang="en-US" sz="1600" dirty="0" smtClean="0"/>
              <a:t>检查</a:t>
            </a:r>
            <a:r>
              <a:rPr lang="en-US" altLang="zh-CN" sz="1600" dirty="0" smtClean="0"/>
              <a:t>mask</a:t>
            </a:r>
            <a:r>
              <a:rPr lang="zh-CN" altLang="en-US" sz="1600" dirty="0" smtClean="0"/>
              <a:t>指出的标志，如果</a:t>
            </a:r>
            <a:r>
              <a:rPr lang="en-US" altLang="zh-CN" sz="1600" dirty="0" smtClean="0"/>
              <a:t>comp</a:t>
            </a:r>
            <a:r>
              <a:rPr lang="zh-CN" altLang="en-US" sz="1600" dirty="0" smtClean="0"/>
              <a:t>指出的对应标志设置，其他不设置则匹配，比如</a:t>
            </a:r>
            <a:r>
              <a:rPr lang="en-US" altLang="zh-CN" sz="1600" dirty="0"/>
              <a:t>--</a:t>
            </a:r>
            <a:r>
              <a:rPr lang="en-US" altLang="zh-CN" sz="1600" dirty="0" err="1"/>
              <a:t>tcp</a:t>
            </a:r>
            <a:r>
              <a:rPr lang="en-US" altLang="zh-CN" sz="1600" dirty="0"/>
              <a:t>-flags SYN,ACK,FIN,RST </a:t>
            </a:r>
            <a:r>
              <a:rPr lang="en-US" altLang="zh-CN" sz="1600" dirty="0" smtClean="0"/>
              <a:t>SYN</a:t>
            </a:r>
            <a:r>
              <a:rPr lang="zh-CN" altLang="en-US" sz="1600" dirty="0" smtClean="0"/>
              <a:t>，也可采用</a:t>
            </a:r>
            <a:r>
              <a:rPr lang="en-US" altLang="zh-CN" sz="1600" dirty="0" smtClean="0"/>
              <a:t>—</a:t>
            </a:r>
            <a:r>
              <a:rPr lang="en-US" altLang="zh-CN" sz="1600" dirty="0" err="1" smtClean="0"/>
              <a:t>syn</a:t>
            </a:r>
            <a:r>
              <a:rPr lang="zh-CN" altLang="en-US" sz="1600" dirty="0" smtClean="0"/>
              <a:t>表示</a:t>
            </a:r>
            <a:endParaRPr lang="en-US" altLang="zh-CN" sz="1600" dirty="0" smtClean="0"/>
          </a:p>
          <a:p>
            <a:pPr lvl="3"/>
            <a:r>
              <a:rPr lang="en-US" altLang="zh-CN" sz="1600" dirty="0" smtClean="0"/>
              <a:t>--</a:t>
            </a:r>
            <a:r>
              <a:rPr lang="en-US" altLang="zh-CN" sz="1600" dirty="0" err="1" smtClean="0"/>
              <a:t>tcp</a:t>
            </a:r>
            <a:r>
              <a:rPr lang="en-US" altLang="zh-CN" sz="1600" dirty="0" smtClean="0"/>
              <a:t>-option number </a:t>
            </a:r>
            <a:r>
              <a:rPr lang="zh-CN" altLang="en-US" sz="1600" dirty="0" smtClean="0"/>
              <a:t>有相应的</a:t>
            </a:r>
            <a:r>
              <a:rPr lang="en-US" altLang="zh-CN" sz="1600" dirty="0" smtClean="0"/>
              <a:t>TCP</a:t>
            </a:r>
            <a:r>
              <a:rPr lang="zh-CN" altLang="en-US" sz="1600" dirty="0" smtClean="0"/>
              <a:t>选项</a:t>
            </a:r>
            <a:endParaRPr lang="en-US" altLang="zh-CN" sz="1600" dirty="0" smtClean="0"/>
          </a:p>
          <a:p>
            <a:pPr lvl="3"/>
            <a:r>
              <a:rPr lang="en-US" altLang="zh-CN" sz="1600" dirty="0" smtClean="0"/>
              <a:t>--</a:t>
            </a:r>
            <a:r>
              <a:rPr lang="en-US" altLang="zh-CN" sz="1600" dirty="0" err="1" smtClean="0"/>
              <a:t>icmp</a:t>
            </a:r>
            <a:r>
              <a:rPr lang="en-US" altLang="zh-CN" sz="1600" dirty="0"/>
              <a:t>-type {type[/code</a:t>
            </a:r>
            <a:r>
              <a:rPr lang="en-US" altLang="zh-CN" sz="1600" dirty="0" smtClean="0"/>
              <a:t>]}: </a:t>
            </a:r>
            <a:r>
              <a:rPr lang="zh-CN" altLang="en-US" sz="1600" dirty="0" smtClean="0"/>
              <a:t>指定</a:t>
            </a:r>
            <a:r>
              <a:rPr lang="en-US" altLang="zh-CN" sz="1600" dirty="0" smtClean="0"/>
              <a:t>ICMP</a:t>
            </a:r>
            <a:r>
              <a:rPr lang="zh-CN" altLang="en-US" sz="1600" dirty="0" smtClean="0"/>
              <a:t>消息的类型 </a:t>
            </a:r>
            <a:endParaRPr lang="en-US" altLang="zh-CN" sz="1600" dirty="0" smtClean="0"/>
          </a:p>
          <a:p>
            <a:pPr lvl="2"/>
            <a:r>
              <a:rPr lang="zh-CN" altLang="en-US" sz="1600" dirty="0" smtClean="0"/>
              <a:t>接口： </a:t>
            </a:r>
            <a:r>
              <a:rPr lang="en-US" altLang="zh-CN" sz="1600" dirty="0" smtClean="0"/>
              <a:t>-</a:t>
            </a:r>
            <a:r>
              <a:rPr lang="en-US" altLang="zh-CN" sz="1600" dirty="0" err="1" smtClean="0"/>
              <a:t>i</a:t>
            </a:r>
            <a:r>
              <a:rPr lang="en-US" altLang="zh-CN" sz="1600" dirty="0" smtClean="0"/>
              <a:t> eth0 –o eth0  </a:t>
            </a:r>
            <a:r>
              <a:rPr lang="zh-CN" altLang="en-US" sz="1600" dirty="0" smtClean="0"/>
              <a:t>匹配到来的接口和外出接口</a:t>
            </a:r>
            <a:endParaRPr lang="en-US" altLang="zh-CN" sz="1600" dirty="0" smtClean="0"/>
          </a:p>
          <a:p>
            <a:pPr lvl="2"/>
            <a:r>
              <a:rPr lang="en-US" altLang="zh-CN" sz="1600" dirty="0" smtClean="0"/>
              <a:t>IP</a:t>
            </a:r>
            <a:r>
              <a:rPr lang="zh-CN" altLang="en-US" sz="1600" dirty="0" smtClean="0"/>
              <a:t>分段：  </a:t>
            </a:r>
            <a:r>
              <a:rPr lang="en-US" altLang="zh-CN" sz="1600" dirty="0" smtClean="0"/>
              <a:t>-f </a:t>
            </a:r>
            <a:r>
              <a:rPr lang="zh-CN" altLang="en-US" sz="1600" dirty="0" smtClean="0"/>
              <a:t>匹配后面的</a:t>
            </a:r>
            <a:r>
              <a:rPr lang="en-US" altLang="zh-CN" sz="1600" dirty="0" smtClean="0"/>
              <a:t>IP</a:t>
            </a:r>
            <a:r>
              <a:rPr lang="zh-CN" altLang="en-US" sz="1600" dirty="0" smtClean="0"/>
              <a:t>分段</a:t>
            </a:r>
            <a:endParaRPr lang="en-US" altLang="zh-CN" sz="1600" dirty="0" smtClean="0"/>
          </a:p>
          <a:p>
            <a:pPr lvl="2"/>
            <a:r>
              <a:rPr lang="zh-CN" altLang="en-US" sz="1600" dirty="0" smtClean="0"/>
              <a:t>扩展模块： </a:t>
            </a:r>
            <a:r>
              <a:rPr lang="en-US" altLang="zh-CN" sz="1600" dirty="0" smtClean="0"/>
              <a:t>-m match</a:t>
            </a:r>
            <a:r>
              <a:rPr lang="zh-CN" altLang="en-US" sz="1600" dirty="0" smtClean="0"/>
              <a:t>表示采用某个扩展模块</a:t>
            </a:r>
            <a:r>
              <a:rPr lang="en-US" altLang="zh-CN" sz="1600" dirty="0" smtClean="0"/>
              <a:t>match</a:t>
            </a:r>
            <a:r>
              <a:rPr lang="zh-CN" altLang="en-US" sz="1600" dirty="0" smtClean="0"/>
              <a:t>来进行匹配</a:t>
            </a:r>
            <a:r>
              <a:rPr lang="en-US" altLang="zh-CN" sz="1600" dirty="0" smtClean="0"/>
              <a:t>, </a:t>
            </a:r>
          </a:p>
          <a:p>
            <a:pPr lvl="1"/>
            <a:r>
              <a:rPr lang="zh-CN" altLang="en-US" sz="1600" dirty="0" smtClean="0"/>
              <a:t>匹配时采取的动作，决定匹配</a:t>
            </a:r>
            <a:r>
              <a:rPr lang="en-US" altLang="zh-CN" sz="1600" dirty="0" smtClean="0"/>
              <a:t>packet</a:t>
            </a:r>
            <a:r>
              <a:rPr lang="zh-CN" altLang="en-US" sz="1600" dirty="0" smtClean="0"/>
              <a:t>的命运</a:t>
            </a:r>
            <a:endParaRPr lang="en-US" altLang="zh-CN" sz="1600" dirty="0" smtClean="0"/>
          </a:p>
          <a:p>
            <a:pPr lvl="2"/>
            <a:r>
              <a:rPr lang="en-US" altLang="zh-CN" sz="1600" dirty="0" smtClean="0"/>
              <a:t>-j target </a:t>
            </a:r>
          </a:p>
          <a:p>
            <a:pPr lvl="3"/>
            <a:r>
              <a:rPr lang="zh-CN" altLang="en-US" sz="1600" dirty="0" smtClean="0"/>
              <a:t>可以是用户自定义的</a:t>
            </a:r>
            <a:r>
              <a:rPr lang="en-US" altLang="zh-CN" sz="1600" dirty="0" smtClean="0"/>
              <a:t>chain</a:t>
            </a:r>
            <a:r>
              <a:rPr lang="zh-CN" altLang="en-US" sz="1600" dirty="0" smtClean="0"/>
              <a:t>，表示由该</a:t>
            </a:r>
            <a:r>
              <a:rPr lang="en-US" altLang="zh-CN" sz="1600" dirty="0" smtClean="0"/>
              <a:t>chain</a:t>
            </a:r>
            <a:r>
              <a:rPr lang="zh-CN" altLang="en-US" sz="1600" dirty="0" smtClean="0"/>
              <a:t>中的规则决定其命运</a:t>
            </a:r>
            <a:endParaRPr lang="en-US" altLang="zh-CN" sz="1600" dirty="0" smtClean="0"/>
          </a:p>
          <a:p>
            <a:pPr lvl="3"/>
            <a:r>
              <a:rPr lang="zh-CN" altLang="en-US" sz="1600" dirty="0" smtClean="0"/>
              <a:t>可以是系统内置的</a:t>
            </a:r>
            <a:r>
              <a:rPr lang="en-US" altLang="zh-CN" sz="1600" dirty="0" smtClean="0"/>
              <a:t>target</a:t>
            </a:r>
            <a:r>
              <a:rPr lang="zh-CN" altLang="en-US" sz="1600" dirty="0" smtClean="0"/>
              <a:t>，包括</a:t>
            </a:r>
            <a:r>
              <a:rPr lang="en-US" altLang="zh-CN" sz="1600" dirty="0" smtClean="0"/>
              <a:t>DROP/ACCEPT/REJECT/LOG</a:t>
            </a:r>
            <a:r>
              <a:rPr lang="zh-CN" altLang="en-US" sz="1600" dirty="0" smtClean="0"/>
              <a:t>等等</a:t>
            </a:r>
            <a:endParaRPr lang="en-US" altLang="zh-CN" sz="1600" dirty="0" smtClean="0"/>
          </a:p>
          <a:p>
            <a:pPr lvl="2"/>
            <a:r>
              <a:rPr lang="en-US" altLang="zh-CN" sz="1600" dirty="0" smtClean="0"/>
              <a:t>-g chain: </a:t>
            </a:r>
            <a:r>
              <a:rPr lang="zh-CN" altLang="en-US" sz="1600" dirty="0" smtClean="0"/>
              <a:t>跳转到</a:t>
            </a:r>
            <a:r>
              <a:rPr lang="en-US" altLang="zh-CN" sz="1600" dirty="0" smtClean="0"/>
              <a:t>chain</a:t>
            </a:r>
            <a:r>
              <a:rPr lang="zh-CN" altLang="en-US" sz="1600" dirty="0" smtClean="0"/>
              <a:t>中的规则，不会再回到本</a:t>
            </a:r>
            <a:r>
              <a:rPr lang="en-US" altLang="zh-CN" sz="1600" dirty="0" smtClean="0"/>
              <a:t>chain</a:t>
            </a:r>
            <a:r>
              <a:rPr lang="zh-CN" altLang="en-US" sz="1600" dirty="0" smtClean="0"/>
              <a:t>来匹配下一条规则，注意与</a:t>
            </a:r>
            <a:r>
              <a:rPr lang="en-US" altLang="zh-CN" sz="1600" dirty="0" smtClean="0"/>
              <a:t>-j chain</a:t>
            </a:r>
            <a:r>
              <a:rPr lang="zh-CN" altLang="en-US" sz="1600" dirty="0" smtClean="0"/>
              <a:t>的区别</a:t>
            </a:r>
            <a:endParaRPr lang="en-US" altLang="zh-CN" sz="1600" dirty="0" smtClean="0"/>
          </a:p>
        </p:txBody>
      </p:sp>
      <p:sp>
        <p:nvSpPr>
          <p:cNvPr id="4" name="文本框 3"/>
          <p:cNvSpPr txBox="1"/>
          <p:nvPr/>
        </p:nvSpPr>
        <p:spPr>
          <a:xfrm>
            <a:off x="7887510" y="3658394"/>
            <a:ext cx="396240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t>state</a:t>
            </a:r>
            <a:r>
              <a:rPr lang="zh-CN" altLang="en-US" dirty="0" smtClean="0"/>
              <a:t>扩展模块可进行连接跟踪（</a:t>
            </a:r>
            <a:r>
              <a:rPr lang="en-US" altLang="zh-CN" dirty="0" err="1" smtClean="0"/>
              <a:t>conntrack</a:t>
            </a:r>
            <a:r>
              <a:rPr lang="zh-CN" altLang="en-US" dirty="0" smtClean="0"/>
              <a:t>更加强大</a:t>
            </a:r>
            <a:r>
              <a:rPr lang="en-US" altLang="zh-CN" dirty="0" smtClean="0"/>
              <a:t>)</a:t>
            </a:r>
            <a:r>
              <a:rPr lang="zh-CN" altLang="en-US" dirty="0" smtClean="0"/>
              <a:t>，</a:t>
            </a:r>
            <a:r>
              <a:rPr lang="en-US" altLang="zh-CN" dirty="0" smtClean="0"/>
              <a:t>-m state –state &lt;states&gt;</a:t>
            </a:r>
          </a:p>
          <a:p>
            <a:pPr marL="285750" indent="-285750">
              <a:buFont typeface="Arial" panose="020B0604020202020204" pitchFamily="34" charset="0"/>
              <a:buChar char="•"/>
            </a:pPr>
            <a:r>
              <a:rPr lang="en-US" altLang="zh-CN" dirty="0" smtClean="0"/>
              <a:t>NEW: </a:t>
            </a:r>
            <a:r>
              <a:rPr lang="zh-CN" altLang="en-US" dirty="0" smtClean="0"/>
              <a:t>新的连接请求</a:t>
            </a:r>
            <a:endParaRPr lang="en-US" altLang="zh-CN" dirty="0" smtClean="0"/>
          </a:p>
          <a:p>
            <a:pPr marL="285750" indent="-285750">
              <a:buFont typeface="Arial" panose="020B0604020202020204" pitchFamily="34" charset="0"/>
              <a:buChar char="•"/>
            </a:pPr>
            <a:r>
              <a:rPr lang="en-US" altLang="zh-CN" dirty="0" smtClean="0"/>
              <a:t>ESTABLISH: </a:t>
            </a:r>
            <a:r>
              <a:rPr lang="zh-CN" altLang="en-US" dirty="0" smtClean="0"/>
              <a:t>已建立的连接</a:t>
            </a:r>
            <a:endParaRPr lang="en-US" altLang="zh-CN" dirty="0" smtClean="0"/>
          </a:p>
          <a:p>
            <a:pPr marL="285750" indent="-285750">
              <a:buFont typeface="Arial" panose="020B0604020202020204" pitchFamily="34" charset="0"/>
              <a:buChar char="•"/>
            </a:pPr>
            <a:r>
              <a:rPr lang="en-US" altLang="zh-CN" dirty="0" smtClean="0"/>
              <a:t>RELATED: </a:t>
            </a:r>
            <a:r>
              <a:rPr lang="zh-CN" altLang="en-US" dirty="0" smtClean="0"/>
              <a:t>与已建立的某个连接关联的新连接请求</a:t>
            </a:r>
            <a:endParaRPr lang="en-US" altLang="zh-CN" dirty="0" smtClean="0"/>
          </a:p>
          <a:p>
            <a:pPr marL="285750" indent="-285750">
              <a:buFont typeface="Arial" panose="020B0604020202020204" pitchFamily="34" charset="0"/>
              <a:buChar char="•"/>
            </a:pPr>
            <a:r>
              <a:rPr lang="en-US" altLang="zh-CN" dirty="0" smtClean="0"/>
              <a:t>INVALID: </a:t>
            </a:r>
            <a:r>
              <a:rPr lang="zh-CN" altLang="en-US" dirty="0" smtClean="0"/>
              <a:t>非法状态</a:t>
            </a:r>
            <a:endParaRPr lang="zh-CN" altLang="en-US" dirty="0"/>
          </a:p>
        </p:txBody>
      </p:sp>
      <p:sp>
        <p:nvSpPr>
          <p:cNvPr id="5" name="矩形 4"/>
          <p:cNvSpPr/>
          <p:nvPr/>
        </p:nvSpPr>
        <p:spPr>
          <a:xfrm>
            <a:off x="285750" y="41959"/>
            <a:ext cx="2608406" cy="646331"/>
          </a:xfrm>
          <a:prstGeom prst="rect">
            <a:avLst/>
          </a:prstGeom>
        </p:spPr>
        <p:txBody>
          <a:bodyPr wrap="none">
            <a:spAutoFit/>
          </a:bodyPr>
          <a:lstStyle/>
          <a:p>
            <a:r>
              <a:rPr lang="en-US" altLang="zh-CN" dirty="0" smtClean="0"/>
              <a:t>man </a:t>
            </a:r>
            <a:r>
              <a:rPr lang="en-US" altLang="zh-CN" dirty="0" err="1" smtClean="0"/>
              <a:t>iptables</a:t>
            </a:r>
            <a:endParaRPr lang="en-US" altLang="zh-CN" dirty="0" smtClean="0"/>
          </a:p>
          <a:p>
            <a:r>
              <a:rPr lang="en-US" altLang="zh-CN" dirty="0" smtClean="0"/>
              <a:t>man </a:t>
            </a:r>
            <a:r>
              <a:rPr lang="en-US" altLang="zh-CN" dirty="0" err="1"/>
              <a:t>iptables</a:t>
            </a:r>
            <a:r>
              <a:rPr lang="en-US" altLang="zh-CN" dirty="0"/>
              <a:t>-extensions</a:t>
            </a:r>
            <a:endParaRPr lang="zh-CN" altLang="en-US" dirty="0"/>
          </a:p>
        </p:txBody>
      </p:sp>
      <p:sp>
        <p:nvSpPr>
          <p:cNvPr id="6" name="文本框 5"/>
          <p:cNvSpPr txBox="1"/>
          <p:nvPr/>
        </p:nvSpPr>
        <p:spPr>
          <a:xfrm>
            <a:off x="4853168" y="213360"/>
            <a:ext cx="7153636"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开启本机的</a:t>
            </a:r>
            <a:r>
              <a:rPr lang="en-US" altLang="zh-CN" dirty="0" err="1" smtClean="0"/>
              <a:t>ssh</a:t>
            </a:r>
            <a:r>
              <a:rPr lang="en-US" altLang="zh-CN" dirty="0" smtClean="0"/>
              <a:t>(22</a:t>
            </a:r>
            <a:r>
              <a:rPr lang="en-US" altLang="zh-CN" dirty="0"/>
              <a:t>)</a:t>
            </a:r>
            <a:r>
              <a:rPr lang="zh-CN" altLang="en-US" dirty="0" smtClean="0"/>
              <a:t>端口</a:t>
            </a:r>
            <a:endParaRPr lang="en-US" altLang="zh-CN" dirty="0" smtClean="0"/>
          </a:p>
          <a:p>
            <a:r>
              <a:rPr lang="en-US" altLang="zh-CN" dirty="0" err="1" smtClean="0"/>
              <a:t>iptables</a:t>
            </a:r>
            <a:r>
              <a:rPr lang="en-US" altLang="zh-CN" dirty="0" smtClean="0"/>
              <a:t> -A INPUT -p </a:t>
            </a:r>
            <a:r>
              <a:rPr lang="en-US" altLang="zh-CN" dirty="0" err="1" smtClean="0"/>
              <a:t>tcp</a:t>
            </a:r>
            <a:r>
              <a:rPr lang="en-US" altLang="zh-CN" dirty="0" smtClean="0"/>
              <a:t> --</a:t>
            </a:r>
            <a:r>
              <a:rPr lang="en-US" altLang="zh-CN" dirty="0" err="1" smtClean="0"/>
              <a:t>dport</a:t>
            </a:r>
            <a:r>
              <a:rPr lang="en-US" altLang="zh-CN" dirty="0" smtClean="0"/>
              <a:t> 22 -j ACCEPT</a:t>
            </a:r>
          </a:p>
          <a:p>
            <a:r>
              <a:rPr lang="en-US" altLang="zh-CN" dirty="0" err="1" smtClean="0"/>
              <a:t>iptables</a:t>
            </a:r>
            <a:r>
              <a:rPr lang="en-US" altLang="zh-CN" dirty="0" smtClean="0"/>
              <a:t> -A OUTPUT -p </a:t>
            </a:r>
            <a:r>
              <a:rPr lang="en-US" altLang="zh-CN" dirty="0" err="1" smtClean="0"/>
              <a:t>tcp</a:t>
            </a:r>
            <a:r>
              <a:rPr lang="en-US" altLang="zh-CN" dirty="0" smtClean="0"/>
              <a:t> --sport 22 -j ACCEPT</a:t>
            </a:r>
          </a:p>
          <a:p>
            <a:r>
              <a:rPr lang="zh-CN" altLang="en-US" dirty="0" smtClean="0"/>
              <a:t>不允许本机访问复旦大学主页</a:t>
            </a:r>
            <a:endParaRPr lang="en-US" altLang="zh-CN" dirty="0" smtClean="0"/>
          </a:p>
          <a:p>
            <a:r>
              <a:rPr lang="en-US" altLang="zh-CN" dirty="0" err="1"/>
              <a:t>iptables</a:t>
            </a:r>
            <a:r>
              <a:rPr lang="en-US" altLang="zh-CN" dirty="0"/>
              <a:t> -A OUTPUT -d 202.120.224.115 -p </a:t>
            </a:r>
            <a:r>
              <a:rPr lang="en-US" altLang="zh-CN" dirty="0" err="1"/>
              <a:t>tcp</a:t>
            </a:r>
            <a:r>
              <a:rPr lang="en-US" altLang="zh-CN" dirty="0"/>
              <a:t> --</a:t>
            </a:r>
            <a:r>
              <a:rPr lang="en-US" altLang="zh-CN" dirty="0" err="1"/>
              <a:t>dport</a:t>
            </a:r>
            <a:r>
              <a:rPr lang="en-US" altLang="zh-CN" dirty="0"/>
              <a:t> 80 -j DROP</a:t>
            </a:r>
            <a:endParaRPr lang="en-US" altLang="zh-CN" dirty="0" smtClean="0"/>
          </a:p>
        </p:txBody>
      </p:sp>
    </p:spTree>
    <p:extLst>
      <p:ext uri="{BB962C8B-B14F-4D97-AF65-F5344CB8AC3E}">
        <p14:creationId xmlns:p14="http://schemas.microsoft.com/office/powerpoint/2010/main" val="332048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chain</a:t>
            </a:r>
            <a:r>
              <a:rPr lang="zh-CN" altLang="en-US" dirty="0" smtClean="0"/>
              <a:t>中的规则操作</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marL="0" indent="0">
              <a:buNone/>
            </a:pPr>
            <a:r>
              <a:rPr lang="en-US" altLang="zh-CN" sz="2000" dirty="0" err="1"/>
              <a:t>iptables</a:t>
            </a:r>
            <a:r>
              <a:rPr lang="en-US" altLang="zh-CN" sz="2000" dirty="0"/>
              <a:t> -t table -OP chain specifiers</a:t>
            </a:r>
          </a:p>
          <a:p>
            <a:pPr marL="0" indent="0">
              <a:buNone/>
            </a:pPr>
            <a:r>
              <a:rPr lang="en-US" altLang="zh-CN" sz="2000" dirty="0" err="1"/>
              <a:t>iptables</a:t>
            </a:r>
            <a:r>
              <a:rPr lang="en-US" altLang="zh-CN" sz="2000" dirty="0"/>
              <a:t> -t table -OP chain line# specifiers</a:t>
            </a:r>
            <a:endParaRPr lang="zh-CN" altLang="en-US" sz="2000" dirty="0"/>
          </a:p>
          <a:p>
            <a:r>
              <a:rPr lang="en-US" altLang="zh-CN" sz="2000" dirty="0" smtClean="0"/>
              <a:t>-I: </a:t>
            </a:r>
            <a:r>
              <a:rPr lang="zh-CN" altLang="en-US" sz="2000" dirty="0" smtClean="0"/>
              <a:t>在头部或者指定位置</a:t>
            </a:r>
            <a:r>
              <a:rPr lang="en-US" altLang="zh-CN" sz="2000" dirty="0" smtClean="0"/>
              <a:t>(line#)</a:t>
            </a:r>
            <a:r>
              <a:rPr lang="zh-CN" altLang="en-US" sz="2000" dirty="0" smtClean="0"/>
              <a:t>插入</a:t>
            </a:r>
            <a:r>
              <a:rPr lang="en-US" altLang="zh-CN" sz="2000" dirty="0" smtClean="0"/>
              <a:t>specifiers</a:t>
            </a:r>
            <a:r>
              <a:rPr lang="zh-CN" altLang="en-US" sz="2000" dirty="0"/>
              <a:t>描述</a:t>
            </a:r>
            <a:r>
              <a:rPr lang="zh-CN" altLang="en-US" sz="2000" dirty="0" smtClean="0"/>
              <a:t>的规则</a:t>
            </a:r>
            <a:r>
              <a:rPr lang="en-US" altLang="zh-CN" sz="2000" dirty="0"/>
              <a:t>	</a:t>
            </a:r>
            <a:endParaRPr lang="en-US" altLang="zh-CN" sz="2000" dirty="0" smtClean="0"/>
          </a:p>
          <a:p>
            <a:r>
              <a:rPr lang="en-US" altLang="zh-CN" sz="2000" dirty="0"/>
              <a:t>-</a:t>
            </a:r>
            <a:r>
              <a:rPr lang="en-US" altLang="zh-CN" sz="2000" dirty="0" smtClean="0"/>
              <a:t>A: </a:t>
            </a:r>
            <a:r>
              <a:rPr lang="zh-CN" altLang="en-US" sz="2000" dirty="0" smtClean="0"/>
              <a:t>在尾部添加一条规则</a:t>
            </a:r>
            <a:endParaRPr lang="en-US" altLang="zh-CN" sz="2000" dirty="0" smtClean="0"/>
          </a:p>
          <a:p>
            <a:r>
              <a:rPr lang="en-US" altLang="zh-CN" sz="2000" dirty="0" smtClean="0"/>
              <a:t>-D: </a:t>
            </a:r>
            <a:r>
              <a:rPr lang="zh-CN" altLang="en-US" sz="2000" dirty="0" smtClean="0"/>
              <a:t>删除匹配的规则</a:t>
            </a:r>
            <a:r>
              <a:rPr lang="en-US" altLang="zh-CN" sz="2000" dirty="0" smtClean="0"/>
              <a:t>(</a:t>
            </a:r>
            <a:r>
              <a:rPr lang="zh-CN" altLang="en-US" sz="2000" dirty="0" smtClean="0"/>
              <a:t>一般采用的规则描述与增加时使用的规则描述一致</a:t>
            </a:r>
            <a:r>
              <a:rPr lang="en-US" altLang="zh-CN" sz="2000" dirty="0" smtClean="0"/>
              <a:t>)</a:t>
            </a:r>
            <a:r>
              <a:rPr lang="zh-CN" altLang="en-US" sz="2000" dirty="0" smtClean="0"/>
              <a:t>，或者删除指定编号</a:t>
            </a:r>
            <a:r>
              <a:rPr lang="en-US" altLang="zh-CN" sz="2000" dirty="0" smtClean="0"/>
              <a:t>(line#</a:t>
            </a:r>
            <a:r>
              <a:rPr lang="en-US" altLang="zh-CN" sz="2000" dirty="0"/>
              <a:t>)</a:t>
            </a:r>
            <a:r>
              <a:rPr lang="zh-CN" altLang="en-US" sz="2000" dirty="0" smtClean="0"/>
              <a:t>的规则</a:t>
            </a:r>
            <a:r>
              <a:rPr lang="en-US" altLang="zh-CN" sz="2000" dirty="0"/>
              <a:t>	</a:t>
            </a:r>
            <a:endParaRPr lang="en-US" altLang="zh-CN" sz="2000" dirty="0" smtClean="0"/>
          </a:p>
          <a:p>
            <a:r>
              <a:rPr lang="en-US" altLang="zh-CN" sz="2000" dirty="0" smtClean="0"/>
              <a:t>-R: </a:t>
            </a:r>
            <a:r>
              <a:rPr lang="zh-CN" altLang="en-US" sz="2000" dirty="0" smtClean="0"/>
              <a:t>替换指定编号</a:t>
            </a:r>
            <a:r>
              <a:rPr lang="en-US" altLang="zh-CN" sz="2000" dirty="0" smtClean="0"/>
              <a:t>(line#) </a:t>
            </a:r>
            <a:r>
              <a:rPr lang="zh-CN" altLang="en-US" sz="2000" dirty="0" smtClean="0"/>
              <a:t>的规则</a:t>
            </a:r>
            <a:endParaRPr lang="en-US" altLang="zh-CN" sz="2000" dirty="0" smtClean="0"/>
          </a:p>
          <a:p>
            <a:pPr marL="0" indent="0">
              <a:buNone/>
            </a:pPr>
            <a:r>
              <a:rPr lang="zh-CN" altLang="en-US" sz="2000" dirty="0" smtClean="0"/>
              <a:t>在匹配</a:t>
            </a:r>
            <a:r>
              <a:rPr lang="en-US" altLang="zh-CN" sz="2000" dirty="0" smtClean="0"/>
              <a:t>chain</a:t>
            </a:r>
            <a:r>
              <a:rPr lang="zh-CN" altLang="en-US" sz="2000" dirty="0" smtClean="0"/>
              <a:t>的规则时按照顺序逐个匹配，除非已经匹配了前面的规则，并且该规则的动作</a:t>
            </a:r>
            <a:r>
              <a:rPr lang="en-US" altLang="zh-CN" sz="2000" dirty="0" smtClean="0"/>
              <a:t>(-j target)</a:t>
            </a:r>
            <a:r>
              <a:rPr lang="zh-CN" altLang="en-US" sz="2000" dirty="0" smtClean="0"/>
              <a:t>中明确说明了该分组的命运</a:t>
            </a:r>
            <a:endParaRPr lang="en-US" altLang="zh-CN" sz="2000" dirty="0" smtClean="0"/>
          </a:p>
          <a:p>
            <a:pPr marL="0" indent="0">
              <a:buNone/>
            </a:pPr>
            <a:endParaRPr lang="en-US" altLang="zh-CN" sz="2000" dirty="0" smtClean="0"/>
          </a:p>
          <a:p>
            <a:r>
              <a:rPr lang="zh-CN" altLang="en-US" sz="2000" dirty="0" smtClean="0"/>
              <a:t>每个规则维护了一个分组和字节计数器，每次分组匹配了某个规则时，更新计数器 </a:t>
            </a:r>
            <a:endParaRPr lang="en-US" altLang="zh-CN" sz="2000" dirty="0" smtClean="0"/>
          </a:p>
          <a:p>
            <a:pPr marL="0" indent="0">
              <a:buNone/>
            </a:pPr>
            <a:r>
              <a:rPr lang="en-US" altLang="zh-CN" sz="2000" dirty="0">
                <a:ea typeface="宋体" pitchFamily="2" charset="-122"/>
              </a:rPr>
              <a:t>-Z </a:t>
            </a:r>
            <a:r>
              <a:rPr lang="zh-CN" altLang="en-US" sz="2000" dirty="0">
                <a:ea typeface="宋体" pitchFamily="2" charset="-122"/>
              </a:rPr>
              <a:t>将对应</a:t>
            </a:r>
            <a:r>
              <a:rPr lang="en-US" altLang="zh-CN" sz="2000" dirty="0">
                <a:ea typeface="宋体" pitchFamily="2" charset="-122"/>
              </a:rPr>
              <a:t>chain</a:t>
            </a:r>
            <a:r>
              <a:rPr lang="zh-CN" altLang="en-US" sz="2000" dirty="0">
                <a:ea typeface="宋体" pitchFamily="2" charset="-122"/>
              </a:rPr>
              <a:t>中的某个规则所匹配的分组和字节数计数器清</a:t>
            </a:r>
            <a:r>
              <a:rPr lang="en-US" altLang="zh-CN" sz="2000" dirty="0">
                <a:ea typeface="宋体" pitchFamily="2" charset="-122"/>
              </a:rPr>
              <a:t>0</a:t>
            </a:r>
            <a:r>
              <a:rPr lang="zh-CN" altLang="en-US" sz="2000" dirty="0">
                <a:ea typeface="宋体" pitchFamily="2" charset="-122"/>
              </a:rPr>
              <a:t> </a:t>
            </a:r>
            <a:r>
              <a:rPr lang="zh-CN" altLang="en-US" sz="2000" dirty="0"/>
              <a:t> </a:t>
            </a:r>
            <a:endParaRPr lang="en-US" altLang="zh-CN" sz="2000" dirty="0" smtClean="0"/>
          </a:p>
          <a:p>
            <a:pPr marL="0" indent="0">
              <a:buNone/>
            </a:pPr>
            <a:r>
              <a:rPr lang="en-US" altLang="zh-CN" sz="2000" dirty="0" err="1">
                <a:ea typeface="宋体" pitchFamily="2" charset="-122"/>
              </a:rPr>
              <a:t>iptables</a:t>
            </a:r>
            <a:r>
              <a:rPr lang="en-US" altLang="zh-CN" sz="2000" dirty="0">
                <a:ea typeface="宋体" pitchFamily="2" charset="-122"/>
              </a:rPr>
              <a:t> –Z OUTPUT  </a:t>
            </a:r>
            <a:r>
              <a:rPr lang="zh-CN" altLang="en-US" sz="2000" dirty="0">
                <a:ea typeface="宋体" pitchFamily="2" charset="-122"/>
              </a:rPr>
              <a:t>将</a:t>
            </a:r>
            <a:r>
              <a:rPr lang="en-US" altLang="zh-CN" sz="2000" dirty="0">
                <a:ea typeface="宋体" pitchFamily="2" charset="-122"/>
              </a:rPr>
              <a:t>filter</a:t>
            </a:r>
            <a:r>
              <a:rPr lang="zh-CN" altLang="en-US" sz="2000" dirty="0">
                <a:ea typeface="宋体" pitchFamily="2" charset="-122"/>
              </a:rPr>
              <a:t>的</a:t>
            </a:r>
            <a:r>
              <a:rPr lang="en-US" altLang="zh-CN" sz="2000" dirty="0">
                <a:ea typeface="宋体" pitchFamily="2" charset="-122"/>
              </a:rPr>
              <a:t>OUTPUT</a:t>
            </a:r>
            <a:r>
              <a:rPr lang="zh-CN" altLang="en-US" sz="2000" dirty="0">
                <a:ea typeface="宋体" pitchFamily="2" charset="-122"/>
              </a:rPr>
              <a:t>链中各个规则计数器清零</a:t>
            </a:r>
            <a:endParaRPr lang="en-GB" altLang="zh-CN" sz="2000" dirty="0">
              <a:ea typeface="宋体" pitchFamily="2" charset="-122"/>
            </a:endParaRP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330851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Target</a:t>
            </a:r>
            <a:endParaRPr lang="zh-CN" altLang="en-US" dirty="0"/>
          </a:p>
        </p:txBody>
      </p:sp>
      <p:sp>
        <p:nvSpPr>
          <p:cNvPr id="3" name="内容占位符 2"/>
          <p:cNvSpPr>
            <a:spLocks noGrp="1"/>
          </p:cNvSpPr>
          <p:nvPr>
            <p:ph idx="1"/>
          </p:nvPr>
        </p:nvSpPr>
        <p:spPr>
          <a:xfrm>
            <a:off x="285750" y="1690688"/>
            <a:ext cx="11620500" cy="4351338"/>
          </a:xfrm>
        </p:spPr>
        <p:txBody>
          <a:bodyPr>
            <a:noAutofit/>
          </a:bodyPr>
          <a:lstStyle/>
          <a:p>
            <a:r>
              <a:rPr lang="en-US" altLang="zh-CN" sz="1800" dirty="0" smtClean="0"/>
              <a:t>SNAT</a:t>
            </a:r>
            <a:r>
              <a:rPr lang="zh-CN" altLang="en-US" sz="1800" dirty="0" smtClean="0"/>
              <a:t>：内部网络访问外网时进行</a:t>
            </a:r>
            <a:r>
              <a:rPr lang="zh-CN" altLang="zh-CN" sz="1800" dirty="0" smtClean="0"/>
              <a:t>源地址转换</a:t>
            </a:r>
            <a:r>
              <a:rPr lang="en-US" altLang="zh-CN" sz="1800" dirty="0" smtClean="0"/>
              <a:t>   </a:t>
            </a:r>
            <a:r>
              <a:rPr lang="sv-SE" altLang="zh-CN" sz="1800" i="1" dirty="0" smtClean="0">
                <a:ea typeface="宋体" pitchFamily="2" charset="-122"/>
              </a:rPr>
              <a:t>--</a:t>
            </a:r>
            <a:r>
              <a:rPr lang="sv-SE" altLang="zh-CN" sz="1800" i="1" dirty="0">
                <a:ea typeface="宋体" pitchFamily="2" charset="-122"/>
              </a:rPr>
              <a:t>to-source &lt;address&gt;[-&lt;address&gt;][:&lt;port&gt;-&lt;port&gt;] </a:t>
            </a:r>
          </a:p>
          <a:p>
            <a:pPr marL="400050" lvl="2" indent="0">
              <a:buNone/>
            </a:pPr>
            <a:r>
              <a:rPr lang="en-US" altLang="zh-CN" sz="1800" dirty="0" smtClean="0">
                <a:latin typeface="Courier New" pitchFamily="49" charset="0"/>
                <a:ea typeface="宋体" pitchFamily="2" charset="-122"/>
              </a:rPr>
              <a:t>10.0.1.0/24</a:t>
            </a:r>
            <a:r>
              <a:rPr lang="zh-CN" altLang="en-US" sz="1800" dirty="0" smtClean="0">
                <a:latin typeface="Courier New" pitchFamily="49" charset="0"/>
                <a:ea typeface="宋体" pitchFamily="2" charset="-122"/>
              </a:rPr>
              <a:t>中的主机通过该</a:t>
            </a:r>
            <a:r>
              <a:rPr lang="en-US" altLang="zh-CN" sz="1800" dirty="0" smtClean="0">
                <a:latin typeface="Courier New" pitchFamily="49" charset="0"/>
                <a:ea typeface="宋体" pitchFamily="2" charset="-122"/>
              </a:rPr>
              <a:t>NAT</a:t>
            </a:r>
            <a:r>
              <a:rPr lang="zh-CN" altLang="en-US" sz="1800" dirty="0" smtClean="0">
                <a:latin typeface="Courier New" pitchFamily="49" charset="0"/>
                <a:ea typeface="宋体" pitchFamily="2" charset="-122"/>
              </a:rPr>
              <a:t>设备后改变源地址（从指定地址池中选择）</a:t>
            </a:r>
            <a:endParaRPr lang="en-US" altLang="zh-CN" sz="1800" dirty="0" smtClean="0">
              <a:latin typeface="Courier New" pitchFamily="49" charset="0"/>
              <a:ea typeface="宋体" pitchFamily="2" charset="-122"/>
            </a:endParaRPr>
          </a:p>
          <a:p>
            <a:pPr marL="400050" lvl="2" indent="0">
              <a:buNone/>
            </a:pPr>
            <a:r>
              <a:rPr lang="en-US" altLang="zh-CN" sz="1800" dirty="0" err="1" smtClean="0">
                <a:latin typeface="Courier New" pitchFamily="49" charset="0"/>
                <a:ea typeface="宋体" pitchFamily="2" charset="-122"/>
              </a:rPr>
              <a:t>iptables</a:t>
            </a:r>
            <a:r>
              <a:rPr lang="en-US" altLang="zh-CN" sz="1800" dirty="0" smtClean="0">
                <a:latin typeface="Courier New" pitchFamily="49" charset="0"/>
                <a:ea typeface="宋体" pitchFamily="2" charset="-122"/>
              </a:rPr>
              <a:t> </a:t>
            </a:r>
            <a:r>
              <a:rPr lang="en-US" altLang="zh-CN" sz="1800" dirty="0">
                <a:latin typeface="Courier New" pitchFamily="49" charset="0"/>
                <a:ea typeface="宋体" pitchFamily="2" charset="-122"/>
              </a:rPr>
              <a:t>-t </a:t>
            </a:r>
            <a:r>
              <a:rPr lang="en-US" altLang="zh-CN" sz="1800" dirty="0" err="1">
                <a:latin typeface="Courier New" pitchFamily="49" charset="0"/>
                <a:ea typeface="宋体" pitchFamily="2" charset="-122"/>
              </a:rPr>
              <a:t>nat</a:t>
            </a:r>
            <a:r>
              <a:rPr lang="en-US" altLang="zh-CN" sz="1800" dirty="0">
                <a:latin typeface="Courier New" pitchFamily="49" charset="0"/>
                <a:ea typeface="宋体" pitchFamily="2" charset="-122"/>
              </a:rPr>
              <a:t> -A POSTROUTING -s 10.0.1.0/24 -j SNAT --to-source 128.128.71.1-128.128.71.3</a:t>
            </a:r>
          </a:p>
          <a:p>
            <a:r>
              <a:rPr lang="en-US" altLang="zh-CN" sz="1800" dirty="0"/>
              <a:t>DNAT</a:t>
            </a:r>
            <a:r>
              <a:rPr lang="zh-CN" altLang="en-US" sz="1800" dirty="0" smtClean="0"/>
              <a:t>：内网的服务发布到外</a:t>
            </a:r>
            <a:r>
              <a:rPr lang="zh-CN" altLang="en-US" sz="1800" dirty="0" smtClean="0"/>
              <a:t>网，</a:t>
            </a:r>
            <a:r>
              <a:rPr lang="zh-CN" altLang="en-US" sz="1800" dirty="0" smtClean="0"/>
              <a:t>外网请求到来时，进行目的</a:t>
            </a:r>
            <a:r>
              <a:rPr lang="zh-CN" altLang="zh-CN" sz="1800" dirty="0" smtClean="0"/>
              <a:t>地址转换</a:t>
            </a:r>
            <a:r>
              <a:rPr lang="en-US" altLang="zh-CN" sz="1800" dirty="0" smtClean="0"/>
              <a:t> </a:t>
            </a:r>
            <a:r>
              <a:rPr lang="sv-SE" altLang="zh-CN" sz="1800" i="1" dirty="0" smtClean="0">
                <a:ea typeface="宋体" pitchFamily="2" charset="-122"/>
              </a:rPr>
              <a:t>--</a:t>
            </a:r>
            <a:r>
              <a:rPr lang="sv-SE" altLang="zh-CN" sz="1800" i="1" dirty="0">
                <a:ea typeface="宋体" pitchFamily="2" charset="-122"/>
              </a:rPr>
              <a:t>to-destination </a:t>
            </a:r>
            <a:r>
              <a:rPr lang="sv-SE" altLang="zh-CN" sz="1800" i="1" dirty="0" smtClean="0">
                <a:ea typeface="宋体" pitchFamily="2" charset="-122"/>
              </a:rPr>
              <a:t>i</a:t>
            </a:r>
            <a:r>
              <a:rPr lang="sv-SE" altLang="zh-CN" sz="1800" i="1" dirty="0">
                <a:ea typeface="宋体" pitchFamily="2" charset="-122"/>
              </a:rPr>
              <a:t> &lt;address&gt;[-&lt;address&gt;][:&lt;port&gt;-&lt;port&gt;] </a:t>
            </a:r>
          </a:p>
          <a:p>
            <a:pPr marL="457200" lvl="1" indent="0">
              <a:buNone/>
            </a:pPr>
            <a:r>
              <a:rPr lang="zh-CN" altLang="en-US" sz="1800" dirty="0" smtClean="0">
                <a:latin typeface="Courier New" pitchFamily="49" charset="0"/>
                <a:ea typeface="宋体" pitchFamily="2" charset="-122"/>
              </a:rPr>
              <a:t>来自于</a:t>
            </a:r>
            <a:r>
              <a:rPr lang="en-US" altLang="zh-CN" sz="1800" dirty="0" smtClean="0">
                <a:latin typeface="Courier New" pitchFamily="49" charset="0"/>
                <a:ea typeface="宋体" pitchFamily="2" charset="-122"/>
              </a:rPr>
              <a:t>eth1</a:t>
            </a:r>
            <a:r>
              <a:rPr lang="zh-CN" altLang="en-US" sz="1800" dirty="0" smtClean="0">
                <a:latin typeface="Courier New" pitchFamily="49" charset="0"/>
                <a:ea typeface="宋体" pitchFamily="2" charset="-122"/>
              </a:rPr>
              <a:t>的目的地址为</a:t>
            </a:r>
            <a:r>
              <a:rPr lang="en-US" altLang="zh-CN" sz="1800" dirty="0" smtClean="0">
                <a:latin typeface="Courier New" pitchFamily="49" charset="0"/>
                <a:ea typeface="宋体" pitchFamily="2" charset="-122"/>
              </a:rPr>
              <a:t>1.2.3.4</a:t>
            </a:r>
            <a:r>
              <a:rPr lang="zh-CN" altLang="en-US" sz="1800" dirty="0" smtClean="0">
                <a:latin typeface="Courier New" pitchFamily="49" charset="0"/>
                <a:ea typeface="宋体" pitchFamily="2" charset="-122"/>
              </a:rPr>
              <a:t>的请求被负载均衡到</a:t>
            </a:r>
            <a:r>
              <a:rPr lang="en-US" altLang="zh-CN" sz="1800" dirty="0" smtClean="0">
                <a:latin typeface="Courier New" pitchFamily="49" charset="0"/>
                <a:ea typeface="宋体" pitchFamily="2" charset="-122"/>
              </a:rPr>
              <a:t>10.0.1.2-4</a:t>
            </a:r>
            <a:r>
              <a:rPr lang="zh-CN" altLang="en-US" sz="1800" dirty="0" smtClean="0">
                <a:latin typeface="Courier New" pitchFamily="49" charset="0"/>
                <a:ea typeface="宋体" pitchFamily="2" charset="-122"/>
              </a:rPr>
              <a:t>服务器上</a:t>
            </a:r>
            <a:endParaRPr lang="en-US" altLang="zh-CN" sz="1800" dirty="0" smtClean="0">
              <a:latin typeface="Courier New" pitchFamily="49" charset="0"/>
              <a:ea typeface="宋体" pitchFamily="2" charset="-122"/>
            </a:endParaRPr>
          </a:p>
          <a:p>
            <a:pPr marL="457200" lvl="1" indent="0">
              <a:buNone/>
            </a:pPr>
            <a:r>
              <a:rPr lang="en-US" altLang="zh-CN" sz="1800" dirty="0" err="1" smtClean="0">
                <a:latin typeface="Courier New" pitchFamily="49" charset="0"/>
                <a:ea typeface="宋体" pitchFamily="2" charset="-122"/>
              </a:rPr>
              <a:t>iptables</a:t>
            </a:r>
            <a:r>
              <a:rPr lang="en-US" altLang="zh-CN" sz="1800" dirty="0" smtClean="0">
                <a:latin typeface="Courier New" pitchFamily="49" charset="0"/>
                <a:ea typeface="宋体" pitchFamily="2" charset="-122"/>
              </a:rPr>
              <a:t> </a:t>
            </a:r>
            <a:r>
              <a:rPr lang="en-US" altLang="zh-CN" sz="1800" dirty="0">
                <a:latin typeface="Courier New" pitchFamily="49" charset="0"/>
                <a:ea typeface="宋体" pitchFamily="2" charset="-122"/>
              </a:rPr>
              <a:t>-</a:t>
            </a:r>
            <a:r>
              <a:rPr lang="en-US" altLang="zh-CN" sz="1800" dirty="0" smtClean="0">
                <a:latin typeface="Courier New" pitchFamily="49" charset="0"/>
                <a:ea typeface="宋体" pitchFamily="2" charset="-122"/>
              </a:rPr>
              <a:t>t </a:t>
            </a:r>
            <a:r>
              <a:rPr lang="en-US" altLang="zh-CN" sz="1800" dirty="0" err="1">
                <a:latin typeface="Courier New" pitchFamily="49" charset="0"/>
                <a:ea typeface="宋体" pitchFamily="2" charset="-122"/>
              </a:rPr>
              <a:t>nat</a:t>
            </a:r>
            <a:r>
              <a:rPr lang="en-US" altLang="zh-CN" sz="1800" dirty="0">
                <a:latin typeface="Courier New" pitchFamily="49" charset="0"/>
                <a:ea typeface="宋体" pitchFamily="2" charset="-122"/>
              </a:rPr>
              <a:t> </a:t>
            </a:r>
            <a:r>
              <a:rPr lang="en-US" altLang="zh-CN" sz="1800" dirty="0" smtClean="0">
                <a:latin typeface="Courier New" pitchFamily="49" charset="0"/>
                <a:ea typeface="宋体" pitchFamily="2" charset="-122"/>
              </a:rPr>
              <a:t>-A </a:t>
            </a:r>
            <a:r>
              <a:rPr lang="en-US" altLang="zh-CN" sz="1800" dirty="0">
                <a:latin typeface="Courier New" pitchFamily="49" charset="0"/>
                <a:ea typeface="宋体" pitchFamily="2" charset="-122"/>
              </a:rPr>
              <a:t>PREROUTING </a:t>
            </a:r>
            <a:r>
              <a:rPr lang="en-US" altLang="zh-CN" sz="1800" dirty="0" smtClean="0">
                <a:latin typeface="Courier New" pitchFamily="49" charset="0"/>
                <a:ea typeface="宋体" pitchFamily="2" charset="-122"/>
              </a:rPr>
              <a:t>-</a:t>
            </a:r>
            <a:r>
              <a:rPr lang="en-US" altLang="zh-CN" sz="1800" dirty="0" err="1" smtClean="0">
                <a:latin typeface="Courier New" pitchFamily="49" charset="0"/>
                <a:ea typeface="宋体" pitchFamily="2" charset="-122"/>
              </a:rPr>
              <a:t>i</a:t>
            </a:r>
            <a:r>
              <a:rPr lang="en-US" altLang="zh-CN" sz="1800" dirty="0" smtClean="0">
                <a:latin typeface="Courier New" pitchFamily="49" charset="0"/>
                <a:ea typeface="宋体" pitchFamily="2" charset="-122"/>
              </a:rPr>
              <a:t> </a:t>
            </a:r>
            <a:r>
              <a:rPr lang="en-US" altLang="zh-CN" sz="1800" dirty="0">
                <a:latin typeface="Courier New" pitchFamily="49" charset="0"/>
                <a:ea typeface="宋体" pitchFamily="2" charset="-122"/>
              </a:rPr>
              <a:t>eth1 </a:t>
            </a:r>
            <a:r>
              <a:rPr lang="en-US" altLang="zh-CN" sz="1800" dirty="0" smtClean="0">
                <a:latin typeface="Courier New" pitchFamily="49" charset="0"/>
                <a:ea typeface="宋体" pitchFamily="2" charset="-122"/>
              </a:rPr>
              <a:t>–d 1.2.3.4 -j </a:t>
            </a:r>
            <a:r>
              <a:rPr lang="en-US" altLang="zh-CN" sz="1800" dirty="0">
                <a:latin typeface="Courier New" pitchFamily="49" charset="0"/>
                <a:ea typeface="宋体" pitchFamily="2" charset="-122"/>
              </a:rPr>
              <a:t>DNAT --to-destination </a:t>
            </a:r>
            <a:r>
              <a:rPr lang="en-US" altLang="zh-CN" sz="1800" dirty="0" smtClean="0">
                <a:latin typeface="Courier New" pitchFamily="49" charset="0"/>
                <a:ea typeface="宋体" pitchFamily="2" charset="-122"/>
              </a:rPr>
              <a:t>10.0.1.2-10.0.1.4</a:t>
            </a:r>
          </a:p>
          <a:p>
            <a:pPr marL="457200" lvl="1" indent="0">
              <a:buNone/>
            </a:pPr>
            <a:r>
              <a:rPr lang="zh-CN" altLang="en-US" sz="1800" dirty="0" smtClean="0">
                <a:latin typeface="Courier New" pitchFamily="49" charset="0"/>
                <a:ea typeface="宋体" pitchFamily="2" charset="-122"/>
              </a:rPr>
              <a:t>来自于</a:t>
            </a:r>
            <a:r>
              <a:rPr lang="en-US" altLang="zh-CN" sz="1800" dirty="0" smtClean="0">
                <a:latin typeface="Courier New" pitchFamily="49" charset="0"/>
                <a:ea typeface="宋体" pitchFamily="2" charset="-122"/>
              </a:rPr>
              <a:t>eth0</a:t>
            </a:r>
            <a:r>
              <a:rPr lang="zh-CN" altLang="en-US" sz="1800" dirty="0" smtClean="0">
                <a:latin typeface="Courier New" pitchFamily="49" charset="0"/>
                <a:ea typeface="宋体" pitchFamily="2" charset="-122"/>
              </a:rPr>
              <a:t>的到</a:t>
            </a:r>
            <a:r>
              <a:rPr lang="en-US" altLang="zh-CN" sz="1800" dirty="0" smtClean="0">
                <a:latin typeface="Courier New" pitchFamily="49" charset="0"/>
                <a:ea typeface="宋体" pitchFamily="2" charset="-122"/>
              </a:rPr>
              <a:t>80</a:t>
            </a:r>
            <a:r>
              <a:rPr lang="zh-CN" altLang="en-US" sz="1800" dirty="0" smtClean="0">
                <a:latin typeface="Courier New" pitchFamily="49" charset="0"/>
                <a:ea typeface="宋体" pitchFamily="2" charset="-122"/>
              </a:rPr>
              <a:t>端口的分组的目的地址改为</a:t>
            </a:r>
            <a:r>
              <a:rPr lang="en-US" altLang="zh-CN" sz="1800" dirty="0" smtClean="0">
                <a:latin typeface="Courier New" pitchFamily="49" charset="0"/>
                <a:ea typeface="宋体" pitchFamily="2" charset="-122"/>
              </a:rPr>
              <a:t>5.6.7.8</a:t>
            </a:r>
            <a:r>
              <a:rPr lang="zh-CN" altLang="en-US" sz="1800" dirty="0" smtClean="0">
                <a:latin typeface="Courier New" pitchFamily="49" charset="0"/>
                <a:ea typeface="宋体" pitchFamily="2" charset="-122"/>
              </a:rPr>
              <a:t>的</a:t>
            </a:r>
            <a:r>
              <a:rPr lang="en-US" altLang="zh-CN" sz="1800" dirty="0" smtClean="0">
                <a:latin typeface="Courier New" pitchFamily="49" charset="0"/>
                <a:ea typeface="宋体" pitchFamily="2" charset="-122"/>
              </a:rPr>
              <a:t>8080</a:t>
            </a:r>
            <a:r>
              <a:rPr lang="zh-CN" altLang="en-US" sz="1800" dirty="0" smtClean="0">
                <a:latin typeface="Courier New" pitchFamily="49" charset="0"/>
                <a:ea typeface="宋体" pitchFamily="2" charset="-122"/>
              </a:rPr>
              <a:t>端口</a:t>
            </a:r>
            <a:endParaRPr lang="en-US" altLang="zh-CN" sz="1800" dirty="0" smtClean="0">
              <a:latin typeface="Courier New" pitchFamily="49" charset="0"/>
              <a:ea typeface="宋体" pitchFamily="2" charset="-122"/>
            </a:endParaRPr>
          </a:p>
          <a:p>
            <a:pPr marL="457200" lvl="1" indent="0">
              <a:buNone/>
            </a:pPr>
            <a:r>
              <a:rPr lang="en-US" altLang="zh-CN" sz="1800" dirty="0" err="1" smtClean="0">
                <a:latin typeface="Courier New" pitchFamily="49" charset="0"/>
                <a:ea typeface="宋体" pitchFamily="2" charset="-122"/>
              </a:rPr>
              <a:t>iptables</a:t>
            </a:r>
            <a:r>
              <a:rPr lang="en-US" altLang="zh-CN" sz="1800" dirty="0" smtClean="0">
                <a:latin typeface="Courier New" pitchFamily="49" charset="0"/>
                <a:ea typeface="宋体" pitchFamily="2" charset="-122"/>
              </a:rPr>
              <a:t> –t </a:t>
            </a:r>
            <a:r>
              <a:rPr lang="en-US" altLang="zh-CN" sz="1800" dirty="0" err="1" smtClean="0">
                <a:latin typeface="Courier New" pitchFamily="49" charset="0"/>
                <a:ea typeface="宋体" pitchFamily="2" charset="-122"/>
              </a:rPr>
              <a:t>nat</a:t>
            </a:r>
            <a:r>
              <a:rPr lang="en-US" altLang="zh-CN" sz="1800" dirty="0" smtClean="0">
                <a:latin typeface="Courier New" pitchFamily="49" charset="0"/>
                <a:ea typeface="宋体" pitchFamily="2" charset="-122"/>
              </a:rPr>
              <a:t> –A PREROUTING -p </a:t>
            </a:r>
            <a:r>
              <a:rPr lang="en-US" altLang="zh-CN" sz="1800" dirty="0" err="1" smtClean="0">
                <a:latin typeface="Courier New" pitchFamily="49" charset="0"/>
                <a:ea typeface="宋体" pitchFamily="2" charset="-122"/>
              </a:rPr>
              <a:t>tcp</a:t>
            </a:r>
            <a:r>
              <a:rPr lang="en-US" altLang="zh-CN" sz="1800" dirty="0" smtClean="0">
                <a:latin typeface="Courier New" pitchFamily="49" charset="0"/>
                <a:ea typeface="宋体" pitchFamily="2" charset="-122"/>
              </a:rPr>
              <a:t> –</a:t>
            </a:r>
            <a:r>
              <a:rPr lang="en-US" altLang="zh-CN" sz="1800" dirty="0" err="1" smtClean="0">
                <a:latin typeface="Courier New" pitchFamily="49" charset="0"/>
                <a:ea typeface="宋体" pitchFamily="2" charset="-122"/>
              </a:rPr>
              <a:t>dport</a:t>
            </a:r>
            <a:r>
              <a:rPr lang="en-US" altLang="zh-CN" sz="1800" dirty="0" smtClean="0">
                <a:latin typeface="Courier New" pitchFamily="49" charset="0"/>
                <a:ea typeface="宋体" pitchFamily="2" charset="-122"/>
              </a:rPr>
              <a:t> 80 –</a:t>
            </a:r>
            <a:r>
              <a:rPr lang="en-US" altLang="zh-CN" sz="1800" dirty="0" err="1" smtClean="0">
                <a:latin typeface="Courier New" pitchFamily="49" charset="0"/>
                <a:ea typeface="宋体" pitchFamily="2" charset="-122"/>
              </a:rPr>
              <a:t>i</a:t>
            </a:r>
            <a:r>
              <a:rPr lang="en-US" altLang="zh-CN" sz="1800" dirty="0" smtClean="0">
                <a:latin typeface="Courier New" pitchFamily="49" charset="0"/>
                <a:ea typeface="宋体" pitchFamily="2" charset="-122"/>
              </a:rPr>
              <a:t> eth0 –j DNAT --to 5.6.7.8:8080 </a:t>
            </a:r>
            <a:endParaRPr lang="en-US" altLang="zh-CN" sz="1800" dirty="0">
              <a:latin typeface="Courier New" pitchFamily="49" charset="0"/>
              <a:ea typeface="宋体" pitchFamily="2" charset="-122"/>
            </a:endParaRPr>
          </a:p>
          <a:p>
            <a:r>
              <a:rPr lang="en-US" altLang="zh-CN" sz="1800" dirty="0"/>
              <a:t>MASQUERADE</a:t>
            </a:r>
            <a:r>
              <a:rPr lang="zh-CN" altLang="en-US" sz="1800" dirty="0"/>
              <a:t>：</a:t>
            </a:r>
            <a:r>
              <a:rPr lang="en-US" altLang="zh-CN" sz="1800" dirty="0"/>
              <a:t>IP</a:t>
            </a:r>
            <a:r>
              <a:rPr lang="zh-CN" altLang="zh-CN" sz="1800" dirty="0"/>
              <a:t>伪装</a:t>
            </a:r>
            <a:r>
              <a:rPr lang="zh-CN" altLang="en-US" sz="1800" dirty="0" smtClean="0"/>
              <a:t>，特殊的</a:t>
            </a:r>
            <a:r>
              <a:rPr lang="en-US" altLang="zh-CN" sz="1800" dirty="0" smtClean="0"/>
              <a:t>SNAT</a:t>
            </a:r>
            <a:r>
              <a:rPr lang="zh-CN" altLang="en-US" sz="1800" dirty="0"/>
              <a:t>，替换为相应的接口</a:t>
            </a:r>
            <a:r>
              <a:rPr lang="zh-CN" altLang="en-US" sz="1800" dirty="0"/>
              <a:t>地址</a:t>
            </a:r>
            <a:r>
              <a:rPr lang="en-US" altLang="zh-CN" sz="1800" dirty="0"/>
              <a:t>(</a:t>
            </a:r>
            <a:r>
              <a:rPr lang="zh-CN" altLang="en-US" sz="1800" dirty="0"/>
              <a:t>和</a:t>
            </a:r>
            <a:r>
              <a:rPr lang="zh-CN" altLang="en-US" sz="1800" dirty="0"/>
              <a:t>端口</a:t>
            </a:r>
            <a:r>
              <a:rPr lang="zh-CN" altLang="en-US" sz="1800" dirty="0"/>
              <a:t>号</a:t>
            </a:r>
            <a:r>
              <a:rPr lang="en-US" altLang="zh-CN" sz="1800" dirty="0"/>
              <a:t>)  </a:t>
            </a:r>
            <a:r>
              <a:rPr lang="sv-SE" altLang="zh-CN" sz="1800" dirty="0"/>
              <a:t>[--</a:t>
            </a:r>
            <a:r>
              <a:rPr lang="sv-SE" altLang="zh-CN" sz="1800" dirty="0"/>
              <a:t>to-ports &lt;port&gt;[-&lt;port&gt;]]</a:t>
            </a:r>
          </a:p>
          <a:p>
            <a:pPr marL="457200" lvl="1" indent="0">
              <a:buNone/>
            </a:pPr>
            <a:r>
              <a:rPr lang="en-US" altLang="zh-CN" sz="1800" dirty="0" err="1"/>
              <a:t>iptables</a:t>
            </a:r>
            <a:r>
              <a:rPr lang="en-US" altLang="zh-CN" sz="1800" dirty="0"/>
              <a:t> -t </a:t>
            </a:r>
            <a:r>
              <a:rPr lang="en-US" altLang="zh-CN" sz="1800" dirty="0" err="1"/>
              <a:t>nat</a:t>
            </a:r>
            <a:r>
              <a:rPr lang="en-US" altLang="zh-CN" sz="1800" dirty="0"/>
              <a:t> </a:t>
            </a:r>
            <a:r>
              <a:rPr lang="en-US" altLang="zh-CN" sz="1800" dirty="0" smtClean="0"/>
              <a:t>-A </a:t>
            </a:r>
            <a:r>
              <a:rPr lang="en-US" altLang="zh-CN" sz="1800" dirty="0"/>
              <a:t>POSTROUTING </a:t>
            </a:r>
            <a:r>
              <a:rPr lang="en-US" altLang="zh-CN" sz="1800" dirty="0"/>
              <a:t> </a:t>
            </a:r>
            <a:r>
              <a:rPr lang="en-US" altLang="zh-CN" sz="1800" dirty="0" smtClean="0"/>
              <a:t>-o </a:t>
            </a:r>
            <a:r>
              <a:rPr lang="en-US" altLang="zh-CN" sz="1800" dirty="0"/>
              <a:t>ppp0 </a:t>
            </a:r>
            <a:r>
              <a:rPr lang="en-US" altLang="zh-CN" sz="1800" dirty="0" smtClean="0"/>
              <a:t>-j MASQUERADE   </a:t>
            </a:r>
            <a:r>
              <a:rPr lang="zh-CN" altLang="en-US" sz="1800" dirty="0" smtClean="0"/>
              <a:t>替换为</a:t>
            </a:r>
            <a:r>
              <a:rPr lang="en-US" altLang="zh-CN" sz="1800" dirty="0" smtClean="0"/>
              <a:t>ppp0</a:t>
            </a:r>
            <a:r>
              <a:rPr lang="zh-CN" altLang="en-US" sz="1800" dirty="0" smtClean="0"/>
              <a:t>的</a:t>
            </a:r>
            <a:r>
              <a:rPr lang="en-US" altLang="zh-CN" sz="1800" dirty="0" smtClean="0"/>
              <a:t>IP</a:t>
            </a:r>
            <a:r>
              <a:rPr lang="zh-CN" altLang="en-US" sz="1800" dirty="0" smtClean="0"/>
              <a:t>地址</a:t>
            </a:r>
            <a:endParaRPr lang="en-US" altLang="zh-CN" sz="1800" dirty="0"/>
          </a:p>
          <a:p>
            <a:pPr marL="457200" lvl="1" indent="0">
              <a:buNone/>
            </a:pPr>
            <a:r>
              <a:rPr lang="en-US" altLang="zh-CN" sz="1800" dirty="0" err="1"/>
              <a:t>iptables</a:t>
            </a:r>
            <a:r>
              <a:rPr lang="en-US" altLang="zh-CN" sz="1800" dirty="0"/>
              <a:t> </a:t>
            </a:r>
            <a:r>
              <a:rPr lang="en-US" altLang="zh-CN" sz="1800" dirty="0" smtClean="0"/>
              <a:t>-t </a:t>
            </a:r>
            <a:r>
              <a:rPr lang="en-US" altLang="zh-CN" sz="1800" dirty="0" err="1"/>
              <a:t>nat</a:t>
            </a:r>
            <a:r>
              <a:rPr lang="en-US" altLang="zh-CN" sz="1800" dirty="0"/>
              <a:t> </a:t>
            </a:r>
            <a:r>
              <a:rPr lang="en-US" altLang="zh-CN" sz="1800" dirty="0" smtClean="0"/>
              <a:t>-A </a:t>
            </a:r>
            <a:r>
              <a:rPr lang="en-US" altLang="zh-CN" sz="1800" dirty="0"/>
              <a:t>POSTROUTING </a:t>
            </a:r>
            <a:r>
              <a:rPr lang="en-US" altLang="zh-CN" sz="1800" dirty="0" smtClean="0"/>
              <a:t>-o </a:t>
            </a:r>
            <a:r>
              <a:rPr lang="en-US" altLang="zh-CN" sz="1800" dirty="0"/>
              <a:t>eth0 </a:t>
            </a:r>
            <a:r>
              <a:rPr lang="en-US" altLang="zh-CN" sz="1800" dirty="0" smtClean="0"/>
              <a:t>-s </a:t>
            </a:r>
            <a:r>
              <a:rPr lang="en-US" altLang="zh-CN" sz="1800" dirty="0"/>
              <a:t>192.168.1.0/24 </a:t>
            </a:r>
            <a:r>
              <a:rPr lang="en-US" altLang="zh-CN" sz="1800" dirty="0" smtClean="0"/>
              <a:t>-j </a:t>
            </a:r>
            <a:r>
              <a:rPr lang="en-US" altLang="zh-CN" sz="1800" dirty="0"/>
              <a:t>MASQUERADE </a:t>
            </a:r>
            <a:r>
              <a:rPr lang="en-US" altLang="zh-CN" sz="1800" dirty="0" smtClean="0"/>
              <a:t>  </a:t>
            </a:r>
            <a:endParaRPr lang="en-US" altLang="zh-CN" sz="1800" dirty="0"/>
          </a:p>
          <a:p>
            <a:r>
              <a:rPr lang="en-US" altLang="zh-CN" sz="1800" dirty="0"/>
              <a:t>REDIRECT</a:t>
            </a:r>
            <a:r>
              <a:rPr lang="zh-CN" altLang="en-US" sz="1800" dirty="0" smtClean="0"/>
              <a:t>：特殊的</a:t>
            </a:r>
            <a:r>
              <a:rPr lang="en-US" altLang="zh-CN" sz="1800" dirty="0" smtClean="0"/>
              <a:t>DNAT</a:t>
            </a:r>
            <a:r>
              <a:rPr lang="zh-CN" altLang="en-US" sz="1800" dirty="0" smtClean="0"/>
              <a:t>，重定向</a:t>
            </a:r>
            <a:r>
              <a:rPr lang="zh-CN" altLang="zh-CN" sz="1800" dirty="0"/>
              <a:t>到本</a:t>
            </a:r>
            <a:r>
              <a:rPr lang="zh-CN" altLang="zh-CN" sz="1800" dirty="0" smtClean="0"/>
              <a:t>机</a:t>
            </a:r>
            <a:r>
              <a:rPr lang="zh-CN" altLang="en-US" sz="1800" dirty="0" smtClean="0"/>
              <a:t>的</a:t>
            </a:r>
            <a:r>
              <a:rPr lang="zh-CN" altLang="zh-CN" sz="1800" dirty="0" smtClean="0"/>
              <a:t>某个端口</a:t>
            </a:r>
            <a:endParaRPr lang="en-US" altLang="zh-CN" sz="1800" dirty="0"/>
          </a:p>
          <a:p>
            <a:pPr marL="457200" lvl="1" indent="0">
              <a:buNone/>
            </a:pPr>
            <a:r>
              <a:rPr lang="en-US" altLang="zh-CN" sz="1800" dirty="0" err="1"/>
              <a:t>iptables</a:t>
            </a:r>
            <a:r>
              <a:rPr lang="en-US" altLang="zh-CN" sz="1800" dirty="0"/>
              <a:t> –t </a:t>
            </a:r>
            <a:r>
              <a:rPr lang="en-US" altLang="zh-CN" sz="1800" dirty="0" err="1"/>
              <a:t>nat</a:t>
            </a:r>
            <a:r>
              <a:rPr lang="en-US" altLang="zh-CN" sz="1800" dirty="0"/>
              <a:t> </a:t>
            </a:r>
            <a:r>
              <a:rPr lang="en-US" altLang="zh-CN" sz="1800" dirty="0" smtClean="0"/>
              <a:t>-A </a:t>
            </a:r>
            <a:r>
              <a:rPr lang="en-US" altLang="zh-CN" sz="1800" dirty="0"/>
              <a:t>PREROUTING </a:t>
            </a:r>
            <a:r>
              <a:rPr lang="en-US" altLang="zh-CN" sz="1800" dirty="0" smtClean="0"/>
              <a:t>-</a:t>
            </a:r>
            <a:r>
              <a:rPr lang="en-US" altLang="zh-CN" sz="1800" dirty="0" err="1" smtClean="0"/>
              <a:t>i</a:t>
            </a:r>
            <a:r>
              <a:rPr lang="en-US" altLang="zh-CN" sz="1800" dirty="0" smtClean="0"/>
              <a:t> </a:t>
            </a:r>
            <a:r>
              <a:rPr lang="en-US" altLang="zh-CN" sz="1800" dirty="0"/>
              <a:t>eth1 –p </a:t>
            </a:r>
            <a:r>
              <a:rPr lang="en-US" altLang="zh-CN" sz="1800" dirty="0" err="1"/>
              <a:t>tcp</a:t>
            </a:r>
            <a:r>
              <a:rPr lang="en-US" altLang="zh-CN" sz="1800" dirty="0"/>
              <a:t> </a:t>
            </a:r>
            <a:r>
              <a:rPr lang="en-US" altLang="zh-CN" sz="1800" dirty="0" smtClean="0"/>
              <a:t> --</a:t>
            </a:r>
            <a:r>
              <a:rPr lang="en-US" altLang="zh-CN" sz="1800" dirty="0" err="1" smtClean="0"/>
              <a:t>dport</a:t>
            </a:r>
            <a:r>
              <a:rPr lang="en-US" altLang="zh-CN" sz="1800" dirty="0" smtClean="0"/>
              <a:t> </a:t>
            </a:r>
            <a:r>
              <a:rPr lang="en-US" altLang="zh-CN" sz="1800" dirty="0"/>
              <a:t>80 –j REDIRECT </a:t>
            </a:r>
            <a:r>
              <a:rPr lang="en-US" altLang="zh-CN" sz="1800" dirty="0" smtClean="0"/>
              <a:t>--to </a:t>
            </a:r>
            <a:r>
              <a:rPr lang="en-US" altLang="zh-CN" sz="1800" dirty="0"/>
              <a:t>3128 </a:t>
            </a:r>
            <a:endParaRPr lang="zh-CN" altLang="zh-CN" sz="1800" dirty="0"/>
          </a:p>
          <a:p>
            <a:pPr marL="0" indent="0">
              <a:buNone/>
            </a:pPr>
            <a:endParaRPr lang="en-US" altLang="zh-CN" sz="1800" dirty="0" smtClean="0"/>
          </a:p>
          <a:p>
            <a:endParaRPr lang="zh-CN" altLang="en-US" sz="1800" dirty="0"/>
          </a:p>
        </p:txBody>
      </p:sp>
    </p:spTree>
    <p:extLst>
      <p:ext uri="{BB962C8B-B14F-4D97-AF65-F5344CB8AC3E}">
        <p14:creationId xmlns:p14="http://schemas.microsoft.com/office/powerpoint/2010/main" val="134747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转换表</a:t>
            </a:r>
            <a:endParaRPr lang="zh-CN" altLang="en-US" dirty="0"/>
          </a:p>
        </p:txBody>
      </p:sp>
      <p:sp>
        <p:nvSpPr>
          <p:cNvPr id="4" name="内容占位符 3"/>
          <p:cNvSpPr>
            <a:spLocks noGrp="1"/>
          </p:cNvSpPr>
          <p:nvPr>
            <p:ph sz="quarter" idx="1"/>
          </p:nvPr>
        </p:nvSpPr>
        <p:spPr/>
        <p:txBody>
          <a:bodyPr>
            <a:normAutofit/>
          </a:bodyPr>
          <a:lstStyle/>
          <a:p>
            <a:r>
              <a:rPr lang="zh-CN" altLang="en-US" sz="2000" dirty="0"/>
              <a:t>手工</a:t>
            </a:r>
            <a:r>
              <a:rPr lang="zh-CN" altLang="en-US" sz="2000" dirty="0" smtClean="0"/>
              <a:t>添加</a:t>
            </a:r>
            <a:r>
              <a:rPr lang="zh-CN" altLang="en-US" sz="2000" dirty="0"/>
              <a:t>静态</a:t>
            </a:r>
            <a:r>
              <a:rPr lang="zh-CN" altLang="en-US" sz="2000" dirty="0" smtClean="0"/>
              <a:t>映射</a:t>
            </a:r>
            <a:endParaRPr lang="en-US" altLang="zh-CN" sz="2000" dirty="0"/>
          </a:p>
          <a:p>
            <a:r>
              <a:rPr lang="zh-CN" altLang="en-US" sz="2000" dirty="0"/>
              <a:t>自动添加：内部网络中的主机发送的分组到达</a:t>
            </a:r>
            <a:r>
              <a:rPr lang="en-US" altLang="zh-CN" sz="2000" dirty="0"/>
              <a:t>NAT</a:t>
            </a:r>
            <a:r>
              <a:rPr lang="zh-CN" altLang="en-US" sz="2000" dirty="0"/>
              <a:t>设备时，从地址池中选择一个可用地址或者可用地址加上端口号</a:t>
            </a:r>
            <a:endParaRPr lang="en-US" altLang="zh-CN" sz="2000" dirty="0"/>
          </a:p>
          <a:p>
            <a:r>
              <a:rPr lang="zh-CN" altLang="en-US" sz="2000" dirty="0"/>
              <a:t>双向</a:t>
            </a:r>
            <a:r>
              <a:rPr lang="en-US" altLang="zh-CN" sz="2000" dirty="0"/>
              <a:t>NAT</a:t>
            </a:r>
            <a:r>
              <a:rPr lang="zh-CN" altLang="en-US" sz="2000" dirty="0" smtClean="0"/>
              <a:t>：</a:t>
            </a:r>
            <a:r>
              <a:rPr lang="zh-CN" altLang="en-US" sz="2000" dirty="0"/>
              <a:t>域名</a:t>
            </a:r>
            <a:r>
              <a:rPr lang="zh-CN" altLang="en-US" sz="2000" dirty="0" smtClean="0"/>
              <a:t>服务器也在内部网络，内部服务解析为内部地址</a:t>
            </a:r>
            <a:endParaRPr lang="en-US" altLang="zh-CN" sz="2000" dirty="0"/>
          </a:p>
          <a:p>
            <a:pPr lvl="1"/>
            <a:r>
              <a:rPr lang="en-US" altLang="zh-CN" sz="2000" dirty="0"/>
              <a:t>Internet</a:t>
            </a:r>
            <a:r>
              <a:rPr lang="zh-CN" altLang="en-US" sz="2000" dirty="0"/>
              <a:t>的</a:t>
            </a:r>
            <a:r>
              <a:rPr lang="zh-CN" altLang="en-US" sz="2000" dirty="0" smtClean="0"/>
              <a:t>主机</a:t>
            </a:r>
            <a:r>
              <a:rPr lang="en-US" altLang="zh-CN" sz="2000" dirty="0" smtClean="0"/>
              <a:t>client</a:t>
            </a:r>
            <a:r>
              <a:rPr lang="zh-CN" altLang="en-US" sz="2000" dirty="0" smtClean="0"/>
              <a:t>要</a:t>
            </a:r>
            <a:r>
              <a:rPr lang="zh-CN" altLang="en-US" sz="2000" dirty="0"/>
              <a:t>访问内部网络的某个</a:t>
            </a:r>
            <a:r>
              <a:rPr lang="zh-CN" altLang="en-US" sz="2000" dirty="0" smtClean="0"/>
              <a:t>服务</a:t>
            </a:r>
            <a:r>
              <a:rPr lang="en-US" altLang="zh-CN" sz="2000" dirty="0" err="1" smtClean="0"/>
              <a:t>srv</a:t>
            </a:r>
            <a:r>
              <a:rPr lang="zh-CN" altLang="en-US" sz="2000" dirty="0" smtClean="0"/>
              <a:t>，</a:t>
            </a:r>
            <a:r>
              <a:rPr lang="zh-CN" altLang="en-US" sz="2000" dirty="0"/>
              <a:t>首先解析对应的</a:t>
            </a:r>
            <a:r>
              <a:rPr lang="zh-CN" altLang="en-US" sz="2000" dirty="0" smtClean="0"/>
              <a:t>域名</a:t>
            </a:r>
            <a:r>
              <a:rPr lang="zh-CN" altLang="en-US" sz="2000" dirty="0" smtClean="0"/>
              <a:t>，</a:t>
            </a:r>
            <a:r>
              <a:rPr lang="zh-CN" altLang="en-US" sz="2000" dirty="0"/>
              <a:t>最终</a:t>
            </a:r>
            <a:r>
              <a:rPr lang="zh-CN" altLang="en-US" sz="2000" dirty="0" smtClean="0"/>
              <a:t>域名</a:t>
            </a:r>
            <a:r>
              <a:rPr lang="zh-CN" altLang="en-US" sz="2000" dirty="0" smtClean="0"/>
              <a:t>查询</a:t>
            </a:r>
            <a:r>
              <a:rPr lang="zh-CN" altLang="en-US" sz="2000" dirty="0" smtClean="0"/>
              <a:t>请求会到达</a:t>
            </a:r>
            <a:r>
              <a:rPr lang="zh-CN" altLang="en-US" sz="2000" dirty="0"/>
              <a:t>内</a:t>
            </a:r>
            <a:r>
              <a:rPr lang="zh-CN" altLang="en-US" sz="2000" dirty="0" smtClean="0"/>
              <a:t>网的</a:t>
            </a:r>
            <a:r>
              <a:rPr lang="en-US" altLang="zh-CN" sz="2000" dirty="0" smtClean="0"/>
              <a:t>DNS</a:t>
            </a:r>
            <a:r>
              <a:rPr lang="zh-CN" altLang="en-US" sz="2000" dirty="0" smtClean="0"/>
              <a:t>服务器</a:t>
            </a:r>
            <a:endParaRPr lang="en-US" altLang="zh-CN" sz="2000" dirty="0"/>
          </a:p>
          <a:p>
            <a:pPr lvl="1"/>
            <a:r>
              <a:rPr lang="zh-CN" altLang="en-US" sz="2000" dirty="0"/>
              <a:t>引入应用层网关</a:t>
            </a:r>
            <a:r>
              <a:rPr lang="en-US" altLang="zh-CN" sz="2000" dirty="0"/>
              <a:t>DNS-ALG</a:t>
            </a:r>
            <a:r>
              <a:rPr lang="zh-CN" altLang="en-US" sz="2000" dirty="0"/>
              <a:t>，</a:t>
            </a:r>
            <a:r>
              <a:rPr lang="en-US" altLang="zh-CN" sz="2000" dirty="0"/>
              <a:t>NAT</a:t>
            </a:r>
            <a:r>
              <a:rPr lang="zh-CN" altLang="en-US" sz="2000" dirty="0"/>
              <a:t>设备看到</a:t>
            </a:r>
            <a:r>
              <a:rPr lang="en-US" altLang="zh-CN" sz="2000" dirty="0"/>
              <a:t>DNS</a:t>
            </a:r>
            <a:r>
              <a:rPr lang="zh-CN" altLang="en-US" sz="2000" dirty="0"/>
              <a:t>响应时选择可用的公共</a:t>
            </a:r>
            <a:r>
              <a:rPr lang="en-US" altLang="zh-CN" sz="2000" dirty="0"/>
              <a:t>IP</a:t>
            </a:r>
            <a:r>
              <a:rPr lang="zh-CN" altLang="en-US" sz="2000" dirty="0"/>
              <a:t>地址来替换解析的内部地址，同时添加进</a:t>
            </a:r>
            <a:r>
              <a:rPr lang="en-US" altLang="zh-CN" sz="2000" dirty="0"/>
              <a:t>NAT</a:t>
            </a:r>
            <a:r>
              <a:rPr lang="zh-CN" altLang="en-US" sz="2000" dirty="0"/>
              <a:t>转换表</a:t>
            </a:r>
            <a:endParaRPr lang="en-US" altLang="zh-CN" sz="2000" dirty="0"/>
          </a:p>
          <a:p>
            <a:endParaRPr lang="en-US" altLang="zh-CN" sz="2000" dirty="0"/>
          </a:p>
          <a:p>
            <a:pPr lvl="1"/>
            <a:endParaRPr lang="en-US" altLang="zh-CN" sz="2000" dirty="0"/>
          </a:p>
        </p:txBody>
      </p:sp>
      <p:grpSp>
        <p:nvGrpSpPr>
          <p:cNvPr id="42" name="Group 71"/>
          <p:cNvGrpSpPr>
            <a:grpSpLocks/>
          </p:cNvGrpSpPr>
          <p:nvPr/>
        </p:nvGrpSpPr>
        <p:grpSpPr bwMode="auto">
          <a:xfrm>
            <a:off x="6135147" y="5047693"/>
            <a:ext cx="881062" cy="307975"/>
            <a:chOff x="2356" y="1300"/>
            <a:chExt cx="555" cy="194"/>
          </a:xfrm>
        </p:grpSpPr>
        <p:sp>
          <p:nvSpPr>
            <p:cNvPr id="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46" name="Group 75"/>
            <p:cNvGrpSpPr>
              <a:grpSpLocks/>
            </p:cNvGrpSpPr>
            <p:nvPr/>
          </p:nvGrpSpPr>
          <p:grpSpPr bwMode="auto">
            <a:xfrm>
              <a:off x="2468" y="1332"/>
              <a:ext cx="310" cy="60"/>
              <a:chOff x="2468" y="1332"/>
              <a:chExt cx="310" cy="60"/>
            </a:xfrm>
          </p:grpSpPr>
          <p:sp>
            <p:nvSpPr>
              <p:cNvPr id="49" name="Freeform 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Line 78"/>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79"/>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文本框 50"/>
          <p:cNvSpPr txBox="1"/>
          <p:nvPr/>
        </p:nvSpPr>
        <p:spPr>
          <a:xfrm>
            <a:off x="6004295" y="5441571"/>
            <a:ext cx="1184073" cy="369332"/>
          </a:xfrm>
          <a:prstGeom prst="rect">
            <a:avLst/>
          </a:prstGeom>
          <a:noFill/>
        </p:spPr>
        <p:txBody>
          <a:bodyPr wrap="square" rtlCol="0">
            <a:spAutoFit/>
          </a:bodyPr>
          <a:lstStyle/>
          <a:p>
            <a:pPr algn="ctr"/>
            <a:r>
              <a:rPr lang="en-US" altLang="zh-CN" dirty="0" smtClean="0"/>
              <a:t>NAT</a:t>
            </a:r>
          </a:p>
        </p:txBody>
      </p:sp>
      <p:grpSp>
        <p:nvGrpSpPr>
          <p:cNvPr id="54" name="组合 53"/>
          <p:cNvGrpSpPr/>
          <p:nvPr/>
        </p:nvGrpSpPr>
        <p:grpSpPr>
          <a:xfrm>
            <a:off x="9610708" y="5031472"/>
            <a:ext cx="427038" cy="349250"/>
            <a:chOff x="1276350" y="5202238"/>
            <a:chExt cx="427038" cy="349250"/>
          </a:xfrm>
        </p:grpSpPr>
        <p:pic>
          <p:nvPicPr>
            <p:cNvPr id="55" name="Picture 79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57" name="云形 18"/>
          <p:cNvSpPr/>
          <p:nvPr/>
        </p:nvSpPr>
        <p:spPr>
          <a:xfrm>
            <a:off x="3906891" y="4778266"/>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8885592" y="4504078"/>
            <a:ext cx="2162436" cy="369332"/>
          </a:xfrm>
          <a:prstGeom prst="rect">
            <a:avLst/>
          </a:prstGeom>
          <a:solidFill>
            <a:schemeClr val="accent2"/>
          </a:solidFill>
        </p:spPr>
        <p:txBody>
          <a:bodyPr wrap="square" rtlCol="0">
            <a:spAutoFit/>
          </a:bodyPr>
          <a:lstStyle/>
          <a:p>
            <a:pPr algn="ctr"/>
            <a:r>
              <a:rPr lang="en-US" altLang="zh-CN" b="1" dirty="0" smtClean="0"/>
              <a:t>DNS srv.foo.org A?</a:t>
            </a:r>
          </a:p>
        </p:txBody>
      </p:sp>
      <p:sp>
        <p:nvSpPr>
          <p:cNvPr id="59" name="云形 18"/>
          <p:cNvSpPr/>
          <p:nvPr/>
        </p:nvSpPr>
        <p:spPr>
          <a:xfrm>
            <a:off x="7630759" y="4727924"/>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a:stCxn id="56" idx="2"/>
            <a:endCxn id="59" idx="10"/>
          </p:cNvCxnSpPr>
          <p:nvPr/>
        </p:nvCxnSpPr>
        <p:spPr>
          <a:xfrm flipH="1" flipV="1">
            <a:off x="9028657" y="5029115"/>
            <a:ext cx="764178" cy="1637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2831691" y="6259878"/>
            <a:ext cx="1797907" cy="369332"/>
          </a:xfrm>
          <a:prstGeom prst="rect">
            <a:avLst/>
          </a:prstGeom>
          <a:noFill/>
        </p:spPr>
        <p:txBody>
          <a:bodyPr wrap="square" rtlCol="0">
            <a:spAutoFit/>
          </a:bodyPr>
          <a:lstStyle/>
          <a:p>
            <a:pPr algn="ctr"/>
            <a:r>
              <a:rPr lang="en-US" altLang="zh-CN" dirty="0"/>
              <a:t>DNS</a:t>
            </a:r>
            <a:r>
              <a:rPr lang="zh-CN" altLang="en-US" dirty="0" smtClean="0"/>
              <a:t>服务器</a:t>
            </a:r>
            <a:endParaRPr lang="en-US" altLang="zh-CN" dirty="0" smtClean="0"/>
          </a:p>
        </p:txBody>
      </p:sp>
      <p:grpSp>
        <p:nvGrpSpPr>
          <p:cNvPr id="64" name="Group 47"/>
          <p:cNvGrpSpPr>
            <a:grpSpLocks/>
          </p:cNvGrpSpPr>
          <p:nvPr/>
        </p:nvGrpSpPr>
        <p:grpSpPr bwMode="auto">
          <a:xfrm>
            <a:off x="3202617" y="4856685"/>
            <a:ext cx="166747" cy="498984"/>
            <a:chOff x="4140" y="429"/>
            <a:chExt cx="1425" cy="2396"/>
          </a:xfrm>
        </p:grpSpPr>
        <p:sp>
          <p:nvSpPr>
            <p:cNvPr id="65"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67"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70" name="Group 53"/>
            <p:cNvGrpSpPr>
              <a:grpSpLocks/>
            </p:cNvGrpSpPr>
            <p:nvPr/>
          </p:nvGrpSpPr>
          <p:grpSpPr bwMode="auto">
            <a:xfrm>
              <a:off x="4749" y="668"/>
              <a:ext cx="581" cy="145"/>
              <a:chOff x="614" y="2568"/>
              <a:chExt cx="725" cy="139"/>
            </a:xfrm>
          </p:grpSpPr>
          <p:sp>
            <p:nvSpPr>
              <p:cNvPr id="95"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6"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1"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72" name="Group 57"/>
            <p:cNvGrpSpPr>
              <a:grpSpLocks/>
            </p:cNvGrpSpPr>
            <p:nvPr/>
          </p:nvGrpSpPr>
          <p:grpSpPr bwMode="auto">
            <a:xfrm>
              <a:off x="4747" y="994"/>
              <a:ext cx="581" cy="134"/>
              <a:chOff x="614" y="2568"/>
              <a:chExt cx="725" cy="139"/>
            </a:xfrm>
          </p:grpSpPr>
          <p:sp>
            <p:nvSpPr>
              <p:cNvPr id="93"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4"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3"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4"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75" name="Group 62"/>
            <p:cNvGrpSpPr>
              <a:grpSpLocks/>
            </p:cNvGrpSpPr>
            <p:nvPr/>
          </p:nvGrpSpPr>
          <p:grpSpPr bwMode="auto">
            <a:xfrm>
              <a:off x="4735" y="1627"/>
              <a:ext cx="582" cy="151"/>
              <a:chOff x="614" y="2568"/>
              <a:chExt cx="725" cy="139"/>
            </a:xfrm>
          </p:grpSpPr>
          <p:sp>
            <p:nvSpPr>
              <p:cNvPr id="91"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2"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6"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7" name="Group 66"/>
            <p:cNvGrpSpPr>
              <a:grpSpLocks/>
            </p:cNvGrpSpPr>
            <p:nvPr/>
          </p:nvGrpSpPr>
          <p:grpSpPr bwMode="auto">
            <a:xfrm>
              <a:off x="4739" y="1327"/>
              <a:ext cx="582" cy="139"/>
              <a:chOff x="614" y="2568"/>
              <a:chExt cx="725" cy="139"/>
            </a:xfrm>
          </p:grpSpPr>
          <p:sp>
            <p:nvSpPr>
              <p:cNvPr id="89"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90"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78"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79"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2"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4"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5"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6"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87"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88"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cxnSp>
        <p:nvCxnSpPr>
          <p:cNvPr id="98" name="直接连接符 97"/>
          <p:cNvCxnSpPr>
            <a:stCxn id="59" idx="0"/>
            <a:endCxn id="48" idx="0"/>
          </p:cNvCxnSpPr>
          <p:nvPr/>
        </p:nvCxnSpPr>
        <p:spPr>
          <a:xfrm flipH="1" flipV="1">
            <a:off x="7009859" y="5147706"/>
            <a:ext cx="778921" cy="956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45" idx="2"/>
            <a:endCxn id="57" idx="11"/>
          </p:cNvCxnSpPr>
          <p:nvPr/>
        </p:nvCxnSpPr>
        <p:spPr>
          <a:xfrm flipH="1" flipV="1">
            <a:off x="5256404" y="5132437"/>
            <a:ext cx="878743" cy="160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5" name="Group 47"/>
          <p:cNvGrpSpPr>
            <a:grpSpLocks/>
          </p:cNvGrpSpPr>
          <p:nvPr/>
        </p:nvGrpSpPr>
        <p:grpSpPr bwMode="auto">
          <a:xfrm>
            <a:off x="3453516" y="5629847"/>
            <a:ext cx="166747" cy="498984"/>
            <a:chOff x="4140" y="429"/>
            <a:chExt cx="1425" cy="2396"/>
          </a:xfrm>
        </p:grpSpPr>
        <p:sp>
          <p:nvSpPr>
            <p:cNvPr id="106"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08"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11" name="Group 53"/>
            <p:cNvGrpSpPr>
              <a:grpSpLocks/>
            </p:cNvGrpSpPr>
            <p:nvPr/>
          </p:nvGrpSpPr>
          <p:grpSpPr bwMode="auto">
            <a:xfrm>
              <a:off x="4749" y="668"/>
              <a:ext cx="581" cy="145"/>
              <a:chOff x="614" y="2568"/>
              <a:chExt cx="725" cy="139"/>
            </a:xfrm>
          </p:grpSpPr>
          <p:sp>
            <p:nvSpPr>
              <p:cNvPr id="136"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7"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12"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13" name="Group 57"/>
            <p:cNvGrpSpPr>
              <a:grpSpLocks/>
            </p:cNvGrpSpPr>
            <p:nvPr/>
          </p:nvGrpSpPr>
          <p:grpSpPr bwMode="auto">
            <a:xfrm>
              <a:off x="4747" y="994"/>
              <a:ext cx="581" cy="134"/>
              <a:chOff x="614" y="2568"/>
              <a:chExt cx="725" cy="139"/>
            </a:xfrm>
          </p:grpSpPr>
          <p:sp>
            <p:nvSpPr>
              <p:cNvPr id="134"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5"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14"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15"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16" name="Group 62"/>
            <p:cNvGrpSpPr>
              <a:grpSpLocks/>
            </p:cNvGrpSpPr>
            <p:nvPr/>
          </p:nvGrpSpPr>
          <p:grpSpPr bwMode="auto">
            <a:xfrm>
              <a:off x="4735" y="1627"/>
              <a:ext cx="582" cy="151"/>
              <a:chOff x="614" y="2568"/>
              <a:chExt cx="725" cy="139"/>
            </a:xfrm>
          </p:grpSpPr>
          <p:sp>
            <p:nvSpPr>
              <p:cNvPr id="132"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3"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17"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8" name="Group 66"/>
            <p:cNvGrpSpPr>
              <a:grpSpLocks/>
            </p:cNvGrpSpPr>
            <p:nvPr/>
          </p:nvGrpSpPr>
          <p:grpSpPr bwMode="auto">
            <a:xfrm>
              <a:off x="4739" y="1327"/>
              <a:ext cx="582" cy="139"/>
              <a:chOff x="614" y="2568"/>
              <a:chExt cx="725" cy="139"/>
            </a:xfrm>
          </p:grpSpPr>
          <p:sp>
            <p:nvSpPr>
              <p:cNvPr id="130"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31"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19"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0"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3"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5"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6"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7"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128"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29"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cxnSp>
        <p:nvCxnSpPr>
          <p:cNvPr id="138" name="直接连接符 137"/>
          <p:cNvCxnSpPr>
            <a:stCxn id="57" idx="20"/>
          </p:cNvCxnSpPr>
          <p:nvPr/>
        </p:nvCxnSpPr>
        <p:spPr>
          <a:xfrm flipH="1">
            <a:off x="3270833" y="5088070"/>
            <a:ext cx="775166" cy="10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3602769" y="5560473"/>
            <a:ext cx="697487" cy="475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3754129" y="5813554"/>
            <a:ext cx="2523400" cy="36933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b="1" dirty="0" smtClean="0"/>
              <a:t>DNS srv.foo.org=</a:t>
            </a:r>
            <a:r>
              <a:rPr lang="en-US" altLang="zh-CN" b="1" dirty="0" err="1" smtClean="0"/>
              <a:t>srv</a:t>
            </a:r>
            <a:endParaRPr lang="en-US" altLang="zh-CN" b="1" dirty="0" smtClean="0"/>
          </a:p>
        </p:txBody>
      </p:sp>
      <p:sp>
        <p:nvSpPr>
          <p:cNvPr id="144" name="矩形 143"/>
          <p:cNvSpPr/>
          <p:nvPr/>
        </p:nvSpPr>
        <p:spPr>
          <a:xfrm>
            <a:off x="2739882" y="5021417"/>
            <a:ext cx="465192" cy="369332"/>
          </a:xfrm>
          <a:prstGeom prst="rect">
            <a:avLst/>
          </a:prstGeom>
        </p:spPr>
        <p:txBody>
          <a:bodyPr wrap="square">
            <a:spAutoFit/>
          </a:bodyPr>
          <a:lstStyle/>
          <a:p>
            <a:r>
              <a:rPr lang="en-US" altLang="zh-CN" dirty="0" err="1"/>
              <a:t>srv</a:t>
            </a:r>
            <a:endParaRPr lang="zh-CN" altLang="en-US" dirty="0"/>
          </a:p>
        </p:txBody>
      </p:sp>
      <p:graphicFrame>
        <p:nvGraphicFramePr>
          <p:cNvPr id="146" name="表格 145"/>
          <p:cNvGraphicFramePr>
            <a:graphicFrameLocks noGrp="1"/>
          </p:cNvGraphicFramePr>
          <p:nvPr>
            <p:extLst/>
          </p:nvPr>
        </p:nvGraphicFramePr>
        <p:xfrm>
          <a:off x="6142981" y="5855065"/>
          <a:ext cx="3681246" cy="370840"/>
        </p:xfrm>
        <a:graphic>
          <a:graphicData uri="http://schemas.openxmlformats.org/drawingml/2006/table">
            <a:tbl>
              <a:tblPr firstRow="1" bandRow="1">
                <a:tableStyleId>{5C22544A-7EE6-4342-B048-85BDC9FD1C3A}</a:tableStyleId>
              </a:tblPr>
              <a:tblGrid>
                <a:gridCol w="1840623">
                  <a:extLst>
                    <a:ext uri="{9D8B030D-6E8A-4147-A177-3AD203B41FA5}">
                      <a16:colId xmlns:a16="http://schemas.microsoft.com/office/drawing/2014/main" val="2122374461"/>
                    </a:ext>
                  </a:extLst>
                </a:gridCol>
                <a:gridCol w="1840623">
                  <a:extLst>
                    <a:ext uri="{9D8B030D-6E8A-4147-A177-3AD203B41FA5}">
                      <a16:colId xmlns:a16="http://schemas.microsoft.com/office/drawing/2014/main" val="276952986"/>
                    </a:ext>
                  </a:extLst>
                </a:gridCol>
              </a:tblGrid>
              <a:tr h="370840">
                <a:tc>
                  <a:txBody>
                    <a:bodyPr/>
                    <a:lstStyle/>
                    <a:p>
                      <a:pPr algn="ctr"/>
                      <a:r>
                        <a:rPr lang="en-US" altLang="zh-CN" dirty="0" smtClean="0"/>
                        <a:t>inside local</a:t>
                      </a:r>
                      <a:endParaRPr lang="zh-CN" altLang="en-US" dirty="0"/>
                    </a:p>
                  </a:txBody>
                  <a:tcPr/>
                </a:tc>
                <a:tc>
                  <a:txBody>
                    <a:bodyPr/>
                    <a:lstStyle/>
                    <a:p>
                      <a:pPr algn="ctr"/>
                      <a:r>
                        <a:rPr lang="en-US" altLang="zh-CN" dirty="0" smtClean="0"/>
                        <a:t>inside global</a:t>
                      </a:r>
                      <a:endParaRPr lang="zh-CN" altLang="en-US" dirty="0"/>
                    </a:p>
                  </a:txBody>
                  <a:tcPr/>
                </a:tc>
                <a:extLst>
                  <a:ext uri="{0D108BD9-81ED-4DB2-BD59-A6C34878D82A}">
                    <a16:rowId xmlns:a16="http://schemas.microsoft.com/office/drawing/2014/main" val="3850404758"/>
                  </a:ext>
                </a:extLst>
              </a:tr>
            </a:tbl>
          </a:graphicData>
        </a:graphic>
      </p:graphicFrame>
      <p:sp>
        <p:nvSpPr>
          <p:cNvPr id="147" name="文本框 146"/>
          <p:cNvSpPr txBox="1"/>
          <p:nvPr/>
        </p:nvSpPr>
        <p:spPr>
          <a:xfrm>
            <a:off x="6880812" y="5351474"/>
            <a:ext cx="3156934" cy="369332"/>
          </a:xfrm>
          <a:prstGeom prst="rect">
            <a:avLst/>
          </a:prstGeom>
          <a:solidFill>
            <a:schemeClr val="accent2"/>
          </a:solidFill>
        </p:spPr>
        <p:txBody>
          <a:bodyPr wrap="square" rtlCol="0">
            <a:spAutoFit/>
          </a:bodyPr>
          <a:lstStyle/>
          <a:p>
            <a:pPr algn="ctr"/>
            <a:r>
              <a:rPr lang="en-US" altLang="zh-CN" b="1" dirty="0" smtClean="0"/>
              <a:t>DNS srv.foo.org=</a:t>
            </a:r>
            <a:r>
              <a:rPr lang="en-US" altLang="zh-CN" b="1" dirty="0" err="1" smtClean="0"/>
              <a:t>public_srv</a:t>
            </a:r>
            <a:endParaRPr lang="en-US" altLang="zh-CN" b="1" dirty="0" smtClean="0"/>
          </a:p>
        </p:txBody>
      </p:sp>
      <p:graphicFrame>
        <p:nvGraphicFramePr>
          <p:cNvPr id="148" name="表格 147"/>
          <p:cNvGraphicFramePr>
            <a:graphicFrameLocks noGrp="1"/>
          </p:cNvGraphicFramePr>
          <p:nvPr>
            <p:extLst>
              <p:ext uri="{D42A27DB-BD31-4B8C-83A1-F6EECF244321}">
                <p14:modId xmlns:p14="http://schemas.microsoft.com/office/powerpoint/2010/main" val="3614102574"/>
              </p:ext>
            </p:extLst>
          </p:nvPr>
        </p:nvGraphicFramePr>
        <p:xfrm>
          <a:off x="6142981" y="6210453"/>
          <a:ext cx="3681246" cy="370840"/>
        </p:xfrm>
        <a:graphic>
          <a:graphicData uri="http://schemas.openxmlformats.org/drawingml/2006/table">
            <a:tbl>
              <a:tblPr firstRow="1" bandRow="1">
                <a:tableStyleId>{5C22544A-7EE6-4342-B048-85BDC9FD1C3A}</a:tableStyleId>
              </a:tblPr>
              <a:tblGrid>
                <a:gridCol w="1840623">
                  <a:extLst>
                    <a:ext uri="{9D8B030D-6E8A-4147-A177-3AD203B41FA5}">
                      <a16:colId xmlns:a16="http://schemas.microsoft.com/office/drawing/2014/main" val="492761295"/>
                    </a:ext>
                  </a:extLst>
                </a:gridCol>
                <a:gridCol w="1840623">
                  <a:extLst>
                    <a:ext uri="{9D8B030D-6E8A-4147-A177-3AD203B41FA5}">
                      <a16:colId xmlns:a16="http://schemas.microsoft.com/office/drawing/2014/main" val="1481539611"/>
                    </a:ext>
                  </a:extLst>
                </a:gridCol>
              </a:tblGrid>
              <a:tr h="370840">
                <a:tc>
                  <a:txBody>
                    <a:bodyPr/>
                    <a:lstStyle/>
                    <a:p>
                      <a:pPr algn="ctr"/>
                      <a:r>
                        <a:rPr lang="en-US" altLang="zh-CN" dirty="0" err="1" smtClean="0">
                          <a:solidFill>
                            <a:schemeClr val="accent4">
                              <a:lumMod val="20000"/>
                              <a:lumOff val="80000"/>
                            </a:schemeClr>
                          </a:solidFill>
                        </a:rPr>
                        <a:t>srv</a:t>
                      </a:r>
                      <a:endParaRPr lang="zh-CN" altLang="en-US" dirty="0">
                        <a:solidFill>
                          <a:schemeClr val="accent4">
                            <a:lumMod val="20000"/>
                            <a:lumOff val="80000"/>
                          </a:schemeClr>
                        </a:solidFill>
                      </a:endParaRPr>
                    </a:p>
                  </a:txBody>
                  <a:tcPr>
                    <a:solidFill>
                      <a:schemeClr val="accent2"/>
                    </a:solidFill>
                  </a:tcPr>
                </a:tc>
                <a:tc>
                  <a:txBody>
                    <a:bodyPr/>
                    <a:lstStyle/>
                    <a:p>
                      <a:pPr algn="ctr"/>
                      <a:r>
                        <a:rPr lang="en-US" altLang="zh-CN" dirty="0" err="1" smtClean="0">
                          <a:solidFill>
                            <a:schemeClr val="accent4">
                              <a:lumMod val="20000"/>
                              <a:lumOff val="80000"/>
                            </a:schemeClr>
                          </a:solidFill>
                        </a:rPr>
                        <a:t>public_srv</a:t>
                      </a:r>
                      <a:endParaRPr lang="zh-CN" altLang="en-US" dirty="0">
                        <a:solidFill>
                          <a:schemeClr val="accent4">
                            <a:lumMod val="20000"/>
                            <a:lumOff val="80000"/>
                          </a:schemeClr>
                        </a:solidFill>
                      </a:endParaRPr>
                    </a:p>
                  </a:txBody>
                  <a:tcPr>
                    <a:solidFill>
                      <a:schemeClr val="accent2"/>
                    </a:solidFill>
                  </a:tcPr>
                </a:tc>
                <a:extLst>
                  <a:ext uri="{0D108BD9-81ED-4DB2-BD59-A6C34878D82A}">
                    <a16:rowId xmlns:a16="http://schemas.microsoft.com/office/drawing/2014/main" val="4194007582"/>
                  </a:ext>
                </a:extLst>
              </a:tr>
            </a:tbl>
          </a:graphicData>
        </a:graphic>
      </p:graphicFrame>
      <p:sp>
        <p:nvSpPr>
          <p:cNvPr id="3" name="文本框 2"/>
          <p:cNvSpPr txBox="1"/>
          <p:nvPr/>
        </p:nvSpPr>
        <p:spPr>
          <a:xfrm>
            <a:off x="10074746" y="5054842"/>
            <a:ext cx="1010282" cy="369332"/>
          </a:xfrm>
          <a:prstGeom prst="rect">
            <a:avLst/>
          </a:prstGeom>
          <a:noFill/>
        </p:spPr>
        <p:txBody>
          <a:bodyPr wrap="square" rtlCol="0">
            <a:spAutoFit/>
          </a:bodyPr>
          <a:lstStyle/>
          <a:p>
            <a:r>
              <a:rPr lang="en-US" altLang="zh-CN" dirty="0" smtClean="0"/>
              <a:t>client</a:t>
            </a:r>
            <a:endParaRPr lang="zh-CN" altLang="en-US" dirty="0"/>
          </a:p>
        </p:txBody>
      </p:sp>
      <p:sp>
        <p:nvSpPr>
          <p:cNvPr id="5" name="任意多边形 4"/>
          <p:cNvSpPr/>
          <p:nvPr/>
        </p:nvSpPr>
        <p:spPr>
          <a:xfrm>
            <a:off x="3618689" y="4688732"/>
            <a:ext cx="5291847" cy="1070042"/>
          </a:xfrm>
          <a:custGeom>
            <a:avLst/>
            <a:gdLst>
              <a:gd name="connsiteX0" fmla="*/ 5291847 w 5291847"/>
              <a:gd name="connsiteY0" fmla="*/ 0 h 1070042"/>
              <a:gd name="connsiteX1" fmla="*/ 5194571 w 5291847"/>
              <a:gd name="connsiteY1" fmla="*/ 19455 h 1070042"/>
              <a:gd name="connsiteX2" fmla="*/ 5136205 w 5291847"/>
              <a:gd name="connsiteY2" fmla="*/ 38911 h 1070042"/>
              <a:gd name="connsiteX3" fmla="*/ 4085617 w 5291847"/>
              <a:gd name="connsiteY3" fmla="*/ 77821 h 1070042"/>
              <a:gd name="connsiteX4" fmla="*/ 2976664 w 5291847"/>
              <a:gd name="connsiteY4" fmla="*/ 97277 h 1070042"/>
              <a:gd name="connsiteX5" fmla="*/ 2315183 w 5291847"/>
              <a:gd name="connsiteY5" fmla="*/ 116732 h 1070042"/>
              <a:gd name="connsiteX6" fmla="*/ 2081720 w 5291847"/>
              <a:gd name="connsiteY6" fmla="*/ 175098 h 1070042"/>
              <a:gd name="connsiteX7" fmla="*/ 1984443 w 5291847"/>
              <a:gd name="connsiteY7" fmla="*/ 194553 h 1070042"/>
              <a:gd name="connsiteX8" fmla="*/ 1926077 w 5291847"/>
              <a:gd name="connsiteY8" fmla="*/ 214008 h 1070042"/>
              <a:gd name="connsiteX9" fmla="*/ 1809345 w 5291847"/>
              <a:gd name="connsiteY9" fmla="*/ 233464 h 1070042"/>
              <a:gd name="connsiteX10" fmla="*/ 1439694 w 5291847"/>
              <a:gd name="connsiteY10" fmla="*/ 272374 h 1070042"/>
              <a:gd name="connsiteX11" fmla="*/ 1342417 w 5291847"/>
              <a:gd name="connsiteY11" fmla="*/ 291830 h 1070042"/>
              <a:gd name="connsiteX12" fmla="*/ 1225685 w 5291847"/>
              <a:gd name="connsiteY12" fmla="*/ 330740 h 1070042"/>
              <a:gd name="connsiteX13" fmla="*/ 1108954 w 5291847"/>
              <a:gd name="connsiteY13" fmla="*/ 369651 h 1070042"/>
              <a:gd name="connsiteX14" fmla="*/ 992222 w 5291847"/>
              <a:gd name="connsiteY14" fmla="*/ 408562 h 1070042"/>
              <a:gd name="connsiteX15" fmla="*/ 933856 w 5291847"/>
              <a:gd name="connsiteY15" fmla="*/ 447472 h 1070042"/>
              <a:gd name="connsiteX16" fmla="*/ 875490 w 5291847"/>
              <a:gd name="connsiteY16" fmla="*/ 466928 h 1070042"/>
              <a:gd name="connsiteX17" fmla="*/ 817124 w 5291847"/>
              <a:gd name="connsiteY17" fmla="*/ 505838 h 1070042"/>
              <a:gd name="connsiteX18" fmla="*/ 700392 w 5291847"/>
              <a:gd name="connsiteY18" fmla="*/ 544749 h 1070042"/>
              <a:gd name="connsiteX19" fmla="*/ 642026 w 5291847"/>
              <a:gd name="connsiteY19" fmla="*/ 564204 h 1070042"/>
              <a:gd name="connsiteX20" fmla="*/ 603115 w 5291847"/>
              <a:gd name="connsiteY20" fmla="*/ 622570 h 1070042"/>
              <a:gd name="connsiteX21" fmla="*/ 544749 w 5291847"/>
              <a:gd name="connsiteY21" fmla="*/ 642025 h 1070042"/>
              <a:gd name="connsiteX22" fmla="*/ 428017 w 5291847"/>
              <a:gd name="connsiteY22" fmla="*/ 700391 h 1070042"/>
              <a:gd name="connsiteX23" fmla="*/ 311285 w 5291847"/>
              <a:gd name="connsiteY23" fmla="*/ 778213 h 1070042"/>
              <a:gd name="connsiteX24" fmla="*/ 252920 w 5291847"/>
              <a:gd name="connsiteY24" fmla="*/ 817123 h 1070042"/>
              <a:gd name="connsiteX25" fmla="*/ 214009 w 5291847"/>
              <a:gd name="connsiteY25" fmla="*/ 875489 h 1070042"/>
              <a:gd name="connsiteX26" fmla="*/ 155643 w 5291847"/>
              <a:gd name="connsiteY26" fmla="*/ 894945 h 1070042"/>
              <a:gd name="connsiteX27" fmla="*/ 136188 w 5291847"/>
              <a:gd name="connsiteY27" fmla="*/ 953311 h 1070042"/>
              <a:gd name="connsiteX28" fmla="*/ 77822 w 5291847"/>
              <a:gd name="connsiteY28" fmla="*/ 992221 h 1070042"/>
              <a:gd name="connsiteX29" fmla="*/ 0 w 5291847"/>
              <a:gd name="connsiteY29" fmla="*/ 1070042 h 107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91847" h="1070042">
                <a:moveTo>
                  <a:pt x="5291847" y="0"/>
                </a:moveTo>
                <a:cubicBezTo>
                  <a:pt x="5259422" y="6485"/>
                  <a:pt x="5226651" y="11435"/>
                  <a:pt x="5194571" y="19455"/>
                </a:cubicBezTo>
                <a:cubicBezTo>
                  <a:pt x="5174676" y="24429"/>
                  <a:pt x="5156642" y="37208"/>
                  <a:pt x="5136205" y="38911"/>
                </a:cubicBezTo>
                <a:cubicBezTo>
                  <a:pt x="4932972" y="55847"/>
                  <a:pt x="4205633" y="74184"/>
                  <a:pt x="4085617" y="77821"/>
                </a:cubicBezTo>
                <a:cubicBezTo>
                  <a:pt x="3392271" y="133289"/>
                  <a:pt x="3761800" y="121812"/>
                  <a:pt x="2976664" y="97277"/>
                </a:cubicBezTo>
                <a:cubicBezTo>
                  <a:pt x="2756170" y="103762"/>
                  <a:pt x="2535497" y="105716"/>
                  <a:pt x="2315183" y="116732"/>
                </a:cubicBezTo>
                <a:cubicBezTo>
                  <a:pt x="2148452" y="125068"/>
                  <a:pt x="2245795" y="142284"/>
                  <a:pt x="2081720" y="175098"/>
                </a:cubicBezTo>
                <a:cubicBezTo>
                  <a:pt x="2049294" y="181583"/>
                  <a:pt x="2016524" y="186533"/>
                  <a:pt x="1984443" y="194553"/>
                </a:cubicBezTo>
                <a:cubicBezTo>
                  <a:pt x="1964548" y="199527"/>
                  <a:pt x="1946096" y="209559"/>
                  <a:pt x="1926077" y="214008"/>
                </a:cubicBezTo>
                <a:cubicBezTo>
                  <a:pt x="1887569" y="222565"/>
                  <a:pt x="1848396" y="227885"/>
                  <a:pt x="1809345" y="233464"/>
                </a:cubicBezTo>
                <a:cubicBezTo>
                  <a:pt x="1660572" y="254718"/>
                  <a:pt x="1598985" y="257893"/>
                  <a:pt x="1439694" y="272374"/>
                </a:cubicBezTo>
                <a:cubicBezTo>
                  <a:pt x="1407268" y="278859"/>
                  <a:pt x="1374320" y="283129"/>
                  <a:pt x="1342417" y="291830"/>
                </a:cubicBezTo>
                <a:cubicBezTo>
                  <a:pt x="1302847" y="302622"/>
                  <a:pt x="1264596" y="317770"/>
                  <a:pt x="1225685" y="330740"/>
                </a:cubicBezTo>
                <a:lnTo>
                  <a:pt x="1108954" y="369651"/>
                </a:lnTo>
                <a:cubicBezTo>
                  <a:pt x="1108949" y="369653"/>
                  <a:pt x="992226" y="408559"/>
                  <a:pt x="992222" y="408562"/>
                </a:cubicBezTo>
                <a:cubicBezTo>
                  <a:pt x="972767" y="421532"/>
                  <a:pt x="954770" y="437015"/>
                  <a:pt x="933856" y="447472"/>
                </a:cubicBezTo>
                <a:cubicBezTo>
                  <a:pt x="915513" y="456643"/>
                  <a:pt x="893833" y="457757"/>
                  <a:pt x="875490" y="466928"/>
                </a:cubicBezTo>
                <a:cubicBezTo>
                  <a:pt x="854576" y="477385"/>
                  <a:pt x="838491" y="496342"/>
                  <a:pt x="817124" y="505838"/>
                </a:cubicBezTo>
                <a:cubicBezTo>
                  <a:pt x="779644" y="522496"/>
                  <a:pt x="739303" y="531779"/>
                  <a:pt x="700392" y="544749"/>
                </a:cubicBezTo>
                <a:lnTo>
                  <a:pt x="642026" y="564204"/>
                </a:lnTo>
                <a:cubicBezTo>
                  <a:pt x="629056" y="583659"/>
                  <a:pt x="621374" y="607963"/>
                  <a:pt x="603115" y="622570"/>
                </a:cubicBezTo>
                <a:cubicBezTo>
                  <a:pt x="587101" y="635381"/>
                  <a:pt x="563092" y="632854"/>
                  <a:pt x="544749" y="642025"/>
                </a:cubicBezTo>
                <a:cubicBezTo>
                  <a:pt x="393890" y="717454"/>
                  <a:pt x="574721" y="651490"/>
                  <a:pt x="428017" y="700391"/>
                </a:cubicBezTo>
                <a:lnTo>
                  <a:pt x="311285" y="778213"/>
                </a:lnTo>
                <a:lnTo>
                  <a:pt x="252920" y="817123"/>
                </a:lnTo>
                <a:cubicBezTo>
                  <a:pt x="239950" y="836578"/>
                  <a:pt x="232268" y="860882"/>
                  <a:pt x="214009" y="875489"/>
                </a:cubicBezTo>
                <a:cubicBezTo>
                  <a:pt x="197995" y="888300"/>
                  <a:pt x="170144" y="880444"/>
                  <a:pt x="155643" y="894945"/>
                </a:cubicBezTo>
                <a:cubicBezTo>
                  <a:pt x="141142" y="909446"/>
                  <a:pt x="148999" y="937297"/>
                  <a:pt x="136188" y="953311"/>
                </a:cubicBezTo>
                <a:cubicBezTo>
                  <a:pt x="121581" y="971569"/>
                  <a:pt x="97277" y="979251"/>
                  <a:pt x="77822" y="992221"/>
                </a:cubicBezTo>
                <a:cubicBezTo>
                  <a:pt x="30867" y="1062653"/>
                  <a:pt x="59825" y="1040130"/>
                  <a:pt x="0" y="1070042"/>
                </a:cubicBezTo>
              </a:path>
            </a:pathLst>
          </a:custGeom>
          <a:ln w="76200">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 name="任意多边形 5"/>
          <p:cNvSpPr/>
          <p:nvPr/>
        </p:nvSpPr>
        <p:spPr>
          <a:xfrm>
            <a:off x="4426527" y="5216235"/>
            <a:ext cx="1683328" cy="457200"/>
          </a:xfrm>
          <a:custGeom>
            <a:avLst/>
            <a:gdLst>
              <a:gd name="connsiteX0" fmla="*/ 0 w 1683328"/>
              <a:gd name="connsiteY0" fmla="*/ 457200 h 457200"/>
              <a:gd name="connsiteX1" fmla="*/ 103909 w 1683328"/>
              <a:gd name="connsiteY1" fmla="*/ 353291 h 457200"/>
              <a:gd name="connsiteX2" fmla="*/ 187037 w 1683328"/>
              <a:gd name="connsiteY2" fmla="*/ 270164 h 457200"/>
              <a:gd name="connsiteX3" fmla="*/ 290946 w 1683328"/>
              <a:gd name="connsiteY3" fmla="*/ 187037 h 457200"/>
              <a:gd name="connsiteX4" fmla="*/ 353291 w 1683328"/>
              <a:gd name="connsiteY4" fmla="*/ 124691 h 457200"/>
              <a:gd name="connsiteX5" fmla="*/ 540328 w 1683328"/>
              <a:gd name="connsiteY5" fmla="*/ 41564 h 457200"/>
              <a:gd name="connsiteX6" fmla="*/ 602673 w 1683328"/>
              <a:gd name="connsiteY6" fmla="*/ 20782 h 457200"/>
              <a:gd name="connsiteX7" fmla="*/ 665018 w 1683328"/>
              <a:gd name="connsiteY7" fmla="*/ 0 h 457200"/>
              <a:gd name="connsiteX8" fmla="*/ 1683328 w 1683328"/>
              <a:gd name="connsiteY8" fmla="*/ 2078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328" h="457200">
                <a:moveTo>
                  <a:pt x="0" y="457200"/>
                </a:moveTo>
                <a:cubicBezTo>
                  <a:pt x="34636" y="422564"/>
                  <a:pt x="74519" y="392477"/>
                  <a:pt x="103909" y="353291"/>
                </a:cubicBezTo>
                <a:cubicBezTo>
                  <a:pt x="177800" y="254770"/>
                  <a:pt x="57727" y="313267"/>
                  <a:pt x="187037" y="270164"/>
                </a:cubicBezTo>
                <a:cubicBezTo>
                  <a:pt x="279991" y="130731"/>
                  <a:pt x="170489" y="267342"/>
                  <a:pt x="290946" y="187037"/>
                </a:cubicBezTo>
                <a:cubicBezTo>
                  <a:pt x="315400" y="170734"/>
                  <a:pt x="330713" y="143506"/>
                  <a:pt x="353291" y="124691"/>
                </a:cubicBezTo>
                <a:cubicBezTo>
                  <a:pt x="419155" y="69805"/>
                  <a:pt x="449716" y="71768"/>
                  <a:pt x="540328" y="41564"/>
                </a:cubicBezTo>
                <a:lnTo>
                  <a:pt x="602673" y="20782"/>
                </a:lnTo>
                <a:lnTo>
                  <a:pt x="665018" y="0"/>
                </a:lnTo>
                <a:cubicBezTo>
                  <a:pt x="1364556" y="26905"/>
                  <a:pt x="1025103" y="20782"/>
                  <a:pt x="1683328" y="20782"/>
                </a:cubicBezTo>
              </a:path>
            </a:pathLst>
          </a:custGeom>
          <a:ln w="76200">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7" name="任意多边形 6"/>
          <p:cNvSpPr/>
          <p:nvPr/>
        </p:nvSpPr>
        <p:spPr>
          <a:xfrm>
            <a:off x="6941127" y="5072648"/>
            <a:ext cx="2660073" cy="205934"/>
          </a:xfrm>
          <a:custGeom>
            <a:avLst/>
            <a:gdLst>
              <a:gd name="connsiteX0" fmla="*/ 0 w 2660073"/>
              <a:gd name="connsiteY0" fmla="*/ 62346 h 290946"/>
              <a:gd name="connsiteX1" fmla="*/ 665018 w 2660073"/>
              <a:gd name="connsiteY1" fmla="*/ 20782 h 290946"/>
              <a:gd name="connsiteX2" fmla="*/ 748146 w 2660073"/>
              <a:gd name="connsiteY2" fmla="*/ 0 h 290946"/>
              <a:gd name="connsiteX3" fmla="*/ 1475509 w 2660073"/>
              <a:gd name="connsiteY3" fmla="*/ 20782 h 290946"/>
              <a:gd name="connsiteX4" fmla="*/ 1704109 w 2660073"/>
              <a:gd name="connsiteY4" fmla="*/ 62346 h 290946"/>
              <a:gd name="connsiteX5" fmla="*/ 1849582 w 2660073"/>
              <a:gd name="connsiteY5" fmla="*/ 83128 h 290946"/>
              <a:gd name="connsiteX6" fmla="*/ 1974273 w 2660073"/>
              <a:gd name="connsiteY6" fmla="*/ 124691 h 290946"/>
              <a:gd name="connsiteX7" fmla="*/ 2036618 w 2660073"/>
              <a:gd name="connsiteY7" fmla="*/ 145473 h 290946"/>
              <a:gd name="connsiteX8" fmla="*/ 2119746 w 2660073"/>
              <a:gd name="connsiteY8" fmla="*/ 166255 h 290946"/>
              <a:gd name="connsiteX9" fmla="*/ 2286000 w 2660073"/>
              <a:gd name="connsiteY9" fmla="*/ 207819 h 290946"/>
              <a:gd name="connsiteX10" fmla="*/ 2535382 w 2660073"/>
              <a:gd name="connsiteY10" fmla="*/ 249382 h 290946"/>
              <a:gd name="connsiteX11" fmla="*/ 2618509 w 2660073"/>
              <a:gd name="connsiteY11" fmla="*/ 270164 h 290946"/>
              <a:gd name="connsiteX12" fmla="*/ 2660073 w 2660073"/>
              <a:gd name="connsiteY12" fmla="*/ 290946 h 29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0073" h="290946">
                <a:moveTo>
                  <a:pt x="0" y="62346"/>
                </a:moveTo>
                <a:cubicBezTo>
                  <a:pt x="200505" y="53628"/>
                  <a:pt x="453273" y="53358"/>
                  <a:pt x="665018" y="20782"/>
                </a:cubicBezTo>
                <a:cubicBezTo>
                  <a:pt x="693248" y="16439"/>
                  <a:pt x="720437" y="6927"/>
                  <a:pt x="748146" y="0"/>
                </a:cubicBezTo>
                <a:lnTo>
                  <a:pt x="1475509" y="20782"/>
                </a:lnTo>
                <a:cubicBezTo>
                  <a:pt x="1639791" y="28605"/>
                  <a:pt x="1578981" y="39595"/>
                  <a:pt x="1704109" y="62346"/>
                </a:cubicBezTo>
                <a:cubicBezTo>
                  <a:pt x="1752302" y="71108"/>
                  <a:pt x="1801091" y="76201"/>
                  <a:pt x="1849582" y="83128"/>
                </a:cubicBezTo>
                <a:lnTo>
                  <a:pt x="1974273" y="124691"/>
                </a:lnTo>
                <a:cubicBezTo>
                  <a:pt x="1995055" y="131618"/>
                  <a:pt x="2015366" y="140160"/>
                  <a:pt x="2036618" y="145473"/>
                </a:cubicBezTo>
                <a:cubicBezTo>
                  <a:pt x="2064327" y="152400"/>
                  <a:pt x="2092283" y="158408"/>
                  <a:pt x="2119746" y="166255"/>
                </a:cubicBezTo>
                <a:cubicBezTo>
                  <a:pt x="2232168" y="198376"/>
                  <a:pt x="2133896" y="182469"/>
                  <a:pt x="2286000" y="207819"/>
                </a:cubicBezTo>
                <a:cubicBezTo>
                  <a:pt x="2459499" y="236735"/>
                  <a:pt x="2388446" y="216729"/>
                  <a:pt x="2535382" y="249382"/>
                </a:cubicBezTo>
                <a:cubicBezTo>
                  <a:pt x="2563264" y="255578"/>
                  <a:pt x="2591413" y="261132"/>
                  <a:pt x="2618509" y="270164"/>
                </a:cubicBezTo>
                <a:cubicBezTo>
                  <a:pt x="2633204" y="275062"/>
                  <a:pt x="2646218" y="284019"/>
                  <a:pt x="2660073" y="290946"/>
                </a:cubicBezTo>
              </a:path>
            </a:pathLst>
          </a:custGeom>
          <a:ln w="76200">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2850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43" grpId="0" animBg="1"/>
      <p:bldP spid="147"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转换表</a:t>
            </a:r>
            <a:endParaRPr lang="zh-CN" altLang="en-US" dirty="0"/>
          </a:p>
        </p:txBody>
      </p:sp>
      <p:sp>
        <p:nvSpPr>
          <p:cNvPr id="4" name="内容占位符 3"/>
          <p:cNvSpPr>
            <a:spLocks noGrp="1"/>
          </p:cNvSpPr>
          <p:nvPr>
            <p:ph sz="quarter" idx="1"/>
          </p:nvPr>
        </p:nvSpPr>
        <p:spPr>
          <a:xfrm>
            <a:off x="0" y="1457810"/>
            <a:ext cx="6173604" cy="2667262"/>
          </a:xfrm>
        </p:spPr>
        <p:txBody>
          <a:bodyPr>
            <a:normAutofit/>
          </a:bodyPr>
          <a:lstStyle/>
          <a:p>
            <a:r>
              <a:rPr lang="zh-CN" altLang="en-US" sz="2000" dirty="0" smtClean="0"/>
              <a:t>两</a:t>
            </a:r>
            <a:r>
              <a:rPr lang="zh-CN" altLang="en-US" sz="2000" dirty="0"/>
              <a:t>次</a:t>
            </a:r>
            <a:r>
              <a:rPr lang="en-US" altLang="zh-CN" sz="2000" dirty="0"/>
              <a:t>NAT</a:t>
            </a:r>
            <a:r>
              <a:rPr lang="zh-CN" altLang="en-US" sz="2000" dirty="0"/>
              <a:t>：</a:t>
            </a:r>
            <a:endParaRPr lang="en-US" altLang="zh-CN" sz="2000" dirty="0"/>
          </a:p>
          <a:p>
            <a:pPr lvl="1"/>
            <a:r>
              <a:rPr lang="zh-CN" altLang="en-US" sz="2000" dirty="0"/>
              <a:t>大部分</a:t>
            </a:r>
            <a:r>
              <a:rPr lang="en-US" altLang="zh-CN" sz="2000" dirty="0"/>
              <a:t>NAT</a:t>
            </a:r>
            <a:r>
              <a:rPr lang="zh-CN" altLang="en-US" sz="2000" dirty="0"/>
              <a:t>，或者转换源地址</a:t>
            </a:r>
            <a:r>
              <a:rPr lang="zh-CN" altLang="zh-CN" sz="2000" dirty="0"/>
              <a:t>（从内部网络到外部网络的方向）或者</a:t>
            </a:r>
            <a:r>
              <a:rPr lang="zh-CN" altLang="en-US" sz="2000" dirty="0"/>
              <a:t>转换</a:t>
            </a:r>
            <a:r>
              <a:rPr lang="zh-CN" altLang="zh-CN" sz="2000" dirty="0"/>
              <a:t>目的地址（从外部网络到内部网络的方向） </a:t>
            </a:r>
            <a:r>
              <a:rPr lang="zh-CN" altLang="en-US" sz="2000" dirty="0"/>
              <a:t>）</a:t>
            </a:r>
            <a:endParaRPr lang="en-US" altLang="zh-CN" sz="2000" dirty="0"/>
          </a:p>
          <a:p>
            <a:pPr lvl="1"/>
            <a:r>
              <a:rPr lang="zh-CN" altLang="en-US" sz="2000" dirty="0"/>
              <a:t>内部网络和外部网络中的</a:t>
            </a:r>
            <a:r>
              <a:rPr lang="en-US" altLang="zh-CN" sz="2000" dirty="0"/>
              <a:t>IP</a:t>
            </a:r>
            <a:r>
              <a:rPr lang="zh-CN" altLang="en-US" sz="2000" dirty="0"/>
              <a:t>地址空间有重复时，这些具有重复</a:t>
            </a:r>
            <a:r>
              <a:rPr lang="en-US" altLang="zh-CN" sz="2000" dirty="0"/>
              <a:t>IP</a:t>
            </a:r>
            <a:r>
              <a:rPr lang="zh-CN" altLang="en-US" sz="2000" dirty="0"/>
              <a:t>地址的主机之间</a:t>
            </a:r>
            <a:r>
              <a:rPr lang="zh-CN" altLang="zh-CN" sz="2000" dirty="0"/>
              <a:t>的分组的源地址和目的地址可能都需要进行</a:t>
            </a:r>
            <a:r>
              <a:rPr lang="zh-CN" altLang="zh-CN" sz="2000" dirty="0" smtClean="0"/>
              <a:t>转换</a:t>
            </a:r>
            <a:endParaRPr lang="en-US" altLang="zh-CN" sz="2000" dirty="0" smtClean="0"/>
          </a:p>
          <a:p>
            <a:endParaRPr lang="en-US" altLang="zh-CN" sz="2000" dirty="0"/>
          </a:p>
          <a:p>
            <a:pPr lvl="1"/>
            <a:endParaRPr lang="en-US" altLang="zh-CN" sz="2000" dirty="0"/>
          </a:p>
        </p:txBody>
      </p:sp>
      <p:grpSp>
        <p:nvGrpSpPr>
          <p:cNvPr id="5" name="Group 71"/>
          <p:cNvGrpSpPr>
            <a:grpSpLocks/>
          </p:cNvGrpSpPr>
          <p:nvPr/>
        </p:nvGrpSpPr>
        <p:grpSpPr bwMode="auto">
          <a:xfrm>
            <a:off x="3754256" y="5149140"/>
            <a:ext cx="881062" cy="307975"/>
            <a:chOff x="2356" y="1300"/>
            <a:chExt cx="555" cy="194"/>
          </a:xfrm>
        </p:grpSpPr>
        <p:sp>
          <p:nvSpPr>
            <p:cNvPr id="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9" name="Group 75"/>
            <p:cNvGrpSpPr>
              <a:grpSpLocks/>
            </p:cNvGrpSpPr>
            <p:nvPr/>
          </p:nvGrpSpPr>
          <p:grpSpPr bwMode="auto">
            <a:xfrm>
              <a:off x="2468" y="1332"/>
              <a:ext cx="310" cy="60"/>
              <a:chOff x="2468" y="1332"/>
              <a:chExt cx="310" cy="60"/>
            </a:xfrm>
          </p:grpSpPr>
          <p:sp>
            <p:nvSpPr>
              <p:cNvPr id="12" name="Freeform 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Line 78"/>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9"/>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文本框 13"/>
          <p:cNvSpPr txBox="1"/>
          <p:nvPr/>
        </p:nvSpPr>
        <p:spPr>
          <a:xfrm>
            <a:off x="4022242" y="5472455"/>
            <a:ext cx="1184073" cy="369332"/>
          </a:xfrm>
          <a:prstGeom prst="rect">
            <a:avLst/>
          </a:prstGeom>
          <a:noFill/>
        </p:spPr>
        <p:txBody>
          <a:bodyPr wrap="square" rtlCol="0">
            <a:spAutoFit/>
          </a:bodyPr>
          <a:lstStyle/>
          <a:p>
            <a:pPr algn="ctr"/>
            <a:r>
              <a:rPr lang="en-US" altLang="zh-CN" dirty="0" smtClean="0"/>
              <a:t>NAT</a:t>
            </a:r>
          </a:p>
        </p:txBody>
      </p:sp>
      <p:grpSp>
        <p:nvGrpSpPr>
          <p:cNvPr id="15" name="组合 14"/>
          <p:cNvGrpSpPr/>
          <p:nvPr/>
        </p:nvGrpSpPr>
        <p:grpSpPr>
          <a:xfrm>
            <a:off x="7478815" y="4667512"/>
            <a:ext cx="427038" cy="349250"/>
            <a:chOff x="1276350" y="5202238"/>
            <a:chExt cx="427038" cy="349250"/>
          </a:xfrm>
        </p:grpSpPr>
        <p:pic>
          <p:nvPicPr>
            <p:cNvPr id="16" name="Picture 79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8" name="云形 18"/>
          <p:cNvSpPr/>
          <p:nvPr/>
        </p:nvSpPr>
        <p:spPr>
          <a:xfrm>
            <a:off x="1526000" y="4879713"/>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云形 18"/>
          <p:cNvSpPr/>
          <p:nvPr/>
        </p:nvSpPr>
        <p:spPr>
          <a:xfrm>
            <a:off x="5249868" y="4829371"/>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7" idx="2"/>
            <a:endCxn id="20" idx="10"/>
          </p:cNvCxnSpPr>
          <p:nvPr/>
        </p:nvCxnSpPr>
        <p:spPr>
          <a:xfrm flipH="1">
            <a:off x="6647766" y="4828872"/>
            <a:ext cx="1013176" cy="3016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0" idx="0"/>
            <a:endCxn id="11" idx="0"/>
          </p:cNvCxnSpPr>
          <p:nvPr/>
        </p:nvCxnSpPr>
        <p:spPr>
          <a:xfrm flipH="1" flipV="1">
            <a:off x="4628968" y="5249153"/>
            <a:ext cx="778921" cy="956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8" idx="2"/>
            <a:endCxn id="18" idx="11"/>
          </p:cNvCxnSpPr>
          <p:nvPr/>
        </p:nvCxnSpPr>
        <p:spPr>
          <a:xfrm flipH="1" flipV="1">
            <a:off x="2875513" y="5233884"/>
            <a:ext cx="878743" cy="160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8" idx="20"/>
            <a:endCxn id="104" idx="1"/>
          </p:cNvCxnSpPr>
          <p:nvPr/>
        </p:nvCxnSpPr>
        <p:spPr>
          <a:xfrm flipH="1" flipV="1">
            <a:off x="827051" y="4893029"/>
            <a:ext cx="838057" cy="296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108" idx="1"/>
          </p:cNvCxnSpPr>
          <p:nvPr/>
        </p:nvCxnSpPr>
        <p:spPr>
          <a:xfrm flipH="1">
            <a:off x="795659" y="5596141"/>
            <a:ext cx="898863" cy="5411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5" name="表格 94"/>
          <p:cNvGraphicFramePr>
            <a:graphicFrameLocks noGrp="1"/>
          </p:cNvGraphicFramePr>
          <p:nvPr>
            <p:extLst>
              <p:ext uri="{D42A27DB-BD31-4B8C-83A1-F6EECF244321}">
                <p14:modId xmlns:p14="http://schemas.microsoft.com/office/powerpoint/2010/main" val="1538163060"/>
              </p:ext>
            </p:extLst>
          </p:nvPr>
        </p:nvGraphicFramePr>
        <p:xfrm>
          <a:off x="6228272" y="2233065"/>
          <a:ext cx="5963728" cy="1381760"/>
        </p:xfrm>
        <a:graphic>
          <a:graphicData uri="http://schemas.openxmlformats.org/drawingml/2006/table">
            <a:tbl>
              <a:tblPr firstRow="1" bandRow="1">
                <a:tableStyleId>{2D5ABB26-0587-4C30-8999-92F81FD0307C}</a:tableStyleId>
              </a:tblPr>
              <a:tblGrid>
                <a:gridCol w="1490932">
                  <a:extLst>
                    <a:ext uri="{9D8B030D-6E8A-4147-A177-3AD203B41FA5}">
                      <a16:colId xmlns:a16="http://schemas.microsoft.com/office/drawing/2014/main" val="2122374461"/>
                    </a:ext>
                  </a:extLst>
                </a:gridCol>
                <a:gridCol w="1286774">
                  <a:extLst>
                    <a:ext uri="{9D8B030D-6E8A-4147-A177-3AD203B41FA5}">
                      <a16:colId xmlns:a16="http://schemas.microsoft.com/office/drawing/2014/main" val="3489433001"/>
                    </a:ext>
                  </a:extLst>
                </a:gridCol>
                <a:gridCol w="1828800">
                  <a:extLst>
                    <a:ext uri="{9D8B030D-6E8A-4147-A177-3AD203B41FA5}">
                      <a16:colId xmlns:a16="http://schemas.microsoft.com/office/drawing/2014/main" val="276952986"/>
                    </a:ext>
                  </a:extLst>
                </a:gridCol>
                <a:gridCol w="1357222">
                  <a:extLst>
                    <a:ext uri="{9D8B030D-6E8A-4147-A177-3AD203B41FA5}">
                      <a16:colId xmlns:a16="http://schemas.microsoft.com/office/drawing/2014/main" val="1542263626"/>
                    </a:ext>
                  </a:extLst>
                </a:gridCol>
              </a:tblGrid>
              <a:tr h="370840">
                <a:tc>
                  <a:txBody>
                    <a:bodyPr/>
                    <a:lstStyle/>
                    <a:p>
                      <a:pPr algn="ctr"/>
                      <a:r>
                        <a:rPr lang="en-US" altLang="zh-CN" dirty="0" smtClean="0"/>
                        <a:t>inside local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outside local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inside global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outside global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40475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28222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019139"/>
                  </a:ext>
                </a:extLst>
              </a:tr>
            </a:tbl>
          </a:graphicData>
        </a:graphic>
      </p:graphicFrame>
      <p:grpSp>
        <p:nvGrpSpPr>
          <p:cNvPr id="98" name="组合 97"/>
          <p:cNvGrpSpPr/>
          <p:nvPr/>
        </p:nvGrpSpPr>
        <p:grpSpPr>
          <a:xfrm>
            <a:off x="7478815" y="5594541"/>
            <a:ext cx="427038" cy="349250"/>
            <a:chOff x="1276350" y="5202238"/>
            <a:chExt cx="427038" cy="349250"/>
          </a:xfrm>
        </p:grpSpPr>
        <p:pic>
          <p:nvPicPr>
            <p:cNvPr id="99" name="Picture 79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cxnSp>
        <p:nvCxnSpPr>
          <p:cNvPr id="101" name="直接连接符 100"/>
          <p:cNvCxnSpPr>
            <a:stCxn id="100" idx="2"/>
            <a:endCxn id="20" idx="9"/>
          </p:cNvCxnSpPr>
          <p:nvPr/>
        </p:nvCxnSpPr>
        <p:spPr>
          <a:xfrm flipH="1" flipV="1">
            <a:off x="6500137" y="5422310"/>
            <a:ext cx="1160805" cy="333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00013" y="4718404"/>
            <a:ext cx="427038" cy="349250"/>
            <a:chOff x="1276350" y="5202238"/>
            <a:chExt cx="427038" cy="349250"/>
          </a:xfrm>
        </p:grpSpPr>
        <p:pic>
          <p:nvPicPr>
            <p:cNvPr id="104" name="Picture 79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7" name="组合 106"/>
          <p:cNvGrpSpPr/>
          <p:nvPr/>
        </p:nvGrpSpPr>
        <p:grpSpPr>
          <a:xfrm>
            <a:off x="368621" y="5962650"/>
            <a:ext cx="427038" cy="349250"/>
            <a:chOff x="1276350" y="5202238"/>
            <a:chExt cx="427038" cy="349250"/>
          </a:xfrm>
        </p:grpSpPr>
        <p:pic>
          <p:nvPicPr>
            <p:cNvPr id="108" name="Picture 79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11" name="矩形 110"/>
          <p:cNvSpPr/>
          <p:nvPr/>
        </p:nvSpPr>
        <p:spPr>
          <a:xfrm>
            <a:off x="194372" y="4274301"/>
            <a:ext cx="1202573" cy="369332"/>
          </a:xfrm>
          <a:prstGeom prst="rect">
            <a:avLst/>
          </a:prstGeom>
        </p:spPr>
        <p:txBody>
          <a:bodyPr wrap="none">
            <a:spAutoFit/>
          </a:bodyPr>
          <a:lstStyle/>
          <a:p>
            <a:pPr algn="ctr"/>
            <a:r>
              <a:rPr lang="en-US" altLang="zh-CN" dirty="0" err="1" smtClean="0"/>
              <a:t>overlap_ip</a:t>
            </a:r>
            <a:endParaRPr lang="zh-CN" altLang="en-US" dirty="0"/>
          </a:p>
        </p:txBody>
      </p:sp>
      <p:sp>
        <p:nvSpPr>
          <p:cNvPr id="112" name="矩形 111"/>
          <p:cNvSpPr/>
          <p:nvPr/>
        </p:nvSpPr>
        <p:spPr>
          <a:xfrm>
            <a:off x="7966767" y="4676391"/>
            <a:ext cx="1202573" cy="369332"/>
          </a:xfrm>
          <a:prstGeom prst="rect">
            <a:avLst/>
          </a:prstGeom>
        </p:spPr>
        <p:txBody>
          <a:bodyPr wrap="none">
            <a:spAutoFit/>
          </a:bodyPr>
          <a:lstStyle/>
          <a:p>
            <a:pPr algn="ctr"/>
            <a:r>
              <a:rPr lang="en-US" altLang="zh-CN" dirty="0" err="1" smtClean="0"/>
              <a:t>overlap_ip</a:t>
            </a:r>
            <a:endParaRPr lang="zh-CN" altLang="en-US" dirty="0"/>
          </a:p>
        </p:txBody>
      </p:sp>
      <p:sp>
        <p:nvSpPr>
          <p:cNvPr id="113" name="矩形 112"/>
          <p:cNvSpPr/>
          <p:nvPr/>
        </p:nvSpPr>
        <p:spPr>
          <a:xfrm>
            <a:off x="8124665" y="5662716"/>
            <a:ext cx="886781" cy="369332"/>
          </a:xfrm>
          <a:prstGeom prst="rect">
            <a:avLst/>
          </a:prstGeom>
        </p:spPr>
        <p:txBody>
          <a:bodyPr wrap="none">
            <a:spAutoFit/>
          </a:bodyPr>
          <a:lstStyle/>
          <a:p>
            <a:pPr algn="ctr"/>
            <a:r>
              <a:rPr lang="en-US" altLang="zh-CN" dirty="0" smtClean="0"/>
              <a:t>google</a:t>
            </a:r>
            <a:endParaRPr lang="zh-CN" altLang="en-US" dirty="0"/>
          </a:p>
        </p:txBody>
      </p:sp>
      <p:sp>
        <p:nvSpPr>
          <p:cNvPr id="114" name="矩形 113"/>
          <p:cNvSpPr/>
          <p:nvPr/>
        </p:nvSpPr>
        <p:spPr>
          <a:xfrm>
            <a:off x="145241" y="6386671"/>
            <a:ext cx="1143262" cy="369332"/>
          </a:xfrm>
          <a:prstGeom prst="rect">
            <a:avLst/>
          </a:prstGeom>
        </p:spPr>
        <p:txBody>
          <a:bodyPr wrap="none">
            <a:spAutoFit/>
          </a:bodyPr>
          <a:lstStyle/>
          <a:p>
            <a:pPr algn="ctr"/>
            <a:r>
              <a:rPr lang="en-US" altLang="zh-CN" dirty="0" err="1" smtClean="0"/>
              <a:t>private_ip</a:t>
            </a:r>
            <a:endParaRPr lang="zh-CN" altLang="en-US" dirty="0"/>
          </a:p>
        </p:txBody>
      </p:sp>
      <p:sp>
        <p:nvSpPr>
          <p:cNvPr id="115" name="矩形 114"/>
          <p:cNvSpPr/>
          <p:nvPr/>
        </p:nvSpPr>
        <p:spPr>
          <a:xfrm>
            <a:off x="4489048" y="4658980"/>
            <a:ext cx="857927" cy="369332"/>
          </a:xfrm>
          <a:prstGeom prst="rect">
            <a:avLst/>
          </a:prstGeom>
        </p:spPr>
        <p:txBody>
          <a:bodyPr wrap="none">
            <a:spAutoFit/>
          </a:bodyPr>
          <a:lstStyle/>
          <a:p>
            <a:pPr algn="ctr"/>
            <a:r>
              <a:rPr lang="en-US" altLang="zh-CN" dirty="0" err="1" smtClean="0"/>
              <a:t>pub_ip</a:t>
            </a:r>
            <a:endParaRPr lang="zh-CN" altLang="en-US" dirty="0"/>
          </a:p>
        </p:txBody>
      </p:sp>
      <p:sp>
        <p:nvSpPr>
          <p:cNvPr id="116" name="矩形 115"/>
          <p:cNvSpPr/>
          <p:nvPr/>
        </p:nvSpPr>
        <p:spPr>
          <a:xfrm>
            <a:off x="2544018" y="4516336"/>
            <a:ext cx="1669048" cy="369332"/>
          </a:xfrm>
          <a:prstGeom prst="rect">
            <a:avLst/>
          </a:prstGeom>
        </p:spPr>
        <p:txBody>
          <a:bodyPr wrap="none">
            <a:spAutoFit/>
          </a:bodyPr>
          <a:lstStyle/>
          <a:p>
            <a:pPr algn="ctr"/>
            <a:r>
              <a:rPr lang="en-US" altLang="zh-CN" dirty="0" err="1" smtClean="0"/>
              <a:t>overlap_priv_ip</a:t>
            </a:r>
            <a:endParaRPr lang="zh-CN" altLang="en-US" dirty="0"/>
          </a:p>
        </p:txBody>
      </p:sp>
      <p:cxnSp>
        <p:nvCxnSpPr>
          <p:cNvPr id="118" name="直接连接符 117"/>
          <p:cNvCxnSpPr/>
          <p:nvPr/>
        </p:nvCxnSpPr>
        <p:spPr>
          <a:xfrm>
            <a:off x="4213066" y="4059398"/>
            <a:ext cx="0" cy="269660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 name="任意多边形 18"/>
          <p:cNvSpPr/>
          <p:nvPr/>
        </p:nvSpPr>
        <p:spPr>
          <a:xfrm>
            <a:off x="6869700" y="1718867"/>
            <a:ext cx="1645268" cy="514198"/>
          </a:xfrm>
          <a:custGeom>
            <a:avLst/>
            <a:gdLst>
              <a:gd name="connsiteX0" fmla="*/ 0 w 1666288"/>
              <a:gd name="connsiteY0" fmla="*/ 433149 h 462859"/>
              <a:gd name="connsiteX1" fmla="*/ 593558 w 1666288"/>
              <a:gd name="connsiteY1" fmla="*/ 12 h 462859"/>
              <a:gd name="connsiteX2" fmla="*/ 1572126 w 1666288"/>
              <a:gd name="connsiteY2" fmla="*/ 417107 h 462859"/>
              <a:gd name="connsiteX3" fmla="*/ 1572126 w 1666288"/>
              <a:gd name="connsiteY3" fmla="*/ 433149 h 462859"/>
              <a:gd name="connsiteX0" fmla="*/ 0 w 1645268"/>
              <a:gd name="connsiteY0" fmla="*/ 481276 h 514198"/>
              <a:gd name="connsiteX1" fmla="*/ 898358 w 1645268"/>
              <a:gd name="connsiteY1" fmla="*/ 13 h 514198"/>
              <a:gd name="connsiteX2" fmla="*/ 1572126 w 1645268"/>
              <a:gd name="connsiteY2" fmla="*/ 465234 h 514198"/>
              <a:gd name="connsiteX3" fmla="*/ 1572126 w 1645268"/>
              <a:gd name="connsiteY3" fmla="*/ 481276 h 514198"/>
            </a:gdLst>
            <a:ahLst/>
            <a:cxnLst>
              <a:cxn ang="0">
                <a:pos x="connsiteX0" y="connsiteY0"/>
              </a:cxn>
              <a:cxn ang="0">
                <a:pos x="connsiteX1" y="connsiteY1"/>
              </a:cxn>
              <a:cxn ang="0">
                <a:pos x="connsiteX2" y="connsiteY2"/>
              </a:cxn>
              <a:cxn ang="0">
                <a:pos x="connsiteX3" y="connsiteY3"/>
              </a:cxn>
            </a:cxnLst>
            <a:rect l="l" t="t" r="r" b="b"/>
            <a:pathLst>
              <a:path w="1645268" h="514198">
                <a:moveTo>
                  <a:pt x="0" y="481276"/>
                </a:moveTo>
                <a:cubicBezTo>
                  <a:pt x="165768" y="266044"/>
                  <a:pt x="636337" y="2687"/>
                  <a:pt x="898358" y="13"/>
                </a:cubicBezTo>
                <a:cubicBezTo>
                  <a:pt x="1160379" y="-2661"/>
                  <a:pt x="1459831" y="385023"/>
                  <a:pt x="1572126" y="465234"/>
                </a:cubicBezTo>
                <a:cubicBezTo>
                  <a:pt x="1684421" y="545445"/>
                  <a:pt x="1653673" y="509350"/>
                  <a:pt x="1572126" y="481276"/>
                </a:cubicBez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43"/>
          <p:cNvSpPr/>
          <p:nvPr/>
        </p:nvSpPr>
        <p:spPr>
          <a:xfrm>
            <a:off x="10043364" y="1592756"/>
            <a:ext cx="1645268" cy="514198"/>
          </a:xfrm>
          <a:custGeom>
            <a:avLst/>
            <a:gdLst>
              <a:gd name="connsiteX0" fmla="*/ 0 w 1666288"/>
              <a:gd name="connsiteY0" fmla="*/ 433149 h 462859"/>
              <a:gd name="connsiteX1" fmla="*/ 593558 w 1666288"/>
              <a:gd name="connsiteY1" fmla="*/ 12 h 462859"/>
              <a:gd name="connsiteX2" fmla="*/ 1572126 w 1666288"/>
              <a:gd name="connsiteY2" fmla="*/ 417107 h 462859"/>
              <a:gd name="connsiteX3" fmla="*/ 1572126 w 1666288"/>
              <a:gd name="connsiteY3" fmla="*/ 433149 h 462859"/>
              <a:gd name="connsiteX0" fmla="*/ 0 w 1645268"/>
              <a:gd name="connsiteY0" fmla="*/ 481276 h 514198"/>
              <a:gd name="connsiteX1" fmla="*/ 898358 w 1645268"/>
              <a:gd name="connsiteY1" fmla="*/ 13 h 514198"/>
              <a:gd name="connsiteX2" fmla="*/ 1572126 w 1645268"/>
              <a:gd name="connsiteY2" fmla="*/ 465234 h 514198"/>
              <a:gd name="connsiteX3" fmla="*/ 1572126 w 1645268"/>
              <a:gd name="connsiteY3" fmla="*/ 481276 h 514198"/>
            </a:gdLst>
            <a:ahLst/>
            <a:cxnLst>
              <a:cxn ang="0">
                <a:pos x="connsiteX0" y="connsiteY0"/>
              </a:cxn>
              <a:cxn ang="0">
                <a:pos x="connsiteX1" y="connsiteY1"/>
              </a:cxn>
              <a:cxn ang="0">
                <a:pos x="connsiteX2" y="connsiteY2"/>
              </a:cxn>
              <a:cxn ang="0">
                <a:pos x="connsiteX3" y="connsiteY3"/>
              </a:cxn>
            </a:cxnLst>
            <a:rect l="l" t="t" r="r" b="b"/>
            <a:pathLst>
              <a:path w="1645268" h="514198">
                <a:moveTo>
                  <a:pt x="0" y="481276"/>
                </a:moveTo>
                <a:cubicBezTo>
                  <a:pt x="165768" y="266044"/>
                  <a:pt x="636337" y="2687"/>
                  <a:pt x="898358" y="13"/>
                </a:cubicBezTo>
                <a:cubicBezTo>
                  <a:pt x="1160379" y="-2661"/>
                  <a:pt x="1459831" y="385023"/>
                  <a:pt x="1572126" y="465234"/>
                </a:cubicBezTo>
                <a:cubicBezTo>
                  <a:pt x="1684421" y="545445"/>
                  <a:pt x="1653673" y="509350"/>
                  <a:pt x="1572126" y="481276"/>
                </a:cubicBez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4213066" y="83323"/>
            <a:ext cx="7732507"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内部网络中</a:t>
            </a:r>
            <a:r>
              <a:rPr lang="en-US" altLang="zh-CN" dirty="0" smtClean="0"/>
              <a:t>overlap_ip1</a:t>
            </a:r>
            <a:r>
              <a:rPr lang="zh-CN" altLang="en-US" dirty="0" smtClean="0"/>
              <a:t>访问</a:t>
            </a:r>
            <a:r>
              <a:rPr lang="en-US" altLang="zh-CN" dirty="0" smtClean="0"/>
              <a:t>Internet</a:t>
            </a:r>
            <a:r>
              <a:rPr lang="zh-CN" altLang="en-US" dirty="0" smtClean="0"/>
              <a:t>中的主机</a:t>
            </a:r>
            <a:endParaRPr lang="en-US" altLang="zh-CN" dirty="0" smtClean="0"/>
          </a:p>
          <a:p>
            <a:pPr marL="285750" indent="-285750">
              <a:buFont typeface="Arial" panose="020B0604020202020204" pitchFamily="34" charset="0"/>
              <a:buChar char="•"/>
            </a:pPr>
            <a:r>
              <a:rPr lang="zh-CN" altLang="en-US" dirty="0" smtClean="0"/>
              <a:t>内部网络中</a:t>
            </a:r>
            <a:r>
              <a:rPr lang="en-US" altLang="zh-CN" dirty="0" smtClean="0"/>
              <a:t>private_ip2</a:t>
            </a:r>
            <a:r>
              <a:rPr lang="zh-CN" altLang="en-US" dirty="0" smtClean="0"/>
              <a:t>访问</a:t>
            </a:r>
            <a:r>
              <a:rPr lang="en-US" altLang="zh-CN" dirty="0" smtClean="0"/>
              <a:t>Internet</a:t>
            </a:r>
            <a:r>
              <a:rPr lang="zh-CN" altLang="en-US" dirty="0" smtClean="0"/>
              <a:t>中的主机</a:t>
            </a:r>
            <a:endParaRPr lang="en-US" altLang="zh-CN" dirty="0" smtClean="0"/>
          </a:p>
          <a:p>
            <a:pPr marL="285750" indent="-285750">
              <a:buFont typeface="Arial" panose="020B0604020202020204" pitchFamily="34" charset="0"/>
              <a:buChar char="•"/>
            </a:pPr>
            <a:r>
              <a:rPr lang="zh-CN" altLang="en-US" dirty="0" smtClean="0"/>
              <a:t>内部网络中</a:t>
            </a:r>
            <a:r>
              <a:rPr lang="en-US" altLang="zh-CN" dirty="0" smtClean="0"/>
              <a:t>private_ip3</a:t>
            </a:r>
            <a:r>
              <a:rPr lang="zh-CN" altLang="en-US" dirty="0" smtClean="0"/>
              <a:t>要访问</a:t>
            </a:r>
            <a:r>
              <a:rPr lang="en-US" altLang="zh-CN" dirty="0" smtClean="0"/>
              <a:t>Internet</a:t>
            </a:r>
            <a:r>
              <a:rPr lang="zh-CN" altLang="en-US" dirty="0" smtClean="0"/>
              <a:t>中的主机</a:t>
            </a:r>
            <a:r>
              <a:rPr lang="en-US" altLang="zh-CN" dirty="0" smtClean="0"/>
              <a:t>overlap_ip1</a:t>
            </a:r>
            <a:r>
              <a:rPr lang="zh-CN" altLang="en-US" dirty="0" smtClean="0"/>
              <a:t>，一般首先解析</a:t>
            </a:r>
            <a:r>
              <a:rPr lang="en-US" altLang="zh-CN" dirty="0" smtClean="0"/>
              <a:t>DNS</a:t>
            </a:r>
            <a:r>
              <a:rPr lang="zh-CN" altLang="en-US" dirty="0" smtClean="0"/>
              <a:t>，</a:t>
            </a:r>
            <a:r>
              <a:rPr lang="en-US" altLang="zh-CN" dirty="0" smtClean="0"/>
              <a:t>overlap_ip1</a:t>
            </a:r>
            <a:r>
              <a:rPr lang="zh-CN" altLang="en-US" dirty="0" smtClean="0"/>
              <a:t>映射为</a:t>
            </a:r>
            <a:r>
              <a:rPr lang="en-US" altLang="zh-CN" dirty="0" smtClean="0"/>
              <a:t>overlap_priv_ip1</a:t>
            </a:r>
            <a:endParaRPr lang="en-US" altLang="zh-CN" dirty="0" smtClean="0"/>
          </a:p>
          <a:p>
            <a:pPr marL="285750" indent="-285750">
              <a:buFont typeface="Arial" panose="020B0604020202020204" pitchFamily="34" charset="0"/>
              <a:buChar char="•"/>
            </a:pPr>
            <a:r>
              <a:rPr lang="zh-CN" altLang="en-US" dirty="0" smtClean="0"/>
              <a:t>内部网络中</a:t>
            </a:r>
            <a:r>
              <a:rPr lang="en-US" altLang="zh-CN" dirty="0" smtClean="0"/>
              <a:t>overlap_ip4</a:t>
            </a:r>
            <a:r>
              <a:rPr lang="zh-CN" altLang="en-US" dirty="0" smtClean="0"/>
              <a:t>要</a:t>
            </a:r>
            <a:r>
              <a:rPr lang="zh-CN" altLang="en-US" dirty="0" smtClean="0"/>
              <a:t>访问</a:t>
            </a:r>
            <a:r>
              <a:rPr lang="en-US" altLang="zh-CN" dirty="0"/>
              <a:t>Internet</a:t>
            </a:r>
            <a:r>
              <a:rPr lang="zh-CN" altLang="en-US" dirty="0"/>
              <a:t>中的主机</a:t>
            </a:r>
            <a:r>
              <a:rPr lang="en-US" altLang="zh-CN" dirty="0" smtClean="0"/>
              <a:t>overlap_ip1 </a:t>
            </a:r>
            <a:endParaRPr lang="en-US" altLang="zh-CN" dirty="0"/>
          </a:p>
          <a:p>
            <a:pPr marL="285750" indent="-285750">
              <a:buFont typeface="Arial" panose="020B0604020202020204" pitchFamily="34" charset="0"/>
              <a:buChar char="•"/>
            </a:pP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093932152"/>
              </p:ext>
            </p:extLst>
          </p:nvPr>
        </p:nvGraphicFramePr>
        <p:xfrm>
          <a:off x="6228273" y="2800811"/>
          <a:ext cx="4606506" cy="370840"/>
        </p:xfrm>
        <a:graphic>
          <a:graphicData uri="http://schemas.openxmlformats.org/drawingml/2006/table">
            <a:tbl>
              <a:tblPr firstRow="1" bandRow="1">
                <a:tableStyleId>{5C22544A-7EE6-4342-B048-85BDC9FD1C3A}</a:tableStyleId>
              </a:tblPr>
              <a:tblGrid>
                <a:gridCol w="1490932">
                  <a:extLst>
                    <a:ext uri="{9D8B030D-6E8A-4147-A177-3AD203B41FA5}">
                      <a16:colId xmlns:a16="http://schemas.microsoft.com/office/drawing/2014/main" val="1578093610"/>
                    </a:ext>
                  </a:extLst>
                </a:gridCol>
                <a:gridCol w="1286774">
                  <a:extLst>
                    <a:ext uri="{9D8B030D-6E8A-4147-A177-3AD203B41FA5}">
                      <a16:colId xmlns:a16="http://schemas.microsoft.com/office/drawing/2014/main" val="1876556412"/>
                    </a:ext>
                  </a:extLst>
                </a:gridCol>
                <a:gridCol w="1828800">
                  <a:extLst>
                    <a:ext uri="{9D8B030D-6E8A-4147-A177-3AD203B41FA5}">
                      <a16:colId xmlns:a16="http://schemas.microsoft.com/office/drawing/2014/main" val="1728537157"/>
                    </a:ext>
                  </a:extLst>
                </a:gridCol>
              </a:tblGrid>
              <a:tr h="370840">
                <a:tc>
                  <a:txBody>
                    <a:bodyPr/>
                    <a:lstStyle/>
                    <a:p>
                      <a:pPr algn="ctr"/>
                      <a:r>
                        <a:rPr lang="en-US" altLang="zh-CN" dirty="0" smtClean="0"/>
                        <a:t>overlap_ip1</a:t>
                      </a:r>
                      <a:endParaRPr lang="zh-CN" altLang="en-US" dirty="0"/>
                    </a:p>
                  </a:txBody>
                  <a:tcPr>
                    <a:solidFill>
                      <a:schemeClr val="accent2"/>
                    </a:solidFill>
                  </a:tcPr>
                </a:tc>
                <a:tc>
                  <a:txBody>
                    <a:bodyPr/>
                    <a:lstStyle/>
                    <a:p>
                      <a:pPr algn="ctr"/>
                      <a:r>
                        <a:rPr lang="en-US" altLang="zh-CN" dirty="0" smtClean="0"/>
                        <a:t>pub_ip1</a:t>
                      </a:r>
                      <a:endParaRPr lang="zh-CN" altLang="en-US" dirty="0"/>
                    </a:p>
                  </a:txBody>
                  <a:tcPr>
                    <a:solidFill>
                      <a:schemeClr val="accent2"/>
                    </a:solidFill>
                  </a:tcPr>
                </a:tc>
                <a:tc>
                  <a:txBody>
                    <a:bodyPr/>
                    <a:lstStyle/>
                    <a:p>
                      <a:pPr algn="ctr"/>
                      <a:r>
                        <a:rPr lang="en-US" altLang="zh-CN" dirty="0" smtClean="0"/>
                        <a:t>google</a:t>
                      </a:r>
                      <a:endParaRPr lang="zh-CN" altLang="en-US" dirty="0"/>
                    </a:p>
                  </a:txBody>
                  <a:tcPr>
                    <a:solidFill>
                      <a:schemeClr val="accent2"/>
                    </a:solidFill>
                  </a:tcPr>
                </a:tc>
                <a:extLst>
                  <a:ext uri="{0D108BD9-81ED-4DB2-BD59-A6C34878D82A}">
                    <a16:rowId xmlns:a16="http://schemas.microsoft.com/office/drawing/2014/main" val="1482815499"/>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562629674"/>
              </p:ext>
            </p:extLst>
          </p:nvPr>
        </p:nvGraphicFramePr>
        <p:xfrm>
          <a:off x="6228273" y="3156706"/>
          <a:ext cx="4606506" cy="370840"/>
        </p:xfrm>
        <a:graphic>
          <a:graphicData uri="http://schemas.openxmlformats.org/drawingml/2006/table">
            <a:tbl>
              <a:tblPr firstRow="1" bandRow="1">
                <a:tableStyleId>{5C22544A-7EE6-4342-B048-85BDC9FD1C3A}</a:tableStyleId>
              </a:tblPr>
              <a:tblGrid>
                <a:gridCol w="1490932">
                  <a:extLst>
                    <a:ext uri="{9D8B030D-6E8A-4147-A177-3AD203B41FA5}">
                      <a16:colId xmlns:a16="http://schemas.microsoft.com/office/drawing/2014/main" val="1551699161"/>
                    </a:ext>
                  </a:extLst>
                </a:gridCol>
                <a:gridCol w="1286774">
                  <a:extLst>
                    <a:ext uri="{9D8B030D-6E8A-4147-A177-3AD203B41FA5}">
                      <a16:colId xmlns:a16="http://schemas.microsoft.com/office/drawing/2014/main" val="4066633943"/>
                    </a:ext>
                  </a:extLst>
                </a:gridCol>
                <a:gridCol w="1828800">
                  <a:extLst>
                    <a:ext uri="{9D8B030D-6E8A-4147-A177-3AD203B41FA5}">
                      <a16:colId xmlns:a16="http://schemas.microsoft.com/office/drawing/2014/main" val="1955754313"/>
                    </a:ext>
                  </a:extLst>
                </a:gridCol>
              </a:tblGrid>
              <a:tr h="370840">
                <a:tc>
                  <a:txBody>
                    <a:bodyPr/>
                    <a:lstStyle/>
                    <a:p>
                      <a:pPr algn="ctr"/>
                      <a:r>
                        <a:rPr lang="en-US" altLang="zh-CN" dirty="0" smtClean="0"/>
                        <a:t>private_ip2</a:t>
                      </a:r>
                      <a:endParaRPr lang="zh-CN" altLang="en-US" dirty="0"/>
                    </a:p>
                  </a:txBody>
                  <a:tcPr>
                    <a:solidFill>
                      <a:schemeClr val="accent5">
                        <a:lumMod val="40000"/>
                        <a:lumOff val="60000"/>
                      </a:schemeClr>
                    </a:solidFill>
                  </a:tcPr>
                </a:tc>
                <a:tc>
                  <a:txBody>
                    <a:bodyPr/>
                    <a:lstStyle/>
                    <a:p>
                      <a:pPr algn="ctr"/>
                      <a:r>
                        <a:rPr lang="en-US" altLang="zh-CN" dirty="0" smtClean="0"/>
                        <a:t>pub_ip2</a:t>
                      </a:r>
                      <a:endParaRPr lang="zh-CN" altLang="en-US" dirty="0"/>
                    </a:p>
                  </a:txBody>
                  <a:tcPr>
                    <a:solidFill>
                      <a:schemeClr val="accent5">
                        <a:lumMod val="40000"/>
                        <a:lumOff val="60000"/>
                      </a:schemeClr>
                    </a:solidFill>
                  </a:tcPr>
                </a:tc>
                <a:tc>
                  <a:txBody>
                    <a:bodyPr/>
                    <a:lstStyle/>
                    <a:p>
                      <a:pPr algn="ctr"/>
                      <a:r>
                        <a:rPr lang="en-US" altLang="zh-CN" dirty="0" smtClean="0"/>
                        <a:t>google</a:t>
                      </a:r>
                      <a:endParaRPr lang="zh-CN" altLang="en-US" dirty="0"/>
                    </a:p>
                  </a:txBody>
                  <a:tcPr>
                    <a:solidFill>
                      <a:schemeClr val="accent5">
                        <a:lumMod val="40000"/>
                        <a:lumOff val="60000"/>
                      </a:schemeClr>
                    </a:solidFill>
                  </a:tcPr>
                </a:tc>
                <a:extLst>
                  <a:ext uri="{0D108BD9-81ED-4DB2-BD59-A6C34878D82A}">
                    <a16:rowId xmlns:a16="http://schemas.microsoft.com/office/drawing/2014/main" val="3092253090"/>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020464978"/>
              </p:ext>
            </p:extLst>
          </p:nvPr>
        </p:nvGraphicFramePr>
        <p:xfrm>
          <a:off x="6227609" y="3467718"/>
          <a:ext cx="5963728" cy="370840"/>
        </p:xfrm>
        <a:graphic>
          <a:graphicData uri="http://schemas.openxmlformats.org/drawingml/2006/table">
            <a:tbl>
              <a:tblPr firstRow="1" bandRow="1">
                <a:tableStyleId>{5C22544A-7EE6-4342-B048-85BDC9FD1C3A}</a:tableStyleId>
              </a:tblPr>
              <a:tblGrid>
                <a:gridCol w="1490932">
                  <a:extLst>
                    <a:ext uri="{9D8B030D-6E8A-4147-A177-3AD203B41FA5}">
                      <a16:colId xmlns:a16="http://schemas.microsoft.com/office/drawing/2014/main" val="2650363978"/>
                    </a:ext>
                  </a:extLst>
                </a:gridCol>
                <a:gridCol w="1286774">
                  <a:extLst>
                    <a:ext uri="{9D8B030D-6E8A-4147-A177-3AD203B41FA5}">
                      <a16:colId xmlns:a16="http://schemas.microsoft.com/office/drawing/2014/main" val="481048531"/>
                    </a:ext>
                  </a:extLst>
                </a:gridCol>
                <a:gridCol w="1828800">
                  <a:extLst>
                    <a:ext uri="{9D8B030D-6E8A-4147-A177-3AD203B41FA5}">
                      <a16:colId xmlns:a16="http://schemas.microsoft.com/office/drawing/2014/main" val="3519674340"/>
                    </a:ext>
                  </a:extLst>
                </a:gridCol>
                <a:gridCol w="1357222">
                  <a:extLst>
                    <a:ext uri="{9D8B030D-6E8A-4147-A177-3AD203B41FA5}">
                      <a16:colId xmlns:a16="http://schemas.microsoft.com/office/drawing/2014/main" val="92663512"/>
                    </a:ext>
                  </a:extLst>
                </a:gridCol>
              </a:tblGrid>
              <a:tr h="370840">
                <a:tc>
                  <a:txBody>
                    <a:bodyPr/>
                    <a:lstStyle/>
                    <a:p>
                      <a:pPr algn="ctr"/>
                      <a:r>
                        <a:rPr lang="en-US" altLang="zh-CN" sz="1600" dirty="0" smtClean="0"/>
                        <a:t>private_ip3</a:t>
                      </a:r>
                      <a:endParaRPr lang="zh-CN" altLang="en-US" sz="1600" dirty="0"/>
                    </a:p>
                  </a:txBody>
                  <a:tcPr>
                    <a:solidFill>
                      <a:schemeClr val="accent2"/>
                    </a:solidFill>
                  </a:tcPr>
                </a:tc>
                <a:tc>
                  <a:txBody>
                    <a:bodyPr/>
                    <a:lstStyle/>
                    <a:p>
                      <a:pPr algn="ctr"/>
                      <a:r>
                        <a:rPr lang="en-US" altLang="zh-CN" sz="1600" dirty="0" smtClean="0"/>
                        <a:t>pub_ip3</a:t>
                      </a:r>
                      <a:endParaRPr lang="zh-CN" altLang="en-US" sz="1600" dirty="0"/>
                    </a:p>
                  </a:txBody>
                  <a:tcPr>
                    <a:solidFill>
                      <a:schemeClr val="accent2"/>
                    </a:solidFill>
                  </a:tcPr>
                </a:tc>
                <a:tc>
                  <a:txBody>
                    <a:bodyPr/>
                    <a:lstStyle/>
                    <a:p>
                      <a:pPr algn="ctr"/>
                      <a:r>
                        <a:rPr lang="en-US" altLang="zh-CN" sz="1600" dirty="0" smtClean="0"/>
                        <a:t>overlap_priv_ip1</a:t>
                      </a:r>
                      <a:endParaRPr lang="zh-CN" altLang="en-US" sz="1600" dirty="0"/>
                    </a:p>
                  </a:txBody>
                  <a:tcPr>
                    <a:solidFill>
                      <a:schemeClr val="accent2"/>
                    </a:solidFill>
                  </a:tcPr>
                </a:tc>
                <a:tc>
                  <a:txBody>
                    <a:bodyPr/>
                    <a:lstStyle/>
                    <a:p>
                      <a:pPr algn="ctr"/>
                      <a:r>
                        <a:rPr lang="en-US" altLang="zh-CN" sz="1600" dirty="0" smtClean="0"/>
                        <a:t>overlap_ip1</a:t>
                      </a:r>
                      <a:endParaRPr lang="zh-CN" altLang="en-US" sz="1600" dirty="0"/>
                    </a:p>
                  </a:txBody>
                  <a:tcPr>
                    <a:solidFill>
                      <a:schemeClr val="accent2"/>
                    </a:solidFill>
                  </a:tcPr>
                </a:tc>
                <a:extLst>
                  <a:ext uri="{0D108BD9-81ED-4DB2-BD59-A6C34878D82A}">
                    <a16:rowId xmlns:a16="http://schemas.microsoft.com/office/drawing/2014/main" val="4255862243"/>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1407057322"/>
              </p:ext>
            </p:extLst>
          </p:nvPr>
        </p:nvGraphicFramePr>
        <p:xfrm>
          <a:off x="6226945" y="3819328"/>
          <a:ext cx="5963728" cy="370840"/>
        </p:xfrm>
        <a:graphic>
          <a:graphicData uri="http://schemas.openxmlformats.org/drawingml/2006/table">
            <a:tbl>
              <a:tblPr firstRow="1" bandRow="1">
                <a:tableStyleId>{5C22544A-7EE6-4342-B048-85BDC9FD1C3A}</a:tableStyleId>
              </a:tblPr>
              <a:tblGrid>
                <a:gridCol w="1490932">
                  <a:extLst>
                    <a:ext uri="{9D8B030D-6E8A-4147-A177-3AD203B41FA5}">
                      <a16:colId xmlns:a16="http://schemas.microsoft.com/office/drawing/2014/main" val="3012636416"/>
                    </a:ext>
                  </a:extLst>
                </a:gridCol>
                <a:gridCol w="1286774">
                  <a:extLst>
                    <a:ext uri="{9D8B030D-6E8A-4147-A177-3AD203B41FA5}">
                      <a16:colId xmlns:a16="http://schemas.microsoft.com/office/drawing/2014/main" val="1582155994"/>
                    </a:ext>
                  </a:extLst>
                </a:gridCol>
                <a:gridCol w="1828800">
                  <a:extLst>
                    <a:ext uri="{9D8B030D-6E8A-4147-A177-3AD203B41FA5}">
                      <a16:colId xmlns:a16="http://schemas.microsoft.com/office/drawing/2014/main" val="1115720148"/>
                    </a:ext>
                  </a:extLst>
                </a:gridCol>
                <a:gridCol w="1357222">
                  <a:extLst>
                    <a:ext uri="{9D8B030D-6E8A-4147-A177-3AD203B41FA5}">
                      <a16:colId xmlns:a16="http://schemas.microsoft.com/office/drawing/2014/main" val="2274766467"/>
                    </a:ext>
                  </a:extLst>
                </a:gridCol>
              </a:tblGrid>
              <a:tr h="370840">
                <a:tc>
                  <a:txBody>
                    <a:bodyPr/>
                    <a:lstStyle/>
                    <a:p>
                      <a:pPr algn="ctr"/>
                      <a:r>
                        <a:rPr lang="en-US" altLang="zh-CN" sz="1600" dirty="0" smtClean="0"/>
                        <a:t>overlap_ip4</a:t>
                      </a:r>
                      <a:endParaRPr lang="zh-CN" altLang="en-US" sz="1600" dirty="0"/>
                    </a:p>
                  </a:txBody>
                  <a:tcPr>
                    <a:solidFill>
                      <a:srgbClr val="0070C0"/>
                    </a:solidFill>
                  </a:tcPr>
                </a:tc>
                <a:tc>
                  <a:txBody>
                    <a:bodyPr/>
                    <a:lstStyle/>
                    <a:p>
                      <a:pPr algn="ctr"/>
                      <a:r>
                        <a:rPr lang="en-US" altLang="zh-CN" sz="1600" dirty="0" smtClean="0"/>
                        <a:t>pub_ip4</a:t>
                      </a:r>
                      <a:endParaRPr lang="zh-CN" altLang="en-US" sz="1600" dirty="0"/>
                    </a:p>
                  </a:txBody>
                  <a:tcPr>
                    <a:solidFill>
                      <a:srgbClr val="0070C0"/>
                    </a:solidFill>
                  </a:tcPr>
                </a:tc>
                <a:tc>
                  <a:txBody>
                    <a:bodyPr/>
                    <a:lstStyle/>
                    <a:p>
                      <a:pPr algn="ctr"/>
                      <a:r>
                        <a:rPr lang="en-US" altLang="zh-CN" sz="1600" dirty="0" smtClean="0"/>
                        <a:t>overlap_priv_ip1</a:t>
                      </a:r>
                      <a:endParaRPr lang="zh-CN" altLang="en-US" sz="1600" dirty="0"/>
                    </a:p>
                  </a:txBody>
                  <a:tcPr>
                    <a:solidFill>
                      <a:srgbClr val="0070C0"/>
                    </a:solidFill>
                  </a:tcPr>
                </a:tc>
                <a:tc>
                  <a:txBody>
                    <a:bodyPr/>
                    <a:lstStyle/>
                    <a:p>
                      <a:pPr algn="ctr"/>
                      <a:r>
                        <a:rPr lang="en-US" altLang="zh-CN" sz="1600" dirty="0" smtClean="0"/>
                        <a:t>overlap_ip1</a:t>
                      </a:r>
                      <a:endParaRPr lang="zh-CN" altLang="en-US" sz="1600" dirty="0"/>
                    </a:p>
                  </a:txBody>
                  <a:tcPr>
                    <a:solidFill>
                      <a:srgbClr val="0070C0"/>
                    </a:solidFill>
                  </a:tcPr>
                </a:tc>
                <a:extLst>
                  <a:ext uri="{0D108BD9-81ED-4DB2-BD59-A6C34878D82A}">
                    <a16:rowId xmlns:a16="http://schemas.microsoft.com/office/drawing/2014/main" val="1103422763"/>
                  </a:ext>
                </a:extLst>
              </a:tr>
            </a:tbl>
          </a:graphicData>
        </a:graphic>
      </p:graphicFrame>
      <p:grpSp>
        <p:nvGrpSpPr>
          <p:cNvPr id="29" name="组合 28"/>
          <p:cNvGrpSpPr/>
          <p:nvPr/>
        </p:nvGrpSpPr>
        <p:grpSpPr>
          <a:xfrm>
            <a:off x="4906996" y="5781649"/>
            <a:ext cx="2459640" cy="646331"/>
            <a:chOff x="1377277" y="5573644"/>
            <a:chExt cx="2459640" cy="646331"/>
          </a:xfrm>
        </p:grpSpPr>
        <p:sp>
          <p:nvSpPr>
            <p:cNvPr id="26" name="文本框 25"/>
            <p:cNvSpPr txBox="1"/>
            <p:nvPr/>
          </p:nvSpPr>
          <p:spPr>
            <a:xfrm>
              <a:off x="1377277" y="5573644"/>
              <a:ext cx="2059734" cy="646331"/>
            </a:xfrm>
            <a:prstGeom prst="rect">
              <a:avLst/>
            </a:prstGeom>
            <a:solidFill>
              <a:schemeClr val="accent4">
                <a:lumMod val="60000"/>
                <a:lumOff val="40000"/>
              </a:schemeClr>
            </a:solidFill>
          </p:spPr>
          <p:txBody>
            <a:bodyPr wrap="square" rtlCol="0">
              <a:spAutoFit/>
            </a:bodyPr>
            <a:lstStyle/>
            <a:p>
              <a:r>
                <a:rPr lang="en-US" altLang="zh-CN" b="1" dirty="0" err="1" smtClean="0">
                  <a:solidFill>
                    <a:srgbClr val="FF0000"/>
                  </a:solidFill>
                </a:rPr>
                <a:t>src</a:t>
              </a:r>
              <a:r>
                <a:rPr lang="en-US" altLang="zh-CN" b="1" dirty="0" smtClean="0">
                  <a:solidFill>
                    <a:srgbClr val="FF0000"/>
                  </a:solidFill>
                </a:rPr>
                <a:t>: pub_ip1</a:t>
              </a:r>
            </a:p>
            <a:p>
              <a:r>
                <a:rPr lang="en-US" altLang="zh-CN" dirty="0" err="1" smtClean="0"/>
                <a:t>dst</a:t>
              </a:r>
              <a:r>
                <a:rPr lang="en-US" altLang="zh-CN" dirty="0" smtClean="0"/>
                <a:t>: google</a:t>
              </a:r>
              <a:endParaRPr lang="zh-CN" altLang="en-US" dirty="0"/>
            </a:p>
          </p:txBody>
        </p:sp>
        <p:sp>
          <p:nvSpPr>
            <p:cNvPr id="28" name="右箭头 27"/>
            <p:cNvSpPr/>
            <p:nvPr/>
          </p:nvSpPr>
          <p:spPr>
            <a:xfrm>
              <a:off x="3435040" y="5753650"/>
              <a:ext cx="401877" cy="3415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53" name="组合 52"/>
          <p:cNvGrpSpPr/>
          <p:nvPr/>
        </p:nvGrpSpPr>
        <p:grpSpPr>
          <a:xfrm>
            <a:off x="1529677" y="5726044"/>
            <a:ext cx="2459640" cy="646331"/>
            <a:chOff x="1377277" y="5573644"/>
            <a:chExt cx="2459640" cy="646331"/>
          </a:xfrm>
        </p:grpSpPr>
        <p:sp>
          <p:nvSpPr>
            <p:cNvPr id="54" name="文本框 53"/>
            <p:cNvSpPr txBox="1"/>
            <p:nvPr/>
          </p:nvSpPr>
          <p:spPr>
            <a:xfrm>
              <a:off x="1377277" y="5573644"/>
              <a:ext cx="2059734" cy="646331"/>
            </a:xfrm>
            <a:prstGeom prst="rect">
              <a:avLst/>
            </a:prstGeom>
            <a:solidFill>
              <a:schemeClr val="accent4">
                <a:lumMod val="60000"/>
                <a:lumOff val="40000"/>
              </a:schemeClr>
            </a:solidFill>
          </p:spPr>
          <p:txBody>
            <a:bodyPr wrap="square" rtlCol="0">
              <a:spAutoFit/>
            </a:bodyPr>
            <a:lstStyle/>
            <a:p>
              <a:r>
                <a:rPr lang="en-US" altLang="zh-CN" dirty="0" err="1" smtClean="0"/>
                <a:t>src</a:t>
              </a:r>
              <a:r>
                <a:rPr lang="en-US" altLang="zh-CN" dirty="0" smtClean="0"/>
                <a:t>: overlap_ip1</a:t>
              </a:r>
            </a:p>
            <a:p>
              <a:r>
                <a:rPr lang="en-US" altLang="zh-CN" dirty="0" err="1" smtClean="0"/>
                <a:t>dst</a:t>
              </a:r>
              <a:r>
                <a:rPr lang="en-US" altLang="zh-CN" dirty="0" smtClean="0"/>
                <a:t>: google</a:t>
              </a:r>
              <a:endParaRPr lang="zh-CN" altLang="en-US" dirty="0"/>
            </a:p>
          </p:txBody>
        </p:sp>
        <p:sp>
          <p:nvSpPr>
            <p:cNvPr id="55" name="右箭头 54"/>
            <p:cNvSpPr/>
            <p:nvPr/>
          </p:nvSpPr>
          <p:spPr>
            <a:xfrm>
              <a:off x="3435040" y="5753650"/>
              <a:ext cx="401877" cy="3415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58" name="组合 57"/>
          <p:cNvGrpSpPr/>
          <p:nvPr/>
        </p:nvGrpSpPr>
        <p:grpSpPr>
          <a:xfrm>
            <a:off x="1536603" y="5732970"/>
            <a:ext cx="2459640" cy="646331"/>
            <a:chOff x="1377277" y="5573644"/>
            <a:chExt cx="2459640" cy="646331"/>
          </a:xfrm>
        </p:grpSpPr>
        <p:sp>
          <p:nvSpPr>
            <p:cNvPr id="59" name="文本框 58"/>
            <p:cNvSpPr txBox="1"/>
            <p:nvPr/>
          </p:nvSpPr>
          <p:spPr>
            <a:xfrm>
              <a:off x="1377277" y="5573644"/>
              <a:ext cx="2059734" cy="646331"/>
            </a:xfrm>
            <a:prstGeom prst="rect">
              <a:avLst/>
            </a:prstGeom>
            <a:solidFill>
              <a:schemeClr val="accent5">
                <a:lumMod val="40000"/>
                <a:lumOff val="60000"/>
              </a:schemeClr>
            </a:solidFill>
          </p:spPr>
          <p:txBody>
            <a:bodyPr wrap="square" rtlCol="0">
              <a:spAutoFit/>
            </a:bodyPr>
            <a:lstStyle/>
            <a:p>
              <a:r>
                <a:rPr lang="en-US" altLang="zh-CN" dirty="0" err="1" smtClean="0"/>
                <a:t>src</a:t>
              </a:r>
              <a:r>
                <a:rPr lang="en-US" altLang="zh-CN" dirty="0" smtClean="0"/>
                <a:t>: private_ip2</a:t>
              </a:r>
            </a:p>
            <a:p>
              <a:r>
                <a:rPr lang="en-US" altLang="zh-CN" dirty="0" err="1" smtClean="0"/>
                <a:t>dst</a:t>
              </a:r>
              <a:r>
                <a:rPr lang="en-US" altLang="zh-CN" dirty="0" smtClean="0"/>
                <a:t>: google</a:t>
              </a:r>
              <a:endParaRPr lang="zh-CN" altLang="en-US" dirty="0"/>
            </a:p>
          </p:txBody>
        </p:sp>
        <p:sp>
          <p:nvSpPr>
            <p:cNvPr id="60" name="右箭头 59"/>
            <p:cNvSpPr/>
            <p:nvPr/>
          </p:nvSpPr>
          <p:spPr>
            <a:xfrm>
              <a:off x="3435040" y="5753650"/>
              <a:ext cx="401877" cy="3415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61" name="文本框 60"/>
          <p:cNvSpPr txBox="1"/>
          <p:nvPr/>
        </p:nvSpPr>
        <p:spPr>
          <a:xfrm>
            <a:off x="4893140" y="5767795"/>
            <a:ext cx="2059734" cy="646331"/>
          </a:xfrm>
          <a:prstGeom prst="rect">
            <a:avLst/>
          </a:prstGeom>
          <a:solidFill>
            <a:schemeClr val="accent5">
              <a:lumMod val="40000"/>
              <a:lumOff val="60000"/>
            </a:schemeClr>
          </a:solidFill>
        </p:spPr>
        <p:txBody>
          <a:bodyPr wrap="square" rtlCol="0">
            <a:spAutoFit/>
          </a:bodyPr>
          <a:lstStyle/>
          <a:p>
            <a:r>
              <a:rPr lang="en-US" altLang="zh-CN" b="1" dirty="0" err="1" smtClean="0">
                <a:solidFill>
                  <a:srgbClr val="FF0000"/>
                </a:solidFill>
              </a:rPr>
              <a:t>src</a:t>
            </a:r>
            <a:r>
              <a:rPr lang="en-US" altLang="zh-CN" b="1" dirty="0" smtClean="0">
                <a:solidFill>
                  <a:srgbClr val="FF0000"/>
                </a:solidFill>
              </a:rPr>
              <a:t>: pub_ip2</a:t>
            </a:r>
          </a:p>
          <a:p>
            <a:r>
              <a:rPr lang="en-US" altLang="zh-CN" dirty="0" err="1" smtClean="0"/>
              <a:t>dst</a:t>
            </a:r>
            <a:r>
              <a:rPr lang="en-US" altLang="zh-CN" dirty="0" smtClean="0"/>
              <a:t>: google</a:t>
            </a:r>
            <a:endParaRPr lang="zh-CN" altLang="en-US" dirty="0"/>
          </a:p>
        </p:txBody>
      </p:sp>
      <p:sp>
        <p:nvSpPr>
          <p:cNvPr id="63" name="文本框 62"/>
          <p:cNvSpPr txBox="1"/>
          <p:nvPr/>
        </p:nvSpPr>
        <p:spPr>
          <a:xfrm>
            <a:off x="1576394" y="5695895"/>
            <a:ext cx="2042771" cy="646331"/>
          </a:xfrm>
          <a:prstGeom prst="rect">
            <a:avLst/>
          </a:prstGeom>
          <a:solidFill>
            <a:schemeClr val="accent2"/>
          </a:solidFill>
        </p:spPr>
        <p:txBody>
          <a:bodyPr wrap="square" rtlCol="0">
            <a:spAutoFit/>
          </a:bodyPr>
          <a:lstStyle/>
          <a:p>
            <a:r>
              <a:rPr lang="en-US" altLang="zh-CN" dirty="0" err="1" smtClean="0"/>
              <a:t>src</a:t>
            </a:r>
            <a:r>
              <a:rPr lang="en-US" altLang="zh-CN" dirty="0" smtClean="0"/>
              <a:t>: private_ip3</a:t>
            </a:r>
          </a:p>
          <a:p>
            <a:r>
              <a:rPr lang="en-US" altLang="zh-CN" dirty="0" err="1" smtClean="0"/>
              <a:t>dst</a:t>
            </a:r>
            <a:r>
              <a:rPr lang="en-US" altLang="zh-CN" dirty="0" smtClean="0"/>
              <a:t>: </a:t>
            </a:r>
            <a:r>
              <a:rPr lang="en-US" altLang="zh-CN" sz="1600" dirty="0" smtClean="0"/>
              <a:t>overlap_priv_ip1</a:t>
            </a:r>
            <a:endParaRPr lang="zh-CN" altLang="en-US" sz="1600" dirty="0"/>
          </a:p>
        </p:txBody>
      </p:sp>
      <p:sp>
        <p:nvSpPr>
          <p:cNvPr id="65" name="文本框 64"/>
          <p:cNvSpPr txBox="1"/>
          <p:nvPr/>
        </p:nvSpPr>
        <p:spPr>
          <a:xfrm>
            <a:off x="4879284" y="5799949"/>
            <a:ext cx="2059734" cy="646331"/>
          </a:xfrm>
          <a:prstGeom prst="rect">
            <a:avLst/>
          </a:prstGeom>
          <a:solidFill>
            <a:schemeClr val="accent2"/>
          </a:solidFill>
        </p:spPr>
        <p:txBody>
          <a:bodyPr wrap="square" rtlCol="0">
            <a:spAutoFit/>
          </a:bodyPr>
          <a:lstStyle/>
          <a:p>
            <a:r>
              <a:rPr lang="en-US" altLang="zh-CN" b="1" dirty="0" err="1" smtClean="0"/>
              <a:t>src</a:t>
            </a:r>
            <a:r>
              <a:rPr lang="en-US" altLang="zh-CN" b="1" dirty="0" smtClean="0"/>
              <a:t>: </a:t>
            </a:r>
            <a:r>
              <a:rPr lang="en-US" altLang="zh-CN" b="1" dirty="0" smtClean="0">
                <a:solidFill>
                  <a:srgbClr val="FF0000"/>
                </a:solidFill>
              </a:rPr>
              <a:t>pub_ip3</a:t>
            </a:r>
          </a:p>
          <a:p>
            <a:r>
              <a:rPr lang="en-US" altLang="zh-CN" dirty="0" err="1" smtClean="0"/>
              <a:t>dst</a:t>
            </a:r>
            <a:r>
              <a:rPr lang="en-US" altLang="zh-CN" dirty="0" smtClean="0"/>
              <a:t>: </a:t>
            </a:r>
            <a:r>
              <a:rPr lang="en-US" altLang="zh-CN" b="1" dirty="0" smtClean="0">
                <a:solidFill>
                  <a:srgbClr val="FF0000"/>
                </a:solidFill>
              </a:rPr>
              <a:t>overlap_ip1</a:t>
            </a:r>
            <a:endParaRPr lang="zh-CN" altLang="en-US" b="1" dirty="0">
              <a:solidFill>
                <a:srgbClr val="FF0000"/>
              </a:solidFill>
            </a:endParaRPr>
          </a:p>
        </p:txBody>
      </p:sp>
      <p:sp>
        <p:nvSpPr>
          <p:cNvPr id="66" name="文本框 65"/>
          <p:cNvSpPr txBox="1"/>
          <p:nvPr/>
        </p:nvSpPr>
        <p:spPr>
          <a:xfrm>
            <a:off x="1520978" y="5702821"/>
            <a:ext cx="2059734" cy="646331"/>
          </a:xfrm>
          <a:prstGeom prst="rect">
            <a:avLst/>
          </a:prstGeom>
          <a:solidFill>
            <a:schemeClr val="accent5"/>
          </a:solidFill>
        </p:spPr>
        <p:txBody>
          <a:bodyPr wrap="square" rtlCol="0">
            <a:spAutoFit/>
          </a:bodyPr>
          <a:lstStyle/>
          <a:p>
            <a:r>
              <a:rPr lang="en-US" altLang="zh-CN" dirty="0" err="1" smtClean="0"/>
              <a:t>src</a:t>
            </a:r>
            <a:r>
              <a:rPr lang="en-US" altLang="zh-CN" dirty="0" smtClean="0"/>
              <a:t>: overlap_ip4</a:t>
            </a:r>
          </a:p>
          <a:p>
            <a:r>
              <a:rPr lang="en-US" altLang="zh-CN" dirty="0" err="1" smtClean="0"/>
              <a:t>dst</a:t>
            </a:r>
            <a:r>
              <a:rPr lang="en-US" altLang="zh-CN" dirty="0" smtClean="0"/>
              <a:t>: </a:t>
            </a:r>
            <a:r>
              <a:rPr lang="en-US" altLang="zh-CN" sz="1600" dirty="0" smtClean="0"/>
              <a:t>overlap_priv_ip1</a:t>
            </a:r>
            <a:endParaRPr lang="zh-CN" altLang="en-US" sz="1600" dirty="0"/>
          </a:p>
        </p:txBody>
      </p:sp>
      <p:sp>
        <p:nvSpPr>
          <p:cNvPr id="67" name="文本框 66"/>
          <p:cNvSpPr txBox="1"/>
          <p:nvPr/>
        </p:nvSpPr>
        <p:spPr>
          <a:xfrm>
            <a:off x="4904684" y="5774549"/>
            <a:ext cx="2059734" cy="646331"/>
          </a:xfrm>
          <a:prstGeom prst="rect">
            <a:avLst/>
          </a:prstGeom>
          <a:solidFill>
            <a:schemeClr val="accent5"/>
          </a:solidFill>
        </p:spPr>
        <p:txBody>
          <a:bodyPr wrap="square" rtlCol="0">
            <a:spAutoFit/>
          </a:bodyPr>
          <a:lstStyle/>
          <a:p>
            <a:r>
              <a:rPr lang="en-US" altLang="zh-CN" b="1" dirty="0" err="1" smtClean="0"/>
              <a:t>src</a:t>
            </a:r>
            <a:r>
              <a:rPr lang="en-US" altLang="zh-CN" b="1" dirty="0" smtClean="0"/>
              <a:t>: </a:t>
            </a:r>
            <a:r>
              <a:rPr lang="en-US" altLang="zh-CN" b="1" dirty="0" smtClean="0">
                <a:solidFill>
                  <a:srgbClr val="FF0000"/>
                </a:solidFill>
              </a:rPr>
              <a:t>pub_ip4</a:t>
            </a:r>
          </a:p>
          <a:p>
            <a:r>
              <a:rPr lang="en-US" altLang="zh-CN" dirty="0" err="1" smtClean="0"/>
              <a:t>dst</a:t>
            </a:r>
            <a:r>
              <a:rPr lang="en-US" altLang="zh-CN" dirty="0" smtClean="0"/>
              <a:t>: </a:t>
            </a:r>
            <a:r>
              <a:rPr lang="en-US" altLang="zh-CN" b="1" dirty="0" smtClean="0">
                <a:solidFill>
                  <a:srgbClr val="FF0000"/>
                </a:solidFill>
              </a:rPr>
              <a:t>overlap_ip1</a:t>
            </a:r>
            <a:endParaRPr lang="zh-CN" altLang="en-US" b="1" dirty="0">
              <a:solidFill>
                <a:srgbClr val="FF0000"/>
              </a:solidFill>
            </a:endParaRPr>
          </a:p>
        </p:txBody>
      </p:sp>
    </p:spTree>
    <p:extLst>
      <p:ext uri="{BB962C8B-B14F-4D97-AF65-F5344CB8AC3E}">
        <p14:creationId xmlns:p14="http://schemas.microsoft.com/office/powerpoint/2010/main" val="24110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5"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a:t>
            </a:r>
            <a:r>
              <a:rPr lang="zh-CN" altLang="en-US" dirty="0" smtClean="0"/>
              <a:t>的优缺点</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16</a:t>
            </a:fld>
            <a:endParaRPr lang="zh-CN" altLang="en-US" dirty="0"/>
          </a:p>
        </p:txBody>
      </p:sp>
      <p:sp>
        <p:nvSpPr>
          <p:cNvPr id="4" name="内容占位符 3"/>
          <p:cNvSpPr>
            <a:spLocks noGrp="1"/>
          </p:cNvSpPr>
          <p:nvPr>
            <p:ph sz="quarter" idx="1"/>
          </p:nvPr>
        </p:nvSpPr>
        <p:spPr>
          <a:xfrm>
            <a:off x="613913" y="1690688"/>
            <a:ext cx="10515600" cy="4351338"/>
          </a:xfrm>
        </p:spPr>
        <p:txBody>
          <a:bodyPr>
            <a:noAutofit/>
          </a:bodyPr>
          <a:lstStyle/>
          <a:p>
            <a:r>
              <a:rPr lang="en-US" altLang="zh-CN" sz="1800" dirty="0" smtClean="0"/>
              <a:t>NAT</a:t>
            </a:r>
            <a:r>
              <a:rPr lang="zh-CN" altLang="en-US" sz="1800" dirty="0" smtClean="0"/>
              <a:t>的优点：</a:t>
            </a:r>
            <a:endParaRPr lang="en-US" altLang="zh-CN" sz="1800" dirty="0" smtClean="0"/>
          </a:p>
          <a:p>
            <a:pPr lvl="1"/>
            <a:r>
              <a:rPr lang="zh-CN" altLang="en-US" sz="1800" dirty="0" smtClean="0"/>
              <a:t>大部分情况对于主机透明，缓解</a:t>
            </a:r>
            <a:r>
              <a:rPr lang="en-US" altLang="zh-CN" sz="1800" dirty="0" smtClean="0"/>
              <a:t>IP</a:t>
            </a:r>
            <a:r>
              <a:rPr lang="zh-CN" altLang="en-US" sz="1800" dirty="0" smtClean="0"/>
              <a:t>地址空间不足</a:t>
            </a:r>
            <a:endParaRPr lang="en-US" altLang="zh-CN" sz="1800" dirty="0" smtClean="0"/>
          </a:p>
          <a:p>
            <a:pPr lvl="1"/>
            <a:r>
              <a:rPr lang="zh-CN" altLang="en-US" sz="1800" dirty="0" smtClean="0"/>
              <a:t>额外的安全保障</a:t>
            </a:r>
            <a:endParaRPr lang="en-US" altLang="zh-CN" sz="1800" dirty="0" smtClean="0"/>
          </a:p>
          <a:p>
            <a:pPr lvl="1"/>
            <a:r>
              <a:rPr lang="zh-CN" altLang="en-US" sz="1800" dirty="0" smtClean="0"/>
              <a:t>可支持端口重定向、负载均衡、透明代理</a:t>
            </a:r>
            <a:endParaRPr lang="en-US" altLang="zh-CN" sz="1800" dirty="0" smtClean="0"/>
          </a:p>
          <a:p>
            <a:r>
              <a:rPr lang="en-US" altLang="zh-CN" sz="1800" dirty="0" smtClean="0"/>
              <a:t>NAT</a:t>
            </a:r>
            <a:r>
              <a:rPr lang="zh-CN" altLang="en-US" sz="1800" dirty="0" smtClean="0"/>
              <a:t>的问题</a:t>
            </a:r>
            <a:endParaRPr lang="en-US" altLang="zh-CN" sz="1800" dirty="0" smtClean="0"/>
          </a:p>
          <a:p>
            <a:pPr lvl="1"/>
            <a:r>
              <a:rPr lang="zh-CN" altLang="zh-CN" sz="1800" dirty="0"/>
              <a:t>违背</a:t>
            </a:r>
            <a:r>
              <a:rPr lang="zh-CN" altLang="zh-CN" sz="1800" dirty="0" smtClean="0"/>
              <a:t>了端</a:t>
            </a:r>
            <a:r>
              <a:rPr lang="zh-CN" altLang="zh-CN" sz="1800" dirty="0"/>
              <a:t>到端和无状态路由的设计</a:t>
            </a:r>
            <a:r>
              <a:rPr lang="zh-CN" altLang="zh-CN" sz="1800" dirty="0" smtClean="0"/>
              <a:t>原则</a:t>
            </a:r>
            <a:endParaRPr lang="en-US" altLang="zh-CN" sz="1800" dirty="0" smtClean="0"/>
          </a:p>
          <a:p>
            <a:pPr lvl="1"/>
            <a:r>
              <a:rPr lang="en-US" altLang="zh-CN" sz="1800" dirty="0" smtClean="0"/>
              <a:t>NAT</a:t>
            </a:r>
            <a:r>
              <a:rPr lang="zh-CN" altLang="zh-CN" sz="1800" dirty="0" smtClean="0"/>
              <a:t>设备成为</a:t>
            </a:r>
            <a:r>
              <a:rPr lang="zh-CN" altLang="zh-CN" sz="1800" dirty="0"/>
              <a:t>性能的瓶颈和可能的攻击</a:t>
            </a:r>
            <a:r>
              <a:rPr lang="zh-CN" altLang="zh-CN" sz="1800" dirty="0" smtClean="0"/>
              <a:t>目标</a:t>
            </a:r>
            <a:endParaRPr lang="en-US" altLang="zh-CN" sz="1800" dirty="0" smtClean="0"/>
          </a:p>
          <a:p>
            <a:pPr lvl="1"/>
            <a:r>
              <a:rPr lang="zh-CN" altLang="en-US" sz="1800" dirty="0" smtClean="0"/>
              <a:t>有些</a:t>
            </a:r>
            <a:r>
              <a:rPr lang="zh-CN" altLang="zh-CN" sz="1800" dirty="0" smtClean="0"/>
              <a:t>应用</a:t>
            </a:r>
            <a:r>
              <a:rPr lang="zh-CN" altLang="zh-CN" sz="1800" dirty="0"/>
              <a:t>和</a:t>
            </a:r>
            <a:r>
              <a:rPr lang="zh-CN" altLang="zh-CN" sz="1800" dirty="0" smtClean="0"/>
              <a:t>协议</a:t>
            </a:r>
            <a:r>
              <a:rPr lang="zh-CN" altLang="en-US" sz="1800" dirty="0" smtClean="0"/>
              <a:t>需要应用层网关的帮助才能穿越</a:t>
            </a:r>
            <a:r>
              <a:rPr lang="en-US" altLang="zh-CN" sz="1800" dirty="0" smtClean="0"/>
              <a:t>NAT</a:t>
            </a:r>
          </a:p>
          <a:p>
            <a:pPr lvl="2"/>
            <a:r>
              <a:rPr lang="zh-CN" altLang="en-US" sz="1800" dirty="0" smtClean="0"/>
              <a:t>许多应用</a:t>
            </a:r>
            <a:r>
              <a:rPr lang="zh-CN" altLang="zh-CN" sz="1800" dirty="0" smtClean="0"/>
              <a:t>依赖</a:t>
            </a:r>
            <a:r>
              <a:rPr lang="zh-CN" altLang="zh-CN" sz="1800" dirty="0"/>
              <a:t>于</a:t>
            </a:r>
            <a:r>
              <a:rPr lang="en-US" altLang="zh-CN" sz="1800" dirty="0"/>
              <a:t>IP</a:t>
            </a:r>
            <a:r>
              <a:rPr lang="zh-CN" altLang="zh-CN" sz="1800" dirty="0"/>
              <a:t>服务模型的一个关键假设：所有节点都有一个唯一的全局</a:t>
            </a:r>
            <a:r>
              <a:rPr lang="en-US" altLang="zh-CN" sz="1800" dirty="0"/>
              <a:t>IP</a:t>
            </a:r>
            <a:r>
              <a:rPr lang="zh-CN" altLang="zh-CN" sz="1800" dirty="0" smtClean="0"/>
              <a:t>地址</a:t>
            </a:r>
            <a:endParaRPr lang="en-US" altLang="zh-CN" sz="1800" dirty="0" smtClean="0"/>
          </a:p>
          <a:p>
            <a:pPr lvl="2"/>
            <a:r>
              <a:rPr lang="zh-CN" altLang="zh-CN" sz="1800" dirty="0" smtClean="0"/>
              <a:t>应用层</a:t>
            </a:r>
            <a:r>
              <a:rPr lang="zh-CN" altLang="zh-CN" sz="1800" dirty="0"/>
              <a:t>协议（比如</a:t>
            </a:r>
            <a:r>
              <a:rPr lang="en-US" altLang="zh-CN" sz="1800" dirty="0"/>
              <a:t>FTP</a:t>
            </a:r>
            <a:r>
              <a:rPr lang="zh-CN" altLang="zh-CN" sz="1800" dirty="0"/>
              <a:t>）消息里面包含了</a:t>
            </a:r>
            <a:r>
              <a:rPr lang="en-US" altLang="zh-CN" sz="1800" dirty="0"/>
              <a:t>IP</a:t>
            </a:r>
            <a:r>
              <a:rPr lang="zh-CN" altLang="zh-CN" sz="1800" dirty="0"/>
              <a:t>地址和端口号</a:t>
            </a:r>
            <a:r>
              <a:rPr lang="zh-CN" altLang="zh-CN" sz="1800" dirty="0" smtClean="0"/>
              <a:t>时</a:t>
            </a:r>
            <a:r>
              <a:rPr lang="zh-CN" altLang="en-US" sz="1800" dirty="0" smtClean="0"/>
              <a:t>有问题</a:t>
            </a:r>
            <a:endParaRPr lang="en-US" altLang="zh-CN" sz="1800" dirty="0" smtClean="0"/>
          </a:p>
          <a:p>
            <a:pPr lvl="2"/>
            <a:r>
              <a:rPr lang="zh-CN" altLang="en-US" sz="1800" dirty="0" smtClean="0"/>
              <a:t>应用层使用多条</a:t>
            </a:r>
            <a:r>
              <a:rPr lang="en-US" altLang="zh-CN" sz="1800" dirty="0" smtClean="0"/>
              <a:t>TCP</a:t>
            </a:r>
            <a:r>
              <a:rPr lang="zh-CN" altLang="en-US" sz="1800" dirty="0" smtClean="0"/>
              <a:t>连接之间有关联时有问题</a:t>
            </a:r>
            <a:endParaRPr lang="en-US" altLang="zh-CN" sz="1800" dirty="0" smtClean="0"/>
          </a:p>
          <a:p>
            <a:pPr lvl="1"/>
            <a:r>
              <a:rPr lang="zh-CN" altLang="zh-CN" sz="1800" dirty="0" smtClean="0"/>
              <a:t>如果</a:t>
            </a:r>
            <a:r>
              <a:rPr lang="zh-CN" altLang="zh-CN" sz="1800" dirty="0"/>
              <a:t>通信的双方都位于</a:t>
            </a:r>
            <a:r>
              <a:rPr lang="en-US" altLang="zh-CN" sz="1800" dirty="0"/>
              <a:t>NAT</a:t>
            </a:r>
            <a:r>
              <a:rPr lang="zh-CN" altLang="zh-CN" sz="1800" dirty="0"/>
              <a:t>设备之后</a:t>
            </a:r>
            <a:r>
              <a:rPr lang="zh-CN" altLang="zh-CN" sz="1800" dirty="0" smtClean="0"/>
              <a:t>，要采用</a:t>
            </a:r>
            <a:r>
              <a:rPr lang="zh-CN" altLang="zh-CN" sz="1800" dirty="0"/>
              <a:t>相应的</a:t>
            </a:r>
            <a:r>
              <a:rPr lang="en-US" altLang="zh-CN" sz="1800" dirty="0"/>
              <a:t>NAT</a:t>
            </a:r>
            <a:r>
              <a:rPr lang="zh-CN" altLang="zh-CN" sz="1800" dirty="0"/>
              <a:t>穿越</a:t>
            </a:r>
            <a:r>
              <a:rPr lang="zh-CN" altLang="zh-CN" sz="1800" dirty="0" smtClean="0"/>
              <a:t>技术</a:t>
            </a:r>
            <a:endParaRPr lang="en-US" altLang="zh-CN" sz="1800" dirty="0" smtClean="0"/>
          </a:p>
          <a:p>
            <a:pPr lvl="2"/>
            <a:r>
              <a:rPr lang="en-US" altLang="zh-CN" sz="1800" b="1" dirty="0"/>
              <a:t>UPnP</a:t>
            </a:r>
            <a:r>
              <a:rPr lang="zh-CN" altLang="zh-CN" sz="1800" dirty="0"/>
              <a:t>（</a:t>
            </a:r>
            <a:r>
              <a:rPr lang="en-US" altLang="zh-CN" sz="1800" dirty="0"/>
              <a:t>Universal Plug and Play</a:t>
            </a:r>
            <a:r>
              <a:rPr lang="zh-CN" altLang="zh-CN" sz="1800" dirty="0"/>
              <a:t>）</a:t>
            </a:r>
            <a:endParaRPr lang="en-US" altLang="zh-CN" sz="1800" dirty="0"/>
          </a:p>
          <a:p>
            <a:pPr lvl="3"/>
            <a:r>
              <a:rPr lang="zh-CN" altLang="en-US" dirty="0"/>
              <a:t>通过该协议与</a:t>
            </a:r>
            <a:r>
              <a:rPr lang="en-US" altLang="zh-CN" dirty="0"/>
              <a:t>NAT</a:t>
            </a:r>
            <a:r>
              <a:rPr lang="zh-CN" altLang="en-US" dirty="0"/>
              <a:t>设备通信来添加</a:t>
            </a:r>
            <a:r>
              <a:rPr lang="en-US" altLang="zh-CN" dirty="0"/>
              <a:t>NAT</a:t>
            </a:r>
            <a:r>
              <a:rPr lang="zh-CN" altLang="en-US" dirty="0"/>
              <a:t>映射（内部</a:t>
            </a:r>
            <a:r>
              <a:rPr lang="en-US" altLang="zh-CN" dirty="0"/>
              <a:t>IP</a:t>
            </a:r>
            <a:r>
              <a:rPr lang="zh-CN" altLang="en-US" dirty="0"/>
              <a:t>地址</a:t>
            </a:r>
            <a:r>
              <a:rPr lang="en-US" altLang="zh-CN" dirty="0"/>
              <a:t>+</a:t>
            </a:r>
            <a:r>
              <a:rPr lang="zh-CN" altLang="en-US" dirty="0"/>
              <a:t>端口号到公共</a:t>
            </a:r>
            <a:r>
              <a:rPr lang="en-US" altLang="zh-CN" dirty="0"/>
              <a:t>IP</a:t>
            </a:r>
            <a:r>
              <a:rPr lang="zh-CN" altLang="en-US" dirty="0"/>
              <a:t>地址和端口号）到转换表</a:t>
            </a:r>
            <a:endParaRPr lang="en-US" altLang="zh-CN" dirty="0"/>
          </a:p>
          <a:p>
            <a:pPr lvl="3"/>
            <a:r>
              <a:rPr lang="zh-CN" altLang="en-US" dirty="0"/>
              <a:t>将映射后的公共</a:t>
            </a:r>
            <a:r>
              <a:rPr lang="en-US" altLang="zh-CN" dirty="0"/>
              <a:t>IP</a:t>
            </a:r>
            <a:r>
              <a:rPr lang="zh-CN" altLang="en-US" dirty="0"/>
              <a:t>地址和端口号广而告之其他主机</a:t>
            </a:r>
            <a:endParaRPr lang="zh-CN" altLang="zh-CN" dirty="0"/>
          </a:p>
          <a:p>
            <a:pPr lvl="1"/>
            <a:endParaRPr lang="zh-CN" altLang="en-US" sz="1800" dirty="0"/>
          </a:p>
        </p:txBody>
      </p:sp>
    </p:spTree>
    <p:extLst>
      <p:ext uri="{BB962C8B-B14F-4D97-AF65-F5344CB8AC3E}">
        <p14:creationId xmlns:p14="http://schemas.microsoft.com/office/powerpoint/2010/main" val="1843238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altLang="zh-CN" dirty="0" smtClean="0">
                <a:ea typeface="宋体" charset="-122"/>
              </a:rPr>
              <a:t>NAT </a:t>
            </a:r>
            <a:r>
              <a:rPr lang="en-US" altLang="zh-CN" dirty="0" smtClean="0">
                <a:ea typeface="宋体" charset="-122"/>
              </a:rPr>
              <a:t>Traversal</a:t>
            </a:r>
            <a:endParaRPr lang="zh-CN" altLang="en-US" dirty="0"/>
          </a:p>
        </p:txBody>
      </p:sp>
      <p:sp>
        <p:nvSpPr>
          <p:cNvPr id="3" name="内容占位符 2"/>
          <p:cNvSpPr>
            <a:spLocks noGrp="1"/>
          </p:cNvSpPr>
          <p:nvPr>
            <p:ph idx="1"/>
          </p:nvPr>
        </p:nvSpPr>
        <p:spPr/>
        <p:txBody>
          <a:bodyPr>
            <a:normAutofit/>
          </a:bodyPr>
          <a:lstStyle/>
          <a:p>
            <a:r>
              <a:rPr lang="it-IT" altLang="zh-CN" sz="2000" dirty="0">
                <a:ea typeface="宋体" charset="-122"/>
              </a:rPr>
              <a:t>TURN(</a:t>
            </a:r>
            <a:r>
              <a:rPr lang="en-US" altLang="zh-CN" sz="2000" dirty="0"/>
              <a:t>Traversal Using Relays around NAT)</a:t>
            </a:r>
            <a:r>
              <a:rPr lang="it-IT" altLang="zh-CN" sz="2000" dirty="0">
                <a:ea typeface="宋体" charset="-122"/>
              </a:rPr>
              <a:t> protocol</a:t>
            </a:r>
            <a:r>
              <a:rPr lang="zh-CN" altLang="en-US" sz="2000" dirty="0" smtClean="0">
                <a:ea typeface="宋体" charset="-122"/>
              </a:rPr>
              <a:t> </a:t>
            </a:r>
            <a:endParaRPr lang="en-US" altLang="zh-CN" sz="2000" dirty="0" smtClean="0">
              <a:ea typeface="宋体" charset="-122"/>
            </a:endParaRPr>
          </a:p>
          <a:p>
            <a:pPr lvl="1"/>
            <a:r>
              <a:rPr lang="en-US" altLang="zh-CN" sz="2000" dirty="0" smtClean="0">
                <a:ea typeface="宋体" charset="-122"/>
              </a:rPr>
              <a:t>A</a:t>
            </a:r>
            <a:r>
              <a:rPr lang="zh-CN" altLang="en-US" sz="2000" dirty="0" smtClean="0">
                <a:ea typeface="宋体" charset="-122"/>
              </a:rPr>
              <a:t>和</a:t>
            </a:r>
            <a:r>
              <a:rPr lang="en-US" altLang="zh-CN" sz="2000" dirty="0" smtClean="0">
                <a:ea typeface="宋体" charset="-122"/>
              </a:rPr>
              <a:t>B</a:t>
            </a:r>
            <a:r>
              <a:rPr lang="zh-CN" altLang="en-US" sz="2000" dirty="0" smtClean="0">
                <a:ea typeface="宋体" charset="-122"/>
              </a:rPr>
              <a:t>之间的通信通过</a:t>
            </a:r>
            <a:r>
              <a:rPr lang="en-US" altLang="zh-CN" sz="2000" dirty="0" smtClean="0">
                <a:ea typeface="宋体" charset="-122"/>
              </a:rPr>
              <a:t>TURN</a:t>
            </a:r>
            <a:r>
              <a:rPr lang="zh-CN" altLang="en-US" sz="2000" dirty="0" smtClean="0">
                <a:ea typeface="宋体" charset="-122"/>
              </a:rPr>
              <a:t>服务器中转</a:t>
            </a:r>
            <a:r>
              <a:rPr lang="en-US" altLang="zh-CN" sz="2000" dirty="0" smtClean="0">
                <a:ea typeface="宋体" charset="-122"/>
              </a:rPr>
              <a:t>,</a:t>
            </a:r>
          </a:p>
          <a:p>
            <a:pPr lvl="1"/>
            <a:r>
              <a:rPr lang="en-US" altLang="zh-CN" sz="2000" dirty="0" smtClean="0">
                <a:ea typeface="宋体" charset="-122"/>
              </a:rPr>
              <a:t>A</a:t>
            </a:r>
            <a:r>
              <a:rPr lang="zh-CN" altLang="en-US" sz="2000" dirty="0">
                <a:ea typeface="宋体" charset="-122"/>
              </a:rPr>
              <a:t>和</a:t>
            </a:r>
            <a:r>
              <a:rPr lang="en-US" altLang="zh-CN" sz="2000" dirty="0">
                <a:ea typeface="宋体" charset="-122"/>
              </a:rPr>
              <a:t>B</a:t>
            </a:r>
            <a:r>
              <a:rPr lang="zh-CN" altLang="en-US" sz="2000" dirty="0">
                <a:ea typeface="宋体" charset="-122"/>
              </a:rPr>
              <a:t>都可位于</a:t>
            </a:r>
            <a:r>
              <a:rPr lang="en-US" altLang="zh-CN" sz="2000" dirty="0">
                <a:ea typeface="宋体" charset="-122"/>
              </a:rPr>
              <a:t>NAT</a:t>
            </a:r>
            <a:r>
              <a:rPr lang="zh-CN" altLang="en-US" sz="2000" dirty="0" smtClean="0">
                <a:ea typeface="宋体" charset="-122"/>
              </a:rPr>
              <a:t>之后，但是</a:t>
            </a:r>
            <a:r>
              <a:rPr lang="en-US" altLang="zh-CN" sz="2000" dirty="0" smtClean="0">
                <a:ea typeface="宋体" charset="-122"/>
              </a:rPr>
              <a:t>TURN</a:t>
            </a:r>
            <a:r>
              <a:rPr lang="zh-CN" altLang="en-US" sz="2000" dirty="0" smtClean="0">
                <a:ea typeface="宋体" charset="-122"/>
              </a:rPr>
              <a:t>服务器成为</a:t>
            </a:r>
            <a:r>
              <a:rPr lang="zh-CN" altLang="en-US" sz="2000" dirty="0">
                <a:ea typeface="宋体" charset="-122"/>
              </a:rPr>
              <a:t>性能</a:t>
            </a:r>
            <a:r>
              <a:rPr lang="zh-CN" altLang="en-US" sz="2000" dirty="0" smtClean="0">
                <a:ea typeface="宋体" charset="-122"/>
              </a:rPr>
              <a:t>瓶颈</a:t>
            </a:r>
            <a:endParaRPr lang="en-US" altLang="zh-CN" sz="2000" dirty="0" smtClean="0">
              <a:ea typeface="宋体" charset="-122"/>
            </a:endParaRPr>
          </a:p>
          <a:p>
            <a:r>
              <a:rPr lang="it-IT" altLang="zh-CN" sz="2000" dirty="0">
                <a:ea typeface="宋体" charset="-122"/>
              </a:rPr>
              <a:t>Connection </a:t>
            </a:r>
            <a:r>
              <a:rPr lang="it-IT" altLang="zh-CN" sz="2000" dirty="0" smtClean="0">
                <a:ea typeface="宋体" charset="-122"/>
              </a:rPr>
              <a:t>reversal</a:t>
            </a:r>
            <a:r>
              <a:rPr lang="zh-CN" altLang="en-US" sz="2000" dirty="0" smtClean="0">
                <a:ea typeface="宋体" charset="-122"/>
              </a:rPr>
              <a:t>（逆向连接）</a:t>
            </a:r>
            <a:endParaRPr lang="it-IT" altLang="zh-CN" sz="2000" dirty="0" smtClean="0">
              <a:ea typeface="宋体" charset="-122"/>
            </a:endParaRPr>
          </a:p>
          <a:p>
            <a:pPr lvl="1"/>
            <a:r>
              <a:rPr lang="zh-CN" altLang="en-US" sz="2000" dirty="0" smtClean="0">
                <a:ea typeface="宋体" charset="-122"/>
              </a:rPr>
              <a:t>通信的算法</a:t>
            </a:r>
            <a:r>
              <a:rPr lang="en-US" altLang="zh-CN" sz="2000" dirty="0" smtClean="0">
                <a:ea typeface="宋体" charset="-122"/>
              </a:rPr>
              <a:t>A</a:t>
            </a:r>
            <a:r>
              <a:rPr lang="zh-CN" altLang="en-US" sz="2000" dirty="0" smtClean="0">
                <a:ea typeface="宋体" charset="-122"/>
              </a:rPr>
              <a:t>和</a:t>
            </a:r>
            <a:r>
              <a:rPr lang="en-US" altLang="zh-CN" sz="2000" dirty="0" smtClean="0">
                <a:ea typeface="宋体" charset="-122"/>
              </a:rPr>
              <a:t>B</a:t>
            </a:r>
            <a:r>
              <a:rPr lang="zh-CN" altLang="en-US" sz="2000" dirty="0" smtClean="0">
                <a:ea typeface="宋体" charset="-122"/>
              </a:rPr>
              <a:t>中只有</a:t>
            </a:r>
            <a:r>
              <a:rPr lang="zh-CN" altLang="en-US" sz="2000" dirty="0">
                <a:ea typeface="宋体" charset="-122"/>
              </a:rPr>
              <a:t>一个主机在</a:t>
            </a:r>
            <a:r>
              <a:rPr lang="en-US" altLang="zh-CN" sz="2000" dirty="0">
                <a:ea typeface="宋体" charset="-122"/>
              </a:rPr>
              <a:t>NAT</a:t>
            </a:r>
            <a:r>
              <a:rPr lang="zh-CN" altLang="en-US" sz="2000" dirty="0">
                <a:ea typeface="宋体" charset="-122"/>
              </a:rPr>
              <a:t>之后</a:t>
            </a:r>
            <a:r>
              <a:rPr lang="zh-CN" altLang="en-US" sz="2000" dirty="0" smtClean="0">
                <a:ea typeface="宋体" charset="-122"/>
              </a:rPr>
              <a:t>使用</a:t>
            </a:r>
            <a:r>
              <a:rPr lang="en-US" altLang="zh-CN" sz="2000" dirty="0" smtClean="0">
                <a:ea typeface="宋体" charset="-122"/>
              </a:rPr>
              <a:t>,</a:t>
            </a:r>
            <a:r>
              <a:rPr lang="zh-CN" altLang="en-US" sz="2000" dirty="0">
                <a:ea typeface="宋体" charset="-122"/>
              </a:rPr>
              <a:t>假设</a:t>
            </a:r>
            <a:r>
              <a:rPr lang="en-US" altLang="zh-CN" sz="2000" dirty="0">
                <a:ea typeface="宋体" charset="-122"/>
              </a:rPr>
              <a:t>A</a:t>
            </a:r>
            <a:r>
              <a:rPr lang="zh-CN" altLang="en-US" sz="2000" dirty="0">
                <a:ea typeface="宋体" charset="-122"/>
              </a:rPr>
              <a:t>在</a:t>
            </a:r>
            <a:r>
              <a:rPr lang="en-US" altLang="zh-CN" sz="2000" dirty="0">
                <a:ea typeface="宋体" charset="-122"/>
              </a:rPr>
              <a:t>NAT</a:t>
            </a:r>
            <a:r>
              <a:rPr lang="zh-CN" altLang="en-US" sz="2000" dirty="0">
                <a:ea typeface="宋体" charset="-122"/>
              </a:rPr>
              <a:t>设备之后</a:t>
            </a:r>
            <a:r>
              <a:rPr lang="zh-CN" altLang="en-US" sz="2000" dirty="0" smtClean="0">
                <a:ea typeface="宋体" charset="-122"/>
              </a:rPr>
              <a:t>，</a:t>
            </a:r>
            <a:r>
              <a:rPr lang="en-US" altLang="zh-CN" sz="2000" dirty="0" smtClean="0">
                <a:ea typeface="宋体" charset="-122"/>
              </a:rPr>
              <a:t>B</a:t>
            </a:r>
            <a:r>
              <a:rPr lang="zh-CN" altLang="en-US" sz="2000" dirty="0" smtClean="0">
                <a:ea typeface="宋体" charset="-122"/>
              </a:rPr>
              <a:t>在</a:t>
            </a:r>
            <a:r>
              <a:rPr lang="en-US" altLang="zh-CN" sz="2000" dirty="0" smtClean="0">
                <a:ea typeface="宋体" charset="-122"/>
              </a:rPr>
              <a:t>Internet</a:t>
            </a:r>
            <a:endParaRPr lang="en-US" altLang="zh-CN" sz="2000" dirty="0">
              <a:ea typeface="宋体" charset="-122"/>
            </a:endParaRPr>
          </a:p>
          <a:p>
            <a:pPr lvl="1"/>
            <a:r>
              <a:rPr lang="en-US" altLang="zh-CN" sz="2000" dirty="0" smtClean="0">
                <a:ea typeface="宋体" charset="-122"/>
              </a:rPr>
              <a:t>A</a:t>
            </a:r>
            <a:r>
              <a:rPr lang="zh-CN" altLang="en-US" sz="2000" dirty="0">
                <a:ea typeface="宋体" charset="-122"/>
              </a:rPr>
              <a:t>和</a:t>
            </a:r>
            <a:r>
              <a:rPr lang="en-US" altLang="zh-CN" sz="2000" dirty="0">
                <a:ea typeface="宋体" charset="-122"/>
              </a:rPr>
              <a:t>B</a:t>
            </a:r>
            <a:r>
              <a:rPr lang="zh-CN" altLang="en-US" sz="2000" dirty="0">
                <a:ea typeface="宋体" charset="-122"/>
              </a:rPr>
              <a:t>都连接到</a:t>
            </a:r>
            <a:r>
              <a:rPr lang="en-US" altLang="zh-CN" sz="2000" dirty="0" smtClean="0">
                <a:ea typeface="宋体" charset="-122"/>
              </a:rPr>
              <a:t>S</a:t>
            </a:r>
            <a:endParaRPr lang="en-US" altLang="zh-CN" sz="2000" dirty="0">
              <a:ea typeface="宋体" charset="-122"/>
            </a:endParaRPr>
          </a:p>
          <a:p>
            <a:pPr lvl="1"/>
            <a:r>
              <a:rPr lang="en-US" altLang="zh-CN" sz="2000" dirty="0" smtClean="0">
                <a:ea typeface="宋体" charset="-122"/>
              </a:rPr>
              <a:t>B</a:t>
            </a:r>
            <a:r>
              <a:rPr lang="zh-CN" altLang="en-US" sz="2000" dirty="0" smtClean="0">
                <a:ea typeface="宋体" charset="-122"/>
              </a:rPr>
              <a:t>无法主动发起到</a:t>
            </a:r>
            <a:r>
              <a:rPr lang="en-US" altLang="zh-CN" sz="2000" dirty="0" smtClean="0">
                <a:ea typeface="宋体" charset="-122"/>
              </a:rPr>
              <a:t>A</a:t>
            </a:r>
            <a:r>
              <a:rPr lang="zh-CN" altLang="en-US" sz="2000" dirty="0" smtClean="0">
                <a:ea typeface="宋体" charset="-122"/>
              </a:rPr>
              <a:t>的会话，但可通过</a:t>
            </a:r>
            <a:r>
              <a:rPr lang="en-US" altLang="zh-CN" sz="2000" dirty="0">
                <a:ea typeface="宋体" charset="-122"/>
              </a:rPr>
              <a:t>S</a:t>
            </a:r>
            <a:r>
              <a:rPr lang="zh-CN" altLang="en-US" sz="2000" dirty="0">
                <a:ea typeface="宋体" charset="-122"/>
              </a:rPr>
              <a:t>告知</a:t>
            </a:r>
            <a:r>
              <a:rPr lang="en-US" altLang="zh-CN" sz="2000" dirty="0" smtClean="0">
                <a:ea typeface="宋体" charset="-122"/>
              </a:rPr>
              <a:t>A</a:t>
            </a:r>
            <a:r>
              <a:rPr lang="zh-CN" altLang="en-US" sz="2000" dirty="0" smtClean="0">
                <a:ea typeface="宋体" charset="-122"/>
              </a:rPr>
              <a:t>，由</a:t>
            </a:r>
            <a:r>
              <a:rPr lang="en-US" altLang="zh-CN" sz="2000" dirty="0" smtClean="0">
                <a:ea typeface="宋体" charset="-122"/>
              </a:rPr>
              <a:t>A</a:t>
            </a:r>
            <a:r>
              <a:rPr lang="zh-CN" altLang="en-US" sz="2000" dirty="0">
                <a:ea typeface="宋体" charset="-122"/>
              </a:rPr>
              <a:t>主动发起到</a:t>
            </a:r>
            <a:r>
              <a:rPr lang="en-US" altLang="zh-CN" sz="2000" dirty="0">
                <a:ea typeface="宋体" charset="-122"/>
              </a:rPr>
              <a:t>B</a:t>
            </a:r>
            <a:r>
              <a:rPr lang="zh-CN" altLang="en-US" sz="2000" dirty="0">
                <a:ea typeface="宋体" charset="-122"/>
              </a:rPr>
              <a:t>的</a:t>
            </a:r>
            <a:r>
              <a:rPr lang="zh-CN" altLang="en-US" sz="2000" dirty="0" smtClean="0">
                <a:ea typeface="宋体" charset="-122"/>
              </a:rPr>
              <a:t>通信</a:t>
            </a:r>
            <a:endParaRPr lang="en-US" altLang="zh-CN" sz="2000" dirty="0" smtClean="0">
              <a:ea typeface="宋体" charset="-122"/>
            </a:endParaRPr>
          </a:p>
          <a:p>
            <a:r>
              <a:rPr lang="zh-CN" altLang="en-US" sz="2000" dirty="0">
                <a:ea typeface="宋体" charset="-122"/>
              </a:rPr>
              <a:t>打</a:t>
            </a:r>
            <a:r>
              <a:rPr lang="zh-CN" altLang="en-US" sz="2000" dirty="0" smtClean="0">
                <a:ea typeface="宋体" charset="-122"/>
              </a:rPr>
              <a:t>洞方法 </a:t>
            </a:r>
            <a:r>
              <a:rPr lang="en-US" altLang="zh-CN" sz="2000" dirty="0" smtClean="0">
                <a:ea typeface="宋体" charset="-122"/>
              </a:rPr>
              <a:t>(Hole punching)</a:t>
            </a:r>
            <a:r>
              <a:rPr lang="zh-CN" altLang="en-US" sz="2000" dirty="0" smtClean="0">
                <a:ea typeface="宋体" charset="-122"/>
              </a:rPr>
              <a:t>： </a:t>
            </a:r>
            <a:r>
              <a:rPr lang="en-US" altLang="zh-CN" sz="2000" dirty="0" smtClean="0">
                <a:ea typeface="宋体" charset="-122"/>
              </a:rPr>
              <a:t>RFC 5389</a:t>
            </a:r>
            <a:r>
              <a:rPr lang="zh-CN" altLang="en-US" sz="2000" dirty="0">
                <a:ea typeface="宋体" charset="-122"/>
              </a:rPr>
              <a:t> </a:t>
            </a:r>
            <a:r>
              <a:rPr lang="it-IT" altLang="zh-CN" sz="2000" dirty="0" smtClean="0">
                <a:ea typeface="宋体" charset="-122"/>
              </a:rPr>
              <a:t>STUN(Session </a:t>
            </a:r>
            <a:r>
              <a:rPr lang="it-IT" altLang="zh-CN" sz="2000" dirty="0">
                <a:ea typeface="宋体" charset="-122"/>
              </a:rPr>
              <a:t>Traversal Utilities for NAT</a:t>
            </a:r>
            <a:r>
              <a:rPr lang="it-IT" altLang="zh-CN" sz="2000" dirty="0" smtClean="0">
                <a:ea typeface="宋体" charset="-122"/>
              </a:rPr>
              <a:t>)</a:t>
            </a:r>
          </a:p>
          <a:p>
            <a:pPr lvl="1"/>
            <a:r>
              <a:rPr lang="it-IT" altLang="zh-CN" sz="1600" dirty="0" smtClean="0">
                <a:ea typeface="宋体" charset="-122"/>
              </a:rPr>
              <a:t>A</a:t>
            </a:r>
            <a:r>
              <a:rPr lang="zh-CN" altLang="en-US" sz="1600" dirty="0" smtClean="0">
                <a:ea typeface="宋体" charset="-122"/>
              </a:rPr>
              <a:t>和</a:t>
            </a:r>
            <a:r>
              <a:rPr lang="en-US" altLang="zh-CN" sz="1600" dirty="0" smtClean="0">
                <a:ea typeface="宋体" charset="-122"/>
              </a:rPr>
              <a:t>B</a:t>
            </a:r>
            <a:r>
              <a:rPr lang="zh-CN" altLang="en-US" sz="1600" dirty="0" smtClean="0">
                <a:ea typeface="宋体" charset="-122"/>
              </a:rPr>
              <a:t>发送消息给</a:t>
            </a:r>
            <a:r>
              <a:rPr lang="zh-CN" altLang="en-US" sz="1600" dirty="0">
                <a:ea typeface="宋体" charset="-122"/>
              </a:rPr>
              <a:t>外</a:t>
            </a:r>
            <a:r>
              <a:rPr lang="zh-CN" altLang="en-US" sz="1600" dirty="0" smtClean="0">
                <a:ea typeface="宋体" charset="-122"/>
              </a:rPr>
              <a:t>网的</a:t>
            </a:r>
            <a:r>
              <a:rPr lang="en-US" altLang="zh-CN" sz="1600" dirty="0" smtClean="0">
                <a:ea typeface="宋体" charset="-122"/>
              </a:rPr>
              <a:t>STUN</a:t>
            </a:r>
            <a:r>
              <a:rPr lang="zh-CN" altLang="en-US" sz="1600" dirty="0" smtClean="0">
                <a:ea typeface="宋体" charset="-122"/>
              </a:rPr>
              <a:t>服务器</a:t>
            </a:r>
            <a:r>
              <a:rPr lang="en-US" altLang="zh-CN" sz="1600" dirty="0" smtClean="0">
                <a:ea typeface="宋体" charset="-122"/>
              </a:rPr>
              <a:t>(</a:t>
            </a:r>
            <a:r>
              <a:rPr lang="en-US" altLang="zh-CN" sz="1600" b="1" dirty="0"/>
              <a:t>stun.stunprotocol.org, </a:t>
            </a:r>
            <a:r>
              <a:rPr lang="en-US" altLang="zh-CN" sz="1600" dirty="0" smtClean="0"/>
              <a:t>stun.sipgate.net)</a:t>
            </a:r>
            <a:r>
              <a:rPr lang="zh-CN" altLang="en-US" sz="1600" dirty="0" smtClean="0"/>
              <a:t>，</a:t>
            </a:r>
            <a:r>
              <a:rPr lang="en-US" altLang="zh-CN" sz="1600" dirty="0" smtClean="0"/>
              <a:t>STUN</a:t>
            </a:r>
            <a:r>
              <a:rPr lang="zh-CN" altLang="en-US" sz="1600" dirty="0" smtClean="0"/>
              <a:t>服务器可以看到最后一个</a:t>
            </a:r>
            <a:r>
              <a:rPr lang="en-US" altLang="zh-CN" sz="1600" dirty="0" smtClean="0"/>
              <a:t>NAT</a:t>
            </a:r>
            <a:r>
              <a:rPr lang="zh-CN" altLang="en-US" sz="1600" dirty="0" smtClean="0"/>
              <a:t>设备的洞</a:t>
            </a:r>
            <a:r>
              <a:rPr lang="en-US" altLang="zh-CN" sz="1600" dirty="0" smtClean="0"/>
              <a:t>(inside global/port)</a:t>
            </a:r>
          </a:p>
          <a:p>
            <a:pPr lvl="1"/>
            <a:r>
              <a:rPr lang="zh-CN" altLang="en-US" sz="1600" dirty="0" smtClean="0">
                <a:ea typeface="宋体" charset="-122"/>
              </a:rPr>
              <a:t>定期发送</a:t>
            </a:r>
            <a:r>
              <a:rPr lang="en-US" altLang="zh-CN" sz="1600" dirty="0" err="1" smtClean="0">
                <a:ea typeface="宋体" charset="-122"/>
              </a:rPr>
              <a:t>keepalive</a:t>
            </a:r>
            <a:r>
              <a:rPr lang="zh-CN" altLang="en-US" sz="1600" dirty="0" smtClean="0">
                <a:ea typeface="宋体" charset="-122"/>
              </a:rPr>
              <a:t>消息，保证打的洞一直存在</a:t>
            </a:r>
            <a:endParaRPr lang="en-US" altLang="zh-CN" sz="1600" dirty="0" smtClean="0">
              <a:ea typeface="宋体" charset="-122"/>
            </a:endParaRPr>
          </a:p>
          <a:p>
            <a:pPr lvl="1"/>
            <a:r>
              <a:rPr lang="en-US" altLang="zh-CN" sz="1600" dirty="0" smtClean="0">
                <a:ea typeface="宋体" charset="-122"/>
              </a:rPr>
              <a:t>A</a:t>
            </a:r>
            <a:r>
              <a:rPr lang="zh-CN" altLang="en-US" sz="1600" dirty="0" smtClean="0">
                <a:ea typeface="宋体" charset="-122"/>
              </a:rPr>
              <a:t>和</a:t>
            </a:r>
            <a:r>
              <a:rPr lang="en-US" altLang="zh-CN" sz="1600" dirty="0" smtClean="0">
                <a:ea typeface="宋体" charset="-122"/>
              </a:rPr>
              <a:t>B</a:t>
            </a:r>
            <a:r>
              <a:rPr lang="zh-CN" altLang="en-US" sz="1600" dirty="0" smtClean="0">
                <a:ea typeface="宋体" charset="-122"/>
              </a:rPr>
              <a:t>之间尝试通过前面打的洞看是否可以进入相应的</a:t>
            </a:r>
            <a:r>
              <a:rPr lang="en-US" altLang="zh-CN" sz="1600" dirty="0" smtClean="0">
                <a:ea typeface="宋体" charset="-122"/>
              </a:rPr>
              <a:t>NAT</a:t>
            </a:r>
            <a:endParaRPr lang="it-IT" altLang="zh-CN" sz="1600" dirty="0" smtClean="0">
              <a:ea typeface="宋体" charset="-122"/>
            </a:endParaRPr>
          </a:p>
          <a:p>
            <a:pPr lvl="1"/>
            <a:endParaRPr lang="en-US" altLang="zh-CN" sz="2000" dirty="0" smtClean="0">
              <a:ea typeface="宋体" charset="-122"/>
            </a:endParaRPr>
          </a:p>
          <a:p>
            <a:pPr marL="457200" lvl="1" indent="0">
              <a:buNone/>
            </a:pPr>
            <a:endParaRPr lang="it-IT" altLang="zh-CN" sz="2000" dirty="0">
              <a:ea typeface="宋体" charset="-122"/>
            </a:endParaRPr>
          </a:p>
          <a:p>
            <a:endParaRPr lang="zh-CN" altLang="en-US" sz="2000" dirty="0"/>
          </a:p>
        </p:txBody>
      </p:sp>
    </p:spTree>
    <p:extLst>
      <p:ext uri="{BB962C8B-B14F-4D97-AF65-F5344CB8AC3E}">
        <p14:creationId xmlns:p14="http://schemas.microsoft.com/office/powerpoint/2010/main" val="2718906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隧道</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18</a:t>
            </a:fld>
            <a:endParaRPr lang="zh-CN" altLang="en-US" dirty="0"/>
          </a:p>
        </p:txBody>
      </p:sp>
      <p:sp>
        <p:nvSpPr>
          <p:cNvPr id="4" name="内容占位符 3"/>
          <p:cNvSpPr>
            <a:spLocks noGrp="1"/>
          </p:cNvSpPr>
          <p:nvPr>
            <p:ph sz="quarter" idx="1"/>
          </p:nvPr>
        </p:nvSpPr>
        <p:spPr>
          <a:xfrm>
            <a:off x="838200" y="1466925"/>
            <a:ext cx="10515600" cy="2556594"/>
          </a:xfrm>
        </p:spPr>
        <p:txBody>
          <a:bodyPr>
            <a:normAutofit/>
          </a:bodyPr>
          <a:lstStyle/>
          <a:p>
            <a:r>
              <a:rPr lang="zh-CN" altLang="zh-CN" sz="2000" dirty="0"/>
              <a:t>采用</a:t>
            </a:r>
            <a:r>
              <a:rPr lang="en-US" altLang="zh-CN" sz="2000" dirty="0"/>
              <a:t>IP</a:t>
            </a:r>
            <a:r>
              <a:rPr lang="zh-CN" altLang="zh-CN" sz="2000" dirty="0"/>
              <a:t>协议的网络上的任意两个节点之间建立的一条虚拟</a:t>
            </a:r>
            <a:r>
              <a:rPr lang="zh-CN" altLang="zh-CN" sz="2000" dirty="0" smtClean="0"/>
              <a:t>链路</a:t>
            </a:r>
            <a:r>
              <a:rPr lang="zh-CN" altLang="en-US" sz="2000" dirty="0" smtClean="0"/>
              <a:t>（虚拟接口</a:t>
            </a:r>
            <a:r>
              <a:rPr lang="en-US" altLang="zh-CN" sz="2000" dirty="0" err="1" smtClean="0"/>
              <a:t>tun</a:t>
            </a:r>
            <a:r>
              <a:rPr lang="zh-CN" altLang="en-US" sz="2000" dirty="0" smtClean="0"/>
              <a:t>）</a:t>
            </a:r>
            <a:endParaRPr lang="en-US" altLang="zh-CN" sz="2000" dirty="0" smtClean="0"/>
          </a:p>
          <a:p>
            <a:r>
              <a:rPr lang="zh-CN" altLang="zh-CN" sz="2000" dirty="0"/>
              <a:t>通过这些虚拟链路连接的节点构成了一个</a:t>
            </a:r>
            <a:r>
              <a:rPr lang="zh-CN" altLang="zh-CN" sz="2000" b="1" dirty="0"/>
              <a:t>覆盖网</a:t>
            </a:r>
            <a:r>
              <a:rPr lang="zh-CN" altLang="zh-CN" sz="2000" dirty="0"/>
              <a:t>（</a:t>
            </a:r>
            <a:r>
              <a:rPr lang="en-US" altLang="zh-CN" sz="2000" dirty="0"/>
              <a:t>Overlay Network</a:t>
            </a:r>
            <a:r>
              <a:rPr lang="zh-CN" altLang="zh-CN" sz="2000" dirty="0" smtClean="0"/>
              <a:t>）</a:t>
            </a:r>
            <a:endParaRPr lang="en-US" altLang="zh-CN" sz="2000" dirty="0" smtClean="0"/>
          </a:p>
          <a:p>
            <a:endParaRPr lang="zh-CN" altLang="en-US" sz="20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6096000" y="2934051"/>
          <a:ext cx="5982887" cy="3501008"/>
        </p:xfrm>
        <a:graphic>
          <a:graphicData uri="http://schemas.openxmlformats.org/presentationml/2006/ole">
            <mc:AlternateContent xmlns:mc="http://schemas.openxmlformats.org/markup-compatibility/2006">
              <mc:Choice xmlns:v="urn:schemas-microsoft-com:vml" Requires="v">
                <p:oleObj spid="_x0000_s10294" name="Visio" r:id="rId3" imgW="3670656" imgH="2147052" progId="Visio.Drawing.11">
                  <p:embed/>
                </p:oleObj>
              </mc:Choice>
              <mc:Fallback>
                <p:oleObj name="Visio" r:id="rId3" imgW="3670656" imgH="2147052"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934051"/>
                        <a:ext cx="5982887" cy="3501008"/>
                      </a:xfrm>
                      <a:prstGeom prst="rect">
                        <a:avLst/>
                      </a:prstGeom>
                      <a:noFill/>
                    </p:spPr>
                  </p:pic>
                </p:oleObj>
              </mc:Fallback>
            </mc:AlternateContent>
          </a:graphicData>
        </a:graphic>
      </p:graphicFrame>
      <p:sp>
        <p:nvSpPr>
          <p:cNvPr id="7" name="矩形 6"/>
          <p:cNvSpPr/>
          <p:nvPr/>
        </p:nvSpPr>
        <p:spPr>
          <a:xfrm>
            <a:off x="838200" y="2316747"/>
            <a:ext cx="9931400" cy="400110"/>
          </a:xfrm>
          <a:prstGeom prst="rect">
            <a:avLst/>
          </a:prstGeom>
        </p:spPr>
        <p:txBody>
          <a:bodyPr wrap="square">
            <a:spAutoFit/>
          </a:bodyPr>
          <a:lstStyle/>
          <a:p>
            <a:pPr marL="285750" indent="-285750">
              <a:buFont typeface="Arial" panose="020B0604020202020204" pitchFamily="34" charset="0"/>
              <a:buChar char="•"/>
            </a:pPr>
            <a:r>
              <a:rPr lang="zh-CN" altLang="zh-CN" sz="2000" dirty="0"/>
              <a:t>隧道可由管理人员手工配置，也可通过一个隧道建立协议自动建立</a:t>
            </a:r>
            <a:endParaRPr lang="en-US" altLang="zh-CN" sz="2000" dirty="0"/>
          </a:p>
        </p:txBody>
      </p:sp>
      <p:sp>
        <p:nvSpPr>
          <p:cNvPr id="9" name="矩形 8"/>
          <p:cNvSpPr/>
          <p:nvPr/>
        </p:nvSpPr>
        <p:spPr>
          <a:xfrm>
            <a:off x="292100" y="2831668"/>
            <a:ext cx="51943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err="1"/>
              <a:t>ip</a:t>
            </a:r>
            <a:r>
              <a:rPr lang="en-US" altLang="zh-CN" dirty="0"/>
              <a:t> tunnel add tun0 mode </a:t>
            </a:r>
            <a:r>
              <a:rPr lang="en-US" altLang="zh-CN" dirty="0" err="1"/>
              <a:t>gre</a:t>
            </a:r>
            <a:r>
              <a:rPr lang="en-US" altLang="zh-CN" dirty="0"/>
              <a:t> remote R2 local R1</a:t>
            </a:r>
          </a:p>
          <a:p>
            <a:r>
              <a:rPr lang="en-US" altLang="zh-CN" dirty="0" err="1"/>
              <a:t>ip</a:t>
            </a:r>
            <a:r>
              <a:rPr lang="en-US" altLang="zh-CN" dirty="0"/>
              <a:t> link set tun0 up </a:t>
            </a:r>
            <a:r>
              <a:rPr lang="en-US" altLang="zh-CN" dirty="0" smtClean="0"/>
              <a:t># </a:t>
            </a:r>
            <a:r>
              <a:rPr lang="zh-CN" altLang="en-US" dirty="0" smtClean="0"/>
              <a:t>创建设备</a:t>
            </a:r>
            <a:r>
              <a:rPr lang="en-US" altLang="zh-CN" dirty="0" smtClean="0"/>
              <a:t>tun0</a:t>
            </a:r>
            <a:r>
              <a:rPr lang="zh-CN" altLang="en-US" dirty="0" smtClean="0"/>
              <a:t>，并且启动接口</a:t>
            </a:r>
            <a:endParaRPr lang="en-US" altLang="zh-CN" dirty="0"/>
          </a:p>
          <a:p>
            <a:r>
              <a:rPr lang="en-US" altLang="zh-CN" dirty="0" err="1"/>
              <a:t>ip</a:t>
            </a:r>
            <a:r>
              <a:rPr lang="en-US" altLang="zh-CN" dirty="0"/>
              <a:t> </a:t>
            </a:r>
            <a:r>
              <a:rPr lang="en-US" altLang="zh-CN" dirty="0" err="1"/>
              <a:t>addr</a:t>
            </a:r>
            <a:r>
              <a:rPr lang="en-US" altLang="zh-CN" dirty="0"/>
              <a:t> add tun0_ip1 peer tun0_ip2 dev </a:t>
            </a:r>
            <a:r>
              <a:rPr lang="en-US" altLang="zh-CN" dirty="0" smtClean="0"/>
              <a:t>tun0 # </a:t>
            </a:r>
            <a:r>
              <a:rPr lang="zh-CN" altLang="en-US" dirty="0" smtClean="0"/>
              <a:t>设置</a:t>
            </a:r>
            <a:r>
              <a:rPr lang="en-US" altLang="zh-CN" dirty="0" smtClean="0"/>
              <a:t>p2p</a:t>
            </a:r>
            <a:r>
              <a:rPr lang="zh-CN" altLang="en-US" dirty="0" smtClean="0"/>
              <a:t>链路</a:t>
            </a:r>
            <a:r>
              <a:rPr lang="en-US" altLang="zh-CN" dirty="0" smtClean="0"/>
              <a:t>tun0</a:t>
            </a:r>
            <a:r>
              <a:rPr lang="zh-CN" altLang="en-US" dirty="0" smtClean="0"/>
              <a:t>的</a:t>
            </a:r>
            <a:r>
              <a:rPr lang="en-US" altLang="zh-CN" dirty="0" smtClean="0"/>
              <a:t>IP</a:t>
            </a:r>
            <a:r>
              <a:rPr lang="zh-CN" altLang="en-US" dirty="0" smtClean="0"/>
              <a:t>地址</a:t>
            </a:r>
            <a:endParaRPr lang="en-US" altLang="zh-CN" dirty="0"/>
          </a:p>
          <a:p>
            <a:r>
              <a:rPr lang="en-US" altLang="zh-CN" dirty="0" err="1"/>
              <a:t>ip</a:t>
            </a:r>
            <a:r>
              <a:rPr lang="en-US" altLang="zh-CN" dirty="0"/>
              <a:t> route add </a:t>
            </a:r>
            <a:r>
              <a:rPr lang="en-US" altLang="zh-CN" dirty="0" smtClean="0"/>
              <a:t>N2 </a:t>
            </a:r>
            <a:r>
              <a:rPr lang="en-US" altLang="zh-CN" dirty="0"/>
              <a:t>dev tun0 </a:t>
            </a:r>
            <a:r>
              <a:rPr lang="en-US" altLang="zh-CN" dirty="0" smtClean="0"/>
              <a:t> # </a:t>
            </a:r>
            <a:r>
              <a:rPr lang="zh-CN" altLang="en-US" dirty="0" smtClean="0"/>
              <a:t>到</a:t>
            </a:r>
            <a:r>
              <a:rPr lang="en-US" altLang="zh-CN" dirty="0" smtClean="0"/>
              <a:t>N2</a:t>
            </a:r>
            <a:r>
              <a:rPr lang="zh-CN" altLang="en-US" dirty="0" smtClean="0"/>
              <a:t>的路由通过</a:t>
            </a:r>
            <a:r>
              <a:rPr lang="en-US" altLang="zh-CN" dirty="0" smtClean="0"/>
              <a:t>tun0</a:t>
            </a:r>
            <a:endParaRPr lang="zh-CN" altLang="en-US" dirty="0"/>
          </a:p>
        </p:txBody>
      </p:sp>
      <p:sp>
        <p:nvSpPr>
          <p:cNvPr id="10" name="矩形 9"/>
          <p:cNvSpPr/>
          <p:nvPr/>
        </p:nvSpPr>
        <p:spPr>
          <a:xfrm>
            <a:off x="292100" y="4337906"/>
            <a:ext cx="51943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err="1"/>
              <a:t>ip</a:t>
            </a:r>
            <a:r>
              <a:rPr lang="en-US" altLang="zh-CN" dirty="0"/>
              <a:t> tunnel add tun0 mode </a:t>
            </a:r>
            <a:r>
              <a:rPr lang="en-US" altLang="zh-CN" dirty="0" err="1"/>
              <a:t>gre</a:t>
            </a:r>
            <a:r>
              <a:rPr lang="en-US" altLang="zh-CN" dirty="0"/>
              <a:t> remote </a:t>
            </a:r>
            <a:r>
              <a:rPr lang="en-US" altLang="zh-CN" dirty="0" smtClean="0"/>
              <a:t>R1 </a:t>
            </a:r>
            <a:r>
              <a:rPr lang="en-US" altLang="zh-CN" dirty="0"/>
              <a:t>local </a:t>
            </a:r>
            <a:r>
              <a:rPr lang="en-US" altLang="zh-CN" dirty="0" smtClean="0"/>
              <a:t>R2</a:t>
            </a:r>
            <a:endParaRPr lang="en-US" altLang="zh-CN" dirty="0"/>
          </a:p>
          <a:p>
            <a:r>
              <a:rPr lang="en-US" altLang="zh-CN" dirty="0" err="1"/>
              <a:t>ip</a:t>
            </a:r>
            <a:r>
              <a:rPr lang="en-US" altLang="zh-CN" dirty="0"/>
              <a:t> link set tun0 up </a:t>
            </a:r>
          </a:p>
          <a:p>
            <a:r>
              <a:rPr lang="en-US" altLang="zh-CN" dirty="0" err="1"/>
              <a:t>ip</a:t>
            </a:r>
            <a:r>
              <a:rPr lang="en-US" altLang="zh-CN" dirty="0"/>
              <a:t> </a:t>
            </a:r>
            <a:r>
              <a:rPr lang="en-US" altLang="zh-CN" dirty="0" err="1"/>
              <a:t>addr</a:t>
            </a:r>
            <a:r>
              <a:rPr lang="en-US" altLang="zh-CN" dirty="0"/>
              <a:t> add </a:t>
            </a:r>
            <a:r>
              <a:rPr lang="en-US" altLang="zh-CN" dirty="0" smtClean="0"/>
              <a:t>tun0_ip2 </a:t>
            </a:r>
            <a:r>
              <a:rPr lang="en-US" altLang="zh-CN" dirty="0"/>
              <a:t>peer </a:t>
            </a:r>
            <a:r>
              <a:rPr lang="en-US" altLang="zh-CN" dirty="0" smtClean="0"/>
              <a:t>tun0_ip1 </a:t>
            </a:r>
            <a:r>
              <a:rPr lang="en-US" altLang="zh-CN" dirty="0"/>
              <a:t>dev tun0</a:t>
            </a:r>
          </a:p>
          <a:p>
            <a:r>
              <a:rPr lang="en-US" altLang="zh-CN" dirty="0" err="1"/>
              <a:t>ip</a:t>
            </a:r>
            <a:r>
              <a:rPr lang="en-US" altLang="zh-CN" dirty="0"/>
              <a:t> route add </a:t>
            </a:r>
            <a:r>
              <a:rPr lang="en-US" altLang="zh-CN" dirty="0" smtClean="0"/>
              <a:t>N1 </a:t>
            </a:r>
            <a:r>
              <a:rPr lang="en-US" altLang="zh-CN" dirty="0"/>
              <a:t>dev tun0 </a:t>
            </a:r>
            <a:endParaRPr lang="zh-CN" altLang="en-US" dirty="0"/>
          </a:p>
        </p:txBody>
      </p:sp>
      <p:sp>
        <p:nvSpPr>
          <p:cNvPr id="11" name="矩形 10"/>
          <p:cNvSpPr/>
          <p:nvPr/>
        </p:nvSpPr>
        <p:spPr>
          <a:xfrm>
            <a:off x="5511800" y="2788482"/>
            <a:ext cx="1606530" cy="369332"/>
          </a:xfrm>
          <a:prstGeom prst="rect">
            <a:avLst/>
          </a:prstGeom>
        </p:spPr>
        <p:txBody>
          <a:bodyPr wrap="none">
            <a:spAutoFit/>
          </a:bodyPr>
          <a:lstStyle/>
          <a:p>
            <a:r>
              <a:rPr lang="zh-CN" altLang="en-US" dirty="0"/>
              <a:t>man ip-tunnel</a:t>
            </a:r>
          </a:p>
        </p:txBody>
      </p:sp>
    </p:spTree>
    <p:extLst>
      <p:ext uri="{BB962C8B-B14F-4D97-AF65-F5344CB8AC3E}">
        <p14:creationId xmlns:p14="http://schemas.microsoft.com/office/powerpoint/2010/main" val="1770106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隧道封装协议</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19</a:t>
            </a:fld>
            <a:endParaRPr lang="zh-CN" altLang="en-US" dirty="0"/>
          </a:p>
        </p:txBody>
      </p:sp>
      <p:sp>
        <p:nvSpPr>
          <p:cNvPr id="4" name="内容占位符 3"/>
          <p:cNvSpPr>
            <a:spLocks noGrp="1"/>
          </p:cNvSpPr>
          <p:nvPr>
            <p:ph sz="quarter" idx="1"/>
          </p:nvPr>
        </p:nvSpPr>
        <p:spPr>
          <a:xfrm>
            <a:off x="838200" y="1428810"/>
            <a:ext cx="10515600" cy="4351338"/>
          </a:xfrm>
        </p:spPr>
        <p:txBody>
          <a:bodyPr>
            <a:noAutofit/>
          </a:bodyPr>
          <a:lstStyle/>
          <a:p>
            <a:pPr>
              <a:lnSpc>
                <a:spcPct val="120000"/>
              </a:lnSpc>
            </a:pPr>
            <a:r>
              <a:rPr lang="en-US" altLang="zh-CN" sz="2000" dirty="0"/>
              <a:t>IP-in-IP </a:t>
            </a:r>
            <a:r>
              <a:rPr lang="zh-CN" altLang="en-US" sz="2000" dirty="0" smtClean="0"/>
              <a:t>：</a:t>
            </a:r>
            <a:r>
              <a:rPr lang="en-US" altLang="zh-CN" sz="2000" dirty="0" smtClean="0"/>
              <a:t>RFC2003</a:t>
            </a:r>
            <a:r>
              <a:rPr lang="zh-CN" altLang="zh-CN" sz="2000" dirty="0" smtClean="0"/>
              <a:t>定义</a:t>
            </a:r>
            <a:endParaRPr lang="en-US" altLang="zh-CN" sz="2000" dirty="0" smtClean="0"/>
          </a:p>
          <a:p>
            <a:pPr lvl="1">
              <a:lnSpc>
                <a:spcPct val="120000"/>
              </a:lnSpc>
            </a:pPr>
            <a:r>
              <a:rPr lang="zh-CN" altLang="zh-CN" sz="1800" dirty="0" smtClean="0"/>
              <a:t>原有</a:t>
            </a:r>
            <a:r>
              <a:rPr lang="zh-CN" altLang="zh-CN" sz="1800" dirty="0"/>
              <a:t>的</a:t>
            </a:r>
            <a:r>
              <a:rPr lang="en-US" altLang="zh-CN" sz="1800" dirty="0"/>
              <a:t>IP</a:t>
            </a:r>
            <a:r>
              <a:rPr lang="zh-CN" altLang="zh-CN" sz="1800" dirty="0" smtClean="0"/>
              <a:t>分组</a:t>
            </a:r>
            <a:r>
              <a:rPr lang="zh-CN" altLang="en-US" sz="1800" dirty="0" smtClean="0"/>
              <a:t>作为</a:t>
            </a:r>
            <a:r>
              <a:rPr lang="en-US" altLang="zh-CN" sz="1800" dirty="0" smtClean="0"/>
              <a:t>IP</a:t>
            </a:r>
            <a:r>
              <a:rPr lang="zh-CN" altLang="en-US" sz="1800" dirty="0" smtClean="0"/>
              <a:t>分组的数据部分，</a:t>
            </a:r>
            <a:r>
              <a:rPr lang="zh-CN" altLang="zh-CN" sz="1800" dirty="0" smtClean="0"/>
              <a:t>源</a:t>
            </a:r>
            <a:r>
              <a:rPr lang="zh-CN" altLang="zh-CN" sz="1800" dirty="0"/>
              <a:t>和目的地址分别为隧道的两端，协议号为</a:t>
            </a:r>
            <a:r>
              <a:rPr lang="en-US" altLang="zh-CN" sz="1800" dirty="0" smtClean="0"/>
              <a:t>4</a:t>
            </a:r>
          </a:p>
          <a:p>
            <a:pPr lvl="1">
              <a:lnSpc>
                <a:spcPct val="120000"/>
              </a:lnSpc>
            </a:pPr>
            <a:r>
              <a:rPr lang="zh-CN" altLang="zh-CN" sz="1800" dirty="0" smtClean="0"/>
              <a:t>原有</a:t>
            </a:r>
            <a:r>
              <a:rPr lang="en-US" altLang="zh-CN" sz="1800" dirty="0"/>
              <a:t>IP</a:t>
            </a:r>
            <a:r>
              <a:rPr lang="zh-CN" altLang="zh-CN" sz="1800" dirty="0"/>
              <a:t>分组头部除了其</a:t>
            </a:r>
            <a:r>
              <a:rPr lang="en-US" altLang="zh-CN" sz="1800" dirty="0"/>
              <a:t>TTL</a:t>
            </a:r>
            <a:r>
              <a:rPr lang="zh-CN" altLang="zh-CN" sz="1800" dirty="0"/>
              <a:t>减一和必要的检验和的重新计算外，其他头部字段都不变</a:t>
            </a:r>
            <a:r>
              <a:rPr lang="zh-CN" altLang="zh-CN" sz="1800" dirty="0" smtClean="0"/>
              <a:t>。</a:t>
            </a:r>
            <a:endParaRPr lang="en-US" altLang="zh-CN" sz="1800" dirty="0" smtClean="0"/>
          </a:p>
          <a:p>
            <a:pPr>
              <a:lnSpc>
                <a:spcPct val="120000"/>
              </a:lnSpc>
            </a:pPr>
            <a:r>
              <a:rPr lang="en-US" altLang="zh-CN" sz="2000" b="1" dirty="0" smtClean="0"/>
              <a:t>GRE</a:t>
            </a:r>
            <a:r>
              <a:rPr lang="zh-CN" altLang="zh-CN" sz="2000" dirty="0"/>
              <a:t>（</a:t>
            </a:r>
            <a:r>
              <a:rPr lang="en-US" altLang="zh-CN" sz="2000" dirty="0"/>
              <a:t>Generic Routing Encapsulation</a:t>
            </a:r>
            <a:r>
              <a:rPr lang="zh-CN" altLang="zh-CN" sz="2000" dirty="0"/>
              <a:t>）在</a:t>
            </a:r>
            <a:r>
              <a:rPr lang="en-US" altLang="zh-CN" sz="2000" dirty="0"/>
              <a:t>RFC2890</a:t>
            </a:r>
            <a:r>
              <a:rPr lang="zh-CN" altLang="zh-CN" sz="2000" dirty="0" smtClean="0"/>
              <a:t>定义</a:t>
            </a:r>
            <a:endParaRPr lang="en-US" altLang="zh-CN" sz="2000" dirty="0" smtClean="0"/>
          </a:p>
          <a:p>
            <a:pPr lvl="1">
              <a:lnSpc>
                <a:spcPct val="120000"/>
              </a:lnSpc>
            </a:pPr>
            <a:r>
              <a:rPr lang="zh-CN" altLang="en-US" sz="1800" dirty="0" smtClean="0"/>
              <a:t>为</a:t>
            </a:r>
            <a:r>
              <a:rPr lang="zh-CN" altLang="zh-CN" sz="1800" dirty="0" smtClean="0"/>
              <a:t>任何网络层协议之上</a:t>
            </a:r>
            <a:r>
              <a:rPr lang="zh-CN" altLang="zh-CN" sz="1800" dirty="0"/>
              <a:t>传输任何协议的分组提供封装</a:t>
            </a:r>
            <a:r>
              <a:rPr lang="zh-CN" altLang="zh-CN" sz="1800" dirty="0" smtClean="0"/>
              <a:t>支持</a:t>
            </a:r>
            <a:endParaRPr lang="en-US" altLang="zh-CN" sz="1800" dirty="0" smtClean="0"/>
          </a:p>
          <a:p>
            <a:pPr lvl="2">
              <a:lnSpc>
                <a:spcPct val="120000"/>
              </a:lnSpc>
            </a:pPr>
            <a:r>
              <a:rPr lang="zh-CN" altLang="en-US" sz="1600" dirty="0" smtClean="0"/>
              <a:t>用于</a:t>
            </a:r>
            <a:r>
              <a:rPr lang="en-US" altLang="zh-CN" sz="1600" dirty="0" smtClean="0"/>
              <a:t>IP</a:t>
            </a:r>
            <a:r>
              <a:rPr lang="zh-CN" altLang="en-US" sz="1600" dirty="0" smtClean="0"/>
              <a:t>网络时，</a:t>
            </a:r>
            <a:r>
              <a:rPr lang="en-US" altLang="zh-CN" sz="1600" dirty="0" smtClean="0"/>
              <a:t>IP</a:t>
            </a:r>
            <a:r>
              <a:rPr lang="zh-CN" altLang="en-US" sz="1600" dirty="0" smtClean="0"/>
              <a:t>分组头部</a:t>
            </a:r>
            <a:r>
              <a:rPr lang="zh-CN" altLang="en-US" sz="1600" dirty="0"/>
              <a:t>协议字段为</a:t>
            </a:r>
            <a:r>
              <a:rPr lang="en-US" altLang="zh-CN" sz="1600" dirty="0" smtClean="0"/>
              <a:t>0x47</a:t>
            </a:r>
            <a:r>
              <a:rPr lang="zh-CN" altLang="en-US" sz="1600" dirty="0" smtClean="0"/>
              <a:t>表示</a:t>
            </a:r>
            <a:r>
              <a:rPr lang="en-US" altLang="zh-CN" sz="1600" dirty="0" smtClean="0"/>
              <a:t>GRE</a:t>
            </a:r>
            <a:r>
              <a:rPr lang="zh-CN" altLang="en-US" sz="1600" dirty="0" smtClean="0"/>
              <a:t>分组</a:t>
            </a:r>
            <a:endParaRPr lang="en-US" altLang="zh-CN" sz="1600" dirty="0" smtClean="0"/>
          </a:p>
          <a:p>
            <a:pPr lvl="1">
              <a:lnSpc>
                <a:spcPct val="120000"/>
              </a:lnSpc>
            </a:pPr>
            <a:r>
              <a:rPr lang="en-US" altLang="zh-CN" sz="1800" dirty="0" smtClean="0"/>
              <a:t>PPTP</a:t>
            </a:r>
            <a:r>
              <a:rPr lang="zh-CN" altLang="zh-CN" sz="1800" dirty="0" smtClean="0"/>
              <a:t>为</a:t>
            </a:r>
            <a:r>
              <a:rPr lang="zh-CN" altLang="zh-CN" sz="1800" dirty="0"/>
              <a:t>微软开发的私有协议，在</a:t>
            </a:r>
            <a:r>
              <a:rPr lang="en-US" altLang="zh-CN" sz="1800" dirty="0"/>
              <a:t>RFC2637</a:t>
            </a:r>
            <a:r>
              <a:rPr lang="zh-CN" altLang="zh-CN" sz="1800" dirty="0"/>
              <a:t>定义，用于封装一个</a:t>
            </a:r>
            <a:r>
              <a:rPr lang="en-US" altLang="zh-CN" sz="1800" dirty="0"/>
              <a:t>PPP</a:t>
            </a:r>
            <a:r>
              <a:rPr lang="zh-CN" altLang="zh-CN" sz="1800" dirty="0"/>
              <a:t>分组（</a:t>
            </a:r>
            <a:r>
              <a:rPr lang="en-US" altLang="zh-CN" sz="1800" dirty="0"/>
              <a:t>GRE</a:t>
            </a:r>
            <a:r>
              <a:rPr lang="zh-CN" altLang="zh-CN" sz="1800" dirty="0"/>
              <a:t>头部的协议类型为</a:t>
            </a:r>
            <a:r>
              <a:rPr lang="en-US" altLang="zh-CN" sz="1800" dirty="0"/>
              <a:t>0x880B</a:t>
            </a:r>
            <a:r>
              <a:rPr lang="zh-CN" altLang="zh-CN" sz="1800" dirty="0" smtClean="0"/>
              <a:t>）</a:t>
            </a:r>
            <a:r>
              <a:rPr lang="en-US" altLang="zh-CN" sz="1800" dirty="0" smtClean="0"/>
              <a:t>,</a:t>
            </a:r>
            <a:r>
              <a:rPr lang="zh-CN" altLang="en-US" sz="1800" dirty="0" smtClean="0"/>
              <a:t>建立在</a:t>
            </a:r>
            <a:r>
              <a:rPr lang="en-US" altLang="zh-CN" sz="1800" dirty="0" smtClean="0"/>
              <a:t>TCP</a:t>
            </a:r>
            <a:r>
              <a:rPr lang="zh-CN" altLang="en-US" sz="1800" dirty="0" smtClean="0"/>
              <a:t>之上，端口号</a:t>
            </a:r>
            <a:r>
              <a:rPr lang="en-US" altLang="zh-CN" sz="1800" dirty="0" smtClean="0"/>
              <a:t>1723</a:t>
            </a:r>
            <a:r>
              <a:rPr lang="zh-CN" altLang="zh-CN" sz="1800" dirty="0" smtClean="0"/>
              <a:t>。</a:t>
            </a:r>
            <a:endParaRPr lang="en-US" altLang="zh-CN" sz="1800" dirty="0" smtClean="0"/>
          </a:p>
          <a:p>
            <a:pPr lvl="1">
              <a:lnSpc>
                <a:spcPct val="120000"/>
              </a:lnSpc>
            </a:pPr>
            <a:r>
              <a:rPr lang="en-US" altLang="zh-CN" sz="1800" dirty="0" smtClean="0"/>
              <a:t>L2TP</a:t>
            </a:r>
            <a:r>
              <a:rPr lang="zh-CN" altLang="zh-CN" sz="1800" dirty="0"/>
              <a:t>是</a:t>
            </a:r>
            <a:r>
              <a:rPr lang="en-US" altLang="zh-CN" sz="1800" dirty="0"/>
              <a:t>IETF</a:t>
            </a:r>
            <a:r>
              <a:rPr lang="zh-CN" altLang="zh-CN" sz="1800" dirty="0"/>
              <a:t>开发的封装协议，在</a:t>
            </a:r>
            <a:r>
              <a:rPr lang="en-US" altLang="zh-CN" sz="1800" dirty="0" smtClean="0"/>
              <a:t>RFC2661</a:t>
            </a:r>
            <a:r>
              <a:rPr lang="zh-CN" altLang="zh-CN" sz="1800" dirty="0" smtClean="0"/>
              <a:t>定义</a:t>
            </a:r>
            <a:endParaRPr lang="en-US" altLang="zh-CN" sz="1800" dirty="0" smtClean="0"/>
          </a:p>
          <a:p>
            <a:pPr lvl="2">
              <a:lnSpc>
                <a:spcPct val="120000"/>
              </a:lnSpc>
            </a:pPr>
            <a:r>
              <a:rPr lang="zh-CN" altLang="zh-CN" sz="1600" dirty="0" smtClean="0"/>
              <a:t>可以</a:t>
            </a:r>
            <a:r>
              <a:rPr lang="zh-CN" altLang="zh-CN" sz="1600" dirty="0"/>
              <a:t>通过</a:t>
            </a:r>
            <a:r>
              <a:rPr lang="en-US" altLang="zh-CN" sz="1600" dirty="0"/>
              <a:t>UDP</a:t>
            </a:r>
            <a:r>
              <a:rPr lang="zh-CN" altLang="zh-CN" sz="1600" dirty="0"/>
              <a:t>（端口为</a:t>
            </a:r>
            <a:r>
              <a:rPr lang="en-US" altLang="zh-CN" sz="1600" dirty="0"/>
              <a:t>1701</a:t>
            </a:r>
            <a:r>
              <a:rPr lang="zh-CN" altLang="zh-CN" sz="1600" dirty="0"/>
              <a:t>）或者</a:t>
            </a:r>
            <a:r>
              <a:rPr lang="en-US" altLang="zh-CN" sz="1600" dirty="0"/>
              <a:t>IP</a:t>
            </a:r>
            <a:r>
              <a:rPr lang="zh-CN" altLang="zh-CN" sz="1600" dirty="0"/>
              <a:t>协议（协议号为</a:t>
            </a:r>
            <a:r>
              <a:rPr lang="en-US" altLang="zh-CN" sz="1600" dirty="0" smtClean="0"/>
              <a:t>115</a:t>
            </a:r>
            <a:r>
              <a:rPr lang="zh-CN" altLang="en-US" sz="1600" dirty="0" smtClean="0"/>
              <a:t>， </a:t>
            </a:r>
            <a:r>
              <a:rPr lang="en-US" altLang="zh-CN" sz="1600" dirty="0" smtClean="0"/>
              <a:t>0x73</a:t>
            </a:r>
            <a:r>
              <a:rPr lang="zh-CN" altLang="zh-CN" sz="1600" dirty="0" smtClean="0"/>
              <a:t>）</a:t>
            </a:r>
            <a:r>
              <a:rPr lang="zh-CN" altLang="zh-CN" sz="1600" dirty="0"/>
              <a:t>来传输</a:t>
            </a:r>
            <a:r>
              <a:rPr lang="zh-CN" altLang="zh-CN" sz="1600" dirty="0" smtClean="0"/>
              <a:t>。</a:t>
            </a:r>
            <a:endParaRPr lang="en-US" altLang="zh-CN" sz="1600" dirty="0" smtClean="0"/>
          </a:p>
          <a:p>
            <a:pPr lvl="2">
              <a:lnSpc>
                <a:spcPct val="120000"/>
              </a:lnSpc>
            </a:pPr>
            <a:r>
              <a:rPr lang="en-US" altLang="zh-CN" sz="1600" dirty="0" smtClean="0"/>
              <a:t>L2TP</a:t>
            </a:r>
            <a:r>
              <a:rPr lang="zh-CN" altLang="zh-CN" sz="1600" dirty="0"/>
              <a:t>封装了一个</a:t>
            </a:r>
            <a:r>
              <a:rPr lang="en-US" altLang="zh-CN" sz="1600" dirty="0"/>
              <a:t>PPP</a:t>
            </a:r>
            <a:r>
              <a:rPr lang="zh-CN" altLang="zh-CN" sz="1600" dirty="0"/>
              <a:t>帧，提供了隧道两端的认证协议，但是自身并不包含加密功能，而是依赖于</a:t>
            </a:r>
            <a:r>
              <a:rPr lang="en-US" altLang="zh-CN" sz="1600" dirty="0"/>
              <a:t>IPSEC</a:t>
            </a:r>
            <a:r>
              <a:rPr lang="zh-CN" altLang="zh-CN" sz="1600" dirty="0" smtClean="0"/>
              <a:t>。</a:t>
            </a:r>
            <a:endParaRPr lang="en-US" altLang="zh-CN" sz="1600" dirty="0" smtClean="0"/>
          </a:p>
          <a:p>
            <a:pPr lvl="1">
              <a:lnSpc>
                <a:spcPct val="120000"/>
              </a:lnSpc>
            </a:pPr>
            <a:r>
              <a:rPr lang="en-US" altLang="zh-CN" sz="1800" dirty="0" smtClean="0"/>
              <a:t>RFC </a:t>
            </a:r>
            <a:r>
              <a:rPr lang="en-US" altLang="zh-CN" sz="1800" dirty="0"/>
              <a:t>3931</a:t>
            </a:r>
            <a:r>
              <a:rPr lang="zh-CN" altLang="zh-CN" sz="1800" dirty="0"/>
              <a:t>定义的</a:t>
            </a:r>
            <a:r>
              <a:rPr lang="en-US" altLang="zh-CN" sz="1800" dirty="0"/>
              <a:t>L2TPv3</a:t>
            </a:r>
            <a:r>
              <a:rPr lang="zh-CN" altLang="zh-CN" sz="1800" dirty="0"/>
              <a:t>则除了可以封装</a:t>
            </a:r>
            <a:r>
              <a:rPr lang="en-US" altLang="zh-CN" sz="1800" dirty="0"/>
              <a:t>PPP</a:t>
            </a:r>
            <a:r>
              <a:rPr lang="zh-CN" altLang="zh-CN" sz="1800" dirty="0"/>
              <a:t>帧外还可以封装包括以太网在内的其他数据链路层协议帧。</a:t>
            </a:r>
          </a:p>
          <a:p>
            <a:pPr>
              <a:lnSpc>
                <a:spcPct val="120000"/>
              </a:lnSpc>
            </a:pPr>
            <a:endParaRPr lang="zh-CN" altLang="zh-CN" sz="2000" dirty="0"/>
          </a:p>
          <a:p>
            <a:pPr>
              <a:lnSpc>
                <a:spcPct val="120000"/>
              </a:lnSpc>
            </a:pPr>
            <a:endParaRPr lang="zh-CN" altLang="en-US" sz="2000" dirty="0"/>
          </a:p>
        </p:txBody>
      </p:sp>
    </p:spTree>
    <p:extLst>
      <p:ext uri="{BB962C8B-B14F-4D97-AF65-F5344CB8AC3E}">
        <p14:creationId xmlns:p14="http://schemas.microsoft.com/office/powerpoint/2010/main" val="251781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a:p>
        </p:txBody>
      </p:sp>
      <p:sp>
        <p:nvSpPr>
          <p:cNvPr id="3" name="内容占位符 2"/>
          <p:cNvSpPr>
            <a:spLocks noGrp="1"/>
          </p:cNvSpPr>
          <p:nvPr>
            <p:ph sz="quarter" idx="1"/>
          </p:nvPr>
        </p:nvSpPr>
        <p:spPr/>
        <p:txBody>
          <a:bodyPr>
            <a:normAutofit/>
          </a:bodyPr>
          <a:lstStyle/>
          <a:p>
            <a:r>
              <a:rPr lang="en-US" altLang="zh-CN" dirty="0" smtClean="0"/>
              <a:t>5.1 </a:t>
            </a:r>
            <a:r>
              <a:rPr lang="zh-CN" altLang="en-US" dirty="0" smtClean="0"/>
              <a:t>交换和路由</a:t>
            </a:r>
            <a:endParaRPr lang="en-US" altLang="zh-CN" dirty="0" smtClean="0"/>
          </a:p>
          <a:p>
            <a:r>
              <a:rPr lang="en-US" altLang="zh-CN" dirty="0" smtClean="0"/>
              <a:t>5.2 </a:t>
            </a:r>
            <a:r>
              <a:rPr lang="zh-CN" altLang="en-US" dirty="0" smtClean="0"/>
              <a:t>网桥</a:t>
            </a:r>
            <a:endParaRPr lang="en-US" altLang="zh-CN" dirty="0" smtClean="0"/>
          </a:p>
          <a:p>
            <a:r>
              <a:rPr lang="en-US" altLang="zh-CN" dirty="0">
                <a:solidFill>
                  <a:srgbClr val="FF0000"/>
                </a:solidFill>
              </a:rPr>
              <a:t>5.3 Internet</a:t>
            </a:r>
            <a:r>
              <a:rPr lang="zh-CN" altLang="en-US" dirty="0">
                <a:solidFill>
                  <a:srgbClr val="FF0000"/>
                </a:solidFill>
              </a:rPr>
              <a:t>网络层</a:t>
            </a:r>
            <a:endParaRPr lang="en-US" altLang="zh-CN" dirty="0">
              <a:solidFill>
                <a:srgbClr val="FF0000"/>
              </a:solidFill>
            </a:endParaRPr>
          </a:p>
          <a:p>
            <a:r>
              <a:rPr lang="en-US" altLang="zh-CN" dirty="0" smtClean="0"/>
              <a:t>5.4 </a:t>
            </a:r>
            <a:r>
              <a:rPr lang="zh-CN" altLang="en-US" dirty="0" smtClean="0"/>
              <a:t>路由协议</a:t>
            </a:r>
            <a:endParaRPr lang="en-US" altLang="zh-CN" dirty="0" smtClean="0"/>
          </a:p>
          <a:p>
            <a:r>
              <a:rPr lang="en-US" altLang="zh-CN" dirty="0" smtClean="0"/>
              <a:t>5.5 IP</a:t>
            </a:r>
            <a:r>
              <a:rPr lang="zh-CN" altLang="en-US" dirty="0" smtClean="0"/>
              <a:t>组播</a:t>
            </a:r>
            <a:endParaRPr lang="en-US" altLang="zh-CN" dirty="0" smtClean="0"/>
          </a:p>
          <a:p>
            <a:r>
              <a:rPr lang="en-US" altLang="zh-CN" dirty="0" smtClean="0"/>
              <a:t>5.6 </a:t>
            </a:r>
            <a:r>
              <a:rPr lang="zh-CN" altLang="en-US" dirty="0" smtClean="0"/>
              <a:t>移动节点的路由</a:t>
            </a:r>
            <a:endParaRPr lang="en-US" altLang="zh-CN" dirty="0" smtClean="0"/>
          </a:p>
          <a:p>
            <a:r>
              <a:rPr lang="en-US" altLang="zh-CN" dirty="0" smtClean="0"/>
              <a:t>5.7 </a:t>
            </a:r>
            <a:r>
              <a:rPr lang="zh-CN" altLang="en-US" dirty="0" smtClean="0"/>
              <a:t>移动自组网的路由</a:t>
            </a:r>
            <a:endParaRPr lang="en-US" altLang="zh-CN" dirty="0" smtClean="0"/>
          </a:p>
          <a:p>
            <a:r>
              <a:rPr lang="en-US" altLang="zh-CN" dirty="0" smtClean="0"/>
              <a:t>5.8 IPv6</a:t>
            </a:r>
          </a:p>
          <a:p>
            <a:r>
              <a:rPr lang="zh-CN" altLang="en-US" dirty="0" smtClean="0"/>
              <a:t>热点讨论：数据中心网络</a:t>
            </a:r>
            <a:endParaRPr lang="zh-CN" altLang="en-US" dirty="0"/>
          </a:p>
        </p:txBody>
      </p:sp>
    </p:spTree>
    <p:extLst>
      <p:ext uri="{BB962C8B-B14F-4D97-AF65-F5344CB8AC3E}">
        <p14:creationId xmlns:p14="http://schemas.microsoft.com/office/powerpoint/2010/main" val="214353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a:t>
            </a:r>
            <a:r>
              <a:rPr lang="zh-CN" altLang="en-US" dirty="0" smtClean="0"/>
              <a:t>分组头部格式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20</a:t>
            </a:fld>
            <a:endParaRPr lang="zh-CN" altLang="en-US" dirty="0"/>
          </a:p>
        </p:txBody>
      </p:sp>
      <p:sp>
        <p:nvSpPr>
          <p:cNvPr id="4" name="内容占位符 3"/>
          <p:cNvSpPr>
            <a:spLocks noGrp="1"/>
          </p:cNvSpPr>
          <p:nvPr>
            <p:ph sz="quarter" idx="1"/>
          </p:nvPr>
        </p:nvSpPr>
        <p:spPr/>
        <p:txBody>
          <a:bodyPr>
            <a:normAutofit/>
          </a:bodyPr>
          <a:lstStyle/>
          <a:p>
            <a:r>
              <a:rPr lang="zh-CN" altLang="en-US" sz="2400" dirty="0"/>
              <a:t>版本为</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，表示</a:t>
            </a:r>
            <a:r>
              <a:rPr lang="en-US" altLang="zh-CN" sz="2400" dirty="0"/>
              <a:t>GRE</a:t>
            </a:r>
            <a:r>
              <a:rPr lang="zh-CN" altLang="en-US" sz="2400" dirty="0"/>
              <a:t>、</a:t>
            </a:r>
            <a:r>
              <a:rPr lang="en-US" altLang="zh-CN" sz="2400" dirty="0"/>
              <a:t>PPTP</a:t>
            </a:r>
            <a:r>
              <a:rPr lang="zh-CN" altLang="en-US" sz="2400" dirty="0"/>
              <a:t>和</a:t>
            </a:r>
            <a:r>
              <a:rPr lang="en-US" altLang="zh-CN" sz="2400" dirty="0"/>
              <a:t>L2TP</a:t>
            </a:r>
          </a:p>
          <a:p>
            <a:r>
              <a:rPr lang="zh-CN" altLang="en-US" sz="2400" dirty="0"/>
              <a:t>协议类型：封装什么分组，等同</a:t>
            </a:r>
            <a:r>
              <a:rPr lang="en-US" altLang="zh-CN" sz="2400" dirty="0"/>
              <a:t>Ethernet</a:t>
            </a:r>
            <a:r>
              <a:rPr lang="zh-CN" altLang="en-US" sz="2400" dirty="0"/>
              <a:t>帧的协议字段</a:t>
            </a:r>
            <a:endParaRPr lang="en-US" altLang="zh-CN" sz="2400" dirty="0"/>
          </a:p>
          <a:p>
            <a:r>
              <a:rPr lang="en-US" altLang="zh-CN" sz="2400" dirty="0"/>
              <a:t>C/K/S</a:t>
            </a:r>
            <a:r>
              <a:rPr lang="zh-CN" altLang="en-US" sz="2400" dirty="0"/>
              <a:t>表示后面可选字段是否采用</a:t>
            </a:r>
            <a:endParaRPr lang="en-US" altLang="zh-CN" sz="2400" dirty="0"/>
          </a:p>
          <a:p>
            <a:r>
              <a:rPr lang="zh-CN" altLang="en-US" sz="2400" dirty="0"/>
              <a:t>检验</a:t>
            </a:r>
            <a:r>
              <a:rPr lang="zh-CN" altLang="en-US" sz="2400" dirty="0" smtClean="0"/>
              <a:t>和</a:t>
            </a:r>
            <a:r>
              <a:rPr lang="en-US" altLang="zh-CN" sz="2400" dirty="0" smtClean="0"/>
              <a:t>(checksum)</a:t>
            </a:r>
            <a:r>
              <a:rPr lang="zh-CN" altLang="en-US" sz="2400" dirty="0" smtClean="0"/>
              <a:t>：</a:t>
            </a:r>
            <a:r>
              <a:rPr lang="en-US" altLang="zh-CN" sz="2400" dirty="0"/>
              <a:t>GRE</a:t>
            </a:r>
            <a:r>
              <a:rPr lang="zh-CN" altLang="en-US" sz="2400" dirty="0"/>
              <a:t>头部和封装分组</a:t>
            </a:r>
            <a:endParaRPr lang="en-US" altLang="zh-CN" sz="2400" dirty="0"/>
          </a:p>
          <a:p>
            <a:r>
              <a:rPr lang="zh-CN" altLang="en-US" sz="2400" dirty="0" smtClean="0"/>
              <a:t>关键</a:t>
            </a:r>
            <a:r>
              <a:rPr lang="en-US" altLang="zh-CN" sz="2400" dirty="0" smtClean="0"/>
              <a:t>(key)</a:t>
            </a:r>
            <a:r>
              <a:rPr lang="zh-CN" altLang="en-US" sz="2400" dirty="0" smtClean="0"/>
              <a:t>：</a:t>
            </a:r>
            <a:r>
              <a:rPr lang="zh-CN" altLang="en-US" sz="2400" dirty="0"/>
              <a:t>可用</a:t>
            </a:r>
            <a:r>
              <a:rPr lang="zh-CN" altLang="en-US" sz="2400" dirty="0" smtClean="0"/>
              <a:t>于标识隧道</a:t>
            </a:r>
            <a:r>
              <a:rPr lang="zh-CN" altLang="en-US" sz="2400" dirty="0"/>
              <a:t>上的分组流</a:t>
            </a:r>
            <a:endParaRPr lang="en-US" altLang="zh-CN" sz="2400" dirty="0"/>
          </a:p>
          <a:p>
            <a:r>
              <a:rPr lang="zh-CN" altLang="en-US" sz="2400" dirty="0"/>
              <a:t>顺序</a:t>
            </a:r>
            <a:r>
              <a:rPr lang="zh-CN" altLang="en-US" sz="2400" dirty="0" smtClean="0"/>
              <a:t>号</a:t>
            </a:r>
            <a:r>
              <a:rPr lang="en-US" altLang="zh-CN" sz="2400" dirty="0" smtClean="0"/>
              <a:t>(</a:t>
            </a:r>
            <a:r>
              <a:rPr lang="en-US" altLang="zh-CN" sz="2400" dirty="0" err="1" smtClean="0"/>
              <a:t>seq</a:t>
            </a:r>
            <a:r>
              <a:rPr lang="en-US" altLang="zh-CN" sz="2400" dirty="0" smtClean="0"/>
              <a:t>)</a:t>
            </a:r>
            <a:r>
              <a:rPr lang="zh-CN" altLang="en-US" sz="2400" dirty="0" smtClean="0"/>
              <a:t>：</a:t>
            </a:r>
            <a:r>
              <a:rPr lang="zh-CN" altLang="en-US" sz="2400" dirty="0"/>
              <a:t>检测丢失和失序到达</a:t>
            </a:r>
          </a:p>
        </p:txBody>
      </p:sp>
      <p:grpSp>
        <p:nvGrpSpPr>
          <p:cNvPr id="33" name="组合 32"/>
          <p:cNvGrpSpPr/>
          <p:nvPr/>
        </p:nvGrpSpPr>
        <p:grpSpPr>
          <a:xfrm>
            <a:off x="6858315" y="3412232"/>
            <a:ext cx="3696425" cy="2393032"/>
            <a:chOff x="5197518" y="2476128"/>
            <a:chExt cx="3696425" cy="2393032"/>
          </a:xfrm>
        </p:grpSpPr>
        <p:sp>
          <p:nvSpPr>
            <p:cNvPr id="5" name="文本框 4"/>
            <p:cNvSpPr txBox="1">
              <a:spLocks noChangeArrowheads="1"/>
            </p:cNvSpPr>
            <p:nvPr/>
          </p:nvSpPr>
          <p:spPr bwMode="auto">
            <a:xfrm>
              <a:off x="5197518" y="2780928"/>
              <a:ext cx="2095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dirty="0">
                  <a:latin typeface="Times New Roman" pitchFamily="18" charset="0"/>
                  <a:ea typeface="宋体" pitchFamily="2" charset="-122"/>
                  <a:cs typeface="Times New Roman" pitchFamily="18" charset="0"/>
                </a:rPr>
                <a:t>C</a:t>
              </a:r>
              <a:endParaRPr lang="en-US" altLang="zh-CN" dirty="0">
                <a:latin typeface="Arial" pitchFamily="34" charset="0"/>
                <a:ea typeface="宋体" pitchFamily="2" charset="-122"/>
                <a:cs typeface="宋体" pitchFamily="2" charset="-122"/>
              </a:endParaRPr>
            </a:p>
          </p:txBody>
        </p:sp>
        <p:sp>
          <p:nvSpPr>
            <p:cNvPr id="6" name="文本框 5"/>
            <p:cNvSpPr txBox="1">
              <a:spLocks noChangeArrowheads="1"/>
            </p:cNvSpPr>
            <p:nvPr/>
          </p:nvSpPr>
          <p:spPr bwMode="auto">
            <a:xfrm>
              <a:off x="5522618" y="2780928"/>
              <a:ext cx="2444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dirty="0">
                  <a:latin typeface="Times New Roman" pitchFamily="18" charset="0"/>
                  <a:ea typeface="宋体" pitchFamily="2" charset="-122"/>
                  <a:cs typeface="Times New Roman" pitchFamily="18" charset="0"/>
                </a:rPr>
                <a:t>K</a:t>
              </a:r>
              <a:endParaRPr lang="en-US" altLang="zh-CN" dirty="0">
                <a:latin typeface="Arial" pitchFamily="34" charset="0"/>
                <a:ea typeface="宋体" pitchFamily="2" charset="-122"/>
                <a:cs typeface="宋体" pitchFamily="2" charset="-122"/>
              </a:endParaRPr>
            </a:p>
          </p:txBody>
        </p:sp>
        <p:sp>
          <p:nvSpPr>
            <p:cNvPr id="7" name="文本框 6"/>
            <p:cNvSpPr txBox="1">
              <a:spLocks noChangeArrowheads="1"/>
            </p:cNvSpPr>
            <p:nvPr/>
          </p:nvSpPr>
          <p:spPr bwMode="auto">
            <a:xfrm>
              <a:off x="5695677" y="2780928"/>
              <a:ext cx="2444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dirty="0">
                  <a:latin typeface="Times New Roman" pitchFamily="18" charset="0"/>
                  <a:ea typeface="宋体" pitchFamily="2" charset="-122"/>
                  <a:cs typeface="Times New Roman" pitchFamily="18" charset="0"/>
                </a:rPr>
                <a:t>S</a:t>
              </a:r>
              <a:endParaRPr lang="en-US" altLang="zh-CN" dirty="0">
                <a:latin typeface="Arial" pitchFamily="34" charset="0"/>
                <a:ea typeface="宋体" pitchFamily="2" charset="-122"/>
                <a:cs typeface="宋体" pitchFamily="2" charset="-122"/>
              </a:endParaRPr>
            </a:p>
          </p:txBody>
        </p:sp>
        <p:sp>
          <p:nvSpPr>
            <p:cNvPr id="8" name="文本框 9"/>
            <p:cNvSpPr txBox="1">
              <a:spLocks noChangeArrowheads="1"/>
            </p:cNvSpPr>
            <p:nvPr/>
          </p:nvSpPr>
          <p:spPr bwMode="auto">
            <a:xfrm>
              <a:off x="6531446" y="2780928"/>
              <a:ext cx="70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版本</a:t>
              </a:r>
              <a:endParaRPr lang="zh-CN" altLang="en-US" dirty="0">
                <a:latin typeface="Arial" pitchFamily="34" charset="0"/>
                <a:ea typeface="宋体" pitchFamily="2" charset="-122"/>
                <a:cs typeface="宋体" pitchFamily="2" charset="-122"/>
              </a:endParaRPr>
            </a:p>
          </p:txBody>
        </p:sp>
        <p:sp>
          <p:nvSpPr>
            <p:cNvPr id="9" name="文本框 10"/>
            <p:cNvSpPr txBox="1">
              <a:spLocks noChangeArrowheads="1"/>
            </p:cNvSpPr>
            <p:nvPr/>
          </p:nvSpPr>
          <p:spPr bwMode="auto">
            <a:xfrm>
              <a:off x="7206714" y="2780928"/>
              <a:ext cx="12591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协议类型</a:t>
              </a:r>
              <a:endParaRPr lang="zh-CN" altLang="en-US" dirty="0">
                <a:latin typeface="Arial" pitchFamily="34" charset="0"/>
                <a:ea typeface="宋体" pitchFamily="2" charset="-122"/>
                <a:cs typeface="宋体" pitchFamily="2" charset="-122"/>
              </a:endParaRPr>
            </a:p>
          </p:txBody>
        </p:sp>
        <p:sp>
          <p:nvSpPr>
            <p:cNvPr id="10" name="文本框 11"/>
            <p:cNvSpPr txBox="1">
              <a:spLocks noChangeArrowheads="1"/>
            </p:cNvSpPr>
            <p:nvPr/>
          </p:nvSpPr>
          <p:spPr bwMode="auto">
            <a:xfrm>
              <a:off x="5421287" y="3356992"/>
              <a:ext cx="1644466" cy="4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检验和（可选）</a:t>
              </a:r>
              <a:endParaRPr lang="zh-CN" altLang="en-US" dirty="0">
                <a:latin typeface="Arial" pitchFamily="34" charset="0"/>
                <a:ea typeface="宋体" pitchFamily="2" charset="-122"/>
                <a:cs typeface="宋体" pitchFamily="2" charset="-122"/>
              </a:endParaRPr>
            </a:p>
          </p:txBody>
        </p:sp>
        <p:sp>
          <p:nvSpPr>
            <p:cNvPr id="11" name="文本框 12"/>
            <p:cNvSpPr txBox="1">
              <a:spLocks noChangeArrowheads="1"/>
            </p:cNvSpPr>
            <p:nvPr/>
          </p:nvSpPr>
          <p:spPr bwMode="auto">
            <a:xfrm>
              <a:off x="7167823" y="3356992"/>
              <a:ext cx="148295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保留</a:t>
              </a:r>
              <a:r>
                <a:rPr lang="en-US" altLang="zh-CN" dirty="0">
                  <a:latin typeface="Times New Roman" pitchFamily="18" charset="0"/>
                  <a:ea typeface="宋体" pitchFamily="2" charset="-122"/>
                  <a:cs typeface="Times New Roman" pitchFamily="18" charset="0"/>
                </a:rPr>
                <a:t>1</a:t>
              </a:r>
              <a:r>
                <a:rPr lang="zh-CN" altLang="en-US" dirty="0">
                  <a:latin typeface="Times New Roman" pitchFamily="18" charset="0"/>
                  <a:ea typeface="宋体" pitchFamily="2" charset="-122"/>
                  <a:cs typeface="Times New Roman" pitchFamily="18" charset="0"/>
                </a:rPr>
                <a:t>（可选）</a:t>
              </a:r>
              <a:endParaRPr lang="zh-CN" altLang="en-US" dirty="0">
                <a:latin typeface="Arial" pitchFamily="34" charset="0"/>
                <a:ea typeface="宋体" pitchFamily="2" charset="-122"/>
                <a:cs typeface="宋体" pitchFamily="2" charset="-122"/>
              </a:endParaRPr>
            </a:p>
          </p:txBody>
        </p:sp>
        <p:sp>
          <p:nvSpPr>
            <p:cNvPr id="12" name="文本框 13"/>
            <p:cNvSpPr txBox="1">
              <a:spLocks noChangeArrowheads="1"/>
            </p:cNvSpPr>
            <p:nvPr/>
          </p:nvSpPr>
          <p:spPr bwMode="auto">
            <a:xfrm>
              <a:off x="6103122" y="3916288"/>
              <a:ext cx="1925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关键（可选）</a:t>
              </a:r>
              <a:endParaRPr lang="zh-CN" altLang="en-US" dirty="0">
                <a:latin typeface="Arial" pitchFamily="34" charset="0"/>
                <a:ea typeface="宋体" pitchFamily="2" charset="-122"/>
                <a:cs typeface="宋体" pitchFamily="2" charset="-122"/>
              </a:endParaRPr>
            </a:p>
          </p:txBody>
        </p:sp>
        <p:sp>
          <p:nvSpPr>
            <p:cNvPr id="13" name="文本框 14"/>
            <p:cNvSpPr txBox="1">
              <a:spLocks noChangeArrowheads="1"/>
            </p:cNvSpPr>
            <p:nvPr/>
          </p:nvSpPr>
          <p:spPr bwMode="auto">
            <a:xfrm>
              <a:off x="5887948" y="2780928"/>
              <a:ext cx="772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保留</a:t>
              </a:r>
              <a:r>
                <a:rPr lang="en-US" altLang="zh-CN" dirty="0">
                  <a:latin typeface="Times New Roman" pitchFamily="18" charset="0"/>
                  <a:ea typeface="宋体" pitchFamily="2" charset="-122"/>
                  <a:cs typeface="Times New Roman" pitchFamily="18" charset="0"/>
                </a:rPr>
                <a:t>0</a:t>
              </a:r>
              <a:endParaRPr lang="en-US" altLang="zh-CN" dirty="0">
                <a:latin typeface="Arial" pitchFamily="34" charset="0"/>
                <a:ea typeface="宋体" pitchFamily="2" charset="-122"/>
                <a:cs typeface="宋体" pitchFamily="2" charset="-122"/>
              </a:endParaRPr>
            </a:p>
          </p:txBody>
        </p:sp>
        <p:sp>
          <p:nvSpPr>
            <p:cNvPr id="14" name="文本框 15"/>
            <p:cNvSpPr txBox="1">
              <a:spLocks noChangeArrowheads="1"/>
            </p:cNvSpPr>
            <p:nvPr/>
          </p:nvSpPr>
          <p:spPr bwMode="auto">
            <a:xfrm>
              <a:off x="6156176" y="4437112"/>
              <a:ext cx="2023295"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en-US" dirty="0">
                  <a:latin typeface="Times New Roman" pitchFamily="18" charset="0"/>
                  <a:ea typeface="宋体" pitchFamily="2" charset="-122"/>
                  <a:cs typeface="Times New Roman" pitchFamily="18" charset="0"/>
                </a:rPr>
                <a:t>顺序号（可选）</a:t>
              </a:r>
              <a:endParaRPr lang="zh-CN" altLang="en-US" dirty="0">
                <a:latin typeface="Arial" pitchFamily="34" charset="0"/>
                <a:ea typeface="宋体" pitchFamily="2" charset="-122"/>
                <a:cs typeface="宋体" pitchFamily="2" charset="-122"/>
              </a:endParaRPr>
            </a:p>
          </p:txBody>
        </p:sp>
        <p:sp>
          <p:nvSpPr>
            <p:cNvPr id="15" name="矩形 16"/>
            <p:cNvSpPr>
              <a:spLocks noChangeArrowheads="1"/>
            </p:cNvSpPr>
            <p:nvPr/>
          </p:nvSpPr>
          <p:spPr bwMode="auto">
            <a:xfrm>
              <a:off x="5256641" y="2708920"/>
              <a:ext cx="3415052" cy="50405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16" name="直接连接符 19"/>
            <p:cNvSpPr>
              <a:spLocks noChangeShapeType="1"/>
            </p:cNvSpPr>
            <p:nvPr/>
          </p:nvSpPr>
          <p:spPr bwMode="auto">
            <a:xfrm>
              <a:off x="5767670" y="2725997"/>
              <a:ext cx="0" cy="486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直接连接符 20"/>
            <p:cNvSpPr>
              <a:spLocks noChangeShapeType="1"/>
            </p:cNvSpPr>
            <p:nvPr/>
          </p:nvSpPr>
          <p:spPr bwMode="auto">
            <a:xfrm>
              <a:off x="5940152" y="2725997"/>
              <a:ext cx="0" cy="486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直接连接符 21"/>
            <p:cNvSpPr>
              <a:spLocks noChangeShapeType="1"/>
            </p:cNvSpPr>
            <p:nvPr/>
          </p:nvSpPr>
          <p:spPr bwMode="auto">
            <a:xfrm>
              <a:off x="5595188" y="2732973"/>
              <a:ext cx="0" cy="4800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直接连接符 22"/>
            <p:cNvSpPr>
              <a:spLocks noChangeShapeType="1"/>
            </p:cNvSpPr>
            <p:nvPr/>
          </p:nvSpPr>
          <p:spPr bwMode="auto">
            <a:xfrm>
              <a:off x="5435801" y="2699965"/>
              <a:ext cx="0" cy="5130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直接连接符 23"/>
            <p:cNvSpPr>
              <a:spLocks noChangeShapeType="1"/>
            </p:cNvSpPr>
            <p:nvPr/>
          </p:nvSpPr>
          <p:spPr bwMode="auto">
            <a:xfrm flipH="1">
              <a:off x="7078094" y="2708920"/>
              <a:ext cx="6892" cy="5040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直接连接符 24"/>
            <p:cNvSpPr>
              <a:spLocks noChangeShapeType="1"/>
            </p:cNvSpPr>
            <p:nvPr/>
          </p:nvSpPr>
          <p:spPr bwMode="auto">
            <a:xfrm>
              <a:off x="6573710" y="2725997"/>
              <a:ext cx="0" cy="486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5"/>
            <p:cNvSpPr txBox="1">
              <a:spLocks noChangeArrowheads="1"/>
            </p:cNvSpPr>
            <p:nvPr/>
          </p:nvSpPr>
          <p:spPr bwMode="auto">
            <a:xfrm>
              <a:off x="5724128" y="2492896"/>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000">
                  <a:latin typeface="Times New Roman" pitchFamily="18" charset="0"/>
                  <a:ea typeface="宋体" pitchFamily="2" charset="-122"/>
                  <a:cs typeface="Times New Roman" pitchFamily="18" charset="0"/>
                </a:rPr>
                <a:t>3</a:t>
              </a:r>
              <a:endParaRPr lang="en-US" altLang="zh-CN">
                <a:latin typeface="Arial" pitchFamily="34" charset="0"/>
                <a:ea typeface="宋体" pitchFamily="2" charset="-122"/>
                <a:cs typeface="宋体" pitchFamily="2" charset="-122"/>
              </a:endParaRPr>
            </a:p>
          </p:txBody>
        </p:sp>
        <p:sp>
          <p:nvSpPr>
            <p:cNvPr id="23" name="文本框 26"/>
            <p:cNvSpPr txBox="1">
              <a:spLocks noChangeArrowheads="1"/>
            </p:cNvSpPr>
            <p:nvPr/>
          </p:nvSpPr>
          <p:spPr bwMode="auto">
            <a:xfrm>
              <a:off x="5252861" y="2507410"/>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000">
                  <a:latin typeface="Times New Roman" pitchFamily="18" charset="0"/>
                  <a:ea typeface="宋体" pitchFamily="2" charset="-122"/>
                  <a:cs typeface="Times New Roman" pitchFamily="18" charset="0"/>
                </a:rPr>
                <a:t>0</a:t>
              </a:r>
              <a:endParaRPr lang="en-US" altLang="zh-CN">
                <a:latin typeface="Arial" pitchFamily="34" charset="0"/>
                <a:ea typeface="宋体" pitchFamily="2" charset="-122"/>
                <a:cs typeface="宋体" pitchFamily="2" charset="-122"/>
              </a:endParaRPr>
            </a:p>
          </p:txBody>
        </p:sp>
        <p:sp>
          <p:nvSpPr>
            <p:cNvPr id="24" name="文本框 27"/>
            <p:cNvSpPr txBox="1">
              <a:spLocks noChangeArrowheads="1"/>
            </p:cNvSpPr>
            <p:nvPr/>
          </p:nvSpPr>
          <p:spPr bwMode="auto">
            <a:xfrm>
              <a:off x="6438976" y="2492896"/>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000" dirty="0">
                  <a:latin typeface="Times New Roman" pitchFamily="18" charset="0"/>
                  <a:ea typeface="宋体" pitchFamily="2" charset="-122"/>
                  <a:cs typeface="Times New Roman" pitchFamily="18" charset="0"/>
                </a:rPr>
                <a:t>12</a:t>
              </a:r>
              <a:endParaRPr lang="en-US" altLang="zh-CN" dirty="0">
                <a:latin typeface="Arial" pitchFamily="34" charset="0"/>
                <a:ea typeface="宋体" pitchFamily="2" charset="-122"/>
                <a:cs typeface="宋体" pitchFamily="2" charset="-122"/>
              </a:endParaRPr>
            </a:p>
          </p:txBody>
        </p:sp>
        <p:sp>
          <p:nvSpPr>
            <p:cNvPr id="25" name="文本框 28"/>
            <p:cNvSpPr txBox="1">
              <a:spLocks noChangeArrowheads="1"/>
            </p:cNvSpPr>
            <p:nvPr/>
          </p:nvSpPr>
          <p:spPr bwMode="auto">
            <a:xfrm>
              <a:off x="6804248" y="2492896"/>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000">
                  <a:latin typeface="Times New Roman" pitchFamily="18" charset="0"/>
                  <a:ea typeface="宋体" pitchFamily="2" charset="-122"/>
                  <a:cs typeface="Times New Roman" pitchFamily="18" charset="0"/>
                </a:rPr>
                <a:t>15</a:t>
              </a:r>
              <a:endParaRPr lang="en-US" altLang="zh-CN">
                <a:latin typeface="Arial" pitchFamily="34" charset="0"/>
                <a:ea typeface="宋体" pitchFamily="2" charset="-122"/>
                <a:cs typeface="宋体" pitchFamily="2" charset="-122"/>
              </a:endParaRPr>
            </a:p>
          </p:txBody>
        </p:sp>
        <p:sp>
          <p:nvSpPr>
            <p:cNvPr id="26" name="文本框 29"/>
            <p:cNvSpPr txBox="1">
              <a:spLocks noChangeArrowheads="1"/>
            </p:cNvSpPr>
            <p:nvPr/>
          </p:nvSpPr>
          <p:spPr bwMode="auto">
            <a:xfrm>
              <a:off x="8449443" y="2476128"/>
              <a:ext cx="44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000">
                  <a:latin typeface="Times New Roman" pitchFamily="18" charset="0"/>
                  <a:ea typeface="宋体" pitchFamily="2" charset="-122"/>
                  <a:cs typeface="Times New Roman" pitchFamily="18" charset="0"/>
                </a:rPr>
                <a:t>31</a:t>
              </a:r>
              <a:endParaRPr lang="en-US" altLang="zh-CN">
                <a:latin typeface="Arial" pitchFamily="34" charset="0"/>
                <a:ea typeface="宋体" pitchFamily="2" charset="-122"/>
                <a:cs typeface="宋体" pitchFamily="2" charset="-122"/>
              </a:endParaRPr>
            </a:p>
          </p:txBody>
        </p:sp>
        <p:sp>
          <p:nvSpPr>
            <p:cNvPr id="27" name="矩形 30"/>
            <p:cNvSpPr>
              <a:spLocks noChangeArrowheads="1"/>
            </p:cNvSpPr>
            <p:nvPr/>
          </p:nvSpPr>
          <p:spPr bwMode="auto">
            <a:xfrm>
              <a:off x="5256641" y="3212977"/>
              <a:ext cx="3422650" cy="57187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28" name="矩形 31"/>
            <p:cNvSpPr>
              <a:spLocks noChangeArrowheads="1"/>
            </p:cNvSpPr>
            <p:nvPr/>
          </p:nvSpPr>
          <p:spPr bwMode="auto">
            <a:xfrm>
              <a:off x="5256641" y="3784848"/>
              <a:ext cx="3419815" cy="50824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29" name="矩形 32"/>
            <p:cNvSpPr>
              <a:spLocks noChangeArrowheads="1"/>
            </p:cNvSpPr>
            <p:nvPr/>
          </p:nvSpPr>
          <p:spPr bwMode="auto">
            <a:xfrm>
              <a:off x="5256641" y="4293096"/>
              <a:ext cx="3422650" cy="5760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30" name="直接连接符 33"/>
            <p:cNvSpPr>
              <a:spLocks noChangeShapeType="1"/>
            </p:cNvSpPr>
            <p:nvPr/>
          </p:nvSpPr>
          <p:spPr bwMode="auto">
            <a:xfrm>
              <a:off x="7072645" y="3197236"/>
              <a:ext cx="0" cy="5876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Rectangle 2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3"/>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71284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动态主机配置协议</a:t>
            </a:r>
            <a:r>
              <a:rPr lang="en-US" altLang="zh-CN" b="1" dirty="0"/>
              <a:t>DHCP</a:t>
            </a:r>
            <a:r>
              <a:rPr lang="zh-CN" altLang="zh-CN" dirty="0"/>
              <a:t>（</a:t>
            </a:r>
            <a:r>
              <a:rPr lang="en-US" altLang="zh-CN" dirty="0"/>
              <a:t>Dynamic Host Configuration Protocol</a:t>
            </a:r>
            <a:r>
              <a:rPr lang="zh-CN" altLang="zh-CN" dirty="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a:t>
            </a:fld>
            <a:endParaRPr lang="zh-CN" altLang="en-US" dirty="0"/>
          </a:p>
        </p:txBody>
      </p:sp>
      <p:sp>
        <p:nvSpPr>
          <p:cNvPr id="4" name="内容占位符 3"/>
          <p:cNvSpPr>
            <a:spLocks noGrp="1"/>
          </p:cNvSpPr>
          <p:nvPr>
            <p:ph sz="quarter" idx="1"/>
          </p:nvPr>
        </p:nvSpPr>
        <p:spPr/>
        <p:txBody>
          <a:bodyPr/>
          <a:lstStyle/>
          <a:p>
            <a:r>
              <a:rPr lang="zh-CN" altLang="en-US" dirty="0" smtClean="0"/>
              <a:t>在原有</a:t>
            </a:r>
            <a:r>
              <a:rPr lang="en-US" altLang="zh-CN" dirty="0" smtClean="0"/>
              <a:t>BOOTP</a:t>
            </a:r>
            <a:r>
              <a:rPr lang="zh-CN" altLang="en-US" dirty="0" smtClean="0"/>
              <a:t>基础上扩展而来，采用</a:t>
            </a:r>
            <a:r>
              <a:rPr lang="en-US" altLang="zh-CN" dirty="0" smtClean="0"/>
              <a:t>C/S</a:t>
            </a:r>
            <a:r>
              <a:rPr lang="zh-CN" altLang="en-US" dirty="0" smtClean="0"/>
              <a:t>架构，采用</a:t>
            </a:r>
            <a:r>
              <a:rPr lang="en-US" altLang="zh-CN" dirty="0" smtClean="0"/>
              <a:t>UDP</a:t>
            </a:r>
            <a:r>
              <a:rPr lang="zh-CN" altLang="en-US" dirty="0" smtClean="0"/>
              <a:t>，服务方端口号为</a:t>
            </a:r>
            <a:r>
              <a:rPr lang="en-US" altLang="zh-CN" dirty="0" smtClean="0"/>
              <a:t>67</a:t>
            </a:r>
            <a:r>
              <a:rPr lang="zh-CN" altLang="en-US" dirty="0" smtClean="0"/>
              <a:t>，客户方端口号为</a:t>
            </a:r>
            <a:r>
              <a:rPr lang="en-US" altLang="zh-CN" dirty="0" smtClean="0"/>
              <a:t>68</a:t>
            </a:r>
          </a:p>
          <a:p>
            <a:r>
              <a:rPr lang="en-US" altLang="zh-CN" dirty="0" smtClean="0"/>
              <a:t>DHCP</a:t>
            </a:r>
            <a:r>
              <a:rPr lang="zh-CN" altLang="en-US" dirty="0" smtClean="0"/>
              <a:t>服务器可提供</a:t>
            </a:r>
            <a:r>
              <a:rPr lang="en-US" altLang="zh-CN" u="sng" dirty="0" smtClean="0">
                <a:solidFill>
                  <a:srgbClr val="FF0000"/>
                </a:solidFill>
              </a:rPr>
              <a:t>IP</a:t>
            </a:r>
            <a:r>
              <a:rPr lang="zh-CN" altLang="en-US" u="sng" dirty="0" smtClean="0">
                <a:solidFill>
                  <a:srgbClr val="FF0000"/>
                </a:solidFill>
              </a:rPr>
              <a:t>地址</a:t>
            </a:r>
            <a:r>
              <a:rPr lang="zh-CN" altLang="en-US" dirty="0" smtClean="0"/>
              <a:t>、掩码、缺省路由器、</a:t>
            </a:r>
            <a:r>
              <a:rPr lang="en-US" altLang="zh-CN" dirty="0" smtClean="0"/>
              <a:t>DNS</a:t>
            </a:r>
            <a:r>
              <a:rPr lang="zh-CN" altLang="en-US" dirty="0" smtClean="0"/>
              <a:t>服务器、缺省</a:t>
            </a:r>
            <a:r>
              <a:rPr lang="en-US" altLang="zh-CN" dirty="0" smtClean="0"/>
              <a:t>TTL</a:t>
            </a:r>
            <a:r>
              <a:rPr lang="zh-CN" altLang="en-US" dirty="0" smtClean="0"/>
              <a:t>等参数配置</a:t>
            </a:r>
            <a:endParaRPr lang="en-US" altLang="zh-CN" dirty="0" smtClean="0"/>
          </a:p>
          <a:p>
            <a:r>
              <a:rPr lang="zh-CN" altLang="en-US" dirty="0"/>
              <a:t>三</a:t>
            </a:r>
            <a:r>
              <a:rPr lang="zh-CN" altLang="en-US" dirty="0" smtClean="0"/>
              <a:t>种</a:t>
            </a:r>
            <a:r>
              <a:rPr lang="en-US" altLang="zh-CN" dirty="0" smtClean="0"/>
              <a:t>IP</a:t>
            </a:r>
            <a:r>
              <a:rPr lang="zh-CN" altLang="en-US" dirty="0" smtClean="0"/>
              <a:t>地址分配方法</a:t>
            </a:r>
            <a:endParaRPr lang="en-US" altLang="zh-CN" dirty="0" smtClean="0"/>
          </a:p>
          <a:p>
            <a:pPr lvl="1"/>
            <a:r>
              <a:rPr lang="zh-CN" altLang="en-US" dirty="0" smtClean="0"/>
              <a:t>自动方法：根据唯一客户标识固定分配</a:t>
            </a:r>
            <a:endParaRPr lang="en-US" altLang="zh-CN" dirty="0" smtClean="0"/>
          </a:p>
          <a:p>
            <a:pPr lvl="1"/>
            <a:r>
              <a:rPr lang="zh-CN" altLang="en-US" dirty="0" smtClean="0"/>
              <a:t>动态方法：从地址池中租用一个</a:t>
            </a:r>
            <a:endParaRPr lang="en-US" altLang="zh-CN" dirty="0" smtClean="0"/>
          </a:p>
          <a:p>
            <a:pPr lvl="1"/>
            <a:r>
              <a:rPr lang="zh-CN" altLang="en-US" dirty="0" smtClean="0"/>
              <a:t>手工方法：</a:t>
            </a:r>
            <a:r>
              <a:rPr lang="en-US" altLang="zh-CN" dirty="0" smtClean="0"/>
              <a:t>IP</a:t>
            </a:r>
            <a:r>
              <a:rPr lang="zh-CN" altLang="en-US" dirty="0" smtClean="0"/>
              <a:t>地址</a:t>
            </a:r>
            <a:r>
              <a:rPr lang="zh-CN" altLang="en-US" dirty="0"/>
              <a:t>通过</a:t>
            </a:r>
            <a:r>
              <a:rPr lang="zh-CN" altLang="en-US" dirty="0" smtClean="0"/>
              <a:t>第三</a:t>
            </a:r>
            <a:r>
              <a:rPr lang="zh-CN" altLang="en-US" dirty="0" smtClean="0"/>
              <a:t>方方式分配，</a:t>
            </a:r>
            <a:r>
              <a:rPr lang="en-US" altLang="zh-CN" dirty="0" smtClean="0"/>
              <a:t>DHCP</a:t>
            </a:r>
            <a:r>
              <a:rPr lang="zh-CN" altLang="en-US" dirty="0" smtClean="0"/>
              <a:t>用于其他配置</a:t>
            </a:r>
            <a:endParaRPr lang="zh-CN" altLang="en-US" dirty="0"/>
          </a:p>
        </p:txBody>
      </p:sp>
    </p:spTree>
    <p:extLst>
      <p:ext uri="{BB962C8B-B14F-4D97-AF65-F5344CB8AC3E}">
        <p14:creationId xmlns:p14="http://schemas.microsoft.com/office/powerpoint/2010/main" val="4258703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896" y="141022"/>
            <a:ext cx="10083085" cy="702945"/>
          </a:xfrm>
        </p:spPr>
        <p:txBody>
          <a:bodyPr/>
          <a:lstStyle/>
          <a:p>
            <a:r>
              <a:rPr lang="en-US" altLang="zh-CN" dirty="0" smtClean="0"/>
              <a:t>DHCP</a:t>
            </a:r>
            <a:r>
              <a:rPr lang="zh-CN" altLang="en-US" dirty="0" smtClean="0"/>
              <a:t>工作过程</a:t>
            </a:r>
            <a:endParaRPr lang="zh-CN" altLang="en-US" dirty="0"/>
          </a:p>
        </p:txBody>
      </p:sp>
      <p:sp>
        <p:nvSpPr>
          <p:cNvPr id="4" name="内容占位符 3"/>
          <p:cNvSpPr>
            <a:spLocks noGrp="1"/>
          </p:cNvSpPr>
          <p:nvPr>
            <p:ph sz="quarter" idx="1"/>
          </p:nvPr>
        </p:nvSpPr>
        <p:spPr>
          <a:xfrm>
            <a:off x="773806" y="999207"/>
            <a:ext cx="8363272" cy="1129680"/>
          </a:xfrm>
        </p:spPr>
        <p:txBody>
          <a:bodyPr>
            <a:noAutofit/>
          </a:bodyPr>
          <a:lstStyle/>
          <a:p>
            <a:r>
              <a:rPr lang="en-US" altLang="zh-CN" sz="1800" dirty="0"/>
              <a:t>DHCPNAK</a:t>
            </a:r>
            <a:r>
              <a:rPr lang="zh-CN" altLang="en-US" sz="1800" dirty="0"/>
              <a:t>：拒绝</a:t>
            </a:r>
            <a:r>
              <a:rPr lang="en-US" altLang="zh-CN" sz="1800" dirty="0"/>
              <a:t>DHCPREQUEST</a:t>
            </a:r>
            <a:r>
              <a:rPr lang="zh-CN" altLang="en-US" sz="1800" dirty="0"/>
              <a:t>的租用，收到后发送</a:t>
            </a:r>
            <a:r>
              <a:rPr lang="en-US" altLang="zh-CN" sz="1800" dirty="0"/>
              <a:t>DHCPDISCOVER</a:t>
            </a:r>
          </a:p>
          <a:p>
            <a:r>
              <a:rPr lang="en-US" altLang="zh-CN" sz="1800" dirty="0"/>
              <a:t>DHCPDECLINE</a:t>
            </a:r>
            <a:r>
              <a:rPr lang="zh-CN" altLang="en-US" sz="1800" dirty="0"/>
              <a:t>：收到</a:t>
            </a:r>
            <a:r>
              <a:rPr lang="en-US" altLang="zh-CN" sz="1800" dirty="0"/>
              <a:t>ACK</a:t>
            </a:r>
            <a:r>
              <a:rPr lang="zh-CN" altLang="en-US" sz="1800" dirty="0"/>
              <a:t>但是发现地址不</a:t>
            </a:r>
            <a:r>
              <a:rPr lang="zh-CN" altLang="en-US" sz="1800" dirty="0" smtClean="0"/>
              <a:t>可用</a:t>
            </a:r>
            <a:r>
              <a:rPr lang="zh-CN" altLang="en-US" sz="1800" dirty="0"/>
              <a:t>时</a:t>
            </a:r>
            <a:r>
              <a:rPr lang="zh-CN" altLang="en-US" sz="1800" dirty="0" smtClean="0"/>
              <a:t>发送</a:t>
            </a:r>
            <a:r>
              <a:rPr lang="zh-CN" altLang="en-US" sz="1800" dirty="0"/>
              <a:t>，重新</a:t>
            </a:r>
            <a:r>
              <a:rPr lang="en-US" altLang="zh-CN" sz="1800" dirty="0"/>
              <a:t>DISCOVER</a:t>
            </a:r>
            <a:endParaRPr lang="zh-CN" altLang="en-US" sz="1800" dirty="0"/>
          </a:p>
          <a:p>
            <a:r>
              <a:rPr lang="en-US" altLang="zh-CN" sz="1800" dirty="0"/>
              <a:t>DHCPRELEASE</a:t>
            </a:r>
            <a:r>
              <a:rPr lang="zh-CN" altLang="en-US" sz="1800" dirty="0"/>
              <a:t>：不再租用</a:t>
            </a:r>
            <a:endParaRPr lang="en-US" altLang="zh-CN" sz="1800" dirty="0"/>
          </a:p>
          <a:p>
            <a:r>
              <a:rPr lang="en-US" altLang="zh-CN" sz="1800" dirty="0"/>
              <a:t>DHCPINFORM:</a:t>
            </a:r>
            <a:r>
              <a:rPr lang="zh-CN" altLang="en-US" sz="1800" dirty="0"/>
              <a:t>用于获取</a:t>
            </a:r>
            <a:r>
              <a:rPr lang="en-US" altLang="zh-CN" sz="1800" dirty="0"/>
              <a:t>IP</a:t>
            </a:r>
            <a:r>
              <a:rPr lang="zh-CN" altLang="en-US" sz="1800" dirty="0"/>
              <a:t>地址外的配置信息</a:t>
            </a:r>
            <a:endParaRPr lang="en-US" altLang="zh-CN" sz="1800" dirty="0"/>
          </a:p>
        </p:txBody>
      </p:sp>
      <p:grpSp>
        <p:nvGrpSpPr>
          <p:cNvPr id="32" name="组合 31"/>
          <p:cNvGrpSpPr/>
          <p:nvPr/>
        </p:nvGrpSpPr>
        <p:grpSpPr>
          <a:xfrm>
            <a:off x="7304595" y="2724508"/>
            <a:ext cx="4571326" cy="4068738"/>
            <a:chOff x="6583378" y="2768621"/>
            <a:chExt cx="4571326" cy="4068738"/>
          </a:xfrm>
        </p:grpSpPr>
        <p:cxnSp>
          <p:nvCxnSpPr>
            <p:cNvPr id="18" name="直接连接符 17"/>
            <p:cNvCxnSpPr/>
            <p:nvPr/>
          </p:nvCxnSpPr>
          <p:spPr>
            <a:xfrm>
              <a:off x="6583378" y="3020935"/>
              <a:ext cx="0" cy="3816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111770" y="2840629"/>
              <a:ext cx="0" cy="3816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583378" y="3416693"/>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55386" y="2768621"/>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C</a:t>
              </a:r>
              <a:r>
                <a:rPr lang="en-US" altLang="zh-CN" dirty="0">
                  <a:sym typeface="Wingdings" pitchFamily="2" charset="2"/>
                </a:rPr>
                <a:t>S</a:t>
              </a:r>
              <a:endParaRPr lang="zh-CN" altLang="en-US" dirty="0"/>
            </a:p>
          </p:txBody>
        </p:sp>
        <p:sp>
          <p:nvSpPr>
            <p:cNvPr id="22" name="TextBox 21"/>
            <p:cNvSpPr txBox="1"/>
            <p:nvPr/>
          </p:nvSpPr>
          <p:spPr>
            <a:xfrm>
              <a:off x="6655386" y="3603681"/>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itchFamily="2" charset="2"/>
                </a:rPr>
                <a:t>SC</a:t>
              </a:r>
              <a:endParaRPr lang="zh-CN" altLang="en-US" dirty="0"/>
            </a:p>
          </p:txBody>
        </p:sp>
        <p:cxnSp>
          <p:nvCxnSpPr>
            <p:cNvPr id="23" name="直接箭头连接符 22"/>
            <p:cNvCxnSpPr/>
            <p:nvPr/>
          </p:nvCxnSpPr>
          <p:spPr>
            <a:xfrm flipH="1">
              <a:off x="6583378" y="4280789"/>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0322" y="4827817"/>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C</a:t>
              </a:r>
              <a:r>
                <a:rPr lang="en-US" altLang="zh-CN" dirty="0">
                  <a:sym typeface="Wingdings" pitchFamily="2" charset="2"/>
                </a:rPr>
                <a:t>255.255.255.255</a:t>
              </a:r>
              <a:endParaRPr lang="zh-CN" altLang="en-US" dirty="0"/>
            </a:p>
          </p:txBody>
        </p:sp>
        <p:cxnSp>
          <p:nvCxnSpPr>
            <p:cNvPr id="25" name="直接箭头连接符 24"/>
            <p:cNvCxnSpPr/>
            <p:nvPr/>
          </p:nvCxnSpPr>
          <p:spPr>
            <a:xfrm>
              <a:off x="6588314" y="5504925"/>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655386" y="5619905"/>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itchFamily="2" charset="2"/>
                </a:rPr>
                <a:t>SC</a:t>
              </a:r>
              <a:endParaRPr lang="zh-CN" altLang="en-US" dirty="0"/>
            </a:p>
          </p:txBody>
        </p:sp>
        <p:cxnSp>
          <p:nvCxnSpPr>
            <p:cNvPr id="27" name="直接箭头连接符 26"/>
            <p:cNvCxnSpPr/>
            <p:nvPr/>
          </p:nvCxnSpPr>
          <p:spPr>
            <a:xfrm flipH="1">
              <a:off x="6583378" y="6297013"/>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188714" y="3035167"/>
              <a:ext cx="936104" cy="923330"/>
            </a:xfrm>
            <a:prstGeom prst="rect">
              <a:avLst/>
            </a:prstGeom>
            <a:noFill/>
          </p:spPr>
          <p:txBody>
            <a:bodyPr wrap="square" rtlCol="0">
              <a:spAutoFit/>
            </a:bodyPr>
            <a:lstStyle/>
            <a:p>
              <a:r>
                <a:rPr lang="en-US" altLang="zh-CN" dirty="0"/>
                <a:t>T1(1/2</a:t>
              </a:r>
              <a:r>
                <a:rPr lang="zh-CN" altLang="en-US" dirty="0"/>
                <a:t>租期）时续租</a:t>
              </a:r>
            </a:p>
          </p:txBody>
        </p:sp>
        <p:sp>
          <p:nvSpPr>
            <p:cNvPr id="29" name="TextBox 28"/>
            <p:cNvSpPr txBox="1"/>
            <p:nvPr/>
          </p:nvSpPr>
          <p:spPr>
            <a:xfrm>
              <a:off x="10218600" y="5373684"/>
              <a:ext cx="936104" cy="1200329"/>
            </a:xfrm>
            <a:prstGeom prst="rect">
              <a:avLst/>
            </a:prstGeom>
            <a:noFill/>
          </p:spPr>
          <p:txBody>
            <a:bodyPr wrap="square" rtlCol="0">
              <a:spAutoFit/>
            </a:bodyPr>
            <a:lstStyle/>
            <a:p>
              <a:r>
                <a:rPr lang="en-US" altLang="zh-CN" dirty="0"/>
                <a:t>T2(7/8</a:t>
              </a:r>
              <a:r>
                <a:rPr lang="zh-CN" altLang="en-US" dirty="0"/>
                <a:t>租期）时重新绑定</a:t>
              </a:r>
            </a:p>
          </p:txBody>
        </p:sp>
      </p:grpSp>
      <p:grpSp>
        <p:nvGrpSpPr>
          <p:cNvPr id="8" name="组合 7"/>
          <p:cNvGrpSpPr/>
          <p:nvPr/>
        </p:nvGrpSpPr>
        <p:grpSpPr>
          <a:xfrm>
            <a:off x="1664637" y="2537520"/>
            <a:ext cx="3533328" cy="4320480"/>
            <a:chOff x="1986608" y="2601194"/>
            <a:chExt cx="3533328" cy="4320480"/>
          </a:xfrm>
        </p:grpSpPr>
        <p:sp>
          <p:nvSpPr>
            <p:cNvPr id="10" name="TextBox 9"/>
            <p:cNvSpPr txBox="1"/>
            <p:nvPr/>
          </p:nvSpPr>
          <p:spPr>
            <a:xfrm>
              <a:off x="2058616" y="2601194"/>
              <a:ext cx="3384376" cy="677108"/>
            </a:xfrm>
            <a:prstGeom prst="rect">
              <a:avLst/>
            </a:prstGeom>
            <a:noFill/>
          </p:spPr>
          <p:txBody>
            <a:bodyPr wrap="square" rtlCol="0">
              <a:spAutoFit/>
            </a:bodyPr>
            <a:lstStyle/>
            <a:p>
              <a:pPr algn="ctr"/>
              <a:r>
                <a:rPr lang="en-US" altLang="zh-CN" sz="2000" b="1" dirty="0"/>
                <a:t>DHCPDISCOVER</a:t>
              </a:r>
              <a:endParaRPr lang="en-US" altLang="zh-CN" b="1" dirty="0"/>
            </a:p>
            <a:p>
              <a:pPr algn="ctr"/>
              <a:r>
                <a:rPr lang="en-US" altLang="zh-CN" dirty="0"/>
                <a:t>0.0.0.0</a:t>
              </a:r>
              <a:r>
                <a:rPr lang="en-US" altLang="zh-CN" dirty="0">
                  <a:sym typeface="Wingdings" pitchFamily="2" charset="2"/>
                </a:rPr>
                <a:t>255.255.255.255</a:t>
              </a:r>
              <a:endParaRPr lang="zh-CN" altLang="en-US" dirty="0"/>
            </a:p>
          </p:txBody>
        </p:sp>
        <p:grpSp>
          <p:nvGrpSpPr>
            <p:cNvPr id="5" name="组合 4"/>
            <p:cNvGrpSpPr/>
            <p:nvPr/>
          </p:nvGrpSpPr>
          <p:grpSpPr>
            <a:xfrm>
              <a:off x="1986608" y="2788182"/>
              <a:ext cx="3533328" cy="4133492"/>
              <a:chOff x="1986608" y="2788182"/>
              <a:chExt cx="3533328" cy="4133492"/>
            </a:xfrm>
          </p:grpSpPr>
          <p:cxnSp>
            <p:nvCxnSpPr>
              <p:cNvPr id="6" name="直接连接符 5"/>
              <p:cNvCxnSpPr/>
              <p:nvPr/>
            </p:nvCxnSpPr>
            <p:spPr>
              <a:xfrm>
                <a:off x="1986608" y="2860190"/>
                <a:ext cx="4936" cy="40614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15000" y="2788182"/>
                <a:ext cx="4936" cy="40614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86608" y="3249266"/>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8616" y="3436254"/>
                <a:ext cx="3384376" cy="677108"/>
              </a:xfrm>
              <a:prstGeom prst="rect">
                <a:avLst/>
              </a:prstGeom>
              <a:noFill/>
            </p:spPr>
            <p:txBody>
              <a:bodyPr wrap="square" rtlCol="0">
                <a:spAutoFit/>
              </a:bodyPr>
              <a:lstStyle/>
              <a:p>
                <a:pPr algn="ctr"/>
                <a:r>
                  <a:rPr lang="en-US" altLang="zh-CN" sz="2000" b="1" dirty="0"/>
                  <a:t>DHCPOFFER</a:t>
                </a:r>
                <a:endParaRPr lang="en-US" altLang="zh-CN" b="1" dirty="0"/>
              </a:p>
              <a:p>
                <a:pPr algn="ctr"/>
                <a:r>
                  <a:rPr lang="en-US" altLang="zh-CN" dirty="0">
                    <a:sym typeface="Wingdings" pitchFamily="2" charset="2"/>
                  </a:rPr>
                  <a:t>S255.255.255.255</a:t>
                </a:r>
                <a:endParaRPr lang="zh-CN" altLang="en-US" dirty="0"/>
              </a:p>
            </p:txBody>
          </p:sp>
          <p:cxnSp>
            <p:nvCxnSpPr>
              <p:cNvPr id="13" name="直接箭头连接符 12"/>
              <p:cNvCxnSpPr/>
              <p:nvPr/>
            </p:nvCxnSpPr>
            <p:spPr>
              <a:xfrm flipH="1">
                <a:off x="1986608" y="4113362"/>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63552" y="4473402"/>
                <a:ext cx="3384376" cy="677108"/>
              </a:xfrm>
              <a:prstGeom prst="rect">
                <a:avLst/>
              </a:prstGeom>
              <a:noFill/>
            </p:spPr>
            <p:txBody>
              <a:bodyPr wrap="square" rtlCol="0">
                <a:spAutoFit/>
              </a:bodyPr>
              <a:lstStyle/>
              <a:p>
                <a:pPr algn="ctr"/>
                <a:r>
                  <a:rPr lang="en-US" altLang="zh-CN" sz="2000" b="1" dirty="0"/>
                  <a:t>DHCPREQUEST</a:t>
                </a:r>
                <a:endParaRPr lang="en-US" altLang="zh-CN" b="1" dirty="0"/>
              </a:p>
              <a:p>
                <a:pPr algn="ctr"/>
                <a:r>
                  <a:rPr lang="en-US" altLang="zh-CN" dirty="0"/>
                  <a:t>0.0.0.0</a:t>
                </a:r>
                <a:r>
                  <a:rPr lang="en-US" altLang="zh-CN" dirty="0">
                    <a:sym typeface="Wingdings" pitchFamily="2" charset="2"/>
                  </a:rPr>
                  <a:t>255.255.255.255</a:t>
                </a:r>
                <a:endParaRPr lang="zh-CN" altLang="en-US" dirty="0"/>
              </a:p>
            </p:txBody>
          </p:sp>
          <p:cxnSp>
            <p:nvCxnSpPr>
              <p:cNvPr id="15" name="直接箭头连接符 14"/>
              <p:cNvCxnSpPr/>
              <p:nvPr/>
            </p:nvCxnSpPr>
            <p:spPr>
              <a:xfrm>
                <a:off x="1991544" y="5150510"/>
                <a:ext cx="352839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58616" y="5308462"/>
                <a:ext cx="3384376" cy="677108"/>
              </a:xfrm>
              <a:prstGeom prst="rect">
                <a:avLst/>
              </a:prstGeom>
              <a:noFill/>
            </p:spPr>
            <p:txBody>
              <a:bodyPr wrap="square" rtlCol="0">
                <a:spAutoFit/>
              </a:bodyPr>
              <a:lstStyle/>
              <a:p>
                <a:pPr algn="ctr"/>
                <a:r>
                  <a:rPr lang="en-US" altLang="zh-CN" sz="2000" b="1" dirty="0"/>
                  <a:t>DHCPACK</a:t>
                </a:r>
                <a:endParaRPr lang="en-US" altLang="zh-CN" b="1" dirty="0"/>
              </a:p>
              <a:p>
                <a:pPr algn="ctr"/>
                <a:r>
                  <a:rPr lang="en-US" altLang="zh-CN" dirty="0">
                    <a:sym typeface="Wingdings" pitchFamily="2" charset="2"/>
                  </a:rPr>
                  <a:t>S255.255.255.255</a:t>
                </a:r>
                <a:endParaRPr lang="zh-CN" altLang="en-US" dirty="0"/>
              </a:p>
            </p:txBody>
          </p:sp>
          <p:cxnSp>
            <p:nvCxnSpPr>
              <p:cNvPr id="17" name="直接箭头连接符 16"/>
              <p:cNvCxnSpPr/>
              <p:nvPr/>
            </p:nvCxnSpPr>
            <p:spPr>
              <a:xfrm flipH="1">
                <a:off x="1986608" y="5985570"/>
                <a:ext cx="35283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91544" y="6057578"/>
                <a:ext cx="3384376" cy="677108"/>
              </a:xfrm>
              <a:prstGeom prst="rect">
                <a:avLst/>
              </a:prstGeom>
              <a:noFill/>
            </p:spPr>
            <p:txBody>
              <a:bodyPr wrap="square" rtlCol="0">
                <a:spAutoFit/>
              </a:bodyPr>
              <a:lstStyle/>
              <a:p>
                <a:pPr algn="ctr"/>
                <a:r>
                  <a:rPr lang="en-US" altLang="zh-CN" sz="2000" b="1" dirty="0">
                    <a:solidFill>
                      <a:srgbClr val="FF0000"/>
                    </a:solidFill>
                  </a:rPr>
                  <a:t>DHCPDECLINE</a:t>
                </a:r>
                <a:endParaRPr lang="en-US" altLang="zh-CN" b="1" dirty="0">
                  <a:solidFill>
                    <a:srgbClr val="FF0000"/>
                  </a:solidFill>
                </a:endParaRPr>
              </a:p>
              <a:p>
                <a:pPr algn="ctr"/>
                <a:r>
                  <a:rPr lang="en-US" altLang="zh-CN" dirty="0">
                    <a:solidFill>
                      <a:srgbClr val="FF0000"/>
                    </a:solidFill>
                  </a:rPr>
                  <a:t>0.0.0.0</a:t>
                </a:r>
                <a:r>
                  <a:rPr lang="en-US" altLang="zh-CN" dirty="0">
                    <a:solidFill>
                      <a:srgbClr val="FF0000"/>
                    </a:solidFill>
                    <a:sym typeface="Wingdings" pitchFamily="2" charset="2"/>
                  </a:rPr>
                  <a:t>255.255.255.255</a:t>
                </a:r>
                <a:endParaRPr lang="zh-CN" altLang="en-US" dirty="0">
                  <a:solidFill>
                    <a:srgbClr val="FF0000"/>
                  </a:solidFill>
                </a:endParaRPr>
              </a:p>
            </p:txBody>
          </p:sp>
          <p:cxnSp>
            <p:nvCxnSpPr>
              <p:cNvPr id="31" name="直接箭头连接符 30"/>
              <p:cNvCxnSpPr/>
              <p:nvPr/>
            </p:nvCxnSpPr>
            <p:spPr>
              <a:xfrm>
                <a:off x="1991544" y="6734686"/>
                <a:ext cx="3528392"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grpSp>
      <p:sp>
        <p:nvSpPr>
          <p:cNvPr id="12" name="文本框 11"/>
          <p:cNvSpPr txBox="1"/>
          <p:nvPr/>
        </p:nvSpPr>
        <p:spPr>
          <a:xfrm>
            <a:off x="5225196" y="3185592"/>
            <a:ext cx="1390918" cy="646331"/>
          </a:xfrm>
          <a:prstGeom prst="rect">
            <a:avLst/>
          </a:prstGeom>
          <a:noFill/>
        </p:spPr>
        <p:txBody>
          <a:bodyPr wrap="square" rtlCol="0">
            <a:spAutoFit/>
          </a:bodyPr>
          <a:lstStyle/>
          <a:p>
            <a:r>
              <a:rPr lang="en-US" altLang="zh-CN" dirty="0" smtClean="0"/>
              <a:t>ping</a:t>
            </a:r>
            <a:r>
              <a:rPr lang="zh-CN" altLang="en-US" dirty="0" smtClean="0"/>
              <a:t>检测地址是否可用</a:t>
            </a:r>
            <a:endParaRPr lang="zh-CN" altLang="en-US" dirty="0"/>
          </a:p>
        </p:txBody>
      </p:sp>
      <p:sp>
        <p:nvSpPr>
          <p:cNvPr id="33" name="文本框 32"/>
          <p:cNvSpPr txBox="1"/>
          <p:nvPr/>
        </p:nvSpPr>
        <p:spPr>
          <a:xfrm>
            <a:off x="5222915" y="5122258"/>
            <a:ext cx="1390918" cy="646331"/>
          </a:xfrm>
          <a:prstGeom prst="rect">
            <a:avLst/>
          </a:prstGeom>
          <a:noFill/>
        </p:spPr>
        <p:txBody>
          <a:bodyPr wrap="square" rtlCol="0">
            <a:spAutoFit/>
          </a:bodyPr>
          <a:lstStyle/>
          <a:p>
            <a:r>
              <a:rPr lang="en-US" altLang="zh-CN" dirty="0" smtClean="0"/>
              <a:t>ping</a:t>
            </a:r>
            <a:r>
              <a:rPr lang="zh-CN" altLang="en-US" dirty="0" smtClean="0"/>
              <a:t>检测地址是否可用</a:t>
            </a:r>
            <a:endParaRPr lang="zh-CN" altLang="en-US" dirty="0"/>
          </a:p>
        </p:txBody>
      </p:sp>
      <p:sp>
        <p:nvSpPr>
          <p:cNvPr id="34" name="文本框 33"/>
          <p:cNvSpPr txBox="1"/>
          <p:nvPr/>
        </p:nvSpPr>
        <p:spPr>
          <a:xfrm>
            <a:off x="209655" y="5647726"/>
            <a:ext cx="1390918" cy="646331"/>
          </a:xfrm>
          <a:prstGeom prst="rect">
            <a:avLst/>
          </a:prstGeom>
          <a:noFill/>
        </p:spPr>
        <p:txBody>
          <a:bodyPr wrap="square" rtlCol="0">
            <a:spAutoFit/>
          </a:bodyPr>
          <a:lstStyle/>
          <a:p>
            <a:r>
              <a:rPr lang="en-US" altLang="zh-CN" dirty="0" smtClean="0"/>
              <a:t>ARP</a:t>
            </a:r>
            <a:r>
              <a:rPr lang="zh-CN" altLang="en-US" dirty="0" smtClean="0"/>
              <a:t>检测地址是否可用</a:t>
            </a:r>
            <a:endParaRPr lang="zh-CN" altLang="en-US" dirty="0"/>
          </a:p>
        </p:txBody>
      </p:sp>
    </p:spTree>
    <p:extLst>
      <p:ext uri="{BB962C8B-B14F-4D97-AF65-F5344CB8AC3E}">
        <p14:creationId xmlns:p14="http://schemas.microsoft.com/office/powerpoint/2010/main" val="2031805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中继代理</a:t>
            </a:r>
            <a:endParaRPr lang="zh-CN" altLang="en-US" dirty="0"/>
          </a:p>
        </p:txBody>
      </p:sp>
      <p:sp>
        <p:nvSpPr>
          <p:cNvPr id="4" name="内容占位符 3"/>
          <p:cNvSpPr>
            <a:spLocks noGrp="1"/>
          </p:cNvSpPr>
          <p:nvPr>
            <p:ph sz="quarter" idx="1"/>
          </p:nvPr>
        </p:nvSpPr>
        <p:spPr/>
        <p:txBody>
          <a:bodyPr/>
          <a:lstStyle/>
          <a:p>
            <a:r>
              <a:rPr lang="zh-CN" altLang="en-US" dirty="0" smtClean="0"/>
              <a:t>多个物理网络时，本地广播不会跨越路由器</a:t>
            </a:r>
            <a:endParaRPr lang="en-US" altLang="zh-CN" dirty="0" smtClean="0"/>
          </a:p>
          <a:p>
            <a:pPr lvl="1"/>
            <a:r>
              <a:rPr lang="zh-CN" altLang="en-US" dirty="0" smtClean="0"/>
              <a:t>每个物理网络部署一个</a:t>
            </a:r>
            <a:r>
              <a:rPr lang="en-US" altLang="zh-CN" dirty="0" smtClean="0"/>
              <a:t>DHCP</a:t>
            </a:r>
            <a:r>
              <a:rPr lang="zh-CN" altLang="en-US" dirty="0" smtClean="0"/>
              <a:t>服务器</a:t>
            </a:r>
            <a:endParaRPr lang="en-US" altLang="zh-CN" dirty="0" smtClean="0"/>
          </a:p>
          <a:p>
            <a:pPr lvl="1"/>
            <a:r>
              <a:rPr lang="zh-CN" altLang="en-US" dirty="0" smtClean="0"/>
              <a:t>引入</a:t>
            </a:r>
            <a:r>
              <a:rPr lang="en-US" altLang="zh-CN" dirty="0" smtClean="0"/>
              <a:t>Relay Agent</a:t>
            </a:r>
          </a:p>
          <a:p>
            <a:pPr lvl="2"/>
            <a:r>
              <a:rPr lang="zh-CN" altLang="en-US" dirty="0" smtClean="0"/>
              <a:t>设置为收到</a:t>
            </a:r>
            <a:r>
              <a:rPr lang="en-US" altLang="zh-CN" dirty="0" smtClean="0"/>
              <a:t>DHCP</a:t>
            </a:r>
            <a:r>
              <a:rPr lang="zh-CN" altLang="en-US" dirty="0" smtClean="0"/>
              <a:t>消息后转发到某个</a:t>
            </a:r>
            <a:r>
              <a:rPr lang="en-US" altLang="zh-CN" dirty="0" smtClean="0"/>
              <a:t>DHCP</a:t>
            </a:r>
            <a:r>
              <a:rPr lang="zh-CN" altLang="en-US" dirty="0" smtClean="0"/>
              <a:t>服务器</a:t>
            </a:r>
            <a:endParaRPr lang="en-US" altLang="zh-CN" dirty="0" smtClean="0"/>
          </a:p>
          <a:p>
            <a:pPr lvl="2"/>
            <a:r>
              <a:rPr lang="en-US" altLang="zh-CN" dirty="0" smtClean="0"/>
              <a:t>DHCP</a:t>
            </a:r>
            <a:r>
              <a:rPr lang="zh-CN" altLang="en-US" dirty="0" smtClean="0"/>
              <a:t>消息中的中继</a:t>
            </a:r>
            <a:r>
              <a:rPr lang="en-US" altLang="zh-CN" dirty="0" smtClean="0"/>
              <a:t>IP</a:t>
            </a:r>
            <a:r>
              <a:rPr lang="zh-CN" altLang="en-US" dirty="0" smtClean="0"/>
              <a:t>地址字段填充为当前</a:t>
            </a:r>
            <a:r>
              <a:rPr lang="en-US" altLang="zh-CN" dirty="0" smtClean="0"/>
              <a:t>Relay Agent</a:t>
            </a:r>
            <a:r>
              <a:rPr lang="zh-CN" altLang="en-US" dirty="0" smtClean="0"/>
              <a:t>的地址</a:t>
            </a:r>
            <a:endParaRPr lang="en-US" altLang="zh-CN" dirty="0" smtClean="0"/>
          </a:p>
          <a:p>
            <a:pPr lvl="2"/>
            <a:r>
              <a:rPr lang="en-US" altLang="zh-CN" dirty="0" smtClean="0"/>
              <a:t>DHCP</a:t>
            </a:r>
            <a:r>
              <a:rPr lang="zh-CN" altLang="en-US" dirty="0" smtClean="0"/>
              <a:t>服务器根据中继</a:t>
            </a:r>
            <a:r>
              <a:rPr lang="en-US" altLang="zh-CN" dirty="0" smtClean="0"/>
              <a:t>IP</a:t>
            </a:r>
            <a:r>
              <a:rPr lang="zh-CN" altLang="en-US" dirty="0" smtClean="0"/>
              <a:t>地址字段知道在哪个物理网络，从而分配合适的</a:t>
            </a:r>
            <a:r>
              <a:rPr lang="en-US" altLang="zh-CN" dirty="0" smtClean="0"/>
              <a:t>IP</a:t>
            </a:r>
            <a:r>
              <a:rPr lang="zh-CN" altLang="en-US" dirty="0" smtClean="0"/>
              <a:t>地址</a:t>
            </a:r>
            <a:endParaRPr lang="en-US" altLang="zh-CN" dirty="0" smtClean="0"/>
          </a:p>
          <a:p>
            <a:pPr lvl="1"/>
            <a:endParaRPr lang="zh-CN" altLang="en-US" dirty="0"/>
          </a:p>
        </p:txBody>
      </p:sp>
      <p:sp>
        <p:nvSpPr>
          <p:cNvPr id="5" name="云形 18"/>
          <p:cNvSpPr/>
          <p:nvPr/>
        </p:nvSpPr>
        <p:spPr>
          <a:xfrm>
            <a:off x="7167648" y="4684129"/>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917309" y="5487047"/>
            <a:ext cx="1797907" cy="369332"/>
          </a:xfrm>
          <a:prstGeom prst="rect">
            <a:avLst/>
          </a:prstGeom>
          <a:noFill/>
        </p:spPr>
        <p:txBody>
          <a:bodyPr wrap="square" rtlCol="0">
            <a:spAutoFit/>
          </a:bodyPr>
          <a:lstStyle/>
          <a:p>
            <a:pPr algn="ctr"/>
            <a:r>
              <a:rPr lang="en-US" altLang="zh-CN" dirty="0" smtClean="0"/>
              <a:t>DHCP</a:t>
            </a:r>
            <a:r>
              <a:rPr lang="zh-CN" altLang="en-US" dirty="0" smtClean="0"/>
              <a:t>服务器</a:t>
            </a:r>
            <a:endParaRPr lang="en-US" altLang="zh-CN" dirty="0" smtClean="0"/>
          </a:p>
        </p:txBody>
      </p:sp>
      <p:cxnSp>
        <p:nvCxnSpPr>
          <p:cNvPr id="7" name="直接连接符 6"/>
          <p:cNvCxnSpPr>
            <a:stCxn id="14" idx="1"/>
            <a:endCxn id="5" idx="11"/>
          </p:cNvCxnSpPr>
          <p:nvPr/>
        </p:nvCxnSpPr>
        <p:spPr>
          <a:xfrm flipH="1" flipV="1">
            <a:off x="8517161" y="5038300"/>
            <a:ext cx="1134506" cy="43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604630" y="4970490"/>
            <a:ext cx="427038" cy="349250"/>
            <a:chOff x="1276350" y="5202238"/>
            <a:chExt cx="427038" cy="349250"/>
          </a:xfrm>
        </p:grpSpPr>
        <p:pic>
          <p:nvPicPr>
            <p:cNvPr id="9" name="Picture 790"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76350" y="5202238"/>
              <a:ext cx="4270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791"/>
            <p:cNvSpPr>
              <a:spLocks/>
            </p:cNvSpPr>
            <p:nvPr/>
          </p:nvSpPr>
          <p:spPr bwMode="auto">
            <a:xfrm flipH="1">
              <a:off x="1458477" y="5235728"/>
              <a:ext cx="201358" cy="16005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 name="Group 47"/>
          <p:cNvGrpSpPr>
            <a:grpSpLocks/>
          </p:cNvGrpSpPr>
          <p:nvPr/>
        </p:nvGrpSpPr>
        <p:grpSpPr bwMode="auto">
          <a:xfrm>
            <a:off x="9632102" y="4757630"/>
            <a:ext cx="428916" cy="681362"/>
            <a:chOff x="4140" y="429"/>
            <a:chExt cx="1425" cy="2396"/>
          </a:xfrm>
        </p:grpSpPr>
        <p:sp>
          <p:nvSpPr>
            <p:cNvPr id="13"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8" name="Group 53"/>
            <p:cNvGrpSpPr>
              <a:grpSpLocks/>
            </p:cNvGrpSpPr>
            <p:nvPr/>
          </p:nvGrpSpPr>
          <p:grpSpPr bwMode="auto">
            <a:xfrm>
              <a:off x="4749" y="668"/>
              <a:ext cx="581" cy="145"/>
              <a:chOff x="614" y="2568"/>
              <a:chExt cx="725" cy="139"/>
            </a:xfrm>
          </p:grpSpPr>
          <p:sp>
            <p:nvSpPr>
              <p:cNvPr id="43"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4"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9"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0" name="Group 57"/>
            <p:cNvGrpSpPr>
              <a:grpSpLocks/>
            </p:cNvGrpSpPr>
            <p:nvPr/>
          </p:nvGrpSpPr>
          <p:grpSpPr bwMode="auto">
            <a:xfrm>
              <a:off x="4747" y="994"/>
              <a:ext cx="581" cy="134"/>
              <a:chOff x="614" y="2568"/>
              <a:chExt cx="725" cy="139"/>
            </a:xfrm>
          </p:grpSpPr>
          <p:sp>
            <p:nvSpPr>
              <p:cNvPr id="41"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2"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1"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3" name="Group 62"/>
            <p:cNvGrpSpPr>
              <a:grpSpLocks/>
            </p:cNvGrpSpPr>
            <p:nvPr/>
          </p:nvGrpSpPr>
          <p:grpSpPr bwMode="auto">
            <a:xfrm>
              <a:off x="4735" y="1627"/>
              <a:ext cx="582" cy="151"/>
              <a:chOff x="614" y="2568"/>
              <a:chExt cx="725" cy="139"/>
            </a:xfrm>
          </p:grpSpPr>
          <p:sp>
            <p:nvSpPr>
              <p:cNvPr id="39"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0"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4"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 name="Group 66"/>
            <p:cNvGrpSpPr>
              <a:grpSpLocks/>
            </p:cNvGrpSpPr>
            <p:nvPr/>
          </p:nvGrpSpPr>
          <p:grpSpPr bwMode="auto">
            <a:xfrm>
              <a:off x="4739" y="1327"/>
              <a:ext cx="582" cy="139"/>
              <a:chOff x="614" y="2568"/>
              <a:chExt cx="725" cy="139"/>
            </a:xfrm>
          </p:grpSpPr>
          <p:sp>
            <p:nvSpPr>
              <p:cNvPr id="37"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8"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6"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7"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0"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2"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3"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4"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35"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6"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48" name="Group 71"/>
          <p:cNvGrpSpPr>
            <a:grpSpLocks/>
          </p:cNvGrpSpPr>
          <p:nvPr/>
        </p:nvGrpSpPr>
        <p:grpSpPr bwMode="auto">
          <a:xfrm>
            <a:off x="5583056" y="4980836"/>
            <a:ext cx="881062" cy="307975"/>
            <a:chOff x="2356" y="1300"/>
            <a:chExt cx="555" cy="194"/>
          </a:xfrm>
        </p:grpSpPr>
        <p:sp>
          <p:nvSpPr>
            <p:cNvPr id="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52" name="Group 75"/>
            <p:cNvGrpSpPr>
              <a:grpSpLocks/>
            </p:cNvGrpSpPr>
            <p:nvPr/>
          </p:nvGrpSpPr>
          <p:grpSpPr bwMode="auto">
            <a:xfrm>
              <a:off x="2468" y="1332"/>
              <a:ext cx="310" cy="60"/>
              <a:chOff x="2468" y="1332"/>
              <a:chExt cx="310" cy="60"/>
            </a:xfrm>
          </p:grpSpPr>
          <p:sp>
            <p:nvSpPr>
              <p:cNvPr id="55" name="Freeform 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 name="Line 78"/>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79"/>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57" name="直接连接符 56"/>
          <p:cNvCxnSpPr>
            <a:stCxn id="5" idx="20"/>
            <a:endCxn id="54" idx="0"/>
          </p:cNvCxnSpPr>
          <p:nvPr/>
        </p:nvCxnSpPr>
        <p:spPr>
          <a:xfrm flipH="1">
            <a:off x="6457768" y="4993933"/>
            <a:ext cx="848988" cy="86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云形 18"/>
          <p:cNvSpPr/>
          <p:nvPr/>
        </p:nvSpPr>
        <p:spPr>
          <a:xfrm>
            <a:off x="3546332" y="4807897"/>
            <a:ext cx="1445415" cy="85566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6387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6327"/>
                  <a:pt x="5856" y="36387"/>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53" idx="0"/>
            <a:endCxn id="61" idx="10"/>
          </p:cNvCxnSpPr>
          <p:nvPr/>
        </p:nvCxnSpPr>
        <p:spPr>
          <a:xfrm flipH="1">
            <a:off x="4944230" y="5077674"/>
            <a:ext cx="640413" cy="314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1" idx="21"/>
            <a:endCxn id="9" idx="1"/>
          </p:cNvCxnSpPr>
          <p:nvPr/>
        </p:nvCxnSpPr>
        <p:spPr>
          <a:xfrm flipH="1">
            <a:off x="3031668" y="5089607"/>
            <a:ext cx="646187" cy="55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5280045" y="5378454"/>
            <a:ext cx="1797907" cy="369332"/>
          </a:xfrm>
          <a:prstGeom prst="rect">
            <a:avLst/>
          </a:prstGeom>
          <a:noFill/>
        </p:spPr>
        <p:txBody>
          <a:bodyPr wrap="square" rtlCol="0">
            <a:spAutoFit/>
          </a:bodyPr>
          <a:lstStyle/>
          <a:p>
            <a:pPr algn="ctr"/>
            <a:r>
              <a:rPr lang="en-US" altLang="zh-CN" dirty="0" smtClean="0"/>
              <a:t>DHCP</a:t>
            </a:r>
            <a:r>
              <a:rPr lang="zh-CN" altLang="en-US" dirty="0" smtClean="0"/>
              <a:t> </a:t>
            </a:r>
            <a:r>
              <a:rPr lang="en-US" altLang="zh-CN" dirty="0" smtClean="0"/>
              <a:t>Relay</a:t>
            </a:r>
          </a:p>
        </p:txBody>
      </p:sp>
      <p:sp>
        <p:nvSpPr>
          <p:cNvPr id="70" name="文本框 69"/>
          <p:cNvSpPr txBox="1"/>
          <p:nvPr/>
        </p:nvSpPr>
        <p:spPr>
          <a:xfrm>
            <a:off x="2663656" y="4541600"/>
            <a:ext cx="1797907" cy="369332"/>
          </a:xfrm>
          <a:prstGeom prst="rect">
            <a:avLst/>
          </a:prstGeom>
          <a:noFill/>
        </p:spPr>
        <p:txBody>
          <a:bodyPr wrap="square" rtlCol="0">
            <a:spAutoFit/>
          </a:bodyPr>
          <a:lstStyle/>
          <a:p>
            <a:pPr algn="ctr"/>
            <a:r>
              <a:rPr lang="en-US" altLang="zh-CN" dirty="0" err="1" smtClean="0"/>
              <a:t>DHCPDiscover</a:t>
            </a:r>
            <a:r>
              <a:rPr lang="en-US" altLang="zh-CN" dirty="0"/>
              <a:t> </a:t>
            </a:r>
            <a:endParaRPr lang="en-US" altLang="zh-CN" dirty="0" smtClean="0"/>
          </a:p>
        </p:txBody>
      </p:sp>
      <p:sp>
        <p:nvSpPr>
          <p:cNvPr id="71" name="文本框 70"/>
          <p:cNvSpPr txBox="1"/>
          <p:nvPr/>
        </p:nvSpPr>
        <p:spPr>
          <a:xfrm>
            <a:off x="5737753" y="4370934"/>
            <a:ext cx="1797907" cy="646331"/>
          </a:xfrm>
          <a:prstGeom prst="rect">
            <a:avLst/>
          </a:prstGeom>
          <a:noFill/>
        </p:spPr>
        <p:txBody>
          <a:bodyPr wrap="square" rtlCol="0">
            <a:spAutoFit/>
          </a:bodyPr>
          <a:lstStyle/>
          <a:p>
            <a:pPr algn="ctr"/>
            <a:r>
              <a:rPr lang="en-US" altLang="zh-CN" dirty="0" err="1" smtClean="0"/>
              <a:t>DHCPDiscover</a:t>
            </a:r>
            <a:endParaRPr lang="en-US" altLang="zh-CN" dirty="0" smtClean="0"/>
          </a:p>
          <a:p>
            <a:pPr algn="ctr"/>
            <a:r>
              <a:rPr lang="en-US" altLang="zh-CN" u="sng" dirty="0" smtClean="0">
                <a:solidFill>
                  <a:srgbClr val="FF0000"/>
                </a:solidFill>
              </a:rPr>
              <a:t>Relay =</a:t>
            </a:r>
            <a:r>
              <a:rPr lang="en-US" altLang="zh-CN" u="sng" dirty="0" err="1" smtClean="0">
                <a:solidFill>
                  <a:srgbClr val="FF0000"/>
                </a:solidFill>
              </a:rPr>
              <a:t>ip_A</a:t>
            </a:r>
            <a:r>
              <a:rPr lang="en-US" altLang="zh-CN" u="sng" dirty="0" smtClean="0">
                <a:solidFill>
                  <a:srgbClr val="FF0000"/>
                </a:solidFill>
              </a:rPr>
              <a:t>  </a:t>
            </a:r>
          </a:p>
        </p:txBody>
      </p:sp>
      <p:sp>
        <p:nvSpPr>
          <p:cNvPr id="72" name="文本框 71"/>
          <p:cNvSpPr txBox="1"/>
          <p:nvPr/>
        </p:nvSpPr>
        <p:spPr>
          <a:xfrm>
            <a:off x="4969497" y="4669164"/>
            <a:ext cx="787992" cy="369332"/>
          </a:xfrm>
          <a:prstGeom prst="rect">
            <a:avLst/>
          </a:prstGeom>
          <a:noFill/>
        </p:spPr>
        <p:txBody>
          <a:bodyPr wrap="square" rtlCol="0">
            <a:spAutoFit/>
          </a:bodyPr>
          <a:lstStyle/>
          <a:p>
            <a:pPr algn="ctr"/>
            <a:r>
              <a:rPr lang="en-US" altLang="zh-CN" dirty="0" smtClean="0"/>
              <a:t> </a:t>
            </a:r>
            <a:r>
              <a:rPr lang="en-US" altLang="zh-CN" dirty="0" err="1" smtClean="0"/>
              <a:t>ip_A</a:t>
            </a:r>
            <a:endParaRPr lang="en-US" altLang="zh-CN" dirty="0" smtClean="0"/>
          </a:p>
        </p:txBody>
      </p:sp>
      <p:sp>
        <p:nvSpPr>
          <p:cNvPr id="73" name="文本框 72"/>
          <p:cNvSpPr txBox="1"/>
          <p:nvPr/>
        </p:nvSpPr>
        <p:spPr>
          <a:xfrm>
            <a:off x="3836219" y="4992563"/>
            <a:ext cx="787992" cy="369332"/>
          </a:xfrm>
          <a:prstGeom prst="rect">
            <a:avLst/>
          </a:prstGeom>
          <a:noFill/>
        </p:spPr>
        <p:txBody>
          <a:bodyPr wrap="square" rtlCol="0">
            <a:spAutoFit/>
          </a:bodyPr>
          <a:lstStyle/>
          <a:p>
            <a:pPr algn="ctr"/>
            <a:r>
              <a:rPr lang="en-US" altLang="zh-CN" dirty="0" smtClean="0"/>
              <a:t>A</a:t>
            </a:r>
          </a:p>
        </p:txBody>
      </p:sp>
      <p:sp>
        <p:nvSpPr>
          <p:cNvPr id="74" name="文本框 73"/>
          <p:cNvSpPr txBox="1"/>
          <p:nvPr/>
        </p:nvSpPr>
        <p:spPr>
          <a:xfrm>
            <a:off x="7504693" y="4938777"/>
            <a:ext cx="787992" cy="369332"/>
          </a:xfrm>
          <a:prstGeom prst="rect">
            <a:avLst/>
          </a:prstGeom>
          <a:noFill/>
        </p:spPr>
        <p:txBody>
          <a:bodyPr wrap="square" rtlCol="0">
            <a:spAutoFit/>
          </a:bodyPr>
          <a:lstStyle/>
          <a:p>
            <a:pPr algn="ctr"/>
            <a:r>
              <a:rPr lang="en-US" altLang="zh-CN" dirty="0" smtClean="0"/>
              <a:t>B</a:t>
            </a:r>
          </a:p>
        </p:txBody>
      </p:sp>
      <p:sp>
        <p:nvSpPr>
          <p:cNvPr id="75" name="文本框 74"/>
          <p:cNvSpPr txBox="1"/>
          <p:nvPr/>
        </p:nvSpPr>
        <p:spPr>
          <a:xfrm>
            <a:off x="8191775" y="4111015"/>
            <a:ext cx="1797907" cy="646331"/>
          </a:xfrm>
          <a:prstGeom prst="rect">
            <a:avLst/>
          </a:prstGeom>
          <a:noFill/>
        </p:spPr>
        <p:txBody>
          <a:bodyPr wrap="square" rtlCol="0">
            <a:spAutoFit/>
          </a:bodyPr>
          <a:lstStyle/>
          <a:p>
            <a:pPr algn="ctr"/>
            <a:r>
              <a:rPr lang="en-US" altLang="zh-CN" dirty="0" err="1" smtClean="0"/>
              <a:t>DHCPOffer</a:t>
            </a:r>
            <a:endParaRPr lang="en-US" altLang="zh-CN" dirty="0" smtClean="0"/>
          </a:p>
          <a:p>
            <a:pPr algn="ctr"/>
            <a:r>
              <a:rPr lang="en-US" altLang="zh-CN" u="sng" dirty="0" smtClean="0">
                <a:solidFill>
                  <a:srgbClr val="FF0000"/>
                </a:solidFill>
              </a:rPr>
              <a:t>your </a:t>
            </a:r>
            <a:r>
              <a:rPr lang="en-US" altLang="zh-CN" u="sng" dirty="0" err="1" smtClean="0">
                <a:solidFill>
                  <a:srgbClr val="FF0000"/>
                </a:solidFill>
              </a:rPr>
              <a:t>addr</a:t>
            </a:r>
            <a:r>
              <a:rPr lang="en-US" altLang="zh-CN" u="sng" dirty="0" smtClean="0">
                <a:solidFill>
                  <a:srgbClr val="FF0000"/>
                </a:solidFill>
              </a:rPr>
              <a:t>= A..</a:t>
            </a:r>
          </a:p>
        </p:txBody>
      </p:sp>
    </p:spTree>
    <p:extLst>
      <p:ext uri="{BB962C8B-B14F-4D97-AF65-F5344CB8AC3E}">
        <p14:creationId xmlns:p14="http://schemas.microsoft.com/office/powerpoint/2010/main" val="3434850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DHCP</a:t>
            </a:r>
            <a:r>
              <a:rPr lang="zh-CN" altLang="en-US" dirty="0" smtClean="0"/>
              <a:t>消息格式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a:t>
            </a:fld>
            <a:endParaRPr lang="zh-CN" altLang="en-US" dirty="0"/>
          </a:p>
        </p:txBody>
      </p:sp>
      <p:sp>
        <p:nvSpPr>
          <p:cNvPr id="4" name="内容占位符 3"/>
          <p:cNvSpPr>
            <a:spLocks noGrp="1"/>
          </p:cNvSpPr>
          <p:nvPr>
            <p:ph sz="quarter" idx="1"/>
          </p:nvPr>
        </p:nvSpPr>
        <p:spPr>
          <a:xfrm>
            <a:off x="330188" y="1690688"/>
            <a:ext cx="4898635" cy="1271453"/>
          </a:xfrm>
        </p:spPr>
        <p:txBody>
          <a:bodyPr>
            <a:normAutofit/>
          </a:bodyPr>
          <a:lstStyle/>
          <a:p>
            <a:r>
              <a:rPr lang="zh-CN" altLang="en-US" sz="2000" dirty="0"/>
              <a:t>操作码为</a:t>
            </a:r>
            <a:r>
              <a:rPr lang="en-US" altLang="zh-CN" sz="2000" dirty="0"/>
              <a:t>0</a:t>
            </a:r>
            <a:r>
              <a:rPr lang="zh-CN" altLang="en-US" sz="2000" dirty="0"/>
              <a:t>或</a:t>
            </a:r>
            <a:r>
              <a:rPr lang="en-US" altLang="zh-CN" sz="2000" dirty="0"/>
              <a:t>1</a:t>
            </a:r>
            <a:r>
              <a:rPr lang="zh-CN" altLang="en-US" sz="2000" dirty="0"/>
              <a:t>：请求和响应</a:t>
            </a:r>
            <a:endParaRPr lang="en-US" altLang="zh-CN" sz="2000" dirty="0"/>
          </a:p>
          <a:p>
            <a:r>
              <a:rPr lang="zh-CN" altLang="en-US" sz="2000" dirty="0"/>
              <a:t>跳段数：初始为</a:t>
            </a:r>
            <a:r>
              <a:rPr lang="en-US" altLang="zh-CN" sz="2000" dirty="0"/>
              <a:t>0</a:t>
            </a:r>
            <a:r>
              <a:rPr lang="zh-CN" altLang="en-US" sz="2000" dirty="0"/>
              <a:t>，中继代理转发时加</a:t>
            </a:r>
            <a:r>
              <a:rPr lang="en-US" altLang="zh-CN" sz="2000" dirty="0"/>
              <a:t>1</a:t>
            </a:r>
            <a:r>
              <a:rPr lang="zh-CN" altLang="en-US" sz="2000" dirty="0"/>
              <a:t>，检测回路</a:t>
            </a:r>
            <a:endParaRPr lang="en-US" altLang="zh-CN" sz="2000" dirty="0"/>
          </a:p>
          <a:p>
            <a:r>
              <a:rPr lang="zh-CN" altLang="en-US" sz="2000" dirty="0"/>
              <a:t>中继</a:t>
            </a:r>
            <a:r>
              <a:rPr lang="en-US" altLang="zh-CN" sz="2000" dirty="0"/>
              <a:t>IP</a:t>
            </a:r>
            <a:r>
              <a:rPr lang="zh-CN" altLang="en-US" sz="2000" dirty="0"/>
              <a:t>地址：中继代理转发且该字段没有设置时填充</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597116" y="1690688"/>
            <a:ext cx="6264696" cy="4509120"/>
          </a:xfrm>
          <a:prstGeom prst="rect">
            <a:avLst/>
          </a:prstGeom>
          <a:noFill/>
          <a:ln>
            <a:noFill/>
          </a:ln>
        </p:spPr>
      </p:pic>
      <p:sp>
        <p:nvSpPr>
          <p:cNvPr id="7" name="矩形 6"/>
          <p:cNvSpPr/>
          <p:nvPr/>
        </p:nvSpPr>
        <p:spPr>
          <a:xfrm>
            <a:off x="317309" y="3558749"/>
            <a:ext cx="6096000" cy="1323439"/>
          </a:xfrm>
          <a:prstGeom prst="rect">
            <a:avLst/>
          </a:prstGeom>
        </p:spPr>
        <p:txBody>
          <a:bodyPr>
            <a:spAutoFit/>
          </a:bodyPr>
          <a:lstStyle/>
          <a:p>
            <a:pPr marL="285750" indent="-285750">
              <a:buFont typeface="Arial" panose="020B0604020202020204" pitchFamily="34" charset="0"/>
              <a:buChar char="•"/>
            </a:pPr>
            <a:r>
              <a:rPr lang="zh-CN" altLang="en-US" sz="2000" dirty="0"/>
              <a:t>你的</a:t>
            </a:r>
            <a:r>
              <a:rPr lang="en-US" altLang="zh-CN" sz="2000" dirty="0"/>
              <a:t>IP</a:t>
            </a:r>
            <a:r>
              <a:rPr lang="zh-CN" altLang="en-US" sz="2000" dirty="0"/>
              <a:t>地址：服务器所分配的地址</a:t>
            </a:r>
            <a:endParaRPr lang="en-US" altLang="zh-CN" sz="2000" dirty="0"/>
          </a:p>
          <a:p>
            <a:pPr marL="285750" indent="-285750">
              <a:buFont typeface="Arial" panose="020B0604020202020204" pitchFamily="34" charset="0"/>
              <a:buChar char="•"/>
            </a:pPr>
            <a:r>
              <a:rPr lang="zh-CN" altLang="en-US" sz="2000" dirty="0"/>
              <a:t>客户方硬件地址：可用于标识客户方</a:t>
            </a:r>
            <a:endParaRPr lang="en-US" altLang="zh-CN" sz="2000" dirty="0"/>
          </a:p>
          <a:p>
            <a:pPr marL="285750" indent="-285750">
              <a:buFont typeface="Arial" panose="020B0604020202020204" pitchFamily="34" charset="0"/>
              <a:buChar char="•"/>
            </a:pPr>
            <a:r>
              <a:rPr lang="zh-CN" altLang="en-US" sz="2000" dirty="0"/>
              <a:t>类型为</a:t>
            </a:r>
            <a:r>
              <a:rPr lang="en-US" altLang="zh-CN" sz="2000" dirty="0"/>
              <a:t>53</a:t>
            </a:r>
            <a:r>
              <a:rPr lang="zh-CN" altLang="en-US" sz="2000" dirty="0"/>
              <a:t>的选项表示</a:t>
            </a:r>
            <a:r>
              <a:rPr lang="en-US" altLang="zh-CN" sz="2000" dirty="0"/>
              <a:t>DHCP</a:t>
            </a:r>
            <a:r>
              <a:rPr lang="zh-CN" altLang="en-US" sz="2000" dirty="0"/>
              <a:t>消息类型</a:t>
            </a:r>
            <a:endParaRPr lang="en-US" altLang="zh-CN" sz="2000" dirty="0"/>
          </a:p>
          <a:p>
            <a:pPr marL="285750" indent="-285750">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3098464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3600" b="1" dirty="0"/>
              <a:t>网络地址转换</a:t>
            </a:r>
            <a:r>
              <a:rPr lang="en-US" altLang="zh-CN" sz="3600" b="1" dirty="0"/>
              <a:t>NAT</a:t>
            </a:r>
            <a:r>
              <a:rPr lang="zh-CN" altLang="zh-CN" sz="3600" dirty="0"/>
              <a:t>（</a:t>
            </a:r>
            <a:r>
              <a:rPr lang="en-US" altLang="zh-CN" sz="3600" dirty="0"/>
              <a:t>Network Address Translation</a:t>
            </a:r>
            <a:r>
              <a:rPr lang="zh-CN" altLang="zh-CN" sz="3600" dirty="0"/>
              <a:t>）</a:t>
            </a:r>
            <a:endParaRPr lang="zh-CN" altLang="en-US" sz="3600" dirty="0"/>
          </a:p>
        </p:txBody>
      </p:sp>
      <p:sp>
        <p:nvSpPr>
          <p:cNvPr id="4" name="内容占位符 3"/>
          <p:cNvSpPr>
            <a:spLocks noGrp="1"/>
          </p:cNvSpPr>
          <p:nvPr>
            <p:ph sz="quarter" idx="1"/>
          </p:nvPr>
        </p:nvSpPr>
        <p:spPr>
          <a:xfrm>
            <a:off x="420225" y="1414856"/>
            <a:ext cx="10498383" cy="1993795"/>
          </a:xfrm>
        </p:spPr>
        <p:txBody>
          <a:bodyPr>
            <a:normAutofit/>
          </a:bodyPr>
          <a:lstStyle/>
          <a:p>
            <a:r>
              <a:rPr lang="zh-CN" altLang="en-US" sz="2000" dirty="0" smtClean="0"/>
              <a:t>内部网络中的主机不会要求在同一时刻全部连接到</a:t>
            </a:r>
            <a:r>
              <a:rPr lang="en-US" altLang="zh-CN" sz="2000" dirty="0" smtClean="0"/>
              <a:t>Internet</a:t>
            </a:r>
          </a:p>
          <a:p>
            <a:pPr lvl="1"/>
            <a:r>
              <a:rPr lang="zh-CN" altLang="en-US" sz="2000" dirty="0" smtClean="0"/>
              <a:t>内部网络中主机可采用内部</a:t>
            </a:r>
            <a:r>
              <a:rPr lang="en-US" altLang="zh-CN" sz="2000" dirty="0" smtClean="0"/>
              <a:t>IP</a:t>
            </a:r>
            <a:r>
              <a:rPr lang="zh-CN" altLang="en-US" sz="2000" dirty="0" smtClean="0"/>
              <a:t>地址，甚至可采用其他合法的</a:t>
            </a:r>
            <a:r>
              <a:rPr lang="en-US" altLang="zh-CN" sz="2000" dirty="0" smtClean="0"/>
              <a:t>IP</a:t>
            </a:r>
            <a:r>
              <a:rPr lang="zh-CN" altLang="en-US" sz="2000" dirty="0" smtClean="0"/>
              <a:t>地址</a:t>
            </a:r>
            <a:endParaRPr lang="en-US" altLang="zh-CN" sz="2000" dirty="0" smtClean="0"/>
          </a:p>
          <a:p>
            <a:pPr lvl="2"/>
            <a:r>
              <a:rPr lang="en-US" altLang="zh-CN" dirty="0" smtClean="0"/>
              <a:t>RFC1918</a:t>
            </a:r>
            <a:r>
              <a:rPr lang="zh-CN" altLang="en-US" dirty="0" smtClean="0"/>
              <a:t>给出了</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类内部</a:t>
            </a:r>
            <a:r>
              <a:rPr lang="en-US" altLang="zh-CN" dirty="0" smtClean="0"/>
              <a:t>IP</a:t>
            </a:r>
            <a:r>
              <a:rPr lang="zh-CN" altLang="en-US" dirty="0" smtClean="0"/>
              <a:t>地址，分别为</a:t>
            </a:r>
            <a:r>
              <a:rPr lang="en-US" altLang="zh-CN" dirty="0" smtClean="0"/>
              <a:t>10.0.0.0/8</a:t>
            </a:r>
            <a:r>
              <a:rPr lang="zh-CN" altLang="en-US" dirty="0" smtClean="0"/>
              <a:t>、</a:t>
            </a:r>
            <a:r>
              <a:rPr lang="en-US" altLang="zh-CN" dirty="0" smtClean="0"/>
              <a:t>172.16.0.0/12</a:t>
            </a:r>
            <a:r>
              <a:rPr lang="zh-CN" altLang="en-US" dirty="0" smtClean="0"/>
              <a:t>、</a:t>
            </a:r>
            <a:r>
              <a:rPr lang="en-US" altLang="zh-CN" dirty="0" smtClean="0"/>
              <a:t>192.168.0.0/16</a:t>
            </a:r>
          </a:p>
          <a:p>
            <a:pPr lvl="1"/>
            <a:r>
              <a:rPr lang="zh-CN" altLang="en-US" sz="2000" dirty="0" smtClean="0"/>
              <a:t>基本</a:t>
            </a:r>
            <a:r>
              <a:rPr lang="en-US" altLang="zh-CN" sz="2000" dirty="0" smtClean="0"/>
              <a:t>NAT</a:t>
            </a:r>
            <a:r>
              <a:rPr lang="zh-CN" altLang="en-US" sz="2000" dirty="0" smtClean="0"/>
              <a:t>： 负责在内部网络用到的内部</a:t>
            </a:r>
            <a:r>
              <a:rPr lang="en-US" altLang="zh-CN" sz="2000" dirty="0" smtClean="0"/>
              <a:t>IP</a:t>
            </a:r>
            <a:r>
              <a:rPr lang="zh-CN" altLang="en-US" sz="2000" dirty="0" smtClean="0"/>
              <a:t>地址与外部用于连接到</a:t>
            </a:r>
            <a:r>
              <a:rPr lang="en-US" altLang="zh-CN" sz="2000" dirty="0" smtClean="0"/>
              <a:t>Internet</a:t>
            </a:r>
            <a:r>
              <a:rPr lang="zh-CN" altLang="en-US" sz="2000" dirty="0" smtClean="0"/>
              <a:t>的公共</a:t>
            </a:r>
            <a:r>
              <a:rPr lang="en-US" altLang="zh-CN" sz="2000" dirty="0" smtClean="0"/>
              <a:t>IP</a:t>
            </a:r>
            <a:r>
              <a:rPr lang="zh-CN" altLang="en-US" sz="2000" dirty="0" smtClean="0"/>
              <a:t>地址</a:t>
            </a:r>
            <a:r>
              <a:rPr lang="en-US" altLang="zh-CN" sz="2000" dirty="0" smtClean="0"/>
              <a:t>(</a:t>
            </a:r>
            <a:r>
              <a:rPr lang="zh-CN" altLang="en-US" sz="2000" dirty="0" smtClean="0"/>
              <a:t>从地址池中选择）之间进行地址转换</a:t>
            </a:r>
            <a:endParaRPr lang="en-US" altLang="zh-CN" sz="2000" dirty="0" smtClean="0"/>
          </a:p>
          <a:p>
            <a:pPr marL="914400" lvl="2" indent="0">
              <a:buNone/>
            </a:pPr>
            <a:endParaRPr lang="en-US" altLang="zh-CN" dirty="0" smtClean="0"/>
          </a:p>
        </p:txBody>
      </p:sp>
      <p:sp>
        <p:nvSpPr>
          <p:cNvPr id="5" name="Rectangle 996"/>
          <p:cNvSpPr>
            <a:spLocks noChangeArrowheads="1"/>
          </p:cNvSpPr>
          <p:nvPr/>
        </p:nvSpPr>
        <p:spPr bwMode="auto">
          <a:xfrm>
            <a:off x="1060903" y="3766520"/>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zh-CN" altLang="en-US"/>
          </a:p>
        </p:txBody>
      </p:sp>
      <p:sp>
        <p:nvSpPr>
          <p:cNvPr id="6" name="Line 997"/>
          <p:cNvSpPr>
            <a:spLocks noChangeShapeType="1"/>
          </p:cNvSpPr>
          <p:nvPr/>
        </p:nvSpPr>
        <p:spPr bwMode="auto">
          <a:xfrm flipV="1">
            <a:off x="5974217" y="5519634"/>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998"/>
          <p:cNvSpPr>
            <a:spLocks noChangeShapeType="1"/>
          </p:cNvSpPr>
          <p:nvPr/>
        </p:nvSpPr>
        <p:spPr bwMode="auto">
          <a:xfrm flipV="1">
            <a:off x="5974217" y="546883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999"/>
          <p:cNvSpPr>
            <a:spLocks noChangeShapeType="1"/>
          </p:cNvSpPr>
          <p:nvPr/>
        </p:nvSpPr>
        <p:spPr bwMode="auto">
          <a:xfrm flipV="1">
            <a:off x="5974217" y="541485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000"/>
          <p:cNvSpPr>
            <a:spLocks noChangeShapeType="1"/>
          </p:cNvSpPr>
          <p:nvPr/>
        </p:nvSpPr>
        <p:spPr bwMode="auto">
          <a:xfrm flipV="1">
            <a:off x="5974217" y="536247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01"/>
          <p:cNvSpPr>
            <a:spLocks noChangeShapeType="1"/>
          </p:cNvSpPr>
          <p:nvPr/>
        </p:nvSpPr>
        <p:spPr bwMode="auto">
          <a:xfrm flipV="1">
            <a:off x="5974217" y="5308496"/>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02"/>
          <p:cNvSpPr>
            <a:spLocks noChangeShapeType="1"/>
          </p:cNvSpPr>
          <p:nvPr/>
        </p:nvSpPr>
        <p:spPr bwMode="auto">
          <a:xfrm flipV="1">
            <a:off x="5974217" y="525610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03"/>
          <p:cNvSpPr>
            <a:spLocks noChangeShapeType="1"/>
          </p:cNvSpPr>
          <p:nvPr/>
        </p:nvSpPr>
        <p:spPr bwMode="auto">
          <a:xfrm flipV="1">
            <a:off x="5974217" y="520213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04"/>
          <p:cNvSpPr>
            <a:spLocks noChangeShapeType="1"/>
          </p:cNvSpPr>
          <p:nvPr/>
        </p:nvSpPr>
        <p:spPr bwMode="auto">
          <a:xfrm flipV="1">
            <a:off x="5974217" y="515133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05"/>
          <p:cNvSpPr>
            <a:spLocks noChangeShapeType="1"/>
          </p:cNvSpPr>
          <p:nvPr/>
        </p:nvSpPr>
        <p:spPr bwMode="auto">
          <a:xfrm flipV="1">
            <a:off x="5974217" y="509735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06"/>
          <p:cNvSpPr>
            <a:spLocks noChangeShapeType="1"/>
          </p:cNvSpPr>
          <p:nvPr/>
        </p:nvSpPr>
        <p:spPr bwMode="auto">
          <a:xfrm flipV="1">
            <a:off x="5974217" y="504497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07"/>
          <p:cNvSpPr>
            <a:spLocks noChangeShapeType="1"/>
          </p:cNvSpPr>
          <p:nvPr/>
        </p:nvSpPr>
        <p:spPr bwMode="auto">
          <a:xfrm flipV="1">
            <a:off x="5974217" y="499099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08"/>
          <p:cNvSpPr>
            <a:spLocks noChangeShapeType="1"/>
          </p:cNvSpPr>
          <p:nvPr/>
        </p:nvSpPr>
        <p:spPr bwMode="auto">
          <a:xfrm flipV="1">
            <a:off x="5974217" y="4937021"/>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09"/>
          <p:cNvSpPr>
            <a:spLocks noChangeShapeType="1"/>
          </p:cNvSpPr>
          <p:nvPr/>
        </p:nvSpPr>
        <p:spPr bwMode="auto">
          <a:xfrm flipV="1">
            <a:off x="5974217" y="488463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010"/>
          <p:cNvSpPr>
            <a:spLocks noChangeShapeType="1"/>
          </p:cNvSpPr>
          <p:nvPr/>
        </p:nvSpPr>
        <p:spPr bwMode="auto">
          <a:xfrm flipV="1">
            <a:off x="5974217" y="4830659"/>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11"/>
          <p:cNvSpPr>
            <a:spLocks noChangeShapeType="1"/>
          </p:cNvSpPr>
          <p:nvPr/>
        </p:nvSpPr>
        <p:spPr bwMode="auto">
          <a:xfrm flipV="1">
            <a:off x="5974217" y="477985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12"/>
          <p:cNvSpPr>
            <a:spLocks noChangeShapeType="1"/>
          </p:cNvSpPr>
          <p:nvPr/>
        </p:nvSpPr>
        <p:spPr bwMode="auto">
          <a:xfrm flipV="1">
            <a:off x="5974217" y="472588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013"/>
          <p:cNvSpPr>
            <a:spLocks noChangeShapeType="1"/>
          </p:cNvSpPr>
          <p:nvPr/>
        </p:nvSpPr>
        <p:spPr bwMode="auto">
          <a:xfrm flipV="1">
            <a:off x="5974217" y="467349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014"/>
          <p:cNvSpPr>
            <a:spLocks noChangeShapeType="1"/>
          </p:cNvSpPr>
          <p:nvPr/>
        </p:nvSpPr>
        <p:spPr bwMode="auto">
          <a:xfrm flipV="1">
            <a:off x="5974217" y="461952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15"/>
          <p:cNvSpPr>
            <a:spLocks noChangeShapeType="1"/>
          </p:cNvSpPr>
          <p:nvPr/>
        </p:nvSpPr>
        <p:spPr bwMode="auto">
          <a:xfrm flipV="1">
            <a:off x="5974217" y="456713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16"/>
          <p:cNvSpPr>
            <a:spLocks noChangeShapeType="1"/>
          </p:cNvSpPr>
          <p:nvPr/>
        </p:nvSpPr>
        <p:spPr bwMode="auto">
          <a:xfrm flipV="1">
            <a:off x="5974217" y="451474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17"/>
          <p:cNvSpPr>
            <a:spLocks noChangeShapeType="1"/>
          </p:cNvSpPr>
          <p:nvPr/>
        </p:nvSpPr>
        <p:spPr bwMode="auto">
          <a:xfrm flipV="1">
            <a:off x="5974217" y="446235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18"/>
          <p:cNvSpPr>
            <a:spLocks noChangeShapeType="1"/>
          </p:cNvSpPr>
          <p:nvPr/>
        </p:nvSpPr>
        <p:spPr bwMode="auto">
          <a:xfrm flipV="1">
            <a:off x="5974217" y="440838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19"/>
          <p:cNvSpPr>
            <a:spLocks noChangeShapeType="1"/>
          </p:cNvSpPr>
          <p:nvPr/>
        </p:nvSpPr>
        <p:spPr bwMode="auto">
          <a:xfrm flipV="1">
            <a:off x="5974217" y="4354409"/>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20"/>
          <p:cNvSpPr>
            <a:spLocks noChangeShapeType="1"/>
          </p:cNvSpPr>
          <p:nvPr/>
        </p:nvSpPr>
        <p:spPr bwMode="auto">
          <a:xfrm flipV="1">
            <a:off x="5974217" y="430202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021"/>
          <p:cNvSpPr>
            <a:spLocks noChangeShapeType="1"/>
          </p:cNvSpPr>
          <p:nvPr/>
        </p:nvSpPr>
        <p:spPr bwMode="auto">
          <a:xfrm flipV="1">
            <a:off x="5974217" y="4248046"/>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22"/>
          <p:cNvSpPr>
            <a:spLocks noChangeShapeType="1"/>
          </p:cNvSpPr>
          <p:nvPr/>
        </p:nvSpPr>
        <p:spPr bwMode="auto">
          <a:xfrm flipV="1">
            <a:off x="5974217" y="419724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23"/>
          <p:cNvSpPr>
            <a:spLocks noChangeShapeType="1"/>
          </p:cNvSpPr>
          <p:nvPr/>
        </p:nvSpPr>
        <p:spPr bwMode="auto">
          <a:xfrm flipV="1">
            <a:off x="5974217" y="414327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24"/>
          <p:cNvSpPr>
            <a:spLocks noChangeShapeType="1"/>
          </p:cNvSpPr>
          <p:nvPr/>
        </p:nvSpPr>
        <p:spPr bwMode="auto">
          <a:xfrm flipV="1">
            <a:off x="5974217" y="409088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025"/>
          <p:cNvSpPr>
            <a:spLocks noChangeShapeType="1"/>
          </p:cNvSpPr>
          <p:nvPr/>
        </p:nvSpPr>
        <p:spPr bwMode="auto">
          <a:xfrm flipV="1">
            <a:off x="5974217" y="403690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026"/>
          <p:cNvSpPr>
            <a:spLocks noChangeShapeType="1"/>
          </p:cNvSpPr>
          <p:nvPr/>
        </p:nvSpPr>
        <p:spPr bwMode="auto">
          <a:xfrm flipV="1">
            <a:off x="5974217" y="398452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027"/>
          <p:cNvSpPr>
            <a:spLocks noChangeShapeType="1"/>
          </p:cNvSpPr>
          <p:nvPr/>
        </p:nvSpPr>
        <p:spPr bwMode="auto">
          <a:xfrm flipV="1">
            <a:off x="5974217" y="393054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028"/>
          <p:cNvSpPr>
            <a:spLocks noChangeShapeType="1"/>
          </p:cNvSpPr>
          <p:nvPr/>
        </p:nvSpPr>
        <p:spPr bwMode="auto">
          <a:xfrm flipV="1">
            <a:off x="5974217" y="387974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029"/>
          <p:cNvSpPr>
            <a:spLocks noChangeShapeType="1"/>
          </p:cNvSpPr>
          <p:nvPr/>
        </p:nvSpPr>
        <p:spPr bwMode="auto">
          <a:xfrm flipV="1">
            <a:off x="5974217" y="382577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030"/>
          <p:cNvSpPr>
            <a:spLocks noChangeShapeType="1"/>
          </p:cNvSpPr>
          <p:nvPr/>
        </p:nvSpPr>
        <p:spPr bwMode="auto">
          <a:xfrm flipV="1">
            <a:off x="5974217" y="377179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31"/>
          <p:cNvSpPr>
            <a:spLocks noChangeShapeType="1"/>
          </p:cNvSpPr>
          <p:nvPr/>
        </p:nvSpPr>
        <p:spPr bwMode="auto">
          <a:xfrm flipV="1">
            <a:off x="5974217" y="371940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1032"/>
          <p:cNvSpPr>
            <a:spLocks/>
          </p:cNvSpPr>
          <p:nvPr/>
        </p:nvSpPr>
        <p:spPr bwMode="auto">
          <a:xfrm>
            <a:off x="1305379" y="3948009"/>
            <a:ext cx="4386263" cy="2713037"/>
          </a:xfrm>
          <a:custGeom>
            <a:avLst/>
            <a:gdLst>
              <a:gd name="T0" fmla="*/ 471 w 2807"/>
              <a:gd name="T1" fmla="*/ 1097 h 1359"/>
              <a:gd name="T2" fmla="*/ 624 w 2807"/>
              <a:gd name="T3" fmla="*/ 1243 h 1359"/>
              <a:gd name="T4" fmla="*/ 813 w 2807"/>
              <a:gd name="T5" fmla="*/ 1332 h 1359"/>
              <a:gd name="T6" fmla="*/ 1018 w 2807"/>
              <a:gd name="T7" fmla="*/ 1359 h 1359"/>
              <a:gd name="T8" fmla="*/ 1222 w 2807"/>
              <a:gd name="T9" fmla="*/ 1314 h 1359"/>
              <a:gd name="T10" fmla="*/ 1406 w 2807"/>
              <a:gd name="T11" fmla="*/ 1208 h 1359"/>
              <a:gd name="T12" fmla="*/ 1585 w 2807"/>
              <a:gd name="T13" fmla="*/ 1314 h 1359"/>
              <a:gd name="T14" fmla="*/ 1790 w 2807"/>
              <a:gd name="T15" fmla="*/ 1359 h 1359"/>
              <a:gd name="T16" fmla="*/ 1994 w 2807"/>
              <a:gd name="T17" fmla="*/ 1332 h 1359"/>
              <a:gd name="T18" fmla="*/ 2184 w 2807"/>
              <a:gd name="T19" fmla="*/ 1243 h 1359"/>
              <a:gd name="T20" fmla="*/ 2337 w 2807"/>
              <a:gd name="T21" fmla="*/ 1097 h 1359"/>
              <a:gd name="T22" fmla="*/ 2470 w 2807"/>
              <a:gd name="T23" fmla="*/ 1018 h 1359"/>
              <a:gd name="T24" fmla="*/ 2613 w 2807"/>
              <a:gd name="T25" fmla="*/ 987 h 1359"/>
              <a:gd name="T26" fmla="*/ 2731 w 2807"/>
              <a:gd name="T27" fmla="*/ 894 h 1359"/>
              <a:gd name="T28" fmla="*/ 2797 w 2807"/>
              <a:gd name="T29" fmla="*/ 757 h 1359"/>
              <a:gd name="T30" fmla="*/ 2797 w 2807"/>
              <a:gd name="T31" fmla="*/ 602 h 1359"/>
              <a:gd name="T32" fmla="*/ 2731 w 2807"/>
              <a:gd name="T33" fmla="*/ 465 h 1359"/>
              <a:gd name="T34" fmla="*/ 2613 w 2807"/>
              <a:gd name="T35" fmla="*/ 372 h 1359"/>
              <a:gd name="T36" fmla="*/ 2470 w 2807"/>
              <a:gd name="T37" fmla="*/ 341 h 1359"/>
              <a:gd name="T38" fmla="*/ 2337 w 2807"/>
              <a:gd name="T39" fmla="*/ 261 h 1359"/>
              <a:gd name="T40" fmla="*/ 2184 w 2807"/>
              <a:gd name="T41" fmla="*/ 115 h 1359"/>
              <a:gd name="T42" fmla="*/ 1994 w 2807"/>
              <a:gd name="T43" fmla="*/ 27 h 1359"/>
              <a:gd name="T44" fmla="*/ 1790 w 2807"/>
              <a:gd name="T45" fmla="*/ 0 h 1359"/>
              <a:gd name="T46" fmla="*/ 1585 w 2807"/>
              <a:gd name="T47" fmla="*/ 44 h 1359"/>
              <a:gd name="T48" fmla="*/ 1406 w 2807"/>
              <a:gd name="T49" fmla="*/ 151 h 1359"/>
              <a:gd name="T50" fmla="*/ 1222 w 2807"/>
              <a:gd name="T51" fmla="*/ 44 h 1359"/>
              <a:gd name="T52" fmla="*/ 1018 w 2807"/>
              <a:gd name="T53" fmla="*/ 0 h 1359"/>
              <a:gd name="T54" fmla="*/ 813 w 2807"/>
              <a:gd name="T55" fmla="*/ 27 h 1359"/>
              <a:gd name="T56" fmla="*/ 624 w 2807"/>
              <a:gd name="T57" fmla="*/ 115 h 1359"/>
              <a:gd name="T58" fmla="*/ 471 w 2807"/>
              <a:gd name="T59" fmla="*/ 261 h 1359"/>
              <a:gd name="T60" fmla="*/ 343 w 2807"/>
              <a:gd name="T61" fmla="*/ 341 h 1359"/>
              <a:gd name="T62" fmla="*/ 195 w 2807"/>
              <a:gd name="T63" fmla="*/ 372 h 1359"/>
              <a:gd name="T64" fmla="*/ 77 w 2807"/>
              <a:gd name="T65" fmla="*/ 465 h 1359"/>
              <a:gd name="T66" fmla="*/ 11 w 2807"/>
              <a:gd name="T67" fmla="*/ 602 h 1359"/>
              <a:gd name="T68" fmla="*/ 11 w 2807"/>
              <a:gd name="T69" fmla="*/ 757 h 1359"/>
              <a:gd name="T70" fmla="*/ 77 w 2807"/>
              <a:gd name="T71" fmla="*/ 894 h 1359"/>
              <a:gd name="T72" fmla="*/ 195 w 2807"/>
              <a:gd name="T73" fmla="*/ 987 h 1359"/>
              <a:gd name="T74" fmla="*/ 343 w 2807"/>
              <a:gd name="T75" fmla="*/ 1018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7" h="1359">
                <a:moveTo>
                  <a:pt x="414" y="1009"/>
                </a:moveTo>
                <a:lnTo>
                  <a:pt x="471" y="1097"/>
                </a:lnTo>
                <a:lnTo>
                  <a:pt x="542" y="1177"/>
                </a:lnTo>
                <a:lnTo>
                  <a:pt x="624" y="1243"/>
                </a:lnTo>
                <a:lnTo>
                  <a:pt x="716" y="1297"/>
                </a:lnTo>
                <a:lnTo>
                  <a:pt x="813" y="1332"/>
                </a:lnTo>
                <a:lnTo>
                  <a:pt x="916" y="1354"/>
                </a:lnTo>
                <a:lnTo>
                  <a:pt x="1018" y="1359"/>
                </a:lnTo>
                <a:lnTo>
                  <a:pt x="1125" y="1345"/>
                </a:lnTo>
                <a:lnTo>
                  <a:pt x="1222" y="1314"/>
                </a:lnTo>
                <a:lnTo>
                  <a:pt x="1319" y="1270"/>
                </a:lnTo>
                <a:lnTo>
                  <a:pt x="1406" y="1208"/>
                </a:lnTo>
                <a:lnTo>
                  <a:pt x="1493" y="1270"/>
                </a:lnTo>
                <a:lnTo>
                  <a:pt x="1585" y="1314"/>
                </a:lnTo>
                <a:lnTo>
                  <a:pt x="1688" y="1345"/>
                </a:lnTo>
                <a:lnTo>
                  <a:pt x="1790" y="1359"/>
                </a:lnTo>
                <a:lnTo>
                  <a:pt x="1892" y="1354"/>
                </a:lnTo>
                <a:lnTo>
                  <a:pt x="1994" y="1332"/>
                </a:lnTo>
                <a:lnTo>
                  <a:pt x="2092" y="1297"/>
                </a:lnTo>
                <a:lnTo>
                  <a:pt x="2184" y="1243"/>
                </a:lnTo>
                <a:lnTo>
                  <a:pt x="2265" y="1177"/>
                </a:lnTo>
                <a:lnTo>
                  <a:pt x="2337" y="1097"/>
                </a:lnTo>
                <a:lnTo>
                  <a:pt x="2393" y="1009"/>
                </a:lnTo>
                <a:lnTo>
                  <a:pt x="2470" y="1018"/>
                </a:lnTo>
                <a:lnTo>
                  <a:pt x="2541" y="1009"/>
                </a:lnTo>
                <a:lnTo>
                  <a:pt x="2613" y="987"/>
                </a:lnTo>
                <a:lnTo>
                  <a:pt x="2680" y="947"/>
                </a:lnTo>
                <a:lnTo>
                  <a:pt x="2731" y="894"/>
                </a:lnTo>
                <a:lnTo>
                  <a:pt x="2772" y="828"/>
                </a:lnTo>
                <a:lnTo>
                  <a:pt x="2797" y="757"/>
                </a:lnTo>
                <a:lnTo>
                  <a:pt x="2807" y="677"/>
                </a:lnTo>
                <a:lnTo>
                  <a:pt x="2797" y="602"/>
                </a:lnTo>
                <a:lnTo>
                  <a:pt x="2772" y="531"/>
                </a:lnTo>
                <a:lnTo>
                  <a:pt x="2731" y="465"/>
                </a:lnTo>
                <a:lnTo>
                  <a:pt x="2680" y="412"/>
                </a:lnTo>
                <a:lnTo>
                  <a:pt x="2613" y="372"/>
                </a:lnTo>
                <a:lnTo>
                  <a:pt x="2541" y="345"/>
                </a:lnTo>
                <a:lnTo>
                  <a:pt x="2470" y="341"/>
                </a:lnTo>
                <a:lnTo>
                  <a:pt x="2393" y="350"/>
                </a:lnTo>
                <a:lnTo>
                  <a:pt x="2337" y="261"/>
                </a:lnTo>
                <a:lnTo>
                  <a:pt x="2265" y="182"/>
                </a:lnTo>
                <a:lnTo>
                  <a:pt x="2184" y="115"/>
                </a:lnTo>
                <a:lnTo>
                  <a:pt x="2092" y="62"/>
                </a:lnTo>
                <a:lnTo>
                  <a:pt x="1994" y="27"/>
                </a:lnTo>
                <a:lnTo>
                  <a:pt x="1892" y="5"/>
                </a:lnTo>
                <a:lnTo>
                  <a:pt x="1790" y="0"/>
                </a:lnTo>
                <a:lnTo>
                  <a:pt x="1688" y="14"/>
                </a:lnTo>
                <a:lnTo>
                  <a:pt x="1585" y="44"/>
                </a:lnTo>
                <a:lnTo>
                  <a:pt x="1493" y="89"/>
                </a:lnTo>
                <a:lnTo>
                  <a:pt x="1406" y="151"/>
                </a:lnTo>
                <a:lnTo>
                  <a:pt x="1319" y="89"/>
                </a:lnTo>
                <a:lnTo>
                  <a:pt x="1222" y="44"/>
                </a:lnTo>
                <a:lnTo>
                  <a:pt x="1125" y="14"/>
                </a:lnTo>
                <a:lnTo>
                  <a:pt x="1018" y="0"/>
                </a:lnTo>
                <a:lnTo>
                  <a:pt x="916" y="5"/>
                </a:lnTo>
                <a:lnTo>
                  <a:pt x="813" y="27"/>
                </a:lnTo>
                <a:lnTo>
                  <a:pt x="716" y="62"/>
                </a:lnTo>
                <a:lnTo>
                  <a:pt x="624" y="115"/>
                </a:lnTo>
                <a:lnTo>
                  <a:pt x="542" y="182"/>
                </a:lnTo>
                <a:lnTo>
                  <a:pt x="471" y="261"/>
                </a:lnTo>
                <a:lnTo>
                  <a:pt x="414" y="350"/>
                </a:lnTo>
                <a:lnTo>
                  <a:pt x="343" y="341"/>
                </a:lnTo>
                <a:lnTo>
                  <a:pt x="266" y="345"/>
                </a:lnTo>
                <a:lnTo>
                  <a:pt x="195" y="372"/>
                </a:lnTo>
                <a:lnTo>
                  <a:pt x="128" y="412"/>
                </a:lnTo>
                <a:lnTo>
                  <a:pt x="77" y="465"/>
                </a:lnTo>
                <a:lnTo>
                  <a:pt x="36" y="531"/>
                </a:lnTo>
                <a:lnTo>
                  <a:pt x="11" y="602"/>
                </a:lnTo>
                <a:lnTo>
                  <a:pt x="0" y="677"/>
                </a:lnTo>
                <a:lnTo>
                  <a:pt x="11" y="757"/>
                </a:lnTo>
                <a:lnTo>
                  <a:pt x="36" y="828"/>
                </a:lnTo>
                <a:lnTo>
                  <a:pt x="77" y="894"/>
                </a:lnTo>
                <a:lnTo>
                  <a:pt x="128" y="947"/>
                </a:lnTo>
                <a:lnTo>
                  <a:pt x="195" y="987"/>
                </a:lnTo>
                <a:lnTo>
                  <a:pt x="266" y="1009"/>
                </a:lnTo>
                <a:lnTo>
                  <a:pt x="343" y="1018"/>
                </a:lnTo>
                <a:lnTo>
                  <a:pt x="414" y="1009"/>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2" name="Freeform 1033"/>
          <p:cNvSpPr>
            <a:spLocks/>
          </p:cNvSpPr>
          <p:nvPr/>
        </p:nvSpPr>
        <p:spPr bwMode="auto">
          <a:xfrm>
            <a:off x="2095953" y="5318020"/>
            <a:ext cx="65088"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034"/>
          <p:cNvSpPr>
            <a:spLocks/>
          </p:cNvSpPr>
          <p:nvPr/>
        </p:nvSpPr>
        <p:spPr bwMode="auto">
          <a:xfrm>
            <a:off x="1691141" y="5318020"/>
            <a:ext cx="107950" cy="52388"/>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035"/>
          <p:cNvSpPr>
            <a:spLocks/>
          </p:cNvSpPr>
          <p:nvPr/>
        </p:nvSpPr>
        <p:spPr bwMode="auto">
          <a:xfrm>
            <a:off x="1749878" y="5318020"/>
            <a:ext cx="393700" cy="52388"/>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36"/>
          <p:cNvSpPr>
            <a:spLocks/>
          </p:cNvSpPr>
          <p:nvPr/>
        </p:nvSpPr>
        <p:spPr bwMode="auto">
          <a:xfrm>
            <a:off x="1807029" y="5352946"/>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037"/>
          <p:cNvSpPr>
            <a:spLocks/>
          </p:cNvSpPr>
          <p:nvPr/>
        </p:nvSpPr>
        <p:spPr bwMode="auto">
          <a:xfrm>
            <a:off x="1807029" y="5352946"/>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038"/>
          <p:cNvSpPr>
            <a:spLocks/>
          </p:cNvSpPr>
          <p:nvPr/>
        </p:nvSpPr>
        <p:spPr bwMode="auto">
          <a:xfrm>
            <a:off x="1807029" y="5352946"/>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039"/>
          <p:cNvSpPr>
            <a:spLocks/>
          </p:cNvSpPr>
          <p:nvPr/>
        </p:nvSpPr>
        <p:spPr bwMode="auto">
          <a:xfrm>
            <a:off x="1807029" y="5352946"/>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040"/>
          <p:cNvSpPr>
            <a:spLocks/>
          </p:cNvSpPr>
          <p:nvPr/>
        </p:nvSpPr>
        <p:spPr bwMode="auto">
          <a:xfrm>
            <a:off x="1807029" y="5352946"/>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041"/>
          <p:cNvSpPr>
            <a:spLocks/>
          </p:cNvSpPr>
          <p:nvPr/>
        </p:nvSpPr>
        <p:spPr bwMode="auto">
          <a:xfrm>
            <a:off x="1807029" y="5352946"/>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042"/>
          <p:cNvSpPr>
            <a:spLocks/>
          </p:cNvSpPr>
          <p:nvPr/>
        </p:nvSpPr>
        <p:spPr bwMode="auto">
          <a:xfrm>
            <a:off x="1807029" y="5352946"/>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043"/>
          <p:cNvSpPr>
            <a:spLocks/>
          </p:cNvSpPr>
          <p:nvPr/>
        </p:nvSpPr>
        <p:spPr bwMode="auto">
          <a:xfrm>
            <a:off x="1807028" y="5352945"/>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044"/>
          <p:cNvSpPr>
            <a:spLocks/>
          </p:cNvSpPr>
          <p:nvPr/>
        </p:nvSpPr>
        <p:spPr bwMode="auto">
          <a:xfrm>
            <a:off x="1807028" y="5352945"/>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1045"/>
          <p:cNvSpPr>
            <a:spLocks/>
          </p:cNvSpPr>
          <p:nvPr/>
        </p:nvSpPr>
        <p:spPr bwMode="auto">
          <a:xfrm>
            <a:off x="1807028" y="5352945"/>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1046"/>
          <p:cNvSpPr>
            <a:spLocks/>
          </p:cNvSpPr>
          <p:nvPr/>
        </p:nvSpPr>
        <p:spPr bwMode="auto">
          <a:xfrm>
            <a:off x="1807029" y="5352946"/>
            <a:ext cx="238125" cy="17463"/>
          </a:xfrm>
          <a:custGeom>
            <a:avLst/>
            <a:gdLst>
              <a:gd name="T0" fmla="*/ 148 w 148"/>
              <a:gd name="T1" fmla="*/ 0 h 9"/>
              <a:gd name="T2" fmla="*/ 0 w 148"/>
              <a:gd name="T3" fmla="*/ 0 h 9"/>
              <a:gd name="T4" fmla="*/ 10 w 148"/>
              <a:gd name="T5" fmla="*/ 5 h 9"/>
              <a:gd name="T6" fmla="*/ 36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6"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1047"/>
          <p:cNvSpPr>
            <a:spLocks/>
          </p:cNvSpPr>
          <p:nvPr/>
        </p:nvSpPr>
        <p:spPr bwMode="auto">
          <a:xfrm>
            <a:off x="1807029" y="5352946"/>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1048"/>
          <p:cNvSpPr>
            <a:spLocks/>
          </p:cNvSpPr>
          <p:nvPr/>
        </p:nvSpPr>
        <p:spPr bwMode="auto">
          <a:xfrm>
            <a:off x="1807029" y="5352946"/>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1049"/>
          <p:cNvSpPr>
            <a:spLocks/>
          </p:cNvSpPr>
          <p:nvPr/>
        </p:nvSpPr>
        <p:spPr bwMode="auto">
          <a:xfrm>
            <a:off x="1807029" y="5352946"/>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1050"/>
          <p:cNvSpPr>
            <a:spLocks/>
          </p:cNvSpPr>
          <p:nvPr/>
        </p:nvSpPr>
        <p:spPr bwMode="auto">
          <a:xfrm>
            <a:off x="1807029" y="5352946"/>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1051"/>
          <p:cNvSpPr>
            <a:spLocks/>
          </p:cNvSpPr>
          <p:nvPr/>
        </p:nvSpPr>
        <p:spPr bwMode="auto">
          <a:xfrm>
            <a:off x="1807029" y="5352946"/>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1052"/>
          <p:cNvSpPr>
            <a:spLocks/>
          </p:cNvSpPr>
          <p:nvPr/>
        </p:nvSpPr>
        <p:spPr bwMode="auto">
          <a:xfrm>
            <a:off x="1807029" y="5352946"/>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1053"/>
          <p:cNvSpPr>
            <a:spLocks/>
          </p:cNvSpPr>
          <p:nvPr/>
        </p:nvSpPr>
        <p:spPr bwMode="auto">
          <a:xfrm>
            <a:off x="1807029" y="5352946"/>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1054"/>
          <p:cNvSpPr>
            <a:spLocks/>
          </p:cNvSpPr>
          <p:nvPr/>
        </p:nvSpPr>
        <p:spPr bwMode="auto">
          <a:xfrm>
            <a:off x="1807028" y="5352945"/>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1055"/>
          <p:cNvSpPr>
            <a:spLocks/>
          </p:cNvSpPr>
          <p:nvPr/>
        </p:nvSpPr>
        <p:spPr bwMode="auto">
          <a:xfrm>
            <a:off x="1807028" y="5352945"/>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1056"/>
          <p:cNvSpPr>
            <a:spLocks/>
          </p:cNvSpPr>
          <p:nvPr/>
        </p:nvSpPr>
        <p:spPr bwMode="auto">
          <a:xfrm>
            <a:off x="1807028" y="5352945"/>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1057"/>
          <p:cNvSpPr>
            <a:spLocks/>
          </p:cNvSpPr>
          <p:nvPr/>
        </p:nvSpPr>
        <p:spPr bwMode="auto">
          <a:xfrm>
            <a:off x="2111829" y="5318021"/>
            <a:ext cx="49213" cy="20161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Rectangle 1058"/>
          <p:cNvSpPr>
            <a:spLocks noChangeArrowheads="1"/>
          </p:cNvSpPr>
          <p:nvPr/>
        </p:nvSpPr>
        <p:spPr bwMode="auto">
          <a:xfrm>
            <a:off x="1691142" y="5370409"/>
            <a:ext cx="420687" cy="1238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Rectangle 1059"/>
          <p:cNvSpPr>
            <a:spLocks noChangeArrowheads="1"/>
          </p:cNvSpPr>
          <p:nvPr/>
        </p:nvSpPr>
        <p:spPr bwMode="auto">
          <a:xfrm>
            <a:off x="1691142" y="5370409"/>
            <a:ext cx="420687" cy="12382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1060"/>
          <p:cNvSpPr>
            <a:spLocks/>
          </p:cNvSpPr>
          <p:nvPr/>
        </p:nvSpPr>
        <p:spPr bwMode="auto">
          <a:xfrm>
            <a:off x="1822903" y="5370409"/>
            <a:ext cx="7938" cy="123825"/>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Rectangle 1061"/>
          <p:cNvSpPr>
            <a:spLocks noChangeArrowheads="1"/>
          </p:cNvSpPr>
          <p:nvPr/>
        </p:nvSpPr>
        <p:spPr bwMode="auto">
          <a:xfrm>
            <a:off x="1691142" y="5494233"/>
            <a:ext cx="420687" cy="25400"/>
          </a:xfrm>
          <a:prstGeom prst="rect">
            <a:avLst/>
          </a:prstGeom>
          <a:solidFill>
            <a:srgbClr val="9A9A9A"/>
          </a:solidFill>
          <a:ln w="7938">
            <a:solidFill>
              <a:srgbClr val="000000"/>
            </a:solidFill>
            <a:miter lim="800000"/>
            <a:headEnd/>
            <a:tailEnd/>
          </a:ln>
        </p:spPr>
        <p:txBody>
          <a:bodyPr/>
          <a:lstStyle/>
          <a:p>
            <a:endParaRPr lang="zh-CN" altLang="en-US"/>
          </a:p>
        </p:txBody>
      </p:sp>
      <p:sp>
        <p:nvSpPr>
          <p:cNvPr id="71" name="Rectangle 1062"/>
          <p:cNvSpPr>
            <a:spLocks noChangeArrowheads="1"/>
          </p:cNvSpPr>
          <p:nvPr/>
        </p:nvSpPr>
        <p:spPr bwMode="auto">
          <a:xfrm>
            <a:off x="2013404" y="5406920"/>
            <a:ext cx="15875"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Freeform 1063"/>
          <p:cNvSpPr>
            <a:spLocks noEditPoints="1"/>
          </p:cNvSpPr>
          <p:nvPr/>
        </p:nvSpPr>
        <p:spPr bwMode="auto">
          <a:xfrm>
            <a:off x="1838779" y="5398984"/>
            <a:ext cx="74613" cy="7937"/>
          </a:xfrm>
          <a:custGeom>
            <a:avLst/>
            <a:gdLst>
              <a:gd name="T0" fmla="*/ 0 w 46"/>
              <a:gd name="T1" fmla="*/ 4 h 4"/>
              <a:gd name="T2" fmla="*/ 16 w 46"/>
              <a:gd name="T3" fmla="*/ 4 h 4"/>
              <a:gd name="T4" fmla="*/ 16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6" y="4"/>
                </a:lnTo>
                <a:lnTo>
                  <a:pt x="16"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3" name="Freeform 1064"/>
          <p:cNvSpPr>
            <a:spLocks noEditPoints="1"/>
          </p:cNvSpPr>
          <p:nvPr/>
        </p:nvSpPr>
        <p:spPr bwMode="auto">
          <a:xfrm>
            <a:off x="1707016" y="5387870"/>
            <a:ext cx="298450" cy="44450"/>
          </a:xfrm>
          <a:custGeom>
            <a:avLst/>
            <a:gdLst>
              <a:gd name="T0" fmla="*/ 0 w 185"/>
              <a:gd name="T1" fmla="*/ 22 h 22"/>
              <a:gd name="T2" fmla="*/ 26 w 185"/>
              <a:gd name="T3" fmla="*/ 22 h 22"/>
              <a:gd name="T4" fmla="*/ 26 w 185"/>
              <a:gd name="T5" fmla="*/ 0 h 22"/>
              <a:gd name="T6" fmla="*/ 0 w 185"/>
              <a:gd name="T7" fmla="*/ 0 h 22"/>
              <a:gd name="T8" fmla="*/ 0 w 185"/>
              <a:gd name="T9" fmla="*/ 22 h 22"/>
              <a:gd name="T10" fmla="*/ 164 w 185"/>
              <a:gd name="T11" fmla="*/ 13 h 22"/>
              <a:gd name="T12" fmla="*/ 185 w 185"/>
              <a:gd name="T13" fmla="*/ 13 h 22"/>
              <a:gd name="T14" fmla="*/ 185 w 185"/>
              <a:gd name="T15" fmla="*/ 5 h 22"/>
              <a:gd name="T16" fmla="*/ 164 w 185"/>
              <a:gd name="T17" fmla="*/ 5 h 22"/>
              <a:gd name="T18" fmla="*/ 164 w 185"/>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
                <a:moveTo>
                  <a:pt x="0" y="22"/>
                </a:moveTo>
                <a:lnTo>
                  <a:pt x="26" y="22"/>
                </a:lnTo>
                <a:lnTo>
                  <a:pt x="26" y="0"/>
                </a:lnTo>
                <a:lnTo>
                  <a:pt x="0" y="0"/>
                </a:lnTo>
                <a:lnTo>
                  <a:pt x="0" y="22"/>
                </a:lnTo>
                <a:close/>
                <a:moveTo>
                  <a:pt x="164" y="13"/>
                </a:moveTo>
                <a:lnTo>
                  <a:pt x="185" y="13"/>
                </a:lnTo>
                <a:lnTo>
                  <a:pt x="185"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1065"/>
          <p:cNvSpPr>
            <a:spLocks noEditPoints="1"/>
          </p:cNvSpPr>
          <p:nvPr/>
        </p:nvSpPr>
        <p:spPr bwMode="auto">
          <a:xfrm>
            <a:off x="1699079" y="5379933"/>
            <a:ext cx="404813" cy="131762"/>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1066"/>
          <p:cNvSpPr>
            <a:spLocks/>
          </p:cNvSpPr>
          <p:nvPr/>
        </p:nvSpPr>
        <p:spPr bwMode="auto">
          <a:xfrm>
            <a:off x="1830841" y="5379933"/>
            <a:ext cx="273050" cy="106362"/>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Line 1067"/>
          <p:cNvSpPr>
            <a:spLocks noChangeShapeType="1"/>
          </p:cNvSpPr>
          <p:nvPr/>
        </p:nvSpPr>
        <p:spPr bwMode="auto">
          <a:xfrm>
            <a:off x="1913392" y="5379933"/>
            <a:ext cx="1587" cy="1063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068"/>
          <p:cNvSpPr>
            <a:spLocks noChangeShapeType="1"/>
          </p:cNvSpPr>
          <p:nvPr/>
        </p:nvSpPr>
        <p:spPr bwMode="auto">
          <a:xfrm flipH="1">
            <a:off x="1830841" y="5414859"/>
            <a:ext cx="825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069"/>
          <p:cNvSpPr>
            <a:spLocks noChangeShapeType="1"/>
          </p:cNvSpPr>
          <p:nvPr/>
        </p:nvSpPr>
        <p:spPr bwMode="auto">
          <a:xfrm flipH="1">
            <a:off x="1830841" y="5449784"/>
            <a:ext cx="825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Rectangle 1070"/>
          <p:cNvSpPr>
            <a:spLocks noChangeArrowheads="1"/>
          </p:cNvSpPr>
          <p:nvPr/>
        </p:nvSpPr>
        <p:spPr bwMode="auto">
          <a:xfrm>
            <a:off x="1938792" y="5387870"/>
            <a:ext cx="149225" cy="8890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Line 1071"/>
          <p:cNvSpPr>
            <a:spLocks noChangeShapeType="1"/>
          </p:cNvSpPr>
          <p:nvPr/>
        </p:nvSpPr>
        <p:spPr bwMode="auto">
          <a:xfrm>
            <a:off x="2037217" y="5387871"/>
            <a:ext cx="1587" cy="365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1072"/>
          <p:cNvSpPr>
            <a:spLocks noChangeShapeType="1"/>
          </p:cNvSpPr>
          <p:nvPr/>
        </p:nvSpPr>
        <p:spPr bwMode="auto">
          <a:xfrm>
            <a:off x="1938792" y="5424384"/>
            <a:ext cx="14922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Rectangle 1073"/>
          <p:cNvSpPr>
            <a:spLocks noChangeArrowheads="1"/>
          </p:cNvSpPr>
          <p:nvPr/>
        </p:nvSpPr>
        <p:spPr bwMode="auto">
          <a:xfrm>
            <a:off x="2068967" y="5503759"/>
            <a:ext cx="34925"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Rectangle 1074"/>
          <p:cNvSpPr>
            <a:spLocks noChangeArrowheads="1"/>
          </p:cNvSpPr>
          <p:nvPr/>
        </p:nvSpPr>
        <p:spPr bwMode="auto">
          <a:xfrm>
            <a:off x="1699078" y="5503759"/>
            <a:ext cx="33338"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Rectangle 1075"/>
          <p:cNvSpPr>
            <a:spLocks noChangeArrowheads="1"/>
          </p:cNvSpPr>
          <p:nvPr/>
        </p:nvSpPr>
        <p:spPr bwMode="auto">
          <a:xfrm>
            <a:off x="1838779" y="5398984"/>
            <a:ext cx="74613"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Line 1076"/>
          <p:cNvSpPr>
            <a:spLocks noChangeShapeType="1"/>
          </p:cNvSpPr>
          <p:nvPr/>
        </p:nvSpPr>
        <p:spPr bwMode="auto">
          <a:xfrm flipV="1">
            <a:off x="1838778" y="5370409"/>
            <a:ext cx="1588" cy="95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1077"/>
          <p:cNvSpPr>
            <a:spLocks noChangeShapeType="1"/>
          </p:cNvSpPr>
          <p:nvPr/>
        </p:nvSpPr>
        <p:spPr bwMode="auto">
          <a:xfrm flipV="1">
            <a:off x="1838778" y="5486295"/>
            <a:ext cx="1588"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078"/>
          <p:cNvSpPr>
            <a:spLocks noChangeShapeType="1"/>
          </p:cNvSpPr>
          <p:nvPr/>
        </p:nvSpPr>
        <p:spPr bwMode="auto">
          <a:xfrm>
            <a:off x="1954667" y="5414859"/>
            <a:ext cx="7937" cy="1587"/>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Freeform 1079"/>
          <p:cNvSpPr>
            <a:spLocks/>
          </p:cNvSpPr>
          <p:nvPr/>
        </p:nvSpPr>
        <p:spPr bwMode="auto">
          <a:xfrm>
            <a:off x="2053092" y="5027509"/>
            <a:ext cx="58737" cy="325437"/>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1080"/>
          <p:cNvSpPr>
            <a:spLocks/>
          </p:cNvSpPr>
          <p:nvPr/>
        </p:nvSpPr>
        <p:spPr bwMode="auto">
          <a:xfrm>
            <a:off x="1749878" y="5027508"/>
            <a:ext cx="361950" cy="50800"/>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Rectangle 1081"/>
          <p:cNvSpPr>
            <a:spLocks noChangeArrowheads="1"/>
          </p:cNvSpPr>
          <p:nvPr/>
        </p:nvSpPr>
        <p:spPr bwMode="auto">
          <a:xfrm>
            <a:off x="1749879" y="5078309"/>
            <a:ext cx="303213" cy="274637"/>
          </a:xfrm>
          <a:prstGeom prst="rect">
            <a:avLst/>
          </a:prstGeom>
          <a:solidFill>
            <a:srgbClr val="C0C0C0"/>
          </a:solidFill>
          <a:ln w="7938">
            <a:solidFill>
              <a:srgbClr val="000000"/>
            </a:solidFill>
            <a:miter lim="800000"/>
            <a:headEnd/>
            <a:tailEnd/>
          </a:ln>
        </p:spPr>
        <p:txBody>
          <a:bodyPr/>
          <a:lstStyle/>
          <a:p>
            <a:endParaRPr lang="zh-CN" altLang="en-US"/>
          </a:p>
        </p:txBody>
      </p:sp>
      <p:sp>
        <p:nvSpPr>
          <p:cNvPr id="91" name="Rectangle 1082"/>
          <p:cNvSpPr>
            <a:spLocks noChangeArrowheads="1"/>
          </p:cNvSpPr>
          <p:nvPr/>
        </p:nvSpPr>
        <p:spPr bwMode="auto">
          <a:xfrm>
            <a:off x="2029279" y="5318020"/>
            <a:ext cx="15875" cy="79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Freeform 1083"/>
          <p:cNvSpPr>
            <a:spLocks noEditPoints="1"/>
          </p:cNvSpPr>
          <p:nvPr/>
        </p:nvSpPr>
        <p:spPr bwMode="auto">
          <a:xfrm>
            <a:off x="1791153" y="5122759"/>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084"/>
          <p:cNvSpPr>
            <a:spLocks noEditPoints="1"/>
          </p:cNvSpPr>
          <p:nvPr/>
        </p:nvSpPr>
        <p:spPr bwMode="auto">
          <a:xfrm>
            <a:off x="1791153" y="5122758"/>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085"/>
          <p:cNvSpPr>
            <a:spLocks noEditPoints="1"/>
          </p:cNvSpPr>
          <p:nvPr/>
        </p:nvSpPr>
        <p:spPr bwMode="auto">
          <a:xfrm>
            <a:off x="1791154" y="5122759"/>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086"/>
          <p:cNvSpPr>
            <a:spLocks noEditPoints="1"/>
          </p:cNvSpPr>
          <p:nvPr/>
        </p:nvSpPr>
        <p:spPr bwMode="auto">
          <a:xfrm>
            <a:off x="1791153" y="5122759"/>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87"/>
          <p:cNvSpPr>
            <a:spLocks noEditPoints="1"/>
          </p:cNvSpPr>
          <p:nvPr/>
        </p:nvSpPr>
        <p:spPr bwMode="auto">
          <a:xfrm>
            <a:off x="1791154" y="5122759"/>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1088"/>
          <p:cNvSpPr>
            <a:spLocks noEditPoints="1"/>
          </p:cNvSpPr>
          <p:nvPr/>
        </p:nvSpPr>
        <p:spPr bwMode="auto">
          <a:xfrm>
            <a:off x="1791153" y="5122759"/>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1089"/>
          <p:cNvSpPr>
            <a:spLocks noEditPoints="1"/>
          </p:cNvSpPr>
          <p:nvPr/>
        </p:nvSpPr>
        <p:spPr bwMode="auto">
          <a:xfrm>
            <a:off x="1791153" y="5122759"/>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090"/>
          <p:cNvSpPr>
            <a:spLocks noEditPoints="1"/>
          </p:cNvSpPr>
          <p:nvPr/>
        </p:nvSpPr>
        <p:spPr bwMode="auto">
          <a:xfrm>
            <a:off x="1791154" y="5122759"/>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91"/>
          <p:cNvSpPr>
            <a:spLocks noEditPoints="1"/>
          </p:cNvSpPr>
          <p:nvPr/>
        </p:nvSpPr>
        <p:spPr bwMode="auto">
          <a:xfrm>
            <a:off x="1791153" y="5122758"/>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92"/>
          <p:cNvSpPr>
            <a:spLocks noEditPoints="1"/>
          </p:cNvSpPr>
          <p:nvPr/>
        </p:nvSpPr>
        <p:spPr bwMode="auto">
          <a:xfrm>
            <a:off x="1791153" y="5122759"/>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93"/>
          <p:cNvSpPr>
            <a:spLocks noEditPoints="1"/>
          </p:cNvSpPr>
          <p:nvPr/>
        </p:nvSpPr>
        <p:spPr bwMode="auto">
          <a:xfrm>
            <a:off x="1791154" y="5122758"/>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94"/>
          <p:cNvSpPr>
            <a:spLocks noEditPoints="1"/>
          </p:cNvSpPr>
          <p:nvPr/>
        </p:nvSpPr>
        <p:spPr bwMode="auto">
          <a:xfrm>
            <a:off x="1791153" y="5122759"/>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095"/>
          <p:cNvSpPr>
            <a:spLocks noEditPoints="1"/>
          </p:cNvSpPr>
          <p:nvPr/>
        </p:nvSpPr>
        <p:spPr bwMode="auto">
          <a:xfrm>
            <a:off x="1791154" y="5122759"/>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096"/>
          <p:cNvSpPr>
            <a:spLocks noEditPoints="1"/>
          </p:cNvSpPr>
          <p:nvPr/>
        </p:nvSpPr>
        <p:spPr bwMode="auto">
          <a:xfrm>
            <a:off x="1791153" y="5122759"/>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Rectangle 1097"/>
          <p:cNvSpPr>
            <a:spLocks noChangeArrowheads="1"/>
          </p:cNvSpPr>
          <p:nvPr/>
        </p:nvSpPr>
        <p:spPr bwMode="auto">
          <a:xfrm>
            <a:off x="1791153" y="5122759"/>
            <a:ext cx="222250" cy="168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 name="Freeform 1098"/>
          <p:cNvSpPr>
            <a:spLocks noEditPoints="1"/>
          </p:cNvSpPr>
          <p:nvPr/>
        </p:nvSpPr>
        <p:spPr bwMode="auto">
          <a:xfrm>
            <a:off x="1791153" y="5122759"/>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099"/>
          <p:cNvSpPr>
            <a:spLocks noEditPoints="1"/>
          </p:cNvSpPr>
          <p:nvPr/>
        </p:nvSpPr>
        <p:spPr bwMode="auto">
          <a:xfrm>
            <a:off x="1791153" y="5122758"/>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100"/>
          <p:cNvSpPr>
            <a:spLocks noEditPoints="1"/>
          </p:cNvSpPr>
          <p:nvPr/>
        </p:nvSpPr>
        <p:spPr bwMode="auto">
          <a:xfrm>
            <a:off x="1791154" y="5122759"/>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101"/>
          <p:cNvSpPr>
            <a:spLocks noEditPoints="1"/>
          </p:cNvSpPr>
          <p:nvPr/>
        </p:nvSpPr>
        <p:spPr bwMode="auto">
          <a:xfrm>
            <a:off x="1791153" y="5122759"/>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102"/>
          <p:cNvSpPr>
            <a:spLocks noEditPoints="1"/>
          </p:cNvSpPr>
          <p:nvPr/>
        </p:nvSpPr>
        <p:spPr bwMode="auto">
          <a:xfrm>
            <a:off x="1791154" y="5122759"/>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103"/>
          <p:cNvSpPr>
            <a:spLocks noEditPoints="1"/>
          </p:cNvSpPr>
          <p:nvPr/>
        </p:nvSpPr>
        <p:spPr bwMode="auto">
          <a:xfrm>
            <a:off x="1791153" y="5122759"/>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 name="Freeform 1104"/>
          <p:cNvSpPr>
            <a:spLocks noEditPoints="1"/>
          </p:cNvSpPr>
          <p:nvPr/>
        </p:nvSpPr>
        <p:spPr bwMode="auto">
          <a:xfrm>
            <a:off x="1791153" y="5122759"/>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1105"/>
          <p:cNvSpPr>
            <a:spLocks noEditPoints="1"/>
          </p:cNvSpPr>
          <p:nvPr/>
        </p:nvSpPr>
        <p:spPr bwMode="auto">
          <a:xfrm>
            <a:off x="1791154" y="5122759"/>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106"/>
          <p:cNvSpPr>
            <a:spLocks noEditPoints="1"/>
          </p:cNvSpPr>
          <p:nvPr/>
        </p:nvSpPr>
        <p:spPr bwMode="auto">
          <a:xfrm>
            <a:off x="1791153" y="5122758"/>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107"/>
          <p:cNvSpPr>
            <a:spLocks noEditPoints="1"/>
          </p:cNvSpPr>
          <p:nvPr/>
        </p:nvSpPr>
        <p:spPr bwMode="auto">
          <a:xfrm>
            <a:off x="1791153" y="5122759"/>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108"/>
          <p:cNvSpPr>
            <a:spLocks noEditPoints="1"/>
          </p:cNvSpPr>
          <p:nvPr/>
        </p:nvSpPr>
        <p:spPr bwMode="auto">
          <a:xfrm>
            <a:off x="1791154" y="5122758"/>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109"/>
          <p:cNvSpPr>
            <a:spLocks noEditPoints="1"/>
          </p:cNvSpPr>
          <p:nvPr/>
        </p:nvSpPr>
        <p:spPr bwMode="auto">
          <a:xfrm>
            <a:off x="1791153" y="5122759"/>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110"/>
          <p:cNvSpPr>
            <a:spLocks noEditPoints="1"/>
          </p:cNvSpPr>
          <p:nvPr/>
        </p:nvSpPr>
        <p:spPr bwMode="auto">
          <a:xfrm>
            <a:off x="1791154" y="5122759"/>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111"/>
          <p:cNvSpPr>
            <a:spLocks noEditPoints="1"/>
          </p:cNvSpPr>
          <p:nvPr/>
        </p:nvSpPr>
        <p:spPr bwMode="auto">
          <a:xfrm>
            <a:off x="1791153" y="5122759"/>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112"/>
          <p:cNvSpPr>
            <a:spLocks noEditPoints="1"/>
          </p:cNvSpPr>
          <p:nvPr/>
        </p:nvSpPr>
        <p:spPr bwMode="auto">
          <a:xfrm>
            <a:off x="1773692" y="5106883"/>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113"/>
          <p:cNvSpPr>
            <a:spLocks noEditPoints="1"/>
          </p:cNvSpPr>
          <p:nvPr/>
        </p:nvSpPr>
        <p:spPr bwMode="auto">
          <a:xfrm>
            <a:off x="1791154" y="5122759"/>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114"/>
          <p:cNvSpPr>
            <a:spLocks noEditPoints="1"/>
          </p:cNvSpPr>
          <p:nvPr/>
        </p:nvSpPr>
        <p:spPr bwMode="auto">
          <a:xfrm>
            <a:off x="1807028" y="5132283"/>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115"/>
          <p:cNvSpPr>
            <a:spLocks noEditPoints="1"/>
          </p:cNvSpPr>
          <p:nvPr/>
        </p:nvSpPr>
        <p:spPr bwMode="auto">
          <a:xfrm>
            <a:off x="1822904" y="5151333"/>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116"/>
          <p:cNvSpPr>
            <a:spLocks noEditPoints="1"/>
          </p:cNvSpPr>
          <p:nvPr/>
        </p:nvSpPr>
        <p:spPr bwMode="auto">
          <a:xfrm>
            <a:off x="1838778" y="5159271"/>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117"/>
          <p:cNvSpPr>
            <a:spLocks noEditPoints="1"/>
          </p:cNvSpPr>
          <p:nvPr/>
        </p:nvSpPr>
        <p:spPr bwMode="auto">
          <a:xfrm>
            <a:off x="1856242" y="5176733"/>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118"/>
          <p:cNvSpPr>
            <a:spLocks noEditPoints="1"/>
          </p:cNvSpPr>
          <p:nvPr/>
        </p:nvSpPr>
        <p:spPr bwMode="auto">
          <a:xfrm>
            <a:off x="1873704" y="5184671"/>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119"/>
          <p:cNvSpPr>
            <a:spLocks noEditPoints="1"/>
          </p:cNvSpPr>
          <p:nvPr/>
        </p:nvSpPr>
        <p:spPr bwMode="auto">
          <a:xfrm>
            <a:off x="1889578" y="5202133"/>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120"/>
          <p:cNvSpPr>
            <a:spLocks noEditPoints="1"/>
          </p:cNvSpPr>
          <p:nvPr/>
        </p:nvSpPr>
        <p:spPr bwMode="auto">
          <a:xfrm>
            <a:off x="1913392" y="5213245"/>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Freeform 1121"/>
          <p:cNvSpPr>
            <a:spLocks noEditPoints="1"/>
          </p:cNvSpPr>
          <p:nvPr/>
        </p:nvSpPr>
        <p:spPr bwMode="auto">
          <a:xfrm>
            <a:off x="1930854" y="5229121"/>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Freeform 1122"/>
          <p:cNvSpPr>
            <a:spLocks noEditPoints="1"/>
          </p:cNvSpPr>
          <p:nvPr/>
        </p:nvSpPr>
        <p:spPr bwMode="auto">
          <a:xfrm>
            <a:off x="1946728" y="5238645"/>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123"/>
          <p:cNvSpPr>
            <a:spLocks noEditPoints="1"/>
          </p:cNvSpPr>
          <p:nvPr/>
        </p:nvSpPr>
        <p:spPr bwMode="auto">
          <a:xfrm>
            <a:off x="1962604" y="5256109"/>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124"/>
          <p:cNvSpPr>
            <a:spLocks noEditPoints="1"/>
          </p:cNvSpPr>
          <p:nvPr/>
        </p:nvSpPr>
        <p:spPr bwMode="auto">
          <a:xfrm>
            <a:off x="1980066" y="5264045"/>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125"/>
          <p:cNvSpPr>
            <a:spLocks noEditPoints="1"/>
          </p:cNvSpPr>
          <p:nvPr/>
        </p:nvSpPr>
        <p:spPr bwMode="auto">
          <a:xfrm>
            <a:off x="1995942" y="5283095"/>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126"/>
          <p:cNvSpPr>
            <a:spLocks noEditPoints="1"/>
          </p:cNvSpPr>
          <p:nvPr/>
        </p:nvSpPr>
        <p:spPr bwMode="auto">
          <a:xfrm>
            <a:off x="2013404" y="5291033"/>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127"/>
          <p:cNvSpPr>
            <a:spLocks noEditPoints="1"/>
          </p:cNvSpPr>
          <p:nvPr/>
        </p:nvSpPr>
        <p:spPr bwMode="auto">
          <a:xfrm>
            <a:off x="2029278" y="530849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128"/>
          <p:cNvSpPr>
            <a:spLocks noEditPoints="1"/>
          </p:cNvSpPr>
          <p:nvPr/>
        </p:nvSpPr>
        <p:spPr bwMode="auto">
          <a:xfrm>
            <a:off x="1773692" y="5106883"/>
            <a:ext cx="255587" cy="201612"/>
          </a:xfrm>
          <a:custGeom>
            <a:avLst/>
            <a:gdLst>
              <a:gd name="T0" fmla="*/ 11 w 159"/>
              <a:gd name="T1" fmla="*/ 88 h 101"/>
              <a:gd name="T2" fmla="*/ 11 w 159"/>
              <a:gd name="T3" fmla="*/ 8 h 101"/>
              <a:gd name="T4" fmla="*/ 149 w 159"/>
              <a:gd name="T5" fmla="*/ 8 h 101"/>
              <a:gd name="T6" fmla="*/ 149 w 159"/>
              <a:gd name="T7" fmla="*/ 88 h 101"/>
              <a:gd name="T8" fmla="*/ 11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1" y="88"/>
                </a:moveTo>
                <a:lnTo>
                  <a:pt x="11" y="8"/>
                </a:lnTo>
                <a:lnTo>
                  <a:pt x="149" y="8"/>
                </a:lnTo>
                <a:lnTo>
                  <a:pt x="149" y="88"/>
                </a:lnTo>
                <a:lnTo>
                  <a:pt x="11"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129"/>
          <p:cNvSpPr>
            <a:spLocks noEditPoints="1"/>
          </p:cNvSpPr>
          <p:nvPr/>
        </p:nvSpPr>
        <p:spPr bwMode="auto">
          <a:xfrm>
            <a:off x="1773692" y="5106883"/>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130"/>
          <p:cNvSpPr>
            <a:spLocks noEditPoints="1"/>
          </p:cNvSpPr>
          <p:nvPr/>
        </p:nvSpPr>
        <p:spPr bwMode="auto">
          <a:xfrm>
            <a:off x="1791154" y="5122759"/>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131"/>
          <p:cNvSpPr>
            <a:spLocks noEditPoints="1"/>
          </p:cNvSpPr>
          <p:nvPr/>
        </p:nvSpPr>
        <p:spPr bwMode="auto">
          <a:xfrm>
            <a:off x="1807028" y="5132283"/>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132"/>
          <p:cNvSpPr>
            <a:spLocks noEditPoints="1"/>
          </p:cNvSpPr>
          <p:nvPr/>
        </p:nvSpPr>
        <p:spPr bwMode="auto">
          <a:xfrm>
            <a:off x="1822904" y="5151333"/>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133"/>
          <p:cNvSpPr>
            <a:spLocks noEditPoints="1"/>
          </p:cNvSpPr>
          <p:nvPr/>
        </p:nvSpPr>
        <p:spPr bwMode="auto">
          <a:xfrm>
            <a:off x="1838778" y="5159271"/>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134"/>
          <p:cNvSpPr>
            <a:spLocks noEditPoints="1"/>
          </p:cNvSpPr>
          <p:nvPr/>
        </p:nvSpPr>
        <p:spPr bwMode="auto">
          <a:xfrm>
            <a:off x="1856242" y="5176733"/>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135"/>
          <p:cNvSpPr>
            <a:spLocks noEditPoints="1"/>
          </p:cNvSpPr>
          <p:nvPr/>
        </p:nvSpPr>
        <p:spPr bwMode="auto">
          <a:xfrm>
            <a:off x="1873704" y="5184671"/>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1136"/>
          <p:cNvSpPr>
            <a:spLocks noEditPoints="1"/>
          </p:cNvSpPr>
          <p:nvPr/>
        </p:nvSpPr>
        <p:spPr bwMode="auto">
          <a:xfrm>
            <a:off x="1889578" y="5202133"/>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1137"/>
          <p:cNvSpPr>
            <a:spLocks noEditPoints="1"/>
          </p:cNvSpPr>
          <p:nvPr/>
        </p:nvSpPr>
        <p:spPr bwMode="auto">
          <a:xfrm>
            <a:off x="1913392" y="5213245"/>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1138"/>
          <p:cNvSpPr>
            <a:spLocks noEditPoints="1"/>
          </p:cNvSpPr>
          <p:nvPr/>
        </p:nvSpPr>
        <p:spPr bwMode="auto">
          <a:xfrm>
            <a:off x="1930854" y="5229121"/>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139"/>
          <p:cNvSpPr>
            <a:spLocks noEditPoints="1"/>
          </p:cNvSpPr>
          <p:nvPr/>
        </p:nvSpPr>
        <p:spPr bwMode="auto">
          <a:xfrm>
            <a:off x="1946728" y="5238645"/>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140"/>
          <p:cNvSpPr>
            <a:spLocks noEditPoints="1"/>
          </p:cNvSpPr>
          <p:nvPr/>
        </p:nvSpPr>
        <p:spPr bwMode="auto">
          <a:xfrm>
            <a:off x="1962604" y="5256109"/>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141"/>
          <p:cNvSpPr>
            <a:spLocks noEditPoints="1"/>
          </p:cNvSpPr>
          <p:nvPr/>
        </p:nvSpPr>
        <p:spPr bwMode="auto">
          <a:xfrm>
            <a:off x="1980066" y="5264045"/>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142"/>
          <p:cNvSpPr>
            <a:spLocks noEditPoints="1"/>
          </p:cNvSpPr>
          <p:nvPr/>
        </p:nvSpPr>
        <p:spPr bwMode="auto">
          <a:xfrm>
            <a:off x="1995942" y="5283095"/>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143"/>
          <p:cNvSpPr>
            <a:spLocks noEditPoints="1"/>
          </p:cNvSpPr>
          <p:nvPr/>
        </p:nvSpPr>
        <p:spPr bwMode="auto">
          <a:xfrm>
            <a:off x="2013404" y="5291033"/>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144"/>
          <p:cNvSpPr>
            <a:spLocks noEditPoints="1"/>
          </p:cNvSpPr>
          <p:nvPr/>
        </p:nvSpPr>
        <p:spPr bwMode="auto">
          <a:xfrm>
            <a:off x="2029278" y="530849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Line 1145"/>
          <p:cNvSpPr>
            <a:spLocks noChangeShapeType="1"/>
          </p:cNvSpPr>
          <p:nvPr/>
        </p:nvSpPr>
        <p:spPr bwMode="auto">
          <a:xfrm>
            <a:off x="1830842" y="5337071"/>
            <a:ext cx="1587" cy="158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1146"/>
          <p:cNvSpPr>
            <a:spLocks noChangeShapeType="1"/>
          </p:cNvSpPr>
          <p:nvPr/>
        </p:nvSpPr>
        <p:spPr bwMode="auto">
          <a:xfrm>
            <a:off x="1791153" y="5337071"/>
            <a:ext cx="1588" cy="158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147"/>
          <p:cNvSpPr>
            <a:spLocks noChangeShapeType="1"/>
          </p:cNvSpPr>
          <p:nvPr/>
        </p:nvSpPr>
        <p:spPr bwMode="auto">
          <a:xfrm>
            <a:off x="1749879" y="5337070"/>
            <a:ext cx="30321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Freeform 1148"/>
          <p:cNvSpPr>
            <a:spLocks noEditPoints="1"/>
          </p:cNvSpPr>
          <p:nvPr/>
        </p:nvSpPr>
        <p:spPr bwMode="auto">
          <a:xfrm>
            <a:off x="1980067" y="5398984"/>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Rectangle 1149"/>
          <p:cNvSpPr>
            <a:spLocks noChangeArrowheads="1"/>
          </p:cNvSpPr>
          <p:nvPr/>
        </p:nvSpPr>
        <p:spPr bwMode="auto">
          <a:xfrm>
            <a:off x="1980067" y="5398984"/>
            <a:ext cx="412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 name="Freeform 1150"/>
          <p:cNvSpPr>
            <a:spLocks noEditPoints="1"/>
          </p:cNvSpPr>
          <p:nvPr/>
        </p:nvSpPr>
        <p:spPr bwMode="auto">
          <a:xfrm>
            <a:off x="1980067" y="5398984"/>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Line 1151"/>
          <p:cNvSpPr>
            <a:spLocks noChangeShapeType="1"/>
          </p:cNvSpPr>
          <p:nvPr/>
        </p:nvSpPr>
        <p:spPr bwMode="auto">
          <a:xfrm>
            <a:off x="1946728" y="5406920"/>
            <a:ext cx="904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Freeform 1152"/>
          <p:cNvSpPr>
            <a:spLocks noEditPoints="1"/>
          </p:cNvSpPr>
          <p:nvPr/>
        </p:nvSpPr>
        <p:spPr bwMode="auto">
          <a:xfrm>
            <a:off x="1707016" y="5387870"/>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Rectangle 1153"/>
          <p:cNvSpPr>
            <a:spLocks noChangeArrowheads="1"/>
          </p:cNvSpPr>
          <p:nvPr/>
        </p:nvSpPr>
        <p:spPr bwMode="auto">
          <a:xfrm>
            <a:off x="1707016" y="5387870"/>
            <a:ext cx="5080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 name="Freeform 1154"/>
          <p:cNvSpPr>
            <a:spLocks noEditPoints="1"/>
          </p:cNvSpPr>
          <p:nvPr/>
        </p:nvSpPr>
        <p:spPr bwMode="auto">
          <a:xfrm>
            <a:off x="1707016" y="5387870"/>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1155"/>
          <p:cNvSpPr>
            <a:spLocks/>
          </p:cNvSpPr>
          <p:nvPr/>
        </p:nvSpPr>
        <p:spPr bwMode="auto">
          <a:xfrm>
            <a:off x="1691141" y="5027509"/>
            <a:ext cx="469900" cy="492125"/>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 name="Rectangle 1156"/>
          <p:cNvSpPr>
            <a:spLocks noChangeArrowheads="1"/>
          </p:cNvSpPr>
          <p:nvPr/>
        </p:nvSpPr>
        <p:spPr bwMode="auto">
          <a:xfrm>
            <a:off x="1699078" y="5575196"/>
            <a:ext cx="2805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dirty="0">
                <a:solidFill>
                  <a:srgbClr val="000000"/>
                </a:solidFill>
                <a:ea typeface="宋体" charset="-122"/>
              </a:rPr>
              <a:t>Host</a:t>
            </a:r>
            <a:endParaRPr lang="en-US" altLang="zh-CN" sz="2400" dirty="0">
              <a:solidFill>
                <a:srgbClr val="000000"/>
              </a:solidFill>
              <a:latin typeface="Times" pitchFamily="18" charset="0"/>
              <a:ea typeface="宋体" charset="-122"/>
            </a:endParaRPr>
          </a:p>
        </p:txBody>
      </p:sp>
      <p:sp>
        <p:nvSpPr>
          <p:cNvPr id="166" name="Rectangle 1157"/>
          <p:cNvSpPr>
            <a:spLocks noChangeArrowheads="1"/>
          </p:cNvSpPr>
          <p:nvPr/>
        </p:nvSpPr>
        <p:spPr bwMode="auto">
          <a:xfrm>
            <a:off x="2256292" y="5097358"/>
            <a:ext cx="18242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FF0000"/>
                </a:solidFill>
                <a:ea typeface="宋体" charset="-122"/>
              </a:rPr>
              <a:t>private address:   10.0.1.2</a:t>
            </a:r>
            <a:endParaRPr lang="en-US" altLang="zh-CN" sz="3200" b="1" dirty="0">
              <a:solidFill>
                <a:srgbClr val="FF0000"/>
              </a:solidFill>
              <a:latin typeface="Times" pitchFamily="18" charset="0"/>
              <a:ea typeface="宋体" charset="-122"/>
            </a:endParaRPr>
          </a:p>
        </p:txBody>
      </p:sp>
      <p:sp>
        <p:nvSpPr>
          <p:cNvPr id="167" name="Rectangle 1158"/>
          <p:cNvSpPr>
            <a:spLocks noChangeArrowheads="1"/>
          </p:cNvSpPr>
          <p:nvPr/>
        </p:nvSpPr>
        <p:spPr bwMode="auto">
          <a:xfrm>
            <a:off x="2251528" y="5300558"/>
            <a:ext cx="208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009900"/>
                </a:solidFill>
                <a:ea typeface="宋体" charset="-122"/>
              </a:rPr>
              <a:t>public address:    </a:t>
            </a:r>
            <a:r>
              <a:rPr lang="en-US" altLang="zh-CN" sz="1200" b="1" dirty="0" smtClean="0">
                <a:solidFill>
                  <a:srgbClr val="009900"/>
                </a:solidFill>
                <a:ea typeface="宋体" charset="-122"/>
              </a:rPr>
              <a:t>198.51.100.3</a:t>
            </a:r>
            <a:endParaRPr lang="en-US" altLang="zh-CN" sz="3200" b="1" dirty="0">
              <a:solidFill>
                <a:srgbClr val="009900"/>
              </a:solidFill>
              <a:latin typeface="Times" pitchFamily="18" charset="0"/>
              <a:ea typeface="宋体" charset="-122"/>
            </a:endParaRPr>
          </a:p>
        </p:txBody>
      </p:sp>
      <p:sp>
        <p:nvSpPr>
          <p:cNvPr id="168" name="Freeform 1159"/>
          <p:cNvSpPr>
            <a:spLocks/>
          </p:cNvSpPr>
          <p:nvPr/>
        </p:nvSpPr>
        <p:spPr bwMode="auto">
          <a:xfrm>
            <a:off x="9793742" y="5318020"/>
            <a:ext cx="66675"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1160"/>
          <p:cNvSpPr>
            <a:spLocks/>
          </p:cNvSpPr>
          <p:nvPr/>
        </p:nvSpPr>
        <p:spPr bwMode="auto">
          <a:xfrm>
            <a:off x="9444491" y="5333895"/>
            <a:ext cx="106362" cy="44450"/>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1161"/>
          <p:cNvSpPr>
            <a:spLocks/>
          </p:cNvSpPr>
          <p:nvPr/>
        </p:nvSpPr>
        <p:spPr bwMode="auto">
          <a:xfrm>
            <a:off x="9501642" y="5333895"/>
            <a:ext cx="388937" cy="44450"/>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Freeform 1162"/>
          <p:cNvSpPr>
            <a:spLocks/>
          </p:cNvSpPr>
          <p:nvPr/>
        </p:nvSpPr>
        <p:spPr bwMode="auto">
          <a:xfrm>
            <a:off x="9558791" y="5362471"/>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Freeform 1163"/>
          <p:cNvSpPr>
            <a:spLocks/>
          </p:cNvSpPr>
          <p:nvPr/>
        </p:nvSpPr>
        <p:spPr bwMode="auto">
          <a:xfrm>
            <a:off x="9558791" y="5362471"/>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Freeform 1164"/>
          <p:cNvSpPr>
            <a:spLocks/>
          </p:cNvSpPr>
          <p:nvPr/>
        </p:nvSpPr>
        <p:spPr bwMode="auto">
          <a:xfrm>
            <a:off x="9558792" y="5362471"/>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Freeform 1165"/>
          <p:cNvSpPr>
            <a:spLocks/>
          </p:cNvSpPr>
          <p:nvPr/>
        </p:nvSpPr>
        <p:spPr bwMode="auto">
          <a:xfrm>
            <a:off x="9558791" y="5362470"/>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Freeform 1166"/>
          <p:cNvSpPr>
            <a:spLocks/>
          </p:cNvSpPr>
          <p:nvPr/>
        </p:nvSpPr>
        <p:spPr bwMode="auto">
          <a:xfrm>
            <a:off x="9558792" y="5362470"/>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Freeform 1167"/>
          <p:cNvSpPr>
            <a:spLocks/>
          </p:cNvSpPr>
          <p:nvPr/>
        </p:nvSpPr>
        <p:spPr bwMode="auto">
          <a:xfrm>
            <a:off x="9558792" y="5362470"/>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 name="Freeform 1168"/>
          <p:cNvSpPr>
            <a:spLocks/>
          </p:cNvSpPr>
          <p:nvPr/>
        </p:nvSpPr>
        <p:spPr bwMode="auto">
          <a:xfrm>
            <a:off x="9558792" y="5362470"/>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Freeform 1169"/>
          <p:cNvSpPr>
            <a:spLocks/>
          </p:cNvSpPr>
          <p:nvPr/>
        </p:nvSpPr>
        <p:spPr bwMode="auto">
          <a:xfrm>
            <a:off x="9558791" y="5362470"/>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Freeform 1170"/>
          <p:cNvSpPr>
            <a:spLocks/>
          </p:cNvSpPr>
          <p:nvPr/>
        </p:nvSpPr>
        <p:spPr bwMode="auto">
          <a:xfrm>
            <a:off x="9558791" y="5362470"/>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 name="Freeform 1171"/>
          <p:cNvSpPr>
            <a:spLocks/>
          </p:cNvSpPr>
          <p:nvPr/>
        </p:nvSpPr>
        <p:spPr bwMode="auto">
          <a:xfrm>
            <a:off x="9558791" y="5362470"/>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Freeform 1172"/>
          <p:cNvSpPr>
            <a:spLocks/>
          </p:cNvSpPr>
          <p:nvPr/>
        </p:nvSpPr>
        <p:spPr bwMode="auto">
          <a:xfrm>
            <a:off x="9558791" y="5362471"/>
            <a:ext cx="234950" cy="15875"/>
          </a:xfrm>
          <a:custGeom>
            <a:avLst/>
            <a:gdLst>
              <a:gd name="T0" fmla="*/ 148 w 148"/>
              <a:gd name="T1" fmla="*/ 0 h 9"/>
              <a:gd name="T2" fmla="*/ 0 w 148"/>
              <a:gd name="T3" fmla="*/ 0 h 9"/>
              <a:gd name="T4" fmla="*/ 10 w 148"/>
              <a:gd name="T5" fmla="*/ 5 h 9"/>
              <a:gd name="T6" fmla="*/ 35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5"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Freeform 1173"/>
          <p:cNvSpPr>
            <a:spLocks/>
          </p:cNvSpPr>
          <p:nvPr/>
        </p:nvSpPr>
        <p:spPr bwMode="auto">
          <a:xfrm>
            <a:off x="9558791" y="5362471"/>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Freeform 1174"/>
          <p:cNvSpPr>
            <a:spLocks/>
          </p:cNvSpPr>
          <p:nvPr/>
        </p:nvSpPr>
        <p:spPr bwMode="auto">
          <a:xfrm>
            <a:off x="9558791" y="5362471"/>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 name="Freeform 1175"/>
          <p:cNvSpPr>
            <a:spLocks/>
          </p:cNvSpPr>
          <p:nvPr/>
        </p:nvSpPr>
        <p:spPr bwMode="auto">
          <a:xfrm>
            <a:off x="9558792" y="5362471"/>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Freeform 1176"/>
          <p:cNvSpPr>
            <a:spLocks/>
          </p:cNvSpPr>
          <p:nvPr/>
        </p:nvSpPr>
        <p:spPr bwMode="auto">
          <a:xfrm>
            <a:off x="9558791" y="5362470"/>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 name="Freeform 1177"/>
          <p:cNvSpPr>
            <a:spLocks/>
          </p:cNvSpPr>
          <p:nvPr/>
        </p:nvSpPr>
        <p:spPr bwMode="auto">
          <a:xfrm>
            <a:off x="9558792" y="5362470"/>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 name="Freeform 1178"/>
          <p:cNvSpPr>
            <a:spLocks/>
          </p:cNvSpPr>
          <p:nvPr/>
        </p:nvSpPr>
        <p:spPr bwMode="auto">
          <a:xfrm>
            <a:off x="9558792" y="5362470"/>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Freeform 1179"/>
          <p:cNvSpPr>
            <a:spLocks/>
          </p:cNvSpPr>
          <p:nvPr/>
        </p:nvSpPr>
        <p:spPr bwMode="auto">
          <a:xfrm>
            <a:off x="9558792" y="5362470"/>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Freeform 1180"/>
          <p:cNvSpPr>
            <a:spLocks/>
          </p:cNvSpPr>
          <p:nvPr/>
        </p:nvSpPr>
        <p:spPr bwMode="auto">
          <a:xfrm>
            <a:off x="9558791" y="5362470"/>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 name="Freeform 1181"/>
          <p:cNvSpPr>
            <a:spLocks/>
          </p:cNvSpPr>
          <p:nvPr/>
        </p:nvSpPr>
        <p:spPr bwMode="auto">
          <a:xfrm>
            <a:off x="9558791" y="5362470"/>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Freeform 1182"/>
          <p:cNvSpPr>
            <a:spLocks/>
          </p:cNvSpPr>
          <p:nvPr/>
        </p:nvSpPr>
        <p:spPr bwMode="auto">
          <a:xfrm>
            <a:off x="9558791" y="5362470"/>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Freeform 1183"/>
          <p:cNvSpPr>
            <a:spLocks/>
          </p:cNvSpPr>
          <p:nvPr/>
        </p:nvSpPr>
        <p:spPr bwMode="auto">
          <a:xfrm>
            <a:off x="9858829" y="5333896"/>
            <a:ext cx="49213" cy="16986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Rectangle 1184"/>
          <p:cNvSpPr>
            <a:spLocks noChangeArrowheads="1"/>
          </p:cNvSpPr>
          <p:nvPr/>
        </p:nvSpPr>
        <p:spPr bwMode="auto">
          <a:xfrm>
            <a:off x="9444492" y="5378345"/>
            <a:ext cx="414337" cy="1031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 name="Rectangle 1185"/>
          <p:cNvSpPr>
            <a:spLocks noChangeArrowheads="1"/>
          </p:cNvSpPr>
          <p:nvPr/>
        </p:nvSpPr>
        <p:spPr bwMode="auto">
          <a:xfrm>
            <a:off x="9444492" y="5378345"/>
            <a:ext cx="414337" cy="10318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 name="Freeform 1186"/>
          <p:cNvSpPr>
            <a:spLocks/>
          </p:cNvSpPr>
          <p:nvPr/>
        </p:nvSpPr>
        <p:spPr bwMode="auto">
          <a:xfrm>
            <a:off x="9574667" y="5378345"/>
            <a:ext cx="7937" cy="103188"/>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 name="Rectangle 1187"/>
          <p:cNvSpPr>
            <a:spLocks noChangeArrowheads="1"/>
          </p:cNvSpPr>
          <p:nvPr/>
        </p:nvSpPr>
        <p:spPr bwMode="auto">
          <a:xfrm>
            <a:off x="9444492" y="5481534"/>
            <a:ext cx="414337" cy="22225"/>
          </a:xfrm>
          <a:prstGeom prst="rect">
            <a:avLst/>
          </a:prstGeom>
          <a:solidFill>
            <a:srgbClr val="9A9A9A"/>
          </a:solidFill>
          <a:ln w="7938">
            <a:solidFill>
              <a:srgbClr val="000000"/>
            </a:solidFill>
            <a:miter lim="800000"/>
            <a:headEnd/>
            <a:tailEnd/>
          </a:ln>
        </p:spPr>
        <p:txBody>
          <a:bodyPr/>
          <a:lstStyle/>
          <a:p>
            <a:endParaRPr lang="zh-CN" altLang="en-US"/>
          </a:p>
        </p:txBody>
      </p:sp>
      <p:sp>
        <p:nvSpPr>
          <p:cNvPr id="197" name="Rectangle 1188"/>
          <p:cNvSpPr>
            <a:spLocks noChangeArrowheads="1"/>
          </p:cNvSpPr>
          <p:nvPr/>
        </p:nvSpPr>
        <p:spPr bwMode="auto">
          <a:xfrm>
            <a:off x="9761992" y="5408508"/>
            <a:ext cx="15875"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 name="Freeform 1189"/>
          <p:cNvSpPr>
            <a:spLocks noEditPoints="1"/>
          </p:cNvSpPr>
          <p:nvPr/>
        </p:nvSpPr>
        <p:spPr bwMode="auto">
          <a:xfrm>
            <a:off x="9590542" y="5402158"/>
            <a:ext cx="73025" cy="6350"/>
          </a:xfrm>
          <a:custGeom>
            <a:avLst/>
            <a:gdLst>
              <a:gd name="T0" fmla="*/ 0 w 46"/>
              <a:gd name="T1" fmla="*/ 4 h 4"/>
              <a:gd name="T2" fmla="*/ 15 w 46"/>
              <a:gd name="T3" fmla="*/ 4 h 4"/>
              <a:gd name="T4" fmla="*/ 15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5" y="4"/>
                </a:lnTo>
                <a:lnTo>
                  <a:pt x="15"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99" name="Freeform 1190"/>
          <p:cNvSpPr>
            <a:spLocks noEditPoints="1"/>
          </p:cNvSpPr>
          <p:nvPr/>
        </p:nvSpPr>
        <p:spPr bwMode="auto">
          <a:xfrm>
            <a:off x="9460366" y="5392633"/>
            <a:ext cx="292100" cy="38100"/>
          </a:xfrm>
          <a:custGeom>
            <a:avLst/>
            <a:gdLst>
              <a:gd name="T0" fmla="*/ 0 w 184"/>
              <a:gd name="T1" fmla="*/ 22 h 22"/>
              <a:gd name="T2" fmla="*/ 26 w 184"/>
              <a:gd name="T3" fmla="*/ 22 h 22"/>
              <a:gd name="T4" fmla="*/ 26 w 184"/>
              <a:gd name="T5" fmla="*/ 0 h 22"/>
              <a:gd name="T6" fmla="*/ 0 w 184"/>
              <a:gd name="T7" fmla="*/ 0 h 22"/>
              <a:gd name="T8" fmla="*/ 0 w 184"/>
              <a:gd name="T9" fmla="*/ 22 h 22"/>
              <a:gd name="T10" fmla="*/ 164 w 184"/>
              <a:gd name="T11" fmla="*/ 13 h 22"/>
              <a:gd name="T12" fmla="*/ 184 w 184"/>
              <a:gd name="T13" fmla="*/ 13 h 22"/>
              <a:gd name="T14" fmla="*/ 184 w 184"/>
              <a:gd name="T15" fmla="*/ 5 h 22"/>
              <a:gd name="T16" fmla="*/ 164 w 184"/>
              <a:gd name="T17" fmla="*/ 5 h 22"/>
              <a:gd name="T18" fmla="*/ 164 w 184"/>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2">
                <a:moveTo>
                  <a:pt x="0" y="22"/>
                </a:moveTo>
                <a:lnTo>
                  <a:pt x="26" y="22"/>
                </a:lnTo>
                <a:lnTo>
                  <a:pt x="26" y="0"/>
                </a:lnTo>
                <a:lnTo>
                  <a:pt x="0" y="0"/>
                </a:lnTo>
                <a:lnTo>
                  <a:pt x="0" y="22"/>
                </a:lnTo>
                <a:close/>
                <a:moveTo>
                  <a:pt x="164" y="13"/>
                </a:moveTo>
                <a:lnTo>
                  <a:pt x="184" y="13"/>
                </a:lnTo>
                <a:lnTo>
                  <a:pt x="184"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Freeform 1191"/>
          <p:cNvSpPr>
            <a:spLocks noEditPoints="1"/>
          </p:cNvSpPr>
          <p:nvPr/>
        </p:nvSpPr>
        <p:spPr bwMode="auto">
          <a:xfrm>
            <a:off x="9452429" y="5386284"/>
            <a:ext cx="398463" cy="111125"/>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Freeform 1192"/>
          <p:cNvSpPr>
            <a:spLocks/>
          </p:cNvSpPr>
          <p:nvPr/>
        </p:nvSpPr>
        <p:spPr bwMode="auto">
          <a:xfrm>
            <a:off x="9582603" y="5386283"/>
            <a:ext cx="268288" cy="88900"/>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Line 1193"/>
          <p:cNvSpPr>
            <a:spLocks noChangeShapeType="1"/>
          </p:cNvSpPr>
          <p:nvPr/>
        </p:nvSpPr>
        <p:spPr bwMode="auto">
          <a:xfrm>
            <a:off x="9663567" y="5386283"/>
            <a:ext cx="1587" cy="889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1194"/>
          <p:cNvSpPr>
            <a:spLocks noChangeShapeType="1"/>
          </p:cNvSpPr>
          <p:nvPr/>
        </p:nvSpPr>
        <p:spPr bwMode="auto">
          <a:xfrm flipH="1">
            <a:off x="9582604" y="5414859"/>
            <a:ext cx="809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195"/>
          <p:cNvSpPr>
            <a:spLocks noChangeShapeType="1"/>
          </p:cNvSpPr>
          <p:nvPr/>
        </p:nvSpPr>
        <p:spPr bwMode="auto">
          <a:xfrm flipH="1">
            <a:off x="9582604" y="5445020"/>
            <a:ext cx="809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Rectangle 1196"/>
          <p:cNvSpPr>
            <a:spLocks noChangeArrowheads="1"/>
          </p:cNvSpPr>
          <p:nvPr/>
        </p:nvSpPr>
        <p:spPr bwMode="auto">
          <a:xfrm>
            <a:off x="9688966" y="5392633"/>
            <a:ext cx="146050" cy="74612"/>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Line 1197"/>
          <p:cNvSpPr>
            <a:spLocks noChangeShapeType="1"/>
          </p:cNvSpPr>
          <p:nvPr/>
        </p:nvSpPr>
        <p:spPr bwMode="auto">
          <a:xfrm>
            <a:off x="9785803" y="5392633"/>
            <a:ext cx="1588" cy="301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Line 1198"/>
          <p:cNvSpPr>
            <a:spLocks noChangeShapeType="1"/>
          </p:cNvSpPr>
          <p:nvPr/>
        </p:nvSpPr>
        <p:spPr bwMode="auto">
          <a:xfrm>
            <a:off x="9688966" y="5422795"/>
            <a:ext cx="1460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Rectangle 1199"/>
          <p:cNvSpPr>
            <a:spLocks noChangeArrowheads="1"/>
          </p:cNvSpPr>
          <p:nvPr/>
        </p:nvSpPr>
        <p:spPr bwMode="auto">
          <a:xfrm>
            <a:off x="9817553" y="5491058"/>
            <a:ext cx="33338"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Rectangle 1200"/>
          <p:cNvSpPr>
            <a:spLocks noChangeArrowheads="1"/>
          </p:cNvSpPr>
          <p:nvPr/>
        </p:nvSpPr>
        <p:spPr bwMode="auto">
          <a:xfrm>
            <a:off x="9452428" y="5491058"/>
            <a:ext cx="33338"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 name="Rectangle 1201"/>
          <p:cNvSpPr>
            <a:spLocks noChangeArrowheads="1"/>
          </p:cNvSpPr>
          <p:nvPr/>
        </p:nvSpPr>
        <p:spPr bwMode="auto">
          <a:xfrm>
            <a:off x="9590542" y="5402158"/>
            <a:ext cx="73025"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 name="Line 1202"/>
          <p:cNvSpPr>
            <a:spLocks noChangeShapeType="1"/>
          </p:cNvSpPr>
          <p:nvPr/>
        </p:nvSpPr>
        <p:spPr bwMode="auto">
          <a:xfrm flipV="1">
            <a:off x="9590542" y="5378345"/>
            <a:ext cx="1587"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1203"/>
          <p:cNvSpPr>
            <a:spLocks noChangeShapeType="1"/>
          </p:cNvSpPr>
          <p:nvPr/>
        </p:nvSpPr>
        <p:spPr bwMode="auto">
          <a:xfrm flipV="1">
            <a:off x="9590542" y="5475183"/>
            <a:ext cx="1587"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1204"/>
          <p:cNvSpPr>
            <a:spLocks noChangeShapeType="1"/>
          </p:cNvSpPr>
          <p:nvPr/>
        </p:nvSpPr>
        <p:spPr bwMode="auto">
          <a:xfrm>
            <a:off x="9704842" y="5414859"/>
            <a:ext cx="7937" cy="1587"/>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Freeform 1205"/>
          <p:cNvSpPr>
            <a:spLocks/>
          </p:cNvSpPr>
          <p:nvPr/>
        </p:nvSpPr>
        <p:spPr bwMode="auto">
          <a:xfrm>
            <a:off x="9801678" y="5089420"/>
            <a:ext cx="57150" cy="273050"/>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1206"/>
          <p:cNvSpPr>
            <a:spLocks/>
          </p:cNvSpPr>
          <p:nvPr/>
        </p:nvSpPr>
        <p:spPr bwMode="auto">
          <a:xfrm>
            <a:off x="9501642" y="5089421"/>
            <a:ext cx="357187" cy="42863"/>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Rectangle 1207"/>
          <p:cNvSpPr>
            <a:spLocks noChangeArrowheads="1"/>
          </p:cNvSpPr>
          <p:nvPr/>
        </p:nvSpPr>
        <p:spPr bwMode="auto">
          <a:xfrm>
            <a:off x="9501642" y="5132284"/>
            <a:ext cx="300037" cy="230187"/>
          </a:xfrm>
          <a:prstGeom prst="rect">
            <a:avLst/>
          </a:prstGeom>
          <a:solidFill>
            <a:srgbClr val="C0C0C0"/>
          </a:solidFill>
          <a:ln w="7938">
            <a:solidFill>
              <a:srgbClr val="000000"/>
            </a:solidFill>
            <a:miter lim="800000"/>
            <a:headEnd/>
            <a:tailEnd/>
          </a:ln>
        </p:spPr>
        <p:txBody>
          <a:bodyPr/>
          <a:lstStyle/>
          <a:p>
            <a:endParaRPr lang="zh-CN" altLang="en-US"/>
          </a:p>
        </p:txBody>
      </p:sp>
      <p:sp>
        <p:nvSpPr>
          <p:cNvPr id="217" name="Rectangle 1208"/>
          <p:cNvSpPr>
            <a:spLocks noChangeArrowheads="1"/>
          </p:cNvSpPr>
          <p:nvPr/>
        </p:nvSpPr>
        <p:spPr bwMode="auto">
          <a:xfrm>
            <a:off x="9777867" y="5333895"/>
            <a:ext cx="7937" cy="635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8" name="Freeform 1209"/>
          <p:cNvSpPr>
            <a:spLocks noEditPoints="1"/>
          </p:cNvSpPr>
          <p:nvPr/>
        </p:nvSpPr>
        <p:spPr bwMode="auto">
          <a:xfrm>
            <a:off x="9541329" y="5168795"/>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Freeform 1210"/>
          <p:cNvSpPr>
            <a:spLocks noEditPoints="1"/>
          </p:cNvSpPr>
          <p:nvPr/>
        </p:nvSpPr>
        <p:spPr bwMode="auto">
          <a:xfrm>
            <a:off x="9541328" y="5168795"/>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Freeform 1211"/>
          <p:cNvSpPr>
            <a:spLocks noEditPoints="1"/>
          </p:cNvSpPr>
          <p:nvPr/>
        </p:nvSpPr>
        <p:spPr bwMode="auto">
          <a:xfrm>
            <a:off x="9541329" y="5168795"/>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1212"/>
          <p:cNvSpPr>
            <a:spLocks noEditPoints="1"/>
          </p:cNvSpPr>
          <p:nvPr/>
        </p:nvSpPr>
        <p:spPr bwMode="auto">
          <a:xfrm>
            <a:off x="9541328" y="5168796"/>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1213"/>
          <p:cNvSpPr>
            <a:spLocks noEditPoints="1"/>
          </p:cNvSpPr>
          <p:nvPr/>
        </p:nvSpPr>
        <p:spPr bwMode="auto">
          <a:xfrm>
            <a:off x="9541329" y="5168796"/>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1214"/>
          <p:cNvSpPr>
            <a:spLocks noEditPoints="1"/>
          </p:cNvSpPr>
          <p:nvPr/>
        </p:nvSpPr>
        <p:spPr bwMode="auto">
          <a:xfrm>
            <a:off x="9541329" y="5168795"/>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Freeform 1215"/>
          <p:cNvSpPr>
            <a:spLocks noEditPoints="1"/>
          </p:cNvSpPr>
          <p:nvPr/>
        </p:nvSpPr>
        <p:spPr bwMode="auto">
          <a:xfrm>
            <a:off x="9541328" y="5168795"/>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Freeform 1216"/>
          <p:cNvSpPr>
            <a:spLocks noEditPoints="1"/>
          </p:cNvSpPr>
          <p:nvPr/>
        </p:nvSpPr>
        <p:spPr bwMode="auto">
          <a:xfrm>
            <a:off x="9541329" y="5168796"/>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Freeform 1217"/>
          <p:cNvSpPr>
            <a:spLocks noEditPoints="1"/>
          </p:cNvSpPr>
          <p:nvPr/>
        </p:nvSpPr>
        <p:spPr bwMode="auto">
          <a:xfrm>
            <a:off x="9541328" y="5168795"/>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Freeform 1218"/>
          <p:cNvSpPr>
            <a:spLocks noEditPoints="1"/>
          </p:cNvSpPr>
          <p:nvPr/>
        </p:nvSpPr>
        <p:spPr bwMode="auto">
          <a:xfrm>
            <a:off x="9541328" y="5168795"/>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 name="Freeform 1219"/>
          <p:cNvSpPr>
            <a:spLocks noEditPoints="1"/>
          </p:cNvSpPr>
          <p:nvPr/>
        </p:nvSpPr>
        <p:spPr bwMode="auto">
          <a:xfrm>
            <a:off x="9541329" y="5168796"/>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9" name="Freeform 1220"/>
          <p:cNvSpPr>
            <a:spLocks noEditPoints="1"/>
          </p:cNvSpPr>
          <p:nvPr/>
        </p:nvSpPr>
        <p:spPr bwMode="auto">
          <a:xfrm>
            <a:off x="9541328" y="5168796"/>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0" name="Freeform 1221"/>
          <p:cNvSpPr>
            <a:spLocks noEditPoints="1"/>
          </p:cNvSpPr>
          <p:nvPr/>
        </p:nvSpPr>
        <p:spPr bwMode="auto">
          <a:xfrm>
            <a:off x="9541329" y="5168796"/>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 name="Freeform 1222"/>
          <p:cNvSpPr>
            <a:spLocks noEditPoints="1"/>
          </p:cNvSpPr>
          <p:nvPr/>
        </p:nvSpPr>
        <p:spPr bwMode="auto">
          <a:xfrm>
            <a:off x="9541328" y="5168796"/>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2" name="Rectangle 1223"/>
          <p:cNvSpPr>
            <a:spLocks noChangeArrowheads="1"/>
          </p:cNvSpPr>
          <p:nvPr/>
        </p:nvSpPr>
        <p:spPr bwMode="auto">
          <a:xfrm>
            <a:off x="9541329" y="5168795"/>
            <a:ext cx="220663" cy="141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 name="Freeform 1224"/>
          <p:cNvSpPr>
            <a:spLocks noEditPoints="1"/>
          </p:cNvSpPr>
          <p:nvPr/>
        </p:nvSpPr>
        <p:spPr bwMode="auto">
          <a:xfrm>
            <a:off x="9541329" y="5168795"/>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4" name="Freeform 1225"/>
          <p:cNvSpPr>
            <a:spLocks noEditPoints="1"/>
          </p:cNvSpPr>
          <p:nvPr/>
        </p:nvSpPr>
        <p:spPr bwMode="auto">
          <a:xfrm>
            <a:off x="9541328" y="5168795"/>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Freeform 1226"/>
          <p:cNvSpPr>
            <a:spLocks noEditPoints="1"/>
          </p:cNvSpPr>
          <p:nvPr/>
        </p:nvSpPr>
        <p:spPr bwMode="auto">
          <a:xfrm>
            <a:off x="9541329" y="5168795"/>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 name="Freeform 1227"/>
          <p:cNvSpPr>
            <a:spLocks noEditPoints="1"/>
          </p:cNvSpPr>
          <p:nvPr/>
        </p:nvSpPr>
        <p:spPr bwMode="auto">
          <a:xfrm>
            <a:off x="9541328" y="5168796"/>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 name="Freeform 1228"/>
          <p:cNvSpPr>
            <a:spLocks noEditPoints="1"/>
          </p:cNvSpPr>
          <p:nvPr/>
        </p:nvSpPr>
        <p:spPr bwMode="auto">
          <a:xfrm>
            <a:off x="9541329" y="5168796"/>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8" name="Freeform 1229"/>
          <p:cNvSpPr>
            <a:spLocks noEditPoints="1"/>
          </p:cNvSpPr>
          <p:nvPr/>
        </p:nvSpPr>
        <p:spPr bwMode="auto">
          <a:xfrm>
            <a:off x="9541329" y="5168795"/>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 name="Freeform 1230"/>
          <p:cNvSpPr>
            <a:spLocks noEditPoints="1"/>
          </p:cNvSpPr>
          <p:nvPr/>
        </p:nvSpPr>
        <p:spPr bwMode="auto">
          <a:xfrm>
            <a:off x="9541328" y="5168795"/>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Freeform 1231"/>
          <p:cNvSpPr>
            <a:spLocks noEditPoints="1"/>
          </p:cNvSpPr>
          <p:nvPr/>
        </p:nvSpPr>
        <p:spPr bwMode="auto">
          <a:xfrm>
            <a:off x="9541329" y="5168796"/>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1" name="Freeform 1232"/>
          <p:cNvSpPr>
            <a:spLocks noEditPoints="1"/>
          </p:cNvSpPr>
          <p:nvPr/>
        </p:nvSpPr>
        <p:spPr bwMode="auto">
          <a:xfrm>
            <a:off x="9541328" y="5168795"/>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1233"/>
          <p:cNvSpPr>
            <a:spLocks noEditPoints="1"/>
          </p:cNvSpPr>
          <p:nvPr/>
        </p:nvSpPr>
        <p:spPr bwMode="auto">
          <a:xfrm>
            <a:off x="9541328" y="5168795"/>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3" name="Freeform 1234"/>
          <p:cNvSpPr>
            <a:spLocks noEditPoints="1"/>
          </p:cNvSpPr>
          <p:nvPr/>
        </p:nvSpPr>
        <p:spPr bwMode="auto">
          <a:xfrm>
            <a:off x="9541329" y="5168796"/>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 name="Freeform 1235"/>
          <p:cNvSpPr>
            <a:spLocks noEditPoints="1"/>
          </p:cNvSpPr>
          <p:nvPr/>
        </p:nvSpPr>
        <p:spPr bwMode="auto">
          <a:xfrm>
            <a:off x="9541328" y="5168796"/>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 name="Freeform 1236"/>
          <p:cNvSpPr>
            <a:spLocks noEditPoints="1"/>
          </p:cNvSpPr>
          <p:nvPr/>
        </p:nvSpPr>
        <p:spPr bwMode="auto">
          <a:xfrm>
            <a:off x="9541329" y="5168796"/>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 name="Freeform 1237"/>
          <p:cNvSpPr>
            <a:spLocks noEditPoints="1"/>
          </p:cNvSpPr>
          <p:nvPr/>
        </p:nvSpPr>
        <p:spPr bwMode="auto">
          <a:xfrm>
            <a:off x="9541328" y="5168796"/>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7" name="Freeform 1238"/>
          <p:cNvSpPr>
            <a:spLocks noEditPoints="1"/>
          </p:cNvSpPr>
          <p:nvPr/>
        </p:nvSpPr>
        <p:spPr bwMode="auto">
          <a:xfrm>
            <a:off x="9525454" y="5156096"/>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8" name="Freeform 1239"/>
          <p:cNvSpPr>
            <a:spLocks noEditPoints="1"/>
          </p:cNvSpPr>
          <p:nvPr/>
        </p:nvSpPr>
        <p:spPr bwMode="auto">
          <a:xfrm>
            <a:off x="9541328" y="5168796"/>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9" name="Freeform 1240"/>
          <p:cNvSpPr>
            <a:spLocks noEditPoints="1"/>
          </p:cNvSpPr>
          <p:nvPr/>
        </p:nvSpPr>
        <p:spPr bwMode="auto">
          <a:xfrm>
            <a:off x="9558792" y="5178320"/>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0" name="Freeform 1241"/>
          <p:cNvSpPr>
            <a:spLocks noEditPoints="1"/>
          </p:cNvSpPr>
          <p:nvPr/>
        </p:nvSpPr>
        <p:spPr bwMode="auto">
          <a:xfrm>
            <a:off x="9574666" y="5192608"/>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 name="Freeform 1242"/>
          <p:cNvSpPr>
            <a:spLocks noEditPoints="1"/>
          </p:cNvSpPr>
          <p:nvPr/>
        </p:nvSpPr>
        <p:spPr bwMode="auto">
          <a:xfrm>
            <a:off x="9590542" y="5198958"/>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 name="Freeform 1243"/>
          <p:cNvSpPr>
            <a:spLocks noEditPoints="1"/>
          </p:cNvSpPr>
          <p:nvPr/>
        </p:nvSpPr>
        <p:spPr bwMode="auto">
          <a:xfrm>
            <a:off x="9606416" y="5214834"/>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3" name="Freeform 1244"/>
          <p:cNvSpPr>
            <a:spLocks noEditPoints="1"/>
          </p:cNvSpPr>
          <p:nvPr/>
        </p:nvSpPr>
        <p:spPr bwMode="auto">
          <a:xfrm>
            <a:off x="9623878" y="5221184"/>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 name="Freeform 1245"/>
          <p:cNvSpPr>
            <a:spLocks noEditPoints="1"/>
          </p:cNvSpPr>
          <p:nvPr/>
        </p:nvSpPr>
        <p:spPr bwMode="auto">
          <a:xfrm>
            <a:off x="9639754" y="5237058"/>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 name="Freeform 1246"/>
          <p:cNvSpPr>
            <a:spLocks noEditPoints="1"/>
          </p:cNvSpPr>
          <p:nvPr/>
        </p:nvSpPr>
        <p:spPr bwMode="auto">
          <a:xfrm>
            <a:off x="9655628" y="5244996"/>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 name="Freeform 1247"/>
          <p:cNvSpPr>
            <a:spLocks noEditPoints="1"/>
          </p:cNvSpPr>
          <p:nvPr/>
        </p:nvSpPr>
        <p:spPr bwMode="auto">
          <a:xfrm>
            <a:off x="9679442" y="5259284"/>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Freeform 1248"/>
          <p:cNvSpPr>
            <a:spLocks noEditPoints="1"/>
          </p:cNvSpPr>
          <p:nvPr/>
        </p:nvSpPr>
        <p:spPr bwMode="auto">
          <a:xfrm>
            <a:off x="9696904" y="5267220"/>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Freeform 1249"/>
          <p:cNvSpPr>
            <a:spLocks noEditPoints="1"/>
          </p:cNvSpPr>
          <p:nvPr/>
        </p:nvSpPr>
        <p:spPr bwMode="auto">
          <a:xfrm>
            <a:off x="9712778" y="5281508"/>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Freeform 1250"/>
          <p:cNvSpPr>
            <a:spLocks noEditPoints="1"/>
          </p:cNvSpPr>
          <p:nvPr/>
        </p:nvSpPr>
        <p:spPr bwMode="auto">
          <a:xfrm>
            <a:off x="9728654" y="5289446"/>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0" name="Freeform 1251"/>
          <p:cNvSpPr>
            <a:spLocks noEditPoints="1"/>
          </p:cNvSpPr>
          <p:nvPr/>
        </p:nvSpPr>
        <p:spPr bwMode="auto">
          <a:xfrm>
            <a:off x="9744528" y="5303734"/>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1" name="Freeform 1252"/>
          <p:cNvSpPr>
            <a:spLocks noEditPoints="1"/>
          </p:cNvSpPr>
          <p:nvPr/>
        </p:nvSpPr>
        <p:spPr bwMode="auto">
          <a:xfrm>
            <a:off x="9761992" y="5310084"/>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2" name="Freeform 1253"/>
          <p:cNvSpPr>
            <a:spLocks noEditPoints="1"/>
          </p:cNvSpPr>
          <p:nvPr/>
        </p:nvSpPr>
        <p:spPr bwMode="auto">
          <a:xfrm>
            <a:off x="9777867" y="5325959"/>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 name="Freeform 1254"/>
          <p:cNvSpPr>
            <a:spLocks noEditPoints="1"/>
          </p:cNvSpPr>
          <p:nvPr/>
        </p:nvSpPr>
        <p:spPr bwMode="auto">
          <a:xfrm>
            <a:off x="9525454" y="5156096"/>
            <a:ext cx="252413" cy="169863"/>
          </a:xfrm>
          <a:custGeom>
            <a:avLst/>
            <a:gdLst>
              <a:gd name="T0" fmla="*/ 10 w 159"/>
              <a:gd name="T1" fmla="*/ 88 h 101"/>
              <a:gd name="T2" fmla="*/ 10 w 159"/>
              <a:gd name="T3" fmla="*/ 8 h 101"/>
              <a:gd name="T4" fmla="*/ 143 w 159"/>
              <a:gd name="T5" fmla="*/ 8 h 101"/>
              <a:gd name="T6" fmla="*/ 143 w 159"/>
              <a:gd name="T7" fmla="*/ 88 h 101"/>
              <a:gd name="T8" fmla="*/ 10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0" y="88"/>
                </a:moveTo>
                <a:lnTo>
                  <a:pt x="10" y="8"/>
                </a:lnTo>
                <a:lnTo>
                  <a:pt x="143" y="8"/>
                </a:lnTo>
                <a:lnTo>
                  <a:pt x="143" y="88"/>
                </a:lnTo>
                <a:lnTo>
                  <a:pt x="10"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 name="Freeform 1255"/>
          <p:cNvSpPr>
            <a:spLocks noEditPoints="1"/>
          </p:cNvSpPr>
          <p:nvPr/>
        </p:nvSpPr>
        <p:spPr bwMode="auto">
          <a:xfrm>
            <a:off x="9525454" y="5156096"/>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 name="Freeform 1256"/>
          <p:cNvSpPr>
            <a:spLocks noEditPoints="1"/>
          </p:cNvSpPr>
          <p:nvPr/>
        </p:nvSpPr>
        <p:spPr bwMode="auto">
          <a:xfrm>
            <a:off x="9541328" y="5168796"/>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 name="Freeform 1257"/>
          <p:cNvSpPr>
            <a:spLocks noEditPoints="1"/>
          </p:cNvSpPr>
          <p:nvPr/>
        </p:nvSpPr>
        <p:spPr bwMode="auto">
          <a:xfrm>
            <a:off x="9558792" y="5178320"/>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 name="Freeform 1258"/>
          <p:cNvSpPr>
            <a:spLocks noEditPoints="1"/>
          </p:cNvSpPr>
          <p:nvPr/>
        </p:nvSpPr>
        <p:spPr bwMode="auto">
          <a:xfrm>
            <a:off x="9574666" y="5192608"/>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 name="Freeform 1259"/>
          <p:cNvSpPr>
            <a:spLocks noEditPoints="1"/>
          </p:cNvSpPr>
          <p:nvPr/>
        </p:nvSpPr>
        <p:spPr bwMode="auto">
          <a:xfrm>
            <a:off x="9590542" y="5198958"/>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1260"/>
          <p:cNvSpPr>
            <a:spLocks noEditPoints="1"/>
          </p:cNvSpPr>
          <p:nvPr/>
        </p:nvSpPr>
        <p:spPr bwMode="auto">
          <a:xfrm>
            <a:off x="9606416" y="5214834"/>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 name="Freeform 1261"/>
          <p:cNvSpPr>
            <a:spLocks noEditPoints="1"/>
          </p:cNvSpPr>
          <p:nvPr/>
        </p:nvSpPr>
        <p:spPr bwMode="auto">
          <a:xfrm>
            <a:off x="9623878" y="5221184"/>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 name="Freeform 1262"/>
          <p:cNvSpPr>
            <a:spLocks noEditPoints="1"/>
          </p:cNvSpPr>
          <p:nvPr/>
        </p:nvSpPr>
        <p:spPr bwMode="auto">
          <a:xfrm>
            <a:off x="9639754" y="5237058"/>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1263"/>
          <p:cNvSpPr>
            <a:spLocks noEditPoints="1"/>
          </p:cNvSpPr>
          <p:nvPr/>
        </p:nvSpPr>
        <p:spPr bwMode="auto">
          <a:xfrm>
            <a:off x="9655628" y="5244996"/>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3" name="Freeform 1264"/>
          <p:cNvSpPr>
            <a:spLocks noEditPoints="1"/>
          </p:cNvSpPr>
          <p:nvPr/>
        </p:nvSpPr>
        <p:spPr bwMode="auto">
          <a:xfrm>
            <a:off x="9679442" y="5259284"/>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4" name="Freeform 1265"/>
          <p:cNvSpPr>
            <a:spLocks noEditPoints="1"/>
          </p:cNvSpPr>
          <p:nvPr/>
        </p:nvSpPr>
        <p:spPr bwMode="auto">
          <a:xfrm>
            <a:off x="9696904" y="5267220"/>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5" name="Freeform 1266"/>
          <p:cNvSpPr>
            <a:spLocks noEditPoints="1"/>
          </p:cNvSpPr>
          <p:nvPr/>
        </p:nvSpPr>
        <p:spPr bwMode="auto">
          <a:xfrm>
            <a:off x="9712778" y="5281508"/>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 name="Freeform 1267"/>
          <p:cNvSpPr>
            <a:spLocks noEditPoints="1"/>
          </p:cNvSpPr>
          <p:nvPr/>
        </p:nvSpPr>
        <p:spPr bwMode="auto">
          <a:xfrm>
            <a:off x="9728654" y="5289446"/>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 name="Freeform 1268"/>
          <p:cNvSpPr>
            <a:spLocks noEditPoints="1"/>
          </p:cNvSpPr>
          <p:nvPr/>
        </p:nvSpPr>
        <p:spPr bwMode="auto">
          <a:xfrm>
            <a:off x="9744528" y="5303734"/>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1269"/>
          <p:cNvSpPr>
            <a:spLocks noEditPoints="1"/>
          </p:cNvSpPr>
          <p:nvPr/>
        </p:nvSpPr>
        <p:spPr bwMode="auto">
          <a:xfrm>
            <a:off x="9761992" y="5310084"/>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Freeform 1270"/>
          <p:cNvSpPr>
            <a:spLocks noEditPoints="1"/>
          </p:cNvSpPr>
          <p:nvPr/>
        </p:nvSpPr>
        <p:spPr bwMode="auto">
          <a:xfrm>
            <a:off x="9777867" y="5325959"/>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 name="Line 1271"/>
          <p:cNvSpPr>
            <a:spLocks noChangeShapeType="1"/>
          </p:cNvSpPr>
          <p:nvPr/>
        </p:nvSpPr>
        <p:spPr bwMode="auto">
          <a:xfrm>
            <a:off x="9582603" y="5349770"/>
            <a:ext cx="1588" cy="127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1272"/>
          <p:cNvSpPr>
            <a:spLocks noChangeShapeType="1"/>
          </p:cNvSpPr>
          <p:nvPr/>
        </p:nvSpPr>
        <p:spPr bwMode="auto">
          <a:xfrm>
            <a:off x="9541328" y="5349770"/>
            <a:ext cx="1588" cy="127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1273"/>
          <p:cNvSpPr>
            <a:spLocks noChangeShapeType="1"/>
          </p:cNvSpPr>
          <p:nvPr/>
        </p:nvSpPr>
        <p:spPr bwMode="auto">
          <a:xfrm>
            <a:off x="9501642" y="5349770"/>
            <a:ext cx="30003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Freeform 1274"/>
          <p:cNvSpPr>
            <a:spLocks noEditPoints="1"/>
          </p:cNvSpPr>
          <p:nvPr/>
        </p:nvSpPr>
        <p:spPr bwMode="auto">
          <a:xfrm>
            <a:off x="9728654" y="5402158"/>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4" name="Rectangle 1275"/>
          <p:cNvSpPr>
            <a:spLocks noChangeArrowheads="1"/>
          </p:cNvSpPr>
          <p:nvPr/>
        </p:nvSpPr>
        <p:spPr bwMode="auto">
          <a:xfrm>
            <a:off x="9728654" y="5402158"/>
            <a:ext cx="412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5" name="Freeform 1276"/>
          <p:cNvSpPr>
            <a:spLocks noEditPoints="1"/>
          </p:cNvSpPr>
          <p:nvPr/>
        </p:nvSpPr>
        <p:spPr bwMode="auto">
          <a:xfrm>
            <a:off x="9728654" y="5402158"/>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 name="Line 1277"/>
          <p:cNvSpPr>
            <a:spLocks noChangeShapeType="1"/>
          </p:cNvSpPr>
          <p:nvPr/>
        </p:nvSpPr>
        <p:spPr bwMode="auto">
          <a:xfrm>
            <a:off x="9696903" y="5408509"/>
            <a:ext cx="8890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Freeform 1278"/>
          <p:cNvSpPr>
            <a:spLocks noEditPoints="1"/>
          </p:cNvSpPr>
          <p:nvPr/>
        </p:nvSpPr>
        <p:spPr bwMode="auto">
          <a:xfrm>
            <a:off x="9460366" y="5392634"/>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8" name="Rectangle 1279"/>
          <p:cNvSpPr>
            <a:spLocks noChangeArrowheads="1"/>
          </p:cNvSpPr>
          <p:nvPr/>
        </p:nvSpPr>
        <p:spPr bwMode="auto">
          <a:xfrm>
            <a:off x="9460366" y="5392634"/>
            <a:ext cx="492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9" name="Freeform 1280"/>
          <p:cNvSpPr>
            <a:spLocks noEditPoints="1"/>
          </p:cNvSpPr>
          <p:nvPr/>
        </p:nvSpPr>
        <p:spPr bwMode="auto">
          <a:xfrm>
            <a:off x="9460366" y="5392634"/>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0" name="Freeform 1281"/>
          <p:cNvSpPr>
            <a:spLocks/>
          </p:cNvSpPr>
          <p:nvPr/>
        </p:nvSpPr>
        <p:spPr bwMode="auto">
          <a:xfrm>
            <a:off x="9444491" y="5089420"/>
            <a:ext cx="463550" cy="414338"/>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1" name="Rectangle 1282"/>
          <p:cNvSpPr>
            <a:spLocks noChangeArrowheads="1"/>
          </p:cNvSpPr>
          <p:nvPr/>
        </p:nvSpPr>
        <p:spPr bwMode="auto">
          <a:xfrm>
            <a:off x="9265104" y="5665684"/>
            <a:ext cx="72776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b="1" dirty="0">
                <a:solidFill>
                  <a:srgbClr val="000000"/>
                </a:solidFill>
                <a:ea typeface="宋体" charset="-122"/>
              </a:rPr>
              <a:t>Public Host</a:t>
            </a:r>
            <a:endParaRPr lang="en-US" altLang="zh-CN" sz="2400" b="1" dirty="0">
              <a:solidFill>
                <a:srgbClr val="000000"/>
              </a:solidFill>
              <a:latin typeface="Times" pitchFamily="18" charset="0"/>
              <a:ea typeface="宋体" charset="-122"/>
            </a:endParaRPr>
          </a:p>
        </p:txBody>
      </p:sp>
      <p:sp>
        <p:nvSpPr>
          <p:cNvPr id="292" name="Rectangle 1283"/>
          <p:cNvSpPr>
            <a:spLocks noChangeArrowheads="1"/>
          </p:cNvSpPr>
          <p:nvPr/>
        </p:nvSpPr>
        <p:spPr bwMode="auto">
          <a:xfrm>
            <a:off x="4108903" y="3643208"/>
            <a:ext cx="159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charset="-122"/>
              </a:rPr>
              <a:t>Private Network</a:t>
            </a:r>
            <a:endParaRPr lang="en-US" altLang="zh-CN" sz="3600" dirty="0">
              <a:solidFill>
                <a:srgbClr val="000000"/>
              </a:solidFill>
              <a:latin typeface="Times" pitchFamily="18" charset="0"/>
              <a:ea typeface="宋体" charset="-122"/>
            </a:endParaRPr>
          </a:p>
        </p:txBody>
      </p:sp>
      <p:sp>
        <p:nvSpPr>
          <p:cNvPr id="293" name="Rectangle 1284"/>
          <p:cNvSpPr>
            <a:spLocks noChangeArrowheads="1"/>
          </p:cNvSpPr>
          <p:nvPr/>
        </p:nvSpPr>
        <p:spPr bwMode="auto">
          <a:xfrm>
            <a:off x="6209167" y="3643208"/>
            <a:ext cx="785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a:solidFill>
                  <a:srgbClr val="000000"/>
                </a:solidFill>
                <a:ea typeface="宋体" charset="-122"/>
              </a:rPr>
              <a:t>Internet</a:t>
            </a:r>
            <a:endParaRPr lang="en-US" altLang="zh-CN" sz="3600">
              <a:solidFill>
                <a:srgbClr val="000000"/>
              </a:solidFill>
              <a:latin typeface="Times" pitchFamily="18" charset="0"/>
              <a:ea typeface="宋体" charset="-122"/>
            </a:endParaRPr>
          </a:p>
        </p:txBody>
      </p:sp>
      <p:sp>
        <p:nvSpPr>
          <p:cNvPr id="294" name="Rectangle 1285"/>
          <p:cNvSpPr>
            <a:spLocks noChangeArrowheads="1"/>
          </p:cNvSpPr>
          <p:nvPr/>
        </p:nvSpPr>
        <p:spPr bwMode="auto">
          <a:xfrm>
            <a:off x="9426922" y="5883166"/>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192.0.2.4</a:t>
            </a:r>
          </a:p>
        </p:txBody>
      </p:sp>
      <p:sp>
        <p:nvSpPr>
          <p:cNvPr id="295" name="Rectangle 1286"/>
          <p:cNvSpPr>
            <a:spLocks noChangeArrowheads="1"/>
          </p:cNvSpPr>
          <p:nvPr/>
        </p:nvSpPr>
        <p:spPr bwMode="auto">
          <a:xfrm>
            <a:off x="6287695" y="5116408"/>
            <a:ext cx="50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ts val="1000"/>
              </a:spcBef>
              <a:spcAft>
                <a:spcPts val="1000"/>
              </a:spcAft>
            </a:pPr>
            <a:r>
              <a:rPr lang="en-US" altLang="zh-CN" sz="1300" b="1">
                <a:ea typeface="宋体" charset="-122"/>
              </a:rPr>
              <a:t>NAT</a:t>
            </a:r>
            <a:br>
              <a:rPr lang="en-US" altLang="zh-CN" sz="1300" b="1">
                <a:ea typeface="宋体" charset="-122"/>
              </a:rPr>
            </a:br>
            <a:r>
              <a:rPr lang="en-US" altLang="zh-CN" sz="1300" b="1">
                <a:ea typeface="宋体" charset="-122"/>
              </a:rPr>
              <a:t>Device</a:t>
            </a:r>
            <a:endParaRPr lang="en-US" altLang="zh-CN" sz="2800">
              <a:latin typeface="Times" pitchFamily="18" charset="0"/>
              <a:ea typeface="宋体" charset="-122"/>
            </a:endParaRPr>
          </a:p>
        </p:txBody>
      </p:sp>
      <p:sp>
        <p:nvSpPr>
          <p:cNvPr id="296" name="Line 1287"/>
          <p:cNvSpPr>
            <a:spLocks noChangeShapeType="1"/>
          </p:cNvSpPr>
          <p:nvPr/>
        </p:nvSpPr>
        <p:spPr bwMode="auto">
          <a:xfrm flipV="1">
            <a:off x="5974217" y="739447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1288"/>
          <p:cNvSpPr>
            <a:spLocks noChangeShapeType="1"/>
          </p:cNvSpPr>
          <p:nvPr/>
        </p:nvSpPr>
        <p:spPr bwMode="auto">
          <a:xfrm flipV="1">
            <a:off x="5974217" y="734208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Line 1289"/>
          <p:cNvSpPr>
            <a:spLocks noChangeShapeType="1"/>
          </p:cNvSpPr>
          <p:nvPr/>
        </p:nvSpPr>
        <p:spPr bwMode="auto">
          <a:xfrm flipV="1">
            <a:off x="5974217" y="610383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9" name="Group 1290"/>
          <p:cNvGrpSpPr>
            <a:grpSpLocks/>
          </p:cNvGrpSpPr>
          <p:nvPr/>
        </p:nvGrpSpPr>
        <p:grpSpPr bwMode="auto">
          <a:xfrm>
            <a:off x="4956629" y="6175270"/>
            <a:ext cx="2028825" cy="1125538"/>
            <a:chOff x="2528" y="2126"/>
            <a:chExt cx="1278" cy="717"/>
          </a:xfrm>
        </p:grpSpPr>
        <p:sp>
          <p:nvSpPr>
            <p:cNvPr id="300" name="Line 1291"/>
            <p:cNvSpPr>
              <a:spLocks noChangeShapeType="1"/>
            </p:cNvSpPr>
            <p:nvPr/>
          </p:nvSpPr>
          <p:spPr bwMode="auto">
            <a:xfrm flipV="1">
              <a:off x="3169" y="2827"/>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Line 1292"/>
            <p:cNvSpPr>
              <a:spLocks noChangeShapeType="1"/>
            </p:cNvSpPr>
            <p:nvPr/>
          </p:nvSpPr>
          <p:spPr bwMode="auto">
            <a:xfrm flipV="1">
              <a:off x="3169" y="2793"/>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 name="Line 1293"/>
            <p:cNvSpPr>
              <a:spLocks noChangeShapeType="1"/>
            </p:cNvSpPr>
            <p:nvPr/>
          </p:nvSpPr>
          <p:spPr bwMode="auto">
            <a:xfrm flipV="1">
              <a:off x="3169" y="2760"/>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1294"/>
            <p:cNvSpPr>
              <a:spLocks noChangeShapeType="1"/>
            </p:cNvSpPr>
            <p:nvPr/>
          </p:nvSpPr>
          <p:spPr bwMode="auto">
            <a:xfrm flipV="1">
              <a:off x="3169" y="2726"/>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Line 1295"/>
            <p:cNvSpPr>
              <a:spLocks noChangeShapeType="1"/>
            </p:cNvSpPr>
            <p:nvPr/>
          </p:nvSpPr>
          <p:spPr bwMode="auto">
            <a:xfrm flipV="1">
              <a:off x="3169" y="2694"/>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Line 1296"/>
            <p:cNvSpPr>
              <a:spLocks noChangeShapeType="1"/>
            </p:cNvSpPr>
            <p:nvPr/>
          </p:nvSpPr>
          <p:spPr bwMode="auto">
            <a:xfrm flipV="1">
              <a:off x="3169" y="2660"/>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Line 1297"/>
            <p:cNvSpPr>
              <a:spLocks noChangeShapeType="1"/>
            </p:cNvSpPr>
            <p:nvPr/>
          </p:nvSpPr>
          <p:spPr bwMode="auto">
            <a:xfrm flipV="1">
              <a:off x="3169" y="2627"/>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Line 1298"/>
            <p:cNvSpPr>
              <a:spLocks noChangeShapeType="1"/>
            </p:cNvSpPr>
            <p:nvPr/>
          </p:nvSpPr>
          <p:spPr bwMode="auto">
            <a:xfrm flipV="1">
              <a:off x="3169" y="2593"/>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Line 1299"/>
            <p:cNvSpPr>
              <a:spLocks noChangeShapeType="1"/>
            </p:cNvSpPr>
            <p:nvPr/>
          </p:nvSpPr>
          <p:spPr bwMode="auto">
            <a:xfrm flipV="1">
              <a:off x="3169" y="2560"/>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Line 1300"/>
            <p:cNvSpPr>
              <a:spLocks noChangeShapeType="1"/>
            </p:cNvSpPr>
            <p:nvPr/>
          </p:nvSpPr>
          <p:spPr bwMode="auto">
            <a:xfrm flipV="1">
              <a:off x="3169" y="2526"/>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Line 1301"/>
            <p:cNvSpPr>
              <a:spLocks noChangeShapeType="1"/>
            </p:cNvSpPr>
            <p:nvPr/>
          </p:nvSpPr>
          <p:spPr bwMode="auto">
            <a:xfrm flipV="1">
              <a:off x="3169" y="2494"/>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 name="Line 1302"/>
            <p:cNvSpPr>
              <a:spLocks noChangeShapeType="1"/>
            </p:cNvSpPr>
            <p:nvPr/>
          </p:nvSpPr>
          <p:spPr bwMode="auto">
            <a:xfrm flipV="1">
              <a:off x="3173" y="2500"/>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Line 1303"/>
            <p:cNvSpPr>
              <a:spLocks noChangeShapeType="1"/>
            </p:cNvSpPr>
            <p:nvPr/>
          </p:nvSpPr>
          <p:spPr bwMode="auto">
            <a:xfrm flipV="1">
              <a:off x="3173" y="2466"/>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 name="Line 1304"/>
            <p:cNvSpPr>
              <a:spLocks noChangeShapeType="1"/>
            </p:cNvSpPr>
            <p:nvPr/>
          </p:nvSpPr>
          <p:spPr bwMode="auto">
            <a:xfrm flipV="1">
              <a:off x="3173" y="2433"/>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Line 1305"/>
            <p:cNvSpPr>
              <a:spLocks noChangeShapeType="1"/>
            </p:cNvSpPr>
            <p:nvPr/>
          </p:nvSpPr>
          <p:spPr bwMode="auto">
            <a:xfrm flipV="1">
              <a:off x="3173" y="2399"/>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5" name="Line 1306"/>
            <p:cNvSpPr>
              <a:spLocks noChangeShapeType="1"/>
            </p:cNvSpPr>
            <p:nvPr/>
          </p:nvSpPr>
          <p:spPr bwMode="auto">
            <a:xfrm flipV="1">
              <a:off x="3173" y="2366"/>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1307"/>
            <p:cNvSpPr>
              <a:spLocks noChangeShapeType="1"/>
            </p:cNvSpPr>
            <p:nvPr/>
          </p:nvSpPr>
          <p:spPr bwMode="auto">
            <a:xfrm flipV="1">
              <a:off x="3173" y="2333"/>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Line 1308"/>
            <p:cNvSpPr>
              <a:spLocks noChangeShapeType="1"/>
            </p:cNvSpPr>
            <p:nvPr/>
          </p:nvSpPr>
          <p:spPr bwMode="auto">
            <a:xfrm flipV="1">
              <a:off x="3173" y="2300"/>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 name="Line 1309"/>
            <p:cNvSpPr>
              <a:spLocks noChangeShapeType="1"/>
            </p:cNvSpPr>
            <p:nvPr/>
          </p:nvSpPr>
          <p:spPr bwMode="auto">
            <a:xfrm flipV="1">
              <a:off x="3173" y="2266"/>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 name="Line 1310"/>
            <p:cNvSpPr>
              <a:spLocks noChangeShapeType="1"/>
            </p:cNvSpPr>
            <p:nvPr/>
          </p:nvSpPr>
          <p:spPr bwMode="auto">
            <a:xfrm flipV="1">
              <a:off x="3173" y="2233"/>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Line 1311"/>
            <p:cNvSpPr>
              <a:spLocks noChangeShapeType="1"/>
            </p:cNvSpPr>
            <p:nvPr/>
          </p:nvSpPr>
          <p:spPr bwMode="auto">
            <a:xfrm flipV="1">
              <a:off x="3173" y="2199"/>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 name="Line 1312"/>
            <p:cNvSpPr>
              <a:spLocks noChangeShapeType="1"/>
            </p:cNvSpPr>
            <p:nvPr/>
          </p:nvSpPr>
          <p:spPr bwMode="auto">
            <a:xfrm flipV="1">
              <a:off x="3173" y="2167"/>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Line 1313"/>
            <p:cNvSpPr>
              <a:spLocks noChangeShapeType="1"/>
            </p:cNvSpPr>
            <p:nvPr/>
          </p:nvSpPr>
          <p:spPr bwMode="auto">
            <a:xfrm flipV="1">
              <a:off x="3173" y="2133"/>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Rectangle 1314"/>
            <p:cNvSpPr>
              <a:spLocks noChangeArrowheads="1"/>
            </p:cNvSpPr>
            <p:nvPr/>
          </p:nvSpPr>
          <p:spPr bwMode="auto">
            <a:xfrm>
              <a:off x="2528" y="2128"/>
              <a:ext cx="639"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4" name="Line 1315"/>
            <p:cNvSpPr>
              <a:spLocks noChangeShapeType="1"/>
            </p:cNvSpPr>
            <p:nvPr/>
          </p:nvSpPr>
          <p:spPr bwMode="auto">
            <a:xfrm>
              <a:off x="2528" y="2363"/>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1316"/>
            <p:cNvSpPr>
              <a:spLocks noChangeShapeType="1"/>
            </p:cNvSpPr>
            <p:nvPr/>
          </p:nvSpPr>
          <p:spPr bwMode="auto">
            <a:xfrm flipV="1">
              <a:off x="2528" y="2128"/>
              <a:ext cx="1" cy="2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1317"/>
            <p:cNvSpPr>
              <a:spLocks noChangeShapeType="1"/>
            </p:cNvSpPr>
            <p:nvPr/>
          </p:nvSpPr>
          <p:spPr bwMode="auto">
            <a:xfrm>
              <a:off x="2528" y="2128"/>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 name="Line 1318"/>
            <p:cNvSpPr>
              <a:spLocks noChangeShapeType="1"/>
            </p:cNvSpPr>
            <p:nvPr/>
          </p:nvSpPr>
          <p:spPr bwMode="auto">
            <a:xfrm flipV="1">
              <a:off x="3167" y="2128"/>
              <a:ext cx="1" cy="2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 name="Rectangle 1319"/>
            <p:cNvSpPr>
              <a:spLocks noChangeArrowheads="1"/>
            </p:cNvSpPr>
            <p:nvPr/>
          </p:nvSpPr>
          <p:spPr bwMode="auto">
            <a:xfrm>
              <a:off x="2717" y="2152"/>
              <a:ext cx="30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a:solidFill>
                    <a:srgbClr val="FF0000"/>
                  </a:solidFill>
                  <a:ea typeface="宋体" charset="-122"/>
                </a:rPr>
                <a:t>Private</a:t>
              </a:r>
              <a:endParaRPr lang="en-US" altLang="zh-CN" sz="3200" b="1">
                <a:solidFill>
                  <a:srgbClr val="FF0000"/>
                </a:solidFill>
                <a:latin typeface="Times" pitchFamily="18" charset="0"/>
                <a:ea typeface="宋体" charset="-122"/>
              </a:endParaRPr>
            </a:p>
          </p:txBody>
        </p:sp>
        <p:sp>
          <p:nvSpPr>
            <p:cNvPr id="329" name="Rectangle 1320"/>
            <p:cNvSpPr>
              <a:spLocks noChangeArrowheads="1"/>
            </p:cNvSpPr>
            <p:nvPr/>
          </p:nvSpPr>
          <p:spPr bwMode="auto">
            <a:xfrm>
              <a:off x="2686" y="2245"/>
              <a:ext cx="35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FF0000"/>
                  </a:solidFill>
                  <a:ea typeface="宋体" charset="-122"/>
                </a:rPr>
                <a:t>Address</a:t>
              </a:r>
              <a:endParaRPr lang="en-US" altLang="zh-CN" sz="3200" b="1" dirty="0">
                <a:solidFill>
                  <a:srgbClr val="FF0000"/>
                </a:solidFill>
                <a:latin typeface="Times" pitchFamily="18" charset="0"/>
                <a:ea typeface="宋体" charset="-122"/>
              </a:endParaRPr>
            </a:p>
          </p:txBody>
        </p:sp>
        <p:sp>
          <p:nvSpPr>
            <p:cNvPr id="330" name="Rectangle 1321"/>
            <p:cNvSpPr>
              <a:spLocks noChangeArrowheads="1"/>
            </p:cNvSpPr>
            <p:nvPr/>
          </p:nvSpPr>
          <p:spPr bwMode="auto">
            <a:xfrm>
              <a:off x="3167" y="2128"/>
              <a:ext cx="639" cy="23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1" name="Line 1322"/>
            <p:cNvSpPr>
              <a:spLocks noChangeShapeType="1"/>
            </p:cNvSpPr>
            <p:nvPr/>
          </p:nvSpPr>
          <p:spPr bwMode="auto">
            <a:xfrm>
              <a:off x="3167" y="2363"/>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2" name="Line 1323"/>
            <p:cNvSpPr>
              <a:spLocks noChangeShapeType="1"/>
            </p:cNvSpPr>
            <p:nvPr/>
          </p:nvSpPr>
          <p:spPr bwMode="auto">
            <a:xfrm flipV="1">
              <a:off x="3167" y="2128"/>
              <a:ext cx="1" cy="2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3" name="Line 1324"/>
            <p:cNvSpPr>
              <a:spLocks noChangeShapeType="1"/>
            </p:cNvSpPr>
            <p:nvPr/>
          </p:nvSpPr>
          <p:spPr bwMode="auto">
            <a:xfrm>
              <a:off x="3167" y="2128"/>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Line 1325"/>
            <p:cNvSpPr>
              <a:spLocks noChangeShapeType="1"/>
            </p:cNvSpPr>
            <p:nvPr/>
          </p:nvSpPr>
          <p:spPr bwMode="auto">
            <a:xfrm flipH="1" flipV="1">
              <a:off x="3803" y="2126"/>
              <a:ext cx="3" cy="23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5" name="Rectangle 1326"/>
            <p:cNvSpPr>
              <a:spLocks noChangeArrowheads="1"/>
            </p:cNvSpPr>
            <p:nvPr/>
          </p:nvSpPr>
          <p:spPr bwMode="auto">
            <a:xfrm>
              <a:off x="3371" y="2152"/>
              <a:ext cx="26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a:solidFill>
                    <a:srgbClr val="009900"/>
                  </a:solidFill>
                  <a:ea typeface="宋体" charset="-122"/>
                </a:rPr>
                <a:t>Public</a:t>
              </a:r>
              <a:endParaRPr lang="en-US" altLang="zh-CN" sz="3200" b="1">
                <a:solidFill>
                  <a:srgbClr val="009900"/>
                </a:solidFill>
                <a:latin typeface="Times" pitchFamily="18" charset="0"/>
                <a:ea typeface="宋体" charset="-122"/>
              </a:endParaRPr>
            </a:p>
          </p:txBody>
        </p:sp>
        <p:sp>
          <p:nvSpPr>
            <p:cNvPr id="336" name="Rectangle 1327"/>
            <p:cNvSpPr>
              <a:spLocks noChangeArrowheads="1"/>
            </p:cNvSpPr>
            <p:nvPr/>
          </p:nvSpPr>
          <p:spPr bwMode="auto">
            <a:xfrm>
              <a:off x="3331" y="2245"/>
              <a:ext cx="35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009900"/>
                  </a:solidFill>
                  <a:ea typeface="宋体" charset="-122"/>
                </a:rPr>
                <a:t>Address</a:t>
              </a:r>
              <a:endParaRPr lang="en-US" altLang="zh-CN" sz="3200" b="1" dirty="0">
                <a:solidFill>
                  <a:srgbClr val="009900"/>
                </a:solidFill>
                <a:latin typeface="Times" pitchFamily="18" charset="0"/>
                <a:ea typeface="宋体" charset="-122"/>
              </a:endParaRPr>
            </a:p>
          </p:txBody>
        </p:sp>
        <p:sp>
          <p:nvSpPr>
            <p:cNvPr id="337" name="Rectangle 1328"/>
            <p:cNvSpPr>
              <a:spLocks noChangeArrowheads="1"/>
            </p:cNvSpPr>
            <p:nvPr/>
          </p:nvSpPr>
          <p:spPr bwMode="auto">
            <a:xfrm>
              <a:off x="2528" y="2363"/>
              <a:ext cx="639" cy="14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 name="Line 1329"/>
            <p:cNvSpPr>
              <a:spLocks noChangeShapeType="1"/>
            </p:cNvSpPr>
            <p:nvPr/>
          </p:nvSpPr>
          <p:spPr bwMode="auto">
            <a:xfrm>
              <a:off x="2528" y="2508"/>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 name="Line 1330"/>
            <p:cNvSpPr>
              <a:spLocks noChangeShapeType="1"/>
            </p:cNvSpPr>
            <p:nvPr/>
          </p:nvSpPr>
          <p:spPr bwMode="auto">
            <a:xfrm flipV="1">
              <a:off x="2528" y="2363"/>
              <a:ext cx="1" cy="14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 name="Line 1331"/>
            <p:cNvSpPr>
              <a:spLocks noChangeShapeType="1"/>
            </p:cNvSpPr>
            <p:nvPr/>
          </p:nvSpPr>
          <p:spPr bwMode="auto">
            <a:xfrm>
              <a:off x="2528" y="2363"/>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 name="Line 1332"/>
            <p:cNvSpPr>
              <a:spLocks noChangeShapeType="1"/>
            </p:cNvSpPr>
            <p:nvPr/>
          </p:nvSpPr>
          <p:spPr bwMode="auto">
            <a:xfrm flipV="1">
              <a:off x="3167" y="2363"/>
              <a:ext cx="1" cy="14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Rectangle 1333"/>
            <p:cNvSpPr>
              <a:spLocks noChangeArrowheads="1"/>
            </p:cNvSpPr>
            <p:nvPr/>
          </p:nvSpPr>
          <p:spPr bwMode="auto">
            <a:xfrm>
              <a:off x="2691" y="2391"/>
              <a:ext cx="33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200" b="1" dirty="0">
                  <a:solidFill>
                    <a:srgbClr val="FF0000"/>
                  </a:solidFill>
                  <a:ea typeface="宋体" charset="-122"/>
                </a:rPr>
                <a:t>10.0.1.2</a:t>
              </a:r>
              <a:endParaRPr lang="en-US" altLang="zh-CN" sz="3200" b="1" dirty="0">
                <a:solidFill>
                  <a:srgbClr val="FF0000"/>
                </a:solidFill>
                <a:latin typeface="Times" pitchFamily="18" charset="0"/>
                <a:ea typeface="宋体" charset="-122"/>
              </a:endParaRPr>
            </a:p>
          </p:txBody>
        </p:sp>
        <p:sp>
          <p:nvSpPr>
            <p:cNvPr id="343" name="Rectangle 1334"/>
            <p:cNvSpPr>
              <a:spLocks noChangeArrowheads="1"/>
            </p:cNvSpPr>
            <p:nvPr/>
          </p:nvSpPr>
          <p:spPr bwMode="auto">
            <a:xfrm>
              <a:off x="3167" y="2363"/>
              <a:ext cx="639" cy="14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4" name="Line 1335"/>
            <p:cNvSpPr>
              <a:spLocks noChangeShapeType="1"/>
            </p:cNvSpPr>
            <p:nvPr/>
          </p:nvSpPr>
          <p:spPr bwMode="auto">
            <a:xfrm>
              <a:off x="3167" y="2508"/>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5" name="Line 1336"/>
            <p:cNvSpPr>
              <a:spLocks noChangeShapeType="1"/>
            </p:cNvSpPr>
            <p:nvPr/>
          </p:nvSpPr>
          <p:spPr bwMode="auto">
            <a:xfrm flipV="1">
              <a:off x="3167" y="2363"/>
              <a:ext cx="1" cy="14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 name="Line 1337"/>
            <p:cNvSpPr>
              <a:spLocks noChangeShapeType="1"/>
            </p:cNvSpPr>
            <p:nvPr/>
          </p:nvSpPr>
          <p:spPr bwMode="auto">
            <a:xfrm>
              <a:off x="3167" y="2363"/>
              <a:ext cx="63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 name="Line 1338"/>
            <p:cNvSpPr>
              <a:spLocks noChangeShapeType="1"/>
            </p:cNvSpPr>
            <p:nvPr/>
          </p:nvSpPr>
          <p:spPr bwMode="auto">
            <a:xfrm flipH="1" flipV="1">
              <a:off x="3803" y="2355"/>
              <a:ext cx="3" cy="14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 name="Rectangle 1339"/>
            <p:cNvSpPr>
              <a:spLocks noChangeArrowheads="1"/>
            </p:cNvSpPr>
            <p:nvPr/>
          </p:nvSpPr>
          <p:spPr bwMode="auto">
            <a:xfrm>
              <a:off x="3268" y="2391"/>
              <a:ext cx="41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900" b="1" dirty="0">
                  <a:solidFill>
                    <a:srgbClr val="009900"/>
                  </a:solidFill>
                  <a:ea typeface="宋体" charset="-122"/>
                </a:rPr>
                <a:t>198.51.100.3</a:t>
              </a:r>
              <a:endParaRPr lang="en-US" altLang="zh-CN" b="1" dirty="0">
                <a:solidFill>
                  <a:srgbClr val="009900"/>
                </a:solidFill>
                <a:latin typeface="Times" pitchFamily="18" charset="0"/>
                <a:ea typeface="宋体" charset="-122"/>
              </a:endParaRPr>
            </a:p>
          </p:txBody>
        </p:sp>
      </p:grpSp>
      <p:sp>
        <p:nvSpPr>
          <p:cNvPr id="349" name="Rectangle 1340"/>
          <p:cNvSpPr>
            <a:spLocks noChangeArrowheads="1"/>
          </p:cNvSpPr>
          <p:nvPr/>
        </p:nvSpPr>
        <p:spPr bwMode="auto">
          <a:xfrm>
            <a:off x="5759904" y="5362471"/>
            <a:ext cx="454025" cy="1587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0" name="Freeform 1341"/>
          <p:cNvSpPr>
            <a:spLocks/>
          </p:cNvSpPr>
          <p:nvPr/>
        </p:nvSpPr>
        <p:spPr bwMode="auto">
          <a:xfrm>
            <a:off x="6213929" y="5319609"/>
            <a:ext cx="49213" cy="58737"/>
          </a:xfrm>
          <a:custGeom>
            <a:avLst/>
            <a:gdLst>
              <a:gd name="T0" fmla="*/ 0 w 31"/>
              <a:gd name="T1" fmla="*/ 35 h 35"/>
              <a:gd name="T2" fmla="*/ 31 w 31"/>
              <a:gd name="T3" fmla="*/ 9 h 35"/>
              <a:gd name="T4" fmla="*/ 31 w 31"/>
              <a:gd name="T5" fmla="*/ 0 h 35"/>
              <a:gd name="T6" fmla="*/ 0 w 31"/>
              <a:gd name="T7" fmla="*/ 26 h 35"/>
              <a:gd name="T8" fmla="*/ 0 w 31"/>
              <a:gd name="T9" fmla="*/ 35 h 35"/>
            </a:gdLst>
            <a:ahLst/>
            <a:cxnLst>
              <a:cxn ang="0">
                <a:pos x="T0" y="T1"/>
              </a:cxn>
              <a:cxn ang="0">
                <a:pos x="T2" y="T3"/>
              </a:cxn>
              <a:cxn ang="0">
                <a:pos x="T4" y="T5"/>
              </a:cxn>
              <a:cxn ang="0">
                <a:pos x="T6" y="T7"/>
              </a:cxn>
              <a:cxn ang="0">
                <a:pos x="T8" y="T9"/>
              </a:cxn>
            </a:cxnLst>
            <a:rect l="0" t="0" r="r" b="b"/>
            <a:pathLst>
              <a:path w="31" h="35">
                <a:moveTo>
                  <a:pt x="0" y="35"/>
                </a:moveTo>
                <a:lnTo>
                  <a:pt x="31" y="9"/>
                </a:lnTo>
                <a:lnTo>
                  <a:pt x="31" y="0"/>
                </a:lnTo>
                <a:lnTo>
                  <a:pt x="0" y="26"/>
                </a:lnTo>
                <a:lnTo>
                  <a:pt x="0" y="35"/>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1" name="Rectangle 1342"/>
          <p:cNvSpPr>
            <a:spLocks noChangeArrowheads="1"/>
          </p:cNvSpPr>
          <p:nvPr/>
        </p:nvSpPr>
        <p:spPr bwMode="auto">
          <a:xfrm>
            <a:off x="5744029" y="5267220"/>
            <a:ext cx="485775" cy="95250"/>
          </a:xfrm>
          <a:prstGeom prst="rect">
            <a:avLst/>
          </a:prstGeom>
          <a:solidFill>
            <a:srgbClr val="C0C0C0"/>
          </a:solidFill>
          <a:ln w="7938">
            <a:solidFill>
              <a:srgbClr val="000000"/>
            </a:solidFill>
            <a:miter lim="800000"/>
            <a:headEnd/>
            <a:tailEnd/>
          </a:ln>
        </p:spPr>
        <p:txBody>
          <a:bodyPr/>
          <a:lstStyle/>
          <a:p>
            <a:endParaRPr lang="zh-CN" altLang="en-US"/>
          </a:p>
        </p:txBody>
      </p:sp>
      <p:sp>
        <p:nvSpPr>
          <p:cNvPr id="352" name="Freeform 1343"/>
          <p:cNvSpPr>
            <a:spLocks/>
          </p:cNvSpPr>
          <p:nvPr/>
        </p:nvSpPr>
        <p:spPr bwMode="auto">
          <a:xfrm>
            <a:off x="6229803" y="5206896"/>
            <a:ext cx="57150" cy="155575"/>
          </a:xfrm>
          <a:custGeom>
            <a:avLst/>
            <a:gdLst>
              <a:gd name="T0" fmla="*/ 0 w 36"/>
              <a:gd name="T1" fmla="*/ 36 h 93"/>
              <a:gd name="T2" fmla="*/ 36 w 36"/>
              <a:gd name="T3" fmla="*/ 0 h 93"/>
              <a:gd name="T4" fmla="*/ 36 w 36"/>
              <a:gd name="T5" fmla="*/ 58 h 93"/>
              <a:gd name="T6" fmla="*/ 0 w 36"/>
              <a:gd name="T7" fmla="*/ 93 h 93"/>
              <a:gd name="T8" fmla="*/ 0 w 36"/>
              <a:gd name="T9" fmla="*/ 36 h 93"/>
            </a:gdLst>
            <a:ahLst/>
            <a:cxnLst>
              <a:cxn ang="0">
                <a:pos x="T0" y="T1"/>
              </a:cxn>
              <a:cxn ang="0">
                <a:pos x="T2" y="T3"/>
              </a:cxn>
              <a:cxn ang="0">
                <a:pos x="T4" y="T5"/>
              </a:cxn>
              <a:cxn ang="0">
                <a:pos x="T6" y="T7"/>
              </a:cxn>
              <a:cxn ang="0">
                <a:pos x="T8" y="T9"/>
              </a:cxn>
            </a:cxnLst>
            <a:rect l="0" t="0" r="r" b="b"/>
            <a:pathLst>
              <a:path w="36" h="93">
                <a:moveTo>
                  <a:pt x="0" y="36"/>
                </a:moveTo>
                <a:lnTo>
                  <a:pt x="36" y="0"/>
                </a:lnTo>
                <a:lnTo>
                  <a:pt x="36" y="58"/>
                </a:lnTo>
                <a:lnTo>
                  <a:pt x="0" y="93"/>
                </a:lnTo>
                <a:lnTo>
                  <a:pt x="0" y="3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3" name="Freeform 1344"/>
          <p:cNvSpPr>
            <a:spLocks/>
          </p:cNvSpPr>
          <p:nvPr/>
        </p:nvSpPr>
        <p:spPr bwMode="auto">
          <a:xfrm>
            <a:off x="5744029" y="5206896"/>
            <a:ext cx="542925" cy="60325"/>
          </a:xfrm>
          <a:custGeom>
            <a:avLst/>
            <a:gdLst>
              <a:gd name="T0" fmla="*/ 342 w 342"/>
              <a:gd name="T1" fmla="*/ 0 h 36"/>
              <a:gd name="T2" fmla="*/ 40 w 342"/>
              <a:gd name="T3" fmla="*/ 0 h 36"/>
              <a:gd name="T4" fmla="*/ 0 w 342"/>
              <a:gd name="T5" fmla="*/ 36 h 36"/>
              <a:gd name="T6" fmla="*/ 306 w 342"/>
              <a:gd name="T7" fmla="*/ 36 h 36"/>
              <a:gd name="T8" fmla="*/ 342 w 342"/>
              <a:gd name="T9" fmla="*/ 0 h 36"/>
            </a:gdLst>
            <a:ahLst/>
            <a:cxnLst>
              <a:cxn ang="0">
                <a:pos x="T0" y="T1"/>
              </a:cxn>
              <a:cxn ang="0">
                <a:pos x="T2" y="T3"/>
              </a:cxn>
              <a:cxn ang="0">
                <a:pos x="T4" y="T5"/>
              </a:cxn>
              <a:cxn ang="0">
                <a:pos x="T6" y="T7"/>
              </a:cxn>
              <a:cxn ang="0">
                <a:pos x="T8" y="T9"/>
              </a:cxn>
            </a:cxnLst>
            <a:rect l="0" t="0" r="r" b="b"/>
            <a:pathLst>
              <a:path w="342" h="36">
                <a:moveTo>
                  <a:pt x="342" y="0"/>
                </a:moveTo>
                <a:lnTo>
                  <a:pt x="40" y="0"/>
                </a:lnTo>
                <a:lnTo>
                  <a:pt x="0" y="36"/>
                </a:lnTo>
                <a:lnTo>
                  <a:pt x="306" y="36"/>
                </a:lnTo>
                <a:lnTo>
                  <a:pt x="34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4" name="Freeform 1345"/>
          <p:cNvSpPr>
            <a:spLocks noEditPoints="1"/>
          </p:cNvSpPr>
          <p:nvPr/>
        </p:nvSpPr>
        <p:spPr bwMode="auto">
          <a:xfrm>
            <a:off x="5759903" y="5281509"/>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5" name="Freeform 1346"/>
          <p:cNvSpPr>
            <a:spLocks noEditPoints="1"/>
          </p:cNvSpPr>
          <p:nvPr/>
        </p:nvSpPr>
        <p:spPr bwMode="auto">
          <a:xfrm>
            <a:off x="5759904" y="5281509"/>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6" name="Freeform 1347"/>
          <p:cNvSpPr>
            <a:spLocks noEditPoints="1"/>
          </p:cNvSpPr>
          <p:nvPr/>
        </p:nvSpPr>
        <p:spPr bwMode="auto">
          <a:xfrm>
            <a:off x="5759903" y="5281509"/>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7" name="Freeform 1348"/>
          <p:cNvSpPr>
            <a:spLocks noEditPoints="1"/>
          </p:cNvSpPr>
          <p:nvPr/>
        </p:nvSpPr>
        <p:spPr bwMode="auto">
          <a:xfrm>
            <a:off x="5759904" y="5281509"/>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 name="Rectangle 1349"/>
          <p:cNvSpPr>
            <a:spLocks noChangeArrowheads="1"/>
          </p:cNvSpPr>
          <p:nvPr/>
        </p:nvSpPr>
        <p:spPr bwMode="auto">
          <a:xfrm>
            <a:off x="5759903" y="5281509"/>
            <a:ext cx="6508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9" name="Freeform 1350"/>
          <p:cNvSpPr>
            <a:spLocks noEditPoints="1"/>
          </p:cNvSpPr>
          <p:nvPr/>
        </p:nvSpPr>
        <p:spPr bwMode="auto">
          <a:xfrm>
            <a:off x="5759903" y="5281509"/>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0" name="Freeform 1351"/>
          <p:cNvSpPr>
            <a:spLocks noEditPoints="1"/>
          </p:cNvSpPr>
          <p:nvPr/>
        </p:nvSpPr>
        <p:spPr bwMode="auto">
          <a:xfrm>
            <a:off x="5759904" y="5281509"/>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1" name="Freeform 1352"/>
          <p:cNvSpPr>
            <a:spLocks noEditPoints="1"/>
          </p:cNvSpPr>
          <p:nvPr/>
        </p:nvSpPr>
        <p:spPr bwMode="auto">
          <a:xfrm>
            <a:off x="5759903" y="5281509"/>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2" name="Freeform 1353"/>
          <p:cNvSpPr>
            <a:spLocks noEditPoints="1"/>
          </p:cNvSpPr>
          <p:nvPr/>
        </p:nvSpPr>
        <p:spPr bwMode="auto">
          <a:xfrm>
            <a:off x="5759904" y="5281509"/>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3" name="Rectangle 1354"/>
          <p:cNvSpPr>
            <a:spLocks noChangeArrowheads="1"/>
          </p:cNvSpPr>
          <p:nvPr/>
        </p:nvSpPr>
        <p:spPr bwMode="auto">
          <a:xfrm>
            <a:off x="5759903" y="5281509"/>
            <a:ext cx="65088" cy="2222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4" name="Freeform 1355"/>
          <p:cNvSpPr>
            <a:spLocks/>
          </p:cNvSpPr>
          <p:nvPr/>
        </p:nvSpPr>
        <p:spPr bwMode="auto">
          <a:xfrm>
            <a:off x="5724979" y="5206895"/>
            <a:ext cx="542925" cy="171450"/>
          </a:xfrm>
          <a:custGeom>
            <a:avLst/>
            <a:gdLst>
              <a:gd name="T0" fmla="*/ 10 w 342"/>
              <a:gd name="T1" fmla="*/ 102 h 102"/>
              <a:gd name="T2" fmla="*/ 10 w 342"/>
              <a:gd name="T3" fmla="*/ 93 h 102"/>
              <a:gd name="T4" fmla="*/ 0 w 342"/>
              <a:gd name="T5" fmla="*/ 93 h 102"/>
              <a:gd name="T6" fmla="*/ 0 w 342"/>
              <a:gd name="T7" fmla="*/ 36 h 102"/>
              <a:gd name="T8" fmla="*/ 40 w 342"/>
              <a:gd name="T9" fmla="*/ 0 h 102"/>
              <a:gd name="T10" fmla="*/ 342 w 342"/>
              <a:gd name="T11" fmla="*/ 0 h 102"/>
              <a:gd name="T12" fmla="*/ 342 w 342"/>
              <a:gd name="T13" fmla="*/ 58 h 102"/>
              <a:gd name="T14" fmla="*/ 296 w 342"/>
              <a:gd name="T15" fmla="*/ 102 h 102"/>
              <a:gd name="T16" fmla="*/ 10 w 34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02">
                <a:moveTo>
                  <a:pt x="10" y="102"/>
                </a:moveTo>
                <a:lnTo>
                  <a:pt x="10" y="93"/>
                </a:lnTo>
                <a:lnTo>
                  <a:pt x="0" y="93"/>
                </a:lnTo>
                <a:lnTo>
                  <a:pt x="0" y="36"/>
                </a:lnTo>
                <a:lnTo>
                  <a:pt x="40" y="0"/>
                </a:lnTo>
                <a:lnTo>
                  <a:pt x="342" y="0"/>
                </a:lnTo>
                <a:lnTo>
                  <a:pt x="342" y="58"/>
                </a:lnTo>
                <a:lnTo>
                  <a:pt x="296" y="102"/>
                </a:lnTo>
                <a:lnTo>
                  <a:pt x="10" y="10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5" name="Group 1356"/>
          <p:cNvGrpSpPr>
            <a:grpSpLocks/>
          </p:cNvGrpSpPr>
          <p:nvPr/>
        </p:nvGrpSpPr>
        <p:grpSpPr bwMode="auto">
          <a:xfrm>
            <a:off x="2268992" y="4573483"/>
            <a:ext cx="2198687" cy="355600"/>
            <a:chOff x="835" y="1095"/>
            <a:chExt cx="1385" cy="224"/>
          </a:xfrm>
        </p:grpSpPr>
        <p:sp>
          <p:nvSpPr>
            <p:cNvPr id="366" name="Rectangle 1357"/>
            <p:cNvSpPr>
              <a:spLocks noChangeArrowheads="1"/>
            </p:cNvSpPr>
            <p:nvPr/>
          </p:nvSpPr>
          <p:spPr bwMode="auto">
            <a:xfrm>
              <a:off x="835" y="1095"/>
              <a:ext cx="1212" cy="224"/>
            </a:xfrm>
            <a:prstGeom prst="rect">
              <a:avLst/>
            </a:prstGeom>
            <a:solidFill>
              <a:srgbClr val="FFFF99"/>
            </a:solidFill>
            <a:ln w="8001">
              <a:solidFill>
                <a:srgbClr val="000000"/>
              </a:solidFill>
              <a:miter lim="800000"/>
              <a:headEnd/>
              <a:tailEnd/>
            </a:ln>
          </p:spPr>
          <p:txBody>
            <a:bodyPr/>
            <a:lstStyle/>
            <a:p>
              <a:endParaRPr lang="zh-CN" altLang="en-US"/>
            </a:p>
          </p:txBody>
        </p:sp>
        <p:sp>
          <p:nvSpPr>
            <p:cNvPr id="367" name="Rectangle 1358"/>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368" name="Rectangle 1359"/>
            <p:cNvSpPr>
              <a:spLocks noChangeArrowheads="1"/>
            </p:cNvSpPr>
            <p:nvPr/>
          </p:nvSpPr>
          <p:spPr bwMode="auto">
            <a:xfrm>
              <a:off x="1445" y="1116"/>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10.0.1.2</a:t>
              </a:r>
              <a:endParaRPr lang="en-US" altLang="zh-CN" sz="2800" b="1">
                <a:solidFill>
                  <a:srgbClr val="000000"/>
                </a:solidFill>
                <a:latin typeface="Times" pitchFamily="18" charset="0"/>
                <a:ea typeface="宋体" charset="-122"/>
              </a:endParaRPr>
            </a:p>
          </p:txBody>
        </p:sp>
        <p:sp>
          <p:nvSpPr>
            <p:cNvPr id="369" name="Rectangle 1360"/>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370" name="Rectangle 1361"/>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a:t>
              </a:r>
              <a:r>
                <a:rPr lang="en-US" altLang="zh-CN" sz="1000" b="1" dirty="0" smtClean="0">
                  <a:solidFill>
                    <a:srgbClr val="000000"/>
                  </a:solidFill>
                  <a:ea typeface="宋体" charset="-122"/>
                </a:rPr>
                <a:t>192.0.2.4</a:t>
              </a:r>
              <a:endParaRPr lang="en-US" altLang="zh-CN" sz="2800" b="1" dirty="0">
                <a:solidFill>
                  <a:srgbClr val="000000"/>
                </a:solidFill>
                <a:latin typeface="Times" pitchFamily="18" charset="0"/>
                <a:ea typeface="宋体" charset="-122"/>
              </a:endParaRPr>
            </a:p>
          </p:txBody>
        </p:sp>
        <p:sp>
          <p:nvSpPr>
            <p:cNvPr id="371" name="Line 1362"/>
            <p:cNvSpPr>
              <a:spLocks noChangeShapeType="1"/>
            </p:cNvSpPr>
            <p:nvPr/>
          </p:nvSpPr>
          <p:spPr bwMode="auto">
            <a:xfrm>
              <a:off x="2046" y="1206"/>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372" name="Group 1363"/>
          <p:cNvGrpSpPr>
            <a:grpSpLocks/>
          </p:cNvGrpSpPr>
          <p:nvPr/>
        </p:nvGrpSpPr>
        <p:grpSpPr bwMode="auto">
          <a:xfrm>
            <a:off x="4983617" y="4573483"/>
            <a:ext cx="2198687" cy="355600"/>
            <a:chOff x="835" y="1095"/>
            <a:chExt cx="1385" cy="224"/>
          </a:xfrm>
        </p:grpSpPr>
        <p:sp>
          <p:nvSpPr>
            <p:cNvPr id="373" name="Rectangle 1364"/>
            <p:cNvSpPr>
              <a:spLocks noChangeArrowheads="1"/>
            </p:cNvSpPr>
            <p:nvPr/>
          </p:nvSpPr>
          <p:spPr bwMode="auto">
            <a:xfrm>
              <a:off x="835" y="1095"/>
              <a:ext cx="1212" cy="224"/>
            </a:xfrm>
            <a:prstGeom prst="rect">
              <a:avLst/>
            </a:prstGeom>
            <a:solidFill>
              <a:srgbClr val="FFFF99"/>
            </a:solidFill>
            <a:ln w="8001">
              <a:solidFill>
                <a:srgbClr val="000000"/>
              </a:solidFill>
              <a:miter lim="800000"/>
              <a:headEnd/>
              <a:tailEnd/>
            </a:ln>
          </p:spPr>
          <p:txBody>
            <a:bodyPr/>
            <a:lstStyle/>
            <a:p>
              <a:endParaRPr lang="zh-CN" altLang="en-US"/>
            </a:p>
          </p:txBody>
        </p:sp>
        <p:sp>
          <p:nvSpPr>
            <p:cNvPr id="374" name="Rectangle 1365"/>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375" name="Rectangle 1366"/>
            <p:cNvSpPr>
              <a:spLocks noChangeArrowheads="1"/>
            </p:cNvSpPr>
            <p:nvPr/>
          </p:nvSpPr>
          <p:spPr bwMode="auto">
            <a:xfrm>
              <a:off x="1445" y="1116"/>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10.0.1.2</a:t>
              </a:r>
              <a:endParaRPr lang="en-US" altLang="zh-CN" sz="2800" b="1">
                <a:solidFill>
                  <a:srgbClr val="000000"/>
                </a:solidFill>
                <a:latin typeface="Times" pitchFamily="18" charset="0"/>
                <a:ea typeface="宋体" charset="-122"/>
              </a:endParaRPr>
            </a:p>
          </p:txBody>
        </p:sp>
        <p:sp>
          <p:nvSpPr>
            <p:cNvPr id="376" name="Rectangle 1367"/>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377" name="Rectangle 1368"/>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192.0.2.4</a:t>
              </a:r>
              <a:endParaRPr lang="en-US" altLang="zh-CN" sz="2800" b="1" dirty="0">
                <a:solidFill>
                  <a:srgbClr val="000000"/>
                </a:solidFill>
                <a:latin typeface="Times" pitchFamily="18" charset="0"/>
                <a:ea typeface="宋体" charset="-122"/>
              </a:endParaRPr>
            </a:p>
          </p:txBody>
        </p:sp>
        <p:sp>
          <p:nvSpPr>
            <p:cNvPr id="378" name="Line 1369"/>
            <p:cNvSpPr>
              <a:spLocks noChangeShapeType="1"/>
            </p:cNvSpPr>
            <p:nvPr/>
          </p:nvSpPr>
          <p:spPr bwMode="auto">
            <a:xfrm>
              <a:off x="2046" y="1206"/>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379" name="Group 1370"/>
          <p:cNvGrpSpPr>
            <a:grpSpLocks/>
          </p:cNvGrpSpPr>
          <p:nvPr/>
        </p:nvGrpSpPr>
        <p:grpSpPr bwMode="auto">
          <a:xfrm>
            <a:off x="4993934" y="4568244"/>
            <a:ext cx="2198687" cy="355600"/>
            <a:chOff x="835" y="1095"/>
            <a:chExt cx="1385" cy="224"/>
          </a:xfrm>
        </p:grpSpPr>
        <p:sp>
          <p:nvSpPr>
            <p:cNvPr id="380" name="Rectangle 1371"/>
            <p:cNvSpPr>
              <a:spLocks noChangeArrowheads="1"/>
            </p:cNvSpPr>
            <p:nvPr/>
          </p:nvSpPr>
          <p:spPr bwMode="auto">
            <a:xfrm>
              <a:off x="835" y="1095"/>
              <a:ext cx="1212" cy="224"/>
            </a:xfrm>
            <a:prstGeom prst="rect">
              <a:avLst/>
            </a:prstGeom>
            <a:solidFill>
              <a:srgbClr val="FFFF99"/>
            </a:solidFill>
            <a:ln w="8001">
              <a:solidFill>
                <a:srgbClr val="000000"/>
              </a:solidFill>
              <a:miter lim="800000"/>
              <a:headEnd/>
              <a:tailEnd/>
            </a:ln>
          </p:spPr>
          <p:txBody>
            <a:bodyPr/>
            <a:lstStyle/>
            <a:p>
              <a:endParaRPr lang="zh-CN" altLang="en-US"/>
            </a:p>
          </p:txBody>
        </p:sp>
        <p:sp>
          <p:nvSpPr>
            <p:cNvPr id="381" name="Rectangle 1372"/>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382" name="Rectangle 1373"/>
            <p:cNvSpPr>
              <a:spLocks noChangeArrowheads="1"/>
            </p:cNvSpPr>
            <p:nvPr/>
          </p:nvSpPr>
          <p:spPr bwMode="auto">
            <a:xfrm>
              <a:off x="1265" y="1116"/>
              <a:ext cx="71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        = </a:t>
              </a:r>
              <a:r>
                <a:rPr lang="en-US" altLang="zh-CN" sz="1000" b="1" dirty="0">
                  <a:solidFill>
                    <a:srgbClr val="FF0000"/>
                  </a:solidFill>
                  <a:ea typeface="宋体" charset="-122"/>
                </a:rPr>
                <a:t>198.51.100.3</a:t>
              </a:r>
              <a:endParaRPr lang="en-US" altLang="zh-CN" sz="2800" b="1" dirty="0">
                <a:solidFill>
                  <a:srgbClr val="FF0000"/>
                </a:solidFill>
                <a:latin typeface="Times" pitchFamily="18" charset="0"/>
                <a:ea typeface="宋体" charset="-122"/>
              </a:endParaRPr>
            </a:p>
          </p:txBody>
        </p:sp>
        <p:sp>
          <p:nvSpPr>
            <p:cNvPr id="383" name="Rectangle 1374"/>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384" name="Rectangle 1375"/>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a:t>
              </a:r>
              <a:r>
                <a:rPr lang="en-US" altLang="zh-CN" sz="1000" b="1" dirty="0" smtClean="0">
                  <a:solidFill>
                    <a:srgbClr val="000000"/>
                  </a:solidFill>
                  <a:ea typeface="宋体" charset="-122"/>
                </a:rPr>
                <a:t>192.0.2.4</a:t>
              </a:r>
              <a:endParaRPr lang="en-US" altLang="zh-CN" sz="2800" b="1" dirty="0">
                <a:solidFill>
                  <a:srgbClr val="000000"/>
                </a:solidFill>
                <a:latin typeface="Times" pitchFamily="18" charset="0"/>
                <a:ea typeface="宋体" charset="-122"/>
              </a:endParaRPr>
            </a:p>
          </p:txBody>
        </p:sp>
        <p:sp>
          <p:nvSpPr>
            <p:cNvPr id="385" name="Line 1376"/>
            <p:cNvSpPr>
              <a:spLocks noChangeShapeType="1"/>
            </p:cNvSpPr>
            <p:nvPr/>
          </p:nvSpPr>
          <p:spPr bwMode="auto">
            <a:xfrm>
              <a:off x="2046" y="1206"/>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386" name="Group 1377"/>
          <p:cNvGrpSpPr>
            <a:grpSpLocks/>
          </p:cNvGrpSpPr>
          <p:nvPr/>
        </p:nvGrpSpPr>
        <p:grpSpPr bwMode="auto">
          <a:xfrm>
            <a:off x="7402967" y="4621108"/>
            <a:ext cx="2198687" cy="355600"/>
            <a:chOff x="835" y="1095"/>
            <a:chExt cx="1385" cy="224"/>
          </a:xfrm>
        </p:grpSpPr>
        <p:sp>
          <p:nvSpPr>
            <p:cNvPr id="387" name="Rectangle 1378"/>
            <p:cNvSpPr>
              <a:spLocks noChangeArrowheads="1"/>
            </p:cNvSpPr>
            <p:nvPr/>
          </p:nvSpPr>
          <p:spPr bwMode="auto">
            <a:xfrm>
              <a:off x="835" y="1095"/>
              <a:ext cx="1212" cy="224"/>
            </a:xfrm>
            <a:prstGeom prst="rect">
              <a:avLst/>
            </a:prstGeom>
            <a:solidFill>
              <a:srgbClr val="FFFF99"/>
            </a:solidFill>
            <a:ln w="8001">
              <a:solidFill>
                <a:srgbClr val="000000"/>
              </a:solidFill>
              <a:miter lim="800000"/>
              <a:headEnd/>
              <a:tailEnd/>
            </a:ln>
          </p:spPr>
          <p:txBody>
            <a:bodyPr/>
            <a:lstStyle/>
            <a:p>
              <a:endParaRPr lang="zh-CN" altLang="en-US"/>
            </a:p>
          </p:txBody>
        </p:sp>
        <p:sp>
          <p:nvSpPr>
            <p:cNvPr id="388" name="Rectangle 1379"/>
            <p:cNvSpPr>
              <a:spLocks noChangeArrowheads="1"/>
            </p:cNvSpPr>
            <p:nvPr/>
          </p:nvSpPr>
          <p:spPr bwMode="auto">
            <a:xfrm>
              <a:off x="888" y="1114"/>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389" name="Rectangle 1380"/>
            <p:cNvSpPr>
              <a:spLocks noChangeArrowheads="1"/>
            </p:cNvSpPr>
            <p:nvPr/>
          </p:nvSpPr>
          <p:spPr bwMode="auto">
            <a:xfrm>
              <a:off x="1271" y="1116"/>
              <a:ext cx="71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        = </a:t>
              </a:r>
              <a:r>
                <a:rPr lang="en-US" altLang="zh-CN" sz="1000" b="1" dirty="0">
                  <a:solidFill>
                    <a:srgbClr val="FF0000"/>
                  </a:solidFill>
                  <a:ea typeface="宋体" charset="-122"/>
                </a:rPr>
                <a:t>198.51.100.3</a:t>
              </a:r>
              <a:endParaRPr lang="en-US" altLang="zh-CN" sz="2800" b="1" dirty="0">
                <a:solidFill>
                  <a:srgbClr val="FF0000"/>
                </a:solidFill>
                <a:latin typeface="Times" pitchFamily="18" charset="0"/>
                <a:ea typeface="宋体" charset="-122"/>
              </a:endParaRPr>
            </a:p>
          </p:txBody>
        </p:sp>
        <p:sp>
          <p:nvSpPr>
            <p:cNvPr id="390" name="Rectangle 1381"/>
            <p:cNvSpPr>
              <a:spLocks noChangeArrowheads="1"/>
            </p:cNvSpPr>
            <p:nvPr/>
          </p:nvSpPr>
          <p:spPr bwMode="auto">
            <a:xfrm>
              <a:off x="882" y="1207"/>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391" name="Rectangle 1382"/>
            <p:cNvSpPr>
              <a:spLocks noChangeArrowheads="1"/>
            </p:cNvSpPr>
            <p:nvPr/>
          </p:nvSpPr>
          <p:spPr bwMode="auto">
            <a:xfrm>
              <a:off x="1442" y="12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a:t>
              </a:r>
              <a:r>
                <a:rPr lang="en-US" altLang="zh-CN" sz="1000" b="1" dirty="0" smtClean="0">
                  <a:solidFill>
                    <a:srgbClr val="000000"/>
                  </a:solidFill>
                  <a:ea typeface="宋体" charset="-122"/>
                </a:rPr>
                <a:t>192.0.2.4</a:t>
              </a:r>
              <a:endParaRPr lang="en-US" altLang="zh-CN" sz="2800" b="1" dirty="0">
                <a:solidFill>
                  <a:srgbClr val="000000"/>
                </a:solidFill>
                <a:latin typeface="Times" pitchFamily="18" charset="0"/>
                <a:ea typeface="宋体" charset="-122"/>
              </a:endParaRPr>
            </a:p>
          </p:txBody>
        </p:sp>
        <p:sp>
          <p:nvSpPr>
            <p:cNvPr id="392" name="Line 1383"/>
            <p:cNvSpPr>
              <a:spLocks noChangeShapeType="1"/>
            </p:cNvSpPr>
            <p:nvPr/>
          </p:nvSpPr>
          <p:spPr bwMode="auto">
            <a:xfrm>
              <a:off x="2046" y="1206"/>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393" name="Group 1384"/>
          <p:cNvGrpSpPr>
            <a:grpSpLocks/>
          </p:cNvGrpSpPr>
          <p:nvPr/>
        </p:nvGrpSpPr>
        <p:grpSpPr bwMode="auto">
          <a:xfrm>
            <a:off x="6942764" y="5684733"/>
            <a:ext cx="2236786" cy="349250"/>
            <a:chOff x="3819" y="1795"/>
            <a:chExt cx="1409" cy="220"/>
          </a:xfrm>
        </p:grpSpPr>
        <p:grpSp>
          <p:nvGrpSpPr>
            <p:cNvPr id="394" name="Group 1385"/>
            <p:cNvGrpSpPr>
              <a:grpSpLocks/>
            </p:cNvGrpSpPr>
            <p:nvPr/>
          </p:nvGrpSpPr>
          <p:grpSpPr bwMode="auto">
            <a:xfrm>
              <a:off x="3991" y="1795"/>
              <a:ext cx="1237" cy="220"/>
              <a:chOff x="3991" y="1795"/>
              <a:chExt cx="1237" cy="220"/>
            </a:xfrm>
          </p:grpSpPr>
          <p:sp>
            <p:nvSpPr>
              <p:cNvPr id="396" name="Rectangle 1386"/>
              <p:cNvSpPr>
                <a:spLocks noChangeArrowheads="1"/>
              </p:cNvSpPr>
              <p:nvPr/>
            </p:nvSpPr>
            <p:spPr bwMode="auto">
              <a:xfrm>
                <a:off x="3991" y="1795"/>
                <a:ext cx="1237" cy="220"/>
              </a:xfrm>
              <a:prstGeom prst="rect">
                <a:avLst/>
              </a:prstGeom>
              <a:solidFill>
                <a:srgbClr val="FFFF99"/>
              </a:solidFill>
              <a:ln w="8001">
                <a:solidFill>
                  <a:srgbClr val="000000"/>
                </a:solidFill>
                <a:miter lim="800000"/>
                <a:headEnd/>
                <a:tailEnd/>
              </a:ln>
            </p:spPr>
            <p:txBody>
              <a:bodyPr/>
              <a:lstStyle/>
              <a:p>
                <a:endParaRPr lang="zh-CN" altLang="en-US" sz="1600"/>
              </a:p>
            </p:txBody>
          </p:sp>
          <p:sp>
            <p:nvSpPr>
              <p:cNvPr id="397" name="Rectangle 1387"/>
              <p:cNvSpPr>
                <a:spLocks noChangeArrowheads="1"/>
              </p:cNvSpPr>
              <p:nvPr/>
            </p:nvSpPr>
            <p:spPr bwMode="auto">
              <a:xfrm>
                <a:off x="4021" y="1809"/>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398" name="Rectangle 1388"/>
              <p:cNvSpPr>
                <a:spLocks noChangeArrowheads="1"/>
              </p:cNvSpPr>
              <p:nvPr/>
            </p:nvSpPr>
            <p:spPr bwMode="auto">
              <a:xfrm>
                <a:off x="4530" y="1805"/>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192.0.2.4</a:t>
                </a:r>
              </a:p>
            </p:txBody>
          </p:sp>
          <p:sp>
            <p:nvSpPr>
              <p:cNvPr id="399" name="Rectangle 1389"/>
              <p:cNvSpPr>
                <a:spLocks noChangeArrowheads="1"/>
              </p:cNvSpPr>
              <p:nvPr/>
            </p:nvSpPr>
            <p:spPr bwMode="auto">
              <a:xfrm>
                <a:off x="4021" y="1903"/>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400" name="Rectangle 1390"/>
              <p:cNvSpPr>
                <a:spLocks noChangeArrowheads="1"/>
              </p:cNvSpPr>
              <p:nvPr/>
            </p:nvSpPr>
            <p:spPr bwMode="auto">
              <a:xfrm>
                <a:off x="4538" y="1903"/>
                <a:ext cx="53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ea typeface="宋体" charset="-122"/>
                  </a:rPr>
                  <a:t>= 198.51.100.3</a:t>
                </a:r>
                <a:endParaRPr lang="en-US" altLang="zh-CN" sz="2800" b="1" dirty="0">
                  <a:latin typeface="Times" pitchFamily="18" charset="0"/>
                  <a:ea typeface="宋体" charset="-122"/>
                </a:endParaRPr>
              </a:p>
            </p:txBody>
          </p:sp>
        </p:grpSp>
        <p:sp>
          <p:nvSpPr>
            <p:cNvPr id="395" name="Line 1391"/>
            <p:cNvSpPr>
              <a:spLocks noChangeShapeType="1"/>
            </p:cNvSpPr>
            <p:nvPr/>
          </p:nvSpPr>
          <p:spPr bwMode="auto">
            <a:xfrm flipH="1" flipV="1">
              <a:off x="3819" y="1904"/>
              <a:ext cx="17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401" name="Group 1392"/>
          <p:cNvGrpSpPr>
            <a:grpSpLocks/>
          </p:cNvGrpSpPr>
          <p:nvPr/>
        </p:nvGrpSpPr>
        <p:grpSpPr bwMode="auto">
          <a:xfrm>
            <a:off x="2067378" y="5672033"/>
            <a:ext cx="2241550" cy="349250"/>
            <a:chOff x="708" y="1787"/>
            <a:chExt cx="1412" cy="220"/>
          </a:xfrm>
        </p:grpSpPr>
        <p:sp>
          <p:nvSpPr>
            <p:cNvPr id="402" name="Rectangle 1393"/>
            <p:cNvSpPr>
              <a:spLocks noChangeArrowheads="1"/>
            </p:cNvSpPr>
            <p:nvPr/>
          </p:nvSpPr>
          <p:spPr bwMode="auto">
            <a:xfrm>
              <a:off x="883" y="1787"/>
              <a:ext cx="1237" cy="220"/>
            </a:xfrm>
            <a:prstGeom prst="rect">
              <a:avLst/>
            </a:prstGeom>
            <a:solidFill>
              <a:srgbClr val="FFFF99"/>
            </a:solidFill>
            <a:ln w="8001">
              <a:solidFill>
                <a:srgbClr val="000000"/>
              </a:solidFill>
              <a:miter lim="800000"/>
              <a:headEnd/>
              <a:tailEnd/>
            </a:ln>
          </p:spPr>
          <p:txBody>
            <a:bodyPr/>
            <a:lstStyle/>
            <a:p>
              <a:endParaRPr lang="zh-CN" altLang="en-US"/>
            </a:p>
          </p:txBody>
        </p:sp>
        <p:sp>
          <p:nvSpPr>
            <p:cNvPr id="403" name="Rectangle 1394"/>
            <p:cNvSpPr>
              <a:spLocks noChangeArrowheads="1"/>
            </p:cNvSpPr>
            <p:nvPr/>
          </p:nvSpPr>
          <p:spPr bwMode="auto">
            <a:xfrm>
              <a:off x="913" y="1801"/>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404" name="Rectangle 1395"/>
            <p:cNvSpPr>
              <a:spLocks noChangeArrowheads="1"/>
            </p:cNvSpPr>
            <p:nvPr/>
          </p:nvSpPr>
          <p:spPr bwMode="auto">
            <a:xfrm>
              <a:off x="1422" y="1797"/>
              <a:ext cx="4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  =  </a:t>
              </a:r>
              <a:r>
                <a:rPr lang="en-US" altLang="zh-CN" sz="1000" b="1" dirty="0">
                  <a:solidFill>
                    <a:srgbClr val="000000"/>
                  </a:solidFill>
                  <a:ea typeface="宋体" charset="-122"/>
                </a:rPr>
                <a:t>192.0.2.4</a:t>
              </a:r>
            </a:p>
          </p:txBody>
        </p:sp>
        <p:sp>
          <p:nvSpPr>
            <p:cNvPr id="405" name="Rectangle 1396"/>
            <p:cNvSpPr>
              <a:spLocks noChangeArrowheads="1"/>
            </p:cNvSpPr>
            <p:nvPr/>
          </p:nvSpPr>
          <p:spPr bwMode="auto">
            <a:xfrm>
              <a:off x="913" y="1895"/>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406" name="Rectangle 1397"/>
            <p:cNvSpPr>
              <a:spLocks noChangeArrowheads="1"/>
            </p:cNvSpPr>
            <p:nvPr/>
          </p:nvSpPr>
          <p:spPr bwMode="auto">
            <a:xfrm>
              <a:off x="1474" y="1895"/>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a:t>
              </a:r>
              <a:r>
                <a:rPr lang="en-US" altLang="zh-CN" sz="1000" b="1" dirty="0">
                  <a:solidFill>
                    <a:srgbClr val="FF0000"/>
                  </a:solidFill>
                  <a:ea typeface="宋体" charset="-122"/>
                </a:rPr>
                <a:t>10.0.1.2</a:t>
              </a:r>
              <a:endParaRPr lang="en-US" altLang="zh-CN" sz="2800" b="1" dirty="0">
                <a:solidFill>
                  <a:srgbClr val="FF0000"/>
                </a:solidFill>
                <a:latin typeface="Times" pitchFamily="18" charset="0"/>
                <a:ea typeface="宋体" charset="-122"/>
              </a:endParaRPr>
            </a:p>
          </p:txBody>
        </p:sp>
        <p:sp>
          <p:nvSpPr>
            <p:cNvPr id="407" name="Line 1398"/>
            <p:cNvSpPr>
              <a:spLocks noChangeShapeType="1"/>
            </p:cNvSpPr>
            <p:nvPr/>
          </p:nvSpPr>
          <p:spPr bwMode="auto">
            <a:xfrm flipH="1" flipV="1">
              <a:off x="708" y="1890"/>
              <a:ext cx="176" cy="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grpSp>
        <p:nvGrpSpPr>
          <p:cNvPr id="408" name="Group 1399"/>
          <p:cNvGrpSpPr>
            <a:grpSpLocks/>
          </p:cNvGrpSpPr>
          <p:nvPr/>
        </p:nvGrpSpPr>
        <p:grpSpPr bwMode="auto">
          <a:xfrm>
            <a:off x="4734378" y="5573609"/>
            <a:ext cx="2260600" cy="503237"/>
            <a:chOff x="2388" y="1725"/>
            <a:chExt cx="1424" cy="317"/>
          </a:xfrm>
        </p:grpSpPr>
        <p:sp>
          <p:nvSpPr>
            <p:cNvPr id="409" name="Line 1400"/>
            <p:cNvSpPr>
              <a:spLocks noChangeShapeType="1"/>
            </p:cNvSpPr>
            <p:nvPr/>
          </p:nvSpPr>
          <p:spPr bwMode="auto">
            <a:xfrm flipV="1">
              <a:off x="3169" y="1959"/>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Line 1401"/>
            <p:cNvSpPr>
              <a:spLocks noChangeShapeType="1"/>
            </p:cNvSpPr>
            <p:nvPr/>
          </p:nvSpPr>
          <p:spPr bwMode="auto">
            <a:xfrm flipV="1">
              <a:off x="3169" y="1925"/>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 name="Line 1402"/>
            <p:cNvSpPr>
              <a:spLocks noChangeShapeType="1"/>
            </p:cNvSpPr>
            <p:nvPr/>
          </p:nvSpPr>
          <p:spPr bwMode="auto">
            <a:xfrm flipV="1">
              <a:off x="3169" y="1893"/>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 name="Line 1403"/>
            <p:cNvSpPr>
              <a:spLocks noChangeShapeType="1"/>
            </p:cNvSpPr>
            <p:nvPr/>
          </p:nvSpPr>
          <p:spPr bwMode="auto">
            <a:xfrm flipV="1">
              <a:off x="3169" y="1859"/>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 name="Line 1404"/>
            <p:cNvSpPr>
              <a:spLocks noChangeShapeType="1"/>
            </p:cNvSpPr>
            <p:nvPr/>
          </p:nvSpPr>
          <p:spPr bwMode="auto">
            <a:xfrm flipV="1">
              <a:off x="3169" y="1826"/>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 name="Line 1405"/>
            <p:cNvSpPr>
              <a:spLocks noChangeShapeType="1"/>
            </p:cNvSpPr>
            <p:nvPr/>
          </p:nvSpPr>
          <p:spPr bwMode="auto">
            <a:xfrm flipV="1">
              <a:off x="3169" y="1792"/>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 name="Line 1406"/>
            <p:cNvSpPr>
              <a:spLocks noChangeShapeType="1"/>
            </p:cNvSpPr>
            <p:nvPr/>
          </p:nvSpPr>
          <p:spPr bwMode="auto">
            <a:xfrm flipV="1">
              <a:off x="3169" y="1759"/>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Line 1407"/>
            <p:cNvSpPr>
              <a:spLocks noChangeShapeType="1"/>
            </p:cNvSpPr>
            <p:nvPr/>
          </p:nvSpPr>
          <p:spPr bwMode="auto">
            <a:xfrm flipV="1">
              <a:off x="3169" y="1725"/>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 name="Line 1408"/>
            <p:cNvSpPr>
              <a:spLocks noChangeShapeType="1"/>
            </p:cNvSpPr>
            <p:nvPr/>
          </p:nvSpPr>
          <p:spPr bwMode="auto">
            <a:xfrm flipV="1">
              <a:off x="3169" y="2026"/>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Line 1409"/>
            <p:cNvSpPr>
              <a:spLocks noChangeShapeType="1"/>
            </p:cNvSpPr>
            <p:nvPr/>
          </p:nvSpPr>
          <p:spPr bwMode="auto">
            <a:xfrm flipV="1">
              <a:off x="3169" y="1992"/>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 name="Freeform 1410"/>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 name="Rectangle 1411"/>
            <p:cNvSpPr>
              <a:spLocks noChangeArrowheads="1"/>
            </p:cNvSpPr>
            <p:nvPr/>
          </p:nvSpPr>
          <p:spPr bwMode="auto">
            <a:xfrm>
              <a:off x="3244"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1" name="Freeform 1412"/>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 name="Freeform 1413"/>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3" name="Rectangle 1414"/>
            <p:cNvSpPr>
              <a:spLocks noChangeArrowheads="1"/>
            </p:cNvSpPr>
            <p:nvPr/>
          </p:nvSpPr>
          <p:spPr bwMode="auto">
            <a:xfrm>
              <a:off x="3254"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4" name="Freeform 1415"/>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5" name="Freeform 1416"/>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6" name="Rectangle 1417"/>
            <p:cNvSpPr>
              <a:spLocks noChangeArrowheads="1"/>
            </p:cNvSpPr>
            <p:nvPr/>
          </p:nvSpPr>
          <p:spPr bwMode="auto">
            <a:xfrm>
              <a:off x="3269" y="1822"/>
              <a:ext cx="11"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7" name="Freeform 1418"/>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8" name="Freeform 1419"/>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9" name="Rectangle 1420"/>
            <p:cNvSpPr>
              <a:spLocks noChangeArrowheads="1"/>
            </p:cNvSpPr>
            <p:nvPr/>
          </p:nvSpPr>
          <p:spPr bwMode="auto">
            <a:xfrm>
              <a:off x="3280"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 name="Freeform 1421"/>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1" name="Freeform 1422"/>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 name="Rectangle 1423"/>
            <p:cNvSpPr>
              <a:spLocks noChangeArrowheads="1"/>
            </p:cNvSpPr>
            <p:nvPr/>
          </p:nvSpPr>
          <p:spPr bwMode="auto">
            <a:xfrm>
              <a:off x="3295"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3" name="Freeform 1424"/>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4" name="Freeform 1425"/>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5" name="Rectangle 1426"/>
            <p:cNvSpPr>
              <a:spLocks noChangeArrowheads="1"/>
            </p:cNvSpPr>
            <p:nvPr/>
          </p:nvSpPr>
          <p:spPr bwMode="auto">
            <a:xfrm>
              <a:off x="3310"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6" name="Freeform 1427"/>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7" name="Freeform 1428"/>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8" name="Rectangle 1429"/>
            <p:cNvSpPr>
              <a:spLocks noChangeArrowheads="1"/>
            </p:cNvSpPr>
            <p:nvPr/>
          </p:nvSpPr>
          <p:spPr bwMode="auto">
            <a:xfrm>
              <a:off x="3321"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9" name="Freeform 1430"/>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 name="Freeform 1431"/>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 name="Rectangle 1432"/>
            <p:cNvSpPr>
              <a:spLocks noChangeArrowheads="1"/>
            </p:cNvSpPr>
            <p:nvPr/>
          </p:nvSpPr>
          <p:spPr bwMode="auto">
            <a:xfrm>
              <a:off x="3336"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 name="Freeform 1433"/>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 name="Rectangle 1434"/>
            <p:cNvSpPr>
              <a:spLocks noChangeArrowheads="1"/>
            </p:cNvSpPr>
            <p:nvPr/>
          </p:nvSpPr>
          <p:spPr bwMode="auto">
            <a:xfrm>
              <a:off x="2575" y="1803"/>
              <a:ext cx="1237" cy="220"/>
            </a:xfrm>
            <a:prstGeom prst="rect">
              <a:avLst/>
            </a:prstGeom>
            <a:solidFill>
              <a:srgbClr val="FFFF99"/>
            </a:solidFill>
            <a:ln w="8001">
              <a:solidFill>
                <a:srgbClr val="000000"/>
              </a:solidFill>
              <a:miter lim="800000"/>
              <a:headEnd/>
              <a:tailEnd/>
            </a:ln>
          </p:spPr>
          <p:txBody>
            <a:bodyPr/>
            <a:lstStyle/>
            <a:p>
              <a:endParaRPr lang="zh-CN" altLang="en-US"/>
            </a:p>
          </p:txBody>
        </p:sp>
        <p:sp>
          <p:nvSpPr>
            <p:cNvPr id="444" name="Rectangle 1435"/>
            <p:cNvSpPr>
              <a:spLocks noChangeArrowheads="1"/>
            </p:cNvSpPr>
            <p:nvPr/>
          </p:nvSpPr>
          <p:spPr bwMode="auto">
            <a:xfrm>
              <a:off x="2605" y="1817"/>
              <a:ext cx="2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charset="-122"/>
                </a:rPr>
                <a:t>Source</a:t>
              </a:r>
              <a:endParaRPr lang="en-US" altLang="zh-CN" sz="2800" b="1">
                <a:solidFill>
                  <a:srgbClr val="000000"/>
                </a:solidFill>
                <a:latin typeface="Times" pitchFamily="18" charset="0"/>
                <a:ea typeface="宋体" charset="-122"/>
              </a:endParaRPr>
            </a:p>
          </p:txBody>
        </p:sp>
        <p:sp>
          <p:nvSpPr>
            <p:cNvPr id="445" name="Rectangle 1436"/>
            <p:cNvSpPr>
              <a:spLocks noChangeArrowheads="1"/>
            </p:cNvSpPr>
            <p:nvPr/>
          </p:nvSpPr>
          <p:spPr bwMode="auto">
            <a:xfrm>
              <a:off x="3114" y="1813"/>
              <a:ext cx="5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64.236.24.4</a:t>
              </a:r>
            </a:p>
          </p:txBody>
        </p:sp>
        <p:sp>
          <p:nvSpPr>
            <p:cNvPr id="446" name="Rectangle 1437"/>
            <p:cNvSpPr>
              <a:spLocks noChangeArrowheads="1"/>
            </p:cNvSpPr>
            <p:nvPr/>
          </p:nvSpPr>
          <p:spPr bwMode="auto">
            <a:xfrm>
              <a:off x="2605" y="1911"/>
              <a:ext cx="46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charset="-122"/>
                </a:rPr>
                <a:t>Destination</a:t>
              </a:r>
              <a:endParaRPr lang="en-US" altLang="zh-CN" sz="2800" b="1">
                <a:solidFill>
                  <a:srgbClr val="000000"/>
                </a:solidFill>
                <a:latin typeface="Times" pitchFamily="18" charset="0"/>
                <a:ea typeface="宋体" charset="-122"/>
              </a:endParaRPr>
            </a:p>
          </p:txBody>
        </p:sp>
        <p:sp>
          <p:nvSpPr>
            <p:cNvPr id="447" name="Rectangle 1438"/>
            <p:cNvSpPr>
              <a:spLocks noChangeArrowheads="1"/>
            </p:cNvSpPr>
            <p:nvPr/>
          </p:nvSpPr>
          <p:spPr bwMode="auto">
            <a:xfrm>
              <a:off x="3122" y="1911"/>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128.59.16.21</a:t>
              </a:r>
              <a:endParaRPr lang="en-US" altLang="zh-CN" sz="2800" b="1">
                <a:solidFill>
                  <a:srgbClr val="000000"/>
                </a:solidFill>
                <a:latin typeface="Times" pitchFamily="18" charset="0"/>
                <a:ea typeface="宋体" charset="-122"/>
              </a:endParaRPr>
            </a:p>
          </p:txBody>
        </p:sp>
        <p:sp>
          <p:nvSpPr>
            <p:cNvPr id="448" name="Line 1439"/>
            <p:cNvSpPr>
              <a:spLocks noChangeShapeType="1"/>
            </p:cNvSpPr>
            <p:nvPr/>
          </p:nvSpPr>
          <p:spPr bwMode="auto">
            <a:xfrm flipH="1" flipV="1">
              <a:off x="2388" y="1906"/>
              <a:ext cx="188" cy="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sp>
          <p:nvSpPr>
            <p:cNvPr id="449" name="Rectangle 1440"/>
            <p:cNvSpPr>
              <a:spLocks noChangeArrowheads="1"/>
            </p:cNvSpPr>
            <p:nvPr/>
          </p:nvSpPr>
          <p:spPr bwMode="auto">
            <a:xfrm>
              <a:off x="2575" y="1803"/>
              <a:ext cx="1237" cy="220"/>
            </a:xfrm>
            <a:prstGeom prst="rect">
              <a:avLst/>
            </a:prstGeom>
            <a:solidFill>
              <a:srgbClr val="FFFF99"/>
            </a:solidFill>
            <a:ln w="8001">
              <a:solidFill>
                <a:srgbClr val="000000"/>
              </a:solidFill>
              <a:miter lim="800000"/>
              <a:headEnd/>
              <a:tailEnd/>
            </a:ln>
          </p:spPr>
          <p:txBody>
            <a:bodyPr/>
            <a:lstStyle/>
            <a:p>
              <a:endParaRPr lang="zh-CN" altLang="en-US"/>
            </a:p>
          </p:txBody>
        </p:sp>
        <p:sp>
          <p:nvSpPr>
            <p:cNvPr id="450" name="Rectangle 1441"/>
            <p:cNvSpPr>
              <a:spLocks noChangeArrowheads="1"/>
            </p:cNvSpPr>
            <p:nvPr/>
          </p:nvSpPr>
          <p:spPr bwMode="auto">
            <a:xfrm>
              <a:off x="2605" y="1817"/>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451" name="Rectangle 1442"/>
            <p:cNvSpPr>
              <a:spLocks noChangeArrowheads="1"/>
            </p:cNvSpPr>
            <p:nvPr/>
          </p:nvSpPr>
          <p:spPr bwMode="auto">
            <a:xfrm>
              <a:off x="3114" y="1813"/>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192.0.2.4</a:t>
              </a:r>
            </a:p>
          </p:txBody>
        </p:sp>
        <p:sp>
          <p:nvSpPr>
            <p:cNvPr id="452" name="Rectangle 1443"/>
            <p:cNvSpPr>
              <a:spLocks noChangeArrowheads="1"/>
            </p:cNvSpPr>
            <p:nvPr/>
          </p:nvSpPr>
          <p:spPr bwMode="auto">
            <a:xfrm>
              <a:off x="2605" y="1911"/>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453" name="Rectangle 1444"/>
            <p:cNvSpPr>
              <a:spLocks noChangeArrowheads="1"/>
            </p:cNvSpPr>
            <p:nvPr/>
          </p:nvSpPr>
          <p:spPr bwMode="auto">
            <a:xfrm>
              <a:off x="3122" y="1911"/>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 </a:t>
              </a:r>
              <a:r>
                <a:rPr lang="en-US" altLang="zh-CN" sz="1000" b="1" dirty="0">
                  <a:solidFill>
                    <a:srgbClr val="FF0000"/>
                  </a:solidFill>
                  <a:ea typeface="宋体" charset="-122"/>
                </a:rPr>
                <a:t>198.51.100.3</a:t>
              </a:r>
              <a:endParaRPr lang="en-US" altLang="zh-CN" sz="2800" b="1" dirty="0">
                <a:latin typeface="Times" pitchFamily="18" charset="0"/>
                <a:ea typeface="宋体" charset="-122"/>
              </a:endParaRPr>
            </a:p>
          </p:txBody>
        </p:sp>
      </p:grpSp>
      <p:grpSp>
        <p:nvGrpSpPr>
          <p:cNvPr id="454" name="Group 1445"/>
          <p:cNvGrpSpPr>
            <a:grpSpLocks/>
          </p:cNvGrpSpPr>
          <p:nvPr/>
        </p:nvGrpSpPr>
        <p:grpSpPr bwMode="auto">
          <a:xfrm>
            <a:off x="4736095" y="5566456"/>
            <a:ext cx="2260600" cy="503237"/>
            <a:chOff x="2388" y="1725"/>
            <a:chExt cx="1424" cy="317"/>
          </a:xfrm>
        </p:grpSpPr>
        <p:sp>
          <p:nvSpPr>
            <p:cNvPr id="455" name="Line 1446"/>
            <p:cNvSpPr>
              <a:spLocks noChangeShapeType="1"/>
            </p:cNvSpPr>
            <p:nvPr/>
          </p:nvSpPr>
          <p:spPr bwMode="auto">
            <a:xfrm flipV="1">
              <a:off x="3169" y="1959"/>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6" name="Line 1447"/>
            <p:cNvSpPr>
              <a:spLocks noChangeShapeType="1"/>
            </p:cNvSpPr>
            <p:nvPr/>
          </p:nvSpPr>
          <p:spPr bwMode="auto">
            <a:xfrm flipV="1">
              <a:off x="3169" y="1925"/>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7" name="Line 1448"/>
            <p:cNvSpPr>
              <a:spLocks noChangeShapeType="1"/>
            </p:cNvSpPr>
            <p:nvPr/>
          </p:nvSpPr>
          <p:spPr bwMode="auto">
            <a:xfrm flipV="1">
              <a:off x="3169" y="1893"/>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8" name="Line 1449"/>
            <p:cNvSpPr>
              <a:spLocks noChangeShapeType="1"/>
            </p:cNvSpPr>
            <p:nvPr/>
          </p:nvSpPr>
          <p:spPr bwMode="auto">
            <a:xfrm flipV="1">
              <a:off x="3169" y="1859"/>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 name="Line 1450"/>
            <p:cNvSpPr>
              <a:spLocks noChangeShapeType="1"/>
            </p:cNvSpPr>
            <p:nvPr/>
          </p:nvSpPr>
          <p:spPr bwMode="auto">
            <a:xfrm flipV="1">
              <a:off x="3169" y="1826"/>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 name="Line 1451"/>
            <p:cNvSpPr>
              <a:spLocks noChangeShapeType="1"/>
            </p:cNvSpPr>
            <p:nvPr/>
          </p:nvSpPr>
          <p:spPr bwMode="auto">
            <a:xfrm flipV="1">
              <a:off x="3169" y="1792"/>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 name="Line 1452"/>
            <p:cNvSpPr>
              <a:spLocks noChangeShapeType="1"/>
            </p:cNvSpPr>
            <p:nvPr/>
          </p:nvSpPr>
          <p:spPr bwMode="auto">
            <a:xfrm flipV="1">
              <a:off x="3169" y="1759"/>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 name="Line 1453"/>
            <p:cNvSpPr>
              <a:spLocks noChangeShapeType="1"/>
            </p:cNvSpPr>
            <p:nvPr/>
          </p:nvSpPr>
          <p:spPr bwMode="auto">
            <a:xfrm flipV="1">
              <a:off x="3169" y="1725"/>
              <a:ext cx="1" cy="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 name="Line 1454"/>
            <p:cNvSpPr>
              <a:spLocks noChangeShapeType="1"/>
            </p:cNvSpPr>
            <p:nvPr/>
          </p:nvSpPr>
          <p:spPr bwMode="auto">
            <a:xfrm flipV="1">
              <a:off x="3169" y="2026"/>
              <a:ext cx="1" cy="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4" name="Line 1455"/>
            <p:cNvSpPr>
              <a:spLocks noChangeShapeType="1"/>
            </p:cNvSpPr>
            <p:nvPr/>
          </p:nvSpPr>
          <p:spPr bwMode="auto">
            <a:xfrm flipV="1">
              <a:off x="3169" y="1992"/>
              <a:ext cx="1" cy="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Freeform 1456"/>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6" name="Rectangle 1457"/>
            <p:cNvSpPr>
              <a:spLocks noChangeArrowheads="1"/>
            </p:cNvSpPr>
            <p:nvPr/>
          </p:nvSpPr>
          <p:spPr bwMode="auto">
            <a:xfrm>
              <a:off x="3244"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7" name="Freeform 1458"/>
            <p:cNvSpPr>
              <a:spLocks noEditPoints="1"/>
            </p:cNvSpPr>
            <p:nvPr/>
          </p:nvSpPr>
          <p:spPr bwMode="auto">
            <a:xfrm>
              <a:off x="3244"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8" name="Freeform 1459"/>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9" name="Rectangle 1460"/>
            <p:cNvSpPr>
              <a:spLocks noChangeArrowheads="1"/>
            </p:cNvSpPr>
            <p:nvPr/>
          </p:nvSpPr>
          <p:spPr bwMode="auto">
            <a:xfrm>
              <a:off x="3254"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0" name="Freeform 1461"/>
            <p:cNvSpPr>
              <a:spLocks noEditPoints="1"/>
            </p:cNvSpPr>
            <p:nvPr/>
          </p:nvSpPr>
          <p:spPr bwMode="auto">
            <a:xfrm>
              <a:off x="3254"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 name="Freeform 1462"/>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 name="Rectangle 1463"/>
            <p:cNvSpPr>
              <a:spLocks noChangeArrowheads="1"/>
            </p:cNvSpPr>
            <p:nvPr/>
          </p:nvSpPr>
          <p:spPr bwMode="auto">
            <a:xfrm>
              <a:off x="3269" y="1822"/>
              <a:ext cx="11"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3" name="Freeform 1464"/>
            <p:cNvSpPr>
              <a:spLocks noEditPoints="1"/>
            </p:cNvSpPr>
            <p:nvPr/>
          </p:nvSpPr>
          <p:spPr bwMode="auto">
            <a:xfrm>
              <a:off x="3269" y="1822"/>
              <a:ext cx="11" cy="27"/>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4" name="Freeform 1465"/>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5" name="Rectangle 1466"/>
            <p:cNvSpPr>
              <a:spLocks noChangeArrowheads="1"/>
            </p:cNvSpPr>
            <p:nvPr/>
          </p:nvSpPr>
          <p:spPr bwMode="auto">
            <a:xfrm>
              <a:off x="3280"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6" name="Freeform 1467"/>
            <p:cNvSpPr>
              <a:spLocks noEditPoints="1"/>
            </p:cNvSpPr>
            <p:nvPr/>
          </p:nvSpPr>
          <p:spPr bwMode="auto">
            <a:xfrm>
              <a:off x="3280"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7" name="Freeform 1468"/>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8" name="Rectangle 1469"/>
            <p:cNvSpPr>
              <a:spLocks noChangeArrowheads="1"/>
            </p:cNvSpPr>
            <p:nvPr/>
          </p:nvSpPr>
          <p:spPr bwMode="auto">
            <a:xfrm>
              <a:off x="3295"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9" name="Freeform 1470"/>
            <p:cNvSpPr>
              <a:spLocks noEditPoints="1"/>
            </p:cNvSpPr>
            <p:nvPr/>
          </p:nvSpPr>
          <p:spPr bwMode="auto">
            <a:xfrm>
              <a:off x="3295"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0" name="Freeform 1471"/>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 name="Rectangle 1472"/>
            <p:cNvSpPr>
              <a:spLocks noChangeArrowheads="1"/>
            </p:cNvSpPr>
            <p:nvPr/>
          </p:nvSpPr>
          <p:spPr bwMode="auto">
            <a:xfrm>
              <a:off x="3310"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2" name="Freeform 1473"/>
            <p:cNvSpPr>
              <a:spLocks noEditPoints="1"/>
            </p:cNvSpPr>
            <p:nvPr/>
          </p:nvSpPr>
          <p:spPr bwMode="auto">
            <a:xfrm>
              <a:off x="3310"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3" name="Freeform 1474"/>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 name="Rectangle 1475"/>
            <p:cNvSpPr>
              <a:spLocks noChangeArrowheads="1"/>
            </p:cNvSpPr>
            <p:nvPr/>
          </p:nvSpPr>
          <p:spPr bwMode="auto">
            <a:xfrm>
              <a:off x="3321" y="1822"/>
              <a:ext cx="10"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5" name="Freeform 1476"/>
            <p:cNvSpPr>
              <a:spLocks noEditPoints="1"/>
            </p:cNvSpPr>
            <p:nvPr/>
          </p:nvSpPr>
          <p:spPr bwMode="auto">
            <a:xfrm>
              <a:off x="3321" y="1822"/>
              <a:ext cx="10" cy="27"/>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6" name="Freeform 1477"/>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7" name="Rectangle 1478"/>
            <p:cNvSpPr>
              <a:spLocks noChangeArrowheads="1"/>
            </p:cNvSpPr>
            <p:nvPr/>
          </p:nvSpPr>
          <p:spPr bwMode="auto">
            <a:xfrm>
              <a:off x="3336" y="1822"/>
              <a:ext cx="5"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8" name="Freeform 1479"/>
            <p:cNvSpPr>
              <a:spLocks noEditPoints="1"/>
            </p:cNvSpPr>
            <p:nvPr/>
          </p:nvSpPr>
          <p:spPr bwMode="auto">
            <a:xfrm>
              <a:off x="3336" y="1822"/>
              <a:ext cx="5" cy="27"/>
            </a:xfrm>
            <a:custGeom>
              <a:avLst/>
              <a:gdLst>
                <a:gd name="T0" fmla="*/ 0 w 5"/>
                <a:gd name="T1" fmla="*/ 0 h 5"/>
                <a:gd name="T2" fmla="*/ 5 w 5"/>
                <a:gd name="T3" fmla="*/ 0 h 5"/>
                <a:gd name="T4" fmla="*/ 5 w 5"/>
                <a:gd name="T5" fmla="*/ 5 h 5"/>
                <a:gd name="T6" fmla="*/ 0 w 5"/>
                <a:gd name="T7" fmla="*/ 5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5" y="0"/>
                  </a:lnTo>
                  <a:lnTo>
                    <a:pt x="5"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9" name="Rectangle 1480"/>
            <p:cNvSpPr>
              <a:spLocks noChangeArrowheads="1"/>
            </p:cNvSpPr>
            <p:nvPr/>
          </p:nvSpPr>
          <p:spPr bwMode="auto">
            <a:xfrm>
              <a:off x="2575" y="1803"/>
              <a:ext cx="1237" cy="220"/>
            </a:xfrm>
            <a:prstGeom prst="rect">
              <a:avLst/>
            </a:prstGeom>
            <a:solidFill>
              <a:srgbClr val="FFFF99"/>
            </a:solidFill>
            <a:ln w="8001">
              <a:solidFill>
                <a:srgbClr val="000000"/>
              </a:solidFill>
              <a:miter lim="800000"/>
              <a:headEnd/>
              <a:tailEnd/>
            </a:ln>
          </p:spPr>
          <p:txBody>
            <a:bodyPr/>
            <a:lstStyle/>
            <a:p>
              <a:endParaRPr lang="zh-CN" altLang="en-US"/>
            </a:p>
          </p:txBody>
        </p:sp>
        <p:sp>
          <p:nvSpPr>
            <p:cNvPr id="490" name="Rectangle 1481"/>
            <p:cNvSpPr>
              <a:spLocks noChangeArrowheads="1"/>
            </p:cNvSpPr>
            <p:nvPr/>
          </p:nvSpPr>
          <p:spPr bwMode="auto">
            <a:xfrm>
              <a:off x="2605" y="1817"/>
              <a:ext cx="2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charset="-122"/>
                </a:rPr>
                <a:t>Source</a:t>
              </a:r>
              <a:endParaRPr lang="en-US" altLang="zh-CN" sz="2800" b="1">
                <a:solidFill>
                  <a:srgbClr val="000000"/>
                </a:solidFill>
                <a:latin typeface="Times" pitchFamily="18" charset="0"/>
                <a:ea typeface="宋体" charset="-122"/>
              </a:endParaRPr>
            </a:p>
          </p:txBody>
        </p:sp>
        <p:sp>
          <p:nvSpPr>
            <p:cNvPr id="491" name="Rectangle 1482"/>
            <p:cNvSpPr>
              <a:spLocks noChangeArrowheads="1"/>
            </p:cNvSpPr>
            <p:nvPr/>
          </p:nvSpPr>
          <p:spPr bwMode="auto">
            <a:xfrm>
              <a:off x="3114" y="1813"/>
              <a:ext cx="5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64.236.24.4</a:t>
              </a:r>
            </a:p>
          </p:txBody>
        </p:sp>
        <p:sp>
          <p:nvSpPr>
            <p:cNvPr id="492" name="Rectangle 1483"/>
            <p:cNvSpPr>
              <a:spLocks noChangeArrowheads="1"/>
            </p:cNvSpPr>
            <p:nvPr/>
          </p:nvSpPr>
          <p:spPr bwMode="auto">
            <a:xfrm>
              <a:off x="2605" y="1911"/>
              <a:ext cx="46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buFontTx/>
                <a:buChar char="•"/>
              </a:pPr>
              <a:r>
                <a:rPr lang="en-US" altLang="zh-CN" sz="1000" b="1">
                  <a:solidFill>
                    <a:srgbClr val="000000"/>
                  </a:solidFill>
                  <a:ea typeface="宋体" charset="-122"/>
                </a:rPr>
                <a:t>Destination</a:t>
              </a:r>
              <a:endParaRPr lang="en-US" altLang="zh-CN" sz="2800" b="1">
                <a:solidFill>
                  <a:srgbClr val="000000"/>
                </a:solidFill>
                <a:latin typeface="Times" pitchFamily="18" charset="0"/>
                <a:ea typeface="宋体" charset="-122"/>
              </a:endParaRPr>
            </a:p>
          </p:txBody>
        </p:sp>
        <p:sp>
          <p:nvSpPr>
            <p:cNvPr id="493" name="Rectangle 1484"/>
            <p:cNvSpPr>
              <a:spLocks noChangeArrowheads="1"/>
            </p:cNvSpPr>
            <p:nvPr/>
          </p:nvSpPr>
          <p:spPr bwMode="auto">
            <a:xfrm>
              <a:off x="3122" y="1911"/>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a:solidFill>
                    <a:srgbClr val="000000"/>
                  </a:solidFill>
                  <a:ea typeface="宋体" charset="-122"/>
                </a:rPr>
                <a:t>= 128.59.16.21</a:t>
              </a:r>
              <a:endParaRPr lang="en-US" altLang="zh-CN" sz="2800" b="1">
                <a:solidFill>
                  <a:srgbClr val="000000"/>
                </a:solidFill>
                <a:latin typeface="Times" pitchFamily="18" charset="0"/>
                <a:ea typeface="宋体" charset="-122"/>
              </a:endParaRPr>
            </a:p>
          </p:txBody>
        </p:sp>
        <p:sp>
          <p:nvSpPr>
            <p:cNvPr id="494" name="Line 1485"/>
            <p:cNvSpPr>
              <a:spLocks noChangeShapeType="1"/>
            </p:cNvSpPr>
            <p:nvPr/>
          </p:nvSpPr>
          <p:spPr bwMode="auto">
            <a:xfrm flipH="1" flipV="1">
              <a:off x="2388" y="1906"/>
              <a:ext cx="188" cy="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sp>
          <p:nvSpPr>
            <p:cNvPr id="495" name="Rectangle 1486"/>
            <p:cNvSpPr>
              <a:spLocks noChangeArrowheads="1"/>
            </p:cNvSpPr>
            <p:nvPr/>
          </p:nvSpPr>
          <p:spPr bwMode="auto">
            <a:xfrm>
              <a:off x="2575" y="1803"/>
              <a:ext cx="1237" cy="220"/>
            </a:xfrm>
            <a:prstGeom prst="rect">
              <a:avLst/>
            </a:prstGeom>
            <a:solidFill>
              <a:srgbClr val="FFFF99"/>
            </a:solidFill>
            <a:ln w="8001">
              <a:solidFill>
                <a:srgbClr val="000000"/>
              </a:solidFill>
              <a:miter lim="800000"/>
              <a:headEnd/>
              <a:tailEnd/>
            </a:ln>
          </p:spPr>
          <p:txBody>
            <a:bodyPr/>
            <a:lstStyle/>
            <a:p>
              <a:endParaRPr lang="zh-CN" altLang="en-US"/>
            </a:p>
          </p:txBody>
        </p:sp>
        <p:sp>
          <p:nvSpPr>
            <p:cNvPr id="496" name="Rectangle 1487"/>
            <p:cNvSpPr>
              <a:spLocks noChangeArrowheads="1"/>
            </p:cNvSpPr>
            <p:nvPr/>
          </p:nvSpPr>
          <p:spPr bwMode="auto">
            <a:xfrm>
              <a:off x="2605" y="1817"/>
              <a:ext cx="2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Source</a:t>
              </a:r>
              <a:endParaRPr lang="en-US" altLang="zh-CN" sz="2800" b="1" dirty="0">
                <a:solidFill>
                  <a:srgbClr val="000000"/>
                </a:solidFill>
                <a:latin typeface="Times" pitchFamily="18" charset="0"/>
                <a:ea typeface="宋体" charset="-122"/>
              </a:endParaRPr>
            </a:p>
          </p:txBody>
        </p:sp>
        <p:sp>
          <p:nvSpPr>
            <p:cNvPr id="497" name="Rectangle 1488"/>
            <p:cNvSpPr>
              <a:spLocks noChangeArrowheads="1"/>
            </p:cNvSpPr>
            <p:nvPr/>
          </p:nvSpPr>
          <p:spPr bwMode="auto">
            <a:xfrm>
              <a:off x="3114" y="1813"/>
              <a:ext cx="49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   =  </a:t>
              </a:r>
              <a:r>
                <a:rPr lang="en-US" altLang="zh-CN" sz="1000" b="1" dirty="0">
                  <a:solidFill>
                    <a:srgbClr val="000000"/>
                  </a:solidFill>
                  <a:ea typeface="宋体" charset="-122"/>
                </a:rPr>
                <a:t>192.0.2.4</a:t>
              </a:r>
            </a:p>
          </p:txBody>
        </p:sp>
        <p:sp>
          <p:nvSpPr>
            <p:cNvPr id="498" name="Rectangle 1489"/>
            <p:cNvSpPr>
              <a:spLocks noChangeArrowheads="1"/>
            </p:cNvSpPr>
            <p:nvPr/>
          </p:nvSpPr>
          <p:spPr bwMode="auto">
            <a:xfrm>
              <a:off x="2605" y="1911"/>
              <a:ext cx="42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Destination</a:t>
              </a:r>
              <a:endParaRPr lang="en-US" altLang="zh-CN" sz="2800" b="1" dirty="0">
                <a:solidFill>
                  <a:srgbClr val="000000"/>
                </a:solidFill>
                <a:latin typeface="Times" pitchFamily="18" charset="0"/>
                <a:ea typeface="宋体" charset="-122"/>
              </a:endParaRPr>
            </a:p>
          </p:txBody>
        </p:sp>
        <p:sp>
          <p:nvSpPr>
            <p:cNvPr id="499" name="Rectangle 1490"/>
            <p:cNvSpPr>
              <a:spLocks noChangeArrowheads="1"/>
            </p:cNvSpPr>
            <p:nvPr/>
          </p:nvSpPr>
          <p:spPr bwMode="auto">
            <a:xfrm>
              <a:off x="3189" y="1911"/>
              <a:ext cx="3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FF0000"/>
                  </a:solidFill>
                  <a:ea typeface="宋体" charset="-122"/>
                </a:rPr>
                <a:t>= 10.0.1.2</a:t>
              </a:r>
              <a:endParaRPr lang="en-US" altLang="zh-CN" sz="2800" b="1" dirty="0">
                <a:solidFill>
                  <a:srgbClr val="FF0000"/>
                </a:solidFill>
                <a:latin typeface="Times" pitchFamily="18" charset="0"/>
                <a:ea typeface="宋体" charset="-122"/>
              </a:endParaRPr>
            </a:p>
          </p:txBody>
        </p:sp>
      </p:grpSp>
      <p:sp>
        <p:nvSpPr>
          <p:cNvPr id="500" name="矩形 499"/>
          <p:cNvSpPr/>
          <p:nvPr/>
        </p:nvSpPr>
        <p:spPr>
          <a:xfrm>
            <a:off x="7080082" y="6283220"/>
            <a:ext cx="2998334" cy="369332"/>
          </a:xfrm>
          <a:prstGeom prst="rect">
            <a:avLst/>
          </a:prstGeom>
        </p:spPr>
        <p:txBody>
          <a:bodyPr wrap="square">
            <a:spAutoFit/>
          </a:bodyPr>
          <a:lstStyle/>
          <a:p>
            <a:r>
              <a:rPr lang="zh-CN" altLang="en-US" b="1" dirty="0" smtClean="0">
                <a:solidFill>
                  <a:srgbClr val="00B050"/>
                </a:solidFill>
              </a:rPr>
              <a:t>地址池： </a:t>
            </a:r>
            <a:r>
              <a:rPr lang="en-US" altLang="zh-CN" b="1" dirty="0" smtClean="0">
                <a:solidFill>
                  <a:srgbClr val="00B050"/>
                </a:solidFill>
              </a:rPr>
              <a:t>198.51.100.3-30</a:t>
            </a:r>
            <a:endParaRPr lang="zh-CN" altLang="en-US" b="1" dirty="0">
              <a:solidFill>
                <a:srgbClr val="00B050"/>
              </a:solidFill>
            </a:endParaRPr>
          </a:p>
        </p:txBody>
      </p:sp>
      <p:sp>
        <p:nvSpPr>
          <p:cNvPr id="501" name="矩形 500"/>
          <p:cNvSpPr/>
          <p:nvPr/>
        </p:nvSpPr>
        <p:spPr>
          <a:xfrm>
            <a:off x="7439478" y="3526978"/>
            <a:ext cx="4473575" cy="535531"/>
          </a:xfrm>
          <a:prstGeom prst="rect">
            <a:avLst/>
          </a:prstGeom>
        </p:spPr>
        <p:txBody>
          <a:bodyPr wrap="square">
            <a:spAutoFit/>
          </a:bodyPr>
          <a:lstStyle/>
          <a:p>
            <a:pPr>
              <a:lnSpc>
                <a:spcPct val="80000"/>
              </a:lnSpc>
            </a:pPr>
            <a:r>
              <a:rPr lang="zh-CN" altLang="en-US" dirty="0">
                <a:ea typeface="宋体" charset="-122"/>
              </a:rPr>
              <a:t>从地址池里面选择一个没有使用的地址，改变源地址，添加到</a:t>
            </a:r>
            <a:r>
              <a:rPr lang="en-US" altLang="zh-CN" dirty="0" smtClean="0">
                <a:ea typeface="宋体" charset="-122"/>
              </a:rPr>
              <a:t>NAT</a:t>
            </a:r>
            <a:r>
              <a:rPr lang="zh-CN" altLang="en-US" dirty="0" smtClean="0">
                <a:ea typeface="宋体" charset="-122"/>
              </a:rPr>
              <a:t>转发表</a:t>
            </a:r>
            <a:endParaRPr lang="en-US" altLang="zh-CN" dirty="0">
              <a:ea typeface="宋体" charset="-122"/>
            </a:endParaRPr>
          </a:p>
        </p:txBody>
      </p:sp>
      <p:sp>
        <p:nvSpPr>
          <p:cNvPr id="502" name="Rectangle 1285"/>
          <p:cNvSpPr>
            <a:spLocks noChangeArrowheads="1"/>
          </p:cNvSpPr>
          <p:nvPr/>
        </p:nvSpPr>
        <p:spPr bwMode="auto">
          <a:xfrm>
            <a:off x="1654075" y="4791121"/>
            <a:ext cx="4440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10.0.1.2</a:t>
            </a:r>
            <a:endParaRPr lang="en-US" altLang="zh-CN" sz="1000" b="1" dirty="0">
              <a:solidFill>
                <a:srgbClr val="000000"/>
              </a:solidFill>
              <a:ea typeface="宋体" charset="-122"/>
            </a:endParaRPr>
          </a:p>
        </p:txBody>
      </p:sp>
    </p:spTree>
    <p:extLst>
      <p:ext uri="{BB962C8B-B14F-4D97-AF65-F5344CB8AC3E}">
        <p14:creationId xmlns:p14="http://schemas.microsoft.com/office/powerpoint/2010/main" val="6838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checkerboard(across)">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checkerboard(across)">
                                      <p:cBhvr>
                                        <p:cTn id="12" dur="500"/>
                                        <p:tgtEl>
                                          <p:spTgt spid="3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79"/>
                                        </p:tgtEl>
                                        <p:attrNameLst>
                                          <p:attrName>style.visibility</p:attrName>
                                        </p:attrNameLst>
                                      </p:cBhvr>
                                      <p:to>
                                        <p:strVal val="visible"/>
                                      </p:to>
                                    </p:set>
                                    <p:animEffect transition="in" filter="wipe(down)">
                                      <p:cBhvr>
                                        <p:cTn id="21" dur="500"/>
                                        <p:tgtEl>
                                          <p:spTgt spid="379"/>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86"/>
                                        </p:tgtEl>
                                        <p:attrNameLst>
                                          <p:attrName>style.visibility</p:attrName>
                                        </p:attrNameLst>
                                      </p:cBhvr>
                                      <p:to>
                                        <p:strVal val="visible"/>
                                      </p:to>
                                    </p:set>
                                    <p:animEffect transition="in" filter="checkerboard(across)">
                                      <p:cBhvr>
                                        <p:cTn id="26" dur="500"/>
                                        <p:tgtEl>
                                          <p:spTgt spid="38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93"/>
                                        </p:tgtEl>
                                        <p:attrNameLst>
                                          <p:attrName>style.visibility</p:attrName>
                                        </p:attrNameLst>
                                      </p:cBhvr>
                                      <p:to>
                                        <p:strVal val="visible"/>
                                      </p:to>
                                    </p:set>
                                    <p:animEffect transition="in" filter="checkerboard(across)">
                                      <p:cBhvr>
                                        <p:cTn id="31" dur="500"/>
                                        <p:tgtEl>
                                          <p:spTgt spid="39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08"/>
                                        </p:tgtEl>
                                        <p:attrNameLst>
                                          <p:attrName>style.visibility</p:attrName>
                                        </p:attrNameLst>
                                      </p:cBhvr>
                                      <p:to>
                                        <p:strVal val="visible"/>
                                      </p:to>
                                    </p:set>
                                    <p:animEffect transition="in" filter="checkerboard(across)">
                                      <p:cBhvr>
                                        <p:cTn id="36" dur="500"/>
                                        <p:tgtEl>
                                          <p:spTgt spid="40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54"/>
                                        </p:tgtEl>
                                        <p:attrNameLst>
                                          <p:attrName>style.visibility</p:attrName>
                                        </p:attrNameLst>
                                      </p:cBhvr>
                                      <p:to>
                                        <p:strVal val="visible"/>
                                      </p:to>
                                    </p:set>
                                    <p:animEffect transition="in" filter="wipe(down)">
                                      <p:cBhvr>
                                        <p:cTn id="41" dur="500"/>
                                        <p:tgtEl>
                                          <p:spTgt spid="454"/>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401"/>
                                        </p:tgtEl>
                                        <p:attrNameLst>
                                          <p:attrName>style.visibility</p:attrName>
                                        </p:attrNameLst>
                                      </p:cBhvr>
                                      <p:to>
                                        <p:strVal val="visible"/>
                                      </p:to>
                                    </p:set>
                                    <p:animEffect transition="in" filter="checkerboard(across)">
                                      <p:cBhvr>
                                        <p:cTn id="46"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网络地址转换</a:t>
            </a:r>
            <a:r>
              <a:rPr lang="en-US" altLang="zh-CN" b="1" dirty="0"/>
              <a:t>NAT</a:t>
            </a:r>
            <a:r>
              <a:rPr lang="zh-CN" altLang="zh-CN" dirty="0"/>
              <a:t>（</a:t>
            </a:r>
            <a:r>
              <a:rPr lang="en-US" altLang="zh-CN" dirty="0"/>
              <a:t>Network Address Translation</a:t>
            </a:r>
            <a:r>
              <a:rPr lang="zh-CN" altLang="zh-CN" dirty="0"/>
              <a:t>）</a:t>
            </a:r>
            <a:endParaRPr lang="zh-CN" altLang="en-US" dirty="0"/>
          </a:p>
        </p:txBody>
      </p:sp>
      <p:sp>
        <p:nvSpPr>
          <p:cNvPr id="4" name="内容占位符 3"/>
          <p:cNvSpPr>
            <a:spLocks noGrp="1"/>
          </p:cNvSpPr>
          <p:nvPr>
            <p:ph sz="quarter" idx="1"/>
          </p:nvPr>
        </p:nvSpPr>
        <p:spPr>
          <a:xfrm>
            <a:off x="798230" y="1651498"/>
            <a:ext cx="10279743" cy="1485423"/>
          </a:xfrm>
        </p:spPr>
        <p:txBody>
          <a:bodyPr>
            <a:normAutofit/>
          </a:bodyPr>
          <a:lstStyle/>
          <a:p>
            <a:r>
              <a:rPr lang="zh-CN" altLang="en-US" sz="2000" dirty="0" smtClean="0"/>
              <a:t>基于端口的</a:t>
            </a:r>
            <a:r>
              <a:rPr lang="en-US" altLang="zh-CN" sz="2000" dirty="0" smtClean="0"/>
              <a:t>NAT</a:t>
            </a:r>
            <a:r>
              <a:rPr lang="zh-CN" altLang="en-US" sz="2000" dirty="0" smtClean="0"/>
              <a:t>（</a:t>
            </a:r>
            <a:r>
              <a:rPr lang="en-US" altLang="zh-CN" sz="2000" dirty="0" smtClean="0"/>
              <a:t>NAPT</a:t>
            </a:r>
            <a:r>
              <a:rPr lang="zh-CN" altLang="en-US" sz="2000" dirty="0" smtClean="0"/>
              <a:t>）：</a:t>
            </a:r>
            <a:endParaRPr lang="en-US" altLang="zh-CN" sz="2000" dirty="0" smtClean="0"/>
          </a:p>
          <a:p>
            <a:pPr lvl="1"/>
            <a:r>
              <a:rPr lang="zh-CN" altLang="en-US" sz="2000" dirty="0" smtClean="0"/>
              <a:t>针对主机的每个会话（</a:t>
            </a:r>
            <a:r>
              <a:rPr lang="en-US" altLang="zh-CN" sz="2000" dirty="0" smtClean="0"/>
              <a:t>TCP</a:t>
            </a:r>
            <a:r>
              <a:rPr lang="zh-CN" altLang="en-US" sz="2000" dirty="0" smtClean="0"/>
              <a:t>连接、</a:t>
            </a:r>
            <a:r>
              <a:rPr lang="en-US" altLang="zh-CN" sz="2000" dirty="0" smtClean="0"/>
              <a:t>UDP</a:t>
            </a:r>
            <a:r>
              <a:rPr lang="zh-CN" altLang="en-US" sz="2000" dirty="0" smtClean="0"/>
              <a:t>或者</a:t>
            </a:r>
            <a:r>
              <a:rPr lang="en-US" altLang="zh-CN" sz="2000" dirty="0" smtClean="0"/>
              <a:t>ICMP</a:t>
            </a:r>
            <a:r>
              <a:rPr lang="zh-CN" altLang="en-US" sz="2000" dirty="0" smtClean="0"/>
              <a:t>会话）进行映射</a:t>
            </a:r>
            <a:endParaRPr lang="en-US" altLang="zh-CN" sz="2000" dirty="0" smtClean="0"/>
          </a:p>
          <a:p>
            <a:pPr lvl="1"/>
            <a:r>
              <a:rPr lang="zh-CN" altLang="en-US" sz="2000" dirty="0"/>
              <a:t>一</a:t>
            </a:r>
            <a:r>
              <a:rPr lang="zh-CN" altLang="en-US" sz="2000" dirty="0" smtClean="0"/>
              <a:t>个公共</a:t>
            </a:r>
            <a:r>
              <a:rPr lang="en-US" altLang="zh-CN" sz="2000" dirty="0" smtClean="0"/>
              <a:t>IP</a:t>
            </a:r>
            <a:r>
              <a:rPr lang="zh-CN" altLang="en-US" sz="2000" dirty="0" smtClean="0"/>
              <a:t>地址可以有</a:t>
            </a:r>
            <a:r>
              <a:rPr lang="en-US" altLang="zh-CN" sz="2000" dirty="0" smtClean="0"/>
              <a:t>65535</a:t>
            </a:r>
            <a:r>
              <a:rPr lang="zh-CN" altLang="en-US" sz="2000" dirty="0" smtClean="0"/>
              <a:t>个端口号，即</a:t>
            </a:r>
            <a:r>
              <a:rPr lang="en-US" altLang="zh-CN" sz="2000" dirty="0" smtClean="0"/>
              <a:t>6</a:t>
            </a:r>
            <a:r>
              <a:rPr lang="zh-CN" altLang="en-US" sz="2000" dirty="0" smtClean="0"/>
              <a:t>万多条</a:t>
            </a:r>
            <a:r>
              <a:rPr lang="en-US" altLang="zh-CN" sz="2000" dirty="0" smtClean="0"/>
              <a:t>TCP</a:t>
            </a:r>
            <a:r>
              <a:rPr lang="zh-CN" altLang="en-US" sz="2000" dirty="0" smtClean="0"/>
              <a:t>连接</a:t>
            </a:r>
            <a:endParaRPr lang="en-US" altLang="zh-CN" sz="2000" dirty="0" smtClean="0"/>
          </a:p>
          <a:p>
            <a:pPr lvl="1"/>
            <a:r>
              <a:rPr lang="zh-CN" altLang="en-US" sz="2000" dirty="0" smtClean="0"/>
              <a:t>内部主机上的应用（某个端口）被映射为某</a:t>
            </a:r>
            <a:r>
              <a:rPr lang="en-US" altLang="zh-CN" sz="2000" dirty="0" smtClean="0"/>
              <a:t>(</a:t>
            </a:r>
            <a:r>
              <a:rPr lang="zh-CN" altLang="en-US" sz="2000" dirty="0" smtClean="0"/>
              <a:t>几</a:t>
            </a:r>
            <a:r>
              <a:rPr lang="en-US" altLang="zh-CN" sz="2000" dirty="0" smtClean="0"/>
              <a:t>)</a:t>
            </a:r>
            <a:r>
              <a:rPr lang="zh-CN" altLang="en-US" sz="2000" dirty="0" smtClean="0"/>
              <a:t>个外部</a:t>
            </a:r>
            <a:r>
              <a:rPr lang="en-US" altLang="zh-CN" sz="2000" dirty="0" smtClean="0"/>
              <a:t>IP</a:t>
            </a:r>
            <a:r>
              <a:rPr lang="zh-CN" altLang="en-US" sz="2000" dirty="0" smtClean="0"/>
              <a:t>地址</a:t>
            </a:r>
            <a:r>
              <a:rPr lang="en-US" altLang="zh-CN" sz="2000" dirty="0" smtClean="0"/>
              <a:t>+</a:t>
            </a:r>
            <a:r>
              <a:rPr lang="zh-CN" altLang="en-US" sz="2000" dirty="0" smtClean="0"/>
              <a:t>端口号</a:t>
            </a:r>
            <a:endParaRPr lang="zh-CN" altLang="en-US" sz="2800" dirty="0"/>
          </a:p>
        </p:txBody>
      </p:sp>
      <p:sp>
        <p:nvSpPr>
          <p:cNvPr id="5" name="Rectangle 996"/>
          <p:cNvSpPr>
            <a:spLocks noChangeArrowheads="1"/>
          </p:cNvSpPr>
          <p:nvPr/>
        </p:nvSpPr>
        <p:spPr bwMode="auto">
          <a:xfrm>
            <a:off x="1060903" y="3142415"/>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zh-CN" altLang="en-US"/>
          </a:p>
        </p:txBody>
      </p:sp>
      <p:sp>
        <p:nvSpPr>
          <p:cNvPr id="6" name="Line 997"/>
          <p:cNvSpPr>
            <a:spLocks noChangeShapeType="1"/>
          </p:cNvSpPr>
          <p:nvPr/>
        </p:nvSpPr>
        <p:spPr bwMode="auto">
          <a:xfrm flipV="1">
            <a:off x="5974217" y="4895529"/>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998"/>
          <p:cNvSpPr>
            <a:spLocks noChangeShapeType="1"/>
          </p:cNvSpPr>
          <p:nvPr/>
        </p:nvSpPr>
        <p:spPr bwMode="auto">
          <a:xfrm flipV="1">
            <a:off x="5974217" y="484472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999"/>
          <p:cNvSpPr>
            <a:spLocks noChangeShapeType="1"/>
          </p:cNvSpPr>
          <p:nvPr/>
        </p:nvSpPr>
        <p:spPr bwMode="auto">
          <a:xfrm flipV="1">
            <a:off x="5974217" y="479075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000"/>
          <p:cNvSpPr>
            <a:spLocks noChangeShapeType="1"/>
          </p:cNvSpPr>
          <p:nvPr/>
        </p:nvSpPr>
        <p:spPr bwMode="auto">
          <a:xfrm flipV="1">
            <a:off x="5974217" y="473836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01"/>
          <p:cNvSpPr>
            <a:spLocks noChangeShapeType="1"/>
          </p:cNvSpPr>
          <p:nvPr/>
        </p:nvSpPr>
        <p:spPr bwMode="auto">
          <a:xfrm flipV="1">
            <a:off x="5974217" y="4684391"/>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02"/>
          <p:cNvSpPr>
            <a:spLocks noChangeShapeType="1"/>
          </p:cNvSpPr>
          <p:nvPr/>
        </p:nvSpPr>
        <p:spPr bwMode="auto">
          <a:xfrm flipV="1">
            <a:off x="5974217" y="4632004"/>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03"/>
          <p:cNvSpPr>
            <a:spLocks noChangeShapeType="1"/>
          </p:cNvSpPr>
          <p:nvPr/>
        </p:nvSpPr>
        <p:spPr bwMode="auto">
          <a:xfrm flipV="1">
            <a:off x="5974217" y="457802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04"/>
          <p:cNvSpPr>
            <a:spLocks noChangeShapeType="1"/>
          </p:cNvSpPr>
          <p:nvPr/>
        </p:nvSpPr>
        <p:spPr bwMode="auto">
          <a:xfrm flipV="1">
            <a:off x="5974217" y="452722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05"/>
          <p:cNvSpPr>
            <a:spLocks noChangeShapeType="1"/>
          </p:cNvSpPr>
          <p:nvPr/>
        </p:nvSpPr>
        <p:spPr bwMode="auto">
          <a:xfrm flipV="1">
            <a:off x="5974217" y="447325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06"/>
          <p:cNvSpPr>
            <a:spLocks noChangeShapeType="1"/>
          </p:cNvSpPr>
          <p:nvPr/>
        </p:nvSpPr>
        <p:spPr bwMode="auto">
          <a:xfrm flipV="1">
            <a:off x="5974217" y="442086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07"/>
          <p:cNvSpPr>
            <a:spLocks noChangeShapeType="1"/>
          </p:cNvSpPr>
          <p:nvPr/>
        </p:nvSpPr>
        <p:spPr bwMode="auto">
          <a:xfrm flipV="1">
            <a:off x="5974217" y="436689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08"/>
          <p:cNvSpPr>
            <a:spLocks noChangeShapeType="1"/>
          </p:cNvSpPr>
          <p:nvPr/>
        </p:nvSpPr>
        <p:spPr bwMode="auto">
          <a:xfrm flipV="1">
            <a:off x="5974217" y="4312916"/>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09"/>
          <p:cNvSpPr>
            <a:spLocks noChangeShapeType="1"/>
          </p:cNvSpPr>
          <p:nvPr/>
        </p:nvSpPr>
        <p:spPr bwMode="auto">
          <a:xfrm flipV="1">
            <a:off x="5974217" y="426052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010"/>
          <p:cNvSpPr>
            <a:spLocks noChangeShapeType="1"/>
          </p:cNvSpPr>
          <p:nvPr/>
        </p:nvSpPr>
        <p:spPr bwMode="auto">
          <a:xfrm flipV="1">
            <a:off x="5974217" y="4206554"/>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11"/>
          <p:cNvSpPr>
            <a:spLocks noChangeShapeType="1"/>
          </p:cNvSpPr>
          <p:nvPr/>
        </p:nvSpPr>
        <p:spPr bwMode="auto">
          <a:xfrm flipV="1">
            <a:off x="5974217" y="415575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12"/>
          <p:cNvSpPr>
            <a:spLocks noChangeShapeType="1"/>
          </p:cNvSpPr>
          <p:nvPr/>
        </p:nvSpPr>
        <p:spPr bwMode="auto">
          <a:xfrm flipV="1">
            <a:off x="5974217" y="410177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013"/>
          <p:cNvSpPr>
            <a:spLocks noChangeShapeType="1"/>
          </p:cNvSpPr>
          <p:nvPr/>
        </p:nvSpPr>
        <p:spPr bwMode="auto">
          <a:xfrm flipV="1">
            <a:off x="5974217" y="404939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014"/>
          <p:cNvSpPr>
            <a:spLocks noChangeShapeType="1"/>
          </p:cNvSpPr>
          <p:nvPr/>
        </p:nvSpPr>
        <p:spPr bwMode="auto">
          <a:xfrm flipV="1">
            <a:off x="5974217" y="399541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15"/>
          <p:cNvSpPr>
            <a:spLocks noChangeShapeType="1"/>
          </p:cNvSpPr>
          <p:nvPr/>
        </p:nvSpPr>
        <p:spPr bwMode="auto">
          <a:xfrm flipV="1">
            <a:off x="5974217" y="394302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16"/>
          <p:cNvSpPr>
            <a:spLocks noChangeShapeType="1"/>
          </p:cNvSpPr>
          <p:nvPr/>
        </p:nvSpPr>
        <p:spPr bwMode="auto">
          <a:xfrm flipV="1">
            <a:off x="5974217" y="389064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17"/>
          <p:cNvSpPr>
            <a:spLocks noChangeShapeType="1"/>
          </p:cNvSpPr>
          <p:nvPr/>
        </p:nvSpPr>
        <p:spPr bwMode="auto">
          <a:xfrm flipV="1">
            <a:off x="5974217" y="383825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18"/>
          <p:cNvSpPr>
            <a:spLocks noChangeShapeType="1"/>
          </p:cNvSpPr>
          <p:nvPr/>
        </p:nvSpPr>
        <p:spPr bwMode="auto">
          <a:xfrm flipV="1">
            <a:off x="5974217" y="378427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19"/>
          <p:cNvSpPr>
            <a:spLocks noChangeShapeType="1"/>
          </p:cNvSpPr>
          <p:nvPr/>
        </p:nvSpPr>
        <p:spPr bwMode="auto">
          <a:xfrm flipV="1">
            <a:off x="5974217" y="3730304"/>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20"/>
          <p:cNvSpPr>
            <a:spLocks noChangeShapeType="1"/>
          </p:cNvSpPr>
          <p:nvPr/>
        </p:nvSpPr>
        <p:spPr bwMode="auto">
          <a:xfrm flipV="1">
            <a:off x="5974217" y="367791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021"/>
          <p:cNvSpPr>
            <a:spLocks noChangeShapeType="1"/>
          </p:cNvSpPr>
          <p:nvPr/>
        </p:nvSpPr>
        <p:spPr bwMode="auto">
          <a:xfrm flipV="1">
            <a:off x="5974217" y="3623941"/>
            <a:ext cx="1587" cy="28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22"/>
          <p:cNvSpPr>
            <a:spLocks noChangeShapeType="1"/>
          </p:cNvSpPr>
          <p:nvPr/>
        </p:nvSpPr>
        <p:spPr bwMode="auto">
          <a:xfrm flipV="1">
            <a:off x="5974217" y="357314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23"/>
          <p:cNvSpPr>
            <a:spLocks noChangeShapeType="1"/>
          </p:cNvSpPr>
          <p:nvPr/>
        </p:nvSpPr>
        <p:spPr bwMode="auto">
          <a:xfrm flipV="1">
            <a:off x="5974217" y="351916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24"/>
          <p:cNvSpPr>
            <a:spLocks noChangeShapeType="1"/>
          </p:cNvSpPr>
          <p:nvPr/>
        </p:nvSpPr>
        <p:spPr bwMode="auto">
          <a:xfrm flipV="1">
            <a:off x="5974217" y="3466778"/>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025"/>
          <p:cNvSpPr>
            <a:spLocks noChangeShapeType="1"/>
          </p:cNvSpPr>
          <p:nvPr/>
        </p:nvSpPr>
        <p:spPr bwMode="auto">
          <a:xfrm flipV="1">
            <a:off x="5974217" y="341280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026"/>
          <p:cNvSpPr>
            <a:spLocks noChangeShapeType="1"/>
          </p:cNvSpPr>
          <p:nvPr/>
        </p:nvSpPr>
        <p:spPr bwMode="auto">
          <a:xfrm flipV="1">
            <a:off x="5974217" y="3360415"/>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027"/>
          <p:cNvSpPr>
            <a:spLocks noChangeShapeType="1"/>
          </p:cNvSpPr>
          <p:nvPr/>
        </p:nvSpPr>
        <p:spPr bwMode="auto">
          <a:xfrm flipV="1">
            <a:off x="5974217" y="330644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028"/>
          <p:cNvSpPr>
            <a:spLocks noChangeShapeType="1"/>
          </p:cNvSpPr>
          <p:nvPr/>
        </p:nvSpPr>
        <p:spPr bwMode="auto">
          <a:xfrm flipV="1">
            <a:off x="5974217" y="3255640"/>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029"/>
          <p:cNvSpPr>
            <a:spLocks noChangeShapeType="1"/>
          </p:cNvSpPr>
          <p:nvPr/>
        </p:nvSpPr>
        <p:spPr bwMode="auto">
          <a:xfrm flipV="1">
            <a:off x="5974217" y="3201665"/>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030"/>
          <p:cNvSpPr>
            <a:spLocks noChangeShapeType="1"/>
          </p:cNvSpPr>
          <p:nvPr/>
        </p:nvSpPr>
        <p:spPr bwMode="auto">
          <a:xfrm flipV="1">
            <a:off x="5974217" y="3147690"/>
            <a:ext cx="1587" cy="269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31"/>
          <p:cNvSpPr>
            <a:spLocks noChangeShapeType="1"/>
          </p:cNvSpPr>
          <p:nvPr/>
        </p:nvSpPr>
        <p:spPr bwMode="auto">
          <a:xfrm flipV="1">
            <a:off x="5974217" y="3095303"/>
            <a:ext cx="1587" cy="254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1032"/>
          <p:cNvSpPr>
            <a:spLocks/>
          </p:cNvSpPr>
          <p:nvPr/>
        </p:nvSpPr>
        <p:spPr bwMode="auto">
          <a:xfrm>
            <a:off x="1305379" y="3323904"/>
            <a:ext cx="4386263" cy="2713037"/>
          </a:xfrm>
          <a:custGeom>
            <a:avLst/>
            <a:gdLst>
              <a:gd name="T0" fmla="*/ 471 w 2807"/>
              <a:gd name="T1" fmla="*/ 1097 h 1359"/>
              <a:gd name="T2" fmla="*/ 624 w 2807"/>
              <a:gd name="T3" fmla="*/ 1243 h 1359"/>
              <a:gd name="T4" fmla="*/ 813 w 2807"/>
              <a:gd name="T5" fmla="*/ 1332 h 1359"/>
              <a:gd name="T6" fmla="*/ 1018 w 2807"/>
              <a:gd name="T7" fmla="*/ 1359 h 1359"/>
              <a:gd name="T8" fmla="*/ 1222 w 2807"/>
              <a:gd name="T9" fmla="*/ 1314 h 1359"/>
              <a:gd name="T10" fmla="*/ 1406 w 2807"/>
              <a:gd name="T11" fmla="*/ 1208 h 1359"/>
              <a:gd name="T12" fmla="*/ 1585 w 2807"/>
              <a:gd name="T13" fmla="*/ 1314 h 1359"/>
              <a:gd name="T14" fmla="*/ 1790 w 2807"/>
              <a:gd name="T15" fmla="*/ 1359 h 1359"/>
              <a:gd name="T16" fmla="*/ 1994 w 2807"/>
              <a:gd name="T17" fmla="*/ 1332 h 1359"/>
              <a:gd name="T18" fmla="*/ 2184 w 2807"/>
              <a:gd name="T19" fmla="*/ 1243 h 1359"/>
              <a:gd name="T20" fmla="*/ 2337 w 2807"/>
              <a:gd name="T21" fmla="*/ 1097 h 1359"/>
              <a:gd name="T22" fmla="*/ 2470 w 2807"/>
              <a:gd name="T23" fmla="*/ 1018 h 1359"/>
              <a:gd name="T24" fmla="*/ 2613 w 2807"/>
              <a:gd name="T25" fmla="*/ 987 h 1359"/>
              <a:gd name="T26" fmla="*/ 2731 w 2807"/>
              <a:gd name="T27" fmla="*/ 894 h 1359"/>
              <a:gd name="T28" fmla="*/ 2797 w 2807"/>
              <a:gd name="T29" fmla="*/ 757 h 1359"/>
              <a:gd name="T30" fmla="*/ 2797 w 2807"/>
              <a:gd name="T31" fmla="*/ 602 h 1359"/>
              <a:gd name="T32" fmla="*/ 2731 w 2807"/>
              <a:gd name="T33" fmla="*/ 465 h 1359"/>
              <a:gd name="T34" fmla="*/ 2613 w 2807"/>
              <a:gd name="T35" fmla="*/ 372 h 1359"/>
              <a:gd name="T36" fmla="*/ 2470 w 2807"/>
              <a:gd name="T37" fmla="*/ 341 h 1359"/>
              <a:gd name="T38" fmla="*/ 2337 w 2807"/>
              <a:gd name="T39" fmla="*/ 261 h 1359"/>
              <a:gd name="T40" fmla="*/ 2184 w 2807"/>
              <a:gd name="T41" fmla="*/ 115 h 1359"/>
              <a:gd name="T42" fmla="*/ 1994 w 2807"/>
              <a:gd name="T43" fmla="*/ 27 h 1359"/>
              <a:gd name="T44" fmla="*/ 1790 w 2807"/>
              <a:gd name="T45" fmla="*/ 0 h 1359"/>
              <a:gd name="T46" fmla="*/ 1585 w 2807"/>
              <a:gd name="T47" fmla="*/ 44 h 1359"/>
              <a:gd name="T48" fmla="*/ 1406 w 2807"/>
              <a:gd name="T49" fmla="*/ 151 h 1359"/>
              <a:gd name="T50" fmla="*/ 1222 w 2807"/>
              <a:gd name="T51" fmla="*/ 44 h 1359"/>
              <a:gd name="T52" fmla="*/ 1018 w 2807"/>
              <a:gd name="T53" fmla="*/ 0 h 1359"/>
              <a:gd name="T54" fmla="*/ 813 w 2807"/>
              <a:gd name="T55" fmla="*/ 27 h 1359"/>
              <a:gd name="T56" fmla="*/ 624 w 2807"/>
              <a:gd name="T57" fmla="*/ 115 h 1359"/>
              <a:gd name="T58" fmla="*/ 471 w 2807"/>
              <a:gd name="T59" fmla="*/ 261 h 1359"/>
              <a:gd name="T60" fmla="*/ 343 w 2807"/>
              <a:gd name="T61" fmla="*/ 341 h 1359"/>
              <a:gd name="T62" fmla="*/ 195 w 2807"/>
              <a:gd name="T63" fmla="*/ 372 h 1359"/>
              <a:gd name="T64" fmla="*/ 77 w 2807"/>
              <a:gd name="T65" fmla="*/ 465 h 1359"/>
              <a:gd name="T66" fmla="*/ 11 w 2807"/>
              <a:gd name="T67" fmla="*/ 602 h 1359"/>
              <a:gd name="T68" fmla="*/ 11 w 2807"/>
              <a:gd name="T69" fmla="*/ 757 h 1359"/>
              <a:gd name="T70" fmla="*/ 77 w 2807"/>
              <a:gd name="T71" fmla="*/ 894 h 1359"/>
              <a:gd name="T72" fmla="*/ 195 w 2807"/>
              <a:gd name="T73" fmla="*/ 987 h 1359"/>
              <a:gd name="T74" fmla="*/ 343 w 2807"/>
              <a:gd name="T75" fmla="*/ 1018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7" h="1359">
                <a:moveTo>
                  <a:pt x="414" y="1009"/>
                </a:moveTo>
                <a:lnTo>
                  <a:pt x="471" y="1097"/>
                </a:lnTo>
                <a:lnTo>
                  <a:pt x="542" y="1177"/>
                </a:lnTo>
                <a:lnTo>
                  <a:pt x="624" y="1243"/>
                </a:lnTo>
                <a:lnTo>
                  <a:pt x="716" y="1297"/>
                </a:lnTo>
                <a:lnTo>
                  <a:pt x="813" y="1332"/>
                </a:lnTo>
                <a:lnTo>
                  <a:pt x="916" y="1354"/>
                </a:lnTo>
                <a:lnTo>
                  <a:pt x="1018" y="1359"/>
                </a:lnTo>
                <a:lnTo>
                  <a:pt x="1125" y="1345"/>
                </a:lnTo>
                <a:lnTo>
                  <a:pt x="1222" y="1314"/>
                </a:lnTo>
                <a:lnTo>
                  <a:pt x="1319" y="1270"/>
                </a:lnTo>
                <a:lnTo>
                  <a:pt x="1406" y="1208"/>
                </a:lnTo>
                <a:lnTo>
                  <a:pt x="1493" y="1270"/>
                </a:lnTo>
                <a:lnTo>
                  <a:pt x="1585" y="1314"/>
                </a:lnTo>
                <a:lnTo>
                  <a:pt x="1688" y="1345"/>
                </a:lnTo>
                <a:lnTo>
                  <a:pt x="1790" y="1359"/>
                </a:lnTo>
                <a:lnTo>
                  <a:pt x="1892" y="1354"/>
                </a:lnTo>
                <a:lnTo>
                  <a:pt x="1994" y="1332"/>
                </a:lnTo>
                <a:lnTo>
                  <a:pt x="2092" y="1297"/>
                </a:lnTo>
                <a:lnTo>
                  <a:pt x="2184" y="1243"/>
                </a:lnTo>
                <a:lnTo>
                  <a:pt x="2265" y="1177"/>
                </a:lnTo>
                <a:lnTo>
                  <a:pt x="2337" y="1097"/>
                </a:lnTo>
                <a:lnTo>
                  <a:pt x="2393" y="1009"/>
                </a:lnTo>
                <a:lnTo>
                  <a:pt x="2470" y="1018"/>
                </a:lnTo>
                <a:lnTo>
                  <a:pt x="2541" y="1009"/>
                </a:lnTo>
                <a:lnTo>
                  <a:pt x="2613" y="987"/>
                </a:lnTo>
                <a:lnTo>
                  <a:pt x="2680" y="947"/>
                </a:lnTo>
                <a:lnTo>
                  <a:pt x="2731" y="894"/>
                </a:lnTo>
                <a:lnTo>
                  <a:pt x="2772" y="828"/>
                </a:lnTo>
                <a:lnTo>
                  <a:pt x="2797" y="757"/>
                </a:lnTo>
                <a:lnTo>
                  <a:pt x="2807" y="677"/>
                </a:lnTo>
                <a:lnTo>
                  <a:pt x="2797" y="602"/>
                </a:lnTo>
                <a:lnTo>
                  <a:pt x="2772" y="531"/>
                </a:lnTo>
                <a:lnTo>
                  <a:pt x="2731" y="465"/>
                </a:lnTo>
                <a:lnTo>
                  <a:pt x="2680" y="412"/>
                </a:lnTo>
                <a:lnTo>
                  <a:pt x="2613" y="372"/>
                </a:lnTo>
                <a:lnTo>
                  <a:pt x="2541" y="345"/>
                </a:lnTo>
                <a:lnTo>
                  <a:pt x="2470" y="341"/>
                </a:lnTo>
                <a:lnTo>
                  <a:pt x="2393" y="350"/>
                </a:lnTo>
                <a:lnTo>
                  <a:pt x="2337" y="261"/>
                </a:lnTo>
                <a:lnTo>
                  <a:pt x="2265" y="182"/>
                </a:lnTo>
                <a:lnTo>
                  <a:pt x="2184" y="115"/>
                </a:lnTo>
                <a:lnTo>
                  <a:pt x="2092" y="62"/>
                </a:lnTo>
                <a:lnTo>
                  <a:pt x="1994" y="27"/>
                </a:lnTo>
                <a:lnTo>
                  <a:pt x="1892" y="5"/>
                </a:lnTo>
                <a:lnTo>
                  <a:pt x="1790" y="0"/>
                </a:lnTo>
                <a:lnTo>
                  <a:pt x="1688" y="14"/>
                </a:lnTo>
                <a:lnTo>
                  <a:pt x="1585" y="44"/>
                </a:lnTo>
                <a:lnTo>
                  <a:pt x="1493" y="89"/>
                </a:lnTo>
                <a:lnTo>
                  <a:pt x="1406" y="151"/>
                </a:lnTo>
                <a:lnTo>
                  <a:pt x="1319" y="89"/>
                </a:lnTo>
                <a:lnTo>
                  <a:pt x="1222" y="44"/>
                </a:lnTo>
                <a:lnTo>
                  <a:pt x="1125" y="14"/>
                </a:lnTo>
                <a:lnTo>
                  <a:pt x="1018" y="0"/>
                </a:lnTo>
                <a:lnTo>
                  <a:pt x="916" y="5"/>
                </a:lnTo>
                <a:lnTo>
                  <a:pt x="813" y="27"/>
                </a:lnTo>
                <a:lnTo>
                  <a:pt x="716" y="62"/>
                </a:lnTo>
                <a:lnTo>
                  <a:pt x="624" y="115"/>
                </a:lnTo>
                <a:lnTo>
                  <a:pt x="542" y="182"/>
                </a:lnTo>
                <a:lnTo>
                  <a:pt x="471" y="261"/>
                </a:lnTo>
                <a:lnTo>
                  <a:pt x="414" y="350"/>
                </a:lnTo>
                <a:lnTo>
                  <a:pt x="343" y="341"/>
                </a:lnTo>
                <a:lnTo>
                  <a:pt x="266" y="345"/>
                </a:lnTo>
                <a:lnTo>
                  <a:pt x="195" y="372"/>
                </a:lnTo>
                <a:lnTo>
                  <a:pt x="128" y="412"/>
                </a:lnTo>
                <a:lnTo>
                  <a:pt x="77" y="465"/>
                </a:lnTo>
                <a:lnTo>
                  <a:pt x="36" y="531"/>
                </a:lnTo>
                <a:lnTo>
                  <a:pt x="11" y="602"/>
                </a:lnTo>
                <a:lnTo>
                  <a:pt x="0" y="677"/>
                </a:lnTo>
                <a:lnTo>
                  <a:pt x="11" y="757"/>
                </a:lnTo>
                <a:lnTo>
                  <a:pt x="36" y="828"/>
                </a:lnTo>
                <a:lnTo>
                  <a:pt x="77" y="894"/>
                </a:lnTo>
                <a:lnTo>
                  <a:pt x="128" y="947"/>
                </a:lnTo>
                <a:lnTo>
                  <a:pt x="195" y="987"/>
                </a:lnTo>
                <a:lnTo>
                  <a:pt x="266" y="1009"/>
                </a:lnTo>
                <a:lnTo>
                  <a:pt x="343" y="1018"/>
                </a:lnTo>
                <a:lnTo>
                  <a:pt x="414" y="1009"/>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42" name="Freeform 1033"/>
          <p:cNvSpPr>
            <a:spLocks/>
          </p:cNvSpPr>
          <p:nvPr/>
        </p:nvSpPr>
        <p:spPr bwMode="auto">
          <a:xfrm>
            <a:off x="2095953" y="4693915"/>
            <a:ext cx="65088"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034"/>
          <p:cNvSpPr>
            <a:spLocks/>
          </p:cNvSpPr>
          <p:nvPr/>
        </p:nvSpPr>
        <p:spPr bwMode="auto">
          <a:xfrm>
            <a:off x="1691141" y="4693915"/>
            <a:ext cx="107950" cy="52388"/>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035"/>
          <p:cNvSpPr>
            <a:spLocks/>
          </p:cNvSpPr>
          <p:nvPr/>
        </p:nvSpPr>
        <p:spPr bwMode="auto">
          <a:xfrm>
            <a:off x="1749878" y="4693915"/>
            <a:ext cx="393700" cy="52388"/>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36"/>
          <p:cNvSpPr>
            <a:spLocks/>
          </p:cNvSpPr>
          <p:nvPr/>
        </p:nvSpPr>
        <p:spPr bwMode="auto">
          <a:xfrm>
            <a:off x="1807029" y="4728841"/>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037"/>
          <p:cNvSpPr>
            <a:spLocks/>
          </p:cNvSpPr>
          <p:nvPr/>
        </p:nvSpPr>
        <p:spPr bwMode="auto">
          <a:xfrm>
            <a:off x="1807029" y="4728841"/>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038"/>
          <p:cNvSpPr>
            <a:spLocks/>
          </p:cNvSpPr>
          <p:nvPr/>
        </p:nvSpPr>
        <p:spPr bwMode="auto">
          <a:xfrm>
            <a:off x="1807029" y="4728841"/>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1039"/>
          <p:cNvSpPr>
            <a:spLocks/>
          </p:cNvSpPr>
          <p:nvPr/>
        </p:nvSpPr>
        <p:spPr bwMode="auto">
          <a:xfrm>
            <a:off x="1807029" y="4728841"/>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1040"/>
          <p:cNvSpPr>
            <a:spLocks/>
          </p:cNvSpPr>
          <p:nvPr/>
        </p:nvSpPr>
        <p:spPr bwMode="auto">
          <a:xfrm>
            <a:off x="1807029" y="4728841"/>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1041"/>
          <p:cNvSpPr>
            <a:spLocks/>
          </p:cNvSpPr>
          <p:nvPr/>
        </p:nvSpPr>
        <p:spPr bwMode="auto">
          <a:xfrm>
            <a:off x="1807029" y="4728841"/>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1042"/>
          <p:cNvSpPr>
            <a:spLocks/>
          </p:cNvSpPr>
          <p:nvPr/>
        </p:nvSpPr>
        <p:spPr bwMode="auto">
          <a:xfrm>
            <a:off x="1807029" y="4728841"/>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043"/>
          <p:cNvSpPr>
            <a:spLocks/>
          </p:cNvSpPr>
          <p:nvPr/>
        </p:nvSpPr>
        <p:spPr bwMode="auto">
          <a:xfrm>
            <a:off x="1807028" y="4728840"/>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044"/>
          <p:cNvSpPr>
            <a:spLocks/>
          </p:cNvSpPr>
          <p:nvPr/>
        </p:nvSpPr>
        <p:spPr bwMode="auto">
          <a:xfrm>
            <a:off x="1807028" y="4728840"/>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1045"/>
          <p:cNvSpPr>
            <a:spLocks/>
          </p:cNvSpPr>
          <p:nvPr/>
        </p:nvSpPr>
        <p:spPr bwMode="auto">
          <a:xfrm>
            <a:off x="1807028" y="4728840"/>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1046"/>
          <p:cNvSpPr>
            <a:spLocks/>
          </p:cNvSpPr>
          <p:nvPr/>
        </p:nvSpPr>
        <p:spPr bwMode="auto">
          <a:xfrm>
            <a:off x="1807029" y="4728841"/>
            <a:ext cx="238125" cy="17463"/>
          </a:xfrm>
          <a:custGeom>
            <a:avLst/>
            <a:gdLst>
              <a:gd name="T0" fmla="*/ 148 w 148"/>
              <a:gd name="T1" fmla="*/ 0 h 9"/>
              <a:gd name="T2" fmla="*/ 0 w 148"/>
              <a:gd name="T3" fmla="*/ 0 h 9"/>
              <a:gd name="T4" fmla="*/ 10 w 148"/>
              <a:gd name="T5" fmla="*/ 5 h 9"/>
              <a:gd name="T6" fmla="*/ 36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6"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1047"/>
          <p:cNvSpPr>
            <a:spLocks/>
          </p:cNvSpPr>
          <p:nvPr/>
        </p:nvSpPr>
        <p:spPr bwMode="auto">
          <a:xfrm>
            <a:off x="1807029" y="4728841"/>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7" y="5"/>
                </a:lnTo>
                <a:lnTo>
                  <a:pt x="107"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1048"/>
          <p:cNvSpPr>
            <a:spLocks/>
          </p:cNvSpPr>
          <p:nvPr/>
        </p:nvSpPr>
        <p:spPr bwMode="auto">
          <a:xfrm>
            <a:off x="1807029" y="4728841"/>
            <a:ext cx="238125" cy="17463"/>
          </a:xfrm>
          <a:custGeom>
            <a:avLst/>
            <a:gdLst>
              <a:gd name="T0" fmla="*/ 0 w 148"/>
              <a:gd name="T1" fmla="*/ 9 h 9"/>
              <a:gd name="T2" fmla="*/ 41 w 148"/>
              <a:gd name="T3" fmla="*/ 9 h 9"/>
              <a:gd name="T4" fmla="*/ 77 w 148"/>
              <a:gd name="T5" fmla="*/ 5 h 9"/>
              <a:gd name="T6" fmla="*/ 107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6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7" y="5"/>
                </a:lnTo>
                <a:lnTo>
                  <a:pt x="107" y="5"/>
                </a:lnTo>
                <a:lnTo>
                  <a:pt x="128" y="5"/>
                </a:lnTo>
                <a:lnTo>
                  <a:pt x="143" y="0"/>
                </a:lnTo>
                <a:lnTo>
                  <a:pt x="148" y="0"/>
                </a:lnTo>
                <a:lnTo>
                  <a:pt x="133" y="0"/>
                </a:lnTo>
                <a:lnTo>
                  <a:pt x="128" y="0"/>
                </a:lnTo>
                <a:lnTo>
                  <a:pt x="112" y="5"/>
                </a:lnTo>
                <a:lnTo>
                  <a:pt x="92" y="5"/>
                </a:lnTo>
                <a:lnTo>
                  <a:pt x="66" y="5"/>
                </a:lnTo>
                <a:lnTo>
                  <a:pt x="36"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1049"/>
          <p:cNvSpPr>
            <a:spLocks/>
          </p:cNvSpPr>
          <p:nvPr/>
        </p:nvSpPr>
        <p:spPr bwMode="auto">
          <a:xfrm>
            <a:off x="1807029" y="4728841"/>
            <a:ext cx="214313" cy="17463"/>
          </a:xfrm>
          <a:custGeom>
            <a:avLst/>
            <a:gdLst>
              <a:gd name="T0" fmla="*/ 0 w 133"/>
              <a:gd name="T1" fmla="*/ 9 h 9"/>
              <a:gd name="T2" fmla="*/ 36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7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6" y="5"/>
                </a:lnTo>
                <a:lnTo>
                  <a:pt x="66" y="5"/>
                </a:lnTo>
                <a:lnTo>
                  <a:pt x="92" y="5"/>
                </a:lnTo>
                <a:lnTo>
                  <a:pt x="112" y="5"/>
                </a:lnTo>
                <a:lnTo>
                  <a:pt x="128" y="0"/>
                </a:lnTo>
                <a:lnTo>
                  <a:pt x="133" y="0"/>
                </a:lnTo>
                <a:lnTo>
                  <a:pt x="117"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1050"/>
          <p:cNvSpPr>
            <a:spLocks/>
          </p:cNvSpPr>
          <p:nvPr/>
        </p:nvSpPr>
        <p:spPr bwMode="auto">
          <a:xfrm>
            <a:off x="1807029" y="4728841"/>
            <a:ext cx="188913" cy="9525"/>
          </a:xfrm>
          <a:custGeom>
            <a:avLst/>
            <a:gdLst>
              <a:gd name="T0" fmla="*/ 0 w 117"/>
              <a:gd name="T1" fmla="*/ 5 h 5"/>
              <a:gd name="T2" fmla="*/ 30 w 117"/>
              <a:gd name="T3" fmla="*/ 5 h 5"/>
              <a:gd name="T4" fmla="*/ 56 w 117"/>
              <a:gd name="T5" fmla="*/ 5 h 5"/>
              <a:gd name="T6" fmla="*/ 82 w 117"/>
              <a:gd name="T7" fmla="*/ 5 h 5"/>
              <a:gd name="T8" fmla="*/ 102 w 117"/>
              <a:gd name="T9" fmla="*/ 5 h 5"/>
              <a:gd name="T10" fmla="*/ 112 w 117"/>
              <a:gd name="T11" fmla="*/ 0 h 5"/>
              <a:gd name="T12" fmla="*/ 117 w 117"/>
              <a:gd name="T13" fmla="*/ 0 h 5"/>
              <a:gd name="T14" fmla="*/ 97 w 117"/>
              <a:gd name="T15" fmla="*/ 0 h 5"/>
              <a:gd name="T16" fmla="*/ 92 w 117"/>
              <a:gd name="T17" fmla="*/ 0 h 5"/>
              <a:gd name="T18" fmla="*/ 82 w 117"/>
              <a:gd name="T19" fmla="*/ 5 h 5"/>
              <a:gd name="T20" fmla="*/ 61 w 117"/>
              <a:gd name="T21" fmla="*/ 5 h 5"/>
              <a:gd name="T22" fmla="*/ 30 w 117"/>
              <a:gd name="T23" fmla="*/ 5 h 5"/>
              <a:gd name="T24" fmla="*/ 0 w 117"/>
              <a:gd name="T25" fmla="*/ 5 h 5"/>
              <a:gd name="T26" fmla="*/ 0 w 11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5">
                <a:moveTo>
                  <a:pt x="0" y="5"/>
                </a:moveTo>
                <a:lnTo>
                  <a:pt x="30" y="5"/>
                </a:lnTo>
                <a:lnTo>
                  <a:pt x="56" y="5"/>
                </a:lnTo>
                <a:lnTo>
                  <a:pt x="82" y="5"/>
                </a:lnTo>
                <a:lnTo>
                  <a:pt x="102" y="5"/>
                </a:lnTo>
                <a:lnTo>
                  <a:pt x="112" y="0"/>
                </a:lnTo>
                <a:lnTo>
                  <a:pt x="117"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1051"/>
          <p:cNvSpPr>
            <a:spLocks/>
          </p:cNvSpPr>
          <p:nvPr/>
        </p:nvSpPr>
        <p:spPr bwMode="auto">
          <a:xfrm>
            <a:off x="1807029" y="4728841"/>
            <a:ext cx="155575" cy="9525"/>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7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7"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1052"/>
          <p:cNvSpPr>
            <a:spLocks/>
          </p:cNvSpPr>
          <p:nvPr/>
        </p:nvSpPr>
        <p:spPr bwMode="auto">
          <a:xfrm>
            <a:off x="1807029" y="4728841"/>
            <a:ext cx="131763" cy="9525"/>
          </a:xfrm>
          <a:custGeom>
            <a:avLst/>
            <a:gdLst>
              <a:gd name="T0" fmla="*/ 0 w 82"/>
              <a:gd name="T1" fmla="*/ 5 h 5"/>
              <a:gd name="T2" fmla="*/ 25 w 82"/>
              <a:gd name="T3" fmla="*/ 5 h 5"/>
              <a:gd name="T4" fmla="*/ 51 w 82"/>
              <a:gd name="T5" fmla="*/ 5 h 5"/>
              <a:gd name="T6" fmla="*/ 66 w 82"/>
              <a:gd name="T7" fmla="*/ 0 h 5"/>
              <a:gd name="T8" fmla="*/ 77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7"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1053"/>
          <p:cNvSpPr>
            <a:spLocks/>
          </p:cNvSpPr>
          <p:nvPr/>
        </p:nvSpPr>
        <p:spPr bwMode="auto">
          <a:xfrm>
            <a:off x="1807029" y="4728841"/>
            <a:ext cx="106363" cy="9525"/>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6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6"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1054"/>
          <p:cNvSpPr>
            <a:spLocks/>
          </p:cNvSpPr>
          <p:nvPr/>
        </p:nvSpPr>
        <p:spPr bwMode="auto">
          <a:xfrm>
            <a:off x="1807028" y="4728840"/>
            <a:ext cx="82550" cy="1588"/>
          </a:xfrm>
          <a:custGeom>
            <a:avLst/>
            <a:gdLst>
              <a:gd name="T0" fmla="*/ 0 w 51"/>
              <a:gd name="T1" fmla="*/ 20 w 51"/>
              <a:gd name="T2" fmla="*/ 36 w 51"/>
              <a:gd name="T3" fmla="*/ 46 w 51"/>
              <a:gd name="T4" fmla="*/ 51 w 51"/>
              <a:gd name="T5" fmla="*/ 36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6" y="0"/>
                </a:lnTo>
                <a:lnTo>
                  <a:pt x="46" y="0"/>
                </a:lnTo>
                <a:lnTo>
                  <a:pt x="51" y="0"/>
                </a:lnTo>
                <a:lnTo>
                  <a:pt x="36"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1055"/>
          <p:cNvSpPr>
            <a:spLocks/>
          </p:cNvSpPr>
          <p:nvPr/>
        </p:nvSpPr>
        <p:spPr bwMode="auto">
          <a:xfrm>
            <a:off x="1807028" y="4728840"/>
            <a:ext cx="58738" cy="1588"/>
          </a:xfrm>
          <a:custGeom>
            <a:avLst/>
            <a:gdLst>
              <a:gd name="T0" fmla="*/ 0 w 36"/>
              <a:gd name="T1" fmla="*/ 20 w 36"/>
              <a:gd name="T2" fmla="*/ 30 w 36"/>
              <a:gd name="T3" fmla="*/ 36 w 36"/>
              <a:gd name="T4" fmla="*/ 20 w 36"/>
              <a:gd name="T5" fmla="*/ 15 w 36"/>
              <a:gd name="T6" fmla="*/ 0 w 36"/>
              <a:gd name="T7" fmla="*/ 0 w 36"/>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6">
                <a:moveTo>
                  <a:pt x="0" y="0"/>
                </a:moveTo>
                <a:lnTo>
                  <a:pt x="20" y="0"/>
                </a:lnTo>
                <a:lnTo>
                  <a:pt x="30" y="0"/>
                </a:lnTo>
                <a:lnTo>
                  <a:pt x="36"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1056"/>
          <p:cNvSpPr>
            <a:spLocks/>
          </p:cNvSpPr>
          <p:nvPr/>
        </p:nvSpPr>
        <p:spPr bwMode="auto">
          <a:xfrm>
            <a:off x="1807028" y="4728840"/>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1057"/>
          <p:cNvSpPr>
            <a:spLocks/>
          </p:cNvSpPr>
          <p:nvPr/>
        </p:nvSpPr>
        <p:spPr bwMode="auto">
          <a:xfrm>
            <a:off x="2111829" y="4693916"/>
            <a:ext cx="49213" cy="20161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Rectangle 1058"/>
          <p:cNvSpPr>
            <a:spLocks noChangeArrowheads="1"/>
          </p:cNvSpPr>
          <p:nvPr/>
        </p:nvSpPr>
        <p:spPr bwMode="auto">
          <a:xfrm>
            <a:off x="1691142" y="4746304"/>
            <a:ext cx="420687" cy="1238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Rectangle 1059"/>
          <p:cNvSpPr>
            <a:spLocks noChangeArrowheads="1"/>
          </p:cNvSpPr>
          <p:nvPr/>
        </p:nvSpPr>
        <p:spPr bwMode="auto">
          <a:xfrm>
            <a:off x="1691142" y="4746304"/>
            <a:ext cx="420687" cy="12382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1060"/>
          <p:cNvSpPr>
            <a:spLocks/>
          </p:cNvSpPr>
          <p:nvPr/>
        </p:nvSpPr>
        <p:spPr bwMode="auto">
          <a:xfrm>
            <a:off x="1822903" y="4746304"/>
            <a:ext cx="7938" cy="123825"/>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Rectangle 1061"/>
          <p:cNvSpPr>
            <a:spLocks noChangeArrowheads="1"/>
          </p:cNvSpPr>
          <p:nvPr/>
        </p:nvSpPr>
        <p:spPr bwMode="auto">
          <a:xfrm>
            <a:off x="1691142" y="4870128"/>
            <a:ext cx="420687" cy="25400"/>
          </a:xfrm>
          <a:prstGeom prst="rect">
            <a:avLst/>
          </a:prstGeom>
          <a:solidFill>
            <a:srgbClr val="9A9A9A"/>
          </a:solidFill>
          <a:ln w="7938">
            <a:solidFill>
              <a:srgbClr val="000000"/>
            </a:solidFill>
            <a:miter lim="800000"/>
            <a:headEnd/>
            <a:tailEnd/>
          </a:ln>
        </p:spPr>
        <p:txBody>
          <a:bodyPr/>
          <a:lstStyle/>
          <a:p>
            <a:endParaRPr lang="zh-CN" altLang="en-US"/>
          </a:p>
        </p:txBody>
      </p:sp>
      <p:sp>
        <p:nvSpPr>
          <p:cNvPr id="71" name="Rectangle 1062"/>
          <p:cNvSpPr>
            <a:spLocks noChangeArrowheads="1"/>
          </p:cNvSpPr>
          <p:nvPr/>
        </p:nvSpPr>
        <p:spPr bwMode="auto">
          <a:xfrm>
            <a:off x="2013404" y="4782815"/>
            <a:ext cx="15875" cy="79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Freeform 1063"/>
          <p:cNvSpPr>
            <a:spLocks noEditPoints="1"/>
          </p:cNvSpPr>
          <p:nvPr/>
        </p:nvSpPr>
        <p:spPr bwMode="auto">
          <a:xfrm>
            <a:off x="1838779" y="4774879"/>
            <a:ext cx="74613" cy="7937"/>
          </a:xfrm>
          <a:custGeom>
            <a:avLst/>
            <a:gdLst>
              <a:gd name="T0" fmla="*/ 0 w 46"/>
              <a:gd name="T1" fmla="*/ 4 h 4"/>
              <a:gd name="T2" fmla="*/ 16 w 46"/>
              <a:gd name="T3" fmla="*/ 4 h 4"/>
              <a:gd name="T4" fmla="*/ 16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6" y="4"/>
                </a:lnTo>
                <a:lnTo>
                  <a:pt x="16"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73" name="Freeform 1064"/>
          <p:cNvSpPr>
            <a:spLocks noEditPoints="1"/>
          </p:cNvSpPr>
          <p:nvPr/>
        </p:nvSpPr>
        <p:spPr bwMode="auto">
          <a:xfrm>
            <a:off x="1707016" y="4763765"/>
            <a:ext cx="298450" cy="44450"/>
          </a:xfrm>
          <a:custGeom>
            <a:avLst/>
            <a:gdLst>
              <a:gd name="T0" fmla="*/ 0 w 185"/>
              <a:gd name="T1" fmla="*/ 22 h 22"/>
              <a:gd name="T2" fmla="*/ 26 w 185"/>
              <a:gd name="T3" fmla="*/ 22 h 22"/>
              <a:gd name="T4" fmla="*/ 26 w 185"/>
              <a:gd name="T5" fmla="*/ 0 h 22"/>
              <a:gd name="T6" fmla="*/ 0 w 185"/>
              <a:gd name="T7" fmla="*/ 0 h 22"/>
              <a:gd name="T8" fmla="*/ 0 w 185"/>
              <a:gd name="T9" fmla="*/ 22 h 22"/>
              <a:gd name="T10" fmla="*/ 164 w 185"/>
              <a:gd name="T11" fmla="*/ 13 h 22"/>
              <a:gd name="T12" fmla="*/ 185 w 185"/>
              <a:gd name="T13" fmla="*/ 13 h 22"/>
              <a:gd name="T14" fmla="*/ 185 w 185"/>
              <a:gd name="T15" fmla="*/ 5 h 22"/>
              <a:gd name="T16" fmla="*/ 164 w 185"/>
              <a:gd name="T17" fmla="*/ 5 h 22"/>
              <a:gd name="T18" fmla="*/ 164 w 185"/>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
                <a:moveTo>
                  <a:pt x="0" y="22"/>
                </a:moveTo>
                <a:lnTo>
                  <a:pt x="26" y="22"/>
                </a:lnTo>
                <a:lnTo>
                  <a:pt x="26" y="0"/>
                </a:lnTo>
                <a:lnTo>
                  <a:pt x="0" y="0"/>
                </a:lnTo>
                <a:lnTo>
                  <a:pt x="0" y="22"/>
                </a:lnTo>
                <a:close/>
                <a:moveTo>
                  <a:pt x="164" y="13"/>
                </a:moveTo>
                <a:lnTo>
                  <a:pt x="185" y="13"/>
                </a:lnTo>
                <a:lnTo>
                  <a:pt x="185"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1065"/>
          <p:cNvSpPr>
            <a:spLocks noEditPoints="1"/>
          </p:cNvSpPr>
          <p:nvPr/>
        </p:nvSpPr>
        <p:spPr bwMode="auto">
          <a:xfrm>
            <a:off x="1699079" y="4755828"/>
            <a:ext cx="404813" cy="131762"/>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1066"/>
          <p:cNvSpPr>
            <a:spLocks/>
          </p:cNvSpPr>
          <p:nvPr/>
        </p:nvSpPr>
        <p:spPr bwMode="auto">
          <a:xfrm>
            <a:off x="1830841" y="4755828"/>
            <a:ext cx="273050" cy="106362"/>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Line 1067"/>
          <p:cNvSpPr>
            <a:spLocks noChangeShapeType="1"/>
          </p:cNvSpPr>
          <p:nvPr/>
        </p:nvSpPr>
        <p:spPr bwMode="auto">
          <a:xfrm>
            <a:off x="1913392" y="4755828"/>
            <a:ext cx="1587" cy="1063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068"/>
          <p:cNvSpPr>
            <a:spLocks noChangeShapeType="1"/>
          </p:cNvSpPr>
          <p:nvPr/>
        </p:nvSpPr>
        <p:spPr bwMode="auto">
          <a:xfrm flipH="1">
            <a:off x="1830841" y="4790754"/>
            <a:ext cx="825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069"/>
          <p:cNvSpPr>
            <a:spLocks noChangeShapeType="1"/>
          </p:cNvSpPr>
          <p:nvPr/>
        </p:nvSpPr>
        <p:spPr bwMode="auto">
          <a:xfrm flipH="1">
            <a:off x="1830841" y="4825679"/>
            <a:ext cx="825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Rectangle 1070"/>
          <p:cNvSpPr>
            <a:spLocks noChangeArrowheads="1"/>
          </p:cNvSpPr>
          <p:nvPr/>
        </p:nvSpPr>
        <p:spPr bwMode="auto">
          <a:xfrm>
            <a:off x="1938792" y="4763765"/>
            <a:ext cx="149225" cy="8890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Line 1071"/>
          <p:cNvSpPr>
            <a:spLocks noChangeShapeType="1"/>
          </p:cNvSpPr>
          <p:nvPr/>
        </p:nvSpPr>
        <p:spPr bwMode="auto">
          <a:xfrm>
            <a:off x="2037217" y="4763766"/>
            <a:ext cx="1587" cy="365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1072"/>
          <p:cNvSpPr>
            <a:spLocks noChangeShapeType="1"/>
          </p:cNvSpPr>
          <p:nvPr/>
        </p:nvSpPr>
        <p:spPr bwMode="auto">
          <a:xfrm>
            <a:off x="1938792" y="4800279"/>
            <a:ext cx="14922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Rectangle 1073"/>
          <p:cNvSpPr>
            <a:spLocks noChangeArrowheads="1"/>
          </p:cNvSpPr>
          <p:nvPr/>
        </p:nvSpPr>
        <p:spPr bwMode="auto">
          <a:xfrm>
            <a:off x="2068967" y="4879654"/>
            <a:ext cx="34925"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Rectangle 1074"/>
          <p:cNvSpPr>
            <a:spLocks noChangeArrowheads="1"/>
          </p:cNvSpPr>
          <p:nvPr/>
        </p:nvSpPr>
        <p:spPr bwMode="auto">
          <a:xfrm>
            <a:off x="1699078" y="4879654"/>
            <a:ext cx="33338"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Rectangle 1075"/>
          <p:cNvSpPr>
            <a:spLocks noChangeArrowheads="1"/>
          </p:cNvSpPr>
          <p:nvPr/>
        </p:nvSpPr>
        <p:spPr bwMode="auto">
          <a:xfrm>
            <a:off x="1838779" y="4774879"/>
            <a:ext cx="74613" cy="7937"/>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Line 1076"/>
          <p:cNvSpPr>
            <a:spLocks noChangeShapeType="1"/>
          </p:cNvSpPr>
          <p:nvPr/>
        </p:nvSpPr>
        <p:spPr bwMode="auto">
          <a:xfrm flipV="1">
            <a:off x="1838778" y="4746304"/>
            <a:ext cx="1588" cy="95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1077"/>
          <p:cNvSpPr>
            <a:spLocks noChangeShapeType="1"/>
          </p:cNvSpPr>
          <p:nvPr/>
        </p:nvSpPr>
        <p:spPr bwMode="auto">
          <a:xfrm flipV="1">
            <a:off x="1838778" y="4862190"/>
            <a:ext cx="1588"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078"/>
          <p:cNvSpPr>
            <a:spLocks noChangeShapeType="1"/>
          </p:cNvSpPr>
          <p:nvPr/>
        </p:nvSpPr>
        <p:spPr bwMode="auto">
          <a:xfrm>
            <a:off x="1954667" y="4790754"/>
            <a:ext cx="7937" cy="1587"/>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Freeform 1079"/>
          <p:cNvSpPr>
            <a:spLocks/>
          </p:cNvSpPr>
          <p:nvPr/>
        </p:nvSpPr>
        <p:spPr bwMode="auto">
          <a:xfrm>
            <a:off x="2053092" y="4403404"/>
            <a:ext cx="58737" cy="325437"/>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1080"/>
          <p:cNvSpPr>
            <a:spLocks/>
          </p:cNvSpPr>
          <p:nvPr/>
        </p:nvSpPr>
        <p:spPr bwMode="auto">
          <a:xfrm>
            <a:off x="1749878" y="4403403"/>
            <a:ext cx="361950" cy="50800"/>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Rectangle 1081"/>
          <p:cNvSpPr>
            <a:spLocks noChangeArrowheads="1"/>
          </p:cNvSpPr>
          <p:nvPr/>
        </p:nvSpPr>
        <p:spPr bwMode="auto">
          <a:xfrm>
            <a:off x="1749879" y="4454204"/>
            <a:ext cx="303213" cy="274637"/>
          </a:xfrm>
          <a:prstGeom prst="rect">
            <a:avLst/>
          </a:prstGeom>
          <a:solidFill>
            <a:srgbClr val="C0C0C0"/>
          </a:solidFill>
          <a:ln w="7938">
            <a:solidFill>
              <a:srgbClr val="000000"/>
            </a:solidFill>
            <a:miter lim="800000"/>
            <a:headEnd/>
            <a:tailEnd/>
          </a:ln>
        </p:spPr>
        <p:txBody>
          <a:bodyPr/>
          <a:lstStyle/>
          <a:p>
            <a:endParaRPr lang="zh-CN" altLang="en-US"/>
          </a:p>
        </p:txBody>
      </p:sp>
      <p:sp>
        <p:nvSpPr>
          <p:cNvPr id="91" name="Rectangle 1082"/>
          <p:cNvSpPr>
            <a:spLocks noChangeArrowheads="1"/>
          </p:cNvSpPr>
          <p:nvPr/>
        </p:nvSpPr>
        <p:spPr bwMode="auto">
          <a:xfrm>
            <a:off x="2029279" y="4693915"/>
            <a:ext cx="15875" cy="793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Freeform 1083"/>
          <p:cNvSpPr>
            <a:spLocks noEditPoints="1"/>
          </p:cNvSpPr>
          <p:nvPr/>
        </p:nvSpPr>
        <p:spPr bwMode="auto">
          <a:xfrm>
            <a:off x="1791153" y="4498654"/>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084"/>
          <p:cNvSpPr>
            <a:spLocks noEditPoints="1"/>
          </p:cNvSpPr>
          <p:nvPr/>
        </p:nvSpPr>
        <p:spPr bwMode="auto">
          <a:xfrm>
            <a:off x="1791153" y="4498653"/>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085"/>
          <p:cNvSpPr>
            <a:spLocks noEditPoints="1"/>
          </p:cNvSpPr>
          <p:nvPr/>
        </p:nvSpPr>
        <p:spPr bwMode="auto">
          <a:xfrm>
            <a:off x="1791154" y="4498654"/>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086"/>
          <p:cNvSpPr>
            <a:spLocks noEditPoints="1"/>
          </p:cNvSpPr>
          <p:nvPr/>
        </p:nvSpPr>
        <p:spPr bwMode="auto">
          <a:xfrm>
            <a:off x="1791153" y="4498654"/>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87"/>
          <p:cNvSpPr>
            <a:spLocks noEditPoints="1"/>
          </p:cNvSpPr>
          <p:nvPr/>
        </p:nvSpPr>
        <p:spPr bwMode="auto">
          <a:xfrm>
            <a:off x="1791154" y="4498654"/>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1088"/>
          <p:cNvSpPr>
            <a:spLocks noEditPoints="1"/>
          </p:cNvSpPr>
          <p:nvPr/>
        </p:nvSpPr>
        <p:spPr bwMode="auto">
          <a:xfrm>
            <a:off x="1791153" y="4498654"/>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1089"/>
          <p:cNvSpPr>
            <a:spLocks noEditPoints="1"/>
          </p:cNvSpPr>
          <p:nvPr/>
        </p:nvSpPr>
        <p:spPr bwMode="auto">
          <a:xfrm>
            <a:off x="1791153" y="4498654"/>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090"/>
          <p:cNvSpPr>
            <a:spLocks noEditPoints="1"/>
          </p:cNvSpPr>
          <p:nvPr/>
        </p:nvSpPr>
        <p:spPr bwMode="auto">
          <a:xfrm>
            <a:off x="1791154" y="4498654"/>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91"/>
          <p:cNvSpPr>
            <a:spLocks noEditPoints="1"/>
          </p:cNvSpPr>
          <p:nvPr/>
        </p:nvSpPr>
        <p:spPr bwMode="auto">
          <a:xfrm>
            <a:off x="1791153" y="4498653"/>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92"/>
          <p:cNvSpPr>
            <a:spLocks noEditPoints="1"/>
          </p:cNvSpPr>
          <p:nvPr/>
        </p:nvSpPr>
        <p:spPr bwMode="auto">
          <a:xfrm>
            <a:off x="1791153" y="4498654"/>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93"/>
          <p:cNvSpPr>
            <a:spLocks noEditPoints="1"/>
          </p:cNvSpPr>
          <p:nvPr/>
        </p:nvSpPr>
        <p:spPr bwMode="auto">
          <a:xfrm>
            <a:off x="1791154" y="4498653"/>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94"/>
          <p:cNvSpPr>
            <a:spLocks noEditPoints="1"/>
          </p:cNvSpPr>
          <p:nvPr/>
        </p:nvSpPr>
        <p:spPr bwMode="auto">
          <a:xfrm>
            <a:off x="1791153" y="4498654"/>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095"/>
          <p:cNvSpPr>
            <a:spLocks noEditPoints="1"/>
          </p:cNvSpPr>
          <p:nvPr/>
        </p:nvSpPr>
        <p:spPr bwMode="auto">
          <a:xfrm>
            <a:off x="1791154" y="4498654"/>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096"/>
          <p:cNvSpPr>
            <a:spLocks noEditPoints="1"/>
          </p:cNvSpPr>
          <p:nvPr/>
        </p:nvSpPr>
        <p:spPr bwMode="auto">
          <a:xfrm>
            <a:off x="1791153" y="4498654"/>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Rectangle 1097"/>
          <p:cNvSpPr>
            <a:spLocks noChangeArrowheads="1"/>
          </p:cNvSpPr>
          <p:nvPr/>
        </p:nvSpPr>
        <p:spPr bwMode="auto">
          <a:xfrm>
            <a:off x="1791153" y="4498654"/>
            <a:ext cx="222250" cy="168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 name="Freeform 1098"/>
          <p:cNvSpPr>
            <a:spLocks noEditPoints="1"/>
          </p:cNvSpPr>
          <p:nvPr/>
        </p:nvSpPr>
        <p:spPr bwMode="auto">
          <a:xfrm>
            <a:off x="1791153" y="4498654"/>
            <a:ext cx="222250" cy="168275"/>
          </a:xfrm>
          <a:custGeom>
            <a:avLst/>
            <a:gdLst>
              <a:gd name="T0" fmla="*/ 0 w 138"/>
              <a:gd name="T1" fmla="*/ 0 h 84"/>
              <a:gd name="T2" fmla="*/ 138 w 138"/>
              <a:gd name="T3" fmla="*/ 0 h 84"/>
              <a:gd name="T4" fmla="*/ 138 w 138"/>
              <a:gd name="T5" fmla="*/ 84 h 84"/>
              <a:gd name="T6" fmla="*/ 0 w 138"/>
              <a:gd name="T7" fmla="*/ 84 h 84"/>
              <a:gd name="T8" fmla="*/ 0 w 138"/>
              <a:gd name="T9" fmla="*/ 0 h 84"/>
              <a:gd name="T10" fmla="*/ 0 w 138"/>
              <a:gd name="T11" fmla="*/ 0 h 84"/>
              <a:gd name="T12" fmla="*/ 127 w 138"/>
              <a:gd name="T13" fmla="*/ 0 h 84"/>
              <a:gd name="T14" fmla="*/ 127 w 138"/>
              <a:gd name="T15" fmla="*/ 76 h 84"/>
              <a:gd name="T16" fmla="*/ 0 w 138"/>
              <a:gd name="T17" fmla="*/ 76 h 84"/>
              <a:gd name="T18" fmla="*/ 0 w 13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0" y="0"/>
                </a:moveTo>
                <a:lnTo>
                  <a:pt x="138" y="0"/>
                </a:lnTo>
                <a:lnTo>
                  <a:pt x="138" y="84"/>
                </a:lnTo>
                <a:lnTo>
                  <a:pt x="0" y="84"/>
                </a:lnTo>
                <a:lnTo>
                  <a:pt x="0" y="0"/>
                </a:lnTo>
                <a:close/>
                <a:moveTo>
                  <a:pt x="0" y="0"/>
                </a:moveTo>
                <a:lnTo>
                  <a:pt x="127" y="0"/>
                </a:lnTo>
                <a:lnTo>
                  <a:pt x="127"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099"/>
          <p:cNvSpPr>
            <a:spLocks noEditPoints="1"/>
          </p:cNvSpPr>
          <p:nvPr/>
        </p:nvSpPr>
        <p:spPr bwMode="auto">
          <a:xfrm>
            <a:off x="1791153" y="4498653"/>
            <a:ext cx="204788" cy="152400"/>
          </a:xfrm>
          <a:custGeom>
            <a:avLst/>
            <a:gdLst>
              <a:gd name="T0" fmla="*/ 0 w 127"/>
              <a:gd name="T1" fmla="*/ 0 h 76"/>
              <a:gd name="T2" fmla="*/ 127 w 127"/>
              <a:gd name="T3" fmla="*/ 0 h 76"/>
              <a:gd name="T4" fmla="*/ 127 w 127"/>
              <a:gd name="T5" fmla="*/ 76 h 76"/>
              <a:gd name="T6" fmla="*/ 0 w 127"/>
              <a:gd name="T7" fmla="*/ 76 h 76"/>
              <a:gd name="T8" fmla="*/ 0 w 127"/>
              <a:gd name="T9" fmla="*/ 0 h 76"/>
              <a:gd name="T10" fmla="*/ 0 w 127"/>
              <a:gd name="T11" fmla="*/ 0 h 76"/>
              <a:gd name="T12" fmla="*/ 117 w 127"/>
              <a:gd name="T13" fmla="*/ 0 h 76"/>
              <a:gd name="T14" fmla="*/ 117 w 127"/>
              <a:gd name="T15" fmla="*/ 71 h 76"/>
              <a:gd name="T16" fmla="*/ 0 w 127"/>
              <a:gd name="T17" fmla="*/ 71 h 76"/>
              <a:gd name="T18" fmla="*/ 0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0" y="0"/>
                </a:moveTo>
                <a:lnTo>
                  <a:pt x="127" y="0"/>
                </a:lnTo>
                <a:lnTo>
                  <a:pt x="127" y="76"/>
                </a:lnTo>
                <a:lnTo>
                  <a:pt x="0" y="76"/>
                </a:lnTo>
                <a:lnTo>
                  <a:pt x="0" y="0"/>
                </a:lnTo>
                <a:close/>
                <a:moveTo>
                  <a:pt x="0" y="0"/>
                </a:moveTo>
                <a:lnTo>
                  <a:pt x="117" y="0"/>
                </a:lnTo>
                <a:lnTo>
                  <a:pt x="117"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100"/>
          <p:cNvSpPr>
            <a:spLocks noEditPoints="1"/>
          </p:cNvSpPr>
          <p:nvPr/>
        </p:nvSpPr>
        <p:spPr bwMode="auto">
          <a:xfrm>
            <a:off x="1791154" y="4498654"/>
            <a:ext cx="188913" cy="141287"/>
          </a:xfrm>
          <a:custGeom>
            <a:avLst/>
            <a:gdLst>
              <a:gd name="T0" fmla="*/ 0 w 117"/>
              <a:gd name="T1" fmla="*/ 0 h 71"/>
              <a:gd name="T2" fmla="*/ 117 w 117"/>
              <a:gd name="T3" fmla="*/ 0 h 71"/>
              <a:gd name="T4" fmla="*/ 117 w 117"/>
              <a:gd name="T5" fmla="*/ 71 h 71"/>
              <a:gd name="T6" fmla="*/ 0 w 117"/>
              <a:gd name="T7" fmla="*/ 71 h 71"/>
              <a:gd name="T8" fmla="*/ 0 w 117"/>
              <a:gd name="T9" fmla="*/ 0 h 71"/>
              <a:gd name="T10" fmla="*/ 0 w 117"/>
              <a:gd name="T11" fmla="*/ 0 h 71"/>
              <a:gd name="T12" fmla="*/ 107 w 117"/>
              <a:gd name="T13" fmla="*/ 0 h 71"/>
              <a:gd name="T14" fmla="*/ 107 w 117"/>
              <a:gd name="T15" fmla="*/ 62 h 71"/>
              <a:gd name="T16" fmla="*/ 0 w 117"/>
              <a:gd name="T17" fmla="*/ 62 h 71"/>
              <a:gd name="T18" fmla="*/ 0 w 117"/>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1">
                <a:moveTo>
                  <a:pt x="0" y="0"/>
                </a:moveTo>
                <a:lnTo>
                  <a:pt x="117" y="0"/>
                </a:lnTo>
                <a:lnTo>
                  <a:pt x="117" y="71"/>
                </a:lnTo>
                <a:lnTo>
                  <a:pt x="0" y="71"/>
                </a:lnTo>
                <a:lnTo>
                  <a:pt x="0" y="0"/>
                </a:lnTo>
                <a:close/>
                <a:moveTo>
                  <a:pt x="0" y="0"/>
                </a:moveTo>
                <a:lnTo>
                  <a:pt x="107" y="0"/>
                </a:lnTo>
                <a:lnTo>
                  <a:pt x="107"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101"/>
          <p:cNvSpPr>
            <a:spLocks noEditPoints="1"/>
          </p:cNvSpPr>
          <p:nvPr/>
        </p:nvSpPr>
        <p:spPr bwMode="auto">
          <a:xfrm>
            <a:off x="1791153" y="4498654"/>
            <a:ext cx="171450" cy="123825"/>
          </a:xfrm>
          <a:custGeom>
            <a:avLst/>
            <a:gdLst>
              <a:gd name="T0" fmla="*/ 0 w 107"/>
              <a:gd name="T1" fmla="*/ 0 h 62"/>
              <a:gd name="T2" fmla="*/ 107 w 107"/>
              <a:gd name="T3" fmla="*/ 0 h 62"/>
              <a:gd name="T4" fmla="*/ 107 w 107"/>
              <a:gd name="T5" fmla="*/ 62 h 62"/>
              <a:gd name="T6" fmla="*/ 0 w 107"/>
              <a:gd name="T7" fmla="*/ 62 h 62"/>
              <a:gd name="T8" fmla="*/ 0 w 107"/>
              <a:gd name="T9" fmla="*/ 0 h 62"/>
              <a:gd name="T10" fmla="*/ 0 w 107"/>
              <a:gd name="T11" fmla="*/ 0 h 62"/>
              <a:gd name="T12" fmla="*/ 97 w 107"/>
              <a:gd name="T13" fmla="*/ 0 h 62"/>
              <a:gd name="T14" fmla="*/ 97 w 107"/>
              <a:gd name="T15" fmla="*/ 58 h 62"/>
              <a:gd name="T16" fmla="*/ 0 w 107"/>
              <a:gd name="T17" fmla="*/ 58 h 62"/>
              <a:gd name="T18" fmla="*/ 0 w 107"/>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62">
                <a:moveTo>
                  <a:pt x="0" y="0"/>
                </a:moveTo>
                <a:lnTo>
                  <a:pt x="107" y="0"/>
                </a:lnTo>
                <a:lnTo>
                  <a:pt x="107" y="62"/>
                </a:lnTo>
                <a:lnTo>
                  <a:pt x="0" y="62"/>
                </a:lnTo>
                <a:lnTo>
                  <a:pt x="0" y="0"/>
                </a:lnTo>
                <a:close/>
                <a:moveTo>
                  <a:pt x="0" y="0"/>
                </a:moveTo>
                <a:lnTo>
                  <a:pt x="97" y="0"/>
                </a:lnTo>
                <a:lnTo>
                  <a:pt x="97"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102"/>
          <p:cNvSpPr>
            <a:spLocks noEditPoints="1"/>
          </p:cNvSpPr>
          <p:nvPr/>
        </p:nvSpPr>
        <p:spPr bwMode="auto">
          <a:xfrm>
            <a:off x="1791154" y="4498654"/>
            <a:ext cx="155575" cy="115887"/>
          </a:xfrm>
          <a:custGeom>
            <a:avLst/>
            <a:gdLst>
              <a:gd name="T0" fmla="*/ 0 w 97"/>
              <a:gd name="T1" fmla="*/ 0 h 58"/>
              <a:gd name="T2" fmla="*/ 97 w 97"/>
              <a:gd name="T3" fmla="*/ 0 h 58"/>
              <a:gd name="T4" fmla="*/ 97 w 97"/>
              <a:gd name="T5" fmla="*/ 58 h 58"/>
              <a:gd name="T6" fmla="*/ 0 w 97"/>
              <a:gd name="T7" fmla="*/ 58 h 58"/>
              <a:gd name="T8" fmla="*/ 0 w 97"/>
              <a:gd name="T9" fmla="*/ 0 h 58"/>
              <a:gd name="T10" fmla="*/ 0 w 97"/>
              <a:gd name="T11" fmla="*/ 0 h 58"/>
              <a:gd name="T12" fmla="*/ 87 w 97"/>
              <a:gd name="T13" fmla="*/ 0 h 58"/>
              <a:gd name="T14" fmla="*/ 87 w 97"/>
              <a:gd name="T15" fmla="*/ 49 h 58"/>
              <a:gd name="T16" fmla="*/ 0 w 97"/>
              <a:gd name="T17" fmla="*/ 49 h 58"/>
              <a:gd name="T18" fmla="*/ 0 w 97"/>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8">
                <a:moveTo>
                  <a:pt x="0" y="0"/>
                </a:moveTo>
                <a:lnTo>
                  <a:pt x="97" y="0"/>
                </a:lnTo>
                <a:lnTo>
                  <a:pt x="97"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103"/>
          <p:cNvSpPr>
            <a:spLocks noEditPoints="1"/>
          </p:cNvSpPr>
          <p:nvPr/>
        </p:nvSpPr>
        <p:spPr bwMode="auto">
          <a:xfrm>
            <a:off x="1791153" y="4498654"/>
            <a:ext cx="139700" cy="98425"/>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6 w 87"/>
              <a:gd name="T13" fmla="*/ 0 h 49"/>
              <a:gd name="T14" fmla="*/ 76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6" y="0"/>
                </a:lnTo>
                <a:lnTo>
                  <a:pt x="76"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 name="Freeform 1104"/>
          <p:cNvSpPr>
            <a:spLocks noEditPoints="1"/>
          </p:cNvSpPr>
          <p:nvPr/>
        </p:nvSpPr>
        <p:spPr bwMode="auto">
          <a:xfrm>
            <a:off x="1791153" y="4498654"/>
            <a:ext cx="122238" cy="90487"/>
          </a:xfrm>
          <a:custGeom>
            <a:avLst/>
            <a:gdLst>
              <a:gd name="T0" fmla="*/ 0 w 76"/>
              <a:gd name="T1" fmla="*/ 0 h 45"/>
              <a:gd name="T2" fmla="*/ 76 w 76"/>
              <a:gd name="T3" fmla="*/ 0 h 45"/>
              <a:gd name="T4" fmla="*/ 76 w 76"/>
              <a:gd name="T5" fmla="*/ 45 h 45"/>
              <a:gd name="T6" fmla="*/ 0 w 76"/>
              <a:gd name="T7" fmla="*/ 45 h 45"/>
              <a:gd name="T8" fmla="*/ 0 w 76"/>
              <a:gd name="T9" fmla="*/ 0 h 45"/>
              <a:gd name="T10" fmla="*/ 0 w 76"/>
              <a:gd name="T11" fmla="*/ 0 h 45"/>
              <a:gd name="T12" fmla="*/ 61 w 76"/>
              <a:gd name="T13" fmla="*/ 0 h 45"/>
              <a:gd name="T14" fmla="*/ 61 w 76"/>
              <a:gd name="T15" fmla="*/ 36 h 45"/>
              <a:gd name="T16" fmla="*/ 0 w 76"/>
              <a:gd name="T17" fmla="*/ 36 h 45"/>
              <a:gd name="T18" fmla="*/ 0 w 7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45">
                <a:moveTo>
                  <a:pt x="0" y="0"/>
                </a:moveTo>
                <a:lnTo>
                  <a:pt x="76" y="0"/>
                </a:lnTo>
                <a:lnTo>
                  <a:pt x="76" y="45"/>
                </a:lnTo>
                <a:lnTo>
                  <a:pt x="0" y="45"/>
                </a:lnTo>
                <a:lnTo>
                  <a:pt x="0" y="0"/>
                </a:lnTo>
                <a:close/>
                <a:moveTo>
                  <a:pt x="0" y="0"/>
                </a:moveTo>
                <a:lnTo>
                  <a:pt x="61" y="0"/>
                </a:lnTo>
                <a:lnTo>
                  <a:pt x="61"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1105"/>
          <p:cNvSpPr>
            <a:spLocks noEditPoints="1"/>
          </p:cNvSpPr>
          <p:nvPr/>
        </p:nvSpPr>
        <p:spPr bwMode="auto">
          <a:xfrm>
            <a:off x="1791154" y="4498654"/>
            <a:ext cx="98425" cy="71437"/>
          </a:xfrm>
          <a:custGeom>
            <a:avLst/>
            <a:gdLst>
              <a:gd name="T0" fmla="*/ 0 w 61"/>
              <a:gd name="T1" fmla="*/ 0 h 36"/>
              <a:gd name="T2" fmla="*/ 61 w 61"/>
              <a:gd name="T3" fmla="*/ 0 h 36"/>
              <a:gd name="T4" fmla="*/ 61 w 61"/>
              <a:gd name="T5" fmla="*/ 36 h 36"/>
              <a:gd name="T6" fmla="*/ 0 w 61"/>
              <a:gd name="T7" fmla="*/ 36 h 36"/>
              <a:gd name="T8" fmla="*/ 0 w 61"/>
              <a:gd name="T9" fmla="*/ 0 h 36"/>
              <a:gd name="T10" fmla="*/ 0 w 61"/>
              <a:gd name="T11" fmla="*/ 0 h 36"/>
              <a:gd name="T12" fmla="*/ 51 w 61"/>
              <a:gd name="T13" fmla="*/ 0 h 36"/>
              <a:gd name="T14" fmla="*/ 51 w 61"/>
              <a:gd name="T15" fmla="*/ 31 h 36"/>
              <a:gd name="T16" fmla="*/ 0 w 61"/>
              <a:gd name="T17" fmla="*/ 31 h 36"/>
              <a:gd name="T18" fmla="*/ 0 w 6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6">
                <a:moveTo>
                  <a:pt x="0" y="0"/>
                </a:moveTo>
                <a:lnTo>
                  <a:pt x="61" y="0"/>
                </a:lnTo>
                <a:lnTo>
                  <a:pt x="61" y="36"/>
                </a:lnTo>
                <a:lnTo>
                  <a:pt x="0" y="36"/>
                </a:lnTo>
                <a:lnTo>
                  <a:pt x="0" y="0"/>
                </a:lnTo>
                <a:close/>
                <a:moveTo>
                  <a:pt x="0" y="0"/>
                </a:moveTo>
                <a:lnTo>
                  <a:pt x="51" y="0"/>
                </a:lnTo>
                <a:lnTo>
                  <a:pt x="51"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106"/>
          <p:cNvSpPr>
            <a:spLocks noEditPoints="1"/>
          </p:cNvSpPr>
          <p:nvPr/>
        </p:nvSpPr>
        <p:spPr bwMode="auto">
          <a:xfrm>
            <a:off x="1791153" y="4498653"/>
            <a:ext cx="82550" cy="61912"/>
          </a:xfrm>
          <a:custGeom>
            <a:avLst/>
            <a:gdLst>
              <a:gd name="T0" fmla="*/ 0 w 51"/>
              <a:gd name="T1" fmla="*/ 0 h 31"/>
              <a:gd name="T2" fmla="*/ 51 w 51"/>
              <a:gd name="T3" fmla="*/ 0 h 31"/>
              <a:gd name="T4" fmla="*/ 51 w 51"/>
              <a:gd name="T5" fmla="*/ 31 h 31"/>
              <a:gd name="T6" fmla="*/ 0 w 51"/>
              <a:gd name="T7" fmla="*/ 31 h 31"/>
              <a:gd name="T8" fmla="*/ 0 w 51"/>
              <a:gd name="T9" fmla="*/ 0 h 31"/>
              <a:gd name="T10" fmla="*/ 0 w 51"/>
              <a:gd name="T11" fmla="*/ 0 h 31"/>
              <a:gd name="T12" fmla="*/ 40 w 51"/>
              <a:gd name="T13" fmla="*/ 0 h 31"/>
              <a:gd name="T14" fmla="*/ 40 w 51"/>
              <a:gd name="T15" fmla="*/ 27 h 31"/>
              <a:gd name="T16" fmla="*/ 0 w 51"/>
              <a:gd name="T17" fmla="*/ 27 h 31"/>
              <a:gd name="T18" fmla="*/ 0 w 51"/>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1">
                <a:moveTo>
                  <a:pt x="0" y="0"/>
                </a:moveTo>
                <a:lnTo>
                  <a:pt x="51" y="0"/>
                </a:lnTo>
                <a:lnTo>
                  <a:pt x="51" y="31"/>
                </a:lnTo>
                <a:lnTo>
                  <a:pt x="0" y="31"/>
                </a:lnTo>
                <a:lnTo>
                  <a:pt x="0" y="0"/>
                </a:lnTo>
                <a:close/>
                <a:moveTo>
                  <a:pt x="0" y="0"/>
                </a:moveTo>
                <a:lnTo>
                  <a:pt x="40" y="0"/>
                </a:lnTo>
                <a:lnTo>
                  <a:pt x="40"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107"/>
          <p:cNvSpPr>
            <a:spLocks noEditPoints="1"/>
          </p:cNvSpPr>
          <p:nvPr/>
        </p:nvSpPr>
        <p:spPr bwMode="auto">
          <a:xfrm>
            <a:off x="1791153" y="4498654"/>
            <a:ext cx="65088" cy="53975"/>
          </a:xfrm>
          <a:custGeom>
            <a:avLst/>
            <a:gdLst>
              <a:gd name="T0" fmla="*/ 0 w 40"/>
              <a:gd name="T1" fmla="*/ 0 h 27"/>
              <a:gd name="T2" fmla="*/ 40 w 40"/>
              <a:gd name="T3" fmla="*/ 0 h 27"/>
              <a:gd name="T4" fmla="*/ 40 w 40"/>
              <a:gd name="T5" fmla="*/ 27 h 27"/>
              <a:gd name="T6" fmla="*/ 0 w 40"/>
              <a:gd name="T7" fmla="*/ 27 h 27"/>
              <a:gd name="T8" fmla="*/ 0 w 40"/>
              <a:gd name="T9" fmla="*/ 0 h 27"/>
              <a:gd name="T10" fmla="*/ 0 w 40"/>
              <a:gd name="T11" fmla="*/ 0 h 27"/>
              <a:gd name="T12" fmla="*/ 30 w 40"/>
              <a:gd name="T13" fmla="*/ 0 h 27"/>
              <a:gd name="T14" fmla="*/ 30 w 40"/>
              <a:gd name="T15" fmla="*/ 18 h 27"/>
              <a:gd name="T16" fmla="*/ 0 w 40"/>
              <a:gd name="T17" fmla="*/ 18 h 27"/>
              <a:gd name="T18" fmla="*/ 0 w 4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7">
                <a:moveTo>
                  <a:pt x="0" y="0"/>
                </a:moveTo>
                <a:lnTo>
                  <a:pt x="40" y="0"/>
                </a:lnTo>
                <a:lnTo>
                  <a:pt x="40" y="27"/>
                </a:lnTo>
                <a:lnTo>
                  <a:pt x="0" y="27"/>
                </a:lnTo>
                <a:lnTo>
                  <a:pt x="0" y="0"/>
                </a:lnTo>
                <a:close/>
                <a:moveTo>
                  <a:pt x="0" y="0"/>
                </a:moveTo>
                <a:lnTo>
                  <a:pt x="30" y="0"/>
                </a:lnTo>
                <a:lnTo>
                  <a:pt x="30"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108"/>
          <p:cNvSpPr>
            <a:spLocks noEditPoints="1"/>
          </p:cNvSpPr>
          <p:nvPr/>
        </p:nvSpPr>
        <p:spPr bwMode="auto">
          <a:xfrm>
            <a:off x="1791154" y="4498653"/>
            <a:ext cx="47625" cy="36512"/>
          </a:xfrm>
          <a:custGeom>
            <a:avLst/>
            <a:gdLst>
              <a:gd name="T0" fmla="*/ 0 w 30"/>
              <a:gd name="T1" fmla="*/ 0 h 18"/>
              <a:gd name="T2" fmla="*/ 30 w 30"/>
              <a:gd name="T3" fmla="*/ 0 h 18"/>
              <a:gd name="T4" fmla="*/ 30 w 30"/>
              <a:gd name="T5" fmla="*/ 18 h 18"/>
              <a:gd name="T6" fmla="*/ 0 w 30"/>
              <a:gd name="T7" fmla="*/ 18 h 18"/>
              <a:gd name="T8" fmla="*/ 0 w 30"/>
              <a:gd name="T9" fmla="*/ 0 h 18"/>
              <a:gd name="T10" fmla="*/ 0 w 30"/>
              <a:gd name="T11" fmla="*/ 0 h 18"/>
              <a:gd name="T12" fmla="*/ 20 w 30"/>
              <a:gd name="T13" fmla="*/ 0 h 18"/>
              <a:gd name="T14" fmla="*/ 20 w 30"/>
              <a:gd name="T15" fmla="*/ 14 h 18"/>
              <a:gd name="T16" fmla="*/ 0 w 30"/>
              <a:gd name="T17" fmla="*/ 14 h 18"/>
              <a:gd name="T18" fmla="*/ 0 w 3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8">
                <a:moveTo>
                  <a:pt x="0" y="0"/>
                </a:moveTo>
                <a:lnTo>
                  <a:pt x="30" y="0"/>
                </a:lnTo>
                <a:lnTo>
                  <a:pt x="30" y="18"/>
                </a:lnTo>
                <a:lnTo>
                  <a:pt x="0" y="18"/>
                </a:lnTo>
                <a:lnTo>
                  <a:pt x="0" y="0"/>
                </a:lnTo>
                <a:close/>
                <a:moveTo>
                  <a:pt x="0" y="0"/>
                </a:moveTo>
                <a:lnTo>
                  <a:pt x="20" y="0"/>
                </a:lnTo>
                <a:lnTo>
                  <a:pt x="20"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109"/>
          <p:cNvSpPr>
            <a:spLocks noEditPoints="1"/>
          </p:cNvSpPr>
          <p:nvPr/>
        </p:nvSpPr>
        <p:spPr bwMode="auto">
          <a:xfrm>
            <a:off x="1791153" y="4498654"/>
            <a:ext cx="31750" cy="28575"/>
          </a:xfrm>
          <a:custGeom>
            <a:avLst/>
            <a:gdLst>
              <a:gd name="T0" fmla="*/ 0 w 20"/>
              <a:gd name="T1" fmla="*/ 0 h 14"/>
              <a:gd name="T2" fmla="*/ 20 w 20"/>
              <a:gd name="T3" fmla="*/ 0 h 14"/>
              <a:gd name="T4" fmla="*/ 20 w 20"/>
              <a:gd name="T5" fmla="*/ 14 h 14"/>
              <a:gd name="T6" fmla="*/ 0 w 20"/>
              <a:gd name="T7" fmla="*/ 14 h 14"/>
              <a:gd name="T8" fmla="*/ 0 w 20"/>
              <a:gd name="T9" fmla="*/ 0 h 14"/>
              <a:gd name="T10" fmla="*/ 0 w 20"/>
              <a:gd name="T11" fmla="*/ 0 h 14"/>
              <a:gd name="T12" fmla="*/ 10 w 20"/>
              <a:gd name="T13" fmla="*/ 0 h 14"/>
              <a:gd name="T14" fmla="*/ 10 w 20"/>
              <a:gd name="T15" fmla="*/ 5 h 14"/>
              <a:gd name="T16" fmla="*/ 0 w 20"/>
              <a:gd name="T17" fmla="*/ 5 h 14"/>
              <a:gd name="T18" fmla="*/ 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0"/>
                </a:moveTo>
                <a:lnTo>
                  <a:pt x="20" y="0"/>
                </a:lnTo>
                <a:lnTo>
                  <a:pt x="20" y="14"/>
                </a:lnTo>
                <a:lnTo>
                  <a:pt x="0" y="14"/>
                </a:lnTo>
                <a:lnTo>
                  <a:pt x="0" y="0"/>
                </a:lnTo>
                <a:close/>
                <a:moveTo>
                  <a:pt x="0" y="0"/>
                </a:moveTo>
                <a:lnTo>
                  <a:pt x="10" y="0"/>
                </a:lnTo>
                <a:lnTo>
                  <a:pt x="10"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110"/>
          <p:cNvSpPr>
            <a:spLocks noEditPoints="1"/>
          </p:cNvSpPr>
          <p:nvPr/>
        </p:nvSpPr>
        <p:spPr bwMode="auto">
          <a:xfrm>
            <a:off x="1791154" y="4498654"/>
            <a:ext cx="15875" cy="9525"/>
          </a:xfrm>
          <a:custGeom>
            <a:avLst/>
            <a:gdLst>
              <a:gd name="T0" fmla="*/ 0 w 10"/>
              <a:gd name="T1" fmla="*/ 0 h 5"/>
              <a:gd name="T2" fmla="*/ 10 w 10"/>
              <a:gd name="T3" fmla="*/ 0 h 5"/>
              <a:gd name="T4" fmla="*/ 10 w 10"/>
              <a:gd name="T5" fmla="*/ 5 h 5"/>
              <a:gd name="T6" fmla="*/ 0 w 10"/>
              <a:gd name="T7" fmla="*/ 5 h 5"/>
              <a:gd name="T8" fmla="*/ 0 w 10"/>
              <a:gd name="T9" fmla="*/ 0 h 5"/>
              <a:gd name="T10" fmla="*/ 0 w 10"/>
              <a:gd name="T11" fmla="*/ 0 h 5"/>
              <a:gd name="T12" fmla="*/ 0 w 10"/>
              <a:gd name="T13" fmla="*/ 0 h 5"/>
              <a:gd name="T14" fmla="*/ 0 w 10"/>
              <a:gd name="T15" fmla="*/ 0 h 5"/>
              <a:gd name="T16" fmla="*/ 0 w 10"/>
              <a:gd name="T17" fmla="*/ 0 h 5"/>
              <a:gd name="T18" fmla="*/ 0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0" y="0"/>
                </a:moveTo>
                <a:lnTo>
                  <a:pt x="10" y="0"/>
                </a:lnTo>
                <a:lnTo>
                  <a:pt x="10"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111"/>
          <p:cNvSpPr>
            <a:spLocks noEditPoints="1"/>
          </p:cNvSpPr>
          <p:nvPr/>
        </p:nvSpPr>
        <p:spPr bwMode="auto">
          <a:xfrm>
            <a:off x="1791153" y="4498654"/>
            <a:ext cx="1588"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112"/>
          <p:cNvSpPr>
            <a:spLocks noEditPoints="1"/>
          </p:cNvSpPr>
          <p:nvPr/>
        </p:nvSpPr>
        <p:spPr bwMode="auto">
          <a:xfrm>
            <a:off x="1773692" y="4482778"/>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113"/>
          <p:cNvSpPr>
            <a:spLocks noEditPoints="1"/>
          </p:cNvSpPr>
          <p:nvPr/>
        </p:nvSpPr>
        <p:spPr bwMode="auto">
          <a:xfrm>
            <a:off x="1791154" y="4498654"/>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114"/>
          <p:cNvSpPr>
            <a:spLocks noEditPoints="1"/>
          </p:cNvSpPr>
          <p:nvPr/>
        </p:nvSpPr>
        <p:spPr bwMode="auto">
          <a:xfrm>
            <a:off x="1807028" y="4508178"/>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115"/>
          <p:cNvSpPr>
            <a:spLocks noEditPoints="1"/>
          </p:cNvSpPr>
          <p:nvPr/>
        </p:nvSpPr>
        <p:spPr bwMode="auto">
          <a:xfrm>
            <a:off x="1822904" y="4527228"/>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116"/>
          <p:cNvSpPr>
            <a:spLocks noEditPoints="1"/>
          </p:cNvSpPr>
          <p:nvPr/>
        </p:nvSpPr>
        <p:spPr bwMode="auto">
          <a:xfrm>
            <a:off x="1838778" y="4535166"/>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117"/>
          <p:cNvSpPr>
            <a:spLocks noEditPoints="1"/>
          </p:cNvSpPr>
          <p:nvPr/>
        </p:nvSpPr>
        <p:spPr bwMode="auto">
          <a:xfrm>
            <a:off x="1856242" y="4552628"/>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118"/>
          <p:cNvSpPr>
            <a:spLocks noEditPoints="1"/>
          </p:cNvSpPr>
          <p:nvPr/>
        </p:nvSpPr>
        <p:spPr bwMode="auto">
          <a:xfrm>
            <a:off x="1873704" y="4560566"/>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119"/>
          <p:cNvSpPr>
            <a:spLocks noEditPoints="1"/>
          </p:cNvSpPr>
          <p:nvPr/>
        </p:nvSpPr>
        <p:spPr bwMode="auto">
          <a:xfrm>
            <a:off x="1889578" y="4578028"/>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120"/>
          <p:cNvSpPr>
            <a:spLocks noEditPoints="1"/>
          </p:cNvSpPr>
          <p:nvPr/>
        </p:nvSpPr>
        <p:spPr bwMode="auto">
          <a:xfrm>
            <a:off x="1913392" y="4589140"/>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Freeform 1121"/>
          <p:cNvSpPr>
            <a:spLocks noEditPoints="1"/>
          </p:cNvSpPr>
          <p:nvPr/>
        </p:nvSpPr>
        <p:spPr bwMode="auto">
          <a:xfrm>
            <a:off x="1930854" y="4605016"/>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Freeform 1122"/>
          <p:cNvSpPr>
            <a:spLocks noEditPoints="1"/>
          </p:cNvSpPr>
          <p:nvPr/>
        </p:nvSpPr>
        <p:spPr bwMode="auto">
          <a:xfrm>
            <a:off x="1946728" y="4614540"/>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123"/>
          <p:cNvSpPr>
            <a:spLocks noEditPoints="1"/>
          </p:cNvSpPr>
          <p:nvPr/>
        </p:nvSpPr>
        <p:spPr bwMode="auto">
          <a:xfrm>
            <a:off x="1962604" y="4632004"/>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124"/>
          <p:cNvSpPr>
            <a:spLocks noEditPoints="1"/>
          </p:cNvSpPr>
          <p:nvPr/>
        </p:nvSpPr>
        <p:spPr bwMode="auto">
          <a:xfrm>
            <a:off x="1980066" y="4639940"/>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125"/>
          <p:cNvSpPr>
            <a:spLocks noEditPoints="1"/>
          </p:cNvSpPr>
          <p:nvPr/>
        </p:nvSpPr>
        <p:spPr bwMode="auto">
          <a:xfrm>
            <a:off x="1995942" y="4658990"/>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126"/>
          <p:cNvSpPr>
            <a:spLocks noEditPoints="1"/>
          </p:cNvSpPr>
          <p:nvPr/>
        </p:nvSpPr>
        <p:spPr bwMode="auto">
          <a:xfrm>
            <a:off x="2013404" y="4666928"/>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127"/>
          <p:cNvSpPr>
            <a:spLocks noEditPoints="1"/>
          </p:cNvSpPr>
          <p:nvPr/>
        </p:nvSpPr>
        <p:spPr bwMode="auto">
          <a:xfrm>
            <a:off x="2029278" y="468439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128"/>
          <p:cNvSpPr>
            <a:spLocks noEditPoints="1"/>
          </p:cNvSpPr>
          <p:nvPr/>
        </p:nvSpPr>
        <p:spPr bwMode="auto">
          <a:xfrm>
            <a:off x="1773692" y="4482778"/>
            <a:ext cx="255587" cy="201612"/>
          </a:xfrm>
          <a:custGeom>
            <a:avLst/>
            <a:gdLst>
              <a:gd name="T0" fmla="*/ 11 w 159"/>
              <a:gd name="T1" fmla="*/ 88 h 101"/>
              <a:gd name="T2" fmla="*/ 11 w 159"/>
              <a:gd name="T3" fmla="*/ 8 h 101"/>
              <a:gd name="T4" fmla="*/ 149 w 159"/>
              <a:gd name="T5" fmla="*/ 8 h 101"/>
              <a:gd name="T6" fmla="*/ 149 w 159"/>
              <a:gd name="T7" fmla="*/ 88 h 101"/>
              <a:gd name="T8" fmla="*/ 11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1" y="88"/>
                </a:moveTo>
                <a:lnTo>
                  <a:pt x="11" y="8"/>
                </a:lnTo>
                <a:lnTo>
                  <a:pt x="149" y="8"/>
                </a:lnTo>
                <a:lnTo>
                  <a:pt x="149" y="88"/>
                </a:lnTo>
                <a:lnTo>
                  <a:pt x="11"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129"/>
          <p:cNvSpPr>
            <a:spLocks noEditPoints="1"/>
          </p:cNvSpPr>
          <p:nvPr/>
        </p:nvSpPr>
        <p:spPr bwMode="auto">
          <a:xfrm>
            <a:off x="1773692" y="4482778"/>
            <a:ext cx="255587" cy="201612"/>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1 w 159"/>
              <a:gd name="T11" fmla="*/ 8 h 101"/>
              <a:gd name="T12" fmla="*/ 159 w 159"/>
              <a:gd name="T13" fmla="*/ 8 h 101"/>
              <a:gd name="T14" fmla="*/ 159 w 159"/>
              <a:gd name="T15" fmla="*/ 101 h 101"/>
              <a:gd name="T16" fmla="*/ 11 w 159"/>
              <a:gd name="T17" fmla="*/ 101 h 101"/>
              <a:gd name="T18" fmla="*/ 11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1" y="8"/>
                </a:moveTo>
                <a:lnTo>
                  <a:pt x="159" y="8"/>
                </a:lnTo>
                <a:lnTo>
                  <a:pt x="159" y="101"/>
                </a:lnTo>
                <a:lnTo>
                  <a:pt x="11" y="101"/>
                </a:lnTo>
                <a:lnTo>
                  <a:pt x="11"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130"/>
          <p:cNvSpPr>
            <a:spLocks noEditPoints="1"/>
          </p:cNvSpPr>
          <p:nvPr/>
        </p:nvSpPr>
        <p:spPr bwMode="auto">
          <a:xfrm>
            <a:off x="1791154" y="4498654"/>
            <a:ext cx="238125" cy="185737"/>
          </a:xfrm>
          <a:custGeom>
            <a:avLst/>
            <a:gdLst>
              <a:gd name="T0" fmla="*/ 0 w 148"/>
              <a:gd name="T1" fmla="*/ 0 h 93"/>
              <a:gd name="T2" fmla="*/ 148 w 148"/>
              <a:gd name="T3" fmla="*/ 0 h 93"/>
              <a:gd name="T4" fmla="*/ 148 w 148"/>
              <a:gd name="T5" fmla="*/ 93 h 93"/>
              <a:gd name="T6" fmla="*/ 0 w 148"/>
              <a:gd name="T7" fmla="*/ 93 h 93"/>
              <a:gd name="T8" fmla="*/ 0 w 148"/>
              <a:gd name="T9" fmla="*/ 0 h 93"/>
              <a:gd name="T10" fmla="*/ 10 w 148"/>
              <a:gd name="T11" fmla="*/ 5 h 93"/>
              <a:gd name="T12" fmla="*/ 148 w 148"/>
              <a:gd name="T13" fmla="*/ 5 h 93"/>
              <a:gd name="T14" fmla="*/ 148 w 148"/>
              <a:gd name="T15" fmla="*/ 93 h 93"/>
              <a:gd name="T16" fmla="*/ 10 w 148"/>
              <a:gd name="T17" fmla="*/ 93 h 93"/>
              <a:gd name="T18" fmla="*/ 10 w 148"/>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93">
                <a:moveTo>
                  <a:pt x="0" y="0"/>
                </a:moveTo>
                <a:lnTo>
                  <a:pt x="148" y="0"/>
                </a:lnTo>
                <a:lnTo>
                  <a:pt x="148" y="93"/>
                </a:lnTo>
                <a:lnTo>
                  <a:pt x="0" y="93"/>
                </a:lnTo>
                <a:lnTo>
                  <a:pt x="0" y="0"/>
                </a:lnTo>
                <a:close/>
                <a:moveTo>
                  <a:pt x="10" y="5"/>
                </a:moveTo>
                <a:lnTo>
                  <a:pt x="148" y="5"/>
                </a:lnTo>
                <a:lnTo>
                  <a:pt x="148" y="93"/>
                </a:lnTo>
                <a:lnTo>
                  <a:pt x="10" y="93"/>
                </a:lnTo>
                <a:lnTo>
                  <a:pt x="10"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131"/>
          <p:cNvSpPr>
            <a:spLocks noEditPoints="1"/>
          </p:cNvSpPr>
          <p:nvPr/>
        </p:nvSpPr>
        <p:spPr bwMode="auto">
          <a:xfrm>
            <a:off x="1807028" y="4508178"/>
            <a:ext cx="222250" cy="176212"/>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132"/>
          <p:cNvSpPr>
            <a:spLocks noEditPoints="1"/>
          </p:cNvSpPr>
          <p:nvPr/>
        </p:nvSpPr>
        <p:spPr bwMode="auto">
          <a:xfrm>
            <a:off x="1822904" y="4527228"/>
            <a:ext cx="206375" cy="157162"/>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133"/>
          <p:cNvSpPr>
            <a:spLocks noEditPoints="1"/>
          </p:cNvSpPr>
          <p:nvPr/>
        </p:nvSpPr>
        <p:spPr bwMode="auto">
          <a:xfrm>
            <a:off x="1838778" y="4535166"/>
            <a:ext cx="190500" cy="149225"/>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134"/>
          <p:cNvSpPr>
            <a:spLocks noEditPoints="1"/>
          </p:cNvSpPr>
          <p:nvPr/>
        </p:nvSpPr>
        <p:spPr bwMode="auto">
          <a:xfrm>
            <a:off x="1856242" y="4552628"/>
            <a:ext cx="173037" cy="131762"/>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135"/>
          <p:cNvSpPr>
            <a:spLocks noEditPoints="1"/>
          </p:cNvSpPr>
          <p:nvPr/>
        </p:nvSpPr>
        <p:spPr bwMode="auto">
          <a:xfrm>
            <a:off x="1873704" y="4560566"/>
            <a:ext cx="155575" cy="12382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1136"/>
          <p:cNvSpPr>
            <a:spLocks noEditPoints="1"/>
          </p:cNvSpPr>
          <p:nvPr/>
        </p:nvSpPr>
        <p:spPr bwMode="auto">
          <a:xfrm>
            <a:off x="1889578" y="4578028"/>
            <a:ext cx="139700" cy="106362"/>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5 w 87"/>
              <a:gd name="T11" fmla="*/ 5 h 53"/>
              <a:gd name="T12" fmla="*/ 87 w 87"/>
              <a:gd name="T13" fmla="*/ 5 h 53"/>
              <a:gd name="T14" fmla="*/ 87 w 87"/>
              <a:gd name="T15" fmla="*/ 53 h 53"/>
              <a:gd name="T16" fmla="*/ 15 w 87"/>
              <a:gd name="T17" fmla="*/ 53 h 53"/>
              <a:gd name="T18" fmla="*/ 15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5" y="5"/>
                </a:moveTo>
                <a:lnTo>
                  <a:pt x="87" y="5"/>
                </a:lnTo>
                <a:lnTo>
                  <a:pt x="87" y="53"/>
                </a:lnTo>
                <a:lnTo>
                  <a:pt x="15" y="53"/>
                </a:lnTo>
                <a:lnTo>
                  <a:pt x="15"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1137"/>
          <p:cNvSpPr>
            <a:spLocks noEditPoints="1"/>
          </p:cNvSpPr>
          <p:nvPr/>
        </p:nvSpPr>
        <p:spPr bwMode="auto">
          <a:xfrm>
            <a:off x="1913392" y="4589140"/>
            <a:ext cx="115887" cy="95250"/>
          </a:xfrm>
          <a:custGeom>
            <a:avLst/>
            <a:gdLst>
              <a:gd name="T0" fmla="*/ 0 w 72"/>
              <a:gd name="T1" fmla="*/ 0 h 48"/>
              <a:gd name="T2" fmla="*/ 72 w 72"/>
              <a:gd name="T3" fmla="*/ 0 h 48"/>
              <a:gd name="T4" fmla="*/ 72 w 72"/>
              <a:gd name="T5" fmla="*/ 48 h 48"/>
              <a:gd name="T6" fmla="*/ 0 w 72"/>
              <a:gd name="T7" fmla="*/ 48 h 48"/>
              <a:gd name="T8" fmla="*/ 0 w 72"/>
              <a:gd name="T9" fmla="*/ 0 h 48"/>
              <a:gd name="T10" fmla="*/ 11 w 72"/>
              <a:gd name="T11" fmla="*/ 8 h 48"/>
              <a:gd name="T12" fmla="*/ 72 w 72"/>
              <a:gd name="T13" fmla="*/ 8 h 48"/>
              <a:gd name="T14" fmla="*/ 72 w 72"/>
              <a:gd name="T15" fmla="*/ 48 h 48"/>
              <a:gd name="T16" fmla="*/ 11 w 72"/>
              <a:gd name="T17" fmla="*/ 48 h 48"/>
              <a:gd name="T18" fmla="*/ 11 w 72"/>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0" y="0"/>
                </a:moveTo>
                <a:lnTo>
                  <a:pt x="72" y="0"/>
                </a:lnTo>
                <a:lnTo>
                  <a:pt x="72" y="48"/>
                </a:lnTo>
                <a:lnTo>
                  <a:pt x="0" y="48"/>
                </a:lnTo>
                <a:lnTo>
                  <a:pt x="0" y="0"/>
                </a:lnTo>
                <a:close/>
                <a:moveTo>
                  <a:pt x="11" y="8"/>
                </a:moveTo>
                <a:lnTo>
                  <a:pt x="72" y="8"/>
                </a:lnTo>
                <a:lnTo>
                  <a:pt x="72" y="48"/>
                </a:lnTo>
                <a:lnTo>
                  <a:pt x="11" y="48"/>
                </a:lnTo>
                <a:lnTo>
                  <a:pt x="11"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1138"/>
          <p:cNvSpPr>
            <a:spLocks noEditPoints="1"/>
          </p:cNvSpPr>
          <p:nvPr/>
        </p:nvSpPr>
        <p:spPr bwMode="auto">
          <a:xfrm>
            <a:off x="1930854" y="4605016"/>
            <a:ext cx="98425" cy="79375"/>
          </a:xfrm>
          <a:custGeom>
            <a:avLst/>
            <a:gdLst>
              <a:gd name="T0" fmla="*/ 0 w 61"/>
              <a:gd name="T1" fmla="*/ 0 h 40"/>
              <a:gd name="T2" fmla="*/ 61 w 61"/>
              <a:gd name="T3" fmla="*/ 0 h 40"/>
              <a:gd name="T4" fmla="*/ 61 w 61"/>
              <a:gd name="T5" fmla="*/ 40 h 40"/>
              <a:gd name="T6" fmla="*/ 0 w 61"/>
              <a:gd name="T7" fmla="*/ 40 h 40"/>
              <a:gd name="T8" fmla="*/ 0 w 61"/>
              <a:gd name="T9" fmla="*/ 0 h 40"/>
              <a:gd name="T10" fmla="*/ 10 w 61"/>
              <a:gd name="T11" fmla="*/ 5 h 40"/>
              <a:gd name="T12" fmla="*/ 61 w 61"/>
              <a:gd name="T13" fmla="*/ 5 h 40"/>
              <a:gd name="T14" fmla="*/ 61 w 61"/>
              <a:gd name="T15" fmla="*/ 40 h 40"/>
              <a:gd name="T16" fmla="*/ 10 w 61"/>
              <a:gd name="T17" fmla="*/ 40 h 40"/>
              <a:gd name="T18" fmla="*/ 10 w 61"/>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0" y="0"/>
                </a:moveTo>
                <a:lnTo>
                  <a:pt x="61" y="0"/>
                </a:lnTo>
                <a:lnTo>
                  <a:pt x="61" y="40"/>
                </a:lnTo>
                <a:lnTo>
                  <a:pt x="0" y="40"/>
                </a:lnTo>
                <a:lnTo>
                  <a:pt x="0" y="0"/>
                </a:lnTo>
                <a:close/>
                <a:moveTo>
                  <a:pt x="10" y="5"/>
                </a:moveTo>
                <a:lnTo>
                  <a:pt x="61" y="5"/>
                </a:lnTo>
                <a:lnTo>
                  <a:pt x="61" y="40"/>
                </a:lnTo>
                <a:lnTo>
                  <a:pt x="10" y="40"/>
                </a:lnTo>
                <a:lnTo>
                  <a:pt x="10"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139"/>
          <p:cNvSpPr>
            <a:spLocks noEditPoints="1"/>
          </p:cNvSpPr>
          <p:nvPr/>
        </p:nvSpPr>
        <p:spPr bwMode="auto">
          <a:xfrm>
            <a:off x="1946728" y="4614540"/>
            <a:ext cx="82550" cy="69850"/>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140"/>
          <p:cNvSpPr>
            <a:spLocks noEditPoints="1"/>
          </p:cNvSpPr>
          <p:nvPr/>
        </p:nvSpPr>
        <p:spPr bwMode="auto">
          <a:xfrm>
            <a:off x="1962604" y="4632004"/>
            <a:ext cx="66675" cy="52387"/>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141"/>
          <p:cNvSpPr>
            <a:spLocks noEditPoints="1"/>
          </p:cNvSpPr>
          <p:nvPr/>
        </p:nvSpPr>
        <p:spPr bwMode="auto">
          <a:xfrm>
            <a:off x="1980066" y="4639940"/>
            <a:ext cx="49212" cy="44450"/>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142"/>
          <p:cNvSpPr>
            <a:spLocks noEditPoints="1"/>
          </p:cNvSpPr>
          <p:nvPr/>
        </p:nvSpPr>
        <p:spPr bwMode="auto">
          <a:xfrm>
            <a:off x="1995942" y="4658990"/>
            <a:ext cx="33337" cy="25400"/>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143"/>
          <p:cNvSpPr>
            <a:spLocks noEditPoints="1"/>
          </p:cNvSpPr>
          <p:nvPr/>
        </p:nvSpPr>
        <p:spPr bwMode="auto">
          <a:xfrm>
            <a:off x="2013404" y="4666928"/>
            <a:ext cx="15875" cy="17462"/>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144"/>
          <p:cNvSpPr>
            <a:spLocks noEditPoints="1"/>
          </p:cNvSpPr>
          <p:nvPr/>
        </p:nvSpPr>
        <p:spPr bwMode="auto">
          <a:xfrm>
            <a:off x="2029278" y="468439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Line 1145"/>
          <p:cNvSpPr>
            <a:spLocks noChangeShapeType="1"/>
          </p:cNvSpPr>
          <p:nvPr/>
        </p:nvSpPr>
        <p:spPr bwMode="auto">
          <a:xfrm>
            <a:off x="1830842" y="4712966"/>
            <a:ext cx="1587" cy="158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1146"/>
          <p:cNvSpPr>
            <a:spLocks noChangeShapeType="1"/>
          </p:cNvSpPr>
          <p:nvPr/>
        </p:nvSpPr>
        <p:spPr bwMode="auto">
          <a:xfrm>
            <a:off x="1791153" y="4712966"/>
            <a:ext cx="1588" cy="158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147"/>
          <p:cNvSpPr>
            <a:spLocks noChangeShapeType="1"/>
          </p:cNvSpPr>
          <p:nvPr/>
        </p:nvSpPr>
        <p:spPr bwMode="auto">
          <a:xfrm>
            <a:off x="1749879" y="4712965"/>
            <a:ext cx="30321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Freeform 1148"/>
          <p:cNvSpPr>
            <a:spLocks noEditPoints="1"/>
          </p:cNvSpPr>
          <p:nvPr/>
        </p:nvSpPr>
        <p:spPr bwMode="auto">
          <a:xfrm>
            <a:off x="1980067" y="4774879"/>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Rectangle 1149"/>
          <p:cNvSpPr>
            <a:spLocks noChangeArrowheads="1"/>
          </p:cNvSpPr>
          <p:nvPr/>
        </p:nvSpPr>
        <p:spPr bwMode="auto">
          <a:xfrm>
            <a:off x="1980067" y="4774879"/>
            <a:ext cx="412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 name="Freeform 1150"/>
          <p:cNvSpPr>
            <a:spLocks noEditPoints="1"/>
          </p:cNvSpPr>
          <p:nvPr/>
        </p:nvSpPr>
        <p:spPr bwMode="auto">
          <a:xfrm>
            <a:off x="1980067" y="4774879"/>
            <a:ext cx="41275" cy="15875"/>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Line 1151"/>
          <p:cNvSpPr>
            <a:spLocks noChangeShapeType="1"/>
          </p:cNvSpPr>
          <p:nvPr/>
        </p:nvSpPr>
        <p:spPr bwMode="auto">
          <a:xfrm>
            <a:off x="1946728" y="4782815"/>
            <a:ext cx="904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Freeform 1152"/>
          <p:cNvSpPr>
            <a:spLocks noEditPoints="1"/>
          </p:cNvSpPr>
          <p:nvPr/>
        </p:nvSpPr>
        <p:spPr bwMode="auto">
          <a:xfrm>
            <a:off x="1707016" y="4763765"/>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Rectangle 1153"/>
          <p:cNvSpPr>
            <a:spLocks noChangeArrowheads="1"/>
          </p:cNvSpPr>
          <p:nvPr/>
        </p:nvSpPr>
        <p:spPr bwMode="auto">
          <a:xfrm>
            <a:off x="1707016" y="4763765"/>
            <a:ext cx="5080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 name="Freeform 1154"/>
          <p:cNvSpPr>
            <a:spLocks noEditPoints="1"/>
          </p:cNvSpPr>
          <p:nvPr/>
        </p:nvSpPr>
        <p:spPr bwMode="auto">
          <a:xfrm>
            <a:off x="1707016" y="4763765"/>
            <a:ext cx="50800" cy="26988"/>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1155"/>
          <p:cNvSpPr>
            <a:spLocks/>
          </p:cNvSpPr>
          <p:nvPr/>
        </p:nvSpPr>
        <p:spPr bwMode="auto">
          <a:xfrm>
            <a:off x="1691141" y="4403404"/>
            <a:ext cx="469900" cy="492125"/>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 name="Rectangle 1156"/>
          <p:cNvSpPr>
            <a:spLocks noChangeArrowheads="1"/>
          </p:cNvSpPr>
          <p:nvPr/>
        </p:nvSpPr>
        <p:spPr bwMode="auto">
          <a:xfrm>
            <a:off x="1699078" y="4951091"/>
            <a:ext cx="2805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dirty="0">
                <a:solidFill>
                  <a:srgbClr val="000000"/>
                </a:solidFill>
                <a:ea typeface="宋体" charset="-122"/>
              </a:rPr>
              <a:t>Host</a:t>
            </a:r>
            <a:endParaRPr lang="en-US" altLang="zh-CN" sz="2400" dirty="0">
              <a:solidFill>
                <a:srgbClr val="000000"/>
              </a:solidFill>
              <a:latin typeface="Times" pitchFamily="18" charset="0"/>
              <a:ea typeface="宋体" charset="-122"/>
            </a:endParaRPr>
          </a:p>
        </p:txBody>
      </p:sp>
      <p:sp>
        <p:nvSpPr>
          <p:cNvPr id="168" name="Freeform 1159"/>
          <p:cNvSpPr>
            <a:spLocks/>
          </p:cNvSpPr>
          <p:nvPr/>
        </p:nvSpPr>
        <p:spPr bwMode="auto">
          <a:xfrm>
            <a:off x="10200142" y="4693915"/>
            <a:ext cx="66675" cy="26988"/>
          </a:xfrm>
          <a:custGeom>
            <a:avLst/>
            <a:gdLst>
              <a:gd name="T0" fmla="*/ 25 w 41"/>
              <a:gd name="T1" fmla="*/ 13 h 13"/>
              <a:gd name="T2" fmla="*/ 41 w 41"/>
              <a:gd name="T3" fmla="*/ 0 h 13"/>
              <a:gd name="T4" fmla="*/ 0 w 41"/>
              <a:gd name="T5" fmla="*/ 0 h 13"/>
              <a:gd name="T6" fmla="*/ 25 w 41"/>
              <a:gd name="T7" fmla="*/ 13 h 13"/>
            </a:gdLst>
            <a:ahLst/>
            <a:cxnLst>
              <a:cxn ang="0">
                <a:pos x="T0" y="T1"/>
              </a:cxn>
              <a:cxn ang="0">
                <a:pos x="T2" y="T3"/>
              </a:cxn>
              <a:cxn ang="0">
                <a:pos x="T4" y="T5"/>
              </a:cxn>
              <a:cxn ang="0">
                <a:pos x="T6" y="T7"/>
              </a:cxn>
            </a:cxnLst>
            <a:rect l="0" t="0" r="r" b="b"/>
            <a:pathLst>
              <a:path w="41" h="13">
                <a:moveTo>
                  <a:pt x="25" y="13"/>
                </a:moveTo>
                <a:lnTo>
                  <a:pt x="41" y="0"/>
                </a:lnTo>
                <a:lnTo>
                  <a:pt x="0" y="0"/>
                </a:lnTo>
                <a:lnTo>
                  <a:pt x="25" y="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1160"/>
          <p:cNvSpPr>
            <a:spLocks/>
          </p:cNvSpPr>
          <p:nvPr/>
        </p:nvSpPr>
        <p:spPr bwMode="auto">
          <a:xfrm>
            <a:off x="9850891" y="4709790"/>
            <a:ext cx="106362" cy="44450"/>
          </a:xfrm>
          <a:custGeom>
            <a:avLst/>
            <a:gdLst>
              <a:gd name="T0" fmla="*/ 67 w 67"/>
              <a:gd name="T1" fmla="*/ 26 h 26"/>
              <a:gd name="T2" fmla="*/ 31 w 67"/>
              <a:gd name="T3" fmla="*/ 0 h 26"/>
              <a:gd name="T4" fmla="*/ 0 w 67"/>
              <a:gd name="T5" fmla="*/ 26 h 26"/>
              <a:gd name="T6" fmla="*/ 67 w 67"/>
              <a:gd name="T7" fmla="*/ 26 h 26"/>
            </a:gdLst>
            <a:ahLst/>
            <a:cxnLst>
              <a:cxn ang="0">
                <a:pos x="T0" y="T1"/>
              </a:cxn>
              <a:cxn ang="0">
                <a:pos x="T2" y="T3"/>
              </a:cxn>
              <a:cxn ang="0">
                <a:pos x="T4" y="T5"/>
              </a:cxn>
              <a:cxn ang="0">
                <a:pos x="T6" y="T7"/>
              </a:cxn>
            </a:cxnLst>
            <a:rect l="0" t="0" r="r" b="b"/>
            <a:pathLst>
              <a:path w="67" h="26">
                <a:moveTo>
                  <a:pt x="67" y="26"/>
                </a:moveTo>
                <a:lnTo>
                  <a:pt x="31" y="0"/>
                </a:lnTo>
                <a:lnTo>
                  <a:pt x="0" y="26"/>
                </a:lnTo>
                <a:lnTo>
                  <a:pt x="67" y="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1161"/>
          <p:cNvSpPr>
            <a:spLocks/>
          </p:cNvSpPr>
          <p:nvPr/>
        </p:nvSpPr>
        <p:spPr bwMode="auto">
          <a:xfrm>
            <a:off x="9908042" y="4709790"/>
            <a:ext cx="388937" cy="44450"/>
          </a:xfrm>
          <a:custGeom>
            <a:avLst/>
            <a:gdLst>
              <a:gd name="T0" fmla="*/ 245 w 245"/>
              <a:gd name="T1" fmla="*/ 9 h 26"/>
              <a:gd name="T2" fmla="*/ 220 w 245"/>
              <a:gd name="T3" fmla="*/ 0 h 26"/>
              <a:gd name="T4" fmla="*/ 31 w 245"/>
              <a:gd name="T5" fmla="*/ 0 h 26"/>
              <a:gd name="T6" fmla="*/ 0 w 245"/>
              <a:gd name="T7" fmla="*/ 13 h 26"/>
              <a:gd name="T8" fmla="*/ 31 w 245"/>
              <a:gd name="T9" fmla="*/ 26 h 26"/>
              <a:gd name="T10" fmla="*/ 225 w 245"/>
              <a:gd name="T11" fmla="*/ 26 h 26"/>
              <a:gd name="T12" fmla="*/ 245 w 245"/>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45" h="26">
                <a:moveTo>
                  <a:pt x="245" y="9"/>
                </a:moveTo>
                <a:lnTo>
                  <a:pt x="220" y="0"/>
                </a:lnTo>
                <a:lnTo>
                  <a:pt x="31" y="0"/>
                </a:lnTo>
                <a:lnTo>
                  <a:pt x="0" y="13"/>
                </a:lnTo>
                <a:lnTo>
                  <a:pt x="31" y="26"/>
                </a:lnTo>
                <a:lnTo>
                  <a:pt x="225" y="26"/>
                </a:lnTo>
                <a:lnTo>
                  <a:pt x="245" y="9"/>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Freeform 1162"/>
          <p:cNvSpPr>
            <a:spLocks/>
          </p:cNvSpPr>
          <p:nvPr/>
        </p:nvSpPr>
        <p:spPr bwMode="auto">
          <a:xfrm>
            <a:off x="9965191" y="4738366"/>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Freeform 1163"/>
          <p:cNvSpPr>
            <a:spLocks/>
          </p:cNvSpPr>
          <p:nvPr/>
        </p:nvSpPr>
        <p:spPr bwMode="auto">
          <a:xfrm>
            <a:off x="9965191" y="4738366"/>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Freeform 1164"/>
          <p:cNvSpPr>
            <a:spLocks/>
          </p:cNvSpPr>
          <p:nvPr/>
        </p:nvSpPr>
        <p:spPr bwMode="auto">
          <a:xfrm>
            <a:off x="9965192" y="4738366"/>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Freeform 1165"/>
          <p:cNvSpPr>
            <a:spLocks/>
          </p:cNvSpPr>
          <p:nvPr/>
        </p:nvSpPr>
        <p:spPr bwMode="auto">
          <a:xfrm>
            <a:off x="9965191" y="4738365"/>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 name="Freeform 1166"/>
          <p:cNvSpPr>
            <a:spLocks/>
          </p:cNvSpPr>
          <p:nvPr/>
        </p:nvSpPr>
        <p:spPr bwMode="auto">
          <a:xfrm>
            <a:off x="9965192" y="4738365"/>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 name="Freeform 1167"/>
          <p:cNvSpPr>
            <a:spLocks/>
          </p:cNvSpPr>
          <p:nvPr/>
        </p:nvSpPr>
        <p:spPr bwMode="auto">
          <a:xfrm>
            <a:off x="9965192" y="4738365"/>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7" name="Freeform 1168"/>
          <p:cNvSpPr>
            <a:spLocks/>
          </p:cNvSpPr>
          <p:nvPr/>
        </p:nvSpPr>
        <p:spPr bwMode="auto">
          <a:xfrm>
            <a:off x="9965192" y="4738365"/>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Freeform 1169"/>
          <p:cNvSpPr>
            <a:spLocks/>
          </p:cNvSpPr>
          <p:nvPr/>
        </p:nvSpPr>
        <p:spPr bwMode="auto">
          <a:xfrm>
            <a:off x="9965191" y="4738365"/>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Freeform 1170"/>
          <p:cNvSpPr>
            <a:spLocks/>
          </p:cNvSpPr>
          <p:nvPr/>
        </p:nvSpPr>
        <p:spPr bwMode="auto">
          <a:xfrm>
            <a:off x="9965191" y="4738365"/>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0" name="Freeform 1171"/>
          <p:cNvSpPr>
            <a:spLocks/>
          </p:cNvSpPr>
          <p:nvPr/>
        </p:nvSpPr>
        <p:spPr bwMode="auto">
          <a:xfrm>
            <a:off x="9965191" y="4738365"/>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Freeform 1172"/>
          <p:cNvSpPr>
            <a:spLocks/>
          </p:cNvSpPr>
          <p:nvPr/>
        </p:nvSpPr>
        <p:spPr bwMode="auto">
          <a:xfrm>
            <a:off x="9965191" y="4738366"/>
            <a:ext cx="234950" cy="15875"/>
          </a:xfrm>
          <a:custGeom>
            <a:avLst/>
            <a:gdLst>
              <a:gd name="T0" fmla="*/ 148 w 148"/>
              <a:gd name="T1" fmla="*/ 0 h 9"/>
              <a:gd name="T2" fmla="*/ 0 w 148"/>
              <a:gd name="T3" fmla="*/ 0 h 9"/>
              <a:gd name="T4" fmla="*/ 10 w 148"/>
              <a:gd name="T5" fmla="*/ 5 h 9"/>
              <a:gd name="T6" fmla="*/ 35 w 148"/>
              <a:gd name="T7" fmla="*/ 5 h 9"/>
              <a:gd name="T8" fmla="*/ 71 w 148"/>
              <a:gd name="T9" fmla="*/ 9 h 9"/>
              <a:gd name="T10" fmla="*/ 112 w 148"/>
              <a:gd name="T11" fmla="*/ 5 h 9"/>
              <a:gd name="T12" fmla="*/ 138 w 148"/>
              <a:gd name="T13" fmla="*/ 5 h 9"/>
              <a:gd name="T14" fmla="*/ 148 w 148"/>
              <a:gd name="T15" fmla="*/ 0 h 9"/>
              <a:gd name="T16" fmla="*/ 148 w 148"/>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148" y="0"/>
                </a:moveTo>
                <a:lnTo>
                  <a:pt x="0" y="0"/>
                </a:lnTo>
                <a:lnTo>
                  <a:pt x="10" y="5"/>
                </a:lnTo>
                <a:lnTo>
                  <a:pt x="35" y="5"/>
                </a:lnTo>
                <a:lnTo>
                  <a:pt x="71" y="9"/>
                </a:lnTo>
                <a:lnTo>
                  <a:pt x="112" y="5"/>
                </a:lnTo>
                <a:lnTo>
                  <a:pt x="138" y="5"/>
                </a:lnTo>
                <a:lnTo>
                  <a:pt x="148" y="0"/>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Freeform 1173"/>
          <p:cNvSpPr>
            <a:spLocks/>
          </p:cNvSpPr>
          <p:nvPr/>
        </p:nvSpPr>
        <p:spPr bwMode="auto">
          <a:xfrm>
            <a:off x="9965191" y="4738366"/>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48 w 148"/>
              <a:gd name="T15" fmla="*/ 9 h 9"/>
              <a:gd name="T16" fmla="*/ 0 w 14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9">
                <a:moveTo>
                  <a:pt x="0" y="9"/>
                </a:moveTo>
                <a:lnTo>
                  <a:pt x="41" y="9"/>
                </a:lnTo>
                <a:lnTo>
                  <a:pt x="76" y="5"/>
                </a:lnTo>
                <a:lnTo>
                  <a:pt x="102" y="5"/>
                </a:lnTo>
                <a:lnTo>
                  <a:pt x="128" y="5"/>
                </a:lnTo>
                <a:lnTo>
                  <a:pt x="143" y="0"/>
                </a:lnTo>
                <a:lnTo>
                  <a:pt x="148" y="0"/>
                </a:lnTo>
                <a:lnTo>
                  <a:pt x="148"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Freeform 1174"/>
          <p:cNvSpPr>
            <a:spLocks/>
          </p:cNvSpPr>
          <p:nvPr/>
        </p:nvSpPr>
        <p:spPr bwMode="auto">
          <a:xfrm>
            <a:off x="9965191" y="4738366"/>
            <a:ext cx="234950" cy="15875"/>
          </a:xfrm>
          <a:custGeom>
            <a:avLst/>
            <a:gdLst>
              <a:gd name="T0" fmla="*/ 0 w 148"/>
              <a:gd name="T1" fmla="*/ 9 h 9"/>
              <a:gd name="T2" fmla="*/ 41 w 148"/>
              <a:gd name="T3" fmla="*/ 9 h 9"/>
              <a:gd name="T4" fmla="*/ 76 w 148"/>
              <a:gd name="T5" fmla="*/ 5 h 9"/>
              <a:gd name="T6" fmla="*/ 102 w 148"/>
              <a:gd name="T7" fmla="*/ 5 h 9"/>
              <a:gd name="T8" fmla="*/ 128 w 148"/>
              <a:gd name="T9" fmla="*/ 5 h 9"/>
              <a:gd name="T10" fmla="*/ 143 w 148"/>
              <a:gd name="T11" fmla="*/ 0 h 9"/>
              <a:gd name="T12" fmla="*/ 148 w 148"/>
              <a:gd name="T13" fmla="*/ 0 h 9"/>
              <a:gd name="T14" fmla="*/ 133 w 148"/>
              <a:gd name="T15" fmla="*/ 0 h 9"/>
              <a:gd name="T16" fmla="*/ 128 w 148"/>
              <a:gd name="T17" fmla="*/ 0 h 9"/>
              <a:gd name="T18" fmla="*/ 112 w 148"/>
              <a:gd name="T19" fmla="*/ 5 h 9"/>
              <a:gd name="T20" fmla="*/ 92 w 148"/>
              <a:gd name="T21" fmla="*/ 5 h 9"/>
              <a:gd name="T22" fmla="*/ 66 w 148"/>
              <a:gd name="T23" fmla="*/ 5 h 9"/>
              <a:gd name="T24" fmla="*/ 35 w 148"/>
              <a:gd name="T25" fmla="*/ 5 h 9"/>
              <a:gd name="T26" fmla="*/ 0 w 148"/>
              <a:gd name="T27" fmla="*/ 9 h 9"/>
              <a:gd name="T28" fmla="*/ 0 w 14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
                <a:moveTo>
                  <a:pt x="0" y="9"/>
                </a:moveTo>
                <a:lnTo>
                  <a:pt x="41" y="9"/>
                </a:lnTo>
                <a:lnTo>
                  <a:pt x="76" y="5"/>
                </a:lnTo>
                <a:lnTo>
                  <a:pt x="102" y="5"/>
                </a:lnTo>
                <a:lnTo>
                  <a:pt x="128" y="5"/>
                </a:lnTo>
                <a:lnTo>
                  <a:pt x="143" y="0"/>
                </a:lnTo>
                <a:lnTo>
                  <a:pt x="148" y="0"/>
                </a:lnTo>
                <a:lnTo>
                  <a:pt x="133" y="0"/>
                </a:lnTo>
                <a:lnTo>
                  <a:pt x="128" y="0"/>
                </a:lnTo>
                <a:lnTo>
                  <a:pt x="112" y="5"/>
                </a:lnTo>
                <a:lnTo>
                  <a:pt x="92" y="5"/>
                </a:lnTo>
                <a:lnTo>
                  <a:pt x="66" y="5"/>
                </a:lnTo>
                <a:lnTo>
                  <a:pt x="35" y="5"/>
                </a:lnTo>
                <a:lnTo>
                  <a:pt x="0" y="9"/>
                </a:lnTo>
                <a:lnTo>
                  <a:pt x="0" y="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 name="Freeform 1175"/>
          <p:cNvSpPr>
            <a:spLocks/>
          </p:cNvSpPr>
          <p:nvPr/>
        </p:nvSpPr>
        <p:spPr bwMode="auto">
          <a:xfrm>
            <a:off x="9965192" y="4738366"/>
            <a:ext cx="211137" cy="15875"/>
          </a:xfrm>
          <a:custGeom>
            <a:avLst/>
            <a:gdLst>
              <a:gd name="T0" fmla="*/ 0 w 133"/>
              <a:gd name="T1" fmla="*/ 9 h 9"/>
              <a:gd name="T2" fmla="*/ 35 w 133"/>
              <a:gd name="T3" fmla="*/ 5 h 9"/>
              <a:gd name="T4" fmla="*/ 66 w 133"/>
              <a:gd name="T5" fmla="*/ 5 h 9"/>
              <a:gd name="T6" fmla="*/ 92 w 133"/>
              <a:gd name="T7" fmla="*/ 5 h 9"/>
              <a:gd name="T8" fmla="*/ 112 w 133"/>
              <a:gd name="T9" fmla="*/ 5 h 9"/>
              <a:gd name="T10" fmla="*/ 128 w 133"/>
              <a:gd name="T11" fmla="*/ 0 h 9"/>
              <a:gd name="T12" fmla="*/ 133 w 133"/>
              <a:gd name="T13" fmla="*/ 0 h 9"/>
              <a:gd name="T14" fmla="*/ 112 w 133"/>
              <a:gd name="T15" fmla="*/ 0 h 9"/>
              <a:gd name="T16" fmla="*/ 112 w 133"/>
              <a:gd name="T17" fmla="*/ 0 h 9"/>
              <a:gd name="T18" fmla="*/ 102 w 133"/>
              <a:gd name="T19" fmla="*/ 5 h 9"/>
              <a:gd name="T20" fmla="*/ 82 w 133"/>
              <a:gd name="T21" fmla="*/ 5 h 9"/>
              <a:gd name="T22" fmla="*/ 56 w 133"/>
              <a:gd name="T23" fmla="*/ 5 h 9"/>
              <a:gd name="T24" fmla="*/ 30 w 133"/>
              <a:gd name="T25" fmla="*/ 5 h 9"/>
              <a:gd name="T26" fmla="*/ 0 w 133"/>
              <a:gd name="T27" fmla="*/ 5 h 9"/>
              <a:gd name="T28" fmla="*/ 0 w 133"/>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9">
                <a:moveTo>
                  <a:pt x="0" y="9"/>
                </a:moveTo>
                <a:lnTo>
                  <a:pt x="35" y="5"/>
                </a:lnTo>
                <a:lnTo>
                  <a:pt x="66" y="5"/>
                </a:lnTo>
                <a:lnTo>
                  <a:pt x="92" y="5"/>
                </a:lnTo>
                <a:lnTo>
                  <a:pt x="112" y="5"/>
                </a:lnTo>
                <a:lnTo>
                  <a:pt x="128" y="0"/>
                </a:lnTo>
                <a:lnTo>
                  <a:pt x="133" y="0"/>
                </a:lnTo>
                <a:lnTo>
                  <a:pt x="112" y="0"/>
                </a:lnTo>
                <a:lnTo>
                  <a:pt x="112" y="0"/>
                </a:lnTo>
                <a:lnTo>
                  <a:pt x="102" y="5"/>
                </a:lnTo>
                <a:lnTo>
                  <a:pt x="82" y="5"/>
                </a:lnTo>
                <a:lnTo>
                  <a:pt x="56" y="5"/>
                </a:lnTo>
                <a:lnTo>
                  <a:pt x="30" y="5"/>
                </a:lnTo>
                <a:lnTo>
                  <a:pt x="0" y="5"/>
                </a:lnTo>
                <a:lnTo>
                  <a:pt x="0" y="9"/>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Freeform 1176"/>
          <p:cNvSpPr>
            <a:spLocks/>
          </p:cNvSpPr>
          <p:nvPr/>
        </p:nvSpPr>
        <p:spPr bwMode="auto">
          <a:xfrm>
            <a:off x="9965191" y="4738365"/>
            <a:ext cx="177800" cy="7938"/>
          </a:xfrm>
          <a:custGeom>
            <a:avLst/>
            <a:gdLst>
              <a:gd name="T0" fmla="*/ 0 w 112"/>
              <a:gd name="T1" fmla="*/ 5 h 5"/>
              <a:gd name="T2" fmla="*/ 30 w 112"/>
              <a:gd name="T3" fmla="*/ 5 h 5"/>
              <a:gd name="T4" fmla="*/ 56 w 112"/>
              <a:gd name="T5" fmla="*/ 5 h 5"/>
              <a:gd name="T6" fmla="*/ 82 w 112"/>
              <a:gd name="T7" fmla="*/ 5 h 5"/>
              <a:gd name="T8" fmla="*/ 102 w 112"/>
              <a:gd name="T9" fmla="*/ 5 h 5"/>
              <a:gd name="T10" fmla="*/ 112 w 112"/>
              <a:gd name="T11" fmla="*/ 0 h 5"/>
              <a:gd name="T12" fmla="*/ 112 w 112"/>
              <a:gd name="T13" fmla="*/ 0 h 5"/>
              <a:gd name="T14" fmla="*/ 97 w 112"/>
              <a:gd name="T15" fmla="*/ 0 h 5"/>
              <a:gd name="T16" fmla="*/ 92 w 112"/>
              <a:gd name="T17" fmla="*/ 0 h 5"/>
              <a:gd name="T18" fmla="*/ 82 w 112"/>
              <a:gd name="T19" fmla="*/ 5 h 5"/>
              <a:gd name="T20" fmla="*/ 61 w 112"/>
              <a:gd name="T21" fmla="*/ 5 h 5"/>
              <a:gd name="T22" fmla="*/ 30 w 112"/>
              <a:gd name="T23" fmla="*/ 5 h 5"/>
              <a:gd name="T24" fmla="*/ 0 w 112"/>
              <a:gd name="T25" fmla="*/ 5 h 5"/>
              <a:gd name="T26" fmla="*/ 0 w 112"/>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5">
                <a:moveTo>
                  <a:pt x="0" y="5"/>
                </a:moveTo>
                <a:lnTo>
                  <a:pt x="30" y="5"/>
                </a:lnTo>
                <a:lnTo>
                  <a:pt x="56" y="5"/>
                </a:lnTo>
                <a:lnTo>
                  <a:pt x="82" y="5"/>
                </a:lnTo>
                <a:lnTo>
                  <a:pt x="102" y="5"/>
                </a:lnTo>
                <a:lnTo>
                  <a:pt x="112" y="0"/>
                </a:lnTo>
                <a:lnTo>
                  <a:pt x="112" y="0"/>
                </a:lnTo>
                <a:lnTo>
                  <a:pt x="97" y="0"/>
                </a:lnTo>
                <a:lnTo>
                  <a:pt x="92" y="0"/>
                </a:lnTo>
                <a:lnTo>
                  <a:pt x="82" y="5"/>
                </a:lnTo>
                <a:lnTo>
                  <a:pt x="61" y="5"/>
                </a:lnTo>
                <a:lnTo>
                  <a:pt x="30" y="5"/>
                </a:lnTo>
                <a:lnTo>
                  <a:pt x="0" y="5"/>
                </a:lnTo>
                <a:lnTo>
                  <a:pt x="0" y="5"/>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6" name="Freeform 1177"/>
          <p:cNvSpPr>
            <a:spLocks/>
          </p:cNvSpPr>
          <p:nvPr/>
        </p:nvSpPr>
        <p:spPr bwMode="auto">
          <a:xfrm>
            <a:off x="9965192" y="4738365"/>
            <a:ext cx="153987" cy="7938"/>
          </a:xfrm>
          <a:custGeom>
            <a:avLst/>
            <a:gdLst>
              <a:gd name="T0" fmla="*/ 0 w 97"/>
              <a:gd name="T1" fmla="*/ 5 h 5"/>
              <a:gd name="T2" fmla="*/ 30 w 97"/>
              <a:gd name="T3" fmla="*/ 5 h 5"/>
              <a:gd name="T4" fmla="*/ 61 w 97"/>
              <a:gd name="T5" fmla="*/ 5 h 5"/>
              <a:gd name="T6" fmla="*/ 82 w 97"/>
              <a:gd name="T7" fmla="*/ 5 h 5"/>
              <a:gd name="T8" fmla="*/ 92 w 97"/>
              <a:gd name="T9" fmla="*/ 0 h 5"/>
              <a:gd name="T10" fmla="*/ 97 w 97"/>
              <a:gd name="T11" fmla="*/ 0 h 5"/>
              <a:gd name="T12" fmla="*/ 82 w 97"/>
              <a:gd name="T13" fmla="*/ 0 h 5"/>
              <a:gd name="T14" fmla="*/ 76 w 97"/>
              <a:gd name="T15" fmla="*/ 0 h 5"/>
              <a:gd name="T16" fmla="*/ 66 w 97"/>
              <a:gd name="T17" fmla="*/ 0 h 5"/>
              <a:gd name="T18" fmla="*/ 51 w 97"/>
              <a:gd name="T19" fmla="*/ 5 h 5"/>
              <a:gd name="T20" fmla="*/ 25 w 97"/>
              <a:gd name="T21" fmla="*/ 5 h 5"/>
              <a:gd name="T22" fmla="*/ 0 w 97"/>
              <a:gd name="T23" fmla="*/ 5 h 5"/>
              <a:gd name="T24" fmla="*/ 0 w 9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
                <a:moveTo>
                  <a:pt x="0" y="5"/>
                </a:moveTo>
                <a:lnTo>
                  <a:pt x="30" y="5"/>
                </a:lnTo>
                <a:lnTo>
                  <a:pt x="61" y="5"/>
                </a:lnTo>
                <a:lnTo>
                  <a:pt x="82" y="5"/>
                </a:lnTo>
                <a:lnTo>
                  <a:pt x="92" y="0"/>
                </a:lnTo>
                <a:lnTo>
                  <a:pt x="97" y="0"/>
                </a:lnTo>
                <a:lnTo>
                  <a:pt x="82" y="0"/>
                </a:lnTo>
                <a:lnTo>
                  <a:pt x="76" y="0"/>
                </a:lnTo>
                <a:lnTo>
                  <a:pt x="66" y="0"/>
                </a:lnTo>
                <a:lnTo>
                  <a:pt x="51" y="5"/>
                </a:lnTo>
                <a:lnTo>
                  <a:pt x="25" y="5"/>
                </a:lnTo>
                <a:lnTo>
                  <a:pt x="0" y="5"/>
                </a:lnTo>
                <a:lnTo>
                  <a:pt x="0" y="5"/>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 name="Freeform 1178"/>
          <p:cNvSpPr>
            <a:spLocks/>
          </p:cNvSpPr>
          <p:nvPr/>
        </p:nvSpPr>
        <p:spPr bwMode="auto">
          <a:xfrm>
            <a:off x="9965192" y="4738365"/>
            <a:ext cx="130175" cy="7938"/>
          </a:xfrm>
          <a:custGeom>
            <a:avLst/>
            <a:gdLst>
              <a:gd name="T0" fmla="*/ 0 w 82"/>
              <a:gd name="T1" fmla="*/ 5 h 5"/>
              <a:gd name="T2" fmla="*/ 25 w 82"/>
              <a:gd name="T3" fmla="*/ 5 h 5"/>
              <a:gd name="T4" fmla="*/ 51 w 82"/>
              <a:gd name="T5" fmla="*/ 5 h 5"/>
              <a:gd name="T6" fmla="*/ 66 w 82"/>
              <a:gd name="T7" fmla="*/ 0 h 5"/>
              <a:gd name="T8" fmla="*/ 76 w 82"/>
              <a:gd name="T9" fmla="*/ 0 h 5"/>
              <a:gd name="T10" fmla="*/ 82 w 82"/>
              <a:gd name="T11" fmla="*/ 0 h 5"/>
              <a:gd name="T12" fmla="*/ 66 w 82"/>
              <a:gd name="T13" fmla="*/ 0 h 5"/>
              <a:gd name="T14" fmla="*/ 61 w 82"/>
              <a:gd name="T15" fmla="*/ 0 h 5"/>
              <a:gd name="T16" fmla="*/ 46 w 82"/>
              <a:gd name="T17" fmla="*/ 0 h 5"/>
              <a:gd name="T18" fmla="*/ 25 w 82"/>
              <a:gd name="T19" fmla="*/ 5 h 5"/>
              <a:gd name="T20" fmla="*/ 0 w 82"/>
              <a:gd name="T21" fmla="*/ 5 h 5"/>
              <a:gd name="T22" fmla="*/ 0 w 8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
                <a:moveTo>
                  <a:pt x="0" y="5"/>
                </a:moveTo>
                <a:lnTo>
                  <a:pt x="25" y="5"/>
                </a:lnTo>
                <a:lnTo>
                  <a:pt x="51" y="5"/>
                </a:lnTo>
                <a:lnTo>
                  <a:pt x="66" y="0"/>
                </a:lnTo>
                <a:lnTo>
                  <a:pt x="76" y="0"/>
                </a:lnTo>
                <a:lnTo>
                  <a:pt x="82" y="0"/>
                </a:lnTo>
                <a:lnTo>
                  <a:pt x="66" y="0"/>
                </a:lnTo>
                <a:lnTo>
                  <a:pt x="61" y="0"/>
                </a:lnTo>
                <a:lnTo>
                  <a:pt x="46" y="0"/>
                </a:lnTo>
                <a:lnTo>
                  <a:pt x="25" y="5"/>
                </a:lnTo>
                <a:lnTo>
                  <a:pt x="0" y="5"/>
                </a:lnTo>
                <a:lnTo>
                  <a:pt x="0" y="5"/>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Freeform 1179"/>
          <p:cNvSpPr>
            <a:spLocks/>
          </p:cNvSpPr>
          <p:nvPr/>
        </p:nvSpPr>
        <p:spPr bwMode="auto">
          <a:xfrm>
            <a:off x="9965192" y="4738365"/>
            <a:ext cx="104775" cy="7938"/>
          </a:xfrm>
          <a:custGeom>
            <a:avLst/>
            <a:gdLst>
              <a:gd name="T0" fmla="*/ 0 w 66"/>
              <a:gd name="T1" fmla="*/ 5 h 5"/>
              <a:gd name="T2" fmla="*/ 25 w 66"/>
              <a:gd name="T3" fmla="*/ 5 h 5"/>
              <a:gd name="T4" fmla="*/ 46 w 66"/>
              <a:gd name="T5" fmla="*/ 0 h 5"/>
              <a:gd name="T6" fmla="*/ 61 w 66"/>
              <a:gd name="T7" fmla="*/ 0 h 5"/>
              <a:gd name="T8" fmla="*/ 66 w 66"/>
              <a:gd name="T9" fmla="*/ 0 h 5"/>
              <a:gd name="T10" fmla="*/ 51 w 66"/>
              <a:gd name="T11" fmla="*/ 0 h 5"/>
              <a:gd name="T12" fmla="*/ 46 w 66"/>
              <a:gd name="T13" fmla="*/ 0 h 5"/>
              <a:gd name="T14" fmla="*/ 35 w 66"/>
              <a:gd name="T15" fmla="*/ 0 h 5"/>
              <a:gd name="T16" fmla="*/ 20 w 66"/>
              <a:gd name="T17" fmla="*/ 0 h 5"/>
              <a:gd name="T18" fmla="*/ 0 w 66"/>
              <a:gd name="T19" fmla="*/ 0 h 5"/>
              <a:gd name="T20" fmla="*/ 0 w 6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
                <a:moveTo>
                  <a:pt x="0" y="5"/>
                </a:moveTo>
                <a:lnTo>
                  <a:pt x="25" y="5"/>
                </a:lnTo>
                <a:lnTo>
                  <a:pt x="46" y="0"/>
                </a:lnTo>
                <a:lnTo>
                  <a:pt x="61" y="0"/>
                </a:lnTo>
                <a:lnTo>
                  <a:pt x="66" y="0"/>
                </a:lnTo>
                <a:lnTo>
                  <a:pt x="51" y="0"/>
                </a:lnTo>
                <a:lnTo>
                  <a:pt x="46" y="0"/>
                </a:lnTo>
                <a:lnTo>
                  <a:pt x="35" y="0"/>
                </a:lnTo>
                <a:lnTo>
                  <a:pt x="20" y="0"/>
                </a:lnTo>
                <a:lnTo>
                  <a:pt x="0" y="0"/>
                </a:lnTo>
                <a:lnTo>
                  <a:pt x="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Freeform 1180"/>
          <p:cNvSpPr>
            <a:spLocks/>
          </p:cNvSpPr>
          <p:nvPr/>
        </p:nvSpPr>
        <p:spPr bwMode="auto">
          <a:xfrm>
            <a:off x="9965191" y="4738365"/>
            <a:ext cx="80962" cy="1588"/>
          </a:xfrm>
          <a:custGeom>
            <a:avLst/>
            <a:gdLst>
              <a:gd name="T0" fmla="*/ 0 w 51"/>
              <a:gd name="T1" fmla="*/ 20 w 51"/>
              <a:gd name="T2" fmla="*/ 35 w 51"/>
              <a:gd name="T3" fmla="*/ 46 w 51"/>
              <a:gd name="T4" fmla="*/ 51 w 51"/>
              <a:gd name="T5" fmla="*/ 35 w 51"/>
              <a:gd name="T6" fmla="*/ 30 w 51"/>
              <a:gd name="T7" fmla="*/ 20 w 51"/>
              <a:gd name="T8" fmla="*/ 0 w 51"/>
              <a:gd name="T9" fmla="*/ 0 w 5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51">
                <a:moveTo>
                  <a:pt x="0" y="0"/>
                </a:moveTo>
                <a:lnTo>
                  <a:pt x="20" y="0"/>
                </a:lnTo>
                <a:lnTo>
                  <a:pt x="35" y="0"/>
                </a:lnTo>
                <a:lnTo>
                  <a:pt x="46" y="0"/>
                </a:lnTo>
                <a:lnTo>
                  <a:pt x="51" y="0"/>
                </a:lnTo>
                <a:lnTo>
                  <a:pt x="35" y="0"/>
                </a:lnTo>
                <a:lnTo>
                  <a:pt x="30" y="0"/>
                </a:lnTo>
                <a:lnTo>
                  <a:pt x="20" y="0"/>
                </a:lnTo>
                <a:lnTo>
                  <a:pt x="0" y="0"/>
                </a:lnTo>
                <a:lnTo>
                  <a:pt x="0" y="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 name="Freeform 1181"/>
          <p:cNvSpPr>
            <a:spLocks/>
          </p:cNvSpPr>
          <p:nvPr/>
        </p:nvSpPr>
        <p:spPr bwMode="auto">
          <a:xfrm>
            <a:off x="9965191" y="4738365"/>
            <a:ext cx="55562" cy="1588"/>
          </a:xfrm>
          <a:custGeom>
            <a:avLst/>
            <a:gdLst>
              <a:gd name="T0" fmla="*/ 0 w 35"/>
              <a:gd name="T1" fmla="*/ 20 w 35"/>
              <a:gd name="T2" fmla="*/ 30 w 35"/>
              <a:gd name="T3" fmla="*/ 35 w 35"/>
              <a:gd name="T4" fmla="*/ 20 w 35"/>
              <a:gd name="T5" fmla="*/ 15 w 35"/>
              <a:gd name="T6" fmla="*/ 0 w 35"/>
              <a:gd name="T7" fmla="*/ 0 w 3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35">
                <a:moveTo>
                  <a:pt x="0" y="0"/>
                </a:moveTo>
                <a:lnTo>
                  <a:pt x="20" y="0"/>
                </a:lnTo>
                <a:lnTo>
                  <a:pt x="30" y="0"/>
                </a:lnTo>
                <a:lnTo>
                  <a:pt x="35" y="0"/>
                </a:lnTo>
                <a:lnTo>
                  <a:pt x="20" y="0"/>
                </a:lnTo>
                <a:lnTo>
                  <a:pt x="15" y="0"/>
                </a:lnTo>
                <a:lnTo>
                  <a:pt x="0" y="0"/>
                </a:lnTo>
                <a:lnTo>
                  <a:pt x="0" y="0"/>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Freeform 1182"/>
          <p:cNvSpPr>
            <a:spLocks/>
          </p:cNvSpPr>
          <p:nvPr/>
        </p:nvSpPr>
        <p:spPr bwMode="auto">
          <a:xfrm>
            <a:off x="9965191" y="4738365"/>
            <a:ext cx="31750" cy="1588"/>
          </a:xfrm>
          <a:custGeom>
            <a:avLst/>
            <a:gdLst>
              <a:gd name="T0" fmla="*/ 0 w 20"/>
              <a:gd name="T1" fmla="*/ 15 w 20"/>
              <a:gd name="T2" fmla="*/ 20 w 20"/>
              <a:gd name="T3" fmla="*/ 0 w 20"/>
              <a:gd name="T4" fmla="*/ 0 w 20"/>
              <a:gd name="T5" fmla="*/ 0 w 20"/>
            </a:gdLst>
            <a:ahLst/>
            <a:cxnLst>
              <a:cxn ang="0">
                <a:pos x="T0" y="0"/>
              </a:cxn>
              <a:cxn ang="0">
                <a:pos x="T1" y="0"/>
              </a:cxn>
              <a:cxn ang="0">
                <a:pos x="T2" y="0"/>
              </a:cxn>
              <a:cxn ang="0">
                <a:pos x="T3" y="0"/>
              </a:cxn>
              <a:cxn ang="0">
                <a:pos x="T4" y="0"/>
              </a:cxn>
              <a:cxn ang="0">
                <a:pos x="T5" y="0"/>
              </a:cxn>
            </a:cxnLst>
            <a:rect l="0" t="0" r="r" b="b"/>
            <a:pathLst>
              <a:path w="20">
                <a:moveTo>
                  <a:pt x="0" y="0"/>
                </a:moveTo>
                <a:lnTo>
                  <a:pt x="15" y="0"/>
                </a:lnTo>
                <a:lnTo>
                  <a:pt x="2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 name="Freeform 1183"/>
          <p:cNvSpPr>
            <a:spLocks/>
          </p:cNvSpPr>
          <p:nvPr/>
        </p:nvSpPr>
        <p:spPr bwMode="auto">
          <a:xfrm>
            <a:off x="10265229" y="4709791"/>
            <a:ext cx="49213" cy="169863"/>
          </a:xfrm>
          <a:custGeom>
            <a:avLst/>
            <a:gdLst>
              <a:gd name="T0" fmla="*/ 0 w 31"/>
              <a:gd name="T1" fmla="*/ 26 h 101"/>
              <a:gd name="T2" fmla="*/ 31 w 31"/>
              <a:gd name="T3" fmla="*/ 0 h 101"/>
              <a:gd name="T4" fmla="*/ 31 w 31"/>
              <a:gd name="T5" fmla="*/ 75 h 101"/>
              <a:gd name="T6" fmla="*/ 0 w 31"/>
              <a:gd name="T7" fmla="*/ 101 h 101"/>
              <a:gd name="T8" fmla="*/ 0 w 31"/>
              <a:gd name="T9" fmla="*/ 26 h 101"/>
            </a:gdLst>
            <a:ahLst/>
            <a:cxnLst>
              <a:cxn ang="0">
                <a:pos x="T0" y="T1"/>
              </a:cxn>
              <a:cxn ang="0">
                <a:pos x="T2" y="T3"/>
              </a:cxn>
              <a:cxn ang="0">
                <a:pos x="T4" y="T5"/>
              </a:cxn>
              <a:cxn ang="0">
                <a:pos x="T6" y="T7"/>
              </a:cxn>
              <a:cxn ang="0">
                <a:pos x="T8" y="T9"/>
              </a:cxn>
            </a:cxnLst>
            <a:rect l="0" t="0" r="r" b="b"/>
            <a:pathLst>
              <a:path w="31" h="101">
                <a:moveTo>
                  <a:pt x="0" y="26"/>
                </a:moveTo>
                <a:lnTo>
                  <a:pt x="31" y="0"/>
                </a:lnTo>
                <a:lnTo>
                  <a:pt x="31" y="75"/>
                </a:lnTo>
                <a:lnTo>
                  <a:pt x="0" y="101"/>
                </a:lnTo>
                <a:lnTo>
                  <a:pt x="0" y="2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Rectangle 1184"/>
          <p:cNvSpPr>
            <a:spLocks noChangeArrowheads="1"/>
          </p:cNvSpPr>
          <p:nvPr/>
        </p:nvSpPr>
        <p:spPr bwMode="auto">
          <a:xfrm>
            <a:off x="9850892" y="4754240"/>
            <a:ext cx="414337" cy="1031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 name="Rectangle 1185"/>
          <p:cNvSpPr>
            <a:spLocks noChangeArrowheads="1"/>
          </p:cNvSpPr>
          <p:nvPr/>
        </p:nvSpPr>
        <p:spPr bwMode="auto">
          <a:xfrm>
            <a:off x="9850892" y="4754240"/>
            <a:ext cx="414337" cy="10318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 name="Freeform 1186"/>
          <p:cNvSpPr>
            <a:spLocks/>
          </p:cNvSpPr>
          <p:nvPr/>
        </p:nvSpPr>
        <p:spPr bwMode="auto">
          <a:xfrm>
            <a:off x="9981067" y="4754240"/>
            <a:ext cx="7937" cy="103188"/>
          </a:xfrm>
          <a:custGeom>
            <a:avLst/>
            <a:gdLst>
              <a:gd name="T0" fmla="*/ 5 w 5"/>
              <a:gd name="T1" fmla="*/ 0 h 62"/>
              <a:gd name="T2" fmla="*/ 0 w 5"/>
              <a:gd name="T3" fmla="*/ 31 h 62"/>
              <a:gd name="T4" fmla="*/ 5 w 5"/>
              <a:gd name="T5" fmla="*/ 62 h 62"/>
            </a:gdLst>
            <a:ahLst/>
            <a:cxnLst>
              <a:cxn ang="0">
                <a:pos x="T0" y="T1"/>
              </a:cxn>
              <a:cxn ang="0">
                <a:pos x="T2" y="T3"/>
              </a:cxn>
              <a:cxn ang="0">
                <a:pos x="T4" y="T5"/>
              </a:cxn>
            </a:cxnLst>
            <a:rect l="0" t="0" r="r" b="b"/>
            <a:pathLst>
              <a:path w="5" h="62">
                <a:moveTo>
                  <a:pt x="5" y="0"/>
                </a:moveTo>
                <a:lnTo>
                  <a:pt x="0" y="31"/>
                </a:lnTo>
                <a:lnTo>
                  <a:pt x="5" y="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 name="Rectangle 1187"/>
          <p:cNvSpPr>
            <a:spLocks noChangeArrowheads="1"/>
          </p:cNvSpPr>
          <p:nvPr/>
        </p:nvSpPr>
        <p:spPr bwMode="auto">
          <a:xfrm>
            <a:off x="9850892" y="4857429"/>
            <a:ext cx="414337" cy="22225"/>
          </a:xfrm>
          <a:prstGeom prst="rect">
            <a:avLst/>
          </a:prstGeom>
          <a:solidFill>
            <a:srgbClr val="9A9A9A"/>
          </a:solidFill>
          <a:ln w="7938">
            <a:solidFill>
              <a:srgbClr val="000000"/>
            </a:solidFill>
            <a:miter lim="800000"/>
            <a:headEnd/>
            <a:tailEnd/>
          </a:ln>
        </p:spPr>
        <p:txBody>
          <a:bodyPr/>
          <a:lstStyle/>
          <a:p>
            <a:endParaRPr lang="zh-CN" altLang="en-US"/>
          </a:p>
        </p:txBody>
      </p:sp>
      <p:sp>
        <p:nvSpPr>
          <p:cNvPr id="197" name="Rectangle 1188"/>
          <p:cNvSpPr>
            <a:spLocks noChangeArrowheads="1"/>
          </p:cNvSpPr>
          <p:nvPr/>
        </p:nvSpPr>
        <p:spPr bwMode="auto">
          <a:xfrm>
            <a:off x="10168392" y="4784403"/>
            <a:ext cx="15875" cy="63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 name="Freeform 1189"/>
          <p:cNvSpPr>
            <a:spLocks noEditPoints="1"/>
          </p:cNvSpPr>
          <p:nvPr/>
        </p:nvSpPr>
        <p:spPr bwMode="auto">
          <a:xfrm>
            <a:off x="9996942" y="4778053"/>
            <a:ext cx="73025" cy="6350"/>
          </a:xfrm>
          <a:custGeom>
            <a:avLst/>
            <a:gdLst>
              <a:gd name="T0" fmla="*/ 0 w 46"/>
              <a:gd name="T1" fmla="*/ 4 h 4"/>
              <a:gd name="T2" fmla="*/ 15 w 46"/>
              <a:gd name="T3" fmla="*/ 4 h 4"/>
              <a:gd name="T4" fmla="*/ 15 w 46"/>
              <a:gd name="T5" fmla="*/ 0 h 4"/>
              <a:gd name="T6" fmla="*/ 0 w 46"/>
              <a:gd name="T7" fmla="*/ 0 h 4"/>
              <a:gd name="T8" fmla="*/ 0 w 46"/>
              <a:gd name="T9" fmla="*/ 4 h 4"/>
              <a:gd name="T10" fmla="*/ 21 w 46"/>
              <a:gd name="T11" fmla="*/ 4 h 4"/>
              <a:gd name="T12" fmla="*/ 26 w 46"/>
              <a:gd name="T13" fmla="*/ 4 h 4"/>
              <a:gd name="T14" fmla="*/ 26 w 46"/>
              <a:gd name="T15" fmla="*/ 0 h 4"/>
              <a:gd name="T16" fmla="*/ 21 w 46"/>
              <a:gd name="T17" fmla="*/ 0 h 4"/>
              <a:gd name="T18" fmla="*/ 21 w 46"/>
              <a:gd name="T19" fmla="*/ 4 h 4"/>
              <a:gd name="T20" fmla="*/ 31 w 46"/>
              <a:gd name="T21" fmla="*/ 4 h 4"/>
              <a:gd name="T22" fmla="*/ 46 w 46"/>
              <a:gd name="T23" fmla="*/ 4 h 4"/>
              <a:gd name="T24" fmla="*/ 46 w 46"/>
              <a:gd name="T25" fmla="*/ 0 h 4"/>
              <a:gd name="T26" fmla="*/ 31 w 46"/>
              <a:gd name="T27" fmla="*/ 0 h 4"/>
              <a:gd name="T28" fmla="*/ 31 w 4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4">
                <a:moveTo>
                  <a:pt x="0" y="4"/>
                </a:moveTo>
                <a:lnTo>
                  <a:pt x="15" y="4"/>
                </a:lnTo>
                <a:lnTo>
                  <a:pt x="15" y="0"/>
                </a:lnTo>
                <a:lnTo>
                  <a:pt x="0" y="0"/>
                </a:lnTo>
                <a:lnTo>
                  <a:pt x="0" y="4"/>
                </a:lnTo>
                <a:close/>
                <a:moveTo>
                  <a:pt x="21" y="4"/>
                </a:moveTo>
                <a:lnTo>
                  <a:pt x="26" y="4"/>
                </a:lnTo>
                <a:lnTo>
                  <a:pt x="26" y="0"/>
                </a:lnTo>
                <a:lnTo>
                  <a:pt x="21" y="0"/>
                </a:lnTo>
                <a:lnTo>
                  <a:pt x="21" y="4"/>
                </a:lnTo>
                <a:close/>
                <a:moveTo>
                  <a:pt x="31" y="4"/>
                </a:moveTo>
                <a:lnTo>
                  <a:pt x="46" y="4"/>
                </a:lnTo>
                <a:lnTo>
                  <a:pt x="46" y="0"/>
                </a:lnTo>
                <a:lnTo>
                  <a:pt x="31" y="0"/>
                </a:lnTo>
                <a:lnTo>
                  <a:pt x="31" y="4"/>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199" name="Freeform 1190"/>
          <p:cNvSpPr>
            <a:spLocks noEditPoints="1"/>
          </p:cNvSpPr>
          <p:nvPr/>
        </p:nvSpPr>
        <p:spPr bwMode="auto">
          <a:xfrm>
            <a:off x="9866766" y="4768528"/>
            <a:ext cx="292100" cy="38100"/>
          </a:xfrm>
          <a:custGeom>
            <a:avLst/>
            <a:gdLst>
              <a:gd name="T0" fmla="*/ 0 w 184"/>
              <a:gd name="T1" fmla="*/ 22 h 22"/>
              <a:gd name="T2" fmla="*/ 26 w 184"/>
              <a:gd name="T3" fmla="*/ 22 h 22"/>
              <a:gd name="T4" fmla="*/ 26 w 184"/>
              <a:gd name="T5" fmla="*/ 0 h 22"/>
              <a:gd name="T6" fmla="*/ 0 w 184"/>
              <a:gd name="T7" fmla="*/ 0 h 22"/>
              <a:gd name="T8" fmla="*/ 0 w 184"/>
              <a:gd name="T9" fmla="*/ 22 h 22"/>
              <a:gd name="T10" fmla="*/ 164 w 184"/>
              <a:gd name="T11" fmla="*/ 13 h 22"/>
              <a:gd name="T12" fmla="*/ 184 w 184"/>
              <a:gd name="T13" fmla="*/ 13 h 22"/>
              <a:gd name="T14" fmla="*/ 184 w 184"/>
              <a:gd name="T15" fmla="*/ 5 h 22"/>
              <a:gd name="T16" fmla="*/ 164 w 184"/>
              <a:gd name="T17" fmla="*/ 5 h 22"/>
              <a:gd name="T18" fmla="*/ 164 w 184"/>
              <a:gd name="T19"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2">
                <a:moveTo>
                  <a:pt x="0" y="22"/>
                </a:moveTo>
                <a:lnTo>
                  <a:pt x="26" y="22"/>
                </a:lnTo>
                <a:lnTo>
                  <a:pt x="26" y="0"/>
                </a:lnTo>
                <a:lnTo>
                  <a:pt x="0" y="0"/>
                </a:lnTo>
                <a:lnTo>
                  <a:pt x="0" y="22"/>
                </a:lnTo>
                <a:close/>
                <a:moveTo>
                  <a:pt x="164" y="13"/>
                </a:moveTo>
                <a:lnTo>
                  <a:pt x="184" y="13"/>
                </a:lnTo>
                <a:lnTo>
                  <a:pt x="184" y="5"/>
                </a:lnTo>
                <a:lnTo>
                  <a:pt x="164" y="5"/>
                </a:lnTo>
                <a:lnTo>
                  <a:pt x="16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Freeform 1191"/>
          <p:cNvSpPr>
            <a:spLocks noEditPoints="1"/>
          </p:cNvSpPr>
          <p:nvPr/>
        </p:nvSpPr>
        <p:spPr bwMode="auto">
          <a:xfrm>
            <a:off x="9858829" y="4762179"/>
            <a:ext cx="398463" cy="111125"/>
          </a:xfrm>
          <a:custGeom>
            <a:avLst/>
            <a:gdLst>
              <a:gd name="T0" fmla="*/ 87 w 251"/>
              <a:gd name="T1" fmla="*/ 53 h 66"/>
              <a:gd name="T2" fmla="*/ 251 w 251"/>
              <a:gd name="T3" fmla="*/ 53 h 66"/>
              <a:gd name="T4" fmla="*/ 251 w 251"/>
              <a:gd name="T5" fmla="*/ 0 h 66"/>
              <a:gd name="T6" fmla="*/ 87 w 251"/>
              <a:gd name="T7" fmla="*/ 0 h 66"/>
              <a:gd name="T8" fmla="*/ 82 w 251"/>
              <a:gd name="T9" fmla="*/ 26 h 66"/>
              <a:gd name="T10" fmla="*/ 87 w 251"/>
              <a:gd name="T11" fmla="*/ 53 h 66"/>
              <a:gd name="T12" fmla="*/ 149 w 251"/>
              <a:gd name="T13" fmla="*/ 48 h 66"/>
              <a:gd name="T14" fmla="*/ 241 w 251"/>
              <a:gd name="T15" fmla="*/ 48 h 66"/>
              <a:gd name="T16" fmla="*/ 241 w 251"/>
              <a:gd name="T17" fmla="*/ 4 h 66"/>
              <a:gd name="T18" fmla="*/ 149 w 251"/>
              <a:gd name="T19" fmla="*/ 4 h 66"/>
              <a:gd name="T20" fmla="*/ 149 w 251"/>
              <a:gd name="T21" fmla="*/ 48 h 66"/>
              <a:gd name="T22" fmla="*/ 230 w 251"/>
              <a:gd name="T23" fmla="*/ 66 h 66"/>
              <a:gd name="T24" fmla="*/ 251 w 251"/>
              <a:gd name="T25" fmla="*/ 66 h 66"/>
              <a:gd name="T26" fmla="*/ 251 w 251"/>
              <a:gd name="T27" fmla="*/ 62 h 66"/>
              <a:gd name="T28" fmla="*/ 230 w 251"/>
              <a:gd name="T29" fmla="*/ 62 h 66"/>
              <a:gd name="T30" fmla="*/ 230 w 251"/>
              <a:gd name="T31" fmla="*/ 66 h 66"/>
              <a:gd name="T32" fmla="*/ 21 w 251"/>
              <a:gd name="T33" fmla="*/ 66 h 66"/>
              <a:gd name="T34" fmla="*/ 0 w 251"/>
              <a:gd name="T35" fmla="*/ 66 h 66"/>
              <a:gd name="T36" fmla="*/ 0 w 251"/>
              <a:gd name="T37" fmla="*/ 62 h 66"/>
              <a:gd name="T38" fmla="*/ 21 w 251"/>
              <a:gd name="T39" fmla="*/ 62 h 66"/>
              <a:gd name="T40" fmla="*/ 21 w 251"/>
              <a:gd name="T41" fmla="*/ 66 h 66"/>
              <a:gd name="T42" fmla="*/ 87 w 251"/>
              <a:gd name="T43" fmla="*/ 13 h 66"/>
              <a:gd name="T44" fmla="*/ 133 w 251"/>
              <a:gd name="T45" fmla="*/ 13 h 66"/>
              <a:gd name="T46" fmla="*/ 133 w 251"/>
              <a:gd name="T47" fmla="*/ 9 h 66"/>
              <a:gd name="T48" fmla="*/ 87 w 251"/>
              <a:gd name="T49" fmla="*/ 9 h 66"/>
              <a:gd name="T50" fmla="*/ 87 w 251"/>
              <a:gd name="T51"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1" h="66">
                <a:moveTo>
                  <a:pt x="87" y="53"/>
                </a:moveTo>
                <a:lnTo>
                  <a:pt x="251" y="53"/>
                </a:lnTo>
                <a:lnTo>
                  <a:pt x="251" y="0"/>
                </a:lnTo>
                <a:lnTo>
                  <a:pt x="87" y="0"/>
                </a:lnTo>
                <a:lnTo>
                  <a:pt x="82" y="26"/>
                </a:lnTo>
                <a:lnTo>
                  <a:pt x="87" y="53"/>
                </a:lnTo>
                <a:close/>
                <a:moveTo>
                  <a:pt x="149" y="48"/>
                </a:moveTo>
                <a:lnTo>
                  <a:pt x="241" y="48"/>
                </a:lnTo>
                <a:lnTo>
                  <a:pt x="241" y="4"/>
                </a:lnTo>
                <a:lnTo>
                  <a:pt x="149" y="4"/>
                </a:lnTo>
                <a:lnTo>
                  <a:pt x="149" y="48"/>
                </a:lnTo>
                <a:close/>
                <a:moveTo>
                  <a:pt x="230" y="66"/>
                </a:moveTo>
                <a:lnTo>
                  <a:pt x="251" y="66"/>
                </a:lnTo>
                <a:lnTo>
                  <a:pt x="251" y="62"/>
                </a:lnTo>
                <a:lnTo>
                  <a:pt x="230" y="62"/>
                </a:lnTo>
                <a:lnTo>
                  <a:pt x="230" y="66"/>
                </a:lnTo>
                <a:close/>
                <a:moveTo>
                  <a:pt x="21" y="66"/>
                </a:moveTo>
                <a:lnTo>
                  <a:pt x="0" y="66"/>
                </a:lnTo>
                <a:lnTo>
                  <a:pt x="0" y="62"/>
                </a:lnTo>
                <a:lnTo>
                  <a:pt x="21" y="62"/>
                </a:lnTo>
                <a:lnTo>
                  <a:pt x="21" y="66"/>
                </a:lnTo>
                <a:close/>
                <a:moveTo>
                  <a:pt x="87" y="13"/>
                </a:moveTo>
                <a:lnTo>
                  <a:pt x="133" y="13"/>
                </a:lnTo>
                <a:lnTo>
                  <a:pt x="133" y="9"/>
                </a:lnTo>
                <a:lnTo>
                  <a:pt x="87" y="9"/>
                </a:lnTo>
                <a:lnTo>
                  <a:pt x="87"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Freeform 1192"/>
          <p:cNvSpPr>
            <a:spLocks/>
          </p:cNvSpPr>
          <p:nvPr/>
        </p:nvSpPr>
        <p:spPr bwMode="auto">
          <a:xfrm>
            <a:off x="9989003" y="4762178"/>
            <a:ext cx="268288" cy="88900"/>
          </a:xfrm>
          <a:custGeom>
            <a:avLst/>
            <a:gdLst>
              <a:gd name="T0" fmla="*/ 5 w 169"/>
              <a:gd name="T1" fmla="*/ 53 h 53"/>
              <a:gd name="T2" fmla="*/ 169 w 169"/>
              <a:gd name="T3" fmla="*/ 53 h 53"/>
              <a:gd name="T4" fmla="*/ 169 w 169"/>
              <a:gd name="T5" fmla="*/ 0 h 53"/>
              <a:gd name="T6" fmla="*/ 5 w 169"/>
              <a:gd name="T7" fmla="*/ 0 h 53"/>
              <a:gd name="T8" fmla="*/ 0 w 169"/>
              <a:gd name="T9" fmla="*/ 26 h 53"/>
              <a:gd name="T10" fmla="*/ 5 w 169"/>
              <a:gd name="T11" fmla="*/ 53 h 53"/>
            </a:gdLst>
            <a:ahLst/>
            <a:cxnLst>
              <a:cxn ang="0">
                <a:pos x="T0" y="T1"/>
              </a:cxn>
              <a:cxn ang="0">
                <a:pos x="T2" y="T3"/>
              </a:cxn>
              <a:cxn ang="0">
                <a:pos x="T4" y="T5"/>
              </a:cxn>
              <a:cxn ang="0">
                <a:pos x="T6" y="T7"/>
              </a:cxn>
              <a:cxn ang="0">
                <a:pos x="T8" y="T9"/>
              </a:cxn>
              <a:cxn ang="0">
                <a:pos x="T10" y="T11"/>
              </a:cxn>
            </a:cxnLst>
            <a:rect l="0" t="0" r="r" b="b"/>
            <a:pathLst>
              <a:path w="169" h="53">
                <a:moveTo>
                  <a:pt x="5" y="53"/>
                </a:moveTo>
                <a:lnTo>
                  <a:pt x="169" y="53"/>
                </a:lnTo>
                <a:lnTo>
                  <a:pt x="169" y="0"/>
                </a:lnTo>
                <a:lnTo>
                  <a:pt x="5" y="0"/>
                </a:lnTo>
                <a:lnTo>
                  <a:pt x="0" y="26"/>
                </a:lnTo>
                <a:lnTo>
                  <a:pt x="5" y="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Line 1193"/>
          <p:cNvSpPr>
            <a:spLocks noChangeShapeType="1"/>
          </p:cNvSpPr>
          <p:nvPr/>
        </p:nvSpPr>
        <p:spPr bwMode="auto">
          <a:xfrm>
            <a:off x="10069967" y="4762178"/>
            <a:ext cx="1587" cy="889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1194"/>
          <p:cNvSpPr>
            <a:spLocks noChangeShapeType="1"/>
          </p:cNvSpPr>
          <p:nvPr/>
        </p:nvSpPr>
        <p:spPr bwMode="auto">
          <a:xfrm flipH="1">
            <a:off x="9989004" y="4790754"/>
            <a:ext cx="809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195"/>
          <p:cNvSpPr>
            <a:spLocks noChangeShapeType="1"/>
          </p:cNvSpPr>
          <p:nvPr/>
        </p:nvSpPr>
        <p:spPr bwMode="auto">
          <a:xfrm flipH="1">
            <a:off x="9989004" y="4820915"/>
            <a:ext cx="809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Rectangle 1196"/>
          <p:cNvSpPr>
            <a:spLocks noChangeArrowheads="1"/>
          </p:cNvSpPr>
          <p:nvPr/>
        </p:nvSpPr>
        <p:spPr bwMode="auto">
          <a:xfrm>
            <a:off x="10095366" y="4768528"/>
            <a:ext cx="146050" cy="74612"/>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Line 1197"/>
          <p:cNvSpPr>
            <a:spLocks noChangeShapeType="1"/>
          </p:cNvSpPr>
          <p:nvPr/>
        </p:nvSpPr>
        <p:spPr bwMode="auto">
          <a:xfrm>
            <a:off x="10192203" y="4768528"/>
            <a:ext cx="1588" cy="301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Line 1198"/>
          <p:cNvSpPr>
            <a:spLocks noChangeShapeType="1"/>
          </p:cNvSpPr>
          <p:nvPr/>
        </p:nvSpPr>
        <p:spPr bwMode="auto">
          <a:xfrm>
            <a:off x="10095366" y="4798690"/>
            <a:ext cx="1460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Rectangle 1199"/>
          <p:cNvSpPr>
            <a:spLocks noChangeArrowheads="1"/>
          </p:cNvSpPr>
          <p:nvPr/>
        </p:nvSpPr>
        <p:spPr bwMode="auto">
          <a:xfrm>
            <a:off x="10223953" y="4866953"/>
            <a:ext cx="33338"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Rectangle 1200"/>
          <p:cNvSpPr>
            <a:spLocks noChangeArrowheads="1"/>
          </p:cNvSpPr>
          <p:nvPr/>
        </p:nvSpPr>
        <p:spPr bwMode="auto">
          <a:xfrm>
            <a:off x="9858828" y="4866953"/>
            <a:ext cx="33338"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 name="Rectangle 1201"/>
          <p:cNvSpPr>
            <a:spLocks noChangeArrowheads="1"/>
          </p:cNvSpPr>
          <p:nvPr/>
        </p:nvSpPr>
        <p:spPr bwMode="auto">
          <a:xfrm>
            <a:off x="9996942" y="4778053"/>
            <a:ext cx="73025" cy="63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1" name="Line 1202"/>
          <p:cNvSpPr>
            <a:spLocks noChangeShapeType="1"/>
          </p:cNvSpPr>
          <p:nvPr/>
        </p:nvSpPr>
        <p:spPr bwMode="auto">
          <a:xfrm flipV="1">
            <a:off x="9996942" y="4754240"/>
            <a:ext cx="1587"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1203"/>
          <p:cNvSpPr>
            <a:spLocks noChangeShapeType="1"/>
          </p:cNvSpPr>
          <p:nvPr/>
        </p:nvSpPr>
        <p:spPr bwMode="auto">
          <a:xfrm flipV="1">
            <a:off x="9996942" y="4851078"/>
            <a:ext cx="1587"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1204"/>
          <p:cNvSpPr>
            <a:spLocks noChangeShapeType="1"/>
          </p:cNvSpPr>
          <p:nvPr/>
        </p:nvSpPr>
        <p:spPr bwMode="auto">
          <a:xfrm>
            <a:off x="10111242" y="4790754"/>
            <a:ext cx="7937" cy="1587"/>
          </a:xfrm>
          <a:prstGeom prst="line">
            <a:avLst/>
          </a:prstGeom>
          <a:noFill/>
          <a:ln w="793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Freeform 1205"/>
          <p:cNvSpPr>
            <a:spLocks/>
          </p:cNvSpPr>
          <p:nvPr/>
        </p:nvSpPr>
        <p:spPr bwMode="auto">
          <a:xfrm>
            <a:off x="10208078" y="4465315"/>
            <a:ext cx="57150" cy="273050"/>
          </a:xfrm>
          <a:custGeom>
            <a:avLst/>
            <a:gdLst>
              <a:gd name="T0" fmla="*/ 0 w 36"/>
              <a:gd name="T1" fmla="*/ 163 h 163"/>
              <a:gd name="T2" fmla="*/ 26 w 36"/>
              <a:gd name="T3" fmla="*/ 141 h 163"/>
              <a:gd name="T4" fmla="*/ 26 w 36"/>
              <a:gd name="T5" fmla="*/ 101 h 163"/>
              <a:gd name="T6" fmla="*/ 36 w 36"/>
              <a:gd name="T7" fmla="*/ 84 h 163"/>
              <a:gd name="T8" fmla="*/ 36 w 36"/>
              <a:gd name="T9" fmla="*/ 0 h 163"/>
              <a:gd name="T10" fmla="*/ 0 w 36"/>
              <a:gd name="T11" fmla="*/ 26 h 163"/>
              <a:gd name="T12" fmla="*/ 0 w 36"/>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36" h="163">
                <a:moveTo>
                  <a:pt x="0" y="163"/>
                </a:moveTo>
                <a:lnTo>
                  <a:pt x="26" y="141"/>
                </a:lnTo>
                <a:lnTo>
                  <a:pt x="26" y="101"/>
                </a:lnTo>
                <a:lnTo>
                  <a:pt x="36" y="84"/>
                </a:lnTo>
                <a:lnTo>
                  <a:pt x="36" y="0"/>
                </a:lnTo>
                <a:lnTo>
                  <a:pt x="0" y="26"/>
                </a:lnTo>
                <a:lnTo>
                  <a:pt x="0" y="1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Freeform 1206"/>
          <p:cNvSpPr>
            <a:spLocks/>
          </p:cNvSpPr>
          <p:nvPr/>
        </p:nvSpPr>
        <p:spPr bwMode="auto">
          <a:xfrm>
            <a:off x="9908042" y="4465316"/>
            <a:ext cx="357187" cy="42863"/>
          </a:xfrm>
          <a:custGeom>
            <a:avLst/>
            <a:gdLst>
              <a:gd name="T0" fmla="*/ 225 w 225"/>
              <a:gd name="T1" fmla="*/ 0 h 26"/>
              <a:gd name="T2" fmla="*/ 31 w 225"/>
              <a:gd name="T3" fmla="*/ 0 h 26"/>
              <a:gd name="T4" fmla="*/ 0 w 225"/>
              <a:gd name="T5" fmla="*/ 26 h 26"/>
              <a:gd name="T6" fmla="*/ 189 w 225"/>
              <a:gd name="T7" fmla="*/ 26 h 26"/>
              <a:gd name="T8" fmla="*/ 225 w 225"/>
              <a:gd name="T9" fmla="*/ 0 h 26"/>
            </a:gdLst>
            <a:ahLst/>
            <a:cxnLst>
              <a:cxn ang="0">
                <a:pos x="T0" y="T1"/>
              </a:cxn>
              <a:cxn ang="0">
                <a:pos x="T2" y="T3"/>
              </a:cxn>
              <a:cxn ang="0">
                <a:pos x="T4" y="T5"/>
              </a:cxn>
              <a:cxn ang="0">
                <a:pos x="T6" y="T7"/>
              </a:cxn>
              <a:cxn ang="0">
                <a:pos x="T8" y="T9"/>
              </a:cxn>
            </a:cxnLst>
            <a:rect l="0" t="0" r="r" b="b"/>
            <a:pathLst>
              <a:path w="225" h="26">
                <a:moveTo>
                  <a:pt x="225" y="0"/>
                </a:moveTo>
                <a:lnTo>
                  <a:pt x="31" y="0"/>
                </a:lnTo>
                <a:lnTo>
                  <a:pt x="0" y="26"/>
                </a:lnTo>
                <a:lnTo>
                  <a:pt x="189" y="26"/>
                </a:lnTo>
                <a:lnTo>
                  <a:pt x="22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6" name="Rectangle 1207"/>
          <p:cNvSpPr>
            <a:spLocks noChangeArrowheads="1"/>
          </p:cNvSpPr>
          <p:nvPr/>
        </p:nvSpPr>
        <p:spPr bwMode="auto">
          <a:xfrm>
            <a:off x="9908042" y="4508179"/>
            <a:ext cx="300037" cy="230187"/>
          </a:xfrm>
          <a:prstGeom prst="rect">
            <a:avLst/>
          </a:prstGeom>
          <a:solidFill>
            <a:srgbClr val="C0C0C0"/>
          </a:solidFill>
          <a:ln w="7938">
            <a:solidFill>
              <a:srgbClr val="000000"/>
            </a:solidFill>
            <a:miter lim="800000"/>
            <a:headEnd/>
            <a:tailEnd/>
          </a:ln>
        </p:spPr>
        <p:txBody>
          <a:bodyPr/>
          <a:lstStyle/>
          <a:p>
            <a:endParaRPr lang="zh-CN" altLang="en-US"/>
          </a:p>
        </p:txBody>
      </p:sp>
      <p:sp>
        <p:nvSpPr>
          <p:cNvPr id="217" name="Rectangle 1208"/>
          <p:cNvSpPr>
            <a:spLocks noChangeArrowheads="1"/>
          </p:cNvSpPr>
          <p:nvPr/>
        </p:nvSpPr>
        <p:spPr bwMode="auto">
          <a:xfrm>
            <a:off x="10184267" y="4709790"/>
            <a:ext cx="7937" cy="635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8" name="Freeform 1209"/>
          <p:cNvSpPr>
            <a:spLocks noEditPoints="1"/>
          </p:cNvSpPr>
          <p:nvPr/>
        </p:nvSpPr>
        <p:spPr bwMode="auto">
          <a:xfrm>
            <a:off x="9947729" y="4544690"/>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9" name="Freeform 1210"/>
          <p:cNvSpPr>
            <a:spLocks noEditPoints="1"/>
          </p:cNvSpPr>
          <p:nvPr/>
        </p:nvSpPr>
        <p:spPr bwMode="auto">
          <a:xfrm>
            <a:off x="9947728" y="4544690"/>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 name="Freeform 1211"/>
          <p:cNvSpPr>
            <a:spLocks noEditPoints="1"/>
          </p:cNvSpPr>
          <p:nvPr/>
        </p:nvSpPr>
        <p:spPr bwMode="auto">
          <a:xfrm>
            <a:off x="9947729" y="4544690"/>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Freeform 1212"/>
          <p:cNvSpPr>
            <a:spLocks noEditPoints="1"/>
          </p:cNvSpPr>
          <p:nvPr/>
        </p:nvSpPr>
        <p:spPr bwMode="auto">
          <a:xfrm>
            <a:off x="9947728" y="4544691"/>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 name="Freeform 1213"/>
          <p:cNvSpPr>
            <a:spLocks noEditPoints="1"/>
          </p:cNvSpPr>
          <p:nvPr/>
        </p:nvSpPr>
        <p:spPr bwMode="auto">
          <a:xfrm>
            <a:off x="9947729" y="4544691"/>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3" name="Freeform 1214"/>
          <p:cNvSpPr>
            <a:spLocks noEditPoints="1"/>
          </p:cNvSpPr>
          <p:nvPr/>
        </p:nvSpPr>
        <p:spPr bwMode="auto">
          <a:xfrm>
            <a:off x="9947729" y="4544690"/>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Freeform 1215"/>
          <p:cNvSpPr>
            <a:spLocks noEditPoints="1"/>
          </p:cNvSpPr>
          <p:nvPr/>
        </p:nvSpPr>
        <p:spPr bwMode="auto">
          <a:xfrm>
            <a:off x="9947728" y="4544690"/>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Freeform 1216"/>
          <p:cNvSpPr>
            <a:spLocks noEditPoints="1"/>
          </p:cNvSpPr>
          <p:nvPr/>
        </p:nvSpPr>
        <p:spPr bwMode="auto">
          <a:xfrm>
            <a:off x="9947729" y="4544691"/>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6" name="Freeform 1217"/>
          <p:cNvSpPr>
            <a:spLocks noEditPoints="1"/>
          </p:cNvSpPr>
          <p:nvPr/>
        </p:nvSpPr>
        <p:spPr bwMode="auto">
          <a:xfrm>
            <a:off x="9947728" y="4544690"/>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Freeform 1218"/>
          <p:cNvSpPr>
            <a:spLocks noEditPoints="1"/>
          </p:cNvSpPr>
          <p:nvPr/>
        </p:nvSpPr>
        <p:spPr bwMode="auto">
          <a:xfrm>
            <a:off x="9947728" y="4544690"/>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8" name="Freeform 1219"/>
          <p:cNvSpPr>
            <a:spLocks noEditPoints="1"/>
          </p:cNvSpPr>
          <p:nvPr/>
        </p:nvSpPr>
        <p:spPr bwMode="auto">
          <a:xfrm>
            <a:off x="9947729" y="4544691"/>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9" name="Freeform 1220"/>
          <p:cNvSpPr>
            <a:spLocks noEditPoints="1"/>
          </p:cNvSpPr>
          <p:nvPr/>
        </p:nvSpPr>
        <p:spPr bwMode="auto">
          <a:xfrm>
            <a:off x="9947728" y="4544691"/>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0" name="Freeform 1221"/>
          <p:cNvSpPr>
            <a:spLocks noEditPoints="1"/>
          </p:cNvSpPr>
          <p:nvPr/>
        </p:nvSpPr>
        <p:spPr bwMode="auto">
          <a:xfrm>
            <a:off x="9947729" y="4544691"/>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1" name="Freeform 1222"/>
          <p:cNvSpPr>
            <a:spLocks noEditPoints="1"/>
          </p:cNvSpPr>
          <p:nvPr/>
        </p:nvSpPr>
        <p:spPr bwMode="auto">
          <a:xfrm>
            <a:off x="9947728" y="4544691"/>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2" name="Rectangle 1223"/>
          <p:cNvSpPr>
            <a:spLocks noChangeArrowheads="1"/>
          </p:cNvSpPr>
          <p:nvPr/>
        </p:nvSpPr>
        <p:spPr bwMode="auto">
          <a:xfrm>
            <a:off x="9947729" y="4544690"/>
            <a:ext cx="220663" cy="141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 name="Freeform 1224"/>
          <p:cNvSpPr>
            <a:spLocks noEditPoints="1"/>
          </p:cNvSpPr>
          <p:nvPr/>
        </p:nvSpPr>
        <p:spPr bwMode="auto">
          <a:xfrm>
            <a:off x="9947729" y="4544690"/>
            <a:ext cx="220663" cy="141288"/>
          </a:xfrm>
          <a:custGeom>
            <a:avLst/>
            <a:gdLst>
              <a:gd name="T0" fmla="*/ 0 w 139"/>
              <a:gd name="T1" fmla="*/ 0 h 84"/>
              <a:gd name="T2" fmla="*/ 139 w 139"/>
              <a:gd name="T3" fmla="*/ 0 h 84"/>
              <a:gd name="T4" fmla="*/ 139 w 139"/>
              <a:gd name="T5" fmla="*/ 84 h 84"/>
              <a:gd name="T6" fmla="*/ 0 w 139"/>
              <a:gd name="T7" fmla="*/ 84 h 84"/>
              <a:gd name="T8" fmla="*/ 0 w 139"/>
              <a:gd name="T9" fmla="*/ 0 h 84"/>
              <a:gd name="T10" fmla="*/ 0 w 139"/>
              <a:gd name="T11" fmla="*/ 0 h 84"/>
              <a:gd name="T12" fmla="*/ 128 w 139"/>
              <a:gd name="T13" fmla="*/ 0 h 84"/>
              <a:gd name="T14" fmla="*/ 128 w 139"/>
              <a:gd name="T15" fmla="*/ 76 h 84"/>
              <a:gd name="T16" fmla="*/ 0 w 139"/>
              <a:gd name="T17" fmla="*/ 76 h 84"/>
              <a:gd name="T18" fmla="*/ 0 w 13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0" y="0"/>
                </a:moveTo>
                <a:lnTo>
                  <a:pt x="139" y="0"/>
                </a:lnTo>
                <a:lnTo>
                  <a:pt x="139" y="84"/>
                </a:lnTo>
                <a:lnTo>
                  <a:pt x="0" y="84"/>
                </a:lnTo>
                <a:lnTo>
                  <a:pt x="0" y="0"/>
                </a:lnTo>
                <a:close/>
                <a:moveTo>
                  <a:pt x="0" y="0"/>
                </a:moveTo>
                <a:lnTo>
                  <a:pt x="128" y="0"/>
                </a:lnTo>
                <a:lnTo>
                  <a:pt x="128" y="76"/>
                </a:lnTo>
                <a:lnTo>
                  <a:pt x="0" y="76"/>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4" name="Freeform 1225"/>
          <p:cNvSpPr>
            <a:spLocks noEditPoints="1"/>
          </p:cNvSpPr>
          <p:nvPr/>
        </p:nvSpPr>
        <p:spPr bwMode="auto">
          <a:xfrm>
            <a:off x="9947728" y="4544690"/>
            <a:ext cx="203200" cy="128588"/>
          </a:xfrm>
          <a:custGeom>
            <a:avLst/>
            <a:gdLst>
              <a:gd name="T0" fmla="*/ 0 w 128"/>
              <a:gd name="T1" fmla="*/ 0 h 76"/>
              <a:gd name="T2" fmla="*/ 128 w 128"/>
              <a:gd name="T3" fmla="*/ 0 h 76"/>
              <a:gd name="T4" fmla="*/ 128 w 128"/>
              <a:gd name="T5" fmla="*/ 76 h 76"/>
              <a:gd name="T6" fmla="*/ 0 w 128"/>
              <a:gd name="T7" fmla="*/ 76 h 76"/>
              <a:gd name="T8" fmla="*/ 0 w 128"/>
              <a:gd name="T9" fmla="*/ 0 h 76"/>
              <a:gd name="T10" fmla="*/ 0 w 128"/>
              <a:gd name="T11" fmla="*/ 0 h 76"/>
              <a:gd name="T12" fmla="*/ 118 w 128"/>
              <a:gd name="T13" fmla="*/ 0 h 76"/>
              <a:gd name="T14" fmla="*/ 118 w 128"/>
              <a:gd name="T15" fmla="*/ 71 h 76"/>
              <a:gd name="T16" fmla="*/ 0 w 128"/>
              <a:gd name="T17" fmla="*/ 71 h 76"/>
              <a:gd name="T18" fmla="*/ 0 w 12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6">
                <a:moveTo>
                  <a:pt x="0" y="0"/>
                </a:moveTo>
                <a:lnTo>
                  <a:pt x="128" y="0"/>
                </a:lnTo>
                <a:lnTo>
                  <a:pt x="128" y="76"/>
                </a:lnTo>
                <a:lnTo>
                  <a:pt x="0" y="76"/>
                </a:lnTo>
                <a:lnTo>
                  <a:pt x="0" y="0"/>
                </a:lnTo>
                <a:close/>
                <a:moveTo>
                  <a:pt x="0" y="0"/>
                </a:moveTo>
                <a:lnTo>
                  <a:pt x="118" y="0"/>
                </a:lnTo>
                <a:lnTo>
                  <a:pt x="118" y="71"/>
                </a:lnTo>
                <a:lnTo>
                  <a:pt x="0" y="71"/>
                </a:lnTo>
                <a:lnTo>
                  <a:pt x="0" y="0"/>
                </a:lnTo>
                <a:close/>
              </a:path>
            </a:pathLst>
          </a:custGeom>
          <a:solidFill>
            <a:srgbClr val="939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 name="Freeform 1226"/>
          <p:cNvSpPr>
            <a:spLocks noEditPoints="1"/>
          </p:cNvSpPr>
          <p:nvPr/>
        </p:nvSpPr>
        <p:spPr bwMode="auto">
          <a:xfrm>
            <a:off x="9947729" y="4544690"/>
            <a:ext cx="187325" cy="120650"/>
          </a:xfrm>
          <a:custGeom>
            <a:avLst/>
            <a:gdLst>
              <a:gd name="T0" fmla="*/ 0 w 118"/>
              <a:gd name="T1" fmla="*/ 0 h 71"/>
              <a:gd name="T2" fmla="*/ 118 w 118"/>
              <a:gd name="T3" fmla="*/ 0 h 71"/>
              <a:gd name="T4" fmla="*/ 118 w 118"/>
              <a:gd name="T5" fmla="*/ 71 h 71"/>
              <a:gd name="T6" fmla="*/ 0 w 118"/>
              <a:gd name="T7" fmla="*/ 71 h 71"/>
              <a:gd name="T8" fmla="*/ 0 w 118"/>
              <a:gd name="T9" fmla="*/ 0 h 71"/>
              <a:gd name="T10" fmla="*/ 0 w 118"/>
              <a:gd name="T11" fmla="*/ 0 h 71"/>
              <a:gd name="T12" fmla="*/ 108 w 118"/>
              <a:gd name="T13" fmla="*/ 0 h 71"/>
              <a:gd name="T14" fmla="*/ 108 w 118"/>
              <a:gd name="T15" fmla="*/ 62 h 71"/>
              <a:gd name="T16" fmla="*/ 0 w 118"/>
              <a:gd name="T17" fmla="*/ 62 h 71"/>
              <a:gd name="T18" fmla="*/ 0 w 118"/>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1">
                <a:moveTo>
                  <a:pt x="0" y="0"/>
                </a:moveTo>
                <a:lnTo>
                  <a:pt x="118" y="0"/>
                </a:lnTo>
                <a:lnTo>
                  <a:pt x="118" y="71"/>
                </a:lnTo>
                <a:lnTo>
                  <a:pt x="0" y="71"/>
                </a:lnTo>
                <a:lnTo>
                  <a:pt x="0" y="0"/>
                </a:lnTo>
                <a:close/>
                <a:moveTo>
                  <a:pt x="0" y="0"/>
                </a:moveTo>
                <a:lnTo>
                  <a:pt x="108" y="0"/>
                </a:lnTo>
                <a:lnTo>
                  <a:pt x="108" y="62"/>
                </a:lnTo>
                <a:lnTo>
                  <a:pt x="0" y="62"/>
                </a:lnTo>
                <a:lnTo>
                  <a:pt x="0" y="0"/>
                </a:lnTo>
                <a:close/>
              </a:path>
            </a:pathLst>
          </a:custGeom>
          <a:solidFill>
            <a:srgbClr val="9C9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 name="Freeform 1227"/>
          <p:cNvSpPr>
            <a:spLocks noEditPoints="1"/>
          </p:cNvSpPr>
          <p:nvPr/>
        </p:nvSpPr>
        <p:spPr bwMode="auto">
          <a:xfrm>
            <a:off x="9947728" y="4544691"/>
            <a:ext cx="171450" cy="104775"/>
          </a:xfrm>
          <a:custGeom>
            <a:avLst/>
            <a:gdLst>
              <a:gd name="T0" fmla="*/ 0 w 108"/>
              <a:gd name="T1" fmla="*/ 0 h 62"/>
              <a:gd name="T2" fmla="*/ 108 w 108"/>
              <a:gd name="T3" fmla="*/ 0 h 62"/>
              <a:gd name="T4" fmla="*/ 108 w 108"/>
              <a:gd name="T5" fmla="*/ 62 h 62"/>
              <a:gd name="T6" fmla="*/ 0 w 108"/>
              <a:gd name="T7" fmla="*/ 62 h 62"/>
              <a:gd name="T8" fmla="*/ 0 w 108"/>
              <a:gd name="T9" fmla="*/ 0 h 62"/>
              <a:gd name="T10" fmla="*/ 0 w 108"/>
              <a:gd name="T11" fmla="*/ 0 h 62"/>
              <a:gd name="T12" fmla="*/ 98 w 108"/>
              <a:gd name="T13" fmla="*/ 0 h 62"/>
              <a:gd name="T14" fmla="*/ 98 w 108"/>
              <a:gd name="T15" fmla="*/ 58 h 62"/>
              <a:gd name="T16" fmla="*/ 0 w 108"/>
              <a:gd name="T17" fmla="*/ 58 h 62"/>
              <a:gd name="T18" fmla="*/ 0 w 108"/>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2">
                <a:moveTo>
                  <a:pt x="0" y="0"/>
                </a:moveTo>
                <a:lnTo>
                  <a:pt x="108" y="0"/>
                </a:lnTo>
                <a:lnTo>
                  <a:pt x="108" y="62"/>
                </a:lnTo>
                <a:lnTo>
                  <a:pt x="0" y="62"/>
                </a:lnTo>
                <a:lnTo>
                  <a:pt x="0" y="0"/>
                </a:lnTo>
                <a:close/>
                <a:moveTo>
                  <a:pt x="0" y="0"/>
                </a:moveTo>
                <a:lnTo>
                  <a:pt x="98" y="0"/>
                </a:lnTo>
                <a:lnTo>
                  <a:pt x="98" y="58"/>
                </a:lnTo>
                <a:lnTo>
                  <a:pt x="0" y="58"/>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7" name="Freeform 1228"/>
          <p:cNvSpPr>
            <a:spLocks noEditPoints="1"/>
          </p:cNvSpPr>
          <p:nvPr/>
        </p:nvSpPr>
        <p:spPr bwMode="auto">
          <a:xfrm>
            <a:off x="9947729" y="4544691"/>
            <a:ext cx="155575" cy="98425"/>
          </a:xfrm>
          <a:custGeom>
            <a:avLst/>
            <a:gdLst>
              <a:gd name="T0" fmla="*/ 0 w 98"/>
              <a:gd name="T1" fmla="*/ 0 h 58"/>
              <a:gd name="T2" fmla="*/ 98 w 98"/>
              <a:gd name="T3" fmla="*/ 0 h 58"/>
              <a:gd name="T4" fmla="*/ 98 w 98"/>
              <a:gd name="T5" fmla="*/ 58 h 58"/>
              <a:gd name="T6" fmla="*/ 0 w 98"/>
              <a:gd name="T7" fmla="*/ 58 h 58"/>
              <a:gd name="T8" fmla="*/ 0 w 98"/>
              <a:gd name="T9" fmla="*/ 0 h 58"/>
              <a:gd name="T10" fmla="*/ 0 w 98"/>
              <a:gd name="T11" fmla="*/ 0 h 58"/>
              <a:gd name="T12" fmla="*/ 87 w 98"/>
              <a:gd name="T13" fmla="*/ 0 h 58"/>
              <a:gd name="T14" fmla="*/ 87 w 98"/>
              <a:gd name="T15" fmla="*/ 49 h 58"/>
              <a:gd name="T16" fmla="*/ 0 w 98"/>
              <a:gd name="T17" fmla="*/ 49 h 58"/>
              <a:gd name="T18" fmla="*/ 0 w 9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58">
                <a:moveTo>
                  <a:pt x="0" y="0"/>
                </a:moveTo>
                <a:lnTo>
                  <a:pt x="98" y="0"/>
                </a:lnTo>
                <a:lnTo>
                  <a:pt x="98" y="58"/>
                </a:lnTo>
                <a:lnTo>
                  <a:pt x="0" y="58"/>
                </a:lnTo>
                <a:lnTo>
                  <a:pt x="0" y="0"/>
                </a:lnTo>
                <a:close/>
                <a:moveTo>
                  <a:pt x="0" y="0"/>
                </a:moveTo>
                <a:lnTo>
                  <a:pt x="87" y="0"/>
                </a:lnTo>
                <a:lnTo>
                  <a:pt x="87" y="49"/>
                </a:lnTo>
                <a:lnTo>
                  <a:pt x="0" y="49"/>
                </a:lnTo>
                <a:lnTo>
                  <a:pt x="0" y="0"/>
                </a:lnTo>
                <a:close/>
              </a:path>
            </a:pathLst>
          </a:custGeom>
          <a:solidFill>
            <a:srgbClr val="B3B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8" name="Freeform 1229"/>
          <p:cNvSpPr>
            <a:spLocks noEditPoints="1"/>
          </p:cNvSpPr>
          <p:nvPr/>
        </p:nvSpPr>
        <p:spPr bwMode="auto">
          <a:xfrm>
            <a:off x="9947729" y="4544690"/>
            <a:ext cx="138113" cy="82550"/>
          </a:xfrm>
          <a:custGeom>
            <a:avLst/>
            <a:gdLst>
              <a:gd name="T0" fmla="*/ 0 w 87"/>
              <a:gd name="T1" fmla="*/ 0 h 49"/>
              <a:gd name="T2" fmla="*/ 87 w 87"/>
              <a:gd name="T3" fmla="*/ 0 h 49"/>
              <a:gd name="T4" fmla="*/ 87 w 87"/>
              <a:gd name="T5" fmla="*/ 49 h 49"/>
              <a:gd name="T6" fmla="*/ 0 w 87"/>
              <a:gd name="T7" fmla="*/ 49 h 49"/>
              <a:gd name="T8" fmla="*/ 0 w 87"/>
              <a:gd name="T9" fmla="*/ 0 h 49"/>
              <a:gd name="T10" fmla="*/ 0 w 87"/>
              <a:gd name="T11" fmla="*/ 0 h 49"/>
              <a:gd name="T12" fmla="*/ 72 w 87"/>
              <a:gd name="T13" fmla="*/ 0 h 49"/>
              <a:gd name="T14" fmla="*/ 72 w 87"/>
              <a:gd name="T15" fmla="*/ 45 h 49"/>
              <a:gd name="T16" fmla="*/ 0 w 87"/>
              <a:gd name="T17" fmla="*/ 45 h 49"/>
              <a:gd name="T18" fmla="*/ 0 w 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9">
                <a:moveTo>
                  <a:pt x="0" y="0"/>
                </a:moveTo>
                <a:lnTo>
                  <a:pt x="87" y="0"/>
                </a:lnTo>
                <a:lnTo>
                  <a:pt x="87" y="49"/>
                </a:lnTo>
                <a:lnTo>
                  <a:pt x="0" y="49"/>
                </a:lnTo>
                <a:lnTo>
                  <a:pt x="0" y="0"/>
                </a:lnTo>
                <a:close/>
                <a:moveTo>
                  <a:pt x="0" y="0"/>
                </a:moveTo>
                <a:lnTo>
                  <a:pt x="72" y="0"/>
                </a:lnTo>
                <a:lnTo>
                  <a:pt x="72" y="45"/>
                </a:lnTo>
                <a:lnTo>
                  <a:pt x="0" y="45"/>
                </a:lnTo>
                <a:lnTo>
                  <a:pt x="0" y="0"/>
                </a:lnTo>
                <a:close/>
              </a:path>
            </a:pathLst>
          </a:custGeom>
          <a:solidFill>
            <a:srgbClr val="C0C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9" name="Freeform 1230"/>
          <p:cNvSpPr>
            <a:spLocks noEditPoints="1"/>
          </p:cNvSpPr>
          <p:nvPr/>
        </p:nvSpPr>
        <p:spPr bwMode="auto">
          <a:xfrm>
            <a:off x="9947728" y="4544690"/>
            <a:ext cx="114300" cy="76200"/>
          </a:xfrm>
          <a:custGeom>
            <a:avLst/>
            <a:gdLst>
              <a:gd name="T0" fmla="*/ 0 w 72"/>
              <a:gd name="T1" fmla="*/ 0 h 45"/>
              <a:gd name="T2" fmla="*/ 72 w 72"/>
              <a:gd name="T3" fmla="*/ 0 h 45"/>
              <a:gd name="T4" fmla="*/ 72 w 72"/>
              <a:gd name="T5" fmla="*/ 45 h 45"/>
              <a:gd name="T6" fmla="*/ 0 w 72"/>
              <a:gd name="T7" fmla="*/ 45 h 45"/>
              <a:gd name="T8" fmla="*/ 0 w 72"/>
              <a:gd name="T9" fmla="*/ 0 h 45"/>
              <a:gd name="T10" fmla="*/ 0 w 72"/>
              <a:gd name="T11" fmla="*/ 0 h 45"/>
              <a:gd name="T12" fmla="*/ 62 w 72"/>
              <a:gd name="T13" fmla="*/ 0 h 45"/>
              <a:gd name="T14" fmla="*/ 62 w 72"/>
              <a:gd name="T15" fmla="*/ 36 h 45"/>
              <a:gd name="T16" fmla="*/ 0 w 72"/>
              <a:gd name="T17" fmla="*/ 36 h 45"/>
              <a:gd name="T18" fmla="*/ 0 w 72"/>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5">
                <a:moveTo>
                  <a:pt x="0" y="0"/>
                </a:moveTo>
                <a:lnTo>
                  <a:pt x="72" y="0"/>
                </a:lnTo>
                <a:lnTo>
                  <a:pt x="72" y="45"/>
                </a:lnTo>
                <a:lnTo>
                  <a:pt x="0" y="45"/>
                </a:lnTo>
                <a:lnTo>
                  <a:pt x="0" y="0"/>
                </a:lnTo>
                <a:close/>
                <a:moveTo>
                  <a:pt x="0" y="0"/>
                </a:moveTo>
                <a:lnTo>
                  <a:pt x="62" y="0"/>
                </a:lnTo>
                <a:lnTo>
                  <a:pt x="62" y="36"/>
                </a:lnTo>
                <a:lnTo>
                  <a:pt x="0" y="36"/>
                </a:lnTo>
                <a:lnTo>
                  <a:pt x="0" y="0"/>
                </a:lnTo>
                <a:close/>
              </a:path>
            </a:pathLst>
          </a:custGeom>
          <a:solidFill>
            <a:srgbClr val="CFC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Freeform 1231"/>
          <p:cNvSpPr>
            <a:spLocks noEditPoints="1"/>
          </p:cNvSpPr>
          <p:nvPr/>
        </p:nvSpPr>
        <p:spPr bwMode="auto">
          <a:xfrm>
            <a:off x="9947729" y="4544691"/>
            <a:ext cx="98425" cy="61913"/>
          </a:xfrm>
          <a:custGeom>
            <a:avLst/>
            <a:gdLst>
              <a:gd name="T0" fmla="*/ 0 w 62"/>
              <a:gd name="T1" fmla="*/ 0 h 36"/>
              <a:gd name="T2" fmla="*/ 62 w 62"/>
              <a:gd name="T3" fmla="*/ 0 h 36"/>
              <a:gd name="T4" fmla="*/ 62 w 62"/>
              <a:gd name="T5" fmla="*/ 36 h 36"/>
              <a:gd name="T6" fmla="*/ 0 w 62"/>
              <a:gd name="T7" fmla="*/ 36 h 36"/>
              <a:gd name="T8" fmla="*/ 0 w 62"/>
              <a:gd name="T9" fmla="*/ 0 h 36"/>
              <a:gd name="T10" fmla="*/ 0 w 62"/>
              <a:gd name="T11" fmla="*/ 0 h 36"/>
              <a:gd name="T12" fmla="*/ 52 w 62"/>
              <a:gd name="T13" fmla="*/ 0 h 36"/>
              <a:gd name="T14" fmla="*/ 52 w 62"/>
              <a:gd name="T15" fmla="*/ 31 h 36"/>
              <a:gd name="T16" fmla="*/ 0 w 62"/>
              <a:gd name="T17" fmla="*/ 31 h 36"/>
              <a:gd name="T18" fmla="*/ 0 w 62"/>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0" y="0"/>
                </a:moveTo>
                <a:lnTo>
                  <a:pt x="62" y="0"/>
                </a:lnTo>
                <a:lnTo>
                  <a:pt x="62" y="36"/>
                </a:lnTo>
                <a:lnTo>
                  <a:pt x="0" y="36"/>
                </a:lnTo>
                <a:lnTo>
                  <a:pt x="0" y="0"/>
                </a:lnTo>
                <a:close/>
                <a:moveTo>
                  <a:pt x="0" y="0"/>
                </a:moveTo>
                <a:lnTo>
                  <a:pt x="52" y="0"/>
                </a:lnTo>
                <a:lnTo>
                  <a:pt x="52" y="31"/>
                </a:lnTo>
                <a:lnTo>
                  <a:pt x="0" y="31"/>
                </a:lnTo>
                <a:lnTo>
                  <a:pt x="0" y="0"/>
                </a:lnTo>
                <a:close/>
              </a:path>
            </a:pathLst>
          </a:custGeom>
          <a:solidFill>
            <a:srgbClr val="DCD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1" name="Freeform 1232"/>
          <p:cNvSpPr>
            <a:spLocks noEditPoints="1"/>
          </p:cNvSpPr>
          <p:nvPr/>
        </p:nvSpPr>
        <p:spPr bwMode="auto">
          <a:xfrm>
            <a:off x="9947728" y="4544690"/>
            <a:ext cx="82550" cy="52388"/>
          </a:xfrm>
          <a:custGeom>
            <a:avLst/>
            <a:gdLst>
              <a:gd name="T0" fmla="*/ 0 w 52"/>
              <a:gd name="T1" fmla="*/ 0 h 31"/>
              <a:gd name="T2" fmla="*/ 52 w 52"/>
              <a:gd name="T3" fmla="*/ 0 h 31"/>
              <a:gd name="T4" fmla="*/ 52 w 52"/>
              <a:gd name="T5" fmla="*/ 31 h 31"/>
              <a:gd name="T6" fmla="*/ 0 w 52"/>
              <a:gd name="T7" fmla="*/ 31 h 31"/>
              <a:gd name="T8" fmla="*/ 0 w 52"/>
              <a:gd name="T9" fmla="*/ 0 h 31"/>
              <a:gd name="T10" fmla="*/ 0 w 52"/>
              <a:gd name="T11" fmla="*/ 0 h 31"/>
              <a:gd name="T12" fmla="*/ 41 w 52"/>
              <a:gd name="T13" fmla="*/ 0 h 31"/>
              <a:gd name="T14" fmla="*/ 41 w 52"/>
              <a:gd name="T15" fmla="*/ 27 h 31"/>
              <a:gd name="T16" fmla="*/ 0 w 52"/>
              <a:gd name="T17" fmla="*/ 27 h 31"/>
              <a:gd name="T18" fmla="*/ 0 w 52"/>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31">
                <a:moveTo>
                  <a:pt x="0" y="0"/>
                </a:moveTo>
                <a:lnTo>
                  <a:pt x="52" y="0"/>
                </a:lnTo>
                <a:lnTo>
                  <a:pt x="52" y="31"/>
                </a:lnTo>
                <a:lnTo>
                  <a:pt x="0" y="31"/>
                </a:lnTo>
                <a:lnTo>
                  <a:pt x="0" y="0"/>
                </a:lnTo>
                <a:close/>
                <a:moveTo>
                  <a:pt x="0" y="0"/>
                </a:moveTo>
                <a:lnTo>
                  <a:pt x="41" y="0"/>
                </a:lnTo>
                <a:lnTo>
                  <a:pt x="41" y="27"/>
                </a:lnTo>
                <a:lnTo>
                  <a:pt x="0" y="27"/>
                </a:lnTo>
                <a:lnTo>
                  <a:pt x="0" y="0"/>
                </a:lnTo>
                <a:close/>
              </a:path>
            </a:pathLst>
          </a:custGeom>
          <a:solidFill>
            <a:srgbClr val="E7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1233"/>
          <p:cNvSpPr>
            <a:spLocks noEditPoints="1"/>
          </p:cNvSpPr>
          <p:nvPr/>
        </p:nvSpPr>
        <p:spPr bwMode="auto">
          <a:xfrm>
            <a:off x="9947728" y="4544690"/>
            <a:ext cx="65088" cy="46038"/>
          </a:xfrm>
          <a:custGeom>
            <a:avLst/>
            <a:gdLst>
              <a:gd name="T0" fmla="*/ 0 w 41"/>
              <a:gd name="T1" fmla="*/ 0 h 27"/>
              <a:gd name="T2" fmla="*/ 41 w 41"/>
              <a:gd name="T3" fmla="*/ 0 h 27"/>
              <a:gd name="T4" fmla="*/ 41 w 41"/>
              <a:gd name="T5" fmla="*/ 27 h 27"/>
              <a:gd name="T6" fmla="*/ 0 w 41"/>
              <a:gd name="T7" fmla="*/ 27 h 27"/>
              <a:gd name="T8" fmla="*/ 0 w 41"/>
              <a:gd name="T9" fmla="*/ 0 h 27"/>
              <a:gd name="T10" fmla="*/ 0 w 41"/>
              <a:gd name="T11" fmla="*/ 0 h 27"/>
              <a:gd name="T12" fmla="*/ 31 w 41"/>
              <a:gd name="T13" fmla="*/ 0 h 27"/>
              <a:gd name="T14" fmla="*/ 31 w 41"/>
              <a:gd name="T15" fmla="*/ 18 h 27"/>
              <a:gd name="T16" fmla="*/ 0 w 41"/>
              <a:gd name="T17" fmla="*/ 18 h 27"/>
              <a:gd name="T18" fmla="*/ 0 w 41"/>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7">
                <a:moveTo>
                  <a:pt x="0" y="0"/>
                </a:moveTo>
                <a:lnTo>
                  <a:pt x="41" y="0"/>
                </a:lnTo>
                <a:lnTo>
                  <a:pt x="41" y="27"/>
                </a:lnTo>
                <a:lnTo>
                  <a:pt x="0" y="27"/>
                </a:lnTo>
                <a:lnTo>
                  <a:pt x="0" y="0"/>
                </a:lnTo>
                <a:close/>
                <a:moveTo>
                  <a:pt x="0" y="0"/>
                </a:moveTo>
                <a:lnTo>
                  <a:pt x="31" y="0"/>
                </a:lnTo>
                <a:lnTo>
                  <a:pt x="31" y="18"/>
                </a:lnTo>
                <a:lnTo>
                  <a:pt x="0" y="18"/>
                </a:lnTo>
                <a:lnTo>
                  <a:pt x="0" y="0"/>
                </a:lnTo>
                <a:close/>
              </a:path>
            </a:pathLst>
          </a:custGeom>
          <a:solidFill>
            <a:srgbClr val="EF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3" name="Freeform 1234"/>
          <p:cNvSpPr>
            <a:spLocks noEditPoints="1"/>
          </p:cNvSpPr>
          <p:nvPr/>
        </p:nvSpPr>
        <p:spPr bwMode="auto">
          <a:xfrm>
            <a:off x="9947729" y="4544691"/>
            <a:ext cx="49213" cy="30163"/>
          </a:xfrm>
          <a:custGeom>
            <a:avLst/>
            <a:gdLst>
              <a:gd name="T0" fmla="*/ 0 w 31"/>
              <a:gd name="T1" fmla="*/ 0 h 18"/>
              <a:gd name="T2" fmla="*/ 31 w 31"/>
              <a:gd name="T3" fmla="*/ 0 h 18"/>
              <a:gd name="T4" fmla="*/ 31 w 31"/>
              <a:gd name="T5" fmla="*/ 18 h 18"/>
              <a:gd name="T6" fmla="*/ 0 w 31"/>
              <a:gd name="T7" fmla="*/ 18 h 18"/>
              <a:gd name="T8" fmla="*/ 0 w 31"/>
              <a:gd name="T9" fmla="*/ 0 h 18"/>
              <a:gd name="T10" fmla="*/ 0 w 31"/>
              <a:gd name="T11" fmla="*/ 0 h 18"/>
              <a:gd name="T12" fmla="*/ 21 w 31"/>
              <a:gd name="T13" fmla="*/ 0 h 18"/>
              <a:gd name="T14" fmla="*/ 21 w 31"/>
              <a:gd name="T15" fmla="*/ 14 h 18"/>
              <a:gd name="T16" fmla="*/ 0 w 31"/>
              <a:gd name="T17" fmla="*/ 14 h 18"/>
              <a:gd name="T18" fmla="*/ 0 w 3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8">
                <a:moveTo>
                  <a:pt x="0" y="0"/>
                </a:moveTo>
                <a:lnTo>
                  <a:pt x="31" y="0"/>
                </a:lnTo>
                <a:lnTo>
                  <a:pt x="31" y="18"/>
                </a:lnTo>
                <a:lnTo>
                  <a:pt x="0" y="18"/>
                </a:lnTo>
                <a:lnTo>
                  <a:pt x="0" y="0"/>
                </a:lnTo>
                <a:close/>
                <a:moveTo>
                  <a:pt x="0" y="0"/>
                </a:moveTo>
                <a:lnTo>
                  <a:pt x="21" y="0"/>
                </a:lnTo>
                <a:lnTo>
                  <a:pt x="21" y="14"/>
                </a:lnTo>
                <a:lnTo>
                  <a:pt x="0" y="14"/>
                </a:lnTo>
                <a:lnTo>
                  <a:pt x="0" y="0"/>
                </a:lnTo>
                <a:close/>
              </a:path>
            </a:pathLst>
          </a:custGeom>
          <a:solidFill>
            <a:srgbClr val="F5F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 name="Freeform 1235"/>
          <p:cNvSpPr>
            <a:spLocks noEditPoints="1"/>
          </p:cNvSpPr>
          <p:nvPr/>
        </p:nvSpPr>
        <p:spPr bwMode="auto">
          <a:xfrm>
            <a:off x="9947728" y="4544691"/>
            <a:ext cx="33338" cy="23813"/>
          </a:xfrm>
          <a:custGeom>
            <a:avLst/>
            <a:gdLst>
              <a:gd name="T0" fmla="*/ 0 w 21"/>
              <a:gd name="T1" fmla="*/ 0 h 14"/>
              <a:gd name="T2" fmla="*/ 21 w 21"/>
              <a:gd name="T3" fmla="*/ 0 h 14"/>
              <a:gd name="T4" fmla="*/ 21 w 21"/>
              <a:gd name="T5" fmla="*/ 14 h 14"/>
              <a:gd name="T6" fmla="*/ 0 w 21"/>
              <a:gd name="T7" fmla="*/ 14 h 14"/>
              <a:gd name="T8" fmla="*/ 0 w 21"/>
              <a:gd name="T9" fmla="*/ 0 h 14"/>
              <a:gd name="T10" fmla="*/ 0 w 21"/>
              <a:gd name="T11" fmla="*/ 0 h 14"/>
              <a:gd name="T12" fmla="*/ 11 w 21"/>
              <a:gd name="T13" fmla="*/ 0 h 14"/>
              <a:gd name="T14" fmla="*/ 11 w 21"/>
              <a:gd name="T15" fmla="*/ 5 h 14"/>
              <a:gd name="T16" fmla="*/ 0 w 21"/>
              <a:gd name="T17" fmla="*/ 5 h 14"/>
              <a:gd name="T18" fmla="*/ 0 w 2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0"/>
                </a:moveTo>
                <a:lnTo>
                  <a:pt x="21" y="0"/>
                </a:lnTo>
                <a:lnTo>
                  <a:pt x="21" y="14"/>
                </a:lnTo>
                <a:lnTo>
                  <a:pt x="0" y="14"/>
                </a:lnTo>
                <a:lnTo>
                  <a:pt x="0" y="0"/>
                </a:lnTo>
                <a:close/>
                <a:moveTo>
                  <a:pt x="0" y="0"/>
                </a:moveTo>
                <a:lnTo>
                  <a:pt x="11" y="0"/>
                </a:lnTo>
                <a:lnTo>
                  <a:pt x="11" y="5"/>
                </a:lnTo>
                <a:lnTo>
                  <a:pt x="0" y="5"/>
                </a:lnTo>
                <a:lnTo>
                  <a:pt x="0" y="0"/>
                </a:lnTo>
                <a:close/>
              </a:path>
            </a:pathLst>
          </a:custGeom>
          <a:solidFill>
            <a:srgbClr val="FA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 name="Freeform 1236"/>
          <p:cNvSpPr>
            <a:spLocks noEditPoints="1"/>
          </p:cNvSpPr>
          <p:nvPr/>
        </p:nvSpPr>
        <p:spPr bwMode="auto">
          <a:xfrm>
            <a:off x="9947729" y="4544691"/>
            <a:ext cx="17463" cy="9525"/>
          </a:xfrm>
          <a:custGeom>
            <a:avLst/>
            <a:gdLst>
              <a:gd name="T0" fmla="*/ 0 w 11"/>
              <a:gd name="T1" fmla="*/ 0 h 5"/>
              <a:gd name="T2" fmla="*/ 11 w 11"/>
              <a:gd name="T3" fmla="*/ 0 h 5"/>
              <a:gd name="T4" fmla="*/ 11 w 11"/>
              <a:gd name="T5" fmla="*/ 5 h 5"/>
              <a:gd name="T6" fmla="*/ 0 w 11"/>
              <a:gd name="T7" fmla="*/ 5 h 5"/>
              <a:gd name="T8" fmla="*/ 0 w 11"/>
              <a:gd name="T9" fmla="*/ 0 h 5"/>
              <a:gd name="T10" fmla="*/ 0 w 11"/>
              <a:gd name="T11" fmla="*/ 0 h 5"/>
              <a:gd name="T12" fmla="*/ 0 w 11"/>
              <a:gd name="T13" fmla="*/ 0 h 5"/>
              <a:gd name="T14" fmla="*/ 0 w 11"/>
              <a:gd name="T15" fmla="*/ 0 h 5"/>
              <a:gd name="T16" fmla="*/ 0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0" y="0"/>
                </a:moveTo>
                <a:lnTo>
                  <a:pt x="11" y="0"/>
                </a:lnTo>
                <a:lnTo>
                  <a:pt x="11" y="5"/>
                </a:lnTo>
                <a:lnTo>
                  <a:pt x="0" y="5"/>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 name="Freeform 1237"/>
          <p:cNvSpPr>
            <a:spLocks noEditPoints="1"/>
          </p:cNvSpPr>
          <p:nvPr/>
        </p:nvSpPr>
        <p:spPr bwMode="auto">
          <a:xfrm>
            <a:off x="9947728" y="4544691"/>
            <a:ext cx="1588" cy="317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7" name="Freeform 1238"/>
          <p:cNvSpPr>
            <a:spLocks noEditPoints="1"/>
          </p:cNvSpPr>
          <p:nvPr/>
        </p:nvSpPr>
        <p:spPr bwMode="auto">
          <a:xfrm>
            <a:off x="9931854" y="4531991"/>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8" name="Freeform 1239"/>
          <p:cNvSpPr>
            <a:spLocks noEditPoints="1"/>
          </p:cNvSpPr>
          <p:nvPr/>
        </p:nvSpPr>
        <p:spPr bwMode="auto">
          <a:xfrm>
            <a:off x="9947728" y="4544691"/>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9" name="Freeform 1240"/>
          <p:cNvSpPr>
            <a:spLocks noEditPoints="1"/>
          </p:cNvSpPr>
          <p:nvPr/>
        </p:nvSpPr>
        <p:spPr bwMode="auto">
          <a:xfrm>
            <a:off x="9965192" y="4554215"/>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0" name="Freeform 1241"/>
          <p:cNvSpPr>
            <a:spLocks noEditPoints="1"/>
          </p:cNvSpPr>
          <p:nvPr/>
        </p:nvSpPr>
        <p:spPr bwMode="auto">
          <a:xfrm>
            <a:off x="9981066" y="4568503"/>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1" name="Freeform 1242"/>
          <p:cNvSpPr>
            <a:spLocks noEditPoints="1"/>
          </p:cNvSpPr>
          <p:nvPr/>
        </p:nvSpPr>
        <p:spPr bwMode="auto">
          <a:xfrm>
            <a:off x="9996942" y="4574853"/>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2" name="Freeform 1243"/>
          <p:cNvSpPr>
            <a:spLocks noEditPoints="1"/>
          </p:cNvSpPr>
          <p:nvPr/>
        </p:nvSpPr>
        <p:spPr bwMode="auto">
          <a:xfrm>
            <a:off x="10012816" y="4590729"/>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3" name="Freeform 1244"/>
          <p:cNvSpPr>
            <a:spLocks noEditPoints="1"/>
          </p:cNvSpPr>
          <p:nvPr/>
        </p:nvSpPr>
        <p:spPr bwMode="auto">
          <a:xfrm>
            <a:off x="10030278" y="4597079"/>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 name="Freeform 1245"/>
          <p:cNvSpPr>
            <a:spLocks noEditPoints="1"/>
          </p:cNvSpPr>
          <p:nvPr/>
        </p:nvSpPr>
        <p:spPr bwMode="auto">
          <a:xfrm>
            <a:off x="10046154" y="4612953"/>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 name="Freeform 1246"/>
          <p:cNvSpPr>
            <a:spLocks noEditPoints="1"/>
          </p:cNvSpPr>
          <p:nvPr/>
        </p:nvSpPr>
        <p:spPr bwMode="auto">
          <a:xfrm>
            <a:off x="10062028" y="4620891"/>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 name="Freeform 1247"/>
          <p:cNvSpPr>
            <a:spLocks noEditPoints="1"/>
          </p:cNvSpPr>
          <p:nvPr/>
        </p:nvSpPr>
        <p:spPr bwMode="auto">
          <a:xfrm>
            <a:off x="10085842" y="4635179"/>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Freeform 1248"/>
          <p:cNvSpPr>
            <a:spLocks noEditPoints="1"/>
          </p:cNvSpPr>
          <p:nvPr/>
        </p:nvSpPr>
        <p:spPr bwMode="auto">
          <a:xfrm>
            <a:off x="10103304" y="4643115"/>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Freeform 1249"/>
          <p:cNvSpPr>
            <a:spLocks noEditPoints="1"/>
          </p:cNvSpPr>
          <p:nvPr/>
        </p:nvSpPr>
        <p:spPr bwMode="auto">
          <a:xfrm>
            <a:off x="10119178" y="4657403"/>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Freeform 1250"/>
          <p:cNvSpPr>
            <a:spLocks noEditPoints="1"/>
          </p:cNvSpPr>
          <p:nvPr/>
        </p:nvSpPr>
        <p:spPr bwMode="auto">
          <a:xfrm>
            <a:off x="10135054" y="4665341"/>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0" name="Freeform 1251"/>
          <p:cNvSpPr>
            <a:spLocks noEditPoints="1"/>
          </p:cNvSpPr>
          <p:nvPr/>
        </p:nvSpPr>
        <p:spPr bwMode="auto">
          <a:xfrm>
            <a:off x="10150928" y="4679629"/>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1" name="Freeform 1252"/>
          <p:cNvSpPr>
            <a:spLocks noEditPoints="1"/>
          </p:cNvSpPr>
          <p:nvPr/>
        </p:nvSpPr>
        <p:spPr bwMode="auto">
          <a:xfrm>
            <a:off x="10168392" y="4685979"/>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2" name="Freeform 1253"/>
          <p:cNvSpPr>
            <a:spLocks noEditPoints="1"/>
          </p:cNvSpPr>
          <p:nvPr/>
        </p:nvSpPr>
        <p:spPr bwMode="auto">
          <a:xfrm>
            <a:off x="10184267" y="4701854"/>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 name="Freeform 1254"/>
          <p:cNvSpPr>
            <a:spLocks noEditPoints="1"/>
          </p:cNvSpPr>
          <p:nvPr/>
        </p:nvSpPr>
        <p:spPr bwMode="auto">
          <a:xfrm>
            <a:off x="9931854" y="4531991"/>
            <a:ext cx="252413" cy="169863"/>
          </a:xfrm>
          <a:custGeom>
            <a:avLst/>
            <a:gdLst>
              <a:gd name="T0" fmla="*/ 10 w 159"/>
              <a:gd name="T1" fmla="*/ 88 h 101"/>
              <a:gd name="T2" fmla="*/ 10 w 159"/>
              <a:gd name="T3" fmla="*/ 8 h 101"/>
              <a:gd name="T4" fmla="*/ 143 w 159"/>
              <a:gd name="T5" fmla="*/ 8 h 101"/>
              <a:gd name="T6" fmla="*/ 143 w 159"/>
              <a:gd name="T7" fmla="*/ 88 h 101"/>
              <a:gd name="T8" fmla="*/ 10 w 159"/>
              <a:gd name="T9" fmla="*/ 88 h 101"/>
              <a:gd name="T10" fmla="*/ 5 w 159"/>
              <a:gd name="T11" fmla="*/ 97 h 101"/>
              <a:gd name="T12" fmla="*/ 154 w 159"/>
              <a:gd name="T13" fmla="*/ 97 h 101"/>
              <a:gd name="T14" fmla="*/ 154 w 159"/>
              <a:gd name="T15" fmla="*/ 4 h 101"/>
              <a:gd name="T16" fmla="*/ 159 w 159"/>
              <a:gd name="T17" fmla="*/ 4 h 101"/>
              <a:gd name="T18" fmla="*/ 159 w 159"/>
              <a:gd name="T19" fmla="*/ 0 h 101"/>
              <a:gd name="T20" fmla="*/ 0 w 159"/>
              <a:gd name="T21" fmla="*/ 0 h 101"/>
              <a:gd name="T22" fmla="*/ 0 w 159"/>
              <a:gd name="T23" fmla="*/ 101 h 101"/>
              <a:gd name="T24" fmla="*/ 5 w 159"/>
              <a:gd name="T25" fmla="*/ 101 h 101"/>
              <a:gd name="T26" fmla="*/ 5 w 159"/>
              <a:gd name="T27"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01">
                <a:moveTo>
                  <a:pt x="10" y="88"/>
                </a:moveTo>
                <a:lnTo>
                  <a:pt x="10" y="8"/>
                </a:lnTo>
                <a:lnTo>
                  <a:pt x="143" y="8"/>
                </a:lnTo>
                <a:lnTo>
                  <a:pt x="143" y="88"/>
                </a:lnTo>
                <a:lnTo>
                  <a:pt x="10" y="88"/>
                </a:lnTo>
                <a:close/>
                <a:moveTo>
                  <a:pt x="5" y="97"/>
                </a:moveTo>
                <a:lnTo>
                  <a:pt x="154" y="97"/>
                </a:lnTo>
                <a:lnTo>
                  <a:pt x="154" y="4"/>
                </a:lnTo>
                <a:lnTo>
                  <a:pt x="159" y="4"/>
                </a:lnTo>
                <a:lnTo>
                  <a:pt x="159" y="0"/>
                </a:lnTo>
                <a:lnTo>
                  <a:pt x="0" y="0"/>
                </a:lnTo>
                <a:lnTo>
                  <a:pt x="0" y="101"/>
                </a:lnTo>
                <a:lnTo>
                  <a:pt x="5" y="101"/>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 name="Freeform 1255"/>
          <p:cNvSpPr>
            <a:spLocks noEditPoints="1"/>
          </p:cNvSpPr>
          <p:nvPr/>
        </p:nvSpPr>
        <p:spPr bwMode="auto">
          <a:xfrm>
            <a:off x="9931854" y="4531991"/>
            <a:ext cx="252413" cy="169863"/>
          </a:xfrm>
          <a:custGeom>
            <a:avLst/>
            <a:gdLst>
              <a:gd name="T0" fmla="*/ 0 w 159"/>
              <a:gd name="T1" fmla="*/ 0 h 101"/>
              <a:gd name="T2" fmla="*/ 159 w 159"/>
              <a:gd name="T3" fmla="*/ 0 h 101"/>
              <a:gd name="T4" fmla="*/ 159 w 159"/>
              <a:gd name="T5" fmla="*/ 101 h 101"/>
              <a:gd name="T6" fmla="*/ 0 w 159"/>
              <a:gd name="T7" fmla="*/ 101 h 101"/>
              <a:gd name="T8" fmla="*/ 0 w 159"/>
              <a:gd name="T9" fmla="*/ 0 h 101"/>
              <a:gd name="T10" fmla="*/ 10 w 159"/>
              <a:gd name="T11" fmla="*/ 8 h 101"/>
              <a:gd name="T12" fmla="*/ 159 w 159"/>
              <a:gd name="T13" fmla="*/ 8 h 101"/>
              <a:gd name="T14" fmla="*/ 159 w 159"/>
              <a:gd name="T15" fmla="*/ 101 h 101"/>
              <a:gd name="T16" fmla="*/ 10 w 159"/>
              <a:gd name="T17" fmla="*/ 101 h 101"/>
              <a:gd name="T18" fmla="*/ 10 w 159"/>
              <a:gd name="T19"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01">
                <a:moveTo>
                  <a:pt x="0" y="0"/>
                </a:moveTo>
                <a:lnTo>
                  <a:pt x="159" y="0"/>
                </a:lnTo>
                <a:lnTo>
                  <a:pt x="159" y="101"/>
                </a:lnTo>
                <a:lnTo>
                  <a:pt x="0" y="101"/>
                </a:lnTo>
                <a:lnTo>
                  <a:pt x="0" y="0"/>
                </a:lnTo>
                <a:close/>
                <a:moveTo>
                  <a:pt x="10" y="8"/>
                </a:moveTo>
                <a:lnTo>
                  <a:pt x="159" y="8"/>
                </a:lnTo>
                <a:lnTo>
                  <a:pt x="159" y="101"/>
                </a:lnTo>
                <a:lnTo>
                  <a:pt x="10" y="101"/>
                </a:lnTo>
                <a:lnTo>
                  <a:pt x="10" y="8"/>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 name="Freeform 1256"/>
          <p:cNvSpPr>
            <a:spLocks noEditPoints="1"/>
          </p:cNvSpPr>
          <p:nvPr/>
        </p:nvSpPr>
        <p:spPr bwMode="auto">
          <a:xfrm>
            <a:off x="9947728" y="4544691"/>
            <a:ext cx="236538" cy="157163"/>
          </a:xfrm>
          <a:custGeom>
            <a:avLst/>
            <a:gdLst>
              <a:gd name="T0" fmla="*/ 0 w 149"/>
              <a:gd name="T1" fmla="*/ 0 h 93"/>
              <a:gd name="T2" fmla="*/ 149 w 149"/>
              <a:gd name="T3" fmla="*/ 0 h 93"/>
              <a:gd name="T4" fmla="*/ 149 w 149"/>
              <a:gd name="T5" fmla="*/ 93 h 93"/>
              <a:gd name="T6" fmla="*/ 0 w 149"/>
              <a:gd name="T7" fmla="*/ 93 h 93"/>
              <a:gd name="T8" fmla="*/ 0 w 149"/>
              <a:gd name="T9" fmla="*/ 0 h 93"/>
              <a:gd name="T10" fmla="*/ 11 w 149"/>
              <a:gd name="T11" fmla="*/ 5 h 93"/>
              <a:gd name="T12" fmla="*/ 149 w 149"/>
              <a:gd name="T13" fmla="*/ 5 h 93"/>
              <a:gd name="T14" fmla="*/ 149 w 149"/>
              <a:gd name="T15" fmla="*/ 93 h 93"/>
              <a:gd name="T16" fmla="*/ 11 w 149"/>
              <a:gd name="T17" fmla="*/ 93 h 93"/>
              <a:gd name="T18" fmla="*/ 11 w 149"/>
              <a:gd name="T1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93">
                <a:moveTo>
                  <a:pt x="0" y="0"/>
                </a:moveTo>
                <a:lnTo>
                  <a:pt x="149" y="0"/>
                </a:lnTo>
                <a:lnTo>
                  <a:pt x="149" y="93"/>
                </a:lnTo>
                <a:lnTo>
                  <a:pt x="0" y="93"/>
                </a:lnTo>
                <a:lnTo>
                  <a:pt x="0" y="0"/>
                </a:lnTo>
                <a:close/>
                <a:moveTo>
                  <a:pt x="11" y="5"/>
                </a:moveTo>
                <a:lnTo>
                  <a:pt x="149" y="5"/>
                </a:lnTo>
                <a:lnTo>
                  <a:pt x="149" y="93"/>
                </a:lnTo>
                <a:lnTo>
                  <a:pt x="11" y="93"/>
                </a:lnTo>
                <a:lnTo>
                  <a:pt x="11" y="5"/>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 name="Freeform 1257"/>
          <p:cNvSpPr>
            <a:spLocks noEditPoints="1"/>
          </p:cNvSpPr>
          <p:nvPr/>
        </p:nvSpPr>
        <p:spPr bwMode="auto">
          <a:xfrm>
            <a:off x="9965192" y="4554215"/>
            <a:ext cx="219075" cy="147638"/>
          </a:xfrm>
          <a:custGeom>
            <a:avLst/>
            <a:gdLst>
              <a:gd name="T0" fmla="*/ 0 w 138"/>
              <a:gd name="T1" fmla="*/ 0 h 88"/>
              <a:gd name="T2" fmla="*/ 138 w 138"/>
              <a:gd name="T3" fmla="*/ 0 h 88"/>
              <a:gd name="T4" fmla="*/ 138 w 138"/>
              <a:gd name="T5" fmla="*/ 88 h 88"/>
              <a:gd name="T6" fmla="*/ 0 w 138"/>
              <a:gd name="T7" fmla="*/ 88 h 88"/>
              <a:gd name="T8" fmla="*/ 0 w 138"/>
              <a:gd name="T9" fmla="*/ 0 h 88"/>
              <a:gd name="T10" fmla="*/ 10 w 138"/>
              <a:gd name="T11" fmla="*/ 9 h 88"/>
              <a:gd name="T12" fmla="*/ 138 w 138"/>
              <a:gd name="T13" fmla="*/ 9 h 88"/>
              <a:gd name="T14" fmla="*/ 138 w 138"/>
              <a:gd name="T15" fmla="*/ 88 h 88"/>
              <a:gd name="T16" fmla="*/ 10 w 138"/>
              <a:gd name="T17" fmla="*/ 88 h 88"/>
              <a:gd name="T18" fmla="*/ 10 w 138"/>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8">
                <a:moveTo>
                  <a:pt x="0" y="0"/>
                </a:moveTo>
                <a:lnTo>
                  <a:pt x="138" y="0"/>
                </a:lnTo>
                <a:lnTo>
                  <a:pt x="138" y="88"/>
                </a:lnTo>
                <a:lnTo>
                  <a:pt x="0" y="88"/>
                </a:lnTo>
                <a:lnTo>
                  <a:pt x="0" y="0"/>
                </a:lnTo>
                <a:close/>
                <a:moveTo>
                  <a:pt x="10" y="9"/>
                </a:moveTo>
                <a:lnTo>
                  <a:pt x="138" y="9"/>
                </a:lnTo>
                <a:lnTo>
                  <a:pt x="138" y="88"/>
                </a:lnTo>
                <a:lnTo>
                  <a:pt x="10" y="88"/>
                </a:lnTo>
                <a:lnTo>
                  <a:pt x="10" y="9"/>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 name="Freeform 1258"/>
          <p:cNvSpPr>
            <a:spLocks noEditPoints="1"/>
          </p:cNvSpPr>
          <p:nvPr/>
        </p:nvSpPr>
        <p:spPr bwMode="auto">
          <a:xfrm>
            <a:off x="9981066" y="4568503"/>
            <a:ext cx="203200" cy="133350"/>
          </a:xfrm>
          <a:custGeom>
            <a:avLst/>
            <a:gdLst>
              <a:gd name="T0" fmla="*/ 0 w 128"/>
              <a:gd name="T1" fmla="*/ 0 h 79"/>
              <a:gd name="T2" fmla="*/ 128 w 128"/>
              <a:gd name="T3" fmla="*/ 0 h 79"/>
              <a:gd name="T4" fmla="*/ 128 w 128"/>
              <a:gd name="T5" fmla="*/ 79 h 79"/>
              <a:gd name="T6" fmla="*/ 0 w 128"/>
              <a:gd name="T7" fmla="*/ 79 h 79"/>
              <a:gd name="T8" fmla="*/ 0 w 128"/>
              <a:gd name="T9" fmla="*/ 0 h 79"/>
              <a:gd name="T10" fmla="*/ 10 w 128"/>
              <a:gd name="T11" fmla="*/ 4 h 79"/>
              <a:gd name="T12" fmla="*/ 128 w 128"/>
              <a:gd name="T13" fmla="*/ 4 h 79"/>
              <a:gd name="T14" fmla="*/ 128 w 128"/>
              <a:gd name="T15" fmla="*/ 79 h 79"/>
              <a:gd name="T16" fmla="*/ 10 w 128"/>
              <a:gd name="T17" fmla="*/ 79 h 79"/>
              <a:gd name="T18" fmla="*/ 10 w 128"/>
              <a:gd name="T19"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79">
                <a:moveTo>
                  <a:pt x="0" y="0"/>
                </a:moveTo>
                <a:lnTo>
                  <a:pt x="128" y="0"/>
                </a:lnTo>
                <a:lnTo>
                  <a:pt x="128" y="79"/>
                </a:lnTo>
                <a:lnTo>
                  <a:pt x="0" y="79"/>
                </a:lnTo>
                <a:lnTo>
                  <a:pt x="0" y="0"/>
                </a:lnTo>
                <a:close/>
                <a:moveTo>
                  <a:pt x="10" y="4"/>
                </a:moveTo>
                <a:lnTo>
                  <a:pt x="128" y="4"/>
                </a:lnTo>
                <a:lnTo>
                  <a:pt x="128" y="79"/>
                </a:lnTo>
                <a:lnTo>
                  <a:pt x="10" y="79"/>
                </a:lnTo>
                <a:lnTo>
                  <a:pt x="10" y="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 name="Freeform 1259"/>
          <p:cNvSpPr>
            <a:spLocks noEditPoints="1"/>
          </p:cNvSpPr>
          <p:nvPr/>
        </p:nvSpPr>
        <p:spPr bwMode="auto">
          <a:xfrm>
            <a:off x="9996942" y="4574853"/>
            <a:ext cx="187325" cy="127000"/>
          </a:xfrm>
          <a:custGeom>
            <a:avLst/>
            <a:gdLst>
              <a:gd name="T0" fmla="*/ 0 w 118"/>
              <a:gd name="T1" fmla="*/ 0 h 75"/>
              <a:gd name="T2" fmla="*/ 118 w 118"/>
              <a:gd name="T3" fmla="*/ 0 h 75"/>
              <a:gd name="T4" fmla="*/ 118 w 118"/>
              <a:gd name="T5" fmla="*/ 75 h 75"/>
              <a:gd name="T6" fmla="*/ 0 w 118"/>
              <a:gd name="T7" fmla="*/ 75 h 75"/>
              <a:gd name="T8" fmla="*/ 0 w 118"/>
              <a:gd name="T9" fmla="*/ 0 h 75"/>
              <a:gd name="T10" fmla="*/ 10 w 118"/>
              <a:gd name="T11" fmla="*/ 9 h 75"/>
              <a:gd name="T12" fmla="*/ 118 w 118"/>
              <a:gd name="T13" fmla="*/ 9 h 75"/>
              <a:gd name="T14" fmla="*/ 118 w 118"/>
              <a:gd name="T15" fmla="*/ 75 h 75"/>
              <a:gd name="T16" fmla="*/ 10 w 118"/>
              <a:gd name="T17" fmla="*/ 75 h 75"/>
              <a:gd name="T18" fmla="*/ 10 w 118"/>
              <a:gd name="T19"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75">
                <a:moveTo>
                  <a:pt x="0" y="0"/>
                </a:moveTo>
                <a:lnTo>
                  <a:pt x="118" y="0"/>
                </a:lnTo>
                <a:lnTo>
                  <a:pt x="118" y="75"/>
                </a:lnTo>
                <a:lnTo>
                  <a:pt x="0" y="75"/>
                </a:lnTo>
                <a:lnTo>
                  <a:pt x="0" y="0"/>
                </a:lnTo>
                <a:close/>
                <a:moveTo>
                  <a:pt x="10" y="9"/>
                </a:moveTo>
                <a:lnTo>
                  <a:pt x="118" y="9"/>
                </a:lnTo>
                <a:lnTo>
                  <a:pt x="118" y="75"/>
                </a:lnTo>
                <a:lnTo>
                  <a:pt x="10" y="75"/>
                </a:lnTo>
                <a:lnTo>
                  <a:pt x="10" y="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1260"/>
          <p:cNvSpPr>
            <a:spLocks noEditPoints="1"/>
          </p:cNvSpPr>
          <p:nvPr/>
        </p:nvSpPr>
        <p:spPr bwMode="auto">
          <a:xfrm>
            <a:off x="10012816" y="4590729"/>
            <a:ext cx="171450" cy="111125"/>
          </a:xfrm>
          <a:custGeom>
            <a:avLst/>
            <a:gdLst>
              <a:gd name="T0" fmla="*/ 0 w 108"/>
              <a:gd name="T1" fmla="*/ 0 h 66"/>
              <a:gd name="T2" fmla="*/ 108 w 108"/>
              <a:gd name="T3" fmla="*/ 0 h 66"/>
              <a:gd name="T4" fmla="*/ 108 w 108"/>
              <a:gd name="T5" fmla="*/ 66 h 66"/>
              <a:gd name="T6" fmla="*/ 0 w 108"/>
              <a:gd name="T7" fmla="*/ 66 h 66"/>
              <a:gd name="T8" fmla="*/ 0 w 108"/>
              <a:gd name="T9" fmla="*/ 0 h 66"/>
              <a:gd name="T10" fmla="*/ 11 w 108"/>
              <a:gd name="T11" fmla="*/ 4 h 66"/>
              <a:gd name="T12" fmla="*/ 108 w 108"/>
              <a:gd name="T13" fmla="*/ 4 h 66"/>
              <a:gd name="T14" fmla="*/ 108 w 108"/>
              <a:gd name="T15" fmla="*/ 66 h 66"/>
              <a:gd name="T16" fmla="*/ 11 w 108"/>
              <a:gd name="T17" fmla="*/ 66 h 66"/>
              <a:gd name="T18" fmla="*/ 11 w 108"/>
              <a:gd name="T19"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6">
                <a:moveTo>
                  <a:pt x="0" y="0"/>
                </a:moveTo>
                <a:lnTo>
                  <a:pt x="108" y="0"/>
                </a:lnTo>
                <a:lnTo>
                  <a:pt x="108" y="66"/>
                </a:lnTo>
                <a:lnTo>
                  <a:pt x="0" y="66"/>
                </a:lnTo>
                <a:lnTo>
                  <a:pt x="0" y="0"/>
                </a:lnTo>
                <a:close/>
                <a:moveTo>
                  <a:pt x="11" y="4"/>
                </a:moveTo>
                <a:lnTo>
                  <a:pt x="108" y="4"/>
                </a:lnTo>
                <a:lnTo>
                  <a:pt x="108" y="66"/>
                </a:lnTo>
                <a:lnTo>
                  <a:pt x="11" y="66"/>
                </a:lnTo>
                <a:lnTo>
                  <a:pt x="11" y="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 name="Freeform 1261"/>
          <p:cNvSpPr>
            <a:spLocks noEditPoints="1"/>
          </p:cNvSpPr>
          <p:nvPr/>
        </p:nvSpPr>
        <p:spPr bwMode="auto">
          <a:xfrm>
            <a:off x="10030278" y="4597079"/>
            <a:ext cx="153988" cy="104775"/>
          </a:xfrm>
          <a:custGeom>
            <a:avLst/>
            <a:gdLst>
              <a:gd name="T0" fmla="*/ 0 w 97"/>
              <a:gd name="T1" fmla="*/ 0 h 62"/>
              <a:gd name="T2" fmla="*/ 97 w 97"/>
              <a:gd name="T3" fmla="*/ 0 h 62"/>
              <a:gd name="T4" fmla="*/ 97 w 97"/>
              <a:gd name="T5" fmla="*/ 62 h 62"/>
              <a:gd name="T6" fmla="*/ 0 w 97"/>
              <a:gd name="T7" fmla="*/ 62 h 62"/>
              <a:gd name="T8" fmla="*/ 0 w 97"/>
              <a:gd name="T9" fmla="*/ 0 h 62"/>
              <a:gd name="T10" fmla="*/ 10 w 97"/>
              <a:gd name="T11" fmla="*/ 9 h 62"/>
              <a:gd name="T12" fmla="*/ 97 w 97"/>
              <a:gd name="T13" fmla="*/ 9 h 62"/>
              <a:gd name="T14" fmla="*/ 97 w 97"/>
              <a:gd name="T15" fmla="*/ 62 h 62"/>
              <a:gd name="T16" fmla="*/ 10 w 97"/>
              <a:gd name="T17" fmla="*/ 62 h 62"/>
              <a:gd name="T18" fmla="*/ 10 w 97"/>
              <a:gd name="T19"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62">
                <a:moveTo>
                  <a:pt x="0" y="0"/>
                </a:moveTo>
                <a:lnTo>
                  <a:pt x="97" y="0"/>
                </a:lnTo>
                <a:lnTo>
                  <a:pt x="97" y="62"/>
                </a:lnTo>
                <a:lnTo>
                  <a:pt x="0" y="62"/>
                </a:lnTo>
                <a:lnTo>
                  <a:pt x="0" y="0"/>
                </a:lnTo>
                <a:close/>
                <a:moveTo>
                  <a:pt x="10" y="9"/>
                </a:moveTo>
                <a:lnTo>
                  <a:pt x="97" y="9"/>
                </a:lnTo>
                <a:lnTo>
                  <a:pt x="97" y="62"/>
                </a:lnTo>
                <a:lnTo>
                  <a:pt x="10" y="62"/>
                </a:lnTo>
                <a:lnTo>
                  <a:pt x="10"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 name="Freeform 1262"/>
          <p:cNvSpPr>
            <a:spLocks noEditPoints="1"/>
          </p:cNvSpPr>
          <p:nvPr/>
        </p:nvSpPr>
        <p:spPr bwMode="auto">
          <a:xfrm>
            <a:off x="10046154" y="4612953"/>
            <a:ext cx="138113" cy="88900"/>
          </a:xfrm>
          <a:custGeom>
            <a:avLst/>
            <a:gdLst>
              <a:gd name="T0" fmla="*/ 0 w 87"/>
              <a:gd name="T1" fmla="*/ 0 h 53"/>
              <a:gd name="T2" fmla="*/ 87 w 87"/>
              <a:gd name="T3" fmla="*/ 0 h 53"/>
              <a:gd name="T4" fmla="*/ 87 w 87"/>
              <a:gd name="T5" fmla="*/ 53 h 53"/>
              <a:gd name="T6" fmla="*/ 0 w 87"/>
              <a:gd name="T7" fmla="*/ 53 h 53"/>
              <a:gd name="T8" fmla="*/ 0 w 87"/>
              <a:gd name="T9" fmla="*/ 0 h 53"/>
              <a:gd name="T10" fmla="*/ 10 w 87"/>
              <a:gd name="T11" fmla="*/ 5 h 53"/>
              <a:gd name="T12" fmla="*/ 87 w 87"/>
              <a:gd name="T13" fmla="*/ 5 h 53"/>
              <a:gd name="T14" fmla="*/ 87 w 87"/>
              <a:gd name="T15" fmla="*/ 53 h 53"/>
              <a:gd name="T16" fmla="*/ 10 w 87"/>
              <a:gd name="T17" fmla="*/ 53 h 53"/>
              <a:gd name="T18" fmla="*/ 10 w 87"/>
              <a:gd name="T19"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3">
                <a:moveTo>
                  <a:pt x="0" y="0"/>
                </a:moveTo>
                <a:lnTo>
                  <a:pt x="87" y="0"/>
                </a:lnTo>
                <a:lnTo>
                  <a:pt x="87" y="53"/>
                </a:lnTo>
                <a:lnTo>
                  <a:pt x="0" y="53"/>
                </a:lnTo>
                <a:lnTo>
                  <a:pt x="0" y="0"/>
                </a:lnTo>
                <a:close/>
                <a:moveTo>
                  <a:pt x="10" y="5"/>
                </a:moveTo>
                <a:lnTo>
                  <a:pt x="87" y="5"/>
                </a:lnTo>
                <a:lnTo>
                  <a:pt x="87" y="53"/>
                </a:lnTo>
                <a:lnTo>
                  <a:pt x="10" y="53"/>
                </a:lnTo>
                <a:lnTo>
                  <a:pt x="10" y="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1263"/>
          <p:cNvSpPr>
            <a:spLocks noEditPoints="1"/>
          </p:cNvSpPr>
          <p:nvPr/>
        </p:nvSpPr>
        <p:spPr bwMode="auto">
          <a:xfrm>
            <a:off x="10062028" y="4620891"/>
            <a:ext cx="122238" cy="80963"/>
          </a:xfrm>
          <a:custGeom>
            <a:avLst/>
            <a:gdLst>
              <a:gd name="T0" fmla="*/ 0 w 77"/>
              <a:gd name="T1" fmla="*/ 0 h 48"/>
              <a:gd name="T2" fmla="*/ 77 w 77"/>
              <a:gd name="T3" fmla="*/ 0 h 48"/>
              <a:gd name="T4" fmla="*/ 77 w 77"/>
              <a:gd name="T5" fmla="*/ 48 h 48"/>
              <a:gd name="T6" fmla="*/ 0 w 77"/>
              <a:gd name="T7" fmla="*/ 48 h 48"/>
              <a:gd name="T8" fmla="*/ 0 w 77"/>
              <a:gd name="T9" fmla="*/ 0 h 48"/>
              <a:gd name="T10" fmla="*/ 15 w 77"/>
              <a:gd name="T11" fmla="*/ 8 h 48"/>
              <a:gd name="T12" fmla="*/ 77 w 77"/>
              <a:gd name="T13" fmla="*/ 8 h 48"/>
              <a:gd name="T14" fmla="*/ 77 w 77"/>
              <a:gd name="T15" fmla="*/ 48 h 48"/>
              <a:gd name="T16" fmla="*/ 15 w 77"/>
              <a:gd name="T17" fmla="*/ 48 h 48"/>
              <a:gd name="T18" fmla="*/ 15 w 77"/>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8">
                <a:moveTo>
                  <a:pt x="0" y="0"/>
                </a:moveTo>
                <a:lnTo>
                  <a:pt x="77" y="0"/>
                </a:lnTo>
                <a:lnTo>
                  <a:pt x="77" y="48"/>
                </a:lnTo>
                <a:lnTo>
                  <a:pt x="0" y="48"/>
                </a:lnTo>
                <a:lnTo>
                  <a:pt x="0" y="0"/>
                </a:lnTo>
                <a:close/>
                <a:moveTo>
                  <a:pt x="15" y="8"/>
                </a:moveTo>
                <a:lnTo>
                  <a:pt x="77" y="8"/>
                </a:lnTo>
                <a:lnTo>
                  <a:pt x="77" y="48"/>
                </a:lnTo>
                <a:lnTo>
                  <a:pt x="15" y="48"/>
                </a:lnTo>
                <a:lnTo>
                  <a:pt x="15" y="8"/>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3" name="Freeform 1264"/>
          <p:cNvSpPr>
            <a:spLocks noEditPoints="1"/>
          </p:cNvSpPr>
          <p:nvPr/>
        </p:nvSpPr>
        <p:spPr bwMode="auto">
          <a:xfrm>
            <a:off x="10085842" y="4635179"/>
            <a:ext cx="98425" cy="66675"/>
          </a:xfrm>
          <a:custGeom>
            <a:avLst/>
            <a:gdLst>
              <a:gd name="T0" fmla="*/ 0 w 62"/>
              <a:gd name="T1" fmla="*/ 0 h 40"/>
              <a:gd name="T2" fmla="*/ 62 w 62"/>
              <a:gd name="T3" fmla="*/ 0 h 40"/>
              <a:gd name="T4" fmla="*/ 62 w 62"/>
              <a:gd name="T5" fmla="*/ 40 h 40"/>
              <a:gd name="T6" fmla="*/ 0 w 62"/>
              <a:gd name="T7" fmla="*/ 40 h 40"/>
              <a:gd name="T8" fmla="*/ 0 w 62"/>
              <a:gd name="T9" fmla="*/ 0 h 40"/>
              <a:gd name="T10" fmla="*/ 11 w 62"/>
              <a:gd name="T11" fmla="*/ 5 h 40"/>
              <a:gd name="T12" fmla="*/ 62 w 62"/>
              <a:gd name="T13" fmla="*/ 5 h 40"/>
              <a:gd name="T14" fmla="*/ 62 w 62"/>
              <a:gd name="T15" fmla="*/ 40 h 40"/>
              <a:gd name="T16" fmla="*/ 11 w 62"/>
              <a:gd name="T17" fmla="*/ 40 h 40"/>
              <a:gd name="T18" fmla="*/ 11 w 62"/>
              <a:gd name="T19"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0">
                <a:moveTo>
                  <a:pt x="0" y="0"/>
                </a:moveTo>
                <a:lnTo>
                  <a:pt x="62" y="0"/>
                </a:lnTo>
                <a:lnTo>
                  <a:pt x="62" y="40"/>
                </a:lnTo>
                <a:lnTo>
                  <a:pt x="0" y="40"/>
                </a:lnTo>
                <a:lnTo>
                  <a:pt x="0" y="0"/>
                </a:lnTo>
                <a:close/>
                <a:moveTo>
                  <a:pt x="11" y="5"/>
                </a:moveTo>
                <a:lnTo>
                  <a:pt x="62" y="5"/>
                </a:lnTo>
                <a:lnTo>
                  <a:pt x="62" y="40"/>
                </a:lnTo>
                <a:lnTo>
                  <a:pt x="11" y="40"/>
                </a:lnTo>
                <a:lnTo>
                  <a:pt x="11" y="5"/>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4" name="Freeform 1265"/>
          <p:cNvSpPr>
            <a:spLocks noEditPoints="1"/>
          </p:cNvSpPr>
          <p:nvPr/>
        </p:nvSpPr>
        <p:spPr bwMode="auto">
          <a:xfrm>
            <a:off x="10103304" y="4643115"/>
            <a:ext cx="80963" cy="58738"/>
          </a:xfrm>
          <a:custGeom>
            <a:avLst/>
            <a:gdLst>
              <a:gd name="T0" fmla="*/ 0 w 51"/>
              <a:gd name="T1" fmla="*/ 0 h 35"/>
              <a:gd name="T2" fmla="*/ 51 w 51"/>
              <a:gd name="T3" fmla="*/ 0 h 35"/>
              <a:gd name="T4" fmla="*/ 51 w 51"/>
              <a:gd name="T5" fmla="*/ 35 h 35"/>
              <a:gd name="T6" fmla="*/ 0 w 51"/>
              <a:gd name="T7" fmla="*/ 35 h 35"/>
              <a:gd name="T8" fmla="*/ 0 w 51"/>
              <a:gd name="T9" fmla="*/ 0 h 35"/>
              <a:gd name="T10" fmla="*/ 10 w 51"/>
              <a:gd name="T11" fmla="*/ 9 h 35"/>
              <a:gd name="T12" fmla="*/ 51 w 51"/>
              <a:gd name="T13" fmla="*/ 9 h 35"/>
              <a:gd name="T14" fmla="*/ 51 w 51"/>
              <a:gd name="T15" fmla="*/ 35 h 35"/>
              <a:gd name="T16" fmla="*/ 10 w 51"/>
              <a:gd name="T17" fmla="*/ 35 h 35"/>
              <a:gd name="T18" fmla="*/ 10 w 51"/>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5">
                <a:moveTo>
                  <a:pt x="0" y="0"/>
                </a:moveTo>
                <a:lnTo>
                  <a:pt x="51" y="0"/>
                </a:lnTo>
                <a:lnTo>
                  <a:pt x="51" y="35"/>
                </a:lnTo>
                <a:lnTo>
                  <a:pt x="0" y="35"/>
                </a:lnTo>
                <a:lnTo>
                  <a:pt x="0" y="0"/>
                </a:lnTo>
                <a:close/>
                <a:moveTo>
                  <a:pt x="10" y="9"/>
                </a:moveTo>
                <a:lnTo>
                  <a:pt x="51" y="9"/>
                </a:lnTo>
                <a:lnTo>
                  <a:pt x="51" y="35"/>
                </a:lnTo>
                <a:lnTo>
                  <a:pt x="10" y="35"/>
                </a:lnTo>
                <a:lnTo>
                  <a:pt x="1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5" name="Freeform 1266"/>
          <p:cNvSpPr>
            <a:spLocks noEditPoints="1"/>
          </p:cNvSpPr>
          <p:nvPr/>
        </p:nvSpPr>
        <p:spPr bwMode="auto">
          <a:xfrm>
            <a:off x="10119178" y="4657403"/>
            <a:ext cx="65088" cy="44450"/>
          </a:xfrm>
          <a:custGeom>
            <a:avLst/>
            <a:gdLst>
              <a:gd name="T0" fmla="*/ 0 w 41"/>
              <a:gd name="T1" fmla="*/ 0 h 26"/>
              <a:gd name="T2" fmla="*/ 41 w 41"/>
              <a:gd name="T3" fmla="*/ 0 h 26"/>
              <a:gd name="T4" fmla="*/ 41 w 41"/>
              <a:gd name="T5" fmla="*/ 26 h 26"/>
              <a:gd name="T6" fmla="*/ 0 w 41"/>
              <a:gd name="T7" fmla="*/ 26 h 26"/>
              <a:gd name="T8" fmla="*/ 0 w 41"/>
              <a:gd name="T9" fmla="*/ 0 h 26"/>
              <a:gd name="T10" fmla="*/ 10 w 41"/>
              <a:gd name="T11" fmla="*/ 4 h 26"/>
              <a:gd name="T12" fmla="*/ 41 w 41"/>
              <a:gd name="T13" fmla="*/ 4 h 26"/>
              <a:gd name="T14" fmla="*/ 41 w 41"/>
              <a:gd name="T15" fmla="*/ 26 h 26"/>
              <a:gd name="T16" fmla="*/ 10 w 41"/>
              <a:gd name="T17" fmla="*/ 26 h 26"/>
              <a:gd name="T18" fmla="*/ 10 w 41"/>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6">
                <a:moveTo>
                  <a:pt x="0" y="0"/>
                </a:moveTo>
                <a:lnTo>
                  <a:pt x="41" y="0"/>
                </a:lnTo>
                <a:lnTo>
                  <a:pt x="41" y="26"/>
                </a:lnTo>
                <a:lnTo>
                  <a:pt x="0" y="26"/>
                </a:lnTo>
                <a:lnTo>
                  <a:pt x="0" y="0"/>
                </a:lnTo>
                <a:close/>
                <a:moveTo>
                  <a:pt x="10" y="4"/>
                </a:moveTo>
                <a:lnTo>
                  <a:pt x="41" y="4"/>
                </a:lnTo>
                <a:lnTo>
                  <a:pt x="41" y="26"/>
                </a:lnTo>
                <a:lnTo>
                  <a:pt x="10" y="26"/>
                </a:lnTo>
                <a:lnTo>
                  <a:pt x="10" y="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 name="Freeform 1267"/>
          <p:cNvSpPr>
            <a:spLocks noEditPoints="1"/>
          </p:cNvSpPr>
          <p:nvPr/>
        </p:nvSpPr>
        <p:spPr bwMode="auto">
          <a:xfrm>
            <a:off x="10135054" y="4665341"/>
            <a:ext cx="49213" cy="36513"/>
          </a:xfrm>
          <a:custGeom>
            <a:avLst/>
            <a:gdLst>
              <a:gd name="T0" fmla="*/ 0 w 31"/>
              <a:gd name="T1" fmla="*/ 0 h 22"/>
              <a:gd name="T2" fmla="*/ 31 w 31"/>
              <a:gd name="T3" fmla="*/ 0 h 22"/>
              <a:gd name="T4" fmla="*/ 31 w 31"/>
              <a:gd name="T5" fmla="*/ 22 h 22"/>
              <a:gd name="T6" fmla="*/ 0 w 31"/>
              <a:gd name="T7" fmla="*/ 22 h 22"/>
              <a:gd name="T8" fmla="*/ 0 w 31"/>
              <a:gd name="T9" fmla="*/ 0 h 22"/>
              <a:gd name="T10" fmla="*/ 10 w 31"/>
              <a:gd name="T11" fmla="*/ 9 h 22"/>
              <a:gd name="T12" fmla="*/ 31 w 31"/>
              <a:gd name="T13" fmla="*/ 9 h 22"/>
              <a:gd name="T14" fmla="*/ 31 w 31"/>
              <a:gd name="T15" fmla="*/ 22 h 22"/>
              <a:gd name="T16" fmla="*/ 10 w 31"/>
              <a:gd name="T17" fmla="*/ 22 h 22"/>
              <a:gd name="T18" fmla="*/ 10 w 31"/>
              <a:gd name="T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
                <a:moveTo>
                  <a:pt x="0" y="0"/>
                </a:moveTo>
                <a:lnTo>
                  <a:pt x="31" y="0"/>
                </a:lnTo>
                <a:lnTo>
                  <a:pt x="31" y="22"/>
                </a:lnTo>
                <a:lnTo>
                  <a:pt x="0" y="22"/>
                </a:lnTo>
                <a:lnTo>
                  <a:pt x="0" y="0"/>
                </a:lnTo>
                <a:close/>
                <a:moveTo>
                  <a:pt x="10" y="9"/>
                </a:moveTo>
                <a:lnTo>
                  <a:pt x="31" y="9"/>
                </a:lnTo>
                <a:lnTo>
                  <a:pt x="31" y="22"/>
                </a:lnTo>
                <a:lnTo>
                  <a:pt x="10" y="22"/>
                </a:lnTo>
                <a:lnTo>
                  <a:pt x="10" y="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 name="Freeform 1268"/>
          <p:cNvSpPr>
            <a:spLocks noEditPoints="1"/>
          </p:cNvSpPr>
          <p:nvPr/>
        </p:nvSpPr>
        <p:spPr bwMode="auto">
          <a:xfrm>
            <a:off x="10150928" y="4679629"/>
            <a:ext cx="33338" cy="22225"/>
          </a:xfrm>
          <a:custGeom>
            <a:avLst/>
            <a:gdLst>
              <a:gd name="T0" fmla="*/ 0 w 21"/>
              <a:gd name="T1" fmla="*/ 0 h 13"/>
              <a:gd name="T2" fmla="*/ 21 w 21"/>
              <a:gd name="T3" fmla="*/ 0 h 13"/>
              <a:gd name="T4" fmla="*/ 21 w 21"/>
              <a:gd name="T5" fmla="*/ 13 h 13"/>
              <a:gd name="T6" fmla="*/ 0 w 21"/>
              <a:gd name="T7" fmla="*/ 13 h 13"/>
              <a:gd name="T8" fmla="*/ 0 w 21"/>
              <a:gd name="T9" fmla="*/ 0 h 13"/>
              <a:gd name="T10" fmla="*/ 11 w 21"/>
              <a:gd name="T11" fmla="*/ 4 h 13"/>
              <a:gd name="T12" fmla="*/ 21 w 21"/>
              <a:gd name="T13" fmla="*/ 4 h 13"/>
              <a:gd name="T14" fmla="*/ 21 w 21"/>
              <a:gd name="T15" fmla="*/ 13 h 13"/>
              <a:gd name="T16" fmla="*/ 11 w 21"/>
              <a:gd name="T17" fmla="*/ 13 h 13"/>
              <a:gd name="T18" fmla="*/ 11 w 21"/>
              <a:gd name="T1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0" y="0"/>
                </a:moveTo>
                <a:lnTo>
                  <a:pt x="21" y="0"/>
                </a:lnTo>
                <a:lnTo>
                  <a:pt x="21" y="13"/>
                </a:lnTo>
                <a:lnTo>
                  <a:pt x="0" y="13"/>
                </a:lnTo>
                <a:lnTo>
                  <a:pt x="0" y="0"/>
                </a:lnTo>
                <a:close/>
                <a:moveTo>
                  <a:pt x="11" y="4"/>
                </a:moveTo>
                <a:lnTo>
                  <a:pt x="21" y="4"/>
                </a:lnTo>
                <a:lnTo>
                  <a:pt x="21" y="13"/>
                </a:lnTo>
                <a:lnTo>
                  <a:pt x="11" y="13"/>
                </a:lnTo>
                <a:lnTo>
                  <a:pt x="11"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1269"/>
          <p:cNvSpPr>
            <a:spLocks noEditPoints="1"/>
          </p:cNvSpPr>
          <p:nvPr/>
        </p:nvSpPr>
        <p:spPr bwMode="auto">
          <a:xfrm>
            <a:off x="10168392" y="4685979"/>
            <a:ext cx="15875" cy="15875"/>
          </a:xfrm>
          <a:custGeom>
            <a:avLst/>
            <a:gdLst>
              <a:gd name="T0" fmla="*/ 0 w 10"/>
              <a:gd name="T1" fmla="*/ 0 h 9"/>
              <a:gd name="T2" fmla="*/ 10 w 10"/>
              <a:gd name="T3" fmla="*/ 0 h 9"/>
              <a:gd name="T4" fmla="*/ 10 w 10"/>
              <a:gd name="T5" fmla="*/ 9 h 9"/>
              <a:gd name="T6" fmla="*/ 0 w 10"/>
              <a:gd name="T7" fmla="*/ 9 h 9"/>
              <a:gd name="T8" fmla="*/ 0 w 10"/>
              <a:gd name="T9" fmla="*/ 0 h 9"/>
              <a:gd name="T10" fmla="*/ 10 w 10"/>
              <a:gd name="T11" fmla="*/ 9 h 9"/>
              <a:gd name="T12" fmla="*/ 10 w 10"/>
              <a:gd name="T13" fmla="*/ 9 h 9"/>
              <a:gd name="T14" fmla="*/ 10 w 10"/>
              <a:gd name="T15" fmla="*/ 9 h 9"/>
              <a:gd name="T16" fmla="*/ 10 w 10"/>
              <a:gd name="T17" fmla="*/ 9 h 9"/>
              <a:gd name="T18" fmla="*/ 10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0"/>
                </a:moveTo>
                <a:lnTo>
                  <a:pt x="10" y="0"/>
                </a:lnTo>
                <a:lnTo>
                  <a:pt x="10" y="9"/>
                </a:lnTo>
                <a:lnTo>
                  <a:pt x="0" y="9"/>
                </a:lnTo>
                <a:lnTo>
                  <a:pt x="0" y="0"/>
                </a:lnTo>
                <a:close/>
                <a:moveTo>
                  <a:pt x="10" y="9"/>
                </a:moveTo>
                <a:lnTo>
                  <a:pt x="10" y="9"/>
                </a:lnTo>
                <a:lnTo>
                  <a:pt x="10" y="9"/>
                </a:lnTo>
                <a:lnTo>
                  <a:pt x="10" y="9"/>
                </a:lnTo>
                <a:lnTo>
                  <a:pt x="10" y="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Freeform 1270"/>
          <p:cNvSpPr>
            <a:spLocks noEditPoints="1"/>
          </p:cNvSpPr>
          <p:nvPr/>
        </p:nvSpPr>
        <p:spPr bwMode="auto">
          <a:xfrm>
            <a:off x="10184267" y="4701854"/>
            <a:ext cx="1587" cy="158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close/>
                <a:moveTo>
                  <a:pt x="0" y="0"/>
                </a:moveTo>
                <a:lnTo>
                  <a:pt x="0" y="0"/>
                </a:lnTo>
                <a:lnTo>
                  <a:pt x="0" y="0"/>
                </a:lnTo>
                <a:lnTo>
                  <a:pt x="0" y="0"/>
                </a:ln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 name="Line 1271"/>
          <p:cNvSpPr>
            <a:spLocks noChangeShapeType="1"/>
          </p:cNvSpPr>
          <p:nvPr/>
        </p:nvSpPr>
        <p:spPr bwMode="auto">
          <a:xfrm>
            <a:off x="9989003" y="4725665"/>
            <a:ext cx="1588" cy="127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1272"/>
          <p:cNvSpPr>
            <a:spLocks noChangeShapeType="1"/>
          </p:cNvSpPr>
          <p:nvPr/>
        </p:nvSpPr>
        <p:spPr bwMode="auto">
          <a:xfrm>
            <a:off x="9947728" y="4725665"/>
            <a:ext cx="1588" cy="127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1273"/>
          <p:cNvSpPr>
            <a:spLocks noChangeShapeType="1"/>
          </p:cNvSpPr>
          <p:nvPr/>
        </p:nvSpPr>
        <p:spPr bwMode="auto">
          <a:xfrm>
            <a:off x="9908042" y="4725665"/>
            <a:ext cx="30003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Freeform 1274"/>
          <p:cNvSpPr>
            <a:spLocks noEditPoints="1"/>
          </p:cNvSpPr>
          <p:nvPr/>
        </p:nvSpPr>
        <p:spPr bwMode="auto">
          <a:xfrm>
            <a:off x="10135054" y="4778053"/>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4" name="Rectangle 1275"/>
          <p:cNvSpPr>
            <a:spLocks noChangeArrowheads="1"/>
          </p:cNvSpPr>
          <p:nvPr/>
        </p:nvSpPr>
        <p:spPr bwMode="auto">
          <a:xfrm>
            <a:off x="10135054" y="4778053"/>
            <a:ext cx="4127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5" name="Freeform 1276"/>
          <p:cNvSpPr>
            <a:spLocks noEditPoints="1"/>
          </p:cNvSpPr>
          <p:nvPr/>
        </p:nvSpPr>
        <p:spPr bwMode="auto">
          <a:xfrm>
            <a:off x="10135054" y="4778053"/>
            <a:ext cx="41275" cy="12700"/>
          </a:xfrm>
          <a:custGeom>
            <a:avLst/>
            <a:gdLst>
              <a:gd name="T0" fmla="*/ 0 w 26"/>
              <a:gd name="T1" fmla="*/ 0 h 8"/>
              <a:gd name="T2" fmla="*/ 26 w 26"/>
              <a:gd name="T3" fmla="*/ 0 h 8"/>
              <a:gd name="T4" fmla="*/ 26 w 26"/>
              <a:gd name="T5" fmla="*/ 8 h 8"/>
              <a:gd name="T6" fmla="*/ 0 w 26"/>
              <a:gd name="T7" fmla="*/ 8 h 8"/>
              <a:gd name="T8" fmla="*/ 0 w 26"/>
              <a:gd name="T9" fmla="*/ 0 h 8"/>
              <a:gd name="T10" fmla="*/ 0 w 26"/>
              <a:gd name="T11" fmla="*/ 0 h 8"/>
              <a:gd name="T12" fmla="*/ 26 w 26"/>
              <a:gd name="T13" fmla="*/ 0 h 8"/>
              <a:gd name="T14" fmla="*/ 26 w 26"/>
              <a:gd name="T15" fmla="*/ 0 h 8"/>
              <a:gd name="T16" fmla="*/ 0 w 26"/>
              <a:gd name="T17" fmla="*/ 0 h 8"/>
              <a:gd name="T18" fmla="*/ 0 w 2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
                <a:moveTo>
                  <a:pt x="0" y="0"/>
                </a:moveTo>
                <a:lnTo>
                  <a:pt x="26" y="0"/>
                </a:lnTo>
                <a:lnTo>
                  <a:pt x="26" y="8"/>
                </a:lnTo>
                <a:lnTo>
                  <a:pt x="0" y="8"/>
                </a:lnTo>
                <a:lnTo>
                  <a:pt x="0" y="0"/>
                </a:lnTo>
                <a:close/>
                <a:moveTo>
                  <a:pt x="0" y="0"/>
                </a:moveTo>
                <a:lnTo>
                  <a:pt x="26" y="0"/>
                </a:lnTo>
                <a:lnTo>
                  <a:pt x="26" y="0"/>
                </a:lnTo>
                <a:lnTo>
                  <a:pt x="0" y="0"/>
                </a:lnTo>
                <a:lnTo>
                  <a:pt x="0" y="0"/>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 name="Line 1277"/>
          <p:cNvSpPr>
            <a:spLocks noChangeShapeType="1"/>
          </p:cNvSpPr>
          <p:nvPr/>
        </p:nvSpPr>
        <p:spPr bwMode="auto">
          <a:xfrm>
            <a:off x="10103303" y="4784404"/>
            <a:ext cx="8890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Freeform 1278"/>
          <p:cNvSpPr>
            <a:spLocks noEditPoints="1"/>
          </p:cNvSpPr>
          <p:nvPr/>
        </p:nvSpPr>
        <p:spPr bwMode="auto">
          <a:xfrm>
            <a:off x="9866766" y="4768529"/>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8" name="Rectangle 1279"/>
          <p:cNvSpPr>
            <a:spLocks noChangeArrowheads="1"/>
          </p:cNvSpPr>
          <p:nvPr/>
        </p:nvSpPr>
        <p:spPr bwMode="auto">
          <a:xfrm>
            <a:off x="9866766" y="4768529"/>
            <a:ext cx="4921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9" name="Freeform 1280"/>
          <p:cNvSpPr>
            <a:spLocks noEditPoints="1"/>
          </p:cNvSpPr>
          <p:nvPr/>
        </p:nvSpPr>
        <p:spPr bwMode="auto">
          <a:xfrm>
            <a:off x="9866766" y="4768529"/>
            <a:ext cx="49212" cy="22225"/>
          </a:xfrm>
          <a:custGeom>
            <a:avLst/>
            <a:gdLst>
              <a:gd name="T0" fmla="*/ 0 w 31"/>
              <a:gd name="T1" fmla="*/ 0 h 13"/>
              <a:gd name="T2" fmla="*/ 31 w 31"/>
              <a:gd name="T3" fmla="*/ 0 h 13"/>
              <a:gd name="T4" fmla="*/ 31 w 31"/>
              <a:gd name="T5" fmla="*/ 13 h 13"/>
              <a:gd name="T6" fmla="*/ 0 w 31"/>
              <a:gd name="T7" fmla="*/ 13 h 13"/>
              <a:gd name="T8" fmla="*/ 0 w 31"/>
              <a:gd name="T9" fmla="*/ 0 h 13"/>
              <a:gd name="T10" fmla="*/ 16 w 31"/>
              <a:gd name="T11" fmla="*/ 0 h 13"/>
              <a:gd name="T12" fmla="*/ 16 w 31"/>
              <a:gd name="T13" fmla="*/ 0 h 13"/>
              <a:gd name="T14" fmla="*/ 16 w 31"/>
              <a:gd name="T15" fmla="*/ 13 h 13"/>
              <a:gd name="T16" fmla="*/ 16 w 31"/>
              <a:gd name="T17" fmla="*/ 13 h 13"/>
              <a:gd name="T18" fmla="*/ 16 w 3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3">
                <a:moveTo>
                  <a:pt x="0" y="0"/>
                </a:moveTo>
                <a:lnTo>
                  <a:pt x="31" y="0"/>
                </a:lnTo>
                <a:lnTo>
                  <a:pt x="31" y="13"/>
                </a:lnTo>
                <a:lnTo>
                  <a:pt x="0" y="13"/>
                </a:lnTo>
                <a:lnTo>
                  <a:pt x="0" y="0"/>
                </a:lnTo>
                <a:close/>
                <a:moveTo>
                  <a:pt x="16" y="0"/>
                </a:moveTo>
                <a:lnTo>
                  <a:pt x="16" y="0"/>
                </a:lnTo>
                <a:lnTo>
                  <a:pt x="16" y="13"/>
                </a:lnTo>
                <a:lnTo>
                  <a:pt x="16" y="13"/>
                </a:lnTo>
                <a:lnTo>
                  <a:pt x="1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0" name="Freeform 1281"/>
          <p:cNvSpPr>
            <a:spLocks/>
          </p:cNvSpPr>
          <p:nvPr/>
        </p:nvSpPr>
        <p:spPr bwMode="auto">
          <a:xfrm>
            <a:off x="9850891" y="4465315"/>
            <a:ext cx="463550" cy="414338"/>
          </a:xfrm>
          <a:custGeom>
            <a:avLst/>
            <a:gdLst>
              <a:gd name="T0" fmla="*/ 0 w 292"/>
              <a:gd name="T1" fmla="*/ 247 h 247"/>
              <a:gd name="T2" fmla="*/ 0 w 292"/>
              <a:gd name="T3" fmla="*/ 172 h 247"/>
              <a:gd name="T4" fmla="*/ 31 w 292"/>
              <a:gd name="T5" fmla="*/ 146 h 247"/>
              <a:gd name="T6" fmla="*/ 36 w 292"/>
              <a:gd name="T7" fmla="*/ 146 h 247"/>
              <a:gd name="T8" fmla="*/ 36 w 292"/>
              <a:gd name="T9" fmla="*/ 26 h 247"/>
              <a:gd name="T10" fmla="*/ 67 w 292"/>
              <a:gd name="T11" fmla="*/ 0 h 247"/>
              <a:gd name="T12" fmla="*/ 261 w 292"/>
              <a:gd name="T13" fmla="*/ 0 h 247"/>
              <a:gd name="T14" fmla="*/ 261 w 292"/>
              <a:gd name="T15" fmla="*/ 84 h 247"/>
              <a:gd name="T16" fmla="*/ 251 w 292"/>
              <a:gd name="T17" fmla="*/ 101 h 247"/>
              <a:gd name="T18" fmla="*/ 251 w 292"/>
              <a:gd name="T19" fmla="*/ 141 h 247"/>
              <a:gd name="T20" fmla="*/ 246 w 292"/>
              <a:gd name="T21" fmla="*/ 146 h 247"/>
              <a:gd name="T22" fmla="*/ 292 w 292"/>
              <a:gd name="T23" fmla="*/ 146 h 247"/>
              <a:gd name="T24" fmla="*/ 292 w 292"/>
              <a:gd name="T25" fmla="*/ 221 h 247"/>
              <a:gd name="T26" fmla="*/ 261 w 292"/>
              <a:gd name="T27" fmla="*/ 247 h 247"/>
              <a:gd name="T28" fmla="*/ 0 w 292"/>
              <a:gd name="T29"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47">
                <a:moveTo>
                  <a:pt x="0" y="247"/>
                </a:moveTo>
                <a:lnTo>
                  <a:pt x="0" y="172"/>
                </a:lnTo>
                <a:lnTo>
                  <a:pt x="31" y="146"/>
                </a:lnTo>
                <a:lnTo>
                  <a:pt x="36" y="146"/>
                </a:lnTo>
                <a:lnTo>
                  <a:pt x="36" y="26"/>
                </a:lnTo>
                <a:lnTo>
                  <a:pt x="67" y="0"/>
                </a:lnTo>
                <a:lnTo>
                  <a:pt x="261" y="0"/>
                </a:lnTo>
                <a:lnTo>
                  <a:pt x="261" y="84"/>
                </a:lnTo>
                <a:lnTo>
                  <a:pt x="251" y="101"/>
                </a:lnTo>
                <a:lnTo>
                  <a:pt x="251" y="141"/>
                </a:lnTo>
                <a:lnTo>
                  <a:pt x="246" y="146"/>
                </a:lnTo>
                <a:lnTo>
                  <a:pt x="292" y="146"/>
                </a:lnTo>
                <a:lnTo>
                  <a:pt x="292" y="221"/>
                </a:lnTo>
                <a:lnTo>
                  <a:pt x="261" y="247"/>
                </a:lnTo>
                <a:lnTo>
                  <a:pt x="0" y="24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1" name="Rectangle 1282"/>
          <p:cNvSpPr>
            <a:spLocks noChangeArrowheads="1"/>
          </p:cNvSpPr>
          <p:nvPr/>
        </p:nvSpPr>
        <p:spPr bwMode="auto">
          <a:xfrm>
            <a:off x="9671504" y="5041579"/>
            <a:ext cx="72776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100" b="1" dirty="0">
                <a:solidFill>
                  <a:srgbClr val="000000"/>
                </a:solidFill>
                <a:ea typeface="宋体" charset="-122"/>
              </a:rPr>
              <a:t>Public Host</a:t>
            </a:r>
            <a:endParaRPr lang="en-US" altLang="zh-CN" sz="2400" b="1" dirty="0">
              <a:solidFill>
                <a:srgbClr val="000000"/>
              </a:solidFill>
              <a:latin typeface="Times" pitchFamily="18" charset="0"/>
              <a:ea typeface="宋体" charset="-122"/>
            </a:endParaRPr>
          </a:p>
        </p:txBody>
      </p:sp>
      <p:sp>
        <p:nvSpPr>
          <p:cNvPr id="292" name="Rectangle 1283"/>
          <p:cNvSpPr>
            <a:spLocks noChangeArrowheads="1"/>
          </p:cNvSpPr>
          <p:nvPr/>
        </p:nvSpPr>
        <p:spPr bwMode="auto">
          <a:xfrm>
            <a:off x="4108903" y="3019103"/>
            <a:ext cx="15917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dirty="0">
                <a:solidFill>
                  <a:srgbClr val="000000"/>
                </a:solidFill>
                <a:ea typeface="宋体" charset="-122"/>
              </a:rPr>
              <a:t>Private Network</a:t>
            </a:r>
            <a:endParaRPr lang="en-US" altLang="zh-CN" sz="3600" dirty="0">
              <a:solidFill>
                <a:srgbClr val="000000"/>
              </a:solidFill>
              <a:latin typeface="Times" pitchFamily="18" charset="0"/>
              <a:ea typeface="宋体" charset="-122"/>
            </a:endParaRPr>
          </a:p>
        </p:txBody>
      </p:sp>
      <p:sp>
        <p:nvSpPr>
          <p:cNvPr id="293" name="Rectangle 1284"/>
          <p:cNvSpPr>
            <a:spLocks noChangeArrowheads="1"/>
          </p:cNvSpPr>
          <p:nvPr/>
        </p:nvSpPr>
        <p:spPr bwMode="auto">
          <a:xfrm>
            <a:off x="6209167" y="3019103"/>
            <a:ext cx="7854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700" b="1">
                <a:solidFill>
                  <a:srgbClr val="000000"/>
                </a:solidFill>
                <a:ea typeface="宋体" charset="-122"/>
              </a:rPr>
              <a:t>Internet</a:t>
            </a:r>
            <a:endParaRPr lang="en-US" altLang="zh-CN" sz="3600">
              <a:solidFill>
                <a:srgbClr val="000000"/>
              </a:solidFill>
              <a:latin typeface="Times" pitchFamily="18" charset="0"/>
              <a:ea typeface="宋体" charset="-122"/>
            </a:endParaRPr>
          </a:p>
        </p:txBody>
      </p:sp>
      <p:sp>
        <p:nvSpPr>
          <p:cNvPr id="294" name="Rectangle 1285"/>
          <p:cNvSpPr>
            <a:spLocks noChangeArrowheads="1"/>
          </p:cNvSpPr>
          <p:nvPr/>
        </p:nvSpPr>
        <p:spPr bwMode="auto">
          <a:xfrm>
            <a:off x="9833322" y="5259061"/>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a:solidFill>
                  <a:srgbClr val="000000"/>
                </a:solidFill>
                <a:ea typeface="宋体" charset="-122"/>
              </a:rPr>
              <a:t>192.0.2.4</a:t>
            </a:r>
          </a:p>
        </p:txBody>
      </p:sp>
      <p:sp>
        <p:nvSpPr>
          <p:cNvPr id="295" name="Rectangle 1286"/>
          <p:cNvSpPr>
            <a:spLocks noChangeArrowheads="1"/>
          </p:cNvSpPr>
          <p:nvPr/>
        </p:nvSpPr>
        <p:spPr bwMode="auto">
          <a:xfrm>
            <a:off x="6287695" y="4492303"/>
            <a:ext cx="50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ts val="1000"/>
              </a:spcBef>
              <a:spcAft>
                <a:spcPts val="1000"/>
              </a:spcAft>
            </a:pPr>
            <a:r>
              <a:rPr lang="en-US" altLang="zh-CN" sz="1300" b="1">
                <a:ea typeface="宋体" charset="-122"/>
              </a:rPr>
              <a:t>NAT</a:t>
            </a:r>
            <a:br>
              <a:rPr lang="en-US" altLang="zh-CN" sz="1300" b="1">
                <a:ea typeface="宋体" charset="-122"/>
              </a:rPr>
            </a:br>
            <a:r>
              <a:rPr lang="en-US" altLang="zh-CN" sz="1300" b="1">
                <a:ea typeface="宋体" charset="-122"/>
              </a:rPr>
              <a:t>Device</a:t>
            </a:r>
            <a:endParaRPr lang="en-US" altLang="zh-CN" sz="2800">
              <a:latin typeface="Times" pitchFamily="18" charset="0"/>
              <a:ea typeface="宋体" charset="-122"/>
            </a:endParaRPr>
          </a:p>
        </p:txBody>
      </p:sp>
      <p:sp>
        <p:nvSpPr>
          <p:cNvPr id="296" name="Line 1289"/>
          <p:cNvSpPr>
            <a:spLocks noChangeShapeType="1"/>
          </p:cNvSpPr>
          <p:nvPr/>
        </p:nvSpPr>
        <p:spPr bwMode="auto">
          <a:xfrm flipV="1">
            <a:off x="5974217" y="5479729"/>
            <a:ext cx="1587" cy="269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Rectangle 1340"/>
          <p:cNvSpPr>
            <a:spLocks noChangeArrowheads="1"/>
          </p:cNvSpPr>
          <p:nvPr/>
        </p:nvSpPr>
        <p:spPr bwMode="auto">
          <a:xfrm>
            <a:off x="5759904" y="4738366"/>
            <a:ext cx="454025" cy="1587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8" name="Freeform 1341"/>
          <p:cNvSpPr>
            <a:spLocks/>
          </p:cNvSpPr>
          <p:nvPr/>
        </p:nvSpPr>
        <p:spPr bwMode="auto">
          <a:xfrm>
            <a:off x="6213929" y="4695504"/>
            <a:ext cx="49213" cy="58737"/>
          </a:xfrm>
          <a:custGeom>
            <a:avLst/>
            <a:gdLst>
              <a:gd name="T0" fmla="*/ 0 w 31"/>
              <a:gd name="T1" fmla="*/ 35 h 35"/>
              <a:gd name="T2" fmla="*/ 31 w 31"/>
              <a:gd name="T3" fmla="*/ 9 h 35"/>
              <a:gd name="T4" fmla="*/ 31 w 31"/>
              <a:gd name="T5" fmla="*/ 0 h 35"/>
              <a:gd name="T6" fmla="*/ 0 w 31"/>
              <a:gd name="T7" fmla="*/ 26 h 35"/>
              <a:gd name="T8" fmla="*/ 0 w 31"/>
              <a:gd name="T9" fmla="*/ 35 h 35"/>
            </a:gdLst>
            <a:ahLst/>
            <a:cxnLst>
              <a:cxn ang="0">
                <a:pos x="T0" y="T1"/>
              </a:cxn>
              <a:cxn ang="0">
                <a:pos x="T2" y="T3"/>
              </a:cxn>
              <a:cxn ang="0">
                <a:pos x="T4" y="T5"/>
              </a:cxn>
              <a:cxn ang="0">
                <a:pos x="T6" y="T7"/>
              </a:cxn>
              <a:cxn ang="0">
                <a:pos x="T8" y="T9"/>
              </a:cxn>
            </a:cxnLst>
            <a:rect l="0" t="0" r="r" b="b"/>
            <a:pathLst>
              <a:path w="31" h="35">
                <a:moveTo>
                  <a:pt x="0" y="35"/>
                </a:moveTo>
                <a:lnTo>
                  <a:pt x="31" y="9"/>
                </a:lnTo>
                <a:lnTo>
                  <a:pt x="31" y="0"/>
                </a:lnTo>
                <a:lnTo>
                  <a:pt x="0" y="26"/>
                </a:lnTo>
                <a:lnTo>
                  <a:pt x="0" y="35"/>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 name="Rectangle 1342"/>
          <p:cNvSpPr>
            <a:spLocks noChangeArrowheads="1"/>
          </p:cNvSpPr>
          <p:nvPr/>
        </p:nvSpPr>
        <p:spPr bwMode="auto">
          <a:xfrm>
            <a:off x="5744029" y="4643115"/>
            <a:ext cx="485775" cy="95250"/>
          </a:xfrm>
          <a:prstGeom prst="rect">
            <a:avLst/>
          </a:prstGeom>
          <a:solidFill>
            <a:srgbClr val="C0C0C0"/>
          </a:solidFill>
          <a:ln w="7938">
            <a:solidFill>
              <a:srgbClr val="000000"/>
            </a:solidFill>
            <a:miter lim="800000"/>
            <a:headEnd/>
            <a:tailEnd/>
          </a:ln>
        </p:spPr>
        <p:txBody>
          <a:bodyPr/>
          <a:lstStyle/>
          <a:p>
            <a:endParaRPr lang="zh-CN" altLang="en-US"/>
          </a:p>
        </p:txBody>
      </p:sp>
      <p:sp>
        <p:nvSpPr>
          <p:cNvPr id="300" name="Freeform 1343"/>
          <p:cNvSpPr>
            <a:spLocks/>
          </p:cNvSpPr>
          <p:nvPr/>
        </p:nvSpPr>
        <p:spPr bwMode="auto">
          <a:xfrm>
            <a:off x="6229803" y="4582791"/>
            <a:ext cx="57150" cy="155575"/>
          </a:xfrm>
          <a:custGeom>
            <a:avLst/>
            <a:gdLst>
              <a:gd name="T0" fmla="*/ 0 w 36"/>
              <a:gd name="T1" fmla="*/ 36 h 93"/>
              <a:gd name="T2" fmla="*/ 36 w 36"/>
              <a:gd name="T3" fmla="*/ 0 h 93"/>
              <a:gd name="T4" fmla="*/ 36 w 36"/>
              <a:gd name="T5" fmla="*/ 58 h 93"/>
              <a:gd name="T6" fmla="*/ 0 w 36"/>
              <a:gd name="T7" fmla="*/ 93 h 93"/>
              <a:gd name="T8" fmla="*/ 0 w 36"/>
              <a:gd name="T9" fmla="*/ 36 h 93"/>
            </a:gdLst>
            <a:ahLst/>
            <a:cxnLst>
              <a:cxn ang="0">
                <a:pos x="T0" y="T1"/>
              </a:cxn>
              <a:cxn ang="0">
                <a:pos x="T2" y="T3"/>
              </a:cxn>
              <a:cxn ang="0">
                <a:pos x="T4" y="T5"/>
              </a:cxn>
              <a:cxn ang="0">
                <a:pos x="T6" y="T7"/>
              </a:cxn>
              <a:cxn ang="0">
                <a:pos x="T8" y="T9"/>
              </a:cxn>
            </a:cxnLst>
            <a:rect l="0" t="0" r="r" b="b"/>
            <a:pathLst>
              <a:path w="36" h="93">
                <a:moveTo>
                  <a:pt x="0" y="36"/>
                </a:moveTo>
                <a:lnTo>
                  <a:pt x="36" y="0"/>
                </a:lnTo>
                <a:lnTo>
                  <a:pt x="36" y="58"/>
                </a:lnTo>
                <a:lnTo>
                  <a:pt x="0" y="93"/>
                </a:lnTo>
                <a:lnTo>
                  <a:pt x="0" y="36"/>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 name="Freeform 1344"/>
          <p:cNvSpPr>
            <a:spLocks/>
          </p:cNvSpPr>
          <p:nvPr/>
        </p:nvSpPr>
        <p:spPr bwMode="auto">
          <a:xfrm>
            <a:off x="5744029" y="4582791"/>
            <a:ext cx="542925" cy="60325"/>
          </a:xfrm>
          <a:custGeom>
            <a:avLst/>
            <a:gdLst>
              <a:gd name="T0" fmla="*/ 342 w 342"/>
              <a:gd name="T1" fmla="*/ 0 h 36"/>
              <a:gd name="T2" fmla="*/ 40 w 342"/>
              <a:gd name="T3" fmla="*/ 0 h 36"/>
              <a:gd name="T4" fmla="*/ 0 w 342"/>
              <a:gd name="T5" fmla="*/ 36 h 36"/>
              <a:gd name="T6" fmla="*/ 306 w 342"/>
              <a:gd name="T7" fmla="*/ 36 h 36"/>
              <a:gd name="T8" fmla="*/ 342 w 342"/>
              <a:gd name="T9" fmla="*/ 0 h 36"/>
            </a:gdLst>
            <a:ahLst/>
            <a:cxnLst>
              <a:cxn ang="0">
                <a:pos x="T0" y="T1"/>
              </a:cxn>
              <a:cxn ang="0">
                <a:pos x="T2" y="T3"/>
              </a:cxn>
              <a:cxn ang="0">
                <a:pos x="T4" y="T5"/>
              </a:cxn>
              <a:cxn ang="0">
                <a:pos x="T6" y="T7"/>
              </a:cxn>
              <a:cxn ang="0">
                <a:pos x="T8" y="T9"/>
              </a:cxn>
            </a:cxnLst>
            <a:rect l="0" t="0" r="r" b="b"/>
            <a:pathLst>
              <a:path w="342" h="36">
                <a:moveTo>
                  <a:pt x="342" y="0"/>
                </a:moveTo>
                <a:lnTo>
                  <a:pt x="40" y="0"/>
                </a:lnTo>
                <a:lnTo>
                  <a:pt x="0" y="36"/>
                </a:lnTo>
                <a:lnTo>
                  <a:pt x="306" y="36"/>
                </a:lnTo>
                <a:lnTo>
                  <a:pt x="342"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 name="Freeform 1345"/>
          <p:cNvSpPr>
            <a:spLocks noEditPoints="1"/>
          </p:cNvSpPr>
          <p:nvPr/>
        </p:nvSpPr>
        <p:spPr bwMode="auto">
          <a:xfrm>
            <a:off x="5759903" y="4657404"/>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 name="Freeform 1346"/>
          <p:cNvSpPr>
            <a:spLocks noEditPoints="1"/>
          </p:cNvSpPr>
          <p:nvPr/>
        </p:nvSpPr>
        <p:spPr bwMode="auto">
          <a:xfrm>
            <a:off x="5759904" y="4657404"/>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 name="Freeform 1347"/>
          <p:cNvSpPr>
            <a:spLocks noEditPoints="1"/>
          </p:cNvSpPr>
          <p:nvPr/>
        </p:nvSpPr>
        <p:spPr bwMode="auto">
          <a:xfrm>
            <a:off x="5759903" y="4657404"/>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 name="Freeform 1348"/>
          <p:cNvSpPr>
            <a:spLocks noEditPoints="1"/>
          </p:cNvSpPr>
          <p:nvPr/>
        </p:nvSpPr>
        <p:spPr bwMode="auto">
          <a:xfrm>
            <a:off x="5759904" y="4657404"/>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 name="Rectangle 1349"/>
          <p:cNvSpPr>
            <a:spLocks noChangeArrowheads="1"/>
          </p:cNvSpPr>
          <p:nvPr/>
        </p:nvSpPr>
        <p:spPr bwMode="auto">
          <a:xfrm>
            <a:off x="5759903" y="4657404"/>
            <a:ext cx="6508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 name="Freeform 1350"/>
          <p:cNvSpPr>
            <a:spLocks noEditPoints="1"/>
          </p:cNvSpPr>
          <p:nvPr/>
        </p:nvSpPr>
        <p:spPr bwMode="auto">
          <a:xfrm>
            <a:off x="5759903" y="4657404"/>
            <a:ext cx="65088" cy="22225"/>
          </a:xfrm>
          <a:custGeom>
            <a:avLst/>
            <a:gdLst>
              <a:gd name="T0" fmla="*/ 0 w 41"/>
              <a:gd name="T1" fmla="*/ 0 h 13"/>
              <a:gd name="T2" fmla="*/ 41 w 41"/>
              <a:gd name="T3" fmla="*/ 0 h 13"/>
              <a:gd name="T4" fmla="*/ 41 w 41"/>
              <a:gd name="T5" fmla="*/ 13 h 13"/>
              <a:gd name="T6" fmla="*/ 0 w 41"/>
              <a:gd name="T7" fmla="*/ 13 h 13"/>
              <a:gd name="T8" fmla="*/ 0 w 41"/>
              <a:gd name="T9" fmla="*/ 0 h 13"/>
              <a:gd name="T10" fmla="*/ 0 w 41"/>
              <a:gd name="T11" fmla="*/ 0 h 13"/>
              <a:gd name="T12" fmla="*/ 30 w 41"/>
              <a:gd name="T13" fmla="*/ 0 h 13"/>
              <a:gd name="T14" fmla="*/ 30 w 41"/>
              <a:gd name="T15" fmla="*/ 9 h 13"/>
              <a:gd name="T16" fmla="*/ 0 w 41"/>
              <a:gd name="T17" fmla="*/ 9 h 13"/>
              <a:gd name="T18" fmla="*/ 0 w 41"/>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3">
                <a:moveTo>
                  <a:pt x="0" y="0"/>
                </a:moveTo>
                <a:lnTo>
                  <a:pt x="41" y="0"/>
                </a:lnTo>
                <a:lnTo>
                  <a:pt x="41" y="13"/>
                </a:lnTo>
                <a:lnTo>
                  <a:pt x="0" y="13"/>
                </a:lnTo>
                <a:lnTo>
                  <a:pt x="0" y="0"/>
                </a:lnTo>
                <a:close/>
                <a:moveTo>
                  <a:pt x="0" y="0"/>
                </a:moveTo>
                <a:lnTo>
                  <a:pt x="30" y="0"/>
                </a:lnTo>
                <a:lnTo>
                  <a:pt x="30" y="9"/>
                </a:lnTo>
                <a:lnTo>
                  <a:pt x="0" y="9"/>
                </a:lnTo>
                <a:lnTo>
                  <a:pt x="0" y="0"/>
                </a:lnTo>
                <a:close/>
              </a:path>
            </a:pathLst>
          </a:custGeom>
          <a:solidFill>
            <a:srgbClr val="8A8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 name="Freeform 1351"/>
          <p:cNvSpPr>
            <a:spLocks noEditPoints="1"/>
          </p:cNvSpPr>
          <p:nvPr/>
        </p:nvSpPr>
        <p:spPr bwMode="auto">
          <a:xfrm>
            <a:off x="5759904" y="4657404"/>
            <a:ext cx="47625" cy="15875"/>
          </a:xfrm>
          <a:custGeom>
            <a:avLst/>
            <a:gdLst>
              <a:gd name="T0" fmla="*/ 0 w 30"/>
              <a:gd name="T1" fmla="*/ 0 h 9"/>
              <a:gd name="T2" fmla="*/ 30 w 30"/>
              <a:gd name="T3" fmla="*/ 0 h 9"/>
              <a:gd name="T4" fmla="*/ 30 w 30"/>
              <a:gd name="T5" fmla="*/ 9 h 9"/>
              <a:gd name="T6" fmla="*/ 0 w 30"/>
              <a:gd name="T7" fmla="*/ 9 h 9"/>
              <a:gd name="T8" fmla="*/ 0 w 30"/>
              <a:gd name="T9" fmla="*/ 0 h 9"/>
              <a:gd name="T10" fmla="*/ 0 w 30"/>
              <a:gd name="T11" fmla="*/ 0 h 9"/>
              <a:gd name="T12" fmla="*/ 20 w 30"/>
              <a:gd name="T13" fmla="*/ 0 h 9"/>
              <a:gd name="T14" fmla="*/ 20 w 30"/>
              <a:gd name="T15" fmla="*/ 9 h 9"/>
              <a:gd name="T16" fmla="*/ 0 w 30"/>
              <a:gd name="T17" fmla="*/ 9 h 9"/>
              <a:gd name="T18" fmla="*/ 0 w 3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9">
                <a:moveTo>
                  <a:pt x="0" y="0"/>
                </a:moveTo>
                <a:lnTo>
                  <a:pt x="30" y="0"/>
                </a:lnTo>
                <a:lnTo>
                  <a:pt x="30" y="9"/>
                </a:lnTo>
                <a:lnTo>
                  <a:pt x="0" y="9"/>
                </a:lnTo>
                <a:lnTo>
                  <a:pt x="0" y="0"/>
                </a:lnTo>
                <a:close/>
                <a:moveTo>
                  <a:pt x="0" y="0"/>
                </a:moveTo>
                <a:lnTo>
                  <a:pt x="20" y="0"/>
                </a:lnTo>
                <a:lnTo>
                  <a:pt x="20" y="9"/>
                </a:lnTo>
                <a:lnTo>
                  <a:pt x="0" y="9"/>
                </a:lnTo>
                <a:lnTo>
                  <a:pt x="0" y="0"/>
                </a:lnTo>
                <a:close/>
              </a:path>
            </a:pathLst>
          </a:custGeom>
          <a:solidFill>
            <a:srgbClr val="A7A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 name="Freeform 1352"/>
          <p:cNvSpPr>
            <a:spLocks noEditPoints="1"/>
          </p:cNvSpPr>
          <p:nvPr/>
        </p:nvSpPr>
        <p:spPr bwMode="auto">
          <a:xfrm>
            <a:off x="5759903" y="4657404"/>
            <a:ext cx="31750" cy="15875"/>
          </a:xfrm>
          <a:custGeom>
            <a:avLst/>
            <a:gdLst>
              <a:gd name="T0" fmla="*/ 0 w 20"/>
              <a:gd name="T1" fmla="*/ 0 h 9"/>
              <a:gd name="T2" fmla="*/ 20 w 20"/>
              <a:gd name="T3" fmla="*/ 0 h 9"/>
              <a:gd name="T4" fmla="*/ 20 w 20"/>
              <a:gd name="T5" fmla="*/ 9 h 9"/>
              <a:gd name="T6" fmla="*/ 0 w 20"/>
              <a:gd name="T7" fmla="*/ 9 h 9"/>
              <a:gd name="T8" fmla="*/ 0 w 20"/>
              <a:gd name="T9" fmla="*/ 0 h 9"/>
              <a:gd name="T10" fmla="*/ 0 w 20"/>
              <a:gd name="T11" fmla="*/ 0 h 9"/>
              <a:gd name="T12" fmla="*/ 10 w 20"/>
              <a:gd name="T13" fmla="*/ 0 h 9"/>
              <a:gd name="T14" fmla="*/ 10 w 20"/>
              <a:gd name="T15" fmla="*/ 4 h 9"/>
              <a:gd name="T16" fmla="*/ 0 w 20"/>
              <a:gd name="T17" fmla="*/ 4 h 9"/>
              <a:gd name="T18" fmla="*/ 0 w 20"/>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0" y="0"/>
                </a:moveTo>
                <a:lnTo>
                  <a:pt x="20" y="0"/>
                </a:lnTo>
                <a:lnTo>
                  <a:pt x="20" y="9"/>
                </a:lnTo>
                <a:lnTo>
                  <a:pt x="0" y="9"/>
                </a:lnTo>
                <a:lnTo>
                  <a:pt x="0" y="0"/>
                </a:lnTo>
                <a:close/>
                <a:moveTo>
                  <a:pt x="0" y="0"/>
                </a:moveTo>
                <a:lnTo>
                  <a:pt x="10" y="0"/>
                </a:lnTo>
                <a:lnTo>
                  <a:pt x="10" y="4"/>
                </a:lnTo>
                <a:lnTo>
                  <a:pt x="0" y="4"/>
                </a:lnTo>
                <a:lnTo>
                  <a:pt x="0" y="0"/>
                </a:lnTo>
                <a:close/>
              </a:path>
            </a:pathLst>
          </a:custGeom>
          <a:solidFill>
            <a:srgbClr val="CAC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 name="Freeform 1353"/>
          <p:cNvSpPr>
            <a:spLocks noEditPoints="1"/>
          </p:cNvSpPr>
          <p:nvPr/>
        </p:nvSpPr>
        <p:spPr bwMode="auto">
          <a:xfrm>
            <a:off x="5759904" y="4657404"/>
            <a:ext cx="15875" cy="7937"/>
          </a:xfrm>
          <a:custGeom>
            <a:avLst/>
            <a:gdLst>
              <a:gd name="T0" fmla="*/ 0 w 10"/>
              <a:gd name="T1" fmla="*/ 0 h 4"/>
              <a:gd name="T2" fmla="*/ 10 w 10"/>
              <a:gd name="T3" fmla="*/ 0 h 4"/>
              <a:gd name="T4" fmla="*/ 10 w 10"/>
              <a:gd name="T5" fmla="*/ 4 h 4"/>
              <a:gd name="T6" fmla="*/ 0 w 10"/>
              <a:gd name="T7" fmla="*/ 4 h 4"/>
              <a:gd name="T8" fmla="*/ 0 w 10"/>
              <a:gd name="T9" fmla="*/ 0 h 4"/>
              <a:gd name="T10" fmla="*/ 0 w 10"/>
              <a:gd name="T11" fmla="*/ 0 h 4"/>
              <a:gd name="T12" fmla="*/ 0 w 10"/>
              <a:gd name="T13" fmla="*/ 0 h 4"/>
              <a:gd name="T14" fmla="*/ 0 w 10"/>
              <a:gd name="T15" fmla="*/ 0 h 4"/>
              <a:gd name="T16" fmla="*/ 0 w 10"/>
              <a:gd name="T17" fmla="*/ 0 h 4"/>
              <a:gd name="T18" fmla="*/ 0 w 1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0" y="0"/>
                </a:moveTo>
                <a:lnTo>
                  <a:pt x="10" y="0"/>
                </a:lnTo>
                <a:lnTo>
                  <a:pt x="10" y="4"/>
                </a:lnTo>
                <a:lnTo>
                  <a:pt x="0" y="4"/>
                </a:lnTo>
                <a:lnTo>
                  <a:pt x="0" y="0"/>
                </a:lnTo>
                <a:close/>
                <a:moveTo>
                  <a:pt x="0" y="0"/>
                </a:move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 name="Rectangle 1354"/>
          <p:cNvSpPr>
            <a:spLocks noChangeArrowheads="1"/>
          </p:cNvSpPr>
          <p:nvPr/>
        </p:nvSpPr>
        <p:spPr bwMode="auto">
          <a:xfrm>
            <a:off x="5759903" y="4657404"/>
            <a:ext cx="65088" cy="2222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 name="Freeform 1355"/>
          <p:cNvSpPr>
            <a:spLocks/>
          </p:cNvSpPr>
          <p:nvPr/>
        </p:nvSpPr>
        <p:spPr bwMode="auto">
          <a:xfrm>
            <a:off x="5724979" y="4582790"/>
            <a:ext cx="542925" cy="171450"/>
          </a:xfrm>
          <a:custGeom>
            <a:avLst/>
            <a:gdLst>
              <a:gd name="T0" fmla="*/ 10 w 342"/>
              <a:gd name="T1" fmla="*/ 102 h 102"/>
              <a:gd name="T2" fmla="*/ 10 w 342"/>
              <a:gd name="T3" fmla="*/ 93 h 102"/>
              <a:gd name="T4" fmla="*/ 0 w 342"/>
              <a:gd name="T5" fmla="*/ 93 h 102"/>
              <a:gd name="T6" fmla="*/ 0 w 342"/>
              <a:gd name="T7" fmla="*/ 36 h 102"/>
              <a:gd name="T8" fmla="*/ 40 w 342"/>
              <a:gd name="T9" fmla="*/ 0 h 102"/>
              <a:gd name="T10" fmla="*/ 342 w 342"/>
              <a:gd name="T11" fmla="*/ 0 h 102"/>
              <a:gd name="T12" fmla="*/ 342 w 342"/>
              <a:gd name="T13" fmla="*/ 58 h 102"/>
              <a:gd name="T14" fmla="*/ 296 w 342"/>
              <a:gd name="T15" fmla="*/ 102 h 102"/>
              <a:gd name="T16" fmla="*/ 10 w 34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102">
                <a:moveTo>
                  <a:pt x="10" y="102"/>
                </a:moveTo>
                <a:lnTo>
                  <a:pt x="10" y="93"/>
                </a:lnTo>
                <a:lnTo>
                  <a:pt x="0" y="93"/>
                </a:lnTo>
                <a:lnTo>
                  <a:pt x="0" y="36"/>
                </a:lnTo>
                <a:lnTo>
                  <a:pt x="40" y="0"/>
                </a:lnTo>
                <a:lnTo>
                  <a:pt x="342" y="0"/>
                </a:lnTo>
                <a:lnTo>
                  <a:pt x="342" y="58"/>
                </a:lnTo>
                <a:lnTo>
                  <a:pt x="296" y="102"/>
                </a:lnTo>
                <a:lnTo>
                  <a:pt x="10" y="10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8" name="矩形 447"/>
          <p:cNvSpPr/>
          <p:nvPr/>
        </p:nvSpPr>
        <p:spPr>
          <a:xfrm>
            <a:off x="8359661" y="5687300"/>
            <a:ext cx="2812030" cy="646331"/>
          </a:xfrm>
          <a:prstGeom prst="rect">
            <a:avLst/>
          </a:prstGeom>
        </p:spPr>
        <p:txBody>
          <a:bodyPr wrap="square">
            <a:spAutoFit/>
          </a:bodyPr>
          <a:lstStyle/>
          <a:p>
            <a:r>
              <a:rPr lang="en-US" altLang="zh-CN" b="1" dirty="0" smtClean="0">
                <a:solidFill>
                  <a:srgbClr val="00B050"/>
                </a:solidFill>
              </a:rPr>
              <a:t>NAPT</a:t>
            </a:r>
            <a:r>
              <a:rPr lang="zh-CN" altLang="en-US" b="1" dirty="0" smtClean="0">
                <a:solidFill>
                  <a:srgbClr val="00B050"/>
                </a:solidFill>
              </a:rPr>
              <a:t>地址池 </a:t>
            </a:r>
            <a:r>
              <a:rPr lang="en-US" altLang="zh-CN" b="1" dirty="0" smtClean="0">
                <a:solidFill>
                  <a:srgbClr val="00B050"/>
                </a:solidFill>
              </a:rPr>
              <a:t>198.51.100.1/3000-4000</a:t>
            </a:r>
            <a:endParaRPr lang="zh-CN" altLang="en-US" b="1" dirty="0">
              <a:solidFill>
                <a:srgbClr val="00B050"/>
              </a:solidFill>
            </a:endParaRPr>
          </a:p>
        </p:txBody>
      </p:sp>
      <p:sp>
        <p:nvSpPr>
          <p:cNvPr id="449" name="Rectangle 1285"/>
          <p:cNvSpPr>
            <a:spLocks noChangeArrowheads="1"/>
          </p:cNvSpPr>
          <p:nvPr/>
        </p:nvSpPr>
        <p:spPr bwMode="auto">
          <a:xfrm>
            <a:off x="1654075" y="4167016"/>
            <a:ext cx="5145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000" b="1" dirty="0" smtClean="0">
                <a:solidFill>
                  <a:srgbClr val="000000"/>
                </a:solidFill>
                <a:ea typeface="宋体" charset="-122"/>
              </a:rPr>
              <a:t>10.11.4.1</a:t>
            </a:r>
            <a:endParaRPr lang="en-US" altLang="zh-CN" sz="1000" b="1" dirty="0">
              <a:solidFill>
                <a:srgbClr val="000000"/>
              </a:solidFill>
              <a:ea typeface="宋体" charset="-122"/>
            </a:endParaRPr>
          </a:p>
        </p:txBody>
      </p:sp>
      <p:grpSp>
        <p:nvGrpSpPr>
          <p:cNvPr id="452" name="组合 451"/>
          <p:cNvGrpSpPr/>
          <p:nvPr/>
        </p:nvGrpSpPr>
        <p:grpSpPr>
          <a:xfrm>
            <a:off x="2348822" y="3730304"/>
            <a:ext cx="2200274" cy="527843"/>
            <a:chOff x="2348822" y="4526652"/>
            <a:chExt cx="2200274" cy="355600"/>
          </a:xfrm>
        </p:grpSpPr>
        <p:grpSp>
          <p:nvGrpSpPr>
            <p:cNvPr id="313" name="Group 1356"/>
            <p:cNvGrpSpPr>
              <a:grpSpLocks/>
            </p:cNvGrpSpPr>
            <p:nvPr/>
          </p:nvGrpSpPr>
          <p:grpSpPr bwMode="auto">
            <a:xfrm>
              <a:off x="2348822" y="4526652"/>
              <a:ext cx="2200274" cy="355600"/>
              <a:chOff x="4964" y="463"/>
              <a:chExt cx="1386" cy="224"/>
            </a:xfrm>
          </p:grpSpPr>
          <p:sp>
            <p:nvSpPr>
              <p:cNvPr id="314" name="Rectangle 1357"/>
              <p:cNvSpPr>
                <a:spLocks noChangeArrowheads="1"/>
              </p:cNvSpPr>
              <p:nvPr/>
            </p:nvSpPr>
            <p:spPr bwMode="auto">
              <a:xfrm>
                <a:off x="4964" y="463"/>
                <a:ext cx="1212" cy="224"/>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319" name="Line 1362"/>
              <p:cNvSpPr>
                <a:spLocks noChangeShapeType="1"/>
              </p:cNvSpPr>
              <p:nvPr/>
            </p:nvSpPr>
            <p:spPr bwMode="auto">
              <a:xfrm>
                <a:off x="6176" y="573"/>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450" name="Rectangle 1358"/>
            <p:cNvSpPr>
              <a:spLocks noChangeArrowheads="1"/>
            </p:cNvSpPr>
            <p:nvPr/>
          </p:nvSpPr>
          <p:spPr bwMode="auto">
            <a:xfrm>
              <a:off x="2460275" y="4542576"/>
              <a:ext cx="161903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10.11.4.1:9120</a:t>
              </a:r>
              <a:endParaRPr lang="en-US" altLang="zh-CN" sz="4400" b="1" dirty="0">
                <a:solidFill>
                  <a:srgbClr val="000000"/>
                </a:solidFill>
                <a:latin typeface="Times" pitchFamily="18" charset="0"/>
                <a:ea typeface="宋体" charset="-122"/>
              </a:endParaRPr>
            </a:p>
          </p:txBody>
        </p:sp>
        <p:sp>
          <p:nvSpPr>
            <p:cNvPr id="451" name="Rectangle 1358"/>
            <p:cNvSpPr>
              <a:spLocks noChangeArrowheads="1"/>
            </p:cNvSpPr>
            <p:nvPr/>
          </p:nvSpPr>
          <p:spPr bwMode="auto">
            <a:xfrm>
              <a:off x="2447575" y="4694028"/>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192.0.2.4:80</a:t>
              </a:r>
              <a:endParaRPr lang="en-US" altLang="zh-CN" sz="4400" b="1" dirty="0">
                <a:solidFill>
                  <a:srgbClr val="000000"/>
                </a:solidFill>
                <a:latin typeface="Times" pitchFamily="18" charset="0"/>
                <a:ea typeface="宋体" charset="-122"/>
              </a:endParaRPr>
            </a:p>
          </p:txBody>
        </p:sp>
      </p:grpSp>
      <p:grpSp>
        <p:nvGrpSpPr>
          <p:cNvPr id="466" name="组合 465"/>
          <p:cNvGrpSpPr/>
          <p:nvPr/>
        </p:nvGrpSpPr>
        <p:grpSpPr>
          <a:xfrm>
            <a:off x="4794310" y="3709724"/>
            <a:ext cx="2320924" cy="527843"/>
            <a:chOff x="2228172" y="4526652"/>
            <a:chExt cx="2320924" cy="355600"/>
          </a:xfrm>
        </p:grpSpPr>
        <p:grpSp>
          <p:nvGrpSpPr>
            <p:cNvPr id="467" name="Group 1356"/>
            <p:cNvGrpSpPr>
              <a:grpSpLocks/>
            </p:cNvGrpSpPr>
            <p:nvPr/>
          </p:nvGrpSpPr>
          <p:grpSpPr bwMode="auto">
            <a:xfrm>
              <a:off x="2228172" y="4526652"/>
              <a:ext cx="2320924" cy="355600"/>
              <a:chOff x="4888" y="463"/>
              <a:chExt cx="1462" cy="224"/>
            </a:xfrm>
          </p:grpSpPr>
          <p:sp>
            <p:nvSpPr>
              <p:cNvPr id="470" name="Rectangle 1357"/>
              <p:cNvSpPr>
                <a:spLocks noChangeArrowheads="1"/>
              </p:cNvSpPr>
              <p:nvPr/>
            </p:nvSpPr>
            <p:spPr bwMode="auto">
              <a:xfrm>
                <a:off x="4888" y="463"/>
                <a:ext cx="1309" cy="224"/>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71" name="Line 1362"/>
              <p:cNvSpPr>
                <a:spLocks noChangeShapeType="1"/>
              </p:cNvSpPr>
              <p:nvPr/>
            </p:nvSpPr>
            <p:spPr bwMode="auto">
              <a:xfrm>
                <a:off x="6176" y="573"/>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468" name="Rectangle 1358"/>
            <p:cNvSpPr>
              <a:spLocks noChangeArrowheads="1"/>
            </p:cNvSpPr>
            <p:nvPr/>
          </p:nvSpPr>
          <p:spPr bwMode="auto">
            <a:xfrm>
              <a:off x="2333275" y="4551132"/>
              <a:ext cx="161903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a:solidFill>
                    <a:srgbClr val="000000"/>
                  </a:solidFill>
                  <a:ea typeface="宋体" charset="-122"/>
                </a:rPr>
                <a:t>src</a:t>
              </a:r>
              <a:r>
                <a:rPr lang="en-US" altLang="zh-CN" sz="1400" b="1" dirty="0">
                  <a:solidFill>
                    <a:srgbClr val="000000"/>
                  </a:solidFill>
                  <a:ea typeface="宋体" charset="-122"/>
                </a:rPr>
                <a:t> = 10.11.4.1:9120</a:t>
              </a:r>
              <a:endParaRPr lang="en-US" altLang="zh-CN" sz="4400" b="1" dirty="0">
                <a:solidFill>
                  <a:srgbClr val="000000"/>
                </a:solidFill>
                <a:latin typeface="Times" pitchFamily="18" charset="0"/>
                <a:ea typeface="宋体" charset="-122"/>
              </a:endParaRPr>
            </a:p>
          </p:txBody>
        </p:sp>
        <p:sp>
          <p:nvSpPr>
            <p:cNvPr id="469" name="Rectangle 1358"/>
            <p:cNvSpPr>
              <a:spLocks noChangeArrowheads="1"/>
            </p:cNvSpPr>
            <p:nvPr/>
          </p:nvSpPr>
          <p:spPr bwMode="auto">
            <a:xfrm>
              <a:off x="2320575" y="4702584"/>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192.0.2.4:80</a:t>
              </a:r>
              <a:endParaRPr lang="en-US" altLang="zh-CN" sz="4400" b="1" dirty="0">
                <a:solidFill>
                  <a:srgbClr val="000000"/>
                </a:solidFill>
                <a:latin typeface="Times" pitchFamily="18" charset="0"/>
                <a:ea typeface="宋体" charset="-122"/>
              </a:endParaRPr>
            </a:p>
          </p:txBody>
        </p:sp>
      </p:grpSp>
      <p:grpSp>
        <p:nvGrpSpPr>
          <p:cNvPr id="460" name="组合 459"/>
          <p:cNvGrpSpPr/>
          <p:nvPr/>
        </p:nvGrpSpPr>
        <p:grpSpPr>
          <a:xfrm>
            <a:off x="4798704" y="3711679"/>
            <a:ext cx="2320924" cy="527843"/>
            <a:chOff x="2228172" y="4526652"/>
            <a:chExt cx="2320924" cy="355600"/>
          </a:xfrm>
        </p:grpSpPr>
        <p:grpSp>
          <p:nvGrpSpPr>
            <p:cNvPr id="461" name="Group 1356"/>
            <p:cNvGrpSpPr>
              <a:grpSpLocks/>
            </p:cNvGrpSpPr>
            <p:nvPr/>
          </p:nvGrpSpPr>
          <p:grpSpPr bwMode="auto">
            <a:xfrm>
              <a:off x="2228172" y="4526652"/>
              <a:ext cx="2320924" cy="355600"/>
              <a:chOff x="4888" y="463"/>
              <a:chExt cx="1462" cy="224"/>
            </a:xfrm>
          </p:grpSpPr>
          <p:sp>
            <p:nvSpPr>
              <p:cNvPr id="464" name="Rectangle 1357"/>
              <p:cNvSpPr>
                <a:spLocks noChangeArrowheads="1"/>
              </p:cNvSpPr>
              <p:nvPr/>
            </p:nvSpPr>
            <p:spPr bwMode="auto">
              <a:xfrm>
                <a:off x="4888" y="463"/>
                <a:ext cx="1309" cy="224"/>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65" name="Line 1362"/>
              <p:cNvSpPr>
                <a:spLocks noChangeShapeType="1"/>
              </p:cNvSpPr>
              <p:nvPr/>
            </p:nvSpPr>
            <p:spPr bwMode="auto">
              <a:xfrm>
                <a:off x="6176" y="573"/>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462" name="Rectangle 1358"/>
            <p:cNvSpPr>
              <a:spLocks noChangeArrowheads="1"/>
            </p:cNvSpPr>
            <p:nvPr/>
          </p:nvSpPr>
          <p:spPr bwMode="auto">
            <a:xfrm>
              <a:off x="2333275" y="4551132"/>
              <a:ext cx="1917192"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smtClean="0">
                  <a:solidFill>
                    <a:srgbClr val="FF0000"/>
                  </a:solidFill>
                  <a:ea typeface="宋体" charset="-122"/>
                </a:rPr>
                <a:t>198.51.100.1</a:t>
              </a:r>
              <a:r>
                <a:rPr lang="en-US" altLang="zh-CN" sz="1400" b="1" dirty="0">
                  <a:solidFill>
                    <a:srgbClr val="FF0000"/>
                  </a:solidFill>
                  <a:ea typeface="宋体" charset="-122"/>
                </a:rPr>
                <a:t>:</a:t>
              </a:r>
              <a:r>
                <a:rPr lang="en-US" altLang="zh-CN" sz="1400" b="1" dirty="0" smtClean="0">
                  <a:solidFill>
                    <a:srgbClr val="FF0000"/>
                  </a:solidFill>
                  <a:ea typeface="宋体" charset="-122"/>
                </a:rPr>
                <a:t>3000</a:t>
              </a:r>
              <a:endParaRPr lang="en-US" altLang="zh-CN" sz="4400" b="1" dirty="0">
                <a:solidFill>
                  <a:srgbClr val="FF0000"/>
                </a:solidFill>
                <a:latin typeface="Times" pitchFamily="18" charset="0"/>
                <a:ea typeface="宋体" charset="-122"/>
              </a:endParaRPr>
            </a:p>
          </p:txBody>
        </p:sp>
        <p:sp>
          <p:nvSpPr>
            <p:cNvPr id="463" name="Rectangle 1358"/>
            <p:cNvSpPr>
              <a:spLocks noChangeArrowheads="1"/>
            </p:cNvSpPr>
            <p:nvPr/>
          </p:nvSpPr>
          <p:spPr bwMode="auto">
            <a:xfrm>
              <a:off x="2320575" y="4702584"/>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192.0.2.4:80</a:t>
              </a:r>
              <a:endParaRPr lang="en-US" altLang="zh-CN" sz="4400" b="1" dirty="0">
                <a:solidFill>
                  <a:srgbClr val="000000"/>
                </a:solidFill>
                <a:latin typeface="Times" pitchFamily="18" charset="0"/>
                <a:ea typeface="宋体" charset="-122"/>
              </a:endParaRPr>
            </a:p>
          </p:txBody>
        </p:sp>
      </p:grpSp>
      <p:grpSp>
        <p:nvGrpSpPr>
          <p:cNvPr id="472" name="组合 471"/>
          <p:cNvGrpSpPr/>
          <p:nvPr/>
        </p:nvGrpSpPr>
        <p:grpSpPr>
          <a:xfrm>
            <a:off x="7387886" y="3686885"/>
            <a:ext cx="2320924" cy="527843"/>
            <a:chOff x="2228172" y="4526652"/>
            <a:chExt cx="2320924" cy="355600"/>
          </a:xfrm>
        </p:grpSpPr>
        <p:grpSp>
          <p:nvGrpSpPr>
            <p:cNvPr id="473" name="Group 1356"/>
            <p:cNvGrpSpPr>
              <a:grpSpLocks/>
            </p:cNvGrpSpPr>
            <p:nvPr/>
          </p:nvGrpSpPr>
          <p:grpSpPr bwMode="auto">
            <a:xfrm>
              <a:off x="2228172" y="4526652"/>
              <a:ext cx="2320924" cy="355600"/>
              <a:chOff x="4888" y="463"/>
              <a:chExt cx="1462" cy="224"/>
            </a:xfrm>
          </p:grpSpPr>
          <p:sp>
            <p:nvSpPr>
              <p:cNvPr id="476" name="Rectangle 1357"/>
              <p:cNvSpPr>
                <a:spLocks noChangeArrowheads="1"/>
              </p:cNvSpPr>
              <p:nvPr/>
            </p:nvSpPr>
            <p:spPr bwMode="auto">
              <a:xfrm>
                <a:off x="4888" y="463"/>
                <a:ext cx="1309" cy="224"/>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77" name="Line 1362"/>
              <p:cNvSpPr>
                <a:spLocks noChangeShapeType="1"/>
              </p:cNvSpPr>
              <p:nvPr/>
            </p:nvSpPr>
            <p:spPr bwMode="auto">
              <a:xfrm>
                <a:off x="6176" y="573"/>
                <a:ext cx="17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sp>
          <p:nvSpPr>
            <p:cNvPr id="474" name="Rectangle 1358"/>
            <p:cNvSpPr>
              <a:spLocks noChangeArrowheads="1"/>
            </p:cNvSpPr>
            <p:nvPr/>
          </p:nvSpPr>
          <p:spPr bwMode="auto">
            <a:xfrm>
              <a:off x="2333275" y="4551132"/>
              <a:ext cx="1917192"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smtClean="0">
                  <a:solidFill>
                    <a:srgbClr val="FF0000"/>
                  </a:solidFill>
                  <a:ea typeface="宋体" charset="-122"/>
                </a:rPr>
                <a:t>198.51.100.1</a:t>
              </a:r>
              <a:r>
                <a:rPr lang="en-US" altLang="zh-CN" sz="1400" b="1" dirty="0">
                  <a:solidFill>
                    <a:srgbClr val="FF0000"/>
                  </a:solidFill>
                  <a:ea typeface="宋体" charset="-122"/>
                </a:rPr>
                <a:t>:</a:t>
              </a:r>
              <a:r>
                <a:rPr lang="en-US" altLang="zh-CN" sz="1400" b="1" dirty="0" smtClean="0">
                  <a:solidFill>
                    <a:srgbClr val="FF0000"/>
                  </a:solidFill>
                  <a:ea typeface="宋体" charset="-122"/>
                </a:rPr>
                <a:t>3000</a:t>
              </a:r>
              <a:endParaRPr lang="en-US" altLang="zh-CN" sz="4400" b="1" dirty="0">
                <a:solidFill>
                  <a:srgbClr val="FF0000"/>
                </a:solidFill>
                <a:latin typeface="Times" pitchFamily="18" charset="0"/>
                <a:ea typeface="宋体" charset="-122"/>
              </a:endParaRPr>
            </a:p>
          </p:txBody>
        </p:sp>
        <p:sp>
          <p:nvSpPr>
            <p:cNvPr id="475" name="Rectangle 1358"/>
            <p:cNvSpPr>
              <a:spLocks noChangeArrowheads="1"/>
            </p:cNvSpPr>
            <p:nvPr/>
          </p:nvSpPr>
          <p:spPr bwMode="auto">
            <a:xfrm>
              <a:off x="2320575" y="4702584"/>
              <a:ext cx="1441100"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192.0.2.4:80</a:t>
              </a:r>
              <a:endParaRPr lang="en-US" altLang="zh-CN" sz="4400" b="1" dirty="0">
                <a:solidFill>
                  <a:srgbClr val="000000"/>
                </a:solidFill>
                <a:latin typeface="Times" pitchFamily="18" charset="0"/>
                <a:ea typeface="宋体" charset="-122"/>
              </a:endParaRPr>
            </a:p>
          </p:txBody>
        </p:sp>
      </p:grpSp>
      <p:grpSp>
        <p:nvGrpSpPr>
          <p:cNvPr id="484" name="组合 483"/>
          <p:cNvGrpSpPr/>
          <p:nvPr/>
        </p:nvGrpSpPr>
        <p:grpSpPr>
          <a:xfrm>
            <a:off x="7100153" y="4932659"/>
            <a:ext cx="2331244" cy="527843"/>
            <a:chOff x="7113246" y="5378292"/>
            <a:chExt cx="2331244" cy="527843"/>
          </a:xfrm>
        </p:grpSpPr>
        <p:sp>
          <p:nvSpPr>
            <p:cNvPr id="453" name="Line 1398"/>
            <p:cNvSpPr>
              <a:spLocks noChangeShapeType="1"/>
            </p:cNvSpPr>
            <p:nvPr/>
          </p:nvSpPr>
          <p:spPr bwMode="auto">
            <a:xfrm flipH="1" flipV="1">
              <a:off x="7113246" y="5634476"/>
              <a:ext cx="279400" cy="95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478" name="组合 477"/>
            <p:cNvGrpSpPr/>
            <p:nvPr/>
          </p:nvGrpSpPr>
          <p:grpSpPr>
            <a:xfrm>
              <a:off x="7366453" y="5378292"/>
              <a:ext cx="2078037" cy="527843"/>
              <a:chOff x="2228173" y="4526652"/>
              <a:chExt cx="2078037" cy="355600"/>
            </a:xfrm>
          </p:grpSpPr>
          <p:sp>
            <p:nvSpPr>
              <p:cNvPr id="482"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80"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a:solidFill>
                      <a:srgbClr val="000000"/>
                    </a:solidFill>
                    <a:ea typeface="宋体" charset="-122"/>
                  </a:rPr>
                  <a:t>192.0.2.4:80</a:t>
                </a:r>
                <a:endParaRPr lang="en-US" altLang="zh-CN" sz="4400" b="1" dirty="0">
                  <a:solidFill>
                    <a:srgbClr val="FF0000"/>
                  </a:solidFill>
                  <a:latin typeface="Times" pitchFamily="18" charset="0"/>
                  <a:ea typeface="宋体" charset="-122"/>
                </a:endParaRPr>
              </a:p>
            </p:txBody>
          </p:sp>
          <p:sp>
            <p:nvSpPr>
              <p:cNvPr id="481" name="Rectangle 1358"/>
              <p:cNvSpPr>
                <a:spLocks noChangeArrowheads="1"/>
              </p:cNvSpPr>
              <p:nvPr/>
            </p:nvSpPr>
            <p:spPr bwMode="auto">
              <a:xfrm>
                <a:off x="2320575" y="4702588"/>
                <a:ext cx="193803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198.51.100.1:3000</a:t>
                </a:r>
                <a:endParaRPr lang="en-US" altLang="zh-CN" sz="4400" b="1" dirty="0">
                  <a:solidFill>
                    <a:srgbClr val="000000"/>
                  </a:solidFill>
                  <a:latin typeface="Times" pitchFamily="18" charset="0"/>
                  <a:ea typeface="宋体" charset="-122"/>
                </a:endParaRPr>
              </a:p>
            </p:txBody>
          </p:sp>
        </p:grpSp>
      </p:grpSp>
      <p:grpSp>
        <p:nvGrpSpPr>
          <p:cNvPr id="485" name="组合 484"/>
          <p:cNvGrpSpPr/>
          <p:nvPr/>
        </p:nvGrpSpPr>
        <p:grpSpPr>
          <a:xfrm>
            <a:off x="4645877" y="4944801"/>
            <a:ext cx="2331244" cy="527843"/>
            <a:chOff x="7113246" y="5378292"/>
            <a:chExt cx="2331244" cy="527843"/>
          </a:xfrm>
        </p:grpSpPr>
        <p:sp>
          <p:nvSpPr>
            <p:cNvPr id="486" name="Line 1398"/>
            <p:cNvSpPr>
              <a:spLocks noChangeShapeType="1"/>
            </p:cNvSpPr>
            <p:nvPr/>
          </p:nvSpPr>
          <p:spPr bwMode="auto">
            <a:xfrm flipH="1" flipV="1">
              <a:off x="7113246" y="5634476"/>
              <a:ext cx="279400" cy="95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487" name="组合 486"/>
            <p:cNvGrpSpPr/>
            <p:nvPr/>
          </p:nvGrpSpPr>
          <p:grpSpPr>
            <a:xfrm>
              <a:off x="7366453" y="5378292"/>
              <a:ext cx="2078037" cy="527843"/>
              <a:chOff x="2228173" y="4526652"/>
              <a:chExt cx="2078037" cy="355600"/>
            </a:xfrm>
          </p:grpSpPr>
          <p:sp>
            <p:nvSpPr>
              <p:cNvPr id="488"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89"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a:solidFill>
                      <a:srgbClr val="000000"/>
                    </a:solidFill>
                    <a:ea typeface="宋体" charset="-122"/>
                  </a:rPr>
                  <a:t>192.0.2.4:80</a:t>
                </a:r>
                <a:endParaRPr lang="en-US" altLang="zh-CN" sz="4400" b="1" dirty="0">
                  <a:solidFill>
                    <a:srgbClr val="FF0000"/>
                  </a:solidFill>
                  <a:latin typeface="Times" pitchFamily="18" charset="0"/>
                  <a:ea typeface="宋体" charset="-122"/>
                </a:endParaRPr>
              </a:p>
            </p:txBody>
          </p:sp>
          <p:sp>
            <p:nvSpPr>
              <p:cNvPr id="490" name="Rectangle 1358"/>
              <p:cNvSpPr>
                <a:spLocks noChangeArrowheads="1"/>
              </p:cNvSpPr>
              <p:nvPr/>
            </p:nvSpPr>
            <p:spPr bwMode="auto">
              <a:xfrm>
                <a:off x="2320575" y="4702588"/>
                <a:ext cx="193803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198.51.100.1:3000</a:t>
                </a:r>
                <a:endParaRPr lang="en-US" altLang="zh-CN" sz="4400" b="1" dirty="0">
                  <a:solidFill>
                    <a:srgbClr val="000000"/>
                  </a:solidFill>
                  <a:latin typeface="Times" pitchFamily="18" charset="0"/>
                  <a:ea typeface="宋体" charset="-122"/>
                </a:endParaRPr>
              </a:p>
            </p:txBody>
          </p:sp>
        </p:grpSp>
      </p:grpSp>
      <p:grpSp>
        <p:nvGrpSpPr>
          <p:cNvPr id="491" name="组合 490"/>
          <p:cNvGrpSpPr/>
          <p:nvPr/>
        </p:nvGrpSpPr>
        <p:grpSpPr>
          <a:xfrm>
            <a:off x="4645877" y="4944801"/>
            <a:ext cx="2331244" cy="527843"/>
            <a:chOff x="7113246" y="5378292"/>
            <a:chExt cx="2331244" cy="527843"/>
          </a:xfrm>
        </p:grpSpPr>
        <p:sp>
          <p:nvSpPr>
            <p:cNvPr id="492" name="Line 1398"/>
            <p:cNvSpPr>
              <a:spLocks noChangeShapeType="1"/>
            </p:cNvSpPr>
            <p:nvPr/>
          </p:nvSpPr>
          <p:spPr bwMode="auto">
            <a:xfrm flipH="1" flipV="1">
              <a:off x="7113246" y="5634476"/>
              <a:ext cx="279400" cy="95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493" name="组合 492"/>
            <p:cNvGrpSpPr/>
            <p:nvPr/>
          </p:nvGrpSpPr>
          <p:grpSpPr>
            <a:xfrm>
              <a:off x="7366453" y="5378292"/>
              <a:ext cx="2078037" cy="527843"/>
              <a:chOff x="2228173" y="4526652"/>
              <a:chExt cx="2078037" cy="355600"/>
            </a:xfrm>
          </p:grpSpPr>
          <p:sp>
            <p:nvSpPr>
              <p:cNvPr id="494"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495"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a:solidFill>
                      <a:srgbClr val="000000"/>
                    </a:solidFill>
                    <a:ea typeface="宋体" charset="-122"/>
                  </a:rPr>
                  <a:t>192.0.2.4:80</a:t>
                </a:r>
                <a:endParaRPr lang="en-US" altLang="zh-CN" sz="4400" b="1" dirty="0">
                  <a:solidFill>
                    <a:srgbClr val="FF0000"/>
                  </a:solidFill>
                  <a:latin typeface="Times" pitchFamily="18" charset="0"/>
                  <a:ea typeface="宋体" charset="-122"/>
                </a:endParaRPr>
              </a:p>
            </p:txBody>
          </p:sp>
          <p:sp>
            <p:nvSpPr>
              <p:cNvPr id="496" name="Rectangle 1358"/>
              <p:cNvSpPr>
                <a:spLocks noChangeArrowheads="1"/>
              </p:cNvSpPr>
              <p:nvPr/>
            </p:nvSpPr>
            <p:spPr bwMode="auto">
              <a:xfrm>
                <a:off x="2320575" y="4702588"/>
                <a:ext cx="163987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a:t>
                </a:r>
                <a:r>
                  <a:rPr lang="en-US" altLang="zh-CN" sz="1400" b="1" dirty="0" smtClean="0">
                    <a:solidFill>
                      <a:srgbClr val="FF0000"/>
                    </a:solidFill>
                    <a:ea typeface="宋体" charset="-122"/>
                  </a:rPr>
                  <a:t>10.11.4.1:9120</a:t>
                </a:r>
                <a:endParaRPr lang="en-US" altLang="zh-CN" sz="4400" b="1" dirty="0">
                  <a:solidFill>
                    <a:srgbClr val="FF0000"/>
                  </a:solidFill>
                  <a:latin typeface="Times" pitchFamily="18" charset="0"/>
                  <a:ea typeface="宋体" charset="-122"/>
                </a:endParaRPr>
              </a:p>
            </p:txBody>
          </p:sp>
        </p:grpSp>
      </p:grpSp>
      <p:grpSp>
        <p:nvGrpSpPr>
          <p:cNvPr id="497" name="组合 496"/>
          <p:cNvGrpSpPr/>
          <p:nvPr/>
        </p:nvGrpSpPr>
        <p:grpSpPr>
          <a:xfrm>
            <a:off x="1942760" y="4919340"/>
            <a:ext cx="2331244" cy="527843"/>
            <a:chOff x="7113246" y="5378292"/>
            <a:chExt cx="2331244" cy="527843"/>
          </a:xfrm>
        </p:grpSpPr>
        <p:sp>
          <p:nvSpPr>
            <p:cNvPr id="498" name="Line 1398"/>
            <p:cNvSpPr>
              <a:spLocks noChangeShapeType="1"/>
            </p:cNvSpPr>
            <p:nvPr/>
          </p:nvSpPr>
          <p:spPr bwMode="auto">
            <a:xfrm flipH="1" flipV="1">
              <a:off x="7113246" y="5634476"/>
              <a:ext cx="279400" cy="95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zh-CN" altLang="en-US"/>
            </a:p>
          </p:txBody>
        </p:sp>
        <p:grpSp>
          <p:nvGrpSpPr>
            <p:cNvPr id="499" name="组合 498"/>
            <p:cNvGrpSpPr/>
            <p:nvPr/>
          </p:nvGrpSpPr>
          <p:grpSpPr>
            <a:xfrm>
              <a:off x="7366453" y="5378292"/>
              <a:ext cx="2078037" cy="527843"/>
              <a:chOff x="2228173" y="4526652"/>
              <a:chExt cx="2078037" cy="355600"/>
            </a:xfrm>
          </p:grpSpPr>
          <p:sp>
            <p:nvSpPr>
              <p:cNvPr id="500" name="Rectangle 1357"/>
              <p:cNvSpPr>
                <a:spLocks noChangeArrowheads="1"/>
              </p:cNvSpPr>
              <p:nvPr/>
            </p:nvSpPr>
            <p:spPr bwMode="auto">
              <a:xfrm>
                <a:off x="2228173" y="4526652"/>
                <a:ext cx="2078037" cy="355600"/>
              </a:xfrm>
              <a:prstGeom prst="rect">
                <a:avLst/>
              </a:prstGeom>
              <a:solidFill>
                <a:srgbClr val="FFFF99"/>
              </a:solidFill>
              <a:ln w="8001">
                <a:solidFill>
                  <a:srgbClr val="000000"/>
                </a:solidFill>
                <a:miter lim="800000"/>
                <a:headEnd/>
                <a:tailEnd/>
              </a:ln>
            </p:spPr>
            <p:txBody>
              <a:bodyPr/>
              <a:lstStyle/>
              <a:p>
                <a:endParaRPr lang="zh-CN" altLang="en-US" dirty="0"/>
              </a:p>
            </p:txBody>
          </p:sp>
          <p:sp>
            <p:nvSpPr>
              <p:cNvPr id="501" name="Rectangle 1358"/>
              <p:cNvSpPr>
                <a:spLocks noChangeArrowheads="1"/>
              </p:cNvSpPr>
              <p:nvPr/>
            </p:nvSpPr>
            <p:spPr bwMode="auto">
              <a:xfrm>
                <a:off x="2333275" y="4551132"/>
                <a:ext cx="1420261"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src</a:t>
                </a:r>
                <a:r>
                  <a:rPr lang="en-US" altLang="zh-CN" sz="1400" b="1" dirty="0" smtClean="0">
                    <a:solidFill>
                      <a:srgbClr val="000000"/>
                    </a:solidFill>
                    <a:ea typeface="宋体" charset="-122"/>
                  </a:rPr>
                  <a:t> = </a:t>
                </a:r>
                <a:r>
                  <a:rPr lang="en-US" altLang="zh-CN" sz="1400" b="1" dirty="0">
                    <a:solidFill>
                      <a:srgbClr val="000000"/>
                    </a:solidFill>
                    <a:ea typeface="宋体" charset="-122"/>
                  </a:rPr>
                  <a:t>192.0.2.4:80</a:t>
                </a:r>
                <a:endParaRPr lang="en-US" altLang="zh-CN" sz="4400" b="1" dirty="0">
                  <a:solidFill>
                    <a:srgbClr val="FF0000"/>
                  </a:solidFill>
                  <a:latin typeface="Times" pitchFamily="18" charset="0"/>
                  <a:ea typeface="宋体" charset="-122"/>
                </a:endParaRPr>
              </a:p>
            </p:txBody>
          </p:sp>
          <p:sp>
            <p:nvSpPr>
              <p:cNvPr id="502" name="Rectangle 1358"/>
              <p:cNvSpPr>
                <a:spLocks noChangeArrowheads="1"/>
              </p:cNvSpPr>
              <p:nvPr/>
            </p:nvSpPr>
            <p:spPr bwMode="auto">
              <a:xfrm>
                <a:off x="2320575" y="4702588"/>
                <a:ext cx="1639873" cy="14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1000"/>
                  </a:spcBef>
                  <a:spcAft>
                    <a:spcPts val="1000"/>
                  </a:spcAft>
                </a:pPr>
                <a:r>
                  <a:rPr lang="en-US" altLang="zh-CN" sz="1400" b="1" dirty="0" err="1" smtClean="0">
                    <a:solidFill>
                      <a:srgbClr val="000000"/>
                    </a:solidFill>
                    <a:ea typeface="宋体" charset="-122"/>
                  </a:rPr>
                  <a:t>dst</a:t>
                </a:r>
                <a:r>
                  <a:rPr lang="en-US" altLang="zh-CN" sz="1400" b="1" dirty="0" smtClean="0">
                    <a:solidFill>
                      <a:srgbClr val="000000"/>
                    </a:solidFill>
                    <a:ea typeface="宋体" charset="-122"/>
                  </a:rPr>
                  <a:t> = </a:t>
                </a:r>
                <a:r>
                  <a:rPr lang="en-US" altLang="zh-CN" sz="1400" b="1" dirty="0" smtClean="0">
                    <a:solidFill>
                      <a:srgbClr val="FF0000"/>
                    </a:solidFill>
                    <a:ea typeface="宋体" charset="-122"/>
                  </a:rPr>
                  <a:t>10.11.4.1:9120</a:t>
                </a:r>
                <a:endParaRPr lang="en-US" altLang="zh-CN" sz="4400" b="1" dirty="0">
                  <a:solidFill>
                    <a:srgbClr val="FF0000"/>
                  </a:solidFill>
                  <a:latin typeface="Times" pitchFamily="18" charset="0"/>
                  <a:ea typeface="宋体" charset="-122"/>
                </a:endParaRPr>
              </a:p>
            </p:txBody>
          </p:sp>
        </p:grpSp>
      </p:grpSp>
      <p:graphicFrame>
        <p:nvGraphicFramePr>
          <p:cNvPr id="504" name="表格 503"/>
          <p:cNvGraphicFramePr>
            <a:graphicFrameLocks noGrp="1"/>
          </p:cNvGraphicFramePr>
          <p:nvPr>
            <p:extLst>
              <p:ext uri="{D42A27DB-BD31-4B8C-83A1-F6EECF244321}">
                <p14:modId xmlns:p14="http://schemas.microsoft.com/office/powerpoint/2010/main" val="594334844"/>
              </p:ext>
            </p:extLst>
          </p:nvPr>
        </p:nvGraphicFramePr>
        <p:xfrm>
          <a:off x="4254236" y="5684021"/>
          <a:ext cx="3997626" cy="741680"/>
        </p:xfrm>
        <a:graphic>
          <a:graphicData uri="http://schemas.openxmlformats.org/drawingml/2006/table">
            <a:tbl>
              <a:tblPr firstRow="1" bandRow="1">
                <a:tableStyleId>{2D5ABB26-0587-4C30-8999-92F81FD0307C}</a:tableStyleId>
              </a:tblPr>
              <a:tblGrid>
                <a:gridCol w="1998813">
                  <a:extLst>
                    <a:ext uri="{9D8B030D-6E8A-4147-A177-3AD203B41FA5}">
                      <a16:colId xmlns:a16="http://schemas.microsoft.com/office/drawing/2014/main" val="1700434489"/>
                    </a:ext>
                  </a:extLst>
                </a:gridCol>
                <a:gridCol w="1998813">
                  <a:extLst>
                    <a:ext uri="{9D8B030D-6E8A-4147-A177-3AD203B41FA5}">
                      <a16:colId xmlns:a16="http://schemas.microsoft.com/office/drawing/2014/main" val="579599422"/>
                    </a:ext>
                  </a:extLst>
                </a:gridCol>
              </a:tblGrid>
              <a:tr h="370840">
                <a:tc>
                  <a:txBody>
                    <a:bodyPr/>
                    <a:lstStyle/>
                    <a:p>
                      <a:pPr algn="ctr"/>
                      <a:r>
                        <a:rPr lang="en-US" altLang="zh-CN" dirty="0" smtClean="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inside global  </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469864476"/>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381661"/>
                  </a:ext>
                </a:extLst>
              </a:tr>
            </a:tbl>
          </a:graphicData>
        </a:graphic>
      </p:graphicFrame>
      <p:graphicFrame>
        <p:nvGraphicFramePr>
          <p:cNvPr id="506" name="表格 505"/>
          <p:cNvGraphicFramePr>
            <a:graphicFrameLocks noGrp="1"/>
          </p:cNvGraphicFramePr>
          <p:nvPr>
            <p:extLst>
              <p:ext uri="{D42A27DB-BD31-4B8C-83A1-F6EECF244321}">
                <p14:modId xmlns:p14="http://schemas.microsoft.com/office/powerpoint/2010/main" val="1084841237"/>
              </p:ext>
            </p:extLst>
          </p:nvPr>
        </p:nvGraphicFramePr>
        <p:xfrm>
          <a:off x="4239722" y="5677441"/>
          <a:ext cx="3997626" cy="741680"/>
        </p:xfrm>
        <a:graphic>
          <a:graphicData uri="http://schemas.openxmlformats.org/drawingml/2006/table">
            <a:tbl>
              <a:tblPr firstRow="1" bandRow="1">
                <a:tableStyleId>{2D5ABB26-0587-4C30-8999-92F81FD0307C}</a:tableStyleId>
              </a:tblPr>
              <a:tblGrid>
                <a:gridCol w="1998813">
                  <a:extLst>
                    <a:ext uri="{9D8B030D-6E8A-4147-A177-3AD203B41FA5}">
                      <a16:colId xmlns:a16="http://schemas.microsoft.com/office/drawing/2014/main" val="1700434489"/>
                    </a:ext>
                  </a:extLst>
                </a:gridCol>
                <a:gridCol w="1998813">
                  <a:extLst>
                    <a:ext uri="{9D8B030D-6E8A-4147-A177-3AD203B41FA5}">
                      <a16:colId xmlns:a16="http://schemas.microsoft.com/office/drawing/2014/main" val="579599422"/>
                    </a:ext>
                  </a:extLst>
                </a:gridCol>
              </a:tblGrid>
              <a:tr h="370840">
                <a:tc>
                  <a:txBody>
                    <a:bodyPr/>
                    <a:lstStyle/>
                    <a:p>
                      <a:pPr algn="ctr"/>
                      <a:r>
                        <a:rPr lang="en-US" altLang="zh-CN" dirty="0" smtClean="0"/>
                        <a:t>inside local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inside global  </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469864476"/>
                  </a:ext>
                </a:extLst>
              </a:tr>
              <a:tr h="370840">
                <a:tc>
                  <a:txBody>
                    <a:bodyPr/>
                    <a:lstStyle/>
                    <a:p>
                      <a:pPr algn="ctr"/>
                      <a:r>
                        <a:rPr lang="en-US" altLang="zh-CN" dirty="0" smtClean="0"/>
                        <a:t>10.11.4.1:9120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smtClean="0"/>
                        <a:t>198.51.100.1:3000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17381661"/>
                  </a:ext>
                </a:extLst>
              </a:tr>
            </a:tbl>
          </a:graphicData>
        </a:graphic>
      </p:graphicFrame>
    </p:spTree>
    <p:extLst>
      <p:ext uri="{BB962C8B-B14F-4D97-AF65-F5344CB8AC3E}">
        <p14:creationId xmlns:p14="http://schemas.microsoft.com/office/powerpoint/2010/main" val="9467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88" y="163771"/>
            <a:ext cx="9541451" cy="372743"/>
          </a:xfrm>
        </p:spPr>
        <p:txBody>
          <a:bodyPr/>
          <a:lstStyle/>
          <a:p>
            <a:r>
              <a:rPr lang="en-US" altLang="zh-CN" dirty="0" smtClean="0"/>
              <a:t>NAT in Linux</a:t>
            </a:r>
            <a:endParaRPr lang="zh-CN" altLang="en-US" dirty="0"/>
          </a:p>
        </p:txBody>
      </p:sp>
      <p:sp>
        <p:nvSpPr>
          <p:cNvPr id="3" name="内容占位符 2"/>
          <p:cNvSpPr>
            <a:spLocks noGrp="1"/>
          </p:cNvSpPr>
          <p:nvPr>
            <p:ph idx="1"/>
          </p:nvPr>
        </p:nvSpPr>
        <p:spPr>
          <a:xfrm>
            <a:off x="0" y="710162"/>
            <a:ext cx="4504304" cy="1028644"/>
          </a:xfrm>
        </p:spPr>
        <p:txBody>
          <a:bodyPr>
            <a:normAutofit/>
          </a:bodyPr>
          <a:lstStyle/>
          <a:p>
            <a:pPr>
              <a:lnSpc>
                <a:spcPct val="100000"/>
              </a:lnSpc>
            </a:pPr>
            <a:r>
              <a:rPr lang="en-US" altLang="zh-CN" sz="2000" dirty="0" smtClean="0">
                <a:ea typeface="宋体" pitchFamily="2" charset="-122"/>
              </a:rPr>
              <a:t>Netfilter: Linux</a:t>
            </a:r>
            <a:r>
              <a:rPr lang="zh-CN" altLang="en-US" sz="2000" dirty="0" smtClean="0">
                <a:ea typeface="宋体" pitchFamily="2" charset="-122"/>
              </a:rPr>
              <a:t>内核采用的分组过滤框架，提供了多个</a:t>
            </a:r>
            <a:r>
              <a:rPr lang="en-US" altLang="zh-CN" sz="2000" dirty="0" smtClean="0">
                <a:ea typeface="宋体" pitchFamily="2" charset="-122"/>
              </a:rPr>
              <a:t>Hook</a:t>
            </a:r>
            <a:r>
              <a:rPr lang="zh-CN" altLang="en-US" sz="2000" dirty="0" smtClean="0">
                <a:ea typeface="宋体" pitchFamily="2" charset="-122"/>
              </a:rPr>
              <a:t>，基于管理员所定义的规则来对于分组在内核处理中的处理过程进行控制</a:t>
            </a:r>
            <a:endParaRPr lang="en-US" altLang="zh-CN" sz="2000" dirty="0" smtClean="0">
              <a:ea typeface="宋体" pitchFamily="2" charset="-122"/>
            </a:endParaRPr>
          </a:p>
        </p:txBody>
      </p:sp>
      <p:grpSp>
        <p:nvGrpSpPr>
          <p:cNvPr id="4" name="组合 3"/>
          <p:cNvGrpSpPr/>
          <p:nvPr/>
        </p:nvGrpSpPr>
        <p:grpSpPr>
          <a:xfrm>
            <a:off x="3820339" y="2054221"/>
            <a:ext cx="8100193" cy="4680520"/>
            <a:chOff x="467544" y="1052736"/>
            <a:chExt cx="8100193" cy="4680520"/>
          </a:xfrm>
        </p:grpSpPr>
        <p:sp>
          <p:nvSpPr>
            <p:cNvPr id="5" name="AutoShape 2"/>
            <p:cNvSpPr>
              <a:spLocks noChangeArrowheads="1"/>
            </p:cNvSpPr>
            <p:nvPr/>
          </p:nvSpPr>
          <p:spPr bwMode="auto">
            <a:xfrm>
              <a:off x="467544" y="2467889"/>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a:solidFill>
                    <a:srgbClr val="000000"/>
                  </a:solidFill>
                </a:rPr>
                <a:t>mangle</a:t>
              </a:r>
            </a:p>
            <a:p>
              <a:pPr algn="ctr">
                <a:tabLst>
                  <a:tab pos="723900" algn="l"/>
                </a:tabLst>
              </a:pPr>
              <a:r>
                <a:rPr lang="en-GB" altLang="zh-CN" sz="1200" dirty="0">
                  <a:solidFill>
                    <a:srgbClr val="000000"/>
                  </a:solidFill>
                </a:rPr>
                <a:t>PREROUTING</a:t>
              </a:r>
            </a:p>
          </p:txBody>
        </p:sp>
        <p:sp>
          <p:nvSpPr>
            <p:cNvPr id="6" name="AutoShape 3"/>
            <p:cNvSpPr>
              <a:spLocks noChangeArrowheads="1"/>
            </p:cNvSpPr>
            <p:nvPr/>
          </p:nvSpPr>
          <p:spPr bwMode="auto">
            <a:xfrm>
              <a:off x="467544" y="3474364"/>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b="1" dirty="0" err="1">
                  <a:solidFill>
                    <a:srgbClr val="FF0000"/>
                  </a:solidFill>
                </a:rPr>
                <a:t>nat</a:t>
              </a:r>
              <a:endParaRPr lang="en-GB" altLang="zh-CN" sz="1200" b="1" dirty="0">
                <a:solidFill>
                  <a:srgbClr val="FF0000"/>
                </a:solidFill>
              </a:endParaRPr>
            </a:p>
            <a:p>
              <a:pPr algn="ctr">
                <a:tabLst>
                  <a:tab pos="723900" algn="l"/>
                </a:tabLst>
              </a:pPr>
              <a:r>
                <a:rPr lang="en-GB" altLang="zh-CN" sz="1200" b="1" dirty="0">
                  <a:solidFill>
                    <a:srgbClr val="FF0000"/>
                  </a:solidFill>
                </a:rPr>
                <a:t>PREROUTING</a:t>
              </a:r>
            </a:p>
          </p:txBody>
        </p:sp>
        <p:sp>
          <p:nvSpPr>
            <p:cNvPr id="7" name="AutoShape 4"/>
            <p:cNvSpPr>
              <a:spLocks noChangeArrowheads="1"/>
            </p:cNvSpPr>
            <p:nvPr/>
          </p:nvSpPr>
          <p:spPr bwMode="auto">
            <a:xfrm>
              <a:off x="467544" y="4410989"/>
              <a:ext cx="1260475" cy="539750"/>
            </a:xfrm>
            <a:prstGeom prst="roundRect">
              <a:avLst>
                <a:gd name="adj" fmla="val 29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AutoShape 5"/>
            <p:cNvSpPr>
              <a:spLocks noChangeArrowheads="1"/>
            </p:cNvSpPr>
            <p:nvPr/>
          </p:nvSpPr>
          <p:spPr bwMode="auto">
            <a:xfrm>
              <a:off x="3311525" y="3510455"/>
              <a:ext cx="1260475" cy="539750"/>
            </a:xfrm>
            <a:prstGeom prst="roundRect">
              <a:avLst>
                <a:gd name="adj" fmla="val 29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AutoShape 6"/>
            <p:cNvSpPr>
              <a:spLocks noChangeArrowheads="1"/>
            </p:cNvSpPr>
            <p:nvPr/>
          </p:nvSpPr>
          <p:spPr bwMode="auto">
            <a:xfrm>
              <a:off x="3275856" y="2508083"/>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a:solidFill>
                    <a:srgbClr val="0070C0"/>
                  </a:solidFill>
                </a:rPr>
                <a:t>filter</a:t>
              </a:r>
            </a:p>
            <a:p>
              <a:pPr algn="ctr">
                <a:tabLst>
                  <a:tab pos="723900" algn="l"/>
                </a:tabLst>
              </a:pPr>
              <a:r>
                <a:rPr lang="en-GB" altLang="zh-CN" sz="1200" dirty="0">
                  <a:solidFill>
                    <a:srgbClr val="0070C0"/>
                  </a:solidFill>
                </a:rPr>
                <a:t>INPUT</a:t>
              </a:r>
            </a:p>
          </p:txBody>
        </p:sp>
        <p:sp>
          <p:nvSpPr>
            <p:cNvPr id="10" name="AutoShape 7"/>
            <p:cNvSpPr>
              <a:spLocks noChangeArrowheads="1"/>
            </p:cNvSpPr>
            <p:nvPr/>
          </p:nvSpPr>
          <p:spPr bwMode="auto">
            <a:xfrm>
              <a:off x="7289800" y="2359294"/>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Routing</a:t>
              </a:r>
              <a:endParaRPr lang="en-GB" altLang="zh-CN" sz="1200" dirty="0">
                <a:solidFill>
                  <a:srgbClr val="000000"/>
                </a:solidFill>
              </a:endParaRPr>
            </a:p>
          </p:txBody>
        </p:sp>
        <p:sp>
          <p:nvSpPr>
            <p:cNvPr id="11" name="AutoShape 8"/>
            <p:cNvSpPr>
              <a:spLocks noChangeArrowheads="1"/>
            </p:cNvSpPr>
            <p:nvPr/>
          </p:nvSpPr>
          <p:spPr bwMode="auto">
            <a:xfrm>
              <a:off x="7289800" y="4271289"/>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err="1">
                  <a:solidFill>
                    <a:srgbClr val="FF0000"/>
                  </a:solidFill>
                </a:rPr>
                <a:t>nat</a:t>
              </a:r>
              <a:endParaRPr lang="en-GB" altLang="zh-CN" sz="1200" dirty="0">
                <a:solidFill>
                  <a:srgbClr val="FF0000"/>
                </a:solidFill>
              </a:endParaRPr>
            </a:p>
            <a:p>
              <a:pPr algn="ctr">
                <a:tabLst>
                  <a:tab pos="723900" algn="l"/>
                </a:tabLst>
              </a:pPr>
              <a:r>
                <a:rPr lang="en-GB" altLang="zh-CN" sz="1200" dirty="0">
                  <a:solidFill>
                    <a:srgbClr val="FF0000"/>
                  </a:solidFill>
                </a:rPr>
                <a:t>POSTROUTING</a:t>
              </a:r>
            </a:p>
          </p:txBody>
        </p:sp>
        <p:sp>
          <p:nvSpPr>
            <p:cNvPr id="12" name="AutoShape 9"/>
            <p:cNvSpPr>
              <a:spLocks noChangeArrowheads="1"/>
            </p:cNvSpPr>
            <p:nvPr/>
          </p:nvSpPr>
          <p:spPr bwMode="auto">
            <a:xfrm>
              <a:off x="3355720" y="5193506"/>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b="1" dirty="0">
                  <a:solidFill>
                    <a:srgbClr val="0070C0"/>
                  </a:solidFill>
                </a:rPr>
                <a:t>filter</a:t>
              </a:r>
            </a:p>
            <a:p>
              <a:pPr algn="ctr">
                <a:tabLst>
                  <a:tab pos="723900" algn="l"/>
                </a:tabLst>
              </a:pPr>
              <a:r>
                <a:rPr lang="en-GB" altLang="zh-CN" sz="1200" b="1" dirty="0">
                  <a:solidFill>
                    <a:srgbClr val="0070C0"/>
                  </a:solidFill>
                </a:rPr>
                <a:t>FORWARD</a:t>
              </a:r>
            </a:p>
          </p:txBody>
        </p:sp>
        <p:sp>
          <p:nvSpPr>
            <p:cNvPr id="13" name="AutoShape 10"/>
            <p:cNvSpPr>
              <a:spLocks noChangeArrowheads="1"/>
            </p:cNvSpPr>
            <p:nvPr/>
          </p:nvSpPr>
          <p:spPr bwMode="auto">
            <a:xfrm>
              <a:off x="5332615" y="2440062"/>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a:solidFill>
                    <a:srgbClr val="000000"/>
                  </a:solidFill>
                </a:rPr>
                <a:t>Mangle</a:t>
              </a:r>
            </a:p>
            <a:p>
              <a:pPr algn="ctr">
                <a:tabLst>
                  <a:tab pos="723900" algn="l"/>
                </a:tabLst>
              </a:pPr>
              <a:r>
                <a:rPr lang="en-GB" altLang="zh-CN" sz="1200">
                  <a:solidFill>
                    <a:srgbClr val="000000"/>
                  </a:solidFill>
                </a:rPr>
                <a:t>OUTPUT</a:t>
              </a:r>
            </a:p>
          </p:txBody>
        </p:sp>
        <p:sp>
          <p:nvSpPr>
            <p:cNvPr id="14" name="Text Box 11"/>
            <p:cNvSpPr txBox="1">
              <a:spLocks noChangeArrowheads="1"/>
            </p:cNvSpPr>
            <p:nvPr/>
          </p:nvSpPr>
          <p:spPr bwMode="auto">
            <a:xfrm>
              <a:off x="467544" y="4590377"/>
              <a:ext cx="1260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a:tabLst>
                  <a:tab pos="723900" algn="l"/>
                </a:tabLst>
                <a:defRPr sz="2400">
                  <a:solidFill>
                    <a:schemeClr val="bg1"/>
                  </a:solidFill>
                  <a:latin typeface="Times New Roman" pitchFamily="18" charset="0"/>
                </a:defRPr>
              </a:lvl1pPr>
              <a:lvl2pPr marL="742950" indent="-285750" eaLnBrk="0">
                <a:tabLst>
                  <a:tab pos="723900" algn="l"/>
                </a:tabLst>
                <a:defRPr sz="2400">
                  <a:solidFill>
                    <a:schemeClr val="bg1"/>
                  </a:solidFill>
                  <a:latin typeface="Times New Roman" pitchFamily="18" charset="0"/>
                </a:defRPr>
              </a:lvl2pPr>
              <a:lvl3pPr marL="1143000" indent="-228600" eaLnBrk="0">
                <a:tabLst>
                  <a:tab pos="723900" algn="l"/>
                </a:tabLst>
                <a:defRPr sz="2400">
                  <a:solidFill>
                    <a:schemeClr val="bg1"/>
                  </a:solidFill>
                  <a:latin typeface="Times New Roman" pitchFamily="18" charset="0"/>
                </a:defRPr>
              </a:lvl3pPr>
              <a:lvl4pPr marL="1600200" indent="-228600" eaLnBrk="0">
                <a:tabLst>
                  <a:tab pos="723900" algn="l"/>
                </a:tabLst>
                <a:defRPr sz="2400">
                  <a:solidFill>
                    <a:schemeClr val="bg1"/>
                  </a:solidFill>
                  <a:latin typeface="Times New Roman" pitchFamily="18" charset="0"/>
                </a:defRPr>
              </a:lvl4pPr>
              <a:lvl5pPr marL="2057400" indent="-228600" eaLnBrk="0">
                <a:tabLst>
                  <a:tab pos="723900" algn="l"/>
                </a:tabLst>
                <a:defRPr sz="2400">
                  <a:solidFill>
                    <a:schemeClr val="bg1"/>
                  </a:solidFill>
                  <a:latin typeface="Times New Roman" pitchFamily="18" charset="0"/>
                </a:defRPr>
              </a:lvl5pPr>
              <a:lvl6pPr marL="25146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6pPr>
              <a:lvl7pPr marL="29718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7pPr>
              <a:lvl8pPr marL="34290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8pPr>
              <a:lvl9pPr marL="38862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9pPr>
            </a:lstStyle>
            <a:p>
              <a:pPr algn="ctr" eaLnBrk="1"/>
              <a:r>
                <a:rPr lang="en-GB" altLang="zh-CN" sz="1200">
                  <a:solidFill>
                    <a:srgbClr val="000000"/>
                  </a:solidFill>
                </a:rPr>
                <a:t>route</a:t>
              </a:r>
            </a:p>
          </p:txBody>
        </p:sp>
        <p:sp>
          <p:nvSpPr>
            <p:cNvPr id="15" name="Text Box 12"/>
            <p:cNvSpPr txBox="1">
              <a:spLocks noChangeArrowheads="1"/>
            </p:cNvSpPr>
            <p:nvPr/>
          </p:nvSpPr>
          <p:spPr bwMode="auto">
            <a:xfrm>
              <a:off x="3311525" y="3600510"/>
              <a:ext cx="12604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a:tabLst>
                  <a:tab pos="723900" algn="l"/>
                </a:tabLst>
                <a:defRPr sz="2400">
                  <a:solidFill>
                    <a:schemeClr val="bg1"/>
                  </a:solidFill>
                  <a:latin typeface="Times New Roman" pitchFamily="18" charset="0"/>
                </a:defRPr>
              </a:lvl1pPr>
              <a:lvl2pPr marL="742950" indent="-285750" eaLnBrk="0">
                <a:tabLst>
                  <a:tab pos="723900" algn="l"/>
                </a:tabLst>
                <a:defRPr sz="2400">
                  <a:solidFill>
                    <a:schemeClr val="bg1"/>
                  </a:solidFill>
                  <a:latin typeface="Times New Roman" pitchFamily="18" charset="0"/>
                </a:defRPr>
              </a:lvl2pPr>
              <a:lvl3pPr marL="1143000" indent="-228600" eaLnBrk="0">
                <a:tabLst>
                  <a:tab pos="723900" algn="l"/>
                </a:tabLst>
                <a:defRPr sz="2400">
                  <a:solidFill>
                    <a:schemeClr val="bg1"/>
                  </a:solidFill>
                  <a:latin typeface="Times New Roman" pitchFamily="18" charset="0"/>
                </a:defRPr>
              </a:lvl3pPr>
              <a:lvl4pPr marL="1600200" indent="-228600" eaLnBrk="0">
                <a:tabLst>
                  <a:tab pos="723900" algn="l"/>
                </a:tabLst>
                <a:defRPr sz="2400">
                  <a:solidFill>
                    <a:schemeClr val="bg1"/>
                  </a:solidFill>
                  <a:latin typeface="Times New Roman" pitchFamily="18" charset="0"/>
                </a:defRPr>
              </a:lvl4pPr>
              <a:lvl5pPr marL="2057400" indent="-228600" eaLnBrk="0">
                <a:tabLst>
                  <a:tab pos="723900" algn="l"/>
                </a:tabLst>
                <a:defRPr sz="2400">
                  <a:solidFill>
                    <a:schemeClr val="bg1"/>
                  </a:solidFill>
                  <a:latin typeface="Times New Roman" pitchFamily="18" charset="0"/>
                </a:defRPr>
              </a:lvl5pPr>
              <a:lvl6pPr marL="25146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6pPr>
              <a:lvl7pPr marL="29718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7pPr>
              <a:lvl8pPr marL="34290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8pPr>
              <a:lvl9pPr marL="3886200" indent="-228600" defTabSz="719138" eaLnBrk="0" fontAlgn="base" hangingPunct="0">
                <a:lnSpc>
                  <a:spcPct val="97000"/>
                </a:lnSpc>
                <a:spcBef>
                  <a:spcPct val="0"/>
                </a:spcBef>
                <a:spcAft>
                  <a:spcPct val="0"/>
                </a:spcAft>
                <a:buClr>
                  <a:srgbClr val="000000"/>
                </a:buClr>
                <a:buSzPct val="45000"/>
                <a:buFont typeface="StarSymbol" charset="0"/>
                <a:tabLst>
                  <a:tab pos="723900" algn="l"/>
                </a:tabLst>
                <a:defRPr sz="2400">
                  <a:solidFill>
                    <a:schemeClr val="bg1"/>
                  </a:solidFill>
                  <a:latin typeface="Times New Roman" pitchFamily="18" charset="0"/>
                </a:defRPr>
              </a:lvl9pPr>
            </a:lstStyle>
            <a:p>
              <a:pPr algn="ctr" eaLnBrk="1"/>
              <a:r>
                <a:rPr lang="en-GB" altLang="zh-CN" sz="1200" dirty="0">
                  <a:solidFill>
                    <a:srgbClr val="000000"/>
                  </a:solidFill>
                </a:rPr>
                <a:t>Local</a:t>
              </a:r>
            </a:p>
            <a:p>
              <a:pPr algn="ctr" eaLnBrk="1"/>
              <a:r>
                <a:rPr lang="en-GB" altLang="zh-CN" sz="1200" dirty="0">
                  <a:solidFill>
                    <a:srgbClr val="000000"/>
                  </a:solidFill>
                </a:rPr>
                <a:t>Process</a:t>
              </a:r>
            </a:p>
          </p:txBody>
        </p:sp>
        <p:sp>
          <p:nvSpPr>
            <p:cNvPr id="16" name="Line 13"/>
            <p:cNvSpPr>
              <a:spLocks noChangeShapeType="1"/>
            </p:cNvSpPr>
            <p:nvPr/>
          </p:nvSpPr>
          <p:spPr bwMode="auto">
            <a:xfrm>
              <a:off x="1115244" y="3007639"/>
              <a:ext cx="1587" cy="468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a:off x="1115244" y="4015702"/>
              <a:ext cx="1587" cy="395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a:off x="1728019" y="4626889"/>
              <a:ext cx="7207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flipV="1">
              <a:off x="2447156" y="1817957"/>
              <a:ext cx="0" cy="2810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a:off x="2452674" y="1817957"/>
              <a:ext cx="818285"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1" name="AutoShape 18"/>
            <p:cNvCxnSpPr>
              <a:cxnSpLocks noChangeShapeType="1"/>
            </p:cNvCxnSpPr>
            <p:nvPr/>
          </p:nvCxnSpPr>
          <p:spPr bwMode="auto">
            <a:xfrm>
              <a:off x="1151509" y="4950738"/>
              <a:ext cx="576510" cy="519809"/>
            </a:xfrm>
            <a:prstGeom prst="bentConnector3">
              <a:avLst>
                <a:gd name="adj1" fmla="val 906"/>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Line 19"/>
            <p:cNvSpPr>
              <a:spLocks noChangeShapeType="1"/>
            </p:cNvSpPr>
            <p:nvPr/>
          </p:nvSpPr>
          <p:spPr bwMode="auto">
            <a:xfrm>
              <a:off x="3887787" y="3078655"/>
              <a:ext cx="1588" cy="43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5943802" y="2970903"/>
              <a:ext cx="1588" cy="503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a:off x="7902575" y="2899044"/>
              <a:ext cx="1588" cy="395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4"/>
            <p:cNvSpPr txBox="1">
              <a:spLocks noChangeArrowheads="1"/>
            </p:cNvSpPr>
            <p:nvPr/>
          </p:nvSpPr>
          <p:spPr bwMode="auto">
            <a:xfrm>
              <a:off x="792162" y="1052736"/>
              <a:ext cx="7191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a:defRPr sz="2400">
                  <a:solidFill>
                    <a:schemeClr val="bg1"/>
                  </a:solidFill>
                  <a:latin typeface="Times New Roman" pitchFamily="18" charset="0"/>
                </a:defRPr>
              </a:lvl1pPr>
              <a:lvl2pPr marL="742950" indent="-285750" eaLnBrk="0">
                <a:defRPr sz="2400">
                  <a:solidFill>
                    <a:schemeClr val="bg1"/>
                  </a:solidFill>
                  <a:latin typeface="Times New Roman" pitchFamily="18" charset="0"/>
                </a:defRPr>
              </a:lvl2pPr>
              <a:lvl3pPr marL="1143000" indent="-228600" eaLnBrk="0">
                <a:defRPr sz="2400">
                  <a:solidFill>
                    <a:schemeClr val="bg1"/>
                  </a:solidFill>
                  <a:latin typeface="Times New Roman" pitchFamily="18" charset="0"/>
                </a:defRPr>
              </a:lvl3pPr>
              <a:lvl4pPr marL="1600200" indent="-228600" eaLnBrk="0">
                <a:defRPr sz="2400">
                  <a:solidFill>
                    <a:schemeClr val="bg1"/>
                  </a:solidFill>
                  <a:latin typeface="Times New Roman" pitchFamily="18" charset="0"/>
                </a:defRPr>
              </a:lvl4pPr>
              <a:lvl5pPr marL="2057400" indent="-228600" eaLnBrk="0">
                <a:defRPr sz="2400">
                  <a:solidFill>
                    <a:schemeClr val="bg1"/>
                  </a:solidFill>
                  <a:latin typeface="Times New Roman" pitchFamily="18" charset="0"/>
                </a:defRPr>
              </a:lvl5pPr>
              <a:lvl6pPr marL="25146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6pPr>
              <a:lvl7pPr marL="29718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7pPr>
              <a:lvl8pPr marL="34290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8pPr>
              <a:lvl9pPr marL="38862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9pPr>
            </a:lstStyle>
            <a:p>
              <a:pPr eaLnBrk="1"/>
              <a:r>
                <a:rPr lang="en-GB" altLang="zh-CN" sz="1400" dirty="0">
                  <a:solidFill>
                    <a:srgbClr val="000000"/>
                  </a:solidFill>
                </a:rPr>
                <a:t>Network</a:t>
              </a:r>
            </a:p>
          </p:txBody>
        </p:sp>
        <p:sp>
          <p:nvSpPr>
            <p:cNvPr id="26" name="Line 25"/>
            <p:cNvSpPr>
              <a:spLocks noChangeShapeType="1"/>
            </p:cNvSpPr>
            <p:nvPr/>
          </p:nvSpPr>
          <p:spPr bwMode="auto">
            <a:xfrm>
              <a:off x="1043806" y="2140864"/>
              <a:ext cx="1588" cy="325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7937500" y="4811039"/>
              <a:ext cx="1588" cy="5032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27"/>
            <p:cNvSpPr txBox="1">
              <a:spLocks noChangeArrowheads="1"/>
            </p:cNvSpPr>
            <p:nvPr/>
          </p:nvSpPr>
          <p:spPr bwMode="auto">
            <a:xfrm>
              <a:off x="7613650" y="5418357"/>
              <a:ext cx="7191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a:defRPr sz="2400">
                  <a:solidFill>
                    <a:schemeClr val="bg1"/>
                  </a:solidFill>
                  <a:latin typeface="Times New Roman" pitchFamily="18" charset="0"/>
                </a:defRPr>
              </a:lvl1pPr>
              <a:lvl2pPr marL="742950" indent="-285750" eaLnBrk="0">
                <a:defRPr sz="2400">
                  <a:solidFill>
                    <a:schemeClr val="bg1"/>
                  </a:solidFill>
                  <a:latin typeface="Times New Roman" pitchFamily="18" charset="0"/>
                </a:defRPr>
              </a:lvl2pPr>
              <a:lvl3pPr marL="1143000" indent="-228600" eaLnBrk="0">
                <a:defRPr sz="2400">
                  <a:solidFill>
                    <a:schemeClr val="bg1"/>
                  </a:solidFill>
                  <a:latin typeface="Times New Roman" pitchFamily="18" charset="0"/>
                </a:defRPr>
              </a:lvl3pPr>
              <a:lvl4pPr marL="1600200" indent="-228600" eaLnBrk="0">
                <a:defRPr sz="2400">
                  <a:solidFill>
                    <a:schemeClr val="bg1"/>
                  </a:solidFill>
                  <a:latin typeface="Times New Roman" pitchFamily="18" charset="0"/>
                </a:defRPr>
              </a:lvl4pPr>
              <a:lvl5pPr marL="2057400" indent="-228600" eaLnBrk="0">
                <a:defRPr sz="2400">
                  <a:solidFill>
                    <a:schemeClr val="bg1"/>
                  </a:solidFill>
                  <a:latin typeface="Times New Roman" pitchFamily="18" charset="0"/>
                </a:defRPr>
              </a:lvl5pPr>
              <a:lvl6pPr marL="25146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6pPr>
              <a:lvl7pPr marL="29718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7pPr>
              <a:lvl8pPr marL="34290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8pPr>
              <a:lvl9pPr marL="3886200" indent="-228600" defTabSz="719138" eaLnBrk="0" fontAlgn="base" hangingPunct="0">
                <a:lnSpc>
                  <a:spcPct val="97000"/>
                </a:lnSpc>
                <a:spcBef>
                  <a:spcPct val="0"/>
                </a:spcBef>
                <a:spcAft>
                  <a:spcPct val="0"/>
                </a:spcAft>
                <a:buClr>
                  <a:srgbClr val="000000"/>
                </a:buClr>
                <a:buSzPct val="45000"/>
                <a:buFont typeface="StarSymbol" charset="0"/>
                <a:defRPr sz="2400">
                  <a:solidFill>
                    <a:schemeClr val="bg1"/>
                  </a:solidFill>
                  <a:latin typeface="Times New Roman" pitchFamily="18" charset="0"/>
                </a:defRPr>
              </a:lvl9pPr>
            </a:lstStyle>
            <a:p>
              <a:pPr eaLnBrk="1"/>
              <a:r>
                <a:rPr lang="en-GB" altLang="zh-CN" sz="1400" dirty="0">
                  <a:solidFill>
                    <a:srgbClr val="000000"/>
                  </a:solidFill>
                </a:rPr>
                <a:t>Network</a:t>
              </a:r>
            </a:p>
          </p:txBody>
        </p:sp>
        <p:cxnSp>
          <p:nvCxnSpPr>
            <p:cNvPr id="29" name="AutoShape 28"/>
            <p:cNvCxnSpPr>
              <a:cxnSpLocks noChangeShapeType="1"/>
            </p:cNvCxnSpPr>
            <p:nvPr/>
          </p:nvCxnSpPr>
          <p:spPr bwMode="auto">
            <a:xfrm>
              <a:off x="4692270" y="5483247"/>
              <a:ext cx="2443418" cy="12700"/>
            </a:xfrm>
            <a:prstGeom prst="bentConnector3">
              <a:avLst>
                <a:gd name="adj1" fmla="val 95442"/>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29"/>
            <p:cNvCxnSpPr>
              <a:cxnSpLocks noChangeShapeType="1"/>
            </p:cNvCxnSpPr>
            <p:nvPr/>
          </p:nvCxnSpPr>
          <p:spPr bwMode="auto">
            <a:xfrm rot="10800000">
              <a:off x="7028445" y="2629169"/>
              <a:ext cx="337107" cy="1954"/>
            </a:xfrm>
            <a:prstGeom prst="bentConnector3">
              <a:avLst>
                <a:gd name="adj1" fmla="val 50000"/>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1" name="Line 30"/>
            <p:cNvSpPr>
              <a:spLocks noChangeShapeType="1"/>
            </p:cNvSpPr>
            <p:nvPr/>
          </p:nvSpPr>
          <p:spPr bwMode="auto">
            <a:xfrm>
              <a:off x="7026856" y="2635886"/>
              <a:ext cx="1588" cy="28544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AutoShape 2"/>
            <p:cNvSpPr>
              <a:spLocks noChangeArrowheads="1"/>
            </p:cNvSpPr>
            <p:nvPr/>
          </p:nvSpPr>
          <p:spPr bwMode="auto">
            <a:xfrm>
              <a:off x="521494" y="1674834"/>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raw</a:t>
              </a:r>
              <a:endParaRPr lang="en-GB" altLang="zh-CN" sz="1200" dirty="0">
                <a:solidFill>
                  <a:srgbClr val="000000"/>
                </a:solidFill>
              </a:endParaRPr>
            </a:p>
            <a:p>
              <a:pPr algn="ctr">
                <a:tabLst>
                  <a:tab pos="723900" algn="l"/>
                </a:tabLst>
              </a:pPr>
              <a:r>
                <a:rPr lang="en-GB" altLang="zh-CN" sz="1200" dirty="0">
                  <a:solidFill>
                    <a:srgbClr val="000000"/>
                  </a:solidFill>
                </a:rPr>
                <a:t>PREROUTING</a:t>
              </a:r>
            </a:p>
          </p:txBody>
        </p:sp>
        <p:sp>
          <p:nvSpPr>
            <p:cNvPr id="33" name="Line 25"/>
            <p:cNvSpPr>
              <a:spLocks noChangeShapeType="1"/>
            </p:cNvSpPr>
            <p:nvPr/>
          </p:nvSpPr>
          <p:spPr bwMode="auto">
            <a:xfrm>
              <a:off x="1097756" y="1347809"/>
              <a:ext cx="1588" cy="325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AutoShape 9"/>
            <p:cNvSpPr>
              <a:spLocks noChangeArrowheads="1"/>
            </p:cNvSpPr>
            <p:nvPr/>
          </p:nvSpPr>
          <p:spPr bwMode="auto">
            <a:xfrm>
              <a:off x="1728019" y="5193506"/>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mangle</a:t>
              </a:r>
              <a:endParaRPr lang="en-GB" altLang="zh-CN" sz="1200" dirty="0">
                <a:solidFill>
                  <a:srgbClr val="000000"/>
                </a:solidFill>
              </a:endParaRPr>
            </a:p>
            <a:p>
              <a:pPr algn="ctr">
                <a:tabLst>
                  <a:tab pos="723900" algn="l"/>
                </a:tabLst>
              </a:pPr>
              <a:r>
                <a:rPr lang="en-GB" altLang="zh-CN" sz="1200" dirty="0">
                  <a:solidFill>
                    <a:srgbClr val="000000"/>
                  </a:solidFill>
                </a:rPr>
                <a:t>FORWARD</a:t>
              </a:r>
            </a:p>
          </p:txBody>
        </p:sp>
        <p:cxnSp>
          <p:nvCxnSpPr>
            <p:cNvPr id="35" name="直接箭头连接符 34"/>
            <p:cNvCxnSpPr/>
            <p:nvPr/>
          </p:nvCxnSpPr>
          <p:spPr bwMode="auto">
            <a:xfrm>
              <a:off x="2988494" y="5470547"/>
              <a:ext cx="367226" cy="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36" name="AutoShape 6"/>
            <p:cNvSpPr>
              <a:spLocks noChangeArrowheads="1"/>
            </p:cNvSpPr>
            <p:nvPr/>
          </p:nvSpPr>
          <p:spPr bwMode="auto">
            <a:xfrm>
              <a:off x="3275856" y="1566239"/>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mangle</a:t>
              </a:r>
              <a:endParaRPr lang="en-GB" altLang="zh-CN" sz="1200" dirty="0">
                <a:solidFill>
                  <a:srgbClr val="000000"/>
                </a:solidFill>
              </a:endParaRPr>
            </a:p>
            <a:p>
              <a:pPr algn="ctr">
                <a:tabLst>
                  <a:tab pos="723900" algn="l"/>
                </a:tabLst>
              </a:pPr>
              <a:r>
                <a:rPr lang="en-GB" altLang="zh-CN" sz="1200" dirty="0">
                  <a:solidFill>
                    <a:srgbClr val="000000"/>
                  </a:solidFill>
                </a:rPr>
                <a:t>INPUT</a:t>
              </a:r>
            </a:p>
          </p:txBody>
        </p:sp>
        <p:sp>
          <p:nvSpPr>
            <p:cNvPr id="37" name="Line 19"/>
            <p:cNvSpPr>
              <a:spLocks noChangeShapeType="1"/>
            </p:cNvSpPr>
            <p:nvPr/>
          </p:nvSpPr>
          <p:spPr bwMode="auto">
            <a:xfrm>
              <a:off x="3880290" y="2087683"/>
              <a:ext cx="1588" cy="43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5"/>
            <p:cNvSpPr>
              <a:spLocks noChangeShapeType="1"/>
            </p:cNvSpPr>
            <p:nvPr/>
          </p:nvSpPr>
          <p:spPr bwMode="auto">
            <a:xfrm>
              <a:off x="4613237" y="3834801"/>
              <a:ext cx="3603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6"/>
            <p:cNvSpPr>
              <a:spLocks noChangeShapeType="1"/>
            </p:cNvSpPr>
            <p:nvPr/>
          </p:nvSpPr>
          <p:spPr bwMode="auto">
            <a:xfrm flipV="1">
              <a:off x="4981916" y="1685999"/>
              <a:ext cx="5518" cy="21615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7"/>
            <p:cNvSpPr>
              <a:spLocks noChangeShapeType="1"/>
            </p:cNvSpPr>
            <p:nvPr/>
          </p:nvSpPr>
          <p:spPr bwMode="auto">
            <a:xfrm flipV="1">
              <a:off x="4981917" y="1686000"/>
              <a:ext cx="3821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AutoShape 10"/>
            <p:cNvSpPr>
              <a:spLocks noChangeArrowheads="1"/>
            </p:cNvSpPr>
            <p:nvPr/>
          </p:nvSpPr>
          <p:spPr bwMode="auto">
            <a:xfrm>
              <a:off x="5399757" y="1397755"/>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Raw</a:t>
              </a:r>
              <a:endParaRPr lang="en-GB" altLang="zh-CN" sz="1200" dirty="0">
                <a:solidFill>
                  <a:srgbClr val="000000"/>
                </a:solidFill>
              </a:endParaRPr>
            </a:p>
            <a:p>
              <a:pPr algn="ctr">
                <a:tabLst>
                  <a:tab pos="723900" algn="l"/>
                </a:tabLst>
              </a:pPr>
              <a:r>
                <a:rPr lang="en-GB" altLang="zh-CN" sz="1200" dirty="0">
                  <a:solidFill>
                    <a:srgbClr val="000000"/>
                  </a:solidFill>
                </a:rPr>
                <a:t>OUTPUT</a:t>
              </a:r>
            </a:p>
          </p:txBody>
        </p:sp>
        <p:sp>
          <p:nvSpPr>
            <p:cNvPr id="42" name="AutoShape 10"/>
            <p:cNvSpPr>
              <a:spLocks noChangeArrowheads="1"/>
            </p:cNvSpPr>
            <p:nvPr/>
          </p:nvSpPr>
          <p:spPr bwMode="auto">
            <a:xfrm>
              <a:off x="5313564" y="3474364"/>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b="1" dirty="0" err="1" smtClean="0">
                  <a:solidFill>
                    <a:srgbClr val="FF0000"/>
                  </a:solidFill>
                </a:rPr>
                <a:t>nat</a:t>
              </a:r>
              <a:endParaRPr lang="en-GB" altLang="zh-CN" sz="1200" b="1" dirty="0">
                <a:solidFill>
                  <a:srgbClr val="FF0000"/>
                </a:solidFill>
              </a:endParaRPr>
            </a:p>
            <a:p>
              <a:pPr algn="ctr">
                <a:tabLst>
                  <a:tab pos="723900" algn="l"/>
                </a:tabLst>
              </a:pPr>
              <a:r>
                <a:rPr lang="en-GB" altLang="zh-CN" sz="1200" b="1" dirty="0">
                  <a:solidFill>
                    <a:srgbClr val="FF0000"/>
                  </a:solidFill>
                </a:rPr>
                <a:t>OUTPUT</a:t>
              </a:r>
            </a:p>
          </p:txBody>
        </p:sp>
        <p:sp>
          <p:nvSpPr>
            <p:cNvPr id="43" name="Line 20"/>
            <p:cNvSpPr>
              <a:spLocks noChangeShapeType="1"/>
            </p:cNvSpPr>
            <p:nvPr/>
          </p:nvSpPr>
          <p:spPr bwMode="auto">
            <a:xfrm>
              <a:off x="5943802" y="1961973"/>
              <a:ext cx="1588" cy="503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20"/>
            <p:cNvSpPr>
              <a:spLocks noChangeShapeType="1"/>
            </p:cNvSpPr>
            <p:nvPr/>
          </p:nvSpPr>
          <p:spPr bwMode="auto">
            <a:xfrm>
              <a:off x="5943801" y="4019446"/>
              <a:ext cx="1588" cy="503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AutoShape 10"/>
            <p:cNvSpPr>
              <a:spLocks noChangeArrowheads="1"/>
            </p:cNvSpPr>
            <p:nvPr/>
          </p:nvSpPr>
          <p:spPr bwMode="auto">
            <a:xfrm>
              <a:off x="5313563" y="4522907"/>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70C0"/>
                  </a:solidFill>
                </a:rPr>
                <a:t>filter</a:t>
              </a:r>
              <a:endParaRPr lang="en-GB" altLang="zh-CN" sz="1200" dirty="0">
                <a:solidFill>
                  <a:srgbClr val="0070C0"/>
                </a:solidFill>
              </a:endParaRPr>
            </a:p>
            <a:p>
              <a:pPr algn="ctr">
                <a:tabLst>
                  <a:tab pos="723900" algn="l"/>
                </a:tabLst>
              </a:pPr>
              <a:r>
                <a:rPr lang="en-GB" altLang="zh-CN" sz="1200" dirty="0">
                  <a:solidFill>
                    <a:srgbClr val="0070C0"/>
                  </a:solidFill>
                </a:rPr>
                <a:t>OUTPUT</a:t>
              </a:r>
            </a:p>
          </p:txBody>
        </p:sp>
        <p:sp>
          <p:nvSpPr>
            <p:cNvPr id="46" name="AutoShape 8"/>
            <p:cNvSpPr>
              <a:spLocks noChangeArrowheads="1"/>
            </p:cNvSpPr>
            <p:nvPr/>
          </p:nvSpPr>
          <p:spPr bwMode="auto">
            <a:xfrm>
              <a:off x="7307262" y="3278244"/>
              <a:ext cx="1260475" cy="539750"/>
            </a:xfrm>
            <a:prstGeom prst="roundRect">
              <a:avLst>
                <a:gd name="adj" fmla="val 3323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a:tabLst>
                  <a:tab pos="723900" algn="l"/>
                </a:tabLst>
              </a:pPr>
              <a:r>
                <a:rPr lang="en-GB" altLang="zh-CN" sz="1200" dirty="0" smtClean="0">
                  <a:solidFill>
                    <a:srgbClr val="000000"/>
                  </a:solidFill>
                </a:rPr>
                <a:t>mangle</a:t>
              </a:r>
              <a:endParaRPr lang="en-GB" altLang="zh-CN" sz="1200" dirty="0">
                <a:solidFill>
                  <a:srgbClr val="000000"/>
                </a:solidFill>
              </a:endParaRPr>
            </a:p>
            <a:p>
              <a:pPr algn="ctr">
                <a:tabLst>
                  <a:tab pos="723900" algn="l"/>
                </a:tabLst>
              </a:pPr>
              <a:r>
                <a:rPr lang="en-GB" altLang="zh-CN" sz="1200" dirty="0">
                  <a:solidFill>
                    <a:srgbClr val="000000"/>
                  </a:solidFill>
                </a:rPr>
                <a:t>POSTROUTING</a:t>
              </a:r>
            </a:p>
          </p:txBody>
        </p:sp>
        <p:sp>
          <p:nvSpPr>
            <p:cNvPr id="47" name="Line 26"/>
            <p:cNvSpPr>
              <a:spLocks noChangeShapeType="1"/>
            </p:cNvSpPr>
            <p:nvPr/>
          </p:nvSpPr>
          <p:spPr bwMode="auto">
            <a:xfrm>
              <a:off x="7884368" y="3835000"/>
              <a:ext cx="1588" cy="5032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6"/>
            <p:cNvSpPr>
              <a:spLocks noChangeShapeType="1"/>
            </p:cNvSpPr>
            <p:nvPr/>
          </p:nvSpPr>
          <p:spPr bwMode="auto">
            <a:xfrm flipV="1">
              <a:off x="6772425" y="2105989"/>
              <a:ext cx="0" cy="27577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5"/>
            <p:cNvSpPr>
              <a:spLocks noChangeShapeType="1"/>
            </p:cNvSpPr>
            <p:nvPr/>
          </p:nvSpPr>
          <p:spPr bwMode="auto">
            <a:xfrm>
              <a:off x="6587736" y="4862115"/>
              <a:ext cx="1902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5"/>
            <p:cNvSpPr>
              <a:spLocks noChangeShapeType="1"/>
            </p:cNvSpPr>
            <p:nvPr/>
          </p:nvSpPr>
          <p:spPr bwMode="auto">
            <a:xfrm flipV="1">
              <a:off x="6772424" y="2095036"/>
              <a:ext cx="1228575" cy="10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23"/>
            <p:cNvSpPr>
              <a:spLocks noChangeShapeType="1"/>
            </p:cNvSpPr>
            <p:nvPr/>
          </p:nvSpPr>
          <p:spPr bwMode="auto">
            <a:xfrm flipH="1">
              <a:off x="7990621" y="2105987"/>
              <a:ext cx="10377" cy="2880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2" name="文本框 51"/>
          <p:cNvSpPr txBox="1"/>
          <p:nvPr/>
        </p:nvSpPr>
        <p:spPr>
          <a:xfrm>
            <a:off x="96297" y="4221673"/>
            <a:ext cx="3703423" cy="2585323"/>
          </a:xfrm>
          <a:prstGeom prst="rect">
            <a:avLst/>
          </a:prstGeom>
          <a:noFill/>
        </p:spPr>
        <p:txBody>
          <a:bodyPr wrap="square" rtlCol="0">
            <a:spAutoFit/>
          </a:bodyPr>
          <a:lstStyle/>
          <a:p>
            <a:r>
              <a:rPr lang="zh-CN" altLang="en-US" dirty="0" smtClean="0"/>
              <a:t>每个</a:t>
            </a:r>
            <a:r>
              <a:rPr lang="en-US" altLang="zh-CN" dirty="0" smtClean="0"/>
              <a:t>Table</a:t>
            </a:r>
            <a:r>
              <a:rPr lang="zh-CN" altLang="en-US" dirty="0" smtClean="0"/>
              <a:t>具体由多个</a:t>
            </a:r>
            <a:r>
              <a:rPr lang="en-US" altLang="zh-CN" dirty="0" smtClean="0"/>
              <a:t>chain</a:t>
            </a:r>
            <a:r>
              <a:rPr lang="zh-CN" altLang="en-US" dirty="0" smtClean="0"/>
              <a:t>组成</a:t>
            </a:r>
            <a:endParaRPr lang="en-US" altLang="zh-CN" dirty="0" smtClean="0"/>
          </a:p>
          <a:p>
            <a:pPr marL="285750" indent="-285750">
              <a:buFont typeface="Arial" panose="020B0604020202020204" pitchFamily="34" charset="0"/>
              <a:buChar char="•"/>
            </a:pPr>
            <a:r>
              <a:rPr lang="zh-CN" altLang="en-US" dirty="0" smtClean="0"/>
              <a:t>内核有一些内置的</a:t>
            </a:r>
            <a:r>
              <a:rPr lang="en-US" altLang="zh-CN" dirty="0" smtClean="0"/>
              <a:t>chain</a:t>
            </a:r>
            <a:r>
              <a:rPr lang="zh-CN" altLang="en-US" dirty="0" smtClean="0"/>
              <a:t>，包括</a:t>
            </a:r>
            <a:r>
              <a:rPr lang="en-US" altLang="zh-CN" dirty="0" smtClean="0"/>
              <a:t>PREROUTING</a:t>
            </a:r>
            <a:r>
              <a:rPr lang="zh-CN" altLang="en-US" dirty="0" smtClean="0"/>
              <a:t>、</a:t>
            </a:r>
            <a:r>
              <a:rPr lang="en-US" altLang="zh-CN" dirty="0" smtClean="0"/>
              <a:t>INPUT</a:t>
            </a:r>
            <a:r>
              <a:rPr lang="zh-CN" altLang="en-US" dirty="0" smtClean="0"/>
              <a:t>、</a:t>
            </a:r>
            <a:r>
              <a:rPr lang="en-US" altLang="zh-CN" dirty="0" smtClean="0"/>
              <a:t>OUTPUT</a:t>
            </a:r>
            <a:r>
              <a:rPr lang="zh-CN" altLang="en-US" dirty="0" smtClean="0"/>
              <a:t>、</a:t>
            </a:r>
            <a:r>
              <a:rPr lang="en-US" altLang="zh-CN" dirty="0" smtClean="0"/>
              <a:t>FORWARD</a:t>
            </a:r>
            <a:r>
              <a:rPr lang="zh-CN" altLang="en-US" dirty="0" smtClean="0"/>
              <a:t>、</a:t>
            </a:r>
            <a:r>
              <a:rPr lang="en-US" altLang="zh-CN" dirty="0" smtClean="0"/>
              <a:t>POSTROUTING</a:t>
            </a:r>
            <a:r>
              <a:rPr lang="zh-CN" altLang="en-US" dirty="0"/>
              <a:t>。</a:t>
            </a:r>
            <a:r>
              <a:rPr lang="zh-CN" altLang="en-US" dirty="0" smtClean="0"/>
              <a:t>用户也可以自定义</a:t>
            </a:r>
            <a:r>
              <a:rPr lang="en-US" altLang="zh-CN" dirty="0" smtClean="0"/>
              <a:t>chain</a:t>
            </a:r>
          </a:p>
          <a:p>
            <a:pPr marL="285750" indent="-285750">
              <a:buFont typeface="Arial" panose="020B0604020202020204" pitchFamily="34" charset="0"/>
              <a:buChar char="•"/>
            </a:pPr>
            <a:r>
              <a:rPr lang="en-US" altLang="zh-CN" dirty="0" smtClean="0"/>
              <a:t>chain</a:t>
            </a:r>
            <a:r>
              <a:rPr lang="zh-CN" altLang="en-US" dirty="0" smtClean="0"/>
              <a:t>有多个规则组成，给出了匹配某些字段和属性的</a:t>
            </a:r>
            <a:r>
              <a:rPr lang="en-US" altLang="zh-CN" dirty="0" smtClean="0"/>
              <a:t>IP</a:t>
            </a:r>
            <a:r>
              <a:rPr lang="zh-CN" altLang="en-US" dirty="0" smtClean="0"/>
              <a:t>分组具体所采用的动作</a:t>
            </a:r>
            <a:r>
              <a:rPr lang="en-US" altLang="zh-CN" dirty="0" smtClean="0"/>
              <a:t>(target)</a:t>
            </a:r>
          </a:p>
        </p:txBody>
      </p:sp>
      <p:sp>
        <p:nvSpPr>
          <p:cNvPr id="53" name="文本框 52"/>
          <p:cNvSpPr txBox="1"/>
          <p:nvPr/>
        </p:nvSpPr>
        <p:spPr>
          <a:xfrm>
            <a:off x="252657" y="2005647"/>
            <a:ext cx="3241526" cy="2031325"/>
          </a:xfrm>
          <a:prstGeom prst="rect">
            <a:avLst/>
          </a:prstGeom>
          <a:noFill/>
        </p:spPr>
        <p:txBody>
          <a:bodyPr wrap="square" rtlCol="0">
            <a:spAutoFit/>
          </a:bodyPr>
          <a:lstStyle/>
          <a:p>
            <a:r>
              <a:rPr lang="zh-CN" altLang="en-US" dirty="0"/>
              <a:t>目前有</a:t>
            </a:r>
            <a:r>
              <a:rPr lang="en-US" altLang="zh-CN" dirty="0"/>
              <a:t>5</a:t>
            </a:r>
            <a:r>
              <a:rPr lang="zh-CN" altLang="en-US" dirty="0"/>
              <a:t>个</a:t>
            </a:r>
            <a:r>
              <a:rPr lang="en-US" altLang="zh-CN" dirty="0" smtClean="0"/>
              <a:t>Table</a:t>
            </a:r>
            <a:r>
              <a:rPr lang="zh-CN" altLang="en-US" dirty="0" smtClean="0"/>
              <a:t>： </a:t>
            </a:r>
            <a:endParaRPr lang="en-US" altLang="zh-CN" dirty="0" smtClean="0"/>
          </a:p>
          <a:p>
            <a:pPr marL="285750" indent="-285750">
              <a:buFont typeface="Arial" panose="020B0604020202020204" pitchFamily="34" charset="0"/>
              <a:buChar char="•"/>
            </a:pPr>
            <a:r>
              <a:rPr lang="en-US" altLang="zh-CN" dirty="0" smtClean="0"/>
              <a:t>filter: </a:t>
            </a:r>
            <a:r>
              <a:rPr lang="zh-CN" altLang="en-US" dirty="0" smtClean="0"/>
              <a:t>分组过滤功能</a:t>
            </a:r>
            <a:endParaRPr lang="en-US" altLang="zh-CN" dirty="0" smtClean="0"/>
          </a:p>
          <a:p>
            <a:pPr marL="285750" indent="-285750">
              <a:buFont typeface="Arial" panose="020B0604020202020204" pitchFamily="34" charset="0"/>
              <a:buChar char="•"/>
            </a:pPr>
            <a:r>
              <a:rPr lang="en-US" altLang="zh-CN" dirty="0" err="1" smtClean="0"/>
              <a:t>nat</a:t>
            </a:r>
            <a:r>
              <a:rPr lang="en-US" altLang="zh-CN" dirty="0" smtClean="0"/>
              <a:t>: </a:t>
            </a:r>
            <a:r>
              <a:rPr lang="zh-CN" altLang="en-US" dirty="0" smtClean="0"/>
              <a:t>网络地址转换</a:t>
            </a:r>
            <a:endParaRPr lang="en-US" altLang="zh-CN" dirty="0" smtClean="0"/>
          </a:p>
          <a:p>
            <a:pPr marL="285750" indent="-285750">
              <a:buFont typeface="Arial" panose="020B0604020202020204" pitchFamily="34" charset="0"/>
              <a:buChar char="•"/>
            </a:pPr>
            <a:r>
              <a:rPr lang="en-US" altLang="zh-CN" dirty="0" smtClean="0"/>
              <a:t>mangle: </a:t>
            </a:r>
            <a:r>
              <a:rPr lang="zh-CN" altLang="en-US" dirty="0" smtClean="0"/>
              <a:t>修改分组字段</a:t>
            </a:r>
            <a:endParaRPr lang="en-US" altLang="zh-CN" dirty="0" smtClean="0"/>
          </a:p>
          <a:p>
            <a:pPr marL="285750" indent="-285750">
              <a:buFont typeface="Arial" panose="020B0604020202020204" pitchFamily="34" charset="0"/>
              <a:buChar char="•"/>
            </a:pPr>
            <a:r>
              <a:rPr lang="en-US" altLang="zh-CN" dirty="0" smtClean="0"/>
              <a:t>raw: </a:t>
            </a:r>
            <a:r>
              <a:rPr lang="zh-CN" altLang="en-US" dirty="0" smtClean="0"/>
              <a:t>是否进行连接跟踪</a:t>
            </a:r>
            <a:endParaRPr lang="en-US" altLang="zh-CN" dirty="0" smtClean="0"/>
          </a:p>
          <a:p>
            <a:pPr marL="285750" indent="-285750">
              <a:buFont typeface="Arial" panose="020B0604020202020204" pitchFamily="34" charset="0"/>
              <a:buChar char="•"/>
            </a:pPr>
            <a:r>
              <a:rPr lang="en-US" altLang="zh-CN" dirty="0" smtClean="0"/>
              <a:t>security: </a:t>
            </a:r>
            <a:r>
              <a:rPr lang="zh-CN" altLang="en-US" dirty="0" smtClean="0"/>
              <a:t>访问控制，用于</a:t>
            </a:r>
            <a:r>
              <a:rPr lang="en-US" altLang="zh-CN" dirty="0" err="1" smtClean="0"/>
              <a:t>SELinux</a:t>
            </a:r>
            <a:r>
              <a:rPr lang="zh-CN" altLang="en-US" dirty="0" smtClean="0"/>
              <a:t>中</a:t>
            </a:r>
            <a:endParaRPr lang="zh-CN" altLang="en-US" dirty="0"/>
          </a:p>
        </p:txBody>
      </p:sp>
      <p:sp>
        <p:nvSpPr>
          <p:cNvPr id="54" name="矩形 53"/>
          <p:cNvSpPr/>
          <p:nvPr/>
        </p:nvSpPr>
        <p:spPr>
          <a:xfrm>
            <a:off x="4846731" y="41318"/>
            <a:ext cx="436629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从接口收到分组</a:t>
            </a:r>
            <a:r>
              <a:rPr lang="zh-CN" altLang="en-US" dirty="0" smtClean="0"/>
              <a:t>时 </a:t>
            </a:r>
            <a:r>
              <a:rPr lang="en-US" altLang="zh-CN" dirty="0" smtClean="0"/>
              <a:t>(PREROUTING)</a:t>
            </a:r>
          </a:p>
          <a:p>
            <a:r>
              <a:rPr lang="zh-CN" altLang="en-US" dirty="0" smtClean="0"/>
              <a:t>查路由表决定是否已经到达目的地</a:t>
            </a:r>
            <a:endParaRPr lang="en-US" altLang="zh-CN" dirty="0" smtClean="0"/>
          </a:p>
          <a:p>
            <a:r>
              <a:rPr lang="en-US" altLang="zh-CN" dirty="0" smtClean="0"/>
              <a:t>if </a:t>
            </a:r>
            <a:r>
              <a:rPr lang="zh-CN" altLang="en-US" dirty="0" smtClean="0"/>
              <a:t>目的地是自身 </a:t>
            </a:r>
            <a:r>
              <a:rPr lang="en-US" altLang="zh-CN" dirty="0" smtClean="0"/>
              <a:t>then: </a:t>
            </a:r>
          </a:p>
          <a:p>
            <a:r>
              <a:rPr lang="en-US" altLang="zh-CN" dirty="0"/>
              <a:t> </a:t>
            </a:r>
            <a:r>
              <a:rPr lang="en-US" altLang="zh-CN" dirty="0" smtClean="0"/>
              <a:t>   </a:t>
            </a:r>
            <a:r>
              <a:rPr lang="zh-CN" altLang="en-US" dirty="0" smtClean="0"/>
              <a:t>接收下来</a:t>
            </a:r>
            <a:r>
              <a:rPr lang="en-US" altLang="zh-CN" dirty="0"/>
              <a:t> </a:t>
            </a:r>
            <a:r>
              <a:rPr lang="en-US" altLang="zh-CN" dirty="0" smtClean="0"/>
              <a:t>(INPUT)</a:t>
            </a:r>
          </a:p>
          <a:p>
            <a:r>
              <a:rPr lang="en-US" altLang="zh-CN" dirty="0"/>
              <a:t> </a:t>
            </a:r>
            <a:r>
              <a:rPr lang="en-US" altLang="zh-CN" dirty="0" smtClean="0"/>
              <a:t>   </a:t>
            </a:r>
            <a:r>
              <a:rPr lang="zh-CN" altLang="en-US" dirty="0" smtClean="0"/>
              <a:t>交给高层</a:t>
            </a:r>
            <a:endParaRPr lang="en-US" altLang="zh-CN" dirty="0" smtClean="0"/>
          </a:p>
          <a:p>
            <a:r>
              <a:rPr lang="en-US" altLang="zh-CN" dirty="0" smtClean="0"/>
              <a:t>else: </a:t>
            </a:r>
          </a:p>
          <a:p>
            <a:r>
              <a:rPr lang="en-US" altLang="zh-CN" dirty="0" smtClean="0"/>
              <a:t>     </a:t>
            </a:r>
            <a:r>
              <a:rPr lang="zh-CN" altLang="en-US" dirty="0" smtClean="0"/>
              <a:t>准备转发，决定输出接口 </a:t>
            </a:r>
            <a:r>
              <a:rPr lang="en-US" altLang="zh-CN" dirty="0" smtClean="0"/>
              <a:t>(FORWARD)</a:t>
            </a:r>
          </a:p>
          <a:p>
            <a:r>
              <a:rPr lang="en-US" altLang="zh-CN" dirty="0"/>
              <a:t> </a:t>
            </a:r>
            <a:r>
              <a:rPr lang="en-US" altLang="zh-CN" dirty="0" smtClean="0"/>
              <a:t>    </a:t>
            </a:r>
            <a:r>
              <a:rPr lang="zh-CN" altLang="en-US" dirty="0" smtClean="0"/>
              <a:t>往接口发送</a:t>
            </a:r>
            <a:r>
              <a:rPr lang="en-US" altLang="zh-CN" dirty="0" smtClean="0"/>
              <a:t> (POSTROUTING)</a:t>
            </a:r>
          </a:p>
        </p:txBody>
      </p:sp>
      <p:sp>
        <p:nvSpPr>
          <p:cNvPr id="55" name="文本框 54"/>
          <p:cNvSpPr txBox="1"/>
          <p:nvPr/>
        </p:nvSpPr>
        <p:spPr>
          <a:xfrm>
            <a:off x="9276520" y="388452"/>
            <a:ext cx="289963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t>本机应用产生的分组</a:t>
            </a:r>
            <a:endParaRPr lang="en-US" altLang="zh-CN" dirty="0" smtClean="0"/>
          </a:p>
          <a:p>
            <a:endParaRPr lang="en-US" altLang="zh-CN" dirty="0" smtClean="0"/>
          </a:p>
          <a:p>
            <a:r>
              <a:rPr lang="zh-CN" altLang="en-US" dirty="0" smtClean="0"/>
              <a:t>决定输出接口</a:t>
            </a:r>
            <a:r>
              <a:rPr lang="en-US" altLang="zh-CN" dirty="0" smtClean="0"/>
              <a:t>(OUTPUT)</a:t>
            </a:r>
          </a:p>
          <a:p>
            <a:r>
              <a:rPr lang="zh-CN" altLang="en-US" dirty="0" smtClean="0"/>
              <a:t>往接口发送</a:t>
            </a:r>
            <a:r>
              <a:rPr lang="en-US" altLang="zh-CN" dirty="0" smtClean="0"/>
              <a:t>(POSTROUTING)</a:t>
            </a:r>
            <a:endParaRPr lang="zh-CN" altLang="en-US" dirty="0"/>
          </a:p>
        </p:txBody>
      </p:sp>
      <p:sp>
        <p:nvSpPr>
          <p:cNvPr id="58" name="上箭头 57"/>
          <p:cNvSpPr/>
          <p:nvPr/>
        </p:nvSpPr>
        <p:spPr>
          <a:xfrm flipH="1" flipV="1">
            <a:off x="9424890" y="1622105"/>
            <a:ext cx="334767" cy="7130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箭头连接符 60"/>
          <p:cNvCxnSpPr/>
          <p:nvPr/>
        </p:nvCxnSpPr>
        <p:spPr>
          <a:xfrm flipH="1">
            <a:off x="4450354" y="1224484"/>
            <a:ext cx="342205" cy="858741"/>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4925949" y="5472280"/>
            <a:ext cx="3991225" cy="719379"/>
            <a:chOff x="4925949" y="5472280"/>
            <a:chExt cx="3991225" cy="719379"/>
          </a:xfrm>
        </p:grpSpPr>
        <p:sp>
          <p:nvSpPr>
            <p:cNvPr id="62" name="矩形 61"/>
            <p:cNvSpPr/>
            <p:nvPr/>
          </p:nvSpPr>
          <p:spPr>
            <a:xfrm>
              <a:off x="4925949" y="5853105"/>
              <a:ext cx="3991225" cy="338554"/>
            </a:xfrm>
            <a:prstGeom prst="rect">
              <a:avLst/>
            </a:prstGeom>
          </p:spPr>
          <p:txBody>
            <a:bodyPr wrap="square">
              <a:spAutoFit/>
            </a:bodyPr>
            <a:lstStyle/>
            <a:p>
              <a:r>
                <a:rPr lang="zh-CN" altLang="en-US" sz="1600" b="1" dirty="0"/>
                <a:t>echo 1 &gt; /proc/sys/net/ipv4/ip_forward </a:t>
              </a:r>
            </a:p>
          </p:txBody>
        </p:sp>
        <p:sp>
          <p:nvSpPr>
            <p:cNvPr id="63" name="文本框 62"/>
            <p:cNvSpPr txBox="1"/>
            <p:nvPr/>
          </p:nvSpPr>
          <p:spPr>
            <a:xfrm>
              <a:off x="5929734" y="5472280"/>
              <a:ext cx="2172929" cy="369332"/>
            </a:xfrm>
            <a:prstGeom prst="rect">
              <a:avLst/>
            </a:prstGeom>
            <a:noFill/>
          </p:spPr>
          <p:txBody>
            <a:bodyPr wrap="square" rtlCol="0">
              <a:spAutoFit/>
            </a:bodyPr>
            <a:lstStyle/>
            <a:p>
              <a:r>
                <a:rPr lang="zh-CN" altLang="en-US" dirty="0" smtClean="0"/>
                <a:t>打开</a:t>
              </a:r>
              <a:r>
                <a:rPr lang="en-US" altLang="zh-CN" dirty="0" smtClean="0"/>
                <a:t>IP</a:t>
              </a:r>
              <a:r>
                <a:rPr lang="zh-CN" altLang="en-US" dirty="0" smtClean="0"/>
                <a:t>转发支持</a:t>
              </a:r>
              <a:endParaRPr lang="zh-CN" altLang="en-US" dirty="0"/>
            </a:p>
          </p:txBody>
        </p:sp>
      </p:grpSp>
    </p:spTree>
    <p:extLst>
      <p:ext uri="{BB962C8B-B14F-4D97-AF65-F5344CB8AC3E}">
        <p14:creationId xmlns:p14="http://schemas.microsoft.com/office/powerpoint/2010/main" val="93765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TotalTime>
  <Words>3263</Words>
  <Application>Microsoft Office PowerPoint</Application>
  <PresentationFormat>宽屏</PresentationFormat>
  <Paragraphs>484</Paragraphs>
  <Slides>20</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MS PGothic</vt:lpstr>
      <vt:lpstr>等线</vt:lpstr>
      <vt:lpstr>等线 Light</vt:lpstr>
      <vt:lpstr>宋体</vt:lpstr>
      <vt:lpstr>Arial</vt:lpstr>
      <vt:lpstr>Courier New</vt:lpstr>
      <vt:lpstr>Times</vt:lpstr>
      <vt:lpstr>Times New Roman</vt:lpstr>
      <vt:lpstr>Wingdings</vt:lpstr>
      <vt:lpstr>Office 主题​​</vt:lpstr>
      <vt:lpstr>Visio</vt:lpstr>
      <vt:lpstr>第5章 网络互连-DHCP和NAT</vt:lpstr>
      <vt:lpstr>主要内容</vt:lpstr>
      <vt:lpstr>动态主机配置协议DHCP（Dynamic Host Configuration Protocol）</vt:lpstr>
      <vt:lpstr>DHCP工作过程</vt:lpstr>
      <vt:lpstr>DHCP中继代理</vt:lpstr>
      <vt:lpstr>DHCP消息格式</vt:lpstr>
      <vt:lpstr>网络地址转换NAT（Network Address Translation）</vt:lpstr>
      <vt:lpstr>网络地址转换NAT（Network Address Translation）</vt:lpstr>
      <vt:lpstr>NAT in Linux</vt:lpstr>
      <vt:lpstr>Chain的操作</vt:lpstr>
      <vt:lpstr>chain中的规则</vt:lpstr>
      <vt:lpstr>chain中的规则操作</vt:lpstr>
      <vt:lpstr>NAT Target</vt:lpstr>
      <vt:lpstr>NAT转换表</vt:lpstr>
      <vt:lpstr>NAT转换表</vt:lpstr>
      <vt:lpstr>NAT的优缺点</vt:lpstr>
      <vt:lpstr>NAT Traversal</vt:lpstr>
      <vt:lpstr>IP隧道</vt:lpstr>
      <vt:lpstr>隧道封装协议</vt:lpstr>
      <vt:lpstr>GRE分组头部格式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网络互连-交换机</dc:title>
  <dc:creator>dlmao</dc:creator>
  <cp:lastModifiedBy>Dilin Mao</cp:lastModifiedBy>
  <cp:revision>113</cp:revision>
  <dcterms:created xsi:type="dcterms:W3CDTF">2016-11-14T15:23:31Z</dcterms:created>
  <dcterms:modified xsi:type="dcterms:W3CDTF">2017-11-17T00:26:51Z</dcterms:modified>
</cp:coreProperties>
</file>