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96" r:id="rId4"/>
    <p:sldId id="297" r:id="rId5"/>
    <p:sldId id="298" r:id="rId6"/>
    <p:sldId id="300" r:id="rId7"/>
    <p:sldId id="299" r:id="rId8"/>
    <p:sldId id="301" r:id="rId9"/>
    <p:sldId id="258" r:id="rId10"/>
    <p:sldId id="273" r:id="rId11"/>
    <p:sldId id="302" r:id="rId12"/>
    <p:sldId id="274" r:id="rId13"/>
    <p:sldId id="275" r:id="rId14"/>
    <p:sldId id="303" r:id="rId15"/>
    <p:sldId id="276" r:id="rId16"/>
    <p:sldId id="277" r:id="rId17"/>
    <p:sldId id="278" r:id="rId18"/>
    <p:sldId id="279" r:id="rId19"/>
    <p:sldId id="282" r:id="rId20"/>
    <p:sldId id="304" r:id="rId21"/>
    <p:sldId id="285" r:id="rId22"/>
    <p:sldId id="280" r:id="rId23"/>
    <p:sldId id="286" r:id="rId24"/>
    <p:sldId id="288" r:id="rId25"/>
    <p:sldId id="289" r:id="rId26"/>
    <p:sldId id="292" r:id="rId27"/>
    <p:sldId id="293" r:id="rId28"/>
    <p:sldId id="294" r:id="rId29"/>
    <p:sldId id="307" r:id="rId30"/>
    <p:sldId id="309" r:id="rId31"/>
    <p:sldId id="310" r:id="rId32"/>
    <p:sldId id="305" r:id="rId33"/>
    <p:sldId id="306"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3" autoAdjust="0"/>
    <p:restoredTop sz="77318" autoAdjust="0"/>
  </p:normalViewPr>
  <p:slideViewPr>
    <p:cSldViewPr snapToGrid="0">
      <p:cViewPr varScale="1">
        <p:scale>
          <a:sx n="52" d="100"/>
          <a:sy n="52" d="100"/>
        </p:scale>
        <p:origin x="12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9F8925-B1AC-4908-B624-45306937F404}" type="datetimeFigureOut">
              <a:rPr lang="zh-CN" altLang="en-US" smtClean="0"/>
              <a:t>2017/9/22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48A77-9E4D-49B2-AF08-EB5C7A5B5369}" type="slidenum">
              <a:rPr lang="zh-CN" altLang="en-US" smtClean="0"/>
              <a:t>‹#›</a:t>
            </a:fld>
            <a:endParaRPr lang="zh-CN" altLang="en-US"/>
          </a:p>
        </p:txBody>
      </p:sp>
    </p:spTree>
    <p:extLst>
      <p:ext uri="{BB962C8B-B14F-4D97-AF65-F5344CB8AC3E}">
        <p14:creationId xmlns:p14="http://schemas.microsoft.com/office/powerpoint/2010/main" val="686173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_minecraft._tcp.moecraft.ne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IP</a:t>
            </a:r>
            <a:r>
              <a:rPr lang="zh-CN" altLang="en-US" dirty="0" smtClean="0"/>
              <a:t>地址和端口号</a:t>
            </a:r>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5</a:t>
            </a:fld>
            <a:endParaRPr lang="zh-CN" altLang="en-US"/>
          </a:p>
        </p:txBody>
      </p:sp>
    </p:spTree>
    <p:extLst>
      <p:ext uri="{BB962C8B-B14F-4D97-AF65-F5344CB8AC3E}">
        <p14:creationId xmlns:p14="http://schemas.microsoft.com/office/powerpoint/2010/main" val="4146767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en-US" altLang="zh-CN" sz="2000" dirty="0" smtClean="0">
                <a:ea typeface="宋体" pitchFamily="2" charset="-122"/>
              </a:rPr>
              <a:t>ISO-3166</a:t>
            </a:r>
            <a:r>
              <a:rPr lang="zh-CN" altLang="en-US" sz="2000" dirty="0" smtClean="0">
                <a:ea typeface="宋体" pitchFamily="2" charset="-122"/>
              </a:rPr>
              <a:t>给出了国家代码</a:t>
            </a:r>
            <a:endParaRPr lang="en-US" altLang="zh-CN" sz="2000" dirty="0" smtClean="0">
              <a:ea typeface="宋体" pitchFamily="2" charset="-122"/>
            </a:endParaRPr>
          </a:p>
          <a:p>
            <a:pPr>
              <a:lnSpc>
                <a:spcPct val="80000"/>
              </a:lnSpc>
            </a:pPr>
            <a:endParaRPr lang="en-US" altLang="zh-CN" sz="2000" b="1" dirty="0" smtClean="0">
              <a:ea typeface="宋体" pitchFamily="2" charset="-122"/>
            </a:endParaRPr>
          </a:p>
          <a:p>
            <a:pPr>
              <a:lnSpc>
                <a:spcPct val="80000"/>
              </a:lnSpc>
            </a:pPr>
            <a:r>
              <a:rPr lang="en-US" altLang="zh-CN" sz="2000" b="1" dirty="0" smtClean="0">
                <a:ea typeface="宋体" pitchFamily="2" charset="-122"/>
              </a:rPr>
              <a:t>domain name registration is completely independent from IP address assignment</a:t>
            </a:r>
          </a:p>
          <a:p>
            <a:pPr>
              <a:lnSpc>
                <a:spcPct val="80000"/>
              </a:lnSpc>
            </a:pPr>
            <a:r>
              <a:rPr lang="en-US" altLang="zh-CN" sz="2000" b="1" dirty="0" smtClean="0">
                <a:ea typeface="宋体" pitchFamily="2" charset="-122"/>
              </a:rPr>
              <a:t>where domain names can be registered:</a:t>
            </a:r>
          </a:p>
          <a:p>
            <a:pPr lvl="1">
              <a:lnSpc>
                <a:spcPct val="80000"/>
              </a:lnSpc>
            </a:pPr>
            <a:r>
              <a:rPr lang="en-US" altLang="zh-CN" sz="1800" dirty="0" smtClean="0">
                <a:ea typeface="宋体" pitchFamily="2" charset="-122"/>
              </a:rPr>
              <a:t>USA: </a:t>
            </a:r>
            <a:r>
              <a:rPr lang="en-US" altLang="zh-CN" sz="1800" dirty="0" err="1" smtClean="0">
                <a:ea typeface="宋体" pitchFamily="2" charset="-122"/>
              </a:rPr>
              <a:t>InterNIC</a:t>
            </a:r>
            <a:r>
              <a:rPr lang="en-US" altLang="zh-CN" sz="1800" dirty="0" smtClean="0">
                <a:ea typeface="宋体" pitchFamily="2" charset="-122"/>
              </a:rPr>
              <a:t> (www.internic.net)</a:t>
            </a:r>
          </a:p>
          <a:p>
            <a:pPr lvl="1">
              <a:lnSpc>
                <a:spcPct val="80000"/>
              </a:lnSpc>
            </a:pPr>
            <a:r>
              <a:rPr lang="en-US" altLang="zh-CN" sz="1800" dirty="0" smtClean="0">
                <a:ea typeface="宋体" pitchFamily="2" charset="-122"/>
              </a:rPr>
              <a:t>Europe: RIPE (www.ripe.net)</a:t>
            </a:r>
          </a:p>
          <a:p>
            <a:pPr lvl="1">
              <a:lnSpc>
                <a:spcPct val="80000"/>
              </a:lnSpc>
            </a:pPr>
            <a:r>
              <a:rPr lang="en-US" altLang="zh-CN" sz="1800" dirty="0" smtClean="0">
                <a:ea typeface="宋体" pitchFamily="2" charset="-122"/>
              </a:rPr>
              <a:t>Asia: APNIC (www.apnic.net)</a:t>
            </a:r>
          </a:p>
          <a:p>
            <a:pPr lvl="1">
              <a:lnSpc>
                <a:spcPct val="80000"/>
              </a:lnSpc>
            </a:pPr>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17</a:t>
            </a:fld>
            <a:endParaRPr lang="zh-CN" altLang="en-US"/>
          </a:p>
        </p:txBody>
      </p:sp>
    </p:spTree>
    <p:extLst>
      <p:ext uri="{BB962C8B-B14F-4D97-AF65-F5344CB8AC3E}">
        <p14:creationId xmlns:p14="http://schemas.microsoft.com/office/powerpoint/2010/main" val="27577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2000" dirty="0" smtClean="0">
                <a:ea typeface="宋体" pitchFamily="2" charset="-122"/>
              </a:rPr>
              <a:t>Approx. 13 root name servers worldwide</a:t>
            </a:r>
          </a:p>
          <a:p>
            <a:pPr lvl="1">
              <a:lnSpc>
                <a:spcPct val="90000"/>
              </a:lnSpc>
            </a:pPr>
            <a:r>
              <a:rPr lang="en-US" altLang="zh-CN" sz="2000" dirty="0" smtClean="0">
                <a:ea typeface="宋体" pitchFamily="2" charset="-122"/>
              </a:rPr>
              <a:t>Currently {a-m}.root-servers.net</a:t>
            </a:r>
          </a:p>
          <a:p>
            <a:pPr>
              <a:lnSpc>
                <a:spcPct val="90000"/>
              </a:lnSpc>
            </a:pPr>
            <a:r>
              <a:rPr lang="en-US" altLang="zh-CN" sz="2000" dirty="0" smtClean="0">
                <a:ea typeface="宋体" pitchFamily="2" charset="-122"/>
              </a:rPr>
              <a:t>All thirteen are authoritative servers for the root zone</a:t>
            </a:r>
          </a:p>
          <a:p>
            <a:pPr>
              <a:lnSpc>
                <a:spcPct val="90000"/>
              </a:lnSpc>
            </a:pPr>
            <a:r>
              <a:rPr lang="en-US" altLang="zh-CN" sz="2000" dirty="0" smtClean="0">
                <a:ea typeface="宋体" pitchFamily="2" charset="-122"/>
              </a:rPr>
              <a:t>Local name servers contact root servers when they cannot resolve a name</a:t>
            </a:r>
          </a:p>
          <a:p>
            <a:pPr lvl="1">
              <a:lnSpc>
                <a:spcPct val="90000"/>
              </a:lnSpc>
            </a:pPr>
            <a:r>
              <a:rPr lang="en-US" altLang="zh-CN" sz="2000" dirty="0" smtClean="0">
                <a:ea typeface="宋体" pitchFamily="2" charset="-122"/>
              </a:rPr>
              <a:t>Configured with well-known root servers </a:t>
            </a:r>
            <a:r>
              <a:rPr lang="en-US" altLang="zh-CN" sz="2000" dirty="0" smtClean="0">
                <a:solidFill>
                  <a:srgbClr val="FF0000"/>
                </a:solidFill>
                <a:ea typeface="宋体" pitchFamily="2" charset="-122"/>
              </a:rPr>
              <a:t>“</a:t>
            </a:r>
            <a:r>
              <a:rPr lang="en-US" altLang="zh-CN" sz="2000" dirty="0" err="1" smtClean="0">
                <a:solidFill>
                  <a:srgbClr val="FF0000"/>
                </a:solidFill>
                <a:ea typeface="宋体" pitchFamily="2" charset="-122"/>
              </a:rPr>
              <a:t>root.hints</a:t>
            </a:r>
            <a:r>
              <a:rPr lang="en-US" altLang="zh-CN" sz="2000" dirty="0" smtClean="0">
                <a:solidFill>
                  <a:srgbClr val="FF0000"/>
                </a:solidFill>
                <a:ea typeface="宋体" pitchFamily="2" charset="-122"/>
              </a:rPr>
              <a:t>”</a:t>
            </a:r>
          </a:p>
          <a:p>
            <a:pPr lvl="1">
              <a:lnSpc>
                <a:spcPct val="90000"/>
              </a:lnSpc>
            </a:pPr>
            <a:r>
              <a:rPr lang="en-US" altLang="zh-CN" sz="2000" dirty="0" smtClean="0">
                <a:ea typeface="宋体" pitchFamily="2" charset="-122"/>
              </a:rPr>
              <a:t>20 </a:t>
            </a:r>
            <a:r>
              <a:rPr lang="en-US" altLang="zh-CN" sz="2000" dirty="0" err="1" smtClean="0">
                <a:ea typeface="宋体" pitchFamily="2" charset="-122"/>
              </a:rPr>
              <a:t>gTLDs</a:t>
            </a:r>
            <a:r>
              <a:rPr lang="en-US" altLang="zh-CN" sz="2000" dirty="0" smtClean="0">
                <a:ea typeface="宋体" pitchFamily="2" charset="-122"/>
              </a:rPr>
              <a:t> and 248 cc TLDS</a:t>
            </a:r>
          </a:p>
          <a:p>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18</a:t>
            </a:fld>
            <a:endParaRPr lang="zh-CN" altLang="en-US"/>
          </a:p>
        </p:txBody>
      </p:sp>
    </p:spTree>
    <p:extLst>
      <p:ext uri="{BB962C8B-B14F-4D97-AF65-F5344CB8AC3E}">
        <p14:creationId xmlns:p14="http://schemas.microsoft.com/office/powerpoint/2010/main" val="426764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dig SRV </a:t>
            </a:r>
            <a:r>
              <a:rPr lang="en-US" altLang="zh-CN" dirty="0" smtClean="0">
                <a:hlinkClick r:id="rId3"/>
              </a:rPr>
              <a:t>_minecraft._tcp.moecraft.net</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19</a:t>
            </a:fld>
            <a:endParaRPr lang="zh-CN" altLang="en-US"/>
          </a:p>
        </p:txBody>
      </p:sp>
    </p:spTree>
    <p:extLst>
      <p:ext uri="{BB962C8B-B14F-4D97-AF65-F5344CB8AC3E}">
        <p14:creationId xmlns:p14="http://schemas.microsoft.com/office/powerpoint/2010/main" val="1570746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21</a:t>
            </a:fld>
            <a:endParaRPr lang="zh-CN" altLang="en-US"/>
          </a:p>
        </p:txBody>
      </p:sp>
    </p:spTree>
    <p:extLst>
      <p:ext uri="{BB962C8B-B14F-4D97-AF65-F5344CB8AC3E}">
        <p14:creationId xmlns:p14="http://schemas.microsoft.com/office/powerpoint/2010/main" val="3297559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Gill Sans MT" charset="0"/>
                <a:ea typeface="ＭＳ Ｐゴシック" panose="020B0600070205080204" pitchFamily="34" charset="-128"/>
              </a:rPr>
              <a:t>does not strictly belong to hierarchy</a:t>
            </a:r>
          </a:p>
          <a:p>
            <a:r>
              <a:rPr lang="en-US" altLang="zh-CN" dirty="0" smtClean="0">
                <a:latin typeface="Gill Sans MT" charset="0"/>
                <a:ea typeface="ＭＳ Ｐゴシック" panose="020B0600070205080204" pitchFamily="34" charset="-128"/>
              </a:rPr>
              <a:t>each ISP (residential ISP, company, university) has one</a:t>
            </a:r>
          </a:p>
          <a:p>
            <a:pPr lvl="1"/>
            <a:r>
              <a:rPr lang="en-US" altLang="zh-CN" dirty="0" smtClean="0">
                <a:latin typeface="Gill Sans MT" charset="0"/>
                <a:ea typeface="ＭＳ Ｐゴシック" panose="020B0600070205080204" pitchFamily="34" charset="-128"/>
              </a:rPr>
              <a:t>also called </a:t>
            </a:r>
            <a:r>
              <a:rPr lang="ja-JP" altLang="en-US" dirty="0" smtClean="0">
                <a:latin typeface="Gill Sans MT" charset="0"/>
                <a:ea typeface="ＭＳ Ｐゴシック" panose="020B0600070205080204" pitchFamily="34" charset="-128"/>
              </a:rPr>
              <a:t>“</a:t>
            </a:r>
            <a:r>
              <a:rPr lang="en-US" altLang="ja-JP" dirty="0" smtClean="0">
                <a:latin typeface="Gill Sans MT" charset="0"/>
                <a:ea typeface="ＭＳ Ｐゴシック" panose="020B0600070205080204" pitchFamily="34" charset="-128"/>
              </a:rPr>
              <a:t>default name server</a:t>
            </a:r>
            <a:r>
              <a:rPr lang="ja-JP" altLang="en-US" dirty="0" smtClean="0">
                <a:latin typeface="Gill Sans MT" charset="0"/>
                <a:ea typeface="ＭＳ Ｐゴシック" panose="020B0600070205080204" pitchFamily="34" charset="-128"/>
              </a:rPr>
              <a:t>”</a:t>
            </a:r>
            <a:endParaRPr lang="en-US" altLang="ja-JP" dirty="0" smtClean="0">
              <a:latin typeface="Gill Sans MT" charset="0"/>
              <a:ea typeface="ＭＳ Ｐゴシック" panose="020B0600070205080204" pitchFamily="34" charset="-128"/>
            </a:endParaRPr>
          </a:p>
          <a:p>
            <a:r>
              <a:rPr lang="en-US" altLang="zh-CN" dirty="0" smtClean="0">
                <a:latin typeface="Gill Sans MT" charset="0"/>
                <a:ea typeface="ＭＳ Ｐゴシック" panose="020B0600070205080204" pitchFamily="34" charset="-128"/>
              </a:rPr>
              <a:t>when host makes DNS query, query is sent to its local DNS server</a:t>
            </a:r>
          </a:p>
          <a:p>
            <a:pPr lvl="1"/>
            <a:r>
              <a:rPr lang="en-US" altLang="zh-CN" dirty="0" smtClean="0">
                <a:latin typeface="Gill Sans MT" charset="0"/>
                <a:ea typeface="ＭＳ Ｐゴシック" panose="020B0600070205080204" pitchFamily="34" charset="-128"/>
              </a:rPr>
              <a:t>has local cache of recent name-to-address translation pairs (but may be out of date!)</a:t>
            </a:r>
          </a:p>
          <a:p>
            <a:pPr lvl="1"/>
            <a:r>
              <a:rPr lang="en-US" altLang="zh-CN" dirty="0" smtClean="0">
                <a:latin typeface="Gill Sans MT" charset="0"/>
                <a:ea typeface="ＭＳ Ｐゴシック" panose="020B0600070205080204" pitchFamily="34" charset="-128"/>
              </a:rPr>
              <a:t>acts as proxy, forwards query into hierarchy</a:t>
            </a:r>
          </a:p>
          <a:p>
            <a:pPr lvl="1"/>
            <a:endParaRPr lang="en-US" altLang="zh-CN" dirty="0" smtClean="0">
              <a:latin typeface="Gill Sans MT" charset="0"/>
              <a:ea typeface="ＭＳ Ｐゴシック" panose="020B0600070205080204" pitchFamily="34" charset="-128"/>
            </a:endParaRPr>
          </a:p>
          <a:p>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22</a:t>
            </a:fld>
            <a:endParaRPr lang="zh-CN" altLang="en-US"/>
          </a:p>
        </p:txBody>
      </p:sp>
    </p:spTree>
    <p:extLst>
      <p:ext uri="{BB962C8B-B14F-4D97-AF65-F5344CB8AC3E}">
        <p14:creationId xmlns:p14="http://schemas.microsoft.com/office/powerpoint/2010/main" val="1087758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23</a:t>
            </a:fld>
            <a:endParaRPr lang="zh-CN" altLang="en-US"/>
          </a:p>
        </p:txBody>
      </p:sp>
    </p:spTree>
    <p:extLst>
      <p:ext uri="{BB962C8B-B14F-4D97-AF65-F5344CB8AC3E}">
        <p14:creationId xmlns:p14="http://schemas.microsoft.com/office/powerpoint/2010/main" val="775302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出错缓存可能不是都支持</a:t>
            </a:r>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24</a:t>
            </a:fld>
            <a:endParaRPr lang="zh-CN" altLang="en-US"/>
          </a:p>
        </p:txBody>
      </p:sp>
    </p:spTree>
    <p:extLst>
      <p:ext uri="{BB962C8B-B14F-4D97-AF65-F5344CB8AC3E}">
        <p14:creationId xmlns:p14="http://schemas.microsoft.com/office/powerpoint/2010/main" val="2702573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query or reply</a:t>
            </a:r>
          </a:p>
          <a:p>
            <a:r>
              <a:rPr lang="zh-CN" altLang="en-US" dirty="0" smtClean="0"/>
              <a:t>recursion desired </a:t>
            </a:r>
          </a:p>
          <a:p>
            <a:r>
              <a:rPr lang="zh-CN" altLang="en-US" dirty="0" smtClean="0"/>
              <a:t>recursion available</a:t>
            </a:r>
          </a:p>
          <a:p>
            <a:r>
              <a:rPr lang="zh-CN" altLang="en-US" dirty="0" smtClean="0"/>
              <a:t>reply is authoritative</a:t>
            </a:r>
          </a:p>
          <a:p>
            <a:endParaRPr lang="en-US" altLang="zh-CN" dirty="0" smtClean="0"/>
          </a:p>
          <a:p>
            <a:r>
              <a:rPr lang="en-US" altLang="zh-CN" dirty="0" smtClean="0"/>
              <a:t>question:  NAME/TYPE/CLASS</a:t>
            </a:r>
          </a:p>
          <a:p>
            <a:r>
              <a:rPr lang="en-US" altLang="zh-CN" dirty="0" smtClean="0"/>
              <a:t>answer:</a:t>
            </a:r>
            <a:r>
              <a:rPr lang="en-US" altLang="zh-CN" baseline="0" dirty="0" smtClean="0"/>
              <a:t>  NAME/TYPE/CLASS/TTL /LENGTH/DATA </a:t>
            </a:r>
          </a:p>
          <a:p>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25</a:t>
            </a:fld>
            <a:endParaRPr lang="zh-CN" altLang="en-US"/>
          </a:p>
        </p:txBody>
      </p:sp>
    </p:spTree>
    <p:extLst>
      <p:ext uri="{BB962C8B-B14F-4D97-AF65-F5344CB8AC3E}">
        <p14:creationId xmlns:p14="http://schemas.microsoft.com/office/powerpoint/2010/main" val="3789211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+additional</a:t>
            </a:r>
            <a:r>
              <a:rPr lang="en-US" altLang="zh-CN" baseline="0" dirty="0" smtClean="0"/>
              <a:t> /answer/authority </a:t>
            </a:r>
          </a:p>
          <a:p>
            <a:r>
              <a:rPr lang="en-US" altLang="zh-CN" baseline="0" dirty="0" smtClean="0"/>
              <a:t>+</a:t>
            </a:r>
            <a:r>
              <a:rPr lang="en-US" altLang="zh-CN" baseline="0" dirty="0" err="1" smtClean="0"/>
              <a:t>noall</a:t>
            </a:r>
            <a:r>
              <a:rPr lang="en-US" altLang="zh-CN" baseline="0" dirty="0" smtClean="0"/>
              <a:t>  set or clear all display flags </a:t>
            </a:r>
          </a:p>
          <a:p>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26</a:t>
            </a:fld>
            <a:endParaRPr lang="zh-CN" altLang="en-US"/>
          </a:p>
        </p:txBody>
      </p:sp>
    </p:spTree>
    <p:extLst>
      <p:ext uri="{BB962C8B-B14F-4D97-AF65-F5344CB8AC3E}">
        <p14:creationId xmlns:p14="http://schemas.microsoft.com/office/powerpoint/2010/main" val="1813991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Prob</a:t>
            </a:r>
            <a:r>
              <a:rPr lang="en-US" altLang="zh-CN" dirty="0" smtClean="0"/>
              <a:t> of Success = 1 – fail</a:t>
            </a:r>
            <a:r>
              <a:rPr lang="en-US" altLang="zh-CN" baseline="0" dirty="0" smtClean="0"/>
              <a:t> in all n tries = 1- ( 1-1/</a:t>
            </a:r>
            <a:r>
              <a:rPr lang="en-US" altLang="zh-CN" baseline="0" dirty="0" err="1" smtClean="0"/>
              <a:t>poss</a:t>
            </a:r>
            <a:r>
              <a:rPr lang="en-US" altLang="zh-CN" baseline="0" dirty="0" smtClean="0"/>
              <a:t>) </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29</a:t>
            </a:fld>
            <a:endParaRPr lang="zh-CN" altLang="en-US"/>
          </a:p>
        </p:txBody>
      </p:sp>
    </p:spTree>
    <p:extLst>
      <p:ext uri="{BB962C8B-B14F-4D97-AF65-F5344CB8AC3E}">
        <p14:creationId xmlns:p14="http://schemas.microsoft.com/office/powerpoint/2010/main" val="1460378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202.120.224.115 </a:t>
            </a:r>
          </a:p>
          <a:p>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6</a:t>
            </a:fld>
            <a:endParaRPr lang="zh-CN" altLang="en-US"/>
          </a:p>
        </p:txBody>
      </p:sp>
    </p:spTree>
    <p:extLst>
      <p:ext uri="{BB962C8B-B14F-4D97-AF65-F5344CB8AC3E}">
        <p14:creationId xmlns:p14="http://schemas.microsoft.com/office/powerpoint/2010/main" val="1396490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pitchFamily="34" charset="0"/>
              </a:defRPr>
            </a:lvl1pPr>
            <a:lvl2pPr marL="742950" indent="-285750" defTabSz="928688">
              <a:defRPr sz="2400">
                <a:solidFill>
                  <a:schemeClr val="bg2"/>
                </a:solidFill>
                <a:latin typeface="Tahoma" pitchFamily="34" charset="0"/>
              </a:defRPr>
            </a:lvl2pPr>
            <a:lvl3pPr marL="1143000" indent="-228600" defTabSz="928688">
              <a:defRPr sz="2400">
                <a:solidFill>
                  <a:schemeClr val="bg2"/>
                </a:solidFill>
                <a:latin typeface="Tahoma" pitchFamily="34" charset="0"/>
              </a:defRPr>
            </a:lvl3pPr>
            <a:lvl4pPr marL="1600200" indent="-228600" defTabSz="928688">
              <a:defRPr sz="2400">
                <a:solidFill>
                  <a:schemeClr val="bg2"/>
                </a:solidFill>
                <a:latin typeface="Tahoma" pitchFamily="34" charset="0"/>
              </a:defRPr>
            </a:lvl4pPr>
            <a:lvl5pPr marL="2057400" indent="-228600" defTabSz="928688">
              <a:defRPr sz="2400">
                <a:solidFill>
                  <a:schemeClr val="bg2"/>
                </a:solidFill>
                <a:latin typeface="Tahoma" pitchFamily="34" charset="0"/>
              </a:defRPr>
            </a:lvl5pPr>
            <a:lvl6pPr marL="2514600" indent="-228600" algn="ctr" defTabSz="928688" eaLnBrk="0" fontAlgn="base" hangingPunct="0">
              <a:spcBef>
                <a:spcPct val="20000"/>
              </a:spcBef>
              <a:spcAft>
                <a:spcPct val="0"/>
              </a:spcAft>
              <a:buClr>
                <a:schemeClr val="accent2"/>
              </a:buClr>
              <a:buChar char="•"/>
              <a:defRPr sz="2400">
                <a:solidFill>
                  <a:schemeClr val="bg2"/>
                </a:solidFill>
                <a:latin typeface="Tahoma" pitchFamily="34" charset="0"/>
              </a:defRPr>
            </a:lvl6pPr>
            <a:lvl7pPr marL="2971800" indent="-228600" algn="ctr" defTabSz="928688" eaLnBrk="0" fontAlgn="base" hangingPunct="0">
              <a:spcBef>
                <a:spcPct val="20000"/>
              </a:spcBef>
              <a:spcAft>
                <a:spcPct val="0"/>
              </a:spcAft>
              <a:buClr>
                <a:schemeClr val="accent2"/>
              </a:buClr>
              <a:buChar char="•"/>
              <a:defRPr sz="2400">
                <a:solidFill>
                  <a:schemeClr val="bg2"/>
                </a:solidFill>
                <a:latin typeface="Tahoma" pitchFamily="34" charset="0"/>
              </a:defRPr>
            </a:lvl7pPr>
            <a:lvl8pPr marL="3429000" indent="-228600" algn="ctr" defTabSz="928688" eaLnBrk="0" fontAlgn="base" hangingPunct="0">
              <a:spcBef>
                <a:spcPct val="20000"/>
              </a:spcBef>
              <a:spcAft>
                <a:spcPct val="0"/>
              </a:spcAft>
              <a:buClr>
                <a:schemeClr val="accent2"/>
              </a:buClr>
              <a:buChar char="•"/>
              <a:defRPr sz="2400">
                <a:solidFill>
                  <a:schemeClr val="bg2"/>
                </a:solidFill>
                <a:latin typeface="Tahoma" pitchFamily="34" charset="0"/>
              </a:defRPr>
            </a:lvl8pPr>
            <a:lvl9pPr marL="3886200" indent="-228600" algn="ctr" defTabSz="928688" eaLnBrk="0" fontAlgn="base" hangingPunct="0">
              <a:spcBef>
                <a:spcPct val="20000"/>
              </a:spcBef>
              <a:spcAft>
                <a:spcPct val="0"/>
              </a:spcAft>
              <a:buClr>
                <a:schemeClr val="accent2"/>
              </a:buClr>
              <a:buChar char="•"/>
              <a:defRPr sz="2400">
                <a:solidFill>
                  <a:schemeClr val="bg2"/>
                </a:solidFill>
                <a:latin typeface="Tahoma" pitchFamily="34" charset="0"/>
              </a:defRPr>
            </a:lvl9pPr>
          </a:lstStyle>
          <a:p>
            <a:fld id="{0DDF2425-D2A0-4777-8596-EC1EB32D3B4F}" type="slidenum">
              <a:rPr lang="en-US" altLang="zh-CN" sz="1300">
                <a:solidFill>
                  <a:schemeClr val="tx1"/>
                </a:solidFill>
                <a:latin typeface="Times New Roman" pitchFamily="-105" charset="0"/>
                <a:ea typeface="ＭＳ Ｐゴシック" pitchFamily="-105" charset="-128"/>
              </a:rPr>
              <a:pPr/>
              <a:t>30</a:t>
            </a:fld>
            <a:endParaRPr lang="en-US" altLang="zh-CN" sz="1300">
              <a:solidFill>
                <a:schemeClr val="tx1"/>
              </a:solidFill>
              <a:latin typeface="Times New Roman" pitchFamily="-105" charset="0"/>
              <a:ea typeface="ＭＳ Ｐゴシック" pitchFamily="-105" charset="-128"/>
            </a:endParaRPr>
          </a:p>
        </p:txBody>
      </p:sp>
      <p:sp>
        <p:nvSpPr>
          <p:cNvPr id="52227" name="Rectangle 2"/>
          <p:cNvSpPr>
            <a:spLocks noGrp="1" noRot="1" noChangeAspect="1" noChangeArrowheads="1" noTextEdit="1"/>
          </p:cNvSpPr>
          <p:nvPr>
            <p:ph type="sldImg"/>
          </p:nvPr>
        </p:nvSpPr>
        <p:spPr>
          <a:xfrm>
            <a:off x="111125" y="741363"/>
            <a:ext cx="6578600" cy="3700462"/>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Times New Roman" pitchFamily="-105" charset="0"/>
              </a:rPr>
              <a:t>通过</a:t>
            </a:r>
            <a:r>
              <a:rPr lang="en-US" altLang="zh-CN" dirty="0" smtClean="0">
                <a:latin typeface="Times New Roman" pitchFamily="-105" charset="0"/>
              </a:rPr>
              <a:t>DNS</a:t>
            </a:r>
            <a:r>
              <a:rPr lang="zh-CN" altLang="en-US" dirty="0" smtClean="0">
                <a:latin typeface="Times New Roman" pitchFamily="-105" charset="0"/>
              </a:rPr>
              <a:t>服务器来进行放大攻击， </a:t>
            </a:r>
            <a:r>
              <a:rPr lang="en-US" altLang="zh-CN" dirty="0" smtClean="0">
                <a:latin typeface="Times New Roman" pitchFamily="-105" charset="0"/>
              </a:rPr>
              <a:t>Internet</a:t>
            </a:r>
            <a:r>
              <a:rPr lang="zh-CN" altLang="en-US" dirty="0" smtClean="0">
                <a:latin typeface="Times New Roman" pitchFamily="-105" charset="0"/>
              </a:rPr>
              <a:t>上有很多可以用于放大攻击的节点</a:t>
            </a:r>
            <a:endParaRPr lang="zh-CN" altLang="zh-CN" dirty="0" smtClean="0">
              <a:latin typeface="Times New Roman" pitchFamily="-105" charset="0"/>
            </a:endParaRPr>
          </a:p>
        </p:txBody>
      </p:sp>
    </p:spTree>
    <p:extLst>
      <p:ext uri="{BB962C8B-B14F-4D97-AF65-F5344CB8AC3E}">
        <p14:creationId xmlns:p14="http://schemas.microsoft.com/office/powerpoint/2010/main" val="634336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D1529E-EC00-4483-8916-BC056B76F5FF}" type="slidenum">
              <a:rPr lang="zh-TW" altLang="en-US"/>
              <a:pPr/>
              <a:t>32</a:t>
            </a:fld>
            <a:endParaRPr lang="en-US" altLang="zh-TW"/>
          </a:p>
        </p:txBody>
      </p:sp>
      <p:sp>
        <p:nvSpPr>
          <p:cNvPr id="1412098" name="Rectangle 2"/>
          <p:cNvSpPr>
            <a:spLocks noGrp="1" noRot="1" noChangeAspect="1" noChangeArrowheads="1" noTextEdit="1"/>
          </p:cNvSpPr>
          <p:nvPr>
            <p:ph type="sldImg"/>
          </p:nvPr>
        </p:nvSpPr>
        <p:spPr>
          <a:ln/>
        </p:spPr>
      </p:sp>
      <p:sp>
        <p:nvSpPr>
          <p:cNvPr id="1412099" name="Rectangle 3"/>
          <p:cNvSpPr>
            <a:spLocks noGrp="1" noChangeArrowheads="1"/>
          </p:cNvSpPr>
          <p:nvPr>
            <p:ph type="body" idx="1"/>
          </p:nvPr>
        </p:nvSpPr>
        <p:spPr/>
        <p:txBody>
          <a:bodyPr/>
          <a:lstStyle/>
          <a:p>
            <a:pPr eaLnBrk="1" hangingPunct="1">
              <a:lnSpc>
                <a:spcPct val="80000"/>
              </a:lnSpc>
            </a:pPr>
            <a:r>
              <a:rPr lang="en-US" altLang="zh-CN" sz="2000" dirty="0" smtClean="0">
                <a:ea typeface="宋体" panose="02010600030101010101" pitchFamily="2" charset="-122"/>
              </a:rPr>
              <a:t>FTP</a:t>
            </a:r>
            <a:r>
              <a:rPr lang="zh-CN" altLang="en-US" sz="2000" dirty="0" smtClean="0">
                <a:ea typeface="宋体" panose="02010600030101010101" pitchFamily="2" charset="-122"/>
              </a:rPr>
              <a:t> </a:t>
            </a:r>
            <a:r>
              <a:rPr lang="en-US" altLang="zh-CN" sz="2000" dirty="0" smtClean="0">
                <a:ea typeface="宋体" panose="02010600030101010101" pitchFamily="2" charset="-122"/>
              </a:rPr>
              <a:t>Reply Codes:</a:t>
            </a:r>
          </a:p>
          <a:p>
            <a:pPr lvl="1" eaLnBrk="1" hangingPunct="1">
              <a:lnSpc>
                <a:spcPct val="80000"/>
              </a:lnSpc>
            </a:pPr>
            <a:r>
              <a:rPr lang="en-US" altLang="zh-CN" sz="2000" dirty="0" smtClean="0">
                <a:ea typeface="宋体" panose="02010600030101010101" pitchFamily="2" charset="-122"/>
              </a:rPr>
              <a:t>The first digit denotes whether the response is good, bad or incomplete </a:t>
            </a:r>
          </a:p>
          <a:p>
            <a:pPr lvl="1" eaLnBrk="1" hangingPunct="1">
              <a:lnSpc>
                <a:spcPct val="80000"/>
              </a:lnSpc>
            </a:pPr>
            <a:r>
              <a:rPr lang="en-US" altLang="zh-CN" sz="2000" dirty="0" smtClean="0">
                <a:ea typeface="宋体" panose="02010600030101010101" pitchFamily="2" charset="-122"/>
              </a:rPr>
              <a:t>1yz</a:t>
            </a:r>
            <a:r>
              <a:rPr lang="zh-CN" altLang="en-US" sz="2000" dirty="0" smtClean="0">
                <a:ea typeface="宋体" panose="02010600030101010101" pitchFamily="2" charset="-122"/>
              </a:rPr>
              <a:t>：</a:t>
            </a:r>
            <a:r>
              <a:rPr lang="en-US" altLang="zh-CN" sz="20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Positive</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 Preliminary reply</a:t>
            </a:r>
            <a:r>
              <a:rPr lang="en-US" altLang="zh-CN" sz="2000" dirty="0" smtClean="0">
                <a:ea typeface="宋体" panose="02010600030101010101" pitchFamily="2" charset="-122"/>
              </a:rPr>
              <a:t> </a:t>
            </a:r>
          </a:p>
          <a:p>
            <a:pPr lvl="2" eaLnBrk="1" hangingPunct="1">
              <a:lnSpc>
                <a:spcPct val="80000"/>
              </a:lnSpc>
            </a:pPr>
            <a:r>
              <a:rPr lang="en-US" altLang="zh-CN" dirty="0" smtClean="0">
                <a:solidFill>
                  <a:srgbClr val="FF0000"/>
                </a:solidFill>
                <a:ea typeface="宋体" panose="02010600030101010101" pitchFamily="2" charset="-122"/>
              </a:rPr>
              <a:t>another reply is to be expected </a:t>
            </a:r>
            <a:r>
              <a:rPr lang="en-US" altLang="zh-CN" dirty="0" smtClean="0">
                <a:ea typeface="宋体" panose="02010600030101010101" pitchFamily="2" charset="-122"/>
              </a:rPr>
              <a:t>before the client issues another command</a:t>
            </a:r>
            <a:endParaRPr lang="zh-CN" altLang="en-US" dirty="0" smtClean="0">
              <a:ea typeface="宋体" panose="02010600030101010101" pitchFamily="2" charset="-122"/>
            </a:endParaRPr>
          </a:p>
          <a:p>
            <a:pPr lvl="2" eaLnBrk="1" hangingPunct="1">
              <a:lnSpc>
                <a:spcPct val="80000"/>
              </a:lnSpc>
              <a:buFont typeface="Wingdings" panose="05000000000000000000" pitchFamily="2" charset="2"/>
              <a:buNone/>
            </a:pPr>
            <a:r>
              <a:rPr lang="en-US" altLang="zh-CN" dirty="0" smtClean="0">
                <a:solidFill>
                  <a:schemeClr val="tx2"/>
                </a:solidFill>
                <a:ea typeface="宋体" panose="02010600030101010101" pitchFamily="2" charset="-122"/>
              </a:rPr>
              <a:t>150 Opening ASCII mode data connection for file list.</a:t>
            </a:r>
          </a:p>
          <a:p>
            <a:pPr lvl="1" eaLnBrk="1" hangingPunct="1">
              <a:lnSpc>
                <a:spcPct val="80000"/>
              </a:lnSpc>
            </a:pPr>
            <a:r>
              <a:rPr lang="en-US" altLang="zh-CN" sz="2000" dirty="0" smtClean="0">
                <a:ea typeface="宋体" panose="02010600030101010101" pitchFamily="2" charset="-122"/>
              </a:rPr>
              <a:t>2yz</a:t>
            </a:r>
            <a:r>
              <a:rPr lang="zh-CN" altLang="en-US" sz="2000" dirty="0" smtClean="0">
                <a:ea typeface="宋体" panose="02010600030101010101" pitchFamily="2" charset="-122"/>
              </a:rPr>
              <a:t>：</a:t>
            </a:r>
            <a:r>
              <a:rPr lang="en-US" altLang="zh-CN" sz="20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Positive</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 Completion reply</a:t>
            </a:r>
            <a:r>
              <a:rPr lang="en-US" altLang="zh-CN" sz="2000" dirty="0" smtClean="0">
                <a:ea typeface="宋体" panose="02010600030101010101" pitchFamily="2" charset="-122"/>
              </a:rPr>
              <a:t> </a:t>
            </a:r>
          </a:p>
          <a:p>
            <a:pPr lvl="2" eaLnBrk="1" hangingPunct="1">
              <a:lnSpc>
                <a:spcPct val="80000"/>
              </a:lnSpc>
              <a:spcBef>
                <a:spcPct val="50000"/>
              </a:spcBef>
              <a:buFont typeface="Wingdings" panose="05000000000000000000" pitchFamily="2" charset="2"/>
              <a:buNone/>
            </a:pPr>
            <a:r>
              <a:rPr lang="en-US" altLang="zh-CN" sz="1600" dirty="0" smtClean="0">
                <a:solidFill>
                  <a:schemeClr val="tx2"/>
                </a:solidFill>
                <a:ea typeface="宋体" panose="02010600030101010101" pitchFamily="2" charset="-122"/>
              </a:rPr>
              <a:t>220-</a:t>
            </a:r>
          </a:p>
          <a:p>
            <a:pPr lvl="2" eaLnBrk="1" hangingPunct="1">
              <a:lnSpc>
                <a:spcPct val="80000"/>
              </a:lnSpc>
              <a:spcBef>
                <a:spcPct val="50000"/>
              </a:spcBef>
              <a:buFont typeface="Wingdings" panose="05000000000000000000" pitchFamily="2" charset="2"/>
              <a:buNone/>
            </a:pPr>
            <a:r>
              <a:rPr lang="en-US" altLang="zh-CN" sz="1600" dirty="0" smtClean="0">
                <a:solidFill>
                  <a:schemeClr val="tx2"/>
                </a:solidFill>
                <a:ea typeface="宋体" panose="02010600030101010101" pitchFamily="2" charset="-122"/>
              </a:rPr>
              <a:t>220 www.fudan.edu.cn FTP server ready.</a:t>
            </a:r>
            <a:endParaRPr lang="en-US" altLang="zh-CN" dirty="0" smtClean="0">
              <a:solidFill>
                <a:schemeClr val="tx2"/>
              </a:solidFill>
              <a:ea typeface="宋体" panose="02010600030101010101" pitchFamily="2" charset="-122"/>
            </a:endParaRPr>
          </a:p>
          <a:p>
            <a:pPr lvl="1" eaLnBrk="1" hangingPunct="1">
              <a:lnSpc>
                <a:spcPct val="80000"/>
              </a:lnSpc>
            </a:pPr>
            <a:r>
              <a:rPr lang="en-US" altLang="zh-CN" sz="2000" dirty="0" smtClean="0">
                <a:ea typeface="宋体" panose="02010600030101010101" pitchFamily="2" charset="-122"/>
              </a:rPr>
              <a:t>3yz</a:t>
            </a:r>
            <a:r>
              <a:rPr lang="zh-CN" altLang="en-US" sz="2000" dirty="0" smtClean="0">
                <a:ea typeface="宋体" panose="02010600030101010101" pitchFamily="2" charset="-122"/>
              </a:rPr>
              <a:t>：</a:t>
            </a:r>
            <a:r>
              <a:rPr lang="en-US" altLang="zh-CN" sz="20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Positive</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 Intermediate reply</a:t>
            </a:r>
          </a:p>
          <a:p>
            <a:pPr lvl="2" eaLnBrk="1" hangingPunct="1">
              <a:lnSpc>
                <a:spcPct val="80000"/>
              </a:lnSpc>
              <a:buFont typeface="Wingdings" panose="05000000000000000000" pitchFamily="2" charset="2"/>
              <a:buNone/>
            </a:pPr>
            <a:r>
              <a:rPr lang="en-US" altLang="zh-CN" dirty="0" smtClean="0">
                <a:solidFill>
                  <a:schemeClr val="tx2"/>
                </a:solidFill>
                <a:ea typeface="宋体" panose="02010600030101010101" pitchFamily="2" charset="-122"/>
              </a:rPr>
              <a:t>331 Anonymous login ok, send your complete email address as your password. </a:t>
            </a:r>
          </a:p>
          <a:p>
            <a:pPr lvl="1" eaLnBrk="1" hangingPunct="1">
              <a:lnSpc>
                <a:spcPct val="80000"/>
              </a:lnSpc>
            </a:pPr>
            <a:r>
              <a:rPr lang="en-US" altLang="zh-CN" sz="2000" dirty="0" smtClean="0">
                <a:ea typeface="宋体" panose="02010600030101010101" pitchFamily="2" charset="-122"/>
              </a:rPr>
              <a:t>4yz</a:t>
            </a:r>
            <a:r>
              <a:rPr lang="zh-CN" altLang="en-US" sz="2000" dirty="0" smtClean="0">
                <a:ea typeface="宋体" panose="02010600030101010101" pitchFamily="2" charset="-122"/>
              </a:rPr>
              <a:t>：</a:t>
            </a:r>
            <a:r>
              <a:rPr lang="en-US" altLang="zh-CN" sz="2000" dirty="0" smtClean="0">
                <a:ea typeface="宋体" panose="02010600030101010101" pitchFamily="2" charset="-122"/>
              </a:rPr>
              <a:t>Transient </a:t>
            </a:r>
            <a:r>
              <a:rPr lang="en-US" altLang="zh-CN" sz="2000" dirty="0" smtClean="0">
                <a:solidFill>
                  <a:srgbClr val="FF0000"/>
                </a:solidFill>
                <a:ea typeface="宋体" panose="02010600030101010101" pitchFamily="2" charset="-122"/>
              </a:rPr>
              <a:t>Negative</a:t>
            </a:r>
            <a:r>
              <a:rPr lang="en-US" altLang="zh-CN" sz="2000" dirty="0" smtClean="0">
                <a:ea typeface="宋体" panose="02010600030101010101" pitchFamily="2" charset="-122"/>
              </a:rPr>
              <a:t> Completion reply </a:t>
            </a:r>
          </a:p>
          <a:p>
            <a:pPr lvl="2" eaLnBrk="1" hangingPunct="1">
              <a:lnSpc>
                <a:spcPct val="80000"/>
              </a:lnSpc>
              <a:buFont typeface="Wingdings" panose="05000000000000000000" pitchFamily="2" charset="2"/>
              <a:buNone/>
            </a:pPr>
            <a:r>
              <a:rPr lang="en-US" altLang="zh-CN" sz="1800"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452 Insufficient storage space in system</a:t>
            </a:r>
            <a:r>
              <a:rPr lang="en-US" altLang="zh-CN" sz="18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p>
          <a:p>
            <a:pPr lvl="1" eaLnBrk="1" hangingPunct="1">
              <a:lnSpc>
                <a:spcPct val="80000"/>
              </a:lnSpc>
            </a:pPr>
            <a:r>
              <a:rPr lang="en-US" altLang="zh-CN" sz="2000" dirty="0" smtClean="0">
                <a:ea typeface="宋体" panose="02010600030101010101" pitchFamily="2" charset="-122"/>
              </a:rPr>
              <a:t>5yz</a:t>
            </a:r>
            <a:r>
              <a:rPr lang="zh-CN" altLang="en-US" sz="2000" dirty="0" smtClean="0">
                <a:ea typeface="宋体" panose="02010600030101010101" pitchFamily="2" charset="-122"/>
              </a:rPr>
              <a:t>：</a:t>
            </a:r>
            <a:r>
              <a:rPr lang="en-US" altLang="zh-CN" sz="2000" dirty="0" smtClean="0">
                <a:ea typeface="宋体" panose="02010600030101010101" pitchFamily="2" charset="-122"/>
              </a:rPr>
              <a:t>Permanent </a:t>
            </a:r>
            <a:r>
              <a:rPr lang="en-US" altLang="zh-CN" sz="2000" dirty="0" smtClean="0">
                <a:solidFill>
                  <a:srgbClr val="FF0000"/>
                </a:solidFill>
                <a:ea typeface="宋体" panose="02010600030101010101" pitchFamily="2" charset="-122"/>
              </a:rPr>
              <a:t>Negative</a:t>
            </a:r>
            <a:r>
              <a:rPr lang="en-US" altLang="zh-CN" sz="2000" dirty="0" smtClean="0">
                <a:ea typeface="宋体" panose="02010600030101010101" pitchFamily="2" charset="-122"/>
              </a:rPr>
              <a:t> Completion reply</a:t>
            </a:r>
          </a:p>
          <a:p>
            <a:pPr lvl="2" eaLnBrk="1" hangingPunct="1">
              <a:lnSpc>
                <a:spcPct val="80000"/>
              </a:lnSpc>
              <a:buFont typeface="Wingdings" panose="05000000000000000000" pitchFamily="2" charset="2"/>
              <a:buNone/>
            </a:pPr>
            <a:r>
              <a:rPr lang="en-US" altLang="zh-CN" sz="1800" dirty="0" smtClean="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530 Login incorrect</a:t>
            </a:r>
            <a:endParaRPr lang="en-US" altLang="zh-CN" sz="2000" dirty="0">
              <a:solidFill>
                <a:schemeClr val="tx1"/>
              </a:solidFill>
              <a:latin typeface="+mn-lt"/>
              <a:ea typeface="宋体" panose="02010600030101010101" pitchFamily="2" charset="-122"/>
              <a:cs typeface="+mn-cs"/>
            </a:endParaRPr>
          </a:p>
          <a:p>
            <a:pPr lvl="2" eaLnBrk="1" hangingPunct="1">
              <a:lnSpc>
                <a:spcPct val="80000"/>
              </a:lnSpc>
              <a:buFont typeface="Wingdings" panose="05000000000000000000" pitchFamily="2" charset="2"/>
              <a:buNone/>
            </a:pPr>
            <a:endParaRPr lang="en-US" altLang="zh-CN" sz="2000" dirty="0">
              <a:solidFill>
                <a:schemeClr val="tx1"/>
              </a:solidFill>
              <a:latin typeface="+mn-lt"/>
              <a:ea typeface="宋体" panose="02010600030101010101" pitchFamily="2" charset="-122"/>
              <a:cs typeface="+mn-cs"/>
            </a:endParaRPr>
          </a:p>
          <a:p>
            <a:pPr lvl="2" eaLnBrk="1" hangingPunct="1">
              <a:lnSpc>
                <a:spcPct val="80000"/>
              </a:lnSpc>
              <a:buFont typeface="Wingdings" panose="05000000000000000000" pitchFamily="2" charset="2"/>
              <a:buNone/>
            </a:pPr>
            <a:endParaRPr lang="en-US" altLang="zh-CN" sz="2000" dirty="0">
              <a:solidFill>
                <a:schemeClr val="tx1"/>
              </a:solidFill>
              <a:latin typeface="+mn-lt"/>
              <a:ea typeface="宋体" panose="02010600030101010101" pitchFamily="2" charset="-122"/>
              <a:cs typeface="+mn-cs"/>
            </a:endParaRPr>
          </a:p>
          <a:p>
            <a:pPr lvl="0" eaLnBrk="1" hangingPunct="1">
              <a:lnSpc>
                <a:spcPct val="80000"/>
              </a:lnSpc>
              <a:buFont typeface="Wingdings" panose="05000000000000000000" pitchFamily="2" charset="2"/>
              <a:buNone/>
            </a:pPr>
            <a:r>
              <a:rPr lang="en-US" altLang="zh-CN" sz="2000" dirty="0" smtClean="0">
                <a:solidFill>
                  <a:schemeClr val="tx2"/>
                </a:solidFill>
                <a:latin typeface="+mn-lt"/>
                <a:ea typeface="Arial Unicode MS" panose="020B0604020202020204" pitchFamily="34" charset="-122"/>
                <a:cs typeface="+mn-cs"/>
              </a:rPr>
              <a:t>ftp</a:t>
            </a:r>
            <a:r>
              <a:rPr lang="en-US" altLang="zh-CN" sz="2000" baseline="0" dirty="0" smtClean="0">
                <a:solidFill>
                  <a:schemeClr val="tx2"/>
                </a:solidFill>
                <a:latin typeface="+mn-lt"/>
                <a:ea typeface="Arial Unicode MS" panose="020B0604020202020204" pitchFamily="34" charset="-122"/>
                <a:cs typeface="+mn-cs"/>
              </a:rPr>
              <a:t> ftp.sjtu.edu.cn  </a:t>
            </a:r>
            <a:endParaRPr lang="en-US" altLang="zh-CN" sz="2000" dirty="0">
              <a:solidFill>
                <a:schemeClr val="tx1"/>
              </a:solidFill>
              <a:latin typeface="+mn-lt"/>
              <a:ea typeface="宋体" panose="02010600030101010101" pitchFamily="2" charset="-122"/>
              <a:cs typeface="+mn-cs"/>
            </a:endParaRPr>
          </a:p>
        </p:txBody>
      </p:sp>
    </p:spTree>
    <p:extLst>
      <p:ext uri="{BB962C8B-B14F-4D97-AF65-F5344CB8AC3E}">
        <p14:creationId xmlns:p14="http://schemas.microsoft.com/office/powerpoint/2010/main" val="24389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7</a:t>
            </a:fld>
            <a:endParaRPr lang="zh-CN" altLang="en-US"/>
          </a:p>
        </p:txBody>
      </p:sp>
    </p:spTree>
    <p:extLst>
      <p:ext uri="{BB962C8B-B14F-4D97-AF65-F5344CB8AC3E}">
        <p14:creationId xmlns:p14="http://schemas.microsoft.com/office/powerpoint/2010/main" val="1249052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200" dirty="0" smtClean="0"/>
              <a:t>典型的使用小端存储的</a:t>
            </a:r>
            <a:r>
              <a:rPr lang="en-US" altLang="zh-CN" sz="2200" dirty="0" smtClean="0"/>
              <a:t>CPU</a:t>
            </a:r>
            <a:r>
              <a:rPr lang="zh-CN" altLang="en-US" sz="2200" dirty="0" smtClean="0"/>
              <a:t>有：</a:t>
            </a:r>
            <a:r>
              <a:rPr lang="en-US" altLang="zh-CN" sz="2200" dirty="0" smtClean="0"/>
              <a:t>Intel x86</a:t>
            </a:r>
            <a:r>
              <a:rPr lang="zh-CN" altLang="en-US" sz="2200" dirty="0" smtClean="0"/>
              <a:t>和</a:t>
            </a:r>
            <a:r>
              <a:rPr lang="en-US" altLang="zh-CN" sz="2200" dirty="0" smtClean="0"/>
              <a:t>ARM</a:t>
            </a:r>
          </a:p>
          <a:p>
            <a:r>
              <a:rPr lang="zh-CN" altLang="en-US" sz="2200" dirty="0" smtClean="0"/>
              <a:t>典型的使用大端存储</a:t>
            </a:r>
            <a:r>
              <a:rPr lang="en-US" altLang="zh-CN" sz="2200" dirty="0" smtClean="0"/>
              <a:t>CPU</a:t>
            </a:r>
            <a:r>
              <a:rPr lang="zh-CN" altLang="en-US" sz="2200" dirty="0" smtClean="0"/>
              <a:t>有：</a:t>
            </a:r>
            <a:r>
              <a:rPr lang="en-US" altLang="zh-CN" sz="2200" dirty="0" smtClean="0"/>
              <a:t>Power PC</a:t>
            </a:r>
            <a:r>
              <a:rPr lang="zh-CN" altLang="en-US" sz="2200" dirty="0" smtClean="0"/>
              <a:t>、</a:t>
            </a:r>
            <a:r>
              <a:rPr lang="en-US" altLang="zh-CN" sz="2200" dirty="0" smtClean="0"/>
              <a:t>MIPS UNIX</a:t>
            </a:r>
            <a:r>
              <a:rPr lang="zh-CN" altLang="en-US" sz="2200" dirty="0" smtClean="0"/>
              <a:t>和</a:t>
            </a:r>
            <a:r>
              <a:rPr lang="en-US" altLang="zh-CN" sz="2200" dirty="0" smtClean="0"/>
              <a:t>HP-PA UNIX</a:t>
            </a:r>
          </a:p>
          <a:p>
            <a:pPr lvl="1">
              <a:defRPr/>
            </a:pPr>
            <a:endParaRPr lang="zh-CN" altLang="en-US" sz="1800" dirty="0" smtClean="0"/>
          </a:p>
          <a:p>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8</a:t>
            </a:fld>
            <a:endParaRPr lang="zh-CN" altLang="en-US"/>
          </a:p>
        </p:txBody>
      </p:sp>
    </p:spTree>
    <p:extLst>
      <p:ext uri="{BB962C8B-B14F-4D97-AF65-F5344CB8AC3E}">
        <p14:creationId xmlns:p14="http://schemas.microsoft.com/office/powerpoint/2010/main" val="3211065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9</a:t>
            </a:fld>
            <a:endParaRPr lang="zh-CN" altLang="en-US"/>
          </a:p>
        </p:txBody>
      </p:sp>
    </p:spTree>
    <p:extLst>
      <p:ext uri="{BB962C8B-B14F-4D97-AF65-F5344CB8AC3E}">
        <p14:creationId xmlns:p14="http://schemas.microsoft.com/office/powerpoint/2010/main" val="2601484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10</a:t>
            </a:fld>
            <a:endParaRPr lang="zh-CN" altLang="en-US"/>
          </a:p>
        </p:txBody>
      </p:sp>
    </p:spTree>
    <p:extLst>
      <p:ext uri="{BB962C8B-B14F-4D97-AF65-F5344CB8AC3E}">
        <p14:creationId xmlns:p14="http://schemas.microsoft.com/office/powerpoint/2010/main" val="3759164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讲到这里</a:t>
            </a:r>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13</a:t>
            </a:fld>
            <a:endParaRPr lang="zh-CN" altLang="en-US"/>
          </a:p>
        </p:txBody>
      </p:sp>
    </p:spTree>
    <p:extLst>
      <p:ext uri="{BB962C8B-B14F-4D97-AF65-F5344CB8AC3E}">
        <p14:creationId xmlns:p14="http://schemas.microsoft.com/office/powerpoint/2010/main" val="233440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fudan</a:t>
            </a:r>
            <a:r>
              <a:rPr lang="zh-CN" altLang="en-US" dirty="0" smtClean="0"/>
              <a:t>和交大似乎没有进一步授权给其他服务器管理  </a:t>
            </a:r>
            <a:endParaRPr lang="en-US" altLang="zh-CN" dirty="0" smtClean="0"/>
          </a:p>
          <a:p>
            <a:endParaRPr lang="en-US" altLang="zh-CN" dirty="0" smtClean="0"/>
          </a:p>
          <a:p>
            <a:r>
              <a:rPr lang="en-US" altLang="zh-CN" dirty="0" smtClean="0"/>
              <a:t>dig tsinghua.edu.cn NS    or SOA </a:t>
            </a:r>
          </a:p>
          <a:p>
            <a:endParaRPr lang="en-US" altLang="zh-CN" dirty="0" smtClean="0"/>
          </a:p>
          <a:p>
            <a:r>
              <a:rPr lang="en-US" altLang="zh-CN" dirty="0" smtClean="0"/>
              <a:t> dig @dns.edu.cn fudan.edu.cn NS</a:t>
            </a:r>
          </a:p>
          <a:p>
            <a:endParaRPr lang="en-US" altLang="zh-CN" dirty="0" smtClean="0"/>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15</a:t>
            </a:fld>
            <a:endParaRPr lang="zh-CN" altLang="en-US"/>
          </a:p>
        </p:txBody>
      </p:sp>
    </p:spTree>
    <p:extLst>
      <p:ext uri="{BB962C8B-B14F-4D97-AF65-F5344CB8AC3E}">
        <p14:creationId xmlns:p14="http://schemas.microsoft.com/office/powerpoint/2010/main" val="23248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dig . NS  </a:t>
            </a:r>
            <a:r>
              <a:rPr lang="zh-CN" altLang="en-US" dirty="0" smtClean="0"/>
              <a:t>查看</a:t>
            </a:r>
            <a:r>
              <a:rPr lang="en-US" altLang="zh-CN" dirty="0" smtClean="0"/>
              <a:t>root server</a:t>
            </a:r>
          </a:p>
          <a:p>
            <a:r>
              <a:rPr lang="en-US" altLang="zh-CN" dirty="0" smtClean="0"/>
              <a:t>dig </a:t>
            </a:r>
            <a:r>
              <a:rPr lang="en-US" altLang="zh-CN" dirty="0" err="1" smtClean="0"/>
              <a:t>cn</a:t>
            </a:r>
            <a:r>
              <a:rPr lang="en-US" altLang="zh-CN" dirty="0" smtClean="0"/>
              <a:t> NS </a:t>
            </a:r>
            <a:r>
              <a:rPr lang="zh-CN" altLang="en-US" dirty="0" smtClean="0"/>
              <a:t>查看</a:t>
            </a:r>
            <a:r>
              <a:rPr lang="en-US" altLang="zh-CN" dirty="0" smtClean="0"/>
              <a:t>TLD CN</a:t>
            </a:r>
            <a:r>
              <a:rPr lang="zh-CN" altLang="en-US" dirty="0" smtClean="0"/>
              <a:t>的域名服务器</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6B48A77-9E4D-49B2-AF08-EB5C7A5B5369}" type="slidenum">
              <a:rPr lang="zh-CN" altLang="en-US" smtClean="0"/>
              <a:t>16</a:t>
            </a:fld>
            <a:endParaRPr lang="zh-CN" altLang="en-US"/>
          </a:p>
        </p:txBody>
      </p:sp>
    </p:spTree>
    <p:extLst>
      <p:ext uri="{BB962C8B-B14F-4D97-AF65-F5344CB8AC3E}">
        <p14:creationId xmlns:p14="http://schemas.microsoft.com/office/powerpoint/2010/main" val="337337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182B1BE-BCAA-4F8F-AE03-D2DC4A54543D}" type="datetimeFigureOut">
              <a:rPr lang="zh-CN" altLang="en-US" smtClean="0"/>
              <a:t>2017/9/22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36FF38-9742-42A6-9AD3-4B123CE60F64}" type="slidenum">
              <a:rPr lang="zh-CN" altLang="en-US" smtClean="0"/>
              <a:t>‹#›</a:t>
            </a:fld>
            <a:endParaRPr lang="zh-CN" altLang="en-US"/>
          </a:p>
        </p:txBody>
      </p:sp>
    </p:spTree>
    <p:extLst>
      <p:ext uri="{BB962C8B-B14F-4D97-AF65-F5344CB8AC3E}">
        <p14:creationId xmlns:p14="http://schemas.microsoft.com/office/powerpoint/2010/main" val="4008914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82B1BE-BCAA-4F8F-AE03-D2DC4A54543D}" type="datetimeFigureOut">
              <a:rPr lang="zh-CN" altLang="en-US" smtClean="0"/>
              <a:t>2017/9/22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36FF38-9742-42A6-9AD3-4B123CE60F64}" type="slidenum">
              <a:rPr lang="zh-CN" altLang="en-US" smtClean="0"/>
              <a:t>‹#›</a:t>
            </a:fld>
            <a:endParaRPr lang="zh-CN" altLang="en-US"/>
          </a:p>
        </p:txBody>
      </p:sp>
    </p:spTree>
    <p:extLst>
      <p:ext uri="{BB962C8B-B14F-4D97-AF65-F5344CB8AC3E}">
        <p14:creationId xmlns:p14="http://schemas.microsoft.com/office/powerpoint/2010/main" val="337452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82B1BE-BCAA-4F8F-AE03-D2DC4A54543D}" type="datetimeFigureOut">
              <a:rPr lang="zh-CN" altLang="en-US" smtClean="0"/>
              <a:t>2017/9/22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36FF38-9742-42A6-9AD3-4B123CE60F64}" type="slidenum">
              <a:rPr lang="zh-CN" altLang="en-US" smtClean="0"/>
              <a:t>‹#›</a:t>
            </a:fld>
            <a:endParaRPr lang="zh-CN" altLang="en-US"/>
          </a:p>
        </p:txBody>
      </p:sp>
    </p:spTree>
    <p:extLst>
      <p:ext uri="{BB962C8B-B14F-4D97-AF65-F5344CB8AC3E}">
        <p14:creationId xmlns:p14="http://schemas.microsoft.com/office/powerpoint/2010/main" val="1846286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endParaRPr lang="en-US" dirty="0">
              <a:solidFill>
                <a:schemeClr val="tx1">
                  <a:shade val="50000"/>
                </a:schemeClr>
              </a:solidFill>
            </a:endParaRPr>
          </a:p>
        </p:txBody>
      </p:sp>
      <p:sp>
        <p:nvSpPr>
          <p:cNvPr id="8" name="Slide Number Placeholder 7"/>
          <p:cNvSpPr>
            <a:spLocks noGrp="1"/>
          </p:cNvSpPr>
          <p:nvPr>
            <p:ph type="sldNum" sz="quarter" idx="11"/>
          </p:nvPr>
        </p:nvSpPr>
        <p:spPr/>
        <p:txBody>
          <a:bodyPr/>
          <a:lstStyle/>
          <a:p>
            <a:fld id="{69E29E33-B620-47F9-BB04-8846C2A5AFCC}" type="slidenum">
              <a:rPr kumimoji="0" lang="en-US" smtClean="0"/>
              <a:pPr/>
              <a:t>‹#›</a:t>
            </a:fld>
            <a:endParaRPr kumimoji="0" lang="en-US" dirty="0">
              <a:solidFill>
                <a:schemeClr val="tx1">
                  <a:shade val="50000"/>
                </a:schemeClr>
              </a:solidFill>
            </a:endParaRPr>
          </a:p>
        </p:txBody>
      </p:sp>
      <p:sp>
        <p:nvSpPr>
          <p:cNvPr id="9" name="Footer Placeholder 8"/>
          <p:cNvSpPr>
            <a:spLocks noGrp="1"/>
          </p:cNvSpPr>
          <p:nvPr>
            <p:ph type="ftr" sz="quarter" idx="12"/>
          </p:nvPr>
        </p:nvSpPr>
        <p:spPr/>
        <p:txBody>
          <a:bodyPr/>
          <a:lstStyle/>
          <a:p>
            <a:endParaRPr kumimoji="0" lang="en-US">
              <a:solidFill>
                <a:schemeClr val="tx1">
                  <a:shade val="50000"/>
                </a:schemeClr>
              </a:solidFill>
            </a:endParaRPr>
          </a:p>
        </p:txBody>
      </p:sp>
      <p:sp>
        <p:nvSpPr>
          <p:cNvPr id="11" name="Title 10"/>
          <p:cNvSpPr>
            <a:spLocks noGrp="1"/>
          </p:cNvSpPr>
          <p:nvPr>
            <p:ph type="title"/>
          </p:nvPr>
        </p:nvSpPr>
        <p:spPr>
          <a:xfrm>
            <a:off x="571462" y="274638"/>
            <a:ext cx="11049077" cy="796908"/>
          </a:xfrm>
        </p:spPr>
        <p:txBody>
          <a:bodyPr/>
          <a:lstStyle/>
          <a:p>
            <a:r>
              <a:rPr lang="en-US" smtClean="0"/>
              <a:t>Click to edit Master title style</a:t>
            </a:r>
            <a:endParaRPr lang="en-US"/>
          </a:p>
        </p:txBody>
      </p:sp>
      <p:sp>
        <p:nvSpPr>
          <p:cNvPr id="19" name="Content Placeholder 18"/>
          <p:cNvSpPr>
            <a:spLocks noGrp="1"/>
          </p:cNvSpPr>
          <p:nvPr>
            <p:ph sz="quarter" idx="13"/>
          </p:nvPr>
        </p:nvSpPr>
        <p:spPr>
          <a:xfrm>
            <a:off x="571461" y="1214422"/>
            <a:ext cx="11049000" cy="51435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8287238"/>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82B1BE-BCAA-4F8F-AE03-D2DC4A54543D}" type="datetimeFigureOut">
              <a:rPr lang="zh-CN" altLang="en-US" smtClean="0"/>
              <a:t>2017/9/22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36FF38-9742-42A6-9AD3-4B123CE60F64}" type="slidenum">
              <a:rPr lang="zh-CN" altLang="en-US" smtClean="0"/>
              <a:t>‹#›</a:t>
            </a:fld>
            <a:endParaRPr lang="zh-CN" altLang="en-US"/>
          </a:p>
        </p:txBody>
      </p:sp>
    </p:spTree>
    <p:extLst>
      <p:ext uri="{BB962C8B-B14F-4D97-AF65-F5344CB8AC3E}">
        <p14:creationId xmlns:p14="http://schemas.microsoft.com/office/powerpoint/2010/main" val="1428657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182B1BE-BCAA-4F8F-AE03-D2DC4A54543D}" type="datetimeFigureOut">
              <a:rPr lang="zh-CN" altLang="en-US" smtClean="0"/>
              <a:t>2017/9/22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36FF38-9742-42A6-9AD3-4B123CE60F64}" type="slidenum">
              <a:rPr lang="zh-CN" altLang="en-US" smtClean="0"/>
              <a:t>‹#›</a:t>
            </a:fld>
            <a:endParaRPr lang="zh-CN" altLang="en-US"/>
          </a:p>
        </p:txBody>
      </p:sp>
    </p:spTree>
    <p:extLst>
      <p:ext uri="{BB962C8B-B14F-4D97-AF65-F5344CB8AC3E}">
        <p14:creationId xmlns:p14="http://schemas.microsoft.com/office/powerpoint/2010/main" val="273038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82B1BE-BCAA-4F8F-AE03-D2DC4A54543D}" type="datetimeFigureOut">
              <a:rPr lang="zh-CN" altLang="en-US" smtClean="0"/>
              <a:t>2017/9/22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36FF38-9742-42A6-9AD3-4B123CE60F64}" type="slidenum">
              <a:rPr lang="zh-CN" altLang="en-US" smtClean="0"/>
              <a:t>‹#›</a:t>
            </a:fld>
            <a:endParaRPr lang="zh-CN" altLang="en-US"/>
          </a:p>
        </p:txBody>
      </p:sp>
    </p:spTree>
    <p:extLst>
      <p:ext uri="{BB962C8B-B14F-4D97-AF65-F5344CB8AC3E}">
        <p14:creationId xmlns:p14="http://schemas.microsoft.com/office/powerpoint/2010/main" val="1599616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82B1BE-BCAA-4F8F-AE03-D2DC4A54543D}" type="datetimeFigureOut">
              <a:rPr lang="zh-CN" altLang="en-US" smtClean="0"/>
              <a:t>2017/9/22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36FF38-9742-42A6-9AD3-4B123CE60F64}" type="slidenum">
              <a:rPr lang="zh-CN" altLang="en-US" smtClean="0"/>
              <a:t>‹#›</a:t>
            </a:fld>
            <a:endParaRPr lang="zh-CN" altLang="en-US"/>
          </a:p>
        </p:txBody>
      </p:sp>
    </p:spTree>
    <p:extLst>
      <p:ext uri="{BB962C8B-B14F-4D97-AF65-F5344CB8AC3E}">
        <p14:creationId xmlns:p14="http://schemas.microsoft.com/office/powerpoint/2010/main" val="371444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82B1BE-BCAA-4F8F-AE03-D2DC4A54543D}" type="datetimeFigureOut">
              <a:rPr lang="zh-CN" altLang="en-US" smtClean="0"/>
              <a:t>2017/9/22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36FF38-9742-42A6-9AD3-4B123CE60F64}" type="slidenum">
              <a:rPr lang="zh-CN" altLang="en-US" smtClean="0"/>
              <a:t>‹#›</a:t>
            </a:fld>
            <a:endParaRPr lang="zh-CN" altLang="en-US"/>
          </a:p>
        </p:txBody>
      </p:sp>
    </p:spTree>
    <p:extLst>
      <p:ext uri="{BB962C8B-B14F-4D97-AF65-F5344CB8AC3E}">
        <p14:creationId xmlns:p14="http://schemas.microsoft.com/office/powerpoint/2010/main" val="307909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82B1BE-BCAA-4F8F-AE03-D2DC4A54543D}" type="datetimeFigureOut">
              <a:rPr lang="zh-CN" altLang="en-US" smtClean="0"/>
              <a:t>2017/9/22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36FF38-9742-42A6-9AD3-4B123CE60F64}" type="slidenum">
              <a:rPr lang="zh-CN" altLang="en-US" smtClean="0"/>
              <a:t>‹#›</a:t>
            </a:fld>
            <a:endParaRPr lang="zh-CN" altLang="en-US"/>
          </a:p>
        </p:txBody>
      </p:sp>
    </p:spTree>
    <p:extLst>
      <p:ext uri="{BB962C8B-B14F-4D97-AF65-F5344CB8AC3E}">
        <p14:creationId xmlns:p14="http://schemas.microsoft.com/office/powerpoint/2010/main" val="43256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182B1BE-BCAA-4F8F-AE03-D2DC4A54543D}" type="datetimeFigureOut">
              <a:rPr lang="zh-CN" altLang="en-US" smtClean="0"/>
              <a:t>2017/9/22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36FF38-9742-42A6-9AD3-4B123CE60F64}" type="slidenum">
              <a:rPr lang="zh-CN" altLang="en-US" smtClean="0"/>
              <a:t>‹#›</a:t>
            </a:fld>
            <a:endParaRPr lang="zh-CN" altLang="en-US"/>
          </a:p>
        </p:txBody>
      </p:sp>
    </p:spTree>
    <p:extLst>
      <p:ext uri="{BB962C8B-B14F-4D97-AF65-F5344CB8AC3E}">
        <p14:creationId xmlns:p14="http://schemas.microsoft.com/office/powerpoint/2010/main" val="394401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182B1BE-BCAA-4F8F-AE03-D2DC4A54543D}" type="datetimeFigureOut">
              <a:rPr lang="zh-CN" altLang="en-US" smtClean="0"/>
              <a:t>2017/9/22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36FF38-9742-42A6-9AD3-4B123CE60F64}" type="slidenum">
              <a:rPr lang="zh-CN" altLang="en-US" smtClean="0"/>
              <a:t>‹#›</a:t>
            </a:fld>
            <a:endParaRPr lang="zh-CN" altLang="en-US"/>
          </a:p>
        </p:txBody>
      </p:sp>
    </p:spTree>
    <p:extLst>
      <p:ext uri="{BB962C8B-B14F-4D97-AF65-F5344CB8AC3E}">
        <p14:creationId xmlns:p14="http://schemas.microsoft.com/office/powerpoint/2010/main" val="264807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2B1BE-BCAA-4F8F-AE03-D2DC4A54543D}" type="datetimeFigureOut">
              <a:rPr lang="zh-CN" altLang="en-US" smtClean="0"/>
              <a:t>2017/9/22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6FF38-9742-42A6-9AD3-4B123CE60F64}" type="slidenum">
              <a:rPr lang="zh-CN" altLang="en-US" smtClean="0"/>
              <a:t>‹#›</a:t>
            </a:fld>
            <a:endParaRPr lang="zh-CN" altLang="en-US"/>
          </a:p>
        </p:txBody>
      </p:sp>
    </p:spTree>
    <p:extLst>
      <p:ext uri="{BB962C8B-B14F-4D97-AF65-F5344CB8AC3E}">
        <p14:creationId xmlns:p14="http://schemas.microsoft.com/office/powerpoint/2010/main" val="3959598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3.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isc.org/" TargetMode="External"/><Relationship Id="rId1" Type="http://schemas.openxmlformats.org/officeDocument/2006/relationships/slideLayout" Target="../slideLayouts/slideLayout2.xml"/><Relationship Id="rId4" Type="http://schemas.openxmlformats.org/officeDocument/2006/relationships/hyperlink" Target="http://www.fudan.edu.cn/"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www.internic.ne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19.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hyperlink" Target="http://www.cnn.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28.w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第七章 网络应用</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5321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 Usage</a:t>
            </a:r>
            <a:endParaRPr lang="zh-CN" altLang="en-US" dirty="0"/>
          </a:p>
        </p:txBody>
      </p:sp>
      <p:sp>
        <p:nvSpPr>
          <p:cNvPr id="3" name="内容占位符 2"/>
          <p:cNvSpPr>
            <a:spLocks noGrp="1"/>
          </p:cNvSpPr>
          <p:nvPr>
            <p:ph idx="1"/>
          </p:nvPr>
        </p:nvSpPr>
        <p:spPr>
          <a:xfrm>
            <a:off x="838200" y="1825625"/>
            <a:ext cx="8509000" cy="1552575"/>
          </a:xfrm>
        </p:spPr>
        <p:txBody>
          <a:bodyPr>
            <a:normAutofit/>
          </a:bodyPr>
          <a:lstStyle/>
          <a:p>
            <a:r>
              <a:rPr lang="zh-CN" altLang="en-US" sz="2000" dirty="0" smtClean="0"/>
              <a:t>通过</a:t>
            </a:r>
            <a:r>
              <a:rPr lang="en-US" altLang="zh-CN" sz="2000" dirty="0" smtClean="0"/>
              <a:t>resolver</a:t>
            </a:r>
            <a:r>
              <a:rPr lang="zh-CN" altLang="en-US" sz="2000" dirty="0" smtClean="0"/>
              <a:t>解析库访问</a:t>
            </a:r>
            <a:r>
              <a:rPr lang="en-US" altLang="zh-CN" sz="2000" dirty="0" smtClean="0"/>
              <a:t>DNS</a:t>
            </a:r>
            <a:r>
              <a:rPr lang="zh-CN" altLang="en-US" sz="2000" dirty="0" smtClean="0"/>
              <a:t>提供的服务</a:t>
            </a:r>
            <a:endParaRPr lang="en-US" altLang="zh-CN" sz="2000" dirty="0" smtClean="0"/>
          </a:p>
          <a:p>
            <a:r>
              <a:rPr lang="zh-CN" altLang="en-US" sz="2000" dirty="0" smtClean="0"/>
              <a:t>通过命令</a:t>
            </a:r>
            <a:r>
              <a:rPr lang="en-US" altLang="zh-CN" sz="2000" dirty="0" err="1" smtClean="0"/>
              <a:t>nslookup</a:t>
            </a:r>
            <a:r>
              <a:rPr lang="zh-CN" altLang="en-US" sz="2000" dirty="0" smtClean="0"/>
              <a:t>或者</a:t>
            </a:r>
            <a:r>
              <a:rPr lang="en-US" altLang="zh-CN" sz="2000" dirty="0" smtClean="0"/>
              <a:t>dig(Linux)</a:t>
            </a:r>
            <a:r>
              <a:rPr lang="zh-CN" altLang="en-US" sz="2000" dirty="0" smtClean="0"/>
              <a:t>访问</a:t>
            </a:r>
            <a:r>
              <a:rPr lang="en-US" altLang="zh-CN" sz="2000" dirty="0" smtClean="0"/>
              <a:t>DNS</a:t>
            </a:r>
          </a:p>
          <a:p>
            <a:r>
              <a:rPr lang="en-US" altLang="zh-CN" sz="2000" dirty="0" smtClean="0"/>
              <a:t>Python Socket</a:t>
            </a:r>
            <a:r>
              <a:rPr lang="zh-CN" altLang="en-US" sz="2000" dirty="0" smtClean="0"/>
              <a:t>模块提供相应的</a:t>
            </a:r>
            <a:r>
              <a:rPr lang="zh-CN" altLang="en-US" sz="2000" dirty="0"/>
              <a:t>类</a:t>
            </a:r>
            <a:r>
              <a:rPr lang="zh-CN" altLang="en-US" sz="2000" dirty="0" smtClean="0"/>
              <a:t>方法来访问</a:t>
            </a:r>
            <a:r>
              <a:rPr lang="en-US" altLang="zh-CN" sz="2000" dirty="0" smtClean="0"/>
              <a:t>DNS</a:t>
            </a:r>
            <a:endParaRPr lang="zh-CN" altLang="en-US" sz="2000" dirty="0"/>
          </a:p>
        </p:txBody>
      </p:sp>
      <p:graphicFrame>
        <p:nvGraphicFramePr>
          <p:cNvPr id="7" name="表格 6"/>
          <p:cNvGraphicFramePr>
            <a:graphicFrameLocks noGrp="1"/>
          </p:cNvGraphicFramePr>
          <p:nvPr>
            <p:extLst>
              <p:ext uri="{D42A27DB-BD31-4B8C-83A1-F6EECF244321}">
                <p14:modId xmlns:p14="http://schemas.microsoft.com/office/powerpoint/2010/main" val="566365425"/>
              </p:ext>
            </p:extLst>
          </p:nvPr>
        </p:nvGraphicFramePr>
        <p:xfrm>
          <a:off x="425782" y="3513137"/>
          <a:ext cx="11085095" cy="2672080"/>
        </p:xfrm>
        <a:graphic>
          <a:graphicData uri="http://schemas.openxmlformats.org/drawingml/2006/table">
            <a:tbl>
              <a:tblPr firstRow="1" bandRow="1">
                <a:tableStyleId>{5C22544A-7EE6-4342-B048-85BDC9FD1C3A}</a:tableStyleId>
              </a:tblPr>
              <a:tblGrid>
                <a:gridCol w="3376578">
                  <a:extLst>
                    <a:ext uri="{9D8B030D-6E8A-4147-A177-3AD203B41FA5}">
                      <a16:colId xmlns:a16="http://schemas.microsoft.com/office/drawing/2014/main" val="3740983383"/>
                    </a:ext>
                  </a:extLst>
                </a:gridCol>
                <a:gridCol w="7708517">
                  <a:extLst>
                    <a:ext uri="{9D8B030D-6E8A-4147-A177-3AD203B41FA5}">
                      <a16:colId xmlns:a16="http://schemas.microsoft.com/office/drawing/2014/main" val="4031676741"/>
                    </a:ext>
                  </a:extLst>
                </a:gridCol>
              </a:tblGrid>
              <a:tr h="370840">
                <a:tc>
                  <a:txBody>
                    <a:bodyPr/>
                    <a:lstStyle/>
                    <a:p>
                      <a:r>
                        <a:rPr lang="zh-CN" altLang="en-US" dirty="0" smtClean="0"/>
                        <a:t>方法</a:t>
                      </a:r>
                      <a:endParaRPr lang="zh-CN" altLang="en-US" dirty="0"/>
                    </a:p>
                  </a:txBody>
                  <a:tcPr/>
                </a:tc>
                <a:tc>
                  <a:txBody>
                    <a:bodyPr/>
                    <a:lstStyle/>
                    <a:p>
                      <a:r>
                        <a:rPr lang="zh-CN" altLang="en-US" dirty="0" smtClean="0"/>
                        <a:t>含义</a:t>
                      </a:r>
                      <a:endParaRPr lang="zh-CN" altLang="en-US" dirty="0"/>
                    </a:p>
                  </a:txBody>
                  <a:tcPr/>
                </a:tc>
                <a:extLst>
                  <a:ext uri="{0D108BD9-81ED-4DB2-BD59-A6C34878D82A}">
                    <a16:rowId xmlns:a16="http://schemas.microsoft.com/office/drawing/2014/main" val="1702569238"/>
                  </a:ext>
                </a:extLst>
              </a:tr>
              <a:tr h="370840">
                <a:tc>
                  <a:txBody>
                    <a:bodyPr/>
                    <a:lstStyle/>
                    <a:p>
                      <a:r>
                        <a:rPr lang="en-US" altLang="zh-CN" sz="1800" kern="1200" dirty="0" err="1" smtClean="0">
                          <a:solidFill>
                            <a:schemeClr val="dk1"/>
                          </a:solidFill>
                          <a:effectLst/>
                          <a:latin typeface="+mn-lt"/>
                          <a:ea typeface="+mn-ea"/>
                          <a:cs typeface="+mn-cs"/>
                        </a:rPr>
                        <a:t>gethostbyname</a:t>
                      </a:r>
                      <a:r>
                        <a:rPr lang="en-US" altLang="zh-CN" sz="1800" kern="1200" dirty="0" smtClean="0">
                          <a:solidFill>
                            <a:schemeClr val="dk1"/>
                          </a:solidFill>
                          <a:effectLst/>
                          <a:latin typeface="+mn-lt"/>
                          <a:ea typeface="+mn-ea"/>
                          <a:cs typeface="+mn-cs"/>
                        </a:rPr>
                        <a:t>(hostname) </a:t>
                      </a:r>
                      <a:endParaRPr lang="zh-CN" altLang="en-US" dirty="0"/>
                    </a:p>
                  </a:txBody>
                  <a:tcPr/>
                </a:tc>
                <a:tc>
                  <a:txBody>
                    <a:bodyPr/>
                    <a:lstStyle/>
                    <a:p>
                      <a:r>
                        <a:rPr lang="zh-CN" altLang="en-US" dirty="0" smtClean="0"/>
                        <a:t>返回</a:t>
                      </a:r>
                      <a:r>
                        <a:rPr lang="en-US" altLang="zh-CN" dirty="0" smtClean="0"/>
                        <a:t>hostname</a:t>
                      </a:r>
                      <a:r>
                        <a:rPr lang="zh-CN" altLang="en-US" dirty="0" smtClean="0"/>
                        <a:t>对应的</a:t>
                      </a:r>
                      <a:r>
                        <a:rPr lang="en-US" altLang="zh-CN" dirty="0" smtClean="0"/>
                        <a:t>IPv4</a:t>
                      </a:r>
                      <a:r>
                        <a:rPr lang="zh-CN" altLang="en-US" dirty="0" smtClean="0"/>
                        <a:t>地址</a:t>
                      </a:r>
                      <a:endParaRPr lang="zh-CN" altLang="en-US" dirty="0"/>
                    </a:p>
                  </a:txBody>
                  <a:tcPr/>
                </a:tc>
                <a:extLst>
                  <a:ext uri="{0D108BD9-81ED-4DB2-BD59-A6C34878D82A}">
                    <a16:rowId xmlns:a16="http://schemas.microsoft.com/office/drawing/2014/main" val="2858658517"/>
                  </a:ext>
                </a:extLst>
              </a:tr>
              <a:tr h="370840">
                <a:tc>
                  <a:txBody>
                    <a:bodyPr/>
                    <a:lstStyle/>
                    <a:p>
                      <a:r>
                        <a:rPr lang="en-US" altLang="zh-CN" sz="1800" kern="1200" dirty="0" err="1" smtClean="0">
                          <a:solidFill>
                            <a:schemeClr val="tx1"/>
                          </a:solidFill>
                          <a:effectLst/>
                          <a:latin typeface="+mn-lt"/>
                          <a:ea typeface="+mn-ea"/>
                          <a:cs typeface="+mn-cs"/>
                        </a:rPr>
                        <a:t>gethostbyname_ex</a:t>
                      </a:r>
                      <a:r>
                        <a:rPr lang="en-US" altLang="zh-CN" sz="1800" kern="1200" dirty="0" smtClean="0">
                          <a:solidFill>
                            <a:schemeClr val="tx1"/>
                          </a:solidFill>
                          <a:effectLst/>
                          <a:latin typeface="+mn-lt"/>
                          <a:ea typeface="+mn-ea"/>
                          <a:cs typeface="+mn-cs"/>
                        </a:rPr>
                        <a:t>(hostname)</a:t>
                      </a:r>
                      <a:endParaRPr lang="zh-CN" altLang="en-US" dirty="0"/>
                    </a:p>
                  </a:txBody>
                  <a:tcPr/>
                </a:tc>
                <a:tc>
                  <a:txBody>
                    <a:bodyPr/>
                    <a:lstStyle/>
                    <a:p>
                      <a:r>
                        <a:rPr lang="zh-CN" altLang="en-US" dirty="0" smtClean="0"/>
                        <a:t>获得</a:t>
                      </a:r>
                      <a:r>
                        <a:rPr lang="en-US" altLang="zh-CN" dirty="0" smtClean="0"/>
                        <a:t>hostname</a:t>
                      </a:r>
                      <a:r>
                        <a:rPr lang="zh-CN" altLang="en-US" dirty="0" smtClean="0"/>
                        <a:t>对应的</a:t>
                      </a:r>
                      <a:r>
                        <a:rPr lang="en-US" altLang="zh-CN" dirty="0" smtClean="0"/>
                        <a:t>IPv4</a:t>
                      </a:r>
                      <a:r>
                        <a:rPr lang="zh-CN" altLang="en-US" dirty="0" smtClean="0"/>
                        <a:t>地址，返回</a:t>
                      </a:r>
                      <a:r>
                        <a:rPr lang="en-US" altLang="zh-CN" sz="1800" kern="1200" dirty="0" smtClean="0">
                          <a:solidFill>
                            <a:schemeClr val="tx1"/>
                          </a:solidFill>
                          <a:effectLst/>
                          <a:latin typeface="+mn-lt"/>
                          <a:ea typeface="+mn-ea"/>
                          <a:cs typeface="+mn-cs"/>
                        </a:rPr>
                        <a:t>(hostname, </a:t>
                      </a:r>
                      <a:r>
                        <a:rPr lang="en-US" altLang="zh-CN" sz="1800" kern="1200" dirty="0" err="1" smtClean="0">
                          <a:solidFill>
                            <a:schemeClr val="tx1"/>
                          </a:solidFill>
                          <a:effectLst/>
                          <a:latin typeface="+mn-lt"/>
                          <a:ea typeface="+mn-ea"/>
                          <a:cs typeface="+mn-cs"/>
                        </a:rPr>
                        <a:t>aliaslist</a:t>
                      </a:r>
                      <a:r>
                        <a:rPr lang="en-US" altLang="zh-CN" sz="1800" kern="1200" dirty="0" smtClean="0">
                          <a:solidFill>
                            <a:schemeClr val="tx1"/>
                          </a:solidFill>
                          <a:effectLst/>
                          <a:latin typeface="+mn-lt"/>
                          <a:ea typeface="+mn-ea"/>
                          <a:cs typeface="+mn-cs"/>
                        </a:rPr>
                        <a:t>, </a:t>
                      </a:r>
                      <a:r>
                        <a:rPr lang="en-US" altLang="zh-CN" sz="1800" kern="1200" dirty="0" err="1" smtClean="0">
                          <a:solidFill>
                            <a:schemeClr val="tx1"/>
                          </a:solidFill>
                          <a:effectLst/>
                          <a:latin typeface="+mn-lt"/>
                          <a:ea typeface="+mn-ea"/>
                          <a:cs typeface="+mn-cs"/>
                        </a:rPr>
                        <a:t>ipaddrlist</a:t>
                      </a:r>
                      <a:r>
                        <a:rPr lang="en-US" altLang="zh-CN" sz="1800" kern="1200" dirty="0" smtClean="0">
                          <a:solidFill>
                            <a:schemeClr val="tx1"/>
                          </a:solidFill>
                          <a:effectLst/>
                          <a:latin typeface="+mn-lt"/>
                          <a:ea typeface="+mn-ea"/>
                          <a:cs typeface="+mn-cs"/>
                        </a:rPr>
                        <a:t>)</a:t>
                      </a:r>
                      <a:endParaRPr lang="zh-CN" altLang="en-US" dirty="0"/>
                    </a:p>
                  </a:txBody>
                  <a:tcPr/>
                </a:tc>
                <a:extLst>
                  <a:ext uri="{0D108BD9-81ED-4DB2-BD59-A6C34878D82A}">
                    <a16:rowId xmlns:a16="http://schemas.microsoft.com/office/drawing/2014/main" val="3692070779"/>
                  </a:ext>
                </a:extLst>
              </a:tr>
              <a:tr h="370840">
                <a:tc>
                  <a:txBody>
                    <a:bodyPr/>
                    <a:lstStyle/>
                    <a:p>
                      <a:r>
                        <a:rPr lang="en-US" altLang="zh-CN" sz="1800" kern="1200" dirty="0" err="1" smtClean="0">
                          <a:solidFill>
                            <a:schemeClr val="tx1"/>
                          </a:solidFill>
                          <a:effectLst/>
                          <a:latin typeface="+mn-lt"/>
                          <a:ea typeface="+mn-ea"/>
                          <a:cs typeface="+mn-cs"/>
                        </a:rPr>
                        <a:t>gethostbyaddr</a:t>
                      </a:r>
                      <a:r>
                        <a:rPr lang="en-US" altLang="zh-CN" sz="1800" kern="1200" dirty="0" smtClean="0">
                          <a:solidFill>
                            <a:schemeClr val="tx1"/>
                          </a:solidFill>
                          <a:effectLst/>
                          <a:latin typeface="+mn-lt"/>
                          <a:ea typeface="+mn-ea"/>
                          <a:cs typeface="+mn-cs"/>
                        </a:rPr>
                        <a:t>(</a:t>
                      </a:r>
                      <a:r>
                        <a:rPr lang="en-US" altLang="zh-CN" sz="1800" kern="1200" dirty="0" err="1" smtClean="0">
                          <a:solidFill>
                            <a:schemeClr val="tx1"/>
                          </a:solidFill>
                          <a:effectLst/>
                          <a:latin typeface="+mn-lt"/>
                          <a:ea typeface="+mn-ea"/>
                          <a:cs typeface="+mn-cs"/>
                        </a:rPr>
                        <a:t>ip_address</a:t>
                      </a:r>
                      <a:r>
                        <a:rPr lang="en-US" altLang="zh-CN" sz="1800" kern="1200" dirty="0" smtClean="0">
                          <a:solidFill>
                            <a:schemeClr val="tx1"/>
                          </a:solidFill>
                          <a:effectLst/>
                          <a:latin typeface="+mn-lt"/>
                          <a:ea typeface="+mn-ea"/>
                          <a:cs typeface="+mn-cs"/>
                        </a:rPr>
                        <a:t>) </a:t>
                      </a:r>
                      <a:endParaRPr lang="zh-CN" altLang="en-US" dirty="0"/>
                    </a:p>
                  </a:txBody>
                  <a:tcPr/>
                </a:tc>
                <a:tc>
                  <a:txBody>
                    <a:bodyPr/>
                    <a:lstStyle/>
                    <a:p>
                      <a:r>
                        <a:rPr lang="zh-CN" altLang="en-US" sz="1800" kern="1200" dirty="0" smtClean="0">
                          <a:solidFill>
                            <a:schemeClr val="tx1"/>
                          </a:solidFill>
                          <a:effectLst/>
                          <a:latin typeface="+mn-lt"/>
                          <a:ea typeface="+mn-ea"/>
                          <a:cs typeface="+mn-cs"/>
                        </a:rPr>
                        <a:t>已知</a:t>
                      </a:r>
                      <a:r>
                        <a:rPr lang="en-US" altLang="zh-CN" sz="1800" kern="1200" dirty="0" smtClean="0">
                          <a:solidFill>
                            <a:schemeClr val="tx1"/>
                          </a:solidFill>
                          <a:effectLst/>
                          <a:latin typeface="+mn-lt"/>
                          <a:ea typeface="+mn-ea"/>
                          <a:cs typeface="+mn-cs"/>
                        </a:rPr>
                        <a:t>IPv4</a:t>
                      </a:r>
                      <a:r>
                        <a:rPr lang="zh-CN" altLang="en-US" sz="1800" kern="1200" dirty="0" smtClean="0">
                          <a:solidFill>
                            <a:schemeClr val="tx1"/>
                          </a:solidFill>
                          <a:effectLst/>
                          <a:latin typeface="+mn-lt"/>
                          <a:ea typeface="+mn-ea"/>
                          <a:cs typeface="+mn-cs"/>
                        </a:rPr>
                        <a:t>地址获得对应的主机名，返回</a:t>
                      </a:r>
                      <a:r>
                        <a:rPr lang="en-US" altLang="zh-CN" sz="1800" kern="1200" dirty="0" smtClean="0">
                          <a:solidFill>
                            <a:schemeClr val="tx1"/>
                          </a:solidFill>
                          <a:effectLst/>
                          <a:latin typeface="+mn-lt"/>
                          <a:ea typeface="+mn-ea"/>
                          <a:cs typeface="+mn-cs"/>
                        </a:rPr>
                        <a:t> (hostname, </a:t>
                      </a:r>
                      <a:r>
                        <a:rPr lang="en-US" altLang="zh-CN" sz="1800" kern="1200" dirty="0" err="1" smtClean="0">
                          <a:solidFill>
                            <a:schemeClr val="tx1"/>
                          </a:solidFill>
                          <a:effectLst/>
                          <a:latin typeface="+mn-lt"/>
                          <a:ea typeface="+mn-ea"/>
                          <a:cs typeface="+mn-cs"/>
                        </a:rPr>
                        <a:t>aliaslist</a:t>
                      </a:r>
                      <a:r>
                        <a:rPr lang="en-US" altLang="zh-CN" sz="1800" kern="1200" dirty="0" smtClean="0">
                          <a:solidFill>
                            <a:schemeClr val="tx1"/>
                          </a:solidFill>
                          <a:effectLst/>
                          <a:latin typeface="+mn-lt"/>
                          <a:ea typeface="+mn-ea"/>
                          <a:cs typeface="+mn-cs"/>
                        </a:rPr>
                        <a:t>, </a:t>
                      </a:r>
                      <a:r>
                        <a:rPr lang="en-US" altLang="zh-CN" sz="1800" kern="1200" dirty="0" err="1" smtClean="0">
                          <a:solidFill>
                            <a:schemeClr val="tx1"/>
                          </a:solidFill>
                          <a:effectLst/>
                          <a:latin typeface="+mn-lt"/>
                          <a:ea typeface="+mn-ea"/>
                          <a:cs typeface="+mn-cs"/>
                        </a:rPr>
                        <a:t>ipaddrlist</a:t>
                      </a:r>
                      <a:r>
                        <a:rPr lang="en-US" altLang="zh-CN" sz="1800" kern="1200" dirty="0" smtClean="0">
                          <a:solidFill>
                            <a:schemeClr val="tx1"/>
                          </a:solidFill>
                          <a:effectLst/>
                          <a:latin typeface="+mn-lt"/>
                          <a:ea typeface="+mn-ea"/>
                          <a:cs typeface="+mn-cs"/>
                        </a:rPr>
                        <a:t>)</a:t>
                      </a:r>
                      <a:endParaRPr lang="zh-CN" altLang="en-US" dirty="0"/>
                    </a:p>
                  </a:txBody>
                  <a:tcPr/>
                </a:tc>
                <a:extLst>
                  <a:ext uri="{0D108BD9-81ED-4DB2-BD59-A6C34878D82A}">
                    <a16:rowId xmlns:a16="http://schemas.microsoft.com/office/drawing/2014/main" val="2385804873"/>
                  </a:ext>
                </a:extLst>
              </a:tr>
              <a:tr h="370840">
                <a:tc>
                  <a:txBody>
                    <a:bodyPr/>
                    <a:lstStyle/>
                    <a:p>
                      <a:r>
                        <a:rPr lang="en-US" altLang="zh-CN" sz="1800" b="1" kern="1200" dirty="0" err="1" smtClean="0">
                          <a:solidFill>
                            <a:schemeClr val="dk1"/>
                          </a:solidFill>
                          <a:effectLst/>
                          <a:latin typeface="+mn-lt"/>
                          <a:ea typeface="+mn-ea"/>
                          <a:cs typeface="+mn-cs"/>
                        </a:rPr>
                        <a:t>getaddrinfo</a:t>
                      </a:r>
                      <a:r>
                        <a:rPr lang="en-US" altLang="zh-CN" sz="1800" kern="1200" dirty="0" smtClean="0">
                          <a:solidFill>
                            <a:schemeClr val="dk1"/>
                          </a:solidFill>
                          <a:effectLst/>
                          <a:latin typeface="+mn-lt"/>
                          <a:ea typeface="+mn-ea"/>
                          <a:cs typeface="+mn-cs"/>
                        </a:rPr>
                        <a:t>(</a:t>
                      </a:r>
                      <a:r>
                        <a:rPr lang="en-US" altLang="zh-CN" sz="1800" i="1" kern="1200" dirty="0" smtClean="0">
                          <a:solidFill>
                            <a:schemeClr val="dk1"/>
                          </a:solidFill>
                          <a:effectLst/>
                          <a:latin typeface="+mn-lt"/>
                          <a:ea typeface="+mn-ea"/>
                          <a:cs typeface="+mn-cs"/>
                        </a:rPr>
                        <a:t>host</a:t>
                      </a:r>
                      <a:r>
                        <a:rPr lang="en-US" altLang="zh-CN" sz="1800" kern="1200" dirty="0" smtClean="0">
                          <a:solidFill>
                            <a:schemeClr val="dk1"/>
                          </a:solidFill>
                          <a:effectLst/>
                          <a:latin typeface="+mn-lt"/>
                          <a:ea typeface="+mn-ea"/>
                          <a:cs typeface="+mn-cs"/>
                        </a:rPr>
                        <a:t>, </a:t>
                      </a:r>
                      <a:r>
                        <a:rPr lang="en-US" altLang="zh-CN" sz="1800" i="1" kern="1200" dirty="0" smtClean="0">
                          <a:solidFill>
                            <a:schemeClr val="dk1"/>
                          </a:solidFill>
                          <a:effectLst/>
                          <a:latin typeface="+mn-lt"/>
                          <a:ea typeface="+mn-ea"/>
                          <a:cs typeface="+mn-cs"/>
                        </a:rPr>
                        <a:t>port</a:t>
                      </a:r>
                      <a:r>
                        <a:rPr lang="en-US" altLang="zh-CN" sz="1800" kern="1200" dirty="0" smtClean="0">
                          <a:solidFill>
                            <a:schemeClr val="dk1"/>
                          </a:solidFill>
                          <a:effectLst/>
                          <a:latin typeface="+mn-lt"/>
                          <a:ea typeface="+mn-ea"/>
                          <a:cs typeface="+mn-cs"/>
                        </a:rPr>
                        <a:t>, </a:t>
                      </a:r>
                      <a:r>
                        <a:rPr lang="en-US" altLang="zh-CN" sz="1800" i="1" kern="1200" dirty="0" smtClean="0">
                          <a:solidFill>
                            <a:schemeClr val="dk1"/>
                          </a:solidFill>
                          <a:effectLst/>
                          <a:latin typeface="+mn-lt"/>
                          <a:ea typeface="+mn-ea"/>
                          <a:cs typeface="+mn-cs"/>
                        </a:rPr>
                        <a:t>family=0</a:t>
                      </a:r>
                      <a:r>
                        <a:rPr lang="en-US" altLang="zh-CN" sz="1800" kern="1200" dirty="0" smtClean="0">
                          <a:solidFill>
                            <a:schemeClr val="dk1"/>
                          </a:solidFill>
                          <a:effectLst/>
                          <a:latin typeface="+mn-lt"/>
                          <a:ea typeface="+mn-ea"/>
                          <a:cs typeface="+mn-cs"/>
                        </a:rPr>
                        <a:t>, </a:t>
                      </a:r>
                      <a:r>
                        <a:rPr lang="en-US" altLang="zh-CN" sz="1800" i="1" kern="1200" dirty="0" smtClean="0">
                          <a:solidFill>
                            <a:schemeClr val="dk1"/>
                          </a:solidFill>
                          <a:effectLst/>
                          <a:latin typeface="+mn-lt"/>
                          <a:ea typeface="+mn-ea"/>
                          <a:cs typeface="+mn-cs"/>
                        </a:rPr>
                        <a:t>type=0</a:t>
                      </a:r>
                      <a:r>
                        <a:rPr lang="en-US" altLang="zh-CN" sz="1800" kern="1200" dirty="0" smtClean="0">
                          <a:solidFill>
                            <a:schemeClr val="dk1"/>
                          </a:solidFill>
                          <a:effectLst/>
                          <a:latin typeface="+mn-lt"/>
                          <a:ea typeface="+mn-ea"/>
                          <a:cs typeface="+mn-cs"/>
                        </a:rPr>
                        <a:t>, </a:t>
                      </a:r>
                      <a:r>
                        <a:rPr lang="en-US" altLang="zh-CN" sz="1800" i="1" kern="1200" dirty="0" smtClean="0">
                          <a:solidFill>
                            <a:schemeClr val="dk1"/>
                          </a:solidFill>
                          <a:effectLst/>
                          <a:latin typeface="+mn-lt"/>
                          <a:ea typeface="+mn-ea"/>
                          <a:cs typeface="+mn-cs"/>
                        </a:rPr>
                        <a:t>proto=0</a:t>
                      </a:r>
                      <a:r>
                        <a:rPr lang="en-US" altLang="zh-CN" sz="1800" kern="1200" dirty="0" smtClean="0">
                          <a:solidFill>
                            <a:schemeClr val="dk1"/>
                          </a:solidFill>
                          <a:effectLst/>
                          <a:latin typeface="+mn-lt"/>
                          <a:ea typeface="+mn-ea"/>
                          <a:cs typeface="+mn-cs"/>
                        </a:rPr>
                        <a:t>, </a:t>
                      </a:r>
                      <a:r>
                        <a:rPr lang="en-US" altLang="zh-CN" sz="1800" i="1" kern="1200" dirty="0" smtClean="0">
                          <a:solidFill>
                            <a:schemeClr val="dk1"/>
                          </a:solidFill>
                          <a:effectLst/>
                          <a:latin typeface="+mn-lt"/>
                          <a:ea typeface="+mn-ea"/>
                          <a:cs typeface="+mn-cs"/>
                        </a:rPr>
                        <a:t>flags=0</a:t>
                      </a:r>
                      <a:r>
                        <a:rPr lang="en-US" altLang="zh-CN" sz="1800" kern="1200" dirty="0" smtClean="0">
                          <a:solidFill>
                            <a:schemeClr val="dk1"/>
                          </a:solidFill>
                          <a:effectLst/>
                          <a:latin typeface="+mn-lt"/>
                          <a:ea typeface="+mn-ea"/>
                          <a:cs typeface="+mn-cs"/>
                        </a:rPr>
                        <a:t>)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dk1"/>
                          </a:solidFill>
                          <a:effectLst/>
                          <a:latin typeface="+mn-lt"/>
                          <a:ea typeface="+mn-ea"/>
                          <a:cs typeface="+mn-cs"/>
                        </a:rPr>
                        <a:t>获得要访问</a:t>
                      </a:r>
                      <a:r>
                        <a:rPr lang="en-US" altLang="zh-CN" sz="1800" kern="1200" dirty="0" smtClean="0">
                          <a:solidFill>
                            <a:schemeClr val="dk1"/>
                          </a:solidFill>
                          <a:effectLst/>
                          <a:latin typeface="+mn-lt"/>
                          <a:ea typeface="+mn-ea"/>
                          <a:cs typeface="+mn-cs"/>
                        </a:rPr>
                        <a:t>host</a:t>
                      </a:r>
                      <a:r>
                        <a:rPr lang="zh-CN" altLang="en-US" sz="1800" kern="1200" dirty="0" smtClean="0">
                          <a:solidFill>
                            <a:schemeClr val="dk1"/>
                          </a:solidFill>
                          <a:effectLst/>
                          <a:latin typeface="+mn-lt"/>
                          <a:ea typeface="+mn-ea"/>
                          <a:cs typeface="+mn-cs"/>
                        </a:rPr>
                        <a:t>上</a:t>
                      </a:r>
                      <a:r>
                        <a:rPr lang="en-US" altLang="zh-CN" sz="1800" kern="1200" dirty="0" smtClean="0">
                          <a:solidFill>
                            <a:schemeClr val="dk1"/>
                          </a:solidFill>
                          <a:effectLst/>
                          <a:latin typeface="+mn-lt"/>
                          <a:ea typeface="+mn-ea"/>
                          <a:cs typeface="+mn-cs"/>
                        </a:rPr>
                        <a:t>port</a:t>
                      </a:r>
                      <a:r>
                        <a:rPr lang="zh-CN" altLang="en-US" sz="1800" kern="1200" dirty="0" smtClean="0">
                          <a:solidFill>
                            <a:schemeClr val="dk1"/>
                          </a:solidFill>
                          <a:effectLst/>
                          <a:latin typeface="+mn-lt"/>
                          <a:ea typeface="+mn-ea"/>
                          <a:cs typeface="+mn-cs"/>
                        </a:rPr>
                        <a:t>对应的服务用到的地址信息，返回一个列表，每个元素为包括</a:t>
                      </a:r>
                      <a:r>
                        <a:rPr lang="en-US" altLang="zh-CN" sz="1800" kern="1200" dirty="0" smtClean="0">
                          <a:solidFill>
                            <a:schemeClr val="dk1"/>
                          </a:solidFill>
                          <a:effectLst/>
                          <a:latin typeface="+mn-lt"/>
                          <a:ea typeface="+mn-ea"/>
                          <a:cs typeface="+mn-cs"/>
                        </a:rPr>
                        <a:t>5</a:t>
                      </a:r>
                      <a:r>
                        <a:rPr lang="zh-CN" altLang="en-US" sz="1800" kern="1200" dirty="0" smtClean="0">
                          <a:solidFill>
                            <a:schemeClr val="dk1"/>
                          </a:solidFill>
                          <a:effectLst/>
                          <a:latin typeface="+mn-lt"/>
                          <a:ea typeface="+mn-ea"/>
                          <a:cs typeface="+mn-cs"/>
                        </a:rPr>
                        <a:t>个元素的</a:t>
                      </a:r>
                      <a:r>
                        <a:rPr lang="en-US" altLang="zh-CN" sz="1800" kern="1200" dirty="0" smtClean="0">
                          <a:solidFill>
                            <a:schemeClr val="dk1"/>
                          </a:solidFill>
                          <a:effectLst/>
                          <a:latin typeface="+mn-lt"/>
                          <a:ea typeface="+mn-ea"/>
                          <a:cs typeface="+mn-cs"/>
                        </a:rPr>
                        <a:t>tuple (family, type, proto, </a:t>
                      </a:r>
                      <a:r>
                        <a:rPr lang="en-US" altLang="zh-CN" sz="1800" kern="1200" dirty="0" err="1" smtClean="0">
                          <a:solidFill>
                            <a:schemeClr val="dk1"/>
                          </a:solidFill>
                          <a:effectLst/>
                          <a:latin typeface="+mn-lt"/>
                          <a:ea typeface="+mn-ea"/>
                          <a:cs typeface="+mn-cs"/>
                        </a:rPr>
                        <a:t>canonname</a:t>
                      </a:r>
                      <a:r>
                        <a:rPr lang="en-US" altLang="zh-CN" sz="1800" kern="1200" dirty="0" smtClean="0">
                          <a:solidFill>
                            <a:schemeClr val="dk1"/>
                          </a:solidFill>
                          <a:effectLst/>
                          <a:latin typeface="+mn-lt"/>
                          <a:ea typeface="+mn-ea"/>
                          <a:cs typeface="+mn-cs"/>
                        </a:rPr>
                        <a:t>, </a:t>
                      </a:r>
                      <a:r>
                        <a:rPr lang="en-US" altLang="zh-CN" sz="1800" kern="1200" dirty="0" err="1" smtClean="0">
                          <a:solidFill>
                            <a:schemeClr val="dk1"/>
                          </a:solidFill>
                          <a:effectLst/>
                          <a:latin typeface="+mn-lt"/>
                          <a:ea typeface="+mn-ea"/>
                          <a:cs typeface="+mn-cs"/>
                        </a:rPr>
                        <a:t>sockaddr</a:t>
                      </a:r>
                      <a:r>
                        <a:rPr lang="zh-CN" altLang="en-US"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前面</a:t>
                      </a:r>
                      <a:r>
                        <a:rPr lang="en-US" altLang="zh-CN" sz="1800" kern="1200" dirty="0" smtClean="0">
                          <a:solidFill>
                            <a:schemeClr val="dk1"/>
                          </a:solidFill>
                          <a:effectLst/>
                          <a:latin typeface="+mn-lt"/>
                          <a:ea typeface="+mn-ea"/>
                          <a:cs typeface="+mn-cs"/>
                        </a:rPr>
                        <a:t>3</a:t>
                      </a:r>
                      <a:r>
                        <a:rPr lang="zh-CN" altLang="zh-CN" sz="1800" kern="1200" dirty="0" smtClean="0">
                          <a:solidFill>
                            <a:schemeClr val="dk1"/>
                          </a:solidFill>
                          <a:effectLst/>
                          <a:latin typeface="+mn-lt"/>
                          <a:ea typeface="+mn-ea"/>
                          <a:cs typeface="+mn-cs"/>
                        </a:rPr>
                        <a:t>个</a:t>
                      </a:r>
                      <a:r>
                        <a:rPr lang="zh-CN" altLang="en-US" sz="1800" kern="1200" dirty="0" smtClean="0">
                          <a:solidFill>
                            <a:schemeClr val="dk1"/>
                          </a:solidFill>
                          <a:effectLst/>
                          <a:latin typeface="+mn-lt"/>
                          <a:ea typeface="+mn-ea"/>
                          <a:cs typeface="+mn-cs"/>
                        </a:rPr>
                        <a:t>可作为创建</a:t>
                      </a:r>
                      <a:r>
                        <a:rPr lang="en-US" altLang="zh-CN" sz="1800" kern="1200" dirty="0" smtClean="0">
                          <a:solidFill>
                            <a:schemeClr val="dk1"/>
                          </a:solidFill>
                          <a:effectLst/>
                          <a:latin typeface="+mn-lt"/>
                          <a:ea typeface="+mn-ea"/>
                          <a:cs typeface="+mn-cs"/>
                        </a:rPr>
                        <a:t>socket</a:t>
                      </a:r>
                      <a:r>
                        <a:rPr lang="zh-CN" altLang="en-US" sz="1800" kern="1200" dirty="0" smtClean="0">
                          <a:solidFill>
                            <a:schemeClr val="dk1"/>
                          </a:solidFill>
                          <a:effectLst/>
                          <a:latin typeface="+mn-lt"/>
                          <a:ea typeface="+mn-ea"/>
                          <a:cs typeface="+mn-cs"/>
                        </a:rPr>
                        <a:t>的参数，第</a:t>
                      </a:r>
                      <a:r>
                        <a:rPr lang="en-US" altLang="zh-CN" sz="1800" kern="1200" dirty="0" smtClean="0">
                          <a:solidFill>
                            <a:schemeClr val="dk1"/>
                          </a:solidFill>
                          <a:effectLst/>
                          <a:latin typeface="+mn-lt"/>
                          <a:ea typeface="+mn-ea"/>
                          <a:cs typeface="+mn-cs"/>
                        </a:rPr>
                        <a:t>4</a:t>
                      </a:r>
                      <a:r>
                        <a:rPr lang="zh-CN" altLang="en-US" sz="1800" kern="1200" dirty="0" smtClean="0">
                          <a:solidFill>
                            <a:schemeClr val="dk1"/>
                          </a:solidFill>
                          <a:effectLst/>
                          <a:latin typeface="+mn-lt"/>
                          <a:ea typeface="+mn-ea"/>
                          <a:cs typeface="+mn-cs"/>
                        </a:rPr>
                        <a:t>个为主机的正式名，最后一个为</a:t>
                      </a:r>
                      <a:r>
                        <a:rPr lang="en-US" altLang="zh-CN" sz="1800" kern="1200" dirty="0" smtClean="0">
                          <a:solidFill>
                            <a:schemeClr val="dk1"/>
                          </a:solidFill>
                          <a:effectLst/>
                          <a:latin typeface="+mn-lt"/>
                          <a:ea typeface="+mn-ea"/>
                          <a:cs typeface="+mn-cs"/>
                        </a:rPr>
                        <a:t>2</a:t>
                      </a:r>
                      <a:r>
                        <a:rPr lang="zh-CN" altLang="en-US" sz="1800" kern="1200" dirty="0" smtClean="0">
                          <a:solidFill>
                            <a:schemeClr val="dk1"/>
                          </a:solidFill>
                          <a:effectLst/>
                          <a:latin typeface="+mn-lt"/>
                          <a:ea typeface="+mn-ea"/>
                          <a:cs typeface="+mn-cs"/>
                        </a:rPr>
                        <a:t>个元素的元组</a:t>
                      </a:r>
                      <a:r>
                        <a:rPr lang="en-US" altLang="zh-CN" sz="1800" kern="1200" dirty="0" smtClean="0">
                          <a:solidFill>
                            <a:schemeClr val="dk1"/>
                          </a:solidFill>
                          <a:effectLst/>
                          <a:latin typeface="+mn-lt"/>
                          <a:ea typeface="+mn-ea"/>
                          <a:cs typeface="+mn-cs"/>
                        </a:rPr>
                        <a:t>(</a:t>
                      </a:r>
                      <a:r>
                        <a:rPr lang="en-US" altLang="zh-CN" sz="1800" kern="1200" dirty="0" err="1" smtClean="0">
                          <a:solidFill>
                            <a:schemeClr val="dk1"/>
                          </a:solidFill>
                          <a:effectLst/>
                          <a:latin typeface="+mn-lt"/>
                          <a:ea typeface="+mn-ea"/>
                          <a:cs typeface="+mn-cs"/>
                        </a:rPr>
                        <a:t>ipaddr,port</a:t>
                      </a:r>
                      <a:r>
                        <a:rPr lang="en-US" altLang="zh-CN"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a:t>
                      </a:r>
                      <a:r>
                        <a:rPr lang="zh-CN" altLang="en-US" sz="1800" kern="1200" dirty="0" smtClean="0">
                          <a:solidFill>
                            <a:schemeClr val="dk1"/>
                          </a:solidFill>
                          <a:effectLst/>
                          <a:latin typeface="+mn-lt"/>
                          <a:ea typeface="+mn-ea"/>
                          <a:cs typeface="+mn-cs"/>
                        </a:rPr>
                        <a:t>可作为</a:t>
                      </a:r>
                      <a:r>
                        <a:rPr lang="en-US" altLang="zh-CN" sz="1800" kern="1200" dirty="0" smtClean="0">
                          <a:solidFill>
                            <a:schemeClr val="dk1"/>
                          </a:solidFill>
                          <a:effectLst/>
                          <a:latin typeface="+mn-lt"/>
                          <a:ea typeface="+mn-ea"/>
                          <a:cs typeface="+mn-cs"/>
                        </a:rPr>
                        <a:t>connect</a:t>
                      </a:r>
                      <a:r>
                        <a:rPr lang="zh-CN" altLang="en-US" sz="1800" kern="1200" dirty="0" smtClean="0">
                          <a:solidFill>
                            <a:schemeClr val="dk1"/>
                          </a:solidFill>
                          <a:effectLst/>
                          <a:latin typeface="+mn-lt"/>
                          <a:ea typeface="+mn-ea"/>
                          <a:cs typeface="+mn-cs"/>
                        </a:rPr>
                        <a:t>的</a:t>
                      </a:r>
                      <a:r>
                        <a:rPr lang="zh-CN" altLang="zh-CN" sz="1800" kern="1200" dirty="0" smtClean="0">
                          <a:solidFill>
                            <a:schemeClr val="dk1"/>
                          </a:solidFill>
                          <a:effectLst/>
                          <a:latin typeface="+mn-lt"/>
                          <a:ea typeface="+mn-ea"/>
                          <a:cs typeface="+mn-cs"/>
                        </a:rPr>
                        <a:t>参数</a:t>
                      </a:r>
                    </a:p>
                  </a:txBody>
                  <a:tcPr/>
                </a:tc>
                <a:extLst>
                  <a:ext uri="{0D108BD9-81ED-4DB2-BD59-A6C34878D82A}">
                    <a16:rowId xmlns:a16="http://schemas.microsoft.com/office/drawing/2014/main" val="2804405142"/>
                  </a:ext>
                </a:extLst>
              </a:tr>
            </a:tbl>
          </a:graphicData>
        </a:graphic>
      </p:graphicFrame>
    </p:spTree>
    <p:extLst>
      <p:ext uri="{BB962C8B-B14F-4D97-AF65-F5344CB8AC3E}">
        <p14:creationId xmlns:p14="http://schemas.microsoft.com/office/powerpoint/2010/main" val="4212354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 </a:t>
            </a:r>
            <a:r>
              <a:rPr lang="en-US" altLang="zh-CN" dirty="0" smtClean="0"/>
              <a:t>Usage</a:t>
            </a:r>
            <a:endParaRPr lang="zh-CN" altLang="en-US" dirty="0"/>
          </a:p>
        </p:txBody>
      </p:sp>
      <p:sp>
        <p:nvSpPr>
          <p:cNvPr id="5" name="矩形 4"/>
          <p:cNvSpPr/>
          <p:nvPr/>
        </p:nvSpPr>
        <p:spPr>
          <a:xfrm>
            <a:off x="977900" y="1690688"/>
            <a:ext cx="8623300" cy="507831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&gt;&gt;&gt; import socket</a:t>
            </a:r>
          </a:p>
          <a:p>
            <a:r>
              <a:rPr lang="zh-CN" altLang="en-US" dirty="0"/>
              <a:t>&gt;&gt;&gt; socket.gethostbyname('www.fudan.edu.cn')</a:t>
            </a:r>
          </a:p>
          <a:p>
            <a:r>
              <a:rPr lang="zh-CN" altLang="en-US" dirty="0"/>
              <a:t>'202.120.224.115'</a:t>
            </a:r>
          </a:p>
          <a:p>
            <a:r>
              <a:rPr lang="zh-CN" altLang="en-US" dirty="0"/>
              <a:t>&gt;&gt;&gt; socket.gethostbyname('www.baidu.com')</a:t>
            </a:r>
          </a:p>
          <a:p>
            <a:r>
              <a:rPr lang="zh-CN" altLang="en-US" dirty="0"/>
              <a:t>'115.239.211.112'</a:t>
            </a:r>
          </a:p>
          <a:p>
            <a:r>
              <a:rPr lang="zh-CN" altLang="en-US" dirty="0"/>
              <a:t>&gt;&gt;&gt; socket.getaddrinfo('www.baidu.com',None)</a:t>
            </a:r>
          </a:p>
          <a:p>
            <a:r>
              <a:rPr lang="zh-CN" altLang="en-US" dirty="0"/>
              <a:t>[(&lt;AddressFamily.AF_INET: 2&gt;, 0, 0, '', ('119.75.213.61', 0)), (&lt;AddressFamily.AF_INET: 2&gt;, 0, 0, '', ('119.75.216.20', 0))]</a:t>
            </a:r>
          </a:p>
          <a:p>
            <a:r>
              <a:rPr lang="zh-CN" altLang="en-US" dirty="0"/>
              <a:t>&gt;&gt;&gt; socket.getaddrinfo('www.baidu.com',None, flags=socket.AI_CANONNAME)</a:t>
            </a:r>
          </a:p>
          <a:p>
            <a:r>
              <a:rPr lang="zh-CN" altLang="en-US" dirty="0"/>
              <a:t>[(&lt;AddressFamily.AF_INET: 2&gt;, 0, 0, 'www.a.shifen.com', ('119.75.213.61', 0)), (&lt;AddressFamily.AF_INET: 2&gt;, 0, 0, '', ('119.75.216.20', 0))]</a:t>
            </a:r>
          </a:p>
          <a:p>
            <a:r>
              <a:rPr lang="zh-CN" altLang="en-US" dirty="0"/>
              <a:t>&gt;&gt;&gt; socket.gethostbyaddr(socket.gethostbyname('www.baidu.com'))</a:t>
            </a:r>
          </a:p>
          <a:p>
            <a:r>
              <a:rPr lang="zh-CN" altLang="en-US" dirty="0"/>
              <a:t>Traceback (most recent call last):</a:t>
            </a:r>
          </a:p>
          <a:p>
            <a:r>
              <a:rPr lang="zh-CN" altLang="en-US" dirty="0"/>
              <a:t>  File "&lt;pyshell#23&gt;", line 1, in &lt;module&gt;</a:t>
            </a:r>
          </a:p>
          <a:p>
            <a:r>
              <a:rPr lang="zh-CN" altLang="en-US" dirty="0"/>
              <a:t>    socket.gethostbyaddr(socket.gethostbyname('www.baidu.com'))</a:t>
            </a:r>
          </a:p>
          <a:p>
            <a:r>
              <a:rPr lang="zh-CN" altLang="en-US" dirty="0"/>
              <a:t>socket.herror: [Errno 11004] host not found</a:t>
            </a:r>
          </a:p>
          <a:p>
            <a:r>
              <a:rPr lang="zh-CN" altLang="en-US" dirty="0"/>
              <a:t>&gt;&gt;&gt; socket.gethostbyaddr(socket.gethostbyname('www.sun.com'))</a:t>
            </a:r>
          </a:p>
          <a:p>
            <a:r>
              <a:rPr lang="zh-CN" altLang="en-US" dirty="0"/>
              <a:t>('lb-legacy-sun-cms-ucf.oracle.com', [], ['156.151.59.35'])</a:t>
            </a:r>
          </a:p>
        </p:txBody>
      </p:sp>
    </p:spTree>
    <p:extLst>
      <p:ext uri="{BB962C8B-B14F-4D97-AF65-F5344CB8AC3E}">
        <p14:creationId xmlns:p14="http://schemas.microsoft.com/office/powerpoint/2010/main" val="1933777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en-US" dirty="0" smtClean="0"/>
              <a:t>历史：从主机文件</a:t>
            </a:r>
            <a:r>
              <a:rPr lang="en-US" altLang="zh-CN" dirty="0" smtClean="0">
                <a:sym typeface="Wingdings" panose="05000000000000000000" pitchFamily="2" charset="2"/>
              </a:rPr>
              <a:t></a:t>
            </a:r>
            <a:r>
              <a:rPr lang="zh-CN" altLang="en-US" dirty="0" smtClean="0">
                <a:sym typeface="Wingdings" panose="05000000000000000000" pitchFamily="2" charset="2"/>
              </a:rPr>
              <a:t>层次域名空间</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10000"/>
              </a:lnSpc>
            </a:pPr>
            <a:r>
              <a:rPr lang="zh-CN" altLang="en-US" dirty="0" smtClean="0"/>
              <a:t>平面</a:t>
            </a:r>
            <a:r>
              <a:rPr lang="en-US" altLang="zh-CN" dirty="0" smtClean="0"/>
              <a:t>(Flat)</a:t>
            </a:r>
            <a:r>
              <a:rPr lang="zh-CN" altLang="en-US" dirty="0" smtClean="0"/>
              <a:t>名字</a:t>
            </a:r>
            <a:r>
              <a:rPr lang="zh-CN" altLang="en-US" dirty="0"/>
              <a:t>空间： </a:t>
            </a:r>
            <a:endParaRPr lang="en-US" altLang="zh-CN" dirty="0"/>
          </a:p>
          <a:p>
            <a:pPr lvl="1">
              <a:lnSpc>
                <a:spcPct val="110000"/>
              </a:lnSpc>
            </a:pPr>
            <a:r>
              <a:rPr lang="en-US" altLang="zh-CN" sz="2800" dirty="0"/>
              <a:t>Internet</a:t>
            </a:r>
            <a:r>
              <a:rPr lang="zh-CN" altLang="en-US" sz="2800" dirty="0"/>
              <a:t>早期</a:t>
            </a:r>
            <a:r>
              <a:rPr lang="en-US" altLang="zh-CN" sz="2800" dirty="0"/>
              <a:t>NIC</a:t>
            </a:r>
            <a:r>
              <a:rPr lang="zh-CN" altLang="en-US" sz="2800" dirty="0"/>
              <a:t>维护一个</a:t>
            </a:r>
            <a:r>
              <a:rPr lang="en-US" altLang="zh-CN" sz="2800" dirty="0"/>
              <a:t>"hosts.txt"</a:t>
            </a:r>
            <a:r>
              <a:rPr lang="zh-CN" altLang="en-US" sz="2800" dirty="0"/>
              <a:t>文件纪录名字与</a:t>
            </a:r>
            <a:r>
              <a:rPr lang="en-US" altLang="zh-CN" sz="2800" dirty="0"/>
              <a:t>IP</a:t>
            </a:r>
            <a:r>
              <a:rPr lang="zh-CN" altLang="en-US" sz="2800" dirty="0"/>
              <a:t>地址的映射，主机通过</a:t>
            </a:r>
            <a:r>
              <a:rPr lang="en-US" altLang="zh-CN" sz="2800" dirty="0"/>
              <a:t>FTP</a:t>
            </a:r>
            <a:r>
              <a:rPr lang="zh-CN" altLang="en-US" sz="2800" dirty="0"/>
              <a:t>协议下载到本地 </a:t>
            </a:r>
            <a:r>
              <a:rPr lang="en-US" altLang="zh-CN" sz="2800" dirty="0"/>
              <a:t>/</a:t>
            </a:r>
            <a:r>
              <a:rPr lang="en-US" altLang="zh-CN" sz="2800" dirty="0" err="1"/>
              <a:t>etc</a:t>
            </a:r>
            <a:r>
              <a:rPr lang="en-US" altLang="zh-CN" sz="2800" dirty="0"/>
              <a:t>/hosts.txt </a:t>
            </a:r>
          </a:p>
          <a:p>
            <a:pPr lvl="1">
              <a:lnSpc>
                <a:spcPct val="110000"/>
              </a:lnSpc>
            </a:pPr>
            <a:r>
              <a:rPr lang="zh-CN" altLang="en-US" sz="2800" dirty="0" smtClean="0"/>
              <a:t>平面名字，命名空间不足</a:t>
            </a:r>
          </a:p>
          <a:p>
            <a:pPr lvl="1">
              <a:lnSpc>
                <a:spcPct val="110000"/>
              </a:lnSpc>
            </a:pPr>
            <a:r>
              <a:rPr lang="zh-CN" altLang="en-US" sz="2800" dirty="0" smtClean="0"/>
              <a:t>缺乏</a:t>
            </a:r>
            <a:r>
              <a:rPr lang="zh-CN" altLang="en-US" sz="2800" dirty="0"/>
              <a:t>伸缩性</a:t>
            </a:r>
            <a:r>
              <a:rPr lang="en-US" altLang="zh-CN" sz="2800" dirty="0"/>
              <a:t>(scalability</a:t>
            </a:r>
            <a:r>
              <a:rPr lang="en-US" altLang="zh-CN" sz="2800" dirty="0" smtClean="0"/>
              <a:t>)</a:t>
            </a:r>
            <a:r>
              <a:rPr lang="zh-CN" altLang="en-US" sz="2800" dirty="0" smtClean="0"/>
              <a:t>，要求采用集中式管理和维护，不适合</a:t>
            </a:r>
            <a:r>
              <a:rPr lang="en-US" altLang="zh-CN" sz="2800" dirty="0" smtClean="0"/>
              <a:t>Internet</a:t>
            </a:r>
            <a:r>
              <a:rPr lang="zh-CN" altLang="en-US" sz="2800" dirty="0" smtClean="0"/>
              <a:t>这样大规模的名字空间，网络通信瓶颈和可靠性问题</a:t>
            </a:r>
            <a:endParaRPr lang="en-US" altLang="zh-CN" sz="2800" dirty="0" smtClean="0"/>
          </a:p>
          <a:p>
            <a:pPr lvl="1">
              <a:lnSpc>
                <a:spcPct val="110000"/>
              </a:lnSpc>
            </a:pPr>
            <a:r>
              <a:rPr lang="zh-CN" altLang="en-US" sz="2800" dirty="0" smtClean="0"/>
              <a:t>静态名字映射，修改映射到分发到各个主机需要一定的时间</a:t>
            </a:r>
            <a:endParaRPr lang="en-US" altLang="zh-CN" sz="2800" dirty="0" smtClean="0"/>
          </a:p>
          <a:p>
            <a:pPr>
              <a:lnSpc>
                <a:spcPct val="110000"/>
              </a:lnSpc>
            </a:pPr>
            <a:r>
              <a:rPr lang="zh-CN" altLang="en-US" sz="3200" dirty="0" smtClean="0"/>
              <a:t>层次</a:t>
            </a:r>
            <a:r>
              <a:rPr lang="en-US" altLang="zh-CN" sz="3200" dirty="0" smtClean="0"/>
              <a:t>(hierarchical)</a:t>
            </a:r>
            <a:r>
              <a:rPr lang="zh-CN" altLang="en-US" sz="3200" dirty="0" smtClean="0"/>
              <a:t>名字空间</a:t>
            </a:r>
            <a:endParaRPr lang="en-US" altLang="zh-CN" sz="3200" dirty="0" smtClean="0"/>
          </a:p>
          <a:p>
            <a:pPr lvl="1">
              <a:lnSpc>
                <a:spcPct val="110000"/>
              </a:lnSpc>
            </a:pPr>
            <a:r>
              <a:rPr lang="zh-CN" altLang="en-US" sz="2800" dirty="0" smtClean="0"/>
              <a:t>采用域名树的方式描述名字空间，方便、易扩展</a:t>
            </a:r>
            <a:endParaRPr lang="en-US" altLang="zh-CN" sz="2800" dirty="0" smtClean="0"/>
          </a:p>
          <a:p>
            <a:pPr lvl="1">
              <a:lnSpc>
                <a:spcPct val="110000"/>
              </a:lnSpc>
            </a:pPr>
            <a:r>
              <a:rPr lang="zh-CN" altLang="en-US" sz="2800" dirty="0" smtClean="0"/>
              <a:t>只要保证节点下面的子节点的名字不同就可以了</a:t>
            </a:r>
            <a:endParaRPr lang="en-US" altLang="zh-CN" sz="2800" dirty="0" smtClean="0"/>
          </a:p>
          <a:p>
            <a:pPr lvl="1">
              <a:lnSpc>
                <a:spcPct val="110000"/>
              </a:lnSpc>
            </a:pPr>
            <a:r>
              <a:rPr lang="zh-CN" altLang="en-US" sz="2800" dirty="0" smtClean="0"/>
              <a:t>可以采用分布式方法来维护整个名字空间，易管理和维护，有较好的可靠性和效率</a:t>
            </a:r>
            <a:endParaRPr lang="en-US" altLang="zh-CN" sz="2800" dirty="0" smtClean="0"/>
          </a:p>
          <a:p>
            <a:pPr lvl="1">
              <a:lnSpc>
                <a:spcPct val="110000"/>
              </a:lnSpc>
            </a:pPr>
            <a:r>
              <a:rPr lang="zh-CN" altLang="en-US" sz="2800" dirty="0" smtClean="0"/>
              <a:t>不需要原子性和强一致性，允许域名映射有暂时不一致的情况</a:t>
            </a:r>
            <a:endParaRPr lang="en-US" altLang="zh-CN" sz="2400" dirty="0" smtClean="0">
              <a:ea typeface="宋体" pitchFamily="2" charset="-122"/>
            </a:endParaRPr>
          </a:p>
          <a:p>
            <a:pPr>
              <a:lnSpc>
                <a:spcPct val="110000"/>
              </a:lnSpc>
            </a:pPr>
            <a:endParaRPr lang="zh-CN" altLang="en-US" dirty="0"/>
          </a:p>
        </p:txBody>
      </p:sp>
    </p:spTree>
    <p:extLst>
      <p:ext uri="{BB962C8B-B14F-4D97-AF65-F5344CB8AC3E}">
        <p14:creationId xmlns:p14="http://schemas.microsoft.com/office/powerpoint/2010/main" val="1982625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域名层次结构</a:t>
            </a:r>
            <a:endParaRPr lang="zh-CN" altLang="en-US" dirty="0"/>
          </a:p>
        </p:txBody>
      </p:sp>
      <p:sp>
        <p:nvSpPr>
          <p:cNvPr id="3" name="内容占位符 2"/>
          <p:cNvSpPr>
            <a:spLocks noGrp="1"/>
          </p:cNvSpPr>
          <p:nvPr>
            <p:ph idx="1"/>
          </p:nvPr>
        </p:nvSpPr>
        <p:spPr>
          <a:xfrm>
            <a:off x="138926" y="1584325"/>
            <a:ext cx="4901526" cy="3717925"/>
          </a:xfrm>
        </p:spPr>
        <p:txBody>
          <a:bodyPr>
            <a:normAutofit/>
          </a:bodyPr>
          <a:lstStyle/>
          <a:p>
            <a:r>
              <a:rPr lang="zh-CN" altLang="en-US" sz="2400" dirty="0" smtClean="0"/>
              <a:t>域名树最多</a:t>
            </a:r>
            <a:r>
              <a:rPr lang="en-US" altLang="zh-CN" sz="2400" dirty="0" smtClean="0"/>
              <a:t>128</a:t>
            </a:r>
            <a:r>
              <a:rPr lang="zh-CN" altLang="en-US" sz="2400" dirty="0" smtClean="0"/>
              <a:t>层，第</a:t>
            </a:r>
            <a:r>
              <a:rPr lang="en-US" altLang="zh-CN" sz="2400" dirty="0" smtClean="0"/>
              <a:t>0</a:t>
            </a:r>
            <a:r>
              <a:rPr lang="zh-CN" altLang="en-US" sz="2400" dirty="0" smtClean="0"/>
              <a:t>层为</a:t>
            </a:r>
            <a:r>
              <a:rPr lang="en-US" altLang="zh-CN" sz="2400" dirty="0" smtClean="0"/>
              <a:t>root</a:t>
            </a:r>
          </a:p>
          <a:p>
            <a:r>
              <a:rPr lang="zh-CN" altLang="en-US" sz="2400" dirty="0" smtClean="0"/>
              <a:t>标记</a:t>
            </a:r>
            <a:r>
              <a:rPr lang="en-US" altLang="zh-CN" sz="2400" dirty="0" smtClean="0"/>
              <a:t>(Label):</a:t>
            </a:r>
            <a:r>
              <a:rPr lang="zh-CN" altLang="en-US" sz="2400" dirty="0" smtClean="0"/>
              <a:t>树中的每个节点有一个</a:t>
            </a:r>
            <a:r>
              <a:rPr lang="en-US" altLang="zh-CN" sz="2400" dirty="0" smtClean="0"/>
              <a:t>label</a:t>
            </a:r>
            <a:r>
              <a:rPr lang="zh-CN" altLang="en-US" sz="2400" dirty="0" smtClean="0"/>
              <a:t>，最多</a:t>
            </a:r>
            <a:r>
              <a:rPr lang="en-US" altLang="zh-CN" sz="2400" dirty="0" smtClean="0"/>
              <a:t>63</a:t>
            </a:r>
            <a:r>
              <a:rPr lang="zh-CN" altLang="en-US" sz="2400" dirty="0" smtClean="0"/>
              <a:t>个字符，</a:t>
            </a:r>
            <a:r>
              <a:rPr lang="zh-CN" altLang="en-US" sz="2400" dirty="0"/>
              <a:t>大小写</a:t>
            </a:r>
            <a:r>
              <a:rPr lang="zh-CN" altLang="en-US" sz="2400" dirty="0" smtClean="0"/>
              <a:t>无关，其中</a:t>
            </a:r>
            <a:r>
              <a:rPr lang="en-US" altLang="zh-CN" sz="2400" dirty="0" smtClean="0"/>
              <a:t>root</a:t>
            </a:r>
            <a:r>
              <a:rPr lang="zh-CN" altLang="en-US" sz="2400" dirty="0" smtClean="0"/>
              <a:t>为空字符串</a:t>
            </a:r>
            <a:endParaRPr lang="en-US" altLang="zh-CN" sz="2400" dirty="0" smtClean="0"/>
          </a:p>
          <a:p>
            <a:r>
              <a:rPr lang="zh-CN" altLang="en-US" sz="2400" dirty="0" smtClean="0"/>
              <a:t>域名：每个节点有一个域名</a:t>
            </a:r>
            <a:endParaRPr lang="en-US" altLang="zh-CN" sz="2400" dirty="0" smtClean="0"/>
          </a:p>
          <a:p>
            <a:pPr lvl="1"/>
            <a:r>
              <a:rPr lang="zh-CN" altLang="en-US" sz="2000" dirty="0"/>
              <a:t>域名定义的不是地理界限，而是组织和管理界限</a:t>
            </a:r>
          </a:p>
          <a:p>
            <a:endParaRPr lang="en-US" altLang="zh-CN" sz="2400" dirty="0" smtClean="0"/>
          </a:p>
        </p:txBody>
      </p:sp>
      <p:grpSp>
        <p:nvGrpSpPr>
          <p:cNvPr id="4" name="Group 6"/>
          <p:cNvGrpSpPr>
            <a:grpSpLocks/>
          </p:cNvGrpSpPr>
          <p:nvPr/>
        </p:nvGrpSpPr>
        <p:grpSpPr bwMode="auto">
          <a:xfrm>
            <a:off x="4857750" y="111125"/>
            <a:ext cx="7339203" cy="3429000"/>
            <a:chOff x="3567" y="2609"/>
            <a:chExt cx="3004" cy="1728"/>
          </a:xfrm>
        </p:grpSpPr>
        <p:sp>
          <p:nvSpPr>
            <p:cNvPr id="5" name="Text Box 7"/>
            <p:cNvSpPr txBox="1">
              <a:spLocks noChangeArrowheads="1"/>
            </p:cNvSpPr>
            <p:nvPr/>
          </p:nvSpPr>
          <p:spPr bwMode="auto">
            <a:xfrm>
              <a:off x="4725" y="2609"/>
              <a:ext cx="427" cy="250"/>
            </a:xfrm>
            <a:prstGeom prst="rect">
              <a:avLst/>
            </a:prstGeom>
            <a:noFill/>
            <a:ln w="12700">
              <a:noFill/>
              <a:miter lim="800000"/>
              <a:headEnd/>
              <a:tailEnd/>
            </a:ln>
          </p:spPr>
          <p:txBody>
            <a:bodyPr wrap="none" anchor="ctr">
              <a:spAutoFit/>
            </a:bodyPr>
            <a:lstStyle/>
            <a:p>
              <a:pPr algn="ctr"/>
              <a:r>
                <a:rPr lang="en-US" altLang="zh-CN" sz="2000" b="1">
                  <a:latin typeface="Arial" pitchFamily="34" charset="0"/>
                  <a:ea typeface="宋体" pitchFamily="2" charset="-122"/>
                </a:rPr>
                <a:t>root</a:t>
              </a:r>
            </a:p>
          </p:txBody>
        </p:sp>
        <p:sp>
          <p:nvSpPr>
            <p:cNvPr id="6" name="Text Box 8"/>
            <p:cNvSpPr txBox="1">
              <a:spLocks noChangeArrowheads="1"/>
            </p:cNvSpPr>
            <p:nvPr/>
          </p:nvSpPr>
          <p:spPr bwMode="auto">
            <a:xfrm>
              <a:off x="4543" y="2993"/>
              <a:ext cx="401" cy="250"/>
            </a:xfrm>
            <a:prstGeom prst="rect">
              <a:avLst/>
            </a:prstGeom>
            <a:noFill/>
            <a:ln w="12700">
              <a:noFill/>
              <a:miter lim="800000"/>
              <a:headEnd/>
              <a:tailEnd/>
            </a:ln>
          </p:spPr>
          <p:txBody>
            <a:bodyPr wrap="none" anchor="ctr">
              <a:spAutoFit/>
            </a:bodyPr>
            <a:lstStyle/>
            <a:p>
              <a:pPr algn="ctr"/>
              <a:r>
                <a:rPr lang="en-US" altLang="zh-CN" sz="2000" b="1" dirty="0" err="1">
                  <a:latin typeface="Arial" pitchFamily="34" charset="0"/>
                  <a:ea typeface="宋体" pitchFamily="2" charset="-122"/>
                </a:rPr>
                <a:t>edu</a:t>
              </a:r>
              <a:endParaRPr lang="en-US" altLang="zh-CN" sz="2000" b="1" dirty="0">
                <a:latin typeface="Arial" pitchFamily="34" charset="0"/>
                <a:ea typeface="宋体" pitchFamily="2" charset="-122"/>
              </a:endParaRPr>
            </a:p>
          </p:txBody>
        </p:sp>
        <p:sp>
          <p:nvSpPr>
            <p:cNvPr id="7" name="Text Box 9"/>
            <p:cNvSpPr txBox="1">
              <a:spLocks noChangeArrowheads="1"/>
            </p:cNvSpPr>
            <p:nvPr/>
          </p:nvSpPr>
          <p:spPr bwMode="auto">
            <a:xfrm>
              <a:off x="3868" y="2993"/>
              <a:ext cx="356" cy="250"/>
            </a:xfrm>
            <a:prstGeom prst="rect">
              <a:avLst/>
            </a:prstGeom>
            <a:noFill/>
            <a:ln w="12700">
              <a:noFill/>
              <a:miter lim="800000"/>
              <a:headEnd/>
              <a:tailEnd/>
            </a:ln>
          </p:spPr>
          <p:txBody>
            <a:bodyPr wrap="none" anchor="ctr">
              <a:spAutoFit/>
            </a:bodyPr>
            <a:lstStyle/>
            <a:p>
              <a:pPr algn="ctr"/>
              <a:r>
                <a:rPr lang="en-US" altLang="zh-CN" sz="2000" b="1">
                  <a:latin typeface="Arial" pitchFamily="34" charset="0"/>
                  <a:ea typeface="宋体" pitchFamily="2" charset="-122"/>
                </a:rPr>
                <a:t>net</a:t>
              </a:r>
            </a:p>
          </p:txBody>
        </p:sp>
        <p:sp>
          <p:nvSpPr>
            <p:cNvPr id="8" name="Text Box 10"/>
            <p:cNvSpPr txBox="1">
              <a:spLocks noChangeArrowheads="1"/>
            </p:cNvSpPr>
            <p:nvPr/>
          </p:nvSpPr>
          <p:spPr bwMode="auto">
            <a:xfrm>
              <a:off x="3567" y="2801"/>
              <a:ext cx="374" cy="250"/>
            </a:xfrm>
            <a:prstGeom prst="rect">
              <a:avLst/>
            </a:prstGeom>
            <a:noFill/>
            <a:ln w="12700">
              <a:noFill/>
              <a:miter lim="800000"/>
              <a:headEnd/>
              <a:tailEnd/>
            </a:ln>
          </p:spPr>
          <p:txBody>
            <a:bodyPr wrap="none" anchor="ctr">
              <a:spAutoFit/>
            </a:bodyPr>
            <a:lstStyle/>
            <a:p>
              <a:pPr algn="ctr"/>
              <a:r>
                <a:rPr lang="en-US" altLang="zh-CN" sz="2000" b="1">
                  <a:latin typeface="Arial" pitchFamily="34" charset="0"/>
                  <a:ea typeface="宋体" pitchFamily="2" charset="-122"/>
                </a:rPr>
                <a:t>org</a:t>
              </a:r>
            </a:p>
          </p:txBody>
        </p:sp>
        <p:sp>
          <p:nvSpPr>
            <p:cNvPr id="9" name="Text Box 11"/>
            <p:cNvSpPr txBox="1">
              <a:spLocks noChangeArrowheads="1"/>
            </p:cNvSpPr>
            <p:nvPr/>
          </p:nvSpPr>
          <p:spPr bwMode="auto">
            <a:xfrm>
              <a:off x="5510" y="3023"/>
              <a:ext cx="198" cy="202"/>
            </a:xfrm>
            <a:prstGeom prst="rect">
              <a:avLst/>
            </a:prstGeom>
            <a:noFill/>
            <a:ln w="12700">
              <a:noFill/>
              <a:miter lim="800000"/>
              <a:headEnd/>
              <a:tailEnd/>
            </a:ln>
          </p:spPr>
          <p:txBody>
            <a:bodyPr wrap="none" anchor="ctr">
              <a:spAutoFit/>
            </a:bodyPr>
            <a:lstStyle/>
            <a:p>
              <a:pPr algn="ctr"/>
              <a:r>
                <a:rPr lang="en-US" altLang="zh-CN" sz="2000" b="1" dirty="0" err="1" smtClean="0">
                  <a:latin typeface="Arial" pitchFamily="34" charset="0"/>
                  <a:ea typeface="宋体" pitchFamily="2" charset="-122"/>
                </a:rPr>
                <a:t>cn</a:t>
              </a:r>
              <a:endParaRPr lang="en-US" altLang="zh-CN" sz="2000" b="1" dirty="0">
                <a:latin typeface="Arial" pitchFamily="34" charset="0"/>
                <a:ea typeface="宋体" pitchFamily="2" charset="-122"/>
              </a:endParaRPr>
            </a:p>
          </p:txBody>
        </p:sp>
        <p:sp>
          <p:nvSpPr>
            <p:cNvPr id="10" name="Text Box 12"/>
            <p:cNvSpPr txBox="1">
              <a:spLocks noChangeArrowheads="1"/>
            </p:cNvSpPr>
            <p:nvPr/>
          </p:nvSpPr>
          <p:spPr bwMode="auto">
            <a:xfrm>
              <a:off x="4984" y="2983"/>
              <a:ext cx="445" cy="250"/>
            </a:xfrm>
            <a:prstGeom prst="rect">
              <a:avLst/>
            </a:prstGeom>
            <a:noFill/>
            <a:ln w="12700">
              <a:noFill/>
              <a:miter lim="800000"/>
              <a:headEnd/>
              <a:tailEnd/>
            </a:ln>
          </p:spPr>
          <p:txBody>
            <a:bodyPr wrap="none" anchor="ctr">
              <a:spAutoFit/>
            </a:bodyPr>
            <a:lstStyle/>
            <a:p>
              <a:pPr algn="ctr"/>
              <a:r>
                <a:rPr lang="en-US" altLang="zh-CN" sz="2000" b="1">
                  <a:latin typeface="Arial" pitchFamily="34" charset="0"/>
                  <a:ea typeface="宋体" pitchFamily="2" charset="-122"/>
                </a:rPr>
                <a:t>com</a:t>
              </a:r>
            </a:p>
          </p:txBody>
        </p:sp>
        <p:sp>
          <p:nvSpPr>
            <p:cNvPr id="11" name="Text Box 13"/>
            <p:cNvSpPr txBox="1">
              <a:spLocks noChangeArrowheads="1"/>
            </p:cNvSpPr>
            <p:nvPr/>
          </p:nvSpPr>
          <p:spPr bwMode="auto">
            <a:xfrm>
              <a:off x="3876" y="3473"/>
              <a:ext cx="401" cy="250"/>
            </a:xfrm>
            <a:prstGeom prst="rect">
              <a:avLst/>
            </a:prstGeom>
            <a:noFill/>
            <a:ln w="12700">
              <a:noFill/>
              <a:miter lim="800000"/>
              <a:headEnd/>
              <a:tailEnd/>
            </a:ln>
          </p:spPr>
          <p:txBody>
            <a:bodyPr wrap="none" anchor="ctr">
              <a:spAutoFit/>
            </a:bodyPr>
            <a:lstStyle/>
            <a:p>
              <a:pPr algn="ctr"/>
              <a:r>
                <a:rPr lang="en-US" altLang="zh-CN" sz="2000" b="1" dirty="0" err="1">
                  <a:latin typeface="Arial" pitchFamily="34" charset="0"/>
                  <a:ea typeface="宋体" pitchFamily="2" charset="-122"/>
                </a:rPr>
                <a:t>ucb</a:t>
              </a:r>
              <a:endParaRPr lang="en-US" altLang="zh-CN" sz="2000" b="1" dirty="0">
                <a:latin typeface="Arial" pitchFamily="34" charset="0"/>
                <a:ea typeface="宋体" pitchFamily="2" charset="-122"/>
              </a:endParaRPr>
            </a:p>
          </p:txBody>
        </p:sp>
        <p:sp>
          <p:nvSpPr>
            <p:cNvPr id="12" name="Text Box 14"/>
            <p:cNvSpPr txBox="1">
              <a:spLocks noChangeArrowheads="1"/>
            </p:cNvSpPr>
            <p:nvPr/>
          </p:nvSpPr>
          <p:spPr bwMode="auto">
            <a:xfrm>
              <a:off x="4504" y="3473"/>
              <a:ext cx="445" cy="250"/>
            </a:xfrm>
            <a:prstGeom prst="rect">
              <a:avLst/>
            </a:prstGeom>
            <a:noFill/>
            <a:ln w="12700">
              <a:noFill/>
              <a:miter lim="800000"/>
              <a:headEnd/>
              <a:tailEnd/>
            </a:ln>
          </p:spPr>
          <p:txBody>
            <a:bodyPr wrap="none" anchor="ctr">
              <a:spAutoFit/>
            </a:bodyPr>
            <a:lstStyle/>
            <a:p>
              <a:pPr algn="ctr"/>
              <a:r>
                <a:rPr lang="en-US" altLang="zh-CN" sz="2000" b="1" dirty="0" err="1">
                  <a:latin typeface="Arial" pitchFamily="34" charset="0"/>
                  <a:ea typeface="宋体" pitchFamily="2" charset="-122"/>
                </a:rPr>
                <a:t>cmu</a:t>
              </a:r>
              <a:endParaRPr lang="en-US" altLang="zh-CN" sz="2000" b="1" dirty="0">
                <a:latin typeface="Arial" pitchFamily="34" charset="0"/>
                <a:ea typeface="宋体" pitchFamily="2" charset="-122"/>
              </a:endParaRPr>
            </a:p>
          </p:txBody>
        </p:sp>
        <p:sp>
          <p:nvSpPr>
            <p:cNvPr id="13" name="Text Box 15"/>
            <p:cNvSpPr txBox="1">
              <a:spLocks noChangeArrowheads="1"/>
            </p:cNvSpPr>
            <p:nvPr/>
          </p:nvSpPr>
          <p:spPr bwMode="auto">
            <a:xfrm>
              <a:off x="5065" y="3497"/>
              <a:ext cx="232" cy="202"/>
            </a:xfrm>
            <a:prstGeom prst="rect">
              <a:avLst/>
            </a:prstGeom>
            <a:noFill/>
            <a:ln w="12700">
              <a:noFill/>
              <a:miter lim="800000"/>
              <a:headEnd/>
              <a:tailEnd/>
            </a:ln>
          </p:spPr>
          <p:txBody>
            <a:bodyPr wrap="none" anchor="ctr">
              <a:spAutoFit/>
            </a:bodyPr>
            <a:lstStyle/>
            <a:p>
              <a:pPr algn="ctr"/>
              <a:r>
                <a:rPr lang="en-US" altLang="zh-CN" sz="2000" b="1" dirty="0" err="1" smtClean="0">
                  <a:latin typeface="Arial" pitchFamily="34" charset="0"/>
                  <a:ea typeface="宋体" pitchFamily="2" charset="-122"/>
                </a:rPr>
                <a:t>mit</a:t>
              </a:r>
              <a:endParaRPr lang="en-US" altLang="zh-CN" sz="2000" b="1" dirty="0">
                <a:latin typeface="Arial" pitchFamily="34" charset="0"/>
                <a:ea typeface="宋体" pitchFamily="2" charset="-122"/>
              </a:endParaRPr>
            </a:p>
          </p:txBody>
        </p:sp>
        <p:sp>
          <p:nvSpPr>
            <p:cNvPr id="14" name="Line 16"/>
            <p:cNvSpPr>
              <a:spLocks noChangeShapeType="1"/>
            </p:cNvSpPr>
            <p:nvPr/>
          </p:nvSpPr>
          <p:spPr bwMode="auto">
            <a:xfrm flipH="1">
              <a:off x="3975" y="2823"/>
              <a:ext cx="799" cy="122"/>
            </a:xfrm>
            <a:prstGeom prst="line">
              <a:avLst/>
            </a:prstGeom>
            <a:noFill/>
            <a:ln w="12700">
              <a:solidFill>
                <a:schemeClr val="tx1"/>
              </a:solidFill>
              <a:round/>
              <a:headEnd/>
              <a:tailEnd/>
            </a:ln>
          </p:spPr>
          <p:txBody>
            <a:bodyPr wrap="none" anchor="ctr"/>
            <a:lstStyle/>
            <a:p>
              <a:endParaRPr lang="zh-CN" altLang="en-US"/>
            </a:p>
          </p:txBody>
        </p:sp>
        <p:sp>
          <p:nvSpPr>
            <p:cNvPr id="15" name="Line 17"/>
            <p:cNvSpPr>
              <a:spLocks noChangeShapeType="1"/>
            </p:cNvSpPr>
            <p:nvPr/>
          </p:nvSpPr>
          <p:spPr bwMode="auto">
            <a:xfrm flipH="1">
              <a:off x="4167" y="2823"/>
              <a:ext cx="644" cy="266"/>
            </a:xfrm>
            <a:prstGeom prst="line">
              <a:avLst/>
            </a:prstGeom>
            <a:noFill/>
            <a:ln w="12700">
              <a:solidFill>
                <a:schemeClr val="tx1"/>
              </a:solidFill>
              <a:round/>
              <a:headEnd/>
              <a:tailEnd/>
            </a:ln>
          </p:spPr>
          <p:txBody>
            <a:bodyPr wrap="none" anchor="ctr"/>
            <a:lstStyle/>
            <a:p>
              <a:endParaRPr lang="zh-CN" altLang="en-US"/>
            </a:p>
          </p:txBody>
        </p:sp>
        <p:sp>
          <p:nvSpPr>
            <p:cNvPr id="16" name="Line 18"/>
            <p:cNvSpPr>
              <a:spLocks noChangeShapeType="1"/>
            </p:cNvSpPr>
            <p:nvPr/>
          </p:nvSpPr>
          <p:spPr bwMode="auto">
            <a:xfrm>
              <a:off x="5041" y="2808"/>
              <a:ext cx="182" cy="233"/>
            </a:xfrm>
            <a:prstGeom prst="line">
              <a:avLst/>
            </a:prstGeom>
            <a:noFill/>
            <a:ln w="12700">
              <a:solidFill>
                <a:schemeClr val="tx1"/>
              </a:solidFill>
              <a:round/>
              <a:headEnd/>
              <a:tailEnd/>
            </a:ln>
          </p:spPr>
          <p:txBody>
            <a:bodyPr wrap="none" anchor="ctr"/>
            <a:lstStyle/>
            <a:p>
              <a:endParaRPr lang="zh-CN" altLang="en-US"/>
            </a:p>
          </p:txBody>
        </p:sp>
        <p:sp>
          <p:nvSpPr>
            <p:cNvPr id="17" name="Line 19"/>
            <p:cNvSpPr>
              <a:spLocks noChangeShapeType="1"/>
            </p:cNvSpPr>
            <p:nvPr/>
          </p:nvSpPr>
          <p:spPr bwMode="auto">
            <a:xfrm>
              <a:off x="5115" y="2815"/>
              <a:ext cx="444" cy="226"/>
            </a:xfrm>
            <a:prstGeom prst="line">
              <a:avLst/>
            </a:prstGeom>
            <a:noFill/>
            <a:ln w="12700">
              <a:solidFill>
                <a:schemeClr val="tx1"/>
              </a:solidFill>
              <a:round/>
              <a:headEnd/>
              <a:tailEnd/>
            </a:ln>
          </p:spPr>
          <p:txBody>
            <a:bodyPr wrap="none" anchor="ctr"/>
            <a:lstStyle/>
            <a:p>
              <a:endParaRPr lang="zh-CN" altLang="en-US"/>
            </a:p>
          </p:txBody>
        </p:sp>
        <p:sp>
          <p:nvSpPr>
            <p:cNvPr id="18" name="Line 20"/>
            <p:cNvSpPr>
              <a:spLocks noChangeShapeType="1"/>
            </p:cNvSpPr>
            <p:nvPr/>
          </p:nvSpPr>
          <p:spPr bwMode="auto">
            <a:xfrm flipH="1">
              <a:off x="3975" y="3205"/>
              <a:ext cx="697" cy="221"/>
            </a:xfrm>
            <a:prstGeom prst="line">
              <a:avLst/>
            </a:prstGeom>
            <a:noFill/>
            <a:ln w="12700">
              <a:solidFill>
                <a:schemeClr val="tx1"/>
              </a:solidFill>
              <a:round/>
              <a:headEnd/>
              <a:tailEnd/>
            </a:ln>
          </p:spPr>
          <p:txBody>
            <a:bodyPr wrap="none" anchor="ctr"/>
            <a:lstStyle/>
            <a:p>
              <a:endParaRPr lang="zh-CN" altLang="en-US"/>
            </a:p>
          </p:txBody>
        </p:sp>
        <p:sp>
          <p:nvSpPr>
            <p:cNvPr id="19" name="Line 21"/>
            <p:cNvSpPr>
              <a:spLocks noChangeShapeType="1"/>
            </p:cNvSpPr>
            <p:nvPr/>
          </p:nvSpPr>
          <p:spPr bwMode="auto">
            <a:xfrm flipH="1">
              <a:off x="4215" y="3233"/>
              <a:ext cx="528" cy="336"/>
            </a:xfrm>
            <a:prstGeom prst="line">
              <a:avLst/>
            </a:prstGeom>
            <a:noFill/>
            <a:ln w="12700">
              <a:solidFill>
                <a:schemeClr val="tx1"/>
              </a:solidFill>
              <a:round/>
              <a:headEnd/>
              <a:tailEnd/>
            </a:ln>
          </p:spPr>
          <p:txBody>
            <a:bodyPr wrap="none" anchor="ctr"/>
            <a:lstStyle/>
            <a:p>
              <a:endParaRPr lang="zh-CN" altLang="en-US"/>
            </a:p>
          </p:txBody>
        </p:sp>
        <p:sp>
          <p:nvSpPr>
            <p:cNvPr id="20" name="Line 22"/>
            <p:cNvSpPr>
              <a:spLocks noChangeShapeType="1"/>
            </p:cNvSpPr>
            <p:nvPr/>
          </p:nvSpPr>
          <p:spPr bwMode="auto">
            <a:xfrm>
              <a:off x="4737" y="3233"/>
              <a:ext cx="6" cy="288"/>
            </a:xfrm>
            <a:prstGeom prst="line">
              <a:avLst/>
            </a:prstGeom>
            <a:noFill/>
            <a:ln w="12700">
              <a:solidFill>
                <a:schemeClr val="tx1"/>
              </a:solidFill>
              <a:round/>
              <a:headEnd/>
              <a:tailEnd/>
            </a:ln>
          </p:spPr>
          <p:txBody>
            <a:bodyPr wrap="none" anchor="ctr"/>
            <a:lstStyle/>
            <a:p>
              <a:endParaRPr lang="zh-CN" altLang="en-US"/>
            </a:p>
          </p:txBody>
        </p:sp>
        <p:sp>
          <p:nvSpPr>
            <p:cNvPr id="21" name="Line 23"/>
            <p:cNvSpPr>
              <a:spLocks noChangeShapeType="1"/>
            </p:cNvSpPr>
            <p:nvPr/>
          </p:nvSpPr>
          <p:spPr bwMode="auto">
            <a:xfrm>
              <a:off x="4744" y="3233"/>
              <a:ext cx="383" cy="288"/>
            </a:xfrm>
            <a:prstGeom prst="line">
              <a:avLst/>
            </a:prstGeom>
            <a:noFill/>
            <a:ln w="12700">
              <a:solidFill>
                <a:schemeClr val="tx1"/>
              </a:solidFill>
              <a:round/>
              <a:headEnd/>
              <a:tailEnd/>
            </a:ln>
          </p:spPr>
          <p:txBody>
            <a:bodyPr wrap="none" anchor="ctr"/>
            <a:lstStyle/>
            <a:p>
              <a:endParaRPr lang="zh-CN" altLang="en-US"/>
            </a:p>
          </p:txBody>
        </p:sp>
        <p:sp>
          <p:nvSpPr>
            <p:cNvPr id="23" name="Text Box 25"/>
            <p:cNvSpPr txBox="1">
              <a:spLocks noChangeArrowheads="1"/>
            </p:cNvSpPr>
            <p:nvPr/>
          </p:nvSpPr>
          <p:spPr bwMode="auto">
            <a:xfrm>
              <a:off x="4360" y="3796"/>
              <a:ext cx="294" cy="250"/>
            </a:xfrm>
            <a:prstGeom prst="rect">
              <a:avLst/>
            </a:prstGeom>
            <a:noFill/>
            <a:ln w="12700">
              <a:noFill/>
              <a:miter lim="800000"/>
              <a:headEnd/>
              <a:tailEnd/>
            </a:ln>
          </p:spPr>
          <p:txBody>
            <a:bodyPr wrap="none" anchor="ctr">
              <a:spAutoFit/>
            </a:bodyPr>
            <a:lstStyle/>
            <a:p>
              <a:pPr algn="ctr"/>
              <a:r>
                <a:rPr lang="en-US" altLang="zh-CN" sz="2000" b="1">
                  <a:latin typeface="Arial" pitchFamily="34" charset="0"/>
                  <a:ea typeface="宋体" pitchFamily="2" charset="-122"/>
                </a:rPr>
                <a:t>cs</a:t>
              </a:r>
            </a:p>
          </p:txBody>
        </p:sp>
        <p:sp>
          <p:nvSpPr>
            <p:cNvPr id="24" name="Text Box 26"/>
            <p:cNvSpPr txBox="1">
              <a:spLocks noChangeArrowheads="1"/>
            </p:cNvSpPr>
            <p:nvPr/>
          </p:nvSpPr>
          <p:spPr bwMode="auto">
            <a:xfrm>
              <a:off x="4749" y="3809"/>
              <a:ext cx="383" cy="250"/>
            </a:xfrm>
            <a:prstGeom prst="rect">
              <a:avLst/>
            </a:prstGeom>
            <a:noFill/>
            <a:ln w="12700">
              <a:noFill/>
              <a:miter lim="800000"/>
              <a:headEnd/>
              <a:tailEnd/>
            </a:ln>
          </p:spPr>
          <p:txBody>
            <a:bodyPr wrap="none" anchor="ctr">
              <a:spAutoFit/>
            </a:bodyPr>
            <a:lstStyle/>
            <a:p>
              <a:pPr algn="ctr"/>
              <a:r>
                <a:rPr lang="en-US" altLang="zh-CN" sz="2000" b="1">
                  <a:latin typeface="Arial" pitchFamily="34" charset="0"/>
                  <a:ea typeface="宋体" pitchFamily="2" charset="-122"/>
                </a:rPr>
                <a:t>ece</a:t>
              </a:r>
            </a:p>
          </p:txBody>
        </p:sp>
        <p:sp>
          <p:nvSpPr>
            <p:cNvPr id="25" name="Line 27"/>
            <p:cNvSpPr>
              <a:spLocks noChangeShapeType="1"/>
            </p:cNvSpPr>
            <p:nvPr/>
          </p:nvSpPr>
          <p:spPr bwMode="auto">
            <a:xfrm flipH="1">
              <a:off x="4503" y="3713"/>
              <a:ext cx="192" cy="144"/>
            </a:xfrm>
            <a:prstGeom prst="line">
              <a:avLst/>
            </a:prstGeom>
            <a:noFill/>
            <a:ln w="12700">
              <a:solidFill>
                <a:schemeClr val="tx1"/>
              </a:solidFill>
              <a:round/>
              <a:headEnd/>
              <a:tailEnd/>
            </a:ln>
          </p:spPr>
          <p:txBody>
            <a:bodyPr wrap="none" anchor="ctr"/>
            <a:lstStyle/>
            <a:p>
              <a:endParaRPr lang="zh-CN" altLang="en-US"/>
            </a:p>
          </p:txBody>
        </p:sp>
        <p:sp>
          <p:nvSpPr>
            <p:cNvPr id="26" name="Line 28"/>
            <p:cNvSpPr>
              <a:spLocks noChangeShapeType="1"/>
            </p:cNvSpPr>
            <p:nvPr/>
          </p:nvSpPr>
          <p:spPr bwMode="auto">
            <a:xfrm>
              <a:off x="4695" y="3713"/>
              <a:ext cx="192" cy="144"/>
            </a:xfrm>
            <a:prstGeom prst="line">
              <a:avLst/>
            </a:prstGeom>
            <a:noFill/>
            <a:ln w="12700">
              <a:solidFill>
                <a:schemeClr val="tx1"/>
              </a:solidFill>
              <a:round/>
              <a:headEnd/>
              <a:tailEnd/>
            </a:ln>
          </p:spPr>
          <p:txBody>
            <a:bodyPr wrap="none" anchor="ctr"/>
            <a:lstStyle/>
            <a:p>
              <a:endParaRPr lang="zh-CN" altLang="en-US"/>
            </a:p>
          </p:txBody>
        </p:sp>
        <p:sp>
          <p:nvSpPr>
            <p:cNvPr id="27" name="Line 29"/>
            <p:cNvSpPr>
              <a:spLocks noChangeShapeType="1"/>
            </p:cNvSpPr>
            <p:nvPr/>
          </p:nvSpPr>
          <p:spPr bwMode="auto">
            <a:xfrm>
              <a:off x="4495" y="4020"/>
              <a:ext cx="8" cy="125"/>
            </a:xfrm>
            <a:prstGeom prst="line">
              <a:avLst/>
            </a:prstGeom>
            <a:noFill/>
            <a:ln w="9525">
              <a:solidFill>
                <a:schemeClr val="tx1"/>
              </a:solidFill>
              <a:round/>
              <a:headEnd/>
              <a:tailEnd/>
            </a:ln>
          </p:spPr>
          <p:txBody>
            <a:bodyPr wrap="none"/>
            <a:lstStyle/>
            <a:p>
              <a:endParaRPr lang="zh-CN" altLang="en-US"/>
            </a:p>
          </p:txBody>
        </p:sp>
        <p:sp>
          <p:nvSpPr>
            <p:cNvPr id="28" name="Text Box 30"/>
            <p:cNvSpPr txBox="1">
              <a:spLocks noChangeArrowheads="1"/>
            </p:cNvSpPr>
            <p:nvPr/>
          </p:nvSpPr>
          <p:spPr bwMode="auto">
            <a:xfrm>
              <a:off x="4248" y="4087"/>
              <a:ext cx="534" cy="250"/>
            </a:xfrm>
            <a:prstGeom prst="rect">
              <a:avLst/>
            </a:prstGeom>
            <a:noFill/>
            <a:ln w="12700">
              <a:noFill/>
              <a:miter lim="800000"/>
              <a:headEnd/>
              <a:tailEnd/>
            </a:ln>
          </p:spPr>
          <p:txBody>
            <a:bodyPr wrap="none" anchor="ctr">
              <a:spAutoFit/>
            </a:bodyPr>
            <a:lstStyle/>
            <a:p>
              <a:pPr algn="ctr"/>
              <a:r>
                <a:rPr lang="en-US" altLang="zh-CN" sz="2000" b="1">
                  <a:latin typeface="Arial" pitchFamily="34" charset="0"/>
                  <a:ea typeface="宋体" pitchFamily="2" charset="-122"/>
                </a:rPr>
                <a:t>apple</a:t>
              </a:r>
            </a:p>
          </p:txBody>
        </p:sp>
        <p:sp>
          <p:nvSpPr>
            <p:cNvPr id="29" name="Line 31"/>
            <p:cNvSpPr>
              <a:spLocks noChangeShapeType="1"/>
            </p:cNvSpPr>
            <p:nvPr/>
          </p:nvSpPr>
          <p:spPr bwMode="auto">
            <a:xfrm flipH="1">
              <a:off x="4791" y="2849"/>
              <a:ext cx="144" cy="240"/>
            </a:xfrm>
            <a:prstGeom prst="line">
              <a:avLst/>
            </a:prstGeom>
            <a:noFill/>
            <a:ln w="9525">
              <a:solidFill>
                <a:schemeClr val="tx1"/>
              </a:solidFill>
              <a:round/>
              <a:headEnd/>
              <a:tailEnd/>
            </a:ln>
          </p:spPr>
          <p:txBody>
            <a:bodyPr wrap="none"/>
            <a:lstStyle/>
            <a:p>
              <a:endParaRPr lang="zh-CN" altLang="en-US"/>
            </a:p>
          </p:txBody>
        </p:sp>
        <p:sp>
          <p:nvSpPr>
            <p:cNvPr id="30" name="Text Box 8"/>
            <p:cNvSpPr txBox="1">
              <a:spLocks noChangeArrowheads="1"/>
            </p:cNvSpPr>
            <p:nvPr/>
          </p:nvSpPr>
          <p:spPr bwMode="auto">
            <a:xfrm>
              <a:off x="5378" y="3433"/>
              <a:ext cx="401" cy="250"/>
            </a:xfrm>
            <a:prstGeom prst="rect">
              <a:avLst/>
            </a:prstGeom>
            <a:noFill/>
            <a:ln w="12700">
              <a:noFill/>
              <a:miter lim="800000"/>
              <a:headEnd/>
              <a:tailEnd/>
            </a:ln>
          </p:spPr>
          <p:txBody>
            <a:bodyPr wrap="none" anchor="ctr">
              <a:spAutoFit/>
            </a:bodyPr>
            <a:lstStyle/>
            <a:p>
              <a:pPr algn="ctr"/>
              <a:r>
                <a:rPr lang="en-US" altLang="zh-CN" sz="2000" b="1" dirty="0" err="1">
                  <a:latin typeface="Arial" pitchFamily="34" charset="0"/>
                  <a:ea typeface="宋体" pitchFamily="2" charset="-122"/>
                </a:rPr>
                <a:t>edu</a:t>
              </a:r>
              <a:endParaRPr lang="en-US" altLang="zh-CN" sz="2000" b="1" dirty="0">
                <a:latin typeface="Arial" pitchFamily="34" charset="0"/>
                <a:ea typeface="宋体" pitchFamily="2" charset="-122"/>
              </a:endParaRPr>
            </a:p>
          </p:txBody>
        </p:sp>
        <p:sp>
          <p:nvSpPr>
            <p:cNvPr id="31" name="Text Box 12"/>
            <p:cNvSpPr txBox="1">
              <a:spLocks noChangeArrowheads="1"/>
            </p:cNvSpPr>
            <p:nvPr/>
          </p:nvSpPr>
          <p:spPr bwMode="auto">
            <a:xfrm>
              <a:off x="5737" y="3433"/>
              <a:ext cx="445" cy="250"/>
            </a:xfrm>
            <a:prstGeom prst="rect">
              <a:avLst/>
            </a:prstGeom>
            <a:noFill/>
            <a:ln w="12700">
              <a:noFill/>
              <a:miter lim="800000"/>
              <a:headEnd/>
              <a:tailEnd/>
            </a:ln>
          </p:spPr>
          <p:txBody>
            <a:bodyPr wrap="none" anchor="ctr">
              <a:spAutoFit/>
            </a:bodyPr>
            <a:lstStyle/>
            <a:p>
              <a:pPr algn="ctr"/>
              <a:r>
                <a:rPr lang="en-US" altLang="zh-CN" sz="2000" b="1" dirty="0">
                  <a:latin typeface="Arial" pitchFamily="34" charset="0"/>
                  <a:ea typeface="宋体" pitchFamily="2" charset="-122"/>
                </a:rPr>
                <a:t>com</a:t>
              </a:r>
            </a:p>
          </p:txBody>
        </p:sp>
        <p:sp>
          <p:nvSpPr>
            <p:cNvPr id="32" name="Line 31"/>
            <p:cNvSpPr>
              <a:spLocks noChangeShapeType="1"/>
            </p:cNvSpPr>
            <p:nvPr/>
          </p:nvSpPr>
          <p:spPr bwMode="auto">
            <a:xfrm flipH="1">
              <a:off x="5559" y="3233"/>
              <a:ext cx="35" cy="240"/>
            </a:xfrm>
            <a:prstGeom prst="line">
              <a:avLst/>
            </a:prstGeom>
            <a:noFill/>
            <a:ln w="9525">
              <a:solidFill>
                <a:schemeClr val="tx1"/>
              </a:solidFill>
              <a:round/>
              <a:headEnd/>
              <a:tailEnd/>
            </a:ln>
          </p:spPr>
          <p:txBody>
            <a:bodyPr wrap="none"/>
            <a:lstStyle/>
            <a:p>
              <a:endParaRPr lang="zh-CN" altLang="en-US"/>
            </a:p>
          </p:txBody>
        </p:sp>
        <p:sp>
          <p:nvSpPr>
            <p:cNvPr id="33" name="Line 31"/>
            <p:cNvSpPr>
              <a:spLocks noChangeShapeType="1"/>
            </p:cNvSpPr>
            <p:nvPr/>
          </p:nvSpPr>
          <p:spPr bwMode="auto">
            <a:xfrm>
              <a:off x="5684" y="3243"/>
              <a:ext cx="187" cy="268"/>
            </a:xfrm>
            <a:prstGeom prst="line">
              <a:avLst/>
            </a:prstGeom>
            <a:noFill/>
            <a:ln w="9525">
              <a:solidFill>
                <a:schemeClr val="tx1"/>
              </a:solidFill>
              <a:round/>
              <a:headEnd/>
              <a:tailEnd/>
            </a:ln>
          </p:spPr>
          <p:txBody>
            <a:bodyPr wrap="none"/>
            <a:lstStyle/>
            <a:p>
              <a:endParaRPr lang="zh-CN" altLang="en-US"/>
            </a:p>
          </p:txBody>
        </p:sp>
        <p:sp>
          <p:nvSpPr>
            <p:cNvPr id="34" name="Line 31"/>
            <p:cNvSpPr>
              <a:spLocks noChangeShapeType="1"/>
            </p:cNvSpPr>
            <p:nvPr/>
          </p:nvSpPr>
          <p:spPr bwMode="auto">
            <a:xfrm>
              <a:off x="5730" y="3171"/>
              <a:ext cx="410" cy="234"/>
            </a:xfrm>
            <a:prstGeom prst="line">
              <a:avLst/>
            </a:prstGeom>
            <a:noFill/>
            <a:ln w="9525">
              <a:solidFill>
                <a:schemeClr val="tx1"/>
              </a:solidFill>
              <a:round/>
              <a:headEnd/>
              <a:tailEnd/>
            </a:ln>
          </p:spPr>
          <p:txBody>
            <a:bodyPr wrap="none"/>
            <a:lstStyle/>
            <a:p>
              <a:endParaRPr lang="zh-CN" altLang="en-US"/>
            </a:p>
          </p:txBody>
        </p:sp>
        <p:sp>
          <p:nvSpPr>
            <p:cNvPr id="57" name="Text Box 13"/>
            <p:cNvSpPr txBox="1">
              <a:spLocks noChangeArrowheads="1"/>
            </p:cNvSpPr>
            <p:nvPr/>
          </p:nvSpPr>
          <p:spPr bwMode="auto">
            <a:xfrm>
              <a:off x="5570" y="2787"/>
              <a:ext cx="1001" cy="295"/>
            </a:xfrm>
            <a:prstGeom prst="rect">
              <a:avLst/>
            </a:prstGeom>
            <a:noFill/>
            <a:ln w="12700">
              <a:noFill/>
              <a:miter lim="800000"/>
              <a:headEnd/>
              <a:tailEnd/>
            </a:ln>
          </p:spPr>
          <p:txBody>
            <a:bodyPr wrap="square" anchor="ctr">
              <a:spAutoFit/>
            </a:bodyPr>
            <a:lstStyle/>
            <a:p>
              <a:pPr algn="ctr"/>
              <a:r>
                <a:rPr lang="zh-CN" altLang="en-US" sz="1600" b="1" u="sng" dirty="0" smtClean="0">
                  <a:solidFill>
                    <a:srgbClr val="FF0000"/>
                  </a:solidFill>
                  <a:latin typeface="Arial" pitchFamily="34" charset="0"/>
                  <a:ea typeface="宋体" pitchFamily="2" charset="-122"/>
                </a:rPr>
                <a:t>（</a:t>
              </a:r>
              <a:r>
                <a:rPr lang="en-US" altLang="zh-CN" sz="1600" b="1" u="sng" dirty="0" smtClean="0">
                  <a:solidFill>
                    <a:srgbClr val="FF0000"/>
                  </a:solidFill>
                  <a:latin typeface="Arial" pitchFamily="34" charset="0"/>
                  <a:ea typeface="宋体" pitchFamily="2" charset="-122"/>
                </a:rPr>
                <a:t>Top Level Domain)</a:t>
              </a:r>
            </a:p>
            <a:p>
              <a:pPr algn="ctr"/>
              <a:r>
                <a:rPr lang="en-US" altLang="zh-CN" sz="1600" b="1" u="sng" dirty="0" smtClean="0">
                  <a:solidFill>
                    <a:srgbClr val="FF0000"/>
                  </a:solidFill>
                  <a:latin typeface="Arial" pitchFamily="34" charset="0"/>
                  <a:ea typeface="宋体" pitchFamily="2" charset="-122"/>
                </a:rPr>
                <a:t>TLD</a:t>
              </a:r>
              <a:r>
                <a:rPr lang="zh-CN" altLang="en-US" sz="1600" b="1" u="sng" dirty="0" smtClean="0">
                  <a:solidFill>
                    <a:srgbClr val="FF0000"/>
                  </a:solidFill>
                  <a:latin typeface="Arial" pitchFamily="34" charset="0"/>
                  <a:ea typeface="宋体" pitchFamily="2" charset="-122"/>
                </a:rPr>
                <a:t>顶级域名</a:t>
              </a:r>
              <a:endParaRPr lang="en-US" altLang="zh-CN" sz="1600" b="1" u="sng" dirty="0">
                <a:solidFill>
                  <a:srgbClr val="FF0000"/>
                </a:solidFill>
                <a:latin typeface="Arial" pitchFamily="34" charset="0"/>
                <a:ea typeface="宋体" pitchFamily="2" charset="-122"/>
              </a:endParaRPr>
            </a:p>
          </p:txBody>
        </p:sp>
      </p:grpSp>
      <p:sp>
        <p:nvSpPr>
          <p:cNvPr id="35" name="Text Box 8"/>
          <p:cNvSpPr txBox="1">
            <a:spLocks noChangeArrowheads="1"/>
          </p:cNvSpPr>
          <p:nvPr/>
        </p:nvSpPr>
        <p:spPr bwMode="auto">
          <a:xfrm>
            <a:off x="9162988" y="2742774"/>
            <a:ext cx="883576" cy="400110"/>
          </a:xfrm>
          <a:prstGeom prst="rect">
            <a:avLst/>
          </a:prstGeom>
          <a:noFill/>
          <a:ln w="12700">
            <a:noFill/>
            <a:miter lim="800000"/>
            <a:headEnd/>
            <a:tailEnd/>
          </a:ln>
        </p:spPr>
        <p:txBody>
          <a:bodyPr wrap="none" anchor="ctr">
            <a:spAutoFit/>
          </a:bodyPr>
          <a:lstStyle/>
          <a:p>
            <a:pPr algn="ctr"/>
            <a:r>
              <a:rPr lang="en-US" altLang="zh-CN" sz="2000" b="1" dirty="0" err="1" smtClean="0">
                <a:latin typeface="Arial" pitchFamily="34" charset="0"/>
                <a:ea typeface="宋体" pitchFamily="2" charset="-122"/>
              </a:rPr>
              <a:t>fudan</a:t>
            </a:r>
            <a:endParaRPr lang="en-US" altLang="zh-CN" sz="2000" b="1" dirty="0">
              <a:latin typeface="Arial" pitchFamily="34" charset="0"/>
              <a:ea typeface="宋体" pitchFamily="2" charset="-122"/>
            </a:endParaRPr>
          </a:p>
        </p:txBody>
      </p:sp>
      <p:sp>
        <p:nvSpPr>
          <p:cNvPr id="36" name="Text Box 12"/>
          <p:cNvSpPr txBox="1">
            <a:spLocks noChangeArrowheads="1"/>
          </p:cNvSpPr>
          <p:nvPr/>
        </p:nvSpPr>
        <p:spPr bwMode="auto">
          <a:xfrm>
            <a:off x="9965830" y="2799924"/>
            <a:ext cx="1253869" cy="400110"/>
          </a:xfrm>
          <a:prstGeom prst="rect">
            <a:avLst/>
          </a:prstGeom>
          <a:noFill/>
          <a:ln w="12700">
            <a:noFill/>
            <a:miter lim="800000"/>
            <a:headEnd/>
            <a:tailEnd/>
          </a:ln>
        </p:spPr>
        <p:txBody>
          <a:bodyPr wrap="none" anchor="ctr">
            <a:spAutoFit/>
          </a:bodyPr>
          <a:lstStyle/>
          <a:p>
            <a:pPr algn="ctr"/>
            <a:r>
              <a:rPr lang="en-US" altLang="zh-CN" sz="2000" b="1" dirty="0" err="1" smtClean="0">
                <a:latin typeface="Arial" pitchFamily="34" charset="0"/>
                <a:ea typeface="宋体" pitchFamily="2" charset="-122"/>
              </a:rPr>
              <a:t>tsinghua</a:t>
            </a:r>
            <a:endParaRPr lang="en-US" altLang="zh-CN" sz="2000" b="1" dirty="0">
              <a:latin typeface="Arial" pitchFamily="34" charset="0"/>
              <a:ea typeface="宋体" pitchFamily="2" charset="-122"/>
            </a:endParaRPr>
          </a:p>
        </p:txBody>
      </p:sp>
      <p:sp>
        <p:nvSpPr>
          <p:cNvPr id="37" name="Line 31"/>
          <p:cNvSpPr>
            <a:spLocks noChangeShapeType="1"/>
          </p:cNvSpPr>
          <p:nvPr/>
        </p:nvSpPr>
        <p:spPr bwMode="auto">
          <a:xfrm flipH="1">
            <a:off x="9557135" y="2297907"/>
            <a:ext cx="85510" cy="476250"/>
          </a:xfrm>
          <a:prstGeom prst="line">
            <a:avLst/>
          </a:prstGeom>
          <a:noFill/>
          <a:ln w="9525">
            <a:solidFill>
              <a:schemeClr val="tx1"/>
            </a:solidFill>
            <a:round/>
            <a:headEnd/>
            <a:tailEnd/>
          </a:ln>
        </p:spPr>
        <p:txBody>
          <a:bodyPr wrap="none"/>
          <a:lstStyle/>
          <a:p>
            <a:endParaRPr lang="zh-CN" altLang="en-US"/>
          </a:p>
        </p:txBody>
      </p:sp>
      <p:sp>
        <p:nvSpPr>
          <p:cNvPr id="38" name="Line 31"/>
          <p:cNvSpPr>
            <a:spLocks noChangeShapeType="1"/>
          </p:cNvSpPr>
          <p:nvPr/>
        </p:nvSpPr>
        <p:spPr bwMode="auto">
          <a:xfrm>
            <a:off x="9862528" y="2317751"/>
            <a:ext cx="456868" cy="531813"/>
          </a:xfrm>
          <a:prstGeom prst="line">
            <a:avLst/>
          </a:prstGeom>
          <a:noFill/>
          <a:ln w="9525">
            <a:solidFill>
              <a:schemeClr val="tx1"/>
            </a:solidFill>
            <a:round/>
            <a:headEnd/>
            <a:tailEnd/>
          </a:ln>
        </p:spPr>
        <p:txBody>
          <a:bodyPr wrap="none"/>
          <a:lstStyle/>
          <a:p>
            <a:endParaRPr lang="zh-CN" altLang="en-US"/>
          </a:p>
        </p:txBody>
      </p:sp>
      <p:sp>
        <p:nvSpPr>
          <p:cNvPr id="39" name="Text Box 8"/>
          <p:cNvSpPr txBox="1">
            <a:spLocks noChangeArrowheads="1"/>
          </p:cNvSpPr>
          <p:nvPr/>
        </p:nvSpPr>
        <p:spPr bwMode="auto">
          <a:xfrm>
            <a:off x="8982187" y="3667126"/>
            <a:ext cx="780983"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smtClean="0">
                <a:latin typeface="Arial" pitchFamily="34" charset="0"/>
                <a:ea typeface="宋体" pitchFamily="2" charset="-122"/>
              </a:rPr>
              <a:t>www</a:t>
            </a:r>
            <a:endParaRPr lang="en-US" altLang="zh-CN" sz="2000" b="1" dirty="0">
              <a:latin typeface="Arial" pitchFamily="34" charset="0"/>
              <a:ea typeface="宋体" pitchFamily="2" charset="-122"/>
            </a:endParaRPr>
          </a:p>
        </p:txBody>
      </p:sp>
      <p:sp>
        <p:nvSpPr>
          <p:cNvPr id="40" name="Text Box 12"/>
          <p:cNvSpPr txBox="1">
            <a:spLocks noChangeArrowheads="1"/>
          </p:cNvSpPr>
          <p:nvPr/>
        </p:nvSpPr>
        <p:spPr bwMode="auto">
          <a:xfrm>
            <a:off x="10068515" y="3667126"/>
            <a:ext cx="470000"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err="1" smtClean="0">
                <a:latin typeface="Arial" pitchFamily="34" charset="0"/>
                <a:ea typeface="宋体" pitchFamily="2" charset="-122"/>
              </a:rPr>
              <a:t>cs</a:t>
            </a:r>
            <a:endParaRPr lang="en-US" altLang="zh-CN" sz="2000" b="1" dirty="0">
              <a:latin typeface="Arial" pitchFamily="34" charset="0"/>
              <a:ea typeface="宋体" pitchFamily="2" charset="-122"/>
            </a:endParaRPr>
          </a:p>
        </p:txBody>
      </p:sp>
      <p:sp>
        <p:nvSpPr>
          <p:cNvPr id="41" name="Line 31"/>
          <p:cNvSpPr>
            <a:spLocks noChangeShapeType="1"/>
          </p:cNvSpPr>
          <p:nvPr/>
        </p:nvSpPr>
        <p:spPr bwMode="auto">
          <a:xfrm flipH="1">
            <a:off x="9325037" y="3222259"/>
            <a:ext cx="85510" cy="476250"/>
          </a:xfrm>
          <a:prstGeom prst="line">
            <a:avLst/>
          </a:prstGeom>
          <a:noFill/>
          <a:ln w="9525">
            <a:solidFill>
              <a:schemeClr val="tx1"/>
            </a:solidFill>
            <a:round/>
            <a:headEnd/>
            <a:tailEn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Line 31"/>
          <p:cNvSpPr>
            <a:spLocks noChangeShapeType="1"/>
          </p:cNvSpPr>
          <p:nvPr/>
        </p:nvSpPr>
        <p:spPr bwMode="auto">
          <a:xfrm>
            <a:off x="9630430" y="3242103"/>
            <a:ext cx="456868" cy="531813"/>
          </a:xfrm>
          <a:prstGeom prst="line">
            <a:avLst/>
          </a:prstGeom>
          <a:noFill/>
          <a:ln w="9525">
            <a:solidFill>
              <a:schemeClr val="tx1"/>
            </a:solidFill>
            <a:round/>
            <a:headEnd/>
            <a:tailEn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 name="Text Box 8"/>
          <p:cNvSpPr txBox="1">
            <a:spLocks noChangeArrowheads="1"/>
          </p:cNvSpPr>
          <p:nvPr/>
        </p:nvSpPr>
        <p:spPr bwMode="auto">
          <a:xfrm>
            <a:off x="9860376" y="4560095"/>
            <a:ext cx="780983"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smtClean="0">
                <a:latin typeface="Arial" pitchFamily="34" charset="0"/>
                <a:ea typeface="宋体" pitchFamily="2" charset="-122"/>
              </a:rPr>
              <a:t>www</a:t>
            </a:r>
            <a:endParaRPr lang="en-US" altLang="zh-CN" sz="2000" b="1" dirty="0">
              <a:latin typeface="Arial" pitchFamily="34" charset="0"/>
              <a:ea typeface="宋体" pitchFamily="2" charset="-122"/>
            </a:endParaRPr>
          </a:p>
        </p:txBody>
      </p:sp>
      <p:sp>
        <p:nvSpPr>
          <p:cNvPr id="44" name="Text Box 12"/>
          <p:cNvSpPr txBox="1">
            <a:spLocks noChangeArrowheads="1"/>
          </p:cNvSpPr>
          <p:nvPr/>
        </p:nvSpPr>
        <p:spPr bwMode="auto">
          <a:xfrm>
            <a:off x="10868716" y="4617245"/>
            <a:ext cx="511679"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smtClean="0">
                <a:latin typeface="Arial" pitchFamily="34" charset="0"/>
                <a:ea typeface="宋体" pitchFamily="2" charset="-122"/>
              </a:rPr>
              <a:t>ftp</a:t>
            </a:r>
            <a:endParaRPr lang="en-US" altLang="zh-CN" sz="2000" b="1" dirty="0">
              <a:latin typeface="Arial" pitchFamily="34" charset="0"/>
              <a:ea typeface="宋体" pitchFamily="2" charset="-122"/>
            </a:endParaRPr>
          </a:p>
        </p:txBody>
      </p:sp>
      <p:sp>
        <p:nvSpPr>
          <p:cNvPr id="45" name="Line 31"/>
          <p:cNvSpPr>
            <a:spLocks noChangeShapeType="1"/>
          </p:cNvSpPr>
          <p:nvPr/>
        </p:nvSpPr>
        <p:spPr bwMode="auto">
          <a:xfrm flipH="1">
            <a:off x="10203226" y="4115228"/>
            <a:ext cx="85510" cy="476250"/>
          </a:xfrm>
          <a:prstGeom prst="line">
            <a:avLst/>
          </a:prstGeom>
          <a:noFill/>
          <a:ln w="9525">
            <a:solidFill>
              <a:schemeClr val="tx1"/>
            </a:solidFill>
            <a:round/>
            <a:headEnd/>
            <a:tailEn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 name="Line 31"/>
          <p:cNvSpPr>
            <a:spLocks noChangeShapeType="1"/>
          </p:cNvSpPr>
          <p:nvPr/>
        </p:nvSpPr>
        <p:spPr bwMode="auto">
          <a:xfrm>
            <a:off x="10508619" y="4135072"/>
            <a:ext cx="456868" cy="531813"/>
          </a:xfrm>
          <a:prstGeom prst="line">
            <a:avLst/>
          </a:prstGeom>
          <a:noFill/>
          <a:ln w="9525">
            <a:solidFill>
              <a:schemeClr val="tx1"/>
            </a:solidFill>
            <a:round/>
            <a:headEnd/>
            <a:tailEn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51" name="组合 50"/>
          <p:cNvGrpSpPr/>
          <p:nvPr/>
        </p:nvGrpSpPr>
        <p:grpSpPr>
          <a:xfrm>
            <a:off x="8742850" y="4901588"/>
            <a:ext cx="3381183" cy="568871"/>
            <a:chOff x="8737467" y="5036345"/>
            <a:chExt cx="3381183" cy="568871"/>
          </a:xfrm>
        </p:grpSpPr>
        <p:sp>
          <p:nvSpPr>
            <p:cNvPr id="47" name="Text Box 8"/>
            <p:cNvSpPr txBox="1">
              <a:spLocks noChangeArrowheads="1"/>
            </p:cNvSpPr>
            <p:nvPr/>
          </p:nvSpPr>
          <p:spPr bwMode="auto">
            <a:xfrm>
              <a:off x="8737467" y="5205106"/>
              <a:ext cx="3381183"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u="sng" dirty="0" smtClean="0">
                  <a:solidFill>
                    <a:srgbClr val="FF0000"/>
                  </a:solidFill>
                  <a:latin typeface="Arial" pitchFamily="34" charset="0"/>
                  <a:ea typeface="宋体" pitchFamily="2" charset="-122"/>
                </a:rPr>
                <a:t>域名</a:t>
              </a:r>
              <a:r>
                <a:rPr lang="en-US" altLang="zh-CN" sz="2000" b="1" u="sng" dirty="0" smtClean="0">
                  <a:solidFill>
                    <a:srgbClr val="FF0000"/>
                  </a:solidFill>
                  <a:latin typeface="Arial" pitchFamily="34" charset="0"/>
                  <a:ea typeface="宋体" pitchFamily="2" charset="-122"/>
                </a:rPr>
                <a:t>www.cs.fudan.edu.cn.</a:t>
              </a:r>
              <a:endParaRPr lang="en-US" altLang="zh-CN" sz="2000" b="1" u="sng" dirty="0">
                <a:solidFill>
                  <a:srgbClr val="FF0000"/>
                </a:solidFill>
                <a:latin typeface="Arial" pitchFamily="34" charset="0"/>
                <a:ea typeface="宋体" pitchFamily="2" charset="-122"/>
              </a:endParaRPr>
            </a:p>
          </p:txBody>
        </p:sp>
        <p:cxnSp>
          <p:nvCxnSpPr>
            <p:cNvPr id="49" name="直接箭头连接符 48"/>
            <p:cNvCxnSpPr/>
            <p:nvPr/>
          </p:nvCxnSpPr>
          <p:spPr>
            <a:xfrm flipV="1">
              <a:off x="9637262" y="5036345"/>
              <a:ext cx="271418" cy="1518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713041" y="3107531"/>
            <a:ext cx="2443868" cy="1787163"/>
            <a:chOff x="9112960" y="4021933"/>
            <a:chExt cx="2443868" cy="1787163"/>
          </a:xfrm>
        </p:grpSpPr>
        <p:sp>
          <p:nvSpPr>
            <p:cNvPr id="53" name="Text Box 8"/>
            <p:cNvSpPr txBox="1">
              <a:spLocks noChangeArrowheads="1"/>
            </p:cNvSpPr>
            <p:nvPr/>
          </p:nvSpPr>
          <p:spPr bwMode="auto">
            <a:xfrm>
              <a:off x="9112960" y="5408986"/>
              <a:ext cx="2367957"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u="sng" dirty="0" smtClean="0">
                  <a:solidFill>
                    <a:srgbClr val="FF0000"/>
                  </a:solidFill>
                  <a:latin typeface="Arial" pitchFamily="34" charset="0"/>
                  <a:ea typeface="宋体" pitchFamily="2" charset="-122"/>
                </a:rPr>
                <a:t>域名</a:t>
              </a:r>
              <a:r>
                <a:rPr lang="en-US" altLang="zh-CN" sz="2000" b="1" u="sng" dirty="0" smtClean="0">
                  <a:solidFill>
                    <a:srgbClr val="FF0000"/>
                  </a:solidFill>
                  <a:latin typeface="Arial" pitchFamily="34" charset="0"/>
                  <a:ea typeface="宋体" pitchFamily="2" charset="-122"/>
                </a:rPr>
                <a:t>fudan.edu.cn.</a:t>
              </a:r>
              <a:endParaRPr lang="en-US" altLang="zh-CN" sz="2000" b="1" u="sng" dirty="0">
                <a:solidFill>
                  <a:srgbClr val="FF0000"/>
                </a:solidFill>
                <a:latin typeface="Arial" pitchFamily="34" charset="0"/>
                <a:ea typeface="宋体" pitchFamily="2" charset="-122"/>
              </a:endParaRPr>
            </a:p>
          </p:txBody>
        </p:sp>
        <p:cxnSp>
          <p:nvCxnSpPr>
            <p:cNvPr id="54" name="直接箭头连接符 53"/>
            <p:cNvCxnSpPr/>
            <p:nvPr/>
          </p:nvCxnSpPr>
          <p:spPr>
            <a:xfrm flipV="1">
              <a:off x="10445969" y="4021933"/>
              <a:ext cx="1110859" cy="13612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矩形 57"/>
          <p:cNvSpPr/>
          <p:nvPr/>
        </p:nvSpPr>
        <p:spPr>
          <a:xfrm>
            <a:off x="122851" y="4297674"/>
            <a:ext cx="6096000" cy="1015663"/>
          </a:xfrm>
          <a:prstGeom prst="rect">
            <a:avLst/>
          </a:prstGeom>
        </p:spPr>
        <p:txBody>
          <a:bodyPr>
            <a:spAutoFit/>
          </a:bodyPr>
          <a:lstStyle/>
          <a:p>
            <a:pPr marL="914400" lvl="1" indent="-457200">
              <a:buFont typeface="Arial" panose="020B0604020202020204" pitchFamily="34" charset="0"/>
              <a:buChar char="•"/>
            </a:pPr>
            <a:r>
              <a:rPr lang="zh-CN" altLang="en-US" sz="2000" dirty="0" smtClean="0"/>
              <a:t>绝对域名</a:t>
            </a:r>
            <a:r>
              <a:rPr lang="en-US" altLang="zh-CN" sz="2000" dirty="0" smtClean="0"/>
              <a:t>FQDN</a:t>
            </a:r>
            <a:r>
              <a:rPr lang="zh-CN" altLang="en-US" sz="2000" dirty="0" smtClean="0"/>
              <a:t>（</a:t>
            </a:r>
            <a:r>
              <a:rPr lang="en-US" altLang="zh-CN" sz="2000" dirty="0" smtClean="0"/>
              <a:t>Fully Qualified Domain Name</a:t>
            </a:r>
            <a:r>
              <a:rPr lang="zh-CN" altLang="en-US" sz="2000" dirty="0" smtClean="0"/>
              <a:t>）由该节点的</a:t>
            </a:r>
            <a:r>
              <a:rPr lang="en-US" altLang="zh-CN" sz="2000" dirty="0" smtClean="0"/>
              <a:t>label</a:t>
            </a:r>
            <a:r>
              <a:rPr lang="zh-CN" altLang="en-US" sz="2000" dirty="0"/>
              <a:t>开始一直到</a:t>
            </a:r>
            <a:r>
              <a:rPr lang="en-US" altLang="zh-CN" sz="2000" dirty="0"/>
              <a:t>root</a:t>
            </a:r>
            <a:r>
              <a:rPr lang="zh-CN" altLang="en-US" sz="2000" dirty="0" smtClean="0"/>
              <a:t>为止</a:t>
            </a:r>
            <a:r>
              <a:rPr lang="zh-CN" altLang="en-US" sz="2000" dirty="0"/>
              <a:t>的</a:t>
            </a:r>
            <a:r>
              <a:rPr lang="zh-CN" altLang="en-US" sz="2000" dirty="0" smtClean="0"/>
              <a:t>一系列</a:t>
            </a:r>
            <a:r>
              <a:rPr lang="en-US" altLang="zh-CN" sz="2000" dirty="0"/>
              <a:t>label</a:t>
            </a:r>
            <a:r>
              <a:rPr lang="zh-CN" altLang="en-US" sz="2000" dirty="0"/>
              <a:t>组成，中间以</a:t>
            </a:r>
            <a:r>
              <a:rPr lang="en-US" altLang="zh-CN" sz="2000" dirty="0"/>
              <a:t>dot(.)</a:t>
            </a:r>
            <a:r>
              <a:rPr lang="zh-CN" altLang="en-US" sz="2000" dirty="0" smtClean="0"/>
              <a:t>分隔</a:t>
            </a:r>
            <a:endParaRPr lang="en-US" altLang="zh-CN" sz="2000" dirty="0" smtClean="0"/>
          </a:p>
        </p:txBody>
      </p:sp>
      <p:sp>
        <p:nvSpPr>
          <p:cNvPr id="59" name="矩形 58"/>
          <p:cNvSpPr/>
          <p:nvPr/>
        </p:nvSpPr>
        <p:spPr>
          <a:xfrm>
            <a:off x="122851" y="5501834"/>
            <a:ext cx="10649653" cy="1015663"/>
          </a:xfrm>
          <a:prstGeom prst="rect">
            <a:avLst/>
          </a:prstGeom>
        </p:spPr>
        <p:txBody>
          <a:bodyPr wrap="square">
            <a:spAutoFit/>
          </a:bodyPr>
          <a:lstStyle/>
          <a:p>
            <a:pPr marL="914400" lvl="1" indent="-457200">
              <a:buFont typeface="Arial" panose="020B0604020202020204" pitchFamily="34" charset="0"/>
              <a:buChar char="•"/>
            </a:pPr>
            <a:r>
              <a:rPr lang="zh-CN" altLang="en-US" sz="2000" dirty="0" smtClean="0"/>
              <a:t>相对域名</a:t>
            </a:r>
            <a:r>
              <a:rPr lang="en-US" altLang="zh-CN" sz="2000" dirty="0" smtClean="0"/>
              <a:t>PQDN(Partially Qualified Domain Name</a:t>
            </a:r>
            <a:r>
              <a:rPr lang="zh-CN" altLang="en-US" sz="2000" dirty="0" smtClean="0"/>
              <a:t>：域名不以</a:t>
            </a:r>
            <a:r>
              <a:rPr lang="en-US" altLang="zh-CN" sz="2000" dirty="0" smtClean="0"/>
              <a:t>root</a:t>
            </a:r>
            <a:r>
              <a:rPr lang="zh-CN" altLang="en-US" sz="2000" dirty="0" smtClean="0"/>
              <a:t>结束</a:t>
            </a:r>
            <a:endParaRPr lang="en-US" altLang="zh-CN" sz="2000" dirty="0" smtClean="0"/>
          </a:p>
          <a:p>
            <a:pPr marL="1371600" lvl="2" indent="-457200">
              <a:buFont typeface="Arial" panose="020B0604020202020204" pitchFamily="34" charset="0"/>
              <a:buChar char="•"/>
            </a:pPr>
            <a:r>
              <a:rPr lang="zh-CN" altLang="en-US" sz="2000" dirty="0" smtClean="0"/>
              <a:t>常用于解析与当前主机在同一个域下面的名字</a:t>
            </a:r>
            <a:endParaRPr lang="en-US" altLang="zh-CN" sz="2000" dirty="0" smtClean="0"/>
          </a:p>
          <a:p>
            <a:pPr marL="1371600" lvl="2" indent="-457200">
              <a:buFont typeface="Arial" panose="020B0604020202020204" pitchFamily="34" charset="0"/>
              <a:buChar char="•"/>
            </a:pPr>
            <a:r>
              <a:rPr lang="zh-CN" altLang="en-US" sz="2000" dirty="0" smtClean="0"/>
              <a:t>需要提供域名后缀</a:t>
            </a:r>
            <a:r>
              <a:rPr lang="en-US" altLang="zh-CN" sz="2000" dirty="0" err="1" smtClean="0"/>
              <a:t>dns</a:t>
            </a:r>
            <a:r>
              <a:rPr lang="en-US" altLang="zh-CN" sz="2000" dirty="0" smtClean="0"/>
              <a:t> suffix </a:t>
            </a:r>
            <a:endParaRPr lang="zh-CN" altLang="en-US" sz="2000" dirty="0"/>
          </a:p>
        </p:txBody>
      </p:sp>
      <p:sp>
        <p:nvSpPr>
          <p:cNvPr id="55" name="Text Box 13"/>
          <p:cNvSpPr txBox="1">
            <a:spLocks noChangeArrowheads="1"/>
          </p:cNvSpPr>
          <p:nvPr/>
        </p:nvSpPr>
        <p:spPr bwMode="auto">
          <a:xfrm>
            <a:off x="10875212" y="1795041"/>
            <a:ext cx="1321741" cy="338554"/>
          </a:xfrm>
          <a:prstGeom prst="rect">
            <a:avLst/>
          </a:prstGeom>
          <a:noFill/>
          <a:ln w="12700">
            <a:noFill/>
            <a:miter lim="800000"/>
            <a:headEnd/>
            <a:tailEnd/>
          </a:ln>
        </p:spPr>
        <p:txBody>
          <a:bodyPr wrap="square" anchor="ctr">
            <a:spAutoFit/>
          </a:bodyPr>
          <a:lstStyle/>
          <a:p>
            <a:pPr algn="ctr"/>
            <a:r>
              <a:rPr lang="zh-CN" altLang="en-US" sz="1600" b="1" u="sng" dirty="0" smtClean="0">
                <a:solidFill>
                  <a:srgbClr val="FF0000"/>
                </a:solidFill>
                <a:latin typeface="Arial" pitchFamily="34" charset="0"/>
                <a:ea typeface="宋体" pitchFamily="2" charset="-122"/>
              </a:rPr>
              <a:t>二级域名</a:t>
            </a:r>
            <a:endParaRPr lang="en-US" altLang="zh-CN" sz="1600" b="1" u="sng" dirty="0">
              <a:solidFill>
                <a:srgbClr val="FF0000"/>
              </a:solidFill>
              <a:latin typeface="Arial" pitchFamily="34" charset="0"/>
              <a:ea typeface="宋体" pitchFamily="2" charset="-122"/>
            </a:endParaRPr>
          </a:p>
        </p:txBody>
      </p:sp>
    </p:spTree>
    <p:extLst>
      <p:ext uri="{BB962C8B-B14F-4D97-AF65-F5344CB8AC3E}">
        <p14:creationId xmlns:p14="http://schemas.microsoft.com/office/powerpoint/2010/main" val="2155965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域名国际化</a:t>
            </a:r>
            <a:endParaRPr lang="zh-CN" altLang="en-US" dirty="0"/>
          </a:p>
        </p:txBody>
      </p:sp>
      <p:sp>
        <p:nvSpPr>
          <p:cNvPr id="3" name="内容占位符 2"/>
          <p:cNvSpPr>
            <a:spLocks noGrp="1"/>
          </p:cNvSpPr>
          <p:nvPr>
            <p:ph idx="1"/>
          </p:nvPr>
        </p:nvSpPr>
        <p:spPr/>
        <p:txBody>
          <a:bodyPr/>
          <a:lstStyle/>
          <a:p>
            <a:r>
              <a:rPr lang="en-US" altLang="zh-CN" dirty="0"/>
              <a:t>Internationalized Domain Names </a:t>
            </a:r>
            <a:r>
              <a:rPr lang="en-US" altLang="zh-CN" dirty="0" smtClean="0"/>
              <a:t>in Applications </a:t>
            </a:r>
            <a:r>
              <a:rPr lang="en-US" altLang="zh-CN" dirty="0"/>
              <a:t>(IDNA) (RFC 5890, RFC 5891, RFC 3492</a:t>
            </a:r>
            <a:r>
              <a:rPr lang="en-US" altLang="zh-CN" dirty="0" smtClean="0"/>
              <a:t>)</a:t>
            </a:r>
          </a:p>
          <a:p>
            <a:pPr lvl="1"/>
            <a:r>
              <a:rPr lang="zh-CN" altLang="en-US" sz="2800" dirty="0"/>
              <a:t>域名系统本身不作任何修改</a:t>
            </a:r>
            <a:endParaRPr lang="en-US" altLang="zh-CN" sz="2800" dirty="0"/>
          </a:p>
          <a:p>
            <a:pPr lvl="1"/>
            <a:r>
              <a:rPr lang="zh-CN" altLang="en-US" sz="2800" dirty="0"/>
              <a:t>应用中支持国际化的域名</a:t>
            </a:r>
            <a:endParaRPr lang="en-US" altLang="zh-CN" sz="2800" dirty="0"/>
          </a:p>
          <a:p>
            <a:pPr lvl="2"/>
            <a:r>
              <a:rPr lang="zh-CN" altLang="en-US" sz="2800" dirty="0"/>
              <a:t>将域名中包含了非</a:t>
            </a:r>
            <a:r>
              <a:rPr lang="en-US" altLang="zh-CN" sz="2800" dirty="0"/>
              <a:t>7-bit ASCII</a:t>
            </a:r>
            <a:r>
              <a:rPr lang="zh-CN" altLang="en-US" sz="2800" dirty="0"/>
              <a:t>字符（比如中文字符）的</a:t>
            </a:r>
            <a:r>
              <a:rPr lang="en-US" altLang="zh-CN" sz="2800" dirty="0"/>
              <a:t>Label</a:t>
            </a:r>
            <a:r>
              <a:rPr lang="zh-CN" altLang="en-US" sz="2800" dirty="0"/>
              <a:t>编码成</a:t>
            </a:r>
            <a:r>
              <a:rPr lang="en-US" altLang="zh-CN" sz="2800" dirty="0"/>
              <a:t>7-bit ASCII</a:t>
            </a:r>
            <a:r>
              <a:rPr lang="zh-CN" altLang="en-US" sz="2800" dirty="0"/>
              <a:t>字符，称为</a:t>
            </a:r>
            <a:r>
              <a:rPr lang="en-US" altLang="zh-CN" sz="2800" dirty="0"/>
              <a:t>ACE</a:t>
            </a:r>
            <a:r>
              <a:rPr lang="zh-CN" altLang="en-US" sz="2800" dirty="0"/>
              <a:t>编码</a:t>
            </a:r>
            <a:r>
              <a:rPr lang="en-US" altLang="zh-CN" sz="2800" dirty="0"/>
              <a:t>(ASCII Compatible Encoding) </a:t>
            </a:r>
          </a:p>
          <a:p>
            <a:pPr lvl="3"/>
            <a:r>
              <a:rPr lang="en-US" altLang="zh-CN" sz="2800" dirty="0" smtClean="0"/>
              <a:t>ACE</a:t>
            </a:r>
            <a:r>
              <a:rPr lang="zh-CN" altLang="en-US" sz="2800" dirty="0" smtClean="0"/>
              <a:t>前缀为</a:t>
            </a:r>
            <a:r>
              <a:rPr lang="en-US" altLang="zh-CN" sz="2800" dirty="0" err="1" smtClean="0"/>
              <a:t>xn</a:t>
            </a:r>
            <a:r>
              <a:rPr lang="en-US" altLang="zh-CN" sz="2800" dirty="0" smtClean="0"/>
              <a:t>– </a:t>
            </a:r>
          </a:p>
          <a:p>
            <a:pPr lvl="3"/>
            <a:r>
              <a:rPr lang="en-US" altLang="zh-CN" sz="2800" dirty="0" smtClean="0"/>
              <a:t>RFC 3492</a:t>
            </a:r>
            <a:r>
              <a:rPr lang="zh-CN" altLang="en-US" sz="2800" dirty="0" smtClean="0"/>
              <a:t>描述了</a:t>
            </a:r>
            <a:r>
              <a:rPr lang="en-US" altLang="zh-CN" sz="2800" dirty="0" smtClean="0"/>
              <a:t>Punycode</a:t>
            </a:r>
            <a:r>
              <a:rPr lang="zh-CN" altLang="en-US" sz="2800" dirty="0" smtClean="0"/>
              <a:t>，将</a:t>
            </a:r>
            <a:r>
              <a:rPr lang="en-US" altLang="zh-CN" sz="2800" dirty="0" smtClean="0"/>
              <a:t>Unicode</a:t>
            </a:r>
            <a:r>
              <a:rPr lang="zh-CN" altLang="en-US" sz="2800" dirty="0" smtClean="0"/>
              <a:t>字符转换为</a:t>
            </a:r>
            <a:r>
              <a:rPr lang="en-US" altLang="zh-CN" sz="2800" dirty="0" smtClean="0"/>
              <a:t>ASCII</a:t>
            </a:r>
            <a:endParaRPr lang="en-US" altLang="zh-CN" sz="2800" dirty="0"/>
          </a:p>
          <a:p>
            <a:pPr lvl="1"/>
            <a:r>
              <a:rPr lang="zh-CN" altLang="en-US" dirty="0" smtClean="0"/>
              <a:t>中国</a:t>
            </a:r>
            <a:r>
              <a:rPr lang="en-US" altLang="zh-CN" dirty="0"/>
              <a:t>.</a:t>
            </a:r>
            <a:r>
              <a:rPr lang="en-US" altLang="zh-CN" dirty="0" err="1" smtClean="0"/>
              <a:t>cn</a:t>
            </a:r>
            <a:r>
              <a:rPr lang="zh-CN" altLang="en-US" dirty="0" smtClean="0"/>
              <a:t>进行</a:t>
            </a:r>
            <a:r>
              <a:rPr lang="en-US" altLang="zh-CN" dirty="0" smtClean="0"/>
              <a:t>ACE</a:t>
            </a:r>
            <a:r>
              <a:rPr lang="zh-CN" altLang="en-US" dirty="0" smtClean="0"/>
              <a:t>编码后为 </a:t>
            </a:r>
            <a:r>
              <a:rPr lang="en-US" altLang="zh-CN" dirty="0" smtClean="0"/>
              <a:t>xn-</a:t>
            </a:r>
            <a:r>
              <a:rPr lang="en-US" altLang="zh-CN" dirty="0"/>
              <a:t>-fiqs8s.cn</a:t>
            </a:r>
            <a:r>
              <a:rPr lang="zh-CN" altLang="en-US" dirty="0"/>
              <a:t> </a:t>
            </a:r>
            <a:r>
              <a:rPr lang="en-US" altLang="zh-CN" dirty="0"/>
              <a:t> </a:t>
            </a:r>
            <a:endParaRPr lang="zh-CN" altLang="en-US" dirty="0"/>
          </a:p>
          <a:p>
            <a:endParaRPr lang="zh-CN" altLang="en-US" sz="2400" dirty="0"/>
          </a:p>
        </p:txBody>
      </p:sp>
    </p:spTree>
    <p:extLst>
      <p:ext uri="{BB962C8B-B14F-4D97-AF65-F5344CB8AC3E}">
        <p14:creationId xmlns:p14="http://schemas.microsoft.com/office/powerpoint/2010/main" val="696188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域名的维护：域名服务器</a:t>
            </a:r>
            <a:endParaRPr lang="zh-CN" altLang="en-US" sz="2800" dirty="0"/>
          </a:p>
        </p:txBody>
      </p:sp>
      <p:sp>
        <p:nvSpPr>
          <p:cNvPr id="3" name="内容占位符 2"/>
          <p:cNvSpPr>
            <a:spLocks noGrp="1"/>
          </p:cNvSpPr>
          <p:nvPr>
            <p:ph idx="1"/>
          </p:nvPr>
        </p:nvSpPr>
        <p:spPr>
          <a:xfrm>
            <a:off x="173861" y="1408907"/>
            <a:ext cx="6819196" cy="4268023"/>
          </a:xfrm>
        </p:spPr>
        <p:txBody>
          <a:bodyPr>
            <a:noAutofit/>
          </a:bodyPr>
          <a:lstStyle/>
          <a:p>
            <a:pPr>
              <a:lnSpc>
                <a:spcPct val="120000"/>
              </a:lnSpc>
            </a:pPr>
            <a:r>
              <a:rPr lang="zh-CN" altLang="en-US" sz="2400" dirty="0" smtClean="0"/>
              <a:t>域</a:t>
            </a:r>
            <a:r>
              <a:rPr lang="en-US" altLang="zh-CN" sz="2400" dirty="0" smtClean="0"/>
              <a:t>Domain</a:t>
            </a:r>
            <a:r>
              <a:rPr lang="zh-CN" altLang="en-US" sz="2400" dirty="0" smtClean="0"/>
              <a:t>：</a:t>
            </a:r>
            <a:endParaRPr lang="en-US" altLang="zh-CN" sz="2400" dirty="0" smtClean="0"/>
          </a:p>
          <a:p>
            <a:pPr lvl="1">
              <a:lnSpc>
                <a:spcPct val="120000"/>
              </a:lnSpc>
            </a:pPr>
            <a:r>
              <a:rPr lang="zh-CN" altLang="en-US" sz="1800" dirty="0" smtClean="0"/>
              <a:t>域名树的一颗完整</a:t>
            </a:r>
            <a:r>
              <a:rPr lang="zh-CN" altLang="en-US" sz="1800" dirty="0"/>
              <a:t>子</a:t>
            </a:r>
            <a:r>
              <a:rPr lang="zh-CN" altLang="en-US" sz="1800" dirty="0" smtClean="0"/>
              <a:t>树</a:t>
            </a:r>
            <a:endParaRPr lang="en-US" altLang="zh-CN" sz="1800" dirty="0" smtClean="0"/>
          </a:p>
          <a:p>
            <a:pPr lvl="1">
              <a:lnSpc>
                <a:spcPct val="120000"/>
              </a:lnSpc>
            </a:pPr>
            <a:r>
              <a:rPr lang="zh-CN" altLang="en-US" sz="1800" dirty="0" smtClean="0"/>
              <a:t>域的名字为该子树的根节点的域名</a:t>
            </a:r>
            <a:endParaRPr lang="en-US" altLang="zh-CN" sz="1800" dirty="0" smtClean="0"/>
          </a:p>
          <a:p>
            <a:pPr>
              <a:lnSpc>
                <a:spcPct val="120000"/>
              </a:lnSpc>
            </a:pPr>
            <a:r>
              <a:rPr lang="zh-CN" altLang="en-US" sz="2400" dirty="0" smtClean="0"/>
              <a:t>整棵域名树采用分布式方式管理</a:t>
            </a:r>
            <a:endParaRPr lang="en-US" altLang="zh-CN" sz="2400" dirty="0" smtClean="0"/>
          </a:p>
          <a:p>
            <a:pPr lvl="1">
              <a:lnSpc>
                <a:spcPct val="120000"/>
              </a:lnSpc>
            </a:pPr>
            <a:r>
              <a:rPr lang="en-US" altLang="zh-CN" sz="1800" u="sng" dirty="0" smtClean="0">
                <a:solidFill>
                  <a:srgbClr val="FF0000"/>
                </a:solidFill>
              </a:rPr>
              <a:t>DNS</a:t>
            </a:r>
            <a:r>
              <a:rPr lang="zh-CN" altLang="en-US" sz="1800" u="sng" dirty="0" smtClean="0">
                <a:solidFill>
                  <a:srgbClr val="FF0000"/>
                </a:solidFill>
              </a:rPr>
              <a:t>服务器</a:t>
            </a:r>
            <a:r>
              <a:rPr lang="zh-CN" altLang="en-US" sz="1800" dirty="0" smtClean="0"/>
              <a:t>管理树的一部分</a:t>
            </a:r>
            <a:endParaRPr lang="en-US" altLang="zh-CN" sz="1800" dirty="0" smtClean="0"/>
          </a:p>
          <a:p>
            <a:pPr lvl="1">
              <a:lnSpc>
                <a:spcPct val="120000"/>
              </a:lnSpc>
            </a:pPr>
            <a:r>
              <a:rPr lang="zh-CN" altLang="en-US" sz="1800" dirty="0" smtClean="0"/>
              <a:t>首先将整棵树下的第一层子树分割交给不同的</a:t>
            </a:r>
            <a:r>
              <a:rPr lang="en-US" altLang="zh-CN" sz="1800" dirty="0" smtClean="0"/>
              <a:t>(TLD) DNS</a:t>
            </a:r>
            <a:r>
              <a:rPr lang="zh-CN" altLang="en-US" sz="1800" dirty="0" smtClean="0"/>
              <a:t>服务器管理</a:t>
            </a:r>
            <a:endParaRPr lang="en-US" altLang="zh-CN" sz="1800" dirty="0" smtClean="0"/>
          </a:p>
          <a:p>
            <a:pPr lvl="1">
              <a:lnSpc>
                <a:spcPct val="120000"/>
              </a:lnSpc>
            </a:pPr>
            <a:r>
              <a:rPr lang="en-US" altLang="zh-CN" sz="1800" dirty="0" smtClean="0"/>
              <a:t>TLD</a:t>
            </a:r>
            <a:r>
              <a:rPr lang="zh-CN" altLang="en-US" sz="1800" dirty="0" smtClean="0"/>
              <a:t>域名服务器进一步可将其管理的子树进一步分割授权给更下一层的域名服务器管理</a:t>
            </a:r>
            <a:endParaRPr lang="en-US" altLang="zh-CN" sz="1800" dirty="0" smtClean="0"/>
          </a:p>
          <a:p>
            <a:pPr lvl="1">
              <a:lnSpc>
                <a:spcPct val="120000"/>
              </a:lnSpc>
            </a:pPr>
            <a:r>
              <a:rPr lang="zh-CN" altLang="en-US" sz="1800" dirty="0" smtClean="0"/>
              <a:t>域名服务器管理的基本单位为</a:t>
            </a:r>
            <a:r>
              <a:rPr lang="en-US" altLang="zh-CN" sz="1800" u="sng" dirty="0" smtClean="0">
                <a:solidFill>
                  <a:srgbClr val="FF0000"/>
                </a:solidFill>
              </a:rPr>
              <a:t>Zone</a:t>
            </a:r>
            <a:r>
              <a:rPr lang="en-US" altLang="zh-CN" sz="1800" dirty="0" smtClean="0"/>
              <a:t>:</a:t>
            </a:r>
          </a:p>
          <a:p>
            <a:pPr lvl="2">
              <a:lnSpc>
                <a:spcPct val="120000"/>
              </a:lnSpc>
            </a:pPr>
            <a:r>
              <a:rPr lang="zh-CN" altLang="en-US" sz="1600" u="sng" dirty="0" smtClean="0">
                <a:solidFill>
                  <a:srgbClr val="FF0000"/>
                </a:solidFill>
              </a:rPr>
              <a:t>修剪的子树</a:t>
            </a:r>
          </a:p>
          <a:p>
            <a:pPr lvl="2">
              <a:lnSpc>
                <a:spcPct val="120000"/>
              </a:lnSpc>
            </a:pPr>
            <a:r>
              <a:rPr lang="zh-CN" altLang="en-US" sz="1600" dirty="0" smtClean="0"/>
              <a:t>由域名服务器管理区域中名字的映射</a:t>
            </a:r>
          </a:p>
          <a:p>
            <a:pPr lvl="2">
              <a:lnSpc>
                <a:spcPct val="120000"/>
              </a:lnSpc>
            </a:pPr>
            <a:r>
              <a:rPr lang="zh-CN" altLang="en-US" sz="1600" dirty="0" smtClean="0"/>
              <a:t>子树的某些分支授权给其他域名服务器管理，通过</a:t>
            </a:r>
            <a:r>
              <a:rPr lang="en-US" altLang="zh-CN" sz="1600" dirty="0" smtClean="0"/>
              <a:t>NS</a:t>
            </a:r>
            <a:r>
              <a:rPr lang="zh-CN" altLang="en-US" sz="1600" dirty="0" smtClean="0"/>
              <a:t>资源记录来定义</a:t>
            </a:r>
          </a:p>
          <a:p>
            <a:pPr>
              <a:lnSpc>
                <a:spcPct val="120000"/>
              </a:lnSpc>
            </a:pPr>
            <a:endParaRPr lang="zh-CN" altLang="en-US" sz="2400" dirty="0" smtClean="0"/>
          </a:p>
          <a:p>
            <a:pPr>
              <a:lnSpc>
                <a:spcPct val="120000"/>
              </a:lnSpc>
            </a:pPr>
            <a:endParaRPr lang="zh-CN" altLang="en-US" sz="2400" dirty="0"/>
          </a:p>
        </p:txBody>
      </p:sp>
      <p:grpSp>
        <p:nvGrpSpPr>
          <p:cNvPr id="4" name="Group 6"/>
          <p:cNvGrpSpPr>
            <a:grpSpLocks/>
          </p:cNvGrpSpPr>
          <p:nvPr/>
        </p:nvGrpSpPr>
        <p:grpSpPr bwMode="auto">
          <a:xfrm>
            <a:off x="4857750" y="111125"/>
            <a:ext cx="6388820" cy="3429000"/>
            <a:chOff x="3567" y="2609"/>
            <a:chExt cx="2615" cy="1728"/>
          </a:xfrm>
        </p:grpSpPr>
        <p:sp>
          <p:nvSpPr>
            <p:cNvPr id="5" name="Text Box 7"/>
            <p:cNvSpPr txBox="1">
              <a:spLocks noChangeArrowheads="1"/>
            </p:cNvSpPr>
            <p:nvPr/>
          </p:nvSpPr>
          <p:spPr bwMode="auto">
            <a:xfrm>
              <a:off x="4725" y="2609"/>
              <a:ext cx="427" cy="250"/>
            </a:xfrm>
            <a:prstGeom prst="rect">
              <a:avLst/>
            </a:prstGeom>
            <a:noFill/>
            <a:ln w="12700">
              <a:noFill/>
              <a:miter lim="800000"/>
              <a:headEnd/>
              <a:tailEnd/>
            </a:ln>
          </p:spPr>
          <p:txBody>
            <a:bodyPr wrap="none" anchor="ctr">
              <a:spAutoFit/>
            </a:bodyPr>
            <a:lstStyle/>
            <a:p>
              <a:pPr algn="ctr"/>
              <a:r>
                <a:rPr lang="en-US" altLang="zh-CN" sz="2000" b="1">
                  <a:latin typeface="Arial" pitchFamily="34" charset="0"/>
                  <a:ea typeface="宋体" pitchFamily="2" charset="-122"/>
                </a:rPr>
                <a:t>root</a:t>
              </a:r>
            </a:p>
          </p:txBody>
        </p:sp>
        <p:sp>
          <p:nvSpPr>
            <p:cNvPr id="6" name="Text Box 8"/>
            <p:cNvSpPr txBox="1">
              <a:spLocks noChangeArrowheads="1"/>
            </p:cNvSpPr>
            <p:nvPr/>
          </p:nvSpPr>
          <p:spPr bwMode="auto">
            <a:xfrm>
              <a:off x="4543" y="2993"/>
              <a:ext cx="401" cy="250"/>
            </a:xfrm>
            <a:prstGeom prst="rect">
              <a:avLst/>
            </a:prstGeom>
            <a:noFill/>
            <a:ln w="12700">
              <a:noFill/>
              <a:miter lim="800000"/>
              <a:headEnd/>
              <a:tailEnd/>
            </a:ln>
          </p:spPr>
          <p:txBody>
            <a:bodyPr wrap="none" anchor="ctr">
              <a:spAutoFit/>
            </a:bodyPr>
            <a:lstStyle/>
            <a:p>
              <a:pPr algn="ctr"/>
              <a:r>
                <a:rPr lang="en-US" altLang="zh-CN" sz="2000" b="1" dirty="0" err="1">
                  <a:latin typeface="Arial" pitchFamily="34" charset="0"/>
                  <a:ea typeface="宋体" pitchFamily="2" charset="-122"/>
                </a:rPr>
                <a:t>edu</a:t>
              </a:r>
              <a:endParaRPr lang="en-US" altLang="zh-CN" sz="2000" b="1" dirty="0">
                <a:latin typeface="Arial" pitchFamily="34" charset="0"/>
                <a:ea typeface="宋体" pitchFamily="2" charset="-122"/>
              </a:endParaRPr>
            </a:p>
          </p:txBody>
        </p:sp>
        <p:sp>
          <p:nvSpPr>
            <p:cNvPr id="7" name="Text Box 9"/>
            <p:cNvSpPr txBox="1">
              <a:spLocks noChangeArrowheads="1"/>
            </p:cNvSpPr>
            <p:nvPr/>
          </p:nvSpPr>
          <p:spPr bwMode="auto">
            <a:xfrm>
              <a:off x="3868" y="2993"/>
              <a:ext cx="356" cy="250"/>
            </a:xfrm>
            <a:prstGeom prst="rect">
              <a:avLst/>
            </a:prstGeom>
            <a:noFill/>
            <a:ln w="12700">
              <a:noFill/>
              <a:miter lim="800000"/>
              <a:headEnd/>
              <a:tailEnd/>
            </a:ln>
          </p:spPr>
          <p:txBody>
            <a:bodyPr wrap="none" anchor="ctr">
              <a:spAutoFit/>
            </a:bodyPr>
            <a:lstStyle/>
            <a:p>
              <a:pPr algn="ctr"/>
              <a:r>
                <a:rPr lang="en-US" altLang="zh-CN" sz="2000" b="1">
                  <a:latin typeface="Arial" pitchFamily="34" charset="0"/>
                  <a:ea typeface="宋体" pitchFamily="2" charset="-122"/>
                </a:rPr>
                <a:t>net</a:t>
              </a:r>
            </a:p>
          </p:txBody>
        </p:sp>
        <p:sp>
          <p:nvSpPr>
            <p:cNvPr id="8" name="Text Box 10"/>
            <p:cNvSpPr txBox="1">
              <a:spLocks noChangeArrowheads="1"/>
            </p:cNvSpPr>
            <p:nvPr/>
          </p:nvSpPr>
          <p:spPr bwMode="auto">
            <a:xfrm>
              <a:off x="3567" y="2801"/>
              <a:ext cx="374" cy="250"/>
            </a:xfrm>
            <a:prstGeom prst="rect">
              <a:avLst/>
            </a:prstGeom>
            <a:noFill/>
            <a:ln w="12700">
              <a:noFill/>
              <a:miter lim="800000"/>
              <a:headEnd/>
              <a:tailEnd/>
            </a:ln>
          </p:spPr>
          <p:txBody>
            <a:bodyPr wrap="none" anchor="ctr">
              <a:spAutoFit/>
            </a:bodyPr>
            <a:lstStyle/>
            <a:p>
              <a:pPr algn="ctr"/>
              <a:r>
                <a:rPr lang="en-US" altLang="zh-CN" sz="2000" b="1">
                  <a:latin typeface="Arial" pitchFamily="34" charset="0"/>
                  <a:ea typeface="宋体" pitchFamily="2" charset="-122"/>
                </a:rPr>
                <a:t>org</a:t>
              </a:r>
            </a:p>
          </p:txBody>
        </p:sp>
        <p:sp>
          <p:nvSpPr>
            <p:cNvPr id="9" name="Text Box 11"/>
            <p:cNvSpPr txBox="1">
              <a:spLocks noChangeArrowheads="1"/>
            </p:cNvSpPr>
            <p:nvPr/>
          </p:nvSpPr>
          <p:spPr bwMode="auto">
            <a:xfrm>
              <a:off x="5510" y="3023"/>
              <a:ext cx="198" cy="202"/>
            </a:xfrm>
            <a:prstGeom prst="rect">
              <a:avLst/>
            </a:prstGeom>
            <a:noFill/>
            <a:ln w="12700">
              <a:noFill/>
              <a:miter lim="800000"/>
              <a:headEnd/>
              <a:tailEnd/>
            </a:ln>
          </p:spPr>
          <p:txBody>
            <a:bodyPr wrap="none" anchor="ctr">
              <a:spAutoFit/>
            </a:bodyPr>
            <a:lstStyle/>
            <a:p>
              <a:pPr algn="ctr"/>
              <a:r>
                <a:rPr lang="en-US" altLang="zh-CN" sz="2000" b="1" dirty="0" err="1" smtClean="0">
                  <a:latin typeface="Arial" pitchFamily="34" charset="0"/>
                  <a:ea typeface="宋体" pitchFamily="2" charset="-122"/>
                </a:rPr>
                <a:t>cn</a:t>
              </a:r>
              <a:endParaRPr lang="en-US" altLang="zh-CN" sz="2000" b="1" dirty="0">
                <a:latin typeface="Arial" pitchFamily="34" charset="0"/>
                <a:ea typeface="宋体" pitchFamily="2" charset="-122"/>
              </a:endParaRPr>
            </a:p>
          </p:txBody>
        </p:sp>
        <p:sp>
          <p:nvSpPr>
            <p:cNvPr id="10" name="Text Box 12"/>
            <p:cNvSpPr txBox="1">
              <a:spLocks noChangeArrowheads="1"/>
            </p:cNvSpPr>
            <p:nvPr/>
          </p:nvSpPr>
          <p:spPr bwMode="auto">
            <a:xfrm>
              <a:off x="4984" y="2983"/>
              <a:ext cx="445" cy="250"/>
            </a:xfrm>
            <a:prstGeom prst="rect">
              <a:avLst/>
            </a:prstGeom>
            <a:noFill/>
            <a:ln w="12700">
              <a:noFill/>
              <a:miter lim="800000"/>
              <a:headEnd/>
              <a:tailEnd/>
            </a:ln>
          </p:spPr>
          <p:txBody>
            <a:bodyPr wrap="none" anchor="ctr">
              <a:spAutoFit/>
            </a:bodyPr>
            <a:lstStyle/>
            <a:p>
              <a:pPr algn="ctr"/>
              <a:r>
                <a:rPr lang="en-US" altLang="zh-CN" sz="2000" b="1">
                  <a:latin typeface="Arial" pitchFamily="34" charset="0"/>
                  <a:ea typeface="宋体" pitchFamily="2" charset="-122"/>
                </a:rPr>
                <a:t>com</a:t>
              </a:r>
            </a:p>
          </p:txBody>
        </p:sp>
        <p:sp>
          <p:nvSpPr>
            <p:cNvPr id="11" name="Text Box 13"/>
            <p:cNvSpPr txBox="1">
              <a:spLocks noChangeArrowheads="1"/>
            </p:cNvSpPr>
            <p:nvPr/>
          </p:nvSpPr>
          <p:spPr bwMode="auto">
            <a:xfrm>
              <a:off x="3876" y="3473"/>
              <a:ext cx="401" cy="250"/>
            </a:xfrm>
            <a:prstGeom prst="rect">
              <a:avLst/>
            </a:prstGeom>
            <a:noFill/>
            <a:ln w="12700">
              <a:noFill/>
              <a:miter lim="800000"/>
              <a:headEnd/>
              <a:tailEnd/>
            </a:ln>
          </p:spPr>
          <p:txBody>
            <a:bodyPr wrap="none" anchor="ctr">
              <a:spAutoFit/>
            </a:bodyPr>
            <a:lstStyle/>
            <a:p>
              <a:pPr algn="ctr"/>
              <a:r>
                <a:rPr lang="en-US" altLang="zh-CN" sz="2000" b="1" dirty="0" err="1">
                  <a:latin typeface="Arial" pitchFamily="34" charset="0"/>
                  <a:ea typeface="宋体" pitchFamily="2" charset="-122"/>
                </a:rPr>
                <a:t>ucb</a:t>
              </a:r>
              <a:endParaRPr lang="en-US" altLang="zh-CN" sz="2000" b="1" dirty="0">
                <a:latin typeface="Arial" pitchFamily="34" charset="0"/>
                <a:ea typeface="宋体" pitchFamily="2" charset="-122"/>
              </a:endParaRPr>
            </a:p>
          </p:txBody>
        </p:sp>
        <p:sp>
          <p:nvSpPr>
            <p:cNvPr id="12" name="Text Box 14"/>
            <p:cNvSpPr txBox="1">
              <a:spLocks noChangeArrowheads="1"/>
            </p:cNvSpPr>
            <p:nvPr/>
          </p:nvSpPr>
          <p:spPr bwMode="auto">
            <a:xfrm>
              <a:off x="4504" y="3473"/>
              <a:ext cx="445" cy="250"/>
            </a:xfrm>
            <a:prstGeom prst="rect">
              <a:avLst/>
            </a:prstGeom>
            <a:noFill/>
            <a:ln w="12700">
              <a:noFill/>
              <a:miter lim="800000"/>
              <a:headEnd/>
              <a:tailEnd/>
            </a:ln>
          </p:spPr>
          <p:txBody>
            <a:bodyPr wrap="none" anchor="ctr">
              <a:spAutoFit/>
            </a:bodyPr>
            <a:lstStyle/>
            <a:p>
              <a:pPr algn="ctr"/>
              <a:r>
                <a:rPr lang="en-US" altLang="zh-CN" sz="2000" b="1" dirty="0" err="1">
                  <a:latin typeface="Arial" pitchFamily="34" charset="0"/>
                  <a:ea typeface="宋体" pitchFamily="2" charset="-122"/>
                </a:rPr>
                <a:t>cmu</a:t>
              </a:r>
              <a:endParaRPr lang="en-US" altLang="zh-CN" sz="2000" b="1" dirty="0">
                <a:latin typeface="Arial" pitchFamily="34" charset="0"/>
                <a:ea typeface="宋体" pitchFamily="2" charset="-122"/>
              </a:endParaRPr>
            </a:p>
          </p:txBody>
        </p:sp>
        <p:sp>
          <p:nvSpPr>
            <p:cNvPr id="13" name="Text Box 15"/>
            <p:cNvSpPr txBox="1">
              <a:spLocks noChangeArrowheads="1"/>
            </p:cNvSpPr>
            <p:nvPr/>
          </p:nvSpPr>
          <p:spPr bwMode="auto">
            <a:xfrm>
              <a:off x="5065" y="3497"/>
              <a:ext cx="232" cy="202"/>
            </a:xfrm>
            <a:prstGeom prst="rect">
              <a:avLst/>
            </a:prstGeom>
            <a:noFill/>
            <a:ln w="12700">
              <a:noFill/>
              <a:miter lim="800000"/>
              <a:headEnd/>
              <a:tailEnd/>
            </a:ln>
          </p:spPr>
          <p:txBody>
            <a:bodyPr wrap="none" anchor="ctr">
              <a:spAutoFit/>
            </a:bodyPr>
            <a:lstStyle/>
            <a:p>
              <a:pPr algn="ctr"/>
              <a:r>
                <a:rPr lang="en-US" altLang="zh-CN" sz="2000" b="1" dirty="0" err="1" smtClean="0">
                  <a:latin typeface="Arial" pitchFamily="34" charset="0"/>
                  <a:ea typeface="宋体" pitchFamily="2" charset="-122"/>
                </a:rPr>
                <a:t>mit</a:t>
              </a:r>
              <a:endParaRPr lang="en-US" altLang="zh-CN" sz="2000" b="1" dirty="0">
                <a:latin typeface="Arial" pitchFamily="34" charset="0"/>
                <a:ea typeface="宋体" pitchFamily="2" charset="-122"/>
              </a:endParaRPr>
            </a:p>
          </p:txBody>
        </p:sp>
        <p:sp>
          <p:nvSpPr>
            <p:cNvPr id="14" name="Line 16"/>
            <p:cNvSpPr>
              <a:spLocks noChangeShapeType="1"/>
            </p:cNvSpPr>
            <p:nvPr/>
          </p:nvSpPr>
          <p:spPr bwMode="auto">
            <a:xfrm flipH="1">
              <a:off x="3975" y="2823"/>
              <a:ext cx="799" cy="122"/>
            </a:xfrm>
            <a:prstGeom prst="line">
              <a:avLst/>
            </a:prstGeom>
            <a:noFill/>
            <a:ln w="12700">
              <a:solidFill>
                <a:schemeClr val="tx1"/>
              </a:solidFill>
              <a:round/>
              <a:headEnd/>
              <a:tailEnd/>
            </a:ln>
          </p:spPr>
          <p:txBody>
            <a:bodyPr wrap="none" anchor="ctr"/>
            <a:lstStyle/>
            <a:p>
              <a:endParaRPr lang="zh-CN" altLang="en-US"/>
            </a:p>
          </p:txBody>
        </p:sp>
        <p:sp>
          <p:nvSpPr>
            <p:cNvPr id="15" name="Line 17"/>
            <p:cNvSpPr>
              <a:spLocks noChangeShapeType="1"/>
            </p:cNvSpPr>
            <p:nvPr/>
          </p:nvSpPr>
          <p:spPr bwMode="auto">
            <a:xfrm flipH="1">
              <a:off x="4167" y="2823"/>
              <a:ext cx="644" cy="266"/>
            </a:xfrm>
            <a:prstGeom prst="line">
              <a:avLst/>
            </a:prstGeom>
            <a:noFill/>
            <a:ln w="12700">
              <a:solidFill>
                <a:schemeClr val="tx1"/>
              </a:solidFill>
              <a:round/>
              <a:headEnd/>
              <a:tailEnd/>
            </a:ln>
          </p:spPr>
          <p:txBody>
            <a:bodyPr wrap="none" anchor="ctr"/>
            <a:lstStyle/>
            <a:p>
              <a:endParaRPr lang="zh-CN" altLang="en-US"/>
            </a:p>
          </p:txBody>
        </p:sp>
        <p:sp>
          <p:nvSpPr>
            <p:cNvPr id="16" name="Line 18"/>
            <p:cNvSpPr>
              <a:spLocks noChangeShapeType="1"/>
            </p:cNvSpPr>
            <p:nvPr/>
          </p:nvSpPr>
          <p:spPr bwMode="auto">
            <a:xfrm>
              <a:off x="5041" y="2808"/>
              <a:ext cx="182" cy="233"/>
            </a:xfrm>
            <a:prstGeom prst="line">
              <a:avLst/>
            </a:prstGeom>
            <a:noFill/>
            <a:ln w="12700">
              <a:solidFill>
                <a:schemeClr val="tx1"/>
              </a:solidFill>
              <a:round/>
              <a:headEnd/>
              <a:tailEnd/>
            </a:ln>
          </p:spPr>
          <p:txBody>
            <a:bodyPr wrap="none" anchor="ctr"/>
            <a:lstStyle/>
            <a:p>
              <a:endParaRPr lang="zh-CN" altLang="en-US"/>
            </a:p>
          </p:txBody>
        </p:sp>
        <p:sp>
          <p:nvSpPr>
            <p:cNvPr id="17" name="Line 19"/>
            <p:cNvSpPr>
              <a:spLocks noChangeShapeType="1"/>
            </p:cNvSpPr>
            <p:nvPr/>
          </p:nvSpPr>
          <p:spPr bwMode="auto">
            <a:xfrm>
              <a:off x="5115" y="2815"/>
              <a:ext cx="444" cy="226"/>
            </a:xfrm>
            <a:prstGeom prst="line">
              <a:avLst/>
            </a:prstGeom>
            <a:noFill/>
            <a:ln w="12700">
              <a:solidFill>
                <a:schemeClr val="tx1"/>
              </a:solidFill>
              <a:round/>
              <a:headEnd/>
              <a:tailEnd/>
            </a:ln>
          </p:spPr>
          <p:txBody>
            <a:bodyPr wrap="none" anchor="ctr"/>
            <a:lstStyle/>
            <a:p>
              <a:endParaRPr lang="zh-CN" altLang="en-US"/>
            </a:p>
          </p:txBody>
        </p:sp>
        <p:sp>
          <p:nvSpPr>
            <p:cNvPr id="18" name="Line 20"/>
            <p:cNvSpPr>
              <a:spLocks noChangeShapeType="1"/>
            </p:cNvSpPr>
            <p:nvPr/>
          </p:nvSpPr>
          <p:spPr bwMode="auto">
            <a:xfrm flipH="1">
              <a:off x="3975" y="3205"/>
              <a:ext cx="697" cy="221"/>
            </a:xfrm>
            <a:prstGeom prst="line">
              <a:avLst/>
            </a:prstGeom>
            <a:noFill/>
            <a:ln w="12700">
              <a:solidFill>
                <a:schemeClr val="tx1"/>
              </a:solidFill>
              <a:round/>
              <a:headEnd/>
              <a:tailEnd/>
            </a:ln>
          </p:spPr>
          <p:txBody>
            <a:bodyPr wrap="none" anchor="ctr"/>
            <a:lstStyle/>
            <a:p>
              <a:endParaRPr lang="zh-CN" altLang="en-US"/>
            </a:p>
          </p:txBody>
        </p:sp>
        <p:sp>
          <p:nvSpPr>
            <p:cNvPr id="19" name="Line 21"/>
            <p:cNvSpPr>
              <a:spLocks noChangeShapeType="1"/>
            </p:cNvSpPr>
            <p:nvPr/>
          </p:nvSpPr>
          <p:spPr bwMode="auto">
            <a:xfrm flipH="1">
              <a:off x="4215" y="3233"/>
              <a:ext cx="528" cy="336"/>
            </a:xfrm>
            <a:prstGeom prst="line">
              <a:avLst/>
            </a:prstGeom>
            <a:noFill/>
            <a:ln w="12700">
              <a:solidFill>
                <a:schemeClr val="tx1"/>
              </a:solidFill>
              <a:round/>
              <a:headEnd/>
              <a:tailEnd/>
            </a:ln>
          </p:spPr>
          <p:txBody>
            <a:bodyPr wrap="none" anchor="ctr"/>
            <a:lstStyle/>
            <a:p>
              <a:endParaRPr lang="zh-CN" altLang="en-US"/>
            </a:p>
          </p:txBody>
        </p:sp>
        <p:sp>
          <p:nvSpPr>
            <p:cNvPr id="20" name="Line 22"/>
            <p:cNvSpPr>
              <a:spLocks noChangeShapeType="1"/>
            </p:cNvSpPr>
            <p:nvPr/>
          </p:nvSpPr>
          <p:spPr bwMode="auto">
            <a:xfrm>
              <a:off x="4737" y="3233"/>
              <a:ext cx="6" cy="288"/>
            </a:xfrm>
            <a:prstGeom prst="line">
              <a:avLst/>
            </a:prstGeom>
            <a:noFill/>
            <a:ln w="12700">
              <a:solidFill>
                <a:schemeClr val="tx1"/>
              </a:solidFill>
              <a:round/>
              <a:headEnd/>
              <a:tailEnd/>
            </a:ln>
          </p:spPr>
          <p:txBody>
            <a:bodyPr wrap="none" anchor="ctr"/>
            <a:lstStyle/>
            <a:p>
              <a:endParaRPr lang="zh-CN" altLang="en-US"/>
            </a:p>
          </p:txBody>
        </p:sp>
        <p:sp>
          <p:nvSpPr>
            <p:cNvPr id="21" name="Line 23"/>
            <p:cNvSpPr>
              <a:spLocks noChangeShapeType="1"/>
            </p:cNvSpPr>
            <p:nvPr/>
          </p:nvSpPr>
          <p:spPr bwMode="auto">
            <a:xfrm>
              <a:off x="4744" y="3233"/>
              <a:ext cx="383" cy="288"/>
            </a:xfrm>
            <a:prstGeom prst="line">
              <a:avLst/>
            </a:prstGeom>
            <a:noFill/>
            <a:ln w="12700">
              <a:solidFill>
                <a:schemeClr val="tx1"/>
              </a:solidFill>
              <a:round/>
              <a:headEnd/>
              <a:tailEnd/>
            </a:ln>
          </p:spPr>
          <p:txBody>
            <a:bodyPr wrap="none" anchor="ctr"/>
            <a:lstStyle/>
            <a:p>
              <a:endParaRPr lang="zh-CN" altLang="en-US"/>
            </a:p>
          </p:txBody>
        </p:sp>
        <p:sp>
          <p:nvSpPr>
            <p:cNvPr id="22" name="Text Box 25"/>
            <p:cNvSpPr txBox="1">
              <a:spLocks noChangeArrowheads="1"/>
            </p:cNvSpPr>
            <p:nvPr/>
          </p:nvSpPr>
          <p:spPr bwMode="auto">
            <a:xfrm>
              <a:off x="4360" y="3796"/>
              <a:ext cx="294" cy="250"/>
            </a:xfrm>
            <a:prstGeom prst="rect">
              <a:avLst/>
            </a:prstGeom>
            <a:noFill/>
            <a:ln w="12700">
              <a:noFill/>
              <a:miter lim="800000"/>
              <a:headEnd/>
              <a:tailEnd/>
            </a:ln>
          </p:spPr>
          <p:txBody>
            <a:bodyPr wrap="none" anchor="ctr">
              <a:spAutoFit/>
            </a:bodyPr>
            <a:lstStyle/>
            <a:p>
              <a:pPr algn="ctr"/>
              <a:r>
                <a:rPr lang="en-US" altLang="zh-CN" sz="2000" b="1">
                  <a:latin typeface="Arial" pitchFamily="34" charset="0"/>
                  <a:ea typeface="宋体" pitchFamily="2" charset="-122"/>
                </a:rPr>
                <a:t>cs</a:t>
              </a:r>
            </a:p>
          </p:txBody>
        </p:sp>
        <p:sp>
          <p:nvSpPr>
            <p:cNvPr id="23" name="Text Box 26"/>
            <p:cNvSpPr txBox="1">
              <a:spLocks noChangeArrowheads="1"/>
            </p:cNvSpPr>
            <p:nvPr/>
          </p:nvSpPr>
          <p:spPr bwMode="auto">
            <a:xfrm>
              <a:off x="4749" y="3809"/>
              <a:ext cx="383" cy="250"/>
            </a:xfrm>
            <a:prstGeom prst="rect">
              <a:avLst/>
            </a:prstGeom>
            <a:noFill/>
            <a:ln w="12700">
              <a:noFill/>
              <a:miter lim="800000"/>
              <a:headEnd/>
              <a:tailEnd/>
            </a:ln>
          </p:spPr>
          <p:txBody>
            <a:bodyPr wrap="none" anchor="ctr">
              <a:spAutoFit/>
            </a:bodyPr>
            <a:lstStyle/>
            <a:p>
              <a:pPr algn="ctr"/>
              <a:r>
                <a:rPr lang="en-US" altLang="zh-CN" sz="2000" b="1">
                  <a:latin typeface="Arial" pitchFamily="34" charset="0"/>
                  <a:ea typeface="宋体" pitchFamily="2" charset="-122"/>
                </a:rPr>
                <a:t>ece</a:t>
              </a:r>
            </a:p>
          </p:txBody>
        </p:sp>
        <p:sp>
          <p:nvSpPr>
            <p:cNvPr id="24" name="Line 27"/>
            <p:cNvSpPr>
              <a:spLocks noChangeShapeType="1"/>
            </p:cNvSpPr>
            <p:nvPr/>
          </p:nvSpPr>
          <p:spPr bwMode="auto">
            <a:xfrm flipH="1">
              <a:off x="4503" y="3713"/>
              <a:ext cx="192" cy="144"/>
            </a:xfrm>
            <a:prstGeom prst="line">
              <a:avLst/>
            </a:prstGeom>
            <a:noFill/>
            <a:ln w="12700">
              <a:solidFill>
                <a:schemeClr val="tx1"/>
              </a:solidFill>
              <a:round/>
              <a:headEnd/>
              <a:tailEnd/>
            </a:ln>
          </p:spPr>
          <p:txBody>
            <a:bodyPr wrap="none" anchor="ctr"/>
            <a:lstStyle/>
            <a:p>
              <a:endParaRPr lang="zh-CN" altLang="en-US"/>
            </a:p>
          </p:txBody>
        </p:sp>
        <p:sp>
          <p:nvSpPr>
            <p:cNvPr id="25" name="Line 28"/>
            <p:cNvSpPr>
              <a:spLocks noChangeShapeType="1"/>
            </p:cNvSpPr>
            <p:nvPr/>
          </p:nvSpPr>
          <p:spPr bwMode="auto">
            <a:xfrm>
              <a:off x="4695" y="3713"/>
              <a:ext cx="192" cy="144"/>
            </a:xfrm>
            <a:prstGeom prst="line">
              <a:avLst/>
            </a:prstGeom>
            <a:noFill/>
            <a:ln w="12700">
              <a:solidFill>
                <a:schemeClr val="tx1"/>
              </a:solidFill>
              <a:round/>
              <a:headEnd/>
              <a:tailEnd/>
            </a:ln>
          </p:spPr>
          <p:txBody>
            <a:bodyPr wrap="none" anchor="ctr"/>
            <a:lstStyle/>
            <a:p>
              <a:endParaRPr lang="zh-CN" altLang="en-US"/>
            </a:p>
          </p:txBody>
        </p:sp>
        <p:sp>
          <p:nvSpPr>
            <p:cNvPr id="26" name="Line 29"/>
            <p:cNvSpPr>
              <a:spLocks noChangeShapeType="1"/>
            </p:cNvSpPr>
            <p:nvPr/>
          </p:nvSpPr>
          <p:spPr bwMode="auto">
            <a:xfrm>
              <a:off x="4495" y="4020"/>
              <a:ext cx="8" cy="125"/>
            </a:xfrm>
            <a:prstGeom prst="line">
              <a:avLst/>
            </a:prstGeom>
            <a:noFill/>
            <a:ln w="9525">
              <a:solidFill>
                <a:schemeClr val="tx1"/>
              </a:solidFill>
              <a:round/>
              <a:headEnd/>
              <a:tailEnd/>
            </a:ln>
          </p:spPr>
          <p:txBody>
            <a:bodyPr wrap="none"/>
            <a:lstStyle/>
            <a:p>
              <a:endParaRPr lang="zh-CN" altLang="en-US"/>
            </a:p>
          </p:txBody>
        </p:sp>
        <p:sp>
          <p:nvSpPr>
            <p:cNvPr id="27" name="Text Box 30"/>
            <p:cNvSpPr txBox="1">
              <a:spLocks noChangeArrowheads="1"/>
            </p:cNvSpPr>
            <p:nvPr/>
          </p:nvSpPr>
          <p:spPr bwMode="auto">
            <a:xfrm>
              <a:off x="4248" y="4087"/>
              <a:ext cx="534" cy="250"/>
            </a:xfrm>
            <a:prstGeom prst="rect">
              <a:avLst/>
            </a:prstGeom>
            <a:noFill/>
            <a:ln w="12700">
              <a:noFill/>
              <a:miter lim="800000"/>
              <a:headEnd/>
              <a:tailEnd/>
            </a:ln>
          </p:spPr>
          <p:txBody>
            <a:bodyPr wrap="none" anchor="ctr">
              <a:spAutoFit/>
            </a:bodyPr>
            <a:lstStyle/>
            <a:p>
              <a:pPr algn="ctr"/>
              <a:r>
                <a:rPr lang="en-US" altLang="zh-CN" sz="2000" b="1">
                  <a:latin typeface="Arial" pitchFamily="34" charset="0"/>
                  <a:ea typeface="宋体" pitchFamily="2" charset="-122"/>
                </a:rPr>
                <a:t>apple</a:t>
              </a:r>
            </a:p>
          </p:txBody>
        </p:sp>
        <p:sp>
          <p:nvSpPr>
            <p:cNvPr id="28" name="Line 31"/>
            <p:cNvSpPr>
              <a:spLocks noChangeShapeType="1"/>
            </p:cNvSpPr>
            <p:nvPr/>
          </p:nvSpPr>
          <p:spPr bwMode="auto">
            <a:xfrm flipH="1">
              <a:off x="4791" y="2849"/>
              <a:ext cx="144" cy="240"/>
            </a:xfrm>
            <a:prstGeom prst="line">
              <a:avLst/>
            </a:prstGeom>
            <a:noFill/>
            <a:ln w="9525">
              <a:solidFill>
                <a:schemeClr val="tx1"/>
              </a:solidFill>
              <a:round/>
              <a:headEnd/>
              <a:tailEnd/>
            </a:ln>
          </p:spPr>
          <p:txBody>
            <a:bodyPr wrap="none"/>
            <a:lstStyle/>
            <a:p>
              <a:endParaRPr lang="zh-CN" altLang="en-US"/>
            </a:p>
          </p:txBody>
        </p:sp>
        <p:sp>
          <p:nvSpPr>
            <p:cNvPr id="29" name="Text Box 8"/>
            <p:cNvSpPr txBox="1">
              <a:spLocks noChangeArrowheads="1"/>
            </p:cNvSpPr>
            <p:nvPr/>
          </p:nvSpPr>
          <p:spPr bwMode="auto">
            <a:xfrm>
              <a:off x="5378" y="3433"/>
              <a:ext cx="401" cy="250"/>
            </a:xfrm>
            <a:prstGeom prst="rect">
              <a:avLst/>
            </a:prstGeom>
            <a:noFill/>
            <a:ln w="12700">
              <a:noFill/>
              <a:miter lim="800000"/>
              <a:headEnd/>
              <a:tailEnd/>
            </a:ln>
          </p:spPr>
          <p:txBody>
            <a:bodyPr wrap="none" anchor="ctr">
              <a:spAutoFit/>
            </a:bodyPr>
            <a:lstStyle/>
            <a:p>
              <a:pPr algn="ctr"/>
              <a:r>
                <a:rPr lang="en-US" altLang="zh-CN" sz="2000" b="1" dirty="0" err="1">
                  <a:latin typeface="Arial" pitchFamily="34" charset="0"/>
                  <a:ea typeface="宋体" pitchFamily="2" charset="-122"/>
                </a:rPr>
                <a:t>edu</a:t>
              </a:r>
              <a:endParaRPr lang="en-US" altLang="zh-CN" sz="2000" b="1" dirty="0">
                <a:latin typeface="Arial" pitchFamily="34" charset="0"/>
                <a:ea typeface="宋体" pitchFamily="2" charset="-122"/>
              </a:endParaRPr>
            </a:p>
          </p:txBody>
        </p:sp>
        <p:sp>
          <p:nvSpPr>
            <p:cNvPr id="30" name="Text Box 12"/>
            <p:cNvSpPr txBox="1">
              <a:spLocks noChangeArrowheads="1"/>
            </p:cNvSpPr>
            <p:nvPr/>
          </p:nvSpPr>
          <p:spPr bwMode="auto">
            <a:xfrm>
              <a:off x="5737" y="3433"/>
              <a:ext cx="445" cy="250"/>
            </a:xfrm>
            <a:prstGeom prst="rect">
              <a:avLst/>
            </a:prstGeom>
            <a:noFill/>
            <a:ln w="12700">
              <a:noFill/>
              <a:miter lim="800000"/>
              <a:headEnd/>
              <a:tailEnd/>
            </a:ln>
          </p:spPr>
          <p:txBody>
            <a:bodyPr wrap="none" anchor="ctr">
              <a:spAutoFit/>
            </a:bodyPr>
            <a:lstStyle/>
            <a:p>
              <a:pPr algn="ctr"/>
              <a:r>
                <a:rPr lang="en-US" altLang="zh-CN" sz="2000" b="1" dirty="0">
                  <a:latin typeface="Arial" pitchFamily="34" charset="0"/>
                  <a:ea typeface="宋体" pitchFamily="2" charset="-122"/>
                </a:rPr>
                <a:t>com</a:t>
              </a:r>
            </a:p>
          </p:txBody>
        </p:sp>
        <p:sp>
          <p:nvSpPr>
            <p:cNvPr id="31" name="Line 31"/>
            <p:cNvSpPr>
              <a:spLocks noChangeShapeType="1"/>
            </p:cNvSpPr>
            <p:nvPr/>
          </p:nvSpPr>
          <p:spPr bwMode="auto">
            <a:xfrm flipH="1">
              <a:off x="5559" y="3233"/>
              <a:ext cx="35" cy="240"/>
            </a:xfrm>
            <a:prstGeom prst="line">
              <a:avLst/>
            </a:prstGeom>
            <a:noFill/>
            <a:ln w="9525">
              <a:solidFill>
                <a:schemeClr val="tx1"/>
              </a:solidFill>
              <a:round/>
              <a:headEnd/>
              <a:tailEnd/>
            </a:ln>
          </p:spPr>
          <p:txBody>
            <a:bodyPr wrap="none"/>
            <a:lstStyle/>
            <a:p>
              <a:endParaRPr lang="zh-CN" altLang="en-US"/>
            </a:p>
          </p:txBody>
        </p:sp>
        <p:sp>
          <p:nvSpPr>
            <p:cNvPr id="32" name="Line 31"/>
            <p:cNvSpPr>
              <a:spLocks noChangeShapeType="1"/>
            </p:cNvSpPr>
            <p:nvPr/>
          </p:nvSpPr>
          <p:spPr bwMode="auto">
            <a:xfrm>
              <a:off x="5684" y="3243"/>
              <a:ext cx="187" cy="268"/>
            </a:xfrm>
            <a:prstGeom prst="line">
              <a:avLst/>
            </a:prstGeom>
            <a:noFill/>
            <a:ln w="9525">
              <a:solidFill>
                <a:schemeClr val="tx1"/>
              </a:solidFill>
              <a:round/>
              <a:headEnd/>
              <a:tailEnd/>
            </a:ln>
          </p:spPr>
          <p:txBody>
            <a:bodyPr wrap="none"/>
            <a:lstStyle/>
            <a:p>
              <a:endParaRPr lang="zh-CN" altLang="en-US"/>
            </a:p>
          </p:txBody>
        </p:sp>
        <p:sp>
          <p:nvSpPr>
            <p:cNvPr id="33" name="Line 31"/>
            <p:cNvSpPr>
              <a:spLocks noChangeShapeType="1"/>
            </p:cNvSpPr>
            <p:nvPr/>
          </p:nvSpPr>
          <p:spPr bwMode="auto">
            <a:xfrm>
              <a:off x="5730" y="3171"/>
              <a:ext cx="410" cy="234"/>
            </a:xfrm>
            <a:prstGeom prst="line">
              <a:avLst/>
            </a:prstGeom>
            <a:noFill/>
            <a:ln w="9525">
              <a:solidFill>
                <a:schemeClr val="tx1"/>
              </a:solidFill>
              <a:round/>
              <a:headEnd/>
              <a:tailEnd/>
            </a:ln>
          </p:spPr>
          <p:txBody>
            <a:bodyPr wrap="none"/>
            <a:lstStyle/>
            <a:p>
              <a:endParaRPr lang="zh-CN" altLang="en-US"/>
            </a:p>
          </p:txBody>
        </p:sp>
      </p:grpSp>
      <p:sp>
        <p:nvSpPr>
          <p:cNvPr id="35" name="Text Box 8"/>
          <p:cNvSpPr txBox="1">
            <a:spLocks noChangeArrowheads="1"/>
          </p:cNvSpPr>
          <p:nvPr/>
        </p:nvSpPr>
        <p:spPr bwMode="auto">
          <a:xfrm>
            <a:off x="9162988" y="2742774"/>
            <a:ext cx="883576" cy="400110"/>
          </a:xfrm>
          <a:prstGeom prst="rect">
            <a:avLst/>
          </a:prstGeom>
          <a:noFill/>
          <a:ln w="12700">
            <a:noFill/>
            <a:miter lim="800000"/>
            <a:headEnd/>
            <a:tailEnd/>
          </a:ln>
        </p:spPr>
        <p:txBody>
          <a:bodyPr wrap="none" anchor="ctr">
            <a:spAutoFit/>
          </a:bodyPr>
          <a:lstStyle/>
          <a:p>
            <a:pPr algn="ctr"/>
            <a:r>
              <a:rPr lang="en-US" altLang="zh-CN" sz="2000" b="1" dirty="0" err="1" smtClean="0">
                <a:latin typeface="Arial" pitchFamily="34" charset="0"/>
                <a:ea typeface="宋体" pitchFamily="2" charset="-122"/>
              </a:rPr>
              <a:t>fudan</a:t>
            </a:r>
            <a:endParaRPr lang="en-US" altLang="zh-CN" sz="2000" b="1" dirty="0">
              <a:latin typeface="Arial" pitchFamily="34" charset="0"/>
              <a:ea typeface="宋体" pitchFamily="2" charset="-122"/>
            </a:endParaRPr>
          </a:p>
        </p:txBody>
      </p:sp>
      <p:sp>
        <p:nvSpPr>
          <p:cNvPr id="36" name="Text Box 12"/>
          <p:cNvSpPr txBox="1">
            <a:spLocks noChangeArrowheads="1"/>
          </p:cNvSpPr>
          <p:nvPr/>
        </p:nvSpPr>
        <p:spPr bwMode="auto">
          <a:xfrm>
            <a:off x="10456611" y="2803436"/>
            <a:ext cx="1253869" cy="400110"/>
          </a:xfrm>
          <a:prstGeom prst="rect">
            <a:avLst/>
          </a:prstGeom>
          <a:noFill/>
          <a:ln w="12700">
            <a:noFill/>
            <a:miter lim="800000"/>
            <a:headEnd/>
            <a:tailEnd/>
          </a:ln>
        </p:spPr>
        <p:txBody>
          <a:bodyPr wrap="none" anchor="ctr">
            <a:spAutoFit/>
          </a:bodyPr>
          <a:lstStyle/>
          <a:p>
            <a:pPr algn="ctr"/>
            <a:r>
              <a:rPr lang="en-US" altLang="zh-CN" sz="2000" b="1" dirty="0" err="1" smtClean="0">
                <a:latin typeface="Arial" pitchFamily="34" charset="0"/>
                <a:ea typeface="宋体" pitchFamily="2" charset="-122"/>
              </a:rPr>
              <a:t>tsinghua</a:t>
            </a:r>
            <a:endParaRPr lang="en-US" altLang="zh-CN" sz="2000" b="1" dirty="0">
              <a:latin typeface="Arial" pitchFamily="34" charset="0"/>
              <a:ea typeface="宋体" pitchFamily="2" charset="-122"/>
            </a:endParaRPr>
          </a:p>
        </p:txBody>
      </p:sp>
      <p:sp>
        <p:nvSpPr>
          <p:cNvPr id="37" name="Line 31"/>
          <p:cNvSpPr>
            <a:spLocks noChangeShapeType="1"/>
          </p:cNvSpPr>
          <p:nvPr/>
        </p:nvSpPr>
        <p:spPr bwMode="auto">
          <a:xfrm flipH="1">
            <a:off x="9557135" y="2297907"/>
            <a:ext cx="85510" cy="476250"/>
          </a:xfrm>
          <a:prstGeom prst="line">
            <a:avLst/>
          </a:prstGeom>
          <a:noFill/>
          <a:ln w="9525">
            <a:solidFill>
              <a:schemeClr val="tx1"/>
            </a:solidFill>
            <a:round/>
            <a:headEnd/>
            <a:tailEnd/>
          </a:ln>
        </p:spPr>
        <p:txBody>
          <a:bodyPr wrap="none"/>
          <a:lstStyle/>
          <a:p>
            <a:endParaRPr lang="zh-CN" altLang="en-US"/>
          </a:p>
        </p:txBody>
      </p:sp>
      <p:sp>
        <p:nvSpPr>
          <p:cNvPr id="38" name="Line 31"/>
          <p:cNvSpPr>
            <a:spLocks noChangeShapeType="1"/>
          </p:cNvSpPr>
          <p:nvPr/>
        </p:nvSpPr>
        <p:spPr bwMode="auto">
          <a:xfrm>
            <a:off x="9925446" y="2210757"/>
            <a:ext cx="943269" cy="575801"/>
          </a:xfrm>
          <a:prstGeom prst="line">
            <a:avLst/>
          </a:prstGeom>
          <a:noFill/>
          <a:ln w="9525">
            <a:solidFill>
              <a:schemeClr val="tx1"/>
            </a:solidFill>
            <a:round/>
            <a:headEnd/>
            <a:tailEnd/>
          </a:ln>
        </p:spPr>
        <p:txBody>
          <a:bodyPr wrap="none"/>
          <a:lstStyle/>
          <a:p>
            <a:endParaRPr lang="zh-CN" altLang="en-US"/>
          </a:p>
        </p:txBody>
      </p:sp>
      <p:sp>
        <p:nvSpPr>
          <p:cNvPr id="39" name="Text Box 8"/>
          <p:cNvSpPr txBox="1">
            <a:spLocks noChangeArrowheads="1"/>
          </p:cNvSpPr>
          <p:nvPr/>
        </p:nvSpPr>
        <p:spPr bwMode="auto">
          <a:xfrm>
            <a:off x="8982187" y="3667126"/>
            <a:ext cx="780983"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smtClean="0">
                <a:latin typeface="Arial" pitchFamily="34" charset="0"/>
                <a:ea typeface="宋体" pitchFamily="2" charset="-122"/>
              </a:rPr>
              <a:t>www</a:t>
            </a:r>
            <a:endParaRPr lang="en-US" altLang="zh-CN" sz="2000" b="1" dirty="0">
              <a:latin typeface="Arial" pitchFamily="34" charset="0"/>
              <a:ea typeface="宋体" pitchFamily="2" charset="-122"/>
            </a:endParaRPr>
          </a:p>
        </p:txBody>
      </p:sp>
      <p:sp>
        <p:nvSpPr>
          <p:cNvPr id="40" name="Text Box 12"/>
          <p:cNvSpPr txBox="1">
            <a:spLocks noChangeArrowheads="1"/>
          </p:cNvSpPr>
          <p:nvPr/>
        </p:nvSpPr>
        <p:spPr bwMode="auto">
          <a:xfrm>
            <a:off x="8335226" y="3631773"/>
            <a:ext cx="470000"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err="1" smtClean="0">
                <a:latin typeface="Arial" pitchFamily="34" charset="0"/>
                <a:ea typeface="宋体" pitchFamily="2" charset="-122"/>
              </a:rPr>
              <a:t>cs</a:t>
            </a:r>
            <a:endParaRPr lang="en-US" altLang="zh-CN" sz="2000" b="1" dirty="0">
              <a:latin typeface="Arial" pitchFamily="34" charset="0"/>
              <a:ea typeface="宋体" pitchFamily="2" charset="-122"/>
            </a:endParaRPr>
          </a:p>
        </p:txBody>
      </p:sp>
      <p:sp>
        <p:nvSpPr>
          <p:cNvPr id="41" name="Line 31"/>
          <p:cNvSpPr>
            <a:spLocks noChangeShapeType="1"/>
          </p:cNvSpPr>
          <p:nvPr/>
        </p:nvSpPr>
        <p:spPr bwMode="auto">
          <a:xfrm flipH="1">
            <a:off x="9325037" y="3222259"/>
            <a:ext cx="85510" cy="476250"/>
          </a:xfrm>
          <a:prstGeom prst="line">
            <a:avLst/>
          </a:prstGeom>
          <a:noFill/>
          <a:ln w="9525">
            <a:solidFill>
              <a:schemeClr val="tx1"/>
            </a:solidFill>
            <a:round/>
            <a:headEnd/>
            <a:tailEn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 name="Line 31"/>
          <p:cNvSpPr>
            <a:spLocks noChangeShapeType="1"/>
          </p:cNvSpPr>
          <p:nvPr/>
        </p:nvSpPr>
        <p:spPr bwMode="auto">
          <a:xfrm flipH="1">
            <a:off x="8544454" y="3140657"/>
            <a:ext cx="781418" cy="579438"/>
          </a:xfrm>
          <a:prstGeom prst="line">
            <a:avLst/>
          </a:prstGeom>
          <a:noFill/>
          <a:ln w="9525">
            <a:solidFill>
              <a:schemeClr val="tx1"/>
            </a:solidFill>
            <a:round/>
            <a:headEnd/>
            <a:tailEn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 name="Text Box 8"/>
          <p:cNvSpPr txBox="1">
            <a:spLocks noChangeArrowheads="1"/>
          </p:cNvSpPr>
          <p:nvPr/>
        </p:nvSpPr>
        <p:spPr bwMode="auto">
          <a:xfrm>
            <a:off x="8127087" y="4524742"/>
            <a:ext cx="780983"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smtClean="0">
                <a:latin typeface="Arial" pitchFamily="34" charset="0"/>
                <a:ea typeface="宋体" pitchFamily="2" charset="-122"/>
              </a:rPr>
              <a:t>www</a:t>
            </a:r>
            <a:endParaRPr lang="en-US" altLang="zh-CN" sz="2000" b="1" dirty="0">
              <a:latin typeface="Arial" pitchFamily="34" charset="0"/>
              <a:ea typeface="宋体" pitchFamily="2" charset="-122"/>
            </a:endParaRPr>
          </a:p>
        </p:txBody>
      </p:sp>
      <p:sp>
        <p:nvSpPr>
          <p:cNvPr id="44" name="Text Box 12"/>
          <p:cNvSpPr txBox="1">
            <a:spLocks noChangeArrowheads="1"/>
          </p:cNvSpPr>
          <p:nvPr/>
        </p:nvSpPr>
        <p:spPr bwMode="auto">
          <a:xfrm>
            <a:off x="9135427" y="4581892"/>
            <a:ext cx="511679"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smtClean="0">
                <a:latin typeface="Arial" pitchFamily="34" charset="0"/>
                <a:ea typeface="宋体" pitchFamily="2" charset="-122"/>
              </a:rPr>
              <a:t>ftp</a:t>
            </a:r>
            <a:endParaRPr lang="en-US" altLang="zh-CN" sz="2000" b="1" dirty="0">
              <a:latin typeface="Arial" pitchFamily="34" charset="0"/>
              <a:ea typeface="宋体" pitchFamily="2" charset="-122"/>
            </a:endParaRPr>
          </a:p>
        </p:txBody>
      </p:sp>
      <p:sp>
        <p:nvSpPr>
          <p:cNvPr id="45" name="Line 31"/>
          <p:cNvSpPr>
            <a:spLocks noChangeShapeType="1"/>
          </p:cNvSpPr>
          <p:nvPr/>
        </p:nvSpPr>
        <p:spPr bwMode="auto">
          <a:xfrm flipH="1">
            <a:off x="8469937" y="4079875"/>
            <a:ext cx="85510" cy="476250"/>
          </a:xfrm>
          <a:prstGeom prst="line">
            <a:avLst/>
          </a:prstGeom>
          <a:noFill/>
          <a:ln w="9525">
            <a:solidFill>
              <a:schemeClr val="tx1"/>
            </a:solidFill>
            <a:round/>
            <a:headEnd/>
            <a:tailEn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 name="Line 31"/>
          <p:cNvSpPr>
            <a:spLocks noChangeShapeType="1"/>
          </p:cNvSpPr>
          <p:nvPr/>
        </p:nvSpPr>
        <p:spPr bwMode="auto">
          <a:xfrm>
            <a:off x="8775330" y="4099719"/>
            <a:ext cx="456868" cy="531813"/>
          </a:xfrm>
          <a:prstGeom prst="line">
            <a:avLst/>
          </a:prstGeom>
          <a:noFill/>
          <a:ln w="9525">
            <a:solidFill>
              <a:schemeClr val="tx1"/>
            </a:solidFill>
            <a:round/>
            <a:headEnd/>
            <a:tailEn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 name="Text Box 8"/>
          <p:cNvSpPr txBox="1">
            <a:spLocks noChangeArrowheads="1"/>
          </p:cNvSpPr>
          <p:nvPr/>
        </p:nvSpPr>
        <p:spPr bwMode="auto">
          <a:xfrm>
            <a:off x="8885533" y="287735"/>
            <a:ext cx="813043"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u="sng" dirty="0" err="1" smtClean="0">
                <a:solidFill>
                  <a:srgbClr val="FF0000"/>
                </a:solidFill>
                <a:latin typeface="Arial" pitchFamily="34" charset="0"/>
                <a:ea typeface="宋体" pitchFamily="2" charset="-122"/>
              </a:rPr>
              <a:t>cn</a:t>
            </a:r>
            <a:r>
              <a:rPr lang="en-US" altLang="zh-CN" sz="2000" b="1" u="sng" dirty="0" smtClean="0">
                <a:solidFill>
                  <a:srgbClr val="FF0000"/>
                </a:solidFill>
                <a:latin typeface="Arial" pitchFamily="34" charset="0"/>
                <a:ea typeface="宋体" pitchFamily="2" charset="-122"/>
              </a:rPr>
              <a:t>.</a:t>
            </a:r>
            <a:r>
              <a:rPr lang="zh-CN" altLang="en-US" sz="2000" b="1" u="sng" dirty="0" smtClean="0">
                <a:solidFill>
                  <a:srgbClr val="FF0000"/>
                </a:solidFill>
                <a:latin typeface="Arial" pitchFamily="34" charset="0"/>
                <a:ea typeface="宋体" pitchFamily="2" charset="-122"/>
              </a:rPr>
              <a:t>域</a:t>
            </a:r>
            <a:endParaRPr lang="en-US" altLang="zh-CN" sz="2000" b="1" u="sng" dirty="0">
              <a:solidFill>
                <a:srgbClr val="FF0000"/>
              </a:solidFill>
              <a:latin typeface="Arial" pitchFamily="34" charset="0"/>
              <a:ea typeface="宋体" pitchFamily="2" charset="-122"/>
            </a:endParaRPr>
          </a:p>
        </p:txBody>
      </p:sp>
      <p:sp>
        <p:nvSpPr>
          <p:cNvPr id="55" name="椭圆 54"/>
          <p:cNvSpPr/>
          <p:nvPr/>
        </p:nvSpPr>
        <p:spPr>
          <a:xfrm>
            <a:off x="7964058" y="729611"/>
            <a:ext cx="4218419" cy="5096517"/>
          </a:xfrm>
          <a:custGeom>
            <a:avLst/>
            <a:gdLst>
              <a:gd name="connsiteX0" fmla="*/ 0 w 3066671"/>
              <a:gd name="connsiteY0" fmla="*/ 2516188 h 5032375"/>
              <a:gd name="connsiteX1" fmla="*/ 1533336 w 3066671"/>
              <a:gd name="connsiteY1" fmla="*/ 0 h 5032375"/>
              <a:gd name="connsiteX2" fmla="*/ 3066672 w 3066671"/>
              <a:gd name="connsiteY2" fmla="*/ 2516188 h 5032375"/>
              <a:gd name="connsiteX3" fmla="*/ 1533336 w 3066671"/>
              <a:gd name="connsiteY3" fmla="*/ 5032376 h 5032375"/>
              <a:gd name="connsiteX4" fmla="*/ 0 w 3066671"/>
              <a:gd name="connsiteY4" fmla="*/ 2516188 h 5032375"/>
              <a:gd name="connsiteX0" fmla="*/ 26806 w 3093478"/>
              <a:gd name="connsiteY0" fmla="*/ 2699664 h 5215852"/>
              <a:gd name="connsiteX1" fmla="*/ 655077 w 3093478"/>
              <a:gd name="connsiteY1" fmla="*/ 472401 h 5215852"/>
              <a:gd name="connsiteX2" fmla="*/ 1560142 w 3093478"/>
              <a:gd name="connsiteY2" fmla="*/ 183476 h 5215852"/>
              <a:gd name="connsiteX3" fmla="*/ 3093478 w 3093478"/>
              <a:gd name="connsiteY3" fmla="*/ 2699664 h 5215852"/>
              <a:gd name="connsiteX4" fmla="*/ 1560142 w 3093478"/>
              <a:gd name="connsiteY4" fmla="*/ 5215852 h 5215852"/>
              <a:gd name="connsiteX5" fmla="*/ 26806 w 3093478"/>
              <a:gd name="connsiteY5" fmla="*/ 2699664 h 5215852"/>
              <a:gd name="connsiteX0" fmla="*/ 37747 w 2913919"/>
              <a:gd name="connsiteY0" fmla="*/ 2756814 h 5215892"/>
              <a:gd name="connsiteX1" fmla="*/ 475518 w 2913919"/>
              <a:gd name="connsiteY1" fmla="*/ 472401 h 5215892"/>
              <a:gd name="connsiteX2" fmla="*/ 1380583 w 2913919"/>
              <a:gd name="connsiteY2" fmla="*/ 183476 h 5215892"/>
              <a:gd name="connsiteX3" fmla="*/ 2913919 w 2913919"/>
              <a:gd name="connsiteY3" fmla="*/ 2699664 h 5215892"/>
              <a:gd name="connsiteX4" fmla="*/ 1380583 w 2913919"/>
              <a:gd name="connsiteY4" fmla="*/ 5215852 h 5215892"/>
              <a:gd name="connsiteX5" fmla="*/ 37747 w 2913919"/>
              <a:gd name="connsiteY5" fmla="*/ 2756814 h 5215892"/>
              <a:gd name="connsiteX0" fmla="*/ 70258 w 2946430"/>
              <a:gd name="connsiteY0" fmla="*/ 2718516 h 5177590"/>
              <a:gd name="connsiteX1" fmla="*/ 222278 w 2946430"/>
              <a:gd name="connsiteY1" fmla="*/ 1519952 h 5177590"/>
              <a:gd name="connsiteX2" fmla="*/ 508029 w 2946430"/>
              <a:gd name="connsiteY2" fmla="*/ 434103 h 5177590"/>
              <a:gd name="connsiteX3" fmla="*/ 1413094 w 2946430"/>
              <a:gd name="connsiteY3" fmla="*/ 145178 h 5177590"/>
              <a:gd name="connsiteX4" fmla="*/ 2946430 w 2946430"/>
              <a:gd name="connsiteY4" fmla="*/ 2661366 h 5177590"/>
              <a:gd name="connsiteX5" fmla="*/ 1413094 w 2946430"/>
              <a:gd name="connsiteY5" fmla="*/ 5177554 h 5177590"/>
              <a:gd name="connsiteX6" fmla="*/ 70258 w 2946430"/>
              <a:gd name="connsiteY6" fmla="*/ 2718516 h 5177590"/>
              <a:gd name="connsiteX0" fmla="*/ 64603 w 2940775"/>
              <a:gd name="connsiteY0" fmla="*/ 2718516 h 5203707"/>
              <a:gd name="connsiteX1" fmla="*/ 216623 w 2940775"/>
              <a:gd name="connsiteY1" fmla="*/ 1519952 h 5203707"/>
              <a:gd name="connsiteX2" fmla="*/ 502374 w 2940775"/>
              <a:gd name="connsiteY2" fmla="*/ 434103 h 5203707"/>
              <a:gd name="connsiteX3" fmla="*/ 1407439 w 2940775"/>
              <a:gd name="connsiteY3" fmla="*/ 145178 h 5203707"/>
              <a:gd name="connsiteX4" fmla="*/ 2940775 w 2940775"/>
              <a:gd name="connsiteY4" fmla="*/ 2661366 h 5203707"/>
              <a:gd name="connsiteX5" fmla="*/ 1407439 w 2940775"/>
              <a:gd name="connsiteY5" fmla="*/ 5177554 h 5203707"/>
              <a:gd name="connsiteX6" fmla="*/ 121373 w 2940775"/>
              <a:gd name="connsiteY6" fmla="*/ 3901202 h 5203707"/>
              <a:gd name="connsiteX7" fmla="*/ 64603 w 2940775"/>
              <a:gd name="connsiteY7" fmla="*/ 2718516 h 5203707"/>
              <a:gd name="connsiteX0" fmla="*/ 17895 w 2989317"/>
              <a:gd name="connsiteY0" fmla="*/ 2775666 h 5203707"/>
              <a:gd name="connsiteX1" fmla="*/ 265165 w 2989317"/>
              <a:gd name="connsiteY1" fmla="*/ 1519952 h 5203707"/>
              <a:gd name="connsiteX2" fmla="*/ 550916 w 2989317"/>
              <a:gd name="connsiteY2" fmla="*/ 434103 h 5203707"/>
              <a:gd name="connsiteX3" fmla="*/ 1455981 w 2989317"/>
              <a:gd name="connsiteY3" fmla="*/ 145178 h 5203707"/>
              <a:gd name="connsiteX4" fmla="*/ 2989317 w 2989317"/>
              <a:gd name="connsiteY4" fmla="*/ 2661366 h 5203707"/>
              <a:gd name="connsiteX5" fmla="*/ 1455981 w 2989317"/>
              <a:gd name="connsiteY5" fmla="*/ 5177554 h 5203707"/>
              <a:gd name="connsiteX6" fmla="*/ 169915 w 2989317"/>
              <a:gd name="connsiteY6" fmla="*/ 3901202 h 5203707"/>
              <a:gd name="connsiteX7" fmla="*/ 17895 w 2989317"/>
              <a:gd name="connsiteY7" fmla="*/ 2775666 h 5203707"/>
              <a:gd name="connsiteX0" fmla="*/ 16506 w 2987928"/>
              <a:gd name="connsiteY0" fmla="*/ 2775666 h 5203707"/>
              <a:gd name="connsiteX1" fmla="*/ 244726 w 2987928"/>
              <a:gd name="connsiteY1" fmla="*/ 1500902 h 5203707"/>
              <a:gd name="connsiteX2" fmla="*/ 549527 w 2987928"/>
              <a:gd name="connsiteY2" fmla="*/ 434103 h 5203707"/>
              <a:gd name="connsiteX3" fmla="*/ 1454592 w 2987928"/>
              <a:gd name="connsiteY3" fmla="*/ 145178 h 5203707"/>
              <a:gd name="connsiteX4" fmla="*/ 2987928 w 2987928"/>
              <a:gd name="connsiteY4" fmla="*/ 2661366 h 5203707"/>
              <a:gd name="connsiteX5" fmla="*/ 1454592 w 2987928"/>
              <a:gd name="connsiteY5" fmla="*/ 5177554 h 5203707"/>
              <a:gd name="connsiteX6" fmla="*/ 168526 w 2987928"/>
              <a:gd name="connsiteY6" fmla="*/ 3901202 h 5203707"/>
              <a:gd name="connsiteX7" fmla="*/ 16506 w 2987928"/>
              <a:gd name="connsiteY7" fmla="*/ 2775666 h 5203707"/>
              <a:gd name="connsiteX0" fmla="*/ 16506 w 2911728"/>
              <a:gd name="connsiteY0" fmla="*/ 2779817 h 5205826"/>
              <a:gd name="connsiteX1" fmla="*/ 244726 w 2911728"/>
              <a:gd name="connsiteY1" fmla="*/ 1505053 h 5205826"/>
              <a:gd name="connsiteX2" fmla="*/ 549527 w 2911728"/>
              <a:gd name="connsiteY2" fmla="*/ 438254 h 5205826"/>
              <a:gd name="connsiteX3" fmla="*/ 1454592 w 2911728"/>
              <a:gd name="connsiteY3" fmla="*/ 149329 h 5205826"/>
              <a:gd name="connsiteX4" fmla="*/ 2911728 w 2911728"/>
              <a:gd name="connsiteY4" fmla="*/ 2722667 h 5205826"/>
              <a:gd name="connsiteX5" fmla="*/ 1454592 w 2911728"/>
              <a:gd name="connsiteY5" fmla="*/ 5181705 h 5205826"/>
              <a:gd name="connsiteX6" fmla="*/ 168526 w 2911728"/>
              <a:gd name="connsiteY6" fmla="*/ 3905353 h 5205826"/>
              <a:gd name="connsiteX7" fmla="*/ 16506 w 2911728"/>
              <a:gd name="connsiteY7" fmla="*/ 2779817 h 5205826"/>
              <a:gd name="connsiteX0" fmla="*/ 16506 w 2911728"/>
              <a:gd name="connsiteY0" fmla="*/ 2663265 h 5089274"/>
              <a:gd name="connsiteX1" fmla="*/ 244726 w 2911728"/>
              <a:gd name="connsiteY1" fmla="*/ 1388501 h 5089274"/>
              <a:gd name="connsiteX2" fmla="*/ 549527 w 2911728"/>
              <a:gd name="connsiteY2" fmla="*/ 321702 h 5089274"/>
              <a:gd name="connsiteX3" fmla="*/ 1511742 w 2911728"/>
              <a:gd name="connsiteY3" fmla="*/ 185177 h 5089274"/>
              <a:gd name="connsiteX4" fmla="*/ 2911728 w 2911728"/>
              <a:gd name="connsiteY4" fmla="*/ 2606115 h 5089274"/>
              <a:gd name="connsiteX5" fmla="*/ 1454592 w 2911728"/>
              <a:gd name="connsiteY5" fmla="*/ 5065153 h 5089274"/>
              <a:gd name="connsiteX6" fmla="*/ 168526 w 2911728"/>
              <a:gd name="connsiteY6" fmla="*/ 3788801 h 5089274"/>
              <a:gd name="connsiteX7" fmla="*/ 16506 w 2911728"/>
              <a:gd name="connsiteY7" fmla="*/ 2663265 h 5089274"/>
              <a:gd name="connsiteX0" fmla="*/ 161 w 3695483"/>
              <a:gd name="connsiteY0" fmla="*/ 3501465 h 5089274"/>
              <a:gd name="connsiteX1" fmla="*/ 1028481 w 3695483"/>
              <a:gd name="connsiteY1" fmla="*/ 1388501 h 5089274"/>
              <a:gd name="connsiteX2" fmla="*/ 1333282 w 3695483"/>
              <a:gd name="connsiteY2" fmla="*/ 321702 h 5089274"/>
              <a:gd name="connsiteX3" fmla="*/ 2295497 w 3695483"/>
              <a:gd name="connsiteY3" fmla="*/ 185177 h 5089274"/>
              <a:gd name="connsiteX4" fmla="*/ 3695483 w 3695483"/>
              <a:gd name="connsiteY4" fmla="*/ 2606115 h 5089274"/>
              <a:gd name="connsiteX5" fmla="*/ 2238347 w 3695483"/>
              <a:gd name="connsiteY5" fmla="*/ 5065153 h 5089274"/>
              <a:gd name="connsiteX6" fmla="*/ 952281 w 3695483"/>
              <a:gd name="connsiteY6" fmla="*/ 3788801 h 5089274"/>
              <a:gd name="connsiteX7" fmla="*/ 161 w 3695483"/>
              <a:gd name="connsiteY7" fmla="*/ 3501465 h 5089274"/>
              <a:gd name="connsiteX0" fmla="*/ 75422 w 3770744"/>
              <a:gd name="connsiteY0" fmla="*/ 3501465 h 5146777"/>
              <a:gd name="connsiteX1" fmla="*/ 1103742 w 3770744"/>
              <a:gd name="connsiteY1" fmla="*/ 1388501 h 5146777"/>
              <a:gd name="connsiteX2" fmla="*/ 1408543 w 3770744"/>
              <a:gd name="connsiteY2" fmla="*/ 321702 h 5146777"/>
              <a:gd name="connsiteX3" fmla="*/ 2370758 w 3770744"/>
              <a:gd name="connsiteY3" fmla="*/ 185177 h 5146777"/>
              <a:gd name="connsiteX4" fmla="*/ 3770744 w 3770744"/>
              <a:gd name="connsiteY4" fmla="*/ 2606115 h 5146777"/>
              <a:gd name="connsiteX5" fmla="*/ 2313608 w 3770744"/>
              <a:gd name="connsiteY5" fmla="*/ 5065153 h 5146777"/>
              <a:gd name="connsiteX6" fmla="*/ 227442 w 3770744"/>
              <a:gd name="connsiteY6" fmla="*/ 4379351 h 5146777"/>
              <a:gd name="connsiteX7" fmla="*/ 75422 w 3770744"/>
              <a:gd name="connsiteY7" fmla="*/ 3501465 h 5146777"/>
              <a:gd name="connsiteX0" fmla="*/ 75422 w 4189844"/>
              <a:gd name="connsiteY0" fmla="*/ 3516952 h 5149288"/>
              <a:gd name="connsiteX1" fmla="*/ 1103742 w 4189844"/>
              <a:gd name="connsiteY1" fmla="*/ 1403988 h 5149288"/>
              <a:gd name="connsiteX2" fmla="*/ 1408543 w 4189844"/>
              <a:gd name="connsiteY2" fmla="*/ 337189 h 5149288"/>
              <a:gd name="connsiteX3" fmla="*/ 2370758 w 4189844"/>
              <a:gd name="connsiteY3" fmla="*/ 200664 h 5149288"/>
              <a:gd name="connsiteX4" fmla="*/ 4189844 w 4189844"/>
              <a:gd name="connsiteY4" fmla="*/ 2831152 h 5149288"/>
              <a:gd name="connsiteX5" fmla="*/ 2313608 w 4189844"/>
              <a:gd name="connsiteY5" fmla="*/ 5080640 h 5149288"/>
              <a:gd name="connsiteX6" fmla="*/ 227442 w 4189844"/>
              <a:gd name="connsiteY6" fmla="*/ 4394838 h 5149288"/>
              <a:gd name="connsiteX7" fmla="*/ 75422 w 4189844"/>
              <a:gd name="connsiteY7" fmla="*/ 3516952 h 5149288"/>
              <a:gd name="connsiteX0" fmla="*/ 75422 w 4218419"/>
              <a:gd name="connsiteY0" fmla="*/ 3516952 h 5096517"/>
              <a:gd name="connsiteX1" fmla="*/ 1103742 w 4218419"/>
              <a:gd name="connsiteY1" fmla="*/ 1403988 h 5096517"/>
              <a:gd name="connsiteX2" fmla="*/ 1408543 w 4218419"/>
              <a:gd name="connsiteY2" fmla="*/ 337189 h 5096517"/>
              <a:gd name="connsiteX3" fmla="*/ 2370758 w 4218419"/>
              <a:gd name="connsiteY3" fmla="*/ 200664 h 5096517"/>
              <a:gd name="connsiteX4" fmla="*/ 4189844 w 4218419"/>
              <a:gd name="connsiteY4" fmla="*/ 2831152 h 5096517"/>
              <a:gd name="connsiteX5" fmla="*/ 3484992 w 4218419"/>
              <a:gd name="connsiteY5" fmla="*/ 4699638 h 5096517"/>
              <a:gd name="connsiteX6" fmla="*/ 2313608 w 4218419"/>
              <a:gd name="connsiteY6" fmla="*/ 5080640 h 5096517"/>
              <a:gd name="connsiteX7" fmla="*/ 227442 w 4218419"/>
              <a:gd name="connsiteY7" fmla="*/ 4394838 h 5096517"/>
              <a:gd name="connsiteX8" fmla="*/ 75422 w 4218419"/>
              <a:gd name="connsiteY8" fmla="*/ 3516952 h 5096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8419" h="5096517">
                <a:moveTo>
                  <a:pt x="75422" y="3516952"/>
                </a:moveTo>
                <a:cubicBezTo>
                  <a:pt x="221472" y="3018477"/>
                  <a:pt x="1030780" y="1784723"/>
                  <a:pt x="1103742" y="1403988"/>
                </a:cubicBezTo>
                <a:cubicBezTo>
                  <a:pt x="1176704" y="1023253"/>
                  <a:pt x="1187849" y="566318"/>
                  <a:pt x="1408543" y="337189"/>
                </a:cubicBezTo>
                <a:cubicBezTo>
                  <a:pt x="1629237" y="108060"/>
                  <a:pt x="1907208" y="-214996"/>
                  <a:pt x="2370758" y="200664"/>
                </a:cubicBezTo>
                <a:cubicBezTo>
                  <a:pt x="2834308" y="616324"/>
                  <a:pt x="4029538" y="2113073"/>
                  <a:pt x="4189844" y="2831152"/>
                </a:cubicBezTo>
                <a:cubicBezTo>
                  <a:pt x="4350150" y="3549231"/>
                  <a:pt x="3797698" y="4324723"/>
                  <a:pt x="3484992" y="4699638"/>
                </a:cubicBezTo>
                <a:cubicBezTo>
                  <a:pt x="3172286" y="5074553"/>
                  <a:pt x="2856533" y="5131440"/>
                  <a:pt x="2313608" y="5080640"/>
                </a:cubicBezTo>
                <a:cubicBezTo>
                  <a:pt x="1770683" y="5029840"/>
                  <a:pt x="451248" y="4804678"/>
                  <a:pt x="227442" y="4394838"/>
                </a:cubicBezTo>
                <a:cubicBezTo>
                  <a:pt x="3636" y="3984998"/>
                  <a:pt x="-70628" y="4015427"/>
                  <a:pt x="75422" y="3516952"/>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4"/>
          <p:cNvSpPr/>
          <p:nvPr/>
        </p:nvSpPr>
        <p:spPr>
          <a:xfrm>
            <a:off x="8123420" y="2563375"/>
            <a:ext cx="1769389" cy="2648739"/>
          </a:xfrm>
          <a:custGeom>
            <a:avLst/>
            <a:gdLst>
              <a:gd name="connsiteX0" fmla="*/ 0 w 3066671"/>
              <a:gd name="connsiteY0" fmla="*/ 2516188 h 5032375"/>
              <a:gd name="connsiteX1" fmla="*/ 1533336 w 3066671"/>
              <a:gd name="connsiteY1" fmla="*/ 0 h 5032375"/>
              <a:gd name="connsiteX2" fmla="*/ 3066672 w 3066671"/>
              <a:gd name="connsiteY2" fmla="*/ 2516188 h 5032375"/>
              <a:gd name="connsiteX3" fmla="*/ 1533336 w 3066671"/>
              <a:gd name="connsiteY3" fmla="*/ 5032376 h 5032375"/>
              <a:gd name="connsiteX4" fmla="*/ 0 w 3066671"/>
              <a:gd name="connsiteY4" fmla="*/ 2516188 h 5032375"/>
              <a:gd name="connsiteX0" fmla="*/ 26806 w 3093478"/>
              <a:gd name="connsiteY0" fmla="*/ 2699664 h 5215852"/>
              <a:gd name="connsiteX1" fmla="*/ 655077 w 3093478"/>
              <a:gd name="connsiteY1" fmla="*/ 472401 h 5215852"/>
              <a:gd name="connsiteX2" fmla="*/ 1560142 w 3093478"/>
              <a:gd name="connsiteY2" fmla="*/ 183476 h 5215852"/>
              <a:gd name="connsiteX3" fmla="*/ 3093478 w 3093478"/>
              <a:gd name="connsiteY3" fmla="*/ 2699664 h 5215852"/>
              <a:gd name="connsiteX4" fmla="*/ 1560142 w 3093478"/>
              <a:gd name="connsiteY4" fmla="*/ 5215852 h 5215852"/>
              <a:gd name="connsiteX5" fmla="*/ 26806 w 3093478"/>
              <a:gd name="connsiteY5" fmla="*/ 2699664 h 5215852"/>
              <a:gd name="connsiteX0" fmla="*/ 37747 w 2913919"/>
              <a:gd name="connsiteY0" fmla="*/ 2756814 h 5215892"/>
              <a:gd name="connsiteX1" fmla="*/ 475518 w 2913919"/>
              <a:gd name="connsiteY1" fmla="*/ 472401 h 5215892"/>
              <a:gd name="connsiteX2" fmla="*/ 1380583 w 2913919"/>
              <a:gd name="connsiteY2" fmla="*/ 183476 h 5215892"/>
              <a:gd name="connsiteX3" fmla="*/ 2913919 w 2913919"/>
              <a:gd name="connsiteY3" fmla="*/ 2699664 h 5215892"/>
              <a:gd name="connsiteX4" fmla="*/ 1380583 w 2913919"/>
              <a:gd name="connsiteY4" fmla="*/ 5215852 h 5215892"/>
              <a:gd name="connsiteX5" fmla="*/ 37747 w 2913919"/>
              <a:gd name="connsiteY5" fmla="*/ 2756814 h 5215892"/>
              <a:gd name="connsiteX0" fmla="*/ 70258 w 2946430"/>
              <a:gd name="connsiteY0" fmla="*/ 2718516 h 5177590"/>
              <a:gd name="connsiteX1" fmla="*/ 222278 w 2946430"/>
              <a:gd name="connsiteY1" fmla="*/ 1519952 h 5177590"/>
              <a:gd name="connsiteX2" fmla="*/ 508029 w 2946430"/>
              <a:gd name="connsiteY2" fmla="*/ 434103 h 5177590"/>
              <a:gd name="connsiteX3" fmla="*/ 1413094 w 2946430"/>
              <a:gd name="connsiteY3" fmla="*/ 145178 h 5177590"/>
              <a:gd name="connsiteX4" fmla="*/ 2946430 w 2946430"/>
              <a:gd name="connsiteY4" fmla="*/ 2661366 h 5177590"/>
              <a:gd name="connsiteX5" fmla="*/ 1413094 w 2946430"/>
              <a:gd name="connsiteY5" fmla="*/ 5177554 h 5177590"/>
              <a:gd name="connsiteX6" fmla="*/ 70258 w 2946430"/>
              <a:gd name="connsiteY6" fmla="*/ 2718516 h 5177590"/>
              <a:gd name="connsiteX0" fmla="*/ 64603 w 2940775"/>
              <a:gd name="connsiteY0" fmla="*/ 2718516 h 5203707"/>
              <a:gd name="connsiteX1" fmla="*/ 216623 w 2940775"/>
              <a:gd name="connsiteY1" fmla="*/ 1519952 h 5203707"/>
              <a:gd name="connsiteX2" fmla="*/ 502374 w 2940775"/>
              <a:gd name="connsiteY2" fmla="*/ 434103 h 5203707"/>
              <a:gd name="connsiteX3" fmla="*/ 1407439 w 2940775"/>
              <a:gd name="connsiteY3" fmla="*/ 145178 h 5203707"/>
              <a:gd name="connsiteX4" fmla="*/ 2940775 w 2940775"/>
              <a:gd name="connsiteY4" fmla="*/ 2661366 h 5203707"/>
              <a:gd name="connsiteX5" fmla="*/ 1407439 w 2940775"/>
              <a:gd name="connsiteY5" fmla="*/ 5177554 h 5203707"/>
              <a:gd name="connsiteX6" fmla="*/ 121373 w 2940775"/>
              <a:gd name="connsiteY6" fmla="*/ 3901202 h 5203707"/>
              <a:gd name="connsiteX7" fmla="*/ 64603 w 2940775"/>
              <a:gd name="connsiteY7" fmla="*/ 2718516 h 5203707"/>
              <a:gd name="connsiteX0" fmla="*/ 17895 w 2989317"/>
              <a:gd name="connsiteY0" fmla="*/ 2775666 h 5203707"/>
              <a:gd name="connsiteX1" fmla="*/ 265165 w 2989317"/>
              <a:gd name="connsiteY1" fmla="*/ 1519952 h 5203707"/>
              <a:gd name="connsiteX2" fmla="*/ 550916 w 2989317"/>
              <a:gd name="connsiteY2" fmla="*/ 434103 h 5203707"/>
              <a:gd name="connsiteX3" fmla="*/ 1455981 w 2989317"/>
              <a:gd name="connsiteY3" fmla="*/ 145178 h 5203707"/>
              <a:gd name="connsiteX4" fmla="*/ 2989317 w 2989317"/>
              <a:gd name="connsiteY4" fmla="*/ 2661366 h 5203707"/>
              <a:gd name="connsiteX5" fmla="*/ 1455981 w 2989317"/>
              <a:gd name="connsiteY5" fmla="*/ 5177554 h 5203707"/>
              <a:gd name="connsiteX6" fmla="*/ 169915 w 2989317"/>
              <a:gd name="connsiteY6" fmla="*/ 3901202 h 5203707"/>
              <a:gd name="connsiteX7" fmla="*/ 17895 w 2989317"/>
              <a:gd name="connsiteY7" fmla="*/ 2775666 h 5203707"/>
              <a:gd name="connsiteX0" fmla="*/ 16506 w 2987928"/>
              <a:gd name="connsiteY0" fmla="*/ 2775666 h 5203707"/>
              <a:gd name="connsiteX1" fmla="*/ 244726 w 2987928"/>
              <a:gd name="connsiteY1" fmla="*/ 1500902 h 5203707"/>
              <a:gd name="connsiteX2" fmla="*/ 549527 w 2987928"/>
              <a:gd name="connsiteY2" fmla="*/ 434103 h 5203707"/>
              <a:gd name="connsiteX3" fmla="*/ 1454592 w 2987928"/>
              <a:gd name="connsiteY3" fmla="*/ 145178 h 5203707"/>
              <a:gd name="connsiteX4" fmla="*/ 2987928 w 2987928"/>
              <a:gd name="connsiteY4" fmla="*/ 2661366 h 5203707"/>
              <a:gd name="connsiteX5" fmla="*/ 1454592 w 2987928"/>
              <a:gd name="connsiteY5" fmla="*/ 5177554 h 5203707"/>
              <a:gd name="connsiteX6" fmla="*/ 168526 w 2987928"/>
              <a:gd name="connsiteY6" fmla="*/ 3901202 h 5203707"/>
              <a:gd name="connsiteX7" fmla="*/ 16506 w 2987928"/>
              <a:gd name="connsiteY7" fmla="*/ 2775666 h 5203707"/>
              <a:gd name="connsiteX0" fmla="*/ 16506 w 2911728"/>
              <a:gd name="connsiteY0" fmla="*/ 2779817 h 5205826"/>
              <a:gd name="connsiteX1" fmla="*/ 244726 w 2911728"/>
              <a:gd name="connsiteY1" fmla="*/ 1505053 h 5205826"/>
              <a:gd name="connsiteX2" fmla="*/ 549527 w 2911728"/>
              <a:gd name="connsiteY2" fmla="*/ 438254 h 5205826"/>
              <a:gd name="connsiteX3" fmla="*/ 1454592 w 2911728"/>
              <a:gd name="connsiteY3" fmla="*/ 149329 h 5205826"/>
              <a:gd name="connsiteX4" fmla="*/ 2911728 w 2911728"/>
              <a:gd name="connsiteY4" fmla="*/ 2722667 h 5205826"/>
              <a:gd name="connsiteX5" fmla="*/ 1454592 w 2911728"/>
              <a:gd name="connsiteY5" fmla="*/ 5181705 h 5205826"/>
              <a:gd name="connsiteX6" fmla="*/ 168526 w 2911728"/>
              <a:gd name="connsiteY6" fmla="*/ 3905353 h 5205826"/>
              <a:gd name="connsiteX7" fmla="*/ 16506 w 2911728"/>
              <a:gd name="connsiteY7" fmla="*/ 2779817 h 5205826"/>
              <a:gd name="connsiteX0" fmla="*/ 16506 w 2911728"/>
              <a:gd name="connsiteY0" fmla="*/ 2663265 h 5089274"/>
              <a:gd name="connsiteX1" fmla="*/ 244726 w 2911728"/>
              <a:gd name="connsiteY1" fmla="*/ 1388501 h 5089274"/>
              <a:gd name="connsiteX2" fmla="*/ 549527 w 2911728"/>
              <a:gd name="connsiteY2" fmla="*/ 321702 h 5089274"/>
              <a:gd name="connsiteX3" fmla="*/ 1511742 w 2911728"/>
              <a:gd name="connsiteY3" fmla="*/ 185177 h 5089274"/>
              <a:gd name="connsiteX4" fmla="*/ 2911728 w 2911728"/>
              <a:gd name="connsiteY4" fmla="*/ 2606115 h 5089274"/>
              <a:gd name="connsiteX5" fmla="*/ 1454592 w 2911728"/>
              <a:gd name="connsiteY5" fmla="*/ 5065153 h 5089274"/>
              <a:gd name="connsiteX6" fmla="*/ 168526 w 2911728"/>
              <a:gd name="connsiteY6" fmla="*/ 3788801 h 5089274"/>
              <a:gd name="connsiteX7" fmla="*/ 16506 w 2911728"/>
              <a:gd name="connsiteY7" fmla="*/ 2663265 h 5089274"/>
              <a:gd name="connsiteX0" fmla="*/ 161 w 3695483"/>
              <a:gd name="connsiteY0" fmla="*/ 3501465 h 5089274"/>
              <a:gd name="connsiteX1" fmla="*/ 1028481 w 3695483"/>
              <a:gd name="connsiteY1" fmla="*/ 1388501 h 5089274"/>
              <a:gd name="connsiteX2" fmla="*/ 1333282 w 3695483"/>
              <a:gd name="connsiteY2" fmla="*/ 321702 h 5089274"/>
              <a:gd name="connsiteX3" fmla="*/ 2295497 w 3695483"/>
              <a:gd name="connsiteY3" fmla="*/ 185177 h 5089274"/>
              <a:gd name="connsiteX4" fmla="*/ 3695483 w 3695483"/>
              <a:gd name="connsiteY4" fmla="*/ 2606115 h 5089274"/>
              <a:gd name="connsiteX5" fmla="*/ 2238347 w 3695483"/>
              <a:gd name="connsiteY5" fmla="*/ 5065153 h 5089274"/>
              <a:gd name="connsiteX6" fmla="*/ 952281 w 3695483"/>
              <a:gd name="connsiteY6" fmla="*/ 3788801 h 5089274"/>
              <a:gd name="connsiteX7" fmla="*/ 161 w 3695483"/>
              <a:gd name="connsiteY7" fmla="*/ 3501465 h 5089274"/>
              <a:gd name="connsiteX0" fmla="*/ 75422 w 3770744"/>
              <a:gd name="connsiteY0" fmla="*/ 3501465 h 5146777"/>
              <a:gd name="connsiteX1" fmla="*/ 1103742 w 3770744"/>
              <a:gd name="connsiteY1" fmla="*/ 1388501 h 5146777"/>
              <a:gd name="connsiteX2" fmla="*/ 1408543 w 3770744"/>
              <a:gd name="connsiteY2" fmla="*/ 321702 h 5146777"/>
              <a:gd name="connsiteX3" fmla="*/ 2370758 w 3770744"/>
              <a:gd name="connsiteY3" fmla="*/ 185177 h 5146777"/>
              <a:gd name="connsiteX4" fmla="*/ 3770744 w 3770744"/>
              <a:gd name="connsiteY4" fmla="*/ 2606115 h 5146777"/>
              <a:gd name="connsiteX5" fmla="*/ 2313608 w 3770744"/>
              <a:gd name="connsiteY5" fmla="*/ 5065153 h 5146777"/>
              <a:gd name="connsiteX6" fmla="*/ 227442 w 3770744"/>
              <a:gd name="connsiteY6" fmla="*/ 4379351 h 5146777"/>
              <a:gd name="connsiteX7" fmla="*/ 75422 w 3770744"/>
              <a:gd name="connsiteY7" fmla="*/ 3501465 h 5146777"/>
              <a:gd name="connsiteX0" fmla="*/ 75422 w 2592621"/>
              <a:gd name="connsiteY0" fmla="*/ 3510145 h 5148140"/>
              <a:gd name="connsiteX1" fmla="*/ 1103742 w 2592621"/>
              <a:gd name="connsiteY1" fmla="*/ 1397181 h 5148140"/>
              <a:gd name="connsiteX2" fmla="*/ 1408543 w 2592621"/>
              <a:gd name="connsiteY2" fmla="*/ 330382 h 5148140"/>
              <a:gd name="connsiteX3" fmla="*/ 2370758 w 2592621"/>
              <a:gd name="connsiteY3" fmla="*/ 193857 h 5148140"/>
              <a:gd name="connsiteX4" fmla="*/ 2570594 w 2592621"/>
              <a:gd name="connsiteY4" fmla="*/ 2732257 h 5148140"/>
              <a:gd name="connsiteX5" fmla="*/ 2313608 w 2592621"/>
              <a:gd name="connsiteY5" fmla="*/ 5073833 h 5148140"/>
              <a:gd name="connsiteX6" fmla="*/ 227442 w 2592621"/>
              <a:gd name="connsiteY6" fmla="*/ 4388031 h 5148140"/>
              <a:gd name="connsiteX7" fmla="*/ 75422 w 2592621"/>
              <a:gd name="connsiteY7" fmla="*/ 3510145 h 5148140"/>
              <a:gd name="connsiteX0" fmla="*/ 75422 w 2570594"/>
              <a:gd name="connsiteY0" fmla="*/ 3510145 h 4542399"/>
              <a:gd name="connsiteX1" fmla="*/ 1103742 w 2570594"/>
              <a:gd name="connsiteY1" fmla="*/ 1397181 h 4542399"/>
              <a:gd name="connsiteX2" fmla="*/ 1408543 w 2570594"/>
              <a:gd name="connsiteY2" fmla="*/ 330382 h 4542399"/>
              <a:gd name="connsiteX3" fmla="*/ 2370758 w 2570594"/>
              <a:gd name="connsiteY3" fmla="*/ 193857 h 4542399"/>
              <a:gd name="connsiteX4" fmla="*/ 2570594 w 2570594"/>
              <a:gd name="connsiteY4" fmla="*/ 2732257 h 4542399"/>
              <a:gd name="connsiteX5" fmla="*/ 2046908 w 2570594"/>
              <a:gd name="connsiteY5" fmla="*/ 4016672 h 4542399"/>
              <a:gd name="connsiteX6" fmla="*/ 227442 w 2570594"/>
              <a:gd name="connsiteY6" fmla="*/ 4388031 h 4542399"/>
              <a:gd name="connsiteX7" fmla="*/ 75422 w 2570594"/>
              <a:gd name="connsiteY7" fmla="*/ 3510145 h 4542399"/>
              <a:gd name="connsiteX0" fmla="*/ 75422 w 2570594"/>
              <a:gd name="connsiteY0" fmla="*/ 3510145 h 4552186"/>
              <a:gd name="connsiteX1" fmla="*/ 1103742 w 2570594"/>
              <a:gd name="connsiteY1" fmla="*/ 1397181 h 4552186"/>
              <a:gd name="connsiteX2" fmla="*/ 1408543 w 2570594"/>
              <a:gd name="connsiteY2" fmla="*/ 330382 h 4552186"/>
              <a:gd name="connsiteX3" fmla="*/ 2370758 w 2570594"/>
              <a:gd name="connsiteY3" fmla="*/ 193857 h 4552186"/>
              <a:gd name="connsiteX4" fmla="*/ 2570594 w 2570594"/>
              <a:gd name="connsiteY4" fmla="*/ 2732257 h 4552186"/>
              <a:gd name="connsiteX5" fmla="*/ 2046908 w 2570594"/>
              <a:gd name="connsiteY5" fmla="*/ 4016672 h 4552186"/>
              <a:gd name="connsiteX6" fmla="*/ 227442 w 2570594"/>
              <a:gd name="connsiteY6" fmla="*/ 4388031 h 4552186"/>
              <a:gd name="connsiteX7" fmla="*/ 75422 w 2570594"/>
              <a:gd name="connsiteY7" fmla="*/ 3510145 h 4552186"/>
              <a:gd name="connsiteX0" fmla="*/ 3293 w 2498465"/>
              <a:gd name="connsiteY0" fmla="*/ 3510145 h 4111935"/>
              <a:gd name="connsiteX1" fmla="*/ 1031613 w 2498465"/>
              <a:gd name="connsiteY1" fmla="*/ 1397181 h 4111935"/>
              <a:gd name="connsiteX2" fmla="*/ 1336414 w 2498465"/>
              <a:gd name="connsiteY2" fmla="*/ 330382 h 4111935"/>
              <a:gd name="connsiteX3" fmla="*/ 2298629 w 2498465"/>
              <a:gd name="connsiteY3" fmla="*/ 193857 h 4111935"/>
              <a:gd name="connsiteX4" fmla="*/ 2498465 w 2498465"/>
              <a:gd name="connsiteY4" fmla="*/ 2732257 h 4111935"/>
              <a:gd name="connsiteX5" fmla="*/ 1974779 w 2498465"/>
              <a:gd name="connsiteY5" fmla="*/ 4016672 h 4111935"/>
              <a:gd name="connsiteX6" fmla="*/ 726813 w 2498465"/>
              <a:gd name="connsiteY6" fmla="*/ 3741988 h 4111935"/>
              <a:gd name="connsiteX7" fmla="*/ 3293 w 2498465"/>
              <a:gd name="connsiteY7" fmla="*/ 3510145 h 4111935"/>
              <a:gd name="connsiteX0" fmla="*/ 47084 w 1932656"/>
              <a:gd name="connsiteY0" fmla="*/ 3128392 h 4111933"/>
              <a:gd name="connsiteX1" fmla="*/ 465804 w 1932656"/>
              <a:gd name="connsiteY1" fmla="*/ 1397181 h 4111933"/>
              <a:gd name="connsiteX2" fmla="*/ 770605 w 1932656"/>
              <a:gd name="connsiteY2" fmla="*/ 330382 h 4111933"/>
              <a:gd name="connsiteX3" fmla="*/ 1732820 w 1932656"/>
              <a:gd name="connsiteY3" fmla="*/ 193857 h 4111933"/>
              <a:gd name="connsiteX4" fmla="*/ 1932656 w 1932656"/>
              <a:gd name="connsiteY4" fmla="*/ 2732257 h 4111933"/>
              <a:gd name="connsiteX5" fmla="*/ 1408970 w 1932656"/>
              <a:gd name="connsiteY5" fmla="*/ 4016672 h 4111933"/>
              <a:gd name="connsiteX6" fmla="*/ 161004 w 1932656"/>
              <a:gd name="connsiteY6" fmla="*/ 3741988 h 4111933"/>
              <a:gd name="connsiteX7" fmla="*/ 47084 w 1932656"/>
              <a:gd name="connsiteY7" fmla="*/ 3128392 h 4111933"/>
              <a:gd name="connsiteX0" fmla="*/ 40634 w 1926206"/>
              <a:gd name="connsiteY0" fmla="*/ 3128392 h 4111935"/>
              <a:gd name="connsiteX1" fmla="*/ 364104 w 1926206"/>
              <a:gd name="connsiteY1" fmla="*/ 1514644 h 4111935"/>
              <a:gd name="connsiteX2" fmla="*/ 764155 w 1926206"/>
              <a:gd name="connsiteY2" fmla="*/ 330382 h 4111935"/>
              <a:gd name="connsiteX3" fmla="*/ 1726370 w 1926206"/>
              <a:gd name="connsiteY3" fmla="*/ 193857 h 4111935"/>
              <a:gd name="connsiteX4" fmla="*/ 1926206 w 1926206"/>
              <a:gd name="connsiteY4" fmla="*/ 2732257 h 4111935"/>
              <a:gd name="connsiteX5" fmla="*/ 1402520 w 1926206"/>
              <a:gd name="connsiteY5" fmla="*/ 4016672 h 4111935"/>
              <a:gd name="connsiteX6" fmla="*/ 154554 w 1926206"/>
              <a:gd name="connsiteY6" fmla="*/ 3741988 h 4111935"/>
              <a:gd name="connsiteX7" fmla="*/ 40634 w 1926206"/>
              <a:gd name="connsiteY7" fmla="*/ 3128392 h 4111935"/>
              <a:gd name="connsiteX0" fmla="*/ 40634 w 1926206"/>
              <a:gd name="connsiteY0" fmla="*/ 3099490 h 4083032"/>
              <a:gd name="connsiteX1" fmla="*/ 364104 w 1926206"/>
              <a:gd name="connsiteY1" fmla="*/ 1485742 h 4083032"/>
              <a:gd name="connsiteX2" fmla="*/ 954655 w 1926206"/>
              <a:gd name="connsiteY2" fmla="*/ 389577 h 4083032"/>
              <a:gd name="connsiteX3" fmla="*/ 1726370 w 1926206"/>
              <a:gd name="connsiteY3" fmla="*/ 164955 h 4083032"/>
              <a:gd name="connsiteX4" fmla="*/ 1926206 w 1926206"/>
              <a:gd name="connsiteY4" fmla="*/ 2703355 h 4083032"/>
              <a:gd name="connsiteX5" fmla="*/ 1402520 w 1926206"/>
              <a:gd name="connsiteY5" fmla="*/ 3987770 h 4083032"/>
              <a:gd name="connsiteX6" fmla="*/ 154554 w 1926206"/>
              <a:gd name="connsiteY6" fmla="*/ 3713086 h 4083032"/>
              <a:gd name="connsiteX7" fmla="*/ 40634 w 1926206"/>
              <a:gd name="connsiteY7" fmla="*/ 3099490 h 4083032"/>
              <a:gd name="connsiteX0" fmla="*/ 32834 w 1937456"/>
              <a:gd name="connsiteY0" fmla="*/ 2717738 h 4083032"/>
              <a:gd name="connsiteX1" fmla="*/ 375354 w 1937456"/>
              <a:gd name="connsiteY1" fmla="*/ 1485742 h 4083032"/>
              <a:gd name="connsiteX2" fmla="*/ 965905 w 1937456"/>
              <a:gd name="connsiteY2" fmla="*/ 389577 h 4083032"/>
              <a:gd name="connsiteX3" fmla="*/ 1737620 w 1937456"/>
              <a:gd name="connsiteY3" fmla="*/ 164955 h 4083032"/>
              <a:gd name="connsiteX4" fmla="*/ 1937456 w 1937456"/>
              <a:gd name="connsiteY4" fmla="*/ 2703355 h 4083032"/>
              <a:gd name="connsiteX5" fmla="*/ 1413770 w 1937456"/>
              <a:gd name="connsiteY5" fmla="*/ 3987770 h 4083032"/>
              <a:gd name="connsiteX6" fmla="*/ 165804 w 1937456"/>
              <a:gd name="connsiteY6" fmla="*/ 3713086 h 4083032"/>
              <a:gd name="connsiteX7" fmla="*/ 32834 w 1937456"/>
              <a:gd name="connsiteY7" fmla="*/ 2717738 h 4083032"/>
              <a:gd name="connsiteX0" fmla="*/ 32834 w 1769389"/>
              <a:gd name="connsiteY0" fmla="*/ 2722070 h 4083035"/>
              <a:gd name="connsiteX1" fmla="*/ 375354 w 1769389"/>
              <a:gd name="connsiteY1" fmla="*/ 1490074 h 4083035"/>
              <a:gd name="connsiteX2" fmla="*/ 965905 w 1769389"/>
              <a:gd name="connsiteY2" fmla="*/ 393909 h 4083035"/>
              <a:gd name="connsiteX3" fmla="*/ 1737620 w 1769389"/>
              <a:gd name="connsiteY3" fmla="*/ 169287 h 4083035"/>
              <a:gd name="connsiteX4" fmla="*/ 1632656 w 1769389"/>
              <a:gd name="connsiteY4" fmla="*/ 2766419 h 4083035"/>
              <a:gd name="connsiteX5" fmla="*/ 1413770 w 1769389"/>
              <a:gd name="connsiteY5" fmla="*/ 3992102 h 4083035"/>
              <a:gd name="connsiteX6" fmla="*/ 165804 w 1769389"/>
              <a:gd name="connsiteY6" fmla="*/ 3717418 h 4083035"/>
              <a:gd name="connsiteX7" fmla="*/ 32834 w 1769389"/>
              <a:gd name="connsiteY7" fmla="*/ 2722070 h 4083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9389" h="4083035">
                <a:moveTo>
                  <a:pt x="32834" y="2722070"/>
                </a:moveTo>
                <a:cubicBezTo>
                  <a:pt x="67759" y="2350846"/>
                  <a:pt x="302392" y="1870809"/>
                  <a:pt x="375354" y="1490074"/>
                </a:cubicBezTo>
                <a:cubicBezTo>
                  <a:pt x="448316" y="1109339"/>
                  <a:pt x="745211" y="623038"/>
                  <a:pt x="965905" y="393909"/>
                </a:cubicBezTo>
                <a:cubicBezTo>
                  <a:pt x="1186599" y="164780"/>
                  <a:pt x="1626495" y="-226131"/>
                  <a:pt x="1737620" y="169287"/>
                </a:cubicBezTo>
                <a:cubicBezTo>
                  <a:pt x="1848745" y="564705"/>
                  <a:pt x="1632656" y="1376767"/>
                  <a:pt x="1632656" y="2766419"/>
                </a:cubicBezTo>
                <a:cubicBezTo>
                  <a:pt x="1632656" y="4156071"/>
                  <a:pt x="1658245" y="3833602"/>
                  <a:pt x="1413770" y="3992102"/>
                </a:cubicBezTo>
                <a:cubicBezTo>
                  <a:pt x="1169295" y="4150602"/>
                  <a:pt x="389610" y="4127258"/>
                  <a:pt x="165804" y="3717418"/>
                </a:cubicBezTo>
                <a:cubicBezTo>
                  <a:pt x="-58002" y="3307578"/>
                  <a:pt x="-2091" y="3093294"/>
                  <a:pt x="32834" y="2722070"/>
                </a:cubicBezTo>
                <a:close/>
              </a:path>
            </a:pathLst>
          </a:cu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57" name="Text Box 8"/>
          <p:cNvSpPr txBox="1">
            <a:spLocks noChangeArrowheads="1"/>
          </p:cNvSpPr>
          <p:nvPr/>
        </p:nvSpPr>
        <p:spPr bwMode="auto">
          <a:xfrm>
            <a:off x="6925526" y="6263646"/>
            <a:ext cx="2465740" cy="400110"/>
          </a:xfrm>
          <a:prstGeom prst="rect">
            <a:avLst/>
          </a:prstGeom>
          <a:solidFill>
            <a:schemeClr val="tx2">
              <a:lumMod val="75000"/>
            </a:schemeClr>
          </a:solid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u="sng" dirty="0" smtClean="0">
                <a:solidFill>
                  <a:srgbClr val="FFFF00"/>
                </a:solidFill>
                <a:latin typeface="Arial" pitchFamily="34" charset="0"/>
                <a:ea typeface="宋体" pitchFamily="2" charset="-122"/>
              </a:rPr>
              <a:t>Zone fudan.edu.cn</a:t>
            </a:r>
            <a:endParaRPr lang="en-US" altLang="zh-CN" sz="2000" b="1" u="sng" dirty="0">
              <a:solidFill>
                <a:srgbClr val="FFFF00"/>
              </a:solidFill>
              <a:latin typeface="Arial" pitchFamily="34" charset="0"/>
              <a:ea typeface="宋体" pitchFamily="2" charset="-122"/>
            </a:endParaRPr>
          </a:p>
        </p:txBody>
      </p:sp>
      <p:cxnSp>
        <p:nvCxnSpPr>
          <p:cNvPr id="59" name="直接箭头连接符 58"/>
          <p:cNvCxnSpPr/>
          <p:nvPr/>
        </p:nvCxnSpPr>
        <p:spPr>
          <a:xfrm flipH="1" flipV="1">
            <a:off x="10429602" y="5275526"/>
            <a:ext cx="89956" cy="7150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 Box 8"/>
          <p:cNvSpPr txBox="1">
            <a:spLocks noChangeArrowheads="1"/>
          </p:cNvSpPr>
          <p:nvPr/>
        </p:nvSpPr>
        <p:spPr bwMode="auto">
          <a:xfrm>
            <a:off x="10683360" y="3867863"/>
            <a:ext cx="797014"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smtClean="0">
                <a:latin typeface="Arial" pitchFamily="34" charset="0"/>
                <a:ea typeface="宋体" pitchFamily="2" charset="-122"/>
              </a:rPr>
              <a:t>math</a:t>
            </a:r>
            <a:endParaRPr lang="en-US" altLang="zh-CN" sz="2000" b="1" dirty="0">
              <a:latin typeface="Arial" pitchFamily="34" charset="0"/>
              <a:ea typeface="宋体" pitchFamily="2" charset="-122"/>
            </a:endParaRPr>
          </a:p>
        </p:txBody>
      </p:sp>
      <p:sp>
        <p:nvSpPr>
          <p:cNvPr id="62" name="Text Box 12"/>
          <p:cNvSpPr txBox="1">
            <a:spLocks noChangeArrowheads="1"/>
          </p:cNvSpPr>
          <p:nvPr/>
        </p:nvSpPr>
        <p:spPr bwMode="auto">
          <a:xfrm>
            <a:off x="10138392" y="3797485"/>
            <a:ext cx="470000"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err="1" smtClean="0">
                <a:latin typeface="Arial" pitchFamily="34" charset="0"/>
                <a:ea typeface="宋体" pitchFamily="2" charset="-122"/>
              </a:rPr>
              <a:t>cs</a:t>
            </a:r>
            <a:endParaRPr lang="en-US" altLang="zh-CN" sz="2000" b="1" dirty="0">
              <a:latin typeface="Arial" pitchFamily="34" charset="0"/>
              <a:ea typeface="宋体" pitchFamily="2" charset="-122"/>
            </a:endParaRPr>
          </a:p>
        </p:txBody>
      </p:sp>
      <p:sp>
        <p:nvSpPr>
          <p:cNvPr id="63" name="Line 31"/>
          <p:cNvSpPr>
            <a:spLocks noChangeShapeType="1"/>
          </p:cNvSpPr>
          <p:nvPr/>
        </p:nvSpPr>
        <p:spPr bwMode="auto">
          <a:xfrm flipH="1">
            <a:off x="11079596" y="3387970"/>
            <a:ext cx="134117" cy="550349"/>
          </a:xfrm>
          <a:prstGeom prst="line">
            <a:avLst/>
          </a:prstGeom>
          <a:noFill/>
          <a:ln w="9525">
            <a:solidFill>
              <a:schemeClr val="tx1"/>
            </a:solidFill>
            <a:round/>
            <a:headEnd/>
            <a:tailEn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 name="Line 31"/>
          <p:cNvSpPr>
            <a:spLocks noChangeShapeType="1"/>
          </p:cNvSpPr>
          <p:nvPr/>
        </p:nvSpPr>
        <p:spPr bwMode="auto">
          <a:xfrm flipH="1">
            <a:off x="10347620" y="3306369"/>
            <a:ext cx="781418" cy="579438"/>
          </a:xfrm>
          <a:prstGeom prst="line">
            <a:avLst/>
          </a:prstGeom>
          <a:noFill/>
          <a:ln w="9525">
            <a:solidFill>
              <a:schemeClr val="tx1"/>
            </a:solidFill>
            <a:round/>
            <a:headEnd/>
            <a:tailEn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 name="Text Box 8"/>
          <p:cNvSpPr txBox="1">
            <a:spLocks noChangeArrowheads="1"/>
          </p:cNvSpPr>
          <p:nvPr/>
        </p:nvSpPr>
        <p:spPr bwMode="auto">
          <a:xfrm>
            <a:off x="11373722" y="3764638"/>
            <a:ext cx="780983"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smtClean="0">
                <a:latin typeface="Arial" pitchFamily="34" charset="0"/>
                <a:ea typeface="宋体" pitchFamily="2" charset="-122"/>
              </a:rPr>
              <a:t>www</a:t>
            </a:r>
            <a:endParaRPr lang="en-US" altLang="zh-CN" sz="2000" b="1" dirty="0">
              <a:latin typeface="Arial" pitchFamily="34" charset="0"/>
              <a:ea typeface="宋体" pitchFamily="2" charset="-122"/>
            </a:endParaRPr>
          </a:p>
        </p:txBody>
      </p:sp>
      <p:sp>
        <p:nvSpPr>
          <p:cNvPr id="66" name="Line 31"/>
          <p:cNvSpPr>
            <a:spLocks noChangeShapeType="1"/>
          </p:cNvSpPr>
          <p:nvPr/>
        </p:nvSpPr>
        <p:spPr bwMode="auto">
          <a:xfrm>
            <a:off x="11359765" y="3441196"/>
            <a:ext cx="289083" cy="278900"/>
          </a:xfrm>
          <a:prstGeom prst="line">
            <a:avLst/>
          </a:prstGeom>
          <a:noFill/>
          <a:ln w="9525">
            <a:solidFill>
              <a:schemeClr val="tx1"/>
            </a:solidFill>
            <a:round/>
            <a:headEnd/>
            <a:tailEn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Text Box 8"/>
          <p:cNvSpPr txBox="1">
            <a:spLocks noChangeArrowheads="1"/>
          </p:cNvSpPr>
          <p:nvPr/>
        </p:nvSpPr>
        <p:spPr bwMode="auto">
          <a:xfrm>
            <a:off x="10129067" y="4641714"/>
            <a:ext cx="780983"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smtClean="0">
                <a:latin typeface="Arial" pitchFamily="34" charset="0"/>
                <a:ea typeface="宋体" pitchFamily="2" charset="-122"/>
              </a:rPr>
              <a:t>www</a:t>
            </a:r>
            <a:endParaRPr lang="en-US" altLang="zh-CN" sz="2000" b="1" dirty="0">
              <a:latin typeface="Arial" pitchFamily="34" charset="0"/>
              <a:ea typeface="宋体" pitchFamily="2" charset="-122"/>
            </a:endParaRPr>
          </a:p>
        </p:txBody>
      </p:sp>
      <p:sp>
        <p:nvSpPr>
          <p:cNvPr id="68" name="Line 31"/>
          <p:cNvSpPr>
            <a:spLocks noChangeShapeType="1"/>
          </p:cNvSpPr>
          <p:nvPr/>
        </p:nvSpPr>
        <p:spPr bwMode="auto">
          <a:xfrm>
            <a:off x="10403817" y="4252513"/>
            <a:ext cx="25785" cy="375973"/>
          </a:xfrm>
          <a:prstGeom prst="line">
            <a:avLst/>
          </a:prstGeom>
          <a:noFill/>
          <a:ln w="9525">
            <a:solidFill>
              <a:schemeClr val="tx1"/>
            </a:solidFill>
            <a:round/>
            <a:headEnd/>
            <a:tailEnd/>
          </a:ln>
        </p:spPr>
        <p:txBody>
          <a:bodyPr wrap="none"/>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 name="椭圆 54"/>
          <p:cNvSpPr/>
          <p:nvPr/>
        </p:nvSpPr>
        <p:spPr>
          <a:xfrm>
            <a:off x="10333732" y="2425587"/>
            <a:ext cx="1785891" cy="1902474"/>
          </a:xfrm>
          <a:custGeom>
            <a:avLst/>
            <a:gdLst>
              <a:gd name="connsiteX0" fmla="*/ 0 w 3066671"/>
              <a:gd name="connsiteY0" fmla="*/ 2516188 h 5032375"/>
              <a:gd name="connsiteX1" fmla="*/ 1533336 w 3066671"/>
              <a:gd name="connsiteY1" fmla="*/ 0 h 5032375"/>
              <a:gd name="connsiteX2" fmla="*/ 3066672 w 3066671"/>
              <a:gd name="connsiteY2" fmla="*/ 2516188 h 5032375"/>
              <a:gd name="connsiteX3" fmla="*/ 1533336 w 3066671"/>
              <a:gd name="connsiteY3" fmla="*/ 5032376 h 5032375"/>
              <a:gd name="connsiteX4" fmla="*/ 0 w 3066671"/>
              <a:gd name="connsiteY4" fmla="*/ 2516188 h 5032375"/>
              <a:gd name="connsiteX0" fmla="*/ 26806 w 3093478"/>
              <a:gd name="connsiteY0" fmla="*/ 2699664 h 5215852"/>
              <a:gd name="connsiteX1" fmla="*/ 655077 w 3093478"/>
              <a:gd name="connsiteY1" fmla="*/ 472401 h 5215852"/>
              <a:gd name="connsiteX2" fmla="*/ 1560142 w 3093478"/>
              <a:gd name="connsiteY2" fmla="*/ 183476 h 5215852"/>
              <a:gd name="connsiteX3" fmla="*/ 3093478 w 3093478"/>
              <a:gd name="connsiteY3" fmla="*/ 2699664 h 5215852"/>
              <a:gd name="connsiteX4" fmla="*/ 1560142 w 3093478"/>
              <a:gd name="connsiteY4" fmla="*/ 5215852 h 5215852"/>
              <a:gd name="connsiteX5" fmla="*/ 26806 w 3093478"/>
              <a:gd name="connsiteY5" fmla="*/ 2699664 h 5215852"/>
              <a:gd name="connsiteX0" fmla="*/ 37747 w 2913919"/>
              <a:gd name="connsiteY0" fmla="*/ 2756814 h 5215892"/>
              <a:gd name="connsiteX1" fmla="*/ 475518 w 2913919"/>
              <a:gd name="connsiteY1" fmla="*/ 472401 h 5215892"/>
              <a:gd name="connsiteX2" fmla="*/ 1380583 w 2913919"/>
              <a:gd name="connsiteY2" fmla="*/ 183476 h 5215892"/>
              <a:gd name="connsiteX3" fmla="*/ 2913919 w 2913919"/>
              <a:gd name="connsiteY3" fmla="*/ 2699664 h 5215892"/>
              <a:gd name="connsiteX4" fmla="*/ 1380583 w 2913919"/>
              <a:gd name="connsiteY4" fmla="*/ 5215852 h 5215892"/>
              <a:gd name="connsiteX5" fmla="*/ 37747 w 2913919"/>
              <a:gd name="connsiteY5" fmla="*/ 2756814 h 5215892"/>
              <a:gd name="connsiteX0" fmla="*/ 70258 w 2946430"/>
              <a:gd name="connsiteY0" fmla="*/ 2718516 h 5177590"/>
              <a:gd name="connsiteX1" fmla="*/ 222278 w 2946430"/>
              <a:gd name="connsiteY1" fmla="*/ 1519952 h 5177590"/>
              <a:gd name="connsiteX2" fmla="*/ 508029 w 2946430"/>
              <a:gd name="connsiteY2" fmla="*/ 434103 h 5177590"/>
              <a:gd name="connsiteX3" fmla="*/ 1413094 w 2946430"/>
              <a:gd name="connsiteY3" fmla="*/ 145178 h 5177590"/>
              <a:gd name="connsiteX4" fmla="*/ 2946430 w 2946430"/>
              <a:gd name="connsiteY4" fmla="*/ 2661366 h 5177590"/>
              <a:gd name="connsiteX5" fmla="*/ 1413094 w 2946430"/>
              <a:gd name="connsiteY5" fmla="*/ 5177554 h 5177590"/>
              <a:gd name="connsiteX6" fmla="*/ 70258 w 2946430"/>
              <a:gd name="connsiteY6" fmla="*/ 2718516 h 5177590"/>
              <a:gd name="connsiteX0" fmla="*/ 64603 w 2940775"/>
              <a:gd name="connsiteY0" fmla="*/ 2718516 h 5203707"/>
              <a:gd name="connsiteX1" fmla="*/ 216623 w 2940775"/>
              <a:gd name="connsiteY1" fmla="*/ 1519952 h 5203707"/>
              <a:gd name="connsiteX2" fmla="*/ 502374 w 2940775"/>
              <a:gd name="connsiteY2" fmla="*/ 434103 h 5203707"/>
              <a:gd name="connsiteX3" fmla="*/ 1407439 w 2940775"/>
              <a:gd name="connsiteY3" fmla="*/ 145178 h 5203707"/>
              <a:gd name="connsiteX4" fmla="*/ 2940775 w 2940775"/>
              <a:gd name="connsiteY4" fmla="*/ 2661366 h 5203707"/>
              <a:gd name="connsiteX5" fmla="*/ 1407439 w 2940775"/>
              <a:gd name="connsiteY5" fmla="*/ 5177554 h 5203707"/>
              <a:gd name="connsiteX6" fmla="*/ 121373 w 2940775"/>
              <a:gd name="connsiteY6" fmla="*/ 3901202 h 5203707"/>
              <a:gd name="connsiteX7" fmla="*/ 64603 w 2940775"/>
              <a:gd name="connsiteY7" fmla="*/ 2718516 h 5203707"/>
              <a:gd name="connsiteX0" fmla="*/ 17895 w 2989317"/>
              <a:gd name="connsiteY0" fmla="*/ 2775666 h 5203707"/>
              <a:gd name="connsiteX1" fmla="*/ 265165 w 2989317"/>
              <a:gd name="connsiteY1" fmla="*/ 1519952 h 5203707"/>
              <a:gd name="connsiteX2" fmla="*/ 550916 w 2989317"/>
              <a:gd name="connsiteY2" fmla="*/ 434103 h 5203707"/>
              <a:gd name="connsiteX3" fmla="*/ 1455981 w 2989317"/>
              <a:gd name="connsiteY3" fmla="*/ 145178 h 5203707"/>
              <a:gd name="connsiteX4" fmla="*/ 2989317 w 2989317"/>
              <a:gd name="connsiteY4" fmla="*/ 2661366 h 5203707"/>
              <a:gd name="connsiteX5" fmla="*/ 1455981 w 2989317"/>
              <a:gd name="connsiteY5" fmla="*/ 5177554 h 5203707"/>
              <a:gd name="connsiteX6" fmla="*/ 169915 w 2989317"/>
              <a:gd name="connsiteY6" fmla="*/ 3901202 h 5203707"/>
              <a:gd name="connsiteX7" fmla="*/ 17895 w 2989317"/>
              <a:gd name="connsiteY7" fmla="*/ 2775666 h 5203707"/>
              <a:gd name="connsiteX0" fmla="*/ 16506 w 2987928"/>
              <a:gd name="connsiteY0" fmla="*/ 2775666 h 5203707"/>
              <a:gd name="connsiteX1" fmla="*/ 244726 w 2987928"/>
              <a:gd name="connsiteY1" fmla="*/ 1500902 h 5203707"/>
              <a:gd name="connsiteX2" fmla="*/ 549527 w 2987928"/>
              <a:gd name="connsiteY2" fmla="*/ 434103 h 5203707"/>
              <a:gd name="connsiteX3" fmla="*/ 1454592 w 2987928"/>
              <a:gd name="connsiteY3" fmla="*/ 145178 h 5203707"/>
              <a:gd name="connsiteX4" fmla="*/ 2987928 w 2987928"/>
              <a:gd name="connsiteY4" fmla="*/ 2661366 h 5203707"/>
              <a:gd name="connsiteX5" fmla="*/ 1454592 w 2987928"/>
              <a:gd name="connsiteY5" fmla="*/ 5177554 h 5203707"/>
              <a:gd name="connsiteX6" fmla="*/ 168526 w 2987928"/>
              <a:gd name="connsiteY6" fmla="*/ 3901202 h 5203707"/>
              <a:gd name="connsiteX7" fmla="*/ 16506 w 2987928"/>
              <a:gd name="connsiteY7" fmla="*/ 2775666 h 5203707"/>
              <a:gd name="connsiteX0" fmla="*/ 16506 w 2911728"/>
              <a:gd name="connsiteY0" fmla="*/ 2779817 h 5205826"/>
              <a:gd name="connsiteX1" fmla="*/ 244726 w 2911728"/>
              <a:gd name="connsiteY1" fmla="*/ 1505053 h 5205826"/>
              <a:gd name="connsiteX2" fmla="*/ 549527 w 2911728"/>
              <a:gd name="connsiteY2" fmla="*/ 438254 h 5205826"/>
              <a:gd name="connsiteX3" fmla="*/ 1454592 w 2911728"/>
              <a:gd name="connsiteY3" fmla="*/ 149329 h 5205826"/>
              <a:gd name="connsiteX4" fmla="*/ 2911728 w 2911728"/>
              <a:gd name="connsiteY4" fmla="*/ 2722667 h 5205826"/>
              <a:gd name="connsiteX5" fmla="*/ 1454592 w 2911728"/>
              <a:gd name="connsiteY5" fmla="*/ 5181705 h 5205826"/>
              <a:gd name="connsiteX6" fmla="*/ 168526 w 2911728"/>
              <a:gd name="connsiteY6" fmla="*/ 3905353 h 5205826"/>
              <a:gd name="connsiteX7" fmla="*/ 16506 w 2911728"/>
              <a:gd name="connsiteY7" fmla="*/ 2779817 h 5205826"/>
              <a:gd name="connsiteX0" fmla="*/ 16506 w 2911728"/>
              <a:gd name="connsiteY0" fmla="*/ 2663265 h 5089274"/>
              <a:gd name="connsiteX1" fmla="*/ 244726 w 2911728"/>
              <a:gd name="connsiteY1" fmla="*/ 1388501 h 5089274"/>
              <a:gd name="connsiteX2" fmla="*/ 549527 w 2911728"/>
              <a:gd name="connsiteY2" fmla="*/ 321702 h 5089274"/>
              <a:gd name="connsiteX3" fmla="*/ 1511742 w 2911728"/>
              <a:gd name="connsiteY3" fmla="*/ 185177 h 5089274"/>
              <a:gd name="connsiteX4" fmla="*/ 2911728 w 2911728"/>
              <a:gd name="connsiteY4" fmla="*/ 2606115 h 5089274"/>
              <a:gd name="connsiteX5" fmla="*/ 1454592 w 2911728"/>
              <a:gd name="connsiteY5" fmla="*/ 5065153 h 5089274"/>
              <a:gd name="connsiteX6" fmla="*/ 168526 w 2911728"/>
              <a:gd name="connsiteY6" fmla="*/ 3788801 h 5089274"/>
              <a:gd name="connsiteX7" fmla="*/ 16506 w 2911728"/>
              <a:gd name="connsiteY7" fmla="*/ 2663265 h 5089274"/>
              <a:gd name="connsiteX0" fmla="*/ 161 w 3695483"/>
              <a:gd name="connsiteY0" fmla="*/ 3501465 h 5089274"/>
              <a:gd name="connsiteX1" fmla="*/ 1028481 w 3695483"/>
              <a:gd name="connsiteY1" fmla="*/ 1388501 h 5089274"/>
              <a:gd name="connsiteX2" fmla="*/ 1333282 w 3695483"/>
              <a:gd name="connsiteY2" fmla="*/ 321702 h 5089274"/>
              <a:gd name="connsiteX3" fmla="*/ 2295497 w 3695483"/>
              <a:gd name="connsiteY3" fmla="*/ 185177 h 5089274"/>
              <a:gd name="connsiteX4" fmla="*/ 3695483 w 3695483"/>
              <a:gd name="connsiteY4" fmla="*/ 2606115 h 5089274"/>
              <a:gd name="connsiteX5" fmla="*/ 2238347 w 3695483"/>
              <a:gd name="connsiteY5" fmla="*/ 5065153 h 5089274"/>
              <a:gd name="connsiteX6" fmla="*/ 952281 w 3695483"/>
              <a:gd name="connsiteY6" fmla="*/ 3788801 h 5089274"/>
              <a:gd name="connsiteX7" fmla="*/ 161 w 3695483"/>
              <a:gd name="connsiteY7" fmla="*/ 3501465 h 5089274"/>
              <a:gd name="connsiteX0" fmla="*/ 75422 w 3770744"/>
              <a:gd name="connsiteY0" fmla="*/ 3501465 h 5146777"/>
              <a:gd name="connsiteX1" fmla="*/ 1103742 w 3770744"/>
              <a:gd name="connsiteY1" fmla="*/ 1388501 h 5146777"/>
              <a:gd name="connsiteX2" fmla="*/ 1408543 w 3770744"/>
              <a:gd name="connsiteY2" fmla="*/ 321702 h 5146777"/>
              <a:gd name="connsiteX3" fmla="*/ 2370758 w 3770744"/>
              <a:gd name="connsiteY3" fmla="*/ 185177 h 5146777"/>
              <a:gd name="connsiteX4" fmla="*/ 3770744 w 3770744"/>
              <a:gd name="connsiteY4" fmla="*/ 2606115 h 5146777"/>
              <a:gd name="connsiteX5" fmla="*/ 2313608 w 3770744"/>
              <a:gd name="connsiteY5" fmla="*/ 5065153 h 5146777"/>
              <a:gd name="connsiteX6" fmla="*/ 227442 w 3770744"/>
              <a:gd name="connsiteY6" fmla="*/ 4379351 h 5146777"/>
              <a:gd name="connsiteX7" fmla="*/ 75422 w 3770744"/>
              <a:gd name="connsiteY7" fmla="*/ 3501465 h 5146777"/>
              <a:gd name="connsiteX0" fmla="*/ 75422 w 2592621"/>
              <a:gd name="connsiteY0" fmla="*/ 3510145 h 5148140"/>
              <a:gd name="connsiteX1" fmla="*/ 1103742 w 2592621"/>
              <a:gd name="connsiteY1" fmla="*/ 1397181 h 5148140"/>
              <a:gd name="connsiteX2" fmla="*/ 1408543 w 2592621"/>
              <a:gd name="connsiteY2" fmla="*/ 330382 h 5148140"/>
              <a:gd name="connsiteX3" fmla="*/ 2370758 w 2592621"/>
              <a:gd name="connsiteY3" fmla="*/ 193857 h 5148140"/>
              <a:gd name="connsiteX4" fmla="*/ 2570594 w 2592621"/>
              <a:gd name="connsiteY4" fmla="*/ 2732257 h 5148140"/>
              <a:gd name="connsiteX5" fmla="*/ 2313608 w 2592621"/>
              <a:gd name="connsiteY5" fmla="*/ 5073833 h 5148140"/>
              <a:gd name="connsiteX6" fmla="*/ 227442 w 2592621"/>
              <a:gd name="connsiteY6" fmla="*/ 4388031 h 5148140"/>
              <a:gd name="connsiteX7" fmla="*/ 75422 w 2592621"/>
              <a:gd name="connsiteY7" fmla="*/ 3510145 h 5148140"/>
              <a:gd name="connsiteX0" fmla="*/ 75422 w 2570594"/>
              <a:gd name="connsiteY0" fmla="*/ 3510145 h 4542399"/>
              <a:gd name="connsiteX1" fmla="*/ 1103742 w 2570594"/>
              <a:gd name="connsiteY1" fmla="*/ 1397181 h 4542399"/>
              <a:gd name="connsiteX2" fmla="*/ 1408543 w 2570594"/>
              <a:gd name="connsiteY2" fmla="*/ 330382 h 4542399"/>
              <a:gd name="connsiteX3" fmla="*/ 2370758 w 2570594"/>
              <a:gd name="connsiteY3" fmla="*/ 193857 h 4542399"/>
              <a:gd name="connsiteX4" fmla="*/ 2570594 w 2570594"/>
              <a:gd name="connsiteY4" fmla="*/ 2732257 h 4542399"/>
              <a:gd name="connsiteX5" fmla="*/ 2046908 w 2570594"/>
              <a:gd name="connsiteY5" fmla="*/ 4016672 h 4542399"/>
              <a:gd name="connsiteX6" fmla="*/ 227442 w 2570594"/>
              <a:gd name="connsiteY6" fmla="*/ 4388031 h 4542399"/>
              <a:gd name="connsiteX7" fmla="*/ 75422 w 2570594"/>
              <a:gd name="connsiteY7" fmla="*/ 3510145 h 4542399"/>
              <a:gd name="connsiteX0" fmla="*/ 75422 w 2570594"/>
              <a:gd name="connsiteY0" fmla="*/ 3510145 h 4552186"/>
              <a:gd name="connsiteX1" fmla="*/ 1103742 w 2570594"/>
              <a:gd name="connsiteY1" fmla="*/ 1397181 h 4552186"/>
              <a:gd name="connsiteX2" fmla="*/ 1408543 w 2570594"/>
              <a:gd name="connsiteY2" fmla="*/ 330382 h 4552186"/>
              <a:gd name="connsiteX3" fmla="*/ 2370758 w 2570594"/>
              <a:gd name="connsiteY3" fmla="*/ 193857 h 4552186"/>
              <a:gd name="connsiteX4" fmla="*/ 2570594 w 2570594"/>
              <a:gd name="connsiteY4" fmla="*/ 2732257 h 4552186"/>
              <a:gd name="connsiteX5" fmla="*/ 2046908 w 2570594"/>
              <a:gd name="connsiteY5" fmla="*/ 4016672 h 4552186"/>
              <a:gd name="connsiteX6" fmla="*/ 227442 w 2570594"/>
              <a:gd name="connsiteY6" fmla="*/ 4388031 h 4552186"/>
              <a:gd name="connsiteX7" fmla="*/ 75422 w 2570594"/>
              <a:gd name="connsiteY7" fmla="*/ 3510145 h 4552186"/>
              <a:gd name="connsiteX0" fmla="*/ 3293 w 2498465"/>
              <a:gd name="connsiteY0" fmla="*/ 3510145 h 4111935"/>
              <a:gd name="connsiteX1" fmla="*/ 1031613 w 2498465"/>
              <a:gd name="connsiteY1" fmla="*/ 1397181 h 4111935"/>
              <a:gd name="connsiteX2" fmla="*/ 1336414 w 2498465"/>
              <a:gd name="connsiteY2" fmla="*/ 330382 h 4111935"/>
              <a:gd name="connsiteX3" fmla="*/ 2298629 w 2498465"/>
              <a:gd name="connsiteY3" fmla="*/ 193857 h 4111935"/>
              <a:gd name="connsiteX4" fmla="*/ 2498465 w 2498465"/>
              <a:gd name="connsiteY4" fmla="*/ 2732257 h 4111935"/>
              <a:gd name="connsiteX5" fmla="*/ 1974779 w 2498465"/>
              <a:gd name="connsiteY5" fmla="*/ 4016672 h 4111935"/>
              <a:gd name="connsiteX6" fmla="*/ 726813 w 2498465"/>
              <a:gd name="connsiteY6" fmla="*/ 3741988 h 4111935"/>
              <a:gd name="connsiteX7" fmla="*/ 3293 w 2498465"/>
              <a:gd name="connsiteY7" fmla="*/ 3510145 h 4111935"/>
              <a:gd name="connsiteX0" fmla="*/ 47084 w 1932656"/>
              <a:gd name="connsiteY0" fmla="*/ 3128392 h 4111933"/>
              <a:gd name="connsiteX1" fmla="*/ 465804 w 1932656"/>
              <a:gd name="connsiteY1" fmla="*/ 1397181 h 4111933"/>
              <a:gd name="connsiteX2" fmla="*/ 770605 w 1932656"/>
              <a:gd name="connsiteY2" fmla="*/ 330382 h 4111933"/>
              <a:gd name="connsiteX3" fmla="*/ 1732820 w 1932656"/>
              <a:gd name="connsiteY3" fmla="*/ 193857 h 4111933"/>
              <a:gd name="connsiteX4" fmla="*/ 1932656 w 1932656"/>
              <a:gd name="connsiteY4" fmla="*/ 2732257 h 4111933"/>
              <a:gd name="connsiteX5" fmla="*/ 1408970 w 1932656"/>
              <a:gd name="connsiteY5" fmla="*/ 4016672 h 4111933"/>
              <a:gd name="connsiteX6" fmla="*/ 161004 w 1932656"/>
              <a:gd name="connsiteY6" fmla="*/ 3741988 h 4111933"/>
              <a:gd name="connsiteX7" fmla="*/ 47084 w 1932656"/>
              <a:gd name="connsiteY7" fmla="*/ 3128392 h 4111933"/>
              <a:gd name="connsiteX0" fmla="*/ 40634 w 1926206"/>
              <a:gd name="connsiteY0" fmla="*/ 3128392 h 4111935"/>
              <a:gd name="connsiteX1" fmla="*/ 364104 w 1926206"/>
              <a:gd name="connsiteY1" fmla="*/ 1514644 h 4111935"/>
              <a:gd name="connsiteX2" fmla="*/ 764155 w 1926206"/>
              <a:gd name="connsiteY2" fmla="*/ 330382 h 4111935"/>
              <a:gd name="connsiteX3" fmla="*/ 1726370 w 1926206"/>
              <a:gd name="connsiteY3" fmla="*/ 193857 h 4111935"/>
              <a:gd name="connsiteX4" fmla="*/ 1926206 w 1926206"/>
              <a:gd name="connsiteY4" fmla="*/ 2732257 h 4111935"/>
              <a:gd name="connsiteX5" fmla="*/ 1402520 w 1926206"/>
              <a:gd name="connsiteY5" fmla="*/ 4016672 h 4111935"/>
              <a:gd name="connsiteX6" fmla="*/ 154554 w 1926206"/>
              <a:gd name="connsiteY6" fmla="*/ 3741988 h 4111935"/>
              <a:gd name="connsiteX7" fmla="*/ 40634 w 1926206"/>
              <a:gd name="connsiteY7" fmla="*/ 3128392 h 4111935"/>
              <a:gd name="connsiteX0" fmla="*/ 40634 w 1926206"/>
              <a:gd name="connsiteY0" fmla="*/ 3099490 h 4083032"/>
              <a:gd name="connsiteX1" fmla="*/ 364104 w 1926206"/>
              <a:gd name="connsiteY1" fmla="*/ 1485742 h 4083032"/>
              <a:gd name="connsiteX2" fmla="*/ 954655 w 1926206"/>
              <a:gd name="connsiteY2" fmla="*/ 389577 h 4083032"/>
              <a:gd name="connsiteX3" fmla="*/ 1726370 w 1926206"/>
              <a:gd name="connsiteY3" fmla="*/ 164955 h 4083032"/>
              <a:gd name="connsiteX4" fmla="*/ 1926206 w 1926206"/>
              <a:gd name="connsiteY4" fmla="*/ 2703355 h 4083032"/>
              <a:gd name="connsiteX5" fmla="*/ 1402520 w 1926206"/>
              <a:gd name="connsiteY5" fmla="*/ 3987770 h 4083032"/>
              <a:gd name="connsiteX6" fmla="*/ 154554 w 1926206"/>
              <a:gd name="connsiteY6" fmla="*/ 3713086 h 4083032"/>
              <a:gd name="connsiteX7" fmla="*/ 40634 w 1926206"/>
              <a:gd name="connsiteY7" fmla="*/ 3099490 h 4083032"/>
              <a:gd name="connsiteX0" fmla="*/ 32834 w 1937456"/>
              <a:gd name="connsiteY0" fmla="*/ 2717738 h 4083032"/>
              <a:gd name="connsiteX1" fmla="*/ 375354 w 1937456"/>
              <a:gd name="connsiteY1" fmla="*/ 1485742 h 4083032"/>
              <a:gd name="connsiteX2" fmla="*/ 965905 w 1937456"/>
              <a:gd name="connsiteY2" fmla="*/ 389577 h 4083032"/>
              <a:gd name="connsiteX3" fmla="*/ 1737620 w 1937456"/>
              <a:gd name="connsiteY3" fmla="*/ 164955 h 4083032"/>
              <a:gd name="connsiteX4" fmla="*/ 1937456 w 1937456"/>
              <a:gd name="connsiteY4" fmla="*/ 2703355 h 4083032"/>
              <a:gd name="connsiteX5" fmla="*/ 1413770 w 1937456"/>
              <a:gd name="connsiteY5" fmla="*/ 3987770 h 4083032"/>
              <a:gd name="connsiteX6" fmla="*/ 165804 w 1937456"/>
              <a:gd name="connsiteY6" fmla="*/ 3713086 h 4083032"/>
              <a:gd name="connsiteX7" fmla="*/ 32834 w 1937456"/>
              <a:gd name="connsiteY7" fmla="*/ 2717738 h 4083032"/>
              <a:gd name="connsiteX0" fmla="*/ 32834 w 2413706"/>
              <a:gd name="connsiteY0" fmla="*/ 2709076 h 4083029"/>
              <a:gd name="connsiteX1" fmla="*/ 375354 w 2413706"/>
              <a:gd name="connsiteY1" fmla="*/ 1477080 h 4083029"/>
              <a:gd name="connsiteX2" fmla="*/ 965905 w 2413706"/>
              <a:gd name="connsiteY2" fmla="*/ 380915 h 4083029"/>
              <a:gd name="connsiteX3" fmla="*/ 1737620 w 2413706"/>
              <a:gd name="connsiteY3" fmla="*/ 156293 h 4083029"/>
              <a:gd name="connsiteX4" fmla="*/ 2413706 w 2413706"/>
              <a:gd name="connsiteY4" fmla="*/ 2577231 h 4083029"/>
              <a:gd name="connsiteX5" fmla="*/ 1413770 w 2413706"/>
              <a:gd name="connsiteY5" fmla="*/ 3979108 h 4083029"/>
              <a:gd name="connsiteX6" fmla="*/ 165804 w 2413706"/>
              <a:gd name="connsiteY6" fmla="*/ 3704424 h 4083029"/>
              <a:gd name="connsiteX7" fmla="*/ 32834 w 2413706"/>
              <a:gd name="connsiteY7" fmla="*/ 2709076 h 4083029"/>
              <a:gd name="connsiteX0" fmla="*/ 32834 w 2447615"/>
              <a:gd name="connsiteY0" fmla="*/ 2709076 h 4037320"/>
              <a:gd name="connsiteX1" fmla="*/ 375354 w 2447615"/>
              <a:gd name="connsiteY1" fmla="*/ 1477080 h 4037320"/>
              <a:gd name="connsiteX2" fmla="*/ 965905 w 2447615"/>
              <a:gd name="connsiteY2" fmla="*/ 380915 h 4037320"/>
              <a:gd name="connsiteX3" fmla="*/ 1737620 w 2447615"/>
              <a:gd name="connsiteY3" fmla="*/ 156293 h 4037320"/>
              <a:gd name="connsiteX4" fmla="*/ 2413706 w 2447615"/>
              <a:gd name="connsiteY4" fmla="*/ 2577231 h 4037320"/>
              <a:gd name="connsiteX5" fmla="*/ 2220452 w 2447615"/>
              <a:gd name="connsiteY5" fmla="*/ 3198457 h 4037320"/>
              <a:gd name="connsiteX6" fmla="*/ 1413770 w 2447615"/>
              <a:gd name="connsiteY6" fmla="*/ 3979108 h 4037320"/>
              <a:gd name="connsiteX7" fmla="*/ 165804 w 2447615"/>
              <a:gd name="connsiteY7" fmla="*/ 3704424 h 4037320"/>
              <a:gd name="connsiteX8" fmla="*/ 32834 w 2447615"/>
              <a:gd name="connsiteY8" fmla="*/ 2709076 h 4037320"/>
              <a:gd name="connsiteX0" fmla="*/ 32834 w 2444323"/>
              <a:gd name="connsiteY0" fmla="*/ 2709076 h 4061058"/>
              <a:gd name="connsiteX1" fmla="*/ 375354 w 2444323"/>
              <a:gd name="connsiteY1" fmla="*/ 1477080 h 4061058"/>
              <a:gd name="connsiteX2" fmla="*/ 965905 w 2444323"/>
              <a:gd name="connsiteY2" fmla="*/ 380915 h 4061058"/>
              <a:gd name="connsiteX3" fmla="*/ 1737620 w 2444323"/>
              <a:gd name="connsiteY3" fmla="*/ 156293 h 4061058"/>
              <a:gd name="connsiteX4" fmla="*/ 2413706 w 2444323"/>
              <a:gd name="connsiteY4" fmla="*/ 2577231 h 4061058"/>
              <a:gd name="connsiteX5" fmla="*/ 2220452 w 2444323"/>
              <a:gd name="connsiteY5" fmla="*/ 3198457 h 4061058"/>
              <a:gd name="connsiteX6" fmla="*/ 1877552 w 2444323"/>
              <a:gd name="connsiteY6" fmla="*/ 2875435 h 4061058"/>
              <a:gd name="connsiteX7" fmla="*/ 1413770 w 2444323"/>
              <a:gd name="connsiteY7" fmla="*/ 3979108 h 4061058"/>
              <a:gd name="connsiteX8" fmla="*/ 165804 w 2444323"/>
              <a:gd name="connsiteY8" fmla="*/ 3704424 h 4061058"/>
              <a:gd name="connsiteX9" fmla="*/ 32834 w 2444323"/>
              <a:gd name="connsiteY9" fmla="*/ 2709076 h 4061058"/>
              <a:gd name="connsiteX0" fmla="*/ 32834 w 2444323"/>
              <a:gd name="connsiteY0" fmla="*/ 2709076 h 3764462"/>
              <a:gd name="connsiteX1" fmla="*/ 375354 w 2444323"/>
              <a:gd name="connsiteY1" fmla="*/ 1477080 h 3764462"/>
              <a:gd name="connsiteX2" fmla="*/ 965905 w 2444323"/>
              <a:gd name="connsiteY2" fmla="*/ 380915 h 3764462"/>
              <a:gd name="connsiteX3" fmla="*/ 1737620 w 2444323"/>
              <a:gd name="connsiteY3" fmla="*/ 156293 h 3764462"/>
              <a:gd name="connsiteX4" fmla="*/ 2413706 w 2444323"/>
              <a:gd name="connsiteY4" fmla="*/ 2577231 h 3764462"/>
              <a:gd name="connsiteX5" fmla="*/ 2220452 w 2444323"/>
              <a:gd name="connsiteY5" fmla="*/ 3198457 h 3764462"/>
              <a:gd name="connsiteX6" fmla="*/ 1877552 w 2444323"/>
              <a:gd name="connsiteY6" fmla="*/ 2875435 h 3764462"/>
              <a:gd name="connsiteX7" fmla="*/ 1528070 w 2444323"/>
              <a:gd name="connsiteY7" fmla="*/ 2158441 h 3764462"/>
              <a:gd name="connsiteX8" fmla="*/ 165804 w 2444323"/>
              <a:gd name="connsiteY8" fmla="*/ 3704424 h 3764462"/>
              <a:gd name="connsiteX9" fmla="*/ 32834 w 2444323"/>
              <a:gd name="connsiteY9" fmla="*/ 2709076 h 3764462"/>
              <a:gd name="connsiteX0" fmla="*/ 14075 w 2425564"/>
              <a:gd name="connsiteY0" fmla="*/ 2709076 h 3241787"/>
              <a:gd name="connsiteX1" fmla="*/ 356595 w 2425564"/>
              <a:gd name="connsiteY1" fmla="*/ 1477080 h 3241787"/>
              <a:gd name="connsiteX2" fmla="*/ 947146 w 2425564"/>
              <a:gd name="connsiteY2" fmla="*/ 380915 h 3241787"/>
              <a:gd name="connsiteX3" fmla="*/ 1718861 w 2425564"/>
              <a:gd name="connsiteY3" fmla="*/ 156293 h 3241787"/>
              <a:gd name="connsiteX4" fmla="*/ 2394947 w 2425564"/>
              <a:gd name="connsiteY4" fmla="*/ 2577231 h 3241787"/>
              <a:gd name="connsiteX5" fmla="*/ 2201693 w 2425564"/>
              <a:gd name="connsiteY5" fmla="*/ 3198457 h 3241787"/>
              <a:gd name="connsiteX6" fmla="*/ 1858793 w 2425564"/>
              <a:gd name="connsiteY6" fmla="*/ 2875435 h 3241787"/>
              <a:gd name="connsiteX7" fmla="*/ 1509311 w 2425564"/>
              <a:gd name="connsiteY7" fmla="*/ 2158441 h 3241787"/>
              <a:gd name="connsiteX8" fmla="*/ 889995 w 2425564"/>
              <a:gd name="connsiteY8" fmla="*/ 1208347 h 3241787"/>
              <a:gd name="connsiteX9" fmla="*/ 14075 w 2425564"/>
              <a:gd name="connsiteY9" fmla="*/ 2709076 h 3241787"/>
              <a:gd name="connsiteX0" fmla="*/ 353800 w 2079489"/>
              <a:gd name="connsiteY0" fmla="*/ 1093968 h 3241787"/>
              <a:gd name="connsiteX1" fmla="*/ 10520 w 2079489"/>
              <a:gd name="connsiteY1" fmla="*/ 1477080 h 3241787"/>
              <a:gd name="connsiteX2" fmla="*/ 601071 w 2079489"/>
              <a:gd name="connsiteY2" fmla="*/ 380915 h 3241787"/>
              <a:gd name="connsiteX3" fmla="*/ 1372786 w 2079489"/>
              <a:gd name="connsiteY3" fmla="*/ 156293 h 3241787"/>
              <a:gd name="connsiteX4" fmla="*/ 2048872 w 2079489"/>
              <a:gd name="connsiteY4" fmla="*/ 2577231 h 3241787"/>
              <a:gd name="connsiteX5" fmla="*/ 1855618 w 2079489"/>
              <a:gd name="connsiteY5" fmla="*/ 3198457 h 3241787"/>
              <a:gd name="connsiteX6" fmla="*/ 1512718 w 2079489"/>
              <a:gd name="connsiteY6" fmla="*/ 2875435 h 3241787"/>
              <a:gd name="connsiteX7" fmla="*/ 1163236 w 2079489"/>
              <a:gd name="connsiteY7" fmla="*/ 2158441 h 3241787"/>
              <a:gd name="connsiteX8" fmla="*/ 543920 w 2079489"/>
              <a:gd name="connsiteY8" fmla="*/ 1208347 h 3241787"/>
              <a:gd name="connsiteX9" fmla="*/ 353800 w 2079489"/>
              <a:gd name="connsiteY9" fmla="*/ 1093968 h 3241787"/>
              <a:gd name="connsiteX0" fmla="*/ 135652 w 1861341"/>
              <a:gd name="connsiteY0" fmla="*/ 1093968 h 3241787"/>
              <a:gd name="connsiteX1" fmla="*/ 20972 w 1861341"/>
              <a:gd name="connsiteY1" fmla="*/ 919134 h 3241787"/>
              <a:gd name="connsiteX2" fmla="*/ 382923 w 1861341"/>
              <a:gd name="connsiteY2" fmla="*/ 380915 h 3241787"/>
              <a:gd name="connsiteX3" fmla="*/ 1154638 w 1861341"/>
              <a:gd name="connsiteY3" fmla="*/ 156293 h 3241787"/>
              <a:gd name="connsiteX4" fmla="*/ 1830724 w 1861341"/>
              <a:gd name="connsiteY4" fmla="*/ 2577231 h 3241787"/>
              <a:gd name="connsiteX5" fmla="*/ 1637470 w 1861341"/>
              <a:gd name="connsiteY5" fmla="*/ 3198457 h 3241787"/>
              <a:gd name="connsiteX6" fmla="*/ 1294570 w 1861341"/>
              <a:gd name="connsiteY6" fmla="*/ 2875435 h 3241787"/>
              <a:gd name="connsiteX7" fmla="*/ 945088 w 1861341"/>
              <a:gd name="connsiteY7" fmla="*/ 2158441 h 3241787"/>
              <a:gd name="connsiteX8" fmla="*/ 325772 w 1861341"/>
              <a:gd name="connsiteY8" fmla="*/ 1208347 h 3241787"/>
              <a:gd name="connsiteX9" fmla="*/ 135652 w 1861341"/>
              <a:gd name="connsiteY9" fmla="*/ 1093968 h 3241787"/>
              <a:gd name="connsiteX0" fmla="*/ 305205 w 1840774"/>
              <a:gd name="connsiteY0" fmla="*/ 1208347 h 3241787"/>
              <a:gd name="connsiteX1" fmla="*/ 405 w 1840774"/>
              <a:gd name="connsiteY1" fmla="*/ 919134 h 3241787"/>
              <a:gd name="connsiteX2" fmla="*/ 362356 w 1840774"/>
              <a:gd name="connsiteY2" fmla="*/ 380915 h 3241787"/>
              <a:gd name="connsiteX3" fmla="*/ 1134071 w 1840774"/>
              <a:gd name="connsiteY3" fmla="*/ 156293 h 3241787"/>
              <a:gd name="connsiteX4" fmla="*/ 1810157 w 1840774"/>
              <a:gd name="connsiteY4" fmla="*/ 2577231 h 3241787"/>
              <a:gd name="connsiteX5" fmla="*/ 1616903 w 1840774"/>
              <a:gd name="connsiteY5" fmla="*/ 3198457 h 3241787"/>
              <a:gd name="connsiteX6" fmla="*/ 1274003 w 1840774"/>
              <a:gd name="connsiteY6" fmla="*/ 2875435 h 3241787"/>
              <a:gd name="connsiteX7" fmla="*/ 924521 w 1840774"/>
              <a:gd name="connsiteY7" fmla="*/ 2158441 h 3241787"/>
              <a:gd name="connsiteX8" fmla="*/ 305205 w 1840774"/>
              <a:gd name="connsiteY8" fmla="*/ 1208347 h 3241787"/>
              <a:gd name="connsiteX0" fmla="*/ 60346 w 1595915"/>
              <a:gd name="connsiteY0" fmla="*/ 1198290 h 3231730"/>
              <a:gd name="connsiteX1" fmla="*/ 117497 w 1595915"/>
              <a:gd name="connsiteY1" fmla="*/ 370858 h 3231730"/>
              <a:gd name="connsiteX2" fmla="*/ 889212 w 1595915"/>
              <a:gd name="connsiteY2" fmla="*/ 146236 h 3231730"/>
              <a:gd name="connsiteX3" fmla="*/ 1565298 w 1595915"/>
              <a:gd name="connsiteY3" fmla="*/ 2567174 h 3231730"/>
              <a:gd name="connsiteX4" fmla="*/ 1372044 w 1595915"/>
              <a:gd name="connsiteY4" fmla="*/ 3188400 h 3231730"/>
              <a:gd name="connsiteX5" fmla="*/ 1029144 w 1595915"/>
              <a:gd name="connsiteY5" fmla="*/ 2865378 h 3231730"/>
              <a:gd name="connsiteX6" fmla="*/ 679662 w 1595915"/>
              <a:gd name="connsiteY6" fmla="*/ 2148384 h 3231730"/>
              <a:gd name="connsiteX7" fmla="*/ 60346 w 1595915"/>
              <a:gd name="connsiteY7" fmla="*/ 1198290 h 3231730"/>
              <a:gd name="connsiteX0" fmla="*/ 27456 w 1715425"/>
              <a:gd name="connsiteY0" fmla="*/ 1286388 h 3231730"/>
              <a:gd name="connsiteX1" fmla="*/ 237007 w 1715425"/>
              <a:gd name="connsiteY1" fmla="*/ 370858 h 3231730"/>
              <a:gd name="connsiteX2" fmla="*/ 1008722 w 1715425"/>
              <a:gd name="connsiteY2" fmla="*/ 146236 h 3231730"/>
              <a:gd name="connsiteX3" fmla="*/ 1684808 w 1715425"/>
              <a:gd name="connsiteY3" fmla="*/ 2567174 h 3231730"/>
              <a:gd name="connsiteX4" fmla="*/ 1491554 w 1715425"/>
              <a:gd name="connsiteY4" fmla="*/ 3188400 h 3231730"/>
              <a:gd name="connsiteX5" fmla="*/ 1148654 w 1715425"/>
              <a:gd name="connsiteY5" fmla="*/ 2865378 h 3231730"/>
              <a:gd name="connsiteX6" fmla="*/ 799172 w 1715425"/>
              <a:gd name="connsiteY6" fmla="*/ 2148384 h 3231730"/>
              <a:gd name="connsiteX7" fmla="*/ 27456 w 1715425"/>
              <a:gd name="connsiteY7" fmla="*/ 1286388 h 3231730"/>
              <a:gd name="connsiteX0" fmla="*/ 27456 w 1716118"/>
              <a:gd name="connsiteY0" fmla="*/ 1286388 h 3188845"/>
              <a:gd name="connsiteX1" fmla="*/ 237007 w 1716118"/>
              <a:gd name="connsiteY1" fmla="*/ 370858 h 3188845"/>
              <a:gd name="connsiteX2" fmla="*/ 1008722 w 1716118"/>
              <a:gd name="connsiteY2" fmla="*/ 146236 h 3188845"/>
              <a:gd name="connsiteX3" fmla="*/ 1684808 w 1716118"/>
              <a:gd name="connsiteY3" fmla="*/ 2567174 h 3188845"/>
              <a:gd name="connsiteX4" fmla="*/ 1529652 w 1716118"/>
              <a:gd name="connsiteY4" fmla="*/ 2747916 h 3188845"/>
              <a:gd name="connsiteX5" fmla="*/ 1491554 w 1716118"/>
              <a:gd name="connsiteY5" fmla="*/ 3188400 h 3188845"/>
              <a:gd name="connsiteX6" fmla="*/ 1148654 w 1716118"/>
              <a:gd name="connsiteY6" fmla="*/ 2865378 h 3188845"/>
              <a:gd name="connsiteX7" fmla="*/ 799172 w 1716118"/>
              <a:gd name="connsiteY7" fmla="*/ 2148384 h 3188845"/>
              <a:gd name="connsiteX8" fmla="*/ 27456 w 1716118"/>
              <a:gd name="connsiteY8" fmla="*/ 1286388 h 3188845"/>
              <a:gd name="connsiteX0" fmla="*/ 27456 w 1704657"/>
              <a:gd name="connsiteY0" fmla="*/ 1286388 h 3188400"/>
              <a:gd name="connsiteX1" fmla="*/ 237007 w 1704657"/>
              <a:gd name="connsiteY1" fmla="*/ 370858 h 3188400"/>
              <a:gd name="connsiteX2" fmla="*/ 1008722 w 1704657"/>
              <a:gd name="connsiteY2" fmla="*/ 146236 h 3188400"/>
              <a:gd name="connsiteX3" fmla="*/ 1684808 w 1704657"/>
              <a:gd name="connsiteY3" fmla="*/ 2567174 h 3188400"/>
              <a:gd name="connsiteX4" fmla="*/ 1491554 w 1704657"/>
              <a:gd name="connsiteY4" fmla="*/ 3188400 h 3188400"/>
              <a:gd name="connsiteX5" fmla="*/ 1148654 w 1704657"/>
              <a:gd name="connsiteY5" fmla="*/ 2865378 h 3188400"/>
              <a:gd name="connsiteX6" fmla="*/ 799172 w 1704657"/>
              <a:gd name="connsiteY6" fmla="*/ 2148384 h 3188400"/>
              <a:gd name="connsiteX7" fmla="*/ 27456 w 1704657"/>
              <a:gd name="connsiteY7" fmla="*/ 1286388 h 3188400"/>
              <a:gd name="connsiteX0" fmla="*/ 27456 w 1698426"/>
              <a:gd name="connsiteY0" fmla="*/ 1286388 h 2888106"/>
              <a:gd name="connsiteX1" fmla="*/ 237007 w 1698426"/>
              <a:gd name="connsiteY1" fmla="*/ 370858 h 2888106"/>
              <a:gd name="connsiteX2" fmla="*/ 1008722 w 1698426"/>
              <a:gd name="connsiteY2" fmla="*/ 146236 h 2888106"/>
              <a:gd name="connsiteX3" fmla="*/ 1684808 w 1698426"/>
              <a:gd name="connsiteY3" fmla="*/ 2567174 h 2888106"/>
              <a:gd name="connsiteX4" fmla="*/ 1377254 w 1698426"/>
              <a:gd name="connsiteY4" fmla="*/ 2865378 h 2888106"/>
              <a:gd name="connsiteX5" fmla="*/ 1148654 w 1698426"/>
              <a:gd name="connsiteY5" fmla="*/ 2865378 h 2888106"/>
              <a:gd name="connsiteX6" fmla="*/ 799172 w 1698426"/>
              <a:gd name="connsiteY6" fmla="*/ 2148384 h 2888106"/>
              <a:gd name="connsiteX7" fmla="*/ 27456 w 1698426"/>
              <a:gd name="connsiteY7" fmla="*/ 1286388 h 2888106"/>
              <a:gd name="connsiteX0" fmla="*/ 27456 w 1643824"/>
              <a:gd name="connsiteY0" fmla="*/ 1282100 h 2879742"/>
              <a:gd name="connsiteX1" fmla="*/ 237007 w 1643824"/>
              <a:gd name="connsiteY1" fmla="*/ 366570 h 2879742"/>
              <a:gd name="connsiteX2" fmla="*/ 1008722 w 1643824"/>
              <a:gd name="connsiteY2" fmla="*/ 141948 h 2879742"/>
              <a:gd name="connsiteX3" fmla="*/ 1627658 w 1643824"/>
              <a:gd name="connsiteY3" fmla="*/ 2504155 h 2879742"/>
              <a:gd name="connsiteX4" fmla="*/ 1377254 w 1643824"/>
              <a:gd name="connsiteY4" fmla="*/ 2861090 h 2879742"/>
              <a:gd name="connsiteX5" fmla="*/ 1148654 w 1643824"/>
              <a:gd name="connsiteY5" fmla="*/ 2861090 h 2879742"/>
              <a:gd name="connsiteX6" fmla="*/ 799172 w 1643824"/>
              <a:gd name="connsiteY6" fmla="*/ 2144096 h 2879742"/>
              <a:gd name="connsiteX7" fmla="*/ 27456 w 1643824"/>
              <a:gd name="connsiteY7" fmla="*/ 1282100 h 2879742"/>
              <a:gd name="connsiteX0" fmla="*/ 27456 w 1643824"/>
              <a:gd name="connsiteY0" fmla="*/ 1282098 h 2879740"/>
              <a:gd name="connsiteX1" fmla="*/ 237007 w 1643824"/>
              <a:gd name="connsiteY1" fmla="*/ 366568 h 2879740"/>
              <a:gd name="connsiteX2" fmla="*/ 1008722 w 1643824"/>
              <a:gd name="connsiteY2" fmla="*/ 141946 h 2879740"/>
              <a:gd name="connsiteX3" fmla="*/ 1627658 w 1643824"/>
              <a:gd name="connsiteY3" fmla="*/ 2504153 h 2879740"/>
              <a:gd name="connsiteX4" fmla="*/ 1377254 w 1643824"/>
              <a:gd name="connsiteY4" fmla="*/ 2861088 h 2879740"/>
              <a:gd name="connsiteX5" fmla="*/ 1148654 w 1643824"/>
              <a:gd name="connsiteY5" fmla="*/ 2861088 h 2879740"/>
              <a:gd name="connsiteX6" fmla="*/ 799172 w 1643824"/>
              <a:gd name="connsiteY6" fmla="*/ 2144094 h 2879740"/>
              <a:gd name="connsiteX7" fmla="*/ 27456 w 1643824"/>
              <a:gd name="connsiteY7" fmla="*/ 1282098 h 2879740"/>
              <a:gd name="connsiteX0" fmla="*/ 27456 w 1628727"/>
              <a:gd name="connsiteY0" fmla="*/ 1282098 h 2896174"/>
              <a:gd name="connsiteX1" fmla="*/ 237007 w 1628727"/>
              <a:gd name="connsiteY1" fmla="*/ 366568 h 2896174"/>
              <a:gd name="connsiteX2" fmla="*/ 1008722 w 1628727"/>
              <a:gd name="connsiteY2" fmla="*/ 141946 h 2896174"/>
              <a:gd name="connsiteX3" fmla="*/ 1627658 w 1628727"/>
              <a:gd name="connsiteY3" fmla="*/ 2504153 h 2896174"/>
              <a:gd name="connsiteX4" fmla="*/ 1148654 w 1628727"/>
              <a:gd name="connsiteY4" fmla="*/ 2861088 h 2896174"/>
              <a:gd name="connsiteX5" fmla="*/ 799172 w 1628727"/>
              <a:gd name="connsiteY5" fmla="*/ 2144094 h 2896174"/>
              <a:gd name="connsiteX6" fmla="*/ 27456 w 1628727"/>
              <a:gd name="connsiteY6" fmla="*/ 1282098 h 2896174"/>
              <a:gd name="connsiteX0" fmla="*/ 17013 w 1770684"/>
              <a:gd name="connsiteY0" fmla="*/ 1370194 h 2896174"/>
              <a:gd name="connsiteX1" fmla="*/ 378964 w 1770684"/>
              <a:gd name="connsiteY1" fmla="*/ 366568 h 2896174"/>
              <a:gd name="connsiteX2" fmla="*/ 1150679 w 1770684"/>
              <a:gd name="connsiteY2" fmla="*/ 141946 h 2896174"/>
              <a:gd name="connsiteX3" fmla="*/ 1769615 w 1770684"/>
              <a:gd name="connsiteY3" fmla="*/ 2504153 h 2896174"/>
              <a:gd name="connsiteX4" fmla="*/ 1290611 w 1770684"/>
              <a:gd name="connsiteY4" fmla="*/ 2861088 h 2896174"/>
              <a:gd name="connsiteX5" fmla="*/ 941129 w 1770684"/>
              <a:gd name="connsiteY5" fmla="*/ 2144094 h 2896174"/>
              <a:gd name="connsiteX6" fmla="*/ 17013 w 1770684"/>
              <a:gd name="connsiteY6" fmla="*/ 1370194 h 2896174"/>
              <a:gd name="connsiteX0" fmla="*/ 32220 w 1785891"/>
              <a:gd name="connsiteY0" fmla="*/ 1406686 h 2932666"/>
              <a:gd name="connsiteX1" fmla="*/ 203671 w 1785891"/>
              <a:gd name="connsiteY1" fmla="*/ 285597 h 2932666"/>
              <a:gd name="connsiteX2" fmla="*/ 1165886 w 1785891"/>
              <a:gd name="connsiteY2" fmla="*/ 178438 h 2932666"/>
              <a:gd name="connsiteX3" fmla="*/ 1784822 w 1785891"/>
              <a:gd name="connsiteY3" fmla="*/ 2540645 h 2932666"/>
              <a:gd name="connsiteX4" fmla="*/ 1305818 w 1785891"/>
              <a:gd name="connsiteY4" fmla="*/ 2897580 h 2932666"/>
              <a:gd name="connsiteX5" fmla="*/ 956336 w 1785891"/>
              <a:gd name="connsiteY5" fmla="*/ 2180586 h 2932666"/>
              <a:gd name="connsiteX6" fmla="*/ 32220 w 1785891"/>
              <a:gd name="connsiteY6" fmla="*/ 1406686 h 293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5891" h="2932666">
                <a:moveTo>
                  <a:pt x="32220" y="1406686"/>
                </a:moveTo>
                <a:cubicBezTo>
                  <a:pt x="-61474" y="1110432"/>
                  <a:pt x="65527" y="460939"/>
                  <a:pt x="203671" y="285597"/>
                </a:cubicBezTo>
                <a:cubicBezTo>
                  <a:pt x="341815" y="110255"/>
                  <a:pt x="902361" y="-197403"/>
                  <a:pt x="1165886" y="178438"/>
                </a:cubicBezTo>
                <a:cubicBezTo>
                  <a:pt x="1429411" y="554279"/>
                  <a:pt x="1742450" y="1739962"/>
                  <a:pt x="1784822" y="2540645"/>
                </a:cubicBezTo>
                <a:cubicBezTo>
                  <a:pt x="1808144" y="2993835"/>
                  <a:pt x="1443899" y="2957590"/>
                  <a:pt x="1305818" y="2897580"/>
                </a:cubicBezTo>
                <a:cubicBezTo>
                  <a:pt x="1167737" y="2837570"/>
                  <a:pt x="1168602" y="2429068"/>
                  <a:pt x="956336" y="2180586"/>
                </a:cubicBezTo>
                <a:cubicBezTo>
                  <a:pt x="744070" y="1932104"/>
                  <a:pt x="186239" y="1613237"/>
                  <a:pt x="32220" y="1406686"/>
                </a:cubicBezTo>
                <a:close/>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70" name="椭圆 69"/>
          <p:cNvSpPr/>
          <p:nvPr/>
        </p:nvSpPr>
        <p:spPr>
          <a:xfrm>
            <a:off x="10139418" y="3525949"/>
            <a:ext cx="861493" cy="1749576"/>
          </a:xfrm>
          <a:custGeom>
            <a:avLst/>
            <a:gdLst>
              <a:gd name="connsiteX0" fmla="*/ 0 w 646109"/>
              <a:gd name="connsiteY0" fmla="*/ 925513 h 1851025"/>
              <a:gd name="connsiteX1" fmla="*/ 323055 w 646109"/>
              <a:gd name="connsiteY1" fmla="*/ 0 h 1851025"/>
              <a:gd name="connsiteX2" fmla="*/ 646110 w 646109"/>
              <a:gd name="connsiteY2" fmla="*/ 925513 h 1851025"/>
              <a:gd name="connsiteX3" fmla="*/ 323055 w 646109"/>
              <a:gd name="connsiteY3" fmla="*/ 1851026 h 1851025"/>
              <a:gd name="connsiteX4" fmla="*/ 0 w 646109"/>
              <a:gd name="connsiteY4" fmla="*/ 925513 h 1851025"/>
              <a:gd name="connsiteX0" fmla="*/ 0 w 608010"/>
              <a:gd name="connsiteY0" fmla="*/ 925530 h 1851061"/>
              <a:gd name="connsiteX1" fmla="*/ 323055 w 608010"/>
              <a:gd name="connsiteY1" fmla="*/ 17 h 1851061"/>
              <a:gd name="connsiteX2" fmla="*/ 608010 w 608010"/>
              <a:gd name="connsiteY2" fmla="*/ 944580 h 1851061"/>
              <a:gd name="connsiteX3" fmla="*/ 323055 w 608010"/>
              <a:gd name="connsiteY3" fmla="*/ 1851043 h 1851061"/>
              <a:gd name="connsiteX4" fmla="*/ 0 w 608010"/>
              <a:gd name="connsiteY4" fmla="*/ 925530 h 1851061"/>
              <a:gd name="connsiteX0" fmla="*/ 0 w 676064"/>
              <a:gd name="connsiteY0" fmla="*/ 925530 h 1851063"/>
              <a:gd name="connsiteX1" fmla="*/ 323055 w 676064"/>
              <a:gd name="connsiteY1" fmla="*/ 17 h 1851063"/>
              <a:gd name="connsiteX2" fmla="*/ 608010 w 676064"/>
              <a:gd name="connsiteY2" fmla="*/ 944580 h 1851063"/>
              <a:gd name="connsiteX3" fmla="*/ 323055 w 676064"/>
              <a:gd name="connsiteY3" fmla="*/ 1851043 h 1851063"/>
              <a:gd name="connsiteX4" fmla="*/ 0 w 676064"/>
              <a:gd name="connsiteY4" fmla="*/ 925530 h 1851063"/>
              <a:gd name="connsiteX0" fmla="*/ 0 w 850191"/>
              <a:gd name="connsiteY0" fmla="*/ 925530 h 1872640"/>
              <a:gd name="connsiteX1" fmla="*/ 323055 w 850191"/>
              <a:gd name="connsiteY1" fmla="*/ 17 h 1872640"/>
              <a:gd name="connsiteX2" fmla="*/ 608010 w 850191"/>
              <a:gd name="connsiteY2" fmla="*/ 944580 h 1872640"/>
              <a:gd name="connsiteX3" fmla="*/ 843733 w 850191"/>
              <a:gd name="connsiteY3" fmla="*/ 1527192 h 1872640"/>
              <a:gd name="connsiteX4" fmla="*/ 323055 w 850191"/>
              <a:gd name="connsiteY4" fmla="*/ 1851043 h 1872640"/>
              <a:gd name="connsiteX5" fmla="*/ 0 w 850191"/>
              <a:gd name="connsiteY5" fmla="*/ 925530 h 1872640"/>
              <a:gd name="connsiteX0" fmla="*/ 0 w 852794"/>
              <a:gd name="connsiteY0" fmla="*/ 925513 h 1872623"/>
              <a:gd name="connsiteX1" fmla="*/ 323055 w 852794"/>
              <a:gd name="connsiteY1" fmla="*/ 0 h 1872623"/>
              <a:gd name="connsiteX2" fmla="*/ 684210 w 852794"/>
              <a:gd name="connsiteY2" fmla="*/ 925513 h 1872623"/>
              <a:gd name="connsiteX3" fmla="*/ 843733 w 852794"/>
              <a:gd name="connsiteY3" fmla="*/ 1527175 h 1872623"/>
              <a:gd name="connsiteX4" fmla="*/ 323055 w 852794"/>
              <a:gd name="connsiteY4" fmla="*/ 1851026 h 1872623"/>
              <a:gd name="connsiteX5" fmla="*/ 0 w 852794"/>
              <a:gd name="connsiteY5" fmla="*/ 925513 h 1872623"/>
              <a:gd name="connsiteX0" fmla="*/ 8705 w 861499"/>
              <a:gd name="connsiteY0" fmla="*/ 925513 h 1735399"/>
              <a:gd name="connsiteX1" fmla="*/ 331760 w 861499"/>
              <a:gd name="connsiteY1" fmla="*/ 0 h 1735399"/>
              <a:gd name="connsiteX2" fmla="*/ 692915 w 861499"/>
              <a:gd name="connsiteY2" fmla="*/ 925513 h 1735399"/>
              <a:gd name="connsiteX3" fmla="*/ 852438 w 861499"/>
              <a:gd name="connsiteY3" fmla="*/ 1527175 h 1735399"/>
              <a:gd name="connsiteX4" fmla="*/ 160310 w 861499"/>
              <a:gd name="connsiteY4" fmla="*/ 1698626 h 1735399"/>
              <a:gd name="connsiteX5" fmla="*/ 8705 w 861499"/>
              <a:gd name="connsiteY5" fmla="*/ 925513 h 1735399"/>
              <a:gd name="connsiteX0" fmla="*/ 8699 w 861493"/>
              <a:gd name="connsiteY0" fmla="*/ 939690 h 1749576"/>
              <a:gd name="connsiteX1" fmla="*/ 52332 w 861493"/>
              <a:gd name="connsiteY1" fmla="*/ 417401 h 1749576"/>
              <a:gd name="connsiteX2" fmla="*/ 331754 w 861493"/>
              <a:gd name="connsiteY2" fmla="*/ 14177 h 1749576"/>
              <a:gd name="connsiteX3" fmla="*/ 692909 w 861493"/>
              <a:gd name="connsiteY3" fmla="*/ 939690 h 1749576"/>
              <a:gd name="connsiteX4" fmla="*/ 852432 w 861493"/>
              <a:gd name="connsiteY4" fmla="*/ 1541352 h 1749576"/>
              <a:gd name="connsiteX5" fmla="*/ 160304 w 861493"/>
              <a:gd name="connsiteY5" fmla="*/ 1712803 h 1749576"/>
              <a:gd name="connsiteX6" fmla="*/ 8699 w 861493"/>
              <a:gd name="connsiteY6" fmla="*/ 939690 h 174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493" h="1749576">
                <a:moveTo>
                  <a:pt x="8699" y="939690"/>
                </a:moveTo>
                <a:cubicBezTo>
                  <a:pt x="-9296" y="723790"/>
                  <a:pt x="-1510" y="571653"/>
                  <a:pt x="52332" y="417401"/>
                </a:cubicBezTo>
                <a:cubicBezTo>
                  <a:pt x="106174" y="263149"/>
                  <a:pt x="224991" y="-72871"/>
                  <a:pt x="331754" y="14177"/>
                </a:cubicBezTo>
                <a:cubicBezTo>
                  <a:pt x="438517" y="101225"/>
                  <a:pt x="637879" y="694686"/>
                  <a:pt x="692909" y="939690"/>
                </a:cubicBezTo>
                <a:cubicBezTo>
                  <a:pt x="747939" y="1184694"/>
                  <a:pt x="899924" y="1390275"/>
                  <a:pt x="852432" y="1541352"/>
                </a:cubicBezTo>
                <a:cubicBezTo>
                  <a:pt x="804940" y="1692429"/>
                  <a:pt x="300926" y="1813080"/>
                  <a:pt x="160304" y="1712803"/>
                </a:cubicBezTo>
                <a:cubicBezTo>
                  <a:pt x="19682" y="1612526"/>
                  <a:pt x="26694" y="1155590"/>
                  <a:pt x="8699" y="939690"/>
                </a:cubicBezTo>
                <a:close/>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9876569" y="2193627"/>
            <a:ext cx="2243056" cy="3483303"/>
          </a:xfrm>
          <a:custGeom>
            <a:avLst/>
            <a:gdLst>
              <a:gd name="connsiteX0" fmla="*/ 0 w 1857639"/>
              <a:gd name="connsiteY0" fmla="*/ 1691878 h 3383756"/>
              <a:gd name="connsiteX1" fmla="*/ 928820 w 1857639"/>
              <a:gd name="connsiteY1" fmla="*/ 0 h 3383756"/>
              <a:gd name="connsiteX2" fmla="*/ 1857640 w 1857639"/>
              <a:gd name="connsiteY2" fmla="*/ 1691878 h 3383756"/>
              <a:gd name="connsiteX3" fmla="*/ 928820 w 1857639"/>
              <a:gd name="connsiteY3" fmla="*/ 3383756 h 3383756"/>
              <a:gd name="connsiteX4" fmla="*/ 0 w 1857639"/>
              <a:gd name="connsiteY4" fmla="*/ 1691878 h 3383756"/>
              <a:gd name="connsiteX0" fmla="*/ 0 w 2238640"/>
              <a:gd name="connsiteY0" fmla="*/ 1787368 h 3384269"/>
              <a:gd name="connsiteX1" fmla="*/ 1309820 w 2238640"/>
              <a:gd name="connsiteY1" fmla="*/ 240 h 3384269"/>
              <a:gd name="connsiteX2" fmla="*/ 2238640 w 2238640"/>
              <a:gd name="connsiteY2" fmla="*/ 1692118 h 3384269"/>
              <a:gd name="connsiteX3" fmla="*/ 1309820 w 2238640"/>
              <a:gd name="connsiteY3" fmla="*/ 3383996 h 3384269"/>
              <a:gd name="connsiteX4" fmla="*/ 0 w 2238640"/>
              <a:gd name="connsiteY4" fmla="*/ 1787368 h 3384269"/>
              <a:gd name="connsiteX0" fmla="*/ 70159 w 2308799"/>
              <a:gd name="connsiteY0" fmla="*/ 1867594 h 3464390"/>
              <a:gd name="connsiteX1" fmla="*/ 304724 w 2308799"/>
              <a:gd name="connsiteY1" fmla="*/ 435272 h 3464390"/>
              <a:gd name="connsiteX2" fmla="*/ 1379979 w 2308799"/>
              <a:gd name="connsiteY2" fmla="*/ 80466 h 3464390"/>
              <a:gd name="connsiteX3" fmla="*/ 2308799 w 2308799"/>
              <a:gd name="connsiteY3" fmla="*/ 1772344 h 3464390"/>
              <a:gd name="connsiteX4" fmla="*/ 1379979 w 2308799"/>
              <a:gd name="connsiteY4" fmla="*/ 3464222 h 3464390"/>
              <a:gd name="connsiteX5" fmla="*/ 70159 w 2308799"/>
              <a:gd name="connsiteY5" fmla="*/ 1867594 h 3464390"/>
              <a:gd name="connsiteX0" fmla="*/ 33508 w 2272148"/>
              <a:gd name="connsiteY0" fmla="*/ 1867594 h 3426295"/>
              <a:gd name="connsiteX1" fmla="*/ 268073 w 2272148"/>
              <a:gd name="connsiteY1" fmla="*/ 435272 h 3426295"/>
              <a:gd name="connsiteX2" fmla="*/ 1343328 w 2272148"/>
              <a:gd name="connsiteY2" fmla="*/ 80466 h 3426295"/>
              <a:gd name="connsiteX3" fmla="*/ 2272148 w 2272148"/>
              <a:gd name="connsiteY3" fmla="*/ 1772344 h 3426295"/>
              <a:gd name="connsiteX4" fmla="*/ 828978 w 2272148"/>
              <a:gd name="connsiteY4" fmla="*/ 3426122 h 3426295"/>
              <a:gd name="connsiteX5" fmla="*/ 33508 w 2272148"/>
              <a:gd name="connsiteY5" fmla="*/ 1867594 h 3426295"/>
              <a:gd name="connsiteX0" fmla="*/ 4416 w 2243056"/>
              <a:gd name="connsiteY0" fmla="*/ 1867594 h 3483303"/>
              <a:gd name="connsiteX1" fmla="*/ 238981 w 2243056"/>
              <a:gd name="connsiteY1" fmla="*/ 435272 h 3483303"/>
              <a:gd name="connsiteX2" fmla="*/ 1314236 w 2243056"/>
              <a:gd name="connsiteY2" fmla="*/ 80466 h 3483303"/>
              <a:gd name="connsiteX3" fmla="*/ 2243056 w 2243056"/>
              <a:gd name="connsiteY3" fmla="*/ 1772344 h 3483303"/>
              <a:gd name="connsiteX4" fmla="*/ 799886 w 2243056"/>
              <a:gd name="connsiteY4" fmla="*/ 3426122 h 3483303"/>
              <a:gd name="connsiteX5" fmla="*/ 143731 w 2243056"/>
              <a:gd name="connsiteY5" fmla="*/ 2987973 h 3483303"/>
              <a:gd name="connsiteX6" fmla="*/ 4416 w 2243056"/>
              <a:gd name="connsiteY6" fmla="*/ 1867594 h 348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3056" h="3483303">
                <a:moveTo>
                  <a:pt x="4416" y="1867594"/>
                </a:moveTo>
                <a:cubicBezTo>
                  <a:pt x="20291" y="1442144"/>
                  <a:pt x="20678" y="733127"/>
                  <a:pt x="238981" y="435272"/>
                </a:cubicBezTo>
                <a:cubicBezTo>
                  <a:pt x="457284" y="137417"/>
                  <a:pt x="980224" y="-142379"/>
                  <a:pt x="1314236" y="80466"/>
                </a:cubicBezTo>
                <a:cubicBezTo>
                  <a:pt x="1648248" y="303311"/>
                  <a:pt x="2243056" y="837946"/>
                  <a:pt x="2243056" y="1772344"/>
                </a:cubicBezTo>
                <a:cubicBezTo>
                  <a:pt x="2243056" y="2706742"/>
                  <a:pt x="1149773" y="3223517"/>
                  <a:pt x="799886" y="3426122"/>
                </a:cubicBezTo>
                <a:cubicBezTo>
                  <a:pt x="449999" y="3628727"/>
                  <a:pt x="276309" y="3247728"/>
                  <a:pt x="143731" y="2987973"/>
                </a:cubicBezTo>
                <a:cubicBezTo>
                  <a:pt x="11153" y="2728218"/>
                  <a:pt x="-11459" y="2293044"/>
                  <a:pt x="4416" y="1867594"/>
                </a:cubicBezTo>
                <a:close/>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ext Box 8"/>
          <p:cNvSpPr txBox="1">
            <a:spLocks noChangeArrowheads="1"/>
          </p:cNvSpPr>
          <p:nvPr/>
        </p:nvSpPr>
        <p:spPr bwMode="auto">
          <a:xfrm>
            <a:off x="9772133" y="6086397"/>
            <a:ext cx="2294218" cy="400110"/>
          </a:xfrm>
          <a:prstGeom prst="rect">
            <a:avLst/>
          </a:prstGeom>
          <a:solidFill>
            <a:schemeClr val="tx2">
              <a:lumMod val="75000"/>
            </a:schemeClr>
          </a:solid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u="sng" dirty="0" smtClean="0">
                <a:solidFill>
                  <a:srgbClr val="FFFF00"/>
                </a:solidFill>
                <a:latin typeface="Arial" pitchFamily="34" charset="0"/>
                <a:ea typeface="宋体" pitchFamily="2" charset="-122"/>
              </a:rPr>
              <a:t>Zone </a:t>
            </a:r>
            <a:r>
              <a:rPr lang="en-US" altLang="zh-CN" sz="2000" b="1" u="sng" dirty="0" err="1" smtClean="0">
                <a:solidFill>
                  <a:srgbClr val="FFFF00"/>
                </a:solidFill>
                <a:latin typeface="Arial" pitchFamily="34" charset="0"/>
                <a:ea typeface="宋体" pitchFamily="2" charset="-122"/>
              </a:rPr>
              <a:t>cs.tsinghua</a:t>
            </a:r>
            <a:endParaRPr lang="en-US" altLang="zh-CN" sz="2000" b="1" u="sng" dirty="0">
              <a:solidFill>
                <a:srgbClr val="FFFF00"/>
              </a:solidFill>
              <a:latin typeface="Arial" pitchFamily="34" charset="0"/>
              <a:ea typeface="宋体" pitchFamily="2" charset="-122"/>
            </a:endParaRPr>
          </a:p>
        </p:txBody>
      </p:sp>
      <p:cxnSp>
        <p:nvCxnSpPr>
          <p:cNvPr id="75" name="直接箭头连接符 74"/>
          <p:cNvCxnSpPr/>
          <p:nvPr/>
        </p:nvCxnSpPr>
        <p:spPr>
          <a:xfrm flipH="1">
            <a:off x="10875213" y="1033135"/>
            <a:ext cx="594488" cy="14097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Text Box 8"/>
          <p:cNvSpPr txBox="1">
            <a:spLocks noChangeArrowheads="1"/>
          </p:cNvSpPr>
          <p:nvPr/>
        </p:nvSpPr>
        <p:spPr bwMode="auto">
          <a:xfrm>
            <a:off x="10473097" y="557820"/>
            <a:ext cx="1762021" cy="369332"/>
          </a:xfrm>
          <a:prstGeom prst="rect">
            <a:avLst/>
          </a:prstGeom>
          <a:solidFill>
            <a:schemeClr val="tx2">
              <a:lumMod val="75000"/>
            </a:schemeClr>
          </a:solid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u="sng" dirty="0" smtClean="0">
                <a:solidFill>
                  <a:srgbClr val="FFFF00"/>
                </a:solidFill>
                <a:latin typeface="Arial" pitchFamily="34" charset="0"/>
                <a:ea typeface="宋体" pitchFamily="2" charset="-122"/>
              </a:rPr>
              <a:t>Zone </a:t>
            </a:r>
            <a:r>
              <a:rPr lang="en-US" altLang="zh-CN" b="1" u="sng" dirty="0" err="1" smtClean="0">
                <a:solidFill>
                  <a:srgbClr val="FFFF00"/>
                </a:solidFill>
                <a:latin typeface="Arial" pitchFamily="34" charset="0"/>
                <a:ea typeface="宋体" pitchFamily="2" charset="-122"/>
              </a:rPr>
              <a:t>tsinghua</a:t>
            </a:r>
            <a:endParaRPr lang="en-US" altLang="zh-CN" b="1" u="sng" dirty="0">
              <a:solidFill>
                <a:srgbClr val="FFFF00"/>
              </a:solidFill>
              <a:latin typeface="Arial" pitchFamily="34" charset="0"/>
              <a:ea typeface="宋体" pitchFamily="2" charset="-122"/>
            </a:endParaRPr>
          </a:p>
        </p:txBody>
      </p:sp>
      <p:cxnSp>
        <p:nvCxnSpPr>
          <p:cNvPr id="83" name="直接箭头连接符 82"/>
          <p:cNvCxnSpPr/>
          <p:nvPr/>
        </p:nvCxnSpPr>
        <p:spPr>
          <a:xfrm flipV="1">
            <a:off x="8539351" y="5142912"/>
            <a:ext cx="146023" cy="6340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 Box 8"/>
          <p:cNvSpPr txBox="1">
            <a:spLocks noChangeArrowheads="1"/>
          </p:cNvSpPr>
          <p:nvPr/>
        </p:nvSpPr>
        <p:spPr bwMode="auto">
          <a:xfrm>
            <a:off x="6804918" y="5768729"/>
            <a:ext cx="2763898"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u="sng" dirty="0" smtClean="0">
                <a:solidFill>
                  <a:srgbClr val="FF0000"/>
                </a:solidFill>
                <a:latin typeface="Arial" pitchFamily="34" charset="0"/>
                <a:ea typeface="宋体" pitchFamily="2" charset="-122"/>
              </a:rPr>
              <a:t>domain fudan.edu.cn</a:t>
            </a:r>
            <a:endParaRPr lang="en-US" altLang="zh-CN" sz="2000" b="1" u="sng" dirty="0">
              <a:solidFill>
                <a:srgbClr val="FF0000"/>
              </a:solidFill>
              <a:latin typeface="Arial" pitchFamily="34" charset="0"/>
              <a:ea typeface="宋体" pitchFamily="2" charset="-122"/>
            </a:endParaRPr>
          </a:p>
        </p:txBody>
      </p:sp>
      <p:sp>
        <p:nvSpPr>
          <p:cNvPr id="86" name="Text Box 8"/>
          <p:cNvSpPr txBox="1">
            <a:spLocks noChangeArrowheads="1"/>
          </p:cNvSpPr>
          <p:nvPr/>
        </p:nvSpPr>
        <p:spPr bwMode="auto">
          <a:xfrm>
            <a:off x="8955012" y="-53578"/>
            <a:ext cx="2236510" cy="400110"/>
          </a:xfrm>
          <a:prstGeom prst="rect">
            <a:avLst/>
          </a:prstGeom>
          <a:noFill/>
          <a:ln w="12700">
            <a:noFill/>
            <a:miter lim="800000"/>
            <a:headEnd/>
            <a:tailEnd/>
          </a:ln>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u="sng" dirty="0" smtClean="0">
                <a:solidFill>
                  <a:srgbClr val="FF0000"/>
                </a:solidFill>
                <a:latin typeface="Arial" pitchFamily="34" charset="0"/>
                <a:ea typeface="宋体" pitchFamily="2" charset="-122"/>
              </a:rPr>
              <a:t>domain </a:t>
            </a:r>
            <a:r>
              <a:rPr lang="en-US" altLang="zh-CN" sz="2000" b="1" u="sng" dirty="0" err="1" smtClean="0">
                <a:solidFill>
                  <a:srgbClr val="FF0000"/>
                </a:solidFill>
                <a:latin typeface="Arial" pitchFamily="34" charset="0"/>
                <a:ea typeface="宋体" pitchFamily="2" charset="-122"/>
              </a:rPr>
              <a:t>tsinghua</a:t>
            </a:r>
            <a:endParaRPr lang="en-US" altLang="zh-CN" sz="2000" b="1" u="sng" dirty="0">
              <a:solidFill>
                <a:srgbClr val="FF0000"/>
              </a:solidFill>
              <a:latin typeface="Arial" pitchFamily="34" charset="0"/>
              <a:ea typeface="宋体" pitchFamily="2" charset="-122"/>
            </a:endParaRPr>
          </a:p>
        </p:txBody>
      </p:sp>
      <p:cxnSp>
        <p:nvCxnSpPr>
          <p:cNvPr id="88" name="直接箭头连接符 87"/>
          <p:cNvCxnSpPr/>
          <p:nvPr/>
        </p:nvCxnSpPr>
        <p:spPr>
          <a:xfrm>
            <a:off x="9917088" y="401450"/>
            <a:ext cx="520929" cy="19202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146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域名服务器</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10000"/>
              </a:lnSpc>
            </a:pPr>
            <a:r>
              <a:rPr lang="zh-CN" altLang="en-US" dirty="0" smtClean="0"/>
              <a:t>根域名服务器</a:t>
            </a:r>
            <a:r>
              <a:rPr lang="en-US" altLang="zh-CN" dirty="0" smtClean="0"/>
              <a:t>(Root Server)</a:t>
            </a:r>
            <a:r>
              <a:rPr lang="zh-CN" altLang="en-US" dirty="0" smtClean="0"/>
              <a:t>：</a:t>
            </a:r>
            <a:endParaRPr lang="en-US" altLang="zh-CN" dirty="0" smtClean="0"/>
          </a:p>
          <a:p>
            <a:pPr lvl="1">
              <a:lnSpc>
                <a:spcPct val="110000"/>
              </a:lnSpc>
            </a:pPr>
            <a:r>
              <a:rPr lang="zh-CN" altLang="en-US" dirty="0" smtClean="0"/>
              <a:t>负责管理</a:t>
            </a:r>
            <a:r>
              <a:rPr lang="en-US" altLang="zh-CN" dirty="0" smtClean="0"/>
              <a:t>root</a:t>
            </a:r>
            <a:r>
              <a:rPr lang="zh-CN" altLang="en-US" dirty="0" smtClean="0"/>
              <a:t>域</a:t>
            </a:r>
            <a:endParaRPr lang="en-US" altLang="zh-CN" dirty="0" smtClean="0"/>
          </a:p>
          <a:p>
            <a:pPr lvl="1">
              <a:lnSpc>
                <a:spcPct val="110000"/>
              </a:lnSpc>
            </a:pPr>
            <a:r>
              <a:rPr lang="zh-CN" altLang="en-US" dirty="0" smtClean="0"/>
              <a:t>将下面的所有子树授权给下一级的</a:t>
            </a:r>
            <a:r>
              <a:rPr lang="en-US" altLang="zh-CN" dirty="0" smtClean="0"/>
              <a:t>TLD</a:t>
            </a:r>
            <a:r>
              <a:rPr lang="zh-CN" altLang="en-US" dirty="0" smtClean="0"/>
              <a:t>服务器</a:t>
            </a:r>
            <a:endParaRPr lang="en-US" altLang="zh-CN" dirty="0" smtClean="0"/>
          </a:p>
          <a:p>
            <a:pPr lvl="1">
              <a:lnSpc>
                <a:spcPct val="110000"/>
              </a:lnSpc>
            </a:pPr>
            <a:r>
              <a:rPr lang="zh-CN" altLang="en-US" dirty="0" smtClean="0"/>
              <a:t>每个域名服务器都知道根服务器的名字和</a:t>
            </a:r>
            <a:r>
              <a:rPr lang="en-US" altLang="zh-CN" dirty="0" smtClean="0"/>
              <a:t>IP</a:t>
            </a:r>
            <a:r>
              <a:rPr lang="zh-CN" altLang="en-US" dirty="0" smtClean="0"/>
              <a:t>地址的映射</a:t>
            </a:r>
            <a:r>
              <a:rPr lang="en-US" altLang="zh-CN" dirty="0" smtClean="0"/>
              <a:t>(</a:t>
            </a:r>
            <a:r>
              <a:rPr lang="en-US" altLang="zh-CN" dirty="0" err="1" smtClean="0"/>
              <a:t>root.hints</a:t>
            </a:r>
            <a:r>
              <a:rPr lang="en-US" altLang="zh-CN" dirty="0" smtClean="0"/>
              <a:t>, named.ca</a:t>
            </a:r>
            <a:r>
              <a:rPr lang="zh-CN" altLang="en-US" dirty="0" smtClean="0"/>
              <a:t>等文件</a:t>
            </a:r>
            <a:r>
              <a:rPr lang="en-US" altLang="zh-CN" dirty="0" smtClean="0"/>
              <a:t>)</a:t>
            </a:r>
          </a:p>
          <a:p>
            <a:pPr>
              <a:lnSpc>
                <a:spcPct val="110000"/>
              </a:lnSpc>
            </a:pPr>
            <a:r>
              <a:rPr lang="zh-CN" altLang="en-US" dirty="0" smtClean="0"/>
              <a:t>主和从域名服务器（</a:t>
            </a:r>
            <a:r>
              <a:rPr lang="en-US" altLang="zh-CN" dirty="0" smtClean="0"/>
              <a:t>Primary and Secondary Name Server</a:t>
            </a:r>
            <a:r>
              <a:rPr lang="zh-CN" altLang="en-US" dirty="0" smtClean="0"/>
              <a:t>）</a:t>
            </a:r>
            <a:endParaRPr lang="en-US" altLang="zh-CN" dirty="0" smtClean="0"/>
          </a:p>
          <a:p>
            <a:pPr lvl="1">
              <a:lnSpc>
                <a:spcPct val="110000"/>
              </a:lnSpc>
            </a:pPr>
            <a:r>
              <a:rPr lang="zh-CN" altLang="en-US" dirty="0" smtClean="0"/>
              <a:t>一个区域一般建议至少由两个以上域名服务器管理</a:t>
            </a:r>
            <a:endParaRPr lang="en-US" altLang="zh-CN" dirty="0" smtClean="0"/>
          </a:p>
          <a:p>
            <a:pPr lvl="1">
              <a:lnSpc>
                <a:spcPct val="110000"/>
              </a:lnSpc>
            </a:pPr>
            <a:r>
              <a:rPr lang="zh-CN" altLang="en-US" dirty="0" smtClean="0"/>
              <a:t>负载均衡和提高可靠性</a:t>
            </a:r>
            <a:endParaRPr lang="en-US" altLang="zh-CN" dirty="0" smtClean="0"/>
          </a:p>
          <a:p>
            <a:pPr lvl="1">
              <a:lnSpc>
                <a:spcPct val="110000"/>
              </a:lnSpc>
            </a:pPr>
            <a:r>
              <a:rPr lang="zh-CN" altLang="en-US" dirty="0" smtClean="0"/>
              <a:t>主域名服务器：维护区域的域名映射</a:t>
            </a:r>
            <a:endParaRPr lang="en-US" altLang="zh-CN" dirty="0" smtClean="0"/>
          </a:p>
          <a:p>
            <a:pPr lvl="1">
              <a:lnSpc>
                <a:spcPct val="110000"/>
              </a:lnSpc>
            </a:pPr>
            <a:r>
              <a:rPr lang="zh-CN" altLang="en-US" dirty="0" smtClean="0"/>
              <a:t>从域名服务器：从主服务器获得映射的拷贝（</a:t>
            </a:r>
            <a:r>
              <a:rPr lang="en-US" altLang="zh-CN" dirty="0" smtClean="0"/>
              <a:t>replica</a:t>
            </a:r>
            <a:r>
              <a:rPr lang="zh-CN" altLang="en-US" dirty="0" smtClean="0"/>
              <a:t>）</a:t>
            </a:r>
            <a:endParaRPr lang="en-US" altLang="zh-CN" dirty="0" smtClean="0"/>
          </a:p>
          <a:p>
            <a:pPr lvl="1">
              <a:lnSpc>
                <a:spcPct val="110000"/>
              </a:lnSpc>
            </a:pPr>
            <a:r>
              <a:rPr lang="zh-CN" altLang="en-US" dirty="0" smtClean="0"/>
              <a:t>主和从域名服务器都是该区域的权威服务器 </a:t>
            </a:r>
            <a:r>
              <a:rPr lang="en-US" altLang="zh-CN" dirty="0" smtClean="0"/>
              <a:t>(authoritative server</a:t>
            </a:r>
            <a:r>
              <a:rPr lang="zh-CN" altLang="en-US" dirty="0" smtClean="0"/>
              <a:t>），即拥有最权威和最新的映射 </a:t>
            </a:r>
            <a:endParaRPr lang="en-US" altLang="zh-CN" dirty="0" smtClean="0"/>
          </a:p>
          <a:p>
            <a:pPr lvl="1">
              <a:lnSpc>
                <a:spcPct val="110000"/>
              </a:lnSpc>
            </a:pPr>
            <a:r>
              <a:rPr lang="zh-CN" altLang="en-US" dirty="0"/>
              <a:t>一</a:t>
            </a:r>
            <a:r>
              <a:rPr lang="zh-CN" altLang="en-US" dirty="0" smtClean="0"/>
              <a:t>个</a:t>
            </a:r>
            <a:r>
              <a:rPr lang="en-US" altLang="zh-CN" dirty="0" smtClean="0"/>
              <a:t>DNS</a:t>
            </a:r>
            <a:r>
              <a:rPr lang="zh-CN" altLang="en-US" dirty="0" smtClean="0"/>
              <a:t>服务器可以充当多个区域的主或者从服务器</a:t>
            </a:r>
            <a:endParaRPr lang="en-US" altLang="zh-CN" dirty="0" smtClean="0"/>
          </a:p>
        </p:txBody>
      </p:sp>
    </p:spTree>
    <p:extLst>
      <p:ext uri="{BB962C8B-B14F-4D97-AF65-F5344CB8AC3E}">
        <p14:creationId xmlns:p14="http://schemas.microsoft.com/office/powerpoint/2010/main" val="2174823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Top-Level Domain</a:t>
            </a:r>
            <a:r>
              <a:rPr lang="zh-CN" altLang="en-US" dirty="0" smtClean="0"/>
              <a:t>顶级域名</a:t>
            </a:r>
            <a:endParaRPr lang="zh-CN" altLang="en-US" dirty="0"/>
          </a:p>
        </p:txBody>
      </p:sp>
      <p:sp>
        <p:nvSpPr>
          <p:cNvPr id="3" name="内容占位符 2"/>
          <p:cNvSpPr>
            <a:spLocks noGrp="1"/>
          </p:cNvSpPr>
          <p:nvPr>
            <p:ph idx="1"/>
          </p:nvPr>
        </p:nvSpPr>
        <p:spPr>
          <a:xfrm>
            <a:off x="838200" y="1690688"/>
            <a:ext cx="10515600" cy="4351338"/>
          </a:xfrm>
        </p:spPr>
        <p:txBody>
          <a:bodyPr>
            <a:normAutofit/>
          </a:bodyPr>
          <a:lstStyle/>
          <a:p>
            <a:pPr>
              <a:lnSpc>
                <a:spcPct val="80000"/>
              </a:lnSpc>
            </a:pPr>
            <a:r>
              <a:rPr lang="zh-CN" altLang="en-US" sz="2000" b="1" dirty="0" smtClean="0">
                <a:ea typeface="宋体" pitchFamily="2" charset="-122"/>
              </a:rPr>
              <a:t>通用域</a:t>
            </a:r>
            <a:r>
              <a:rPr lang="en-US" altLang="zh-CN" sz="2000" b="1" dirty="0" smtClean="0">
                <a:ea typeface="宋体" pitchFamily="2" charset="-122"/>
              </a:rPr>
              <a:t> "generic domains“  (</a:t>
            </a:r>
            <a:r>
              <a:rPr lang="en-US" altLang="zh-CN" sz="2000" b="1" dirty="0" err="1" smtClean="0">
                <a:ea typeface="宋体" pitchFamily="2" charset="-122"/>
              </a:rPr>
              <a:t>gTLD</a:t>
            </a:r>
            <a:r>
              <a:rPr lang="en-US" altLang="zh-CN" sz="2000" b="1" dirty="0" smtClean="0">
                <a:ea typeface="宋体" pitchFamily="2" charset="-122"/>
              </a:rPr>
              <a:t>)</a:t>
            </a:r>
          </a:p>
          <a:p>
            <a:pPr lvl="1">
              <a:lnSpc>
                <a:spcPct val="80000"/>
              </a:lnSpc>
            </a:pPr>
            <a:r>
              <a:rPr lang="zh-CN" altLang="en-US" sz="2000" b="1" dirty="0" smtClean="0">
                <a:ea typeface="宋体" pitchFamily="2" charset="-122"/>
              </a:rPr>
              <a:t>基于域名的</a:t>
            </a:r>
            <a:r>
              <a:rPr lang="zh-CN" altLang="en-US" sz="2000" b="1" dirty="0">
                <a:ea typeface="宋体" pitchFamily="2" charset="-122"/>
              </a:rPr>
              <a:t>类别</a:t>
            </a:r>
            <a:r>
              <a:rPr lang="zh-CN" altLang="en-US" sz="2000" b="1" dirty="0" smtClean="0">
                <a:ea typeface="宋体" pitchFamily="2" charset="-122"/>
              </a:rPr>
              <a:t>，下面列出主要的</a:t>
            </a:r>
            <a:r>
              <a:rPr lang="en-US" altLang="zh-CN" sz="2000" b="1" dirty="0" err="1" smtClean="0">
                <a:ea typeface="宋体" pitchFamily="2" charset="-122"/>
              </a:rPr>
              <a:t>gTLD</a:t>
            </a:r>
            <a:r>
              <a:rPr lang="zh-CN" altLang="en-US" sz="2000" b="1" dirty="0" smtClean="0">
                <a:ea typeface="宋体" pitchFamily="2" charset="-122"/>
              </a:rPr>
              <a:t>，左边为最早采用的</a:t>
            </a:r>
            <a:r>
              <a:rPr lang="en-US" altLang="zh-CN" sz="2000" b="1" dirty="0" err="1" smtClean="0">
                <a:ea typeface="宋体" pitchFamily="2" charset="-122"/>
              </a:rPr>
              <a:t>gTLD</a:t>
            </a:r>
            <a:endParaRPr lang="en-US" altLang="zh-CN" sz="2000" b="1" dirty="0" smtClean="0">
              <a:ea typeface="宋体" pitchFamily="2" charset="-122"/>
            </a:endParaRPr>
          </a:p>
          <a:p>
            <a:pPr>
              <a:lnSpc>
                <a:spcPct val="80000"/>
              </a:lnSpc>
            </a:pPr>
            <a:endParaRPr lang="en-US" altLang="zh-CN" sz="2000" b="1" dirty="0" smtClean="0">
              <a:ea typeface="宋体" pitchFamily="2" charset="-122"/>
            </a:endParaRPr>
          </a:p>
          <a:p>
            <a:pPr>
              <a:lnSpc>
                <a:spcPct val="80000"/>
              </a:lnSpc>
            </a:pPr>
            <a:endParaRPr lang="en-US" altLang="zh-CN" sz="2000" dirty="0" smtClean="0">
              <a:ea typeface="宋体" pitchFamily="2" charset="-122"/>
            </a:endParaRPr>
          </a:p>
          <a:p>
            <a:pPr>
              <a:lnSpc>
                <a:spcPct val="80000"/>
              </a:lnSpc>
            </a:pPr>
            <a:endParaRPr lang="zh-CN" altLang="en-US" sz="2000" dirty="0" smtClean="0">
              <a:ea typeface="宋体" pitchFamily="2" charset="-122"/>
            </a:endParaRPr>
          </a:p>
          <a:p>
            <a:endParaRPr lang="zh-CN"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466532095"/>
              </p:ext>
            </p:extLst>
          </p:nvPr>
        </p:nvGraphicFramePr>
        <p:xfrm>
          <a:off x="680617" y="2435346"/>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036334839"/>
                    </a:ext>
                  </a:extLst>
                </a:gridCol>
                <a:gridCol w="2032000">
                  <a:extLst>
                    <a:ext uri="{9D8B030D-6E8A-4147-A177-3AD203B41FA5}">
                      <a16:colId xmlns:a16="http://schemas.microsoft.com/office/drawing/2014/main" val="4095369435"/>
                    </a:ext>
                  </a:extLst>
                </a:gridCol>
                <a:gridCol w="2032000">
                  <a:extLst>
                    <a:ext uri="{9D8B030D-6E8A-4147-A177-3AD203B41FA5}">
                      <a16:colId xmlns:a16="http://schemas.microsoft.com/office/drawing/2014/main" val="1691412160"/>
                    </a:ext>
                  </a:extLst>
                </a:gridCol>
                <a:gridCol w="2032000">
                  <a:extLst>
                    <a:ext uri="{9D8B030D-6E8A-4147-A177-3AD203B41FA5}">
                      <a16:colId xmlns:a16="http://schemas.microsoft.com/office/drawing/2014/main" val="1206229404"/>
                    </a:ext>
                  </a:extLst>
                </a:gridCol>
              </a:tblGrid>
              <a:tr h="370840">
                <a:tc>
                  <a:txBody>
                    <a:bodyPr/>
                    <a:lstStyle/>
                    <a:p>
                      <a:r>
                        <a:rPr lang="en-US" altLang="zh-CN" dirty="0" smtClean="0"/>
                        <a:t>Label</a:t>
                      </a:r>
                      <a:endParaRPr lang="zh-CN" altLang="en-US" dirty="0"/>
                    </a:p>
                  </a:txBody>
                  <a:tcPr/>
                </a:tc>
                <a:tc>
                  <a:txBody>
                    <a:bodyPr/>
                    <a:lstStyle/>
                    <a:p>
                      <a:r>
                        <a:rPr lang="zh-CN" altLang="en-US" dirty="0" smtClean="0"/>
                        <a:t>描述</a:t>
                      </a:r>
                      <a:endParaRPr lang="zh-CN" altLang="en-US" dirty="0"/>
                    </a:p>
                  </a:txBody>
                  <a:tcPr/>
                </a:tc>
                <a:tc>
                  <a:txBody>
                    <a:bodyPr/>
                    <a:lstStyle/>
                    <a:p>
                      <a:r>
                        <a:rPr lang="en-US" altLang="zh-CN" dirty="0" smtClean="0"/>
                        <a:t>Label</a:t>
                      </a:r>
                      <a:endParaRPr lang="zh-CN" altLang="en-US" dirty="0"/>
                    </a:p>
                  </a:txBody>
                  <a:tcPr/>
                </a:tc>
                <a:tc>
                  <a:txBody>
                    <a:bodyPr/>
                    <a:lstStyle/>
                    <a:p>
                      <a:r>
                        <a:rPr lang="zh-CN" altLang="en-US" dirty="0" smtClean="0"/>
                        <a:t>描述</a:t>
                      </a:r>
                      <a:endParaRPr lang="zh-CN" altLang="en-US" dirty="0"/>
                    </a:p>
                  </a:txBody>
                  <a:tcPr/>
                </a:tc>
                <a:extLst>
                  <a:ext uri="{0D108BD9-81ED-4DB2-BD59-A6C34878D82A}">
                    <a16:rowId xmlns:a16="http://schemas.microsoft.com/office/drawing/2014/main" val="1416916720"/>
                  </a:ext>
                </a:extLst>
              </a:tr>
              <a:tr h="370840">
                <a:tc>
                  <a:txBody>
                    <a:bodyPr/>
                    <a:lstStyle/>
                    <a:p>
                      <a:r>
                        <a:rPr lang="en-US" altLang="zh-CN" dirty="0" smtClean="0"/>
                        <a:t>com</a:t>
                      </a:r>
                      <a:endParaRPr lang="zh-CN" altLang="en-US" dirty="0"/>
                    </a:p>
                  </a:txBody>
                  <a:tcPr/>
                </a:tc>
                <a:tc>
                  <a:txBody>
                    <a:bodyPr/>
                    <a:lstStyle/>
                    <a:p>
                      <a:r>
                        <a:rPr lang="zh-CN" altLang="en-US" dirty="0" smtClean="0"/>
                        <a:t>商业组织</a:t>
                      </a:r>
                      <a:endParaRPr lang="zh-CN" altLang="en-US" dirty="0"/>
                    </a:p>
                  </a:txBody>
                  <a:tcPr/>
                </a:tc>
                <a:tc>
                  <a:txBody>
                    <a:bodyPr/>
                    <a:lstStyle/>
                    <a:p>
                      <a:r>
                        <a:rPr lang="en-US" altLang="zh-CN" dirty="0" smtClean="0"/>
                        <a:t>aero</a:t>
                      </a:r>
                      <a:endParaRPr lang="zh-CN" altLang="en-US" dirty="0"/>
                    </a:p>
                  </a:txBody>
                  <a:tcPr/>
                </a:tc>
                <a:tc>
                  <a:txBody>
                    <a:bodyPr/>
                    <a:lstStyle/>
                    <a:p>
                      <a:r>
                        <a:rPr lang="zh-CN" altLang="en-US" dirty="0" smtClean="0"/>
                        <a:t>航空</a:t>
                      </a:r>
                      <a:endParaRPr lang="zh-CN" altLang="en-US" dirty="0"/>
                    </a:p>
                  </a:txBody>
                  <a:tcPr/>
                </a:tc>
                <a:extLst>
                  <a:ext uri="{0D108BD9-81ED-4DB2-BD59-A6C34878D82A}">
                    <a16:rowId xmlns:a16="http://schemas.microsoft.com/office/drawing/2014/main" val="3382676194"/>
                  </a:ext>
                </a:extLst>
              </a:tr>
              <a:tr h="370840">
                <a:tc>
                  <a:txBody>
                    <a:bodyPr/>
                    <a:lstStyle/>
                    <a:p>
                      <a:r>
                        <a:rPr lang="en-US" altLang="zh-CN" dirty="0" err="1" smtClean="0"/>
                        <a:t>edu</a:t>
                      </a:r>
                      <a:endParaRPr lang="zh-CN" altLang="en-US" dirty="0"/>
                    </a:p>
                  </a:txBody>
                  <a:tcPr/>
                </a:tc>
                <a:tc>
                  <a:txBody>
                    <a:bodyPr/>
                    <a:lstStyle/>
                    <a:p>
                      <a:r>
                        <a:rPr lang="zh-CN" altLang="en-US" dirty="0" smtClean="0"/>
                        <a:t>教育组织</a:t>
                      </a:r>
                      <a:endParaRPr lang="zh-CN" altLang="en-US" dirty="0"/>
                    </a:p>
                  </a:txBody>
                  <a:tcPr/>
                </a:tc>
                <a:tc>
                  <a:txBody>
                    <a:bodyPr/>
                    <a:lstStyle/>
                    <a:p>
                      <a:r>
                        <a:rPr lang="en-US" altLang="zh-CN" dirty="0" smtClean="0"/>
                        <a:t>biz</a:t>
                      </a:r>
                      <a:endParaRPr lang="zh-CN" altLang="en-US" dirty="0"/>
                    </a:p>
                  </a:txBody>
                  <a:tcPr/>
                </a:tc>
                <a:tc>
                  <a:txBody>
                    <a:bodyPr/>
                    <a:lstStyle/>
                    <a:p>
                      <a:r>
                        <a:rPr lang="zh-CN" altLang="en-US" dirty="0" smtClean="0"/>
                        <a:t>商业或公司</a:t>
                      </a:r>
                      <a:endParaRPr lang="zh-CN" altLang="en-US" dirty="0"/>
                    </a:p>
                  </a:txBody>
                  <a:tcPr/>
                </a:tc>
                <a:extLst>
                  <a:ext uri="{0D108BD9-81ED-4DB2-BD59-A6C34878D82A}">
                    <a16:rowId xmlns:a16="http://schemas.microsoft.com/office/drawing/2014/main" val="4014774166"/>
                  </a:ext>
                </a:extLst>
              </a:tr>
              <a:tr h="370840">
                <a:tc>
                  <a:txBody>
                    <a:bodyPr/>
                    <a:lstStyle/>
                    <a:p>
                      <a:r>
                        <a:rPr lang="en-US" altLang="zh-CN" dirty="0" smtClean="0"/>
                        <a:t>org</a:t>
                      </a:r>
                      <a:endParaRPr lang="zh-CN" altLang="en-US" dirty="0"/>
                    </a:p>
                  </a:txBody>
                  <a:tcPr/>
                </a:tc>
                <a:tc>
                  <a:txBody>
                    <a:bodyPr/>
                    <a:lstStyle/>
                    <a:p>
                      <a:r>
                        <a:rPr lang="zh-CN" altLang="en-US" dirty="0" smtClean="0"/>
                        <a:t>非盈利组织</a:t>
                      </a:r>
                      <a:endParaRPr lang="zh-CN" altLang="en-US" dirty="0"/>
                    </a:p>
                  </a:txBody>
                  <a:tcPr/>
                </a:tc>
                <a:tc>
                  <a:txBody>
                    <a:bodyPr/>
                    <a:lstStyle/>
                    <a:p>
                      <a:r>
                        <a:rPr lang="en-US" altLang="zh-CN" dirty="0" smtClean="0"/>
                        <a:t>coop</a:t>
                      </a:r>
                      <a:endParaRPr lang="zh-CN" altLang="en-US" dirty="0"/>
                    </a:p>
                  </a:txBody>
                  <a:tcPr/>
                </a:tc>
                <a:tc>
                  <a:txBody>
                    <a:bodyPr/>
                    <a:lstStyle/>
                    <a:p>
                      <a:r>
                        <a:rPr lang="zh-CN" altLang="en-US" dirty="0" smtClean="0"/>
                        <a:t>合作组织</a:t>
                      </a:r>
                      <a:endParaRPr lang="zh-CN" altLang="en-US" dirty="0"/>
                    </a:p>
                  </a:txBody>
                  <a:tcPr/>
                </a:tc>
                <a:extLst>
                  <a:ext uri="{0D108BD9-81ED-4DB2-BD59-A6C34878D82A}">
                    <a16:rowId xmlns:a16="http://schemas.microsoft.com/office/drawing/2014/main" val="3923125096"/>
                  </a:ext>
                </a:extLst>
              </a:tr>
              <a:tr h="370840">
                <a:tc>
                  <a:txBody>
                    <a:bodyPr/>
                    <a:lstStyle/>
                    <a:p>
                      <a:r>
                        <a:rPr lang="en-US" altLang="zh-CN" dirty="0" smtClean="0"/>
                        <a:t>net</a:t>
                      </a:r>
                      <a:endParaRPr lang="zh-CN" altLang="en-US" dirty="0"/>
                    </a:p>
                  </a:txBody>
                  <a:tcPr/>
                </a:tc>
                <a:tc>
                  <a:txBody>
                    <a:bodyPr/>
                    <a:lstStyle/>
                    <a:p>
                      <a:r>
                        <a:rPr lang="zh-CN" altLang="en-US" dirty="0" smtClean="0"/>
                        <a:t>网络提供者</a:t>
                      </a:r>
                      <a:endParaRPr lang="zh-CN" altLang="en-US" dirty="0"/>
                    </a:p>
                  </a:txBody>
                  <a:tcPr/>
                </a:tc>
                <a:tc>
                  <a:txBody>
                    <a:bodyPr/>
                    <a:lstStyle/>
                    <a:p>
                      <a:r>
                        <a:rPr lang="en-US" altLang="zh-CN" dirty="0" smtClean="0"/>
                        <a:t>info</a:t>
                      </a:r>
                      <a:endParaRPr lang="zh-CN" altLang="en-US" dirty="0"/>
                    </a:p>
                  </a:txBody>
                  <a:tcPr/>
                </a:tc>
                <a:tc>
                  <a:txBody>
                    <a:bodyPr/>
                    <a:lstStyle/>
                    <a:p>
                      <a:r>
                        <a:rPr lang="zh-CN" altLang="en-US" dirty="0" smtClean="0"/>
                        <a:t>信息服务提供者</a:t>
                      </a:r>
                      <a:endParaRPr lang="zh-CN" altLang="en-US" dirty="0"/>
                    </a:p>
                  </a:txBody>
                  <a:tcPr/>
                </a:tc>
                <a:extLst>
                  <a:ext uri="{0D108BD9-81ED-4DB2-BD59-A6C34878D82A}">
                    <a16:rowId xmlns:a16="http://schemas.microsoft.com/office/drawing/2014/main" val="1093356217"/>
                  </a:ext>
                </a:extLst>
              </a:tr>
              <a:tr h="370840">
                <a:tc>
                  <a:txBody>
                    <a:bodyPr/>
                    <a:lstStyle/>
                    <a:p>
                      <a:r>
                        <a:rPr lang="en-US" altLang="zh-CN" dirty="0" smtClean="0"/>
                        <a:t>mil</a:t>
                      </a:r>
                      <a:endParaRPr lang="zh-CN" altLang="en-US" dirty="0"/>
                    </a:p>
                  </a:txBody>
                  <a:tcPr/>
                </a:tc>
                <a:tc>
                  <a:txBody>
                    <a:bodyPr/>
                    <a:lstStyle/>
                    <a:p>
                      <a:r>
                        <a:rPr lang="zh-CN" altLang="en-US" dirty="0" smtClean="0"/>
                        <a:t>军队</a:t>
                      </a:r>
                      <a:endParaRPr lang="zh-CN" altLang="en-US" dirty="0"/>
                    </a:p>
                  </a:txBody>
                  <a:tcPr/>
                </a:tc>
                <a:tc>
                  <a:txBody>
                    <a:bodyPr/>
                    <a:lstStyle/>
                    <a:p>
                      <a:r>
                        <a:rPr lang="en-US" altLang="zh-CN" dirty="0" smtClean="0"/>
                        <a:t>museum</a:t>
                      </a:r>
                      <a:endParaRPr lang="zh-CN" altLang="en-US" dirty="0"/>
                    </a:p>
                  </a:txBody>
                  <a:tcPr/>
                </a:tc>
                <a:tc>
                  <a:txBody>
                    <a:bodyPr/>
                    <a:lstStyle/>
                    <a:p>
                      <a:r>
                        <a:rPr lang="zh-CN" altLang="en-US" dirty="0" smtClean="0"/>
                        <a:t>博物馆</a:t>
                      </a:r>
                      <a:endParaRPr lang="zh-CN" altLang="en-US" dirty="0"/>
                    </a:p>
                  </a:txBody>
                  <a:tcPr/>
                </a:tc>
                <a:extLst>
                  <a:ext uri="{0D108BD9-81ED-4DB2-BD59-A6C34878D82A}">
                    <a16:rowId xmlns:a16="http://schemas.microsoft.com/office/drawing/2014/main" val="3945004053"/>
                  </a:ext>
                </a:extLst>
              </a:tr>
              <a:tr h="370840">
                <a:tc>
                  <a:txBody>
                    <a:bodyPr/>
                    <a:lstStyle/>
                    <a:p>
                      <a:r>
                        <a:rPr lang="en-US" altLang="zh-CN" dirty="0" err="1" smtClean="0"/>
                        <a:t>gov</a:t>
                      </a:r>
                      <a:endParaRPr lang="zh-CN" altLang="en-US" dirty="0"/>
                    </a:p>
                  </a:txBody>
                  <a:tcPr/>
                </a:tc>
                <a:tc>
                  <a:txBody>
                    <a:bodyPr/>
                    <a:lstStyle/>
                    <a:p>
                      <a:r>
                        <a:rPr lang="zh-CN" altLang="en-US" dirty="0" smtClean="0"/>
                        <a:t>政府</a:t>
                      </a:r>
                      <a:endParaRPr lang="zh-CN" altLang="en-US" dirty="0"/>
                    </a:p>
                  </a:txBody>
                  <a:tcPr/>
                </a:tc>
                <a:tc>
                  <a:txBody>
                    <a:bodyPr/>
                    <a:lstStyle/>
                    <a:p>
                      <a:r>
                        <a:rPr lang="en-US" altLang="zh-CN" dirty="0" smtClean="0"/>
                        <a:t>name</a:t>
                      </a:r>
                      <a:endParaRPr lang="zh-CN" altLang="en-US" dirty="0"/>
                    </a:p>
                  </a:txBody>
                  <a:tcPr/>
                </a:tc>
                <a:tc>
                  <a:txBody>
                    <a:bodyPr/>
                    <a:lstStyle/>
                    <a:p>
                      <a:r>
                        <a:rPr lang="zh-CN" altLang="en-US" dirty="0" smtClean="0"/>
                        <a:t>个人</a:t>
                      </a:r>
                      <a:endParaRPr lang="zh-CN" altLang="en-US" dirty="0"/>
                    </a:p>
                  </a:txBody>
                  <a:tcPr/>
                </a:tc>
                <a:extLst>
                  <a:ext uri="{0D108BD9-81ED-4DB2-BD59-A6C34878D82A}">
                    <a16:rowId xmlns:a16="http://schemas.microsoft.com/office/drawing/2014/main" val="3895913544"/>
                  </a:ext>
                </a:extLst>
              </a:tr>
              <a:tr h="370840">
                <a:tc>
                  <a:txBody>
                    <a:bodyPr/>
                    <a:lstStyle/>
                    <a:p>
                      <a:r>
                        <a:rPr lang="en-US" altLang="zh-CN" dirty="0" err="1" smtClean="0"/>
                        <a:t>int</a:t>
                      </a:r>
                      <a:endParaRPr lang="zh-CN" altLang="en-US" dirty="0"/>
                    </a:p>
                  </a:txBody>
                  <a:tcPr/>
                </a:tc>
                <a:tc>
                  <a:txBody>
                    <a:bodyPr/>
                    <a:lstStyle/>
                    <a:p>
                      <a:r>
                        <a:rPr lang="zh-CN" altLang="en-US" dirty="0" smtClean="0"/>
                        <a:t>国际组织</a:t>
                      </a:r>
                      <a:endParaRPr lang="zh-CN" altLang="en-US" dirty="0"/>
                    </a:p>
                  </a:txBody>
                  <a:tcPr/>
                </a:tc>
                <a:tc>
                  <a:txBody>
                    <a:bodyPr/>
                    <a:lstStyle/>
                    <a:p>
                      <a:r>
                        <a:rPr lang="en-US" altLang="zh-CN" dirty="0" smtClean="0"/>
                        <a:t>pro</a:t>
                      </a:r>
                      <a:endParaRPr lang="zh-CN" altLang="en-US" dirty="0"/>
                    </a:p>
                  </a:txBody>
                  <a:tcPr/>
                </a:tc>
                <a:tc>
                  <a:txBody>
                    <a:bodyPr/>
                    <a:lstStyle/>
                    <a:p>
                      <a:r>
                        <a:rPr lang="zh-CN" altLang="en-US" dirty="0" smtClean="0"/>
                        <a:t>职业组织</a:t>
                      </a:r>
                      <a:endParaRPr lang="zh-CN" altLang="en-US" dirty="0"/>
                    </a:p>
                  </a:txBody>
                  <a:tcPr/>
                </a:tc>
                <a:extLst>
                  <a:ext uri="{0D108BD9-81ED-4DB2-BD59-A6C34878D82A}">
                    <a16:rowId xmlns:a16="http://schemas.microsoft.com/office/drawing/2014/main" val="145609964"/>
                  </a:ext>
                </a:extLst>
              </a:tr>
            </a:tbl>
          </a:graphicData>
        </a:graphic>
      </p:graphicFrame>
      <p:sp>
        <p:nvSpPr>
          <p:cNvPr id="7" name="矩形 6"/>
          <p:cNvSpPr/>
          <p:nvPr/>
        </p:nvSpPr>
        <p:spPr>
          <a:xfrm>
            <a:off x="838200" y="5795142"/>
            <a:ext cx="8667750" cy="1323439"/>
          </a:xfrm>
          <a:prstGeom prst="rect">
            <a:avLst/>
          </a:prstGeom>
        </p:spPr>
        <p:txBody>
          <a:bodyPr wrap="square">
            <a:spAutoFit/>
          </a:bodyPr>
          <a:lstStyle/>
          <a:p>
            <a:pPr marL="342900" indent="-342900">
              <a:buFont typeface="Arial" panose="020B0604020202020204" pitchFamily="34" charset="0"/>
              <a:buChar char="•"/>
            </a:pPr>
            <a:r>
              <a:rPr lang="zh-CN" altLang="en-US" sz="2000" b="1" dirty="0" smtClean="0">
                <a:ea typeface="宋体" pitchFamily="2" charset="-122"/>
              </a:rPr>
              <a:t>国家域：两个字母表示国家和地区代码</a:t>
            </a:r>
            <a:r>
              <a:rPr lang="en-US" altLang="zh-CN" sz="2000" b="1" dirty="0" smtClean="0">
                <a:ea typeface="宋体" pitchFamily="2" charset="-122"/>
              </a:rPr>
              <a:t>(</a:t>
            </a:r>
            <a:r>
              <a:rPr lang="en-US" altLang="zh-CN" sz="2000" b="1" dirty="0" err="1" smtClean="0">
                <a:ea typeface="宋体" pitchFamily="2" charset="-122"/>
              </a:rPr>
              <a:t>ccTLD</a:t>
            </a:r>
            <a:r>
              <a:rPr lang="en-US" altLang="zh-CN" sz="2000" b="1" dirty="0" smtClean="0">
                <a:ea typeface="宋体" pitchFamily="2" charset="-122"/>
              </a:rPr>
              <a:t>)</a:t>
            </a:r>
          </a:p>
          <a:p>
            <a:pPr marL="800100" lvl="1" indent="-342900">
              <a:buFont typeface="Arial" panose="020B0604020202020204" pitchFamily="34" charset="0"/>
              <a:buChar char="•"/>
            </a:pPr>
            <a:r>
              <a:rPr lang="zh-CN" altLang="en-US" sz="2000" dirty="0" smtClean="0">
                <a:ea typeface="宋体" pitchFamily="2" charset="-122"/>
              </a:rPr>
              <a:t>比如</a:t>
            </a:r>
            <a:r>
              <a:rPr lang="en-US" altLang="zh-CN" sz="2000" dirty="0" err="1" smtClean="0">
                <a:ea typeface="宋体" pitchFamily="2" charset="-122"/>
              </a:rPr>
              <a:t>uk</a:t>
            </a:r>
            <a:r>
              <a:rPr lang="zh-CN" altLang="en-US" sz="2000" dirty="0" smtClean="0">
                <a:ea typeface="宋体" pitchFamily="2" charset="-122"/>
              </a:rPr>
              <a:t>、</a:t>
            </a:r>
            <a:r>
              <a:rPr lang="en-US" altLang="zh-CN" sz="2000" dirty="0" smtClean="0">
                <a:ea typeface="宋体" pitchFamily="2" charset="-122"/>
              </a:rPr>
              <a:t>us</a:t>
            </a:r>
            <a:r>
              <a:rPr lang="zh-CN" altLang="en-US" sz="2000" dirty="0" smtClean="0">
                <a:ea typeface="宋体" pitchFamily="2" charset="-122"/>
              </a:rPr>
              <a:t>、</a:t>
            </a:r>
            <a:r>
              <a:rPr lang="en-US" altLang="zh-CN" sz="2000" dirty="0" smtClean="0">
                <a:ea typeface="宋体" pitchFamily="2" charset="-122"/>
              </a:rPr>
              <a:t>de</a:t>
            </a:r>
            <a:r>
              <a:rPr lang="zh-CN" altLang="en-US" sz="2000" dirty="0" smtClean="0">
                <a:ea typeface="宋体" pitchFamily="2" charset="-122"/>
              </a:rPr>
              <a:t>、</a:t>
            </a:r>
            <a:r>
              <a:rPr lang="en-US" altLang="zh-CN" sz="2000" dirty="0" err="1" smtClean="0">
                <a:ea typeface="宋体" pitchFamily="2" charset="-122"/>
              </a:rPr>
              <a:t>fr</a:t>
            </a:r>
            <a:r>
              <a:rPr lang="zh-CN" altLang="en-US" sz="2000" dirty="0" smtClean="0">
                <a:ea typeface="宋体" pitchFamily="2" charset="-122"/>
              </a:rPr>
              <a:t>和</a:t>
            </a:r>
            <a:r>
              <a:rPr lang="en-US" altLang="zh-CN" sz="2000" dirty="0" err="1" smtClean="0">
                <a:ea typeface="宋体" pitchFamily="2" charset="-122"/>
              </a:rPr>
              <a:t>cn</a:t>
            </a:r>
            <a:r>
              <a:rPr lang="zh-CN" altLang="en-US" sz="2000" dirty="0" smtClean="0">
                <a:ea typeface="宋体" pitchFamily="2" charset="-122"/>
              </a:rPr>
              <a:t>等</a:t>
            </a:r>
            <a:endParaRPr lang="en-US" altLang="zh-CN" sz="2000" dirty="0" smtClean="0">
              <a:ea typeface="宋体" pitchFamily="2" charset="-122"/>
            </a:endParaRPr>
          </a:p>
          <a:p>
            <a:pPr marL="800100" lvl="1" indent="-342900">
              <a:buFont typeface="Arial" panose="020B0604020202020204" pitchFamily="34" charset="0"/>
              <a:buChar char="•"/>
            </a:pPr>
            <a:r>
              <a:rPr lang="zh-CN" altLang="en-US" sz="2000" dirty="0" smtClean="0">
                <a:ea typeface="宋体" pitchFamily="2" charset="-122"/>
              </a:rPr>
              <a:t>第二级进一步可采取</a:t>
            </a:r>
            <a:r>
              <a:rPr lang="zh-CN" altLang="en-US" sz="2000" dirty="0">
                <a:ea typeface="宋体" pitchFamily="2" charset="-122"/>
              </a:rPr>
              <a:t>类别</a:t>
            </a:r>
            <a:r>
              <a:rPr lang="zh-CN" altLang="en-US" sz="2000" dirty="0" smtClean="0">
                <a:ea typeface="宋体" pitchFamily="2" charset="-122"/>
              </a:rPr>
              <a:t>和地区</a:t>
            </a:r>
            <a:r>
              <a:rPr lang="en-US" altLang="zh-CN" sz="2000" dirty="0" smtClean="0">
                <a:ea typeface="宋体" pitchFamily="2" charset="-122"/>
              </a:rPr>
              <a:t>label</a:t>
            </a:r>
            <a:r>
              <a:rPr lang="zh-CN" altLang="en-US" sz="2000" dirty="0" smtClean="0">
                <a:ea typeface="宋体" pitchFamily="2" charset="-122"/>
              </a:rPr>
              <a:t>的方式来描述</a:t>
            </a:r>
            <a:endParaRPr lang="en-US" altLang="zh-CN" sz="2000" dirty="0" smtClean="0">
              <a:ea typeface="宋体" pitchFamily="2" charset="-122"/>
            </a:endParaRPr>
          </a:p>
          <a:p>
            <a:pPr marL="800100" lvl="1" indent="-342900">
              <a:buFont typeface="Arial" panose="020B0604020202020204" pitchFamily="34" charset="0"/>
              <a:buChar char="•"/>
            </a:pPr>
            <a:endParaRPr lang="en-US" altLang="zh-CN" sz="2000" dirty="0" smtClean="0">
              <a:ea typeface="宋体" pitchFamily="2" charset="-122"/>
            </a:endParaRPr>
          </a:p>
        </p:txBody>
      </p:sp>
      <p:sp>
        <p:nvSpPr>
          <p:cNvPr id="8" name="矩形 7"/>
          <p:cNvSpPr/>
          <p:nvPr/>
        </p:nvSpPr>
        <p:spPr>
          <a:xfrm>
            <a:off x="6282612" y="1419780"/>
            <a:ext cx="5657850" cy="541815"/>
          </a:xfrm>
          <a:prstGeom prst="rect">
            <a:avLst/>
          </a:prstGeom>
        </p:spPr>
        <p:txBody>
          <a:bodyPr wrap="square">
            <a:spAutoFit/>
          </a:bodyPr>
          <a:lstStyle/>
          <a:p>
            <a:pPr>
              <a:lnSpc>
                <a:spcPct val="80000"/>
              </a:lnSpc>
            </a:pPr>
            <a:r>
              <a:rPr lang="en-US" altLang="zh-CN" b="1" dirty="0">
                <a:ea typeface="宋体" pitchFamily="2" charset="-122"/>
              </a:rPr>
              <a:t>RFC 3425: </a:t>
            </a:r>
            <a:r>
              <a:rPr lang="en-US" altLang="zh-CN" b="1" dirty="0" smtClean="0">
                <a:ea typeface="宋体" pitchFamily="2" charset="-122"/>
              </a:rPr>
              <a:t> </a:t>
            </a:r>
            <a:r>
              <a:rPr lang="zh-CN" altLang="en-US" b="1" dirty="0" smtClean="0">
                <a:ea typeface="宋体" pitchFamily="2" charset="-122"/>
              </a:rPr>
              <a:t>用于反向解析的</a:t>
            </a:r>
            <a:r>
              <a:rPr lang="en-US" altLang="zh-CN" b="1" dirty="0" smtClean="0">
                <a:ea typeface="宋体" pitchFamily="2" charset="-122"/>
              </a:rPr>
              <a:t>ARPA</a:t>
            </a:r>
            <a:r>
              <a:rPr lang="zh-CN" altLang="en-US" b="1" dirty="0" smtClean="0">
                <a:ea typeface="宋体" pitchFamily="2" charset="-122"/>
              </a:rPr>
              <a:t>已废弃</a:t>
            </a:r>
            <a:r>
              <a:rPr lang="en-US" altLang="zh-CN" b="1" dirty="0" smtClean="0">
                <a:ea typeface="宋体" pitchFamily="2" charset="-122"/>
              </a:rPr>
              <a:t>(deprecated )</a:t>
            </a:r>
            <a:endParaRPr lang="en-US" altLang="zh-CN" b="1" dirty="0">
              <a:ea typeface="宋体" pitchFamily="2" charset="-122"/>
            </a:endParaRPr>
          </a:p>
          <a:p>
            <a:pPr>
              <a:lnSpc>
                <a:spcPct val="80000"/>
              </a:lnSpc>
            </a:pPr>
            <a:endParaRPr lang="en-US" altLang="zh-CN" b="1" dirty="0">
              <a:ea typeface="宋体" pitchFamily="2" charset="-122"/>
            </a:endParaRPr>
          </a:p>
        </p:txBody>
      </p:sp>
      <p:sp>
        <p:nvSpPr>
          <p:cNvPr id="4" name="矩形 3"/>
          <p:cNvSpPr/>
          <p:nvPr/>
        </p:nvSpPr>
        <p:spPr>
          <a:xfrm>
            <a:off x="8966200" y="2937836"/>
            <a:ext cx="3248005" cy="646331"/>
          </a:xfrm>
          <a:prstGeom prst="rect">
            <a:avLst/>
          </a:prstGeom>
        </p:spPr>
        <p:txBody>
          <a:bodyPr wrap="none">
            <a:spAutoFit/>
          </a:bodyPr>
          <a:lstStyle/>
          <a:p>
            <a:r>
              <a:rPr lang="zh-CN" altLang="en-US" dirty="0" smtClean="0"/>
              <a:t>根和顶级域名等信息可访问： </a:t>
            </a:r>
            <a:endParaRPr lang="en-US" altLang="zh-CN" dirty="0" smtClean="0"/>
          </a:p>
          <a:p>
            <a:r>
              <a:rPr lang="zh-CN" altLang="en-US" dirty="0" smtClean="0">
                <a:solidFill>
                  <a:srgbClr val="FF0000"/>
                </a:solidFill>
              </a:rPr>
              <a:t>https</a:t>
            </a:r>
            <a:r>
              <a:rPr lang="zh-CN" altLang="en-US" dirty="0">
                <a:solidFill>
                  <a:srgbClr val="FF0000"/>
                </a:solidFill>
              </a:rPr>
              <a:t>://www.iana.org/domains</a:t>
            </a:r>
          </a:p>
        </p:txBody>
      </p:sp>
      <p:sp>
        <p:nvSpPr>
          <p:cNvPr id="6" name="矩形 5"/>
          <p:cNvSpPr/>
          <p:nvPr/>
        </p:nvSpPr>
        <p:spPr>
          <a:xfrm>
            <a:off x="9071879" y="3977243"/>
            <a:ext cx="2262158" cy="646331"/>
          </a:xfrm>
          <a:prstGeom prst="rect">
            <a:avLst/>
          </a:prstGeom>
        </p:spPr>
        <p:txBody>
          <a:bodyPr wrap="none">
            <a:spAutoFit/>
          </a:bodyPr>
          <a:lstStyle/>
          <a:p>
            <a:r>
              <a:rPr lang="zh-CN" altLang="en-US" dirty="0" smtClean="0"/>
              <a:t>中国互联网信息中心</a:t>
            </a:r>
            <a:endParaRPr lang="en-US" altLang="zh-CN" dirty="0" smtClean="0"/>
          </a:p>
          <a:p>
            <a:r>
              <a:rPr lang="zh-CN" altLang="en-US" dirty="0" smtClean="0">
                <a:solidFill>
                  <a:srgbClr val="FF0000"/>
                </a:solidFill>
              </a:rPr>
              <a:t>http</a:t>
            </a:r>
            <a:r>
              <a:rPr lang="zh-CN" altLang="en-US" dirty="0">
                <a:solidFill>
                  <a:srgbClr val="FF0000"/>
                </a:solidFill>
              </a:rPr>
              <a:t>://www.cnnic.cn/</a:t>
            </a:r>
          </a:p>
        </p:txBody>
      </p:sp>
    </p:spTree>
    <p:extLst>
      <p:ext uri="{BB962C8B-B14F-4D97-AF65-F5344CB8AC3E}">
        <p14:creationId xmlns:p14="http://schemas.microsoft.com/office/powerpoint/2010/main" val="2223047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根域名服务器</a:t>
            </a:r>
            <a:endParaRPr lang="zh-CN" altLang="en-US" dirty="0"/>
          </a:p>
        </p:txBody>
      </p:sp>
      <p:sp>
        <p:nvSpPr>
          <p:cNvPr id="3" name="内容占位符 2"/>
          <p:cNvSpPr>
            <a:spLocks noGrp="1"/>
          </p:cNvSpPr>
          <p:nvPr>
            <p:ph idx="1"/>
          </p:nvPr>
        </p:nvSpPr>
        <p:spPr>
          <a:xfrm>
            <a:off x="838200" y="1768475"/>
            <a:ext cx="10515600" cy="4351338"/>
          </a:xfrm>
        </p:spPr>
        <p:txBody>
          <a:bodyPr>
            <a:normAutofit/>
          </a:bodyPr>
          <a:lstStyle/>
          <a:p>
            <a:r>
              <a:rPr lang="en-US" altLang="zh-TW" sz="2000" dirty="0" smtClean="0">
                <a:latin typeface="Comic Sans MS" pitchFamily="66" charset="0"/>
                <a:ea typeface="PMingLiU" pitchFamily="18" charset="-120"/>
              </a:rPr>
              <a:t>13</a:t>
            </a:r>
            <a:r>
              <a:rPr lang="zh-CN" altLang="en-US" sz="2000" dirty="0" smtClean="0">
                <a:latin typeface="Comic Sans MS" pitchFamily="66" charset="0"/>
                <a:ea typeface="PMingLiU" pitchFamily="18" charset="-120"/>
              </a:rPr>
              <a:t>个根服务器 </a:t>
            </a:r>
            <a:r>
              <a:rPr lang="en-US" altLang="zh-CN" sz="2000" dirty="0" smtClean="0">
                <a:latin typeface="Comic Sans MS" pitchFamily="66" charset="0"/>
                <a:ea typeface="PMingLiU" pitchFamily="18" charset="-120"/>
              </a:rPr>
              <a:t>{a-m}.root-servers.net </a:t>
            </a:r>
            <a:endParaRPr lang="en-US" altLang="zh-TW" sz="2000" dirty="0" smtClean="0">
              <a:latin typeface="Comic Sans MS" pitchFamily="66" charset="0"/>
              <a:ea typeface="PMingLiU" pitchFamily="18" charset="-120"/>
            </a:endParaRPr>
          </a:p>
          <a:p>
            <a:r>
              <a:rPr lang="zh-CN" altLang="en-US" sz="2000" dirty="0" smtClean="0">
                <a:latin typeface="Comic Sans MS" pitchFamily="66" charset="0"/>
                <a:ea typeface="PMingLiU" pitchFamily="18" charset="-120"/>
              </a:rPr>
              <a:t>分布在不同的国家，由</a:t>
            </a:r>
            <a:r>
              <a:rPr lang="en-US" altLang="zh-CN" sz="2000" dirty="0" smtClean="0">
                <a:latin typeface="Comic Sans MS" pitchFamily="66" charset="0"/>
                <a:ea typeface="PMingLiU" pitchFamily="18" charset="-120"/>
              </a:rPr>
              <a:t>12</a:t>
            </a:r>
            <a:r>
              <a:rPr lang="zh-CN" altLang="en-US" sz="2000" dirty="0" smtClean="0">
                <a:latin typeface="Comic Sans MS" pitchFamily="66" charset="0"/>
                <a:ea typeface="PMingLiU" pitchFamily="18" charset="-120"/>
              </a:rPr>
              <a:t>个不同的组织维护</a:t>
            </a:r>
            <a:endParaRPr lang="en-US" altLang="zh-CN" sz="2000" dirty="0" smtClean="0">
              <a:latin typeface="Comic Sans MS" pitchFamily="66" charset="0"/>
              <a:ea typeface="PMingLiU" pitchFamily="18" charset="-120"/>
            </a:endParaRPr>
          </a:p>
          <a:p>
            <a:r>
              <a:rPr lang="en-US" altLang="zh-CN" sz="2000" dirty="0" smtClean="0">
                <a:latin typeface="Comic Sans MS" pitchFamily="66" charset="0"/>
                <a:ea typeface="PMingLiU" pitchFamily="18" charset="-120"/>
              </a:rPr>
              <a:t>root</a:t>
            </a:r>
            <a:r>
              <a:rPr lang="zh-CN" altLang="en-US" sz="2000" dirty="0" smtClean="0">
                <a:latin typeface="Comic Sans MS" pitchFamily="66" charset="0"/>
                <a:ea typeface="PMingLiU" pitchFamily="18" charset="-120"/>
              </a:rPr>
              <a:t>区域信息完全一致，都是</a:t>
            </a:r>
            <a:r>
              <a:rPr lang="en-US" altLang="zh-CN" sz="2000" dirty="0" smtClean="0">
                <a:latin typeface="Comic Sans MS" pitchFamily="66" charset="0"/>
                <a:ea typeface="PMingLiU" pitchFamily="18" charset="-120"/>
              </a:rPr>
              <a:t>root</a:t>
            </a:r>
            <a:r>
              <a:rPr lang="zh-CN" altLang="en-US" sz="2000" dirty="0" smtClean="0">
                <a:latin typeface="Comic Sans MS" pitchFamily="66" charset="0"/>
                <a:ea typeface="PMingLiU" pitchFamily="18" charset="-120"/>
              </a:rPr>
              <a:t>区域的</a:t>
            </a:r>
            <a:r>
              <a:rPr lang="en-US" altLang="zh-CN" sz="2000" dirty="0" smtClean="0">
                <a:latin typeface="Comic Sans MS" pitchFamily="66" charset="0"/>
                <a:ea typeface="PMingLiU" pitchFamily="18" charset="-120"/>
              </a:rPr>
              <a:t>authoritative server </a:t>
            </a:r>
          </a:p>
          <a:p>
            <a:pPr>
              <a:lnSpc>
                <a:spcPct val="80000"/>
              </a:lnSpc>
            </a:pPr>
            <a:r>
              <a:rPr lang="zh-CN" altLang="en-US" sz="2000" dirty="0" smtClean="0">
                <a:latin typeface="Comic Sans MS" pitchFamily="66" charset="0"/>
                <a:ea typeface="PMingLiU" pitchFamily="18" charset="-120"/>
              </a:rPr>
              <a:t>这些根服务器在全球还有许多（几百个）</a:t>
            </a:r>
            <a:r>
              <a:rPr lang="en-US" altLang="zh-TW" sz="2000" dirty="0" smtClean="0">
                <a:latin typeface="Comic Sans MS" pitchFamily="66" charset="0"/>
                <a:ea typeface="PMingLiU" pitchFamily="18" charset="-120"/>
              </a:rPr>
              <a:t>Mirrors:</a:t>
            </a:r>
          </a:p>
          <a:p>
            <a:pPr lvl="1">
              <a:lnSpc>
                <a:spcPct val="80000"/>
              </a:lnSpc>
            </a:pPr>
            <a:r>
              <a:rPr lang="zh-CN" altLang="en-US" sz="2000" dirty="0" smtClean="0">
                <a:latin typeface="Comic Sans MS" pitchFamily="66" charset="0"/>
                <a:ea typeface="PMingLiU" pitchFamily="18" charset="-120"/>
              </a:rPr>
              <a:t>中国运行了</a:t>
            </a:r>
            <a:r>
              <a:rPr lang="en-US" altLang="zh-TW" sz="2000" dirty="0" smtClean="0">
                <a:latin typeface="Comic Sans MS" pitchFamily="66" charset="0"/>
                <a:ea typeface="PMingLiU" pitchFamily="18" charset="-120"/>
              </a:rPr>
              <a:t>“F/I/J”</a:t>
            </a:r>
            <a:r>
              <a:rPr lang="zh-CN" altLang="en-US" sz="2000" dirty="0" smtClean="0">
                <a:latin typeface="Comic Sans MS" pitchFamily="66" charset="0"/>
                <a:ea typeface="PMingLiU" pitchFamily="18" charset="-120"/>
              </a:rPr>
              <a:t>服务器</a:t>
            </a:r>
            <a:r>
              <a:rPr lang="en-US" altLang="zh-TW" sz="2000" dirty="0" smtClean="0">
                <a:latin typeface="Comic Sans MS" pitchFamily="66" charset="0"/>
                <a:ea typeface="PMingLiU" pitchFamily="18" charset="-120"/>
              </a:rPr>
              <a:t> </a:t>
            </a:r>
            <a:r>
              <a:rPr lang="zh-CN" altLang="en-US" sz="2000" dirty="0" smtClean="0">
                <a:latin typeface="Comic Sans MS" pitchFamily="66" charset="0"/>
                <a:ea typeface="PMingLiU" pitchFamily="18" charset="-120"/>
              </a:rPr>
              <a:t>的镜像</a:t>
            </a:r>
            <a:endParaRPr lang="en-US" altLang="zh-CN" sz="2000" dirty="0" smtClean="0">
              <a:latin typeface="Comic Sans MS" pitchFamily="66" charset="0"/>
              <a:ea typeface="PMingLiU" pitchFamily="18" charset="-120"/>
            </a:endParaRPr>
          </a:p>
          <a:p>
            <a:pPr lvl="1">
              <a:lnSpc>
                <a:spcPct val="80000"/>
              </a:lnSpc>
            </a:pPr>
            <a:r>
              <a:rPr lang="zh-CN" altLang="en-US" sz="2000" dirty="0" smtClean="0">
                <a:latin typeface="Comic Sans MS" pitchFamily="66" charset="0"/>
                <a:ea typeface="PMingLiU" pitchFamily="18" charset="-120"/>
              </a:rPr>
              <a:t>采用</a:t>
            </a:r>
            <a:r>
              <a:rPr lang="en-US" altLang="zh-CN" sz="2000" dirty="0" smtClean="0">
                <a:latin typeface="Comic Sans MS" pitchFamily="66" charset="0"/>
                <a:ea typeface="PMingLiU" pitchFamily="18" charset="-120"/>
              </a:rPr>
              <a:t>IP </a:t>
            </a:r>
            <a:r>
              <a:rPr lang="en-US" altLang="zh-CN" sz="2000" dirty="0" err="1" smtClean="0">
                <a:latin typeface="Comic Sans MS" pitchFamily="66" charset="0"/>
                <a:ea typeface="PMingLiU" pitchFamily="18" charset="-120"/>
              </a:rPr>
              <a:t>Anycast</a:t>
            </a:r>
            <a:r>
              <a:rPr lang="zh-CN" altLang="en-US" sz="2000" dirty="0" smtClean="0">
                <a:latin typeface="Comic Sans MS" pitchFamily="66" charset="0"/>
                <a:ea typeface="PMingLiU" pitchFamily="18" charset="-120"/>
              </a:rPr>
              <a:t>技术：与根服务器有相同的</a:t>
            </a:r>
            <a:r>
              <a:rPr lang="en-US" altLang="zh-CN" sz="2000" dirty="0" smtClean="0">
                <a:latin typeface="Comic Sans MS" pitchFamily="66" charset="0"/>
                <a:ea typeface="PMingLiU" pitchFamily="18" charset="-120"/>
              </a:rPr>
              <a:t>IP</a:t>
            </a:r>
            <a:r>
              <a:rPr lang="zh-CN" altLang="en-US" sz="2000" dirty="0" smtClean="0">
                <a:latin typeface="Comic Sans MS" pitchFamily="66" charset="0"/>
                <a:ea typeface="PMingLiU" pitchFamily="18" charset="-120"/>
              </a:rPr>
              <a:t>地址，通过</a:t>
            </a:r>
            <a:r>
              <a:rPr lang="en-US" altLang="zh-CN" sz="2000" dirty="0" smtClean="0">
                <a:latin typeface="Comic Sans MS" pitchFamily="66" charset="0"/>
                <a:ea typeface="PMingLiU" pitchFamily="18" charset="-120"/>
              </a:rPr>
              <a:t>BGP</a:t>
            </a:r>
            <a:r>
              <a:rPr lang="zh-CN" altLang="en-US" sz="2000" dirty="0" smtClean="0">
                <a:latin typeface="Comic Sans MS" pitchFamily="66" charset="0"/>
                <a:ea typeface="PMingLiU" pitchFamily="18" charset="-120"/>
              </a:rPr>
              <a:t>路由协议实现</a:t>
            </a:r>
            <a:endParaRPr lang="en-US" altLang="zh-CN" sz="2000" dirty="0" smtClean="0">
              <a:latin typeface="Comic Sans MS" pitchFamily="66" charset="0"/>
              <a:ea typeface="PMingLiU" pitchFamily="18" charset="-120"/>
            </a:endParaRPr>
          </a:p>
          <a:p>
            <a:pPr lvl="1">
              <a:lnSpc>
                <a:spcPct val="80000"/>
              </a:lnSpc>
            </a:pPr>
            <a:r>
              <a:rPr lang="en-US" altLang="zh-CN" sz="2000" dirty="0" smtClean="0">
                <a:latin typeface="Comic Sans MS" pitchFamily="66" charset="0"/>
                <a:ea typeface="PMingLiU" pitchFamily="18" charset="-120"/>
              </a:rPr>
              <a:t>DNS</a:t>
            </a:r>
            <a:r>
              <a:rPr lang="zh-CN" altLang="en-US" sz="2000" dirty="0" smtClean="0">
                <a:latin typeface="Comic Sans MS" pitchFamily="66" charset="0"/>
                <a:ea typeface="PMingLiU" pitchFamily="18" charset="-120"/>
              </a:rPr>
              <a:t>请求会路由到最近的根服务器或者根服务器的镜像</a:t>
            </a:r>
            <a:endParaRPr lang="en-US" altLang="zh-TW" sz="2000" dirty="0" smtClean="0">
              <a:latin typeface="Comic Sans MS" pitchFamily="66" charset="0"/>
              <a:ea typeface="PMingLiU" pitchFamily="18" charset="-120"/>
            </a:endParaRPr>
          </a:p>
          <a:p>
            <a:endParaRPr lang="zh-CN" altLang="en-US" dirty="0"/>
          </a:p>
        </p:txBody>
      </p:sp>
      <p:sp>
        <p:nvSpPr>
          <p:cNvPr id="4" name="AutoShape 22"/>
          <p:cNvSpPr>
            <a:spLocks noChangeAspect="1" noChangeArrowheads="1"/>
          </p:cNvSpPr>
          <p:nvPr/>
        </p:nvSpPr>
        <p:spPr bwMode="auto">
          <a:xfrm>
            <a:off x="2557463" y="3883025"/>
            <a:ext cx="5784850"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Comic Sans MS" panose="030F0702030302020204" pitchFamily="66" charset="0"/>
            </a:endParaRPr>
          </a:p>
        </p:txBody>
      </p:sp>
      <p:pic>
        <p:nvPicPr>
          <p:cNvPr id="5" name="Picture 23" descr="worl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263" y="4870450"/>
            <a:ext cx="4319587"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25"/>
          <p:cNvSpPr txBox="1">
            <a:spLocks noChangeArrowheads="1"/>
          </p:cNvSpPr>
          <p:nvPr/>
        </p:nvSpPr>
        <p:spPr bwMode="auto">
          <a:xfrm>
            <a:off x="2284413" y="5653088"/>
            <a:ext cx="2090737"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000" dirty="0">
                <a:solidFill>
                  <a:srgbClr val="000000"/>
                </a:solidFill>
              </a:rPr>
              <a:t>a. Verisign, Los Angeles CA</a:t>
            </a:r>
          </a:p>
          <a:p>
            <a:pPr>
              <a:spcBef>
                <a:spcPct val="0"/>
              </a:spcBef>
              <a:buClrTx/>
              <a:buSzTx/>
              <a:buFontTx/>
              <a:buNone/>
            </a:pPr>
            <a:r>
              <a:rPr lang="en-US" altLang="zh-CN" sz="1000" dirty="0">
                <a:solidFill>
                  <a:srgbClr val="000000"/>
                </a:solidFill>
              </a:rPr>
              <a:t>   </a:t>
            </a:r>
          </a:p>
          <a:p>
            <a:pPr>
              <a:spcBef>
                <a:spcPct val="0"/>
              </a:spcBef>
              <a:buClrTx/>
              <a:buSzTx/>
              <a:buFontTx/>
              <a:buNone/>
            </a:pPr>
            <a:r>
              <a:rPr lang="en-US" altLang="zh-CN" sz="1000" dirty="0">
                <a:solidFill>
                  <a:srgbClr val="000000"/>
                </a:solidFill>
              </a:rPr>
              <a:t>b. USC-ISI Marina del Rey, CA</a:t>
            </a:r>
          </a:p>
          <a:p>
            <a:pPr>
              <a:spcBef>
                <a:spcPct val="0"/>
              </a:spcBef>
              <a:buClrTx/>
              <a:buSzTx/>
              <a:buFontTx/>
              <a:buNone/>
            </a:pPr>
            <a:r>
              <a:rPr lang="en-US" altLang="zh-CN" sz="1000" dirty="0">
                <a:solidFill>
                  <a:srgbClr val="000000"/>
                </a:solidFill>
              </a:rPr>
              <a:t>l. ICANN Los Angeles, CA</a:t>
            </a:r>
          </a:p>
          <a:p>
            <a:pPr>
              <a:spcBef>
                <a:spcPct val="0"/>
              </a:spcBef>
              <a:buClrTx/>
              <a:buSzTx/>
              <a:buFontTx/>
              <a:buNone/>
            </a:pPr>
            <a:r>
              <a:rPr lang="en-US" altLang="zh-CN" sz="1000" dirty="0">
                <a:solidFill>
                  <a:srgbClr val="000000"/>
                </a:solidFill>
              </a:rPr>
              <a:t>   </a:t>
            </a:r>
            <a:endParaRPr lang="en-US" altLang="zh-CN" sz="2400" dirty="0">
              <a:latin typeface="Times New Roman" panose="02020603050405020304" pitchFamily="18" charset="0"/>
            </a:endParaRPr>
          </a:p>
        </p:txBody>
      </p:sp>
      <p:sp>
        <p:nvSpPr>
          <p:cNvPr id="7" name="Freeform 26"/>
          <p:cNvSpPr>
            <a:spLocks/>
          </p:cNvSpPr>
          <p:nvPr/>
        </p:nvSpPr>
        <p:spPr bwMode="auto">
          <a:xfrm>
            <a:off x="3833813" y="5605463"/>
            <a:ext cx="531812" cy="341312"/>
          </a:xfrm>
          <a:custGeom>
            <a:avLst/>
            <a:gdLst>
              <a:gd name="T0" fmla="*/ 0 w 582"/>
              <a:gd name="T1" fmla="*/ 2147483647 h 426"/>
              <a:gd name="T2" fmla="*/ 2147483647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27"/>
          <p:cNvSpPr txBox="1">
            <a:spLocks noChangeArrowheads="1"/>
          </p:cNvSpPr>
          <p:nvPr/>
        </p:nvSpPr>
        <p:spPr bwMode="auto">
          <a:xfrm>
            <a:off x="2281238" y="4826000"/>
            <a:ext cx="1949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000" dirty="0">
                <a:solidFill>
                  <a:srgbClr val="000000"/>
                </a:solidFill>
              </a:rPr>
              <a:t>e. NASA Mt View, CA</a:t>
            </a:r>
          </a:p>
          <a:p>
            <a:pPr>
              <a:spcBef>
                <a:spcPct val="0"/>
              </a:spcBef>
              <a:buClrTx/>
              <a:buSzTx/>
              <a:buFontTx/>
              <a:buNone/>
            </a:pPr>
            <a:r>
              <a:rPr lang="en-US" altLang="zh-CN" sz="1000" dirty="0">
                <a:solidFill>
                  <a:srgbClr val="FF0000"/>
                </a:solidFill>
              </a:rPr>
              <a:t>f. Internet Software C.</a:t>
            </a:r>
          </a:p>
          <a:p>
            <a:pPr>
              <a:spcBef>
                <a:spcPct val="0"/>
              </a:spcBef>
              <a:buClrTx/>
              <a:buSzTx/>
              <a:buFontTx/>
              <a:buNone/>
            </a:pPr>
            <a:r>
              <a:rPr lang="en-US" altLang="zh-CN" sz="1000" dirty="0">
                <a:solidFill>
                  <a:srgbClr val="FF0000"/>
                </a:solidFill>
              </a:rPr>
              <a:t>Palo Alto, </a:t>
            </a:r>
            <a:r>
              <a:rPr lang="en-US" altLang="zh-CN" sz="1000" dirty="0" smtClean="0">
                <a:solidFill>
                  <a:srgbClr val="FF0000"/>
                </a:solidFill>
              </a:rPr>
              <a:t>CA</a:t>
            </a:r>
            <a:endParaRPr lang="en-US" altLang="zh-CN" sz="2400" dirty="0">
              <a:solidFill>
                <a:srgbClr val="FF0000"/>
              </a:solidFill>
              <a:latin typeface="Times New Roman" panose="02020603050405020304" pitchFamily="18" charset="0"/>
            </a:endParaRPr>
          </a:p>
        </p:txBody>
      </p:sp>
      <p:sp>
        <p:nvSpPr>
          <p:cNvPr id="9" name="Freeform 28"/>
          <p:cNvSpPr>
            <a:spLocks/>
          </p:cNvSpPr>
          <p:nvPr/>
        </p:nvSpPr>
        <p:spPr bwMode="auto">
          <a:xfrm flipV="1">
            <a:off x="3500438" y="5360988"/>
            <a:ext cx="817562" cy="184150"/>
          </a:xfrm>
          <a:custGeom>
            <a:avLst/>
            <a:gdLst>
              <a:gd name="T0" fmla="*/ 0 w 582"/>
              <a:gd name="T1" fmla="*/ 2147483647 h 426"/>
              <a:gd name="T2" fmla="*/ 2147483647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29"/>
          <p:cNvSpPr txBox="1">
            <a:spLocks noChangeArrowheads="1"/>
          </p:cNvSpPr>
          <p:nvPr/>
        </p:nvSpPr>
        <p:spPr bwMode="auto">
          <a:xfrm>
            <a:off x="6373813" y="4465638"/>
            <a:ext cx="2278062"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000" dirty="0" smtClean="0">
                <a:solidFill>
                  <a:srgbClr val="FF0000"/>
                </a:solidFill>
              </a:rPr>
              <a:t> </a:t>
            </a:r>
            <a:r>
              <a:rPr lang="en-US" altLang="zh-CN" sz="1000" dirty="0" err="1" smtClean="0">
                <a:solidFill>
                  <a:srgbClr val="FF0000"/>
                </a:solidFill>
              </a:rPr>
              <a:t>i</a:t>
            </a:r>
            <a:r>
              <a:rPr lang="en-US" altLang="zh-CN" sz="1000" dirty="0">
                <a:solidFill>
                  <a:srgbClr val="FF0000"/>
                </a:solidFill>
              </a:rPr>
              <a:t>. </a:t>
            </a:r>
            <a:r>
              <a:rPr lang="en-US" altLang="zh-CN" sz="1000" dirty="0" err="1">
                <a:solidFill>
                  <a:srgbClr val="FF0000"/>
                </a:solidFill>
              </a:rPr>
              <a:t>Netnod</a:t>
            </a:r>
            <a:r>
              <a:rPr lang="en-US" altLang="zh-CN" sz="1000" dirty="0">
                <a:solidFill>
                  <a:srgbClr val="FF0000"/>
                </a:solidFill>
              </a:rPr>
              <a:t>, </a:t>
            </a:r>
            <a:r>
              <a:rPr lang="en-US" altLang="zh-CN" sz="1000" dirty="0" smtClean="0">
                <a:solidFill>
                  <a:srgbClr val="FF0000"/>
                </a:solidFill>
              </a:rPr>
              <a:t>Stockholm</a:t>
            </a:r>
            <a:endParaRPr lang="en-US" altLang="zh-CN" sz="1000" dirty="0">
              <a:solidFill>
                <a:srgbClr val="FF0000"/>
              </a:solidFill>
            </a:endParaRPr>
          </a:p>
        </p:txBody>
      </p:sp>
      <p:sp>
        <p:nvSpPr>
          <p:cNvPr id="11" name="Freeform 30"/>
          <p:cNvSpPr>
            <a:spLocks/>
          </p:cNvSpPr>
          <p:nvPr/>
        </p:nvSpPr>
        <p:spPr bwMode="auto">
          <a:xfrm>
            <a:off x="6008688" y="4560888"/>
            <a:ext cx="446087" cy="654050"/>
          </a:xfrm>
          <a:custGeom>
            <a:avLst/>
            <a:gdLst>
              <a:gd name="T0" fmla="*/ 2147483647 w 666"/>
              <a:gd name="T1" fmla="*/ 0 h 1005"/>
              <a:gd name="T2" fmla="*/ 0 w 666"/>
              <a:gd name="T3" fmla="*/ 2147483647 h 1005"/>
              <a:gd name="T4" fmla="*/ 0 60000 65536"/>
              <a:gd name="T5" fmla="*/ 0 60000 65536"/>
              <a:gd name="T6" fmla="*/ 0 w 666"/>
              <a:gd name="T7" fmla="*/ 0 h 1005"/>
              <a:gd name="T8" fmla="*/ 666 w 666"/>
              <a:gd name="T9" fmla="*/ 1005 h 1005"/>
            </a:gdLst>
            <a:ahLst/>
            <a:cxnLst>
              <a:cxn ang="T4">
                <a:pos x="T0" y="T1"/>
              </a:cxn>
              <a:cxn ang="T5">
                <a:pos x="T2" y="T3"/>
              </a:cxn>
            </a:cxnLst>
            <a:rect l="T6" t="T7" r="T8" b="T9"/>
            <a:pathLst>
              <a:path w="666" h="1005">
                <a:moveTo>
                  <a:pt x="666" y="0"/>
                </a:moveTo>
                <a:lnTo>
                  <a:pt x="0" y="1005"/>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Text Box 31"/>
          <p:cNvSpPr txBox="1">
            <a:spLocks noChangeArrowheads="1"/>
          </p:cNvSpPr>
          <p:nvPr/>
        </p:nvSpPr>
        <p:spPr bwMode="auto">
          <a:xfrm>
            <a:off x="6410325" y="4176713"/>
            <a:ext cx="25193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000" dirty="0">
                <a:solidFill>
                  <a:srgbClr val="000000"/>
                </a:solidFill>
              </a:rPr>
              <a:t>k. RIPE </a:t>
            </a:r>
            <a:r>
              <a:rPr lang="en-US" altLang="zh-CN" sz="1000" dirty="0" smtClean="0">
                <a:solidFill>
                  <a:srgbClr val="000000"/>
                </a:solidFill>
              </a:rPr>
              <a:t>London</a:t>
            </a:r>
            <a:endParaRPr lang="en-US" altLang="zh-CN" sz="2400" dirty="0">
              <a:latin typeface="Times New Roman" panose="02020603050405020304" pitchFamily="18" charset="0"/>
            </a:endParaRPr>
          </a:p>
        </p:txBody>
      </p:sp>
      <p:sp>
        <p:nvSpPr>
          <p:cNvPr id="13" name="Freeform 32"/>
          <p:cNvSpPr>
            <a:spLocks/>
          </p:cNvSpPr>
          <p:nvPr/>
        </p:nvSpPr>
        <p:spPr bwMode="auto">
          <a:xfrm>
            <a:off x="5827713" y="4354513"/>
            <a:ext cx="615950" cy="946150"/>
          </a:xfrm>
          <a:custGeom>
            <a:avLst/>
            <a:gdLst>
              <a:gd name="T0" fmla="*/ 2147483647 w 922"/>
              <a:gd name="T1" fmla="*/ 0 h 1448"/>
              <a:gd name="T2" fmla="*/ 0 w 922"/>
              <a:gd name="T3" fmla="*/ 2147483647 h 1448"/>
              <a:gd name="T4" fmla="*/ 0 60000 65536"/>
              <a:gd name="T5" fmla="*/ 0 60000 65536"/>
              <a:gd name="T6" fmla="*/ 0 w 922"/>
              <a:gd name="T7" fmla="*/ 0 h 1448"/>
              <a:gd name="T8" fmla="*/ 922 w 922"/>
              <a:gd name="T9" fmla="*/ 1448 h 1448"/>
            </a:gdLst>
            <a:ahLst/>
            <a:cxnLst>
              <a:cxn ang="T4">
                <a:pos x="T0" y="T1"/>
              </a:cxn>
              <a:cxn ang="T5">
                <a:pos x="T2" y="T3"/>
              </a:cxn>
            </a:cxnLst>
            <a:rect l="T6" t="T7" r="T8" b="T9"/>
            <a:pathLst>
              <a:path w="922" h="1448">
                <a:moveTo>
                  <a:pt x="922" y="0"/>
                </a:moveTo>
                <a:lnTo>
                  <a:pt x="0" y="1448"/>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Text Box 33"/>
          <p:cNvSpPr txBox="1">
            <a:spLocks noChangeArrowheads="1"/>
          </p:cNvSpPr>
          <p:nvPr/>
        </p:nvSpPr>
        <p:spPr bwMode="auto">
          <a:xfrm>
            <a:off x="7988300" y="4795838"/>
            <a:ext cx="1766888"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000" dirty="0">
                <a:solidFill>
                  <a:srgbClr val="000000"/>
                </a:solidFill>
              </a:rPr>
              <a:t>m. WIDE </a:t>
            </a:r>
            <a:r>
              <a:rPr lang="en-US" altLang="zh-CN" sz="1000" dirty="0" smtClean="0">
                <a:solidFill>
                  <a:srgbClr val="000000"/>
                </a:solidFill>
              </a:rPr>
              <a:t>Tokyo</a:t>
            </a:r>
            <a:endParaRPr lang="en-US" altLang="zh-CN" sz="1000" dirty="0">
              <a:solidFill>
                <a:srgbClr val="000000"/>
              </a:solidFill>
            </a:endParaRPr>
          </a:p>
        </p:txBody>
      </p:sp>
      <p:sp>
        <p:nvSpPr>
          <p:cNvPr id="15" name="Freeform 34"/>
          <p:cNvSpPr>
            <a:spLocks/>
          </p:cNvSpPr>
          <p:nvPr/>
        </p:nvSpPr>
        <p:spPr bwMode="auto">
          <a:xfrm>
            <a:off x="7651750" y="5091113"/>
            <a:ext cx="400050" cy="431800"/>
          </a:xfrm>
          <a:custGeom>
            <a:avLst/>
            <a:gdLst>
              <a:gd name="T0" fmla="*/ 2147483647 w 252"/>
              <a:gd name="T1" fmla="*/ 0 h 462"/>
              <a:gd name="T2" fmla="*/ 0 w 252"/>
              <a:gd name="T3" fmla="*/ 2147483647 h 462"/>
              <a:gd name="T4" fmla="*/ 0 60000 65536"/>
              <a:gd name="T5" fmla="*/ 0 60000 65536"/>
              <a:gd name="T6" fmla="*/ 0 w 252"/>
              <a:gd name="T7" fmla="*/ 0 h 462"/>
              <a:gd name="T8" fmla="*/ 252 w 252"/>
              <a:gd name="T9" fmla="*/ 462 h 462"/>
            </a:gdLst>
            <a:ahLst/>
            <a:cxnLst>
              <a:cxn ang="T4">
                <a:pos x="T0" y="T1"/>
              </a:cxn>
              <a:cxn ang="T5">
                <a:pos x="T2" y="T3"/>
              </a:cxn>
            </a:cxnLst>
            <a:rect l="T6" t="T7" r="T8" b="T9"/>
            <a:pathLst>
              <a:path w="252" h="462">
                <a:moveTo>
                  <a:pt x="252" y="0"/>
                </a:moveTo>
                <a:lnTo>
                  <a:pt x="0" y="462"/>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Text Box 35"/>
          <p:cNvSpPr txBox="1">
            <a:spLocks noChangeArrowheads="1"/>
          </p:cNvSpPr>
          <p:nvPr/>
        </p:nvSpPr>
        <p:spPr bwMode="auto">
          <a:xfrm>
            <a:off x="3637757" y="4491673"/>
            <a:ext cx="25987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000" dirty="0">
                <a:solidFill>
                  <a:srgbClr val="000000"/>
                </a:solidFill>
              </a:rPr>
              <a:t>c. Cogent, Herndon, VA </a:t>
            </a:r>
            <a:endParaRPr lang="en-US" altLang="zh-CN" sz="1000" dirty="0" smtClean="0">
              <a:solidFill>
                <a:srgbClr val="000000"/>
              </a:solidFill>
            </a:endParaRPr>
          </a:p>
          <a:p>
            <a:pPr>
              <a:spcBef>
                <a:spcPct val="0"/>
              </a:spcBef>
              <a:buClrTx/>
              <a:buSzTx/>
              <a:buFontTx/>
              <a:buNone/>
            </a:pPr>
            <a:r>
              <a:rPr lang="en-US" altLang="zh-CN" sz="1000" dirty="0" smtClean="0">
                <a:solidFill>
                  <a:srgbClr val="000000"/>
                </a:solidFill>
              </a:rPr>
              <a:t>d</a:t>
            </a:r>
            <a:r>
              <a:rPr lang="en-US" altLang="zh-CN" sz="1000" dirty="0">
                <a:solidFill>
                  <a:srgbClr val="000000"/>
                </a:solidFill>
              </a:rPr>
              <a:t>. U Maryland College Park, MD</a:t>
            </a:r>
          </a:p>
          <a:p>
            <a:pPr>
              <a:spcBef>
                <a:spcPct val="0"/>
              </a:spcBef>
              <a:buClrTx/>
              <a:buSzTx/>
              <a:buFontTx/>
              <a:buNone/>
            </a:pPr>
            <a:r>
              <a:rPr lang="en-US" altLang="zh-CN" sz="1000" dirty="0">
                <a:solidFill>
                  <a:srgbClr val="000000"/>
                </a:solidFill>
              </a:rPr>
              <a:t>h. ARL Aberdeen, MD</a:t>
            </a:r>
          </a:p>
          <a:p>
            <a:pPr>
              <a:spcBef>
                <a:spcPct val="0"/>
              </a:spcBef>
              <a:buClrTx/>
              <a:buSzTx/>
              <a:buFontTx/>
              <a:buNone/>
            </a:pPr>
            <a:r>
              <a:rPr lang="en-US" altLang="zh-CN" sz="1000" dirty="0">
                <a:solidFill>
                  <a:srgbClr val="FF0000"/>
                </a:solidFill>
              </a:rPr>
              <a:t>j. Verisign, Dulles </a:t>
            </a:r>
            <a:r>
              <a:rPr lang="en-US" altLang="zh-CN" sz="1000" dirty="0" smtClean="0">
                <a:solidFill>
                  <a:srgbClr val="FF0000"/>
                </a:solidFill>
              </a:rPr>
              <a:t>VA</a:t>
            </a:r>
            <a:endParaRPr lang="en-US" altLang="zh-CN" sz="2400" dirty="0">
              <a:solidFill>
                <a:srgbClr val="FF0000"/>
              </a:solidFill>
              <a:latin typeface="Times New Roman" panose="02020603050405020304" pitchFamily="18" charset="0"/>
            </a:endParaRPr>
          </a:p>
        </p:txBody>
      </p:sp>
      <p:cxnSp>
        <p:nvCxnSpPr>
          <p:cNvPr id="17" name="Straight Arrow Connector 2"/>
          <p:cNvCxnSpPr>
            <a:cxnSpLocks noChangeShapeType="1"/>
          </p:cNvCxnSpPr>
          <p:nvPr/>
        </p:nvCxnSpPr>
        <p:spPr bwMode="auto">
          <a:xfrm flipH="1">
            <a:off x="4954588" y="4770438"/>
            <a:ext cx="7937" cy="6905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Text Box 35"/>
          <p:cNvSpPr txBox="1">
            <a:spLocks noChangeArrowheads="1"/>
          </p:cNvSpPr>
          <p:nvPr/>
        </p:nvSpPr>
        <p:spPr bwMode="auto">
          <a:xfrm>
            <a:off x="3627438" y="6381750"/>
            <a:ext cx="1470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000" dirty="0">
                <a:solidFill>
                  <a:srgbClr val="000000"/>
                </a:solidFill>
              </a:rPr>
              <a:t>g. US DoD Columbus, </a:t>
            </a:r>
            <a:r>
              <a:rPr lang="en-US" altLang="zh-CN" sz="1000" dirty="0" smtClean="0">
                <a:solidFill>
                  <a:srgbClr val="000000"/>
                </a:solidFill>
              </a:rPr>
              <a:t>OH</a:t>
            </a:r>
            <a:endParaRPr lang="en-US" altLang="zh-CN" sz="2400" dirty="0">
              <a:latin typeface="Times New Roman" panose="02020603050405020304" pitchFamily="18" charset="0"/>
            </a:endParaRPr>
          </a:p>
        </p:txBody>
      </p:sp>
      <p:cxnSp>
        <p:nvCxnSpPr>
          <p:cNvPr id="19" name="Straight Arrow Connector 24"/>
          <p:cNvCxnSpPr>
            <a:cxnSpLocks noChangeShapeType="1"/>
            <a:stCxn id="18" idx="0"/>
          </p:cNvCxnSpPr>
          <p:nvPr/>
        </p:nvCxnSpPr>
        <p:spPr bwMode="auto">
          <a:xfrm flipV="1">
            <a:off x="4362450" y="5437188"/>
            <a:ext cx="481013" cy="9445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矩形 19"/>
          <p:cNvSpPr/>
          <p:nvPr/>
        </p:nvSpPr>
        <p:spPr>
          <a:xfrm>
            <a:off x="6231731" y="1550472"/>
            <a:ext cx="5194051" cy="830997"/>
          </a:xfrm>
          <a:prstGeom prst="rect">
            <a:avLst/>
          </a:prstGeom>
        </p:spPr>
        <p:txBody>
          <a:bodyPr wrap="none">
            <a:spAutoFit/>
          </a:bodyPr>
          <a:lstStyle/>
          <a:p>
            <a:r>
              <a:rPr lang="zh-CN" altLang="en-US" sz="2400" dirty="0" smtClean="0">
                <a:solidFill>
                  <a:srgbClr val="FF0000"/>
                </a:solidFill>
              </a:rPr>
              <a:t>有关根域名服务器的信息可以查看： </a:t>
            </a:r>
            <a:endParaRPr lang="en-US" altLang="zh-CN" sz="2400" dirty="0" smtClean="0">
              <a:solidFill>
                <a:srgbClr val="FF0000"/>
              </a:solidFill>
            </a:endParaRPr>
          </a:p>
          <a:p>
            <a:r>
              <a:rPr lang="en-US" altLang="zh-CN" sz="2400" dirty="0" smtClean="0">
                <a:solidFill>
                  <a:srgbClr val="FF0000"/>
                </a:solidFill>
              </a:rPr>
              <a:t>www.root-servers.org</a:t>
            </a:r>
            <a:endParaRPr lang="zh-CN" altLang="en-US" sz="2400" dirty="0">
              <a:solidFill>
                <a:srgbClr val="FF0000"/>
              </a:solidFill>
            </a:endParaRPr>
          </a:p>
        </p:txBody>
      </p:sp>
    </p:spTree>
    <p:extLst>
      <p:ext uri="{BB962C8B-B14F-4D97-AF65-F5344CB8AC3E}">
        <p14:creationId xmlns:p14="http://schemas.microsoft.com/office/powerpoint/2010/main" val="2454072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区域信息：资源纪录</a:t>
            </a:r>
            <a:r>
              <a:rPr lang="en-US" altLang="zh-CN" dirty="0" smtClean="0"/>
              <a:t>(Resource Record)</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区域的主服务器负责维护</a:t>
            </a:r>
            <a:r>
              <a:rPr lang="en-US" altLang="zh-CN" sz="2000" dirty="0" smtClean="0"/>
              <a:t>RR</a:t>
            </a:r>
            <a:r>
              <a:rPr lang="zh-CN" altLang="en-US" sz="2000" dirty="0" smtClean="0"/>
              <a:t>： </a:t>
            </a:r>
            <a:endParaRPr lang="zh-CN" altLang="en-US" sz="2000" dirty="0"/>
          </a:p>
        </p:txBody>
      </p:sp>
      <p:sp>
        <p:nvSpPr>
          <p:cNvPr id="5" name="Text Box 6"/>
          <p:cNvSpPr txBox="1">
            <a:spLocks noChangeArrowheads="1"/>
          </p:cNvSpPr>
          <p:nvPr/>
        </p:nvSpPr>
        <p:spPr bwMode="auto">
          <a:xfrm>
            <a:off x="4660220" y="1690688"/>
            <a:ext cx="6256337" cy="461665"/>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2400" dirty="0"/>
              <a:t>RR format:</a:t>
            </a:r>
            <a:r>
              <a:rPr lang="en-US" altLang="zh-CN" sz="2400" dirty="0">
                <a:latin typeface="Comic Sans MS" panose="030F0702030302020204" pitchFamily="66" charset="0"/>
              </a:rPr>
              <a:t> </a:t>
            </a:r>
            <a:r>
              <a:rPr lang="en-US" altLang="zh-CN" sz="1800" b="1" dirty="0">
                <a:latin typeface="Courier New" panose="02070309020205020404" pitchFamily="49" charset="0"/>
              </a:rPr>
              <a:t>(name, </a:t>
            </a:r>
            <a:r>
              <a:rPr lang="en-US" altLang="zh-CN" sz="1800" b="1" dirty="0" err="1" smtClean="0">
                <a:latin typeface="Courier New" panose="02070309020205020404" pitchFamily="49" charset="0"/>
              </a:rPr>
              <a:t>ttl</a:t>
            </a:r>
            <a:r>
              <a:rPr lang="en-US" altLang="zh-CN" sz="1800" b="1" dirty="0" smtClean="0">
                <a:latin typeface="Courier New" panose="02070309020205020404" pitchFamily="49" charset="0"/>
              </a:rPr>
              <a:t>, class, type, value)</a:t>
            </a:r>
            <a:endParaRPr lang="en-US" altLang="zh-CN" sz="2400" dirty="0">
              <a:latin typeface="Times New Roman" panose="02020603050405020304" pitchFamily="18" charset="0"/>
            </a:endParaRPr>
          </a:p>
        </p:txBody>
      </p:sp>
      <p:sp>
        <p:nvSpPr>
          <p:cNvPr id="7" name="矩形 6"/>
          <p:cNvSpPr/>
          <p:nvPr/>
        </p:nvSpPr>
        <p:spPr>
          <a:xfrm>
            <a:off x="1228272" y="2166867"/>
            <a:ext cx="8356600" cy="646331"/>
          </a:xfrm>
          <a:prstGeom prst="rect">
            <a:avLst/>
          </a:prstGeom>
        </p:spPr>
        <p:txBody>
          <a:bodyPr wrap="square">
            <a:spAutoFit/>
          </a:bodyPr>
          <a:lstStyle/>
          <a:p>
            <a:pPr marL="285750" indent="-285750">
              <a:buFont typeface="Arial" panose="020B0604020202020204" pitchFamily="34" charset="0"/>
              <a:buChar char="•"/>
            </a:pPr>
            <a:r>
              <a:rPr lang="zh-CN" altLang="en-US" dirty="0" smtClean="0"/>
              <a:t>Time_to_live</a:t>
            </a:r>
            <a:r>
              <a:rPr lang="en-US" altLang="zh-CN" dirty="0" smtClean="0"/>
              <a:t>(TTL)</a:t>
            </a:r>
            <a:r>
              <a:rPr lang="zh-CN" altLang="en-US" dirty="0" smtClean="0"/>
              <a:t>：该纪录在缓存时的有效期</a:t>
            </a:r>
            <a:r>
              <a:rPr lang="en-US" altLang="zh-CN" dirty="0" smtClean="0"/>
              <a:t>(</a:t>
            </a:r>
            <a:r>
              <a:rPr lang="zh-CN" altLang="en-US" dirty="0" smtClean="0"/>
              <a:t>秒</a:t>
            </a:r>
            <a:r>
              <a:rPr lang="en-US" altLang="zh-CN" dirty="0"/>
              <a:t>)</a:t>
            </a:r>
            <a:r>
              <a:rPr lang="zh-CN" altLang="en-US" dirty="0" smtClean="0"/>
              <a:t>，86400表示</a:t>
            </a:r>
            <a:r>
              <a:rPr lang="en-US" altLang="zh-CN" dirty="0" smtClean="0"/>
              <a:t>1</a:t>
            </a:r>
            <a:r>
              <a:rPr lang="zh-CN" altLang="en-US" dirty="0" smtClean="0"/>
              <a:t>天</a:t>
            </a:r>
            <a:endParaRPr lang="en-US" altLang="zh-CN" dirty="0" smtClean="0"/>
          </a:p>
          <a:p>
            <a:pPr marL="285750" indent="-285750">
              <a:buFont typeface="Arial" panose="020B0604020202020204" pitchFamily="34" charset="0"/>
              <a:buChar char="•"/>
            </a:pPr>
            <a:r>
              <a:rPr lang="zh-CN" altLang="en-US" dirty="0" smtClean="0"/>
              <a:t>Class：用于</a:t>
            </a:r>
            <a:r>
              <a:rPr lang="en-US" altLang="zh-CN" dirty="0" smtClean="0"/>
              <a:t>Internet</a:t>
            </a:r>
            <a:r>
              <a:rPr lang="zh-CN" altLang="en-US" dirty="0" smtClean="0"/>
              <a:t>时取值为IN</a:t>
            </a:r>
          </a:p>
        </p:txBody>
      </p:sp>
      <p:sp>
        <p:nvSpPr>
          <p:cNvPr id="8" name="Rectangle 9"/>
          <p:cNvSpPr txBox="1">
            <a:spLocks noChangeArrowheads="1"/>
          </p:cNvSpPr>
          <p:nvPr/>
        </p:nvSpPr>
        <p:spPr>
          <a:xfrm>
            <a:off x="278039" y="2933621"/>
            <a:ext cx="4135437" cy="2587625"/>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smtClean="0">
                <a:ea typeface="宋体" pitchFamily="2" charset="-122"/>
              </a:rPr>
              <a:t>type=A(</a:t>
            </a:r>
            <a:r>
              <a:rPr lang="zh-CN" altLang="en-US" sz="1800" dirty="0" smtClean="0">
                <a:ea typeface="宋体" pitchFamily="2" charset="-122"/>
              </a:rPr>
              <a:t>或者</a:t>
            </a:r>
            <a:r>
              <a:rPr lang="en-US" altLang="zh-CN" sz="1800" dirty="0" smtClean="0">
                <a:ea typeface="宋体" pitchFamily="2" charset="-122"/>
              </a:rPr>
              <a:t>AAAA)</a:t>
            </a:r>
            <a:endParaRPr lang="en-US" altLang="zh-CN" sz="1800" dirty="0">
              <a:ea typeface="宋体" pitchFamily="2" charset="-122"/>
            </a:endParaRPr>
          </a:p>
          <a:p>
            <a:pPr lvl="1"/>
            <a:r>
              <a:rPr lang="en-US" altLang="zh-CN" sz="1800" b="1" dirty="0">
                <a:ea typeface="宋体" pitchFamily="2" charset="-122"/>
              </a:rPr>
              <a:t>name</a:t>
            </a:r>
            <a:r>
              <a:rPr lang="zh-CN" altLang="en-US" sz="1800" dirty="0">
                <a:ea typeface="宋体" pitchFamily="2" charset="-122"/>
              </a:rPr>
              <a:t>：</a:t>
            </a:r>
            <a:r>
              <a:rPr lang="zh-CN" altLang="en-US" sz="1800" dirty="0" smtClean="0">
                <a:ea typeface="宋体" pitchFamily="2" charset="-122"/>
              </a:rPr>
              <a:t>主机名</a:t>
            </a:r>
            <a:endParaRPr lang="en-US" altLang="zh-CN" sz="1800" dirty="0">
              <a:ea typeface="宋体" pitchFamily="2" charset="-122"/>
            </a:endParaRPr>
          </a:p>
          <a:p>
            <a:pPr lvl="1"/>
            <a:r>
              <a:rPr lang="en-US" altLang="zh-CN" sz="1800" b="1" dirty="0">
                <a:ea typeface="宋体" pitchFamily="2" charset="-122"/>
              </a:rPr>
              <a:t>value</a:t>
            </a:r>
            <a:r>
              <a:rPr lang="zh-CN" altLang="en-US" sz="1800" dirty="0">
                <a:ea typeface="宋体" pitchFamily="2" charset="-122"/>
              </a:rPr>
              <a:t>：</a:t>
            </a:r>
            <a:r>
              <a:rPr lang="en-US" altLang="zh-CN" sz="1800" dirty="0">
                <a:ea typeface="宋体" pitchFamily="2" charset="-122"/>
              </a:rPr>
              <a:t>IPv4</a:t>
            </a:r>
            <a:r>
              <a:rPr lang="zh-CN" altLang="en-US" sz="1800" dirty="0" smtClean="0">
                <a:ea typeface="宋体" pitchFamily="2" charset="-122"/>
              </a:rPr>
              <a:t>地址</a:t>
            </a:r>
            <a:r>
              <a:rPr lang="en-US" altLang="zh-CN" sz="1800" dirty="0" smtClean="0">
                <a:ea typeface="宋体" pitchFamily="2" charset="-122"/>
              </a:rPr>
              <a:t>(</a:t>
            </a:r>
            <a:r>
              <a:rPr lang="zh-CN" altLang="en-US" sz="1800" dirty="0" smtClean="0">
                <a:ea typeface="宋体" pitchFamily="2" charset="-122"/>
              </a:rPr>
              <a:t>或</a:t>
            </a:r>
            <a:r>
              <a:rPr lang="en-US" altLang="zh-CN" sz="1800" dirty="0" smtClean="0">
                <a:ea typeface="宋体" pitchFamily="2" charset="-122"/>
              </a:rPr>
              <a:t>IPv6</a:t>
            </a:r>
            <a:r>
              <a:rPr lang="zh-CN" altLang="en-US" sz="1800" dirty="0" smtClean="0">
                <a:ea typeface="宋体" pitchFamily="2" charset="-122"/>
              </a:rPr>
              <a:t>地址</a:t>
            </a:r>
            <a:r>
              <a:rPr lang="en-US" altLang="zh-CN" sz="1800" dirty="0" smtClean="0">
                <a:ea typeface="宋体" pitchFamily="2" charset="-122"/>
              </a:rPr>
              <a:t>)</a:t>
            </a:r>
            <a:endParaRPr lang="en-US" altLang="zh-CN" sz="1800" dirty="0">
              <a:ea typeface="宋体" pitchFamily="2" charset="-122"/>
            </a:endParaRPr>
          </a:p>
          <a:p>
            <a:r>
              <a:rPr lang="en-US" altLang="zh-CN" sz="1800" dirty="0">
                <a:ea typeface="宋体" pitchFamily="2" charset="-122"/>
              </a:rPr>
              <a:t>Type=NS</a:t>
            </a:r>
          </a:p>
          <a:p>
            <a:pPr lvl="1"/>
            <a:r>
              <a:rPr lang="en-US" altLang="zh-CN" sz="1800" b="1" dirty="0">
                <a:ea typeface="宋体" pitchFamily="2" charset="-122"/>
              </a:rPr>
              <a:t>name</a:t>
            </a:r>
            <a:r>
              <a:rPr lang="zh-CN" altLang="en-US" sz="1800" dirty="0">
                <a:ea typeface="宋体" pitchFamily="2" charset="-122"/>
              </a:rPr>
              <a:t>：域</a:t>
            </a:r>
            <a:r>
              <a:rPr lang="en-US" altLang="zh-CN" sz="1800" dirty="0" smtClean="0">
                <a:ea typeface="宋体" pitchFamily="2" charset="-122"/>
              </a:rPr>
              <a:t>(</a:t>
            </a:r>
            <a:r>
              <a:rPr lang="zh-CN" altLang="en-US" sz="1800" dirty="0" smtClean="0">
                <a:ea typeface="宋体" pitchFamily="2" charset="-122"/>
              </a:rPr>
              <a:t>区域</a:t>
            </a:r>
            <a:r>
              <a:rPr lang="en-US" altLang="zh-CN" sz="1800" dirty="0" smtClean="0">
                <a:ea typeface="宋体" pitchFamily="2" charset="-122"/>
              </a:rPr>
              <a:t>)</a:t>
            </a:r>
            <a:endParaRPr lang="en-US" altLang="zh-CN" sz="1800" dirty="0">
              <a:ea typeface="宋体" pitchFamily="2" charset="-122"/>
            </a:endParaRPr>
          </a:p>
          <a:p>
            <a:pPr lvl="1"/>
            <a:r>
              <a:rPr lang="en-US" altLang="zh-CN" sz="1800" b="1" dirty="0" smtClean="0">
                <a:ea typeface="宋体" pitchFamily="2" charset="-122"/>
              </a:rPr>
              <a:t>value</a:t>
            </a:r>
            <a:r>
              <a:rPr lang="zh-CN" altLang="en-US" sz="1800" dirty="0" smtClean="0">
                <a:ea typeface="宋体" pitchFamily="2" charset="-122"/>
              </a:rPr>
              <a:t>：管</a:t>
            </a:r>
            <a:r>
              <a:rPr lang="zh-CN" altLang="en-US" sz="1800" dirty="0">
                <a:ea typeface="宋体" pitchFamily="2" charset="-122"/>
              </a:rPr>
              <a:t>理该域的权威</a:t>
            </a:r>
            <a:r>
              <a:rPr lang="zh-CN" altLang="en-US" sz="1800" dirty="0" smtClean="0">
                <a:ea typeface="宋体" pitchFamily="2" charset="-122"/>
              </a:rPr>
              <a:t>服务器</a:t>
            </a:r>
            <a:endParaRPr lang="en-US" altLang="zh-CN" sz="1800" dirty="0">
              <a:ea typeface="宋体" pitchFamily="2" charset="-122"/>
            </a:endParaRPr>
          </a:p>
          <a:p>
            <a:r>
              <a:rPr lang="en-US" altLang="zh-CN" sz="1800" dirty="0">
                <a:ea typeface="宋体" pitchFamily="2" charset="-122"/>
              </a:rPr>
              <a:t>Type=SOA</a:t>
            </a:r>
          </a:p>
          <a:p>
            <a:pPr lvl="1"/>
            <a:r>
              <a:rPr lang="en-US" altLang="zh-CN" sz="1800" dirty="0">
                <a:ea typeface="宋体" pitchFamily="2" charset="-122"/>
              </a:rPr>
              <a:t>name</a:t>
            </a:r>
            <a:r>
              <a:rPr lang="zh-CN" altLang="en-US" sz="1800" dirty="0">
                <a:ea typeface="宋体" pitchFamily="2" charset="-122"/>
              </a:rPr>
              <a:t>：域</a:t>
            </a:r>
            <a:r>
              <a:rPr lang="en-US" altLang="zh-CN" sz="1800" dirty="0">
                <a:ea typeface="宋体" pitchFamily="2" charset="-122"/>
              </a:rPr>
              <a:t>(</a:t>
            </a:r>
            <a:r>
              <a:rPr lang="zh-CN" altLang="en-US" sz="1800" dirty="0">
                <a:ea typeface="宋体" pitchFamily="2" charset="-122"/>
              </a:rPr>
              <a:t>区域</a:t>
            </a:r>
            <a:r>
              <a:rPr lang="en-US" altLang="zh-CN" sz="1800" dirty="0">
                <a:ea typeface="宋体" pitchFamily="2" charset="-122"/>
              </a:rPr>
              <a:t>)</a:t>
            </a:r>
          </a:p>
          <a:p>
            <a:pPr lvl="1"/>
            <a:r>
              <a:rPr lang="en-US" altLang="zh-CN" sz="1800" dirty="0">
                <a:ea typeface="宋体" pitchFamily="2" charset="-122"/>
              </a:rPr>
              <a:t>value</a:t>
            </a:r>
            <a:r>
              <a:rPr lang="zh-CN" altLang="en-US" sz="1800" dirty="0">
                <a:ea typeface="宋体" pitchFamily="2" charset="-122"/>
              </a:rPr>
              <a:t>：</a:t>
            </a:r>
            <a:r>
              <a:rPr lang="en-US" altLang="zh-CN" sz="1800" dirty="0">
                <a:ea typeface="宋体" pitchFamily="2" charset="-122"/>
              </a:rPr>
              <a:t>start of </a:t>
            </a:r>
            <a:r>
              <a:rPr lang="en-US" altLang="zh-CN" sz="1800" dirty="0" smtClean="0">
                <a:ea typeface="宋体" pitchFamily="2" charset="-122"/>
              </a:rPr>
              <a:t>authority</a:t>
            </a:r>
          </a:p>
          <a:p>
            <a:pPr lvl="2"/>
            <a:endParaRPr lang="en-US" altLang="zh-CN" sz="900" dirty="0">
              <a:ea typeface="宋体" pitchFamily="2" charset="-122"/>
            </a:endParaRPr>
          </a:p>
          <a:p>
            <a:endParaRPr lang="en-US" altLang="zh-CN" sz="2000" dirty="0" smtClean="0">
              <a:ea typeface="宋体" pitchFamily="2" charset="-122"/>
            </a:endParaRPr>
          </a:p>
          <a:p>
            <a:endParaRPr lang="en-US" altLang="zh-CN" sz="2000" dirty="0">
              <a:ea typeface="宋体" pitchFamily="2" charset="-122"/>
            </a:endParaRPr>
          </a:p>
          <a:p>
            <a:pPr lvl="1"/>
            <a:endParaRPr lang="zh-CN" altLang="en-US" sz="1800" dirty="0">
              <a:ea typeface="宋体" pitchFamily="2" charset="-122"/>
            </a:endParaRPr>
          </a:p>
        </p:txBody>
      </p:sp>
      <p:sp>
        <p:nvSpPr>
          <p:cNvPr id="12" name="矩形 11"/>
          <p:cNvSpPr/>
          <p:nvPr/>
        </p:nvSpPr>
        <p:spPr>
          <a:xfrm>
            <a:off x="0" y="5934670"/>
            <a:ext cx="6096000" cy="923330"/>
          </a:xfrm>
          <a:prstGeom prst="rect">
            <a:avLst/>
          </a:prstGeom>
        </p:spPr>
        <p:txBody>
          <a:bodyPr>
            <a:spAutoFit/>
          </a:bodyPr>
          <a:lstStyle/>
          <a:p>
            <a:pPr marL="1200150" lvl="2" indent="-285750">
              <a:buFont typeface="Arial" panose="020B0604020202020204" pitchFamily="34" charset="0"/>
              <a:buChar char="•"/>
            </a:pPr>
            <a:r>
              <a:rPr lang="zh-CN" altLang="en-US" dirty="0">
                <a:ea typeface="宋体" pitchFamily="2" charset="-122"/>
              </a:rPr>
              <a:t>区域的第一个</a:t>
            </a:r>
            <a:r>
              <a:rPr lang="en-US" altLang="zh-CN" dirty="0">
                <a:ea typeface="宋体" pitchFamily="2" charset="-122"/>
              </a:rPr>
              <a:t>RR</a:t>
            </a:r>
          </a:p>
          <a:p>
            <a:pPr marL="1200150" lvl="2" indent="-285750">
              <a:buFont typeface="Arial" panose="020B0604020202020204" pitchFamily="34" charset="0"/>
              <a:buChar char="•"/>
            </a:pPr>
            <a:r>
              <a:rPr lang="zh-CN" altLang="en-US" dirty="0">
                <a:ea typeface="宋体" pitchFamily="2" charset="-122"/>
              </a:rPr>
              <a:t>关于区域的相关信息以及主从服务器之间保证区域信息同步的相关信息</a:t>
            </a:r>
            <a:endParaRPr lang="en-US" altLang="zh-CN" dirty="0">
              <a:ea typeface="宋体" pitchFamily="2" charset="-122"/>
            </a:endParaRPr>
          </a:p>
        </p:txBody>
      </p:sp>
      <p:sp>
        <p:nvSpPr>
          <p:cNvPr id="13" name="矩形 12"/>
          <p:cNvSpPr/>
          <p:nvPr/>
        </p:nvSpPr>
        <p:spPr>
          <a:xfrm>
            <a:off x="4660220" y="2827712"/>
            <a:ext cx="6096000" cy="3416320"/>
          </a:xfrm>
          <a:prstGeom prst="rect">
            <a:avLst/>
          </a:prstGeom>
        </p:spPr>
        <p:txBody>
          <a:bodyPr>
            <a:spAutoFit/>
          </a:bodyPr>
          <a:lstStyle/>
          <a:p>
            <a:pPr marL="285750" indent="-285750">
              <a:buFont typeface="Arial" panose="020B0604020202020204" pitchFamily="34" charset="0"/>
              <a:buChar char="•"/>
            </a:pPr>
            <a:r>
              <a:rPr lang="zh-CN" altLang="en-US" dirty="0" smtClean="0"/>
              <a:t>Type=</a:t>
            </a:r>
            <a:r>
              <a:rPr lang="zh-CN" altLang="en-US" dirty="0"/>
              <a:t>CNAME </a:t>
            </a:r>
            <a:r>
              <a:rPr lang="zh-CN" altLang="en-US" dirty="0" smtClean="0"/>
              <a:t>“canonical </a:t>
            </a:r>
            <a:r>
              <a:rPr lang="en-US" altLang="zh-CN" dirty="0" smtClean="0"/>
              <a:t>name</a:t>
            </a:r>
            <a:r>
              <a:rPr lang="zh-CN" altLang="en-US" dirty="0" smtClean="0"/>
              <a:t>” </a:t>
            </a:r>
          </a:p>
          <a:p>
            <a:pPr marL="742950" lvl="1" indent="-285750">
              <a:buFont typeface="Arial" panose="020B0604020202020204" pitchFamily="34" charset="0"/>
              <a:buChar char="•"/>
            </a:pPr>
            <a:r>
              <a:rPr lang="zh-CN" altLang="en-US" dirty="0" smtClean="0"/>
              <a:t>name：别名 </a:t>
            </a:r>
          </a:p>
          <a:p>
            <a:pPr marL="742950" lvl="1" indent="-285750">
              <a:buFont typeface="Arial" panose="020B0604020202020204" pitchFamily="34" charset="0"/>
              <a:buChar char="•"/>
            </a:pPr>
            <a:r>
              <a:rPr lang="zh-CN" altLang="en-US" dirty="0" smtClean="0"/>
              <a:t>value：正式的名字</a:t>
            </a:r>
          </a:p>
          <a:p>
            <a:pPr marL="285750" indent="-285750">
              <a:buFont typeface="Arial" panose="020B0604020202020204" pitchFamily="34" charset="0"/>
              <a:buChar char="•"/>
            </a:pPr>
            <a:r>
              <a:rPr lang="zh-CN" altLang="en-US" dirty="0" smtClean="0"/>
              <a:t>Type=MX</a:t>
            </a:r>
          </a:p>
          <a:p>
            <a:pPr marL="742950" lvl="1" indent="-285750">
              <a:buFont typeface="Arial" panose="020B0604020202020204" pitchFamily="34" charset="0"/>
              <a:buChar char="•"/>
            </a:pPr>
            <a:r>
              <a:rPr lang="en-US" altLang="zh-CN" dirty="0" smtClean="0"/>
              <a:t>name: </a:t>
            </a:r>
            <a:r>
              <a:rPr lang="zh-CN" altLang="en-US" dirty="0" smtClean="0"/>
              <a:t>域</a:t>
            </a:r>
            <a:endParaRPr lang="en-US" altLang="zh-CN" dirty="0" smtClean="0"/>
          </a:p>
          <a:p>
            <a:pPr marL="742950" lvl="1" indent="-285750">
              <a:buFont typeface="Arial" panose="020B0604020202020204" pitchFamily="34" charset="0"/>
              <a:buChar char="•"/>
            </a:pPr>
            <a:r>
              <a:rPr lang="zh-CN" altLang="en-US" dirty="0" smtClean="0"/>
              <a:t>valu</a:t>
            </a:r>
            <a:r>
              <a:rPr lang="en-US" altLang="zh-CN" dirty="0" smtClean="0"/>
              <a:t>: </a:t>
            </a:r>
            <a:r>
              <a:rPr lang="zh-CN" altLang="en-US" dirty="0" smtClean="0"/>
              <a:t>管理该域中用户电子邮件的服务器</a:t>
            </a:r>
          </a:p>
          <a:p>
            <a:pPr marL="285750" indent="-285750">
              <a:buFont typeface="Arial" panose="020B0604020202020204" pitchFamily="34" charset="0"/>
              <a:buChar char="•"/>
            </a:pPr>
            <a:r>
              <a:rPr lang="zh-CN" altLang="en-US" dirty="0" smtClean="0"/>
              <a:t>Type= PTR</a:t>
            </a:r>
          </a:p>
          <a:p>
            <a:pPr marL="742950" lvl="1" indent="-285750">
              <a:buFont typeface="Arial" panose="020B0604020202020204" pitchFamily="34" charset="0"/>
              <a:buChar char="•"/>
            </a:pPr>
            <a:r>
              <a:rPr lang="zh-CN" altLang="en-US" dirty="0" smtClean="0"/>
              <a:t>name：</a:t>
            </a:r>
            <a:r>
              <a:rPr lang="en-US" altLang="zh-CN" dirty="0" smtClean="0"/>
              <a:t>IPv4</a:t>
            </a:r>
            <a:r>
              <a:rPr lang="zh-CN" altLang="en-US" dirty="0" smtClean="0"/>
              <a:t>地址</a:t>
            </a:r>
            <a:r>
              <a:rPr lang="en-US" altLang="zh-CN" dirty="0" smtClean="0"/>
              <a:t>(</a:t>
            </a:r>
            <a:r>
              <a:rPr lang="en-US" altLang="zh-CN" dirty="0" err="1" smtClean="0"/>
              <a:t>a.b.c.d</a:t>
            </a:r>
            <a:r>
              <a:rPr lang="en-US" altLang="zh-CN" dirty="0" smtClean="0"/>
              <a:t>)</a:t>
            </a:r>
            <a:r>
              <a:rPr lang="zh-CN" altLang="en-US" dirty="0" smtClean="0"/>
              <a:t>，映射到in-addr域名 (</a:t>
            </a:r>
            <a:r>
              <a:rPr lang="en-US" altLang="zh-CN" dirty="0" smtClean="0"/>
              <a:t>d</a:t>
            </a:r>
            <a:r>
              <a:rPr lang="zh-CN" altLang="en-US" dirty="0" smtClean="0"/>
              <a:t>.</a:t>
            </a:r>
            <a:r>
              <a:rPr lang="en-US" altLang="zh-CN" dirty="0" smtClean="0"/>
              <a:t>c</a:t>
            </a:r>
            <a:r>
              <a:rPr lang="zh-CN" altLang="en-US" dirty="0" smtClean="0"/>
              <a:t>.</a:t>
            </a:r>
            <a:r>
              <a:rPr lang="en-US" altLang="zh-CN" dirty="0" smtClean="0"/>
              <a:t>b</a:t>
            </a:r>
            <a:r>
              <a:rPr lang="zh-CN" altLang="en-US" dirty="0" smtClean="0"/>
              <a:t>.</a:t>
            </a:r>
            <a:r>
              <a:rPr lang="en-US" altLang="zh-CN" dirty="0" smtClean="0"/>
              <a:t>a.</a:t>
            </a:r>
            <a:r>
              <a:rPr lang="zh-CN" altLang="en-US" dirty="0" smtClean="0"/>
              <a:t>in-addr.arpa)</a:t>
            </a:r>
          </a:p>
          <a:p>
            <a:pPr marL="742950" lvl="1" indent="-285750">
              <a:buFont typeface="Arial" panose="020B0604020202020204" pitchFamily="34" charset="0"/>
              <a:buChar char="•"/>
            </a:pPr>
            <a:r>
              <a:rPr lang="zh-CN" altLang="en-US" dirty="0" smtClean="0"/>
              <a:t>value：该</a:t>
            </a:r>
            <a:r>
              <a:rPr lang="en-US" altLang="zh-CN" dirty="0" smtClean="0"/>
              <a:t>IP</a:t>
            </a:r>
            <a:r>
              <a:rPr lang="zh-CN" altLang="en-US" dirty="0" smtClean="0"/>
              <a:t>地址对应的域名</a:t>
            </a:r>
          </a:p>
          <a:p>
            <a:pPr marL="285750" indent="-285750">
              <a:buFont typeface="Arial" panose="020B0604020202020204" pitchFamily="34" charset="0"/>
              <a:buChar char="•"/>
            </a:pPr>
            <a:endParaRPr lang="zh-CN" altLang="en-US" dirty="0" smtClean="0"/>
          </a:p>
          <a:p>
            <a:pPr marL="285750" indent="-285750">
              <a:buFont typeface="Arial" panose="020B0604020202020204" pitchFamily="34" charset="0"/>
              <a:buChar char="•"/>
            </a:pPr>
            <a:endParaRPr lang="zh-CN" altLang="en-US" dirty="0"/>
          </a:p>
        </p:txBody>
      </p:sp>
      <p:sp>
        <p:nvSpPr>
          <p:cNvPr id="14" name="文本框 13"/>
          <p:cNvSpPr txBox="1"/>
          <p:nvPr/>
        </p:nvSpPr>
        <p:spPr>
          <a:xfrm>
            <a:off x="6095999" y="5633136"/>
            <a:ext cx="4567237" cy="646331"/>
          </a:xfrm>
          <a:prstGeom prst="rect">
            <a:avLst/>
          </a:prstGeom>
          <a:noFill/>
        </p:spPr>
        <p:txBody>
          <a:bodyPr wrap="square" rtlCol="0">
            <a:spAutoFit/>
          </a:bodyPr>
          <a:lstStyle/>
          <a:p>
            <a:r>
              <a:rPr lang="zh-CN" altLang="en-US" dirty="0" smtClean="0"/>
              <a:t>其他</a:t>
            </a:r>
            <a:r>
              <a:rPr lang="en-US" altLang="zh-CN" dirty="0" smtClean="0"/>
              <a:t>RR</a:t>
            </a:r>
            <a:r>
              <a:rPr lang="zh-CN" altLang="en-US" dirty="0" smtClean="0"/>
              <a:t>类型还包括</a:t>
            </a:r>
            <a:r>
              <a:rPr lang="en-US" altLang="zh-CN" dirty="0" smtClean="0"/>
              <a:t>TXT</a:t>
            </a:r>
            <a:r>
              <a:rPr lang="zh-CN" altLang="en-US" dirty="0" smtClean="0"/>
              <a:t>、</a:t>
            </a:r>
            <a:r>
              <a:rPr lang="en-US" altLang="zh-CN" dirty="0" smtClean="0"/>
              <a:t>HINFO</a:t>
            </a:r>
            <a:r>
              <a:rPr lang="zh-CN" altLang="en-US" dirty="0" smtClean="0"/>
              <a:t>以及</a:t>
            </a:r>
            <a:r>
              <a:rPr lang="en-US" altLang="zh-CN" u="sng" dirty="0" smtClean="0"/>
              <a:t>SRV</a:t>
            </a:r>
            <a:r>
              <a:rPr lang="zh-CN" altLang="en-US" u="sng" dirty="0" smtClean="0"/>
              <a:t>（</a:t>
            </a:r>
            <a:r>
              <a:rPr lang="en-US" altLang="zh-CN" u="sng" dirty="0" smtClean="0"/>
              <a:t>MX</a:t>
            </a:r>
            <a:r>
              <a:rPr lang="zh-CN" altLang="en-US" u="sng" dirty="0" smtClean="0"/>
              <a:t>的一般化）</a:t>
            </a:r>
            <a:r>
              <a:rPr lang="zh-CN" altLang="en-US" dirty="0" smtClean="0"/>
              <a:t>等</a:t>
            </a:r>
            <a:endParaRPr lang="zh-CN" altLang="en-US" dirty="0"/>
          </a:p>
        </p:txBody>
      </p:sp>
      <p:sp>
        <p:nvSpPr>
          <p:cNvPr id="15" name="文本框 14"/>
          <p:cNvSpPr txBox="1"/>
          <p:nvPr/>
        </p:nvSpPr>
        <p:spPr>
          <a:xfrm>
            <a:off x="6096000" y="6283659"/>
            <a:ext cx="4567237" cy="369332"/>
          </a:xfrm>
          <a:prstGeom prst="rect">
            <a:avLst/>
          </a:prstGeom>
          <a:noFill/>
        </p:spPr>
        <p:txBody>
          <a:bodyPr wrap="square" rtlCol="0">
            <a:spAutoFit/>
          </a:bodyPr>
          <a:lstStyle/>
          <a:p>
            <a:r>
              <a:rPr lang="zh-CN" altLang="en-US" u="sng" dirty="0" smtClean="0">
                <a:solidFill>
                  <a:srgbClr val="FF0000"/>
                </a:solidFill>
              </a:rPr>
              <a:t>基于</a:t>
            </a:r>
            <a:r>
              <a:rPr lang="en-US" altLang="zh-CN" u="sng" dirty="0" smtClean="0">
                <a:solidFill>
                  <a:srgbClr val="FF0000"/>
                </a:solidFill>
              </a:rPr>
              <a:t>DNS</a:t>
            </a:r>
            <a:r>
              <a:rPr lang="zh-CN" altLang="en-US" u="sng" dirty="0" smtClean="0">
                <a:solidFill>
                  <a:srgbClr val="FF0000"/>
                </a:solidFill>
              </a:rPr>
              <a:t>的服务发现基于</a:t>
            </a:r>
            <a:r>
              <a:rPr lang="en-US" altLang="zh-CN" u="sng" dirty="0" smtClean="0">
                <a:solidFill>
                  <a:srgbClr val="FF0000"/>
                </a:solidFill>
              </a:rPr>
              <a:t>SRV</a:t>
            </a:r>
            <a:r>
              <a:rPr lang="zh-CN" altLang="en-US" u="sng" dirty="0" smtClean="0">
                <a:solidFill>
                  <a:srgbClr val="FF0000"/>
                </a:solidFill>
              </a:rPr>
              <a:t>和</a:t>
            </a:r>
            <a:r>
              <a:rPr lang="en-US" altLang="zh-CN" u="sng" dirty="0" smtClean="0">
                <a:solidFill>
                  <a:srgbClr val="FF0000"/>
                </a:solidFill>
              </a:rPr>
              <a:t>PTR</a:t>
            </a:r>
            <a:r>
              <a:rPr lang="zh-CN" altLang="en-US" u="sng" dirty="0" smtClean="0">
                <a:solidFill>
                  <a:srgbClr val="FF0000"/>
                </a:solidFill>
              </a:rPr>
              <a:t>来实现</a:t>
            </a:r>
            <a:endParaRPr lang="zh-CN" altLang="en-US" u="sng" dirty="0">
              <a:solidFill>
                <a:srgbClr val="FF0000"/>
              </a:solidFill>
            </a:endParaRPr>
          </a:p>
        </p:txBody>
      </p:sp>
    </p:spTree>
    <p:extLst>
      <p:ext uri="{BB962C8B-B14F-4D97-AF65-F5344CB8AC3E}">
        <p14:creationId xmlns:p14="http://schemas.microsoft.com/office/powerpoint/2010/main" val="1353948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normAutofit/>
          </a:bodyPr>
          <a:lstStyle/>
          <a:p>
            <a:r>
              <a:rPr lang="zh-CN" altLang="en-US" dirty="0" smtClean="0"/>
              <a:t>域名服务（</a:t>
            </a:r>
            <a:r>
              <a:rPr lang="en-US" altLang="zh-CN" dirty="0" smtClean="0"/>
              <a:t>7.1</a:t>
            </a:r>
            <a:r>
              <a:rPr lang="zh-CN" altLang="en-US" dirty="0" smtClean="0"/>
              <a:t>）</a:t>
            </a:r>
          </a:p>
          <a:p>
            <a:pPr lvl="1"/>
            <a:r>
              <a:rPr lang="zh-CN" altLang="en-US" dirty="0" smtClean="0"/>
              <a:t>主机名和域名</a:t>
            </a:r>
          </a:p>
          <a:p>
            <a:pPr lvl="1"/>
            <a:r>
              <a:rPr lang="zh-CN" altLang="en-US" dirty="0" smtClean="0"/>
              <a:t>域名注册和管理</a:t>
            </a:r>
          </a:p>
          <a:p>
            <a:pPr lvl="1"/>
            <a:r>
              <a:rPr lang="zh-CN" altLang="en-US" dirty="0" smtClean="0"/>
              <a:t>域名解析服务</a:t>
            </a:r>
          </a:p>
          <a:p>
            <a:pPr lvl="1"/>
            <a:r>
              <a:rPr lang="en-US" altLang="zh-CN" dirty="0" smtClean="0"/>
              <a:t>Internet</a:t>
            </a:r>
            <a:r>
              <a:rPr lang="zh-CN" altLang="en-US" dirty="0" smtClean="0"/>
              <a:t>域名和</a:t>
            </a:r>
            <a:r>
              <a:rPr lang="en-US" altLang="zh-CN" dirty="0" smtClean="0"/>
              <a:t>URL</a:t>
            </a:r>
          </a:p>
          <a:p>
            <a:r>
              <a:rPr lang="zh-CN" altLang="en-US" dirty="0" smtClean="0"/>
              <a:t>传统应用（</a:t>
            </a:r>
            <a:r>
              <a:rPr lang="en-US" altLang="zh-CN" dirty="0" smtClean="0"/>
              <a:t>7.2</a:t>
            </a:r>
            <a:r>
              <a:rPr lang="zh-CN" altLang="en-US" dirty="0" smtClean="0"/>
              <a:t>）</a:t>
            </a:r>
          </a:p>
          <a:p>
            <a:pPr lvl="1"/>
            <a:r>
              <a:rPr lang="en-US" altLang="zh-CN" dirty="0" smtClean="0"/>
              <a:t>Email</a:t>
            </a:r>
          </a:p>
          <a:p>
            <a:pPr lvl="1"/>
            <a:r>
              <a:rPr lang="en-US" altLang="zh-CN" dirty="0" smtClean="0"/>
              <a:t>FTP</a:t>
            </a:r>
          </a:p>
          <a:p>
            <a:pPr lvl="1"/>
            <a:r>
              <a:rPr lang="en-US" altLang="zh-CN" dirty="0" smtClean="0"/>
              <a:t>WWW</a:t>
            </a:r>
            <a:endParaRPr lang="zh-CN" altLang="en-US" dirty="0"/>
          </a:p>
        </p:txBody>
      </p:sp>
    </p:spTree>
    <p:extLst>
      <p:ext uri="{BB962C8B-B14F-4D97-AF65-F5344CB8AC3E}">
        <p14:creationId xmlns:p14="http://schemas.microsoft.com/office/powerpoint/2010/main" val="4059397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区域信息：资源纪录</a:t>
            </a:r>
            <a:r>
              <a:rPr lang="en-US" altLang="zh-CN" dirty="0"/>
              <a:t>(Resource Record)</a:t>
            </a:r>
            <a:endParaRPr lang="zh-CN" altLang="en-US" dirty="0"/>
          </a:p>
        </p:txBody>
      </p:sp>
      <p:sp>
        <p:nvSpPr>
          <p:cNvPr id="3" name="内容占位符 2"/>
          <p:cNvSpPr>
            <a:spLocks noGrp="1"/>
          </p:cNvSpPr>
          <p:nvPr>
            <p:ph idx="1"/>
          </p:nvPr>
        </p:nvSpPr>
        <p:spPr/>
        <p:txBody>
          <a:bodyPr/>
          <a:lstStyle/>
          <a:p>
            <a:r>
              <a:rPr lang="en-US" altLang="zh-CN" dirty="0" smtClean="0"/>
              <a:t>DNSSEC</a:t>
            </a:r>
            <a:r>
              <a:rPr lang="zh-CN" altLang="en-US" dirty="0" smtClean="0"/>
              <a:t>（ </a:t>
            </a:r>
            <a:r>
              <a:rPr lang="en-US" altLang="zh-CN" dirty="0" smtClean="0"/>
              <a:t>DNS Security)</a:t>
            </a:r>
            <a:r>
              <a:rPr lang="zh-CN" altLang="en-US" dirty="0" smtClean="0"/>
              <a:t>用到的资源纪录 </a:t>
            </a:r>
            <a:endParaRPr lang="en-US" altLang="zh-CN" dirty="0" smtClean="0"/>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373210578"/>
              </p:ext>
            </p:extLst>
          </p:nvPr>
        </p:nvGraphicFramePr>
        <p:xfrm>
          <a:off x="1304637" y="2888774"/>
          <a:ext cx="8128000" cy="2123440"/>
        </p:xfrm>
        <a:graphic>
          <a:graphicData uri="http://schemas.openxmlformats.org/drawingml/2006/table">
            <a:tbl>
              <a:tblPr firstRow="1" bandRow="1">
                <a:tableStyleId>{5C22544A-7EE6-4342-B048-85BDC9FD1C3A}</a:tableStyleId>
              </a:tblPr>
              <a:tblGrid>
                <a:gridCol w="1895763">
                  <a:extLst>
                    <a:ext uri="{9D8B030D-6E8A-4147-A177-3AD203B41FA5}">
                      <a16:colId xmlns:a16="http://schemas.microsoft.com/office/drawing/2014/main" val="4135970067"/>
                    </a:ext>
                  </a:extLst>
                </a:gridCol>
                <a:gridCol w="6232237">
                  <a:extLst>
                    <a:ext uri="{9D8B030D-6E8A-4147-A177-3AD203B41FA5}">
                      <a16:colId xmlns:a16="http://schemas.microsoft.com/office/drawing/2014/main" val="712254224"/>
                    </a:ext>
                  </a:extLst>
                </a:gridCol>
              </a:tblGrid>
              <a:tr h="370840">
                <a:tc>
                  <a:txBody>
                    <a:bodyPr/>
                    <a:lstStyle/>
                    <a:p>
                      <a:r>
                        <a:rPr lang="en-US" altLang="zh-CN" dirty="0" smtClean="0"/>
                        <a:t>Type</a:t>
                      </a:r>
                      <a:endParaRPr lang="zh-CN" altLang="en-US" dirty="0"/>
                    </a:p>
                  </a:txBody>
                  <a:tcPr/>
                </a:tc>
                <a:tc>
                  <a:txBody>
                    <a:bodyPr/>
                    <a:lstStyle/>
                    <a:p>
                      <a:r>
                        <a:rPr lang="en-US" altLang="zh-CN" dirty="0" smtClean="0"/>
                        <a:t>Description</a:t>
                      </a:r>
                      <a:endParaRPr lang="zh-CN" altLang="en-US" dirty="0"/>
                    </a:p>
                  </a:txBody>
                  <a:tcPr/>
                </a:tc>
                <a:extLst>
                  <a:ext uri="{0D108BD9-81ED-4DB2-BD59-A6C34878D82A}">
                    <a16:rowId xmlns:a16="http://schemas.microsoft.com/office/drawing/2014/main" val="3453447790"/>
                  </a:ext>
                </a:extLst>
              </a:tr>
              <a:tr h="370840">
                <a:tc>
                  <a:txBody>
                    <a:bodyPr/>
                    <a:lstStyle/>
                    <a:p>
                      <a:r>
                        <a:rPr lang="en-US" altLang="zh-CN" dirty="0" smtClean="0"/>
                        <a:t>RRSIG</a:t>
                      </a:r>
                      <a:endParaRPr lang="zh-CN" altLang="en-US" dirty="0"/>
                    </a:p>
                  </a:txBody>
                  <a:tcPr/>
                </a:tc>
                <a:tc>
                  <a:txBody>
                    <a:bodyPr/>
                    <a:lstStyle/>
                    <a:p>
                      <a:r>
                        <a:rPr lang="zh-CN" altLang="en-US" dirty="0" smtClean="0"/>
                        <a:t>对</a:t>
                      </a:r>
                      <a:r>
                        <a:rPr lang="en-US" altLang="zh-CN" dirty="0" smtClean="0"/>
                        <a:t>RR</a:t>
                      </a:r>
                      <a:r>
                        <a:rPr lang="zh-CN" altLang="en-US" dirty="0" smtClean="0"/>
                        <a:t>的签名</a:t>
                      </a:r>
                      <a:endParaRPr lang="zh-CN" altLang="en-US" dirty="0"/>
                    </a:p>
                  </a:txBody>
                  <a:tcPr/>
                </a:tc>
                <a:extLst>
                  <a:ext uri="{0D108BD9-81ED-4DB2-BD59-A6C34878D82A}">
                    <a16:rowId xmlns:a16="http://schemas.microsoft.com/office/drawing/2014/main" val="3424630776"/>
                  </a:ext>
                </a:extLst>
              </a:tr>
              <a:tr h="370840">
                <a:tc>
                  <a:txBody>
                    <a:bodyPr/>
                    <a:lstStyle/>
                    <a:p>
                      <a:r>
                        <a:rPr lang="en-US" altLang="zh-CN" dirty="0" smtClean="0"/>
                        <a:t>DNSKEY</a:t>
                      </a:r>
                      <a:endParaRPr lang="zh-CN" altLang="en-US" dirty="0"/>
                    </a:p>
                  </a:txBody>
                  <a:tcPr/>
                </a:tc>
                <a:tc>
                  <a:txBody>
                    <a:bodyPr/>
                    <a:lstStyle/>
                    <a:p>
                      <a:r>
                        <a:rPr lang="zh-CN" altLang="en-US" dirty="0" smtClean="0"/>
                        <a:t>对应的公钥</a:t>
                      </a:r>
                      <a:endParaRPr lang="zh-CN" altLang="en-US" dirty="0"/>
                    </a:p>
                  </a:txBody>
                  <a:tcPr/>
                </a:tc>
                <a:extLst>
                  <a:ext uri="{0D108BD9-81ED-4DB2-BD59-A6C34878D82A}">
                    <a16:rowId xmlns:a16="http://schemas.microsoft.com/office/drawing/2014/main" val="3285120713"/>
                  </a:ext>
                </a:extLst>
              </a:tr>
              <a:tr h="370840">
                <a:tc>
                  <a:txBody>
                    <a:bodyPr/>
                    <a:lstStyle/>
                    <a:p>
                      <a:r>
                        <a:rPr lang="en-US" altLang="zh-CN" dirty="0" smtClean="0"/>
                        <a:t>DS </a:t>
                      </a:r>
                      <a:endParaRPr lang="zh-CN" altLang="en-US" dirty="0"/>
                    </a:p>
                  </a:txBody>
                  <a:tcPr/>
                </a:tc>
                <a:tc>
                  <a:txBody>
                    <a:bodyPr/>
                    <a:lstStyle/>
                    <a:p>
                      <a:r>
                        <a:rPr lang="zh-CN" altLang="en-US" dirty="0" smtClean="0"/>
                        <a:t>授权签名者，对于子区域的公钥的签名，用于验证区域的公钥是否可信</a:t>
                      </a:r>
                      <a:endParaRPr lang="zh-CN" altLang="en-US" dirty="0"/>
                    </a:p>
                  </a:txBody>
                  <a:tcPr/>
                </a:tc>
                <a:extLst>
                  <a:ext uri="{0D108BD9-81ED-4DB2-BD59-A6C34878D82A}">
                    <a16:rowId xmlns:a16="http://schemas.microsoft.com/office/drawing/2014/main" val="2600918397"/>
                  </a:ext>
                </a:extLst>
              </a:tr>
              <a:tr h="370840">
                <a:tc>
                  <a:txBody>
                    <a:bodyPr/>
                    <a:lstStyle/>
                    <a:p>
                      <a:r>
                        <a:rPr lang="en-US" altLang="zh-CN" dirty="0" smtClean="0"/>
                        <a:t>NSEC</a:t>
                      </a:r>
                      <a:endParaRPr lang="zh-CN" altLang="en-US" dirty="0"/>
                    </a:p>
                  </a:txBody>
                  <a:tcPr/>
                </a:tc>
                <a:tc>
                  <a:txBody>
                    <a:bodyPr/>
                    <a:lstStyle/>
                    <a:p>
                      <a:r>
                        <a:rPr lang="zh-CN" altLang="en-US" dirty="0" smtClean="0"/>
                        <a:t>下一个安全</a:t>
                      </a:r>
                      <a:r>
                        <a:rPr lang="en-US" altLang="zh-CN" dirty="0" smtClean="0"/>
                        <a:t>RR</a:t>
                      </a:r>
                      <a:endParaRPr lang="zh-CN" altLang="en-US" dirty="0"/>
                    </a:p>
                  </a:txBody>
                  <a:tcPr/>
                </a:tc>
                <a:extLst>
                  <a:ext uri="{0D108BD9-81ED-4DB2-BD59-A6C34878D82A}">
                    <a16:rowId xmlns:a16="http://schemas.microsoft.com/office/drawing/2014/main" val="1897300960"/>
                  </a:ext>
                </a:extLst>
              </a:tr>
            </a:tbl>
          </a:graphicData>
        </a:graphic>
      </p:graphicFrame>
    </p:spTree>
    <p:extLst>
      <p:ext uri="{BB962C8B-B14F-4D97-AF65-F5344CB8AC3E}">
        <p14:creationId xmlns:p14="http://schemas.microsoft.com/office/powerpoint/2010/main" val="1062609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838326" y="152400"/>
            <a:ext cx="8158163" cy="776288"/>
          </a:xfrm>
        </p:spPr>
        <p:txBody>
          <a:bodyPr/>
          <a:lstStyle/>
          <a:p>
            <a:r>
              <a:rPr lang="en-US" altLang="zh-CN" dirty="0" smtClean="0">
                <a:ea typeface="宋体" pitchFamily="2" charset="-122"/>
              </a:rPr>
              <a:t>Resource Records: An Example</a:t>
            </a:r>
          </a:p>
        </p:txBody>
      </p:sp>
      <p:sp>
        <p:nvSpPr>
          <p:cNvPr id="2052" name="Rectangle 5"/>
          <p:cNvSpPr>
            <a:spLocks noChangeArrowheads="1"/>
          </p:cNvSpPr>
          <p:nvPr/>
        </p:nvSpPr>
        <p:spPr bwMode="auto">
          <a:xfrm>
            <a:off x="1524001" y="-184666"/>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2"/>
          <p:cNvGraphicFramePr>
            <a:graphicFrameLocks noChangeAspect="1"/>
          </p:cNvGraphicFramePr>
          <p:nvPr>
            <p:extLst>
              <p:ext uri="{D42A27DB-BD31-4B8C-83A1-F6EECF244321}">
                <p14:modId xmlns:p14="http://schemas.microsoft.com/office/powerpoint/2010/main" val="3992888851"/>
              </p:ext>
            </p:extLst>
          </p:nvPr>
        </p:nvGraphicFramePr>
        <p:xfrm>
          <a:off x="1909764" y="1029495"/>
          <a:ext cx="5257800" cy="4656137"/>
        </p:xfrm>
        <a:graphic>
          <a:graphicData uri="http://schemas.openxmlformats.org/presentationml/2006/ole">
            <mc:AlternateContent xmlns:mc="http://schemas.openxmlformats.org/markup-compatibility/2006">
              <mc:Choice xmlns:v="urn:schemas-microsoft-com:vml" Requires="v">
                <p:oleObj spid="_x0000_s3133" name="Picture" r:id="rId4" imgW="4819680" imgH="3105000" progId="Word.Picture.8">
                  <p:embed/>
                </p:oleObj>
              </mc:Choice>
              <mc:Fallback>
                <p:oleObj name="Picture" r:id="rId4" imgW="4819680" imgH="3105000" progId="Word.Picture.8">
                  <p:embed/>
                  <p:pic>
                    <p:nvPicPr>
                      <p:cNvPr id="2050" name="Object 2"/>
                      <p:cNvPicPr>
                        <a:picLocks noChangeAspect="1" noChangeArrowheads="1"/>
                      </p:cNvPicPr>
                      <p:nvPr/>
                    </p:nvPicPr>
                    <p:blipFill>
                      <a:blip r:embed="rId5"/>
                      <a:srcRect/>
                      <a:stretch>
                        <a:fillRect/>
                      </a:stretch>
                    </p:blipFill>
                    <p:spPr bwMode="auto">
                      <a:xfrm>
                        <a:off x="1909764" y="1029495"/>
                        <a:ext cx="5257800" cy="465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3" name="Line 7"/>
          <p:cNvSpPr>
            <a:spLocks noChangeShapeType="1"/>
          </p:cNvSpPr>
          <p:nvPr/>
        </p:nvSpPr>
        <p:spPr bwMode="auto">
          <a:xfrm flipV="1">
            <a:off x="5810251" y="1500188"/>
            <a:ext cx="1357313" cy="500062"/>
          </a:xfrm>
          <a:prstGeom prst="line">
            <a:avLst/>
          </a:prstGeom>
          <a:noFill/>
          <a:ln w="9525">
            <a:solidFill>
              <a:schemeClr val="tx1"/>
            </a:solidFill>
            <a:round/>
            <a:headEnd type="arrow" w="med" len="med"/>
            <a:tailEnd/>
          </a:ln>
        </p:spPr>
        <p:txBody>
          <a:bodyPr/>
          <a:lstStyle/>
          <a:p>
            <a:endParaRPr lang="zh-CN" altLang="en-US"/>
          </a:p>
        </p:txBody>
      </p:sp>
      <p:sp>
        <p:nvSpPr>
          <p:cNvPr id="2054" name="Text Box 8"/>
          <p:cNvSpPr txBox="1">
            <a:spLocks noChangeArrowheads="1"/>
          </p:cNvSpPr>
          <p:nvPr/>
        </p:nvSpPr>
        <p:spPr bwMode="auto">
          <a:xfrm>
            <a:off x="7739064" y="3214688"/>
            <a:ext cx="2714625" cy="584200"/>
          </a:xfrm>
          <a:prstGeom prst="rect">
            <a:avLst/>
          </a:prstGeom>
          <a:noFill/>
          <a:ln w="9525">
            <a:noFill/>
            <a:miter lim="800000"/>
            <a:headEnd/>
            <a:tailEnd/>
          </a:ln>
        </p:spPr>
        <p:txBody>
          <a:bodyPr>
            <a:spAutoFit/>
          </a:bodyPr>
          <a:lstStyle/>
          <a:p>
            <a:r>
              <a:rPr lang="en-US" altLang="zh-CN" sz="1600">
                <a:ea typeface="宋体" pitchFamily="2" charset="-122"/>
              </a:rPr>
              <a:t>Max. age of cached data</a:t>
            </a:r>
            <a:br>
              <a:rPr lang="en-US" altLang="zh-CN" sz="1600">
                <a:ea typeface="宋体" pitchFamily="2" charset="-122"/>
              </a:rPr>
            </a:br>
            <a:r>
              <a:rPr lang="en-US" altLang="zh-CN" sz="1600">
                <a:ea typeface="宋体" pitchFamily="2" charset="-122"/>
              </a:rPr>
              <a:t> in seconds</a:t>
            </a:r>
          </a:p>
        </p:txBody>
      </p:sp>
      <p:sp>
        <p:nvSpPr>
          <p:cNvPr id="2055" name="Line 9"/>
          <p:cNvSpPr>
            <a:spLocks noChangeShapeType="1"/>
          </p:cNvSpPr>
          <p:nvPr/>
        </p:nvSpPr>
        <p:spPr bwMode="auto">
          <a:xfrm>
            <a:off x="4667250" y="3214689"/>
            <a:ext cx="3043238" cy="142875"/>
          </a:xfrm>
          <a:prstGeom prst="line">
            <a:avLst/>
          </a:prstGeom>
          <a:noFill/>
          <a:ln w="9525">
            <a:solidFill>
              <a:schemeClr val="tx1"/>
            </a:solidFill>
            <a:round/>
            <a:headEnd type="arrow" w="med" len="med"/>
            <a:tailEnd/>
          </a:ln>
        </p:spPr>
        <p:txBody>
          <a:bodyPr/>
          <a:lstStyle/>
          <a:p>
            <a:endParaRPr lang="zh-CN" altLang="en-US"/>
          </a:p>
        </p:txBody>
      </p:sp>
      <p:sp>
        <p:nvSpPr>
          <p:cNvPr id="2056" name="Text Box 10"/>
          <p:cNvSpPr txBox="1">
            <a:spLocks noChangeArrowheads="1"/>
          </p:cNvSpPr>
          <p:nvPr/>
        </p:nvSpPr>
        <p:spPr bwMode="auto">
          <a:xfrm>
            <a:off x="7167564" y="928688"/>
            <a:ext cx="3108543" cy="2308324"/>
          </a:xfrm>
          <a:prstGeom prst="rect">
            <a:avLst/>
          </a:prstGeom>
          <a:noFill/>
          <a:ln w="9525">
            <a:noFill/>
            <a:miter lim="800000"/>
            <a:headEnd/>
            <a:tailEnd/>
          </a:ln>
        </p:spPr>
        <p:txBody>
          <a:bodyPr wrap="none">
            <a:spAutoFit/>
          </a:bodyPr>
          <a:lstStyle/>
          <a:p>
            <a:r>
              <a:rPr lang="en-US" altLang="zh-CN" sz="1600" dirty="0">
                <a:ea typeface="宋体" pitchFamily="2" charset="-122"/>
              </a:rPr>
              <a:t>* Start of authority (SOA) record. </a:t>
            </a:r>
          </a:p>
          <a:p>
            <a:r>
              <a:rPr lang="en-US" altLang="zh-CN" sz="1600" dirty="0">
                <a:ea typeface="宋体" pitchFamily="2" charset="-122"/>
              </a:rPr>
              <a:t>Means: “This name server is </a:t>
            </a:r>
            <a:br>
              <a:rPr lang="en-US" altLang="zh-CN" sz="1600" dirty="0">
                <a:ea typeface="宋体" pitchFamily="2" charset="-122"/>
              </a:rPr>
            </a:br>
            <a:r>
              <a:rPr lang="en-US" altLang="zh-CN" sz="1600" dirty="0">
                <a:ea typeface="宋体" pitchFamily="2" charset="-122"/>
              </a:rPr>
              <a:t>authoritative for the zone</a:t>
            </a:r>
          </a:p>
          <a:p>
            <a:r>
              <a:rPr lang="en-US" altLang="zh-CN" sz="1600" dirty="0">
                <a:ea typeface="宋体" pitchFamily="2" charset="-122"/>
              </a:rPr>
              <a:t>Mylab.com” </a:t>
            </a:r>
          </a:p>
          <a:p>
            <a:r>
              <a:rPr lang="en-US" altLang="zh-CN" sz="1600" dirty="0">
                <a:ea typeface="宋体" pitchFamily="2" charset="-122"/>
              </a:rPr>
              <a:t>* PC4.mylab.com is the </a:t>
            </a:r>
            <a:br>
              <a:rPr lang="en-US" altLang="zh-CN" sz="1600" dirty="0">
                <a:ea typeface="宋体" pitchFamily="2" charset="-122"/>
              </a:rPr>
            </a:br>
            <a:r>
              <a:rPr lang="en-US" altLang="zh-CN" sz="1600" dirty="0">
                <a:ea typeface="宋体" pitchFamily="2" charset="-122"/>
              </a:rPr>
              <a:t>name server</a:t>
            </a:r>
          </a:p>
          <a:p>
            <a:r>
              <a:rPr lang="en-US" altLang="zh-CN" sz="1600" dirty="0">
                <a:ea typeface="宋体" pitchFamily="2" charset="-122"/>
              </a:rPr>
              <a:t>* hostmaster@mylab.com is the </a:t>
            </a:r>
            <a:br>
              <a:rPr lang="en-US" altLang="zh-CN" sz="1600" dirty="0">
                <a:ea typeface="宋体" pitchFamily="2" charset="-122"/>
              </a:rPr>
            </a:br>
            <a:r>
              <a:rPr lang="en-US" altLang="zh-CN" sz="1600" dirty="0">
                <a:ea typeface="宋体" pitchFamily="2" charset="-122"/>
              </a:rPr>
              <a:t>email address of the person </a:t>
            </a:r>
            <a:br>
              <a:rPr lang="en-US" altLang="zh-CN" sz="1600" dirty="0">
                <a:ea typeface="宋体" pitchFamily="2" charset="-122"/>
              </a:rPr>
            </a:br>
            <a:r>
              <a:rPr lang="en-US" altLang="zh-CN" sz="1600" dirty="0">
                <a:ea typeface="宋体" pitchFamily="2" charset="-122"/>
              </a:rPr>
              <a:t>in charge</a:t>
            </a:r>
          </a:p>
        </p:txBody>
      </p:sp>
      <p:sp>
        <p:nvSpPr>
          <p:cNvPr id="2057" name="Line 11"/>
          <p:cNvSpPr>
            <a:spLocks noChangeShapeType="1"/>
          </p:cNvSpPr>
          <p:nvPr/>
        </p:nvSpPr>
        <p:spPr bwMode="auto">
          <a:xfrm>
            <a:off x="5310189" y="4071939"/>
            <a:ext cx="2143125" cy="142875"/>
          </a:xfrm>
          <a:prstGeom prst="line">
            <a:avLst/>
          </a:prstGeom>
          <a:noFill/>
          <a:ln w="9525">
            <a:solidFill>
              <a:schemeClr val="tx1"/>
            </a:solidFill>
            <a:round/>
            <a:headEnd type="arrow" w="med" len="med"/>
            <a:tailEnd/>
          </a:ln>
        </p:spPr>
        <p:txBody>
          <a:bodyPr/>
          <a:lstStyle/>
          <a:p>
            <a:endParaRPr lang="zh-CN" altLang="en-US"/>
          </a:p>
        </p:txBody>
      </p:sp>
      <p:sp>
        <p:nvSpPr>
          <p:cNvPr id="2058" name="Text Box 13"/>
          <p:cNvSpPr txBox="1">
            <a:spLocks noChangeArrowheads="1"/>
          </p:cNvSpPr>
          <p:nvPr/>
        </p:nvSpPr>
        <p:spPr bwMode="auto">
          <a:xfrm>
            <a:off x="7239001" y="3929063"/>
            <a:ext cx="3643313" cy="830262"/>
          </a:xfrm>
          <a:prstGeom prst="rect">
            <a:avLst/>
          </a:prstGeom>
          <a:noFill/>
          <a:ln w="9525">
            <a:noFill/>
            <a:miter lim="800000"/>
            <a:headEnd/>
            <a:tailEnd/>
          </a:ln>
        </p:spPr>
        <p:txBody>
          <a:bodyPr>
            <a:spAutoFit/>
          </a:bodyPr>
          <a:lstStyle/>
          <a:p>
            <a:r>
              <a:rPr lang="en-US" altLang="zh-CN" sz="1600">
                <a:ea typeface="宋体" pitchFamily="2" charset="-122"/>
              </a:rPr>
              <a:t>Name server (NS) record. </a:t>
            </a:r>
          </a:p>
          <a:p>
            <a:r>
              <a:rPr lang="en-US" altLang="zh-CN" sz="1600">
                <a:ea typeface="宋体" pitchFamily="2" charset="-122"/>
              </a:rPr>
              <a:t>One entry for each authoritative </a:t>
            </a:r>
            <a:br>
              <a:rPr lang="en-US" altLang="zh-CN" sz="1600">
                <a:ea typeface="宋体" pitchFamily="2" charset="-122"/>
              </a:rPr>
            </a:br>
            <a:r>
              <a:rPr lang="en-US" altLang="zh-CN" sz="1600">
                <a:ea typeface="宋体" pitchFamily="2" charset="-122"/>
              </a:rPr>
              <a:t>name server</a:t>
            </a:r>
          </a:p>
        </p:txBody>
      </p:sp>
      <p:sp>
        <p:nvSpPr>
          <p:cNvPr id="2059" name="Line 14"/>
          <p:cNvSpPr>
            <a:spLocks noChangeShapeType="1"/>
          </p:cNvSpPr>
          <p:nvPr/>
        </p:nvSpPr>
        <p:spPr bwMode="auto">
          <a:xfrm>
            <a:off x="5238751" y="5072063"/>
            <a:ext cx="2214563" cy="285750"/>
          </a:xfrm>
          <a:prstGeom prst="line">
            <a:avLst/>
          </a:prstGeom>
          <a:noFill/>
          <a:ln w="9525">
            <a:solidFill>
              <a:schemeClr val="tx1"/>
            </a:solidFill>
            <a:round/>
            <a:headEnd type="arrow" w="med" len="med"/>
            <a:tailEnd/>
          </a:ln>
        </p:spPr>
        <p:txBody>
          <a:bodyPr/>
          <a:lstStyle/>
          <a:p>
            <a:endParaRPr lang="zh-CN" altLang="en-US"/>
          </a:p>
        </p:txBody>
      </p:sp>
      <p:sp>
        <p:nvSpPr>
          <p:cNvPr id="2060" name="Text Box 15"/>
          <p:cNvSpPr txBox="1">
            <a:spLocks noChangeArrowheads="1"/>
          </p:cNvSpPr>
          <p:nvPr/>
        </p:nvSpPr>
        <p:spPr bwMode="auto">
          <a:xfrm>
            <a:off x="7381876" y="5072064"/>
            <a:ext cx="3007555" cy="584775"/>
          </a:xfrm>
          <a:prstGeom prst="rect">
            <a:avLst/>
          </a:prstGeom>
          <a:noFill/>
          <a:ln w="9525">
            <a:noFill/>
            <a:miter lim="800000"/>
            <a:headEnd/>
            <a:tailEnd/>
          </a:ln>
        </p:spPr>
        <p:txBody>
          <a:bodyPr wrap="none">
            <a:spAutoFit/>
          </a:bodyPr>
          <a:lstStyle/>
          <a:p>
            <a:r>
              <a:rPr lang="en-US" altLang="zh-CN" sz="1600">
                <a:ea typeface="宋体" pitchFamily="2" charset="-122"/>
              </a:rPr>
              <a:t>Address  (A) records. </a:t>
            </a:r>
          </a:p>
          <a:p>
            <a:r>
              <a:rPr lang="en-US" altLang="zh-CN" sz="1600">
                <a:ea typeface="宋体" pitchFamily="2" charset="-122"/>
              </a:rPr>
              <a:t>One entry for each hostaddress </a:t>
            </a:r>
          </a:p>
        </p:txBody>
      </p:sp>
      <p:sp>
        <p:nvSpPr>
          <p:cNvPr id="2" name="矩形 1"/>
          <p:cNvSpPr/>
          <p:nvPr/>
        </p:nvSpPr>
        <p:spPr>
          <a:xfrm>
            <a:off x="1269207" y="5842337"/>
            <a:ext cx="10153650"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a:t>DNS</a:t>
            </a:r>
            <a:r>
              <a:rPr lang="zh-CN" altLang="en-US" sz="2000" dirty="0"/>
              <a:t>服务器管理的区域信息人工更新，更新后重新读取区域文件</a:t>
            </a:r>
            <a:endParaRPr lang="en-US" altLang="zh-CN" sz="2000" dirty="0"/>
          </a:p>
          <a:p>
            <a:pPr marL="285750" indent="-285750">
              <a:buFont typeface="Arial" panose="020B0604020202020204" pitchFamily="34" charset="0"/>
              <a:buChar char="•"/>
            </a:pPr>
            <a:r>
              <a:rPr lang="en-US" altLang="zh-CN" sz="2000" u="sng" dirty="0" smtClean="0">
                <a:solidFill>
                  <a:srgbClr val="FF0000"/>
                </a:solidFill>
              </a:rPr>
              <a:t>DDNS(Dynamic DNS)</a:t>
            </a:r>
            <a:r>
              <a:rPr lang="zh-CN" altLang="en-US" sz="2000" dirty="0" smtClean="0"/>
              <a:t>： </a:t>
            </a:r>
            <a:r>
              <a:rPr lang="en-US" altLang="zh-CN" sz="2000" dirty="0" smtClean="0"/>
              <a:t>RFC2136/3007</a:t>
            </a:r>
            <a:r>
              <a:rPr lang="zh-CN" altLang="en-US" sz="2000" dirty="0" smtClean="0"/>
              <a:t>， 允许</a:t>
            </a:r>
            <a:r>
              <a:rPr lang="zh-CN" altLang="en-US" sz="2000" dirty="0"/>
              <a:t>通过</a:t>
            </a:r>
            <a:r>
              <a:rPr lang="en-US" altLang="zh-CN" sz="2000" dirty="0"/>
              <a:t>DNS</a:t>
            </a:r>
            <a:r>
              <a:rPr lang="zh-CN" altLang="en-US" sz="2000" dirty="0"/>
              <a:t>消息交互来更新名字</a:t>
            </a:r>
            <a:r>
              <a:rPr lang="zh-CN" altLang="en-US" sz="2000" dirty="0" smtClean="0"/>
              <a:t>映射，即支持动态域名</a:t>
            </a:r>
            <a:endParaRPr lang="zh-CN" altLang="en-US" sz="2000" dirty="0"/>
          </a:p>
        </p:txBody>
      </p:sp>
    </p:spTree>
    <p:extLst>
      <p:ext uri="{BB962C8B-B14F-4D97-AF65-F5344CB8AC3E}">
        <p14:creationId xmlns:p14="http://schemas.microsoft.com/office/powerpoint/2010/main" val="3196614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本地域名服务器</a:t>
            </a:r>
            <a:r>
              <a:rPr lang="en-US" altLang="zh-CN" dirty="0" smtClean="0"/>
              <a:t>(Local Name Server)</a:t>
            </a:r>
            <a:endParaRPr lang="zh-CN" altLang="en-US" dirty="0"/>
          </a:p>
        </p:txBody>
      </p:sp>
      <p:sp>
        <p:nvSpPr>
          <p:cNvPr id="3" name="内容占位符 2"/>
          <p:cNvSpPr>
            <a:spLocks noGrp="1"/>
          </p:cNvSpPr>
          <p:nvPr>
            <p:ph idx="1"/>
          </p:nvPr>
        </p:nvSpPr>
        <p:spPr/>
        <p:txBody>
          <a:bodyPr>
            <a:noAutofit/>
          </a:bodyPr>
          <a:lstStyle/>
          <a:p>
            <a:pPr>
              <a:lnSpc>
                <a:spcPct val="100000"/>
              </a:lnSpc>
            </a:pPr>
            <a:r>
              <a:rPr lang="zh-CN" altLang="en-US" sz="2400" dirty="0" smtClean="0"/>
              <a:t>主机一般会要求配置本地域名服务器，也称为解析服务器</a:t>
            </a:r>
            <a:endParaRPr lang="en-US" altLang="zh-CN" sz="2400" dirty="0" smtClean="0"/>
          </a:p>
          <a:p>
            <a:pPr lvl="1">
              <a:lnSpc>
                <a:spcPct val="100000"/>
              </a:lnSpc>
            </a:pPr>
            <a:r>
              <a:rPr lang="zh-CN" altLang="en-US" dirty="0" smtClean="0"/>
              <a:t>为用户（主机）提供</a:t>
            </a:r>
            <a:r>
              <a:rPr lang="en-US" altLang="zh-CN" dirty="0" smtClean="0"/>
              <a:t>DNS</a:t>
            </a:r>
            <a:r>
              <a:rPr lang="zh-CN" altLang="en-US" dirty="0" smtClean="0"/>
              <a:t>解析服务，充当</a:t>
            </a:r>
            <a:r>
              <a:rPr lang="en-US" altLang="zh-CN" dirty="0" smtClean="0"/>
              <a:t>proxy</a:t>
            </a:r>
            <a:r>
              <a:rPr lang="zh-CN" altLang="en-US" dirty="0" smtClean="0"/>
              <a:t>功能，将</a:t>
            </a:r>
            <a:r>
              <a:rPr lang="en-US" altLang="zh-CN" dirty="0" smtClean="0"/>
              <a:t>DNS</a:t>
            </a:r>
            <a:r>
              <a:rPr lang="zh-CN" altLang="en-US" dirty="0" smtClean="0"/>
              <a:t>查询请求转发到维护域名空间的域名服务器</a:t>
            </a:r>
            <a:endParaRPr lang="en-US" altLang="zh-CN" dirty="0" smtClean="0"/>
          </a:p>
          <a:p>
            <a:pPr lvl="1">
              <a:lnSpc>
                <a:spcPct val="100000"/>
              </a:lnSpc>
            </a:pPr>
            <a:r>
              <a:rPr lang="zh-CN" altLang="en-US" dirty="0" smtClean="0"/>
              <a:t>缓存解析过程中得到的</a:t>
            </a:r>
            <a:r>
              <a:rPr lang="en-US" altLang="zh-CN" dirty="0" smtClean="0"/>
              <a:t>RR</a:t>
            </a:r>
          </a:p>
          <a:p>
            <a:pPr>
              <a:lnSpc>
                <a:spcPct val="100000"/>
              </a:lnSpc>
            </a:pPr>
            <a:r>
              <a:rPr lang="zh-CN" altLang="en-US" sz="2400" dirty="0" smtClean="0"/>
              <a:t>严格来说不属于域名层次中的一部分，</a:t>
            </a:r>
            <a:r>
              <a:rPr lang="zh-CN" altLang="en-US" sz="2400" dirty="0"/>
              <a:t>只是</a:t>
            </a:r>
            <a:r>
              <a:rPr lang="zh-CN" altLang="en-US" sz="2400" dirty="0" smtClean="0"/>
              <a:t>一些本地域名服务器也会管理某些区域</a:t>
            </a:r>
            <a:endParaRPr lang="en-US" altLang="zh-CN" sz="2400" dirty="0" smtClean="0"/>
          </a:p>
          <a:p>
            <a:pPr>
              <a:lnSpc>
                <a:spcPct val="100000"/>
              </a:lnSpc>
            </a:pPr>
            <a:r>
              <a:rPr lang="zh-CN" altLang="en-US" sz="2400" dirty="0" smtClean="0"/>
              <a:t>每个</a:t>
            </a:r>
            <a:r>
              <a:rPr lang="en-US" altLang="zh-CN" sz="2400" dirty="0" smtClean="0"/>
              <a:t>ISP</a:t>
            </a:r>
            <a:r>
              <a:rPr lang="zh-CN" altLang="en-US" sz="2400" dirty="0" smtClean="0"/>
              <a:t>（包括大公司、学校）运行一个解析服务器</a:t>
            </a:r>
            <a:endParaRPr lang="en-US" altLang="zh-CN" sz="2400" dirty="0" smtClean="0"/>
          </a:p>
          <a:p>
            <a:pPr>
              <a:lnSpc>
                <a:spcPct val="100000"/>
              </a:lnSpc>
            </a:pPr>
            <a:r>
              <a:rPr lang="zh-CN" altLang="en-US" sz="2400" dirty="0" smtClean="0"/>
              <a:t>目前</a:t>
            </a:r>
            <a:r>
              <a:rPr lang="en-US" altLang="zh-CN" sz="2400" dirty="0" smtClean="0"/>
              <a:t>Internet</a:t>
            </a:r>
            <a:r>
              <a:rPr lang="zh-CN" altLang="en-US" sz="2400" dirty="0" smtClean="0"/>
              <a:t>也有许多开放的解析服务器，比如</a:t>
            </a:r>
            <a:endParaRPr lang="en-US" altLang="zh-CN" sz="2400" dirty="0" smtClean="0"/>
          </a:p>
          <a:p>
            <a:pPr lvl="1">
              <a:lnSpc>
                <a:spcPct val="100000"/>
              </a:lnSpc>
            </a:pPr>
            <a:r>
              <a:rPr lang="en-US" altLang="zh-CN" dirty="0" smtClean="0"/>
              <a:t>google</a:t>
            </a:r>
            <a:r>
              <a:rPr lang="zh-CN" altLang="en-US" dirty="0" smtClean="0"/>
              <a:t>提供的</a:t>
            </a:r>
            <a:r>
              <a:rPr lang="en-US" altLang="zh-CN" dirty="0" smtClean="0"/>
              <a:t>8.8.8.8</a:t>
            </a:r>
            <a:r>
              <a:rPr lang="zh-CN" altLang="en-US" dirty="0" smtClean="0"/>
              <a:t>和</a:t>
            </a:r>
            <a:r>
              <a:rPr lang="en-US" altLang="zh-CN" dirty="0" smtClean="0"/>
              <a:t>8.8.4.4 </a:t>
            </a:r>
          </a:p>
          <a:p>
            <a:pPr lvl="1">
              <a:lnSpc>
                <a:spcPct val="100000"/>
              </a:lnSpc>
            </a:pPr>
            <a:r>
              <a:rPr lang="en-US" altLang="zh-CN" dirty="0"/>
              <a:t>Level 3 Communications</a:t>
            </a:r>
            <a:r>
              <a:rPr lang="zh-CN" altLang="en-US" dirty="0"/>
              <a:t>提供的</a:t>
            </a:r>
            <a:r>
              <a:rPr lang="en-US" altLang="zh-CN" dirty="0"/>
              <a:t>4.2.2.{1-6</a:t>
            </a:r>
            <a:r>
              <a:rPr lang="en-US" altLang="zh-CN" dirty="0" smtClean="0"/>
              <a:t>}</a:t>
            </a:r>
          </a:p>
          <a:p>
            <a:pPr lvl="1">
              <a:lnSpc>
                <a:spcPct val="100000"/>
              </a:lnSpc>
            </a:pPr>
            <a:r>
              <a:rPr lang="en-US" altLang="zh-CN" dirty="0" err="1" smtClean="0"/>
              <a:t>OpenDNS</a:t>
            </a:r>
            <a:r>
              <a:rPr lang="zh-CN" altLang="en-US" dirty="0" smtClean="0"/>
              <a:t>提供的</a:t>
            </a:r>
            <a:r>
              <a:rPr lang="en-US" altLang="zh-CN" dirty="0" smtClean="0"/>
              <a:t>208.67.222.222</a:t>
            </a:r>
            <a:r>
              <a:rPr lang="zh-CN" altLang="en-US" dirty="0" smtClean="0"/>
              <a:t>和</a:t>
            </a:r>
            <a:r>
              <a:rPr lang="en-US" altLang="zh-CN" dirty="0" smtClean="0"/>
              <a:t>208.67.220.220</a:t>
            </a:r>
          </a:p>
        </p:txBody>
      </p:sp>
    </p:spTree>
    <p:extLst>
      <p:ext uri="{BB962C8B-B14F-4D97-AF65-F5344CB8AC3E}">
        <p14:creationId xmlns:p14="http://schemas.microsoft.com/office/powerpoint/2010/main" val="2115895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2" name="Rectangle 2"/>
          <p:cNvSpPr>
            <a:spLocks noGrp="1" noChangeArrowheads="1"/>
          </p:cNvSpPr>
          <p:nvPr>
            <p:ph type="title"/>
          </p:nvPr>
        </p:nvSpPr>
        <p:spPr/>
        <p:txBody>
          <a:bodyPr/>
          <a:lstStyle/>
          <a:p>
            <a:r>
              <a:rPr lang="zh-CN" altLang="en-US" dirty="0"/>
              <a:t>域名解析过程</a:t>
            </a:r>
          </a:p>
        </p:txBody>
      </p:sp>
      <p:sp>
        <p:nvSpPr>
          <p:cNvPr id="1377283" name="Rectangle 3"/>
          <p:cNvSpPr>
            <a:spLocks noGrp="1" noChangeArrowheads="1"/>
          </p:cNvSpPr>
          <p:nvPr>
            <p:ph type="body" idx="1"/>
          </p:nvPr>
        </p:nvSpPr>
        <p:spPr>
          <a:xfrm>
            <a:off x="838200" y="1825625"/>
            <a:ext cx="10515600" cy="2139949"/>
          </a:xfrm>
        </p:spPr>
        <p:txBody>
          <a:bodyPr>
            <a:normAutofit/>
          </a:bodyPr>
          <a:lstStyle/>
          <a:p>
            <a:r>
              <a:rPr lang="zh-CN" altLang="en-US" sz="2000" dirty="0" smtClean="0"/>
              <a:t>递归</a:t>
            </a:r>
            <a:r>
              <a:rPr lang="en-US" altLang="zh-CN" sz="2000" dirty="0" smtClean="0"/>
              <a:t>(recursive)</a:t>
            </a:r>
            <a:r>
              <a:rPr lang="zh-CN" altLang="en-US" sz="2000" dirty="0" smtClean="0"/>
              <a:t>方式</a:t>
            </a:r>
            <a:r>
              <a:rPr lang="zh-CN" altLang="en-US" sz="2000" dirty="0"/>
              <a:t>：发送请求给下一个服务器，对方给出解析</a:t>
            </a:r>
            <a:r>
              <a:rPr lang="zh-CN" altLang="en-US" sz="2000" dirty="0" smtClean="0"/>
              <a:t>结果</a:t>
            </a:r>
            <a:endParaRPr lang="zh-CN" altLang="en-US" sz="2000" dirty="0"/>
          </a:p>
          <a:p>
            <a:r>
              <a:rPr lang="zh-CN" altLang="en-US" sz="2000" dirty="0" smtClean="0"/>
              <a:t>迭代</a:t>
            </a:r>
            <a:r>
              <a:rPr lang="en-US" altLang="zh-CN" sz="2000" dirty="0" smtClean="0"/>
              <a:t>(iterative)</a:t>
            </a:r>
            <a:r>
              <a:rPr lang="zh-CN" altLang="en-US" sz="2000" dirty="0" smtClean="0"/>
              <a:t>方式</a:t>
            </a:r>
            <a:r>
              <a:rPr lang="zh-CN" altLang="en-US" sz="2000" dirty="0"/>
              <a:t>：发送请求给下一个服务器，对方给出一个可能知道答案的域名</a:t>
            </a:r>
            <a:r>
              <a:rPr lang="zh-CN" altLang="en-US" sz="2000" dirty="0" smtClean="0"/>
              <a:t>服务器</a:t>
            </a:r>
            <a:endParaRPr lang="en-US" altLang="zh-CN" sz="2000" dirty="0" smtClean="0"/>
          </a:p>
          <a:p>
            <a:r>
              <a:rPr lang="zh-CN" altLang="en-US" sz="2000" dirty="0" smtClean="0"/>
              <a:t>本地域名服务器支持递归解析方式</a:t>
            </a:r>
            <a:r>
              <a:rPr lang="zh-CN" altLang="en-US" sz="2000" dirty="0"/>
              <a:t>，</a:t>
            </a:r>
            <a:r>
              <a:rPr lang="zh-CN" altLang="en-US" sz="2000" dirty="0" smtClean="0"/>
              <a:t>主机一般采用递归解析方式</a:t>
            </a:r>
            <a:endParaRPr lang="en-US" altLang="zh-CN" sz="2000" dirty="0" smtClean="0"/>
          </a:p>
          <a:p>
            <a:r>
              <a:rPr lang="zh-CN" altLang="en-US" sz="2000" dirty="0" smtClean="0"/>
              <a:t>本地域名服务器以及其他域名服务器进一步可采取迭代或者递归方式，实践中一般采用迭代方式</a:t>
            </a:r>
            <a:endParaRPr lang="zh-CN" altLang="en-US" sz="2000" dirty="0"/>
          </a:p>
          <a:p>
            <a:endParaRPr lang="zh-CN" altLang="en-US" sz="2400" dirty="0"/>
          </a:p>
        </p:txBody>
      </p:sp>
      <p:grpSp>
        <p:nvGrpSpPr>
          <p:cNvPr id="7" name="组合 6"/>
          <p:cNvGrpSpPr/>
          <p:nvPr/>
        </p:nvGrpSpPr>
        <p:grpSpPr>
          <a:xfrm>
            <a:off x="1160009" y="3379789"/>
            <a:ext cx="9696451" cy="3368676"/>
            <a:chOff x="1160009" y="3379789"/>
            <a:chExt cx="9696451" cy="3368676"/>
          </a:xfrm>
        </p:grpSpPr>
        <p:sp>
          <p:nvSpPr>
            <p:cNvPr id="31" name="Rectangle 9"/>
            <p:cNvSpPr>
              <a:spLocks noChangeArrowheads="1"/>
            </p:cNvSpPr>
            <p:nvPr/>
          </p:nvSpPr>
          <p:spPr bwMode="auto">
            <a:xfrm>
              <a:off x="6900410" y="4488783"/>
              <a:ext cx="798513" cy="517525"/>
            </a:xfrm>
            <a:prstGeom prst="rect">
              <a:avLst/>
            </a:prstGeom>
            <a:noFill/>
            <a:ln w="12700">
              <a:solidFill>
                <a:schemeClr val="hlink"/>
              </a:solidFill>
              <a:miter lim="800000"/>
              <a:headEnd/>
              <a:tailEnd/>
            </a:ln>
            <a:effectLst/>
          </p:spPr>
          <p:txBody>
            <a:bodyPr wrap="none" anchor="ctr"/>
            <a:lstStyle/>
            <a:p>
              <a:endParaRPr lang="zh-CN" altLang="en-US"/>
            </a:p>
          </p:txBody>
        </p:sp>
        <p:grpSp>
          <p:nvGrpSpPr>
            <p:cNvPr id="6" name="组合 5"/>
            <p:cNvGrpSpPr/>
            <p:nvPr/>
          </p:nvGrpSpPr>
          <p:grpSpPr>
            <a:xfrm>
              <a:off x="1160009" y="3379789"/>
              <a:ext cx="9696451" cy="3368676"/>
              <a:chOff x="1160009" y="3379789"/>
              <a:chExt cx="9696451" cy="3368676"/>
            </a:xfrm>
          </p:grpSpPr>
          <p:grpSp>
            <p:nvGrpSpPr>
              <p:cNvPr id="2" name="Group 4"/>
              <p:cNvGrpSpPr>
                <a:grpSpLocks/>
              </p:cNvGrpSpPr>
              <p:nvPr/>
            </p:nvGrpSpPr>
            <p:grpSpPr bwMode="auto">
              <a:xfrm>
                <a:off x="1160009" y="3379789"/>
                <a:ext cx="9696451" cy="3368676"/>
                <a:chOff x="80" y="2002"/>
                <a:chExt cx="6108" cy="2122"/>
              </a:xfrm>
            </p:grpSpPr>
            <p:sp>
              <p:nvSpPr>
                <p:cNvPr id="1377285" name="Oval 5"/>
                <p:cNvSpPr>
                  <a:spLocks noChangeArrowheads="1"/>
                </p:cNvSpPr>
                <p:nvPr/>
              </p:nvSpPr>
              <p:spPr bwMode="auto">
                <a:xfrm>
                  <a:off x="86" y="2594"/>
                  <a:ext cx="526" cy="429"/>
                </a:xfrm>
                <a:prstGeom prst="ellipse">
                  <a:avLst/>
                </a:prstGeom>
                <a:noFill/>
                <a:ln w="12700">
                  <a:solidFill>
                    <a:schemeClr val="hlink"/>
                  </a:solidFill>
                  <a:round/>
                  <a:headEnd/>
                  <a:tailEnd/>
                </a:ln>
                <a:effectLst/>
              </p:spPr>
              <p:txBody>
                <a:bodyPr wrap="none" anchor="ctr"/>
                <a:lstStyle/>
                <a:p>
                  <a:endParaRPr lang="zh-CN" altLang="en-US"/>
                </a:p>
              </p:txBody>
            </p:sp>
            <p:sp>
              <p:nvSpPr>
                <p:cNvPr id="1377286" name="Text Box 6"/>
                <p:cNvSpPr txBox="1">
                  <a:spLocks noChangeArrowheads="1"/>
                </p:cNvSpPr>
                <p:nvPr/>
              </p:nvSpPr>
              <p:spPr bwMode="auto">
                <a:xfrm>
                  <a:off x="80" y="3236"/>
                  <a:ext cx="526" cy="250"/>
                </a:xfrm>
                <a:prstGeom prst="rect">
                  <a:avLst/>
                </a:prstGeom>
                <a:noFill/>
                <a:ln w="12700">
                  <a:noFill/>
                  <a:miter lim="800000"/>
                  <a:headEnd/>
                  <a:tailEnd/>
                </a:ln>
                <a:effectLst/>
              </p:spPr>
              <p:txBody>
                <a:bodyPr wrap="none" anchor="ctr">
                  <a:spAutoFit/>
                </a:bodyPr>
                <a:lstStyle/>
                <a:p>
                  <a:pPr algn="ctr"/>
                  <a:r>
                    <a:rPr lang="en-US" altLang="zh-CN" sz="2000" dirty="0">
                      <a:solidFill>
                        <a:srgbClr val="000000"/>
                      </a:solidFill>
                      <a:ea typeface="宋体" pitchFamily="2" charset="-122"/>
                    </a:rPr>
                    <a:t>Client</a:t>
                  </a:r>
                </a:p>
              </p:txBody>
            </p:sp>
            <p:sp>
              <p:nvSpPr>
                <p:cNvPr id="1377287" name="Rectangle 7"/>
                <p:cNvSpPr>
                  <a:spLocks noChangeArrowheads="1"/>
                </p:cNvSpPr>
                <p:nvPr/>
              </p:nvSpPr>
              <p:spPr bwMode="auto">
                <a:xfrm>
                  <a:off x="1609" y="2653"/>
                  <a:ext cx="500" cy="685"/>
                </a:xfrm>
                <a:prstGeom prst="rect">
                  <a:avLst/>
                </a:prstGeom>
                <a:noFill/>
                <a:ln w="12700">
                  <a:solidFill>
                    <a:schemeClr val="hlink"/>
                  </a:solidFill>
                  <a:miter lim="800000"/>
                  <a:headEnd/>
                  <a:tailEnd/>
                </a:ln>
                <a:effectLst/>
              </p:spPr>
              <p:txBody>
                <a:bodyPr wrap="none" anchor="ctr"/>
                <a:lstStyle/>
                <a:p>
                  <a:endParaRPr lang="zh-CN" altLang="en-US"/>
                </a:p>
              </p:txBody>
            </p:sp>
            <p:sp>
              <p:nvSpPr>
                <p:cNvPr id="1377288" name="Text Box 8"/>
                <p:cNvSpPr txBox="1">
                  <a:spLocks noChangeArrowheads="1"/>
                </p:cNvSpPr>
                <p:nvPr/>
              </p:nvSpPr>
              <p:spPr bwMode="auto">
                <a:xfrm>
                  <a:off x="1388" y="3547"/>
                  <a:ext cx="889" cy="446"/>
                </a:xfrm>
                <a:prstGeom prst="rect">
                  <a:avLst/>
                </a:prstGeom>
                <a:noFill/>
                <a:ln w="12700">
                  <a:noFill/>
                  <a:miter lim="800000"/>
                  <a:headEnd/>
                  <a:tailEnd/>
                </a:ln>
                <a:effectLst/>
              </p:spPr>
              <p:txBody>
                <a:bodyPr wrap="none" anchor="ctr">
                  <a:spAutoFit/>
                </a:bodyPr>
                <a:lstStyle/>
                <a:p>
                  <a:pPr algn="ctr"/>
                  <a:r>
                    <a:rPr lang="en-US" altLang="zh-CN" sz="2000" dirty="0">
                      <a:solidFill>
                        <a:srgbClr val="000000"/>
                      </a:solidFill>
                      <a:ea typeface="宋体" pitchFamily="2" charset="-122"/>
                    </a:rPr>
                    <a:t>Local </a:t>
                  </a:r>
                </a:p>
                <a:p>
                  <a:pPr algn="ctr"/>
                  <a:r>
                    <a:rPr lang="en-US" altLang="zh-CN" sz="2000" dirty="0">
                      <a:solidFill>
                        <a:srgbClr val="000000"/>
                      </a:solidFill>
                      <a:ea typeface="宋体" pitchFamily="2" charset="-122"/>
                    </a:rPr>
                    <a:t>DNS server</a:t>
                  </a:r>
                </a:p>
              </p:txBody>
            </p:sp>
            <p:sp>
              <p:nvSpPr>
                <p:cNvPr id="1377289" name="Rectangle 9"/>
                <p:cNvSpPr>
                  <a:spLocks noChangeArrowheads="1"/>
                </p:cNvSpPr>
                <p:nvPr/>
              </p:nvSpPr>
              <p:spPr bwMode="auto">
                <a:xfrm>
                  <a:off x="3689" y="2112"/>
                  <a:ext cx="503" cy="326"/>
                </a:xfrm>
                <a:prstGeom prst="rect">
                  <a:avLst/>
                </a:prstGeom>
                <a:noFill/>
                <a:ln w="12700">
                  <a:solidFill>
                    <a:schemeClr val="hlink"/>
                  </a:solidFill>
                  <a:miter lim="800000"/>
                  <a:headEnd/>
                  <a:tailEnd/>
                </a:ln>
                <a:effectLst/>
              </p:spPr>
              <p:txBody>
                <a:bodyPr wrap="none" anchor="ctr"/>
                <a:lstStyle/>
                <a:p>
                  <a:endParaRPr lang="zh-CN" altLang="en-US"/>
                </a:p>
              </p:txBody>
            </p:sp>
            <p:sp>
              <p:nvSpPr>
                <p:cNvPr id="1377290" name="Text Box 10"/>
                <p:cNvSpPr txBox="1">
                  <a:spLocks noChangeArrowheads="1"/>
                </p:cNvSpPr>
                <p:nvPr/>
              </p:nvSpPr>
              <p:spPr bwMode="auto">
                <a:xfrm>
                  <a:off x="4298" y="2002"/>
                  <a:ext cx="889" cy="446"/>
                </a:xfrm>
                <a:prstGeom prst="rect">
                  <a:avLst/>
                </a:prstGeom>
                <a:noFill/>
                <a:ln w="12700">
                  <a:noFill/>
                  <a:miter lim="800000"/>
                  <a:headEnd/>
                  <a:tailEnd/>
                </a:ln>
                <a:effectLst/>
              </p:spPr>
              <p:txBody>
                <a:bodyPr wrap="none" anchor="ctr">
                  <a:spAutoFit/>
                </a:bodyPr>
                <a:lstStyle/>
                <a:p>
                  <a:pPr algn="ctr"/>
                  <a:r>
                    <a:rPr lang="en-US" altLang="zh-CN" sz="2000" dirty="0">
                      <a:solidFill>
                        <a:srgbClr val="000000"/>
                      </a:solidFill>
                      <a:ea typeface="宋体" pitchFamily="2" charset="-122"/>
                    </a:rPr>
                    <a:t>root </a:t>
                  </a:r>
                  <a:endParaRPr lang="en-US" altLang="zh-CN" sz="2000" dirty="0" smtClean="0">
                    <a:solidFill>
                      <a:srgbClr val="000000"/>
                    </a:solidFill>
                    <a:ea typeface="宋体" pitchFamily="2" charset="-122"/>
                  </a:endParaRPr>
                </a:p>
                <a:p>
                  <a:pPr algn="ctr"/>
                  <a:r>
                    <a:rPr lang="en-US" altLang="zh-CN" sz="2000" dirty="0" smtClean="0">
                      <a:solidFill>
                        <a:srgbClr val="000000"/>
                      </a:solidFill>
                      <a:ea typeface="宋体" pitchFamily="2" charset="-122"/>
                    </a:rPr>
                    <a:t>DNS </a:t>
                  </a:r>
                  <a:r>
                    <a:rPr lang="en-US" altLang="zh-CN" sz="2000" dirty="0">
                      <a:solidFill>
                        <a:srgbClr val="000000"/>
                      </a:solidFill>
                      <a:ea typeface="宋体" pitchFamily="2" charset="-122"/>
                    </a:rPr>
                    <a:t>server</a:t>
                  </a:r>
                </a:p>
              </p:txBody>
            </p:sp>
            <p:sp>
              <p:nvSpPr>
                <p:cNvPr id="1377291" name="Rectangle 11"/>
                <p:cNvSpPr>
                  <a:spLocks noChangeArrowheads="1"/>
                </p:cNvSpPr>
                <p:nvPr/>
              </p:nvSpPr>
              <p:spPr bwMode="auto">
                <a:xfrm>
                  <a:off x="3729" y="3289"/>
                  <a:ext cx="494" cy="314"/>
                </a:xfrm>
                <a:prstGeom prst="rect">
                  <a:avLst/>
                </a:prstGeom>
                <a:noFill/>
                <a:ln w="12700">
                  <a:solidFill>
                    <a:schemeClr val="hlink"/>
                  </a:solidFill>
                  <a:miter lim="800000"/>
                  <a:headEnd/>
                  <a:tailEnd/>
                </a:ln>
                <a:effectLst/>
              </p:spPr>
              <p:txBody>
                <a:bodyPr wrap="none" anchor="ctr"/>
                <a:lstStyle/>
                <a:p>
                  <a:endParaRPr lang="zh-CN" altLang="en-US"/>
                </a:p>
              </p:txBody>
            </p:sp>
            <p:sp>
              <p:nvSpPr>
                <p:cNvPr id="1377292" name="Text Box 12"/>
                <p:cNvSpPr txBox="1">
                  <a:spLocks noChangeArrowheads="1"/>
                </p:cNvSpPr>
                <p:nvPr/>
              </p:nvSpPr>
              <p:spPr bwMode="auto">
                <a:xfrm>
                  <a:off x="4402" y="3241"/>
                  <a:ext cx="1231" cy="446"/>
                </a:xfrm>
                <a:prstGeom prst="rect">
                  <a:avLst/>
                </a:prstGeom>
                <a:noFill/>
                <a:ln w="12700">
                  <a:noFill/>
                  <a:miter lim="800000"/>
                  <a:headEnd/>
                  <a:tailEnd/>
                </a:ln>
                <a:effectLst/>
              </p:spPr>
              <p:txBody>
                <a:bodyPr wrap="none" anchor="ctr">
                  <a:spAutoFit/>
                </a:bodyPr>
                <a:lstStyle/>
                <a:p>
                  <a:pPr algn="ctr"/>
                  <a:r>
                    <a:rPr lang="en-US" altLang="zh-CN" sz="2000" dirty="0">
                      <a:solidFill>
                        <a:srgbClr val="000000"/>
                      </a:solidFill>
                      <a:ea typeface="宋体" pitchFamily="2" charset="-122"/>
                    </a:rPr>
                    <a:t>ns1.cmu.edu </a:t>
                  </a:r>
                </a:p>
                <a:p>
                  <a:pPr algn="ctr"/>
                  <a:r>
                    <a:rPr lang="en-US" altLang="zh-CN" sz="2000" dirty="0" err="1" smtClean="0">
                      <a:solidFill>
                        <a:srgbClr val="000000"/>
                      </a:solidFill>
                      <a:ea typeface="宋体" pitchFamily="2" charset="-122"/>
                    </a:rPr>
                    <a:t>cmu</a:t>
                  </a:r>
                  <a:r>
                    <a:rPr lang="en-US" altLang="zh-CN" sz="2000" dirty="0" smtClean="0">
                      <a:solidFill>
                        <a:srgbClr val="000000"/>
                      </a:solidFill>
                      <a:ea typeface="宋体" pitchFamily="2" charset="-122"/>
                    </a:rPr>
                    <a:t> DNS </a:t>
                  </a:r>
                  <a:r>
                    <a:rPr lang="en-US" altLang="zh-CN" sz="2000" dirty="0">
                      <a:solidFill>
                        <a:srgbClr val="000000"/>
                      </a:solidFill>
                      <a:ea typeface="宋体" pitchFamily="2" charset="-122"/>
                    </a:rPr>
                    <a:t>server</a:t>
                  </a:r>
                </a:p>
              </p:txBody>
            </p:sp>
            <p:sp>
              <p:nvSpPr>
                <p:cNvPr id="1377293" name="Rectangle 13"/>
                <p:cNvSpPr>
                  <a:spLocks noChangeArrowheads="1"/>
                </p:cNvSpPr>
                <p:nvPr/>
              </p:nvSpPr>
              <p:spPr bwMode="auto">
                <a:xfrm>
                  <a:off x="3733" y="3743"/>
                  <a:ext cx="481" cy="316"/>
                </a:xfrm>
                <a:prstGeom prst="rect">
                  <a:avLst/>
                </a:prstGeom>
                <a:noFill/>
                <a:ln w="12700">
                  <a:solidFill>
                    <a:schemeClr val="hlink"/>
                  </a:solidFill>
                  <a:miter lim="800000"/>
                  <a:headEnd/>
                  <a:tailEnd/>
                </a:ln>
                <a:effectLst/>
              </p:spPr>
              <p:txBody>
                <a:bodyPr wrap="none" anchor="ctr"/>
                <a:lstStyle/>
                <a:p>
                  <a:endParaRPr lang="zh-CN" altLang="en-US"/>
                </a:p>
              </p:txBody>
            </p:sp>
            <p:sp>
              <p:nvSpPr>
                <p:cNvPr id="1377294" name="Line 14"/>
                <p:cNvSpPr>
                  <a:spLocks noChangeShapeType="1"/>
                </p:cNvSpPr>
                <p:nvPr/>
              </p:nvSpPr>
              <p:spPr bwMode="auto">
                <a:xfrm flipV="1">
                  <a:off x="684" y="2728"/>
                  <a:ext cx="875" cy="5"/>
                </a:xfrm>
                <a:prstGeom prst="line">
                  <a:avLst/>
                </a:prstGeom>
                <a:noFill/>
                <a:ln w="12700">
                  <a:solidFill>
                    <a:schemeClr val="hlink"/>
                  </a:solidFill>
                  <a:round/>
                  <a:headEnd/>
                  <a:tailEnd type="triangle" w="med" len="med"/>
                </a:ln>
                <a:effectLst/>
              </p:spPr>
              <p:txBody>
                <a:bodyPr wrap="none" anchor="ctr"/>
                <a:lstStyle/>
                <a:p>
                  <a:endParaRPr lang="zh-CN" altLang="en-US"/>
                </a:p>
              </p:txBody>
            </p:sp>
            <p:sp>
              <p:nvSpPr>
                <p:cNvPr id="1377295" name="Text Box 15"/>
                <p:cNvSpPr txBox="1">
                  <a:spLocks noChangeArrowheads="1"/>
                </p:cNvSpPr>
                <p:nvPr/>
              </p:nvSpPr>
              <p:spPr bwMode="auto">
                <a:xfrm>
                  <a:off x="601" y="2882"/>
                  <a:ext cx="1057" cy="233"/>
                </a:xfrm>
                <a:prstGeom prst="rect">
                  <a:avLst/>
                </a:prstGeom>
                <a:noFill/>
                <a:ln w="12700">
                  <a:noFill/>
                  <a:miter lim="800000"/>
                  <a:headEnd/>
                  <a:tailEnd/>
                </a:ln>
                <a:effectLst/>
              </p:spPr>
              <p:txBody>
                <a:bodyPr wrap="none" anchor="ctr">
                  <a:spAutoFit/>
                </a:bodyPr>
                <a:lstStyle/>
                <a:p>
                  <a:pPr algn="ctr"/>
                  <a:r>
                    <a:rPr lang="en-US" altLang="zh-CN" dirty="0" smtClean="0">
                      <a:solidFill>
                        <a:srgbClr val="000000"/>
                      </a:solidFill>
                      <a:ea typeface="宋体" pitchFamily="2" charset="-122"/>
                    </a:rPr>
                    <a:t>A www=</a:t>
                  </a:r>
                  <a:r>
                    <a:rPr lang="en-US" altLang="zh-CN" dirty="0" err="1" smtClean="0">
                      <a:solidFill>
                        <a:srgbClr val="000000"/>
                      </a:solidFill>
                      <a:ea typeface="宋体" pitchFamily="2" charset="-122"/>
                    </a:rPr>
                    <a:t>IPaddr</a:t>
                  </a:r>
                  <a:endParaRPr lang="en-US" altLang="zh-CN" dirty="0">
                    <a:solidFill>
                      <a:srgbClr val="000000"/>
                    </a:solidFill>
                    <a:ea typeface="宋体" pitchFamily="2" charset="-122"/>
                  </a:endParaRPr>
                </a:p>
              </p:txBody>
            </p:sp>
            <p:grpSp>
              <p:nvGrpSpPr>
                <p:cNvPr id="3" name="Group 16"/>
                <p:cNvGrpSpPr>
                  <a:grpSpLocks/>
                </p:cNvGrpSpPr>
                <p:nvPr/>
              </p:nvGrpSpPr>
              <p:grpSpPr bwMode="auto">
                <a:xfrm>
                  <a:off x="2118" y="2165"/>
                  <a:ext cx="1593" cy="630"/>
                  <a:chOff x="2202" y="1601"/>
                  <a:chExt cx="1593" cy="630"/>
                </a:xfrm>
              </p:grpSpPr>
              <p:sp>
                <p:nvSpPr>
                  <p:cNvPr id="1377297" name="Line 17"/>
                  <p:cNvSpPr>
                    <a:spLocks noChangeShapeType="1"/>
                  </p:cNvSpPr>
                  <p:nvPr/>
                </p:nvSpPr>
                <p:spPr bwMode="auto">
                  <a:xfrm flipV="1">
                    <a:off x="2217" y="1601"/>
                    <a:ext cx="1578" cy="563"/>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1377298" name="Line 18"/>
                  <p:cNvSpPr>
                    <a:spLocks noChangeShapeType="1"/>
                  </p:cNvSpPr>
                  <p:nvPr/>
                </p:nvSpPr>
                <p:spPr bwMode="auto">
                  <a:xfrm flipH="1">
                    <a:off x="2202" y="1675"/>
                    <a:ext cx="1578" cy="556"/>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1377299" name="Text Box 19"/>
                  <p:cNvSpPr txBox="1">
                    <a:spLocks noChangeArrowheads="1"/>
                  </p:cNvSpPr>
                  <p:nvPr/>
                </p:nvSpPr>
                <p:spPr bwMode="auto">
                  <a:xfrm rot="20496357">
                    <a:off x="2312" y="1935"/>
                    <a:ext cx="1421" cy="233"/>
                  </a:xfrm>
                  <a:prstGeom prst="rect">
                    <a:avLst/>
                  </a:prstGeom>
                  <a:noFill/>
                  <a:ln w="12700">
                    <a:noFill/>
                    <a:miter lim="800000"/>
                    <a:headEnd/>
                    <a:tailEnd/>
                  </a:ln>
                  <a:effectLst/>
                </p:spPr>
                <p:txBody>
                  <a:bodyPr wrap="none" anchor="ctr">
                    <a:spAutoFit/>
                  </a:bodyPr>
                  <a:lstStyle/>
                  <a:p>
                    <a:pPr algn="ctr"/>
                    <a:r>
                      <a:rPr lang="en-US" altLang="zh-CN" dirty="0" smtClean="0">
                        <a:solidFill>
                          <a:srgbClr val="000000"/>
                        </a:solidFill>
                        <a:ea typeface="宋体" pitchFamily="2" charset="-122"/>
                      </a:rPr>
                      <a:t>NS a.edu-servers.net</a:t>
                    </a:r>
                    <a:endParaRPr lang="en-US" altLang="zh-CN" dirty="0">
                      <a:solidFill>
                        <a:srgbClr val="000000"/>
                      </a:solidFill>
                      <a:ea typeface="宋体" pitchFamily="2" charset="-122"/>
                    </a:endParaRPr>
                  </a:p>
                </p:txBody>
              </p:sp>
              <p:sp>
                <p:nvSpPr>
                  <p:cNvPr id="1377300" name="Text Box 20"/>
                  <p:cNvSpPr txBox="1">
                    <a:spLocks noChangeArrowheads="1"/>
                  </p:cNvSpPr>
                  <p:nvPr/>
                </p:nvSpPr>
                <p:spPr bwMode="auto">
                  <a:xfrm rot="20496357">
                    <a:off x="2314" y="1706"/>
                    <a:ext cx="1150" cy="233"/>
                  </a:xfrm>
                  <a:prstGeom prst="rect">
                    <a:avLst/>
                  </a:prstGeom>
                  <a:noFill/>
                  <a:ln w="12700">
                    <a:noFill/>
                    <a:miter lim="800000"/>
                    <a:headEnd/>
                    <a:tailEnd/>
                  </a:ln>
                  <a:effectLst/>
                </p:spPr>
                <p:txBody>
                  <a:bodyPr wrap="none" anchor="ctr">
                    <a:spAutoFit/>
                  </a:bodyPr>
                  <a:lstStyle/>
                  <a:p>
                    <a:pPr algn="ctr"/>
                    <a:r>
                      <a:rPr lang="en-US" altLang="zh-CN" dirty="0">
                        <a:solidFill>
                          <a:srgbClr val="000000"/>
                        </a:solidFill>
                        <a:ea typeface="宋体" pitchFamily="2" charset="-122"/>
                      </a:rPr>
                      <a:t>www.cs.cmu.edu</a:t>
                    </a:r>
                  </a:p>
                </p:txBody>
              </p:sp>
            </p:grpSp>
            <p:grpSp>
              <p:nvGrpSpPr>
                <p:cNvPr id="4" name="Group 21"/>
                <p:cNvGrpSpPr>
                  <a:grpSpLocks/>
                </p:cNvGrpSpPr>
                <p:nvPr/>
              </p:nvGrpSpPr>
              <p:grpSpPr bwMode="auto">
                <a:xfrm>
                  <a:off x="2096" y="2825"/>
                  <a:ext cx="1649" cy="743"/>
                  <a:chOff x="2180" y="2261"/>
                  <a:chExt cx="1649" cy="743"/>
                </a:xfrm>
              </p:grpSpPr>
              <p:sp>
                <p:nvSpPr>
                  <p:cNvPr id="1377302" name="Line 22"/>
                  <p:cNvSpPr>
                    <a:spLocks noChangeShapeType="1"/>
                  </p:cNvSpPr>
                  <p:nvPr/>
                </p:nvSpPr>
                <p:spPr bwMode="auto">
                  <a:xfrm>
                    <a:off x="2184" y="2511"/>
                    <a:ext cx="1583" cy="377"/>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1377303" name="Line 23"/>
                  <p:cNvSpPr>
                    <a:spLocks noChangeShapeType="1"/>
                  </p:cNvSpPr>
                  <p:nvPr/>
                </p:nvSpPr>
                <p:spPr bwMode="auto">
                  <a:xfrm flipH="1" flipV="1">
                    <a:off x="2180" y="2565"/>
                    <a:ext cx="1587" cy="385"/>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1377304" name="Text Box 24"/>
                  <p:cNvSpPr txBox="1">
                    <a:spLocks noChangeArrowheads="1"/>
                  </p:cNvSpPr>
                  <p:nvPr/>
                </p:nvSpPr>
                <p:spPr bwMode="auto">
                  <a:xfrm rot="896434">
                    <a:off x="2548" y="2771"/>
                    <a:ext cx="1281" cy="233"/>
                  </a:xfrm>
                  <a:prstGeom prst="rect">
                    <a:avLst/>
                  </a:prstGeom>
                  <a:noFill/>
                  <a:ln w="12700">
                    <a:noFill/>
                    <a:miter lim="800000"/>
                    <a:headEnd/>
                    <a:tailEnd/>
                  </a:ln>
                  <a:effectLst/>
                </p:spPr>
                <p:txBody>
                  <a:bodyPr wrap="none" anchor="ctr">
                    <a:spAutoFit/>
                  </a:bodyPr>
                  <a:lstStyle/>
                  <a:p>
                    <a:pPr algn="ctr"/>
                    <a:r>
                      <a:rPr lang="en-US" altLang="zh-CN" dirty="0">
                        <a:solidFill>
                          <a:srgbClr val="000000"/>
                        </a:solidFill>
                        <a:ea typeface="宋体" pitchFamily="2" charset="-122"/>
                      </a:rPr>
                      <a:t>NS ns1.cs.cmu.edu</a:t>
                    </a:r>
                  </a:p>
                </p:txBody>
              </p:sp>
              <p:sp>
                <p:nvSpPr>
                  <p:cNvPr id="32" name="Line 22"/>
                  <p:cNvSpPr>
                    <a:spLocks noChangeShapeType="1"/>
                  </p:cNvSpPr>
                  <p:nvPr/>
                </p:nvSpPr>
                <p:spPr bwMode="auto">
                  <a:xfrm flipV="1">
                    <a:off x="2212" y="2261"/>
                    <a:ext cx="1553" cy="121"/>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33" name="Line 23"/>
                  <p:cNvSpPr>
                    <a:spLocks noChangeShapeType="1"/>
                  </p:cNvSpPr>
                  <p:nvPr/>
                </p:nvSpPr>
                <p:spPr bwMode="auto">
                  <a:xfrm flipH="1">
                    <a:off x="2217" y="2319"/>
                    <a:ext cx="1525" cy="108"/>
                  </a:xfrm>
                  <a:prstGeom prst="line">
                    <a:avLst/>
                  </a:prstGeom>
                  <a:noFill/>
                  <a:ln w="12700">
                    <a:solidFill>
                      <a:schemeClr val="tx1"/>
                    </a:solidFill>
                    <a:round/>
                    <a:headEnd/>
                    <a:tailEnd type="triangle" w="med" len="med"/>
                  </a:ln>
                  <a:effectLst/>
                </p:spPr>
                <p:txBody>
                  <a:bodyPr wrap="none" anchor="ctr"/>
                  <a:lstStyle/>
                  <a:p>
                    <a:endParaRPr lang="zh-CN" altLang="en-US"/>
                  </a:p>
                </p:txBody>
              </p:sp>
            </p:grpSp>
            <p:grpSp>
              <p:nvGrpSpPr>
                <p:cNvPr id="5" name="Group 25"/>
                <p:cNvGrpSpPr>
                  <a:grpSpLocks/>
                </p:cNvGrpSpPr>
                <p:nvPr/>
              </p:nvGrpSpPr>
              <p:grpSpPr bwMode="auto">
                <a:xfrm>
                  <a:off x="2105" y="3174"/>
                  <a:ext cx="1652" cy="821"/>
                  <a:chOff x="2189" y="2610"/>
                  <a:chExt cx="1652" cy="821"/>
                </a:xfrm>
              </p:grpSpPr>
              <p:sp>
                <p:nvSpPr>
                  <p:cNvPr id="1377306" name="Line 26"/>
                  <p:cNvSpPr>
                    <a:spLocks noChangeShapeType="1"/>
                  </p:cNvSpPr>
                  <p:nvPr/>
                </p:nvSpPr>
                <p:spPr bwMode="auto">
                  <a:xfrm>
                    <a:off x="2189" y="2610"/>
                    <a:ext cx="1652" cy="761"/>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1377307" name="Line 27"/>
                  <p:cNvSpPr>
                    <a:spLocks noChangeShapeType="1"/>
                  </p:cNvSpPr>
                  <p:nvPr/>
                </p:nvSpPr>
                <p:spPr bwMode="auto">
                  <a:xfrm flipH="1" flipV="1">
                    <a:off x="2189" y="2677"/>
                    <a:ext cx="1615" cy="754"/>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1377308" name="Text Box 28"/>
                  <p:cNvSpPr txBox="1">
                    <a:spLocks noChangeArrowheads="1"/>
                  </p:cNvSpPr>
                  <p:nvPr/>
                </p:nvSpPr>
                <p:spPr bwMode="auto">
                  <a:xfrm rot="1670163">
                    <a:off x="2495" y="3051"/>
                    <a:ext cx="1057" cy="233"/>
                  </a:xfrm>
                  <a:prstGeom prst="rect">
                    <a:avLst/>
                  </a:prstGeom>
                  <a:noFill/>
                  <a:ln w="12700">
                    <a:noFill/>
                    <a:miter lim="800000"/>
                    <a:headEnd/>
                    <a:tailEnd/>
                  </a:ln>
                  <a:effectLst/>
                </p:spPr>
                <p:txBody>
                  <a:bodyPr wrap="none" anchor="ctr">
                    <a:spAutoFit/>
                  </a:bodyPr>
                  <a:lstStyle/>
                  <a:p>
                    <a:pPr algn="ctr"/>
                    <a:r>
                      <a:rPr lang="en-US" altLang="zh-CN" dirty="0">
                        <a:solidFill>
                          <a:srgbClr val="000000"/>
                        </a:solidFill>
                        <a:ea typeface="宋体" pitchFamily="2" charset="-122"/>
                      </a:rPr>
                      <a:t>A www=</a:t>
                    </a:r>
                    <a:r>
                      <a:rPr lang="en-US" altLang="zh-CN" dirty="0" err="1">
                        <a:solidFill>
                          <a:srgbClr val="000000"/>
                        </a:solidFill>
                        <a:ea typeface="宋体" pitchFamily="2" charset="-122"/>
                      </a:rPr>
                      <a:t>IPaddr</a:t>
                    </a:r>
                    <a:endParaRPr lang="en-US" altLang="zh-CN" dirty="0">
                      <a:solidFill>
                        <a:srgbClr val="000000"/>
                      </a:solidFill>
                      <a:ea typeface="宋体" pitchFamily="2" charset="-122"/>
                    </a:endParaRPr>
                  </a:p>
                </p:txBody>
              </p:sp>
            </p:grpSp>
            <p:sp>
              <p:nvSpPr>
                <p:cNvPr id="1377309" name="Text Box 29"/>
                <p:cNvSpPr txBox="1">
                  <a:spLocks noChangeArrowheads="1"/>
                </p:cNvSpPr>
                <p:nvPr/>
              </p:nvSpPr>
              <p:spPr bwMode="auto">
                <a:xfrm>
                  <a:off x="4025" y="3678"/>
                  <a:ext cx="2163" cy="446"/>
                </a:xfrm>
                <a:prstGeom prst="rect">
                  <a:avLst/>
                </a:prstGeom>
                <a:noFill/>
                <a:ln w="12700">
                  <a:noFill/>
                  <a:miter lim="800000"/>
                  <a:headEnd/>
                  <a:tailEnd/>
                </a:ln>
                <a:effectLst/>
              </p:spPr>
              <p:txBody>
                <a:bodyPr wrap="square" anchor="ctr">
                  <a:spAutoFit/>
                </a:bodyPr>
                <a:lstStyle/>
                <a:p>
                  <a:pPr algn="ctr"/>
                  <a:r>
                    <a:rPr lang="en-US" altLang="zh-CN" sz="2000" dirty="0">
                      <a:solidFill>
                        <a:srgbClr val="000000"/>
                      </a:solidFill>
                      <a:ea typeface="宋体" pitchFamily="2" charset="-122"/>
                    </a:rPr>
                    <a:t>ns1.cs.cmu.edu</a:t>
                  </a:r>
                </a:p>
                <a:p>
                  <a:pPr algn="ctr"/>
                  <a:r>
                    <a:rPr lang="en-US" altLang="zh-CN" sz="2000" dirty="0" smtClean="0">
                      <a:solidFill>
                        <a:srgbClr val="000000"/>
                      </a:solidFill>
                      <a:ea typeface="宋体" pitchFamily="2" charset="-122"/>
                    </a:rPr>
                    <a:t>cs.cmu.edu DNS server</a:t>
                  </a:r>
                  <a:endParaRPr lang="en-US" altLang="zh-CN" sz="2000" dirty="0">
                    <a:solidFill>
                      <a:srgbClr val="000000"/>
                    </a:solidFill>
                    <a:ea typeface="宋体" pitchFamily="2" charset="-122"/>
                  </a:endParaRPr>
                </a:p>
              </p:txBody>
            </p:sp>
            <p:sp>
              <p:nvSpPr>
                <p:cNvPr id="30" name="Text Box 10"/>
                <p:cNvSpPr txBox="1">
                  <a:spLocks noChangeArrowheads="1"/>
                </p:cNvSpPr>
                <p:nvPr/>
              </p:nvSpPr>
              <p:spPr bwMode="auto">
                <a:xfrm>
                  <a:off x="4226" y="2611"/>
                  <a:ext cx="1362" cy="446"/>
                </a:xfrm>
                <a:prstGeom prst="rect">
                  <a:avLst/>
                </a:prstGeom>
                <a:noFill/>
                <a:ln w="12700">
                  <a:noFill/>
                  <a:miter lim="800000"/>
                  <a:headEnd/>
                  <a:tailEnd/>
                </a:ln>
                <a:effectLst/>
              </p:spPr>
              <p:txBody>
                <a:bodyPr wrap="none" anchor="ctr">
                  <a:spAutoFit/>
                </a:bodyPr>
                <a:lstStyle/>
                <a:p>
                  <a:pPr algn="ctr"/>
                  <a:r>
                    <a:rPr lang="en-US" altLang="zh-CN" sz="2000" dirty="0" smtClean="0">
                      <a:solidFill>
                        <a:srgbClr val="000000"/>
                      </a:solidFill>
                      <a:ea typeface="宋体" pitchFamily="2" charset="-122"/>
                    </a:rPr>
                    <a:t>a.edu-servers.net </a:t>
                  </a:r>
                  <a:endParaRPr lang="en-US" altLang="zh-CN" sz="2000" dirty="0">
                    <a:solidFill>
                      <a:srgbClr val="000000"/>
                    </a:solidFill>
                    <a:ea typeface="宋体" pitchFamily="2" charset="-122"/>
                  </a:endParaRPr>
                </a:p>
                <a:p>
                  <a:pPr algn="ctr"/>
                  <a:r>
                    <a:rPr lang="en-US" altLang="zh-CN" sz="2000" dirty="0" err="1" smtClean="0">
                      <a:solidFill>
                        <a:srgbClr val="000000"/>
                      </a:solidFill>
                      <a:ea typeface="宋体" pitchFamily="2" charset="-122"/>
                    </a:rPr>
                    <a:t>edu</a:t>
                  </a:r>
                  <a:r>
                    <a:rPr lang="en-US" altLang="zh-CN" sz="2000" dirty="0" smtClean="0">
                      <a:solidFill>
                        <a:srgbClr val="000000"/>
                      </a:solidFill>
                      <a:ea typeface="宋体" pitchFamily="2" charset="-122"/>
                    </a:rPr>
                    <a:t> DNS </a:t>
                  </a:r>
                  <a:r>
                    <a:rPr lang="en-US" altLang="zh-CN" sz="2000" dirty="0">
                      <a:solidFill>
                        <a:srgbClr val="000000"/>
                      </a:solidFill>
                      <a:ea typeface="宋体" pitchFamily="2" charset="-122"/>
                    </a:rPr>
                    <a:t>server</a:t>
                  </a:r>
                </a:p>
              </p:txBody>
            </p:sp>
            <p:sp>
              <p:nvSpPr>
                <p:cNvPr id="34" name="Text Box 10"/>
                <p:cNvSpPr txBox="1">
                  <a:spLocks noChangeArrowheads="1"/>
                </p:cNvSpPr>
                <p:nvPr/>
              </p:nvSpPr>
              <p:spPr bwMode="auto">
                <a:xfrm rot="21379775">
                  <a:off x="2219" y="2918"/>
                  <a:ext cx="1637" cy="233"/>
                </a:xfrm>
                <a:prstGeom prst="rect">
                  <a:avLst/>
                </a:prstGeom>
                <a:noFill/>
                <a:ln w="12700">
                  <a:noFill/>
                  <a:miter lim="800000"/>
                  <a:headEnd/>
                  <a:tailEnd/>
                </a:ln>
                <a:effectLst/>
              </p:spPr>
              <p:txBody>
                <a:bodyPr wrap="square" anchor="ctr">
                  <a:spAutoFit/>
                </a:bodyPr>
                <a:lstStyle/>
                <a:p>
                  <a:pPr algn="ctr"/>
                  <a:r>
                    <a:rPr lang="en-US" altLang="zh-CN" dirty="0" smtClean="0">
                      <a:solidFill>
                        <a:srgbClr val="000000"/>
                      </a:solidFill>
                      <a:ea typeface="宋体" pitchFamily="2" charset="-122"/>
                    </a:rPr>
                    <a:t>NS ns1.cmu.edu</a:t>
                  </a:r>
                  <a:endParaRPr lang="en-US" altLang="zh-CN" dirty="0">
                    <a:solidFill>
                      <a:srgbClr val="000000"/>
                    </a:solidFill>
                    <a:ea typeface="宋体" pitchFamily="2" charset="-122"/>
                  </a:endParaRPr>
                </a:p>
              </p:txBody>
            </p:sp>
          </p:grpSp>
          <p:sp>
            <p:nvSpPr>
              <p:cNvPr id="35" name="Text Box 15"/>
              <p:cNvSpPr txBox="1">
                <a:spLocks noChangeArrowheads="1"/>
              </p:cNvSpPr>
              <p:nvPr/>
            </p:nvSpPr>
            <p:spPr bwMode="auto">
              <a:xfrm>
                <a:off x="1921067" y="4162539"/>
                <a:ext cx="1825625" cy="369888"/>
              </a:xfrm>
              <a:prstGeom prst="rect">
                <a:avLst/>
              </a:prstGeom>
              <a:noFill/>
              <a:ln w="12700">
                <a:noFill/>
                <a:miter lim="800000"/>
                <a:headEnd/>
                <a:tailEnd/>
              </a:ln>
              <a:effectLst/>
            </p:spPr>
            <p:txBody>
              <a:bodyPr wrap="none" anchor="ctr">
                <a:spAutoFit/>
              </a:bodyPr>
              <a:lstStyle/>
              <a:p>
                <a:pPr algn="ctr"/>
                <a:r>
                  <a:rPr lang="en-US" altLang="zh-CN" dirty="0">
                    <a:solidFill>
                      <a:srgbClr val="000000"/>
                    </a:solidFill>
                    <a:ea typeface="宋体" pitchFamily="2" charset="-122"/>
                  </a:rPr>
                  <a:t>www.cs.cmu.edu</a:t>
                </a:r>
              </a:p>
            </p:txBody>
          </p:sp>
        </p:grpSp>
        <p:sp>
          <p:nvSpPr>
            <p:cNvPr id="36" name="Line 14"/>
            <p:cNvSpPr>
              <a:spLocks noChangeShapeType="1"/>
            </p:cNvSpPr>
            <p:nvPr/>
          </p:nvSpPr>
          <p:spPr bwMode="auto">
            <a:xfrm flipV="1">
              <a:off x="2155372" y="4685282"/>
              <a:ext cx="1389063" cy="7938"/>
            </a:xfrm>
            <a:prstGeom prst="line">
              <a:avLst/>
            </a:prstGeom>
            <a:noFill/>
            <a:ln w="12700">
              <a:solidFill>
                <a:schemeClr val="hlink"/>
              </a:solidFill>
              <a:round/>
              <a:headEnd type="triangle" w="med" len="med"/>
              <a:tailEnd type="none" w="med" len="med"/>
            </a:ln>
            <a:effectLst/>
          </p:spPr>
          <p:txBody>
            <a:bodyPr wrap="none" anchor="ctr"/>
            <a:lstStyle/>
            <a:p>
              <a:endParaRPr lang="zh-CN" altLang="en-US"/>
            </a:p>
          </p:txBody>
        </p:sp>
      </p:grpSp>
      <p:sp>
        <p:nvSpPr>
          <p:cNvPr id="37" name="矩形 36"/>
          <p:cNvSpPr/>
          <p:nvPr/>
        </p:nvSpPr>
        <p:spPr>
          <a:xfrm>
            <a:off x="6366187" y="359472"/>
            <a:ext cx="4572000" cy="1077218"/>
          </a:xfrm>
          <a:prstGeom prst="rect">
            <a:avLst/>
          </a:prstGeom>
        </p:spPr>
        <p:txBody>
          <a:bodyPr>
            <a:spAutoFit/>
          </a:bodyPr>
          <a:lstStyle/>
          <a:p>
            <a:r>
              <a:rPr lang="zh-CN" altLang="en-US" sz="1600" dirty="0"/>
              <a:t>递归查找和迭代查找的差异：每次请求</a:t>
            </a:r>
            <a:r>
              <a:rPr lang="en-US" altLang="zh-CN" sz="1600" dirty="0"/>
              <a:t>-</a:t>
            </a:r>
            <a:r>
              <a:rPr lang="zh-CN" altLang="en-US" sz="1600" dirty="0"/>
              <a:t>应答过程中返回的是解析结果还是查找解析结果的指引。由于递归查找会带来大量开销，实践中通常只有本地</a:t>
            </a:r>
            <a:r>
              <a:rPr lang="en-US" altLang="zh-CN" sz="1600" dirty="0"/>
              <a:t>DNS</a:t>
            </a:r>
            <a:r>
              <a:rPr lang="zh-CN" altLang="en-US" sz="1600" dirty="0"/>
              <a:t>服务器才支持递归查找。</a:t>
            </a:r>
            <a:endParaRPr lang="en-US" altLang="zh-CN" sz="1600" dirty="0"/>
          </a:p>
        </p:txBody>
      </p:sp>
    </p:spTree>
    <p:extLst>
      <p:ext uri="{BB962C8B-B14F-4D97-AF65-F5344CB8AC3E}">
        <p14:creationId xmlns:p14="http://schemas.microsoft.com/office/powerpoint/2010/main" val="1598172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域名缓存</a:t>
            </a:r>
            <a:r>
              <a:rPr lang="en-US" altLang="zh-CN" dirty="0" smtClean="0"/>
              <a:t>Cache</a:t>
            </a:r>
            <a:endParaRPr lang="zh-CN" altLang="en-US" dirty="0"/>
          </a:p>
        </p:txBody>
      </p:sp>
      <p:sp>
        <p:nvSpPr>
          <p:cNvPr id="3" name="内容占位符 2"/>
          <p:cNvSpPr>
            <a:spLocks noGrp="1"/>
          </p:cNvSpPr>
          <p:nvPr>
            <p:ph idx="1"/>
          </p:nvPr>
        </p:nvSpPr>
        <p:spPr/>
        <p:txBody>
          <a:bodyPr>
            <a:normAutofit/>
          </a:bodyPr>
          <a:lstStyle/>
          <a:p>
            <a:r>
              <a:rPr lang="zh-CN" altLang="en-US" sz="2000" dirty="0"/>
              <a:t>缓存：客户、</a:t>
            </a:r>
            <a:r>
              <a:rPr lang="zh-CN" altLang="en-US" sz="2000" dirty="0" smtClean="0"/>
              <a:t>途中</a:t>
            </a:r>
            <a:r>
              <a:rPr lang="en-US" altLang="zh-CN" sz="2000" dirty="0" smtClean="0"/>
              <a:t>DNS</a:t>
            </a:r>
            <a:r>
              <a:rPr lang="zh-CN" altLang="en-US" sz="2000" dirty="0"/>
              <a:t>服务器都会将解析结果缓存，收到新的请求采用最长后缀匹配方法</a:t>
            </a:r>
            <a:endParaRPr lang="en-US" altLang="zh-CN" sz="2000" dirty="0"/>
          </a:p>
          <a:p>
            <a:endParaRPr lang="zh-CN" altLang="en-US" sz="2000" dirty="0"/>
          </a:p>
        </p:txBody>
      </p:sp>
      <p:grpSp>
        <p:nvGrpSpPr>
          <p:cNvPr id="4" name="Group 4"/>
          <p:cNvGrpSpPr>
            <a:grpSpLocks/>
          </p:cNvGrpSpPr>
          <p:nvPr/>
        </p:nvGrpSpPr>
        <p:grpSpPr bwMode="auto">
          <a:xfrm>
            <a:off x="2842899" y="2343849"/>
            <a:ext cx="9696451" cy="3368676"/>
            <a:chOff x="80" y="2002"/>
            <a:chExt cx="6108" cy="2122"/>
          </a:xfrm>
        </p:grpSpPr>
        <p:sp>
          <p:nvSpPr>
            <p:cNvPr id="5" name="Oval 5"/>
            <p:cNvSpPr>
              <a:spLocks noChangeArrowheads="1"/>
            </p:cNvSpPr>
            <p:nvPr/>
          </p:nvSpPr>
          <p:spPr bwMode="auto">
            <a:xfrm>
              <a:off x="86" y="2594"/>
              <a:ext cx="526" cy="429"/>
            </a:xfrm>
            <a:prstGeom prst="ellipse">
              <a:avLst/>
            </a:prstGeom>
            <a:noFill/>
            <a:ln w="12700">
              <a:solidFill>
                <a:schemeClr val="hlink"/>
              </a:solidFill>
              <a:round/>
              <a:headEnd/>
              <a:tailEnd/>
            </a:ln>
            <a:effectLst/>
          </p:spPr>
          <p:txBody>
            <a:bodyPr wrap="none" anchor="ctr"/>
            <a:lstStyle/>
            <a:p>
              <a:endParaRPr lang="zh-CN" altLang="en-US"/>
            </a:p>
          </p:txBody>
        </p:sp>
        <p:sp>
          <p:nvSpPr>
            <p:cNvPr id="6" name="Text Box 6"/>
            <p:cNvSpPr txBox="1">
              <a:spLocks noChangeArrowheads="1"/>
            </p:cNvSpPr>
            <p:nvPr/>
          </p:nvSpPr>
          <p:spPr bwMode="auto">
            <a:xfrm>
              <a:off x="80" y="3236"/>
              <a:ext cx="526" cy="250"/>
            </a:xfrm>
            <a:prstGeom prst="rect">
              <a:avLst/>
            </a:prstGeom>
            <a:noFill/>
            <a:ln w="12700">
              <a:noFill/>
              <a:miter lim="800000"/>
              <a:headEnd/>
              <a:tailEnd/>
            </a:ln>
            <a:effectLst/>
          </p:spPr>
          <p:txBody>
            <a:bodyPr wrap="none" anchor="ctr">
              <a:spAutoFit/>
            </a:bodyPr>
            <a:lstStyle/>
            <a:p>
              <a:pPr algn="ctr"/>
              <a:r>
                <a:rPr lang="en-US" altLang="zh-CN" sz="2000" dirty="0">
                  <a:solidFill>
                    <a:srgbClr val="000000"/>
                  </a:solidFill>
                  <a:ea typeface="宋体" pitchFamily="2" charset="-122"/>
                </a:rPr>
                <a:t>Client</a:t>
              </a:r>
            </a:p>
          </p:txBody>
        </p:sp>
        <p:sp>
          <p:nvSpPr>
            <p:cNvPr id="7" name="Rectangle 7"/>
            <p:cNvSpPr>
              <a:spLocks noChangeArrowheads="1"/>
            </p:cNvSpPr>
            <p:nvPr/>
          </p:nvSpPr>
          <p:spPr bwMode="auto">
            <a:xfrm>
              <a:off x="1609" y="2653"/>
              <a:ext cx="500" cy="685"/>
            </a:xfrm>
            <a:prstGeom prst="rect">
              <a:avLst/>
            </a:prstGeom>
            <a:noFill/>
            <a:ln w="12700">
              <a:solidFill>
                <a:schemeClr val="hlink"/>
              </a:solidFill>
              <a:miter lim="800000"/>
              <a:headEnd/>
              <a:tailEnd/>
            </a:ln>
            <a:effectLst/>
          </p:spPr>
          <p:txBody>
            <a:bodyPr wrap="none" anchor="ctr"/>
            <a:lstStyle/>
            <a:p>
              <a:endParaRPr lang="zh-CN" altLang="en-US"/>
            </a:p>
          </p:txBody>
        </p:sp>
        <p:sp>
          <p:nvSpPr>
            <p:cNvPr id="8" name="Text Box 8"/>
            <p:cNvSpPr txBox="1">
              <a:spLocks noChangeArrowheads="1"/>
            </p:cNvSpPr>
            <p:nvPr/>
          </p:nvSpPr>
          <p:spPr bwMode="auto">
            <a:xfrm>
              <a:off x="1353" y="3463"/>
              <a:ext cx="889" cy="446"/>
            </a:xfrm>
            <a:prstGeom prst="rect">
              <a:avLst/>
            </a:prstGeom>
            <a:noFill/>
            <a:ln w="12700">
              <a:noFill/>
              <a:miter lim="800000"/>
              <a:headEnd/>
              <a:tailEnd/>
            </a:ln>
            <a:effectLst/>
          </p:spPr>
          <p:txBody>
            <a:bodyPr wrap="none" anchor="ctr">
              <a:spAutoFit/>
            </a:bodyPr>
            <a:lstStyle/>
            <a:p>
              <a:pPr algn="ctr"/>
              <a:r>
                <a:rPr lang="en-US" altLang="zh-CN" sz="2000" dirty="0">
                  <a:solidFill>
                    <a:srgbClr val="000000"/>
                  </a:solidFill>
                  <a:ea typeface="宋体" pitchFamily="2" charset="-122"/>
                </a:rPr>
                <a:t>Local </a:t>
              </a:r>
            </a:p>
            <a:p>
              <a:pPr algn="ctr"/>
              <a:r>
                <a:rPr lang="en-US" altLang="zh-CN" sz="2000" dirty="0">
                  <a:solidFill>
                    <a:srgbClr val="000000"/>
                  </a:solidFill>
                  <a:ea typeface="宋体" pitchFamily="2" charset="-122"/>
                </a:rPr>
                <a:t>DNS server</a:t>
              </a:r>
            </a:p>
          </p:txBody>
        </p:sp>
        <p:sp>
          <p:nvSpPr>
            <p:cNvPr id="9" name="Rectangle 9"/>
            <p:cNvSpPr>
              <a:spLocks noChangeArrowheads="1"/>
            </p:cNvSpPr>
            <p:nvPr/>
          </p:nvSpPr>
          <p:spPr bwMode="auto">
            <a:xfrm>
              <a:off x="3689" y="2112"/>
              <a:ext cx="503" cy="326"/>
            </a:xfrm>
            <a:prstGeom prst="rect">
              <a:avLst/>
            </a:prstGeom>
            <a:noFill/>
            <a:ln w="12700">
              <a:solidFill>
                <a:schemeClr val="hlink"/>
              </a:solidFill>
              <a:miter lim="800000"/>
              <a:headEnd/>
              <a:tailEnd/>
            </a:ln>
            <a:effectLst/>
          </p:spPr>
          <p:txBody>
            <a:bodyPr wrap="none" anchor="ctr"/>
            <a:lstStyle/>
            <a:p>
              <a:endParaRPr lang="zh-CN" altLang="en-US"/>
            </a:p>
          </p:txBody>
        </p:sp>
        <p:sp>
          <p:nvSpPr>
            <p:cNvPr id="10" name="Text Box 10"/>
            <p:cNvSpPr txBox="1">
              <a:spLocks noChangeArrowheads="1"/>
            </p:cNvSpPr>
            <p:nvPr/>
          </p:nvSpPr>
          <p:spPr bwMode="auto">
            <a:xfrm>
              <a:off x="4298" y="2002"/>
              <a:ext cx="889" cy="446"/>
            </a:xfrm>
            <a:prstGeom prst="rect">
              <a:avLst/>
            </a:prstGeom>
            <a:noFill/>
            <a:ln w="12700">
              <a:noFill/>
              <a:miter lim="800000"/>
              <a:headEnd/>
              <a:tailEnd/>
            </a:ln>
            <a:effectLst/>
          </p:spPr>
          <p:txBody>
            <a:bodyPr wrap="none" anchor="ctr">
              <a:spAutoFit/>
            </a:bodyPr>
            <a:lstStyle/>
            <a:p>
              <a:pPr algn="ctr"/>
              <a:r>
                <a:rPr lang="en-US" altLang="zh-CN" sz="2000" dirty="0">
                  <a:solidFill>
                    <a:srgbClr val="000000"/>
                  </a:solidFill>
                  <a:ea typeface="宋体" pitchFamily="2" charset="-122"/>
                </a:rPr>
                <a:t>root </a:t>
              </a:r>
              <a:endParaRPr lang="en-US" altLang="zh-CN" sz="2000" dirty="0" smtClean="0">
                <a:solidFill>
                  <a:srgbClr val="000000"/>
                </a:solidFill>
                <a:ea typeface="宋体" pitchFamily="2" charset="-122"/>
              </a:endParaRPr>
            </a:p>
            <a:p>
              <a:pPr algn="ctr"/>
              <a:r>
                <a:rPr lang="en-US" altLang="zh-CN" sz="2000" dirty="0" smtClean="0">
                  <a:solidFill>
                    <a:srgbClr val="000000"/>
                  </a:solidFill>
                  <a:ea typeface="宋体" pitchFamily="2" charset="-122"/>
                </a:rPr>
                <a:t>DNS </a:t>
              </a:r>
              <a:r>
                <a:rPr lang="en-US" altLang="zh-CN" sz="2000" dirty="0">
                  <a:solidFill>
                    <a:srgbClr val="000000"/>
                  </a:solidFill>
                  <a:ea typeface="宋体" pitchFamily="2" charset="-122"/>
                </a:rPr>
                <a:t>server</a:t>
              </a:r>
            </a:p>
          </p:txBody>
        </p:sp>
        <p:sp>
          <p:nvSpPr>
            <p:cNvPr id="11" name="Rectangle 11"/>
            <p:cNvSpPr>
              <a:spLocks noChangeArrowheads="1"/>
            </p:cNvSpPr>
            <p:nvPr/>
          </p:nvSpPr>
          <p:spPr bwMode="auto">
            <a:xfrm>
              <a:off x="3729" y="3289"/>
              <a:ext cx="494" cy="314"/>
            </a:xfrm>
            <a:prstGeom prst="rect">
              <a:avLst/>
            </a:prstGeom>
            <a:noFill/>
            <a:ln w="12700">
              <a:solidFill>
                <a:schemeClr val="hlink"/>
              </a:solidFill>
              <a:miter lim="800000"/>
              <a:headEnd/>
              <a:tailEnd/>
            </a:ln>
            <a:effectLst/>
          </p:spPr>
          <p:txBody>
            <a:bodyPr wrap="none" anchor="ctr"/>
            <a:lstStyle/>
            <a:p>
              <a:endParaRPr lang="zh-CN" altLang="en-US"/>
            </a:p>
          </p:txBody>
        </p:sp>
        <p:sp>
          <p:nvSpPr>
            <p:cNvPr id="12" name="Text Box 12"/>
            <p:cNvSpPr txBox="1">
              <a:spLocks noChangeArrowheads="1"/>
            </p:cNvSpPr>
            <p:nvPr/>
          </p:nvSpPr>
          <p:spPr bwMode="auto">
            <a:xfrm>
              <a:off x="4402" y="3241"/>
              <a:ext cx="1231" cy="446"/>
            </a:xfrm>
            <a:prstGeom prst="rect">
              <a:avLst/>
            </a:prstGeom>
            <a:noFill/>
            <a:ln w="12700">
              <a:noFill/>
              <a:miter lim="800000"/>
              <a:headEnd/>
              <a:tailEnd/>
            </a:ln>
            <a:effectLst/>
          </p:spPr>
          <p:txBody>
            <a:bodyPr wrap="none" anchor="ctr">
              <a:spAutoFit/>
            </a:bodyPr>
            <a:lstStyle/>
            <a:p>
              <a:pPr algn="ctr"/>
              <a:r>
                <a:rPr lang="en-US" altLang="zh-CN" sz="2000" dirty="0">
                  <a:solidFill>
                    <a:srgbClr val="000000"/>
                  </a:solidFill>
                  <a:ea typeface="宋体" pitchFamily="2" charset="-122"/>
                </a:rPr>
                <a:t>ns1.cmu.edu </a:t>
              </a:r>
            </a:p>
            <a:p>
              <a:pPr algn="ctr"/>
              <a:r>
                <a:rPr lang="en-US" altLang="zh-CN" sz="2000" dirty="0" err="1" smtClean="0">
                  <a:solidFill>
                    <a:srgbClr val="000000"/>
                  </a:solidFill>
                  <a:ea typeface="宋体" pitchFamily="2" charset="-122"/>
                </a:rPr>
                <a:t>cmu</a:t>
              </a:r>
              <a:r>
                <a:rPr lang="en-US" altLang="zh-CN" sz="2000" dirty="0" smtClean="0">
                  <a:solidFill>
                    <a:srgbClr val="000000"/>
                  </a:solidFill>
                  <a:ea typeface="宋体" pitchFamily="2" charset="-122"/>
                </a:rPr>
                <a:t> DNS </a:t>
              </a:r>
              <a:r>
                <a:rPr lang="en-US" altLang="zh-CN" sz="2000" dirty="0">
                  <a:solidFill>
                    <a:srgbClr val="000000"/>
                  </a:solidFill>
                  <a:ea typeface="宋体" pitchFamily="2" charset="-122"/>
                </a:rPr>
                <a:t>server</a:t>
              </a:r>
            </a:p>
          </p:txBody>
        </p:sp>
        <p:sp>
          <p:nvSpPr>
            <p:cNvPr id="13" name="Rectangle 13"/>
            <p:cNvSpPr>
              <a:spLocks noChangeArrowheads="1"/>
            </p:cNvSpPr>
            <p:nvPr/>
          </p:nvSpPr>
          <p:spPr bwMode="auto">
            <a:xfrm>
              <a:off x="3733" y="3743"/>
              <a:ext cx="481" cy="316"/>
            </a:xfrm>
            <a:prstGeom prst="rect">
              <a:avLst/>
            </a:prstGeom>
            <a:noFill/>
            <a:ln w="12700">
              <a:solidFill>
                <a:schemeClr val="hlink"/>
              </a:solidFill>
              <a:miter lim="800000"/>
              <a:headEnd/>
              <a:tailEnd/>
            </a:ln>
            <a:effectLst/>
          </p:spPr>
          <p:txBody>
            <a:bodyPr wrap="none" anchor="ctr"/>
            <a:lstStyle/>
            <a:p>
              <a:endParaRPr lang="zh-CN" altLang="en-US"/>
            </a:p>
          </p:txBody>
        </p:sp>
        <p:sp>
          <p:nvSpPr>
            <p:cNvPr id="14" name="Line 14"/>
            <p:cNvSpPr>
              <a:spLocks noChangeShapeType="1"/>
            </p:cNvSpPr>
            <p:nvPr/>
          </p:nvSpPr>
          <p:spPr bwMode="auto">
            <a:xfrm flipV="1">
              <a:off x="684" y="2728"/>
              <a:ext cx="875" cy="5"/>
            </a:xfrm>
            <a:prstGeom prst="line">
              <a:avLst/>
            </a:prstGeom>
            <a:noFill/>
            <a:ln w="12700">
              <a:solidFill>
                <a:schemeClr val="hlink"/>
              </a:solidFill>
              <a:round/>
              <a:headEnd/>
              <a:tailEnd type="triangle" w="med" len="med"/>
            </a:ln>
            <a:effectLst/>
          </p:spPr>
          <p:txBody>
            <a:bodyPr wrap="none" anchor="ctr"/>
            <a:lstStyle/>
            <a:p>
              <a:endParaRPr lang="zh-CN" altLang="en-US"/>
            </a:p>
          </p:txBody>
        </p:sp>
        <p:sp>
          <p:nvSpPr>
            <p:cNvPr id="15" name="Text Box 15"/>
            <p:cNvSpPr txBox="1">
              <a:spLocks noChangeArrowheads="1"/>
            </p:cNvSpPr>
            <p:nvPr/>
          </p:nvSpPr>
          <p:spPr bwMode="auto">
            <a:xfrm>
              <a:off x="574" y="2873"/>
              <a:ext cx="1057" cy="233"/>
            </a:xfrm>
            <a:prstGeom prst="rect">
              <a:avLst/>
            </a:prstGeom>
            <a:noFill/>
            <a:ln w="12700">
              <a:noFill/>
              <a:miter lim="800000"/>
              <a:headEnd/>
              <a:tailEnd/>
            </a:ln>
            <a:effectLst/>
          </p:spPr>
          <p:txBody>
            <a:bodyPr wrap="none" anchor="ctr">
              <a:spAutoFit/>
            </a:bodyPr>
            <a:lstStyle/>
            <a:p>
              <a:pPr algn="ctr"/>
              <a:r>
                <a:rPr lang="en-US" altLang="zh-CN" dirty="0" smtClean="0">
                  <a:solidFill>
                    <a:srgbClr val="000000"/>
                  </a:solidFill>
                  <a:ea typeface="宋体" pitchFamily="2" charset="-122"/>
                </a:rPr>
                <a:t>A www=</a:t>
              </a:r>
              <a:r>
                <a:rPr lang="en-US" altLang="zh-CN" dirty="0" err="1" smtClean="0">
                  <a:solidFill>
                    <a:srgbClr val="000000"/>
                  </a:solidFill>
                  <a:ea typeface="宋体" pitchFamily="2" charset="-122"/>
                </a:rPr>
                <a:t>IPaddr</a:t>
              </a:r>
              <a:endParaRPr lang="en-US" altLang="zh-CN" dirty="0">
                <a:solidFill>
                  <a:srgbClr val="000000"/>
                </a:solidFill>
                <a:ea typeface="宋体" pitchFamily="2" charset="-122"/>
              </a:endParaRPr>
            </a:p>
          </p:txBody>
        </p:sp>
        <p:sp>
          <p:nvSpPr>
            <p:cNvPr id="27" name="Text Box 24"/>
            <p:cNvSpPr txBox="1">
              <a:spLocks noChangeArrowheads="1"/>
            </p:cNvSpPr>
            <p:nvPr/>
          </p:nvSpPr>
          <p:spPr bwMode="auto">
            <a:xfrm rot="1716369">
              <a:off x="2539" y="3383"/>
              <a:ext cx="1017" cy="233"/>
            </a:xfrm>
            <a:prstGeom prst="rect">
              <a:avLst/>
            </a:prstGeom>
            <a:noFill/>
            <a:ln w="12700">
              <a:noFill/>
              <a:miter lim="800000"/>
              <a:headEnd/>
              <a:tailEnd/>
            </a:ln>
            <a:effectLst/>
          </p:spPr>
          <p:txBody>
            <a:bodyPr wrap="none" anchor="ctr">
              <a:spAutoFit/>
            </a:bodyPr>
            <a:lstStyle/>
            <a:p>
              <a:pPr algn="ctr"/>
              <a:r>
                <a:rPr lang="en-US" altLang="zh-CN" dirty="0" smtClean="0">
                  <a:solidFill>
                    <a:srgbClr val="000000"/>
                  </a:solidFill>
                  <a:ea typeface="宋体" pitchFamily="2" charset="-122"/>
                </a:rPr>
                <a:t>ftp.cs.cmu.edu</a:t>
              </a:r>
              <a:endParaRPr lang="en-US" altLang="zh-CN" dirty="0">
                <a:solidFill>
                  <a:srgbClr val="000000"/>
                </a:solidFill>
                <a:ea typeface="宋体" pitchFamily="2" charset="-122"/>
              </a:endParaRPr>
            </a:p>
          </p:txBody>
        </p:sp>
        <p:grpSp>
          <p:nvGrpSpPr>
            <p:cNvPr id="18" name="Group 25"/>
            <p:cNvGrpSpPr>
              <a:grpSpLocks/>
            </p:cNvGrpSpPr>
            <p:nvPr/>
          </p:nvGrpSpPr>
          <p:grpSpPr bwMode="auto">
            <a:xfrm>
              <a:off x="2105" y="3174"/>
              <a:ext cx="1652" cy="821"/>
              <a:chOff x="2189" y="2610"/>
              <a:chExt cx="1652" cy="821"/>
            </a:xfrm>
          </p:grpSpPr>
          <p:sp>
            <p:nvSpPr>
              <p:cNvPr id="22" name="Line 26"/>
              <p:cNvSpPr>
                <a:spLocks noChangeShapeType="1"/>
              </p:cNvSpPr>
              <p:nvPr/>
            </p:nvSpPr>
            <p:spPr bwMode="auto">
              <a:xfrm>
                <a:off x="2189" y="2610"/>
                <a:ext cx="1652" cy="761"/>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3" name="Line 27"/>
              <p:cNvSpPr>
                <a:spLocks noChangeShapeType="1"/>
              </p:cNvSpPr>
              <p:nvPr/>
            </p:nvSpPr>
            <p:spPr bwMode="auto">
              <a:xfrm flipH="1" flipV="1">
                <a:off x="2189" y="2677"/>
                <a:ext cx="1615" cy="754"/>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24" name="Text Box 28"/>
              <p:cNvSpPr txBox="1">
                <a:spLocks noChangeArrowheads="1"/>
              </p:cNvSpPr>
              <p:nvPr/>
            </p:nvSpPr>
            <p:spPr bwMode="auto">
              <a:xfrm rot="1670163">
                <a:off x="2495" y="3051"/>
                <a:ext cx="1057" cy="233"/>
              </a:xfrm>
              <a:prstGeom prst="rect">
                <a:avLst/>
              </a:prstGeom>
              <a:noFill/>
              <a:ln w="12700">
                <a:noFill/>
                <a:miter lim="800000"/>
                <a:headEnd/>
                <a:tailEnd/>
              </a:ln>
              <a:effectLst/>
            </p:spPr>
            <p:txBody>
              <a:bodyPr wrap="none" anchor="ctr">
                <a:spAutoFit/>
              </a:bodyPr>
              <a:lstStyle/>
              <a:p>
                <a:pPr algn="ctr"/>
                <a:r>
                  <a:rPr lang="en-US" altLang="zh-CN" dirty="0">
                    <a:solidFill>
                      <a:srgbClr val="000000"/>
                    </a:solidFill>
                    <a:ea typeface="宋体" pitchFamily="2" charset="-122"/>
                  </a:rPr>
                  <a:t>A www=</a:t>
                </a:r>
                <a:r>
                  <a:rPr lang="en-US" altLang="zh-CN" dirty="0" err="1">
                    <a:solidFill>
                      <a:srgbClr val="000000"/>
                    </a:solidFill>
                    <a:ea typeface="宋体" pitchFamily="2" charset="-122"/>
                  </a:rPr>
                  <a:t>IPaddr</a:t>
                </a:r>
                <a:endParaRPr lang="en-US" altLang="zh-CN" dirty="0">
                  <a:solidFill>
                    <a:srgbClr val="000000"/>
                  </a:solidFill>
                  <a:ea typeface="宋体" pitchFamily="2" charset="-122"/>
                </a:endParaRPr>
              </a:p>
            </p:txBody>
          </p:sp>
        </p:grpSp>
        <p:sp>
          <p:nvSpPr>
            <p:cNvPr id="19" name="Text Box 29"/>
            <p:cNvSpPr txBox="1">
              <a:spLocks noChangeArrowheads="1"/>
            </p:cNvSpPr>
            <p:nvPr/>
          </p:nvSpPr>
          <p:spPr bwMode="auto">
            <a:xfrm>
              <a:off x="4025" y="3678"/>
              <a:ext cx="2163" cy="446"/>
            </a:xfrm>
            <a:prstGeom prst="rect">
              <a:avLst/>
            </a:prstGeom>
            <a:noFill/>
            <a:ln w="12700">
              <a:noFill/>
              <a:miter lim="800000"/>
              <a:headEnd/>
              <a:tailEnd/>
            </a:ln>
            <a:effectLst/>
          </p:spPr>
          <p:txBody>
            <a:bodyPr wrap="square" anchor="ctr">
              <a:spAutoFit/>
            </a:bodyPr>
            <a:lstStyle/>
            <a:p>
              <a:pPr algn="ctr"/>
              <a:r>
                <a:rPr lang="en-US" altLang="zh-CN" sz="2000" dirty="0">
                  <a:solidFill>
                    <a:srgbClr val="000000"/>
                  </a:solidFill>
                  <a:ea typeface="宋体" pitchFamily="2" charset="-122"/>
                </a:rPr>
                <a:t>ns1.cs.cmu.edu</a:t>
              </a:r>
            </a:p>
            <a:p>
              <a:pPr algn="ctr"/>
              <a:r>
                <a:rPr lang="en-US" altLang="zh-CN" sz="2000" dirty="0" smtClean="0">
                  <a:solidFill>
                    <a:srgbClr val="000000"/>
                  </a:solidFill>
                  <a:ea typeface="宋体" pitchFamily="2" charset="-122"/>
                </a:rPr>
                <a:t>cs.cmu.edu DNS server</a:t>
              </a:r>
              <a:endParaRPr lang="en-US" altLang="zh-CN" sz="2000" dirty="0">
                <a:solidFill>
                  <a:srgbClr val="000000"/>
                </a:solidFill>
                <a:ea typeface="宋体" pitchFamily="2" charset="-122"/>
              </a:endParaRPr>
            </a:p>
          </p:txBody>
        </p:sp>
        <p:sp>
          <p:nvSpPr>
            <p:cNvPr id="20" name="Text Box 10"/>
            <p:cNvSpPr txBox="1">
              <a:spLocks noChangeArrowheads="1"/>
            </p:cNvSpPr>
            <p:nvPr/>
          </p:nvSpPr>
          <p:spPr bwMode="auto">
            <a:xfrm>
              <a:off x="4226" y="2611"/>
              <a:ext cx="1362" cy="446"/>
            </a:xfrm>
            <a:prstGeom prst="rect">
              <a:avLst/>
            </a:prstGeom>
            <a:noFill/>
            <a:ln w="12700">
              <a:noFill/>
              <a:miter lim="800000"/>
              <a:headEnd/>
              <a:tailEnd/>
            </a:ln>
            <a:effectLst/>
          </p:spPr>
          <p:txBody>
            <a:bodyPr wrap="none" anchor="ctr">
              <a:spAutoFit/>
            </a:bodyPr>
            <a:lstStyle/>
            <a:p>
              <a:pPr algn="ctr"/>
              <a:r>
                <a:rPr lang="en-US" altLang="zh-CN" sz="2000" dirty="0" smtClean="0">
                  <a:solidFill>
                    <a:srgbClr val="000000"/>
                  </a:solidFill>
                  <a:ea typeface="宋体" pitchFamily="2" charset="-122"/>
                </a:rPr>
                <a:t>a.edu-servers.net </a:t>
              </a:r>
              <a:endParaRPr lang="en-US" altLang="zh-CN" sz="2000" dirty="0">
                <a:solidFill>
                  <a:srgbClr val="000000"/>
                </a:solidFill>
                <a:ea typeface="宋体" pitchFamily="2" charset="-122"/>
              </a:endParaRPr>
            </a:p>
            <a:p>
              <a:pPr algn="ctr"/>
              <a:r>
                <a:rPr lang="en-US" altLang="zh-CN" sz="2000" dirty="0" err="1" smtClean="0">
                  <a:solidFill>
                    <a:srgbClr val="000000"/>
                  </a:solidFill>
                  <a:ea typeface="宋体" pitchFamily="2" charset="-122"/>
                </a:rPr>
                <a:t>edu</a:t>
              </a:r>
              <a:r>
                <a:rPr lang="en-US" altLang="zh-CN" sz="2000" dirty="0" smtClean="0">
                  <a:solidFill>
                    <a:srgbClr val="000000"/>
                  </a:solidFill>
                  <a:ea typeface="宋体" pitchFamily="2" charset="-122"/>
                </a:rPr>
                <a:t> DNS </a:t>
              </a:r>
              <a:r>
                <a:rPr lang="en-US" altLang="zh-CN" sz="2000" dirty="0">
                  <a:solidFill>
                    <a:srgbClr val="000000"/>
                  </a:solidFill>
                  <a:ea typeface="宋体" pitchFamily="2" charset="-122"/>
                </a:rPr>
                <a:t>server</a:t>
              </a:r>
            </a:p>
          </p:txBody>
        </p:sp>
      </p:grpSp>
      <p:sp>
        <p:nvSpPr>
          <p:cNvPr id="34" name="Rectangle 9"/>
          <p:cNvSpPr>
            <a:spLocks noChangeArrowheads="1"/>
          </p:cNvSpPr>
          <p:nvPr/>
        </p:nvSpPr>
        <p:spPr bwMode="auto">
          <a:xfrm>
            <a:off x="8583300" y="3452843"/>
            <a:ext cx="798513" cy="517525"/>
          </a:xfrm>
          <a:prstGeom prst="rect">
            <a:avLst/>
          </a:prstGeom>
          <a:noFill/>
          <a:ln w="12700">
            <a:solidFill>
              <a:schemeClr val="hlink"/>
            </a:solidFill>
            <a:miter lim="800000"/>
            <a:headEnd/>
            <a:tailEnd/>
          </a:ln>
          <a:effectLst/>
        </p:spPr>
        <p:txBody>
          <a:bodyPr wrap="none" anchor="ctr"/>
          <a:lstStyle/>
          <a:p>
            <a:endParaRPr lang="zh-CN" altLang="en-US"/>
          </a:p>
        </p:txBody>
      </p:sp>
      <p:sp>
        <p:nvSpPr>
          <p:cNvPr id="35" name="Text Box 15"/>
          <p:cNvSpPr txBox="1">
            <a:spLocks noChangeArrowheads="1"/>
          </p:cNvSpPr>
          <p:nvPr/>
        </p:nvSpPr>
        <p:spPr bwMode="auto">
          <a:xfrm>
            <a:off x="3709496" y="3126877"/>
            <a:ext cx="1614546" cy="369332"/>
          </a:xfrm>
          <a:prstGeom prst="rect">
            <a:avLst/>
          </a:prstGeom>
          <a:noFill/>
          <a:ln w="12700">
            <a:noFill/>
            <a:miter lim="800000"/>
            <a:headEnd/>
            <a:tailEnd/>
          </a:ln>
          <a:effectLst/>
        </p:spPr>
        <p:txBody>
          <a:bodyPr wrap="none" anchor="ctr">
            <a:spAutoFit/>
          </a:bodyPr>
          <a:lstStyle/>
          <a:p>
            <a:pPr algn="ctr"/>
            <a:r>
              <a:rPr lang="en-US" altLang="zh-CN" dirty="0" smtClean="0">
                <a:solidFill>
                  <a:srgbClr val="000000"/>
                </a:solidFill>
                <a:ea typeface="宋体" pitchFamily="2" charset="-122"/>
              </a:rPr>
              <a:t>ftp.cs.cmu.edu</a:t>
            </a:r>
            <a:endParaRPr lang="en-US" altLang="zh-CN" dirty="0">
              <a:solidFill>
                <a:srgbClr val="000000"/>
              </a:solidFill>
              <a:ea typeface="宋体" pitchFamily="2" charset="-122"/>
            </a:endParaRPr>
          </a:p>
        </p:txBody>
      </p:sp>
      <p:sp>
        <p:nvSpPr>
          <p:cNvPr id="36" name="Line 14"/>
          <p:cNvSpPr>
            <a:spLocks noChangeShapeType="1"/>
          </p:cNvSpPr>
          <p:nvPr/>
        </p:nvSpPr>
        <p:spPr bwMode="auto">
          <a:xfrm flipV="1">
            <a:off x="3838262" y="3649342"/>
            <a:ext cx="1389063" cy="7938"/>
          </a:xfrm>
          <a:prstGeom prst="line">
            <a:avLst/>
          </a:prstGeom>
          <a:noFill/>
          <a:ln w="12700">
            <a:solidFill>
              <a:schemeClr val="hlink"/>
            </a:solidFill>
            <a:round/>
            <a:headEnd type="triangle" w="med" len="med"/>
            <a:tailEnd type="none" w="med" len="med"/>
          </a:ln>
          <a:effectLst/>
        </p:spPr>
        <p:txBody>
          <a:bodyPr wrap="none" anchor="ctr"/>
          <a:lstStyle/>
          <a:p>
            <a:endParaRPr lang="zh-CN" altLang="en-US"/>
          </a:p>
        </p:txBody>
      </p:sp>
      <p:sp>
        <p:nvSpPr>
          <p:cNvPr id="37" name="Text Box 15"/>
          <p:cNvSpPr txBox="1">
            <a:spLocks noChangeArrowheads="1"/>
          </p:cNvSpPr>
          <p:nvPr/>
        </p:nvSpPr>
        <p:spPr bwMode="auto">
          <a:xfrm>
            <a:off x="5667062" y="2405861"/>
            <a:ext cx="3184425" cy="923330"/>
          </a:xfrm>
          <a:prstGeom prst="rect">
            <a:avLst/>
          </a:prstGeom>
          <a:noFill/>
          <a:ln w="12700">
            <a:solidFill>
              <a:srgbClr val="FF0000"/>
            </a:solidFill>
            <a:prstDash val="dash"/>
            <a:miter lim="800000"/>
            <a:headEnd/>
            <a:tailEnd/>
          </a:ln>
          <a:effectLst/>
        </p:spPr>
        <p:txBody>
          <a:bodyPr wrap="square" anchor="ctr">
            <a:spAutoFit/>
          </a:bodyPr>
          <a:lstStyle/>
          <a:p>
            <a:r>
              <a:rPr lang="en-US" altLang="zh-CN" dirty="0" err="1" smtClean="0">
                <a:solidFill>
                  <a:srgbClr val="000000"/>
                </a:solidFill>
                <a:ea typeface="宋体" pitchFamily="2" charset="-122"/>
              </a:rPr>
              <a:t>edu</a:t>
            </a:r>
            <a:r>
              <a:rPr lang="en-US" altLang="zh-CN" dirty="0" smtClean="0">
                <a:solidFill>
                  <a:srgbClr val="000000"/>
                </a:solidFill>
                <a:ea typeface="宋体" pitchFamily="2" charset="-122"/>
              </a:rPr>
              <a:t> NS a.edu-servers.net</a:t>
            </a:r>
          </a:p>
          <a:p>
            <a:r>
              <a:rPr lang="en-US" altLang="zh-CN" dirty="0" smtClean="0">
                <a:solidFill>
                  <a:srgbClr val="000000"/>
                </a:solidFill>
                <a:ea typeface="宋体" pitchFamily="2" charset="-122"/>
              </a:rPr>
              <a:t>cmu.edu NS ns1.cmu.edu</a:t>
            </a:r>
          </a:p>
          <a:p>
            <a:r>
              <a:rPr lang="en-US" altLang="zh-CN" u="sng" dirty="0" smtClean="0">
                <a:solidFill>
                  <a:srgbClr val="FF0000"/>
                </a:solidFill>
                <a:ea typeface="宋体" pitchFamily="2" charset="-122"/>
              </a:rPr>
              <a:t>cs.cmu.edu NS ns1.cs.cmu.edu</a:t>
            </a:r>
          </a:p>
        </p:txBody>
      </p:sp>
      <p:sp>
        <p:nvSpPr>
          <p:cNvPr id="38" name="矩形 37"/>
          <p:cNvSpPr/>
          <p:nvPr/>
        </p:nvSpPr>
        <p:spPr>
          <a:xfrm>
            <a:off x="643250" y="5077432"/>
            <a:ext cx="4763385" cy="1754326"/>
          </a:xfrm>
          <a:prstGeom prst="rect">
            <a:avLst/>
          </a:prstGeom>
        </p:spPr>
        <p:txBody>
          <a:bodyPr wrap="square">
            <a:spAutoFit/>
          </a:bodyPr>
          <a:lstStyle/>
          <a:p>
            <a:pPr marL="285750" indent="-285750">
              <a:buFont typeface="Arial" panose="020B0604020202020204" pitchFamily="34" charset="0"/>
              <a:buChar char="•"/>
            </a:pPr>
            <a:r>
              <a:rPr lang="zh-CN" altLang="en-US" dirty="0" smtClean="0"/>
              <a:t>DNS响应被缓存</a:t>
            </a:r>
          </a:p>
          <a:p>
            <a:pPr marL="742950" lvl="1" indent="-285750">
              <a:buFont typeface="Arial" panose="020B0604020202020204" pitchFamily="34" charset="0"/>
              <a:buChar char="•"/>
            </a:pPr>
            <a:r>
              <a:rPr lang="zh-CN" altLang="en-US" dirty="0" smtClean="0"/>
              <a:t>下次查询同一域名可以快速响应</a:t>
            </a:r>
          </a:p>
          <a:p>
            <a:pPr marL="742950" lvl="1" indent="-285750">
              <a:buFont typeface="Arial" panose="020B0604020202020204" pitchFamily="34" charset="0"/>
              <a:buChar char="•"/>
            </a:pPr>
            <a:r>
              <a:rPr lang="zh-CN" altLang="en-US" dirty="0" smtClean="0"/>
              <a:t>其他查询可以用到本次查询得到的部分结果，比如NS记录</a:t>
            </a:r>
          </a:p>
          <a:p>
            <a:pPr marL="285750" indent="-285750">
              <a:buFont typeface="Arial" panose="020B0604020202020204" pitchFamily="34" charset="0"/>
              <a:buChar char="•"/>
            </a:pPr>
            <a:r>
              <a:rPr lang="zh-CN" altLang="en-US" dirty="0" smtClean="0"/>
              <a:t>DNS响应报告域名记录出错时也应该缓存</a:t>
            </a:r>
          </a:p>
          <a:p>
            <a:pPr marL="285750" indent="-285750">
              <a:buFont typeface="Arial" panose="020B0604020202020204" pitchFamily="34" charset="0"/>
              <a:buChar char="•"/>
            </a:pPr>
            <a:endParaRPr lang="zh-CN" altLang="en-US" dirty="0"/>
          </a:p>
        </p:txBody>
      </p:sp>
      <p:sp>
        <p:nvSpPr>
          <p:cNvPr id="40" name="矩形 39"/>
          <p:cNvSpPr/>
          <p:nvPr/>
        </p:nvSpPr>
        <p:spPr>
          <a:xfrm>
            <a:off x="838200" y="2153258"/>
            <a:ext cx="4455639" cy="923330"/>
          </a:xfrm>
          <a:prstGeom prst="rect">
            <a:avLst/>
          </a:prstGeom>
        </p:spPr>
        <p:txBody>
          <a:bodyPr wrap="square">
            <a:spAutoFit/>
          </a:bodyPr>
          <a:lstStyle/>
          <a:p>
            <a:pPr marL="285750" indent="-285750">
              <a:buFont typeface="Arial" panose="020B0604020202020204" pitchFamily="34" charset="0"/>
              <a:buChar char="•"/>
            </a:pPr>
            <a:r>
              <a:rPr lang="zh-CN" altLang="en-US" dirty="0"/>
              <a:t>缓存有一定的生存时间TTL</a:t>
            </a:r>
          </a:p>
          <a:p>
            <a:pPr marL="742950" lvl="1" indent="-285750">
              <a:buFont typeface="Arial" panose="020B0604020202020204" pitchFamily="34" charset="0"/>
              <a:buChar char="•"/>
            </a:pPr>
            <a:r>
              <a:rPr lang="zh-CN" altLang="en-US" dirty="0"/>
              <a:t>TTL由域名记录的拥有者控制</a:t>
            </a:r>
          </a:p>
          <a:p>
            <a:pPr marL="742950" lvl="1" indent="-285750">
              <a:buFont typeface="Arial" panose="020B0604020202020204" pitchFamily="34" charset="0"/>
              <a:buChar char="•"/>
            </a:pPr>
            <a:r>
              <a:rPr lang="zh-CN" altLang="en-US" dirty="0"/>
              <a:t>DNS响应给出了域名记录对应的TTL</a:t>
            </a:r>
          </a:p>
        </p:txBody>
      </p:sp>
      <p:sp>
        <p:nvSpPr>
          <p:cNvPr id="41" name="文本框 40"/>
          <p:cNvSpPr txBox="1"/>
          <p:nvPr/>
        </p:nvSpPr>
        <p:spPr>
          <a:xfrm>
            <a:off x="5751317" y="5820370"/>
            <a:ext cx="525780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缓存提高了解析的速度，减少域名服务器的开销，提高了可靠性</a:t>
            </a:r>
            <a:endParaRPr lang="en-US" altLang="zh-CN" dirty="0" smtClean="0"/>
          </a:p>
          <a:p>
            <a:pPr marL="285750" indent="-285750">
              <a:buFont typeface="Arial" panose="020B0604020202020204" pitchFamily="34" charset="0"/>
              <a:buChar char="•"/>
            </a:pPr>
            <a:r>
              <a:rPr lang="zh-CN" altLang="en-US" dirty="0" smtClean="0"/>
              <a:t>但缓存</a:t>
            </a:r>
            <a:r>
              <a:rPr lang="en-US" altLang="zh-CN" dirty="0" smtClean="0"/>
              <a:t>RR</a:t>
            </a:r>
            <a:r>
              <a:rPr lang="zh-CN" altLang="en-US" dirty="0" smtClean="0"/>
              <a:t>纪录可能已经过期，不一致</a:t>
            </a:r>
            <a:endParaRPr lang="zh-CN" altLang="en-US" dirty="0"/>
          </a:p>
        </p:txBody>
      </p:sp>
    </p:spTree>
    <p:extLst>
      <p:ext uri="{BB962C8B-B14F-4D97-AF65-F5344CB8AC3E}">
        <p14:creationId xmlns:p14="http://schemas.microsoft.com/office/powerpoint/2010/main" val="952769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en-US" dirty="0" smtClean="0"/>
              <a:t>协议</a:t>
            </a:r>
            <a:endParaRPr lang="zh-CN" altLang="en-US" dirty="0"/>
          </a:p>
        </p:txBody>
      </p:sp>
      <p:sp>
        <p:nvSpPr>
          <p:cNvPr id="3" name="内容占位符 2"/>
          <p:cNvSpPr>
            <a:spLocks noGrp="1"/>
          </p:cNvSpPr>
          <p:nvPr>
            <p:ph idx="1"/>
          </p:nvPr>
        </p:nvSpPr>
        <p:spPr>
          <a:xfrm>
            <a:off x="746125" y="1387771"/>
            <a:ext cx="10515600" cy="4351338"/>
          </a:xfrm>
        </p:spPr>
        <p:txBody>
          <a:bodyPr>
            <a:normAutofit/>
          </a:bodyPr>
          <a:lstStyle/>
          <a:p>
            <a:r>
              <a:rPr lang="en-US" altLang="zh-CN" sz="2000" smtClean="0"/>
              <a:t>DNS</a:t>
            </a:r>
            <a:r>
              <a:rPr lang="zh-CN" altLang="en-US" sz="2000" smtClean="0"/>
              <a:t>服务器采用端口号</a:t>
            </a:r>
            <a:r>
              <a:rPr lang="en-US" altLang="zh-CN" sz="2000" smtClean="0"/>
              <a:t>53</a:t>
            </a:r>
            <a:r>
              <a:rPr lang="zh-CN" altLang="en-US" sz="2000" smtClean="0"/>
              <a:t>，一般采用</a:t>
            </a:r>
            <a:r>
              <a:rPr lang="en-US" altLang="zh-CN" sz="2000" smtClean="0"/>
              <a:t>UDP</a:t>
            </a:r>
            <a:r>
              <a:rPr lang="zh-CN" altLang="en-US" sz="2000" smtClean="0"/>
              <a:t>协议，也可采用</a:t>
            </a:r>
            <a:r>
              <a:rPr lang="en-US" altLang="zh-CN" sz="2000" smtClean="0"/>
              <a:t>TCP</a:t>
            </a:r>
          </a:p>
          <a:p>
            <a:r>
              <a:rPr lang="en-US" altLang="zh-CN" sz="2000" smtClean="0"/>
              <a:t>DNS</a:t>
            </a:r>
            <a:r>
              <a:rPr lang="zh-CN" altLang="en-US" sz="2000" smtClean="0"/>
              <a:t>查询一般采用</a:t>
            </a:r>
            <a:r>
              <a:rPr lang="en-US" altLang="zh-CN" sz="2000" smtClean="0"/>
              <a:t>UDP</a:t>
            </a:r>
            <a:r>
              <a:rPr lang="zh-CN" altLang="en-US" sz="2000" smtClean="0"/>
              <a:t>，无需建立连接，可以支持更多的用户</a:t>
            </a:r>
            <a:endParaRPr lang="en-US" altLang="zh-CN" sz="2000" smtClean="0"/>
          </a:p>
          <a:p>
            <a:pPr lvl="1"/>
            <a:r>
              <a:rPr lang="zh-CN" altLang="en-US" sz="2000" smtClean="0"/>
              <a:t>采用</a:t>
            </a:r>
            <a:r>
              <a:rPr lang="en-US" altLang="zh-CN" sz="2000" smtClean="0"/>
              <a:t>UDP</a:t>
            </a:r>
            <a:r>
              <a:rPr lang="zh-CN" altLang="en-US" sz="2000" smtClean="0"/>
              <a:t>传输的</a:t>
            </a:r>
            <a:r>
              <a:rPr lang="en-US" altLang="zh-CN" sz="2000" smtClean="0"/>
              <a:t>DNS</a:t>
            </a:r>
            <a:r>
              <a:rPr lang="zh-CN" altLang="en-US" sz="2000" smtClean="0"/>
              <a:t>消息限制为</a:t>
            </a:r>
            <a:r>
              <a:rPr lang="en-US" altLang="zh-CN" sz="2000" smtClean="0"/>
              <a:t>512</a:t>
            </a:r>
            <a:r>
              <a:rPr lang="zh-CN" altLang="en-US" sz="2000" smtClean="0"/>
              <a:t>字节，如果超过</a:t>
            </a:r>
            <a:r>
              <a:rPr lang="en-US" altLang="zh-CN" sz="2000" smtClean="0"/>
              <a:t>512</a:t>
            </a:r>
            <a:r>
              <a:rPr lang="zh-CN" altLang="en-US" sz="2000" smtClean="0"/>
              <a:t>字节，多余的部分会被截掉</a:t>
            </a:r>
            <a:endParaRPr lang="en-US" altLang="zh-CN" sz="2000" smtClean="0"/>
          </a:p>
          <a:p>
            <a:pPr lvl="1"/>
            <a:r>
              <a:rPr lang="zh-CN" altLang="en-US" sz="2000" smtClean="0"/>
              <a:t>此时可以采用</a:t>
            </a:r>
            <a:r>
              <a:rPr lang="en-US" altLang="zh-CN" sz="2000" smtClean="0"/>
              <a:t>TCP</a:t>
            </a:r>
            <a:r>
              <a:rPr lang="zh-CN" altLang="en-US" sz="2000" smtClean="0"/>
              <a:t>再次查询</a:t>
            </a:r>
            <a:endParaRPr lang="en-US" altLang="zh-CN" sz="2000" smtClean="0"/>
          </a:p>
          <a:p>
            <a:r>
              <a:rPr lang="zh-CN" altLang="en-US" sz="2000" smtClean="0"/>
              <a:t>区域传输一般采用</a:t>
            </a:r>
            <a:r>
              <a:rPr lang="en-US" altLang="zh-CN" sz="2000" smtClean="0"/>
              <a:t>TCP</a:t>
            </a:r>
            <a:endParaRPr lang="en-US" altLang="zh-CN" sz="2400" smtClean="0"/>
          </a:p>
          <a:p>
            <a:endParaRPr lang="zh-CN" altLang="en-US" sz="2000" dirty="0"/>
          </a:p>
        </p:txBody>
      </p:sp>
      <p:grpSp>
        <p:nvGrpSpPr>
          <p:cNvPr id="4" name="Group 36"/>
          <p:cNvGrpSpPr>
            <a:grpSpLocks/>
          </p:cNvGrpSpPr>
          <p:nvPr/>
        </p:nvGrpSpPr>
        <p:grpSpPr bwMode="auto">
          <a:xfrm>
            <a:off x="7177630" y="2630240"/>
            <a:ext cx="4443415" cy="4156075"/>
            <a:chOff x="2229" y="1363"/>
            <a:chExt cx="2799" cy="2618"/>
          </a:xfrm>
        </p:grpSpPr>
        <p:sp>
          <p:nvSpPr>
            <p:cNvPr id="5" name="Rectangle 33"/>
            <p:cNvSpPr>
              <a:spLocks noChangeArrowheads="1"/>
            </p:cNvSpPr>
            <p:nvPr/>
          </p:nvSpPr>
          <p:spPr bwMode="auto">
            <a:xfrm>
              <a:off x="2229" y="1396"/>
              <a:ext cx="2790" cy="258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6" name="Rectangle 12"/>
            <p:cNvSpPr>
              <a:spLocks noChangeArrowheads="1"/>
            </p:cNvSpPr>
            <p:nvPr/>
          </p:nvSpPr>
          <p:spPr bwMode="auto">
            <a:xfrm>
              <a:off x="2240" y="1363"/>
              <a:ext cx="2736" cy="2585"/>
            </a:xfrm>
            <a:prstGeom prst="rect">
              <a:avLst/>
            </a:prstGeom>
            <a:solidFill>
              <a:schemeClr val="bg1"/>
            </a:solidFill>
            <a:ln w="1905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 name="Line 13"/>
            <p:cNvSpPr>
              <a:spLocks noChangeShapeType="1"/>
            </p:cNvSpPr>
            <p:nvPr/>
          </p:nvSpPr>
          <p:spPr bwMode="auto">
            <a:xfrm flipV="1">
              <a:off x="2229" y="3606"/>
              <a:ext cx="2749" cy="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14"/>
            <p:cNvSpPr>
              <a:spLocks noChangeShapeType="1"/>
            </p:cNvSpPr>
            <p:nvPr/>
          </p:nvSpPr>
          <p:spPr bwMode="auto">
            <a:xfrm flipV="1">
              <a:off x="2229" y="3174"/>
              <a:ext cx="2756" cy="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5"/>
            <p:cNvSpPr>
              <a:spLocks noChangeShapeType="1"/>
            </p:cNvSpPr>
            <p:nvPr/>
          </p:nvSpPr>
          <p:spPr bwMode="auto">
            <a:xfrm flipV="1">
              <a:off x="2229" y="2742"/>
              <a:ext cx="2749" cy="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6"/>
            <p:cNvSpPr>
              <a:spLocks noChangeShapeType="1"/>
            </p:cNvSpPr>
            <p:nvPr/>
          </p:nvSpPr>
          <p:spPr bwMode="auto">
            <a:xfrm flipV="1">
              <a:off x="2229" y="2317"/>
              <a:ext cx="2749" cy="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7"/>
            <p:cNvSpPr>
              <a:spLocks noChangeShapeType="1"/>
            </p:cNvSpPr>
            <p:nvPr/>
          </p:nvSpPr>
          <p:spPr bwMode="auto">
            <a:xfrm flipV="1">
              <a:off x="2229" y="2029"/>
              <a:ext cx="2748" cy="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8"/>
            <p:cNvSpPr>
              <a:spLocks noChangeShapeType="1"/>
            </p:cNvSpPr>
            <p:nvPr/>
          </p:nvSpPr>
          <p:spPr bwMode="auto">
            <a:xfrm flipV="1">
              <a:off x="2229" y="1745"/>
              <a:ext cx="2740" cy="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9"/>
            <p:cNvSpPr>
              <a:spLocks noChangeShapeType="1"/>
            </p:cNvSpPr>
            <p:nvPr/>
          </p:nvSpPr>
          <p:spPr bwMode="auto">
            <a:xfrm>
              <a:off x="3649" y="1452"/>
              <a:ext cx="2" cy="85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20"/>
            <p:cNvSpPr txBox="1">
              <a:spLocks noChangeArrowheads="1"/>
            </p:cNvSpPr>
            <p:nvPr/>
          </p:nvSpPr>
          <p:spPr bwMode="auto">
            <a:xfrm>
              <a:off x="2503" y="1492"/>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600" dirty="0"/>
                <a:t>identification</a:t>
              </a:r>
            </a:p>
          </p:txBody>
        </p:sp>
        <p:sp>
          <p:nvSpPr>
            <p:cNvPr id="15" name="Text Box 21"/>
            <p:cNvSpPr txBox="1">
              <a:spLocks noChangeArrowheads="1"/>
            </p:cNvSpPr>
            <p:nvPr/>
          </p:nvSpPr>
          <p:spPr bwMode="auto">
            <a:xfrm>
              <a:off x="4180" y="1492"/>
              <a:ext cx="3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600"/>
                <a:t>flags</a:t>
              </a:r>
            </a:p>
          </p:txBody>
        </p:sp>
        <p:sp>
          <p:nvSpPr>
            <p:cNvPr id="16" name="Text Box 22"/>
            <p:cNvSpPr txBox="1">
              <a:spLocks noChangeArrowheads="1"/>
            </p:cNvSpPr>
            <p:nvPr/>
          </p:nvSpPr>
          <p:spPr bwMode="auto">
            <a:xfrm>
              <a:off x="2278" y="1779"/>
              <a:ext cx="137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600" dirty="0" smtClean="0"/>
                <a:t>questions</a:t>
              </a:r>
              <a:r>
                <a:rPr lang="zh-CN" altLang="en-US" sz="1600" dirty="0" smtClean="0"/>
                <a:t>部分</a:t>
              </a:r>
              <a:r>
                <a:rPr lang="en-US" altLang="zh-CN" sz="1600" dirty="0" smtClean="0"/>
                <a:t>RR</a:t>
              </a:r>
              <a:r>
                <a:rPr lang="zh-CN" altLang="en-US" sz="1600" dirty="0" smtClean="0"/>
                <a:t>个数</a:t>
              </a:r>
              <a:endParaRPr lang="en-US" altLang="zh-CN" sz="1600" dirty="0"/>
            </a:p>
          </p:txBody>
        </p:sp>
        <p:sp>
          <p:nvSpPr>
            <p:cNvPr id="17" name="Text Box 23"/>
            <p:cNvSpPr txBox="1">
              <a:spLocks noChangeArrowheads="1"/>
            </p:cNvSpPr>
            <p:nvPr/>
          </p:nvSpPr>
          <p:spPr bwMode="auto">
            <a:xfrm>
              <a:off x="2789" y="2417"/>
              <a:ext cx="179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600" dirty="0" smtClean="0"/>
                <a:t>questions(</a:t>
              </a:r>
              <a:r>
                <a:rPr lang="zh-CN" altLang="en-US" sz="1600" dirty="0" smtClean="0"/>
                <a:t>查询和响应都包括</a:t>
              </a:r>
              <a:r>
                <a:rPr lang="en-US" altLang="zh-CN" sz="1600" dirty="0" smtClean="0"/>
                <a:t>)</a:t>
              </a:r>
              <a:endParaRPr lang="en-US" altLang="zh-CN" sz="1600" dirty="0"/>
            </a:p>
          </p:txBody>
        </p:sp>
        <p:sp>
          <p:nvSpPr>
            <p:cNvPr id="18" name="Text Box 26"/>
            <p:cNvSpPr txBox="1">
              <a:spLocks noChangeArrowheads="1"/>
            </p:cNvSpPr>
            <p:nvPr/>
          </p:nvSpPr>
          <p:spPr bwMode="auto">
            <a:xfrm>
              <a:off x="3658" y="2067"/>
              <a:ext cx="137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600" dirty="0" smtClean="0"/>
                <a:t>additional</a:t>
              </a:r>
              <a:r>
                <a:rPr lang="zh-CN" altLang="en-US" sz="1600" dirty="0" smtClean="0"/>
                <a:t>部分</a:t>
              </a:r>
              <a:r>
                <a:rPr lang="en-US" altLang="zh-CN" sz="1600" dirty="0"/>
                <a:t>RR</a:t>
              </a:r>
              <a:r>
                <a:rPr lang="zh-CN" altLang="en-US" sz="1600" dirty="0"/>
                <a:t>个数</a:t>
              </a:r>
              <a:endParaRPr lang="en-US" altLang="zh-CN" sz="1600" dirty="0"/>
            </a:p>
          </p:txBody>
        </p:sp>
        <p:sp>
          <p:nvSpPr>
            <p:cNvPr id="19" name="Text Box 27"/>
            <p:cNvSpPr txBox="1">
              <a:spLocks noChangeArrowheads="1"/>
            </p:cNvSpPr>
            <p:nvPr/>
          </p:nvSpPr>
          <p:spPr bwMode="auto">
            <a:xfrm>
              <a:off x="2324" y="2112"/>
              <a:ext cx="131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600" dirty="0" smtClean="0"/>
                <a:t>authority</a:t>
              </a:r>
              <a:r>
                <a:rPr lang="zh-CN" altLang="en-US" sz="1600" dirty="0" smtClean="0"/>
                <a:t>部分</a:t>
              </a:r>
              <a:r>
                <a:rPr lang="en-US" altLang="zh-CN" sz="1600" dirty="0"/>
                <a:t>RR</a:t>
              </a:r>
              <a:r>
                <a:rPr lang="zh-CN" altLang="en-US" sz="1600" dirty="0"/>
                <a:t>个数</a:t>
              </a:r>
              <a:endParaRPr lang="en-US" altLang="zh-CN" sz="1600" dirty="0"/>
            </a:p>
          </p:txBody>
        </p:sp>
        <p:sp>
          <p:nvSpPr>
            <p:cNvPr id="20" name="Text Box 28"/>
            <p:cNvSpPr txBox="1">
              <a:spLocks noChangeArrowheads="1"/>
            </p:cNvSpPr>
            <p:nvPr/>
          </p:nvSpPr>
          <p:spPr bwMode="auto">
            <a:xfrm>
              <a:off x="3658" y="1776"/>
              <a:ext cx="130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600" dirty="0" smtClean="0"/>
                <a:t>answers</a:t>
              </a:r>
              <a:r>
                <a:rPr lang="zh-CN" altLang="en-US" sz="1600" dirty="0"/>
                <a:t>部分</a:t>
              </a:r>
              <a:r>
                <a:rPr lang="en-US" altLang="zh-CN" sz="1600" dirty="0"/>
                <a:t>RR</a:t>
              </a:r>
              <a:r>
                <a:rPr lang="zh-CN" altLang="en-US" sz="1600" dirty="0"/>
                <a:t>个数</a:t>
              </a:r>
              <a:endParaRPr lang="en-US" altLang="zh-CN" sz="1600" dirty="0"/>
            </a:p>
          </p:txBody>
        </p:sp>
        <p:sp>
          <p:nvSpPr>
            <p:cNvPr id="21" name="Text Box 30"/>
            <p:cNvSpPr txBox="1">
              <a:spLocks noChangeArrowheads="1"/>
            </p:cNvSpPr>
            <p:nvPr/>
          </p:nvSpPr>
          <p:spPr bwMode="auto">
            <a:xfrm>
              <a:off x="2801" y="2850"/>
              <a:ext cx="167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600" dirty="0"/>
                <a:t>answers </a:t>
              </a:r>
              <a:r>
                <a:rPr lang="en-US" altLang="zh-CN" sz="1600" dirty="0" smtClean="0"/>
                <a:t>(</a:t>
              </a:r>
              <a:r>
                <a:rPr lang="zh-CN" altLang="en-US" sz="1600" dirty="0"/>
                <a:t>给</a:t>
              </a:r>
              <a:r>
                <a:rPr lang="zh-CN" altLang="en-US" sz="1600" dirty="0" smtClean="0"/>
                <a:t>出查询的答案</a:t>
              </a:r>
              <a:r>
                <a:rPr lang="en-US" altLang="zh-CN" sz="1600" dirty="0" smtClean="0"/>
                <a:t>)</a:t>
              </a:r>
              <a:endParaRPr lang="en-US" altLang="zh-CN" sz="1600" dirty="0"/>
            </a:p>
          </p:txBody>
        </p:sp>
        <p:sp>
          <p:nvSpPr>
            <p:cNvPr id="22" name="Text Box 31"/>
            <p:cNvSpPr txBox="1">
              <a:spLocks noChangeArrowheads="1"/>
            </p:cNvSpPr>
            <p:nvPr/>
          </p:nvSpPr>
          <p:spPr bwMode="auto">
            <a:xfrm>
              <a:off x="2789" y="3290"/>
              <a:ext cx="191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600" dirty="0"/>
                <a:t>authority </a:t>
              </a:r>
              <a:r>
                <a:rPr lang="en-US" altLang="zh-CN" sz="1600" dirty="0" smtClean="0"/>
                <a:t>(</a:t>
              </a:r>
              <a:r>
                <a:rPr lang="zh-CN" altLang="en-US" sz="1600" dirty="0" smtClean="0"/>
                <a:t>权威服务器的</a:t>
              </a:r>
              <a:r>
                <a:rPr lang="en-US" altLang="zh-CN" sz="1600" dirty="0" smtClean="0"/>
                <a:t>NS RR)</a:t>
              </a:r>
              <a:endParaRPr lang="en-US" altLang="zh-CN" sz="1600" dirty="0"/>
            </a:p>
          </p:txBody>
        </p:sp>
        <p:sp>
          <p:nvSpPr>
            <p:cNvPr id="23" name="Text Box 32"/>
            <p:cNvSpPr txBox="1">
              <a:spLocks noChangeArrowheads="1"/>
            </p:cNvSpPr>
            <p:nvPr/>
          </p:nvSpPr>
          <p:spPr bwMode="auto">
            <a:xfrm>
              <a:off x="2364" y="3709"/>
              <a:ext cx="25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400" dirty="0" smtClean="0"/>
                <a:t>additional (answer</a:t>
              </a:r>
              <a:r>
                <a:rPr lang="zh-CN" altLang="en-US" sz="1400" dirty="0" smtClean="0"/>
                <a:t>和</a:t>
              </a:r>
              <a:r>
                <a:rPr lang="en-US" altLang="zh-CN" sz="1400" dirty="0" smtClean="0"/>
                <a:t>authority</a:t>
              </a:r>
              <a:r>
                <a:rPr lang="zh-CN" altLang="en-US" sz="1400" dirty="0" smtClean="0"/>
                <a:t>部分需要的其他</a:t>
              </a:r>
              <a:r>
                <a:rPr lang="en-US" altLang="zh-CN" sz="1400" dirty="0" smtClean="0"/>
                <a:t>RR)</a:t>
              </a:r>
              <a:endParaRPr lang="en-US" altLang="zh-CN" sz="1400" dirty="0"/>
            </a:p>
          </p:txBody>
        </p:sp>
      </p:grpSp>
      <p:grpSp>
        <p:nvGrpSpPr>
          <p:cNvPr id="25" name="Group 60"/>
          <p:cNvGrpSpPr>
            <a:grpSpLocks/>
          </p:cNvGrpSpPr>
          <p:nvPr/>
        </p:nvGrpSpPr>
        <p:grpSpPr bwMode="auto">
          <a:xfrm>
            <a:off x="7195092" y="2445276"/>
            <a:ext cx="2192338" cy="274638"/>
            <a:chOff x="2711" y="1183"/>
            <a:chExt cx="1381" cy="173"/>
          </a:xfrm>
        </p:grpSpPr>
        <p:sp>
          <p:nvSpPr>
            <p:cNvPr id="26" name="Text Box 57"/>
            <p:cNvSpPr txBox="1">
              <a:spLocks noChangeArrowheads="1"/>
            </p:cNvSpPr>
            <p:nvPr/>
          </p:nvSpPr>
          <p:spPr bwMode="auto">
            <a:xfrm>
              <a:off x="3227" y="1183"/>
              <a:ext cx="4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200" dirty="0"/>
                <a:t>2 bytes</a:t>
              </a:r>
            </a:p>
          </p:txBody>
        </p:sp>
        <p:sp>
          <p:nvSpPr>
            <p:cNvPr id="27" name="Line 58"/>
            <p:cNvSpPr>
              <a:spLocks noChangeShapeType="1"/>
            </p:cNvSpPr>
            <p:nvPr/>
          </p:nvSpPr>
          <p:spPr bwMode="auto">
            <a:xfrm flipV="1">
              <a:off x="3648" y="1260"/>
              <a:ext cx="444"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59"/>
            <p:cNvSpPr>
              <a:spLocks noChangeShapeType="1"/>
            </p:cNvSpPr>
            <p:nvPr/>
          </p:nvSpPr>
          <p:spPr bwMode="auto">
            <a:xfrm flipH="1" flipV="1">
              <a:off x="2711" y="1249"/>
              <a:ext cx="4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60"/>
          <p:cNvGrpSpPr>
            <a:grpSpLocks/>
          </p:cNvGrpSpPr>
          <p:nvPr/>
        </p:nvGrpSpPr>
        <p:grpSpPr bwMode="auto">
          <a:xfrm>
            <a:off x="9421563" y="2445297"/>
            <a:ext cx="2192338" cy="274638"/>
            <a:chOff x="2711" y="1183"/>
            <a:chExt cx="1381" cy="173"/>
          </a:xfrm>
        </p:grpSpPr>
        <p:sp>
          <p:nvSpPr>
            <p:cNvPr id="38" name="Text Box 57"/>
            <p:cNvSpPr txBox="1">
              <a:spLocks noChangeArrowheads="1"/>
            </p:cNvSpPr>
            <p:nvPr/>
          </p:nvSpPr>
          <p:spPr bwMode="auto">
            <a:xfrm>
              <a:off x="3227" y="1183"/>
              <a:ext cx="4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200" dirty="0"/>
                <a:t>2 bytes</a:t>
              </a:r>
            </a:p>
          </p:txBody>
        </p:sp>
        <p:sp>
          <p:nvSpPr>
            <p:cNvPr id="39" name="Line 58"/>
            <p:cNvSpPr>
              <a:spLocks noChangeShapeType="1"/>
            </p:cNvSpPr>
            <p:nvPr/>
          </p:nvSpPr>
          <p:spPr bwMode="auto">
            <a:xfrm flipV="1">
              <a:off x="3648" y="1260"/>
              <a:ext cx="444"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59"/>
            <p:cNvSpPr>
              <a:spLocks noChangeShapeType="1"/>
            </p:cNvSpPr>
            <p:nvPr/>
          </p:nvSpPr>
          <p:spPr bwMode="auto">
            <a:xfrm flipH="1" flipV="1">
              <a:off x="2711" y="1249"/>
              <a:ext cx="4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 name="矩形 40"/>
          <p:cNvSpPr/>
          <p:nvPr/>
        </p:nvSpPr>
        <p:spPr>
          <a:xfrm>
            <a:off x="499541" y="3247777"/>
            <a:ext cx="6096000" cy="1200329"/>
          </a:xfrm>
          <a:prstGeom prst="rect">
            <a:avLst/>
          </a:prstGeom>
        </p:spPr>
        <p:txBody>
          <a:bodyPr>
            <a:spAutoFit/>
          </a:bodyPr>
          <a:lstStyle/>
          <a:p>
            <a:r>
              <a:rPr lang="en-US" altLang="zh-CN" dirty="0" smtClean="0"/>
              <a:t>DNS</a:t>
            </a:r>
            <a:r>
              <a:rPr lang="zh-CN" altLang="en-US" dirty="0" smtClean="0"/>
              <a:t>查询和响应格式一致</a:t>
            </a:r>
            <a:endParaRPr lang="en-US" altLang="zh-CN" dirty="0" smtClean="0"/>
          </a:p>
          <a:p>
            <a:r>
              <a:rPr lang="zh-CN" altLang="en-US" u="sng" dirty="0" smtClean="0"/>
              <a:t>identification</a:t>
            </a:r>
            <a:r>
              <a:rPr lang="zh-CN" altLang="en-US" u="sng" dirty="0"/>
              <a:t>: </a:t>
            </a:r>
            <a:r>
              <a:rPr lang="zh-CN" altLang="en-US" dirty="0" smtClean="0"/>
              <a:t>查询和响应之间的对应</a:t>
            </a:r>
            <a:endParaRPr lang="en-US" altLang="zh-CN" dirty="0" smtClean="0"/>
          </a:p>
          <a:p>
            <a:endParaRPr lang="zh-CN" altLang="en-US" dirty="0"/>
          </a:p>
          <a:p>
            <a:endParaRPr lang="zh-CN" altLang="en-US" dirty="0"/>
          </a:p>
        </p:txBody>
      </p:sp>
      <p:grpSp>
        <p:nvGrpSpPr>
          <p:cNvPr id="44" name="组合 43"/>
          <p:cNvGrpSpPr/>
          <p:nvPr/>
        </p:nvGrpSpPr>
        <p:grpSpPr>
          <a:xfrm>
            <a:off x="397556" y="4015177"/>
            <a:ext cx="6427898" cy="577850"/>
            <a:chOff x="313170" y="5776665"/>
            <a:chExt cx="6427898" cy="577850"/>
          </a:xfrm>
        </p:grpSpPr>
        <p:pic>
          <p:nvPicPr>
            <p:cNvPr id="42" name="Picture 4"/>
            <p:cNvPicPr>
              <a:picLocks noChangeAspect="1" noChangeArrowheads="1"/>
            </p:cNvPicPr>
            <p:nvPr/>
          </p:nvPicPr>
          <p:blipFill>
            <a:blip r:embed="rId3" cstate="print"/>
            <a:srcRect/>
            <a:stretch>
              <a:fillRect/>
            </a:stretch>
          </p:blipFill>
          <p:spPr bwMode="auto">
            <a:xfrm>
              <a:off x="908593" y="5776665"/>
              <a:ext cx="5832475" cy="577850"/>
            </a:xfrm>
            <a:prstGeom prst="rect">
              <a:avLst/>
            </a:prstGeom>
            <a:noFill/>
            <a:ln w="9525">
              <a:noFill/>
              <a:miter lim="800000"/>
              <a:headEnd/>
              <a:tailEnd/>
            </a:ln>
          </p:spPr>
        </p:pic>
        <p:sp>
          <p:nvSpPr>
            <p:cNvPr id="43" name="矩形 42"/>
            <p:cNvSpPr/>
            <p:nvPr/>
          </p:nvSpPr>
          <p:spPr>
            <a:xfrm>
              <a:off x="313170" y="5869921"/>
              <a:ext cx="646331" cy="369332"/>
            </a:xfrm>
            <a:prstGeom prst="rect">
              <a:avLst/>
            </a:prstGeom>
          </p:spPr>
          <p:txBody>
            <a:bodyPr wrap="none">
              <a:spAutoFit/>
            </a:bodyPr>
            <a:lstStyle/>
            <a:p>
              <a:r>
                <a:rPr lang="zh-CN" altLang="en-US" dirty="0"/>
                <a:t>flags</a:t>
              </a:r>
            </a:p>
          </p:txBody>
        </p:sp>
      </p:grpSp>
      <p:sp>
        <p:nvSpPr>
          <p:cNvPr id="45" name="文本框 44"/>
          <p:cNvSpPr txBox="1"/>
          <p:nvPr/>
        </p:nvSpPr>
        <p:spPr>
          <a:xfrm>
            <a:off x="204425" y="4583190"/>
            <a:ext cx="6987493" cy="2554545"/>
          </a:xfrm>
          <a:prstGeom prst="rect">
            <a:avLst/>
          </a:prstGeom>
          <a:noFill/>
        </p:spPr>
        <p:txBody>
          <a:bodyPr wrap="square" rtlCol="0">
            <a:spAutoFit/>
          </a:bodyPr>
          <a:lstStyle/>
          <a:p>
            <a:r>
              <a:rPr lang="en-US" altLang="zh-CN" sz="2000" dirty="0" smtClean="0"/>
              <a:t>QR: </a:t>
            </a:r>
            <a:r>
              <a:rPr lang="zh-CN" altLang="en-US" sz="2000" dirty="0" smtClean="0"/>
              <a:t>查询</a:t>
            </a:r>
            <a:r>
              <a:rPr lang="en-US" altLang="zh-CN" sz="2000" dirty="0" smtClean="0"/>
              <a:t>=0</a:t>
            </a:r>
            <a:r>
              <a:rPr lang="zh-CN" altLang="en-US" sz="2000" dirty="0" smtClean="0"/>
              <a:t>，响应</a:t>
            </a:r>
            <a:r>
              <a:rPr lang="en-US" altLang="zh-CN" sz="2000" dirty="0" smtClean="0"/>
              <a:t>=1</a:t>
            </a:r>
          </a:p>
          <a:p>
            <a:r>
              <a:rPr lang="en-US" altLang="zh-CN" sz="2000" dirty="0" smtClean="0"/>
              <a:t>OPCODE(4</a:t>
            </a:r>
            <a:r>
              <a:rPr lang="zh-CN" altLang="en-US" sz="2000" dirty="0" smtClean="0"/>
              <a:t>位</a:t>
            </a:r>
            <a:r>
              <a:rPr lang="en-US" altLang="zh-CN" sz="2000" dirty="0" smtClean="0"/>
              <a:t>)</a:t>
            </a:r>
            <a:r>
              <a:rPr lang="zh-CN" altLang="en-US" sz="2000" dirty="0" smtClean="0"/>
              <a:t>：操作方式，标准查询、反向查询、</a:t>
            </a:r>
            <a:r>
              <a:rPr lang="en-US" altLang="zh-CN" sz="2000" dirty="0" smtClean="0"/>
              <a:t>UPDATE</a:t>
            </a:r>
            <a:r>
              <a:rPr lang="zh-CN" altLang="en-US" sz="2000" dirty="0" smtClean="0"/>
              <a:t>等</a:t>
            </a:r>
            <a:endParaRPr lang="en-US" altLang="zh-CN" sz="2000" dirty="0" smtClean="0"/>
          </a:p>
          <a:p>
            <a:r>
              <a:rPr lang="en-US" altLang="zh-CN" sz="2000" dirty="0" smtClean="0"/>
              <a:t>AA: Authoritative Answer</a:t>
            </a:r>
            <a:r>
              <a:rPr lang="zh-CN" altLang="en-US" sz="2000" dirty="0" smtClean="0"/>
              <a:t>，</a:t>
            </a:r>
            <a:r>
              <a:rPr lang="en-US" altLang="zh-CN" sz="2000" dirty="0" smtClean="0"/>
              <a:t>=1</a:t>
            </a:r>
            <a:r>
              <a:rPr lang="zh-CN" altLang="en-US" sz="2000" dirty="0" smtClean="0"/>
              <a:t>表示来自于权威域名服务器</a:t>
            </a:r>
            <a:endParaRPr lang="en-US" altLang="zh-CN" sz="2000" dirty="0" smtClean="0"/>
          </a:p>
          <a:p>
            <a:r>
              <a:rPr lang="en-US" altLang="zh-CN" sz="2000" dirty="0" smtClean="0"/>
              <a:t>TC: Truncation</a:t>
            </a:r>
            <a:r>
              <a:rPr lang="zh-CN" altLang="en-US" sz="2000" dirty="0" smtClean="0"/>
              <a:t>，表示消息是否截取（超过</a:t>
            </a:r>
            <a:r>
              <a:rPr lang="en-US" altLang="zh-CN" sz="2000" dirty="0" smtClean="0"/>
              <a:t>512</a:t>
            </a:r>
            <a:r>
              <a:rPr lang="zh-CN" altLang="en-US" sz="2000" dirty="0" smtClean="0"/>
              <a:t>字节</a:t>
            </a:r>
            <a:r>
              <a:rPr lang="en-US" altLang="zh-CN" sz="2000" dirty="0" smtClean="0"/>
              <a:t>)</a:t>
            </a:r>
          </a:p>
          <a:p>
            <a:r>
              <a:rPr lang="en-US" altLang="zh-CN" sz="2000" dirty="0" smtClean="0"/>
              <a:t>RD: Recursion Desired</a:t>
            </a:r>
            <a:r>
              <a:rPr lang="zh-CN" altLang="en-US" sz="2000" dirty="0" smtClean="0"/>
              <a:t>，查询时设置，是否递归查询</a:t>
            </a:r>
            <a:endParaRPr lang="en-US" altLang="zh-CN" sz="2000" dirty="0" smtClean="0"/>
          </a:p>
          <a:p>
            <a:r>
              <a:rPr lang="en-US" altLang="zh-CN" sz="2000" dirty="0" smtClean="0"/>
              <a:t>RA: Recursion Available</a:t>
            </a:r>
            <a:r>
              <a:rPr lang="zh-CN" altLang="en-US" sz="2000" dirty="0" smtClean="0"/>
              <a:t>，服务器是否支持递归查询</a:t>
            </a:r>
            <a:endParaRPr lang="en-US" altLang="zh-CN" sz="2000" dirty="0" smtClean="0"/>
          </a:p>
          <a:p>
            <a:r>
              <a:rPr lang="en-US" altLang="zh-CN" sz="2000" dirty="0" smtClean="0"/>
              <a:t>RCODE</a:t>
            </a:r>
            <a:r>
              <a:rPr lang="zh-CN" altLang="en-US" sz="2000" dirty="0" smtClean="0"/>
              <a:t>：返回码，是否成功以及失败的原因</a:t>
            </a:r>
            <a:endParaRPr lang="en-US" altLang="zh-CN" sz="2000" dirty="0" smtClean="0"/>
          </a:p>
          <a:p>
            <a:endParaRPr lang="zh-CN" altLang="en-US" sz="2000" dirty="0"/>
          </a:p>
        </p:txBody>
      </p:sp>
    </p:spTree>
    <p:extLst>
      <p:ext uri="{BB962C8B-B14F-4D97-AF65-F5344CB8AC3E}">
        <p14:creationId xmlns:p14="http://schemas.microsoft.com/office/powerpoint/2010/main" val="28489832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dig</a:t>
            </a:r>
            <a:r>
              <a:rPr lang="zh-CN" altLang="en-US" dirty="0" smtClean="0"/>
              <a:t>使用介绍</a:t>
            </a:r>
            <a:endParaRPr lang="zh-CN" altLang="en-US" dirty="0"/>
          </a:p>
        </p:txBody>
      </p:sp>
      <p:sp>
        <p:nvSpPr>
          <p:cNvPr id="3" name="内容占位符 2"/>
          <p:cNvSpPr>
            <a:spLocks noGrp="1"/>
          </p:cNvSpPr>
          <p:nvPr>
            <p:ph idx="1"/>
          </p:nvPr>
        </p:nvSpPr>
        <p:spPr>
          <a:xfrm>
            <a:off x="838200" y="1825625"/>
            <a:ext cx="10116312" cy="2380615"/>
          </a:xfrm>
        </p:spPr>
        <p:txBody>
          <a:bodyPr>
            <a:noAutofit/>
          </a:bodyPr>
          <a:lstStyle/>
          <a:p>
            <a:pPr marL="0" indent="0">
              <a:buNone/>
            </a:pPr>
            <a:r>
              <a:rPr lang="en-US" altLang="zh-CN" sz="1800" dirty="0" smtClean="0"/>
              <a:t>dig [@server]  [-x] name [type]  [q-options]</a:t>
            </a:r>
          </a:p>
          <a:p>
            <a:pPr marL="0" indent="0">
              <a:buNone/>
            </a:pPr>
            <a:r>
              <a:rPr lang="en-US" altLang="zh-CN" sz="1800" dirty="0" smtClean="0"/>
              <a:t>@server</a:t>
            </a:r>
            <a:r>
              <a:rPr lang="zh-CN" altLang="en-US" sz="1800" dirty="0" smtClean="0"/>
              <a:t>可以省略</a:t>
            </a:r>
            <a:r>
              <a:rPr lang="en-US" altLang="zh-CN" sz="1800" dirty="0" smtClean="0"/>
              <a:t>,</a:t>
            </a:r>
            <a:r>
              <a:rPr lang="zh-CN" altLang="en-US" sz="1800" dirty="0" smtClean="0"/>
              <a:t>系统配置的</a:t>
            </a:r>
            <a:r>
              <a:rPr lang="en-US" altLang="zh-CN" sz="1800" dirty="0" smtClean="0"/>
              <a:t>DNS</a:t>
            </a:r>
            <a:r>
              <a:rPr lang="zh-CN" altLang="en-US" sz="1800" dirty="0" smtClean="0"/>
              <a:t>服务器</a:t>
            </a:r>
            <a:endParaRPr lang="en-US" altLang="zh-CN" sz="1800" dirty="0" smtClean="0"/>
          </a:p>
          <a:p>
            <a:pPr marL="0" indent="0">
              <a:buNone/>
            </a:pPr>
            <a:r>
              <a:rPr lang="en-US" altLang="zh-CN" sz="1800" dirty="0" smtClean="0"/>
              <a:t>-x: </a:t>
            </a:r>
            <a:r>
              <a:rPr lang="zh-CN" altLang="en-US" sz="1800" dirty="0" smtClean="0"/>
              <a:t>反向域名解析</a:t>
            </a:r>
            <a:endParaRPr lang="en-US" altLang="zh-CN" sz="1800" dirty="0" smtClean="0"/>
          </a:p>
          <a:p>
            <a:pPr marL="0" indent="0">
              <a:buNone/>
            </a:pPr>
            <a:r>
              <a:rPr lang="en-US" altLang="zh-CN" sz="1800" dirty="0" smtClean="0"/>
              <a:t>type</a:t>
            </a:r>
            <a:r>
              <a:rPr lang="zh-CN" altLang="en-US" sz="1800" dirty="0" smtClean="0"/>
              <a:t>可以省略，缺省为</a:t>
            </a:r>
            <a:r>
              <a:rPr lang="en-US" altLang="zh-CN" sz="1800" dirty="0" smtClean="0"/>
              <a:t>A(-x</a:t>
            </a:r>
            <a:r>
              <a:rPr lang="zh-CN" altLang="en-US" sz="1800" dirty="0" smtClean="0"/>
              <a:t>选项时为</a:t>
            </a:r>
            <a:r>
              <a:rPr lang="en-US" altLang="zh-CN" sz="1800" dirty="0" smtClean="0"/>
              <a:t>PTR</a:t>
            </a:r>
            <a:r>
              <a:rPr lang="zh-CN" altLang="en-US" sz="1800" dirty="0" smtClean="0"/>
              <a:t>）</a:t>
            </a:r>
            <a:r>
              <a:rPr lang="en-US" altLang="zh-CN" sz="1800" dirty="0" smtClean="0"/>
              <a:t>, ANY</a:t>
            </a:r>
            <a:r>
              <a:rPr lang="zh-CN" altLang="en-US" sz="1800" dirty="0" smtClean="0"/>
              <a:t>表示所有类型的</a:t>
            </a:r>
            <a:r>
              <a:rPr lang="en-US" altLang="zh-CN" sz="1800" dirty="0" smtClean="0"/>
              <a:t>RR</a:t>
            </a:r>
          </a:p>
          <a:p>
            <a:pPr marL="0" indent="0">
              <a:buNone/>
            </a:pPr>
            <a:r>
              <a:rPr lang="en-US" altLang="zh-CN" sz="1800" dirty="0" smtClean="0"/>
              <a:t>q-options</a:t>
            </a:r>
            <a:r>
              <a:rPr lang="zh-CN" altLang="en-US" sz="1800" dirty="0" smtClean="0"/>
              <a:t>可以省略，缺省 </a:t>
            </a:r>
            <a:r>
              <a:rPr lang="en-US" altLang="zh-CN" sz="1800" dirty="0" smtClean="0"/>
              <a:t>+</a:t>
            </a:r>
            <a:r>
              <a:rPr lang="en-US" altLang="zh-CN" sz="1800" dirty="0" err="1" smtClean="0"/>
              <a:t>cmd</a:t>
            </a:r>
            <a:r>
              <a:rPr lang="en-US" altLang="zh-CN" sz="1800" dirty="0" smtClean="0"/>
              <a:t> +</a:t>
            </a:r>
            <a:r>
              <a:rPr lang="en-US" altLang="zh-CN" sz="1800" dirty="0" err="1" smtClean="0"/>
              <a:t>noqr</a:t>
            </a:r>
            <a:r>
              <a:rPr lang="en-US" altLang="zh-CN" sz="1800" dirty="0" smtClean="0"/>
              <a:t>  +question </a:t>
            </a:r>
            <a:r>
              <a:rPr lang="en-US" altLang="zh-CN" sz="1800" dirty="0"/>
              <a:t>+answer +authority </a:t>
            </a:r>
            <a:r>
              <a:rPr lang="en-US" altLang="zh-CN" sz="1800" dirty="0" smtClean="0"/>
              <a:t>+additional  +comments +</a:t>
            </a:r>
            <a:r>
              <a:rPr lang="en-US" altLang="zh-CN" sz="1800" dirty="0" err="1" smtClean="0"/>
              <a:t>noshort</a:t>
            </a:r>
            <a:r>
              <a:rPr lang="en-US" altLang="zh-CN" sz="1800" dirty="0" smtClean="0"/>
              <a:t> +stats +</a:t>
            </a:r>
            <a:r>
              <a:rPr lang="en-US" altLang="zh-CN" sz="1800" dirty="0" err="1" smtClean="0"/>
              <a:t>notrace</a:t>
            </a:r>
            <a:endParaRPr lang="en-US" altLang="zh-CN" sz="1800" dirty="0" smtClean="0"/>
          </a:p>
          <a:p>
            <a:endParaRPr lang="en-US" altLang="zh-CN" sz="1800" dirty="0" smtClean="0"/>
          </a:p>
          <a:p>
            <a:endParaRPr lang="en-US" altLang="zh-CN" sz="1800" dirty="0" smtClean="0"/>
          </a:p>
          <a:p>
            <a:endParaRPr lang="en-US" altLang="zh-CN" sz="1800" dirty="0" smtClean="0"/>
          </a:p>
          <a:p>
            <a:endParaRPr lang="zh-CN" altLang="en-US" sz="1800" dirty="0"/>
          </a:p>
        </p:txBody>
      </p:sp>
      <p:sp>
        <p:nvSpPr>
          <p:cNvPr id="5" name="矩形 4"/>
          <p:cNvSpPr/>
          <p:nvPr/>
        </p:nvSpPr>
        <p:spPr>
          <a:xfrm>
            <a:off x="455676" y="4085145"/>
            <a:ext cx="4975860" cy="2031325"/>
          </a:xfrm>
          <a:prstGeom prst="rect">
            <a:avLst/>
          </a:prstGeom>
          <a:ln>
            <a:solidFill>
              <a:srgbClr val="0070C0"/>
            </a:solidFill>
          </a:ln>
        </p:spPr>
        <p:txBody>
          <a:bodyPr wrap="square">
            <a:spAutoFit/>
          </a:bodyPr>
          <a:lstStyle/>
          <a:p>
            <a:r>
              <a:rPr lang="en-US" altLang="zh-CN" dirty="0"/>
              <a:t>+</a:t>
            </a:r>
            <a:r>
              <a:rPr lang="en-US" altLang="zh-CN" dirty="0" err="1"/>
              <a:t>cmd</a:t>
            </a:r>
            <a:r>
              <a:rPr lang="en-US" altLang="zh-CN" dirty="0"/>
              <a:t>: </a:t>
            </a:r>
            <a:r>
              <a:rPr lang="zh-CN" altLang="en-US" dirty="0"/>
              <a:t>打印</a:t>
            </a:r>
            <a:r>
              <a:rPr lang="en-US" altLang="zh-CN" dirty="0"/>
              <a:t>dig</a:t>
            </a:r>
            <a:r>
              <a:rPr lang="zh-CN" altLang="en-US" dirty="0"/>
              <a:t>版本和查询选项</a:t>
            </a:r>
            <a:r>
              <a:rPr lang="en-US" altLang="zh-CN" dirty="0"/>
              <a:t> </a:t>
            </a:r>
          </a:p>
          <a:p>
            <a:r>
              <a:rPr lang="en-US" altLang="zh-CN" dirty="0" smtClean="0"/>
              <a:t>+</a:t>
            </a:r>
            <a:r>
              <a:rPr lang="en-US" altLang="zh-CN" dirty="0" err="1" smtClean="0"/>
              <a:t>nssearch</a:t>
            </a:r>
            <a:r>
              <a:rPr lang="en-US" altLang="zh-CN" dirty="0" smtClean="0"/>
              <a:t>: </a:t>
            </a:r>
            <a:r>
              <a:rPr lang="zh-CN" altLang="en-US" dirty="0" smtClean="0"/>
              <a:t>查找负责该区域的权威服务器并打印</a:t>
            </a:r>
            <a:r>
              <a:rPr lang="en-US" altLang="zh-CN" dirty="0" smtClean="0"/>
              <a:t>SOA</a:t>
            </a:r>
          </a:p>
          <a:p>
            <a:r>
              <a:rPr lang="en-US" altLang="zh-CN" dirty="0" smtClean="0"/>
              <a:t>+</a:t>
            </a:r>
            <a:r>
              <a:rPr lang="en-US" altLang="zh-CN" dirty="0" err="1"/>
              <a:t>qr</a:t>
            </a:r>
            <a:r>
              <a:rPr lang="en-US" altLang="zh-CN" dirty="0"/>
              <a:t>: </a:t>
            </a:r>
            <a:r>
              <a:rPr lang="zh-CN" altLang="en-US" dirty="0"/>
              <a:t>打印</a:t>
            </a:r>
            <a:r>
              <a:rPr lang="en-US" altLang="zh-CN" dirty="0"/>
              <a:t>query </a:t>
            </a:r>
          </a:p>
          <a:p>
            <a:r>
              <a:rPr lang="en-US" altLang="zh-CN" dirty="0"/>
              <a:t>+</a:t>
            </a:r>
            <a:r>
              <a:rPr lang="en-US" altLang="zh-CN" dirty="0" err="1"/>
              <a:t>recurse</a:t>
            </a:r>
            <a:r>
              <a:rPr lang="en-US" altLang="zh-CN" dirty="0"/>
              <a:t>: </a:t>
            </a:r>
            <a:r>
              <a:rPr lang="zh-CN" altLang="en-US" dirty="0"/>
              <a:t>缺省采用递归，当</a:t>
            </a:r>
            <a:r>
              <a:rPr lang="en-US" altLang="zh-CN" dirty="0" err="1"/>
              <a:t>nssearch</a:t>
            </a:r>
            <a:r>
              <a:rPr lang="zh-CN" altLang="en-US" dirty="0"/>
              <a:t>和</a:t>
            </a:r>
            <a:r>
              <a:rPr lang="en-US" altLang="zh-CN" dirty="0"/>
              <a:t>trace</a:t>
            </a:r>
            <a:r>
              <a:rPr lang="zh-CN" altLang="en-US" dirty="0"/>
              <a:t>选项开时不采用递归</a:t>
            </a:r>
            <a:endParaRPr lang="en-US" altLang="zh-CN" dirty="0"/>
          </a:p>
          <a:p>
            <a:r>
              <a:rPr lang="en-US" altLang="zh-CN" dirty="0"/>
              <a:t>+short </a:t>
            </a:r>
            <a:r>
              <a:rPr lang="zh-CN" altLang="en-US" dirty="0"/>
              <a:t>简单回答</a:t>
            </a:r>
            <a:endParaRPr lang="en-US" altLang="zh-CN" dirty="0"/>
          </a:p>
        </p:txBody>
      </p:sp>
      <p:sp>
        <p:nvSpPr>
          <p:cNvPr id="6" name="矩形 5"/>
          <p:cNvSpPr/>
          <p:nvPr/>
        </p:nvSpPr>
        <p:spPr>
          <a:xfrm>
            <a:off x="5783580" y="4121721"/>
            <a:ext cx="5663184" cy="1754326"/>
          </a:xfrm>
          <a:prstGeom prst="rect">
            <a:avLst/>
          </a:prstGeom>
          <a:ln>
            <a:solidFill>
              <a:srgbClr val="0070C0"/>
            </a:solidFill>
          </a:ln>
        </p:spPr>
        <p:txBody>
          <a:bodyPr wrap="square">
            <a:spAutoFit/>
          </a:bodyPr>
          <a:lstStyle/>
          <a:p>
            <a:r>
              <a:rPr lang="en-US" altLang="zh-CN" dirty="0"/>
              <a:t>+stats </a:t>
            </a:r>
            <a:r>
              <a:rPr lang="zh-CN" altLang="en-US" dirty="0"/>
              <a:t>打印查询和响应的状态（时间和大小）</a:t>
            </a:r>
            <a:endParaRPr lang="en-US" altLang="zh-CN" dirty="0"/>
          </a:p>
          <a:p>
            <a:r>
              <a:rPr lang="en-US" altLang="zh-CN" dirty="0"/>
              <a:t>+</a:t>
            </a:r>
            <a:r>
              <a:rPr lang="en-US" altLang="zh-CN" dirty="0" err="1"/>
              <a:t>tcp</a:t>
            </a:r>
            <a:r>
              <a:rPr lang="en-US" altLang="zh-CN" dirty="0"/>
              <a:t>: </a:t>
            </a:r>
            <a:r>
              <a:rPr lang="zh-CN" altLang="en-US" dirty="0"/>
              <a:t>查询时采用</a:t>
            </a:r>
            <a:r>
              <a:rPr lang="en-US" altLang="zh-CN" dirty="0"/>
              <a:t>TCP</a:t>
            </a:r>
          </a:p>
          <a:p>
            <a:r>
              <a:rPr lang="en-US" altLang="zh-CN" dirty="0">
                <a:solidFill>
                  <a:srgbClr val="FF0000"/>
                </a:solidFill>
              </a:rPr>
              <a:t>+trace: </a:t>
            </a:r>
            <a:r>
              <a:rPr lang="zh-CN" altLang="en-US" dirty="0">
                <a:solidFill>
                  <a:srgbClr val="FF0000"/>
                </a:solidFill>
              </a:rPr>
              <a:t>采用迭代查询，跟踪从</a:t>
            </a:r>
            <a:r>
              <a:rPr lang="en-US" altLang="zh-CN" dirty="0">
                <a:solidFill>
                  <a:srgbClr val="FF0000"/>
                </a:solidFill>
              </a:rPr>
              <a:t>root</a:t>
            </a:r>
            <a:r>
              <a:rPr lang="zh-CN" altLang="en-US" dirty="0">
                <a:solidFill>
                  <a:srgbClr val="FF0000"/>
                </a:solidFill>
              </a:rPr>
              <a:t>开始到得到答案的过程</a:t>
            </a:r>
            <a:endParaRPr lang="en-US" altLang="zh-CN" dirty="0">
              <a:solidFill>
                <a:srgbClr val="FF0000"/>
              </a:solidFill>
            </a:endParaRPr>
          </a:p>
          <a:p>
            <a:r>
              <a:rPr lang="en-US" altLang="zh-CN" dirty="0"/>
              <a:t>+</a:t>
            </a:r>
            <a:r>
              <a:rPr lang="en-US" altLang="zh-CN" dirty="0" err="1"/>
              <a:t>ttlid</a:t>
            </a:r>
            <a:r>
              <a:rPr lang="en-US" altLang="zh-CN" dirty="0"/>
              <a:t>:  </a:t>
            </a:r>
            <a:r>
              <a:rPr lang="zh-CN" altLang="en-US" dirty="0"/>
              <a:t>显示</a:t>
            </a:r>
            <a:r>
              <a:rPr lang="en-US" altLang="zh-CN" dirty="0"/>
              <a:t>TTL</a:t>
            </a:r>
          </a:p>
          <a:p>
            <a:r>
              <a:rPr lang="en-US" altLang="zh-CN" dirty="0"/>
              <a:t>+all: </a:t>
            </a:r>
            <a:r>
              <a:rPr lang="zh-CN" altLang="en-US" dirty="0"/>
              <a:t>设置所有显示标志</a:t>
            </a:r>
            <a:endParaRPr lang="en-US" altLang="zh-CN" dirty="0"/>
          </a:p>
        </p:txBody>
      </p:sp>
    </p:spTree>
    <p:extLst>
      <p:ext uri="{BB962C8B-B14F-4D97-AF65-F5344CB8AC3E}">
        <p14:creationId xmlns:p14="http://schemas.microsoft.com/office/powerpoint/2010/main" val="110396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dig</a:t>
            </a:r>
            <a:r>
              <a:rPr lang="zh-CN" altLang="en-US" dirty="0" smtClean="0"/>
              <a:t>实例</a:t>
            </a:r>
            <a:endParaRPr lang="zh-CN" altLang="en-US" dirty="0"/>
          </a:p>
        </p:txBody>
      </p:sp>
      <p:sp>
        <p:nvSpPr>
          <p:cNvPr id="3" name="内容占位符 2"/>
          <p:cNvSpPr>
            <a:spLocks noGrp="1"/>
          </p:cNvSpPr>
          <p:nvPr>
            <p:ph idx="1"/>
          </p:nvPr>
        </p:nvSpPr>
        <p:spPr/>
        <p:txBody>
          <a:bodyPr>
            <a:normAutofit fontScale="62500" lnSpcReduction="20000"/>
          </a:bodyPr>
          <a:lstStyle/>
          <a:p>
            <a:pPr>
              <a:lnSpc>
                <a:spcPct val="110000"/>
              </a:lnSpc>
            </a:pPr>
            <a:r>
              <a:rPr lang="en-US" altLang="zh-CN" sz="2400" dirty="0"/>
              <a:t>dig </a:t>
            </a:r>
            <a:r>
              <a:rPr lang="en-US" altLang="zh-CN" sz="2400" dirty="0">
                <a:hlinkClick r:id="rId2"/>
              </a:rPr>
              <a:t>www.isc.org</a:t>
            </a:r>
            <a:r>
              <a:rPr lang="en-US" altLang="zh-CN" sz="2400" dirty="0"/>
              <a:t> </a:t>
            </a:r>
          </a:p>
          <a:p>
            <a:pPr>
              <a:lnSpc>
                <a:spcPct val="110000"/>
              </a:lnSpc>
            </a:pPr>
            <a:r>
              <a:rPr lang="en-US" altLang="zh-CN" sz="2400" dirty="0"/>
              <a:t>dig </a:t>
            </a:r>
            <a:r>
              <a:rPr lang="en-US" altLang="zh-CN" sz="2400" dirty="0">
                <a:hlinkClick r:id="rId2"/>
              </a:rPr>
              <a:t>www.isc.org</a:t>
            </a:r>
            <a:r>
              <a:rPr lang="en-US" altLang="zh-CN" sz="2400" dirty="0"/>
              <a:t> </a:t>
            </a:r>
            <a:r>
              <a:rPr lang="en-US" altLang="zh-CN" sz="2400" dirty="0" smtClean="0"/>
              <a:t>ANY:</a:t>
            </a:r>
            <a:r>
              <a:rPr lang="zh-CN" altLang="en-US" sz="2400" dirty="0" smtClean="0"/>
              <a:t>各种类型的映射</a:t>
            </a:r>
            <a:endParaRPr lang="en-US" altLang="zh-CN" sz="2400" dirty="0" smtClean="0"/>
          </a:p>
          <a:p>
            <a:pPr>
              <a:lnSpc>
                <a:spcPct val="110000"/>
              </a:lnSpc>
            </a:pPr>
            <a:r>
              <a:rPr lang="en-US" altLang="zh-CN" sz="2400" dirty="0"/>
              <a:t>dig www.isc.org </a:t>
            </a:r>
            <a:r>
              <a:rPr lang="en-US" altLang="zh-CN" sz="2400" dirty="0" smtClean="0"/>
              <a:t>AAAA:  IPv6</a:t>
            </a:r>
            <a:r>
              <a:rPr lang="zh-CN" altLang="en-US" sz="2400" dirty="0" smtClean="0"/>
              <a:t>地址</a:t>
            </a:r>
            <a:endParaRPr lang="en-US" altLang="zh-CN" sz="2400" dirty="0"/>
          </a:p>
          <a:p>
            <a:pPr>
              <a:lnSpc>
                <a:spcPct val="110000"/>
              </a:lnSpc>
            </a:pPr>
            <a:r>
              <a:rPr lang="en-US" altLang="zh-CN" sz="2400" dirty="0" smtClean="0"/>
              <a:t>dig </a:t>
            </a:r>
            <a:r>
              <a:rPr lang="en-US" altLang="zh-CN" sz="2400" dirty="0">
                <a:hlinkClick r:id="rId2"/>
              </a:rPr>
              <a:t>www.isc.org</a:t>
            </a:r>
            <a:r>
              <a:rPr lang="en-US" altLang="zh-CN" sz="2400" dirty="0"/>
              <a:t> ANY +</a:t>
            </a:r>
            <a:r>
              <a:rPr lang="en-US" altLang="zh-CN" sz="2400" dirty="0" err="1"/>
              <a:t>noall</a:t>
            </a:r>
            <a:r>
              <a:rPr lang="en-US" altLang="zh-CN" sz="2400" dirty="0"/>
              <a:t> +answer</a:t>
            </a:r>
          </a:p>
          <a:p>
            <a:pPr lvl="1">
              <a:lnSpc>
                <a:spcPct val="110000"/>
              </a:lnSpc>
            </a:pPr>
            <a:r>
              <a:rPr lang="en-US" altLang="zh-CN" sz="2000" dirty="0" err="1"/>
              <a:t>noall</a:t>
            </a:r>
            <a:r>
              <a:rPr lang="en-US" altLang="zh-CN" sz="2000" dirty="0"/>
              <a:t>:  </a:t>
            </a:r>
            <a:r>
              <a:rPr lang="zh-CN" altLang="en-US" sz="2000" dirty="0"/>
              <a:t>不要包含所有的部分</a:t>
            </a:r>
            <a:r>
              <a:rPr lang="en-US" altLang="zh-CN" sz="2000" dirty="0"/>
              <a:t>, +answer</a:t>
            </a:r>
            <a:r>
              <a:rPr lang="zh-CN" altLang="en-US" sz="2000" dirty="0"/>
              <a:t>仅仅包含回答</a:t>
            </a:r>
            <a:endParaRPr lang="en-US" altLang="zh-CN" sz="2000" dirty="0"/>
          </a:p>
          <a:p>
            <a:pPr>
              <a:lnSpc>
                <a:spcPct val="110000"/>
              </a:lnSpc>
            </a:pPr>
            <a:r>
              <a:rPr lang="en-US" altLang="zh-CN" sz="2400" dirty="0"/>
              <a:t>dig -x </a:t>
            </a:r>
            <a:r>
              <a:rPr lang="en-US" altLang="zh-CN" sz="2400" dirty="0" smtClean="0"/>
              <a:t>156.151.59.35: </a:t>
            </a:r>
            <a:r>
              <a:rPr lang="zh-CN" altLang="en-US" sz="2400" dirty="0" smtClean="0"/>
              <a:t>反向解析</a:t>
            </a:r>
            <a:endParaRPr lang="en-US" altLang="zh-CN" sz="2400" dirty="0" smtClean="0"/>
          </a:p>
          <a:p>
            <a:pPr>
              <a:lnSpc>
                <a:spcPct val="110000"/>
              </a:lnSpc>
            </a:pPr>
            <a:r>
              <a:rPr lang="en-US" altLang="zh-CN" sz="2400" dirty="0" smtClean="0"/>
              <a:t>dig </a:t>
            </a:r>
            <a:r>
              <a:rPr lang="en-US" altLang="zh-CN" sz="2400" dirty="0" smtClean="0">
                <a:hlinkClick r:id="rId2"/>
              </a:rPr>
              <a:t>www.isc.org</a:t>
            </a:r>
            <a:r>
              <a:rPr lang="en-US" altLang="zh-CN" sz="2400" dirty="0" smtClean="0"/>
              <a:t> +short</a:t>
            </a:r>
            <a:r>
              <a:rPr lang="en-US" altLang="zh-CN" sz="2400" dirty="0"/>
              <a:t>:   quick answer </a:t>
            </a:r>
            <a:endParaRPr lang="en-US" altLang="zh-CN" sz="2400" dirty="0" smtClean="0"/>
          </a:p>
          <a:p>
            <a:pPr>
              <a:lnSpc>
                <a:spcPct val="110000"/>
              </a:lnSpc>
            </a:pPr>
            <a:r>
              <a:rPr lang="en-US" altLang="zh-CN" sz="2400" dirty="0" smtClean="0"/>
              <a:t>dig </a:t>
            </a:r>
            <a:r>
              <a:rPr lang="en-US" altLang="zh-CN" sz="2400" dirty="0" smtClean="0">
                <a:hlinkClick r:id="rId2"/>
              </a:rPr>
              <a:t>isc.org</a:t>
            </a:r>
            <a:r>
              <a:rPr lang="en-US" altLang="zh-CN" sz="2400" dirty="0" smtClean="0"/>
              <a:t> +</a:t>
            </a:r>
            <a:r>
              <a:rPr lang="en-US" altLang="zh-CN" sz="2400" dirty="0" err="1" smtClean="0"/>
              <a:t>nssearch</a:t>
            </a:r>
            <a:r>
              <a:rPr lang="en-US" altLang="zh-CN" sz="2400" dirty="0" smtClean="0"/>
              <a:t> </a:t>
            </a:r>
            <a:endParaRPr lang="en-US" altLang="zh-CN" sz="2400" dirty="0"/>
          </a:p>
          <a:p>
            <a:pPr>
              <a:lnSpc>
                <a:spcPct val="110000"/>
              </a:lnSpc>
            </a:pPr>
            <a:r>
              <a:rPr lang="en-US" altLang="zh-CN" sz="2400" dirty="0"/>
              <a:t>dig +</a:t>
            </a:r>
            <a:r>
              <a:rPr lang="en-US" altLang="zh-CN" sz="2400" dirty="0" err="1"/>
              <a:t>nocmd</a:t>
            </a:r>
            <a:r>
              <a:rPr lang="en-US" altLang="zh-CN" sz="2400" dirty="0"/>
              <a:t> </a:t>
            </a:r>
            <a:r>
              <a:rPr lang="en-US" altLang="zh-CN" sz="2400" dirty="0" smtClean="0"/>
              <a:t>tsinghua.edu.cn </a:t>
            </a:r>
            <a:r>
              <a:rPr lang="en-US" altLang="zh-CN" sz="2400" dirty="0"/>
              <a:t>any +multiline +</a:t>
            </a:r>
            <a:r>
              <a:rPr lang="en-US" altLang="zh-CN" sz="2400" dirty="0" err="1"/>
              <a:t>noall</a:t>
            </a:r>
            <a:r>
              <a:rPr lang="en-US" altLang="zh-CN" sz="2400" dirty="0"/>
              <a:t> +answer</a:t>
            </a:r>
          </a:p>
          <a:p>
            <a:pPr lvl="1">
              <a:lnSpc>
                <a:spcPct val="110000"/>
              </a:lnSpc>
            </a:pPr>
            <a:r>
              <a:rPr lang="en-US" altLang="zh-CN" sz="2000" dirty="0"/>
              <a:t>+</a:t>
            </a:r>
            <a:r>
              <a:rPr lang="en-US" altLang="zh-CN" sz="2000" dirty="0" err="1"/>
              <a:t>nocmd</a:t>
            </a:r>
            <a:r>
              <a:rPr lang="en-US" altLang="zh-CN" sz="2000" dirty="0"/>
              <a:t>:  </a:t>
            </a:r>
            <a:r>
              <a:rPr lang="zh-CN" altLang="en-US" sz="2000" dirty="0"/>
              <a:t>不显示命令</a:t>
            </a:r>
            <a:endParaRPr lang="en-US" altLang="zh-CN" sz="2000" dirty="0"/>
          </a:p>
          <a:p>
            <a:pPr lvl="1">
              <a:lnSpc>
                <a:spcPct val="110000"/>
              </a:lnSpc>
            </a:pPr>
            <a:r>
              <a:rPr lang="en-US" altLang="zh-CN" sz="2000" dirty="0"/>
              <a:t>+multiline: verbose multi-line format with human-readable comments</a:t>
            </a:r>
          </a:p>
          <a:p>
            <a:pPr>
              <a:lnSpc>
                <a:spcPct val="110000"/>
              </a:lnSpc>
            </a:pPr>
            <a:r>
              <a:rPr lang="en-US" altLang="zh-CN" sz="2400" dirty="0"/>
              <a:t>dig yourdomain.com AXFR   </a:t>
            </a:r>
            <a:r>
              <a:rPr lang="zh-CN" altLang="en-US" sz="2400" dirty="0"/>
              <a:t>区域</a:t>
            </a:r>
            <a:r>
              <a:rPr lang="zh-CN" altLang="en-US" sz="2400" dirty="0" smtClean="0"/>
              <a:t>传输，许多时候</a:t>
            </a:r>
            <a:r>
              <a:rPr lang="en-US" altLang="zh-CN" sz="2400" dirty="0" smtClean="0"/>
              <a:t>DNS</a:t>
            </a:r>
            <a:r>
              <a:rPr lang="zh-CN" altLang="en-US" sz="2400" dirty="0" smtClean="0"/>
              <a:t>服务器会限制区域传输</a:t>
            </a:r>
            <a:endParaRPr lang="en-US" altLang="zh-CN" sz="2400" dirty="0"/>
          </a:p>
          <a:p>
            <a:pPr>
              <a:lnSpc>
                <a:spcPct val="110000"/>
              </a:lnSpc>
            </a:pPr>
            <a:r>
              <a:rPr lang="en-US" altLang="zh-CN" sz="2400" dirty="0"/>
              <a:t>dig @202.120.224.26 </a:t>
            </a:r>
            <a:r>
              <a:rPr lang="en-US" altLang="zh-CN" sz="2400" dirty="0">
                <a:hlinkClick r:id="rId3"/>
              </a:rPr>
              <a:t>www.google.com</a:t>
            </a:r>
            <a:endParaRPr lang="en-US" altLang="zh-CN" sz="2400" dirty="0"/>
          </a:p>
          <a:p>
            <a:pPr>
              <a:lnSpc>
                <a:spcPct val="110000"/>
              </a:lnSpc>
            </a:pPr>
            <a:r>
              <a:rPr lang="en-US" altLang="zh-CN" sz="2400" dirty="0"/>
              <a:t>dig </a:t>
            </a:r>
            <a:r>
              <a:rPr lang="en-US" altLang="zh-CN" sz="2400" dirty="0">
                <a:hlinkClick r:id="rId4"/>
              </a:rPr>
              <a:t>www.fudan.edu.cn</a:t>
            </a:r>
            <a:r>
              <a:rPr lang="en-US" altLang="zh-CN" sz="2400" dirty="0"/>
              <a:t> +trace:   DNS</a:t>
            </a:r>
            <a:r>
              <a:rPr lang="zh-CN" altLang="en-US" sz="2400" dirty="0"/>
              <a:t>解析过程</a:t>
            </a:r>
            <a:r>
              <a:rPr lang="zh-CN" altLang="en-US" sz="2400" dirty="0" smtClean="0"/>
              <a:t>跟踪</a:t>
            </a:r>
            <a:endParaRPr lang="en-US" altLang="zh-CN" sz="2400" dirty="0"/>
          </a:p>
        </p:txBody>
      </p:sp>
    </p:spTree>
    <p:extLst>
      <p:ext uri="{BB962C8B-B14F-4D97-AF65-F5344CB8AC3E}">
        <p14:creationId xmlns:p14="http://schemas.microsoft.com/office/powerpoint/2010/main" val="27981794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域名注册</a:t>
            </a:r>
            <a:endParaRPr lang="zh-CN" altLang="en-US" dirty="0"/>
          </a:p>
        </p:txBody>
      </p:sp>
      <p:sp>
        <p:nvSpPr>
          <p:cNvPr id="3" name="内容占位符 2"/>
          <p:cNvSpPr>
            <a:spLocks noGrp="1"/>
          </p:cNvSpPr>
          <p:nvPr>
            <p:ph idx="1"/>
          </p:nvPr>
        </p:nvSpPr>
        <p:spPr/>
        <p:txBody>
          <a:bodyPr>
            <a:normAutofit/>
          </a:bodyPr>
          <a:lstStyle/>
          <a:p>
            <a:pPr>
              <a:lnSpc>
                <a:spcPct val="100000"/>
              </a:lnSpc>
            </a:pPr>
            <a:r>
              <a:rPr lang="zh-CN" altLang="en-US" sz="2400" dirty="0" smtClean="0">
                <a:latin typeface="Gill Sans MT" charset="0"/>
                <a:ea typeface="ＭＳ Ｐゴシック" panose="020B0600070205080204" pitchFamily="34" charset="-128"/>
              </a:rPr>
              <a:t>假设要为公司</a:t>
            </a:r>
            <a:r>
              <a:rPr lang="en-US" altLang="zh-CN" sz="2400" dirty="0" smtClean="0">
                <a:latin typeface="Gill Sans MT" charset="0"/>
                <a:ea typeface="ＭＳ Ｐゴシック" panose="020B0600070205080204" pitchFamily="34" charset="-128"/>
              </a:rPr>
              <a:t>foo</a:t>
            </a:r>
            <a:r>
              <a:rPr lang="zh-CN" altLang="en-US" sz="2400" dirty="0" smtClean="0">
                <a:latin typeface="Gill Sans MT" charset="0"/>
                <a:ea typeface="ＭＳ Ｐゴシック" panose="020B0600070205080204" pitchFamily="34" charset="-128"/>
              </a:rPr>
              <a:t>注册域名</a:t>
            </a:r>
            <a:endParaRPr lang="en-US" altLang="zh-CN" sz="2400" dirty="0" smtClean="0">
              <a:latin typeface="Gill Sans MT" charset="0"/>
              <a:ea typeface="ＭＳ Ｐゴシック" panose="020B0600070205080204" pitchFamily="34" charset="-128"/>
            </a:endParaRPr>
          </a:p>
          <a:p>
            <a:pPr>
              <a:lnSpc>
                <a:spcPct val="100000"/>
              </a:lnSpc>
            </a:pPr>
            <a:r>
              <a:rPr lang="zh-CN" altLang="en-US" sz="2400" dirty="0" smtClean="0">
                <a:latin typeface="Gill Sans MT" charset="0"/>
                <a:ea typeface="ＭＳ Ｐゴシック" panose="020B0600070205080204" pitchFamily="34" charset="-128"/>
              </a:rPr>
              <a:t>首先找到一个域名注册服务机构</a:t>
            </a:r>
            <a:r>
              <a:rPr lang="en-US" altLang="zh-CN" sz="2400" dirty="0" smtClean="0">
                <a:latin typeface="Gill Sans MT" charset="0"/>
                <a:ea typeface="ＭＳ Ｐゴシック" panose="020B0600070205080204" pitchFamily="34" charset="-128"/>
              </a:rPr>
              <a:t>(DNS Registrar)</a:t>
            </a:r>
          </a:p>
          <a:p>
            <a:pPr lvl="1">
              <a:lnSpc>
                <a:spcPct val="100000"/>
              </a:lnSpc>
            </a:pPr>
            <a:r>
              <a:rPr lang="en-US" altLang="zh-CN" dirty="0" smtClean="0">
                <a:latin typeface="Gill Sans MT" charset="0"/>
                <a:ea typeface="ＭＳ Ｐゴシック" panose="020B0600070205080204" pitchFamily="34" charset="-128"/>
                <a:hlinkClick r:id="rId2"/>
              </a:rPr>
              <a:t>http://www.internic.net</a:t>
            </a:r>
            <a:r>
              <a:rPr lang="en-US" altLang="zh-CN" dirty="0" smtClean="0">
                <a:latin typeface="Gill Sans MT" charset="0"/>
                <a:ea typeface="ＭＳ Ｐゴシック" panose="020B0600070205080204" pitchFamily="34" charset="-128"/>
              </a:rPr>
              <a:t> </a:t>
            </a:r>
            <a:r>
              <a:rPr lang="zh-CN" altLang="en-US" dirty="0" smtClean="0">
                <a:latin typeface="Gill Sans MT" charset="0"/>
                <a:ea typeface="ＭＳ Ｐゴシック" panose="020B0600070205080204" pitchFamily="34" charset="-128"/>
              </a:rPr>
              <a:t>可以看到域名注册服务提供者列表</a:t>
            </a:r>
            <a:endParaRPr lang="en-US" altLang="zh-CN" dirty="0" smtClean="0">
              <a:latin typeface="Gill Sans MT" charset="0"/>
              <a:ea typeface="ＭＳ Ｐゴシック" panose="020B0600070205080204" pitchFamily="34" charset="-128"/>
            </a:endParaRPr>
          </a:p>
          <a:p>
            <a:pPr>
              <a:lnSpc>
                <a:spcPct val="100000"/>
              </a:lnSpc>
            </a:pPr>
            <a:r>
              <a:rPr lang="zh-CN" altLang="en-US" sz="2400" dirty="0" smtClean="0">
                <a:latin typeface="Gill Sans MT" charset="0"/>
                <a:ea typeface="ＭＳ Ｐゴシック" panose="020B0600070205080204" pitchFamily="34" charset="-128"/>
              </a:rPr>
              <a:t>进行域名注册，经常需要付费</a:t>
            </a:r>
            <a:r>
              <a:rPr lang="en-US" altLang="zh-CN" sz="2400" dirty="0" smtClean="0">
                <a:latin typeface="Gill Sans MT" charset="0"/>
                <a:ea typeface="ＭＳ Ｐゴシック" panose="020B0600070205080204" pitchFamily="34" charset="-128"/>
              </a:rPr>
              <a:t>(</a:t>
            </a:r>
            <a:r>
              <a:rPr lang="zh-CN" altLang="en-US" sz="2400" dirty="0" smtClean="0">
                <a:latin typeface="Gill Sans MT" charset="0"/>
                <a:ea typeface="ＭＳ Ｐゴシック" panose="020B0600070205080204" pitchFamily="34" charset="-128"/>
              </a:rPr>
              <a:t>年费</a:t>
            </a:r>
            <a:r>
              <a:rPr lang="en-US" altLang="zh-CN" sz="2400" dirty="0" smtClean="0">
                <a:latin typeface="Gill Sans MT" charset="0"/>
                <a:ea typeface="ＭＳ Ｐゴシック" panose="020B0600070205080204" pitchFamily="34" charset="-128"/>
              </a:rPr>
              <a:t>)</a:t>
            </a:r>
          </a:p>
          <a:p>
            <a:pPr>
              <a:lnSpc>
                <a:spcPct val="100000"/>
              </a:lnSpc>
            </a:pPr>
            <a:r>
              <a:rPr lang="zh-CN" altLang="en-US" sz="2400" dirty="0" smtClean="0">
                <a:latin typeface="Gill Sans MT" charset="0"/>
                <a:ea typeface="ＭＳ Ｐゴシック" panose="020B0600070205080204" pitchFamily="34" charset="-128"/>
              </a:rPr>
              <a:t>可让域名注册机构管理你的域的名字映射，包括</a:t>
            </a:r>
            <a:r>
              <a:rPr lang="en-US" altLang="zh-CN" sz="2400" dirty="0" smtClean="0">
                <a:latin typeface="Gill Sans MT" charset="0"/>
                <a:ea typeface="ＭＳ Ｐゴシック" panose="020B0600070205080204" pitchFamily="34" charset="-128"/>
              </a:rPr>
              <a:t>A</a:t>
            </a:r>
            <a:r>
              <a:rPr lang="zh-CN" altLang="en-US" sz="2400" dirty="0" smtClean="0">
                <a:latin typeface="Gill Sans MT" charset="0"/>
                <a:ea typeface="ＭＳ Ｐゴシック" panose="020B0600070205080204" pitchFamily="34" charset="-128"/>
              </a:rPr>
              <a:t>和</a:t>
            </a:r>
            <a:r>
              <a:rPr lang="en-US" altLang="zh-CN" sz="2400" dirty="0" smtClean="0">
                <a:latin typeface="Gill Sans MT" charset="0"/>
                <a:ea typeface="ＭＳ Ｐゴシック" panose="020B0600070205080204" pitchFamily="34" charset="-128"/>
              </a:rPr>
              <a:t>MX RR</a:t>
            </a:r>
          </a:p>
          <a:p>
            <a:pPr>
              <a:lnSpc>
                <a:spcPct val="100000"/>
              </a:lnSpc>
            </a:pPr>
            <a:r>
              <a:rPr lang="zh-CN" altLang="en-US" sz="2400" dirty="0" smtClean="0">
                <a:latin typeface="Gill Sans MT" charset="0"/>
                <a:ea typeface="ＭＳ Ｐゴシック" panose="020B0600070205080204" pitchFamily="34" charset="-128"/>
              </a:rPr>
              <a:t>也可运行自己的域名服务器： </a:t>
            </a:r>
            <a:endParaRPr lang="en-US" altLang="zh-CN" sz="2400" dirty="0" smtClean="0">
              <a:latin typeface="Gill Sans MT" charset="0"/>
              <a:ea typeface="ＭＳ Ｐゴシック" panose="020B0600070205080204" pitchFamily="34" charset="-128"/>
            </a:endParaRPr>
          </a:p>
          <a:p>
            <a:pPr lvl="1">
              <a:lnSpc>
                <a:spcPct val="100000"/>
              </a:lnSpc>
            </a:pPr>
            <a:r>
              <a:rPr lang="zh-CN" altLang="en-US" dirty="0" smtClean="0">
                <a:latin typeface="Gill Sans MT" charset="0"/>
                <a:ea typeface="ＭＳ Ｐゴシック" panose="020B0600070205080204" pitchFamily="34" charset="-128"/>
              </a:rPr>
              <a:t>在域名注册机构维护的域名服务器上增加授权纪录： </a:t>
            </a:r>
            <a:endParaRPr lang="en-US" altLang="zh-CN" dirty="0" smtClean="0">
              <a:latin typeface="Gill Sans MT" charset="0"/>
              <a:ea typeface="ＭＳ Ｐゴシック" panose="020B0600070205080204" pitchFamily="34" charset="-128"/>
            </a:endParaRPr>
          </a:p>
          <a:p>
            <a:pPr marL="914400" lvl="2" indent="0">
              <a:lnSpc>
                <a:spcPct val="100000"/>
              </a:lnSpc>
              <a:buNone/>
            </a:pPr>
            <a:r>
              <a:rPr lang="en-US" altLang="zh-CN" sz="2400" dirty="0" smtClean="0">
                <a:latin typeface="Gill Sans MT" charset="0"/>
                <a:ea typeface="ＭＳ Ｐゴシック" panose="020B0600070205080204" pitchFamily="34" charset="-128"/>
              </a:rPr>
              <a:t>(foo, NS,    </a:t>
            </a:r>
            <a:r>
              <a:rPr lang="en-US" altLang="zh-CN" sz="2400" dirty="0" err="1" smtClean="0">
                <a:latin typeface="Gill Sans MT" charset="0"/>
                <a:ea typeface="ＭＳ Ｐゴシック" panose="020B0600070205080204" pitchFamily="34" charset="-128"/>
              </a:rPr>
              <a:t>ns.foo</a:t>
            </a:r>
            <a:r>
              <a:rPr lang="en-US" altLang="zh-CN" sz="2400" dirty="0" smtClean="0">
                <a:latin typeface="Gill Sans MT" charset="0"/>
                <a:ea typeface="ＭＳ Ｐゴシック" panose="020B0600070205080204" pitchFamily="34" charset="-128"/>
              </a:rPr>
              <a:t>) </a:t>
            </a:r>
            <a:endParaRPr lang="en-US" altLang="zh-CN" sz="2400" dirty="0">
              <a:latin typeface="Gill Sans MT" charset="0"/>
              <a:ea typeface="ＭＳ Ｐゴシック" panose="020B0600070205080204" pitchFamily="34" charset="-128"/>
            </a:endParaRPr>
          </a:p>
          <a:p>
            <a:pPr marL="914400" lvl="2" indent="0">
              <a:lnSpc>
                <a:spcPct val="100000"/>
              </a:lnSpc>
              <a:buNone/>
            </a:pPr>
            <a:r>
              <a:rPr lang="en-US" altLang="zh-CN" sz="2400" dirty="0" smtClean="0">
                <a:latin typeface="Gill Sans MT" charset="0"/>
                <a:ea typeface="ＭＳ Ｐゴシック" panose="020B0600070205080204" pitchFamily="34" charset="-128"/>
              </a:rPr>
              <a:t>(</a:t>
            </a:r>
            <a:r>
              <a:rPr lang="en-US" altLang="zh-CN" sz="2400" dirty="0" err="1" smtClean="0">
                <a:latin typeface="Gill Sans MT" charset="0"/>
                <a:ea typeface="ＭＳ Ｐゴシック" panose="020B0600070205080204" pitchFamily="34" charset="-128"/>
              </a:rPr>
              <a:t>ns.foo</a:t>
            </a:r>
            <a:r>
              <a:rPr lang="en-US" altLang="zh-CN" sz="2400" dirty="0" smtClean="0">
                <a:latin typeface="Gill Sans MT" charset="0"/>
                <a:ea typeface="ＭＳ Ｐゴシック" panose="020B0600070205080204" pitchFamily="34" charset="-128"/>
              </a:rPr>
              <a:t>, A, </a:t>
            </a:r>
            <a:r>
              <a:rPr lang="en-US" altLang="zh-CN" sz="2400" dirty="0">
                <a:latin typeface="Gill Sans MT" charset="0"/>
                <a:ea typeface="ＭＳ Ｐゴシック" panose="020B0600070205080204" pitchFamily="34" charset="-128"/>
              </a:rPr>
              <a:t> </a:t>
            </a:r>
            <a:r>
              <a:rPr lang="en-US" altLang="zh-CN" sz="2400" dirty="0" err="1" smtClean="0">
                <a:latin typeface="Gill Sans MT" charset="0"/>
                <a:ea typeface="ＭＳ Ｐゴシック" panose="020B0600070205080204" pitchFamily="34" charset="-128"/>
              </a:rPr>
              <a:t>a.b.c.d</a:t>
            </a:r>
            <a:r>
              <a:rPr lang="en-US" altLang="zh-CN" sz="2400" dirty="0" smtClean="0">
                <a:latin typeface="Gill Sans MT" charset="0"/>
                <a:ea typeface="ＭＳ Ｐゴシック" panose="020B0600070205080204" pitchFamily="34" charset="-128"/>
              </a:rPr>
              <a:t>) </a:t>
            </a:r>
            <a:endParaRPr lang="en-US" altLang="zh-CN" sz="2400" dirty="0">
              <a:latin typeface="Gill Sans MT" charset="0"/>
              <a:ea typeface="ＭＳ Ｐゴシック" panose="020B0600070205080204" pitchFamily="34" charset="-128"/>
            </a:endParaRPr>
          </a:p>
        </p:txBody>
      </p:sp>
    </p:spTree>
    <p:extLst>
      <p:ext uri="{BB962C8B-B14F-4D97-AF65-F5344CB8AC3E}">
        <p14:creationId xmlns:p14="http://schemas.microsoft.com/office/powerpoint/2010/main" val="2516357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en-US" dirty="0" smtClean="0"/>
              <a:t>安全</a:t>
            </a:r>
            <a:endParaRPr lang="zh-CN" altLang="en-US" dirty="0"/>
          </a:p>
        </p:txBody>
      </p:sp>
      <p:sp>
        <p:nvSpPr>
          <p:cNvPr id="3" name="内容占位符 2"/>
          <p:cNvSpPr>
            <a:spLocks noGrp="1"/>
          </p:cNvSpPr>
          <p:nvPr>
            <p:ph idx="1"/>
          </p:nvPr>
        </p:nvSpPr>
        <p:spPr/>
        <p:txBody>
          <a:bodyPr/>
          <a:lstStyle/>
          <a:p>
            <a:r>
              <a:rPr lang="en-US" altLang="zh-CN" dirty="0" smtClean="0"/>
              <a:t>DNS</a:t>
            </a:r>
            <a:r>
              <a:rPr lang="zh-CN" altLang="en-US" dirty="0" smtClean="0"/>
              <a:t>缓冲污染： </a:t>
            </a:r>
            <a:endParaRPr lang="en-US" altLang="zh-CN" dirty="0" smtClean="0"/>
          </a:p>
          <a:p>
            <a:pPr lvl="1"/>
            <a:r>
              <a:rPr lang="zh-CN" altLang="en-US" dirty="0"/>
              <a:t>在正常的响应回来之前</a:t>
            </a:r>
            <a:r>
              <a:rPr lang="zh-CN" altLang="en-US" dirty="0" smtClean="0"/>
              <a:t>伪造</a:t>
            </a:r>
            <a:r>
              <a:rPr lang="en-US" altLang="zh-CN" dirty="0" smtClean="0"/>
              <a:t>DNS</a:t>
            </a:r>
            <a:r>
              <a:rPr lang="zh-CN" altLang="en-US" dirty="0" smtClean="0"/>
              <a:t>响应，只要响应的</a:t>
            </a:r>
            <a:r>
              <a:rPr lang="en-US" altLang="zh-CN" dirty="0" smtClean="0"/>
              <a:t>ID</a:t>
            </a:r>
            <a:r>
              <a:rPr lang="zh-CN" altLang="en-US" dirty="0" smtClean="0"/>
              <a:t>与请求的</a:t>
            </a:r>
            <a:r>
              <a:rPr lang="en-US" altLang="zh-CN" dirty="0" smtClean="0"/>
              <a:t>ID</a:t>
            </a:r>
            <a:r>
              <a:rPr lang="zh-CN" altLang="en-US" dirty="0" smtClean="0"/>
              <a:t>对应就会被接受并缓存（后来的</a:t>
            </a:r>
            <a:r>
              <a:rPr lang="en-US" altLang="zh-CN" dirty="0" smtClean="0"/>
              <a:t>DNS</a:t>
            </a:r>
            <a:r>
              <a:rPr lang="zh-CN" altLang="en-US" dirty="0" smtClean="0"/>
              <a:t>响应丢弃） ， </a:t>
            </a:r>
            <a:r>
              <a:rPr lang="en-US" altLang="zh-CN" dirty="0" smtClean="0"/>
              <a:t>ID(16</a:t>
            </a:r>
            <a:r>
              <a:rPr lang="zh-CN" altLang="en-US" dirty="0" smtClean="0"/>
              <a:t>个比特，最多</a:t>
            </a:r>
            <a:r>
              <a:rPr lang="en-US" altLang="zh-CN" dirty="0" smtClean="0"/>
              <a:t>65535</a:t>
            </a:r>
            <a:r>
              <a:rPr lang="zh-CN" altLang="en-US" dirty="0" smtClean="0"/>
              <a:t>）应该随机选择，而不是按顺序增加 </a:t>
            </a:r>
            <a:endParaRPr lang="en-US" altLang="zh-CN" dirty="0" smtClean="0"/>
          </a:p>
          <a:p>
            <a:pPr lvl="1"/>
            <a:r>
              <a:rPr lang="zh-CN" altLang="en-US" dirty="0"/>
              <a:t>生日悖论（</a:t>
            </a:r>
            <a:r>
              <a:rPr lang="en-US" altLang="zh-CN" dirty="0"/>
              <a:t>Birthday paradox</a:t>
            </a:r>
            <a:r>
              <a:rPr lang="zh-CN" altLang="en-US" dirty="0" smtClean="0"/>
              <a:t>）</a:t>
            </a:r>
            <a:r>
              <a:rPr lang="en-US" altLang="zh-CN" dirty="0" smtClean="0"/>
              <a:t>: </a:t>
            </a:r>
          </a:p>
          <a:p>
            <a:pPr lvl="2"/>
            <a:r>
              <a:rPr lang="zh-CN" altLang="en-US" dirty="0"/>
              <a:t>攻击</a:t>
            </a:r>
            <a:r>
              <a:rPr lang="zh-CN" altLang="en-US" dirty="0" smtClean="0"/>
              <a:t>者发送</a:t>
            </a:r>
            <a:r>
              <a:rPr lang="en-US" altLang="zh-CN" dirty="0" smtClean="0"/>
              <a:t>n</a:t>
            </a:r>
            <a:r>
              <a:rPr lang="zh-CN" altLang="en-US" dirty="0" smtClean="0"/>
              <a:t>个</a:t>
            </a:r>
            <a:r>
              <a:rPr lang="en-US" altLang="zh-CN" dirty="0" smtClean="0"/>
              <a:t>DNS</a:t>
            </a:r>
            <a:r>
              <a:rPr lang="zh-CN" altLang="en-US" dirty="0" smtClean="0"/>
              <a:t>请求</a:t>
            </a:r>
            <a:r>
              <a:rPr lang="en-US" altLang="zh-CN" dirty="0" smtClean="0"/>
              <a:t>(</a:t>
            </a:r>
            <a:r>
              <a:rPr lang="zh-CN" altLang="en-US" dirty="0" smtClean="0"/>
              <a:t>比如</a:t>
            </a:r>
            <a:r>
              <a:rPr lang="en-US" altLang="zh-CN" dirty="0" smtClean="0">
                <a:hlinkClick r:id="rId4"/>
              </a:rPr>
              <a:t>www.cnn.com</a:t>
            </a:r>
            <a:r>
              <a:rPr lang="en-US" altLang="zh-CN" dirty="0" smtClean="0"/>
              <a:t>) </a:t>
            </a:r>
            <a:r>
              <a:rPr lang="zh-CN" altLang="en-US" dirty="0" smtClean="0"/>
              <a:t>给被攻击的域名服务器</a:t>
            </a:r>
            <a:r>
              <a:rPr lang="en-US" altLang="zh-CN" dirty="0" smtClean="0"/>
              <a:t>Victim</a:t>
            </a:r>
            <a:endParaRPr lang="en-US" altLang="zh-CN" dirty="0"/>
          </a:p>
          <a:p>
            <a:pPr lvl="2"/>
            <a:r>
              <a:rPr lang="en-US" altLang="zh-CN" dirty="0" smtClean="0"/>
              <a:t>Victim</a:t>
            </a:r>
            <a:r>
              <a:rPr lang="zh-CN" altLang="en-US" dirty="0" smtClean="0"/>
              <a:t>会进一步产生</a:t>
            </a:r>
            <a:r>
              <a:rPr lang="en-US" altLang="zh-CN" dirty="0" smtClean="0"/>
              <a:t>n</a:t>
            </a:r>
            <a:r>
              <a:rPr lang="zh-CN" altLang="en-US" dirty="0" smtClean="0"/>
              <a:t>个</a:t>
            </a:r>
            <a:r>
              <a:rPr lang="en-US" altLang="zh-CN" dirty="0" smtClean="0"/>
              <a:t>DNS</a:t>
            </a:r>
            <a:r>
              <a:rPr lang="zh-CN" altLang="en-US" dirty="0" smtClean="0"/>
              <a:t>请求给</a:t>
            </a:r>
            <a:r>
              <a:rPr lang="en-US" altLang="zh-CN" dirty="0" smtClean="0"/>
              <a:t>cnn.com</a:t>
            </a:r>
            <a:r>
              <a:rPr lang="zh-CN" altLang="en-US" dirty="0" smtClean="0"/>
              <a:t>的域名服务器</a:t>
            </a:r>
            <a:endParaRPr lang="en-US" altLang="zh-CN" dirty="0" smtClean="0"/>
          </a:p>
          <a:p>
            <a:pPr lvl="2"/>
            <a:r>
              <a:rPr lang="zh-CN" altLang="en-US" dirty="0"/>
              <a:t>攻击</a:t>
            </a:r>
            <a:r>
              <a:rPr lang="zh-CN" altLang="en-US" dirty="0" smtClean="0"/>
              <a:t>者伪造来自于</a:t>
            </a:r>
            <a:r>
              <a:rPr lang="en-US" altLang="zh-CN" dirty="0" smtClean="0"/>
              <a:t>cnn.com</a:t>
            </a:r>
            <a:r>
              <a:rPr lang="zh-CN" altLang="en-US" dirty="0" smtClean="0"/>
              <a:t>的</a:t>
            </a:r>
            <a:r>
              <a:rPr lang="en-US" altLang="zh-CN" dirty="0" smtClean="0"/>
              <a:t>n</a:t>
            </a:r>
            <a:r>
              <a:rPr lang="zh-CN" altLang="en-US" dirty="0" smtClean="0"/>
              <a:t>个</a:t>
            </a:r>
            <a:r>
              <a:rPr lang="en-US" altLang="zh-CN" dirty="0" smtClean="0"/>
              <a:t>DNS</a:t>
            </a:r>
            <a:r>
              <a:rPr lang="zh-CN" altLang="en-US" dirty="0" smtClean="0"/>
              <a:t>响应给</a:t>
            </a:r>
            <a:r>
              <a:rPr lang="en-US" altLang="zh-CN" dirty="0" smtClean="0"/>
              <a:t>Victim</a:t>
            </a:r>
          </a:p>
          <a:p>
            <a:pPr lvl="2"/>
            <a:r>
              <a:rPr lang="zh-CN" altLang="en-US" dirty="0" smtClean="0"/>
              <a:t>当</a:t>
            </a:r>
            <a:r>
              <a:rPr lang="en-US" altLang="zh-CN" dirty="0" smtClean="0"/>
              <a:t>n</a:t>
            </a:r>
            <a:r>
              <a:rPr lang="zh-CN" altLang="en-US" dirty="0" smtClean="0"/>
              <a:t>较大时，这</a:t>
            </a:r>
            <a:r>
              <a:rPr lang="en-US" altLang="zh-CN" dirty="0" smtClean="0"/>
              <a:t>n</a:t>
            </a:r>
            <a:r>
              <a:rPr lang="zh-CN" altLang="en-US" dirty="0" smtClean="0"/>
              <a:t>个</a:t>
            </a:r>
            <a:r>
              <a:rPr lang="en-US" altLang="zh-CN" dirty="0" smtClean="0"/>
              <a:t>DNS</a:t>
            </a:r>
            <a:r>
              <a:rPr lang="zh-CN" altLang="en-US" dirty="0" smtClean="0"/>
              <a:t>响应正好与</a:t>
            </a:r>
            <a:r>
              <a:rPr lang="en-US" altLang="zh-CN" dirty="0" smtClean="0"/>
              <a:t>Victim</a:t>
            </a:r>
            <a:r>
              <a:rPr lang="zh-CN" altLang="en-US" dirty="0" smtClean="0"/>
              <a:t>产生的</a:t>
            </a:r>
            <a:r>
              <a:rPr lang="en-US" altLang="zh-CN" dirty="0" smtClean="0"/>
              <a:t>n</a:t>
            </a:r>
            <a:r>
              <a:rPr lang="zh-CN" altLang="en-US" dirty="0" smtClean="0"/>
              <a:t>个</a:t>
            </a:r>
            <a:r>
              <a:rPr lang="en-US" altLang="zh-CN" dirty="0" smtClean="0"/>
              <a:t>DNS</a:t>
            </a:r>
            <a:r>
              <a:rPr lang="zh-CN" altLang="en-US" dirty="0" smtClean="0"/>
              <a:t>请求中的</a:t>
            </a:r>
            <a:r>
              <a:rPr lang="en-US" altLang="zh-CN" dirty="0" smtClean="0"/>
              <a:t>ID</a:t>
            </a:r>
            <a:r>
              <a:rPr lang="zh-CN" altLang="en-US" dirty="0" smtClean="0"/>
              <a:t>有重复的概率非常大</a:t>
            </a:r>
            <a:endParaRPr lang="en-US" altLang="zh-CN" dirty="0" smtClean="0"/>
          </a:p>
          <a:p>
            <a:pPr lvl="2"/>
            <a:endParaRPr lang="en-US" altLang="zh-CN" dirty="0"/>
          </a:p>
          <a:p>
            <a:pPr lvl="1"/>
            <a:endParaRPr lang="zh-CN" altLang="en-US" dirty="0"/>
          </a:p>
        </p:txBody>
      </p:sp>
      <p:graphicFrame>
        <p:nvGraphicFramePr>
          <p:cNvPr id="4" name="Group 139"/>
          <p:cNvGraphicFramePr>
            <a:graphicFrameLocks/>
          </p:cNvGraphicFramePr>
          <p:nvPr>
            <p:extLst>
              <p:ext uri="{D42A27DB-BD31-4B8C-83A1-F6EECF244321}">
                <p14:modId xmlns:p14="http://schemas.microsoft.com/office/powerpoint/2010/main" val="3242153149"/>
              </p:ext>
            </p:extLst>
          </p:nvPr>
        </p:nvGraphicFramePr>
        <p:xfrm>
          <a:off x="3206750" y="5355704"/>
          <a:ext cx="8147050" cy="1087438"/>
        </p:xfrm>
        <a:graphic>
          <a:graphicData uri="http://schemas.openxmlformats.org/drawingml/2006/table">
            <a:tbl>
              <a:tblPr/>
              <a:tblGrid>
                <a:gridCol w="1357312">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7313">
                  <a:extLst>
                    <a:ext uri="{9D8B030D-6E8A-4147-A177-3AD203B41FA5}">
                      <a16:colId xmlns:a16="http://schemas.microsoft.com/office/drawing/2014/main" val="20002"/>
                    </a:ext>
                  </a:extLst>
                </a:gridCol>
                <a:gridCol w="1357312">
                  <a:extLst>
                    <a:ext uri="{9D8B030D-6E8A-4147-A177-3AD203B41FA5}">
                      <a16:colId xmlns:a16="http://schemas.microsoft.com/office/drawing/2014/main" val="20003"/>
                    </a:ext>
                  </a:extLst>
                </a:gridCol>
                <a:gridCol w="1358900">
                  <a:extLst>
                    <a:ext uri="{9D8B030D-6E8A-4147-A177-3AD203B41FA5}">
                      <a16:colId xmlns:a16="http://schemas.microsoft.com/office/drawing/2014/main" val="20004"/>
                    </a:ext>
                  </a:extLst>
                </a:gridCol>
                <a:gridCol w="1357313">
                  <a:extLst>
                    <a:ext uri="{9D8B030D-6E8A-4147-A177-3AD203B41FA5}">
                      <a16:colId xmlns:a16="http://schemas.microsoft.com/office/drawing/2014/main" val="20005"/>
                    </a:ext>
                  </a:extLst>
                </a:gridCol>
              </a:tblGrid>
              <a:tr h="544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Queries</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100</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400</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650</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750</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Chances</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0.0728</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0.2621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0.7048</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0.9604</a:t>
                      </a:r>
                      <a:endPar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0.9865</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65625896"/>
              </p:ext>
            </p:extLst>
          </p:nvPr>
        </p:nvGraphicFramePr>
        <p:xfrm>
          <a:off x="3795788" y="306388"/>
          <a:ext cx="7824712" cy="643061"/>
        </p:xfrm>
        <a:graphic>
          <a:graphicData uri="http://schemas.openxmlformats.org/presentationml/2006/ole">
            <mc:AlternateContent xmlns:mc="http://schemas.openxmlformats.org/markup-compatibility/2006">
              <mc:Choice xmlns:v="urn:schemas-microsoft-com:vml" Requires="v">
                <p:oleObj spid="_x0000_s5125" name="公式" r:id="rId5" imgW="5092700" imgH="419100" progId="Equation.3">
                  <p:embed/>
                </p:oleObj>
              </mc:Choice>
              <mc:Fallback>
                <p:oleObj name="公式" r:id="rId5" imgW="5092700" imgH="419100" progId="Equation.3">
                  <p:embed/>
                  <p:pic>
                    <p:nvPicPr>
                      <p:cNvPr id="3"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5788" y="306388"/>
                        <a:ext cx="7824712" cy="643061"/>
                      </a:xfrm>
                      <a:prstGeom prst="rect">
                        <a:avLst/>
                      </a:prstGeom>
                      <a:noFill/>
                      <a:ln>
                        <a:noFill/>
                      </a:ln>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4063043"/>
              </p:ext>
            </p:extLst>
          </p:nvPr>
        </p:nvGraphicFramePr>
        <p:xfrm>
          <a:off x="3757688" y="1046162"/>
          <a:ext cx="6364287" cy="928687"/>
        </p:xfrm>
        <a:graphic>
          <a:graphicData uri="http://schemas.openxmlformats.org/presentationml/2006/ole">
            <mc:AlternateContent xmlns:mc="http://schemas.openxmlformats.org/markup-compatibility/2006">
              <mc:Choice xmlns:v="urn:schemas-microsoft-com:vml" Requires="v">
                <p:oleObj spid="_x0000_s5126" name="公式" r:id="rId7" imgW="3048000" imgH="444500" progId="Equation.3">
                  <p:embed/>
                </p:oleObj>
              </mc:Choice>
              <mc:Fallback>
                <p:oleObj name="公式" r:id="rId7" imgW="3048000" imgH="444500" progId="Equation.3">
                  <p:embed/>
                  <p:pic>
                    <p:nvPicPr>
                      <p:cNvPr id="4"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7688" y="1046162"/>
                        <a:ext cx="6364287"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16518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应用层</a:t>
            </a:r>
          </a:p>
        </p:txBody>
      </p:sp>
      <p:sp>
        <p:nvSpPr>
          <p:cNvPr id="3" name="内容占位符 2"/>
          <p:cNvSpPr>
            <a:spLocks noGrp="1"/>
          </p:cNvSpPr>
          <p:nvPr>
            <p:ph idx="1"/>
          </p:nvPr>
        </p:nvSpPr>
        <p:spPr>
          <a:xfrm>
            <a:off x="272124" y="1517259"/>
            <a:ext cx="7778871" cy="4351338"/>
          </a:xfrm>
        </p:spPr>
        <p:txBody>
          <a:bodyPr>
            <a:noAutofit/>
          </a:bodyPr>
          <a:lstStyle/>
          <a:p>
            <a:pPr marL="342900" indent="-342900">
              <a:lnSpc>
                <a:spcPct val="120000"/>
              </a:lnSpc>
              <a:spcBef>
                <a:spcPts val="300"/>
              </a:spcBef>
              <a:defRPr/>
            </a:pPr>
            <a:r>
              <a:rPr lang="zh-CN" altLang="en-US" sz="2000" dirty="0" smtClean="0"/>
              <a:t>层次模型的最高层</a:t>
            </a:r>
            <a:endParaRPr lang="en-US" altLang="zh-CN" sz="2000" dirty="0"/>
          </a:p>
          <a:p>
            <a:pPr marL="342900" indent="-342900">
              <a:lnSpc>
                <a:spcPct val="120000"/>
              </a:lnSpc>
              <a:spcBef>
                <a:spcPts val="300"/>
              </a:spcBef>
              <a:defRPr/>
            </a:pPr>
            <a:r>
              <a:rPr lang="zh-CN" altLang="en-US" sz="2000" dirty="0" smtClean="0"/>
              <a:t>端系统中运行了各种网络应用，为</a:t>
            </a:r>
            <a:r>
              <a:rPr lang="zh-CN" altLang="en-US" sz="2000" dirty="0"/>
              <a:t>用户提供网络应用服务</a:t>
            </a:r>
            <a:endParaRPr lang="en-US" altLang="zh-CN" sz="2000" dirty="0"/>
          </a:p>
          <a:p>
            <a:pPr marL="800100" lvl="1" indent="-342900">
              <a:lnSpc>
                <a:spcPct val="120000"/>
              </a:lnSpc>
              <a:spcBef>
                <a:spcPts val="300"/>
              </a:spcBef>
              <a:defRPr/>
            </a:pPr>
            <a:r>
              <a:rPr lang="zh-CN" altLang="en-US" sz="1800" dirty="0" smtClean="0"/>
              <a:t>电子邮件</a:t>
            </a:r>
            <a:endParaRPr lang="en-US" altLang="zh-CN" sz="1800" dirty="0" smtClean="0"/>
          </a:p>
          <a:p>
            <a:pPr marL="800100" lvl="1" indent="-342900">
              <a:lnSpc>
                <a:spcPct val="120000"/>
              </a:lnSpc>
              <a:spcBef>
                <a:spcPts val="300"/>
              </a:spcBef>
              <a:defRPr/>
            </a:pPr>
            <a:r>
              <a:rPr lang="en-US" altLang="zh-CN" sz="1800" dirty="0" smtClean="0"/>
              <a:t>Web</a:t>
            </a:r>
            <a:r>
              <a:rPr lang="zh-CN" altLang="en-US" sz="1800" dirty="0" smtClean="0"/>
              <a:t>浏览</a:t>
            </a:r>
            <a:endParaRPr lang="en-US" altLang="zh-CN" sz="1800" dirty="0" smtClean="0"/>
          </a:p>
          <a:p>
            <a:pPr marL="800100" lvl="1" indent="-342900">
              <a:lnSpc>
                <a:spcPct val="120000"/>
              </a:lnSpc>
              <a:spcBef>
                <a:spcPts val="300"/>
              </a:spcBef>
              <a:defRPr/>
            </a:pPr>
            <a:r>
              <a:rPr lang="zh-CN" altLang="en-US" sz="1800" dirty="0" smtClean="0"/>
              <a:t>远程登录</a:t>
            </a:r>
            <a:endParaRPr lang="en-US" altLang="zh-CN" sz="1800" dirty="0" smtClean="0"/>
          </a:p>
          <a:p>
            <a:pPr marL="800100" lvl="1" indent="-342900">
              <a:lnSpc>
                <a:spcPct val="120000"/>
              </a:lnSpc>
              <a:spcBef>
                <a:spcPts val="300"/>
              </a:spcBef>
              <a:defRPr/>
            </a:pPr>
            <a:r>
              <a:rPr lang="en-US" altLang="zh-CN" sz="1800" dirty="0" smtClean="0"/>
              <a:t>P2P</a:t>
            </a:r>
            <a:r>
              <a:rPr lang="zh-CN" altLang="en-US" sz="1800" dirty="0" smtClean="0"/>
              <a:t>文件共享</a:t>
            </a:r>
            <a:endParaRPr lang="en-US" altLang="zh-CN" sz="1800" dirty="0" smtClean="0"/>
          </a:p>
          <a:p>
            <a:pPr marL="800100" lvl="1" indent="-342900">
              <a:lnSpc>
                <a:spcPct val="120000"/>
              </a:lnSpc>
              <a:spcBef>
                <a:spcPts val="300"/>
              </a:spcBef>
              <a:defRPr/>
            </a:pPr>
            <a:r>
              <a:rPr lang="zh-CN" altLang="en-US" sz="1800" dirty="0" smtClean="0"/>
              <a:t>网络游戏</a:t>
            </a:r>
            <a:endParaRPr lang="en-US" altLang="zh-CN" sz="1800" dirty="0" smtClean="0"/>
          </a:p>
          <a:p>
            <a:pPr marL="800100" lvl="1" indent="-342900">
              <a:lnSpc>
                <a:spcPct val="120000"/>
              </a:lnSpc>
              <a:spcBef>
                <a:spcPts val="300"/>
              </a:spcBef>
              <a:defRPr/>
            </a:pPr>
            <a:r>
              <a:rPr lang="zh-CN" altLang="en-US" sz="1800" dirty="0" smtClean="0"/>
              <a:t>在线视频： </a:t>
            </a:r>
            <a:r>
              <a:rPr lang="en-US" altLang="zh-CN" sz="1800" dirty="0" smtClean="0"/>
              <a:t>YouTube</a:t>
            </a:r>
            <a:r>
              <a:rPr lang="zh-CN" altLang="en-US" sz="1800" dirty="0" smtClean="0"/>
              <a:t>、</a:t>
            </a:r>
            <a:r>
              <a:rPr lang="en-US" altLang="zh-CN" sz="1800" dirty="0" err="1" smtClean="0"/>
              <a:t>iqiyi</a:t>
            </a:r>
            <a:r>
              <a:rPr lang="zh-CN" altLang="en-US" sz="1800" dirty="0" smtClean="0"/>
              <a:t>、</a:t>
            </a:r>
            <a:r>
              <a:rPr lang="en-US" altLang="zh-CN" sz="1800" dirty="0" err="1" smtClean="0"/>
              <a:t>youku</a:t>
            </a:r>
            <a:r>
              <a:rPr lang="zh-CN" altLang="en-US" sz="1800" dirty="0" smtClean="0"/>
              <a:t>等</a:t>
            </a:r>
            <a:endParaRPr lang="en-US" altLang="zh-CN" sz="1800" dirty="0" smtClean="0"/>
          </a:p>
          <a:p>
            <a:pPr marL="800100" lvl="1" indent="-342900">
              <a:lnSpc>
                <a:spcPct val="120000"/>
              </a:lnSpc>
              <a:spcBef>
                <a:spcPts val="300"/>
              </a:spcBef>
              <a:defRPr/>
            </a:pPr>
            <a:r>
              <a:rPr lang="en-US" altLang="zh-CN" sz="1800" dirty="0" smtClean="0"/>
              <a:t>VoIP</a:t>
            </a:r>
            <a:r>
              <a:rPr lang="zh-CN" altLang="en-US" sz="1800" dirty="0" smtClean="0"/>
              <a:t>：</a:t>
            </a:r>
            <a:r>
              <a:rPr lang="en-US" altLang="zh-CN" sz="1800" dirty="0" smtClean="0"/>
              <a:t>Skype  </a:t>
            </a:r>
          </a:p>
          <a:p>
            <a:pPr marL="800100" lvl="1" indent="-342900">
              <a:lnSpc>
                <a:spcPct val="120000"/>
              </a:lnSpc>
              <a:spcBef>
                <a:spcPts val="300"/>
              </a:spcBef>
              <a:defRPr/>
            </a:pPr>
            <a:r>
              <a:rPr lang="zh-CN" altLang="en-US" sz="1800" dirty="0" smtClean="0"/>
              <a:t>社交网络</a:t>
            </a:r>
            <a:endParaRPr lang="en-US" altLang="zh-CN" sz="1800" dirty="0" smtClean="0"/>
          </a:p>
          <a:p>
            <a:pPr marL="800100" lvl="1" indent="-342900">
              <a:lnSpc>
                <a:spcPct val="120000"/>
              </a:lnSpc>
              <a:spcBef>
                <a:spcPts val="300"/>
              </a:spcBef>
              <a:defRPr/>
            </a:pPr>
            <a:r>
              <a:rPr lang="zh-CN" altLang="en-US" sz="1800" dirty="0" smtClean="0"/>
              <a:t>搜索等</a:t>
            </a:r>
            <a:endParaRPr lang="en-US" altLang="zh-CN" sz="1800" dirty="0" smtClean="0"/>
          </a:p>
          <a:p>
            <a:pPr marL="342900" indent="-342900">
              <a:lnSpc>
                <a:spcPct val="120000"/>
              </a:lnSpc>
              <a:spcBef>
                <a:spcPts val="300"/>
              </a:spcBef>
              <a:defRPr/>
            </a:pPr>
            <a:r>
              <a:rPr lang="zh-CN" altLang="en-US" sz="2200" dirty="0"/>
              <a:t>网络核心设备</a:t>
            </a:r>
            <a:r>
              <a:rPr lang="zh-CN" altLang="en-US" sz="2200" dirty="0" smtClean="0"/>
              <a:t>处并不需要实现应用层协议</a:t>
            </a:r>
            <a:endParaRPr lang="en-US" altLang="zh-CN" sz="2200" dirty="0" smtClean="0"/>
          </a:p>
          <a:p>
            <a:pPr marL="342900" indent="-342900">
              <a:lnSpc>
                <a:spcPct val="120000"/>
              </a:lnSpc>
              <a:spcBef>
                <a:spcPts val="300"/>
              </a:spcBef>
              <a:defRPr/>
            </a:pPr>
            <a:r>
              <a:rPr lang="zh-CN" altLang="en-US" sz="2200" dirty="0"/>
              <a:t>中间</a:t>
            </a:r>
            <a:r>
              <a:rPr lang="zh-CN" altLang="en-US" sz="2200" dirty="0" smtClean="0"/>
              <a:t>件（</a:t>
            </a:r>
            <a:r>
              <a:rPr lang="en-US" altLang="zh-CN" sz="2200" dirty="0" smtClean="0"/>
              <a:t>Middleware</a:t>
            </a:r>
            <a:r>
              <a:rPr lang="zh-CN" altLang="en-US" sz="2200" dirty="0" smtClean="0"/>
              <a:t>）有时会被部署以提升应用的性能</a:t>
            </a:r>
            <a:endParaRPr lang="en-US" altLang="zh-CN" sz="2200" dirty="0" smtClean="0"/>
          </a:p>
        </p:txBody>
      </p:sp>
      <p:grpSp>
        <p:nvGrpSpPr>
          <p:cNvPr id="4" name="Group 1037"/>
          <p:cNvGrpSpPr>
            <a:grpSpLocks/>
          </p:cNvGrpSpPr>
          <p:nvPr/>
        </p:nvGrpSpPr>
        <p:grpSpPr bwMode="auto">
          <a:xfrm>
            <a:off x="8140024" y="1821504"/>
            <a:ext cx="3540125" cy="4545013"/>
            <a:chOff x="3277" y="974"/>
            <a:chExt cx="2230" cy="2863"/>
          </a:xfrm>
        </p:grpSpPr>
        <p:sp>
          <p:nvSpPr>
            <p:cNvPr id="5" name="Freeform 1038"/>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 name="Group 1039"/>
            <p:cNvGrpSpPr>
              <a:grpSpLocks/>
            </p:cNvGrpSpPr>
            <p:nvPr/>
          </p:nvGrpSpPr>
          <p:grpSpPr bwMode="auto">
            <a:xfrm>
              <a:off x="3383" y="1920"/>
              <a:ext cx="919" cy="588"/>
              <a:chOff x="2889" y="1631"/>
              <a:chExt cx="980" cy="743"/>
            </a:xfrm>
          </p:grpSpPr>
          <p:sp>
            <p:nvSpPr>
              <p:cNvPr id="381" name="Rectangle 1040"/>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382" name="AutoShape 1041"/>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zh-CN" altLang="zh-CN" sz="2400">
                  <a:solidFill>
                    <a:srgbClr val="00CCFF"/>
                  </a:solidFill>
                </a:endParaRPr>
              </a:p>
            </p:txBody>
          </p:sp>
        </p:grpSp>
        <p:sp>
          <p:nvSpPr>
            <p:cNvPr id="7" name="Freeform 1042"/>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Line 1043"/>
            <p:cNvSpPr>
              <a:spLocks noChangeShapeType="1"/>
            </p:cNvSpPr>
            <p:nvPr/>
          </p:nvSpPr>
          <p:spPr bwMode="auto">
            <a:xfrm rot="-5400000">
              <a:off x="4942" y="3252"/>
              <a:ext cx="330" cy="8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044"/>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45"/>
            <p:cNvSpPr>
              <a:spLocks noChangeShapeType="1"/>
            </p:cNvSpPr>
            <p:nvPr/>
          </p:nvSpPr>
          <p:spPr bwMode="auto">
            <a:xfrm rot="-5400000">
              <a:off x="5151" y="3225"/>
              <a:ext cx="0" cy="7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047"/>
            <p:cNvSpPr>
              <a:spLocks noChangeShapeType="1"/>
            </p:cNvSpPr>
            <p:nvPr/>
          </p:nvSpPr>
          <p:spPr bwMode="auto">
            <a:xfrm>
              <a:off x="3843" y="3009"/>
              <a:ext cx="12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48"/>
            <p:cNvSpPr>
              <a:spLocks noChangeShapeType="1"/>
            </p:cNvSpPr>
            <p:nvPr/>
          </p:nvSpPr>
          <p:spPr bwMode="auto">
            <a:xfrm flipV="1">
              <a:off x="3680" y="3155"/>
              <a:ext cx="248"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051"/>
            <p:cNvSpPr>
              <a:spLocks noChangeShapeType="1"/>
            </p:cNvSpPr>
            <p:nvPr/>
          </p:nvSpPr>
          <p:spPr bwMode="auto">
            <a:xfrm flipH="1">
              <a:off x="3948" y="3208"/>
              <a:ext cx="96" cy="11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052"/>
            <p:cNvSpPr>
              <a:spLocks noChangeShapeType="1"/>
            </p:cNvSpPr>
            <p:nvPr/>
          </p:nvSpPr>
          <p:spPr bwMode="auto">
            <a:xfrm flipH="1" flipV="1">
              <a:off x="4144" y="3212"/>
              <a:ext cx="53" cy="11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053"/>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054"/>
            <p:cNvSpPr>
              <a:spLocks noChangeShapeType="1"/>
            </p:cNvSpPr>
            <p:nvPr/>
          </p:nvSpPr>
          <p:spPr bwMode="auto">
            <a:xfrm>
              <a:off x="3898" y="3025"/>
              <a:ext cx="56" cy="6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055"/>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056"/>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 name="Group 1057"/>
            <p:cNvGrpSpPr>
              <a:grpSpLocks/>
            </p:cNvGrpSpPr>
            <p:nvPr/>
          </p:nvGrpSpPr>
          <p:grpSpPr bwMode="auto">
            <a:xfrm>
              <a:off x="3535" y="2207"/>
              <a:ext cx="319" cy="222"/>
              <a:chOff x="2967" y="478"/>
              <a:chExt cx="788" cy="625"/>
            </a:xfrm>
          </p:grpSpPr>
          <p:pic>
            <p:nvPicPr>
              <p:cNvPr id="379" name="Picture 1058" descr="access_point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0" name="Picture 1059" descr="antenna_radiation_styliz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Freeform 1060"/>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1061"/>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Line 1062"/>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063"/>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064"/>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065"/>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066"/>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067"/>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068"/>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069"/>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070"/>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071"/>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072"/>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073"/>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1074"/>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1075"/>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076"/>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077"/>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078"/>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 name="Group 1079"/>
            <p:cNvGrpSpPr>
              <a:grpSpLocks/>
            </p:cNvGrpSpPr>
            <p:nvPr/>
          </p:nvGrpSpPr>
          <p:grpSpPr bwMode="auto">
            <a:xfrm>
              <a:off x="3813" y="1163"/>
              <a:ext cx="295" cy="391"/>
              <a:chOff x="1653" y="3023"/>
              <a:chExt cx="622" cy="911"/>
            </a:xfrm>
          </p:grpSpPr>
          <p:sp>
            <p:nvSpPr>
              <p:cNvPr id="362" name="Line 270"/>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3" name="Line 271"/>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4" name="Line 272"/>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5" name="Line 273"/>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6" name="Line 274"/>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7" name="Line 275"/>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8" name="Line 276"/>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 name="Line 277"/>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0" name="Line 278"/>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1" name="Line 279"/>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2" name="Line 280"/>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3" name="Line 281"/>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4" name="Line 282"/>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5" name="Line 283"/>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6" name="Line 284"/>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7" name="Oval 1095"/>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pic>
            <p:nvPicPr>
              <p:cNvPr id="378" name="Picture 1096" descr="cell_tower_radiation_gra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1097"/>
            <p:cNvGrpSpPr>
              <a:grpSpLocks/>
            </p:cNvGrpSpPr>
            <p:nvPr/>
          </p:nvGrpSpPr>
          <p:grpSpPr bwMode="auto">
            <a:xfrm>
              <a:off x="3962" y="1516"/>
              <a:ext cx="286" cy="160"/>
              <a:chOff x="3843" y="1516"/>
              <a:chExt cx="286" cy="160"/>
            </a:xfrm>
          </p:grpSpPr>
          <p:sp>
            <p:nvSpPr>
              <p:cNvPr id="353" name="Line 1098"/>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4"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355"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356"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357" name="Group 1102"/>
              <p:cNvGrpSpPr>
                <a:grpSpLocks/>
              </p:cNvGrpSpPr>
              <p:nvPr/>
            </p:nvGrpSpPr>
            <p:grpSpPr bwMode="auto">
              <a:xfrm>
                <a:off x="3932" y="1587"/>
                <a:ext cx="138" cy="33"/>
                <a:chOff x="2468" y="1332"/>
                <a:chExt cx="310" cy="60"/>
              </a:xfrm>
            </p:grpSpPr>
            <p:sp>
              <p:nvSpPr>
                <p:cNvPr id="360" name="Freeform 1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61" name="Freeform 1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58" name="Line 1105"/>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 name="Line 1106"/>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1107"/>
            <p:cNvGrpSpPr>
              <a:grpSpLocks/>
            </p:cNvGrpSpPr>
            <p:nvPr/>
          </p:nvGrpSpPr>
          <p:grpSpPr bwMode="auto">
            <a:xfrm>
              <a:off x="4537" y="1571"/>
              <a:ext cx="246" cy="110"/>
              <a:chOff x="4334" y="1470"/>
              <a:chExt cx="246" cy="107"/>
            </a:xfrm>
          </p:grpSpPr>
          <p:sp>
            <p:nvSpPr>
              <p:cNvPr id="34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34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34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348" name="Group 1111"/>
              <p:cNvGrpSpPr>
                <a:grpSpLocks/>
              </p:cNvGrpSpPr>
              <p:nvPr/>
            </p:nvGrpSpPr>
            <p:grpSpPr bwMode="auto">
              <a:xfrm>
                <a:off x="4383" y="1488"/>
                <a:ext cx="138" cy="33"/>
                <a:chOff x="2468" y="1332"/>
                <a:chExt cx="310" cy="60"/>
              </a:xfrm>
            </p:grpSpPr>
            <p:sp>
              <p:nvSpPr>
                <p:cNvPr id="351" name="Freeform 11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52" name="Freeform 11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9" name="Line 1114"/>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 name="Line 1115"/>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 name="Group 1116"/>
            <p:cNvGrpSpPr>
              <a:grpSpLocks/>
            </p:cNvGrpSpPr>
            <p:nvPr/>
          </p:nvGrpSpPr>
          <p:grpSpPr bwMode="auto">
            <a:xfrm>
              <a:off x="4544" y="1737"/>
              <a:ext cx="246" cy="110"/>
              <a:chOff x="4334" y="1470"/>
              <a:chExt cx="246" cy="107"/>
            </a:xfrm>
          </p:grpSpPr>
          <p:sp>
            <p:nvSpPr>
              <p:cNvPr id="33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33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33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340" name="Group 1120"/>
              <p:cNvGrpSpPr>
                <a:grpSpLocks/>
              </p:cNvGrpSpPr>
              <p:nvPr/>
            </p:nvGrpSpPr>
            <p:grpSpPr bwMode="auto">
              <a:xfrm>
                <a:off x="4383" y="1488"/>
                <a:ext cx="138" cy="33"/>
                <a:chOff x="2468" y="1332"/>
                <a:chExt cx="310" cy="60"/>
              </a:xfrm>
            </p:grpSpPr>
            <p:sp>
              <p:nvSpPr>
                <p:cNvPr id="343" name="Freeform 11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44" name="Freeform 11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1" name="Line 1123"/>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2" name="Line 1124"/>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3" name="Group 1125"/>
            <p:cNvGrpSpPr>
              <a:grpSpLocks/>
            </p:cNvGrpSpPr>
            <p:nvPr/>
          </p:nvGrpSpPr>
          <p:grpSpPr bwMode="auto">
            <a:xfrm>
              <a:off x="4890" y="1738"/>
              <a:ext cx="246" cy="110"/>
              <a:chOff x="4334" y="1470"/>
              <a:chExt cx="246" cy="107"/>
            </a:xfrm>
          </p:grpSpPr>
          <p:sp>
            <p:nvSpPr>
              <p:cNvPr id="32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33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33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332" name="Group 1129"/>
              <p:cNvGrpSpPr>
                <a:grpSpLocks/>
              </p:cNvGrpSpPr>
              <p:nvPr/>
            </p:nvGrpSpPr>
            <p:grpSpPr bwMode="auto">
              <a:xfrm>
                <a:off x="4383" y="1488"/>
                <a:ext cx="138" cy="33"/>
                <a:chOff x="2468" y="1332"/>
                <a:chExt cx="310" cy="60"/>
              </a:xfrm>
            </p:grpSpPr>
            <p:sp>
              <p:nvSpPr>
                <p:cNvPr id="335" name="Freeform 11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36" name="Freeform 11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33" name="Line 1132"/>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4" name="Line 1133"/>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 name="Group 1134"/>
            <p:cNvGrpSpPr>
              <a:grpSpLocks/>
            </p:cNvGrpSpPr>
            <p:nvPr/>
          </p:nvGrpSpPr>
          <p:grpSpPr bwMode="auto">
            <a:xfrm>
              <a:off x="4844" y="1508"/>
              <a:ext cx="246" cy="110"/>
              <a:chOff x="4334" y="1470"/>
              <a:chExt cx="246" cy="107"/>
            </a:xfrm>
          </p:grpSpPr>
          <p:sp>
            <p:nvSpPr>
              <p:cNvPr id="32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32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32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324" name="Group 1138"/>
              <p:cNvGrpSpPr>
                <a:grpSpLocks/>
              </p:cNvGrpSpPr>
              <p:nvPr/>
            </p:nvGrpSpPr>
            <p:grpSpPr bwMode="auto">
              <a:xfrm>
                <a:off x="4383" y="1488"/>
                <a:ext cx="138" cy="33"/>
                <a:chOff x="2468" y="1332"/>
                <a:chExt cx="310" cy="60"/>
              </a:xfrm>
            </p:grpSpPr>
            <p:sp>
              <p:nvSpPr>
                <p:cNvPr id="327" name="Freeform 113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8" name="Freeform 114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25" name="Line 1141"/>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 name="Line 1142"/>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5" name="Group 1143"/>
            <p:cNvGrpSpPr>
              <a:grpSpLocks/>
            </p:cNvGrpSpPr>
            <p:nvPr/>
          </p:nvGrpSpPr>
          <p:grpSpPr bwMode="auto">
            <a:xfrm>
              <a:off x="4874" y="2296"/>
              <a:ext cx="310" cy="130"/>
              <a:chOff x="4334" y="1470"/>
              <a:chExt cx="246" cy="107"/>
            </a:xfrm>
          </p:grpSpPr>
          <p:sp>
            <p:nvSpPr>
              <p:cNvPr id="31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31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31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316" name="Group 1147"/>
              <p:cNvGrpSpPr>
                <a:grpSpLocks/>
              </p:cNvGrpSpPr>
              <p:nvPr/>
            </p:nvGrpSpPr>
            <p:grpSpPr bwMode="auto">
              <a:xfrm>
                <a:off x="4383" y="1488"/>
                <a:ext cx="138" cy="33"/>
                <a:chOff x="2468" y="1332"/>
                <a:chExt cx="310" cy="60"/>
              </a:xfrm>
            </p:grpSpPr>
            <p:sp>
              <p:nvSpPr>
                <p:cNvPr id="319" name="Freeform 1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0" name="Freeform 1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17" name="Line 1150"/>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 name="Line 1151"/>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 name="Line 1152"/>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 name="Group 1153"/>
            <p:cNvGrpSpPr>
              <a:grpSpLocks/>
            </p:cNvGrpSpPr>
            <p:nvPr/>
          </p:nvGrpSpPr>
          <p:grpSpPr bwMode="auto">
            <a:xfrm>
              <a:off x="4464" y="2288"/>
              <a:ext cx="310" cy="130"/>
              <a:chOff x="4334" y="1470"/>
              <a:chExt cx="246" cy="107"/>
            </a:xfrm>
          </p:grpSpPr>
          <p:sp>
            <p:nvSpPr>
              <p:cNvPr id="30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30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30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308" name="Group 1157"/>
              <p:cNvGrpSpPr>
                <a:grpSpLocks/>
              </p:cNvGrpSpPr>
              <p:nvPr/>
            </p:nvGrpSpPr>
            <p:grpSpPr bwMode="auto">
              <a:xfrm>
                <a:off x="4383" y="1488"/>
                <a:ext cx="138" cy="33"/>
                <a:chOff x="2468" y="1332"/>
                <a:chExt cx="310" cy="60"/>
              </a:xfrm>
            </p:grpSpPr>
            <p:sp>
              <p:nvSpPr>
                <p:cNvPr id="311" name="Freeform 115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12" name="Freeform 115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9" name="Line 1160"/>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 name="Line 1161"/>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 name="Group 1162"/>
            <p:cNvGrpSpPr>
              <a:grpSpLocks/>
            </p:cNvGrpSpPr>
            <p:nvPr/>
          </p:nvGrpSpPr>
          <p:grpSpPr bwMode="auto">
            <a:xfrm>
              <a:off x="4660" y="2464"/>
              <a:ext cx="310" cy="130"/>
              <a:chOff x="4334" y="1470"/>
              <a:chExt cx="246" cy="107"/>
            </a:xfrm>
          </p:grpSpPr>
          <p:sp>
            <p:nvSpPr>
              <p:cNvPr id="29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29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29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300" name="Group 1166"/>
              <p:cNvGrpSpPr>
                <a:grpSpLocks/>
              </p:cNvGrpSpPr>
              <p:nvPr/>
            </p:nvGrpSpPr>
            <p:grpSpPr bwMode="auto">
              <a:xfrm>
                <a:off x="4383" y="1488"/>
                <a:ext cx="138" cy="33"/>
                <a:chOff x="2468" y="1332"/>
                <a:chExt cx="310" cy="60"/>
              </a:xfrm>
            </p:grpSpPr>
            <p:sp>
              <p:nvSpPr>
                <p:cNvPr id="303" name="Freeform 116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04" name="Freeform 116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1" name="Line 1169"/>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2" name="Line 1170"/>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 name="Group 1171"/>
            <p:cNvGrpSpPr>
              <a:grpSpLocks/>
            </p:cNvGrpSpPr>
            <p:nvPr/>
          </p:nvGrpSpPr>
          <p:grpSpPr bwMode="auto">
            <a:xfrm>
              <a:off x="4782" y="3028"/>
              <a:ext cx="392" cy="154"/>
              <a:chOff x="4334" y="1470"/>
              <a:chExt cx="246" cy="107"/>
            </a:xfrm>
          </p:grpSpPr>
          <p:sp>
            <p:nvSpPr>
              <p:cNvPr id="28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29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29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292" name="Group 1175"/>
              <p:cNvGrpSpPr>
                <a:grpSpLocks/>
              </p:cNvGrpSpPr>
              <p:nvPr/>
            </p:nvGrpSpPr>
            <p:grpSpPr bwMode="auto">
              <a:xfrm>
                <a:off x="4383" y="1488"/>
                <a:ext cx="138" cy="33"/>
                <a:chOff x="2468" y="1332"/>
                <a:chExt cx="310" cy="60"/>
              </a:xfrm>
            </p:grpSpPr>
            <p:sp>
              <p:nvSpPr>
                <p:cNvPr id="295" name="Freeform 117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96" name="Freeform 117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93" name="Line 1178"/>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4" name="Line 1179"/>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 name="Group 1180"/>
            <p:cNvGrpSpPr>
              <a:grpSpLocks/>
            </p:cNvGrpSpPr>
            <p:nvPr/>
          </p:nvGrpSpPr>
          <p:grpSpPr bwMode="auto">
            <a:xfrm>
              <a:off x="4388" y="2840"/>
              <a:ext cx="392" cy="154"/>
              <a:chOff x="4334" y="1470"/>
              <a:chExt cx="246" cy="107"/>
            </a:xfrm>
          </p:grpSpPr>
          <p:sp>
            <p:nvSpPr>
              <p:cNvPr id="28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28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28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284" name="Group 1184"/>
              <p:cNvGrpSpPr>
                <a:grpSpLocks/>
              </p:cNvGrpSpPr>
              <p:nvPr/>
            </p:nvGrpSpPr>
            <p:grpSpPr bwMode="auto">
              <a:xfrm>
                <a:off x="4383" y="1488"/>
                <a:ext cx="138" cy="33"/>
                <a:chOff x="2468" y="1332"/>
                <a:chExt cx="310" cy="60"/>
              </a:xfrm>
            </p:grpSpPr>
            <p:sp>
              <p:nvSpPr>
                <p:cNvPr id="287" name="Freeform 118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8" name="Freeform 118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85" name="Line 1187"/>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 name="Line 1188"/>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 name="Group 1189"/>
            <p:cNvGrpSpPr>
              <a:grpSpLocks/>
            </p:cNvGrpSpPr>
            <p:nvPr/>
          </p:nvGrpSpPr>
          <p:grpSpPr bwMode="auto">
            <a:xfrm>
              <a:off x="3932" y="3056"/>
              <a:ext cx="392" cy="154"/>
              <a:chOff x="4334" y="1470"/>
              <a:chExt cx="246" cy="107"/>
            </a:xfrm>
          </p:grpSpPr>
          <p:sp>
            <p:nvSpPr>
              <p:cNvPr id="27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27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27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276" name="Group 1193"/>
              <p:cNvGrpSpPr>
                <a:grpSpLocks/>
              </p:cNvGrpSpPr>
              <p:nvPr/>
            </p:nvGrpSpPr>
            <p:grpSpPr bwMode="auto">
              <a:xfrm>
                <a:off x="4383" y="1488"/>
                <a:ext cx="138" cy="33"/>
                <a:chOff x="2468" y="1332"/>
                <a:chExt cx="310" cy="60"/>
              </a:xfrm>
            </p:grpSpPr>
            <p:sp>
              <p:nvSpPr>
                <p:cNvPr id="279" name="Freeform 119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0" name="Freeform 119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77" name="Line 1196"/>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 name="Line 1197"/>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 name="Group 1198"/>
            <p:cNvGrpSpPr>
              <a:grpSpLocks/>
            </p:cNvGrpSpPr>
            <p:nvPr/>
          </p:nvGrpSpPr>
          <p:grpSpPr bwMode="auto">
            <a:xfrm>
              <a:off x="3812" y="2296"/>
              <a:ext cx="246" cy="108"/>
              <a:chOff x="4334" y="1470"/>
              <a:chExt cx="246" cy="107"/>
            </a:xfrm>
          </p:grpSpPr>
          <p:sp>
            <p:nvSpPr>
              <p:cNvPr id="26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26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sp>
            <p:nvSpPr>
              <p:cNvPr id="26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cs typeface="Arial" panose="020B0604020202020204" pitchFamily="34" charset="0"/>
                </a:endParaRPr>
              </a:p>
            </p:txBody>
          </p:sp>
          <p:grpSp>
            <p:nvGrpSpPr>
              <p:cNvPr id="268" name="Group 1202"/>
              <p:cNvGrpSpPr>
                <a:grpSpLocks/>
              </p:cNvGrpSpPr>
              <p:nvPr/>
            </p:nvGrpSpPr>
            <p:grpSpPr bwMode="auto">
              <a:xfrm>
                <a:off x="4383" y="1488"/>
                <a:ext cx="138" cy="33"/>
                <a:chOff x="2468" y="1332"/>
                <a:chExt cx="310" cy="60"/>
              </a:xfrm>
            </p:grpSpPr>
            <p:sp>
              <p:nvSpPr>
                <p:cNvPr id="271" name="Freeform 12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72" name="Freeform 12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69" name="Line 1205"/>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 name="Line 1206"/>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3" name="Group 1207"/>
            <p:cNvGrpSpPr>
              <a:grpSpLocks/>
            </p:cNvGrpSpPr>
            <p:nvPr/>
          </p:nvGrpSpPr>
          <p:grpSpPr bwMode="auto">
            <a:xfrm>
              <a:off x="4511" y="3153"/>
              <a:ext cx="281" cy="266"/>
              <a:chOff x="5072" y="3611"/>
              <a:chExt cx="459" cy="380"/>
            </a:xfrm>
          </p:grpSpPr>
          <p:grpSp>
            <p:nvGrpSpPr>
              <p:cNvPr id="251" name="Group 1208"/>
              <p:cNvGrpSpPr>
                <a:grpSpLocks/>
              </p:cNvGrpSpPr>
              <p:nvPr/>
            </p:nvGrpSpPr>
            <p:grpSpPr bwMode="auto">
              <a:xfrm>
                <a:off x="5144" y="3611"/>
                <a:ext cx="387" cy="99"/>
                <a:chOff x="5030" y="2639"/>
                <a:chExt cx="387" cy="99"/>
              </a:xfrm>
            </p:grpSpPr>
            <p:sp>
              <p:nvSpPr>
                <p:cNvPr id="253" name="Freeform 1209"/>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4" name="Freeform 1210"/>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5" name="Freeform 1211"/>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 name="Freeform 1212"/>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 name="Freeform 1213"/>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8" name="Freeform 1214"/>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 name="Freeform 1215"/>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60" name="Freeform 1216"/>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61" name="Freeform 1217"/>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62" name="Freeform 1218"/>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63" name="Freeform 1219"/>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64" name="Freeform 1220"/>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52" name="Picture 1221" descr="access_point_stylized_gray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4" name="Group 1222"/>
            <p:cNvGrpSpPr>
              <a:grpSpLocks/>
            </p:cNvGrpSpPr>
            <p:nvPr/>
          </p:nvGrpSpPr>
          <p:grpSpPr bwMode="auto">
            <a:xfrm>
              <a:off x="3552" y="2211"/>
              <a:ext cx="251" cy="226"/>
              <a:chOff x="5072" y="3611"/>
              <a:chExt cx="459" cy="380"/>
            </a:xfrm>
          </p:grpSpPr>
          <p:grpSp>
            <p:nvGrpSpPr>
              <p:cNvPr id="237" name="Group 1223"/>
              <p:cNvGrpSpPr>
                <a:grpSpLocks/>
              </p:cNvGrpSpPr>
              <p:nvPr/>
            </p:nvGrpSpPr>
            <p:grpSpPr bwMode="auto">
              <a:xfrm>
                <a:off x="5144" y="3611"/>
                <a:ext cx="387" cy="99"/>
                <a:chOff x="5030" y="2639"/>
                <a:chExt cx="387" cy="99"/>
              </a:xfrm>
            </p:grpSpPr>
            <p:sp>
              <p:nvSpPr>
                <p:cNvPr id="239" name="Freeform 1224"/>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0" name="Freeform 1225"/>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1" name="Freeform 1226"/>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2" name="Freeform 1227"/>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3" name="Freeform 1228"/>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4" name="Freeform 1229"/>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 name="Freeform 1230"/>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46" name="Freeform 1231"/>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47" name="Freeform 1232"/>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48" name="Freeform 1233"/>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49" name="Freeform 1234"/>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50" name="Freeform 1235"/>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38" name="Picture 1236" descr="access_point_stylized_gray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5" name="Line 1237"/>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6" name="Group 1238"/>
            <p:cNvGrpSpPr>
              <a:grpSpLocks/>
            </p:cNvGrpSpPr>
            <p:nvPr/>
          </p:nvGrpSpPr>
          <p:grpSpPr bwMode="auto">
            <a:xfrm flipH="1">
              <a:off x="3638" y="2856"/>
              <a:ext cx="261" cy="235"/>
              <a:chOff x="2839" y="3501"/>
              <a:chExt cx="755" cy="803"/>
            </a:xfrm>
          </p:grpSpPr>
          <p:pic>
            <p:nvPicPr>
              <p:cNvPr id="235" name="Picture 1239" descr="desktop_computer_stylized_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124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57" name="Group 1241"/>
            <p:cNvGrpSpPr>
              <a:grpSpLocks/>
            </p:cNvGrpSpPr>
            <p:nvPr/>
          </p:nvGrpSpPr>
          <p:grpSpPr bwMode="auto">
            <a:xfrm flipH="1">
              <a:off x="3438" y="3121"/>
              <a:ext cx="304" cy="256"/>
              <a:chOff x="2839" y="3501"/>
              <a:chExt cx="755" cy="803"/>
            </a:xfrm>
          </p:grpSpPr>
          <p:pic>
            <p:nvPicPr>
              <p:cNvPr id="233" name="Picture 1242" descr="desktop_computer_stylized_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 name="Freeform 124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58" name="Group 1244"/>
            <p:cNvGrpSpPr>
              <a:grpSpLocks/>
            </p:cNvGrpSpPr>
            <p:nvPr/>
          </p:nvGrpSpPr>
          <p:grpSpPr bwMode="auto">
            <a:xfrm flipH="1">
              <a:off x="3739" y="3311"/>
              <a:ext cx="269" cy="220"/>
              <a:chOff x="2839" y="3501"/>
              <a:chExt cx="755" cy="803"/>
            </a:xfrm>
          </p:grpSpPr>
          <p:pic>
            <p:nvPicPr>
              <p:cNvPr id="231" name="Picture 1245" descr="desktop_computer_stylized_mediu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24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59" name="Group 1247"/>
            <p:cNvGrpSpPr>
              <a:grpSpLocks/>
            </p:cNvGrpSpPr>
            <p:nvPr/>
          </p:nvGrpSpPr>
          <p:grpSpPr bwMode="auto">
            <a:xfrm>
              <a:off x="4126" y="3300"/>
              <a:ext cx="269" cy="221"/>
              <a:chOff x="2839" y="3501"/>
              <a:chExt cx="755" cy="803"/>
            </a:xfrm>
          </p:grpSpPr>
          <p:pic>
            <p:nvPicPr>
              <p:cNvPr id="229" name="Picture 1248" descr="desktop_computer_stylized_mediu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 name="Freeform 124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pic>
          <p:nvPicPr>
            <p:cNvPr id="60" name="Picture 1250" descr="car_icon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 name="Group 1251"/>
            <p:cNvGrpSpPr>
              <a:grpSpLocks/>
            </p:cNvGrpSpPr>
            <p:nvPr/>
          </p:nvGrpSpPr>
          <p:grpSpPr bwMode="auto">
            <a:xfrm>
              <a:off x="3536" y="974"/>
              <a:ext cx="262" cy="243"/>
              <a:chOff x="2751" y="1851"/>
              <a:chExt cx="462" cy="478"/>
            </a:xfrm>
          </p:grpSpPr>
          <p:pic>
            <p:nvPicPr>
              <p:cNvPr id="227" name="Picture 1252" descr="iphone_stylized_smal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8" name="Picture 1253"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 name="Group 1254"/>
            <p:cNvGrpSpPr>
              <a:grpSpLocks/>
            </p:cNvGrpSpPr>
            <p:nvPr/>
          </p:nvGrpSpPr>
          <p:grpSpPr bwMode="auto">
            <a:xfrm>
              <a:off x="5191" y="3151"/>
              <a:ext cx="143" cy="303"/>
              <a:chOff x="4140" y="429"/>
              <a:chExt cx="1425" cy="2396"/>
            </a:xfrm>
          </p:grpSpPr>
          <p:sp>
            <p:nvSpPr>
              <p:cNvPr id="195" name="Freeform 125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 name="Rectangle 125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97" name="Freeform 125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8" name="Freeform 125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9" name="Rectangle 125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200" name="Group 1260"/>
              <p:cNvGrpSpPr>
                <a:grpSpLocks/>
              </p:cNvGrpSpPr>
              <p:nvPr/>
            </p:nvGrpSpPr>
            <p:grpSpPr bwMode="auto">
              <a:xfrm>
                <a:off x="4749" y="668"/>
                <a:ext cx="581" cy="145"/>
                <a:chOff x="614" y="2568"/>
                <a:chExt cx="725" cy="139"/>
              </a:xfrm>
            </p:grpSpPr>
            <p:sp>
              <p:nvSpPr>
                <p:cNvPr id="225" name="AutoShape 1261"/>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26" name="AutoShape 126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201" name="Rectangle 126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202" name="Group 1264"/>
              <p:cNvGrpSpPr>
                <a:grpSpLocks/>
              </p:cNvGrpSpPr>
              <p:nvPr/>
            </p:nvGrpSpPr>
            <p:grpSpPr bwMode="auto">
              <a:xfrm>
                <a:off x="4747" y="994"/>
                <a:ext cx="581" cy="134"/>
                <a:chOff x="614" y="2568"/>
                <a:chExt cx="725" cy="139"/>
              </a:xfrm>
            </p:grpSpPr>
            <p:sp>
              <p:nvSpPr>
                <p:cNvPr id="223" name="AutoShape 1265"/>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24" name="AutoShape 126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203" name="Rectangle 126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04" name="Rectangle 126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205" name="Group 1269"/>
              <p:cNvGrpSpPr>
                <a:grpSpLocks/>
              </p:cNvGrpSpPr>
              <p:nvPr/>
            </p:nvGrpSpPr>
            <p:grpSpPr bwMode="auto">
              <a:xfrm>
                <a:off x="4735" y="1627"/>
                <a:ext cx="582" cy="151"/>
                <a:chOff x="614" y="2568"/>
                <a:chExt cx="725" cy="139"/>
              </a:xfrm>
            </p:grpSpPr>
            <p:sp>
              <p:nvSpPr>
                <p:cNvPr id="221" name="AutoShape 1270"/>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22" name="AutoShape 127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206" name="Freeform 127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07" name="Group 1273"/>
              <p:cNvGrpSpPr>
                <a:grpSpLocks/>
              </p:cNvGrpSpPr>
              <p:nvPr/>
            </p:nvGrpSpPr>
            <p:grpSpPr bwMode="auto">
              <a:xfrm>
                <a:off x="4739" y="1327"/>
                <a:ext cx="582" cy="139"/>
                <a:chOff x="614" y="2568"/>
                <a:chExt cx="725" cy="139"/>
              </a:xfrm>
            </p:grpSpPr>
            <p:sp>
              <p:nvSpPr>
                <p:cNvPr id="219" name="AutoShape 1274"/>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20" name="AutoShape 127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208" name="Rectangle 127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09" name="Freeform 127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 name="Freeform 127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1" name="Oval 1279"/>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12" name="Freeform 128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3" name="AutoShape 128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14" name="AutoShape 1282"/>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15" name="Oval 1283"/>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16" name="Oval 1284"/>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zh-CN" altLang="zh-CN" sz="1800">
                  <a:solidFill>
                    <a:srgbClr val="FF0000"/>
                  </a:solidFill>
                  <a:cs typeface="Arial" panose="020B0604020202020204" pitchFamily="34" charset="0"/>
                </a:endParaRPr>
              </a:p>
            </p:txBody>
          </p:sp>
          <p:sp>
            <p:nvSpPr>
              <p:cNvPr id="217" name="Oval 1285"/>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18" name="Rectangle 1286"/>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nvGrpSpPr>
            <p:cNvPr id="63" name="Group 1287"/>
            <p:cNvGrpSpPr>
              <a:grpSpLocks/>
            </p:cNvGrpSpPr>
            <p:nvPr/>
          </p:nvGrpSpPr>
          <p:grpSpPr bwMode="auto">
            <a:xfrm>
              <a:off x="4992" y="3341"/>
              <a:ext cx="143" cy="303"/>
              <a:chOff x="4140" y="429"/>
              <a:chExt cx="1425" cy="2396"/>
            </a:xfrm>
          </p:grpSpPr>
          <p:sp>
            <p:nvSpPr>
              <p:cNvPr id="163" name="Freeform 128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 name="Rectangle 128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65" name="Freeform 129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 name="Freeform 129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7" name="Rectangle 129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168" name="Group 1293"/>
              <p:cNvGrpSpPr>
                <a:grpSpLocks/>
              </p:cNvGrpSpPr>
              <p:nvPr/>
            </p:nvGrpSpPr>
            <p:grpSpPr bwMode="auto">
              <a:xfrm>
                <a:off x="4749" y="668"/>
                <a:ext cx="581" cy="145"/>
                <a:chOff x="614" y="2568"/>
                <a:chExt cx="725" cy="139"/>
              </a:xfrm>
            </p:grpSpPr>
            <p:sp>
              <p:nvSpPr>
                <p:cNvPr id="193" name="AutoShape 1294"/>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94" name="AutoShape 129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169" name="Rectangle 129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170" name="Group 1297"/>
              <p:cNvGrpSpPr>
                <a:grpSpLocks/>
              </p:cNvGrpSpPr>
              <p:nvPr/>
            </p:nvGrpSpPr>
            <p:grpSpPr bwMode="auto">
              <a:xfrm>
                <a:off x="4747" y="994"/>
                <a:ext cx="581" cy="134"/>
                <a:chOff x="614" y="2568"/>
                <a:chExt cx="725" cy="139"/>
              </a:xfrm>
            </p:grpSpPr>
            <p:sp>
              <p:nvSpPr>
                <p:cNvPr id="191" name="AutoShape 1298"/>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92" name="AutoShape 129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171" name="Rectangle 130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72" name="Rectangle 130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nvGrpSpPr>
              <p:cNvPr id="173" name="Group 1302"/>
              <p:cNvGrpSpPr>
                <a:grpSpLocks/>
              </p:cNvGrpSpPr>
              <p:nvPr/>
            </p:nvGrpSpPr>
            <p:grpSpPr bwMode="auto">
              <a:xfrm>
                <a:off x="4735" y="1627"/>
                <a:ext cx="582" cy="151"/>
                <a:chOff x="614" y="2568"/>
                <a:chExt cx="725" cy="139"/>
              </a:xfrm>
            </p:grpSpPr>
            <p:sp>
              <p:nvSpPr>
                <p:cNvPr id="189" name="AutoShape 1303"/>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90" name="AutoShape 130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174" name="Freeform 130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75" name="Group 1306"/>
              <p:cNvGrpSpPr>
                <a:grpSpLocks/>
              </p:cNvGrpSpPr>
              <p:nvPr/>
            </p:nvGrpSpPr>
            <p:grpSpPr bwMode="auto">
              <a:xfrm>
                <a:off x="4739" y="1327"/>
                <a:ext cx="582" cy="139"/>
                <a:chOff x="614" y="2568"/>
                <a:chExt cx="725" cy="139"/>
              </a:xfrm>
            </p:grpSpPr>
            <p:sp>
              <p:nvSpPr>
                <p:cNvPr id="187" name="AutoShape 1307"/>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8" name="AutoShape 130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176" name="Rectangle 130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77" name="Freeform 131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8" name="Freeform 131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 name="Oval 1312"/>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0" name="Freeform 131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1" name="AutoShape 131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2" name="AutoShape 131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3" name="Oval 1316"/>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4" name="Oval 1317"/>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zh-CN" altLang="zh-CN" sz="1800">
                  <a:solidFill>
                    <a:srgbClr val="FF0000"/>
                  </a:solidFill>
                  <a:cs typeface="Arial" panose="020B0604020202020204" pitchFamily="34" charset="0"/>
                </a:endParaRPr>
              </a:p>
            </p:txBody>
          </p:sp>
          <p:sp>
            <p:nvSpPr>
              <p:cNvPr id="185" name="Oval 1318"/>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186" name="Rectangle 131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grpSp>
          <p:nvGrpSpPr>
            <p:cNvPr id="64" name="Group 1320"/>
            <p:cNvGrpSpPr>
              <a:grpSpLocks/>
            </p:cNvGrpSpPr>
            <p:nvPr/>
          </p:nvGrpSpPr>
          <p:grpSpPr bwMode="auto">
            <a:xfrm>
              <a:off x="3340" y="1287"/>
              <a:ext cx="337" cy="257"/>
              <a:chOff x="877" y="1008"/>
              <a:chExt cx="2747" cy="2591"/>
            </a:xfrm>
          </p:grpSpPr>
          <p:pic>
            <p:nvPicPr>
              <p:cNvPr id="140" name="Picture 1321" descr="antenna_stylized"/>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 name="Picture 1322" descr="laptop_keyboar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Freeform 1323"/>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43" name="Picture 1324" descr="scree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 name="Freeform 1325"/>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 name="Freeform 1326"/>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 name="Freeform 1327"/>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 name="Freeform 1328"/>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 name="Freeform 1329"/>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9" name="Freeform 1330"/>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0" name="Group 1331"/>
              <p:cNvGrpSpPr>
                <a:grpSpLocks/>
              </p:cNvGrpSpPr>
              <p:nvPr/>
            </p:nvGrpSpPr>
            <p:grpSpPr bwMode="auto">
              <a:xfrm>
                <a:off x="1709" y="3008"/>
                <a:ext cx="507" cy="234"/>
                <a:chOff x="1740" y="2642"/>
                <a:chExt cx="752" cy="327"/>
              </a:xfrm>
            </p:grpSpPr>
            <p:sp>
              <p:nvSpPr>
                <p:cNvPr id="157" name="Freeform 133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 name="Freeform 133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 name="Freeform 133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Freeform 133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 name="Freeform 133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 name="Freeform 133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1" name="Freeform 1338"/>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 name="Freeform 1339"/>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 name="Freeform 1340"/>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 name="Freeform 1341"/>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 name="Freeform 1342"/>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 name="Freeform 1343"/>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5" name="Group 1344"/>
            <p:cNvGrpSpPr>
              <a:grpSpLocks/>
            </p:cNvGrpSpPr>
            <p:nvPr/>
          </p:nvGrpSpPr>
          <p:grpSpPr bwMode="auto">
            <a:xfrm>
              <a:off x="4329" y="3456"/>
              <a:ext cx="299" cy="257"/>
              <a:chOff x="877" y="1008"/>
              <a:chExt cx="2747" cy="2591"/>
            </a:xfrm>
          </p:grpSpPr>
          <p:pic>
            <p:nvPicPr>
              <p:cNvPr id="117" name="Picture 134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346" descr="laptop_keyboar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1347"/>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20" name="Picture 1348" descr="scree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Freeform 1349"/>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 name="Freeform 1350"/>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Freeform 1351"/>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Freeform 1352"/>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 name="Freeform 1353"/>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 name="Freeform 1354"/>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7" name="Group 1355"/>
              <p:cNvGrpSpPr>
                <a:grpSpLocks/>
              </p:cNvGrpSpPr>
              <p:nvPr/>
            </p:nvGrpSpPr>
            <p:grpSpPr bwMode="auto">
              <a:xfrm>
                <a:off x="1709" y="3008"/>
                <a:ext cx="507" cy="234"/>
                <a:chOff x="1740" y="2642"/>
                <a:chExt cx="752" cy="327"/>
              </a:xfrm>
            </p:grpSpPr>
            <p:sp>
              <p:nvSpPr>
                <p:cNvPr id="134" name="Freeform 135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Freeform 135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6" name="Freeform 135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7" name="Freeform 135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 name="Freeform 136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 name="Freeform 136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8" name="Freeform 1362"/>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9" name="Freeform 1363"/>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0" name="Freeform 136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1" name="Freeform 1365"/>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2" name="Freeform 1366"/>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 name="Freeform 1367"/>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6" name="Group 1368"/>
            <p:cNvGrpSpPr>
              <a:grpSpLocks/>
            </p:cNvGrpSpPr>
            <p:nvPr/>
          </p:nvGrpSpPr>
          <p:grpSpPr bwMode="auto">
            <a:xfrm>
              <a:off x="3503" y="1916"/>
              <a:ext cx="280" cy="257"/>
              <a:chOff x="877" y="1008"/>
              <a:chExt cx="2747" cy="2591"/>
            </a:xfrm>
          </p:grpSpPr>
          <p:pic>
            <p:nvPicPr>
              <p:cNvPr id="94" name="Picture 1369" descr="antenna_stylize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1370" descr="laptop_keyboar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Freeform 1371"/>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97" name="Picture 1372" descr="screen"/>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Freeform 1373"/>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 name="Freeform 1374"/>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 name="Freeform 1375"/>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Freeform 1376"/>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 name="Freeform 1377"/>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Freeform 1378"/>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 name="Group 1379"/>
              <p:cNvGrpSpPr>
                <a:grpSpLocks/>
              </p:cNvGrpSpPr>
              <p:nvPr/>
            </p:nvGrpSpPr>
            <p:grpSpPr bwMode="auto">
              <a:xfrm>
                <a:off x="1709" y="3008"/>
                <a:ext cx="507" cy="234"/>
                <a:chOff x="1740" y="2642"/>
                <a:chExt cx="752" cy="327"/>
              </a:xfrm>
            </p:grpSpPr>
            <p:sp>
              <p:nvSpPr>
                <p:cNvPr id="111" name="Freeform 138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 name="Freeform 138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 name="Freeform 138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 name="Freeform 138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 name="Freeform 138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 name="Freeform 138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5" name="Freeform 1386"/>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 name="Freeform 1387"/>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 name="Freeform 1388"/>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 name="Freeform 1389"/>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 name="Freeform 1390"/>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 name="Freeform 1391"/>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7" name="Group 1392"/>
            <p:cNvGrpSpPr>
              <a:grpSpLocks/>
            </p:cNvGrpSpPr>
            <p:nvPr/>
          </p:nvGrpSpPr>
          <p:grpSpPr bwMode="auto">
            <a:xfrm flipH="1">
              <a:off x="3742" y="2030"/>
              <a:ext cx="261" cy="235"/>
              <a:chOff x="2839" y="3501"/>
              <a:chExt cx="755" cy="803"/>
            </a:xfrm>
          </p:grpSpPr>
          <p:pic>
            <p:nvPicPr>
              <p:cNvPr id="92" name="Picture 1393" descr="desktop_computer_stylized_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Freeform 139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68" name="Group 1395"/>
            <p:cNvGrpSpPr>
              <a:grpSpLocks/>
            </p:cNvGrpSpPr>
            <p:nvPr/>
          </p:nvGrpSpPr>
          <p:grpSpPr bwMode="auto">
            <a:xfrm>
              <a:off x="4603" y="3416"/>
              <a:ext cx="299" cy="257"/>
              <a:chOff x="877" y="1008"/>
              <a:chExt cx="2747" cy="2591"/>
            </a:xfrm>
          </p:grpSpPr>
          <p:pic>
            <p:nvPicPr>
              <p:cNvPr id="69" name="Picture 1396"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397" descr="laptop_keyboar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Freeform 1398"/>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72" name="Picture 1399" descr="scree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Freeform 1400"/>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Freeform 1401"/>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1402"/>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1403"/>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Freeform 1404"/>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Freeform 1405"/>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9" name="Group 1406"/>
              <p:cNvGrpSpPr>
                <a:grpSpLocks/>
              </p:cNvGrpSpPr>
              <p:nvPr/>
            </p:nvGrpSpPr>
            <p:grpSpPr bwMode="auto">
              <a:xfrm>
                <a:off x="1709" y="3008"/>
                <a:ext cx="507" cy="234"/>
                <a:chOff x="1740" y="2642"/>
                <a:chExt cx="752" cy="327"/>
              </a:xfrm>
            </p:grpSpPr>
            <p:sp>
              <p:nvSpPr>
                <p:cNvPr id="86" name="Freeform 140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Freeform 140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Freeform 140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Freeform 141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Freeform 141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Freeform 141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80" name="Freeform 1413"/>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Freeform 1414"/>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Freeform 141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Freeform 1416"/>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1417"/>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Freeform 1418"/>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83" name="Line 913"/>
          <p:cNvSpPr>
            <a:spLocks noChangeShapeType="1"/>
          </p:cNvSpPr>
          <p:nvPr/>
        </p:nvSpPr>
        <p:spPr bwMode="auto">
          <a:xfrm>
            <a:off x="9865637" y="4350392"/>
            <a:ext cx="1290637" cy="541337"/>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4" name="Line 911"/>
          <p:cNvSpPr>
            <a:spLocks noChangeShapeType="1"/>
          </p:cNvSpPr>
          <p:nvPr/>
        </p:nvSpPr>
        <p:spPr bwMode="auto">
          <a:xfrm>
            <a:off x="9960887" y="1224604"/>
            <a:ext cx="1700212" cy="3386138"/>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85" name="Group 618"/>
          <p:cNvGrpSpPr>
            <a:grpSpLocks/>
          </p:cNvGrpSpPr>
          <p:nvPr/>
        </p:nvGrpSpPr>
        <p:grpSpPr bwMode="auto">
          <a:xfrm>
            <a:off x="8873449" y="1067442"/>
            <a:ext cx="1044575" cy="965200"/>
            <a:chOff x="4047" y="420"/>
            <a:chExt cx="658" cy="608"/>
          </a:xfrm>
        </p:grpSpPr>
        <p:sp>
          <p:nvSpPr>
            <p:cNvPr id="386" name="Rectangle 227"/>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sz="2400"/>
            </a:p>
          </p:txBody>
        </p:sp>
        <p:sp>
          <p:nvSpPr>
            <p:cNvPr id="387"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sz="2400"/>
            </a:p>
          </p:txBody>
        </p:sp>
        <p:sp>
          <p:nvSpPr>
            <p:cNvPr id="388" name="Rectangle 229"/>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sz="2400"/>
            </a:p>
          </p:txBody>
        </p:sp>
        <p:sp>
          <p:nvSpPr>
            <p:cNvPr id="389" name="Text Box 230"/>
            <p:cNvSpPr txBox="1">
              <a:spLocks noChangeArrowheads="1"/>
            </p:cNvSpPr>
            <p:nvPr/>
          </p:nvSpPr>
          <p:spPr bwMode="auto">
            <a:xfrm>
              <a:off x="4192" y="420"/>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1000">
                  <a:solidFill>
                    <a:schemeClr val="bg1"/>
                  </a:solidFill>
                </a:rPr>
                <a:t>application</a:t>
              </a:r>
              <a:endParaRPr lang="en-US" altLang="zh-CN" sz="1000"/>
            </a:p>
            <a:p>
              <a:pPr algn="ctr">
                <a:spcBef>
                  <a:spcPct val="0"/>
                </a:spcBef>
                <a:buClrTx/>
                <a:buSzTx/>
                <a:buFontTx/>
                <a:buNone/>
              </a:pPr>
              <a:r>
                <a:rPr lang="en-US" altLang="zh-CN" sz="1000"/>
                <a:t>transport</a:t>
              </a:r>
            </a:p>
            <a:p>
              <a:pPr algn="ctr">
                <a:spcBef>
                  <a:spcPct val="0"/>
                </a:spcBef>
                <a:buClrTx/>
                <a:buSzTx/>
                <a:buFontTx/>
                <a:buNone/>
              </a:pPr>
              <a:r>
                <a:rPr lang="en-US" altLang="zh-CN" sz="1000"/>
                <a:t>network</a:t>
              </a:r>
            </a:p>
            <a:p>
              <a:pPr algn="ctr">
                <a:spcBef>
                  <a:spcPct val="0"/>
                </a:spcBef>
                <a:buClrTx/>
                <a:buSzTx/>
                <a:buFontTx/>
                <a:buNone/>
              </a:pPr>
              <a:r>
                <a:rPr lang="en-US" altLang="zh-CN" sz="1000"/>
                <a:t>data link</a:t>
              </a:r>
            </a:p>
            <a:p>
              <a:pPr algn="ctr">
                <a:spcBef>
                  <a:spcPct val="0"/>
                </a:spcBef>
                <a:buClrTx/>
                <a:buSzTx/>
                <a:buFontTx/>
                <a:buNone/>
              </a:pPr>
              <a:r>
                <a:rPr lang="en-US" altLang="zh-CN" sz="1000"/>
                <a:t>physical</a:t>
              </a:r>
              <a:endParaRPr lang="en-US" altLang="zh-CN" sz="2400"/>
            </a:p>
          </p:txBody>
        </p:sp>
        <p:sp>
          <p:nvSpPr>
            <p:cNvPr id="390" name="Line 231"/>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1" name="Line 232"/>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2" name="Line 233"/>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3"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4" name="Group 619"/>
          <p:cNvGrpSpPr>
            <a:grpSpLocks/>
          </p:cNvGrpSpPr>
          <p:nvPr/>
        </p:nvGrpSpPr>
        <p:grpSpPr bwMode="auto">
          <a:xfrm>
            <a:off x="10972124" y="4652017"/>
            <a:ext cx="1044575" cy="965200"/>
            <a:chOff x="4047" y="420"/>
            <a:chExt cx="658" cy="608"/>
          </a:xfrm>
        </p:grpSpPr>
        <p:sp>
          <p:nvSpPr>
            <p:cNvPr id="395" name="Rectangle 227"/>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sz="2400"/>
            </a:p>
          </p:txBody>
        </p:sp>
        <p:sp>
          <p:nvSpPr>
            <p:cNvPr id="396"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sz="2400"/>
            </a:p>
          </p:txBody>
        </p:sp>
        <p:sp>
          <p:nvSpPr>
            <p:cNvPr id="397" name="Rectangle 229"/>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sz="2400"/>
            </a:p>
          </p:txBody>
        </p:sp>
        <p:sp>
          <p:nvSpPr>
            <p:cNvPr id="398" name="Text Box 230"/>
            <p:cNvSpPr txBox="1">
              <a:spLocks noChangeArrowheads="1"/>
            </p:cNvSpPr>
            <p:nvPr/>
          </p:nvSpPr>
          <p:spPr bwMode="auto">
            <a:xfrm>
              <a:off x="4192" y="420"/>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1000">
                  <a:solidFill>
                    <a:schemeClr val="bg1"/>
                  </a:solidFill>
                </a:rPr>
                <a:t>application</a:t>
              </a:r>
              <a:endParaRPr lang="en-US" altLang="zh-CN" sz="1000"/>
            </a:p>
            <a:p>
              <a:pPr algn="ctr">
                <a:spcBef>
                  <a:spcPct val="0"/>
                </a:spcBef>
                <a:buClrTx/>
                <a:buSzTx/>
                <a:buFontTx/>
                <a:buNone/>
              </a:pPr>
              <a:r>
                <a:rPr lang="en-US" altLang="zh-CN" sz="1000"/>
                <a:t>transport</a:t>
              </a:r>
            </a:p>
            <a:p>
              <a:pPr algn="ctr">
                <a:spcBef>
                  <a:spcPct val="0"/>
                </a:spcBef>
                <a:buClrTx/>
                <a:buSzTx/>
                <a:buFontTx/>
                <a:buNone/>
              </a:pPr>
              <a:r>
                <a:rPr lang="en-US" altLang="zh-CN" sz="1000"/>
                <a:t>network</a:t>
              </a:r>
            </a:p>
            <a:p>
              <a:pPr algn="ctr">
                <a:spcBef>
                  <a:spcPct val="0"/>
                </a:spcBef>
                <a:buClrTx/>
                <a:buSzTx/>
                <a:buFontTx/>
                <a:buNone/>
              </a:pPr>
              <a:r>
                <a:rPr lang="en-US" altLang="zh-CN" sz="1000"/>
                <a:t>data link</a:t>
              </a:r>
            </a:p>
            <a:p>
              <a:pPr algn="ctr">
                <a:spcBef>
                  <a:spcPct val="0"/>
                </a:spcBef>
                <a:buClrTx/>
                <a:buSzTx/>
                <a:buFontTx/>
                <a:buNone/>
              </a:pPr>
              <a:r>
                <a:rPr lang="en-US" altLang="zh-CN" sz="1000"/>
                <a:t>physical</a:t>
              </a:r>
              <a:endParaRPr lang="en-US" altLang="zh-CN" sz="2400"/>
            </a:p>
          </p:txBody>
        </p:sp>
        <p:sp>
          <p:nvSpPr>
            <p:cNvPr id="399" name="Line 231"/>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 name="Line 232"/>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1" name="Line 233"/>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2"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3" name="Group 628"/>
          <p:cNvGrpSpPr>
            <a:grpSpLocks/>
          </p:cNvGrpSpPr>
          <p:nvPr/>
        </p:nvGrpSpPr>
        <p:grpSpPr bwMode="auto">
          <a:xfrm>
            <a:off x="8830587" y="4215454"/>
            <a:ext cx="1044575" cy="965200"/>
            <a:chOff x="4047" y="420"/>
            <a:chExt cx="658" cy="608"/>
          </a:xfrm>
        </p:grpSpPr>
        <p:sp>
          <p:nvSpPr>
            <p:cNvPr id="404" name="Rectangle 227"/>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sz="2400"/>
            </a:p>
          </p:txBody>
        </p:sp>
        <p:sp>
          <p:nvSpPr>
            <p:cNvPr id="405"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sz="2400"/>
            </a:p>
          </p:txBody>
        </p:sp>
        <p:sp>
          <p:nvSpPr>
            <p:cNvPr id="406" name="Rectangle 229"/>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sz="2400"/>
            </a:p>
          </p:txBody>
        </p:sp>
        <p:sp>
          <p:nvSpPr>
            <p:cNvPr id="407" name="Text Box 230"/>
            <p:cNvSpPr txBox="1">
              <a:spLocks noChangeArrowheads="1"/>
            </p:cNvSpPr>
            <p:nvPr/>
          </p:nvSpPr>
          <p:spPr bwMode="auto">
            <a:xfrm>
              <a:off x="4192" y="420"/>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1000">
                  <a:solidFill>
                    <a:schemeClr val="bg1"/>
                  </a:solidFill>
                </a:rPr>
                <a:t>application</a:t>
              </a:r>
              <a:endParaRPr lang="en-US" altLang="zh-CN" sz="1000"/>
            </a:p>
            <a:p>
              <a:pPr algn="ctr">
                <a:spcBef>
                  <a:spcPct val="0"/>
                </a:spcBef>
                <a:buClrTx/>
                <a:buSzTx/>
                <a:buFontTx/>
                <a:buNone/>
              </a:pPr>
              <a:r>
                <a:rPr lang="en-US" altLang="zh-CN" sz="1000"/>
                <a:t>transport</a:t>
              </a:r>
            </a:p>
            <a:p>
              <a:pPr algn="ctr">
                <a:spcBef>
                  <a:spcPct val="0"/>
                </a:spcBef>
                <a:buClrTx/>
                <a:buSzTx/>
                <a:buFontTx/>
                <a:buNone/>
              </a:pPr>
              <a:r>
                <a:rPr lang="en-US" altLang="zh-CN" sz="1000"/>
                <a:t>network</a:t>
              </a:r>
            </a:p>
            <a:p>
              <a:pPr algn="ctr">
                <a:spcBef>
                  <a:spcPct val="0"/>
                </a:spcBef>
                <a:buClrTx/>
                <a:buSzTx/>
                <a:buFontTx/>
                <a:buNone/>
              </a:pPr>
              <a:r>
                <a:rPr lang="en-US" altLang="zh-CN" sz="1000"/>
                <a:t>data link</a:t>
              </a:r>
            </a:p>
            <a:p>
              <a:pPr algn="ctr">
                <a:spcBef>
                  <a:spcPct val="0"/>
                </a:spcBef>
                <a:buClrTx/>
                <a:buSzTx/>
                <a:buFontTx/>
                <a:buNone/>
              </a:pPr>
              <a:r>
                <a:rPr lang="en-US" altLang="zh-CN" sz="1000"/>
                <a:t>physical</a:t>
              </a:r>
              <a:endParaRPr lang="en-US" altLang="zh-CN" sz="2400"/>
            </a:p>
          </p:txBody>
        </p:sp>
        <p:sp>
          <p:nvSpPr>
            <p:cNvPr id="408" name="Line 231"/>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 name="Line 232"/>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 name="Line 233"/>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91051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5"/>
                                        </p:tgtEl>
                                        <p:attrNameLst>
                                          <p:attrName>style.visibility</p:attrName>
                                        </p:attrNameLst>
                                      </p:cBhvr>
                                      <p:to>
                                        <p:strVal val="visible"/>
                                      </p:to>
                                    </p:set>
                                    <p:animEffect transition="in" filter="wipe(left)">
                                      <p:cBhvr>
                                        <p:cTn id="7" dur="1000"/>
                                        <p:tgtEl>
                                          <p:spTgt spid="385"/>
                                        </p:tgtEl>
                                      </p:cBhvr>
                                    </p:animEffect>
                                  </p:childTnLst>
                                </p:cTn>
                              </p:par>
                              <p:par>
                                <p:cTn id="8" presetID="22" presetClass="entr" presetSubtype="8" fill="hold" nodeType="withEffect">
                                  <p:stCondLst>
                                    <p:cond delay="0"/>
                                  </p:stCondLst>
                                  <p:childTnLst>
                                    <p:set>
                                      <p:cBhvr>
                                        <p:cTn id="9" dur="1" fill="hold">
                                          <p:stCondLst>
                                            <p:cond delay="0"/>
                                          </p:stCondLst>
                                        </p:cTn>
                                        <p:tgtEl>
                                          <p:spTgt spid="394"/>
                                        </p:tgtEl>
                                        <p:attrNameLst>
                                          <p:attrName>style.visibility</p:attrName>
                                        </p:attrNameLst>
                                      </p:cBhvr>
                                      <p:to>
                                        <p:strVal val="visible"/>
                                      </p:to>
                                    </p:set>
                                    <p:animEffect transition="in" filter="wipe(left)">
                                      <p:cBhvr>
                                        <p:cTn id="10" dur="1000"/>
                                        <p:tgtEl>
                                          <p:spTgt spid="394"/>
                                        </p:tgtEl>
                                      </p:cBhvr>
                                    </p:animEffect>
                                  </p:childTnLst>
                                </p:cTn>
                              </p:par>
                              <p:par>
                                <p:cTn id="11" presetID="22" presetClass="entr" presetSubtype="8" fill="hold" nodeType="withEffect">
                                  <p:stCondLst>
                                    <p:cond delay="0"/>
                                  </p:stCondLst>
                                  <p:childTnLst>
                                    <p:set>
                                      <p:cBhvr>
                                        <p:cTn id="12" dur="1" fill="hold">
                                          <p:stCondLst>
                                            <p:cond delay="0"/>
                                          </p:stCondLst>
                                        </p:cTn>
                                        <p:tgtEl>
                                          <p:spTgt spid="403"/>
                                        </p:tgtEl>
                                        <p:attrNameLst>
                                          <p:attrName>style.visibility</p:attrName>
                                        </p:attrNameLst>
                                      </p:cBhvr>
                                      <p:to>
                                        <p:strVal val="visible"/>
                                      </p:to>
                                    </p:set>
                                    <p:animEffect transition="in" filter="wipe(left)">
                                      <p:cBhvr>
                                        <p:cTn id="13" dur="1000"/>
                                        <p:tgtEl>
                                          <p:spTgt spid="40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84"/>
                                        </p:tgtEl>
                                        <p:attrNameLst>
                                          <p:attrName>style.visibility</p:attrName>
                                        </p:attrNameLst>
                                      </p:cBhvr>
                                      <p:to>
                                        <p:strVal val="visible"/>
                                      </p:to>
                                    </p:set>
                                    <p:animEffect transition="in" filter="dissolve">
                                      <p:cBhvr>
                                        <p:cTn id="18" dur="500"/>
                                        <p:tgtEl>
                                          <p:spTgt spid="384"/>
                                        </p:tgtEl>
                                      </p:cBhvr>
                                    </p:animEffect>
                                  </p:childTnLst>
                                </p:cTn>
                              </p:par>
                              <p:par>
                                <p:cTn id="19" presetID="9" presetClass="entr" presetSubtype="0" fill="hold" nodeType="withEffect">
                                  <p:stCondLst>
                                    <p:cond delay="0"/>
                                  </p:stCondLst>
                                  <p:childTnLst>
                                    <p:set>
                                      <p:cBhvr>
                                        <p:cTn id="20" dur="1" fill="hold">
                                          <p:stCondLst>
                                            <p:cond delay="0"/>
                                          </p:stCondLst>
                                        </p:cTn>
                                        <p:tgtEl>
                                          <p:spTgt spid="383"/>
                                        </p:tgtEl>
                                        <p:attrNameLst>
                                          <p:attrName>style.visibility</p:attrName>
                                        </p:attrNameLst>
                                      </p:cBhvr>
                                      <p:to>
                                        <p:strVal val="visible"/>
                                      </p:to>
                                    </p:set>
                                    <p:animEffect transition="in" filter="dissolve">
                                      <p:cBhvr>
                                        <p:cTn id="21" dur="500"/>
                                        <p:tgtEl>
                                          <p:spTgt spid="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60711" y="444688"/>
            <a:ext cx="8194704" cy="490066"/>
          </a:xfrm>
        </p:spPr>
        <p:txBody>
          <a:bodyPr/>
          <a:lstStyle/>
          <a:p>
            <a:r>
              <a:rPr lang="en-US" altLang="zh-CN" dirty="0"/>
              <a:t>DNS</a:t>
            </a:r>
            <a:r>
              <a:rPr lang="zh-CN" altLang="en-US" dirty="0"/>
              <a:t>安全：</a:t>
            </a:r>
            <a:r>
              <a:rPr lang="en-US" altLang="zh-CN" dirty="0"/>
              <a:t>DNS</a:t>
            </a:r>
            <a:r>
              <a:rPr lang="zh-CN" altLang="en-US" dirty="0"/>
              <a:t>放大攻击</a:t>
            </a:r>
            <a:endParaRPr lang="en-US" altLang="zh-CN" sz="2800" dirty="0">
              <a:ea typeface="宋体" charset="-122"/>
            </a:endParaRPr>
          </a:p>
        </p:txBody>
      </p:sp>
      <p:sp>
        <p:nvSpPr>
          <p:cNvPr id="27651" name="Rectangle 3" descr="Rectangle: Click to edit Master text styles&#10;Second level&#10;Third level&#10;Fourth level&#10;Fifth level"/>
          <p:cNvSpPr>
            <a:spLocks noGrp="1" noChangeArrowheads="1"/>
          </p:cNvSpPr>
          <p:nvPr>
            <p:ph type="body" idx="4294967295"/>
          </p:nvPr>
        </p:nvSpPr>
        <p:spPr>
          <a:xfrm>
            <a:off x="2057400" y="1295401"/>
            <a:ext cx="7848600" cy="5045075"/>
          </a:xfrm>
          <a:prstGeom prst="rect">
            <a:avLst/>
          </a:prstGeom>
        </p:spPr>
        <p:txBody>
          <a:bodyPr/>
          <a:lstStyle/>
          <a:p>
            <a:pPr eaLnBrk="1" hangingPunct="1">
              <a:buFont typeface="Monotype Sorts" pitchFamily="2" charset="2"/>
              <a:buNone/>
            </a:pPr>
            <a:endParaRPr lang="en-US" altLang="zh-CN" smtClean="0">
              <a:ea typeface="宋体" charset="-122"/>
            </a:endParaRPr>
          </a:p>
          <a:p>
            <a:pPr eaLnBrk="1" hangingPunct="1">
              <a:buFont typeface="Monotype Sorts" pitchFamily="2" charset="2"/>
              <a:buNone/>
            </a:pPr>
            <a:endParaRPr lang="en-US" altLang="zh-CN" smtClean="0">
              <a:ea typeface="宋体" charset="-122"/>
            </a:endParaRPr>
          </a:p>
          <a:p>
            <a:pPr eaLnBrk="1" hangingPunct="1">
              <a:buFont typeface="Monotype Sorts" pitchFamily="2" charset="2"/>
              <a:buNone/>
            </a:pPr>
            <a:endParaRPr lang="en-US" altLang="zh-CN" smtClean="0">
              <a:ea typeface="宋体" charset="-122"/>
            </a:endParaRPr>
          </a:p>
          <a:p>
            <a:pPr eaLnBrk="1" hangingPunct="1">
              <a:buFont typeface="Monotype Sorts" pitchFamily="2" charset="2"/>
              <a:buNone/>
            </a:pPr>
            <a:endParaRPr lang="en-US" altLang="zh-CN" smtClean="0">
              <a:ea typeface="宋体" charset="-122"/>
            </a:endParaRPr>
          </a:p>
          <a:p>
            <a:pPr eaLnBrk="1" hangingPunct="1">
              <a:buFont typeface="Monotype Sorts" pitchFamily="2" charset="2"/>
              <a:buNone/>
            </a:pPr>
            <a:endParaRPr lang="en-US" altLang="zh-CN" smtClean="0">
              <a:ea typeface="宋体" charset="-122"/>
            </a:endParaRPr>
          </a:p>
          <a:p>
            <a:pPr eaLnBrk="1" hangingPunct="1">
              <a:buFont typeface="Monotype Sorts" pitchFamily="2" charset="2"/>
              <a:buNone/>
            </a:pPr>
            <a:endParaRPr lang="en-US" altLang="zh-CN" sz="2000">
              <a:ea typeface="宋体" charset="-122"/>
            </a:endParaRPr>
          </a:p>
        </p:txBody>
      </p:sp>
      <p:sp>
        <p:nvSpPr>
          <p:cNvPr id="1425412" name="Text Box 4"/>
          <p:cNvSpPr txBox="1">
            <a:spLocks noChangeArrowheads="1"/>
          </p:cNvSpPr>
          <p:nvPr/>
        </p:nvSpPr>
        <p:spPr bwMode="auto">
          <a:xfrm>
            <a:off x="3629363" y="5369967"/>
            <a:ext cx="7745412" cy="1295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itchFamily="34" charset="0"/>
              </a:defRPr>
            </a:lvl1pPr>
            <a:lvl2pPr marL="742950" indent="-285750">
              <a:defRPr sz="2400">
                <a:solidFill>
                  <a:schemeClr val="bg2"/>
                </a:solidFill>
                <a:latin typeface="Tahoma" pitchFamily="34" charset="0"/>
              </a:defRPr>
            </a:lvl2pPr>
            <a:lvl3pPr marL="1143000" indent="-228600">
              <a:defRPr sz="2400">
                <a:solidFill>
                  <a:schemeClr val="bg2"/>
                </a:solidFill>
                <a:latin typeface="Tahoma" pitchFamily="34" charset="0"/>
              </a:defRPr>
            </a:lvl3pPr>
            <a:lvl4pPr marL="1600200" indent="-228600">
              <a:defRPr sz="2400">
                <a:solidFill>
                  <a:schemeClr val="bg2"/>
                </a:solidFill>
                <a:latin typeface="Tahoma" pitchFamily="34" charset="0"/>
              </a:defRPr>
            </a:lvl4pPr>
            <a:lvl5pPr marL="2057400" indent="-228600">
              <a:defRPr sz="2400">
                <a:solidFill>
                  <a:schemeClr val="bg2"/>
                </a:solidFill>
                <a:latin typeface="Tahoma"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9pPr>
          </a:lstStyle>
          <a:p>
            <a:pPr algn="l">
              <a:buFontTx/>
              <a:buNone/>
            </a:pPr>
            <a:r>
              <a:rPr kumimoji="1" lang="en-US" altLang="zh-CN" sz="2000" dirty="0">
                <a:solidFill>
                  <a:schemeClr val="tx1"/>
                </a:solidFill>
                <a:ea typeface="ＭＳ Ｐゴシック" pitchFamily="-105" charset="-128"/>
              </a:rPr>
              <a:t>2006:    0.58M open resolvers on Internet  (</a:t>
            </a:r>
            <a:r>
              <a:rPr kumimoji="1" lang="en-US" altLang="zh-CN" sz="2000" dirty="0" err="1">
                <a:solidFill>
                  <a:schemeClr val="tx1"/>
                </a:solidFill>
                <a:ea typeface="ＭＳ Ｐゴシック" pitchFamily="-105" charset="-128"/>
              </a:rPr>
              <a:t>Kaminsky-Shiffman</a:t>
            </a:r>
            <a:r>
              <a:rPr kumimoji="1" lang="en-US" altLang="ja-JP" sz="2000" dirty="0">
                <a:solidFill>
                  <a:schemeClr val="tx1"/>
                </a:solidFill>
                <a:ea typeface="ＭＳ Ｐゴシック" pitchFamily="-105" charset="-128"/>
              </a:rPr>
              <a:t>)</a:t>
            </a:r>
          </a:p>
          <a:p>
            <a:pPr algn="l">
              <a:buFontTx/>
              <a:buNone/>
            </a:pPr>
            <a:r>
              <a:rPr kumimoji="1" lang="en-US" altLang="zh-CN" sz="2000" dirty="0">
                <a:solidFill>
                  <a:schemeClr val="tx1"/>
                </a:solidFill>
                <a:ea typeface="ＭＳ Ｐゴシック" pitchFamily="-105" charset="-128"/>
              </a:rPr>
              <a:t>2013:   21.7M  open resolvers  (openresolverproject.org)</a:t>
            </a:r>
          </a:p>
          <a:p>
            <a:pPr>
              <a:spcBef>
                <a:spcPts val="1675"/>
              </a:spcBef>
            </a:pPr>
            <a:r>
              <a:rPr kumimoji="1" lang="en-US" altLang="zh-CN" dirty="0">
                <a:solidFill>
                  <a:schemeClr val="tx1"/>
                </a:solidFill>
                <a:ea typeface="ＭＳ Ｐゴシック" pitchFamily="-105" charset="-128"/>
              </a:rPr>
              <a:t>March 2013: 300 </a:t>
            </a:r>
            <a:r>
              <a:rPr kumimoji="1" lang="en-US" altLang="zh-CN" dirty="0" err="1">
                <a:solidFill>
                  <a:schemeClr val="tx1"/>
                </a:solidFill>
                <a:ea typeface="ＭＳ Ｐゴシック" pitchFamily="-105" charset="-128"/>
              </a:rPr>
              <a:t>Gbps</a:t>
            </a:r>
            <a:r>
              <a:rPr kumimoji="1" lang="en-US" altLang="zh-CN" dirty="0">
                <a:solidFill>
                  <a:schemeClr val="tx1"/>
                </a:solidFill>
                <a:ea typeface="ＭＳ Ｐゴシック" pitchFamily="-105" charset="-128"/>
              </a:rPr>
              <a:t> </a:t>
            </a:r>
            <a:r>
              <a:rPr kumimoji="1" lang="en-US" altLang="zh-CN" dirty="0" err="1">
                <a:solidFill>
                  <a:schemeClr val="tx1"/>
                </a:solidFill>
                <a:ea typeface="ＭＳ Ｐゴシック" pitchFamily="-105" charset="-128"/>
              </a:rPr>
              <a:t>DDoS</a:t>
            </a:r>
            <a:r>
              <a:rPr kumimoji="1" lang="en-US" altLang="zh-CN" dirty="0">
                <a:solidFill>
                  <a:schemeClr val="tx1"/>
                </a:solidFill>
                <a:ea typeface="ＭＳ Ｐゴシック" pitchFamily="-105" charset="-128"/>
              </a:rPr>
              <a:t> attack on </a:t>
            </a:r>
            <a:r>
              <a:rPr kumimoji="1" lang="en-US" altLang="zh-CN" dirty="0" err="1">
                <a:solidFill>
                  <a:schemeClr val="tx1"/>
                </a:solidFill>
                <a:ea typeface="ＭＳ Ｐゴシック" pitchFamily="-105" charset="-128"/>
              </a:rPr>
              <a:t>Spamhaus</a:t>
            </a:r>
            <a:endParaRPr kumimoji="1" lang="en-US" altLang="zh-CN" dirty="0">
              <a:solidFill>
                <a:schemeClr val="tx1"/>
              </a:solidFill>
              <a:ea typeface="ＭＳ Ｐゴシック" pitchFamily="-105" charset="-128"/>
            </a:endParaRPr>
          </a:p>
        </p:txBody>
      </p:sp>
      <p:sp>
        <p:nvSpPr>
          <p:cNvPr id="27653" name="Rectangle 5"/>
          <p:cNvSpPr>
            <a:spLocks noChangeArrowheads="1"/>
          </p:cNvSpPr>
          <p:nvPr/>
        </p:nvSpPr>
        <p:spPr bwMode="auto">
          <a:xfrm>
            <a:off x="7349670" y="4300538"/>
            <a:ext cx="1490663" cy="838200"/>
          </a:xfrm>
          <a:prstGeom prst="rect">
            <a:avLst/>
          </a:prstGeom>
          <a:solidFill>
            <a:schemeClr val="accent1"/>
          </a:solidFill>
          <a:ln w="9525">
            <a:solidFill>
              <a:schemeClr val="tx1"/>
            </a:solidFill>
            <a:miter lim="800000"/>
            <a:headEnd/>
            <a:tailEnd/>
          </a:ln>
        </p:spPr>
        <p:txBody>
          <a:bodyPr wrap="none" anchor="ctr"/>
          <a:lstStyle/>
          <a:p>
            <a:pPr algn="l">
              <a:buFontTx/>
              <a:buNone/>
            </a:pPr>
            <a:r>
              <a:rPr lang="en-US" altLang="zh-CN">
                <a:ea typeface="宋体" charset="-122"/>
              </a:rPr>
              <a:t>DNS</a:t>
            </a:r>
            <a:br>
              <a:rPr lang="en-US" altLang="zh-CN">
                <a:ea typeface="宋体" charset="-122"/>
              </a:rPr>
            </a:br>
            <a:r>
              <a:rPr lang="en-US" altLang="zh-CN">
                <a:ea typeface="宋体" charset="-122"/>
              </a:rPr>
              <a:t>Server</a:t>
            </a:r>
          </a:p>
        </p:txBody>
      </p:sp>
      <p:pic>
        <p:nvPicPr>
          <p:cNvPr id="27654" name="Picture 6" descr="j023948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9269" y="3843338"/>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 Box 7"/>
          <p:cNvSpPr txBox="1">
            <a:spLocks noChangeArrowheads="1"/>
          </p:cNvSpPr>
          <p:nvPr/>
        </p:nvSpPr>
        <p:spPr bwMode="auto">
          <a:xfrm>
            <a:off x="4117519" y="4421188"/>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itchFamily="34" charset="0"/>
              </a:defRPr>
            </a:lvl1pPr>
            <a:lvl2pPr marL="742950" indent="-285750">
              <a:defRPr sz="2400">
                <a:solidFill>
                  <a:schemeClr val="bg2"/>
                </a:solidFill>
                <a:latin typeface="Tahoma" pitchFamily="34" charset="0"/>
              </a:defRPr>
            </a:lvl2pPr>
            <a:lvl3pPr marL="1143000" indent="-228600">
              <a:defRPr sz="2400">
                <a:solidFill>
                  <a:schemeClr val="bg2"/>
                </a:solidFill>
                <a:latin typeface="Tahoma" pitchFamily="34" charset="0"/>
              </a:defRPr>
            </a:lvl3pPr>
            <a:lvl4pPr marL="1600200" indent="-228600">
              <a:defRPr sz="2400">
                <a:solidFill>
                  <a:schemeClr val="bg2"/>
                </a:solidFill>
                <a:latin typeface="Tahoma" pitchFamily="34" charset="0"/>
              </a:defRPr>
            </a:lvl4pPr>
            <a:lvl5pPr marL="2057400" indent="-228600">
              <a:defRPr sz="2400">
                <a:solidFill>
                  <a:schemeClr val="bg2"/>
                </a:solidFill>
                <a:latin typeface="Tahoma"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9pPr>
          </a:lstStyle>
          <a:p>
            <a:pPr algn="l">
              <a:buFontTx/>
              <a:buNone/>
            </a:pPr>
            <a:r>
              <a:rPr lang="en-US" altLang="zh-CN" sz="1800">
                <a:solidFill>
                  <a:schemeClr val="tx1"/>
                </a:solidFill>
                <a:ea typeface="ＭＳ Ｐゴシック" pitchFamily="-105" charset="-128"/>
              </a:rPr>
              <a:t>DoS</a:t>
            </a:r>
            <a:br>
              <a:rPr lang="en-US" altLang="zh-CN" sz="1800">
                <a:solidFill>
                  <a:schemeClr val="tx1"/>
                </a:solidFill>
                <a:ea typeface="ＭＳ Ｐゴシック" pitchFamily="-105" charset="-128"/>
              </a:rPr>
            </a:br>
            <a:r>
              <a:rPr lang="en-US" altLang="zh-CN" sz="1800">
                <a:solidFill>
                  <a:schemeClr val="tx1"/>
                </a:solidFill>
                <a:ea typeface="ＭＳ Ｐゴシック" pitchFamily="-105" charset="-128"/>
              </a:rPr>
              <a:t>Source</a:t>
            </a:r>
          </a:p>
        </p:txBody>
      </p:sp>
      <p:pic>
        <p:nvPicPr>
          <p:cNvPr id="27656" name="Picture 8" descr="j023948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83469" y="3843338"/>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Text Box 9"/>
          <p:cNvSpPr txBox="1">
            <a:spLocks noChangeArrowheads="1"/>
          </p:cNvSpPr>
          <p:nvPr/>
        </p:nvSpPr>
        <p:spPr bwMode="auto">
          <a:xfrm>
            <a:off x="11064419" y="4421188"/>
            <a:ext cx="84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itchFamily="34" charset="0"/>
              </a:defRPr>
            </a:lvl1pPr>
            <a:lvl2pPr marL="742950" indent="-285750">
              <a:defRPr sz="2400">
                <a:solidFill>
                  <a:schemeClr val="bg2"/>
                </a:solidFill>
                <a:latin typeface="Tahoma" pitchFamily="34" charset="0"/>
              </a:defRPr>
            </a:lvl2pPr>
            <a:lvl3pPr marL="1143000" indent="-228600">
              <a:defRPr sz="2400">
                <a:solidFill>
                  <a:schemeClr val="bg2"/>
                </a:solidFill>
                <a:latin typeface="Tahoma" pitchFamily="34" charset="0"/>
              </a:defRPr>
            </a:lvl3pPr>
            <a:lvl4pPr marL="1600200" indent="-228600">
              <a:defRPr sz="2400">
                <a:solidFill>
                  <a:schemeClr val="bg2"/>
                </a:solidFill>
                <a:latin typeface="Tahoma" pitchFamily="34" charset="0"/>
              </a:defRPr>
            </a:lvl4pPr>
            <a:lvl5pPr marL="2057400" indent="-228600">
              <a:defRPr sz="2400">
                <a:solidFill>
                  <a:schemeClr val="bg2"/>
                </a:solidFill>
                <a:latin typeface="Tahoma"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9pPr>
          </a:lstStyle>
          <a:p>
            <a:pPr algn="l">
              <a:buFontTx/>
              <a:buNone/>
            </a:pPr>
            <a:r>
              <a:rPr lang="en-US" altLang="zh-CN" sz="1800">
                <a:solidFill>
                  <a:schemeClr val="tx1"/>
                </a:solidFill>
                <a:ea typeface="ＭＳ Ｐゴシック" pitchFamily="-105" charset="-128"/>
              </a:rPr>
              <a:t>DoS</a:t>
            </a:r>
            <a:br>
              <a:rPr lang="en-US" altLang="zh-CN" sz="1800">
                <a:solidFill>
                  <a:schemeClr val="tx1"/>
                </a:solidFill>
                <a:ea typeface="ＭＳ Ｐゴシック" pitchFamily="-105" charset="-128"/>
              </a:rPr>
            </a:br>
            <a:r>
              <a:rPr lang="en-US" altLang="zh-CN" sz="1800">
                <a:solidFill>
                  <a:schemeClr val="tx1"/>
                </a:solidFill>
                <a:ea typeface="ＭＳ Ｐゴシック" pitchFamily="-105" charset="-128"/>
              </a:rPr>
              <a:t>Target</a:t>
            </a:r>
          </a:p>
        </p:txBody>
      </p:sp>
      <p:grpSp>
        <p:nvGrpSpPr>
          <p:cNvPr id="2" name="Group 10"/>
          <p:cNvGrpSpPr>
            <a:grpSpLocks/>
          </p:cNvGrpSpPr>
          <p:nvPr/>
        </p:nvGrpSpPr>
        <p:grpSpPr bwMode="auto">
          <a:xfrm>
            <a:off x="4911269" y="3309938"/>
            <a:ext cx="2590800" cy="990600"/>
            <a:chOff x="816" y="960"/>
            <a:chExt cx="1632" cy="624"/>
          </a:xfrm>
        </p:grpSpPr>
        <p:sp>
          <p:nvSpPr>
            <p:cNvPr id="27665" name="Line 11"/>
            <p:cNvSpPr>
              <a:spLocks noChangeShapeType="1"/>
            </p:cNvSpPr>
            <p:nvPr/>
          </p:nvSpPr>
          <p:spPr bwMode="auto">
            <a:xfrm>
              <a:off x="816" y="1344"/>
              <a:ext cx="16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7666" name="Line 12"/>
            <p:cNvSpPr>
              <a:spLocks noChangeShapeType="1"/>
            </p:cNvSpPr>
            <p:nvPr/>
          </p:nvSpPr>
          <p:spPr bwMode="auto">
            <a:xfrm>
              <a:off x="2448" y="134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7667" name="Text Box 13"/>
            <p:cNvSpPr txBox="1">
              <a:spLocks noChangeArrowheads="1"/>
            </p:cNvSpPr>
            <p:nvPr/>
          </p:nvSpPr>
          <p:spPr bwMode="auto">
            <a:xfrm>
              <a:off x="1003" y="960"/>
              <a:ext cx="1299"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itchFamily="34" charset="0"/>
                </a:defRPr>
              </a:lvl1pPr>
              <a:lvl2pPr marL="742950" indent="-285750">
                <a:defRPr sz="2400">
                  <a:solidFill>
                    <a:schemeClr val="bg2"/>
                  </a:solidFill>
                  <a:latin typeface="Tahoma" pitchFamily="34" charset="0"/>
                </a:defRPr>
              </a:lvl2pPr>
              <a:lvl3pPr marL="1143000" indent="-228600">
                <a:defRPr sz="2400">
                  <a:solidFill>
                    <a:schemeClr val="bg2"/>
                  </a:solidFill>
                  <a:latin typeface="Tahoma" pitchFamily="34" charset="0"/>
                </a:defRPr>
              </a:lvl3pPr>
              <a:lvl4pPr marL="1600200" indent="-228600">
                <a:defRPr sz="2400">
                  <a:solidFill>
                    <a:schemeClr val="bg2"/>
                  </a:solidFill>
                  <a:latin typeface="Tahoma" pitchFamily="34" charset="0"/>
                </a:defRPr>
              </a:lvl4pPr>
              <a:lvl5pPr marL="2057400" indent="-228600">
                <a:defRPr sz="2400">
                  <a:solidFill>
                    <a:schemeClr val="bg2"/>
                  </a:solidFill>
                  <a:latin typeface="Tahoma"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9pPr>
            </a:lstStyle>
            <a:p>
              <a:pPr algn="l">
                <a:buFontTx/>
                <a:buNone/>
              </a:pPr>
              <a:r>
                <a:rPr lang="en-US" altLang="zh-CN" sz="1800">
                  <a:solidFill>
                    <a:schemeClr val="tx1"/>
                  </a:solidFill>
                  <a:ea typeface="ＭＳ Ｐゴシック" pitchFamily="-105" charset="-128"/>
                </a:rPr>
                <a:t>DNS query</a:t>
              </a:r>
              <a:br>
                <a:rPr lang="en-US" altLang="zh-CN" sz="1800">
                  <a:solidFill>
                    <a:schemeClr val="tx1"/>
                  </a:solidFill>
                  <a:ea typeface="ＭＳ Ｐゴシック" pitchFamily="-105" charset="-128"/>
                </a:rPr>
              </a:br>
              <a:r>
                <a:rPr lang="en-US" altLang="zh-CN" sz="1800">
                  <a:solidFill>
                    <a:schemeClr val="tx1"/>
                  </a:solidFill>
                  <a:ea typeface="ＭＳ Ｐゴシック" pitchFamily="-105" charset="-128"/>
                </a:rPr>
                <a:t>SrcIP:  DoS Target</a:t>
              </a:r>
            </a:p>
            <a:p>
              <a:pPr algn="l">
                <a:buFontTx/>
                <a:buNone/>
              </a:pPr>
              <a:r>
                <a:rPr lang="en-US" altLang="zh-CN" sz="1800">
                  <a:solidFill>
                    <a:schemeClr val="tx1"/>
                  </a:solidFill>
                  <a:ea typeface="ＭＳ Ｐゴシック" pitchFamily="-105" charset="-128"/>
                </a:rPr>
                <a:t>    (60 bytes)</a:t>
              </a:r>
            </a:p>
          </p:txBody>
        </p:sp>
      </p:grpSp>
      <p:grpSp>
        <p:nvGrpSpPr>
          <p:cNvPr id="3" name="Group 14"/>
          <p:cNvGrpSpPr>
            <a:grpSpLocks/>
          </p:cNvGrpSpPr>
          <p:nvPr/>
        </p:nvGrpSpPr>
        <p:grpSpPr bwMode="auto">
          <a:xfrm>
            <a:off x="8568869" y="3262314"/>
            <a:ext cx="2743200" cy="1038225"/>
            <a:chOff x="3120" y="930"/>
            <a:chExt cx="1728" cy="654"/>
          </a:xfrm>
        </p:grpSpPr>
        <p:sp>
          <p:nvSpPr>
            <p:cNvPr id="27662" name="Line 15"/>
            <p:cNvSpPr>
              <a:spLocks noChangeShapeType="1"/>
            </p:cNvSpPr>
            <p:nvPr/>
          </p:nvSpPr>
          <p:spPr bwMode="auto">
            <a:xfrm flipV="1">
              <a:off x="3120" y="1344"/>
              <a:ext cx="0" cy="24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7663" name="Line 16"/>
            <p:cNvSpPr>
              <a:spLocks noChangeShapeType="1"/>
            </p:cNvSpPr>
            <p:nvPr/>
          </p:nvSpPr>
          <p:spPr bwMode="auto">
            <a:xfrm>
              <a:off x="3120" y="1344"/>
              <a:ext cx="1728"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7664" name="Text Box 17"/>
            <p:cNvSpPr txBox="1">
              <a:spLocks noChangeArrowheads="1"/>
            </p:cNvSpPr>
            <p:nvPr/>
          </p:nvSpPr>
          <p:spPr bwMode="auto">
            <a:xfrm>
              <a:off x="3436" y="930"/>
              <a:ext cx="1095"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itchFamily="34" charset="0"/>
                </a:defRPr>
              </a:lvl1pPr>
              <a:lvl2pPr marL="742950" indent="-285750">
                <a:defRPr sz="2400">
                  <a:solidFill>
                    <a:schemeClr val="bg2"/>
                  </a:solidFill>
                  <a:latin typeface="Tahoma" pitchFamily="34" charset="0"/>
                </a:defRPr>
              </a:lvl2pPr>
              <a:lvl3pPr marL="1143000" indent="-228600">
                <a:defRPr sz="2400">
                  <a:solidFill>
                    <a:schemeClr val="bg2"/>
                  </a:solidFill>
                  <a:latin typeface="Tahoma" pitchFamily="34" charset="0"/>
                </a:defRPr>
              </a:lvl3pPr>
              <a:lvl4pPr marL="1600200" indent="-228600">
                <a:defRPr sz="2400">
                  <a:solidFill>
                    <a:schemeClr val="bg2"/>
                  </a:solidFill>
                  <a:latin typeface="Tahoma" pitchFamily="34" charset="0"/>
                </a:defRPr>
              </a:lvl4pPr>
              <a:lvl5pPr marL="2057400" indent="-228600">
                <a:defRPr sz="2400">
                  <a:solidFill>
                    <a:schemeClr val="bg2"/>
                  </a:solidFill>
                  <a:latin typeface="Tahoma"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9pPr>
            </a:lstStyle>
            <a:p>
              <a:pPr algn="l">
                <a:buFontTx/>
                <a:buNone/>
              </a:pPr>
              <a:endParaRPr lang="en-US" altLang="zh-CN" sz="1800" dirty="0">
                <a:solidFill>
                  <a:schemeClr val="tx1"/>
                </a:solidFill>
                <a:ea typeface="ＭＳ Ｐゴシック" pitchFamily="-105" charset="-128"/>
              </a:endParaRPr>
            </a:p>
            <a:p>
              <a:pPr algn="l">
                <a:lnSpc>
                  <a:spcPct val="80000"/>
                </a:lnSpc>
                <a:buFontTx/>
                <a:buNone/>
              </a:pPr>
              <a:r>
                <a:rPr lang="en-US" altLang="zh-CN" sz="1800" dirty="0">
                  <a:solidFill>
                    <a:schemeClr val="tx1"/>
                  </a:solidFill>
                  <a:ea typeface="ＭＳ Ｐゴシック" pitchFamily="-105" charset="-128"/>
                </a:rPr>
                <a:t>EDNS response</a:t>
              </a:r>
            </a:p>
            <a:p>
              <a:pPr algn="l">
                <a:lnSpc>
                  <a:spcPct val="80000"/>
                </a:lnSpc>
                <a:buFontTx/>
                <a:buNone/>
              </a:pPr>
              <a:endParaRPr lang="en-US" altLang="zh-CN" sz="1800" dirty="0">
                <a:solidFill>
                  <a:schemeClr val="tx1"/>
                </a:solidFill>
                <a:ea typeface="ＭＳ Ｐゴシック" pitchFamily="-105" charset="-128"/>
              </a:endParaRPr>
            </a:p>
            <a:p>
              <a:pPr algn="l">
                <a:lnSpc>
                  <a:spcPct val="80000"/>
                </a:lnSpc>
                <a:buFontTx/>
                <a:buNone/>
              </a:pPr>
              <a:r>
                <a:rPr lang="en-US" altLang="zh-CN" sz="1800" dirty="0">
                  <a:solidFill>
                    <a:schemeClr val="tx1"/>
                  </a:solidFill>
                  <a:ea typeface="ＭＳ Ｐゴシック" pitchFamily="-105" charset="-128"/>
                </a:rPr>
                <a:t>(3000 bytes)</a:t>
              </a:r>
            </a:p>
          </p:txBody>
        </p:sp>
      </p:grpSp>
      <p:sp>
        <p:nvSpPr>
          <p:cNvPr id="20" name="TextBox 19"/>
          <p:cNvSpPr txBox="1">
            <a:spLocks noChangeArrowheads="1"/>
          </p:cNvSpPr>
          <p:nvPr/>
        </p:nvSpPr>
        <p:spPr bwMode="auto">
          <a:xfrm>
            <a:off x="6574969" y="2633664"/>
            <a:ext cx="2895600" cy="523875"/>
          </a:xfrm>
          <a:prstGeom prst="rect">
            <a:avLst/>
          </a:prstGeom>
          <a:solidFill>
            <a:schemeClr val="tx1"/>
          </a:solidFill>
          <a:ln w="9525">
            <a:solidFill>
              <a:srgbClr val="FF0000"/>
            </a:solidFill>
            <a:miter lim="800000"/>
            <a:headEnd/>
            <a:tailEnd/>
          </a:ln>
        </p:spPr>
        <p:txBody>
          <a:bodyPr>
            <a:spAutoFit/>
          </a:bodyPr>
          <a:lstStyle>
            <a:lvl1pPr>
              <a:defRPr sz="2400">
                <a:solidFill>
                  <a:schemeClr val="bg2"/>
                </a:solidFill>
                <a:latin typeface="Tahoma" pitchFamily="34" charset="0"/>
              </a:defRPr>
            </a:lvl1pPr>
            <a:lvl2pPr marL="742950" indent="-285750">
              <a:defRPr sz="2400">
                <a:solidFill>
                  <a:schemeClr val="bg2"/>
                </a:solidFill>
                <a:latin typeface="Tahoma" pitchFamily="34" charset="0"/>
              </a:defRPr>
            </a:lvl2pPr>
            <a:lvl3pPr marL="1143000" indent="-228600">
              <a:defRPr sz="2400">
                <a:solidFill>
                  <a:schemeClr val="bg2"/>
                </a:solidFill>
                <a:latin typeface="Tahoma" pitchFamily="34" charset="0"/>
              </a:defRPr>
            </a:lvl3pPr>
            <a:lvl4pPr marL="1600200" indent="-228600">
              <a:defRPr sz="2400">
                <a:solidFill>
                  <a:schemeClr val="bg2"/>
                </a:solidFill>
                <a:latin typeface="Tahoma" pitchFamily="34" charset="0"/>
              </a:defRPr>
            </a:lvl4pPr>
            <a:lvl5pPr marL="2057400" indent="-228600">
              <a:defRPr sz="2400">
                <a:solidFill>
                  <a:schemeClr val="bg2"/>
                </a:solidFill>
                <a:latin typeface="Tahoma"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itchFamily="34" charset="0"/>
              </a:defRPr>
            </a:lvl9pPr>
          </a:lstStyle>
          <a:p>
            <a:pPr algn="l">
              <a:buFontTx/>
              <a:buNone/>
            </a:pPr>
            <a:r>
              <a:rPr lang="en-US" altLang="zh-CN" sz="2800">
                <a:solidFill>
                  <a:srgbClr val="FF0000"/>
                </a:solidFill>
                <a:ea typeface="宋体" charset="-122"/>
              </a:rPr>
              <a:t>x50 amplification</a:t>
            </a:r>
          </a:p>
        </p:txBody>
      </p:sp>
      <p:sp>
        <p:nvSpPr>
          <p:cNvPr id="19" name="内容占位符 2"/>
          <p:cNvSpPr>
            <a:spLocks noGrp="1"/>
          </p:cNvSpPr>
          <p:nvPr>
            <p:ph idx="4294967295"/>
          </p:nvPr>
        </p:nvSpPr>
        <p:spPr>
          <a:xfrm>
            <a:off x="548819" y="1193832"/>
            <a:ext cx="10515600" cy="1531387"/>
          </a:xfrm>
          <a:prstGeom prst="rect">
            <a:avLst/>
          </a:prstGeom>
        </p:spPr>
        <p:txBody>
          <a:bodyPr/>
          <a:lstStyle/>
          <a:p>
            <a:r>
              <a:rPr lang="en-US" altLang="zh-CN" dirty="0" smtClean="0"/>
              <a:t>DNS</a:t>
            </a:r>
            <a:r>
              <a:rPr lang="zh-CN" altLang="en-US" dirty="0" smtClean="0"/>
              <a:t>响应比</a:t>
            </a:r>
            <a:r>
              <a:rPr lang="en-US" altLang="zh-CN" dirty="0" smtClean="0"/>
              <a:t>DNS</a:t>
            </a:r>
            <a:r>
              <a:rPr lang="zh-CN" altLang="en-US" dirty="0" smtClean="0"/>
              <a:t>请求长度要大的多</a:t>
            </a:r>
            <a:r>
              <a:rPr lang="en-US" altLang="zh-CN" dirty="0" smtClean="0">
                <a:sym typeface="Wingdings" panose="05000000000000000000" pitchFamily="2" charset="2"/>
              </a:rPr>
              <a:t></a:t>
            </a:r>
            <a:r>
              <a:rPr lang="zh-CN" altLang="en-US" dirty="0" smtClean="0">
                <a:sym typeface="Wingdings" panose="05000000000000000000" pitchFamily="2" charset="2"/>
              </a:rPr>
              <a:t>放大因子 </a:t>
            </a:r>
            <a:r>
              <a:rPr lang="en-US" altLang="zh-CN" dirty="0" smtClean="0">
                <a:sym typeface="Wingdings" panose="05000000000000000000" pitchFamily="2" charset="2"/>
              </a:rPr>
              <a:t>&gt;&gt;1 </a:t>
            </a:r>
          </a:p>
          <a:p>
            <a:pPr lvl="1"/>
            <a:r>
              <a:rPr lang="zh-CN" altLang="en-US" dirty="0" smtClean="0">
                <a:sym typeface="Wingdings" panose="05000000000000000000" pitchFamily="2" charset="2"/>
              </a:rPr>
              <a:t>伪造成被攻击者向多个解析服务器（放大器）发送查询请求</a:t>
            </a:r>
            <a:endParaRPr lang="en-US" altLang="zh-CN" dirty="0" smtClean="0">
              <a:sym typeface="Wingdings" panose="05000000000000000000" pitchFamily="2" charset="2"/>
            </a:endParaRPr>
          </a:p>
          <a:p>
            <a:pPr lvl="1"/>
            <a:r>
              <a:rPr lang="zh-CN" altLang="en-US" dirty="0" smtClean="0"/>
              <a:t>放大后的</a:t>
            </a:r>
            <a:r>
              <a:rPr lang="en-US" altLang="zh-CN" dirty="0" smtClean="0"/>
              <a:t>DNS</a:t>
            </a:r>
            <a:r>
              <a:rPr lang="zh-CN" altLang="en-US" dirty="0" smtClean="0"/>
              <a:t>响应都会发送到被攻击者，从而进行</a:t>
            </a:r>
            <a:r>
              <a:rPr lang="en-US" altLang="zh-CN" dirty="0" err="1" smtClean="0"/>
              <a:t>DDos</a:t>
            </a:r>
            <a:r>
              <a:rPr lang="en-US" altLang="zh-CN" dirty="0" smtClean="0"/>
              <a:t>(Distributed Denial of Service) </a:t>
            </a:r>
          </a:p>
        </p:txBody>
      </p:sp>
    </p:spTree>
    <p:extLst>
      <p:ext uri="{BB962C8B-B14F-4D97-AF65-F5344CB8AC3E}">
        <p14:creationId xmlns:p14="http://schemas.microsoft.com/office/powerpoint/2010/main" val="226646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254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254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254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DNS</a:t>
            </a:r>
            <a:r>
              <a:rPr lang="zh-CN" altLang="en-US" dirty="0" smtClean="0"/>
              <a:t>安全：</a:t>
            </a:r>
            <a:r>
              <a:rPr lang="en-US" altLang="zh-CN" dirty="0" smtClean="0"/>
              <a:t>DNSSEC</a:t>
            </a:r>
            <a:endParaRPr lang="zh-CN" altLang="en-US" dirty="0"/>
          </a:p>
        </p:txBody>
      </p:sp>
      <p:sp>
        <p:nvSpPr>
          <p:cNvPr id="3" name="内容占位符 2"/>
          <p:cNvSpPr>
            <a:spLocks noGrp="1"/>
          </p:cNvSpPr>
          <p:nvPr>
            <p:ph sz="quarter" idx="13"/>
          </p:nvPr>
        </p:nvSpPr>
        <p:spPr/>
        <p:txBody>
          <a:bodyPr>
            <a:noAutofit/>
          </a:bodyPr>
          <a:lstStyle/>
          <a:p>
            <a:r>
              <a:rPr lang="en-US" altLang="zh-CN" dirty="0">
                <a:ea typeface="宋体" pitchFamily="2" charset="-122"/>
              </a:rPr>
              <a:t>DNSSEC: </a:t>
            </a:r>
            <a:r>
              <a:rPr lang="en-US" altLang="zh-CN" b="1" dirty="0">
                <a:ea typeface="宋体" pitchFamily="2" charset="-122"/>
              </a:rPr>
              <a:t>D</a:t>
            </a:r>
            <a:r>
              <a:rPr lang="en-US" altLang="zh-CN" dirty="0">
                <a:ea typeface="宋体" pitchFamily="2" charset="-122"/>
              </a:rPr>
              <a:t>omain </a:t>
            </a:r>
            <a:r>
              <a:rPr lang="en-US" altLang="zh-CN" b="1" dirty="0">
                <a:ea typeface="宋体" pitchFamily="2" charset="-122"/>
              </a:rPr>
              <a:t>N</a:t>
            </a:r>
            <a:r>
              <a:rPr lang="en-US" altLang="zh-CN" dirty="0">
                <a:ea typeface="宋体" pitchFamily="2" charset="-122"/>
              </a:rPr>
              <a:t>ame </a:t>
            </a:r>
            <a:r>
              <a:rPr lang="en-US" altLang="zh-CN" b="1" dirty="0">
                <a:ea typeface="宋体" pitchFamily="2" charset="-122"/>
              </a:rPr>
              <a:t>S</a:t>
            </a:r>
            <a:r>
              <a:rPr lang="en-US" altLang="zh-CN" dirty="0">
                <a:ea typeface="宋体" pitchFamily="2" charset="-122"/>
              </a:rPr>
              <a:t>ystem </a:t>
            </a:r>
            <a:r>
              <a:rPr lang="en-US" altLang="zh-CN" b="1" dirty="0" err="1">
                <a:ea typeface="宋体" pitchFamily="2" charset="-122"/>
              </a:rPr>
              <a:t>SEC</a:t>
            </a:r>
            <a:r>
              <a:rPr lang="en-US" altLang="zh-CN" dirty="0" err="1">
                <a:ea typeface="宋体" pitchFamily="2" charset="-122"/>
              </a:rPr>
              <a:t>urity</a:t>
            </a:r>
            <a:r>
              <a:rPr lang="en-US" altLang="zh-CN" dirty="0">
                <a:ea typeface="宋体" pitchFamily="2" charset="-122"/>
              </a:rPr>
              <a:t> Extensions</a:t>
            </a:r>
          </a:p>
          <a:p>
            <a:pPr lvl="1"/>
            <a:r>
              <a:rPr lang="en-US" altLang="zh-CN" sz="2800" dirty="0">
                <a:ea typeface="宋体" pitchFamily="2" charset="-122"/>
              </a:rPr>
              <a:t>RFC 4035/RFC 4034</a:t>
            </a:r>
          </a:p>
          <a:p>
            <a:pPr lvl="1"/>
            <a:r>
              <a:rPr lang="en-US" altLang="zh-CN" sz="2800" dirty="0"/>
              <a:t>introduce new RRs to validate </a:t>
            </a:r>
          </a:p>
          <a:p>
            <a:pPr lvl="2"/>
            <a:r>
              <a:rPr lang="en-US" altLang="zh-CN" sz="2800" dirty="0"/>
              <a:t>the authenticity of a DNS response</a:t>
            </a:r>
          </a:p>
          <a:p>
            <a:pPr lvl="2"/>
            <a:r>
              <a:rPr lang="en-US" altLang="zh-CN" sz="2800" dirty="0"/>
              <a:t> the data integrity of the DNS response</a:t>
            </a:r>
          </a:p>
          <a:p>
            <a:pPr lvl="2"/>
            <a:r>
              <a:rPr lang="en-US" altLang="zh-CN" sz="2800" dirty="0"/>
              <a:t>where the response indicates no such domain or resource type exists, this negative information can also be authenticated. </a:t>
            </a:r>
          </a:p>
          <a:p>
            <a:r>
              <a:rPr lang="en-US" altLang="zh-CN" dirty="0">
                <a:ea typeface="宋体" pitchFamily="2" charset="-122"/>
              </a:rPr>
              <a:t>Transaction and Request Authentication(TSIG</a:t>
            </a:r>
            <a:r>
              <a:rPr lang="en-US" altLang="zh-CN" dirty="0" smtClean="0">
                <a:ea typeface="宋体" pitchFamily="2" charset="-122"/>
              </a:rPr>
              <a:t>)</a:t>
            </a:r>
          </a:p>
          <a:p>
            <a:pPr lvl="1"/>
            <a:r>
              <a:rPr lang="en-US" altLang="zh-CN" sz="2800" dirty="0" smtClean="0">
                <a:ea typeface="宋体" pitchFamily="2" charset="-122"/>
              </a:rPr>
              <a:t>RFC 2845</a:t>
            </a:r>
          </a:p>
          <a:p>
            <a:pPr lvl="1"/>
            <a:r>
              <a:rPr lang="en-US" altLang="zh-CN" sz="2800" dirty="0" smtClean="0">
                <a:ea typeface="宋体" pitchFamily="2" charset="-122"/>
              </a:rPr>
              <a:t>DNS</a:t>
            </a:r>
            <a:r>
              <a:rPr lang="zh-CN" altLang="en-US" sz="2800" dirty="0" smtClean="0">
                <a:ea typeface="宋体" pitchFamily="2" charset="-122"/>
              </a:rPr>
              <a:t>响应中的</a:t>
            </a:r>
            <a:r>
              <a:rPr lang="en-US" altLang="zh-CN" sz="2800" dirty="0" smtClean="0">
                <a:ea typeface="宋体" pitchFamily="2" charset="-122"/>
              </a:rPr>
              <a:t>additional</a:t>
            </a:r>
            <a:r>
              <a:rPr lang="zh-CN" altLang="en-US" sz="2800" dirty="0" smtClean="0">
                <a:ea typeface="宋体" pitchFamily="2" charset="-122"/>
              </a:rPr>
              <a:t>部分增加一个</a:t>
            </a:r>
            <a:r>
              <a:rPr lang="en-US" altLang="zh-CN" sz="2800" dirty="0" smtClean="0">
                <a:ea typeface="宋体" pitchFamily="2" charset="-122"/>
              </a:rPr>
              <a:t>SIG RR</a:t>
            </a:r>
            <a:r>
              <a:rPr lang="zh-CN" altLang="en-US" sz="2800" dirty="0" smtClean="0">
                <a:ea typeface="宋体" pitchFamily="2" charset="-122"/>
              </a:rPr>
              <a:t>对于</a:t>
            </a:r>
            <a:r>
              <a:rPr lang="en-US" altLang="zh-CN" sz="2800" dirty="0" smtClean="0">
                <a:ea typeface="宋体" pitchFamily="2" charset="-122"/>
              </a:rPr>
              <a:t>DNS</a:t>
            </a:r>
            <a:r>
              <a:rPr lang="zh-CN" altLang="en-US" sz="2800" dirty="0" smtClean="0">
                <a:ea typeface="宋体" pitchFamily="2" charset="-122"/>
              </a:rPr>
              <a:t>消息进行签名</a:t>
            </a:r>
            <a:endParaRPr lang="en-US" altLang="zh-CN" sz="2800" dirty="0" smtClean="0">
              <a:ea typeface="宋体" pitchFamily="2" charset="-122"/>
            </a:endParaRPr>
          </a:p>
          <a:p>
            <a:pPr lvl="1"/>
            <a:r>
              <a:rPr lang="zh-CN" altLang="en-US" sz="2800" dirty="0">
                <a:ea typeface="宋体" pitchFamily="2" charset="-122"/>
              </a:rPr>
              <a:t>依赖</a:t>
            </a:r>
            <a:r>
              <a:rPr lang="zh-CN" altLang="en-US" sz="2800" dirty="0" smtClean="0">
                <a:ea typeface="宋体" pitchFamily="2" charset="-122"/>
              </a:rPr>
              <a:t>于服务器之间的共享密钥</a:t>
            </a:r>
            <a:endParaRPr lang="en-US" altLang="zh-CN" sz="2800" dirty="0">
              <a:ea typeface="宋体" pitchFamily="2" charset="-122"/>
            </a:endParaRPr>
          </a:p>
        </p:txBody>
      </p:sp>
    </p:spTree>
    <p:extLst>
      <p:ext uri="{BB962C8B-B14F-4D97-AF65-F5344CB8AC3E}">
        <p14:creationId xmlns:p14="http://schemas.microsoft.com/office/powerpoint/2010/main" val="72395558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Rectangle 2"/>
          <p:cNvSpPr>
            <a:spLocks noGrp="1" noChangeArrowheads="1"/>
          </p:cNvSpPr>
          <p:nvPr>
            <p:ph type="title"/>
          </p:nvPr>
        </p:nvSpPr>
        <p:spPr/>
        <p:txBody>
          <a:bodyPr/>
          <a:lstStyle/>
          <a:p>
            <a:r>
              <a:rPr lang="en-US" altLang="zh-CN" sz="2800" dirty="0">
                <a:ea typeface="宋体" pitchFamily="2" charset="-122"/>
              </a:rPr>
              <a:t>File Transfer Protocol (FTP) RFC 959</a:t>
            </a:r>
          </a:p>
        </p:txBody>
      </p:sp>
      <p:sp>
        <p:nvSpPr>
          <p:cNvPr id="1408003" name="Rectangle 3"/>
          <p:cNvSpPr>
            <a:spLocks noGrp="1" noChangeArrowheads="1"/>
          </p:cNvSpPr>
          <p:nvPr>
            <p:ph type="body" sz="half" idx="1"/>
          </p:nvPr>
        </p:nvSpPr>
        <p:spPr>
          <a:xfrm>
            <a:off x="661194" y="1640954"/>
            <a:ext cx="6290470" cy="2009232"/>
          </a:xfrm>
        </p:spPr>
        <p:txBody>
          <a:bodyPr>
            <a:noAutofit/>
          </a:bodyPr>
          <a:lstStyle/>
          <a:p>
            <a:r>
              <a:rPr lang="en-US" altLang="zh-CN" sz="2000" dirty="0"/>
              <a:t>Client</a:t>
            </a:r>
            <a:r>
              <a:rPr lang="zh-CN" altLang="en-US" sz="2000" dirty="0"/>
              <a:t>连接到服务器</a:t>
            </a:r>
            <a:r>
              <a:rPr lang="zh-CN" altLang="en-US" sz="2000" dirty="0" smtClean="0"/>
              <a:t>的</a:t>
            </a:r>
            <a:r>
              <a:rPr lang="en-US" altLang="zh-CN" sz="2000" dirty="0" smtClean="0"/>
              <a:t>TCP 21</a:t>
            </a:r>
            <a:r>
              <a:rPr lang="zh-CN" altLang="en-US" sz="2000" dirty="0"/>
              <a:t>端口</a:t>
            </a:r>
            <a:r>
              <a:rPr lang="en-US" altLang="zh-CN" sz="2000" dirty="0">
                <a:sym typeface="Wingdings" pitchFamily="2" charset="2"/>
              </a:rPr>
              <a:t></a:t>
            </a:r>
            <a:r>
              <a:rPr lang="zh-CN" altLang="en-US" sz="2000" dirty="0">
                <a:sym typeface="Wingdings" pitchFamily="2" charset="2"/>
              </a:rPr>
              <a:t>控制连接</a:t>
            </a:r>
          </a:p>
          <a:p>
            <a:pPr lvl="1"/>
            <a:r>
              <a:rPr lang="zh-CN" altLang="en-US" sz="2000" dirty="0"/>
              <a:t>发送</a:t>
            </a:r>
            <a:r>
              <a:rPr lang="en-US" altLang="zh-CN" sz="2000" dirty="0"/>
              <a:t>FTP</a:t>
            </a:r>
            <a:r>
              <a:rPr lang="zh-CN" altLang="en-US" sz="2000" dirty="0"/>
              <a:t>命令，包括用户认证，列目录，下载和上传文件等</a:t>
            </a:r>
          </a:p>
          <a:p>
            <a:pPr lvl="1"/>
            <a:r>
              <a:rPr lang="zh-CN" altLang="en-US" sz="2000" dirty="0" smtClean="0"/>
              <a:t>服务器每次收到</a:t>
            </a:r>
            <a:r>
              <a:rPr lang="zh-CN" altLang="en-US" sz="2000" dirty="0"/>
              <a:t>一个要进行文件传输（包括列目录）的命令</a:t>
            </a:r>
            <a:r>
              <a:rPr lang="zh-CN" altLang="en-US" sz="2000" dirty="0" smtClean="0"/>
              <a:t>时开启</a:t>
            </a:r>
            <a:r>
              <a:rPr lang="zh-CN" altLang="en-US" sz="2000" dirty="0"/>
              <a:t>一条新的</a:t>
            </a:r>
            <a:r>
              <a:rPr lang="en-US" altLang="zh-CN" sz="2000" dirty="0"/>
              <a:t>TCP</a:t>
            </a:r>
            <a:r>
              <a:rPr lang="zh-CN" altLang="en-US" sz="2000" dirty="0"/>
              <a:t>连接</a:t>
            </a:r>
            <a:r>
              <a:rPr lang="zh-CN" altLang="en-US" sz="2000" dirty="0" smtClean="0"/>
              <a:t>（</a:t>
            </a:r>
            <a:r>
              <a:rPr lang="zh-CN" altLang="en-US" sz="2000" dirty="0" smtClean="0">
                <a:sym typeface="Wingdings" pitchFamily="2" charset="2"/>
              </a:rPr>
              <a:t>数据</a:t>
            </a:r>
            <a:r>
              <a:rPr lang="zh-CN" altLang="en-US" sz="2000" dirty="0">
                <a:sym typeface="Wingdings" pitchFamily="2" charset="2"/>
              </a:rPr>
              <a:t>连接</a:t>
            </a:r>
            <a:r>
              <a:rPr lang="zh-CN" altLang="en-US" sz="2000" dirty="0"/>
              <a:t>）</a:t>
            </a:r>
          </a:p>
          <a:p>
            <a:pPr lvl="2"/>
            <a:r>
              <a:rPr lang="zh-CN" altLang="en-US" sz="1800" dirty="0" smtClean="0"/>
              <a:t>本次传输</a:t>
            </a:r>
            <a:r>
              <a:rPr lang="zh-CN" altLang="en-US" sz="1800" dirty="0"/>
              <a:t>结束后关闭数据</a:t>
            </a:r>
            <a:r>
              <a:rPr lang="zh-CN" altLang="en-US" sz="1800" dirty="0" smtClean="0"/>
              <a:t>连接</a:t>
            </a:r>
            <a:endParaRPr lang="en-US" altLang="zh-CN" sz="1800" dirty="0" smtClean="0"/>
          </a:p>
          <a:p>
            <a:pPr lvl="1"/>
            <a:r>
              <a:rPr lang="zh-CN" altLang="en-US" sz="2000" dirty="0" smtClean="0"/>
              <a:t>服务器维护状态信息：当前目录，用户身份等</a:t>
            </a:r>
            <a:endParaRPr lang="en-US" altLang="zh-CN" sz="2000" dirty="0"/>
          </a:p>
        </p:txBody>
      </p:sp>
      <p:grpSp>
        <p:nvGrpSpPr>
          <p:cNvPr id="2" name="Group 4"/>
          <p:cNvGrpSpPr>
            <a:grpSpLocks/>
          </p:cNvGrpSpPr>
          <p:nvPr/>
        </p:nvGrpSpPr>
        <p:grpSpPr bwMode="auto">
          <a:xfrm>
            <a:off x="7153275" y="336312"/>
            <a:ext cx="3998913" cy="1854200"/>
            <a:chOff x="3011" y="1529"/>
            <a:chExt cx="2519" cy="1168"/>
          </a:xfrm>
        </p:grpSpPr>
        <p:graphicFrame>
          <p:nvGraphicFramePr>
            <p:cNvPr id="1408005" name="Object 5"/>
            <p:cNvGraphicFramePr>
              <a:graphicFrameLocks noChangeAspect="1"/>
            </p:cNvGraphicFramePr>
            <p:nvPr/>
          </p:nvGraphicFramePr>
          <p:xfrm>
            <a:off x="3011" y="1826"/>
            <a:ext cx="489" cy="393"/>
          </p:xfrm>
          <a:graphic>
            <a:graphicData uri="http://schemas.openxmlformats.org/presentationml/2006/ole">
              <mc:AlternateContent xmlns:mc="http://schemas.openxmlformats.org/markup-compatibility/2006">
                <mc:Choice xmlns:v="urn:schemas-microsoft-com:vml" Requires="v">
                  <p:oleObj spid="_x0000_s4102" name="Clip" r:id="rId4" imgW="1305000" imgH="1085760" progId="">
                    <p:embed/>
                  </p:oleObj>
                </mc:Choice>
                <mc:Fallback>
                  <p:oleObj name="Clip" r:id="rId4" imgW="1305000" imgH="1085760" progId="">
                    <p:embed/>
                    <p:pic>
                      <p:nvPicPr>
                        <p:cNvPr id="140800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1" y="1826"/>
                          <a:ext cx="489" cy="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6"/>
            <p:cNvGrpSpPr>
              <a:grpSpLocks/>
            </p:cNvGrpSpPr>
            <p:nvPr/>
          </p:nvGrpSpPr>
          <p:grpSpPr bwMode="auto">
            <a:xfrm>
              <a:off x="5161" y="1688"/>
              <a:ext cx="224" cy="588"/>
              <a:chOff x="4180" y="783"/>
              <a:chExt cx="150" cy="307"/>
            </a:xfrm>
          </p:grpSpPr>
          <p:sp>
            <p:nvSpPr>
              <p:cNvPr id="1408007" name="AutoShape 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lstStyle/>
              <a:p>
                <a:endParaRPr lang="zh-CN" altLang="en-US"/>
              </a:p>
            </p:txBody>
          </p:sp>
          <p:sp>
            <p:nvSpPr>
              <p:cNvPr id="1408008" name="Rectangle 8"/>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lstStyle/>
              <a:p>
                <a:endParaRPr lang="zh-CN" altLang="en-US"/>
              </a:p>
            </p:txBody>
          </p:sp>
          <p:sp>
            <p:nvSpPr>
              <p:cNvPr id="1408009"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lstStyle/>
              <a:p>
                <a:endParaRPr lang="zh-CN" altLang="en-US"/>
              </a:p>
            </p:txBody>
          </p:sp>
          <p:sp>
            <p:nvSpPr>
              <p:cNvPr id="1408010"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lstStyle/>
              <a:p>
                <a:endParaRPr lang="zh-CN" altLang="en-US"/>
              </a:p>
            </p:txBody>
          </p:sp>
          <p:sp>
            <p:nvSpPr>
              <p:cNvPr id="1408011" name="Line 11"/>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lstStyle/>
              <a:p>
                <a:endParaRPr lang="zh-CN" altLang="en-US"/>
              </a:p>
            </p:txBody>
          </p:sp>
          <p:sp>
            <p:nvSpPr>
              <p:cNvPr id="1408012" name="Line 12"/>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lstStyle/>
              <a:p>
                <a:endParaRPr lang="zh-CN" altLang="en-US"/>
              </a:p>
            </p:txBody>
          </p:sp>
          <p:sp>
            <p:nvSpPr>
              <p:cNvPr id="1408013"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408014" name="Rectangle 14"/>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lstStyle/>
              <a:p>
                <a:endParaRPr lang="zh-CN" altLang="en-US"/>
              </a:p>
            </p:txBody>
          </p:sp>
        </p:grpSp>
        <p:sp>
          <p:nvSpPr>
            <p:cNvPr id="1408015" name="Text Box 15"/>
            <p:cNvSpPr txBox="1">
              <a:spLocks noChangeArrowheads="1"/>
            </p:cNvSpPr>
            <p:nvPr/>
          </p:nvSpPr>
          <p:spPr bwMode="auto">
            <a:xfrm>
              <a:off x="3029" y="2249"/>
              <a:ext cx="534" cy="442"/>
            </a:xfrm>
            <a:prstGeom prst="rect">
              <a:avLst/>
            </a:prstGeom>
            <a:noFill/>
            <a:ln w="9525">
              <a:noFill/>
              <a:miter lim="800000"/>
              <a:headEnd/>
              <a:tailEnd/>
            </a:ln>
            <a:effectLst/>
          </p:spPr>
          <p:txBody>
            <a:bodyPr wrap="none">
              <a:spAutoFit/>
            </a:bodyPr>
            <a:lstStyle/>
            <a:p>
              <a:pPr algn="ctr"/>
              <a:r>
                <a:rPr lang="en-US" altLang="zh-CN" sz="2000">
                  <a:latin typeface="Comic Sans MS" pitchFamily="66" charset="0"/>
                  <a:ea typeface="宋体" pitchFamily="2" charset="-122"/>
                </a:rPr>
                <a:t>FTP</a:t>
              </a:r>
            </a:p>
            <a:p>
              <a:pPr algn="ctr"/>
              <a:r>
                <a:rPr lang="en-US" altLang="zh-CN" sz="2000">
                  <a:latin typeface="Comic Sans MS" pitchFamily="66" charset="0"/>
                  <a:ea typeface="宋体" pitchFamily="2" charset="-122"/>
                </a:rPr>
                <a:t>client</a:t>
              </a:r>
              <a:endParaRPr lang="en-US" altLang="zh-CN" sz="2400">
                <a:latin typeface="Times New Roman" pitchFamily="18" charset="0"/>
                <a:ea typeface="宋体" pitchFamily="2" charset="-122"/>
              </a:endParaRPr>
            </a:p>
          </p:txBody>
        </p:sp>
        <p:sp>
          <p:nvSpPr>
            <p:cNvPr id="1408016" name="Text Box 16"/>
            <p:cNvSpPr txBox="1">
              <a:spLocks noChangeArrowheads="1"/>
            </p:cNvSpPr>
            <p:nvPr/>
          </p:nvSpPr>
          <p:spPr bwMode="auto">
            <a:xfrm>
              <a:off x="4928" y="2255"/>
              <a:ext cx="602" cy="442"/>
            </a:xfrm>
            <a:prstGeom prst="rect">
              <a:avLst/>
            </a:prstGeom>
            <a:noFill/>
            <a:ln w="9525">
              <a:noFill/>
              <a:miter lim="800000"/>
              <a:headEnd/>
              <a:tailEnd/>
            </a:ln>
            <a:effectLst/>
          </p:spPr>
          <p:txBody>
            <a:bodyPr wrap="none">
              <a:spAutoFit/>
            </a:bodyPr>
            <a:lstStyle/>
            <a:p>
              <a:pPr algn="ctr"/>
              <a:r>
                <a:rPr lang="en-US" altLang="zh-CN" sz="2000">
                  <a:latin typeface="Comic Sans MS" pitchFamily="66" charset="0"/>
                  <a:ea typeface="宋体" pitchFamily="2" charset="-122"/>
                </a:rPr>
                <a:t>FTP</a:t>
              </a:r>
            </a:p>
            <a:p>
              <a:pPr algn="ctr"/>
              <a:r>
                <a:rPr lang="en-US" altLang="zh-CN" sz="2000">
                  <a:latin typeface="Comic Sans MS" pitchFamily="66" charset="0"/>
                  <a:ea typeface="宋体" pitchFamily="2" charset="-122"/>
                </a:rPr>
                <a:t>server</a:t>
              </a:r>
              <a:endParaRPr lang="en-US" altLang="zh-CN" sz="2000">
                <a:latin typeface="Times New Roman" pitchFamily="18" charset="0"/>
                <a:ea typeface="宋体" pitchFamily="2" charset="-122"/>
              </a:endParaRPr>
            </a:p>
          </p:txBody>
        </p:sp>
        <p:sp>
          <p:nvSpPr>
            <p:cNvPr id="1408017" name="Line 17"/>
            <p:cNvSpPr>
              <a:spLocks noChangeShapeType="1"/>
            </p:cNvSpPr>
            <p:nvPr/>
          </p:nvSpPr>
          <p:spPr bwMode="auto">
            <a:xfrm>
              <a:off x="3492" y="1920"/>
              <a:ext cx="1614" cy="0"/>
            </a:xfrm>
            <a:prstGeom prst="line">
              <a:avLst/>
            </a:prstGeom>
            <a:noFill/>
            <a:ln w="28575">
              <a:solidFill>
                <a:srgbClr val="FF0000"/>
              </a:solidFill>
              <a:round/>
              <a:headEnd type="triangle" w="med" len="med"/>
              <a:tailEnd type="triangle" w="med" len="med"/>
            </a:ln>
            <a:effectLst/>
          </p:spPr>
          <p:txBody>
            <a:bodyPr wrap="none" anchor="ctr"/>
            <a:lstStyle/>
            <a:p>
              <a:endParaRPr lang="zh-CN" altLang="en-US"/>
            </a:p>
          </p:txBody>
        </p:sp>
        <p:sp>
          <p:nvSpPr>
            <p:cNvPr id="1408018" name="Line 18"/>
            <p:cNvSpPr>
              <a:spLocks noChangeShapeType="1"/>
            </p:cNvSpPr>
            <p:nvPr/>
          </p:nvSpPr>
          <p:spPr bwMode="auto">
            <a:xfrm flipV="1">
              <a:off x="3504" y="2118"/>
              <a:ext cx="1614" cy="6"/>
            </a:xfrm>
            <a:prstGeom prst="line">
              <a:avLst/>
            </a:prstGeom>
            <a:noFill/>
            <a:ln w="28575">
              <a:solidFill>
                <a:srgbClr val="FF0000"/>
              </a:solidFill>
              <a:round/>
              <a:headEnd type="triangle" w="med" len="med"/>
              <a:tailEnd type="triangle" w="med" len="med"/>
            </a:ln>
            <a:effectLst/>
          </p:spPr>
          <p:txBody>
            <a:bodyPr wrap="none" anchor="ctr"/>
            <a:lstStyle/>
            <a:p>
              <a:endParaRPr lang="zh-CN" altLang="en-US"/>
            </a:p>
          </p:txBody>
        </p:sp>
        <p:sp>
          <p:nvSpPr>
            <p:cNvPr id="1408019" name="Text Box 19"/>
            <p:cNvSpPr txBox="1">
              <a:spLocks noChangeArrowheads="1"/>
            </p:cNvSpPr>
            <p:nvPr/>
          </p:nvSpPr>
          <p:spPr bwMode="auto">
            <a:xfrm>
              <a:off x="3342" y="1529"/>
              <a:ext cx="1834" cy="407"/>
            </a:xfrm>
            <a:prstGeom prst="rect">
              <a:avLst/>
            </a:prstGeom>
            <a:noFill/>
            <a:ln w="9525">
              <a:noFill/>
              <a:miter lim="800000"/>
              <a:headEnd/>
              <a:tailEnd/>
            </a:ln>
            <a:effectLst/>
          </p:spPr>
          <p:txBody>
            <a:bodyPr wrap="square">
              <a:spAutoFit/>
            </a:bodyPr>
            <a:lstStyle/>
            <a:p>
              <a:pPr algn="ctr"/>
              <a:r>
                <a:rPr lang="en-US" altLang="zh-CN" dirty="0">
                  <a:solidFill>
                    <a:srgbClr val="FF0000"/>
                  </a:solidFill>
                  <a:latin typeface="Comic Sans MS" pitchFamily="66" charset="0"/>
                  <a:ea typeface="宋体" pitchFamily="2" charset="-122"/>
                </a:rPr>
                <a:t>TCP control connection</a:t>
              </a:r>
            </a:p>
            <a:p>
              <a:pPr algn="ctr"/>
              <a:r>
                <a:rPr lang="en-US" altLang="zh-CN" dirty="0">
                  <a:solidFill>
                    <a:srgbClr val="FF0000"/>
                  </a:solidFill>
                  <a:latin typeface="Comic Sans MS" pitchFamily="66" charset="0"/>
                  <a:ea typeface="宋体" pitchFamily="2" charset="-122"/>
                </a:rPr>
                <a:t>port 21</a:t>
              </a:r>
              <a:endParaRPr lang="en-US" altLang="zh-CN" sz="2400" dirty="0">
                <a:latin typeface="Times New Roman" pitchFamily="18" charset="0"/>
                <a:ea typeface="宋体" pitchFamily="2" charset="-122"/>
              </a:endParaRPr>
            </a:p>
          </p:txBody>
        </p:sp>
        <p:sp>
          <p:nvSpPr>
            <p:cNvPr id="1408020" name="Text Box 20"/>
            <p:cNvSpPr txBox="1">
              <a:spLocks noChangeArrowheads="1"/>
            </p:cNvSpPr>
            <p:nvPr/>
          </p:nvSpPr>
          <p:spPr bwMode="auto">
            <a:xfrm>
              <a:off x="3521" y="2165"/>
              <a:ext cx="1518" cy="407"/>
            </a:xfrm>
            <a:prstGeom prst="rect">
              <a:avLst/>
            </a:prstGeom>
            <a:noFill/>
            <a:ln w="9525">
              <a:noFill/>
              <a:miter lim="800000"/>
              <a:headEnd/>
              <a:tailEnd/>
            </a:ln>
            <a:effectLst/>
          </p:spPr>
          <p:txBody>
            <a:bodyPr>
              <a:spAutoFit/>
            </a:bodyPr>
            <a:lstStyle/>
            <a:p>
              <a:pPr algn="ctr"/>
              <a:r>
                <a:rPr lang="en-US" altLang="zh-CN">
                  <a:solidFill>
                    <a:srgbClr val="FF0000"/>
                  </a:solidFill>
                  <a:latin typeface="Comic Sans MS" pitchFamily="66" charset="0"/>
                  <a:ea typeface="宋体" pitchFamily="2" charset="-122"/>
                </a:rPr>
                <a:t>TCP data connection</a:t>
              </a:r>
            </a:p>
            <a:p>
              <a:pPr algn="ctr"/>
              <a:r>
                <a:rPr lang="en-US" altLang="zh-CN">
                  <a:solidFill>
                    <a:srgbClr val="FF0000"/>
                  </a:solidFill>
                  <a:latin typeface="Comic Sans MS" pitchFamily="66" charset="0"/>
                  <a:ea typeface="宋体" pitchFamily="2" charset="-122"/>
                </a:rPr>
                <a:t>port 20</a:t>
              </a:r>
              <a:endParaRPr lang="en-US" altLang="zh-CN" sz="2400">
                <a:latin typeface="Times New Roman" pitchFamily="18" charset="0"/>
                <a:ea typeface="宋体" pitchFamily="2" charset="-122"/>
              </a:endParaRPr>
            </a:p>
          </p:txBody>
        </p:sp>
      </p:grpSp>
      <p:sp>
        <p:nvSpPr>
          <p:cNvPr id="1408022" name="Rectangle 22"/>
          <p:cNvSpPr>
            <a:spLocks noChangeArrowheads="1"/>
          </p:cNvSpPr>
          <p:nvPr/>
        </p:nvSpPr>
        <p:spPr bwMode="auto">
          <a:xfrm>
            <a:off x="661194" y="3948115"/>
            <a:ext cx="4256088" cy="2736849"/>
          </a:xfrm>
          <a:prstGeom prst="rect">
            <a:avLst/>
          </a:prstGeom>
          <a:noFill/>
          <a:ln w="9525">
            <a:noFill/>
            <a:miter lim="800000"/>
            <a:headEnd/>
            <a:tailEnd/>
          </a:ln>
          <a:effectLst/>
        </p:spPr>
        <p:txBody>
          <a:bodyPr/>
          <a:lstStyle/>
          <a:p>
            <a:pPr marL="342900" indent="-342900">
              <a:lnSpc>
                <a:spcPct val="90000"/>
              </a:lnSpc>
              <a:spcBef>
                <a:spcPct val="20000"/>
              </a:spcBef>
            </a:pPr>
            <a:r>
              <a:rPr lang="zh-CN" altLang="en-US" b="1" u="sng" dirty="0">
                <a:solidFill>
                  <a:srgbClr val="FF0000"/>
                </a:solidFill>
                <a:ea typeface="宋体" pitchFamily="2" charset="-122"/>
              </a:rPr>
              <a:t>常用</a:t>
            </a:r>
            <a:r>
              <a:rPr lang="en-US" altLang="zh-CN" b="1" u="sng" dirty="0">
                <a:solidFill>
                  <a:srgbClr val="FF0000"/>
                </a:solidFill>
                <a:ea typeface="宋体" pitchFamily="2" charset="-122"/>
              </a:rPr>
              <a:t>FTP</a:t>
            </a:r>
            <a:r>
              <a:rPr lang="zh-CN" altLang="en-US" b="1" u="sng" dirty="0">
                <a:solidFill>
                  <a:srgbClr val="FF0000"/>
                </a:solidFill>
                <a:ea typeface="宋体" pitchFamily="2" charset="-122"/>
              </a:rPr>
              <a:t>命令</a:t>
            </a:r>
            <a:r>
              <a:rPr lang="en-US" altLang="zh-CN" b="1" u="sng" dirty="0">
                <a:solidFill>
                  <a:srgbClr val="FF0000"/>
                </a:solidFill>
                <a:ea typeface="宋体" pitchFamily="2" charset="-122"/>
              </a:rPr>
              <a:t>:</a:t>
            </a:r>
            <a:endParaRPr lang="en-US" altLang="zh-CN" b="1" dirty="0">
              <a:solidFill>
                <a:schemeClr val="accent2"/>
              </a:solidFill>
              <a:ea typeface="宋体" pitchFamily="2" charset="-122"/>
            </a:endParaRPr>
          </a:p>
          <a:p>
            <a:pPr marL="342900" indent="-342900">
              <a:lnSpc>
                <a:spcPct val="90000"/>
              </a:lnSpc>
              <a:spcBef>
                <a:spcPct val="20000"/>
              </a:spcBef>
              <a:buFont typeface="Symbol" pitchFamily="18" charset="2"/>
              <a:buChar char="¨"/>
            </a:pPr>
            <a:r>
              <a:rPr lang="zh-CN" altLang="en-US" b="1" dirty="0">
                <a:solidFill>
                  <a:schemeClr val="accent2"/>
                </a:solidFill>
                <a:ea typeface="宋体" pitchFamily="2" charset="-122"/>
              </a:rPr>
              <a:t>通过控制连接发送，文本形式传输</a:t>
            </a:r>
            <a:endParaRPr lang="en-US" altLang="zh-CN" b="1" dirty="0">
              <a:solidFill>
                <a:schemeClr val="accent2"/>
              </a:solidFill>
              <a:ea typeface="宋体" pitchFamily="2" charset="-122"/>
            </a:endParaRPr>
          </a:p>
          <a:p>
            <a:pPr marL="342900" indent="-342900">
              <a:lnSpc>
                <a:spcPct val="90000"/>
              </a:lnSpc>
              <a:spcBef>
                <a:spcPct val="20000"/>
              </a:spcBef>
              <a:buFont typeface="Symbol" pitchFamily="18" charset="2"/>
              <a:buChar char="¨"/>
            </a:pPr>
            <a:r>
              <a:rPr lang="en-US" altLang="zh-CN" dirty="0">
                <a:solidFill>
                  <a:schemeClr val="accent2"/>
                </a:solidFill>
                <a:latin typeface="Courier New" pitchFamily="49" charset="0"/>
                <a:ea typeface="宋体" pitchFamily="2" charset="-122"/>
              </a:rPr>
              <a:t>USER username</a:t>
            </a:r>
            <a:endParaRPr lang="en-US" altLang="zh-CN" b="1" dirty="0">
              <a:solidFill>
                <a:schemeClr val="accent2"/>
              </a:solidFill>
              <a:ea typeface="宋体" pitchFamily="2" charset="-122"/>
            </a:endParaRPr>
          </a:p>
          <a:p>
            <a:pPr marL="342900" indent="-342900">
              <a:lnSpc>
                <a:spcPct val="90000"/>
              </a:lnSpc>
              <a:spcBef>
                <a:spcPct val="20000"/>
              </a:spcBef>
              <a:buFont typeface="Symbol" pitchFamily="18" charset="2"/>
              <a:buChar char="¨"/>
            </a:pPr>
            <a:r>
              <a:rPr lang="en-US" altLang="zh-CN" dirty="0">
                <a:solidFill>
                  <a:schemeClr val="accent2"/>
                </a:solidFill>
                <a:latin typeface="Courier New" pitchFamily="49" charset="0"/>
                <a:ea typeface="宋体" pitchFamily="2" charset="-122"/>
              </a:rPr>
              <a:t>PASS password</a:t>
            </a:r>
          </a:p>
          <a:p>
            <a:pPr marL="342900" indent="-342900">
              <a:lnSpc>
                <a:spcPct val="90000"/>
              </a:lnSpc>
              <a:spcBef>
                <a:spcPct val="20000"/>
              </a:spcBef>
              <a:buFont typeface="Symbol" pitchFamily="18" charset="2"/>
              <a:buChar char="¨"/>
            </a:pPr>
            <a:r>
              <a:rPr lang="en-US" altLang="zh-CN" dirty="0">
                <a:solidFill>
                  <a:schemeClr val="accent2"/>
                </a:solidFill>
                <a:latin typeface="Courier New" pitchFamily="49" charset="0"/>
                <a:ea typeface="宋体" pitchFamily="2" charset="-122"/>
              </a:rPr>
              <a:t>CWD</a:t>
            </a:r>
            <a:r>
              <a:rPr lang="en-US" altLang="zh-CN" b="1" dirty="0">
                <a:solidFill>
                  <a:schemeClr val="accent2"/>
                </a:solidFill>
                <a:ea typeface="宋体" pitchFamily="2" charset="-122"/>
              </a:rPr>
              <a:t> </a:t>
            </a:r>
            <a:r>
              <a:rPr lang="en-US" altLang="zh-CN" dirty="0" err="1">
                <a:solidFill>
                  <a:schemeClr val="accent2"/>
                </a:solidFill>
                <a:latin typeface="Courier New" pitchFamily="49" charset="0"/>
                <a:ea typeface="宋体" pitchFamily="2" charset="-122"/>
              </a:rPr>
              <a:t>dirname</a:t>
            </a:r>
            <a:endParaRPr lang="en-US" altLang="zh-CN" dirty="0">
              <a:solidFill>
                <a:schemeClr val="accent2"/>
              </a:solidFill>
              <a:latin typeface="Courier New" pitchFamily="49" charset="0"/>
              <a:ea typeface="宋体" pitchFamily="2" charset="-122"/>
            </a:endParaRPr>
          </a:p>
          <a:p>
            <a:pPr marL="342900" indent="-342900">
              <a:lnSpc>
                <a:spcPct val="90000"/>
              </a:lnSpc>
              <a:spcBef>
                <a:spcPct val="20000"/>
              </a:spcBef>
              <a:buFont typeface="Symbol" pitchFamily="18" charset="2"/>
              <a:buChar char="¨"/>
            </a:pPr>
            <a:r>
              <a:rPr lang="en-US" altLang="zh-CN" dirty="0">
                <a:solidFill>
                  <a:schemeClr val="accent2"/>
                </a:solidFill>
                <a:latin typeface="Courier New" pitchFamily="49" charset="0"/>
                <a:ea typeface="宋体" pitchFamily="2" charset="-122"/>
              </a:rPr>
              <a:t>LIST</a:t>
            </a:r>
            <a:r>
              <a:rPr lang="en-US" altLang="zh-CN" b="1" dirty="0">
                <a:solidFill>
                  <a:schemeClr val="accent2"/>
                </a:solidFill>
                <a:ea typeface="宋体" pitchFamily="2" charset="-122"/>
              </a:rPr>
              <a:t> </a:t>
            </a:r>
            <a:r>
              <a:rPr lang="zh-CN" altLang="en-US" b="1" dirty="0">
                <a:solidFill>
                  <a:schemeClr val="accent2"/>
                </a:solidFill>
                <a:ea typeface="宋体" pitchFamily="2" charset="-122"/>
              </a:rPr>
              <a:t>列当前目录</a:t>
            </a:r>
            <a:endParaRPr lang="en-US" altLang="zh-CN" b="1" dirty="0">
              <a:solidFill>
                <a:schemeClr val="accent2"/>
              </a:solidFill>
              <a:ea typeface="宋体" pitchFamily="2" charset="-122"/>
            </a:endParaRPr>
          </a:p>
          <a:p>
            <a:pPr marL="342900" indent="-342900">
              <a:lnSpc>
                <a:spcPct val="90000"/>
              </a:lnSpc>
              <a:spcBef>
                <a:spcPct val="20000"/>
              </a:spcBef>
              <a:buFont typeface="Symbol" pitchFamily="18" charset="2"/>
              <a:buChar char="¨"/>
            </a:pPr>
            <a:r>
              <a:rPr lang="en-US" altLang="zh-CN" dirty="0">
                <a:solidFill>
                  <a:schemeClr val="accent2"/>
                </a:solidFill>
                <a:latin typeface="Courier New" pitchFamily="49" charset="0"/>
                <a:ea typeface="宋体" pitchFamily="2" charset="-122"/>
              </a:rPr>
              <a:t>RETR filename</a:t>
            </a:r>
            <a:r>
              <a:rPr lang="en-US" altLang="zh-CN" b="1" dirty="0">
                <a:solidFill>
                  <a:schemeClr val="accent2"/>
                </a:solidFill>
                <a:ea typeface="宋体" pitchFamily="2" charset="-122"/>
              </a:rPr>
              <a:t> retrieves (gets) file</a:t>
            </a:r>
          </a:p>
          <a:p>
            <a:pPr marL="342900" indent="-342900">
              <a:lnSpc>
                <a:spcPct val="90000"/>
              </a:lnSpc>
              <a:spcBef>
                <a:spcPct val="20000"/>
              </a:spcBef>
              <a:buFont typeface="Symbol" pitchFamily="18" charset="2"/>
              <a:buChar char="¨"/>
            </a:pPr>
            <a:r>
              <a:rPr lang="en-US" altLang="zh-CN" dirty="0">
                <a:solidFill>
                  <a:schemeClr val="accent2"/>
                </a:solidFill>
                <a:latin typeface="Courier New" pitchFamily="49" charset="0"/>
                <a:ea typeface="宋体" pitchFamily="2" charset="-122"/>
              </a:rPr>
              <a:t>STOR filename</a:t>
            </a:r>
            <a:r>
              <a:rPr lang="en-US" altLang="zh-CN" b="1" dirty="0">
                <a:solidFill>
                  <a:schemeClr val="accent2"/>
                </a:solidFill>
                <a:ea typeface="宋体" pitchFamily="2" charset="-122"/>
              </a:rPr>
              <a:t> stores (puts) file</a:t>
            </a:r>
          </a:p>
        </p:txBody>
      </p:sp>
      <p:sp>
        <p:nvSpPr>
          <p:cNvPr id="1408023" name="Rectangle 23"/>
          <p:cNvSpPr>
            <a:spLocks noGrp="1" noChangeArrowheads="1"/>
          </p:cNvSpPr>
          <p:nvPr>
            <p:ph type="body" sz="half" idx="2"/>
          </p:nvPr>
        </p:nvSpPr>
        <p:spPr>
          <a:xfrm>
            <a:off x="5487989" y="4564251"/>
            <a:ext cx="6056311" cy="2089150"/>
          </a:xfrm>
          <a:noFill/>
          <a:ln/>
        </p:spPr>
        <p:txBody>
          <a:bodyPr>
            <a:normAutofit/>
          </a:bodyPr>
          <a:lstStyle/>
          <a:p>
            <a:r>
              <a:rPr lang="en-US" altLang="zh-CN" sz="2000" dirty="0" smtClean="0"/>
              <a:t>331 </a:t>
            </a:r>
            <a:r>
              <a:rPr lang="en-US" altLang="zh-CN" sz="2000" dirty="0"/>
              <a:t>Username OK, password required</a:t>
            </a:r>
          </a:p>
          <a:p>
            <a:r>
              <a:rPr lang="en-US" altLang="zh-CN" sz="2000" dirty="0"/>
              <a:t>125 data connection already open; transfer starting</a:t>
            </a:r>
          </a:p>
          <a:p>
            <a:r>
              <a:rPr lang="en-US" altLang="zh-CN" sz="2000" dirty="0"/>
              <a:t>425 Can’t open data connection</a:t>
            </a:r>
          </a:p>
          <a:p>
            <a:r>
              <a:rPr lang="en-US" altLang="zh-CN" sz="2000" dirty="0"/>
              <a:t>452 Error writing file</a:t>
            </a:r>
          </a:p>
        </p:txBody>
      </p:sp>
      <p:sp>
        <p:nvSpPr>
          <p:cNvPr id="4" name="矩形 3"/>
          <p:cNvSpPr/>
          <p:nvPr/>
        </p:nvSpPr>
        <p:spPr>
          <a:xfrm>
            <a:off x="6951664" y="2407284"/>
            <a:ext cx="4821236" cy="1938992"/>
          </a:xfrm>
          <a:prstGeom prst="rect">
            <a:avLst/>
          </a:prstGeom>
        </p:spPr>
        <p:txBody>
          <a:bodyPr wrap="square">
            <a:spAutoFit/>
          </a:bodyPr>
          <a:lstStyle/>
          <a:p>
            <a:r>
              <a:rPr lang="en-US" altLang="zh-CN" sz="2000" u="sng" dirty="0">
                <a:solidFill>
                  <a:srgbClr val="FF0000"/>
                </a:solidFill>
              </a:rPr>
              <a:t>FTP</a:t>
            </a:r>
            <a:r>
              <a:rPr lang="zh-CN" altLang="en-US" sz="2000" u="sng" dirty="0">
                <a:solidFill>
                  <a:srgbClr val="FF0000"/>
                </a:solidFill>
              </a:rPr>
              <a:t>响应</a:t>
            </a:r>
            <a:r>
              <a:rPr lang="en-US" altLang="zh-CN" sz="2000" u="sng" dirty="0">
                <a:solidFill>
                  <a:srgbClr val="FF0000"/>
                </a:solidFill>
              </a:rPr>
              <a:t>:</a:t>
            </a:r>
            <a:r>
              <a:rPr lang="en-US" altLang="zh-CN" sz="2000" dirty="0"/>
              <a:t> </a:t>
            </a:r>
            <a:r>
              <a:rPr lang="zh-CN" altLang="en-US" sz="2000" dirty="0"/>
              <a:t>包括状态码和文本</a:t>
            </a:r>
            <a:r>
              <a:rPr lang="zh-CN" altLang="en-US" sz="2000" dirty="0" smtClean="0"/>
              <a:t>信息</a:t>
            </a:r>
            <a:endParaRPr lang="en-US" altLang="zh-CN" sz="2000" dirty="0"/>
          </a:p>
          <a:p>
            <a:r>
              <a:rPr lang="en-US" altLang="zh-CN" sz="2000" dirty="0" smtClean="0"/>
              <a:t>1xx</a:t>
            </a:r>
            <a:r>
              <a:rPr lang="zh-CN" altLang="en-US" sz="2000" dirty="0"/>
              <a:t>正常操作，是一系列返回中的一个</a:t>
            </a:r>
          </a:p>
          <a:p>
            <a:r>
              <a:rPr lang="en-US" altLang="zh-CN" sz="2000" dirty="0"/>
              <a:t>2xx</a:t>
            </a:r>
            <a:r>
              <a:rPr lang="zh-CN" altLang="en-US" sz="2000" dirty="0"/>
              <a:t>正常操作</a:t>
            </a:r>
          </a:p>
          <a:p>
            <a:r>
              <a:rPr lang="en-US" altLang="zh-CN" sz="2000" dirty="0"/>
              <a:t>3xx</a:t>
            </a:r>
            <a:r>
              <a:rPr lang="zh-CN" altLang="en-US" sz="2000" dirty="0"/>
              <a:t>正常</a:t>
            </a:r>
            <a:r>
              <a:rPr lang="zh-CN" altLang="en-US" sz="2000" dirty="0" smtClean="0"/>
              <a:t>操作</a:t>
            </a:r>
            <a:r>
              <a:rPr lang="en-US" altLang="zh-CN" sz="2000" dirty="0" smtClean="0"/>
              <a:t>, </a:t>
            </a:r>
            <a:r>
              <a:rPr lang="zh-CN" altLang="en-US" sz="2000" dirty="0" smtClean="0"/>
              <a:t>服务器</a:t>
            </a:r>
            <a:r>
              <a:rPr lang="zh-CN" altLang="en-US" sz="2000" dirty="0"/>
              <a:t>等待进一步信息</a:t>
            </a:r>
          </a:p>
          <a:p>
            <a:r>
              <a:rPr lang="en-US" altLang="zh-CN" sz="2000" dirty="0"/>
              <a:t>4xx</a:t>
            </a:r>
            <a:r>
              <a:rPr lang="zh-CN" altLang="en-US" sz="2000" dirty="0"/>
              <a:t>暂时错误操作</a:t>
            </a:r>
          </a:p>
          <a:p>
            <a:r>
              <a:rPr lang="en-US" altLang="zh-CN" sz="2000" dirty="0"/>
              <a:t>5xx</a:t>
            </a:r>
            <a:r>
              <a:rPr lang="zh-CN" altLang="en-US" sz="2000" dirty="0"/>
              <a:t>永久错误操作</a:t>
            </a:r>
          </a:p>
        </p:txBody>
      </p:sp>
    </p:spTree>
    <p:extLst>
      <p:ext uri="{BB962C8B-B14F-4D97-AF65-F5344CB8AC3E}">
        <p14:creationId xmlns:p14="http://schemas.microsoft.com/office/powerpoint/2010/main" val="3840689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p:cNvSpPr>
            <a:spLocks noGrp="1" noChangeArrowheads="1"/>
          </p:cNvSpPr>
          <p:nvPr>
            <p:ph type="title"/>
          </p:nvPr>
        </p:nvSpPr>
        <p:spPr/>
        <p:txBody>
          <a:bodyPr/>
          <a:lstStyle/>
          <a:p>
            <a:r>
              <a:rPr lang="en-US" altLang="zh-CN">
                <a:ea typeface="宋体" pitchFamily="2" charset="-122"/>
              </a:rPr>
              <a:t>FTP</a:t>
            </a:r>
            <a:r>
              <a:rPr lang="zh-CN" altLang="en-US">
                <a:ea typeface="宋体" pitchFamily="2" charset="-122"/>
              </a:rPr>
              <a:t>数据传输</a:t>
            </a:r>
            <a:endParaRPr lang="en-US" altLang="zh-CN">
              <a:ea typeface="宋体" pitchFamily="2" charset="-122"/>
            </a:endParaRPr>
          </a:p>
        </p:txBody>
      </p:sp>
      <p:sp>
        <p:nvSpPr>
          <p:cNvPr id="1411075" name="Rectangle 3"/>
          <p:cNvSpPr>
            <a:spLocks noGrp="1" noChangeArrowheads="1"/>
          </p:cNvSpPr>
          <p:nvPr>
            <p:ph type="body" idx="1"/>
          </p:nvPr>
        </p:nvSpPr>
        <p:spPr/>
        <p:txBody>
          <a:bodyPr/>
          <a:lstStyle/>
          <a:p>
            <a:r>
              <a:rPr lang="zh-CN" altLang="en-US" sz="2400" dirty="0"/>
              <a:t>数据传输：</a:t>
            </a:r>
          </a:p>
          <a:p>
            <a:pPr lvl="1"/>
            <a:r>
              <a:rPr lang="en-US" altLang="zh-CN" sz="2000" dirty="0"/>
              <a:t>Active</a:t>
            </a:r>
            <a:r>
              <a:rPr lang="zh-CN" altLang="en-US" sz="2000" dirty="0"/>
              <a:t>方式：</a:t>
            </a:r>
            <a:r>
              <a:rPr lang="en-US" altLang="zh-CN" sz="2000" dirty="0"/>
              <a:t>PORT h1,h2,h3,h4,p1,p2</a:t>
            </a:r>
          </a:p>
          <a:p>
            <a:pPr lvl="2"/>
            <a:r>
              <a:rPr lang="zh-CN" altLang="en-US" sz="1800" dirty="0"/>
              <a:t>客户方在</a:t>
            </a:r>
            <a:r>
              <a:rPr lang="en-US" altLang="zh-CN" sz="1800" dirty="0"/>
              <a:t>h1.h2.h3.h4</a:t>
            </a:r>
            <a:r>
              <a:rPr lang="zh-CN" altLang="en-US" sz="1800" dirty="0"/>
              <a:t>上相应的端口监听（</a:t>
            </a:r>
            <a:r>
              <a:rPr lang="en-US" altLang="zh-CN" sz="1800" dirty="0"/>
              <a:t>p1*256+p2</a:t>
            </a:r>
            <a:r>
              <a:rPr lang="zh-CN" altLang="en-US" sz="1800" dirty="0"/>
              <a:t>）</a:t>
            </a:r>
          </a:p>
          <a:p>
            <a:pPr lvl="2"/>
            <a:r>
              <a:rPr lang="zh-CN" altLang="en-US" sz="1800" dirty="0"/>
              <a:t>服务方发起到</a:t>
            </a:r>
            <a:r>
              <a:rPr lang="en-US" altLang="zh-CN" sz="1800" dirty="0"/>
              <a:t>port</a:t>
            </a:r>
            <a:r>
              <a:rPr lang="zh-CN" altLang="en-US" sz="1800" dirty="0"/>
              <a:t>所指的目的地的数据连接（源端口</a:t>
            </a:r>
            <a:r>
              <a:rPr lang="en-US" altLang="zh-CN" sz="1800" dirty="0"/>
              <a:t>20</a:t>
            </a:r>
            <a:r>
              <a:rPr lang="zh-CN" altLang="en-US" sz="1800" dirty="0"/>
              <a:t>）</a:t>
            </a:r>
          </a:p>
          <a:p>
            <a:pPr lvl="1"/>
            <a:r>
              <a:rPr lang="en-US" altLang="zh-CN" sz="2000" dirty="0"/>
              <a:t>PASSIVE</a:t>
            </a:r>
            <a:r>
              <a:rPr lang="zh-CN" altLang="en-US" sz="2000" dirty="0"/>
              <a:t>方式</a:t>
            </a:r>
            <a:r>
              <a:rPr lang="en-US" altLang="zh-CN" sz="2000" dirty="0"/>
              <a:t>(PASV)</a:t>
            </a:r>
            <a:r>
              <a:rPr lang="zh-CN" altLang="en-US" sz="2000" dirty="0"/>
              <a:t>：</a:t>
            </a:r>
          </a:p>
          <a:p>
            <a:pPr lvl="2" algn="just"/>
            <a:r>
              <a:rPr lang="zh-CN" altLang="en-US" sz="1800" dirty="0"/>
              <a:t>服务方发送响应： </a:t>
            </a:r>
            <a:r>
              <a:rPr lang="en-US" altLang="zh-CN" sz="1800" dirty="0"/>
              <a:t>h1,h2,h3,h4,p1,p2</a:t>
            </a:r>
          </a:p>
          <a:p>
            <a:pPr lvl="2" algn="just"/>
            <a:r>
              <a:rPr lang="zh-CN" altLang="en-US" sz="1800" dirty="0" smtClean="0"/>
              <a:t>主机（一般为服务方）</a:t>
            </a:r>
            <a:r>
              <a:rPr lang="en-US" altLang="zh-CN" sz="1800" dirty="0" smtClean="0"/>
              <a:t>h1.h2.h3.h4</a:t>
            </a:r>
            <a:r>
              <a:rPr lang="zh-CN" altLang="en-US" sz="1800" dirty="0"/>
              <a:t>在相应端口监听，客户方发起数据连接。</a:t>
            </a:r>
          </a:p>
        </p:txBody>
      </p:sp>
      <p:sp>
        <p:nvSpPr>
          <p:cNvPr id="1411076" name="Rectangle 4"/>
          <p:cNvSpPr>
            <a:spLocks noChangeArrowheads="1"/>
          </p:cNvSpPr>
          <p:nvPr/>
        </p:nvSpPr>
        <p:spPr bwMode="auto">
          <a:xfrm>
            <a:off x="974726" y="4283072"/>
            <a:ext cx="3933825" cy="2563813"/>
          </a:xfrm>
          <a:prstGeom prst="rect">
            <a:avLst/>
          </a:prstGeom>
          <a:noFill/>
          <a:ln w="28575">
            <a:noFill/>
            <a:miter lim="800000"/>
            <a:headEnd/>
            <a:tailEnd/>
          </a:ln>
          <a:effectLst/>
        </p:spPr>
        <p:txBody>
          <a:bodyPr lIns="90000" tIns="46800" rIns="90000" bIns="46800">
            <a:spAutoFit/>
          </a:bodyPr>
          <a:lstStyle/>
          <a:p>
            <a:r>
              <a:rPr kumimoji="1" lang="en-US" altLang="zh-CN" dirty="0">
                <a:ea typeface="宋体" pitchFamily="2" charset="-122"/>
              </a:rPr>
              <a:t>ftp&gt; ls</a:t>
            </a:r>
          </a:p>
          <a:p>
            <a:r>
              <a:rPr kumimoji="1" lang="en-US" altLang="zh-CN" dirty="0">
                <a:ea typeface="宋体" pitchFamily="2" charset="-122"/>
              </a:rPr>
              <a:t>---&gt; </a:t>
            </a:r>
            <a:r>
              <a:rPr kumimoji="1" lang="en-US" altLang="zh-CN" dirty="0">
                <a:solidFill>
                  <a:srgbClr val="FF0066"/>
                </a:solidFill>
                <a:ea typeface="宋体" pitchFamily="2" charset="-122"/>
              </a:rPr>
              <a:t>PORT 10,11,14,51,192,12</a:t>
            </a:r>
          </a:p>
          <a:p>
            <a:r>
              <a:rPr kumimoji="1" lang="en-US" altLang="zh-CN" dirty="0">
                <a:ea typeface="宋体" pitchFamily="2" charset="-122"/>
              </a:rPr>
              <a:t>200 PORT command successful.</a:t>
            </a:r>
          </a:p>
          <a:p>
            <a:r>
              <a:rPr kumimoji="1" lang="en-US" altLang="zh-CN" dirty="0">
                <a:ea typeface="宋体" pitchFamily="2" charset="-122"/>
              </a:rPr>
              <a:t>---&gt; LIST</a:t>
            </a:r>
          </a:p>
          <a:p>
            <a:r>
              <a:rPr kumimoji="1" lang="en-US" altLang="zh-CN" dirty="0">
                <a:solidFill>
                  <a:srgbClr val="FF0066"/>
                </a:solidFill>
                <a:ea typeface="宋体" pitchFamily="2" charset="-122"/>
              </a:rPr>
              <a:t>150 Opening ASCII mode data connection for file list.</a:t>
            </a:r>
          </a:p>
          <a:p>
            <a:r>
              <a:rPr kumimoji="1" lang="en-US" altLang="zh-CN" dirty="0" err="1">
                <a:solidFill>
                  <a:srgbClr val="0000FF"/>
                </a:solidFill>
                <a:ea typeface="宋体" pitchFamily="2" charset="-122"/>
              </a:rPr>
              <a:t>drwxr</a:t>
            </a:r>
            <a:r>
              <a:rPr kumimoji="1" lang="en-US" altLang="zh-CN" dirty="0">
                <a:solidFill>
                  <a:srgbClr val="0000FF"/>
                </a:solidFill>
                <a:ea typeface="宋体" pitchFamily="2" charset="-122"/>
              </a:rPr>
              <a:t>-</a:t>
            </a:r>
            <a:r>
              <a:rPr kumimoji="1" lang="en-US" altLang="zh-CN" dirty="0" err="1">
                <a:solidFill>
                  <a:srgbClr val="0000FF"/>
                </a:solidFill>
                <a:ea typeface="宋体" pitchFamily="2" charset="-122"/>
              </a:rPr>
              <a:t>xr</a:t>
            </a:r>
            <a:r>
              <a:rPr kumimoji="1" lang="en-US" altLang="zh-CN" dirty="0">
                <a:solidFill>
                  <a:srgbClr val="0000FF"/>
                </a:solidFill>
                <a:ea typeface="宋体" pitchFamily="2" charset="-122"/>
              </a:rPr>
              <a:t>-x   3 ftp      </a:t>
            </a:r>
            <a:r>
              <a:rPr kumimoji="1" lang="en-US" altLang="zh-CN" dirty="0" err="1">
                <a:solidFill>
                  <a:srgbClr val="0000FF"/>
                </a:solidFill>
                <a:ea typeface="宋体" pitchFamily="2" charset="-122"/>
              </a:rPr>
              <a:t>ftp</a:t>
            </a:r>
            <a:r>
              <a:rPr kumimoji="1" lang="en-US" altLang="zh-CN" dirty="0">
                <a:solidFill>
                  <a:srgbClr val="0000FF"/>
                </a:solidFill>
                <a:ea typeface="宋体" pitchFamily="2" charset="-122"/>
              </a:rPr>
              <a:t>     4096 May 22 05:40 incoming</a:t>
            </a:r>
          </a:p>
          <a:p>
            <a:r>
              <a:rPr kumimoji="1" lang="en-US" altLang="zh-CN" dirty="0">
                <a:solidFill>
                  <a:srgbClr val="FF0066"/>
                </a:solidFill>
                <a:ea typeface="宋体" pitchFamily="2" charset="-122"/>
              </a:rPr>
              <a:t>226 Transfer complete.</a:t>
            </a:r>
          </a:p>
        </p:txBody>
      </p:sp>
      <p:sp>
        <p:nvSpPr>
          <p:cNvPr id="1411077" name="Rectangle 5"/>
          <p:cNvSpPr>
            <a:spLocks noChangeArrowheads="1"/>
          </p:cNvSpPr>
          <p:nvPr/>
        </p:nvSpPr>
        <p:spPr bwMode="auto">
          <a:xfrm>
            <a:off x="5384801" y="4260844"/>
            <a:ext cx="4746625" cy="2563813"/>
          </a:xfrm>
          <a:prstGeom prst="rect">
            <a:avLst/>
          </a:prstGeom>
          <a:noFill/>
          <a:ln w="28575">
            <a:noFill/>
            <a:miter lim="800000"/>
            <a:headEnd/>
            <a:tailEnd/>
          </a:ln>
          <a:effectLst/>
        </p:spPr>
        <p:txBody>
          <a:bodyPr lIns="90000" tIns="46800" rIns="90000" bIns="46800">
            <a:spAutoFit/>
          </a:bodyPr>
          <a:lstStyle/>
          <a:p>
            <a:r>
              <a:rPr kumimoji="1" lang="en-US" altLang="zh-CN" dirty="0">
                <a:ea typeface="宋体" pitchFamily="2" charset="-122"/>
              </a:rPr>
              <a:t>---&gt; </a:t>
            </a:r>
            <a:r>
              <a:rPr kumimoji="1" lang="en-US" altLang="zh-CN" dirty="0">
                <a:solidFill>
                  <a:srgbClr val="FF0066"/>
                </a:solidFill>
                <a:ea typeface="宋体" pitchFamily="2" charset="-122"/>
              </a:rPr>
              <a:t>PASV</a:t>
            </a:r>
          </a:p>
          <a:p>
            <a:r>
              <a:rPr kumimoji="1" lang="en-US" altLang="zh-CN" dirty="0">
                <a:solidFill>
                  <a:srgbClr val="FF0066"/>
                </a:solidFill>
                <a:ea typeface="宋体" pitchFamily="2" charset="-122"/>
              </a:rPr>
              <a:t>227 Entering Passive Mode (202,120,224,5,11,95).</a:t>
            </a:r>
          </a:p>
          <a:p>
            <a:r>
              <a:rPr kumimoji="1" lang="en-US" altLang="zh-CN" dirty="0">
                <a:ea typeface="宋体" pitchFamily="2" charset="-122"/>
              </a:rPr>
              <a:t>---&gt; LIST</a:t>
            </a:r>
          </a:p>
          <a:p>
            <a:r>
              <a:rPr kumimoji="1" lang="en-US" altLang="zh-CN" dirty="0">
                <a:solidFill>
                  <a:srgbClr val="FF0066"/>
                </a:solidFill>
                <a:ea typeface="宋体" pitchFamily="2" charset="-122"/>
              </a:rPr>
              <a:t>150 Opening ASCII mode data connection for file list</a:t>
            </a:r>
          </a:p>
          <a:p>
            <a:r>
              <a:rPr kumimoji="1" lang="en-US" altLang="zh-CN" dirty="0">
                <a:solidFill>
                  <a:srgbClr val="0000FF"/>
                </a:solidFill>
                <a:ea typeface="宋体" pitchFamily="2" charset="-122"/>
              </a:rPr>
              <a:t>-</a:t>
            </a:r>
            <a:r>
              <a:rPr kumimoji="1" lang="en-US" altLang="zh-CN" dirty="0" err="1">
                <a:solidFill>
                  <a:srgbClr val="0000FF"/>
                </a:solidFill>
                <a:ea typeface="宋体" pitchFamily="2" charset="-122"/>
              </a:rPr>
              <a:t>rw</a:t>
            </a:r>
            <a:r>
              <a:rPr kumimoji="1" lang="en-US" altLang="zh-CN" dirty="0">
                <a:solidFill>
                  <a:srgbClr val="0000FF"/>
                </a:solidFill>
                <a:ea typeface="宋体" pitchFamily="2" charset="-122"/>
              </a:rPr>
              <a:t>-r--r--   1 ftp      </a:t>
            </a:r>
            <a:r>
              <a:rPr kumimoji="1" lang="en-US" altLang="zh-CN" dirty="0" err="1">
                <a:solidFill>
                  <a:srgbClr val="0000FF"/>
                </a:solidFill>
                <a:ea typeface="宋体" pitchFamily="2" charset="-122"/>
              </a:rPr>
              <a:t>ftp</a:t>
            </a:r>
            <a:r>
              <a:rPr kumimoji="1" lang="en-US" altLang="zh-CN" dirty="0">
                <a:solidFill>
                  <a:srgbClr val="0000FF"/>
                </a:solidFill>
                <a:ea typeface="宋体" pitchFamily="2" charset="-122"/>
              </a:rPr>
              <a:t>        139264 May 22 05:49 wget.exe</a:t>
            </a:r>
          </a:p>
          <a:p>
            <a:r>
              <a:rPr kumimoji="1" lang="en-US" altLang="zh-CN" dirty="0">
                <a:solidFill>
                  <a:srgbClr val="FF0066"/>
                </a:solidFill>
                <a:ea typeface="宋体" pitchFamily="2" charset="-122"/>
              </a:rPr>
              <a:t>226 Transfer complete.</a:t>
            </a:r>
          </a:p>
        </p:txBody>
      </p:sp>
      <p:sp>
        <p:nvSpPr>
          <p:cNvPr id="2" name="文本框 1"/>
          <p:cNvSpPr txBox="1"/>
          <p:nvPr/>
        </p:nvSpPr>
        <p:spPr>
          <a:xfrm>
            <a:off x="5243804" y="365124"/>
            <a:ext cx="6288833" cy="1015663"/>
          </a:xfrm>
          <a:prstGeom prst="rect">
            <a:avLst/>
          </a:prstGeom>
          <a:noFill/>
        </p:spPr>
        <p:txBody>
          <a:bodyPr wrap="square" rtlCol="0">
            <a:spAutoFit/>
          </a:bodyPr>
          <a:lstStyle/>
          <a:p>
            <a:r>
              <a:rPr lang="en-US" altLang="zh-CN" sz="2000" dirty="0" smtClean="0"/>
              <a:t>TFTP(Trivial File Transfer Protocol) RFC 1350: </a:t>
            </a:r>
            <a:r>
              <a:rPr lang="zh-CN" altLang="en-US" sz="2000" dirty="0" smtClean="0"/>
              <a:t>采用</a:t>
            </a:r>
            <a:r>
              <a:rPr lang="en-US" altLang="zh-CN" sz="2000" dirty="0" smtClean="0"/>
              <a:t>UDP</a:t>
            </a:r>
            <a:r>
              <a:rPr lang="zh-CN" altLang="en-US" sz="2000" dirty="0" smtClean="0"/>
              <a:t>，基于停等协议，没有用户认证机制，适合于轻量级的设备或没有启动盘的主机等来更新或者安装系统。 </a:t>
            </a:r>
            <a:endParaRPr lang="zh-CN" altLang="en-US" sz="2000" dirty="0"/>
          </a:p>
        </p:txBody>
      </p:sp>
    </p:spTree>
    <p:extLst>
      <p:ext uri="{BB962C8B-B14F-4D97-AF65-F5344CB8AC3E}">
        <p14:creationId xmlns:p14="http://schemas.microsoft.com/office/powerpoint/2010/main" val="2413561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应用层</a:t>
            </a:r>
            <a:r>
              <a:rPr lang="en-US" altLang="zh-CN" dirty="0" smtClean="0"/>
              <a:t>: </a:t>
            </a:r>
            <a:r>
              <a:rPr lang="zh-CN" altLang="en-US" dirty="0" smtClean="0"/>
              <a:t>应用层协议</a:t>
            </a:r>
            <a:endParaRPr lang="zh-CN" altLang="en-US" dirty="0"/>
          </a:p>
        </p:txBody>
      </p:sp>
      <p:sp>
        <p:nvSpPr>
          <p:cNvPr id="3" name="内容占位符 2"/>
          <p:cNvSpPr>
            <a:spLocks noGrp="1"/>
          </p:cNvSpPr>
          <p:nvPr>
            <p:ph idx="1"/>
          </p:nvPr>
        </p:nvSpPr>
        <p:spPr>
          <a:xfrm>
            <a:off x="838200" y="1690688"/>
            <a:ext cx="10515600" cy="2804741"/>
          </a:xfrm>
        </p:spPr>
        <p:txBody>
          <a:bodyPr>
            <a:normAutofit/>
          </a:bodyPr>
          <a:lstStyle/>
          <a:p>
            <a:pPr marL="342900" indent="-342900">
              <a:lnSpc>
                <a:spcPct val="120000"/>
              </a:lnSpc>
              <a:spcBef>
                <a:spcPts val="300"/>
              </a:spcBef>
              <a:defRPr/>
            </a:pPr>
            <a:r>
              <a:rPr lang="zh-CN" altLang="en-US" sz="2400" dirty="0"/>
              <a:t>应用层为一些常用的网络应用定义了通用的协议，</a:t>
            </a:r>
            <a:r>
              <a:rPr lang="zh-CN" altLang="en-US" sz="2400" dirty="0" smtClean="0"/>
              <a:t>比如</a:t>
            </a:r>
            <a:r>
              <a:rPr lang="en-US" altLang="zh-CN" sz="2400" dirty="0" smtClean="0"/>
              <a:t>FTP</a:t>
            </a:r>
            <a:r>
              <a:rPr lang="zh-CN" altLang="en-US" sz="2400" dirty="0"/>
              <a:t>、</a:t>
            </a:r>
            <a:r>
              <a:rPr lang="en-US" altLang="zh-CN" sz="2400" dirty="0"/>
              <a:t>SMTP</a:t>
            </a:r>
            <a:r>
              <a:rPr lang="zh-CN" altLang="en-US" sz="2400" dirty="0"/>
              <a:t>、</a:t>
            </a:r>
            <a:r>
              <a:rPr lang="en-US" altLang="zh-CN" sz="2400" dirty="0"/>
              <a:t>HTTP</a:t>
            </a:r>
            <a:r>
              <a:rPr lang="zh-CN" altLang="en-US" sz="2400" dirty="0"/>
              <a:t>等</a:t>
            </a:r>
            <a:endParaRPr lang="en-US" altLang="zh-CN" sz="2400" dirty="0"/>
          </a:p>
          <a:p>
            <a:pPr marL="342900" indent="-342900">
              <a:lnSpc>
                <a:spcPct val="120000"/>
              </a:lnSpc>
              <a:spcBef>
                <a:spcPts val="300"/>
              </a:spcBef>
              <a:defRPr/>
            </a:pPr>
            <a:r>
              <a:rPr lang="zh-CN" altLang="en-US" sz="2400" dirty="0" smtClean="0"/>
              <a:t>应用层建立在运输层之上，使用运输层提供的服务，运输层为端系统提供：</a:t>
            </a:r>
            <a:endParaRPr lang="en-US" altLang="zh-CN" sz="2400" dirty="0" smtClean="0"/>
          </a:p>
          <a:p>
            <a:pPr marL="800100" lvl="1" indent="-342900">
              <a:lnSpc>
                <a:spcPct val="120000"/>
              </a:lnSpc>
              <a:spcBef>
                <a:spcPts val="300"/>
              </a:spcBef>
              <a:defRPr/>
            </a:pPr>
            <a:r>
              <a:rPr lang="zh-CN" altLang="en-US" sz="2000" dirty="0" smtClean="0"/>
              <a:t>尽力递交的不可靠的数据传输服务</a:t>
            </a:r>
            <a:r>
              <a:rPr lang="en-US" altLang="zh-CN" sz="2000" dirty="0" smtClean="0"/>
              <a:t>UDP</a:t>
            </a:r>
          </a:p>
          <a:p>
            <a:pPr marL="800100" lvl="1" indent="-342900">
              <a:lnSpc>
                <a:spcPct val="120000"/>
              </a:lnSpc>
              <a:spcBef>
                <a:spcPts val="300"/>
              </a:spcBef>
              <a:defRPr/>
            </a:pPr>
            <a:r>
              <a:rPr lang="zh-CN" altLang="en-US" sz="2000" dirty="0" smtClean="0"/>
              <a:t>可靠的数据传输服务</a:t>
            </a:r>
            <a:r>
              <a:rPr lang="en-US" altLang="zh-CN" sz="2000" dirty="0" smtClean="0"/>
              <a:t>TCP</a:t>
            </a:r>
          </a:p>
          <a:p>
            <a:pPr marL="800100" lvl="1" indent="-342900">
              <a:lnSpc>
                <a:spcPct val="120000"/>
              </a:lnSpc>
              <a:spcBef>
                <a:spcPts val="300"/>
              </a:spcBef>
              <a:defRPr/>
            </a:pPr>
            <a:endParaRPr lang="zh-CN" altLang="en-US" sz="2000" dirty="0"/>
          </a:p>
          <a:p>
            <a:endParaRPr lang="zh-CN" altLang="en-US" sz="2400" dirty="0"/>
          </a:p>
          <a:p>
            <a:endParaRPr lang="zh-CN" altLang="en-US" sz="2400" dirty="0"/>
          </a:p>
        </p:txBody>
      </p:sp>
      <p:graphicFrame>
        <p:nvGraphicFramePr>
          <p:cNvPr id="5" name="表格 4"/>
          <p:cNvGraphicFramePr>
            <a:graphicFrameLocks noGrp="1"/>
          </p:cNvGraphicFramePr>
          <p:nvPr>
            <p:extLst>
              <p:ext uri="{D42A27DB-BD31-4B8C-83A1-F6EECF244321}">
                <p14:modId xmlns:p14="http://schemas.microsoft.com/office/powerpoint/2010/main" val="891245011"/>
              </p:ext>
            </p:extLst>
          </p:nvPr>
        </p:nvGraphicFramePr>
        <p:xfrm>
          <a:off x="1674237" y="3972352"/>
          <a:ext cx="8843526" cy="2773680"/>
        </p:xfrm>
        <a:graphic>
          <a:graphicData uri="http://schemas.openxmlformats.org/drawingml/2006/table">
            <a:tbl>
              <a:tblPr firstRow="1" bandRow="1">
                <a:tableStyleId>{5C22544A-7EE6-4342-B048-85BDC9FD1C3A}</a:tableStyleId>
              </a:tblPr>
              <a:tblGrid>
                <a:gridCol w="2548339">
                  <a:extLst>
                    <a:ext uri="{9D8B030D-6E8A-4147-A177-3AD203B41FA5}">
                      <a16:colId xmlns:a16="http://schemas.microsoft.com/office/drawing/2014/main" val="2148394429"/>
                    </a:ext>
                  </a:extLst>
                </a:gridCol>
                <a:gridCol w="3347345">
                  <a:extLst>
                    <a:ext uri="{9D8B030D-6E8A-4147-A177-3AD203B41FA5}">
                      <a16:colId xmlns:a16="http://schemas.microsoft.com/office/drawing/2014/main" val="3568984565"/>
                    </a:ext>
                  </a:extLst>
                </a:gridCol>
                <a:gridCol w="2947842">
                  <a:extLst>
                    <a:ext uri="{9D8B030D-6E8A-4147-A177-3AD203B41FA5}">
                      <a16:colId xmlns:a16="http://schemas.microsoft.com/office/drawing/2014/main" val="2594073378"/>
                    </a:ext>
                  </a:extLst>
                </a:gridCol>
              </a:tblGrid>
              <a:tr h="370840">
                <a:tc>
                  <a:txBody>
                    <a:bodyPr/>
                    <a:lstStyle/>
                    <a:p>
                      <a:pPr algn="ctr"/>
                      <a:r>
                        <a:rPr lang="zh-CN" altLang="en-US" sz="2000" dirty="0" smtClean="0"/>
                        <a:t>应用</a:t>
                      </a:r>
                      <a:endParaRPr lang="zh-CN" altLang="en-US" sz="2000" dirty="0"/>
                    </a:p>
                  </a:txBody>
                  <a:tcPr/>
                </a:tc>
                <a:tc>
                  <a:txBody>
                    <a:bodyPr/>
                    <a:lstStyle/>
                    <a:p>
                      <a:pPr algn="ctr"/>
                      <a:r>
                        <a:rPr lang="zh-CN" altLang="en-US" sz="2000" dirty="0" smtClean="0"/>
                        <a:t>应用层协议</a:t>
                      </a:r>
                      <a:endParaRPr lang="zh-CN" altLang="en-US" sz="2000" dirty="0"/>
                    </a:p>
                  </a:txBody>
                  <a:tcPr/>
                </a:tc>
                <a:tc>
                  <a:txBody>
                    <a:bodyPr/>
                    <a:lstStyle/>
                    <a:p>
                      <a:pPr algn="ctr"/>
                      <a:r>
                        <a:rPr lang="zh-CN" altLang="en-US" sz="2000" dirty="0" smtClean="0"/>
                        <a:t>底层运输层协议</a:t>
                      </a:r>
                      <a:endParaRPr lang="zh-CN" altLang="en-US" sz="2000" dirty="0"/>
                    </a:p>
                  </a:txBody>
                  <a:tcPr/>
                </a:tc>
                <a:extLst>
                  <a:ext uri="{0D108BD9-81ED-4DB2-BD59-A6C34878D82A}">
                    <a16:rowId xmlns:a16="http://schemas.microsoft.com/office/drawing/2014/main" val="1152320123"/>
                  </a:ext>
                </a:extLst>
              </a:tr>
              <a:tr h="370840">
                <a:tc>
                  <a:txBody>
                    <a:bodyPr/>
                    <a:lstStyle/>
                    <a:p>
                      <a:pPr algn="ctr"/>
                      <a:r>
                        <a:rPr lang="zh-CN" altLang="en-US" sz="2000" dirty="0" smtClean="0"/>
                        <a:t>电子邮件</a:t>
                      </a:r>
                      <a:endParaRPr lang="zh-CN" altLang="en-US" sz="2000" dirty="0"/>
                    </a:p>
                  </a:txBody>
                  <a:tcPr/>
                </a:tc>
                <a:tc>
                  <a:txBody>
                    <a:bodyPr/>
                    <a:lstStyle/>
                    <a:p>
                      <a:pPr algn="ctr"/>
                      <a:r>
                        <a:rPr lang="en-US" altLang="zh-CN" sz="2000" dirty="0" smtClean="0"/>
                        <a:t>SMTP/POP3/IMAP</a:t>
                      </a:r>
                      <a:endParaRPr lang="zh-CN" altLang="en-US" sz="2000" dirty="0"/>
                    </a:p>
                  </a:txBody>
                  <a:tcPr/>
                </a:tc>
                <a:tc>
                  <a:txBody>
                    <a:bodyPr/>
                    <a:lstStyle/>
                    <a:p>
                      <a:pPr algn="ctr"/>
                      <a:r>
                        <a:rPr lang="en-US" altLang="zh-CN" sz="2000" dirty="0" smtClean="0"/>
                        <a:t>TCP</a:t>
                      </a:r>
                      <a:endParaRPr lang="zh-CN" altLang="en-US" sz="2000" dirty="0"/>
                    </a:p>
                  </a:txBody>
                  <a:tcPr/>
                </a:tc>
                <a:extLst>
                  <a:ext uri="{0D108BD9-81ED-4DB2-BD59-A6C34878D82A}">
                    <a16:rowId xmlns:a16="http://schemas.microsoft.com/office/drawing/2014/main" val="2663004659"/>
                  </a:ext>
                </a:extLst>
              </a:tr>
              <a:tr h="370840">
                <a:tc>
                  <a:txBody>
                    <a:bodyPr/>
                    <a:lstStyle/>
                    <a:p>
                      <a:pPr algn="ctr"/>
                      <a:r>
                        <a:rPr lang="zh-CN" altLang="en-US" sz="2000" dirty="0" smtClean="0"/>
                        <a:t>远程终端访问</a:t>
                      </a:r>
                      <a:endParaRPr lang="zh-CN" altLang="en-US" sz="2000" dirty="0"/>
                    </a:p>
                  </a:txBody>
                  <a:tcPr/>
                </a:tc>
                <a:tc>
                  <a:txBody>
                    <a:bodyPr/>
                    <a:lstStyle/>
                    <a:p>
                      <a:pPr algn="ctr"/>
                      <a:r>
                        <a:rPr lang="en-US" altLang="zh-CN" sz="2000" dirty="0" smtClean="0"/>
                        <a:t>Telnet</a:t>
                      </a:r>
                      <a:endParaRPr lang="zh-CN" altLang="en-US" sz="2000" dirty="0"/>
                    </a:p>
                  </a:txBody>
                  <a:tcPr/>
                </a:tc>
                <a:tc>
                  <a:txBody>
                    <a:bodyPr/>
                    <a:lstStyle/>
                    <a:p>
                      <a:pPr algn="ctr"/>
                      <a:r>
                        <a:rPr lang="en-US" altLang="zh-CN" sz="2000" dirty="0" smtClean="0"/>
                        <a:t>TCP</a:t>
                      </a:r>
                      <a:endParaRPr lang="zh-CN" altLang="en-US" sz="2000" dirty="0"/>
                    </a:p>
                  </a:txBody>
                  <a:tcPr/>
                </a:tc>
                <a:extLst>
                  <a:ext uri="{0D108BD9-81ED-4DB2-BD59-A6C34878D82A}">
                    <a16:rowId xmlns:a16="http://schemas.microsoft.com/office/drawing/2014/main" val="3352363781"/>
                  </a:ext>
                </a:extLst>
              </a:tr>
              <a:tr h="370840">
                <a:tc>
                  <a:txBody>
                    <a:bodyPr/>
                    <a:lstStyle/>
                    <a:p>
                      <a:pPr algn="ctr"/>
                      <a:r>
                        <a:rPr lang="en-US" altLang="zh-CN" sz="2000" dirty="0" smtClean="0"/>
                        <a:t>Web</a:t>
                      </a:r>
                      <a:endParaRPr lang="zh-CN" altLang="en-US" sz="2000" dirty="0"/>
                    </a:p>
                  </a:txBody>
                  <a:tcPr/>
                </a:tc>
                <a:tc>
                  <a:txBody>
                    <a:bodyPr/>
                    <a:lstStyle/>
                    <a:p>
                      <a:pPr algn="ctr"/>
                      <a:r>
                        <a:rPr lang="en-US" altLang="zh-CN" sz="2000" dirty="0" smtClean="0"/>
                        <a:t>HTTP</a:t>
                      </a:r>
                      <a:endParaRPr lang="zh-CN" altLang="en-US" sz="2000" dirty="0"/>
                    </a:p>
                  </a:txBody>
                  <a:tcPr/>
                </a:tc>
                <a:tc>
                  <a:txBody>
                    <a:bodyPr/>
                    <a:lstStyle/>
                    <a:p>
                      <a:pPr algn="ctr"/>
                      <a:r>
                        <a:rPr lang="en-US" altLang="zh-CN" sz="2000" dirty="0" smtClean="0"/>
                        <a:t>TCP</a:t>
                      </a:r>
                      <a:endParaRPr lang="zh-CN" altLang="en-US" sz="2000" dirty="0"/>
                    </a:p>
                  </a:txBody>
                  <a:tcPr/>
                </a:tc>
                <a:extLst>
                  <a:ext uri="{0D108BD9-81ED-4DB2-BD59-A6C34878D82A}">
                    <a16:rowId xmlns:a16="http://schemas.microsoft.com/office/drawing/2014/main" val="40480957"/>
                  </a:ext>
                </a:extLst>
              </a:tr>
              <a:tr h="370840">
                <a:tc>
                  <a:txBody>
                    <a:bodyPr/>
                    <a:lstStyle/>
                    <a:p>
                      <a:pPr algn="ctr"/>
                      <a:r>
                        <a:rPr lang="zh-CN" altLang="en-US" sz="2000" dirty="0" smtClean="0"/>
                        <a:t>文件传输</a:t>
                      </a:r>
                      <a:endParaRPr lang="zh-CN" altLang="en-US" sz="2000" dirty="0"/>
                    </a:p>
                  </a:txBody>
                  <a:tcPr/>
                </a:tc>
                <a:tc>
                  <a:txBody>
                    <a:bodyPr/>
                    <a:lstStyle/>
                    <a:p>
                      <a:pPr algn="ctr"/>
                      <a:r>
                        <a:rPr lang="en-US" altLang="zh-CN" sz="2000" dirty="0" smtClean="0"/>
                        <a:t>FTP</a:t>
                      </a:r>
                      <a:endParaRPr lang="zh-CN" altLang="en-US" sz="2000" dirty="0"/>
                    </a:p>
                  </a:txBody>
                  <a:tcPr/>
                </a:tc>
                <a:tc>
                  <a:txBody>
                    <a:bodyPr/>
                    <a:lstStyle/>
                    <a:p>
                      <a:pPr algn="ctr"/>
                      <a:r>
                        <a:rPr lang="en-US" altLang="zh-CN" sz="2000" dirty="0" smtClean="0"/>
                        <a:t>TCP</a:t>
                      </a:r>
                      <a:endParaRPr lang="zh-CN" altLang="en-US" sz="2000" dirty="0"/>
                    </a:p>
                  </a:txBody>
                  <a:tcPr/>
                </a:tc>
                <a:extLst>
                  <a:ext uri="{0D108BD9-81ED-4DB2-BD59-A6C34878D82A}">
                    <a16:rowId xmlns:a16="http://schemas.microsoft.com/office/drawing/2014/main" val="2033352450"/>
                  </a:ext>
                </a:extLst>
              </a:tr>
              <a:tr h="370840">
                <a:tc>
                  <a:txBody>
                    <a:bodyPr/>
                    <a:lstStyle/>
                    <a:p>
                      <a:pPr algn="ctr"/>
                      <a:r>
                        <a:rPr lang="zh-CN" altLang="en-US" sz="2000" dirty="0" smtClean="0"/>
                        <a:t>流媒体</a:t>
                      </a:r>
                      <a:endParaRPr lang="zh-CN" altLang="en-US" sz="2000" dirty="0"/>
                    </a:p>
                  </a:txBody>
                  <a:tcPr/>
                </a:tc>
                <a:tc>
                  <a:txBody>
                    <a:bodyPr/>
                    <a:lstStyle/>
                    <a:p>
                      <a:pPr algn="ctr"/>
                      <a:r>
                        <a:rPr lang="en-US" altLang="zh-CN" sz="2000" dirty="0" smtClean="0"/>
                        <a:t>HTTP, RTP</a:t>
                      </a:r>
                      <a:endParaRPr lang="zh-CN" altLang="en-US" sz="2000" dirty="0"/>
                    </a:p>
                  </a:txBody>
                  <a:tcPr/>
                </a:tc>
                <a:tc>
                  <a:txBody>
                    <a:bodyPr/>
                    <a:lstStyle/>
                    <a:p>
                      <a:pPr algn="ctr"/>
                      <a:r>
                        <a:rPr lang="en-US" altLang="zh-CN" sz="2000" dirty="0" smtClean="0"/>
                        <a:t>TCP or UDP</a:t>
                      </a:r>
                      <a:endParaRPr lang="zh-CN" altLang="en-US" sz="2000" dirty="0"/>
                    </a:p>
                  </a:txBody>
                  <a:tcPr/>
                </a:tc>
                <a:extLst>
                  <a:ext uri="{0D108BD9-81ED-4DB2-BD59-A6C34878D82A}">
                    <a16:rowId xmlns:a16="http://schemas.microsoft.com/office/drawing/2014/main" val="2164673126"/>
                  </a:ext>
                </a:extLst>
              </a:tr>
              <a:tr h="370840">
                <a:tc>
                  <a:txBody>
                    <a:bodyPr/>
                    <a:lstStyle/>
                    <a:p>
                      <a:pPr algn="ctr"/>
                      <a:r>
                        <a:rPr lang="en-US" altLang="zh-CN" sz="2000" dirty="0" smtClean="0"/>
                        <a:t>IP</a:t>
                      </a:r>
                      <a:r>
                        <a:rPr lang="zh-CN" altLang="en-US" sz="2000" dirty="0" smtClean="0"/>
                        <a:t>电话</a:t>
                      </a:r>
                      <a:endParaRPr lang="zh-CN" altLang="en-US" sz="2000" dirty="0"/>
                    </a:p>
                  </a:txBody>
                  <a:tcPr/>
                </a:tc>
                <a:tc>
                  <a:txBody>
                    <a:bodyPr/>
                    <a:lstStyle/>
                    <a:p>
                      <a:pPr algn="ctr"/>
                      <a:r>
                        <a:rPr lang="en-US" altLang="zh-CN" sz="2000" dirty="0" smtClean="0"/>
                        <a:t>SIP,RTP,</a:t>
                      </a:r>
                      <a:r>
                        <a:rPr lang="zh-CN" altLang="en-US" sz="2000" dirty="0" smtClean="0"/>
                        <a:t>厂商私有</a:t>
                      </a:r>
                      <a:r>
                        <a:rPr lang="en-US" altLang="zh-CN" sz="2000" dirty="0" smtClean="0"/>
                        <a:t>(Skype)</a:t>
                      </a:r>
                      <a:endParaRPr lang="zh-CN" altLang="en-US" sz="2000" dirty="0"/>
                    </a:p>
                  </a:txBody>
                  <a:tcPr/>
                </a:tc>
                <a:tc>
                  <a:txBody>
                    <a:bodyPr/>
                    <a:lstStyle/>
                    <a:p>
                      <a:pPr algn="ctr"/>
                      <a:r>
                        <a:rPr lang="en-US" altLang="zh-CN" sz="2000" dirty="0" smtClean="0"/>
                        <a:t>TCP or UDP </a:t>
                      </a:r>
                      <a:endParaRPr lang="zh-CN" altLang="en-US" sz="2000" dirty="0"/>
                    </a:p>
                  </a:txBody>
                  <a:tcPr/>
                </a:tc>
                <a:extLst>
                  <a:ext uri="{0D108BD9-81ED-4DB2-BD59-A6C34878D82A}">
                    <a16:rowId xmlns:a16="http://schemas.microsoft.com/office/drawing/2014/main" val="1809503827"/>
                  </a:ext>
                </a:extLst>
              </a:tr>
            </a:tbl>
          </a:graphicData>
        </a:graphic>
      </p:graphicFrame>
    </p:spTree>
    <p:extLst>
      <p:ext uri="{BB962C8B-B14F-4D97-AF65-F5344CB8AC3E}">
        <p14:creationId xmlns:p14="http://schemas.microsoft.com/office/powerpoint/2010/main" val="1861311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应用层</a:t>
            </a:r>
            <a:r>
              <a:rPr lang="en-US" altLang="zh-CN" dirty="0" smtClean="0"/>
              <a:t>:Socket</a:t>
            </a:r>
            <a:endParaRPr lang="zh-CN" altLang="en-US" dirty="0"/>
          </a:p>
        </p:txBody>
      </p:sp>
      <p:sp>
        <p:nvSpPr>
          <p:cNvPr id="3" name="内容占位符 2"/>
          <p:cNvSpPr>
            <a:spLocks noGrp="1"/>
          </p:cNvSpPr>
          <p:nvPr>
            <p:ph idx="1"/>
          </p:nvPr>
        </p:nvSpPr>
        <p:spPr>
          <a:xfrm>
            <a:off x="785238" y="1477206"/>
            <a:ext cx="10515600" cy="2820914"/>
          </a:xfrm>
        </p:spPr>
        <p:txBody>
          <a:bodyPr>
            <a:normAutofit/>
          </a:bodyPr>
          <a:lstStyle/>
          <a:p>
            <a:r>
              <a:rPr lang="zh-CN" altLang="en-US" sz="2000" dirty="0" smtClean="0"/>
              <a:t>应用层协议一般采取</a:t>
            </a:r>
            <a:r>
              <a:rPr lang="en-US" altLang="zh-CN" sz="2000" dirty="0" smtClean="0"/>
              <a:t>C/S</a:t>
            </a:r>
            <a:r>
              <a:rPr lang="zh-CN" altLang="en-US" sz="2000" dirty="0" smtClean="0"/>
              <a:t>架构</a:t>
            </a:r>
            <a:endParaRPr lang="en-US" altLang="zh-CN" sz="2000" dirty="0" smtClean="0"/>
          </a:p>
          <a:p>
            <a:pPr lvl="1"/>
            <a:r>
              <a:rPr lang="zh-CN" altLang="en-US" sz="1800" dirty="0" smtClean="0"/>
              <a:t>客户方主机的网络应用程序（进程）主动发送请求给服务方主机的网络应用程序（进程），请求对方提供相应的服务</a:t>
            </a:r>
            <a:endParaRPr lang="en-US" altLang="zh-CN" sz="1800" dirty="0"/>
          </a:p>
          <a:p>
            <a:r>
              <a:rPr lang="en-US" altLang="zh-CN" sz="2000" dirty="0" smtClean="0"/>
              <a:t>P2P</a:t>
            </a:r>
            <a:r>
              <a:rPr lang="zh-CN" altLang="en-US" sz="2000" dirty="0" smtClean="0"/>
              <a:t>协议中，应用进程充当了客户方和服务方的角色</a:t>
            </a:r>
            <a:endParaRPr lang="en-US" altLang="zh-CN" sz="2000" dirty="0" smtClean="0"/>
          </a:p>
          <a:p>
            <a:r>
              <a:rPr lang="zh-CN" altLang="en-US" sz="2000" dirty="0" smtClean="0"/>
              <a:t>进程通过</a:t>
            </a:r>
            <a:r>
              <a:rPr lang="en-US" altLang="zh-CN" sz="2000" dirty="0" smtClean="0"/>
              <a:t>Socket</a:t>
            </a:r>
            <a:r>
              <a:rPr lang="zh-CN" altLang="en-US" sz="2000" dirty="0" smtClean="0"/>
              <a:t>发送和接收消息</a:t>
            </a:r>
            <a:endParaRPr lang="en-US" altLang="zh-CN" sz="2000" dirty="0" smtClean="0"/>
          </a:p>
          <a:p>
            <a:pPr lvl="1"/>
            <a:r>
              <a:rPr lang="zh-CN" altLang="en-US" sz="1800" dirty="0"/>
              <a:t>一</a:t>
            </a:r>
            <a:r>
              <a:rPr lang="zh-CN" altLang="en-US" sz="1800" dirty="0" smtClean="0"/>
              <a:t>个进程可以同时使用多个</a:t>
            </a:r>
            <a:r>
              <a:rPr lang="en-US" altLang="zh-CN" sz="1800" dirty="0" smtClean="0"/>
              <a:t>Socket</a:t>
            </a:r>
          </a:p>
          <a:p>
            <a:pPr lvl="1"/>
            <a:r>
              <a:rPr lang="zh-CN" altLang="en-US" sz="1800" dirty="0" smtClean="0"/>
              <a:t>每个</a:t>
            </a:r>
            <a:r>
              <a:rPr lang="en-US" altLang="zh-CN" sz="1800" dirty="0" smtClean="0"/>
              <a:t>Socket</a:t>
            </a:r>
            <a:r>
              <a:rPr lang="zh-CN" altLang="en-US" sz="1800" dirty="0" smtClean="0"/>
              <a:t>通过</a:t>
            </a:r>
            <a:r>
              <a:rPr lang="en-US" altLang="zh-CN" sz="1800" dirty="0" smtClean="0"/>
              <a:t>IP</a:t>
            </a:r>
            <a:r>
              <a:rPr lang="zh-CN" altLang="en-US" sz="1800" dirty="0" smtClean="0"/>
              <a:t>地址</a:t>
            </a:r>
            <a:r>
              <a:rPr lang="en-US" altLang="zh-CN" sz="1800" dirty="0" smtClean="0"/>
              <a:t>+</a:t>
            </a:r>
            <a:r>
              <a:rPr lang="zh-CN" altLang="en-US" sz="1800" dirty="0" smtClean="0"/>
              <a:t>端口号唯一标识 </a:t>
            </a:r>
            <a:endParaRPr lang="en-US" altLang="zh-CN" sz="1800" dirty="0" smtClean="0"/>
          </a:p>
          <a:p>
            <a:pPr lvl="1"/>
            <a:r>
              <a:rPr lang="zh-CN" altLang="en-US" sz="1800" dirty="0"/>
              <a:t>一</a:t>
            </a:r>
            <a:r>
              <a:rPr lang="zh-CN" altLang="en-US" sz="1800" dirty="0" smtClean="0"/>
              <a:t>条</a:t>
            </a:r>
            <a:r>
              <a:rPr lang="en-US" altLang="zh-CN" sz="1800" dirty="0" smtClean="0"/>
              <a:t>TCP</a:t>
            </a:r>
            <a:r>
              <a:rPr lang="zh-CN" altLang="en-US" sz="1800" dirty="0" smtClean="0"/>
              <a:t>连接或者</a:t>
            </a:r>
            <a:r>
              <a:rPr lang="en-US" altLang="zh-CN" sz="1800" dirty="0" smtClean="0"/>
              <a:t>UDP</a:t>
            </a:r>
            <a:r>
              <a:rPr lang="zh-CN" altLang="en-US" sz="1800" dirty="0" smtClean="0"/>
              <a:t>会话对应着本机上的</a:t>
            </a:r>
            <a:r>
              <a:rPr lang="en-US" altLang="zh-CN" sz="1800" dirty="0" smtClean="0"/>
              <a:t>Socket</a:t>
            </a:r>
            <a:r>
              <a:rPr lang="zh-CN" altLang="en-US" sz="1800" dirty="0" smtClean="0"/>
              <a:t>和远方的</a:t>
            </a:r>
            <a:r>
              <a:rPr lang="en-US" altLang="zh-CN" sz="1800" dirty="0" smtClean="0"/>
              <a:t>Socket</a:t>
            </a:r>
            <a:r>
              <a:rPr lang="zh-CN" altLang="en-US" sz="1800" dirty="0" smtClean="0"/>
              <a:t>之间建立的一条逻辑通道</a:t>
            </a:r>
            <a:r>
              <a:rPr lang="en-US" altLang="zh-CN" sz="1800" dirty="0" smtClean="0"/>
              <a:t>: (</a:t>
            </a:r>
            <a:r>
              <a:rPr lang="zh-CN" altLang="en-US" sz="1800" dirty="0" smtClean="0"/>
              <a:t>协议</a:t>
            </a:r>
            <a:r>
              <a:rPr lang="en-US" altLang="zh-CN" sz="1800" dirty="0" err="1" smtClean="0"/>
              <a:t>TCPor</a:t>
            </a:r>
            <a:r>
              <a:rPr lang="en-US" altLang="zh-CN" sz="1800" dirty="0" smtClean="0"/>
              <a:t> UDP</a:t>
            </a:r>
            <a:r>
              <a:rPr lang="zh-CN" altLang="en-US" sz="1800" dirty="0" smtClean="0"/>
              <a:t>，本地</a:t>
            </a:r>
            <a:r>
              <a:rPr lang="en-US" altLang="zh-CN" sz="1800" dirty="0" smtClean="0"/>
              <a:t>IP</a:t>
            </a:r>
            <a:r>
              <a:rPr lang="zh-CN" altLang="en-US" sz="1800" dirty="0" smtClean="0"/>
              <a:t>地址，本地端口号，远端</a:t>
            </a:r>
            <a:r>
              <a:rPr lang="en-US" altLang="zh-CN" sz="1800" dirty="0" smtClean="0"/>
              <a:t>IP</a:t>
            </a:r>
            <a:r>
              <a:rPr lang="zh-CN" altLang="en-US" sz="1800" dirty="0" smtClean="0"/>
              <a:t>地址，远端端口号</a:t>
            </a:r>
            <a:endParaRPr lang="zh-CN" altLang="en-US" sz="1800" dirty="0"/>
          </a:p>
        </p:txBody>
      </p:sp>
      <p:sp>
        <p:nvSpPr>
          <p:cNvPr id="4" name="Freeform 66"/>
          <p:cNvSpPr>
            <a:spLocks/>
          </p:cNvSpPr>
          <p:nvPr/>
        </p:nvSpPr>
        <p:spPr bwMode="auto">
          <a:xfrm>
            <a:off x="8466003" y="4510015"/>
            <a:ext cx="736600" cy="1998662"/>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5" name="Freeform 7"/>
          <p:cNvSpPr>
            <a:spLocks/>
          </p:cNvSpPr>
          <p:nvPr/>
        </p:nvSpPr>
        <p:spPr bwMode="auto">
          <a:xfrm>
            <a:off x="5151303" y="5807002"/>
            <a:ext cx="1808162"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Text Box 51"/>
          <p:cNvSpPr txBox="1">
            <a:spLocks noChangeArrowheads="1"/>
          </p:cNvSpPr>
          <p:nvPr/>
        </p:nvSpPr>
        <p:spPr bwMode="auto">
          <a:xfrm>
            <a:off x="5589453" y="5938765"/>
            <a:ext cx="874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zh-CN" sz="1600"/>
              <a:t>Internet</a:t>
            </a:r>
          </a:p>
        </p:txBody>
      </p:sp>
      <p:sp>
        <p:nvSpPr>
          <p:cNvPr id="7" name="Line 52"/>
          <p:cNvSpPr>
            <a:spLocks noChangeShapeType="1"/>
          </p:cNvSpPr>
          <p:nvPr/>
        </p:nvSpPr>
        <p:spPr bwMode="auto">
          <a:xfrm>
            <a:off x="4910003" y="6349927"/>
            <a:ext cx="22113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Text Box 53"/>
          <p:cNvSpPr txBox="1">
            <a:spLocks noChangeArrowheads="1"/>
          </p:cNvSpPr>
          <p:nvPr/>
        </p:nvSpPr>
        <p:spPr bwMode="auto">
          <a:xfrm>
            <a:off x="8931140" y="5575227"/>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zh-CN" altLang="en-US" sz="1600" dirty="0" smtClean="0">
                <a:solidFill>
                  <a:srgbClr val="CC0000"/>
                </a:solidFill>
              </a:rPr>
              <a:t>操作系统</a:t>
            </a:r>
            <a:endParaRPr lang="en-US" altLang="zh-CN" sz="1600" dirty="0">
              <a:solidFill>
                <a:srgbClr val="CC0000"/>
              </a:solidFill>
              <a:latin typeface="Times New Roman" panose="02020603050405020304" pitchFamily="18" charset="0"/>
            </a:endParaRPr>
          </a:p>
        </p:txBody>
      </p:sp>
      <p:sp>
        <p:nvSpPr>
          <p:cNvPr id="9" name="Text Box 56"/>
          <p:cNvSpPr txBox="1">
            <a:spLocks noChangeArrowheads="1"/>
          </p:cNvSpPr>
          <p:nvPr/>
        </p:nvSpPr>
        <p:spPr bwMode="auto">
          <a:xfrm>
            <a:off x="8908915" y="4675115"/>
            <a:ext cx="121058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buClrTx/>
              <a:buSzTx/>
              <a:buFontTx/>
              <a:buNone/>
            </a:pPr>
            <a:r>
              <a:rPr lang="zh-CN" altLang="en-US" sz="1600" dirty="0" smtClean="0">
                <a:solidFill>
                  <a:srgbClr val="CC0000"/>
                </a:solidFill>
              </a:rPr>
              <a:t>应用开发者</a:t>
            </a:r>
            <a:endParaRPr lang="en-US" altLang="zh-CN" sz="1600" dirty="0">
              <a:solidFill>
                <a:srgbClr val="CC0000"/>
              </a:solidFill>
            </a:endParaRPr>
          </a:p>
        </p:txBody>
      </p:sp>
      <p:sp>
        <p:nvSpPr>
          <p:cNvPr id="10" name="Freeform 45"/>
          <p:cNvSpPr>
            <a:spLocks/>
          </p:cNvSpPr>
          <p:nvPr/>
        </p:nvSpPr>
        <p:spPr bwMode="auto">
          <a:xfrm>
            <a:off x="2725603" y="4573515"/>
            <a:ext cx="758825" cy="1997075"/>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11" name="Rectangle 23"/>
          <p:cNvSpPr>
            <a:spLocks noChangeArrowheads="1"/>
          </p:cNvSpPr>
          <p:nvPr/>
        </p:nvSpPr>
        <p:spPr bwMode="auto">
          <a:xfrm>
            <a:off x="3528878" y="4529065"/>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endParaRPr>
          </a:p>
        </p:txBody>
      </p:sp>
      <p:sp>
        <p:nvSpPr>
          <p:cNvPr id="12" name="Rectangle 24"/>
          <p:cNvSpPr>
            <a:spLocks noChangeArrowheads="1"/>
          </p:cNvSpPr>
          <p:nvPr/>
        </p:nvSpPr>
        <p:spPr bwMode="auto">
          <a:xfrm>
            <a:off x="3490778" y="4583040"/>
            <a:ext cx="1273175" cy="1979612"/>
          </a:xfrm>
          <a:prstGeom prst="rect">
            <a:avLst/>
          </a:prstGeom>
          <a:solidFill>
            <a:schemeClr val="bg1"/>
          </a:solidFill>
          <a:ln w="2857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endParaRPr>
          </a:p>
        </p:txBody>
      </p:sp>
      <p:sp>
        <p:nvSpPr>
          <p:cNvPr id="13" name="Line 25"/>
          <p:cNvSpPr>
            <a:spLocks noChangeShapeType="1"/>
          </p:cNvSpPr>
          <p:nvPr/>
        </p:nvSpPr>
        <p:spPr bwMode="auto">
          <a:xfrm>
            <a:off x="3500303" y="5343452"/>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Text Box 26"/>
          <p:cNvSpPr txBox="1">
            <a:spLocks noChangeArrowheads="1"/>
          </p:cNvSpPr>
          <p:nvPr/>
        </p:nvSpPr>
        <p:spPr bwMode="auto">
          <a:xfrm>
            <a:off x="3457440" y="5325990"/>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zh-CN" sz="1400" dirty="0">
                <a:solidFill>
                  <a:srgbClr val="969696"/>
                </a:solidFill>
                <a:latin typeface="Tahoma" panose="020B0604030504040204" pitchFamily="34" charset="0"/>
              </a:rPr>
              <a:t>transport</a:t>
            </a:r>
          </a:p>
        </p:txBody>
      </p:sp>
      <p:sp>
        <p:nvSpPr>
          <p:cNvPr id="15" name="Line 27"/>
          <p:cNvSpPr>
            <a:spLocks noChangeShapeType="1"/>
          </p:cNvSpPr>
          <p:nvPr/>
        </p:nvSpPr>
        <p:spPr bwMode="auto">
          <a:xfrm>
            <a:off x="3508240" y="5664127"/>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28"/>
          <p:cNvSpPr>
            <a:spLocks noChangeShapeType="1"/>
          </p:cNvSpPr>
          <p:nvPr/>
        </p:nvSpPr>
        <p:spPr bwMode="auto">
          <a:xfrm>
            <a:off x="3493953" y="597369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9"/>
          <p:cNvSpPr>
            <a:spLocks noChangeShapeType="1"/>
          </p:cNvSpPr>
          <p:nvPr/>
        </p:nvSpPr>
        <p:spPr bwMode="auto">
          <a:xfrm>
            <a:off x="3493953" y="625944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26"/>
          <p:cNvSpPr txBox="1">
            <a:spLocks noChangeArrowheads="1"/>
          </p:cNvSpPr>
          <p:nvPr/>
        </p:nvSpPr>
        <p:spPr bwMode="auto">
          <a:xfrm>
            <a:off x="3492365" y="4573515"/>
            <a:ext cx="1317625" cy="310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zh-CN" altLang="en-US" sz="1400" dirty="0" smtClean="0">
                <a:latin typeface="Tahoma" panose="020B0604030504040204" pitchFamily="34" charset="0"/>
              </a:rPr>
              <a:t>应用</a:t>
            </a:r>
            <a:endParaRPr lang="en-US" altLang="zh-CN" sz="1400" dirty="0">
              <a:latin typeface="Tahoma" panose="020B0604030504040204" pitchFamily="34" charset="0"/>
            </a:endParaRPr>
          </a:p>
        </p:txBody>
      </p:sp>
      <p:sp>
        <p:nvSpPr>
          <p:cNvPr id="19" name="Text Box 26"/>
          <p:cNvSpPr txBox="1">
            <a:spLocks noChangeArrowheads="1"/>
          </p:cNvSpPr>
          <p:nvPr/>
        </p:nvSpPr>
        <p:spPr bwMode="auto">
          <a:xfrm>
            <a:off x="3447915" y="6230865"/>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zh-CN" sz="1400">
                <a:solidFill>
                  <a:srgbClr val="969696"/>
                </a:solidFill>
                <a:latin typeface="Tahoma" panose="020B0604030504040204" pitchFamily="34" charset="0"/>
              </a:rPr>
              <a:t>physical</a:t>
            </a:r>
          </a:p>
        </p:txBody>
      </p:sp>
      <p:sp>
        <p:nvSpPr>
          <p:cNvPr id="20" name="Text Box 26"/>
          <p:cNvSpPr txBox="1">
            <a:spLocks noChangeArrowheads="1"/>
          </p:cNvSpPr>
          <p:nvPr/>
        </p:nvSpPr>
        <p:spPr bwMode="auto">
          <a:xfrm>
            <a:off x="3466965" y="5945115"/>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zh-CN" sz="1400">
                <a:solidFill>
                  <a:srgbClr val="969696"/>
                </a:solidFill>
                <a:latin typeface="Tahoma" panose="020B0604030504040204" pitchFamily="34" charset="0"/>
              </a:rPr>
              <a:t>link</a:t>
            </a:r>
          </a:p>
        </p:txBody>
      </p:sp>
      <p:sp>
        <p:nvSpPr>
          <p:cNvPr id="21" name="Text Box 26"/>
          <p:cNvSpPr txBox="1">
            <a:spLocks noChangeArrowheads="1"/>
          </p:cNvSpPr>
          <p:nvPr/>
        </p:nvSpPr>
        <p:spPr bwMode="auto">
          <a:xfrm>
            <a:off x="3457440" y="5649840"/>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zh-CN" sz="1400">
                <a:solidFill>
                  <a:srgbClr val="969696"/>
                </a:solidFill>
                <a:latin typeface="Tahoma" panose="020B0604030504040204" pitchFamily="34" charset="0"/>
              </a:rPr>
              <a:t>network</a:t>
            </a:r>
          </a:p>
        </p:txBody>
      </p:sp>
      <p:sp>
        <p:nvSpPr>
          <p:cNvPr id="22" name="Oval 57"/>
          <p:cNvSpPr>
            <a:spLocks noChangeArrowheads="1"/>
          </p:cNvSpPr>
          <p:nvPr/>
        </p:nvSpPr>
        <p:spPr bwMode="auto">
          <a:xfrm>
            <a:off x="3625715" y="4848152"/>
            <a:ext cx="990600" cy="304800"/>
          </a:xfrm>
          <a:prstGeom prst="ellipse">
            <a:avLst/>
          </a:prstGeom>
          <a:solidFill>
            <a:srgbClr val="CCFFFF"/>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zh-CN" altLang="en-US" sz="1600" dirty="0"/>
              <a:t>进程</a:t>
            </a:r>
            <a:endParaRPr lang="en-US" altLang="zh-CN" sz="1600" dirty="0"/>
          </a:p>
        </p:txBody>
      </p:sp>
      <p:grpSp>
        <p:nvGrpSpPr>
          <p:cNvPr id="23" name="Group 58"/>
          <p:cNvGrpSpPr>
            <a:grpSpLocks/>
          </p:cNvGrpSpPr>
          <p:nvPr/>
        </p:nvGrpSpPr>
        <p:grpSpPr bwMode="auto">
          <a:xfrm>
            <a:off x="3873365" y="5208515"/>
            <a:ext cx="546100" cy="225425"/>
            <a:chOff x="1287" y="2524"/>
            <a:chExt cx="260" cy="100"/>
          </a:xfrm>
        </p:grpSpPr>
        <p:sp>
          <p:nvSpPr>
            <p:cNvPr id="24" name="Rectangle 5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5" name="Rectangle 60"/>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6" name="Rectangle 61"/>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27" name="Rectangle 62"/>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28" name="Rectangle 23"/>
          <p:cNvSpPr>
            <a:spLocks noChangeArrowheads="1"/>
          </p:cNvSpPr>
          <p:nvPr/>
        </p:nvSpPr>
        <p:spPr bwMode="auto">
          <a:xfrm>
            <a:off x="7191240" y="450049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endParaRPr>
          </a:p>
        </p:txBody>
      </p:sp>
      <p:sp>
        <p:nvSpPr>
          <p:cNvPr id="29" name="Rectangle 24"/>
          <p:cNvSpPr>
            <a:spLocks noChangeArrowheads="1"/>
          </p:cNvSpPr>
          <p:nvPr/>
        </p:nvSpPr>
        <p:spPr bwMode="auto">
          <a:xfrm>
            <a:off x="7153140" y="4554465"/>
            <a:ext cx="1273175" cy="1979612"/>
          </a:xfrm>
          <a:prstGeom prst="rect">
            <a:avLst/>
          </a:prstGeom>
          <a:solidFill>
            <a:schemeClr val="bg1"/>
          </a:solidFill>
          <a:ln w="2857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zh-CN" altLang="zh-CN" sz="2400">
              <a:latin typeface="Times New Roman" panose="02020603050405020304" pitchFamily="18" charset="0"/>
            </a:endParaRPr>
          </a:p>
        </p:txBody>
      </p:sp>
      <p:sp>
        <p:nvSpPr>
          <p:cNvPr id="30" name="Line 25"/>
          <p:cNvSpPr>
            <a:spLocks noChangeShapeType="1"/>
          </p:cNvSpPr>
          <p:nvPr/>
        </p:nvSpPr>
        <p:spPr bwMode="auto">
          <a:xfrm>
            <a:off x="7162665" y="5314877"/>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 Box 26"/>
          <p:cNvSpPr txBox="1">
            <a:spLocks noChangeArrowheads="1"/>
          </p:cNvSpPr>
          <p:nvPr/>
        </p:nvSpPr>
        <p:spPr bwMode="auto">
          <a:xfrm>
            <a:off x="7119803" y="5297415"/>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zh-CN" sz="1400">
                <a:solidFill>
                  <a:srgbClr val="969696"/>
                </a:solidFill>
                <a:latin typeface="Tahoma" panose="020B0604030504040204" pitchFamily="34" charset="0"/>
              </a:rPr>
              <a:t>transport</a:t>
            </a:r>
          </a:p>
        </p:txBody>
      </p:sp>
      <p:sp>
        <p:nvSpPr>
          <p:cNvPr id="32" name="Line 27"/>
          <p:cNvSpPr>
            <a:spLocks noChangeShapeType="1"/>
          </p:cNvSpPr>
          <p:nvPr/>
        </p:nvSpPr>
        <p:spPr bwMode="auto">
          <a:xfrm>
            <a:off x="7170603" y="5635552"/>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8"/>
          <p:cNvSpPr>
            <a:spLocks noChangeShapeType="1"/>
          </p:cNvSpPr>
          <p:nvPr/>
        </p:nvSpPr>
        <p:spPr bwMode="auto">
          <a:xfrm>
            <a:off x="7156315" y="594511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29"/>
          <p:cNvSpPr>
            <a:spLocks noChangeShapeType="1"/>
          </p:cNvSpPr>
          <p:nvPr/>
        </p:nvSpPr>
        <p:spPr bwMode="auto">
          <a:xfrm>
            <a:off x="7156315" y="623086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Text Box 26"/>
          <p:cNvSpPr txBox="1">
            <a:spLocks noChangeArrowheads="1"/>
          </p:cNvSpPr>
          <p:nvPr/>
        </p:nvSpPr>
        <p:spPr bwMode="auto">
          <a:xfrm>
            <a:off x="7154728" y="4544940"/>
            <a:ext cx="1317625" cy="310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zh-CN" altLang="en-US" sz="1400" dirty="0" smtClean="0">
                <a:latin typeface="Tahoma" panose="020B0604030504040204" pitchFamily="34" charset="0"/>
              </a:rPr>
              <a:t>应用</a:t>
            </a:r>
            <a:endParaRPr lang="en-US" altLang="zh-CN" sz="1400" dirty="0">
              <a:latin typeface="Tahoma" panose="020B0604030504040204" pitchFamily="34" charset="0"/>
            </a:endParaRPr>
          </a:p>
        </p:txBody>
      </p:sp>
      <p:sp>
        <p:nvSpPr>
          <p:cNvPr id="36" name="Text Box 26"/>
          <p:cNvSpPr txBox="1">
            <a:spLocks noChangeArrowheads="1"/>
          </p:cNvSpPr>
          <p:nvPr/>
        </p:nvSpPr>
        <p:spPr bwMode="auto">
          <a:xfrm>
            <a:off x="7110278" y="6202290"/>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zh-CN" sz="1400">
                <a:solidFill>
                  <a:srgbClr val="969696"/>
                </a:solidFill>
                <a:latin typeface="Tahoma" panose="020B0604030504040204" pitchFamily="34" charset="0"/>
              </a:rPr>
              <a:t>physical</a:t>
            </a:r>
          </a:p>
        </p:txBody>
      </p:sp>
      <p:sp>
        <p:nvSpPr>
          <p:cNvPr id="37" name="Text Box 26"/>
          <p:cNvSpPr txBox="1">
            <a:spLocks noChangeArrowheads="1"/>
          </p:cNvSpPr>
          <p:nvPr/>
        </p:nvSpPr>
        <p:spPr bwMode="auto">
          <a:xfrm>
            <a:off x="7129328" y="5916540"/>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zh-CN" sz="1400">
                <a:solidFill>
                  <a:srgbClr val="969696"/>
                </a:solidFill>
                <a:latin typeface="Tahoma" panose="020B0604030504040204" pitchFamily="34" charset="0"/>
              </a:rPr>
              <a:t>link</a:t>
            </a:r>
          </a:p>
        </p:txBody>
      </p:sp>
      <p:sp>
        <p:nvSpPr>
          <p:cNvPr id="38" name="Text Box 26"/>
          <p:cNvSpPr txBox="1">
            <a:spLocks noChangeArrowheads="1"/>
          </p:cNvSpPr>
          <p:nvPr/>
        </p:nvSpPr>
        <p:spPr bwMode="auto">
          <a:xfrm>
            <a:off x="7119803" y="5621265"/>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lnSpc>
                <a:spcPct val="110000"/>
              </a:lnSpc>
              <a:spcBef>
                <a:spcPct val="0"/>
              </a:spcBef>
              <a:buClrTx/>
              <a:buSzTx/>
              <a:buFontTx/>
              <a:buNone/>
            </a:pPr>
            <a:r>
              <a:rPr lang="en-US" altLang="zh-CN" sz="1400">
                <a:solidFill>
                  <a:srgbClr val="969696"/>
                </a:solidFill>
                <a:latin typeface="Tahoma" panose="020B0604030504040204" pitchFamily="34" charset="0"/>
              </a:rPr>
              <a:t>network</a:t>
            </a:r>
          </a:p>
        </p:txBody>
      </p:sp>
      <p:sp>
        <p:nvSpPr>
          <p:cNvPr id="39" name="Oval 78"/>
          <p:cNvSpPr>
            <a:spLocks noChangeArrowheads="1"/>
          </p:cNvSpPr>
          <p:nvPr/>
        </p:nvSpPr>
        <p:spPr bwMode="auto">
          <a:xfrm>
            <a:off x="7288078" y="4819577"/>
            <a:ext cx="990600" cy="304800"/>
          </a:xfrm>
          <a:prstGeom prst="ellipse">
            <a:avLst/>
          </a:prstGeom>
          <a:solidFill>
            <a:srgbClr val="CCFFFF"/>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zh-CN" altLang="en-US" sz="1600" dirty="0" smtClean="0"/>
              <a:t>进程</a:t>
            </a:r>
            <a:endParaRPr lang="en-US" altLang="zh-CN" sz="1600" dirty="0"/>
          </a:p>
        </p:txBody>
      </p:sp>
      <p:grpSp>
        <p:nvGrpSpPr>
          <p:cNvPr id="40" name="Group 79"/>
          <p:cNvGrpSpPr>
            <a:grpSpLocks/>
          </p:cNvGrpSpPr>
          <p:nvPr/>
        </p:nvGrpSpPr>
        <p:grpSpPr bwMode="auto">
          <a:xfrm>
            <a:off x="7535728" y="5179940"/>
            <a:ext cx="546100" cy="225425"/>
            <a:chOff x="1287" y="2524"/>
            <a:chExt cx="260" cy="100"/>
          </a:xfrm>
        </p:grpSpPr>
        <p:sp>
          <p:nvSpPr>
            <p:cNvPr id="41" name="Rectangle 8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2" name="Rectangle 81"/>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3" name="Rectangle 82"/>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sp>
          <p:nvSpPr>
            <p:cNvPr id="44" name="Rectangle 83"/>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zh-CN" altLang="zh-CN"/>
            </a:p>
          </p:txBody>
        </p:sp>
      </p:grpSp>
      <p:sp>
        <p:nvSpPr>
          <p:cNvPr id="45" name="Line 88"/>
          <p:cNvSpPr>
            <a:spLocks noChangeShapeType="1"/>
          </p:cNvSpPr>
          <p:nvPr/>
        </p:nvSpPr>
        <p:spPr bwMode="auto">
          <a:xfrm flipH="1">
            <a:off x="8345353" y="4951340"/>
            <a:ext cx="6096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89"/>
          <p:cNvSpPr>
            <a:spLocks noChangeShapeType="1"/>
          </p:cNvSpPr>
          <p:nvPr/>
        </p:nvSpPr>
        <p:spPr bwMode="auto">
          <a:xfrm>
            <a:off x="8570778" y="5376790"/>
            <a:ext cx="0" cy="102235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90"/>
          <p:cNvSpPr>
            <a:spLocks noChangeShapeType="1"/>
          </p:cNvSpPr>
          <p:nvPr/>
        </p:nvSpPr>
        <p:spPr bwMode="auto">
          <a:xfrm flipH="1">
            <a:off x="8594590" y="5876852"/>
            <a:ext cx="6096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Text Box 56"/>
          <p:cNvSpPr txBox="1">
            <a:spLocks noChangeArrowheads="1"/>
          </p:cNvSpPr>
          <p:nvPr/>
        </p:nvSpPr>
        <p:spPr bwMode="auto">
          <a:xfrm>
            <a:off x="5508490" y="4632252"/>
            <a:ext cx="917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buClrTx/>
              <a:buSzTx/>
              <a:buFontTx/>
              <a:buNone/>
            </a:pPr>
            <a:r>
              <a:rPr lang="en-US" altLang="zh-CN" i="1">
                <a:solidFill>
                  <a:srgbClr val="CC0000"/>
                </a:solidFill>
              </a:rPr>
              <a:t>socket</a:t>
            </a:r>
          </a:p>
        </p:txBody>
      </p:sp>
      <p:sp>
        <p:nvSpPr>
          <p:cNvPr id="49" name="Line 92"/>
          <p:cNvSpPr>
            <a:spLocks noChangeShapeType="1"/>
          </p:cNvSpPr>
          <p:nvPr/>
        </p:nvSpPr>
        <p:spPr bwMode="auto">
          <a:xfrm flipV="1">
            <a:off x="4511540" y="4832277"/>
            <a:ext cx="968375" cy="4349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93"/>
          <p:cNvSpPr>
            <a:spLocks noChangeShapeType="1"/>
          </p:cNvSpPr>
          <p:nvPr/>
        </p:nvSpPr>
        <p:spPr bwMode="auto">
          <a:xfrm flipH="1" flipV="1">
            <a:off x="6446703" y="4821165"/>
            <a:ext cx="968375" cy="4349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 name="Group 96"/>
          <p:cNvGrpSpPr>
            <a:grpSpLocks/>
          </p:cNvGrpSpPr>
          <p:nvPr/>
        </p:nvGrpSpPr>
        <p:grpSpPr bwMode="auto">
          <a:xfrm>
            <a:off x="2301740" y="5886377"/>
            <a:ext cx="719138" cy="773113"/>
            <a:chOff x="-44" y="1473"/>
            <a:chExt cx="981" cy="1105"/>
          </a:xfrm>
        </p:grpSpPr>
        <p:pic>
          <p:nvPicPr>
            <p:cNvPr id="52" name="Picture 9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9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54" name="Group 99"/>
          <p:cNvGrpSpPr>
            <a:grpSpLocks/>
          </p:cNvGrpSpPr>
          <p:nvPr/>
        </p:nvGrpSpPr>
        <p:grpSpPr bwMode="auto">
          <a:xfrm flipH="1">
            <a:off x="8997815" y="6081640"/>
            <a:ext cx="719138" cy="773112"/>
            <a:chOff x="-44" y="1473"/>
            <a:chExt cx="981" cy="1105"/>
          </a:xfrm>
        </p:grpSpPr>
        <p:pic>
          <p:nvPicPr>
            <p:cNvPr id="55" name="Picture 10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10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Tree>
    <p:extLst>
      <p:ext uri="{BB962C8B-B14F-4D97-AF65-F5344CB8AC3E}">
        <p14:creationId xmlns:p14="http://schemas.microsoft.com/office/powerpoint/2010/main" val="2680099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a:t>
            </a:r>
            <a:r>
              <a:rPr lang="en-US" altLang="zh-CN" dirty="0" smtClean="0"/>
              <a:t>IP</a:t>
            </a:r>
            <a:r>
              <a:rPr lang="zh-CN" altLang="en-US" dirty="0" smtClean="0"/>
              <a:t>地址</a:t>
            </a:r>
            <a:endParaRPr lang="zh-CN" altLang="en-US" dirty="0"/>
          </a:p>
        </p:txBody>
      </p:sp>
      <p:sp>
        <p:nvSpPr>
          <p:cNvPr id="3" name="灯片编号占位符 2"/>
          <p:cNvSpPr>
            <a:spLocks noGrp="1"/>
          </p:cNvSpPr>
          <p:nvPr>
            <p:ph type="sldNum" sz="quarter" idx="12"/>
          </p:nvPr>
        </p:nvSpPr>
        <p:spPr/>
        <p:txBody>
          <a:bodyPr/>
          <a:lstStyle/>
          <a:p>
            <a:fld id="{3C40872B-571A-4F56-8A4E-7221158C17B4}" type="slidenum">
              <a:rPr lang="zh-CN" altLang="en-US" smtClean="0"/>
              <a:t>6</a:t>
            </a:fld>
            <a:endParaRPr lang="zh-CN" altLang="en-US" dirty="0"/>
          </a:p>
        </p:txBody>
      </p:sp>
      <p:sp>
        <p:nvSpPr>
          <p:cNvPr id="4" name="内容占位符 3"/>
          <p:cNvSpPr>
            <a:spLocks noGrp="1"/>
          </p:cNvSpPr>
          <p:nvPr>
            <p:ph sz="quarter" idx="1"/>
          </p:nvPr>
        </p:nvSpPr>
        <p:spPr/>
        <p:txBody>
          <a:bodyPr>
            <a:normAutofit/>
          </a:bodyPr>
          <a:lstStyle/>
          <a:p>
            <a:r>
              <a:rPr lang="zh-CN" altLang="en-US" sz="2000" dirty="0"/>
              <a:t>每个主机和路由器的网络</a:t>
            </a:r>
            <a:r>
              <a:rPr lang="zh-CN" altLang="en-US" sz="2000" dirty="0" smtClean="0"/>
              <a:t>接口</a:t>
            </a:r>
            <a:r>
              <a:rPr lang="en-US" altLang="zh-CN" sz="2000" dirty="0" smtClean="0"/>
              <a:t>(</a:t>
            </a:r>
            <a:r>
              <a:rPr lang="zh-CN" altLang="en-US" sz="2000" dirty="0" smtClean="0"/>
              <a:t>网卡）都</a:t>
            </a:r>
            <a:r>
              <a:rPr lang="zh-CN" altLang="en-US" sz="2000" dirty="0"/>
              <a:t>有一个</a:t>
            </a:r>
            <a:r>
              <a:rPr lang="en-US" altLang="zh-CN" sz="2000" dirty="0"/>
              <a:t>IP</a:t>
            </a:r>
            <a:r>
              <a:rPr lang="zh-CN" altLang="en-US" sz="2000" dirty="0"/>
              <a:t>地址</a:t>
            </a:r>
            <a:endParaRPr lang="en-US" altLang="zh-CN" sz="2000" dirty="0"/>
          </a:p>
          <a:p>
            <a:pPr lvl="1"/>
            <a:r>
              <a:rPr lang="zh-CN" altLang="en-US" sz="2000" dirty="0"/>
              <a:t>唯一标识连接到</a:t>
            </a:r>
            <a:r>
              <a:rPr lang="en-US" altLang="zh-CN" sz="2000" dirty="0"/>
              <a:t>IP</a:t>
            </a:r>
            <a:r>
              <a:rPr lang="zh-CN" altLang="en-US" sz="2000" dirty="0"/>
              <a:t>网络的接口</a:t>
            </a:r>
            <a:endParaRPr lang="en-US" altLang="zh-CN" sz="2000" dirty="0"/>
          </a:p>
          <a:p>
            <a:pPr lvl="1"/>
            <a:r>
              <a:rPr lang="zh-CN" altLang="en-US" sz="2000" dirty="0"/>
              <a:t>描述该接口所在的位置（网络）</a:t>
            </a:r>
            <a:endParaRPr lang="en-US" altLang="zh-CN" sz="2000" dirty="0"/>
          </a:p>
          <a:p>
            <a:pPr lvl="2"/>
            <a:r>
              <a:rPr lang="zh-CN" altLang="en-US" dirty="0"/>
              <a:t>第二层物理网络可以直接递交</a:t>
            </a:r>
            <a:r>
              <a:rPr lang="zh-CN" altLang="en-US" dirty="0" smtClean="0"/>
              <a:t>给其所在物理网络中的其他节点</a:t>
            </a:r>
            <a:endParaRPr lang="en-US" altLang="zh-CN" dirty="0"/>
          </a:p>
          <a:p>
            <a:pPr lvl="2"/>
            <a:r>
              <a:rPr lang="zh-CN" altLang="en-US" dirty="0"/>
              <a:t>需要将</a:t>
            </a:r>
            <a:r>
              <a:rPr lang="en-US" altLang="zh-CN" dirty="0"/>
              <a:t>IP</a:t>
            </a:r>
            <a:r>
              <a:rPr lang="zh-CN" altLang="en-US" dirty="0"/>
              <a:t>地址映射为物理地址</a:t>
            </a:r>
            <a:r>
              <a:rPr lang="en-US" altLang="zh-CN" dirty="0">
                <a:sym typeface="Wingdings" pitchFamily="2" charset="2"/>
              </a:rPr>
              <a:t>ARP</a:t>
            </a:r>
            <a:r>
              <a:rPr lang="zh-CN" altLang="en-US" dirty="0" smtClean="0">
                <a:sym typeface="Wingdings" pitchFamily="2" charset="2"/>
              </a:rPr>
              <a:t>协议</a:t>
            </a:r>
            <a:endParaRPr lang="en-US" altLang="zh-CN" dirty="0" smtClean="0">
              <a:sym typeface="Wingdings" pitchFamily="2" charset="2"/>
            </a:endParaRPr>
          </a:p>
          <a:p>
            <a:pPr lvl="3"/>
            <a:r>
              <a:rPr lang="zh-CN" altLang="en-US" dirty="0" smtClean="0">
                <a:sym typeface="Wingdings" pitchFamily="2" charset="2"/>
              </a:rPr>
              <a:t>网卡地址为</a:t>
            </a:r>
            <a:r>
              <a:rPr lang="en-US" altLang="zh-CN" dirty="0" smtClean="0">
                <a:sym typeface="Wingdings" pitchFamily="2" charset="2"/>
              </a:rPr>
              <a:t>48</a:t>
            </a:r>
            <a:r>
              <a:rPr lang="zh-CN" altLang="en-US" dirty="0" smtClean="0">
                <a:sym typeface="Wingdings" pitchFamily="2" charset="2"/>
              </a:rPr>
              <a:t>比特的整数，描述时一般将每个字节转换为十六进制，中间以</a:t>
            </a:r>
            <a:r>
              <a:rPr lang="en-US" altLang="zh-CN" dirty="0" smtClean="0">
                <a:sym typeface="Wingdings" pitchFamily="2" charset="2"/>
              </a:rPr>
              <a:t>-</a:t>
            </a:r>
            <a:r>
              <a:rPr lang="zh-CN" altLang="en-US" dirty="0" smtClean="0">
                <a:sym typeface="Wingdings" pitchFamily="2" charset="2"/>
              </a:rPr>
              <a:t>或者</a:t>
            </a:r>
            <a:r>
              <a:rPr lang="en-US" altLang="zh-CN" dirty="0" smtClean="0">
                <a:sym typeface="Wingdings" pitchFamily="2" charset="2"/>
              </a:rPr>
              <a:t>:</a:t>
            </a:r>
            <a:r>
              <a:rPr lang="zh-CN" altLang="en-US" dirty="0" smtClean="0">
                <a:sym typeface="Wingdings" pitchFamily="2" charset="2"/>
              </a:rPr>
              <a:t>隔开</a:t>
            </a:r>
            <a:endParaRPr lang="zh-CN" altLang="en-US" dirty="0"/>
          </a:p>
          <a:p>
            <a:pPr lvl="2"/>
            <a:r>
              <a:rPr lang="zh-CN" altLang="en-US" dirty="0"/>
              <a:t>路由时</a:t>
            </a:r>
            <a:r>
              <a:rPr lang="zh-CN" altLang="en-US" dirty="0" smtClean="0"/>
              <a:t>只需了解</a:t>
            </a:r>
            <a:r>
              <a:rPr lang="zh-CN" altLang="en-US" dirty="0"/>
              <a:t>如何到达接口所在的物理网络，而不必了解物理网络的每一台主机</a:t>
            </a:r>
          </a:p>
          <a:p>
            <a:pPr lvl="1"/>
            <a:r>
              <a:rPr lang="en-US" altLang="zh-CN" sz="2000" dirty="0"/>
              <a:t>IP</a:t>
            </a:r>
            <a:r>
              <a:rPr lang="zh-CN" altLang="en-US" sz="2000" dirty="0"/>
              <a:t>地址分为网络号和主机号，网络号标识某个物理网络，而主机号标识该网络中的主机。 </a:t>
            </a:r>
          </a:p>
          <a:p>
            <a:r>
              <a:rPr lang="zh-CN" altLang="en-US" sz="2000" dirty="0" smtClean="0"/>
              <a:t>目前的</a:t>
            </a:r>
            <a:r>
              <a:rPr lang="en-US" altLang="zh-CN" sz="2000" dirty="0" smtClean="0"/>
              <a:t>Internet(</a:t>
            </a:r>
            <a:r>
              <a:rPr lang="zh-CN" altLang="en-US" sz="2000" dirty="0"/>
              <a:t>采用</a:t>
            </a:r>
            <a:r>
              <a:rPr lang="en-US" altLang="zh-CN" sz="2000" dirty="0" smtClean="0"/>
              <a:t>IPv4</a:t>
            </a:r>
            <a:r>
              <a:rPr lang="zh-CN" altLang="en-US" sz="2000" dirty="0" smtClean="0"/>
              <a:t>协议</a:t>
            </a:r>
            <a:r>
              <a:rPr lang="en-US" altLang="zh-CN" sz="2000" dirty="0" smtClean="0"/>
              <a:t>)</a:t>
            </a:r>
            <a:r>
              <a:rPr lang="zh-CN" altLang="en-US" sz="2000" dirty="0" smtClean="0"/>
              <a:t>使用的</a:t>
            </a:r>
            <a:r>
              <a:rPr lang="en-US" altLang="zh-CN" sz="2000" dirty="0" smtClean="0"/>
              <a:t>IP</a:t>
            </a:r>
            <a:r>
              <a:rPr lang="zh-CN" altLang="en-US" sz="2000" dirty="0" smtClean="0"/>
              <a:t>地址为</a:t>
            </a:r>
            <a:r>
              <a:rPr lang="en-US" altLang="zh-CN" sz="2000" dirty="0" smtClean="0"/>
              <a:t>32</a:t>
            </a:r>
            <a:r>
              <a:rPr lang="zh-CN" altLang="en-US" sz="2000" dirty="0" smtClean="0"/>
              <a:t>比特的整数，采用</a:t>
            </a:r>
            <a:r>
              <a:rPr lang="zh-CN" altLang="en-US" sz="2000" dirty="0"/>
              <a:t>点十进制方法</a:t>
            </a:r>
            <a:r>
              <a:rPr lang="zh-CN" altLang="en-US" sz="2000" dirty="0" smtClean="0"/>
              <a:t>描述</a:t>
            </a:r>
            <a:endParaRPr lang="en-US" altLang="zh-CN" sz="2000" dirty="0" smtClean="0"/>
          </a:p>
          <a:p>
            <a:pPr lvl="1"/>
            <a:r>
              <a:rPr lang="zh-CN" altLang="en-US" sz="1600" dirty="0" smtClean="0"/>
              <a:t>每个字节转换为十进制数字，中间以</a:t>
            </a:r>
            <a:r>
              <a:rPr lang="en-US" altLang="zh-CN" sz="1600" dirty="0" smtClean="0"/>
              <a:t>.</a:t>
            </a:r>
            <a:r>
              <a:rPr lang="zh-CN" altLang="en-US" sz="1600" dirty="0" smtClean="0"/>
              <a:t>隔开</a:t>
            </a:r>
            <a:endParaRPr lang="zh-CN" altLang="en-US" sz="1600" dirty="0"/>
          </a:p>
          <a:p>
            <a:endParaRPr lang="zh-CN" altLang="en-US" sz="2000" dirty="0"/>
          </a:p>
          <a:p>
            <a:endParaRPr lang="zh-CN" altLang="en-US" sz="2000" dirty="0"/>
          </a:p>
        </p:txBody>
      </p:sp>
      <p:graphicFrame>
        <p:nvGraphicFramePr>
          <p:cNvPr id="5" name="Group 203"/>
          <p:cNvGraphicFramePr>
            <a:graphicFrameLocks/>
          </p:cNvGraphicFramePr>
          <p:nvPr>
            <p:extLst>
              <p:ext uri="{D42A27DB-BD31-4B8C-83A1-F6EECF244321}">
                <p14:modId xmlns:p14="http://schemas.microsoft.com/office/powerpoint/2010/main" val="4059870534"/>
              </p:ext>
            </p:extLst>
          </p:nvPr>
        </p:nvGraphicFramePr>
        <p:xfrm>
          <a:off x="1377677" y="5349620"/>
          <a:ext cx="6086475" cy="962280"/>
        </p:xfrm>
        <a:graphic>
          <a:graphicData uri="http://schemas.openxmlformats.org/drawingml/2006/table">
            <a:tbl>
              <a:tblPr/>
              <a:tblGrid>
                <a:gridCol w="1285875">
                  <a:extLst>
                    <a:ext uri="{9D8B030D-6E8A-4147-A177-3AD203B41FA5}">
                      <a16:colId xmlns:a16="http://schemas.microsoft.com/office/drawing/2014/main" val="20000"/>
                    </a:ext>
                  </a:extLst>
                </a:gridCol>
                <a:gridCol w="361950">
                  <a:extLst>
                    <a:ext uri="{9D8B030D-6E8A-4147-A177-3AD203B41FA5}">
                      <a16:colId xmlns:a16="http://schemas.microsoft.com/office/drawing/2014/main" val="20001"/>
                    </a:ext>
                  </a:extLst>
                </a:gridCol>
                <a:gridCol w="1212850">
                  <a:extLst>
                    <a:ext uri="{9D8B030D-6E8A-4147-A177-3AD203B41FA5}">
                      <a16:colId xmlns:a16="http://schemas.microsoft.com/office/drawing/2014/main" val="20002"/>
                    </a:ext>
                  </a:extLst>
                </a:gridCol>
                <a:gridCol w="3302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304800">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00000001</a:t>
                      </a:r>
                    </a:p>
                  </a:txBody>
                  <a:tcPr marL="90000" marR="90000" marT="46800" marB="46800"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00000010</a:t>
                      </a:r>
                    </a:p>
                  </a:txBody>
                  <a:tcPr marL="90000" marR="90000" marT="46800" marB="46800"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11111111</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00000100</a:t>
                      </a:r>
                    </a:p>
                  </a:txBody>
                  <a:tcPr marL="90000" marR="90000" marT="46800" marB="4680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1</a:t>
                      </a:r>
                    </a:p>
                  </a:txBody>
                  <a:tcPr marL="90000" marR="90000" marT="46800" marB="46800"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endParaRPr kumimoji="0" lang="zh-CN" altLang="en-US"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2</a:t>
                      </a:r>
                    </a:p>
                  </a:txBody>
                  <a:tcPr marL="90000" marR="90000" marT="46800" marB="46800"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3200" b="1" i="0" u="none" strike="noStrike" cap="none" normalizeH="0" baseline="0" smtClean="0">
                          <a:ln>
                            <a:noFill/>
                          </a:ln>
                          <a:solidFill>
                            <a:schemeClr val="tx1"/>
                          </a:solidFill>
                          <a:effectLst/>
                          <a:latin typeface="Arial" charset="0"/>
                          <a:ea typeface="宋体" pitchFamily="2" charset="-122"/>
                        </a:rPr>
                        <a:t>·</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255</a:t>
                      </a:r>
                    </a:p>
                  </a:txBody>
                  <a:tcPr marL="90000" marR="90000" marT="46800" marB="46800"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3200" b="1" i="0" u="none" strike="noStrike" cap="none" normalizeH="0" baseline="0" smtClean="0">
                          <a:ln>
                            <a:noFill/>
                          </a:ln>
                          <a:solidFill>
                            <a:schemeClr val="tx1"/>
                          </a:solidFill>
                          <a:effectLst/>
                          <a:latin typeface="Arial" charset="0"/>
                          <a:ea typeface="宋体" pitchFamily="2" charset="-122"/>
                        </a:rPr>
                        <a:t>·</a:t>
                      </a:r>
                      <a:endParaRPr kumimoji="0" lang="zh-CN" altLang="en-US" sz="1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Symbol" pitchFamily="18"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4</a:t>
                      </a:r>
                    </a:p>
                  </a:txBody>
                  <a:tcPr marL="90000" marR="90000" marT="46800" marB="4680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Text Box 204"/>
          <p:cNvSpPr txBox="1">
            <a:spLocks noChangeArrowheads="1"/>
          </p:cNvSpPr>
          <p:nvPr/>
        </p:nvSpPr>
        <p:spPr bwMode="auto">
          <a:xfrm>
            <a:off x="7850187" y="5349620"/>
            <a:ext cx="4264025" cy="461665"/>
          </a:xfrm>
          <a:prstGeom prst="rect">
            <a:avLst/>
          </a:prstGeom>
          <a:noFill/>
          <a:ln w="9525">
            <a:noFill/>
            <a:miter lim="800000"/>
            <a:headEnd/>
            <a:tailEnd/>
          </a:ln>
        </p:spPr>
        <p:txBody>
          <a:bodyPr wrap="square">
            <a:spAutoFit/>
          </a:bodyPr>
          <a:lstStyle/>
          <a:p>
            <a:pPr eaLnBrk="1" hangingPunct="1">
              <a:spcBef>
                <a:spcPct val="50000"/>
              </a:spcBef>
            </a:pPr>
            <a:r>
              <a:rPr kumimoji="1" lang="zh-CN" altLang="en-US" sz="2400" dirty="0" smtClean="0">
                <a:solidFill>
                  <a:srgbClr val="800080"/>
                </a:solidFill>
                <a:latin typeface="Times New Roman" pitchFamily="18" charset="0"/>
              </a:rPr>
              <a:t>尝试一下： </a:t>
            </a:r>
            <a:r>
              <a:rPr kumimoji="1" lang="en-US" altLang="zh-CN" sz="2400" dirty="0" smtClean="0">
                <a:solidFill>
                  <a:srgbClr val="800080"/>
                </a:solidFill>
                <a:latin typeface="Times New Roman" pitchFamily="18" charset="0"/>
              </a:rPr>
              <a:t>Ping 0xca780e73</a:t>
            </a:r>
            <a:endParaRPr kumimoji="1" lang="en-US" altLang="zh-CN" sz="2400" dirty="0">
              <a:solidFill>
                <a:srgbClr val="800080"/>
              </a:solidFill>
              <a:latin typeface="Times New Roman" pitchFamily="18" charset="0"/>
            </a:endParaRPr>
          </a:p>
        </p:txBody>
      </p:sp>
    </p:spTree>
    <p:extLst>
      <p:ext uri="{BB962C8B-B14F-4D97-AF65-F5344CB8AC3E}">
        <p14:creationId xmlns:p14="http://schemas.microsoft.com/office/powerpoint/2010/main" val="480322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回环地址和端口号</a:t>
            </a:r>
            <a:endParaRPr lang="zh-CN" altLang="en-US" dirty="0"/>
          </a:p>
        </p:txBody>
      </p:sp>
      <p:sp>
        <p:nvSpPr>
          <p:cNvPr id="3" name="内容占位符 2"/>
          <p:cNvSpPr>
            <a:spLocks noGrp="1"/>
          </p:cNvSpPr>
          <p:nvPr>
            <p:ph idx="1"/>
          </p:nvPr>
        </p:nvSpPr>
        <p:spPr/>
        <p:txBody>
          <a:bodyPr>
            <a:noAutofit/>
          </a:bodyPr>
          <a:lstStyle/>
          <a:p>
            <a:pPr>
              <a:defRPr/>
            </a:pPr>
            <a:r>
              <a:rPr lang="zh-CN" altLang="en-US" sz="2400" dirty="0"/>
              <a:t>一</a:t>
            </a:r>
            <a:r>
              <a:rPr lang="zh-CN" altLang="en-US" sz="2400" dirty="0" smtClean="0"/>
              <a:t>台主机可以有多个网络接口，每个接口有不同的</a:t>
            </a:r>
            <a:r>
              <a:rPr lang="en-US" altLang="zh-CN" sz="2400" dirty="0" smtClean="0"/>
              <a:t>IP</a:t>
            </a:r>
            <a:r>
              <a:rPr lang="zh-CN" altLang="en-US" sz="2400" dirty="0" smtClean="0"/>
              <a:t>地址</a:t>
            </a:r>
            <a:endParaRPr lang="en-US" altLang="zh-CN" sz="2400" dirty="0" smtClean="0"/>
          </a:p>
          <a:p>
            <a:pPr>
              <a:defRPr/>
            </a:pPr>
            <a:r>
              <a:rPr lang="en-US" altLang="zh-CN" sz="2400" dirty="0" smtClean="0"/>
              <a:t>127.0.0.1(</a:t>
            </a:r>
            <a:r>
              <a:rPr lang="zh-CN" altLang="en-US" sz="2400" dirty="0" smtClean="0"/>
              <a:t>实际上</a:t>
            </a:r>
            <a:r>
              <a:rPr lang="en-US" altLang="zh-CN" sz="2400" dirty="0" smtClean="0"/>
              <a:t>127.x.x.x)</a:t>
            </a:r>
            <a:r>
              <a:rPr lang="zh-CN" altLang="en-US" sz="2400" dirty="0" smtClean="0"/>
              <a:t>为回环</a:t>
            </a:r>
            <a:r>
              <a:rPr lang="en-US" altLang="zh-CN" sz="2400" dirty="0" smtClean="0"/>
              <a:t>(loopback)</a:t>
            </a:r>
            <a:r>
              <a:rPr lang="zh-CN" altLang="en-US" sz="2400" dirty="0" smtClean="0"/>
              <a:t>地址</a:t>
            </a:r>
            <a:endParaRPr lang="en-US" altLang="zh-CN" sz="2400" dirty="0" smtClean="0"/>
          </a:p>
          <a:p>
            <a:pPr lvl="1">
              <a:defRPr/>
            </a:pPr>
            <a:r>
              <a:rPr lang="zh-CN" altLang="en-US" dirty="0" smtClean="0"/>
              <a:t>任何发送到该地址的</a:t>
            </a:r>
            <a:r>
              <a:rPr lang="en-US" altLang="zh-CN" dirty="0" smtClean="0"/>
              <a:t>IP</a:t>
            </a:r>
            <a:r>
              <a:rPr lang="zh-CN" altLang="en-US" dirty="0" smtClean="0"/>
              <a:t>分组不会发送到实际的网卡上，而是由</a:t>
            </a:r>
            <a:r>
              <a:rPr lang="en-US" altLang="zh-CN" dirty="0" smtClean="0"/>
              <a:t>IP</a:t>
            </a:r>
            <a:r>
              <a:rPr lang="zh-CN" altLang="en-US" dirty="0" smtClean="0"/>
              <a:t>模块递交给高层相应的协议</a:t>
            </a:r>
            <a:r>
              <a:rPr lang="en-US" altLang="zh-CN" dirty="0" smtClean="0"/>
              <a:t>(TCP</a:t>
            </a:r>
            <a:r>
              <a:rPr lang="zh-CN" altLang="en-US" dirty="0" smtClean="0"/>
              <a:t>或者</a:t>
            </a:r>
            <a:r>
              <a:rPr lang="en-US" altLang="zh-CN" dirty="0" smtClean="0"/>
              <a:t>UDP</a:t>
            </a:r>
            <a:r>
              <a:rPr lang="en-US" altLang="zh-CN" dirty="0"/>
              <a:t>)</a:t>
            </a:r>
            <a:r>
              <a:rPr lang="zh-CN" altLang="en-US" dirty="0" smtClean="0"/>
              <a:t>模块</a:t>
            </a:r>
            <a:endParaRPr lang="en-US" altLang="zh-CN" dirty="0" smtClean="0"/>
          </a:p>
          <a:p>
            <a:pPr lvl="1">
              <a:defRPr/>
            </a:pPr>
            <a:r>
              <a:rPr lang="zh-CN" altLang="en-US" dirty="0"/>
              <a:t>可测试协议栈，以及用于主机内不同进程间的</a:t>
            </a:r>
            <a:r>
              <a:rPr lang="zh-CN" altLang="en-US" dirty="0" smtClean="0"/>
              <a:t>通信</a:t>
            </a:r>
            <a:endParaRPr lang="en-US" altLang="zh-CN" dirty="0" smtClean="0"/>
          </a:p>
          <a:p>
            <a:pPr>
              <a:defRPr/>
            </a:pPr>
            <a:endParaRPr lang="zh-CN" altLang="zh-CN" sz="2400" dirty="0">
              <a:solidFill>
                <a:schemeClr val="dk1"/>
              </a:solidFill>
            </a:endParaRPr>
          </a:p>
          <a:p>
            <a:pPr>
              <a:defRPr/>
            </a:pPr>
            <a:endParaRPr lang="en-US" altLang="zh-CN" sz="2400" dirty="0" smtClean="0"/>
          </a:p>
        </p:txBody>
      </p:sp>
      <p:pic>
        <p:nvPicPr>
          <p:cNvPr id="5" name="图片 4"/>
          <p:cNvPicPr>
            <a:picLocks noChangeAspect="1"/>
          </p:cNvPicPr>
          <p:nvPr/>
        </p:nvPicPr>
        <p:blipFill>
          <a:blip r:embed="rId3"/>
          <a:stretch>
            <a:fillRect/>
          </a:stretch>
        </p:blipFill>
        <p:spPr>
          <a:xfrm>
            <a:off x="1620837" y="3889376"/>
            <a:ext cx="5808663" cy="2872214"/>
          </a:xfrm>
          <a:prstGeom prst="rect">
            <a:avLst/>
          </a:prstGeom>
        </p:spPr>
      </p:pic>
      <p:sp>
        <p:nvSpPr>
          <p:cNvPr id="6" name="文本框 5"/>
          <p:cNvSpPr txBox="1"/>
          <p:nvPr/>
        </p:nvSpPr>
        <p:spPr>
          <a:xfrm>
            <a:off x="8039100" y="4003576"/>
            <a:ext cx="3822700"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Windows</a:t>
            </a:r>
            <a:r>
              <a:rPr lang="zh-CN" altLang="en-US" dirty="0" smtClean="0"/>
              <a:t>命令： </a:t>
            </a:r>
            <a:r>
              <a:rPr lang="en-US" altLang="zh-CN" dirty="0" smtClean="0"/>
              <a:t>ipconfig</a:t>
            </a:r>
          </a:p>
          <a:p>
            <a:pPr marL="285750" indent="-285750">
              <a:buFont typeface="Arial" panose="020B0604020202020204" pitchFamily="34" charset="0"/>
              <a:buChar char="•"/>
            </a:pPr>
            <a:r>
              <a:rPr lang="en-US" altLang="zh-CN" dirty="0" smtClean="0"/>
              <a:t>Linux</a:t>
            </a:r>
            <a:r>
              <a:rPr lang="zh-CN" altLang="en-US" dirty="0" smtClean="0"/>
              <a:t>的</a:t>
            </a:r>
            <a:r>
              <a:rPr lang="en-US" altLang="zh-CN" dirty="0" smtClean="0"/>
              <a:t>IP</a:t>
            </a:r>
            <a:r>
              <a:rPr lang="zh-CN" altLang="en-US" dirty="0" smtClean="0"/>
              <a:t>命令提供了查看和修改网络配置的功能，用于替代</a:t>
            </a:r>
            <a:r>
              <a:rPr lang="en-US" altLang="zh-CN" dirty="0" err="1" smtClean="0"/>
              <a:t>ifconfig</a:t>
            </a:r>
            <a:r>
              <a:rPr lang="en-US" altLang="zh-CN" dirty="0" smtClean="0"/>
              <a:t>/</a:t>
            </a:r>
            <a:r>
              <a:rPr lang="en-US" altLang="zh-CN" dirty="0" err="1" smtClean="0"/>
              <a:t>arp</a:t>
            </a:r>
            <a:r>
              <a:rPr lang="en-US" altLang="zh-CN" dirty="0" smtClean="0"/>
              <a:t>/route</a:t>
            </a:r>
            <a:r>
              <a:rPr lang="zh-CN" altLang="en-US" dirty="0" smtClean="0"/>
              <a:t>等</a:t>
            </a:r>
            <a:endParaRPr lang="en-US" altLang="zh-CN" dirty="0" smtClean="0"/>
          </a:p>
          <a:p>
            <a:pPr marL="742950" lvl="1" indent="-285750">
              <a:buFont typeface="Arial" panose="020B0604020202020204" pitchFamily="34" charset="0"/>
              <a:buChar char="•"/>
            </a:pPr>
            <a:r>
              <a:rPr lang="en-US" altLang="zh-CN" dirty="0" err="1" smtClean="0"/>
              <a:t>ip</a:t>
            </a:r>
            <a:r>
              <a:rPr lang="en-US" altLang="zh-CN" dirty="0" smtClean="0"/>
              <a:t> link: </a:t>
            </a:r>
            <a:r>
              <a:rPr lang="zh-CN" altLang="en-US" dirty="0" smtClean="0"/>
              <a:t>网络接口</a:t>
            </a:r>
            <a:endParaRPr lang="en-US" altLang="zh-CN" dirty="0" smtClean="0"/>
          </a:p>
          <a:p>
            <a:pPr marL="742950" lvl="1" indent="-285750">
              <a:buFont typeface="Arial" panose="020B0604020202020204" pitchFamily="34" charset="0"/>
              <a:buChar char="•"/>
            </a:pPr>
            <a:r>
              <a:rPr lang="en-US" altLang="zh-CN" dirty="0" err="1" smtClean="0"/>
              <a:t>ip</a:t>
            </a:r>
            <a:r>
              <a:rPr lang="en-US" altLang="zh-CN" dirty="0" smtClean="0"/>
              <a:t> address: </a:t>
            </a:r>
            <a:r>
              <a:rPr lang="zh-CN" altLang="en-US" dirty="0" smtClean="0"/>
              <a:t>网络接口</a:t>
            </a:r>
            <a:r>
              <a:rPr lang="en-US" altLang="zh-CN" dirty="0" smtClean="0"/>
              <a:t>IP</a:t>
            </a:r>
            <a:r>
              <a:rPr lang="zh-CN" altLang="en-US" dirty="0" smtClean="0"/>
              <a:t>地址</a:t>
            </a:r>
            <a:endParaRPr lang="en-US" altLang="zh-CN" dirty="0" smtClean="0"/>
          </a:p>
          <a:p>
            <a:pPr marL="742950" lvl="1" indent="-285750">
              <a:buFont typeface="Arial" panose="020B0604020202020204" pitchFamily="34" charset="0"/>
              <a:buChar char="•"/>
            </a:pPr>
            <a:r>
              <a:rPr lang="en-US" altLang="zh-CN" dirty="0" err="1" smtClean="0"/>
              <a:t>ip</a:t>
            </a:r>
            <a:r>
              <a:rPr lang="en-US" altLang="zh-CN" dirty="0" smtClean="0"/>
              <a:t> route: </a:t>
            </a:r>
            <a:r>
              <a:rPr lang="zh-CN" altLang="en-US" dirty="0" smtClean="0"/>
              <a:t>路由表，替代</a:t>
            </a:r>
            <a:r>
              <a:rPr lang="en-US" altLang="zh-CN" dirty="0" smtClean="0"/>
              <a:t>route</a:t>
            </a:r>
          </a:p>
          <a:p>
            <a:pPr marL="742950" lvl="1" indent="-285750">
              <a:buFont typeface="Arial" panose="020B0604020202020204" pitchFamily="34" charset="0"/>
              <a:buChar char="•"/>
            </a:pPr>
            <a:r>
              <a:rPr lang="en-US" altLang="zh-CN" dirty="0" err="1" smtClean="0"/>
              <a:t>ip</a:t>
            </a:r>
            <a:r>
              <a:rPr lang="en-US" altLang="zh-CN" dirty="0" smtClean="0"/>
              <a:t> neighbor: </a:t>
            </a:r>
            <a:r>
              <a:rPr lang="zh-CN" altLang="en-US" dirty="0" smtClean="0"/>
              <a:t>邻居，替代</a:t>
            </a:r>
            <a:r>
              <a:rPr lang="en-US" altLang="zh-CN" dirty="0" err="1" smtClean="0"/>
              <a:t>arp</a:t>
            </a:r>
            <a:endParaRPr lang="zh-CN" altLang="en-US" dirty="0"/>
          </a:p>
        </p:txBody>
      </p:sp>
    </p:spTree>
    <p:extLst>
      <p:ext uri="{BB962C8B-B14F-4D97-AF65-F5344CB8AC3E}">
        <p14:creationId xmlns:p14="http://schemas.microsoft.com/office/powerpoint/2010/main" val="3902606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端口号</a:t>
            </a:r>
            <a:endParaRPr lang="zh-CN" altLang="en-US" dirty="0"/>
          </a:p>
        </p:txBody>
      </p:sp>
      <p:sp>
        <p:nvSpPr>
          <p:cNvPr id="3" name="内容占位符 2"/>
          <p:cNvSpPr>
            <a:spLocks noGrp="1"/>
          </p:cNvSpPr>
          <p:nvPr>
            <p:ph idx="1"/>
          </p:nvPr>
        </p:nvSpPr>
        <p:spPr/>
        <p:txBody>
          <a:bodyPr>
            <a:noAutofit/>
          </a:bodyPr>
          <a:lstStyle/>
          <a:p>
            <a:pPr>
              <a:defRPr/>
            </a:pPr>
            <a:r>
              <a:rPr lang="zh-CN" altLang="en-US" sz="2400" dirty="0" smtClean="0"/>
              <a:t>有许多进程要通过</a:t>
            </a:r>
            <a:r>
              <a:rPr lang="en-US" altLang="zh-CN" sz="2400" dirty="0" smtClean="0"/>
              <a:t>socket</a:t>
            </a:r>
            <a:r>
              <a:rPr lang="zh-CN" altLang="en-US" sz="2400" dirty="0" smtClean="0"/>
              <a:t>使用底层提供的服务，端口号表示对应着上层的哪个进程</a:t>
            </a:r>
            <a:endParaRPr lang="en-US" altLang="zh-CN" sz="2400" dirty="0" smtClean="0"/>
          </a:p>
          <a:p>
            <a:pPr lvl="1">
              <a:defRPr/>
            </a:pPr>
            <a:r>
              <a:rPr lang="zh-CN" altLang="en-US" dirty="0"/>
              <a:t>端口</a:t>
            </a:r>
            <a:r>
              <a:rPr lang="zh-CN" altLang="en-US" dirty="0" smtClean="0"/>
              <a:t>号为</a:t>
            </a:r>
            <a:r>
              <a:rPr lang="en-US" altLang="zh-CN" dirty="0" smtClean="0"/>
              <a:t>16</a:t>
            </a:r>
            <a:r>
              <a:rPr lang="zh-CN" altLang="en-US" dirty="0" smtClean="0"/>
              <a:t>个比特的整数</a:t>
            </a:r>
            <a:endParaRPr lang="en-US" altLang="zh-CN" dirty="0" smtClean="0"/>
          </a:p>
          <a:p>
            <a:pPr lvl="1">
              <a:defRPr/>
            </a:pPr>
            <a:r>
              <a:rPr lang="en-US" altLang="zh-CN" dirty="0" smtClean="0"/>
              <a:t>255</a:t>
            </a:r>
            <a:r>
              <a:rPr lang="zh-CN" altLang="en-US" dirty="0"/>
              <a:t>以下：为通用网络应用使用的端口号，比如</a:t>
            </a:r>
            <a:r>
              <a:rPr lang="en-US" altLang="zh-CN" dirty="0"/>
              <a:t>HTTP:80, SMTP 25, SSH 22</a:t>
            </a:r>
            <a:r>
              <a:rPr lang="zh-CN" altLang="en-US" dirty="0"/>
              <a:t>等</a:t>
            </a:r>
          </a:p>
          <a:p>
            <a:pPr lvl="1">
              <a:defRPr/>
            </a:pPr>
            <a:r>
              <a:rPr lang="en-US" altLang="zh-CN" dirty="0"/>
              <a:t>256~1023</a:t>
            </a:r>
            <a:r>
              <a:rPr lang="zh-CN" altLang="en-US" dirty="0"/>
              <a:t>： 为厂商应用使用的端口号，比如</a:t>
            </a:r>
            <a:r>
              <a:rPr lang="en-US" altLang="zh-CN" dirty="0"/>
              <a:t>X-Window: 6000, RDP: 3389</a:t>
            </a:r>
            <a:r>
              <a:rPr lang="zh-CN" altLang="en-US" dirty="0"/>
              <a:t>等</a:t>
            </a:r>
            <a:endParaRPr lang="en-US" altLang="zh-CN" dirty="0"/>
          </a:p>
          <a:p>
            <a:pPr lvl="1">
              <a:defRPr/>
            </a:pPr>
            <a:r>
              <a:rPr lang="en-US" altLang="zh-CN" dirty="0"/>
              <a:t>1024~</a:t>
            </a:r>
            <a:r>
              <a:rPr lang="zh-CN" altLang="en-US" dirty="0"/>
              <a:t>： 用户可自由使用的（非</a:t>
            </a:r>
            <a:r>
              <a:rPr lang="en-US" altLang="zh-CN" dirty="0"/>
              <a:t>well-known</a:t>
            </a:r>
            <a:r>
              <a:rPr lang="zh-CN" altLang="en-US" dirty="0"/>
              <a:t>应用</a:t>
            </a:r>
            <a:r>
              <a:rPr lang="zh-CN" altLang="en-US" dirty="0" smtClean="0"/>
              <a:t>）</a:t>
            </a:r>
            <a:endParaRPr lang="en-US" altLang="zh-CN" dirty="0" smtClean="0"/>
          </a:p>
          <a:p>
            <a:pPr>
              <a:defRPr/>
            </a:pPr>
            <a:r>
              <a:rPr lang="zh-CN" altLang="en-US" sz="2400" dirty="0" smtClean="0"/>
              <a:t>注意 </a:t>
            </a:r>
            <a:r>
              <a:rPr lang="en-US" altLang="zh-CN" sz="2400" dirty="0" smtClean="0"/>
              <a:t>IP</a:t>
            </a:r>
            <a:r>
              <a:rPr lang="zh-CN" altLang="en-US" sz="2400" dirty="0" smtClean="0"/>
              <a:t>地址和</a:t>
            </a:r>
            <a:r>
              <a:rPr lang="zh-CN" altLang="en-US" sz="2400" dirty="0"/>
              <a:t>端口</a:t>
            </a:r>
            <a:r>
              <a:rPr lang="zh-CN" altLang="en-US" sz="2400" dirty="0" smtClean="0"/>
              <a:t>号都是采用网络字节顺序，即大端</a:t>
            </a:r>
            <a:r>
              <a:rPr lang="en-US" altLang="zh-CN" sz="2400" dirty="0" smtClean="0"/>
              <a:t>(big-endian)</a:t>
            </a:r>
            <a:r>
              <a:rPr lang="zh-CN" altLang="en-US" sz="2400" dirty="0" smtClean="0"/>
              <a:t>顺序</a:t>
            </a:r>
            <a:endParaRPr lang="en-US" altLang="zh-CN" sz="2400" dirty="0" smtClean="0"/>
          </a:p>
          <a:p>
            <a:pPr lvl="1">
              <a:defRPr/>
            </a:pPr>
            <a:r>
              <a:rPr lang="zh-CN" altLang="en-US" dirty="0" smtClean="0"/>
              <a:t>大端指的是多字节整数存储或传输时高字节（</a:t>
            </a:r>
            <a:r>
              <a:rPr lang="en-US" altLang="zh-CN" dirty="0" smtClean="0"/>
              <a:t>MSB</a:t>
            </a:r>
            <a:r>
              <a:rPr lang="zh-CN" altLang="en-US" dirty="0" smtClean="0"/>
              <a:t>）在前的方式。小端为低字节在前</a:t>
            </a:r>
            <a:endParaRPr lang="en-US" altLang="zh-CN" dirty="0" smtClean="0"/>
          </a:p>
          <a:p>
            <a:pPr>
              <a:defRPr/>
            </a:pPr>
            <a:r>
              <a:rPr lang="en-US" altLang="zh-CN" sz="2400" dirty="0" smtClean="0">
                <a:solidFill>
                  <a:schemeClr val="dk1"/>
                </a:solidFill>
              </a:rPr>
              <a:t>socket</a:t>
            </a:r>
            <a:r>
              <a:rPr lang="zh-CN" altLang="en-US" sz="2400" dirty="0" smtClean="0">
                <a:solidFill>
                  <a:schemeClr val="dk1"/>
                </a:solidFill>
              </a:rPr>
              <a:t>编程时可以采用函数</a:t>
            </a:r>
            <a:r>
              <a:rPr lang="en-US" altLang="zh-CN" sz="2400" dirty="0" err="1" smtClean="0">
                <a:solidFill>
                  <a:schemeClr val="dk1"/>
                </a:solidFill>
              </a:rPr>
              <a:t>ntohs</a:t>
            </a:r>
            <a:r>
              <a:rPr lang="en-US" altLang="zh-CN" sz="2400" dirty="0" smtClean="0">
                <a:solidFill>
                  <a:schemeClr val="dk1"/>
                </a:solidFill>
              </a:rPr>
              <a:t>(</a:t>
            </a:r>
            <a:r>
              <a:rPr lang="en-US" altLang="zh-CN" sz="2400" dirty="0" err="1" smtClean="0">
                <a:solidFill>
                  <a:schemeClr val="dk1"/>
                </a:solidFill>
              </a:rPr>
              <a:t>num</a:t>
            </a:r>
            <a:r>
              <a:rPr lang="en-US" altLang="zh-CN" sz="2400" dirty="0">
                <a:solidFill>
                  <a:schemeClr val="dk1"/>
                </a:solidFill>
              </a:rPr>
              <a:t>),</a:t>
            </a:r>
            <a:r>
              <a:rPr lang="en-US" altLang="zh-CN" sz="2400" dirty="0" err="1">
                <a:solidFill>
                  <a:schemeClr val="dk1"/>
                </a:solidFill>
              </a:rPr>
              <a:t>ntohl</a:t>
            </a:r>
            <a:r>
              <a:rPr lang="en-US" altLang="zh-CN" sz="2400" dirty="0">
                <a:solidFill>
                  <a:schemeClr val="dk1"/>
                </a:solidFill>
              </a:rPr>
              <a:t>(</a:t>
            </a:r>
            <a:r>
              <a:rPr lang="en-US" altLang="zh-CN" sz="2400" dirty="0" err="1">
                <a:solidFill>
                  <a:schemeClr val="dk1"/>
                </a:solidFill>
              </a:rPr>
              <a:t>num</a:t>
            </a:r>
            <a:r>
              <a:rPr lang="en-US" altLang="zh-CN" sz="2400" dirty="0">
                <a:solidFill>
                  <a:schemeClr val="dk1"/>
                </a:solidFill>
              </a:rPr>
              <a:t>),</a:t>
            </a:r>
            <a:r>
              <a:rPr lang="en-US" altLang="zh-CN" sz="2400" dirty="0" err="1">
                <a:solidFill>
                  <a:schemeClr val="dk1"/>
                </a:solidFill>
              </a:rPr>
              <a:t>htons</a:t>
            </a:r>
            <a:r>
              <a:rPr lang="en-US" altLang="zh-CN" sz="2400" dirty="0">
                <a:solidFill>
                  <a:schemeClr val="dk1"/>
                </a:solidFill>
              </a:rPr>
              <a:t>(</a:t>
            </a:r>
            <a:r>
              <a:rPr lang="en-US" altLang="zh-CN" sz="2400" dirty="0" err="1">
                <a:solidFill>
                  <a:schemeClr val="dk1"/>
                </a:solidFill>
              </a:rPr>
              <a:t>num</a:t>
            </a:r>
            <a:r>
              <a:rPr lang="en-US" altLang="zh-CN" sz="2400" dirty="0">
                <a:solidFill>
                  <a:schemeClr val="dk1"/>
                </a:solidFill>
              </a:rPr>
              <a:t>),</a:t>
            </a:r>
            <a:r>
              <a:rPr lang="en-US" altLang="zh-CN" sz="2400" dirty="0" err="1" smtClean="0">
                <a:solidFill>
                  <a:schemeClr val="dk1"/>
                </a:solidFill>
              </a:rPr>
              <a:t>htonl</a:t>
            </a:r>
            <a:r>
              <a:rPr lang="en-US" altLang="zh-CN" sz="2400" dirty="0" smtClean="0">
                <a:solidFill>
                  <a:schemeClr val="dk1"/>
                </a:solidFill>
              </a:rPr>
              <a:t>(</a:t>
            </a:r>
            <a:r>
              <a:rPr lang="en-US" altLang="zh-CN" sz="2400" dirty="0" err="1" smtClean="0">
                <a:solidFill>
                  <a:schemeClr val="dk1"/>
                </a:solidFill>
              </a:rPr>
              <a:t>num</a:t>
            </a:r>
            <a:r>
              <a:rPr lang="en-US" altLang="zh-CN" sz="2400" dirty="0" smtClean="0">
                <a:solidFill>
                  <a:schemeClr val="dk1"/>
                </a:solidFill>
              </a:rPr>
              <a:t>)</a:t>
            </a:r>
            <a:r>
              <a:rPr lang="zh-CN" altLang="en-US" sz="2400" dirty="0" smtClean="0">
                <a:solidFill>
                  <a:schemeClr val="dk1"/>
                </a:solidFill>
              </a:rPr>
              <a:t>为</a:t>
            </a:r>
            <a:r>
              <a:rPr lang="en-US" altLang="zh-CN" sz="2400" dirty="0"/>
              <a:t>16bit/32</a:t>
            </a:r>
            <a:r>
              <a:rPr lang="zh-CN" altLang="en-US" sz="2400" dirty="0"/>
              <a:t>比特</a:t>
            </a:r>
            <a:r>
              <a:rPr lang="zh-CN" altLang="en-US" sz="2400" dirty="0" smtClean="0"/>
              <a:t>整数在</a:t>
            </a:r>
            <a:r>
              <a:rPr lang="zh-CN" altLang="en-US" sz="2400" dirty="0" smtClean="0">
                <a:solidFill>
                  <a:schemeClr val="dk1"/>
                </a:solidFill>
              </a:rPr>
              <a:t>网络字节顺序和主机字节顺序之间进行转换</a:t>
            </a:r>
            <a:endParaRPr lang="zh-CN" altLang="zh-CN" sz="2400" dirty="0">
              <a:solidFill>
                <a:schemeClr val="dk1"/>
              </a:solidFill>
            </a:endParaRPr>
          </a:p>
          <a:p>
            <a:pPr>
              <a:defRPr/>
            </a:pPr>
            <a:endParaRPr lang="en-US" altLang="zh-CN" sz="2400" dirty="0" smtClean="0"/>
          </a:p>
        </p:txBody>
      </p:sp>
    </p:spTree>
    <p:extLst>
      <p:ext uri="{BB962C8B-B14F-4D97-AF65-F5344CB8AC3E}">
        <p14:creationId xmlns:p14="http://schemas.microsoft.com/office/powerpoint/2010/main" val="433776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DNS(</a:t>
            </a:r>
            <a:r>
              <a:rPr lang="en-US" altLang="zh-CN" dirty="0" smtClean="0"/>
              <a:t>Domain Name System</a:t>
            </a:r>
            <a:r>
              <a:rPr lang="zh-CN" altLang="en-US" dirty="0" smtClean="0"/>
              <a:t>）域名系统</a:t>
            </a:r>
            <a:endParaRPr lang="zh-CN" altLang="en-US" dirty="0"/>
          </a:p>
        </p:txBody>
      </p:sp>
      <p:sp>
        <p:nvSpPr>
          <p:cNvPr id="3" name="内容占位符 2"/>
          <p:cNvSpPr>
            <a:spLocks noGrp="1"/>
          </p:cNvSpPr>
          <p:nvPr>
            <p:ph idx="1"/>
          </p:nvPr>
        </p:nvSpPr>
        <p:spPr/>
        <p:txBody>
          <a:bodyPr>
            <a:noAutofit/>
          </a:bodyPr>
          <a:lstStyle/>
          <a:p>
            <a:r>
              <a:rPr lang="en-US" altLang="zh-CN" sz="2000" dirty="0" smtClean="0"/>
              <a:t>Internet</a:t>
            </a:r>
            <a:r>
              <a:rPr lang="zh-CN" altLang="en-US" sz="2000" dirty="0" smtClean="0"/>
              <a:t>的名字和地址： </a:t>
            </a:r>
            <a:endParaRPr lang="en-US" altLang="zh-CN" sz="2000" dirty="0" smtClean="0"/>
          </a:p>
          <a:p>
            <a:pPr lvl="1"/>
            <a:r>
              <a:rPr lang="zh-CN" altLang="en-US" sz="2000" dirty="0" smtClean="0"/>
              <a:t>网卡地址</a:t>
            </a:r>
            <a:r>
              <a:rPr lang="en-US" altLang="zh-CN" sz="2000" dirty="0" smtClean="0"/>
              <a:t>(MAC</a:t>
            </a:r>
            <a:r>
              <a:rPr lang="zh-CN" altLang="en-US" sz="2000" dirty="0" smtClean="0"/>
              <a:t>地址）：标识某一块网卡</a:t>
            </a:r>
            <a:endParaRPr lang="en-US" altLang="zh-CN" sz="2000" dirty="0" smtClean="0"/>
          </a:p>
          <a:p>
            <a:pPr lvl="1"/>
            <a:r>
              <a:rPr lang="en-US" altLang="zh-CN" sz="2000" dirty="0" smtClean="0"/>
              <a:t>IP</a:t>
            </a:r>
            <a:r>
              <a:rPr lang="zh-CN" altLang="en-US" sz="2000" dirty="0" smtClean="0"/>
              <a:t>地址：</a:t>
            </a:r>
            <a:r>
              <a:rPr lang="en-US" altLang="zh-CN" sz="2000" dirty="0" smtClean="0"/>
              <a:t>32</a:t>
            </a:r>
            <a:r>
              <a:rPr lang="zh-CN" altLang="en-US" sz="2000" dirty="0" smtClean="0"/>
              <a:t>比特整数，标识</a:t>
            </a:r>
            <a:r>
              <a:rPr lang="en-US" altLang="zh-CN" sz="2000" dirty="0" smtClean="0"/>
              <a:t>Internet</a:t>
            </a:r>
            <a:r>
              <a:rPr lang="zh-CN" altLang="en-US" sz="2000" dirty="0" smtClean="0"/>
              <a:t>上的某个主机，</a:t>
            </a:r>
            <a:r>
              <a:rPr lang="en-US" altLang="zh-CN" sz="2000" dirty="0" err="1" smtClean="0"/>
              <a:t>ID+Locator</a:t>
            </a:r>
            <a:endParaRPr lang="en-US" altLang="zh-CN" sz="2000" dirty="0" smtClean="0"/>
          </a:p>
          <a:p>
            <a:pPr lvl="1"/>
            <a:r>
              <a:rPr lang="zh-CN" altLang="en-US" sz="2000" dirty="0" smtClean="0"/>
              <a:t>主机名字（域名）：方便记忆的一系列字符</a:t>
            </a:r>
            <a:endParaRPr lang="en-US" altLang="zh-CN" sz="2000" dirty="0" smtClean="0"/>
          </a:p>
          <a:p>
            <a:r>
              <a:rPr lang="zh-CN" altLang="en-US" sz="2000" dirty="0" smtClean="0"/>
              <a:t>名字和地址之间的映射： </a:t>
            </a:r>
            <a:endParaRPr lang="en-US" altLang="zh-CN" sz="2000" dirty="0" smtClean="0"/>
          </a:p>
          <a:p>
            <a:pPr lvl="1"/>
            <a:r>
              <a:rPr lang="en-US" altLang="zh-CN" sz="2000" dirty="0" smtClean="0"/>
              <a:t>ARP:  IP</a:t>
            </a:r>
            <a:r>
              <a:rPr lang="zh-CN" altLang="en-US" sz="2000" dirty="0" smtClean="0"/>
              <a:t>地址</a:t>
            </a:r>
            <a:r>
              <a:rPr lang="en-US" altLang="zh-CN" sz="2000" dirty="0" smtClean="0">
                <a:sym typeface="Wingdings" panose="05000000000000000000" pitchFamily="2" charset="2"/>
              </a:rPr>
              <a:t></a:t>
            </a:r>
            <a:r>
              <a:rPr lang="zh-CN" altLang="en-US" sz="2000" dirty="0" smtClean="0">
                <a:sym typeface="Wingdings" panose="05000000000000000000" pitchFamily="2" charset="2"/>
              </a:rPr>
              <a:t>网卡地址</a:t>
            </a:r>
            <a:endParaRPr lang="en-US" altLang="zh-CN" sz="2000" dirty="0" smtClean="0">
              <a:sym typeface="Wingdings" panose="05000000000000000000" pitchFamily="2" charset="2"/>
            </a:endParaRPr>
          </a:p>
        </p:txBody>
      </p:sp>
      <p:sp>
        <p:nvSpPr>
          <p:cNvPr id="4" name="矩形 3"/>
          <p:cNvSpPr/>
          <p:nvPr/>
        </p:nvSpPr>
        <p:spPr>
          <a:xfrm>
            <a:off x="6312568" y="3069027"/>
            <a:ext cx="6096000" cy="646331"/>
          </a:xfrm>
          <a:prstGeom prst="rect">
            <a:avLst/>
          </a:prstGeom>
        </p:spPr>
        <p:txBody>
          <a:bodyPr>
            <a:spAutoFit/>
          </a:bodyPr>
          <a:lstStyle/>
          <a:p>
            <a:pPr marL="338138" lvl="1" indent="0" defTabSz="895350">
              <a:buNone/>
            </a:pPr>
            <a:r>
              <a:rPr lang="en-US" altLang="zh-CN" dirty="0" err="1">
                <a:latin typeface="Courier New" pitchFamily="49" charset="0"/>
                <a:ea typeface="宋体" pitchFamily="2" charset="-122"/>
              </a:rPr>
              <a:t>gethostbyname</a:t>
            </a:r>
            <a:r>
              <a:rPr lang="en-US" altLang="zh-CN" dirty="0">
                <a:latin typeface="Courier New" pitchFamily="49" charset="0"/>
                <a:ea typeface="宋体" pitchFamily="2" charset="-122"/>
              </a:rPr>
              <a:t>:</a:t>
            </a:r>
            <a:r>
              <a:rPr lang="en-US" altLang="zh-CN" dirty="0">
                <a:ea typeface="宋体" pitchFamily="2" charset="-122"/>
              </a:rPr>
              <a:t> query key is a DNS host name.</a:t>
            </a:r>
          </a:p>
          <a:p>
            <a:pPr marL="338138" lvl="1" indent="0" defTabSz="895350">
              <a:buNone/>
            </a:pPr>
            <a:r>
              <a:rPr lang="en-US" altLang="zh-CN" dirty="0" err="1">
                <a:latin typeface="Courier New" pitchFamily="49" charset="0"/>
                <a:ea typeface="宋体" pitchFamily="2" charset="-122"/>
              </a:rPr>
              <a:t>gethostbyaddr</a:t>
            </a:r>
            <a:r>
              <a:rPr lang="en-US" altLang="zh-CN" dirty="0">
                <a:latin typeface="Courier New" pitchFamily="49" charset="0"/>
                <a:ea typeface="宋体" pitchFamily="2" charset="-122"/>
              </a:rPr>
              <a:t>:</a:t>
            </a:r>
            <a:r>
              <a:rPr lang="en-US" altLang="zh-CN" dirty="0">
                <a:ea typeface="宋体" pitchFamily="2" charset="-122"/>
              </a:rPr>
              <a:t> query key is an IP address.</a:t>
            </a:r>
            <a:endParaRPr lang="zh-CN" altLang="en-US" sz="2000" dirty="0"/>
          </a:p>
        </p:txBody>
      </p:sp>
      <p:sp>
        <p:nvSpPr>
          <p:cNvPr id="7" name="矩形 6"/>
          <p:cNvSpPr/>
          <p:nvPr/>
        </p:nvSpPr>
        <p:spPr>
          <a:xfrm>
            <a:off x="838200" y="3872568"/>
            <a:ext cx="5835316" cy="2308324"/>
          </a:xfrm>
          <a:prstGeom prst="rect">
            <a:avLst/>
          </a:prstGeom>
        </p:spPr>
        <p:txBody>
          <a:bodyPr wrap="square">
            <a:spAutoFit/>
          </a:bodyPr>
          <a:lstStyle/>
          <a:p>
            <a:pPr marL="800100" lvl="1" indent="-342900">
              <a:buFont typeface="Arial" panose="020B0604020202020204" pitchFamily="34" charset="0"/>
              <a:buChar char="•"/>
            </a:pPr>
            <a:r>
              <a:rPr lang="en-US" altLang="zh-CN" sz="2400" dirty="0" smtClean="0">
                <a:sym typeface="Wingdings" panose="05000000000000000000" pitchFamily="2" charset="2"/>
              </a:rPr>
              <a:t>DNS: [RFC 1034/1035]</a:t>
            </a:r>
            <a:r>
              <a:rPr lang="zh-CN" altLang="en-US" sz="2400" dirty="0" smtClean="0">
                <a:sym typeface="Wingdings" panose="05000000000000000000" pitchFamily="2" charset="2"/>
              </a:rPr>
              <a:t> </a:t>
            </a:r>
            <a:endParaRPr lang="en-US" altLang="zh-CN" sz="2400" dirty="0" smtClean="0">
              <a:sym typeface="Wingdings" panose="05000000000000000000" pitchFamily="2" charset="2"/>
            </a:endParaRPr>
          </a:p>
          <a:p>
            <a:pPr marL="1200150" lvl="2" indent="-285750">
              <a:buFont typeface="Arial" panose="020B0604020202020204" pitchFamily="34" charset="0"/>
              <a:buChar char="•"/>
            </a:pPr>
            <a:r>
              <a:rPr lang="zh-CN" altLang="en-US" sz="2000" dirty="0" smtClean="0">
                <a:sym typeface="Wingdings" panose="05000000000000000000" pitchFamily="2" charset="2"/>
              </a:rPr>
              <a:t>域名与</a:t>
            </a:r>
            <a:r>
              <a:rPr lang="en-US" altLang="zh-CN" sz="2000" dirty="0" smtClean="0">
                <a:sym typeface="Wingdings" panose="05000000000000000000" pitchFamily="2" charset="2"/>
              </a:rPr>
              <a:t>IP</a:t>
            </a:r>
            <a:r>
              <a:rPr lang="zh-CN" altLang="en-US" sz="2000" dirty="0" smtClean="0">
                <a:sym typeface="Wingdings" panose="05000000000000000000" pitchFamily="2" charset="2"/>
              </a:rPr>
              <a:t>地址之间的映射</a:t>
            </a:r>
            <a:r>
              <a:rPr lang="zh-CN" altLang="en-US" sz="2000" dirty="0" smtClean="0"/>
              <a:t> </a:t>
            </a:r>
            <a:endParaRPr lang="en-US" altLang="zh-CN" sz="2000" dirty="0" smtClean="0"/>
          </a:p>
          <a:p>
            <a:pPr marL="1200150" lvl="2" indent="-285750">
              <a:buFont typeface="Arial" panose="020B0604020202020204" pitchFamily="34" charset="0"/>
              <a:buChar char="•"/>
            </a:pPr>
            <a:r>
              <a:rPr lang="zh-CN" altLang="en-US" sz="2000" dirty="0" smtClean="0"/>
              <a:t>主机别名：一个主机可以有多个名字，其中一个称为</a:t>
            </a:r>
            <a:r>
              <a:rPr lang="en-US" altLang="zh-CN" sz="2000" dirty="0" smtClean="0"/>
              <a:t>canonical</a:t>
            </a:r>
            <a:r>
              <a:rPr lang="zh-CN" altLang="en-US" sz="2000" dirty="0" smtClean="0"/>
              <a:t>名</a:t>
            </a:r>
            <a:endParaRPr lang="en-US" altLang="zh-CN" sz="2000" dirty="0" smtClean="0"/>
          </a:p>
          <a:p>
            <a:pPr marL="1200150" lvl="2" indent="-285750">
              <a:buFont typeface="Arial" panose="020B0604020202020204" pitchFamily="34" charset="0"/>
              <a:buChar char="•"/>
            </a:pPr>
            <a:r>
              <a:rPr lang="zh-CN" altLang="en-US" sz="2000" dirty="0" smtClean="0"/>
              <a:t>负载均衡：一个主机可以有多个</a:t>
            </a:r>
            <a:r>
              <a:rPr lang="en-US" altLang="zh-CN" sz="2000" dirty="0" smtClean="0"/>
              <a:t>IP</a:t>
            </a:r>
            <a:r>
              <a:rPr lang="zh-CN" altLang="en-US" sz="2000" dirty="0" smtClean="0"/>
              <a:t>地址，轮流返回其中某一个</a:t>
            </a:r>
            <a:r>
              <a:rPr lang="en-US" altLang="zh-CN" sz="2000" dirty="0" smtClean="0"/>
              <a:t>IP</a:t>
            </a:r>
            <a:r>
              <a:rPr lang="zh-CN" altLang="en-US" sz="2000" dirty="0" smtClean="0"/>
              <a:t>地址</a:t>
            </a:r>
            <a:endParaRPr lang="en-US" altLang="zh-CN" sz="2000" dirty="0" smtClean="0"/>
          </a:p>
          <a:p>
            <a:pPr marL="1200150" lvl="2" indent="-285750">
              <a:buFont typeface="Arial" panose="020B0604020202020204" pitchFamily="34" charset="0"/>
              <a:buChar char="•"/>
            </a:pPr>
            <a:r>
              <a:rPr lang="zh-CN" altLang="en-US" sz="2000" dirty="0" smtClean="0"/>
              <a:t>目录服务： </a:t>
            </a:r>
            <a:endParaRPr lang="en-US" altLang="zh-CN" sz="2000" dirty="0" smtClean="0"/>
          </a:p>
        </p:txBody>
      </p:sp>
      <p:sp>
        <p:nvSpPr>
          <p:cNvPr id="8" name="Rectangle 4"/>
          <p:cNvSpPr>
            <a:spLocks noChangeArrowheads="1"/>
          </p:cNvSpPr>
          <p:nvPr/>
        </p:nvSpPr>
        <p:spPr bwMode="auto">
          <a:xfrm>
            <a:off x="6673516" y="3777992"/>
            <a:ext cx="5374105" cy="2246769"/>
          </a:xfrm>
          <a:prstGeom prst="rect">
            <a:avLst/>
          </a:prstGeom>
          <a:solidFill>
            <a:srgbClr val="FFFF99"/>
          </a:solidFill>
          <a:ln w="12700">
            <a:solidFill>
              <a:schemeClr val="tx1"/>
            </a:solidFill>
            <a:miter lim="800000"/>
            <a:headEnd/>
            <a:tailEnd/>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a:latin typeface="Arial" pitchFamily="34" charset="0"/>
                <a:ea typeface="宋体" pitchFamily="2" charset="-122"/>
              </a:rPr>
              <a:t>/* DNS host entry structure */ </a:t>
            </a:r>
          </a:p>
          <a:p>
            <a:r>
              <a:rPr lang="en-US" altLang="zh-CN" sz="1400" b="1" dirty="0" err="1">
                <a:latin typeface="Arial" pitchFamily="34" charset="0"/>
                <a:ea typeface="宋体" pitchFamily="2" charset="-122"/>
              </a:rPr>
              <a:t>struct</a:t>
            </a:r>
            <a:r>
              <a:rPr lang="en-US" altLang="zh-CN" sz="1400" b="1" dirty="0">
                <a:latin typeface="Arial" pitchFamily="34" charset="0"/>
                <a:ea typeface="宋体" pitchFamily="2" charset="-122"/>
              </a:rPr>
              <a:t> </a:t>
            </a:r>
            <a:r>
              <a:rPr lang="en-US" altLang="zh-CN" sz="1400" b="1" dirty="0" err="1">
                <a:latin typeface="Arial" pitchFamily="34" charset="0"/>
                <a:ea typeface="宋体" pitchFamily="2" charset="-122"/>
              </a:rPr>
              <a:t>hostent</a:t>
            </a:r>
            <a:r>
              <a:rPr lang="en-US" altLang="zh-CN" sz="1400" b="1" dirty="0">
                <a:latin typeface="Arial" pitchFamily="34" charset="0"/>
                <a:ea typeface="宋体" pitchFamily="2" charset="-122"/>
              </a:rPr>
              <a:t> { </a:t>
            </a:r>
          </a:p>
          <a:p>
            <a:r>
              <a:rPr lang="en-US" altLang="zh-CN" sz="1400" b="1" dirty="0">
                <a:latin typeface="Arial" pitchFamily="34" charset="0"/>
                <a:ea typeface="宋体" pitchFamily="2" charset="-122"/>
              </a:rPr>
              <a:t>   char   	*</a:t>
            </a:r>
            <a:r>
              <a:rPr lang="en-US" altLang="zh-CN" sz="1400" b="1" dirty="0" err="1">
                <a:latin typeface="Arial" pitchFamily="34" charset="0"/>
                <a:ea typeface="宋体" pitchFamily="2" charset="-122"/>
              </a:rPr>
              <a:t>h_name</a:t>
            </a:r>
            <a:r>
              <a:rPr lang="en-US" altLang="zh-CN" sz="1400" b="1" dirty="0">
                <a:latin typeface="Arial" pitchFamily="34" charset="0"/>
                <a:ea typeface="宋体" pitchFamily="2" charset="-122"/>
              </a:rPr>
              <a:t>;       </a:t>
            </a:r>
            <a:r>
              <a:rPr lang="en-US" altLang="zh-CN" sz="1400" b="1" dirty="0" smtClean="0">
                <a:latin typeface="Arial" pitchFamily="34" charset="0"/>
                <a:ea typeface="宋体" pitchFamily="2" charset="-122"/>
              </a:rPr>
              <a:t> /* </a:t>
            </a:r>
            <a:r>
              <a:rPr lang="en-US" altLang="zh-CN" sz="1400" b="1" dirty="0">
                <a:latin typeface="Arial" pitchFamily="34" charset="0"/>
                <a:ea typeface="宋体" pitchFamily="2" charset="-122"/>
              </a:rPr>
              <a:t>official domain name of host */ </a:t>
            </a:r>
          </a:p>
          <a:p>
            <a:r>
              <a:rPr lang="en-US" altLang="zh-CN" sz="1400" b="1" dirty="0">
                <a:latin typeface="Arial" pitchFamily="34" charset="0"/>
                <a:ea typeface="宋体" pitchFamily="2" charset="-122"/>
              </a:rPr>
              <a:t>   char   	**</a:t>
            </a:r>
            <a:r>
              <a:rPr lang="en-US" altLang="zh-CN" sz="1400" b="1" dirty="0" err="1">
                <a:latin typeface="Arial" pitchFamily="34" charset="0"/>
                <a:ea typeface="宋体" pitchFamily="2" charset="-122"/>
              </a:rPr>
              <a:t>h_aliases</a:t>
            </a:r>
            <a:r>
              <a:rPr lang="en-US" altLang="zh-CN" sz="1400" b="1" dirty="0">
                <a:latin typeface="Arial" pitchFamily="34" charset="0"/>
                <a:ea typeface="宋体" pitchFamily="2" charset="-122"/>
              </a:rPr>
              <a:t>;   </a:t>
            </a:r>
            <a:r>
              <a:rPr lang="en-US" altLang="zh-CN" sz="1400" b="1" dirty="0" smtClean="0">
                <a:latin typeface="Arial" pitchFamily="34" charset="0"/>
                <a:ea typeface="宋体" pitchFamily="2" charset="-122"/>
              </a:rPr>
              <a:t> /* </a:t>
            </a:r>
            <a:r>
              <a:rPr lang="en-US" altLang="zh-CN" sz="1400" b="1" dirty="0">
                <a:latin typeface="Arial" pitchFamily="34" charset="0"/>
                <a:ea typeface="宋体" pitchFamily="2" charset="-122"/>
              </a:rPr>
              <a:t>null-terminated array of domain names */ </a:t>
            </a:r>
          </a:p>
          <a:p>
            <a:r>
              <a:rPr lang="en-US" altLang="zh-CN" sz="1400" b="1" dirty="0">
                <a:latin typeface="Arial" pitchFamily="34" charset="0"/>
                <a:ea typeface="宋体" pitchFamily="2" charset="-122"/>
              </a:rPr>
              <a:t>   </a:t>
            </a:r>
            <a:r>
              <a:rPr lang="en-US" altLang="zh-CN" sz="1400" b="1" dirty="0" err="1">
                <a:latin typeface="Arial" pitchFamily="34" charset="0"/>
                <a:ea typeface="宋体" pitchFamily="2" charset="-122"/>
              </a:rPr>
              <a:t>int</a:t>
            </a:r>
            <a:r>
              <a:rPr lang="en-US" altLang="zh-CN" sz="1400" b="1" dirty="0">
                <a:latin typeface="Arial" pitchFamily="34" charset="0"/>
                <a:ea typeface="宋体" pitchFamily="2" charset="-122"/>
              </a:rPr>
              <a:t>    	</a:t>
            </a:r>
            <a:r>
              <a:rPr lang="en-US" altLang="zh-CN" sz="1400" b="1" dirty="0" err="1">
                <a:latin typeface="Arial" pitchFamily="34" charset="0"/>
                <a:ea typeface="宋体" pitchFamily="2" charset="-122"/>
              </a:rPr>
              <a:t>h_addrtype</a:t>
            </a:r>
            <a:r>
              <a:rPr lang="en-US" altLang="zh-CN" sz="1400" b="1" dirty="0">
                <a:latin typeface="Arial" pitchFamily="34" charset="0"/>
                <a:ea typeface="宋体" pitchFamily="2" charset="-122"/>
              </a:rPr>
              <a:t>;    </a:t>
            </a:r>
            <a:r>
              <a:rPr lang="en-US" altLang="zh-CN" sz="1400" b="1" dirty="0" smtClean="0">
                <a:latin typeface="Arial" pitchFamily="34" charset="0"/>
                <a:ea typeface="宋体" pitchFamily="2" charset="-122"/>
              </a:rPr>
              <a:t>/* </a:t>
            </a:r>
            <a:r>
              <a:rPr lang="en-US" altLang="zh-CN" sz="1400" b="1" dirty="0">
                <a:latin typeface="Arial" pitchFamily="34" charset="0"/>
                <a:ea typeface="宋体" pitchFamily="2" charset="-122"/>
              </a:rPr>
              <a:t>host address type (AF_INET) */ </a:t>
            </a:r>
          </a:p>
          <a:p>
            <a:r>
              <a:rPr lang="en-US" altLang="zh-CN" sz="1400" b="1" dirty="0">
                <a:latin typeface="Arial" pitchFamily="34" charset="0"/>
                <a:ea typeface="宋体" pitchFamily="2" charset="-122"/>
              </a:rPr>
              <a:t>   </a:t>
            </a:r>
            <a:r>
              <a:rPr lang="en-US" altLang="zh-CN" sz="1400" b="1" dirty="0" err="1">
                <a:latin typeface="Arial" pitchFamily="34" charset="0"/>
                <a:ea typeface="宋体" pitchFamily="2" charset="-122"/>
              </a:rPr>
              <a:t>int</a:t>
            </a:r>
            <a:r>
              <a:rPr lang="en-US" altLang="zh-CN" sz="1400" b="1" dirty="0">
                <a:latin typeface="Arial" pitchFamily="34" charset="0"/>
                <a:ea typeface="宋体" pitchFamily="2" charset="-122"/>
              </a:rPr>
              <a:t>    	</a:t>
            </a:r>
            <a:r>
              <a:rPr lang="en-US" altLang="zh-CN" sz="1400" b="1" dirty="0" err="1">
                <a:latin typeface="Arial" pitchFamily="34" charset="0"/>
                <a:ea typeface="宋体" pitchFamily="2" charset="-122"/>
              </a:rPr>
              <a:t>h_length</a:t>
            </a:r>
            <a:r>
              <a:rPr lang="en-US" altLang="zh-CN" sz="1400" b="1" dirty="0">
                <a:latin typeface="Arial" pitchFamily="34" charset="0"/>
                <a:ea typeface="宋体" pitchFamily="2" charset="-122"/>
              </a:rPr>
              <a:t>;      </a:t>
            </a:r>
            <a:r>
              <a:rPr lang="en-US" altLang="zh-CN" sz="1400" b="1" dirty="0" smtClean="0">
                <a:latin typeface="Arial" pitchFamily="34" charset="0"/>
                <a:ea typeface="宋体" pitchFamily="2" charset="-122"/>
              </a:rPr>
              <a:t>  /* </a:t>
            </a:r>
            <a:r>
              <a:rPr lang="en-US" altLang="zh-CN" sz="1400" b="1" dirty="0">
                <a:latin typeface="Arial" pitchFamily="34" charset="0"/>
                <a:ea typeface="宋体" pitchFamily="2" charset="-122"/>
              </a:rPr>
              <a:t>length of an address, in bytes */ </a:t>
            </a:r>
          </a:p>
          <a:p>
            <a:r>
              <a:rPr lang="en-US" altLang="zh-CN" sz="1400" b="1" dirty="0">
                <a:latin typeface="Arial" pitchFamily="34" charset="0"/>
                <a:ea typeface="宋体" pitchFamily="2" charset="-122"/>
              </a:rPr>
              <a:t>   char   	**</a:t>
            </a:r>
            <a:r>
              <a:rPr lang="en-US" altLang="zh-CN" sz="1400" b="1" dirty="0" err="1">
                <a:latin typeface="Arial" pitchFamily="34" charset="0"/>
                <a:ea typeface="宋体" pitchFamily="2" charset="-122"/>
              </a:rPr>
              <a:t>h_addr_list</a:t>
            </a:r>
            <a:r>
              <a:rPr lang="en-US" altLang="zh-CN" sz="1400" b="1" dirty="0">
                <a:latin typeface="Arial" pitchFamily="34" charset="0"/>
                <a:ea typeface="宋体" pitchFamily="2" charset="-122"/>
              </a:rPr>
              <a:t>; </a:t>
            </a:r>
            <a:r>
              <a:rPr lang="en-US" altLang="zh-CN" sz="1400" b="1" dirty="0" smtClean="0">
                <a:latin typeface="Arial" pitchFamily="34" charset="0"/>
                <a:ea typeface="宋体" pitchFamily="2" charset="-122"/>
              </a:rPr>
              <a:t> /* </a:t>
            </a:r>
            <a:r>
              <a:rPr lang="en-US" altLang="zh-CN" sz="1400" b="1" dirty="0">
                <a:latin typeface="Arial" pitchFamily="34" charset="0"/>
                <a:ea typeface="宋体" pitchFamily="2" charset="-122"/>
              </a:rPr>
              <a:t>null-terminated array of </a:t>
            </a:r>
            <a:r>
              <a:rPr lang="en-US" altLang="zh-CN" sz="1400" b="1" dirty="0" err="1">
                <a:latin typeface="Arial" pitchFamily="34" charset="0"/>
                <a:ea typeface="宋体" pitchFamily="2" charset="-122"/>
              </a:rPr>
              <a:t>in_addr</a:t>
            </a:r>
            <a:r>
              <a:rPr lang="en-US" altLang="zh-CN" sz="1400" b="1" dirty="0">
                <a:latin typeface="Arial" pitchFamily="34" charset="0"/>
                <a:ea typeface="宋体" pitchFamily="2" charset="-122"/>
              </a:rPr>
              <a:t> </a:t>
            </a:r>
            <a:r>
              <a:rPr lang="en-US" altLang="zh-CN" sz="1400" b="1" dirty="0" err="1">
                <a:latin typeface="Arial" pitchFamily="34" charset="0"/>
                <a:ea typeface="宋体" pitchFamily="2" charset="-122"/>
              </a:rPr>
              <a:t>structs</a:t>
            </a:r>
            <a:r>
              <a:rPr lang="en-US" altLang="zh-CN" sz="1400" b="1" dirty="0">
                <a:latin typeface="Arial" pitchFamily="34" charset="0"/>
                <a:ea typeface="宋体" pitchFamily="2" charset="-122"/>
              </a:rPr>
              <a:t> */ </a:t>
            </a:r>
          </a:p>
          <a:p>
            <a:r>
              <a:rPr lang="en-US" altLang="zh-CN" sz="1400" b="1" dirty="0">
                <a:latin typeface="Arial" pitchFamily="34" charset="0"/>
                <a:ea typeface="宋体" pitchFamily="2" charset="-122"/>
              </a:rPr>
              <a:t>}; </a:t>
            </a:r>
          </a:p>
        </p:txBody>
      </p:sp>
      <p:sp>
        <p:nvSpPr>
          <p:cNvPr id="9" name="矩形 8"/>
          <p:cNvSpPr/>
          <p:nvPr/>
        </p:nvSpPr>
        <p:spPr>
          <a:xfrm>
            <a:off x="838200" y="6120972"/>
            <a:ext cx="9910011" cy="707886"/>
          </a:xfrm>
          <a:prstGeom prst="rect">
            <a:avLst/>
          </a:prstGeom>
        </p:spPr>
        <p:txBody>
          <a:bodyPr wrap="square">
            <a:spAutoFit/>
          </a:bodyPr>
          <a:lstStyle/>
          <a:p>
            <a:pPr marL="1714500" lvl="3" indent="-342900">
              <a:buFont typeface="Arial" panose="020B0604020202020204" pitchFamily="34" charset="0"/>
              <a:buChar char="•"/>
            </a:pPr>
            <a:r>
              <a:rPr lang="zh-CN" altLang="en-US" sz="2000" dirty="0" smtClean="0"/>
              <a:t>属于某个域的一个或者多个邮件服务器</a:t>
            </a:r>
            <a:endParaRPr lang="en-US" altLang="zh-CN" sz="2000" dirty="0" smtClean="0"/>
          </a:p>
          <a:p>
            <a:pPr marL="1714500" lvl="3" indent="-342900">
              <a:buFont typeface="Arial" panose="020B0604020202020204" pitchFamily="34" charset="0"/>
              <a:buChar char="•"/>
            </a:pPr>
            <a:r>
              <a:rPr lang="zh-CN" altLang="en-US" sz="2000" dirty="0" smtClean="0"/>
              <a:t>属于某个域的一个或者多个某种类型应用的服务器以及其他相关信息</a:t>
            </a:r>
            <a:endParaRPr lang="zh-CN" altLang="en-US" sz="2000" dirty="0"/>
          </a:p>
        </p:txBody>
      </p:sp>
    </p:spTree>
    <p:extLst>
      <p:ext uri="{BB962C8B-B14F-4D97-AF65-F5344CB8AC3E}">
        <p14:creationId xmlns:p14="http://schemas.microsoft.com/office/powerpoint/2010/main" val="2199882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3043</TotalTime>
  <Words>5036</Words>
  <Application>Microsoft Office PowerPoint</Application>
  <PresentationFormat>宽屏</PresentationFormat>
  <Paragraphs>746</Paragraphs>
  <Slides>33</Slides>
  <Notes>21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33</vt:i4>
      </vt:variant>
    </vt:vector>
  </HeadingPairs>
  <TitlesOfParts>
    <vt:vector size="54" baseType="lpstr">
      <vt:lpstr>Arial Unicode MS</vt:lpstr>
      <vt:lpstr>Monotype Sorts</vt:lpstr>
      <vt:lpstr>MS PGothic</vt:lpstr>
      <vt:lpstr>MS PGothic</vt:lpstr>
      <vt:lpstr>PMingLiU</vt:lpstr>
      <vt:lpstr>PMingLiU</vt:lpstr>
      <vt:lpstr>等线</vt:lpstr>
      <vt:lpstr>等线 Light</vt:lpstr>
      <vt:lpstr>宋体</vt:lpstr>
      <vt:lpstr>Arial</vt:lpstr>
      <vt:lpstr>Comic Sans MS</vt:lpstr>
      <vt:lpstr>Courier New</vt:lpstr>
      <vt:lpstr>Gill Sans MT</vt:lpstr>
      <vt:lpstr>Symbol</vt:lpstr>
      <vt:lpstr>Tahoma</vt:lpstr>
      <vt:lpstr>Times New Roman</vt:lpstr>
      <vt:lpstr>Wingdings</vt:lpstr>
      <vt:lpstr>Office 主题​​</vt:lpstr>
      <vt:lpstr>Picture</vt:lpstr>
      <vt:lpstr>Clip</vt:lpstr>
      <vt:lpstr>公式</vt:lpstr>
      <vt:lpstr>第七章 网络应用</vt:lpstr>
      <vt:lpstr>主要内容</vt:lpstr>
      <vt:lpstr>应用层</vt:lpstr>
      <vt:lpstr>应用层: 应用层协议</vt:lpstr>
      <vt:lpstr>应用层:Socket</vt:lpstr>
      <vt:lpstr>IP：IP地址</vt:lpstr>
      <vt:lpstr>回环地址和端口号</vt:lpstr>
      <vt:lpstr>端口号</vt:lpstr>
      <vt:lpstr>DNS(Domain Name System）域名系统</vt:lpstr>
      <vt:lpstr>DNS Usage</vt:lpstr>
      <vt:lpstr>DNS Usage</vt:lpstr>
      <vt:lpstr>DNS历史：从主机文件层次域名空间</vt:lpstr>
      <vt:lpstr>域名层次结构</vt:lpstr>
      <vt:lpstr>域名国际化</vt:lpstr>
      <vt:lpstr>域名的维护：域名服务器</vt:lpstr>
      <vt:lpstr>域名服务器</vt:lpstr>
      <vt:lpstr>Top-Level Domain顶级域名</vt:lpstr>
      <vt:lpstr>根域名服务器</vt:lpstr>
      <vt:lpstr>区域信息：资源纪录(Resource Record)</vt:lpstr>
      <vt:lpstr>区域信息：资源纪录(Resource Record)</vt:lpstr>
      <vt:lpstr>Resource Records: An Example</vt:lpstr>
      <vt:lpstr>本地域名服务器(Local Name Server)</vt:lpstr>
      <vt:lpstr>域名解析过程</vt:lpstr>
      <vt:lpstr>域名缓存Cache</vt:lpstr>
      <vt:lpstr>DNS协议</vt:lpstr>
      <vt:lpstr>dig使用介绍</vt:lpstr>
      <vt:lpstr>dig实例</vt:lpstr>
      <vt:lpstr>域名注册</vt:lpstr>
      <vt:lpstr>DNS安全</vt:lpstr>
      <vt:lpstr>DNS安全：DNS放大攻击</vt:lpstr>
      <vt:lpstr>DNS安全：DNSSEC</vt:lpstr>
      <vt:lpstr>File Transfer Protocol (FTP) RFC 959</vt:lpstr>
      <vt:lpstr>FTP数据传输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网络应用</dc:title>
  <dc:creator>dlmao</dc:creator>
  <cp:lastModifiedBy>Dilin Mao</cp:lastModifiedBy>
  <cp:revision>132</cp:revision>
  <dcterms:created xsi:type="dcterms:W3CDTF">2016-10-12T05:51:33Z</dcterms:created>
  <dcterms:modified xsi:type="dcterms:W3CDTF">2017-09-22T00:39:08Z</dcterms:modified>
</cp:coreProperties>
</file>