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2" r:id="rId2"/>
    <p:sldId id="331" r:id="rId3"/>
    <p:sldId id="424" r:id="rId4"/>
    <p:sldId id="423" r:id="rId5"/>
    <p:sldId id="333" r:id="rId6"/>
    <p:sldId id="33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7" autoAdjust="0"/>
    <p:restoredTop sz="84000" autoAdjust="0"/>
  </p:normalViewPr>
  <p:slideViewPr>
    <p:cSldViewPr snapToGrid="0">
      <p:cViewPr varScale="1">
        <p:scale>
          <a:sx n="54" d="100"/>
          <a:sy n="54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A628A-96FA-4C0F-86D8-F9F7B64188DE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4E57-0162-423E-B644-71B550408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3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defRPr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周（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日晚）开始实验，每两周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次，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周截止，共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lvl="2">
              <a:lnSpc>
                <a:spcPct val="110000"/>
              </a:lnSpc>
              <a:defRPr/>
            </a:pPr>
            <a:r>
              <a:rPr lang="zh-CN" altLang="en-US" sz="2800" dirty="0" smtClean="0"/>
              <a:t>网络配置和协议分析</a:t>
            </a:r>
            <a:endParaRPr lang="en-US" altLang="zh-CN" sz="2800" dirty="0" smtClean="0"/>
          </a:p>
          <a:p>
            <a:pPr lvl="2">
              <a:lnSpc>
                <a:spcPct val="110000"/>
              </a:lnSpc>
              <a:defRPr/>
            </a:pPr>
            <a:r>
              <a:rPr lang="en-US" altLang="zh-CN" sz="2800" dirty="0" smtClean="0"/>
              <a:t>socket</a:t>
            </a:r>
            <a:r>
              <a:rPr lang="zh-CN" altLang="en-US" sz="2800" dirty="0" smtClean="0"/>
              <a:t>编程</a:t>
            </a:r>
            <a:r>
              <a:rPr lang="en-US" altLang="zh-CN" sz="2800" dirty="0" smtClean="0"/>
              <a:t>project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D4E57-0162-423E-B644-71B5504084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2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D4E57-0162-423E-B644-71B5504084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5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7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4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9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697D-5494-4297-87B7-1DC90911467B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152B-FA13-4D66-91F3-465A61435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7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16210240077@fudan.edu.cn" TargetMode="External"/><Relationship Id="rId2" Type="http://schemas.openxmlformats.org/officeDocument/2006/relationships/hyperlink" Target="mailto:dlmao@fudan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5210240013@fudan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798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计算机网络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>Computer Networks </a:t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毛迪林 </a:t>
            </a:r>
            <a:r>
              <a:rPr lang="en-US" altLang="zh-CN" dirty="0" smtClean="0"/>
              <a:t>dlmao@fudan.edu.cn</a:t>
            </a:r>
          </a:p>
          <a:p>
            <a:r>
              <a:rPr lang="en-US" altLang="zh-CN" dirty="0" smtClean="0"/>
              <a:t>2017.9</a:t>
            </a:r>
          </a:p>
        </p:txBody>
      </p:sp>
    </p:spTree>
    <p:extLst>
      <p:ext uri="{BB962C8B-B14F-4D97-AF65-F5344CB8AC3E}">
        <p14:creationId xmlns:p14="http://schemas.microsoft.com/office/powerpoint/2010/main" val="7791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高传善、曹袖、毛迪林、王雪平，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计算机网络教程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)》</a:t>
            </a:r>
            <a:r>
              <a:rPr lang="zh-CN" altLang="en-US" dirty="0" smtClean="0"/>
              <a:t>，高等教育出版社，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ISBN: 978-7-04-038514-4</a:t>
            </a:r>
          </a:p>
          <a:p>
            <a:endParaRPr lang="zh-CN" altLang="en-US" dirty="0"/>
          </a:p>
        </p:txBody>
      </p:sp>
      <p:pic>
        <p:nvPicPr>
          <p:cNvPr id="4" name="Picture 6" descr="http://ec4.images-amazon.com/images/I/71Kkzea%2BC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97" y="2664246"/>
            <a:ext cx="3418312" cy="41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7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15260"/>
              </p:ext>
            </p:extLst>
          </p:nvPr>
        </p:nvGraphicFramePr>
        <p:xfrm>
          <a:off x="4659434" y="1787453"/>
          <a:ext cx="6694366" cy="4434802"/>
        </p:xfrm>
        <a:graphic>
          <a:graphicData uri="http://schemas.openxmlformats.org/drawingml/2006/table">
            <a:tbl>
              <a:tblPr/>
              <a:tblGrid>
                <a:gridCol w="238983">
                  <a:extLst>
                    <a:ext uri="{9D8B030D-6E8A-4147-A177-3AD203B41FA5}">
                      <a16:colId xmlns:a16="http://schemas.microsoft.com/office/drawing/2014/main" val="3614115716"/>
                    </a:ext>
                  </a:extLst>
                </a:gridCol>
                <a:gridCol w="486501">
                  <a:extLst>
                    <a:ext uri="{9D8B030D-6E8A-4147-A177-3AD203B41FA5}">
                      <a16:colId xmlns:a16="http://schemas.microsoft.com/office/drawing/2014/main" val="1337248954"/>
                    </a:ext>
                  </a:extLst>
                </a:gridCol>
                <a:gridCol w="751089">
                  <a:extLst>
                    <a:ext uri="{9D8B030D-6E8A-4147-A177-3AD203B41FA5}">
                      <a16:colId xmlns:a16="http://schemas.microsoft.com/office/drawing/2014/main" val="354763283"/>
                    </a:ext>
                  </a:extLst>
                </a:gridCol>
                <a:gridCol w="486501">
                  <a:extLst>
                    <a:ext uri="{9D8B030D-6E8A-4147-A177-3AD203B41FA5}">
                      <a16:colId xmlns:a16="http://schemas.microsoft.com/office/drawing/2014/main" val="1254685602"/>
                    </a:ext>
                  </a:extLst>
                </a:gridCol>
                <a:gridCol w="751089">
                  <a:extLst>
                    <a:ext uri="{9D8B030D-6E8A-4147-A177-3AD203B41FA5}">
                      <a16:colId xmlns:a16="http://schemas.microsoft.com/office/drawing/2014/main" val="2066925525"/>
                    </a:ext>
                  </a:extLst>
                </a:gridCol>
                <a:gridCol w="751089">
                  <a:extLst>
                    <a:ext uri="{9D8B030D-6E8A-4147-A177-3AD203B41FA5}">
                      <a16:colId xmlns:a16="http://schemas.microsoft.com/office/drawing/2014/main" val="3976175558"/>
                    </a:ext>
                  </a:extLst>
                </a:gridCol>
                <a:gridCol w="486501">
                  <a:extLst>
                    <a:ext uri="{9D8B030D-6E8A-4147-A177-3AD203B41FA5}">
                      <a16:colId xmlns:a16="http://schemas.microsoft.com/office/drawing/2014/main" val="2460444722"/>
                    </a:ext>
                  </a:extLst>
                </a:gridCol>
                <a:gridCol w="751089">
                  <a:extLst>
                    <a:ext uri="{9D8B030D-6E8A-4147-A177-3AD203B41FA5}">
                      <a16:colId xmlns:a16="http://schemas.microsoft.com/office/drawing/2014/main" val="914455714"/>
                    </a:ext>
                  </a:extLst>
                </a:gridCol>
                <a:gridCol w="1991524">
                  <a:extLst>
                    <a:ext uri="{9D8B030D-6E8A-4147-A177-3AD203B41FA5}">
                      <a16:colId xmlns:a16="http://schemas.microsoft.com/office/drawing/2014/main" val="3120938066"/>
                    </a:ext>
                  </a:extLst>
                </a:gridCol>
              </a:tblGrid>
              <a:tr h="56260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2017-2018</a:t>
                      </a:r>
                      <a:r>
                        <a:rPr lang="zh-CN" altLang="en-US" sz="16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学年第一学期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08179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六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工作事项及安排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27236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9/3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57248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55353"/>
                  </a:ext>
                </a:extLst>
              </a:tr>
              <a:tr h="335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34757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9/30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上课（周四？）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248323"/>
                  </a:ext>
                </a:extLst>
              </a:tr>
              <a:tr h="181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10/1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  <a:endParaRPr lang="zh-CN" altLang="en-US" sz="1100" b="0" i="0" u="none" strike="noStrike"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</a:t>
                      </a:r>
                      <a:endParaRPr lang="zh-CN" altLang="en-US" sz="1100" b="0" i="0" u="none" strike="noStrike"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  <a:endParaRPr lang="zh-CN" altLang="en-US" sz="1100" b="0" i="0" u="none" strike="noStrike"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  <a:endParaRPr lang="zh-CN" altLang="en-US" sz="1100" b="0" i="0" u="none" strike="noStrike"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  <a:endParaRPr lang="zh-CN" altLang="en-US" sz="1100" b="0" i="0" u="none" strike="noStrike"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10/1-8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中秋、国庆放假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4309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sng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82914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61774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60610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11/1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0389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20985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52622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89386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12/1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672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806418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576978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442872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4237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1/1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日期末考试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90756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11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停课考试周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74560"/>
                  </a:ext>
                </a:extLst>
              </a:tr>
              <a:tr h="17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16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17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15070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798576" y="1942306"/>
            <a:ext cx="3821234" cy="419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 dirty="0" smtClean="0"/>
              <a:t>本课程有效教学周共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周</a:t>
            </a:r>
            <a:endParaRPr lang="en-US" altLang="zh-CN" sz="2200" dirty="0" smtClean="0"/>
          </a:p>
          <a:p>
            <a:pPr>
              <a:lnSpc>
                <a:spcPct val="110000"/>
              </a:lnSpc>
            </a:pPr>
            <a:r>
              <a:rPr lang="zh-CN" altLang="en-US" sz="2200" dirty="0" smtClean="0"/>
              <a:t>期末考试：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周周五</a:t>
            </a:r>
            <a:r>
              <a:rPr lang="en-US" altLang="zh-CN" sz="2200" dirty="0" smtClean="0"/>
              <a:t> 1</a:t>
            </a:r>
            <a:r>
              <a:rPr lang="zh-CN" altLang="zh-CN" sz="2200" dirty="0" smtClean="0"/>
              <a:t>月</a:t>
            </a:r>
            <a:r>
              <a:rPr lang="en-US" altLang="zh-CN" sz="2200" dirty="0" smtClean="0"/>
              <a:t>12</a:t>
            </a:r>
            <a:r>
              <a:rPr lang="zh-CN" altLang="zh-CN" sz="2200" dirty="0" smtClean="0"/>
              <a:t>日</a:t>
            </a:r>
            <a:endParaRPr lang="en-US" altLang="zh-CN" sz="2200" dirty="0" smtClean="0"/>
          </a:p>
          <a:p>
            <a:pPr>
              <a:lnSpc>
                <a:spcPct val="110000"/>
              </a:lnSpc>
              <a:defRPr/>
            </a:pPr>
            <a:r>
              <a:rPr lang="zh-CN" altLang="en-US" sz="2200" dirty="0"/>
              <a:t>教材共</a:t>
            </a:r>
            <a:r>
              <a:rPr lang="en-US" altLang="zh-CN" sz="2200" dirty="0"/>
              <a:t>9</a:t>
            </a:r>
            <a:r>
              <a:rPr lang="zh-CN" altLang="en-US" sz="2200" dirty="0"/>
              <a:t>章，讲</a:t>
            </a:r>
            <a:r>
              <a:rPr lang="en-US" altLang="zh-CN" sz="2200" dirty="0"/>
              <a:t>1</a:t>
            </a:r>
            <a:r>
              <a:rPr lang="zh-CN" altLang="en-US" sz="2200" dirty="0"/>
              <a:t>～</a:t>
            </a:r>
            <a:r>
              <a:rPr lang="en-US" altLang="zh-CN" sz="2200" dirty="0"/>
              <a:t>7</a:t>
            </a:r>
            <a:r>
              <a:rPr lang="zh-CN" altLang="en-US" sz="2200" dirty="0"/>
              <a:t>章，会有所增减，顺序有所调换</a:t>
            </a:r>
            <a:endParaRPr lang="en-US" altLang="zh-CN" sz="2200" dirty="0"/>
          </a:p>
          <a:p>
            <a:pPr>
              <a:lnSpc>
                <a:spcPct val="110000"/>
              </a:lnSpc>
              <a:defRPr/>
            </a:pPr>
            <a:r>
              <a:rPr lang="zh-CN" altLang="en-US" sz="2200" dirty="0" smtClean="0"/>
              <a:t>课程实验： </a:t>
            </a:r>
            <a:endParaRPr lang="en-US" altLang="zh-CN" sz="2200" dirty="0" smtClean="0"/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 smtClean="0"/>
              <a:t>第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周</a:t>
            </a:r>
            <a:r>
              <a:rPr lang="zh-CN" altLang="en-US" sz="2200" dirty="0"/>
              <a:t>（</a:t>
            </a:r>
            <a:r>
              <a:rPr lang="en-US" altLang="zh-CN" sz="2200" dirty="0"/>
              <a:t>10</a:t>
            </a:r>
            <a:r>
              <a:rPr lang="zh-CN" altLang="en-US" sz="2200" dirty="0"/>
              <a:t>月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日</a:t>
            </a:r>
            <a:r>
              <a:rPr lang="zh-CN" altLang="en-US" sz="2200" dirty="0"/>
              <a:t>晚）开始实验，每两周</a:t>
            </a:r>
            <a:r>
              <a:rPr lang="en-US" altLang="zh-CN" sz="2200" dirty="0"/>
              <a:t>1</a:t>
            </a:r>
            <a:r>
              <a:rPr lang="zh-CN" altLang="en-US" sz="2200" dirty="0"/>
              <a:t>次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 smtClean="0"/>
              <a:t>网络</a:t>
            </a:r>
            <a:r>
              <a:rPr lang="zh-CN" altLang="en-US" sz="2200" dirty="0"/>
              <a:t>配置和协议分析</a:t>
            </a:r>
            <a:endParaRPr lang="en-US" altLang="zh-CN" sz="2200" dirty="0"/>
          </a:p>
          <a:p>
            <a:pPr lvl="1">
              <a:lnSpc>
                <a:spcPct val="110000"/>
              </a:lnSpc>
              <a:defRPr/>
            </a:pPr>
            <a:r>
              <a:rPr lang="en-US" altLang="zh-CN" sz="2200" dirty="0"/>
              <a:t>socket</a:t>
            </a:r>
            <a:r>
              <a:rPr lang="zh-CN" altLang="en-US" sz="2200" dirty="0"/>
              <a:t>编程</a:t>
            </a:r>
            <a:r>
              <a:rPr lang="en-US" altLang="zh-CN" sz="2200" dirty="0"/>
              <a:t>project</a:t>
            </a:r>
          </a:p>
          <a:p>
            <a:pPr>
              <a:lnSpc>
                <a:spcPct val="110000"/>
              </a:lnSpc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369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dirty="0" smtClean="0"/>
              <a:t>实验</a:t>
            </a:r>
            <a:r>
              <a:rPr lang="zh-CN" altLang="en-US" dirty="0"/>
              <a:t>：</a:t>
            </a:r>
            <a:r>
              <a:rPr lang="en-US" altLang="zh-CN" dirty="0" smtClean="0"/>
              <a:t>25%</a:t>
            </a:r>
            <a:endParaRPr lang="zh-CN" altLang="en-US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平时成绩：</a:t>
            </a:r>
            <a:r>
              <a:rPr lang="en-US" altLang="zh-CN" dirty="0"/>
              <a:t>10%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sz="2500" dirty="0" smtClean="0"/>
              <a:t>习题：</a:t>
            </a:r>
            <a:r>
              <a:rPr lang="zh-CN" altLang="en-US" dirty="0"/>
              <a:t>每章课后布置，补充习题，提交日期提前通知，不交和迟交影响最终</a:t>
            </a:r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1">
              <a:lnSpc>
                <a:spcPct val="100000"/>
              </a:lnSpc>
              <a:defRPr/>
            </a:pPr>
            <a:r>
              <a:rPr lang="zh-CN" altLang="en-US" dirty="0" smtClean="0"/>
              <a:t>出勤情况</a:t>
            </a:r>
            <a:endParaRPr lang="zh-CN" altLang="en-US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 smtClean="0"/>
              <a:t>考试：</a:t>
            </a:r>
            <a:r>
              <a:rPr lang="en-US" altLang="zh-CN" dirty="0" smtClean="0"/>
              <a:t>65%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dirty="0"/>
              <a:t>期末考试：笔试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*具体</a:t>
            </a:r>
            <a:r>
              <a:rPr lang="zh-CN" altLang="en-US" sz="2400" dirty="0"/>
              <a:t>三个部分的比例可能会根据需要微调</a:t>
            </a:r>
            <a:endParaRPr lang="en-US" altLang="zh-CN" sz="2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8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参照计算机网络层次模型，介绍数据通信和计算机网络的基本概念和原理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包括</a:t>
            </a:r>
            <a:r>
              <a:rPr lang="zh-CN" altLang="en-US" sz="2400" dirty="0"/>
              <a:t>底层</a:t>
            </a:r>
            <a:r>
              <a:rPr lang="zh-CN" altLang="en-US" sz="2400" dirty="0" smtClean="0"/>
              <a:t>数据通信、网络互连协议、</a:t>
            </a:r>
            <a:r>
              <a:rPr lang="zh-CN" altLang="en-US" sz="2400" dirty="0"/>
              <a:t>端到端数据</a:t>
            </a:r>
            <a:r>
              <a:rPr lang="zh-CN" altLang="en-US" sz="2400" dirty="0" smtClean="0"/>
              <a:t>传输及</a:t>
            </a:r>
            <a:r>
              <a:rPr lang="zh-CN" altLang="en-US" sz="2400" dirty="0"/>
              <a:t>基本网络</a:t>
            </a:r>
            <a:r>
              <a:rPr lang="zh-CN" altLang="en-US" sz="2400" dirty="0" smtClean="0"/>
              <a:t>应用等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需要解决什么关键的问题，为什么要这样解决？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网络的发展非常迅速，但是最基本的原理仍然适用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更多学术方面的介绍，而不是侧重在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方面，不包括：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 smtClean="0"/>
              <a:t>怎么使用网络，但是会介绍一些网络性能和协议分析工具</a:t>
            </a:r>
            <a:endParaRPr lang="en-US" altLang="zh-CN" sz="1600" dirty="0" smtClean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 smtClean="0"/>
              <a:t>怎么配置网络设备，但是会有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下的网络相关技术介绍</a:t>
            </a:r>
            <a:endParaRPr lang="en-US" altLang="zh-CN" sz="1600" dirty="0" smtClean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 smtClean="0"/>
              <a:t>怎么编写网站等，但是会有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编程实验</a:t>
            </a:r>
            <a:endParaRPr lang="en-US" altLang="zh-CN" sz="16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相应的课程实验加深理解，培养实践动手能力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协议分析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网络编程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1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 smtClean="0"/>
              <a:t>教学资源： </a:t>
            </a:r>
            <a:r>
              <a:rPr lang="en-US" altLang="zh-CN" dirty="0" err="1" smtClean="0"/>
              <a:t>elearning</a:t>
            </a:r>
            <a:r>
              <a:rPr lang="zh-CN" altLang="en-US" dirty="0" smtClean="0"/>
              <a:t>上可下载课件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授课教师：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 smtClean="0"/>
              <a:t>毛迪林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hlinkClick r:id="rId2"/>
              </a:rPr>
              <a:t>dlmao@fudan.edu.cn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，张江保障楼</a:t>
            </a:r>
            <a:r>
              <a:rPr lang="en-US" altLang="zh-CN" sz="2800" dirty="0" smtClean="0"/>
              <a:t>207</a:t>
            </a:r>
            <a:r>
              <a:rPr lang="zh-CN" altLang="en-US" sz="2800" dirty="0" smtClean="0"/>
              <a:t>室 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TA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毛</a:t>
            </a:r>
            <a:r>
              <a:rPr lang="zh-CN" altLang="en-US" sz="3200" dirty="0" smtClean="0"/>
              <a:t>苇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hlinkClick r:id="rId3"/>
              </a:rPr>
              <a:t>16210240077@fudan.edu.cn</a:t>
            </a:r>
            <a:endParaRPr lang="en-US" altLang="zh-CN" sz="3200" dirty="0" smtClean="0"/>
          </a:p>
          <a:p>
            <a:pPr lvl="1">
              <a:lnSpc>
                <a:spcPct val="110000"/>
              </a:lnSpc>
            </a:pPr>
            <a:r>
              <a:rPr lang="zh-CN" altLang="en-US" sz="3200" dirty="0" smtClean="0"/>
              <a:t>陆尧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hlinkClick r:id="rId4"/>
              </a:rPr>
              <a:t>15210240013@fudan.edu.cn</a:t>
            </a:r>
            <a:r>
              <a:rPr lang="en-US" altLang="zh-CN" sz="3200" dirty="0" smtClean="0"/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22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553</Words>
  <Application>Microsoft Office PowerPoint</Application>
  <PresentationFormat>宽屏</PresentationFormat>
  <Paragraphs>233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隶书</vt:lpstr>
      <vt:lpstr>宋体</vt:lpstr>
      <vt:lpstr>Arial</vt:lpstr>
      <vt:lpstr>Office 主题​​</vt:lpstr>
      <vt:lpstr>计算机网络 Computer Networks  </vt:lpstr>
      <vt:lpstr>教材</vt:lpstr>
      <vt:lpstr>教学安排</vt:lpstr>
      <vt:lpstr>成绩评定</vt:lpstr>
      <vt:lpstr>教学内容</vt:lpstr>
      <vt:lpstr>课程资源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数据通信与计算机网络 Data Communication and Computer Network  第1章 概述</dc:title>
  <dc:creator>Dilin Mao</dc:creator>
  <cp:lastModifiedBy>Dilin Mao</cp:lastModifiedBy>
  <cp:revision>116</cp:revision>
  <dcterms:created xsi:type="dcterms:W3CDTF">2016-09-07T04:14:22Z</dcterms:created>
  <dcterms:modified xsi:type="dcterms:W3CDTF">2017-09-14T13:00:50Z</dcterms:modified>
</cp:coreProperties>
</file>