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99" r:id="rId2"/>
    <p:sldId id="257" r:id="rId3"/>
    <p:sldId id="258" r:id="rId4"/>
    <p:sldId id="317" r:id="rId5"/>
    <p:sldId id="319" r:id="rId6"/>
    <p:sldId id="259" r:id="rId7"/>
    <p:sldId id="267" r:id="rId8"/>
    <p:sldId id="261" r:id="rId9"/>
    <p:sldId id="262" r:id="rId10"/>
    <p:sldId id="263" r:id="rId11"/>
    <p:sldId id="260" r:id="rId12"/>
    <p:sldId id="320" r:id="rId13"/>
    <p:sldId id="268" r:id="rId14"/>
    <p:sldId id="269" r:id="rId15"/>
    <p:sldId id="270" r:id="rId16"/>
    <p:sldId id="271" r:id="rId17"/>
    <p:sldId id="321" r:id="rId18"/>
    <p:sldId id="272" r:id="rId19"/>
    <p:sldId id="315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2" r:id="rId33"/>
    <p:sldId id="286" r:id="rId34"/>
    <p:sldId id="287" r:id="rId35"/>
    <p:sldId id="288" r:id="rId36"/>
    <p:sldId id="323" r:id="rId37"/>
    <p:sldId id="289" r:id="rId38"/>
    <p:sldId id="290" r:id="rId39"/>
    <p:sldId id="291" r:id="rId40"/>
    <p:sldId id="292" r:id="rId41"/>
    <p:sldId id="293" r:id="rId42"/>
    <p:sldId id="324" r:id="rId43"/>
    <p:sldId id="294" r:id="rId44"/>
    <p:sldId id="295" r:id="rId45"/>
    <p:sldId id="297" r:id="rId46"/>
    <p:sldId id="298" r:id="rId47"/>
    <p:sldId id="325" r:id="rId48"/>
    <p:sldId id="314" r:id="rId49"/>
  </p:sldIdLst>
  <p:sldSz cx="12192000" cy="6858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 userDrawn="1">
          <p15:clr>
            <a:srgbClr val="A4A3A4"/>
          </p15:clr>
        </p15:guide>
        <p15:guide id="2" pos="6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120" y="42"/>
      </p:cViewPr>
      <p:guideLst>
        <p:guide orient="horz" pos="788"/>
        <p:guide pos="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E7D3A45-AC1F-4768-AF78-D1C450ED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29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AC6898-FAC5-4820-9378-DC804E7B92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095592-2F4B-4B36-8FB6-8FAA5A07B821}" type="slidenum">
              <a:rPr lang="zh-CN" altLang="en-US" smtClean="0">
                <a:latin typeface="Times New Roman" pitchFamily="18" charset="0"/>
              </a:rPr>
              <a:pPr/>
              <a:t>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78D6A3-6CAA-4A04-A08F-B92F25BF9335}" type="slidenum">
              <a:rPr lang="zh-CN" altLang="en-US" smtClean="0">
                <a:latin typeface="Times New Roman" pitchFamily="18" charset="0"/>
              </a:rPr>
              <a:pPr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3CC6FAC-AE00-480F-8047-E1F3A943F8F3}" type="slidenum">
              <a:rPr lang="zh-CN" altLang="en-US" smtClean="0">
                <a:latin typeface="Times New Roman" pitchFamily="18" charset="0"/>
              </a:rPr>
              <a:pPr/>
              <a:t>13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CCA29A5-8DE2-4A6E-93C9-B6647B83B8E8}" type="slidenum">
              <a:rPr lang="zh-CN" altLang="en-US" smtClean="0">
                <a:latin typeface="Times New Roman" pitchFamily="18" charset="0"/>
              </a:rPr>
              <a:pPr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C5A502-23B8-4A00-B3B9-7BFBDE4D65CD}" type="slidenum">
              <a:rPr lang="zh-CN" altLang="en-US" smtClean="0">
                <a:latin typeface="Times New Roman" pitchFamily="18" charset="0"/>
              </a:rPr>
              <a:pPr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1583AF-CCC0-4EF0-B889-F7619B50446A}" type="slidenum">
              <a:rPr lang="zh-CN" altLang="en-US" smtClean="0">
                <a:latin typeface="Times New Roman" pitchFamily="18" charset="0"/>
              </a:rPr>
              <a:pPr/>
              <a:t>16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36F5B9-DE4D-49EE-BD26-5B4CA911D027}" type="slidenum">
              <a:rPr lang="zh-CN" altLang="en-US" smtClean="0">
                <a:latin typeface="Times New Roman" pitchFamily="18" charset="0"/>
              </a:rPr>
              <a:pPr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A3685E-B181-436B-97AF-30398B69A249}" type="slidenum">
              <a:rPr lang="zh-CN" altLang="en-US" smtClean="0">
                <a:latin typeface="Times New Roman" pitchFamily="18" charset="0"/>
              </a:rPr>
              <a:pPr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283F4F-48F3-4061-A057-3C90AC9C3942}" type="slidenum">
              <a:rPr lang="zh-CN" altLang="en-US" smtClean="0">
                <a:latin typeface="Times New Roman" pitchFamily="18" charset="0"/>
              </a:rPr>
              <a:pPr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4763F7-A458-4183-8199-A479A0B2B012}" type="slidenum">
              <a:rPr lang="zh-CN" altLang="en-US" smtClean="0">
                <a:latin typeface="Times New Roman" pitchFamily="18" charset="0"/>
              </a:rPr>
              <a:pPr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D379731-C13C-4DF0-9543-4175DA563AA1}" type="slidenum">
              <a:rPr lang="zh-CN" altLang="en-US" smtClean="0">
                <a:latin typeface="Times New Roman" pitchFamily="18" charset="0"/>
              </a:rPr>
              <a:pPr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B4110FD-7408-4C60-ACEE-CA6F76D860A9}" type="slidenum">
              <a:rPr lang="zh-CN" altLang="en-US" smtClean="0">
                <a:latin typeface="Times New Roman" pitchFamily="18" charset="0"/>
              </a:rPr>
              <a:pPr/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BD9670-937C-4910-A899-A36D64C9354E}" type="slidenum">
              <a:rPr lang="zh-CN" altLang="en-US" smtClean="0">
                <a:latin typeface="Times New Roman" pitchFamily="18" charset="0"/>
              </a:rPr>
              <a:pPr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280D9C-38C7-4331-8769-A22AEE4FDD23}" type="slidenum">
              <a:rPr lang="zh-CN" altLang="en-US" smtClean="0">
                <a:latin typeface="Times New Roman" pitchFamily="18" charset="0"/>
              </a:rPr>
              <a:pPr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FF3C09C-A34E-4E96-A6F0-CFC644034748}" type="slidenum">
              <a:rPr lang="zh-CN" altLang="en-US" smtClean="0">
                <a:latin typeface="Times New Roman" pitchFamily="18" charset="0"/>
              </a:rPr>
              <a:pPr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B9F36A-204E-4EE5-B2F1-82FC39B1D85F}" type="slidenum">
              <a:rPr lang="zh-CN" altLang="en-US" smtClean="0">
                <a:latin typeface="Times New Roman" pitchFamily="18" charset="0"/>
              </a:rPr>
              <a:pPr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FE9405-10B0-47AE-A291-F710CC61DAAD}" type="slidenum">
              <a:rPr lang="zh-CN" altLang="en-US" smtClean="0">
                <a:latin typeface="Times New Roman" pitchFamily="18" charset="0"/>
              </a:rPr>
              <a:pPr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4AD82C7-8280-433E-B033-3B27F8D2B33B}" type="slidenum">
              <a:rPr lang="zh-CN" altLang="en-US" smtClean="0">
                <a:latin typeface="Times New Roman" pitchFamily="18" charset="0"/>
              </a:rPr>
              <a:pPr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4A6E44F-60D6-46A0-9E9F-44B9041FA03C}" type="slidenum">
              <a:rPr lang="zh-CN" altLang="en-US" smtClean="0">
                <a:latin typeface="Times New Roman" pitchFamily="18" charset="0"/>
              </a:rPr>
              <a:pPr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85180FB-7D00-414E-AA82-533132750983}" type="slidenum">
              <a:rPr lang="zh-CN" altLang="en-US" smtClean="0">
                <a:latin typeface="Times New Roman" pitchFamily="18" charset="0"/>
              </a:rPr>
              <a:pPr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147E93-52DF-48F3-88F7-3D12AD2068D8}" type="slidenum">
              <a:rPr lang="zh-CN" altLang="en-US" smtClean="0">
                <a:latin typeface="Times New Roman" pitchFamily="18" charset="0"/>
              </a:rPr>
              <a:pPr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0F1E69-7B14-4344-8D95-6A2BB674FF24}" type="slidenum">
              <a:rPr lang="zh-CN" altLang="en-US" smtClean="0">
                <a:latin typeface="Times New Roman" pitchFamily="18" charset="0"/>
              </a:rPr>
              <a:pPr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72F7A5-F4B3-49E7-A80B-4E1AF3A29445}" type="slidenum">
              <a:rPr lang="zh-CN" altLang="en-US" smtClean="0">
                <a:latin typeface="Times New Roman" pitchFamily="18" charset="0"/>
              </a:rPr>
              <a:pPr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50D931C-6654-4033-B522-5C7DF92B7DFD}" type="slidenum">
              <a:rPr lang="zh-CN" altLang="en-US" smtClean="0">
                <a:latin typeface="Times New Roman" pitchFamily="18" charset="0"/>
              </a:rPr>
              <a:pPr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E68DA6C-BB90-4A82-B6F3-3C63C71A38DC}" type="slidenum">
              <a:rPr lang="zh-CN" altLang="en-US" smtClean="0">
                <a:latin typeface="Times New Roman" pitchFamily="18" charset="0"/>
              </a:rPr>
              <a:pPr/>
              <a:t>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3CFBA7A-536F-4828-96B6-88EC03ACAD7A}" type="slidenum">
              <a:rPr lang="zh-CN" altLang="en-US" smtClean="0">
                <a:latin typeface="Times New Roman" pitchFamily="18" charset="0"/>
              </a:rPr>
              <a:pPr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AE64E7E-59B6-46B2-A900-0E8CC901B35A}" type="slidenum">
              <a:rPr lang="zh-CN" altLang="en-US" smtClean="0">
                <a:latin typeface="Times New Roman" pitchFamily="18" charset="0"/>
              </a:rPr>
              <a:pPr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2E3E5E0-6B3E-4CF5-9114-456175BF5F63}" type="slidenum">
              <a:rPr lang="zh-CN" altLang="en-US" smtClean="0">
                <a:latin typeface="Times New Roman" pitchFamily="18" charset="0"/>
              </a:rPr>
              <a:pPr/>
              <a:t>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77078B-C05C-4F98-80DB-0D5D24BFE4F4}" type="slidenum">
              <a:rPr lang="zh-CN" altLang="en-US" smtClean="0">
                <a:latin typeface="Times New Roman" pitchFamily="18" charset="0"/>
              </a:rPr>
              <a:pPr/>
              <a:t>41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E8CBA9-6A00-4E38-B09A-3CD569FAAB69}" type="slidenum">
              <a:rPr lang="zh-CN" altLang="en-US" smtClean="0">
                <a:latin typeface="Times New Roman" pitchFamily="18" charset="0"/>
              </a:rPr>
              <a:pPr/>
              <a:t>43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95CD92-13B6-408A-9383-71F8A15202F1}" type="slidenum">
              <a:rPr lang="zh-CN" altLang="en-US" smtClean="0">
                <a:latin typeface="Times New Roman" pitchFamily="18" charset="0"/>
              </a:rPr>
              <a:pPr/>
              <a:t>44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EB4529D-DC46-4CA3-9704-A90C5D2249E9}" type="slidenum">
              <a:rPr lang="zh-CN" altLang="en-US" smtClean="0">
                <a:latin typeface="Times New Roman" pitchFamily="18" charset="0"/>
              </a:rPr>
              <a:pPr/>
              <a:t>45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E833B2-E659-48DD-8368-31E04BEF6CB8}" type="slidenum">
              <a:rPr lang="zh-CN" altLang="en-US" smtClean="0">
                <a:latin typeface="Times New Roman" pitchFamily="18" charset="0"/>
              </a:rPr>
              <a:pPr/>
              <a:t>46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909C50-6279-41B7-9077-7EE0E371462B}" type="slidenum">
              <a:rPr lang="en-US" altLang="zh-CN" smtClean="0">
                <a:latin typeface="Times New Roman" pitchFamily="18" charset="0"/>
              </a:rPr>
              <a:pPr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0025301-7C46-442F-AEB4-A40F317ABAF6}" type="slidenum">
              <a:rPr lang="zh-CN" altLang="en-US" smtClean="0">
                <a:latin typeface="Times New Roman" pitchFamily="18" charset="0"/>
              </a:rPr>
              <a:pPr/>
              <a:t>48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BEC47B-7850-45C1-8FC0-9DD66B6236E1}" type="slidenum">
              <a:rPr lang="zh-CN" altLang="en-US" smtClean="0">
                <a:latin typeface="Times New Roman" pitchFamily="18" charset="0"/>
              </a:rPr>
              <a:pPr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7A6E42-EAE1-42AD-884C-1E0E2216E8F0}" type="slidenum">
              <a:rPr lang="zh-CN" altLang="en-US" smtClean="0">
                <a:latin typeface="Times New Roman" pitchFamily="18" charset="0"/>
              </a:rPr>
              <a:pPr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E6B3A40-6437-46C0-B060-4A8D6BA5C3FD}" type="slidenum">
              <a:rPr lang="zh-CN" altLang="en-US" smtClean="0">
                <a:latin typeface="Times New Roman" pitchFamily="18" charset="0"/>
              </a:rPr>
              <a:pPr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2B07B4E-BA5C-4588-A0F6-EC96FBD0F0B5}" type="slidenum">
              <a:rPr lang="zh-CN" altLang="en-US" smtClean="0">
                <a:latin typeface="Times New Roman" pitchFamily="18" charset="0"/>
              </a:rPr>
              <a:pPr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DB9CA5-7313-40EC-921E-49444576E2EE}" type="slidenum">
              <a:rPr lang="zh-CN" altLang="en-US" smtClean="0">
                <a:latin typeface="Times New Roman" pitchFamily="18" charset="0"/>
              </a:rPr>
              <a:pPr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36448" y="3629465"/>
            <a:ext cx="11480800" cy="81474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5984" y="6613526"/>
            <a:ext cx="14975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rgbClr val="336699"/>
                </a:solidFill>
                <a:latin typeface="Helvetica" pitchFamily="34" charset="0"/>
                <a:ea typeface="宋体" pitchFamily="2" charset="-122"/>
              </a:rPr>
              <a:t>Operating System </a:t>
            </a:r>
            <a:r>
              <a:rPr lang="en-US" altLang="zh-CN" sz="1000" b="1" dirty="0" err="1" smtClean="0">
                <a:solidFill>
                  <a:srgbClr val="336699"/>
                </a:solidFill>
                <a:latin typeface="Helvetica" pitchFamily="34" charset="0"/>
                <a:ea typeface="宋体" pitchFamily="2" charset="-122"/>
              </a:rPr>
              <a:t>jjm</a:t>
            </a:r>
            <a:endParaRPr lang="en-US" altLang="zh-CN" sz="1000" b="1" dirty="0">
              <a:solidFill>
                <a:srgbClr val="336699"/>
              </a:solidFill>
              <a:latin typeface="Helvetica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825218" y="4572000"/>
            <a:ext cx="1883346" cy="1209846"/>
            <a:chOff x="4324351" y="4006850"/>
            <a:chExt cx="3115733" cy="1887538"/>
          </a:xfrm>
        </p:grpSpPr>
        <p:pic>
          <p:nvPicPr>
            <p:cNvPr id="8" name="Picture 9" descr="dino_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984" y="4157663"/>
              <a:ext cx="2749549" cy="1593850"/>
            </a:xfrm>
            <a:prstGeom prst="rect">
              <a:avLst/>
            </a:prstGeom>
            <a:noFill/>
            <a:ln w="76200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324351" y="4006850"/>
              <a:ext cx="3115733" cy="1887538"/>
            </a:xfrm>
            <a:prstGeom prst="rect">
              <a:avLst/>
            </a:prstGeom>
            <a:noFill/>
            <a:ln w="57150" cmpd="thinThick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129" y="981222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410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98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3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9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1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152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00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0"/>
            <a:ext cx="85544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888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714187" y="6613526"/>
            <a:ext cx="518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t>10.</a:t>
            </a:r>
            <a:fld id="{1F3438F2-51B4-4BFA-A84A-5AD8A9722985}" type="slidenum">
              <a:rPr lang="en-US" altLang="zh-CN" sz="1000" b="1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6699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47651" y="6621464"/>
            <a:ext cx="1733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t>Operating System </a:t>
            </a:r>
            <a:r>
              <a:rPr lang="en-US" altLang="zh-CN" sz="1000" b="1" dirty="0" smtClean="0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zh-CN" altLang="en-US" sz="1000" b="1" dirty="0" smtClean="0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t>季江民</a:t>
            </a:r>
            <a:endParaRPr lang="en-US" altLang="zh-CN" sz="1000" b="1" dirty="0">
              <a:solidFill>
                <a:srgbClr val="006699"/>
              </a:solidFill>
              <a:latin typeface="Helvetica" pitchFamily="34" charset="0"/>
              <a:ea typeface="宋体" pitchFamily="2" charset="-122"/>
            </a:endParaRPr>
          </a:p>
        </p:txBody>
      </p:sp>
      <p:pic>
        <p:nvPicPr>
          <p:cNvPr id="1035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447" y="6137276"/>
            <a:ext cx="1091254" cy="50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</a:rPr>
              <a:t>Chapter 10:  File-System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Open Files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Several pieces of data are needed to manage open files: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File pointer</a:t>
            </a:r>
            <a:r>
              <a:rPr lang="en-US" altLang="zh-CN" sz="2400" dirty="0">
                <a:ea typeface="宋体" pitchFamily="2" charset="-122"/>
              </a:rPr>
              <a:t>:  pointer to last read/write location, per process that has the file open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File-open count</a:t>
            </a:r>
            <a:r>
              <a:rPr lang="en-US" altLang="zh-CN" sz="2400" dirty="0">
                <a:ea typeface="宋体" pitchFamily="2" charset="-122"/>
              </a:rPr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Disk location of the file</a:t>
            </a:r>
            <a:r>
              <a:rPr lang="en-US" altLang="zh-CN" sz="2400" dirty="0">
                <a:ea typeface="宋体" pitchFamily="2" charset="-122"/>
              </a:rPr>
              <a:t>: cache of data access information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Access rights</a:t>
            </a:r>
            <a:r>
              <a:rPr lang="en-US" altLang="zh-CN" sz="2400" dirty="0">
                <a:ea typeface="宋体" pitchFamily="2" charset="-122"/>
              </a:rPr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Structure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zh-CN" altLang="en-US" sz="2800">
                <a:ea typeface="宋体" pitchFamily="2" charset="-122"/>
              </a:rPr>
              <a:t>文件内部结构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None</a:t>
            </a:r>
            <a:r>
              <a:rPr lang="en-US" altLang="zh-CN" b="1" dirty="0">
                <a:ea typeface="宋体" pitchFamily="2" charset="-122"/>
              </a:rPr>
              <a:t> - sequence of words, bytes </a:t>
            </a:r>
            <a:r>
              <a:rPr lang="zh-CN" altLang="en-US" b="1" dirty="0">
                <a:ea typeface="宋体" pitchFamily="2" charset="-122"/>
              </a:rPr>
              <a:t>（流文件结构）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Simple record structure 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（记录文件结构）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sz="1800" b="1" dirty="0">
                <a:ea typeface="宋体" pitchFamily="2" charset="-122"/>
              </a:rPr>
              <a:t>Lines </a:t>
            </a:r>
          </a:p>
          <a:p>
            <a:pPr lvl="1"/>
            <a:r>
              <a:rPr lang="en-US" altLang="zh-CN" sz="1800" b="1" dirty="0">
                <a:ea typeface="宋体" pitchFamily="2" charset="-122"/>
              </a:rPr>
              <a:t>Fixed length</a:t>
            </a:r>
          </a:p>
          <a:p>
            <a:pPr lvl="1"/>
            <a:r>
              <a:rPr lang="en-US" altLang="zh-CN" sz="1800" b="1" dirty="0">
                <a:ea typeface="宋体" pitchFamily="2" charset="-122"/>
              </a:rPr>
              <a:t>Variable length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Complex Structures</a:t>
            </a:r>
          </a:p>
          <a:p>
            <a:pPr lvl="1"/>
            <a:r>
              <a:rPr lang="en-US" altLang="zh-CN" sz="1800" b="1" dirty="0">
                <a:ea typeface="宋体" pitchFamily="2" charset="-122"/>
              </a:rPr>
              <a:t>Formatted document</a:t>
            </a:r>
          </a:p>
          <a:p>
            <a:pPr lvl="1"/>
            <a:r>
              <a:rPr lang="en-US" altLang="zh-CN" sz="1800" b="1" dirty="0" err="1">
                <a:ea typeface="宋体" pitchFamily="2" charset="-122"/>
              </a:rPr>
              <a:t>Relocatable</a:t>
            </a:r>
            <a:r>
              <a:rPr lang="en-US" altLang="zh-CN" sz="1800" b="1" dirty="0">
                <a:ea typeface="宋体" pitchFamily="2" charset="-122"/>
              </a:rPr>
              <a:t> load file	</a:t>
            </a:r>
          </a:p>
          <a:p>
            <a:r>
              <a:rPr lang="en-US" altLang="zh-CN" sz="1800" b="1" dirty="0">
                <a:ea typeface="宋体" pitchFamily="2" charset="-122"/>
              </a:rPr>
              <a:t>Can simulate last two with first method by inserting appropriate control characters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Who decides:</a:t>
            </a:r>
          </a:p>
          <a:p>
            <a:pPr lvl="1"/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Operating system</a:t>
            </a:r>
          </a:p>
          <a:p>
            <a:pPr lvl="1"/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10.2 Access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8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Access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顺序存取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rewrite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直接存取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read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rewrite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relative block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 sequential-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索引顺序）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楷体_GB2312" pitchFamily="49" charset="-122"/>
              </a:rPr>
              <a:t>Fig 10.2 </a:t>
            </a:r>
            <a:r>
              <a:rPr lang="en-US" altLang="zh-CN" smtClean="0">
                <a:ea typeface="宋体" pitchFamily="2" charset="-122"/>
              </a:rPr>
              <a:t>Sequential-access File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62150"/>
            <a:ext cx="7010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楷体_GB2312" pitchFamily="49" charset="-122"/>
              </a:rPr>
              <a:t>Fig 10.3 </a:t>
            </a:r>
            <a:r>
              <a:rPr lang="en-US" altLang="zh-CN" sz="2000">
                <a:ea typeface="宋体" pitchFamily="2" charset="-122"/>
              </a:rPr>
              <a:t>Simulation of Sequential Access on Direct-access File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6" y="1933576"/>
            <a:ext cx="709136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楷体_GB2312" pitchFamily="49" charset="-122"/>
              </a:rPr>
              <a:t>Fig 10.4 </a:t>
            </a:r>
            <a:r>
              <a:rPr lang="en-US" altLang="zh-CN" sz="2800">
                <a:ea typeface="宋体" pitchFamily="2" charset="-122"/>
              </a:rPr>
              <a:t>Example of Index and Relative Files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4" y="1531939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10.3 Directory </a:t>
            </a:r>
            <a:r>
              <a:rPr lang="en-US" altLang="zh-CN" dirty="0" smtClean="0"/>
              <a:t>Structure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（目录结构）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3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Directory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A collection of nodes containing information about all files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62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7391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343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1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105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2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867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3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4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391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n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362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6096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620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685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Freeform 19"/>
          <p:cNvSpPr>
            <a:spLocks/>
          </p:cNvSpPr>
          <p:nvPr/>
        </p:nvSpPr>
        <p:spPr bwMode="auto">
          <a:xfrm>
            <a:off x="4062414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3886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</a:rPr>
              <a:t>Directory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</a:rPr>
              <a:t>Files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514600" y="5638800"/>
            <a:ext cx="7029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Both the directory structure and the files reside on disk</a:t>
            </a: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Backups of these two structures are kept on tapes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Disk Structure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Disk can be subdivided into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partitions</a:t>
            </a:r>
            <a:r>
              <a:rPr lang="zh-CN" altLang="en-US" dirty="0">
                <a:solidFill>
                  <a:srgbClr val="3366FF"/>
                </a:solidFill>
                <a:ea typeface="宋体" pitchFamily="2" charset="-122"/>
              </a:rPr>
              <a:t>（分区）</a:t>
            </a:r>
            <a:endParaRPr lang="en-US" altLang="zh-CN" dirty="0">
              <a:solidFill>
                <a:srgbClr val="3366FF"/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Disks or partitions can be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RAID </a:t>
            </a:r>
            <a:r>
              <a:rPr lang="en-US" altLang="zh-CN" dirty="0">
                <a:ea typeface="宋体" pitchFamily="2" charset="-122"/>
              </a:rPr>
              <a:t>protected against failure</a:t>
            </a:r>
          </a:p>
          <a:p>
            <a:r>
              <a:rPr lang="en-US" altLang="zh-CN" dirty="0">
                <a:ea typeface="宋体" pitchFamily="2" charset="-122"/>
              </a:rPr>
              <a:t>Disk or partition can be used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raw </a:t>
            </a:r>
            <a:r>
              <a:rPr lang="en-US" altLang="zh-CN" dirty="0">
                <a:ea typeface="宋体" pitchFamily="2" charset="-122"/>
              </a:rPr>
              <a:t>– without a file system, or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formatted </a:t>
            </a:r>
            <a:r>
              <a:rPr lang="en-US" altLang="zh-CN" dirty="0">
                <a:ea typeface="宋体" pitchFamily="2" charset="-122"/>
              </a:rPr>
              <a:t>with a file system</a:t>
            </a:r>
          </a:p>
          <a:p>
            <a:r>
              <a:rPr lang="en-US" altLang="zh-CN" dirty="0">
                <a:ea typeface="宋体" pitchFamily="2" charset="-122"/>
              </a:rPr>
              <a:t>Partitions also known as minidisks, slices</a:t>
            </a:r>
          </a:p>
          <a:p>
            <a:r>
              <a:rPr lang="en-US" altLang="zh-CN" dirty="0">
                <a:ea typeface="宋体" pitchFamily="2" charset="-122"/>
              </a:rPr>
              <a:t>Entity containing file system known as a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volume</a:t>
            </a:r>
          </a:p>
          <a:p>
            <a:r>
              <a:rPr lang="en-US" altLang="zh-CN" dirty="0">
                <a:ea typeface="宋体" pitchFamily="2" charset="-122"/>
              </a:rPr>
              <a:t>Each volume containing file system also tracks that file system’s info in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device directory </a:t>
            </a:r>
            <a:r>
              <a:rPr lang="en-US" altLang="zh-CN" dirty="0">
                <a:ea typeface="宋体" pitchFamily="2" charset="-122"/>
              </a:rPr>
              <a:t>or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volume table of contents</a:t>
            </a:r>
          </a:p>
          <a:p>
            <a:r>
              <a:rPr lang="en-US" altLang="zh-CN" dirty="0">
                <a:ea typeface="宋体" pitchFamily="2" charset="-122"/>
              </a:rPr>
              <a:t>As well as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general-purpose file systems </a:t>
            </a:r>
            <a:r>
              <a:rPr lang="en-US" altLang="zh-CN" dirty="0">
                <a:ea typeface="宋体" pitchFamily="2" charset="-122"/>
              </a:rPr>
              <a:t>there are many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special-purpose file systems</a:t>
            </a:r>
            <a:r>
              <a:rPr lang="en-US" altLang="zh-CN" dirty="0">
                <a:ea typeface="宋体" pitchFamily="2" charset="-122"/>
              </a:rPr>
              <a:t>, frequently all within the same operating system or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Chapter 10:  File-System Interface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10.1 File Concept</a:t>
            </a:r>
          </a:p>
          <a:p>
            <a:r>
              <a:rPr lang="en-US" altLang="zh-CN" sz="2400">
                <a:ea typeface="宋体" pitchFamily="2" charset="-122"/>
              </a:rPr>
              <a:t>10.2 Access Methods</a:t>
            </a:r>
          </a:p>
          <a:p>
            <a:r>
              <a:rPr lang="en-US" altLang="zh-CN" sz="2400">
                <a:ea typeface="宋体" pitchFamily="2" charset="-122"/>
              </a:rPr>
              <a:t>10.3 Directory Structure</a:t>
            </a:r>
          </a:p>
          <a:p>
            <a:r>
              <a:rPr lang="en-US" altLang="zh-CN" sz="2400">
                <a:ea typeface="宋体" pitchFamily="2" charset="-122"/>
              </a:rPr>
              <a:t>10.4 File-System Mounting</a:t>
            </a:r>
          </a:p>
          <a:p>
            <a:r>
              <a:rPr lang="en-US" altLang="zh-CN" sz="2400">
                <a:ea typeface="宋体" pitchFamily="2" charset="-122"/>
              </a:rPr>
              <a:t>10.5 File Sharing</a:t>
            </a:r>
          </a:p>
          <a:p>
            <a:r>
              <a:rPr lang="en-US" altLang="zh-CN" sz="2400">
                <a:ea typeface="宋体" pitchFamily="2" charset="-122"/>
              </a:rPr>
              <a:t>10.6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 Typical File-system Organization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470026"/>
            <a:ext cx="65214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Operations Performed on Directory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Search </a:t>
            </a:r>
            <a:r>
              <a:rPr lang="en-US" altLang="zh-CN" sz="2400" dirty="0">
                <a:ea typeface="宋体" pitchFamily="2" charset="-122"/>
              </a:rPr>
              <a:t>for 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Create </a:t>
            </a:r>
            <a:r>
              <a:rPr lang="en-US" altLang="zh-CN" sz="2400" dirty="0">
                <a:ea typeface="宋体" pitchFamily="2" charset="-122"/>
              </a:rPr>
              <a:t>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Delete</a:t>
            </a:r>
            <a:r>
              <a:rPr lang="en-US" altLang="zh-CN" sz="2400" dirty="0">
                <a:ea typeface="宋体" pitchFamily="2" charset="-122"/>
              </a:rPr>
              <a:t> 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List</a:t>
            </a:r>
            <a:r>
              <a:rPr lang="en-US" altLang="zh-CN" sz="2400" dirty="0">
                <a:ea typeface="宋体" pitchFamily="2" charset="-122"/>
              </a:rPr>
              <a:t> a directory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Rename</a:t>
            </a:r>
            <a:r>
              <a:rPr lang="en-US" altLang="zh-CN" sz="2400" dirty="0">
                <a:ea typeface="宋体" pitchFamily="2" charset="-122"/>
              </a:rPr>
              <a:t> 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Traverse </a:t>
            </a:r>
            <a:r>
              <a:rPr lang="en-US" altLang="zh-CN" sz="2400" dirty="0">
                <a:ea typeface="宋体" pitchFamily="2" charset="-122"/>
              </a:rPr>
              <a:t>the file system</a:t>
            </a:r>
            <a:r>
              <a:rPr lang="zh-CN" altLang="en-US" sz="2400" dirty="0">
                <a:ea typeface="宋体" pitchFamily="2" charset="-122"/>
              </a:rPr>
              <a:t>（遍历文件系统）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Organize the Directory (Logically) to Obtain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Efficiency </a:t>
            </a:r>
            <a:r>
              <a:rPr lang="en-US" altLang="zh-CN" sz="2400">
                <a:ea typeface="宋体" pitchFamily="2" charset="-122"/>
              </a:rPr>
              <a:t>– locating a file quickly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Naming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（重名）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– convenient to users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Two users can have same name for different files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The same file can have several different names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Grouping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（分组）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Single-Level Directory</a:t>
            </a:r>
            <a:r>
              <a:rPr lang="zh-CN" altLang="en-US" sz="2000" dirty="0">
                <a:ea typeface="宋体" pitchFamily="2" charset="-122"/>
              </a:rPr>
              <a:t>（单级目录）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 single directory for all users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574926" y="4238626"/>
            <a:ext cx="712311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Naming problem</a:t>
            </a:r>
            <a:br>
              <a:rPr lang="en-US" altLang="zh-CN" sz="2000">
                <a:latin typeface="Helvetica" pitchFamily="34" charset="0"/>
                <a:ea typeface="宋体" pitchFamily="2" charset="-122"/>
              </a:rPr>
            </a:br>
            <a:endParaRPr lang="en-US" altLang="zh-CN" sz="2000">
              <a:latin typeface="Helvetica" pitchFamily="34" charset="0"/>
              <a:ea typeface="宋体" pitchFamily="2" charset="-122"/>
            </a:endParaRP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Grouping problem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100264"/>
            <a:ext cx="707707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Two-Level Directory</a:t>
            </a:r>
            <a:r>
              <a:rPr lang="zh-CN" altLang="en-US" sz="2400" dirty="0">
                <a:ea typeface="宋体" pitchFamily="2" charset="-122"/>
              </a:rPr>
              <a:t>（二级目录）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Separate directory for each user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322513" y="4575175"/>
            <a:ext cx="70024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No grouping capability</a:t>
            </a:r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9" y="1887539"/>
            <a:ext cx="71024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Tree-Structured Directories</a:t>
            </a:r>
            <a:r>
              <a:rPr lang="zh-CN" altLang="en-US" sz="2000" dirty="0">
                <a:ea typeface="宋体" pitchFamily="2" charset="-122"/>
              </a:rPr>
              <a:t>（树型目录）</a:t>
            </a: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1466"/>
            <a:ext cx="9004300" cy="51797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Tree-Structured Directories (</a:t>
            </a:r>
            <a:r>
              <a:rPr lang="en-US" altLang="zh-CN" dirty="0" err="1" smtClean="0">
                <a:ea typeface="宋体" pitchFamily="2" charset="-122"/>
              </a:rPr>
              <a:t>Cont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Efficient searching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Grouping Capability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Current directory (working directory)</a:t>
            </a:r>
          </a:p>
          <a:p>
            <a:pPr lvl="1"/>
            <a:r>
              <a:rPr lang="en-US" altLang="zh-CN" dirty="0" smtClean="0">
                <a:solidFill>
                  <a:srgbClr val="0033CC"/>
                </a:solidFill>
                <a:ea typeface="宋体" pitchFamily="2" charset="-122"/>
              </a:rPr>
              <a:t>cd /spell/mail/</a:t>
            </a:r>
            <a:r>
              <a:rPr lang="en-US" altLang="zh-CN" dirty="0" err="1" smtClean="0">
                <a:solidFill>
                  <a:srgbClr val="0033CC"/>
                </a:solidFill>
                <a:ea typeface="宋体" pitchFamily="2" charset="-122"/>
              </a:rPr>
              <a:t>prog</a:t>
            </a:r>
            <a:endParaRPr lang="en-US" altLang="zh-CN" dirty="0" smtClean="0">
              <a:solidFill>
                <a:srgbClr val="0033CC"/>
              </a:solidFill>
              <a:ea typeface="宋体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33CC"/>
                </a:solidFill>
                <a:ea typeface="宋体" pitchFamily="2" charset="-122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Absolute</a:t>
            </a:r>
            <a:r>
              <a:rPr lang="en-US" altLang="zh-CN" sz="2000" dirty="0">
                <a:ea typeface="宋体" pitchFamily="2" charset="-122"/>
              </a:rPr>
              <a:t> or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relative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path name 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绝对路径、相对路径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Delete a file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rm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mkdir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&lt;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dir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-name&gt;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Example:  if in current directory  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/mail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mkdir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count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248276" y="4589464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mail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057651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prog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778376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499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prt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940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exp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86514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count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405438" y="4921251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376488" y="5902326"/>
            <a:ext cx="7423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Deleting “mail” </a:t>
            </a:r>
            <a:r>
              <a:rPr lang="en-US" altLang="zh-CN" sz="2000">
                <a:latin typeface="Helvetica" pitchFamily="34" charset="0"/>
                <a:ea typeface="宋体" pitchFamily="2" charset="-122"/>
                <a:sym typeface="Symbol" pitchFamily="18" charset="2"/>
              </a:rPr>
              <a:t> deleting the entire subtree rooted by “mail”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Acyclic-Graph Directories</a:t>
            </a:r>
            <a:r>
              <a:rPr lang="zh-CN" altLang="en-US" sz="2800">
                <a:ea typeface="楷体_GB2312" pitchFamily="49" charset="-122"/>
              </a:rPr>
              <a:t>无环图结构目录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宋体" pitchFamily="2" charset="-122"/>
              </a:rPr>
              <a:t>Have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shared </a:t>
            </a:r>
            <a:r>
              <a:rPr lang="en-US" altLang="zh-CN" sz="2000">
                <a:ea typeface="宋体" pitchFamily="2" charset="-122"/>
              </a:rPr>
              <a:t>subdirectories and files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27200"/>
            <a:ext cx="64135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Acyclic-Graph Directories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Two different names (aliasing)</a:t>
            </a:r>
            <a:br>
              <a:rPr lang="en-US" altLang="zh-CN" sz="2000" dirty="0">
                <a:ea typeface="宋体" pitchFamily="2" charset="-122"/>
              </a:rPr>
            </a:b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If </a:t>
            </a:r>
            <a:r>
              <a:rPr lang="en-US" altLang="zh-CN" sz="2000" i="1" dirty="0" err="1">
                <a:solidFill>
                  <a:srgbClr val="FF0000"/>
                </a:solidFill>
                <a:ea typeface="宋体" pitchFamily="2" charset="-122"/>
              </a:rPr>
              <a:t>dict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deletes  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all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Solutions:</a:t>
            </a:r>
          </a:p>
          <a:p>
            <a:pPr lvl="1"/>
            <a:r>
              <a:rPr lang="en-US" altLang="zh-CN" sz="2000" dirty="0" err="1">
                <a:ea typeface="宋体" pitchFamily="2" charset="-122"/>
              </a:rPr>
              <a:t>Backpointers</a:t>
            </a:r>
            <a:r>
              <a:rPr lang="zh-CN" altLang="en-US" sz="2000" dirty="0">
                <a:ea typeface="宋体" pitchFamily="2" charset="-122"/>
              </a:rPr>
              <a:t>（逆向指针）</a:t>
            </a:r>
            <a:r>
              <a:rPr lang="en-US" altLang="zh-CN" sz="2000" dirty="0">
                <a:ea typeface="宋体" pitchFamily="2" charset="-122"/>
              </a:rPr>
              <a:t>, so we can delete all pointers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Variable size records a problem</a:t>
            </a:r>
          </a:p>
          <a:p>
            <a:pPr lvl="1"/>
            <a:r>
              <a:rPr lang="en-US" altLang="zh-CN" sz="2000" dirty="0" err="1">
                <a:ea typeface="宋体" pitchFamily="2" charset="-122"/>
              </a:rPr>
              <a:t>Backpointers</a:t>
            </a:r>
            <a:r>
              <a:rPr lang="en-US" altLang="zh-CN" sz="2000" dirty="0">
                <a:ea typeface="宋体" pitchFamily="2" charset="-122"/>
              </a:rPr>
              <a:t> using a daisy chain organization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Entry-hold-count solution </a:t>
            </a:r>
            <a:r>
              <a:rPr lang="zh-CN" altLang="en-US" sz="1800" dirty="0">
                <a:ea typeface="宋体" pitchFamily="2" charset="-122"/>
              </a:rPr>
              <a:t>（</a:t>
            </a:r>
            <a:r>
              <a:rPr lang="zh-CN" altLang="en-US" sz="2000" b="1" dirty="0">
                <a:ea typeface="宋体" pitchFamily="2" charset="-122"/>
              </a:rPr>
              <a:t>表项保留计数）</a:t>
            </a:r>
          </a:p>
          <a:p>
            <a:pPr lvl="2"/>
            <a:r>
              <a:rPr lang="en-US" altLang="zh-CN" sz="2000" b="1" dirty="0" err="1">
                <a:ea typeface="宋体" pitchFamily="2" charset="-122"/>
              </a:rPr>
              <a:t>unix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 err="1">
                <a:ea typeface="宋体" pitchFamily="2" charset="-122"/>
              </a:rPr>
              <a:t>linux: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hard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links</a:t>
            </a: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New directory entry type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Link</a:t>
            </a:r>
            <a:r>
              <a:rPr lang="en-US" altLang="zh-CN" sz="2000" dirty="0">
                <a:ea typeface="宋体" pitchFamily="2" charset="-122"/>
              </a:rPr>
              <a:t> – another name (pointer) to an existing file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Resolve the link</a:t>
            </a:r>
            <a:r>
              <a:rPr lang="en-US" altLang="zh-CN" sz="2000" dirty="0">
                <a:ea typeface="宋体" pitchFamily="2" charset="-122"/>
              </a:rPr>
              <a:t> – follow pointer to locate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To explain the function of file systems</a:t>
            </a:r>
          </a:p>
          <a:p>
            <a:r>
              <a:rPr lang="en-US" altLang="zh-CN" sz="2400" dirty="0">
                <a:ea typeface="宋体" pitchFamily="2" charset="-122"/>
              </a:rPr>
              <a:t>To describe the interfaces to file systems</a:t>
            </a:r>
          </a:p>
          <a:p>
            <a:r>
              <a:rPr lang="en-US" altLang="zh-CN" sz="2400" dirty="0">
                <a:ea typeface="宋体" pitchFamily="2" charset="-122"/>
              </a:rPr>
              <a:t>To discuss file-system design tradeoffs, including access methods, file sharing, file locking, and directory structures</a:t>
            </a:r>
          </a:p>
          <a:p>
            <a:r>
              <a:rPr lang="en-US" altLang="zh-CN" sz="2400" dirty="0">
                <a:ea typeface="宋体" pitchFamily="2" charset="-122"/>
              </a:rPr>
              <a:t>To explore file-system protection</a:t>
            </a:r>
          </a:p>
          <a:p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General Graph Directory </a:t>
            </a:r>
            <a:r>
              <a:rPr lang="en-US" altLang="zh-CN" sz="2800">
                <a:ea typeface="楷体_GB2312" pitchFamily="49" charset="-122"/>
              </a:rPr>
              <a:t>（</a:t>
            </a:r>
            <a:r>
              <a:rPr lang="zh-CN" altLang="en-US" sz="2800">
                <a:ea typeface="楷体_GB2312" pitchFamily="49" charset="-122"/>
              </a:rPr>
              <a:t>普通图结构目录）</a:t>
            </a:r>
            <a:endParaRPr lang="en-US" altLang="zh-CN" sz="2800">
              <a:ea typeface="楷体_GB2312" pitchFamily="49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093342"/>
            <a:ext cx="7683500" cy="4760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General Graph Directory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How do we guarantee no cycles?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Allow only links to file not subdirectories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Garbage </a:t>
            </a:r>
            <a:r>
              <a:rPr lang="en-US" altLang="zh-CN" sz="2400" dirty="0" smtClean="0">
                <a:ea typeface="宋体" pitchFamily="2" charset="-122"/>
              </a:rPr>
              <a:t>collection</a:t>
            </a:r>
          </a:p>
          <a:p>
            <a:pPr lvl="2"/>
            <a:r>
              <a:rPr lang="zh-CN" altLang="en-US" sz="1800" dirty="0"/>
              <a:t>检测自我引用的文件，其引用计数不等于0</a:t>
            </a:r>
          </a:p>
          <a:p>
            <a:pPr lvl="2"/>
            <a:r>
              <a:rPr lang="zh-CN" altLang="en-US" sz="1800" dirty="0"/>
              <a:t>垃圾收集涉及遍历整个文件系统，并标记所有可访问的空间。然后，第二次将所有没有标记的部分收集到空闲空间链表上</a:t>
            </a:r>
            <a:r>
              <a:rPr lang="zh-CN" altLang="en-US" sz="1800" dirty="0" smtClean="0"/>
              <a:t>。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Every time a new link is added use a cycle detection algorithm</a:t>
            </a:r>
            <a:r>
              <a:rPr lang="zh-CN" altLang="en-US" sz="2400" dirty="0">
                <a:ea typeface="宋体" pitchFamily="2" charset="-122"/>
              </a:rPr>
              <a:t>（环检测算法）</a:t>
            </a:r>
            <a:r>
              <a:rPr lang="en-US" altLang="zh-CN" sz="2400" dirty="0">
                <a:ea typeface="宋体" pitchFamily="2" charset="-122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10.4 File System Mounting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File System Mounting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 file system must be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mounted</a:t>
            </a:r>
            <a:r>
              <a:rPr lang="en-US" altLang="zh-CN" sz="2400" dirty="0">
                <a:ea typeface="宋体" pitchFamily="2" charset="-122"/>
              </a:rPr>
              <a:t> before it can be accessed</a:t>
            </a:r>
          </a:p>
          <a:p>
            <a:r>
              <a:rPr lang="en-US" altLang="zh-CN" sz="2400" dirty="0">
                <a:ea typeface="宋体" pitchFamily="2" charset="-122"/>
              </a:rPr>
              <a:t>A </a:t>
            </a:r>
            <a:r>
              <a:rPr lang="en-US" altLang="zh-CN" sz="2400" dirty="0" err="1">
                <a:ea typeface="宋体" pitchFamily="2" charset="-122"/>
              </a:rPr>
              <a:t>unmounted</a:t>
            </a:r>
            <a:r>
              <a:rPr lang="en-US" altLang="zh-CN" sz="2400" dirty="0">
                <a:ea typeface="宋体" pitchFamily="2" charset="-122"/>
              </a:rPr>
              <a:t> file system (i.e. Fig. 11-11(b)) is mounted at 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mount point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(a) Existing.  (b) Unmounted Partition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1902" r="1038" b="12450"/>
          <a:stretch>
            <a:fillRect/>
          </a:stretch>
        </p:blipFill>
        <p:spPr bwMode="auto">
          <a:xfrm>
            <a:off x="2574925" y="1409700"/>
            <a:ext cx="7208838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Mount Point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1323976"/>
            <a:ext cx="409575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Oval 6"/>
          <p:cNvSpPr>
            <a:spLocks noChangeArrowheads="1"/>
          </p:cNvSpPr>
          <p:nvPr/>
        </p:nvSpPr>
        <p:spPr bwMode="auto">
          <a:xfrm>
            <a:off x="5226050" y="2492375"/>
            <a:ext cx="1017588" cy="6477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10.5 File 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File Sharing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Sharing of files on multi-user systems is desirable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Sharing may be done through a </a:t>
            </a:r>
            <a:r>
              <a:rPr lang="en-US" altLang="zh-CN" sz="2400" b="1" dirty="0">
                <a:ea typeface="宋体" pitchFamily="2" charset="-122"/>
              </a:rPr>
              <a:t>protection</a:t>
            </a:r>
            <a:r>
              <a:rPr lang="en-US" altLang="zh-CN" sz="2400" dirty="0">
                <a:ea typeface="宋体" pitchFamily="2" charset="-122"/>
              </a:rPr>
              <a:t> scheme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On distributed systems, files may be shared across a network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Network File System</a:t>
            </a:r>
            <a:r>
              <a:rPr lang="en-US" altLang="zh-CN" sz="2400" dirty="0">
                <a:ea typeface="宋体" pitchFamily="2" charset="-122"/>
              </a:rPr>
              <a:t>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Sharing – Multiple Users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ea typeface="宋体" pitchFamily="2" charset="-122"/>
              </a:rPr>
              <a:t>User IDs</a:t>
            </a:r>
            <a:r>
              <a:rPr lang="en-US" altLang="zh-CN" sz="2000">
                <a:ea typeface="宋体" pitchFamily="2" charset="-122"/>
              </a:rPr>
              <a:t> identify users, allowing permissions and protections to be per-user</a:t>
            </a: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r>
              <a:rPr lang="en-US" altLang="zh-CN" sz="2000" b="1">
                <a:ea typeface="宋体" pitchFamily="2" charset="-122"/>
              </a:rPr>
              <a:t>Group IDs</a:t>
            </a:r>
            <a:r>
              <a:rPr lang="en-US" altLang="zh-CN" sz="2000">
                <a:ea typeface="宋体" pitchFamily="2" charset="-122"/>
              </a:rPr>
              <a:t> allow users to be in groups, permitting group access rights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Sharing – Remote File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>
                <a:ea typeface="宋体" pitchFamily="2" charset="-122"/>
              </a:rPr>
              <a:t>Uses networking to allow file system access between systems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Manually via programs like FTP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Automatically, seamlessly using </a:t>
            </a:r>
            <a:r>
              <a:rPr lang="en-US" altLang="zh-CN" sz="1800" b="1">
                <a:ea typeface="宋体" pitchFamily="2" charset="-122"/>
              </a:rPr>
              <a:t>distributed file systems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Semi automatically via the</a:t>
            </a:r>
            <a:r>
              <a:rPr lang="en-US" altLang="zh-CN" sz="1800" b="1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world wide web</a:t>
            </a:r>
          </a:p>
          <a:p>
            <a:r>
              <a:rPr lang="en-US" altLang="zh-CN" sz="1600" b="1">
                <a:ea typeface="宋体" pitchFamily="2" charset="-122"/>
              </a:rPr>
              <a:t>Client-server</a:t>
            </a:r>
            <a:r>
              <a:rPr lang="en-US" altLang="zh-CN" sz="1800">
                <a:ea typeface="宋体" pitchFamily="2" charset="-122"/>
              </a:rPr>
              <a:t> model allows clients to mount remote file systems from servers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Server can serve multiple clients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Client and user-on-client identification is insecure or complicated</a:t>
            </a:r>
          </a:p>
          <a:p>
            <a:pPr lvl="1"/>
            <a:r>
              <a:rPr lang="en-US" altLang="zh-CN" sz="1800" b="1">
                <a:ea typeface="宋体" pitchFamily="2" charset="-122"/>
              </a:rPr>
              <a:t>NFS</a:t>
            </a:r>
            <a:r>
              <a:rPr lang="en-US" altLang="zh-CN" sz="1800">
                <a:ea typeface="宋体" pitchFamily="2" charset="-122"/>
              </a:rPr>
              <a:t> is standard UNIX client-server file sharing protocol</a:t>
            </a:r>
          </a:p>
          <a:p>
            <a:pPr lvl="1"/>
            <a:r>
              <a:rPr lang="en-US" altLang="zh-CN" sz="1800" b="1">
                <a:ea typeface="宋体" pitchFamily="2" charset="-122"/>
              </a:rPr>
              <a:t>CIFS</a:t>
            </a:r>
            <a:r>
              <a:rPr lang="en-US" altLang="zh-CN" sz="1800">
                <a:ea typeface="宋体" pitchFamily="2" charset="-122"/>
              </a:rPr>
              <a:t> is standard Windows protocol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Standard operating system file calls are translated into remote calls</a:t>
            </a:r>
          </a:p>
          <a:p>
            <a:r>
              <a:rPr lang="en-US" altLang="zh-CN" sz="1800">
                <a:ea typeface="宋体" pitchFamily="2" charset="-122"/>
              </a:rPr>
              <a:t>Distributed Information Systems </a:t>
            </a:r>
            <a:r>
              <a:rPr lang="en-US" altLang="zh-CN" sz="1600" b="1">
                <a:ea typeface="宋体" pitchFamily="2" charset="-122"/>
              </a:rPr>
              <a:t>(distributed naming services)</a:t>
            </a:r>
            <a:r>
              <a:rPr lang="en-US" altLang="zh-CN" sz="1800">
                <a:ea typeface="宋体" pitchFamily="2" charset="-122"/>
              </a:rPr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Garamond" pitchFamily="18" charset="0"/>
                <a:ea typeface="宋体" pitchFamily="2" charset="-122"/>
              </a:rPr>
              <a:t>Hierarchical Storage Architecture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2962" name="AutoShape 18"/>
          <p:cNvSpPr>
            <a:spLocks/>
          </p:cNvSpPr>
          <p:nvPr/>
        </p:nvSpPr>
        <p:spPr bwMode="auto">
          <a:xfrm>
            <a:off x="3810000" y="3352800"/>
            <a:ext cx="609600" cy="2971800"/>
          </a:xfrm>
          <a:prstGeom prst="leftBrace">
            <a:avLst>
              <a:gd name="adj1" fmla="val 40625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85257" y="1306286"/>
            <a:ext cx="8436653" cy="4826227"/>
            <a:chOff x="1981201" y="1752600"/>
            <a:chExt cx="8240709" cy="4379913"/>
          </a:xfrm>
        </p:grpSpPr>
        <p:pic>
          <p:nvPicPr>
            <p:cNvPr id="7229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2" t="760" r="5736" b="974"/>
            <a:stretch>
              <a:fillRect/>
            </a:stretch>
          </p:blipFill>
          <p:spPr bwMode="auto">
            <a:xfrm>
              <a:off x="3503614" y="1763713"/>
              <a:ext cx="5259387" cy="436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981201" y="1752600"/>
              <a:ext cx="1020763" cy="4343400"/>
              <a:chOff x="480" y="1104"/>
              <a:chExt cx="643" cy="2736"/>
            </a:xfrm>
          </p:grpSpPr>
          <p:sp>
            <p:nvSpPr>
              <p:cNvPr id="6161" name="Text Box 5"/>
              <p:cNvSpPr txBox="1">
                <a:spLocks noChangeArrowheads="1"/>
              </p:cNvSpPr>
              <p:nvPr/>
            </p:nvSpPr>
            <p:spPr bwMode="auto">
              <a:xfrm>
                <a:off x="529" y="1104"/>
                <a:ext cx="5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r"/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fast</a:t>
                </a:r>
              </a:p>
            </p:txBody>
          </p:sp>
          <p:sp>
            <p:nvSpPr>
              <p:cNvPr id="6162" name="Text Box 6"/>
              <p:cNvSpPr txBox="1">
                <a:spLocks noChangeArrowheads="1"/>
              </p:cNvSpPr>
              <p:nvPr/>
            </p:nvSpPr>
            <p:spPr bwMode="auto">
              <a:xfrm>
                <a:off x="480" y="3609"/>
                <a:ext cx="6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r"/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slow</a:t>
                </a:r>
              </a:p>
            </p:txBody>
          </p:sp>
          <p:sp>
            <p:nvSpPr>
              <p:cNvPr id="6163" name="Line 7"/>
              <p:cNvSpPr>
                <a:spLocks noChangeShapeType="1"/>
              </p:cNvSpPr>
              <p:nvPr/>
            </p:nvSpPr>
            <p:spPr bwMode="auto">
              <a:xfrm>
                <a:off x="823" y="1440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136061" y="1752600"/>
              <a:ext cx="1085849" cy="4346575"/>
              <a:chOff x="4608" y="1104"/>
              <a:chExt cx="684" cy="2738"/>
            </a:xfrm>
          </p:grpSpPr>
          <p:sp>
            <p:nvSpPr>
              <p:cNvPr id="6158" name="Text Box 9"/>
              <p:cNvSpPr txBox="1">
                <a:spLocks noChangeArrowheads="1"/>
              </p:cNvSpPr>
              <p:nvPr/>
            </p:nvSpPr>
            <p:spPr bwMode="auto">
              <a:xfrm>
                <a:off x="4608" y="1104"/>
                <a:ext cx="6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small</a:t>
                </a:r>
              </a:p>
            </p:txBody>
          </p:sp>
          <p:sp>
            <p:nvSpPr>
              <p:cNvPr id="6159" name="Text Box 10"/>
              <p:cNvSpPr txBox="1">
                <a:spLocks noChangeArrowheads="1"/>
              </p:cNvSpPr>
              <p:nvPr/>
            </p:nvSpPr>
            <p:spPr bwMode="auto">
              <a:xfrm>
                <a:off x="4608" y="3609"/>
                <a:ext cx="66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large</a:t>
                </a:r>
              </a:p>
            </p:txBody>
          </p:sp>
          <p:sp>
            <p:nvSpPr>
              <p:cNvPr id="6160" name="Line 11"/>
              <p:cNvSpPr>
                <a:spLocks noChangeShapeType="1"/>
              </p:cNvSpPr>
              <p:nvPr/>
            </p:nvSpPr>
            <p:spPr bwMode="auto">
              <a:xfrm>
                <a:off x="4896" y="1440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956" name="Text Box 12"/>
            <p:cNvSpPr txBox="1">
              <a:spLocks noChangeArrowheads="1"/>
            </p:cNvSpPr>
            <p:nvPr/>
          </p:nvSpPr>
          <p:spPr bwMode="auto">
            <a:xfrm>
              <a:off x="7543800" y="3581401"/>
              <a:ext cx="12398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zh-CN">
                  <a:latin typeface="Garamond" pitchFamily="18" charset="0"/>
                  <a:ea typeface="宋体" pitchFamily="2" charset="-122"/>
                </a:rPr>
                <a:t>non-volatile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05200" y="2528888"/>
              <a:ext cx="5257800" cy="747712"/>
              <a:chOff x="1248" y="1593"/>
              <a:chExt cx="3312" cy="471"/>
            </a:xfrm>
          </p:grpSpPr>
          <p:sp>
            <p:nvSpPr>
              <p:cNvPr id="6155" name="Line 14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3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Text Box 15"/>
              <p:cNvSpPr txBox="1">
                <a:spLocks noChangeArrowheads="1"/>
              </p:cNvSpPr>
              <p:nvPr/>
            </p:nvSpPr>
            <p:spPr bwMode="auto">
              <a:xfrm>
                <a:off x="3888" y="1593"/>
                <a:ext cx="5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volatile</a:t>
                </a:r>
              </a:p>
            </p:txBody>
          </p:sp>
          <p:sp>
            <p:nvSpPr>
              <p:cNvPr id="6157" name="Line 16"/>
              <p:cNvSpPr>
                <a:spLocks noChangeShapeType="1"/>
              </p:cNvSpPr>
              <p:nvPr/>
            </p:nvSpPr>
            <p:spPr bwMode="auto">
              <a:xfrm flipV="1">
                <a:off x="4128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961" name="Line 17"/>
            <p:cNvSpPr>
              <a:spLocks noChangeShapeType="1"/>
            </p:cNvSpPr>
            <p:nvPr/>
          </p:nvSpPr>
          <p:spPr bwMode="auto">
            <a:xfrm flipV="1">
              <a:off x="8077200" y="3352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3" name="Text Box 19"/>
            <p:cNvSpPr txBox="1">
              <a:spLocks noChangeArrowheads="1"/>
            </p:cNvSpPr>
            <p:nvPr/>
          </p:nvSpPr>
          <p:spPr bwMode="auto">
            <a:xfrm>
              <a:off x="2338389" y="4076701"/>
              <a:ext cx="15382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filesystem</a:t>
              </a:r>
              <a:b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</a:br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manages</a:t>
              </a:r>
              <a:b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</a:br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non-volatile</a:t>
              </a:r>
              <a:b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</a:br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storage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Sharing – Failure Modes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Remote file systems add new failure modes, due to network failure, server failure</a:t>
            </a:r>
          </a:p>
          <a:p>
            <a:r>
              <a:rPr lang="en-US" altLang="zh-CN" sz="2400">
                <a:ea typeface="宋体" pitchFamily="2" charset="-122"/>
              </a:rPr>
              <a:t>Recovery from failure can involve state information about status of each remote request</a:t>
            </a:r>
          </a:p>
          <a:p>
            <a:r>
              <a:rPr lang="en-US" altLang="zh-CN" sz="2400">
                <a:ea typeface="宋体" pitchFamily="2" charset="-122"/>
              </a:rPr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Sharing – Consistency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>
                <a:ea typeface="宋体" pitchFamily="2" charset="-122"/>
              </a:rPr>
              <a:t>Consistency semantics</a:t>
            </a:r>
            <a:r>
              <a:rPr lang="en-US" altLang="zh-CN" sz="1800">
                <a:ea typeface="宋体" pitchFamily="2" charset="-122"/>
              </a:rPr>
              <a:t> specify how multiple users are to access a shared file simultaneously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Similar to Ch 7 process synchronization algorithms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Tend to be less complex due to disk I/O and network latency (for remote file systems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Andrew File System (AFS) implemented complex remote file sharing semantics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Unix file system (UFS) implements: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Writes to an open file visible immediately to other users of the same open file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Sharing file pointer to allow multiple users to read and write concurrently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AFS has session semantics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Writes only visible to sessions starting after the file is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10.6 Protection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Protection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File owner/creator should be able to control: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what can be done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by whom</a:t>
            </a:r>
            <a:br>
              <a:rPr lang="en-US" altLang="zh-CN" sz="2000" dirty="0">
                <a:ea typeface="宋体" pitchFamily="2" charset="-122"/>
              </a:rPr>
            </a:b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Types of access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Read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Write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Execute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Append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Delete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Access Lists and Groups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</a:rPr>
              <a:t>		a) </a:t>
            </a:r>
            <a:r>
              <a:rPr lang="en-US" altLang="zh-CN" sz="1800" b="1" dirty="0">
                <a:ea typeface="宋体" pitchFamily="2" charset="-122"/>
              </a:rPr>
              <a:t>owner access</a:t>
            </a:r>
            <a:r>
              <a:rPr lang="en-US" altLang="zh-CN" sz="1800" dirty="0">
                <a:ea typeface="宋体" pitchFamily="2" charset="-122"/>
              </a:rPr>
              <a:t> 	7	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	1 1 1</a:t>
            </a:r>
            <a:br>
              <a:rPr lang="en-US" altLang="zh-CN" sz="1800" dirty="0">
                <a:ea typeface="宋体" pitchFamily="2" charset="-122"/>
                <a:sym typeface="Symbol" pitchFamily="18" charset="2"/>
              </a:rPr>
            </a:b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b) </a:t>
            </a:r>
            <a:r>
              <a:rPr lang="en-US" altLang="zh-CN" sz="1800" b="1" dirty="0">
                <a:ea typeface="宋体" pitchFamily="2" charset="-122"/>
                <a:sym typeface="Symbol" pitchFamily="18" charset="2"/>
              </a:rPr>
              <a:t>group access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c) </a:t>
            </a:r>
            <a:r>
              <a:rPr lang="en-US" altLang="zh-CN" sz="1800" b="1" dirty="0">
                <a:ea typeface="宋体" pitchFamily="2" charset="-122"/>
                <a:sym typeface="Symbol" pitchFamily="18" charset="2"/>
              </a:rPr>
              <a:t>public access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For a particular file (say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game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432300" y="4065589"/>
            <a:ext cx="596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owner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87938" y="4065589"/>
            <a:ext cx="57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group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830889" y="4065589"/>
            <a:ext cx="579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public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491038" y="4579939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chmod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124451" y="4579939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761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607051" y="457993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Helvetica" pitchFamily="34" charset="0"/>
                <a:ea typeface="宋体" pitchFamily="2" charset="-122"/>
              </a:rPr>
              <a:t>game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752976" y="4246564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5359400" y="428942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>
            <a:off x="5510214" y="4260851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514475" y="5094289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>Attach a group to a </a:t>
            </a:r>
            <a:r>
              <a:rPr kumimoji="1" lang="en-US" altLang="zh-CN" dirty="0" smtClean="0">
                <a:latin typeface="Arial" charset="0"/>
                <a:ea typeface="宋体" pitchFamily="2" charset="-122"/>
                <a:sym typeface="Symbol" pitchFamily="18" charset="2"/>
              </a:rPr>
              <a:t>file</a:t>
            </a:r>
            <a:r>
              <a:rPr kumimoji="1" lang="zh-CN" altLang="en-US" dirty="0" smtClean="0">
                <a:latin typeface="Arial" charset="0"/>
                <a:ea typeface="宋体" pitchFamily="2" charset="-122"/>
                <a:sym typeface="Symbol" pitchFamily="18" charset="2"/>
              </a:rPr>
              <a:t>：</a:t>
            </a: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/>
            </a:r>
            <a:b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</a:b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>	         </a:t>
            </a:r>
            <a:r>
              <a:rPr kumimoji="1" lang="en-US" altLang="zh-CN" dirty="0" err="1">
                <a:latin typeface="Arial" charset="0"/>
                <a:ea typeface="宋体" pitchFamily="2" charset="-122"/>
                <a:sym typeface="Symbol" pitchFamily="18" charset="2"/>
              </a:rPr>
              <a:t>chgrp</a:t>
            </a: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>     G    game</a:t>
            </a:r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7299326" y="977900"/>
            <a:ext cx="1916113" cy="609600"/>
          </a:xfrm>
          <a:prstGeom prst="wedgeRoundRectCallout">
            <a:avLst>
              <a:gd name="adj1" fmla="val -47019"/>
              <a:gd name="adj2" fmla="val 70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Unix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Windows XP Access-control List Management</a:t>
            </a:r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17" y="1131888"/>
            <a:ext cx="6040966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 Sample UNIX Directory Listing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17" y="1131888"/>
            <a:ext cx="6040966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Homework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10518" y="695475"/>
            <a:ext cx="10467082" cy="4530472"/>
          </a:xfrm>
        </p:spPr>
        <p:txBody>
          <a:bodyPr/>
          <a:lstStyle/>
          <a:p>
            <a:pPr eaLnBrk="1" hangingPunct="1"/>
            <a:endParaRPr lang="zh-CN" altLang="en-US" sz="1800" dirty="0"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书后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习题</a:t>
            </a:r>
            <a:r>
              <a:rPr lang="en-US" altLang="zh-CN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10.1</a:t>
            </a:r>
            <a:r>
              <a:rPr lang="zh-CN" altLang="zh-CN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10.2</a:t>
            </a: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CN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12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月</a:t>
            </a:r>
            <a:r>
              <a:rPr lang="en-US" altLang="zh-CN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19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日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晚上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12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点前发邮件给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TA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（刘瑞峰，</a:t>
            </a:r>
            <a:r>
              <a:rPr lang="en-US" altLang="zh-CN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  <a:sym typeface="Times New Roman" panose="02020603050405020304" pitchFamily="18" charset="0"/>
              </a:rPr>
              <a:t>22021258@zju.edu.cn</a:t>
            </a:r>
            <a:r>
              <a:rPr lang="zh-CN" altLang="en-US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），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文件名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以“学号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姓名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作业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x”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命名，例如“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3170100000-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张三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作业</a:t>
            </a:r>
            <a:r>
              <a:rPr lang="en-US" altLang="zh-CN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10”</a:t>
            </a: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dirty="0" smtClean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77" y="1397371"/>
            <a:ext cx="7581955" cy="11239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52" y="2807577"/>
            <a:ext cx="7477180" cy="1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0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End of Chapter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 File Concept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File Concept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是存储某种介质上的（如磁盘、光盘、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等）并具有文件名的一组相关信息的集合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file is a sequence of bytes stored on some device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Types: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numeric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binary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Program</a:t>
            </a:r>
          </a:p>
        </p:txBody>
      </p:sp>
      <p:pic>
        <p:nvPicPr>
          <p:cNvPr id="4" name="Picture 4" descr="35744_CH08_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t="6789" r="2863" b="4950"/>
          <a:stretch>
            <a:fillRect/>
          </a:stretch>
        </p:blipFill>
        <p:spPr bwMode="auto">
          <a:xfrm>
            <a:off x="1909989" y="2732089"/>
            <a:ext cx="7086600" cy="782637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Types – Name, Extension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162629" y="1154113"/>
            <a:ext cx="7750627" cy="50673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Name</a:t>
            </a:r>
            <a:r>
              <a:rPr lang="en-US" altLang="zh-CN" dirty="0">
                <a:ea typeface="宋体" pitchFamily="2" charset="-122"/>
              </a:rPr>
              <a:t> – only information kept in human-readable form</a:t>
            </a:r>
          </a:p>
          <a:p>
            <a:r>
              <a:rPr lang="en-US" altLang="zh-CN" b="1" dirty="0">
                <a:ea typeface="宋体" pitchFamily="2" charset="-122"/>
              </a:rPr>
              <a:t>Identifier</a:t>
            </a:r>
            <a:r>
              <a:rPr lang="en-US" altLang="zh-CN" dirty="0">
                <a:ea typeface="宋体" pitchFamily="2" charset="-122"/>
              </a:rPr>
              <a:t> – unique tag (number) identifies file within file system</a:t>
            </a:r>
          </a:p>
          <a:p>
            <a:r>
              <a:rPr lang="en-US" altLang="zh-CN" b="1" dirty="0">
                <a:ea typeface="宋体" pitchFamily="2" charset="-122"/>
              </a:rPr>
              <a:t>Type</a:t>
            </a:r>
            <a:r>
              <a:rPr lang="en-US" altLang="zh-CN" dirty="0">
                <a:ea typeface="宋体" pitchFamily="2" charset="-122"/>
              </a:rPr>
              <a:t> – needed for systems that support different types</a:t>
            </a:r>
          </a:p>
          <a:p>
            <a:r>
              <a:rPr lang="en-US" altLang="zh-CN" b="1" dirty="0">
                <a:ea typeface="宋体" pitchFamily="2" charset="-122"/>
              </a:rPr>
              <a:t>Location</a:t>
            </a:r>
            <a:r>
              <a:rPr lang="en-US" altLang="zh-CN" dirty="0">
                <a:ea typeface="宋体" pitchFamily="2" charset="-122"/>
              </a:rPr>
              <a:t> – pointer to file location on device</a:t>
            </a:r>
          </a:p>
          <a:p>
            <a:r>
              <a:rPr lang="en-US" altLang="zh-CN" b="1" dirty="0">
                <a:ea typeface="宋体" pitchFamily="2" charset="-122"/>
              </a:rPr>
              <a:t>Size</a:t>
            </a:r>
            <a:r>
              <a:rPr lang="en-US" altLang="zh-CN" dirty="0">
                <a:ea typeface="宋体" pitchFamily="2" charset="-122"/>
              </a:rPr>
              <a:t> – current file size</a:t>
            </a:r>
          </a:p>
          <a:p>
            <a:r>
              <a:rPr lang="en-US" altLang="zh-CN" b="1" dirty="0">
                <a:ea typeface="宋体" pitchFamily="2" charset="-122"/>
              </a:rPr>
              <a:t>Protection</a:t>
            </a:r>
            <a:r>
              <a:rPr lang="en-US" altLang="zh-CN" dirty="0">
                <a:ea typeface="宋体" pitchFamily="2" charset="-122"/>
              </a:rPr>
              <a:t> – controls who can do reading, writing, executing</a:t>
            </a:r>
          </a:p>
          <a:p>
            <a:r>
              <a:rPr lang="en-US" altLang="zh-CN" b="1" dirty="0">
                <a:ea typeface="宋体" pitchFamily="2" charset="-122"/>
              </a:rPr>
              <a:t>Time, date, and user identification</a:t>
            </a:r>
            <a:r>
              <a:rPr lang="en-US" altLang="zh-CN" dirty="0">
                <a:ea typeface="宋体" pitchFamily="2" charset="-122"/>
              </a:rPr>
              <a:t> – data for protection, security, and usage monitoring</a:t>
            </a:r>
          </a:p>
          <a:p>
            <a:r>
              <a:rPr lang="en-US" altLang="zh-CN" dirty="0">
                <a:ea typeface="宋体" pitchFamily="2" charset="-122"/>
              </a:rPr>
              <a:t>Information about files are kept in the directory structure, which is maintained on the disk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269" y="80165"/>
            <a:ext cx="909644" cy="485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File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File is an </a:t>
            </a:r>
            <a:r>
              <a:rPr lang="en-US" altLang="zh-CN" b="1" dirty="0">
                <a:ea typeface="宋体" pitchFamily="2" charset="-122"/>
              </a:rPr>
              <a:t>abstract data type</a:t>
            </a:r>
            <a:r>
              <a:rPr lang="zh-CN" altLang="en-US" dirty="0">
                <a:ea typeface="宋体" pitchFamily="2" charset="-122"/>
              </a:rPr>
              <a:t>（抽象数据类型）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Create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Write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Read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Reposition within file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Delete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Truncate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Open(F</a:t>
            </a:r>
            <a:r>
              <a:rPr lang="en-US" altLang="zh-CN" b="1" i="1" baseline="-250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– search the directory structure on disk for entry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, and move the content of entry to memory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Close (F</a:t>
            </a:r>
            <a:r>
              <a:rPr lang="en-US" altLang="zh-CN" b="1" i="1" baseline="-250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– move the content of entry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in memory to directory structure on disk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269" y="80165"/>
            <a:ext cx="909644" cy="485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9145</TotalTime>
  <Words>1367</Words>
  <Application>Microsoft Office PowerPoint</Application>
  <PresentationFormat>宽屏</PresentationFormat>
  <Paragraphs>310</Paragraphs>
  <Slides>48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Monotype Sorts</vt:lpstr>
      <vt:lpstr>楷体</vt:lpstr>
      <vt:lpstr>楷体_GB2312</vt:lpstr>
      <vt:lpstr>宋体</vt:lpstr>
      <vt:lpstr>Arial</vt:lpstr>
      <vt:lpstr>Garamond</vt:lpstr>
      <vt:lpstr>Helvetica</vt:lpstr>
      <vt:lpstr>Symbol</vt:lpstr>
      <vt:lpstr>Times New Roman</vt:lpstr>
      <vt:lpstr>Verdana</vt:lpstr>
      <vt:lpstr>Webdings</vt:lpstr>
      <vt:lpstr>os-8</vt:lpstr>
      <vt:lpstr>Chapter 10:  File-System Interface</vt:lpstr>
      <vt:lpstr>Chapter 10:  File-System Interface</vt:lpstr>
      <vt:lpstr>Objectives</vt:lpstr>
      <vt:lpstr>Hierarchical Storage Architecture</vt:lpstr>
      <vt:lpstr>10.1 File Concept</vt:lpstr>
      <vt:lpstr>File Concept</vt:lpstr>
      <vt:lpstr>File Types – Name, Extension</vt:lpstr>
      <vt:lpstr>File Attributes</vt:lpstr>
      <vt:lpstr>File Operations</vt:lpstr>
      <vt:lpstr>Open Files</vt:lpstr>
      <vt:lpstr>File Structure（文件内部结构）</vt:lpstr>
      <vt:lpstr>10.2 Access Methods</vt:lpstr>
      <vt:lpstr>Access Methods</vt:lpstr>
      <vt:lpstr>Fig 10.2 Sequential-access File</vt:lpstr>
      <vt:lpstr>Fig 10.3 Simulation of Sequential Access on Direct-access File</vt:lpstr>
      <vt:lpstr>Fig 10.4 Example of Index and Relative Files</vt:lpstr>
      <vt:lpstr>10.3 Directory Structure（目录结构）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Directory（单级目录）</vt:lpstr>
      <vt:lpstr>Two-Level Directory（二级目录）</vt:lpstr>
      <vt:lpstr>Tree-Structured Directories（树型目录）</vt:lpstr>
      <vt:lpstr>Tree-Structured Directories (Cont)</vt:lpstr>
      <vt:lpstr>Tree-Structured Directories (Cont)</vt:lpstr>
      <vt:lpstr>Acyclic-Graph Directories无环图结构目录</vt:lpstr>
      <vt:lpstr>Acyclic-Graph Directories (Cont.)</vt:lpstr>
      <vt:lpstr>General Graph Directory （普通图结构目录）</vt:lpstr>
      <vt:lpstr>General Graph Directory (Cont.)</vt:lpstr>
      <vt:lpstr>10.4 File System Mounting</vt:lpstr>
      <vt:lpstr>File System Mounting</vt:lpstr>
      <vt:lpstr>(a) Existing.  (b) Unmounted Partition</vt:lpstr>
      <vt:lpstr>Mount Point</vt:lpstr>
      <vt:lpstr>10.5 File Sharing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10.6 Protection</vt:lpstr>
      <vt:lpstr>Protection</vt:lpstr>
      <vt:lpstr>Access Lists and Groups</vt:lpstr>
      <vt:lpstr>Windows XP Access-control List Management</vt:lpstr>
      <vt:lpstr>A Sample UNIX Directory Listing</vt:lpstr>
      <vt:lpstr>Homework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jjm</dc:creator>
  <cp:lastModifiedBy>xtommy</cp:lastModifiedBy>
  <cp:revision>97</cp:revision>
  <dcterms:created xsi:type="dcterms:W3CDTF">2004-10-07T18:29:30Z</dcterms:created>
  <dcterms:modified xsi:type="dcterms:W3CDTF">2021-12-10T07:39:35Z</dcterms:modified>
</cp:coreProperties>
</file>