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5" r:id="rId1"/>
  </p:sldMasterIdLst>
  <p:notesMasterIdLst>
    <p:notesMasterId r:id="rId97"/>
  </p:notesMasterIdLst>
  <p:handoutMasterIdLst>
    <p:handoutMasterId r:id="rId98"/>
  </p:handoutMasterIdLst>
  <p:sldIdLst>
    <p:sldId id="387" r:id="rId2"/>
    <p:sldId id="256" r:id="rId3"/>
    <p:sldId id="419" r:id="rId4"/>
    <p:sldId id="414" r:id="rId5"/>
    <p:sldId id="257" r:id="rId6"/>
    <p:sldId id="405" r:id="rId7"/>
    <p:sldId id="389" r:id="rId8"/>
    <p:sldId id="417" r:id="rId9"/>
    <p:sldId id="318" r:id="rId10"/>
    <p:sldId id="394" r:id="rId11"/>
    <p:sldId id="409" r:id="rId12"/>
    <p:sldId id="410" r:id="rId13"/>
    <p:sldId id="411" r:id="rId14"/>
    <p:sldId id="406" r:id="rId15"/>
    <p:sldId id="412" r:id="rId16"/>
    <p:sldId id="404" r:id="rId17"/>
    <p:sldId id="395" r:id="rId18"/>
    <p:sldId id="325" r:id="rId19"/>
    <p:sldId id="326" r:id="rId20"/>
    <p:sldId id="396" r:id="rId21"/>
    <p:sldId id="397" r:id="rId22"/>
    <p:sldId id="398" r:id="rId23"/>
    <p:sldId id="399" r:id="rId24"/>
    <p:sldId id="416" r:id="rId25"/>
    <p:sldId id="260" r:id="rId26"/>
    <p:sldId id="281" r:id="rId27"/>
    <p:sldId id="282" r:id="rId28"/>
    <p:sldId id="261" r:id="rId29"/>
    <p:sldId id="283" r:id="rId30"/>
    <p:sldId id="262" r:id="rId31"/>
    <p:sldId id="263" r:id="rId32"/>
    <p:sldId id="280" r:id="rId33"/>
    <p:sldId id="418" r:id="rId34"/>
    <p:sldId id="415" r:id="rId35"/>
    <p:sldId id="308" r:id="rId36"/>
    <p:sldId id="264" r:id="rId37"/>
    <p:sldId id="265" r:id="rId38"/>
    <p:sldId id="390" r:id="rId39"/>
    <p:sldId id="391" r:id="rId40"/>
    <p:sldId id="313" r:id="rId41"/>
    <p:sldId id="309" r:id="rId42"/>
    <p:sldId id="266" r:id="rId43"/>
    <p:sldId id="421" r:id="rId44"/>
    <p:sldId id="420" r:id="rId45"/>
    <p:sldId id="267" r:id="rId46"/>
    <p:sldId id="304" r:id="rId47"/>
    <p:sldId id="466" r:id="rId48"/>
    <p:sldId id="413" r:id="rId49"/>
    <p:sldId id="407" r:id="rId50"/>
    <p:sldId id="408" r:id="rId51"/>
    <p:sldId id="386" r:id="rId52"/>
    <p:sldId id="457" r:id="rId53"/>
    <p:sldId id="422" r:id="rId54"/>
    <p:sldId id="462" r:id="rId55"/>
    <p:sldId id="463" r:id="rId56"/>
    <p:sldId id="464" r:id="rId57"/>
    <p:sldId id="465" r:id="rId58"/>
    <p:sldId id="458" r:id="rId59"/>
    <p:sldId id="426" r:id="rId60"/>
    <p:sldId id="427" r:id="rId61"/>
    <p:sldId id="428" r:id="rId62"/>
    <p:sldId id="429" r:id="rId63"/>
    <p:sldId id="430" r:id="rId64"/>
    <p:sldId id="431" r:id="rId65"/>
    <p:sldId id="432" r:id="rId66"/>
    <p:sldId id="433" r:id="rId67"/>
    <p:sldId id="434" r:id="rId68"/>
    <p:sldId id="435" r:id="rId69"/>
    <p:sldId id="436" r:id="rId70"/>
    <p:sldId id="467" r:id="rId71"/>
    <p:sldId id="468" r:id="rId72"/>
    <p:sldId id="469" r:id="rId73"/>
    <p:sldId id="470" r:id="rId74"/>
    <p:sldId id="471" r:id="rId75"/>
    <p:sldId id="472" r:id="rId76"/>
    <p:sldId id="459" r:id="rId77"/>
    <p:sldId id="437" r:id="rId78"/>
    <p:sldId id="460" r:id="rId79"/>
    <p:sldId id="439" r:id="rId80"/>
    <p:sldId id="444" r:id="rId81"/>
    <p:sldId id="445" r:id="rId82"/>
    <p:sldId id="446" r:id="rId83"/>
    <p:sldId id="447" r:id="rId84"/>
    <p:sldId id="448" r:id="rId85"/>
    <p:sldId id="461" r:id="rId86"/>
    <p:sldId id="449" r:id="rId87"/>
    <p:sldId id="450" r:id="rId88"/>
    <p:sldId id="451" r:id="rId89"/>
    <p:sldId id="452" r:id="rId90"/>
    <p:sldId id="453" r:id="rId91"/>
    <p:sldId id="454" r:id="rId92"/>
    <p:sldId id="455" r:id="rId93"/>
    <p:sldId id="456" r:id="rId94"/>
    <p:sldId id="473" r:id="rId95"/>
    <p:sldId id="401" r:id="rId96"/>
  </p:sldIdLst>
  <p:sldSz cx="12192000" cy="6858000"/>
  <p:notesSz cx="7302500" cy="95885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Helvetica"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Helvetica"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Helvetica"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Helvetica" pitchFamily="34" charset="0"/>
        <a:ea typeface="宋体" pitchFamily="2" charset="-122"/>
        <a:cs typeface="+mn-cs"/>
      </a:defRPr>
    </a:lvl5pPr>
    <a:lvl6pPr marL="2286000" algn="l" defTabSz="914400" rtl="0" eaLnBrk="1" latinLnBrk="0" hangingPunct="1">
      <a:defRPr kern="1200">
        <a:solidFill>
          <a:schemeClr val="tx1"/>
        </a:solidFill>
        <a:latin typeface="Helvetica" pitchFamily="34" charset="0"/>
        <a:ea typeface="宋体" pitchFamily="2" charset="-122"/>
        <a:cs typeface="+mn-cs"/>
      </a:defRPr>
    </a:lvl6pPr>
    <a:lvl7pPr marL="2743200" algn="l" defTabSz="914400" rtl="0" eaLnBrk="1" latinLnBrk="0" hangingPunct="1">
      <a:defRPr kern="1200">
        <a:solidFill>
          <a:schemeClr val="tx1"/>
        </a:solidFill>
        <a:latin typeface="Helvetica" pitchFamily="34" charset="0"/>
        <a:ea typeface="宋体" pitchFamily="2" charset="-122"/>
        <a:cs typeface="+mn-cs"/>
      </a:defRPr>
    </a:lvl7pPr>
    <a:lvl8pPr marL="3200400" algn="l" defTabSz="914400" rtl="0" eaLnBrk="1" latinLnBrk="0" hangingPunct="1">
      <a:defRPr kern="1200">
        <a:solidFill>
          <a:schemeClr val="tx1"/>
        </a:solidFill>
        <a:latin typeface="Helvetica" pitchFamily="34" charset="0"/>
        <a:ea typeface="宋体" pitchFamily="2" charset="-122"/>
        <a:cs typeface="+mn-cs"/>
      </a:defRPr>
    </a:lvl8pPr>
    <a:lvl9pPr marL="3657600" algn="l" defTabSz="914400" rtl="0" eaLnBrk="1" latinLnBrk="0" hangingPunct="1">
      <a:defRPr kern="1200">
        <a:solidFill>
          <a:schemeClr val="tx1"/>
        </a:solidFill>
        <a:latin typeface="Helvetica"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0">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6600"/>
    <a:srgbClr val="FF0000"/>
    <a:srgbClr val="F8F8F8"/>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3989" autoAdjust="0"/>
  </p:normalViewPr>
  <p:slideViewPr>
    <p:cSldViewPr snapToGrid="0">
      <p:cViewPr varScale="1">
        <p:scale>
          <a:sx n="79" d="100"/>
          <a:sy n="79" d="100"/>
        </p:scale>
        <p:origin x="662" y="6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1914" y="-84"/>
      </p:cViewPr>
      <p:guideLst>
        <p:guide orient="horz" pos="3020"/>
        <p:guide pos="230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2938" cy="473075"/>
          </a:xfrm>
          <a:prstGeom prst="rect">
            <a:avLst/>
          </a:prstGeom>
          <a:noFill/>
          <a:ln w="9525">
            <a:noFill/>
            <a:miter lim="800000"/>
            <a:headEnd/>
            <a:tailEnd/>
          </a:ln>
          <a:effectLst/>
        </p:spPr>
        <p:txBody>
          <a:bodyPr vert="horz" wrap="none" lIns="94903" tIns="47451" rIns="94903" bIns="47451" numCol="1" anchor="ctr" anchorCtr="0" compatLnSpc="1">
            <a:prstTxWarp prst="textNoShape">
              <a:avLst/>
            </a:prstTxWarp>
          </a:bodyPr>
          <a:lstStyle>
            <a:lvl1pPr defTabSz="947738">
              <a:defRPr sz="1300">
                <a:ea typeface="宋体" pitchFamily="2" charset="-122"/>
              </a:defRPr>
            </a:lvl1pPr>
          </a:lstStyle>
          <a:p>
            <a:pPr>
              <a:defRPr/>
            </a:pPr>
            <a:endParaRPr lang="zh-CN" altLang="en-US"/>
          </a:p>
        </p:txBody>
      </p:sp>
      <p:sp>
        <p:nvSpPr>
          <p:cNvPr id="62467" name="Rectangle 3"/>
          <p:cNvSpPr>
            <a:spLocks noGrp="1" noChangeArrowheads="1"/>
          </p:cNvSpPr>
          <p:nvPr>
            <p:ph type="dt" sz="quarter" idx="1"/>
          </p:nvPr>
        </p:nvSpPr>
        <p:spPr bwMode="auto">
          <a:xfrm>
            <a:off x="4138613" y="0"/>
            <a:ext cx="3184525" cy="473075"/>
          </a:xfrm>
          <a:prstGeom prst="rect">
            <a:avLst/>
          </a:prstGeom>
          <a:noFill/>
          <a:ln w="9525">
            <a:noFill/>
            <a:miter lim="800000"/>
            <a:headEnd/>
            <a:tailEnd/>
          </a:ln>
          <a:effectLst/>
        </p:spPr>
        <p:txBody>
          <a:bodyPr vert="horz" wrap="none" lIns="94903" tIns="47451" rIns="94903" bIns="47451" numCol="1" anchor="ctr" anchorCtr="0" compatLnSpc="1">
            <a:prstTxWarp prst="textNoShape">
              <a:avLst/>
            </a:prstTxWarp>
          </a:bodyPr>
          <a:lstStyle>
            <a:lvl1pPr algn="r" defTabSz="947738">
              <a:defRPr sz="1300">
                <a:ea typeface="宋体" pitchFamily="2" charset="-122"/>
              </a:defRPr>
            </a:lvl1pPr>
          </a:lstStyle>
          <a:p>
            <a:pPr>
              <a:defRPr/>
            </a:pPr>
            <a:endParaRPr lang="en-US" altLang="zh-CN"/>
          </a:p>
        </p:txBody>
      </p:sp>
      <p:sp>
        <p:nvSpPr>
          <p:cNvPr id="62468" name="Rectangle 4"/>
          <p:cNvSpPr>
            <a:spLocks noGrp="1" noChangeArrowheads="1"/>
          </p:cNvSpPr>
          <p:nvPr>
            <p:ph type="ftr" sz="quarter" idx="2"/>
          </p:nvPr>
        </p:nvSpPr>
        <p:spPr bwMode="auto">
          <a:xfrm>
            <a:off x="0" y="9131300"/>
            <a:ext cx="3182938" cy="471488"/>
          </a:xfrm>
          <a:prstGeom prst="rect">
            <a:avLst/>
          </a:prstGeom>
          <a:noFill/>
          <a:ln w="9525">
            <a:noFill/>
            <a:miter lim="800000"/>
            <a:headEnd/>
            <a:tailEnd/>
          </a:ln>
          <a:effectLst/>
        </p:spPr>
        <p:txBody>
          <a:bodyPr vert="horz" wrap="none" lIns="94903" tIns="47451" rIns="94903" bIns="47451" numCol="1" anchor="b" anchorCtr="0" compatLnSpc="1">
            <a:prstTxWarp prst="textNoShape">
              <a:avLst/>
            </a:prstTxWarp>
          </a:bodyPr>
          <a:lstStyle>
            <a:lvl1pPr defTabSz="947738">
              <a:defRPr sz="1300">
                <a:ea typeface="宋体" pitchFamily="2" charset="-122"/>
              </a:defRPr>
            </a:lvl1pPr>
          </a:lstStyle>
          <a:p>
            <a:pPr>
              <a:defRPr/>
            </a:pPr>
            <a:endParaRPr lang="en-US" altLang="zh-CN"/>
          </a:p>
        </p:txBody>
      </p:sp>
      <p:sp>
        <p:nvSpPr>
          <p:cNvPr id="62469" name="Rectangle 5"/>
          <p:cNvSpPr>
            <a:spLocks noGrp="1" noChangeArrowheads="1"/>
          </p:cNvSpPr>
          <p:nvPr>
            <p:ph type="sldNum" sz="quarter" idx="3"/>
          </p:nvPr>
        </p:nvSpPr>
        <p:spPr bwMode="auto">
          <a:xfrm>
            <a:off x="4138613" y="9131300"/>
            <a:ext cx="3184525" cy="471488"/>
          </a:xfrm>
          <a:prstGeom prst="rect">
            <a:avLst/>
          </a:prstGeom>
          <a:noFill/>
          <a:ln w="9525">
            <a:noFill/>
            <a:miter lim="800000"/>
            <a:headEnd/>
            <a:tailEnd/>
          </a:ln>
          <a:effectLst/>
        </p:spPr>
        <p:txBody>
          <a:bodyPr vert="horz" wrap="none" lIns="94903" tIns="47451" rIns="94903" bIns="47451" numCol="1" anchor="b" anchorCtr="0" compatLnSpc="1">
            <a:prstTxWarp prst="textNoShape">
              <a:avLst/>
            </a:prstTxWarp>
          </a:bodyPr>
          <a:lstStyle>
            <a:lvl1pPr algn="r" defTabSz="947738">
              <a:defRPr sz="1300">
                <a:ea typeface="宋体" pitchFamily="2" charset="-122"/>
              </a:defRPr>
            </a:lvl1pPr>
          </a:lstStyle>
          <a:p>
            <a:pPr>
              <a:defRPr/>
            </a:pPr>
            <a:fld id="{CB365A08-E401-4B97-8BFB-0FBDEFE20464}" type="slidenum">
              <a:rPr lang="zh-CN" altLang="en-US"/>
              <a:pPr>
                <a:defRPr/>
              </a:pPr>
              <a:t>‹#›</a:t>
            </a:fld>
            <a:endParaRPr lang="en-US" altLang="zh-CN"/>
          </a:p>
        </p:txBody>
      </p:sp>
    </p:spTree>
    <p:extLst>
      <p:ext uri="{BB962C8B-B14F-4D97-AF65-F5344CB8AC3E}">
        <p14:creationId xmlns:p14="http://schemas.microsoft.com/office/powerpoint/2010/main" val="1559154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182938" cy="473075"/>
          </a:xfrm>
          <a:prstGeom prst="rect">
            <a:avLst/>
          </a:prstGeom>
          <a:noFill/>
          <a:ln w="9525">
            <a:noFill/>
            <a:miter lim="800000"/>
            <a:headEnd/>
            <a:tailEnd/>
          </a:ln>
          <a:effectLst/>
        </p:spPr>
        <p:txBody>
          <a:bodyPr vert="horz" wrap="none" lIns="94903" tIns="47451" rIns="94903" bIns="47451" numCol="1" anchor="ctr" anchorCtr="0" compatLnSpc="1">
            <a:prstTxWarp prst="textNoShape">
              <a:avLst/>
            </a:prstTxWarp>
          </a:bodyPr>
          <a:lstStyle>
            <a:lvl1pPr defTabSz="947738">
              <a:defRPr sz="1300">
                <a:ea typeface="宋体" pitchFamily="2" charset="-122"/>
              </a:defRPr>
            </a:lvl1pPr>
          </a:lstStyle>
          <a:p>
            <a:pPr>
              <a:defRPr/>
            </a:pPr>
            <a:endParaRPr lang="zh-CN" altLang="en-US"/>
          </a:p>
        </p:txBody>
      </p:sp>
      <p:sp>
        <p:nvSpPr>
          <p:cNvPr id="74755" name="Rectangle 3"/>
          <p:cNvSpPr>
            <a:spLocks noGrp="1" noChangeArrowheads="1"/>
          </p:cNvSpPr>
          <p:nvPr>
            <p:ph type="dt" idx="1"/>
          </p:nvPr>
        </p:nvSpPr>
        <p:spPr bwMode="auto">
          <a:xfrm>
            <a:off x="4138613" y="0"/>
            <a:ext cx="3184525" cy="473075"/>
          </a:xfrm>
          <a:prstGeom prst="rect">
            <a:avLst/>
          </a:prstGeom>
          <a:noFill/>
          <a:ln w="9525">
            <a:noFill/>
            <a:miter lim="800000"/>
            <a:headEnd/>
            <a:tailEnd/>
          </a:ln>
          <a:effectLst/>
        </p:spPr>
        <p:txBody>
          <a:bodyPr vert="horz" wrap="none" lIns="94903" tIns="47451" rIns="94903" bIns="47451" numCol="1" anchor="ctr" anchorCtr="0" compatLnSpc="1">
            <a:prstTxWarp prst="textNoShape">
              <a:avLst/>
            </a:prstTxWarp>
          </a:bodyPr>
          <a:lstStyle>
            <a:lvl1pPr algn="r" defTabSz="947738">
              <a:defRPr sz="1300">
                <a:ea typeface="宋体" pitchFamily="2" charset="-122"/>
              </a:defRPr>
            </a:lvl1pPr>
          </a:lstStyle>
          <a:p>
            <a:pPr>
              <a:defRPr/>
            </a:pPr>
            <a:endParaRPr lang="en-US" altLang="zh-CN"/>
          </a:p>
        </p:txBody>
      </p:sp>
      <p:sp>
        <p:nvSpPr>
          <p:cNvPr id="59396" name="Rectangle 4"/>
          <p:cNvSpPr>
            <a:spLocks noGrp="1" noRot="1" noChangeAspect="1" noChangeArrowheads="1" noTextEdit="1"/>
          </p:cNvSpPr>
          <p:nvPr>
            <p:ph type="sldImg" idx="2"/>
          </p:nvPr>
        </p:nvSpPr>
        <p:spPr bwMode="auto">
          <a:xfrm>
            <a:off x="404813" y="709613"/>
            <a:ext cx="6432550" cy="36195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7" name="Rectangle 5"/>
          <p:cNvSpPr>
            <a:spLocks noGrp="1" noChangeArrowheads="1"/>
          </p:cNvSpPr>
          <p:nvPr>
            <p:ph type="body" sz="quarter" idx="3"/>
          </p:nvPr>
        </p:nvSpPr>
        <p:spPr bwMode="auto">
          <a:xfrm>
            <a:off x="955675" y="4565650"/>
            <a:ext cx="5411788" cy="4329113"/>
          </a:xfrm>
          <a:prstGeom prst="rect">
            <a:avLst/>
          </a:prstGeom>
          <a:noFill/>
          <a:ln w="9525">
            <a:noFill/>
            <a:miter lim="800000"/>
            <a:headEnd/>
            <a:tailEnd/>
          </a:ln>
          <a:effectLst/>
        </p:spPr>
        <p:txBody>
          <a:bodyPr vert="horz" wrap="none" lIns="94903" tIns="47451" rIns="94903" bIns="47451" numCol="1" anchor="ctr"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74758" name="Rectangle 6"/>
          <p:cNvSpPr>
            <a:spLocks noGrp="1" noChangeArrowheads="1"/>
          </p:cNvSpPr>
          <p:nvPr>
            <p:ph type="ftr" sz="quarter" idx="4"/>
          </p:nvPr>
        </p:nvSpPr>
        <p:spPr bwMode="auto">
          <a:xfrm>
            <a:off x="0" y="9131300"/>
            <a:ext cx="3182938" cy="471488"/>
          </a:xfrm>
          <a:prstGeom prst="rect">
            <a:avLst/>
          </a:prstGeom>
          <a:noFill/>
          <a:ln w="9525">
            <a:noFill/>
            <a:miter lim="800000"/>
            <a:headEnd/>
            <a:tailEnd/>
          </a:ln>
          <a:effectLst/>
        </p:spPr>
        <p:txBody>
          <a:bodyPr vert="horz" wrap="none" lIns="94903" tIns="47451" rIns="94903" bIns="47451" numCol="1" anchor="b" anchorCtr="0" compatLnSpc="1">
            <a:prstTxWarp prst="textNoShape">
              <a:avLst/>
            </a:prstTxWarp>
          </a:bodyPr>
          <a:lstStyle>
            <a:lvl1pPr defTabSz="947738">
              <a:defRPr sz="1300">
                <a:ea typeface="宋体" pitchFamily="2" charset="-122"/>
              </a:defRPr>
            </a:lvl1pPr>
          </a:lstStyle>
          <a:p>
            <a:pPr>
              <a:defRPr/>
            </a:pPr>
            <a:endParaRPr lang="en-US" altLang="zh-CN"/>
          </a:p>
        </p:txBody>
      </p:sp>
      <p:sp>
        <p:nvSpPr>
          <p:cNvPr id="74759" name="Rectangle 7"/>
          <p:cNvSpPr>
            <a:spLocks noGrp="1" noChangeArrowheads="1"/>
          </p:cNvSpPr>
          <p:nvPr>
            <p:ph type="sldNum" sz="quarter" idx="5"/>
          </p:nvPr>
        </p:nvSpPr>
        <p:spPr bwMode="auto">
          <a:xfrm>
            <a:off x="4138613" y="9131300"/>
            <a:ext cx="3184525" cy="471488"/>
          </a:xfrm>
          <a:prstGeom prst="rect">
            <a:avLst/>
          </a:prstGeom>
          <a:noFill/>
          <a:ln w="9525">
            <a:noFill/>
            <a:miter lim="800000"/>
            <a:headEnd/>
            <a:tailEnd/>
          </a:ln>
          <a:effectLst/>
        </p:spPr>
        <p:txBody>
          <a:bodyPr vert="horz" wrap="none" lIns="94903" tIns="47451" rIns="94903" bIns="47451" numCol="1" anchor="b" anchorCtr="0" compatLnSpc="1">
            <a:prstTxWarp prst="textNoShape">
              <a:avLst/>
            </a:prstTxWarp>
          </a:bodyPr>
          <a:lstStyle>
            <a:lvl1pPr algn="r" defTabSz="947738">
              <a:defRPr sz="1300">
                <a:ea typeface="宋体" pitchFamily="2" charset="-122"/>
              </a:defRPr>
            </a:lvl1pPr>
          </a:lstStyle>
          <a:p>
            <a:pPr>
              <a:defRPr/>
            </a:pPr>
            <a:fld id="{23B1F0E9-BEA0-41DF-B705-BBFFB66698A8}" type="slidenum">
              <a:rPr lang="zh-CN" altLang="en-US"/>
              <a:pPr>
                <a:defRPr/>
              </a:pPr>
              <a:t>‹#›</a:t>
            </a:fld>
            <a:endParaRPr lang="en-US" altLang="zh-CN"/>
          </a:p>
        </p:txBody>
      </p:sp>
    </p:spTree>
    <p:extLst>
      <p:ext uri="{BB962C8B-B14F-4D97-AF65-F5344CB8AC3E}">
        <p14:creationId xmlns:p14="http://schemas.microsoft.com/office/powerpoint/2010/main" val="31490538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3B1F0E9-BEA0-41DF-B705-BBFFB66698A8}" type="slidenum">
              <a:rPr lang="zh-CN" altLang="en-US" smtClean="0"/>
              <a:pPr>
                <a:defRPr/>
              </a:pPr>
              <a:t>1</a:t>
            </a:fld>
            <a:endParaRPr lang="en-US" altLang="zh-CN"/>
          </a:p>
        </p:txBody>
      </p:sp>
    </p:spTree>
    <p:extLst>
      <p:ext uri="{BB962C8B-B14F-4D97-AF65-F5344CB8AC3E}">
        <p14:creationId xmlns:p14="http://schemas.microsoft.com/office/powerpoint/2010/main" val="3505494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ea typeface="MS PGothic" panose="020B0600070205080204" pitchFamily="34" charset="-128"/>
              </a:defRPr>
            </a:lvl1pPr>
            <a:lvl2pPr marL="742950" indent="-285750" defTabSz="928688">
              <a:defRPr>
                <a:solidFill>
                  <a:schemeClr val="tx1"/>
                </a:solidFill>
                <a:latin typeface="Verdana" panose="020B0604030504040204" pitchFamily="34" charset="0"/>
                <a:ea typeface="MS PGothic" panose="020B0600070205080204" pitchFamily="34" charset="-128"/>
              </a:defRPr>
            </a:lvl2pPr>
            <a:lvl3pPr marL="1143000" indent="-228600" defTabSz="928688">
              <a:defRPr>
                <a:solidFill>
                  <a:schemeClr val="tx1"/>
                </a:solidFill>
                <a:latin typeface="Verdana" panose="020B0604030504040204" pitchFamily="34" charset="0"/>
                <a:ea typeface="MS PGothic" panose="020B0600070205080204" pitchFamily="34" charset="-128"/>
              </a:defRPr>
            </a:lvl3pPr>
            <a:lvl4pPr marL="1600200" indent="-228600" defTabSz="928688">
              <a:defRPr>
                <a:solidFill>
                  <a:schemeClr val="tx1"/>
                </a:solidFill>
                <a:latin typeface="Verdana" panose="020B0604030504040204" pitchFamily="34" charset="0"/>
                <a:ea typeface="MS PGothic" panose="020B0600070205080204" pitchFamily="34" charset="-128"/>
              </a:defRPr>
            </a:lvl4pPr>
            <a:lvl5pPr marL="2057400" indent="-228600" defTabSz="928688">
              <a:defRPr>
                <a:solidFill>
                  <a:schemeClr val="tx1"/>
                </a:solidFill>
                <a:latin typeface="Verdana" panose="020B0604030504040204" pitchFamily="34" charset="0"/>
                <a:ea typeface="MS PGothic" panose="020B0600070205080204" pitchFamily="34" charset="-128"/>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613237-7BFF-4D2D-A695-F72E59CF5895}"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26097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37200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ea typeface="MS PGothic" panose="020B0600070205080204" pitchFamily="34" charset="-128"/>
              </a:defRPr>
            </a:lvl1pPr>
            <a:lvl2pPr marL="742950" indent="-285750" defTabSz="928688">
              <a:defRPr>
                <a:solidFill>
                  <a:schemeClr val="tx1"/>
                </a:solidFill>
                <a:latin typeface="Verdana" panose="020B0604030504040204" pitchFamily="34" charset="0"/>
                <a:ea typeface="MS PGothic" panose="020B0600070205080204" pitchFamily="34" charset="-128"/>
              </a:defRPr>
            </a:lvl2pPr>
            <a:lvl3pPr marL="1143000" indent="-228600" defTabSz="928688">
              <a:defRPr>
                <a:solidFill>
                  <a:schemeClr val="tx1"/>
                </a:solidFill>
                <a:latin typeface="Verdana" panose="020B0604030504040204" pitchFamily="34" charset="0"/>
                <a:ea typeface="MS PGothic" panose="020B0600070205080204" pitchFamily="34" charset="-128"/>
              </a:defRPr>
            </a:lvl3pPr>
            <a:lvl4pPr marL="1600200" indent="-228600" defTabSz="928688">
              <a:defRPr>
                <a:solidFill>
                  <a:schemeClr val="tx1"/>
                </a:solidFill>
                <a:latin typeface="Verdana" panose="020B0604030504040204" pitchFamily="34" charset="0"/>
                <a:ea typeface="MS PGothic" panose="020B0600070205080204" pitchFamily="34" charset="-128"/>
              </a:defRPr>
            </a:lvl4pPr>
            <a:lvl5pPr marL="2057400" indent="-228600" defTabSz="928688">
              <a:defRPr>
                <a:solidFill>
                  <a:schemeClr val="tx1"/>
                </a:solidFill>
                <a:latin typeface="Verdana" panose="020B0604030504040204" pitchFamily="34" charset="0"/>
                <a:ea typeface="MS PGothic" panose="020B0600070205080204" pitchFamily="34" charset="-128"/>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613237-7BFF-4D2D-A695-F72E59CF5895}"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6783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686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84690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ea typeface="MS PGothic" panose="020B0600070205080204" pitchFamily="34" charset="-128"/>
              </a:defRPr>
            </a:lvl1pPr>
            <a:lvl2pPr marL="742950" indent="-285750" defTabSz="928688">
              <a:defRPr>
                <a:solidFill>
                  <a:schemeClr val="tx1"/>
                </a:solidFill>
                <a:latin typeface="Verdana" panose="020B0604030504040204" pitchFamily="34" charset="0"/>
                <a:ea typeface="MS PGothic" panose="020B0600070205080204" pitchFamily="34" charset="-128"/>
              </a:defRPr>
            </a:lvl2pPr>
            <a:lvl3pPr marL="1143000" indent="-228600" defTabSz="928688">
              <a:defRPr>
                <a:solidFill>
                  <a:schemeClr val="tx1"/>
                </a:solidFill>
                <a:latin typeface="Verdana" panose="020B0604030504040204" pitchFamily="34" charset="0"/>
                <a:ea typeface="MS PGothic" panose="020B0600070205080204" pitchFamily="34" charset="-128"/>
              </a:defRPr>
            </a:lvl3pPr>
            <a:lvl4pPr marL="1600200" indent="-228600" defTabSz="928688">
              <a:defRPr>
                <a:solidFill>
                  <a:schemeClr val="tx1"/>
                </a:solidFill>
                <a:latin typeface="Verdana" panose="020B0604030504040204" pitchFamily="34" charset="0"/>
                <a:ea typeface="MS PGothic" panose="020B0600070205080204" pitchFamily="34" charset="-128"/>
              </a:defRPr>
            </a:lvl4pPr>
            <a:lvl5pPr marL="2057400" indent="-228600" defTabSz="928688">
              <a:defRPr>
                <a:solidFill>
                  <a:schemeClr val="tx1"/>
                </a:solidFill>
                <a:latin typeface="Verdana" panose="020B0604030504040204" pitchFamily="34" charset="0"/>
                <a:ea typeface="MS PGothic" panose="020B0600070205080204" pitchFamily="34" charset="-128"/>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613237-7BFF-4D2D-A695-F72E59CF5895}" type="slidenum">
              <a:rPr lang="en-US" altLang="en-US" smtClean="0">
                <a:latin typeface="Times New Roman" panose="02020603050405020304" pitchFamily="18" charset="0"/>
              </a:rPr>
              <a:pPr/>
              <a:t>58</a:t>
            </a:fld>
            <a:endParaRPr lang="en-US" altLang="en-US">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91992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ln/>
        </p:spPr>
      </p:sp>
      <p:sp>
        <p:nvSpPr>
          <p:cNvPr id="768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57701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ln/>
        </p:spPr>
      </p:sp>
      <p:sp>
        <p:nvSpPr>
          <p:cNvPr id="788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80601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ln/>
        </p:spPr>
      </p:sp>
      <p:sp>
        <p:nvSpPr>
          <p:cNvPr id="808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24549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a:ln/>
        </p:spPr>
      </p:sp>
      <p:sp>
        <p:nvSpPr>
          <p:cNvPr id="829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12242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a:ln/>
        </p:spPr>
      </p:sp>
      <p:sp>
        <p:nvSpPr>
          <p:cNvPr id="849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58649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Rot="1" noChangeAspect="1" noChangeArrowheads="1" noTextEdit="1"/>
          </p:cNvSpPr>
          <p:nvPr>
            <p:ph type="sldImg"/>
          </p:nvPr>
        </p:nvSpPr>
        <p:spPr>
          <a:ln/>
        </p:spPr>
      </p:sp>
      <p:sp>
        <p:nvSpPr>
          <p:cNvPr id="102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13083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ln/>
        </p:spPr>
      </p:sp>
      <p:sp>
        <p:nvSpPr>
          <p:cNvPr id="870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18864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ln/>
        </p:spPr>
      </p:sp>
      <p:sp>
        <p:nvSpPr>
          <p:cNvPr id="890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743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a:ln/>
        </p:spPr>
      </p:sp>
      <p:sp>
        <p:nvSpPr>
          <p:cNvPr id="911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07867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a:ln/>
        </p:spPr>
      </p:sp>
      <p:sp>
        <p:nvSpPr>
          <p:cNvPr id="952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08052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a:xfrm>
            <a:off x="381000" y="685800"/>
            <a:ext cx="6096000" cy="3429000"/>
          </a:xfrm>
          <a:ln/>
        </p:spPr>
      </p:sp>
      <p:sp>
        <p:nvSpPr>
          <p:cNvPr id="1003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~/Linuxp/7-10.c</a:t>
            </a:r>
            <a:endParaRPr lang="zh-CN" altLang="en-US"/>
          </a:p>
        </p:txBody>
      </p:sp>
      <p:sp>
        <p:nvSpPr>
          <p:cNvPr id="1003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fld id="{B5F6AE9C-260E-4B76-818F-5B1A90BDBCA1}" type="slidenum">
              <a:rPr lang="en-US" altLang="zh-CN" smtClean="0">
                <a:latin typeface="Times New Roman" pitchFamily="18" charset="0"/>
              </a:rPr>
              <a:pPr/>
              <a:t>71</a:t>
            </a:fld>
            <a:endParaRPr lang="en-US" altLang="zh-CN">
              <a:latin typeface="Times New Roman" pitchFamily="18" charset="0"/>
            </a:endParaRPr>
          </a:p>
        </p:txBody>
      </p:sp>
    </p:spTree>
    <p:extLst>
      <p:ext uri="{BB962C8B-B14F-4D97-AF65-F5344CB8AC3E}">
        <p14:creationId xmlns:p14="http://schemas.microsoft.com/office/powerpoint/2010/main" val="444709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xfrm>
            <a:off x="381000" y="685800"/>
            <a:ext cx="6096000" cy="3429000"/>
          </a:xfrm>
          <a:ln/>
        </p:spPr>
      </p:sp>
      <p:sp>
        <p:nvSpPr>
          <p:cNvPr id="101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ea typeface="宋体" pitchFamily="2" charset="-122"/>
              </a:defRPr>
            </a:lvl1pPr>
            <a:lvl2pPr marL="742950" indent="-285750">
              <a:defRPr>
                <a:solidFill>
                  <a:schemeClr val="tx1"/>
                </a:solidFill>
                <a:latin typeface="Helvetica" pitchFamily="34" charset="0"/>
                <a:ea typeface="宋体" pitchFamily="2" charset="-122"/>
              </a:defRPr>
            </a:lvl2pPr>
            <a:lvl3pPr marL="1143000" indent="-228600">
              <a:defRPr>
                <a:solidFill>
                  <a:schemeClr val="tx1"/>
                </a:solidFill>
                <a:latin typeface="Helvetica" pitchFamily="34" charset="0"/>
                <a:ea typeface="宋体" pitchFamily="2" charset="-122"/>
              </a:defRPr>
            </a:lvl3pPr>
            <a:lvl4pPr marL="1600200" indent="-228600">
              <a:defRPr>
                <a:solidFill>
                  <a:schemeClr val="tx1"/>
                </a:solidFill>
                <a:latin typeface="Helvetica" pitchFamily="34" charset="0"/>
                <a:ea typeface="宋体" pitchFamily="2" charset="-122"/>
              </a:defRPr>
            </a:lvl4pPr>
            <a:lvl5pPr marL="2057400" indent="-228600">
              <a:defRPr>
                <a:solidFill>
                  <a:schemeClr val="tx1"/>
                </a:solidFill>
                <a:latin typeface="Helvetica" pitchFamily="34" charset="0"/>
                <a:ea typeface="宋体" pitchFamily="2" charset="-122"/>
              </a:defRPr>
            </a:lvl5pPr>
            <a:lvl6pPr marL="2514600" indent="-228600"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eaLnBrk="0" fontAlgn="base" hangingPunct="0">
              <a:spcBef>
                <a:spcPct val="0"/>
              </a:spcBef>
              <a:spcAft>
                <a:spcPct val="0"/>
              </a:spcAft>
              <a:defRPr>
                <a:solidFill>
                  <a:schemeClr val="tx1"/>
                </a:solidFill>
                <a:latin typeface="Helvetica" pitchFamily="34" charset="0"/>
                <a:ea typeface="宋体" pitchFamily="2" charset="-122"/>
              </a:defRPr>
            </a:lvl9pPr>
          </a:lstStyle>
          <a:p>
            <a:fld id="{D680AB33-4C60-4AC3-9CA0-CFC5F9551D6D}" type="slidenum">
              <a:rPr lang="en-US" altLang="zh-CN" smtClean="0">
                <a:latin typeface="Times New Roman" pitchFamily="18" charset="0"/>
              </a:rPr>
              <a:pPr/>
              <a:t>74</a:t>
            </a:fld>
            <a:endParaRPr lang="en-US" altLang="zh-CN">
              <a:latin typeface="Times New Roman" pitchFamily="18" charset="0"/>
            </a:endParaRPr>
          </a:p>
        </p:txBody>
      </p:sp>
    </p:spTree>
    <p:extLst>
      <p:ext uri="{BB962C8B-B14F-4D97-AF65-F5344CB8AC3E}">
        <p14:creationId xmlns:p14="http://schemas.microsoft.com/office/powerpoint/2010/main" val="4035935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ea typeface="MS PGothic" panose="020B0600070205080204" pitchFamily="34" charset="-128"/>
              </a:defRPr>
            </a:lvl1pPr>
            <a:lvl2pPr marL="742950" indent="-285750" defTabSz="928688">
              <a:defRPr>
                <a:solidFill>
                  <a:schemeClr val="tx1"/>
                </a:solidFill>
                <a:latin typeface="Verdana" panose="020B0604030504040204" pitchFamily="34" charset="0"/>
                <a:ea typeface="MS PGothic" panose="020B0600070205080204" pitchFamily="34" charset="-128"/>
              </a:defRPr>
            </a:lvl2pPr>
            <a:lvl3pPr marL="1143000" indent="-228600" defTabSz="928688">
              <a:defRPr>
                <a:solidFill>
                  <a:schemeClr val="tx1"/>
                </a:solidFill>
                <a:latin typeface="Verdana" panose="020B0604030504040204" pitchFamily="34" charset="0"/>
                <a:ea typeface="MS PGothic" panose="020B0600070205080204" pitchFamily="34" charset="-128"/>
              </a:defRPr>
            </a:lvl3pPr>
            <a:lvl4pPr marL="1600200" indent="-228600" defTabSz="928688">
              <a:defRPr>
                <a:solidFill>
                  <a:schemeClr val="tx1"/>
                </a:solidFill>
                <a:latin typeface="Verdana" panose="020B0604030504040204" pitchFamily="34" charset="0"/>
                <a:ea typeface="MS PGothic" panose="020B0600070205080204" pitchFamily="34" charset="-128"/>
              </a:defRPr>
            </a:lvl4pPr>
            <a:lvl5pPr marL="2057400" indent="-228600" defTabSz="928688">
              <a:defRPr>
                <a:solidFill>
                  <a:schemeClr val="tx1"/>
                </a:solidFill>
                <a:latin typeface="Verdana" panose="020B0604030504040204" pitchFamily="34" charset="0"/>
                <a:ea typeface="MS PGothic" panose="020B0600070205080204" pitchFamily="34" charset="-128"/>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613237-7BFF-4D2D-A695-F72E59CF5895}" type="slidenum">
              <a:rPr lang="en-US" altLang="en-US" smtClean="0">
                <a:latin typeface="Times New Roman" panose="02020603050405020304" pitchFamily="18" charset="0"/>
              </a:rPr>
              <a:pPr/>
              <a:t>76</a:t>
            </a:fld>
            <a:endParaRPr lang="en-US" altLang="en-US">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046077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a:ln/>
        </p:spPr>
      </p:sp>
      <p:sp>
        <p:nvSpPr>
          <p:cNvPr id="972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3848996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ChangeArrowheads="1" noTextEdit="1"/>
          </p:cNvSpPr>
          <p:nvPr>
            <p:ph type="sldImg"/>
          </p:nvPr>
        </p:nvSpPr>
        <p:spPr>
          <a:ln/>
        </p:spPr>
      </p:sp>
      <p:sp>
        <p:nvSpPr>
          <p:cNvPr id="1013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28424140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p:nvPr>
        </p:nvSpPr>
        <p:spPr>
          <a:ln/>
        </p:spPr>
      </p:sp>
      <p:sp>
        <p:nvSpPr>
          <p:cNvPr id="1085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24600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3B1F0E9-BEA0-41DF-B705-BBFFB66698A8}" type="slidenum">
              <a:rPr lang="zh-CN" altLang="en-US" smtClean="0"/>
              <a:pPr>
                <a:defRPr/>
              </a:pPr>
              <a:t>6</a:t>
            </a:fld>
            <a:endParaRPr lang="en-US" altLang="zh-CN"/>
          </a:p>
        </p:txBody>
      </p:sp>
    </p:spTree>
    <p:extLst>
      <p:ext uri="{BB962C8B-B14F-4D97-AF65-F5344CB8AC3E}">
        <p14:creationId xmlns:p14="http://schemas.microsoft.com/office/powerpoint/2010/main" val="3176015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Rot="1" noChangeAspect="1" noChangeArrowheads="1" noTextEdit="1"/>
          </p:cNvSpPr>
          <p:nvPr>
            <p:ph type="sldImg"/>
          </p:nvPr>
        </p:nvSpPr>
        <p:spPr>
          <a:ln/>
        </p:spPr>
      </p:sp>
      <p:sp>
        <p:nvSpPr>
          <p:cNvPr id="1105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00019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a:ln/>
        </p:spPr>
      </p:sp>
      <p:sp>
        <p:nvSpPr>
          <p:cNvPr id="1126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34055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Rot="1" noChangeAspect="1" noChangeArrowheads="1" noTextEdit="1"/>
          </p:cNvSpPr>
          <p:nvPr>
            <p:ph type="sldImg"/>
          </p:nvPr>
        </p:nvSpPr>
        <p:spPr>
          <a:ln/>
        </p:spPr>
      </p:sp>
      <p:sp>
        <p:nvSpPr>
          <p:cNvPr id="1146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501252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a:ln/>
        </p:spPr>
      </p:sp>
      <p:sp>
        <p:nvSpPr>
          <p:cNvPr id="1167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586570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ea typeface="MS PGothic" panose="020B0600070205080204" pitchFamily="34" charset="-128"/>
              </a:defRPr>
            </a:lvl1pPr>
            <a:lvl2pPr marL="742950" indent="-285750" defTabSz="928688">
              <a:defRPr>
                <a:solidFill>
                  <a:schemeClr val="tx1"/>
                </a:solidFill>
                <a:latin typeface="Verdana" panose="020B0604030504040204" pitchFamily="34" charset="0"/>
                <a:ea typeface="MS PGothic" panose="020B0600070205080204" pitchFamily="34" charset="-128"/>
              </a:defRPr>
            </a:lvl2pPr>
            <a:lvl3pPr marL="1143000" indent="-228600" defTabSz="928688">
              <a:defRPr>
                <a:solidFill>
                  <a:schemeClr val="tx1"/>
                </a:solidFill>
                <a:latin typeface="Verdana" panose="020B0604030504040204" pitchFamily="34" charset="0"/>
                <a:ea typeface="MS PGothic" panose="020B0600070205080204" pitchFamily="34" charset="-128"/>
              </a:defRPr>
            </a:lvl3pPr>
            <a:lvl4pPr marL="1600200" indent="-228600" defTabSz="928688">
              <a:defRPr>
                <a:solidFill>
                  <a:schemeClr val="tx1"/>
                </a:solidFill>
                <a:latin typeface="Verdana" panose="020B0604030504040204" pitchFamily="34" charset="0"/>
                <a:ea typeface="MS PGothic" panose="020B0600070205080204" pitchFamily="34" charset="-128"/>
              </a:defRPr>
            </a:lvl4pPr>
            <a:lvl5pPr marL="2057400" indent="-228600" defTabSz="928688">
              <a:defRPr>
                <a:solidFill>
                  <a:schemeClr val="tx1"/>
                </a:solidFill>
                <a:latin typeface="Verdana" panose="020B0604030504040204" pitchFamily="34" charset="0"/>
                <a:ea typeface="MS PGothic" panose="020B0600070205080204" pitchFamily="34" charset="-128"/>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613237-7BFF-4D2D-A695-F72E59CF5895}" type="slidenum">
              <a:rPr lang="en-US" altLang="en-US" smtClean="0">
                <a:latin typeface="Times New Roman" panose="02020603050405020304" pitchFamily="18" charset="0"/>
              </a:rPr>
              <a:pPr/>
              <a:t>85</a:t>
            </a:fld>
            <a:endParaRPr lang="en-US" altLang="en-US">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496214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a:ln/>
        </p:spPr>
      </p:sp>
      <p:sp>
        <p:nvSpPr>
          <p:cNvPr id="1187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520108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a:ln/>
        </p:spPr>
      </p:sp>
      <p:sp>
        <p:nvSpPr>
          <p:cNvPr id="1208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237240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ChangeArrowheads="1" noTextEdit="1"/>
          </p:cNvSpPr>
          <p:nvPr>
            <p:ph type="sldImg"/>
          </p:nvPr>
        </p:nvSpPr>
        <p:spPr>
          <a:ln/>
        </p:spPr>
      </p:sp>
      <p:sp>
        <p:nvSpPr>
          <p:cNvPr id="1228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474599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a:ln/>
        </p:spPr>
      </p:sp>
      <p:sp>
        <p:nvSpPr>
          <p:cNvPr id="1249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069872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Rot="1" noChangeAspect="1" noChangeArrowheads="1" noTextEdit="1"/>
          </p:cNvSpPr>
          <p:nvPr>
            <p:ph type="sldImg"/>
          </p:nvPr>
        </p:nvSpPr>
        <p:spPr>
          <a:ln/>
        </p:spPr>
      </p:sp>
      <p:sp>
        <p:nvSpPr>
          <p:cNvPr id="1280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98773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a:defRPr>
                <a:solidFill>
                  <a:schemeClr val="tx1"/>
                </a:solidFill>
                <a:latin typeface="Helvetica" pitchFamily="34" charset="0"/>
                <a:ea typeface="宋体" pitchFamily="2" charset="-122"/>
              </a:defRPr>
            </a:lvl1pPr>
            <a:lvl2pPr marL="742950" indent="-285750" defTabSz="947738">
              <a:defRPr>
                <a:solidFill>
                  <a:schemeClr val="tx1"/>
                </a:solidFill>
                <a:latin typeface="Helvetica" pitchFamily="34" charset="0"/>
                <a:ea typeface="宋体" pitchFamily="2" charset="-122"/>
              </a:defRPr>
            </a:lvl2pPr>
            <a:lvl3pPr marL="1143000" indent="-228600" defTabSz="947738">
              <a:defRPr>
                <a:solidFill>
                  <a:schemeClr val="tx1"/>
                </a:solidFill>
                <a:latin typeface="Helvetica" pitchFamily="34" charset="0"/>
                <a:ea typeface="宋体" pitchFamily="2" charset="-122"/>
              </a:defRPr>
            </a:lvl3pPr>
            <a:lvl4pPr marL="1600200" indent="-228600" defTabSz="947738">
              <a:defRPr>
                <a:solidFill>
                  <a:schemeClr val="tx1"/>
                </a:solidFill>
                <a:latin typeface="Helvetica" pitchFamily="34" charset="0"/>
                <a:ea typeface="宋体" pitchFamily="2" charset="-122"/>
              </a:defRPr>
            </a:lvl4pPr>
            <a:lvl5pPr marL="2057400" indent="-228600" defTabSz="947738">
              <a:defRPr>
                <a:solidFill>
                  <a:schemeClr val="tx1"/>
                </a:solidFill>
                <a:latin typeface="Helvetica" pitchFamily="34" charset="0"/>
                <a:ea typeface="宋体" pitchFamily="2" charset="-122"/>
              </a:defRPr>
            </a:lvl5pPr>
            <a:lvl6pPr marL="2514600" indent="-228600" defTabSz="947738"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47738"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47738"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47738" eaLnBrk="0" fontAlgn="base" hangingPunct="0">
              <a:spcBef>
                <a:spcPct val="0"/>
              </a:spcBef>
              <a:spcAft>
                <a:spcPct val="0"/>
              </a:spcAft>
              <a:defRPr>
                <a:solidFill>
                  <a:schemeClr val="tx1"/>
                </a:solidFill>
                <a:latin typeface="Helvetica" pitchFamily="34" charset="0"/>
                <a:ea typeface="宋体" pitchFamily="2" charset="-122"/>
              </a:defRPr>
            </a:lvl9pPr>
          </a:lstStyle>
          <a:p>
            <a:fld id="{D25CA7EB-F411-4881-B1CE-5A7384FB2539}" type="slidenum">
              <a:rPr lang="zh-CN" altLang="en-US" smtClean="0"/>
              <a:pPr/>
              <a:t>14</a:t>
            </a:fld>
            <a:endParaRPr lang="en-US" altLang="zh-CN"/>
          </a:p>
        </p:txBody>
      </p:sp>
      <p:sp>
        <p:nvSpPr>
          <p:cNvPr id="60419" name="Rectangle 2"/>
          <p:cNvSpPr>
            <a:spLocks noGrp="1" noRot="1" noChangeAspect="1" noChangeArrowheads="1" noTextEdit="1"/>
          </p:cNvSpPr>
          <p:nvPr>
            <p:ph type="sldImg"/>
          </p:nvPr>
        </p:nvSpPr>
        <p:spPr>
          <a:xfrm>
            <a:off x="404813" y="709613"/>
            <a:ext cx="6432550" cy="3619500"/>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TASK_WAKEKILL </a:t>
            </a:r>
            <a:r>
              <a:rPr lang="zh-CN" altLang="en-US"/>
              <a:t>用于在接收到</a:t>
            </a:r>
            <a:r>
              <a:rPr lang="en-US" altLang="zh-CN"/>
              <a:t>kill</a:t>
            </a:r>
            <a:r>
              <a:rPr lang="zh-CN" altLang="en-US"/>
              <a:t>信号时唤醒进程。 </a:t>
            </a:r>
            <a:endParaRPr lang="en-US" altLang="zh-CN"/>
          </a:p>
          <a:p>
            <a:r>
              <a:rPr lang="en-US" altLang="zh-CN"/>
              <a:t>Linux kernel 2.6.25 </a:t>
            </a:r>
            <a:r>
              <a:rPr lang="zh-CN" altLang="en-US"/>
              <a:t>引入了一种新的进程状态，名为 </a:t>
            </a:r>
            <a:r>
              <a:rPr lang="en-US" altLang="zh-CN"/>
              <a:t>TASK_WAKEKILL</a:t>
            </a:r>
            <a:r>
              <a:rPr lang="zh-CN" altLang="en-US"/>
              <a:t>，用于将进程置为睡眠状态，它可以替代有效但可能无法终止的 </a:t>
            </a:r>
            <a:r>
              <a:rPr lang="en-US" altLang="zh-CN"/>
              <a:t>TASK_UNINTERRUPTIBLE </a:t>
            </a:r>
            <a:r>
              <a:rPr lang="zh-CN" altLang="en-US"/>
              <a:t>进程状态，以及易于唤醒但更加安全的 </a:t>
            </a:r>
            <a:r>
              <a:rPr lang="en-US" altLang="zh-CN"/>
              <a:t>TASK_INTERRUPTIBLE </a:t>
            </a:r>
            <a:r>
              <a:rPr lang="zh-CN" altLang="en-US"/>
              <a:t>进程状态。</a:t>
            </a:r>
            <a:r>
              <a:rPr lang="en-US" altLang="zh-CN"/>
              <a:t>2002 </a:t>
            </a:r>
            <a:r>
              <a:rPr lang="zh-CN" altLang="en-US"/>
              <a:t>年，</a:t>
            </a:r>
            <a:r>
              <a:rPr lang="en-US" altLang="zh-CN"/>
              <a:t>OpenAFS </a:t>
            </a:r>
            <a:r>
              <a:rPr lang="zh-CN" altLang="en-US"/>
              <a:t>文件系统驱动程序在阻塞所有信号之后等待事件中断时遇到了问题，而 </a:t>
            </a:r>
            <a:r>
              <a:rPr lang="en-US" altLang="zh-CN"/>
              <a:t>TASK_WAKEKILL </a:t>
            </a:r>
            <a:r>
              <a:rPr lang="zh-CN" altLang="en-US"/>
              <a:t>就是因此而被推出的。这种新的睡眠状态允许 </a:t>
            </a:r>
            <a:r>
              <a:rPr lang="en-US" altLang="zh-CN"/>
              <a:t>TASK_UNINTERRUPTIBLE </a:t>
            </a:r>
            <a:r>
              <a:rPr lang="zh-CN" altLang="en-US"/>
              <a:t>响应致命信号。</a:t>
            </a:r>
          </a:p>
          <a:p>
            <a:r>
              <a:rPr lang="zh-CN" altLang="en-US"/>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Rot="1" noChangeAspect="1" noChangeArrowheads="1" noTextEdit="1"/>
          </p:cNvSpPr>
          <p:nvPr>
            <p:ph type="sldImg"/>
          </p:nvPr>
        </p:nvSpPr>
        <p:spPr>
          <a:ln/>
        </p:spPr>
      </p:sp>
      <p:sp>
        <p:nvSpPr>
          <p:cNvPr id="1300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27580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Rot="1" noChangeAspect="1" noChangeArrowheads="1" noTextEdit="1"/>
          </p:cNvSpPr>
          <p:nvPr>
            <p:ph type="sldImg"/>
          </p:nvPr>
        </p:nvSpPr>
        <p:spPr>
          <a:ln/>
        </p:spPr>
      </p:sp>
      <p:sp>
        <p:nvSpPr>
          <p:cNvPr id="132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719329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4138613" y="9131300"/>
            <a:ext cx="318452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891" tIns="47445" rIns="94891" bIns="47445" anchor="b"/>
          <a:lstStyle>
            <a:lvl1pPr defTabSz="947738">
              <a:defRPr>
                <a:solidFill>
                  <a:schemeClr val="tx1"/>
                </a:solidFill>
                <a:latin typeface="Helvetica" pitchFamily="34" charset="0"/>
                <a:ea typeface="宋体" pitchFamily="2" charset="-122"/>
              </a:defRPr>
            </a:lvl1pPr>
            <a:lvl2pPr marL="742950" indent="-285750" defTabSz="947738">
              <a:defRPr>
                <a:solidFill>
                  <a:schemeClr val="tx1"/>
                </a:solidFill>
                <a:latin typeface="Helvetica" pitchFamily="34" charset="0"/>
                <a:ea typeface="宋体" pitchFamily="2" charset="-122"/>
              </a:defRPr>
            </a:lvl2pPr>
            <a:lvl3pPr marL="1143000" indent="-228600" defTabSz="947738">
              <a:defRPr>
                <a:solidFill>
                  <a:schemeClr val="tx1"/>
                </a:solidFill>
                <a:latin typeface="Helvetica" pitchFamily="34" charset="0"/>
                <a:ea typeface="宋体" pitchFamily="2" charset="-122"/>
              </a:defRPr>
            </a:lvl3pPr>
            <a:lvl4pPr marL="1600200" indent="-228600" defTabSz="947738">
              <a:defRPr>
                <a:solidFill>
                  <a:schemeClr val="tx1"/>
                </a:solidFill>
                <a:latin typeface="Helvetica" pitchFamily="34" charset="0"/>
                <a:ea typeface="宋体" pitchFamily="2" charset="-122"/>
              </a:defRPr>
            </a:lvl4pPr>
            <a:lvl5pPr marL="2057400" indent="-228600" defTabSz="947738">
              <a:defRPr>
                <a:solidFill>
                  <a:schemeClr val="tx1"/>
                </a:solidFill>
                <a:latin typeface="Helvetica" pitchFamily="34" charset="0"/>
                <a:ea typeface="宋体" pitchFamily="2" charset="-122"/>
              </a:defRPr>
            </a:lvl5pPr>
            <a:lvl6pPr marL="2514600" indent="-228600" defTabSz="947738" eaLnBrk="0" fontAlgn="base" hangingPunct="0">
              <a:spcBef>
                <a:spcPct val="0"/>
              </a:spcBef>
              <a:spcAft>
                <a:spcPct val="0"/>
              </a:spcAft>
              <a:defRPr>
                <a:solidFill>
                  <a:schemeClr val="tx1"/>
                </a:solidFill>
                <a:latin typeface="Helvetica" pitchFamily="34" charset="0"/>
                <a:ea typeface="宋体" pitchFamily="2" charset="-122"/>
              </a:defRPr>
            </a:lvl6pPr>
            <a:lvl7pPr marL="2971800" indent="-228600" defTabSz="947738" eaLnBrk="0" fontAlgn="base" hangingPunct="0">
              <a:spcBef>
                <a:spcPct val="0"/>
              </a:spcBef>
              <a:spcAft>
                <a:spcPct val="0"/>
              </a:spcAft>
              <a:defRPr>
                <a:solidFill>
                  <a:schemeClr val="tx1"/>
                </a:solidFill>
                <a:latin typeface="Helvetica" pitchFamily="34" charset="0"/>
                <a:ea typeface="宋体" pitchFamily="2" charset="-122"/>
              </a:defRPr>
            </a:lvl7pPr>
            <a:lvl8pPr marL="3429000" indent="-228600" defTabSz="947738" eaLnBrk="0" fontAlgn="base" hangingPunct="0">
              <a:spcBef>
                <a:spcPct val="0"/>
              </a:spcBef>
              <a:spcAft>
                <a:spcPct val="0"/>
              </a:spcAft>
              <a:defRPr>
                <a:solidFill>
                  <a:schemeClr val="tx1"/>
                </a:solidFill>
                <a:latin typeface="Helvetica" pitchFamily="34" charset="0"/>
                <a:ea typeface="宋体" pitchFamily="2" charset="-122"/>
              </a:defRPr>
            </a:lvl8pPr>
            <a:lvl9pPr marL="3886200" indent="-228600" defTabSz="947738" eaLnBrk="0" fontAlgn="base" hangingPunct="0">
              <a:spcBef>
                <a:spcPct val="0"/>
              </a:spcBef>
              <a:spcAft>
                <a:spcPct val="0"/>
              </a:spcAft>
              <a:defRPr>
                <a:solidFill>
                  <a:schemeClr val="tx1"/>
                </a:solidFill>
                <a:latin typeface="Helvetica" pitchFamily="34" charset="0"/>
                <a:ea typeface="宋体" pitchFamily="2" charset="-122"/>
              </a:defRPr>
            </a:lvl9pPr>
          </a:lstStyle>
          <a:p>
            <a:pPr algn="r"/>
            <a:fld id="{A8F8E84F-B6E9-4217-858A-DC1454D1123A}" type="slidenum">
              <a:rPr lang="zh-CN" altLang="en-US" sz="1300">
                <a:ea typeface="MS PGothic" pitchFamily="34" charset="-128"/>
              </a:rPr>
              <a:pPr algn="r"/>
              <a:t>95</a:t>
            </a:fld>
            <a:endParaRPr lang="en-US" altLang="zh-CN" sz="1300">
              <a:ea typeface="MS PGothic" pitchFamily="34" charset="-128"/>
            </a:endParaRPr>
          </a:p>
        </p:txBody>
      </p:sp>
      <p:sp>
        <p:nvSpPr>
          <p:cNvPr id="62467" name="Rectangle 2"/>
          <p:cNvSpPr>
            <a:spLocks noGrp="1" noRot="1" noChangeAspect="1" noChangeArrowheads="1" noTextEdit="1"/>
          </p:cNvSpPr>
          <p:nvPr>
            <p:ph type="sldImg"/>
          </p:nvPr>
        </p:nvSpPr>
        <p:spPr>
          <a:xfrm>
            <a:off x="404813" y="711200"/>
            <a:ext cx="6430962" cy="3617913"/>
          </a:xfrm>
          <a:ln/>
        </p:spPr>
      </p:sp>
      <p:sp>
        <p:nvSpPr>
          <p:cNvPr id="62468" name="Rectangle 3"/>
          <p:cNvSpPr>
            <a:spLocks noGrp="1" noChangeArrowheads="1"/>
          </p:cNvSpPr>
          <p:nvPr>
            <p:ph type="body" idx="1"/>
          </p:nvPr>
        </p:nvSpPr>
        <p:spPr>
          <a:xfrm>
            <a:off x="955675" y="4567238"/>
            <a:ext cx="5411788" cy="4327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91" tIns="47445" rIns="94891" bIns="47445"/>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4813" y="709613"/>
            <a:ext cx="6432550" cy="3619500"/>
          </a:xfrm>
        </p:spPr>
      </p:sp>
      <p:sp>
        <p:nvSpPr>
          <p:cNvPr id="3" name="备注占位符 2"/>
          <p:cNvSpPr>
            <a:spLocks noGrp="1"/>
          </p:cNvSpPr>
          <p:nvPr>
            <p:ph type="body" idx="1"/>
          </p:nvPr>
        </p:nvSpPr>
        <p:spPr/>
        <p:txBody>
          <a:bodyPr/>
          <a:lstStyle/>
          <a:p>
            <a:pPr marL="0" indent="0">
              <a:buNone/>
            </a:pPr>
            <a:r>
              <a:rPr lang="zh-CN" altLang="en-US" dirty="0"/>
              <a:t>参考答案：</a:t>
            </a:r>
            <a:endParaRPr lang="en-US" altLang="zh-CN" dirty="0"/>
          </a:p>
          <a:p>
            <a:r>
              <a:rPr lang="zh-CN" altLang="en-US" dirty="0"/>
              <a:t>因为系统中只有一个处理机，所以某时刻处于运行态的进程数最多只有一个。而最少可能为</a:t>
            </a:r>
            <a:r>
              <a:rPr lang="en-US" altLang="zh-CN" dirty="0"/>
              <a:t>0</a:t>
            </a:r>
            <a:r>
              <a:rPr lang="zh-CN" altLang="en-US" dirty="0"/>
              <a:t>，此时其它</a:t>
            </a:r>
            <a:r>
              <a:rPr lang="en-US" altLang="zh-CN" dirty="0"/>
              <a:t>10</a:t>
            </a:r>
            <a:r>
              <a:rPr lang="zh-CN" altLang="en-US" dirty="0"/>
              <a:t>个进程一定全部排在各等待队列中，在就绪队列中没有进程。而某时刻处于就绪态的进程数最多只有</a:t>
            </a:r>
            <a:r>
              <a:rPr lang="en-US" altLang="zh-CN" dirty="0"/>
              <a:t>9</a:t>
            </a:r>
            <a:r>
              <a:rPr lang="zh-CN" altLang="en-US" dirty="0"/>
              <a:t>个，不可能出现</a:t>
            </a:r>
            <a:r>
              <a:rPr lang="en-US" altLang="zh-CN" dirty="0"/>
              <a:t>10</a:t>
            </a:r>
            <a:r>
              <a:rPr lang="zh-CN" altLang="en-US" dirty="0"/>
              <a:t>个情况，因为一旦</a:t>
            </a:r>
            <a:r>
              <a:rPr lang="en-US" altLang="zh-CN" dirty="0"/>
              <a:t>CPU</a:t>
            </a:r>
            <a:r>
              <a:rPr lang="zh-CN" altLang="en-US" dirty="0"/>
              <a:t>有空，调度程序马上调度，当然这是在略去调度程序调度时间时考虑。处于等待态的进程数最少是</a:t>
            </a:r>
            <a:r>
              <a:rPr lang="en-US" altLang="zh-CN" dirty="0"/>
              <a:t>0</a:t>
            </a:r>
            <a:r>
              <a:rPr lang="zh-CN" altLang="en-US" dirty="0"/>
              <a:t>个。</a:t>
            </a:r>
          </a:p>
          <a:p>
            <a:endParaRPr lang="zh-CN" altLang="en-US" dirty="0"/>
          </a:p>
        </p:txBody>
      </p:sp>
      <p:sp>
        <p:nvSpPr>
          <p:cNvPr id="4" name="灯片编号占位符 3"/>
          <p:cNvSpPr>
            <a:spLocks noGrp="1"/>
          </p:cNvSpPr>
          <p:nvPr>
            <p:ph type="sldNum" sz="quarter" idx="10"/>
          </p:nvPr>
        </p:nvSpPr>
        <p:spPr/>
        <p:txBody>
          <a:bodyPr/>
          <a:lstStyle/>
          <a:p>
            <a:pPr>
              <a:defRPr/>
            </a:pPr>
            <a:fld id="{23B1F0E9-BEA0-41DF-B705-BBFFB66698A8}" type="slidenum">
              <a:rPr lang="zh-CN" altLang="en-US" smtClean="0"/>
              <a:pPr>
                <a:defRPr/>
              </a:pPr>
              <a:t>16</a:t>
            </a:fld>
            <a:endParaRPr lang="en-US" altLang="zh-CN"/>
          </a:p>
        </p:txBody>
      </p:sp>
    </p:spTree>
    <p:extLst>
      <p:ext uri="{BB962C8B-B14F-4D97-AF65-F5344CB8AC3E}">
        <p14:creationId xmlns:p14="http://schemas.microsoft.com/office/powerpoint/2010/main" val="3827529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3B1F0E9-BEA0-41DF-B705-BBFFB66698A8}" type="slidenum">
              <a:rPr lang="zh-CN" altLang="en-US" smtClean="0"/>
              <a:pPr>
                <a:defRPr/>
              </a:pPr>
              <a:t>17</a:t>
            </a:fld>
            <a:endParaRPr lang="en-US" altLang="zh-CN"/>
          </a:p>
        </p:txBody>
      </p:sp>
    </p:spTree>
    <p:extLst>
      <p:ext uri="{BB962C8B-B14F-4D97-AF65-F5344CB8AC3E}">
        <p14:creationId xmlns:p14="http://schemas.microsoft.com/office/powerpoint/2010/main" val="1549725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ea typeface="MS PGothic" panose="020B0600070205080204" pitchFamily="34" charset="-128"/>
              </a:defRPr>
            </a:lvl1pPr>
            <a:lvl2pPr marL="742950" indent="-285750" defTabSz="928688">
              <a:defRPr>
                <a:solidFill>
                  <a:schemeClr val="tx1"/>
                </a:solidFill>
                <a:latin typeface="Verdana" panose="020B0604030504040204" pitchFamily="34" charset="0"/>
                <a:ea typeface="MS PGothic" panose="020B0600070205080204" pitchFamily="34" charset="-128"/>
              </a:defRPr>
            </a:lvl2pPr>
            <a:lvl3pPr marL="1143000" indent="-228600" defTabSz="928688">
              <a:defRPr>
                <a:solidFill>
                  <a:schemeClr val="tx1"/>
                </a:solidFill>
                <a:latin typeface="Verdana" panose="020B0604030504040204" pitchFamily="34" charset="0"/>
                <a:ea typeface="MS PGothic" panose="020B0600070205080204" pitchFamily="34" charset="-128"/>
              </a:defRPr>
            </a:lvl3pPr>
            <a:lvl4pPr marL="1600200" indent="-228600" defTabSz="928688">
              <a:defRPr>
                <a:solidFill>
                  <a:schemeClr val="tx1"/>
                </a:solidFill>
                <a:latin typeface="Verdana" panose="020B0604030504040204" pitchFamily="34" charset="0"/>
                <a:ea typeface="MS PGothic" panose="020B0600070205080204" pitchFamily="34" charset="-128"/>
              </a:defRPr>
            </a:lvl4pPr>
            <a:lvl5pPr marL="2057400" indent="-228600" defTabSz="928688">
              <a:defRPr>
                <a:solidFill>
                  <a:schemeClr val="tx1"/>
                </a:solidFill>
                <a:latin typeface="Verdana" panose="020B0604030504040204" pitchFamily="34" charset="0"/>
                <a:ea typeface="MS PGothic" panose="020B0600070205080204" pitchFamily="34" charset="-128"/>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613237-7BFF-4D2D-A695-F72E59CF5895}"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26029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ln/>
        </p:spPr>
      </p:sp>
      <p:sp>
        <p:nvSpPr>
          <p:cNvPr id="389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Times New Roman" panose="02020603050405020304" pitchFamily="18" charset="0"/>
              </a:rPr>
              <a:t>屏幕面积</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809367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ea typeface="MS PGothic" panose="020B0600070205080204" pitchFamily="34" charset="-128"/>
              </a:defRPr>
            </a:lvl1pPr>
            <a:lvl2pPr marL="742950" indent="-285750" defTabSz="928688">
              <a:defRPr>
                <a:solidFill>
                  <a:schemeClr val="tx1"/>
                </a:solidFill>
                <a:latin typeface="Verdana" panose="020B0604030504040204" pitchFamily="34" charset="0"/>
                <a:ea typeface="MS PGothic" panose="020B0600070205080204" pitchFamily="34" charset="-128"/>
              </a:defRPr>
            </a:lvl2pPr>
            <a:lvl3pPr marL="1143000" indent="-228600" defTabSz="928688">
              <a:defRPr>
                <a:solidFill>
                  <a:schemeClr val="tx1"/>
                </a:solidFill>
                <a:latin typeface="Verdana" panose="020B0604030504040204" pitchFamily="34" charset="0"/>
                <a:ea typeface="MS PGothic" panose="020B0600070205080204" pitchFamily="34" charset="-128"/>
              </a:defRPr>
            </a:lvl3pPr>
            <a:lvl4pPr marL="1600200" indent="-228600" defTabSz="928688">
              <a:defRPr>
                <a:solidFill>
                  <a:schemeClr val="tx1"/>
                </a:solidFill>
                <a:latin typeface="Verdana" panose="020B0604030504040204" pitchFamily="34" charset="0"/>
                <a:ea typeface="MS PGothic" panose="020B0600070205080204" pitchFamily="34" charset="-128"/>
              </a:defRPr>
            </a:lvl4pPr>
            <a:lvl5pPr marL="2057400" indent="-228600" defTabSz="928688">
              <a:defRPr>
                <a:solidFill>
                  <a:schemeClr val="tx1"/>
                </a:solidFill>
                <a:latin typeface="Verdana" panose="020B0604030504040204" pitchFamily="34" charset="0"/>
                <a:ea typeface="MS PGothic" panose="020B0600070205080204" pitchFamily="34" charset="-128"/>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613237-7BFF-4D2D-A695-F72E59CF5895}"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88655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 name="Group 3"/>
          <p:cNvGrpSpPr>
            <a:grpSpLocks/>
          </p:cNvGrpSpPr>
          <p:nvPr/>
        </p:nvGrpSpPr>
        <p:grpSpPr bwMode="auto">
          <a:xfrm>
            <a:off x="355600" y="4159044"/>
            <a:ext cx="11480800" cy="79887"/>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pPr>
                <a:defRPr/>
              </a:pPr>
              <a:endParaRPr lang="zh-CN" altLang="zh-CN"/>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pPr>
                <a:defRPr/>
              </a:pPr>
              <a:endParaRPr lang="zh-CN" altLang="zh-CN"/>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pPr>
                <a:defRPr/>
              </a:pPr>
              <a:endParaRPr lang="zh-CN" altLang="zh-CN"/>
            </a:p>
          </p:txBody>
        </p:sp>
      </p:grpSp>
      <p:grpSp>
        <p:nvGrpSpPr>
          <p:cNvPr id="2" name="组合 1"/>
          <p:cNvGrpSpPr/>
          <p:nvPr userDrawn="1"/>
        </p:nvGrpSpPr>
        <p:grpSpPr>
          <a:xfrm>
            <a:off x="4763729" y="4630993"/>
            <a:ext cx="1717710" cy="1219149"/>
            <a:chOff x="4324351" y="4006850"/>
            <a:chExt cx="3115733" cy="1887538"/>
          </a:xfrm>
        </p:grpSpPr>
        <p:pic>
          <p:nvPicPr>
            <p:cNvPr id="7"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8" name="Rectangle 10"/>
            <p:cNvSpPr>
              <a:spLocks noChangeArrowheads="1"/>
            </p:cNvSpPr>
            <p:nvPr/>
          </p:nvSpPr>
          <p:spPr bwMode="auto">
            <a:xfrm>
              <a:off x="4324351" y="4006850"/>
              <a:ext cx="3115733" cy="1887538"/>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pPr>
                <a:defRPr/>
              </a:pPr>
              <a:endParaRPr lang="zh-CN" altLang="zh-CN"/>
            </a:p>
          </p:txBody>
        </p:sp>
      </p:grpSp>
      <p:sp>
        <p:nvSpPr>
          <p:cNvPr id="121858" name="Rectangle 2"/>
          <p:cNvSpPr>
            <a:spLocks noGrp="1" noChangeArrowheads="1"/>
          </p:cNvSpPr>
          <p:nvPr>
            <p:ph type="ctrTitle"/>
          </p:nvPr>
        </p:nvSpPr>
        <p:spPr>
          <a:xfrm>
            <a:off x="914400" y="685800"/>
            <a:ext cx="10363200" cy="2127250"/>
          </a:xfrm>
        </p:spPr>
        <p:txBody>
          <a:bodyPr/>
          <a:lstStyle>
            <a:lvl1pPr algn="ctr" rtl="0" eaLnBrk="0" fontAlgn="base" hangingPunct="0">
              <a:spcBef>
                <a:spcPct val="0"/>
              </a:spcBef>
              <a:spcAft>
                <a:spcPct val="0"/>
              </a:spcAft>
              <a:defRPr lang="en-US" sz="3600" b="1" dirty="0">
                <a:solidFill>
                  <a:srgbClr val="006699"/>
                </a:solidFill>
                <a:latin typeface="+mj-lt"/>
                <a:ea typeface="MS PGothic" pitchFamily="34" charset="-128"/>
                <a:cs typeface="MS PGothic" panose="020B0600070205080204" pitchFamily="34" charset="-128"/>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42014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942581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479451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b="0"/>
            </a:lvl1pPr>
            <a:lvl2pPr>
              <a:defRPr sz="2000" b="0"/>
            </a:lvl2pPr>
            <a:lvl3pPr>
              <a:defRPr sz="1800" b="0"/>
            </a:lvl3pPr>
            <a:lvl4pPr>
              <a:defRPr sz="1800" b="0"/>
            </a:lvl4pPr>
            <a:lvl5pPr>
              <a:defRPr sz="1800" b="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标题 4"/>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194676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644868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1075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6663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715728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04047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30896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5198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465827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70687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1" y="0"/>
            <a:ext cx="990600" cy="619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028" name="Rectangle 4"/>
          <p:cNvSpPr>
            <a:spLocks noGrp="1" noChangeArrowheads="1"/>
          </p:cNvSpPr>
          <p:nvPr>
            <p:ph type="body" idx="1"/>
          </p:nvPr>
        </p:nvSpPr>
        <p:spPr bwMode="auto">
          <a:xfrm>
            <a:off x="1075267" y="1233489"/>
            <a:ext cx="1050713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9" name="Rectangle 5"/>
          <p:cNvSpPr>
            <a:spLocks noChangeArrowheads="1"/>
          </p:cNvSpPr>
          <p:nvPr/>
        </p:nvSpPr>
        <p:spPr bwMode="auto">
          <a:xfrm>
            <a:off x="0" y="0"/>
            <a:ext cx="3048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pPr algn="ctr" eaLnBrk="1" hangingPunct="1">
              <a:defRPr/>
            </a:pPr>
            <a:endParaRPr lang="zh-CN" altLang="zh-CN" sz="2400">
              <a:latin typeface="Times New Roman" pitchFamily="18" charset="0"/>
            </a:endParaRPr>
          </a:p>
        </p:txBody>
      </p:sp>
      <p:sp>
        <p:nvSpPr>
          <p:cNvPr id="1030" name="Line 6"/>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 name="Rectangle 7"/>
          <p:cNvSpPr>
            <a:spLocks noChangeArrowheads="1"/>
          </p:cNvSpPr>
          <p:nvPr/>
        </p:nvSpPr>
        <p:spPr bwMode="auto">
          <a:xfrm>
            <a:off x="0" y="2286000"/>
            <a:ext cx="3048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pPr algn="ctr" eaLnBrk="1" hangingPunct="1">
              <a:defRPr/>
            </a:pPr>
            <a:endParaRPr lang="zh-CN" altLang="zh-CN" sz="2400">
              <a:latin typeface="Times New Roman" pitchFamily="18" charset="0"/>
            </a:endParaRPr>
          </a:p>
        </p:txBody>
      </p:sp>
      <p:sp>
        <p:nvSpPr>
          <p:cNvPr id="1032" name="Rectangle 8"/>
          <p:cNvSpPr>
            <a:spLocks noChangeArrowheads="1"/>
          </p:cNvSpPr>
          <p:nvPr/>
        </p:nvSpPr>
        <p:spPr bwMode="auto">
          <a:xfrm>
            <a:off x="0" y="4572000"/>
            <a:ext cx="3048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pPr algn="ctr" eaLnBrk="1" hangingPunct="1">
              <a:defRPr/>
            </a:pPr>
            <a:endParaRPr lang="zh-CN" altLang="zh-CN" sz="2400">
              <a:latin typeface="Times New Roman" pitchFamily="18" charset="0"/>
            </a:endParaRPr>
          </a:p>
        </p:txBody>
      </p:sp>
      <p:sp>
        <p:nvSpPr>
          <p:cNvPr id="1033" name="Text Box 9"/>
          <p:cNvSpPr txBox="1">
            <a:spLocks noChangeArrowheads="1"/>
          </p:cNvSpPr>
          <p:nvPr/>
        </p:nvSpPr>
        <p:spPr bwMode="auto">
          <a:xfrm>
            <a:off x="5733563" y="6613526"/>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pPr algn="ctr">
              <a:spcBef>
                <a:spcPct val="50000"/>
              </a:spcBef>
              <a:defRPr/>
            </a:pPr>
            <a:fld id="{5AD4F3B6-359B-4EDE-90FF-FDFE49032C3C}" type="slidenum">
              <a:rPr lang="en-US" altLang="zh-CN" sz="1000" b="1" smtClean="0">
                <a:solidFill>
                  <a:srgbClr val="006699"/>
                </a:solidFill>
              </a:rPr>
              <a:pPr algn="ctr">
                <a:spcBef>
                  <a:spcPct val="50000"/>
                </a:spcBef>
                <a:defRPr/>
              </a:pPr>
              <a:t>‹#›</a:t>
            </a:fld>
            <a:endParaRPr lang="en-US" altLang="zh-CN" sz="1000" b="1">
              <a:solidFill>
                <a:srgbClr val="006699"/>
              </a:solidFill>
            </a:endParaRPr>
          </a:p>
        </p:txBody>
      </p:sp>
      <p:pic>
        <p:nvPicPr>
          <p:cNvPr id="1034" name="Picture 12" descr="dino_6"/>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1138988" y="6371302"/>
            <a:ext cx="1053012" cy="486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2"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ctr" rtl="0" eaLnBrk="0" fontAlgn="base" hangingPunct="0">
        <a:spcBef>
          <a:spcPct val="0"/>
        </a:spcBef>
        <a:spcAft>
          <a:spcPct val="0"/>
        </a:spcAft>
        <a:defRPr sz="3200" b="1">
          <a:solidFill>
            <a:srgbClr val="C00000"/>
          </a:solidFill>
          <a:latin typeface="Times New Roman" panose="02020603050405020304" pitchFamily="18" charset="0"/>
          <a:ea typeface="宋体" pitchFamily="2" charset="-122"/>
          <a:cs typeface="Times New Roman" panose="02020603050405020304" pitchFamily="18" charset="0"/>
        </a:defRPr>
      </a:lvl1pPr>
      <a:lvl2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2pPr>
      <a:lvl3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3pPr>
      <a:lvl4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4pPr>
      <a:lvl5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400" b="0">
          <a:solidFill>
            <a:schemeClr val="tx1"/>
          </a:solidFill>
          <a:latin typeface="Arial" charset="0"/>
          <a:ea typeface="楷体" pitchFamily="49" charset="-122"/>
          <a:cs typeface="楷体" pitchFamily="49" charset="-122"/>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000" b="0">
          <a:solidFill>
            <a:schemeClr val="tx1"/>
          </a:solidFill>
          <a:latin typeface="Arial" charset="0"/>
          <a:ea typeface="楷体" pitchFamily="49" charset="-122"/>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1800" b="0">
          <a:solidFill>
            <a:schemeClr val="tx1"/>
          </a:solidFill>
          <a:latin typeface="Arial" charset="0"/>
          <a:ea typeface="楷体" pitchFamily="49" charset="-122"/>
        </a:defRPr>
      </a:lvl3pPr>
      <a:lvl4pPr marL="1428750" indent="-228600" algn="l" rtl="0" eaLnBrk="0" fontAlgn="base" hangingPunct="0">
        <a:spcBef>
          <a:spcPct val="35000"/>
        </a:spcBef>
        <a:spcAft>
          <a:spcPct val="0"/>
        </a:spcAft>
        <a:buClr>
          <a:schemeClr val="hlink"/>
        </a:buClr>
        <a:buSzPct val="75000"/>
        <a:buChar char="–"/>
        <a:defRPr kumimoji="1" sz="1800" b="0">
          <a:solidFill>
            <a:schemeClr val="tx1"/>
          </a:solidFill>
          <a:latin typeface="Arial" charset="0"/>
          <a:ea typeface="楷体" pitchFamily="49" charset="-122"/>
        </a:defRPr>
      </a:lvl4pPr>
      <a:lvl5pPr marL="1771650" indent="-228600" algn="l" rtl="0" eaLnBrk="0" fontAlgn="base" hangingPunct="0">
        <a:spcBef>
          <a:spcPct val="35000"/>
        </a:spcBef>
        <a:spcAft>
          <a:spcPct val="0"/>
        </a:spcAft>
        <a:buClr>
          <a:srgbClr val="FF0066"/>
        </a:buClr>
        <a:buSzPct val="75000"/>
        <a:buChar char="»"/>
        <a:defRPr kumimoji="1" sz="1800" b="0">
          <a:solidFill>
            <a:schemeClr val="tx1"/>
          </a:solidFill>
          <a:latin typeface="Arial" charset="0"/>
          <a:ea typeface="楷体" pitchFamily="49" charset="-122"/>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linux&#20869;&#26680;&#20195;&#30721;/linux-2.6.36/linux-2.6.36/include/linux/sched.h"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task_struct&#32467;&#26500;.do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example/create%20process(win%20)/createprocess%202010/createprocess.vcxproj" TargetMode="External"/><Relationship Id="rId2" Type="http://schemas.openxmlformats.org/officeDocument/2006/relationships/hyperlink" Target="../&#23454;&#39564;/&#31639;&#27861;&#28436;&#31034;/&#21019;&#24314;&#23376;&#36827;&#31243;&#30340;C&#35821;&#35328;&#31243;&#24207;&#25191;&#34892;&#24773;&#20917;(&#21160;&#30011;)/&#21019;&#24314;&#23376;&#36827;&#31243;&#30340;C&#35821;&#35328;&#31243;&#24207;&#25191;&#34892;&#24773;&#20917;(&#21160;&#30011;)/start1.swf"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ch6-1%20%20Windows&#36827;&#31243;&#36890;&#20449;%20&#32447;&#31243;&#20114;&#26021;&#21644;&#21516;&#27493;.pptx"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defRPr/>
            </a:pPr>
            <a:r>
              <a:rPr lang="en-US" altLang="zh-CN" sz="4400" dirty="0">
                <a:solidFill>
                  <a:srgbClr val="FF0000"/>
                </a:solidFill>
                <a:latin typeface="+mn-lt"/>
                <a:ea typeface="楷体_GB2312" pitchFamily="49" charset="-122"/>
              </a:rPr>
              <a:t>Chapter 3   Processes</a:t>
            </a:r>
            <a:endParaRPr lang="zh-CN" altLang="en-US" sz="4400" dirty="0">
              <a:solidFill>
                <a:srgbClr val="FF0000"/>
              </a:solidFill>
              <a:latin typeface="+mn-lt"/>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277813"/>
            <a:ext cx="10972800" cy="576262"/>
          </a:xfrm>
        </p:spPr>
        <p:txBody>
          <a:bodyPr/>
          <a:lstStyle/>
          <a:p>
            <a:pPr eaLnBrk="1" hangingPunct="1"/>
            <a:r>
              <a:rPr lang="en-US" altLang="zh-CN"/>
              <a:t>State Transitions</a:t>
            </a:r>
            <a:endParaRPr lang="zh-CN" altLang="en-US"/>
          </a:p>
        </p:txBody>
      </p:sp>
      <p:sp>
        <p:nvSpPr>
          <p:cNvPr id="9219" name="Rectangle 3"/>
          <p:cNvSpPr>
            <a:spLocks noGrp="1" noChangeArrowheads="1"/>
          </p:cNvSpPr>
          <p:nvPr>
            <p:ph idx="1"/>
          </p:nvPr>
        </p:nvSpPr>
        <p:spPr/>
        <p:txBody>
          <a:bodyPr/>
          <a:lstStyle/>
          <a:p>
            <a:pPr eaLnBrk="1" hangingPunct="1"/>
            <a:r>
              <a:rPr lang="en-US" altLang="zh-CN" dirty="0">
                <a:latin typeface="Arial" pitchFamily="34" charset="0"/>
              </a:rPr>
              <a:t>A process may change state as a result:</a:t>
            </a:r>
          </a:p>
          <a:p>
            <a:pPr lvl="1" eaLnBrk="1" hangingPunct="1"/>
            <a:r>
              <a:rPr lang="en-US" altLang="zh-CN" dirty="0">
                <a:latin typeface="Arial" pitchFamily="34" charset="0"/>
              </a:rPr>
              <a:t> Program action (system call)</a:t>
            </a:r>
          </a:p>
          <a:p>
            <a:pPr lvl="1" eaLnBrk="1" hangingPunct="1"/>
            <a:r>
              <a:rPr lang="en-US" altLang="zh-CN" dirty="0">
                <a:latin typeface="Arial" pitchFamily="34" charset="0"/>
              </a:rPr>
              <a:t>OS action (scheduling decision)</a:t>
            </a:r>
          </a:p>
          <a:p>
            <a:pPr lvl="1" eaLnBrk="1" hangingPunct="1"/>
            <a:r>
              <a:rPr lang="en-US" altLang="zh-CN" dirty="0">
                <a:latin typeface="Arial" pitchFamily="34" charset="0"/>
              </a:rPr>
              <a:t>External action (interrupts)</a:t>
            </a:r>
            <a:endParaRPr lang="zh-CN" altLang="en-US" dirty="0">
              <a:latin typeface="Arial" pitchFamily="34" charset="0"/>
            </a:endParaRPr>
          </a:p>
        </p:txBody>
      </p:sp>
      <p:pic>
        <p:nvPicPr>
          <p:cNvPr id="922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3276" y="3098800"/>
            <a:ext cx="7673975" cy="32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277813"/>
            <a:ext cx="10972800" cy="576262"/>
          </a:xfrm>
        </p:spPr>
        <p:txBody>
          <a:bodyPr/>
          <a:lstStyle/>
          <a:p>
            <a:pPr>
              <a:defRPr/>
            </a:pPr>
            <a:r>
              <a:rPr lang="zh-CN" altLang="en-US" dirty="0">
                <a:latin typeface="楷体" pitchFamily="49" charset="-122"/>
                <a:ea typeface="楷体" pitchFamily="49" charset="-122"/>
              </a:rPr>
              <a:t>进程状态的转换</a:t>
            </a:r>
          </a:p>
        </p:txBody>
      </p:sp>
      <p:sp>
        <p:nvSpPr>
          <p:cNvPr id="20483" name="Rectangle 3"/>
          <p:cNvSpPr>
            <a:spLocks noGrp="1" noChangeArrowheads="1"/>
          </p:cNvSpPr>
          <p:nvPr>
            <p:ph idx="1"/>
          </p:nvPr>
        </p:nvSpPr>
        <p:spPr/>
        <p:txBody>
          <a:bodyPr/>
          <a:lstStyle/>
          <a:p>
            <a:pPr>
              <a:lnSpc>
                <a:spcPct val="90000"/>
              </a:lnSpc>
              <a:buSzPct val="155000"/>
              <a:buFont typeface="Wingdings" pitchFamily="2" charset="2"/>
              <a:buChar char="§"/>
            </a:pPr>
            <a:r>
              <a:rPr lang="zh-CN" altLang="en-US" dirty="0"/>
              <a:t>三个基本状态之间可能转换和转换原因如下：</a:t>
            </a:r>
          </a:p>
          <a:p>
            <a:pPr lvl="1">
              <a:lnSpc>
                <a:spcPct val="90000"/>
              </a:lnSpc>
              <a:buFont typeface="Wingdings" pitchFamily="2" charset="2"/>
              <a:buChar char="l"/>
            </a:pPr>
            <a:r>
              <a:rPr lang="zh-CN" altLang="en-US" b="0" dirty="0">
                <a:solidFill>
                  <a:srgbClr val="FF0000"/>
                </a:solidFill>
              </a:rPr>
              <a:t>就绪→运行：</a:t>
            </a:r>
            <a:r>
              <a:rPr lang="zh-CN" altLang="en-US" b="0" dirty="0"/>
              <a:t>当处理器空闲时，进程调度程序必将处理机分配给一个处于就绪状态的进程 ，该进程便由就绪状态转换为运行状态。</a:t>
            </a:r>
          </a:p>
          <a:p>
            <a:pPr lvl="1">
              <a:lnSpc>
                <a:spcPct val="90000"/>
              </a:lnSpc>
              <a:buFont typeface="Wingdings" pitchFamily="2" charset="2"/>
              <a:buChar char="l"/>
            </a:pPr>
            <a:r>
              <a:rPr lang="zh-CN" altLang="en-US" b="0" dirty="0">
                <a:solidFill>
                  <a:srgbClr val="FF0000"/>
                </a:solidFill>
              </a:rPr>
              <a:t>运行→等待：</a:t>
            </a:r>
            <a:r>
              <a:rPr lang="zh-CN" altLang="en-US" b="0" dirty="0"/>
              <a:t>处于运行状态的进程在运行过程中需要等待某一事件发生后（例如因</a:t>
            </a:r>
            <a:r>
              <a:rPr lang="en-US" altLang="zh-CN" b="0" dirty="0"/>
              <a:t>I</a:t>
            </a:r>
            <a:r>
              <a:rPr lang="zh-CN" altLang="en-US" b="0" dirty="0"/>
              <a:t>／</a:t>
            </a:r>
            <a:r>
              <a:rPr lang="en-US" altLang="zh-CN" b="0" dirty="0"/>
              <a:t>O</a:t>
            </a:r>
            <a:r>
              <a:rPr lang="zh-CN" altLang="en-US" b="0" dirty="0"/>
              <a:t>请求等待</a:t>
            </a:r>
            <a:r>
              <a:rPr lang="en-US" altLang="zh-CN" b="0" dirty="0"/>
              <a:t>I</a:t>
            </a:r>
            <a:r>
              <a:rPr lang="zh-CN" altLang="en-US" b="0" dirty="0"/>
              <a:t>／</a:t>
            </a:r>
            <a:r>
              <a:rPr lang="en-US" altLang="zh-CN" b="0" dirty="0"/>
              <a:t>O</a:t>
            </a:r>
            <a:r>
              <a:rPr lang="zh-CN" altLang="en-US" b="0" dirty="0"/>
              <a:t>完成后），才能继续运行，则该进程放弃处理器，从运行状态转换为等待状态。</a:t>
            </a:r>
          </a:p>
          <a:p>
            <a:pPr lvl="1">
              <a:lnSpc>
                <a:spcPct val="90000"/>
              </a:lnSpc>
              <a:buFont typeface="Wingdings" pitchFamily="2" charset="2"/>
              <a:buChar char="l"/>
            </a:pPr>
            <a:r>
              <a:rPr lang="zh-CN" altLang="en-US" b="0" dirty="0">
                <a:solidFill>
                  <a:srgbClr val="FF0000"/>
                </a:solidFill>
              </a:rPr>
              <a:t>等待→就绪</a:t>
            </a:r>
            <a:r>
              <a:rPr lang="zh-CN" altLang="en-US" b="0" dirty="0"/>
              <a:t>：处于等待状态的进程，若其等待的事件已经发生，于是进程由等待状态转换为就绪状态。</a:t>
            </a:r>
          </a:p>
          <a:p>
            <a:pPr lvl="1">
              <a:lnSpc>
                <a:spcPct val="90000"/>
              </a:lnSpc>
              <a:buFont typeface="Wingdings" pitchFamily="2" charset="2"/>
              <a:buChar char="l"/>
            </a:pPr>
            <a:r>
              <a:rPr lang="zh-CN" altLang="en-US" b="0" dirty="0">
                <a:solidFill>
                  <a:srgbClr val="FF0000"/>
                </a:solidFill>
              </a:rPr>
              <a:t>运行→就绪</a:t>
            </a:r>
            <a:r>
              <a:rPr lang="zh-CN" altLang="en-US" b="0" dirty="0"/>
              <a:t>：处于运行状态的进程在其运行过程中，因分给它的处理器时间片已用完，而不得不让出（被抢占）处理器，于是进程由运行态转换为就绪态。</a:t>
            </a:r>
          </a:p>
          <a:p>
            <a:pPr>
              <a:lnSpc>
                <a:spcPct val="90000"/>
              </a:lnSpc>
            </a:pPr>
            <a:r>
              <a:rPr lang="zh-CN" altLang="en-US" dirty="0"/>
              <a:t>等待→运行，就绪→等待这二种状态转换一般不可能发生。</a:t>
            </a:r>
          </a:p>
        </p:txBody>
      </p:sp>
      <p:pic>
        <p:nvPicPr>
          <p:cNvPr id="4" name="图片 3"/>
          <p:cNvPicPr>
            <a:picLocks noChangeAspect="1"/>
          </p:cNvPicPr>
          <p:nvPr/>
        </p:nvPicPr>
        <p:blipFill>
          <a:blip r:embed="rId2"/>
          <a:stretch>
            <a:fillRect/>
          </a:stretch>
        </p:blipFill>
        <p:spPr>
          <a:xfrm>
            <a:off x="11204269" y="80165"/>
            <a:ext cx="909644" cy="485779"/>
          </a:xfrm>
          <a:prstGeom prst="rect">
            <a:avLst/>
          </a:prstGeom>
        </p:spPr>
      </p:pic>
    </p:spTree>
    <p:extLst>
      <p:ext uri="{BB962C8B-B14F-4D97-AF65-F5344CB8AC3E}">
        <p14:creationId xmlns:p14="http://schemas.microsoft.com/office/powerpoint/2010/main" val="362700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277813"/>
            <a:ext cx="10972800" cy="576262"/>
          </a:xfrm>
        </p:spPr>
        <p:txBody>
          <a:bodyPr/>
          <a:lstStyle/>
          <a:p>
            <a:pPr>
              <a:defRPr/>
            </a:pPr>
            <a:r>
              <a:rPr lang="zh-CN" altLang="en-US" dirty="0">
                <a:latin typeface="楷体" pitchFamily="49" charset="-122"/>
                <a:ea typeface="楷体" pitchFamily="49" charset="-122"/>
              </a:rPr>
              <a:t>进程状态与处理器</a:t>
            </a:r>
            <a:r>
              <a:rPr lang="zh-CN" altLang="en-US" sz="2800" dirty="0">
                <a:effectLst>
                  <a:outerShdw blurRad="38100" dist="38100" dir="2700000" algn="tl">
                    <a:srgbClr val="FFFFFF"/>
                  </a:outerShdw>
                </a:effectLst>
                <a:latin typeface="楷体" pitchFamily="49" charset="-122"/>
                <a:ea typeface="楷体" pitchFamily="49" charset="-122"/>
              </a:rPr>
              <a:t> </a:t>
            </a:r>
          </a:p>
        </p:txBody>
      </p:sp>
      <p:sp>
        <p:nvSpPr>
          <p:cNvPr id="21507" name="Rectangle 3"/>
          <p:cNvSpPr>
            <a:spLocks noGrp="1" noChangeArrowheads="1"/>
          </p:cNvSpPr>
          <p:nvPr>
            <p:ph idx="1"/>
          </p:nvPr>
        </p:nvSpPr>
        <p:spPr/>
        <p:txBody>
          <a:bodyPr/>
          <a:lstStyle/>
          <a:p>
            <a:r>
              <a:rPr lang="zh-CN" altLang="en-US" dirty="0">
                <a:solidFill>
                  <a:srgbClr val="FF0000"/>
                </a:solidFill>
              </a:rPr>
              <a:t>处于运行状态进程</a:t>
            </a:r>
            <a:r>
              <a:rPr lang="en-US" altLang="zh-CN" dirty="0"/>
              <a:t>:</a:t>
            </a:r>
            <a:r>
              <a:rPr lang="zh-CN" altLang="en-US" dirty="0"/>
              <a:t>如系统有一个处理器，则在任何一时刻，最多只有一个进程处于运行状态。</a:t>
            </a:r>
          </a:p>
          <a:p>
            <a:r>
              <a:rPr lang="zh-CN" altLang="en-US" dirty="0">
                <a:solidFill>
                  <a:srgbClr val="FF0000"/>
                </a:solidFill>
              </a:rPr>
              <a:t>处于就绪状态进程</a:t>
            </a:r>
            <a:r>
              <a:rPr lang="en-US" altLang="zh-CN" dirty="0"/>
              <a:t>:</a:t>
            </a:r>
            <a:r>
              <a:rPr lang="zh-CN" altLang="en-US" dirty="0"/>
              <a:t>一般处于就绪状态的进程按照一定的算法（如先来的进程排在前面，或采用优先权高的进程排在前面）排成一个就绪队列。</a:t>
            </a:r>
          </a:p>
          <a:p>
            <a:r>
              <a:rPr lang="zh-CN" altLang="en-US" dirty="0">
                <a:solidFill>
                  <a:srgbClr val="FF0000"/>
                </a:solidFill>
              </a:rPr>
              <a:t>处于等待状态进程</a:t>
            </a:r>
            <a:r>
              <a:rPr lang="en-US" altLang="zh-CN" dirty="0"/>
              <a:t>:</a:t>
            </a:r>
            <a:r>
              <a:rPr lang="zh-CN" altLang="en-US" dirty="0"/>
              <a:t>处于等待状态的进程排在等待队列中。由于等待事件原因不同，等待队列也可以按事件分成几个队列。</a:t>
            </a:r>
          </a:p>
        </p:txBody>
      </p:sp>
    </p:spTree>
    <p:extLst>
      <p:ext uri="{BB962C8B-B14F-4D97-AF65-F5344CB8AC3E}">
        <p14:creationId xmlns:p14="http://schemas.microsoft.com/office/powerpoint/2010/main" val="1385788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title"/>
          </p:nvPr>
        </p:nvSpPr>
        <p:spPr>
          <a:xfrm>
            <a:off x="609600" y="277813"/>
            <a:ext cx="10972800" cy="576262"/>
          </a:xfrm>
        </p:spPr>
        <p:txBody>
          <a:bodyPr/>
          <a:lstStyle/>
          <a:p>
            <a:pPr>
              <a:defRPr/>
            </a:pPr>
            <a:r>
              <a:rPr lang="en-US" altLang="zh-CN" sz="2800" dirty="0">
                <a:latin typeface="Times New Roman" pitchFamily="18" charset="0"/>
                <a:ea typeface="楷体" pitchFamily="49" charset="-122"/>
                <a:cs typeface="Times New Roman" pitchFamily="18" charset="0"/>
              </a:rPr>
              <a:t>Process State</a:t>
            </a:r>
            <a:endParaRPr lang="zh-CN" altLang="en-US" sz="2800" dirty="0">
              <a:latin typeface="Times New Roman" pitchFamily="18" charset="0"/>
              <a:ea typeface="楷体" pitchFamily="49" charset="-122"/>
              <a:cs typeface="Times New Roman" pitchFamily="18" charset="0"/>
            </a:endParaRPr>
          </a:p>
        </p:txBody>
      </p:sp>
      <p:sp>
        <p:nvSpPr>
          <p:cNvPr id="10242" name="Rectangle 2"/>
          <p:cNvSpPr>
            <a:spLocks noGrp="1" noChangeArrowheads="1"/>
          </p:cNvSpPr>
          <p:nvPr>
            <p:ph idx="1"/>
          </p:nvPr>
        </p:nvSpPr>
        <p:spPr/>
        <p:txBody>
          <a:bodyPr/>
          <a:lstStyle/>
          <a:p>
            <a:r>
              <a:rPr lang="en-US" altLang="zh-CN" dirty="0">
                <a:latin typeface="Times New Roman" pitchFamily="18" charset="0"/>
                <a:ea typeface="楷体" pitchFamily="49" charset="-122"/>
                <a:cs typeface="Times New Roman" pitchFamily="18" charset="0"/>
              </a:rPr>
              <a:t>Windows NT/2000 </a:t>
            </a:r>
            <a:r>
              <a:rPr lang="zh-CN" altLang="en-US" dirty="0">
                <a:latin typeface="Times New Roman" pitchFamily="18" charset="0"/>
                <a:ea typeface="楷体" pitchFamily="49" charset="-122"/>
                <a:cs typeface="Times New Roman" pitchFamily="18" charset="0"/>
              </a:rPr>
              <a:t>线程有</a:t>
            </a:r>
            <a:r>
              <a:rPr lang="zh-CN" altLang="en-US" b="1" dirty="0">
                <a:solidFill>
                  <a:srgbClr val="FF0000"/>
                </a:solidFill>
                <a:latin typeface="Times New Roman" pitchFamily="18" charset="0"/>
                <a:ea typeface="楷体" pitchFamily="49" charset="-122"/>
                <a:cs typeface="Times New Roman" pitchFamily="18" charset="0"/>
              </a:rPr>
              <a:t>7种</a:t>
            </a:r>
            <a:r>
              <a:rPr lang="zh-CN" altLang="en-US" dirty="0">
                <a:latin typeface="Times New Roman" pitchFamily="18" charset="0"/>
                <a:ea typeface="楷体" pitchFamily="49" charset="-122"/>
                <a:cs typeface="Times New Roman" pitchFamily="18" charset="0"/>
              </a:rPr>
              <a:t>状态；</a:t>
            </a:r>
            <a:r>
              <a:rPr lang="en-US" altLang="zh-CN" dirty="0">
                <a:latin typeface="Times New Roman" pitchFamily="18" charset="0"/>
                <a:ea typeface="楷体" pitchFamily="49" charset="-122"/>
                <a:cs typeface="Times New Roman" pitchFamily="18" charset="0"/>
              </a:rPr>
              <a:t>Linux</a:t>
            </a:r>
            <a:r>
              <a:rPr lang="zh-CN" altLang="en-US" dirty="0">
                <a:latin typeface="Times New Roman" pitchFamily="18" charset="0"/>
                <a:ea typeface="楷体" pitchFamily="49" charset="-122"/>
                <a:cs typeface="Times New Roman" pitchFamily="18" charset="0"/>
              </a:rPr>
              <a:t>进程有</a:t>
            </a:r>
            <a:r>
              <a:rPr lang="en-US" altLang="zh-CN" dirty="0">
                <a:solidFill>
                  <a:schemeClr val="tx2"/>
                </a:solidFill>
                <a:latin typeface="Times New Roman" pitchFamily="18" charset="0"/>
                <a:ea typeface="楷体" pitchFamily="49" charset="-122"/>
                <a:cs typeface="Times New Roman" pitchFamily="18" charset="0"/>
              </a:rPr>
              <a:t>6</a:t>
            </a:r>
            <a:r>
              <a:rPr lang="zh-CN" altLang="en-US" dirty="0">
                <a:latin typeface="Times New Roman" pitchFamily="18" charset="0"/>
                <a:ea typeface="楷体" pitchFamily="49" charset="-122"/>
                <a:cs typeface="Times New Roman" pitchFamily="18" charset="0"/>
              </a:rPr>
              <a:t>种状态；</a:t>
            </a:r>
            <a:r>
              <a:rPr lang="en-US" altLang="zh-CN" dirty="0">
                <a:latin typeface="Times New Roman" pitchFamily="18" charset="0"/>
                <a:ea typeface="楷体" pitchFamily="49" charset="-122"/>
                <a:cs typeface="Times New Roman" pitchFamily="18" charset="0"/>
              </a:rPr>
              <a:t>Windows 2003 server</a:t>
            </a:r>
            <a:r>
              <a:rPr lang="zh-CN" altLang="en-US" dirty="0">
                <a:latin typeface="Times New Roman" pitchFamily="18" charset="0"/>
                <a:ea typeface="楷体" pitchFamily="49" charset="-122"/>
                <a:cs typeface="Times New Roman" pitchFamily="18" charset="0"/>
              </a:rPr>
              <a:t>线程有</a:t>
            </a:r>
            <a:r>
              <a:rPr lang="en-US" altLang="zh-CN" b="1" dirty="0">
                <a:solidFill>
                  <a:srgbClr val="FF0000"/>
                </a:solidFill>
                <a:latin typeface="Times New Roman" pitchFamily="18" charset="0"/>
                <a:ea typeface="楷体" pitchFamily="49" charset="-122"/>
                <a:cs typeface="Times New Roman" pitchFamily="18" charset="0"/>
              </a:rPr>
              <a:t>9</a:t>
            </a:r>
            <a:r>
              <a:rPr lang="zh-CN" altLang="en-US" b="1" dirty="0">
                <a:solidFill>
                  <a:srgbClr val="FF0000"/>
                </a:solidFill>
                <a:latin typeface="Times New Roman" pitchFamily="18" charset="0"/>
                <a:ea typeface="楷体" pitchFamily="49" charset="-122"/>
                <a:cs typeface="Times New Roman" pitchFamily="18" charset="0"/>
              </a:rPr>
              <a:t>种</a:t>
            </a:r>
            <a:r>
              <a:rPr lang="zh-CN" altLang="en-US" dirty="0">
                <a:latin typeface="Times New Roman" pitchFamily="18" charset="0"/>
                <a:ea typeface="楷体" pitchFamily="49" charset="-122"/>
                <a:cs typeface="Times New Roman" pitchFamily="18" charset="0"/>
              </a:rPr>
              <a:t>状态</a:t>
            </a:r>
            <a:r>
              <a:rPr lang="en-US" altLang="zh-CN" dirty="0">
                <a:latin typeface="Times New Roman" pitchFamily="18" charset="0"/>
                <a:ea typeface="楷体" pitchFamily="49" charset="-122"/>
                <a:cs typeface="Times New Roman" pitchFamily="18" charset="0"/>
              </a:rPr>
              <a:t>.</a:t>
            </a:r>
          </a:p>
          <a:p>
            <a:endParaRPr lang="en-US" altLang="zh-CN" dirty="0">
              <a:latin typeface="Times New Roman" pitchFamily="18" charset="0"/>
              <a:ea typeface="楷体" pitchFamily="49" charset="-122"/>
              <a:cs typeface="Times New Roman" pitchFamily="18" charset="0"/>
            </a:endParaRPr>
          </a:p>
          <a:p>
            <a:r>
              <a:rPr lang="en-US" altLang="zh-CN" dirty="0">
                <a:latin typeface="Times New Roman" pitchFamily="18" charset="0"/>
                <a:ea typeface="楷体" pitchFamily="49" charset="-122"/>
                <a:cs typeface="Times New Roman" pitchFamily="18" charset="0"/>
              </a:rPr>
              <a:t>include/</a:t>
            </a:r>
            <a:r>
              <a:rPr lang="en-US" altLang="zh-CN" dirty="0" err="1">
                <a:latin typeface="Times New Roman" pitchFamily="18" charset="0"/>
                <a:ea typeface="楷体" pitchFamily="49" charset="-122"/>
                <a:cs typeface="Times New Roman" pitchFamily="18" charset="0"/>
              </a:rPr>
              <a:t>linux</a:t>
            </a:r>
            <a:r>
              <a:rPr lang="en-US" altLang="zh-CN" dirty="0">
                <a:latin typeface="Times New Roman" pitchFamily="18" charset="0"/>
                <a:ea typeface="楷体" pitchFamily="49" charset="-122"/>
                <a:cs typeface="Times New Roman" pitchFamily="18" charset="0"/>
              </a:rPr>
              <a:t>/</a:t>
            </a:r>
            <a:r>
              <a:rPr lang="en-US" altLang="zh-CN" dirty="0" err="1">
                <a:latin typeface="Times New Roman" pitchFamily="18" charset="0"/>
                <a:ea typeface="楷体" pitchFamily="49" charset="-122"/>
                <a:cs typeface="Times New Roman" pitchFamily="18" charset="0"/>
              </a:rPr>
              <a:t>sched.h</a:t>
            </a:r>
            <a:endParaRPr lang="zh-CN" altLang="en-US" dirty="0">
              <a:latin typeface="Times New Roman" pitchFamily="18" charset="0"/>
              <a:ea typeface="楷体" pitchFamily="49" charset="-122"/>
              <a:cs typeface="Times New Roman" pitchFamily="18" charset="0"/>
            </a:endParaRPr>
          </a:p>
          <a:p>
            <a:pPr lvl="1" eaLnBrk="1" hangingPunct="1">
              <a:lnSpc>
                <a:spcPct val="80000"/>
              </a:lnSpc>
              <a:buFont typeface="Monotype Sorts" pitchFamily="2" charset="2"/>
              <a:buNone/>
            </a:pPr>
            <a:r>
              <a:rPr lang="en-US" altLang="zh-CN" sz="1800" dirty="0">
                <a:solidFill>
                  <a:srgbClr val="0000CC"/>
                </a:solidFill>
                <a:latin typeface="Arial" pitchFamily="34" charset="0"/>
              </a:rPr>
              <a:t>124 #define TASK_RUNNING            0</a:t>
            </a:r>
          </a:p>
          <a:p>
            <a:pPr lvl="1" eaLnBrk="1" hangingPunct="1">
              <a:lnSpc>
                <a:spcPct val="80000"/>
              </a:lnSpc>
              <a:buFont typeface="Monotype Sorts" pitchFamily="2" charset="2"/>
              <a:buNone/>
            </a:pPr>
            <a:r>
              <a:rPr lang="en-US" altLang="zh-CN" sz="1800" dirty="0">
                <a:solidFill>
                  <a:srgbClr val="0000CC"/>
                </a:solidFill>
                <a:latin typeface="Arial" pitchFamily="34" charset="0"/>
              </a:rPr>
              <a:t>125 #define TASK_INTERRUPTIBLE      1</a:t>
            </a:r>
          </a:p>
          <a:p>
            <a:pPr lvl="1" eaLnBrk="1" hangingPunct="1">
              <a:lnSpc>
                <a:spcPct val="80000"/>
              </a:lnSpc>
              <a:buFont typeface="Monotype Sorts" pitchFamily="2" charset="2"/>
              <a:buNone/>
            </a:pPr>
            <a:r>
              <a:rPr lang="en-US" altLang="zh-CN" sz="1800" dirty="0">
                <a:solidFill>
                  <a:srgbClr val="0000CC"/>
                </a:solidFill>
                <a:latin typeface="Arial" pitchFamily="34" charset="0"/>
              </a:rPr>
              <a:t>126 #define TASK_UNINTERRUPTIBLE    2</a:t>
            </a:r>
          </a:p>
          <a:p>
            <a:pPr lvl="1" eaLnBrk="1" hangingPunct="1">
              <a:lnSpc>
                <a:spcPct val="80000"/>
              </a:lnSpc>
              <a:buFont typeface="Monotype Sorts" pitchFamily="2" charset="2"/>
              <a:buNone/>
            </a:pPr>
            <a:r>
              <a:rPr lang="en-US" altLang="zh-CN" sz="1800" dirty="0">
                <a:solidFill>
                  <a:srgbClr val="0000CC"/>
                </a:solidFill>
                <a:latin typeface="Arial" pitchFamily="34" charset="0"/>
              </a:rPr>
              <a:t>127 #define TASK_STOPPED            4</a:t>
            </a:r>
          </a:p>
          <a:p>
            <a:pPr lvl="1" eaLnBrk="1" hangingPunct="1">
              <a:lnSpc>
                <a:spcPct val="80000"/>
              </a:lnSpc>
              <a:buFont typeface="Monotype Sorts" pitchFamily="2" charset="2"/>
              <a:buNone/>
            </a:pPr>
            <a:r>
              <a:rPr lang="en-US" altLang="zh-CN" sz="1800" dirty="0">
                <a:solidFill>
                  <a:srgbClr val="0000CC"/>
                </a:solidFill>
                <a:latin typeface="Arial" pitchFamily="34" charset="0"/>
              </a:rPr>
              <a:t>128 #define TASK_TRACED             8</a:t>
            </a:r>
          </a:p>
          <a:p>
            <a:pPr lvl="1" eaLnBrk="1" hangingPunct="1">
              <a:lnSpc>
                <a:spcPct val="80000"/>
              </a:lnSpc>
              <a:buFont typeface="Monotype Sorts" pitchFamily="2" charset="2"/>
              <a:buNone/>
            </a:pPr>
            <a:r>
              <a:rPr lang="en-US" altLang="zh-CN" sz="1800" dirty="0">
                <a:latin typeface="Arial" pitchFamily="34" charset="0"/>
              </a:rPr>
              <a:t>129 /* in tsk-&gt;</a:t>
            </a:r>
            <a:r>
              <a:rPr lang="en-US" altLang="zh-CN" sz="1800" dirty="0" err="1">
                <a:latin typeface="Arial" pitchFamily="34" charset="0"/>
              </a:rPr>
              <a:t>exit_state</a:t>
            </a:r>
            <a:r>
              <a:rPr lang="en-US" altLang="zh-CN" sz="1800" dirty="0">
                <a:latin typeface="Arial" pitchFamily="34" charset="0"/>
              </a:rPr>
              <a:t> */</a:t>
            </a:r>
          </a:p>
          <a:p>
            <a:pPr lvl="1" eaLnBrk="1" hangingPunct="1">
              <a:lnSpc>
                <a:spcPct val="80000"/>
              </a:lnSpc>
              <a:buFont typeface="Monotype Sorts" pitchFamily="2" charset="2"/>
              <a:buNone/>
            </a:pPr>
            <a:r>
              <a:rPr lang="en-US" altLang="zh-CN" sz="1800" dirty="0">
                <a:solidFill>
                  <a:srgbClr val="0000CC"/>
                </a:solidFill>
                <a:latin typeface="Arial" pitchFamily="34" charset="0"/>
              </a:rPr>
              <a:t>130 #define EXIT_ZOMBIE             16</a:t>
            </a:r>
          </a:p>
          <a:p>
            <a:pPr lvl="1" eaLnBrk="1" hangingPunct="1">
              <a:lnSpc>
                <a:spcPct val="80000"/>
              </a:lnSpc>
              <a:buFont typeface="Monotype Sorts" pitchFamily="2" charset="2"/>
              <a:buNone/>
            </a:pPr>
            <a:r>
              <a:rPr lang="en-US" altLang="zh-CN" sz="1800" dirty="0">
                <a:solidFill>
                  <a:srgbClr val="0000CC"/>
                </a:solidFill>
                <a:latin typeface="Arial" pitchFamily="34" charset="0"/>
              </a:rPr>
              <a:t>131 #define EXIT_DEAD               32</a:t>
            </a:r>
          </a:p>
          <a:p>
            <a:pPr lvl="1" eaLnBrk="1" hangingPunct="1">
              <a:lnSpc>
                <a:spcPct val="80000"/>
              </a:lnSpc>
              <a:buFont typeface="Monotype Sorts" pitchFamily="2" charset="2"/>
              <a:buNone/>
            </a:pPr>
            <a:r>
              <a:rPr lang="en-US" altLang="zh-CN" sz="1800" dirty="0">
                <a:latin typeface="Arial" pitchFamily="34" charset="0"/>
              </a:rPr>
              <a:t>132 /* in tsk-&gt;state again */</a:t>
            </a:r>
          </a:p>
          <a:p>
            <a:pPr lvl="1" eaLnBrk="1" hangingPunct="1">
              <a:lnSpc>
                <a:spcPct val="80000"/>
              </a:lnSpc>
              <a:buFont typeface="Monotype Sorts" pitchFamily="2" charset="2"/>
              <a:buNone/>
            </a:pPr>
            <a:r>
              <a:rPr lang="en-US" altLang="zh-CN" sz="1800" dirty="0">
                <a:solidFill>
                  <a:srgbClr val="0000CC"/>
                </a:solidFill>
                <a:latin typeface="Arial" pitchFamily="34" charset="0"/>
              </a:rPr>
              <a:t>133 #define TASK_NONINTERACTIVE     64</a:t>
            </a:r>
            <a:endParaRPr lang="zh-CN" altLang="en-US" sz="1800" dirty="0">
              <a:solidFill>
                <a:srgbClr val="0000CC"/>
              </a:solidFill>
              <a:latin typeface="Arial" pitchFamily="34" charset="0"/>
            </a:endParaRPr>
          </a:p>
        </p:txBody>
      </p:sp>
    </p:spTree>
    <p:extLst>
      <p:ext uri="{BB962C8B-B14F-4D97-AF65-F5344CB8AC3E}">
        <p14:creationId xmlns:p14="http://schemas.microsoft.com/office/powerpoint/2010/main" val="2091773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609600" y="277813"/>
            <a:ext cx="10972800" cy="576262"/>
          </a:xfrm>
        </p:spPr>
        <p:txBody>
          <a:bodyPr/>
          <a:lstStyle/>
          <a:p>
            <a:pPr eaLnBrk="1" hangingPunct="1">
              <a:defRPr/>
            </a:pPr>
            <a:r>
              <a:rPr lang="en-US" altLang="zh-CN" b="0" dirty="0">
                <a:solidFill>
                  <a:srgbClr val="FF3300"/>
                </a:solidFill>
                <a:latin typeface="+mn-lt"/>
                <a:ea typeface="楷体" pitchFamily="49" charset="-122"/>
                <a:hlinkClick r:id="rId3" action="ppaction://hlinkfile"/>
              </a:rPr>
              <a:t>include/</a:t>
            </a:r>
            <a:r>
              <a:rPr lang="en-US" altLang="zh-CN" b="0" dirty="0" err="1">
                <a:solidFill>
                  <a:srgbClr val="FF3300"/>
                </a:solidFill>
                <a:latin typeface="+mn-lt"/>
                <a:ea typeface="楷体" pitchFamily="49" charset="-122"/>
                <a:hlinkClick r:id="rId3" action="ppaction://hlinkfile"/>
              </a:rPr>
              <a:t>linux</a:t>
            </a:r>
            <a:r>
              <a:rPr lang="en-US" altLang="zh-CN" b="0" dirty="0">
                <a:solidFill>
                  <a:srgbClr val="FF3300"/>
                </a:solidFill>
                <a:latin typeface="+mn-lt"/>
                <a:ea typeface="楷体" pitchFamily="49" charset="-122"/>
                <a:hlinkClick r:id="rId3" action="ppaction://hlinkfile"/>
              </a:rPr>
              <a:t>/</a:t>
            </a:r>
            <a:r>
              <a:rPr lang="en-US" altLang="zh-CN" b="0" dirty="0" err="1">
                <a:solidFill>
                  <a:srgbClr val="FF3300"/>
                </a:solidFill>
                <a:latin typeface="+mn-lt"/>
                <a:ea typeface="楷体" pitchFamily="49" charset="-122"/>
                <a:hlinkClick r:id="rId3" action="ppaction://hlinkfile"/>
              </a:rPr>
              <a:t>sched.h</a:t>
            </a:r>
            <a:r>
              <a:rPr lang="zh-CN" altLang="en-US" b="0" dirty="0">
                <a:solidFill>
                  <a:srgbClr val="FF3300"/>
                </a:solidFill>
                <a:latin typeface="+mn-lt"/>
                <a:ea typeface="楷体" pitchFamily="49" charset="-122"/>
              </a:rPr>
              <a:t>（</a:t>
            </a:r>
            <a:r>
              <a:rPr lang="en-US" altLang="zh-CN" b="0" dirty="0">
                <a:solidFill>
                  <a:srgbClr val="FF3300"/>
                </a:solidFill>
                <a:latin typeface="+mn-lt"/>
                <a:ea typeface="楷体" pitchFamily="49" charset="-122"/>
              </a:rPr>
              <a:t>4.2</a:t>
            </a:r>
            <a:r>
              <a:rPr lang="zh-CN" altLang="en-US" b="0" dirty="0">
                <a:solidFill>
                  <a:srgbClr val="FF3300"/>
                </a:solidFill>
                <a:latin typeface="+mn-lt"/>
                <a:ea typeface="楷体" pitchFamily="49" charset="-122"/>
              </a:rPr>
              <a:t>）</a:t>
            </a:r>
          </a:p>
        </p:txBody>
      </p:sp>
      <p:sp>
        <p:nvSpPr>
          <p:cNvPr id="12291" name="Rectangle 3"/>
          <p:cNvSpPr>
            <a:spLocks noGrp="1" noChangeArrowheads="1"/>
          </p:cNvSpPr>
          <p:nvPr>
            <p:ph idx="1"/>
          </p:nvPr>
        </p:nvSpPr>
        <p:spPr/>
        <p:txBody>
          <a:bodyPr/>
          <a:lstStyle/>
          <a:p>
            <a:pPr>
              <a:buNone/>
            </a:pPr>
            <a:r>
              <a:rPr lang="en-US" altLang="zh-CN" sz="1200" dirty="0">
                <a:solidFill>
                  <a:srgbClr val="0000CC"/>
                </a:solidFill>
                <a:latin typeface="Arial" pitchFamily="34" charset="0"/>
              </a:rPr>
              <a:t>#define TASK_RUNNING		0</a:t>
            </a:r>
          </a:p>
          <a:p>
            <a:pPr>
              <a:buNone/>
            </a:pPr>
            <a:r>
              <a:rPr lang="en-US" altLang="zh-CN" sz="1200" dirty="0">
                <a:solidFill>
                  <a:srgbClr val="0000CC"/>
                </a:solidFill>
                <a:latin typeface="Arial" pitchFamily="34" charset="0"/>
              </a:rPr>
              <a:t>#define TASK_INTERRUPTIBLE	1</a:t>
            </a:r>
          </a:p>
          <a:p>
            <a:pPr>
              <a:buNone/>
            </a:pPr>
            <a:r>
              <a:rPr lang="en-US" altLang="zh-CN" sz="1200" dirty="0">
                <a:solidFill>
                  <a:srgbClr val="0000CC"/>
                </a:solidFill>
                <a:latin typeface="Arial" pitchFamily="34" charset="0"/>
              </a:rPr>
              <a:t>#define TASK_UNINTERRUPTIBLE	2</a:t>
            </a:r>
          </a:p>
          <a:p>
            <a:pPr>
              <a:buNone/>
            </a:pPr>
            <a:r>
              <a:rPr lang="en-US" altLang="zh-CN" sz="1200" dirty="0">
                <a:solidFill>
                  <a:srgbClr val="0000CC"/>
                </a:solidFill>
                <a:latin typeface="Arial" pitchFamily="34" charset="0"/>
              </a:rPr>
              <a:t>#define __TASK_STOPPED	4</a:t>
            </a:r>
          </a:p>
          <a:p>
            <a:pPr>
              <a:buNone/>
            </a:pPr>
            <a:r>
              <a:rPr lang="en-US" altLang="zh-CN" sz="1200" dirty="0">
                <a:solidFill>
                  <a:srgbClr val="0000CC"/>
                </a:solidFill>
                <a:latin typeface="Arial" pitchFamily="34" charset="0"/>
              </a:rPr>
              <a:t>#define __TASK_TRACED	8</a:t>
            </a:r>
          </a:p>
          <a:p>
            <a:pPr>
              <a:buNone/>
            </a:pPr>
            <a:r>
              <a:rPr lang="en-US" altLang="zh-CN" sz="1200" dirty="0">
                <a:latin typeface="Arial" pitchFamily="34" charset="0"/>
              </a:rPr>
              <a:t>/* in tsk-&gt;</a:t>
            </a:r>
            <a:r>
              <a:rPr lang="en-US" altLang="zh-CN" sz="1200" dirty="0" err="1">
                <a:latin typeface="Arial" pitchFamily="34" charset="0"/>
              </a:rPr>
              <a:t>exit_state</a:t>
            </a:r>
            <a:r>
              <a:rPr lang="en-US" altLang="zh-CN" sz="1200" dirty="0">
                <a:latin typeface="Arial" pitchFamily="34" charset="0"/>
              </a:rPr>
              <a:t> */</a:t>
            </a:r>
          </a:p>
          <a:p>
            <a:pPr>
              <a:buNone/>
            </a:pPr>
            <a:r>
              <a:rPr lang="en-US" altLang="zh-CN" sz="1200" dirty="0">
                <a:solidFill>
                  <a:srgbClr val="0000CC"/>
                </a:solidFill>
                <a:latin typeface="Arial" pitchFamily="34" charset="0"/>
              </a:rPr>
              <a:t>#define EXIT_DEAD		16</a:t>
            </a:r>
          </a:p>
          <a:p>
            <a:pPr>
              <a:buNone/>
            </a:pPr>
            <a:r>
              <a:rPr lang="en-US" altLang="zh-CN" sz="1200" dirty="0">
                <a:solidFill>
                  <a:srgbClr val="0000CC"/>
                </a:solidFill>
                <a:latin typeface="Arial" pitchFamily="34" charset="0"/>
              </a:rPr>
              <a:t>#define EXIT_ZOMBIE		32</a:t>
            </a:r>
          </a:p>
          <a:p>
            <a:pPr>
              <a:buNone/>
            </a:pPr>
            <a:r>
              <a:rPr lang="en-US" altLang="zh-CN" sz="1200" dirty="0">
                <a:solidFill>
                  <a:srgbClr val="0000CC"/>
                </a:solidFill>
                <a:latin typeface="Arial" pitchFamily="34" charset="0"/>
              </a:rPr>
              <a:t>#define EXIT_TRACE		(EXIT_ZOMBIE | EXIT_DEAD)</a:t>
            </a:r>
          </a:p>
          <a:p>
            <a:pPr>
              <a:buNone/>
            </a:pPr>
            <a:r>
              <a:rPr lang="en-US" altLang="zh-CN" sz="1200" dirty="0">
                <a:latin typeface="Arial" pitchFamily="34" charset="0"/>
              </a:rPr>
              <a:t>/* in tsk-&gt;state again */</a:t>
            </a:r>
          </a:p>
          <a:p>
            <a:pPr>
              <a:buNone/>
            </a:pPr>
            <a:r>
              <a:rPr lang="en-US" altLang="zh-CN" sz="1200" dirty="0">
                <a:solidFill>
                  <a:srgbClr val="0000CC"/>
                </a:solidFill>
                <a:latin typeface="Arial" pitchFamily="34" charset="0"/>
              </a:rPr>
              <a:t>#define TASK_DEAD		64</a:t>
            </a:r>
          </a:p>
          <a:p>
            <a:pPr>
              <a:buNone/>
            </a:pPr>
            <a:r>
              <a:rPr lang="en-US" altLang="zh-CN" sz="1200" dirty="0">
                <a:solidFill>
                  <a:srgbClr val="0000CC"/>
                </a:solidFill>
                <a:latin typeface="Arial" pitchFamily="34" charset="0"/>
              </a:rPr>
              <a:t>#define TASK_WAKEKILL	128</a:t>
            </a:r>
          </a:p>
          <a:p>
            <a:pPr>
              <a:buNone/>
            </a:pPr>
            <a:r>
              <a:rPr lang="en-US" altLang="zh-CN" sz="1200" dirty="0">
                <a:solidFill>
                  <a:srgbClr val="0000CC"/>
                </a:solidFill>
                <a:latin typeface="Arial" pitchFamily="34" charset="0"/>
              </a:rPr>
              <a:t>#define TASK_WAKING		256</a:t>
            </a:r>
          </a:p>
          <a:p>
            <a:pPr>
              <a:buNone/>
            </a:pPr>
            <a:r>
              <a:rPr lang="en-US" altLang="zh-CN" sz="1200" dirty="0">
                <a:solidFill>
                  <a:srgbClr val="0000CC"/>
                </a:solidFill>
                <a:latin typeface="Arial" pitchFamily="34" charset="0"/>
              </a:rPr>
              <a:t>#define TASK_PARKED		512</a:t>
            </a:r>
          </a:p>
          <a:p>
            <a:pPr>
              <a:buNone/>
            </a:pPr>
            <a:r>
              <a:rPr lang="en-US" altLang="zh-CN" sz="1200" dirty="0">
                <a:solidFill>
                  <a:srgbClr val="0000CC"/>
                </a:solidFill>
                <a:latin typeface="Arial" pitchFamily="34" charset="0"/>
              </a:rPr>
              <a:t>#define TASK_NOLOAD		1024</a:t>
            </a:r>
          </a:p>
          <a:p>
            <a:pPr>
              <a:buNone/>
            </a:pPr>
            <a:r>
              <a:rPr lang="en-US" altLang="zh-CN" sz="1200" dirty="0">
                <a:solidFill>
                  <a:srgbClr val="0000CC"/>
                </a:solidFill>
                <a:latin typeface="Arial" pitchFamily="34" charset="0"/>
              </a:rPr>
              <a:t>#define TASK_STATE_MAX	2048</a:t>
            </a:r>
          </a:p>
          <a:p>
            <a:pPr>
              <a:buNone/>
            </a:pPr>
            <a:r>
              <a:rPr lang="en-US" altLang="zh-CN" sz="1050" dirty="0">
                <a:latin typeface="Arial" pitchFamily="34" charset="0"/>
              </a:rPr>
              <a:t>#define TASK_STATE_TO_CHAR_STR "</a:t>
            </a:r>
            <a:r>
              <a:rPr lang="en-US" altLang="zh-CN" sz="1050" dirty="0" err="1">
                <a:latin typeface="Arial" pitchFamily="34" charset="0"/>
              </a:rPr>
              <a:t>RSDTtXZxKWPN</a:t>
            </a:r>
            <a:r>
              <a:rPr lang="en-US" altLang="zh-CN" sz="1050" dirty="0">
                <a:latin typeface="Arial" pitchFamily="34" charset="0"/>
              </a:rPr>
              <a:t>"</a:t>
            </a:r>
          </a:p>
          <a:p>
            <a:pPr>
              <a:buNone/>
            </a:pPr>
            <a:r>
              <a:rPr lang="en-US" altLang="zh-CN" sz="1050" dirty="0">
                <a:latin typeface="Arial" pitchFamily="34" charset="0"/>
              </a:rPr>
              <a:t>extern char ___</a:t>
            </a:r>
            <a:r>
              <a:rPr lang="en-US" altLang="zh-CN" sz="1050" dirty="0" err="1">
                <a:latin typeface="Arial" pitchFamily="34" charset="0"/>
              </a:rPr>
              <a:t>assert_task_state</a:t>
            </a:r>
            <a:r>
              <a:rPr lang="en-US" altLang="zh-CN" sz="1050" dirty="0">
                <a:latin typeface="Arial" pitchFamily="34" charset="0"/>
              </a:rPr>
              <a:t>[1 - 2*!!(</a:t>
            </a:r>
          </a:p>
          <a:p>
            <a:pPr>
              <a:buNone/>
            </a:pPr>
            <a:r>
              <a:rPr lang="en-US" altLang="zh-CN" sz="1050" dirty="0">
                <a:latin typeface="Arial" pitchFamily="34" charset="0"/>
              </a:rPr>
              <a:t>		</a:t>
            </a:r>
            <a:r>
              <a:rPr lang="en-US" altLang="zh-CN" sz="1050" dirty="0" err="1">
                <a:latin typeface="Arial" pitchFamily="34" charset="0"/>
              </a:rPr>
              <a:t>sizeof</a:t>
            </a:r>
            <a:r>
              <a:rPr lang="en-US" altLang="zh-CN" sz="1050" dirty="0">
                <a:latin typeface="Arial" pitchFamily="34" charset="0"/>
              </a:rPr>
              <a:t>(TASK_STATE_TO_CHAR_STR)-1 != ilog2(TASK_STATE_MAX)+1)];</a:t>
            </a:r>
          </a:p>
          <a:p>
            <a:pPr>
              <a:buNone/>
            </a:pPr>
            <a:r>
              <a:rPr lang="en-US" altLang="zh-CN" sz="1050" dirty="0">
                <a:latin typeface="Arial" pitchFamily="34" charset="0"/>
              </a:rPr>
              <a:t>/* Convenience macros for the sake of </a:t>
            </a:r>
            <a:r>
              <a:rPr lang="en-US" altLang="zh-CN" sz="1050" dirty="0" err="1">
                <a:latin typeface="Arial" pitchFamily="34" charset="0"/>
              </a:rPr>
              <a:t>set_task_state</a:t>
            </a:r>
            <a:r>
              <a:rPr lang="en-US" altLang="zh-CN" sz="1050" dirty="0">
                <a:latin typeface="Arial" pitchFamily="34" charset="0"/>
              </a:rPr>
              <a:t> */</a:t>
            </a:r>
          </a:p>
          <a:p>
            <a:pPr>
              <a:buNone/>
            </a:pPr>
            <a:r>
              <a:rPr lang="en-US" altLang="zh-CN" sz="1050" dirty="0">
                <a:latin typeface="Arial" pitchFamily="34" charset="0"/>
              </a:rPr>
              <a:t>#define TASK_KILLABLE		(TASK_WAKEKILL | TASK_UNINTERRUPTIBLE)</a:t>
            </a:r>
          </a:p>
          <a:p>
            <a:pPr>
              <a:buNone/>
            </a:pPr>
            <a:r>
              <a:rPr lang="en-US" altLang="zh-CN" sz="1050" dirty="0">
                <a:latin typeface="Arial" pitchFamily="34" charset="0"/>
              </a:rPr>
              <a:t>#define TASK_STOPPED		(TASK_WAKEKILL | __TASK_STOPPED)</a:t>
            </a:r>
          </a:p>
          <a:p>
            <a:pPr>
              <a:buNone/>
            </a:pPr>
            <a:r>
              <a:rPr lang="en-US" altLang="zh-CN" sz="1050" dirty="0">
                <a:latin typeface="Arial" pitchFamily="34" charset="0"/>
              </a:rPr>
              <a:t>#define TASK_TRACED		(TASK_WAKEKILL | __TASK_TRACED)</a:t>
            </a:r>
          </a:p>
          <a:p>
            <a:pPr>
              <a:buNone/>
            </a:pPr>
            <a:r>
              <a:rPr lang="en-US" altLang="zh-CN" sz="1400" dirty="0">
                <a:latin typeface="Arial" pitchFamily="34" charset="0"/>
              </a:rPr>
              <a:t>……</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609600" y="277813"/>
            <a:ext cx="10972800" cy="576262"/>
          </a:xfrm>
        </p:spPr>
        <p:txBody>
          <a:bodyPr/>
          <a:lstStyle/>
          <a:p>
            <a:pPr>
              <a:defRPr/>
            </a:pPr>
            <a:r>
              <a:rPr lang="zh-CN" altLang="en-US" dirty="0">
                <a:latin typeface="楷体" pitchFamily="49" charset="-122"/>
                <a:ea typeface="楷体" pitchFamily="49" charset="-122"/>
              </a:rPr>
              <a:t>进程与程序</a:t>
            </a:r>
          </a:p>
        </p:txBody>
      </p:sp>
      <p:sp>
        <p:nvSpPr>
          <p:cNvPr id="16387" name="Rectangle 3"/>
          <p:cNvSpPr>
            <a:spLocks noGrp="1" noChangeArrowheads="1"/>
          </p:cNvSpPr>
          <p:nvPr>
            <p:ph idx="1"/>
          </p:nvPr>
        </p:nvSpPr>
        <p:spPr/>
        <p:txBody>
          <a:bodyPr/>
          <a:lstStyle/>
          <a:p>
            <a:r>
              <a:rPr lang="zh-CN" altLang="en-US" sz="2800" b="1" dirty="0"/>
              <a:t>进程与程序的区别</a:t>
            </a:r>
          </a:p>
          <a:p>
            <a:pPr lvl="1"/>
            <a:r>
              <a:rPr lang="zh-CN" altLang="en-US" sz="2400" dirty="0">
                <a:solidFill>
                  <a:srgbClr val="FF0000"/>
                </a:solidFill>
              </a:rPr>
              <a:t>进程是动态的，程序是静态的</a:t>
            </a:r>
            <a:r>
              <a:rPr lang="zh-CN" altLang="en-US" sz="2400" dirty="0"/>
              <a:t>：程序是有序代码的集合；进程是程序的执行。</a:t>
            </a:r>
          </a:p>
          <a:p>
            <a:pPr lvl="1"/>
            <a:r>
              <a:rPr lang="zh-CN" altLang="en-US" sz="2400" dirty="0">
                <a:solidFill>
                  <a:srgbClr val="FF0000"/>
                </a:solidFill>
              </a:rPr>
              <a:t>进程是暂时的，程序是永久的：</a:t>
            </a:r>
            <a:r>
              <a:rPr lang="zh-CN" altLang="en-US" sz="2400" dirty="0"/>
              <a:t>进程是一个状态变化的过程，程序可长久保存。</a:t>
            </a:r>
          </a:p>
          <a:p>
            <a:pPr lvl="1"/>
            <a:r>
              <a:rPr lang="zh-CN" altLang="en-US" sz="2400" dirty="0">
                <a:solidFill>
                  <a:srgbClr val="FF0000"/>
                </a:solidFill>
              </a:rPr>
              <a:t>进程与程序的组成不同</a:t>
            </a:r>
            <a:r>
              <a:rPr lang="zh-CN" altLang="en-US" sz="2400" dirty="0"/>
              <a:t>：进程的组成包括程序、数据和进程控制块（即进程状态信息）。</a:t>
            </a:r>
          </a:p>
          <a:p>
            <a:pPr lvl="1"/>
            <a:r>
              <a:rPr lang="zh-CN" altLang="en-US" sz="2400" dirty="0">
                <a:solidFill>
                  <a:srgbClr val="FF0000"/>
                </a:solidFill>
              </a:rPr>
              <a:t>进程与程序的对应关系</a:t>
            </a:r>
            <a:r>
              <a:rPr lang="zh-CN" altLang="en-US" sz="2400" dirty="0"/>
              <a:t>：通过多次执行，一个程序可对应多个进程；通过调用关系，一个进程可包括多个程序 </a:t>
            </a:r>
          </a:p>
        </p:txBody>
      </p:sp>
    </p:spTree>
    <p:extLst>
      <p:ext uri="{BB962C8B-B14F-4D97-AF65-F5344CB8AC3E}">
        <p14:creationId xmlns:p14="http://schemas.microsoft.com/office/powerpoint/2010/main" val="4285834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277813"/>
            <a:ext cx="10972800" cy="576262"/>
          </a:xfrm>
        </p:spPr>
        <p:txBody>
          <a:bodyPr/>
          <a:lstStyle/>
          <a:p>
            <a:pPr eaLnBrk="1" hangingPunct="1"/>
            <a:r>
              <a:rPr lang="zh-CN" altLang="en-US"/>
              <a:t>实例</a:t>
            </a:r>
          </a:p>
        </p:txBody>
      </p:sp>
      <p:sp>
        <p:nvSpPr>
          <p:cNvPr id="13315" name="Rectangle 3"/>
          <p:cNvSpPr>
            <a:spLocks noGrp="1" noChangeArrowheads="1"/>
          </p:cNvSpPr>
          <p:nvPr>
            <p:ph idx="1"/>
          </p:nvPr>
        </p:nvSpPr>
        <p:spPr/>
        <p:txBody>
          <a:bodyPr/>
          <a:lstStyle/>
          <a:p>
            <a:pPr eaLnBrk="1" hangingPunct="1"/>
            <a:r>
              <a:rPr lang="zh-CN" altLang="en-US" dirty="0">
                <a:latin typeface="楷体" pitchFamily="49" charset="-122"/>
              </a:rPr>
              <a:t>例：一个只有一个处理器的系统中，</a:t>
            </a:r>
            <a:r>
              <a:rPr lang="en-US" altLang="zh-CN" dirty="0">
                <a:latin typeface="楷体" pitchFamily="49" charset="-122"/>
              </a:rPr>
              <a:t>OS</a:t>
            </a:r>
            <a:r>
              <a:rPr lang="zh-CN" altLang="en-US" dirty="0">
                <a:latin typeface="楷体" pitchFamily="49" charset="-122"/>
              </a:rPr>
              <a:t>的进程有运行、就绪、等待三个基本状态。假如某时刻该系统中有10个进程并发执行，在略去调度程序所占用时间情况下（在</a:t>
            </a:r>
            <a:r>
              <a:rPr lang="en-US" altLang="zh-CN" dirty="0">
                <a:solidFill>
                  <a:srgbClr val="0000CC"/>
                </a:solidFill>
                <a:latin typeface="楷体" pitchFamily="49" charset="-122"/>
              </a:rPr>
              <a:t>user</a:t>
            </a:r>
            <a:r>
              <a:rPr lang="zh-CN" altLang="en-US" dirty="0">
                <a:solidFill>
                  <a:srgbClr val="0000CC"/>
                </a:solidFill>
                <a:latin typeface="楷体" pitchFamily="49" charset="-122"/>
              </a:rPr>
              <a:t> </a:t>
            </a:r>
            <a:r>
              <a:rPr lang="en-US" altLang="zh-CN" dirty="0">
                <a:solidFill>
                  <a:srgbClr val="0000CC"/>
                </a:solidFill>
                <a:latin typeface="楷体" pitchFamily="49" charset="-122"/>
              </a:rPr>
              <a:t>mode</a:t>
            </a:r>
            <a:r>
              <a:rPr lang="zh-CN" altLang="en-US" dirty="0">
                <a:solidFill>
                  <a:srgbClr val="0000CC"/>
                </a:solidFill>
                <a:latin typeface="楷体" pitchFamily="49" charset="-122"/>
              </a:rPr>
              <a:t>下</a:t>
            </a:r>
            <a:r>
              <a:rPr lang="zh-CN" altLang="en-US" dirty="0">
                <a:latin typeface="楷体" pitchFamily="49" charset="-122"/>
              </a:rPr>
              <a:t>），请问：</a:t>
            </a:r>
          </a:p>
          <a:p>
            <a:pPr lvl="1" eaLnBrk="1" hangingPunct="1"/>
            <a:r>
              <a:rPr lang="zh-CN" altLang="en-US" dirty="0">
                <a:latin typeface="楷体" pitchFamily="49" charset="-122"/>
              </a:rPr>
              <a:t>这时刻系统中处于运行状态的进程数最多有几个？最少有几个？</a:t>
            </a:r>
          </a:p>
          <a:p>
            <a:pPr lvl="1" eaLnBrk="1" hangingPunct="1"/>
            <a:r>
              <a:rPr lang="zh-CN" altLang="en-US" dirty="0">
                <a:latin typeface="楷体" pitchFamily="49" charset="-122"/>
              </a:rPr>
              <a:t>这时刻系统中处于就绪状态的进程数最多有几个？最少有几个？</a:t>
            </a:r>
          </a:p>
          <a:p>
            <a:pPr lvl="1" eaLnBrk="1" hangingPunct="1"/>
            <a:r>
              <a:rPr lang="zh-CN" altLang="en-US" dirty="0">
                <a:latin typeface="楷体" pitchFamily="49" charset="-122"/>
              </a:rPr>
              <a:t>这时刻系统中处于等待状态的进程数最多有几个？最少有几个？</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75267" y="118271"/>
            <a:ext cx="10972800" cy="576262"/>
          </a:xfrm>
        </p:spPr>
        <p:txBody>
          <a:bodyPr/>
          <a:lstStyle/>
          <a:p>
            <a:pPr eaLnBrk="1" hangingPunct="1"/>
            <a:r>
              <a:rPr lang="en-US" altLang="zh-CN" dirty="0">
                <a:ea typeface="楷体_GB2312" pitchFamily="49" charset="-122"/>
              </a:rPr>
              <a:t> </a:t>
            </a:r>
            <a:r>
              <a:rPr lang="en-US" altLang="zh-CN" dirty="0"/>
              <a:t>What Makes up a Process?</a:t>
            </a:r>
            <a:endParaRPr lang="zh-CN" altLang="en-US" dirty="0"/>
          </a:p>
        </p:txBody>
      </p:sp>
      <p:sp>
        <p:nvSpPr>
          <p:cNvPr id="14339" name="Rectangle 3"/>
          <p:cNvSpPr>
            <a:spLocks noGrp="1" noChangeArrowheads="1"/>
          </p:cNvSpPr>
          <p:nvPr>
            <p:ph idx="1"/>
          </p:nvPr>
        </p:nvSpPr>
        <p:spPr/>
        <p:txBody>
          <a:bodyPr/>
          <a:lstStyle/>
          <a:p>
            <a:pPr eaLnBrk="1" hangingPunct="1">
              <a:lnSpc>
                <a:spcPct val="90000"/>
              </a:lnSpc>
              <a:buFont typeface="Monotype Sorts" pitchFamily="2" charset="2"/>
              <a:buNone/>
            </a:pPr>
            <a:r>
              <a:rPr lang="en-US" altLang="zh-CN" sz="2000" dirty="0">
                <a:latin typeface="Arial" pitchFamily="34" charset="0"/>
              </a:rPr>
              <a:t>User resources/OS Resources:</a:t>
            </a:r>
          </a:p>
          <a:p>
            <a:pPr eaLnBrk="1" hangingPunct="1">
              <a:lnSpc>
                <a:spcPct val="90000"/>
              </a:lnSpc>
            </a:pPr>
            <a:r>
              <a:rPr lang="en-US" altLang="zh-CN" sz="2000" dirty="0">
                <a:solidFill>
                  <a:srgbClr val="FF0000"/>
                </a:solidFill>
                <a:latin typeface="Arial" pitchFamily="34" charset="0"/>
              </a:rPr>
              <a:t>Program code (text)</a:t>
            </a:r>
          </a:p>
          <a:p>
            <a:pPr eaLnBrk="1" hangingPunct="1">
              <a:lnSpc>
                <a:spcPct val="90000"/>
              </a:lnSpc>
            </a:pPr>
            <a:r>
              <a:rPr lang="en-US" altLang="zh-CN" sz="2000" dirty="0">
                <a:solidFill>
                  <a:srgbClr val="FF0000"/>
                </a:solidFill>
                <a:latin typeface="Arial" pitchFamily="34" charset="0"/>
              </a:rPr>
              <a:t>Data</a:t>
            </a:r>
          </a:p>
          <a:p>
            <a:pPr lvl="1" eaLnBrk="1" hangingPunct="1">
              <a:lnSpc>
                <a:spcPct val="90000"/>
              </a:lnSpc>
            </a:pPr>
            <a:r>
              <a:rPr lang="en-US" altLang="zh-CN" sz="1800" dirty="0">
                <a:latin typeface="Arial" pitchFamily="34" charset="0"/>
              </a:rPr>
              <a:t>global variables</a:t>
            </a:r>
          </a:p>
          <a:p>
            <a:pPr lvl="1" eaLnBrk="1" hangingPunct="1">
              <a:lnSpc>
                <a:spcPct val="90000"/>
              </a:lnSpc>
            </a:pPr>
            <a:r>
              <a:rPr lang="en-US" altLang="zh-CN" sz="1800" dirty="0">
                <a:latin typeface="Arial" pitchFamily="34" charset="0"/>
              </a:rPr>
              <a:t>heap (dynamically allocated memory)</a:t>
            </a:r>
          </a:p>
          <a:p>
            <a:pPr eaLnBrk="1" hangingPunct="1">
              <a:lnSpc>
                <a:spcPct val="90000"/>
              </a:lnSpc>
            </a:pPr>
            <a:r>
              <a:rPr lang="en-US" altLang="zh-CN" sz="2000" dirty="0">
                <a:solidFill>
                  <a:schemeClr val="folHlink"/>
                </a:solidFill>
                <a:latin typeface="Arial" pitchFamily="34" charset="0"/>
              </a:rPr>
              <a:t>Process stack</a:t>
            </a:r>
          </a:p>
          <a:p>
            <a:pPr lvl="1" eaLnBrk="1" hangingPunct="1">
              <a:lnSpc>
                <a:spcPct val="90000"/>
              </a:lnSpc>
            </a:pPr>
            <a:r>
              <a:rPr lang="en-US" altLang="zh-CN" sz="1800" dirty="0">
                <a:latin typeface="Arial" pitchFamily="34" charset="0"/>
              </a:rPr>
              <a:t>» function parameters</a:t>
            </a:r>
          </a:p>
          <a:p>
            <a:pPr lvl="1" eaLnBrk="1" hangingPunct="1">
              <a:lnSpc>
                <a:spcPct val="90000"/>
              </a:lnSpc>
            </a:pPr>
            <a:r>
              <a:rPr lang="en-US" altLang="zh-CN" sz="1800" dirty="0">
                <a:latin typeface="Arial" pitchFamily="34" charset="0"/>
              </a:rPr>
              <a:t>» return addresses</a:t>
            </a:r>
          </a:p>
          <a:p>
            <a:pPr lvl="1" eaLnBrk="1" hangingPunct="1">
              <a:lnSpc>
                <a:spcPct val="90000"/>
              </a:lnSpc>
            </a:pPr>
            <a:r>
              <a:rPr lang="en-US" altLang="zh-CN" sz="1800" dirty="0">
                <a:latin typeface="Arial" pitchFamily="34" charset="0"/>
              </a:rPr>
              <a:t>» local variables and functions</a:t>
            </a:r>
          </a:p>
          <a:p>
            <a:pPr eaLnBrk="1" hangingPunct="1">
              <a:lnSpc>
                <a:spcPct val="90000"/>
              </a:lnSpc>
            </a:pPr>
            <a:r>
              <a:rPr lang="en-US" altLang="zh-CN" sz="2000" dirty="0">
                <a:solidFill>
                  <a:schemeClr val="folHlink"/>
                </a:solidFill>
                <a:latin typeface="Arial" pitchFamily="34" charset="0"/>
              </a:rPr>
              <a:t>OS Resources, environment</a:t>
            </a:r>
          </a:p>
          <a:p>
            <a:pPr lvl="1" eaLnBrk="1" hangingPunct="1">
              <a:lnSpc>
                <a:spcPct val="90000"/>
              </a:lnSpc>
            </a:pPr>
            <a:r>
              <a:rPr lang="en-US" altLang="zh-CN" sz="1800" dirty="0">
                <a:latin typeface="Arial" pitchFamily="34" charset="0"/>
              </a:rPr>
              <a:t>open files, sockets</a:t>
            </a:r>
          </a:p>
          <a:p>
            <a:pPr lvl="1" eaLnBrk="1" hangingPunct="1">
              <a:lnSpc>
                <a:spcPct val="90000"/>
              </a:lnSpc>
            </a:pPr>
            <a:r>
              <a:rPr lang="en-US" altLang="zh-CN" sz="1800" dirty="0">
                <a:latin typeface="Arial" pitchFamily="34" charset="0"/>
              </a:rPr>
              <a:t>Credential for security</a:t>
            </a:r>
          </a:p>
          <a:p>
            <a:pPr eaLnBrk="1" hangingPunct="1">
              <a:lnSpc>
                <a:spcPct val="90000"/>
              </a:lnSpc>
            </a:pPr>
            <a:r>
              <a:rPr lang="en-US" altLang="zh-CN" sz="2000" dirty="0">
                <a:solidFill>
                  <a:schemeClr val="folHlink"/>
                </a:solidFill>
                <a:latin typeface="Arial" pitchFamily="34" charset="0"/>
              </a:rPr>
              <a:t>Registers</a:t>
            </a:r>
          </a:p>
          <a:p>
            <a:pPr lvl="1" eaLnBrk="1" hangingPunct="1">
              <a:lnSpc>
                <a:spcPct val="90000"/>
              </a:lnSpc>
            </a:pPr>
            <a:r>
              <a:rPr lang="en-US" altLang="zh-CN" sz="1800" dirty="0">
                <a:latin typeface="Arial" pitchFamily="34" charset="0"/>
              </a:rPr>
              <a:t>program counter, stack pointer</a:t>
            </a:r>
            <a:endParaRPr lang="zh-CN" altLang="en-US" sz="1800" dirty="0">
              <a:latin typeface="Arial" pitchFamily="34" charset="0"/>
            </a:endParaRP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326" y="1166813"/>
            <a:ext cx="2987675" cy="495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277813"/>
            <a:ext cx="10972800" cy="576262"/>
          </a:xfrm>
        </p:spPr>
        <p:txBody>
          <a:bodyPr/>
          <a:lstStyle/>
          <a:p>
            <a:pPr eaLnBrk="1" hangingPunct="1"/>
            <a:r>
              <a:rPr lang="en-US" altLang="zh-CN" dirty="0">
                <a:solidFill>
                  <a:srgbClr val="FFC000"/>
                </a:solidFill>
                <a:effectLst>
                  <a:outerShdw blurRad="38100" dist="38100" dir="2700000" algn="tl">
                    <a:srgbClr val="C0C0C0"/>
                  </a:outerShdw>
                </a:effectLst>
                <a:latin typeface="+mj-ea"/>
                <a:ea typeface="+mj-ea"/>
                <a:cs typeface="宋体" pitchFamily="2" charset="-122"/>
              </a:rPr>
              <a:t>Process Control Block (PCB</a:t>
            </a:r>
            <a:r>
              <a:rPr lang="zh-CN" altLang="en-US" dirty="0">
                <a:solidFill>
                  <a:srgbClr val="FFC000"/>
                </a:solidFill>
                <a:effectLst>
                  <a:outerShdw blurRad="38100" dist="38100" dir="2700000" algn="tl">
                    <a:srgbClr val="C0C0C0"/>
                  </a:outerShdw>
                </a:effectLst>
                <a:latin typeface="+mj-ea"/>
                <a:ea typeface="+mj-ea"/>
                <a:cs typeface="宋体" pitchFamily="2" charset="-122"/>
              </a:rPr>
              <a:t>，进程控制块</a:t>
            </a:r>
            <a:r>
              <a:rPr lang="en-US" altLang="zh-CN" dirty="0">
                <a:solidFill>
                  <a:srgbClr val="FFC000"/>
                </a:solidFill>
                <a:effectLst>
                  <a:outerShdw blurRad="38100" dist="38100" dir="2700000" algn="tl">
                    <a:srgbClr val="C0C0C0"/>
                  </a:outerShdw>
                </a:effectLst>
                <a:latin typeface="+mj-ea"/>
                <a:ea typeface="+mj-ea"/>
                <a:cs typeface="宋体" pitchFamily="2" charset="-122"/>
              </a:rPr>
              <a:t>)</a:t>
            </a:r>
          </a:p>
        </p:txBody>
      </p:sp>
      <p:sp>
        <p:nvSpPr>
          <p:cNvPr id="15363" name="Rectangle 3"/>
          <p:cNvSpPr>
            <a:spLocks noGrp="1" noChangeArrowheads="1"/>
          </p:cNvSpPr>
          <p:nvPr>
            <p:ph idx="1"/>
          </p:nvPr>
        </p:nvSpPr>
        <p:spPr/>
        <p:txBody>
          <a:bodyPr/>
          <a:lstStyle/>
          <a:p>
            <a:pPr eaLnBrk="1" hangingPunct="1"/>
            <a:r>
              <a:rPr lang="en-US" altLang="zh-CN" sz="2000" dirty="0">
                <a:solidFill>
                  <a:srgbClr val="FF0000"/>
                </a:solidFill>
                <a:latin typeface="Arial" pitchFamily="34" charset="0"/>
              </a:rPr>
              <a:t>What is needed to keep track of a Process?</a:t>
            </a:r>
          </a:p>
          <a:p>
            <a:pPr eaLnBrk="1" hangingPunct="1"/>
            <a:r>
              <a:rPr lang="zh-CN" altLang="en-US" sz="2000" dirty="0">
                <a:latin typeface="Arial" pitchFamily="34" charset="0"/>
              </a:rPr>
              <a:t>每个进程在操作系统内用进程控制块来表示，它包含与特定进程相关的许多信息：</a:t>
            </a:r>
            <a:endParaRPr lang="en-US" altLang="zh-CN" sz="2000" dirty="0">
              <a:latin typeface="Arial" pitchFamily="34" charset="0"/>
            </a:endParaRPr>
          </a:p>
          <a:p>
            <a:pPr lvl="1" eaLnBrk="1" hangingPunct="1"/>
            <a:r>
              <a:rPr lang="en-US" altLang="zh-CN" sz="1800" dirty="0">
                <a:latin typeface="Arial" pitchFamily="34" charset="0"/>
              </a:rPr>
              <a:t>Process state</a:t>
            </a:r>
          </a:p>
          <a:p>
            <a:pPr lvl="1" eaLnBrk="1" hangingPunct="1"/>
            <a:r>
              <a:rPr lang="en-US" altLang="zh-CN" sz="1800" dirty="0">
                <a:latin typeface="Arial" pitchFamily="34" charset="0"/>
              </a:rPr>
              <a:t>Program counter</a:t>
            </a:r>
          </a:p>
          <a:p>
            <a:pPr lvl="1" eaLnBrk="1" hangingPunct="1"/>
            <a:r>
              <a:rPr lang="en-US" altLang="zh-CN" sz="1800" dirty="0">
                <a:latin typeface="Arial" pitchFamily="34" charset="0"/>
              </a:rPr>
              <a:t>CPU registers</a:t>
            </a:r>
          </a:p>
          <a:p>
            <a:pPr lvl="1" eaLnBrk="1" hangingPunct="1"/>
            <a:r>
              <a:rPr lang="en-US" altLang="zh-CN" sz="1800" dirty="0">
                <a:latin typeface="Arial" pitchFamily="34" charset="0"/>
              </a:rPr>
              <a:t>CPU scheduling information</a:t>
            </a:r>
          </a:p>
          <a:p>
            <a:pPr lvl="1" eaLnBrk="1" hangingPunct="1"/>
            <a:r>
              <a:rPr lang="en-US" altLang="zh-CN" sz="1800" dirty="0">
                <a:latin typeface="Arial" pitchFamily="34" charset="0"/>
              </a:rPr>
              <a:t>Memory-management information</a:t>
            </a:r>
          </a:p>
          <a:p>
            <a:pPr lvl="1" eaLnBrk="1" hangingPunct="1"/>
            <a:r>
              <a:rPr lang="en-US" altLang="zh-CN" sz="1800" dirty="0">
                <a:latin typeface="Arial" pitchFamily="34" charset="0"/>
              </a:rPr>
              <a:t>Accounting information</a:t>
            </a:r>
          </a:p>
          <a:p>
            <a:pPr lvl="1" eaLnBrk="1" hangingPunct="1"/>
            <a:r>
              <a:rPr lang="en-US" altLang="zh-CN" sz="1800" dirty="0">
                <a:latin typeface="Arial" pitchFamily="34" charset="0"/>
              </a:rPr>
              <a:t>File management </a:t>
            </a:r>
          </a:p>
          <a:p>
            <a:pPr lvl="1" eaLnBrk="1" hangingPunct="1"/>
            <a:r>
              <a:rPr lang="en-US" altLang="zh-CN" sz="1800" dirty="0">
                <a:latin typeface="Arial" pitchFamily="34" charset="0"/>
              </a:rPr>
              <a:t>I/O status information</a:t>
            </a:r>
          </a:p>
        </p:txBody>
      </p:sp>
      <p:pic>
        <p:nvPicPr>
          <p:cNvPr id="15364" name="Picture 5"/>
          <p:cNvPicPr>
            <a:picLocks noChangeAspect="1" noChangeArrowheads="1"/>
          </p:cNvPicPr>
          <p:nvPr/>
        </p:nvPicPr>
        <p:blipFill>
          <a:blip r:embed="rId2">
            <a:extLst>
              <a:ext uri="{28A0092B-C50C-407E-A947-70E740481C1C}">
                <a14:useLocalDpi xmlns:a14="http://schemas.microsoft.com/office/drawing/2010/main" val="0"/>
              </a:ext>
            </a:extLst>
          </a:blip>
          <a:srcRect l="27087" t="362" r="27414" b="1085"/>
          <a:stretch>
            <a:fillRect/>
          </a:stretch>
        </p:blipFill>
        <p:spPr bwMode="auto">
          <a:xfrm>
            <a:off x="7777052" y="2037086"/>
            <a:ext cx="2303463" cy="47402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7813"/>
            <a:ext cx="10972800" cy="576262"/>
          </a:xfrm>
        </p:spPr>
        <p:txBody>
          <a:bodyPr/>
          <a:lstStyle/>
          <a:p>
            <a:pPr eaLnBrk="1" hangingPunct="1"/>
            <a:r>
              <a:rPr lang="en-US" altLang="zh-CN" dirty="0">
                <a:solidFill>
                  <a:srgbClr val="FFC000"/>
                </a:solidFill>
                <a:effectLst>
                  <a:outerShdw blurRad="38100" dist="38100" dir="2700000" algn="tl">
                    <a:srgbClr val="C0C0C0"/>
                  </a:outerShdw>
                </a:effectLst>
                <a:latin typeface="+mj-ea"/>
                <a:ea typeface="+mj-ea"/>
                <a:cs typeface="宋体" pitchFamily="2" charset="-122"/>
                <a:hlinkClick r:id="rId2" action="ppaction://hlinkfile"/>
              </a:rPr>
              <a:t>LINUX PCB</a:t>
            </a:r>
            <a:endParaRPr lang="zh-CN" altLang="en-US" dirty="0">
              <a:solidFill>
                <a:srgbClr val="FFC000"/>
              </a:solidFill>
              <a:effectLst>
                <a:outerShdw blurRad="38100" dist="38100" dir="2700000" algn="tl">
                  <a:srgbClr val="C0C0C0"/>
                </a:outerShdw>
              </a:effectLst>
              <a:latin typeface="+mj-ea"/>
              <a:ea typeface="+mj-ea"/>
              <a:cs typeface="宋体" pitchFamily="2" charset="-122"/>
            </a:endParaRPr>
          </a:p>
        </p:txBody>
      </p:sp>
      <p:sp>
        <p:nvSpPr>
          <p:cNvPr id="17411" name="Rectangle 3"/>
          <p:cNvSpPr>
            <a:spLocks noGrp="1" noChangeArrowheads="1"/>
          </p:cNvSpPr>
          <p:nvPr>
            <p:ph idx="1"/>
          </p:nvPr>
        </p:nvSpPr>
        <p:spPr/>
        <p:txBody>
          <a:bodyPr/>
          <a:lstStyle/>
          <a:p>
            <a:pPr eaLnBrk="1" hangingPunct="1">
              <a:defRPr/>
            </a:pPr>
            <a:r>
              <a:rPr kumimoji="0" lang="en-US" altLang="zh-CN" dirty="0">
                <a:latin typeface="Arial" pitchFamily="34" charset="0"/>
              </a:rPr>
              <a:t>In Linux a process’ information is kept in a structure called </a:t>
            </a:r>
            <a:r>
              <a:rPr kumimoji="0" lang="en-US" altLang="zh-CN" dirty="0" err="1">
                <a:solidFill>
                  <a:srgbClr val="FF0000"/>
                </a:solidFill>
                <a:latin typeface="Arial" pitchFamily="34" charset="0"/>
              </a:rPr>
              <a:t>struct</a:t>
            </a:r>
            <a:r>
              <a:rPr kumimoji="0" lang="en-US" altLang="zh-CN" dirty="0">
                <a:solidFill>
                  <a:srgbClr val="FF0000"/>
                </a:solidFill>
                <a:latin typeface="Arial" pitchFamily="34" charset="0"/>
              </a:rPr>
              <a:t> </a:t>
            </a:r>
            <a:r>
              <a:rPr kumimoji="0" lang="en-US" altLang="zh-CN" dirty="0" err="1">
                <a:solidFill>
                  <a:srgbClr val="FF0000"/>
                </a:solidFill>
                <a:latin typeface="Arial" pitchFamily="34" charset="0"/>
              </a:rPr>
              <a:t>task_struct</a:t>
            </a:r>
            <a:r>
              <a:rPr kumimoji="0" lang="en-US" altLang="zh-CN" dirty="0">
                <a:latin typeface="Arial" pitchFamily="34" charset="0"/>
              </a:rPr>
              <a:t> declared in </a:t>
            </a:r>
          </a:p>
          <a:p>
            <a:pPr marL="400050" lvl="1" indent="0" eaLnBrk="1" hangingPunct="1">
              <a:buNone/>
              <a:defRPr/>
            </a:pPr>
            <a:r>
              <a:rPr kumimoji="0" lang="en-US" altLang="zh-CN" dirty="0">
                <a:latin typeface="Arial" pitchFamily="34" charset="0"/>
              </a:rPr>
              <a:t>#include/</a:t>
            </a:r>
            <a:r>
              <a:rPr kumimoji="0" lang="en-US" altLang="zh-CN" dirty="0" err="1">
                <a:latin typeface="Arial" pitchFamily="34" charset="0"/>
              </a:rPr>
              <a:t>linux</a:t>
            </a:r>
            <a:r>
              <a:rPr kumimoji="0" lang="en-US" altLang="zh-CN" dirty="0">
                <a:latin typeface="Arial" pitchFamily="34" charset="0"/>
              </a:rPr>
              <a:t>/</a:t>
            </a:r>
            <a:r>
              <a:rPr kumimoji="0" lang="en-US" altLang="zh-CN" dirty="0" err="1">
                <a:latin typeface="Arial" pitchFamily="34" charset="0"/>
              </a:rPr>
              <a:t>sched.h</a:t>
            </a:r>
            <a:endParaRPr kumimoji="0" lang="en-US" altLang="zh-CN" dirty="0">
              <a:latin typeface="Arial" pitchFamily="34" charset="0"/>
            </a:endParaRPr>
          </a:p>
          <a:p>
            <a:pPr lvl="1" eaLnBrk="1" hangingPunct="1">
              <a:buFont typeface="Monotype Sorts" pitchFamily="2" charset="2"/>
              <a:buNone/>
              <a:defRPr/>
            </a:pPr>
            <a:r>
              <a:rPr kumimoji="0" lang="en-US" altLang="zh-CN" dirty="0" err="1">
                <a:latin typeface="Arial" pitchFamily="34" charset="0"/>
              </a:rPr>
              <a:t>struct</a:t>
            </a:r>
            <a:r>
              <a:rPr kumimoji="0" lang="en-US" altLang="zh-CN" dirty="0">
                <a:latin typeface="Arial" pitchFamily="34" charset="0"/>
              </a:rPr>
              <a:t> </a:t>
            </a:r>
            <a:r>
              <a:rPr kumimoji="0" lang="en-US" altLang="zh-CN" dirty="0" err="1">
                <a:latin typeface="Arial" pitchFamily="34" charset="0"/>
              </a:rPr>
              <a:t>task_struct</a:t>
            </a:r>
            <a:r>
              <a:rPr kumimoji="0" lang="en-US" altLang="zh-CN" dirty="0">
                <a:latin typeface="Arial" pitchFamily="34" charset="0"/>
              </a:rPr>
              <a:t> {</a:t>
            </a:r>
          </a:p>
          <a:p>
            <a:pPr lvl="1" eaLnBrk="1" hangingPunct="1">
              <a:buFont typeface="Monotype Sorts" pitchFamily="2" charset="2"/>
              <a:buNone/>
              <a:defRPr/>
            </a:pPr>
            <a:r>
              <a:rPr kumimoji="0" lang="en-US" altLang="zh-CN" dirty="0" err="1">
                <a:latin typeface="Arial" pitchFamily="34" charset="0"/>
              </a:rPr>
              <a:t>pid_t</a:t>
            </a:r>
            <a:r>
              <a:rPr kumimoji="0" lang="en-US" altLang="zh-CN" dirty="0">
                <a:latin typeface="Arial" pitchFamily="34" charset="0"/>
              </a:rPr>
              <a:t> </a:t>
            </a:r>
            <a:r>
              <a:rPr kumimoji="0" lang="en-US" altLang="zh-CN" dirty="0" err="1">
                <a:latin typeface="Arial" pitchFamily="34" charset="0"/>
              </a:rPr>
              <a:t>pid</a:t>
            </a:r>
            <a:r>
              <a:rPr kumimoji="0" lang="en-US" altLang="zh-CN" dirty="0">
                <a:latin typeface="Arial" pitchFamily="34" charset="0"/>
              </a:rPr>
              <a:t>; /* process identifier */</a:t>
            </a:r>
          </a:p>
          <a:p>
            <a:pPr lvl="1" eaLnBrk="1" hangingPunct="1">
              <a:buFont typeface="Monotype Sorts" pitchFamily="2" charset="2"/>
              <a:buNone/>
              <a:defRPr/>
            </a:pPr>
            <a:r>
              <a:rPr kumimoji="0" lang="en-US" altLang="zh-CN" dirty="0">
                <a:latin typeface="Arial" pitchFamily="34" charset="0"/>
              </a:rPr>
              <a:t>long state; /* state for the process */</a:t>
            </a:r>
          </a:p>
          <a:p>
            <a:pPr lvl="1" eaLnBrk="1" hangingPunct="1">
              <a:buFont typeface="Monotype Sorts" pitchFamily="2" charset="2"/>
              <a:buNone/>
              <a:defRPr/>
            </a:pPr>
            <a:r>
              <a:rPr kumimoji="0" lang="en-US" altLang="zh-CN" dirty="0">
                <a:latin typeface="Arial" pitchFamily="34" charset="0"/>
              </a:rPr>
              <a:t>unsigned </a:t>
            </a:r>
            <a:r>
              <a:rPr kumimoji="0" lang="en-US" altLang="zh-CN" dirty="0" err="1">
                <a:latin typeface="Arial" pitchFamily="34" charset="0"/>
              </a:rPr>
              <a:t>int</a:t>
            </a:r>
            <a:r>
              <a:rPr kumimoji="0" lang="en-US" altLang="zh-CN" dirty="0">
                <a:latin typeface="Arial" pitchFamily="34" charset="0"/>
              </a:rPr>
              <a:t> </a:t>
            </a:r>
            <a:r>
              <a:rPr kumimoji="0" lang="en-US" altLang="zh-CN" dirty="0" err="1">
                <a:latin typeface="Arial" pitchFamily="34" charset="0"/>
              </a:rPr>
              <a:t>time_slice</a:t>
            </a:r>
            <a:r>
              <a:rPr kumimoji="0" lang="en-US" altLang="zh-CN" dirty="0">
                <a:latin typeface="Arial" pitchFamily="34" charset="0"/>
              </a:rPr>
              <a:t> /* scheduling information */</a:t>
            </a:r>
          </a:p>
          <a:p>
            <a:pPr lvl="1" eaLnBrk="1" hangingPunct="1">
              <a:buFont typeface="Monotype Sorts" pitchFamily="2" charset="2"/>
              <a:buNone/>
              <a:defRPr/>
            </a:pPr>
            <a:r>
              <a:rPr kumimoji="0" lang="en-US" altLang="zh-CN" dirty="0" err="1">
                <a:latin typeface="Arial" pitchFamily="34" charset="0"/>
              </a:rPr>
              <a:t>struct</a:t>
            </a:r>
            <a:r>
              <a:rPr kumimoji="0" lang="en-US" altLang="zh-CN" dirty="0">
                <a:latin typeface="Arial" pitchFamily="34" charset="0"/>
              </a:rPr>
              <a:t> </a:t>
            </a:r>
            <a:r>
              <a:rPr kumimoji="0" lang="en-US" altLang="zh-CN" dirty="0" err="1">
                <a:latin typeface="Arial" pitchFamily="34" charset="0"/>
              </a:rPr>
              <a:t>mm_struct</a:t>
            </a:r>
            <a:r>
              <a:rPr kumimoji="0" lang="en-US" altLang="zh-CN" dirty="0">
                <a:latin typeface="Arial" pitchFamily="34" charset="0"/>
              </a:rPr>
              <a:t> *mm /* address space of this process */</a:t>
            </a:r>
          </a:p>
          <a:p>
            <a:pPr lvl="1" eaLnBrk="1" hangingPunct="1">
              <a:buFont typeface="Monotype Sorts" pitchFamily="2" charset="2"/>
              <a:buNone/>
              <a:defRPr/>
            </a:pPr>
            <a:r>
              <a:rPr kumimoji="0" lang="en-US" altLang="zh-CN" dirty="0">
                <a:latin typeface="Arial" pitchFamily="34" charset="0"/>
              </a:rPr>
              <a:t>……</a:t>
            </a:r>
          </a:p>
          <a:p>
            <a:pPr lvl="1" eaLnBrk="1" hangingPunct="1">
              <a:buNone/>
              <a:defRPr/>
            </a:pPr>
            <a:r>
              <a:rPr kumimoji="0" lang="en-US" altLang="zh-CN" dirty="0">
                <a:latin typeface="Arial" pitchFamily="34" charset="0"/>
              </a:rPr>
              <a:t>}</a:t>
            </a:r>
          </a:p>
        </p:txBody>
      </p:sp>
      <p:pic>
        <p:nvPicPr>
          <p:cNvPr id="4"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7758" y="4591306"/>
            <a:ext cx="5629259" cy="1938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600" y="277813"/>
            <a:ext cx="10972800" cy="576262"/>
          </a:xfrm>
        </p:spPr>
        <p:txBody>
          <a:bodyPr/>
          <a:lstStyle/>
          <a:p>
            <a:pPr eaLnBrk="1" hangingPunct="1"/>
            <a:r>
              <a:rPr lang="en-US" altLang="zh-CN" sz="3600">
                <a:ea typeface="楷体_GB2312" pitchFamily="49" charset="-122"/>
              </a:rPr>
              <a:t>Chapter 3   Processes</a:t>
            </a:r>
            <a:endParaRPr lang="zh-CN" altLang="zh-CN" sz="2800">
              <a:ea typeface="楷体_GB2312" pitchFamily="49" charset="-122"/>
            </a:endParaRPr>
          </a:p>
        </p:txBody>
      </p:sp>
      <p:sp>
        <p:nvSpPr>
          <p:cNvPr id="4099" name="Rectangle 3"/>
          <p:cNvSpPr>
            <a:spLocks noGrp="1" noChangeArrowheads="1"/>
          </p:cNvSpPr>
          <p:nvPr>
            <p:ph idx="1"/>
          </p:nvPr>
        </p:nvSpPr>
        <p:spPr/>
        <p:txBody>
          <a:bodyPr/>
          <a:lstStyle/>
          <a:p>
            <a:r>
              <a:rPr lang="en-US" altLang="en-US" b="1" dirty="0"/>
              <a:t>Process Concept</a:t>
            </a:r>
          </a:p>
          <a:p>
            <a:r>
              <a:rPr lang="en-US" altLang="en-US" b="1" dirty="0"/>
              <a:t>Process Scheduling</a:t>
            </a:r>
          </a:p>
          <a:p>
            <a:r>
              <a:rPr lang="en-US" altLang="en-US" b="1" dirty="0"/>
              <a:t>Operations on Processes</a:t>
            </a:r>
          </a:p>
          <a:p>
            <a:r>
              <a:rPr lang="en-US" altLang="en-US" b="1" dirty="0" err="1"/>
              <a:t>Interprocess</a:t>
            </a:r>
            <a:r>
              <a:rPr lang="en-US" altLang="en-US" b="1" dirty="0"/>
              <a:t> Communication</a:t>
            </a:r>
          </a:p>
          <a:p>
            <a:r>
              <a:rPr lang="en-US" altLang="en-US" dirty="0"/>
              <a:t>IPC in Shared-Memory Systems</a:t>
            </a:r>
          </a:p>
          <a:p>
            <a:r>
              <a:rPr lang="en-US" altLang="en-US" dirty="0"/>
              <a:t>IPC in Message-Passing Systems</a:t>
            </a:r>
          </a:p>
          <a:p>
            <a:r>
              <a:rPr lang="en-US" altLang="en-US" dirty="0"/>
              <a:t>Examples of IPC Systems</a:t>
            </a:r>
          </a:p>
          <a:p>
            <a:r>
              <a:rPr lang="en-US" altLang="en-US" dirty="0"/>
              <a:t>Communication in Client-Server Systems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277813"/>
            <a:ext cx="10972800" cy="576262"/>
          </a:xfrm>
        </p:spPr>
        <p:txBody>
          <a:bodyPr/>
          <a:lstStyle/>
          <a:p>
            <a:pPr eaLnBrk="1" hangingPunct="1"/>
            <a:r>
              <a:rPr lang="en-US" altLang="zh-CN"/>
              <a:t>Open Solaris  </a:t>
            </a:r>
            <a:r>
              <a:rPr lang="en-US" altLang="zh-CN" i="1">
                <a:solidFill>
                  <a:srgbClr val="FF0000"/>
                </a:solidFill>
              </a:rPr>
              <a:t>proc</a:t>
            </a:r>
            <a:endParaRPr lang="zh-CN" altLang="en-US" i="1">
              <a:solidFill>
                <a:srgbClr val="FF0000"/>
              </a:solidFill>
            </a:endParaRPr>
          </a:p>
        </p:txBody>
      </p:sp>
      <p:sp>
        <p:nvSpPr>
          <p:cNvPr id="2" name="内容占位符 1"/>
          <p:cNvSpPr>
            <a:spLocks noGrp="1"/>
          </p:cNvSpPr>
          <p:nvPr>
            <p:ph idx="1"/>
          </p:nvPr>
        </p:nvSpPr>
        <p:spPr/>
        <p:txBody>
          <a:bodyPr/>
          <a:lstStyle/>
          <a:p>
            <a:endParaRPr lang="zh-CN" altLang="en-US"/>
          </a:p>
        </p:txBody>
      </p:sp>
      <p:sp>
        <p:nvSpPr>
          <p:cNvPr id="17412" name="Rectangle 4"/>
          <p:cNvSpPr>
            <a:spLocks noChangeArrowheads="1"/>
          </p:cNvSpPr>
          <p:nvPr/>
        </p:nvSpPr>
        <p:spPr bwMode="auto">
          <a:xfrm>
            <a:off x="1524000" y="10011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7413" name="Object 5"/>
          <p:cNvGraphicFramePr>
            <a:graphicFrameLocks noChangeAspect="1"/>
          </p:cNvGraphicFramePr>
          <p:nvPr>
            <p:extLst>
              <p:ext uri="{D42A27DB-BD31-4B8C-83A1-F6EECF244321}">
                <p14:modId xmlns:p14="http://schemas.microsoft.com/office/powerpoint/2010/main" val="3467713080"/>
              </p:ext>
            </p:extLst>
          </p:nvPr>
        </p:nvGraphicFramePr>
        <p:xfrm>
          <a:off x="1420404" y="1001197"/>
          <a:ext cx="7994650" cy="5576888"/>
        </p:xfrm>
        <a:graphic>
          <a:graphicData uri="http://schemas.openxmlformats.org/presentationml/2006/ole">
            <mc:AlternateContent xmlns:mc="http://schemas.openxmlformats.org/markup-compatibility/2006">
              <mc:Choice xmlns:v="urn:schemas-microsoft-com:vml" Requires="v">
                <p:oleObj spid="_x0000_s17501" r:id="rId3" imgW="948003" imgH="921567" progId="Microsoft">
                  <p:embed/>
                </p:oleObj>
              </mc:Choice>
              <mc:Fallback>
                <p:oleObj r:id="rId3" imgW="948003" imgH="921567" progId="Microsoft">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0404" y="1001197"/>
                        <a:ext cx="7994650" cy="5576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09600" y="277813"/>
            <a:ext cx="10972800" cy="576262"/>
          </a:xfrm>
        </p:spPr>
        <p:txBody>
          <a:bodyPr/>
          <a:lstStyle/>
          <a:p>
            <a:pPr eaLnBrk="1" hangingPunct="1">
              <a:defRPr/>
            </a:pPr>
            <a:r>
              <a:rPr lang="en-US" altLang="zh-CN">
                <a:solidFill>
                  <a:schemeClr val="tx1"/>
                </a:solidFill>
                <a:effectLst>
                  <a:outerShdw blurRad="38100" dist="38100" dir="2700000" algn="tl">
                    <a:srgbClr val="FFFFFF"/>
                  </a:outerShdw>
                </a:effectLst>
              </a:rPr>
              <a:t>Windows </a:t>
            </a:r>
            <a:r>
              <a:rPr lang="en-US" altLang="zh-CN" b="0" i="1">
                <a:solidFill>
                  <a:srgbClr val="FF0000"/>
                </a:solidFill>
              </a:rPr>
              <a:t>executive process block</a:t>
            </a:r>
          </a:p>
        </p:txBody>
      </p:sp>
      <p:sp>
        <p:nvSpPr>
          <p:cNvPr id="18435" name="Rectangle 3"/>
          <p:cNvSpPr>
            <a:spLocks noGrp="1" noChangeArrowheads="1"/>
          </p:cNvSpPr>
          <p:nvPr>
            <p:ph idx="1"/>
          </p:nvPr>
        </p:nvSpPr>
        <p:spPr/>
        <p:txBody>
          <a:bodyPr/>
          <a:lstStyle/>
          <a:p>
            <a:pPr eaLnBrk="1" hangingPunct="1">
              <a:buFont typeface="Monotype Sorts" pitchFamily="2" charset="2"/>
              <a:buNone/>
            </a:pPr>
            <a:r>
              <a:rPr lang="zh-CN" altLang="en-US">
                <a:latin typeface="Arial" pitchFamily="34" charset="0"/>
              </a:rPr>
              <a:t> </a:t>
            </a:r>
          </a:p>
        </p:txBody>
      </p:sp>
      <p:sp>
        <p:nvSpPr>
          <p:cNvPr id="18436" name="AutoShape 4" descr="06fig02"/>
          <p:cNvSpPr>
            <a:spLocks noChangeAspect="1" noChangeArrowheads="1"/>
          </p:cNvSpPr>
          <p:nvPr/>
        </p:nvSpPr>
        <p:spPr bwMode="auto">
          <a:xfrm>
            <a:off x="3781425" y="1662114"/>
            <a:ext cx="462915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437" name="AutoShape 5" descr="06fig02"/>
          <p:cNvSpPr>
            <a:spLocks noChangeAspect="1" noChangeArrowheads="1"/>
          </p:cNvSpPr>
          <p:nvPr/>
        </p:nvSpPr>
        <p:spPr bwMode="auto">
          <a:xfrm>
            <a:off x="3781425" y="1662114"/>
            <a:ext cx="462915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18438" name="Picture 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4100"/>
          <a:stretch>
            <a:fillRect/>
          </a:stretch>
        </p:blipFill>
        <p:spPr bwMode="auto">
          <a:xfrm>
            <a:off x="2005782" y="1019996"/>
            <a:ext cx="7432830" cy="500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Line 8"/>
          <p:cNvSpPr>
            <a:spLocks noChangeShapeType="1"/>
          </p:cNvSpPr>
          <p:nvPr/>
        </p:nvSpPr>
        <p:spPr bwMode="auto">
          <a:xfrm>
            <a:off x="6626225" y="1446213"/>
            <a:ext cx="446088"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440" name="Line 9"/>
          <p:cNvSpPr>
            <a:spLocks noChangeShapeType="1"/>
          </p:cNvSpPr>
          <p:nvPr/>
        </p:nvSpPr>
        <p:spPr bwMode="auto">
          <a:xfrm>
            <a:off x="6656389" y="4565650"/>
            <a:ext cx="446087"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09600" y="277813"/>
            <a:ext cx="10972800" cy="576262"/>
          </a:xfrm>
        </p:spPr>
        <p:txBody>
          <a:bodyPr/>
          <a:lstStyle/>
          <a:p>
            <a:pPr eaLnBrk="1" hangingPunct="1"/>
            <a:r>
              <a:rPr lang="en-US" altLang="zh-CN" sz="2800" b="0">
                <a:solidFill>
                  <a:schemeClr val="tx1"/>
                </a:solidFill>
              </a:rPr>
              <a:t> Windows</a:t>
            </a:r>
            <a:r>
              <a:rPr lang="en-US" altLang="zh-CN" sz="2800" b="0">
                <a:solidFill>
                  <a:srgbClr val="FF0000"/>
                </a:solidFill>
              </a:rPr>
              <a:t> kernel process (KPROCESS) block</a:t>
            </a:r>
          </a:p>
        </p:txBody>
      </p:sp>
      <p:sp>
        <p:nvSpPr>
          <p:cNvPr id="2" name="内容占位符 1"/>
          <p:cNvSpPr>
            <a:spLocks noGrp="1"/>
          </p:cNvSpPr>
          <p:nvPr>
            <p:ph idx="1"/>
          </p:nvPr>
        </p:nvSpPr>
        <p:spPr/>
        <p:txBody>
          <a:bodyPr/>
          <a:lstStyle/>
          <a:p>
            <a:endParaRPr lang="zh-CN" altLang="en-US"/>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7" y="1081294"/>
            <a:ext cx="83534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277813"/>
            <a:ext cx="10972800" cy="576262"/>
          </a:xfrm>
        </p:spPr>
        <p:txBody>
          <a:bodyPr/>
          <a:lstStyle/>
          <a:p>
            <a:pPr eaLnBrk="1" hangingPunct="1"/>
            <a:r>
              <a:rPr lang="en-US" altLang="zh-CN" sz="2800">
                <a:solidFill>
                  <a:schemeClr val="tx1"/>
                </a:solidFill>
              </a:rPr>
              <a:t> </a:t>
            </a:r>
            <a:r>
              <a:rPr lang="en-US" altLang="zh-CN" sz="2400">
                <a:solidFill>
                  <a:schemeClr val="tx1"/>
                </a:solidFill>
              </a:rPr>
              <a:t>Windows</a:t>
            </a:r>
            <a:r>
              <a:rPr lang="en-US" altLang="zh-CN" sz="2400">
                <a:solidFill>
                  <a:srgbClr val="FF0000"/>
                </a:solidFill>
              </a:rPr>
              <a:t> </a:t>
            </a:r>
            <a:r>
              <a:rPr lang="en-US" altLang="en-US" sz="2400">
                <a:solidFill>
                  <a:srgbClr val="FF0000"/>
                </a:solidFill>
              </a:rPr>
              <a:t>process environment </a:t>
            </a:r>
            <a:r>
              <a:rPr lang="en-US" altLang="zh-CN" sz="2400">
                <a:solidFill>
                  <a:srgbClr val="FF0000"/>
                </a:solidFill>
              </a:rPr>
              <a:t>block</a:t>
            </a:r>
            <a:r>
              <a:rPr lang="zh-CN" altLang="en-US" sz="2400">
                <a:solidFill>
                  <a:srgbClr val="FF0000"/>
                </a:solidFill>
              </a:rPr>
              <a:t>（</a:t>
            </a:r>
            <a:r>
              <a:rPr lang="en-US" altLang="zh-CN" sz="2400" b="0">
                <a:solidFill>
                  <a:srgbClr val="FF0000"/>
                </a:solidFill>
              </a:rPr>
              <a:t>PEB</a:t>
            </a:r>
            <a:r>
              <a:rPr lang="zh-CN" altLang="en-US" sz="2400" b="0">
                <a:solidFill>
                  <a:srgbClr val="FF0000"/>
                </a:solidFill>
              </a:rPr>
              <a:t>）</a:t>
            </a:r>
            <a:endParaRPr lang="zh-CN" altLang="en-US" sz="2800" b="0">
              <a:solidFill>
                <a:srgbClr val="FF0000"/>
              </a:solidFill>
            </a:endParaRPr>
          </a:p>
        </p:txBody>
      </p:sp>
      <p:sp>
        <p:nvSpPr>
          <p:cNvPr id="2" name="内容占位符 1"/>
          <p:cNvSpPr>
            <a:spLocks noGrp="1"/>
          </p:cNvSpPr>
          <p:nvPr>
            <p:ph idx="1"/>
          </p:nvPr>
        </p:nvSpPr>
        <p:spPr/>
        <p:txBody>
          <a:bodyPr/>
          <a:lstStyle/>
          <a:p>
            <a:endParaRPr lang="zh-CN" altLang="en-US"/>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812" y="1111506"/>
            <a:ext cx="8066087"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4"/>
          <p:cNvSpPr>
            <a:spLocks noGrp="1" noChangeArrowheads="1"/>
          </p:cNvSpPr>
          <p:nvPr>
            <p:ph type="ctrTitle"/>
          </p:nvPr>
        </p:nvSpPr>
        <p:spPr>
          <a:xfrm>
            <a:off x="1895475" y="1831975"/>
            <a:ext cx="8458200" cy="1143000"/>
          </a:xfrm>
          <a:noFill/>
        </p:spPr>
        <p:txBody>
          <a:bodyPr/>
          <a:lstStyle/>
          <a:p>
            <a:r>
              <a:rPr lang="en-US" altLang="en-US" sz="4000" dirty="0"/>
              <a:t>3.2 Process Scheduling</a:t>
            </a:r>
          </a:p>
        </p:txBody>
      </p:sp>
    </p:spTree>
    <p:extLst>
      <p:ext uri="{BB962C8B-B14F-4D97-AF65-F5344CB8AC3E}">
        <p14:creationId xmlns:p14="http://schemas.microsoft.com/office/powerpoint/2010/main" val="3401645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277813"/>
            <a:ext cx="10972800" cy="576262"/>
          </a:xfrm>
        </p:spPr>
        <p:txBody>
          <a:bodyPr/>
          <a:lstStyle/>
          <a:p>
            <a:pPr eaLnBrk="1" hangingPunct="1"/>
            <a:r>
              <a:rPr lang="zh-CN" altLang="zh-CN" dirty="0">
                <a:ea typeface="楷体_GB2312" pitchFamily="49" charset="-122"/>
              </a:rPr>
              <a:t> </a:t>
            </a:r>
            <a:r>
              <a:rPr lang="en-US" altLang="zh-CN" dirty="0">
                <a:solidFill>
                  <a:srgbClr val="FF3300"/>
                </a:solidFill>
                <a:ea typeface="楷体_GB2312" pitchFamily="49" charset="-122"/>
              </a:rPr>
              <a:t>Process Scheduling</a:t>
            </a:r>
            <a:r>
              <a:rPr lang="en-US" altLang="zh-CN" dirty="0">
                <a:ea typeface="楷体_GB2312" pitchFamily="49" charset="-122"/>
              </a:rPr>
              <a:t>  </a:t>
            </a:r>
            <a:r>
              <a:rPr lang="zh-CN" altLang="en-US" sz="2800" dirty="0">
                <a:solidFill>
                  <a:srgbClr val="FF3300"/>
                </a:solidFill>
                <a:ea typeface="楷体_GB2312" pitchFamily="49" charset="-122"/>
              </a:rPr>
              <a:t>进程调度</a:t>
            </a:r>
            <a:endParaRPr lang="zh-CN" altLang="zh-CN" sz="2800" dirty="0">
              <a:solidFill>
                <a:srgbClr val="FF3300"/>
              </a:solidFill>
              <a:ea typeface="楷体_GB2312" pitchFamily="49" charset="-122"/>
            </a:endParaRPr>
          </a:p>
        </p:txBody>
      </p:sp>
      <p:sp>
        <p:nvSpPr>
          <p:cNvPr id="21507" name="Rectangle 3"/>
          <p:cNvSpPr>
            <a:spLocks noGrp="1" noChangeArrowheads="1"/>
          </p:cNvSpPr>
          <p:nvPr>
            <p:ph idx="1"/>
          </p:nvPr>
        </p:nvSpPr>
        <p:spPr/>
        <p:txBody>
          <a:bodyPr/>
          <a:lstStyle/>
          <a:p>
            <a:pPr eaLnBrk="1" hangingPunct="1">
              <a:buFont typeface="Monotype Sorts" pitchFamily="2" charset="2"/>
              <a:buNone/>
            </a:pPr>
            <a:r>
              <a:rPr lang="zh-CN" altLang="zh-CN" dirty="0">
                <a:latin typeface="Arial" pitchFamily="34" charset="0"/>
              </a:rPr>
              <a:t>3.2.1 </a:t>
            </a:r>
            <a:r>
              <a:rPr lang="en-US" altLang="zh-CN" dirty="0">
                <a:latin typeface="Arial" pitchFamily="34" charset="0"/>
              </a:rPr>
              <a:t>Scheduling Queues</a:t>
            </a:r>
            <a:endParaRPr lang="zh-CN" altLang="en-US" sz="2000" dirty="0">
              <a:latin typeface="Arial" pitchFamily="34" charset="0"/>
            </a:endParaRPr>
          </a:p>
          <a:p>
            <a:pPr eaLnBrk="1" hangingPunct="1"/>
            <a:r>
              <a:rPr lang="en-US" altLang="zh-CN" dirty="0">
                <a:solidFill>
                  <a:srgbClr val="0000CC"/>
                </a:solidFill>
                <a:latin typeface="Arial" pitchFamily="34" charset="0"/>
              </a:rPr>
              <a:t>Job queue </a:t>
            </a:r>
            <a:r>
              <a:rPr lang="en-US" altLang="zh-CN" dirty="0">
                <a:latin typeface="Arial" pitchFamily="34" charset="0"/>
              </a:rPr>
              <a:t>– set of all processes in the system.</a:t>
            </a:r>
          </a:p>
          <a:p>
            <a:pPr eaLnBrk="1" hangingPunct="1"/>
            <a:r>
              <a:rPr lang="en-US" altLang="zh-CN" dirty="0">
                <a:solidFill>
                  <a:srgbClr val="0000CC"/>
                </a:solidFill>
                <a:latin typeface="Arial" pitchFamily="34" charset="0"/>
              </a:rPr>
              <a:t>Ready queue </a:t>
            </a:r>
            <a:r>
              <a:rPr lang="en-US" altLang="zh-CN" dirty="0">
                <a:latin typeface="Arial" pitchFamily="34" charset="0"/>
              </a:rPr>
              <a:t>– set of all processes residing in main memory, ready and waiting to execute.</a:t>
            </a:r>
          </a:p>
          <a:p>
            <a:pPr eaLnBrk="1" hangingPunct="1"/>
            <a:r>
              <a:rPr lang="en-US" altLang="zh-CN" dirty="0">
                <a:solidFill>
                  <a:srgbClr val="0000CC"/>
                </a:solidFill>
                <a:latin typeface="Arial" pitchFamily="34" charset="0"/>
              </a:rPr>
              <a:t>Device queues </a:t>
            </a:r>
            <a:r>
              <a:rPr lang="en-US" altLang="zh-CN" dirty="0">
                <a:latin typeface="Arial" pitchFamily="34" charset="0"/>
              </a:rPr>
              <a:t>– set of processes waiting for an I/O device.</a:t>
            </a:r>
            <a:endParaRPr lang="zh-CN" altLang="en-US" sz="1800" dirty="0">
              <a:latin typeface="Arial" pitchFamily="34" charset="0"/>
            </a:endParaRPr>
          </a:p>
          <a:p>
            <a:pPr eaLnBrk="1" hangingPunct="1"/>
            <a:r>
              <a:rPr lang="en-US" altLang="zh-CN" dirty="0">
                <a:latin typeface="Arial" pitchFamily="34" charset="0"/>
              </a:rPr>
              <a:t>Process migration between the various queues.</a:t>
            </a:r>
          </a:p>
        </p:txBody>
      </p:sp>
      <p:pic>
        <p:nvPicPr>
          <p:cNvPr id="34823" name="Picture 7" descr="MCBD07305_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47318" y="702547"/>
            <a:ext cx="1797050"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4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277813"/>
            <a:ext cx="10972800" cy="576262"/>
          </a:xfrm>
        </p:spPr>
        <p:txBody>
          <a:bodyPr/>
          <a:lstStyle/>
          <a:p>
            <a:pPr eaLnBrk="1" hangingPunct="1"/>
            <a:r>
              <a:rPr lang="en-US" altLang="zh-CN" sz="2800">
                <a:ea typeface="楷体_GB2312" pitchFamily="49" charset="-122"/>
              </a:rPr>
              <a:t>Fig 3.4 Ready Queue And Various I/O Device Queues</a:t>
            </a:r>
            <a:endParaRPr lang="zh-CN" altLang="zh-CN" sz="2000">
              <a:ea typeface="楷体_GB2312" pitchFamily="49" charset="-122"/>
            </a:endParaRPr>
          </a:p>
        </p:txBody>
      </p:sp>
      <p:sp>
        <p:nvSpPr>
          <p:cNvPr id="2" name="内容占位符 1"/>
          <p:cNvSpPr>
            <a:spLocks noGrp="1"/>
          </p:cNvSpPr>
          <p:nvPr>
            <p:ph idx="1"/>
          </p:nvPr>
        </p:nvSpPr>
        <p:spPr/>
        <p:txBody>
          <a:bodyPr/>
          <a:lstStyle/>
          <a:p>
            <a:endParaRPr lang="zh-CN" altLang="en-US"/>
          </a:p>
        </p:txBody>
      </p:sp>
      <p:pic>
        <p:nvPicPr>
          <p:cNvPr id="22531" name="Picture 6"/>
          <p:cNvPicPr>
            <a:picLocks noChangeAspect="1" noChangeArrowheads="1"/>
          </p:cNvPicPr>
          <p:nvPr/>
        </p:nvPicPr>
        <p:blipFill>
          <a:blip r:embed="rId2">
            <a:extLst>
              <a:ext uri="{28A0092B-C50C-407E-A947-70E740481C1C}">
                <a14:useLocalDpi xmlns:a14="http://schemas.microsoft.com/office/drawing/2010/main" val="0"/>
              </a:ext>
            </a:extLst>
          </a:blip>
          <a:srcRect l="7364" t="517" r="7364" b="1550"/>
          <a:stretch>
            <a:fillRect/>
          </a:stretch>
        </p:blipFill>
        <p:spPr bwMode="auto">
          <a:xfrm>
            <a:off x="2050026" y="1084264"/>
            <a:ext cx="7772400" cy="52149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277813"/>
            <a:ext cx="10972800" cy="576262"/>
          </a:xfrm>
        </p:spPr>
        <p:txBody>
          <a:bodyPr/>
          <a:lstStyle/>
          <a:p>
            <a:pPr eaLnBrk="1" hangingPunct="1"/>
            <a:r>
              <a:rPr lang="en-US" altLang="zh-CN" sz="2800">
                <a:ea typeface="楷体_GB2312" pitchFamily="49" charset="-122"/>
              </a:rPr>
              <a:t>Fig 3.5 Representation of Process Scheduling</a:t>
            </a:r>
            <a:br>
              <a:rPr lang="en-US" altLang="zh-CN" sz="2800">
                <a:ea typeface="楷体_GB2312" pitchFamily="49" charset="-122"/>
              </a:rPr>
            </a:br>
            <a:endParaRPr lang="zh-CN" altLang="zh-CN" sz="2000">
              <a:ea typeface="楷体_GB2312" pitchFamily="49" charset="-122"/>
            </a:endParaRPr>
          </a:p>
        </p:txBody>
      </p:sp>
      <p:sp>
        <p:nvSpPr>
          <p:cNvPr id="2" name="内容占位符 1"/>
          <p:cNvSpPr>
            <a:spLocks noGrp="1"/>
          </p:cNvSpPr>
          <p:nvPr>
            <p:ph idx="1"/>
          </p:nvPr>
        </p:nvSpPr>
        <p:spPr/>
        <p:txBody>
          <a:bodyPr/>
          <a:lstStyle/>
          <a:p>
            <a:endParaRPr lang="zh-CN" altLang="en-US"/>
          </a:p>
        </p:txBody>
      </p:sp>
      <p:pic>
        <p:nvPicPr>
          <p:cNvPr id="23555" name="Picture 6"/>
          <p:cNvPicPr>
            <a:picLocks noChangeAspect="1" noChangeArrowheads="1"/>
          </p:cNvPicPr>
          <p:nvPr/>
        </p:nvPicPr>
        <p:blipFill>
          <a:blip r:embed="rId2">
            <a:extLst>
              <a:ext uri="{28A0092B-C50C-407E-A947-70E740481C1C}">
                <a14:useLocalDpi xmlns:a14="http://schemas.microsoft.com/office/drawing/2010/main" val="0"/>
              </a:ext>
            </a:extLst>
          </a:blip>
          <a:srcRect l="665" t="11595" r="888" b="12131"/>
          <a:stretch>
            <a:fillRect/>
          </a:stretch>
        </p:blipFill>
        <p:spPr bwMode="auto">
          <a:xfrm>
            <a:off x="1911350" y="1316039"/>
            <a:ext cx="8002588" cy="46513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277813"/>
            <a:ext cx="10972800" cy="576262"/>
          </a:xfrm>
        </p:spPr>
        <p:txBody>
          <a:bodyPr/>
          <a:lstStyle/>
          <a:p>
            <a:pPr eaLnBrk="1" hangingPunct="1"/>
            <a:r>
              <a:rPr lang="zh-CN" altLang="zh-CN" sz="2800">
                <a:ea typeface="楷体_GB2312" pitchFamily="49" charset="-122"/>
              </a:rPr>
              <a:t>3.2.2 </a:t>
            </a:r>
            <a:r>
              <a:rPr lang="en-US" altLang="zh-CN" sz="2800">
                <a:ea typeface="楷体_GB2312" pitchFamily="49" charset="-122"/>
              </a:rPr>
              <a:t>Schedulers</a:t>
            </a:r>
            <a:endParaRPr lang="zh-CN" altLang="zh-CN" sz="2800">
              <a:ea typeface="楷体_GB2312" pitchFamily="49" charset="-122"/>
            </a:endParaRPr>
          </a:p>
        </p:txBody>
      </p:sp>
      <p:sp>
        <p:nvSpPr>
          <p:cNvPr id="24579" name="Rectangle 3"/>
          <p:cNvSpPr>
            <a:spLocks noGrp="1" noChangeArrowheads="1"/>
          </p:cNvSpPr>
          <p:nvPr>
            <p:ph idx="1"/>
          </p:nvPr>
        </p:nvSpPr>
        <p:spPr>
          <a:xfrm>
            <a:off x="1075267" y="1233489"/>
            <a:ext cx="9726083" cy="4530725"/>
          </a:xfrm>
        </p:spPr>
        <p:txBody>
          <a:bodyPr/>
          <a:lstStyle/>
          <a:p>
            <a:pPr eaLnBrk="1" hangingPunct="1">
              <a:lnSpc>
                <a:spcPct val="90000"/>
              </a:lnSpc>
            </a:pPr>
            <a:r>
              <a:rPr lang="en-US" altLang="zh-CN" dirty="0">
                <a:solidFill>
                  <a:srgbClr val="FF0000"/>
                </a:solidFill>
                <a:latin typeface="Arial" pitchFamily="34" charset="0"/>
              </a:rPr>
              <a:t>Long-term scheduler</a:t>
            </a:r>
            <a:r>
              <a:rPr lang="en-US" altLang="zh-CN" dirty="0">
                <a:latin typeface="Arial" pitchFamily="34" charset="0"/>
              </a:rPr>
              <a:t> (or job scheduler)</a:t>
            </a:r>
            <a:r>
              <a:rPr lang="zh-CN" altLang="en-US" sz="1800" dirty="0">
                <a:latin typeface="Arial" pitchFamily="34" charset="0"/>
              </a:rPr>
              <a:t>长程调度（或作业调度）</a:t>
            </a:r>
            <a:endParaRPr lang="zh-CN" altLang="en-US" dirty="0">
              <a:latin typeface="Arial" pitchFamily="34" charset="0"/>
            </a:endParaRPr>
          </a:p>
          <a:p>
            <a:pPr lvl="1" eaLnBrk="1" hangingPunct="1">
              <a:lnSpc>
                <a:spcPct val="90000"/>
              </a:lnSpc>
            </a:pPr>
            <a:r>
              <a:rPr lang="en-US" altLang="zh-CN" dirty="0">
                <a:latin typeface="Arial" pitchFamily="34" charset="0"/>
              </a:rPr>
              <a:t> selects which processes should be brought into the ready queue.</a:t>
            </a:r>
            <a:r>
              <a:rPr lang="zh-CN" altLang="en-US" dirty="0">
                <a:latin typeface="Arial" pitchFamily="34" charset="0"/>
              </a:rPr>
              <a:t>  </a:t>
            </a:r>
          </a:p>
          <a:p>
            <a:pPr lvl="1" eaLnBrk="1" hangingPunct="1">
              <a:lnSpc>
                <a:spcPct val="90000"/>
              </a:lnSpc>
            </a:pPr>
            <a:r>
              <a:rPr lang="en-US" altLang="zh-CN" sz="1600" dirty="0">
                <a:latin typeface="Arial" pitchFamily="34" charset="0"/>
                <a:sym typeface="Symbol" pitchFamily="18" charset="2"/>
              </a:rPr>
              <a:t>invoked very infrequently (seconds, minutes)  (may be slow)</a:t>
            </a:r>
            <a:endParaRPr lang="zh-CN" altLang="zh-CN" sz="1400" dirty="0">
              <a:latin typeface="Arial" pitchFamily="34" charset="0"/>
              <a:sym typeface="Symbol" pitchFamily="18" charset="2"/>
            </a:endParaRPr>
          </a:p>
          <a:p>
            <a:pPr lvl="1" eaLnBrk="1" hangingPunct="1">
              <a:lnSpc>
                <a:spcPct val="90000"/>
              </a:lnSpc>
            </a:pPr>
            <a:r>
              <a:rPr lang="en-US" altLang="zh-CN" sz="1600" dirty="0">
                <a:latin typeface="Arial" pitchFamily="34" charset="0"/>
                <a:sym typeface="Symbol" pitchFamily="18" charset="2"/>
              </a:rPr>
              <a:t>controls the </a:t>
            </a:r>
            <a:r>
              <a:rPr lang="en-US" altLang="zh-CN" sz="1600" i="1" dirty="0">
                <a:latin typeface="Arial" pitchFamily="34" charset="0"/>
                <a:sym typeface="Symbol" pitchFamily="18" charset="2"/>
              </a:rPr>
              <a:t>degree of </a:t>
            </a:r>
            <a:r>
              <a:rPr lang="en-US" altLang="zh-CN" sz="1600" i="1" dirty="0">
                <a:solidFill>
                  <a:srgbClr val="FF3300"/>
                </a:solidFill>
                <a:latin typeface="Arial" pitchFamily="34" charset="0"/>
                <a:sym typeface="Symbol" pitchFamily="18" charset="2"/>
              </a:rPr>
              <a:t>multiprogramming</a:t>
            </a:r>
            <a:r>
              <a:rPr lang="zh-CN" altLang="en-US" sz="1400" dirty="0">
                <a:latin typeface="Arial" pitchFamily="34" charset="0"/>
                <a:sym typeface="Symbol" pitchFamily="18" charset="2"/>
              </a:rPr>
              <a:t>多道程序的“道” </a:t>
            </a:r>
          </a:p>
          <a:p>
            <a:pPr lvl="1" eaLnBrk="1" hangingPunct="1">
              <a:lnSpc>
                <a:spcPct val="90000"/>
              </a:lnSpc>
            </a:pPr>
            <a:r>
              <a:rPr lang="en-US" altLang="zh-CN" dirty="0">
                <a:solidFill>
                  <a:srgbClr val="0000CC"/>
                </a:solidFill>
                <a:latin typeface="Arial" pitchFamily="34" charset="0"/>
              </a:rPr>
              <a:t>Most modern operating systems have </a:t>
            </a:r>
            <a:r>
              <a:rPr lang="en-US" altLang="zh-CN" dirty="0">
                <a:solidFill>
                  <a:srgbClr val="FF0000"/>
                </a:solidFill>
                <a:latin typeface="Arial" pitchFamily="34" charset="0"/>
              </a:rPr>
              <a:t>no</a:t>
            </a:r>
            <a:r>
              <a:rPr lang="en-US" altLang="zh-CN" dirty="0">
                <a:solidFill>
                  <a:srgbClr val="0000CC"/>
                </a:solidFill>
                <a:latin typeface="Arial" pitchFamily="34" charset="0"/>
              </a:rPr>
              <a:t> </a:t>
            </a:r>
            <a:r>
              <a:rPr lang="en-US" altLang="zh-CN" dirty="0">
                <a:solidFill>
                  <a:srgbClr val="FF0000"/>
                </a:solidFill>
                <a:latin typeface="Arial" pitchFamily="34" charset="0"/>
              </a:rPr>
              <a:t>long-term scheduler</a:t>
            </a:r>
            <a:r>
              <a:rPr lang="en-US" altLang="zh-CN" dirty="0">
                <a:solidFill>
                  <a:srgbClr val="0000CC"/>
                </a:solidFill>
                <a:latin typeface="Arial" pitchFamily="34" charset="0"/>
              </a:rPr>
              <a:t> (e.g. Windows, </a:t>
            </a:r>
            <a:r>
              <a:rPr lang="en-US" altLang="zh-CN" dirty="0" err="1">
                <a:solidFill>
                  <a:srgbClr val="0000CC"/>
                </a:solidFill>
                <a:latin typeface="Arial" pitchFamily="34" charset="0"/>
              </a:rPr>
              <a:t>UNIX,Linux</a:t>
            </a:r>
            <a:r>
              <a:rPr lang="en-US" altLang="zh-CN" dirty="0">
                <a:solidFill>
                  <a:srgbClr val="0000CC"/>
                </a:solidFill>
                <a:latin typeface="Arial" pitchFamily="34" charset="0"/>
              </a:rPr>
              <a:t>)</a:t>
            </a:r>
            <a:endParaRPr lang="zh-CN" altLang="en-US" dirty="0">
              <a:solidFill>
                <a:srgbClr val="0000CC"/>
              </a:solidFill>
              <a:latin typeface="Arial" pitchFamily="34" charset="0"/>
            </a:endParaRPr>
          </a:p>
          <a:p>
            <a:pPr eaLnBrk="1" hangingPunct="1">
              <a:lnSpc>
                <a:spcPct val="90000"/>
              </a:lnSpc>
            </a:pPr>
            <a:r>
              <a:rPr lang="en-US" altLang="zh-CN" dirty="0">
                <a:solidFill>
                  <a:srgbClr val="FF0000"/>
                </a:solidFill>
                <a:latin typeface="Arial" pitchFamily="34" charset="0"/>
              </a:rPr>
              <a:t>Short-term scheduler</a:t>
            </a:r>
            <a:r>
              <a:rPr lang="en-US" altLang="zh-CN" dirty="0">
                <a:latin typeface="Arial" pitchFamily="34" charset="0"/>
              </a:rPr>
              <a:t> (or CPU scheduler)</a:t>
            </a:r>
            <a:r>
              <a:rPr lang="zh-CN" altLang="en-US" sz="1800" dirty="0">
                <a:latin typeface="Arial" pitchFamily="34" charset="0"/>
              </a:rPr>
              <a:t>短程调度（或</a:t>
            </a:r>
            <a:r>
              <a:rPr lang="en-US" altLang="zh-CN" sz="1800" dirty="0">
                <a:latin typeface="Arial" pitchFamily="34" charset="0"/>
              </a:rPr>
              <a:t>CPU</a:t>
            </a:r>
            <a:r>
              <a:rPr lang="zh-CN" altLang="en-US" sz="1800" dirty="0">
                <a:latin typeface="Arial" pitchFamily="34" charset="0"/>
              </a:rPr>
              <a:t>调度）</a:t>
            </a:r>
            <a:endParaRPr lang="zh-CN" altLang="en-US" dirty="0">
              <a:latin typeface="Arial" pitchFamily="34" charset="0"/>
            </a:endParaRPr>
          </a:p>
          <a:p>
            <a:pPr lvl="1" eaLnBrk="1" hangingPunct="1">
              <a:lnSpc>
                <a:spcPct val="90000"/>
              </a:lnSpc>
            </a:pPr>
            <a:r>
              <a:rPr lang="en-US" altLang="zh-CN" dirty="0">
                <a:latin typeface="Arial" pitchFamily="34" charset="0"/>
              </a:rPr>
              <a:t> selects which process should be executed next and allocates CPU.</a:t>
            </a:r>
            <a:r>
              <a:rPr lang="zh-CN" altLang="en-US" sz="1600" dirty="0">
                <a:latin typeface="Arial" pitchFamily="34" charset="0"/>
              </a:rPr>
              <a:t> </a:t>
            </a:r>
          </a:p>
          <a:p>
            <a:pPr lvl="1" eaLnBrk="1" hangingPunct="1">
              <a:lnSpc>
                <a:spcPct val="90000"/>
              </a:lnSpc>
            </a:pPr>
            <a:r>
              <a:rPr lang="en-US" altLang="zh-CN" sz="1600" dirty="0">
                <a:latin typeface="Arial" pitchFamily="34" charset="0"/>
              </a:rPr>
              <a:t>invoked very frequently (milliseconds) </a:t>
            </a:r>
            <a:r>
              <a:rPr lang="en-US" altLang="zh-CN" sz="1600" dirty="0">
                <a:latin typeface="Arial" pitchFamily="34" charset="0"/>
                <a:sym typeface="Symbol" pitchFamily="18" charset="2"/>
              </a:rPr>
              <a:t> (must be fast).</a:t>
            </a:r>
            <a:endParaRPr lang="zh-CN" altLang="en-US" sz="1600" dirty="0">
              <a:latin typeface="Arial" pitchFamily="34" charset="0"/>
            </a:endParaRPr>
          </a:p>
          <a:p>
            <a:pPr eaLnBrk="1" hangingPunct="1">
              <a:lnSpc>
                <a:spcPct val="90000"/>
              </a:lnSpc>
            </a:pPr>
            <a:r>
              <a:rPr lang="en-US" altLang="zh-CN" dirty="0">
                <a:solidFill>
                  <a:srgbClr val="FF0000"/>
                </a:solidFill>
                <a:latin typeface="Arial" pitchFamily="34" charset="0"/>
              </a:rPr>
              <a:t>Medium-Term Scheduler </a:t>
            </a:r>
            <a:r>
              <a:rPr lang="zh-CN" altLang="en-US" dirty="0">
                <a:latin typeface="Arial" pitchFamily="34" charset="0"/>
              </a:rPr>
              <a:t>中程调度</a:t>
            </a:r>
            <a:endParaRPr lang="en-US" altLang="zh-CN" dirty="0">
              <a:latin typeface="Arial" pitchFamily="34" charset="0"/>
            </a:endParaRPr>
          </a:p>
          <a:p>
            <a:pPr lvl="1"/>
            <a:r>
              <a:rPr lang="zh-CN" altLang="en-US" dirty="0"/>
              <a:t>将一些进程从内存中临时移出，从而减少调度器须要处理进程的数目。这样将进程移出内存的机制叫做</a:t>
            </a:r>
            <a:r>
              <a:rPr lang="zh-CN" altLang="en-US" b="1" dirty="0"/>
              <a:t>换出</a:t>
            </a:r>
            <a:r>
              <a:rPr lang="en-US" altLang="zh-CN" b="1" dirty="0"/>
              <a:t>(Swapping)</a:t>
            </a:r>
            <a:endParaRPr lang="zh-CN" altLang="en-US" dirty="0"/>
          </a:p>
          <a:p>
            <a:pPr lvl="1" eaLnBrk="1" hangingPunct="1">
              <a:lnSpc>
                <a:spcPct val="90000"/>
              </a:lnSpc>
            </a:pPr>
            <a:endParaRPr lang="zh-CN" altLang="zh-CN" dirty="0">
              <a:latin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277813"/>
            <a:ext cx="10972800" cy="576262"/>
          </a:xfrm>
        </p:spPr>
        <p:txBody>
          <a:bodyPr/>
          <a:lstStyle/>
          <a:p>
            <a:pPr eaLnBrk="1" hangingPunct="1"/>
            <a:r>
              <a:rPr lang="en-US" altLang="zh-CN" sz="2400">
                <a:ea typeface="楷体_GB2312" pitchFamily="49" charset="-122"/>
              </a:rPr>
              <a:t>Fig 3.6 Addition of Medium Term Scheduling</a:t>
            </a:r>
            <a:endParaRPr lang="zh-CN" altLang="zh-CN" sz="2800">
              <a:ea typeface="楷体_GB2312" pitchFamily="49" charset="-122"/>
            </a:endParaRPr>
          </a:p>
        </p:txBody>
      </p:sp>
      <p:sp>
        <p:nvSpPr>
          <p:cNvPr id="2" name="内容占位符 1"/>
          <p:cNvSpPr>
            <a:spLocks noGrp="1"/>
          </p:cNvSpPr>
          <p:nvPr>
            <p:ph idx="1"/>
          </p:nvPr>
        </p:nvSpPr>
        <p:spPr/>
        <p:txBody>
          <a:bodyPr/>
          <a:lstStyle/>
          <a:p>
            <a:endParaRPr lang="zh-CN" altLang="en-US"/>
          </a:p>
        </p:txBody>
      </p:sp>
      <p:pic>
        <p:nvPicPr>
          <p:cNvPr id="25603" name="Picture 11"/>
          <p:cNvPicPr>
            <a:picLocks noChangeAspect="1" noChangeArrowheads="1"/>
          </p:cNvPicPr>
          <p:nvPr/>
        </p:nvPicPr>
        <p:blipFill>
          <a:blip r:embed="rId2">
            <a:extLst>
              <a:ext uri="{28A0092B-C50C-407E-A947-70E740481C1C}">
                <a14:useLocalDpi xmlns:a14="http://schemas.microsoft.com/office/drawing/2010/main" val="0"/>
              </a:ext>
            </a:extLst>
          </a:blip>
          <a:srcRect l="809" t="26685" r="1010" b="26685"/>
          <a:stretch>
            <a:fillRect/>
          </a:stretch>
        </p:blipFill>
        <p:spPr bwMode="auto">
          <a:xfrm>
            <a:off x="1873044" y="1470802"/>
            <a:ext cx="8313893" cy="4672826"/>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914400" y="1158240"/>
            <a:ext cx="10363200" cy="2127250"/>
          </a:xfrm>
        </p:spPr>
        <p:txBody>
          <a:bodyPr/>
          <a:lstStyle/>
          <a:p>
            <a:r>
              <a:rPr lang="en-US" altLang="zh-CN" sz="4000" dirty="0">
                <a:cs typeface="ＭＳ Ｐゴシック" charset="-128"/>
              </a:rPr>
              <a:t>3</a:t>
            </a:r>
            <a:r>
              <a:rPr lang="en-US" altLang="zh-CN" sz="4000" dirty="0">
                <a:solidFill>
                  <a:srgbClr val="006699"/>
                </a:solidFill>
                <a:cs typeface="ＭＳ Ｐゴシック" charset="-128"/>
              </a:rPr>
              <a:t>.1 </a:t>
            </a:r>
            <a:r>
              <a:rPr lang="en-US" altLang="zh-CN" sz="4000" dirty="0">
                <a:cs typeface="ＭＳ Ｐゴシック" charset="-128"/>
              </a:rPr>
              <a:t>Process Concept</a:t>
            </a:r>
            <a:endParaRPr lang="zh-CN" altLang="en-US" sz="4000" dirty="0">
              <a:solidFill>
                <a:srgbClr val="006699"/>
              </a:solidFill>
              <a:cs typeface="ＭＳ Ｐゴシック" charset="-128"/>
            </a:endParaRPr>
          </a:p>
        </p:txBody>
      </p:sp>
    </p:spTree>
    <p:extLst>
      <p:ext uri="{BB962C8B-B14F-4D97-AF65-F5344CB8AC3E}">
        <p14:creationId xmlns:p14="http://schemas.microsoft.com/office/powerpoint/2010/main" val="3647837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277813"/>
            <a:ext cx="10972800" cy="576262"/>
          </a:xfrm>
        </p:spPr>
        <p:txBody>
          <a:bodyPr/>
          <a:lstStyle/>
          <a:p>
            <a:pPr eaLnBrk="1" hangingPunct="1"/>
            <a:r>
              <a:rPr lang="en-US" altLang="zh-CN" sz="2800">
                <a:ea typeface="楷体_GB2312" pitchFamily="49" charset="-122"/>
              </a:rPr>
              <a:t>Schedulers (Cont.)</a:t>
            </a:r>
            <a:endParaRPr lang="en-US" altLang="zh-CN">
              <a:ea typeface="楷体_GB2312" pitchFamily="49" charset="-122"/>
            </a:endParaRPr>
          </a:p>
        </p:txBody>
      </p:sp>
      <p:sp>
        <p:nvSpPr>
          <p:cNvPr id="26627" name="Rectangle 3"/>
          <p:cNvSpPr>
            <a:spLocks noGrp="1" noChangeArrowheads="1"/>
          </p:cNvSpPr>
          <p:nvPr>
            <p:ph idx="1"/>
          </p:nvPr>
        </p:nvSpPr>
        <p:spPr/>
        <p:txBody>
          <a:bodyPr/>
          <a:lstStyle/>
          <a:p>
            <a:pPr eaLnBrk="1" hangingPunct="1"/>
            <a:r>
              <a:rPr lang="en-US" altLang="zh-CN" dirty="0">
                <a:latin typeface="Arial" pitchFamily="34" charset="0"/>
                <a:sym typeface="Symbol" pitchFamily="18" charset="2"/>
              </a:rPr>
              <a:t>Processes can be described as either:</a:t>
            </a:r>
            <a:endParaRPr lang="zh-CN" altLang="zh-CN" sz="2000" dirty="0">
              <a:latin typeface="Arial" pitchFamily="34" charset="0"/>
              <a:sym typeface="Symbol" pitchFamily="18" charset="2"/>
            </a:endParaRPr>
          </a:p>
          <a:p>
            <a:pPr lvl="1" eaLnBrk="1" hangingPunct="1"/>
            <a:r>
              <a:rPr lang="en-US" altLang="zh-CN" dirty="0">
                <a:solidFill>
                  <a:srgbClr val="FF3300"/>
                </a:solidFill>
                <a:latin typeface="Arial" pitchFamily="34" charset="0"/>
                <a:sym typeface="Symbol" pitchFamily="18" charset="2"/>
              </a:rPr>
              <a:t>I/O-</a:t>
            </a:r>
            <a:r>
              <a:rPr lang="en-US" altLang="zh-CN" i="1" dirty="0">
                <a:solidFill>
                  <a:srgbClr val="FF3300"/>
                </a:solidFill>
                <a:latin typeface="Arial" pitchFamily="34" charset="0"/>
                <a:sym typeface="Symbol" pitchFamily="18" charset="2"/>
              </a:rPr>
              <a:t>bound</a:t>
            </a:r>
            <a:r>
              <a:rPr lang="en-US" altLang="zh-CN" i="1" dirty="0">
                <a:latin typeface="Arial" pitchFamily="34" charset="0"/>
                <a:sym typeface="Symbol" pitchFamily="18" charset="2"/>
              </a:rPr>
              <a:t> process</a:t>
            </a:r>
            <a:r>
              <a:rPr lang="en-US" altLang="zh-CN" dirty="0">
                <a:latin typeface="Arial" pitchFamily="34" charset="0"/>
                <a:sym typeface="Symbol" pitchFamily="18" charset="2"/>
              </a:rPr>
              <a:t> </a:t>
            </a:r>
            <a:r>
              <a:rPr lang="zh-CN" altLang="en-US" dirty="0">
                <a:latin typeface="Arial" pitchFamily="34" charset="0"/>
                <a:sym typeface="Symbol" pitchFamily="18" charset="2"/>
              </a:rPr>
              <a:t>（</a:t>
            </a:r>
            <a:r>
              <a:rPr lang="en-US" altLang="zh-CN" dirty="0">
                <a:latin typeface="Arial" pitchFamily="34" charset="0"/>
                <a:sym typeface="Symbol" pitchFamily="18" charset="2"/>
              </a:rPr>
              <a:t>I/O</a:t>
            </a:r>
            <a:r>
              <a:rPr lang="zh-CN" altLang="en-US" dirty="0">
                <a:latin typeface="Arial" pitchFamily="34" charset="0"/>
                <a:sym typeface="Symbol" pitchFamily="18" charset="2"/>
              </a:rPr>
              <a:t>型进程） </a:t>
            </a:r>
          </a:p>
          <a:p>
            <a:pPr lvl="2" eaLnBrk="1" hangingPunct="1"/>
            <a:r>
              <a:rPr lang="en-US" altLang="zh-CN" sz="2400" dirty="0">
                <a:latin typeface="Arial" pitchFamily="34" charset="0"/>
                <a:sym typeface="Symbol" pitchFamily="18" charset="2"/>
              </a:rPr>
              <a:t> spends more time </a:t>
            </a:r>
            <a:r>
              <a:rPr lang="en-US" altLang="zh-CN" sz="2400" dirty="0">
                <a:solidFill>
                  <a:srgbClr val="FF0000"/>
                </a:solidFill>
                <a:latin typeface="Arial" pitchFamily="34" charset="0"/>
                <a:sym typeface="Symbol" pitchFamily="18" charset="2"/>
              </a:rPr>
              <a:t>doing I/O</a:t>
            </a:r>
            <a:r>
              <a:rPr lang="en-US" altLang="zh-CN" sz="2400" dirty="0">
                <a:latin typeface="Arial" pitchFamily="34" charset="0"/>
                <a:sym typeface="Symbol" pitchFamily="18" charset="2"/>
              </a:rPr>
              <a:t> than computations, many short CPU bursts.</a:t>
            </a:r>
          </a:p>
          <a:p>
            <a:pPr lvl="1" eaLnBrk="1" hangingPunct="1"/>
            <a:r>
              <a:rPr lang="en-US" altLang="zh-CN" i="1" dirty="0">
                <a:solidFill>
                  <a:srgbClr val="FF3300"/>
                </a:solidFill>
                <a:latin typeface="Arial" pitchFamily="34" charset="0"/>
                <a:sym typeface="Symbol" pitchFamily="18" charset="2"/>
              </a:rPr>
              <a:t>CPU</a:t>
            </a:r>
            <a:r>
              <a:rPr lang="en-US" altLang="zh-CN" dirty="0">
                <a:solidFill>
                  <a:srgbClr val="FF3300"/>
                </a:solidFill>
                <a:latin typeface="Arial" pitchFamily="34" charset="0"/>
                <a:sym typeface="Symbol" pitchFamily="18" charset="2"/>
              </a:rPr>
              <a:t>-</a:t>
            </a:r>
            <a:r>
              <a:rPr lang="en-US" altLang="zh-CN" i="1" dirty="0">
                <a:solidFill>
                  <a:srgbClr val="FF3300"/>
                </a:solidFill>
                <a:latin typeface="Arial" pitchFamily="34" charset="0"/>
                <a:sym typeface="Symbol" pitchFamily="18" charset="2"/>
              </a:rPr>
              <a:t>bound </a:t>
            </a:r>
            <a:r>
              <a:rPr lang="en-US" altLang="zh-CN" i="1" dirty="0">
                <a:latin typeface="Arial" pitchFamily="34" charset="0"/>
                <a:sym typeface="Symbol" pitchFamily="18" charset="2"/>
              </a:rPr>
              <a:t>process</a:t>
            </a:r>
            <a:r>
              <a:rPr lang="en-US" altLang="zh-CN" dirty="0">
                <a:latin typeface="Arial" pitchFamily="34" charset="0"/>
                <a:sym typeface="Symbol" pitchFamily="18" charset="2"/>
              </a:rPr>
              <a:t> </a:t>
            </a:r>
            <a:r>
              <a:rPr lang="zh-CN" altLang="en-US" dirty="0">
                <a:latin typeface="Arial" pitchFamily="34" charset="0"/>
                <a:sym typeface="Symbol" pitchFamily="18" charset="2"/>
              </a:rPr>
              <a:t>（</a:t>
            </a:r>
            <a:r>
              <a:rPr lang="en-US" altLang="zh-CN" dirty="0">
                <a:latin typeface="Arial" pitchFamily="34" charset="0"/>
                <a:sym typeface="Symbol" pitchFamily="18" charset="2"/>
              </a:rPr>
              <a:t>CPU </a:t>
            </a:r>
            <a:r>
              <a:rPr lang="zh-CN" altLang="en-US" dirty="0">
                <a:latin typeface="Arial" pitchFamily="34" charset="0"/>
                <a:sym typeface="Symbol" pitchFamily="18" charset="2"/>
              </a:rPr>
              <a:t>型进程） </a:t>
            </a:r>
          </a:p>
          <a:p>
            <a:pPr lvl="2" eaLnBrk="1" hangingPunct="1"/>
            <a:r>
              <a:rPr lang="en-US" altLang="zh-CN" sz="2400" dirty="0">
                <a:latin typeface="Arial" pitchFamily="34" charset="0"/>
                <a:sym typeface="Symbol" pitchFamily="18" charset="2"/>
              </a:rPr>
              <a:t>spends more time doing </a:t>
            </a:r>
            <a:r>
              <a:rPr lang="en-US" altLang="zh-CN" sz="2400" dirty="0">
                <a:solidFill>
                  <a:srgbClr val="FF0000"/>
                </a:solidFill>
                <a:latin typeface="Arial" pitchFamily="34" charset="0"/>
                <a:sym typeface="Symbol" pitchFamily="18" charset="2"/>
              </a:rPr>
              <a:t>computations</a:t>
            </a:r>
            <a:r>
              <a:rPr lang="en-US" altLang="zh-CN" sz="2400" dirty="0">
                <a:latin typeface="Arial" pitchFamily="34" charset="0"/>
                <a:sym typeface="Symbol" pitchFamily="18" charset="2"/>
              </a:rPr>
              <a:t>; few I/O bursts.</a:t>
            </a:r>
          </a:p>
        </p:txBody>
      </p:sp>
      <p:pic>
        <p:nvPicPr>
          <p:cNvPr id="102404" name="Picture 4" descr="MCj0198408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5789" y="4364039"/>
            <a:ext cx="2314575" cy="166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02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277813"/>
            <a:ext cx="10972800" cy="576262"/>
          </a:xfrm>
        </p:spPr>
        <p:txBody>
          <a:bodyPr/>
          <a:lstStyle/>
          <a:p>
            <a:pPr eaLnBrk="1" hangingPunct="1"/>
            <a:r>
              <a:rPr lang="zh-CN" altLang="zh-CN" sz="2800" dirty="0">
                <a:solidFill>
                  <a:srgbClr val="FFC000"/>
                </a:solidFill>
                <a:ea typeface="楷体_GB2312" pitchFamily="49" charset="-122"/>
              </a:rPr>
              <a:t>3.2.3</a:t>
            </a:r>
            <a:r>
              <a:rPr lang="zh-CN" altLang="zh-CN" sz="2400" dirty="0">
                <a:solidFill>
                  <a:srgbClr val="FFC000"/>
                </a:solidFill>
                <a:ea typeface="楷体_GB2312" pitchFamily="49" charset="-122"/>
              </a:rPr>
              <a:t> </a:t>
            </a:r>
            <a:r>
              <a:rPr lang="zh-CN" altLang="en-US" sz="2400" dirty="0">
                <a:solidFill>
                  <a:srgbClr val="FFC000"/>
                </a:solidFill>
                <a:ea typeface="楷体_GB2312" pitchFamily="49" charset="-122"/>
              </a:rPr>
              <a:t> </a:t>
            </a:r>
            <a:r>
              <a:rPr lang="en-US" altLang="zh-CN" sz="2800" dirty="0">
                <a:solidFill>
                  <a:srgbClr val="FFC000"/>
                </a:solidFill>
                <a:ea typeface="楷体_GB2312" pitchFamily="49" charset="-122"/>
              </a:rPr>
              <a:t>Context Switch</a:t>
            </a:r>
            <a:r>
              <a:rPr lang="zh-CN" altLang="en-US" sz="2800" dirty="0">
                <a:solidFill>
                  <a:srgbClr val="FFC000"/>
                </a:solidFill>
                <a:ea typeface="楷体_GB2312" pitchFamily="49" charset="-122"/>
              </a:rPr>
              <a:t>（上下文切换）</a:t>
            </a:r>
            <a:endParaRPr lang="zh-CN" altLang="zh-CN" sz="2800" dirty="0">
              <a:solidFill>
                <a:srgbClr val="FFC000"/>
              </a:solidFill>
              <a:ea typeface="楷体_GB2312" pitchFamily="49" charset="-122"/>
            </a:endParaRPr>
          </a:p>
        </p:txBody>
      </p:sp>
      <p:sp>
        <p:nvSpPr>
          <p:cNvPr id="27651" name="Rectangle 3"/>
          <p:cNvSpPr>
            <a:spLocks noGrp="1" noChangeArrowheads="1"/>
          </p:cNvSpPr>
          <p:nvPr>
            <p:ph idx="1"/>
          </p:nvPr>
        </p:nvSpPr>
        <p:spPr/>
        <p:txBody>
          <a:bodyPr/>
          <a:lstStyle/>
          <a:p>
            <a:pPr eaLnBrk="1" hangingPunct="1"/>
            <a:r>
              <a:rPr lang="en-US" altLang="zh-CN" dirty="0">
                <a:latin typeface="Arial" pitchFamily="34" charset="0"/>
              </a:rPr>
              <a:t>When CPU switches to another process, the system must save the state of the old process and load the saved state for the new process via a </a:t>
            </a:r>
            <a:r>
              <a:rPr lang="en-US" altLang="zh-CN" dirty="0">
                <a:solidFill>
                  <a:srgbClr val="3366FF"/>
                </a:solidFill>
                <a:latin typeface="Arial" pitchFamily="34" charset="0"/>
              </a:rPr>
              <a:t>context switch</a:t>
            </a:r>
          </a:p>
          <a:p>
            <a:pPr eaLnBrk="1" hangingPunct="1"/>
            <a:r>
              <a:rPr lang="en-US" altLang="zh-CN" dirty="0">
                <a:solidFill>
                  <a:srgbClr val="3366FF"/>
                </a:solidFill>
                <a:latin typeface="Arial" pitchFamily="34" charset="0"/>
              </a:rPr>
              <a:t>Context </a:t>
            </a:r>
            <a:r>
              <a:rPr lang="en-US" altLang="zh-CN" dirty="0">
                <a:latin typeface="Arial" pitchFamily="34" charset="0"/>
              </a:rPr>
              <a:t>of a process represented in the PCB</a:t>
            </a:r>
          </a:p>
          <a:p>
            <a:pPr eaLnBrk="1" hangingPunct="1"/>
            <a:r>
              <a:rPr lang="en-US" altLang="zh-CN" dirty="0">
                <a:latin typeface="Arial" pitchFamily="34" charset="0"/>
              </a:rPr>
              <a:t>Context-switch time is overhead; the system does no useful work while switching</a:t>
            </a:r>
          </a:p>
          <a:p>
            <a:pPr eaLnBrk="1" hangingPunct="1"/>
            <a:r>
              <a:rPr lang="en-US" altLang="zh-CN" dirty="0">
                <a:latin typeface="Arial" pitchFamily="34" charset="0"/>
              </a:rPr>
              <a:t>Time dependent on hardware support</a:t>
            </a:r>
          </a:p>
          <a:p>
            <a:pPr eaLnBrk="1" hangingPunct="1">
              <a:buFont typeface="Monotype Sorts" pitchFamily="2" charset="2"/>
              <a:buNone/>
            </a:pPr>
            <a:r>
              <a:rPr lang="zh-CN" altLang="en-US" dirty="0">
                <a:latin typeface="Arial" pitchFamily="34" charset="0"/>
              </a:rPr>
              <a:t>    </a:t>
            </a:r>
            <a:endParaRPr lang="zh-CN" altLang="zh-CN" dirty="0">
              <a:latin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277813"/>
            <a:ext cx="10972800" cy="576262"/>
          </a:xfrm>
        </p:spPr>
        <p:txBody>
          <a:bodyPr/>
          <a:lstStyle/>
          <a:p>
            <a:pPr eaLnBrk="1" hangingPunct="1"/>
            <a:r>
              <a:rPr lang="en-US" altLang="zh-CN" sz="2800" dirty="0">
                <a:solidFill>
                  <a:srgbClr val="FFC000"/>
                </a:solidFill>
                <a:ea typeface="楷体_GB2312" pitchFamily="49" charset="-122"/>
              </a:rPr>
              <a:t>CPU Switch From Process to Process</a:t>
            </a:r>
            <a:endParaRPr lang="zh-CN" altLang="zh-CN" dirty="0">
              <a:solidFill>
                <a:srgbClr val="FFC000"/>
              </a:solidFill>
              <a:ea typeface="楷体_GB2312" pitchFamily="49" charset="-122"/>
            </a:endParaRPr>
          </a:p>
        </p:txBody>
      </p:sp>
      <p:sp>
        <p:nvSpPr>
          <p:cNvPr id="2" name="内容占位符 1"/>
          <p:cNvSpPr>
            <a:spLocks noGrp="1"/>
          </p:cNvSpPr>
          <p:nvPr>
            <p:ph idx="1"/>
          </p:nvPr>
        </p:nvSpPr>
        <p:spPr/>
        <p:txBody>
          <a:bodyPr/>
          <a:lstStyle/>
          <a:p>
            <a:endParaRPr lang="zh-CN" altLang="en-US" dirty="0"/>
          </a:p>
        </p:txBody>
      </p:sp>
      <p:pic>
        <p:nvPicPr>
          <p:cNvPr id="28675" name="Picture 5"/>
          <p:cNvPicPr>
            <a:picLocks noChangeAspect="1" noChangeArrowheads="1"/>
          </p:cNvPicPr>
          <p:nvPr/>
        </p:nvPicPr>
        <p:blipFill>
          <a:blip r:embed="rId2">
            <a:extLst>
              <a:ext uri="{28A0092B-C50C-407E-A947-70E740481C1C}">
                <a14:useLocalDpi xmlns:a14="http://schemas.microsoft.com/office/drawing/2010/main" val="0"/>
              </a:ext>
            </a:extLst>
          </a:blip>
          <a:srcRect l="3227" t="832" r="2957" b="1047"/>
          <a:stretch>
            <a:fillRect/>
          </a:stretch>
        </p:blipFill>
        <p:spPr bwMode="auto">
          <a:xfrm>
            <a:off x="1075268" y="947737"/>
            <a:ext cx="6593894" cy="534987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5302" name="Text Box 6"/>
          <p:cNvSpPr txBox="1">
            <a:spLocks noChangeArrowheads="1"/>
          </p:cNvSpPr>
          <p:nvPr/>
        </p:nvSpPr>
        <p:spPr bwMode="auto">
          <a:xfrm rot="-480000">
            <a:off x="8309089" y="3875606"/>
            <a:ext cx="2633384" cy="1200329"/>
          </a:xfrm>
          <a:prstGeom prst="rect">
            <a:avLst/>
          </a:prstGeom>
          <a:solidFill>
            <a:schemeClr val="bg1"/>
          </a:solidFill>
          <a:ln w="9525">
            <a:solidFill>
              <a:schemeClr val="tx1"/>
            </a:solidFill>
            <a:prstDash val="dash"/>
            <a:miter lim="800000"/>
            <a:headEnd/>
            <a:tailEnd/>
          </a:ln>
        </p:spPr>
        <p:txBody>
          <a:bodyPr wrap="square">
            <a:spAutoFit/>
          </a:bodyPr>
          <a:lstStyle>
            <a:lvl1pPr>
              <a:defRPr kumimoji="1" sz="2800" b="1">
                <a:solidFill>
                  <a:schemeClr val="tx1"/>
                </a:solidFill>
                <a:latin typeface="Arial" pitchFamily="34" charset="0"/>
                <a:ea typeface="楷体" pitchFamily="49" charset="-122"/>
              </a:defRPr>
            </a:lvl1pPr>
            <a:lvl2pPr>
              <a:defRPr kumimoji="1" sz="2400" b="1">
                <a:solidFill>
                  <a:schemeClr val="tx1"/>
                </a:solidFill>
                <a:latin typeface="Arial" pitchFamily="34" charset="0"/>
                <a:ea typeface="楷体" pitchFamily="49" charset="-122"/>
              </a:defRPr>
            </a:lvl2pPr>
            <a:lvl3pPr marL="1143000">
              <a:defRPr kumimoji="1" sz="2000" b="1">
                <a:solidFill>
                  <a:schemeClr val="tx1"/>
                </a:solidFill>
                <a:latin typeface="Arial" pitchFamily="34" charset="0"/>
                <a:ea typeface="楷体" pitchFamily="49" charset="-122"/>
              </a:defRPr>
            </a:lvl3pPr>
            <a:lvl4pPr marL="1600200">
              <a:defRPr kumimoji="1" sz="2000" b="1">
                <a:solidFill>
                  <a:schemeClr val="tx1"/>
                </a:solidFill>
                <a:latin typeface="Arial" pitchFamily="34" charset="0"/>
                <a:ea typeface="楷体" pitchFamily="49" charset="-122"/>
              </a:defRPr>
            </a:lvl4pPr>
            <a:lvl5pPr marL="2057400">
              <a:defRPr kumimoji="1" sz="2000" b="1">
                <a:solidFill>
                  <a:schemeClr val="tx1"/>
                </a:solidFill>
                <a:latin typeface="Arial" pitchFamily="34" charset="0"/>
                <a:ea typeface="楷体" pitchFamily="49" charset="-122"/>
              </a:defRPr>
            </a:lvl5pPr>
            <a:lvl6pPr marL="2514600" eaLnBrk="0" hangingPunct="0">
              <a:defRPr kumimoji="1" sz="2000" b="1">
                <a:solidFill>
                  <a:schemeClr val="tx1"/>
                </a:solidFill>
                <a:latin typeface="Arial" pitchFamily="34" charset="0"/>
                <a:ea typeface="楷体" pitchFamily="49" charset="-122"/>
              </a:defRPr>
            </a:lvl6pPr>
            <a:lvl7pPr marL="2971800" eaLnBrk="0" hangingPunct="0">
              <a:defRPr kumimoji="1" sz="2000" b="1">
                <a:solidFill>
                  <a:schemeClr val="tx1"/>
                </a:solidFill>
                <a:latin typeface="Arial" pitchFamily="34" charset="0"/>
                <a:ea typeface="楷体" pitchFamily="49" charset="-122"/>
              </a:defRPr>
            </a:lvl7pPr>
            <a:lvl8pPr marL="3429000" eaLnBrk="0" hangingPunct="0">
              <a:defRPr kumimoji="1" sz="2000" b="1">
                <a:solidFill>
                  <a:schemeClr val="tx1"/>
                </a:solidFill>
                <a:latin typeface="Arial" pitchFamily="34" charset="0"/>
                <a:ea typeface="楷体" pitchFamily="49" charset="-122"/>
              </a:defRPr>
            </a:lvl8pPr>
            <a:lvl9pPr marL="3886200" eaLnBrk="0" hangingPunct="0">
              <a:defRPr kumimoji="1" sz="2000" b="1">
                <a:solidFill>
                  <a:schemeClr val="tx1"/>
                </a:solidFill>
                <a:latin typeface="Arial" pitchFamily="34" charset="0"/>
                <a:ea typeface="楷体" pitchFamily="49" charset="-122"/>
              </a:defRPr>
            </a:lvl9pPr>
          </a:lstStyle>
          <a:p>
            <a:pPr algn="ctr" eaLnBrk="1" hangingPunct="1"/>
            <a:r>
              <a:rPr kumimoji="0" lang="en-US" altLang="zh-CN" sz="2400" dirty="0">
                <a:solidFill>
                  <a:srgbClr val="0000CC"/>
                </a:solidFill>
                <a:latin typeface="Garamond" pitchFamily="18" charset="0"/>
                <a:ea typeface="宋体" pitchFamily="2" charset="-122"/>
              </a:rPr>
              <a:t>context switch takes</a:t>
            </a:r>
            <a:br>
              <a:rPr kumimoji="0" lang="en-US" altLang="zh-CN" sz="2400" dirty="0">
                <a:solidFill>
                  <a:srgbClr val="0000CC"/>
                </a:solidFill>
                <a:latin typeface="Garamond" pitchFamily="18" charset="0"/>
                <a:ea typeface="宋体" pitchFamily="2" charset="-122"/>
              </a:rPr>
            </a:br>
            <a:r>
              <a:rPr kumimoji="0" lang="en-US" altLang="zh-CN" sz="2400" dirty="0">
                <a:solidFill>
                  <a:srgbClr val="0000CC"/>
                </a:solidFill>
                <a:latin typeface="Garamond" pitchFamily="18" charset="0"/>
                <a:ea typeface="宋体" pitchFamily="2" charset="-122"/>
              </a:rPr>
              <a:t>a few milliseconds</a:t>
            </a:r>
          </a:p>
        </p:txBody>
      </p:sp>
      <p:sp>
        <p:nvSpPr>
          <p:cNvPr id="6" name="TextBox 1"/>
          <p:cNvSpPr txBox="1">
            <a:spLocks noChangeArrowheads="1"/>
          </p:cNvSpPr>
          <p:nvPr/>
        </p:nvSpPr>
        <p:spPr bwMode="auto">
          <a:xfrm>
            <a:off x="8335194" y="1670784"/>
            <a:ext cx="336027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latin typeface="Verdana" panose="020B0604030504040204" pitchFamily="34" charset="0"/>
              </a:rPr>
              <a:t>A </a:t>
            </a:r>
            <a:r>
              <a:rPr kumimoji="0" lang="en-US" altLang="zh-CN" b="1" dirty="0">
                <a:latin typeface="Verdana" panose="020B0604030504040204" pitchFamily="34" charset="0"/>
              </a:rPr>
              <a:t>context switch </a:t>
            </a:r>
            <a:r>
              <a:rPr kumimoji="0" lang="en-US" altLang="zh-CN" dirty="0">
                <a:latin typeface="Verdana" panose="020B0604030504040204" pitchFamily="34" charset="0"/>
              </a:rPr>
              <a:t>occurs when the CPU </a:t>
            </a:r>
          </a:p>
          <a:p>
            <a:pPr>
              <a:spcBef>
                <a:spcPct val="0"/>
              </a:spcBef>
              <a:buClrTx/>
              <a:buSzTx/>
              <a:buFontTx/>
              <a:buNone/>
            </a:pPr>
            <a:r>
              <a:rPr kumimoji="0" lang="en-US" altLang="zh-CN" dirty="0">
                <a:latin typeface="Verdana" panose="020B0604030504040204" pitchFamily="34" charset="0"/>
              </a:rPr>
              <a:t>switches from one process to another.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609600" y="277813"/>
            <a:ext cx="10972800" cy="576262"/>
          </a:xfrm>
        </p:spPr>
        <p:txBody>
          <a:bodyPr/>
          <a:lstStyle/>
          <a:p>
            <a:pPr eaLnBrk="1" hangingPunct="1"/>
            <a:r>
              <a:rPr lang="en-US" altLang="en-US"/>
              <a:t>Multitasking in Mobile Systems</a:t>
            </a:r>
          </a:p>
        </p:txBody>
      </p:sp>
      <p:sp>
        <p:nvSpPr>
          <p:cNvPr id="37890" name="Rectangle 3"/>
          <p:cNvSpPr>
            <a:spLocks noGrp="1" noChangeArrowheads="1"/>
          </p:cNvSpPr>
          <p:nvPr>
            <p:ph idx="1"/>
          </p:nvPr>
        </p:nvSpPr>
        <p:spPr/>
        <p:txBody>
          <a:bodyPr/>
          <a:lstStyle/>
          <a:p>
            <a:r>
              <a:rPr lang="en-US" altLang="en-US" dirty="0"/>
              <a:t>Due to screen real estate, user interface limits iOS provides for a </a:t>
            </a:r>
          </a:p>
          <a:p>
            <a:pPr lvl="1"/>
            <a:r>
              <a:rPr lang="en-US" altLang="en-US" dirty="0"/>
              <a:t>Single </a:t>
            </a:r>
            <a:r>
              <a:rPr lang="en-US" altLang="en-US" b="1" dirty="0">
                <a:solidFill>
                  <a:srgbClr val="3366FF"/>
                </a:solidFill>
              </a:rPr>
              <a:t>foreground</a:t>
            </a:r>
            <a:r>
              <a:rPr lang="en-US" altLang="en-US" dirty="0"/>
              <a:t> process- controlled via user interface</a:t>
            </a:r>
          </a:p>
          <a:p>
            <a:pPr lvl="1"/>
            <a:r>
              <a:rPr lang="en-US" altLang="en-US" dirty="0"/>
              <a:t>Multiple </a:t>
            </a:r>
            <a:r>
              <a:rPr lang="en-US" altLang="en-US" b="1" dirty="0">
                <a:solidFill>
                  <a:srgbClr val="3366FF"/>
                </a:solidFill>
              </a:rPr>
              <a:t>background</a:t>
            </a:r>
            <a:r>
              <a:rPr lang="en-US" altLang="en-US" dirty="0"/>
              <a:t> processes– in memory, running, but not on the display, and with limits</a:t>
            </a:r>
          </a:p>
          <a:p>
            <a:pPr lvl="1"/>
            <a:r>
              <a:rPr lang="en-US" altLang="en-US" dirty="0"/>
              <a:t>Limits include single, short task, receiving notification of events, specific long-running tasks like audio playback</a:t>
            </a:r>
          </a:p>
          <a:p>
            <a:r>
              <a:rPr lang="en-US" altLang="en-US" dirty="0">
                <a:solidFill>
                  <a:srgbClr val="C00000"/>
                </a:solidFill>
              </a:rPr>
              <a:t>Android</a:t>
            </a:r>
            <a:r>
              <a:rPr lang="en-US" altLang="en-US" dirty="0"/>
              <a:t> runs </a:t>
            </a:r>
            <a:r>
              <a:rPr lang="en-US" altLang="en-US" dirty="0">
                <a:solidFill>
                  <a:srgbClr val="FF0000"/>
                </a:solidFill>
              </a:rPr>
              <a:t>foreground </a:t>
            </a:r>
            <a:r>
              <a:rPr lang="en-US" altLang="en-US" dirty="0"/>
              <a:t>and </a:t>
            </a:r>
            <a:r>
              <a:rPr lang="en-US" altLang="en-US" dirty="0">
                <a:solidFill>
                  <a:srgbClr val="FF0000"/>
                </a:solidFill>
              </a:rPr>
              <a:t>background</a:t>
            </a:r>
            <a:r>
              <a:rPr lang="en-US" altLang="en-US" dirty="0"/>
              <a:t>, with fewer limits</a:t>
            </a:r>
          </a:p>
          <a:p>
            <a:pPr lvl="1"/>
            <a:r>
              <a:rPr lang="en-US" altLang="en-US" dirty="0"/>
              <a:t>Background process uses a </a:t>
            </a:r>
            <a:r>
              <a:rPr lang="en-US" altLang="en-US" b="1" dirty="0">
                <a:solidFill>
                  <a:srgbClr val="3366FF"/>
                </a:solidFill>
              </a:rPr>
              <a:t>service</a:t>
            </a:r>
            <a:r>
              <a:rPr lang="en-US" altLang="en-US" dirty="0"/>
              <a:t> to perform tasks</a:t>
            </a:r>
          </a:p>
          <a:p>
            <a:pPr lvl="1"/>
            <a:r>
              <a:rPr lang="en-US" altLang="en-US" dirty="0"/>
              <a:t>Service can keep running even if background process is suspended</a:t>
            </a:r>
          </a:p>
          <a:p>
            <a:pPr lvl="1"/>
            <a:r>
              <a:rPr lang="en-US" altLang="en-US" dirty="0"/>
              <a:t>Service has no user interface, small memory use</a:t>
            </a:r>
          </a:p>
          <a:p>
            <a:pPr lvl="1"/>
            <a:endParaRPr lang="en-US" altLang="en-US" dirty="0"/>
          </a:p>
          <a:p>
            <a:endParaRPr lang="en-US" altLang="en-US" dirty="0"/>
          </a:p>
        </p:txBody>
      </p:sp>
    </p:spTree>
    <p:extLst>
      <p:ext uri="{BB962C8B-B14F-4D97-AF65-F5344CB8AC3E}">
        <p14:creationId xmlns:p14="http://schemas.microsoft.com/office/powerpoint/2010/main" val="557672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4"/>
          <p:cNvSpPr>
            <a:spLocks noGrp="1" noChangeArrowheads="1"/>
          </p:cNvSpPr>
          <p:nvPr>
            <p:ph type="ctrTitle"/>
          </p:nvPr>
        </p:nvSpPr>
        <p:spPr>
          <a:xfrm>
            <a:off x="1895475" y="1831975"/>
            <a:ext cx="8458200" cy="1143000"/>
          </a:xfrm>
          <a:noFill/>
        </p:spPr>
        <p:txBody>
          <a:bodyPr/>
          <a:lstStyle/>
          <a:p>
            <a:r>
              <a:rPr lang="en-US" altLang="en-US" dirty="0">
                <a:solidFill>
                  <a:srgbClr val="006699"/>
                </a:solidFill>
                <a:latin typeface="+mj-lt"/>
                <a:ea typeface="MS PGothic" pitchFamily="34" charset="-128"/>
                <a:cs typeface="MS PGothic" panose="020B0600070205080204" pitchFamily="34" charset="-128"/>
              </a:rPr>
              <a:t>3.3 Operations on Processes</a:t>
            </a:r>
          </a:p>
        </p:txBody>
      </p:sp>
    </p:spTree>
    <p:extLst>
      <p:ext uri="{BB962C8B-B14F-4D97-AF65-F5344CB8AC3E}">
        <p14:creationId xmlns:p14="http://schemas.microsoft.com/office/powerpoint/2010/main" val="2361271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09600" y="277813"/>
            <a:ext cx="10972800" cy="576262"/>
          </a:xfrm>
        </p:spPr>
        <p:txBody>
          <a:bodyPr/>
          <a:lstStyle/>
          <a:p>
            <a:pPr eaLnBrk="1" hangingPunct="1"/>
            <a:r>
              <a:rPr lang="zh-CN" altLang="zh-CN" sz="2800" dirty="0">
                <a:solidFill>
                  <a:srgbClr val="FFC000"/>
                </a:solidFill>
                <a:ea typeface="楷体_GB2312" pitchFamily="49" charset="-122"/>
              </a:rPr>
              <a:t>3.3 </a:t>
            </a:r>
            <a:r>
              <a:rPr lang="en-US" altLang="zh-CN" sz="2800" dirty="0">
                <a:solidFill>
                  <a:srgbClr val="FFC000"/>
                </a:solidFill>
                <a:ea typeface="楷体_GB2312" pitchFamily="49" charset="-122"/>
              </a:rPr>
              <a:t>Operating on Processes</a:t>
            </a:r>
            <a:r>
              <a:rPr lang="zh-CN" altLang="en-US" dirty="0">
                <a:solidFill>
                  <a:srgbClr val="FFC000"/>
                </a:solidFill>
                <a:ea typeface="楷体_GB2312" pitchFamily="49" charset="-122"/>
              </a:rPr>
              <a:t> </a:t>
            </a:r>
            <a:r>
              <a:rPr lang="zh-CN" altLang="en-US" sz="2400" dirty="0">
                <a:solidFill>
                  <a:srgbClr val="FFC000"/>
                </a:solidFill>
                <a:ea typeface="楷体_GB2312" pitchFamily="49" charset="-122"/>
              </a:rPr>
              <a:t>进程操作</a:t>
            </a:r>
            <a:endParaRPr lang="zh-CN" altLang="zh-CN" sz="2400" dirty="0">
              <a:solidFill>
                <a:srgbClr val="FFC000"/>
              </a:solidFill>
              <a:ea typeface="楷体_GB2312" pitchFamily="49" charset="-122"/>
            </a:endParaRPr>
          </a:p>
        </p:txBody>
      </p:sp>
      <p:sp>
        <p:nvSpPr>
          <p:cNvPr id="29699" name="Rectangle 3"/>
          <p:cNvSpPr>
            <a:spLocks noGrp="1" noChangeArrowheads="1"/>
          </p:cNvSpPr>
          <p:nvPr>
            <p:ph idx="1"/>
          </p:nvPr>
        </p:nvSpPr>
        <p:spPr/>
        <p:txBody>
          <a:bodyPr/>
          <a:lstStyle/>
          <a:p>
            <a:pPr eaLnBrk="1" hangingPunct="1">
              <a:buFont typeface="Monotype Sorts" pitchFamily="2" charset="2"/>
              <a:buNone/>
            </a:pPr>
            <a:r>
              <a:rPr lang="zh-CN" altLang="zh-CN" dirty="0">
                <a:latin typeface="Arial" pitchFamily="34" charset="0"/>
              </a:rPr>
              <a:t>3.3.1 </a:t>
            </a:r>
            <a:r>
              <a:rPr lang="en-US" altLang="zh-CN" dirty="0">
                <a:latin typeface="Arial" pitchFamily="34" charset="0"/>
              </a:rPr>
              <a:t>Process Creation</a:t>
            </a:r>
            <a:r>
              <a:rPr lang="zh-CN" altLang="en-US" dirty="0">
                <a:latin typeface="Arial" pitchFamily="34" charset="0"/>
              </a:rPr>
              <a:t>进程创建</a:t>
            </a:r>
          </a:p>
          <a:p>
            <a:pPr eaLnBrk="1" hangingPunct="1"/>
            <a:r>
              <a:rPr lang="en-US" altLang="zh-CN" dirty="0">
                <a:latin typeface="Arial" pitchFamily="34" charset="0"/>
              </a:rPr>
              <a:t>Parent process create children processes, which, in turn create other processes, forming a tree of processes.</a:t>
            </a:r>
          </a:p>
          <a:p>
            <a:pPr eaLnBrk="1" hangingPunct="1"/>
            <a:r>
              <a:rPr lang="en-US" altLang="zh-CN" dirty="0">
                <a:latin typeface="Arial" pitchFamily="34" charset="0"/>
              </a:rPr>
              <a:t>Generally, process identified and managed via a </a:t>
            </a:r>
            <a:r>
              <a:rPr lang="en-US" altLang="zh-CN" dirty="0">
                <a:solidFill>
                  <a:srgbClr val="FF0000"/>
                </a:solidFill>
                <a:latin typeface="Arial" pitchFamily="34" charset="0"/>
              </a:rPr>
              <a:t>process identifier (</a:t>
            </a:r>
            <a:r>
              <a:rPr lang="en-US" altLang="zh-CN" dirty="0" err="1">
                <a:solidFill>
                  <a:srgbClr val="FF0000"/>
                </a:solidFill>
                <a:latin typeface="Arial" pitchFamily="34" charset="0"/>
              </a:rPr>
              <a:t>pid</a:t>
            </a:r>
            <a:r>
              <a:rPr lang="en-US" altLang="zh-CN" dirty="0">
                <a:solidFill>
                  <a:srgbClr val="FF0000"/>
                </a:solidFill>
                <a:latin typeface="Arial" pitchFamily="34" charset="0"/>
              </a:rPr>
              <a:t>)</a:t>
            </a:r>
            <a:endParaRPr lang="zh-CN" altLang="en-US" sz="1800" dirty="0">
              <a:solidFill>
                <a:srgbClr val="FF0000"/>
              </a:solidFill>
              <a:latin typeface="Arial" pitchFamily="34" charset="0"/>
            </a:endParaRPr>
          </a:p>
          <a:p>
            <a:pPr eaLnBrk="1" hangingPunct="1"/>
            <a:r>
              <a:rPr lang="en-US" altLang="zh-CN" dirty="0">
                <a:latin typeface="Arial" pitchFamily="34" charset="0"/>
              </a:rPr>
              <a:t>Resource sharing</a:t>
            </a:r>
            <a:r>
              <a:rPr lang="zh-CN" altLang="en-US" sz="1800">
                <a:latin typeface="Arial" pitchFamily="34" charset="0"/>
              </a:rPr>
              <a:t>：</a:t>
            </a:r>
            <a:endParaRPr lang="zh-CN" altLang="zh-CN" sz="1800">
              <a:latin typeface="Arial" pitchFamily="34" charset="0"/>
            </a:endParaRPr>
          </a:p>
          <a:p>
            <a:pPr lvl="1" eaLnBrk="1" hangingPunct="1"/>
            <a:r>
              <a:rPr lang="en-US" altLang="zh-CN" dirty="0">
                <a:latin typeface="Arial" pitchFamily="34" charset="0"/>
              </a:rPr>
              <a:t>Parent and children share all resources.</a:t>
            </a:r>
          </a:p>
          <a:p>
            <a:pPr lvl="1" eaLnBrk="1" hangingPunct="1"/>
            <a:r>
              <a:rPr lang="en-US" altLang="zh-CN" dirty="0">
                <a:latin typeface="Arial" pitchFamily="34" charset="0"/>
              </a:rPr>
              <a:t>Children share subset of parent’s resources.</a:t>
            </a:r>
          </a:p>
          <a:p>
            <a:pPr lvl="1" eaLnBrk="1" hangingPunct="1"/>
            <a:r>
              <a:rPr lang="en-US" altLang="zh-CN" dirty="0">
                <a:latin typeface="Arial" pitchFamily="34" charset="0"/>
              </a:rPr>
              <a:t>Parent and child share no resources.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09600" y="277813"/>
            <a:ext cx="10972800" cy="576262"/>
          </a:xfrm>
        </p:spPr>
        <p:txBody>
          <a:bodyPr/>
          <a:lstStyle/>
          <a:p>
            <a:pPr eaLnBrk="1" hangingPunct="1"/>
            <a:r>
              <a:rPr lang="zh-CN" altLang="zh-CN" dirty="0">
                <a:ea typeface="楷体_GB2312" pitchFamily="49" charset="-122"/>
              </a:rPr>
              <a:t> </a:t>
            </a:r>
            <a:r>
              <a:rPr lang="en-US" altLang="zh-CN" dirty="0">
                <a:solidFill>
                  <a:srgbClr val="FFC000"/>
                </a:solidFill>
                <a:ea typeface="楷体_GB2312" pitchFamily="49" charset="-122"/>
              </a:rPr>
              <a:t>Operating on Processes </a:t>
            </a:r>
            <a:r>
              <a:rPr lang="en-US" altLang="zh-CN" sz="2800" dirty="0">
                <a:solidFill>
                  <a:srgbClr val="FFC000"/>
                </a:solidFill>
                <a:ea typeface="楷体_GB2312" pitchFamily="49" charset="-122"/>
              </a:rPr>
              <a:t>(Cont.)</a:t>
            </a:r>
            <a:endParaRPr lang="en-US" altLang="zh-CN" sz="2400" dirty="0">
              <a:solidFill>
                <a:srgbClr val="FFC000"/>
              </a:solidFill>
              <a:ea typeface="楷体_GB2312" pitchFamily="49" charset="-122"/>
            </a:endParaRPr>
          </a:p>
        </p:txBody>
      </p:sp>
      <p:sp>
        <p:nvSpPr>
          <p:cNvPr id="30723" name="Rectangle 3"/>
          <p:cNvSpPr>
            <a:spLocks noGrp="1" noChangeArrowheads="1"/>
          </p:cNvSpPr>
          <p:nvPr>
            <p:ph idx="1"/>
          </p:nvPr>
        </p:nvSpPr>
        <p:spPr/>
        <p:txBody>
          <a:bodyPr/>
          <a:lstStyle/>
          <a:p>
            <a:pPr eaLnBrk="1" hangingPunct="1"/>
            <a:r>
              <a:rPr lang="en-US" altLang="zh-CN" dirty="0">
                <a:latin typeface="Arial" pitchFamily="34" charset="0"/>
              </a:rPr>
              <a:t>Execution</a:t>
            </a:r>
            <a:endParaRPr lang="zh-CN" altLang="zh-CN" dirty="0">
              <a:latin typeface="Arial" pitchFamily="34" charset="0"/>
            </a:endParaRPr>
          </a:p>
          <a:p>
            <a:pPr lvl="1" eaLnBrk="1" hangingPunct="1"/>
            <a:r>
              <a:rPr lang="en-US" altLang="zh-CN" dirty="0">
                <a:latin typeface="Arial" pitchFamily="34" charset="0"/>
              </a:rPr>
              <a:t>Parent and children execute concurrently.</a:t>
            </a:r>
          </a:p>
          <a:p>
            <a:pPr lvl="1" eaLnBrk="1" hangingPunct="1"/>
            <a:r>
              <a:rPr lang="en-US" altLang="zh-CN" dirty="0">
                <a:latin typeface="Arial" pitchFamily="34" charset="0"/>
              </a:rPr>
              <a:t>Parent waits until children terminate.</a:t>
            </a:r>
            <a:endParaRPr lang="zh-CN" altLang="en-US" dirty="0">
              <a:latin typeface="Arial" pitchFamily="34" charset="0"/>
            </a:endParaRPr>
          </a:p>
          <a:p>
            <a:pPr lvl="1" eaLnBrk="1" hangingPunct="1">
              <a:buFont typeface="Monotype Sorts" pitchFamily="2" charset="2"/>
              <a:buNone/>
            </a:pPr>
            <a:r>
              <a:rPr lang="zh-CN" altLang="en-US" dirty="0">
                <a:latin typeface="Arial" pitchFamily="34" charset="0"/>
              </a:rPr>
              <a:t>   </a:t>
            </a:r>
          </a:p>
          <a:p>
            <a:pPr eaLnBrk="1" hangingPunct="1"/>
            <a:r>
              <a:rPr lang="en-US" altLang="zh-CN" dirty="0">
                <a:latin typeface="Arial" pitchFamily="34" charset="0"/>
              </a:rPr>
              <a:t>Address space </a:t>
            </a:r>
            <a:r>
              <a:rPr lang="zh-CN" altLang="en-US" dirty="0">
                <a:latin typeface="Arial" pitchFamily="34" charset="0"/>
              </a:rPr>
              <a:t>地址空间</a:t>
            </a:r>
            <a:endParaRPr lang="zh-CN" altLang="zh-CN" dirty="0">
              <a:latin typeface="Arial" pitchFamily="34" charset="0"/>
            </a:endParaRPr>
          </a:p>
          <a:p>
            <a:pPr lvl="1" eaLnBrk="1" hangingPunct="1"/>
            <a:r>
              <a:rPr lang="en-US" altLang="zh-CN" dirty="0">
                <a:latin typeface="Arial" pitchFamily="34" charset="0"/>
              </a:rPr>
              <a:t>Child duplicate of parent.</a:t>
            </a:r>
            <a:endParaRPr lang="zh-CN" altLang="en-US" sz="1800" dirty="0">
              <a:latin typeface="Arial" pitchFamily="34" charset="0"/>
            </a:endParaRPr>
          </a:p>
          <a:p>
            <a:pPr lvl="1" eaLnBrk="1" hangingPunct="1"/>
            <a:r>
              <a:rPr lang="en-US" altLang="zh-CN" dirty="0">
                <a:latin typeface="Arial" pitchFamily="34" charset="0"/>
              </a:rPr>
              <a:t>Child has a program loaded into it.</a:t>
            </a:r>
          </a:p>
          <a:p>
            <a:pPr lvl="1" eaLnBrk="1" hangingPunct="1">
              <a:buFont typeface="Monotype Sorts" pitchFamily="2" charset="2"/>
              <a:buNone/>
            </a:pPr>
            <a:r>
              <a:rPr lang="zh-CN" altLang="en-US" dirty="0">
                <a:latin typeface="Arial" pitchFamily="34" charset="0"/>
              </a:rPr>
              <a:t>   </a:t>
            </a:r>
            <a:endParaRPr lang="zh-CN" altLang="en-US" sz="1800" dirty="0">
              <a:latin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277813"/>
            <a:ext cx="10972800" cy="576262"/>
          </a:xfrm>
        </p:spPr>
        <p:txBody>
          <a:bodyPr/>
          <a:lstStyle/>
          <a:p>
            <a:pPr eaLnBrk="1" hangingPunct="1"/>
            <a:r>
              <a:rPr lang="en-US" altLang="zh-CN" dirty="0">
                <a:solidFill>
                  <a:srgbClr val="FFC000"/>
                </a:solidFill>
                <a:ea typeface="楷体_GB2312" pitchFamily="49" charset="-122"/>
              </a:rPr>
              <a:t>Process Creation (Cont.)</a:t>
            </a:r>
          </a:p>
        </p:txBody>
      </p:sp>
      <p:sp>
        <p:nvSpPr>
          <p:cNvPr id="31747" name="Rectangle 3"/>
          <p:cNvSpPr>
            <a:spLocks noGrp="1" noChangeArrowheads="1"/>
          </p:cNvSpPr>
          <p:nvPr>
            <p:ph idx="1"/>
          </p:nvPr>
        </p:nvSpPr>
        <p:spPr/>
        <p:txBody>
          <a:bodyPr/>
          <a:lstStyle/>
          <a:p>
            <a:pPr eaLnBrk="1" hangingPunct="1"/>
            <a:r>
              <a:rPr lang="en-US" altLang="zh-CN" dirty="0">
                <a:latin typeface="Arial" pitchFamily="34" charset="0"/>
              </a:rPr>
              <a:t>UNIX examples</a:t>
            </a:r>
            <a:endParaRPr lang="zh-CN" altLang="zh-CN" dirty="0">
              <a:latin typeface="Arial" pitchFamily="34" charset="0"/>
            </a:endParaRPr>
          </a:p>
          <a:p>
            <a:pPr lvl="1" eaLnBrk="1" hangingPunct="1"/>
            <a:r>
              <a:rPr lang="en-US" altLang="zh-CN" dirty="0">
                <a:solidFill>
                  <a:srgbClr val="FF0000"/>
                </a:solidFill>
                <a:latin typeface="Arial" pitchFamily="34" charset="0"/>
              </a:rPr>
              <a:t>fork</a:t>
            </a:r>
            <a:r>
              <a:rPr lang="en-US" altLang="zh-CN" dirty="0">
                <a:latin typeface="Arial" pitchFamily="34" charset="0"/>
              </a:rPr>
              <a:t> system call creates new process</a:t>
            </a:r>
          </a:p>
          <a:p>
            <a:pPr lvl="2" eaLnBrk="1" hangingPunct="1"/>
            <a:r>
              <a:rPr lang="en-US" altLang="zh-CN" dirty="0" err="1">
                <a:latin typeface="Arial" pitchFamily="34" charset="0"/>
              </a:rPr>
              <a:t>int</a:t>
            </a:r>
            <a:r>
              <a:rPr lang="en-US" altLang="zh-CN" dirty="0">
                <a:latin typeface="Arial" pitchFamily="34" charset="0"/>
              </a:rPr>
              <a:t> pid1 = fork(); </a:t>
            </a:r>
          </a:p>
          <a:p>
            <a:pPr lvl="2" eaLnBrk="1" hangingPunct="1"/>
            <a:r>
              <a:rPr lang="zh-CN" altLang="en-US" dirty="0">
                <a:latin typeface="Arial" pitchFamily="34" charset="0"/>
              </a:rPr>
              <a:t> 从系统调用 </a:t>
            </a:r>
            <a:r>
              <a:rPr lang="en-US" altLang="zh-CN" dirty="0">
                <a:latin typeface="Arial" pitchFamily="34" charset="0"/>
              </a:rPr>
              <a:t>fork </a:t>
            </a:r>
            <a:r>
              <a:rPr lang="zh-CN" altLang="en-US" dirty="0">
                <a:latin typeface="Arial" pitchFamily="34" charset="0"/>
              </a:rPr>
              <a:t>中返回时，两个进程除了返回值 </a:t>
            </a:r>
            <a:r>
              <a:rPr lang="en-US" altLang="zh-CN" dirty="0" err="1">
                <a:latin typeface="Arial" pitchFamily="34" charset="0"/>
              </a:rPr>
              <a:t>pid</a:t>
            </a:r>
            <a:r>
              <a:rPr lang="en-US" altLang="zh-CN" dirty="0">
                <a:latin typeface="Arial" pitchFamily="34" charset="0"/>
              </a:rPr>
              <a:t> 1</a:t>
            </a:r>
            <a:r>
              <a:rPr lang="zh-CN" altLang="en-US" dirty="0">
                <a:latin typeface="Arial" pitchFamily="34" charset="0"/>
              </a:rPr>
              <a:t>不同外，具有完全一样的用户级上下文。</a:t>
            </a:r>
            <a:r>
              <a:rPr lang="zh-CN" altLang="en-US" dirty="0">
                <a:solidFill>
                  <a:srgbClr val="FF3300"/>
                </a:solidFill>
                <a:latin typeface="Arial" pitchFamily="34" charset="0"/>
              </a:rPr>
              <a:t>在子进程中，</a:t>
            </a:r>
            <a:r>
              <a:rPr lang="en-US" altLang="zh-CN" dirty="0">
                <a:solidFill>
                  <a:srgbClr val="FF3300"/>
                </a:solidFill>
                <a:latin typeface="Arial" pitchFamily="34" charset="0"/>
              </a:rPr>
              <a:t>pid1 </a:t>
            </a:r>
            <a:r>
              <a:rPr lang="zh-CN" altLang="en-US" dirty="0">
                <a:solidFill>
                  <a:srgbClr val="FF3300"/>
                </a:solidFill>
                <a:latin typeface="Arial" pitchFamily="34" charset="0"/>
              </a:rPr>
              <a:t>的值为0;父进程中， </a:t>
            </a:r>
            <a:r>
              <a:rPr lang="en-US" altLang="zh-CN" dirty="0" err="1">
                <a:solidFill>
                  <a:srgbClr val="FF3300"/>
                </a:solidFill>
                <a:latin typeface="Arial" pitchFamily="34" charset="0"/>
              </a:rPr>
              <a:t>pid</a:t>
            </a:r>
            <a:r>
              <a:rPr lang="en-US" altLang="zh-CN" dirty="0">
                <a:solidFill>
                  <a:srgbClr val="FF3300"/>
                </a:solidFill>
                <a:latin typeface="Arial" pitchFamily="34" charset="0"/>
              </a:rPr>
              <a:t> 1</a:t>
            </a:r>
            <a:r>
              <a:rPr lang="zh-CN" altLang="en-US" dirty="0">
                <a:solidFill>
                  <a:srgbClr val="FF3300"/>
                </a:solidFill>
                <a:latin typeface="Arial" pitchFamily="34" charset="0"/>
              </a:rPr>
              <a:t>的值为子进程的进程号</a:t>
            </a:r>
            <a:r>
              <a:rPr lang="zh-CN" altLang="en-US" dirty="0">
                <a:latin typeface="Arial" pitchFamily="34" charset="0"/>
              </a:rPr>
              <a:t>。</a:t>
            </a:r>
            <a:endParaRPr lang="en-US" altLang="zh-CN" sz="2400" dirty="0">
              <a:latin typeface="Arial" pitchFamily="34" charset="0"/>
            </a:endParaRPr>
          </a:p>
          <a:p>
            <a:pPr lvl="1" eaLnBrk="1" hangingPunct="1"/>
            <a:r>
              <a:rPr lang="en-US" altLang="zh-CN" dirty="0">
                <a:solidFill>
                  <a:srgbClr val="FF0000"/>
                </a:solidFill>
                <a:latin typeface="Arial" pitchFamily="34" charset="0"/>
              </a:rPr>
              <a:t>exec</a:t>
            </a:r>
            <a:r>
              <a:rPr lang="en-US" altLang="zh-CN" dirty="0">
                <a:latin typeface="Arial" pitchFamily="34" charset="0"/>
              </a:rPr>
              <a:t> system call used after a fork to replace the process’ memory space with a new program.</a:t>
            </a:r>
          </a:p>
          <a:p>
            <a:pPr lvl="1" eaLnBrk="1" hangingPunct="1">
              <a:buFont typeface="Monotype Sorts" pitchFamily="2" charset="2"/>
              <a:buNone/>
            </a:pPr>
            <a:r>
              <a:rPr lang="zh-CN" altLang="en-US" dirty="0">
                <a:latin typeface="Arial" pitchFamily="34" charset="0"/>
              </a:rPr>
              <a:t>   </a:t>
            </a:r>
            <a:endParaRPr lang="zh-CN" altLang="zh-CN" dirty="0">
              <a:latin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09600" y="277813"/>
            <a:ext cx="10972800" cy="576262"/>
          </a:xfrm>
        </p:spPr>
        <p:txBody>
          <a:bodyPr/>
          <a:lstStyle/>
          <a:p>
            <a:pPr eaLnBrk="1" hangingPunct="1"/>
            <a:r>
              <a:rPr lang="en-US" altLang="zh-CN" dirty="0">
                <a:solidFill>
                  <a:srgbClr val="FFC000"/>
                </a:solidFill>
              </a:rPr>
              <a:t>Process Creation</a:t>
            </a:r>
          </a:p>
        </p:txBody>
      </p:sp>
      <p:sp>
        <p:nvSpPr>
          <p:cNvPr id="2" name="内容占位符 1"/>
          <p:cNvSpPr>
            <a:spLocks noGrp="1"/>
          </p:cNvSpPr>
          <p:nvPr>
            <p:ph idx="1"/>
          </p:nvPr>
        </p:nvSpPr>
        <p:spPr/>
        <p:txBody>
          <a:bodyPr/>
          <a:lstStyle/>
          <a:p>
            <a:endParaRPr lang="zh-CN" altLang="en-US"/>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l="383" t="33247" r="575" b="33249"/>
          <a:stretch>
            <a:fillRect/>
          </a:stretch>
        </p:blipFill>
        <p:spPr bwMode="auto">
          <a:xfrm>
            <a:off x="2870201" y="2095500"/>
            <a:ext cx="6557963" cy="16637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09600" y="277813"/>
            <a:ext cx="10972800" cy="576262"/>
          </a:xfrm>
        </p:spPr>
        <p:txBody>
          <a:bodyPr/>
          <a:lstStyle/>
          <a:p>
            <a:pPr eaLnBrk="1" hangingPunct="1"/>
            <a:r>
              <a:rPr lang="en-US" altLang="zh-CN" sz="2800"/>
              <a:t>A tree of processes on a typical Solaris</a:t>
            </a:r>
          </a:p>
        </p:txBody>
      </p:sp>
      <p:sp>
        <p:nvSpPr>
          <p:cNvPr id="2" name="内容占位符 1"/>
          <p:cNvSpPr>
            <a:spLocks noGrp="1"/>
          </p:cNvSpPr>
          <p:nvPr>
            <p:ph idx="1"/>
          </p:nvPr>
        </p:nvSpPr>
        <p:spPr/>
        <p:txBody>
          <a:bodyPr/>
          <a:lstStyle/>
          <a:p>
            <a:endParaRPr lang="zh-CN" altLang="en-US"/>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l="7939" t="757" r="8128" b="505"/>
          <a:stretch>
            <a:fillRect/>
          </a:stretch>
        </p:blipFill>
        <p:spPr bwMode="auto">
          <a:xfrm>
            <a:off x="3043238" y="1046164"/>
            <a:ext cx="5795962" cy="51133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a:xfrm>
            <a:off x="609600" y="277813"/>
            <a:ext cx="10972800" cy="576262"/>
          </a:xfrm>
        </p:spPr>
        <p:txBody>
          <a:bodyPr/>
          <a:lstStyle/>
          <a:p>
            <a:pPr eaLnBrk="1" hangingPunct="1"/>
            <a:r>
              <a:rPr lang="en-US" altLang="en-US"/>
              <a:t>Objectives</a:t>
            </a:r>
          </a:p>
        </p:txBody>
      </p:sp>
      <p:sp>
        <p:nvSpPr>
          <p:cNvPr id="9218" name="Content Placeholder 2"/>
          <p:cNvSpPr>
            <a:spLocks noGrp="1"/>
          </p:cNvSpPr>
          <p:nvPr>
            <p:ph idx="1"/>
          </p:nvPr>
        </p:nvSpPr>
        <p:spPr/>
        <p:txBody>
          <a:bodyPr/>
          <a:lstStyle/>
          <a:p>
            <a:r>
              <a:rPr lang="en-US" altLang="en-US" dirty="0"/>
              <a:t>Identify the separate components of a process and illustrate how they are represented and scheduled in an operating system.</a:t>
            </a:r>
          </a:p>
          <a:p>
            <a:r>
              <a:rPr lang="en-US" altLang="en-US" dirty="0"/>
              <a:t>Describe how processes are created and terminated in an operating system, including developing programs using the appropriate system calls that perform these operations.</a:t>
            </a:r>
          </a:p>
          <a:p>
            <a:r>
              <a:rPr lang="en-US" altLang="en-US" dirty="0"/>
              <a:t>Describe and contrast </a:t>
            </a:r>
            <a:r>
              <a:rPr lang="en-US" altLang="en-US" dirty="0" err="1"/>
              <a:t>interprocess</a:t>
            </a:r>
            <a:r>
              <a:rPr lang="en-US" altLang="en-US" dirty="0"/>
              <a:t> communication using shared memory and message passing.</a:t>
            </a:r>
          </a:p>
          <a:p>
            <a:r>
              <a:rPr lang="en-US" altLang="en-US" dirty="0"/>
              <a:t>Design programs that uses pipes and POSIX shared memory to perform </a:t>
            </a:r>
            <a:r>
              <a:rPr lang="en-US" altLang="en-US" dirty="0" err="1"/>
              <a:t>interprocess</a:t>
            </a:r>
            <a:r>
              <a:rPr lang="en-US" altLang="en-US" dirty="0"/>
              <a:t> communication.</a:t>
            </a:r>
          </a:p>
          <a:p>
            <a:r>
              <a:rPr lang="en-US" altLang="en-US" dirty="0"/>
              <a:t>Describe client-server communication using sockets and remote procedure calls.</a:t>
            </a:r>
          </a:p>
          <a:p>
            <a:r>
              <a:rPr lang="en-US" altLang="en-US" dirty="0"/>
              <a:t>Design kernel modules that interact with the Linux operating system.</a:t>
            </a:r>
          </a:p>
        </p:txBody>
      </p:sp>
    </p:spTree>
    <p:extLst>
      <p:ext uri="{BB962C8B-B14F-4D97-AF65-F5344CB8AC3E}">
        <p14:creationId xmlns:p14="http://schemas.microsoft.com/office/powerpoint/2010/main" val="18500969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09600" y="277813"/>
            <a:ext cx="10972800" cy="576262"/>
          </a:xfrm>
        </p:spPr>
        <p:txBody>
          <a:bodyPr/>
          <a:lstStyle/>
          <a:p>
            <a:pPr eaLnBrk="1" hangingPunct="1"/>
            <a:r>
              <a:rPr lang="en-US" altLang="zh-CN" sz="2400">
                <a:ea typeface="楷体_GB2312" pitchFamily="49" charset="-122"/>
              </a:rPr>
              <a:t>C Program forking a separate process</a:t>
            </a:r>
            <a:endParaRPr lang="en-US" altLang="zh-CN" sz="2800">
              <a:ea typeface="楷体_GB2312" pitchFamily="49" charset="-122"/>
            </a:endParaRPr>
          </a:p>
        </p:txBody>
      </p:sp>
      <p:sp>
        <p:nvSpPr>
          <p:cNvPr id="34819" name="Rectangle 3"/>
          <p:cNvSpPr>
            <a:spLocks noGrp="1" noChangeArrowheads="1"/>
          </p:cNvSpPr>
          <p:nvPr>
            <p:ph idx="1"/>
          </p:nvPr>
        </p:nvSpPr>
        <p:spPr/>
        <p:txBody>
          <a:bodyPr/>
          <a:lstStyle/>
          <a:p>
            <a:pPr eaLnBrk="1" hangingPunct="1">
              <a:lnSpc>
                <a:spcPct val="90000"/>
              </a:lnSpc>
              <a:buFont typeface="Monotype Sorts" pitchFamily="2" charset="2"/>
              <a:buNone/>
            </a:pPr>
            <a:r>
              <a:rPr lang="zh-CN" altLang="en-US" sz="2000" dirty="0">
                <a:latin typeface="Arial" pitchFamily="34" charset="0"/>
              </a:rPr>
              <a:t>＃</a:t>
            </a:r>
            <a:r>
              <a:rPr lang="en-US" altLang="en-US" sz="2000" dirty="0">
                <a:latin typeface="Arial" pitchFamily="34" charset="0"/>
              </a:rPr>
              <a:t>include &lt;</a:t>
            </a:r>
            <a:r>
              <a:rPr lang="en-US" altLang="en-US" sz="2000" dirty="0" err="1">
                <a:latin typeface="Arial" pitchFamily="34" charset="0"/>
              </a:rPr>
              <a:t>stdio.h</a:t>
            </a:r>
            <a:r>
              <a:rPr lang="en-US" altLang="en-US" sz="2000" dirty="0">
                <a:latin typeface="Arial" pitchFamily="34" charset="0"/>
              </a:rPr>
              <a:t>&gt;</a:t>
            </a:r>
          </a:p>
          <a:p>
            <a:pPr eaLnBrk="1" hangingPunct="1">
              <a:lnSpc>
                <a:spcPct val="90000"/>
              </a:lnSpc>
              <a:buFont typeface="Monotype Sorts" pitchFamily="2" charset="2"/>
              <a:buNone/>
            </a:pPr>
            <a:r>
              <a:rPr lang="en-US" altLang="zh-CN" sz="2000" dirty="0">
                <a:latin typeface="Arial" pitchFamily="34" charset="0"/>
              </a:rPr>
              <a:t>void main(</a:t>
            </a:r>
            <a:r>
              <a:rPr lang="en-US" altLang="zh-CN" sz="2000" dirty="0" err="1">
                <a:latin typeface="Arial" pitchFamily="34" charset="0"/>
              </a:rPr>
              <a:t>int</a:t>
            </a:r>
            <a:r>
              <a:rPr lang="en-US" altLang="zh-CN" sz="2000" dirty="0">
                <a:latin typeface="Arial" pitchFamily="34" charset="0"/>
              </a:rPr>
              <a:t> </a:t>
            </a:r>
            <a:r>
              <a:rPr lang="en-US" altLang="zh-CN" sz="2000" dirty="0" err="1">
                <a:latin typeface="Arial" pitchFamily="34" charset="0"/>
              </a:rPr>
              <a:t>argc</a:t>
            </a:r>
            <a:r>
              <a:rPr lang="en-US" altLang="zh-CN" sz="2000" dirty="0">
                <a:latin typeface="Arial" pitchFamily="34" charset="0"/>
              </a:rPr>
              <a:t>, char *</a:t>
            </a:r>
            <a:r>
              <a:rPr lang="en-US" altLang="zh-CN" sz="2000" dirty="0" err="1">
                <a:latin typeface="Arial" pitchFamily="34" charset="0"/>
              </a:rPr>
              <a:t>argv</a:t>
            </a:r>
            <a:r>
              <a:rPr lang="en-US" altLang="zh-CN" sz="2000" dirty="0">
                <a:latin typeface="Arial" pitchFamily="34" charset="0"/>
              </a:rPr>
              <a:t>[ ])</a:t>
            </a:r>
          </a:p>
          <a:p>
            <a:pPr eaLnBrk="1" hangingPunct="1">
              <a:lnSpc>
                <a:spcPct val="90000"/>
              </a:lnSpc>
              <a:buFont typeface="Monotype Sorts" pitchFamily="2" charset="2"/>
              <a:buNone/>
            </a:pPr>
            <a:r>
              <a:rPr lang="en-US" altLang="zh-CN" sz="2000" dirty="0">
                <a:latin typeface="Arial" pitchFamily="34" charset="0"/>
              </a:rPr>
              <a:t>{ </a:t>
            </a:r>
            <a:r>
              <a:rPr lang="en-US" altLang="zh-CN" sz="2000" dirty="0" err="1">
                <a:latin typeface="Arial" pitchFamily="34" charset="0"/>
              </a:rPr>
              <a:t>int</a:t>
            </a:r>
            <a:r>
              <a:rPr lang="en-US" altLang="zh-CN" sz="2000" dirty="0">
                <a:latin typeface="Arial" pitchFamily="34" charset="0"/>
              </a:rPr>
              <a:t> pid1;</a:t>
            </a:r>
          </a:p>
          <a:p>
            <a:pPr eaLnBrk="1" hangingPunct="1">
              <a:lnSpc>
                <a:spcPct val="90000"/>
              </a:lnSpc>
              <a:buFont typeface="Monotype Sorts" pitchFamily="2" charset="2"/>
              <a:buNone/>
            </a:pPr>
            <a:r>
              <a:rPr lang="en-US" altLang="zh-CN" sz="2000" dirty="0">
                <a:latin typeface="Arial" pitchFamily="34" charset="0"/>
              </a:rPr>
              <a:t>   pid1=fork();  /* fork another process */</a:t>
            </a:r>
          </a:p>
          <a:p>
            <a:pPr eaLnBrk="1" hangingPunct="1">
              <a:lnSpc>
                <a:spcPct val="90000"/>
              </a:lnSpc>
              <a:buFont typeface="Monotype Sorts" pitchFamily="2" charset="2"/>
              <a:buNone/>
            </a:pPr>
            <a:r>
              <a:rPr lang="en-US" altLang="zh-CN" sz="2000" dirty="0">
                <a:latin typeface="Arial" pitchFamily="34" charset="0"/>
              </a:rPr>
              <a:t>   if (pid1&lt;0){ </a:t>
            </a:r>
            <a:r>
              <a:rPr lang="en-US" altLang="zh-CN" sz="2000" dirty="0" err="1">
                <a:latin typeface="Arial" pitchFamily="34" charset="0"/>
              </a:rPr>
              <a:t>fprintf</a:t>
            </a:r>
            <a:r>
              <a:rPr lang="en-US" altLang="zh-CN" sz="2000" dirty="0">
                <a:latin typeface="Arial" pitchFamily="34" charset="0"/>
              </a:rPr>
              <a:t>(</a:t>
            </a:r>
            <a:r>
              <a:rPr lang="en-US" altLang="zh-CN" sz="2000" dirty="0" err="1">
                <a:latin typeface="Arial" pitchFamily="34" charset="0"/>
              </a:rPr>
              <a:t>stderr</a:t>
            </a:r>
            <a:r>
              <a:rPr lang="en-US" altLang="zh-CN" sz="2000" dirty="0">
                <a:latin typeface="Arial" pitchFamily="34" charset="0"/>
              </a:rPr>
              <a:t>, “Fork Failed”);   exit(-1);    }</a:t>
            </a:r>
          </a:p>
          <a:p>
            <a:pPr eaLnBrk="1" hangingPunct="1">
              <a:lnSpc>
                <a:spcPct val="90000"/>
              </a:lnSpc>
              <a:buFont typeface="Monotype Sorts" pitchFamily="2" charset="2"/>
              <a:buNone/>
            </a:pPr>
            <a:r>
              <a:rPr lang="en-US" altLang="zh-CN" sz="2000" dirty="0">
                <a:latin typeface="Arial" pitchFamily="34" charset="0"/>
              </a:rPr>
              <a:t>   else if (pid1==0) { </a:t>
            </a:r>
            <a:r>
              <a:rPr lang="en-US" altLang="zh-CN" sz="2000" dirty="0" err="1">
                <a:latin typeface="Arial" pitchFamily="34" charset="0"/>
              </a:rPr>
              <a:t>execlp</a:t>
            </a:r>
            <a:r>
              <a:rPr lang="en-US" altLang="zh-CN" sz="2000" dirty="0">
                <a:latin typeface="Arial" pitchFamily="34" charset="0"/>
              </a:rPr>
              <a:t>(“/bin/</a:t>
            </a:r>
            <a:r>
              <a:rPr lang="en-US" altLang="zh-CN" sz="2000" dirty="0" err="1">
                <a:latin typeface="Arial" pitchFamily="34" charset="0"/>
              </a:rPr>
              <a:t>ls”,”ls”,NULL</a:t>
            </a:r>
            <a:r>
              <a:rPr lang="en-US" altLang="zh-CN" sz="2000" dirty="0">
                <a:latin typeface="Arial" pitchFamily="34" charset="0"/>
              </a:rPr>
              <a:t>); </a:t>
            </a:r>
          </a:p>
          <a:p>
            <a:pPr eaLnBrk="1" hangingPunct="1">
              <a:lnSpc>
                <a:spcPct val="90000"/>
              </a:lnSpc>
              <a:buFont typeface="Monotype Sorts" pitchFamily="2" charset="2"/>
              <a:buNone/>
            </a:pPr>
            <a:r>
              <a:rPr lang="en-US" altLang="zh-CN" sz="2000" dirty="0">
                <a:latin typeface="Arial" pitchFamily="34" charset="0"/>
              </a:rPr>
              <a:t>                              }  /* child process */</a:t>
            </a:r>
          </a:p>
          <a:p>
            <a:pPr eaLnBrk="1" hangingPunct="1">
              <a:lnSpc>
                <a:spcPct val="90000"/>
              </a:lnSpc>
              <a:buFont typeface="Monotype Sorts" pitchFamily="2" charset="2"/>
              <a:buNone/>
            </a:pPr>
            <a:r>
              <a:rPr lang="en-US" altLang="zh-CN" sz="2000" dirty="0">
                <a:latin typeface="Arial" pitchFamily="34" charset="0"/>
              </a:rPr>
              <a:t>           else { wait(NULL);</a:t>
            </a:r>
          </a:p>
          <a:p>
            <a:pPr eaLnBrk="1" hangingPunct="1">
              <a:lnSpc>
                <a:spcPct val="90000"/>
              </a:lnSpc>
              <a:buFont typeface="Monotype Sorts" pitchFamily="2" charset="2"/>
              <a:buNone/>
            </a:pPr>
            <a:r>
              <a:rPr lang="en-US" altLang="zh-CN" sz="2000" dirty="0">
                <a:latin typeface="Arial" pitchFamily="34" charset="0"/>
              </a:rPr>
              <a:t>                      </a:t>
            </a:r>
            <a:r>
              <a:rPr lang="en-US" altLang="zh-CN" sz="2000" dirty="0" err="1">
                <a:latin typeface="Arial" pitchFamily="34" charset="0"/>
              </a:rPr>
              <a:t>printf</a:t>
            </a:r>
            <a:r>
              <a:rPr lang="en-US" altLang="zh-CN" sz="2000" dirty="0">
                <a:latin typeface="Arial" pitchFamily="34" charset="0"/>
              </a:rPr>
              <a:t>(“child Complete”);</a:t>
            </a:r>
          </a:p>
          <a:p>
            <a:pPr eaLnBrk="1" hangingPunct="1">
              <a:lnSpc>
                <a:spcPct val="90000"/>
              </a:lnSpc>
              <a:buFont typeface="Monotype Sorts" pitchFamily="2" charset="2"/>
              <a:buNone/>
            </a:pPr>
            <a:r>
              <a:rPr lang="en-US" altLang="zh-CN" sz="2000" dirty="0">
                <a:latin typeface="Arial" pitchFamily="34" charset="0"/>
              </a:rPr>
              <a:t>                      exit(0);</a:t>
            </a:r>
          </a:p>
          <a:p>
            <a:pPr eaLnBrk="1" hangingPunct="1">
              <a:lnSpc>
                <a:spcPct val="90000"/>
              </a:lnSpc>
              <a:buFont typeface="Monotype Sorts" pitchFamily="2" charset="2"/>
              <a:buNone/>
            </a:pPr>
            <a:r>
              <a:rPr lang="en-US" altLang="zh-CN" sz="2000" dirty="0">
                <a:latin typeface="Arial" pitchFamily="34" charset="0"/>
              </a:rPr>
              <a:t>                    } /*parent process */</a:t>
            </a:r>
          </a:p>
          <a:p>
            <a:pPr eaLnBrk="1" hangingPunct="1">
              <a:lnSpc>
                <a:spcPct val="90000"/>
              </a:lnSpc>
              <a:buFont typeface="Monotype Sorts" pitchFamily="2" charset="2"/>
              <a:buNone/>
            </a:pPr>
            <a:r>
              <a:rPr lang="en-US" altLang="zh-CN" sz="2000" dirty="0">
                <a:latin typeface="Arial" pitchFamily="34" charset="0"/>
              </a:rPr>
              <a:t>}</a:t>
            </a:r>
          </a:p>
          <a:p>
            <a:pPr eaLnBrk="1" hangingPunct="1">
              <a:lnSpc>
                <a:spcPct val="90000"/>
              </a:lnSpc>
            </a:pPr>
            <a:r>
              <a:rPr lang="en-US" altLang="zh-CN" dirty="0">
                <a:solidFill>
                  <a:srgbClr val="FF0000"/>
                </a:solidFill>
                <a:latin typeface="Arial" pitchFamily="34" charset="0"/>
                <a:hlinkClick r:id="rId2" action="ppaction://hlinkfile"/>
              </a:rPr>
              <a:t>fork</a:t>
            </a:r>
            <a:r>
              <a:rPr lang="zh-CN" altLang="en-US" dirty="0">
                <a:solidFill>
                  <a:srgbClr val="FF0000"/>
                </a:solidFill>
                <a:latin typeface="Arial" pitchFamily="34" charset="0"/>
                <a:hlinkClick r:id="rId2" action="ppaction://hlinkfile"/>
              </a:rPr>
              <a:t>算法演示</a:t>
            </a:r>
            <a:endParaRPr lang="en-US" altLang="zh-CN" dirty="0">
              <a:solidFill>
                <a:srgbClr val="FF0000"/>
              </a:solidFill>
              <a:latin typeface="Arial" pitchFamily="34" charset="0"/>
            </a:endParaRPr>
          </a:p>
          <a:p>
            <a:pPr eaLnBrk="1" hangingPunct="1">
              <a:lnSpc>
                <a:spcPct val="90000"/>
              </a:lnSpc>
            </a:pPr>
            <a:r>
              <a:rPr lang="en-US" altLang="zh-CN" dirty="0">
                <a:latin typeface="Arial" pitchFamily="34" charset="0"/>
              </a:rPr>
              <a:t>WINDOWS example</a:t>
            </a:r>
            <a:r>
              <a:rPr lang="zh-CN" altLang="en-US" dirty="0">
                <a:latin typeface="Arial" pitchFamily="34" charset="0"/>
              </a:rPr>
              <a:t>： </a:t>
            </a:r>
            <a:r>
              <a:rPr lang="en-US" altLang="zh-CN" dirty="0">
                <a:solidFill>
                  <a:srgbClr val="FF0000"/>
                </a:solidFill>
                <a:latin typeface="Arial" pitchFamily="34" charset="0"/>
                <a:hlinkClick r:id="rId3" action="ppaction://hlinkfile"/>
              </a:rPr>
              <a:t>CreateProcess.cpp</a:t>
            </a:r>
            <a:endParaRPr lang="en-US" altLang="zh-CN" dirty="0">
              <a:solidFill>
                <a:srgbClr val="FF0000"/>
              </a:solidFill>
              <a:latin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09600" y="277813"/>
            <a:ext cx="10972800" cy="576262"/>
          </a:xfrm>
        </p:spPr>
        <p:txBody>
          <a:bodyPr/>
          <a:lstStyle/>
          <a:p>
            <a:pPr eaLnBrk="1" hangingPunct="1"/>
            <a:r>
              <a:rPr lang="zh-CN" altLang="zh-CN" sz="2800" dirty="0">
                <a:solidFill>
                  <a:srgbClr val="FFC000"/>
                </a:solidFill>
                <a:ea typeface="楷体_GB2312" pitchFamily="49" charset="-122"/>
              </a:rPr>
              <a:t>3.3.2 </a:t>
            </a:r>
            <a:r>
              <a:rPr lang="en-US" altLang="zh-CN" sz="2800" dirty="0">
                <a:solidFill>
                  <a:srgbClr val="FFC000"/>
                </a:solidFill>
                <a:ea typeface="楷体_GB2312" pitchFamily="49" charset="-122"/>
              </a:rPr>
              <a:t>Process Termination</a:t>
            </a:r>
            <a:r>
              <a:rPr lang="zh-CN" altLang="en-US" sz="2800" dirty="0">
                <a:solidFill>
                  <a:srgbClr val="FFC000"/>
                </a:solidFill>
                <a:ea typeface="楷体_GB2312" pitchFamily="49" charset="-122"/>
              </a:rPr>
              <a:t> 进程终止</a:t>
            </a:r>
            <a:endParaRPr lang="zh-CN" altLang="zh-CN" sz="2800" dirty="0">
              <a:solidFill>
                <a:srgbClr val="FFC000"/>
              </a:solidFill>
              <a:ea typeface="楷体_GB2312" pitchFamily="49" charset="-122"/>
            </a:endParaRPr>
          </a:p>
        </p:txBody>
      </p:sp>
      <p:sp>
        <p:nvSpPr>
          <p:cNvPr id="35843" name="Rectangle 3"/>
          <p:cNvSpPr>
            <a:spLocks noGrp="1" noChangeArrowheads="1"/>
          </p:cNvSpPr>
          <p:nvPr>
            <p:ph idx="1"/>
          </p:nvPr>
        </p:nvSpPr>
        <p:spPr/>
        <p:txBody>
          <a:bodyPr/>
          <a:lstStyle/>
          <a:p>
            <a:pPr eaLnBrk="1" hangingPunct="1"/>
            <a:r>
              <a:rPr lang="zh-CN" altLang="en-US" dirty="0">
                <a:latin typeface="楷体" pitchFamily="49" charset="-122"/>
              </a:rPr>
              <a:t>引起进程终止的事件</a:t>
            </a:r>
          </a:p>
          <a:p>
            <a:pPr lvl="1" eaLnBrk="1" hangingPunct="1"/>
            <a:r>
              <a:rPr lang="zh-CN" altLang="en-US" dirty="0">
                <a:latin typeface="楷体" pitchFamily="49" charset="-122"/>
              </a:rPr>
              <a:t>正常结束</a:t>
            </a:r>
          </a:p>
          <a:p>
            <a:pPr lvl="1" eaLnBrk="1" hangingPunct="1"/>
            <a:r>
              <a:rPr lang="zh-CN" altLang="en-US" dirty="0">
                <a:latin typeface="楷体" pitchFamily="49" charset="-122"/>
              </a:rPr>
              <a:t>异常结束</a:t>
            </a:r>
          </a:p>
          <a:p>
            <a:pPr lvl="1" eaLnBrk="1" hangingPunct="1"/>
            <a:r>
              <a:rPr lang="zh-CN" altLang="en-US" dirty="0">
                <a:latin typeface="楷体" pitchFamily="49" charset="-122"/>
              </a:rPr>
              <a:t>外界干预</a:t>
            </a:r>
          </a:p>
          <a:p>
            <a:pPr eaLnBrk="1" hangingPunct="1"/>
            <a:r>
              <a:rPr lang="en-US" altLang="zh-CN" dirty="0">
                <a:latin typeface="Arial" pitchFamily="34" charset="0"/>
              </a:rPr>
              <a:t>Process executes last statement and asks the operating system to decide it (exit).</a:t>
            </a:r>
            <a:endParaRPr lang="zh-CN" altLang="zh-CN" dirty="0">
              <a:latin typeface="Arial" pitchFamily="34" charset="0"/>
            </a:endParaRPr>
          </a:p>
          <a:p>
            <a:pPr lvl="1" eaLnBrk="1" hangingPunct="1"/>
            <a:r>
              <a:rPr lang="en-US" altLang="zh-CN" dirty="0">
                <a:latin typeface="Arial" pitchFamily="34" charset="0"/>
              </a:rPr>
              <a:t>Output data from child to parent (via wait).</a:t>
            </a:r>
            <a:endParaRPr lang="zh-CN" altLang="zh-CN" dirty="0">
              <a:latin typeface="Arial" pitchFamily="34" charset="0"/>
            </a:endParaRPr>
          </a:p>
          <a:p>
            <a:pPr lvl="1" eaLnBrk="1" hangingPunct="1"/>
            <a:r>
              <a:rPr lang="en-US" altLang="zh-CN" dirty="0">
                <a:latin typeface="Arial" pitchFamily="34" charset="0"/>
              </a:rPr>
              <a:t>Process’ resources are </a:t>
            </a:r>
            <a:r>
              <a:rPr lang="en-US" altLang="zh-CN" dirty="0" err="1">
                <a:latin typeface="Arial" pitchFamily="34" charset="0"/>
              </a:rPr>
              <a:t>deallocated</a:t>
            </a:r>
            <a:r>
              <a:rPr lang="en-US" altLang="zh-CN" dirty="0">
                <a:latin typeface="Arial" pitchFamily="34" charset="0"/>
              </a:rPr>
              <a:t> by operating system.</a:t>
            </a:r>
            <a:endParaRPr lang="zh-CN" altLang="en-US" sz="1800" dirty="0">
              <a:latin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277813"/>
            <a:ext cx="10972800" cy="576262"/>
          </a:xfrm>
        </p:spPr>
        <p:txBody>
          <a:bodyPr/>
          <a:lstStyle/>
          <a:p>
            <a:pPr eaLnBrk="1" hangingPunct="1"/>
            <a:r>
              <a:rPr lang="zh-CN" altLang="zh-CN" sz="2800" dirty="0">
                <a:ea typeface="楷体_GB2312" pitchFamily="49" charset="-122"/>
              </a:rPr>
              <a:t> </a:t>
            </a:r>
            <a:r>
              <a:rPr lang="en-US" altLang="zh-CN" sz="2800" dirty="0">
                <a:solidFill>
                  <a:srgbClr val="FFC000"/>
                </a:solidFill>
                <a:ea typeface="楷体_GB2312" pitchFamily="49" charset="-122"/>
              </a:rPr>
              <a:t>Process Termination (Cont.)</a:t>
            </a:r>
          </a:p>
        </p:txBody>
      </p:sp>
      <p:sp>
        <p:nvSpPr>
          <p:cNvPr id="36867" name="Rectangle 3"/>
          <p:cNvSpPr>
            <a:spLocks noGrp="1" noChangeArrowheads="1"/>
          </p:cNvSpPr>
          <p:nvPr>
            <p:ph idx="1"/>
          </p:nvPr>
        </p:nvSpPr>
        <p:spPr/>
        <p:txBody>
          <a:bodyPr/>
          <a:lstStyle/>
          <a:p>
            <a:pPr eaLnBrk="1" hangingPunct="1"/>
            <a:r>
              <a:rPr lang="en-US" altLang="zh-CN" i="1">
                <a:solidFill>
                  <a:srgbClr val="FF0000"/>
                </a:solidFill>
                <a:latin typeface="Times New Roman" pitchFamily="18" charset="0"/>
                <a:ea typeface="宋体" pitchFamily="2" charset="-122"/>
              </a:rPr>
              <a:t>If a parent process is exiting, what happens</a:t>
            </a:r>
            <a:br>
              <a:rPr lang="en-US" altLang="zh-CN" i="1">
                <a:solidFill>
                  <a:srgbClr val="FF0000"/>
                </a:solidFill>
                <a:latin typeface="Times New Roman" pitchFamily="18" charset="0"/>
                <a:ea typeface="宋体" pitchFamily="2" charset="-122"/>
              </a:rPr>
            </a:br>
            <a:r>
              <a:rPr lang="en-US" altLang="zh-CN" i="1">
                <a:solidFill>
                  <a:srgbClr val="FF0000"/>
                </a:solidFill>
                <a:latin typeface="Times New Roman" pitchFamily="18" charset="0"/>
                <a:ea typeface="宋体" pitchFamily="2" charset="-122"/>
              </a:rPr>
              <a:t>to its child processes?</a:t>
            </a:r>
          </a:p>
          <a:p>
            <a:pPr lvl="1" eaLnBrk="1" hangingPunct="1"/>
            <a:r>
              <a:rPr lang="en-US" altLang="zh-CN">
                <a:latin typeface="Times New Roman" pitchFamily="18" charset="0"/>
                <a:ea typeface="宋体" pitchFamily="2" charset="-122"/>
              </a:rPr>
              <a:t>Some operating systems do</a:t>
            </a:r>
            <a:br>
              <a:rPr lang="en-US" altLang="zh-CN">
                <a:latin typeface="Times New Roman" pitchFamily="18" charset="0"/>
                <a:ea typeface="宋体" pitchFamily="2" charset="-122"/>
              </a:rPr>
            </a:br>
            <a:r>
              <a:rPr lang="en-US" altLang="zh-CN">
                <a:latin typeface="Times New Roman" pitchFamily="18" charset="0"/>
                <a:ea typeface="宋体" pitchFamily="2" charset="-122"/>
              </a:rPr>
              <a:t>not allow child processes to</a:t>
            </a:r>
            <a:br>
              <a:rPr lang="en-US" altLang="zh-CN">
                <a:latin typeface="Times New Roman" pitchFamily="18" charset="0"/>
                <a:ea typeface="宋体" pitchFamily="2" charset="-122"/>
              </a:rPr>
            </a:br>
            <a:r>
              <a:rPr lang="en-US" altLang="zh-CN">
                <a:latin typeface="Times New Roman" pitchFamily="18" charset="0"/>
                <a:ea typeface="宋体" pitchFamily="2" charset="-122"/>
              </a:rPr>
              <a:t>continue running</a:t>
            </a:r>
          </a:p>
          <a:p>
            <a:pPr lvl="1" eaLnBrk="1" hangingPunct="1"/>
            <a:r>
              <a:rPr lang="en-US" altLang="zh-CN">
                <a:latin typeface="Times New Roman" pitchFamily="18" charset="0"/>
                <a:ea typeface="宋体" pitchFamily="2" charset="-122"/>
              </a:rPr>
              <a:t>Child processes may be terminated</a:t>
            </a:r>
            <a:br>
              <a:rPr lang="en-US" altLang="zh-CN">
                <a:latin typeface="Times New Roman" pitchFamily="18" charset="0"/>
                <a:ea typeface="宋体" pitchFamily="2" charset="-122"/>
              </a:rPr>
            </a:br>
            <a:r>
              <a:rPr lang="en-US" altLang="zh-CN">
                <a:latin typeface="Times New Roman" pitchFamily="18" charset="0"/>
                <a:ea typeface="宋体" pitchFamily="2" charset="-122"/>
              </a:rPr>
              <a:t>via cascading termination</a:t>
            </a:r>
          </a:p>
          <a:p>
            <a:pPr lvl="1" eaLnBrk="1" hangingPunct="1"/>
            <a:r>
              <a:rPr lang="en-US" altLang="zh-CN">
                <a:latin typeface="Times New Roman" pitchFamily="18" charset="0"/>
                <a:ea typeface="宋体" pitchFamily="2" charset="-122"/>
              </a:rPr>
              <a:t>Child processes may be inherited by a different parent process</a:t>
            </a:r>
          </a:p>
        </p:txBody>
      </p:sp>
      <p:pic>
        <p:nvPicPr>
          <p:cNvPr id="235522" name="Picture 2" descr="MCj0434859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1447800"/>
            <a:ext cx="2209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35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609600" y="277813"/>
            <a:ext cx="10972800" cy="576262"/>
          </a:xfrm>
        </p:spPr>
        <p:txBody>
          <a:bodyPr/>
          <a:lstStyle/>
          <a:p>
            <a:r>
              <a:rPr lang="en-US" altLang="zh-CN" dirty="0"/>
              <a:t>Android Process Importance Hierarchy</a:t>
            </a:r>
          </a:p>
        </p:txBody>
      </p:sp>
      <p:sp>
        <p:nvSpPr>
          <p:cNvPr id="56322" name="Content Placeholder 2"/>
          <p:cNvSpPr>
            <a:spLocks noGrp="1"/>
          </p:cNvSpPr>
          <p:nvPr>
            <p:ph idx="1"/>
          </p:nvPr>
        </p:nvSpPr>
        <p:spPr/>
        <p:txBody>
          <a:bodyPr/>
          <a:lstStyle/>
          <a:p>
            <a:r>
              <a:rPr lang="en-US" altLang="zh-CN" dirty="0"/>
              <a:t>Mobile operating systems often have to terminate processes to reclaim system resources such as memory. From </a:t>
            </a:r>
            <a:r>
              <a:rPr lang="en-US" altLang="zh-CN" b="1" dirty="0"/>
              <a:t>most</a:t>
            </a:r>
            <a:r>
              <a:rPr lang="en-US" altLang="zh-CN" dirty="0"/>
              <a:t> to </a:t>
            </a:r>
            <a:r>
              <a:rPr lang="en-US" altLang="zh-CN" b="1" dirty="0"/>
              <a:t>least</a:t>
            </a:r>
            <a:r>
              <a:rPr lang="en-US" altLang="zh-CN" dirty="0"/>
              <a:t> important:</a:t>
            </a:r>
          </a:p>
          <a:p>
            <a:pPr lvl="1">
              <a:buFont typeface="Wingdings" panose="05000000000000000000" pitchFamily="2" charset="2"/>
              <a:buChar char="l"/>
            </a:pPr>
            <a:r>
              <a:rPr lang="en-US" altLang="zh-CN" dirty="0"/>
              <a:t>Foreground process</a:t>
            </a:r>
          </a:p>
          <a:p>
            <a:pPr lvl="1">
              <a:buFont typeface="Wingdings" panose="05000000000000000000" pitchFamily="2" charset="2"/>
              <a:buChar char="l"/>
            </a:pPr>
            <a:r>
              <a:rPr lang="en-US" altLang="zh-CN" dirty="0"/>
              <a:t>Visible process</a:t>
            </a:r>
          </a:p>
          <a:p>
            <a:pPr lvl="1">
              <a:buFont typeface="Wingdings" panose="05000000000000000000" pitchFamily="2" charset="2"/>
              <a:buChar char="l"/>
            </a:pPr>
            <a:r>
              <a:rPr lang="en-US" altLang="zh-CN" dirty="0"/>
              <a:t>Service process</a:t>
            </a:r>
          </a:p>
          <a:p>
            <a:pPr lvl="1">
              <a:buFont typeface="Wingdings" panose="05000000000000000000" pitchFamily="2" charset="2"/>
              <a:buChar char="l"/>
            </a:pPr>
            <a:r>
              <a:rPr lang="en-US" altLang="zh-CN" dirty="0"/>
              <a:t>Background process</a:t>
            </a:r>
          </a:p>
          <a:p>
            <a:pPr lvl="1">
              <a:buFont typeface="Wingdings" panose="05000000000000000000" pitchFamily="2" charset="2"/>
              <a:buChar char="l"/>
            </a:pPr>
            <a:r>
              <a:rPr lang="en-US" altLang="zh-CN" dirty="0"/>
              <a:t>Empty process</a:t>
            </a:r>
          </a:p>
          <a:p>
            <a:r>
              <a:rPr lang="en-US" altLang="zh-CN" dirty="0"/>
              <a:t>Android will begin terminating processes that are least important.</a:t>
            </a:r>
          </a:p>
        </p:txBody>
      </p:sp>
    </p:spTree>
    <p:extLst>
      <p:ext uri="{BB962C8B-B14F-4D97-AF65-F5344CB8AC3E}">
        <p14:creationId xmlns:p14="http://schemas.microsoft.com/office/powerpoint/2010/main" val="15544335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4"/>
          <p:cNvSpPr>
            <a:spLocks noGrp="1" noChangeArrowheads="1"/>
          </p:cNvSpPr>
          <p:nvPr>
            <p:ph type="ctrTitle"/>
          </p:nvPr>
        </p:nvSpPr>
        <p:spPr>
          <a:xfrm>
            <a:off x="1895475" y="1831975"/>
            <a:ext cx="8458200" cy="1143000"/>
          </a:xfrm>
          <a:noFill/>
        </p:spPr>
        <p:txBody>
          <a:bodyPr/>
          <a:lstStyle/>
          <a:p>
            <a:r>
              <a:rPr lang="en-US" altLang="en-US" sz="4000" dirty="0"/>
              <a:t>3.4 </a:t>
            </a:r>
            <a:r>
              <a:rPr lang="en-US" altLang="en-US" sz="4000" dirty="0" err="1"/>
              <a:t>Interprocess</a:t>
            </a:r>
            <a:r>
              <a:rPr lang="en-US" altLang="en-US" sz="4000" dirty="0"/>
              <a:t> Communication</a:t>
            </a:r>
          </a:p>
        </p:txBody>
      </p:sp>
    </p:spTree>
    <p:extLst>
      <p:ext uri="{BB962C8B-B14F-4D97-AF65-F5344CB8AC3E}">
        <p14:creationId xmlns:p14="http://schemas.microsoft.com/office/powerpoint/2010/main" val="29005777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09600" y="277813"/>
            <a:ext cx="10972800" cy="576262"/>
          </a:xfrm>
        </p:spPr>
        <p:txBody>
          <a:bodyPr/>
          <a:lstStyle/>
          <a:p>
            <a:pPr eaLnBrk="1" hangingPunct="1"/>
            <a:r>
              <a:rPr lang="en-US" altLang="zh-CN" dirty="0" err="1">
                <a:ea typeface="楷体_GB2312" pitchFamily="49" charset="-122"/>
              </a:rPr>
              <a:t>Interprocess</a:t>
            </a:r>
            <a:r>
              <a:rPr lang="en-US" altLang="zh-CN" dirty="0">
                <a:ea typeface="楷体_GB2312" pitchFamily="49" charset="-122"/>
              </a:rPr>
              <a:t> Communication</a:t>
            </a:r>
            <a:r>
              <a:rPr lang="zh-CN" altLang="en-US" dirty="0">
                <a:ea typeface="楷体_GB2312" pitchFamily="49" charset="-122"/>
              </a:rPr>
              <a:t> </a:t>
            </a:r>
            <a:r>
              <a:rPr lang="zh-CN" altLang="en-US" sz="2800" dirty="0">
                <a:ea typeface="楷体_GB2312" pitchFamily="49" charset="-122"/>
              </a:rPr>
              <a:t>进程通信</a:t>
            </a:r>
            <a:endParaRPr lang="zh-CN" altLang="zh-CN" sz="2800" dirty="0">
              <a:ea typeface="楷体_GB2312" pitchFamily="49" charset="-122"/>
            </a:endParaRPr>
          </a:p>
        </p:txBody>
      </p:sp>
      <p:sp>
        <p:nvSpPr>
          <p:cNvPr id="37891" name="Rectangle 3"/>
          <p:cNvSpPr>
            <a:spLocks noGrp="1" noChangeArrowheads="1"/>
          </p:cNvSpPr>
          <p:nvPr>
            <p:ph idx="1"/>
          </p:nvPr>
        </p:nvSpPr>
        <p:spPr>
          <a:xfrm>
            <a:off x="842433" y="1135518"/>
            <a:ext cx="10507133" cy="4530725"/>
          </a:xfrm>
        </p:spPr>
        <p:txBody>
          <a:bodyPr/>
          <a:lstStyle/>
          <a:p>
            <a:pPr eaLnBrk="1" hangingPunct="1"/>
            <a:r>
              <a:rPr lang="en-US" altLang="zh-CN" i="1" dirty="0">
                <a:solidFill>
                  <a:srgbClr val="FF0000"/>
                </a:solidFill>
                <a:latin typeface="Arial" pitchFamily="34" charset="0"/>
              </a:rPr>
              <a:t>Independent</a:t>
            </a:r>
            <a:r>
              <a:rPr lang="en-US" altLang="zh-CN" dirty="0">
                <a:solidFill>
                  <a:srgbClr val="FF0000"/>
                </a:solidFill>
                <a:latin typeface="Arial" pitchFamily="34" charset="0"/>
              </a:rPr>
              <a:t> process</a:t>
            </a:r>
            <a:r>
              <a:rPr lang="en-US" altLang="zh-CN" dirty="0">
                <a:latin typeface="Arial" pitchFamily="34" charset="0"/>
              </a:rPr>
              <a:t> cannot affect or be affected by the execution of another process.  </a:t>
            </a:r>
            <a:endParaRPr lang="zh-CN" altLang="zh-CN" sz="2000" dirty="0">
              <a:latin typeface="Arial" pitchFamily="34" charset="0"/>
            </a:endParaRPr>
          </a:p>
          <a:p>
            <a:pPr eaLnBrk="1" hangingPunct="1"/>
            <a:r>
              <a:rPr lang="en-US" altLang="zh-CN" i="1" dirty="0">
                <a:solidFill>
                  <a:srgbClr val="FF0000"/>
                </a:solidFill>
                <a:latin typeface="Arial" pitchFamily="34" charset="0"/>
              </a:rPr>
              <a:t>Cooperating</a:t>
            </a:r>
            <a:r>
              <a:rPr lang="en-US" altLang="zh-CN" dirty="0">
                <a:solidFill>
                  <a:srgbClr val="FF0000"/>
                </a:solidFill>
                <a:latin typeface="Arial" pitchFamily="34" charset="0"/>
              </a:rPr>
              <a:t> process</a:t>
            </a:r>
            <a:r>
              <a:rPr lang="en-US" altLang="zh-CN" dirty="0">
                <a:latin typeface="Arial" pitchFamily="34" charset="0"/>
              </a:rPr>
              <a:t> can affect or be affected by the execution of another process</a:t>
            </a:r>
            <a:endParaRPr lang="zh-CN" altLang="en-US" sz="2000" dirty="0">
              <a:latin typeface="Arial" pitchFamily="34" charset="0"/>
            </a:endParaRPr>
          </a:p>
          <a:p>
            <a:pPr eaLnBrk="1" hangingPunct="1"/>
            <a:r>
              <a:rPr lang="en-US" altLang="zh-CN" dirty="0">
                <a:latin typeface="Arial" pitchFamily="34" charset="0"/>
              </a:rPr>
              <a:t>Advantages of process cooperation</a:t>
            </a:r>
            <a:endParaRPr lang="zh-CN" altLang="en-US" dirty="0">
              <a:latin typeface="Arial" pitchFamily="34" charset="0"/>
            </a:endParaRPr>
          </a:p>
          <a:p>
            <a:pPr lvl="1" eaLnBrk="1" hangingPunct="1"/>
            <a:r>
              <a:rPr lang="en-US" altLang="zh-CN" dirty="0">
                <a:latin typeface="Arial" pitchFamily="34" charset="0"/>
              </a:rPr>
              <a:t>Information sharing</a:t>
            </a:r>
            <a:endParaRPr lang="zh-CN" altLang="zh-CN" dirty="0">
              <a:latin typeface="Arial" pitchFamily="34" charset="0"/>
            </a:endParaRPr>
          </a:p>
          <a:p>
            <a:pPr lvl="1" eaLnBrk="1" hangingPunct="1"/>
            <a:r>
              <a:rPr lang="en-US" altLang="zh-CN" dirty="0">
                <a:latin typeface="Arial" pitchFamily="34" charset="0"/>
              </a:rPr>
              <a:t>Computation speed-up</a:t>
            </a:r>
            <a:endParaRPr lang="zh-CN" altLang="zh-CN" dirty="0">
              <a:latin typeface="Arial" pitchFamily="34" charset="0"/>
            </a:endParaRPr>
          </a:p>
          <a:p>
            <a:pPr lvl="1" eaLnBrk="1" hangingPunct="1"/>
            <a:r>
              <a:rPr lang="en-US" altLang="zh-CN" dirty="0">
                <a:latin typeface="Arial" pitchFamily="34" charset="0"/>
              </a:rPr>
              <a:t>Modularity</a:t>
            </a:r>
            <a:endParaRPr lang="zh-CN" altLang="zh-CN" dirty="0">
              <a:latin typeface="Arial" pitchFamily="34" charset="0"/>
            </a:endParaRPr>
          </a:p>
          <a:p>
            <a:pPr lvl="1" eaLnBrk="1" hangingPunct="1"/>
            <a:r>
              <a:rPr lang="en-US" altLang="zh-CN" dirty="0">
                <a:latin typeface="Arial" pitchFamily="34" charset="0"/>
              </a:rPr>
              <a:t>Convenience</a:t>
            </a:r>
          </a:p>
          <a:p>
            <a:r>
              <a:rPr lang="en-US" altLang="en-US" dirty="0"/>
              <a:t>Cooperating processes need </a:t>
            </a:r>
            <a:r>
              <a:rPr lang="en-US" altLang="en-US" b="1" dirty="0" err="1">
                <a:solidFill>
                  <a:srgbClr val="3366FF"/>
                </a:solidFill>
              </a:rPr>
              <a:t>interprocess</a:t>
            </a:r>
            <a:r>
              <a:rPr lang="en-US" altLang="en-US" b="1" dirty="0">
                <a:solidFill>
                  <a:srgbClr val="3366FF"/>
                </a:solidFill>
              </a:rPr>
              <a:t> communication </a:t>
            </a:r>
            <a:r>
              <a:rPr lang="en-US" altLang="en-US" dirty="0"/>
              <a:t>(</a:t>
            </a:r>
            <a:r>
              <a:rPr lang="en-US" altLang="en-US" b="1" dirty="0">
                <a:solidFill>
                  <a:srgbClr val="3366FF"/>
                </a:solidFill>
              </a:rPr>
              <a:t>IPC</a:t>
            </a:r>
            <a:r>
              <a:rPr lang="en-US" altLang="en-US" dirty="0"/>
              <a:t>)</a:t>
            </a:r>
          </a:p>
          <a:p>
            <a:pPr marL="0" indent="0" eaLnBrk="1" hangingPunct="1">
              <a:buNone/>
            </a:pPr>
            <a:endParaRPr lang="zh-CN" altLang="zh-CN" dirty="0">
              <a:latin typeface="Arial"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09600" y="277813"/>
            <a:ext cx="10972800" cy="576262"/>
          </a:xfrm>
        </p:spPr>
        <p:txBody>
          <a:bodyPr/>
          <a:lstStyle/>
          <a:p>
            <a:pPr eaLnBrk="1" hangingPunct="1"/>
            <a:r>
              <a:rPr lang="en-US" altLang="zh-CN" sz="2800" dirty="0" err="1">
                <a:ea typeface="楷体_GB2312" pitchFamily="49" charset="-122"/>
              </a:rPr>
              <a:t>Interprocess</a:t>
            </a:r>
            <a:r>
              <a:rPr lang="en-US" altLang="zh-CN" sz="2800" dirty="0">
                <a:ea typeface="楷体_GB2312" pitchFamily="49" charset="-122"/>
              </a:rPr>
              <a:t> Communication (IPC)  </a:t>
            </a:r>
            <a:r>
              <a:rPr lang="zh-CN" altLang="en-US" sz="2400" dirty="0">
                <a:ea typeface="楷体_GB2312" pitchFamily="49" charset="-122"/>
              </a:rPr>
              <a:t>进程间通信</a:t>
            </a:r>
            <a:endParaRPr lang="zh-CN" altLang="zh-CN" sz="2400" dirty="0">
              <a:ea typeface="楷体_GB2312" pitchFamily="49" charset="-122"/>
            </a:endParaRPr>
          </a:p>
        </p:txBody>
      </p:sp>
      <p:sp>
        <p:nvSpPr>
          <p:cNvPr id="43011" name="Rectangle 3"/>
          <p:cNvSpPr>
            <a:spLocks noGrp="1" noChangeArrowheads="1"/>
          </p:cNvSpPr>
          <p:nvPr>
            <p:ph idx="1"/>
          </p:nvPr>
        </p:nvSpPr>
        <p:spPr/>
        <p:txBody>
          <a:bodyPr/>
          <a:lstStyle/>
          <a:p>
            <a:pPr eaLnBrk="1" hangingPunct="1"/>
            <a:r>
              <a:rPr lang="en-US" altLang="zh-CN" dirty="0">
                <a:solidFill>
                  <a:srgbClr val="FF0000"/>
                </a:solidFill>
                <a:latin typeface="Arial" pitchFamily="34" charset="0"/>
              </a:rPr>
              <a:t>IPC</a:t>
            </a:r>
            <a:r>
              <a:rPr lang="en-US" altLang="zh-CN" dirty="0">
                <a:latin typeface="Arial" pitchFamily="34" charset="0"/>
              </a:rPr>
              <a:t> provides a Mechanism for processes to communicate and to synchronize their actions without sharing the same address space .　</a:t>
            </a:r>
            <a:endParaRPr lang="zh-CN" altLang="zh-CN" sz="1800" dirty="0">
              <a:latin typeface="Arial" pitchFamily="34" charset="0"/>
            </a:endParaRPr>
          </a:p>
          <a:p>
            <a:pPr eaLnBrk="1" hangingPunct="1"/>
            <a:endParaRPr lang="en-US" altLang="zh-CN" dirty="0">
              <a:latin typeface="Arial" pitchFamily="34" charset="0"/>
            </a:endParaRPr>
          </a:p>
          <a:p>
            <a:pPr eaLnBrk="1" hangingPunct="1">
              <a:buFont typeface="Monotype Sorts" pitchFamily="2" charset="2"/>
              <a:buNone/>
            </a:pPr>
            <a:endParaRPr lang="zh-CN" altLang="en-US" dirty="0">
              <a:latin typeface="Arial" pitchFamily="34" charset="0"/>
            </a:endParaRPr>
          </a:p>
          <a:p>
            <a:pPr eaLnBrk="1" hangingPunct="1">
              <a:buFont typeface="Monotype Sorts" pitchFamily="2" charset="2"/>
              <a:buNone/>
            </a:pPr>
            <a:endParaRPr lang="en-US" altLang="zh-CN" dirty="0">
              <a:latin typeface="Arial" pitchFamily="34" charset="0"/>
            </a:endParaRPr>
          </a:p>
        </p:txBody>
      </p:sp>
      <p:grpSp>
        <p:nvGrpSpPr>
          <p:cNvPr id="43012" name="组合 1"/>
          <p:cNvGrpSpPr>
            <a:grpSpLocks/>
          </p:cNvGrpSpPr>
          <p:nvPr/>
        </p:nvGrpSpPr>
        <p:grpSpPr bwMode="auto">
          <a:xfrm>
            <a:off x="3753178" y="2646691"/>
            <a:ext cx="4394200" cy="2965450"/>
            <a:chOff x="4368802" y="2819400"/>
            <a:chExt cx="4394198" cy="2965450"/>
          </a:xfrm>
        </p:grpSpPr>
        <p:grpSp>
          <p:nvGrpSpPr>
            <p:cNvPr id="43013" name="Group 4"/>
            <p:cNvGrpSpPr>
              <a:grpSpLocks/>
            </p:cNvGrpSpPr>
            <p:nvPr/>
          </p:nvGrpSpPr>
          <p:grpSpPr bwMode="auto">
            <a:xfrm>
              <a:off x="4368802" y="4038600"/>
              <a:ext cx="1651000" cy="1746250"/>
              <a:chOff x="2752" y="2544"/>
              <a:chExt cx="1040" cy="1100"/>
            </a:xfrm>
          </p:grpSpPr>
          <p:pic>
            <p:nvPicPr>
              <p:cNvPr id="43020" name="Picture 5" descr="MCj0423822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0" y="2544"/>
                <a:ext cx="982"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1" name="Text Box 6"/>
              <p:cNvSpPr txBox="1">
                <a:spLocks noChangeArrowheads="1"/>
              </p:cNvSpPr>
              <p:nvPr/>
            </p:nvSpPr>
            <p:spPr bwMode="auto">
              <a:xfrm>
                <a:off x="2752" y="3411"/>
                <a:ext cx="659" cy="233"/>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Arial" pitchFamily="34" charset="0"/>
                    <a:ea typeface="楷体" pitchFamily="49" charset="-122"/>
                  </a:defRPr>
                </a:lvl1pPr>
                <a:lvl2pPr>
                  <a:defRPr kumimoji="1" sz="2400" b="1">
                    <a:solidFill>
                      <a:schemeClr val="tx1"/>
                    </a:solidFill>
                    <a:latin typeface="Arial" pitchFamily="34" charset="0"/>
                    <a:ea typeface="楷体" pitchFamily="49" charset="-122"/>
                  </a:defRPr>
                </a:lvl2pPr>
                <a:lvl3pPr marL="1143000">
                  <a:defRPr kumimoji="1" sz="2000" b="1">
                    <a:solidFill>
                      <a:schemeClr val="tx1"/>
                    </a:solidFill>
                    <a:latin typeface="Arial" pitchFamily="34" charset="0"/>
                    <a:ea typeface="楷体" pitchFamily="49" charset="-122"/>
                  </a:defRPr>
                </a:lvl3pPr>
                <a:lvl4pPr marL="1600200">
                  <a:defRPr kumimoji="1" sz="2000" b="1">
                    <a:solidFill>
                      <a:schemeClr val="tx1"/>
                    </a:solidFill>
                    <a:latin typeface="Arial" pitchFamily="34" charset="0"/>
                    <a:ea typeface="楷体" pitchFamily="49" charset="-122"/>
                  </a:defRPr>
                </a:lvl4pPr>
                <a:lvl5pPr marL="2057400">
                  <a:defRPr kumimoji="1" sz="2000" b="1">
                    <a:solidFill>
                      <a:schemeClr val="tx1"/>
                    </a:solidFill>
                    <a:latin typeface="Arial" pitchFamily="34" charset="0"/>
                    <a:ea typeface="楷体" pitchFamily="49" charset="-122"/>
                  </a:defRPr>
                </a:lvl5pPr>
                <a:lvl6pPr marL="2514600" eaLnBrk="0" hangingPunct="0">
                  <a:defRPr kumimoji="1" sz="2000" b="1">
                    <a:solidFill>
                      <a:schemeClr val="tx1"/>
                    </a:solidFill>
                    <a:latin typeface="Arial" pitchFamily="34" charset="0"/>
                    <a:ea typeface="楷体" pitchFamily="49" charset="-122"/>
                  </a:defRPr>
                </a:lvl6pPr>
                <a:lvl7pPr marL="2971800" eaLnBrk="0" hangingPunct="0">
                  <a:defRPr kumimoji="1" sz="2000" b="1">
                    <a:solidFill>
                      <a:schemeClr val="tx1"/>
                    </a:solidFill>
                    <a:latin typeface="Arial" pitchFamily="34" charset="0"/>
                    <a:ea typeface="楷体" pitchFamily="49" charset="-122"/>
                  </a:defRPr>
                </a:lvl7pPr>
                <a:lvl8pPr marL="3429000" eaLnBrk="0" hangingPunct="0">
                  <a:defRPr kumimoji="1" sz="2000" b="1">
                    <a:solidFill>
                      <a:schemeClr val="tx1"/>
                    </a:solidFill>
                    <a:latin typeface="Arial" pitchFamily="34" charset="0"/>
                    <a:ea typeface="楷体" pitchFamily="49" charset="-122"/>
                  </a:defRPr>
                </a:lvl8pPr>
                <a:lvl9pPr marL="3886200" eaLnBrk="0" hangingPunct="0">
                  <a:defRPr kumimoji="1" sz="2000" b="1">
                    <a:solidFill>
                      <a:schemeClr val="tx1"/>
                    </a:solidFill>
                    <a:latin typeface="Arial" pitchFamily="34" charset="0"/>
                    <a:ea typeface="楷体" pitchFamily="49" charset="-122"/>
                  </a:defRPr>
                </a:lvl9pPr>
              </a:lstStyle>
              <a:p>
                <a:pPr algn="ctr"/>
                <a:r>
                  <a:rPr kumimoji="0" lang="en-US" altLang="zh-CN" sz="1800" b="0">
                    <a:solidFill>
                      <a:srgbClr val="C00000"/>
                    </a:solidFill>
                    <a:latin typeface="Garamond" pitchFamily="18" charset="0"/>
                    <a:ea typeface="宋体" pitchFamily="2" charset="-122"/>
                  </a:rPr>
                  <a:t>process P</a:t>
                </a:r>
              </a:p>
            </p:txBody>
          </p:sp>
        </p:grpSp>
        <p:grpSp>
          <p:nvGrpSpPr>
            <p:cNvPr id="43014" name="Group 7"/>
            <p:cNvGrpSpPr>
              <a:grpSpLocks/>
            </p:cNvGrpSpPr>
            <p:nvPr/>
          </p:nvGrpSpPr>
          <p:grpSpPr bwMode="auto">
            <a:xfrm>
              <a:off x="7100888" y="2819400"/>
              <a:ext cx="1662112" cy="1741488"/>
              <a:chOff x="4473" y="1776"/>
              <a:chExt cx="1047" cy="1097"/>
            </a:xfrm>
          </p:grpSpPr>
          <p:pic>
            <p:nvPicPr>
              <p:cNvPr id="43018" name="Picture 8" descr="MCj0423822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8" y="1776"/>
                <a:ext cx="982"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9" name="Text Box 9"/>
              <p:cNvSpPr txBox="1">
                <a:spLocks noChangeArrowheads="1"/>
              </p:cNvSpPr>
              <p:nvPr/>
            </p:nvSpPr>
            <p:spPr bwMode="auto">
              <a:xfrm>
                <a:off x="4473" y="2640"/>
                <a:ext cx="689" cy="233"/>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Arial" pitchFamily="34" charset="0"/>
                    <a:ea typeface="楷体" pitchFamily="49" charset="-122"/>
                  </a:defRPr>
                </a:lvl1pPr>
                <a:lvl2pPr>
                  <a:defRPr kumimoji="1" sz="2400" b="1">
                    <a:solidFill>
                      <a:schemeClr val="tx1"/>
                    </a:solidFill>
                    <a:latin typeface="Arial" pitchFamily="34" charset="0"/>
                    <a:ea typeface="楷体" pitchFamily="49" charset="-122"/>
                  </a:defRPr>
                </a:lvl2pPr>
                <a:lvl3pPr marL="1143000">
                  <a:defRPr kumimoji="1" sz="2000" b="1">
                    <a:solidFill>
                      <a:schemeClr val="tx1"/>
                    </a:solidFill>
                    <a:latin typeface="Arial" pitchFamily="34" charset="0"/>
                    <a:ea typeface="楷体" pitchFamily="49" charset="-122"/>
                  </a:defRPr>
                </a:lvl3pPr>
                <a:lvl4pPr marL="1600200">
                  <a:defRPr kumimoji="1" sz="2000" b="1">
                    <a:solidFill>
                      <a:schemeClr val="tx1"/>
                    </a:solidFill>
                    <a:latin typeface="Arial" pitchFamily="34" charset="0"/>
                    <a:ea typeface="楷体" pitchFamily="49" charset="-122"/>
                  </a:defRPr>
                </a:lvl4pPr>
                <a:lvl5pPr marL="2057400">
                  <a:defRPr kumimoji="1" sz="2000" b="1">
                    <a:solidFill>
                      <a:schemeClr val="tx1"/>
                    </a:solidFill>
                    <a:latin typeface="Arial" pitchFamily="34" charset="0"/>
                    <a:ea typeface="楷体" pitchFamily="49" charset="-122"/>
                  </a:defRPr>
                </a:lvl5pPr>
                <a:lvl6pPr marL="2514600" eaLnBrk="0" hangingPunct="0">
                  <a:defRPr kumimoji="1" sz="2000" b="1">
                    <a:solidFill>
                      <a:schemeClr val="tx1"/>
                    </a:solidFill>
                    <a:latin typeface="Arial" pitchFamily="34" charset="0"/>
                    <a:ea typeface="楷体" pitchFamily="49" charset="-122"/>
                  </a:defRPr>
                </a:lvl6pPr>
                <a:lvl7pPr marL="2971800" eaLnBrk="0" hangingPunct="0">
                  <a:defRPr kumimoji="1" sz="2000" b="1">
                    <a:solidFill>
                      <a:schemeClr val="tx1"/>
                    </a:solidFill>
                    <a:latin typeface="Arial" pitchFamily="34" charset="0"/>
                    <a:ea typeface="楷体" pitchFamily="49" charset="-122"/>
                  </a:defRPr>
                </a:lvl7pPr>
                <a:lvl8pPr marL="3429000" eaLnBrk="0" hangingPunct="0">
                  <a:defRPr kumimoji="1" sz="2000" b="1">
                    <a:solidFill>
                      <a:schemeClr val="tx1"/>
                    </a:solidFill>
                    <a:latin typeface="Arial" pitchFamily="34" charset="0"/>
                    <a:ea typeface="楷体" pitchFamily="49" charset="-122"/>
                  </a:defRPr>
                </a:lvl8pPr>
                <a:lvl9pPr marL="3886200" eaLnBrk="0" hangingPunct="0">
                  <a:defRPr kumimoji="1" sz="2000" b="1">
                    <a:solidFill>
                      <a:schemeClr val="tx1"/>
                    </a:solidFill>
                    <a:latin typeface="Arial" pitchFamily="34" charset="0"/>
                    <a:ea typeface="楷体" pitchFamily="49" charset="-122"/>
                  </a:defRPr>
                </a:lvl9pPr>
              </a:lstStyle>
              <a:p>
                <a:pPr algn="ctr"/>
                <a:r>
                  <a:rPr kumimoji="0" lang="en-US" altLang="zh-CN" sz="1800" b="0">
                    <a:solidFill>
                      <a:srgbClr val="C00000"/>
                    </a:solidFill>
                    <a:latin typeface="Garamond" pitchFamily="18" charset="0"/>
                    <a:ea typeface="宋体" pitchFamily="2" charset="-122"/>
                  </a:rPr>
                  <a:t>process Q</a:t>
                </a:r>
              </a:p>
            </p:txBody>
          </p:sp>
        </p:grpSp>
        <p:grpSp>
          <p:nvGrpSpPr>
            <p:cNvPr id="43015" name="Group 10"/>
            <p:cNvGrpSpPr>
              <a:grpSpLocks/>
            </p:cNvGrpSpPr>
            <p:nvPr/>
          </p:nvGrpSpPr>
          <p:grpSpPr bwMode="auto">
            <a:xfrm>
              <a:off x="5761039" y="4953000"/>
              <a:ext cx="2292351" cy="609600"/>
              <a:chOff x="3629" y="3120"/>
              <a:chExt cx="1444" cy="384"/>
            </a:xfrm>
          </p:grpSpPr>
          <p:sp>
            <p:nvSpPr>
              <p:cNvPr id="43016" name="AutoShape 11"/>
              <p:cNvSpPr>
                <a:spLocks noChangeArrowheads="1"/>
              </p:cNvSpPr>
              <p:nvPr/>
            </p:nvSpPr>
            <p:spPr bwMode="auto">
              <a:xfrm rot="-1800000">
                <a:off x="3657" y="3120"/>
                <a:ext cx="1200" cy="192"/>
              </a:xfrm>
              <a:prstGeom prst="leftRightArrow">
                <a:avLst>
                  <a:gd name="adj1" fmla="val 50000"/>
                  <a:gd name="adj2" fmla="val 1250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7" name="Text Box 12"/>
              <p:cNvSpPr txBox="1">
                <a:spLocks noChangeArrowheads="1"/>
              </p:cNvSpPr>
              <p:nvPr/>
            </p:nvSpPr>
            <p:spPr bwMode="auto">
              <a:xfrm rot="-1800000">
                <a:off x="3629" y="3291"/>
                <a:ext cx="1444" cy="213"/>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Arial" pitchFamily="34" charset="0"/>
                    <a:ea typeface="楷体" pitchFamily="49" charset="-122"/>
                  </a:defRPr>
                </a:lvl1pPr>
                <a:lvl2pPr>
                  <a:defRPr kumimoji="1" sz="2400" b="1">
                    <a:solidFill>
                      <a:schemeClr val="tx1"/>
                    </a:solidFill>
                    <a:latin typeface="Arial" pitchFamily="34" charset="0"/>
                    <a:ea typeface="楷体" pitchFamily="49" charset="-122"/>
                  </a:defRPr>
                </a:lvl2pPr>
                <a:lvl3pPr marL="1143000">
                  <a:defRPr kumimoji="1" sz="2000" b="1">
                    <a:solidFill>
                      <a:schemeClr val="tx1"/>
                    </a:solidFill>
                    <a:latin typeface="Arial" pitchFamily="34" charset="0"/>
                    <a:ea typeface="楷体" pitchFamily="49" charset="-122"/>
                  </a:defRPr>
                </a:lvl3pPr>
                <a:lvl4pPr marL="1600200">
                  <a:defRPr kumimoji="1" sz="2000" b="1">
                    <a:solidFill>
                      <a:schemeClr val="tx1"/>
                    </a:solidFill>
                    <a:latin typeface="Arial" pitchFamily="34" charset="0"/>
                    <a:ea typeface="楷体" pitchFamily="49" charset="-122"/>
                  </a:defRPr>
                </a:lvl4pPr>
                <a:lvl5pPr marL="2057400">
                  <a:defRPr kumimoji="1" sz="2000" b="1">
                    <a:solidFill>
                      <a:schemeClr val="tx1"/>
                    </a:solidFill>
                    <a:latin typeface="Arial" pitchFamily="34" charset="0"/>
                    <a:ea typeface="楷体" pitchFamily="49" charset="-122"/>
                  </a:defRPr>
                </a:lvl5pPr>
                <a:lvl6pPr marL="2514600" eaLnBrk="0" hangingPunct="0">
                  <a:defRPr kumimoji="1" sz="2000" b="1">
                    <a:solidFill>
                      <a:schemeClr val="tx1"/>
                    </a:solidFill>
                    <a:latin typeface="Arial" pitchFamily="34" charset="0"/>
                    <a:ea typeface="楷体" pitchFamily="49" charset="-122"/>
                  </a:defRPr>
                </a:lvl6pPr>
                <a:lvl7pPr marL="2971800" eaLnBrk="0" hangingPunct="0">
                  <a:defRPr kumimoji="1" sz="2000" b="1">
                    <a:solidFill>
                      <a:schemeClr val="tx1"/>
                    </a:solidFill>
                    <a:latin typeface="Arial" pitchFamily="34" charset="0"/>
                    <a:ea typeface="楷体" pitchFamily="49" charset="-122"/>
                  </a:defRPr>
                </a:lvl7pPr>
                <a:lvl8pPr marL="3429000" eaLnBrk="0" hangingPunct="0">
                  <a:defRPr kumimoji="1" sz="2000" b="1">
                    <a:solidFill>
                      <a:schemeClr val="tx1"/>
                    </a:solidFill>
                    <a:latin typeface="Arial" pitchFamily="34" charset="0"/>
                    <a:ea typeface="楷体" pitchFamily="49" charset="-122"/>
                  </a:defRPr>
                </a:lvl8pPr>
                <a:lvl9pPr marL="3886200" eaLnBrk="0" hangingPunct="0">
                  <a:defRPr kumimoji="1" sz="2000" b="1">
                    <a:solidFill>
                      <a:schemeClr val="tx1"/>
                    </a:solidFill>
                    <a:latin typeface="Arial" pitchFamily="34" charset="0"/>
                    <a:ea typeface="楷体" pitchFamily="49" charset="-122"/>
                  </a:defRPr>
                </a:lvl9pPr>
              </a:lstStyle>
              <a:p>
                <a:pPr algn="ctr"/>
                <a:r>
                  <a:rPr kumimoji="0" lang="en-US" altLang="zh-CN" sz="1600">
                    <a:solidFill>
                      <a:srgbClr val="C00000"/>
                    </a:solidFill>
                    <a:latin typeface="Garamond" pitchFamily="18" charset="0"/>
                    <a:ea typeface="宋体" pitchFamily="2" charset="-122"/>
                  </a:rPr>
                  <a:t>communication channel</a:t>
                </a:r>
              </a:p>
            </p:txBody>
          </p:sp>
        </p:gr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609600" y="277813"/>
            <a:ext cx="10972800" cy="576262"/>
          </a:xfrm>
        </p:spPr>
        <p:txBody>
          <a:bodyPr/>
          <a:lstStyle/>
          <a:p>
            <a:pPr eaLnBrk="1" hangingPunct="1"/>
            <a:r>
              <a:rPr lang="en-US" altLang="en-US"/>
              <a:t>Communications Models </a:t>
            </a:r>
          </a:p>
        </p:txBody>
      </p:sp>
      <p:sp>
        <p:nvSpPr>
          <p:cNvPr id="2" name="内容占位符 1"/>
          <p:cNvSpPr>
            <a:spLocks noGrp="1"/>
          </p:cNvSpPr>
          <p:nvPr>
            <p:ph idx="1"/>
          </p:nvPr>
        </p:nvSpPr>
        <p:spPr>
          <a:xfrm>
            <a:off x="842433" y="1077235"/>
            <a:ext cx="10507133" cy="4530725"/>
          </a:xfrm>
        </p:spPr>
        <p:txBody>
          <a:bodyPr/>
          <a:lstStyle/>
          <a:p>
            <a:r>
              <a:rPr lang="en-US" altLang="en-US" dirty="0"/>
              <a:t>Two models of IPC</a:t>
            </a:r>
          </a:p>
          <a:p>
            <a:pPr lvl="1"/>
            <a:r>
              <a:rPr lang="en-US" altLang="en-US" b="1" dirty="0">
                <a:solidFill>
                  <a:srgbClr val="3366FF"/>
                </a:solidFill>
              </a:rPr>
              <a:t>Shared memory</a:t>
            </a:r>
          </a:p>
          <a:p>
            <a:pPr lvl="1"/>
            <a:r>
              <a:rPr lang="en-US" altLang="en-US" b="1" dirty="0">
                <a:solidFill>
                  <a:srgbClr val="3366FF"/>
                </a:solidFill>
              </a:rPr>
              <a:t>Message passing</a:t>
            </a:r>
          </a:p>
          <a:p>
            <a:endParaRPr lang="zh-CN" altLang="en-US" dirty="0"/>
          </a:p>
        </p:txBody>
      </p:sp>
      <p:sp>
        <p:nvSpPr>
          <p:cNvPr id="61442" name="Rectangle 3"/>
          <p:cNvSpPr>
            <a:spLocks noChangeArrowheads="1"/>
          </p:cNvSpPr>
          <p:nvPr/>
        </p:nvSpPr>
        <p:spPr bwMode="auto">
          <a:xfrm>
            <a:off x="4778789" y="1189724"/>
            <a:ext cx="6372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solidFill>
                  <a:srgbClr val="000000"/>
                </a:solidFill>
                <a:latin typeface="Arial" panose="020B0604020202020204" pitchFamily="34" charset="0"/>
              </a:rPr>
              <a:t>(a) Shared memory.  		(b) Message passing. </a:t>
            </a:r>
            <a:r>
              <a:rPr kumimoji="0" lang="en-US" altLang="en-US" dirty="0">
                <a:latin typeface="Arial" panose="020B0604020202020204" pitchFamily="34" charset="0"/>
              </a:rPr>
              <a:t> </a:t>
            </a:r>
          </a:p>
        </p:txBody>
      </p:sp>
      <p:pic>
        <p:nvPicPr>
          <p:cNvPr id="6144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12896" y="1912038"/>
            <a:ext cx="6246813" cy="399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0108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609600" y="277813"/>
            <a:ext cx="10972800" cy="576262"/>
          </a:xfrm>
        </p:spPr>
        <p:txBody>
          <a:bodyPr/>
          <a:lstStyle/>
          <a:p>
            <a:pPr>
              <a:defRPr/>
            </a:pPr>
            <a:r>
              <a:rPr lang="en-US" altLang="zh-CN" sz="3600" dirty="0">
                <a:ea typeface="楷体_GB2312" pitchFamily="49" charset="-122"/>
              </a:rPr>
              <a:t>IPC</a:t>
            </a:r>
            <a:endParaRPr lang="zh-CN" altLang="en-US" sz="3600" dirty="0">
              <a:solidFill>
                <a:srgbClr val="FF0000"/>
              </a:solidFill>
              <a:effectLst>
                <a:outerShdw blurRad="38100" dist="38100" dir="2700000" algn="tl">
                  <a:srgbClr val="C0C0C0"/>
                </a:outerShdw>
              </a:effectLst>
              <a:latin typeface="Times New Roman" pitchFamily="18" charset="0"/>
              <a:ea typeface="楷体" pitchFamily="49" charset="-122"/>
              <a:cs typeface="Times New Roman" pitchFamily="18" charset="0"/>
            </a:endParaRPr>
          </a:p>
        </p:txBody>
      </p:sp>
      <p:sp>
        <p:nvSpPr>
          <p:cNvPr id="16387" name="Rectangle 3"/>
          <p:cNvSpPr>
            <a:spLocks noGrp="1" noChangeArrowheads="1"/>
          </p:cNvSpPr>
          <p:nvPr>
            <p:ph idx="1"/>
          </p:nvPr>
        </p:nvSpPr>
        <p:spPr>
          <a:xfrm>
            <a:off x="1075267" y="1233489"/>
            <a:ext cx="10507133" cy="5135780"/>
          </a:xfrm>
        </p:spPr>
        <p:txBody>
          <a:bodyPr/>
          <a:lstStyle/>
          <a:p>
            <a:r>
              <a:rPr lang="zh-CN" altLang="en-US" sz="2800" b="1" dirty="0">
                <a:solidFill>
                  <a:srgbClr val="3333FF"/>
                </a:solidFill>
                <a:latin typeface="Times New Roman" pitchFamily="18" charset="0"/>
                <a:cs typeface="Times New Roman" pitchFamily="18" charset="0"/>
              </a:rPr>
              <a:t>通信类型：</a:t>
            </a:r>
            <a:endParaRPr lang="en-US" altLang="zh-CN" sz="2800" b="1" dirty="0">
              <a:solidFill>
                <a:srgbClr val="3333FF"/>
              </a:solidFill>
              <a:latin typeface="Times New Roman" pitchFamily="18" charset="0"/>
              <a:cs typeface="Times New Roman" pitchFamily="18" charset="0"/>
            </a:endParaRPr>
          </a:p>
          <a:p>
            <a:pPr lvl="1"/>
            <a:r>
              <a:rPr lang="zh-CN" altLang="en-US" sz="2400" b="1" dirty="0">
                <a:solidFill>
                  <a:srgbClr val="FF0000"/>
                </a:solidFill>
                <a:latin typeface="Times New Roman" pitchFamily="18" charset="0"/>
                <a:cs typeface="Times New Roman" pitchFamily="18" charset="0"/>
              </a:rPr>
              <a:t>直接通信</a:t>
            </a:r>
            <a:endParaRPr lang="en-US" altLang="zh-CN" sz="2400" b="1" dirty="0">
              <a:solidFill>
                <a:srgbClr val="FF0000"/>
              </a:solidFill>
              <a:latin typeface="Times New Roman" pitchFamily="18" charset="0"/>
              <a:cs typeface="Times New Roman" pitchFamily="18" charset="0"/>
            </a:endParaRPr>
          </a:p>
          <a:p>
            <a:pPr lvl="1">
              <a:buFont typeface="Monotype Sorts" pitchFamily="4" charset="2"/>
              <a:buChar char="l"/>
            </a:pPr>
            <a:r>
              <a:rPr lang="zh-CN" altLang="en-US" sz="1400" b="1" dirty="0">
                <a:ea typeface="宋体" panose="02010600030101010101" pitchFamily="2" charset="-122"/>
              </a:rPr>
              <a:t>send</a:t>
            </a:r>
            <a:r>
              <a:rPr lang="zh-CN" altLang="en-US" sz="1400" dirty="0">
                <a:ea typeface="宋体" panose="02010600030101010101" pitchFamily="2" charset="-122"/>
              </a:rPr>
              <a:t> (</a:t>
            </a:r>
            <a:r>
              <a:rPr lang="zh-CN" altLang="en-US" sz="1400" i="1" dirty="0">
                <a:ea typeface="宋体" panose="02010600030101010101" pitchFamily="2" charset="-122"/>
              </a:rPr>
              <a:t>P, message</a:t>
            </a:r>
            <a:r>
              <a:rPr lang="zh-CN" altLang="en-US" sz="1400" dirty="0">
                <a:ea typeface="宋体" panose="02010600030101010101" pitchFamily="2" charset="-122"/>
              </a:rPr>
              <a:t>) – 直接发消息给进程P</a:t>
            </a:r>
          </a:p>
          <a:p>
            <a:pPr lvl="1">
              <a:buFont typeface="Monotype Sorts" pitchFamily="4" charset="2"/>
              <a:buChar char="l"/>
            </a:pPr>
            <a:r>
              <a:rPr lang="zh-CN" altLang="en-US" sz="1400" b="1" dirty="0">
                <a:ea typeface="宋体" panose="02010600030101010101" pitchFamily="2" charset="-122"/>
              </a:rPr>
              <a:t>receive</a:t>
            </a:r>
            <a:r>
              <a:rPr lang="zh-CN" altLang="en-US" sz="1400" dirty="0">
                <a:ea typeface="宋体" panose="02010600030101010101" pitchFamily="2" charset="-122"/>
              </a:rPr>
              <a:t>(</a:t>
            </a:r>
            <a:r>
              <a:rPr lang="zh-CN" altLang="en-US" sz="1400" i="1" dirty="0">
                <a:ea typeface="宋体" panose="02010600030101010101" pitchFamily="2" charset="-122"/>
              </a:rPr>
              <a:t>Q, message</a:t>
            </a:r>
            <a:r>
              <a:rPr lang="zh-CN" altLang="en-US" sz="1400" dirty="0">
                <a:ea typeface="宋体" panose="02010600030101010101" pitchFamily="2" charset="-122"/>
              </a:rPr>
              <a:t>) – 直接接收来自进程Q的消息</a:t>
            </a:r>
            <a:endParaRPr lang="zh-CN" altLang="en-US" sz="2600" b="1" dirty="0">
              <a:latin typeface="Times New Roman" pitchFamily="18" charset="0"/>
              <a:cs typeface="Times New Roman" pitchFamily="18" charset="0"/>
            </a:endParaRPr>
          </a:p>
          <a:p>
            <a:pPr lvl="1"/>
            <a:r>
              <a:rPr lang="zh-CN" altLang="en-US" sz="2400" b="1" dirty="0">
                <a:solidFill>
                  <a:srgbClr val="FF0000"/>
                </a:solidFill>
                <a:latin typeface="Times New Roman" pitchFamily="18" charset="0"/>
                <a:cs typeface="Times New Roman" pitchFamily="18" charset="0"/>
              </a:rPr>
              <a:t>间接通信</a:t>
            </a:r>
            <a:endParaRPr lang="en-US" altLang="zh-CN" sz="2400" b="1" dirty="0">
              <a:solidFill>
                <a:srgbClr val="FF0000"/>
              </a:solidFill>
              <a:latin typeface="Times New Roman" pitchFamily="18" charset="0"/>
              <a:cs typeface="Times New Roman" pitchFamily="18" charset="0"/>
            </a:endParaRPr>
          </a:p>
          <a:p>
            <a:pPr marL="736600" indent="-285750">
              <a:buFont typeface="Wingdings" panose="05000000000000000000" pitchFamily="2" charset="2"/>
              <a:buChar char="l"/>
            </a:pPr>
            <a:r>
              <a:rPr lang="zh-CN" altLang="en-US" sz="1400" b="1" dirty="0">
                <a:ea typeface="宋体" panose="02010600030101010101" pitchFamily="2" charset="-122"/>
              </a:rPr>
              <a:t>send(A</a:t>
            </a:r>
            <a:r>
              <a:rPr lang="zh-CN" altLang="en-US" sz="1400" i="1" dirty="0">
                <a:ea typeface="宋体" panose="02010600030101010101" pitchFamily="2" charset="-122"/>
              </a:rPr>
              <a:t>, message</a:t>
            </a:r>
            <a:r>
              <a:rPr lang="zh-CN" altLang="en-US" sz="1400" dirty="0">
                <a:ea typeface="宋体" panose="02010600030101010101" pitchFamily="2" charset="-122"/>
              </a:rPr>
              <a:t>) – 发送消息给邮件服务器A</a:t>
            </a:r>
          </a:p>
          <a:p>
            <a:pPr marL="736600" indent="-285750">
              <a:buFont typeface="Wingdings" panose="05000000000000000000" pitchFamily="2" charset="2"/>
              <a:buChar char="l"/>
            </a:pPr>
            <a:r>
              <a:rPr lang="zh-CN" altLang="en-US" sz="1400" b="1" dirty="0">
                <a:ea typeface="宋体" panose="02010600030101010101" pitchFamily="2" charset="-122"/>
              </a:rPr>
              <a:t>receive</a:t>
            </a:r>
            <a:r>
              <a:rPr lang="zh-CN" altLang="en-US" sz="1400" dirty="0">
                <a:ea typeface="宋体" panose="02010600030101010101" pitchFamily="2" charset="-122"/>
              </a:rPr>
              <a:t>(</a:t>
            </a:r>
            <a:r>
              <a:rPr lang="zh-CN" altLang="en-US" sz="1400" i="1" dirty="0">
                <a:ea typeface="宋体" panose="02010600030101010101" pitchFamily="2" charset="-122"/>
              </a:rPr>
              <a:t>A, message</a:t>
            </a:r>
            <a:r>
              <a:rPr lang="zh-CN" altLang="en-US" sz="1400" dirty="0">
                <a:ea typeface="宋体" panose="02010600030101010101" pitchFamily="2" charset="-122"/>
              </a:rPr>
              <a:t>) – 从邮件服务器A接收消息</a:t>
            </a:r>
            <a:endParaRPr lang="zh-CN" altLang="en-US" sz="2200" b="1" dirty="0">
              <a:solidFill>
                <a:srgbClr val="FF0000"/>
              </a:solidFill>
              <a:latin typeface="Times New Roman" pitchFamily="18" charset="0"/>
              <a:cs typeface="Times New Roman" pitchFamily="18" charset="0"/>
            </a:endParaRPr>
          </a:p>
          <a:p>
            <a:r>
              <a:rPr lang="zh-CN" altLang="en-US" sz="2800" b="1" dirty="0">
                <a:solidFill>
                  <a:srgbClr val="3333FF"/>
                </a:solidFill>
                <a:latin typeface="Times New Roman" pitchFamily="18" charset="0"/>
                <a:cs typeface="Times New Roman" pitchFamily="18" charset="0"/>
              </a:rPr>
              <a:t>常用通信机制：</a:t>
            </a:r>
            <a:endParaRPr lang="en-US" altLang="zh-CN" sz="2800" b="1" dirty="0">
              <a:solidFill>
                <a:srgbClr val="3333FF"/>
              </a:solidFill>
              <a:latin typeface="Times New Roman" pitchFamily="18" charset="0"/>
              <a:cs typeface="Times New Roman" pitchFamily="18" charset="0"/>
            </a:endParaRPr>
          </a:p>
          <a:p>
            <a:pPr lvl="1"/>
            <a:r>
              <a:rPr lang="zh-CN" altLang="en-US" dirty="0">
                <a:latin typeface="Times New Roman" pitchFamily="18" charset="0"/>
                <a:cs typeface="Times New Roman" pitchFamily="18" charset="0"/>
              </a:rPr>
              <a:t>信号</a:t>
            </a:r>
            <a:r>
              <a:rPr lang="en-US" altLang="zh-CN" dirty="0">
                <a:latin typeface="Times New Roman" pitchFamily="18" charset="0"/>
                <a:cs typeface="Times New Roman" pitchFamily="18" charset="0"/>
              </a:rPr>
              <a:t>(signal)</a:t>
            </a:r>
          </a:p>
          <a:p>
            <a:pPr lvl="1"/>
            <a:r>
              <a:rPr lang="zh-CN" altLang="en-US" dirty="0">
                <a:latin typeface="Times New Roman" pitchFamily="18" charset="0"/>
                <a:cs typeface="Times New Roman" pitchFamily="18" charset="0"/>
              </a:rPr>
              <a:t>共享存储区</a:t>
            </a:r>
            <a:r>
              <a:rPr lang="en-US" altLang="zh-CN" dirty="0">
                <a:latin typeface="Times New Roman" pitchFamily="18" charset="0"/>
                <a:cs typeface="Times New Roman" pitchFamily="18" charset="0"/>
              </a:rPr>
              <a:t>(shared memory)</a:t>
            </a:r>
          </a:p>
          <a:p>
            <a:pPr lvl="1"/>
            <a:r>
              <a:rPr lang="zh-CN" altLang="en-US" dirty="0">
                <a:latin typeface="Times New Roman" pitchFamily="18" charset="0"/>
                <a:cs typeface="Times New Roman" pitchFamily="18" charset="0"/>
              </a:rPr>
              <a:t>管道</a:t>
            </a:r>
            <a:r>
              <a:rPr lang="en-US" altLang="zh-CN" dirty="0">
                <a:latin typeface="Times New Roman" pitchFamily="18" charset="0"/>
                <a:cs typeface="Times New Roman" pitchFamily="18" charset="0"/>
              </a:rPr>
              <a:t>(pipe)</a:t>
            </a:r>
          </a:p>
          <a:p>
            <a:pPr lvl="1"/>
            <a:r>
              <a:rPr lang="zh-CN" altLang="en-US" dirty="0">
                <a:latin typeface="Times New Roman" pitchFamily="18" charset="0"/>
                <a:cs typeface="Times New Roman" pitchFamily="18" charset="0"/>
              </a:rPr>
              <a:t>消息</a:t>
            </a:r>
            <a:r>
              <a:rPr lang="en-US" altLang="zh-CN" dirty="0">
                <a:latin typeface="Times New Roman" pitchFamily="18" charset="0"/>
                <a:cs typeface="Times New Roman" pitchFamily="18" charset="0"/>
              </a:rPr>
              <a:t>(message)</a:t>
            </a:r>
          </a:p>
          <a:p>
            <a:pPr lvl="1"/>
            <a:r>
              <a:rPr lang="zh-CN" altLang="en-US" dirty="0">
                <a:latin typeface="Times New Roman" pitchFamily="18" charset="0"/>
                <a:cs typeface="Times New Roman" pitchFamily="18" charset="0"/>
              </a:rPr>
              <a:t>套接字</a:t>
            </a:r>
            <a:r>
              <a:rPr lang="en-US" altLang="zh-CN" dirty="0">
                <a:latin typeface="Times New Roman" pitchFamily="18" charset="0"/>
                <a:cs typeface="Times New Roman" pitchFamily="18" charset="0"/>
              </a:rPr>
              <a:t>(socket)</a:t>
            </a:r>
          </a:p>
          <a:p>
            <a:pPr lvl="1"/>
            <a:endParaRPr lang="zh-CN" altLang="en-US" dirty="0">
              <a:latin typeface="Times New Roman" pitchFamily="18" charset="0"/>
              <a:ea typeface="楷体" pitchFamily="49" charset="-122"/>
              <a:cs typeface="Times New Roman" pitchFamily="18" charset="0"/>
            </a:endParaRPr>
          </a:p>
        </p:txBody>
      </p:sp>
    </p:spTree>
    <p:extLst>
      <p:ext uri="{BB962C8B-B14F-4D97-AF65-F5344CB8AC3E}">
        <p14:creationId xmlns:p14="http://schemas.microsoft.com/office/powerpoint/2010/main" val="277715988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609600" y="277813"/>
            <a:ext cx="10972800" cy="576262"/>
          </a:xfrm>
        </p:spPr>
        <p:txBody>
          <a:bodyPr/>
          <a:lstStyle/>
          <a:p>
            <a:pPr>
              <a:defRPr/>
            </a:pPr>
            <a:r>
              <a:rPr lang="en-US" altLang="zh-CN" sz="3600" dirty="0">
                <a:effectLst>
                  <a:outerShdw blurRad="38100" dist="38100" dir="2700000" algn="tl">
                    <a:srgbClr val="C0C0C0"/>
                  </a:outerShdw>
                </a:effectLst>
                <a:latin typeface="Times New Roman" pitchFamily="18" charset="0"/>
                <a:ea typeface="楷体" pitchFamily="49" charset="-122"/>
                <a:cs typeface="Times New Roman" pitchFamily="18" charset="0"/>
              </a:rPr>
              <a:t>Linux</a:t>
            </a:r>
            <a:r>
              <a:rPr lang="zh-CN" altLang="en-US" sz="3600" dirty="0">
                <a:effectLst>
                  <a:outerShdw blurRad="38100" dist="38100" dir="2700000" algn="tl">
                    <a:srgbClr val="C0C0C0"/>
                  </a:outerShdw>
                </a:effectLst>
                <a:latin typeface="Times New Roman" pitchFamily="18" charset="0"/>
                <a:ea typeface="楷体" pitchFamily="49" charset="-122"/>
                <a:cs typeface="Times New Roman" pitchFamily="18" charset="0"/>
              </a:rPr>
              <a:t>进程通信机制</a:t>
            </a:r>
          </a:p>
        </p:txBody>
      </p:sp>
      <p:sp>
        <p:nvSpPr>
          <p:cNvPr id="57347" name="Rectangle 3"/>
          <p:cNvSpPr>
            <a:spLocks noGrp="1" noChangeArrowheads="1"/>
          </p:cNvSpPr>
          <p:nvPr>
            <p:ph idx="1"/>
          </p:nvPr>
        </p:nvSpPr>
        <p:spPr/>
        <p:txBody>
          <a:bodyPr/>
          <a:lstStyle/>
          <a:p>
            <a:r>
              <a:rPr lang="en-US" altLang="zh-CN" dirty="0">
                <a:latin typeface="Times New Roman" pitchFamily="18" charset="0"/>
                <a:cs typeface="Times New Roman" pitchFamily="18" charset="0"/>
              </a:rPr>
              <a:t>Linux</a:t>
            </a:r>
            <a:r>
              <a:rPr lang="zh-CN" altLang="en-US" dirty="0">
                <a:latin typeface="Times New Roman" pitchFamily="18" charset="0"/>
                <a:cs typeface="Times New Roman" pitchFamily="18" charset="0"/>
              </a:rPr>
              <a:t>实现进程间通信</a:t>
            </a:r>
            <a:r>
              <a:rPr lang="en-US" altLang="zh-CN" sz="2000" dirty="0">
                <a:latin typeface="Times New Roman" pitchFamily="18" charset="0"/>
                <a:cs typeface="Times New Roman" pitchFamily="18" charset="0"/>
              </a:rPr>
              <a:t>(</a:t>
            </a:r>
            <a:r>
              <a:rPr lang="en-US" altLang="zh-CN" sz="2000" dirty="0">
                <a:solidFill>
                  <a:srgbClr val="FF0000"/>
                </a:solidFill>
                <a:latin typeface="Times New Roman" pitchFamily="18" charset="0"/>
                <a:cs typeface="Times New Roman" pitchFamily="18" charset="0"/>
              </a:rPr>
              <a:t>IPC</a:t>
            </a:r>
            <a:r>
              <a:rPr lang="en-US" altLang="zh-CN" sz="2000" dirty="0">
                <a:latin typeface="Times New Roman" pitchFamily="18" charset="0"/>
                <a:cs typeface="Times New Roman" pitchFamily="18" charset="0"/>
              </a:rPr>
              <a:t> Inter Process Communication)</a:t>
            </a:r>
            <a:r>
              <a:rPr lang="zh-CN" altLang="en-US" b="0" dirty="0">
                <a:latin typeface="Times New Roman" pitchFamily="18" charset="0"/>
                <a:ea typeface="楷体" pitchFamily="49" charset="-122"/>
                <a:cs typeface="Times New Roman" pitchFamily="18" charset="0"/>
              </a:rPr>
              <a:t>：</a:t>
            </a:r>
          </a:p>
          <a:p>
            <a:pPr lvl="1"/>
            <a:r>
              <a:rPr lang="en-US" altLang="zh-CN" b="0" dirty="0">
                <a:latin typeface="Times New Roman" pitchFamily="18" charset="0"/>
                <a:ea typeface="楷体" pitchFamily="49" charset="-122"/>
                <a:cs typeface="Times New Roman" pitchFamily="18" charset="0"/>
              </a:rPr>
              <a:t>System V IPC</a:t>
            </a:r>
            <a:r>
              <a:rPr lang="zh-CN" altLang="en-US" b="0" dirty="0">
                <a:latin typeface="Times New Roman" pitchFamily="18" charset="0"/>
                <a:ea typeface="楷体" pitchFamily="49" charset="-122"/>
                <a:cs typeface="Times New Roman" pitchFamily="18" charset="0"/>
              </a:rPr>
              <a:t>机制</a:t>
            </a:r>
            <a:r>
              <a:rPr lang="en-US" altLang="zh-CN" b="0" dirty="0">
                <a:latin typeface="Times New Roman" pitchFamily="18" charset="0"/>
                <a:ea typeface="楷体" pitchFamily="49" charset="-122"/>
                <a:cs typeface="Times New Roman" pitchFamily="18" charset="0"/>
              </a:rPr>
              <a:t>:</a:t>
            </a:r>
          </a:p>
          <a:p>
            <a:pPr lvl="2"/>
            <a:r>
              <a:rPr lang="zh-CN" altLang="en-US" dirty="0">
                <a:latin typeface="Times New Roman" pitchFamily="18" charset="0"/>
                <a:cs typeface="Times New Roman" pitchFamily="18" charset="0"/>
              </a:rPr>
              <a:t> 信号量、 消息队列、 共享内存</a:t>
            </a:r>
          </a:p>
          <a:p>
            <a:pPr lvl="1"/>
            <a:r>
              <a:rPr lang="zh-CN" altLang="en-US" b="0" dirty="0">
                <a:latin typeface="Times New Roman" pitchFamily="18" charset="0"/>
                <a:ea typeface="楷体" pitchFamily="49" charset="-122"/>
                <a:cs typeface="Times New Roman" pitchFamily="18" charset="0"/>
              </a:rPr>
              <a:t>管道（</a:t>
            </a:r>
            <a:r>
              <a:rPr lang="en-US" altLang="zh-CN" b="0" dirty="0">
                <a:latin typeface="Times New Roman" pitchFamily="18" charset="0"/>
                <a:ea typeface="楷体" pitchFamily="49" charset="-122"/>
                <a:cs typeface="Times New Roman" pitchFamily="18" charset="0"/>
              </a:rPr>
              <a:t>pipe</a:t>
            </a:r>
            <a:r>
              <a:rPr lang="zh-CN" altLang="en-US" b="0" dirty="0">
                <a:latin typeface="Times New Roman" pitchFamily="18" charset="0"/>
                <a:ea typeface="楷体" pitchFamily="49" charset="-122"/>
                <a:cs typeface="Times New Roman" pitchFamily="18" charset="0"/>
              </a:rPr>
              <a:t>）、命名管道</a:t>
            </a:r>
            <a:r>
              <a:rPr lang="zh-CN" altLang="en-US" sz="1400" dirty="0">
                <a:latin typeface="Times New Roman" pitchFamily="18" charset="0"/>
                <a:cs typeface="Times New Roman" pitchFamily="18" charset="0"/>
              </a:rPr>
              <a:t> </a:t>
            </a:r>
            <a:endParaRPr lang="zh-CN" altLang="en-US" b="0" dirty="0">
              <a:latin typeface="Times New Roman" pitchFamily="18" charset="0"/>
              <a:ea typeface="楷体" pitchFamily="49" charset="-122"/>
              <a:cs typeface="Times New Roman" pitchFamily="18" charset="0"/>
            </a:endParaRPr>
          </a:p>
          <a:p>
            <a:pPr lvl="1"/>
            <a:r>
              <a:rPr lang="zh-CN" altLang="en-US" b="0" dirty="0">
                <a:latin typeface="Times New Roman" pitchFamily="18" charset="0"/>
                <a:ea typeface="楷体" pitchFamily="49" charset="-122"/>
                <a:cs typeface="Times New Roman" pitchFamily="18" charset="0"/>
              </a:rPr>
              <a:t>套接字（</a:t>
            </a:r>
            <a:r>
              <a:rPr lang="en-US" altLang="zh-CN" b="0" dirty="0">
                <a:latin typeface="Times New Roman" pitchFamily="18" charset="0"/>
                <a:ea typeface="楷体" pitchFamily="49" charset="-122"/>
                <a:cs typeface="Times New Roman" pitchFamily="18" charset="0"/>
              </a:rPr>
              <a:t>socket</a:t>
            </a:r>
            <a:r>
              <a:rPr lang="zh-CN" altLang="en-US" b="0" dirty="0">
                <a:latin typeface="Times New Roman" pitchFamily="18" charset="0"/>
                <a:ea typeface="楷体" pitchFamily="49" charset="-122"/>
                <a:cs typeface="Times New Roman" pitchFamily="18" charset="0"/>
              </a:rPr>
              <a:t>）</a:t>
            </a:r>
          </a:p>
          <a:p>
            <a:pPr lvl="1"/>
            <a:r>
              <a:rPr lang="zh-CN" altLang="en-US" b="0" dirty="0">
                <a:latin typeface="Times New Roman" pitchFamily="18" charset="0"/>
                <a:ea typeface="楷体" pitchFamily="49" charset="-122"/>
                <a:cs typeface="Times New Roman" pitchFamily="18" charset="0"/>
              </a:rPr>
              <a:t>信号</a:t>
            </a:r>
            <a:r>
              <a:rPr lang="en-US" altLang="zh-CN" b="0" dirty="0">
                <a:latin typeface="Times New Roman" pitchFamily="18" charset="0"/>
                <a:ea typeface="楷体" pitchFamily="49" charset="-122"/>
                <a:cs typeface="Times New Roman" pitchFamily="18" charset="0"/>
              </a:rPr>
              <a:t>( signal )</a:t>
            </a:r>
          </a:p>
          <a:p>
            <a:pPr lvl="1"/>
            <a:r>
              <a:rPr lang="zh-CN" altLang="en-US" b="0" dirty="0">
                <a:latin typeface="Times New Roman" pitchFamily="18" charset="0"/>
                <a:ea typeface="楷体" pitchFamily="49" charset="-122"/>
                <a:cs typeface="Times New Roman" pitchFamily="18" charset="0"/>
              </a:rPr>
              <a:t>文件锁</a:t>
            </a:r>
            <a:r>
              <a:rPr lang="en-US" altLang="zh-CN" b="0" dirty="0">
                <a:latin typeface="Times New Roman" pitchFamily="18" charset="0"/>
                <a:ea typeface="楷体" pitchFamily="49" charset="-122"/>
                <a:cs typeface="Times New Roman" pitchFamily="18" charset="0"/>
              </a:rPr>
              <a:t>(file lock)</a:t>
            </a:r>
          </a:p>
          <a:p>
            <a:pPr lvl="1"/>
            <a:r>
              <a:rPr lang="en-US" altLang="zh-CN" b="0" dirty="0">
                <a:latin typeface="Times New Roman" pitchFamily="18" charset="0"/>
                <a:ea typeface="楷体" pitchFamily="49" charset="-122"/>
                <a:cs typeface="Times New Roman" pitchFamily="18" charset="0"/>
              </a:rPr>
              <a:t>POSIX</a:t>
            </a:r>
            <a:r>
              <a:rPr lang="zh-CN" altLang="en-US" b="0" dirty="0">
                <a:latin typeface="Times New Roman" pitchFamily="18" charset="0"/>
                <a:ea typeface="楷体" pitchFamily="49" charset="-122"/>
                <a:cs typeface="Times New Roman" pitchFamily="18" charset="0"/>
              </a:rPr>
              <a:t>线程：</a:t>
            </a:r>
            <a:endParaRPr lang="en-US" altLang="zh-CN" b="0" dirty="0">
              <a:latin typeface="Times New Roman" pitchFamily="18" charset="0"/>
              <a:ea typeface="楷体" pitchFamily="49" charset="-122"/>
              <a:cs typeface="Times New Roman" pitchFamily="18" charset="0"/>
            </a:endParaRPr>
          </a:p>
          <a:p>
            <a:pPr lvl="2"/>
            <a:r>
              <a:rPr lang="zh-CN" altLang="en-US" dirty="0">
                <a:latin typeface="Times New Roman" pitchFamily="18" charset="0"/>
                <a:cs typeface="Times New Roman" pitchFamily="18" charset="0"/>
              </a:rPr>
              <a:t>互斥锁</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互斥体、互斥量</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r>
              <a:rPr lang="en-US" altLang="zh-CN" dirty="0" err="1">
                <a:latin typeface="Times New Roman" pitchFamily="18" charset="0"/>
                <a:cs typeface="Times New Roman" pitchFamily="18" charset="0"/>
              </a:rPr>
              <a:t>mutex</a:t>
            </a:r>
            <a:r>
              <a:rPr lang="zh-CN" altLang="en-US" dirty="0">
                <a:latin typeface="Times New Roman" pitchFamily="18" charset="0"/>
                <a:cs typeface="Times New Roman" pitchFamily="18" charset="0"/>
              </a:rPr>
              <a:t>）、条件变量</a:t>
            </a:r>
            <a:r>
              <a:rPr lang="en-US" altLang="zh-CN" dirty="0">
                <a:latin typeface="Times New Roman" pitchFamily="18" charset="0"/>
                <a:cs typeface="Times New Roman" pitchFamily="18" charset="0"/>
              </a:rPr>
              <a:t>(condition variables)</a:t>
            </a:r>
          </a:p>
          <a:p>
            <a:pPr lvl="1"/>
            <a:r>
              <a:rPr lang="en-US" altLang="zh-CN" b="0" dirty="0">
                <a:latin typeface="Times New Roman" pitchFamily="18" charset="0"/>
                <a:ea typeface="楷体" pitchFamily="49" charset="-122"/>
                <a:cs typeface="Times New Roman" pitchFamily="18" charset="0"/>
              </a:rPr>
              <a:t>POSIX</a:t>
            </a:r>
            <a:r>
              <a:rPr lang="zh-CN" altLang="en-US" b="0" dirty="0">
                <a:latin typeface="Times New Roman" pitchFamily="18" charset="0"/>
                <a:ea typeface="楷体" pitchFamily="49" charset="-122"/>
                <a:cs typeface="Times New Roman" pitchFamily="18" charset="0"/>
              </a:rPr>
              <a:t>：</a:t>
            </a:r>
            <a:endParaRPr lang="en-US" altLang="zh-CN" b="0" dirty="0">
              <a:latin typeface="Times New Roman" pitchFamily="18" charset="0"/>
              <a:ea typeface="楷体" pitchFamily="49" charset="-122"/>
              <a:cs typeface="Times New Roman" pitchFamily="18" charset="0"/>
            </a:endParaRPr>
          </a:p>
          <a:p>
            <a:pPr lvl="2"/>
            <a:r>
              <a:rPr lang="zh-CN" altLang="en-US" dirty="0">
                <a:latin typeface="Times New Roman" pitchFamily="18" charset="0"/>
                <a:cs typeface="Times New Roman" pitchFamily="18" charset="0"/>
              </a:rPr>
              <a:t>消息队列、信号、共享内存</a:t>
            </a:r>
          </a:p>
        </p:txBody>
      </p:sp>
    </p:spTree>
    <p:extLst>
      <p:ext uri="{BB962C8B-B14F-4D97-AF65-F5344CB8AC3E}">
        <p14:creationId xmlns:p14="http://schemas.microsoft.com/office/powerpoint/2010/main" val="209341893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277813"/>
            <a:ext cx="10972800" cy="576262"/>
          </a:xfrm>
        </p:spPr>
        <p:txBody>
          <a:bodyPr/>
          <a:lstStyle/>
          <a:p>
            <a:pPr eaLnBrk="1" hangingPunct="1"/>
            <a:r>
              <a:rPr lang="zh-CN" altLang="zh-CN">
                <a:solidFill>
                  <a:srgbClr val="FF0000"/>
                </a:solidFill>
                <a:ea typeface="楷体_GB2312" pitchFamily="49" charset="-122"/>
              </a:rPr>
              <a:t>3.1 </a:t>
            </a:r>
            <a:r>
              <a:rPr lang="en-US" altLang="zh-CN">
                <a:solidFill>
                  <a:srgbClr val="FF0000"/>
                </a:solidFill>
                <a:ea typeface="楷体_GB2312" pitchFamily="49" charset="-122"/>
              </a:rPr>
              <a:t>Process Concept</a:t>
            </a:r>
            <a:endParaRPr lang="zh-CN" altLang="zh-CN" sz="2800">
              <a:solidFill>
                <a:srgbClr val="FF0000"/>
              </a:solidFill>
              <a:ea typeface="楷体_GB2312" pitchFamily="49" charset="-122"/>
            </a:endParaRPr>
          </a:p>
        </p:txBody>
      </p:sp>
      <p:sp>
        <p:nvSpPr>
          <p:cNvPr id="5123" name="Rectangle 3"/>
          <p:cNvSpPr>
            <a:spLocks noGrp="1" noChangeArrowheads="1"/>
          </p:cNvSpPr>
          <p:nvPr>
            <p:ph idx="1"/>
          </p:nvPr>
        </p:nvSpPr>
        <p:spPr/>
        <p:txBody>
          <a:bodyPr/>
          <a:lstStyle/>
          <a:p>
            <a:pPr eaLnBrk="1" hangingPunct="1"/>
            <a:r>
              <a:rPr lang="en-US" altLang="zh-CN" b="0" dirty="0">
                <a:solidFill>
                  <a:srgbClr val="FF0000"/>
                </a:solidFill>
                <a:latin typeface="Arial" pitchFamily="34" charset="0"/>
              </a:rPr>
              <a:t>A process is a program in execution</a:t>
            </a:r>
            <a:r>
              <a:rPr lang="en-US" altLang="zh-CN" b="0" dirty="0">
                <a:latin typeface="Arial" pitchFamily="34" charset="0"/>
              </a:rPr>
              <a:t> (an active entity, i.e. it is a </a:t>
            </a:r>
            <a:r>
              <a:rPr lang="en-US" altLang="zh-CN" b="0" i="1" dirty="0">
                <a:latin typeface="Arial" pitchFamily="34" charset="0"/>
              </a:rPr>
              <a:t>running </a:t>
            </a:r>
            <a:r>
              <a:rPr lang="en-US" altLang="zh-CN" b="0" dirty="0">
                <a:latin typeface="Arial" pitchFamily="34" charset="0"/>
              </a:rPr>
              <a:t>program )</a:t>
            </a:r>
          </a:p>
          <a:p>
            <a:pPr lvl="1" eaLnBrk="1" hangingPunct="1"/>
            <a:r>
              <a:rPr lang="en-US" altLang="zh-CN" b="0" dirty="0">
                <a:latin typeface="Arial" pitchFamily="34" charset="0"/>
              </a:rPr>
              <a:t> Basic unit of work on a computer, a job, a task.</a:t>
            </a:r>
          </a:p>
          <a:p>
            <a:pPr lvl="1" eaLnBrk="1" hangingPunct="1"/>
            <a:r>
              <a:rPr lang="en-US" altLang="zh-CN" b="0" dirty="0">
                <a:latin typeface="Arial" pitchFamily="34" charset="0"/>
              </a:rPr>
              <a:t> A container of instructions with some resources:– e.g. CPU time (CPU carries out the instructions), memory, files, I/O devices to accomplish its task</a:t>
            </a:r>
          </a:p>
          <a:p>
            <a:pPr lvl="1" eaLnBrk="1" hangingPunct="1"/>
            <a:r>
              <a:rPr lang="en-US" altLang="zh-CN" b="0" dirty="0">
                <a:latin typeface="Arial" pitchFamily="34" charset="0"/>
              </a:rPr>
              <a:t> Examples: compilation process, word processing process, scheduler (</a:t>
            </a:r>
            <a:r>
              <a:rPr lang="en-US" altLang="zh-CN" b="0" dirty="0" err="1">
                <a:latin typeface="Arial" pitchFamily="34" charset="0"/>
              </a:rPr>
              <a:t>sched</a:t>
            </a:r>
            <a:r>
              <a:rPr lang="en-US" altLang="zh-CN" b="0" dirty="0">
                <a:latin typeface="Arial" pitchFamily="34" charset="0"/>
              </a:rPr>
              <a:t>, swapper) process or daemon processes: </a:t>
            </a:r>
            <a:r>
              <a:rPr lang="en-US" altLang="zh-CN" b="0" dirty="0" err="1">
                <a:latin typeface="Arial" pitchFamily="34" charset="0"/>
              </a:rPr>
              <a:t>ftpd</a:t>
            </a:r>
            <a:r>
              <a:rPr lang="en-US" altLang="zh-CN" b="0" dirty="0">
                <a:latin typeface="Arial" pitchFamily="34" charset="0"/>
              </a:rPr>
              <a:t>, </a:t>
            </a:r>
            <a:r>
              <a:rPr lang="en-US" altLang="zh-CN" b="0" dirty="0" err="1">
                <a:latin typeface="Arial" pitchFamily="34" charset="0"/>
              </a:rPr>
              <a:t>httpd</a:t>
            </a:r>
            <a:endParaRPr lang="en-US" altLang="zh-CN" b="0" dirty="0">
              <a:latin typeface="Arial" pitchFamily="34" charset="0"/>
            </a:endParaRPr>
          </a:p>
          <a:p>
            <a:pPr lvl="1" eaLnBrk="1" hangingPunct="1"/>
            <a:endParaRPr lang="en-US" altLang="zh-CN" dirty="0">
              <a:latin typeface="Arial" pitchFamily="34" charset="0"/>
            </a:endParaRPr>
          </a:p>
          <a:p>
            <a:pPr eaLnBrk="1" hangingPunct="1"/>
            <a:r>
              <a:rPr lang="en-US" altLang="zh-CN" dirty="0">
                <a:solidFill>
                  <a:srgbClr val="0000CC"/>
                </a:solidFill>
                <a:latin typeface="Arial" pitchFamily="34" charset="0"/>
              </a:rPr>
              <a:t>jobs</a:t>
            </a:r>
            <a:r>
              <a:rPr lang="zh-CN" altLang="en-US" dirty="0">
                <a:solidFill>
                  <a:srgbClr val="0000CC"/>
                </a:solidFill>
                <a:latin typeface="Arial" pitchFamily="34" charset="0"/>
              </a:rPr>
              <a:t>作业</a:t>
            </a:r>
            <a:r>
              <a:rPr lang="en-US" altLang="zh-CN" dirty="0">
                <a:solidFill>
                  <a:srgbClr val="0000CC"/>
                </a:solidFill>
                <a:latin typeface="Arial" pitchFamily="34" charset="0"/>
              </a:rPr>
              <a:t>=user programs</a:t>
            </a:r>
            <a:r>
              <a:rPr lang="zh-CN" altLang="en-US" dirty="0">
                <a:solidFill>
                  <a:srgbClr val="0000CC"/>
                </a:solidFill>
                <a:latin typeface="Arial" pitchFamily="34" charset="0"/>
              </a:rPr>
              <a:t>用户程序</a:t>
            </a:r>
            <a:r>
              <a:rPr lang="en-US" altLang="zh-CN" dirty="0">
                <a:solidFill>
                  <a:srgbClr val="0000CC"/>
                </a:solidFill>
                <a:latin typeface="Arial" pitchFamily="34" charset="0"/>
              </a:rPr>
              <a:t>= tasks</a:t>
            </a:r>
            <a:r>
              <a:rPr lang="zh-CN" altLang="en-US" dirty="0">
                <a:solidFill>
                  <a:srgbClr val="0000CC"/>
                </a:solidFill>
                <a:latin typeface="Arial" pitchFamily="34" charset="0"/>
              </a:rPr>
              <a:t>任务</a:t>
            </a:r>
            <a:r>
              <a:rPr lang="en-US" altLang="zh-CN" dirty="0">
                <a:solidFill>
                  <a:srgbClr val="0000CC"/>
                </a:solidFill>
                <a:latin typeface="Arial" pitchFamily="34" charset="0"/>
              </a:rPr>
              <a:t>= </a:t>
            </a:r>
            <a:r>
              <a:rPr lang="en-US" altLang="zh-CN" i="1" dirty="0">
                <a:solidFill>
                  <a:srgbClr val="0000CC"/>
                </a:solidFill>
                <a:latin typeface="Arial" pitchFamily="34" charset="0"/>
              </a:rPr>
              <a:t>process</a:t>
            </a:r>
            <a:r>
              <a:rPr lang="en-US" altLang="zh-CN" dirty="0">
                <a:solidFill>
                  <a:srgbClr val="0000CC"/>
                </a:solidFill>
                <a:latin typeface="Arial" pitchFamily="34" charset="0"/>
              </a:rPr>
              <a:t> </a:t>
            </a:r>
            <a:r>
              <a:rPr lang="zh-CN" altLang="en-US" dirty="0">
                <a:solidFill>
                  <a:srgbClr val="0000CC"/>
                </a:solidFill>
                <a:latin typeface="Arial" pitchFamily="34" charset="0"/>
              </a:rPr>
              <a:t>进程</a:t>
            </a:r>
            <a:r>
              <a:rPr lang="zh-CN" altLang="en-US" dirty="0">
                <a:latin typeface="Arial" pitchFamily="34" charset="0"/>
              </a:rPr>
              <a:t>   </a:t>
            </a:r>
          </a:p>
        </p:txBody>
      </p:sp>
      <p:sp>
        <p:nvSpPr>
          <p:cNvPr id="5124" name="AutoShape 4"/>
          <p:cNvSpPr>
            <a:spLocks noChangeArrowheads="1"/>
          </p:cNvSpPr>
          <p:nvPr/>
        </p:nvSpPr>
        <p:spPr bwMode="auto">
          <a:xfrm>
            <a:off x="2097497" y="5078004"/>
            <a:ext cx="914400" cy="393700"/>
          </a:xfrm>
          <a:prstGeom prst="wedgeRoundRectCallout">
            <a:avLst>
              <a:gd name="adj1" fmla="val -48088"/>
              <a:gd name="adj2" fmla="val -84375"/>
              <a:gd name="adj3" fmla="val 16667"/>
            </a:avLst>
          </a:prstGeom>
          <a:solidFill>
            <a:schemeClr val="accent1"/>
          </a:solidFill>
          <a:ln w="9525">
            <a:solidFill>
              <a:schemeClr val="tx1"/>
            </a:solidFill>
            <a:miter lim="800000"/>
            <a:headEnd/>
            <a:tailEnd/>
          </a:ln>
        </p:spPr>
        <p:txBody>
          <a:bodyPr/>
          <a:lstStyle/>
          <a:p>
            <a:pPr algn="ctr"/>
            <a:r>
              <a:rPr lang="en-US" altLang="zh-CN" dirty="0">
                <a:solidFill>
                  <a:srgbClr val="C00000"/>
                </a:solidFill>
              </a:rPr>
              <a:t>IBM</a:t>
            </a:r>
          </a:p>
        </p:txBody>
      </p:sp>
      <p:sp>
        <p:nvSpPr>
          <p:cNvPr id="5125" name="AutoShape 5"/>
          <p:cNvSpPr>
            <a:spLocks noChangeArrowheads="1"/>
          </p:cNvSpPr>
          <p:nvPr/>
        </p:nvSpPr>
        <p:spPr bwMode="auto">
          <a:xfrm>
            <a:off x="8330432" y="5078004"/>
            <a:ext cx="1109662" cy="573087"/>
          </a:xfrm>
          <a:prstGeom prst="wedgeRoundRectCallout">
            <a:avLst>
              <a:gd name="adj1" fmla="val -20102"/>
              <a:gd name="adj2" fmla="val -92708"/>
              <a:gd name="adj3" fmla="val 16667"/>
            </a:avLst>
          </a:prstGeom>
          <a:solidFill>
            <a:schemeClr val="accent1"/>
          </a:solidFill>
          <a:ln w="9525">
            <a:solidFill>
              <a:schemeClr val="tx1"/>
            </a:solidFill>
            <a:miter lim="800000"/>
            <a:headEnd/>
            <a:tailEnd/>
          </a:ln>
        </p:spPr>
        <p:txBody>
          <a:bodyPr/>
          <a:lstStyle/>
          <a:p>
            <a:pPr algn="ctr"/>
            <a:r>
              <a:rPr lang="en-US" altLang="zh-CN" dirty="0">
                <a:solidFill>
                  <a:srgbClr val="C00000"/>
                </a:solidFill>
              </a:rPr>
              <a:t>Multics</a:t>
            </a:r>
          </a:p>
        </p:txBody>
      </p:sp>
      <p:pic>
        <p:nvPicPr>
          <p:cNvPr id="6" name="图片 5"/>
          <p:cNvPicPr>
            <a:picLocks noChangeAspect="1"/>
          </p:cNvPicPr>
          <p:nvPr/>
        </p:nvPicPr>
        <p:blipFill>
          <a:blip r:embed="rId2"/>
          <a:stretch>
            <a:fillRect/>
          </a:stretch>
        </p:blipFill>
        <p:spPr>
          <a:xfrm>
            <a:off x="11204269" y="80165"/>
            <a:ext cx="909644" cy="48577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09600" y="277813"/>
            <a:ext cx="10972800" cy="576262"/>
          </a:xfrm>
        </p:spPr>
        <p:txBody>
          <a:bodyPr/>
          <a:lstStyle/>
          <a:p>
            <a:endParaRPr lang="zh-CN" altLang="en-US"/>
          </a:p>
        </p:txBody>
      </p:sp>
      <p:sp>
        <p:nvSpPr>
          <p:cNvPr id="6" name="内容占位符 5"/>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771" y="277121"/>
            <a:ext cx="10798629" cy="6580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108617" y="153336"/>
            <a:ext cx="2249334" cy="369332"/>
          </a:xfrm>
          <a:prstGeom prst="rect">
            <a:avLst/>
          </a:prstGeom>
        </p:spPr>
        <p:txBody>
          <a:bodyPr wrap="none">
            <a:spAutoFit/>
          </a:bodyPr>
          <a:lstStyle/>
          <a:p>
            <a:r>
              <a:rPr lang="en-US" altLang="zh-CN" b="0" dirty="0"/>
              <a:t> </a:t>
            </a:r>
            <a:r>
              <a:rPr lang="en-US" altLang="zh-CN" dirty="0">
                <a:solidFill>
                  <a:srgbClr val="C00000"/>
                </a:solidFill>
                <a:latin typeface="+mj-lt"/>
                <a:ea typeface="楷体" pitchFamily="49" charset="-122"/>
              </a:rPr>
              <a:t>UNIX IPC </a:t>
            </a:r>
            <a:r>
              <a:rPr lang="zh-CN" altLang="en-US" dirty="0">
                <a:solidFill>
                  <a:srgbClr val="C00000"/>
                </a:solidFill>
                <a:latin typeface="+mj-lt"/>
                <a:ea typeface="楷体" pitchFamily="49" charset="-122"/>
              </a:rPr>
              <a:t>工具分类</a:t>
            </a:r>
          </a:p>
        </p:txBody>
      </p:sp>
    </p:spTree>
    <p:extLst>
      <p:ext uri="{BB962C8B-B14F-4D97-AF65-F5344CB8AC3E}">
        <p14:creationId xmlns:p14="http://schemas.microsoft.com/office/powerpoint/2010/main" val="37093280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09600" y="277813"/>
            <a:ext cx="10972800" cy="576262"/>
          </a:xfrm>
        </p:spPr>
        <p:txBody>
          <a:bodyPr/>
          <a:lstStyle/>
          <a:p>
            <a:pPr eaLnBrk="1" hangingPunct="1"/>
            <a:r>
              <a:rPr lang="en-US" altLang="zh-CN" sz="2800" dirty="0"/>
              <a:t>Windows </a:t>
            </a:r>
            <a:r>
              <a:rPr lang="zh-CN" altLang="en-US" sz="2800" dirty="0"/>
              <a:t>进程线程通信机制 </a:t>
            </a:r>
          </a:p>
        </p:txBody>
      </p:sp>
      <p:sp>
        <p:nvSpPr>
          <p:cNvPr id="45059" name="Rectangle 3"/>
          <p:cNvSpPr>
            <a:spLocks noGrp="1" noChangeArrowheads="1"/>
          </p:cNvSpPr>
          <p:nvPr>
            <p:ph idx="1"/>
          </p:nvPr>
        </p:nvSpPr>
        <p:spPr/>
        <p:txBody>
          <a:bodyPr/>
          <a:lstStyle/>
          <a:p>
            <a:pPr eaLnBrk="1" hangingPunct="1"/>
            <a:r>
              <a:rPr lang="zh-CN" altLang="en-US" dirty="0">
                <a:latin typeface="楷体" pitchFamily="49" charset="-122"/>
              </a:rPr>
              <a:t>基于文件映射的共享存储区</a:t>
            </a:r>
          </a:p>
          <a:p>
            <a:pPr eaLnBrk="1" hangingPunct="1"/>
            <a:r>
              <a:rPr lang="zh-CN" altLang="en-US" dirty="0">
                <a:latin typeface="楷体" pitchFamily="49" charset="-122"/>
              </a:rPr>
              <a:t>无名管道和命名管道 </a:t>
            </a:r>
          </a:p>
          <a:p>
            <a:pPr lvl="1" eaLnBrk="1" hangingPunct="1">
              <a:buFont typeface="Monotype Sorts" pitchFamily="2" charset="2"/>
              <a:buNone/>
            </a:pPr>
            <a:r>
              <a:rPr lang="en-US" altLang="zh-CN" dirty="0">
                <a:solidFill>
                  <a:srgbClr val="FF0000"/>
                </a:solidFill>
                <a:latin typeface="楷体" pitchFamily="49" charset="-122"/>
              </a:rPr>
              <a:t>server32pipe.c</a:t>
            </a:r>
            <a:r>
              <a:rPr lang="zh-CN" altLang="en-US" dirty="0">
                <a:solidFill>
                  <a:srgbClr val="FF0000"/>
                </a:solidFill>
                <a:latin typeface="楷体" pitchFamily="49" charset="-122"/>
              </a:rPr>
              <a:t>、</a:t>
            </a:r>
            <a:r>
              <a:rPr lang="en-US" altLang="zh-CN" dirty="0">
                <a:solidFill>
                  <a:srgbClr val="FF0000"/>
                </a:solidFill>
                <a:latin typeface="楷体" pitchFamily="49" charset="-122"/>
              </a:rPr>
              <a:t>client32pipe.c</a:t>
            </a:r>
          </a:p>
          <a:p>
            <a:pPr lvl="2" eaLnBrk="1" hangingPunct="1"/>
            <a:r>
              <a:rPr lang="zh-CN" altLang="en-US" sz="1600" dirty="0">
                <a:latin typeface="楷体" pitchFamily="49" charset="-122"/>
              </a:rPr>
              <a:t>启动多个</a:t>
            </a:r>
            <a:r>
              <a:rPr lang="en-US" altLang="zh-CN" sz="1600" dirty="0">
                <a:latin typeface="楷体" pitchFamily="49" charset="-122"/>
              </a:rPr>
              <a:t>client</a:t>
            </a:r>
            <a:r>
              <a:rPr lang="zh-CN" altLang="en-US" sz="1600" dirty="0">
                <a:latin typeface="楷体" pitchFamily="49" charset="-122"/>
              </a:rPr>
              <a:t>进程进行通信</a:t>
            </a:r>
            <a:endParaRPr lang="zh-CN" altLang="en-US" dirty="0">
              <a:latin typeface="楷体" pitchFamily="49" charset="-122"/>
            </a:endParaRPr>
          </a:p>
          <a:p>
            <a:pPr eaLnBrk="1" hangingPunct="1"/>
            <a:r>
              <a:rPr lang="zh-CN" altLang="en-US" dirty="0">
                <a:latin typeface="楷体" pitchFamily="49" charset="-122"/>
              </a:rPr>
              <a:t>邮件槽</a:t>
            </a:r>
          </a:p>
          <a:p>
            <a:pPr eaLnBrk="1" hangingPunct="1"/>
            <a:r>
              <a:rPr lang="zh-CN" altLang="en-US" dirty="0">
                <a:latin typeface="楷体" pitchFamily="49" charset="-122"/>
              </a:rPr>
              <a:t>套接字</a:t>
            </a:r>
          </a:p>
          <a:p>
            <a:pPr eaLnBrk="1" hangingPunct="1"/>
            <a:r>
              <a:rPr lang="zh-CN" altLang="en-US" dirty="0">
                <a:latin typeface="楷体" pitchFamily="49" charset="-122"/>
              </a:rPr>
              <a:t>剪帖板</a:t>
            </a:r>
            <a:r>
              <a:rPr lang="en-US" altLang="zh-CN" dirty="0">
                <a:latin typeface="楷体" pitchFamily="49" charset="-122"/>
              </a:rPr>
              <a:t>(Clipboard) </a:t>
            </a:r>
            <a:endParaRPr lang="zh-CN" altLang="en-US" dirty="0">
              <a:latin typeface="楷体" pitchFamily="49" charset="-122"/>
            </a:endParaRPr>
          </a:p>
          <a:p>
            <a:pPr eaLnBrk="1" hangingPunct="1"/>
            <a:r>
              <a:rPr lang="zh-CN" altLang="en-US" dirty="0">
                <a:latin typeface="楷体" pitchFamily="49" charset="-122"/>
              </a:rPr>
              <a:t>信号</a:t>
            </a:r>
          </a:p>
          <a:p>
            <a:pPr eaLnBrk="1" hangingPunct="1"/>
            <a:r>
              <a:rPr lang="zh-CN" altLang="en-US" dirty="0">
                <a:latin typeface="楷体" pitchFamily="49" charset="-122"/>
              </a:rPr>
              <a:t>其他同步机制</a:t>
            </a:r>
          </a:p>
          <a:p>
            <a:pPr eaLnBrk="1" hangingPunct="1"/>
            <a:endParaRPr lang="zh-CN" altLang="en-US" dirty="0">
              <a:latin typeface="楷体" pitchFamily="49" charset="-122"/>
            </a:endParaRPr>
          </a:p>
          <a:p>
            <a:pPr eaLnBrk="1" hangingPunct="1">
              <a:buFont typeface="Monotype Sorts" pitchFamily="2" charset="2"/>
              <a:buNone/>
            </a:pPr>
            <a:r>
              <a:rPr lang="en-US" altLang="zh-CN" dirty="0">
                <a:latin typeface="楷体" pitchFamily="49" charset="-122"/>
                <a:hlinkClick r:id="rId2" action="ppaction://hlinkpres?slideindex=1&amp;slidetitle="/>
              </a:rPr>
              <a:t>Windows </a:t>
            </a:r>
            <a:r>
              <a:rPr lang="en-US" altLang="zh-CN" sz="1800" dirty="0" err="1">
                <a:latin typeface="楷体" pitchFamily="49" charset="-122"/>
                <a:hlinkClick r:id="rId2" action="ppaction://hlinkpres?slideindex=1&amp;slidetitle="/>
              </a:rPr>
              <a:t>Interprocess</a:t>
            </a:r>
            <a:r>
              <a:rPr lang="en-US" altLang="zh-CN" sz="1800" dirty="0">
                <a:latin typeface="楷体" pitchFamily="49" charset="-122"/>
                <a:hlinkClick r:id="rId2" action="ppaction://hlinkpres?slideindex=1&amp;slidetitle="/>
              </a:rPr>
              <a:t> Communication</a:t>
            </a:r>
            <a:endParaRPr lang="en-US" altLang="zh-CN" sz="1800" dirty="0">
              <a:latin typeface="楷体"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4"/>
          <p:cNvSpPr>
            <a:spLocks noGrp="1" noChangeArrowheads="1"/>
          </p:cNvSpPr>
          <p:nvPr>
            <p:ph type="ctrTitle"/>
          </p:nvPr>
        </p:nvSpPr>
        <p:spPr>
          <a:xfrm>
            <a:off x="1534886" y="1831975"/>
            <a:ext cx="8818789" cy="1143000"/>
          </a:xfrm>
          <a:noFill/>
        </p:spPr>
        <p:txBody>
          <a:bodyPr/>
          <a:lstStyle/>
          <a:p>
            <a:r>
              <a:rPr lang="en-US" altLang="en-US" sz="4000" dirty="0"/>
              <a:t>3.5 IPC in Shared-Memory Systems</a:t>
            </a:r>
          </a:p>
        </p:txBody>
      </p:sp>
    </p:spTree>
    <p:extLst>
      <p:ext uri="{BB962C8B-B14F-4D97-AF65-F5344CB8AC3E}">
        <p14:creationId xmlns:p14="http://schemas.microsoft.com/office/powerpoint/2010/main" val="31408274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609600" y="277813"/>
            <a:ext cx="10972800" cy="576262"/>
          </a:xfrm>
        </p:spPr>
        <p:txBody>
          <a:bodyPr/>
          <a:lstStyle/>
          <a:p>
            <a:pPr eaLnBrk="1" hangingPunct="1"/>
            <a:r>
              <a:rPr lang="en-US" altLang="en-US" dirty="0" err="1"/>
              <a:t>Interprocess</a:t>
            </a:r>
            <a:r>
              <a:rPr lang="en-US" altLang="en-US" dirty="0"/>
              <a:t> Communication –  Shared Memory</a:t>
            </a:r>
          </a:p>
        </p:txBody>
      </p:sp>
      <p:sp>
        <p:nvSpPr>
          <p:cNvPr id="67586" name="Rectangle 3"/>
          <p:cNvSpPr>
            <a:spLocks noGrp="1" noChangeArrowheads="1"/>
          </p:cNvSpPr>
          <p:nvPr>
            <p:ph idx="1"/>
          </p:nvPr>
        </p:nvSpPr>
        <p:spPr/>
        <p:txBody>
          <a:bodyPr/>
          <a:lstStyle/>
          <a:p>
            <a:pPr>
              <a:lnSpc>
                <a:spcPct val="90000"/>
              </a:lnSpc>
            </a:pPr>
            <a:r>
              <a:rPr lang="en-US" altLang="en-US" dirty="0"/>
              <a:t>An area of memory shared among the processes that wish to communicate</a:t>
            </a:r>
          </a:p>
          <a:p>
            <a:pPr>
              <a:lnSpc>
                <a:spcPct val="90000"/>
              </a:lnSpc>
            </a:pPr>
            <a:r>
              <a:rPr lang="en-US" altLang="en-US" dirty="0"/>
              <a:t>The communication is under the control of the users processes not the operating system.</a:t>
            </a:r>
          </a:p>
          <a:p>
            <a:pPr>
              <a:lnSpc>
                <a:spcPct val="90000"/>
              </a:lnSpc>
            </a:pPr>
            <a:r>
              <a:rPr lang="en-US" altLang="en-US" dirty="0"/>
              <a:t>Major issues is to provide mechanism that will allow the user processes to synchronize their actions when they access shared memory. </a:t>
            </a:r>
          </a:p>
          <a:p>
            <a:pPr>
              <a:lnSpc>
                <a:spcPct val="90000"/>
              </a:lnSpc>
            </a:pPr>
            <a:r>
              <a:rPr lang="en-US" altLang="en-US" dirty="0"/>
              <a:t>Synchronization is discussed in great details in Chapters 6 &amp; 7.</a:t>
            </a:r>
          </a:p>
          <a:p>
            <a:pPr>
              <a:lnSpc>
                <a:spcPct val="90000"/>
              </a:lnSpc>
            </a:pPr>
            <a:endParaRPr lang="en-US" altLang="en-US" dirty="0"/>
          </a:p>
          <a:p>
            <a:pPr>
              <a:lnSpc>
                <a:spcPct val="90000"/>
              </a:lnSpc>
            </a:pPr>
            <a:endParaRPr lang="en-US" altLang="en-US" dirty="0"/>
          </a:p>
          <a:p>
            <a:pPr lvl="1">
              <a:lnSpc>
                <a:spcPct val="90000"/>
              </a:lnSpc>
              <a:buFont typeface="Monotype Sorts" pitchFamily="-84" charset="2"/>
              <a:buNone/>
            </a:pPr>
            <a:endParaRPr lang="en-US" altLang="en-US" dirty="0"/>
          </a:p>
        </p:txBody>
      </p:sp>
    </p:spTree>
    <p:extLst>
      <p:ext uri="{BB962C8B-B14F-4D97-AF65-F5344CB8AC3E}">
        <p14:creationId xmlns:p14="http://schemas.microsoft.com/office/powerpoint/2010/main" val="31040256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09600" y="277813"/>
            <a:ext cx="10972800" cy="576262"/>
          </a:xfrm>
        </p:spPr>
        <p:txBody>
          <a:bodyPr/>
          <a:lstStyle/>
          <a:p>
            <a:pPr eaLnBrk="1" hangingPunct="1"/>
            <a:r>
              <a:rPr lang="en-US" altLang="zh-CN" sz="2800" dirty="0"/>
              <a:t>Shared-Memory Solution</a:t>
            </a:r>
            <a:endParaRPr lang="en-US" altLang="zh-CN" sz="2800" dirty="0">
              <a:ea typeface="楷体_GB2312" pitchFamily="49" charset="-122"/>
            </a:endParaRPr>
          </a:p>
        </p:txBody>
      </p:sp>
      <p:sp>
        <p:nvSpPr>
          <p:cNvPr id="38915" name="Rectangle 3"/>
          <p:cNvSpPr>
            <a:spLocks noGrp="1" noChangeArrowheads="1"/>
          </p:cNvSpPr>
          <p:nvPr>
            <p:ph idx="1"/>
          </p:nvPr>
        </p:nvSpPr>
        <p:spPr/>
        <p:txBody>
          <a:bodyPr/>
          <a:lstStyle/>
          <a:p>
            <a:pPr eaLnBrk="1" hangingPunct="1"/>
            <a:r>
              <a:rPr lang="en-US" altLang="zh-CN" dirty="0">
                <a:latin typeface="Arial" pitchFamily="34" charset="0"/>
              </a:rPr>
              <a:t>Concurrent execution of cooperating processes requires mechanisms that allow processes to communicate with one another  and </a:t>
            </a:r>
            <a:r>
              <a:rPr lang="en-US" altLang="zh-CN" dirty="0">
                <a:solidFill>
                  <a:srgbClr val="FF0000"/>
                </a:solidFill>
                <a:latin typeface="Arial" pitchFamily="34" charset="0"/>
              </a:rPr>
              <a:t>synchronize</a:t>
            </a:r>
            <a:r>
              <a:rPr lang="en-US" altLang="zh-CN" dirty="0">
                <a:latin typeface="Arial" pitchFamily="34" charset="0"/>
              </a:rPr>
              <a:t> their actions (chap 6).</a:t>
            </a:r>
            <a:endParaRPr lang="en-US" altLang="zh-CN" sz="2000" dirty="0">
              <a:latin typeface="Arial" pitchFamily="34" charset="0"/>
            </a:endParaRPr>
          </a:p>
          <a:p>
            <a:pPr eaLnBrk="1" hangingPunct="1"/>
            <a:r>
              <a:rPr lang="en-US" altLang="zh-CN" dirty="0">
                <a:latin typeface="Arial" pitchFamily="34" charset="0"/>
              </a:rPr>
              <a:t>Common Paradigm for cooperating processes -- </a:t>
            </a:r>
            <a:r>
              <a:rPr lang="en-US" altLang="zh-CN" dirty="0">
                <a:solidFill>
                  <a:srgbClr val="FF0000"/>
                </a:solidFill>
                <a:latin typeface="Arial" pitchFamily="34" charset="0"/>
              </a:rPr>
              <a:t>Producer-Consumer Problem</a:t>
            </a:r>
            <a:r>
              <a:rPr lang="en-US" altLang="zh-CN" sz="2000" dirty="0">
                <a:latin typeface="Arial" pitchFamily="34" charset="0"/>
              </a:rPr>
              <a:t> </a:t>
            </a:r>
            <a:r>
              <a:rPr lang="zh-CN" altLang="en-US" sz="2000" dirty="0">
                <a:latin typeface="Arial" pitchFamily="34" charset="0"/>
              </a:rPr>
              <a:t>（</a:t>
            </a:r>
            <a:r>
              <a:rPr kumimoji="0" lang="zh-CN" altLang="en-US" sz="2000" dirty="0">
                <a:latin typeface="Arial" pitchFamily="34" charset="0"/>
              </a:rPr>
              <a:t>生</a:t>
            </a:r>
            <a:r>
              <a:rPr lang="zh-CN" altLang="en-US" sz="2000" dirty="0">
                <a:latin typeface="Arial" pitchFamily="34" charset="0"/>
              </a:rPr>
              <a:t>产者</a:t>
            </a:r>
            <a:r>
              <a:rPr lang="en-US" altLang="zh-CN" sz="2000" dirty="0">
                <a:latin typeface="Arial" pitchFamily="34" charset="0"/>
              </a:rPr>
              <a:t>-</a:t>
            </a:r>
            <a:r>
              <a:rPr lang="zh-CN" altLang="en-US" sz="2000" dirty="0">
                <a:latin typeface="Arial" pitchFamily="34" charset="0"/>
              </a:rPr>
              <a:t>消费者问题）</a:t>
            </a:r>
            <a:endParaRPr lang="en-US" altLang="zh-CN" sz="2000" dirty="0">
              <a:latin typeface="Arial" pitchFamily="34" charset="0"/>
            </a:endParaRPr>
          </a:p>
          <a:p>
            <a:pPr eaLnBrk="1" hangingPunct="1"/>
            <a:r>
              <a:rPr lang="en-US" altLang="zh-CN" dirty="0">
                <a:latin typeface="Arial" pitchFamily="34" charset="0"/>
              </a:rPr>
              <a:t>A </a:t>
            </a:r>
            <a:r>
              <a:rPr lang="en-US" altLang="zh-CN" i="1" dirty="0">
                <a:latin typeface="Arial" pitchFamily="34" charset="0"/>
              </a:rPr>
              <a:t>producer</a:t>
            </a:r>
            <a:r>
              <a:rPr lang="en-US" altLang="zh-CN" dirty="0">
                <a:latin typeface="Arial" pitchFamily="34" charset="0"/>
              </a:rPr>
              <a:t> process produces information that is consumed by a </a:t>
            </a:r>
            <a:r>
              <a:rPr lang="en-US" altLang="zh-CN" i="1" dirty="0">
                <a:latin typeface="Arial" pitchFamily="34" charset="0"/>
              </a:rPr>
              <a:t>consumer</a:t>
            </a:r>
            <a:r>
              <a:rPr lang="en-US" altLang="zh-CN" dirty="0">
                <a:latin typeface="Arial" pitchFamily="34" charset="0"/>
              </a:rPr>
              <a:t> process.</a:t>
            </a:r>
            <a:r>
              <a:rPr lang="zh-CN" altLang="en-US" sz="1800" dirty="0">
                <a:latin typeface="Arial" pitchFamily="34" charset="0"/>
              </a:rPr>
              <a:t>    </a:t>
            </a:r>
            <a:endParaRPr lang="zh-CN" altLang="en-US" sz="2000" dirty="0">
              <a:latin typeface="Arial" pitchFamily="34" charset="0"/>
            </a:endParaRPr>
          </a:p>
          <a:p>
            <a:pPr lvl="1" eaLnBrk="1" hangingPunct="1"/>
            <a:r>
              <a:rPr lang="en-US" altLang="zh-CN" i="1" dirty="0">
                <a:solidFill>
                  <a:srgbClr val="0000CC"/>
                </a:solidFill>
                <a:latin typeface="Arial" pitchFamily="34" charset="0"/>
              </a:rPr>
              <a:t>unbounded-buffer</a:t>
            </a:r>
            <a:r>
              <a:rPr lang="zh-CN" altLang="en-US" i="1" dirty="0">
                <a:solidFill>
                  <a:srgbClr val="0000CC"/>
                </a:solidFill>
                <a:latin typeface="Arial" pitchFamily="34" charset="0"/>
              </a:rPr>
              <a:t>（无限缓冲区）</a:t>
            </a:r>
            <a:r>
              <a:rPr lang="en-US" altLang="zh-CN" dirty="0">
                <a:solidFill>
                  <a:srgbClr val="0000CC"/>
                </a:solidFill>
                <a:latin typeface="Arial" pitchFamily="34" charset="0"/>
              </a:rPr>
              <a:t> </a:t>
            </a:r>
            <a:r>
              <a:rPr lang="en-US" altLang="zh-CN" dirty="0">
                <a:latin typeface="Arial" pitchFamily="34" charset="0"/>
              </a:rPr>
              <a:t>places no practical limit on the size of the buffer.</a:t>
            </a:r>
            <a:endParaRPr lang="zh-CN" altLang="en-US" dirty="0">
              <a:latin typeface="Arial" pitchFamily="34" charset="0"/>
            </a:endParaRPr>
          </a:p>
          <a:p>
            <a:pPr lvl="1" eaLnBrk="1" hangingPunct="1"/>
            <a:r>
              <a:rPr lang="en-US" altLang="zh-CN" i="1" dirty="0">
                <a:solidFill>
                  <a:srgbClr val="0000CC"/>
                </a:solidFill>
                <a:latin typeface="Arial" pitchFamily="34" charset="0"/>
              </a:rPr>
              <a:t>bounded-buffer</a:t>
            </a:r>
            <a:r>
              <a:rPr lang="zh-CN" altLang="en-US" i="1" dirty="0">
                <a:solidFill>
                  <a:srgbClr val="0000CC"/>
                </a:solidFill>
                <a:latin typeface="Arial" pitchFamily="34" charset="0"/>
              </a:rPr>
              <a:t>（有限缓冲区）</a:t>
            </a:r>
            <a:r>
              <a:rPr lang="en-US" altLang="zh-CN" dirty="0">
                <a:solidFill>
                  <a:srgbClr val="0000CC"/>
                </a:solidFill>
                <a:latin typeface="Arial" pitchFamily="34" charset="0"/>
              </a:rPr>
              <a:t> </a:t>
            </a:r>
            <a:r>
              <a:rPr lang="en-US" altLang="zh-CN" dirty="0">
                <a:latin typeface="Arial" pitchFamily="34" charset="0"/>
              </a:rPr>
              <a:t>assumes that there is a fixed buffer size.</a:t>
            </a:r>
            <a:endParaRPr lang="zh-CN" altLang="zh-CN" dirty="0">
              <a:latin typeface="Arial" pitchFamily="34" charset="0"/>
            </a:endParaRPr>
          </a:p>
        </p:txBody>
      </p:sp>
    </p:spTree>
    <p:extLst>
      <p:ext uri="{BB962C8B-B14F-4D97-AF65-F5344CB8AC3E}">
        <p14:creationId xmlns:p14="http://schemas.microsoft.com/office/powerpoint/2010/main" val="26529966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277813"/>
            <a:ext cx="10972800" cy="576262"/>
          </a:xfrm>
        </p:spPr>
        <p:txBody>
          <a:bodyPr/>
          <a:lstStyle/>
          <a:p>
            <a:pPr eaLnBrk="1" hangingPunct="1"/>
            <a:r>
              <a:rPr lang="en-US" altLang="zh-CN" sz="2800">
                <a:ea typeface="楷体_GB2312" pitchFamily="49" charset="-122"/>
              </a:rPr>
              <a:t>Bounded-Buffer – Shared-Memory Solution</a:t>
            </a:r>
            <a:endParaRPr lang="en-US" altLang="zh-CN" sz="2400">
              <a:ea typeface="楷体_GB2312" pitchFamily="49" charset="-122"/>
            </a:endParaRPr>
          </a:p>
        </p:txBody>
      </p:sp>
      <p:sp>
        <p:nvSpPr>
          <p:cNvPr id="39939" name="Rectangle 3"/>
          <p:cNvSpPr>
            <a:spLocks noGrp="1" noChangeArrowheads="1"/>
          </p:cNvSpPr>
          <p:nvPr>
            <p:ph idx="1"/>
          </p:nvPr>
        </p:nvSpPr>
        <p:spPr/>
        <p:txBody>
          <a:bodyPr/>
          <a:lstStyle/>
          <a:p>
            <a:pPr eaLnBrk="1" hangingPunct="1"/>
            <a:r>
              <a:rPr lang="en-US" altLang="zh-CN" dirty="0">
                <a:latin typeface="Arial" pitchFamily="34" charset="0"/>
              </a:rPr>
              <a:t>Shared-Memory Solution to the Bounded-Buffer problem : </a:t>
            </a:r>
            <a:r>
              <a:rPr lang="en-US" altLang="zh-CN" dirty="0">
                <a:solidFill>
                  <a:srgbClr val="FF0000"/>
                </a:solidFill>
                <a:latin typeface="Arial" pitchFamily="34" charset="0"/>
              </a:rPr>
              <a:t>Shared data</a:t>
            </a:r>
          </a:p>
          <a:p>
            <a:pPr marL="1598613" lvl="3">
              <a:buNone/>
            </a:pPr>
            <a:r>
              <a:rPr lang="en-US" altLang="zh-CN" sz="2000" dirty="0">
                <a:solidFill>
                  <a:srgbClr val="0000CC"/>
                </a:solidFill>
                <a:latin typeface="Times New Roman" panose="02020603050405020304" pitchFamily="18" charset="0"/>
                <a:cs typeface="Times New Roman" panose="02020603050405020304" pitchFamily="18" charset="0"/>
              </a:rPr>
              <a:t>#define BUFFER_SIZE 10</a:t>
            </a:r>
          </a:p>
          <a:p>
            <a:pPr marL="1598613" lvl="3">
              <a:buNone/>
            </a:pPr>
            <a:r>
              <a:rPr lang="en-US" altLang="zh-CN" sz="2000" dirty="0" err="1">
                <a:solidFill>
                  <a:srgbClr val="0000CC"/>
                </a:solidFill>
                <a:latin typeface="Times New Roman" panose="02020603050405020304" pitchFamily="18" charset="0"/>
                <a:cs typeface="Times New Roman" panose="02020603050405020304" pitchFamily="18" charset="0"/>
              </a:rPr>
              <a:t>typedef</a:t>
            </a:r>
            <a:r>
              <a:rPr lang="en-US" altLang="zh-CN" sz="2000" dirty="0">
                <a:solidFill>
                  <a:srgbClr val="0000CC"/>
                </a:solidFill>
                <a:latin typeface="Times New Roman" panose="02020603050405020304" pitchFamily="18" charset="0"/>
                <a:cs typeface="Times New Roman" panose="02020603050405020304" pitchFamily="18" charset="0"/>
              </a:rPr>
              <a:t> </a:t>
            </a:r>
            <a:r>
              <a:rPr lang="en-US" altLang="zh-CN" sz="2000" dirty="0" err="1">
                <a:solidFill>
                  <a:srgbClr val="0000CC"/>
                </a:solidFill>
                <a:latin typeface="Times New Roman" panose="02020603050405020304" pitchFamily="18" charset="0"/>
                <a:cs typeface="Times New Roman" panose="02020603050405020304" pitchFamily="18" charset="0"/>
              </a:rPr>
              <a:t>struct</a:t>
            </a:r>
            <a:r>
              <a:rPr lang="en-US" altLang="zh-CN" sz="2000" dirty="0">
                <a:solidFill>
                  <a:srgbClr val="0000CC"/>
                </a:solidFill>
                <a:latin typeface="Times New Roman" panose="02020603050405020304" pitchFamily="18" charset="0"/>
                <a:cs typeface="Times New Roman" panose="02020603050405020304" pitchFamily="18" charset="0"/>
              </a:rPr>
              <a:t> {</a:t>
            </a:r>
          </a:p>
          <a:p>
            <a:pPr marL="1598613" lvl="3">
              <a:buNone/>
            </a:pPr>
            <a:r>
              <a:rPr lang="en-US" altLang="zh-CN" sz="2000" dirty="0">
                <a:solidFill>
                  <a:srgbClr val="0000CC"/>
                </a:solidFill>
                <a:latin typeface="Times New Roman" panose="02020603050405020304" pitchFamily="18" charset="0"/>
                <a:cs typeface="Times New Roman" panose="02020603050405020304" pitchFamily="18" charset="0"/>
              </a:rPr>
              <a:t>	. . .</a:t>
            </a:r>
          </a:p>
          <a:p>
            <a:pPr marL="1598613" lvl="3">
              <a:buNone/>
            </a:pPr>
            <a:r>
              <a:rPr lang="en-US" altLang="zh-CN" sz="2000" dirty="0">
                <a:solidFill>
                  <a:srgbClr val="0000CC"/>
                </a:solidFill>
                <a:latin typeface="Times New Roman" panose="02020603050405020304" pitchFamily="18" charset="0"/>
                <a:cs typeface="Times New Roman" panose="02020603050405020304" pitchFamily="18" charset="0"/>
              </a:rPr>
              <a:t>} item;</a:t>
            </a:r>
          </a:p>
          <a:p>
            <a:pPr marL="1598613" lvl="3">
              <a:buNone/>
            </a:pPr>
            <a:endParaRPr lang="en-US" altLang="zh-CN" sz="2000" dirty="0">
              <a:solidFill>
                <a:srgbClr val="0000CC"/>
              </a:solidFill>
              <a:latin typeface="Times New Roman" panose="02020603050405020304" pitchFamily="18" charset="0"/>
              <a:cs typeface="Times New Roman" panose="02020603050405020304" pitchFamily="18" charset="0"/>
            </a:endParaRPr>
          </a:p>
          <a:p>
            <a:pPr marL="1598613" lvl="3">
              <a:buNone/>
            </a:pPr>
            <a:r>
              <a:rPr lang="en-US" altLang="zh-CN" sz="2000" dirty="0">
                <a:solidFill>
                  <a:srgbClr val="0000CC"/>
                </a:solidFill>
                <a:latin typeface="Times New Roman" panose="02020603050405020304" pitchFamily="18" charset="0"/>
                <a:cs typeface="Times New Roman" panose="02020603050405020304" pitchFamily="18" charset="0"/>
              </a:rPr>
              <a:t>item buffer[BUFFER_SIZE];</a:t>
            </a:r>
          </a:p>
          <a:p>
            <a:pPr marL="1598613" lvl="3">
              <a:buNone/>
            </a:pPr>
            <a:r>
              <a:rPr lang="en-US" altLang="zh-CN" sz="2000" dirty="0" err="1">
                <a:solidFill>
                  <a:srgbClr val="0000CC"/>
                </a:solidFill>
                <a:latin typeface="Times New Roman" panose="02020603050405020304" pitchFamily="18" charset="0"/>
                <a:cs typeface="Times New Roman" panose="02020603050405020304" pitchFamily="18" charset="0"/>
              </a:rPr>
              <a:t>int</a:t>
            </a:r>
            <a:r>
              <a:rPr lang="en-US" altLang="zh-CN" sz="2000" dirty="0">
                <a:solidFill>
                  <a:srgbClr val="0000CC"/>
                </a:solidFill>
                <a:latin typeface="Times New Roman" panose="02020603050405020304" pitchFamily="18" charset="0"/>
                <a:cs typeface="Times New Roman" panose="02020603050405020304" pitchFamily="18" charset="0"/>
              </a:rPr>
              <a:t> in = 0;</a:t>
            </a:r>
          </a:p>
          <a:p>
            <a:pPr marL="1598613" lvl="3">
              <a:buNone/>
            </a:pPr>
            <a:r>
              <a:rPr lang="en-US" altLang="zh-CN" sz="2000" dirty="0" err="1">
                <a:solidFill>
                  <a:srgbClr val="0000CC"/>
                </a:solidFill>
                <a:latin typeface="Times New Roman" panose="02020603050405020304" pitchFamily="18" charset="0"/>
                <a:cs typeface="Times New Roman" panose="02020603050405020304" pitchFamily="18" charset="0"/>
              </a:rPr>
              <a:t>int</a:t>
            </a:r>
            <a:r>
              <a:rPr lang="en-US" altLang="zh-CN" sz="2000" dirty="0">
                <a:solidFill>
                  <a:srgbClr val="0000CC"/>
                </a:solidFill>
                <a:latin typeface="Times New Roman" panose="02020603050405020304" pitchFamily="18" charset="0"/>
                <a:cs typeface="Times New Roman" panose="02020603050405020304" pitchFamily="18" charset="0"/>
              </a:rPr>
              <a:t> out = 0;</a:t>
            </a:r>
          </a:p>
          <a:p>
            <a:pPr marL="1598613" lvl="3">
              <a:buNone/>
            </a:pPr>
            <a:endParaRPr lang="en-US" altLang="zh-CN" sz="2000" dirty="0"/>
          </a:p>
          <a:p>
            <a:r>
              <a:rPr lang="en-US" altLang="zh-CN" sz="2000" dirty="0"/>
              <a:t>Solution is correct, but can only use </a:t>
            </a:r>
            <a:r>
              <a:rPr lang="en-US" altLang="zh-CN" sz="2000" b="1" dirty="0">
                <a:latin typeface="Courier New" panose="02070309020205020404" pitchFamily="49" charset="0"/>
              </a:rPr>
              <a:t>BUFFER_SIZE-1</a:t>
            </a:r>
            <a:r>
              <a:rPr lang="en-US" altLang="zh-CN" sz="2000" dirty="0"/>
              <a:t> elements</a:t>
            </a:r>
          </a:p>
        </p:txBody>
      </p:sp>
    </p:spTree>
    <p:extLst>
      <p:ext uri="{BB962C8B-B14F-4D97-AF65-F5344CB8AC3E}">
        <p14:creationId xmlns:p14="http://schemas.microsoft.com/office/powerpoint/2010/main" val="32081938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277813"/>
            <a:ext cx="10972800" cy="576262"/>
          </a:xfrm>
        </p:spPr>
        <p:txBody>
          <a:bodyPr/>
          <a:lstStyle/>
          <a:p>
            <a:pPr eaLnBrk="1" hangingPunct="1"/>
            <a:r>
              <a:rPr lang="en-US" altLang="zh-CN" sz="2800" dirty="0">
                <a:ea typeface="楷体_GB2312" pitchFamily="49" charset="-122"/>
              </a:rPr>
              <a:t>Bounded-Buffer – Producer Process</a:t>
            </a:r>
            <a:r>
              <a:rPr lang="en-US" altLang="zh-CN" dirty="0">
                <a:ea typeface="楷体_GB2312" pitchFamily="49" charset="-122"/>
              </a:rPr>
              <a:t> </a:t>
            </a:r>
          </a:p>
        </p:txBody>
      </p:sp>
      <p:sp>
        <p:nvSpPr>
          <p:cNvPr id="40963" name="Rectangle 3"/>
          <p:cNvSpPr>
            <a:spLocks noGrp="1" noChangeArrowheads="1"/>
          </p:cNvSpPr>
          <p:nvPr>
            <p:ph idx="1"/>
          </p:nvPr>
        </p:nvSpPr>
        <p:spPr>
          <a:xfrm>
            <a:off x="842433" y="1154662"/>
            <a:ext cx="10507133" cy="4530725"/>
          </a:xfrm>
        </p:spPr>
        <p:txBody>
          <a:bodyPr/>
          <a:lstStyle/>
          <a:p>
            <a:pPr eaLnBrk="1" hangingPunct="1">
              <a:buFont typeface="Monotype Sorts" pitchFamily="2" charset="2"/>
              <a:buNone/>
            </a:pPr>
            <a:r>
              <a:rPr lang="en-US" altLang="zh-CN" dirty="0">
                <a:solidFill>
                  <a:schemeClr val="tx2"/>
                </a:solidFill>
                <a:latin typeface="Arial" pitchFamily="34" charset="0"/>
              </a:rPr>
              <a:t>Producer</a:t>
            </a:r>
            <a:r>
              <a:rPr lang="zh-CN" altLang="en-US" dirty="0">
                <a:solidFill>
                  <a:schemeClr val="tx2"/>
                </a:solidFill>
                <a:latin typeface="Arial" pitchFamily="34" charset="0"/>
              </a:rPr>
              <a:t> :</a:t>
            </a:r>
          </a:p>
          <a:p>
            <a:pPr eaLnBrk="1" hangingPunct="1">
              <a:buFont typeface="Monotype Sorts" pitchFamily="2" charset="2"/>
              <a:buNone/>
            </a:pPr>
            <a:r>
              <a:rPr lang="zh-CN" altLang="en-US" sz="1800" dirty="0">
                <a:latin typeface="Arial" pitchFamily="34" charset="0"/>
              </a:rPr>
              <a:t>	</a:t>
            </a:r>
            <a:r>
              <a:rPr lang="en-US" altLang="zh-CN" dirty="0">
                <a:solidFill>
                  <a:srgbClr val="0000CC"/>
                </a:solidFill>
                <a:latin typeface="Arial" pitchFamily="34" charset="0"/>
              </a:rPr>
              <a:t>item </a:t>
            </a:r>
            <a:r>
              <a:rPr lang="en-US" altLang="zh-CN" dirty="0" err="1">
                <a:solidFill>
                  <a:srgbClr val="0000CC"/>
                </a:solidFill>
                <a:latin typeface="Arial" pitchFamily="34" charset="0"/>
              </a:rPr>
              <a:t>nextProduced</a:t>
            </a:r>
            <a:r>
              <a:rPr lang="en-US" altLang="zh-CN" dirty="0">
                <a:solidFill>
                  <a:srgbClr val="0000CC"/>
                </a:solidFill>
                <a:latin typeface="Arial" pitchFamily="34" charset="0"/>
              </a:rPr>
              <a:t>;</a:t>
            </a:r>
            <a:br>
              <a:rPr lang="en-US" altLang="zh-CN" dirty="0">
                <a:solidFill>
                  <a:srgbClr val="0000CC"/>
                </a:solidFill>
                <a:latin typeface="Arial" pitchFamily="34" charset="0"/>
              </a:rPr>
            </a:br>
            <a:r>
              <a:rPr lang="en-US" altLang="zh-CN" dirty="0">
                <a:solidFill>
                  <a:srgbClr val="0000CC"/>
                </a:solidFill>
                <a:latin typeface="Arial" pitchFamily="34" charset="0"/>
              </a:rPr>
              <a:t>  while (1) {</a:t>
            </a:r>
          </a:p>
          <a:p>
            <a:pPr eaLnBrk="1" hangingPunct="1">
              <a:buFont typeface="Monotype Sorts" pitchFamily="2" charset="2"/>
              <a:buNone/>
            </a:pPr>
            <a:r>
              <a:rPr lang="en-US" altLang="zh-CN" dirty="0">
                <a:solidFill>
                  <a:srgbClr val="0000CC"/>
                </a:solidFill>
                <a:latin typeface="Arial" pitchFamily="34" charset="0"/>
              </a:rPr>
              <a:t>         produce an item in </a:t>
            </a:r>
            <a:r>
              <a:rPr lang="en-US" altLang="zh-CN" dirty="0" err="1">
                <a:solidFill>
                  <a:srgbClr val="0000CC"/>
                </a:solidFill>
                <a:latin typeface="Arial" pitchFamily="34" charset="0"/>
              </a:rPr>
              <a:t>nextProduced</a:t>
            </a:r>
            <a:r>
              <a:rPr lang="en-US" altLang="zh-CN" dirty="0">
                <a:solidFill>
                  <a:srgbClr val="0000CC"/>
                </a:solidFill>
                <a:latin typeface="Arial" pitchFamily="34" charset="0"/>
              </a:rPr>
              <a:t> ;</a:t>
            </a:r>
          </a:p>
          <a:p>
            <a:pPr eaLnBrk="1" hangingPunct="1">
              <a:buFont typeface="Monotype Sorts" pitchFamily="2" charset="2"/>
              <a:buNone/>
            </a:pPr>
            <a:r>
              <a:rPr lang="en-US" altLang="zh-CN" dirty="0">
                <a:solidFill>
                  <a:srgbClr val="0000CC"/>
                </a:solidFill>
                <a:latin typeface="Arial" pitchFamily="34" charset="0"/>
              </a:rPr>
              <a:t>		while (((in + 1) % BUFFER_SIZE) == out)</a:t>
            </a:r>
          </a:p>
          <a:p>
            <a:pPr eaLnBrk="1" hangingPunct="1">
              <a:buFont typeface="Monotype Sorts" pitchFamily="2" charset="2"/>
              <a:buNone/>
            </a:pPr>
            <a:r>
              <a:rPr lang="en-US" altLang="zh-CN" dirty="0">
                <a:solidFill>
                  <a:srgbClr val="0000CC"/>
                </a:solidFill>
                <a:latin typeface="Arial" pitchFamily="34" charset="0"/>
              </a:rPr>
              <a:t>			; </a:t>
            </a:r>
            <a:r>
              <a:rPr lang="en-US" altLang="zh-CN" dirty="0">
                <a:solidFill>
                  <a:srgbClr val="FF0000"/>
                </a:solidFill>
                <a:latin typeface="Arial" pitchFamily="34" charset="0"/>
              </a:rPr>
              <a:t>/* do nothing */</a:t>
            </a:r>
          </a:p>
          <a:p>
            <a:pPr eaLnBrk="1" hangingPunct="1">
              <a:buFont typeface="Monotype Sorts" pitchFamily="2" charset="2"/>
              <a:buNone/>
            </a:pPr>
            <a:r>
              <a:rPr lang="en-US" altLang="zh-CN" dirty="0">
                <a:solidFill>
                  <a:srgbClr val="0000CC"/>
                </a:solidFill>
                <a:latin typeface="Arial" pitchFamily="34" charset="0"/>
              </a:rPr>
              <a:t>		buffer[in] = </a:t>
            </a:r>
            <a:r>
              <a:rPr lang="en-US" altLang="zh-CN" dirty="0" err="1">
                <a:solidFill>
                  <a:srgbClr val="0000CC"/>
                </a:solidFill>
                <a:latin typeface="Arial" pitchFamily="34" charset="0"/>
              </a:rPr>
              <a:t>nextProduced</a:t>
            </a:r>
            <a:r>
              <a:rPr lang="en-US" altLang="zh-CN" dirty="0">
                <a:solidFill>
                  <a:srgbClr val="0000CC"/>
                </a:solidFill>
                <a:latin typeface="Arial" pitchFamily="34" charset="0"/>
              </a:rPr>
              <a:t>;</a:t>
            </a:r>
          </a:p>
          <a:p>
            <a:pPr eaLnBrk="1" hangingPunct="1">
              <a:buFont typeface="Monotype Sorts" pitchFamily="2" charset="2"/>
              <a:buNone/>
            </a:pPr>
            <a:r>
              <a:rPr lang="en-US" altLang="zh-CN" dirty="0">
                <a:solidFill>
                  <a:srgbClr val="0000CC"/>
                </a:solidFill>
                <a:latin typeface="Arial" pitchFamily="34" charset="0"/>
              </a:rPr>
              <a:t>		in = (in + 1) % BUFFER_SIZE;</a:t>
            </a:r>
          </a:p>
          <a:p>
            <a:pPr eaLnBrk="1" hangingPunct="1">
              <a:buFont typeface="Monotype Sorts" pitchFamily="2" charset="2"/>
              <a:buNone/>
            </a:pPr>
            <a:r>
              <a:rPr lang="en-US" altLang="zh-CN" dirty="0">
                <a:solidFill>
                  <a:srgbClr val="0000CC"/>
                </a:solidFill>
                <a:latin typeface="Arial" pitchFamily="34" charset="0"/>
              </a:rPr>
              <a:t>	}</a:t>
            </a:r>
          </a:p>
          <a:p>
            <a:pPr marL="0" indent="0" eaLnBrk="1" hangingPunct="1">
              <a:buNone/>
            </a:pPr>
            <a:endParaRPr lang="zh-CN" altLang="en-US" dirty="0">
              <a:latin typeface="Arial" pitchFamily="34" charset="0"/>
            </a:endParaRPr>
          </a:p>
        </p:txBody>
      </p:sp>
    </p:spTree>
    <p:extLst>
      <p:ext uri="{BB962C8B-B14F-4D97-AF65-F5344CB8AC3E}">
        <p14:creationId xmlns:p14="http://schemas.microsoft.com/office/powerpoint/2010/main" val="1699341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9600" y="277813"/>
            <a:ext cx="10972800" cy="576262"/>
          </a:xfrm>
        </p:spPr>
        <p:txBody>
          <a:bodyPr/>
          <a:lstStyle/>
          <a:p>
            <a:pPr eaLnBrk="1" hangingPunct="1"/>
            <a:r>
              <a:rPr lang="en-US" altLang="zh-CN" sz="2800">
                <a:ea typeface="楷体_GB2312" pitchFamily="49" charset="-122"/>
              </a:rPr>
              <a:t>Bounded-Buffer – Consumer Process</a:t>
            </a:r>
          </a:p>
        </p:txBody>
      </p:sp>
      <p:sp>
        <p:nvSpPr>
          <p:cNvPr id="41987" name="Rectangle 3"/>
          <p:cNvSpPr>
            <a:spLocks noGrp="1" noChangeArrowheads="1"/>
          </p:cNvSpPr>
          <p:nvPr>
            <p:ph idx="1"/>
          </p:nvPr>
        </p:nvSpPr>
        <p:spPr/>
        <p:txBody>
          <a:bodyPr/>
          <a:lstStyle/>
          <a:p>
            <a:pPr eaLnBrk="1" hangingPunct="1">
              <a:buFont typeface="Monotype Sorts" pitchFamily="2" charset="2"/>
              <a:buNone/>
            </a:pPr>
            <a:r>
              <a:rPr lang="en-US" altLang="zh-CN" dirty="0">
                <a:solidFill>
                  <a:schemeClr val="tx2"/>
                </a:solidFill>
                <a:latin typeface="Arial" pitchFamily="34" charset="0"/>
              </a:rPr>
              <a:t>Consumer :</a:t>
            </a:r>
            <a:endParaRPr lang="zh-CN" altLang="en-US" sz="1600" dirty="0">
              <a:solidFill>
                <a:schemeClr val="tx2"/>
              </a:solidFill>
              <a:latin typeface="Arial" pitchFamily="34" charset="0"/>
            </a:endParaRPr>
          </a:p>
          <a:p>
            <a:pPr eaLnBrk="1" hangingPunct="1">
              <a:buFont typeface="Monotype Sorts" pitchFamily="2" charset="2"/>
              <a:buNone/>
            </a:pPr>
            <a:r>
              <a:rPr lang="zh-CN" altLang="en-US" sz="1600" dirty="0">
                <a:latin typeface="Arial" pitchFamily="34" charset="0"/>
              </a:rPr>
              <a:t>	</a:t>
            </a:r>
            <a:r>
              <a:rPr lang="en-US" altLang="zh-CN" dirty="0">
                <a:solidFill>
                  <a:srgbClr val="0000CC"/>
                </a:solidFill>
                <a:latin typeface="Arial" pitchFamily="34" charset="0"/>
              </a:rPr>
              <a:t>item </a:t>
            </a:r>
            <a:r>
              <a:rPr lang="en-US" altLang="zh-CN" dirty="0" err="1">
                <a:solidFill>
                  <a:srgbClr val="0000CC"/>
                </a:solidFill>
                <a:latin typeface="Arial" pitchFamily="34" charset="0"/>
              </a:rPr>
              <a:t>nextConsumed</a:t>
            </a:r>
            <a:r>
              <a:rPr lang="en-US" altLang="zh-CN" dirty="0">
                <a:solidFill>
                  <a:srgbClr val="0000CC"/>
                </a:solidFill>
                <a:latin typeface="Arial" pitchFamily="34" charset="0"/>
              </a:rPr>
              <a:t>;</a:t>
            </a:r>
          </a:p>
          <a:p>
            <a:pPr eaLnBrk="1" hangingPunct="1">
              <a:lnSpc>
                <a:spcPct val="90000"/>
              </a:lnSpc>
              <a:buFont typeface="Monotype Sorts" pitchFamily="2" charset="2"/>
              <a:buNone/>
            </a:pPr>
            <a:r>
              <a:rPr lang="en-US" altLang="zh-CN" dirty="0">
                <a:solidFill>
                  <a:srgbClr val="0000CC"/>
                </a:solidFill>
                <a:latin typeface="Arial" pitchFamily="34" charset="0"/>
              </a:rPr>
              <a:t>	while (1) {</a:t>
            </a:r>
          </a:p>
          <a:p>
            <a:pPr eaLnBrk="1" hangingPunct="1">
              <a:lnSpc>
                <a:spcPct val="90000"/>
              </a:lnSpc>
              <a:buFont typeface="Monotype Sorts" pitchFamily="2" charset="2"/>
              <a:buNone/>
            </a:pPr>
            <a:r>
              <a:rPr lang="en-US" altLang="zh-CN" dirty="0">
                <a:solidFill>
                  <a:srgbClr val="0000CC"/>
                </a:solidFill>
                <a:latin typeface="Arial" pitchFamily="34" charset="0"/>
              </a:rPr>
              <a:t>		while (in == out)</a:t>
            </a:r>
          </a:p>
          <a:p>
            <a:pPr eaLnBrk="1" hangingPunct="1">
              <a:lnSpc>
                <a:spcPct val="90000"/>
              </a:lnSpc>
              <a:buFont typeface="Monotype Sorts" pitchFamily="2" charset="2"/>
              <a:buNone/>
            </a:pPr>
            <a:r>
              <a:rPr lang="en-US" altLang="zh-CN" dirty="0">
                <a:solidFill>
                  <a:srgbClr val="0000CC"/>
                </a:solidFill>
                <a:latin typeface="Arial" pitchFamily="34" charset="0"/>
              </a:rPr>
              <a:t>			; </a:t>
            </a:r>
            <a:r>
              <a:rPr lang="en-US" altLang="zh-CN" dirty="0">
                <a:solidFill>
                  <a:srgbClr val="FF0000"/>
                </a:solidFill>
                <a:latin typeface="Arial" pitchFamily="34" charset="0"/>
              </a:rPr>
              <a:t>/* do nothing */</a:t>
            </a:r>
          </a:p>
          <a:p>
            <a:pPr eaLnBrk="1" hangingPunct="1">
              <a:lnSpc>
                <a:spcPct val="90000"/>
              </a:lnSpc>
              <a:buFont typeface="Monotype Sorts" pitchFamily="2" charset="2"/>
              <a:buNone/>
            </a:pPr>
            <a:r>
              <a:rPr lang="en-US" altLang="zh-CN" dirty="0">
                <a:solidFill>
                  <a:srgbClr val="0000CC"/>
                </a:solidFill>
                <a:latin typeface="Arial" pitchFamily="34" charset="0"/>
              </a:rPr>
              <a:t>		</a:t>
            </a:r>
            <a:r>
              <a:rPr lang="en-US" altLang="zh-CN" dirty="0" err="1">
                <a:solidFill>
                  <a:srgbClr val="0000CC"/>
                </a:solidFill>
                <a:latin typeface="Arial" pitchFamily="34" charset="0"/>
              </a:rPr>
              <a:t>nextConsumed</a:t>
            </a:r>
            <a:r>
              <a:rPr lang="en-US" altLang="zh-CN" dirty="0">
                <a:solidFill>
                  <a:srgbClr val="0000CC"/>
                </a:solidFill>
                <a:latin typeface="Arial" pitchFamily="34" charset="0"/>
              </a:rPr>
              <a:t> = buffer[out];</a:t>
            </a:r>
          </a:p>
          <a:p>
            <a:pPr eaLnBrk="1" hangingPunct="1">
              <a:lnSpc>
                <a:spcPct val="90000"/>
              </a:lnSpc>
              <a:buFont typeface="Monotype Sorts" pitchFamily="2" charset="2"/>
              <a:buNone/>
            </a:pPr>
            <a:r>
              <a:rPr lang="en-US" altLang="zh-CN" dirty="0">
                <a:solidFill>
                  <a:srgbClr val="0000CC"/>
                </a:solidFill>
                <a:latin typeface="Arial" pitchFamily="34" charset="0"/>
              </a:rPr>
              <a:t>		out = (out + 1) % BUFFER_SIZE;</a:t>
            </a:r>
          </a:p>
          <a:p>
            <a:pPr eaLnBrk="1" hangingPunct="1">
              <a:lnSpc>
                <a:spcPct val="90000"/>
              </a:lnSpc>
              <a:buFont typeface="Monotype Sorts" pitchFamily="2" charset="2"/>
              <a:buNone/>
            </a:pPr>
            <a:r>
              <a:rPr lang="en-US" altLang="zh-CN" dirty="0">
                <a:solidFill>
                  <a:srgbClr val="0000CC"/>
                </a:solidFill>
                <a:latin typeface="Arial" pitchFamily="34" charset="0"/>
              </a:rPr>
              <a:t>          consume the item in </a:t>
            </a:r>
            <a:r>
              <a:rPr lang="en-US" altLang="zh-CN" dirty="0" err="1">
                <a:solidFill>
                  <a:srgbClr val="0000CC"/>
                </a:solidFill>
                <a:latin typeface="Arial" pitchFamily="34" charset="0"/>
              </a:rPr>
              <a:t>nextConsumed</a:t>
            </a:r>
            <a:r>
              <a:rPr lang="en-US" altLang="zh-CN" dirty="0">
                <a:solidFill>
                  <a:srgbClr val="0000CC"/>
                </a:solidFill>
                <a:latin typeface="Arial" pitchFamily="34" charset="0"/>
              </a:rPr>
              <a:t> ;</a:t>
            </a:r>
          </a:p>
          <a:p>
            <a:pPr eaLnBrk="1" hangingPunct="1">
              <a:lnSpc>
                <a:spcPct val="90000"/>
              </a:lnSpc>
              <a:buFont typeface="Monotype Sorts" pitchFamily="2" charset="2"/>
              <a:buNone/>
            </a:pPr>
            <a:r>
              <a:rPr lang="en-US" altLang="zh-CN" dirty="0">
                <a:solidFill>
                  <a:srgbClr val="0000CC"/>
                </a:solidFill>
                <a:latin typeface="Arial" pitchFamily="34" charset="0"/>
              </a:rPr>
              <a:t>	}</a:t>
            </a:r>
            <a:r>
              <a:rPr lang="en-US" altLang="zh-CN" sz="1600" dirty="0">
                <a:solidFill>
                  <a:srgbClr val="0000CC"/>
                </a:solidFill>
                <a:latin typeface="Arial" pitchFamily="34" charset="0"/>
              </a:rPr>
              <a:t>	</a:t>
            </a:r>
          </a:p>
          <a:p>
            <a:pPr eaLnBrk="1" hangingPunct="1">
              <a:lnSpc>
                <a:spcPct val="90000"/>
              </a:lnSpc>
              <a:buFont typeface="Monotype Sorts" pitchFamily="2" charset="2"/>
              <a:buNone/>
            </a:pPr>
            <a:endParaRPr lang="en-US" altLang="zh-CN" sz="1600" dirty="0">
              <a:solidFill>
                <a:srgbClr val="0000CC"/>
              </a:solidFill>
              <a:latin typeface="Arial" pitchFamily="34" charset="0"/>
            </a:endParaRPr>
          </a:p>
          <a:p>
            <a:pPr marL="0" indent="0" eaLnBrk="1" hangingPunct="1">
              <a:lnSpc>
                <a:spcPct val="90000"/>
              </a:lnSpc>
              <a:buNone/>
            </a:pPr>
            <a:endParaRPr lang="en-US" altLang="zh-CN" sz="1800" dirty="0">
              <a:latin typeface="Arial" pitchFamily="34" charset="0"/>
            </a:endParaRPr>
          </a:p>
        </p:txBody>
      </p:sp>
    </p:spTree>
    <p:extLst>
      <p:ext uri="{BB962C8B-B14F-4D97-AF65-F5344CB8AC3E}">
        <p14:creationId xmlns:p14="http://schemas.microsoft.com/office/powerpoint/2010/main" val="34242589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4"/>
          <p:cNvSpPr>
            <a:spLocks noGrp="1" noChangeArrowheads="1"/>
          </p:cNvSpPr>
          <p:nvPr>
            <p:ph type="ctrTitle"/>
          </p:nvPr>
        </p:nvSpPr>
        <p:spPr>
          <a:xfrm>
            <a:off x="1077686" y="1831975"/>
            <a:ext cx="9275989" cy="1143000"/>
          </a:xfrm>
          <a:noFill/>
        </p:spPr>
        <p:txBody>
          <a:bodyPr/>
          <a:lstStyle/>
          <a:p>
            <a:r>
              <a:rPr lang="en-US" altLang="en-US" sz="4000" dirty="0"/>
              <a:t>3.6 IPC in Message-Passing Systems</a:t>
            </a:r>
          </a:p>
        </p:txBody>
      </p:sp>
    </p:spTree>
    <p:extLst>
      <p:ext uri="{BB962C8B-B14F-4D97-AF65-F5344CB8AC3E}">
        <p14:creationId xmlns:p14="http://schemas.microsoft.com/office/powerpoint/2010/main" val="34682801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609600" y="277813"/>
            <a:ext cx="10972800" cy="576262"/>
          </a:xfrm>
        </p:spPr>
        <p:txBody>
          <a:bodyPr/>
          <a:lstStyle/>
          <a:p>
            <a:pPr eaLnBrk="1" hangingPunct="1"/>
            <a:r>
              <a:rPr lang="en-US" altLang="en-US" dirty="0" err="1"/>
              <a:t>Interprocess</a:t>
            </a:r>
            <a:r>
              <a:rPr lang="en-US" altLang="en-US" dirty="0"/>
              <a:t> Communication – Message Passing</a:t>
            </a:r>
          </a:p>
        </p:txBody>
      </p:sp>
      <p:sp>
        <p:nvSpPr>
          <p:cNvPr id="75778" name="Rectangle 3"/>
          <p:cNvSpPr>
            <a:spLocks noGrp="1" noChangeArrowheads="1"/>
          </p:cNvSpPr>
          <p:nvPr>
            <p:ph idx="1"/>
          </p:nvPr>
        </p:nvSpPr>
        <p:spPr/>
        <p:txBody>
          <a:bodyPr/>
          <a:lstStyle/>
          <a:p>
            <a:pPr>
              <a:lnSpc>
                <a:spcPct val="90000"/>
              </a:lnSpc>
            </a:pPr>
            <a:r>
              <a:rPr lang="en-US" altLang="en-US" dirty="0"/>
              <a:t>Mechanism for processes to communicate and to synchronize their actions</a:t>
            </a:r>
          </a:p>
          <a:p>
            <a:pPr>
              <a:lnSpc>
                <a:spcPct val="90000"/>
              </a:lnSpc>
            </a:pPr>
            <a:endParaRPr lang="en-US" altLang="en-US" sz="800" dirty="0"/>
          </a:p>
          <a:p>
            <a:pPr>
              <a:lnSpc>
                <a:spcPct val="90000"/>
              </a:lnSpc>
            </a:pPr>
            <a:r>
              <a:rPr lang="en-US" altLang="en-US" dirty="0"/>
              <a:t>Message system – processes communicate with each other without resorting to shared variables</a:t>
            </a:r>
          </a:p>
          <a:p>
            <a:pPr>
              <a:lnSpc>
                <a:spcPct val="90000"/>
              </a:lnSpc>
            </a:pPr>
            <a:endParaRPr lang="en-US" altLang="en-US" sz="800" dirty="0"/>
          </a:p>
          <a:p>
            <a:pPr>
              <a:lnSpc>
                <a:spcPct val="90000"/>
              </a:lnSpc>
            </a:pPr>
            <a:r>
              <a:rPr lang="en-US" altLang="en-US" dirty="0"/>
              <a:t>IPC facility provides two operations:</a:t>
            </a:r>
          </a:p>
          <a:p>
            <a:pPr lvl="1">
              <a:lnSpc>
                <a:spcPct val="90000"/>
              </a:lnSpc>
            </a:pPr>
            <a:r>
              <a:rPr lang="en-US" altLang="en-US" b="1" dirty="0">
                <a:latin typeface="Courier New" panose="02070309020205020404" pitchFamily="49" charset="0"/>
              </a:rPr>
              <a:t>send</a:t>
            </a:r>
            <a:r>
              <a:rPr lang="en-US" altLang="en-US" dirty="0"/>
              <a:t>(</a:t>
            </a:r>
            <a:r>
              <a:rPr lang="en-US" altLang="en-US" i="1" dirty="0"/>
              <a:t>message</a:t>
            </a:r>
            <a:r>
              <a:rPr lang="en-US" altLang="en-US" dirty="0"/>
              <a:t>)</a:t>
            </a:r>
          </a:p>
          <a:p>
            <a:pPr lvl="1">
              <a:lnSpc>
                <a:spcPct val="90000"/>
              </a:lnSpc>
            </a:pPr>
            <a:r>
              <a:rPr lang="en-US" altLang="en-US" b="1" dirty="0">
                <a:latin typeface="Courier New" panose="02070309020205020404" pitchFamily="49" charset="0"/>
              </a:rPr>
              <a:t>receive</a:t>
            </a:r>
            <a:r>
              <a:rPr lang="en-US" altLang="en-US" dirty="0"/>
              <a:t>(</a:t>
            </a:r>
            <a:r>
              <a:rPr lang="en-US" altLang="en-US" i="1" dirty="0"/>
              <a:t>message</a:t>
            </a:r>
            <a:r>
              <a:rPr lang="en-US" altLang="en-US" dirty="0"/>
              <a:t>)</a:t>
            </a:r>
          </a:p>
          <a:p>
            <a:pPr lvl="1">
              <a:lnSpc>
                <a:spcPct val="90000"/>
              </a:lnSpc>
              <a:buFont typeface="Monotype Sorts" pitchFamily="-84" charset="2"/>
              <a:buNone/>
            </a:pPr>
            <a:endParaRPr lang="en-US" altLang="en-US" sz="800" dirty="0"/>
          </a:p>
          <a:p>
            <a:pPr>
              <a:lnSpc>
                <a:spcPct val="90000"/>
              </a:lnSpc>
            </a:pPr>
            <a:r>
              <a:rPr lang="en-US" altLang="en-US" dirty="0"/>
              <a:t>The</a:t>
            </a:r>
            <a:r>
              <a:rPr lang="en-US" altLang="en-US" i="1" dirty="0"/>
              <a:t> message</a:t>
            </a:r>
            <a:r>
              <a:rPr lang="en-US" altLang="en-US" dirty="0"/>
              <a:t> size is either fixed or variable</a:t>
            </a:r>
          </a:p>
          <a:p>
            <a:pPr lvl="1">
              <a:lnSpc>
                <a:spcPct val="90000"/>
              </a:lnSpc>
              <a:buFont typeface="Monotype Sorts" pitchFamily="-84" charset="2"/>
              <a:buNone/>
            </a:pPr>
            <a:endParaRPr lang="en-US" altLang="en-US" dirty="0"/>
          </a:p>
        </p:txBody>
      </p:sp>
    </p:spTree>
    <p:extLst>
      <p:ext uri="{BB962C8B-B14F-4D97-AF65-F5344CB8AC3E}">
        <p14:creationId xmlns:p14="http://schemas.microsoft.com/office/powerpoint/2010/main" val="1088197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3"/>
            <a:ext cx="10972800" cy="576262"/>
          </a:xfrm>
        </p:spPr>
        <p:txBody>
          <a:bodyPr/>
          <a:lstStyle/>
          <a:p>
            <a:pPr eaLnBrk="1" hangingPunct="1">
              <a:defRPr/>
            </a:pPr>
            <a:r>
              <a:rPr lang="en-US" altLang="zh-CN">
                <a:effectLst>
                  <a:outerShdw blurRad="38100" dist="38100" dir="2700000" algn="tl">
                    <a:srgbClr val="C0C0C0"/>
                  </a:outerShdw>
                </a:effectLst>
                <a:latin typeface="Times New Roman" pitchFamily="18" charset="0"/>
                <a:ea typeface="楷体" pitchFamily="49" charset="-122"/>
                <a:cs typeface="Times New Roman" pitchFamily="18" charset="0"/>
              </a:rPr>
              <a:t>Process Concept</a:t>
            </a:r>
            <a:endParaRPr lang="zh-CN" altLang="en-US">
              <a:effectLst>
                <a:outerShdw blurRad="38100" dist="38100" dir="2700000" algn="tl">
                  <a:srgbClr val="C0C0C0"/>
                </a:outerShdw>
              </a:effectLst>
              <a:ea typeface="楷体" pitchFamily="49" charset="-122"/>
              <a:cs typeface="Times New Roman" pitchFamily="18" charset="0"/>
            </a:endParaRPr>
          </a:p>
        </p:txBody>
      </p:sp>
      <p:sp>
        <p:nvSpPr>
          <p:cNvPr id="6147" name="内容占位符 2"/>
          <p:cNvSpPr>
            <a:spLocks noGrp="1"/>
          </p:cNvSpPr>
          <p:nvPr>
            <p:ph idx="1"/>
          </p:nvPr>
        </p:nvSpPr>
        <p:spPr/>
        <p:txBody>
          <a:bodyPr/>
          <a:lstStyle/>
          <a:p>
            <a:pPr eaLnBrk="1" hangingPunct="1">
              <a:lnSpc>
                <a:spcPct val="80000"/>
              </a:lnSpc>
            </a:pPr>
            <a:r>
              <a:rPr lang="zh-CN" altLang="en-US" b="0" dirty="0">
                <a:solidFill>
                  <a:srgbClr val="FF3300"/>
                </a:solidFill>
                <a:latin typeface="Times New Roman" pitchFamily="18" charset="0"/>
                <a:cs typeface="Times New Roman" pitchFamily="18" charset="0"/>
              </a:rPr>
              <a:t>进程是什么？</a:t>
            </a:r>
          </a:p>
          <a:p>
            <a:pPr lvl="1" eaLnBrk="1" hangingPunct="1">
              <a:lnSpc>
                <a:spcPct val="80000"/>
              </a:lnSpc>
            </a:pPr>
            <a:r>
              <a:rPr lang="zh-CN" altLang="en-US" sz="1800" dirty="0">
                <a:latin typeface="Times New Roman" pitchFamily="18" charset="0"/>
                <a:cs typeface="Times New Roman" pitchFamily="18" charset="0"/>
              </a:rPr>
              <a:t> </a:t>
            </a:r>
            <a:r>
              <a:rPr lang="zh-CN" altLang="en-US" b="0" dirty="0">
                <a:latin typeface="Times New Roman" pitchFamily="18" charset="0"/>
                <a:cs typeface="Times New Roman" pitchFamily="18" charset="0"/>
              </a:rPr>
              <a:t>一个具有一定独立功能的程序在一个数据集合上的一次动态执行过程。</a:t>
            </a:r>
            <a:endParaRPr lang="en-US" altLang="zh-CN" sz="2800" dirty="0">
              <a:latin typeface="Times New Roman" pitchFamily="18" charset="0"/>
              <a:cs typeface="Times New Roman" pitchFamily="18" charset="0"/>
            </a:endParaRPr>
          </a:p>
          <a:p>
            <a:pPr lvl="1" eaLnBrk="1" hangingPunct="1">
              <a:lnSpc>
                <a:spcPct val="80000"/>
              </a:lnSpc>
            </a:pPr>
            <a:r>
              <a:rPr lang="zh-CN" altLang="en-US" b="0" dirty="0">
                <a:latin typeface="Times New Roman" pitchFamily="18" charset="0"/>
                <a:cs typeface="Times New Roman" pitchFamily="18" charset="0"/>
              </a:rPr>
              <a:t>正在执行中的程序  </a:t>
            </a:r>
            <a:r>
              <a:rPr lang="en-US" altLang="zh-CN" b="0" dirty="0">
                <a:solidFill>
                  <a:srgbClr val="0000CC"/>
                </a:solidFill>
                <a:latin typeface="Times New Roman" pitchFamily="18" charset="0"/>
                <a:cs typeface="Times New Roman" pitchFamily="18" charset="0"/>
              </a:rPr>
              <a:t>a program in execution</a:t>
            </a:r>
          </a:p>
          <a:p>
            <a:pPr eaLnBrk="1" hangingPunct="1">
              <a:lnSpc>
                <a:spcPct val="80000"/>
              </a:lnSpc>
              <a:buFont typeface="Monotype Sorts" pitchFamily="2" charset="2"/>
              <a:buNone/>
            </a:pPr>
            <a:r>
              <a:rPr lang="zh-CN" altLang="en-US" sz="2000" dirty="0">
                <a:latin typeface="Times New Roman" pitchFamily="18" charset="0"/>
                <a:cs typeface="Times New Roman" pitchFamily="18" charset="0"/>
              </a:rPr>
              <a:t>        </a:t>
            </a:r>
            <a:endParaRPr lang="en-US" altLang="zh-CN" sz="2000" dirty="0">
              <a:latin typeface="Times New Roman" pitchFamily="18" charset="0"/>
              <a:cs typeface="Times New Roman" pitchFamily="18" charset="0"/>
            </a:endParaRPr>
          </a:p>
          <a:p>
            <a:pPr eaLnBrk="1" hangingPunct="1"/>
            <a:endParaRPr lang="zh-CN" altLang="en-US" b="0" dirty="0">
              <a:latin typeface="Arial" pitchFamily="34" charset="0"/>
              <a:cs typeface="Times New Roman" pitchFamily="18" charset="0"/>
            </a:endParaRP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3450" y="2540001"/>
            <a:ext cx="7785100" cy="285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Box 4"/>
          <p:cNvSpPr txBox="1">
            <a:spLocks noChangeArrowheads="1"/>
          </p:cNvSpPr>
          <p:nvPr/>
        </p:nvSpPr>
        <p:spPr bwMode="auto">
          <a:xfrm>
            <a:off x="3961683" y="5423005"/>
            <a:ext cx="5148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Arial" pitchFamily="34" charset="0"/>
                <a:ea typeface="楷体" pitchFamily="49" charset="-122"/>
              </a:defRPr>
            </a:lvl1pPr>
            <a:lvl2pPr>
              <a:defRPr kumimoji="1" sz="2400" b="1">
                <a:solidFill>
                  <a:schemeClr val="tx1"/>
                </a:solidFill>
                <a:latin typeface="Arial" pitchFamily="34" charset="0"/>
                <a:ea typeface="楷体" pitchFamily="49" charset="-122"/>
              </a:defRPr>
            </a:lvl2pPr>
            <a:lvl3pPr marL="1143000">
              <a:defRPr kumimoji="1" sz="2000" b="1">
                <a:solidFill>
                  <a:schemeClr val="tx1"/>
                </a:solidFill>
                <a:latin typeface="Arial" pitchFamily="34" charset="0"/>
                <a:ea typeface="楷体" pitchFamily="49" charset="-122"/>
              </a:defRPr>
            </a:lvl3pPr>
            <a:lvl4pPr marL="1600200">
              <a:defRPr kumimoji="1" sz="2000" b="1">
                <a:solidFill>
                  <a:schemeClr val="tx1"/>
                </a:solidFill>
                <a:latin typeface="Arial" pitchFamily="34" charset="0"/>
                <a:ea typeface="楷体" pitchFamily="49" charset="-122"/>
              </a:defRPr>
            </a:lvl4pPr>
            <a:lvl5pPr marL="2057400">
              <a:defRPr kumimoji="1" sz="2000" b="1">
                <a:solidFill>
                  <a:schemeClr val="tx1"/>
                </a:solidFill>
                <a:latin typeface="Arial" pitchFamily="34" charset="0"/>
                <a:ea typeface="楷体" pitchFamily="49" charset="-122"/>
              </a:defRPr>
            </a:lvl5pPr>
            <a:lvl6pPr marL="2514600" eaLnBrk="0" hangingPunct="0">
              <a:defRPr kumimoji="1" sz="2000" b="1">
                <a:solidFill>
                  <a:schemeClr val="tx1"/>
                </a:solidFill>
                <a:latin typeface="Arial" pitchFamily="34" charset="0"/>
                <a:ea typeface="楷体" pitchFamily="49" charset="-122"/>
              </a:defRPr>
            </a:lvl6pPr>
            <a:lvl7pPr marL="2971800" eaLnBrk="0" hangingPunct="0">
              <a:defRPr kumimoji="1" sz="2000" b="1">
                <a:solidFill>
                  <a:schemeClr val="tx1"/>
                </a:solidFill>
                <a:latin typeface="Arial" pitchFamily="34" charset="0"/>
                <a:ea typeface="楷体" pitchFamily="49" charset="-122"/>
              </a:defRPr>
            </a:lvl7pPr>
            <a:lvl8pPr marL="3429000" eaLnBrk="0" hangingPunct="0">
              <a:defRPr kumimoji="1" sz="2000" b="1">
                <a:solidFill>
                  <a:schemeClr val="tx1"/>
                </a:solidFill>
                <a:latin typeface="Arial" pitchFamily="34" charset="0"/>
                <a:ea typeface="楷体" pitchFamily="49" charset="-122"/>
              </a:defRPr>
            </a:lvl8pPr>
            <a:lvl9pPr marL="3886200" eaLnBrk="0" hangingPunct="0">
              <a:defRPr kumimoji="1" sz="2000" b="1">
                <a:solidFill>
                  <a:schemeClr val="tx1"/>
                </a:solidFill>
                <a:latin typeface="Arial" pitchFamily="34" charset="0"/>
                <a:ea typeface="楷体" pitchFamily="49" charset="-122"/>
              </a:defRPr>
            </a:lvl9pPr>
          </a:lstStyle>
          <a:p>
            <a:r>
              <a:rPr kumimoji="0" lang="zh-CN" altLang="en-US" sz="1800" dirty="0">
                <a:solidFill>
                  <a:srgbClr val="0000CC"/>
                </a:solidFill>
                <a:latin typeface="Helvetica" pitchFamily="34" charset="0"/>
                <a:ea typeface="宋体" pitchFamily="2" charset="-122"/>
              </a:rPr>
              <a:t>张尧学，计算机操作系统教程，清华大学出版社</a:t>
            </a:r>
          </a:p>
        </p:txBody>
      </p:sp>
      <p:pic>
        <p:nvPicPr>
          <p:cNvPr id="6" name="图片 5"/>
          <p:cNvPicPr>
            <a:picLocks noChangeAspect="1"/>
          </p:cNvPicPr>
          <p:nvPr/>
        </p:nvPicPr>
        <p:blipFill>
          <a:blip r:embed="rId4"/>
          <a:stretch>
            <a:fillRect/>
          </a:stretch>
        </p:blipFill>
        <p:spPr>
          <a:xfrm>
            <a:off x="11204269" y="80165"/>
            <a:ext cx="909644" cy="485779"/>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609600" y="277813"/>
            <a:ext cx="10972800" cy="576262"/>
          </a:xfrm>
        </p:spPr>
        <p:txBody>
          <a:bodyPr/>
          <a:lstStyle/>
          <a:p>
            <a:pPr eaLnBrk="1" hangingPunct="1"/>
            <a:r>
              <a:rPr lang="en-US" altLang="en-US" dirty="0"/>
              <a:t>Message Passing </a:t>
            </a:r>
            <a:r>
              <a:rPr lang="en-US" altLang="en-US" sz="2500" dirty="0"/>
              <a:t>(Cont.)</a:t>
            </a:r>
          </a:p>
        </p:txBody>
      </p:sp>
      <p:sp>
        <p:nvSpPr>
          <p:cNvPr id="77826" name="Rectangle 3"/>
          <p:cNvSpPr>
            <a:spLocks noGrp="1" noChangeArrowheads="1"/>
          </p:cNvSpPr>
          <p:nvPr>
            <p:ph idx="1"/>
          </p:nvPr>
        </p:nvSpPr>
        <p:spPr/>
        <p:txBody>
          <a:bodyPr/>
          <a:lstStyle/>
          <a:p>
            <a:pPr lvl="1">
              <a:lnSpc>
                <a:spcPct val="90000"/>
              </a:lnSpc>
            </a:pPr>
            <a:endParaRPr lang="en-US" altLang="en-US" sz="800" dirty="0"/>
          </a:p>
          <a:p>
            <a:pPr>
              <a:lnSpc>
                <a:spcPct val="90000"/>
              </a:lnSpc>
            </a:pPr>
            <a:r>
              <a:rPr lang="en-US" altLang="en-US" dirty="0"/>
              <a:t>If processes </a:t>
            </a:r>
            <a:r>
              <a:rPr lang="en-US" altLang="en-US" i="1" dirty="0"/>
              <a:t>P</a:t>
            </a:r>
            <a:r>
              <a:rPr lang="en-US" altLang="en-US" dirty="0"/>
              <a:t> and </a:t>
            </a:r>
            <a:r>
              <a:rPr lang="en-US" altLang="en-US" i="1" dirty="0"/>
              <a:t>Q</a:t>
            </a:r>
            <a:r>
              <a:rPr lang="en-US" altLang="en-US" dirty="0"/>
              <a:t> wish to communicate, they need to:</a:t>
            </a:r>
          </a:p>
          <a:p>
            <a:pPr lvl="1">
              <a:lnSpc>
                <a:spcPct val="90000"/>
              </a:lnSpc>
            </a:pPr>
            <a:r>
              <a:rPr lang="en-US" altLang="en-US" dirty="0"/>
              <a:t>Establish a </a:t>
            </a:r>
            <a:r>
              <a:rPr lang="en-US" altLang="en-US" b="1" i="1" dirty="0"/>
              <a:t>communication</a:t>
            </a:r>
            <a:r>
              <a:rPr lang="en-US" altLang="en-US" b="1" dirty="0"/>
              <a:t> </a:t>
            </a:r>
            <a:r>
              <a:rPr lang="en-US" altLang="en-US" b="1" i="1" dirty="0"/>
              <a:t>link</a:t>
            </a:r>
            <a:r>
              <a:rPr lang="en-US" altLang="en-US" b="1" dirty="0"/>
              <a:t> </a:t>
            </a:r>
            <a:r>
              <a:rPr lang="en-US" altLang="en-US" dirty="0"/>
              <a:t>between them</a:t>
            </a:r>
          </a:p>
          <a:p>
            <a:pPr lvl="1">
              <a:lnSpc>
                <a:spcPct val="90000"/>
              </a:lnSpc>
            </a:pPr>
            <a:r>
              <a:rPr lang="en-US" altLang="en-US" dirty="0"/>
              <a:t>Exchange messages via send/receive</a:t>
            </a:r>
          </a:p>
          <a:p>
            <a:pPr>
              <a:lnSpc>
                <a:spcPct val="90000"/>
              </a:lnSpc>
            </a:pPr>
            <a:r>
              <a:rPr lang="en-US" altLang="en-US" dirty="0"/>
              <a:t>Implementation issues:</a:t>
            </a:r>
          </a:p>
          <a:p>
            <a:pPr lvl="1"/>
            <a:r>
              <a:rPr lang="en-US" altLang="en-US" dirty="0"/>
              <a:t>How are links established?</a:t>
            </a:r>
          </a:p>
          <a:p>
            <a:pPr lvl="1"/>
            <a:r>
              <a:rPr lang="en-US" altLang="en-US" dirty="0"/>
              <a:t>Can a link be associated with more than two processes?</a:t>
            </a:r>
          </a:p>
          <a:p>
            <a:pPr lvl="1"/>
            <a:r>
              <a:rPr lang="en-US" altLang="en-US" dirty="0"/>
              <a:t>How many links can there be between every pair of communicating processes?</a:t>
            </a:r>
          </a:p>
          <a:p>
            <a:pPr lvl="1"/>
            <a:r>
              <a:rPr lang="en-US" altLang="en-US" dirty="0"/>
              <a:t>What is the capacity of a link?</a:t>
            </a:r>
          </a:p>
          <a:p>
            <a:pPr lvl="1"/>
            <a:r>
              <a:rPr lang="en-US" altLang="en-US" dirty="0"/>
              <a:t>Is the size of a message that the link can accommodate fixed or variable?</a:t>
            </a:r>
          </a:p>
          <a:p>
            <a:pPr lvl="1"/>
            <a:r>
              <a:rPr lang="en-US" altLang="en-US" dirty="0"/>
              <a:t>Is a link unidirectional or bi-directional?</a:t>
            </a:r>
          </a:p>
          <a:p>
            <a:pPr>
              <a:lnSpc>
                <a:spcPct val="90000"/>
              </a:lnSpc>
              <a:buFont typeface="Monotype Sorts" pitchFamily="-84" charset="2"/>
              <a:buNone/>
            </a:pPr>
            <a:endParaRPr lang="en-US" altLang="en-US" dirty="0"/>
          </a:p>
        </p:txBody>
      </p:sp>
    </p:spTree>
    <p:extLst>
      <p:ext uri="{BB962C8B-B14F-4D97-AF65-F5344CB8AC3E}">
        <p14:creationId xmlns:p14="http://schemas.microsoft.com/office/powerpoint/2010/main" val="4125968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609600" y="277813"/>
            <a:ext cx="10972800" cy="576262"/>
          </a:xfrm>
        </p:spPr>
        <p:txBody>
          <a:bodyPr/>
          <a:lstStyle/>
          <a:p>
            <a:pPr eaLnBrk="1" hangingPunct="1"/>
            <a:r>
              <a:rPr lang="en-US" altLang="en-US" dirty="0"/>
              <a:t>Message Passing </a:t>
            </a:r>
            <a:r>
              <a:rPr lang="en-US" altLang="en-US" sz="2500" dirty="0"/>
              <a:t>(Cont.)</a:t>
            </a:r>
          </a:p>
        </p:txBody>
      </p:sp>
      <p:sp>
        <p:nvSpPr>
          <p:cNvPr id="79874" name="Rectangle 3"/>
          <p:cNvSpPr>
            <a:spLocks noGrp="1" noChangeArrowheads="1"/>
          </p:cNvSpPr>
          <p:nvPr>
            <p:ph idx="1"/>
          </p:nvPr>
        </p:nvSpPr>
        <p:spPr>
          <a:xfrm>
            <a:off x="1075267" y="1143001"/>
            <a:ext cx="10507133" cy="4621214"/>
          </a:xfrm>
        </p:spPr>
        <p:txBody>
          <a:bodyPr/>
          <a:lstStyle/>
          <a:p>
            <a:pPr lvl="1">
              <a:lnSpc>
                <a:spcPct val="90000"/>
              </a:lnSpc>
            </a:pPr>
            <a:endParaRPr lang="en-US" altLang="en-US" sz="800" dirty="0"/>
          </a:p>
          <a:p>
            <a:pPr lvl="1">
              <a:lnSpc>
                <a:spcPct val="90000"/>
              </a:lnSpc>
              <a:buFont typeface="Monotype Sorts" pitchFamily="-84" charset="2"/>
              <a:buNone/>
            </a:pPr>
            <a:endParaRPr lang="en-US" altLang="en-US" sz="800" dirty="0"/>
          </a:p>
          <a:p>
            <a:pPr>
              <a:lnSpc>
                <a:spcPct val="90000"/>
              </a:lnSpc>
            </a:pPr>
            <a:r>
              <a:rPr lang="en-US" altLang="en-US" dirty="0"/>
              <a:t>Implementation of communication link</a:t>
            </a:r>
          </a:p>
          <a:p>
            <a:pPr lvl="1">
              <a:lnSpc>
                <a:spcPct val="90000"/>
              </a:lnSpc>
            </a:pPr>
            <a:r>
              <a:rPr lang="en-US" altLang="en-US" sz="2400" dirty="0"/>
              <a:t>Physical:</a:t>
            </a:r>
          </a:p>
          <a:p>
            <a:pPr lvl="2">
              <a:lnSpc>
                <a:spcPct val="90000"/>
              </a:lnSpc>
            </a:pPr>
            <a:r>
              <a:rPr lang="en-US" altLang="en-US" sz="2000" dirty="0"/>
              <a:t>Shared memory</a:t>
            </a:r>
          </a:p>
          <a:p>
            <a:pPr lvl="2">
              <a:lnSpc>
                <a:spcPct val="90000"/>
              </a:lnSpc>
            </a:pPr>
            <a:r>
              <a:rPr lang="en-US" altLang="en-US" sz="2000" dirty="0"/>
              <a:t>Hardware bus</a:t>
            </a:r>
          </a:p>
          <a:p>
            <a:pPr lvl="2">
              <a:lnSpc>
                <a:spcPct val="90000"/>
              </a:lnSpc>
            </a:pPr>
            <a:r>
              <a:rPr lang="en-US" altLang="en-US" sz="2000" dirty="0"/>
              <a:t>Network</a:t>
            </a:r>
          </a:p>
          <a:p>
            <a:pPr lvl="1">
              <a:lnSpc>
                <a:spcPct val="90000"/>
              </a:lnSpc>
            </a:pPr>
            <a:r>
              <a:rPr lang="en-US" altLang="en-US" sz="2400" dirty="0"/>
              <a:t>Logical:</a:t>
            </a:r>
          </a:p>
          <a:p>
            <a:pPr lvl="2">
              <a:lnSpc>
                <a:spcPct val="90000"/>
              </a:lnSpc>
            </a:pPr>
            <a:r>
              <a:rPr lang="en-US" altLang="en-US" sz="2000" dirty="0"/>
              <a:t> Direct or indirect</a:t>
            </a:r>
          </a:p>
          <a:p>
            <a:pPr lvl="2">
              <a:lnSpc>
                <a:spcPct val="90000"/>
              </a:lnSpc>
            </a:pPr>
            <a:r>
              <a:rPr lang="en-US" altLang="en-US" sz="2000" dirty="0"/>
              <a:t> Synchronous or asynchronous</a:t>
            </a:r>
          </a:p>
          <a:p>
            <a:pPr lvl="2">
              <a:lnSpc>
                <a:spcPct val="90000"/>
              </a:lnSpc>
            </a:pPr>
            <a:r>
              <a:rPr lang="en-US" altLang="en-US" sz="2000" dirty="0"/>
              <a:t> Automatic or explicit buffering</a:t>
            </a:r>
          </a:p>
        </p:txBody>
      </p:sp>
    </p:spTree>
    <p:extLst>
      <p:ext uri="{BB962C8B-B14F-4D97-AF65-F5344CB8AC3E}">
        <p14:creationId xmlns:p14="http://schemas.microsoft.com/office/powerpoint/2010/main" val="31180440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609600" y="277813"/>
            <a:ext cx="10972800" cy="576262"/>
          </a:xfrm>
        </p:spPr>
        <p:txBody>
          <a:bodyPr/>
          <a:lstStyle/>
          <a:p>
            <a:pPr eaLnBrk="1" hangingPunct="1"/>
            <a:r>
              <a:rPr lang="en-US" altLang="en-US" dirty="0"/>
              <a:t>Direct Communication</a:t>
            </a:r>
            <a:r>
              <a:rPr lang="zh-CN" altLang="en-US" dirty="0"/>
              <a:t>（直接通信）</a:t>
            </a:r>
            <a:endParaRPr lang="en-US" altLang="en-US" dirty="0"/>
          </a:p>
        </p:txBody>
      </p:sp>
      <p:sp>
        <p:nvSpPr>
          <p:cNvPr id="81922" name="Rectangle 3"/>
          <p:cNvSpPr>
            <a:spLocks noGrp="1" noChangeArrowheads="1"/>
          </p:cNvSpPr>
          <p:nvPr>
            <p:ph idx="1"/>
          </p:nvPr>
        </p:nvSpPr>
        <p:spPr/>
        <p:txBody>
          <a:bodyPr/>
          <a:lstStyle/>
          <a:p>
            <a:r>
              <a:rPr lang="en-US" altLang="en-US" dirty="0"/>
              <a:t>Processes must name each other explicitly:</a:t>
            </a:r>
          </a:p>
          <a:p>
            <a:pPr lvl="1"/>
            <a:r>
              <a:rPr lang="en-US" altLang="en-US" sz="2400" b="1" dirty="0">
                <a:solidFill>
                  <a:srgbClr val="FF0000"/>
                </a:solidFill>
                <a:latin typeface="Courier New" panose="02070309020205020404" pitchFamily="49" charset="0"/>
              </a:rPr>
              <a:t>send</a:t>
            </a:r>
            <a:r>
              <a:rPr lang="en-US" altLang="en-US" sz="2400" dirty="0">
                <a:solidFill>
                  <a:srgbClr val="FF0000"/>
                </a:solidFill>
              </a:rPr>
              <a:t> (</a:t>
            </a:r>
            <a:r>
              <a:rPr lang="en-US" altLang="en-US" sz="2400" i="1" dirty="0">
                <a:solidFill>
                  <a:srgbClr val="FF0000"/>
                </a:solidFill>
              </a:rPr>
              <a:t>P, message</a:t>
            </a:r>
            <a:r>
              <a:rPr lang="en-US" altLang="en-US" sz="2400" dirty="0">
                <a:solidFill>
                  <a:srgbClr val="FF0000"/>
                </a:solidFill>
              </a:rPr>
              <a:t>) </a:t>
            </a:r>
            <a:r>
              <a:rPr lang="en-US" altLang="en-US" dirty="0"/>
              <a:t>– send a message to process P</a:t>
            </a:r>
          </a:p>
          <a:p>
            <a:pPr lvl="1"/>
            <a:r>
              <a:rPr lang="en-US" altLang="en-US" sz="2400" b="1" dirty="0">
                <a:solidFill>
                  <a:srgbClr val="FF0000"/>
                </a:solidFill>
                <a:latin typeface="Courier New" panose="02070309020205020404" pitchFamily="49" charset="0"/>
              </a:rPr>
              <a:t>receive</a:t>
            </a:r>
            <a:r>
              <a:rPr lang="en-US" altLang="en-US" sz="2400" dirty="0">
                <a:solidFill>
                  <a:srgbClr val="FF0000"/>
                </a:solidFill>
              </a:rPr>
              <a:t>(</a:t>
            </a:r>
            <a:r>
              <a:rPr lang="en-US" altLang="en-US" sz="2400" i="1" dirty="0">
                <a:solidFill>
                  <a:srgbClr val="FF0000"/>
                </a:solidFill>
              </a:rPr>
              <a:t>Q, message</a:t>
            </a:r>
            <a:r>
              <a:rPr lang="en-US" altLang="en-US" sz="2400" dirty="0">
                <a:solidFill>
                  <a:srgbClr val="FF0000"/>
                </a:solidFill>
              </a:rPr>
              <a:t>) </a:t>
            </a:r>
            <a:r>
              <a:rPr lang="en-US" altLang="en-US" dirty="0"/>
              <a:t>– receive a message from process Q</a:t>
            </a:r>
          </a:p>
          <a:p>
            <a:r>
              <a:rPr lang="en-US" altLang="en-US" dirty="0"/>
              <a:t>Properties of communication link</a:t>
            </a:r>
          </a:p>
          <a:p>
            <a:pPr lvl="1"/>
            <a:r>
              <a:rPr lang="en-US" altLang="en-US" dirty="0"/>
              <a:t>Links are established automatically</a:t>
            </a:r>
          </a:p>
          <a:p>
            <a:pPr lvl="1"/>
            <a:r>
              <a:rPr lang="en-US" altLang="en-US" dirty="0"/>
              <a:t>A link is associated with exactly one pair of communicating processes</a:t>
            </a:r>
          </a:p>
          <a:p>
            <a:pPr lvl="1"/>
            <a:r>
              <a:rPr lang="en-US" altLang="en-US" dirty="0"/>
              <a:t>Between each pair there exists exactly one link</a:t>
            </a:r>
          </a:p>
          <a:p>
            <a:pPr lvl="1"/>
            <a:r>
              <a:rPr lang="en-US" altLang="en-US" dirty="0"/>
              <a:t>The link may be unidirectional, but is usually bi-directional</a:t>
            </a:r>
          </a:p>
        </p:txBody>
      </p:sp>
    </p:spTree>
    <p:extLst>
      <p:ext uri="{BB962C8B-B14F-4D97-AF65-F5344CB8AC3E}">
        <p14:creationId xmlns:p14="http://schemas.microsoft.com/office/powerpoint/2010/main" val="13169638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609600" y="277813"/>
            <a:ext cx="10972800" cy="576262"/>
          </a:xfrm>
        </p:spPr>
        <p:txBody>
          <a:bodyPr/>
          <a:lstStyle/>
          <a:p>
            <a:pPr eaLnBrk="1" hangingPunct="1"/>
            <a:r>
              <a:rPr lang="en-US" altLang="en-US" dirty="0"/>
              <a:t>Indirect Communication</a:t>
            </a:r>
            <a:r>
              <a:rPr lang="zh-CN" altLang="en-US" dirty="0"/>
              <a:t>（间接通信）</a:t>
            </a:r>
            <a:endParaRPr lang="en-US" altLang="en-US" dirty="0"/>
          </a:p>
        </p:txBody>
      </p:sp>
      <p:sp>
        <p:nvSpPr>
          <p:cNvPr id="83970" name="Rectangle 3"/>
          <p:cNvSpPr>
            <a:spLocks noGrp="1" noChangeArrowheads="1"/>
          </p:cNvSpPr>
          <p:nvPr>
            <p:ph idx="1"/>
          </p:nvPr>
        </p:nvSpPr>
        <p:spPr/>
        <p:txBody>
          <a:bodyPr/>
          <a:lstStyle/>
          <a:p>
            <a:r>
              <a:rPr lang="en-US" altLang="en-US"/>
              <a:t>Messages are directed and received from mailboxes (also referred to as ports)</a:t>
            </a:r>
          </a:p>
          <a:p>
            <a:pPr lvl="1"/>
            <a:r>
              <a:rPr lang="en-US" altLang="en-US"/>
              <a:t>Each mailbox has a unique id</a:t>
            </a:r>
          </a:p>
          <a:p>
            <a:pPr lvl="1"/>
            <a:r>
              <a:rPr lang="en-US" altLang="en-US"/>
              <a:t>Processes can communicate only if they share a mailbox</a:t>
            </a:r>
          </a:p>
          <a:p>
            <a:r>
              <a:rPr lang="en-US" altLang="en-US"/>
              <a:t>Properties of communication link</a:t>
            </a:r>
          </a:p>
          <a:p>
            <a:pPr lvl="1"/>
            <a:r>
              <a:rPr lang="en-US" altLang="en-US"/>
              <a:t>Link established only if processes share a common mailbox</a:t>
            </a:r>
          </a:p>
          <a:p>
            <a:pPr lvl="1"/>
            <a:r>
              <a:rPr lang="en-US" altLang="en-US"/>
              <a:t>A link may be associated with many processes</a:t>
            </a:r>
          </a:p>
          <a:p>
            <a:pPr lvl="1"/>
            <a:r>
              <a:rPr lang="en-US" altLang="en-US"/>
              <a:t>Each pair of processes may share several communication links</a:t>
            </a:r>
          </a:p>
          <a:p>
            <a:pPr lvl="1"/>
            <a:r>
              <a:rPr lang="en-US" altLang="en-US"/>
              <a:t>Link may be unidirectional or bi-directional</a:t>
            </a:r>
          </a:p>
        </p:txBody>
      </p:sp>
    </p:spTree>
    <p:extLst>
      <p:ext uri="{BB962C8B-B14F-4D97-AF65-F5344CB8AC3E}">
        <p14:creationId xmlns:p14="http://schemas.microsoft.com/office/powerpoint/2010/main" val="21723553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a:xfrm>
            <a:off x="609600" y="277813"/>
            <a:ext cx="10972800" cy="576262"/>
          </a:xfrm>
        </p:spPr>
        <p:txBody>
          <a:bodyPr/>
          <a:lstStyle/>
          <a:p>
            <a:pPr eaLnBrk="1" hangingPunct="1"/>
            <a:r>
              <a:rPr lang="en-US" altLang="en-US"/>
              <a:t>Indirect Communication</a:t>
            </a:r>
          </a:p>
        </p:txBody>
      </p:sp>
      <p:sp>
        <p:nvSpPr>
          <p:cNvPr id="86018" name="Rectangle 3"/>
          <p:cNvSpPr>
            <a:spLocks noGrp="1" noChangeArrowheads="1"/>
          </p:cNvSpPr>
          <p:nvPr>
            <p:ph idx="1"/>
          </p:nvPr>
        </p:nvSpPr>
        <p:spPr/>
        <p:txBody>
          <a:bodyPr/>
          <a:lstStyle/>
          <a:p>
            <a:r>
              <a:rPr lang="en-US" altLang="en-US" dirty="0"/>
              <a:t>Operations</a:t>
            </a:r>
          </a:p>
          <a:p>
            <a:pPr lvl="1"/>
            <a:r>
              <a:rPr lang="en-US" altLang="en-US" dirty="0"/>
              <a:t>create a new mailbox (port)</a:t>
            </a:r>
          </a:p>
          <a:p>
            <a:pPr lvl="1"/>
            <a:r>
              <a:rPr lang="en-US" altLang="en-US" dirty="0"/>
              <a:t>send and receive messages through mailbox</a:t>
            </a:r>
          </a:p>
          <a:p>
            <a:pPr lvl="1"/>
            <a:r>
              <a:rPr lang="en-US" altLang="en-US" dirty="0"/>
              <a:t>destroy a mailbox</a:t>
            </a:r>
          </a:p>
          <a:p>
            <a:r>
              <a:rPr lang="en-US" altLang="en-US" dirty="0"/>
              <a:t>Primitives are defined as:</a:t>
            </a:r>
          </a:p>
          <a:p>
            <a:pPr>
              <a:buFont typeface="Monotype Sorts" pitchFamily="-84" charset="2"/>
              <a:buNone/>
            </a:pPr>
            <a:r>
              <a:rPr lang="en-US" altLang="en-US" dirty="0"/>
              <a:t>	</a:t>
            </a:r>
            <a:r>
              <a:rPr lang="en-US" altLang="en-US" b="1" dirty="0">
                <a:solidFill>
                  <a:srgbClr val="FF0000"/>
                </a:solidFill>
                <a:latin typeface="Courier New" panose="02070309020205020404" pitchFamily="49" charset="0"/>
              </a:rPr>
              <a:t>send</a:t>
            </a:r>
            <a:r>
              <a:rPr lang="en-US" altLang="en-US" dirty="0">
                <a:solidFill>
                  <a:srgbClr val="FF0000"/>
                </a:solidFill>
              </a:rPr>
              <a:t>(</a:t>
            </a:r>
            <a:r>
              <a:rPr lang="en-US" altLang="en-US" i="1" dirty="0">
                <a:solidFill>
                  <a:srgbClr val="FF0000"/>
                </a:solidFill>
              </a:rPr>
              <a:t>A, message</a:t>
            </a:r>
            <a:r>
              <a:rPr lang="en-US" altLang="en-US" dirty="0">
                <a:solidFill>
                  <a:srgbClr val="FF0000"/>
                </a:solidFill>
              </a:rPr>
              <a:t>) </a:t>
            </a:r>
            <a:r>
              <a:rPr lang="en-US" altLang="en-US" dirty="0"/>
              <a:t>– send a message to mailbox A</a:t>
            </a:r>
          </a:p>
          <a:p>
            <a:pPr>
              <a:buFont typeface="Monotype Sorts" pitchFamily="-84" charset="2"/>
              <a:buNone/>
            </a:pPr>
            <a:r>
              <a:rPr lang="en-US" altLang="en-US" dirty="0"/>
              <a:t>	</a:t>
            </a:r>
            <a:r>
              <a:rPr lang="en-US" altLang="en-US" b="1" dirty="0">
                <a:solidFill>
                  <a:srgbClr val="FF0000"/>
                </a:solidFill>
                <a:latin typeface="Courier New" panose="02070309020205020404" pitchFamily="49" charset="0"/>
              </a:rPr>
              <a:t>receive</a:t>
            </a:r>
            <a:r>
              <a:rPr lang="en-US" altLang="en-US" dirty="0">
                <a:solidFill>
                  <a:srgbClr val="FF0000"/>
                </a:solidFill>
              </a:rPr>
              <a:t>(</a:t>
            </a:r>
            <a:r>
              <a:rPr lang="en-US" altLang="en-US" i="1" dirty="0">
                <a:solidFill>
                  <a:srgbClr val="FF0000"/>
                </a:solidFill>
              </a:rPr>
              <a:t>A, message</a:t>
            </a:r>
            <a:r>
              <a:rPr lang="en-US" altLang="en-US" dirty="0">
                <a:solidFill>
                  <a:srgbClr val="FF0000"/>
                </a:solidFill>
              </a:rPr>
              <a:t>) </a:t>
            </a:r>
            <a:r>
              <a:rPr lang="en-US" altLang="en-US" dirty="0"/>
              <a:t>– receive a message from mailbox A</a:t>
            </a:r>
          </a:p>
        </p:txBody>
      </p:sp>
    </p:spTree>
    <p:extLst>
      <p:ext uri="{BB962C8B-B14F-4D97-AF65-F5344CB8AC3E}">
        <p14:creationId xmlns:p14="http://schemas.microsoft.com/office/powerpoint/2010/main" val="15796636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a:xfrm>
            <a:off x="609600" y="277813"/>
            <a:ext cx="10972800" cy="576262"/>
          </a:xfrm>
        </p:spPr>
        <p:txBody>
          <a:bodyPr/>
          <a:lstStyle/>
          <a:p>
            <a:pPr eaLnBrk="1" hangingPunct="1"/>
            <a:r>
              <a:rPr lang="en-US" altLang="en-US"/>
              <a:t>Indirect Communication</a:t>
            </a:r>
          </a:p>
        </p:txBody>
      </p:sp>
      <p:sp>
        <p:nvSpPr>
          <p:cNvPr id="88066" name="Rectangle 3"/>
          <p:cNvSpPr>
            <a:spLocks noGrp="1" noChangeArrowheads="1"/>
          </p:cNvSpPr>
          <p:nvPr>
            <p:ph idx="1"/>
          </p:nvPr>
        </p:nvSpPr>
        <p:spPr/>
        <p:txBody>
          <a:bodyPr/>
          <a:lstStyle/>
          <a:p>
            <a:r>
              <a:rPr lang="en-US" altLang="en-US" dirty="0"/>
              <a:t>Mailbox sharing</a:t>
            </a:r>
          </a:p>
          <a:p>
            <a:pPr lvl="1"/>
            <a:r>
              <a:rPr lang="en-US" altLang="en-US" i="1" dirty="0"/>
              <a:t>P</a:t>
            </a:r>
            <a:r>
              <a:rPr lang="en-US" altLang="en-US" i="1" baseline="-25000" dirty="0"/>
              <a:t>1</a:t>
            </a:r>
            <a:r>
              <a:rPr lang="en-US" altLang="en-US" i="1" dirty="0"/>
              <a:t>, P</a:t>
            </a:r>
            <a:r>
              <a:rPr lang="en-US" altLang="en-US" i="1" baseline="-25000" dirty="0"/>
              <a:t>2</a:t>
            </a:r>
            <a:r>
              <a:rPr lang="en-US" altLang="en-US" i="1" dirty="0"/>
              <a:t>,</a:t>
            </a:r>
            <a:r>
              <a:rPr lang="en-US" altLang="en-US" dirty="0"/>
              <a:t> and</a:t>
            </a:r>
            <a:r>
              <a:rPr lang="en-US" altLang="en-US" i="1" dirty="0"/>
              <a:t> P</a:t>
            </a:r>
            <a:r>
              <a:rPr lang="en-US" altLang="en-US" i="1" baseline="-25000" dirty="0"/>
              <a:t>3</a:t>
            </a:r>
            <a:r>
              <a:rPr lang="en-US" altLang="en-US" dirty="0"/>
              <a:t> share mailbox A</a:t>
            </a:r>
          </a:p>
          <a:p>
            <a:pPr lvl="1"/>
            <a:r>
              <a:rPr lang="en-US" altLang="en-US" i="1" dirty="0"/>
              <a:t>P</a:t>
            </a:r>
            <a:r>
              <a:rPr lang="en-US" altLang="en-US" i="1" baseline="-25000" dirty="0"/>
              <a:t>1</a:t>
            </a:r>
            <a:r>
              <a:rPr lang="en-US" altLang="en-US" dirty="0"/>
              <a:t>, sends; </a:t>
            </a:r>
            <a:r>
              <a:rPr lang="en-US" altLang="en-US" i="1" dirty="0"/>
              <a:t>P</a:t>
            </a:r>
            <a:r>
              <a:rPr lang="en-US" altLang="en-US" i="1" baseline="-25000" dirty="0"/>
              <a:t>2</a:t>
            </a:r>
            <a:r>
              <a:rPr lang="en-US" altLang="en-US" i="1" dirty="0"/>
              <a:t> </a:t>
            </a:r>
            <a:r>
              <a:rPr lang="en-US" altLang="en-US" dirty="0"/>
              <a:t>and</a:t>
            </a:r>
            <a:r>
              <a:rPr lang="en-US" altLang="en-US" i="1" dirty="0"/>
              <a:t> P</a:t>
            </a:r>
            <a:r>
              <a:rPr lang="en-US" altLang="en-US" i="1" baseline="-25000" dirty="0"/>
              <a:t>3</a:t>
            </a:r>
            <a:r>
              <a:rPr lang="en-US" altLang="en-US" dirty="0"/>
              <a:t> receive</a:t>
            </a:r>
          </a:p>
          <a:p>
            <a:pPr lvl="1"/>
            <a:r>
              <a:rPr lang="en-US" altLang="en-US" dirty="0"/>
              <a:t>Who gets the message?</a:t>
            </a:r>
          </a:p>
          <a:p>
            <a:r>
              <a:rPr lang="en-US" altLang="en-US" dirty="0"/>
              <a:t>Solutions</a:t>
            </a:r>
          </a:p>
          <a:p>
            <a:pPr lvl="1"/>
            <a:r>
              <a:rPr lang="en-US" altLang="en-US" dirty="0"/>
              <a:t>Allow a link to be associated with at most two processes</a:t>
            </a:r>
          </a:p>
          <a:p>
            <a:pPr lvl="1"/>
            <a:r>
              <a:rPr lang="en-US" altLang="en-US" dirty="0"/>
              <a:t>Allow only one process at a time to execute a receive operation</a:t>
            </a:r>
          </a:p>
          <a:p>
            <a:pPr lvl="1"/>
            <a:r>
              <a:rPr lang="en-US" altLang="en-US" dirty="0"/>
              <a:t>Allow the system to select arbitrarily the receiver.  Sender is notified who the receiver was.</a:t>
            </a:r>
          </a:p>
        </p:txBody>
      </p:sp>
    </p:spTree>
    <p:extLst>
      <p:ext uri="{BB962C8B-B14F-4D97-AF65-F5344CB8AC3E}">
        <p14:creationId xmlns:p14="http://schemas.microsoft.com/office/powerpoint/2010/main" val="41976487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609600" y="277813"/>
            <a:ext cx="10972800" cy="576262"/>
          </a:xfrm>
        </p:spPr>
        <p:txBody>
          <a:bodyPr/>
          <a:lstStyle/>
          <a:p>
            <a:pPr eaLnBrk="1" hangingPunct="1"/>
            <a:r>
              <a:rPr lang="en-US" altLang="en-US"/>
              <a:t>Synchronization</a:t>
            </a:r>
          </a:p>
        </p:txBody>
      </p:sp>
      <p:sp>
        <p:nvSpPr>
          <p:cNvPr id="44035" name="Rectangle 3"/>
          <p:cNvSpPr>
            <a:spLocks noGrp="1" noChangeArrowheads="1"/>
          </p:cNvSpPr>
          <p:nvPr>
            <p:ph idx="1"/>
          </p:nvPr>
        </p:nvSpPr>
        <p:spPr/>
        <p:txBody>
          <a:bodyPr/>
          <a:lstStyle/>
          <a:p>
            <a:pPr>
              <a:buFont typeface="Wingdings" panose="05000000000000000000" pitchFamily="2" charset="2"/>
              <a:buChar char="n"/>
              <a:defRPr/>
            </a:pPr>
            <a:r>
              <a:rPr lang="en-US" dirty="0">
                <a:cs typeface="ＭＳ Ｐゴシック" charset="-128"/>
              </a:rPr>
              <a:t>Message passing may be either blocking or non-blocking</a:t>
            </a:r>
          </a:p>
          <a:p>
            <a:pPr>
              <a:buFont typeface="Wingdings" panose="05000000000000000000" pitchFamily="2" charset="2"/>
              <a:buChar char="n"/>
              <a:defRPr/>
            </a:pPr>
            <a:r>
              <a:rPr lang="en-US" b="1" dirty="0">
                <a:solidFill>
                  <a:srgbClr val="3366FF"/>
                </a:solidFill>
                <a:cs typeface="ＭＳ Ｐゴシック" charset="-128"/>
              </a:rPr>
              <a:t>Blocking</a:t>
            </a:r>
            <a:r>
              <a:rPr lang="zh-CN" altLang="en-US" b="1" dirty="0">
                <a:solidFill>
                  <a:srgbClr val="3366FF"/>
                </a:solidFill>
                <a:cs typeface="ＭＳ Ｐゴシック" charset="-128"/>
              </a:rPr>
              <a:t>（阻塞）</a:t>
            </a:r>
            <a:r>
              <a:rPr lang="en-US" dirty="0">
                <a:cs typeface="ＭＳ Ｐゴシック" charset="-128"/>
              </a:rPr>
              <a:t> is considered </a:t>
            </a:r>
            <a:r>
              <a:rPr lang="en-US" b="1" dirty="0">
                <a:solidFill>
                  <a:srgbClr val="3366FF"/>
                </a:solidFill>
                <a:cs typeface="ＭＳ Ｐゴシック" charset="-128"/>
              </a:rPr>
              <a:t>synchronous</a:t>
            </a:r>
          </a:p>
          <a:p>
            <a:pPr marL="798513" lvl="1" indent="-341313">
              <a:defRPr/>
            </a:pPr>
            <a:r>
              <a:rPr lang="en-US" b="1" dirty="0"/>
              <a:t>Blocking send </a:t>
            </a:r>
            <a:r>
              <a:rPr lang="en-US" dirty="0"/>
              <a:t>--</a:t>
            </a:r>
            <a:r>
              <a:rPr lang="en-US" b="1" dirty="0"/>
              <a:t> </a:t>
            </a:r>
            <a:r>
              <a:rPr lang="en-US" dirty="0"/>
              <a:t>the sender is blocked until the message is received</a:t>
            </a:r>
          </a:p>
          <a:p>
            <a:pPr marL="798513" lvl="1" indent="-341313">
              <a:defRPr/>
            </a:pPr>
            <a:r>
              <a:rPr lang="en-US" b="1" dirty="0"/>
              <a:t>Blocking receive </a:t>
            </a:r>
            <a:r>
              <a:rPr lang="en-US" dirty="0"/>
              <a:t>--</a:t>
            </a:r>
            <a:r>
              <a:rPr lang="en-US" b="1" dirty="0"/>
              <a:t> </a:t>
            </a:r>
            <a:r>
              <a:rPr lang="en-US" dirty="0"/>
              <a:t>the receiver is  blocked until a message is available</a:t>
            </a:r>
          </a:p>
          <a:p>
            <a:pPr>
              <a:buFont typeface="Wingdings" panose="05000000000000000000" pitchFamily="2" charset="2"/>
              <a:buChar char="n"/>
              <a:defRPr/>
            </a:pPr>
            <a:r>
              <a:rPr lang="en-US" b="1" dirty="0">
                <a:solidFill>
                  <a:srgbClr val="3366FF"/>
                </a:solidFill>
                <a:cs typeface="ＭＳ Ｐゴシック" charset="-128"/>
              </a:rPr>
              <a:t>Non-blocking</a:t>
            </a:r>
            <a:r>
              <a:rPr lang="zh-CN" altLang="en-US" b="1" dirty="0">
                <a:solidFill>
                  <a:srgbClr val="3366FF"/>
                </a:solidFill>
                <a:cs typeface="ＭＳ Ｐゴシック" charset="-128"/>
              </a:rPr>
              <a:t> （非阻塞）</a:t>
            </a:r>
            <a:r>
              <a:rPr lang="en-US" dirty="0">
                <a:cs typeface="ＭＳ Ｐゴシック" charset="-128"/>
              </a:rPr>
              <a:t> is considered </a:t>
            </a:r>
            <a:r>
              <a:rPr lang="en-US" b="1" dirty="0">
                <a:solidFill>
                  <a:srgbClr val="3366FF"/>
                </a:solidFill>
                <a:cs typeface="ＭＳ Ｐゴシック" charset="-128"/>
              </a:rPr>
              <a:t>asynchronous</a:t>
            </a:r>
          </a:p>
          <a:p>
            <a:pPr marL="798513" lvl="1" indent="-341313">
              <a:defRPr/>
            </a:pPr>
            <a:r>
              <a:rPr lang="en-US" b="1" dirty="0"/>
              <a:t>Non-blocking send</a:t>
            </a:r>
            <a:r>
              <a:rPr lang="en-US" dirty="0"/>
              <a:t> -- the sender sends the message and continue</a:t>
            </a:r>
          </a:p>
          <a:p>
            <a:pPr lvl="1">
              <a:defRPr/>
            </a:pPr>
            <a:r>
              <a:rPr lang="en-US" b="1" dirty="0"/>
              <a:t>Non-blocking receive</a:t>
            </a:r>
            <a:r>
              <a:rPr lang="en-US" dirty="0"/>
              <a:t> -- the receiver receives:</a:t>
            </a:r>
          </a:p>
          <a:p>
            <a:pPr marL="1141413" lvl="2" indent="-341313">
              <a:buFont typeface="Monotype Sorts" pitchFamily="-84" charset="2"/>
              <a:buChar char="l"/>
              <a:defRPr/>
            </a:pPr>
            <a:r>
              <a:rPr lang="en-US" dirty="0"/>
              <a:t> A valid message,  or </a:t>
            </a:r>
          </a:p>
          <a:p>
            <a:pPr marL="1141413" lvl="2" indent="-341313">
              <a:buFont typeface="Monotype Sorts" pitchFamily="-84" charset="2"/>
              <a:buChar char="l"/>
              <a:defRPr/>
            </a:pPr>
            <a:r>
              <a:rPr lang="en-US" dirty="0"/>
              <a:t> Null message</a:t>
            </a:r>
          </a:p>
          <a:p>
            <a:pPr marL="398939">
              <a:buFont typeface="Wingdings" panose="05000000000000000000" pitchFamily="2" charset="2"/>
              <a:buChar char="n"/>
              <a:defRPr/>
            </a:pPr>
            <a:r>
              <a:rPr lang="en-US" dirty="0">
                <a:ea typeface="ＭＳ Ｐゴシック" charset="0"/>
                <a:cs typeface="ＭＳ Ｐゴシック" charset="-128"/>
              </a:rPr>
              <a:t>Different combinations possible</a:t>
            </a:r>
          </a:p>
          <a:p>
            <a:pPr marL="798989" lvl="1">
              <a:buFont typeface="Monotype Sorts" charset="0"/>
              <a:buChar char="l"/>
              <a:defRPr/>
            </a:pPr>
            <a:r>
              <a:rPr lang="en-US" dirty="0">
                <a:ea typeface="ＭＳ Ｐゴシック" charset="0"/>
              </a:rPr>
              <a:t>If both send and receive are blocking, we have a </a:t>
            </a:r>
            <a:r>
              <a:rPr lang="en-US" b="1" dirty="0">
                <a:solidFill>
                  <a:srgbClr val="3366FF"/>
                </a:solidFill>
                <a:ea typeface="ＭＳ Ｐゴシック" charset="0"/>
                <a:cs typeface="ＭＳ Ｐゴシック" charset="0"/>
              </a:rPr>
              <a:t>rendezvous</a:t>
            </a:r>
          </a:p>
          <a:p>
            <a:pPr marL="398463" indent="-341313">
              <a:defRPr/>
            </a:pPr>
            <a:endParaRPr lang="en-US" dirty="0">
              <a:cs typeface="ＭＳ Ｐゴシック" charset="-128"/>
            </a:endParaRPr>
          </a:p>
          <a:p>
            <a:pPr marL="1141413" lvl="2" indent="-341313">
              <a:buFont typeface="Monotype Sorts" pitchFamily="-84" charset="2"/>
              <a:buChar char="l"/>
              <a:defRPr/>
            </a:pPr>
            <a:endParaRPr lang="en-US" dirty="0"/>
          </a:p>
        </p:txBody>
      </p:sp>
    </p:spTree>
    <p:extLst>
      <p:ext uri="{BB962C8B-B14F-4D97-AF65-F5344CB8AC3E}">
        <p14:creationId xmlns:p14="http://schemas.microsoft.com/office/powerpoint/2010/main" val="39815683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xfrm>
            <a:off x="609600" y="277813"/>
            <a:ext cx="10972800" cy="576262"/>
          </a:xfrm>
        </p:spPr>
        <p:txBody>
          <a:bodyPr/>
          <a:lstStyle/>
          <a:p>
            <a:r>
              <a:rPr lang="en-US" altLang="zh-CN" dirty="0"/>
              <a:t>Producer – Message Passing </a:t>
            </a:r>
          </a:p>
        </p:txBody>
      </p:sp>
      <p:sp>
        <p:nvSpPr>
          <p:cNvPr id="2" name="内容占位符 1"/>
          <p:cNvSpPr>
            <a:spLocks noGrp="1"/>
          </p:cNvSpPr>
          <p:nvPr>
            <p:ph idx="1"/>
          </p:nvPr>
        </p:nvSpPr>
        <p:spPr/>
        <p:txBody>
          <a:bodyPr/>
          <a:lstStyle/>
          <a:p>
            <a:endParaRPr lang="zh-CN" altLang="en-US"/>
          </a:p>
        </p:txBody>
      </p:sp>
      <p:sp>
        <p:nvSpPr>
          <p:cNvPr id="92162" name="Rectangle 2"/>
          <p:cNvSpPr>
            <a:spLocks noChangeArrowheads="1"/>
          </p:cNvSpPr>
          <p:nvPr/>
        </p:nvSpPr>
        <p:spPr bwMode="auto">
          <a:xfrm>
            <a:off x="1894114" y="1877786"/>
            <a:ext cx="8278586"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 typeface="Monotype Sorts" pitchFamily="-84" charset="2"/>
              <a:buNone/>
            </a:pPr>
            <a:r>
              <a:rPr kumimoji="0" lang="en-US" altLang="zh-CN" sz="2400" b="1" dirty="0">
                <a:latin typeface="Courier New" panose="02070309020205020404" pitchFamily="49" charset="0"/>
                <a:cs typeface="Courier New" panose="02070309020205020404" pitchFamily="49" charset="0"/>
              </a:rPr>
              <a:t>message </a:t>
            </a:r>
            <a:r>
              <a:rPr kumimoji="0" lang="en-US" altLang="zh-CN" sz="2400" b="1" dirty="0" err="1">
                <a:latin typeface="Courier New" panose="02070309020205020404" pitchFamily="49" charset="0"/>
                <a:cs typeface="Courier New" panose="02070309020205020404" pitchFamily="49" charset="0"/>
              </a:rPr>
              <a:t>next_produced</a:t>
            </a:r>
            <a:r>
              <a:rPr kumimoji="0" lang="en-US" altLang="zh-CN" sz="2400" b="1" dirty="0">
                <a:latin typeface="Courier New" panose="02070309020205020404" pitchFamily="49" charset="0"/>
                <a:cs typeface="Courier New" panose="02070309020205020404" pitchFamily="49" charset="0"/>
              </a:rPr>
              <a:t>;</a:t>
            </a:r>
            <a:br>
              <a:rPr kumimoji="0" lang="en-US" altLang="zh-CN" sz="2400" b="1" dirty="0">
                <a:latin typeface="Courier New" panose="02070309020205020404" pitchFamily="49" charset="0"/>
                <a:cs typeface="Courier New" panose="02070309020205020404" pitchFamily="49" charset="0"/>
              </a:rPr>
            </a:br>
            <a:r>
              <a:rPr kumimoji="0" lang="en-US" altLang="zh-CN" sz="2400" b="1" dirty="0">
                <a:latin typeface="Courier New" panose="02070309020205020404" pitchFamily="49" charset="0"/>
                <a:cs typeface="Courier New" panose="02070309020205020404" pitchFamily="49" charset="0"/>
              </a:rPr>
              <a:t> </a:t>
            </a:r>
          </a:p>
          <a:p>
            <a:pPr>
              <a:spcBef>
                <a:spcPct val="0"/>
              </a:spcBef>
              <a:buClrTx/>
              <a:buSzTx/>
              <a:buFont typeface="Monotype Sorts" pitchFamily="-84" charset="2"/>
              <a:buNone/>
            </a:pPr>
            <a:r>
              <a:rPr kumimoji="0" lang="en-US" altLang="zh-CN" sz="2400" b="1" dirty="0">
                <a:latin typeface="Courier New" panose="02070309020205020404" pitchFamily="49" charset="0"/>
                <a:cs typeface="Courier New" panose="02070309020205020404" pitchFamily="49" charset="0"/>
              </a:rPr>
              <a:t>while (true) {</a:t>
            </a:r>
            <a:br>
              <a:rPr kumimoji="0" lang="en-US" altLang="zh-CN" sz="2400" b="1" dirty="0">
                <a:latin typeface="Courier New" panose="02070309020205020404" pitchFamily="49" charset="0"/>
                <a:cs typeface="Courier New" panose="02070309020205020404" pitchFamily="49" charset="0"/>
              </a:rPr>
            </a:br>
            <a:r>
              <a:rPr kumimoji="0" lang="en-US" altLang="zh-CN" sz="2400" b="1" dirty="0">
                <a:latin typeface="Courier New" panose="02070309020205020404" pitchFamily="49" charset="0"/>
                <a:cs typeface="Courier New" panose="02070309020205020404" pitchFamily="49" charset="0"/>
              </a:rPr>
              <a:t>	/* produce an item in </a:t>
            </a:r>
            <a:r>
              <a:rPr kumimoji="0" lang="en-US" altLang="zh-CN" sz="2400" b="1" dirty="0" err="1">
                <a:latin typeface="Courier New" panose="02070309020205020404" pitchFamily="49" charset="0"/>
                <a:cs typeface="Courier New" panose="02070309020205020404" pitchFamily="49" charset="0"/>
              </a:rPr>
              <a:t>next_produced</a:t>
            </a:r>
            <a:r>
              <a:rPr kumimoji="0" lang="en-US" altLang="zh-CN" sz="2400" b="1" dirty="0">
                <a:latin typeface="Courier New" panose="02070309020205020404" pitchFamily="49" charset="0"/>
                <a:cs typeface="Courier New" panose="02070309020205020404" pitchFamily="49" charset="0"/>
              </a:rPr>
              <a:t> */</a:t>
            </a:r>
            <a:br>
              <a:rPr kumimoji="0" lang="en-US" altLang="zh-CN" sz="2400" b="1" dirty="0">
                <a:latin typeface="Courier New" panose="02070309020205020404" pitchFamily="49" charset="0"/>
                <a:cs typeface="Courier New" panose="02070309020205020404" pitchFamily="49" charset="0"/>
              </a:rPr>
            </a:br>
            <a:r>
              <a:rPr kumimoji="0" lang="en-US" altLang="zh-CN" sz="2400" b="1" dirty="0">
                <a:latin typeface="Courier New" panose="02070309020205020404" pitchFamily="49" charset="0"/>
                <a:cs typeface="Courier New" panose="02070309020205020404" pitchFamily="49" charset="0"/>
              </a:rPr>
              <a:t> </a:t>
            </a:r>
          </a:p>
          <a:p>
            <a:pPr>
              <a:spcBef>
                <a:spcPct val="0"/>
              </a:spcBef>
              <a:buClrTx/>
              <a:buSzTx/>
              <a:buFont typeface="Monotype Sorts" pitchFamily="-84" charset="2"/>
              <a:buNone/>
            </a:pPr>
            <a:r>
              <a:rPr kumimoji="0" lang="en-US" altLang="zh-CN" sz="2400" b="1" dirty="0">
                <a:latin typeface="Courier New" panose="02070309020205020404" pitchFamily="49" charset="0"/>
                <a:cs typeface="Courier New" panose="02070309020205020404" pitchFamily="49" charset="0"/>
              </a:rPr>
              <a:t>       send(</a:t>
            </a:r>
            <a:r>
              <a:rPr kumimoji="0" lang="en-US" altLang="zh-CN" sz="2400" b="1" dirty="0" err="1">
                <a:latin typeface="Courier New" panose="02070309020205020404" pitchFamily="49" charset="0"/>
                <a:cs typeface="Courier New" panose="02070309020205020404" pitchFamily="49" charset="0"/>
              </a:rPr>
              <a:t>next_produced</a:t>
            </a:r>
            <a:r>
              <a:rPr kumimoji="0" lang="en-US" altLang="zh-CN" sz="2400" b="1" dirty="0">
                <a:latin typeface="Courier New" panose="02070309020205020404" pitchFamily="49" charset="0"/>
                <a:cs typeface="Courier New" panose="02070309020205020404" pitchFamily="49" charset="0"/>
              </a:rPr>
              <a:t>); </a:t>
            </a:r>
          </a:p>
          <a:p>
            <a:pPr>
              <a:spcBef>
                <a:spcPct val="0"/>
              </a:spcBef>
              <a:buClrTx/>
              <a:buSzTx/>
              <a:buFont typeface="Monotype Sorts" pitchFamily="-84" charset="2"/>
              <a:buNone/>
            </a:pPr>
            <a:r>
              <a:rPr kumimoji="0" lang="en-US" altLang="zh-CN" sz="2400" b="1" dirty="0">
                <a:latin typeface="Courier New" panose="02070309020205020404" pitchFamily="49" charset="0"/>
                <a:cs typeface="Courier New" panose="02070309020205020404" pitchFamily="49" charset="0"/>
              </a:rPr>
              <a:t>}</a:t>
            </a:r>
            <a:r>
              <a:rPr kumimoji="0" lang="en-US" altLang="zh-CN" sz="2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2642459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a:xfrm>
            <a:off x="609600" y="277813"/>
            <a:ext cx="10972800" cy="576262"/>
          </a:xfrm>
        </p:spPr>
        <p:txBody>
          <a:bodyPr/>
          <a:lstStyle/>
          <a:p>
            <a:r>
              <a:rPr lang="en-US" altLang="zh-CN" dirty="0"/>
              <a:t>Consumer– Message Passing </a:t>
            </a:r>
          </a:p>
        </p:txBody>
      </p:sp>
      <p:sp>
        <p:nvSpPr>
          <p:cNvPr id="2" name="内容占位符 1"/>
          <p:cNvSpPr>
            <a:spLocks noGrp="1"/>
          </p:cNvSpPr>
          <p:nvPr>
            <p:ph idx="1"/>
          </p:nvPr>
        </p:nvSpPr>
        <p:spPr/>
        <p:txBody>
          <a:bodyPr/>
          <a:lstStyle/>
          <a:p>
            <a:endParaRPr lang="zh-CN" altLang="en-US"/>
          </a:p>
        </p:txBody>
      </p:sp>
      <p:sp>
        <p:nvSpPr>
          <p:cNvPr id="93186" name="Rectangle 2"/>
          <p:cNvSpPr>
            <a:spLocks noChangeArrowheads="1"/>
          </p:cNvSpPr>
          <p:nvPr/>
        </p:nvSpPr>
        <p:spPr bwMode="auto">
          <a:xfrm>
            <a:off x="1075267" y="1935617"/>
            <a:ext cx="842592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 typeface="Monotype Sorts" pitchFamily="-84" charset="2"/>
              <a:buNone/>
            </a:pPr>
            <a:r>
              <a:rPr kumimoji="0" lang="en-US" altLang="zh-CN" sz="2400" b="1" dirty="0">
                <a:latin typeface="Courier New" panose="02070309020205020404" pitchFamily="49" charset="0"/>
                <a:cs typeface="Courier New" panose="02070309020205020404" pitchFamily="49" charset="0"/>
              </a:rPr>
              <a:t>message </a:t>
            </a:r>
            <a:r>
              <a:rPr kumimoji="0" lang="en-US" altLang="zh-CN" sz="2400" b="1" dirty="0" err="1">
                <a:latin typeface="Courier New" panose="02070309020205020404" pitchFamily="49" charset="0"/>
                <a:cs typeface="Courier New" panose="02070309020205020404" pitchFamily="49" charset="0"/>
              </a:rPr>
              <a:t>next_consumed</a:t>
            </a:r>
            <a:r>
              <a:rPr kumimoji="0" lang="en-US" altLang="zh-CN" sz="2400" b="1" dirty="0">
                <a:latin typeface="Courier New" panose="02070309020205020404" pitchFamily="49" charset="0"/>
                <a:cs typeface="Courier New" panose="02070309020205020404" pitchFamily="49" charset="0"/>
              </a:rPr>
              <a:t>;</a:t>
            </a:r>
            <a:br>
              <a:rPr kumimoji="0" lang="en-US" altLang="zh-CN" sz="2400" b="1" dirty="0">
                <a:latin typeface="Courier New" panose="02070309020205020404" pitchFamily="49" charset="0"/>
                <a:cs typeface="Courier New" panose="02070309020205020404" pitchFamily="49" charset="0"/>
              </a:rPr>
            </a:br>
            <a:r>
              <a:rPr kumimoji="0" lang="en-US" altLang="zh-CN" sz="2400" b="1" dirty="0">
                <a:latin typeface="Courier New" panose="02070309020205020404" pitchFamily="49" charset="0"/>
                <a:cs typeface="Courier New" panose="02070309020205020404" pitchFamily="49" charset="0"/>
              </a:rPr>
              <a:t> </a:t>
            </a:r>
          </a:p>
          <a:p>
            <a:pPr>
              <a:spcBef>
                <a:spcPct val="0"/>
              </a:spcBef>
              <a:buClrTx/>
              <a:buSzTx/>
              <a:buFont typeface="Monotype Sorts" pitchFamily="-84" charset="2"/>
              <a:buNone/>
            </a:pPr>
            <a:r>
              <a:rPr kumimoji="0" lang="en-US" altLang="zh-CN" sz="2400" b="1" dirty="0">
                <a:latin typeface="Courier New" panose="02070309020205020404" pitchFamily="49" charset="0"/>
                <a:cs typeface="Courier New" panose="02070309020205020404" pitchFamily="49" charset="0"/>
              </a:rPr>
              <a:t>while (true) {</a:t>
            </a:r>
            <a:br>
              <a:rPr kumimoji="0" lang="en-US" altLang="zh-CN" sz="2400" b="1" dirty="0">
                <a:latin typeface="Courier New" panose="02070309020205020404" pitchFamily="49" charset="0"/>
                <a:cs typeface="Courier New" panose="02070309020205020404" pitchFamily="49" charset="0"/>
              </a:rPr>
            </a:br>
            <a:r>
              <a:rPr kumimoji="0" lang="en-US" altLang="zh-CN" sz="2400" b="1" dirty="0">
                <a:latin typeface="Courier New" panose="02070309020205020404" pitchFamily="49" charset="0"/>
                <a:cs typeface="Courier New" panose="02070309020205020404" pitchFamily="49" charset="0"/>
              </a:rPr>
              <a:t>	receive(</a:t>
            </a:r>
            <a:r>
              <a:rPr kumimoji="0" lang="en-US" altLang="zh-CN" sz="2400" b="1" dirty="0" err="1">
                <a:latin typeface="Courier New" panose="02070309020205020404" pitchFamily="49" charset="0"/>
                <a:cs typeface="Courier New" panose="02070309020205020404" pitchFamily="49" charset="0"/>
              </a:rPr>
              <a:t>next_consumed</a:t>
            </a:r>
            <a:r>
              <a:rPr kumimoji="0" lang="en-US" altLang="zh-CN" sz="2400" b="1" dirty="0">
                <a:latin typeface="Courier New" panose="02070309020205020404" pitchFamily="49" charset="0"/>
                <a:cs typeface="Courier New" panose="02070309020205020404" pitchFamily="49" charset="0"/>
              </a:rPr>
              <a:t>)</a:t>
            </a:r>
            <a:br>
              <a:rPr kumimoji="0" lang="en-US" altLang="zh-CN" sz="2400" b="1" dirty="0">
                <a:latin typeface="Courier New" panose="02070309020205020404" pitchFamily="49" charset="0"/>
                <a:cs typeface="Courier New" panose="02070309020205020404" pitchFamily="49" charset="0"/>
              </a:rPr>
            </a:br>
            <a:br>
              <a:rPr kumimoji="0" lang="en-US" altLang="zh-CN" sz="2400" b="1" dirty="0">
                <a:latin typeface="Courier New" panose="02070309020205020404" pitchFamily="49" charset="0"/>
                <a:cs typeface="Courier New" panose="02070309020205020404" pitchFamily="49" charset="0"/>
              </a:rPr>
            </a:br>
            <a:r>
              <a:rPr kumimoji="0" lang="en-US" altLang="zh-CN" sz="2400" b="1" dirty="0">
                <a:latin typeface="Courier New" panose="02070309020205020404" pitchFamily="49" charset="0"/>
                <a:cs typeface="Courier New" panose="02070309020205020404" pitchFamily="49" charset="0"/>
              </a:rPr>
              <a:t>	/* consume the item in </a:t>
            </a:r>
            <a:r>
              <a:rPr kumimoji="0" lang="en-US" altLang="zh-CN" sz="2400" b="1" dirty="0" err="1">
                <a:latin typeface="Courier New" panose="02070309020205020404" pitchFamily="49" charset="0"/>
                <a:cs typeface="Courier New" panose="02070309020205020404" pitchFamily="49" charset="0"/>
              </a:rPr>
              <a:t>next_consumed</a:t>
            </a:r>
            <a:r>
              <a:rPr kumimoji="0" lang="en-US" altLang="zh-CN" sz="2400" b="1" dirty="0">
                <a:latin typeface="Courier New" panose="02070309020205020404" pitchFamily="49" charset="0"/>
                <a:cs typeface="Courier New" panose="02070309020205020404" pitchFamily="49" charset="0"/>
              </a:rPr>
              <a:t> */</a:t>
            </a:r>
            <a:br>
              <a:rPr kumimoji="0" lang="en-US" altLang="zh-CN" sz="2400" b="1" dirty="0">
                <a:latin typeface="Courier New" panose="02070309020205020404" pitchFamily="49" charset="0"/>
                <a:cs typeface="Courier New" panose="02070309020205020404" pitchFamily="49" charset="0"/>
              </a:rPr>
            </a:br>
            <a:r>
              <a:rPr kumimoji="0" lang="en-US" altLang="zh-CN" sz="2400" b="1" dirty="0">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1512209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a:xfrm>
            <a:off x="609600" y="277813"/>
            <a:ext cx="10972800" cy="576262"/>
          </a:xfrm>
        </p:spPr>
        <p:txBody>
          <a:bodyPr/>
          <a:lstStyle/>
          <a:p>
            <a:pPr eaLnBrk="1" hangingPunct="1"/>
            <a:r>
              <a:rPr lang="en-US" altLang="en-US"/>
              <a:t>Buffering</a:t>
            </a:r>
          </a:p>
        </p:txBody>
      </p:sp>
      <p:sp>
        <p:nvSpPr>
          <p:cNvPr id="94210" name="Rectangle 3"/>
          <p:cNvSpPr>
            <a:spLocks noGrp="1" noChangeArrowheads="1"/>
          </p:cNvSpPr>
          <p:nvPr>
            <p:ph idx="1"/>
          </p:nvPr>
        </p:nvSpPr>
        <p:spPr/>
        <p:txBody>
          <a:bodyPr/>
          <a:lstStyle/>
          <a:p>
            <a:r>
              <a:rPr lang="en-US" altLang="en-US" dirty="0"/>
              <a:t>Queue of messages attached to the link.</a:t>
            </a:r>
          </a:p>
          <a:p>
            <a:r>
              <a:rPr lang="en-US" altLang="en-US" dirty="0"/>
              <a:t>Implemented in one of three ways</a:t>
            </a:r>
          </a:p>
          <a:p>
            <a:pPr lvl="1">
              <a:buFont typeface="Monotype Sorts" pitchFamily="-84" charset="2"/>
              <a:buNone/>
            </a:pPr>
            <a:r>
              <a:rPr lang="en-US" altLang="en-US" dirty="0">
                <a:solidFill>
                  <a:srgbClr val="CC6600"/>
                </a:solidFill>
              </a:rPr>
              <a:t>1.</a:t>
            </a:r>
            <a:r>
              <a:rPr lang="en-US" altLang="en-US" dirty="0"/>
              <a:t>	Zero capacity – no messages are queued on a link.</a:t>
            </a:r>
            <a:br>
              <a:rPr lang="en-US" altLang="en-US" dirty="0"/>
            </a:br>
            <a:r>
              <a:rPr lang="en-US" altLang="en-US" dirty="0"/>
              <a:t>Sender must wait for receiver (rendezvous)</a:t>
            </a:r>
          </a:p>
          <a:p>
            <a:pPr lvl="1">
              <a:buFont typeface="Monotype Sorts" pitchFamily="-84" charset="2"/>
              <a:buNone/>
            </a:pPr>
            <a:r>
              <a:rPr lang="en-US" altLang="en-US" dirty="0">
                <a:solidFill>
                  <a:srgbClr val="CC6600"/>
                </a:solidFill>
              </a:rPr>
              <a:t>2.</a:t>
            </a:r>
            <a:r>
              <a:rPr lang="en-US" altLang="en-US" dirty="0"/>
              <a:t>	Bounded capacity – finite length of </a:t>
            </a:r>
            <a:r>
              <a:rPr lang="en-US" altLang="en-US" i="1" dirty="0"/>
              <a:t>n</a:t>
            </a:r>
            <a:r>
              <a:rPr lang="en-US" altLang="en-US" dirty="0"/>
              <a:t> messages</a:t>
            </a:r>
            <a:br>
              <a:rPr lang="en-US" altLang="en-US" dirty="0"/>
            </a:br>
            <a:r>
              <a:rPr lang="en-US" altLang="en-US" dirty="0"/>
              <a:t>Sender must wait if link full</a:t>
            </a:r>
          </a:p>
          <a:p>
            <a:pPr lvl="1">
              <a:buFont typeface="Monotype Sorts" pitchFamily="-84" charset="2"/>
              <a:buNone/>
            </a:pPr>
            <a:r>
              <a:rPr lang="en-US" altLang="en-US" dirty="0">
                <a:solidFill>
                  <a:srgbClr val="CC6600"/>
                </a:solidFill>
              </a:rPr>
              <a:t>3.</a:t>
            </a:r>
            <a:r>
              <a:rPr lang="en-US" altLang="en-US" dirty="0"/>
              <a:t>	Unbounded capacity – infinite length </a:t>
            </a:r>
            <a:br>
              <a:rPr lang="en-US" altLang="en-US" dirty="0"/>
            </a:br>
            <a:r>
              <a:rPr lang="en-US" altLang="en-US" dirty="0"/>
              <a:t>Sender never waits</a:t>
            </a:r>
          </a:p>
        </p:txBody>
      </p:sp>
    </p:spTree>
    <p:extLst>
      <p:ext uri="{BB962C8B-B14F-4D97-AF65-F5344CB8AC3E}">
        <p14:creationId xmlns:p14="http://schemas.microsoft.com/office/powerpoint/2010/main" val="388989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277813"/>
            <a:ext cx="10972800" cy="576262"/>
          </a:xfrm>
        </p:spPr>
        <p:txBody>
          <a:bodyPr/>
          <a:lstStyle/>
          <a:p>
            <a:pPr eaLnBrk="1" hangingPunct="1"/>
            <a:r>
              <a:rPr lang="en-US" altLang="zh-CN"/>
              <a:t>Process in Memory</a:t>
            </a:r>
          </a:p>
        </p:txBody>
      </p:sp>
      <p:sp>
        <p:nvSpPr>
          <p:cNvPr id="7171" name="Rectangle 4"/>
          <p:cNvSpPr>
            <a:spLocks noGrp="1" noChangeArrowheads="1"/>
          </p:cNvSpPr>
          <p:nvPr>
            <p:ph idx="1"/>
          </p:nvPr>
        </p:nvSpPr>
        <p:spPr>
          <a:xfrm>
            <a:off x="1075268" y="1233489"/>
            <a:ext cx="10339984" cy="4530725"/>
          </a:xfrm>
        </p:spPr>
        <p:txBody>
          <a:bodyPr/>
          <a:lstStyle/>
          <a:p>
            <a:pPr eaLnBrk="1" hangingPunct="1"/>
            <a:r>
              <a:rPr lang="zh-CN" altLang="en-US" b="0" dirty="0">
                <a:latin typeface="Arial" pitchFamily="34" charset="0"/>
              </a:rPr>
              <a:t> </a:t>
            </a:r>
            <a:r>
              <a:rPr lang="en-US" altLang="zh-CN" b="0" dirty="0">
                <a:latin typeface="Arial" pitchFamily="34" charset="0"/>
                <a:ea typeface="宋体" pitchFamily="2" charset="-122"/>
              </a:rPr>
              <a:t>A process includes:</a:t>
            </a:r>
          </a:p>
          <a:p>
            <a:pPr lvl="1" eaLnBrk="1" hangingPunct="1"/>
            <a:r>
              <a:rPr lang="en-US" altLang="zh-CN" dirty="0">
                <a:solidFill>
                  <a:srgbClr val="FF0000"/>
                </a:solidFill>
                <a:latin typeface="Arial" pitchFamily="34" charset="0"/>
                <a:ea typeface="宋体" pitchFamily="2" charset="-122"/>
              </a:rPr>
              <a:t>The program code</a:t>
            </a:r>
            <a:r>
              <a:rPr lang="en-US" altLang="zh-CN" dirty="0">
                <a:latin typeface="Arial" pitchFamily="34" charset="0"/>
                <a:ea typeface="宋体" pitchFamily="2" charset="-122"/>
              </a:rPr>
              <a:t>, also called </a:t>
            </a:r>
            <a:r>
              <a:rPr lang="en-US" altLang="zh-CN" dirty="0">
                <a:solidFill>
                  <a:srgbClr val="0000CC"/>
                </a:solidFill>
                <a:latin typeface="Arial" pitchFamily="34" charset="0"/>
                <a:ea typeface="宋体" pitchFamily="2" charset="-122"/>
              </a:rPr>
              <a:t>text section</a:t>
            </a:r>
            <a:endParaRPr lang="en-US" altLang="zh-CN" b="0" dirty="0">
              <a:solidFill>
                <a:srgbClr val="0000CC"/>
              </a:solidFill>
              <a:latin typeface="Arial" pitchFamily="34" charset="0"/>
              <a:ea typeface="宋体" pitchFamily="2" charset="-122"/>
            </a:endParaRPr>
          </a:p>
          <a:p>
            <a:pPr lvl="1" eaLnBrk="1" hangingPunct="1"/>
            <a:r>
              <a:rPr lang="en-US" altLang="zh-CN" b="0" dirty="0">
                <a:solidFill>
                  <a:srgbClr val="FF0000"/>
                </a:solidFill>
                <a:latin typeface="Arial" pitchFamily="34" charset="0"/>
                <a:ea typeface="宋体" pitchFamily="2" charset="-122"/>
              </a:rPr>
              <a:t>Program counter (PC)</a:t>
            </a:r>
          </a:p>
          <a:p>
            <a:pPr lvl="1" eaLnBrk="1" hangingPunct="1"/>
            <a:r>
              <a:rPr lang="en-US" altLang="zh-CN" b="0" dirty="0">
                <a:solidFill>
                  <a:srgbClr val="FF0000"/>
                </a:solidFill>
                <a:latin typeface="Arial" pitchFamily="34" charset="0"/>
                <a:ea typeface="宋体" pitchFamily="2" charset="-122"/>
              </a:rPr>
              <a:t>Registers</a:t>
            </a:r>
          </a:p>
          <a:p>
            <a:pPr lvl="1" eaLnBrk="1" hangingPunct="1"/>
            <a:r>
              <a:rPr lang="en-US" altLang="zh-CN" b="0" dirty="0">
                <a:solidFill>
                  <a:srgbClr val="FF0000"/>
                </a:solidFill>
                <a:latin typeface="Arial" pitchFamily="34" charset="0"/>
                <a:ea typeface="宋体" pitchFamily="2" charset="-122"/>
              </a:rPr>
              <a:t>Data section (global data)</a:t>
            </a:r>
          </a:p>
          <a:p>
            <a:pPr lvl="1" eaLnBrk="1" hangingPunct="1"/>
            <a:r>
              <a:rPr lang="en-US" altLang="zh-CN" b="0" dirty="0">
                <a:solidFill>
                  <a:srgbClr val="FF0000"/>
                </a:solidFill>
                <a:latin typeface="Arial" pitchFamily="34" charset="0"/>
                <a:ea typeface="宋体" pitchFamily="2" charset="-122"/>
              </a:rPr>
              <a:t>Stack (temporary data)</a:t>
            </a:r>
          </a:p>
          <a:p>
            <a:pPr lvl="1" eaLnBrk="1" hangingPunct="1"/>
            <a:r>
              <a:rPr lang="en-US" altLang="zh-CN" b="0" dirty="0">
                <a:solidFill>
                  <a:srgbClr val="FF0000"/>
                </a:solidFill>
                <a:latin typeface="Arial" pitchFamily="34" charset="0"/>
                <a:ea typeface="宋体" pitchFamily="2" charset="-122"/>
              </a:rPr>
              <a:t>Heap</a:t>
            </a:r>
            <a:br>
              <a:rPr lang="en-US" altLang="zh-CN" b="0" dirty="0">
                <a:solidFill>
                  <a:srgbClr val="FF0000"/>
                </a:solidFill>
                <a:latin typeface="Arial" pitchFamily="34" charset="0"/>
                <a:ea typeface="宋体" pitchFamily="2" charset="-122"/>
              </a:rPr>
            </a:br>
            <a:r>
              <a:rPr lang="en-US" altLang="zh-CN" b="0" dirty="0">
                <a:solidFill>
                  <a:srgbClr val="FF0000"/>
                </a:solidFill>
                <a:latin typeface="Arial" pitchFamily="34" charset="0"/>
                <a:ea typeface="宋体" pitchFamily="2" charset="-122"/>
              </a:rPr>
              <a:t> (dynamically allocated memory)</a:t>
            </a:r>
          </a:p>
          <a:p>
            <a:pPr lvl="1" eaLnBrk="1" hangingPunct="1"/>
            <a:endParaRPr lang="en-US" altLang="zh-CN" b="0" dirty="0">
              <a:latin typeface="Arial" pitchFamily="34" charset="0"/>
            </a:endParaRPr>
          </a:p>
        </p:txBody>
      </p:sp>
      <p:pic>
        <p:nvPicPr>
          <p:cNvPr id="7172" name="Picture 3"/>
          <p:cNvPicPr>
            <a:picLocks noChangeAspect="1" noChangeArrowheads="1"/>
          </p:cNvPicPr>
          <p:nvPr/>
        </p:nvPicPr>
        <p:blipFill>
          <a:blip r:embed="rId2">
            <a:extLst>
              <a:ext uri="{28A0092B-C50C-407E-A947-70E740481C1C}">
                <a14:useLocalDpi xmlns:a14="http://schemas.microsoft.com/office/drawing/2010/main" val="0"/>
              </a:ext>
            </a:extLst>
          </a:blip>
          <a:srcRect l="27092" t="1192" r="27121" b="1192"/>
          <a:stretch>
            <a:fillRect/>
          </a:stretch>
        </p:blipFill>
        <p:spPr bwMode="auto">
          <a:xfrm>
            <a:off x="7175501" y="1401764"/>
            <a:ext cx="2816225" cy="45037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14021" name="Text Box 5"/>
          <p:cNvSpPr txBox="1">
            <a:spLocks noChangeArrowheads="1"/>
          </p:cNvSpPr>
          <p:nvPr/>
        </p:nvSpPr>
        <p:spPr bwMode="auto">
          <a:xfrm rot="-600000">
            <a:off x="9204325" y="5327651"/>
            <a:ext cx="806450" cy="46672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2800" b="1">
                <a:solidFill>
                  <a:schemeClr val="tx1"/>
                </a:solidFill>
                <a:latin typeface="Arial" pitchFamily="34" charset="0"/>
                <a:ea typeface="楷体" pitchFamily="49" charset="-122"/>
              </a:defRPr>
            </a:lvl1pPr>
            <a:lvl2pPr>
              <a:defRPr kumimoji="1" sz="2400" b="1">
                <a:solidFill>
                  <a:schemeClr val="tx1"/>
                </a:solidFill>
                <a:latin typeface="Arial" pitchFamily="34" charset="0"/>
                <a:ea typeface="楷体" pitchFamily="49" charset="-122"/>
              </a:defRPr>
            </a:lvl2pPr>
            <a:lvl3pPr marL="1143000">
              <a:defRPr kumimoji="1" sz="2000" b="1">
                <a:solidFill>
                  <a:schemeClr val="tx1"/>
                </a:solidFill>
                <a:latin typeface="Arial" pitchFamily="34" charset="0"/>
                <a:ea typeface="楷体" pitchFamily="49" charset="-122"/>
              </a:defRPr>
            </a:lvl3pPr>
            <a:lvl4pPr marL="1600200">
              <a:defRPr kumimoji="1" sz="2000" b="1">
                <a:solidFill>
                  <a:schemeClr val="tx1"/>
                </a:solidFill>
                <a:latin typeface="Arial" pitchFamily="34" charset="0"/>
                <a:ea typeface="楷体" pitchFamily="49" charset="-122"/>
              </a:defRPr>
            </a:lvl4pPr>
            <a:lvl5pPr marL="2057400">
              <a:defRPr kumimoji="1" sz="2000" b="1">
                <a:solidFill>
                  <a:schemeClr val="tx1"/>
                </a:solidFill>
                <a:latin typeface="Arial" pitchFamily="34" charset="0"/>
                <a:ea typeface="楷体" pitchFamily="49" charset="-122"/>
              </a:defRPr>
            </a:lvl5pPr>
            <a:lvl6pPr marL="2514600" eaLnBrk="0" hangingPunct="0">
              <a:defRPr kumimoji="1" sz="2000" b="1">
                <a:solidFill>
                  <a:schemeClr val="tx1"/>
                </a:solidFill>
                <a:latin typeface="Arial" pitchFamily="34" charset="0"/>
                <a:ea typeface="楷体" pitchFamily="49" charset="-122"/>
              </a:defRPr>
            </a:lvl6pPr>
            <a:lvl7pPr marL="2971800" eaLnBrk="0" hangingPunct="0">
              <a:defRPr kumimoji="1" sz="2000" b="1">
                <a:solidFill>
                  <a:schemeClr val="tx1"/>
                </a:solidFill>
                <a:latin typeface="Arial" pitchFamily="34" charset="0"/>
                <a:ea typeface="楷体" pitchFamily="49" charset="-122"/>
              </a:defRPr>
            </a:lvl7pPr>
            <a:lvl8pPr marL="3429000" eaLnBrk="0" hangingPunct="0">
              <a:defRPr kumimoji="1" sz="2000" b="1">
                <a:solidFill>
                  <a:schemeClr val="tx1"/>
                </a:solidFill>
                <a:latin typeface="Arial" pitchFamily="34" charset="0"/>
                <a:ea typeface="楷体" pitchFamily="49" charset="-122"/>
              </a:defRPr>
            </a:lvl8pPr>
            <a:lvl9pPr marL="3886200" eaLnBrk="0" hangingPunct="0">
              <a:defRPr kumimoji="1" sz="2000" b="1">
                <a:solidFill>
                  <a:schemeClr val="tx1"/>
                </a:solidFill>
                <a:latin typeface="Arial" pitchFamily="34" charset="0"/>
                <a:ea typeface="楷体" pitchFamily="49" charset="-122"/>
              </a:defRPr>
            </a:lvl9pPr>
          </a:lstStyle>
          <a:p>
            <a:pPr eaLnBrk="1" hangingPunct="1"/>
            <a:r>
              <a:rPr kumimoji="0" lang="en-US" altLang="zh-CN" sz="2400">
                <a:solidFill>
                  <a:srgbClr val="0000CC"/>
                </a:solidFill>
                <a:latin typeface="Garamond" pitchFamily="18" charset="0"/>
                <a:ea typeface="宋体" pitchFamily="2" charset="-122"/>
              </a:rPr>
              <a:t>code</a:t>
            </a:r>
          </a:p>
        </p:txBody>
      </p:sp>
      <p:pic>
        <p:nvPicPr>
          <p:cNvPr id="6" name="图片 5"/>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3"/>
            <a:ext cx="10972800" cy="576262"/>
          </a:xfrm>
        </p:spPr>
        <p:txBody>
          <a:bodyPr/>
          <a:lstStyle/>
          <a:p>
            <a:r>
              <a:rPr lang="zh-CN" altLang="en-US" dirty="0"/>
              <a:t>实例</a:t>
            </a:r>
          </a:p>
        </p:txBody>
      </p:sp>
      <p:sp>
        <p:nvSpPr>
          <p:cNvPr id="69635" name="内容占位符 2"/>
          <p:cNvSpPr>
            <a:spLocks noGrp="1"/>
          </p:cNvSpPr>
          <p:nvPr>
            <p:ph idx="1"/>
          </p:nvPr>
        </p:nvSpPr>
        <p:spPr/>
        <p:txBody>
          <a:bodyPr/>
          <a:lstStyle/>
          <a:p>
            <a:r>
              <a:rPr lang="zh-CN" altLang="en-US" sz="2400" dirty="0">
                <a:latin typeface="Arial" pitchFamily="34" charset="0"/>
              </a:rPr>
              <a:t>例：</a:t>
            </a:r>
            <a:r>
              <a:rPr lang="en-US" altLang="zh-CN" sz="2400" dirty="0">
                <a:latin typeface="Arial" pitchFamily="34" charset="0"/>
              </a:rPr>
              <a:t> </a:t>
            </a:r>
            <a:r>
              <a:rPr lang="zh-CN" altLang="en-US" sz="2400" dirty="0">
                <a:latin typeface="Arial" pitchFamily="34" charset="0"/>
              </a:rPr>
              <a:t>设计一个程序，要求用函数</a:t>
            </a:r>
            <a:r>
              <a:rPr lang="en-US" altLang="zh-CN" sz="2400" dirty="0" err="1">
                <a:latin typeface="Arial" pitchFamily="34" charset="0"/>
              </a:rPr>
              <a:t>msgget</a:t>
            </a:r>
            <a:r>
              <a:rPr lang="zh-CN" altLang="en-US" sz="2400" dirty="0">
                <a:latin typeface="Arial" pitchFamily="34" charset="0"/>
              </a:rPr>
              <a:t>创建消息队列，从键盘输入的字符串添加到消息队列。创建一个进程，使用函数</a:t>
            </a:r>
            <a:r>
              <a:rPr lang="en-US" altLang="zh-CN" sz="2400" dirty="0" err="1">
                <a:latin typeface="Arial" pitchFamily="34" charset="0"/>
              </a:rPr>
              <a:t>msgrcv</a:t>
            </a:r>
            <a:r>
              <a:rPr lang="zh-CN" altLang="en-US" sz="2400" dirty="0">
                <a:latin typeface="Arial" pitchFamily="34" charset="0"/>
              </a:rPr>
              <a:t>读取队列中的消息并在计算机屏幕上输出。</a:t>
            </a:r>
          </a:p>
          <a:p>
            <a:r>
              <a:rPr lang="zh-CN" altLang="en-US" sz="2400" dirty="0">
                <a:solidFill>
                  <a:srgbClr val="FF0066"/>
                </a:solidFill>
                <a:latin typeface="Arial" pitchFamily="34" charset="0"/>
              </a:rPr>
              <a:t>分析</a:t>
            </a:r>
            <a:r>
              <a:rPr lang="zh-CN" altLang="en-US" sz="2400" dirty="0">
                <a:latin typeface="Arial" pitchFamily="34" charset="0"/>
              </a:rPr>
              <a:t> ：程序先调用</a:t>
            </a:r>
            <a:r>
              <a:rPr lang="en-US" altLang="zh-CN" sz="2400" dirty="0" err="1">
                <a:latin typeface="Arial" pitchFamily="34" charset="0"/>
              </a:rPr>
              <a:t>msgget</a:t>
            </a:r>
            <a:r>
              <a:rPr lang="zh-CN" altLang="en-US" sz="2400" dirty="0">
                <a:latin typeface="Arial" pitchFamily="34" charset="0"/>
              </a:rPr>
              <a:t>函数创建、打开消息队列，接着调用</a:t>
            </a:r>
            <a:r>
              <a:rPr lang="en-US" altLang="zh-CN" sz="2400" dirty="0" err="1">
                <a:latin typeface="Arial" pitchFamily="34" charset="0"/>
              </a:rPr>
              <a:t>msgsnd</a:t>
            </a:r>
            <a:r>
              <a:rPr lang="zh-CN" altLang="en-US" sz="2400" dirty="0">
                <a:latin typeface="Arial" pitchFamily="34" charset="0"/>
              </a:rPr>
              <a:t>函数，把输入的字符串添加到消息队列中。子进程调用</a:t>
            </a:r>
            <a:r>
              <a:rPr lang="en-US" altLang="zh-CN" sz="2400" dirty="0" err="1">
                <a:latin typeface="Arial" pitchFamily="34" charset="0"/>
              </a:rPr>
              <a:t>msgrcv</a:t>
            </a:r>
            <a:r>
              <a:rPr lang="zh-CN" altLang="en-US" sz="2400" dirty="0">
                <a:latin typeface="Arial" pitchFamily="34" charset="0"/>
              </a:rPr>
              <a:t>函数，读取消息队列中的消息并打印输出，最后调用</a:t>
            </a:r>
            <a:r>
              <a:rPr lang="en-US" altLang="zh-CN" sz="2400" dirty="0" err="1">
                <a:latin typeface="Arial" pitchFamily="34" charset="0"/>
              </a:rPr>
              <a:t>msgctl</a:t>
            </a:r>
            <a:r>
              <a:rPr lang="zh-CN" altLang="en-US" sz="2400" dirty="0">
                <a:latin typeface="Arial" pitchFamily="34" charset="0"/>
              </a:rPr>
              <a:t>函数，删除系统内核中的消息队列。</a:t>
            </a:r>
          </a:p>
        </p:txBody>
      </p:sp>
    </p:spTree>
    <p:extLst>
      <p:ext uri="{BB962C8B-B14F-4D97-AF65-F5344CB8AC3E}">
        <p14:creationId xmlns:p14="http://schemas.microsoft.com/office/powerpoint/2010/main" val="4330083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3"/>
            <a:ext cx="10972800" cy="576262"/>
          </a:xfrm>
        </p:spPr>
        <p:txBody>
          <a:bodyPr/>
          <a:lstStyle/>
          <a:p>
            <a:r>
              <a:rPr lang="zh-CN" altLang="en-US" dirty="0"/>
              <a:t>实例</a:t>
            </a:r>
          </a:p>
        </p:txBody>
      </p:sp>
      <p:sp>
        <p:nvSpPr>
          <p:cNvPr id="70659" name="内容占位符 2"/>
          <p:cNvSpPr>
            <a:spLocks noGrp="1"/>
          </p:cNvSpPr>
          <p:nvPr>
            <p:ph idx="1"/>
          </p:nvPr>
        </p:nvSpPr>
        <p:spPr/>
        <p:txBody>
          <a:bodyPr/>
          <a:lstStyle/>
          <a:p>
            <a:pPr>
              <a:buFont typeface="Monotype Sorts" pitchFamily="2" charset="2"/>
              <a:buNone/>
            </a:pPr>
            <a:r>
              <a:rPr lang="en-US" altLang="zh-CN" sz="1400" dirty="0">
                <a:solidFill>
                  <a:srgbClr val="6666FF"/>
                </a:solidFill>
                <a:latin typeface="Arial" pitchFamily="34" charset="0"/>
              </a:rPr>
              <a:t>//</a:t>
            </a:r>
            <a:r>
              <a:rPr lang="en-US" altLang="zh-CN" sz="1400" dirty="0" err="1">
                <a:solidFill>
                  <a:srgbClr val="6666FF"/>
                </a:solidFill>
                <a:latin typeface="Arial" pitchFamily="34" charset="0"/>
              </a:rPr>
              <a:t>msgfork.c</a:t>
            </a:r>
            <a:endParaRPr lang="en-US" altLang="zh-CN" sz="1400" dirty="0">
              <a:solidFill>
                <a:srgbClr val="6666FF"/>
              </a:solidFill>
              <a:latin typeface="Arial" pitchFamily="34" charset="0"/>
            </a:endParaRPr>
          </a:p>
          <a:p>
            <a:pPr>
              <a:buFont typeface="Monotype Sorts" pitchFamily="2" charset="2"/>
              <a:buNone/>
            </a:pPr>
            <a:r>
              <a:rPr lang="en-US" altLang="zh-CN" sz="1400" dirty="0">
                <a:solidFill>
                  <a:srgbClr val="0000CC"/>
                </a:solidFill>
                <a:latin typeface="Arial" pitchFamily="34" charset="0"/>
              </a:rPr>
              <a:t>#include &lt;</a:t>
            </a:r>
            <a:r>
              <a:rPr lang="en-US" altLang="zh-CN" sz="1400" dirty="0" err="1">
                <a:solidFill>
                  <a:srgbClr val="0000CC"/>
                </a:solidFill>
                <a:latin typeface="Arial" pitchFamily="34" charset="0"/>
              </a:rPr>
              <a:t>stdio.h</a:t>
            </a:r>
            <a:r>
              <a:rPr lang="en-US" altLang="zh-CN" sz="1400" dirty="0">
                <a:solidFill>
                  <a:srgbClr val="0000CC"/>
                </a:solidFill>
                <a:latin typeface="Arial" pitchFamily="34" charset="0"/>
              </a:rPr>
              <a:t>&gt;</a:t>
            </a:r>
            <a:endParaRPr lang="zh-CN" altLang="en-US" sz="1400" dirty="0">
              <a:solidFill>
                <a:srgbClr val="0000CC"/>
              </a:solidFill>
              <a:latin typeface="Arial" pitchFamily="34" charset="0"/>
            </a:endParaRPr>
          </a:p>
          <a:p>
            <a:pPr>
              <a:buFont typeface="Monotype Sorts" pitchFamily="2" charset="2"/>
              <a:buNone/>
            </a:pPr>
            <a:r>
              <a:rPr lang="en-US" altLang="zh-CN" sz="1400" dirty="0">
                <a:solidFill>
                  <a:srgbClr val="0000CC"/>
                </a:solidFill>
                <a:latin typeface="Arial" pitchFamily="34" charset="0"/>
              </a:rPr>
              <a:t>#include &lt;</a:t>
            </a:r>
            <a:r>
              <a:rPr lang="en-US" altLang="zh-CN" sz="1400" dirty="0" err="1">
                <a:solidFill>
                  <a:srgbClr val="0000CC"/>
                </a:solidFill>
                <a:latin typeface="Arial" pitchFamily="34" charset="0"/>
              </a:rPr>
              <a:t>string.h</a:t>
            </a:r>
            <a:r>
              <a:rPr lang="en-US" altLang="zh-CN" sz="1400" dirty="0">
                <a:solidFill>
                  <a:srgbClr val="0000CC"/>
                </a:solidFill>
                <a:latin typeface="Arial" pitchFamily="34" charset="0"/>
              </a:rPr>
              <a:t>&gt;</a:t>
            </a:r>
            <a:endParaRPr lang="zh-CN" altLang="en-US" sz="1400" dirty="0">
              <a:solidFill>
                <a:srgbClr val="0000CC"/>
              </a:solidFill>
              <a:latin typeface="Arial" pitchFamily="34" charset="0"/>
            </a:endParaRPr>
          </a:p>
          <a:p>
            <a:pPr>
              <a:buFont typeface="Monotype Sorts" pitchFamily="2" charset="2"/>
              <a:buNone/>
            </a:pPr>
            <a:r>
              <a:rPr lang="en-US" altLang="zh-CN" sz="1400" dirty="0">
                <a:solidFill>
                  <a:srgbClr val="0000CC"/>
                </a:solidFill>
                <a:latin typeface="Arial" pitchFamily="34" charset="0"/>
              </a:rPr>
              <a:t>#include &lt;</a:t>
            </a:r>
            <a:r>
              <a:rPr lang="en-US" altLang="zh-CN" sz="1400" dirty="0" err="1">
                <a:solidFill>
                  <a:srgbClr val="0000CC"/>
                </a:solidFill>
                <a:latin typeface="Arial" pitchFamily="34" charset="0"/>
              </a:rPr>
              <a:t>stdlib.h</a:t>
            </a:r>
            <a:r>
              <a:rPr lang="en-US" altLang="zh-CN" sz="1400" dirty="0">
                <a:solidFill>
                  <a:srgbClr val="0000CC"/>
                </a:solidFill>
                <a:latin typeface="Arial" pitchFamily="34" charset="0"/>
              </a:rPr>
              <a:t>&gt;</a:t>
            </a:r>
            <a:endParaRPr lang="zh-CN" altLang="en-US" sz="1400" dirty="0">
              <a:solidFill>
                <a:srgbClr val="0000CC"/>
              </a:solidFill>
              <a:latin typeface="Arial" pitchFamily="34" charset="0"/>
            </a:endParaRPr>
          </a:p>
          <a:p>
            <a:pPr>
              <a:buFont typeface="Monotype Sorts" pitchFamily="2" charset="2"/>
              <a:buNone/>
            </a:pPr>
            <a:r>
              <a:rPr lang="en-US" altLang="zh-CN" sz="1400" dirty="0">
                <a:solidFill>
                  <a:srgbClr val="0000CC"/>
                </a:solidFill>
                <a:latin typeface="Arial" pitchFamily="34" charset="0"/>
              </a:rPr>
              <a:t>#include &lt;sys/</a:t>
            </a:r>
            <a:r>
              <a:rPr lang="en-US" altLang="zh-CN" sz="1400" dirty="0" err="1">
                <a:solidFill>
                  <a:srgbClr val="0000CC"/>
                </a:solidFill>
                <a:latin typeface="Arial" pitchFamily="34" charset="0"/>
              </a:rPr>
              <a:t>types.h</a:t>
            </a:r>
            <a:r>
              <a:rPr lang="en-US" altLang="zh-CN" sz="1400" dirty="0">
                <a:solidFill>
                  <a:srgbClr val="0000CC"/>
                </a:solidFill>
                <a:latin typeface="Arial" pitchFamily="34" charset="0"/>
              </a:rPr>
              <a:t>&gt;</a:t>
            </a:r>
            <a:endParaRPr lang="zh-CN" altLang="en-US" sz="1400" dirty="0">
              <a:solidFill>
                <a:srgbClr val="0000CC"/>
              </a:solidFill>
              <a:latin typeface="Arial" pitchFamily="34" charset="0"/>
            </a:endParaRPr>
          </a:p>
          <a:p>
            <a:pPr>
              <a:buFont typeface="Monotype Sorts" pitchFamily="2" charset="2"/>
              <a:buNone/>
            </a:pPr>
            <a:r>
              <a:rPr lang="en-US" altLang="zh-CN" sz="1400" dirty="0">
                <a:solidFill>
                  <a:srgbClr val="0000CC"/>
                </a:solidFill>
                <a:latin typeface="Arial" pitchFamily="34" charset="0"/>
              </a:rPr>
              <a:t>#include &lt;sys/</a:t>
            </a:r>
            <a:r>
              <a:rPr lang="en-US" altLang="zh-CN" sz="1400" dirty="0" err="1">
                <a:solidFill>
                  <a:srgbClr val="0000CC"/>
                </a:solidFill>
                <a:latin typeface="Arial" pitchFamily="34" charset="0"/>
              </a:rPr>
              <a:t>msg.h</a:t>
            </a:r>
            <a:r>
              <a:rPr lang="en-US" altLang="zh-CN" sz="1400" dirty="0">
                <a:solidFill>
                  <a:srgbClr val="0000CC"/>
                </a:solidFill>
                <a:latin typeface="Arial" pitchFamily="34" charset="0"/>
              </a:rPr>
              <a:t>&gt;</a:t>
            </a:r>
            <a:endParaRPr lang="zh-CN" altLang="en-US" sz="1400" dirty="0">
              <a:solidFill>
                <a:srgbClr val="0000CC"/>
              </a:solidFill>
              <a:latin typeface="Arial" pitchFamily="34" charset="0"/>
            </a:endParaRPr>
          </a:p>
          <a:p>
            <a:pPr>
              <a:buFont typeface="Monotype Sorts" pitchFamily="2" charset="2"/>
              <a:buNone/>
            </a:pPr>
            <a:r>
              <a:rPr lang="en-US" altLang="zh-CN" sz="1400" dirty="0">
                <a:solidFill>
                  <a:srgbClr val="0000CC"/>
                </a:solidFill>
                <a:latin typeface="Arial" pitchFamily="34" charset="0"/>
              </a:rPr>
              <a:t>#include &lt;sys/</a:t>
            </a:r>
            <a:r>
              <a:rPr lang="en-US" altLang="zh-CN" sz="1400" dirty="0" err="1">
                <a:solidFill>
                  <a:srgbClr val="0000CC"/>
                </a:solidFill>
                <a:latin typeface="Arial" pitchFamily="34" charset="0"/>
              </a:rPr>
              <a:t>ipc.h</a:t>
            </a:r>
            <a:r>
              <a:rPr lang="en-US" altLang="zh-CN" sz="1400" dirty="0">
                <a:solidFill>
                  <a:srgbClr val="0000CC"/>
                </a:solidFill>
                <a:latin typeface="Arial" pitchFamily="34" charset="0"/>
              </a:rPr>
              <a:t>&gt;</a:t>
            </a:r>
            <a:endParaRPr lang="zh-CN" altLang="en-US" sz="1400" dirty="0">
              <a:solidFill>
                <a:srgbClr val="0000CC"/>
              </a:solidFill>
              <a:latin typeface="Arial" pitchFamily="34" charset="0"/>
            </a:endParaRPr>
          </a:p>
          <a:p>
            <a:pPr>
              <a:buFont typeface="Monotype Sorts" pitchFamily="2" charset="2"/>
              <a:buNone/>
            </a:pPr>
            <a:r>
              <a:rPr lang="en-US" altLang="zh-CN" sz="1400" dirty="0">
                <a:solidFill>
                  <a:srgbClr val="0000CC"/>
                </a:solidFill>
                <a:latin typeface="Arial" pitchFamily="34" charset="0"/>
              </a:rPr>
              <a:t>#include &lt;</a:t>
            </a:r>
            <a:r>
              <a:rPr lang="en-US" altLang="zh-CN" sz="1400" dirty="0" err="1">
                <a:solidFill>
                  <a:srgbClr val="0000CC"/>
                </a:solidFill>
                <a:latin typeface="Arial" pitchFamily="34" charset="0"/>
              </a:rPr>
              <a:t>unistd.h</a:t>
            </a:r>
            <a:r>
              <a:rPr lang="en-US" altLang="zh-CN" sz="1400" dirty="0">
                <a:solidFill>
                  <a:srgbClr val="0000CC"/>
                </a:solidFill>
                <a:latin typeface="Arial" pitchFamily="34" charset="0"/>
              </a:rPr>
              <a:t>&gt;</a:t>
            </a:r>
            <a:endParaRPr lang="zh-CN" altLang="en-US" sz="1400" dirty="0">
              <a:solidFill>
                <a:srgbClr val="0000CC"/>
              </a:solidFill>
              <a:latin typeface="Arial" pitchFamily="34" charset="0"/>
            </a:endParaRPr>
          </a:p>
          <a:p>
            <a:pPr>
              <a:buFont typeface="Monotype Sorts" pitchFamily="2" charset="2"/>
              <a:buNone/>
            </a:pPr>
            <a:r>
              <a:rPr lang="en-US" altLang="zh-CN" sz="2000" dirty="0" err="1">
                <a:solidFill>
                  <a:srgbClr val="0000CC"/>
                </a:solidFill>
                <a:latin typeface="Arial" pitchFamily="34" charset="0"/>
              </a:rPr>
              <a:t>struct</a:t>
            </a:r>
            <a:r>
              <a:rPr lang="en-US" altLang="zh-CN" sz="2000" dirty="0">
                <a:solidFill>
                  <a:srgbClr val="0000CC"/>
                </a:solidFill>
                <a:latin typeface="Arial" pitchFamily="34" charset="0"/>
              </a:rPr>
              <a:t> </a:t>
            </a:r>
            <a:r>
              <a:rPr lang="en-US" altLang="zh-CN" sz="2000" dirty="0" err="1">
                <a:solidFill>
                  <a:srgbClr val="0000CC"/>
                </a:solidFill>
                <a:latin typeface="Arial" pitchFamily="34" charset="0"/>
              </a:rPr>
              <a:t>msgmbuf</a:t>
            </a:r>
            <a:r>
              <a:rPr lang="en-US" altLang="zh-CN" sz="2000" dirty="0">
                <a:solidFill>
                  <a:srgbClr val="0000CC"/>
                </a:solidFill>
                <a:latin typeface="Arial" pitchFamily="34" charset="0"/>
              </a:rPr>
              <a:t>  {                 	/*</a:t>
            </a:r>
            <a:r>
              <a:rPr lang="zh-CN" altLang="en-US" sz="2000" dirty="0">
                <a:solidFill>
                  <a:srgbClr val="0000CC"/>
                </a:solidFill>
                <a:latin typeface="Arial" pitchFamily="34" charset="0"/>
              </a:rPr>
              <a:t>结构体，定义消息的结构</a:t>
            </a:r>
            <a:r>
              <a:rPr lang="en-US" sz="2000" dirty="0">
                <a:solidFill>
                  <a:srgbClr val="0000CC"/>
                </a:solidFill>
                <a:latin typeface="Arial" pitchFamily="34" charset="0"/>
              </a:rPr>
              <a:t>*</a:t>
            </a:r>
            <a:endParaRPr lang="zh-CN" altLang="en-US" sz="2000" dirty="0">
              <a:solidFill>
                <a:srgbClr val="0000CC"/>
              </a:solidFill>
              <a:latin typeface="Arial" pitchFamily="34" charset="0"/>
            </a:endParaRPr>
          </a:p>
          <a:p>
            <a:pPr>
              <a:buFont typeface="Monotype Sorts" pitchFamily="2" charset="2"/>
              <a:buNone/>
            </a:pPr>
            <a:r>
              <a:rPr lang="en-US" sz="2000" dirty="0">
                <a:solidFill>
                  <a:srgbClr val="0000CC"/>
                </a:solidFill>
                <a:latin typeface="Arial" pitchFamily="34" charset="0"/>
              </a:rPr>
              <a:t>    </a:t>
            </a:r>
            <a:r>
              <a:rPr lang="en-US" altLang="zh-CN" sz="2000" dirty="0">
                <a:solidFill>
                  <a:srgbClr val="0000CC"/>
                </a:solidFill>
                <a:latin typeface="Arial" pitchFamily="34" charset="0"/>
              </a:rPr>
              <a:t>long </a:t>
            </a:r>
            <a:r>
              <a:rPr lang="en-US" altLang="zh-CN" sz="2000" dirty="0" err="1">
                <a:solidFill>
                  <a:srgbClr val="0000CC"/>
                </a:solidFill>
                <a:latin typeface="Arial" pitchFamily="34" charset="0"/>
              </a:rPr>
              <a:t>msg_type</a:t>
            </a:r>
            <a:r>
              <a:rPr lang="en-US" altLang="zh-CN" sz="2000" dirty="0">
                <a:solidFill>
                  <a:srgbClr val="0000CC"/>
                </a:solidFill>
                <a:latin typeface="Arial" pitchFamily="34" charset="0"/>
              </a:rPr>
              <a:t>;                	/*</a:t>
            </a:r>
            <a:r>
              <a:rPr lang="zh-CN" altLang="en-US" sz="2000" dirty="0">
                <a:solidFill>
                  <a:srgbClr val="0000CC"/>
                </a:solidFill>
                <a:latin typeface="Arial" pitchFamily="34" charset="0"/>
              </a:rPr>
              <a:t>消息类型</a:t>
            </a:r>
            <a:r>
              <a:rPr lang="en-US" sz="2000" dirty="0">
                <a:solidFill>
                  <a:srgbClr val="0000CC"/>
                </a:solidFill>
                <a:latin typeface="Arial" pitchFamily="34" charset="0"/>
              </a:rPr>
              <a:t>*</a:t>
            </a:r>
            <a:r>
              <a:rPr lang="en-US" altLang="zh-CN" sz="2000" dirty="0">
                <a:solidFill>
                  <a:srgbClr val="0000CC"/>
                </a:solidFill>
                <a:latin typeface="Arial" pitchFamily="34" charset="0"/>
              </a:rPr>
              <a:t>/</a:t>
            </a:r>
            <a:endParaRPr lang="zh-CN" altLang="en-US" sz="2000" dirty="0">
              <a:solidFill>
                <a:srgbClr val="0000CC"/>
              </a:solidFill>
              <a:latin typeface="Arial" pitchFamily="34" charset="0"/>
            </a:endParaRPr>
          </a:p>
          <a:p>
            <a:pPr>
              <a:buFont typeface="Monotype Sorts" pitchFamily="2" charset="2"/>
              <a:buNone/>
            </a:pPr>
            <a:r>
              <a:rPr lang="en-US" altLang="zh-CN" sz="2000" dirty="0">
                <a:solidFill>
                  <a:srgbClr val="0000CC"/>
                </a:solidFill>
                <a:latin typeface="Arial" pitchFamily="34" charset="0"/>
              </a:rPr>
              <a:t>    char </a:t>
            </a:r>
            <a:r>
              <a:rPr lang="en-US" altLang="zh-CN" sz="2000" dirty="0" err="1">
                <a:solidFill>
                  <a:srgbClr val="0000CC"/>
                </a:solidFill>
                <a:latin typeface="Arial" pitchFamily="34" charset="0"/>
              </a:rPr>
              <a:t>msg_text</a:t>
            </a:r>
            <a:r>
              <a:rPr lang="en-US" altLang="zh-CN" sz="2000" dirty="0">
                <a:solidFill>
                  <a:srgbClr val="0000CC"/>
                </a:solidFill>
                <a:latin typeface="Arial" pitchFamily="34" charset="0"/>
              </a:rPr>
              <a:t>[512]; };      	/*</a:t>
            </a:r>
            <a:r>
              <a:rPr lang="zh-CN" altLang="en-US" sz="2000" dirty="0">
                <a:solidFill>
                  <a:srgbClr val="0000CC"/>
                </a:solidFill>
                <a:latin typeface="Arial" pitchFamily="34" charset="0"/>
              </a:rPr>
              <a:t>消息内容</a:t>
            </a:r>
            <a:r>
              <a:rPr lang="en-US" sz="2000" dirty="0">
                <a:solidFill>
                  <a:srgbClr val="0000CC"/>
                </a:solidFill>
                <a:latin typeface="Arial" pitchFamily="34" charset="0"/>
              </a:rPr>
              <a:t>*</a:t>
            </a:r>
            <a:r>
              <a:rPr lang="en-US" altLang="zh-CN" sz="2000" dirty="0">
                <a:solidFill>
                  <a:srgbClr val="0000CC"/>
                </a:solidFill>
                <a:latin typeface="Arial" pitchFamily="34" charset="0"/>
              </a:rPr>
              <a:t>/</a:t>
            </a:r>
            <a:endParaRPr lang="zh-CN" altLang="en-US" sz="2000" dirty="0">
              <a:solidFill>
                <a:srgbClr val="0000CC"/>
              </a:solidFill>
              <a:latin typeface="Arial" pitchFamily="34" charset="0"/>
            </a:endParaRPr>
          </a:p>
          <a:p>
            <a:pPr>
              <a:buFont typeface="Monotype Sorts" pitchFamily="2" charset="2"/>
              <a:buNone/>
            </a:pPr>
            <a:r>
              <a:rPr lang="en-US" altLang="zh-CN" sz="2000" dirty="0" err="1">
                <a:solidFill>
                  <a:srgbClr val="0000CC"/>
                </a:solidFill>
                <a:latin typeface="Arial" pitchFamily="34" charset="0"/>
              </a:rPr>
              <a:t>int</a:t>
            </a:r>
            <a:r>
              <a:rPr lang="en-US" altLang="zh-CN" sz="2000" dirty="0">
                <a:solidFill>
                  <a:srgbClr val="0000CC"/>
                </a:solidFill>
                <a:latin typeface="Arial" pitchFamily="34" charset="0"/>
              </a:rPr>
              <a:t> main(){</a:t>
            </a:r>
            <a:endParaRPr lang="zh-CN" altLang="en-US" sz="2000" dirty="0">
              <a:solidFill>
                <a:srgbClr val="0000CC"/>
              </a:solidFill>
              <a:latin typeface="Arial" pitchFamily="34" charset="0"/>
            </a:endParaRPr>
          </a:p>
          <a:p>
            <a:pPr>
              <a:buFont typeface="Monotype Sorts" pitchFamily="2" charset="2"/>
              <a:buNone/>
            </a:pPr>
            <a:r>
              <a:rPr lang="en-US" altLang="zh-CN" sz="2000" dirty="0" err="1">
                <a:solidFill>
                  <a:srgbClr val="0000CC"/>
                </a:solidFill>
                <a:latin typeface="Arial" pitchFamily="34" charset="0"/>
              </a:rPr>
              <a:t>int</a:t>
            </a:r>
            <a:r>
              <a:rPr lang="en-US" altLang="zh-CN" sz="2000" dirty="0">
                <a:solidFill>
                  <a:srgbClr val="0000CC"/>
                </a:solidFill>
                <a:latin typeface="Arial" pitchFamily="34" charset="0"/>
              </a:rPr>
              <a:t> </a:t>
            </a:r>
            <a:r>
              <a:rPr lang="en-US" altLang="zh-CN" sz="2000" dirty="0" err="1">
                <a:solidFill>
                  <a:srgbClr val="0000CC"/>
                </a:solidFill>
                <a:latin typeface="Arial" pitchFamily="34" charset="0"/>
              </a:rPr>
              <a:t>qid,len</a:t>
            </a:r>
            <a:r>
              <a:rPr lang="en-US" altLang="zh-CN" sz="2000" dirty="0">
                <a:solidFill>
                  <a:srgbClr val="0000CC"/>
                </a:solidFill>
                <a:latin typeface="Arial" pitchFamily="34" charset="0"/>
              </a:rPr>
              <a:t>;</a:t>
            </a:r>
            <a:endParaRPr lang="zh-CN" altLang="en-US" sz="2000" dirty="0">
              <a:solidFill>
                <a:srgbClr val="0000CC"/>
              </a:solidFill>
              <a:latin typeface="Arial" pitchFamily="34" charset="0"/>
            </a:endParaRPr>
          </a:p>
          <a:p>
            <a:pPr>
              <a:buFont typeface="Monotype Sorts" pitchFamily="2" charset="2"/>
              <a:buNone/>
            </a:pPr>
            <a:r>
              <a:rPr lang="en-US" altLang="zh-CN" sz="2000" dirty="0" err="1">
                <a:solidFill>
                  <a:srgbClr val="0000CC"/>
                </a:solidFill>
                <a:latin typeface="Arial" pitchFamily="34" charset="0"/>
              </a:rPr>
              <a:t>key_t</a:t>
            </a:r>
            <a:r>
              <a:rPr lang="en-US" altLang="zh-CN" sz="2000" dirty="0">
                <a:solidFill>
                  <a:srgbClr val="0000CC"/>
                </a:solidFill>
                <a:latin typeface="Arial" pitchFamily="34" charset="0"/>
              </a:rPr>
              <a:t> key;</a:t>
            </a:r>
            <a:endParaRPr lang="zh-CN" altLang="en-US" sz="2000" dirty="0">
              <a:solidFill>
                <a:srgbClr val="0000CC"/>
              </a:solidFill>
              <a:latin typeface="Arial" pitchFamily="34" charset="0"/>
            </a:endParaRPr>
          </a:p>
          <a:p>
            <a:pPr>
              <a:buFont typeface="Monotype Sorts" pitchFamily="2" charset="2"/>
              <a:buNone/>
            </a:pPr>
            <a:r>
              <a:rPr lang="en-US" altLang="zh-CN" sz="2000" dirty="0" err="1">
                <a:solidFill>
                  <a:srgbClr val="0000CC"/>
                </a:solidFill>
                <a:latin typeface="Arial" pitchFamily="34" charset="0"/>
              </a:rPr>
              <a:t>struct</a:t>
            </a:r>
            <a:r>
              <a:rPr lang="en-US" altLang="zh-CN" sz="2000" dirty="0">
                <a:solidFill>
                  <a:srgbClr val="0000CC"/>
                </a:solidFill>
                <a:latin typeface="Arial" pitchFamily="34" charset="0"/>
              </a:rPr>
              <a:t> </a:t>
            </a:r>
            <a:r>
              <a:rPr lang="en-US" altLang="zh-CN" sz="2000" dirty="0" err="1">
                <a:solidFill>
                  <a:srgbClr val="0000CC"/>
                </a:solidFill>
                <a:latin typeface="Arial" pitchFamily="34" charset="0"/>
              </a:rPr>
              <a:t>msgmbuf</a:t>
            </a:r>
            <a:r>
              <a:rPr lang="en-US" altLang="zh-CN" sz="2000" dirty="0">
                <a:solidFill>
                  <a:srgbClr val="0000CC"/>
                </a:solidFill>
                <a:latin typeface="Arial" pitchFamily="34" charset="0"/>
              </a:rPr>
              <a:t> </a:t>
            </a:r>
            <a:r>
              <a:rPr lang="en-US" altLang="zh-CN" sz="2000" dirty="0" err="1">
                <a:solidFill>
                  <a:srgbClr val="0000CC"/>
                </a:solidFill>
                <a:latin typeface="Arial" pitchFamily="34" charset="0"/>
              </a:rPr>
              <a:t>msg</a:t>
            </a:r>
            <a:r>
              <a:rPr lang="en-US" altLang="zh-CN" sz="2000" dirty="0">
                <a:solidFill>
                  <a:srgbClr val="0000CC"/>
                </a:solidFill>
                <a:latin typeface="Arial" pitchFamily="34" charset="0"/>
              </a:rPr>
              <a:t>;</a:t>
            </a:r>
            <a:endParaRPr lang="zh-CN" altLang="en-US" sz="2000" dirty="0">
              <a:solidFill>
                <a:srgbClr val="0000CC"/>
              </a:solidFill>
              <a:latin typeface="Arial" pitchFamily="34" charset="0"/>
            </a:endParaRPr>
          </a:p>
          <a:p>
            <a:pPr>
              <a:buFont typeface="Monotype Sorts" pitchFamily="2" charset="2"/>
              <a:buNone/>
            </a:pPr>
            <a:endParaRPr lang="zh-CN" altLang="en-US" sz="1600" dirty="0">
              <a:solidFill>
                <a:srgbClr val="6666FF"/>
              </a:solidFill>
              <a:latin typeface="Arial" pitchFamily="34" charset="0"/>
            </a:endParaRPr>
          </a:p>
          <a:p>
            <a:pPr>
              <a:buFont typeface="Monotype Sorts" pitchFamily="2" charset="2"/>
              <a:buNone/>
            </a:pPr>
            <a:endParaRPr lang="zh-CN" altLang="en-US" sz="1600" dirty="0">
              <a:solidFill>
                <a:srgbClr val="6666FF"/>
              </a:solidFill>
              <a:latin typeface="Arial" pitchFamily="34" charset="0"/>
            </a:endParaRPr>
          </a:p>
        </p:txBody>
      </p:sp>
    </p:spTree>
    <p:extLst>
      <p:ext uri="{BB962C8B-B14F-4D97-AF65-F5344CB8AC3E}">
        <p14:creationId xmlns:p14="http://schemas.microsoft.com/office/powerpoint/2010/main" val="7820759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3"/>
            <a:ext cx="10972800" cy="576262"/>
          </a:xfrm>
        </p:spPr>
        <p:txBody>
          <a:bodyPr/>
          <a:lstStyle/>
          <a:p>
            <a:r>
              <a:rPr lang="zh-CN" altLang="en-US" dirty="0"/>
              <a:t>实例</a:t>
            </a:r>
          </a:p>
        </p:txBody>
      </p:sp>
      <p:sp>
        <p:nvSpPr>
          <p:cNvPr id="71683" name="内容占位符 2"/>
          <p:cNvSpPr>
            <a:spLocks noGrp="1"/>
          </p:cNvSpPr>
          <p:nvPr>
            <p:ph idx="1"/>
          </p:nvPr>
        </p:nvSpPr>
        <p:spPr>
          <a:solidFill>
            <a:schemeClr val="bg1"/>
          </a:solidFill>
        </p:spPr>
        <p:txBody>
          <a:bodyPr/>
          <a:lstStyle/>
          <a:p>
            <a:pPr>
              <a:buNone/>
            </a:pPr>
            <a:r>
              <a:rPr lang="en-US" altLang="zh-CN" sz="1800" dirty="0">
                <a:solidFill>
                  <a:srgbClr val="0000CC"/>
                </a:solidFill>
                <a:latin typeface="Arial" pitchFamily="34" charset="0"/>
              </a:rPr>
              <a:t>if((key=</a:t>
            </a:r>
            <a:r>
              <a:rPr lang="en-US" altLang="zh-CN" sz="1800" dirty="0" err="1">
                <a:solidFill>
                  <a:srgbClr val="FF0000"/>
                </a:solidFill>
                <a:latin typeface="Arial" pitchFamily="34" charset="0"/>
              </a:rPr>
              <a:t>ftok</a:t>
            </a:r>
            <a:r>
              <a:rPr lang="en-US" altLang="zh-CN" sz="1800" dirty="0">
                <a:solidFill>
                  <a:srgbClr val="FF0000"/>
                </a:solidFill>
                <a:latin typeface="Arial" pitchFamily="34" charset="0"/>
              </a:rPr>
              <a:t>(".",'a')</a:t>
            </a:r>
            <a:r>
              <a:rPr lang="en-US" altLang="zh-CN" sz="1800" dirty="0">
                <a:solidFill>
                  <a:srgbClr val="0000CC"/>
                </a:solidFill>
                <a:latin typeface="Arial" pitchFamily="34" charset="0"/>
              </a:rPr>
              <a:t>)==-1) {   /*</a:t>
            </a:r>
            <a:r>
              <a:rPr lang="zh-CN" altLang="en-US" sz="1800" dirty="0">
                <a:solidFill>
                  <a:srgbClr val="0000CC"/>
                </a:solidFill>
                <a:latin typeface="Arial" pitchFamily="34" charset="0"/>
              </a:rPr>
              <a:t>调用</a:t>
            </a:r>
            <a:r>
              <a:rPr lang="en-US" altLang="zh-CN" sz="1800" dirty="0" err="1">
                <a:solidFill>
                  <a:srgbClr val="0000CC"/>
                </a:solidFill>
                <a:latin typeface="Arial" pitchFamily="34" charset="0"/>
              </a:rPr>
              <a:t>ftok</a:t>
            </a:r>
            <a:r>
              <a:rPr lang="zh-CN" altLang="en-US" sz="1800" dirty="0">
                <a:solidFill>
                  <a:srgbClr val="0000CC"/>
                </a:solidFill>
                <a:latin typeface="Arial" pitchFamily="34" charset="0"/>
              </a:rPr>
              <a:t>函数，产生标准的</a:t>
            </a:r>
            <a:r>
              <a:rPr lang="en-US" altLang="zh-CN" sz="1800" dirty="0">
                <a:solidFill>
                  <a:srgbClr val="0000CC"/>
                </a:solidFill>
                <a:latin typeface="Arial" pitchFamily="34" charset="0"/>
              </a:rPr>
              <a:t>key*/</a:t>
            </a:r>
            <a:endParaRPr lang="zh-CN" altLang="en-US" sz="1800" dirty="0">
              <a:solidFill>
                <a:srgbClr val="0000CC"/>
              </a:solidFill>
              <a:latin typeface="Arial" pitchFamily="34" charset="0"/>
            </a:endParaRPr>
          </a:p>
          <a:p>
            <a:pPr>
              <a:buNone/>
            </a:pPr>
            <a:r>
              <a:rPr lang="en-US" altLang="zh-CN" sz="1800" dirty="0">
                <a:solidFill>
                  <a:srgbClr val="0000CC"/>
                </a:solidFill>
                <a:latin typeface="Arial" pitchFamily="34" charset="0"/>
              </a:rPr>
              <a:t>      </a:t>
            </a:r>
            <a:r>
              <a:rPr lang="en-US" altLang="zh-CN" sz="1800" dirty="0" err="1">
                <a:solidFill>
                  <a:srgbClr val="0000CC"/>
                </a:solidFill>
                <a:latin typeface="Arial" pitchFamily="34" charset="0"/>
              </a:rPr>
              <a:t>perror</a:t>
            </a:r>
            <a:r>
              <a:rPr lang="en-US" altLang="zh-CN" sz="1800" dirty="0">
                <a:solidFill>
                  <a:srgbClr val="0000CC"/>
                </a:solidFill>
                <a:latin typeface="Arial" pitchFamily="34" charset="0"/>
              </a:rPr>
              <a:t>("</a:t>
            </a:r>
            <a:r>
              <a:rPr lang="zh-CN" altLang="en-US" sz="1800" dirty="0">
                <a:solidFill>
                  <a:srgbClr val="0000CC"/>
                </a:solidFill>
                <a:latin typeface="Arial" pitchFamily="34" charset="0"/>
              </a:rPr>
              <a:t>产生标准</a:t>
            </a:r>
            <a:r>
              <a:rPr lang="en-US" altLang="zh-CN" sz="1800" dirty="0">
                <a:solidFill>
                  <a:srgbClr val="0000CC"/>
                </a:solidFill>
                <a:latin typeface="Arial" pitchFamily="34" charset="0"/>
              </a:rPr>
              <a:t>key</a:t>
            </a:r>
            <a:r>
              <a:rPr lang="zh-CN" altLang="en-US" sz="1800" dirty="0">
                <a:solidFill>
                  <a:srgbClr val="0000CC"/>
                </a:solidFill>
                <a:latin typeface="Arial" pitchFamily="34" charset="0"/>
              </a:rPr>
              <a:t>出错</a:t>
            </a:r>
            <a:r>
              <a:rPr lang="en-US" altLang="zh-CN" sz="1800" dirty="0">
                <a:solidFill>
                  <a:srgbClr val="0000CC"/>
                </a:solidFill>
                <a:latin typeface="Arial" pitchFamily="34" charset="0"/>
              </a:rPr>
              <a:t>");</a:t>
            </a:r>
            <a:endParaRPr lang="zh-CN" altLang="en-US" sz="1800" dirty="0">
              <a:solidFill>
                <a:srgbClr val="0000CC"/>
              </a:solidFill>
              <a:latin typeface="Arial" pitchFamily="34" charset="0"/>
            </a:endParaRPr>
          </a:p>
          <a:p>
            <a:pPr>
              <a:buNone/>
            </a:pPr>
            <a:r>
              <a:rPr lang="en-US" altLang="zh-CN" sz="1800" dirty="0">
                <a:solidFill>
                  <a:srgbClr val="0000CC"/>
                </a:solidFill>
                <a:latin typeface="Arial" pitchFamily="34" charset="0"/>
              </a:rPr>
              <a:t>     exit(1);}</a:t>
            </a:r>
            <a:endParaRPr lang="zh-CN" altLang="en-US" sz="1800" dirty="0">
              <a:solidFill>
                <a:srgbClr val="0000CC"/>
              </a:solidFill>
              <a:latin typeface="Arial" pitchFamily="34" charset="0"/>
            </a:endParaRPr>
          </a:p>
          <a:p>
            <a:pPr>
              <a:buFont typeface="Monotype Sorts" pitchFamily="2" charset="2"/>
              <a:buNone/>
            </a:pPr>
            <a:endParaRPr lang="en-US" altLang="zh-CN" sz="1800" dirty="0">
              <a:latin typeface="Arial" pitchFamily="34" charset="0"/>
            </a:endParaRPr>
          </a:p>
          <a:p>
            <a:pPr>
              <a:buFont typeface="Monotype Sorts" pitchFamily="2" charset="2"/>
              <a:buNone/>
            </a:pPr>
            <a:r>
              <a:rPr lang="en-US" altLang="zh-CN" sz="1800" dirty="0">
                <a:latin typeface="Arial" pitchFamily="34" charset="0"/>
              </a:rPr>
              <a:t>/*</a:t>
            </a:r>
            <a:r>
              <a:rPr lang="zh-CN" altLang="en-US" sz="1800" dirty="0">
                <a:latin typeface="Arial" pitchFamily="34" charset="0"/>
              </a:rPr>
              <a:t>调用</a:t>
            </a:r>
            <a:r>
              <a:rPr lang="en-US" altLang="zh-CN" sz="1800" dirty="0" err="1">
                <a:latin typeface="Arial" pitchFamily="34" charset="0"/>
              </a:rPr>
              <a:t>msgget</a:t>
            </a:r>
            <a:r>
              <a:rPr lang="zh-CN" altLang="en-US" sz="1800" dirty="0">
                <a:latin typeface="Arial" pitchFamily="34" charset="0"/>
              </a:rPr>
              <a:t>函数，创建、打开消息队列</a:t>
            </a:r>
            <a:r>
              <a:rPr lang="en-US" sz="1800" dirty="0">
                <a:latin typeface="Arial" pitchFamily="34" charset="0"/>
              </a:rPr>
              <a:t>*</a:t>
            </a:r>
            <a:r>
              <a:rPr lang="en-US" altLang="zh-CN" sz="1800" dirty="0">
                <a:latin typeface="Arial" pitchFamily="34" charset="0"/>
              </a:rPr>
              <a:t>/</a:t>
            </a:r>
          </a:p>
          <a:p>
            <a:pPr>
              <a:buFont typeface="Monotype Sorts" pitchFamily="2" charset="2"/>
              <a:buNone/>
            </a:pPr>
            <a:r>
              <a:rPr lang="en-US" altLang="zh-CN" sz="2000" dirty="0">
                <a:solidFill>
                  <a:srgbClr val="6666FF"/>
                </a:solidFill>
                <a:latin typeface="Arial" pitchFamily="34" charset="0"/>
              </a:rPr>
              <a:t>if((</a:t>
            </a:r>
            <a:r>
              <a:rPr lang="en-US" altLang="zh-CN" sz="2000" dirty="0" err="1">
                <a:solidFill>
                  <a:srgbClr val="C00000"/>
                </a:solidFill>
                <a:latin typeface="Arial" pitchFamily="34" charset="0"/>
              </a:rPr>
              <a:t>qid</a:t>
            </a:r>
            <a:r>
              <a:rPr lang="en-US" altLang="zh-CN" sz="2000" dirty="0">
                <a:solidFill>
                  <a:srgbClr val="6666FF"/>
                </a:solidFill>
                <a:latin typeface="Arial" pitchFamily="34" charset="0"/>
              </a:rPr>
              <a:t>=</a:t>
            </a:r>
            <a:r>
              <a:rPr lang="en-US" altLang="zh-CN" sz="2000" dirty="0" err="1">
                <a:solidFill>
                  <a:srgbClr val="FF0000"/>
                </a:solidFill>
                <a:latin typeface="Arial" pitchFamily="34" charset="0"/>
              </a:rPr>
              <a:t>msgget</a:t>
            </a:r>
            <a:r>
              <a:rPr lang="en-US" altLang="zh-CN" sz="2000" dirty="0">
                <a:solidFill>
                  <a:srgbClr val="6666FF"/>
                </a:solidFill>
                <a:latin typeface="Arial" pitchFamily="34" charset="0"/>
              </a:rPr>
              <a:t>(key,IPC_CREAT|0666))==-1) {</a:t>
            </a:r>
            <a:endParaRPr lang="zh-CN" altLang="en-US" sz="2000" dirty="0">
              <a:solidFill>
                <a:srgbClr val="6666FF"/>
              </a:solidFill>
              <a:latin typeface="Arial" pitchFamily="34" charset="0"/>
            </a:endParaRPr>
          </a:p>
          <a:p>
            <a:pPr>
              <a:buFont typeface="Monotype Sorts" pitchFamily="2" charset="2"/>
              <a:buNone/>
            </a:pPr>
            <a:r>
              <a:rPr lang="en-US" altLang="zh-CN" sz="2000" dirty="0">
                <a:solidFill>
                  <a:srgbClr val="3333FF"/>
                </a:solidFill>
                <a:latin typeface="Arial" pitchFamily="34" charset="0"/>
              </a:rPr>
              <a:t>	</a:t>
            </a:r>
            <a:r>
              <a:rPr lang="en-US" altLang="zh-CN" sz="2000" dirty="0" err="1">
                <a:solidFill>
                  <a:srgbClr val="3333FF"/>
                </a:solidFill>
                <a:latin typeface="Arial" pitchFamily="34" charset="0"/>
              </a:rPr>
              <a:t>perror</a:t>
            </a:r>
            <a:r>
              <a:rPr lang="en-US" altLang="zh-CN" sz="2000" dirty="0">
                <a:solidFill>
                  <a:srgbClr val="3333FF"/>
                </a:solidFill>
                <a:latin typeface="Arial" pitchFamily="34" charset="0"/>
              </a:rPr>
              <a:t>("</a:t>
            </a:r>
            <a:r>
              <a:rPr lang="zh-CN" altLang="en-US" sz="2000" dirty="0">
                <a:solidFill>
                  <a:srgbClr val="3333FF"/>
                </a:solidFill>
                <a:latin typeface="Arial" pitchFamily="34" charset="0"/>
              </a:rPr>
              <a:t>创建消息队列出错</a:t>
            </a:r>
            <a:r>
              <a:rPr lang="en-US" altLang="zh-CN" sz="2000" dirty="0">
                <a:solidFill>
                  <a:srgbClr val="3333FF"/>
                </a:solidFill>
                <a:latin typeface="Arial" pitchFamily="34" charset="0"/>
              </a:rPr>
              <a:t>");</a:t>
            </a:r>
            <a:endParaRPr lang="zh-CN" altLang="en-US" sz="2000" dirty="0">
              <a:solidFill>
                <a:srgbClr val="3333FF"/>
              </a:solidFill>
              <a:latin typeface="Arial" pitchFamily="34" charset="0"/>
            </a:endParaRPr>
          </a:p>
          <a:p>
            <a:pPr>
              <a:buFont typeface="Monotype Sorts" pitchFamily="2" charset="2"/>
              <a:buNone/>
            </a:pPr>
            <a:r>
              <a:rPr lang="en-US" altLang="zh-CN" sz="2000" dirty="0">
                <a:solidFill>
                  <a:srgbClr val="3333FF"/>
                </a:solidFill>
                <a:latin typeface="Arial" pitchFamily="34" charset="0"/>
              </a:rPr>
              <a:t>	exit(1);}</a:t>
            </a:r>
            <a:endParaRPr lang="zh-CN" altLang="en-US" sz="2000" dirty="0">
              <a:solidFill>
                <a:srgbClr val="3333FF"/>
              </a:solidFill>
              <a:latin typeface="Arial" pitchFamily="34" charset="0"/>
            </a:endParaRPr>
          </a:p>
          <a:p>
            <a:pPr>
              <a:buFont typeface="Monotype Sorts" pitchFamily="2" charset="2"/>
              <a:buNone/>
            </a:pPr>
            <a:r>
              <a:rPr lang="en-US" altLang="zh-CN" sz="2000" dirty="0" err="1">
                <a:solidFill>
                  <a:srgbClr val="3333FF"/>
                </a:solidFill>
                <a:latin typeface="Arial" pitchFamily="34" charset="0"/>
              </a:rPr>
              <a:t>printf</a:t>
            </a:r>
            <a:r>
              <a:rPr lang="en-US" altLang="zh-CN" sz="2000" dirty="0">
                <a:solidFill>
                  <a:srgbClr val="3333FF"/>
                </a:solidFill>
                <a:latin typeface="Arial" pitchFamily="34" charset="0"/>
              </a:rPr>
              <a:t>("</a:t>
            </a:r>
            <a:r>
              <a:rPr lang="zh-CN" altLang="en-US" sz="2000" dirty="0">
                <a:solidFill>
                  <a:srgbClr val="3333FF"/>
                </a:solidFill>
                <a:latin typeface="Arial" pitchFamily="34" charset="0"/>
              </a:rPr>
              <a:t>创建、打开的队列号是：</a:t>
            </a:r>
            <a:r>
              <a:rPr lang="en-US" altLang="zh-CN" sz="2000" dirty="0">
                <a:solidFill>
                  <a:srgbClr val="3333FF"/>
                </a:solidFill>
                <a:latin typeface="Arial" pitchFamily="34" charset="0"/>
              </a:rPr>
              <a:t>%d\n",</a:t>
            </a:r>
            <a:r>
              <a:rPr lang="en-US" altLang="zh-CN" sz="2000" dirty="0" err="1">
                <a:solidFill>
                  <a:srgbClr val="3333FF"/>
                </a:solidFill>
                <a:latin typeface="Arial" pitchFamily="34" charset="0"/>
              </a:rPr>
              <a:t>qid</a:t>
            </a:r>
            <a:r>
              <a:rPr lang="en-US" altLang="zh-CN" sz="2000" dirty="0">
                <a:solidFill>
                  <a:srgbClr val="3333FF"/>
                </a:solidFill>
                <a:latin typeface="Arial" pitchFamily="34" charset="0"/>
              </a:rPr>
              <a:t>);  </a:t>
            </a:r>
            <a:r>
              <a:rPr lang="en-US" altLang="zh-CN" sz="2000" dirty="0">
                <a:solidFill>
                  <a:schemeClr val="bg2"/>
                </a:solidFill>
                <a:latin typeface="Arial" pitchFamily="34" charset="0"/>
              </a:rPr>
              <a:t>/*</a:t>
            </a:r>
            <a:r>
              <a:rPr lang="zh-CN" altLang="en-US" sz="2000" dirty="0">
                <a:solidFill>
                  <a:schemeClr val="bg2"/>
                </a:solidFill>
                <a:latin typeface="Arial" pitchFamily="34" charset="0"/>
              </a:rPr>
              <a:t>打印输出队列号</a:t>
            </a:r>
            <a:r>
              <a:rPr lang="en-US" sz="2000" dirty="0">
                <a:solidFill>
                  <a:schemeClr val="bg2"/>
                </a:solidFill>
                <a:latin typeface="Arial" pitchFamily="34" charset="0"/>
              </a:rPr>
              <a:t>*</a:t>
            </a:r>
            <a:r>
              <a:rPr lang="en-US" altLang="zh-CN" sz="2000" dirty="0">
                <a:solidFill>
                  <a:schemeClr val="bg2"/>
                </a:solidFill>
                <a:latin typeface="Arial" pitchFamily="34" charset="0"/>
              </a:rPr>
              <a:t>/</a:t>
            </a:r>
          </a:p>
          <a:p>
            <a:pPr>
              <a:buFont typeface="Monotype Sorts" pitchFamily="2" charset="2"/>
              <a:buNone/>
            </a:pPr>
            <a:endParaRPr lang="en-US" altLang="zh-CN" sz="2000" dirty="0">
              <a:solidFill>
                <a:schemeClr val="bg2"/>
              </a:solidFill>
              <a:latin typeface="Arial" pitchFamily="34" charset="0"/>
            </a:endParaRPr>
          </a:p>
          <a:p>
            <a:endParaRPr lang="zh-CN" altLang="en-US" sz="1600" dirty="0">
              <a:solidFill>
                <a:srgbClr val="6666FF"/>
              </a:solidFill>
              <a:latin typeface="Arial" pitchFamily="34" charset="0"/>
            </a:endParaRPr>
          </a:p>
        </p:txBody>
      </p:sp>
    </p:spTree>
    <p:extLst>
      <p:ext uri="{BB962C8B-B14F-4D97-AF65-F5344CB8AC3E}">
        <p14:creationId xmlns:p14="http://schemas.microsoft.com/office/powerpoint/2010/main" val="30491857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3"/>
            <a:ext cx="10972800" cy="576262"/>
          </a:xfrm>
        </p:spPr>
        <p:txBody>
          <a:bodyPr/>
          <a:lstStyle/>
          <a:p>
            <a:r>
              <a:rPr lang="zh-CN" altLang="en-US" dirty="0"/>
              <a:t>实例</a:t>
            </a:r>
          </a:p>
        </p:txBody>
      </p:sp>
      <p:sp>
        <p:nvSpPr>
          <p:cNvPr id="71683" name="内容占位符 2"/>
          <p:cNvSpPr>
            <a:spLocks noGrp="1"/>
          </p:cNvSpPr>
          <p:nvPr>
            <p:ph idx="1"/>
          </p:nvPr>
        </p:nvSpPr>
        <p:spPr>
          <a:xfrm>
            <a:off x="911424" y="1052736"/>
            <a:ext cx="10972800" cy="4530725"/>
          </a:xfrm>
          <a:solidFill>
            <a:schemeClr val="bg1"/>
          </a:solidFill>
        </p:spPr>
        <p:txBody>
          <a:bodyPr/>
          <a:lstStyle/>
          <a:p>
            <a:pPr>
              <a:buNone/>
            </a:pPr>
            <a:r>
              <a:rPr lang="en-US" altLang="zh-CN" sz="2000" dirty="0" err="1">
                <a:solidFill>
                  <a:srgbClr val="6666FF"/>
                </a:solidFill>
                <a:latin typeface="Arial" pitchFamily="34" charset="0"/>
              </a:rPr>
              <a:t>int</a:t>
            </a:r>
            <a:r>
              <a:rPr lang="en-US" altLang="zh-CN" sz="2000" dirty="0">
                <a:solidFill>
                  <a:srgbClr val="6666FF"/>
                </a:solidFill>
                <a:latin typeface="Arial" pitchFamily="34" charset="0"/>
              </a:rPr>
              <a:t> </a:t>
            </a:r>
            <a:r>
              <a:rPr lang="en-US" altLang="zh-CN" sz="2000" dirty="0" err="1">
                <a:solidFill>
                  <a:srgbClr val="6666FF"/>
                </a:solidFill>
                <a:latin typeface="Arial" pitchFamily="34" charset="0"/>
              </a:rPr>
              <a:t>pid</a:t>
            </a:r>
            <a:r>
              <a:rPr lang="en-US" altLang="zh-CN" sz="2000" dirty="0">
                <a:solidFill>
                  <a:srgbClr val="6666FF"/>
                </a:solidFill>
                <a:latin typeface="Arial" pitchFamily="34" charset="0"/>
              </a:rPr>
              <a:t>=fork();</a:t>
            </a:r>
          </a:p>
          <a:p>
            <a:pPr>
              <a:buNone/>
            </a:pPr>
            <a:r>
              <a:rPr lang="en-US" altLang="zh-CN" sz="2000" dirty="0">
                <a:solidFill>
                  <a:srgbClr val="6666FF"/>
                </a:solidFill>
                <a:latin typeface="Arial" pitchFamily="34" charset="0"/>
              </a:rPr>
              <a:t>if (</a:t>
            </a:r>
            <a:r>
              <a:rPr lang="en-US" altLang="zh-CN" sz="2000" dirty="0" err="1">
                <a:solidFill>
                  <a:srgbClr val="6666FF"/>
                </a:solidFill>
                <a:latin typeface="Arial" pitchFamily="34" charset="0"/>
              </a:rPr>
              <a:t>pid</a:t>
            </a:r>
            <a:r>
              <a:rPr lang="en-US" altLang="zh-CN" sz="2000" dirty="0">
                <a:solidFill>
                  <a:srgbClr val="6666FF"/>
                </a:solidFill>
                <a:latin typeface="Arial" pitchFamily="34" charset="0"/>
              </a:rPr>
              <a:t>&gt;0){</a:t>
            </a:r>
          </a:p>
          <a:p>
            <a:pPr>
              <a:buNone/>
            </a:pPr>
            <a:r>
              <a:rPr lang="en-US" altLang="zh-CN" sz="2000" dirty="0">
                <a:solidFill>
                  <a:srgbClr val="6666FF"/>
                </a:solidFill>
                <a:latin typeface="Arial" pitchFamily="34" charset="0"/>
              </a:rPr>
              <a:t>    </a:t>
            </a:r>
            <a:r>
              <a:rPr lang="en-US" altLang="zh-CN" sz="2000" dirty="0" err="1">
                <a:solidFill>
                  <a:srgbClr val="6666FF"/>
                </a:solidFill>
                <a:latin typeface="Arial" pitchFamily="34" charset="0"/>
              </a:rPr>
              <a:t>printf</a:t>
            </a:r>
            <a:r>
              <a:rPr lang="en-US" altLang="zh-CN" sz="2000" dirty="0">
                <a:solidFill>
                  <a:srgbClr val="6666FF"/>
                </a:solidFill>
                <a:latin typeface="Arial" pitchFamily="34" charset="0"/>
              </a:rPr>
              <a:t>(" </a:t>
            </a:r>
            <a:r>
              <a:rPr lang="zh-CN" altLang="en-US" sz="2000" dirty="0">
                <a:solidFill>
                  <a:srgbClr val="6666FF"/>
                </a:solidFill>
                <a:latin typeface="Arial" pitchFamily="34" charset="0"/>
              </a:rPr>
              <a:t>我是父进程</a:t>
            </a:r>
            <a:r>
              <a:rPr lang="en-US" altLang="zh-CN" sz="2000" dirty="0">
                <a:solidFill>
                  <a:srgbClr val="6666FF"/>
                </a:solidFill>
                <a:latin typeface="Arial" pitchFamily="34" charset="0"/>
              </a:rPr>
              <a:t>PID=</a:t>
            </a:r>
            <a:r>
              <a:rPr lang="zh-CN" altLang="en-US" sz="2000" dirty="0">
                <a:solidFill>
                  <a:srgbClr val="6666FF"/>
                </a:solidFill>
                <a:latin typeface="Arial" pitchFamily="34" charset="0"/>
              </a:rPr>
              <a:t>：</a:t>
            </a:r>
            <a:r>
              <a:rPr lang="en-US" altLang="zh-CN" sz="2000" dirty="0">
                <a:solidFill>
                  <a:srgbClr val="6666FF"/>
                </a:solidFill>
                <a:latin typeface="Arial" pitchFamily="34" charset="0"/>
              </a:rPr>
              <a:t>%d </a:t>
            </a:r>
            <a:r>
              <a:rPr lang="zh-CN" altLang="en-US" sz="2000" dirty="0">
                <a:solidFill>
                  <a:srgbClr val="6666FF"/>
                </a:solidFill>
                <a:latin typeface="Arial" pitchFamily="34" charset="0"/>
              </a:rPr>
              <a:t>发送消息</a:t>
            </a:r>
            <a:r>
              <a:rPr lang="en-US" altLang="zh-CN" sz="2000" dirty="0">
                <a:solidFill>
                  <a:srgbClr val="6666FF"/>
                </a:solidFill>
                <a:latin typeface="Arial" pitchFamily="34" charset="0"/>
              </a:rPr>
              <a:t>\n",</a:t>
            </a:r>
            <a:r>
              <a:rPr lang="en-US" altLang="zh-CN" sz="2000" dirty="0" err="1">
                <a:solidFill>
                  <a:srgbClr val="6666FF"/>
                </a:solidFill>
                <a:latin typeface="Arial" pitchFamily="34" charset="0"/>
              </a:rPr>
              <a:t>getpid</a:t>
            </a:r>
            <a:r>
              <a:rPr lang="en-US" altLang="zh-CN" sz="2000" dirty="0">
                <a:solidFill>
                  <a:srgbClr val="6666FF"/>
                </a:solidFill>
                <a:latin typeface="Arial" pitchFamily="34" charset="0"/>
              </a:rPr>
              <a:t>())</a:t>
            </a:r>
            <a:endParaRPr lang="zh-CN" altLang="en-US" sz="2000" dirty="0">
              <a:solidFill>
                <a:srgbClr val="6666FF"/>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	puts("</a:t>
            </a:r>
            <a:r>
              <a:rPr lang="zh-CN" altLang="en-US" sz="2000" dirty="0">
                <a:solidFill>
                  <a:srgbClr val="6666FF"/>
                </a:solidFill>
                <a:latin typeface="Arial" pitchFamily="34" charset="0"/>
              </a:rPr>
              <a:t>请输入要加入队列的消息：</a:t>
            </a:r>
            <a:r>
              <a:rPr lang="en-US" altLang="zh-CN" sz="2000" dirty="0">
                <a:solidFill>
                  <a:srgbClr val="6666FF"/>
                </a:solidFill>
                <a:latin typeface="Arial" pitchFamily="34" charset="0"/>
              </a:rPr>
              <a:t>");</a:t>
            </a:r>
            <a:r>
              <a:rPr lang="en-US" altLang="zh-CN" sz="2000" dirty="0">
                <a:latin typeface="Arial" pitchFamily="34" charset="0"/>
              </a:rPr>
              <a:t> </a:t>
            </a:r>
          </a:p>
          <a:p>
            <a:pPr>
              <a:buFont typeface="Monotype Sorts" pitchFamily="2" charset="2"/>
              <a:buNone/>
            </a:pPr>
            <a:r>
              <a:rPr lang="en-US" altLang="zh-CN" sz="1800" dirty="0">
                <a:latin typeface="Arial" pitchFamily="34" charset="0"/>
              </a:rPr>
              <a:t>	/*</a:t>
            </a:r>
            <a:r>
              <a:rPr lang="zh-CN" altLang="en-US" sz="1800" dirty="0">
                <a:latin typeface="Arial" pitchFamily="34" charset="0"/>
              </a:rPr>
              <a:t>键盘输入的消息存入变量</a:t>
            </a:r>
            <a:r>
              <a:rPr lang="en-US" altLang="zh-CN" sz="1800" dirty="0" err="1">
                <a:latin typeface="Arial" pitchFamily="34" charset="0"/>
              </a:rPr>
              <a:t>msg_text</a:t>
            </a:r>
            <a:r>
              <a:rPr lang="en-US" altLang="zh-CN" sz="1800" dirty="0">
                <a:latin typeface="Arial" pitchFamily="34" charset="0"/>
              </a:rPr>
              <a:t>*/</a:t>
            </a:r>
            <a:endParaRPr lang="zh-CN" altLang="en-US" sz="1800" dirty="0">
              <a:solidFill>
                <a:srgbClr val="6666FF"/>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	if((</a:t>
            </a:r>
            <a:r>
              <a:rPr lang="en-US" altLang="zh-CN" sz="2000" dirty="0" err="1">
                <a:solidFill>
                  <a:srgbClr val="FF0066"/>
                </a:solidFill>
                <a:latin typeface="Arial" pitchFamily="34" charset="0"/>
              </a:rPr>
              <a:t>fgets</a:t>
            </a:r>
            <a:r>
              <a:rPr lang="en-US" altLang="zh-CN" sz="2000" dirty="0">
                <a:solidFill>
                  <a:srgbClr val="6666FF"/>
                </a:solidFill>
                <a:latin typeface="Arial" pitchFamily="34" charset="0"/>
              </a:rPr>
              <a:t>((&amp;</a:t>
            </a:r>
            <a:r>
              <a:rPr lang="en-US" altLang="zh-CN" sz="2000" dirty="0" err="1">
                <a:solidFill>
                  <a:srgbClr val="6666FF"/>
                </a:solidFill>
                <a:latin typeface="Arial" pitchFamily="34" charset="0"/>
              </a:rPr>
              <a:t>msg</a:t>
            </a:r>
            <a:r>
              <a:rPr lang="en-US" altLang="zh-CN" sz="2000" dirty="0">
                <a:solidFill>
                  <a:srgbClr val="6666FF"/>
                </a:solidFill>
                <a:latin typeface="Arial" pitchFamily="34" charset="0"/>
              </a:rPr>
              <a:t>)-&gt;msg_text,512,stdin))==NULL) </a:t>
            </a:r>
            <a:r>
              <a:rPr lang="en-US" altLang="zh-CN" sz="2000" dirty="0">
                <a:solidFill>
                  <a:srgbClr val="3333FF"/>
                </a:solidFill>
                <a:latin typeface="Arial" pitchFamily="34" charset="0"/>
              </a:rPr>
              <a:t>{</a:t>
            </a:r>
            <a:r>
              <a:rPr lang="en-US" altLang="zh-CN" sz="1600" dirty="0">
                <a:latin typeface="Arial" pitchFamily="34" charset="0"/>
              </a:rPr>
              <a:t> </a:t>
            </a:r>
            <a:endParaRPr lang="zh-CN" altLang="en-US" sz="2000" dirty="0">
              <a:latin typeface="Arial" pitchFamily="34" charset="0"/>
            </a:endParaRPr>
          </a:p>
          <a:p>
            <a:pPr>
              <a:buFont typeface="Monotype Sorts" pitchFamily="2" charset="2"/>
              <a:buNone/>
            </a:pPr>
            <a:r>
              <a:rPr lang="en-US" altLang="zh-CN" sz="2000" dirty="0">
                <a:solidFill>
                  <a:srgbClr val="6666FF"/>
                </a:solidFill>
                <a:latin typeface="Arial" pitchFamily="34" charset="0"/>
              </a:rPr>
              <a:t>		puts("</a:t>
            </a:r>
            <a:r>
              <a:rPr lang="zh-CN" altLang="en-US" sz="2000" dirty="0">
                <a:solidFill>
                  <a:srgbClr val="6666FF"/>
                </a:solidFill>
                <a:latin typeface="Arial" pitchFamily="34" charset="0"/>
              </a:rPr>
              <a:t>没有消息</a:t>
            </a:r>
            <a:r>
              <a:rPr lang="en-US" altLang="zh-CN" sz="2000" dirty="0">
                <a:solidFill>
                  <a:srgbClr val="6666FF"/>
                </a:solidFill>
                <a:latin typeface="Arial" pitchFamily="34" charset="0"/>
              </a:rPr>
              <a:t>");</a:t>
            </a:r>
            <a:endParaRPr lang="zh-CN" altLang="en-US" sz="2000" dirty="0">
              <a:solidFill>
                <a:srgbClr val="6666FF"/>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		exit(1);}</a:t>
            </a:r>
            <a:endParaRPr lang="zh-CN" altLang="en-US" sz="2000" dirty="0">
              <a:solidFill>
                <a:srgbClr val="6666FF"/>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	</a:t>
            </a:r>
            <a:r>
              <a:rPr lang="en-US" altLang="zh-CN" sz="2000" dirty="0" err="1">
                <a:solidFill>
                  <a:srgbClr val="6666FF"/>
                </a:solidFill>
                <a:latin typeface="Arial" pitchFamily="34" charset="0"/>
              </a:rPr>
              <a:t>msg.msg_type</a:t>
            </a:r>
            <a:r>
              <a:rPr lang="en-US" altLang="zh-CN" sz="2000" dirty="0">
                <a:solidFill>
                  <a:srgbClr val="6666FF"/>
                </a:solidFill>
                <a:latin typeface="Arial" pitchFamily="34" charset="0"/>
              </a:rPr>
              <a:t>=</a:t>
            </a:r>
            <a:r>
              <a:rPr lang="en-US" altLang="zh-CN" sz="2000" dirty="0" err="1">
                <a:solidFill>
                  <a:srgbClr val="FF0066"/>
                </a:solidFill>
                <a:latin typeface="Arial" pitchFamily="34" charset="0"/>
              </a:rPr>
              <a:t>getpid</a:t>
            </a:r>
            <a:r>
              <a:rPr lang="en-US" altLang="zh-CN" sz="2000" dirty="0">
                <a:solidFill>
                  <a:srgbClr val="6666FF"/>
                </a:solidFill>
                <a:latin typeface="Arial" pitchFamily="34" charset="0"/>
              </a:rPr>
              <a:t>();</a:t>
            </a:r>
            <a:endParaRPr lang="zh-CN" altLang="en-US" sz="2000" dirty="0">
              <a:solidFill>
                <a:srgbClr val="6666FF"/>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	</a:t>
            </a:r>
            <a:r>
              <a:rPr lang="en-US" altLang="zh-CN" sz="2000" dirty="0" err="1">
                <a:solidFill>
                  <a:srgbClr val="6666FF"/>
                </a:solidFill>
                <a:latin typeface="Arial" pitchFamily="34" charset="0"/>
              </a:rPr>
              <a:t>len</a:t>
            </a:r>
            <a:r>
              <a:rPr lang="en-US" altLang="zh-CN" sz="2000" dirty="0">
                <a:solidFill>
                  <a:srgbClr val="6666FF"/>
                </a:solidFill>
                <a:latin typeface="Arial" pitchFamily="34" charset="0"/>
              </a:rPr>
              <a:t>=</a:t>
            </a:r>
            <a:r>
              <a:rPr lang="en-US" altLang="zh-CN" sz="2000" dirty="0" err="1">
                <a:solidFill>
                  <a:srgbClr val="6666FF"/>
                </a:solidFill>
                <a:latin typeface="Arial" pitchFamily="34" charset="0"/>
              </a:rPr>
              <a:t>strlen</a:t>
            </a:r>
            <a:r>
              <a:rPr lang="en-US" altLang="zh-CN" sz="2000" dirty="0">
                <a:solidFill>
                  <a:srgbClr val="6666FF"/>
                </a:solidFill>
                <a:latin typeface="Arial" pitchFamily="34" charset="0"/>
              </a:rPr>
              <a:t>(</a:t>
            </a:r>
            <a:r>
              <a:rPr lang="en-US" altLang="zh-CN" sz="2000" dirty="0" err="1">
                <a:solidFill>
                  <a:srgbClr val="6666FF"/>
                </a:solidFill>
                <a:latin typeface="Arial" pitchFamily="34" charset="0"/>
              </a:rPr>
              <a:t>msg.msg_text</a:t>
            </a:r>
            <a:r>
              <a:rPr lang="en-US" altLang="zh-CN" sz="2000" dirty="0">
                <a:solidFill>
                  <a:srgbClr val="6666FF"/>
                </a:solidFill>
                <a:latin typeface="Arial" pitchFamily="34" charset="0"/>
              </a:rPr>
              <a:t>);</a:t>
            </a:r>
            <a:endParaRPr lang="zh-CN" altLang="en-US" sz="2000" dirty="0">
              <a:solidFill>
                <a:srgbClr val="6666FF"/>
              </a:solidFill>
              <a:latin typeface="Arial" pitchFamily="34" charset="0"/>
            </a:endParaRPr>
          </a:p>
          <a:p>
            <a:pPr>
              <a:buFont typeface="Monotype Sorts" pitchFamily="2" charset="2"/>
              <a:buNone/>
            </a:pPr>
            <a:r>
              <a:rPr lang="en-US" altLang="zh-CN" sz="1800" dirty="0">
                <a:latin typeface="Arial" pitchFamily="34" charset="0"/>
              </a:rPr>
              <a:t>	/*</a:t>
            </a:r>
            <a:r>
              <a:rPr lang="zh-CN" altLang="en-US" sz="1800" dirty="0">
                <a:latin typeface="Arial" pitchFamily="34" charset="0"/>
              </a:rPr>
              <a:t>调用</a:t>
            </a:r>
            <a:r>
              <a:rPr lang="en-US" altLang="zh-CN" sz="1800" dirty="0" err="1">
                <a:latin typeface="Arial" pitchFamily="34" charset="0"/>
              </a:rPr>
              <a:t>msgsnd</a:t>
            </a:r>
            <a:r>
              <a:rPr lang="zh-CN" altLang="en-US" sz="1800" dirty="0">
                <a:latin typeface="Arial" pitchFamily="34" charset="0"/>
              </a:rPr>
              <a:t>函数，添加消息到消息队列</a:t>
            </a:r>
            <a:r>
              <a:rPr lang="en-US" sz="1800" dirty="0">
                <a:latin typeface="Arial" pitchFamily="34" charset="0"/>
              </a:rPr>
              <a:t>*</a:t>
            </a:r>
            <a:r>
              <a:rPr lang="en-US" altLang="zh-CN" sz="1800" dirty="0">
                <a:latin typeface="Arial" pitchFamily="34" charset="0"/>
              </a:rPr>
              <a:t>/</a:t>
            </a:r>
          </a:p>
          <a:p>
            <a:pPr>
              <a:buFont typeface="Monotype Sorts" pitchFamily="2" charset="2"/>
              <a:buNone/>
            </a:pPr>
            <a:r>
              <a:rPr lang="en-US" altLang="zh-CN" sz="2000" dirty="0">
                <a:solidFill>
                  <a:srgbClr val="6666FF"/>
                </a:solidFill>
                <a:latin typeface="Arial" pitchFamily="34" charset="0"/>
              </a:rPr>
              <a:t>	if((</a:t>
            </a:r>
            <a:r>
              <a:rPr lang="en-US" altLang="zh-CN" sz="2000" dirty="0" err="1">
                <a:solidFill>
                  <a:srgbClr val="FF0066"/>
                </a:solidFill>
                <a:latin typeface="Arial" pitchFamily="34" charset="0"/>
              </a:rPr>
              <a:t>msgsnd</a:t>
            </a:r>
            <a:r>
              <a:rPr lang="en-US" altLang="zh-CN" sz="2000" dirty="0">
                <a:solidFill>
                  <a:srgbClr val="6666FF"/>
                </a:solidFill>
                <a:latin typeface="Arial" pitchFamily="34" charset="0"/>
              </a:rPr>
              <a:t>(</a:t>
            </a:r>
            <a:r>
              <a:rPr lang="en-US" altLang="zh-CN" sz="2000" dirty="0">
                <a:solidFill>
                  <a:srgbClr val="C00000"/>
                </a:solidFill>
                <a:latin typeface="Arial" pitchFamily="34" charset="0"/>
              </a:rPr>
              <a:t>qid</a:t>
            </a:r>
            <a:r>
              <a:rPr lang="en-US" altLang="zh-CN" sz="2000" dirty="0">
                <a:solidFill>
                  <a:srgbClr val="6666FF"/>
                </a:solidFill>
                <a:latin typeface="Arial" pitchFamily="34" charset="0"/>
              </a:rPr>
              <a:t>,&amp;msg,len,0))&lt;0) {  </a:t>
            </a:r>
            <a:endParaRPr lang="zh-CN" altLang="en-US" sz="2000" dirty="0">
              <a:latin typeface="Arial" pitchFamily="34" charset="0"/>
            </a:endParaRPr>
          </a:p>
          <a:p>
            <a:pPr>
              <a:buFont typeface="Monotype Sorts" pitchFamily="2" charset="2"/>
              <a:buNone/>
            </a:pPr>
            <a:r>
              <a:rPr lang="en-US" altLang="zh-CN" sz="2000" dirty="0">
                <a:solidFill>
                  <a:srgbClr val="6666FF"/>
                </a:solidFill>
                <a:latin typeface="Arial" pitchFamily="34" charset="0"/>
              </a:rPr>
              <a:t>		</a:t>
            </a:r>
            <a:r>
              <a:rPr lang="en-US" altLang="zh-CN" sz="2000" dirty="0" err="1">
                <a:solidFill>
                  <a:srgbClr val="6666FF"/>
                </a:solidFill>
                <a:latin typeface="Arial" pitchFamily="34" charset="0"/>
              </a:rPr>
              <a:t>perror</a:t>
            </a:r>
            <a:r>
              <a:rPr lang="en-US" altLang="zh-CN" sz="2000" dirty="0">
                <a:solidFill>
                  <a:srgbClr val="6666FF"/>
                </a:solidFill>
                <a:latin typeface="Arial" pitchFamily="34" charset="0"/>
              </a:rPr>
              <a:t>("</a:t>
            </a:r>
            <a:r>
              <a:rPr lang="zh-CN" altLang="en-US" sz="2000" dirty="0">
                <a:solidFill>
                  <a:srgbClr val="6666FF"/>
                </a:solidFill>
                <a:latin typeface="Arial" pitchFamily="34" charset="0"/>
              </a:rPr>
              <a:t>添加消息出错</a:t>
            </a:r>
            <a:r>
              <a:rPr lang="en-US" altLang="zh-CN" sz="2000" dirty="0">
                <a:solidFill>
                  <a:srgbClr val="6666FF"/>
                </a:solidFill>
                <a:latin typeface="Arial" pitchFamily="34" charset="0"/>
              </a:rPr>
              <a:t>");</a:t>
            </a:r>
            <a:endParaRPr lang="zh-CN" altLang="en-US" sz="2000" dirty="0">
              <a:solidFill>
                <a:srgbClr val="6666FF"/>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		exit(1);}</a:t>
            </a:r>
            <a:endParaRPr lang="zh-CN" altLang="en-US" sz="2000" dirty="0">
              <a:solidFill>
                <a:srgbClr val="6666FF"/>
              </a:solidFill>
              <a:latin typeface="Arial" pitchFamily="34" charset="0"/>
            </a:endParaRPr>
          </a:p>
          <a:p>
            <a:pPr marL="0" indent="0">
              <a:buNone/>
            </a:pPr>
            <a:r>
              <a:rPr lang="en-US" altLang="zh-CN" sz="1600" dirty="0">
                <a:solidFill>
                  <a:srgbClr val="6666FF"/>
                </a:solidFill>
                <a:latin typeface="Arial" pitchFamily="34" charset="0"/>
              </a:rPr>
              <a:t> }</a:t>
            </a:r>
            <a:endParaRPr lang="zh-CN" altLang="en-US" sz="1600" dirty="0">
              <a:solidFill>
                <a:srgbClr val="6666FF"/>
              </a:solidFill>
              <a:latin typeface="Arial" pitchFamily="34" charset="0"/>
            </a:endParaRPr>
          </a:p>
        </p:txBody>
      </p:sp>
    </p:spTree>
    <p:extLst>
      <p:ext uri="{BB962C8B-B14F-4D97-AF65-F5344CB8AC3E}">
        <p14:creationId xmlns:p14="http://schemas.microsoft.com/office/powerpoint/2010/main" val="26005959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3"/>
            <a:ext cx="10972800" cy="576262"/>
          </a:xfrm>
        </p:spPr>
        <p:txBody>
          <a:bodyPr/>
          <a:lstStyle/>
          <a:p>
            <a:r>
              <a:rPr lang="zh-CN" altLang="en-US" dirty="0"/>
              <a:t>实例</a:t>
            </a:r>
          </a:p>
        </p:txBody>
      </p:sp>
      <p:sp>
        <p:nvSpPr>
          <p:cNvPr id="72707" name="内容占位符 2"/>
          <p:cNvSpPr>
            <a:spLocks noGrp="1"/>
          </p:cNvSpPr>
          <p:nvPr>
            <p:ph idx="1"/>
          </p:nvPr>
        </p:nvSpPr>
        <p:spPr>
          <a:xfrm>
            <a:off x="839416" y="1052736"/>
            <a:ext cx="10972800" cy="4530725"/>
          </a:xfrm>
        </p:spPr>
        <p:txBody>
          <a:bodyPr/>
          <a:lstStyle/>
          <a:p>
            <a:pPr>
              <a:buNone/>
            </a:pPr>
            <a:r>
              <a:rPr lang="en-US" altLang="zh-CN" sz="2000" dirty="0">
                <a:solidFill>
                  <a:srgbClr val="6666FF"/>
                </a:solidFill>
                <a:latin typeface="Arial" pitchFamily="34" charset="0"/>
              </a:rPr>
              <a:t>else{</a:t>
            </a:r>
          </a:p>
          <a:p>
            <a:pPr>
              <a:buNone/>
            </a:pPr>
            <a:r>
              <a:rPr lang="en-US" altLang="zh-CN" sz="2000" dirty="0">
                <a:solidFill>
                  <a:srgbClr val="6666FF"/>
                </a:solidFill>
                <a:latin typeface="Arial" pitchFamily="34" charset="0"/>
              </a:rPr>
              <a:t>    </a:t>
            </a:r>
            <a:r>
              <a:rPr lang="en-US" altLang="zh-CN" sz="2000" dirty="0" err="1">
                <a:solidFill>
                  <a:srgbClr val="6666FF"/>
                </a:solidFill>
                <a:latin typeface="Arial" pitchFamily="34" charset="0"/>
              </a:rPr>
              <a:t>printf</a:t>
            </a:r>
            <a:r>
              <a:rPr lang="en-US" altLang="zh-CN" sz="2000" dirty="0">
                <a:solidFill>
                  <a:srgbClr val="6666FF"/>
                </a:solidFill>
                <a:latin typeface="Arial" pitchFamily="34" charset="0"/>
              </a:rPr>
              <a:t>("</a:t>
            </a:r>
            <a:r>
              <a:rPr lang="zh-CN" altLang="en-US" sz="2000" dirty="0">
                <a:solidFill>
                  <a:srgbClr val="6666FF"/>
                </a:solidFill>
                <a:latin typeface="Arial" pitchFamily="34" charset="0"/>
              </a:rPr>
              <a:t>我是子进程</a:t>
            </a:r>
            <a:r>
              <a:rPr lang="en-US" altLang="zh-CN" sz="2000" dirty="0">
                <a:solidFill>
                  <a:srgbClr val="6666FF"/>
                </a:solidFill>
                <a:latin typeface="Arial" pitchFamily="34" charset="0"/>
              </a:rPr>
              <a:t>PID=</a:t>
            </a:r>
            <a:r>
              <a:rPr lang="zh-CN" altLang="en-US" sz="2000" dirty="0">
                <a:solidFill>
                  <a:srgbClr val="6666FF"/>
                </a:solidFill>
                <a:latin typeface="Arial" pitchFamily="34" charset="0"/>
              </a:rPr>
              <a:t>：</a:t>
            </a:r>
            <a:r>
              <a:rPr lang="en-US" altLang="zh-CN" sz="2000" dirty="0">
                <a:solidFill>
                  <a:srgbClr val="6666FF"/>
                </a:solidFill>
                <a:latin typeface="Arial" pitchFamily="34" charset="0"/>
              </a:rPr>
              <a:t>%d </a:t>
            </a:r>
            <a:r>
              <a:rPr lang="zh-CN" altLang="en-US" sz="2000" dirty="0">
                <a:solidFill>
                  <a:srgbClr val="6666FF"/>
                </a:solidFill>
                <a:latin typeface="Arial" pitchFamily="34" charset="0"/>
              </a:rPr>
              <a:t>接收消息</a:t>
            </a:r>
            <a:r>
              <a:rPr lang="en-US" altLang="zh-CN" sz="2000" dirty="0">
                <a:solidFill>
                  <a:srgbClr val="6666FF"/>
                </a:solidFill>
                <a:latin typeface="Arial" pitchFamily="34" charset="0"/>
              </a:rPr>
              <a:t>\n",</a:t>
            </a:r>
            <a:r>
              <a:rPr lang="en-US" altLang="zh-CN" sz="2000" dirty="0" err="1">
                <a:solidFill>
                  <a:srgbClr val="6666FF"/>
                </a:solidFill>
                <a:latin typeface="Arial" pitchFamily="34" charset="0"/>
              </a:rPr>
              <a:t>getpid</a:t>
            </a:r>
            <a:r>
              <a:rPr lang="en-US" altLang="zh-CN" sz="2000" dirty="0">
                <a:solidFill>
                  <a:srgbClr val="6666FF"/>
                </a:solidFill>
                <a:latin typeface="Arial" pitchFamily="34" charset="0"/>
              </a:rPr>
              <a:t>())</a:t>
            </a:r>
          </a:p>
          <a:p>
            <a:pPr>
              <a:buFont typeface="Monotype Sorts" pitchFamily="2" charset="2"/>
              <a:buNone/>
            </a:pPr>
            <a:r>
              <a:rPr lang="en-US" altLang="zh-CN" sz="2000" dirty="0">
                <a:solidFill>
                  <a:schemeClr val="bg2"/>
                </a:solidFill>
                <a:latin typeface="Arial" pitchFamily="34" charset="0"/>
              </a:rPr>
              <a:t>		/*</a:t>
            </a:r>
            <a:r>
              <a:rPr lang="zh-CN" altLang="en-US" sz="2000" dirty="0">
                <a:solidFill>
                  <a:schemeClr val="bg2"/>
                </a:solidFill>
                <a:latin typeface="Arial" pitchFamily="34" charset="0"/>
              </a:rPr>
              <a:t>调用</a:t>
            </a:r>
            <a:r>
              <a:rPr lang="en-US" altLang="zh-CN" sz="2000" dirty="0" err="1">
                <a:solidFill>
                  <a:schemeClr val="bg2"/>
                </a:solidFill>
                <a:latin typeface="Arial" pitchFamily="34" charset="0"/>
              </a:rPr>
              <a:t>msgrcv</a:t>
            </a:r>
            <a:r>
              <a:rPr lang="zh-CN" altLang="en-US" sz="2000" dirty="0">
                <a:solidFill>
                  <a:schemeClr val="bg2"/>
                </a:solidFill>
                <a:latin typeface="Arial" pitchFamily="34" charset="0"/>
              </a:rPr>
              <a:t>函数，从消息队列读取消息</a:t>
            </a:r>
            <a:r>
              <a:rPr lang="en-US" sz="2000" dirty="0">
                <a:solidFill>
                  <a:schemeClr val="bg2"/>
                </a:solidFill>
                <a:latin typeface="Arial" pitchFamily="34" charset="0"/>
              </a:rPr>
              <a:t>*</a:t>
            </a:r>
            <a:r>
              <a:rPr lang="en-US" altLang="zh-CN" sz="2000" dirty="0">
                <a:solidFill>
                  <a:schemeClr val="bg2"/>
                </a:solidFill>
                <a:latin typeface="Arial" pitchFamily="34" charset="0"/>
              </a:rPr>
              <a:t>/</a:t>
            </a:r>
            <a:endParaRPr lang="en-US" altLang="zh-CN" sz="2000" dirty="0">
              <a:solidFill>
                <a:srgbClr val="6666FF"/>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	if((</a:t>
            </a:r>
            <a:r>
              <a:rPr lang="en-US" altLang="zh-CN" sz="2000" dirty="0" err="1">
                <a:solidFill>
                  <a:srgbClr val="FF0000"/>
                </a:solidFill>
                <a:latin typeface="Arial" pitchFamily="34" charset="0"/>
              </a:rPr>
              <a:t>msgrcv</a:t>
            </a:r>
            <a:r>
              <a:rPr lang="en-US" altLang="zh-CN" sz="2000" dirty="0">
                <a:solidFill>
                  <a:srgbClr val="6666FF"/>
                </a:solidFill>
                <a:latin typeface="Arial" pitchFamily="34" charset="0"/>
              </a:rPr>
              <a:t>(</a:t>
            </a:r>
            <a:r>
              <a:rPr lang="en-US" altLang="zh-CN" sz="2000" dirty="0">
                <a:solidFill>
                  <a:srgbClr val="C00000"/>
                </a:solidFill>
                <a:latin typeface="Arial" pitchFamily="34" charset="0"/>
              </a:rPr>
              <a:t>qid</a:t>
            </a:r>
            <a:r>
              <a:rPr lang="en-US" altLang="zh-CN" sz="2000" dirty="0">
                <a:solidFill>
                  <a:srgbClr val="6666FF"/>
                </a:solidFill>
                <a:latin typeface="Arial" pitchFamily="34" charset="0"/>
              </a:rPr>
              <a:t>,&amp;msg,512,0,0))&lt;0) { </a:t>
            </a:r>
            <a:endParaRPr lang="zh-CN" altLang="en-US" sz="2000" dirty="0">
              <a:solidFill>
                <a:srgbClr val="6666FF"/>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		</a:t>
            </a:r>
            <a:r>
              <a:rPr lang="en-US" altLang="zh-CN" sz="2000" dirty="0" err="1">
                <a:solidFill>
                  <a:srgbClr val="6666FF"/>
                </a:solidFill>
                <a:latin typeface="Arial" pitchFamily="34" charset="0"/>
              </a:rPr>
              <a:t>perror</a:t>
            </a:r>
            <a:r>
              <a:rPr lang="en-US" altLang="zh-CN" sz="2000" dirty="0">
                <a:solidFill>
                  <a:srgbClr val="6666FF"/>
                </a:solidFill>
                <a:latin typeface="Arial" pitchFamily="34" charset="0"/>
              </a:rPr>
              <a:t>("</a:t>
            </a:r>
            <a:r>
              <a:rPr lang="zh-CN" altLang="en-US" sz="2000" dirty="0">
                <a:solidFill>
                  <a:srgbClr val="6666FF"/>
                </a:solidFill>
                <a:latin typeface="Arial" pitchFamily="34" charset="0"/>
              </a:rPr>
              <a:t>读取消息出错</a:t>
            </a:r>
            <a:r>
              <a:rPr lang="en-US" altLang="zh-CN" sz="2000" dirty="0">
                <a:solidFill>
                  <a:srgbClr val="6666FF"/>
                </a:solidFill>
                <a:latin typeface="Arial" pitchFamily="34" charset="0"/>
              </a:rPr>
              <a:t>");</a:t>
            </a:r>
            <a:endParaRPr lang="zh-CN" altLang="en-US" sz="2000" dirty="0">
              <a:solidFill>
                <a:srgbClr val="6666FF"/>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		exit(1);} </a:t>
            </a:r>
          </a:p>
          <a:p>
            <a:pPr>
              <a:buFont typeface="Monotype Sorts" pitchFamily="2" charset="2"/>
              <a:buNone/>
            </a:pPr>
            <a:r>
              <a:rPr lang="en-US" altLang="zh-CN" sz="2000" dirty="0">
                <a:solidFill>
                  <a:schemeClr val="bg2"/>
                </a:solidFill>
                <a:latin typeface="Arial" pitchFamily="34" charset="0"/>
              </a:rPr>
              <a:t>		/*</a:t>
            </a:r>
            <a:r>
              <a:rPr lang="zh-CN" altLang="en-US" sz="2000" dirty="0">
                <a:solidFill>
                  <a:schemeClr val="bg2"/>
                </a:solidFill>
                <a:latin typeface="Arial" pitchFamily="34" charset="0"/>
              </a:rPr>
              <a:t>打印输出消息内容</a:t>
            </a:r>
            <a:r>
              <a:rPr lang="en-US" sz="2000" dirty="0">
                <a:solidFill>
                  <a:schemeClr val="bg2"/>
                </a:solidFill>
                <a:latin typeface="Arial" pitchFamily="34" charset="0"/>
              </a:rPr>
              <a:t>*</a:t>
            </a:r>
            <a:r>
              <a:rPr lang="en-US" altLang="zh-CN" sz="2000" dirty="0">
                <a:solidFill>
                  <a:schemeClr val="bg2"/>
                </a:solidFill>
                <a:latin typeface="Arial" pitchFamily="34" charset="0"/>
              </a:rPr>
              <a:t>/</a:t>
            </a:r>
            <a:endParaRPr lang="zh-CN" altLang="en-US" sz="2000" dirty="0">
              <a:solidFill>
                <a:schemeClr val="bg2"/>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	</a:t>
            </a:r>
            <a:r>
              <a:rPr lang="en-US" altLang="zh-CN" sz="2000" dirty="0" err="1">
                <a:solidFill>
                  <a:srgbClr val="6666FF"/>
                </a:solidFill>
                <a:latin typeface="Arial" pitchFamily="34" charset="0"/>
              </a:rPr>
              <a:t>printf</a:t>
            </a:r>
            <a:r>
              <a:rPr lang="en-US" altLang="zh-CN" sz="2000" dirty="0">
                <a:solidFill>
                  <a:srgbClr val="6666FF"/>
                </a:solidFill>
                <a:latin typeface="Arial" pitchFamily="34" charset="0"/>
              </a:rPr>
              <a:t>("</a:t>
            </a:r>
            <a:r>
              <a:rPr lang="zh-CN" altLang="en-US" sz="2000" dirty="0">
                <a:solidFill>
                  <a:srgbClr val="6666FF"/>
                </a:solidFill>
                <a:latin typeface="Arial" pitchFamily="34" charset="0"/>
              </a:rPr>
              <a:t>读取的消息是：</a:t>
            </a:r>
            <a:r>
              <a:rPr lang="en-US" altLang="zh-CN" sz="2000" dirty="0">
                <a:solidFill>
                  <a:srgbClr val="6666FF"/>
                </a:solidFill>
                <a:latin typeface="Arial" pitchFamily="34" charset="0"/>
              </a:rPr>
              <a:t>%s\n",(&amp;</a:t>
            </a:r>
            <a:r>
              <a:rPr lang="en-US" altLang="zh-CN" sz="2000" dirty="0" err="1">
                <a:solidFill>
                  <a:srgbClr val="6666FF"/>
                </a:solidFill>
                <a:latin typeface="Arial" pitchFamily="34" charset="0"/>
              </a:rPr>
              <a:t>msg</a:t>
            </a:r>
            <a:r>
              <a:rPr lang="en-US" altLang="zh-CN" sz="2000" dirty="0">
                <a:solidFill>
                  <a:srgbClr val="6666FF"/>
                </a:solidFill>
                <a:latin typeface="Arial" pitchFamily="34" charset="0"/>
              </a:rPr>
              <a:t>)-&gt;</a:t>
            </a:r>
            <a:r>
              <a:rPr lang="en-US" altLang="zh-CN" sz="2000" dirty="0" err="1">
                <a:solidFill>
                  <a:srgbClr val="6666FF"/>
                </a:solidFill>
                <a:latin typeface="Arial" pitchFamily="34" charset="0"/>
              </a:rPr>
              <a:t>msg_text</a:t>
            </a:r>
            <a:r>
              <a:rPr lang="en-US" altLang="zh-CN" sz="2000" dirty="0">
                <a:solidFill>
                  <a:srgbClr val="6666FF"/>
                </a:solidFill>
                <a:latin typeface="Arial" pitchFamily="34" charset="0"/>
              </a:rPr>
              <a:t>); </a:t>
            </a:r>
            <a:endParaRPr lang="zh-CN" altLang="en-US" sz="2000" dirty="0">
              <a:solidFill>
                <a:srgbClr val="6666FF"/>
              </a:solidFill>
              <a:latin typeface="Arial" pitchFamily="34" charset="0"/>
            </a:endParaRPr>
          </a:p>
          <a:p>
            <a:pPr>
              <a:buFont typeface="Monotype Sorts" pitchFamily="2" charset="2"/>
              <a:buNone/>
            </a:pPr>
            <a:r>
              <a:rPr lang="en-US" altLang="zh-CN" sz="2000" dirty="0">
                <a:solidFill>
                  <a:schemeClr val="bg2"/>
                </a:solidFill>
                <a:latin typeface="Arial" pitchFamily="34" charset="0"/>
              </a:rPr>
              <a:t>		/*</a:t>
            </a:r>
            <a:r>
              <a:rPr lang="zh-CN" altLang="en-US" sz="2000" dirty="0">
                <a:solidFill>
                  <a:schemeClr val="bg2"/>
                </a:solidFill>
                <a:latin typeface="Arial" pitchFamily="34" charset="0"/>
              </a:rPr>
              <a:t>调用</a:t>
            </a:r>
            <a:r>
              <a:rPr lang="en-US" altLang="zh-CN" sz="2000" dirty="0" err="1">
                <a:solidFill>
                  <a:schemeClr val="bg2"/>
                </a:solidFill>
                <a:latin typeface="Arial" pitchFamily="34" charset="0"/>
              </a:rPr>
              <a:t>msgctl</a:t>
            </a:r>
            <a:r>
              <a:rPr lang="zh-CN" altLang="en-US" sz="2000" dirty="0">
                <a:solidFill>
                  <a:schemeClr val="bg2"/>
                </a:solidFill>
                <a:latin typeface="Arial" pitchFamily="34" charset="0"/>
              </a:rPr>
              <a:t>函数，删除系统中的消息队列</a:t>
            </a:r>
            <a:r>
              <a:rPr lang="en-US" sz="2000" dirty="0">
                <a:solidFill>
                  <a:schemeClr val="bg2"/>
                </a:solidFill>
                <a:latin typeface="Arial" pitchFamily="34" charset="0"/>
              </a:rPr>
              <a:t>*</a:t>
            </a:r>
            <a:r>
              <a:rPr lang="en-US" altLang="zh-CN" sz="2000" dirty="0">
                <a:solidFill>
                  <a:schemeClr val="bg2"/>
                </a:solidFill>
                <a:latin typeface="Arial" pitchFamily="34" charset="0"/>
              </a:rPr>
              <a:t>/</a:t>
            </a:r>
          </a:p>
          <a:p>
            <a:pPr>
              <a:buFont typeface="Monotype Sorts" pitchFamily="2" charset="2"/>
              <a:buNone/>
            </a:pPr>
            <a:r>
              <a:rPr lang="en-US" altLang="zh-CN" sz="2000" dirty="0">
                <a:solidFill>
                  <a:srgbClr val="6666FF"/>
                </a:solidFill>
                <a:latin typeface="Arial" pitchFamily="34" charset="0"/>
              </a:rPr>
              <a:t>	if((</a:t>
            </a:r>
            <a:r>
              <a:rPr lang="en-US" altLang="zh-CN" sz="2000" dirty="0" err="1">
                <a:solidFill>
                  <a:srgbClr val="FF0000"/>
                </a:solidFill>
                <a:latin typeface="Arial" pitchFamily="34" charset="0"/>
              </a:rPr>
              <a:t>msgctl</a:t>
            </a:r>
            <a:r>
              <a:rPr lang="en-US" altLang="zh-CN" sz="2000" dirty="0">
                <a:solidFill>
                  <a:srgbClr val="6666FF"/>
                </a:solidFill>
                <a:latin typeface="Arial" pitchFamily="34" charset="0"/>
              </a:rPr>
              <a:t>(</a:t>
            </a:r>
            <a:r>
              <a:rPr lang="en-US" altLang="zh-CN" sz="2000" dirty="0" err="1">
                <a:solidFill>
                  <a:srgbClr val="C00000"/>
                </a:solidFill>
                <a:latin typeface="Arial" pitchFamily="34" charset="0"/>
              </a:rPr>
              <a:t>qid</a:t>
            </a:r>
            <a:r>
              <a:rPr lang="en-US" altLang="zh-CN" sz="2000" dirty="0" err="1">
                <a:solidFill>
                  <a:srgbClr val="6666FF"/>
                </a:solidFill>
                <a:latin typeface="Arial" pitchFamily="34" charset="0"/>
              </a:rPr>
              <a:t>,IPC_RMID,NULL</a:t>
            </a:r>
            <a:r>
              <a:rPr lang="en-US" altLang="zh-CN" sz="2000" dirty="0">
                <a:solidFill>
                  <a:srgbClr val="6666FF"/>
                </a:solidFill>
                <a:latin typeface="Arial" pitchFamily="34" charset="0"/>
              </a:rPr>
              <a:t>))&lt;0){</a:t>
            </a:r>
            <a:endParaRPr lang="zh-CN" altLang="en-US" sz="2000" dirty="0">
              <a:solidFill>
                <a:srgbClr val="6666FF"/>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		</a:t>
            </a:r>
            <a:r>
              <a:rPr lang="en-US" altLang="zh-CN" sz="2000" dirty="0" err="1">
                <a:solidFill>
                  <a:srgbClr val="6666FF"/>
                </a:solidFill>
                <a:latin typeface="Arial" pitchFamily="34" charset="0"/>
              </a:rPr>
              <a:t>perror</a:t>
            </a:r>
            <a:r>
              <a:rPr lang="en-US" altLang="zh-CN" sz="2000" dirty="0">
                <a:solidFill>
                  <a:srgbClr val="6666FF"/>
                </a:solidFill>
                <a:latin typeface="Arial" pitchFamily="34" charset="0"/>
              </a:rPr>
              <a:t>("</a:t>
            </a:r>
            <a:r>
              <a:rPr lang="zh-CN" altLang="en-US" sz="2000" dirty="0">
                <a:solidFill>
                  <a:srgbClr val="6666FF"/>
                </a:solidFill>
                <a:latin typeface="Arial" pitchFamily="34" charset="0"/>
              </a:rPr>
              <a:t>删除消息队列出错</a:t>
            </a:r>
            <a:r>
              <a:rPr lang="en-US" altLang="zh-CN" sz="2000" dirty="0">
                <a:solidFill>
                  <a:srgbClr val="6666FF"/>
                </a:solidFill>
                <a:latin typeface="Arial" pitchFamily="34" charset="0"/>
              </a:rPr>
              <a:t>");</a:t>
            </a:r>
            <a:endParaRPr lang="zh-CN" altLang="en-US" sz="2000" dirty="0">
              <a:solidFill>
                <a:srgbClr val="6666FF"/>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		exit(1);}</a:t>
            </a:r>
          </a:p>
          <a:p>
            <a:pPr>
              <a:buFont typeface="Monotype Sorts" pitchFamily="2" charset="2"/>
              <a:buNone/>
            </a:pPr>
            <a:r>
              <a:rPr lang="en-US" altLang="zh-CN" sz="2000" dirty="0">
                <a:solidFill>
                  <a:srgbClr val="6666FF"/>
                </a:solidFill>
                <a:latin typeface="Arial" pitchFamily="34" charset="0"/>
              </a:rPr>
              <a:t>	}</a:t>
            </a:r>
            <a:endParaRPr lang="zh-CN" altLang="en-US" sz="2000" dirty="0">
              <a:solidFill>
                <a:srgbClr val="6666FF"/>
              </a:solidFill>
              <a:latin typeface="Arial" pitchFamily="34" charset="0"/>
            </a:endParaRPr>
          </a:p>
          <a:p>
            <a:pPr>
              <a:buFont typeface="Monotype Sorts" pitchFamily="2" charset="2"/>
              <a:buNone/>
            </a:pPr>
            <a:r>
              <a:rPr lang="en-US" altLang="zh-CN" sz="2000" dirty="0">
                <a:solidFill>
                  <a:srgbClr val="6666FF"/>
                </a:solidFill>
                <a:latin typeface="Arial" pitchFamily="34" charset="0"/>
              </a:rPr>
              <a:t>exit (0);}</a:t>
            </a:r>
            <a:endParaRPr lang="zh-CN" altLang="en-US" sz="2000" dirty="0">
              <a:solidFill>
                <a:srgbClr val="6666FF"/>
              </a:solidFill>
              <a:latin typeface="Arial" pitchFamily="34" charset="0"/>
            </a:endParaRPr>
          </a:p>
        </p:txBody>
      </p:sp>
    </p:spTree>
    <p:extLst>
      <p:ext uri="{BB962C8B-B14F-4D97-AF65-F5344CB8AC3E}">
        <p14:creationId xmlns:p14="http://schemas.microsoft.com/office/powerpoint/2010/main" val="37740891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09600" y="277813"/>
            <a:ext cx="10972800" cy="576262"/>
          </a:xfrm>
        </p:spPr>
        <p:txBody>
          <a:bodyPr/>
          <a:lstStyle/>
          <a:p>
            <a:r>
              <a:rPr lang="zh-CN" altLang="en-US" dirty="0"/>
              <a:t>实例</a:t>
            </a:r>
          </a:p>
        </p:txBody>
      </p:sp>
      <p:sp>
        <p:nvSpPr>
          <p:cNvPr id="3" name="内容占位符 2"/>
          <p:cNvSpPr>
            <a:spLocks noGrp="1"/>
          </p:cNvSpPr>
          <p:nvPr>
            <p:ph idx="1"/>
          </p:nvPr>
        </p:nvSpPr>
        <p:spPr/>
        <p:txBody>
          <a:bodyPr/>
          <a:lstStyle/>
          <a:p>
            <a:r>
              <a:rPr lang="zh-CN" altLang="en-US" sz="2400" dirty="0"/>
              <a:t>分成两个独立的程序：</a:t>
            </a:r>
            <a:r>
              <a:rPr lang="en-US" altLang="zh-CN" sz="2400" dirty="0" err="1"/>
              <a:t>msgsnd.c,msgrcv.c</a:t>
            </a:r>
            <a:r>
              <a:rPr lang="zh-CN" altLang="en-US" sz="2400" dirty="0"/>
              <a:t>。分别编译和运行</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2138712"/>
            <a:ext cx="4562475"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1555" y="3871373"/>
            <a:ext cx="4780223" cy="1106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53265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4"/>
          <p:cNvSpPr>
            <a:spLocks noGrp="1" noChangeArrowheads="1"/>
          </p:cNvSpPr>
          <p:nvPr>
            <p:ph type="ctrTitle"/>
          </p:nvPr>
        </p:nvSpPr>
        <p:spPr>
          <a:xfrm>
            <a:off x="1077686" y="1831975"/>
            <a:ext cx="9275989" cy="1143000"/>
          </a:xfrm>
          <a:noFill/>
        </p:spPr>
        <p:txBody>
          <a:bodyPr/>
          <a:lstStyle/>
          <a:p>
            <a:r>
              <a:rPr lang="en-US" altLang="en-US" sz="4000" dirty="0"/>
              <a:t>3.7 Examples of IPC Systems</a:t>
            </a:r>
          </a:p>
        </p:txBody>
      </p:sp>
    </p:spTree>
    <p:extLst>
      <p:ext uri="{BB962C8B-B14F-4D97-AF65-F5344CB8AC3E}">
        <p14:creationId xmlns:p14="http://schemas.microsoft.com/office/powerpoint/2010/main" val="37269345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a:xfrm>
            <a:off x="609600" y="277813"/>
            <a:ext cx="10972800" cy="576262"/>
          </a:xfrm>
        </p:spPr>
        <p:txBody>
          <a:bodyPr/>
          <a:lstStyle/>
          <a:p>
            <a:r>
              <a:rPr lang="en-US" altLang="zh-CN"/>
              <a:t>Examples of IPC Systems - POSIX</a:t>
            </a:r>
          </a:p>
        </p:txBody>
      </p:sp>
      <p:sp>
        <p:nvSpPr>
          <p:cNvPr id="44035" name="Content Placeholder 2"/>
          <p:cNvSpPr>
            <a:spLocks noGrp="1"/>
          </p:cNvSpPr>
          <p:nvPr>
            <p:ph idx="1"/>
          </p:nvPr>
        </p:nvSpPr>
        <p:spPr/>
        <p:txBody>
          <a:bodyPr/>
          <a:lstStyle/>
          <a:p>
            <a:r>
              <a:rPr lang="en-US" altLang="zh-CN" dirty="0"/>
              <a:t>POSIX Shared Memory</a:t>
            </a:r>
          </a:p>
          <a:p>
            <a:pPr lvl="1"/>
            <a:r>
              <a:rPr lang="en-US" altLang="zh-CN" dirty="0"/>
              <a:t>Process first creates shared memory segment</a:t>
            </a:r>
            <a:br>
              <a:rPr lang="en-US" altLang="zh-CN" dirty="0"/>
            </a:br>
            <a:r>
              <a:rPr lang="en-US" altLang="zh-CN" b="1" dirty="0" err="1">
                <a:latin typeface="Courier New" panose="02070309020205020404" pitchFamily="49" charset="0"/>
                <a:cs typeface="Courier New" panose="02070309020205020404" pitchFamily="49" charset="0"/>
              </a:rPr>
              <a:t>shm_fd</a:t>
            </a:r>
            <a:r>
              <a:rPr lang="en-US" altLang="zh-CN" b="1" dirty="0">
                <a:latin typeface="Courier New" panose="02070309020205020404" pitchFamily="49" charset="0"/>
                <a:cs typeface="Courier New" panose="02070309020205020404" pitchFamily="49" charset="0"/>
              </a:rPr>
              <a:t> = </a:t>
            </a:r>
            <a:r>
              <a:rPr lang="en-US" altLang="zh-CN" b="1" dirty="0" err="1">
                <a:latin typeface="Courier New" panose="02070309020205020404" pitchFamily="49" charset="0"/>
                <a:cs typeface="Courier New" panose="02070309020205020404" pitchFamily="49" charset="0"/>
              </a:rPr>
              <a:t>shm_open</a:t>
            </a:r>
            <a:r>
              <a:rPr lang="en-US" altLang="zh-CN" b="1" dirty="0">
                <a:latin typeface="Courier New" panose="02070309020205020404" pitchFamily="49" charset="0"/>
                <a:cs typeface="Courier New" panose="02070309020205020404" pitchFamily="49" charset="0"/>
              </a:rPr>
              <a:t>(name, O CREAT | O RDWR, 0666);</a:t>
            </a:r>
          </a:p>
          <a:p>
            <a:pPr lvl="1"/>
            <a:r>
              <a:rPr lang="en-US" altLang="zh-CN" dirty="0"/>
              <a:t>Also used to open an existing segment</a:t>
            </a:r>
          </a:p>
          <a:p>
            <a:pPr lvl="1"/>
            <a:r>
              <a:rPr lang="en-US" altLang="zh-CN" dirty="0"/>
              <a:t>Set the size of the object</a:t>
            </a:r>
          </a:p>
          <a:p>
            <a:pPr>
              <a:buFont typeface="Monotype Sorts" pitchFamily="-84" charset="2"/>
              <a:buNone/>
            </a:pPr>
            <a:r>
              <a:rPr lang="en-US" altLang="zh-CN" dirty="0"/>
              <a:t>	</a:t>
            </a:r>
            <a:r>
              <a:rPr lang="en-US" altLang="zh-CN" b="1" dirty="0" err="1">
                <a:latin typeface="Courier New" panose="02070309020205020404" pitchFamily="49" charset="0"/>
              </a:rPr>
              <a:t>ftruncate</a:t>
            </a:r>
            <a:r>
              <a:rPr lang="en-US" altLang="zh-CN" b="1" dirty="0">
                <a:latin typeface="Courier New" panose="02070309020205020404" pitchFamily="49" charset="0"/>
              </a:rPr>
              <a:t>(</a:t>
            </a:r>
            <a:r>
              <a:rPr lang="en-US" altLang="zh-CN" b="1" dirty="0" err="1">
                <a:latin typeface="Courier New" panose="02070309020205020404" pitchFamily="49" charset="0"/>
              </a:rPr>
              <a:t>shm_fd</a:t>
            </a:r>
            <a:r>
              <a:rPr lang="en-US" altLang="zh-CN" b="1" dirty="0">
                <a:latin typeface="Courier New" panose="02070309020205020404" pitchFamily="49" charset="0"/>
              </a:rPr>
              <a:t>, 4096); </a:t>
            </a:r>
          </a:p>
          <a:p>
            <a:pPr lvl="1"/>
            <a:r>
              <a:rPr lang="en-US" altLang="zh-CN" dirty="0"/>
              <a:t>Use </a:t>
            </a:r>
            <a:r>
              <a:rPr lang="en-US" altLang="zh-CN" b="1" dirty="0" err="1">
                <a:latin typeface="Courier New" panose="02070309020205020404" pitchFamily="49" charset="0"/>
                <a:cs typeface="Courier New" panose="02070309020205020404" pitchFamily="49" charset="0"/>
              </a:rPr>
              <a:t>mmap</a:t>
            </a:r>
            <a:r>
              <a:rPr lang="en-US" altLang="zh-CN" b="1" dirty="0">
                <a:latin typeface="Courier New" panose="02070309020205020404" pitchFamily="49" charset="0"/>
                <a:cs typeface="Courier New" panose="02070309020205020404" pitchFamily="49" charset="0"/>
              </a:rPr>
              <a:t>() </a:t>
            </a:r>
            <a:r>
              <a:rPr lang="en-US" altLang="zh-CN" dirty="0"/>
              <a:t>to memory-map a file pointer to the shared memory object</a:t>
            </a:r>
          </a:p>
          <a:p>
            <a:pPr lvl="1"/>
            <a:r>
              <a:rPr lang="en-US" altLang="zh-CN" dirty="0"/>
              <a:t>Reading and writing to shared memory is done by using the pointer returned by </a:t>
            </a:r>
            <a:r>
              <a:rPr lang="en-US" altLang="zh-CN" b="1" dirty="0" err="1">
                <a:latin typeface="Courier New" panose="02070309020205020404" pitchFamily="49" charset="0"/>
                <a:cs typeface="Courier New" panose="02070309020205020404" pitchFamily="49" charset="0"/>
              </a:rPr>
              <a:t>mmap</a:t>
            </a:r>
            <a:r>
              <a:rPr lang="en-US" altLang="zh-CN" b="1" dirty="0">
                <a:latin typeface="Courier New" panose="02070309020205020404" pitchFamily="49" charset="0"/>
                <a:cs typeface="Courier New" panose="02070309020205020404" pitchFamily="49" charset="0"/>
              </a:rPr>
              <a:t>()</a:t>
            </a:r>
            <a:r>
              <a:rPr lang="en-US" altLang="zh-CN" dirty="0"/>
              <a:t>.</a:t>
            </a:r>
            <a:br>
              <a:rPr lang="en-US" altLang="zh-CN" dirty="0"/>
            </a:br>
            <a:br>
              <a:rPr lang="en-US" altLang="zh-CN" dirty="0"/>
            </a:br>
            <a:endParaRPr lang="en-US" altLang="zh-CN" b="1" dirty="0">
              <a:latin typeface="Courier New" panose="02070309020205020404" pitchFamily="49" charset="0"/>
            </a:endParaRPr>
          </a:p>
        </p:txBody>
      </p:sp>
    </p:spTree>
    <p:extLst>
      <p:ext uri="{BB962C8B-B14F-4D97-AF65-F5344CB8AC3E}">
        <p14:creationId xmlns:p14="http://schemas.microsoft.com/office/powerpoint/2010/main" val="17756784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3"/>
            <a:ext cx="10972800" cy="576262"/>
          </a:xfrm>
        </p:spPr>
        <p:txBody>
          <a:bodyPr/>
          <a:lstStyle/>
          <a:p>
            <a:r>
              <a:rPr lang="en-US" altLang="zh-CN" dirty="0"/>
              <a:t>IPC POSIX Producer</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矩形 3"/>
          <p:cNvSpPr/>
          <p:nvPr/>
        </p:nvSpPr>
        <p:spPr>
          <a:xfrm>
            <a:off x="609600" y="1233489"/>
            <a:ext cx="6096000" cy="5232202"/>
          </a:xfrm>
          <a:prstGeom prst="rect">
            <a:avLst/>
          </a:prstGeom>
        </p:spPr>
        <p:txBody>
          <a:bodyPr>
            <a:spAutoFit/>
          </a:bodyPr>
          <a:lstStyle/>
          <a:p>
            <a:r>
              <a:rPr lang="en-US" altLang="zh-CN" sz="2000" dirty="0">
                <a:latin typeface="CMTT10"/>
              </a:rPr>
              <a:t>#include </a:t>
            </a:r>
            <a:r>
              <a:rPr lang="en-US" altLang="zh-CN" sz="1600" i="1" dirty="0">
                <a:latin typeface="STIXMath-Italic"/>
              </a:rPr>
              <a:t>&lt;</a:t>
            </a:r>
            <a:r>
              <a:rPr lang="en-US" altLang="zh-CN" sz="2000" dirty="0" err="1">
                <a:latin typeface="CMTT10"/>
              </a:rPr>
              <a:t>stdio.h</a:t>
            </a:r>
            <a:r>
              <a:rPr lang="en-US" altLang="zh-CN" sz="1600" i="1" dirty="0">
                <a:latin typeface="STIXMath-Italic"/>
              </a:rPr>
              <a:t>&gt;</a:t>
            </a:r>
          </a:p>
          <a:p>
            <a:r>
              <a:rPr lang="en-US" altLang="zh-CN" sz="2000" dirty="0">
                <a:latin typeface="CMTT10"/>
              </a:rPr>
              <a:t>#include </a:t>
            </a:r>
            <a:r>
              <a:rPr lang="en-US" altLang="zh-CN" sz="1600" i="1" dirty="0">
                <a:latin typeface="STIXMath-Italic"/>
              </a:rPr>
              <a:t>&lt;</a:t>
            </a:r>
            <a:r>
              <a:rPr lang="en-US" altLang="zh-CN" sz="2000" dirty="0" err="1">
                <a:latin typeface="CMTT10"/>
              </a:rPr>
              <a:t>stdlib.h</a:t>
            </a:r>
            <a:r>
              <a:rPr lang="en-US" altLang="zh-CN" sz="1600" i="1" dirty="0">
                <a:latin typeface="STIXMath-Italic"/>
              </a:rPr>
              <a:t>&gt;</a:t>
            </a:r>
          </a:p>
          <a:p>
            <a:r>
              <a:rPr lang="en-US" altLang="zh-CN" sz="2000" dirty="0">
                <a:latin typeface="CMTT10"/>
              </a:rPr>
              <a:t>#include </a:t>
            </a:r>
            <a:r>
              <a:rPr lang="en-US" altLang="zh-CN" sz="1600" i="1" dirty="0">
                <a:latin typeface="STIXMath-Italic"/>
              </a:rPr>
              <a:t>&lt;</a:t>
            </a:r>
            <a:r>
              <a:rPr lang="en-US" altLang="zh-CN" sz="2000" dirty="0" err="1">
                <a:latin typeface="CMTT10"/>
              </a:rPr>
              <a:t>string.h</a:t>
            </a:r>
            <a:r>
              <a:rPr lang="en-US" altLang="zh-CN" sz="1600" i="1" dirty="0">
                <a:latin typeface="STIXMath-Italic"/>
              </a:rPr>
              <a:t>&gt;</a:t>
            </a:r>
          </a:p>
          <a:p>
            <a:r>
              <a:rPr lang="en-US" altLang="zh-CN" sz="2000" dirty="0">
                <a:latin typeface="CMTT10"/>
              </a:rPr>
              <a:t>#include </a:t>
            </a:r>
            <a:r>
              <a:rPr lang="en-US" altLang="zh-CN" sz="1600" i="1" dirty="0">
                <a:latin typeface="STIXMath-Italic"/>
              </a:rPr>
              <a:t>&lt;</a:t>
            </a:r>
            <a:r>
              <a:rPr lang="en-US" altLang="zh-CN" sz="2000" dirty="0" err="1">
                <a:latin typeface="CMTT10"/>
              </a:rPr>
              <a:t>fcntl.h</a:t>
            </a:r>
            <a:r>
              <a:rPr lang="en-US" altLang="zh-CN" sz="1600" i="1" dirty="0">
                <a:latin typeface="STIXMath-Italic"/>
              </a:rPr>
              <a:t>&gt;</a:t>
            </a:r>
          </a:p>
          <a:p>
            <a:r>
              <a:rPr lang="en-US" altLang="zh-CN" sz="2000" dirty="0">
                <a:latin typeface="CMTT10"/>
              </a:rPr>
              <a:t>#include </a:t>
            </a:r>
            <a:r>
              <a:rPr lang="en-US" altLang="zh-CN" sz="1600" i="1" dirty="0">
                <a:latin typeface="STIXMath-Italic"/>
              </a:rPr>
              <a:t>&lt;</a:t>
            </a:r>
            <a:r>
              <a:rPr lang="en-US" altLang="zh-CN" sz="2000" dirty="0">
                <a:latin typeface="CMTT10"/>
              </a:rPr>
              <a:t>sys/</a:t>
            </a:r>
            <a:r>
              <a:rPr lang="en-US" altLang="zh-CN" sz="2000" dirty="0" err="1">
                <a:latin typeface="CMTT10"/>
              </a:rPr>
              <a:t>shm.h</a:t>
            </a:r>
            <a:r>
              <a:rPr lang="en-US" altLang="zh-CN" sz="1600" i="1" dirty="0">
                <a:latin typeface="STIXMath-Italic"/>
              </a:rPr>
              <a:t>&gt;</a:t>
            </a:r>
          </a:p>
          <a:p>
            <a:r>
              <a:rPr lang="en-US" altLang="zh-CN" sz="2000" dirty="0">
                <a:latin typeface="CMTT10"/>
              </a:rPr>
              <a:t>#include </a:t>
            </a:r>
            <a:r>
              <a:rPr lang="en-US" altLang="zh-CN" sz="1600" i="1" dirty="0">
                <a:latin typeface="STIXMath-Italic"/>
              </a:rPr>
              <a:t>&lt;</a:t>
            </a:r>
            <a:r>
              <a:rPr lang="en-US" altLang="zh-CN" sz="2000" dirty="0">
                <a:latin typeface="CMTT10"/>
              </a:rPr>
              <a:t>sys/</a:t>
            </a:r>
            <a:r>
              <a:rPr lang="en-US" altLang="zh-CN" sz="2000" dirty="0" err="1">
                <a:latin typeface="CMTT10"/>
              </a:rPr>
              <a:t>stat.h</a:t>
            </a:r>
            <a:r>
              <a:rPr lang="en-US" altLang="zh-CN" sz="1600" i="1" dirty="0">
                <a:latin typeface="STIXMath-Italic"/>
              </a:rPr>
              <a:t>&gt;</a:t>
            </a:r>
          </a:p>
          <a:p>
            <a:r>
              <a:rPr lang="en-US" altLang="zh-CN" sz="2000" dirty="0">
                <a:latin typeface="CMTT10"/>
              </a:rPr>
              <a:t>#include </a:t>
            </a:r>
            <a:r>
              <a:rPr lang="en-US" altLang="zh-CN" sz="1600" i="1" dirty="0">
                <a:latin typeface="STIXMath-Italic"/>
              </a:rPr>
              <a:t>&lt;</a:t>
            </a:r>
            <a:r>
              <a:rPr lang="en-US" altLang="zh-CN" sz="2000" dirty="0">
                <a:latin typeface="CMTT10"/>
              </a:rPr>
              <a:t>sys/</a:t>
            </a:r>
            <a:r>
              <a:rPr lang="en-US" altLang="zh-CN" sz="2000" dirty="0" err="1">
                <a:latin typeface="CMTT10"/>
              </a:rPr>
              <a:t>mman.h</a:t>
            </a:r>
            <a:r>
              <a:rPr lang="en-US" altLang="zh-CN" sz="1600" i="1" dirty="0">
                <a:latin typeface="STIXMath-Italic"/>
              </a:rPr>
              <a:t>&gt;</a:t>
            </a:r>
          </a:p>
          <a:p>
            <a:r>
              <a:rPr lang="en-US" altLang="zh-CN" sz="2000" dirty="0" err="1">
                <a:latin typeface="CMTT10"/>
              </a:rPr>
              <a:t>int</a:t>
            </a:r>
            <a:r>
              <a:rPr lang="en-US" altLang="zh-CN" sz="2000" dirty="0">
                <a:latin typeface="CMTT10"/>
              </a:rPr>
              <a:t> main()</a:t>
            </a:r>
          </a:p>
          <a:p>
            <a:r>
              <a:rPr lang="en-US" altLang="zh-CN" sz="1600" i="1" dirty="0">
                <a:latin typeface="CMSY10"/>
              </a:rPr>
              <a:t>{</a:t>
            </a:r>
          </a:p>
          <a:p>
            <a:r>
              <a:rPr lang="en-US" altLang="zh-CN" dirty="0">
                <a:latin typeface="CMTT10"/>
              </a:rPr>
              <a:t>/* the size (in bytes) of shared memory </a:t>
            </a:r>
          </a:p>
          <a:p>
            <a:r>
              <a:rPr lang="en-US" altLang="zh-CN" dirty="0">
                <a:latin typeface="CMTT10"/>
              </a:rPr>
              <a:t>object */</a:t>
            </a:r>
          </a:p>
          <a:p>
            <a:r>
              <a:rPr lang="en-US" altLang="zh-CN" sz="2000" dirty="0" err="1">
                <a:latin typeface="CMTT10"/>
              </a:rPr>
              <a:t>const</a:t>
            </a:r>
            <a:r>
              <a:rPr lang="en-US" altLang="zh-CN" sz="2000" dirty="0">
                <a:latin typeface="CMTT10"/>
              </a:rPr>
              <a:t> </a:t>
            </a:r>
            <a:r>
              <a:rPr lang="en-US" altLang="zh-CN" sz="2000" dirty="0" err="1">
                <a:latin typeface="CMTT10"/>
              </a:rPr>
              <a:t>int</a:t>
            </a:r>
            <a:r>
              <a:rPr lang="en-US" altLang="zh-CN" sz="2000" dirty="0">
                <a:latin typeface="CMTT10"/>
              </a:rPr>
              <a:t> SIZE = 4096;</a:t>
            </a:r>
          </a:p>
          <a:p>
            <a:r>
              <a:rPr lang="en-US" altLang="zh-CN" dirty="0">
                <a:latin typeface="CMTT10"/>
              </a:rPr>
              <a:t> /* name of the shared memory object */</a:t>
            </a:r>
          </a:p>
          <a:p>
            <a:r>
              <a:rPr lang="en-US" altLang="zh-CN" sz="2000" dirty="0" err="1">
                <a:latin typeface="CMTT10"/>
              </a:rPr>
              <a:t>const</a:t>
            </a:r>
            <a:r>
              <a:rPr lang="en-US" altLang="zh-CN" sz="2000" dirty="0">
                <a:latin typeface="CMTT10"/>
              </a:rPr>
              <a:t> char *name = "OS";</a:t>
            </a:r>
          </a:p>
          <a:p>
            <a:r>
              <a:rPr lang="en-US" altLang="zh-CN" dirty="0">
                <a:latin typeface="CMTT10"/>
              </a:rPr>
              <a:t> /* strings written to shared memory */</a:t>
            </a:r>
          </a:p>
          <a:p>
            <a:r>
              <a:rPr lang="en-US" altLang="zh-CN" sz="2000" dirty="0" err="1">
                <a:latin typeface="CMTT10"/>
              </a:rPr>
              <a:t>const</a:t>
            </a:r>
            <a:r>
              <a:rPr lang="en-US" altLang="zh-CN" sz="2000" dirty="0">
                <a:latin typeface="CMTT10"/>
              </a:rPr>
              <a:t> char *message 0 = "Hello";</a:t>
            </a:r>
          </a:p>
          <a:p>
            <a:r>
              <a:rPr lang="en-US" altLang="zh-CN" sz="2000" dirty="0" err="1">
                <a:latin typeface="CMTT10"/>
              </a:rPr>
              <a:t>const</a:t>
            </a:r>
            <a:r>
              <a:rPr lang="en-US" altLang="zh-CN" sz="2000" dirty="0">
                <a:latin typeface="CMTT10"/>
              </a:rPr>
              <a:t> char *message 1 = "World!";</a:t>
            </a:r>
            <a:endParaRPr lang="zh-CN" altLang="en-US" sz="2000" dirty="0"/>
          </a:p>
        </p:txBody>
      </p:sp>
      <p:sp>
        <p:nvSpPr>
          <p:cNvPr id="5" name="矩形 4"/>
          <p:cNvSpPr/>
          <p:nvPr/>
        </p:nvSpPr>
        <p:spPr>
          <a:xfrm>
            <a:off x="5854096" y="1082676"/>
            <a:ext cx="6096000" cy="5509200"/>
          </a:xfrm>
          <a:prstGeom prst="rect">
            <a:avLst/>
          </a:prstGeom>
        </p:spPr>
        <p:txBody>
          <a:bodyPr>
            <a:spAutoFit/>
          </a:bodyPr>
          <a:lstStyle/>
          <a:p>
            <a:r>
              <a:rPr lang="en-US" altLang="zh-CN" sz="2000" dirty="0">
                <a:latin typeface="CMTT10"/>
              </a:rPr>
              <a:t>  </a:t>
            </a:r>
            <a:r>
              <a:rPr lang="en-US" altLang="zh-CN" dirty="0">
                <a:latin typeface="CMTT10"/>
              </a:rPr>
              <a:t>/* shared memory file descriptor */</a:t>
            </a:r>
          </a:p>
          <a:p>
            <a:r>
              <a:rPr lang="en-US" altLang="zh-CN" sz="2000" dirty="0" err="1">
                <a:latin typeface="CMTT10"/>
              </a:rPr>
              <a:t>int</a:t>
            </a:r>
            <a:r>
              <a:rPr lang="en-US" altLang="zh-CN" sz="2000" dirty="0">
                <a:latin typeface="CMTT10"/>
              </a:rPr>
              <a:t> </a:t>
            </a:r>
            <a:r>
              <a:rPr lang="en-US" altLang="zh-CN" sz="2000" dirty="0" err="1">
                <a:latin typeface="CMTT10"/>
              </a:rPr>
              <a:t>fd</a:t>
            </a:r>
            <a:r>
              <a:rPr lang="en-US" altLang="zh-CN" sz="2000" dirty="0">
                <a:latin typeface="CMTT10"/>
              </a:rPr>
              <a:t>;</a:t>
            </a:r>
          </a:p>
          <a:p>
            <a:r>
              <a:rPr lang="en-US" altLang="zh-CN" sz="2000" dirty="0">
                <a:latin typeface="CMTT10"/>
              </a:rPr>
              <a:t>  </a:t>
            </a:r>
            <a:r>
              <a:rPr lang="en-US" altLang="zh-CN" dirty="0">
                <a:latin typeface="CMTT10"/>
              </a:rPr>
              <a:t>/* pointer to shared memory </a:t>
            </a:r>
            <a:r>
              <a:rPr lang="en-US" altLang="zh-CN" dirty="0" err="1">
                <a:latin typeface="CMTT10"/>
              </a:rPr>
              <a:t>obect</a:t>
            </a:r>
            <a:r>
              <a:rPr lang="en-US" altLang="zh-CN" dirty="0">
                <a:latin typeface="CMTT10"/>
              </a:rPr>
              <a:t> */</a:t>
            </a:r>
          </a:p>
          <a:p>
            <a:r>
              <a:rPr lang="en-US" altLang="zh-CN" sz="2000" dirty="0">
                <a:latin typeface="CMTT10"/>
              </a:rPr>
              <a:t>char *</a:t>
            </a:r>
            <a:r>
              <a:rPr lang="en-US" altLang="zh-CN" sz="2000" dirty="0" err="1">
                <a:latin typeface="CMTT10"/>
              </a:rPr>
              <a:t>ptr</a:t>
            </a:r>
            <a:r>
              <a:rPr lang="en-US" altLang="zh-CN" sz="2000" dirty="0">
                <a:latin typeface="CMTT10"/>
              </a:rPr>
              <a:t>;</a:t>
            </a:r>
          </a:p>
          <a:p>
            <a:r>
              <a:rPr lang="en-US" altLang="zh-CN" sz="2000" dirty="0">
                <a:latin typeface="CMTT10"/>
              </a:rPr>
              <a:t>  </a:t>
            </a:r>
            <a:r>
              <a:rPr lang="en-US" altLang="zh-CN" dirty="0">
                <a:latin typeface="CMTT10"/>
              </a:rPr>
              <a:t>/* create the shared memory object */</a:t>
            </a:r>
          </a:p>
          <a:p>
            <a:r>
              <a:rPr lang="en-US" altLang="zh-CN" sz="2000" dirty="0" err="1">
                <a:latin typeface="CMTT10"/>
              </a:rPr>
              <a:t>fd</a:t>
            </a:r>
            <a:r>
              <a:rPr lang="en-US" altLang="zh-CN" sz="2000" dirty="0">
                <a:latin typeface="CMTT10"/>
              </a:rPr>
              <a:t> = </a:t>
            </a:r>
            <a:r>
              <a:rPr lang="en-US" altLang="zh-CN" sz="1600" b="1" dirty="0" err="1">
                <a:latin typeface="PalatinoLTStd-Bold"/>
              </a:rPr>
              <a:t>shm</a:t>
            </a:r>
            <a:r>
              <a:rPr lang="en-US" altLang="zh-CN" sz="1600" b="1" dirty="0">
                <a:latin typeface="PalatinoLTStd-Bold"/>
              </a:rPr>
              <a:t> open</a:t>
            </a:r>
            <a:r>
              <a:rPr lang="en-US" altLang="zh-CN" sz="2000" dirty="0">
                <a:latin typeface="CMTT10"/>
              </a:rPr>
              <a:t>(</a:t>
            </a:r>
            <a:r>
              <a:rPr lang="en-US" altLang="zh-CN" sz="2000" dirty="0" err="1">
                <a:latin typeface="CMTT10"/>
              </a:rPr>
              <a:t>name,O</a:t>
            </a:r>
            <a:r>
              <a:rPr lang="en-US" altLang="zh-CN" sz="2000" dirty="0">
                <a:latin typeface="CMTT10"/>
              </a:rPr>
              <a:t> CREAT | O RDWR,0666);</a:t>
            </a:r>
          </a:p>
          <a:p>
            <a:r>
              <a:rPr lang="en-US" altLang="zh-CN" dirty="0">
                <a:latin typeface="CMTT10"/>
              </a:rPr>
              <a:t>/* configure the size of the shared </a:t>
            </a:r>
            <a:r>
              <a:rPr lang="en-US" altLang="zh-CN" sz="1600" dirty="0">
                <a:latin typeface="CMTT10"/>
              </a:rPr>
              <a:t>memory </a:t>
            </a:r>
            <a:r>
              <a:rPr lang="en-US" altLang="zh-CN" dirty="0">
                <a:latin typeface="CMTT10"/>
              </a:rPr>
              <a:t>object */</a:t>
            </a:r>
          </a:p>
          <a:p>
            <a:r>
              <a:rPr lang="en-US" altLang="zh-CN" sz="1600" b="1" dirty="0" err="1">
                <a:latin typeface="PalatinoLTStd-Bold"/>
              </a:rPr>
              <a:t>ftruncate</a:t>
            </a:r>
            <a:r>
              <a:rPr lang="en-US" altLang="zh-CN" sz="2000" dirty="0">
                <a:latin typeface="CMTT10"/>
              </a:rPr>
              <a:t>(</a:t>
            </a:r>
            <a:r>
              <a:rPr lang="en-US" altLang="zh-CN" sz="2000" dirty="0" err="1">
                <a:latin typeface="CMTT10"/>
              </a:rPr>
              <a:t>fd</a:t>
            </a:r>
            <a:r>
              <a:rPr lang="en-US" altLang="zh-CN" sz="2000" dirty="0">
                <a:latin typeface="CMTT10"/>
              </a:rPr>
              <a:t>, SIZE);</a:t>
            </a:r>
          </a:p>
          <a:p>
            <a:r>
              <a:rPr lang="en-US" altLang="zh-CN" dirty="0">
                <a:latin typeface="CMTT10"/>
              </a:rPr>
              <a:t>   /* memory map the shared memory object */</a:t>
            </a:r>
          </a:p>
          <a:p>
            <a:r>
              <a:rPr lang="en-US" altLang="zh-CN" sz="2000" dirty="0" err="1">
                <a:latin typeface="CMTT10"/>
              </a:rPr>
              <a:t>ptr</a:t>
            </a:r>
            <a:r>
              <a:rPr lang="en-US" altLang="zh-CN" sz="2000" dirty="0">
                <a:latin typeface="CMTT10"/>
              </a:rPr>
              <a:t> = (char *)</a:t>
            </a:r>
            <a:r>
              <a:rPr lang="en-US" altLang="zh-CN" sz="2000" b="1" dirty="0" err="1">
                <a:latin typeface="PalatinoLTStd-Bold"/>
              </a:rPr>
              <a:t>mmap</a:t>
            </a:r>
            <a:r>
              <a:rPr lang="en-US" altLang="zh-CN" sz="2000" dirty="0">
                <a:latin typeface="CMTT10"/>
              </a:rPr>
              <a:t>(0, SIZE, PROT READ | PROT WRITE, MAP SHARED, </a:t>
            </a:r>
            <a:r>
              <a:rPr lang="en-US" altLang="zh-CN" sz="2000" dirty="0" err="1">
                <a:latin typeface="CMTT10"/>
              </a:rPr>
              <a:t>fd</a:t>
            </a:r>
            <a:r>
              <a:rPr lang="en-US" altLang="zh-CN" sz="2000" dirty="0">
                <a:latin typeface="CMTT10"/>
              </a:rPr>
              <a:t>, 0);</a:t>
            </a:r>
          </a:p>
          <a:p>
            <a:r>
              <a:rPr lang="en-US" altLang="zh-CN" dirty="0">
                <a:latin typeface="CMTT10"/>
              </a:rPr>
              <a:t>   /* write to the shared memory object */</a:t>
            </a:r>
          </a:p>
          <a:p>
            <a:r>
              <a:rPr lang="en-US" altLang="zh-CN" sz="2000" dirty="0" err="1">
                <a:latin typeface="CMTT10"/>
              </a:rPr>
              <a:t>sprintf</a:t>
            </a:r>
            <a:r>
              <a:rPr lang="en-US" altLang="zh-CN" sz="2000" dirty="0">
                <a:latin typeface="CMTT10"/>
              </a:rPr>
              <a:t>(</a:t>
            </a:r>
            <a:r>
              <a:rPr lang="en-US" altLang="zh-CN" sz="2000" dirty="0" err="1">
                <a:latin typeface="CMTT10"/>
              </a:rPr>
              <a:t>ptr</a:t>
            </a:r>
            <a:r>
              <a:rPr lang="en-US" altLang="zh-CN" sz="2000" dirty="0">
                <a:latin typeface="CMTT10"/>
              </a:rPr>
              <a:t>,"%</a:t>
            </a:r>
            <a:r>
              <a:rPr lang="en-US" altLang="zh-CN" sz="2000" dirty="0" err="1">
                <a:latin typeface="CMTT10"/>
              </a:rPr>
              <a:t>s",message</a:t>
            </a:r>
            <a:r>
              <a:rPr lang="en-US" altLang="zh-CN" sz="2000" dirty="0">
                <a:latin typeface="CMTT10"/>
              </a:rPr>
              <a:t> 0);</a:t>
            </a:r>
          </a:p>
          <a:p>
            <a:r>
              <a:rPr lang="en-US" altLang="zh-CN" sz="2000" dirty="0" err="1">
                <a:latin typeface="CMTT10"/>
              </a:rPr>
              <a:t>ptr</a:t>
            </a:r>
            <a:r>
              <a:rPr lang="en-US" altLang="zh-CN" sz="2000" dirty="0">
                <a:latin typeface="CMTT10"/>
              </a:rPr>
              <a:t> += </a:t>
            </a:r>
            <a:r>
              <a:rPr lang="en-US" altLang="zh-CN" sz="2000" dirty="0" err="1">
                <a:latin typeface="CMTT10"/>
              </a:rPr>
              <a:t>strlen</a:t>
            </a:r>
            <a:r>
              <a:rPr lang="en-US" altLang="zh-CN" sz="2000" dirty="0">
                <a:latin typeface="CMTT10"/>
              </a:rPr>
              <a:t>(message 0);</a:t>
            </a:r>
          </a:p>
          <a:p>
            <a:r>
              <a:rPr lang="en-US" altLang="zh-CN" sz="2000" dirty="0" err="1">
                <a:latin typeface="CMTT10"/>
              </a:rPr>
              <a:t>sprintf</a:t>
            </a:r>
            <a:r>
              <a:rPr lang="en-US" altLang="zh-CN" sz="2000" dirty="0">
                <a:latin typeface="CMTT10"/>
              </a:rPr>
              <a:t>(</a:t>
            </a:r>
            <a:r>
              <a:rPr lang="en-US" altLang="zh-CN" sz="2000" dirty="0" err="1">
                <a:latin typeface="CMTT10"/>
              </a:rPr>
              <a:t>ptr</a:t>
            </a:r>
            <a:r>
              <a:rPr lang="en-US" altLang="zh-CN" sz="2000" dirty="0">
                <a:latin typeface="CMTT10"/>
              </a:rPr>
              <a:t>,"%</a:t>
            </a:r>
            <a:r>
              <a:rPr lang="en-US" altLang="zh-CN" sz="2000" dirty="0" err="1">
                <a:latin typeface="CMTT10"/>
              </a:rPr>
              <a:t>s",message</a:t>
            </a:r>
            <a:r>
              <a:rPr lang="en-US" altLang="zh-CN" sz="2000" dirty="0">
                <a:latin typeface="CMTT10"/>
              </a:rPr>
              <a:t> 1);</a:t>
            </a:r>
          </a:p>
          <a:p>
            <a:r>
              <a:rPr lang="en-US" altLang="zh-CN" sz="2000" dirty="0" err="1">
                <a:latin typeface="CMTT10"/>
              </a:rPr>
              <a:t>ptr</a:t>
            </a:r>
            <a:r>
              <a:rPr lang="en-US" altLang="zh-CN" sz="2000" dirty="0">
                <a:latin typeface="CMTT10"/>
              </a:rPr>
              <a:t> += </a:t>
            </a:r>
            <a:r>
              <a:rPr lang="en-US" altLang="zh-CN" sz="2000" dirty="0" err="1">
                <a:latin typeface="CMTT10"/>
              </a:rPr>
              <a:t>strlen</a:t>
            </a:r>
            <a:r>
              <a:rPr lang="en-US" altLang="zh-CN" sz="2000" dirty="0">
                <a:latin typeface="CMTT10"/>
              </a:rPr>
              <a:t>(message 1);</a:t>
            </a:r>
          </a:p>
          <a:p>
            <a:r>
              <a:rPr lang="en-US" altLang="zh-CN" sz="2000" dirty="0">
                <a:latin typeface="CMTT10"/>
              </a:rPr>
              <a:t>return 0;</a:t>
            </a:r>
          </a:p>
          <a:p>
            <a:r>
              <a:rPr lang="en-US" altLang="zh-CN" sz="1600" i="1" dirty="0">
                <a:latin typeface="CMSY10"/>
              </a:rPr>
              <a:t>}</a:t>
            </a:r>
            <a:endParaRPr lang="zh-CN" altLang="en-US" sz="2000" dirty="0"/>
          </a:p>
        </p:txBody>
      </p:sp>
    </p:spTree>
    <p:extLst>
      <p:ext uri="{BB962C8B-B14F-4D97-AF65-F5344CB8AC3E}">
        <p14:creationId xmlns:p14="http://schemas.microsoft.com/office/powerpoint/2010/main" val="19366011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a:xfrm>
            <a:off x="609600" y="277813"/>
            <a:ext cx="10972800" cy="576262"/>
          </a:xfrm>
        </p:spPr>
        <p:txBody>
          <a:bodyPr/>
          <a:lstStyle/>
          <a:p>
            <a:r>
              <a:rPr lang="en-US" altLang="zh-CN"/>
              <a:t>IPC POSIX Consumer</a:t>
            </a:r>
          </a:p>
        </p:txBody>
      </p:sp>
      <p:sp>
        <p:nvSpPr>
          <p:cNvPr id="3" name="矩形 2"/>
          <p:cNvSpPr/>
          <p:nvPr/>
        </p:nvSpPr>
        <p:spPr>
          <a:xfrm>
            <a:off x="609600" y="1099649"/>
            <a:ext cx="6096000" cy="4924425"/>
          </a:xfrm>
          <a:prstGeom prst="rect">
            <a:avLst/>
          </a:prstGeom>
        </p:spPr>
        <p:txBody>
          <a:bodyPr>
            <a:spAutoFit/>
          </a:bodyPr>
          <a:lstStyle/>
          <a:p>
            <a:r>
              <a:rPr lang="en-US" altLang="zh-CN" sz="2000" dirty="0">
                <a:latin typeface="CMTT10"/>
              </a:rPr>
              <a:t>#include </a:t>
            </a:r>
            <a:r>
              <a:rPr lang="en-US" altLang="zh-CN" sz="1600" i="1" dirty="0">
                <a:latin typeface="STIXMath-Italic"/>
              </a:rPr>
              <a:t>&lt;</a:t>
            </a:r>
            <a:r>
              <a:rPr lang="en-US" altLang="zh-CN" sz="2000" dirty="0" err="1">
                <a:latin typeface="CMTT10"/>
              </a:rPr>
              <a:t>stdio.h</a:t>
            </a:r>
            <a:r>
              <a:rPr lang="en-US" altLang="zh-CN" sz="1600" i="1" dirty="0">
                <a:latin typeface="STIXMath-Italic"/>
              </a:rPr>
              <a:t>&gt;</a:t>
            </a:r>
          </a:p>
          <a:p>
            <a:r>
              <a:rPr lang="en-US" altLang="zh-CN" sz="2000" dirty="0">
                <a:latin typeface="CMTT10"/>
              </a:rPr>
              <a:t>#include </a:t>
            </a:r>
            <a:r>
              <a:rPr lang="en-US" altLang="zh-CN" sz="1600" i="1" dirty="0">
                <a:latin typeface="STIXMath-Italic"/>
              </a:rPr>
              <a:t>&lt;</a:t>
            </a:r>
            <a:r>
              <a:rPr lang="en-US" altLang="zh-CN" sz="2000" dirty="0" err="1">
                <a:latin typeface="CMTT10"/>
              </a:rPr>
              <a:t>stdlib.h</a:t>
            </a:r>
            <a:r>
              <a:rPr lang="en-US" altLang="zh-CN" sz="1600" i="1" dirty="0">
                <a:latin typeface="STIXMath-Italic"/>
              </a:rPr>
              <a:t>&gt;</a:t>
            </a:r>
          </a:p>
          <a:p>
            <a:r>
              <a:rPr lang="en-US" altLang="zh-CN" sz="2000" dirty="0">
                <a:latin typeface="CMTT10"/>
              </a:rPr>
              <a:t>#include </a:t>
            </a:r>
            <a:r>
              <a:rPr lang="en-US" altLang="zh-CN" sz="1600" i="1" dirty="0">
                <a:latin typeface="STIXMath-Italic"/>
              </a:rPr>
              <a:t>&lt;</a:t>
            </a:r>
            <a:r>
              <a:rPr lang="en-US" altLang="zh-CN" sz="2000" dirty="0" err="1">
                <a:latin typeface="CMTT10"/>
              </a:rPr>
              <a:t>fcntl.h</a:t>
            </a:r>
            <a:r>
              <a:rPr lang="en-US" altLang="zh-CN" sz="1600" i="1" dirty="0">
                <a:latin typeface="STIXMath-Italic"/>
              </a:rPr>
              <a:t>&gt;</a:t>
            </a:r>
          </a:p>
          <a:p>
            <a:r>
              <a:rPr lang="en-US" altLang="zh-CN" sz="2000" dirty="0">
                <a:latin typeface="CMTT10"/>
              </a:rPr>
              <a:t>#include </a:t>
            </a:r>
            <a:r>
              <a:rPr lang="en-US" altLang="zh-CN" sz="1600" i="1" dirty="0">
                <a:latin typeface="STIXMath-Italic"/>
              </a:rPr>
              <a:t>&lt;</a:t>
            </a:r>
            <a:r>
              <a:rPr lang="en-US" altLang="zh-CN" sz="2000" dirty="0">
                <a:latin typeface="CMTT10"/>
              </a:rPr>
              <a:t>sys/</a:t>
            </a:r>
            <a:r>
              <a:rPr lang="en-US" altLang="zh-CN" sz="2000" dirty="0" err="1">
                <a:latin typeface="CMTT10"/>
              </a:rPr>
              <a:t>shm.h</a:t>
            </a:r>
            <a:r>
              <a:rPr lang="en-US" altLang="zh-CN" sz="1600" i="1" dirty="0">
                <a:latin typeface="STIXMath-Italic"/>
              </a:rPr>
              <a:t>&gt;</a:t>
            </a:r>
          </a:p>
          <a:p>
            <a:r>
              <a:rPr lang="en-US" altLang="zh-CN" sz="2000" dirty="0">
                <a:latin typeface="CMTT10"/>
              </a:rPr>
              <a:t>#include </a:t>
            </a:r>
            <a:r>
              <a:rPr lang="en-US" altLang="zh-CN" sz="1600" i="1" dirty="0">
                <a:latin typeface="STIXMath-Italic"/>
              </a:rPr>
              <a:t>&lt;</a:t>
            </a:r>
            <a:r>
              <a:rPr lang="en-US" altLang="zh-CN" sz="2000" dirty="0">
                <a:latin typeface="CMTT10"/>
              </a:rPr>
              <a:t>sys/</a:t>
            </a:r>
            <a:r>
              <a:rPr lang="en-US" altLang="zh-CN" sz="2000" dirty="0" err="1">
                <a:latin typeface="CMTT10"/>
              </a:rPr>
              <a:t>stat.h</a:t>
            </a:r>
            <a:r>
              <a:rPr lang="en-US" altLang="zh-CN" sz="1600" i="1" dirty="0">
                <a:latin typeface="STIXMath-Italic"/>
              </a:rPr>
              <a:t>&gt;</a:t>
            </a:r>
          </a:p>
          <a:p>
            <a:r>
              <a:rPr lang="en-US" altLang="zh-CN" sz="2000" dirty="0">
                <a:latin typeface="CMTT10"/>
              </a:rPr>
              <a:t>#include </a:t>
            </a:r>
            <a:r>
              <a:rPr lang="en-US" altLang="zh-CN" sz="1600" i="1" dirty="0">
                <a:latin typeface="STIXMath-Italic"/>
              </a:rPr>
              <a:t>&lt;</a:t>
            </a:r>
            <a:r>
              <a:rPr lang="en-US" altLang="zh-CN" sz="2000" dirty="0">
                <a:latin typeface="CMTT10"/>
              </a:rPr>
              <a:t>sys/</a:t>
            </a:r>
            <a:r>
              <a:rPr lang="en-US" altLang="zh-CN" sz="2000" dirty="0" err="1">
                <a:latin typeface="CMTT10"/>
              </a:rPr>
              <a:t>mman.h</a:t>
            </a:r>
            <a:r>
              <a:rPr lang="en-US" altLang="zh-CN" sz="1600" i="1" dirty="0">
                <a:latin typeface="STIXMath-Italic"/>
              </a:rPr>
              <a:t>&gt;</a:t>
            </a:r>
          </a:p>
          <a:p>
            <a:r>
              <a:rPr lang="en-US" altLang="zh-CN" sz="2000" dirty="0" err="1">
                <a:latin typeface="CMTT10"/>
              </a:rPr>
              <a:t>int</a:t>
            </a:r>
            <a:r>
              <a:rPr lang="en-US" altLang="zh-CN" sz="2000" dirty="0">
                <a:latin typeface="CMTT10"/>
              </a:rPr>
              <a:t> main()</a:t>
            </a:r>
          </a:p>
          <a:p>
            <a:r>
              <a:rPr lang="en-US" altLang="zh-CN" sz="1600" i="1" dirty="0">
                <a:latin typeface="CMSY10"/>
              </a:rPr>
              <a:t>{</a:t>
            </a:r>
          </a:p>
          <a:p>
            <a:r>
              <a:rPr lang="en-US" altLang="zh-CN" dirty="0">
                <a:latin typeface="CMTT10"/>
              </a:rPr>
              <a:t>/* the size (in bytes) of shared memory object */</a:t>
            </a:r>
          </a:p>
          <a:p>
            <a:r>
              <a:rPr lang="en-US" altLang="zh-CN" sz="2000" dirty="0" err="1">
                <a:latin typeface="CMTT10"/>
              </a:rPr>
              <a:t>const</a:t>
            </a:r>
            <a:r>
              <a:rPr lang="en-US" altLang="zh-CN" sz="2000" dirty="0">
                <a:latin typeface="CMTT10"/>
              </a:rPr>
              <a:t> </a:t>
            </a:r>
            <a:r>
              <a:rPr lang="en-US" altLang="zh-CN" sz="2000" dirty="0" err="1">
                <a:latin typeface="CMTT10"/>
              </a:rPr>
              <a:t>int</a:t>
            </a:r>
            <a:r>
              <a:rPr lang="en-US" altLang="zh-CN" sz="2000" dirty="0">
                <a:latin typeface="CMTT10"/>
              </a:rPr>
              <a:t> SIZE = 4096;</a:t>
            </a:r>
          </a:p>
          <a:p>
            <a:r>
              <a:rPr lang="en-US" altLang="zh-CN" dirty="0">
                <a:latin typeface="CMTT10"/>
              </a:rPr>
              <a:t>/* name of the shared memory object */</a:t>
            </a:r>
          </a:p>
          <a:p>
            <a:r>
              <a:rPr lang="en-US" altLang="zh-CN" sz="2000" dirty="0" err="1">
                <a:latin typeface="CMTT10"/>
              </a:rPr>
              <a:t>const</a:t>
            </a:r>
            <a:r>
              <a:rPr lang="en-US" altLang="zh-CN" sz="2000" dirty="0">
                <a:latin typeface="CMTT10"/>
              </a:rPr>
              <a:t> char *name = "OS";</a:t>
            </a:r>
          </a:p>
          <a:p>
            <a:r>
              <a:rPr lang="en-US" altLang="zh-CN" dirty="0">
                <a:latin typeface="CMTT10"/>
              </a:rPr>
              <a:t>/* shared memory file descriptor */</a:t>
            </a:r>
          </a:p>
          <a:p>
            <a:r>
              <a:rPr lang="en-US" altLang="zh-CN" sz="2000" dirty="0" err="1">
                <a:latin typeface="CMTT10"/>
              </a:rPr>
              <a:t>int</a:t>
            </a:r>
            <a:r>
              <a:rPr lang="en-US" altLang="zh-CN" sz="2000" dirty="0">
                <a:latin typeface="CMTT10"/>
              </a:rPr>
              <a:t> </a:t>
            </a:r>
            <a:r>
              <a:rPr lang="en-US" altLang="zh-CN" sz="2000" dirty="0" err="1">
                <a:latin typeface="CMTT10"/>
              </a:rPr>
              <a:t>fd</a:t>
            </a:r>
            <a:r>
              <a:rPr lang="en-US" altLang="zh-CN" sz="2000" dirty="0">
                <a:latin typeface="CMTT10"/>
              </a:rPr>
              <a:t>;</a:t>
            </a:r>
          </a:p>
          <a:p>
            <a:r>
              <a:rPr lang="en-US" altLang="zh-CN" dirty="0">
                <a:latin typeface="CMTT10"/>
              </a:rPr>
              <a:t>/* pointer to shared memory </a:t>
            </a:r>
            <a:r>
              <a:rPr lang="en-US" altLang="zh-CN" dirty="0" err="1">
                <a:latin typeface="CMTT10"/>
              </a:rPr>
              <a:t>obect</a:t>
            </a:r>
            <a:r>
              <a:rPr lang="en-US" altLang="zh-CN" dirty="0">
                <a:latin typeface="CMTT10"/>
              </a:rPr>
              <a:t> */</a:t>
            </a:r>
          </a:p>
          <a:p>
            <a:r>
              <a:rPr lang="en-US" altLang="zh-CN" sz="2000" dirty="0">
                <a:latin typeface="CMTT10"/>
              </a:rPr>
              <a:t>char *</a:t>
            </a:r>
            <a:r>
              <a:rPr lang="en-US" altLang="zh-CN" sz="2000" dirty="0" err="1">
                <a:latin typeface="CMTT10"/>
              </a:rPr>
              <a:t>ptr</a:t>
            </a:r>
            <a:r>
              <a:rPr lang="en-US" altLang="zh-CN" sz="2000" dirty="0">
                <a:latin typeface="CMTT10"/>
              </a:rPr>
              <a:t>;</a:t>
            </a:r>
            <a:endParaRPr lang="zh-CN" altLang="en-US" sz="2000" dirty="0"/>
          </a:p>
        </p:txBody>
      </p:sp>
      <p:sp>
        <p:nvSpPr>
          <p:cNvPr id="4" name="矩形 3"/>
          <p:cNvSpPr/>
          <p:nvPr/>
        </p:nvSpPr>
        <p:spPr>
          <a:xfrm>
            <a:off x="6585857" y="1699813"/>
            <a:ext cx="5236029" cy="3724096"/>
          </a:xfrm>
          <a:prstGeom prst="rect">
            <a:avLst/>
          </a:prstGeom>
        </p:spPr>
        <p:txBody>
          <a:bodyPr wrap="square">
            <a:spAutoFit/>
          </a:bodyPr>
          <a:lstStyle/>
          <a:p>
            <a:r>
              <a:rPr lang="en-US" altLang="zh-CN" dirty="0">
                <a:latin typeface="CMTT10"/>
              </a:rPr>
              <a:t>/* open the shared memory object */</a:t>
            </a:r>
          </a:p>
          <a:p>
            <a:r>
              <a:rPr lang="en-US" altLang="zh-CN" sz="2000" dirty="0" err="1">
                <a:latin typeface="CMTT10"/>
              </a:rPr>
              <a:t>fd</a:t>
            </a:r>
            <a:r>
              <a:rPr lang="en-US" altLang="zh-CN" sz="2000" dirty="0">
                <a:latin typeface="CMTT10"/>
              </a:rPr>
              <a:t> = </a:t>
            </a:r>
            <a:r>
              <a:rPr lang="en-US" altLang="zh-CN" sz="1600" b="1" dirty="0" err="1">
                <a:latin typeface="PalatinoLTStd-Bold"/>
              </a:rPr>
              <a:t>shm</a:t>
            </a:r>
            <a:r>
              <a:rPr lang="en-US" altLang="zh-CN" sz="1600" b="1" dirty="0">
                <a:latin typeface="PalatinoLTStd-Bold"/>
              </a:rPr>
              <a:t> open</a:t>
            </a:r>
            <a:r>
              <a:rPr lang="en-US" altLang="zh-CN" sz="2000" dirty="0">
                <a:latin typeface="CMTT10"/>
              </a:rPr>
              <a:t>(name, O RDONLY, 0666);</a:t>
            </a:r>
          </a:p>
          <a:p>
            <a:r>
              <a:rPr lang="en-US" altLang="zh-CN" dirty="0">
                <a:latin typeface="CMTT10"/>
              </a:rPr>
              <a:t>/* memory map the shared memory object */</a:t>
            </a:r>
          </a:p>
          <a:p>
            <a:r>
              <a:rPr lang="en-US" altLang="zh-CN" sz="2000" dirty="0" err="1">
                <a:latin typeface="CMTT10"/>
              </a:rPr>
              <a:t>ptr</a:t>
            </a:r>
            <a:r>
              <a:rPr lang="en-US" altLang="zh-CN" sz="2000" dirty="0">
                <a:latin typeface="CMTT10"/>
              </a:rPr>
              <a:t> = (char *)</a:t>
            </a:r>
          </a:p>
          <a:p>
            <a:r>
              <a:rPr lang="en-US" altLang="zh-CN" sz="2000" b="1" dirty="0" err="1">
                <a:latin typeface="PalatinoLTStd-Bold"/>
              </a:rPr>
              <a:t>mmap</a:t>
            </a:r>
            <a:r>
              <a:rPr lang="en-US" altLang="zh-CN" sz="2000" dirty="0">
                <a:latin typeface="CMTT10"/>
              </a:rPr>
              <a:t>(0, SIZE, PROT READ | PROT WRITE, MAP SHARED, </a:t>
            </a:r>
            <a:r>
              <a:rPr lang="en-US" altLang="zh-CN" sz="2000" dirty="0" err="1">
                <a:latin typeface="CMTT10"/>
              </a:rPr>
              <a:t>fd</a:t>
            </a:r>
            <a:r>
              <a:rPr lang="en-US" altLang="zh-CN" sz="2000" dirty="0">
                <a:latin typeface="CMTT10"/>
              </a:rPr>
              <a:t>, 0);</a:t>
            </a:r>
          </a:p>
          <a:p>
            <a:r>
              <a:rPr lang="en-US" altLang="zh-CN" dirty="0">
                <a:latin typeface="CMTT10"/>
              </a:rPr>
              <a:t>/* read from the shared memory object */</a:t>
            </a:r>
          </a:p>
          <a:p>
            <a:r>
              <a:rPr lang="en-US" altLang="zh-CN" sz="2000" dirty="0" err="1">
                <a:latin typeface="CMTT10"/>
              </a:rPr>
              <a:t>printf</a:t>
            </a:r>
            <a:r>
              <a:rPr lang="en-US" altLang="zh-CN" sz="2000" dirty="0">
                <a:latin typeface="CMTT10"/>
              </a:rPr>
              <a:t>("%s",(char *)</a:t>
            </a:r>
            <a:r>
              <a:rPr lang="en-US" altLang="zh-CN" sz="2000" dirty="0" err="1">
                <a:latin typeface="CMTT10"/>
              </a:rPr>
              <a:t>ptr</a:t>
            </a:r>
            <a:r>
              <a:rPr lang="en-US" altLang="zh-CN" sz="2000" dirty="0">
                <a:latin typeface="CMTT10"/>
              </a:rPr>
              <a:t>);</a:t>
            </a:r>
          </a:p>
          <a:p>
            <a:r>
              <a:rPr lang="en-US" altLang="zh-CN" dirty="0">
                <a:latin typeface="CMTT10"/>
              </a:rPr>
              <a:t>/* remove the shared memory object */</a:t>
            </a:r>
          </a:p>
          <a:p>
            <a:r>
              <a:rPr lang="en-US" altLang="zh-CN" b="1" dirty="0" err="1">
                <a:latin typeface="PalatinoLTStd-Bold"/>
              </a:rPr>
              <a:t>shm</a:t>
            </a:r>
            <a:r>
              <a:rPr lang="en-US" altLang="zh-CN" b="1" dirty="0">
                <a:latin typeface="PalatinoLTStd-Bold"/>
              </a:rPr>
              <a:t> unlink</a:t>
            </a:r>
            <a:r>
              <a:rPr lang="en-US" altLang="zh-CN" sz="2000" dirty="0">
                <a:latin typeface="CMTT10"/>
              </a:rPr>
              <a:t>(name);</a:t>
            </a:r>
          </a:p>
          <a:p>
            <a:r>
              <a:rPr lang="en-US" altLang="zh-CN" sz="2000" dirty="0">
                <a:latin typeface="CMTT10"/>
              </a:rPr>
              <a:t>return 0;</a:t>
            </a:r>
          </a:p>
          <a:p>
            <a:r>
              <a:rPr lang="en-US" altLang="zh-CN" sz="1600" i="1" dirty="0">
                <a:latin typeface="CMSY10"/>
              </a:rPr>
              <a:t>}</a:t>
            </a:r>
            <a:endParaRPr lang="zh-CN" altLang="en-US" sz="2000" dirty="0"/>
          </a:p>
        </p:txBody>
      </p:sp>
    </p:spTree>
    <p:extLst>
      <p:ext uri="{BB962C8B-B14F-4D97-AF65-F5344CB8AC3E}">
        <p14:creationId xmlns:p14="http://schemas.microsoft.com/office/powerpoint/2010/main" val="37822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ltLang="zh-CN"/>
              <a:t>Memory Layout of a C Program</a:t>
            </a:r>
          </a:p>
        </p:txBody>
      </p:sp>
      <p:pic>
        <p:nvPicPr>
          <p:cNvPr id="17410"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5321" y="1342103"/>
            <a:ext cx="8294807" cy="432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18744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title"/>
          </p:nvPr>
        </p:nvSpPr>
        <p:spPr>
          <a:xfrm>
            <a:off x="609600" y="277813"/>
            <a:ext cx="10972800" cy="576262"/>
          </a:xfrm>
        </p:spPr>
        <p:txBody>
          <a:bodyPr/>
          <a:lstStyle/>
          <a:p>
            <a:r>
              <a:rPr lang="en-US" altLang="en-US" sz="2800"/>
              <a:t>Examples of IPC Systems – Windows</a:t>
            </a:r>
          </a:p>
        </p:txBody>
      </p:sp>
      <p:sp>
        <p:nvSpPr>
          <p:cNvPr id="107522" name="Content Placeholder 2"/>
          <p:cNvSpPr>
            <a:spLocks noGrp="1"/>
          </p:cNvSpPr>
          <p:nvPr>
            <p:ph idx="1"/>
          </p:nvPr>
        </p:nvSpPr>
        <p:spPr/>
        <p:txBody>
          <a:bodyPr/>
          <a:lstStyle/>
          <a:p>
            <a:r>
              <a:rPr lang="en-US" altLang="en-US"/>
              <a:t>Message-passing centric via </a:t>
            </a:r>
            <a:r>
              <a:rPr lang="en-US" altLang="en-US" b="1">
                <a:solidFill>
                  <a:srgbClr val="0000FF"/>
                </a:solidFill>
              </a:rPr>
              <a:t>advanced local procedure call </a:t>
            </a:r>
            <a:r>
              <a:rPr lang="en-US" altLang="en-US" b="1">
                <a:solidFill>
                  <a:srgbClr val="000000"/>
                </a:solidFill>
              </a:rPr>
              <a:t>(</a:t>
            </a:r>
            <a:r>
              <a:rPr lang="en-US" altLang="en-US" b="1">
                <a:solidFill>
                  <a:srgbClr val="0000FF"/>
                </a:solidFill>
              </a:rPr>
              <a:t>LPC</a:t>
            </a:r>
            <a:r>
              <a:rPr lang="en-US" altLang="en-US" b="1">
                <a:solidFill>
                  <a:srgbClr val="000000"/>
                </a:solidFill>
              </a:rPr>
              <a:t>)</a:t>
            </a:r>
            <a:r>
              <a:rPr lang="en-US" altLang="en-US"/>
              <a:t> facility</a:t>
            </a:r>
          </a:p>
          <a:p>
            <a:pPr lvl="1"/>
            <a:r>
              <a:rPr lang="en-US" altLang="en-US"/>
              <a:t>Only works between processes on the same system</a:t>
            </a:r>
          </a:p>
          <a:p>
            <a:pPr lvl="1"/>
            <a:r>
              <a:rPr lang="en-US" altLang="en-US"/>
              <a:t>Uses ports (like mailboxes) to establish and maintain communication channels</a:t>
            </a:r>
          </a:p>
          <a:p>
            <a:pPr lvl="1"/>
            <a:r>
              <a:rPr lang="en-US" altLang="en-US"/>
              <a:t>Communication works as follows:</a:t>
            </a:r>
          </a:p>
          <a:p>
            <a:pPr lvl="2"/>
            <a:r>
              <a:rPr lang="en-US" altLang="en-US"/>
              <a:t>The client opens a handle to the subsystem’</a:t>
            </a:r>
            <a:r>
              <a:rPr lang="en-US" altLang="ja-JP"/>
              <a:t>s </a:t>
            </a:r>
            <a:r>
              <a:rPr lang="en-US" altLang="ja-JP" b="1">
                <a:solidFill>
                  <a:srgbClr val="0000FF"/>
                </a:solidFill>
              </a:rPr>
              <a:t>connection port</a:t>
            </a:r>
            <a:r>
              <a:rPr lang="en-US" altLang="ja-JP"/>
              <a:t> object.</a:t>
            </a:r>
          </a:p>
          <a:p>
            <a:pPr lvl="2"/>
            <a:r>
              <a:rPr lang="en-US" altLang="en-US"/>
              <a:t>The client sends a connection request.</a:t>
            </a:r>
          </a:p>
          <a:p>
            <a:pPr lvl="2"/>
            <a:r>
              <a:rPr lang="en-US" altLang="en-US"/>
              <a:t>The server creates two private </a:t>
            </a:r>
            <a:r>
              <a:rPr lang="en-US" altLang="en-US" b="1">
                <a:solidFill>
                  <a:srgbClr val="0000FF"/>
                </a:solidFill>
              </a:rPr>
              <a:t>communication ports </a:t>
            </a:r>
            <a:r>
              <a:rPr lang="en-US" altLang="en-US"/>
              <a:t>and returns the handle to one of them to the client.</a:t>
            </a:r>
          </a:p>
          <a:p>
            <a:pPr lvl="2"/>
            <a:r>
              <a:rPr lang="en-US" altLang="en-US"/>
              <a:t>The client and server use the corresponding port handle to send messages or callbacks and to listen for replies.</a:t>
            </a:r>
          </a:p>
        </p:txBody>
      </p:sp>
    </p:spTree>
    <p:extLst>
      <p:ext uri="{BB962C8B-B14F-4D97-AF65-F5344CB8AC3E}">
        <p14:creationId xmlns:p14="http://schemas.microsoft.com/office/powerpoint/2010/main" val="857316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609600" y="277813"/>
            <a:ext cx="10972800" cy="576262"/>
          </a:xfrm>
        </p:spPr>
        <p:txBody>
          <a:bodyPr/>
          <a:lstStyle/>
          <a:p>
            <a:r>
              <a:rPr lang="en-US" altLang="en-US"/>
              <a:t>Local Procedure Calls in Windows</a:t>
            </a:r>
          </a:p>
        </p:txBody>
      </p:sp>
      <p:pic>
        <p:nvPicPr>
          <p:cNvPr id="109570"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0213" y="1820863"/>
            <a:ext cx="688975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60603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a:xfrm>
            <a:off x="609600" y="277813"/>
            <a:ext cx="10972800" cy="576262"/>
          </a:xfrm>
        </p:spPr>
        <p:txBody>
          <a:bodyPr/>
          <a:lstStyle/>
          <a:p>
            <a:pPr eaLnBrk="1" hangingPunct="1"/>
            <a:r>
              <a:rPr lang="en-US" altLang="en-US"/>
              <a:t>Pipes</a:t>
            </a:r>
          </a:p>
        </p:txBody>
      </p:sp>
      <p:sp>
        <p:nvSpPr>
          <p:cNvPr id="111618" name="Rectangle 3"/>
          <p:cNvSpPr>
            <a:spLocks noGrp="1" noChangeArrowheads="1"/>
          </p:cNvSpPr>
          <p:nvPr>
            <p:ph idx="1"/>
          </p:nvPr>
        </p:nvSpPr>
        <p:spPr/>
        <p:txBody>
          <a:bodyPr/>
          <a:lstStyle/>
          <a:p>
            <a:r>
              <a:rPr lang="en-US" altLang="en-US" dirty="0"/>
              <a:t>Acts as a conduit allowing two processes to communicate</a:t>
            </a:r>
          </a:p>
          <a:p>
            <a:r>
              <a:rPr lang="en-US" altLang="en-US" dirty="0"/>
              <a:t>Issues:</a:t>
            </a:r>
          </a:p>
          <a:p>
            <a:pPr lvl="1"/>
            <a:r>
              <a:rPr lang="en-US" altLang="en-US" dirty="0"/>
              <a:t>Is communication unidirectional or bidirectional?</a:t>
            </a:r>
          </a:p>
          <a:p>
            <a:pPr lvl="1"/>
            <a:r>
              <a:rPr lang="en-US" altLang="en-US" dirty="0"/>
              <a:t>In the case of two-way communication, is it half or full-duplex?</a:t>
            </a:r>
            <a:r>
              <a:rPr lang="zh-CN" altLang="en-US" dirty="0"/>
              <a:t>（在工作时是否只有一端读或写？）</a:t>
            </a:r>
            <a:endParaRPr lang="en-US" altLang="en-US" dirty="0"/>
          </a:p>
          <a:p>
            <a:pPr lvl="1"/>
            <a:r>
              <a:rPr lang="en-US" altLang="en-US" dirty="0"/>
              <a:t>Must there exist a relationship (i.e., </a:t>
            </a:r>
            <a:r>
              <a:rPr lang="en-US" altLang="en-US" b="1" i="1" dirty="0"/>
              <a:t>parent-child</a:t>
            </a:r>
            <a:r>
              <a:rPr lang="en-US" altLang="en-US" dirty="0"/>
              <a:t>) between the communicating processes?</a:t>
            </a:r>
          </a:p>
          <a:p>
            <a:pPr lvl="1"/>
            <a:r>
              <a:rPr lang="en-US" altLang="en-US" dirty="0"/>
              <a:t>Can the pipes be used over a network?</a:t>
            </a:r>
          </a:p>
          <a:p>
            <a:r>
              <a:rPr lang="en-US" altLang="en-US" b="1" dirty="0"/>
              <a:t>Ordinary pipes </a:t>
            </a:r>
            <a:r>
              <a:rPr lang="en-US" altLang="en-US" dirty="0"/>
              <a:t>– cannot be accessed  from outside the process that created it. Typically, a parent process creates a pipe and uses it to communicate with a child process that it created. </a:t>
            </a:r>
          </a:p>
          <a:p>
            <a:r>
              <a:rPr lang="en-US" altLang="en-US" b="1" dirty="0"/>
              <a:t>Named pipes </a:t>
            </a:r>
            <a:r>
              <a:rPr lang="en-US" altLang="en-US" dirty="0"/>
              <a:t>– can be accessed without a parent-child relationship.</a:t>
            </a:r>
          </a:p>
          <a:p>
            <a:pPr>
              <a:buFont typeface="Monotype Sorts" pitchFamily="-84" charset="2"/>
              <a:buNone/>
            </a:pPr>
            <a:endParaRPr lang="en-US" altLang="en-US" dirty="0"/>
          </a:p>
          <a:p>
            <a:pPr lvl="1"/>
            <a:endParaRPr lang="en-US" altLang="en-US" dirty="0"/>
          </a:p>
        </p:txBody>
      </p:sp>
    </p:spTree>
    <p:extLst>
      <p:ext uri="{BB962C8B-B14F-4D97-AF65-F5344CB8AC3E}">
        <p14:creationId xmlns:p14="http://schemas.microsoft.com/office/powerpoint/2010/main" val="20611134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6"/>
          <p:cNvSpPr>
            <a:spLocks noGrp="1"/>
          </p:cNvSpPr>
          <p:nvPr>
            <p:ph type="title"/>
          </p:nvPr>
        </p:nvSpPr>
        <p:spPr>
          <a:xfrm>
            <a:off x="609600" y="277813"/>
            <a:ext cx="10972800" cy="576262"/>
          </a:xfrm>
        </p:spPr>
        <p:txBody>
          <a:bodyPr/>
          <a:lstStyle/>
          <a:p>
            <a:r>
              <a:rPr lang="en-US" altLang="en-US"/>
              <a:t>Ordinary Pipes</a:t>
            </a:r>
          </a:p>
        </p:txBody>
      </p:sp>
      <p:sp>
        <p:nvSpPr>
          <p:cNvPr id="54275" name="Content Placeholder 7"/>
          <p:cNvSpPr>
            <a:spLocks noGrp="1"/>
          </p:cNvSpPr>
          <p:nvPr>
            <p:ph idx="1"/>
          </p:nvPr>
        </p:nvSpPr>
        <p:spPr/>
        <p:txBody>
          <a:bodyPr/>
          <a:lstStyle/>
          <a:p>
            <a:r>
              <a:rPr lang="en-US" altLang="zh-CN" dirty="0"/>
              <a:t>Ordinary Pipes</a:t>
            </a:r>
            <a:r>
              <a:rPr lang="en-US" altLang="zh-CN" b="1" dirty="0"/>
              <a:t> </a:t>
            </a:r>
            <a:r>
              <a:rPr lang="en-US" altLang="zh-CN" dirty="0"/>
              <a:t>allow communication in standard producer-consumer style</a:t>
            </a:r>
          </a:p>
          <a:p>
            <a:r>
              <a:rPr lang="en-US" altLang="zh-CN" dirty="0"/>
              <a:t>Producer writes to one end (the </a:t>
            </a:r>
            <a:r>
              <a:rPr lang="en-US" altLang="zh-CN" b="1" dirty="0">
                <a:solidFill>
                  <a:srgbClr val="0000FF"/>
                </a:solidFill>
              </a:rPr>
              <a:t>write-end </a:t>
            </a:r>
            <a:r>
              <a:rPr lang="en-US" altLang="zh-CN" dirty="0"/>
              <a:t>of the pipe)</a:t>
            </a:r>
          </a:p>
          <a:p>
            <a:r>
              <a:rPr lang="en-US" altLang="zh-CN" dirty="0"/>
              <a:t>Consumer reads from the other end (the </a:t>
            </a:r>
            <a:r>
              <a:rPr lang="en-US" altLang="zh-CN" b="1" dirty="0">
                <a:solidFill>
                  <a:srgbClr val="0000FF"/>
                </a:solidFill>
              </a:rPr>
              <a:t>read-end</a:t>
            </a:r>
            <a:r>
              <a:rPr lang="en-US" altLang="zh-CN" i="1" dirty="0"/>
              <a:t> </a:t>
            </a:r>
            <a:r>
              <a:rPr lang="en-US" altLang="zh-CN" dirty="0"/>
              <a:t>of the pipe)</a:t>
            </a:r>
          </a:p>
          <a:p>
            <a:r>
              <a:rPr lang="en-US" altLang="zh-CN" dirty="0"/>
              <a:t>Ordinary pipes are therefore unidirectional</a:t>
            </a:r>
          </a:p>
          <a:p>
            <a:r>
              <a:rPr lang="en-US" altLang="zh-CN" dirty="0"/>
              <a:t>Require parent-child relationship between communicating processes</a:t>
            </a:r>
          </a:p>
          <a:p>
            <a:pPr>
              <a:buFont typeface="Monotype Sorts" pitchFamily="-84" charset="2"/>
              <a:buNone/>
            </a:pPr>
            <a:endParaRPr lang="en-US" altLang="zh-CN" sz="800" dirty="0"/>
          </a:p>
          <a:p>
            <a:r>
              <a:rPr lang="en-US" altLang="zh-CN" dirty="0"/>
              <a:t>Windows calls these </a:t>
            </a:r>
            <a:r>
              <a:rPr lang="en-US" altLang="zh-CN" b="1" dirty="0">
                <a:solidFill>
                  <a:srgbClr val="0000FF"/>
                </a:solidFill>
              </a:rPr>
              <a:t>anonymous pipes</a:t>
            </a:r>
          </a:p>
        </p:txBody>
      </p:sp>
    </p:spTree>
    <p:extLst>
      <p:ext uri="{BB962C8B-B14F-4D97-AF65-F5344CB8AC3E}">
        <p14:creationId xmlns:p14="http://schemas.microsoft.com/office/powerpoint/2010/main" val="7599083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6"/>
          <p:cNvSpPr>
            <a:spLocks noGrp="1"/>
          </p:cNvSpPr>
          <p:nvPr>
            <p:ph type="title"/>
          </p:nvPr>
        </p:nvSpPr>
        <p:spPr>
          <a:xfrm>
            <a:off x="609600" y="277813"/>
            <a:ext cx="10972800" cy="576262"/>
          </a:xfrm>
        </p:spPr>
        <p:txBody>
          <a:bodyPr/>
          <a:lstStyle/>
          <a:p>
            <a:r>
              <a:rPr lang="en-US" altLang="en-US"/>
              <a:t>Named Pipes</a:t>
            </a:r>
          </a:p>
        </p:txBody>
      </p:sp>
      <p:sp>
        <p:nvSpPr>
          <p:cNvPr id="115714" name="Content Placeholder 7"/>
          <p:cNvSpPr>
            <a:spLocks noGrp="1"/>
          </p:cNvSpPr>
          <p:nvPr>
            <p:ph idx="1"/>
          </p:nvPr>
        </p:nvSpPr>
        <p:spPr/>
        <p:txBody>
          <a:bodyPr/>
          <a:lstStyle/>
          <a:p>
            <a:r>
              <a:rPr lang="en-US" altLang="en-US"/>
              <a:t>Named Pipes are more powerful than ordinary pipes</a:t>
            </a:r>
          </a:p>
          <a:p>
            <a:r>
              <a:rPr lang="en-US" altLang="en-US"/>
              <a:t>Communication is bidirectional</a:t>
            </a:r>
          </a:p>
          <a:p>
            <a:r>
              <a:rPr lang="en-US" altLang="en-US"/>
              <a:t>No parent-child relationship is necessary between the communicating processes</a:t>
            </a:r>
          </a:p>
          <a:p>
            <a:r>
              <a:rPr lang="en-US" altLang="en-US"/>
              <a:t>Several processes can use the named pipe for communication</a:t>
            </a:r>
          </a:p>
          <a:p>
            <a:r>
              <a:rPr lang="en-US" altLang="en-US"/>
              <a:t>Provided on both UNIX and Windows systems</a:t>
            </a:r>
          </a:p>
          <a:p>
            <a:endParaRPr lang="en-US" altLang="en-US"/>
          </a:p>
        </p:txBody>
      </p:sp>
    </p:spTree>
    <p:extLst>
      <p:ext uri="{BB962C8B-B14F-4D97-AF65-F5344CB8AC3E}">
        <p14:creationId xmlns:p14="http://schemas.microsoft.com/office/powerpoint/2010/main" val="10598768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4"/>
          <p:cNvSpPr>
            <a:spLocks noGrp="1" noChangeArrowheads="1"/>
          </p:cNvSpPr>
          <p:nvPr>
            <p:ph type="ctrTitle"/>
          </p:nvPr>
        </p:nvSpPr>
        <p:spPr>
          <a:xfrm>
            <a:off x="669472" y="1831975"/>
            <a:ext cx="10662558" cy="1143000"/>
          </a:xfrm>
          <a:noFill/>
        </p:spPr>
        <p:txBody>
          <a:bodyPr/>
          <a:lstStyle/>
          <a:p>
            <a:r>
              <a:rPr lang="en-US" altLang="en-US" dirty="0"/>
              <a:t>3.8 Communication in Client–Server Systems</a:t>
            </a:r>
          </a:p>
        </p:txBody>
      </p:sp>
    </p:spTree>
    <p:extLst>
      <p:ext uri="{BB962C8B-B14F-4D97-AF65-F5344CB8AC3E}">
        <p14:creationId xmlns:p14="http://schemas.microsoft.com/office/powerpoint/2010/main" val="26507237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a:xfrm>
            <a:off x="609600" y="277813"/>
            <a:ext cx="10972800" cy="576262"/>
          </a:xfrm>
        </p:spPr>
        <p:txBody>
          <a:bodyPr/>
          <a:lstStyle/>
          <a:p>
            <a:pPr eaLnBrk="1" hangingPunct="1"/>
            <a:r>
              <a:rPr lang="en-US" altLang="en-US" sz="2800"/>
              <a:t>Communications in Client-Server Systems</a:t>
            </a:r>
          </a:p>
        </p:txBody>
      </p:sp>
      <p:sp>
        <p:nvSpPr>
          <p:cNvPr id="117762" name="Rectangle 3"/>
          <p:cNvSpPr>
            <a:spLocks noGrp="1" noChangeArrowheads="1"/>
          </p:cNvSpPr>
          <p:nvPr>
            <p:ph idx="1"/>
          </p:nvPr>
        </p:nvSpPr>
        <p:spPr/>
        <p:txBody>
          <a:bodyPr/>
          <a:lstStyle/>
          <a:p>
            <a:r>
              <a:rPr lang="en-US" altLang="en-US" dirty="0"/>
              <a:t>Sockets</a:t>
            </a:r>
          </a:p>
          <a:p>
            <a:r>
              <a:rPr lang="en-US" altLang="en-US" dirty="0"/>
              <a:t>Remote Procedure Calls</a:t>
            </a:r>
          </a:p>
        </p:txBody>
      </p:sp>
    </p:spTree>
    <p:extLst>
      <p:ext uri="{BB962C8B-B14F-4D97-AF65-F5344CB8AC3E}">
        <p14:creationId xmlns:p14="http://schemas.microsoft.com/office/powerpoint/2010/main" val="24558636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a:xfrm>
            <a:off x="609600" y="277813"/>
            <a:ext cx="10972800" cy="576262"/>
          </a:xfrm>
        </p:spPr>
        <p:txBody>
          <a:bodyPr/>
          <a:lstStyle/>
          <a:p>
            <a:pPr eaLnBrk="1" hangingPunct="1"/>
            <a:r>
              <a:rPr lang="en-US" altLang="en-US"/>
              <a:t>Sockets</a:t>
            </a:r>
          </a:p>
        </p:txBody>
      </p:sp>
      <p:sp>
        <p:nvSpPr>
          <p:cNvPr id="119810" name="Rectangle 3"/>
          <p:cNvSpPr>
            <a:spLocks noGrp="1" noChangeArrowheads="1"/>
          </p:cNvSpPr>
          <p:nvPr>
            <p:ph idx="1"/>
          </p:nvPr>
        </p:nvSpPr>
        <p:spPr/>
        <p:txBody>
          <a:bodyPr/>
          <a:lstStyle/>
          <a:p>
            <a:r>
              <a:rPr lang="en-US" altLang="en-US"/>
              <a:t>A </a:t>
            </a:r>
            <a:r>
              <a:rPr lang="en-US" altLang="en-US" b="1">
                <a:solidFill>
                  <a:srgbClr val="0000FF"/>
                </a:solidFill>
              </a:rPr>
              <a:t>socket </a:t>
            </a:r>
            <a:r>
              <a:rPr lang="en-US" altLang="en-US"/>
              <a:t>is defined as an endpoint for communication</a:t>
            </a:r>
          </a:p>
          <a:p>
            <a:endParaRPr lang="en-US" altLang="en-US" sz="800"/>
          </a:p>
          <a:p>
            <a:r>
              <a:rPr lang="en-US" altLang="en-US"/>
              <a:t>Concatenation of IP address and </a:t>
            </a:r>
            <a:r>
              <a:rPr lang="en-US" altLang="en-US" b="1">
                <a:solidFill>
                  <a:srgbClr val="0000FF"/>
                </a:solidFill>
              </a:rPr>
              <a:t>port</a:t>
            </a:r>
            <a:r>
              <a:rPr lang="en-US" altLang="en-US"/>
              <a:t> – a number included at start of message packet to differentiate network services on a host</a:t>
            </a:r>
          </a:p>
          <a:p>
            <a:endParaRPr lang="en-US" altLang="en-US" sz="800"/>
          </a:p>
          <a:p>
            <a:r>
              <a:rPr lang="en-US" altLang="en-US"/>
              <a:t>The socket </a:t>
            </a:r>
            <a:r>
              <a:rPr lang="en-US" altLang="en-US" b="1"/>
              <a:t>161.25.19.8:1625</a:t>
            </a:r>
            <a:r>
              <a:rPr lang="en-US" altLang="en-US"/>
              <a:t> refers to port </a:t>
            </a:r>
            <a:r>
              <a:rPr lang="en-US" altLang="en-US" b="1"/>
              <a:t>1625</a:t>
            </a:r>
            <a:r>
              <a:rPr lang="en-US" altLang="en-US"/>
              <a:t> on host </a:t>
            </a:r>
            <a:r>
              <a:rPr lang="en-US" altLang="en-US" b="1"/>
              <a:t>161.25.19.8</a:t>
            </a:r>
          </a:p>
          <a:p>
            <a:endParaRPr lang="en-US" altLang="en-US" sz="800" b="1"/>
          </a:p>
          <a:p>
            <a:r>
              <a:rPr lang="en-US" altLang="en-US"/>
              <a:t>Communication consists between a pair of sockets</a:t>
            </a:r>
          </a:p>
          <a:p>
            <a:endParaRPr lang="en-US" altLang="en-US" sz="800"/>
          </a:p>
          <a:p>
            <a:r>
              <a:rPr lang="en-US" altLang="en-US"/>
              <a:t>All ports below 1024 are </a:t>
            </a:r>
            <a:r>
              <a:rPr lang="en-US" altLang="en-US" b="1" i="1"/>
              <a:t>well known</a:t>
            </a:r>
            <a:r>
              <a:rPr lang="en-US" altLang="en-US"/>
              <a:t>, used for standard services</a:t>
            </a:r>
          </a:p>
          <a:p>
            <a:endParaRPr lang="en-US" altLang="en-US" sz="800"/>
          </a:p>
          <a:p>
            <a:r>
              <a:rPr lang="en-US" altLang="en-US"/>
              <a:t>Special IP address 127.0.0.1 (</a:t>
            </a:r>
            <a:r>
              <a:rPr lang="en-US" altLang="en-US" b="1">
                <a:solidFill>
                  <a:srgbClr val="0000FF"/>
                </a:solidFill>
              </a:rPr>
              <a:t>loopback</a:t>
            </a:r>
            <a:r>
              <a:rPr lang="en-US" altLang="en-US"/>
              <a:t>) to refer to system on which process is running</a:t>
            </a:r>
          </a:p>
        </p:txBody>
      </p:sp>
    </p:spTree>
    <p:extLst>
      <p:ext uri="{BB962C8B-B14F-4D97-AF65-F5344CB8AC3E}">
        <p14:creationId xmlns:p14="http://schemas.microsoft.com/office/powerpoint/2010/main" val="29745096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a:xfrm>
            <a:off x="609600" y="277813"/>
            <a:ext cx="10972800" cy="576262"/>
          </a:xfrm>
        </p:spPr>
        <p:txBody>
          <a:bodyPr/>
          <a:lstStyle/>
          <a:p>
            <a:pPr eaLnBrk="1" hangingPunct="1"/>
            <a:r>
              <a:rPr lang="en-US" altLang="en-US"/>
              <a:t>Socket Communication</a:t>
            </a:r>
          </a:p>
        </p:txBody>
      </p:sp>
      <p:sp>
        <p:nvSpPr>
          <p:cNvPr id="2" name="内容占位符 1"/>
          <p:cNvSpPr>
            <a:spLocks noGrp="1"/>
          </p:cNvSpPr>
          <p:nvPr>
            <p:ph idx="1"/>
          </p:nvPr>
        </p:nvSpPr>
        <p:spPr/>
        <p:txBody>
          <a:bodyPr/>
          <a:lstStyle/>
          <a:p>
            <a:endParaRPr lang="zh-CN" altLang="en-US"/>
          </a:p>
        </p:txBody>
      </p:sp>
      <p:pic>
        <p:nvPicPr>
          <p:cNvPr id="12185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41688" y="1676401"/>
            <a:ext cx="5440362"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27078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a:xfrm>
            <a:off x="609600" y="277813"/>
            <a:ext cx="10972800" cy="576262"/>
          </a:xfrm>
        </p:spPr>
        <p:txBody>
          <a:bodyPr/>
          <a:lstStyle/>
          <a:p>
            <a:pPr eaLnBrk="1" hangingPunct="1"/>
            <a:r>
              <a:rPr lang="en-US" altLang="en-US"/>
              <a:t>Sockets in Java</a:t>
            </a:r>
          </a:p>
        </p:txBody>
      </p:sp>
      <p:sp>
        <p:nvSpPr>
          <p:cNvPr id="123906" name="Rectangle 3"/>
          <p:cNvSpPr>
            <a:spLocks noGrp="1" noChangeArrowheads="1"/>
          </p:cNvSpPr>
          <p:nvPr>
            <p:ph idx="1"/>
          </p:nvPr>
        </p:nvSpPr>
        <p:spPr/>
        <p:txBody>
          <a:bodyPr/>
          <a:lstStyle/>
          <a:p>
            <a:r>
              <a:rPr lang="en-US" altLang="en-US" dirty="0"/>
              <a:t>Three types of sockets</a:t>
            </a:r>
          </a:p>
          <a:p>
            <a:pPr lvl="1"/>
            <a:r>
              <a:rPr lang="en-US" altLang="en-US" b="1" dirty="0">
                <a:solidFill>
                  <a:srgbClr val="0000FF"/>
                </a:solidFill>
              </a:rPr>
              <a:t>Connection-oriented </a:t>
            </a:r>
            <a:r>
              <a:rPr lang="en-US" altLang="en-US" dirty="0"/>
              <a:t>(</a:t>
            </a:r>
            <a:r>
              <a:rPr lang="en-US" altLang="en-US" b="1" dirty="0">
                <a:solidFill>
                  <a:srgbClr val="0000FF"/>
                </a:solidFill>
              </a:rPr>
              <a:t>TCP</a:t>
            </a:r>
            <a:r>
              <a:rPr lang="en-US" altLang="en-US" dirty="0"/>
              <a:t>)</a:t>
            </a:r>
          </a:p>
          <a:p>
            <a:pPr lvl="1"/>
            <a:r>
              <a:rPr lang="en-US" altLang="en-US" b="1" dirty="0">
                <a:solidFill>
                  <a:srgbClr val="0000FF"/>
                </a:solidFill>
              </a:rPr>
              <a:t>Connectionless</a:t>
            </a:r>
            <a:r>
              <a:rPr lang="en-US" altLang="en-US" dirty="0"/>
              <a:t> (</a:t>
            </a:r>
            <a:r>
              <a:rPr lang="en-US" altLang="en-US" b="1" dirty="0">
                <a:solidFill>
                  <a:srgbClr val="0000FF"/>
                </a:solidFill>
              </a:rPr>
              <a:t>UDP</a:t>
            </a:r>
            <a:r>
              <a:rPr lang="en-US" altLang="en-US" dirty="0"/>
              <a:t>)</a:t>
            </a:r>
          </a:p>
          <a:p>
            <a:pPr lvl="1"/>
            <a:r>
              <a:rPr lang="en-US" altLang="en-US" b="1" dirty="0" err="1">
                <a:latin typeface="Courier New" panose="02070309020205020404" pitchFamily="49" charset="0"/>
              </a:rPr>
              <a:t>MulticastSocket</a:t>
            </a:r>
            <a:r>
              <a:rPr lang="en-US" altLang="en-US" dirty="0"/>
              <a:t> class– data can be sent to multiple recipients</a:t>
            </a:r>
          </a:p>
          <a:p>
            <a:pPr>
              <a:buFont typeface="Monotype Sorts" pitchFamily="-84" charset="2"/>
              <a:buNone/>
            </a:pPr>
            <a:endParaRPr lang="en-US" altLang="en-US" dirty="0"/>
          </a:p>
          <a:p>
            <a:r>
              <a:rPr lang="en-US" altLang="en-US" dirty="0"/>
              <a:t>Consider this “Date” server in Java:</a:t>
            </a:r>
          </a:p>
          <a:p>
            <a:pPr lvl="1"/>
            <a:endParaRPr lang="en-US" altLang="en-US" dirty="0"/>
          </a:p>
          <a:p>
            <a:endParaRPr lang="en-US" altLang="en-US" dirty="0"/>
          </a:p>
        </p:txBody>
      </p:sp>
    </p:spTree>
    <p:extLst>
      <p:ext uri="{BB962C8B-B14F-4D97-AF65-F5344CB8AC3E}">
        <p14:creationId xmlns:p14="http://schemas.microsoft.com/office/powerpoint/2010/main" val="1984353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277813"/>
            <a:ext cx="10972800" cy="576262"/>
          </a:xfrm>
        </p:spPr>
        <p:txBody>
          <a:bodyPr/>
          <a:lstStyle/>
          <a:p>
            <a:pPr eaLnBrk="1" hangingPunct="1">
              <a:defRPr/>
            </a:pPr>
            <a:r>
              <a:rPr lang="en-US" altLang="zh-CN" dirty="0">
                <a:solidFill>
                  <a:srgbClr val="FF0000"/>
                </a:solidFill>
                <a:latin typeface="+mn-lt"/>
                <a:ea typeface="楷体" pitchFamily="49" charset="-122"/>
              </a:rPr>
              <a:t>Process State</a:t>
            </a:r>
            <a:r>
              <a:rPr lang="zh-CN" altLang="en-US" dirty="0">
                <a:solidFill>
                  <a:srgbClr val="FF0000"/>
                </a:solidFill>
                <a:latin typeface="+mn-lt"/>
                <a:ea typeface="楷体" pitchFamily="49" charset="-122"/>
              </a:rPr>
              <a:t> </a:t>
            </a:r>
            <a:r>
              <a:rPr lang="zh-CN" altLang="en-US" dirty="0">
                <a:solidFill>
                  <a:srgbClr val="0000CC"/>
                </a:solidFill>
                <a:latin typeface="+mn-lt"/>
                <a:ea typeface="楷体" pitchFamily="49" charset="-122"/>
              </a:rPr>
              <a:t>进程状态</a:t>
            </a:r>
          </a:p>
        </p:txBody>
      </p:sp>
      <p:sp>
        <p:nvSpPr>
          <p:cNvPr id="8195" name="Rectangle 3"/>
          <p:cNvSpPr>
            <a:spLocks noGrp="1" noChangeArrowheads="1"/>
          </p:cNvSpPr>
          <p:nvPr>
            <p:ph idx="1"/>
          </p:nvPr>
        </p:nvSpPr>
        <p:spPr/>
        <p:txBody>
          <a:bodyPr/>
          <a:lstStyle/>
          <a:p>
            <a:pPr eaLnBrk="1" hangingPunct="1"/>
            <a:r>
              <a:rPr lang="en-US" altLang="zh-CN" b="0" dirty="0">
                <a:latin typeface="Arial" pitchFamily="34" charset="0"/>
              </a:rPr>
              <a:t> As a process executes, it changes </a:t>
            </a:r>
            <a:r>
              <a:rPr lang="en-US" altLang="zh-CN" b="0" i="1" dirty="0">
                <a:latin typeface="Arial" pitchFamily="34" charset="0"/>
              </a:rPr>
              <a:t>state</a:t>
            </a:r>
          </a:p>
          <a:p>
            <a:pPr lvl="1" eaLnBrk="1" hangingPunct="1"/>
            <a:r>
              <a:rPr lang="en-US" altLang="zh-CN" b="0" dirty="0">
                <a:solidFill>
                  <a:srgbClr val="FF6600"/>
                </a:solidFill>
                <a:latin typeface="Arial" pitchFamily="34" charset="0"/>
              </a:rPr>
              <a:t>New</a:t>
            </a:r>
            <a:r>
              <a:rPr lang="zh-CN" altLang="en-US" b="0" dirty="0">
                <a:latin typeface="Arial" pitchFamily="34" charset="0"/>
              </a:rPr>
              <a:t>（新）</a:t>
            </a:r>
            <a:r>
              <a:rPr lang="en-US" altLang="zh-CN" b="0" dirty="0">
                <a:latin typeface="Arial" pitchFamily="34" charset="0"/>
              </a:rPr>
              <a:t>: The process is being created.</a:t>
            </a:r>
          </a:p>
          <a:p>
            <a:pPr lvl="1" eaLnBrk="1" hangingPunct="1"/>
            <a:r>
              <a:rPr lang="en-US" altLang="zh-CN" b="0" dirty="0">
                <a:solidFill>
                  <a:srgbClr val="FF0000"/>
                </a:solidFill>
                <a:latin typeface="Arial" pitchFamily="34" charset="0"/>
              </a:rPr>
              <a:t>Running</a:t>
            </a:r>
            <a:r>
              <a:rPr lang="zh-CN" altLang="en-US" b="0" dirty="0">
                <a:latin typeface="Arial" pitchFamily="34" charset="0"/>
              </a:rPr>
              <a:t>（运行、执行）</a:t>
            </a:r>
            <a:r>
              <a:rPr lang="en-US" altLang="zh-CN" b="0" dirty="0">
                <a:latin typeface="Arial" pitchFamily="34" charset="0"/>
              </a:rPr>
              <a:t>: Instructions are being executed.</a:t>
            </a:r>
          </a:p>
          <a:p>
            <a:pPr lvl="1" eaLnBrk="1" hangingPunct="1"/>
            <a:r>
              <a:rPr lang="en-US" altLang="zh-CN" b="0" dirty="0">
                <a:solidFill>
                  <a:srgbClr val="FF0000"/>
                </a:solidFill>
                <a:latin typeface="Arial" pitchFamily="34" charset="0"/>
              </a:rPr>
              <a:t>Ready</a:t>
            </a:r>
            <a:r>
              <a:rPr lang="zh-CN" altLang="en-US" b="0" dirty="0">
                <a:latin typeface="Arial" pitchFamily="34" charset="0"/>
              </a:rPr>
              <a:t>（就绪）</a:t>
            </a:r>
            <a:r>
              <a:rPr lang="en-US" altLang="zh-CN" b="0" dirty="0">
                <a:latin typeface="Arial" pitchFamily="34" charset="0"/>
              </a:rPr>
              <a:t>: The process is waiting to be assigned to a processor (CPU).</a:t>
            </a:r>
          </a:p>
          <a:p>
            <a:pPr lvl="1" eaLnBrk="1" hangingPunct="1"/>
            <a:r>
              <a:rPr lang="en-US" altLang="zh-CN" b="0" dirty="0">
                <a:solidFill>
                  <a:srgbClr val="FF0000"/>
                </a:solidFill>
                <a:latin typeface="Arial" pitchFamily="34" charset="0"/>
              </a:rPr>
              <a:t>Waiting</a:t>
            </a:r>
            <a:r>
              <a:rPr lang="zh-CN" altLang="en-US" b="0" dirty="0">
                <a:latin typeface="Arial" pitchFamily="34" charset="0"/>
              </a:rPr>
              <a:t>（等待、</a:t>
            </a:r>
            <a:r>
              <a:rPr lang="en-US" altLang="zh-CN" b="0" dirty="0">
                <a:latin typeface="Arial" pitchFamily="34" charset="0"/>
              </a:rPr>
              <a:t>blocked</a:t>
            </a:r>
            <a:r>
              <a:rPr lang="zh-CN" altLang="en-US" b="0" dirty="0">
                <a:latin typeface="Arial" pitchFamily="34" charset="0"/>
              </a:rPr>
              <a:t>阻塞）</a:t>
            </a:r>
            <a:r>
              <a:rPr lang="en-US" altLang="zh-CN" b="0" dirty="0">
                <a:latin typeface="Arial" pitchFamily="34" charset="0"/>
              </a:rPr>
              <a:t>: The process is waiting for some event to occur.</a:t>
            </a:r>
            <a:endParaRPr lang="zh-CN" altLang="en-US" b="0" dirty="0">
              <a:latin typeface="Arial" pitchFamily="34" charset="0"/>
            </a:endParaRPr>
          </a:p>
          <a:p>
            <a:pPr lvl="1" eaLnBrk="1" hangingPunct="1"/>
            <a:r>
              <a:rPr lang="en-US" altLang="zh-CN" b="0" dirty="0">
                <a:solidFill>
                  <a:srgbClr val="FF6600"/>
                </a:solidFill>
                <a:latin typeface="Arial" pitchFamily="34" charset="0"/>
              </a:rPr>
              <a:t>Terminated</a:t>
            </a:r>
            <a:r>
              <a:rPr lang="zh-CN" altLang="en-US" b="0" dirty="0">
                <a:latin typeface="Arial" pitchFamily="34" charset="0"/>
              </a:rPr>
              <a:t>（终止）</a:t>
            </a:r>
            <a:r>
              <a:rPr lang="en-US" altLang="zh-CN" b="0" dirty="0">
                <a:latin typeface="Arial" pitchFamily="34" charset="0"/>
              </a:rPr>
              <a:t>: The process has finished execution.</a:t>
            </a:r>
          </a:p>
        </p:txBody>
      </p:sp>
      <p:pic>
        <p:nvPicPr>
          <p:cNvPr id="4" name="图片 3"/>
          <p:cNvPicPr>
            <a:picLocks noChangeAspect="1"/>
          </p:cNvPicPr>
          <p:nvPr/>
        </p:nvPicPr>
        <p:blipFill>
          <a:blip r:embed="rId2"/>
          <a:stretch>
            <a:fillRect/>
          </a:stretch>
        </p:blipFill>
        <p:spPr>
          <a:xfrm>
            <a:off x="11204269" y="80165"/>
            <a:ext cx="909644" cy="485779"/>
          </a:xfrm>
          <a:prstGeom prst="rect">
            <a:avLst/>
          </a:prstGeom>
        </p:spPr>
      </p:pic>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3" name="Title 1"/>
          <p:cNvSpPr>
            <a:spLocks noGrp="1"/>
          </p:cNvSpPr>
          <p:nvPr>
            <p:ph type="title"/>
          </p:nvPr>
        </p:nvSpPr>
        <p:spPr>
          <a:xfrm>
            <a:off x="609600" y="277813"/>
            <a:ext cx="10972800" cy="576262"/>
          </a:xfrm>
        </p:spPr>
        <p:txBody>
          <a:bodyPr/>
          <a:lstStyle/>
          <a:p>
            <a:r>
              <a:rPr lang="en-US" altLang="zh-CN"/>
              <a:t>Sockets in Java</a:t>
            </a:r>
          </a:p>
        </p:txBody>
      </p:sp>
      <p:sp>
        <p:nvSpPr>
          <p:cNvPr id="2" name="内容占位符 1"/>
          <p:cNvSpPr>
            <a:spLocks noGrp="1"/>
          </p:cNvSpPr>
          <p:nvPr>
            <p:ph idx="1"/>
          </p:nvPr>
        </p:nvSpPr>
        <p:spPr/>
        <p:txBody>
          <a:bodyPr/>
          <a:lstStyle/>
          <a:p>
            <a:endParaRPr lang="zh-CN" altLang="en-US"/>
          </a:p>
        </p:txBody>
      </p:sp>
      <p:sp>
        <p:nvSpPr>
          <p:cNvPr id="125954" name="TextBox 2"/>
          <p:cNvSpPr txBox="1">
            <a:spLocks noChangeArrowheads="1"/>
          </p:cNvSpPr>
          <p:nvPr/>
        </p:nvSpPr>
        <p:spPr bwMode="auto">
          <a:xfrm>
            <a:off x="4799013" y="1123950"/>
            <a:ext cx="3225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latin typeface="Verdana" panose="020B0604030504040204" pitchFamily="34" charset="0"/>
              </a:rPr>
              <a:t>The equivalent Date client</a:t>
            </a:r>
          </a:p>
        </p:txBody>
      </p:sp>
      <p:pic>
        <p:nvPicPr>
          <p:cNvPr id="12595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620839"/>
            <a:ext cx="6437313"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37584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a:xfrm>
            <a:off x="609600" y="277813"/>
            <a:ext cx="10972800" cy="576262"/>
          </a:xfrm>
        </p:spPr>
        <p:txBody>
          <a:bodyPr/>
          <a:lstStyle/>
          <a:p>
            <a:pPr eaLnBrk="1" hangingPunct="1"/>
            <a:r>
              <a:rPr lang="en-US" altLang="en-US" dirty="0"/>
              <a:t>Remote Procedure Calls</a:t>
            </a:r>
            <a:r>
              <a:rPr lang="zh-CN" altLang="en-US" dirty="0"/>
              <a:t>（远过程调用）</a:t>
            </a:r>
            <a:endParaRPr lang="en-US" altLang="en-US" dirty="0"/>
          </a:p>
        </p:txBody>
      </p:sp>
      <p:sp>
        <p:nvSpPr>
          <p:cNvPr id="126978" name="Rectangle 3"/>
          <p:cNvSpPr>
            <a:spLocks noGrp="1" noChangeArrowheads="1"/>
          </p:cNvSpPr>
          <p:nvPr>
            <p:ph idx="1"/>
          </p:nvPr>
        </p:nvSpPr>
        <p:spPr/>
        <p:txBody>
          <a:bodyPr/>
          <a:lstStyle/>
          <a:p>
            <a:r>
              <a:rPr lang="en-US" altLang="en-US"/>
              <a:t>Remote procedure call (RPC) abstracts procedure calls between processes on networked systems</a:t>
            </a:r>
          </a:p>
          <a:p>
            <a:pPr lvl="1"/>
            <a:r>
              <a:rPr lang="en-US" altLang="en-US"/>
              <a:t>Again uses ports for service differentiation</a:t>
            </a:r>
          </a:p>
          <a:p>
            <a:r>
              <a:rPr lang="en-US" altLang="en-US" b="1">
                <a:solidFill>
                  <a:srgbClr val="0000FF"/>
                </a:solidFill>
              </a:rPr>
              <a:t>Stubs</a:t>
            </a:r>
            <a:r>
              <a:rPr lang="en-US" altLang="en-US"/>
              <a:t> – client-side proxy for the actual procedure on the server</a:t>
            </a:r>
          </a:p>
          <a:p>
            <a:r>
              <a:rPr lang="en-US" altLang="en-US"/>
              <a:t>The client-side stub locates the server and </a:t>
            </a:r>
            <a:r>
              <a:rPr lang="en-US" altLang="en-US" b="1">
                <a:solidFill>
                  <a:srgbClr val="0000FF"/>
                </a:solidFill>
              </a:rPr>
              <a:t>marshalls</a:t>
            </a:r>
            <a:r>
              <a:rPr lang="en-US" altLang="en-US"/>
              <a:t> the parameters</a:t>
            </a:r>
          </a:p>
          <a:p>
            <a:r>
              <a:rPr lang="en-US" altLang="en-US"/>
              <a:t>The server-side stub receives this message, unpacks the marshalled parameters, and performs the procedure on the server</a:t>
            </a:r>
          </a:p>
          <a:p>
            <a:r>
              <a:rPr lang="en-US" altLang="en-US"/>
              <a:t>On Windows, stub code compile from specification written in </a:t>
            </a:r>
            <a:r>
              <a:rPr lang="en-US" altLang="en-US" b="1">
                <a:solidFill>
                  <a:srgbClr val="0000FF"/>
                </a:solidFill>
              </a:rPr>
              <a:t>Microsoft Interface Definition Language </a:t>
            </a:r>
            <a:r>
              <a:rPr lang="en-US" altLang="en-US"/>
              <a:t>(</a:t>
            </a:r>
            <a:r>
              <a:rPr lang="en-US" altLang="en-US" b="1">
                <a:solidFill>
                  <a:srgbClr val="0000FF"/>
                </a:solidFill>
              </a:rPr>
              <a:t>MIDL</a:t>
            </a:r>
            <a:r>
              <a:rPr lang="en-US" altLang="en-US"/>
              <a:t>)</a:t>
            </a:r>
          </a:p>
        </p:txBody>
      </p:sp>
    </p:spTree>
    <p:extLst>
      <p:ext uri="{BB962C8B-B14F-4D97-AF65-F5344CB8AC3E}">
        <p14:creationId xmlns:p14="http://schemas.microsoft.com/office/powerpoint/2010/main" val="19710250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a:xfrm>
            <a:off x="609600" y="277813"/>
            <a:ext cx="10972800" cy="576262"/>
          </a:xfrm>
        </p:spPr>
        <p:txBody>
          <a:bodyPr/>
          <a:lstStyle/>
          <a:p>
            <a:pPr eaLnBrk="1" hangingPunct="1"/>
            <a:r>
              <a:rPr lang="en-US" altLang="en-US" dirty="0"/>
              <a:t>Remote Procedure Calls (Cont.)</a:t>
            </a:r>
          </a:p>
        </p:txBody>
      </p:sp>
      <p:sp>
        <p:nvSpPr>
          <p:cNvPr id="129026" name="Rectangle 3"/>
          <p:cNvSpPr>
            <a:spLocks noGrp="1" noChangeArrowheads="1"/>
          </p:cNvSpPr>
          <p:nvPr>
            <p:ph idx="1"/>
          </p:nvPr>
        </p:nvSpPr>
        <p:spPr/>
        <p:txBody>
          <a:bodyPr/>
          <a:lstStyle/>
          <a:p>
            <a:pPr>
              <a:buFont typeface="Monotype Sorts" pitchFamily="-84" charset="2"/>
              <a:buNone/>
            </a:pPr>
            <a:endParaRPr lang="en-US" altLang="en-US" sz="1600" dirty="0"/>
          </a:p>
          <a:p>
            <a:r>
              <a:rPr lang="en-US" altLang="en-US" dirty="0"/>
              <a:t>Data representation handled via </a:t>
            </a:r>
            <a:r>
              <a:rPr lang="en-US" altLang="en-US" b="1" dirty="0">
                <a:solidFill>
                  <a:srgbClr val="0000FF"/>
                </a:solidFill>
              </a:rPr>
              <a:t>External Data Representation </a:t>
            </a:r>
            <a:r>
              <a:rPr lang="en-US" altLang="en-US" dirty="0"/>
              <a:t>(</a:t>
            </a:r>
            <a:r>
              <a:rPr lang="en-US" altLang="en-US" b="1" dirty="0">
                <a:solidFill>
                  <a:srgbClr val="0000FF"/>
                </a:solidFill>
              </a:rPr>
              <a:t>XDL</a:t>
            </a:r>
            <a:r>
              <a:rPr lang="en-US" altLang="en-US" dirty="0"/>
              <a:t>) format to account for different architectures</a:t>
            </a:r>
          </a:p>
          <a:p>
            <a:pPr lvl="1"/>
            <a:r>
              <a:rPr lang="en-US" altLang="en-US" b="1" dirty="0">
                <a:solidFill>
                  <a:srgbClr val="0000FF"/>
                </a:solidFill>
              </a:rPr>
              <a:t>Big-endian </a:t>
            </a:r>
            <a:r>
              <a:rPr lang="en-US" altLang="en-US" dirty="0"/>
              <a:t>and </a:t>
            </a:r>
            <a:r>
              <a:rPr lang="en-US" altLang="en-US" b="1" dirty="0">
                <a:solidFill>
                  <a:srgbClr val="0000FF"/>
                </a:solidFill>
              </a:rPr>
              <a:t>little-endian</a:t>
            </a:r>
          </a:p>
          <a:p>
            <a:r>
              <a:rPr lang="en-US" altLang="en-US" dirty="0"/>
              <a:t>Remote communication has more failure scenarios than local</a:t>
            </a:r>
          </a:p>
          <a:p>
            <a:pPr lvl="1"/>
            <a:r>
              <a:rPr lang="en-US" altLang="en-US" dirty="0"/>
              <a:t>Messages can be delivered </a:t>
            </a:r>
            <a:r>
              <a:rPr lang="en-US" altLang="en-US" b="1" i="1" dirty="0"/>
              <a:t>exactly once </a:t>
            </a:r>
            <a:r>
              <a:rPr lang="en-US" altLang="en-US" dirty="0"/>
              <a:t>rather than </a:t>
            </a:r>
            <a:r>
              <a:rPr lang="en-US" altLang="en-US" b="1" i="1" dirty="0"/>
              <a:t>at most once</a:t>
            </a:r>
          </a:p>
          <a:p>
            <a:r>
              <a:rPr lang="en-US" altLang="en-US" dirty="0"/>
              <a:t>OS typically provides a rendezvous (or </a:t>
            </a:r>
            <a:r>
              <a:rPr lang="en-US" altLang="en-US" b="1" dirty="0">
                <a:solidFill>
                  <a:srgbClr val="0000FF"/>
                </a:solidFill>
              </a:rPr>
              <a:t>matchmaker</a:t>
            </a:r>
            <a:r>
              <a:rPr lang="en-US" altLang="en-US" dirty="0"/>
              <a:t>) service to connect client and server</a:t>
            </a:r>
          </a:p>
        </p:txBody>
      </p:sp>
    </p:spTree>
    <p:extLst>
      <p:ext uri="{BB962C8B-B14F-4D97-AF65-F5344CB8AC3E}">
        <p14:creationId xmlns:p14="http://schemas.microsoft.com/office/powerpoint/2010/main" val="9238475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ChangeArrowheads="1"/>
          </p:cNvSpPr>
          <p:nvPr>
            <p:ph type="title"/>
          </p:nvPr>
        </p:nvSpPr>
        <p:spPr>
          <a:xfrm>
            <a:off x="609600" y="277813"/>
            <a:ext cx="10972800" cy="576262"/>
          </a:xfrm>
        </p:spPr>
        <p:txBody>
          <a:bodyPr/>
          <a:lstStyle/>
          <a:p>
            <a:pPr eaLnBrk="1" hangingPunct="1"/>
            <a:r>
              <a:rPr lang="en-US" altLang="en-US" dirty="0"/>
              <a:t>Execution of Android RPC </a:t>
            </a:r>
          </a:p>
        </p:txBody>
      </p:sp>
      <p:sp>
        <p:nvSpPr>
          <p:cNvPr id="2" name="内容占位符 1"/>
          <p:cNvSpPr>
            <a:spLocks noGrp="1"/>
          </p:cNvSpPr>
          <p:nvPr>
            <p:ph idx="1"/>
          </p:nvPr>
        </p:nvSpPr>
        <p:spPr/>
        <p:txBody>
          <a:bodyPr/>
          <a:lstStyle/>
          <a:p>
            <a:endParaRPr lang="zh-CN" altLang="en-US"/>
          </a:p>
        </p:txBody>
      </p:sp>
      <p:pic>
        <p:nvPicPr>
          <p:cNvPr id="131074"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3443" y="909639"/>
            <a:ext cx="5682343" cy="53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60631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09600" y="277813"/>
            <a:ext cx="10972800" cy="576262"/>
          </a:xfrm>
        </p:spPr>
        <p:txBody>
          <a:bodyPr/>
          <a:lstStyle/>
          <a:p>
            <a:pPr eaLnBrk="1" hangingPunct="1"/>
            <a:r>
              <a:rPr lang="en-US" altLang="zh-CN"/>
              <a:t>Homework</a:t>
            </a:r>
          </a:p>
        </p:txBody>
      </p:sp>
      <p:sp>
        <p:nvSpPr>
          <p:cNvPr id="95235" name="Rectangle 3"/>
          <p:cNvSpPr>
            <a:spLocks noGrp="1" noChangeArrowheads="1"/>
          </p:cNvSpPr>
          <p:nvPr>
            <p:ph idx="1"/>
          </p:nvPr>
        </p:nvSpPr>
        <p:spPr>
          <a:xfrm>
            <a:off x="810224" y="617731"/>
            <a:ext cx="10772176" cy="4530725"/>
          </a:xfrm>
        </p:spPr>
        <p:txBody>
          <a:bodyPr/>
          <a:lstStyle/>
          <a:p>
            <a:pPr eaLnBrk="1" hangingPunct="1"/>
            <a:endParaRPr lang="zh-CN" altLang="en-US" sz="1800" dirty="0">
              <a:latin typeface="Arial" pitchFamily="34" charset="0"/>
              <a:ea typeface="宋体" pitchFamily="2" charset="-122"/>
            </a:endParaRPr>
          </a:p>
          <a:p>
            <a:pPr eaLnBrk="1" hangingPunct="1"/>
            <a:r>
              <a:rPr lang="zh-CN" altLang="en-US" dirty="0">
                <a:solidFill>
                  <a:srgbClr val="FF3300"/>
                </a:solidFill>
                <a:latin typeface="Arial" pitchFamily="34" charset="0"/>
                <a:ea typeface="宋体" pitchFamily="2" charset="-122"/>
              </a:rPr>
              <a:t>书后习题</a:t>
            </a:r>
            <a:r>
              <a:rPr lang="en-US" altLang="zh-CN" dirty="0">
                <a:solidFill>
                  <a:srgbClr val="FF3300"/>
                </a:solidFill>
                <a:latin typeface="Arial" pitchFamily="34" charset="0"/>
                <a:ea typeface="宋体" pitchFamily="2" charset="-122"/>
              </a:rPr>
              <a:t>3.2</a:t>
            </a: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eaLnBrk="1" hangingPunct="1"/>
            <a:r>
              <a:rPr lang="en-US" altLang="zh-CN" dirty="0">
                <a:solidFill>
                  <a:srgbClr val="FF3300"/>
                </a:solidFill>
                <a:latin typeface="Arial" pitchFamily="34" charset="0"/>
                <a:ea typeface="宋体" pitchFamily="2" charset="-122"/>
              </a:rPr>
              <a:t>10</a:t>
            </a:r>
            <a:r>
              <a:rPr lang="zh-CN" altLang="en-US" dirty="0">
                <a:solidFill>
                  <a:srgbClr val="FF3300"/>
                </a:solidFill>
                <a:latin typeface="Arial" pitchFamily="34" charset="0"/>
                <a:ea typeface="宋体" pitchFamily="2" charset="-122"/>
              </a:rPr>
              <a:t>月</a:t>
            </a:r>
            <a:r>
              <a:rPr lang="en-US" altLang="zh-CN" dirty="0">
                <a:solidFill>
                  <a:srgbClr val="FF3300"/>
                </a:solidFill>
                <a:latin typeface="Arial" pitchFamily="34" charset="0"/>
                <a:ea typeface="宋体" pitchFamily="2" charset="-122"/>
              </a:rPr>
              <a:t>20</a:t>
            </a:r>
            <a:r>
              <a:rPr lang="zh-CN" altLang="en-US" dirty="0">
                <a:solidFill>
                  <a:srgbClr val="FF3300"/>
                </a:solidFill>
                <a:latin typeface="Arial" pitchFamily="34" charset="0"/>
                <a:ea typeface="宋体" pitchFamily="2" charset="-122"/>
              </a:rPr>
              <a:t>日晚上</a:t>
            </a:r>
            <a:r>
              <a:rPr lang="en-US" altLang="zh-CN" dirty="0">
                <a:solidFill>
                  <a:srgbClr val="FF3300"/>
                </a:solidFill>
                <a:latin typeface="Arial" pitchFamily="34" charset="0"/>
                <a:ea typeface="宋体" pitchFamily="2" charset="-122"/>
              </a:rPr>
              <a:t>12</a:t>
            </a:r>
            <a:r>
              <a:rPr lang="zh-CN" altLang="en-US" dirty="0">
                <a:solidFill>
                  <a:srgbClr val="FF3300"/>
                </a:solidFill>
                <a:latin typeface="Arial" pitchFamily="34" charset="0"/>
                <a:ea typeface="宋体" pitchFamily="2" charset="-122"/>
              </a:rPr>
              <a:t>点前发邮件给</a:t>
            </a:r>
            <a:r>
              <a:rPr lang="en-US" altLang="zh-CN" dirty="0">
                <a:solidFill>
                  <a:srgbClr val="FF3300"/>
                </a:solidFill>
                <a:latin typeface="Arial" pitchFamily="34" charset="0"/>
                <a:ea typeface="宋体" pitchFamily="2" charset="-122"/>
              </a:rPr>
              <a:t>TA</a:t>
            </a:r>
            <a:r>
              <a:rPr lang="zh-CN" altLang="en-US" dirty="0">
                <a:solidFill>
                  <a:srgbClr val="FF3300"/>
                </a:solidFill>
                <a:latin typeface="Arial" pitchFamily="34" charset="0"/>
                <a:ea typeface="宋体" pitchFamily="2" charset="-122"/>
              </a:rPr>
              <a:t>（刘瑞峰，</a:t>
            </a:r>
            <a:r>
              <a:rPr lang="en-US" altLang="zh-CN" dirty="0">
                <a:solidFill>
                  <a:srgbClr val="FF3300"/>
                </a:solidFill>
                <a:latin typeface="Arial" pitchFamily="34" charset="0"/>
                <a:ea typeface="宋体" pitchFamily="2" charset="-122"/>
                <a:sym typeface="Times New Roman" panose="02020603050405020304" pitchFamily="18" charset="0"/>
              </a:rPr>
              <a:t>22021258@zju.edu.cn</a:t>
            </a:r>
            <a:r>
              <a:rPr lang="zh-CN" altLang="en-US" dirty="0">
                <a:solidFill>
                  <a:srgbClr val="FF3300"/>
                </a:solidFill>
                <a:latin typeface="Arial" pitchFamily="34" charset="0"/>
                <a:ea typeface="宋体" pitchFamily="2" charset="-122"/>
              </a:rPr>
              <a:t>）</a:t>
            </a:r>
          </a:p>
          <a:p>
            <a:pPr lvl="1" eaLnBrk="1" hangingPunct="1"/>
            <a:r>
              <a:rPr lang="zh-CN" altLang="en-US" dirty="0">
                <a:solidFill>
                  <a:srgbClr val="FF3300"/>
                </a:solidFill>
                <a:latin typeface="Arial" pitchFamily="34" charset="0"/>
                <a:ea typeface="宋体" pitchFamily="2" charset="-122"/>
              </a:rPr>
              <a:t>文件名以“学号</a:t>
            </a:r>
            <a:r>
              <a:rPr lang="en-US" altLang="zh-CN" dirty="0">
                <a:solidFill>
                  <a:srgbClr val="FF3300"/>
                </a:solidFill>
                <a:latin typeface="Arial" pitchFamily="34" charset="0"/>
                <a:ea typeface="宋体" pitchFamily="2" charset="-122"/>
              </a:rPr>
              <a:t>-</a:t>
            </a:r>
            <a:r>
              <a:rPr lang="zh-CN" altLang="en-US" dirty="0">
                <a:solidFill>
                  <a:srgbClr val="FF3300"/>
                </a:solidFill>
                <a:latin typeface="Arial" pitchFamily="34" charset="0"/>
                <a:ea typeface="宋体" pitchFamily="2" charset="-122"/>
              </a:rPr>
              <a:t>姓名</a:t>
            </a:r>
            <a:r>
              <a:rPr lang="en-US" altLang="zh-CN" dirty="0">
                <a:solidFill>
                  <a:srgbClr val="FF3300"/>
                </a:solidFill>
                <a:latin typeface="Arial" pitchFamily="34" charset="0"/>
                <a:ea typeface="宋体" pitchFamily="2" charset="-122"/>
              </a:rPr>
              <a:t>-</a:t>
            </a:r>
            <a:r>
              <a:rPr lang="zh-CN" altLang="en-US" dirty="0">
                <a:solidFill>
                  <a:srgbClr val="FF3300"/>
                </a:solidFill>
                <a:latin typeface="Arial" pitchFamily="34" charset="0"/>
                <a:ea typeface="宋体" pitchFamily="2" charset="-122"/>
              </a:rPr>
              <a:t>作业</a:t>
            </a:r>
            <a:r>
              <a:rPr lang="en-US" altLang="zh-CN" dirty="0">
                <a:solidFill>
                  <a:srgbClr val="FF3300"/>
                </a:solidFill>
                <a:latin typeface="Arial" pitchFamily="34" charset="0"/>
                <a:ea typeface="宋体" pitchFamily="2" charset="-122"/>
              </a:rPr>
              <a:t>x</a:t>
            </a:r>
            <a:r>
              <a:rPr lang="zh-CN" altLang="en-US" dirty="0">
                <a:solidFill>
                  <a:srgbClr val="FF3300"/>
                </a:solidFill>
                <a:latin typeface="Arial" pitchFamily="34" charset="0"/>
                <a:ea typeface="宋体" pitchFamily="2" charset="-122"/>
              </a:rPr>
              <a:t>”命名，例如“</a:t>
            </a:r>
            <a:r>
              <a:rPr lang="en-US" altLang="zh-CN" dirty="0">
                <a:solidFill>
                  <a:srgbClr val="FF3300"/>
                </a:solidFill>
                <a:latin typeface="Arial" pitchFamily="34" charset="0"/>
                <a:ea typeface="宋体" pitchFamily="2" charset="-122"/>
              </a:rPr>
              <a:t>3170100000-</a:t>
            </a:r>
            <a:r>
              <a:rPr lang="zh-CN" altLang="en-US" dirty="0">
                <a:solidFill>
                  <a:srgbClr val="FF3300"/>
                </a:solidFill>
                <a:latin typeface="Arial" pitchFamily="34" charset="0"/>
                <a:ea typeface="宋体" pitchFamily="2" charset="-122"/>
              </a:rPr>
              <a:t>张三</a:t>
            </a:r>
            <a:r>
              <a:rPr lang="en-US" altLang="zh-CN" dirty="0">
                <a:solidFill>
                  <a:srgbClr val="FF3300"/>
                </a:solidFill>
                <a:latin typeface="Arial" pitchFamily="34" charset="0"/>
                <a:ea typeface="宋体" pitchFamily="2" charset="-122"/>
              </a:rPr>
              <a:t>-</a:t>
            </a:r>
            <a:r>
              <a:rPr lang="zh-CN" altLang="en-US" dirty="0">
                <a:solidFill>
                  <a:srgbClr val="FF3300"/>
                </a:solidFill>
                <a:latin typeface="Arial" pitchFamily="34" charset="0"/>
                <a:ea typeface="宋体" pitchFamily="2" charset="-122"/>
              </a:rPr>
              <a:t>作业</a:t>
            </a:r>
            <a:r>
              <a:rPr lang="en-US" altLang="zh-CN" dirty="0">
                <a:solidFill>
                  <a:srgbClr val="FF3300"/>
                </a:solidFill>
                <a:latin typeface="Arial" pitchFamily="34" charset="0"/>
                <a:ea typeface="宋体" pitchFamily="2" charset="-122"/>
              </a:rPr>
              <a:t>3</a:t>
            </a:r>
            <a:r>
              <a:rPr lang="zh-CN" altLang="en-US" dirty="0">
                <a:solidFill>
                  <a:srgbClr val="FF3300"/>
                </a:solidFill>
                <a:latin typeface="Arial" pitchFamily="34" charset="0"/>
                <a:ea typeface="宋体" pitchFamily="2" charset="-122"/>
              </a:rPr>
              <a:t>”</a:t>
            </a:r>
            <a:endParaRPr lang="en-US" altLang="zh-CN" dirty="0">
              <a:solidFill>
                <a:srgbClr val="FF3300"/>
              </a:solidFill>
              <a:latin typeface="Arial" pitchFamily="34" charset="0"/>
              <a:ea typeface="宋体" pitchFamily="2" charset="-122"/>
            </a:endParaRPr>
          </a:p>
          <a:p>
            <a:pPr eaLnBrk="1" hangingPunct="1"/>
            <a:endParaRPr lang="zh-CN" altLang="en-US" dirty="0">
              <a:solidFill>
                <a:srgbClr val="FF3300"/>
              </a:solidFill>
              <a:latin typeface="Arial" pitchFamily="34" charset="0"/>
              <a:ea typeface="宋体" pitchFamily="2" charset="-122"/>
            </a:endParaRPr>
          </a:p>
        </p:txBody>
      </p:sp>
      <p:pic>
        <p:nvPicPr>
          <p:cNvPr id="8"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9837" y="1742448"/>
            <a:ext cx="9469336" cy="76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5878133"/>
      </p:ext>
    </p:extLst>
  </p:cSld>
  <p:clrMapOvr>
    <a:masterClrMapping/>
  </p:clrMapOvr>
  <p:transition>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p:txBody>
          <a:bodyPr/>
          <a:lstStyle/>
          <a:p>
            <a:pPr eaLnBrk="1" hangingPunct="1"/>
            <a:r>
              <a:rPr lang="en-US" altLang="zh-CN"/>
              <a:t>End of Chapter 3</a:t>
            </a:r>
          </a:p>
        </p:txBody>
      </p:sp>
    </p:spTree>
  </p:cSld>
  <p:clrMapOvr>
    <a:masterClrMapping/>
  </p:clrMapOvr>
</p:sld>
</file>

<file path=ppt/theme/theme1.xml><?xml version="1.0" encoding="utf-8"?>
<a:theme xmlns:a="http://schemas.openxmlformats.org/drawingml/2006/main" name="osc">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20394</TotalTime>
  <Words>5920</Words>
  <Application>Microsoft Office PowerPoint</Application>
  <PresentationFormat>宽屏</PresentationFormat>
  <Paragraphs>711</Paragraphs>
  <Slides>95</Slides>
  <Notes>42</Notes>
  <HiddenSlides>3</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95</vt:i4>
      </vt:variant>
    </vt:vector>
  </HeadingPairs>
  <TitlesOfParts>
    <vt:vector size="112" baseType="lpstr">
      <vt:lpstr>CMSY10</vt:lpstr>
      <vt:lpstr>CMTT10</vt:lpstr>
      <vt:lpstr>Monotype Sorts</vt:lpstr>
      <vt:lpstr>PalatinoLTStd-Bold</vt:lpstr>
      <vt:lpstr>STIXMath-Italic</vt:lpstr>
      <vt:lpstr>楷体</vt:lpstr>
      <vt:lpstr>宋体</vt:lpstr>
      <vt:lpstr>Arial</vt:lpstr>
      <vt:lpstr>Courier New</vt:lpstr>
      <vt:lpstr>Garamond</vt:lpstr>
      <vt:lpstr>Helvetica</vt:lpstr>
      <vt:lpstr>Times New Roman</vt:lpstr>
      <vt:lpstr>Verdana</vt:lpstr>
      <vt:lpstr>Webdings</vt:lpstr>
      <vt:lpstr>Wingdings</vt:lpstr>
      <vt:lpstr>osc</vt:lpstr>
      <vt:lpstr>Microsoft</vt:lpstr>
      <vt:lpstr>Chapter 3   Processes</vt:lpstr>
      <vt:lpstr>Chapter 3   Processes</vt:lpstr>
      <vt:lpstr>3.1 Process Concept</vt:lpstr>
      <vt:lpstr>Objectives</vt:lpstr>
      <vt:lpstr>3.1 Process Concept</vt:lpstr>
      <vt:lpstr>Process Concept</vt:lpstr>
      <vt:lpstr>Process in Memory</vt:lpstr>
      <vt:lpstr>Memory Layout of a C Program</vt:lpstr>
      <vt:lpstr>Process State 进程状态</vt:lpstr>
      <vt:lpstr>State Transitions</vt:lpstr>
      <vt:lpstr>进程状态的转换</vt:lpstr>
      <vt:lpstr>进程状态与处理器 </vt:lpstr>
      <vt:lpstr>Process State</vt:lpstr>
      <vt:lpstr>include/linux/sched.h（4.2）</vt:lpstr>
      <vt:lpstr>进程与程序</vt:lpstr>
      <vt:lpstr>实例</vt:lpstr>
      <vt:lpstr> What Makes up a Process?</vt:lpstr>
      <vt:lpstr>Process Control Block (PCB，进程控制块)</vt:lpstr>
      <vt:lpstr>LINUX PCB</vt:lpstr>
      <vt:lpstr>Open Solaris  proc</vt:lpstr>
      <vt:lpstr>Windows executive process block</vt:lpstr>
      <vt:lpstr> Windows kernel process (KPROCESS) block</vt:lpstr>
      <vt:lpstr> Windows process environment block（PEB）</vt:lpstr>
      <vt:lpstr>3.2 Process Scheduling</vt:lpstr>
      <vt:lpstr> Process Scheduling  进程调度</vt:lpstr>
      <vt:lpstr>Fig 3.4 Ready Queue And Various I/O Device Queues</vt:lpstr>
      <vt:lpstr>Fig 3.5 Representation of Process Scheduling </vt:lpstr>
      <vt:lpstr>3.2.2 Schedulers</vt:lpstr>
      <vt:lpstr>Fig 3.6 Addition of Medium Term Scheduling</vt:lpstr>
      <vt:lpstr>Schedulers (Cont.)</vt:lpstr>
      <vt:lpstr>3.2.3  Context Switch（上下文切换）</vt:lpstr>
      <vt:lpstr>CPU Switch From Process to Process</vt:lpstr>
      <vt:lpstr>Multitasking in Mobile Systems</vt:lpstr>
      <vt:lpstr>3.3 Operations on Processes</vt:lpstr>
      <vt:lpstr>3.3 Operating on Processes 进程操作</vt:lpstr>
      <vt:lpstr> Operating on Processes (Cont.)</vt:lpstr>
      <vt:lpstr>Process Creation (Cont.)</vt:lpstr>
      <vt:lpstr>Process Creation</vt:lpstr>
      <vt:lpstr>A tree of processes on a typical Solaris</vt:lpstr>
      <vt:lpstr>C Program forking a separate process</vt:lpstr>
      <vt:lpstr>3.3.2 Process Termination 进程终止</vt:lpstr>
      <vt:lpstr> Process Termination (Cont.)</vt:lpstr>
      <vt:lpstr>Android Process Importance Hierarchy</vt:lpstr>
      <vt:lpstr>3.4 Interprocess Communication</vt:lpstr>
      <vt:lpstr>Interprocess Communication 进程通信</vt:lpstr>
      <vt:lpstr>Interprocess Communication (IPC)  进程间通信</vt:lpstr>
      <vt:lpstr>Communications Models </vt:lpstr>
      <vt:lpstr>IPC</vt:lpstr>
      <vt:lpstr>Linux进程通信机制</vt:lpstr>
      <vt:lpstr>PowerPoint 演示文稿</vt:lpstr>
      <vt:lpstr>Windows 进程线程通信机制 </vt:lpstr>
      <vt:lpstr>3.5 IPC in Shared-Memory Systems</vt:lpstr>
      <vt:lpstr>Interprocess Communication –  Shared Memory</vt:lpstr>
      <vt:lpstr>Shared-Memory Solution</vt:lpstr>
      <vt:lpstr>Bounded-Buffer – Shared-Memory Solution</vt:lpstr>
      <vt:lpstr>Bounded-Buffer – Producer Process </vt:lpstr>
      <vt:lpstr>Bounded-Buffer – Consumer Process</vt:lpstr>
      <vt:lpstr>3.6 IPC in Message-Passing Systems</vt:lpstr>
      <vt:lpstr>Interprocess Communication – Message Passing</vt:lpstr>
      <vt:lpstr>Message Passing (Cont.)</vt:lpstr>
      <vt:lpstr>Message Passing (Cont.)</vt:lpstr>
      <vt:lpstr>Direct Communication（直接通信）</vt:lpstr>
      <vt:lpstr>Indirect Communication（间接通信）</vt:lpstr>
      <vt:lpstr>Indirect Communication</vt:lpstr>
      <vt:lpstr>Indirect Communication</vt:lpstr>
      <vt:lpstr>Synchronization</vt:lpstr>
      <vt:lpstr>Producer – Message Passing </vt:lpstr>
      <vt:lpstr>Consumer– Message Passing </vt:lpstr>
      <vt:lpstr>Buffering</vt:lpstr>
      <vt:lpstr>实例</vt:lpstr>
      <vt:lpstr>实例</vt:lpstr>
      <vt:lpstr>实例</vt:lpstr>
      <vt:lpstr>实例</vt:lpstr>
      <vt:lpstr>实例</vt:lpstr>
      <vt:lpstr>实例</vt:lpstr>
      <vt:lpstr>3.7 Examples of IPC Systems</vt:lpstr>
      <vt:lpstr>Examples of IPC Systems - POSIX</vt:lpstr>
      <vt:lpstr>IPC POSIX Producer</vt:lpstr>
      <vt:lpstr>IPC POSIX Consumer</vt:lpstr>
      <vt:lpstr>Examples of IPC Systems – Windows</vt:lpstr>
      <vt:lpstr>Local Procedure Calls in Windows</vt:lpstr>
      <vt:lpstr>Pipes</vt:lpstr>
      <vt:lpstr>Ordinary Pipes</vt:lpstr>
      <vt:lpstr>Named Pipes</vt:lpstr>
      <vt:lpstr>3.8 Communication in Client–Server Systems</vt:lpstr>
      <vt:lpstr>Communications in Client-Server Systems</vt:lpstr>
      <vt:lpstr>Sockets</vt:lpstr>
      <vt:lpstr>Socket Communication</vt:lpstr>
      <vt:lpstr>Sockets in Java</vt:lpstr>
      <vt:lpstr>Sockets in Java</vt:lpstr>
      <vt:lpstr>Remote Procedure Calls（远过程调用）</vt:lpstr>
      <vt:lpstr>Remote Procedure Calls (Cont.)</vt:lpstr>
      <vt:lpstr>Execution of Android RPC </vt:lpstr>
      <vt:lpstr>Homework</vt:lpstr>
      <vt:lpstr>End of Chapter 3</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Processes</dc:title>
  <dc:creator>jjm</dc:creator>
  <cp:lastModifiedBy>MHTzt1007@163.com</cp:lastModifiedBy>
  <cp:revision>302</cp:revision>
  <cp:lastPrinted>2001-06-14T14:14:54Z</cp:lastPrinted>
  <dcterms:created xsi:type="dcterms:W3CDTF">1999-07-07T12:46:17Z</dcterms:created>
  <dcterms:modified xsi:type="dcterms:W3CDTF">2021-10-15T09:15:38Z</dcterms:modified>
</cp:coreProperties>
</file>